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18"/>
  </p:notesMasterIdLst>
  <p:handoutMasterIdLst>
    <p:handoutMasterId r:id="rId266"/>
  </p:handoutMasterIdLst>
  <p:sldIdLst>
    <p:sldId id="325" r:id="rId4"/>
    <p:sldId id="256" r:id="rId5"/>
    <p:sldId id="335" r:id="rId6"/>
    <p:sldId id="336" r:id="rId7"/>
    <p:sldId id="1149" r:id="rId8"/>
    <p:sldId id="1150" r:id="rId9"/>
    <p:sldId id="341" r:id="rId10"/>
    <p:sldId id="1049" r:id="rId11"/>
    <p:sldId id="1177" r:id="rId12"/>
    <p:sldId id="1219" r:id="rId13"/>
    <p:sldId id="1050" r:id="rId14"/>
    <p:sldId id="342" r:id="rId15"/>
    <p:sldId id="337" r:id="rId16"/>
    <p:sldId id="358" r:id="rId17"/>
    <p:sldId id="1028" r:id="rId18"/>
    <p:sldId id="338" r:id="rId19"/>
    <p:sldId id="339" r:id="rId20"/>
    <p:sldId id="340" r:id="rId21"/>
    <p:sldId id="1058" r:id="rId22"/>
    <p:sldId id="1059" r:id="rId23"/>
    <p:sldId id="1027" r:id="rId24"/>
    <p:sldId id="1029" r:id="rId25"/>
    <p:sldId id="1143" r:id="rId26"/>
    <p:sldId id="278" r:id="rId27"/>
    <p:sldId id="1051" r:id="rId28"/>
    <p:sldId id="1163" r:id="rId29"/>
    <p:sldId id="1148" r:id="rId30"/>
    <p:sldId id="1052" r:id="rId31"/>
    <p:sldId id="371" r:id="rId32"/>
    <p:sldId id="343" r:id="rId33"/>
    <p:sldId id="372" r:id="rId34"/>
    <p:sldId id="1145" r:id="rId35"/>
    <p:sldId id="1142" r:id="rId36"/>
    <p:sldId id="1147" r:id="rId37"/>
    <p:sldId id="1220" r:id="rId38"/>
    <p:sldId id="373" r:id="rId39"/>
    <p:sldId id="279" r:id="rId40"/>
    <p:sldId id="259" r:id="rId41"/>
    <p:sldId id="344" r:id="rId42"/>
    <p:sldId id="1125" r:id="rId43"/>
    <p:sldId id="369" r:id="rId44"/>
    <p:sldId id="393" r:id="rId45"/>
    <p:sldId id="394" r:id="rId46"/>
    <p:sldId id="395" r:id="rId47"/>
    <p:sldId id="396" r:id="rId48"/>
    <p:sldId id="1144" r:id="rId49"/>
    <p:sldId id="260" r:id="rId50"/>
    <p:sldId id="1221" r:id="rId51"/>
    <p:sldId id="1020" r:id="rId52"/>
    <p:sldId id="1179" r:id="rId53"/>
    <p:sldId id="282" r:id="rId54"/>
    <p:sldId id="1021" r:id="rId55"/>
    <p:sldId id="1023" r:id="rId56"/>
    <p:sldId id="1178" r:id="rId57"/>
    <p:sldId id="1222" r:id="rId58"/>
    <p:sldId id="1024" r:id="rId59"/>
    <p:sldId id="1223" r:id="rId60"/>
    <p:sldId id="1026" r:id="rId61"/>
    <p:sldId id="283" r:id="rId62"/>
    <p:sldId id="263" r:id="rId63"/>
    <p:sldId id="1224" r:id="rId64"/>
    <p:sldId id="1218" r:id="rId65"/>
    <p:sldId id="1213" r:id="rId66"/>
    <p:sldId id="1214" r:id="rId67"/>
    <p:sldId id="1215" r:id="rId68"/>
    <p:sldId id="1216" r:id="rId69"/>
    <p:sldId id="1217" r:id="rId70"/>
    <p:sldId id="1053" r:id="rId71"/>
    <p:sldId id="1060" r:id="rId72"/>
    <p:sldId id="1054" r:id="rId73"/>
    <p:sldId id="1146" r:id="rId74"/>
    <p:sldId id="345" r:id="rId75"/>
    <p:sldId id="264" r:id="rId76"/>
    <p:sldId id="346" r:id="rId77"/>
    <p:sldId id="363" r:id="rId78"/>
    <p:sldId id="1184" r:id="rId79"/>
    <p:sldId id="328" r:id="rId80"/>
    <p:sldId id="1057" r:id="rId81"/>
    <p:sldId id="1056" r:id="rId82"/>
    <p:sldId id="1156" r:id="rId83"/>
    <p:sldId id="1055" r:id="rId84"/>
    <p:sldId id="1031" r:id="rId85"/>
    <p:sldId id="1032" r:id="rId86"/>
    <p:sldId id="1185" r:id="rId87"/>
    <p:sldId id="1186" r:id="rId88"/>
    <p:sldId id="1226" r:id="rId89"/>
    <p:sldId id="1062" r:id="rId90"/>
    <p:sldId id="1187" r:id="rId91"/>
    <p:sldId id="1188" r:id="rId92"/>
    <p:sldId id="1227" r:id="rId93"/>
    <p:sldId id="359" r:id="rId94"/>
    <p:sldId id="348" r:id="rId95"/>
    <p:sldId id="1228" r:id="rId96"/>
    <p:sldId id="417" r:id="rId97"/>
    <p:sldId id="1152" r:id="rId98"/>
    <p:sldId id="1083" r:id="rId99"/>
    <p:sldId id="497" r:id="rId100"/>
    <p:sldId id="498" r:id="rId101"/>
    <p:sldId id="431" r:id="rId102"/>
    <p:sldId id="499" r:id="rId103"/>
    <p:sldId id="500" r:id="rId104"/>
    <p:sldId id="432" r:id="rId105"/>
    <p:sldId id="501" r:id="rId106"/>
    <p:sldId id="502" r:id="rId107"/>
    <p:sldId id="1151" r:id="rId108"/>
    <p:sldId id="1180" r:id="rId109"/>
    <p:sldId id="1042" r:id="rId110"/>
    <p:sldId id="1067" r:id="rId111"/>
    <p:sldId id="1066" r:id="rId112"/>
    <p:sldId id="1070" r:id="rId113"/>
    <p:sldId id="1044" r:id="rId114"/>
    <p:sldId id="1063" r:id="rId115"/>
    <p:sldId id="1045" r:id="rId116"/>
    <p:sldId id="1110" r:id="rId117"/>
    <p:sldId id="1072" r:id="rId118"/>
    <p:sldId id="413" r:id="rId119"/>
    <p:sldId id="410" r:id="rId120"/>
    <p:sldId id="1175" r:id="rId121"/>
    <p:sldId id="1064" r:id="rId122"/>
    <p:sldId id="1231" r:id="rId123"/>
    <p:sldId id="1235" r:id="rId124"/>
    <p:sldId id="1236" r:id="rId125"/>
    <p:sldId id="1237" r:id="rId126"/>
    <p:sldId id="1232" r:id="rId127"/>
    <p:sldId id="1240" r:id="rId128"/>
    <p:sldId id="1239" r:id="rId129"/>
    <p:sldId id="411" r:id="rId130"/>
    <p:sldId id="1238" r:id="rId131"/>
    <p:sldId id="1170" r:id="rId132"/>
    <p:sldId id="412" r:id="rId133"/>
    <p:sldId id="1171" r:id="rId134"/>
    <p:sldId id="1176" r:id="rId135"/>
    <p:sldId id="859" r:id="rId136"/>
    <p:sldId id="1109" r:id="rId137"/>
    <p:sldId id="1014" r:id="rId138"/>
    <p:sldId id="1181" r:id="rId139"/>
    <p:sldId id="1015" r:id="rId140"/>
    <p:sldId id="1189" r:id="rId141"/>
    <p:sldId id="1192" r:id="rId142"/>
    <p:sldId id="1190" r:id="rId143"/>
    <p:sldId id="1191" r:id="rId144"/>
    <p:sldId id="1108" r:id="rId145"/>
    <p:sldId id="1155" r:id="rId146"/>
    <p:sldId id="856" r:id="rId147"/>
    <p:sldId id="1182" r:id="rId148"/>
    <p:sldId id="506" r:id="rId149"/>
    <p:sldId id="1183" r:id="rId150"/>
    <p:sldId id="509" r:id="rId151"/>
    <p:sldId id="511" r:id="rId152"/>
    <p:sldId id="512" r:id="rId153"/>
    <p:sldId id="510" r:id="rId154"/>
    <p:sldId id="508" r:id="rId155"/>
    <p:sldId id="668" r:id="rId156"/>
    <p:sldId id="858" r:id="rId157"/>
    <p:sldId id="513" r:id="rId158"/>
    <p:sldId id="421" r:id="rId159"/>
    <p:sldId id="1107" r:id="rId160"/>
    <p:sldId id="362" r:id="rId161"/>
    <p:sldId id="360" r:id="rId162"/>
    <p:sldId id="350" r:id="rId163"/>
    <p:sldId id="429" r:id="rId164"/>
    <p:sldId id="424" r:id="rId165"/>
    <p:sldId id="1159" r:id="rId166"/>
    <p:sldId id="1161" r:id="rId167"/>
    <p:sldId id="1160" r:id="rId168"/>
    <p:sldId id="1162" r:id="rId169"/>
    <p:sldId id="1157" r:id="rId170"/>
    <p:sldId id="1158" r:id="rId171"/>
    <p:sldId id="1074" r:id="rId172"/>
    <p:sldId id="1076" r:id="rId173"/>
    <p:sldId id="723" r:id="rId174"/>
    <p:sldId id="1207" r:id="rId175"/>
    <p:sldId id="1153" r:id="rId176"/>
    <p:sldId id="1208" r:id="rId177"/>
    <p:sldId id="425" r:id="rId178"/>
    <p:sldId id="1075" r:id="rId179"/>
    <p:sldId id="1154" r:id="rId180"/>
    <p:sldId id="1077" r:id="rId181"/>
    <p:sldId id="1081" r:id="rId182"/>
    <p:sldId id="1079" r:id="rId183"/>
    <p:sldId id="1124" r:id="rId184"/>
    <p:sldId id="1123" r:id="rId185"/>
    <p:sldId id="354" r:id="rId186"/>
    <p:sldId id="1209" r:id="rId187"/>
    <p:sldId id="1164" r:id="rId188"/>
    <p:sldId id="1165" r:id="rId189"/>
    <p:sldId id="1166" r:id="rId190"/>
    <p:sldId id="1167" r:id="rId191"/>
    <p:sldId id="1168" r:id="rId192"/>
    <p:sldId id="1173" r:id="rId193"/>
    <p:sldId id="1104" r:id="rId194"/>
    <p:sldId id="1095" r:id="rId195"/>
    <p:sldId id="1195" r:id="rId196"/>
    <p:sldId id="1196" r:id="rId197"/>
    <p:sldId id="1193" r:id="rId198"/>
    <p:sldId id="1096" r:id="rId199"/>
    <p:sldId id="1106" r:id="rId200"/>
    <p:sldId id="1114" r:id="rId201"/>
    <p:sldId id="1115" r:id="rId202"/>
    <p:sldId id="1119" r:id="rId203"/>
    <p:sldId id="1199" r:id="rId204"/>
    <p:sldId id="1197" r:id="rId205"/>
    <p:sldId id="1198" r:id="rId206"/>
    <p:sldId id="1097" r:id="rId207"/>
    <p:sldId id="1098" r:id="rId208"/>
    <p:sldId id="1118" r:id="rId209"/>
    <p:sldId id="1120" r:id="rId210"/>
    <p:sldId id="1203" r:id="rId211"/>
    <p:sldId id="1204" r:id="rId212"/>
    <p:sldId id="1201" r:id="rId213"/>
    <p:sldId id="1206" r:id="rId214"/>
    <p:sldId id="266" r:id="rId215"/>
    <p:sldId id="1033" r:id="rId216"/>
    <p:sldId id="1229" r:id="rId217"/>
    <p:sldId id="752" r:id="rId219"/>
    <p:sldId id="437" r:id="rId220"/>
    <p:sldId id="267" r:id="rId221"/>
    <p:sldId id="435" r:id="rId222"/>
    <p:sldId id="753" r:id="rId223"/>
    <p:sldId id="1094" r:id="rId224"/>
    <p:sldId id="1210" r:id="rId225"/>
    <p:sldId id="1211" r:id="rId226"/>
    <p:sldId id="1212" r:id="rId227"/>
    <p:sldId id="402" r:id="rId228"/>
    <p:sldId id="1122" r:id="rId229"/>
    <p:sldId id="271" r:id="rId230"/>
    <p:sldId id="272" r:id="rId231"/>
    <p:sldId id="356" r:id="rId232"/>
    <p:sldId id="273" r:id="rId233"/>
    <p:sldId id="274" r:id="rId234"/>
    <p:sldId id="298" r:id="rId235"/>
    <p:sldId id="275" r:id="rId236"/>
    <p:sldId id="299" r:id="rId237"/>
    <p:sldId id="276" r:id="rId238"/>
    <p:sldId id="419" r:id="rId239"/>
    <p:sldId id="1126" r:id="rId240"/>
    <p:sldId id="1127" r:id="rId241"/>
    <p:sldId id="1138" r:id="rId242"/>
    <p:sldId id="1137" r:id="rId243"/>
    <p:sldId id="1128" r:id="rId244"/>
    <p:sldId id="1172" r:id="rId245"/>
    <p:sldId id="1140" r:id="rId246"/>
    <p:sldId id="1131" r:id="rId247"/>
    <p:sldId id="1141" r:id="rId248"/>
    <p:sldId id="1133" r:id="rId249"/>
    <p:sldId id="1134" r:id="rId250"/>
    <p:sldId id="1135" r:id="rId251"/>
    <p:sldId id="1136" r:id="rId252"/>
    <p:sldId id="1038" r:id="rId253"/>
    <p:sldId id="1040" r:id="rId254"/>
    <p:sldId id="1041" r:id="rId255"/>
    <p:sldId id="300" r:id="rId256"/>
    <p:sldId id="301" r:id="rId257"/>
    <p:sldId id="292" r:id="rId258"/>
    <p:sldId id="302" r:id="rId259"/>
    <p:sldId id="405" r:id="rId260"/>
    <p:sldId id="293" r:id="rId261"/>
    <p:sldId id="303" r:id="rId262"/>
    <p:sldId id="295" r:id="rId263"/>
    <p:sldId id="357" r:id="rId264"/>
    <p:sldId id="334" r:id="rId265"/>
  </p:sldIdLst>
  <p:sldSz cx="9144000" cy="6858000" type="screen4x3"/>
  <p:notesSz cx="7010400" cy="9296400"/>
  <p:custDataLst>
    <p:tags r:id="rId270"/>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08" userDrawn="1">
          <p15:clr>
            <a:srgbClr val="A4A3A4"/>
          </p15:clr>
        </p15:guide>
        <p15:guide id="2" pos="5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080808"/>
    <a:srgbClr val="000818"/>
    <a:srgbClr val="000000"/>
    <a:srgbClr val="006600"/>
    <a:srgbClr val="121896"/>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showGuides="1">
      <p:cViewPr varScale="1">
        <p:scale>
          <a:sx n="105" d="100"/>
          <a:sy n="105" d="100"/>
        </p:scale>
        <p:origin x="1716" y="96"/>
      </p:cViewPr>
      <p:guideLst>
        <p:guide orient="horz" pos="808"/>
        <p:guide pos="542"/>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0" Type="http://schemas.openxmlformats.org/officeDocument/2006/relationships/tags" Target="tags/tag141.xml"/><Relationship Id="rId27" Type="http://schemas.openxmlformats.org/officeDocument/2006/relationships/slide" Target="slides/slide24.xml"/><Relationship Id="rId269" Type="http://schemas.openxmlformats.org/officeDocument/2006/relationships/tableStyles" Target="tableStyles.xml"/><Relationship Id="rId268" Type="http://schemas.openxmlformats.org/officeDocument/2006/relationships/viewProps" Target="viewProps.xml"/><Relationship Id="rId267" Type="http://schemas.openxmlformats.org/officeDocument/2006/relationships/presProps" Target="presProps.xml"/><Relationship Id="rId266" Type="http://schemas.openxmlformats.org/officeDocument/2006/relationships/handoutMaster" Target="handoutMasters/handoutMaster1.xml"/><Relationship Id="rId265" Type="http://schemas.openxmlformats.org/officeDocument/2006/relationships/slide" Target="slides/slide261.xml"/><Relationship Id="rId264" Type="http://schemas.openxmlformats.org/officeDocument/2006/relationships/slide" Target="slides/slide260.xml"/><Relationship Id="rId263" Type="http://schemas.openxmlformats.org/officeDocument/2006/relationships/slide" Target="slides/slide259.xml"/><Relationship Id="rId262" Type="http://schemas.openxmlformats.org/officeDocument/2006/relationships/slide" Target="slides/slide258.xml"/><Relationship Id="rId261" Type="http://schemas.openxmlformats.org/officeDocument/2006/relationships/slide" Target="slides/slide257.xml"/><Relationship Id="rId260" Type="http://schemas.openxmlformats.org/officeDocument/2006/relationships/slide" Target="slides/slide256.xml"/><Relationship Id="rId26" Type="http://schemas.openxmlformats.org/officeDocument/2006/relationships/slide" Target="slides/slide23.xml"/><Relationship Id="rId259" Type="http://schemas.openxmlformats.org/officeDocument/2006/relationships/slide" Target="slides/slide255.xml"/><Relationship Id="rId258" Type="http://schemas.openxmlformats.org/officeDocument/2006/relationships/slide" Target="slides/slide254.xml"/><Relationship Id="rId257" Type="http://schemas.openxmlformats.org/officeDocument/2006/relationships/slide" Target="slides/slide253.xml"/><Relationship Id="rId256" Type="http://schemas.openxmlformats.org/officeDocument/2006/relationships/slide" Target="slides/slide252.xml"/><Relationship Id="rId255" Type="http://schemas.openxmlformats.org/officeDocument/2006/relationships/slide" Target="slides/slide251.xml"/><Relationship Id="rId254" Type="http://schemas.openxmlformats.org/officeDocument/2006/relationships/slide" Target="slides/slide250.xml"/><Relationship Id="rId253" Type="http://schemas.openxmlformats.org/officeDocument/2006/relationships/slide" Target="slides/slide249.xml"/><Relationship Id="rId252" Type="http://schemas.openxmlformats.org/officeDocument/2006/relationships/slide" Target="slides/slide248.xml"/><Relationship Id="rId251" Type="http://schemas.openxmlformats.org/officeDocument/2006/relationships/slide" Target="slides/slide247.xml"/><Relationship Id="rId250" Type="http://schemas.openxmlformats.org/officeDocument/2006/relationships/slide" Target="slides/slide246.xml"/><Relationship Id="rId25" Type="http://schemas.openxmlformats.org/officeDocument/2006/relationships/slide" Target="slides/slide22.xml"/><Relationship Id="rId249" Type="http://schemas.openxmlformats.org/officeDocument/2006/relationships/slide" Target="slides/slide245.xml"/><Relationship Id="rId248" Type="http://schemas.openxmlformats.org/officeDocument/2006/relationships/slide" Target="slides/slide244.xml"/><Relationship Id="rId247" Type="http://schemas.openxmlformats.org/officeDocument/2006/relationships/slide" Target="slides/slide243.xml"/><Relationship Id="rId246" Type="http://schemas.openxmlformats.org/officeDocument/2006/relationships/slide" Target="slides/slide242.xml"/><Relationship Id="rId245" Type="http://schemas.openxmlformats.org/officeDocument/2006/relationships/slide" Target="slides/slide241.xml"/><Relationship Id="rId244" Type="http://schemas.openxmlformats.org/officeDocument/2006/relationships/slide" Target="slides/slide240.xml"/><Relationship Id="rId243" Type="http://schemas.openxmlformats.org/officeDocument/2006/relationships/slide" Target="slides/slide239.xml"/><Relationship Id="rId242" Type="http://schemas.openxmlformats.org/officeDocument/2006/relationships/slide" Target="slides/slide238.xml"/><Relationship Id="rId241" Type="http://schemas.openxmlformats.org/officeDocument/2006/relationships/slide" Target="slides/slide237.xml"/><Relationship Id="rId240" Type="http://schemas.openxmlformats.org/officeDocument/2006/relationships/slide" Target="slides/slide236.xml"/><Relationship Id="rId24" Type="http://schemas.openxmlformats.org/officeDocument/2006/relationships/slide" Target="slides/slide21.xml"/><Relationship Id="rId239" Type="http://schemas.openxmlformats.org/officeDocument/2006/relationships/slide" Target="slides/slide235.xml"/><Relationship Id="rId238" Type="http://schemas.openxmlformats.org/officeDocument/2006/relationships/slide" Target="slides/slide234.xml"/><Relationship Id="rId237" Type="http://schemas.openxmlformats.org/officeDocument/2006/relationships/slide" Target="slides/slide233.xml"/><Relationship Id="rId236" Type="http://schemas.openxmlformats.org/officeDocument/2006/relationships/slide" Target="slides/slide232.xml"/><Relationship Id="rId235" Type="http://schemas.openxmlformats.org/officeDocument/2006/relationships/slide" Target="slides/slide231.xml"/><Relationship Id="rId234" Type="http://schemas.openxmlformats.org/officeDocument/2006/relationships/slide" Target="slides/slide230.xml"/><Relationship Id="rId233" Type="http://schemas.openxmlformats.org/officeDocument/2006/relationships/slide" Target="slides/slide229.xml"/><Relationship Id="rId232" Type="http://schemas.openxmlformats.org/officeDocument/2006/relationships/slide" Target="slides/slide228.xml"/><Relationship Id="rId231" Type="http://schemas.openxmlformats.org/officeDocument/2006/relationships/slide" Target="slides/slide227.xml"/><Relationship Id="rId230" Type="http://schemas.openxmlformats.org/officeDocument/2006/relationships/slide" Target="slides/slide226.xml"/><Relationship Id="rId23" Type="http://schemas.openxmlformats.org/officeDocument/2006/relationships/slide" Target="slides/slide20.xml"/><Relationship Id="rId229" Type="http://schemas.openxmlformats.org/officeDocument/2006/relationships/slide" Target="slides/slide225.xml"/><Relationship Id="rId228" Type="http://schemas.openxmlformats.org/officeDocument/2006/relationships/slide" Target="slides/slide224.xml"/><Relationship Id="rId227" Type="http://schemas.openxmlformats.org/officeDocument/2006/relationships/slide" Target="slides/slide223.xml"/><Relationship Id="rId226" Type="http://schemas.openxmlformats.org/officeDocument/2006/relationships/slide" Target="slides/slide222.xml"/><Relationship Id="rId225" Type="http://schemas.openxmlformats.org/officeDocument/2006/relationships/slide" Target="slides/slide221.xml"/><Relationship Id="rId224" Type="http://schemas.openxmlformats.org/officeDocument/2006/relationships/slide" Target="slides/slide220.xml"/><Relationship Id="rId223" Type="http://schemas.openxmlformats.org/officeDocument/2006/relationships/slide" Target="slides/slide219.xml"/><Relationship Id="rId222" Type="http://schemas.openxmlformats.org/officeDocument/2006/relationships/slide" Target="slides/slide218.xml"/><Relationship Id="rId221" Type="http://schemas.openxmlformats.org/officeDocument/2006/relationships/slide" Target="slides/slide217.xml"/><Relationship Id="rId220" Type="http://schemas.openxmlformats.org/officeDocument/2006/relationships/slide" Target="slides/slide216.xml"/><Relationship Id="rId22" Type="http://schemas.openxmlformats.org/officeDocument/2006/relationships/slide" Target="slides/slide19.xml"/><Relationship Id="rId219" Type="http://schemas.openxmlformats.org/officeDocument/2006/relationships/slide" Target="slides/slide215.xml"/><Relationship Id="rId218" Type="http://schemas.openxmlformats.org/officeDocument/2006/relationships/notesMaster" Target="notesMasters/notesMaster1.xml"/><Relationship Id="rId217" Type="http://schemas.openxmlformats.org/officeDocument/2006/relationships/slide" Target="slides/slide214.xml"/><Relationship Id="rId216" Type="http://schemas.openxmlformats.org/officeDocument/2006/relationships/slide" Target="slides/slide213.xml"/><Relationship Id="rId215" Type="http://schemas.openxmlformats.org/officeDocument/2006/relationships/slide" Target="slides/slide212.xml"/><Relationship Id="rId214" Type="http://schemas.openxmlformats.org/officeDocument/2006/relationships/slide" Target="slides/slide211.xml"/><Relationship Id="rId213" Type="http://schemas.openxmlformats.org/officeDocument/2006/relationships/slide" Target="slides/slide210.xml"/><Relationship Id="rId212" Type="http://schemas.openxmlformats.org/officeDocument/2006/relationships/slide" Target="slides/slide209.xml"/><Relationship Id="rId211" Type="http://schemas.openxmlformats.org/officeDocument/2006/relationships/slide" Target="slides/slide208.xml"/><Relationship Id="rId210" Type="http://schemas.openxmlformats.org/officeDocument/2006/relationships/slide" Target="slides/slide207.xml"/><Relationship Id="rId21" Type="http://schemas.openxmlformats.org/officeDocument/2006/relationships/slide" Target="slides/slide18.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7.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6.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05348" cy="474208"/>
          </a:xfrm>
          <a:prstGeom prst="rect">
            <a:avLst/>
          </a:prstGeom>
        </p:spPr>
        <p:txBody>
          <a:bodyPr vert="horz" lIns="91440" tIns="45720" rIns="91440" bIns="45720" rtlCol="0"/>
          <a:lstStyle>
            <a:lvl1pPr algn="l">
              <a:defRPr sz="1240"/>
            </a:lvl1pPr>
          </a:lstStyle>
          <a:p>
            <a:endParaRPr lang="zh-CN" altLang="en-US"/>
          </a:p>
        </p:txBody>
      </p:sp>
      <p:sp>
        <p:nvSpPr>
          <p:cNvPr id="3" name="日期占位符 2"/>
          <p:cNvSpPr>
            <a:spLocks noGrp="1"/>
          </p:cNvSpPr>
          <p:nvPr>
            <p:ph type="dt" sz="quarter" idx="1"/>
          </p:nvPr>
        </p:nvSpPr>
        <p:spPr>
          <a:xfrm>
            <a:off x="4059181" y="0"/>
            <a:ext cx="3105348" cy="474208"/>
          </a:xfrm>
          <a:prstGeom prst="rect">
            <a:avLst/>
          </a:prstGeom>
        </p:spPr>
        <p:txBody>
          <a:bodyPr vert="horz" lIns="91440" tIns="45720" rIns="91440" bIns="45720" rtlCol="0"/>
          <a:lstStyle>
            <a:lvl1pPr algn="r">
              <a:defRPr sz="124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977133"/>
            <a:ext cx="3105348" cy="474207"/>
          </a:xfrm>
          <a:prstGeom prst="rect">
            <a:avLst/>
          </a:prstGeom>
        </p:spPr>
        <p:txBody>
          <a:bodyPr vert="horz" lIns="91440" tIns="45720" rIns="91440" bIns="45720" rtlCol="0" anchor="b"/>
          <a:lstStyle>
            <a:lvl1pPr algn="l">
              <a:defRPr sz="1240"/>
            </a:lvl1pPr>
          </a:lstStyle>
          <a:p>
            <a:endParaRPr lang="zh-CN" altLang="en-US"/>
          </a:p>
        </p:txBody>
      </p:sp>
      <p:sp>
        <p:nvSpPr>
          <p:cNvPr id="5" name="灯片编号占位符 4"/>
          <p:cNvSpPr>
            <a:spLocks noGrp="1"/>
          </p:cNvSpPr>
          <p:nvPr>
            <p:ph type="sldNum" sz="quarter" idx="3"/>
          </p:nvPr>
        </p:nvSpPr>
        <p:spPr>
          <a:xfrm>
            <a:off x="4059181" y="8977133"/>
            <a:ext cx="3105348" cy="474207"/>
          </a:xfrm>
          <a:prstGeom prst="rect">
            <a:avLst/>
          </a:prstGeom>
        </p:spPr>
        <p:txBody>
          <a:bodyPr vert="horz" lIns="91440" tIns="45720" rIns="91440" bIns="45720" rtlCol="0" anchor="b"/>
          <a:lstStyle>
            <a:lvl1pPr algn="r">
              <a:defRPr sz="124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a:xfrm>
            <a:off x="0" y="0"/>
            <a:ext cx="3054350" cy="457200"/>
          </a:xfrm>
          <a:prstGeom prst="rect">
            <a:avLst/>
          </a:prstGeom>
          <a:noFill/>
          <a:ln w="9525">
            <a:noFill/>
            <a:miter/>
          </a:ln>
        </p:spPr>
        <p:txBody>
          <a:bodyPr wrap="none" lIns="95045" tIns="47522" rIns="95045" bIns="47522" anchor="ctr"/>
          <a:lstStyle>
            <a:lvl1pPr defTabSz="949325" eaLnBrk="1" hangingPunct="1">
              <a:buFont typeface="Arial" panose="020B0604020202020204" pitchFamily="34" charset="0"/>
              <a:buNone/>
              <a:defRPr sz="1300" noProof="1">
                <a:ea typeface="+mn-ea"/>
              </a:defRPr>
            </a:lvl1pPr>
          </a:lstStyle>
          <a:p>
            <a:pPr>
              <a:defRPr/>
            </a:pPr>
            <a:endParaRPr lang="zh-CN" altLang="en-US"/>
          </a:p>
        </p:txBody>
      </p:sp>
      <p:sp>
        <p:nvSpPr>
          <p:cNvPr id="3075" name="Rectangle 3"/>
          <p:cNvSpPr>
            <a:spLocks noGrp="1"/>
          </p:cNvSpPr>
          <p:nvPr>
            <p:ph type="dt" idx="1"/>
          </p:nvPr>
        </p:nvSpPr>
        <p:spPr>
          <a:xfrm>
            <a:off x="3973513" y="0"/>
            <a:ext cx="3055937" cy="457200"/>
          </a:xfrm>
          <a:prstGeom prst="rect">
            <a:avLst/>
          </a:prstGeom>
          <a:noFill/>
          <a:ln w="9525">
            <a:noFill/>
            <a:miter/>
          </a:ln>
        </p:spPr>
        <p:txBody>
          <a:bodyPr wrap="none" lIns="95045" tIns="47522" rIns="95045" bIns="47522" anchor="ctr"/>
          <a:lstStyle>
            <a:lvl1pPr algn="r" defTabSz="949325" eaLnBrk="1" hangingPunct="1">
              <a:buFont typeface="Arial" panose="020B0604020202020204" pitchFamily="34" charset="0"/>
              <a:buNone/>
              <a:defRPr sz="1300" noProof="1">
                <a:ea typeface="宋体" panose="02010600030101010101" pitchFamily="2" charset="-122"/>
              </a:defRPr>
            </a:lvl1pPr>
          </a:lstStyle>
          <a:p>
            <a:pPr>
              <a:defRPr/>
            </a:pPr>
            <a:endParaRPr lang="en-US" altLang="x-none"/>
          </a:p>
        </p:txBody>
      </p:sp>
      <p:sp>
        <p:nvSpPr>
          <p:cNvPr id="3076" name="Rectangle 4"/>
          <p:cNvSpPr>
            <a:spLocks noGrp="1" noRot="1" noChangeAspect="1" noChangeArrowheads="1"/>
          </p:cNvSpPr>
          <p:nvPr>
            <p:ph type="sldImg" idx="4294967295"/>
          </p:nvPr>
        </p:nvSpPr>
        <p:spPr bwMode="auto">
          <a:xfrm>
            <a:off x="1160463" y="688975"/>
            <a:ext cx="4630737"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9"/>
          </p:nvPr>
        </p:nvSpPr>
        <p:spPr bwMode="auto">
          <a:xfrm>
            <a:off x="917575" y="4425950"/>
            <a:ext cx="5194300" cy="4197350"/>
          </a:xfrm>
          <a:prstGeom prst="rect">
            <a:avLst/>
          </a:prstGeom>
          <a:noFill/>
          <a:ln>
            <a:noFill/>
          </a:ln>
        </p:spPr>
        <p:txBody>
          <a:bodyPr vert="horz" wrap="none" lIns="95045" tIns="47522" rIns="95045" bIns="47522" numCol="1" anchor="ctr"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3078" name="Rectangle 6"/>
          <p:cNvSpPr>
            <a:spLocks noGrp="1"/>
          </p:cNvSpPr>
          <p:nvPr>
            <p:ph type="ftr" sz="quarter" idx="4"/>
          </p:nvPr>
        </p:nvSpPr>
        <p:spPr>
          <a:xfrm>
            <a:off x="0" y="8853488"/>
            <a:ext cx="3054350" cy="455612"/>
          </a:xfrm>
          <a:prstGeom prst="rect">
            <a:avLst/>
          </a:prstGeom>
          <a:noFill/>
          <a:ln w="9525">
            <a:noFill/>
            <a:miter/>
          </a:ln>
        </p:spPr>
        <p:txBody>
          <a:bodyPr wrap="none" lIns="95045" tIns="47522" rIns="95045" bIns="47522" anchor="b"/>
          <a:lstStyle>
            <a:lvl1pPr defTabSz="949325" eaLnBrk="1" hangingPunct="1">
              <a:buFont typeface="Arial" panose="020B0604020202020204" pitchFamily="34" charset="0"/>
              <a:buNone/>
              <a:defRPr sz="1300" noProof="1">
                <a:ea typeface="宋体" panose="02010600030101010101" pitchFamily="2" charset="-122"/>
              </a:defRPr>
            </a:lvl1pPr>
          </a:lstStyle>
          <a:p>
            <a:pPr>
              <a:defRPr/>
            </a:pPr>
            <a:endParaRPr lang="en-US" altLang="x-none"/>
          </a:p>
        </p:txBody>
      </p:sp>
      <p:sp>
        <p:nvSpPr>
          <p:cNvPr id="3079" name="Rectangle 7"/>
          <p:cNvSpPr>
            <a:spLocks noGrp="1"/>
          </p:cNvSpPr>
          <p:nvPr>
            <p:ph type="sldNum" sz="quarter" idx="5"/>
          </p:nvPr>
        </p:nvSpPr>
        <p:spPr>
          <a:xfrm>
            <a:off x="3973513" y="8853488"/>
            <a:ext cx="3055937" cy="455612"/>
          </a:xfrm>
          <a:prstGeom prst="rect">
            <a:avLst/>
          </a:prstGeom>
          <a:noFill/>
          <a:ln w="9525">
            <a:noFill/>
            <a:miter/>
          </a:ln>
        </p:spPr>
        <p:txBody>
          <a:bodyPr wrap="none" lIns="95045" tIns="47522" rIns="95045" bIns="47522" anchor="b"/>
          <a:lstStyle>
            <a:lvl1pPr algn="r" defTabSz="949325" eaLnBrk="1" hangingPunct="1">
              <a:buFont typeface="Arial" panose="020B0604020202020204" pitchFamily="34" charset="0"/>
              <a:buNone/>
              <a:defRPr sz="1300" noProof="1">
                <a:latin typeface="Helvetica" panose="020B0604020202020204" pitchFamily="34" charset="0"/>
                <a:ea typeface="+mn-ea"/>
                <a:cs typeface="+mn-ea"/>
              </a:defRPr>
            </a:lvl1pPr>
          </a:lstStyle>
          <a:p>
            <a:pPr>
              <a:defRPr/>
            </a:pPr>
            <a:fld id="{4F8268C7-69E9-4469-9F7C-B25EB94AD31F}" type="slidenum">
              <a:rPr lang="zh-CN" altLang="en-US"/>
            </a:fld>
            <a:endParaRPr lang="en-US" altLang="x-none">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ChangeArrowheads="1" noTextEdit="1"/>
          </p:cNvSpPr>
          <p:nvPr>
            <p:ph type="sldImg" idx="4294967295"/>
          </p:nvPr>
        </p:nvSpPr>
        <p:spPr>
          <a:xfrm>
            <a:off x="1138238" y="688975"/>
            <a:ext cx="4675187" cy="3508375"/>
          </a:xfrm>
        </p:spPr>
      </p:sp>
      <p:sp>
        <p:nvSpPr>
          <p:cNvPr id="164867" name="文本占位符 2"/>
          <p:cNvSpPr>
            <a:spLocks noGrp="1" noChangeArrowheads="1"/>
          </p:cNvSpPr>
          <p:nvPr>
            <p:ph type="body" idx="4294967295"/>
          </p:nvPr>
        </p:nvSpPr>
        <p:spPr/>
        <p:txBody>
          <a:bodyPr/>
          <a:lstStyle/>
          <a:p>
            <a:endParaRPr lang="zh-CN" altLang="en-US"/>
          </a:p>
        </p:txBody>
      </p:sp>
      <p:sp>
        <p:nvSpPr>
          <p:cNvPr id="2" name="灯片编号占位符 3"/>
          <p:cNvSpPr>
            <a:spLocks noGrp="1" noChangeArrowheads="1"/>
          </p:cNvSpPr>
          <p:nvPr>
            <p:ph type="sldNum" sz="quarter" idx="5"/>
          </p:nvPr>
        </p:nvSpPr>
        <p:spPr bwMode="auto"/>
        <p:txBody>
          <a:bodyPr vert="horz" numCol="1" anchorCtr="0" compatLnSpc="1"/>
          <a:lstStyle>
            <a:lvl1pPr defTabSz="949325">
              <a:defRPr>
                <a:solidFill>
                  <a:schemeClr val="tx1"/>
                </a:solidFill>
                <a:latin typeface="Helvetica" panose="020B0604020202020204" pitchFamily="34" charset="0"/>
              </a:defRPr>
            </a:lvl1pPr>
            <a:lvl2pPr defTabSz="949325">
              <a:defRPr>
                <a:solidFill>
                  <a:schemeClr val="tx1"/>
                </a:solidFill>
                <a:latin typeface="Helvetica" panose="020B0604020202020204" pitchFamily="34" charset="0"/>
              </a:defRPr>
            </a:lvl2pPr>
            <a:lvl3pPr defTabSz="949325">
              <a:defRPr>
                <a:solidFill>
                  <a:schemeClr val="tx1"/>
                </a:solidFill>
                <a:latin typeface="Helvetica" panose="020B0604020202020204" pitchFamily="34" charset="0"/>
              </a:defRPr>
            </a:lvl3pPr>
            <a:lvl4pPr defTabSz="949325">
              <a:defRPr>
                <a:solidFill>
                  <a:schemeClr val="tx1"/>
                </a:solidFill>
                <a:latin typeface="Helvetica" panose="020B0604020202020204" pitchFamily="34" charset="0"/>
              </a:defRPr>
            </a:lvl4pPr>
            <a:lvl5pPr defTabSz="949325">
              <a:defRPr>
                <a:solidFill>
                  <a:schemeClr val="tx1"/>
                </a:solidFill>
                <a:latin typeface="Helvetica" panose="020B0604020202020204" pitchFamily="34" charset="0"/>
              </a:defRPr>
            </a:lvl5pPr>
            <a:lvl6pPr defTabSz="949325" fontAlgn="base">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defTabSz="949325" fontAlgn="base">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defTabSz="949325" fontAlgn="base">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defTabSz="949325" fontAlgn="base">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defRPr/>
            </a:pPr>
            <a:fld id="{C7D9EDFA-0D3D-4119-8C58-58C995FC221D}" type="slidenum">
              <a:rPr lang="zh-CN" altLang="en-US" dirty="0" smtClean="0"/>
            </a:fld>
            <a:endParaRPr lang="en-US">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85800" y="228600"/>
            <a:ext cx="5940839" cy="553720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4" name="Rectangle 4"/>
          <p:cNvSpPr>
            <a:spLocks noGrp="1"/>
          </p:cNvSpPr>
          <p:nvPr>
            <p:ph type="dt" sz="half" idx="10"/>
          </p:nvPr>
        </p:nvSpPr>
        <p:spPr/>
        <p:txBody>
          <a:bodyPr/>
          <a:lstStyle>
            <a:lvl1pPr>
              <a:defRPr/>
            </a:lvl1pPr>
          </a:lstStyle>
          <a:p>
            <a:pPr>
              <a:defRPr/>
            </a:pPr>
            <a:endParaRPr lang="en-US" altLang="x-none"/>
          </a:p>
        </p:txBody>
      </p:sp>
      <p:sp>
        <p:nvSpPr>
          <p:cNvPr id="5" name="Rectangle 5"/>
          <p:cNvSpPr>
            <a:spLocks noGrp="1"/>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4"/>
          <p:cNvSpPr>
            <a:spLocks noGrp="1"/>
          </p:cNvSpPr>
          <p:nvPr>
            <p:ph type="dt" sz="half" idx="10"/>
          </p:nvPr>
        </p:nvSpPr>
        <p:spPr/>
        <p:txBody>
          <a:bodyPr/>
          <a:lstStyle>
            <a:lvl1pPr>
              <a:defRPr/>
            </a:lvl1pPr>
          </a:lstStyle>
          <a:p>
            <a:pPr>
              <a:defRPr/>
            </a:pPr>
            <a:endParaRPr lang="en-US" altLang="x-none"/>
          </a:p>
        </p:txBody>
      </p:sp>
      <p:sp>
        <p:nvSpPr>
          <p:cNvPr id="5" name="Rectangle 5"/>
          <p:cNvSpPr>
            <a:spLocks noGrp="1"/>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4" name="Rectangle 4"/>
          <p:cNvSpPr>
            <a:spLocks noGrp="1"/>
          </p:cNvSpPr>
          <p:nvPr>
            <p:ph type="dt" sz="half" idx="10"/>
          </p:nvPr>
        </p:nvSpPr>
        <p:spPr/>
        <p:txBody>
          <a:bodyPr/>
          <a:lstStyle>
            <a:lvl1pPr>
              <a:defRPr/>
            </a:lvl1pPr>
          </a:lstStyle>
          <a:p>
            <a:pPr>
              <a:defRPr/>
            </a:pPr>
            <a:endParaRPr lang="en-US" altLang="x-none"/>
          </a:p>
        </p:txBody>
      </p:sp>
      <p:sp>
        <p:nvSpPr>
          <p:cNvPr id="5" name="Rectangle 5"/>
          <p:cNvSpPr>
            <a:spLocks noGrp="1"/>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27088" y="1282700"/>
            <a:ext cx="3602339" cy="44831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576461" y="1282700"/>
            <a:ext cx="3602339" cy="44831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Rectangle 4"/>
          <p:cNvSpPr>
            <a:spLocks noGrp="1"/>
          </p:cNvSpPr>
          <p:nvPr>
            <p:ph type="dt" sz="half" idx="10"/>
          </p:nvPr>
        </p:nvSpPr>
        <p:spPr/>
        <p:txBody>
          <a:bodyPr/>
          <a:lstStyle>
            <a:lvl1pPr>
              <a:defRPr/>
            </a:lvl1pPr>
          </a:lstStyle>
          <a:p>
            <a:pPr>
              <a:defRPr/>
            </a:pPr>
            <a:endParaRPr lang="en-US" altLang="x-none"/>
          </a:p>
        </p:txBody>
      </p:sp>
      <p:sp>
        <p:nvSpPr>
          <p:cNvPr id="6" name="Rectangle 5"/>
          <p:cNvSpPr>
            <a:spLocks noGrp="1"/>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Rectangle 4"/>
          <p:cNvSpPr>
            <a:spLocks noGrp="1"/>
          </p:cNvSpPr>
          <p:nvPr>
            <p:ph type="dt" sz="half" idx="10"/>
          </p:nvPr>
        </p:nvSpPr>
        <p:spPr/>
        <p:txBody>
          <a:bodyPr/>
          <a:lstStyle>
            <a:lvl1pPr>
              <a:defRPr/>
            </a:lvl1pPr>
          </a:lstStyle>
          <a:p>
            <a:pPr>
              <a:defRPr/>
            </a:pPr>
            <a:endParaRPr lang="en-US" altLang="x-none"/>
          </a:p>
        </p:txBody>
      </p:sp>
      <p:sp>
        <p:nvSpPr>
          <p:cNvPr id="8" name="Rectangle 5"/>
          <p:cNvSpPr>
            <a:spLocks noGrp="1"/>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Rectangle 4"/>
          <p:cNvSpPr>
            <a:spLocks noGrp="1"/>
          </p:cNvSpPr>
          <p:nvPr>
            <p:ph type="dt" sz="half" idx="10"/>
          </p:nvPr>
        </p:nvSpPr>
        <p:spPr/>
        <p:txBody>
          <a:bodyPr/>
          <a:lstStyle>
            <a:lvl1pPr>
              <a:defRPr/>
            </a:lvl1pPr>
          </a:lstStyle>
          <a:p>
            <a:pPr>
              <a:defRPr/>
            </a:pPr>
            <a:endParaRPr lang="en-US" altLang="x-none"/>
          </a:p>
        </p:txBody>
      </p:sp>
      <p:sp>
        <p:nvSpPr>
          <p:cNvPr id="4" name="Rectangle 5"/>
          <p:cNvSpPr>
            <a:spLocks noGrp="1"/>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p:cNvSpPr>
          <p:nvPr>
            <p:ph type="dt" sz="half" idx="10"/>
          </p:nvPr>
        </p:nvSpPr>
        <p:spPr/>
        <p:txBody>
          <a:bodyPr/>
          <a:lstStyle>
            <a:lvl1pPr>
              <a:defRPr/>
            </a:lvl1pPr>
          </a:lstStyle>
          <a:p>
            <a:pPr>
              <a:defRPr/>
            </a:pPr>
            <a:endParaRPr lang="en-US" altLang="x-none"/>
          </a:p>
        </p:txBody>
      </p:sp>
      <p:sp>
        <p:nvSpPr>
          <p:cNvPr id="3" name="Rectangle 5"/>
          <p:cNvSpPr>
            <a:spLocks noGrp="1"/>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Rectangle 4"/>
          <p:cNvSpPr>
            <a:spLocks noGrp="1"/>
          </p:cNvSpPr>
          <p:nvPr>
            <p:ph type="dt" sz="half" idx="10"/>
          </p:nvPr>
        </p:nvSpPr>
        <p:spPr/>
        <p:txBody>
          <a:bodyPr/>
          <a:lstStyle>
            <a:lvl1pPr>
              <a:defRPr/>
            </a:lvl1pPr>
          </a:lstStyle>
          <a:p>
            <a:pPr>
              <a:defRPr/>
            </a:pPr>
            <a:endParaRPr lang="en-US" altLang="x-none"/>
          </a:p>
        </p:txBody>
      </p:sp>
      <p:sp>
        <p:nvSpPr>
          <p:cNvPr id="6" name="Rectangle 5"/>
          <p:cNvSpPr>
            <a:spLocks noGrp="1"/>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endParaRPr lang="zh-CN" altLang="en-US" noProof="1"/>
          </a:p>
        </p:txBody>
      </p:sp>
      <p:sp>
        <p:nvSpPr>
          <p:cNvPr id="5" name="Rectangle 4"/>
          <p:cNvSpPr>
            <a:spLocks noGrp="1"/>
          </p:cNvSpPr>
          <p:nvPr>
            <p:ph type="dt" sz="half" idx="10"/>
          </p:nvPr>
        </p:nvSpPr>
        <p:spPr/>
        <p:txBody>
          <a:bodyPr/>
          <a:lstStyle>
            <a:lvl1pPr>
              <a:defRPr/>
            </a:lvl1pPr>
          </a:lstStyle>
          <a:p>
            <a:pPr>
              <a:defRPr/>
            </a:pPr>
            <a:endParaRPr lang="en-US" altLang="x-none"/>
          </a:p>
        </p:txBody>
      </p:sp>
      <p:sp>
        <p:nvSpPr>
          <p:cNvPr id="6" name="Rectangle 5"/>
          <p:cNvSpPr>
            <a:spLocks noGrp="1"/>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4"/>
          <p:cNvSpPr>
            <a:spLocks noGrp="1"/>
          </p:cNvSpPr>
          <p:nvPr>
            <p:ph type="dt" sz="half" idx="10"/>
          </p:nvPr>
        </p:nvSpPr>
        <p:spPr/>
        <p:txBody>
          <a:bodyPr/>
          <a:lstStyle>
            <a:lvl1pPr>
              <a:defRPr/>
            </a:lvl1pPr>
          </a:lstStyle>
          <a:p>
            <a:pPr>
              <a:defRPr/>
            </a:pPr>
            <a:endParaRPr lang="en-US" altLang="x-none"/>
          </a:p>
        </p:txBody>
      </p:sp>
      <p:sp>
        <p:nvSpPr>
          <p:cNvPr id="5" name="Rectangle 5"/>
          <p:cNvSpPr>
            <a:spLocks noGrp="1"/>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85800" y="228600"/>
            <a:ext cx="5940839" cy="553720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4"/>
          <p:cNvSpPr>
            <a:spLocks noGrp="1"/>
          </p:cNvSpPr>
          <p:nvPr>
            <p:ph type="dt" sz="half" idx="10"/>
          </p:nvPr>
        </p:nvSpPr>
        <p:spPr/>
        <p:txBody>
          <a:bodyPr/>
          <a:lstStyle>
            <a:lvl1pPr>
              <a:defRPr/>
            </a:lvl1pPr>
          </a:lstStyle>
          <a:p>
            <a:pPr>
              <a:defRPr/>
            </a:pPr>
            <a:endParaRPr lang="en-US" altLang="x-none"/>
          </a:p>
        </p:txBody>
      </p:sp>
      <p:sp>
        <p:nvSpPr>
          <p:cNvPr id="5" name="Rectangle 5"/>
          <p:cNvSpPr>
            <a:spLocks noGrp="1"/>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27088" y="1282700"/>
            <a:ext cx="3602339" cy="44831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576461" y="1282700"/>
            <a:ext cx="3602339" cy="44831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endParaRPr lang="zh-CN" altLang="en-US"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vmlDrawing" Target="../drawings/vmlDrawing1.vml"/><Relationship Id="rId14" Type="http://schemas.openxmlformats.org/officeDocument/2006/relationships/image" Target="../media/image4.png"/><Relationship Id="rId13" Type="http://schemas.openxmlformats.org/officeDocument/2006/relationships/image" Target="../media/image3.jpeg"/><Relationship Id="rId12" Type="http://schemas.openxmlformats.org/officeDocument/2006/relationships/oleObject" Target="../embeddings/oleObject1.bin"/><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7" name="Text Box 3"/>
          <p:cNvSpPr txBox="1">
            <a:spLocks noChangeArrowheads="1"/>
          </p:cNvSpPr>
          <p:nvPr/>
        </p:nvSpPr>
        <p:spPr bwMode="auto">
          <a:xfrm>
            <a:off x="4197350" y="6613525"/>
            <a:ext cx="584200" cy="244475"/>
          </a:xfrm>
          <a:prstGeom prst="rect">
            <a:avLst/>
          </a:prstGeom>
          <a:noFill/>
          <a:ln>
            <a:noFill/>
          </a:ln>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anose="020B0604020202020204" pitchFamily="34" charset="0"/>
              </a:rPr>
              <a:t>3.</a:t>
            </a:r>
            <a:fld id="{783F1AD6-6FAF-4534-AD57-761B5284590C}" type="slidenum">
              <a:rPr lang="en-US" altLang="zh-CN" sz="1000" b="1" smtClean="0">
                <a:solidFill>
                  <a:srgbClr val="993300"/>
                </a:solidFill>
                <a:latin typeface="Helvetica" panose="020B0604020202020204" pitchFamily="34" charset="0"/>
              </a:rPr>
            </a:fld>
            <a:endParaRPr lang="en-US" altLang="zh-CN" sz="1000" b="1">
              <a:solidFill>
                <a:srgbClr val="993300"/>
              </a:solidFill>
              <a:latin typeface="Helvetica" panose="020B0604020202020204" pitchFamily="34" charset="0"/>
            </a:endParaRPr>
          </a:p>
        </p:txBody>
      </p:sp>
      <p:sp>
        <p:nvSpPr>
          <p:cNvPr id="1028" name="Rectangle 4"/>
          <p:cNvSpPr>
            <a:spLocks noGrp="1" noChangeArrowheads="1"/>
          </p:cNvSpPr>
          <p:nvPr>
            <p:ph type="title" idx="9"/>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zh-CN"/>
              <a:t>Click to edit Master title style</a:t>
            </a:r>
            <a:endParaRPr lang="en-US" altLang="zh-CN"/>
          </a:p>
        </p:txBody>
      </p:sp>
      <p:sp>
        <p:nvSpPr>
          <p:cNvPr id="1029" name="Freeform 5"/>
          <p:cNvSpPr>
            <a:spLocks noChangeArrowheads="1"/>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0" name="Freeform 6"/>
          <p:cNvSpPr>
            <a:spLocks noChangeArrowheads="1"/>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1" name="Freeform 7"/>
          <p:cNvSpPr>
            <a:spLocks noChangeArrowheads="1"/>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2" name="Text Box 8"/>
          <p:cNvSpPr txBox="1">
            <a:spLocks noChangeArrowheads="1"/>
          </p:cNvSpPr>
          <p:nvPr/>
        </p:nvSpPr>
        <p:spPr bwMode="auto">
          <a:xfrm>
            <a:off x="6489700" y="6588125"/>
            <a:ext cx="2713038" cy="244475"/>
          </a:xfrm>
          <a:prstGeom prst="rect">
            <a:avLst/>
          </a:prstGeom>
          <a:noFill/>
          <a:ln>
            <a:noFill/>
          </a:ln>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anose="020B0604020202020204" pitchFamily="34" charset="0"/>
              </a:rPr>
              <a:t>Silberschatz, Galvin and Gagne ©2005</a:t>
            </a:r>
            <a:endParaRPr lang="en-US" altLang="zh-CN" sz="1000" b="1">
              <a:solidFill>
                <a:srgbClr val="993300"/>
              </a:solidFill>
              <a:latin typeface="Helvetica" panose="020B0604020202020204" pitchFamily="34" charset="0"/>
            </a:endParaRPr>
          </a:p>
        </p:txBody>
      </p:sp>
      <p:sp>
        <p:nvSpPr>
          <p:cNvPr id="1033" name="Text Box 9"/>
          <p:cNvSpPr txBox="1">
            <a:spLocks noChangeArrowheads="1"/>
          </p:cNvSpPr>
          <p:nvPr/>
        </p:nvSpPr>
        <p:spPr bwMode="auto">
          <a:xfrm>
            <a:off x="0" y="6613525"/>
            <a:ext cx="3738563" cy="244475"/>
          </a:xfrm>
          <a:prstGeom prst="rect">
            <a:avLst/>
          </a:prstGeom>
          <a:noFill/>
          <a:ln>
            <a:noFill/>
          </a:ln>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defRPr/>
            </a:pPr>
            <a:r>
              <a:rPr lang="en-US" altLang="zh-CN" sz="1000" b="1">
                <a:solidFill>
                  <a:srgbClr val="993300"/>
                </a:solidFill>
                <a:latin typeface="Helvetica" panose="020B0604020202020204" pitchFamily="34" charset="0"/>
              </a:rPr>
              <a:t>Operating System Concepts - 7</a:t>
            </a:r>
            <a:r>
              <a:rPr lang="en-US" altLang="zh-CN" sz="1000" b="1" baseline="30000">
                <a:solidFill>
                  <a:srgbClr val="993300"/>
                </a:solidFill>
                <a:latin typeface="Helvetica" panose="020B0604020202020204" pitchFamily="34" charset="0"/>
              </a:rPr>
              <a:t>th</a:t>
            </a:r>
            <a:r>
              <a:rPr lang="en-US" altLang="zh-CN" sz="1000" b="1">
                <a:solidFill>
                  <a:srgbClr val="993300"/>
                </a:solidFill>
                <a:latin typeface="Helvetica" panose="020B0604020202020204" pitchFamily="34" charset="0"/>
              </a:rPr>
              <a:t> Edition, Feb 7, 2006</a:t>
            </a:r>
            <a:endParaRPr lang="en-US" altLang="zh-CN" sz="1000" b="1">
              <a:solidFill>
                <a:srgbClr val="993300"/>
              </a:solidFill>
              <a:latin typeface="Helvetica" panose="020B0604020202020204" pitchFamily="34" charset="0"/>
            </a:endParaRPr>
          </a:p>
        </p:txBody>
      </p:sp>
      <p:sp>
        <p:nvSpPr>
          <p:cNvPr id="1034" name="Freeform 10"/>
          <p:cNvSpPr>
            <a:spLocks noChangeArrowheads="1"/>
          </p:cNvSpPr>
          <p:nvPr/>
        </p:nvSpPr>
        <p:spPr bwMode="auto">
          <a:xfrm>
            <a:off x="-1657350" y="1109663"/>
            <a:ext cx="4762"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5" name="Freeform 11"/>
          <p:cNvSpPr>
            <a:spLocks noChangeArrowheads="1"/>
          </p:cNvSpPr>
          <p:nvPr/>
        </p:nvSpPr>
        <p:spPr bwMode="auto">
          <a:xfrm>
            <a:off x="-896938"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6" name="Rectangle 12"/>
          <p:cNvSpPr>
            <a:spLocks noChangeArrowheads="1"/>
          </p:cNvSpPr>
          <p:nvPr/>
        </p:nvSpPr>
        <p:spPr bwMode="auto">
          <a:xfrm>
            <a:off x="-1477963" y="423863"/>
            <a:ext cx="1588" cy="1587"/>
          </a:xfrm>
          <a:prstGeom prst="rect">
            <a:avLst/>
          </a:prstGeom>
          <a:solidFill>
            <a:srgbClr val="FFFFFF"/>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latin typeface="Helvetica" panose="020B0604020202020204" pitchFamily="34" charset="0"/>
            </a:endParaRPr>
          </a:p>
        </p:txBody>
      </p:sp>
      <p:sp>
        <p:nvSpPr>
          <p:cNvPr id="1037" name="Freeform 13"/>
          <p:cNvSpPr>
            <a:spLocks noChangeArrowheads="1"/>
          </p:cNvSpPr>
          <p:nvPr/>
        </p:nvSpPr>
        <p:spPr bwMode="auto">
          <a:xfrm>
            <a:off x="-1465263"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8" name="Freeform 14"/>
          <p:cNvSpPr>
            <a:spLocks noChangeArrowheads="1"/>
          </p:cNvSpPr>
          <p:nvPr/>
        </p:nvSpPr>
        <p:spPr bwMode="auto">
          <a:xfrm>
            <a:off x="-1638300" y="1144588"/>
            <a:ext cx="1587"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9" name="Freeform 15"/>
          <p:cNvSpPr>
            <a:spLocks noChangeArrowheads="1"/>
          </p:cNvSpPr>
          <p:nvPr/>
        </p:nvSpPr>
        <p:spPr bwMode="auto">
          <a:xfrm>
            <a:off x="-1246188" y="1146175"/>
            <a:ext cx="4763"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0" name="Freeform 16"/>
          <p:cNvSpPr>
            <a:spLocks noChangeArrowheads="1"/>
          </p:cNvSpPr>
          <p:nvPr/>
        </p:nvSpPr>
        <p:spPr bwMode="auto">
          <a:xfrm>
            <a:off x="-1100138" y="1228725"/>
            <a:ext cx="1588"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1" name="Freeform 17"/>
          <p:cNvSpPr>
            <a:spLocks noChangeArrowheads="1"/>
          </p:cNvSpPr>
          <p:nvPr/>
        </p:nvSpPr>
        <p:spPr bwMode="auto">
          <a:xfrm>
            <a:off x="-1301750"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2" name="Freeform 18"/>
          <p:cNvSpPr>
            <a:spLocks noChangeArrowheads="1"/>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043" name="Picture 19" descr="Slide_iconblue_pc"/>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9288" name="" r:id="rId12" imgW="0" imgH="0" progId="">
                  <p:embed/>
                </p:oleObj>
              </mc:Choice>
              <mc:Fallback>
                <p:oleObj name="" r:id="rId12" imgW="0" imgH="0" progId="">
                  <p:embed/>
                  <p:pic>
                    <p:nvPicPr>
                      <p:cNvPr id="0" name="Rectangle 6"/>
                      <p:cNvPicPr>
                        <a:picLocks noChangeArrowheads="1"/>
                      </p:cNvPicPr>
                      <p:nvPr/>
                    </p:nvPicPr>
                    <p:blipFill>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051" name="Picture 7" descr="Slide_iconblue_pc"/>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2054" name="Rectangle 4"/>
          <p:cNvSpPr>
            <a:spLocks noGrp="1" noChangeArrowheads="1"/>
          </p:cNvSpPr>
          <p:nvPr>
            <p:ph type="title" idx="9"/>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zh-CN"/>
              <a:t>Click to edit Master title style</a:t>
            </a:r>
            <a:endParaRPr lang="en-US" altLang="zh-CN"/>
          </a:p>
        </p:txBody>
      </p:sp>
      <p:sp>
        <p:nvSpPr>
          <p:cNvPr id="2055" name="Rectangle 4"/>
          <p:cNvSpPr>
            <a:spLocks noGrp="1"/>
          </p:cNvSpPr>
          <p:nvPr>
            <p:ph type="dt" sz="half" idx="2"/>
          </p:nvPr>
        </p:nvSpPr>
        <p:spPr>
          <a:xfrm>
            <a:off x="685800" y="6248400"/>
            <a:ext cx="1905000" cy="457200"/>
          </a:xfrm>
          <a:prstGeom prst="rect">
            <a:avLst/>
          </a:prstGeom>
          <a:noFill/>
          <a:ln w="9525">
            <a:noFill/>
            <a:miter/>
          </a:ln>
        </p:spPr>
        <p:txBody>
          <a:bodyPr/>
          <a:lstStyle>
            <a:lvl1pPr eaLnBrk="1" hangingPunct="1">
              <a:spcBef>
                <a:spcPct val="50000"/>
              </a:spcBef>
              <a:buFont typeface="Arial" panose="020B0604020202020204" pitchFamily="34" charset="0"/>
              <a:buNone/>
              <a:defRPr sz="1400" noProof="1">
                <a:solidFill>
                  <a:srgbClr val="578963"/>
                </a:solidFill>
                <a:latin typeface="Times New Roman" panose="02020603050405020304" pitchFamily="2" charset="0"/>
                <a:ea typeface="宋体" panose="02010600030101010101" pitchFamily="2" charset="-122"/>
              </a:defRPr>
            </a:lvl1pPr>
          </a:lstStyle>
          <a:p>
            <a:pPr>
              <a:defRPr/>
            </a:pPr>
            <a:endParaRPr lang="en-US" altLang="x-none"/>
          </a:p>
        </p:txBody>
      </p:sp>
      <p:sp>
        <p:nvSpPr>
          <p:cNvPr id="2056" name="Rectangle 5"/>
          <p:cNvSpPr>
            <a:spLocks noGrp="1"/>
          </p:cNvSpPr>
          <p:nvPr>
            <p:ph type="ftr" sz="quarter" idx="3"/>
          </p:nvPr>
        </p:nvSpPr>
        <p:spPr>
          <a:xfrm>
            <a:off x="3124200" y="6248400"/>
            <a:ext cx="2895600" cy="457200"/>
          </a:xfrm>
          <a:prstGeom prst="rect">
            <a:avLst/>
          </a:prstGeom>
          <a:noFill/>
          <a:ln w="9525">
            <a:noFill/>
            <a:miter/>
          </a:ln>
        </p:spPr>
        <p:txBody>
          <a:bodyPr/>
          <a:lstStyle>
            <a:lvl1pPr algn="ctr" eaLnBrk="1" hangingPunct="1">
              <a:spcBef>
                <a:spcPct val="50000"/>
              </a:spcBef>
              <a:buFont typeface="Arial" panose="020B0604020202020204" pitchFamily="34" charset="0"/>
              <a:buNone/>
              <a:defRPr sz="1400" noProof="1">
                <a:solidFill>
                  <a:srgbClr val="578963"/>
                </a:solidFill>
                <a:latin typeface="Times New Roman" panose="02020603050405020304" pitchFamily="2" charset="0"/>
                <a:ea typeface="宋体" panose="02010600030101010101" pitchFamily="2" charset="-122"/>
              </a:defRPr>
            </a:lvl1pPr>
          </a:lstStyle>
          <a:p>
            <a:pPr>
              <a:defRPr/>
            </a:pPr>
            <a:endParaRPr lang="en-US" altLang="x-non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emf"/></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emf"/></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blog.csdn.net/ai2000ai/article/details/79738422" TargetMode="External"/></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1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emf"/></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emf"/></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emf"/></Relationships>
</file>

<file path=ppt/slides/_rels/slide1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8.emf"/></Relationships>
</file>

<file path=ppt/slides/_rels/slide1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45.emf"/><Relationship Id="rId5" Type="http://schemas.openxmlformats.org/officeDocument/2006/relationships/image" Target="../media/image44.emf"/><Relationship Id="rId4" Type="http://schemas.openxmlformats.org/officeDocument/2006/relationships/image" Target="../media/image43.emf"/><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40.emf"/></Relationships>
</file>

<file path=ppt/slides/_rels/slide18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6.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7.emf"/></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8.emf"/></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9.emf"/></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0.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1.png"/></Relationships>
</file>

<file path=ppt/slides/_rels/slide2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2.png"/></Relationships>
</file>

<file path=ppt/slides/_rels/slide2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3.png"/></Relationships>
</file>

<file path=ppt/slides/_rels/slide2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4.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5.png"/><Relationship Id="rId1" Type="http://schemas.openxmlformats.org/officeDocument/2006/relationships/image" Target="../media/image53.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6.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7.png"/></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8.jpeg"/></Relationships>
</file>

<file path=ppt/slides/_rels/slide2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9.png"/></Relationships>
</file>

<file path=ppt/slides/_rels/slide2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0.png"/></Relationships>
</file>

<file path=ppt/slides/_rels/slide2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0" Type="http://schemas.openxmlformats.org/officeDocument/2006/relationships/slideLayout" Target="../slideLayouts/slideLayout7.xml"/><Relationship Id="rId3" Type="http://schemas.openxmlformats.org/officeDocument/2006/relationships/tags" Target="../tags/tag3.xml"/><Relationship Id="rId29" Type="http://schemas.openxmlformats.org/officeDocument/2006/relationships/tags" Target="../tags/tag28.xml"/><Relationship Id="rId28" Type="http://schemas.openxmlformats.org/officeDocument/2006/relationships/tags" Target="../tags/tag27.xml"/><Relationship Id="rId27" Type="http://schemas.openxmlformats.org/officeDocument/2006/relationships/image" Target="../media/image9.png"/><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3.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0" Type="http://schemas.openxmlformats.org/officeDocument/2006/relationships/slideLayout" Target="../slideLayouts/slideLayout7.xml"/><Relationship Id="rId3" Type="http://schemas.openxmlformats.org/officeDocument/2006/relationships/tags" Target="../tags/tag31.xml"/><Relationship Id="rId29" Type="http://schemas.openxmlformats.org/officeDocument/2006/relationships/tags" Target="../tags/tag56.xml"/><Relationship Id="rId28" Type="http://schemas.openxmlformats.org/officeDocument/2006/relationships/tags" Target="../tags/tag55.xml"/><Relationship Id="rId27" Type="http://schemas.openxmlformats.org/officeDocument/2006/relationships/image" Target="../media/image9.png"/><Relationship Id="rId26" Type="http://schemas.openxmlformats.org/officeDocument/2006/relationships/tags" Target="../tags/tag54.xml"/><Relationship Id="rId25" Type="http://schemas.openxmlformats.org/officeDocument/2006/relationships/tags" Target="../tags/tag53.xml"/><Relationship Id="rId24" Type="http://schemas.openxmlformats.org/officeDocument/2006/relationships/tags" Target="../tags/tag52.xml"/><Relationship Id="rId23" Type="http://schemas.openxmlformats.org/officeDocument/2006/relationships/tags" Target="../tags/tag51.xml"/><Relationship Id="rId22" Type="http://schemas.openxmlformats.org/officeDocument/2006/relationships/tags" Target="../tags/tag50.xml"/><Relationship Id="rId21" Type="http://schemas.openxmlformats.org/officeDocument/2006/relationships/tags" Target="../tags/tag49.xml"/><Relationship Id="rId20" Type="http://schemas.openxmlformats.org/officeDocument/2006/relationships/tags" Target="../tags/tag48.xml"/><Relationship Id="rId2" Type="http://schemas.openxmlformats.org/officeDocument/2006/relationships/tags" Target="../tags/tag30.xml"/><Relationship Id="rId19" Type="http://schemas.openxmlformats.org/officeDocument/2006/relationships/tags" Target="../tags/tag47.xml"/><Relationship Id="rId18" Type="http://schemas.openxmlformats.org/officeDocument/2006/relationships/tags" Target="../tags/tag46.xml"/><Relationship Id="rId17" Type="http://schemas.openxmlformats.org/officeDocument/2006/relationships/tags" Target="../tags/tag45.xml"/><Relationship Id="rId16" Type="http://schemas.openxmlformats.org/officeDocument/2006/relationships/tags" Target="../tags/tag44.xml"/><Relationship Id="rId15" Type="http://schemas.openxmlformats.org/officeDocument/2006/relationships/tags" Target="../tags/tag43.xml"/><Relationship Id="rId14" Type="http://schemas.openxmlformats.org/officeDocument/2006/relationships/tags" Target="../tags/tag42.xml"/><Relationship Id="rId13" Type="http://schemas.openxmlformats.org/officeDocument/2006/relationships/tags" Target="../tags/tag41.xml"/><Relationship Id="rId12" Type="http://schemas.openxmlformats.org/officeDocument/2006/relationships/tags" Target="../tags/tag40.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tags" Target="../tags/tag29.xml"/></Relationships>
</file>

<file path=ppt/slides/_rels/slide34.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0" Type="http://schemas.openxmlformats.org/officeDocument/2006/relationships/slideLayout" Target="../slideLayouts/slideLayout7.xml"/><Relationship Id="rId3" Type="http://schemas.openxmlformats.org/officeDocument/2006/relationships/tags" Target="../tags/tag59.xml"/><Relationship Id="rId29" Type="http://schemas.openxmlformats.org/officeDocument/2006/relationships/tags" Target="../tags/tag84.xml"/><Relationship Id="rId28" Type="http://schemas.openxmlformats.org/officeDocument/2006/relationships/tags" Target="../tags/tag83.xml"/><Relationship Id="rId27" Type="http://schemas.openxmlformats.org/officeDocument/2006/relationships/image" Target="../media/image9.png"/><Relationship Id="rId26" Type="http://schemas.openxmlformats.org/officeDocument/2006/relationships/tags" Target="../tags/tag82.xml"/><Relationship Id="rId25" Type="http://schemas.openxmlformats.org/officeDocument/2006/relationships/tags" Target="../tags/tag81.xml"/><Relationship Id="rId24" Type="http://schemas.openxmlformats.org/officeDocument/2006/relationships/tags" Target="../tags/tag80.xml"/><Relationship Id="rId23" Type="http://schemas.openxmlformats.org/officeDocument/2006/relationships/tags" Target="../tags/tag79.xml"/><Relationship Id="rId22" Type="http://schemas.openxmlformats.org/officeDocument/2006/relationships/tags" Target="../tags/tag78.xml"/><Relationship Id="rId21" Type="http://schemas.openxmlformats.org/officeDocument/2006/relationships/tags" Target="../tags/tag77.xml"/><Relationship Id="rId20" Type="http://schemas.openxmlformats.org/officeDocument/2006/relationships/tags" Target="../tags/tag76.xml"/><Relationship Id="rId2" Type="http://schemas.openxmlformats.org/officeDocument/2006/relationships/tags" Target="../tags/tag58.xml"/><Relationship Id="rId19" Type="http://schemas.openxmlformats.org/officeDocument/2006/relationships/tags" Target="../tags/tag75.xml"/><Relationship Id="rId18" Type="http://schemas.openxmlformats.org/officeDocument/2006/relationships/tags" Target="../tags/tag74.xml"/><Relationship Id="rId17" Type="http://schemas.openxmlformats.org/officeDocument/2006/relationships/tags" Target="../tags/tag73.xml"/><Relationship Id="rId16" Type="http://schemas.openxmlformats.org/officeDocument/2006/relationships/tags" Target="../tags/tag72.xml"/><Relationship Id="rId15" Type="http://schemas.openxmlformats.org/officeDocument/2006/relationships/tags" Target="../tags/tag71.xml"/><Relationship Id="rId14" Type="http://schemas.openxmlformats.org/officeDocument/2006/relationships/tags" Target="../tags/tag70.xml"/><Relationship Id="rId13" Type="http://schemas.openxmlformats.org/officeDocument/2006/relationships/tags" Target="../tags/tag69.xml"/><Relationship Id="rId12" Type="http://schemas.openxmlformats.org/officeDocument/2006/relationships/tags" Target="../tags/tag68.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tags" Target="../tags/tag5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46.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0" Type="http://schemas.openxmlformats.org/officeDocument/2006/relationships/slideLayout" Target="../slideLayouts/slideLayout7.xml"/><Relationship Id="rId3" Type="http://schemas.openxmlformats.org/officeDocument/2006/relationships/tags" Target="../tags/tag87.xml"/><Relationship Id="rId29" Type="http://schemas.openxmlformats.org/officeDocument/2006/relationships/tags" Target="../tags/tag112.xml"/><Relationship Id="rId28" Type="http://schemas.openxmlformats.org/officeDocument/2006/relationships/tags" Target="../tags/tag111.xml"/><Relationship Id="rId27" Type="http://schemas.openxmlformats.org/officeDocument/2006/relationships/image" Target="../media/image9.png"/><Relationship Id="rId26" Type="http://schemas.openxmlformats.org/officeDocument/2006/relationships/tags" Target="../tags/tag110.xml"/><Relationship Id="rId25" Type="http://schemas.openxmlformats.org/officeDocument/2006/relationships/tags" Target="../tags/tag109.xml"/><Relationship Id="rId24" Type="http://schemas.openxmlformats.org/officeDocument/2006/relationships/tags" Target="../tags/tag108.xml"/><Relationship Id="rId23" Type="http://schemas.openxmlformats.org/officeDocument/2006/relationships/tags" Target="../tags/tag107.xml"/><Relationship Id="rId22" Type="http://schemas.openxmlformats.org/officeDocument/2006/relationships/tags" Target="../tags/tag106.xml"/><Relationship Id="rId21" Type="http://schemas.openxmlformats.org/officeDocument/2006/relationships/tags" Target="../tags/tag105.xml"/><Relationship Id="rId20" Type="http://schemas.openxmlformats.org/officeDocument/2006/relationships/tags" Target="../tags/tag104.xml"/><Relationship Id="rId2" Type="http://schemas.openxmlformats.org/officeDocument/2006/relationships/tags" Target="../tags/tag86.xml"/><Relationship Id="rId19" Type="http://schemas.openxmlformats.org/officeDocument/2006/relationships/tags" Target="../tags/tag103.xml"/><Relationship Id="rId18" Type="http://schemas.openxmlformats.org/officeDocument/2006/relationships/tags" Target="../tags/tag102.xml"/><Relationship Id="rId17" Type="http://schemas.openxmlformats.org/officeDocument/2006/relationships/tags" Target="../tags/tag101.xml"/><Relationship Id="rId16" Type="http://schemas.openxmlformats.org/officeDocument/2006/relationships/tags" Target="../tags/tag100.xml"/><Relationship Id="rId15" Type="http://schemas.openxmlformats.org/officeDocument/2006/relationships/tags" Target="../tags/tag99.xml"/><Relationship Id="rId14" Type="http://schemas.openxmlformats.org/officeDocument/2006/relationships/tags" Target="../tags/tag98.xml"/><Relationship Id="rId13" Type="http://schemas.openxmlformats.org/officeDocument/2006/relationships/tags" Target="../tags/tag97.xml"/><Relationship Id="rId12" Type="http://schemas.openxmlformats.org/officeDocument/2006/relationships/tags" Target="../tags/tag96.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tags" Target="../tags/tag8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tags" Target="../tags/tag120.xml"/><Relationship Id="rId7" Type="http://schemas.openxmlformats.org/officeDocument/2006/relationships/tags" Target="../tags/tag119.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0" Type="http://schemas.openxmlformats.org/officeDocument/2006/relationships/slideLayout" Target="../slideLayouts/slideLayout7.xml"/><Relationship Id="rId3" Type="http://schemas.openxmlformats.org/officeDocument/2006/relationships/tags" Target="../tags/tag115.xml"/><Relationship Id="rId29" Type="http://schemas.openxmlformats.org/officeDocument/2006/relationships/tags" Target="../tags/tag140.xml"/><Relationship Id="rId28" Type="http://schemas.openxmlformats.org/officeDocument/2006/relationships/tags" Target="../tags/tag139.xml"/><Relationship Id="rId27" Type="http://schemas.openxmlformats.org/officeDocument/2006/relationships/image" Target="../media/image9.png"/><Relationship Id="rId26" Type="http://schemas.openxmlformats.org/officeDocument/2006/relationships/tags" Target="../tags/tag138.xml"/><Relationship Id="rId25" Type="http://schemas.openxmlformats.org/officeDocument/2006/relationships/tags" Target="../tags/tag137.xml"/><Relationship Id="rId24" Type="http://schemas.openxmlformats.org/officeDocument/2006/relationships/tags" Target="../tags/tag136.xml"/><Relationship Id="rId23" Type="http://schemas.openxmlformats.org/officeDocument/2006/relationships/tags" Target="../tags/tag135.xml"/><Relationship Id="rId22" Type="http://schemas.openxmlformats.org/officeDocument/2006/relationships/tags" Target="../tags/tag134.xml"/><Relationship Id="rId21" Type="http://schemas.openxmlformats.org/officeDocument/2006/relationships/tags" Target="../tags/tag133.xml"/><Relationship Id="rId20" Type="http://schemas.openxmlformats.org/officeDocument/2006/relationships/tags" Target="../tags/tag132.xml"/><Relationship Id="rId2" Type="http://schemas.openxmlformats.org/officeDocument/2006/relationships/tags" Target="../tags/tag114.xml"/><Relationship Id="rId19" Type="http://schemas.openxmlformats.org/officeDocument/2006/relationships/tags" Target="../tags/tag131.xml"/><Relationship Id="rId18" Type="http://schemas.openxmlformats.org/officeDocument/2006/relationships/tags" Target="../tags/tag130.xml"/><Relationship Id="rId17" Type="http://schemas.openxmlformats.org/officeDocument/2006/relationships/tags" Target="../tags/tag129.xml"/><Relationship Id="rId16" Type="http://schemas.openxmlformats.org/officeDocument/2006/relationships/tags" Target="../tags/tag128.xml"/><Relationship Id="rId15" Type="http://schemas.openxmlformats.org/officeDocument/2006/relationships/tags" Target="../tags/tag127.xml"/><Relationship Id="rId14" Type="http://schemas.openxmlformats.org/officeDocument/2006/relationships/tags" Target="../tags/tag126.xml"/><Relationship Id="rId13" Type="http://schemas.openxmlformats.org/officeDocument/2006/relationships/tags" Target="../tags/tag125.xml"/><Relationship Id="rId12" Type="http://schemas.openxmlformats.org/officeDocument/2006/relationships/tags" Target="../tags/tag124.xml"/><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tags" Target="../tags/tag1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emf"/></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emf"/></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e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ctrTitle" idx="4294967295"/>
          </p:nvPr>
        </p:nvSpPr>
        <p:spPr>
          <a:xfrm>
            <a:off x="685800" y="2286000"/>
            <a:ext cx="7772400" cy="1143000"/>
          </a:xfrm>
          <a:ln>
            <a:miter/>
          </a:ln>
        </p:spPr>
        <p:txBody>
          <a:bodyPr/>
          <a:lstStyle>
            <a:lvl1pPr lvl="0">
              <a:defRPr kern="1200"/>
            </a:lvl1pPr>
          </a:lstStyle>
          <a:p>
            <a:pPr>
              <a:defRPr/>
            </a:pPr>
            <a:r>
              <a:rPr lang="en-US" altLang="zh-CN" noProof="1">
                <a:effectLst>
                  <a:outerShdw blurRad="38100" dist="38100" dir="2700000">
                    <a:srgbClr val="C0C0C0"/>
                  </a:outerShdw>
                </a:effectLst>
              </a:rPr>
              <a:t>Chapter 3:  Processes</a:t>
            </a:r>
            <a:endParaRPr lang="en-US" altLang="zh-CN" noProof="1">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a:xfrm>
            <a:off x="1154113" y="319088"/>
            <a:ext cx="6824662" cy="614362"/>
          </a:xfrm>
          <a:ln>
            <a:miter/>
          </a:ln>
        </p:spPr>
        <p:txBody>
          <a:bodyPr/>
          <a:lstStyle/>
          <a:p>
            <a:pPr>
              <a:defRPr/>
            </a:pPr>
            <a:r>
              <a:rPr lang="en-US" altLang="zh-CN" noProof="1" smtClean="0">
                <a:effectLst>
                  <a:outerShdw blurRad="38100" dist="38100" dir="2700000">
                    <a:srgbClr val="C0C0C0"/>
                  </a:outerShdw>
                </a:effectLst>
              </a:rPr>
              <a:t> </a:t>
            </a:r>
            <a:r>
              <a:rPr lang="en-US" altLang="zh-CN" dirty="0">
                <a:effectLst>
                  <a:outerShdw blurRad="38100" dist="38100" dir="2700000">
                    <a:srgbClr val="C0C0C0"/>
                  </a:outerShdw>
                </a:effectLst>
              </a:rPr>
              <a:t>Components of </a:t>
            </a:r>
            <a:r>
              <a:rPr lang="en-US" altLang="zh-CN" noProof="1" smtClean="0">
                <a:effectLst>
                  <a:outerShdw blurRad="38100" dist="38100" dir="2700000">
                    <a:srgbClr val="C0C0C0"/>
                  </a:outerShdw>
                </a:effectLst>
              </a:rPr>
              <a:t>Process</a:t>
            </a:r>
            <a:endParaRPr lang="en-US" altLang="zh-CN" noProof="1">
              <a:effectLst>
                <a:outerShdw blurRad="38100" dist="38100" dir="2700000">
                  <a:srgbClr val="C0C0C0"/>
                </a:outerShdw>
              </a:effectLst>
            </a:endParaRPr>
          </a:p>
        </p:txBody>
      </p:sp>
      <p:sp>
        <p:nvSpPr>
          <p:cNvPr id="7171" name="Rectangle 3"/>
          <p:cNvSpPr>
            <a:spLocks noGrp="1"/>
          </p:cNvSpPr>
          <p:nvPr>
            <p:ph type="body" idx="4294967295"/>
          </p:nvPr>
        </p:nvSpPr>
        <p:spPr>
          <a:xfrm>
            <a:off x="495300" y="933450"/>
            <a:ext cx="8497780" cy="5440717"/>
          </a:xfrm>
          <a:ln>
            <a:miter/>
          </a:ln>
        </p:spPr>
        <p:txBody>
          <a:bodyPr/>
          <a:lstStyle/>
          <a:p>
            <a:pPr eaLnBrk="1">
              <a:spcBef>
                <a:spcPts val="1200"/>
              </a:spcBef>
              <a:defRPr/>
            </a:pPr>
            <a:r>
              <a:rPr lang="zh-CN" altLang="en-US" sz="2400" noProof="1" smtClean="0">
                <a:solidFill>
                  <a:srgbClr val="0070C0"/>
                </a:solidFill>
              </a:rPr>
              <a:t>思考：</a:t>
            </a:r>
            <a:r>
              <a:rPr lang="en-US" altLang="zh-CN" sz="2400" noProof="1" smtClean="0">
                <a:solidFill>
                  <a:srgbClr val="0070C0"/>
                </a:solidFill>
              </a:rPr>
              <a:t>OS</a:t>
            </a:r>
            <a:r>
              <a:rPr lang="zh-CN" altLang="en-US" sz="2400" noProof="1" smtClean="0">
                <a:solidFill>
                  <a:srgbClr val="0070C0"/>
                </a:solidFill>
              </a:rPr>
              <a:t>如何获取关于进程的如下信息：</a:t>
            </a:r>
            <a:endParaRPr lang="en-US" altLang="zh-CN" sz="2400" noProof="1" smtClean="0">
              <a:solidFill>
                <a:srgbClr val="0070C0"/>
              </a:solidFill>
            </a:endParaRPr>
          </a:p>
          <a:p>
            <a:pPr lvl="1" eaLnBrk="1">
              <a:spcBef>
                <a:spcPts val="1200"/>
              </a:spcBef>
              <a:defRPr/>
            </a:pPr>
            <a:r>
              <a:rPr lang="zh-CN" altLang="en-US" sz="2000" noProof="1" smtClean="0"/>
              <a:t>进程的代码、数据、堆、栈等在内存的哪些位置？</a:t>
            </a:r>
            <a:endParaRPr lang="en-US" altLang="zh-CN" sz="2000" noProof="1" smtClean="0"/>
          </a:p>
          <a:p>
            <a:pPr lvl="1" eaLnBrk="1">
              <a:spcBef>
                <a:spcPts val="1200"/>
              </a:spcBef>
              <a:defRPr/>
            </a:pPr>
            <a:r>
              <a:rPr lang="zh-CN" altLang="en-US" sz="2000" noProof="1" smtClean="0"/>
              <a:t>进程如何知道打开了哪些文件，申请使用了哪些资源</a:t>
            </a:r>
            <a:endParaRPr lang="en-US" altLang="zh-CN" sz="2000" noProof="1" smtClean="0"/>
          </a:p>
          <a:p>
            <a:pPr lvl="1" eaLnBrk="1">
              <a:spcBef>
                <a:spcPts val="1200"/>
              </a:spcBef>
              <a:defRPr/>
            </a:pPr>
            <a:r>
              <a:rPr lang="zh-CN" altLang="en-US" sz="2000" noProof="1" smtClean="0"/>
              <a:t>进程的标识</a:t>
            </a:r>
            <a:r>
              <a:rPr lang="en-US" altLang="zh-CN" sz="2000" noProof="1" smtClean="0"/>
              <a:t>pid</a:t>
            </a:r>
            <a:r>
              <a:rPr lang="zh-CN" altLang="en-US" sz="2000" noProof="1" smtClean="0"/>
              <a:t>，进程的状态等存放在什么地方？</a:t>
            </a:r>
            <a:endParaRPr lang="en-US" altLang="zh-CN" sz="2000" noProof="1" smtClean="0"/>
          </a:p>
          <a:p>
            <a:pPr lvl="1" eaLnBrk="1">
              <a:spcBef>
                <a:spcPts val="1200"/>
              </a:spcBef>
              <a:defRPr/>
            </a:pPr>
            <a:r>
              <a:rPr lang="zh-CN" altLang="en-US" sz="2000" noProof="1" smtClean="0"/>
              <a:t>当进程切换时，需要保存与恢复其上下文，上下文暂存到何处？</a:t>
            </a:r>
            <a:endParaRPr lang="en-US" altLang="zh-CN" sz="2000" noProof="1" smtClean="0"/>
          </a:p>
          <a:p>
            <a:pPr lvl="1" eaLnBrk="1">
              <a:spcBef>
                <a:spcPts val="1200"/>
              </a:spcBef>
              <a:defRPr/>
            </a:pPr>
            <a:r>
              <a:rPr lang="zh-CN" altLang="en-US" sz="2000" noProof="1" smtClean="0"/>
              <a:t>许多等待调度的进程构成一个队列。队列中的元素是什么？</a:t>
            </a:r>
            <a:endParaRPr lang="en-US" altLang="zh-CN" sz="2000" noProof="1" smtClean="0"/>
          </a:p>
          <a:p>
            <a:pPr lvl="1" eaLnBrk="1">
              <a:spcBef>
                <a:spcPts val="1200"/>
              </a:spcBef>
              <a:defRPr/>
            </a:pPr>
            <a:r>
              <a:rPr lang="zh-CN" altLang="en-US" sz="2000" noProof="1"/>
              <a:t>如果多个进程同时申请使用同一个资源，需要为等待使用该资源的进程建立一个队列。队列中的元素是</a:t>
            </a:r>
            <a:r>
              <a:rPr lang="zh-CN" altLang="en-US" sz="2000" noProof="1" smtClean="0"/>
              <a:t>什么？</a:t>
            </a:r>
            <a:endParaRPr lang="en-US" altLang="zh-CN" sz="2000" noProof="1" smtClean="0"/>
          </a:p>
          <a:p>
            <a:pPr lvl="1" eaLnBrk="1">
              <a:spcBef>
                <a:spcPts val="1200"/>
              </a:spcBef>
              <a:defRPr/>
            </a:pPr>
            <a:r>
              <a:rPr lang="en-US" altLang="x-none" sz="2000" noProof="1" smtClean="0"/>
              <a:t>…….</a:t>
            </a:r>
            <a:endParaRPr lang="en-US" altLang="x-none" sz="2000" noProof="1"/>
          </a:p>
          <a:p>
            <a:pPr eaLnBrk="1">
              <a:spcBef>
                <a:spcPts val="1200"/>
              </a:spcBef>
              <a:defRPr/>
            </a:pPr>
            <a:r>
              <a:rPr lang="en-US" altLang="zh-CN" sz="2400" noProof="1">
                <a:solidFill>
                  <a:srgbClr val="C00000"/>
                </a:solidFill>
              </a:rPr>
              <a:t>OS</a:t>
            </a:r>
            <a:r>
              <a:rPr lang="zh-CN" altLang="en-US" sz="2400" noProof="1">
                <a:solidFill>
                  <a:srgbClr val="C00000"/>
                </a:solidFill>
              </a:rPr>
              <a:t>如何</a:t>
            </a:r>
            <a:r>
              <a:rPr lang="zh-CN" altLang="en-US" sz="2400" noProof="1" smtClean="0">
                <a:solidFill>
                  <a:srgbClr val="C00000"/>
                </a:solidFill>
              </a:rPr>
              <a:t>感知一个进程</a:t>
            </a:r>
            <a:r>
              <a:rPr lang="zh-CN" altLang="en-US" sz="2400" noProof="1">
                <a:solidFill>
                  <a:srgbClr val="C00000"/>
                </a:solidFill>
              </a:rPr>
              <a:t>的存在？</a:t>
            </a:r>
            <a:endParaRPr lang="en-US" altLang="zh-CN" sz="2400" noProof="1">
              <a:solidFill>
                <a:srgbClr val="C00000"/>
              </a:solidFill>
            </a:endParaRPr>
          </a:p>
          <a:p>
            <a:pPr eaLnBrk="1">
              <a:spcBef>
                <a:spcPts val="1200"/>
              </a:spcBef>
              <a:defRPr/>
            </a:pPr>
            <a:endParaRPr lang="en-US" altLang="x-none" sz="2400" noProof="1">
              <a:solidFill>
                <a:srgbClr val="000818"/>
              </a:solidFil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idx="4294967295"/>
          </p:nvPr>
        </p:nvSpPr>
        <p:spPr>
          <a:ln>
            <a:miter/>
          </a:ln>
        </p:spPr>
        <p:txBody>
          <a:bodyPr/>
          <a:lstStyle/>
          <a:p>
            <a:pPr>
              <a:defRPr/>
            </a:pPr>
            <a:r>
              <a:rPr lang="en-US" altLang="zh-CN" noProof="1" smtClean="0">
                <a:effectLst>
                  <a:outerShdw blurRad="38100" dist="38100" dir="2700000">
                    <a:srgbClr val="C0C0C0"/>
                  </a:outerShdw>
                </a:effectLst>
              </a:rPr>
              <a:t>f</a:t>
            </a:r>
            <a:r>
              <a:rPr lang="zh-CN" altLang="en-US" noProof="1" smtClean="0">
                <a:effectLst>
                  <a:outerShdw blurRad="38100" dist="38100" dir="2700000">
                    <a:srgbClr val="C0C0C0"/>
                  </a:outerShdw>
                </a:effectLst>
              </a:rPr>
              <a:t>ork</a:t>
            </a:r>
            <a:r>
              <a:rPr lang="zh-CN" altLang="en-US" noProof="1">
                <a:effectLst>
                  <a:outerShdw blurRad="38100" dist="38100" dir="2700000">
                    <a:srgbClr val="C0C0C0"/>
                  </a:outerShdw>
                </a:effectLst>
              </a:rPr>
              <a:t>()—比较1</a:t>
            </a:r>
            <a:endParaRPr lang="zh-CN" altLang="en-US" noProof="1">
              <a:effectLst>
                <a:outerShdw blurRad="38100" dist="38100" dir="2700000">
                  <a:srgbClr val="C0C0C0"/>
                </a:outerShdw>
              </a:effectLst>
            </a:endParaRPr>
          </a:p>
        </p:txBody>
      </p:sp>
      <p:sp>
        <p:nvSpPr>
          <p:cNvPr id="75779" name="Text Box 3"/>
          <p:cNvSpPr txBox="1">
            <a:spLocks noChangeArrowheads="1"/>
          </p:cNvSpPr>
          <p:nvPr/>
        </p:nvSpPr>
        <p:spPr bwMode="auto">
          <a:xfrm>
            <a:off x="585788" y="1571625"/>
            <a:ext cx="3744912" cy="4708981"/>
          </a:xfrm>
          <a:prstGeom prst="rect">
            <a:avLst/>
          </a:prstGeom>
          <a:noFill/>
          <a:effectLst/>
        </p:spPr>
        <p:style>
          <a:lnRef idx="3">
            <a:schemeClr val="lt1"/>
          </a:lnRef>
          <a:fillRef idx="1">
            <a:schemeClr val="accent1"/>
          </a:fillRef>
          <a:effectRef idx="1">
            <a:schemeClr val="accent1"/>
          </a:effectRef>
          <a:fontRef idx="minor">
            <a:schemeClr val="lt1"/>
          </a:fontRef>
        </p:style>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defRPr/>
            </a:pPr>
            <a:r>
              <a:rPr lang="zh-CN" altLang="en-US" sz="2000" dirty="0">
                <a:latin typeface="Times New Roman" panose="02020603050405020304" pitchFamily="2" charset="0"/>
                <a:ea typeface="+mn-ea"/>
                <a:cs typeface="Times New Roman" panose="02020603050405020304" pitchFamily="2" charset="0"/>
              </a:rPr>
              <a:t>//父进程</a:t>
            </a:r>
            <a:endParaRPr lang="zh-CN" altLang="en-US" sz="2000" dirty="0">
              <a:latin typeface="Times New Roman" panose="02020603050405020304" pitchFamily="2" charset="0"/>
              <a:ea typeface="+mn-ea"/>
              <a:cs typeface="Times New Roman" panose="02020603050405020304" pitchFamily="2" charset="0"/>
            </a:endParaRPr>
          </a:p>
          <a:p>
            <a:pPr marL="1905" indent="-344805">
              <a:spcBef>
                <a:spcPts val="0"/>
              </a:spcBef>
              <a:buNone/>
            </a:pPr>
            <a:r>
              <a:rPr lang="zh-CN" altLang="en-US" sz="2000" dirty="0">
                <a:latin typeface="Times New Roman" panose="02020603050405020304" pitchFamily="2" charset="0"/>
                <a:ea typeface="+mn-ea"/>
                <a:cs typeface="Times New Roman" panose="02020603050405020304" pitchFamily="2" charset="0"/>
              </a:rPr>
              <a:t>#include &lt;stdio.h&gt;</a:t>
            </a:r>
            <a:endParaRPr lang="en-US" altLang="zh-CN" sz="2000" dirty="0">
              <a:latin typeface="Times New Roman" panose="02020603050405020304" pitchFamily="2" charset="0"/>
              <a:ea typeface="+mn-ea"/>
              <a:cs typeface="Times New Roman" panose="02020603050405020304" pitchFamily="2" charset="0"/>
            </a:endParaRPr>
          </a:p>
          <a:p>
            <a:pPr marL="1905" indent="-344805">
              <a:spcBef>
                <a:spcPts val="0"/>
              </a:spcBef>
              <a:buNone/>
            </a:pPr>
            <a:r>
              <a:rPr lang="zh-CN" altLang="en-US" sz="2000" dirty="0">
                <a:latin typeface="Times New Roman" panose="02020603050405020304" pitchFamily="2" charset="0"/>
                <a:ea typeface="+mn-ea"/>
                <a:cs typeface="Times New Roman" panose="02020603050405020304" pitchFamily="2" charset="0"/>
              </a:rPr>
              <a:t>#include &lt;</a:t>
            </a:r>
            <a:r>
              <a:rPr lang="en-US" altLang="zh-CN" sz="2000" dirty="0" err="1">
                <a:latin typeface="Times New Roman" panose="02020603050405020304" pitchFamily="2" charset="0"/>
                <a:ea typeface="+mn-ea"/>
                <a:cs typeface="Times New Roman" panose="02020603050405020304" pitchFamily="2" charset="0"/>
              </a:rPr>
              <a:t>uni</a:t>
            </a:r>
            <a:r>
              <a:rPr lang="zh-CN" altLang="en-US" sz="2000" dirty="0">
                <a:latin typeface="Times New Roman" panose="02020603050405020304" pitchFamily="2" charset="0"/>
                <a:ea typeface="+mn-ea"/>
                <a:cs typeface="Times New Roman" panose="02020603050405020304" pitchFamily="2" charset="0"/>
              </a:rPr>
              <a:t>std.h&gt; </a:t>
            </a:r>
            <a:r>
              <a:rPr lang="zh-CN" altLang="en-US" sz="2000" dirty="0" smtClean="0">
                <a:latin typeface="Times New Roman" panose="02020603050405020304" pitchFamily="2" charset="0"/>
                <a:ea typeface="+mn-ea"/>
                <a:cs typeface="Times New Roman" panose="02020603050405020304" pitchFamily="2" charset="0"/>
              </a:rPr>
              <a:t>      </a:t>
            </a:r>
            <a:r>
              <a:rPr lang="en-US" altLang="zh-CN" sz="2000" dirty="0">
                <a:latin typeface="Times New Roman" panose="02020603050405020304" pitchFamily="2" charset="0"/>
                <a:ea typeface="+mn-ea"/>
                <a:cs typeface="Times New Roman" panose="02020603050405020304" pitchFamily="2" charset="0"/>
              </a:rPr>
              <a:t>//fork()</a:t>
            </a:r>
            <a:endParaRPr lang="en-US" altLang="zh-CN" sz="2000" dirty="0">
              <a:latin typeface="Times New Roman" panose="02020603050405020304" pitchFamily="2" charset="0"/>
              <a:ea typeface="+mn-ea"/>
              <a:cs typeface="Times New Roman" panose="02020603050405020304" pitchFamily="2" charset="0"/>
            </a:endParaRPr>
          </a:p>
          <a:p>
            <a:pPr marL="1905" indent="-344805">
              <a:spcBef>
                <a:spcPts val="0"/>
              </a:spcBef>
              <a:buNone/>
            </a:pPr>
            <a:r>
              <a:rPr lang="zh-CN" altLang="en-US" sz="2000" dirty="0">
                <a:latin typeface="Times New Roman" panose="02020603050405020304" pitchFamily="2" charset="0"/>
                <a:ea typeface="+mn-ea"/>
                <a:cs typeface="Times New Roman" panose="02020603050405020304" pitchFamily="2" charset="0"/>
              </a:rPr>
              <a:t>#include &lt;sys/types.h&gt;  </a:t>
            </a:r>
            <a:r>
              <a:rPr lang="en-US" altLang="zh-CN" sz="2000" dirty="0">
                <a:latin typeface="Times New Roman" panose="02020603050405020304" pitchFamily="2" charset="0"/>
                <a:ea typeface="+mn-ea"/>
                <a:cs typeface="Times New Roman" panose="02020603050405020304" pitchFamily="2" charset="0"/>
              </a:rPr>
              <a:t>//</a:t>
            </a:r>
            <a:r>
              <a:rPr lang="en-US" altLang="zh-CN" sz="2000" dirty="0" err="1">
                <a:latin typeface="Times New Roman" panose="02020603050405020304" pitchFamily="2" charset="0"/>
                <a:ea typeface="+mn-ea"/>
                <a:cs typeface="Times New Roman" panose="02020603050405020304" pitchFamily="2" charset="0"/>
              </a:rPr>
              <a:t>pid_t</a:t>
            </a:r>
            <a:endParaRPr lang="zh-CN" altLang="en-US" sz="2000" dirty="0">
              <a:latin typeface="Times New Roman" panose="02020603050405020304" pitchFamily="2" charset="0"/>
              <a:ea typeface="+mn-ea"/>
              <a:cs typeface="Times New Roman" panose="02020603050405020304" pitchFamily="2" charset="0"/>
            </a:endParaRPr>
          </a:p>
          <a:p>
            <a:pPr>
              <a:spcBef>
                <a:spcPct val="0"/>
              </a:spcBef>
              <a:buClrTx/>
              <a:buSzTx/>
              <a:buFont typeface="Arial" panose="020B0604020202020204" pitchFamily="34" charset="0"/>
              <a:buNone/>
              <a:defRPr/>
            </a:pPr>
            <a:endParaRPr lang="zh-CN" altLang="en-US" sz="2000" dirty="0">
              <a:latin typeface="Times New Roman" panose="02020603050405020304" pitchFamily="2" charset="0"/>
              <a:ea typeface="+mn-ea"/>
              <a:cs typeface="Times New Roman" panose="02020603050405020304" pitchFamily="2" charset="0"/>
            </a:endParaRPr>
          </a:p>
          <a:p>
            <a:pPr>
              <a:spcBef>
                <a:spcPct val="0"/>
              </a:spcBef>
              <a:buClrTx/>
              <a:buSzTx/>
              <a:buFont typeface="Arial" panose="020B0604020202020204" pitchFamily="34" charset="0"/>
              <a:buNone/>
              <a:defRPr/>
            </a:pPr>
            <a:r>
              <a:rPr lang="en-US" altLang="zh-CN" sz="2000" dirty="0" err="1">
                <a:latin typeface="Times New Roman" panose="02020603050405020304" pitchFamily="2" charset="0"/>
                <a:cs typeface="Times New Roman" panose="02020603050405020304" pitchFamily="2" charset="0"/>
              </a:rPr>
              <a:t>i</a:t>
            </a:r>
            <a:r>
              <a:rPr lang="en-US" altLang="zh-CN" sz="2000" dirty="0" err="1" smtClean="0">
                <a:latin typeface="Times New Roman" panose="02020603050405020304" pitchFamily="2" charset="0"/>
                <a:cs typeface="Times New Roman" panose="02020603050405020304" pitchFamily="2" charset="0"/>
              </a:rPr>
              <a:t>nt</a:t>
            </a:r>
            <a:r>
              <a:rPr lang="en-US" altLang="zh-CN" sz="2000" dirty="0" smtClean="0">
                <a:latin typeface="Times New Roman" panose="02020603050405020304" pitchFamily="2" charset="0"/>
                <a:cs typeface="Times New Roman" panose="02020603050405020304" pitchFamily="2" charset="0"/>
              </a:rPr>
              <a:t> </a:t>
            </a:r>
            <a:r>
              <a:rPr lang="zh-CN" altLang="en-US" sz="2000" dirty="0" smtClean="0">
                <a:latin typeface="Times New Roman" panose="02020603050405020304" pitchFamily="2" charset="0"/>
                <a:cs typeface="Times New Roman" panose="02020603050405020304" pitchFamily="2" charset="0"/>
              </a:rPr>
              <a:t>main</a:t>
            </a:r>
            <a:r>
              <a:rPr lang="zh-CN" altLang="en-US" sz="2000" dirty="0">
                <a:latin typeface="Times New Roman" panose="02020603050405020304" pitchFamily="2" charset="0"/>
                <a:cs typeface="Times New Roman" panose="02020603050405020304" pitchFamily="2" charset="0"/>
              </a:rPr>
              <a:t>()</a:t>
            </a:r>
            <a:endParaRPr lang="zh-CN" altLang="en-US" sz="2000" dirty="0">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r>
              <a:rPr lang="zh-CN" altLang="en-US" sz="2000" dirty="0">
                <a:latin typeface="Times New Roman" panose="02020603050405020304" pitchFamily="2" charset="0"/>
                <a:cs typeface="Times New Roman" panose="02020603050405020304" pitchFamily="2" charset="0"/>
              </a:rPr>
              <a:t>  {</a:t>
            </a:r>
            <a:endParaRPr lang="zh-CN" altLang="en-US" sz="2000" dirty="0">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r>
              <a:rPr lang="zh-CN" altLang="en-US" sz="2000" dirty="0">
                <a:latin typeface="Times New Roman" panose="02020603050405020304" pitchFamily="2" charset="0"/>
                <a:cs typeface="Times New Roman" panose="02020603050405020304" pitchFamily="2" charset="0"/>
              </a:rPr>
              <a:t>    </a:t>
            </a:r>
            <a:r>
              <a:rPr lang="zh-CN" altLang="en-US" sz="2000" dirty="0">
                <a:solidFill>
                  <a:srgbClr val="121896"/>
                </a:solidFill>
                <a:latin typeface="Times New Roman" panose="02020603050405020304" pitchFamily="2" charset="0"/>
                <a:cs typeface="Times New Roman" panose="02020603050405020304" pitchFamily="2" charset="0"/>
              </a:rPr>
              <a:t> </a:t>
            </a:r>
            <a:r>
              <a:rPr lang="zh-CN" altLang="en-US" sz="2000" dirty="0">
                <a:latin typeface="Times New Roman" panose="02020603050405020304" pitchFamily="2" charset="0"/>
                <a:cs typeface="Times New Roman" panose="02020603050405020304" pitchFamily="2" charset="0"/>
              </a:rPr>
              <a:t>pid_t  pid;     </a:t>
            </a:r>
            <a:endParaRPr lang="zh-CN" altLang="en-US" sz="2000" dirty="0">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r>
              <a:rPr lang="zh-CN" altLang="en-US" sz="2000" dirty="0">
                <a:solidFill>
                  <a:srgbClr val="121896"/>
                </a:solidFill>
                <a:latin typeface="Times New Roman" panose="02020603050405020304" pitchFamily="2" charset="0"/>
                <a:cs typeface="Times New Roman" panose="02020603050405020304" pitchFamily="2" charset="0"/>
              </a:rPr>
              <a:t>     pid=fork();</a:t>
            </a:r>
            <a:endParaRPr lang="zh-CN" altLang="en-US" sz="2000" dirty="0">
              <a:solidFill>
                <a:srgbClr val="121896"/>
              </a:solidFill>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r>
              <a:rPr lang="zh-CN" altLang="en-US" sz="2000" dirty="0">
                <a:solidFill>
                  <a:srgbClr val="121896"/>
                </a:solidFill>
                <a:latin typeface="Times New Roman" panose="02020603050405020304" pitchFamily="2" charset="0"/>
                <a:cs typeface="Times New Roman" panose="02020603050405020304" pitchFamily="2" charset="0"/>
              </a:rPr>
              <a:t>     if (pid = = 0)  </a:t>
            </a:r>
            <a:r>
              <a:rPr lang="en-US" altLang="zh-CN" sz="2000" dirty="0">
                <a:solidFill>
                  <a:srgbClr val="121896"/>
                </a:solidFill>
                <a:latin typeface="Times New Roman" panose="02020603050405020304" pitchFamily="2" charset="0"/>
                <a:cs typeface="Times New Roman" panose="02020603050405020304" pitchFamily="2" charset="0"/>
              </a:rPr>
              <a:t>//</a:t>
            </a:r>
            <a:r>
              <a:rPr lang="en-US" altLang="zh-CN" sz="2000" dirty="0">
                <a:solidFill>
                  <a:srgbClr val="FF0000"/>
                </a:solidFill>
                <a:latin typeface="Times New Roman" panose="02020603050405020304" pitchFamily="2" charset="0"/>
                <a:cs typeface="Times New Roman" panose="02020603050405020304" pitchFamily="2" charset="0"/>
              </a:rPr>
              <a:t>false</a:t>
            </a:r>
            <a:endParaRPr lang="zh-CN" altLang="en-US" sz="2000" dirty="0">
              <a:solidFill>
                <a:srgbClr val="FF0000"/>
              </a:solidFill>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r>
              <a:rPr lang="zh-CN" altLang="en-US" sz="2000" dirty="0">
                <a:latin typeface="Times New Roman" panose="02020603050405020304" pitchFamily="2" charset="0"/>
                <a:cs typeface="Times New Roman" panose="02020603050405020304" pitchFamily="2" charset="0"/>
              </a:rPr>
              <a:t>         printf (“hello\n”);</a:t>
            </a:r>
            <a:endParaRPr lang="zh-CN" altLang="en-US" sz="2000" dirty="0">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r>
              <a:rPr lang="zh-CN" altLang="en-US" sz="2000" dirty="0">
                <a:latin typeface="Times New Roman" panose="02020603050405020304" pitchFamily="2" charset="0"/>
                <a:cs typeface="Times New Roman" panose="02020603050405020304" pitchFamily="2" charset="0"/>
              </a:rPr>
              <a:t>    </a:t>
            </a:r>
            <a:r>
              <a:rPr lang="zh-CN" altLang="en-US" sz="2000" dirty="0">
                <a:solidFill>
                  <a:srgbClr val="121896"/>
                </a:solidFill>
                <a:latin typeface="Times New Roman" panose="02020603050405020304" pitchFamily="2" charset="0"/>
                <a:cs typeface="Times New Roman" panose="02020603050405020304" pitchFamily="2" charset="0"/>
              </a:rPr>
              <a:t> else</a:t>
            </a:r>
            <a:endParaRPr lang="zh-CN" altLang="en-US" sz="2000" dirty="0">
              <a:solidFill>
                <a:srgbClr val="121896"/>
              </a:solidFill>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r>
              <a:rPr lang="zh-CN" altLang="en-US" sz="2000" dirty="0">
                <a:latin typeface="Times New Roman" panose="02020603050405020304" pitchFamily="2" charset="0"/>
                <a:cs typeface="Times New Roman" panose="02020603050405020304" pitchFamily="2" charset="0"/>
              </a:rPr>
              <a:t>         </a:t>
            </a:r>
            <a:r>
              <a:rPr lang="zh-CN" altLang="en-US" sz="2000" dirty="0">
                <a:solidFill>
                  <a:srgbClr val="121896"/>
                </a:solidFill>
                <a:latin typeface="Times New Roman" panose="02020603050405020304" pitchFamily="2" charset="0"/>
                <a:cs typeface="Times New Roman" panose="02020603050405020304" pitchFamily="2" charset="0"/>
              </a:rPr>
              <a:t>printf(“world\n”);</a:t>
            </a:r>
            <a:endParaRPr lang="zh-CN" altLang="en-US" sz="2000" dirty="0">
              <a:solidFill>
                <a:srgbClr val="121896"/>
              </a:solidFill>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r>
              <a:rPr lang="zh-CN" altLang="en-US" sz="2000" dirty="0">
                <a:latin typeface="Times New Roman" panose="02020603050405020304" pitchFamily="2" charset="0"/>
                <a:cs typeface="Times New Roman" panose="02020603050405020304" pitchFamily="2" charset="0"/>
              </a:rPr>
              <a:t>   }</a:t>
            </a:r>
            <a:endParaRPr lang="zh-CN" altLang="en-US" sz="2000" dirty="0">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endParaRPr lang="zh-CN" altLang="en-US" sz="2000" dirty="0">
              <a:latin typeface="Helvetica" panose="020B0604020202020204" pitchFamily="34" charset="0"/>
            </a:endParaRPr>
          </a:p>
        </p:txBody>
      </p:sp>
      <p:sp>
        <p:nvSpPr>
          <p:cNvPr id="75780" name="Text Box 4"/>
          <p:cNvSpPr txBox="1">
            <a:spLocks noChangeArrowheads="1"/>
          </p:cNvSpPr>
          <p:nvPr/>
        </p:nvSpPr>
        <p:spPr bwMode="auto">
          <a:xfrm>
            <a:off x="4879975" y="1519238"/>
            <a:ext cx="3743325" cy="4708981"/>
          </a:xfrm>
          <a:prstGeom prst="rect">
            <a:avLst/>
          </a:prstGeom>
          <a:noFill/>
          <a:effectLst/>
        </p:spPr>
        <p:style>
          <a:lnRef idx="3">
            <a:schemeClr val="lt1"/>
          </a:lnRef>
          <a:fillRef idx="1">
            <a:schemeClr val="accent1"/>
          </a:fillRef>
          <a:effectRef idx="1">
            <a:schemeClr val="accent1"/>
          </a:effectRef>
          <a:fontRef idx="minor">
            <a:schemeClr val="lt1"/>
          </a:fontRef>
        </p:style>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defRPr/>
            </a:pPr>
            <a:r>
              <a:rPr lang="zh-CN" altLang="en-US" sz="2000" dirty="0">
                <a:latin typeface="Helvetica" panose="020B0604020202020204" pitchFamily="34" charset="0"/>
              </a:rPr>
              <a:t>//子进程</a:t>
            </a:r>
            <a:endParaRPr lang="zh-CN" altLang="en-US" sz="2000" dirty="0">
              <a:latin typeface="Helvetica" panose="020B0604020202020204" pitchFamily="34" charset="0"/>
            </a:endParaRPr>
          </a:p>
          <a:p>
            <a:pPr marL="1905" indent="-344805">
              <a:spcBef>
                <a:spcPts val="0"/>
              </a:spcBef>
              <a:buNone/>
            </a:pPr>
            <a:r>
              <a:rPr lang="zh-CN" altLang="en-US" sz="2000" dirty="0">
                <a:latin typeface="Times New Roman" panose="02020603050405020304" pitchFamily="2" charset="0"/>
                <a:cs typeface="Times New Roman" panose="02020603050405020304" pitchFamily="2" charset="0"/>
              </a:rPr>
              <a:t>#include &lt;stdio.h&gt;</a:t>
            </a:r>
            <a:endParaRPr lang="en-US" altLang="zh-CN" sz="2000" dirty="0">
              <a:latin typeface="Times New Roman" panose="02020603050405020304" pitchFamily="2" charset="0"/>
              <a:cs typeface="Times New Roman" panose="02020603050405020304" pitchFamily="2" charset="0"/>
            </a:endParaRPr>
          </a:p>
          <a:p>
            <a:pPr marL="1905" indent="-344805">
              <a:spcBef>
                <a:spcPts val="0"/>
              </a:spcBef>
              <a:buNone/>
            </a:pPr>
            <a:r>
              <a:rPr lang="zh-CN" altLang="en-US" sz="2000" dirty="0">
                <a:latin typeface="Times New Roman" panose="02020603050405020304" pitchFamily="2" charset="0"/>
                <a:cs typeface="Times New Roman" panose="02020603050405020304" pitchFamily="2" charset="0"/>
              </a:rPr>
              <a:t>#include &lt;</a:t>
            </a:r>
            <a:r>
              <a:rPr lang="en-US" altLang="zh-CN" sz="2000" dirty="0" err="1">
                <a:latin typeface="Times New Roman" panose="02020603050405020304" pitchFamily="2" charset="0"/>
                <a:cs typeface="Times New Roman" panose="02020603050405020304" pitchFamily="2" charset="0"/>
              </a:rPr>
              <a:t>uni</a:t>
            </a:r>
            <a:r>
              <a:rPr lang="zh-CN" altLang="en-US" sz="2000" dirty="0">
                <a:latin typeface="Times New Roman" panose="02020603050405020304" pitchFamily="2" charset="0"/>
                <a:cs typeface="Times New Roman" panose="02020603050405020304" pitchFamily="2" charset="0"/>
              </a:rPr>
              <a:t>std.h&gt;       </a:t>
            </a:r>
            <a:r>
              <a:rPr lang="en-US" altLang="zh-CN" sz="2000" dirty="0">
                <a:latin typeface="Times New Roman" panose="02020603050405020304" pitchFamily="2" charset="0"/>
                <a:cs typeface="Times New Roman" panose="02020603050405020304" pitchFamily="2" charset="0"/>
              </a:rPr>
              <a:t>//fork()</a:t>
            </a:r>
            <a:endParaRPr lang="en-US" altLang="zh-CN" sz="2000" dirty="0">
              <a:latin typeface="Times New Roman" panose="02020603050405020304" pitchFamily="2" charset="0"/>
              <a:cs typeface="Times New Roman" panose="02020603050405020304" pitchFamily="2" charset="0"/>
            </a:endParaRPr>
          </a:p>
          <a:p>
            <a:pPr marL="1905" indent="-344805">
              <a:spcBef>
                <a:spcPts val="0"/>
              </a:spcBef>
              <a:buNone/>
            </a:pPr>
            <a:r>
              <a:rPr lang="zh-CN" altLang="en-US" sz="2000" dirty="0">
                <a:latin typeface="Times New Roman" panose="02020603050405020304" pitchFamily="2" charset="0"/>
                <a:cs typeface="Times New Roman" panose="02020603050405020304" pitchFamily="2" charset="0"/>
              </a:rPr>
              <a:t>#include &lt;sys/types.h&gt;  </a:t>
            </a:r>
            <a:r>
              <a:rPr lang="en-US" altLang="zh-CN" sz="2000" dirty="0">
                <a:latin typeface="Times New Roman" panose="02020603050405020304" pitchFamily="2" charset="0"/>
                <a:cs typeface="Times New Roman" panose="02020603050405020304" pitchFamily="2" charset="0"/>
              </a:rPr>
              <a:t>//</a:t>
            </a:r>
            <a:r>
              <a:rPr lang="en-US" altLang="zh-CN" sz="2000" dirty="0" err="1">
                <a:latin typeface="Times New Roman" panose="02020603050405020304" pitchFamily="2" charset="0"/>
                <a:cs typeface="Times New Roman" panose="02020603050405020304" pitchFamily="2" charset="0"/>
              </a:rPr>
              <a:t>pid_t</a:t>
            </a:r>
            <a:endParaRPr lang="zh-CN" altLang="en-US" sz="2000" dirty="0">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endParaRPr lang="zh-CN" altLang="en-US" sz="2000" dirty="0">
              <a:latin typeface="Helvetica" panose="020B0604020202020204" pitchFamily="34" charset="0"/>
            </a:endParaRPr>
          </a:p>
          <a:p>
            <a:pPr>
              <a:spcBef>
                <a:spcPct val="0"/>
              </a:spcBef>
              <a:buClrTx/>
              <a:buSzTx/>
              <a:buFont typeface="Arial" panose="020B0604020202020204" pitchFamily="34" charset="0"/>
              <a:buNone/>
              <a:defRPr/>
            </a:pPr>
            <a:r>
              <a:rPr lang="zh-CN" altLang="en-US" sz="2000" dirty="0" smtClean="0">
                <a:latin typeface="Helvetica" panose="020B0604020202020204" pitchFamily="34" charset="0"/>
              </a:rPr>
              <a:t>main</a:t>
            </a:r>
            <a:r>
              <a:rPr lang="zh-CN" altLang="en-US" sz="2000" dirty="0">
                <a:latin typeface="Helvetica" panose="020B0604020202020204" pitchFamily="34" charset="0"/>
              </a:rPr>
              <a:t>()</a:t>
            </a:r>
            <a:endParaRPr lang="zh-CN" altLang="en-US" sz="2000" dirty="0">
              <a:latin typeface="Helvetica" panose="020B0604020202020204" pitchFamily="34" charset="0"/>
            </a:endParaRPr>
          </a:p>
          <a:p>
            <a:pPr>
              <a:spcBef>
                <a:spcPct val="0"/>
              </a:spcBef>
              <a:buClrTx/>
              <a:buSzTx/>
              <a:buFont typeface="Arial" panose="020B0604020202020204" pitchFamily="34" charset="0"/>
              <a:buNone/>
              <a:defRPr/>
            </a:pPr>
            <a:r>
              <a:rPr lang="zh-CN" altLang="en-US" sz="2000" dirty="0">
                <a:latin typeface="Helvetica" panose="020B0604020202020204" pitchFamily="34" charset="0"/>
              </a:rPr>
              <a:t>  {</a:t>
            </a:r>
            <a:endParaRPr lang="zh-CN" altLang="en-US" sz="2000" dirty="0">
              <a:latin typeface="Helvetica" panose="020B0604020202020204" pitchFamily="34" charset="0"/>
            </a:endParaRPr>
          </a:p>
          <a:p>
            <a:pPr>
              <a:spcBef>
                <a:spcPct val="0"/>
              </a:spcBef>
              <a:buClrTx/>
              <a:buSzTx/>
              <a:buFont typeface="Arial" panose="020B0604020202020204" pitchFamily="34" charset="0"/>
              <a:buNone/>
              <a:defRPr/>
            </a:pPr>
            <a:r>
              <a:rPr lang="zh-CN" altLang="en-US" sz="2000" dirty="0">
                <a:latin typeface="Helvetica" panose="020B0604020202020204" pitchFamily="34" charset="0"/>
              </a:rPr>
              <a:t>     pid_t  pid;     </a:t>
            </a:r>
            <a:endParaRPr lang="zh-CN" altLang="en-US" sz="2000" dirty="0">
              <a:latin typeface="Helvetica" panose="020B0604020202020204" pitchFamily="34" charset="0"/>
            </a:endParaRPr>
          </a:p>
          <a:p>
            <a:pPr>
              <a:spcBef>
                <a:spcPct val="0"/>
              </a:spcBef>
              <a:buClrTx/>
              <a:buSzTx/>
              <a:buFont typeface="Arial" panose="020B0604020202020204" pitchFamily="34" charset="0"/>
              <a:buNone/>
              <a:defRPr/>
            </a:pPr>
            <a:r>
              <a:rPr lang="zh-CN" altLang="en-US" sz="2000" dirty="0">
                <a:latin typeface="Helvetica" panose="020B0604020202020204" pitchFamily="34" charset="0"/>
              </a:rPr>
              <a:t>     pid=fork();</a:t>
            </a:r>
            <a:endParaRPr lang="zh-CN" altLang="en-US" sz="2000" dirty="0">
              <a:latin typeface="Helvetica" panose="020B0604020202020204" pitchFamily="34" charset="0"/>
            </a:endParaRPr>
          </a:p>
          <a:p>
            <a:pPr>
              <a:spcBef>
                <a:spcPct val="0"/>
              </a:spcBef>
              <a:buClrTx/>
              <a:buSzTx/>
              <a:buFont typeface="Arial" panose="020B0604020202020204" pitchFamily="34" charset="0"/>
              <a:buNone/>
              <a:defRPr/>
            </a:pPr>
            <a:r>
              <a:rPr lang="zh-CN" altLang="en-US" sz="2000" dirty="0">
                <a:latin typeface="Helvetica" panose="020B0604020202020204" pitchFamily="34" charset="0"/>
              </a:rPr>
              <a:t>     </a:t>
            </a:r>
            <a:r>
              <a:rPr lang="zh-CN" altLang="en-US" sz="2000" dirty="0">
                <a:solidFill>
                  <a:srgbClr val="121896"/>
                </a:solidFill>
                <a:latin typeface="Helvetica" panose="020B0604020202020204" pitchFamily="34" charset="0"/>
              </a:rPr>
              <a:t>if (pid = = 0)  </a:t>
            </a:r>
            <a:r>
              <a:rPr lang="en-US" altLang="zh-CN" sz="2000" dirty="0">
                <a:solidFill>
                  <a:srgbClr val="121896"/>
                </a:solidFill>
                <a:latin typeface="Helvetica" panose="020B0604020202020204" pitchFamily="34" charset="0"/>
              </a:rPr>
              <a:t>//</a:t>
            </a:r>
            <a:r>
              <a:rPr lang="en-US" altLang="zh-CN" sz="2000" dirty="0">
                <a:solidFill>
                  <a:srgbClr val="FF0000"/>
                </a:solidFill>
                <a:latin typeface="Helvetica" panose="020B0604020202020204" pitchFamily="34" charset="0"/>
              </a:rPr>
              <a:t>true</a:t>
            </a:r>
            <a:endParaRPr lang="zh-CN" altLang="en-US" sz="2000" dirty="0">
              <a:solidFill>
                <a:srgbClr val="FF0000"/>
              </a:solidFill>
              <a:latin typeface="Helvetica" panose="020B0604020202020204" pitchFamily="34" charset="0"/>
            </a:endParaRPr>
          </a:p>
          <a:p>
            <a:pPr>
              <a:spcBef>
                <a:spcPct val="0"/>
              </a:spcBef>
              <a:buClrTx/>
              <a:buSzTx/>
              <a:buFont typeface="Arial" panose="020B0604020202020204" pitchFamily="34" charset="0"/>
              <a:buNone/>
              <a:defRPr/>
            </a:pPr>
            <a:r>
              <a:rPr lang="zh-CN" altLang="en-US" sz="2000" dirty="0">
                <a:solidFill>
                  <a:srgbClr val="121896"/>
                </a:solidFill>
                <a:latin typeface="Helvetica" panose="020B0604020202020204" pitchFamily="34" charset="0"/>
              </a:rPr>
              <a:t>         printf (“hello\n”);</a:t>
            </a:r>
            <a:endParaRPr lang="zh-CN" altLang="en-US" sz="2000" dirty="0">
              <a:solidFill>
                <a:srgbClr val="121896"/>
              </a:solidFill>
              <a:latin typeface="Helvetica" panose="020B0604020202020204" pitchFamily="34" charset="0"/>
            </a:endParaRPr>
          </a:p>
          <a:p>
            <a:pPr>
              <a:spcBef>
                <a:spcPct val="0"/>
              </a:spcBef>
              <a:buClrTx/>
              <a:buSzTx/>
              <a:buFont typeface="Arial" panose="020B0604020202020204" pitchFamily="34" charset="0"/>
              <a:buNone/>
              <a:defRPr/>
            </a:pPr>
            <a:r>
              <a:rPr lang="zh-CN" altLang="en-US" sz="2000" dirty="0">
                <a:latin typeface="Helvetica" panose="020B0604020202020204" pitchFamily="34" charset="0"/>
              </a:rPr>
              <a:t>     else</a:t>
            </a:r>
            <a:endParaRPr lang="zh-CN" altLang="en-US" sz="2000" dirty="0">
              <a:latin typeface="Helvetica" panose="020B0604020202020204" pitchFamily="34" charset="0"/>
            </a:endParaRPr>
          </a:p>
          <a:p>
            <a:pPr>
              <a:spcBef>
                <a:spcPct val="0"/>
              </a:spcBef>
              <a:buClrTx/>
              <a:buSzTx/>
              <a:buFont typeface="Arial" panose="020B0604020202020204" pitchFamily="34" charset="0"/>
              <a:buNone/>
              <a:defRPr/>
            </a:pPr>
            <a:r>
              <a:rPr lang="zh-CN" altLang="en-US" sz="2000" dirty="0">
                <a:latin typeface="Helvetica" panose="020B0604020202020204" pitchFamily="34" charset="0"/>
              </a:rPr>
              <a:t>         printf(“world\n”);</a:t>
            </a:r>
            <a:endParaRPr lang="zh-CN" altLang="en-US" sz="2000" dirty="0">
              <a:latin typeface="Helvetica" panose="020B0604020202020204" pitchFamily="34" charset="0"/>
            </a:endParaRPr>
          </a:p>
          <a:p>
            <a:pPr>
              <a:spcBef>
                <a:spcPct val="0"/>
              </a:spcBef>
              <a:buClrTx/>
              <a:buSzTx/>
              <a:buFont typeface="Arial" panose="020B0604020202020204" pitchFamily="34" charset="0"/>
              <a:buNone/>
              <a:defRPr/>
            </a:pPr>
            <a:r>
              <a:rPr lang="zh-CN" altLang="en-US" sz="2000" dirty="0">
                <a:latin typeface="Helvetica" panose="020B0604020202020204" pitchFamily="34" charset="0"/>
              </a:rPr>
              <a:t>   }</a:t>
            </a:r>
            <a:endParaRPr lang="zh-CN" altLang="en-US" sz="2000" dirty="0">
              <a:latin typeface="Helvetica" panose="020B0604020202020204" pitchFamily="34" charset="0"/>
            </a:endParaRPr>
          </a:p>
          <a:p>
            <a:pPr>
              <a:spcBef>
                <a:spcPct val="0"/>
              </a:spcBef>
              <a:buClrTx/>
              <a:buSzTx/>
              <a:buFont typeface="Arial" panose="020B0604020202020204" pitchFamily="34" charset="0"/>
              <a:buNone/>
              <a:defRPr/>
            </a:pPr>
            <a:endParaRPr lang="zh-CN" altLang="en-US" sz="2000" dirty="0">
              <a:latin typeface="Helvetica" panose="020B0604020202020204" pitchFamily="34" charset="0"/>
            </a:endParaRPr>
          </a:p>
        </p:txBody>
      </p:sp>
      <p:sp>
        <p:nvSpPr>
          <p:cNvPr id="5" name="圆角矩形标注 4"/>
          <p:cNvSpPr/>
          <p:nvPr/>
        </p:nvSpPr>
        <p:spPr>
          <a:xfrm>
            <a:off x="3379724" y="5038344"/>
            <a:ext cx="950976" cy="301752"/>
          </a:xfrm>
          <a:prstGeom prst="wedgeRoundRectCallout">
            <a:avLst>
              <a:gd name="adj1" fmla="val -42948"/>
              <a:gd name="adj2" fmla="val 82461"/>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818"/>
                </a:solidFill>
              </a:rPr>
              <a:t>world</a:t>
            </a:r>
            <a:endParaRPr lang="zh-CN" altLang="en-US" dirty="0">
              <a:solidFill>
                <a:srgbClr val="000818"/>
              </a:solidFill>
            </a:endParaRPr>
          </a:p>
        </p:txBody>
      </p:sp>
      <p:sp>
        <p:nvSpPr>
          <p:cNvPr id="6" name="圆角矩形标注 5"/>
          <p:cNvSpPr/>
          <p:nvPr/>
        </p:nvSpPr>
        <p:spPr>
          <a:xfrm>
            <a:off x="7672324" y="4352544"/>
            <a:ext cx="950976" cy="301752"/>
          </a:xfrm>
          <a:prstGeom prst="wedgeRoundRectCallout">
            <a:avLst>
              <a:gd name="adj1" fmla="val -42948"/>
              <a:gd name="adj2" fmla="val 82461"/>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818"/>
                </a:solidFill>
              </a:rPr>
              <a:t>hello</a:t>
            </a:r>
            <a:endParaRPr lang="zh-CN" altLang="en-US" dirty="0">
              <a:solidFill>
                <a:srgbClr val="00081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f</a:t>
            </a:r>
            <a:r>
              <a:rPr lang="zh-CN" altLang="en-US" noProof="1" smtClean="0">
                <a:effectLst>
                  <a:outerShdw blurRad="38100" dist="38100" dir="2700000">
                    <a:srgbClr val="C0C0C0"/>
                  </a:outerShdw>
                </a:effectLst>
              </a:rPr>
              <a:t>ork</a:t>
            </a:r>
            <a:r>
              <a:rPr lang="zh-CN" altLang="en-US" noProof="1">
                <a:effectLst>
                  <a:outerShdw blurRad="38100" dist="38100" dir="2700000">
                    <a:srgbClr val="C0C0C0"/>
                  </a:outerShdw>
                </a:effectLst>
              </a:rPr>
              <a:t>()—比较1</a:t>
            </a:r>
            <a:endParaRPr lang="zh-CN" altLang="en-US" noProof="1">
              <a:effectLst>
                <a:outerShdw blurRad="38100" dist="38100" dir="2700000">
                  <a:srgbClr val="C0C0C0"/>
                </a:outerShdw>
              </a:effectLst>
            </a:endParaRPr>
          </a:p>
        </p:txBody>
      </p:sp>
      <p:sp>
        <p:nvSpPr>
          <p:cNvPr id="82947" name="Rectangle 3"/>
          <p:cNvSpPr>
            <a:spLocks noGrp="1" noChangeArrowheads="1"/>
          </p:cNvSpPr>
          <p:nvPr>
            <p:ph type="body" idx="4294967295"/>
          </p:nvPr>
        </p:nvSpPr>
        <p:spPr>
          <a:xfrm>
            <a:off x="804863" y="1271588"/>
            <a:ext cx="7351712" cy="4483100"/>
          </a:xfrm>
        </p:spPr>
        <p:txBody>
          <a:bodyPr/>
          <a:lstStyle/>
          <a:p>
            <a:pPr>
              <a:lnSpc>
                <a:spcPct val="90000"/>
              </a:lnSpc>
            </a:pPr>
            <a:r>
              <a:rPr lang="zh-CN" altLang="en-US" sz="2400" noProof="1"/>
              <a:t>程序执行结果：</a:t>
            </a:r>
            <a:endParaRPr lang="zh-CN" altLang="en-US" sz="2400" noProof="1"/>
          </a:p>
          <a:p>
            <a:pPr lvl="1">
              <a:lnSpc>
                <a:spcPct val="90000"/>
              </a:lnSpc>
            </a:pPr>
            <a:r>
              <a:rPr lang="zh-CN" altLang="en-US" sz="2000" noProof="1"/>
              <a:t>父进程输出：</a:t>
            </a:r>
            <a:r>
              <a:rPr lang="en-US" altLang="en-US" sz="2000" noProof="1"/>
              <a:t>world</a:t>
            </a:r>
            <a:endParaRPr lang="en-US" altLang="en-US" sz="2000" noProof="1"/>
          </a:p>
          <a:p>
            <a:pPr lvl="1">
              <a:lnSpc>
                <a:spcPct val="90000"/>
              </a:lnSpc>
            </a:pPr>
            <a:r>
              <a:rPr lang="zh-CN" altLang="en-US" sz="2000" noProof="1"/>
              <a:t>子进程输出：</a:t>
            </a:r>
            <a:r>
              <a:rPr lang="en-US" altLang="en-US" sz="2000" noProof="1"/>
              <a:t>hello</a:t>
            </a:r>
            <a:endParaRPr lang="en-US" altLang="en-US" sz="2000" noProof="1"/>
          </a:p>
          <a:p>
            <a:pPr>
              <a:lnSpc>
                <a:spcPct val="90000"/>
              </a:lnSpc>
            </a:pPr>
            <a:r>
              <a:rPr lang="zh-CN" altLang="en-US" sz="2400" noProof="1"/>
              <a:t>屏幕显示：</a:t>
            </a:r>
            <a:endParaRPr lang="zh-CN" altLang="zh-CN" sz="2400" noProof="1"/>
          </a:p>
          <a:p>
            <a:pPr lvl="1">
              <a:lnSpc>
                <a:spcPct val="90000"/>
              </a:lnSpc>
            </a:pPr>
            <a:r>
              <a:rPr lang="zh-CN" altLang="en-US" sz="2000" b="1" noProof="1" smtClean="0">
                <a:solidFill>
                  <a:srgbClr val="C00000"/>
                </a:solidFill>
              </a:rPr>
              <a:t>理论上</a:t>
            </a:r>
            <a:r>
              <a:rPr lang="zh-CN" altLang="en-US" sz="2000" noProof="1" smtClean="0"/>
              <a:t>，</a:t>
            </a:r>
            <a:r>
              <a:rPr lang="zh-CN" altLang="en-US" sz="2000" b="1" noProof="1">
                <a:solidFill>
                  <a:srgbClr val="7030A0"/>
                </a:solidFill>
              </a:rPr>
              <a:t>顺序</a:t>
            </a:r>
            <a:r>
              <a:rPr lang="zh-CN" altLang="en-US" sz="2000" b="1" noProof="1" smtClean="0">
                <a:solidFill>
                  <a:srgbClr val="7030A0"/>
                </a:solidFill>
              </a:rPr>
              <a:t>不确定</a:t>
            </a:r>
            <a:endParaRPr lang="zh-CN" altLang="zh-CN" sz="2000" b="1" noProof="1">
              <a:solidFill>
                <a:srgbClr val="7030A0"/>
              </a:solidFill>
            </a:endParaRPr>
          </a:p>
          <a:p>
            <a:pPr lvl="1">
              <a:lnSpc>
                <a:spcPct val="90000"/>
              </a:lnSpc>
            </a:pPr>
            <a:endParaRPr lang="zh-CN" altLang="en-US" sz="2000" noProof="1"/>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a:xfrm>
            <a:off x="1171575" y="88900"/>
            <a:ext cx="7772400" cy="844550"/>
          </a:xfrm>
          <a:ln>
            <a:miter/>
          </a:ln>
        </p:spPr>
        <p:txBody>
          <a:bodyPr/>
          <a:lstStyle/>
          <a:p>
            <a:pPr>
              <a:defRPr/>
            </a:pPr>
            <a:r>
              <a:rPr lang="en-US" altLang="zh-CN" noProof="1">
                <a:effectLst>
                  <a:outerShdw blurRad="38100" dist="38100" dir="2700000">
                    <a:srgbClr val="C0C0C0"/>
                  </a:outerShdw>
                </a:effectLst>
              </a:rPr>
              <a:t>f</a:t>
            </a:r>
            <a:r>
              <a:rPr lang="zh-CN" altLang="en-US" noProof="1" smtClean="0">
                <a:effectLst>
                  <a:outerShdw blurRad="38100" dist="38100" dir="2700000">
                    <a:srgbClr val="C0C0C0"/>
                  </a:outerShdw>
                </a:effectLst>
              </a:rPr>
              <a:t>ork</a:t>
            </a:r>
            <a:r>
              <a:rPr lang="zh-CN" altLang="en-US" noProof="1">
                <a:effectLst>
                  <a:outerShdw blurRad="38100" dist="38100" dir="2700000">
                    <a:srgbClr val="C0C0C0"/>
                  </a:outerShdw>
                </a:effectLst>
              </a:rPr>
              <a:t>()—比较2</a:t>
            </a:r>
            <a:endParaRPr lang="zh-CN" altLang="en-US" noProof="1">
              <a:effectLst>
                <a:outerShdw blurRad="38100" dist="38100" dir="2700000">
                  <a:srgbClr val="C0C0C0"/>
                </a:outerShdw>
              </a:effectLst>
            </a:endParaRPr>
          </a:p>
        </p:txBody>
      </p:sp>
      <p:sp>
        <p:nvSpPr>
          <p:cNvPr id="83971" name="Rectangle 3"/>
          <p:cNvSpPr>
            <a:spLocks noGrp="1" noChangeArrowheads="1"/>
          </p:cNvSpPr>
          <p:nvPr>
            <p:ph type="body" idx="4294967295"/>
          </p:nvPr>
        </p:nvSpPr>
        <p:spPr>
          <a:xfrm>
            <a:off x="1065213" y="1106488"/>
            <a:ext cx="7499350" cy="5170646"/>
          </a:xfrm>
        </p:spPr>
        <p:txBody>
          <a:bodyPr>
            <a:spAutoFit/>
          </a:bodyPr>
          <a:lstStyle/>
          <a:p>
            <a:pPr marL="1905" indent="-344805">
              <a:spcBef>
                <a:spcPts val="0"/>
              </a:spcBef>
              <a:buNone/>
            </a:pPr>
            <a:r>
              <a:rPr lang="zh-CN" altLang="en-US" sz="2000" dirty="0">
                <a:latin typeface="Times New Roman" panose="02020603050405020304" pitchFamily="2" charset="0"/>
                <a:cs typeface="Times New Roman" panose="02020603050405020304" pitchFamily="2" charset="0"/>
              </a:rPr>
              <a:t>#include &lt;stdio.h&gt;</a:t>
            </a:r>
            <a:endParaRPr lang="en-US" altLang="zh-CN" sz="2000" dirty="0">
              <a:latin typeface="Times New Roman" panose="02020603050405020304" pitchFamily="2" charset="0"/>
              <a:cs typeface="Times New Roman" panose="02020603050405020304" pitchFamily="2" charset="0"/>
            </a:endParaRPr>
          </a:p>
          <a:p>
            <a:pPr marL="1905" indent="-344805">
              <a:spcBef>
                <a:spcPts val="0"/>
              </a:spcBef>
              <a:buNone/>
            </a:pPr>
            <a:r>
              <a:rPr lang="zh-CN" altLang="en-US" sz="2000" dirty="0">
                <a:latin typeface="Times New Roman" panose="02020603050405020304" pitchFamily="2" charset="0"/>
                <a:cs typeface="Times New Roman" panose="02020603050405020304" pitchFamily="2" charset="0"/>
              </a:rPr>
              <a:t>#include &lt;</a:t>
            </a:r>
            <a:r>
              <a:rPr lang="en-US" altLang="zh-CN" sz="2000" dirty="0" err="1">
                <a:latin typeface="Times New Roman" panose="02020603050405020304" pitchFamily="2" charset="0"/>
                <a:cs typeface="Times New Roman" panose="02020603050405020304" pitchFamily="2" charset="0"/>
              </a:rPr>
              <a:t>uni</a:t>
            </a:r>
            <a:r>
              <a:rPr lang="zh-CN" altLang="en-US" sz="2000" dirty="0">
                <a:latin typeface="Times New Roman" panose="02020603050405020304" pitchFamily="2" charset="0"/>
                <a:cs typeface="Times New Roman" panose="02020603050405020304" pitchFamily="2" charset="0"/>
              </a:rPr>
              <a:t>std.h&gt;       </a:t>
            </a:r>
            <a:r>
              <a:rPr lang="en-US" altLang="zh-CN" sz="2000" dirty="0">
                <a:latin typeface="Times New Roman" panose="02020603050405020304" pitchFamily="2" charset="0"/>
                <a:cs typeface="Times New Roman" panose="02020603050405020304" pitchFamily="2" charset="0"/>
              </a:rPr>
              <a:t>//fork()</a:t>
            </a:r>
            <a:endParaRPr lang="en-US" altLang="zh-CN" sz="2000" dirty="0">
              <a:latin typeface="Times New Roman" panose="02020603050405020304" pitchFamily="2" charset="0"/>
              <a:cs typeface="Times New Roman" panose="02020603050405020304" pitchFamily="2" charset="0"/>
            </a:endParaRPr>
          </a:p>
          <a:p>
            <a:pPr marL="1905" indent="-344805">
              <a:spcBef>
                <a:spcPts val="0"/>
              </a:spcBef>
              <a:buNone/>
            </a:pPr>
            <a:r>
              <a:rPr lang="zh-CN" altLang="en-US" sz="2000" dirty="0">
                <a:latin typeface="Times New Roman" panose="02020603050405020304" pitchFamily="2" charset="0"/>
                <a:cs typeface="Times New Roman" panose="02020603050405020304" pitchFamily="2" charset="0"/>
              </a:rPr>
              <a:t>#include &lt;sys/types.h&gt;  </a:t>
            </a:r>
            <a:r>
              <a:rPr lang="en-US" altLang="zh-CN" sz="2000" dirty="0">
                <a:latin typeface="Times New Roman" panose="02020603050405020304" pitchFamily="2" charset="0"/>
                <a:cs typeface="Times New Roman" panose="02020603050405020304" pitchFamily="2" charset="0"/>
              </a:rPr>
              <a:t>//</a:t>
            </a:r>
            <a:r>
              <a:rPr lang="en-US" altLang="zh-CN" sz="2000" dirty="0" err="1">
                <a:latin typeface="Times New Roman" panose="02020603050405020304" pitchFamily="2" charset="0"/>
                <a:cs typeface="Times New Roman" panose="02020603050405020304" pitchFamily="2" charset="0"/>
              </a:rPr>
              <a:t>pid_t</a:t>
            </a:r>
            <a:endParaRPr lang="zh-CN" altLang="en-US" sz="2000" dirty="0">
              <a:latin typeface="Times New Roman" panose="02020603050405020304" pitchFamily="2" charset="0"/>
              <a:cs typeface="Times New Roman" panose="02020603050405020304" pitchFamily="2" charset="0"/>
            </a:endParaRPr>
          </a:p>
          <a:p>
            <a:pPr marL="1905" indent="-344805">
              <a:buFont typeface="Monotype Sorts" pitchFamily="2" charset="2"/>
              <a:buNone/>
            </a:pPr>
            <a:r>
              <a:rPr lang="zh-CN" altLang="en-US" sz="2000" dirty="0" smtClean="0">
                <a:latin typeface="Times New Roman" panose="02020603050405020304" pitchFamily="2" charset="0"/>
                <a:cs typeface="Times New Roman" panose="02020603050405020304" pitchFamily="2" charset="0"/>
              </a:rPr>
              <a:t>main</a:t>
            </a:r>
            <a:r>
              <a:rPr lang="zh-CN" altLang="en-US" sz="2000" dirty="0">
                <a:latin typeface="Times New Roman" panose="02020603050405020304" pitchFamily="2" charset="0"/>
                <a:cs typeface="Times New Roman" panose="02020603050405020304" pitchFamily="2" charset="0"/>
              </a:rPr>
              <a:t>()</a:t>
            </a:r>
            <a:endParaRPr lang="zh-CN" altLang="en-US" sz="2000" dirty="0">
              <a:latin typeface="Times New Roman" panose="02020603050405020304" pitchFamily="2" charset="0"/>
              <a:cs typeface="Times New Roman" panose="02020603050405020304" pitchFamily="2" charset="0"/>
            </a:endParaRPr>
          </a:p>
          <a:p>
            <a:pPr marL="1905" indent="-344805">
              <a:buFont typeface="Monotype Sorts" pitchFamily="2" charset="2"/>
              <a:buNone/>
            </a:pPr>
            <a:r>
              <a:rPr lang="zh-CN" altLang="en-US" sz="2000" dirty="0">
                <a:latin typeface="Times New Roman" panose="02020603050405020304" pitchFamily="2" charset="0"/>
                <a:cs typeface="Times New Roman" panose="02020603050405020304" pitchFamily="2" charset="0"/>
              </a:rPr>
              <a:t>  {</a:t>
            </a:r>
            <a:endParaRPr lang="zh-CN" altLang="en-US" sz="2000" dirty="0">
              <a:latin typeface="Times New Roman" panose="02020603050405020304" pitchFamily="2" charset="0"/>
              <a:cs typeface="Times New Roman" panose="02020603050405020304" pitchFamily="2" charset="0"/>
            </a:endParaRPr>
          </a:p>
          <a:p>
            <a:pPr marL="1905" indent="-344805">
              <a:buFont typeface="Monotype Sorts" pitchFamily="2" charset="2"/>
              <a:buNone/>
            </a:pPr>
            <a:r>
              <a:rPr lang="zh-CN" altLang="en-US" sz="2000" dirty="0">
                <a:latin typeface="Times New Roman" panose="02020603050405020304" pitchFamily="2" charset="0"/>
                <a:cs typeface="Times New Roman" panose="02020603050405020304" pitchFamily="2" charset="0"/>
              </a:rPr>
              <a:t>     pid_t  pid;     </a:t>
            </a:r>
            <a:endParaRPr lang="zh-CN" altLang="en-US" sz="2000" dirty="0">
              <a:latin typeface="Times New Roman" panose="02020603050405020304" pitchFamily="2" charset="0"/>
              <a:cs typeface="Times New Roman" panose="02020603050405020304" pitchFamily="2" charset="0"/>
            </a:endParaRPr>
          </a:p>
          <a:p>
            <a:pPr marL="1905" indent="-344805">
              <a:buFont typeface="Monotype Sorts" pitchFamily="2" charset="2"/>
              <a:buNone/>
            </a:pPr>
            <a:r>
              <a:rPr lang="zh-CN" altLang="en-US" sz="2000" dirty="0">
                <a:solidFill>
                  <a:srgbClr val="7030A0"/>
                </a:solidFill>
                <a:latin typeface="Times New Roman" panose="02020603050405020304" pitchFamily="2" charset="0"/>
                <a:cs typeface="Times New Roman" panose="02020603050405020304" pitchFamily="2" charset="0"/>
              </a:rPr>
              <a:t>     pid=fork();</a:t>
            </a:r>
            <a:endParaRPr lang="zh-CN" altLang="en-US" sz="2000" dirty="0">
              <a:solidFill>
                <a:srgbClr val="7030A0"/>
              </a:solidFill>
              <a:latin typeface="Times New Roman" panose="02020603050405020304" pitchFamily="2" charset="0"/>
              <a:cs typeface="Times New Roman" panose="02020603050405020304" pitchFamily="2" charset="0"/>
            </a:endParaRPr>
          </a:p>
          <a:p>
            <a:pPr marL="1905" indent="-344805">
              <a:buFont typeface="Monotype Sorts" pitchFamily="2" charset="2"/>
              <a:buNone/>
            </a:pPr>
            <a:r>
              <a:rPr lang="zh-CN" altLang="en-US" sz="2000" dirty="0">
                <a:latin typeface="Times New Roman" panose="02020603050405020304" pitchFamily="2" charset="0"/>
                <a:cs typeface="Times New Roman" panose="02020603050405020304" pitchFamily="2" charset="0"/>
              </a:rPr>
              <a:t>     if (pid = = 0)</a:t>
            </a:r>
            <a:endParaRPr lang="zh-CN" altLang="en-US" sz="2000" dirty="0">
              <a:latin typeface="Times New Roman" panose="02020603050405020304" pitchFamily="2" charset="0"/>
              <a:cs typeface="Times New Roman" panose="02020603050405020304" pitchFamily="2" charset="0"/>
            </a:endParaRPr>
          </a:p>
          <a:p>
            <a:pPr marL="1905" indent="-344805">
              <a:buFont typeface="Monotype Sorts" pitchFamily="2" charset="2"/>
              <a:buNone/>
            </a:pPr>
            <a:r>
              <a:rPr lang="zh-CN" altLang="en-US" sz="2000" dirty="0">
                <a:latin typeface="Times New Roman" panose="02020603050405020304" pitchFamily="2" charset="0"/>
                <a:cs typeface="Times New Roman" panose="02020603050405020304" pitchFamily="2" charset="0"/>
              </a:rPr>
              <a:t>          printf (“hello\n”);</a:t>
            </a:r>
            <a:endParaRPr lang="zh-CN" altLang="en-US" sz="2000" dirty="0">
              <a:latin typeface="Times New Roman" panose="02020603050405020304" pitchFamily="2" charset="0"/>
              <a:cs typeface="Times New Roman" panose="02020603050405020304" pitchFamily="2" charset="0"/>
            </a:endParaRPr>
          </a:p>
          <a:p>
            <a:pPr marL="1905" indent="-344805">
              <a:buFont typeface="Monotype Sorts" pitchFamily="2" charset="2"/>
              <a:buNone/>
            </a:pPr>
            <a:r>
              <a:rPr lang="zh-CN" altLang="en-US" sz="2000" dirty="0">
                <a:latin typeface="Times New Roman" panose="02020603050405020304" pitchFamily="2" charset="0"/>
                <a:cs typeface="Times New Roman" panose="02020603050405020304" pitchFamily="2" charset="0"/>
              </a:rPr>
              <a:t>      printf(“world\n”);</a:t>
            </a:r>
            <a:endParaRPr lang="zh-CN" altLang="en-US" sz="2000" dirty="0">
              <a:latin typeface="Times New Roman" panose="02020603050405020304" pitchFamily="2" charset="0"/>
              <a:cs typeface="Times New Roman" panose="02020603050405020304" pitchFamily="2" charset="0"/>
            </a:endParaRPr>
          </a:p>
          <a:p>
            <a:pPr marL="1905" indent="-344805">
              <a:buFont typeface="Monotype Sorts" pitchFamily="2" charset="2"/>
              <a:buNone/>
            </a:pPr>
            <a:r>
              <a:rPr lang="zh-CN" altLang="en-US" sz="2000" dirty="0">
                <a:latin typeface="Times New Roman" panose="02020603050405020304" pitchFamily="2" charset="0"/>
                <a:cs typeface="Times New Roman" panose="02020603050405020304" pitchFamily="2" charset="0"/>
              </a:rPr>
              <a:t>   }</a:t>
            </a:r>
            <a:endParaRPr lang="zh-CN" altLang="en-US" sz="2000" dirty="0">
              <a:latin typeface="Times New Roman" panose="02020603050405020304" pitchFamily="2" charset="0"/>
              <a:cs typeface="Times New Roman" panose="02020603050405020304" pitchFamily="2" charset="0"/>
            </a:endParaRPr>
          </a:p>
          <a:p>
            <a:pPr marL="1905" indent="-344805">
              <a:buFont typeface="Monotype Sorts" pitchFamily="2" charset="2"/>
              <a:buNone/>
            </a:pPr>
            <a:endParaRPr lang="zh-CN" altLang="en-US" sz="2000" dirty="0">
              <a:latin typeface="Times New Roman" panose="02020603050405020304" pitchFamily="2" charset="0"/>
              <a:cs typeface="Times New Roman" panose="02020603050405020304" pitchFamily="2" charset="0"/>
            </a:endParaRPr>
          </a:p>
          <a:p>
            <a:pPr marL="1905" indent="-344805">
              <a:buFont typeface="Monotype Sorts" pitchFamily="2" charset="2"/>
              <a:buNone/>
            </a:pPr>
            <a:r>
              <a:rPr lang="zh-CN" altLang="en-US" sz="2000" dirty="0">
                <a:latin typeface="Times New Roman" panose="02020603050405020304" pitchFamily="2" charset="0"/>
                <a:cs typeface="Times New Roman" panose="02020603050405020304" pitchFamily="2" charset="0"/>
              </a:rPr>
              <a:t>// 程序的执行结果什么？ </a:t>
            </a:r>
            <a:endParaRPr lang="zh-CN" altLang="en-US" sz="2000" dirty="0">
              <a:latin typeface="Times New Roman" panose="02020603050405020304" pitchFamily="2" charset="0"/>
              <a:cs typeface="Times New Roman" panose="02020603050405020304" pitchFamily="2"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f</a:t>
            </a:r>
            <a:r>
              <a:rPr lang="zh-CN" altLang="en-US" noProof="1" smtClean="0">
                <a:effectLst>
                  <a:outerShdw blurRad="38100" dist="38100" dir="2700000">
                    <a:srgbClr val="C0C0C0"/>
                  </a:outerShdw>
                </a:effectLst>
              </a:rPr>
              <a:t>ork</a:t>
            </a:r>
            <a:r>
              <a:rPr lang="zh-CN" altLang="en-US" noProof="1">
                <a:effectLst>
                  <a:outerShdw blurRad="38100" dist="38100" dir="2700000">
                    <a:srgbClr val="C0C0C0"/>
                  </a:outerShdw>
                </a:effectLst>
              </a:rPr>
              <a:t>()—比较2</a:t>
            </a:r>
            <a:endParaRPr lang="zh-CN" altLang="en-US" noProof="1">
              <a:effectLst>
                <a:outerShdw blurRad="38100" dist="38100" dir="2700000">
                  <a:srgbClr val="C0C0C0"/>
                </a:outerShdw>
              </a:effectLst>
            </a:endParaRPr>
          </a:p>
        </p:txBody>
      </p:sp>
      <p:sp>
        <p:nvSpPr>
          <p:cNvPr id="78851" name="Text Box 3"/>
          <p:cNvSpPr txBox="1">
            <a:spLocks noChangeArrowheads="1"/>
          </p:cNvSpPr>
          <p:nvPr/>
        </p:nvSpPr>
        <p:spPr bwMode="auto">
          <a:xfrm>
            <a:off x="647700" y="1435100"/>
            <a:ext cx="3702050" cy="4401205"/>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defRPr/>
            </a:pPr>
            <a:r>
              <a:rPr lang="zh-CN" altLang="en-US" sz="2000" dirty="0">
                <a:latin typeface="Times New Roman" panose="02020603050405020304" pitchFamily="2" charset="0"/>
                <a:cs typeface="Times New Roman" panose="02020603050405020304" pitchFamily="2" charset="0"/>
              </a:rPr>
              <a:t>//父进程</a:t>
            </a:r>
            <a:endParaRPr lang="zh-CN" altLang="en-US" sz="2000" dirty="0">
              <a:latin typeface="Times New Roman" panose="02020603050405020304" pitchFamily="2" charset="0"/>
              <a:cs typeface="Times New Roman" panose="02020603050405020304" pitchFamily="2" charset="0"/>
            </a:endParaRPr>
          </a:p>
          <a:p>
            <a:pPr marL="1905" indent="-344805">
              <a:spcBef>
                <a:spcPts val="0"/>
              </a:spcBef>
              <a:buNone/>
            </a:pPr>
            <a:r>
              <a:rPr lang="zh-CN" altLang="en-US" sz="2000" dirty="0">
                <a:latin typeface="Times New Roman" panose="02020603050405020304" pitchFamily="2" charset="0"/>
                <a:cs typeface="Times New Roman" panose="02020603050405020304" pitchFamily="2" charset="0"/>
              </a:rPr>
              <a:t>#include &lt;stdio.h&gt;</a:t>
            </a:r>
            <a:endParaRPr lang="en-US" altLang="zh-CN" sz="2000" dirty="0">
              <a:latin typeface="Times New Roman" panose="02020603050405020304" pitchFamily="2" charset="0"/>
              <a:cs typeface="Times New Roman" panose="02020603050405020304" pitchFamily="2" charset="0"/>
            </a:endParaRPr>
          </a:p>
          <a:p>
            <a:pPr marL="1905" indent="-344805">
              <a:spcBef>
                <a:spcPts val="0"/>
              </a:spcBef>
              <a:buNone/>
            </a:pPr>
            <a:r>
              <a:rPr lang="zh-CN" altLang="en-US" sz="2000" dirty="0">
                <a:latin typeface="Times New Roman" panose="02020603050405020304" pitchFamily="2" charset="0"/>
                <a:cs typeface="Times New Roman" panose="02020603050405020304" pitchFamily="2" charset="0"/>
              </a:rPr>
              <a:t>#include &lt;</a:t>
            </a:r>
            <a:r>
              <a:rPr lang="en-US" altLang="zh-CN" sz="2000" dirty="0" err="1">
                <a:latin typeface="Times New Roman" panose="02020603050405020304" pitchFamily="2" charset="0"/>
                <a:cs typeface="Times New Roman" panose="02020603050405020304" pitchFamily="2" charset="0"/>
              </a:rPr>
              <a:t>uni</a:t>
            </a:r>
            <a:r>
              <a:rPr lang="zh-CN" altLang="en-US" sz="2000" dirty="0">
                <a:latin typeface="Times New Roman" panose="02020603050405020304" pitchFamily="2" charset="0"/>
                <a:cs typeface="Times New Roman" panose="02020603050405020304" pitchFamily="2" charset="0"/>
              </a:rPr>
              <a:t>std.h&gt;       </a:t>
            </a:r>
            <a:r>
              <a:rPr lang="en-US" altLang="zh-CN" sz="2000" dirty="0">
                <a:latin typeface="Times New Roman" panose="02020603050405020304" pitchFamily="2" charset="0"/>
                <a:cs typeface="Times New Roman" panose="02020603050405020304" pitchFamily="2" charset="0"/>
              </a:rPr>
              <a:t>//fork()</a:t>
            </a:r>
            <a:endParaRPr lang="en-US" altLang="zh-CN" sz="2000" dirty="0">
              <a:latin typeface="Times New Roman" panose="02020603050405020304" pitchFamily="2" charset="0"/>
              <a:cs typeface="Times New Roman" panose="02020603050405020304" pitchFamily="2" charset="0"/>
            </a:endParaRPr>
          </a:p>
          <a:p>
            <a:pPr marL="1905" indent="-344805">
              <a:spcBef>
                <a:spcPts val="0"/>
              </a:spcBef>
              <a:buNone/>
            </a:pPr>
            <a:r>
              <a:rPr lang="zh-CN" altLang="en-US" sz="2000" dirty="0">
                <a:latin typeface="Times New Roman" panose="02020603050405020304" pitchFamily="2" charset="0"/>
                <a:cs typeface="Times New Roman" panose="02020603050405020304" pitchFamily="2" charset="0"/>
              </a:rPr>
              <a:t>#include &lt;sys/types.h&gt;  </a:t>
            </a:r>
            <a:r>
              <a:rPr lang="en-US" altLang="zh-CN" sz="2000" dirty="0">
                <a:latin typeface="Times New Roman" panose="02020603050405020304" pitchFamily="2" charset="0"/>
                <a:cs typeface="Times New Roman" panose="02020603050405020304" pitchFamily="2" charset="0"/>
              </a:rPr>
              <a:t>//</a:t>
            </a:r>
            <a:r>
              <a:rPr lang="en-US" altLang="zh-CN" sz="2000" dirty="0" err="1">
                <a:latin typeface="Times New Roman" panose="02020603050405020304" pitchFamily="2" charset="0"/>
                <a:cs typeface="Times New Roman" panose="02020603050405020304" pitchFamily="2" charset="0"/>
              </a:rPr>
              <a:t>pid_t</a:t>
            </a:r>
            <a:endParaRPr lang="zh-CN" altLang="en-US" sz="2000" dirty="0">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endParaRPr lang="en-US" altLang="zh-CN" sz="2000" dirty="0" smtClean="0">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r>
              <a:rPr lang="en-US" altLang="zh-CN" sz="2000" dirty="0" err="1" smtClean="0">
                <a:latin typeface="Times New Roman" panose="02020603050405020304" pitchFamily="2" charset="0"/>
                <a:cs typeface="Times New Roman" panose="02020603050405020304" pitchFamily="2" charset="0"/>
              </a:rPr>
              <a:t>int</a:t>
            </a:r>
            <a:r>
              <a:rPr lang="en-US" altLang="zh-CN" sz="2000" dirty="0" smtClean="0">
                <a:latin typeface="Times New Roman" panose="02020603050405020304" pitchFamily="2" charset="0"/>
                <a:cs typeface="Times New Roman" panose="02020603050405020304" pitchFamily="2" charset="0"/>
              </a:rPr>
              <a:t> </a:t>
            </a:r>
            <a:r>
              <a:rPr lang="zh-CN" altLang="en-US" sz="2000" dirty="0" smtClean="0">
                <a:latin typeface="Times New Roman" panose="02020603050405020304" pitchFamily="2" charset="0"/>
                <a:cs typeface="Times New Roman" panose="02020603050405020304" pitchFamily="2" charset="0"/>
              </a:rPr>
              <a:t>main</a:t>
            </a:r>
            <a:r>
              <a:rPr lang="zh-CN" altLang="en-US" sz="2000" dirty="0">
                <a:latin typeface="Times New Roman" panose="02020603050405020304" pitchFamily="2" charset="0"/>
                <a:cs typeface="Times New Roman" panose="02020603050405020304" pitchFamily="2" charset="0"/>
              </a:rPr>
              <a:t>()</a:t>
            </a:r>
            <a:endParaRPr lang="zh-CN" altLang="en-US" sz="2000" dirty="0">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r>
              <a:rPr lang="zh-CN" altLang="en-US" sz="2000" dirty="0">
                <a:latin typeface="Times New Roman" panose="02020603050405020304" pitchFamily="2" charset="0"/>
                <a:cs typeface="Times New Roman" panose="02020603050405020304" pitchFamily="2" charset="0"/>
              </a:rPr>
              <a:t>  {</a:t>
            </a:r>
            <a:endParaRPr lang="zh-CN" altLang="en-US" sz="2000" dirty="0">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r>
              <a:rPr lang="zh-CN" altLang="en-US" sz="2000" dirty="0">
                <a:latin typeface="Times New Roman" panose="02020603050405020304" pitchFamily="2" charset="0"/>
                <a:cs typeface="Times New Roman" panose="02020603050405020304" pitchFamily="2" charset="0"/>
              </a:rPr>
              <a:t>    </a:t>
            </a:r>
            <a:r>
              <a:rPr lang="zh-CN" altLang="en-US" sz="2000" dirty="0">
                <a:solidFill>
                  <a:srgbClr val="121896"/>
                </a:solidFill>
                <a:latin typeface="Times New Roman" panose="02020603050405020304" pitchFamily="2" charset="0"/>
                <a:cs typeface="Times New Roman" panose="02020603050405020304" pitchFamily="2" charset="0"/>
              </a:rPr>
              <a:t> pid_t  pid;     </a:t>
            </a:r>
            <a:endParaRPr lang="zh-CN" altLang="en-US" sz="2000" dirty="0">
              <a:solidFill>
                <a:srgbClr val="121896"/>
              </a:solidFill>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r>
              <a:rPr lang="zh-CN" altLang="en-US" sz="2000" dirty="0">
                <a:solidFill>
                  <a:srgbClr val="121896"/>
                </a:solidFill>
                <a:latin typeface="Times New Roman" panose="02020603050405020304" pitchFamily="2" charset="0"/>
                <a:cs typeface="Times New Roman" panose="02020603050405020304" pitchFamily="2" charset="0"/>
              </a:rPr>
              <a:t>     pid=fork();</a:t>
            </a:r>
            <a:endParaRPr lang="zh-CN" altLang="en-US" sz="2000" dirty="0">
              <a:solidFill>
                <a:srgbClr val="121896"/>
              </a:solidFill>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r>
              <a:rPr lang="zh-CN" altLang="en-US" sz="2000" dirty="0">
                <a:solidFill>
                  <a:srgbClr val="121896"/>
                </a:solidFill>
                <a:latin typeface="Times New Roman" panose="02020603050405020304" pitchFamily="2" charset="0"/>
                <a:cs typeface="Times New Roman" panose="02020603050405020304" pitchFamily="2" charset="0"/>
              </a:rPr>
              <a:t>     if (pid = = 0</a:t>
            </a:r>
            <a:r>
              <a:rPr lang="zh-CN" altLang="en-US" sz="2000" dirty="0" smtClean="0">
                <a:solidFill>
                  <a:srgbClr val="121896"/>
                </a:solidFill>
                <a:latin typeface="Times New Roman" panose="02020603050405020304" pitchFamily="2" charset="0"/>
                <a:cs typeface="Times New Roman" panose="02020603050405020304" pitchFamily="2" charset="0"/>
              </a:rPr>
              <a:t>)  </a:t>
            </a:r>
            <a:r>
              <a:rPr lang="en-US" altLang="zh-CN" sz="2000" dirty="0" smtClean="0">
                <a:solidFill>
                  <a:srgbClr val="C00000"/>
                </a:solidFill>
                <a:latin typeface="Times New Roman" panose="02020603050405020304" pitchFamily="2" charset="0"/>
                <a:cs typeface="Times New Roman" panose="02020603050405020304" pitchFamily="2" charset="0"/>
              </a:rPr>
              <a:t>//false</a:t>
            </a:r>
            <a:endParaRPr lang="zh-CN" altLang="en-US" sz="2000" dirty="0">
              <a:solidFill>
                <a:srgbClr val="C00000"/>
              </a:solidFill>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r>
              <a:rPr lang="zh-CN" altLang="en-US" sz="2000" dirty="0">
                <a:latin typeface="Times New Roman" panose="02020603050405020304" pitchFamily="2" charset="0"/>
                <a:cs typeface="Times New Roman" panose="02020603050405020304" pitchFamily="2" charset="0"/>
              </a:rPr>
              <a:t>         printf (“hello\n”);</a:t>
            </a:r>
            <a:endParaRPr lang="zh-CN" altLang="en-US" sz="2000" dirty="0">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r>
              <a:rPr lang="zh-CN" altLang="en-US" sz="2000" dirty="0">
                <a:latin typeface="Times New Roman" panose="02020603050405020304" pitchFamily="2" charset="0"/>
                <a:cs typeface="Times New Roman" panose="02020603050405020304" pitchFamily="2" charset="0"/>
              </a:rPr>
              <a:t>      </a:t>
            </a:r>
            <a:r>
              <a:rPr lang="zh-CN" altLang="en-US" sz="2000" dirty="0">
                <a:solidFill>
                  <a:srgbClr val="121896"/>
                </a:solidFill>
                <a:latin typeface="Times New Roman" panose="02020603050405020304" pitchFamily="2" charset="0"/>
                <a:cs typeface="Times New Roman" panose="02020603050405020304" pitchFamily="2" charset="0"/>
              </a:rPr>
              <a:t>printf(“world\n”);</a:t>
            </a:r>
            <a:endParaRPr lang="zh-CN" altLang="en-US" sz="2000" dirty="0">
              <a:solidFill>
                <a:srgbClr val="121896"/>
              </a:solidFill>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r>
              <a:rPr lang="zh-CN" altLang="en-US" sz="2000" dirty="0">
                <a:latin typeface="Times New Roman" panose="02020603050405020304" pitchFamily="2" charset="0"/>
                <a:cs typeface="Times New Roman" panose="02020603050405020304" pitchFamily="2" charset="0"/>
              </a:rPr>
              <a:t>   }</a:t>
            </a:r>
            <a:endParaRPr lang="zh-CN" altLang="en-US" sz="2000" dirty="0">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endParaRPr lang="zh-CN" altLang="en-US" sz="2000" dirty="0">
              <a:latin typeface="Times New Roman" panose="02020603050405020304" pitchFamily="2" charset="0"/>
              <a:cs typeface="Times New Roman" panose="02020603050405020304" pitchFamily="2" charset="0"/>
            </a:endParaRPr>
          </a:p>
        </p:txBody>
      </p:sp>
      <p:sp>
        <p:nvSpPr>
          <p:cNvPr id="78852" name="Text Box 4"/>
          <p:cNvSpPr txBox="1">
            <a:spLocks noChangeArrowheads="1"/>
          </p:cNvSpPr>
          <p:nvPr/>
        </p:nvSpPr>
        <p:spPr bwMode="auto">
          <a:xfrm>
            <a:off x="4962525" y="1403350"/>
            <a:ext cx="3702050" cy="4093428"/>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defRPr/>
            </a:pPr>
            <a:r>
              <a:rPr lang="zh-CN" altLang="en-US" sz="2000" dirty="0">
                <a:latin typeface="Times New Roman" panose="02020603050405020304" pitchFamily="2" charset="0"/>
                <a:cs typeface="Times New Roman" panose="02020603050405020304" pitchFamily="2" charset="0"/>
              </a:rPr>
              <a:t>//子进程</a:t>
            </a:r>
            <a:endParaRPr lang="zh-CN" altLang="en-US" sz="2000" dirty="0">
              <a:latin typeface="Times New Roman" panose="02020603050405020304" pitchFamily="2" charset="0"/>
              <a:cs typeface="Times New Roman" panose="02020603050405020304" pitchFamily="2" charset="0"/>
            </a:endParaRPr>
          </a:p>
          <a:p>
            <a:pPr marL="1905" indent="-344805">
              <a:spcBef>
                <a:spcPts val="0"/>
              </a:spcBef>
              <a:buNone/>
            </a:pPr>
            <a:r>
              <a:rPr lang="zh-CN" altLang="en-US" sz="2000" dirty="0">
                <a:latin typeface="Times New Roman" panose="02020603050405020304" pitchFamily="2" charset="0"/>
                <a:cs typeface="Times New Roman" panose="02020603050405020304" pitchFamily="2" charset="0"/>
              </a:rPr>
              <a:t>#include &lt;stdio.h&gt;</a:t>
            </a:r>
            <a:endParaRPr lang="en-US" altLang="zh-CN" sz="2000" dirty="0">
              <a:latin typeface="Times New Roman" panose="02020603050405020304" pitchFamily="2" charset="0"/>
              <a:cs typeface="Times New Roman" panose="02020603050405020304" pitchFamily="2" charset="0"/>
            </a:endParaRPr>
          </a:p>
          <a:p>
            <a:pPr marL="1905" indent="-344805">
              <a:spcBef>
                <a:spcPts val="0"/>
              </a:spcBef>
              <a:buNone/>
            </a:pPr>
            <a:r>
              <a:rPr lang="zh-CN" altLang="en-US" sz="2000" dirty="0">
                <a:latin typeface="Times New Roman" panose="02020603050405020304" pitchFamily="2" charset="0"/>
                <a:cs typeface="Times New Roman" panose="02020603050405020304" pitchFamily="2" charset="0"/>
              </a:rPr>
              <a:t>#include &lt;</a:t>
            </a:r>
            <a:r>
              <a:rPr lang="en-US" altLang="zh-CN" sz="2000" dirty="0" err="1">
                <a:latin typeface="Times New Roman" panose="02020603050405020304" pitchFamily="2" charset="0"/>
                <a:cs typeface="Times New Roman" panose="02020603050405020304" pitchFamily="2" charset="0"/>
              </a:rPr>
              <a:t>uni</a:t>
            </a:r>
            <a:r>
              <a:rPr lang="zh-CN" altLang="en-US" sz="2000" dirty="0">
                <a:latin typeface="Times New Roman" panose="02020603050405020304" pitchFamily="2" charset="0"/>
                <a:cs typeface="Times New Roman" panose="02020603050405020304" pitchFamily="2" charset="0"/>
              </a:rPr>
              <a:t>std.h&gt;       </a:t>
            </a:r>
            <a:r>
              <a:rPr lang="en-US" altLang="zh-CN" sz="2000" dirty="0">
                <a:latin typeface="Times New Roman" panose="02020603050405020304" pitchFamily="2" charset="0"/>
                <a:cs typeface="Times New Roman" panose="02020603050405020304" pitchFamily="2" charset="0"/>
              </a:rPr>
              <a:t>//fork()</a:t>
            </a:r>
            <a:endParaRPr lang="en-US" altLang="zh-CN" sz="2000" dirty="0">
              <a:latin typeface="Times New Roman" panose="02020603050405020304" pitchFamily="2" charset="0"/>
              <a:cs typeface="Times New Roman" panose="02020603050405020304" pitchFamily="2" charset="0"/>
            </a:endParaRPr>
          </a:p>
          <a:p>
            <a:pPr marL="1905" indent="-344805">
              <a:spcBef>
                <a:spcPts val="0"/>
              </a:spcBef>
              <a:buNone/>
            </a:pPr>
            <a:r>
              <a:rPr lang="zh-CN" altLang="en-US" sz="2000" dirty="0">
                <a:latin typeface="Times New Roman" panose="02020603050405020304" pitchFamily="2" charset="0"/>
                <a:cs typeface="Times New Roman" panose="02020603050405020304" pitchFamily="2" charset="0"/>
              </a:rPr>
              <a:t>#include &lt;sys/types.h&gt;  </a:t>
            </a:r>
            <a:r>
              <a:rPr lang="en-US" altLang="zh-CN" sz="2000" dirty="0">
                <a:latin typeface="Times New Roman" panose="02020603050405020304" pitchFamily="2" charset="0"/>
                <a:cs typeface="Times New Roman" panose="02020603050405020304" pitchFamily="2" charset="0"/>
              </a:rPr>
              <a:t>//</a:t>
            </a:r>
            <a:r>
              <a:rPr lang="en-US" altLang="zh-CN" sz="2000" dirty="0" err="1">
                <a:latin typeface="Times New Roman" panose="02020603050405020304" pitchFamily="2" charset="0"/>
                <a:cs typeface="Times New Roman" panose="02020603050405020304" pitchFamily="2" charset="0"/>
              </a:rPr>
              <a:t>pid_t</a:t>
            </a:r>
            <a:endParaRPr lang="zh-CN" altLang="en-US" sz="2000" dirty="0">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r>
              <a:rPr lang="en-US" altLang="zh-CN" sz="2000" dirty="0" err="1">
                <a:latin typeface="Times New Roman" panose="02020603050405020304" pitchFamily="2" charset="0"/>
                <a:cs typeface="Times New Roman" panose="02020603050405020304" pitchFamily="2" charset="0"/>
              </a:rPr>
              <a:t>i</a:t>
            </a:r>
            <a:r>
              <a:rPr lang="en-US" altLang="zh-CN" sz="2000" dirty="0" err="1" smtClean="0">
                <a:latin typeface="Times New Roman" panose="02020603050405020304" pitchFamily="2" charset="0"/>
                <a:cs typeface="Times New Roman" panose="02020603050405020304" pitchFamily="2" charset="0"/>
              </a:rPr>
              <a:t>nt</a:t>
            </a:r>
            <a:r>
              <a:rPr lang="en-US" altLang="zh-CN" sz="2000" dirty="0" smtClean="0">
                <a:latin typeface="Times New Roman" panose="02020603050405020304" pitchFamily="2" charset="0"/>
                <a:cs typeface="Times New Roman" panose="02020603050405020304" pitchFamily="2" charset="0"/>
              </a:rPr>
              <a:t> </a:t>
            </a:r>
            <a:r>
              <a:rPr lang="zh-CN" altLang="en-US" sz="2000" dirty="0" smtClean="0">
                <a:latin typeface="Times New Roman" panose="02020603050405020304" pitchFamily="2" charset="0"/>
                <a:cs typeface="Times New Roman" panose="02020603050405020304" pitchFamily="2" charset="0"/>
              </a:rPr>
              <a:t>main</a:t>
            </a:r>
            <a:r>
              <a:rPr lang="zh-CN" altLang="en-US" sz="2000" dirty="0">
                <a:latin typeface="Times New Roman" panose="02020603050405020304" pitchFamily="2" charset="0"/>
                <a:cs typeface="Times New Roman" panose="02020603050405020304" pitchFamily="2" charset="0"/>
              </a:rPr>
              <a:t>()</a:t>
            </a:r>
            <a:endParaRPr lang="zh-CN" altLang="en-US" sz="2000" dirty="0">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r>
              <a:rPr lang="zh-CN" altLang="en-US" sz="2000" dirty="0">
                <a:latin typeface="Times New Roman" panose="02020603050405020304" pitchFamily="2" charset="0"/>
                <a:cs typeface="Times New Roman" panose="02020603050405020304" pitchFamily="2" charset="0"/>
              </a:rPr>
              <a:t>  {</a:t>
            </a:r>
            <a:endParaRPr lang="zh-CN" altLang="en-US" sz="2000" dirty="0">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r>
              <a:rPr lang="zh-CN" altLang="en-US" sz="2000" dirty="0">
                <a:latin typeface="Times New Roman" panose="02020603050405020304" pitchFamily="2" charset="0"/>
                <a:cs typeface="Times New Roman" panose="02020603050405020304" pitchFamily="2" charset="0"/>
              </a:rPr>
              <a:t>     pid_t  pid;     </a:t>
            </a:r>
            <a:endParaRPr lang="zh-CN" altLang="en-US" sz="2000" dirty="0">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r>
              <a:rPr lang="zh-CN" altLang="en-US" sz="2000" dirty="0">
                <a:latin typeface="Times New Roman" panose="02020603050405020304" pitchFamily="2" charset="0"/>
                <a:cs typeface="Times New Roman" panose="02020603050405020304" pitchFamily="2" charset="0"/>
              </a:rPr>
              <a:t>     pid=fork();</a:t>
            </a:r>
            <a:endParaRPr lang="zh-CN" altLang="en-US" sz="2000" dirty="0">
              <a:latin typeface="Times New Roman" panose="02020603050405020304" pitchFamily="2" charset="0"/>
              <a:cs typeface="Times New Roman" panose="02020603050405020304" pitchFamily="2" charset="0"/>
            </a:endParaRPr>
          </a:p>
          <a:p>
            <a:pPr>
              <a:spcBef>
                <a:spcPct val="0"/>
              </a:spcBef>
              <a:buClrTx/>
              <a:buSzTx/>
              <a:buNone/>
              <a:defRPr/>
            </a:pPr>
            <a:r>
              <a:rPr lang="zh-CN" altLang="en-US" sz="2000" dirty="0">
                <a:latin typeface="Times New Roman" panose="02020603050405020304" pitchFamily="2" charset="0"/>
                <a:cs typeface="Times New Roman" panose="02020603050405020304" pitchFamily="2" charset="0"/>
              </a:rPr>
              <a:t>    </a:t>
            </a:r>
            <a:r>
              <a:rPr lang="zh-CN" altLang="en-US" sz="2000" dirty="0">
                <a:solidFill>
                  <a:srgbClr val="121896"/>
                </a:solidFill>
                <a:latin typeface="Times New Roman" panose="02020603050405020304" pitchFamily="2" charset="0"/>
                <a:cs typeface="Times New Roman" panose="02020603050405020304" pitchFamily="2" charset="0"/>
              </a:rPr>
              <a:t> if (pid = = 0</a:t>
            </a:r>
            <a:r>
              <a:rPr lang="zh-CN" altLang="en-US" sz="2000" dirty="0" smtClean="0">
                <a:solidFill>
                  <a:srgbClr val="121896"/>
                </a:solidFill>
                <a:latin typeface="Times New Roman" panose="02020603050405020304" pitchFamily="2" charset="0"/>
                <a:cs typeface="Times New Roman" panose="02020603050405020304" pitchFamily="2" charset="0"/>
              </a:rPr>
              <a:t>)</a:t>
            </a:r>
            <a:r>
              <a:rPr lang="en-US" altLang="zh-CN" sz="2000" dirty="0">
                <a:solidFill>
                  <a:srgbClr val="C00000"/>
                </a:solidFill>
                <a:latin typeface="Times New Roman" panose="02020603050405020304" pitchFamily="2" charset="0"/>
                <a:cs typeface="Times New Roman" panose="02020603050405020304" pitchFamily="2" charset="0"/>
              </a:rPr>
              <a:t> </a:t>
            </a:r>
            <a:r>
              <a:rPr lang="en-US" altLang="zh-CN" sz="2000" dirty="0" smtClean="0">
                <a:solidFill>
                  <a:srgbClr val="C00000"/>
                </a:solidFill>
                <a:latin typeface="Times New Roman" panose="02020603050405020304" pitchFamily="2" charset="0"/>
                <a:cs typeface="Times New Roman" panose="02020603050405020304" pitchFamily="2" charset="0"/>
              </a:rPr>
              <a:t> //true</a:t>
            </a:r>
            <a:endParaRPr lang="zh-CN" altLang="en-US" sz="2000" dirty="0">
              <a:solidFill>
                <a:srgbClr val="121896"/>
              </a:solidFill>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r>
              <a:rPr lang="zh-CN" altLang="en-US" sz="2000" dirty="0">
                <a:solidFill>
                  <a:srgbClr val="121896"/>
                </a:solidFill>
                <a:latin typeface="Times New Roman" panose="02020603050405020304" pitchFamily="2" charset="0"/>
                <a:cs typeface="Times New Roman" panose="02020603050405020304" pitchFamily="2" charset="0"/>
              </a:rPr>
              <a:t>         printf (“hello\n”);</a:t>
            </a:r>
            <a:endParaRPr lang="zh-CN" altLang="en-US" sz="2000" dirty="0">
              <a:solidFill>
                <a:srgbClr val="121896"/>
              </a:solidFill>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r>
              <a:rPr lang="zh-CN" altLang="en-US" sz="2000" dirty="0">
                <a:solidFill>
                  <a:srgbClr val="121896"/>
                </a:solidFill>
                <a:latin typeface="Times New Roman" panose="02020603050405020304" pitchFamily="2" charset="0"/>
                <a:cs typeface="Times New Roman" panose="02020603050405020304" pitchFamily="2" charset="0"/>
              </a:rPr>
              <a:t>      printf(“world\n”);</a:t>
            </a:r>
            <a:endParaRPr lang="zh-CN" altLang="en-US" sz="2000" dirty="0">
              <a:solidFill>
                <a:srgbClr val="121896"/>
              </a:solidFill>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r>
              <a:rPr lang="zh-CN" altLang="en-US" sz="2000" dirty="0">
                <a:latin typeface="Times New Roman" panose="02020603050405020304" pitchFamily="2" charset="0"/>
                <a:cs typeface="Times New Roman" panose="02020603050405020304" pitchFamily="2" charset="0"/>
              </a:rPr>
              <a:t>   }</a:t>
            </a:r>
            <a:endParaRPr lang="zh-CN" altLang="en-US" sz="2000" dirty="0">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endParaRPr lang="zh-CN" altLang="en-US" sz="2000" dirty="0">
              <a:latin typeface="Helvetica" panose="020B0604020202020204" pitchFamily="34" charset="0"/>
            </a:endParaRPr>
          </a:p>
        </p:txBody>
      </p:sp>
      <p:sp>
        <p:nvSpPr>
          <p:cNvPr id="5" name="圆角矩形标注 4"/>
          <p:cNvSpPr/>
          <p:nvPr/>
        </p:nvSpPr>
        <p:spPr>
          <a:xfrm>
            <a:off x="3325622" y="4599432"/>
            <a:ext cx="950976" cy="301752"/>
          </a:xfrm>
          <a:prstGeom prst="wedgeRoundRectCallout">
            <a:avLst>
              <a:gd name="adj1" fmla="val -42948"/>
              <a:gd name="adj2" fmla="val 82461"/>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818"/>
                </a:solidFill>
              </a:rPr>
              <a:t>world</a:t>
            </a:r>
            <a:endParaRPr lang="zh-CN" altLang="en-US" dirty="0">
              <a:solidFill>
                <a:srgbClr val="000818"/>
              </a:solidFill>
            </a:endParaRPr>
          </a:p>
        </p:txBody>
      </p:sp>
      <p:sp>
        <p:nvSpPr>
          <p:cNvPr id="6" name="圆角矩形标注 5"/>
          <p:cNvSpPr/>
          <p:nvPr/>
        </p:nvSpPr>
        <p:spPr>
          <a:xfrm>
            <a:off x="7519416" y="3886200"/>
            <a:ext cx="950976" cy="301752"/>
          </a:xfrm>
          <a:prstGeom prst="wedgeRoundRectCallout">
            <a:avLst>
              <a:gd name="adj1" fmla="val -42948"/>
              <a:gd name="adj2" fmla="val 82461"/>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818"/>
                </a:solidFill>
              </a:rPr>
              <a:t>hello</a:t>
            </a:r>
            <a:endParaRPr lang="zh-CN" altLang="en-US" dirty="0">
              <a:solidFill>
                <a:srgbClr val="000818"/>
              </a:solidFill>
            </a:endParaRPr>
          </a:p>
        </p:txBody>
      </p:sp>
      <p:sp>
        <p:nvSpPr>
          <p:cNvPr id="7" name="圆角矩形标注 6"/>
          <p:cNvSpPr/>
          <p:nvPr/>
        </p:nvSpPr>
        <p:spPr>
          <a:xfrm>
            <a:off x="7713599" y="4485132"/>
            <a:ext cx="950976" cy="301752"/>
          </a:xfrm>
          <a:prstGeom prst="wedgeRoundRectCallout">
            <a:avLst>
              <a:gd name="adj1" fmla="val -65063"/>
              <a:gd name="adj2" fmla="val 21855"/>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818"/>
                </a:solidFill>
              </a:rPr>
              <a:t>world</a:t>
            </a:r>
            <a:endParaRPr lang="zh-CN" altLang="en-US" dirty="0">
              <a:solidFill>
                <a:srgbClr val="00081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Fork()—比较2</a:t>
            </a:r>
            <a:endParaRPr lang="zh-CN" altLang="en-US" noProof="1">
              <a:effectLst>
                <a:outerShdw blurRad="38100" dist="38100" dir="2700000">
                  <a:srgbClr val="C0C0C0"/>
                </a:outerShdw>
              </a:effectLst>
            </a:endParaRPr>
          </a:p>
        </p:txBody>
      </p:sp>
      <p:sp>
        <p:nvSpPr>
          <p:cNvPr id="86019" name="Rectangle 3"/>
          <p:cNvSpPr>
            <a:spLocks noGrp="1" noChangeArrowheads="1"/>
          </p:cNvSpPr>
          <p:nvPr>
            <p:ph type="body" idx="4294967295"/>
          </p:nvPr>
        </p:nvSpPr>
        <p:spPr>
          <a:xfrm>
            <a:off x="827088" y="1282700"/>
            <a:ext cx="7351712" cy="5132388"/>
          </a:xfrm>
        </p:spPr>
        <p:txBody>
          <a:bodyPr/>
          <a:lstStyle/>
          <a:p>
            <a:pPr>
              <a:lnSpc>
                <a:spcPct val="90000"/>
              </a:lnSpc>
            </a:pPr>
            <a:r>
              <a:rPr lang="zh-CN" altLang="en-US" sz="2400" dirty="0"/>
              <a:t>结果：</a:t>
            </a:r>
            <a:endParaRPr lang="zh-CN" altLang="en-US" sz="2400" dirty="0"/>
          </a:p>
          <a:p>
            <a:pPr lvl="1">
              <a:lnSpc>
                <a:spcPct val="90000"/>
              </a:lnSpc>
            </a:pPr>
            <a:r>
              <a:rPr lang="zh-CN" altLang="en-US" sz="2400" dirty="0"/>
              <a:t>父进程输出：world</a:t>
            </a:r>
            <a:endParaRPr lang="zh-CN" altLang="en-US" sz="2400" dirty="0"/>
          </a:p>
          <a:p>
            <a:pPr lvl="1">
              <a:lnSpc>
                <a:spcPct val="90000"/>
              </a:lnSpc>
            </a:pPr>
            <a:r>
              <a:rPr lang="zh-CN" altLang="en-US" sz="2400" dirty="0"/>
              <a:t>子进程输出：hello</a:t>
            </a:r>
            <a:endParaRPr lang="zh-CN" altLang="en-US" sz="2400" dirty="0"/>
          </a:p>
          <a:p>
            <a:pPr lvl="1">
              <a:lnSpc>
                <a:spcPct val="90000"/>
              </a:lnSpc>
              <a:buFont typeface="Monotype Sorts" pitchFamily="2" charset="2"/>
              <a:buNone/>
            </a:pPr>
            <a:r>
              <a:rPr lang="zh-CN" altLang="en-US" sz="2400" dirty="0"/>
              <a:t>                         world</a:t>
            </a:r>
            <a:endParaRPr lang="zh-CN" altLang="en-US" sz="2400" dirty="0"/>
          </a:p>
          <a:p>
            <a:pPr>
              <a:lnSpc>
                <a:spcPct val="90000"/>
              </a:lnSpc>
            </a:pPr>
            <a:r>
              <a:rPr lang="zh-CN" altLang="en-US" sz="2400" dirty="0"/>
              <a:t>屏幕显示：</a:t>
            </a:r>
            <a:endParaRPr lang="zh-CN" altLang="en-US" sz="2400" dirty="0"/>
          </a:p>
          <a:p>
            <a:pPr lvl="1">
              <a:lnSpc>
                <a:spcPct val="90000"/>
              </a:lnSpc>
            </a:pPr>
            <a:r>
              <a:rPr lang="zh-CN" altLang="en-US" sz="2400" dirty="0"/>
              <a:t>一般情况下：world  (父)</a:t>
            </a:r>
            <a:endParaRPr lang="zh-CN" altLang="en-US" sz="2400" dirty="0"/>
          </a:p>
          <a:p>
            <a:pPr lvl="1">
              <a:lnSpc>
                <a:spcPct val="90000"/>
              </a:lnSpc>
              <a:buFont typeface="Monotype Sorts" pitchFamily="2" charset="2"/>
              <a:buNone/>
            </a:pPr>
            <a:r>
              <a:rPr lang="zh-CN" altLang="en-US" sz="2400" dirty="0"/>
              <a:t>                         hello    (子)</a:t>
            </a:r>
            <a:endParaRPr lang="zh-CN" altLang="en-US" sz="2400" dirty="0"/>
          </a:p>
          <a:p>
            <a:pPr lvl="1">
              <a:lnSpc>
                <a:spcPct val="90000"/>
              </a:lnSpc>
              <a:buFont typeface="Monotype Sorts" pitchFamily="2" charset="2"/>
              <a:buNone/>
            </a:pPr>
            <a:r>
              <a:rPr lang="zh-CN" altLang="en-US" sz="2400" dirty="0"/>
              <a:t>                         world   (子)</a:t>
            </a:r>
            <a:endParaRPr lang="en-US" altLang="zh-CN" sz="2400" dirty="0"/>
          </a:p>
          <a:p>
            <a:pPr lvl="1">
              <a:lnSpc>
                <a:spcPct val="90000"/>
              </a:lnSpc>
            </a:pPr>
            <a:r>
              <a:rPr lang="zh-CN" altLang="en-US" sz="2000" dirty="0"/>
              <a:t>输出顺序是否一定是如上所示？ </a:t>
            </a:r>
            <a:endParaRPr lang="en-US" altLang="zh-CN" sz="2000" dirty="0" smtClean="0"/>
          </a:p>
          <a:p>
            <a:pPr lvl="1">
              <a:lnSpc>
                <a:spcPct val="90000"/>
              </a:lnSpc>
            </a:pPr>
            <a:r>
              <a:rPr lang="zh-CN" altLang="en-US" sz="2000" dirty="0" smtClean="0"/>
              <a:t>子进程输出“hello”，“world”的顺序是固定的</a:t>
            </a:r>
            <a:endParaRPr lang="en-US" altLang="zh-CN" sz="2000" dirty="0"/>
          </a:p>
          <a:p>
            <a:pPr lvl="1">
              <a:lnSpc>
                <a:spcPct val="90000"/>
              </a:lnSpc>
            </a:pPr>
            <a:r>
              <a:rPr lang="zh-CN" altLang="en-US" sz="2000" dirty="0" smtClean="0"/>
              <a:t>理论上</a:t>
            </a:r>
            <a:r>
              <a:rPr lang="zh-CN" altLang="en-US" sz="2000" dirty="0"/>
              <a:t>讲</a:t>
            </a:r>
            <a:r>
              <a:rPr lang="zh-CN" altLang="en-US" sz="2000" dirty="0" smtClean="0"/>
              <a:t>，父子进程输出顺序不确定</a:t>
            </a:r>
            <a:endParaRPr lang="zh-CN" altLang="en-US" sz="2000"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a:xfrm>
            <a:off x="1193800" y="282575"/>
            <a:ext cx="6822736" cy="541338"/>
          </a:xfrm>
          <a:ln>
            <a:miter/>
          </a:ln>
        </p:spPr>
        <p:txBody>
          <a:bodyPr/>
          <a:lstStyle/>
          <a:p>
            <a:pPr>
              <a:defRPr/>
            </a:pPr>
            <a:r>
              <a:rPr lang="en-US" altLang="zh-CN" noProof="1">
                <a:effectLst>
                  <a:outerShdw blurRad="38100" dist="38100" dir="2700000">
                    <a:srgbClr val="C0C0C0"/>
                  </a:outerShdw>
                </a:effectLst>
              </a:rPr>
              <a:t>fork()--</a:t>
            </a:r>
            <a:r>
              <a:rPr lang="zh-CN" altLang="en-US" noProof="1">
                <a:effectLst>
                  <a:outerShdw blurRad="38100" dist="38100" dir="2700000">
                    <a:srgbClr val="C0C0C0"/>
                  </a:outerShdw>
                </a:effectLst>
              </a:rPr>
              <a:t>进一步讨论</a:t>
            </a:r>
            <a:endParaRPr lang="zh-CN" altLang="en-US" noProof="1">
              <a:effectLst>
                <a:outerShdw blurRad="38100" dist="38100" dir="2700000">
                  <a:srgbClr val="C0C0C0"/>
                </a:outerShdw>
              </a:effectLst>
            </a:endParaRPr>
          </a:p>
        </p:txBody>
      </p:sp>
      <p:sp>
        <p:nvSpPr>
          <p:cNvPr id="97283" name="Rectangle 3"/>
          <p:cNvSpPr>
            <a:spLocks noGrp="1" noChangeArrowheads="1"/>
          </p:cNvSpPr>
          <p:nvPr>
            <p:ph type="body" idx="4294967295"/>
          </p:nvPr>
        </p:nvSpPr>
        <p:spPr>
          <a:xfrm>
            <a:off x="933450" y="1347788"/>
            <a:ext cx="7499350" cy="3452812"/>
          </a:xfrm>
        </p:spPr>
        <p:txBody>
          <a:bodyPr>
            <a:spAutoFit/>
          </a:bodyPr>
          <a:lstStyle/>
          <a:p>
            <a:pPr marL="1905" indent="-344805">
              <a:buFont typeface="Wingdings" panose="05000000000000000000" pitchFamily="2" charset="2"/>
              <a:buChar char="n"/>
            </a:pPr>
            <a:r>
              <a:rPr lang="zh-CN" altLang="en-US" sz="2400" dirty="0"/>
              <a:t>父子进程各自的执行</a:t>
            </a:r>
            <a:r>
              <a:rPr lang="zh-CN" altLang="en-US" sz="2400" dirty="0" smtClean="0"/>
              <a:t>代码及父子进程的执行</a:t>
            </a:r>
            <a:endParaRPr lang="en-US" altLang="zh-CN" sz="2400" dirty="0" smtClean="0"/>
          </a:p>
          <a:p>
            <a:pPr marL="1905" indent="-344805">
              <a:buFont typeface="Wingdings" panose="05000000000000000000" pitchFamily="2" charset="2"/>
              <a:buChar char="n"/>
            </a:pPr>
            <a:r>
              <a:rPr lang="zh-CN" altLang="en-US" sz="2400" b="1" u="sng" dirty="0" smtClean="0">
                <a:solidFill>
                  <a:srgbClr val="FF0000"/>
                </a:solidFill>
              </a:rPr>
              <a:t>子进程继承父进程的缓存</a:t>
            </a:r>
            <a:endParaRPr lang="en-US" altLang="zh-CN" sz="2400" b="1" u="sng" dirty="0" smtClean="0">
              <a:solidFill>
                <a:srgbClr val="FF0000"/>
              </a:solidFill>
            </a:endParaRPr>
          </a:p>
          <a:p>
            <a:pPr marL="1905" indent="-344805">
              <a:buFont typeface="Wingdings" panose="05000000000000000000" pitchFamily="2" charset="2"/>
              <a:buChar char="n"/>
            </a:pPr>
            <a:r>
              <a:rPr lang="zh-CN" altLang="en-US" sz="2400" dirty="0" smtClean="0"/>
              <a:t>父</a:t>
            </a:r>
            <a:r>
              <a:rPr lang="zh-CN" altLang="en-US" sz="2400" dirty="0"/>
              <a:t>与子</a:t>
            </a:r>
            <a:r>
              <a:rPr lang="en-US" altLang="zh-CN" sz="2400" dirty="0"/>
              <a:t>---</a:t>
            </a:r>
            <a:r>
              <a:rPr lang="zh-CN" altLang="en-US" sz="2400" dirty="0" smtClean="0"/>
              <a:t>系统调用</a:t>
            </a:r>
            <a:r>
              <a:rPr lang="en-US" altLang="zh-CN" sz="2400" dirty="0" smtClean="0"/>
              <a:t>exec</a:t>
            </a:r>
            <a:r>
              <a:rPr lang="en-US" altLang="zh-CN" sz="2400" dirty="0"/>
              <a:t>()</a:t>
            </a:r>
            <a:r>
              <a:rPr lang="zh-CN" altLang="en-US" sz="2400" dirty="0"/>
              <a:t>、</a:t>
            </a:r>
            <a:r>
              <a:rPr lang="en-US" altLang="zh-CN" sz="2400" dirty="0"/>
              <a:t>wait()</a:t>
            </a:r>
            <a:endParaRPr lang="en-US" altLang="zh-CN" sz="2400" dirty="0"/>
          </a:p>
          <a:p>
            <a:pPr marL="1905" indent="-344805">
              <a:buFont typeface="Wingdings" panose="05000000000000000000" pitchFamily="2" charset="2"/>
              <a:buChar char="n"/>
            </a:pPr>
            <a:r>
              <a:rPr lang="zh-CN" altLang="en-US" sz="2400" dirty="0"/>
              <a:t>子进程继承父进程的变量</a:t>
            </a:r>
            <a:endParaRPr lang="en-US" altLang="zh-CN" sz="2400" dirty="0"/>
          </a:p>
          <a:p>
            <a:pPr marL="1905" indent="-344805">
              <a:buFont typeface="Wingdings" panose="05000000000000000000" pitchFamily="2" charset="2"/>
              <a:buChar char="n"/>
            </a:pPr>
            <a:r>
              <a:rPr lang="zh-CN" altLang="en-US" sz="2400" dirty="0"/>
              <a:t>父进程如何创建多个子进程</a:t>
            </a:r>
            <a:endParaRPr lang="en-US" altLang="zh-CN" sz="2400" dirty="0"/>
          </a:p>
          <a:p>
            <a:pPr marL="1905" indent="-344805">
              <a:buFont typeface="Wingdings" panose="05000000000000000000" pitchFamily="2" charset="2"/>
              <a:buChar char="n"/>
            </a:pPr>
            <a:r>
              <a:rPr lang="zh-CN" altLang="en-US" sz="2400" dirty="0"/>
              <a:t>子进程继承父进程的</a:t>
            </a:r>
            <a:r>
              <a:rPr lang="en-US" altLang="zh-CN" sz="2400" dirty="0"/>
              <a:t>I/O</a:t>
            </a:r>
            <a:endParaRPr lang="en-US" altLang="zh-CN" sz="2400" dirty="0"/>
          </a:p>
          <a:p>
            <a:pPr marL="1905" indent="-344805">
              <a:buFont typeface="Wingdings" panose="05000000000000000000" pitchFamily="2" charset="2"/>
              <a:buChar char="n"/>
            </a:pPr>
            <a:r>
              <a:rPr lang="zh-CN" altLang="en-US" sz="2400" dirty="0"/>
              <a:t>与实验有关的几个系统调用</a:t>
            </a:r>
            <a:endParaRPr lang="zh-CN" altLang="en-US" sz="2400"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a:xfrm>
            <a:off x="609600" y="209550"/>
            <a:ext cx="7772400" cy="614363"/>
          </a:xfrm>
          <a:ln>
            <a:miter/>
          </a:ln>
        </p:spPr>
        <p:txBody>
          <a:bodyPr/>
          <a:lstStyle/>
          <a:p>
            <a:pPr>
              <a:defRPr/>
            </a:pPr>
            <a:r>
              <a:rPr lang="zh-CN" altLang="en-US" noProof="1">
                <a:effectLst>
                  <a:outerShdw blurRad="38100" dist="38100" dir="2700000">
                    <a:srgbClr val="C0C0C0"/>
                  </a:outerShdw>
                </a:effectLst>
              </a:rPr>
              <a:t>关于输出缓存 </a:t>
            </a:r>
            <a:r>
              <a:rPr lang="zh-CN" altLang="en-US" noProof="1" smtClean="0">
                <a:effectLst>
                  <a:outerShdw blurRad="38100" dist="38100" dir="2700000">
                    <a:srgbClr val="C0C0C0"/>
                  </a:outerShdw>
                </a:effectLst>
              </a:rPr>
              <a:t>例</a:t>
            </a:r>
            <a:r>
              <a:rPr lang="en-US" altLang="zh-CN" noProof="1" smtClean="0">
                <a:effectLst>
                  <a:outerShdw blurRad="38100" dist="38100" dir="2700000">
                    <a:srgbClr val="C0C0C0"/>
                  </a:outerShdw>
                </a:effectLst>
              </a:rPr>
              <a:t>1</a:t>
            </a:r>
            <a:endParaRPr lang="zh-CN" altLang="en-US" noProof="1">
              <a:effectLst>
                <a:outerShdw blurRad="38100" dist="38100" dir="2700000">
                  <a:srgbClr val="C0C0C0"/>
                </a:outerShdw>
              </a:effectLst>
            </a:endParaRPr>
          </a:p>
        </p:txBody>
      </p:sp>
      <p:sp>
        <p:nvSpPr>
          <p:cNvPr id="6" name="文本框 1"/>
          <p:cNvSpPr txBox="1">
            <a:spLocks noChangeArrowheads="1"/>
          </p:cNvSpPr>
          <p:nvPr/>
        </p:nvSpPr>
        <p:spPr bwMode="auto">
          <a:xfrm>
            <a:off x="609600" y="4792980"/>
            <a:ext cx="553262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dirty="0"/>
              <a:t>均输出</a:t>
            </a:r>
            <a:r>
              <a:rPr lang="en-US" altLang="zh-CN" sz="1800" dirty="0">
                <a:solidFill>
                  <a:srgbClr val="0000CC"/>
                </a:solidFill>
              </a:rPr>
              <a:t>Hi, there!”</a:t>
            </a:r>
            <a:r>
              <a:rPr lang="zh-CN" altLang="en-US" sz="1800" dirty="0"/>
              <a:t>，</a:t>
            </a:r>
            <a:r>
              <a:rPr lang="zh-CN" altLang="en-US" sz="1800" dirty="0">
                <a:solidFill>
                  <a:srgbClr val="C00000"/>
                </a:solidFill>
              </a:rPr>
              <a:t>因为进程</a:t>
            </a:r>
            <a:r>
              <a:rPr lang="zh-CN" altLang="en-US" sz="1800" dirty="0">
                <a:solidFill>
                  <a:srgbClr val="0000CC"/>
                </a:solidFill>
              </a:rPr>
              <a:t>退出时</a:t>
            </a:r>
            <a:r>
              <a:rPr lang="zh-CN" altLang="en-US" sz="1800" dirty="0">
                <a:solidFill>
                  <a:srgbClr val="C00000"/>
                </a:solidFill>
              </a:rPr>
              <a:t>均</a:t>
            </a:r>
            <a:r>
              <a:rPr lang="zh-CN" altLang="en-US" sz="1800" dirty="0" smtClean="0">
                <a:solidFill>
                  <a:srgbClr val="C00000"/>
                </a:solidFill>
              </a:rPr>
              <a:t>自动</a:t>
            </a:r>
            <a:r>
              <a:rPr lang="zh-CN" altLang="en-US" sz="1800" b="1" dirty="0" smtClean="0">
                <a:solidFill>
                  <a:srgbClr val="7030A0"/>
                </a:solidFill>
              </a:rPr>
              <a:t>清空</a:t>
            </a:r>
            <a:r>
              <a:rPr lang="zh-CN" altLang="en-US" sz="1800" dirty="0" smtClean="0">
                <a:solidFill>
                  <a:srgbClr val="C00000"/>
                </a:solidFill>
              </a:rPr>
              <a:t>缓存</a:t>
            </a:r>
            <a:endParaRPr lang="zh-CN" altLang="en-US" sz="1800" dirty="0">
              <a:solidFill>
                <a:srgbClr val="C00000"/>
              </a:solidFill>
            </a:endParaRPr>
          </a:p>
        </p:txBody>
      </p:sp>
      <p:sp>
        <p:nvSpPr>
          <p:cNvPr id="7" name="Rectangle 3"/>
          <p:cNvSpPr txBox="1">
            <a:spLocks noChangeArrowheads="1"/>
          </p:cNvSpPr>
          <p:nvPr/>
        </p:nvSpPr>
        <p:spPr bwMode="auto">
          <a:xfrm>
            <a:off x="666030" y="1160463"/>
            <a:ext cx="2414525" cy="3360920"/>
          </a:xfrm>
          <a:prstGeom prst="rect">
            <a:avLst/>
          </a:prstGeom>
          <a:noFill/>
          <a:ln>
            <a:solidFill>
              <a:schemeClr val="tx1"/>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spAutoFit/>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a:lstStyle>
          <a:p>
            <a:pPr marL="1905" indent="-344805">
              <a:buFont typeface="Monotype Sorts" pitchFamily="2" charset="2"/>
              <a:buNone/>
            </a:pPr>
            <a:r>
              <a:rPr lang="en-US" altLang="zh-CN" sz="1800" dirty="0" smtClean="0">
                <a:solidFill>
                  <a:srgbClr val="006600"/>
                </a:solidFill>
              </a:rPr>
              <a:t>//sample 1</a:t>
            </a:r>
            <a:endParaRPr lang="en-US" altLang="zh-CN" sz="1800" dirty="0" smtClean="0">
              <a:solidFill>
                <a:srgbClr val="006600"/>
              </a:solidFill>
            </a:endParaRPr>
          </a:p>
          <a:p>
            <a:pPr marL="1905" indent="-344805">
              <a:buFont typeface="Monotype Sorts" pitchFamily="2" charset="2"/>
              <a:buNone/>
            </a:pPr>
            <a:endParaRPr lang="en-US" altLang="zh-CN" sz="1800" dirty="0" smtClean="0"/>
          </a:p>
          <a:p>
            <a:pPr marL="1905" indent="-344805">
              <a:buFont typeface="Monotype Sorts" pitchFamily="2" charset="2"/>
              <a:buNone/>
            </a:pPr>
            <a:r>
              <a:rPr lang="en-US" altLang="zh-CN" sz="1800" dirty="0" err="1" smtClean="0"/>
              <a:t>int</a:t>
            </a:r>
            <a:r>
              <a:rPr lang="en-US" altLang="zh-CN" sz="1800" dirty="0" smtClean="0"/>
              <a:t> </a:t>
            </a:r>
            <a:r>
              <a:rPr lang="zh-CN" altLang="en-US" sz="1800" dirty="0" smtClean="0"/>
              <a:t>main()</a:t>
            </a:r>
            <a:endParaRPr lang="zh-CN" altLang="en-US" sz="1800" dirty="0" smtClean="0"/>
          </a:p>
          <a:p>
            <a:pPr marL="1905" indent="-344805">
              <a:buFont typeface="Monotype Sorts" pitchFamily="2" charset="2"/>
              <a:buNone/>
            </a:pPr>
            <a:r>
              <a:rPr lang="zh-CN" altLang="en-US" sz="1800" dirty="0" smtClean="0"/>
              <a:t>  {</a:t>
            </a:r>
            <a:endParaRPr lang="zh-CN" altLang="en-US" sz="1800" dirty="0" smtClean="0"/>
          </a:p>
          <a:p>
            <a:pPr marL="1905" indent="-344805">
              <a:buFont typeface="Monotype Sorts" pitchFamily="2" charset="2"/>
              <a:buNone/>
            </a:pPr>
            <a:r>
              <a:rPr lang="zh-CN" altLang="en-US" sz="1800" dirty="0" smtClean="0">
                <a:solidFill>
                  <a:srgbClr val="0000CC"/>
                </a:solidFill>
              </a:rPr>
              <a:t>     </a:t>
            </a:r>
            <a:r>
              <a:rPr lang="en-US" altLang="zh-CN" sz="1800" dirty="0" err="1" smtClean="0">
                <a:solidFill>
                  <a:srgbClr val="0000CC"/>
                </a:solidFill>
              </a:rPr>
              <a:t>printf</a:t>
            </a:r>
            <a:r>
              <a:rPr lang="en-US" altLang="zh-CN" sz="1800" dirty="0" smtClean="0">
                <a:solidFill>
                  <a:srgbClr val="0000CC"/>
                </a:solidFill>
              </a:rPr>
              <a:t>(“Hi, there!”)</a:t>
            </a:r>
            <a:r>
              <a:rPr lang="zh-CN" altLang="en-US" sz="1800" dirty="0" smtClean="0">
                <a:solidFill>
                  <a:srgbClr val="0000CC"/>
                </a:solidFill>
              </a:rPr>
              <a:t>; </a:t>
            </a:r>
            <a:endParaRPr lang="en-US" altLang="zh-CN" sz="1800" dirty="0" smtClean="0">
              <a:solidFill>
                <a:srgbClr val="0000CC"/>
              </a:solidFill>
            </a:endParaRPr>
          </a:p>
          <a:p>
            <a:pPr marL="1905" indent="-344805">
              <a:buFont typeface="Monotype Sorts" pitchFamily="2" charset="2"/>
              <a:buNone/>
            </a:pPr>
            <a:r>
              <a:rPr lang="en-US" altLang="zh-CN" sz="1800" dirty="0"/>
              <a:t>     return 0;</a:t>
            </a:r>
            <a:r>
              <a:rPr lang="zh-CN" altLang="en-US" sz="1800" dirty="0"/>
              <a:t>    </a:t>
            </a:r>
            <a:endParaRPr lang="zh-CN" altLang="en-US" sz="1800" dirty="0"/>
          </a:p>
          <a:p>
            <a:pPr marL="1905" indent="-344805">
              <a:buFont typeface="Monotype Sorts" pitchFamily="2" charset="2"/>
              <a:buNone/>
            </a:pPr>
            <a:r>
              <a:rPr lang="zh-CN" altLang="en-US" sz="1800" dirty="0" smtClean="0"/>
              <a:t>}</a:t>
            </a:r>
            <a:endParaRPr lang="zh-CN" altLang="en-US" sz="1800" dirty="0" smtClean="0"/>
          </a:p>
          <a:p>
            <a:pPr marL="1905" indent="-344805">
              <a:buFont typeface="Monotype Sorts" pitchFamily="2" charset="2"/>
              <a:buNone/>
            </a:pPr>
            <a:endParaRPr lang="zh-CN" altLang="en-US" sz="1800" dirty="0" smtClean="0"/>
          </a:p>
          <a:p>
            <a:pPr marL="1905" indent="-344805">
              <a:buFont typeface="Monotype Sorts" pitchFamily="2" charset="2"/>
              <a:buNone/>
            </a:pPr>
            <a:r>
              <a:rPr lang="zh-CN" altLang="en-US" sz="1800" dirty="0" smtClean="0"/>
              <a:t>// 程序的执行结果？ </a:t>
            </a:r>
            <a:endParaRPr lang="zh-CN" altLang="en-US" sz="1800" dirty="0"/>
          </a:p>
        </p:txBody>
      </p:sp>
      <p:sp>
        <p:nvSpPr>
          <p:cNvPr id="8" name="Rectangle 3"/>
          <p:cNvSpPr txBox="1">
            <a:spLocks noChangeArrowheads="1"/>
          </p:cNvSpPr>
          <p:nvPr/>
        </p:nvSpPr>
        <p:spPr bwMode="auto">
          <a:xfrm>
            <a:off x="3262188" y="1160463"/>
            <a:ext cx="2579317" cy="336092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1905" indent="-344805">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2</a:t>
            </a:r>
            <a:endParaRPr lang="en-US" altLang="zh-CN" sz="1800" dirty="0">
              <a:solidFill>
                <a:srgbClr val="006600"/>
              </a:solidFill>
            </a:endParaRPr>
          </a:p>
          <a:p>
            <a:pPr>
              <a:buFont typeface="Monotype Sorts" pitchFamily="2" charset="2"/>
              <a:buNone/>
            </a:pPr>
            <a:endParaRPr lang="en-US" altLang="zh-CN" sz="1800" dirty="0" smtClean="0"/>
          </a:p>
          <a:p>
            <a:pPr>
              <a:buFont typeface="Monotype Sorts" pitchFamily="2" charset="2"/>
              <a:buNone/>
            </a:pPr>
            <a:r>
              <a:rPr lang="en-US" altLang="zh-CN" sz="1800" dirty="0" err="1" smtClean="0"/>
              <a:t>int</a:t>
            </a:r>
            <a:r>
              <a:rPr lang="en-US" altLang="zh-CN" sz="1800" dirty="0" smtClean="0"/>
              <a:t> </a:t>
            </a:r>
            <a:r>
              <a:rPr lang="zh-CN" altLang="en-US" sz="1800" dirty="0" smtClean="0"/>
              <a:t>main</a:t>
            </a:r>
            <a:r>
              <a:rPr lang="zh-CN" altLang="en-US" sz="1800" dirty="0"/>
              <a:t>()</a:t>
            </a:r>
            <a:endParaRPr lang="zh-CN" altLang="en-US" sz="1800" dirty="0"/>
          </a:p>
          <a:p>
            <a:pPr>
              <a:buFont typeface="Monotype Sorts" pitchFamily="2" charset="2"/>
              <a:buNone/>
            </a:pPr>
            <a:r>
              <a:rPr lang="zh-CN" altLang="en-US" sz="1800" dirty="0"/>
              <a:t>  {</a:t>
            </a:r>
            <a:endParaRPr lang="zh-CN" altLang="en-US" sz="1800" dirty="0"/>
          </a:p>
          <a:p>
            <a:pPr>
              <a:buFont typeface="Monotype Sorts" pitchFamily="2" charset="2"/>
              <a:buNone/>
            </a:pPr>
            <a:r>
              <a:rPr lang="zh-CN" altLang="en-US" sz="1800" dirty="0"/>
              <a:t>     </a:t>
            </a:r>
            <a:r>
              <a:rPr lang="en-US" altLang="zh-CN" sz="1800" dirty="0" err="1">
                <a:solidFill>
                  <a:srgbClr val="0000CC"/>
                </a:solidFill>
              </a:rPr>
              <a:t>printf</a:t>
            </a:r>
            <a:r>
              <a:rPr lang="en-US" altLang="zh-CN" sz="1800" dirty="0">
                <a:solidFill>
                  <a:srgbClr val="0000CC"/>
                </a:solidFill>
              </a:rPr>
              <a:t>(“Hi, there!</a:t>
            </a:r>
            <a:r>
              <a:rPr lang="en-US" altLang="zh-CN" sz="1800" dirty="0">
                <a:solidFill>
                  <a:srgbClr val="FF0000"/>
                </a:solidFill>
              </a:rPr>
              <a:t>\n</a:t>
            </a:r>
            <a:r>
              <a:rPr lang="en-US" altLang="zh-CN" sz="1800" dirty="0"/>
              <a:t>”)</a:t>
            </a:r>
            <a:r>
              <a:rPr lang="zh-CN" altLang="en-US" sz="1800" dirty="0"/>
              <a:t>;     </a:t>
            </a:r>
            <a:endParaRPr lang="zh-CN" altLang="en-US" sz="1800" dirty="0"/>
          </a:p>
          <a:p>
            <a:pPr>
              <a:buNone/>
            </a:pPr>
            <a:r>
              <a:rPr lang="en-US" altLang="zh-CN" sz="1800" dirty="0" smtClean="0">
                <a:solidFill>
                  <a:srgbClr val="0000CC"/>
                </a:solidFill>
              </a:rPr>
              <a:t>     </a:t>
            </a:r>
            <a:r>
              <a:rPr lang="en-US" altLang="zh-CN" sz="1800" dirty="0">
                <a:latin typeface="+mn-lt"/>
                <a:ea typeface="+mn-ea"/>
              </a:rPr>
              <a:t>return 0;</a:t>
            </a:r>
            <a:endParaRPr lang="en-US" altLang="zh-CN" sz="1800" dirty="0">
              <a:latin typeface="+mn-lt"/>
              <a:ea typeface="+mn-ea"/>
            </a:endParaRPr>
          </a:p>
          <a:p>
            <a:pPr>
              <a:buFont typeface="Monotype Sorts" pitchFamily="2" charset="2"/>
              <a:buNone/>
            </a:pPr>
            <a:r>
              <a:rPr lang="zh-CN" altLang="en-US" sz="1800" dirty="0" smtClean="0"/>
              <a:t>}</a:t>
            </a:r>
            <a:endParaRPr lang="zh-CN" altLang="en-US" sz="1800" dirty="0"/>
          </a:p>
          <a:p>
            <a:pPr>
              <a:buFont typeface="Monotype Sorts" pitchFamily="2" charset="2"/>
              <a:buNone/>
            </a:pPr>
            <a:endParaRPr lang="zh-CN" altLang="en-US" sz="1800" dirty="0"/>
          </a:p>
          <a:p>
            <a:pPr>
              <a:buFont typeface="Monotype Sorts" pitchFamily="2" charset="2"/>
              <a:buNone/>
            </a:pPr>
            <a:r>
              <a:rPr lang="zh-CN" altLang="en-US" sz="1800" dirty="0"/>
              <a:t>// 程序的执行结果？ </a:t>
            </a:r>
            <a:endParaRPr lang="zh-CN" altLang="en-US" sz="1800" dirty="0"/>
          </a:p>
        </p:txBody>
      </p:sp>
      <p:sp>
        <p:nvSpPr>
          <p:cNvPr id="9" name="Rectangle 3"/>
          <p:cNvSpPr txBox="1">
            <a:spLocks noChangeArrowheads="1"/>
          </p:cNvSpPr>
          <p:nvPr/>
        </p:nvSpPr>
        <p:spPr bwMode="auto">
          <a:xfrm>
            <a:off x="6019213" y="1160463"/>
            <a:ext cx="2458960" cy="336092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1905" indent="-344805">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3</a:t>
            </a:r>
            <a:endParaRPr lang="en-US" altLang="zh-CN" sz="1800" dirty="0">
              <a:solidFill>
                <a:srgbClr val="006600"/>
              </a:solidFill>
            </a:endParaRPr>
          </a:p>
          <a:p>
            <a:pPr>
              <a:buNone/>
            </a:pPr>
            <a:endParaRPr lang="en-US" altLang="zh-CN" sz="1800" dirty="0" smtClean="0"/>
          </a:p>
          <a:p>
            <a:pPr>
              <a:buNone/>
            </a:pPr>
            <a:r>
              <a:rPr lang="en-US" altLang="zh-CN" sz="1800" dirty="0" err="1" smtClean="0"/>
              <a:t>int</a:t>
            </a:r>
            <a:r>
              <a:rPr lang="en-US" altLang="zh-CN" sz="1800" dirty="0" smtClean="0"/>
              <a:t> </a:t>
            </a:r>
            <a:r>
              <a:rPr lang="zh-CN" altLang="en-US" sz="1800" dirty="0" smtClean="0"/>
              <a:t>main</a:t>
            </a:r>
            <a:r>
              <a:rPr lang="zh-CN" altLang="en-US" sz="1800" dirty="0"/>
              <a:t>()</a:t>
            </a:r>
            <a:endParaRPr lang="zh-CN" altLang="en-US" sz="1800" dirty="0"/>
          </a:p>
          <a:p>
            <a:pPr>
              <a:buFont typeface="Monotype Sorts" pitchFamily="2" charset="2"/>
              <a:buNone/>
            </a:pPr>
            <a:r>
              <a:rPr lang="zh-CN" altLang="en-US" sz="1800" dirty="0"/>
              <a:t>  {</a:t>
            </a:r>
            <a:endParaRPr lang="zh-CN" altLang="en-US" sz="1800" dirty="0"/>
          </a:p>
          <a:p>
            <a:pPr>
              <a:buFont typeface="Monotype Sorts" pitchFamily="2" charset="2"/>
              <a:buNone/>
            </a:pPr>
            <a:r>
              <a:rPr lang="zh-CN" altLang="en-US" sz="1800" dirty="0">
                <a:solidFill>
                  <a:srgbClr val="0000CC"/>
                </a:solidFill>
              </a:rPr>
              <a:t>     </a:t>
            </a:r>
            <a:r>
              <a:rPr lang="en-US" altLang="zh-CN" sz="1800" dirty="0" err="1">
                <a:solidFill>
                  <a:srgbClr val="0000CC"/>
                </a:solidFill>
              </a:rPr>
              <a:t>printf</a:t>
            </a:r>
            <a:r>
              <a:rPr lang="en-US" altLang="zh-CN" sz="1800" dirty="0">
                <a:solidFill>
                  <a:srgbClr val="0000CC"/>
                </a:solidFill>
              </a:rPr>
              <a:t>(“Hi, there!”)</a:t>
            </a:r>
            <a:r>
              <a:rPr lang="zh-CN" altLang="en-US" sz="1800" dirty="0">
                <a:solidFill>
                  <a:srgbClr val="0000CC"/>
                </a:solidFill>
              </a:rPr>
              <a:t>; </a:t>
            </a:r>
            <a:endParaRPr lang="en-US" altLang="zh-CN" sz="1800" dirty="0">
              <a:solidFill>
                <a:srgbClr val="0000CC"/>
              </a:solidFill>
            </a:endParaRPr>
          </a:p>
          <a:p>
            <a:pPr>
              <a:buFont typeface="Monotype Sorts" pitchFamily="2" charset="2"/>
              <a:buNone/>
            </a:pPr>
            <a:r>
              <a:rPr lang="en-US" altLang="zh-CN" sz="1800" dirty="0">
                <a:solidFill>
                  <a:srgbClr val="0000CC"/>
                </a:solidFill>
              </a:rPr>
              <a:t>     </a:t>
            </a:r>
            <a:r>
              <a:rPr lang="en-US" altLang="zh-CN" sz="1800" dirty="0" err="1">
                <a:solidFill>
                  <a:srgbClr val="7030A0"/>
                </a:solidFill>
              </a:rPr>
              <a:t>fflush</a:t>
            </a:r>
            <a:r>
              <a:rPr lang="en-US" altLang="zh-CN" sz="1800" dirty="0">
                <a:solidFill>
                  <a:srgbClr val="7030A0"/>
                </a:solidFill>
              </a:rPr>
              <a:t>(</a:t>
            </a:r>
            <a:r>
              <a:rPr lang="en-US" altLang="zh-CN" sz="1800" dirty="0" err="1">
                <a:solidFill>
                  <a:srgbClr val="7030A0"/>
                </a:solidFill>
              </a:rPr>
              <a:t>stdout</a:t>
            </a:r>
            <a:r>
              <a:rPr lang="en-US" altLang="zh-CN" sz="1800" dirty="0" smtClean="0">
                <a:solidFill>
                  <a:srgbClr val="0000CC"/>
                </a:solidFill>
              </a:rPr>
              <a:t>);</a:t>
            </a:r>
            <a:endParaRPr lang="en-US" altLang="zh-CN" sz="1800" dirty="0" smtClean="0">
              <a:solidFill>
                <a:srgbClr val="0000CC"/>
              </a:solidFill>
            </a:endParaRPr>
          </a:p>
          <a:p>
            <a:pPr>
              <a:buNone/>
            </a:pPr>
            <a:r>
              <a:rPr lang="en-US" altLang="zh-CN" sz="1800" dirty="0" smtClean="0">
                <a:solidFill>
                  <a:srgbClr val="0000CC"/>
                </a:solidFill>
              </a:rPr>
              <a:t>     </a:t>
            </a:r>
            <a:r>
              <a:rPr lang="en-US" altLang="zh-CN" sz="1800" dirty="0">
                <a:latin typeface="+mn-lt"/>
                <a:ea typeface="+mn-ea"/>
              </a:rPr>
              <a:t>return 0;</a:t>
            </a:r>
            <a:endParaRPr lang="zh-CN" altLang="en-US" sz="1800" dirty="0">
              <a:latin typeface="+mn-lt"/>
              <a:ea typeface="+mn-ea"/>
            </a:endParaRPr>
          </a:p>
          <a:p>
            <a:pPr>
              <a:buFont typeface="Monotype Sorts" pitchFamily="2" charset="2"/>
              <a:buNone/>
            </a:pPr>
            <a:r>
              <a:rPr lang="zh-CN" altLang="en-US" sz="1800" dirty="0"/>
              <a:t>}</a:t>
            </a:r>
            <a:endParaRPr lang="zh-CN" altLang="en-US" sz="1800" dirty="0"/>
          </a:p>
          <a:p>
            <a:pPr>
              <a:buFont typeface="Monotype Sorts" pitchFamily="2" charset="2"/>
              <a:buNone/>
            </a:pPr>
            <a:r>
              <a:rPr lang="zh-CN" altLang="en-US" sz="1800" dirty="0"/>
              <a:t>// 程序的执行结果？ </a:t>
            </a:r>
            <a:endParaRPr lang="zh-CN" altLang="en-US" sz="1800"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a:xfrm>
            <a:off x="1171575" y="88900"/>
            <a:ext cx="7772400" cy="844550"/>
          </a:xfrm>
          <a:ln>
            <a:miter/>
          </a:ln>
        </p:spPr>
        <p:txBody>
          <a:bodyPr/>
          <a:lstStyle/>
          <a:p>
            <a:pPr>
              <a:defRPr/>
            </a:pPr>
            <a:r>
              <a:rPr lang="zh-CN" altLang="en-US" noProof="1">
                <a:effectLst>
                  <a:outerShdw blurRad="38100" dist="38100" dir="2700000">
                    <a:srgbClr val="C0C0C0"/>
                  </a:outerShdw>
                </a:effectLst>
              </a:rPr>
              <a:t>关于输出缓存  </a:t>
            </a:r>
            <a:r>
              <a:rPr lang="zh-CN" altLang="en-US" noProof="1" smtClean="0">
                <a:effectLst>
                  <a:outerShdw blurRad="38100" dist="38100" dir="2700000">
                    <a:srgbClr val="C0C0C0"/>
                  </a:outerShdw>
                </a:effectLst>
              </a:rPr>
              <a:t>例</a:t>
            </a:r>
            <a:r>
              <a:rPr lang="en-US" altLang="zh-CN" noProof="1">
                <a:effectLst>
                  <a:outerShdw blurRad="38100" dist="38100" dir="2700000">
                    <a:srgbClr val="C0C0C0"/>
                  </a:outerShdw>
                </a:effectLst>
              </a:rPr>
              <a:t>2</a:t>
            </a:r>
            <a:endParaRPr lang="zh-CN" altLang="en-US" noProof="1">
              <a:effectLst>
                <a:outerShdw blurRad="38100" dist="38100" dir="2700000">
                  <a:srgbClr val="C0C0C0"/>
                </a:outerShdw>
              </a:effectLst>
            </a:endParaRPr>
          </a:p>
        </p:txBody>
      </p:sp>
      <p:sp>
        <p:nvSpPr>
          <p:cNvPr id="88067" name="Rectangle 3"/>
          <p:cNvSpPr>
            <a:spLocks noGrp="1" noChangeArrowheads="1"/>
          </p:cNvSpPr>
          <p:nvPr>
            <p:ph type="body" idx="4294967295"/>
          </p:nvPr>
        </p:nvSpPr>
        <p:spPr>
          <a:xfrm>
            <a:off x="603887" y="1160463"/>
            <a:ext cx="2343504" cy="3360920"/>
          </a:xfrm>
          <a:ln>
            <a:solidFill>
              <a:schemeClr val="tx1"/>
            </a:solidFill>
            <a:miter lim="800000"/>
          </a:ln>
        </p:spPr>
        <p:txBody>
          <a:bodyPr wrap="square">
            <a:spAutoFit/>
          </a:bodyPr>
          <a:lstStyle/>
          <a:p>
            <a:pPr marL="1905" indent="-344805">
              <a:buFont typeface="Monotype Sorts" pitchFamily="2" charset="2"/>
              <a:buNone/>
            </a:pPr>
            <a:r>
              <a:rPr lang="en-US" altLang="zh-CN" sz="1800" dirty="0">
                <a:solidFill>
                  <a:srgbClr val="006600"/>
                </a:solidFill>
              </a:rPr>
              <a:t>//sample 1</a:t>
            </a:r>
            <a:endParaRPr lang="en-US" altLang="zh-CN" sz="1800" dirty="0">
              <a:solidFill>
                <a:srgbClr val="006600"/>
              </a:solidFill>
            </a:endParaRPr>
          </a:p>
          <a:p>
            <a:pPr marL="1905" indent="-344805">
              <a:buNone/>
            </a:pPr>
            <a:r>
              <a:rPr lang="en-US" altLang="zh-CN" sz="1800" dirty="0" err="1" smtClean="0"/>
              <a:t>int</a:t>
            </a:r>
            <a:r>
              <a:rPr lang="en-US" altLang="zh-CN" sz="1800" dirty="0" smtClean="0"/>
              <a:t> </a:t>
            </a:r>
            <a:r>
              <a:rPr lang="zh-CN" altLang="en-US" sz="1800" dirty="0" smtClean="0"/>
              <a:t>main</a:t>
            </a:r>
            <a:r>
              <a:rPr lang="zh-CN" altLang="en-US" sz="1800" dirty="0"/>
              <a:t>()</a:t>
            </a:r>
            <a:endParaRPr lang="zh-CN" altLang="en-US" sz="1800" dirty="0"/>
          </a:p>
          <a:p>
            <a:pPr marL="1905" indent="-344805">
              <a:buFont typeface="Monotype Sorts" pitchFamily="2" charset="2"/>
              <a:buNone/>
            </a:pPr>
            <a:r>
              <a:rPr lang="zh-CN" altLang="en-US" sz="1800" dirty="0"/>
              <a:t>  {</a:t>
            </a:r>
            <a:endParaRPr lang="zh-CN" altLang="en-US" sz="1800" dirty="0"/>
          </a:p>
          <a:p>
            <a:pPr marL="1905" indent="-344805">
              <a:buFont typeface="Monotype Sorts" pitchFamily="2" charset="2"/>
              <a:buNone/>
            </a:pPr>
            <a:r>
              <a:rPr lang="zh-CN" altLang="en-US" sz="1800" dirty="0">
                <a:solidFill>
                  <a:srgbClr val="0000CC"/>
                </a:solidFill>
              </a:rPr>
              <a:t>     </a:t>
            </a:r>
            <a:r>
              <a:rPr lang="en-US" altLang="zh-CN" sz="1800" dirty="0" err="1">
                <a:solidFill>
                  <a:srgbClr val="0000CC"/>
                </a:solidFill>
              </a:rPr>
              <a:t>printf</a:t>
            </a:r>
            <a:r>
              <a:rPr lang="en-US" altLang="zh-CN" sz="1800" dirty="0">
                <a:solidFill>
                  <a:srgbClr val="0000CC"/>
                </a:solidFill>
              </a:rPr>
              <a:t>(“Hi, there!”)</a:t>
            </a:r>
            <a:r>
              <a:rPr lang="zh-CN" altLang="en-US" sz="1800" dirty="0">
                <a:solidFill>
                  <a:srgbClr val="0000CC"/>
                </a:solidFill>
              </a:rPr>
              <a:t>;     </a:t>
            </a:r>
            <a:endParaRPr lang="zh-CN" altLang="en-US" sz="1800" dirty="0">
              <a:solidFill>
                <a:srgbClr val="0000CC"/>
              </a:solidFill>
            </a:endParaRPr>
          </a:p>
          <a:p>
            <a:pPr marL="1905" indent="-344805">
              <a:buFont typeface="Monotype Sorts" pitchFamily="2" charset="2"/>
              <a:buNone/>
            </a:pPr>
            <a:r>
              <a:rPr lang="zh-CN" altLang="en-US" sz="1800" dirty="0"/>
              <a:t>     </a:t>
            </a:r>
            <a:r>
              <a:rPr lang="en-US" altLang="zh-CN" sz="1800" dirty="0">
                <a:solidFill>
                  <a:srgbClr val="7030A0"/>
                </a:solidFill>
              </a:rPr>
              <a:t>pause()</a:t>
            </a:r>
            <a:r>
              <a:rPr lang="zh-CN" altLang="en-US" sz="1800" dirty="0">
                <a:solidFill>
                  <a:srgbClr val="7030A0"/>
                </a:solidFill>
              </a:rPr>
              <a:t>;</a:t>
            </a:r>
            <a:endParaRPr lang="en-US" altLang="zh-CN" sz="1800" dirty="0">
              <a:solidFill>
                <a:srgbClr val="7030A0"/>
              </a:solidFill>
            </a:endParaRPr>
          </a:p>
          <a:p>
            <a:pPr marL="1905" indent="-344805">
              <a:buNone/>
            </a:pPr>
            <a:r>
              <a:rPr lang="en-US" altLang="zh-CN" sz="1800" dirty="0"/>
              <a:t>    // for </a:t>
            </a:r>
            <a:r>
              <a:rPr lang="en-US" altLang="zh-CN" sz="1800" dirty="0" smtClean="0"/>
              <a:t>(;;);</a:t>
            </a:r>
            <a:endParaRPr lang="en-US" altLang="zh-CN" sz="1800" dirty="0" smtClean="0"/>
          </a:p>
          <a:p>
            <a:pPr marL="1905" indent="-344805">
              <a:buNone/>
            </a:pPr>
            <a:r>
              <a:rPr lang="en-US" altLang="zh-CN" sz="1800" dirty="0" smtClean="0">
                <a:solidFill>
                  <a:srgbClr val="0000CC"/>
                </a:solidFill>
              </a:rPr>
              <a:t>    </a:t>
            </a:r>
            <a:r>
              <a:rPr lang="en-US" altLang="zh-CN" sz="1800" dirty="0"/>
              <a:t>return 0;</a:t>
            </a:r>
            <a:endParaRPr lang="zh-CN" altLang="en-US" sz="1800" dirty="0"/>
          </a:p>
          <a:p>
            <a:pPr marL="1905" indent="-344805">
              <a:buNone/>
            </a:pPr>
            <a:r>
              <a:rPr lang="zh-CN" altLang="en-US" sz="1800" dirty="0"/>
              <a:t>}</a:t>
            </a:r>
            <a:endParaRPr lang="zh-CN" altLang="en-US" sz="1800" dirty="0"/>
          </a:p>
          <a:p>
            <a:pPr marL="1905" indent="-344805">
              <a:buFont typeface="Monotype Sorts" pitchFamily="2" charset="2"/>
              <a:buNone/>
            </a:pPr>
            <a:r>
              <a:rPr lang="zh-CN" altLang="en-US" sz="1800" dirty="0"/>
              <a:t>// 程序的执行结果？ </a:t>
            </a:r>
            <a:endParaRPr lang="zh-CN" altLang="en-US" sz="1800" dirty="0"/>
          </a:p>
        </p:txBody>
      </p:sp>
      <p:sp>
        <p:nvSpPr>
          <p:cNvPr id="88068" name="Rectangle 3"/>
          <p:cNvSpPr txBox="1">
            <a:spLocks noChangeArrowheads="1"/>
          </p:cNvSpPr>
          <p:nvPr/>
        </p:nvSpPr>
        <p:spPr bwMode="auto">
          <a:xfrm>
            <a:off x="3173413" y="1160463"/>
            <a:ext cx="2588195" cy="336092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1905" indent="-344805">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2</a:t>
            </a:r>
            <a:endParaRPr lang="en-US" altLang="zh-CN" sz="1800" dirty="0">
              <a:solidFill>
                <a:srgbClr val="006600"/>
              </a:solidFill>
            </a:endParaRPr>
          </a:p>
          <a:p>
            <a:pPr>
              <a:buNone/>
            </a:pPr>
            <a:r>
              <a:rPr lang="en-US" altLang="zh-CN" sz="1800" dirty="0" err="1" smtClean="0"/>
              <a:t>int</a:t>
            </a:r>
            <a:r>
              <a:rPr lang="en-US" altLang="zh-CN" sz="1800" dirty="0" smtClean="0"/>
              <a:t> </a:t>
            </a:r>
            <a:r>
              <a:rPr lang="zh-CN" altLang="en-US" sz="1800" dirty="0" smtClean="0"/>
              <a:t>main</a:t>
            </a:r>
            <a:r>
              <a:rPr lang="zh-CN" altLang="en-US" sz="1800" dirty="0"/>
              <a:t>()</a:t>
            </a:r>
            <a:endParaRPr lang="zh-CN" altLang="en-US" sz="1800" dirty="0"/>
          </a:p>
          <a:p>
            <a:pPr>
              <a:buFont typeface="Monotype Sorts" pitchFamily="2" charset="2"/>
              <a:buNone/>
            </a:pPr>
            <a:r>
              <a:rPr lang="zh-CN" altLang="en-US" sz="1800" dirty="0"/>
              <a:t>  {</a:t>
            </a:r>
            <a:endParaRPr lang="zh-CN" altLang="en-US" sz="1800" dirty="0"/>
          </a:p>
          <a:p>
            <a:pPr>
              <a:buFont typeface="Monotype Sorts" pitchFamily="2" charset="2"/>
              <a:buNone/>
            </a:pPr>
            <a:r>
              <a:rPr lang="zh-CN" altLang="en-US" sz="1800" dirty="0"/>
              <a:t>     </a:t>
            </a:r>
            <a:r>
              <a:rPr lang="en-US" altLang="zh-CN" sz="1800" dirty="0" err="1">
                <a:solidFill>
                  <a:srgbClr val="0000CC"/>
                </a:solidFill>
              </a:rPr>
              <a:t>printf</a:t>
            </a:r>
            <a:r>
              <a:rPr lang="en-US" altLang="zh-CN" sz="1800" dirty="0">
                <a:solidFill>
                  <a:srgbClr val="0000CC"/>
                </a:solidFill>
              </a:rPr>
              <a:t>(“Hi, there!</a:t>
            </a:r>
            <a:r>
              <a:rPr lang="en-US" altLang="zh-CN" sz="1800" dirty="0">
                <a:solidFill>
                  <a:srgbClr val="FF0000"/>
                </a:solidFill>
              </a:rPr>
              <a:t>\n</a:t>
            </a:r>
            <a:r>
              <a:rPr lang="en-US" altLang="zh-CN" sz="1800" dirty="0"/>
              <a:t>”)</a:t>
            </a:r>
            <a:r>
              <a:rPr lang="zh-CN" altLang="en-US" sz="1800" dirty="0"/>
              <a:t>;     </a:t>
            </a:r>
            <a:endParaRPr lang="zh-CN" altLang="en-US" sz="1800" dirty="0"/>
          </a:p>
          <a:p>
            <a:pPr>
              <a:buFont typeface="Monotype Sorts" pitchFamily="2" charset="2"/>
              <a:buNone/>
            </a:pPr>
            <a:r>
              <a:rPr lang="zh-CN" altLang="en-US" sz="1800" dirty="0"/>
              <a:t>      </a:t>
            </a:r>
            <a:r>
              <a:rPr lang="en-US" altLang="zh-CN" sz="1800" dirty="0">
                <a:solidFill>
                  <a:srgbClr val="7030A0"/>
                </a:solidFill>
              </a:rPr>
              <a:t>pause()</a:t>
            </a:r>
            <a:r>
              <a:rPr lang="zh-CN" altLang="en-US" sz="1800" dirty="0">
                <a:solidFill>
                  <a:srgbClr val="7030A0"/>
                </a:solidFill>
              </a:rPr>
              <a:t>;</a:t>
            </a:r>
            <a:endParaRPr lang="en-US" altLang="zh-CN" sz="1800" dirty="0">
              <a:solidFill>
                <a:srgbClr val="7030A0"/>
              </a:solidFill>
            </a:endParaRPr>
          </a:p>
          <a:p>
            <a:pPr>
              <a:buNone/>
            </a:pPr>
            <a:r>
              <a:rPr lang="en-US" altLang="zh-CN" sz="1800" dirty="0"/>
              <a:t>      // for </a:t>
            </a:r>
            <a:r>
              <a:rPr lang="en-US" altLang="zh-CN" sz="1800" dirty="0" smtClean="0"/>
              <a:t>(;;);</a:t>
            </a:r>
            <a:endParaRPr lang="en-US" altLang="zh-CN" sz="1800" dirty="0" smtClean="0"/>
          </a:p>
          <a:p>
            <a:pPr>
              <a:buNone/>
            </a:pPr>
            <a:r>
              <a:rPr lang="en-US" altLang="zh-CN" sz="1800" dirty="0" smtClean="0"/>
              <a:t>    return </a:t>
            </a:r>
            <a:r>
              <a:rPr lang="en-US" altLang="zh-CN" sz="1800" dirty="0"/>
              <a:t>0;</a:t>
            </a:r>
            <a:endParaRPr lang="en-US" altLang="zh-CN" sz="1800" dirty="0">
              <a:solidFill>
                <a:srgbClr val="7030A0"/>
              </a:solidFill>
            </a:endParaRPr>
          </a:p>
          <a:p>
            <a:pPr>
              <a:buFont typeface="Monotype Sorts" pitchFamily="2" charset="2"/>
              <a:buNone/>
            </a:pPr>
            <a:r>
              <a:rPr lang="zh-CN" altLang="en-US" sz="1800" dirty="0"/>
              <a:t>}</a:t>
            </a:r>
            <a:endParaRPr lang="zh-CN" altLang="en-US" sz="1800" dirty="0"/>
          </a:p>
          <a:p>
            <a:pPr>
              <a:buFont typeface="Monotype Sorts" pitchFamily="2" charset="2"/>
              <a:buNone/>
            </a:pPr>
            <a:r>
              <a:rPr lang="zh-CN" altLang="en-US" sz="1800" dirty="0"/>
              <a:t>// 程序的执行结果？ </a:t>
            </a:r>
            <a:endParaRPr lang="zh-CN" altLang="en-US" sz="1800" dirty="0"/>
          </a:p>
        </p:txBody>
      </p:sp>
      <p:sp>
        <p:nvSpPr>
          <p:cNvPr id="88069" name="Rectangle 3"/>
          <p:cNvSpPr txBox="1">
            <a:spLocks noChangeArrowheads="1"/>
          </p:cNvSpPr>
          <p:nvPr/>
        </p:nvSpPr>
        <p:spPr bwMode="auto">
          <a:xfrm>
            <a:off x="6054725" y="1160463"/>
            <a:ext cx="2387939" cy="336092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1905" indent="-344805">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3</a:t>
            </a:r>
            <a:endParaRPr lang="en-US" altLang="zh-CN" sz="1800" dirty="0">
              <a:solidFill>
                <a:srgbClr val="006600"/>
              </a:solidFill>
            </a:endParaRPr>
          </a:p>
          <a:p>
            <a:pPr>
              <a:buNone/>
            </a:pPr>
            <a:r>
              <a:rPr lang="en-US" altLang="zh-CN" sz="1800" dirty="0" err="1" smtClean="0"/>
              <a:t>int</a:t>
            </a:r>
            <a:r>
              <a:rPr lang="en-US" altLang="zh-CN" sz="1800" dirty="0" smtClean="0"/>
              <a:t> </a:t>
            </a:r>
            <a:r>
              <a:rPr lang="zh-CN" altLang="en-US" sz="1800" dirty="0" smtClean="0"/>
              <a:t>main</a:t>
            </a:r>
            <a:r>
              <a:rPr lang="zh-CN" altLang="en-US" sz="1800" dirty="0"/>
              <a:t>()</a:t>
            </a:r>
            <a:endParaRPr lang="zh-CN" altLang="en-US" sz="1800" dirty="0"/>
          </a:p>
          <a:p>
            <a:pPr>
              <a:buFont typeface="Monotype Sorts" pitchFamily="2" charset="2"/>
              <a:buNone/>
            </a:pPr>
            <a:r>
              <a:rPr lang="zh-CN" altLang="en-US" sz="1800" dirty="0"/>
              <a:t>  {</a:t>
            </a:r>
            <a:endParaRPr lang="zh-CN" altLang="en-US" sz="1800" dirty="0"/>
          </a:p>
          <a:p>
            <a:pPr>
              <a:buFont typeface="Monotype Sorts" pitchFamily="2" charset="2"/>
              <a:buNone/>
            </a:pPr>
            <a:r>
              <a:rPr lang="zh-CN" altLang="en-US" sz="1800" dirty="0">
                <a:solidFill>
                  <a:srgbClr val="0000CC"/>
                </a:solidFill>
              </a:rPr>
              <a:t>     </a:t>
            </a:r>
            <a:r>
              <a:rPr lang="en-US" altLang="zh-CN" sz="1800" dirty="0" err="1">
                <a:solidFill>
                  <a:srgbClr val="0000CC"/>
                </a:solidFill>
              </a:rPr>
              <a:t>printf</a:t>
            </a:r>
            <a:r>
              <a:rPr lang="en-US" altLang="zh-CN" sz="1800" dirty="0">
                <a:solidFill>
                  <a:srgbClr val="0000CC"/>
                </a:solidFill>
              </a:rPr>
              <a:t>(“Hi, there!”)</a:t>
            </a:r>
            <a:r>
              <a:rPr lang="zh-CN" altLang="en-US" sz="1800" dirty="0">
                <a:solidFill>
                  <a:srgbClr val="0000CC"/>
                </a:solidFill>
              </a:rPr>
              <a:t>; </a:t>
            </a:r>
            <a:endParaRPr lang="en-US" altLang="zh-CN" sz="1800" dirty="0">
              <a:solidFill>
                <a:srgbClr val="0000CC"/>
              </a:solidFill>
            </a:endParaRPr>
          </a:p>
          <a:p>
            <a:pPr>
              <a:buFont typeface="Monotype Sorts" pitchFamily="2" charset="2"/>
              <a:buNone/>
            </a:pPr>
            <a:r>
              <a:rPr lang="en-US" altLang="zh-CN" sz="1800" dirty="0">
                <a:solidFill>
                  <a:srgbClr val="0000CC"/>
                </a:solidFill>
              </a:rPr>
              <a:t>     </a:t>
            </a:r>
            <a:r>
              <a:rPr lang="en-US" altLang="zh-CN" sz="1800" dirty="0" err="1">
                <a:solidFill>
                  <a:srgbClr val="0000CC"/>
                </a:solidFill>
              </a:rPr>
              <a:t>fflush</a:t>
            </a:r>
            <a:r>
              <a:rPr lang="en-US" altLang="zh-CN" sz="1800" dirty="0">
                <a:solidFill>
                  <a:srgbClr val="0000CC"/>
                </a:solidFill>
              </a:rPr>
              <a:t>(</a:t>
            </a:r>
            <a:r>
              <a:rPr lang="en-US" altLang="zh-CN" sz="1800" dirty="0" err="1">
                <a:solidFill>
                  <a:srgbClr val="0000CC"/>
                </a:solidFill>
              </a:rPr>
              <a:t>stdout</a:t>
            </a:r>
            <a:r>
              <a:rPr lang="en-US" altLang="zh-CN" sz="1800" dirty="0">
                <a:solidFill>
                  <a:srgbClr val="0000CC"/>
                </a:solidFill>
              </a:rPr>
              <a:t>)</a:t>
            </a:r>
            <a:r>
              <a:rPr lang="zh-CN" altLang="en-US" sz="1800" dirty="0">
                <a:solidFill>
                  <a:srgbClr val="0000CC"/>
                </a:solidFill>
              </a:rPr>
              <a:t>    </a:t>
            </a:r>
            <a:endParaRPr lang="zh-CN" altLang="en-US" sz="1800" dirty="0">
              <a:solidFill>
                <a:srgbClr val="0000CC"/>
              </a:solidFill>
            </a:endParaRPr>
          </a:p>
          <a:p>
            <a:pPr>
              <a:buFont typeface="Monotype Sorts" pitchFamily="2" charset="2"/>
              <a:buNone/>
            </a:pPr>
            <a:r>
              <a:rPr lang="zh-CN" altLang="en-US" sz="1800" dirty="0">
                <a:solidFill>
                  <a:srgbClr val="7030A0"/>
                </a:solidFill>
              </a:rPr>
              <a:t>     </a:t>
            </a:r>
            <a:r>
              <a:rPr lang="en-US" altLang="zh-CN" sz="1800" dirty="0">
                <a:solidFill>
                  <a:srgbClr val="7030A0"/>
                </a:solidFill>
              </a:rPr>
              <a:t>pause()</a:t>
            </a:r>
            <a:r>
              <a:rPr lang="zh-CN" altLang="en-US" sz="1800" dirty="0" smtClean="0">
                <a:solidFill>
                  <a:srgbClr val="7030A0"/>
                </a:solidFill>
              </a:rPr>
              <a:t>;</a:t>
            </a:r>
            <a:endParaRPr lang="en-US" altLang="zh-CN" sz="1800" dirty="0" smtClean="0">
              <a:solidFill>
                <a:srgbClr val="7030A0"/>
              </a:solidFill>
            </a:endParaRPr>
          </a:p>
          <a:p>
            <a:pPr>
              <a:buNone/>
            </a:pPr>
            <a:r>
              <a:rPr lang="en-US" altLang="zh-CN" sz="1800" dirty="0" smtClean="0"/>
              <a:t>     return </a:t>
            </a:r>
            <a:r>
              <a:rPr lang="en-US" altLang="zh-CN" sz="1800" dirty="0"/>
              <a:t>0;</a:t>
            </a:r>
            <a:endParaRPr lang="zh-CN" altLang="en-US" sz="1800" dirty="0">
              <a:solidFill>
                <a:srgbClr val="7030A0"/>
              </a:solidFill>
            </a:endParaRPr>
          </a:p>
          <a:p>
            <a:pPr>
              <a:buFont typeface="Monotype Sorts" pitchFamily="2" charset="2"/>
              <a:buNone/>
            </a:pPr>
            <a:r>
              <a:rPr lang="zh-CN" altLang="en-US" sz="1800" dirty="0"/>
              <a:t>}</a:t>
            </a:r>
            <a:endParaRPr lang="zh-CN" altLang="en-US" sz="1800" dirty="0"/>
          </a:p>
          <a:p>
            <a:pPr>
              <a:buFont typeface="Monotype Sorts" pitchFamily="2" charset="2"/>
              <a:buNone/>
            </a:pPr>
            <a:r>
              <a:rPr lang="zh-CN" altLang="en-US" sz="1800" dirty="0"/>
              <a:t>// 程序的执行结果？ </a:t>
            </a:r>
            <a:endParaRPr lang="zh-CN" altLang="en-US" sz="1800" dirty="0"/>
          </a:p>
        </p:txBody>
      </p:sp>
      <p:sp>
        <p:nvSpPr>
          <p:cNvPr id="6" name="文本框 1"/>
          <p:cNvSpPr txBox="1">
            <a:spLocks noChangeArrowheads="1"/>
          </p:cNvSpPr>
          <p:nvPr/>
        </p:nvSpPr>
        <p:spPr bwMode="auto">
          <a:xfrm>
            <a:off x="386292" y="4837598"/>
            <a:ext cx="835501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285750" indent="-285750">
              <a:spcBef>
                <a:spcPct val="0"/>
              </a:spcBef>
              <a:buClrTx/>
              <a:buSzTx/>
              <a:buFont typeface="Wingdings" panose="05000000000000000000" pitchFamily="2" charset="2"/>
              <a:buChar char="l"/>
            </a:pPr>
            <a:r>
              <a:rPr lang="zh-CN" altLang="en-US" sz="1800" dirty="0"/>
              <a:t>注：</a:t>
            </a:r>
            <a:r>
              <a:rPr lang="en-US" altLang="zh-CN" sz="1800" dirty="0">
                <a:solidFill>
                  <a:srgbClr val="7030A0"/>
                </a:solidFill>
              </a:rPr>
              <a:t>pause()—</a:t>
            </a:r>
            <a:r>
              <a:rPr lang="zh-CN" altLang="en-US" sz="1800" dirty="0">
                <a:solidFill>
                  <a:srgbClr val="7030A0"/>
                </a:solidFill>
              </a:rPr>
              <a:t>暂停进程的执行</a:t>
            </a:r>
            <a:r>
              <a:rPr lang="zh-CN" altLang="en-US" sz="1800" dirty="0" smtClean="0">
                <a:solidFill>
                  <a:srgbClr val="7030A0"/>
                </a:solidFill>
              </a:rPr>
              <a:t>，进程进入等待状态，等待</a:t>
            </a:r>
            <a:r>
              <a:rPr lang="zh-CN" altLang="en-US" sz="1800" dirty="0">
                <a:solidFill>
                  <a:srgbClr val="7030A0"/>
                </a:solidFill>
              </a:rPr>
              <a:t>某个</a:t>
            </a:r>
            <a:r>
              <a:rPr lang="zh-CN" altLang="en-US" sz="1800" dirty="0" smtClean="0">
                <a:solidFill>
                  <a:srgbClr val="7030A0"/>
                </a:solidFill>
              </a:rPr>
              <a:t>信号的发生；</a:t>
            </a:r>
            <a:endParaRPr lang="en-US" altLang="zh-CN" sz="1800" dirty="0" smtClean="0">
              <a:solidFill>
                <a:srgbClr val="7030A0"/>
              </a:solidFill>
            </a:endParaRPr>
          </a:p>
          <a:p>
            <a:pPr>
              <a:spcBef>
                <a:spcPct val="0"/>
              </a:spcBef>
              <a:buClrTx/>
              <a:buSzTx/>
              <a:buNone/>
            </a:pPr>
            <a:r>
              <a:rPr lang="en-US" altLang="zh-CN" sz="1800" dirty="0">
                <a:solidFill>
                  <a:srgbClr val="7030A0"/>
                </a:solidFill>
              </a:rPr>
              <a:t> </a:t>
            </a:r>
            <a:r>
              <a:rPr lang="en-US" altLang="zh-CN" sz="1800" dirty="0" smtClean="0">
                <a:solidFill>
                  <a:srgbClr val="7030A0"/>
                </a:solidFill>
              </a:rPr>
              <a:t>          </a:t>
            </a:r>
            <a:r>
              <a:rPr lang="zh-CN" altLang="en-US" sz="1800" dirty="0"/>
              <a:t>这里的目</a:t>
            </a:r>
            <a:r>
              <a:rPr lang="zh-CN" altLang="en-US" sz="1800" dirty="0" smtClean="0"/>
              <a:t>的</a:t>
            </a:r>
            <a:r>
              <a:rPr lang="zh-CN" altLang="en-US" sz="1800" dirty="0"/>
              <a:t>是防止</a:t>
            </a:r>
            <a:r>
              <a:rPr lang="zh-CN" altLang="en-US" sz="1800" dirty="0" smtClean="0"/>
              <a:t>进程运行结束退出，而自动</a:t>
            </a:r>
            <a:r>
              <a:rPr lang="zh-CN" altLang="en-US" sz="1800" dirty="0"/>
              <a:t>将缓存的数据输出；</a:t>
            </a:r>
            <a:endParaRPr lang="en-US" altLang="zh-CN" sz="1800" dirty="0"/>
          </a:p>
          <a:p>
            <a:pPr>
              <a:spcBef>
                <a:spcPct val="0"/>
              </a:spcBef>
              <a:buClrTx/>
              <a:buSzTx/>
              <a:buNone/>
            </a:pPr>
            <a:r>
              <a:rPr lang="en-US" altLang="zh-CN" sz="1800" dirty="0">
                <a:solidFill>
                  <a:srgbClr val="7030A0"/>
                </a:solidFill>
              </a:rPr>
              <a:t> </a:t>
            </a:r>
            <a:r>
              <a:rPr lang="en-US" altLang="zh-CN" sz="1800" dirty="0" smtClean="0">
                <a:solidFill>
                  <a:srgbClr val="7030A0"/>
                </a:solidFill>
              </a:rPr>
              <a:t>    pause() </a:t>
            </a:r>
            <a:r>
              <a:rPr lang="zh-CN" altLang="en-US" sz="1800" dirty="0" smtClean="0">
                <a:solidFill>
                  <a:srgbClr val="7030A0"/>
                </a:solidFill>
              </a:rPr>
              <a:t>默认</a:t>
            </a:r>
            <a:r>
              <a:rPr lang="zh-CN" altLang="en-US" sz="1800" dirty="0">
                <a:solidFill>
                  <a:srgbClr val="7030A0"/>
                </a:solidFill>
              </a:rPr>
              <a:t>是等待</a:t>
            </a:r>
            <a:r>
              <a:rPr lang="en-US" altLang="zh-CN" sz="1800" dirty="0" smtClean="0">
                <a:solidFill>
                  <a:srgbClr val="7030A0"/>
                </a:solidFill>
              </a:rPr>
              <a:t>ctrl-c</a:t>
            </a:r>
            <a:r>
              <a:rPr lang="zh-CN" altLang="en-US" sz="1800" dirty="0" smtClean="0">
                <a:solidFill>
                  <a:srgbClr val="7030A0"/>
                </a:solidFill>
              </a:rPr>
              <a:t>信号，进程收到该信号后</a:t>
            </a:r>
            <a:r>
              <a:rPr lang="zh-CN" altLang="en-US" sz="1800" dirty="0">
                <a:solidFill>
                  <a:srgbClr val="7030A0"/>
                </a:solidFill>
              </a:rPr>
              <a:t>，</a:t>
            </a:r>
            <a:r>
              <a:rPr lang="zh-CN" altLang="en-US" sz="1800" dirty="0" smtClean="0">
                <a:solidFill>
                  <a:srgbClr val="7030A0"/>
                </a:solidFill>
              </a:rPr>
              <a:t>默认</a:t>
            </a:r>
            <a:r>
              <a:rPr lang="zh-CN" altLang="en-US" sz="1800" dirty="0">
                <a:solidFill>
                  <a:srgbClr val="7030A0"/>
                </a:solidFill>
              </a:rPr>
              <a:t>的操作</a:t>
            </a:r>
            <a:r>
              <a:rPr lang="zh-CN" altLang="en-US" sz="1800" dirty="0" smtClean="0">
                <a:solidFill>
                  <a:srgbClr val="7030A0"/>
                </a:solidFill>
              </a:rPr>
              <a:t>是</a:t>
            </a:r>
            <a:r>
              <a:rPr lang="zh-CN" altLang="en-US" sz="1800" dirty="0" smtClean="0">
                <a:solidFill>
                  <a:srgbClr val="0000CC"/>
                </a:solidFill>
              </a:rPr>
              <a:t>终止进程</a:t>
            </a:r>
            <a:r>
              <a:rPr lang="zh-CN" altLang="en-US" sz="1800" dirty="0" smtClean="0">
                <a:solidFill>
                  <a:srgbClr val="7030A0"/>
                </a:solidFill>
              </a:rPr>
              <a:t>；</a:t>
            </a:r>
            <a:endParaRPr lang="zh-CN" altLang="en-US" sz="1800" dirty="0">
              <a:solidFill>
                <a:srgbClr val="7030A0"/>
              </a:solidFill>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a:xfrm>
            <a:off x="715963" y="166688"/>
            <a:ext cx="7772400" cy="644525"/>
          </a:xfrm>
          <a:ln>
            <a:miter/>
          </a:ln>
        </p:spPr>
        <p:txBody>
          <a:bodyPr/>
          <a:lstStyle/>
          <a:p>
            <a:pPr>
              <a:defRPr/>
            </a:pPr>
            <a:r>
              <a:rPr lang="zh-CN" altLang="en-US" noProof="1">
                <a:effectLst>
                  <a:outerShdw blurRad="38100" dist="38100" dir="2700000">
                    <a:srgbClr val="C0C0C0"/>
                  </a:outerShdw>
                </a:effectLst>
              </a:rPr>
              <a:t>关于输出缓存</a:t>
            </a:r>
            <a:r>
              <a:rPr lang="zh-CN" altLang="en-US" noProof="1" smtClean="0">
                <a:effectLst>
                  <a:outerShdw blurRad="38100" dist="38100" dir="2700000">
                    <a:srgbClr val="C0C0C0"/>
                  </a:outerShdw>
                </a:effectLst>
              </a:rPr>
              <a:t>例</a:t>
            </a:r>
            <a:r>
              <a:rPr lang="en-US" altLang="zh-CN" noProof="1">
                <a:effectLst>
                  <a:outerShdw blurRad="38100" dist="38100" dir="2700000">
                    <a:srgbClr val="C0C0C0"/>
                  </a:outerShdw>
                </a:effectLst>
              </a:rPr>
              <a:t>2</a:t>
            </a:r>
            <a:r>
              <a:rPr lang="zh-CN" altLang="en-US" noProof="1" smtClean="0">
                <a:effectLst>
                  <a:outerShdw blurRad="38100" dist="38100" dir="2700000">
                    <a:srgbClr val="C0C0C0"/>
                  </a:outerShdw>
                </a:effectLst>
              </a:rPr>
              <a:t>（</a:t>
            </a:r>
            <a:r>
              <a:rPr lang="zh-CN" altLang="en-US" noProof="1">
                <a:effectLst>
                  <a:outerShdw blurRad="38100" dist="38100" dir="2700000">
                    <a:srgbClr val="C0C0C0"/>
                  </a:outerShdw>
                </a:effectLst>
              </a:rPr>
              <a:t>续）</a:t>
            </a:r>
            <a:endParaRPr lang="zh-CN" altLang="en-US" noProof="1">
              <a:effectLst>
                <a:outerShdw blurRad="38100" dist="38100" dir="2700000">
                  <a:srgbClr val="C0C0C0"/>
                </a:outerShdw>
              </a:effectLst>
            </a:endParaRPr>
          </a:p>
        </p:txBody>
      </p:sp>
      <p:sp>
        <p:nvSpPr>
          <p:cNvPr id="89091" name="Rectangle 3"/>
          <p:cNvSpPr>
            <a:spLocks noGrp="1" noChangeArrowheads="1"/>
          </p:cNvSpPr>
          <p:nvPr>
            <p:ph type="body" idx="4294967295"/>
          </p:nvPr>
        </p:nvSpPr>
        <p:spPr>
          <a:xfrm>
            <a:off x="373063" y="1160463"/>
            <a:ext cx="2671762" cy="3360920"/>
          </a:xfrm>
          <a:ln>
            <a:solidFill>
              <a:schemeClr val="tx1"/>
            </a:solidFill>
            <a:miter lim="800000"/>
          </a:ln>
        </p:spPr>
        <p:txBody>
          <a:bodyPr>
            <a:spAutoFit/>
          </a:bodyPr>
          <a:lstStyle/>
          <a:p>
            <a:pPr marL="1905" indent="-344805">
              <a:buFont typeface="Monotype Sorts" pitchFamily="2" charset="2"/>
              <a:buNone/>
            </a:pPr>
            <a:r>
              <a:rPr lang="en-US" altLang="zh-CN" sz="1800" dirty="0">
                <a:solidFill>
                  <a:srgbClr val="006600"/>
                </a:solidFill>
              </a:rPr>
              <a:t>//sample 1</a:t>
            </a:r>
            <a:endParaRPr lang="en-US" altLang="zh-CN" sz="1800" dirty="0">
              <a:solidFill>
                <a:srgbClr val="006600"/>
              </a:solidFill>
            </a:endParaRPr>
          </a:p>
          <a:p>
            <a:pPr marL="1905" indent="-344805">
              <a:buNone/>
            </a:pPr>
            <a:r>
              <a:rPr lang="en-US" altLang="zh-CN" sz="1800" dirty="0" err="1" smtClean="0"/>
              <a:t>int</a:t>
            </a:r>
            <a:r>
              <a:rPr lang="en-US" altLang="zh-CN" sz="1800" dirty="0" smtClean="0"/>
              <a:t> </a:t>
            </a:r>
            <a:r>
              <a:rPr lang="zh-CN" altLang="en-US" sz="1800" dirty="0" smtClean="0"/>
              <a:t>main</a:t>
            </a:r>
            <a:r>
              <a:rPr lang="zh-CN" altLang="en-US" sz="1800" dirty="0"/>
              <a:t>()</a:t>
            </a:r>
            <a:endParaRPr lang="zh-CN" altLang="en-US" sz="1800" dirty="0"/>
          </a:p>
          <a:p>
            <a:pPr marL="1905" indent="-344805">
              <a:buFont typeface="Monotype Sorts" pitchFamily="2" charset="2"/>
              <a:buNone/>
            </a:pPr>
            <a:r>
              <a:rPr lang="zh-CN" altLang="en-US" sz="1800" dirty="0"/>
              <a:t>  {</a:t>
            </a:r>
            <a:endParaRPr lang="zh-CN" altLang="en-US" sz="1800" dirty="0"/>
          </a:p>
          <a:p>
            <a:pPr marL="1905" indent="-344805">
              <a:buFont typeface="Monotype Sorts" pitchFamily="2" charset="2"/>
              <a:buNone/>
            </a:pPr>
            <a:r>
              <a:rPr lang="zh-CN" altLang="en-US" sz="1800" dirty="0">
                <a:solidFill>
                  <a:srgbClr val="0000CC"/>
                </a:solidFill>
              </a:rPr>
              <a:t>     </a:t>
            </a:r>
            <a:r>
              <a:rPr lang="en-US" altLang="zh-CN" sz="1800" dirty="0" err="1">
                <a:solidFill>
                  <a:srgbClr val="0000CC"/>
                </a:solidFill>
              </a:rPr>
              <a:t>printf</a:t>
            </a:r>
            <a:r>
              <a:rPr lang="en-US" altLang="zh-CN" sz="1800" dirty="0">
                <a:solidFill>
                  <a:srgbClr val="0000CC"/>
                </a:solidFill>
              </a:rPr>
              <a:t>(“Hi, there!”)</a:t>
            </a:r>
            <a:r>
              <a:rPr lang="zh-CN" altLang="en-US" sz="1800" dirty="0">
                <a:solidFill>
                  <a:srgbClr val="0000CC"/>
                </a:solidFill>
              </a:rPr>
              <a:t>;     </a:t>
            </a:r>
            <a:endParaRPr lang="zh-CN" altLang="en-US" sz="1800" dirty="0">
              <a:solidFill>
                <a:srgbClr val="0000CC"/>
              </a:solidFill>
            </a:endParaRPr>
          </a:p>
          <a:p>
            <a:pPr marL="1905" indent="-344805">
              <a:buFont typeface="Monotype Sorts" pitchFamily="2" charset="2"/>
              <a:buNone/>
            </a:pPr>
            <a:r>
              <a:rPr lang="zh-CN" altLang="en-US" sz="1800" dirty="0"/>
              <a:t>     </a:t>
            </a:r>
            <a:r>
              <a:rPr lang="en-US" altLang="zh-CN" sz="1800" dirty="0"/>
              <a:t>pause()</a:t>
            </a:r>
            <a:r>
              <a:rPr lang="zh-CN" altLang="en-US" sz="1800" dirty="0"/>
              <a:t>;</a:t>
            </a:r>
            <a:endParaRPr lang="en-US" altLang="zh-CN" sz="1800" dirty="0"/>
          </a:p>
          <a:p>
            <a:pPr marL="1905" indent="-344805">
              <a:buFont typeface="Monotype Sorts" pitchFamily="2" charset="2"/>
              <a:buNone/>
            </a:pPr>
            <a:r>
              <a:rPr lang="en-US" altLang="zh-CN" sz="1800" dirty="0"/>
              <a:t>     // for </a:t>
            </a:r>
            <a:r>
              <a:rPr lang="en-US" altLang="zh-CN" sz="1800" dirty="0" smtClean="0"/>
              <a:t>(;;);</a:t>
            </a:r>
            <a:endParaRPr lang="en-US" altLang="zh-CN" sz="1800" dirty="0" smtClean="0"/>
          </a:p>
          <a:p>
            <a:pPr marL="1905" indent="-344805">
              <a:buNone/>
            </a:pPr>
            <a:r>
              <a:rPr lang="en-US" altLang="zh-CN" sz="1800" dirty="0">
                <a:solidFill>
                  <a:srgbClr val="0000CC"/>
                </a:solidFill>
              </a:rPr>
              <a:t> </a:t>
            </a:r>
            <a:r>
              <a:rPr lang="en-US" altLang="zh-CN" sz="1800" dirty="0" smtClean="0">
                <a:solidFill>
                  <a:srgbClr val="0000CC"/>
                </a:solidFill>
              </a:rPr>
              <a:t>   </a:t>
            </a:r>
            <a:r>
              <a:rPr lang="en-US" altLang="zh-CN" sz="1800" dirty="0" smtClean="0"/>
              <a:t>return </a:t>
            </a:r>
            <a:r>
              <a:rPr lang="en-US" altLang="zh-CN" sz="1800" dirty="0"/>
              <a:t>0;</a:t>
            </a:r>
            <a:endParaRPr lang="zh-CN" altLang="en-US" sz="1800" dirty="0"/>
          </a:p>
          <a:p>
            <a:pPr marL="1905" indent="-344805">
              <a:buFont typeface="Monotype Sorts" pitchFamily="2" charset="2"/>
              <a:buNone/>
            </a:pPr>
            <a:r>
              <a:rPr lang="zh-CN" altLang="en-US" sz="1800" dirty="0"/>
              <a:t>}</a:t>
            </a:r>
            <a:endParaRPr lang="zh-CN" altLang="en-US" sz="1800" dirty="0"/>
          </a:p>
          <a:p>
            <a:pPr marL="1905" indent="-344805">
              <a:buFont typeface="Monotype Sorts" pitchFamily="2" charset="2"/>
              <a:buNone/>
            </a:pPr>
            <a:r>
              <a:rPr lang="zh-CN" altLang="en-US" sz="1800" dirty="0">
                <a:solidFill>
                  <a:srgbClr val="C00000"/>
                </a:solidFill>
              </a:rPr>
              <a:t>// 屏幕无输出 </a:t>
            </a:r>
            <a:endParaRPr lang="zh-CN" altLang="en-US" sz="1800" dirty="0">
              <a:solidFill>
                <a:srgbClr val="C00000"/>
              </a:solidFill>
            </a:endParaRPr>
          </a:p>
        </p:txBody>
      </p:sp>
      <p:sp>
        <p:nvSpPr>
          <p:cNvPr id="89092" name="Rectangle 3"/>
          <p:cNvSpPr txBox="1">
            <a:spLocks noChangeArrowheads="1"/>
          </p:cNvSpPr>
          <p:nvPr/>
        </p:nvSpPr>
        <p:spPr bwMode="auto">
          <a:xfrm>
            <a:off x="3173413" y="1160463"/>
            <a:ext cx="2754312" cy="336092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marL="1905" indent="-344805">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2</a:t>
            </a:r>
            <a:endParaRPr lang="en-US" altLang="zh-CN" sz="1800" dirty="0">
              <a:solidFill>
                <a:srgbClr val="006600"/>
              </a:solidFill>
            </a:endParaRPr>
          </a:p>
          <a:p>
            <a:pPr>
              <a:buNone/>
            </a:pPr>
            <a:r>
              <a:rPr lang="en-US" altLang="zh-CN" sz="1800" dirty="0" err="1" smtClean="0"/>
              <a:t>int</a:t>
            </a:r>
            <a:r>
              <a:rPr lang="en-US" altLang="zh-CN" sz="1800" dirty="0" smtClean="0"/>
              <a:t> </a:t>
            </a:r>
            <a:r>
              <a:rPr lang="zh-CN" altLang="en-US" sz="1800" dirty="0" smtClean="0"/>
              <a:t>main</a:t>
            </a:r>
            <a:r>
              <a:rPr lang="zh-CN" altLang="en-US" sz="1800" dirty="0"/>
              <a:t>()</a:t>
            </a:r>
            <a:endParaRPr lang="zh-CN" altLang="en-US" sz="1800" dirty="0"/>
          </a:p>
          <a:p>
            <a:pPr>
              <a:buFont typeface="Monotype Sorts" pitchFamily="2" charset="2"/>
              <a:buNone/>
            </a:pPr>
            <a:r>
              <a:rPr lang="zh-CN" altLang="en-US" sz="1800" dirty="0"/>
              <a:t>  {</a:t>
            </a:r>
            <a:endParaRPr lang="zh-CN" altLang="en-US" sz="1800" dirty="0"/>
          </a:p>
          <a:p>
            <a:pPr>
              <a:buFont typeface="Monotype Sorts" pitchFamily="2" charset="2"/>
              <a:buNone/>
            </a:pPr>
            <a:r>
              <a:rPr lang="zh-CN" altLang="en-US" sz="1800" dirty="0"/>
              <a:t>     </a:t>
            </a:r>
            <a:r>
              <a:rPr lang="en-US" altLang="zh-CN" sz="1800" dirty="0" err="1">
                <a:solidFill>
                  <a:srgbClr val="0000CC"/>
                </a:solidFill>
              </a:rPr>
              <a:t>printf</a:t>
            </a:r>
            <a:r>
              <a:rPr lang="en-US" altLang="zh-CN" sz="1800" dirty="0">
                <a:solidFill>
                  <a:srgbClr val="0000CC"/>
                </a:solidFill>
              </a:rPr>
              <a:t>(“Hi, there!</a:t>
            </a:r>
            <a:r>
              <a:rPr lang="en-US" altLang="zh-CN" sz="1800" dirty="0">
                <a:solidFill>
                  <a:srgbClr val="FF0000"/>
                </a:solidFill>
              </a:rPr>
              <a:t>\n</a:t>
            </a:r>
            <a:r>
              <a:rPr lang="en-US" altLang="zh-CN" sz="1800" dirty="0"/>
              <a:t>”)</a:t>
            </a:r>
            <a:r>
              <a:rPr lang="zh-CN" altLang="en-US" sz="1800" dirty="0"/>
              <a:t>;     </a:t>
            </a:r>
            <a:endParaRPr lang="zh-CN" altLang="en-US" sz="1800" dirty="0"/>
          </a:p>
          <a:p>
            <a:pPr>
              <a:buFont typeface="Monotype Sorts" pitchFamily="2" charset="2"/>
              <a:buNone/>
            </a:pPr>
            <a:r>
              <a:rPr lang="zh-CN" altLang="en-US" sz="1800" dirty="0"/>
              <a:t>      </a:t>
            </a:r>
            <a:r>
              <a:rPr lang="en-US" altLang="zh-CN" sz="1800" dirty="0"/>
              <a:t>pause()</a:t>
            </a:r>
            <a:r>
              <a:rPr lang="zh-CN" altLang="en-US" sz="1800" dirty="0" smtClean="0"/>
              <a:t>;</a:t>
            </a:r>
            <a:endParaRPr lang="en-US" altLang="zh-CN" sz="1800" dirty="0" smtClean="0"/>
          </a:p>
          <a:p>
            <a:pPr>
              <a:buNone/>
            </a:pPr>
            <a:r>
              <a:rPr lang="en-US" altLang="zh-CN" sz="1800" dirty="0" smtClean="0">
                <a:solidFill>
                  <a:srgbClr val="0000CC"/>
                </a:solidFill>
              </a:rPr>
              <a:t>     </a:t>
            </a:r>
            <a:r>
              <a:rPr lang="en-US" altLang="zh-CN" sz="1800" dirty="0"/>
              <a:t>return 0;</a:t>
            </a:r>
            <a:endParaRPr lang="en-US" altLang="zh-CN" sz="1800" dirty="0"/>
          </a:p>
          <a:p>
            <a:pPr>
              <a:buFont typeface="Monotype Sorts" pitchFamily="2" charset="2"/>
              <a:buNone/>
            </a:pPr>
            <a:r>
              <a:rPr lang="zh-CN" altLang="en-US" sz="1800" dirty="0"/>
              <a:t>}</a:t>
            </a:r>
            <a:endParaRPr lang="zh-CN" altLang="en-US" sz="1800" dirty="0"/>
          </a:p>
          <a:p>
            <a:pPr>
              <a:buFont typeface="Monotype Sorts" pitchFamily="2" charset="2"/>
              <a:buNone/>
            </a:pPr>
            <a:endParaRPr lang="zh-CN" altLang="en-US" sz="1800" dirty="0"/>
          </a:p>
          <a:p>
            <a:pPr>
              <a:buFont typeface="Monotype Sorts" pitchFamily="2" charset="2"/>
              <a:buNone/>
            </a:pPr>
            <a:r>
              <a:rPr lang="zh-CN" altLang="en-US" sz="1800" dirty="0"/>
              <a:t>// </a:t>
            </a:r>
            <a:r>
              <a:rPr lang="zh-CN" altLang="en-US" sz="1800" dirty="0">
                <a:solidFill>
                  <a:srgbClr val="C00000"/>
                </a:solidFill>
              </a:rPr>
              <a:t>屏幕输出</a:t>
            </a:r>
            <a:r>
              <a:rPr lang="en-US" altLang="zh-CN" sz="1800" dirty="0">
                <a:solidFill>
                  <a:srgbClr val="0000CC"/>
                </a:solidFill>
              </a:rPr>
              <a:t>Hi, there!</a:t>
            </a:r>
            <a:endParaRPr lang="en-US" altLang="zh-CN" sz="1800" dirty="0">
              <a:solidFill>
                <a:srgbClr val="0000CC"/>
              </a:solidFill>
            </a:endParaRPr>
          </a:p>
        </p:txBody>
      </p:sp>
      <p:sp>
        <p:nvSpPr>
          <p:cNvPr id="89093" name="Rectangle 3"/>
          <p:cNvSpPr txBox="1">
            <a:spLocks noChangeArrowheads="1"/>
          </p:cNvSpPr>
          <p:nvPr/>
        </p:nvSpPr>
        <p:spPr bwMode="auto">
          <a:xfrm>
            <a:off x="6056313" y="1160463"/>
            <a:ext cx="2673350" cy="336092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noAutofit/>
          </a:bodyPr>
          <a:lstStyle>
            <a:lvl1pPr marL="1905" indent="-344805">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3</a:t>
            </a:r>
            <a:endParaRPr lang="en-US" altLang="zh-CN" sz="1800" dirty="0">
              <a:solidFill>
                <a:srgbClr val="006600"/>
              </a:solidFill>
            </a:endParaRPr>
          </a:p>
          <a:p>
            <a:pPr>
              <a:buFont typeface="Monotype Sorts" pitchFamily="2" charset="2"/>
              <a:buNone/>
            </a:pPr>
            <a:r>
              <a:rPr lang="zh-CN" altLang="en-US" sz="1800" dirty="0" smtClean="0"/>
              <a:t>  </a:t>
            </a:r>
            <a:r>
              <a:rPr lang="zh-CN" altLang="en-US" sz="1800" dirty="0"/>
              <a:t>{</a:t>
            </a:r>
            <a:endParaRPr lang="zh-CN" altLang="en-US" sz="1800" dirty="0"/>
          </a:p>
          <a:p>
            <a:pPr>
              <a:buFont typeface="Monotype Sorts" pitchFamily="2" charset="2"/>
              <a:buNone/>
            </a:pPr>
            <a:r>
              <a:rPr lang="zh-CN" altLang="en-US" sz="1800" dirty="0">
                <a:solidFill>
                  <a:srgbClr val="0000CC"/>
                </a:solidFill>
              </a:rPr>
              <a:t>     </a:t>
            </a:r>
            <a:r>
              <a:rPr lang="en-US" altLang="zh-CN" sz="1800" dirty="0" err="1">
                <a:solidFill>
                  <a:srgbClr val="0000CC"/>
                </a:solidFill>
              </a:rPr>
              <a:t>printf</a:t>
            </a:r>
            <a:r>
              <a:rPr lang="en-US" altLang="zh-CN" sz="1800" dirty="0">
                <a:solidFill>
                  <a:srgbClr val="0000CC"/>
                </a:solidFill>
              </a:rPr>
              <a:t>(“Hi, there!”)</a:t>
            </a:r>
            <a:r>
              <a:rPr lang="zh-CN" altLang="en-US" sz="1800" dirty="0">
                <a:solidFill>
                  <a:srgbClr val="0000CC"/>
                </a:solidFill>
              </a:rPr>
              <a:t>; </a:t>
            </a:r>
            <a:endParaRPr lang="en-US" altLang="zh-CN" sz="1800" dirty="0">
              <a:solidFill>
                <a:srgbClr val="0000CC"/>
              </a:solidFill>
            </a:endParaRPr>
          </a:p>
          <a:p>
            <a:pPr>
              <a:buFont typeface="Monotype Sorts" pitchFamily="2" charset="2"/>
              <a:buNone/>
            </a:pPr>
            <a:r>
              <a:rPr lang="en-US" altLang="zh-CN" sz="1800" dirty="0">
                <a:solidFill>
                  <a:srgbClr val="C00000"/>
                </a:solidFill>
              </a:rPr>
              <a:t>     </a:t>
            </a:r>
            <a:r>
              <a:rPr lang="en-US" altLang="zh-CN" sz="1800" dirty="0" err="1">
                <a:solidFill>
                  <a:srgbClr val="C00000"/>
                </a:solidFill>
              </a:rPr>
              <a:t>fflush</a:t>
            </a:r>
            <a:r>
              <a:rPr lang="en-US" altLang="zh-CN" sz="1800" dirty="0">
                <a:solidFill>
                  <a:srgbClr val="C00000"/>
                </a:solidFill>
              </a:rPr>
              <a:t>(</a:t>
            </a:r>
            <a:r>
              <a:rPr lang="en-US" altLang="zh-CN" sz="1800" dirty="0" err="1">
                <a:solidFill>
                  <a:srgbClr val="C00000"/>
                </a:solidFill>
              </a:rPr>
              <a:t>stdout</a:t>
            </a:r>
            <a:r>
              <a:rPr lang="en-US" altLang="zh-CN" sz="1800" dirty="0">
                <a:solidFill>
                  <a:srgbClr val="C00000"/>
                </a:solidFill>
              </a:rPr>
              <a:t>)</a:t>
            </a:r>
            <a:r>
              <a:rPr lang="zh-CN" altLang="en-US" sz="1800" dirty="0">
                <a:solidFill>
                  <a:srgbClr val="C00000"/>
                </a:solidFill>
              </a:rPr>
              <a:t>    </a:t>
            </a:r>
            <a:endParaRPr lang="zh-CN" altLang="en-US" sz="1800" dirty="0">
              <a:solidFill>
                <a:srgbClr val="C00000"/>
              </a:solidFill>
            </a:endParaRPr>
          </a:p>
          <a:p>
            <a:pPr>
              <a:buFont typeface="Monotype Sorts" pitchFamily="2" charset="2"/>
              <a:buNone/>
            </a:pPr>
            <a:r>
              <a:rPr lang="zh-CN" altLang="en-US" sz="1800" dirty="0"/>
              <a:t>     </a:t>
            </a:r>
            <a:r>
              <a:rPr lang="en-US" altLang="zh-CN" sz="1800" dirty="0"/>
              <a:t>pause()</a:t>
            </a:r>
            <a:r>
              <a:rPr lang="zh-CN" altLang="en-US" sz="1800" dirty="0" smtClean="0"/>
              <a:t>;</a:t>
            </a:r>
            <a:endParaRPr lang="en-US" altLang="zh-CN" sz="1800" dirty="0" smtClean="0"/>
          </a:p>
          <a:p>
            <a:pPr>
              <a:buNone/>
            </a:pPr>
            <a:r>
              <a:rPr lang="en-US" altLang="zh-CN" sz="1800" dirty="0">
                <a:solidFill>
                  <a:srgbClr val="0000CC"/>
                </a:solidFill>
              </a:rPr>
              <a:t> </a:t>
            </a:r>
            <a:r>
              <a:rPr lang="en-US" altLang="zh-CN" sz="1800" dirty="0" smtClean="0">
                <a:solidFill>
                  <a:srgbClr val="0000CC"/>
                </a:solidFill>
              </a:rPr>
              <a:t>    </a:t>
            </a:r>
            <a:r>
              <a:rPr lang="en-US" altLang="zh-CN" sz="1800" dirty="0" smtClean="0"/>
              <a:t>return </a:t>
            </a:r>
            <a:r>
              <a:rPr lang="en-US" altLang="zh-CN" sz="1800" dirty="0"/>
              <a:t>0;</a:t>
            </a:r>
            <a:endParaRPr lang="zh-CN" altLang="en-US" sz="1800" dirty="0"/>
          </a:p>
          <a:p>
            <a:pPr>
              <a:buFont typeface="Monotype Sorts" pitchFamily="2" charset="2"/>
              <a:buNone/>
            </a:pPr>
            <a:r>
              <a:rPr lang="zh-CN" altLang="en-US" sz="1800" dirty="0"/>
              <a:t>}</a:t>
            </a:r>
            <a:endParaRPr lang="zh-CN" altLang="en-US" sz="1800" dirty="0"/>
          </a:p>
          <a:p>
            <a:pPr>
              <a:buFont typeface="Monotype Sorts" pitchFamily="2" charset="2"/>
              <a:buNone/>
            </a:pPr>
            <a:endParaRPr lang="en-US" altLang="zh-CN" sz="1800" dirty="0" smtClean="0"/>
          </a:p>
          <a:p>
            <a:pPr>
              <a:buFont typeface="Monotype Sorts" pitchFamily="2" charset="2"/>
              <a:buNone/>
            </a:pPr>
            <a:r>
              <a:rPr lang="zh-CN" altLang="en-US" sz="1800" dirty="0" smtClean="0"/>
              <a:t>// </a:t>
            </a:r>
            <a:r>
              <a:rPr lang="zh-CN" altLang="en-US" sz="1800" dirty="0">
                <a:solidFill>
                  <a:srgbClr val="C00000"/>
                </a:solidFill>
              </a:rPr>
              <a:t>屏幕输出</a:t>
            </a:r>
            <a:r>
              <a:rPr lang="en-US" altLang="zh-CN" sz="1800" dirty="0">
                <a:solidFill>
                  <a:srgbClr val="0000CC"/>
                </a:solidFill>
              </a:rPr>
              <a:t>Hi, there!</a:t>
            </a:r>
            <a:endParaRPr lang="en-US" altLang="zh-CN" sz="1800" dirty="0">
              <a:solidFill>
                <a:srgbClr val="0000CC"/>
              </a:solidFill>
            </a:endParaRPr>
          </a:p>
        </p:txBody>
      </p:sp>
      <p:sp>
        <p:nvSpPr>
          <p:cNvPr id="89094" name="文本框 1"/>
          <p:cNvSpPr txBox="1">
            <a:spLocks noChangeArrowheads="1"/>
          </p:cNvSpPr>
          <p:nvPr/>
        </p:nvSpPr>
        <p:spPr bwMode="auto">
          <a:xfrm>
            <a:off x="373063" y="4870633"/>
            <a:ext cx="6543675" cy="43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dirty="0"/>
              <a:t>注：</a:t>
            </a:r>
            <a:r>
              <a:rPr lang="en-US" altLang="zh-CN" sz="1800" dirty="0">
                <a:solidFill>
                  <a:srgbClr val="C00000"/>
                </a:solidFill>
              </a:rPr>
              <a:t>“\n”</a:t>
            </a:r>
            <a:r>
              <a:rPr lang="en-US" altLang="zh-CN" sz="1800" dirty="0"/>
              <a:t>, </a:t>
            </a:r>
            <a:r>
              <a:rPr lang="en-US" altLang="zh-CN" sz="1800" dirty="0" err="1"/>
              <a:t>fflush</a:t>
            </a:r>
            <a:r>
              <a:rPr lang="en-US" altLang="zh-CN" sz="1800" dirty="0"/>
              <a:t>(</a:t>
            </a:r>
            <a:r>
              <a:rPr lang="en-US" altLang="zh-CN" sz="1800" dirty="0" err="1"/>
              <a:t>stdout</a:t>
            </a:r>
            <a:r>
              <a:rPr lang="en-US" altLang="zh-CN" sz="1800" dirty="0"/>
              <a:t>)</a:t>
            </a:r>
            <a:r>
              <a:rPr lang="zh-CN" altLang="en-US" sz="1800" dirty="0"/>
              <a:t>都有</a:t>
            </a:r>
            <a:r>
              <a:rPr lang="zh-CN" altLang="en-US" sz="1800" b="1" dirty="0">
                <a:solidFill>
                  <a:srgbClr val="7030A0"/>
                </a:solidFill>
              </a:rPr>
              <a:t>清空</a:t>
            </a:r>
            <a:r>
              <a:rPr lang="zh-CN" altLang="en-US" sz="1800" dirty="0"/>
              <a:t>输出缓存的功能</a:t>
            </a:r>
            <a:endParaRPr lang="zh-CN" altLang="en-US" sz="1800" dirty="0"/>
          </a:p>
        </p:txBody>
      </p:sp>
      <p:sp>
        <p:nvSpPr>
          <p:cNvPr id="7" name="对话气泡: 圆角矩形 10"/>
          <p:cNvSpPr/>
          <p:nvPr/>
        </p:nvSpPr>
        <p:spPr>
          <a:xfrm>
            <a:off x="2575949" y="1625267"/>
            <a:ext cx="3699534" cy="2802794"/>
          </a:xfrm>
          <a:prstGeom prst="wedgeRoundRectCallout">
            <a:avLst>
              <a:gd name="adj1" fmla="val 28682"/>
              <a:gd name="adj2" fmla="val -48488"/>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defRPr/>
            </a:pPr>
            <a:r>
              <a:rPr lang="zh-CN" altLang="en-US" sz="1600" b="1" dirty="0" smtClean="0">
                <a:solidFill>
                  <a:srgbClr val="000000"/>
                </a:solidFill>
                <a:latin typeface="Times New Roman" panose="02020603050405020304" pitchFamily="2" charset="0"/>
                <a:cs typeface="Times New Roman" panose="02020603050405020304" pitchFamily="2" charset="0"/>
              </a:rPr>
              <a:t>系统将</a:t>
            </a:r>
            <a:r>
              <a:rPr lang="en-US" altLang="zh-CN" sz="1600" b="1" dirty="0">
                <a:solidFill>
                  <a:srgbClr val="000000"/>
                </a:solidFill>
                <a:latin typeface="Times New Roman" panose="02020603050405020304" pitchFamily="2" charset="0"/>
                <a:cs typeface="Times New Roman" panose="02020603050405020304" pitchFamily="2" charset="0"/>
              </a:rPr>
              <a:t>Buffer</a:t>
            </a:r>
            <a:r>
              <a:rPr lang="zh-CN" altLang="en-US" sz="1600" b="1" dirty="0">
                <a:solidFill>
                  <a:srgbClr val="000000"/>
                </a:solidFill>
                <a:latin typeface="Times New Roman" panose="02020603050405020304" pitchFamily="2" charset="0"/>
                <a:cs typeface="Times New Roman" panose="02020603050405020304" pitchFamily="2" charset="0"/>
              </a:rPr>
              <a:t>中的内容输出到设备的几种情况：</a:t>
            </a:r>
            <a:endParaRPr lang="en-US" altLang="zh-CN" sz="1600" b="1" dirty="0">
              <a:solidFill>
                <a:srgbClr val="000000"/>
              </a:solidFill>
              <a:latin typeface="Times New Roman" panose="02020603050405020304" pitchFamily="2" charset="0"/>
              <a:cs typeface="Times New Roman" panose="02020603050405020304" pitchFamily="2" charset="0"/>
            </a:endParaRPr>
          </a:p>
          <a:p>
            <a:pPr>
              <a:defRPr/>
            </a:pPr>
            <a:r>
              <a:rPr lang="en-US" altLang="zh-CN" sz="1600" b="1" dirty="0">
                <a:solidFill>
                  <a:srgbClr val="000000"/>
                </a:solidFill>
                <a:latin typeface="Times New Roman" panose="02020603050405020304" pitchFamily="2" charset="0"/>
                <a:cs typeface="Times New Roman" panose="02020603050405020304" pitchFamily="2" charset="0"/>
              </a:rPr>
              <a:t>1</a:t>
            </a:r>
            <a:r>
              <a:rPr lang="zh-CN" altLang="en-US" sz="1600" b="1" dirty="0">
                <a:solidFill>
                  <a:srgbClr val="000000"/>
                </a:solidFill>
                <a:latin typeface="Times New Roman" panose="02020603050405020304" pitchFamily="2" charset="0"/>
                <a:cs typeface="Times New Roman" panose="02020603050405020304" pitchFamily="2" charset="0"/>
              </a:rPr>
              <a:t>、缓冲区满</a:t>
            </a:r>
            <a:endParaRPr lang="en-US" altLang="zh-CN" sz="1600" b="1" dirty="0">
              <a:solidFill>
                <a:srgbClr val="000000"/>
              </a:solidFill>
              <a:latin typeface="Times New Roman" panose="02020603050405020304" pitchFamily="2" charset="0"/>
              <a:cs typeface="Times New Roman" panose="02020603050405020304" pitchFamily="2" charset="0"/>
            </a:endParaRPr>
          </a:p>
          <a:p>
            <a:pPr>
              <a:defRPr/>
            </a:pPr>
            <a:r>
              <a:rPr lang="en-US" altLang="zh-CN" sz="1600" b="1" dirty="0" smtClean="0">
                <a:solidFill>
                  <a:srgbClr val="000000"/>
                </a:solidFill>
                <a:latin typeface="Times New Roman" panose="02020603050405020304" pitchFamily="2" charset="0"/>
                <a:cs typeface="Times New Roman" panose="02020603050405020304" pitchFamily="2" charset="0"/>
              </a:rPr>
              <a:t>2</a:t>
            </a:r>
            <a:r>
              <a:rPr lang="zh-CN" altLang="en-US" sz="1600" b="1" dirty="0" smtClean="0">
                <a:solidFill>
                  <a:srgbClr val="000000"/>
                </a:solidFill>
                <a:latin typeface="Times New Roman" panose="02020603050405020304" pitchFamily="2" charset="0"/>
                <a:cs typeface="Times New Roman" panose="02020603050405020304" pitchFamily="2" charset="0"/>
              </a:rPr>
              <a:t>、</a:t>
            </a:r>
            <a:r>
              <a:rPr lang="en-US" altLang="zh-CN" sz="1600" b="1" dirty="0">
                <a:solidFill>
                  <a:srgbClr val="000000"/>
                </a:solidFill>
                <a:latin typeface="Times New Roman" panose="02020603050405020304" pitchFamily="2" charset="0"/>
                <a:cs typeface="Times New Roman" panose="02020603050405020304" pitchFamily="2" charset="0"/>
              </a:rPr>
              <a:t>C</a:t>
            </a:r>
            <a:r>
              <a:rPr lang="zh-CN" altLang="en-US" sz="1600" b="1" dirty="0">
                <a:solidFill>
                  <a:srgbClr val="000000"/>
                </a:solidFill>
                <a:latin typeface="Times New Roman" panose="02020603050405020304" pitchFamily="2" charset="0"/>
                <a:cs typeface="Times New Roman" panose="02020603050405020304" pitchFamily="2" charset="0"/>
              </a:rPr>
              <a:t>语句 </a:t>
            </a:r>
            <a:r>
              <a:rPr lang="en-US" altLang="zh-CN" sz="1600" b="1" dirty="0" err="1">
                <a:solidFill>
                  <a:srgbClr val="000000"/>
                </a:solidFill>
                <a:latin typeface="Times New Roman" panose="02020603050405020304" pitchFamily="2" charset="0"/>
                <a:cs typeface="Times New Roman" panose="02020603050405020304" pitchFamily="2" charset="0"/>
              </a:rPr>
              <a:t>fflush</a:t>
            </a:r>
            <a:r>
              <a:rPr lang="en-US" altLang="zh-CN" sz="1600" b="1" dirty="0">
                <a:solidFill>
                  <a:srgbClr val="000000"/>
                </a:solidFill>
                <a:latin typeface="Times New Roman" panose="02020603050405020304" pitchFamily="2" charset="0"/>
                <a:cs typeface="Times New Roman" panose="02020603050405020304" pitchFamily="2" charset="0"/>
              </a:rPr>
              <a:t>(</a:t>
            </a:r>
            <a:r>
              <a:rPr lang="en-US" altLang="zh-CN" sz="1600" b="1" dirty="0" err="1">
                <a:solidFill>
                  <a:srgbClr val="000000"/>
                </a:solidFill>
                <a:latin typeface="Times New Roman" panose="02020603050405020304" pitchFamily="2" charset="0"/>
                <a:cs typeface="Times New Roman" panose="02020603050405020304" pitchFamily="2" charset="0"/>
              </a:rPr>
              <a:t>stdout</a:t>
            </a:r>
            <a:r>
              <a:rPr lang="en-US" altLang="zh-CN" sz="1600" b="1" dirty="0">
                <a:solidFill>
                  <a:srgbClr val="000000"/>
                </a:solidFill>
                <a:latin typeface="Times New Roman" panose="02020603050405020304" pitchFamily="2" charset="0"/>
                <a:cs typeface="Times New Roman" panose="02020603050405020304" pitchFamily="2" charset="0"/>
              </a:rPr>
              <a:t>)</a:t>
            </a:r>
            <a:endParaRPr lang="en-US" altLang="zh-CN" sz="1600" b="1" dirty="0">
              <a:solidFill>
                <a:srgbClr val="000000"/>
              </a:solidFill>
              <a:latin typeface="Times New Roman" panose="02020603050405020304" pitchFamily="2" charset="0"/>
              <a:cs typeface="Times New Roman" panose="02020603050405020304" pitchFamily="2" charset="0"/>
            </a:endParaRPr>
          </a:p>
          <a:p>
            <a:pPr>
              <a:defRPr/>
            </a:pPr>
            <a:r>
              <a:rPr lang="en-US" altLang="zh-CN" sz="1600" b="1" dirty="0">
                <a:solidFill>
                  <a:srgbClr val="000000"/>
                </a:solidFill>
                <a:latin typeface="Times New Roman" panose="02020603050405020304" pitchFamily="2" charset="0"/>
                <a:cs typeface="Times New Roman" panose="02020603050405020304" pitchFamily="2" charset="0"/>
              </a:rPr>
              <a:t>3</a:t>
            </a:r>
            <a:r>
              <a:rPr lang="zh-CN" altLang="en-US" sz="1600" b="1" dirty="0" smtClean="0">
                <a:solidFill>
                  <a:srgbClr val="000000"/>
                </a:solidFill>
                <a:latin typeface="Times New Roman" panose="02020603050405020304" pitchFamily="2" charset="0"/>
                <a:cs typeface="Times New Roman" panose="02020603050405020304" pitchFamily="2" charset="0"/>
              </a:rPr>
              <a:t>、</a:t>
            </a:r>
            <a:r>
              <a:rPr lang="en-US" altLang="zh-CN" sz="1600" b="1" dirty="0" err="1">
                <a:solidFill>
                  <a:srgbClr val="000000"/>
                </a:solidFill>
                <a:latin typeface="Times New Roman" panose="02020603050405020304" pitchFamily="2" charset="0"/>
                <a:cs typeface="Times New Roman" panose="02020603050405020304" pitchFamily="2" charset="0"/>
              </a:rPr>
              <a:t>printf</a:t>
            </a:r>
            <a:r>
              <a:rPr lang="en-US" altLang="zh-CN" sz="1600" b="1" dirty="0">
                <a:solidFill>
                  <a:srgbClr val="000000"/>
                </a:solidFill>
                <a:latin typeface="Times New Roman" panose="02020603050405020304" pitchFamily="2" charset="0"/>
                <a:cs typeface="Times New Roman" panose="02020603050405020304" pitchFamily="2" charset="0"/>
              </a:rPr>
              <a:t>()</a:t>
            </a:r>
            <a:r>
              <a:rPr lang="zh-CN" altLang="en-US" sz="1600" b="1" dirty="0">
                <a:solidFill>
                  <a:srgbClr val="000000"/>
                </a:solidFill>
                <a:latin typeface="Times New Roman" panose="02020603050405020304" pitchFamily="2" charset="0"/>
                <a:cs typeface="Times New Roman" panose="02020603050405020304" pitchFamily="2" charset="0"/>
              </a:rPr>
              <a:t>函数中</a:t>
            </a:r>
            <a:r>
              <a:rPr lang="en-US" altLang="zh-CN" sz="1600" b="1" dirty="0">
                <a:solidFill>
                  <a:srgbClr val="000000"/>
                </a:solidFill>
                <a:latin typeface="Times New Roman" panose="02020603050405020304" pitchFamily="2" charset="0"/>
                <a:cs typeface="Times New Roman" panose="02020603050405020304" pitchFamily="2" charset="0"/>
              </a:rPr>
              <a:t>”\n”</a:t>
            </a:r>
            <a:r>
              <a:rPr lang="zh-CN" altLang="en-US" sz="1600" b="1" dirty="0">
                <a:solidFill>
                  <a:srgbClr val="000000"/>
                </a:solidFill>
                <a:latin typeface="Times New Roman" panose="02020603050405020304" pitchFamily="2" charset="0"/>
                <a:cs typeface="Times New Roman" panose="02020603050405020304" pitchFamily="2" charset="0"/>
              </a:rPr>
              <a:t>，</a:t>
            </a:r>
            <a:r>
              <a:rPr lang="en-US" altLang="zh-CN" sz="1600" b="1" dirty="0">
                <a:solidFill>
                  <a:srgbClr val="000000"/>
                </a:solidFill>
                <a:latin typeface="Times New Roman" panose="02020603050405020304" pitchFamily="2" charset="0"/>
                <a:cs typeface="Times New Roman" panose="02020603050405020304" pitchFamily="2" charset="0"/>
              </a:rPr>
              <a:t>”\r”</a:t>
            </a:r>
            <a:r>
              <a:rPr lang="zh-CN" altLang="en-US" sz="1600" b="1" dirty="0">
                <a:solidFill>
                  <a:srgbClr val="000000"/>
                </a:solidFill>
                <a:latin typeface="Times New Roman" panose="02020603050405020304" pitchFamily="2" charset="0"/>
                <a:cs typeface="Times New Roman" panose="02020603050405020304" pitchFamily="2" charset="0"/>
              </a:rPr>
              <a:t>等转义符</a:t>
            </a:r>
            <a:endParaRPr lang="en-US" altLang="zh-CN" sz="1600" b="1" dirty="0">
              <a:solidFill>
                <a:srgbClr val="000000"/>
              </a:solidFill>
              <a:latin typeface="Times New Roman" panose="02020603050405020304" pitchFamily="2" charset="0"/>
              <a:cs typeface="Times New Roman" panose="02020603050405020304" pitchFamily="2" charset="0"/>
            </a:endParaRPr>
          </a:p>
          <a:p>
            <a:pPr>
              <a:defRPr/>
            </a:pPr>
            <a:r>
              <a:rPr lang="en-US" altLang="zh-CN" sz="1600" b="1" dirty="0">
                <a:solidFill>
                  <a:srgbClr val="000000"/>
                </a:solidFill>
                <a:latin typeface="Times New Roman" panose="02020603050405020304" pitchFamily="2" charset="0"/>
                <a:cs typeface="Times New Roman" panose="02020603050405020304" pitchFamily="2" charset="0"/>
              </a:rPr>
              <a:t>4</a:t>
            </a:r>
            <a:r>
              <a:rPr lang="zh-CN" altLang="en-US" sz="1600" b="1" dirty="0" smtClean="0">
                <a:solidFill>
                  <a:srgbClr val="000000"/>
                </a:solidFill>
                <a:latin typeface="Times New Roman" panose="02020603050405020304" pitchFamily="2" charset="0"/>
                <a:cs typeface="Times New Roman" panose="02020603050405020304" pitchFamily="2" charset="0"/>
              </a:rPr>
              <a:t>、</a:t>
            </a:r>
            <a:r>
              <a:rPr lang="en-US" altLang="zh-CN" sz="1600" b="1" dirty="0">
                <a:solidFill>
                  <a:srgbClr val="000000"/>
                </a:solidFill>
                <a:latin typeface="Times New Roman" panose="02020603050405020304" pitchFamily="2" charset="0"/>
                <a:cs typeface="Times New Roman" panose="02020603050405020304" pitchFamily="2" charset="0"/>
              </a:rPr>
              <a:t>C</a:t>
            </a:r>
            <a:r>
              <a:rPr lang="zh-CN" altLang="en-US" sz="1600" b="1" dirty="0">
                <a:solidFill>
                  <a:srgbClr val="000000"/>
                </a:solidFill>
                <a:latin typeface="Times New Roman" panose="02020603050405020304" pitchFamily="2" charset="0"/>
                <a:cs typeface="Times New Roman" panose="02020603050405020304" pitchFamily="2" charset="0"/>
              </a:rPr>
              <a:t>语句</a:t>
            </a:r>
            <a:r>
              <a:rPr lang="en-US" altLang="zh-CN" sz="1600" b="1" dirty="0" err="1">
                <a:solidFill>
                  <a:srgbClr val="000000"/>
                </a:solidFill>
                <a:latin typeface="Times New Roman" panose="02020603050405020304" pitchFamily="2" charset="0"/>
                <a:cs typeface="Times New Roman" panose="02020603050405020304" pitchFamily="2" charset="0"/>
              </a:rPr>
              <a:t>scanf</a:t>
            </a:r>
            <a:r>
              <a:rPr lang="en-US" altLang="zh-CN" sz="1600" b="1" dirty="0" smtClean="0">
                <a:solidFill>
                  <a:srgbClr val="000000"/>
                </a:solidFill>
                <a:latin typeface="Times New Roman" panose="02020603050405020304" pitchFamily="2" charset="0"/>
                <a:cs typeface="Times New Roman" panose="02020603050405020304" pitchFamily="2" charset="0"/>
              </a:rPr>
              <a:t>()</a:t>
            </a:r>
            <a:endParaRPr lang="en-US" altLang="zh-CN" sz="1600" b="1" dirty="0" smtClean="0">
              <a:solidFill>
                <a:srgbClr val="000000"/>
              </a:solidFill>
              <a:latin typeface="Times New Roman" panose="02020603050405020304" pitchFamily="2" charset="0"/>
              <a:cs typeface="Times New Roman" panose="02020603050405020304" pitchFamily="2" charset="0"/>
            </a:endParaRPr>
          </a:p>
          <a:p>
            <a:pPr>
              <a:defRPr/>
            </a:pPr>
            <a:r>
              <a:rPr lang="en-US" altLang="zh-CN" sz="1600" b="1" dirty="0">
                <a:solidFill>
                  <a:srgbClr val="000000"/>
                </a:solidFill>
                <a:latin typeface="Times New Roman" panose="02020603050405020304" pitchFamily="2" charset="0"/>
                <a:cs typeface="Times New Roman" panose="02020603050405020304" pitchFamily="2" charset="0"/>
              </a:rPr>
              <a:t>5</a:t>
            </a:r>
            <a:r>
              <a:rPr lang="zh-CN" altLang="en-US" sz="1600" b="1" dirty="0" smtClean="0">
                <a:solidFill>
                  <a:srgbClr val="000000"/>
                </a:solidFill>
                <a:latin typeface="Times New Roman" panose="02020603050405020304" pitchFamily="2" charset="0"/>
                <a:cs typeface="Times New Roman" panose="02020603050405020304" pitchFamily="2" charset="0"/>
              </a:rPr>
              <a:t>、程序终止退出</a:t>
            </a:r>
            <a:endParaRPr lang="en-US" altLang="zh-CN" sz="1600" b="1" dirty="0">
              <a:solidFill>
                <a:srgbClr val="000000"/>
              </a:solidFill>
              <a:latin typeface="Times New Roman" panose="02020603050405020304" pitchFamily="2" charset="0"/>
              <a:cs typeface="Times New Roman" panose="02020603050405020304" pitchFamily="2" charset="0"/>
            </a:endParaRPr>
          </a:p>
          <a:p>
            <a:pPr>
              <a:defRPr/>
            </a:pPr>
            <a:r>
              <a:rPr lang="en-US" altLang="zh-CN" sz="1600" b="1" dirty="0">
                <a:solidFill>
                  <a:srgbClr val="000000"/>
                </a:solidFill>
                <a:latin typeface="Times New Roman" panose="02020603050405020304" pitchFamily="2" charset="0"/>
                <a:cs typeface="Times New Roman" panose="02020603050405020304" pitchFamily="2" charset="0"/>
              </a:rPr>
              <a:t>6</a:t>
            </a:r>
            <a:r>
              <a:rPr lang="zh-CN" altLang="en-US" sz="1600" b="1" dirty="0" smtClean="0">
                <a:solidFill>
                  <a:srgbClr val="000000"/>
                </a:solidFill>
                <a:latin typeface="Times New Roman" panose="02020603050405020304" pitchFamily="2" charset="0"/>
                <a:cs typeface="Times New Roman" panose="02020603050405020304" pitchFamily="2" charset="0"/>
              </a:rPr>
              <a:t>、</a:t>
            </a:r>
            <a:r>
              <a:rPr lang="en-US" altLang="zh-CN" sz="1600" b="1" dirty="0">
                <a:solidFill>
                  <a:srgbClr val="000000"/>
                </a:solidFill>
                <a:latin typeface="Times New Roman" panose="02020603050405020304" pitchFamily="2" charset="0"/>
                <a:cs typeface="Times New Roman" panose="02020603050405020304" pitchFamily="2" charset="0"/>
              </a:rPr>
              <a:t>…</a:t>
            </a:r>
            <a:endParaRPr lang="zh-CN" altLang="en-US" sz="1600" b="1" dirty="0">
              <a:solidFill>
                <a:srgbClr val="000000"/>
              </a:solidFill>
              <a:latin typeface="Times New Roman" panose="02020603050405020304" pitchFamily="2" charset="0"/>
              <a:cs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a:xfrm>
            <a:off x="647700" y="184150"/>
            <a:ext cx="7772400" cy="627063"/>
          </a:xfrm>
          <a:ln>
            <a:miter/>
          </a:ln>
        </p:spPr>
        <p:txBody>
          <a:bodyPr/>
          <a:lstStyle/>
          <a:p>
            <a:pPr>
              <a:defRPr/>
            </a:pPr>
            <a:r>
              <a:rPr lang="en-US" altLang="zh-CN" noProof="1">
                <a:effectLst>
                  <a:outerShdw blurRad="38100" dist="38100" dir="2700000">
                    <a:srgbClr val="C0C0C0"/>
                  </a:outerShdw>
                </a:effectLst>
              </a:rPr>
              <a:t>f</a:t>
            </a:r>
            <a:r>
              <a:rPr lang="zh-CN" altLang="en-US" noProof="1">
                <a:effectLst>
                  <a:outerShdw blurRad="38100" dist="38100" dir="2700000">
                    <a:srgbClr val="C0C0C0"/>
                  </a:outerShdw>
                </a:effectLst>
              </a:rPr>
              <a:t>ork()</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继承缓存</a:t>
            </a:r>
            <a:endParaRPr lang="zh-CN" altLang="en-US" noProof="1">
              <a:effectLst>
                <a:outerShdw blurRad="38100" dist="38100" dir="2700000">
                  <a:srgbClr val="C0C0C0"/>
                </a:outerShdw>
              </a:effectLst>
            </a:endParaRPr>
          </a:p>
        </p:txBody>
      </p:sp>
      <p:sp>
        <p:nvSpPr>
          <p:cNvPr id="92163" name="Rectangle 3"/>
          <p:cNvSpPr>
            <a:spLocks noGrp="1" noChangeArrowheads="1"/>
          </p:cNvSpPr>
          <p:nvPr>
            <p:ph type="body" idx="4294967295"/>
          </p:nvPr>
        </p:nvSpPr>
        <p:spPr>
          <a:xfrm>
            <a:off x="246063" y="1160464"/>
            <a:ext cx="2745712" cy="3526948"/>
          </a:xfrm>
          <a:ln>
            <a:solidFill>
              <a:srgbClr val="000000"/>
            </a:solidFill>
            <a:miter lim="800000"/>
          </a:ln>
        </p:spPr>
        <p:txBody>
          <a:bodyPr>
            <a:noAutofit/>
          </a:bodyPr>
          <a:lstStyle/>
          <a:p>
            <a:pPr marL="1905" indent="-344805">
              <a:buFont typeface="Monotype Sorts" pitchFamily="2" charset="2"/>
              <a:buNone/>
            </a:pPr>
            <a:r>
              <a:rPr lang="en-US" altLang="zh-CN" sz="1800" dirty="0">
                <a:solidFill>
                  <a:srgbClr val="006600"/>
                </a:solidFill>
              </a:rPr>
              <a:t>//sample 1</a:t>
            </a:r>
            <a:endParaRPr lang="en-US" altLang="zh-CN" sz="1800" dirty="0">
              <a:solidFill>
                <a:srgbClr val="006600"/>
              </a:solidFill>
            </a:endParaRPr>
          </a:p>
          <a:p>
            <a:pPr marL="1905" indent="-344805">
              <a:buNone/>
            </a:pPr>
            <a:r>
              <a:rPr lang="en-US" altLang="zh-CN" sz="1800" dirty="0" err="1" smtClean="0"/>
              <a:t>int</a:t>
            </a:r>
            <a:r>
              <a:rPr lang="en-US" altLang="zh-CN" sz="1800" dirty="0" smtClean="0"/>
              <a:t> </a:t>
            </a:r>
            <a:r>
              <a:rPr lang="zh-CN" altLang="en-US" sz="1800" dirty="0" smtClean="0"/>
              <a:t>main</a:t>
            </a:r>
            <a:r>
              <a:rPr lang="zh-CN" altLang="en-US" sz="1800" dirty="0"/>
              <a:t>()</a:t>
            </a:r>
            <a:endParaRPr lang="zh-CN" altLang="en-US" sz="1800" dirty="0"/>
          </a:p>
          <a:p>
            <a:pPr marL="1905" indent="-344805">
              <a:buFont typeface="Monotype Sorts" pitchFamily="2" charset="2"/>
              <a:buNone/>
            </a:pPr>
            <a:r>
              <a:rPr lang="zh-CN" altLang="en-US" sz="1800" dirty="0"/>
              <a:t>  {</a:t>
            </a:r>
            <a:endParaRPr lang="zh-CN" altLang="en-US" sz="1800" dirty="0"/>
          </a:p>
          <a:p>
            <a:pPr marL="1905" indent="-344805">
              <a:buFont typeface="Monotype Sorts" pitchFamily="2" charset="2"/>
              <a:buNone/>
            </a:pPr>
            <a:r>
              <a:rPr lang="zh-CN" altLang="en-US" sz="1800" dirty="0">
                <a:solidFill>
                  <a:srgbClr val="0000CC"/>
                </a:solidFill>
              </a:rPr>
              <a:t>     </a:t>
            </a:r>
            <a:r>
              <a:rPr lang="en-US" altLang="zh-CN" sz="1800" dirty="0" err="1">
                <a:solidFill>
                  <a:srgbClr val="0000CC"/>
                </a:solidFill>
              </a:rPr>
              <a:t>printf</a:t>
            </a:r>
            <a:r>
              <a:rPr lang="en-US" altLang="zh-CN" sz="1800" dirty="0">
                <a:solidFill>
                  <a:srgbClr val="0000CC"/>
                </a:solidFill>
              </a:rPr>
              <a:t>(“Hi, there!”)</a:t>
            </a:r>
            <a:r>
              <a:rPr lang="zh-CN" altLang="en-US" sz="1800" dirty="0">
                <a:solidFill>
                  <a:srgbClr val="0000CC"/>
                </a:solidFill>
              </a:rPr>
              <a:t>;     </a:t>
            </a:r>
            <a:endParaRPr lang="zh-CN" altLang="en-US" sz="1800" dirty="0">
              <a:solidFill>
                <a:srgbClr val="0000CC"/>
              </a:solidFill>
            </a:endParaRPr>
          </a:p>
          <a:p>
            <a:pPr marL="1905" indent="-344805">
              <a:buFont typeface="Monotype Sorts" pitchFamily="2" charset="2"/>
              <a:buNone/>
            </a:pPr>
            <a:r>
              <a:rPr lang="zh-CN" altLang="en-US" sz="1800" dirty="0"/>
              <a:t>     </a:t>
            </a:r>
            <a:r>
              <a:rPr lang="zh-CN" altLang="en-US" sz="1800" b="1" dirty="0">
                <a:solidFill>
                  <a:srgbClr val="7030A0"/>
                </a:solidFill>
              </a:rPr>
              <a:t>pid=fork();</a:t>
            </a:r>
            <a:endParaRPr lang="zh-CN" altLang="en-US" sz="1800" b="1" dirty="0">
              <a:solidFill>
                <a:srgbClr val="7030A0"/>
              </a:solidFill>
            </a:endParaRPr>
          </a:p>
          <a:p>
            <a:pPr marL="1905" indent="-344805">
              <a:buFont typeface="Monotype Sorts" pitchFamily="2" charset="2"/>
              <a:buNone/>
            </a:pPr>
            <a:r>
              <a:rPr lang="zh-CN" altLang="en-US" sz="1800" dirty="0"/>
              <a:t>}</a:t>
            </a:r>
            <a:endParaRPr lang="zh-CN" altLang="en-US" sz="1800" dirty="0"/>
          </a:p>
          <a:p>
            <a:pPr marL="1905" indent="-344805">
              <a:buFont typeface="Monotype Sorts" pitchFamily="2" charset="2"/>
              <a:buNone/>
            </a:pPr>
            <a:endParaRPr lang="zh-CN" altLang="en-US" sz="1800" dirty="0"/>
          </a:p>
          <a:p>
            <a:pPr marL="1905" indent="-344805">
              <a:buFont typeface="Monotype Sorts" pitchFamily="2" charset="2"/>
              <a:buNone/>
            </a:pPr>
            <a:r>
              <a:rPr lang="zh-CN" altLang="en-US" sz="1800" dirty="0"/>
              <a:t>// 程序的执行结果什么？ </a:t>
            </a:r>
            <a:endParaRPr lang="zh-CN" altLang="en-US" sz="1800" dirty="0"/>
          </a:p>
        </p:txBody>
      </p:sp>
      <p:sp>
        <p:nvSpPr>
          <p:cNvPr id="92164" name="Rectangle 3"/>
          <p:cNvSpPr txBox="1">
            <a:spLocks noChangeArrowheads="1"/>
          </p:cNvSpPr>
          <p:nvPr/>
        </p:nvSpPr>
        <p:spPr bwMode="auto">
          <a:xfrm>
            <a:off x="3074988" y="1203325"/>
            <a:ext cx="2917825" cy="348408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noAutofit/>
          </a:bodyPr>
          <a:lstStyle>
            <a:lvl1pPr marL="1905" indent="-344805">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2</a:t>
            </a:r>
            <a:endParaRPr lang="en-US" altLang="zh-CN" sz="1800" dirty="0">
              <a:solidFill>
                <a:srgbClr val="006600"/>
              </a:solidFill>
            </a:endParaRPr>
          </a:p>
          <a:p>
            <a:pPr>
              <a:buNone/>
            </a:pPr>
            <a:r>
              <a:rPr lang="en-US" altLang="zh-CN" sz="1800" dirty="0" err="1" smtClean="0"/>
              <a:t>int</a:t>
            </a:r>
            <a:r>
              <a:rPr lang="en-US" altLang="zh-CN" sz="1800" dirty="0" smtClean="0"/>
              <a:t> </a:t>
            </a:r>
            <a:r>
              <a:rPr lang="zh-CN" altLang="en-US" sz="1800" dirty="0" smtClean="0"/>
              <a:t>main</a:t>
            </a:r>
            <a:r>
              <a:rPr lang="zh-CN" altLang="en-US" sz="1800" dirty="0"/>
              <a:t>()</a:t>
            </a:r>
            <a:endParaRPr lang="zh-CN" altLang="en-US" sz="1800" dirty="0"/>
          </a:p>
          <a:p>
            <a:pPr>
              <a:buFont typeface="Monotype Sorts" pitchFamily="2" charset="2"/>
              <a:buNone/>
            </a:pPr>
            <a:r>
              <a:rPr lang="zh-CN" altLang="en-US" sz="1800" dirty="0"/>
              <a:t>  {</a:t>
            </a:r>
            <a:endParaRPr lang="zh-CN" altLang="en-US" sz="1800" dirty="0"/>
          </a:p>
          <a:p>
            <a:pPr>
              <a:buFont typeface="Monotype Sorts" pitchFamily="2" charset="2"/>
              <a:buNone/>
            </a:pPr>
            <a:r>
              <a:rPr lang="zh-CN" altLang="en-US" sz="1800" dirty="0"/>
              <a:t>     </a:t>
            </a:r>
            <a:r>
              <a:rPr lang="en-US" altLang="zh-CN" sz="1800" dirty="0" err="1">
                <a:solidFill>
                  <a:srgbClr val="0000CC"/>
                </a:solidFill>
              </a:rPr>
              <a:t>printf</a:t>
            </a:r>
            <a:r>
              <a:rPr lang="en-US" altLang="zh-CN" sz="1800" dirty="0">
                <a:solidFill>
                  <a:srgbClr val="0000CC"/>
                </a:solidFill>
              </a:rPr>
              <a:t>(“Hi, there! </a:t>
            </a:r>
            <a:r>
              <a:rPr lang="en-US" altLang="zh-CN" sz="1800" dirty="0">
                <a:solidFill>
                  <a:srgbClr val="FF0000"/>
                </a:solidFill>
              </a:rPr>
              <a:t>\n</a:t>
            </a:r>
            <a:r>
              <a:rPr lang="en-US" altLang="zh-CN" sz="1800" dirty="0"/>
              <a:t>”)</a:t>
            </a:r>
            <a:r>
              <a:rPr lang="zh-CN" altLang="en-US" sz="1800" dirty="0"/>
              <a:t>;     </a:t>
            </a:r>
            <a:endParaRPr lang="zh-CN" altLang="en-US" sz="1800" dirty="0"/>
          </a:p>
          <a:p>
            <a:pPr>
              <a:buFont typeface="Monotype Sorts" pitchFamily="2" charset="2"/>
              <a:buNone/>
            </a:pPr>
            <a:r>
              <a:rPr lang="zh-CN" altLang="en-US" sz="1800" dirty="0"/>
              <a:t>     </a:t>
            </a:r>
            <a:r>
              <a:rPr lang="zh-CN" altLang="en-US" sz="1800" b="1" dirty="0">
                <a:solidFill>
                  <a:srgbClr val="7030A0"/>
                </a:solidFill>
                <a:latin typeface="+mn-lt"/>
                <a:ea typeface="+mn-ea"/>
              </a:rPr>
              <a:t>pid=fork();</a:t>
            </a:r>
            <a:endParaRPr lang="zh-CN" altLang="en-US" sz="1800" b="1" dirty="0">
              <a:solidFill>
                <a:srgbClr val="7030A0"/>
              </a:solidFill>
              <a:latin typeface="+mn-lt"/>
              <a:ea typeface="+mn-ea"/>
            </a:endParaRPr>
          </a:p>
          <a:p>
            <a:pPr>
              <a:buFont typeface="Monotype Sorts" pitchFamily="2" charset="2"/>
              <a:buNone/>
            </a:pPr>
            <a:r>
              <a:rPr lang="zh-CN" altLang="en-US" sz="1800" dirty="0"/>
              <a:t>}</a:t>
            </a:r>
            <a:endParaRPr lang="zh-CN" altLang="en-US" sz="1800" dirty="0"/>
          </a:p>
          <a:p>
            <a:pPr>
              <a:buFont typeface="Monotype Sorts" pitchFamily="2" charset="2"/>
              <a:buNone/>
            </a:pPr>
            <a:endParaRPr lang="zh-CN" altLang="en-US" sz="1800" dirty="0"/>
          </a:p>
          <a:p>
            <a:pPr>
              <a:buFont typeface="Monotype Sorts" pitchFamily="2" charset="2"/>
              <a:buNone/>
            </a:pPr>
            <a:r>
              <a:rPr lang="zh-CN" altLang="en-US" sz="1800" dirty="0"/>
              <a:t>// 程序的执行结果什么？ </a:t>
            </a:r>
            <a:endParaRPr lang="zh-CN" altLang="en-US" sz="1800" dirty="0"/>
          </a:p>
        </p:txBody>
      </p:sp>
      <p:sp>
        <p:nvSpPr>
          <p:cNvPr id="92165" name="Rectangle 3"/>
          <p:cNvSpPr txBox="1">
            <a:spLocks noChangeArrowheads="1"/>
          </p:cNvSpPr>
          <p:nvPr/>
        </p:nvSpPr>
        <p:spPr bwMode="auto">
          <a:xfrm>
            <a:off x="6161103" y="1203326"/>
            <a:ext cx="2717785" cy="348408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noAutofit/>
          </a:bodyPr>
          <a:lstStyle>
            <a:lvl1pPr marL="1905" indent="-344805">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3</a:t>
            </a:r>
            <a:endParaRPr lang="en-US" altLang="zh-CN" sz="1800" dirty="0">
              <a:solidFill>
                <a:srgbClr val="006600"/>
              </a:solidFill>
            </a:endParaRPr>
          </a:p>
          <a:p>
            <a:pPr>
              <a:buNone/>
            </a:pPr>
            <a:r>
              <a:rPr lang="en-US" altLang="zh-CN" sz="1800" dirty="0" err="1" smtClean="0"/>
              <a:t>int</a:t>
            </a:r>
            <a:r>
              <a:rPr lang="en-US" altLang="zh-CN" sz="1800" dirty="0" smtClean="0"/>
              <a:t> </a:t>
            </a:r>
            <a:r>
              <a:rPr lang="zh-CN" altLang="en-US" sz="1800" dirty="0" smtClean="0"/>
              <a:t>main</a:t>
            </a:r>
            <a:r>
              <a:rPr lang="zh-CN" altLang="en-US" sz="1800" dirty="0"/>
              <a:t>()</a:t>
            </a:r>
            <a:endParaRPr lang="zh-CN" altLang="en-US" sz="1800" dirty="0"/>
          </a:p>
          <a:p>
            <a:pPr>
              <a:buFont typeface="Monotype Sorts" pitchFamily="2" charset="2"/>
              <a:buNone/>
            </a:pPr>
            <a:r>
              <a:rPr lang="zh-CN" altLang="en-US" sz="1800" dirty="0"/>
              <a:t>  {</a:t>
            </a:r>
            <a:endParaRPr lang="zh-CN" altLang="en-US" sz="1800" dirty="0"/>
          </a:p>
          <a:p>
            <a:pPr>
              <a:buFont typeface="Monotype Sorts" pitchFamily="2" charset="2"/>
              <a:buNone/>
            </a:pPr>
            <a:r>
              <a:rPr lang="zh-CN" altLang="en-US" sz="1800" dirty="0"/>
              <a:t>     </a:t>
            </a:r>
            <a:r>
              <a:rPr lang="en-US" altLang="zh-CN" sz="1800" dirty="0" err="1"/>
              <a:t>printf</a:t>
            </a:r>
            <a:r>
              <a:rPr lang="en-US" altLang="zh-CN" sz="1800" dirty="0"/>
              <a:t>(“Hi, there!”)</a:t>
            </a:r>
            <a:r>
              <a:rPr lang="zh-CN" altLang="en-US" sz="1800" dirty="0"/>
              <a:t>;  </a:t>
            </a:r>
            <a:endParaRPr lang="en-US" altLang="zh-CN" sz="1800" dirty="0"/>
          </a:p>
          <a:p>
            <a:pPr>
              <a:buFont typeface="Monotype Sorts" pitchFamily="2" charset="2"/>
              <a:buNone/>
            </a:pPr>
            <a:r>
              <a:rPr lang="en-US" altLang="zh-CN" sz="1800" dirty="0"/>
              <a:t>     </a:t>
            </a:r>
            <a:r>
              <a:rPr lang="en-US" altLang="zh-CN" sz="1800" dirty="0" err="1">
                <a:solidFill>
                  <a:srgbClr val="FF0000"/>
                </a:solidFill>
              </a:rPr>
              <a:t>fflush</a:t>
            </a:r>
            <a:r>
              <a:rPr lang="en-US" altLang="zh-CN" sz="1800" dirty="0">
                <a:solidFill>
                  <a:srgbClr val="FF0000"/>
                </a:solidFill>
              </a:rPr>
              <a:t>(</a:t>
            </a:r>
            <a:r>
              <a:rPr lang="en-US" altLang="zh-CN" sz="1800" dirty="0" err="1">
                <a:solidFill>
                  <a:srgbClr val="FF0000"/>
                </a:solidFill>
              </a:rPr>
              <a:t>stdout</a:t>
            </a:r>
            <a:r>
              <a:rPr lang="en-US" altLang="zh-CN" sz="1800" dirty="0">
                <a:solidFill>
                  <a:srgbClr val="FF0000"/>
                </a:solidFill>
              </a:rPr>
              <a:t>);</a:t>
            </a:r>
            <a:r>
              <a:rPr lang="zh-CN" altLang="en-US" sz="1800" dirty="0">
                <a:solidFill>
                  <a:srgbClr val="FF0000"/>
                </a:solidFill>
              </a:rPr>
              <a:t>   </a:t>
            </a:r>
            <a:endParaRPr lang="zh-CN" altLang="en-US" sz="1800" dirty="0">
              <a:solidFill>
                <a:srgbClr val="FF0000"/>
              </a:solidFill>
            </a:endParaRPr>
          </a:p>
          <a:p>
            <a:pPr>
              <a:buNone/>
            </a:pPr>
            <a:r>
              <a:rPr lang="zh-CN" altLang="en-US" sz="1800" dirty="0"/>
              <a:t>     </a:t>
            </a:r>
            <a:r>
              <a:rPr lang="zh-CN" altLang="en-US" sz="1800" b="1" dirty="0">
                <a:solidFill>
                  <a:srgbClr val="7030A0"/>
                </a:solidFill>
                <a:latin typeface="+mn-lt"/>
                <a:ea typeface="+mn-ea"/>
              </a:rPr>
              <a:t>pid=fork();</a:t>
            </a:r>
            <a:endParaRPr lang="zh-CN" altLang="en-US" sz="1800" b="1" dirty="0">
              <a:solidFill>
                <a:srgbClr val="7030A0"/>
              </a:solidFill>
              <a:latin typeface="+mn-lt"/>
              <a:ea typeface="+mn-ea"/>
            </a:endParaRPr>
          </a:p>
          <a:p>
            <a:pPr>
              <a:buFont typeface="Monotype Sorts" pitchFamily="2" charset="2"/>
              <a:buNone/>
            </a:pPr>
            <a:r>
              <a:rPr lang="zh-CN" altLang="en-US" sz="1800" dirty="0"/>
              <a:t>}</a:t>
            </a:r>
            <a:endParaRPr lang="zh-CN" altLang="en-US" sz="1800" dirty="0"/>
          </a:p>
          <a:p>
            <a:pPr>
              <a:buFont typeface="Monotype Sorts" pitchFamily="2" charset="2"/>
              <a:buNone/>
            </a:pPr>
            <a:r>
              <a:rPr lang="zh-CN" altLang="en-US" sz="1800" dirty="0"/>
              <a:t>// 程序的执行结果什么？ </a:t>
            </a:r>
            <a:endParaRPr lang="zh-CN" alt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a:xfrm>
            <a:off x="1154113" y="319088"/>
            <a:ext cx="6824662" cy="614362"/>
          </a:xfrm>
          <a:ln>
            <a:miter/>
          </a:ln>
        </p:spPr>
        <p:txBody>
          <a:bodyPr/>
          <a:lstStyle/>
          <a:p>
            <a:pPr>
              <a:defRPr/>
            </a:pPr>
            <a:r>
              <a:rPr lang="en-US" altLang="zh-CN" noProof="1">
                <a:effectLst>
                  <a:outerShdw blurRad="38100" dist="38100" dir="2700000">
                    <a:srgbClr val="C0C0C0"/>
                  </a:outerShdw>
                </a:effectLst>
              </a:rPr>
              <a:t> </a:t>
            </a:r>
            <a:r>
              <a:rPr lang="en-US" altLang="zh-CN" dirty="0">
                <a:effectLst>
                  <a:outerShdw blurRad="38100" dist="38100" dir="2700000">
                    <a:srgbClr val="C0C0C0"/>
                  </a:outerShdw>
                </a:effectLst>
              </a:rPr>
              <a:t>Components of </a:t>
            </a:r>
            <a:r>
              <a:rPr lang="en-US" altLang="zh-CN" noProof="1">
                <a:effectLst>
                  <a:outerShdw blurRad="38100" dist="38100" dir="2700000">
                    <a:srgbClr val="C0C0C0"/>
                  </a:outerShdw>
                </a:effectLst>
              </a:rPr>
              <a:t>Process</a:t>
            </a:r>
            <a:endParaRPr lang="en-US" altLang="zh-CN" noProof="1">
              <a:effectLst>
                <a:outerShdw blurRad="38100" dist="38100" dir="2700000">
                  <a:srgbClr val="C0C0C0"/>
                </a:outerShdw>
              </a:effectLst>
            </a:endParaRPr>
          </a:p>
        </p:txBody>
      </p:sp>
      <p:sp>
        <p:nvSpPr>
          <p:cNvPr id="7171" name="Rectangle 3"/>
          <p:cNvSpPr>
            <a:spLocks noGrp="1"/>
          </p:cNvSpPr>
          <p:nvPr>
            <p:ph type="body" idx="4294967295"/>
          </p:nvPr>
        </p:nvSpPr>
        <p:spPr>
          <a:xfrm>
            <a:off x="495300" y="933450"/>
            <a:ext cx="8142288" cy="5210175"/>
          </a:xfrm>
          <a:ln>
            <a:miter/>
          </a:ln>
        </p:spPr>
        <p:txBody>
          <a:bodyPr/>
          <a:lstStyle/>
          <a:p>
            <a:pPr eaLnBrk="1">
              <a:defRPr/>
            </a:pPr>
            <a:r>
              <a:rPr lang="en-US" altLang="x-none" sz="2000" noProof="1" smtClean="0">
                <a:solidFill>
                  <a:srgbClr val="000818"/>
                </a:solidFill>
                <a:sym typeface="Arial" panose="020B0604020202020204" pitchFamily="34" charset="0"/>
              </a:rPr>
              <a:t>A process includes </a:t>
            </a:r>
            <a:r>
              <a:rPr lang="en-US" altLang="x-none" sz="2000" noProof="1" smtClean="0">
                <a:solidFill>
                  <a:srgbClr val="006600"/>
                </a:solidFill>
                <a:sym typeface="Arial" panose="020B0604020202020204" pitchFamily="34" charset="0"/>
              </a:rPr>
              <a:t>Multiple </a:t>
            </a:r>
            <a:r>
              <a:rPr lang="en-US" altLang="x-none" sz="2000" noProof="1">
                <a:solidFill>
                  <a:srgbClr val="006600"/>
                </a:solidFill>
                <a:sym typeface="Arial" panose="020B0604020202020204" pitchFamily="34" charset="0"/>
              </a:rPr>
              <a:t>parts</a:t>
            </a:r>
            <a:endParaRPr lang="en-US" altLang="x-none" sz="2000" noProof="1">
              <a:solidFill>
                <a:srgbClr val="006600"/>
              </a:solidFill>
            </a:endParaRPr>
          </a:p>
          <a:p>
            <a:pPr lvl="1" eaLnBrk="1">
              <a:defRPr/>
            </a:pPr>
            <a:r>
              <a:rPr lang="en-US" altLang="zh-CN" sz="1800" b="1" noProof="1" smtClean="0">
                <a:solidFill>
                  <a:srgbClr val="3366FF"/>
                </a:solidFill>
                <a:sym typeface="Arial" panose="020B0604020202020204" pitchFamily="34" charset="0"/>
              </a:rPr>
              <a:t>T</a:t>
            </a:r>
            <a:r>
              <a:rPr lang="en-US" altLang="x-none" sz="1800" b="1" noProof="1" smtClean="0">
                <a:solidFill>
                  <a:srgbClr val="3366FF"/>
                </a:solidFill>
                <a:sym typeface="Arial" panose="020B0604020202020204" pitchFamily="34" charset="0"/>
              </a:rPr>
              <a:t>ext section</a:t>
            </a:r>
            <a:r>
              <a:rPr lang="zh-CN" altLang="en-US" sz="1800" b="1" noProof="1">
                <a:solidFill>
                  <a:srgbClr val="3366FF"/>
                </a:solidFill>
                <a:sym typeface="Arial" panose="020B0604020202020204" pitchFamily="34" charset="0"/>
              </a:rPr>
              <a:t> </a:t>
            </a:r>
            <a:r>
              <a:rPr lang="en-US" altLang="x-none" sz="1800" noProof="1">
                <a:sym typeface="宋体" panose="02010600030101010101" pitchFamily="2" charset="-122"/>
              </a:rPr>
              <a:t>containing </a:t>
            </a:r>
            <a:r>
              <a:rPr lang="en-US" altLang="x-none" sz="1800" noProof="1" smtClean="0">
                <a:solidFill>
                  <a:srgbClr val="CC6600"/>
                </a:solidFill>
                <a:sym typeface="Arial" panose="020B0604020202020204" pitchFamily="34" charset="0"/>
              </a:rPr>
              <a:t>program code</a:t>
            </a:r>
            <a:endParaRPr lang="en-US" altLang="x-none" sz="1800" b="1" noProof="1">
              <a:solidFill>
                <a:srgbClr val="3366FF"/>
              </a:solidFill>
            </a:endParaRPr>
          </a:p>
          <a:p>
            <a:pPr lvl="1" eaLnBrk="1">
              <a:defRPr/>
            </a:pPr>
            <a:r>
              <a:rPr lang="en-US" altLang="x-none" sz="1800" b="1" noProof="1">
                <a:solidFill>
                  <a:srgbClr val="3366FF"/>
                </a:solidFill>
                <a:sym typeface="宋体" panose="02010600030101010101" pitchFamily="2" charset="-122"/>
              </a:rPr>
              <a:t>Data section</a:t>
            </a:r>
            <a:r>
              <a:rPr lang="en-US" altLang="x-none" sz="1800" noProof="1">
                <a:sym typeface="宋体" panose="02010600030101010101" pitchFamily="2" charset="-122"/>
              </a:rPr>
              <a:t> containing </a:t>
            </a:r>
            <a:r>
              <a:rPr lang="en-US" altLang="x-none" sz="1800" noProof="1">
                <a:solidFill>
                  <a:srgbClr val="CC6600"/>
                </a:solidFill>
                <a:sym typeface="宋体" panose="02010600030101010101" pitchFamily="2" charset="-122"/>
              </a:rPr>
              <a:t>global variables </a:t>
            </a:r>
            <a:r>
              <a:rPr lang="en-US" altLang="zh-CN" sz="1800" dirty="0"/>
              <a:t>and </a:t>
            </a:r>
            <a:r>
              <a:rPr lang="en-US" altLang="zh-CN" sz="1800" dirty="0">
                <a:solidFill>
                  <a:srgbClr val="CC6600"/>
                </a:solidFill>
              </a:rPr>
              <a:t>static variables</a:t>
            </a:r>
            <a:endParaRPr lang="en-US" altLang="x-none" sz="1800" noProof="1">
              <a:solidFill>
                <a:srgbClr val="CC6600"/>
              </a:solidFill>
            </a:endParaRPr>
          </a:p>
          <a:p>
            <a:pPr lvl="1" eaLnBrk="1">
              <a:defRPr/>
            </a:pPr>
            <a:r>
              <a:rPr lang="en-US" altLang="x-none" sz="1800" b="1" noProof="1">
                <a:solidFill>
                  <a:srgbClr val="3366FF"/>
                </a:solidFill>
                <a:sym typeface="Arial" panose="020B0604020202020204" pitchFamily="34" charset="0"/>
              </a:rPr>
              <a:t>Stack</a:t>
            </a:r>
            <a:r>
              <a:rPr lang="en-US" altLang="x-none" sz="1800" b="1" noProof="1">
                <a:sym typeface="Arial" panose="020B0604020202020204" pitchFamily="34" charset="0"/>
              </a:rPr>
              <a:t> </a:t>
            </a:r>
            <a:r>
              <a:rPr lang="en-US" altLang="x-none" sz="1800" noProof="1">
                <a:sym typeface="Arial" panose="020B0604020202020204" pitchFamily="34" charset="0"/>
              </a:rPr>
              <a:t>containing temporary data</a:t>
            </a:r>
            <a:endParaRPr lang="en-US" altLang="x-none" sz="1800" noProof="1"/>
          </a:p>
          <a:p>
            <a:pPr lvl="2" eaLnBrk="1">
              <a:defRPr/>
            </a:pPr>
            <a:r>
              <a:rPr lang="en-US" altLang="x-none" sz="1600" noProof="1">
                <a:sym typeface="Arial" panose="020B0604020202020204" pitchFamily="34" charset="0"/>
              </a:rPr>
              <a:t>local variables, function parameters, </a:t>
            </a:r>
            <a:r>
              <a:rPr lang="en-US" altLang="zh-CN" sz="1600" noProof="1" smtClean="0">
                <a:sym typeface="Arial" panose="020B0604020202020204" pitchFamily="34" charset="0"/>
              </a:rPr>
              <a:t>function </a:t>
            </a:r>
            <a:r>
              <a:rPr lang="en-US" altLang="x-none" sz="1600" noProof="1" smtClean="0">
                <a:sym typeface="Arial" panose="020B0604020202020204" pitchFamily="34" charset="0"/>
              </a:rPr>
              <a:t>return </a:t>
            </a:r>
            <a:r>
              <a:rPr lang="en-US" altLang="x-none" sz="1600" noProof="1">
                <a:sym typeface="Arial" panose="020B0604020202020204" pitchFamily="34" charset="0"/>
              </a:rPr>
              <a:t>addresses</a:t>
            </a:r>
            <a:endParaRPr lang="en-US" altLang="x-none" sz="1600" noProof="1">
              <a:sym typeface="Arial" panose="020B0604020202020204" pitchFamily="34" charset="0"/>
            </a:endParaRPr>
          </a:p>
          <a:p>
            <a:pPr lvl="2" eaLnBrk="1">
              <a:defRPr/>
            </a:pPr>
            <a:r>
              <a:rPr lang="en-US" altLang="zh-CN" sz="1600" dirty="0"/>
              <a:t>It grows and shrinks as functions are called and returned</a:t>
            </a:r>
            <a:endParaRPr lang="en-US" altLang="x-none" sz="1600" noProof="1">
              <a:sym typeface="Arial" panose="020B0604020202020204" pitchFamily="34" charset="0"/>
            </a:endParaRPr>
          </a:p>
          <a:p>
            <a:pPr lvl="1" eaLnBrk="1">
              <a:defRPr/>
            </a:pPr>
            <a:r>
              <a:rPr lang="en-US" altLang="x-none" sz="1800" b="1" noProof="1">
                <a:solidFill>
                  <a:srgbClr val="3366FF"/>
                </a:solidFill>
                <a:sym typeface="Arial" panose="020B0604020202020204" pitchFamily="34" charset="0"/>
              </a:rPr>
              <a:t>Heap</a:t>
            </a:r>
            <a:r>
              <a:rPr lang="en-US" altLang="x-none" sz="1800" b="1" noProof="1">
                <a:sym typeface="Arial" panose="020B0604020202020204" pitchFamily="34" charset="0"/>
              </a:rPr>
              <a:t> </a:t>
            </a:r>
            <a:r>
              <a:rPr lang="en-US" altLang="x-none" sz="1800" noProof="1">
                <a:sym typeface="Arial" panose="020B0604020202020204" pitchFamily="34" charset="0"/>
              </a:rPr>
              <a:t>containing memory dynamically allocated during run time</a:t>
            </a:r>
            <a:endParaRPr lang="en-US" altLang="x-none" sz="1800" noProof="1">
              <a:sym typeface="Arial" panose="020B0604020202020204" pitchFamily="34" charset="0"/>
            </a:endParaRPr>
          </a:p>
          <a:p>
            <a:pPr lvl="2" eaLnBrk="1">
              <a:defRPr/>
            </a:pPr>
            <a:r>
              <a:rPr lang="en-US" altLang="zh-CN" sz="1600" dirty="0" smtClean="0"/>
              <a:t>such </a:t>
            </a:r>
            <a:r>
              <a:rPr lang="en-US" altLang="zh-CN" sz="1600" dirty="0"/>
              <a:t>as </a:t>
            </a:r>
            <a:r>
              <a:rPr lang="en-US" altLang="zh-CN" sz="1600" dirty="0" err="1">
                <a:solidFill>
                  <a:srgbClr val="006600"/>
                </a:solidFill>
              </a:rPr>
              <a:t>malloc</a:t>
            </a:r>
            <a:r>
              <a:rPr lang="en-US" altLang="zh-CN" sz="1600" dirty="0">
                <a:solidFill>
                  <a:srgbClr val="006600"/>
                </a:solidFill>
              </a:rPr>
              <a:t>() </a:t>
            </a:r>
            <a:r>
              <a:rPr lang="en-US" altLang="zh-CN" sz="1600" dirty="0"/>
              <a:t>in C or </a:t>
            </a:r>
            <a:r>
              <a:rPr lang="en-US" altLang="zh-CN" sz="1600" dirty="0" smtClean="0">
                <a:solidFill>
                  <a:srgbClr val="006600"/>
                </a:solidFill>
              </a:rPr>
              <a:t>new() </a:t>
            </a:r>
            <a:r>
              <a:rPr lang="en-US" altLang="zh-CN" sz="1600" dirty="0"/>
              <a:t>in C</a:t>
            </a:r>
            <a:r>
              <a:rPr lang="en-US" altLang="zh-CN" sz="1600" dirty="0" smtClean="0"/>
              <a:t>++  </a:t>
            </a:r>
            <a:r>
              <a:rPr lang="zh-CN" altLang="en-US" sz="1600" dirty="0" smtClean="0"/>
              <a:t>所使用的内存</a:t>
            </a:r>
            <a:endParaRPr lang="en-US" altLang="x-none" sz="1600" noProof="1"/>
          </a:p>
          <a:p>
            <a:pPr lvl="1" eaLnBrk="1">
              <a:defRPr/>
            </a:pPr>
            <a:r>
              <a:rPr lang="en-US" altLang="x-none" sz="1800" b="1" noProof="1">
                <a:solidFill>
                  <a:srgbClr val="3366FF"/>
                </a:solidFill>
                <a:sym typeface="Arial" panose="020B0604020202020204" pitchFamily="34" charset="0"/>
              </a:rPr>
              <a:t>Current activity </a:t>
            </a:r>
            <a:r>
              <a:rPr lang="en-US" altLang="x-none" sz="1800" noProof="1">
                <a:sym typeface="Arial" panose="020B0604020202020204" pitchFamily="34" charset="0"/>
              </a:rPr>
              <a:t>including</a:t>
            </a:r>
            <a:r>
              <a:rPr lang="en-US" altLang="x-none" sz="1800" b="1" noProof="1">
                <a:solidFill>
                  <a:srgbClr val="3366FF"/>
                </a:solidFill>
                <a:sym typeface="Arial" panose="020B0604020202020204" pitchFamily="34" charset="0"/>
              </a:rPr>
              <a:t> </a:t>
            </a:r>
            <a:r>
              <a:rPr lang="en-US" altLang="x-none" sz="1800" noProof="1">
                <a:solidFill>
                  <a:srgbClr val="CC6600"/>
                </a:solidFill>
                <a:sym typeface="Arial" panose="020B0604020202020204" pitchFamily="34" charset="0"/>
              </a:rPr>
              <a:t>Program Pounter(PC), </a:t>
            </a:r>
            <a:r>
              <a:rPr lang="en-US" altLang="zh-CN" sz="1800" dirty="0">
                <a:solidFill>
                  <a:srgbClr val="CC6600"/>
                </a:solidFill>
              </a:rPr>
              <a:t>Stack Pointer (SP) ,</a:t>
            </a:r>
            <a:r>
              <a:rPr lang="en-US" altLang="x-none" sz="1800" noProof="1">
                <a:solidFill>
                  <a:srgbClr val="CC6600"/>
                </a:solidFill>
                <a:sym typeface="Arial" panose="020B0604020202020204" pitchFamily="34" charset="0"/>
              </a:rPr>
              <a:t>processor </a:t>
            </a:r>
            <a:r>
              <a:rPr lang="en-US" altLang="x-none" sz="1800" noProof="1" smtClean="0">
                <a:solidFill>
                  <a:srgbClr val="CC6600"/>
                </a:solidFill>
                <a:sym typeface="Arial" panose="020B0604020202020204" pitchFamily="34" charset="0"/>
              </a:rPr>
              <a:t>registers</a:t>
            </a:r>
            <a:endParaRPr lang="en-US" altLang="x-none" sz="1800" noProof="1" smtClean="0">
              <a:solidFill>
                <a:srgbClr val="CC6600"/>
              </a:solidFill>
              <a:sym typeface="Arial" panose="020B0604020202020204" pitchFamily="34" charset="0"/>
            </a:endParaRPr>
          </a:p>
          <a:p>
            <a:pPr lvl="1" eaLnBrk="1">
              <a:defRPr/>
            </a:pPr>
            <a:r>
              <a:rPr lang="en-US" altLang="zh-CN" sz="2000" b="1" noProof="1" smtClean="0">
                <a:solidFill>
                  <a:srgbClr val="3366FF"/>
                </a:solidFill>
                <a:sym typeface="Arial" panose="020B0604020202020204" pitchFamily="34" charset="0"/>
              </a:rPr>
              <a:t>PCB</a:t>
            </a:r>
            <a:r>
              <a:rPr lang="en-US" altLang="zh-CN" sz="2000" noProof="1" smtClean="0">
                <a:solidFill>
                  <a:srgbClr val="000818"/>
                </a:solidFill>
                <a:sym typeface="Arial" panose="020B0604020202020204" pitchFamily="34" charset="0"/>
              </a:rPr>
              <a:t>--</a:t>
            </a:r>
            <a:r>
              <a:rPr lang="en-US" altLang="zh-CN" sz="2000" u="sng" noProof="1" smtClean="0">
                <a:solidFill>
                  <a:srgbClr val="C00000"/>
                </a:solidFill>
                <a:sym typeface="Arial" panose="020B0604020202020204" pitchFamily="34" charset="0"/>
              </a:rPr>
              <a:t>P</a:t>
            </a:r>
            <a:r>
              <a:rPr lang="en-US" altLang="zh-CN" sz="2000" noProof="1" smtClean="0">
                <a:solidFill>
                  <a:srgbClr val="000818"/>
                </a:solidFill>
                <a:sym typeface="Arial" panose="020B0604020202020204" pitchFamily="34" charset="0"/>
              </a:rPr>
              <a:t>rocess </a:t>
            </a:r>
            <a:r>
              <a:rPr lang="en-US" altLang="zh-CN" sz="2000" u="sng" noProof="1">
                <a:solidFill>
                  <a:srgbClr val="C00000"/>
                </a:solidFill>
                <a:sym typeface="Arial" panose="020B0604020202020204" pitchFamily="34" charset="0"/>
              </a:rPr>
              <a:t>C</a:t>
            </a:r>
            <a:r>
              <a:rPr lang="en-US" altLang="zh-CN" sz="2000" noProof="1">
                <a:solidFill>
                  <a:srgbClr val="000818"/>
                </a:solidFill>
                <a:sym typeface="Arial" panose="020B0604020202020204" pitchFamily="34" charset="0"/>
              </a:rPr>
              <a:t>ontrol </a:t>
            </a:r>
            <a:r>
              <a:rPr lang="en-US" altLang="zh-CN" sz="2000" u="sng" noProof="1" smtClean="0">
                <a:solidFill>
                  <a:srgbClr val="C00000"/>
                </a:solidFill>
                <a:sym typeface="Arial" panose="020B0604020202020204" pitchFamily="34" charset="0"/>
              </a:rPr>
              <a:t>B</a:t>
            </a:r>
            <a:r>
              <a:rPr lang="en-US" altLang="zh-CN" sz="2000" noProof="1" smtClean="0">
                <a:solidFill>
                  <a:srgbClr val="000818"/>
                </a:solidFill>
                <a:sym typeface="Arial" panose="020B0604020202020204" pitchFamily="34" charset="0"/>
              </a:rPr>
              <a:t>lock</a:t>
            </a:r>
            <a:endParaRPr lang="en-US" altLang="zh-CN" sz="2000" noProof="1" smtClean="0">
              <a:solidFill>
                <a:srgbClr val="000818"/>
              </a:solidFill>
              <a:sym typeface="Arial" panose="020B0604020202020204" pitchFamily="34" charset="0"/>
            </a:endParaRPr>
          </a:p>
          <a:p>
            <a:pPr lvl="2" eaLnBrk="1">
              <a:defRPr/>
            </a:pPr>
            <a:r>
              <a:rPr lang="zh-CN" altLang="en-US" sz="1800" noProof="1" smtClean="0">
                <a:solidFill>
                  <a:srgbClr val="000818"/>
                </a:solidFill>
                <a:sym typeface="Arial" panose="020B0604020202020204" pitchFamily="34" charset="0"/>
              </a:rPr>
              <a:t>相当于进程的档案</a:t>
            </a:r>
            <a:endParaRPr lang="en-US" altLang="zh-CN" sz="1800" noProof="1" smtClean="0">
              <a:solidFill>
                <a:srgbClr val="000818"/>
              </a:solidFill>
              <a:sym typeface="Arial" panose="020B0604020202020204" pitchFamily="34" charset="0"/>
            </a:endParaRPr>
          </a:p>
          <a:p>
            <a:pPr lvl="2" eaLnBrk="1">
              <a:defRPr/>
            </a:pPr>
            <a:r>
              <a:rPr lang="en-US" altLang="zh-CN" sz="1800" noProof="1" smtClean="0">
                <a:solidFill>
                  <a:srgbClr val="000818"/>
                </a:solidFill>
                <a:sym typeface="Arial" panose="020B0604020202020204" pitchFamily="34" charset="0"/>
              </a:rPr>
              <a:t>OS</a:t>
            </a:r>
            <a:r>
              <a:rPr lang="en-US" altLang="zh-CN" sz="1800" noProof="1" smtClean="0">
                <a:solidFill>
                  <a:srgbClr val="000818"/>
                </a:solidFill>
                <a:sym typeface="Wingdings" panose="05000000000000000000" pitchFamily="2" charset="2"/>
              </a:rPr>
              <a:t>PCB</a:t>
            </a:r>
            <a:r>
              <a:rPr lang="zh-CN" altLang="en-US" sz="1800" noProof="1" smtClean="0">
                <a:solidFill>
                  <a:srgbClr val="000818"/>
                </a:solidFill>
                <a:sym typeface="Wingdings" panose="05000000000000000000" pitchFamily="2" charset="2"/>
              </a:rPr>
              <a:t>进程的任何信息</a:t>
            </a:r>
            <a:endParaRPr lang="en-US" altLang="zh-CN" sz="1800" noProof="1" smtClean="0">
              <a:solidFill>
                <a:srgbClr val="000818"/>
              </a:solidFill>
              <a:sym typeface="Arial" panose="020B0604020202020204" pitchFamily="34" charset="0"/>
            </a:endParaRPr>
          </a:p>
          <a:p>
            <a:pPr eaLnBrk="1">
              <a:defRPr/>
            </a:pPr>
            <a:endParaRPr lang="en-US" altLang="zh-CN" sz="2000" noProof="1" smtClean="0">
              <a:solidFill>
                <a:srgbClr val="00081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171">
                                            <p:txEl>
                                              <p:pRg st="9" end="9"/>
                                            </p:txEl>
                                          </p:spTgt>
                                        </p:tgtEl>
                                        <p:attrNameLst>
                                          <p:attrName>style.visibility</p:attrName>
                                        </p:attrNameLst>
                                      </p:cBhvr>
                                      <p:to>
                                        <p:strVal val="visible"/>
                                      </p:to>
                                    </p:set>
                                    <p:animEffect transition="in" filter="barn(inVertical)">
                                      <p:cBhvr>
                                        <p:cTn id="7" dur="500"/>
                                        <p:tgtEl>
                                          <p:spTgt spid="7171">
                                            <p:txEl>
                                              <p:pRg st="9" end="9"/>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171">
                                            <p:txEl>
                                              <p:pRg st="10" end="10"/>
                                            </p:txEl>
                                          </p:spTgt>
                                        </p:tgtEl>
                                        <p:attrNameLst>
                                          <p:attrName>style.visibility</p:attrName>
                                        </p:attrNameLst>
                                      </p:cBhvr>
                                      <p:to>
                                        <p:strVal val="visible"/>
                                      </p:to>
                                    </p:set>
                                    <p:animEffect transition="in" filter="barn(inVertical)">
                                      <p:cBhvr>
                                        <p:cTn id="10" dur="500"/>
                                        <p:tgtEl>
                                          <p:spTgt spid="7171">
                                            <p:txEl>
                                              <p:pRg st="10" end="10"/>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7171">
                                            <p:txEl>
                                              <p:pRg st="11" end="11"/>
                                            </p:txEl>
                                          </p:spTgt>
                                        </p:tgtEl>
                                        <p:attrNameLst>
                                          <p:attrName>style.visibility</p:attrName>
                                        </p:attrNameLst>
                                      </p:cBhvr>
                                      <p:to>
                                        <p:strVal val="visible"/>
                                      </p:to>
                                    </p:set>
                                    <p:animEffect transition="in" filter="barn(inVertical)">
                                      <p:cBhvr>
                                        <p:cTn id="13" dur="500"/>
                                        <p:tgtEl>
                                          <p:spTgt spid="71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a:xfrm>
            <a:off x="647700" y="184150"/>
            <a:ext cx="7772400" cy="627063"/>
          </a:xfrm>
          <a:ln>
            <a:miter/>
          </a:ln>
        </p:spPr>
        <p:txBody>
          <a:bodyPr/>
          <a:lstStyle/>
          <a:p>
            <a:pPr>
              <a:defRPr/>
            </a:pPr>
            <a:r>
              <a:rPr lang="en-US" altLang="zh-CN" noProof="1">
                <a:effectLst>
                  <a:outerShdw blurRad="38100" dist="38100" dir="2700000">
                    <a:srgbClr val="C0C0C0"/>
                  </a:outerShdw>
                </a:effectLst>
              </a:rPr>
              <a:t>f</a:t>
            </a:r>
            <a:r>
              <a:rPr lang="zh-CN" altLang="en-US" noProof="1">
                <a:effectLst>
                  <a:outerShdw blurRad="38100" dist="38100" dir="2700000">
                    <a:srgbClr val="C0C0C0"/>
                  </a:outerShdw>
                </a:effectLst>
              </a:rPr>
              <a:t>ork()</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继承缓存（续）</a:t>
            </a:r>
            <a:endParaRPr lang="zh-CN" altLang="en-US" noProof="1">
              <a:effectLst>
                <a:outerShdw blurRad="38100" dist="38100" dir="2700000">
                  <a:srgbClr val="C0C0C0"/>
                </a:outerShdw>
              </a:effectLst>
            </a:endParaRPr>
          </a:p>
        </p:txBody>
      </p:sp>
      <p:sp>
        <p:nvSpPr>
          <p:cNvPr id="93187" name="Rectangle 3"/>
          <p:cNvSpPr>
            <a:spLocks noGrp="1" noChangeArrowheads="1"/>
          </p:cNvSpPr>
          <p:nvPr>
            <p:ph type="body" idx="4294967295"/>
          </p:nvPr>
        </p:nvSpPr>
        <p:spPr>
          <a:xfrm>
            <a:off x="246063" y="1160463"/>
            <a:ext cx="2736834" cy="3429293"/>
          </a:xfrm>
          <a:ln>
            <a:solidFill>
              <a:srgbClr val="000000"/>
            </a:solidFill>
            <a:miter lim="800000"/>
          </a:ln>
        </p:spPr>
        <p:txBody>
          <a:bodyPr>
            <a:noAutofit/>
          </a:bodyPr>
          <a:lstStyle/>
          <a:p>
            <a:pPr marL="1905" indent="-344805">
              <a:spcBef>
                <a:spcPts val="600"/>
              </a:spcBef>
              <a:buFont typeface="Monotype Sorts" pitchFamily="2" charset="2"/>
              <a:buNone/>
            </a:pPr>
            <a:r>
              <a:rPr lang="en-US" altLang="zh-CN" sz="1800" dirty="0">
                <a:solidFill>
                  <a:srgbClr val="006600"/>
                </a:solidFill>
              </a:rPr>
              <a:t>//sample 1</a:t>
            </a:r>
            <a:endParaRPr lang="en-US" altLang="zh-CN" sz="1800" dirty="0">
              <a:solidFill>
                <a:srgbClr val="006600"/>
              </a:solidFill>
            </a:endParaRPr>
          </a:p>
          <a:p>
            <a:pPr marL="1905" indent="-344805">
              <a:spcBef>
                <a:spcPts val="600"/>
              </a:spcBef>
              <a:buFont typeface="Monotype Sorts" pitchFamily="2" charset="2"/>
              <a:buNone/>
            </a:pPr>
            <a:r>
              <a:rPr lang="zh-CN" altLang="en-US" sz="1800" dirty="0" smtClean="0"/>
              <a:t>main</a:t>
            </a:r>
            <a:r>
              <a:rPr lang="zh-CN" altLang="en-US" sz="1800" dirty="0"/>
              <a:t>()</a:t>
            </a:r>
            <a:endParaRPr lang="zh-CN" altLang="en-US" sz="1800" dirty="0"/>
          </a:p>
          <a:p>
            <a:pPr marL="1905" indent="-344805">
              <a:spcBef>
                <a:spcPts val="600"/>
              </a:spcBef>
              <a:buFont typeface="Monotype Sorts" pitchFamily="2" charset="2"/>
              <a:buNone/>
            </a:pPr>
            <a:r>
              <a:rPr lang="zh-CN" altLang="en-US" sz="1800" dirty="0"/>
              <a:t>  {</a:t>
            </a:r>
            <a:endParaRPr lang="zh-CN" altLang="en-US" sz="1800" dirty="0"/>
          </a:p>
          <a:p>
            <a:pPr marL="1905" indent="-344805">
              <a:spcBef>
                <a:spcPts val="600"/>
              </a:spcBef>
              <a:buFont typeface="Monotype Sorts" pitchFamily="2" charset="2"/>
              <a:buNone/>
            </a:pPr>
            <a:r>
              <a:rPr lang="zh-CN" altLang="en-US" sz="1800" dirty="0">
                <a:solidFill>
                  <a:srgbClr val="0000CC"/>
                </a:solidFill>
              </a:rPr>
              <a:t>     </a:t>
            </a:r>
            <a:r>
              <a:rPr lang="en-US" altLang="zh-CN" sz="1800" dirty="0" err="1">
                <a:solidFill>
                  <a:srgbClr val="0000CC"/>
                </a:solidFill>
              </a:rPr>
              <a:t>printf</a:t>
            </a:r>
            <a:r>
              <a:rPr lang="en-US" altLang="zh-CN" sz="1800" dirty="0">
                <a:solidFill>
                  <a:srgbClr val="0000CC"/>
                </a:solidFill>
              </a:rPr>
              <a:t>(“Hi, there!”)</a:t>
            </a:r>
            <a:r>
              <a:rPr lang="zh-CN" altLang="en-US" sz="1800" dirty="0">
                <a:solidFill>
                  <a:srgbClr val="0000CC"/>
                </a:solidFill>
              </a:rPr>
              <a:t>;     </a:t>
            </a:r>
            <a:endParaRPr lang="zh-CN" altLang="en-US" sz="1800" dirty="0">
              <a:solidFill>
                <a:srgbClr val="0000CC"/>
              </a:solidFill>
            </a:endParaRPr>
          </a:p>
          <a:p>
            <a:pPr marL="1905" indent="-344805">
              <a:spcBef>
                <a:spcPts val="600"/>
              </a:spcBef>
              <a:buFont typeface="Monotype Sorts" pitchFamily="2" charset="2"/>
              <a:buNone/>
            </a:pPr>
            <a:r>
              <a:rPr lang="zh-CN" altLang="en-US" sz="1800" dirty="0" smtClean="0"/>
              <a:t>     </a:t>
            </a:r>
            <a:r>
              <a:rPr lang="zh-CN" altLang="en-US" sz="1800" b="1" dirty="0">
                <a:solidFill>
                  <a:srgbClr val="7030A0"/>
                </a:solidFill>
              </a:rPr>
              <a:t>pid=fork();</a:t>
            </a:r>
            <a:endParaRPr lang="zh-CN" altLang="en-US" sz="1800" b="1" dirty="0">
              <a:solidFill>
                <a:srgbClr val="7030A0"/>
              </a:solidFill>
            </a:endParaRPr>
          </a:p>
          <a:p>
            <a:pPr marL="1905" indent="-344805">
              <a:spcBef>
                <a:spcPts val="600"/>
              </a:spcBef>
              <a:buFont typeface="Monotype Sorts" pitchFamily="2" charset="2"/>
              <a:buNone/>
            </a:pPr>
            <a:r>
              <a:rPr lang="zh-CN" altLang="en-US" sz="1800" dirty="0"/>
              <a:t>}</a:t>
            </a:r>
            <a:endParaRPr lang="zh-CN" altLang="en-US" sz="1800" dirty="0"/>
          </a:p>
          <a:p>
            <a:pPr marL="1905" indent="-344805">
              <a:spcBef>
                <a:spcPts val="600"/>
              </a:spcBef>
              <a:buFont typeface="Monotype Sorts" pitchFamily="2" charset="2"/>
              <a:buNone/>
            </a:pPr>
            <a:endParaRPr lang="en-US" altLang="zh-CN" sz="1800" dirty="0" smtClean="0"/>
          </a:p>
          <a:p>
            <a:pPr marL="1905" indent="-344805">
              <a:spcBef>
                <a:spcPts val="600"/>
              </a:spcBef>
              <a:buFont typeface="Monotype Sorts" pitchFamily="2" charset="2"/>
              <a:buNone/>
            </a:pPr>
            <a:endParaRPr lang="zh-CN" altLang="en-US" sz="1800" dirty="0"/>
          </a:p>
          <a:p>
            <a:pPr marL="1905" indent="-344805">
              <a:spcBef>
                <a:spcPts val="600"/>
              </a:spcBef>
              <a:buFont typeface="Monotype Sorts" pitchFamily="2" charset="2"/>
              <a:buNone/>
            </a:pPr>
            <a:r>
              <a:rPr lang="zh-CN" altLang="en-US" sz="1800" dirty="0"/>
              <a:t>// 程序的执行结果什么？ </a:t>
            </a:r>
            <a:endParaRPr lang="zh-CN" altLang="en-US" sz="1800" dirty="0"/>
          </a:p>
        </p:txBody>
      </p:sp>
      <p:sp>
        <p:nvSpPr>
          <p:cNvPr id="93188" name="Rectangle 3"/>
          <p:cNvSpPr txBox="1">
            <a:spLocks noChangeArrowheads="1"/>
          </p:cNvSpPr>
          <p:nvPr/>
        </p:nvSpPr>
        <p:spPr bwMode="auto">
          <a:xfrm>
            <a:off x="3074988" y="1203325"/>
            <a:ext cx="2917825" cy="338643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noAutofit/>
          </a:bodyPr>
          <a:lstStyle>
            <a:lvl1pPr marL="1905" indent="-344805">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2</a:t>
            </a:r>
            <a:endParaRPr lang="en-US" altLang="zh-CN" sz="1800" dirty="0">
              <a:solidFill>
                <a:srgbClr val="006600"/>
              </a:solidFill>
            </a:endParaRPr>
          </a:p>
          <a:p>
            <a:pPr>
              <a:buFont typeface="Monotype Sorts" pitchFamily="2" charset="2"/>
              <a:buNone/>
            </a:pPr>
            <a:r>
              <a:rPr lang="zh-CN" altLang="en-US" sz="1800" dirty="0" smtClean="0"/>
              <a:t>main</a:t>
            </a:r>
            <a:r>
              <a:rPr lang="zh-CN" altLang="en-US" sz="1800" dirty="0"/>
              <a:t>()</a:t>
            </a:r>
            <a:endParaRPr lang="zh-CN" altLang="en-US" sz="1800" dirty="0"/>
          </a:p>
          <a:p>
            <a:pPr>
              <a:buFont typeface="Monotype Sorts" pitchFamily="2" charset="2"/>
              <a:buNone/>
            </a:pPr>
            <a:r>
              <a:rPr lang="zh-CN" altLang="en-US" sz="1800" dirty="0"/>
              <a:t>  {</a:t>
            </a:r>
            <a:endParaRPr lang="zh-CN" altLang="en-US" sz="1800" dirty="0"/>
          </a:p>
          <a:p>
            <a:pPr>
              <a:buFont typeface="Monotype Sorts" pitchFamily="2" charset="2"/>
              <a:buNone/>
            </a:pPr>
            <a:r>
              <a:rPr lang="zh-CN" altLang="en-US" sz="1800" dirty="0"/>
              <a:t>     </a:t>
            </a:r>
            <a:r>
              <a:rPr lang="en-US" altLang="zh-CN" sz="1800" dirty="0" err="1">
                <a:solidFill>
                  <a:srgbClr val="0000CC"/>
                </a:solidFill>
              </a:rPr>
              <a:t>printf</a:t>
            </a:r>
            <a:r>
              <a:rPr lang="en-US" altLang="zh-CN" sz="1800" dirty="0">
                <a:solidFill>
                  <a:srgbClr val="0000CC"/>
                </a:solidFill>
              </a:rPr>
              <a:t>(“Hi, there! </a:t>
            </a:r>
            <a:r>
              <a:rPr lang="en-US" altLang="zh-CN" sz="1800" dirty="0">
                <a:solidFill>
                  <a:srgbClr val="FF0000"/>
                </a:solidFill>
              </a:rPr>
              <a:t>\n</a:t>
            </a:r>
            <a:r>
              <a:rPr lang="en-US" altLang="zh-CN" sz="1800" dirty="0"/>
              <a:t>”)</a:t>
            </a:r>
            <a:r>
              <a:rPr lang="zh-CN" altLang="en-US" sz="1800" dirty="0"/>
              <a:t>;     </a:t>
            </a:r>
            <a:endParaRPr lang="zh-CN" altLang="en-US" sz="1800" dirty="0"/>
          </a:p>
          <a:p>
            <a:pPr>
              <a:buNone/>
            </a:pPr>
            <a:r>
              <a:rPr lang="zh-CN" altLang="en-US" sz="1800" dirty="0"/>
              <a:t>     </a:t>
            </a:r>
            <a:r>
              <a:rPr lang="zh-CN" altLang="en-US" sz="1800" b="1" dirty="0">
                <a:solidFill>
                  <a:srgbClr val="7030A0"/>
                </a:solidFill>
                <a:latin typeface="+mn-lt"/>
                <a:ea typeface="+mn-ea"/>
              </a:rPr>
              <a:t>pid=fork();</a:t>
            </a:r>
            <a:endParaRPr lang="zh-CN" altLang="en-US" sz="1800" b="1" dirty="0">
              <a:solidFill>
                <a:srgbClr val="7030A0"/>
              </a:solidFill>
              <a:latin typeface="+mn-lt"/>
              <a:ea typeface="+mn-ea"/>
            </a:endParaRPr>
          </a:p>
          <a:p>
            <a:pPr>
              <a:buFont typeface="Monotype Sorts" pitchFamily="2" charset="2"/>
              <a:buNone/>
            </a:pPr>
            <a:r>
              <a:rPr lang="zh-CN" altLang="en-US" sz="1800" dirty="0"/>
              <a:t>}</a:t>
            </a:r>
            <a:endParaRPr lang="zh-CN" altLang="en-US" sz="1800" dirty="0"/>
          </a:p>
          <a:p>
            <a:pPr>
              <a:buFont typeface="Monotype Sorts" pitchFamily="2" charset="2"/>
              <a:buNone/>
            </a:pPr>
            <a:endParaRPr lang="zh-CN" altLang="en-US" sz="1800" dirty="0"/>
          </a:p>
          <a:p>
            <a:pPr>
              <a:buFont typeface="Monotype Sorts" pitchFamily="2" charset="2"/>
              <a:buNone/>
            </a:pPr>
            <a:r>
              <a:rPr lang="zh-CN" altLang="en-US" sz="1800" dirty="0"/>
              <a:t>// 程序的执行结果什么？ </a:t>
            </a:r>
            <a:endParaRPr lang="zh-CN" altLang="en-US" sz="1800" dirty="0"/>
          </a:p>
        </p:txBody>
      </p:sp>
      <p:sp>
        <p:nvSpPr>
          <p:cNvPr id="93189" name="Rectangle 3"/>
          <p:cNvSpPr txBox="1">
            <a:spLocks noChangeArrowheads="1"/>
          </p:cNvSpPr>
          <p:nvPr/>
        </p:nvSpPr>
        <p:spPr bwMode="auto">
          <a:xfrm>
            <a:off x="6084905" y="1203326"/>
            <a:ext cx="2793984" cy="338643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noAutofit/>
          </a:bodyPr>
          <a:lstStyle>
            <a:lvl1pPr marL="1905" indent="-344805">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3</a:t>
            </a:r>
            <a:endParaRPr lang="en-US" altLang="zh-CN" sz="1800" dirty="0">
              <a:solidFill>
                <a:srgbClr val="006600"/>
              </a:solidFill>
            </a:endParaRPr>
          </a:p>
          <a:p>
            <a:pPr>
              <a:buFont typeface="Monotype Sorts" pitchFamily="2" charset="2"/>
              <a:buNone/>
            </a:pPr>
            <a:r>
              <a:rPr lang="zh-CN" altLang="en-US" sz="1800" dirty="0" smtClean="0"/>
              <a:t>main</a:t>
            </a:r>
            <a:r>
              <a:rPr lang="zh-CN" altLang="en-US" sz="1800" dirty="0"/>
              <a:t>()</a:t>
            </a:r>
            <a:endParaRPr lang="zh-CN" altLang="en-US" sz="1800" dirty="0"/>
          </a:p>
          <a:p>
            <a:pPr>
              <a:buFont typeface="Monotype Sorts" pitchFamily="2" charset="2"/>
              <a:buNone/>
            </a:pPr>
            <a:r>
              <a:rPr lang="zh-CN" altLang="en-US" sz="1800" dirty="0"/>
              <a:t>  {</a:t>
            </a:r>
            <a:endParaRPr lang="zh-CN" altLang="en-US" sz="1800" dirty="0"/>
          </a:p>
          <a:p>
            <a:pPr>
              <a:buFont typeface="Monotype Sorts" pitchFamily="2" charset="2"/>
              <a:buNone/>
            </a:pPr>
            <a:r>
              <a:rPr lang="zh-CN" altLang="en-US" sz="1800" dirty="0"/>
              <a:t>     </a:t>
            </a:r>
            <a:r>
              <a:rPr lang="en-US" altLang="zh-CN" sz="1800" dirty="0" err="1"/>
              <a:t>printf</a:t>
            </a:r>
            <a:r>
              <a:rPr lang="en-US" altLang="zh-CN" sz="1800" dirty="0"/>
              <a:t>(“Hi, there!”)</a:t>
            </a:r>
            <a:r>
              <a:rPr lang="zh-CN" altLang="en-US" sz="1800" dirty="0"/>
              <a:t>;  </a:t>
            </a:r>
            <a:endParaRPr lang="en-US" altLang="zh-CN" sz="1800" dirty="0"/>
          </a:p>
          <a:p>
            <a:pPr>
              <a:buFont typeface="Monotype Sorts" pitchFamily="2" charset="2"/>
              <a:buNone/>
            </a:pPr>
            <a:r>
              <a:rPr lang="en-US" altLang="zh-CN" sz="1800" dirty="0"/>
              <a:t>     </a:t>
            </a:r>
            <a:r>
              <a:rPr lang="en-US" altLang="zh-CN" sz="1800" dirty="0" err="1">
                <a:solidFill>
                  <a:srgbClr val="FF0000"/>
                </a:solidFill>
              </a:rPr>
              <a:t>fflush</a:t>
            </a:r>
            <a:r>
              <a:rPr lang="en-US" altLang="zh-CN" sz="1800" dirty="0">
                <a:solidFill>
                  <a:srgbClr val="FF0000"/>
                </a:solidFill>
              </a:rPr>
              <a:t>(</a:t>
            </a:r>
            <a:r>
              <a:rPr lang="en-US" altLang="zh-CN" sz="1800" dirty="0" err="1">
                <a:solidFill>
                  <a:srgbClr val="FF0000"/>
                </a:solidFill>
              </a:rPr>
              <a:t>stdout</a:t>
            </a:r>
            <a:r>
              <a:rPr lang="en-US" altLang="zh-CN" sz="1800" dirty="0">
                <a:solidFill>
                  <a:srgbClr val="FF0000"/>
                </a:solidFill>
              </a:rPr>
              <a:t>);</a:t>
            </a:r>
            <a:r>
              <a:rPr lang="zh-CN" altLang="en-US" sz="1800" dirty="0">
                <a:solidFill>
                  <a:srgbClr val="FF0000"/>
                </a:solidFill>
              </a:rPr>
              <a:t>   </a:t>
            </a:r>
            <a:endParaRPr lang="zh-CN" altLang="en-US" sz="1800" dirty="0">
              <a:solidFill>
                <a:srgbClr val="FF0000"/>
              </a:solidFill>
            </a:endParaRPr>
          </a:p>
          <a:p>
            <a:pPr>
              <a:buNone/>
            </a:pPr>
            <a:r>
              <a:rPr lang="zh-CN" altLang="en-US" sz="1800" b="1" dirty="0">
                <a:solidFill>
                  <a:srgbClr val="7030A0"/>
                </a:solidFill>
                <a:latin typeface="+mn-lt"/>
                <a:ea typeface="+mn-ea"/>
              </a:rPr>
              <a:t>     pid=fork();</a:t>
            </a:r>
            <a:endParaRPr lang="zh-CN" altLang="en-US" sz="1800" b="1" dirty="0">
              <a:solidFill>
                <a:srgbClr val="7030A0"/>
              </a:solidFill>
              <a:latin typeface="+mn-lt"/>
              <a:ea typeface="+mn-ea"/>
            </a:endParaRPr>
          </a:p>
          <a:p>
            <a:pPr>
              <a:buFont typeface="Monotype Sorts" pitchFamily="2" charset="2"/>
              <a:buNone/>
            </a:pPr>
            <a:r>
              <a:rPr lang="zh-CN" altLang="en-US" sz="1800" dirty="0"/>
              <a:t>}</a:t>
            </a:r>
            <a:endParaRPr lang="zh-CN" altLang="en-US" sz="1800" dirty="0"/>
          </a:p>
          <a:p>
            <a:pPr>
              <a:buFont typeface="Monotype Sorts" pitchFamily="2" charset="2"/>
              <a:buNone/>
            </a:pPr>
            <a:r>
              <a:rPr lang="zh-CN" altLang="en-US" sz="1800" dirty="0"/>
              <a:t>// 程序的执行结果什么？ </a:t>
            </a:r>
            <a:endParaRPr lang="zh-CN" altLang="en-US" sz="1800" dirty="0"/>
          </a:p>
        </p:txBody>
      </p:sp>
      <p:sp>
        <p:nvSpPr>
          <p:cNvPr id="93190" name="文本框 1"/>
          <p:cNvSpPr txBox="1">
            <a:spLocks noChangeArrowheads="1"/>
          </p:cNvSpPr>
          <p:nvPr/>
        </p:nvSpPr>
        <p:spPr bwMode="auto">
          <a:xfrm>
            <a:off x="101677" y="4753339"/>
            <a:ext cx="2881219" cy="92333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285750" indent="-285750">
              <a:spcBef>
                <a:spcPct val="0"/>
              </a:spcBef>
              <a:buClrTx/>
              <a:buSzTx/>
              <a:buFont typeface="Arial" panose="020B0604020202020204" pitchFamily="34" charset="0"/>
              <a:buChar char="•"/>
            </a:pPr>
            <a:r>
              <a:rPr lang="zh-CN" altLang="en-US" sz="1800" dirty="0">
                <a:solidFill>
                  <a:srgbClr val="7030A0"/>
                </a:solidFill>
              </a:rPr>
              <a:t>输出两次</a:t>
            </a:r>
            <a:r>
              <a:rPr lang="en-US" altLang="zh-CN" sz="1800" dirty="0" smtClean="0">
                <a:solidFill>
                  <a:srgbClr val="7030A0"/>
                </a:solidFill>
              </a:rPr>
              <a:t>“</a:t>
            </a:r>
            <a:r>
              <a:rPr lang="en-US" altLang="zh-CN" sz="1800" dirty="0">
                <a:solidFill>
                  <a:srgbClr val="7030A0"/>
                </a:solidFill>
              </a:rPr>
              <a:t>Hi, there</a:t>
            </a:r>
            <a:r>
              <a:rPr lang="en-US" altLang="zh-CN" sz="1800" dirty="0" smtClean="0">
                <a:solidFill>
                  <a:srgbClr val="7030A0"/>
                </a:solidFill>
              </a:rPr>
              <a:t>!”;</a:t>
            </a:r>
            <a:endParaRPr lang="en-US" altLang="zh-CN" sz="1800" dirty="0">
              <a:solidFill>
                <a:srgbClr val="7030A0"/>
              </a:solidFill>
            </a:endParaRPr>
          </a:p>
          <a:p>
            <a:pPr marL="285750" indent="-285750">
              <a:spcBef>
                <a:spcPct val="0"/>
              </a:spcBef>
              <a:buClrTx/>
              <a:buSzTx/>
              <a:buFont typeface="Arial" panose="020B0604020202020204" pitchFamily="34" charset="0"/>
              <a:buChar char="•"/>
            </a:pPr>
            <a:r>
              <a:rPr lang="zh-CN" altLang="en-US" sz="1800" b="1" dirty="0">
                <a:solidFill>
                  <a:srgbClr val="FF0000"/>
                </a:solidFill>
              </a:rPr>
              <a:t>子进程继承了父进程的缓存及缓存中的数据</a:t>
            </a:r>
            <a:r>
              <a:rPr lang="zh-CN" altLang="en-US" sz="1800" b="1" dirty="0" smtClean="0">
                <a:solidFill>
                  <a:srgbClr val="FF0000"/>
                </a:solidFill>
              </a:rPr>
              <a:t>。</a:t>
            </a:r>
            <a:endParaRPr lang="en-US" altLang="zh-CN" sz="1800" b="1" dirty="0">
              <a:solidFill>
                <a:srgbClr val="FF0000"/>
              </a:solidFill>
            </a:endParaRPr>
          </a:p>
        </p:txBody>
      </p:sp>
      <p:sp>
        <p:nvSpPr>
          <p:cNvPr id="93191" name="文本框 6"/>
          <p:cNvSpPr txBox="1">
            <a:spLocks noChangeArrowheads="1"/>
          </p:cNvSpPr>
          <p:nvPr/>
        </p:nvSpPr>
        <p:spPr bwMode="auto">
          <a:xfrm>
            <a:off x="2982896" y="4762653"/>
            <a:ext cx="3009917" cy="92333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285750" indent="-285750">
              <a:spcBef>
                <a:spcPct val="0"/>
              </a:spcBef>
              <a:buClrTx/>
              <a:buSzTx/>
              <a:buFont typeface="Arial" panose="020B0604020202020204" pitchFamily="34" charset="0"/>
              <a:buChar char="•"/>
            </a:pPr>
            <a:r>
              <a:rPr lang="zh-CN" altLang="en-US" sz="1800" dirty="0">
                <a:solidFill>
                  <a:srgbClr val="0000CC"/>
                </a:solidFill>
              </a:rPr>
              <a:t>仅父进程输出</a:t>
            </a:r>
            <a:r>
              <a:rPr lang="en-US" altLang="zh-CN" sz="1800" dirty="0">
                <a:solidFill>
                  <a:srgbClr val="0000CC"/>
                </a:solidFill>
              </a:rPr>
              <a:t>“Hi, there!”</a:t>
            </a:r>
            <a:endParaRPr lang="en-US" altLang="zh-CN" sz="1800" dirty="0">
              <a:solidFill>
                <a:srgbClr val="0000CC"/>
              </a:solidFill>
            </a:endParaRPr>
          </a:p>
          <a:p>
            <a:pPr marL="285750" indent="-285750">
              <a:spcBef>
                <a:spcPct val="0"/>
              </a:spcBef>
              <a:buClrTx/>
              <a:buSzTx/>
              <a:buFont typeface="Arial" panose="020B0604020202020204" pitchFamily="34" charset="0"/>
              <a:buChar char="•"/>
            </a:pPr>
            <a:r>
              <a:rPr lang="zh-CN" altLang="en-US" sz="1800" dirty="0">
                <a:solidFill>
                  <a:srgbClr val="7030A0"/>
                </a:solidFill>
              </a:rPr>
              <a:t>子进程继承了父进程一个空的缓存。</a:t>
            </a:r>
            <a:endParaRPr lang="en-US" altLang="zh-CN" sz="1800" dirty="0">
              <a:solidFill>
                <a:srgbClr val="7030A0"/>
              </a:solidFill>
            </a:endParaRPr>
          </a:p>
        </p:txBody>
      </p:sp>
      <p:sp>
        <p:nvSpPr>
          <p:cNvPr id="93192" name="文本框 7"/>
          <p:cNvSpPr txBox="1">
            <a:spLocks noChangeArrowheads="1"/>
          </p:cNvSpPr>
          <p:nvPr/>
        </p:nvSpPr>
        <p:spPr bwMode="auto">
          <a:xfrm>
            <a:off x="5992813" y="4771967"/>
            <a:ext cx="3033510" cy="92333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285750" indent="-285750">
              <a:spcBef>
                <a:spcPct val="0"/>
              </a:spcBef>
              <a:buClrTx/>
              <a:buSzTx/>
              <a:buFont typeface="Arial" panose="020B0604020202020204" pitchFamily="34" charset="0"/>
              <a:buChar char="•"/>
            </a:pPr>
            <a:r>
              <a:rPr lang="zh-CN" altLang="en-US" sz="1800" dirty="0">
                <a:solidFill>
                  <a:srgbClr val="0000CC"/>
                </a:solidFill>
              </a:rPr>
              <a:t>仅父进程输出</a:t>
            </a:r>
            <a:r>
              <a:rPr lang="en-US" altLang="zh-CN" sz="1800" dirty="0">
                <a:solidFill>
                  <a:srgbClr val="0000CC"/>
                </a:solidFill>
              </a:rPr>
              <a:t>“Hi, there!”</a:t>
            </a:r>
            <a:endParaRPr lang="en-US" altLang="zh-CN" sz="1800" dirty="0">
              <a:solidFill>
                <a:srgbClr val="0000CC"/>
              </a:solidFill>
            </a:endParaRPr>
          </a:p>
          <a:p>
            <a:pPr marL="285750" indent="-285750">
              <a:spcBef>
                <a:spcPct val="0"/>
              </a:spcBef>
              <a:buClrTx/>
              <a:buSzTx/>
              <a:buFont typeface="Arial" panose="020B0604020202020204" pitchFamily="34" charset="0"/>
              <a:buChar char="•"/>
            </a:pPr>
            <a:r>
              <a:rPr lang="zh-CN" altLang="en-US" sz="1800" dirty="0">
                <a:solidFill>
                  <a:srgbClr val="7030A0"/>
                </a:solidFill>
              </a:rPr>
              <a:t>子进程继承了父进程一个空的缓存。</a:t>
            </a:r>
            <a:endParaRPr lang="en-US" altLang="zh-CN" sz="1800" dirty="0">
              <a:solidFill>
                <a:srgbClr val="7030A0"/>
              </a:solidFill>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a:xfrm>
            <a:off x="1171575" y="88900"/>
            <a:ext cx="7772400" cy="844550"/>
          </a:xfrm>
          <a:ln>
            <a:miter/>
          </a:ln>
        </p:spPr>
        <p:txBody>
          <a:bodyPr/>
          <a:lstStyle/>
          <a:p>
            <a:pPr>
              <a:defRPr/>
            </a:pPr>
            <a:r>
              <a:rPr lang="en-US" altLang="zh-CN" noProof="1">
                <a:effectLst>
                  <a:outerShdw blurRad="38100" dist="38100" dir="2700000">
                    <a:srgbClr val="C0C0C0"/>
                  </a:outerShdw>
                </a:effectLst>
              </a:rPr>
              <a:t>f</a:t>
            </a:r>
            <a:r>
              <a:rPr lang="zh-CN" altLang="en-US" noProof="1">
                <a:effectLst>
                  <a:outerShdw blurRad="38100" dist="38100" dir="2700000">
                    <a:srgbClr val="C0C0C0"/>
                  </a:outerShdw>
                </a:effectLst>
              </a:rPr>
              <a:t>ork()</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继承缓存</a:t>
            </a:r>
            <a:endParaRPr lang="zh-CN" altLang="en-US" noProof="1">
              <a:effectLst>
                <a:outerShdw blurRad="38100" dist="38100" dir="2700000">
                  <a:srgbClr val="C0C0C0"/>
                </a:outerShdw>
              </a:effectLst>
            </a:endParaRPr>
          </a:p>
        </p:txBody>
      </p:sp>
      <p:sp>
        <p:nvSpPr>
          <p:cNvPr id="87043" name="Rectangle 3"/>
          <p:cNvSpPr>
            <a:spLocks noGrp="1" noChangeArrowheads="1"/>
          </p:cNvSpPr>
          <p:nvPr>
            <p:ph type="body" idx="4294967295"/>
          </p:nvPr>
        </p:nvSpPr>
        <p:spPr>
          <a:xfrm>
            <a:off x="819150" y="1160463"/>
            <a:ext cx="7478713" cy="3590925"/>
          </a:xfrm>
        </p:spPr>
        <p:txBody>
          <a:bodyPr>
            <a:spAutoFit/>
          </a:bodyPr>
          <a:lstStyle/>
          <a:p>
            <a:pPr marL="1905" lvl="2" indent="-344805">
              <a:buFont typeface="Wingdings" panose="05000000000000000000" pitchFamily="2" charset="2"/>
              <a:buChar char="n"/>
              <a:defRPr/>
            </a:pPr>
            <a:r>
              <a:rPr lang="zh-CN" altLang="en-US" sz="2000" dirty="0"/>
              <a:t>对于</a:t>
            </a:r>
            <a:r>
              <a:rPr lang="en-US" altLang="zh-CN" sz="2000" dirty="0"/>
              <a:t>sample 1</a:t>
            </a:r>
            <a:r>
              <a:rPr lang="zh-CN" altLang="en-US" sz="2000" dirty="0"/>
              <a:t>，</a:t>
            </a:r>
            <a:r>
              <a:rPr lang="en-US" altLang="zh-CN" sz="1800" dirty="0"/>
              <a:t>“Hi, there!”</a:t>
            </a:r>
            <a:r>
              <a:rPr lang="zh-CN" altLang="en-US" sz="1800" dirty="0"/>
              <a:t>输出</a:t>
            </a:r>
            <a:r>
              <a:rPr lang="zh-CN" altLang="en-US" sz="1800" b="1" dirty="0">
                <a:solidFill>
                  <a:srgbClr val="0000CC"/>
                </a:solidFill>
              </a:rPr>
              <a:t>两次</a:t>
            </a:r>
            <a:r>
              <a:rPr lang="zh-CN" altLang="en-US" sz="1800" dirty="0"/>
              <a:t>，</a:t>
            </a:r>
            <a:r>
              <a:rPr lang="zh-CN" altLang="en-US" sz="1800" dirty="0">
                <a:solidFill>
                  <a:srgbClr val="FF0000"/>
                </a:solidFill>
              </a:rPr>
              <a:t>父子进程各输出一次</a:t>
            </a:r>
            <a:r>
              <a:rPr lang="zh-CN" altLang="en-US" sz="1800" dirty="0"/>
              <a:t>；</a:t>
            </a:r>
            <a:endParaRPr lang="en-US" altLang="zh-CN" sz="2000" dirty="0"/>
          </a:p>
          <a:p>
            <a:pPr marL="744855" lvl="2" indent="-344805">
              <a:buFont typeface="Wingdings" panose="05000000000000000000" pitchFamily="2" charset="2"/>
              <a:buChar char="l"/>
              <a:defRPr/>
            </a:pPr>
            <a:r>
              <a:rPr lang="zh-CN" altLang="en-US" sz="1800" dirty="0"/>
              <a:t>父进程的输出语句</a:t>
            </a:r>
            <a:r>
              <a:rPr lang="en-US" altLang="zh-CN" sz="1800" dirty="0" err="1"/>
              <a:t>printf</a:t>
            </a:r>
            <a:r>
              <a:rPr lang="en-US" altLang="zh-CN" sz="1800" dirty="0"/>
              <a:t>(“Hi, there!”)</a:t>
            </a:r>
            <a:r>
              <a:rPr lang="zh-CN" altLang="en-US" sz="1800" dirty="0"/>
              <a:t>将字符串</a:t>
            </a:r>
            <a:r>
              <a:rPr lang="en-US" altLang="zh-CN" sz="1800" dirty="0"/>
              <a:t>”Hi, there!”</a:t>
            </a:r>
            <a:r>
              <a:rPr lang="zh-CN" altLang="en-US" sz="1800" dirty="0"/>
              <a:t>送入缓存</a:t>
            </a:r>
            <a:endParaRPr lang="en-US" altLang="zh-CN" sz="1800" dirty="0"/>
          </a:p>
          <a:p>
            <a:pPr marL="1087755" lvl="3" indent="-344805">
              <a:buFont typeface="Wingdings" panose="05000000000000000000" pitchFamily="2" charset="2"/>
              <a:buChar char="ü"/>
              <a:defRPr/>
            </a:pPr>
            <a:r>
              <a:rPr lang="zh-CN" altLang="en-US" sz="1600" dirty="0"/>
              <a:t>注：但尚未输出到屏幕，当缓存写满后，</a:t>
            </a:r>
            <a:r>
              <a:rPr lang="zh-CN" altLang="en-US" sz="1600" b="1" dirty="0">
                <a:solidFill>
                  <a:srgbClr val="006600"/>
                </a:solidFill>
              </a:rPr>
              <a:t>再往缓存写入数据</a:t>
            </a:r>
            <a:r>
              <a:rPr lang="zh-CN" altLang="en-US" sz="1600" dirty="0"/>
              <a:t>，系统会将缓存的内容一次性写出，并将新数据写入已清空的缓存中；</a:t>
            </a:r>
            <a:endParaRPr lang="en-US" altLang="zh-CN" sz="1600" dirty="0"/>
          </a:p>
          <a:p>
            <a:pPr marL="744855" lvl="2" indent="-344805">
              <a:buFont typeface="Wingdings" panose="05000000000000000000" pitchFamily="2" charset="2"/>
              <a:buChar char="l"/>
              <a:defRPr/>
            </a:pPr>
            <a:r>
              <a:rPr lang="zh-CN" altLang="en-US" sz="1800" dirty="0"/>
              <a:t>子进程继承了父进程的缓存</a:t>
            </a:r>
            <a:r>
              <a:rPr lang="en-US" altLang="zh-CN" sz="1800" dirty="0"/>
              <a:t>(</a:t>
            </a:r>
            <a:r>
              <a:rPr lang="zh-CN" altLang="en-US" sz="1800" dirty="0"/>
              <a:t>内容为</a:t>
            </a:r>
            <a:r>
              <a:rPr lang="en-US" altLang="zh-CN" sz="1800" dirty="0"/>
              <a:t>“Hi, there!”)</a:t>
            </a:r>
            <a:r>
              <a:rPr lang="zh-CN" altLang="en-US" sz="1800" dirty="0"/>
              <a:t>；</a:t>
            </a:r>
            <a:endParaRPr lang="en-US" altLang="zh-CN" sz="1800" dirty="0"/>
          </a:p>
          <a:p>
            <a:pPr marL="744855" lvl="2" indent="-344805">
              <a:buFont typeface="Wingdings" panose="05000000000000000000" pitchFamily="2" charset="2"/>
              <a:buChar char="l"/>
              <a:defRPr/>
            </a:pPr>
            <a:r>
              <a:rPr lang="zh-CN" altLang="en-US" sz="1800" b="1" dirty="0">
                <a:solidFill>
                  <a:srgbClr val="0000CC"/>
                </a:solidFill>
              </a:rPr>
              <a:t>一般情况下，进程退出后，系统会自动清空缓存</a:t>
            </a:r>
            <a:endParaRPr lang="en-US" altLang="zh-CN" sz="1800" b="1" dirty="0">
              <a:solidFill>
                <a:srgbClr val="0000CC"/>
              </a:solidFill>
            </a:endParaRPr>
          </a:p>
          <a:p>
            <a:pPr marL="1087755" lvl="3" indent="-344805">
              <a:buFont typeface="Wingdings" panose="05000000000000000000" pitchFamily="2" charset="2"/>
              <a:buChar char="ü"/>
              <a:defRPr/>
            </a:pPr>
            <a:r>
              <a:rPr lang="zh-CN" altLang="en-US" sz="1600" dirty="0"/>
              <a:t>当</a:t>
            </a:r>
            <a:r>
              <a:rPr lang="zh-CN" altLang="en-US" sz="1600" dirty="0">
                <a:solidFill>
                  <a:srgbClr val="006600"/>
                </a:solidFill>
              </a:rPr>
              <a:t>父进程</a:t>
            </a:r>
            <a:r>
              <a:rPr lang="zh-CN" altLang="en-US" sz="1600" dirty="0"/>
              <a:t>执行完退出，系统自动清空</a:t>
            </a:r>
            <a:r>
              <a:rPr lang="zh-CN" altLang="en-US" sz="1600" dirty="0">
                <a:solidFill>
                  <a:srgbClr val="006600"/>
                </a:solidFill>
              </a:rPr>
              <a:t>父进程</a:t>
            </a:r>
            <a:r>
              <a:rPr lang="zh-CN" altLang="en-US" sz="1600" dirty="0"/>
              <a:t>的缓存，将</a:t>
            </a:r>
            <a:r>
              <a:rPr lang="en-US" altLang="zh-CN" sz="1600" dirty="0"/>
              <a:t>Hi, there!</a:t>
            </a:r>
            <a:r>
              <a:rPr lang="zh-CN" altLang="en-US" sz="1600" dirty="0"/>
              <a:t>输出到屏幕；</a:t>
            </a:r>
            <a:endParaRPr lang="en-US" altLang="zh-CN" sz="1600" dirty="0"/>
          </a:p>
          <a:p>
            <a:pPr marL="1087755" lvl="3" indent="-344805">
              <a:buFont typeface="Wingdings" panose="05000000000000000000" pitchFamily="2" charset="2"/>
              <a:buChar char="ü"/>
              <a:defRPr/>
            </a:pPr>
            <a:r>
              <a:rPr lang="zh-CN" altLang="en-US" sz="1600" dirty="0"/>
              <a:t>当</a:t>
            </a:r>
            <a:r>
              <a:rPr lang="zh-CN" altLang="en-US" sz="1600" dirty="0">
                <a:solidFill>
                  <a:srgbClr val="006600"/>
                </a:solidFill>
              </a:rPr>
              <a:t>子进程</a:t>
            </a:r>
            <a:r>
              <a:rPr lang="zh-CN" altLang="en-US" sz="1600" dirty="0"/>
              <a:t>执行完退出，系统自动清空</a:t>
            </a:r>
            <a:r>
              <a:rPr lang="zh-CN" altLang="en-US" sz="1600" dirty="0">
                <a:solidFill>
                  <a:srgbClr val="006600"/>
                </a:solidFill>
              </a:rPr>
              <a:t>子进程</a:t>
            </a:r>
            <a:r>
              <a:rPr lang="zh-CN" altLang="en-US" sz="1600" dirty="0"/>
              <a:t>的缓存，将</a:t>
            </a:r>
            <a:r>
              <a:rPr lang="en-US" altLang="zh-CN" sz="1600" dirty="0"/>
              <a:t>Hi, there!</a:t>
            </a:r>
            <a:r>
              <a:rPr lang="zh-CN" altLang="en-US" sz="1600" dirty="0"/>
              <a:t>输出到屏幕；</a:t>
            </a:r>
            <a:endParaRPr lang="en-US" altLang="zh-CN" sz="1600" dirty="0"/>
          </a:p>
          <a:p>
            <a:pPr marL="1087755" lvl="3" indent="-344805">
              <a:buFont typeface="Wingdings" panose="05000000000000000000" pitchFamily="2" charset="2"/>
              <a:buChar char="ü"/>
              <a:defRPr/>
            </a:pPr>
            <a:r>
              <a:rPr lang="zh-CN" altLang="en-US" sz="1600" dirty="0"/>
              <a:t>因此，</a:t>
            </a:r>
            <a:r>
              <a:rPr lang="en-US" altLang="zh-CN" sz="1600" dirty="0"/>
              <a:t> “Hi, there!”</a:t>
            </a:r>
            <a:r>
              <a:rPr lang="zh-CN" altLang="en-US" sz="1600" dirty="0"/>
              <a:t>输出两次，</a:t>
            </a:r>
            <a:r>
              <a:rPr lang="zh-CN" altLang="en-US" sz="1600" b="1" dirty="0">
                <a:solidFill>
                  <a:srgbClr val="FF0000"/>
                </a:solidFill>
              </a:rPr>
              <a:t>父子进程各输出一次</a:t>
            </a:r>
            <a:r>
              <a:rPr lang="zh-CN" altLang="en-US" sz="1600" dirty="0"/>
              <a:t>；</a:t>
            </a:r>
            <a:endParaRPr lang="en-US" altLang="zh-CN" sz="16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a:xfrm>
            <a:off x="1171575" y="88900"/>
            <a:ext cx="7772400" cy="844550"/>
          </a:xfrm>
          <a:ln>
            <a:miter/>
          </a:ln>
        </p:spPr>
        <p:txBody>
          <a:bodyPr/>
          <a:lstStyle/>
          <a:p>
            <a:pPr>
              <a:defRPr/>
            </a:pPr>
            <a:r>
              <a:rPr lang="en-US" altLang="zh-CN" noProof="1">
                <a:effectLst>
                  <a:outerShdw blurRad="38100" dist="38100" dir="2700000">
                    <a:srgbClr val="C0C0C0"/>
                  </a:outerShdw>
                </a:effectLst>
              </a:rPr>
              <a:t>f</a:t>
            </a:r>
            <a:r>
              <a:rPr lang="zh-CN" altLang="en-US" noProof="1">
                <a:effectLst>
                  <a:outerShdw blurRad="38100" dist="38100" dir="2700000">
                    <a:srgbClr val="C0C0C0"/>
                  </a:outerShdw>
                </a:effectLst>
              </a:rPr>
              <a:t>ork()</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继承缓存</a:t>
            </a:r>
            <a:endParaRPr lang="zh-CN" altLang="en-US" noProof="1">
              <a:effectLst>
                <a:outerShdw blurRad="38100" dist="38100" dir="2700000">
                  <a:srgbClr val="C0C0C0"/>
                </a:outerShdw>
              </a:effectLst>
            </a:endParaRPr>
          </a:p>
        </p:txBody>
      </p:sp>
      <p:sp>
        <p:nvSpPr>
          <p:cNvPr id="95235" name="Rectangle 3"/>
          <p:cNvSpPr>
            <a:spLocks noGrp="1" noChangeArrowheads="1"/>
          </p:cNvSpPr>
          <p:nvPr>
            <p:ph type="body" idx="4294967295"/>
          </p:nvPr>
        </p:nvSpPr>
        <p:spPr>
          <a:xfrm>
            <a:off x="819150" y="1160463"/>
            <a:ext cx="7478713" cy="1701800"/>
          </a:xfrm>
        </p:spPr>
        <p:txBody>
          <a:bodyPr>
            <a:spAutoFit/>
          </a:bodyPr>
          <a:lstStyle/>
          <a:p>
            <a:pPr marL="1905" indent="-344805">
              <a:buFont typeface="Wingdings" panose="05000000000000000000" pitchFamily="2" charset="2"/>
              <a:buChar char="n"/>
            </a:pPr>
            <a:r>
              <a:rPr lang="zh-CN" altLang="en-US" sz="2000"/>
              <a:t>对于</a:t>
            </a:r>
            <a:r>
              <a:rPr lang="en-US" altLang="zh-CN" sz="2000"/>
              <a:t>sample 2</a:t>
            </a:r>
            <a:r>
              <a:rPr lang="zh-CN" altLang="en-US" sz="2000"/>
              <a:t>，</a:t>
            </a:r>
            <a:r>
              <a:rPr lang="en-US" altLang="zh-CN" sz="2000"/>
              <a:t>sample 3</a:t>
            </a:r>
            <a:r>
              <a:rPr lang="zh-CN" altLang="en-US" sz="2000"/>
              <a:t>，仅父进程输出</a:t>
            </a:r>
            <a:r>
              <a:rPr lang="en-US" altLang="zh-CN" sz="2000"/>
              <a:t>”Hi, there!”</a:t>
            </a:r>
            <a:endParaRPr lang="en-US" altLang="zh-CN" sz="2000"/>
          </a:p>
          <a:p>
            <a:pPr marL="744855" lvl="2" indent="-344805">
              <a:buFont typeface="Wingdings" panose="05000000000000000000" pitchFamily="2" charset="2"/>
              <a:buChar char="l"/>
            </a:pPr>
            <a:r>
              <a:rPr lang="en-US" altLang="zh-CN" sz="1800"/>
              <a:t>“\n”</a:t>
            </a:r>
            <a:r>
              <a:rPr lang="zh-CN" altLang="en-US" sz="1800"/>
              <a:t>，</a:t>
            </a:r>
            <a:r>
              <a:rPr lang="en-US" altLang="zh-CN" sz="1800"/>
              <a:t>fflush(stdout);</a:t>
            </a:r>
            <a:r>
              <a:rPr lang="zh-CN" altLang="en-US" sz="1800"/>
              <a:t>   都有</a:t>
            </a:r>
            <a:r>
              <a:rPr lang="zh-CN" altLang="en-US" sz="1800">
                <a:solidFill>
                  <a:srgbClr val="006600"/>
                </a:solidFill>
              </a:rPr>
              <a:t>清空</a:t>
            </a:r>
            <a:r>
              <a:rPr lang="zh-CN" altLang="en-US" sz="1800"/>
              <a:t>缓冲器的功能</a:t>
            </a:r>
            <a:r>
              <a:rPr lang="en-US" altLang="zh-CN" sz="1800"/>
              <a:t>(</a:t>
            </a:r>
            <a:r>
              <a:rPr lang="zh-CN" altLang="en-US" sz="1800"/>
              <a:t>将缓存的内容输出到指定的设备或文件</a:t>
            </a:r>
            <a:r>
              <a:rPr lang="en-US" altLang="zh-CN" sz="1800"/>
              <a:t>)</a:t>
            </a:r>
            <a:endParaRPr lang="en-US" altLang="zh-CN" sz="1800"/>
          </a:p>
          <a:p>
            <a:pPr marL="744855" lvl="2" indent="-344805">
              <a:buFont typeface="Wingdings" panose="05000000000000000000" pitchFamily="2" charset="2"/>
              <a:buChar char="l"/>
            </a:pPr>
            <a:r>
              <a:rPr lang="zh-CN" altLang="en-US" sz="1800"/>
              <a:t>尽管子进程继承了父进程的缓冲器，但父进程已经将缓存</a:t>
            </a:r>
            <a:r>
              <a:rPr lang="zh-CN" altLang="en-US" sz="1800">
                <a:solidFill>
                  <a:srgbClr val="006600"/>
                </a:solidFill>
              </a:rPr>
              <a:t>清空，</a:t>
            </a:r>
            <a:r>
              <a:rPr lang="zh-CN" altLang="en-US" sz="1800"/>
              <a:t>因此</a:t>
            </a:r>
            <a:r>
              <a:rPr lang="zh-CN" altLang="en-US" sz="1800">
                <a:solidFill>
                  <a:srgbClr val="006600"/>
                </a:solidFill>
              </a:rPr>
              <a:t>子进程没有内容输出。</a:t>
            </a:r>
            <a:endParaRPr lang="en-US" altLang="zh-CN" sz="1800">
              <a:solidFill>
                <a:srgbClr val="0066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a:xfrm>
            <a:off x="1171575" y="88900"/>
            <a:ext cx="7772400" cy="844550"/>
          </a:xfrm>
          <a:ln>
            <a:miter/>
          </a:ln>
        </p:spPr>
        <p:txBody>
          <a:bodyPr/>
          <a:lstStyle/>
          <a:p>
            <a:pPr>
              <a:defRPr/>
            </a:pPr>
            <a:r>
              <a:rPr lang="zh-CN" altLang="en-US" noProof="1" smtClean="0">
                <a:effectLst>
                  <a:outerShdw blurRad="38100" dist="38100" dir="2700000">
                    <a:srgbClr val="C0C0C0"/>
                  </a:outerShdw>
                </a:effectLst>
              </a:rPr>
              <a:t>关于缓存</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启示</a:t>
            </a:r>
            <a:endParaRPr lang="zh-CN" altLang="en-US" noProof="1">
              <a:effectLst>
                <a:outerShdw blurRad="38100" dist="38100" dir="2700000">
                  <a:srgbClr val="C0C0C0"/>
                </a:outerShdw>
              </a:effectLst>
            </a:endParaRPr>
          </a:p>
        </p:txBody>
      </p:sp>
      <p:sp>
        <p:nvSpPr>
          <p:cNvPr id="96259" name="Rectangle 3"/>
          <p:cNvSpPr>
            <a:spLocks noGrp="1" noChangeArrowheads="1"/>
          </p:cNvSpPr>
          <p:nvPr>
            <p:ph type="body" idx="4294967295"/>
          </p:nvPr>
        </p:nvSpPr>
        <p:spPr>
          <a:xfrm>
            <a:off x="819150" y="1160463"/>
            <a:ext cx="7478713" cy="4342727"/>
          </a:xfrm>
        </p:spPr>
        <p:txBody>
          <a:bodyPr>
            <a:spAutoFit/>
          </a:bodyPr>
          <a:lstStyle/>
          <a:p>
            <a:pPr marL="344805" lvl="3" indent="-344805" eaLnBrk="1">
              <a:buFont typeface="Wingdings" panose="05000000000000000000" pitchFamily="2" charset="2"/>
              <a:buChar char="n"/>
            </a:pPr>
            <a:r>
              <a:rPr lang="zh-CN" altLang="en-US" dirty="0">
                <a:solidFill>
                  <a:srgbClr val="7030A0"/>
                </a:solidFill>
              </a:rPr>
              <a:t>使用</a:t>
            </a:r>
            <a:r>
              <a:rPr lang="en-US" altLang="zh-CN" dirty="0" err="1">
                <a:solidFill>
                  <a:srgbClr val="7030A0"/>
                </a:solidFill>
              </a:rPr>
              <a:t>printf</a:t>
            </a:r>
            <a:r>
              <a:rPr lang="en-US" altLang="zh-CN" dirty="0">
                <a:solidFill>
                  <a:srgbClr val="7030A0"/>
                </a:solidFill>
              </a:rPr>
              <a:t>()</a:t>
            </a:r>
            <a:r>
              <a:rPr lang="zh-CN" altLang="en-US" dirty="0">
                <a:solidFill>
                  <a:srgbClr val="7030A0"/>
                </a:solidFill>
              </a:rPr>
              <a:t>输出内容到屏幕时，</a:t>
            </a:r>
            <a:r>
              <a:rPr lang="zh-CN" altLang="en-US" u="sng" dirty="0">
                <a:solidFill>
                  <a:srgbClr val="FF0000"/>
                </a:solidFill>
              </a:rPr>
              <a:t>适时地使用</a:t>
            </a:r>
            <a:r>
              <a:rPr lang="en-US" altLang="zh-CN" u="sng" dirty="0" err="1">
                <a:solidFill>
                  <a:srgbClr val="FF0000"/>
                </a:solidFill>
              </a:rPr>
              <a:t>printf</a:t>
            </a:r>
            <a:r>
              <a:rPr lang="en-US" altLang="zh-CN" u="sng" dirty="0">
                <a:solidFill>
                  <a:srgbClr val="FF0000"/>
                </a:solidFill>
              </a:rPr>
              <a:t>(“\n”)</a:t>
            </a:r>
            <a:r>
              <a:rPr lang="zh-CN" altLang="en-US" dirty="0">
                <a:solidFill>
                  <a:srgbClr val="7030A0"/>
                </a:solidFill>
              </a:rPr>
              <a:t>，</a:t>
            </a:r>
            <a:r>
              <a:rPr lang="zh-CN" altLang="en-US" dirty="0">
                <a:solidFill>
                  <a:srgbClr val="0000CC"/>
                </a:solidFill>
              </a:rPr>
              <a:t>否则只有当显示缓存满后才将内容一次性地输出；</a:t>
            </a:r>
            <a:endParaRPr lang="en-US" altLang="zh-CN" dirty="0">
              <a:solidFill>
                <a:srgbClr val="0000CC"/>
              </a:solidFill>
            </a:endParaRPr>
          </a:p>
          <a:p>
            <a:pPr marL="687705" lvl="4" indent="-344805" eaLnBrk="1">
              <a:buFont typeface="Wingdings" panose="05000000000000000000" pitchFamily="2" charset="2"/>
              <a:buChar char="ü"/>
            </a:pPr>
            <a:r>
              <a:rPr lang="zh-CN" altLang="en-US" sz="1800" dirty="0" smtClean="0"/>
              <a:t>一般系统为</a:t>
            </a:r>
            <a:r>
              <a:rPr lang="en-US" altLang="zh-CN" sz="1800" dirty="0" smtClean="0"/>
              <a:t>I/O</a:t>
            </a:r>
            <a:r>
              <a:rPr lang="zh-CN" altLang="en-US" sz="1800" dirty="0" smtClean="0"/>
              <a:t>默认设置大小</a:t>
            </a:r>
            <a:r>
              <a:rPr lang="zh-CN" altLang="en-US" sz="1800" dirty="0"/>
              <a:t>为</a:t>
            </a:r>
            <a:r>
              <a:rPr lang="en-US" altLang="zh-CN" sz="1800" dirty="0" smtClean="0"/>
              <a:t>1KB</a:t>
            </a:r>
            <a:r>
              <a:rPr lang="zh-CN" altLang="en-US" sz="1800" dirty="0" smtClean="0"/>
              <a:t>的</a:t>
            </a:r>
            <a:r>
              <a:rPr lang="en-US" altLang="zh-CN" sz="1800" dirty="0" smtClean="0"/>
              <a:t>buffer</a:t>
            </a:r>
            <a:r>
              <a:rPr lang="zh-CN" altLang="en-US" sz="1800" dirty="0" smtClean="0"/>
              <a:t>；</a:t>
            </a:r>
            <a:endParaRPr lang="en-US" altLang="zh-CN" sz="1800" dirty="0"/>
          </a:p>
          <a:p>
            <a:pPr marL="687705" lvl="4" indent="-344805" eaLnBrk="1">
              <a:buFont typeface="Wingdings" panose="05000000000000000000" pitchFamily="2" charset="2"/>
              <a:buChar char="ü"/>
            </a:pPr>
            <a:r>
              <a:rPr lang="zh-CN" altLang="en-US" sz="1800" b="1" u="sng" dirty="0" smtClean="0"/>
              <a:t>例如调试程序时利用</a:t>
            </a:r>
            <a:r>
              <a:rPr lang="en-US" altLang="zh-CN" sz="1800" b="1" u="sng" dirty="0" err="1"/>
              <a:t>printf</a:t>
            </a:r>
            <a:r>
              <a:rPr lang="en-US" altLang="zh-CN" sz="1800" b="1" u="sng" dirty="0"/>
              <a:t>()</a:t>
            </a:r>
            <a:r>
              <a:rPr lang="zh-CN" altLang="en-US" sz="1800" b="1" u="sng" dirty="0"/>
              <a:t>跟踪调试系统的</a:t>
            </a:r>
            <a:r>
              <a:rPr lang="zh-CN" altLang="en-US" sz="1800" b="1" u="sng" dirty="0" smtClean="0"/>
              <a:t>执行，</a:t>
            </a:r>
            <a:r>
              <a:rPr lang="zh-CN" altLang="en-US" sz="1800" b="1" u="sng" dirty="0"/>
              <a:t>如果在某一位置加入语句</a:t>
            </a:r>
            <a:r>
              <a:rPr lang="en-US" altLang="zh-CN" sz="1800" b="1" u="sng" dirty="0" err="1">
                <a:solidFill>
                  <a:srgbClr val="7030A0"/>
                </a:solidFill>
              </a:rPr>
              <a:t>printf</a:t>
            </a:r>
            <a:r>
              <a:rPr lang="en-US" altLang="zh-CN" sz="1800" b="1" u="sng" dirty="0">
                <a:solidFill>
                  <a:srgbClr val="7030A0"/>
                </a:solidFill>
              </a:rPr>
              <a:t>(“Reach position 1”)</a:t>
            </a:r>
            <a:r>
              <a:rPr lang="zh-CN" altLang="en-US" sz="1800" b="1" u="sng" dirty="0">
                <a:solidFill>
                  <a:srgbClr val="7030A0"/>
                </a:solidFill>
              </a:rPr>
              <a:t>，</a:t>
            </a:r>
            <a:r>
              <a:rPr lang="zh-CN" altLang="en-US" sz="1800" b="1" u="sng" dirty="0"/>
              <a:t>可能执行到该语句，屏幕无结果输出。</a:t>
            </a:r>
            <a:endParaRPr lang="en-US" altLang="zh-CN" sz="1800" b="1" u="sng" dirty="0"/>
          </a:p>
          <a:p>
            <a:pPr marL="344805" lvl="3" indent="-344805" eaLnBrk="1">
              <a:buFont typeface="Wingdings" panose="05000000000000000000" pitchFamily="2" charset="2"/>
              <a:buChar char="n"/>
            </a:pPr>
            <a:r>
              <a:rPr lang="zh-CN" altLang="en-US" dirty="0" smtClean="0">
                <a:solidFill>
                  <a:srgbClr val="7030A0"/>
                </a:solidFill>
              </a:rPr>
              <a:t>对于</a:t>
            </a:r>
            <a:r>
              <a:rPr lang="zh-CN" altLang="en-US" dirty="0">
                <a:solidFill>
                  <a:srgbClr val="7030A0"/>
                </a:solidFill>
              </a:rPr>
              <a:t>文件操作，当用</a:t>
            </a:r>
            <a:r>
              <a:rPr lang="en-US" altLang="zh-CN" dirty="0" err="1">
                <a:solidFill>
                  <a:srgbClr val="7030A0"/>
                </a:solidFill>
              </a:rPr>
              <a:t>fd</a:t>
            </a:r>
            <a:r>
              <a:rPr lang="en-US" altLang="zh-CN" dirty="0">
                <a:solidFill>
                  <a:srgbClr val="7030A0"/>
                </a:solidFill>
              </a:rPr>
              <a:t>=open(“</a:t>
            </a:r>
            <a:r>
              <a:rPr lang="zh-CN" altLang="en-US" dirty="0">
                <a:solidFill>
                  <a:srgbClr val="7030A0"/>
                </a:solidFill>
              </a:rPr>
              <a:t>文件名</a:t>
            </a:r>
            <a:r>
              <a:rPr lang="en-US" altLang="zh-CN" dirty="0">
                <a:solidFill>
                  <a:srgbClr val="7030A0"/>
                </a:solidFill>
              </a:rPr>
              <a:t>”)</a:t>
            </a:r>
            <a:r>
              <a:rPr lang="zh-CN" altLang="en-US" dirty="0">
                <a:solidFill>
                  <a:srgbClr val="7030A0"/>
                </a:solidFill>
              </a:rPr>
              <a:t>打开一个文，并对其进行读写操作后，特别是写操作后，一定使用</a:t>
            </a:r>
            <a:r>
              <a:rPr lang="en-US" altLang="zh-CN" dirty="0">
                <a:solidFill>
                  <a:srgbClr val="FF0000"/>
                </a:solidFill>
              </a:rPr>
              <a:t>close(</a:t>
            </a:r>
            <a:r>
              <a:rPr lang="en-US" altLang="zh-CN" dirty="0" err="1">
                <a:solidFill>
                  <a:srgbClr val="FF0000"/>
                </a:solidFill>
              </a:rPr>
              <a:t>fd</a:t>
            </a:r>
            <a:r>
              <a:rPr lang="en-US" altLang="zh-CN" dirty="0">
                <a:solidFill>
                  <a:srgbClr val="FF0000"/>
                </a:solidFill>
              </a:rPr>
              <a:t>)</a:t>
            </a:r>
            <a:r>
              <a:rPr lang="zh-CN" altLang="en-US" dirty="0">
                <a:solidFill>
                  <a:srgbClr val="7030A0"/>
                </a:solidFill>
              </a:rPr>
              <a:t>将其关闭，以便系统：</a:t>
            </a:r>
            <a:endParaRPr lang="en-US" altLang="zh-CN" dirty="0">
              <a:solidFill>
                <a:srgbClr val="7030A0"/>
              </a:solidFill>
            </a:endParaRPr>
          </a:p>
          <a:p>
            <a:pPr marL="687705" lvl="4" indent="-344805" eaLnBrk="1">
              <a:buFont typeface="Wingdings" panose="05000000000000000000" pitchFamily="2" charset="2"/>
              <a:buChar char="l"/>
            </a:pPr>
            <a:r>
              <a:rPr lang="zh-CN" altLang="en-US" sz="1800" dirty="0">
                <a:solidFill>
                  <a:srgbClr val="006600"/>
                </a:solidFill>
              </a:rPr>
              <a:t>释放系统为打开文件所分配的资源</a:t>
            </a:r>
            <a:r>
              <a:rPr lang="zh-CN" altLang="en-US" sz="1800" dirty="0"/>
              <a:t>，如文件描述符、文件控制块、文件表中所占用的表项</a:t>
            </a:r>
            <a:endParaRPr lang="en-US" altLang="zh-CN" sz="1800" dirty="0"/>
          </a:p>
          <a:p>
            <a:pPr marL="687705" lvl="4" indent="-344805" eaLnBrk="1">
              <a:buFont typeface="Wingdings" panose="05000000000000000000" pitchFamily="2" charset="2"/>
              <a:buChar char="l"/>
            </a:pPr>
            <a:r>
              <a:rPr lang="zh-CN" altLang="en-US" sz="1800" dirty="0">
                <a:solidFill>
                  <a:srgbClr val="0000CC"/>
                </a:solidFill>
              </a:rPr>
              <a:t>清空释放读写缓存</a:t>
            </a:r>
            <a:r>
              <a:rPr lang="zh-CN" altLang="en-US" sz="1800" dirty="0"/>
              <a:t>，将最后写入到缓存的内容物理写入到磁盘的文件</a:t>
            </a:r>
            <a:r>
              <a:rPr lang="zh-CN" altLang="en-US" sz="1800" dirty="0" smtClean="0"/>
              <a:t>中，避免导致副作用</a:t>
            </a:r>
            <a:endParaRPr lang="en-US" altLang="zh-CN" sz="1800"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a:xfrm>
            <a:off x="1193800" y="282575"/>
            <a:ext cx="6423241" cy="541338"/>
          </a:xfrm>
          <a:ln>
            <a:miter/>
          </a:ln>
        </p:spPr>
        <p:txBody>
          <a:bodyPr/>
          <a:lstStyle/>
          <a:p>
            <a:pPr>
              <a:defRPr/>
            </a:pPr>
            <a:r>
              <a:rPr lang="en-US" altLang="zh-CN" noProof="1">
                <a:effectLst>
                  <a:outerShdw blurRad="38100" dist="38100" dir="2700000">
                    <a:srgbClr val="C0C0C0"/>
                  </a:outerShdw>
                </a:effectLst>
              </a:rPr>
              <a:t>fork()--</a:t>
            </a:r>
            <a:r>
              <a:rPr lang="zh-CN" altLang="en-US" noProof="1">
                <a:effectLst>
                  <a:outerShdw blurRad="38100" dist="38100" dir="2700000">
                    <a:srgbClr val="C0C0C0"/>
                  </a:outerShdw>
                </a:effectLst>
              </a:rPr>
              <a:t>进一步讨论</a:t>
            </a:r>
            <a:endParaRPr lang="zh-CN" altLang="en-US" noProof="1">
              <a:effectLst>
                <a:outerShdw blurRad="38100" dist="38100" dir="2700000">
                  <a:srgbClr val="C0C0C0"/>
                </a:outerShdw>
              </a:effectLst>
            </a:endParaRPr>
          </a:p>
        </p:txBody>
      </p:sp>
      <p:sp>
        <p:nvSpPr>
          <p:cNvPr id="97283" name="Rectangle 3"/>
          <p:cNvSpPr>
            <a:spLocks noGrp="1" noChangeArrowheads="1"/>
          </p:cNvSpPr>
          <p:nvPr>
            <p:ph type="body" idx="4294967295"/>
          </p:nvPr>
        </p:nvSpPr>
        <p:spPr>
          <a:xfrm>
            <a:off x="933450" y="1347788"/>
            <a:ext cx="7499350" cy="3452812"/>
          </a:xfrm>
        </p:spPr>
        <p:txBody>
          <a:bodyPr>
            <a:spAutoFit/>
          </a:bodyPr>
          <a:lstStyle/>
          <a:p>
            <a:pPr marL="1905" indent="-344805">
              <a:buFont typeface="Wingdings" panose="05000000000000000000" pitchFamily="2" charset="2"/>
              <a:buChar char="n"/>
            </a:pPr>
            <a:r>
              <a:rPr lang="zh-CN" altLang="en-US" sz="2400" dirty="0"/>
              <a:t>父子进程各自的执行代码及父子进程</a:t>
            </a:r>
            <a:r>
              <a:rPr lang="zh-CN" altLang="en-US" sz="2400" dirty="0" smtClean="0"/>
              <a:t>的执行</a:t>
            </a:r>
            <a:endParaRPr lang="en-US" altLang="zh-CN" sz="2400" dirty="0"/>
          </a:p>
          <a:p>
            <a:pPr marL="1905" indent="-344805">
              <a:buFont typeface="Wingdings" panose="05000000000000000000" pitchFamily="2" charset="2"/>
              <a:buChar char="n"/>
            </a:pPr>
            <a:r>
              <a:rPr lang="zh-CN" altLang="en-US" sz="2400" dirty="0"/>
              <a:t>子进程继承父进程的缓存</a:t>
            </a:r>
            <a:endParaRPr lang="en-US" altLang="zh-CN" sz="2400" dirty="0"/>
          </a:p>
          <a:p>
            <a:pPr marL="1905" indent="-344805">
              <a:buFont typeface="Wingdings" panose="05000000000000000000" pitchFamily="2" charset="2"/>
              <a:buChar char="n"/>
            </a:pPr>
            <a:r>
              <a:rPr lang="zh-CN" altLang="en-US" sz="2400" b="1" u="sng" dirty="0">
                <a:solidFill>
                  <a:srgbClr val="FF0000"/>
                </a:solidFill>
              </a:rPr>
              <a:t>父与子</a:t>
            </a:r>
            <a:r>
              <a:rPr lang="en-US" altLang="zh-CN" sz="2400" b="1" u="sng" dirty="0">
                <a:solidFill>
                  <a:srgbClr val="FF0000"/>
                </a:solidFill>
              </a:rPr>
              <a:t>---</a:t>
            </a:r>
            <a:r>
              <a:rPr lang="zh-CN" altLang="en-US" sz="2400" b="1" u="sng" dirty="0" smtClean="0">
                <a:solidFill>
                  <a:srgbClr val="FF0000"/>
                </a:solidFill>
              </a:rPr>
              <a:t>系统调用</a:t>
            </a:r>
            <a:r>
              <a:rPr lang="en-US" altLang="zh-CN" sz="2400" b="1" u="sng" dirty="0" smtClean="0">
                <a:solidFill>
                  <a:srgbClr val="FF0000"/>
                </a:solidFill>
              </a:rPr>
              <a:t>exec</a:t>
            </a:r>
            <a:r>
              <a:rPr lang="en-US" altLang="zh-CN" sz="2400" b="1" u="sng" dirty="0">
                <a:solidFill>
                  <a:srgbClr val="FF0000"/>
                </a:solidFill>
              </a:rPr>
              <a:t>()</a:t>
            </a:r>
            <a:r>
              <a:rPr lang="zh-CN" altLang="en-US" sz="2400" b="1" u="sng" dirty="0">
                <a:solidFill>
                  <a:srgbClr val="FF0000"/>
                </a:solidFill>
              </a:rPr>
              <a:t>、</a:t>
            </a:r>
            <a:r>
              <a:rPr lang="en-US" altLang="zh-CN" sz="2400" b="1" u="sng" dirty="0">
                <a:solidFill>
                  <a:srgbClr val="FF0000"/>
                </a:solidFill>
              </a:rPr>
              <a:t>wait()</a:t>
            </a:r>
            <a:endParaRPr lang="en-US" altLang="zh-CN" sz="2400" b="1" u="sng" dirty="0">
              <a:solidFill>
                <a:srgbClr val="FF0000"/>
              </a:solidFill>
            </a:endParaRPr>
          </a:p>
          <a:p>
            <a:pPr marL="1905" indent="-344805">
              <a:buFont typeface="Wingdings" panose="05000000000000000000" pitchFamily="2" charset="2"/>
              <a:buChar char="n"/>
            </a:pPr>
            <a:r>
              <a:rPr lang="zh-CN" altLang="en-US" sz="2400" dirty="0"/>
              <a:t>子进程继承父进程的变量</a:t>
            </a:r>
            <a:endParaRPr lang="en-US" altLang="zh-CN" sz="2400" dirty="0"/>
          </a:p>
          <a:p>
            <a:pPr marL="1905" indent="-344805">
              <a:buFont typeface="Wingdings" panose="05000000000000000000" pitchFamily="2" charset="2"/>
              <a:buChar char="n"/>
            </a:pPr>
            <a:r>
              <a:rPr lang="zh-CN" altLang="en-US" sz="2400" dirty="0"/>
              <a:t>父进程如何创建多个子进程</a:t>
            </a:r>
            <a:endParaRPr lang="en-US" altLang="zh-CN" sz="2400" dirty="0"/>
          </a:p>
          <a:p>
            <a:pPr marL="1905" indent="-344805">
              <a:buFont typeface="Wingdings" panose="05000000000000000000" pitchFamily="2" charset="2"/>
              <a:buChar char="n"/>
            </a:pPr>
            <a:r>
              <a:rPr lang="zh-CN" altLang="en-US" sz="2400" dirty="0"/>
              <a:t>子进程继承父进程的</a:t>
            </a:r>
            <a:r>
              <a:rPr lang="en-US" altLang="zh-CN" sz="2400" dirty="0"/>
              <a:t>I/O</a:t>
            </a:r>
            <a:endParaRPr lang="en-US" altLang="zh-CN" sz="2400" dirty="0"/>
          </a:p>
          <a:p>
            <a:pPr marL="1905" indent="-344805">
              <a:buFont typeface="Wingdings" panose="05000000000000000000" pitchFamily="2" charset="2"/>
              <a:buChar char="n"/>
            </a:pPr>
            <a:r>
              <a:rPr lang="zh-CN" altLang="en-US" sz="2400" dirty="0"/>
              <a:t>与实验有关的几个系统调用</a:t>
            </a:r>
            <a:endParaRPr lang="zh-CN" altLang="en-US" sz="2400"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Process Creation (</a:t>
            </a:r>
            <a:r>
              <a:rPr lang="en-US" altLang="zh-CN" noProof="1"/>
              <a:t>UNIX examples</a:t>
            </a:r>
            <a:r>
              <a:rPr lang="en-US" altLang="zh-CN" noProof="1">
                <a:effectLst>
                  <a:outerShdw blurRad="38100" dist="38100" dir="2700000">
                    <a:srgbClr val="C0C0C0"/>
                  </a:outerShdw>
                </a:effectLst>
              </a:rPr>
              <a:t>)</a:t>
            </a:r>
            <a:endParaRPr lang="en-US" altLang="zh-CN" noProof="1">
              <a:effectLst>
                <a:outerShdw blurRad="38100" dist="38100" dir="2700000">
                  <a:srgbClr val="C0C0C0"/>
                </a:outerShdw>
              </a:effectLst>
            </a:endParaRPr>
          </a:p>
        </p:txBody>
      </p:sp>
      <p:pic>
        <p:nvPicPr>
          <p:cNvPr id="101379" name="Picture 3"/>
          <p:cNvPicPr>
            <a:picLocks noChangeAspect="1" noChangeArrowheads="1"/>
          </p:cNvPicPr>
          <p:nvPr/>
        </p:nvPicPr>
        <p:blipFill>
          <a:blip r:embed="rId1">
            <a:extLst>
              <a:ext uri="{28A0092B-C50C-407E-A947-70E740481C1C}">
                <a14:useLocalDpi xmlns:a14="http://schemas.microsoft.com/office/drawing/2010/main" val="0"/>
              </a:ext>
            </a:extLst>
          </a:blip>
          <a:srcRect l="383" t="33247" r="575" b="33249"/>
          <a:stretch>
            <a:fillRect/>
          </a:stretch>
        </p:blipFill>
        <p:spPr bwMode="auto">
          <a:xfrm>
            <a:off x="1000125" y="2935288"/>
            <a:ext cx="6557963" cy="28733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01380" name="Rectangle 3"/>
          <p:cNvSpPr>
            <a:spLocks noGrp="1" noChangeArrowheads="1"/>
          </p:cNvSpPr>
          <p:nvPr/>
        </p:nvSpPr>
        <p:spPr bwMode="auto">
          <a:xfrm>
            <a:off x="869950" y="1060450"/>
            <a:ext cx="7154863" cy="165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000" dirty="0">
                <a:latin typeface="Helvetica" panose="020B0604020202020204" pitchFamily="34" charset="0"/>
              </a:rPr>
              <a:t>UNIX examples</a:t>
            </a:r>
            <a:endParaRPr lang="en-US" altLang="zh-CN" sz="2000" dirty="0">
              <a:latin typeface="Helvetica" panose="020B0604020202020204" pitchFamily="34" charset="0"/>
            </a:endParaRPr>
          </a:p>
          <a:p>
            <a:pPr lvl="1"/>
            <a:r>
              <a:rPr lang="en-US" altLang="zh-CN" sz="1800" b="1" i="1" dirty="0">
                <a:solidFill>
                  <a:srgbClr val="7030A0"/>
                </a:solidFill>
                <a:latin typeface="Courier New" panose="02070309020205020404" pitchFamily="49" charset="0"/>
                <a:cs typeface="Courier New" panose="02070309020205020404" pitchFamily="49" charset="0"/>
              </a:rPr>
              <a:t>fork()</a:t>
            </a:r>
            <a:r>
              <a:rPr lang="en-US" altLang="zh-CN" sz="1800" b="1" i="1" dirty="0">
                <a:solidFill>
                  <a:srgbClr val="000000"/>
                </a:solidFill>
              </a:rPr>
              <a:t> </a:t>
            </a:r>
            <a:r>
              <a:rPr lang="en-US" altLang="zh-CN" sz="1800" b="1" i="1" dirty="0"/>
              <a:t>system call creates new process</a:t>
            </a:r>
            <a:endParaRPr lang="en-US" altLang="zh-CN" sz="1800" b="1" i="1" dirty="0"/>
          </a:p>
          <a:p>
            <a:pPr lvl="1"/>
            <a:r>
              <a:rPr lang="en-US" altLang="zh-CN" sz="1800" b="1" i="1" dirty="0">
                <a:solidFill>
                  <a:srgbClr val="7030A0"/>
                </a:solidFill>
                <a:latin typeface="Courier New" panose="02070309020205020404" pitchFamily="49" charset="0"/>
                <a:cs typeface="Courier New" panose="02070309020205020404" pitchFamily="49" charset="0"/>
              </a:rPr>
              <a:t>exec()</a:t>
            </a:r>
            <a:r>
              <a:rPr lang="en-US" altLang="zh-CN" sz="1800" b="1" i="1" dirty="0">
                <a:solidFill>
                  <a:srgbClr val="7030A0"/>
                </a:solidFill>
              </a:rPr>
              <a:t> </a:t>
            </a:r>
            <a:r>
              <a:rPr lang="en-US" altLang="zh-CN" sz="1800" b="1" i="1" dirty="0"/>
              <a:t>system call used after a </a:t>
            </a:r>
            <a:r>
              <a:rPr lang="en-US" altLang="zh-CN" sz="1800" b="1" i="1" dirty="0">
                <a:solidFill>
                  <a:srgbClr val="000000"/>
                </a:solidFill>
                <a:latin typeface="Courier New" panose="02070309020205020404" pitchFamily="49" charset="0"/>
                <a:cs typeface="Courier New" panose="02070309020205020404" pitchFamily="49" charset="0"/>
              </a:rPr>
              <a:t>fork()</a:t>
            </a:r>
            <a:r>
              <a:rPr lang="en-US" altLang="zh-CN" sz="1800" b="1" i="1" dirty="0"/>
              <a:t> to replace the process</a:t>
            </a:r>
            <a:r>
              <a:rPr lang="ja-JP" altLang="en-US" sz="1800" b="1" i="1" dirty="0">
                <a:latin typeface="Helvetica" panose="020B0604020202020204" pitchFamily="34" charset="0"/>
              </a:rPr>
              <a:t>’</a:t>
            </a:r>
            <a:r>
              <a:rPr lang="zh-CN" altLang="en-US" sz="1800" b="1" i="1" dirty="0"/>
              <a:t> memory space with a new program</a:t>
            </a:r>
            <a:endParaRPr lang="zh-CN" altLang="en-US" sz="1800" b="1" i="1" dirty="0"/>
          </a:p>
        </p:txBody>
      </p:sp>
      <p:sp>
        <p:nvSpPr>
          <p:cNvPr id="101381" name="文本框 1"/>
          <p:cNvSpPr txBox="1">
            <a:spLocks noChangeArrowheads="1"/>
          </p:cNvSpPr>
          <p:nvPr/>
        </p:nvSpPr>
        <p:spPr bwMode="auto">
          <a:xfrm>
            <a:off x="7642225" y="5186363"/>
            <a:ext cx="11207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a:t>父子外出：父等子</a:t>
            </a:r>
            <a:endParaRPr lang="zh-CN" altLang="en-US" sz="1400"/>
          </a:p>
        </p:txBody>
      </p:sp>
      <p:cxnSp>
        <p:nvCxnSpPr>
          <p:cNvPr id="6" name="直接箭头连接符 5"/>
          <p:cNvCxnSpPr/>
          <p:nvPr/>
        </p:nvCxnSpPr>
        <p:spPr>
          <a:xfrm>
            <a:off x="513708" y="4294598"/>
            <a:ext cx="486418" cy="234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7" name="文本框 6"/>
          <p:cNvSpPr txBox="1"/>
          <p:nvPr/>
        </p:nvSpPr>
        <p:spPr>
          <a:xfrm>
            <a:off x="113016" y="3859593"/>
            <a:ext cx="887110" cy="369332"/>
          </a:xfrm>
          <a:prstGeom prst="rect">
            <a:avLst/>
          </a:prstGeom>
          <a:noFill/>
        </p:spPr>
        <p:txBody>
          <a:bodyPr wrap="square" rtlCol="0">
            <a:spAutoFit/>
          </a:bodyPr>
          <a:lstStyle/>
          <a:p>
            <a:r>
              <a:rPr lang="en-US" altLang="zh-CN" dirty="0" smtClean="0"/>
              <a:t>parent</a:t>
            </a:r>
            <a:endParaRPr lang="zh-CN" alt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C Program Forking Separate Process</a:t>
            </a:r>
            <a:endParaRPr lang="en-US" altLang="zh-CN" noProof="1">
              <a:effectLst>
                <a:outerShdw blurRad="38100" dist="38100" dir="2700000">
                  <a:srgbClr val="C0C0C0"/>
                </a:outerShdw>
              </a:effectLst>
            </a:endParaRPr>
          </a:p>
        </p:txBody>
      </p:sp>
      <p:sp>
        <p:nvSpPr>
          <p:cNvPr id="98307" name="Rectangle 3"/>
          <p:cNvSpPr>
            <a:spLocks noGrp="1" noChangeArrowheads="1"/>
          </p:cNvSpPr>
          <p:nvPr>
            <p:ph type="body" idx="4294967295"/>
          </p:nvPr>
        </p:nvSpPr>
        <p:spPr>
          <a:xfrm>
            <a:off x="942975" y="838200"/>
            <a:ext cx="7624953" cy="5595938"/>
          </a:xfrm>
          <a:effectLst/>
        </p:spPr>
        <p:txBody>
          <a:bodyPr/>
          <a:lstStyle/>
          <a:p>
            <a:pPr marL="0" indent="0">
              <a:spcBef>
                <a:spcPts val="0"/>
              </a:spcBef>
              <a:buNone/>
            </a:pPr>
            <a:r>
              <a:rPr lang="en-US" altLang="zh-CN" sz="1600" dirty="0" smtClean="0"/>
              <a:t>#</a:t>
            </a:r>
            <a:r>
              <a:rPr lang="zh-CN" altLang="en-US" sz="1600" dirty="0" smtClean="0"/>
              <a:t>include </a:t>
            </a:r>
            <a:r>
              <a:rPr lang="zh-CN" altLang="en-US" sz="1600" dirty="0"/>
              <a:t>&lt;sys/types.h&gt;  </a:t>
            </a:r>
            <a:r>
              <a:rPr lang="zh-CN" altLang="en-US" sz="1600" dirty="0" smtClean="0"/>
              <a:t>#</a:t>
            </a:r>
            <a:r>
              <a:rPr lang="zh-CN" altLang="en-US" sz="1600" dirty="0"/>
              <a:t>include &lt;stdio.h&gt; #include &lt;unistd.h&gt; #include &lt;stdlib.h&gt;</a:t>
            </a:r>
            <a:endParaRPr lang="en-US" altLang="zh-CN" sz="1600" dirty="0"/>
          </a:p>
          <a:p>
            <a:pPr marL="0" indent="0">
              <a:spcBef>
                <a:spcPts val="0"/>
              </a:spcBef>
              <a:buNone/>
            </a:pPr>
            <a:r>
              <a:rPr lang="en-US" altLang="zh-CN" sz="1600" dirty="0"/>
              <a:t>#include &lt;sys/</a:t>
            </a:r>
            <a:r>
              <a:rPr lang="en-US" altLang="zh-CN" sz="1600" dirty="0" err="1"/>
              <a:t>wait.h</a:t>
            </a:r>
            <a:r>
              <a:rPr lang="en-US" altLang="zh-CN" sz="1600" dirty="0"/>
              <a:t>&gt;</a:t>
            </a:r>
            <a:endParaRPr lang="zh-CN" altLang="en-US" sz="1600" dirty="0"/>
          </a:p>
          <a:p>
            <a:pPr marL="1905" indent="-344805">
              <a:spcBef>
                <a:spcPts val="0"/>
              </a:spcBef>
              <a:buFont typeface="Monotype Sorts" pitchFamily="2" charset="2"/>
              <a:buNone/>
            </a:pPr>
            <a:r>
              <a:rPr lang="zh-CN" altLang="en-US" sz="1600" dirty="0" smtClean="0"/>
              <a:t>int </a:t>
            </a:r>
            <a:r>
              <a:rPr lang="zh-CN" altLang="en-US" sz="1600" dirty="0"/>
              <a:t>main()</a:t>
            </a:r>
            <a:endParaRPr lang="zh-CN" altLang="en-US" sz="1600" dirty="0"/>
          </a:p>
          <a:p>
            <a:pPr marL="1905" indent="-344805">
              <a:spcBef>
                <a:spcPts val="0"/>
              </a:spcBef>
              <a:buFont typeface="Monotype Sorts" pitchFamily="2" charset="2"/>
              <a:buNone/>
            </a:pPr>
            <a:r>
              <a:rPr lang="zh-CN" altLang="en-US" sz="1600" dirty="0"/>
              <a:t>{</a:t>
            </a:r>
            <a:endParaRPr lang="zh-CN" altLang="en-US" sz="1600" dirty="0"/>
          </a:p>
          <a:p>
            <a:pPr marL="1905" indent="-344805">
              <a:spcBef>
                <a:spcPts val="0"/>
              </a:spcBef>
              <a:buFont typeface="Monotype Sorts" pitchFamily="2" charset="2"/>
              <a:buNone/>
            </a:pPr>
            <a:r>
              <a:rPr lang="zh-CN" altLang="en-US" sz="1600" dirty="0"/>
              <a:t>   pid_t  pid;</a:t>
            </a:r>
            <a:endParaRPr lang="zh-CN" altLang="en-US" sz="1600" dirty="0"/>
          </a:p>
          <a:p>
            <a:pPr marL="1905" indent="-344805">
              <a:spcBef>
                <a:spcPts val="0"/>
              </a:spcBef>
              <a:buFont typeface="Monotype Sorts" pitchFamily="2" charset="2"/>
              <a:buNone/>
            </a:pPr>
            <a:r>
              <a:rPr lang="zh-CN" altLang="en-US" sz="1600" dirty="0"/>
              <a:t>   /* fork another process */</a:t>
            </a:r>
            <a:endParaRPr lang="zh-CN" altLang="en-US" sz="1600" dirty="0"/>
          </a:p>
          <a:p>
            <a:pPr marL="1905" indent="-344805">
              <a:spcBef>
                <a:spcPts val="0"/>
              </a:spcBef>
              <a:buFont typeface="Monotype Sorts" pitchFamily="2" charset="2"/>
              <a:buNone/>
            </a:pPr>
            <a:r>
              <a:rPr lang="zh-CN" altLang="en-US" sz="1600" dirty="0"/>
              <a:t>	   pid = fork();</a:t>
            </a:r>
            <a:endParaRPr lang="zh-CN" altLang="en-US" sz="1600" dirty="0"/>
          </a:p>
          <a:p>
            <a:pPr marL="1905" indent="-344805">
              <a:spcBef>
                <a:spcPts val="0"/>
              </a:spcBef>
              <a:buFont typeface="Monotype Sorts" pitchFamily="2" charset="2"/>
              <a:buNone/>
            </a:pPr>
            <a:r>
              <a:rPr lang="zh-CN" altLang="en-US" sz="1600" dirty="0"/>
              <a:t>   if (pid &lt; 0) { /* error occurred */</a:t>
            </a:r>
            <a:endParaRPr lang="zh-CN" altLang="en-US" sz="1600" dirty="0"/>
          </a:p>
          <a:p>
            <a:pPr marL="1905" indent="-344805">
              <a:spcBef>
                <a:spcPts val="0"/>
              </a:spcBef>
              <a:buNone/>
            </a:pPr>
            <a:r>
              <a:rPr lang="zh-CN" altLang="en-US" sz="1600" dirty="0" smtClean="0"/>
              <a:t> </a:t>
            </a:r>
            <a:r>
              <a:rPr lang="zh-CN" altLang="en-US" sz="1600" dirty="0"/>
              <a:t> </a:t>
            </a:r>
            <a:r>
              <a:rPr lang="zh-CN" altLang="en-US" sz="1600" dirty="0" smtClean="0"/>
              <a:t>     </a:t>
            </a:r>
            <a:r>
              <a:rPr lang="zh-CN" altLang="en-US" sz="1600" dirty="0"/>
              <a:t> fprintf(</a:t>
            </a:r>
            <a:r>
              <a:rPr lang="zh-CN" altLang="en-US" sz="1600" dirty="0">
                <a:solidFill>
                  <a:srgbClr val="0000CC"/>
                </a:solidFill>
              </a:rPr>
              <a:t>stderr</a:t>
            </a:r>
            <a:r>
              <a:rPr lang="zh-CN" altLang="en-US" sz="1600" dirty="0"/>
              <a:t>, "Fork Failed")</a:t>
            </a:r>
            <a:r>
              <a:rPr lang="zh-CN" altLang="en-US" sz="1600" dirty="0" smtClean="0"/>
              <a:t>;   </a:t>
            </a:r>
            <a:r>
              <a:rPr lang="en-US" altLang="zh-CN" sz="1600" dirty="0" smtClean="0"/>
              <a:t>//</a:t>
            </a:r>
            <a:r>
              <a:rPr lang="en-US" altLang="zh-CN" sz="1600" dirty="0" err="1" smtClean="0">
                <a:solidFill>
                  <a:srgbClr val="0000CC"/>
                </a:solidFill>
              </a:rPr>
              <a:t>stdout</a:t>
            </a:r>
            <a:r>
              <a:rPr lang="zh-CN" altLang="en-US" sz="1600" dirty="0" smtClean="0">
                <a:solidFill>
                  <a:srgbClr val="0000CC"/>
                </a:solidFill>
              </a:rPr>
              <a:t>，</a:t>
            </a:r>
            <a:r>
              <a:rPr lang="en-US" altLang="zh-CN" sz="1600" dirty="0" err="1" smtClean="0">
                <a:solidFill>
                  <a:srgbClr val="0000CC"/>
                </a:solidFill>
              </a:rPr>
              <a:t>stdin</a:t>
            </a:r>
            <a:endParaRPr lang="zh-CN" altLang="en-US" sz="1600" dirty="0">
              <a:solidFill>
                <a:srgbClr val="0000CC"/>
              </a:solidFill>
            </a:endParaRPr>
          </a:p>
          <a:p>
            <a:pPr marL="1905" indent="-344805">
              <a:spcBef>
                <a:spcPts val="0"/>
              </a:spcBef>
              <a:buFont typeface="Monotype Sorts" pitchFamily="2" charset="2"/>
              <a:buNone/>
            </a:pPr>
            <a:r>
              <a:rPr lang="zh-CN" altLang="en-US" sz="1600" dirty="0"/>
              <a:t>	       exit(-1);</a:t>
            </a:r>
            <a:endParaRPr lang="zh-CN" altLang="en-US" sz="1600" dirty="0"/>
          </a:p>
          <a:p>
            <a:pPr marL="1905" indent="-344805">
              <a:spcBef>
                <a:spcPts val="0"/>
              </a:spcBef>
              <a:buFont typeface="Monotype Sorts" pitchFamily="2" charset="2"/>
              <a:buNone/>
            </a:pPr>
            <a:r>
              <a:rPr lang="zh-CN" altLang="en-US" sz="1600" dirty="0"/>
              <a:t>	   </a:t>
            </a:r>
            <a:r>
              <a:rPr lang="zh-CN" altLang="en-US" sz="1600" dirty="0" smtClean="0"/>
              <a:t>}  </a:t>
            </a:r>
            <a:endParaRPr lang="en-US" altLang="zh-CN" sz="1600" dirty="0" smtClean="0"/>
          </a:p>
          <a:p>
            <a:pPr marL="1905" indent="-344805">
              <a:spcBef>
                <a:spcPts val="0"/>
              </a:spcBef>
              <a:buFont typeface="Monotype Sorts" pitchFamily="2" charset="2"/>
              <a:buNone/>
            </a:pPr>
            <a:r>
              <a:rPr lang="en-US" altLang="zh-CN" sz="1600" dirty="0"/>
              <a:t> </a:t>
            </a:r>
            <a:r>
              <a:rPr lang="en-US" altLang="zh-CN" sz="1600" dirty="0" smtClean="0"/>
              <a:t>  //fork()</a:t>
            </a:r>
            <a:r>
              <a:rPr lang="zh-CN" altLang="en-US" sz="1600" dirty="0" smtClean="0"/>
              <a:t>成功执行</a:t>
            </a:r>
            <a:endParaRPr lang="zh-CN" altLang="en-US" sz="1600" dirty="0"/>
          </a:p>
          <a:p>
            <a:pPr marL="1905" indent="-344805">
              <a:spcBef>
                <a:spcPts val="0"/>
              </a:spcBef>
              <a:buFont typeface="Monotype Sorts" pitchFamily="2" charset="2"/>
              <a:buNone/>
            </a:pPr>
            <a:r>
              <a:rPr lang="zh-CN" altLang="en-US" sz="1600" dirty="0"/>
              <a:t>	   else if (pid == 0) { /* child process */</a:t>
            </a:r>
            <a:endParaRPr lang="zh-CN" altLang="en-US" sz="1600" dirty="0"/>
          </a:p>
          <a:p>
            <a:pPr marL="1905" indent="-344805">
              <a:spcBef>
                <a:spcPts val="0"/>
              </a:spcBef>
              <a:buFont typeface="Monotype Sorts" pitchFamily="2" charset="2"/>
              <a:buNone/>
            </a:pPr>
            <a:r>
              <a:rPr lang="zh-CN" altLang="en-US" sz="1600" dirty="0"/>
              <a:t>             </a:t>
            </a:r>
            <a:r>
              <a:rPr lang="zh-CN" altLang="en-US" sz="1600" dirty="0">
                <a:solidFill>
                  <a:srgbClr val="C00000"/>
                </a:solidFill>
              </a:rPr>
              <a:t>execlp(“/bin/ls”, “ls”, NULL);</a:t>
            </a:r>
            <a:r>
              <a:rPr lang="zh-CN" altLang="en-US" sz="1600" dirty="0"/>
              <a:t>    //</a:t>
            </a:r>
            <a:r>
              <a:rPr lang="zh-CN" altLang="en-US" sz="1600" b="1" dirty="0">
                <a:solidFill>
                  <a:srgbClr val="121896"/>
                </a:solidFill>
              </a:rPr>
              <a:t>执行一个</a:t>
            </a:r>
            <a:r>
              <a:rPr lang="zh-CN" altLang="en-US" sz="1600" b="1" dirty="0" smtClean="0">
                <a:solidFill>
                  <a:srgbClr val="121896"/>
                </a:solidFill>
              </a:rPr>
              <a:t>外部程序“</a:t>
            </a:r>
            <a:r>
              <a:rPr lang="en-US" altLang="zh-CN" sz="1600" b="1" dirty="0" smtClean="0">
                <a:solidFill>
                  <a:srgbClr val="121896"/>
                </a:solidFill>
              </a:rPr>
              <a:t>/bin/ls</a:t>
            </a:r>
            <a:r>
              <a:rPr lang="zh-CN" altLang="en-US" sz="1600" b="1" dirty="0" smtClean="0">
                <a:solidFill>
                  <a:srgbClr val="121896"/>
                </a:solidFill>
              </a:rPr>
              <a:t>”</a:t>
            </a:r>
            <a:endParaRPr lang="en-US" altLang="zh-CN" sz="1600" b="1" dirty="0" smtClean="0">
              <a:solidFill>
                <a:srgbClr val="121896"/>
              </a:solidFill>
            </a:endParaRPr>
          </a:p>
          <a:p>
            <a:pPr marL="1905" indent="-344805">
              <a:spcBef>
                <a:spcPts val="0"/>
              </a:spcBef>
              <a:buFont typeface="Monotype Sorts" pitchFamily="2" charset="2"/>
              <a:buNone/>
            </a:pPr>
            <a:r>
              <a:rPr lang="en-US" altLang="zh-CN" sz="1600" b="1">
                <a:solidFill>
                  <a:srgbClr val="121896"/>
                </a:solidFill>
              </a:rPr>
              <a:t> </a:t>
            </a:r>
            <a:r>
              <a:rPr lang="en-US" altLang="zh-CN" sz="1600" b="1" smtClean="0">
                <a:solidFill>
                  <a:srgbClr val="121896"/>
                </a:solidFill>
              </a:rPr>
              <a:t>         </a:t>
            </a:r>
            <a:r>
              <a:rPr lang="zh-CN" altLang="en-US" sz="1600" smtClean="0"/>
              <a:t>   </a:t>
            </a:r>
            <a:r>
              <a:rPr lang="zh-CN" altLang="en-US" sz="1600" dirty="0"/>
              <a:t>}  </a:t>
            </a:r>
            <a:endParaRPr lang="zh-CN" altLang="en-US" sz="1600" dirty="0"/>
          </a:p>
          <a:p>
            <a:pPr marL="1905" indent="-344805">
              <a:spcBef>
                <a:spcPts val="0"/>
              </a:spcBef>
              <a:buFont typeface="Monotype Sorts" pitchFamily="2" charset="2"/>
              <a:buNone/>
            </a:pPr>
            <a:r>
              <a:rPr lang="zh-CN" altLang="en-US" sz="1600" dirty="0"/>
              <a:t>             else { /* parent process </a:t>
            </a:r>
            <a:r>
              <a:rPr lang="zh-CN" altLang="en-US" sz="1600" dirty="0" smtClean="0"/>
              <a:t>*/</a:t>
            </a:r>
            <a:endParaRPr lang="zh-CN" altLang="en-US" sz="1600" dirty="0" smtClean="0"/>
          </a:p>
          <a:p>
            <a:pPr marL="1905" indent="-344805">
              <a:spcBef>
                <a:spcPts val="0"/>
              </a:spcBef>
              <a:buFont typeface="Monotype Sorts" pitchFamily="2" charset="2"/>
              <a:buNone/>
            </a:pPr>
            <a:r>
              <a:rPr lang="zh-CN" altLang="en-US" sz="1600" dirty="0" smtClean="0"/>
              <a:t>	   	  /* parent will wait for the child to complete */</a:t>
            </a:r>
            <a:endParaRPr lang="zh-CN" altLang="en-US" sz="1600" dirty="0" smtClean="0"/>
          </a:p>
          <a:p>
            <a:pPr marL="1905" indent="-344805">
              <a:spcBef>
                <a:spcPts val="0"/>
              </a:spcBef>
              <a:buFont typeface="Monotype Sorts" pitchFamily="2" charset="2"/>
              <a:buNone/>
            </a:pPr>
            <a:r>
              <a:rPr lang="zh-CN" altLang="en-US" sz="1600" dirty="0"/>
              <a:t>	                    </a:t>
            </a:r>
            <a:r>
              <a:rPr lang="zh-CN" altLang="en-US" sz="1600" dirty="0">
                <a:solidFill>
                  <a:srgbClr val="C00000"/>
                </a:solidFill>
                <a:sym typeface="Arial" panose="020B0604020202020204" pitchFamily="34" charset="0"/>
              </a:rPr>
              <a:t>wait (N</a:t>
            </a:r>
            <a:r>
              <a:rPr lang="zh-CN" altLang="en-US" sz="1600" dirty="0">
                <a:solidFill>
                  <a:srgbClr val="C00000"/>
                </a:solidFill>
              </a:rPr>
              <a:t>ULL); </a:t>
            </a:r>
            <a:r>
              <a:rPr lang="zh-CN" altLang="en-US" sz="1600" dirty="0"/>
              <a:t>  //</a:t>
            </a:r>
            <a:r>
              <a:rPr lang="zh-CN" altLang="en-US" sz="1600" b="1" dirty="0">
                <a:solidFill>
                  <a:srgbClr val="121896"/>
                </a:solidFill>
              </a:rPr>
              <a:t>等待子进程结束</a:t>
            </a:r>
            <a:endParaRPr lang="zh-CN" altLang="en-US" sz="1600" b="1" dirty="0">
              <a:solidFill>
                <a:srgbClr val="121896"/>
              </a:solidFill>
            </a:endParaRPr>
          </a:p>
          <a:p>
            <a:pPr marL="1905" indent="-344805">
              <a:spcBef>
                <a:spcPts val="0"/>
              </a:spcBef>
              <a:buFont typeface="Monotype Sorts" pitchFamily="2" charset="2"/>
              <a:buNone/>
            </a:pPr>
            <a:r>
              <a:rPr lang="zh-CN" altLang="en-US" sz="1600" dirty="0"/>
              <a:t>		  printf ("Child Complete");</a:t>
            </a:r>
            <a:endParaRPr lang="zh-CN" altLang="en-US" sz="1600" dirty="0"/>
          </a:p>
          <a:p>
            <a:pPr marL="1905" indent="-344805">
              <a:spcBef>
                <a:spcPts val="0"/>
              </a:spcBef>
              <a:buFont typeface="Monotype Sorts" pitchFamily="2" charset="2"/>
              <a:buNone/>
            </a:pPr>
            <a:r>
              <a:rPr lang="zh-CN" altLang="en-US" sz="1600" dirty="0"/>
              <a:t>		  exit(0);</a:t>
            </a:r>
            <a:endParaRPr lang="zh-CN" altLang="en-US" sz="1600" dirty="0"/>
          </a:p>
          <a:p>
            <a:pPr marL="1905" indent="-344805">
              <a:spcBef>
                <a:spcPts val="0"/>
              </a:spcBef>
              <a:buFont typeface="Monotype Sorts" pitchFamily="2" charset="2"/>
              <a:buNone/>
            </a:pPr>
            <a:r>
              <a:rPr lang="zh-CN" altLang="en-US" sz="1600" dirty="0"/>
              <a:t>	                }</a:t>
            </a:r>
            <a:endParaRPr lang="zh-CN" altLang="en-US" sz="1600" dirty="0"/>
          </a:p>
          <a:p>
            <a:pPr marL="1905" indent="-344805">
              <a:spcBef>
                <a:spcPts val="0"/>
              </a:spcBef>
              <a:buFont typeface="Monotype Sorts" pitchFamily="2" charset="2"/>
              <a:buNone/>
            </a:pPr>
            <a:r>
              <a:rPr lang="zh-CN" altLang="en-US" sz="1600" dirty="0"/>
              <a:t>     </a:t>
            </a:r>
            <a:r>
              <a:rPr lang="zh-CN" altLang="en-US" sz="1600" dirty="0" smtClean="0"/>
              <a:t>}</a:t>
            </a:r>
            <a:endParaRPr lang="en-US" altLang="zh-CN" sz="1600" dirty="0" smtClean="0"/>
          </a:p>
          <a:p>
            <a:pPr marL="1905" indent="-344805">
              <a:spcBef>
                <a:spcPts val="0"/>
              </a:spcBef>
              <a:buFont typeface="Monotype Sorts" pitchFamily="2" charset="2"/>
              <a:buNone/>
            </a:pPr>
            <a:endParaRPr lang="en-US" altLang="zh-CN" sz="1400" dirty="0"/>
          </a:p>
          <a:p>
            <a:pPr marL="1905" indent="-344805">
              <a:spcBef>
                <a:spcPts val="0"/>
              </a:spcBef>
              <a:buFont typeface="Monotype Sorts" pitchFamily="2" charset="2"/>
              <a:buNone/>
            </a:pPr>
            <a:endParaRPr lang="en-US" altLang="zh-CN" sz="1400" dirty="0"/>
          </a:p>
          <a:p>
            <a:pPr marL="1905" indent="-344805" algn="ctr">
              <a:spcBef>
                <a:spcPts val="0"/>
              </a:spcBef>
              <a:buFont typeface="Monotype Sorts" pitchFamily="2" charset="2"/>
              <a:buNone/>
            </a:pPr>
            <a:r>
              <a:rPr lang="en-US" altLang="zh-CN" sz="1400" dirty="0"/>
              <a:t>fig. 3.10</a:t>
            </a:r>
            <a:endParaRPr lang="zh-CN" altLang="en-US" sz="1400"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System </a:t>
            </a:r>
            <a:r>
              <a:rPr lang="en-US" altLang="zh-CN" noProof="1" smtClean="0">
                <a:effectLst>
                  <a:outerShdw blurRad="38100" dist="38100" dir="2700000">
                    <a:srgbClr val="C0C0C0"/>
                  </a:outerShdw>
                </a:effectLst>
              </a:rPr>
              <a:t>call--exec()</a:t>
            </a:r>
            <a:r>
              <a:rPr lang="zh-CN" altLang="en-US" noProof="1" smtClean="0">
                <a:effectLst>
                  <a:outerShdw blurRad="38100" dist="38100" dir="2700000">
                    <a:srgbClr val="C0C0C0"/>
                  </a:outerShdw>
                </a:effectLst>
              </a:rPr>
              <a:t>族</a:t>
            </a:r>
            <a:endParaRPr lang="en-US" altLang="zh-CN" noProof="1">
              <a:effectLst>
                <a:outerShdw blurRad="38100" dist="38100" dir="2700000">
                  <a:srgbClr val="C0C0C0"/>
                </a:outerShdw>
              </a:effectLst>
            </a:endParaRPr>
          </a:p>
        </p:txBody>
      </p:sp>
      <p:sp>
        <p:nvSpPr>
          <p:cNvPr id="99331" name="Rectangle 3"/>
          <p:cNvSpPr>
            <a:spLocks noGrp="1" noChangeArrowheads="1"/>
          </p:cNvSpPr>
          <p:nvPr>
            <p:ph type="body" idx="4294967295"/>
          </p:nvPr>
        </p:nvSpPr>
        <p:spPr>
          <a:xfrm>
            <a:off x="685800" y="919163"/>
            <a:ext cx="8077200" cy="5467350"/>
          </a:xfrm>
        </p:spPr>
        <p:txBody>
          <a:bodyPr/>
          <a:lstStyle/>
          <a:p>
            <a:pPr eaLnBrk="1"/>
            <a:r>
              <a:rPr lang="zh-CN" altLang="en-US" sz="2000" dirty="0" smtClean="0"/>
              <a:t>execl</a:t>
            </a:r>
            <a:r>
              <a:rPr lang="zh-CN" altLang="en-US" sz="2000" dirty="0"/>
              <a:t>, </a:t>
            </a:r>
            <a:r>
              <a:rPr lang="zh-CN" altLang="en-US" sz="2000" dirty="0" smtClean="0"/>
              <a:t>execle</a:t>
            </a:r>
            <a:r>
              <a:rPr lang="en-US" altLang="zh-CN" sz="2000" dirty="0" smtClean="0"/>
              <a:t>, </a:t>
            </a:r>
            <a:r>
              <a:rPr lang="zh-CN" altLang="en-US" sz="2000" dirty="0"/>
              <a:t>execl</a:t>
            </a:r>
            <a:r>
              <a:rPr lang="en-US" altLang="zh-CN" sz="2000" dirty="0" smtClean="0"/>
              <a:t>p, </a:t>
            </a:r>
            <a:r>
              <a:rPr lang="zh-CN" altLang="en-US" sz="2000" dirty="0" smtClean="0"/>
              <a:t>execv,</a:t>
            </a:r>
            <a:r>
              <a:rPr lang="zh-CN" altLang="en-US" sz="2000" dirty="0">
                <a:sym typeface="Wingdings" panose="05000000000000000000" pitchFamily="2" charset="2"/>
              </a:rPr>
              <a:t> </a:t>
            </a:r>
            <a:r>
              <a:rPr lang="zh-CN" altLang="en-US" sz="2000" dirty="0" smtClean="0">
                <a:sym typeface="Wingdings" panose="05000000000000000000" pitchFamily="2" charset="2"/>
              </a:rPr>
              <a:t>execve</a:t>
            </a:r>
            <a:r>
              <a:rPr lang="en-US" altLang="zh-CN" sz="2000" dirty="0" smtClean="0">
                <a:sym typeface="Wingdings" panose="05000000000000000000" pitchFamily="2" charset="2"/>
              </a:rPr>
              <a:t>,</a:t>
            </a:r>
            <a:r>
              <a:rPr lang="zh-CN" altLang="en-US" sz="2000" dirty="0" smtClean="0"/>
              <a:t> execv</a:t>
            </a:r>
            <a:r>
              <a:rPr lang="en-US" altLang="zh-CN" sz="2000" dirty="0" smtClean="0"/>
              <a:t>p</a:t>
            </a:r>
            <a:endParaRPr lang="zh-CN" altLang="en-US" sz="2000" dirty="0" smtClean="0">
              <a:sym typeface="Wingdings" panose="05000000000000000000" pitchFamily="2" charset="2"/>
            </a:endParaRPr>
          </a:p>
          <a:p>
            <a:pPr eaLnBrk="1"/>
            <a:r>
              <a:rPr lang="en-US" altLang="zh-CN" sz="2000" dirty="0">
                <a:sym typeface="Wingdings" panose="05000000000000000000" pitchFamily="2" charset="2"/>
              </a:rPr>
              <a:t>e</a:t>
            </a:r>
            <a:r>
              <a:rPr lang="zh-CN" altLang="en-US" sz="2000" dirty="0" smtClean="0">
                <a:sym typeface="Wingdings" panose="05000000000000000000" pitchFamily="2" charset="2"/>
              </a:rPr>
              <a:t>xecve</a:t>
            </a:r>
            <a:r>
              <a:rPr lang="en-US" altLang="zh-CN" sz="2000" dirty="0" smtClean="0">
                <a:sym typeface="Wingdings" panose="05000000000000000000" pitchFamily="2" charset="2"/>
              </a:rPr>
              <a:t>()</a:t>
            </a:r>
            <a:r>
              <a:rPr lang="zh-CN" altLang="en-US" sz="2000" dirty="0" smtClean="0"/>
              <a:t>原型：</a:t>
            </a:r>
            <a:endParaRPr lang="en-US" altLang="zh-CN" sz="2000" dirty="0" smtClean="0"/>
          </a:p>
          <a:p>
            <a:pPr lvl="1" eaLnBrk="1"/>
            <a:r>
              <a:rPr lang="en-US" altLang="zh-CN" sz="1800" dirty="0" err="1" smtClean="0"/>
              <a:t>int</a:t>
            </a:r>
            <a:r>
              <a:rPr lang="en-US" altLang="zh-CN" sz="1800" dirty="0" smtClean="0"/>
              <a:t> </a:t>
            </a:r>
            <a:r>
              <a:rPr lang="en-US" altLang="zh-CN" sz="1800" dirty="0" err="1"/>
              <a:t>execve</a:t>
            </a:r>
            <a:r>
              <a:rPr lang="en-US" altLang="zh-CN" sz="1800" dirty="0"/>
              <a:t>(const char *path, char* const </a:t>
            </a:r>
            <a:r>
              <a:rPr lang="en-US" altLang="zh-CN" sz="1800" dirty="0" err="1"/>
              <a:t>argv</a:t>
            </a:r>
            <a:r>
              <a:rPr lang="en-US" altLang="zh-CN" sz="1800" dirty="0"/>
              <a:t>[], char* const  </a:t>
            </a:r>
            <a:r>
              <a:rPr lang="en-US" altLang="zh-CN" sz="1800" dirty="0" err="1"/>
              <a:t>envp</a:t>
            </a:r>
            <a:r>
              <a:rPr lang="en-US" altLang="zh-CN" sz="1800" dirty="0" smtClean="0"/>
              <a:t>[]);</a:t>
            </a:r>
            <a:endParaRPr lang="en-US" altLang="zh-CN" sz="1800" dirty="0" smtClean="0"/>
          </a:p>
          <a:p>
            <a:pPr lvl="1" eaLnBrk="1"/>
            <a:r>
              <a:rPr lang="zh-CN" altLang="en-US" sz="1800" dirty="0" smtClean="0"/>
              <a:t>其中，</a:t>
            </a:r>
            <a:endParaRPr lang="en-US" altLang="zh-CN" sz="1800" dirty="0"/>
          </a:p>
          <a:p>
            <a:pPr lvl="2" eaLnBrk="1"/>
            <a:r>
              <a:rPr lang="en-US" altLang="zh-CN" sz="1600" dirty="0">
                <a:sym typeface="宋体" panose="02010600030101010101" pitchFamily="2" charset="-122"/>
              </a:rPr>
              <a:t>path </a:t>
            </a:r>
            <a:r>
              <a:rPr lang="zh-CN" altLang="en-US" sz="1600" dirty="0">
                <a:sym typeface="宋体" panose="02010600030101010101" pitchFamily="2" charset="-122"/>
              </a:rPr>
              <a:t>要装入的新的执行文件的绝对路径名字符串.</a:t>
            </a:r>
            <a:endParaRPr lang="zh-CN" altLang="en-US" sz="1600" dirty="0">
              <a:sym typeface="宋体" panose="02010600030101010101" pitchFamily="2" charset="-122"/>
            </a:endParaRPr>
          </a:p>
          <a:p>
            <a:pPr lvl="2" eaLnBrk="1"/>
            <a:r>
              <a:rPr lang="zh-CN" altLang="en-US" sz="1600" dirty="0">
                <a:sym typeface="宋体" panose="02010600030101010101" pitchFamily="2" charset="-122"/>
              </a:rPr>
              <a:t>argv[] 要传递给新执行程序的完整的命令参数列表(可以为空).</a:t>
            </a:r>
            <a:endParaRPr lang="zh-CN" altLang="en-US" sz="1600" dirty="0">
              <a:sym typeface="宋体" panose="02010600030101010101" pitchFamily="2" charset="-122"/>
            </a:endParaRPr>
          </a:p>
          <a:p>
            <a:pPr lvl="2" eaLnBrk="1"/>
            <a:r>
              <a:rPr lang="zh-CN" altLang="en-US" sz="1600" dirty="0">
                <a:sym typeface="宋体" panose="02010600030101010101" pitchFamily="2" charset="-122"/>
              </a:rPr>
              <a:t>envp[] 要传递给新执行程序的完整的环境变量参数列表(可以为空).</a:t>
            </a:r>
            <a:endParaRPr lang="zh-CN" altLang="en-US" sz="1600" dirty="0"/>
          </a:p>
          <a:p>
            <a:pPr eaLnBrk="1"/>
            <a:r>
              <a:rPr lang="zh-CN" altLang="en-US" sz="1800" b="1" dirty="0" smtClean="0"/>
              <a:t>系统</a:t>
            </a:r>
            <a:r>
              <a:rPr lang="zh-CN" altLang="en-US" sz="1800" b="1" dirty="0"/>
              <a:t>调用</a:t>
            </a:r>
            <a:r>
              <a:rPr lang="en-US" altLang="zh-CN" sz="1800" b="1" dirty="0"/>
              <a:t>e</a:t>
            </a:r>
            <a:r>
              <a:rPr lang="zh-CN" altLang="en-US" sz="1800" b="1" dirty="0" smtClean="0"/>
              <a:t>xec</a:t>
            </a:r>
            <a:r>
              <a:rPr lang="en-US" altLang="zh-CN" sz="1800" b="1" dirty="0" err="1" smtClean="0"/>
              <a:t>ve</a:t>
            </a:r>
            <a:r>
              <a:rPr lang="en-US" altLang="zh-CN" sz="1800" b="1" dirty="0" smtClean="0"/>
              <a:t>()</a:t>
            </a:r>
            <a:r>
              <a:rPr lang="zh-CN" altLang="en-US" sz="1800" b="1" dirty="0"/>
              <a:t>：</a:t>
            </a:r>
            <a:endParaRPr lang="en-US" altLang="zh-CN" sz="1800" b="1" dirty="0"/>
          </a:p>
          <a:p>
            <a:pPr lvl="1" eaLnBrk="1"/>
            <a:r>
              <a:rPr lang="zh-CN" altLang="en-US" sz="1600" b="1" u="sng" dirty="0" smtClean="0"/>
              <a:t>如果执行</a:t>
            </a:r>
            <a:r>
              <a:rPr lang="zh-CN" altLang="en-US" sz="1600" b="1" u="sng" dirty="0"/>
              <a:t>成功</a:t>
            </a:r>
            <a:r>
              <a:rPr lang="zh-CN" altLang="en-US" sz="1600" b="1" u="sng" dirty="0" smtClean="0"/>
              <a:t>，用</a:t>
            </a:r>
            <a:r>
              <a:rPr lang="en-US" altLang="zh-CN" sz="1600" b="1" u="sng" dirty="0"/>
              <a:t>path</a:t>
            </a:r>
            <a:r>
              <a:rPr lang="zh-CN" altLang="en-US" sz="1600" b="1" u="sng" dirty="0"/>
              <a:t>所指定的可执行文件的</a:t>
            </a:r>
            <a:r>
              <a:rPr lang="zh-CN" altLang="en-US" sz="1600" b="1" u="sng" dirty="0" smtClean="0">
                <a:solidFill>
                  <a:srgbClr val="7030A0"/>
                </a:solidFill>
              </a:rPr>
              <a:t>副本覆盖</a:t>
            </a:r>
            <a:r>
              <a:rPr lang="zh-CN" altLang="en-US" sz="1600" b="1" u="sng" dirty="0"/>
              <a:t>调用</a:t>
            </a:r>
            <a:r>
              <a:rPr lang="en-US" altLang="zh-CN" sz="1600" b="1" u="sng" dirty="0"/>
              <a:t>e</a:t>
            </a:r>
            <a:r>
              <a:rPr lang="zh-CN" altLang="en-US" sz="1600" b="1" u="sng" dirty="0"/>
              <a:t>xec</a:t>
            </a:r>
            <a:r>
              <a:rPr lang="en-US" altLang="zh-CN" sz="1600" b="1" u="sng" dirty="0" err="1"/>
              <a:t>ve</a:t>
            </a:r>
            <a:r>
              <a:rPr lang="en-US" altLang="zh-CN" sz="1600" b="1" u="sng" dirty="0"/>
              <a:t>() </a:t>
            </a:r>
            <a:r>
              <a:rPr lang="zh-CN" altLang="en-US" sz="1600" b="1" u="sng" dirty="0"/>
              <a:t>的</a:t>
            </a:r>
            <a:r>
              <a:rPr lang="zh-CN" altLang="en-US" sz="1600" b="1" u="sng" dirty="0" smtClean="0"/>
              <a:t>进程的地址空间，</a:t>
            </a:r>
            <a:r>
              <a:rPr lang="zh-CN" altLang="en-US" sz="1600" b="1" u="sng" dirty="0" smtClean="0">
                <a:solidFill>
                  <a:srgbClr val="FF0000"/>
                </a:solidFill>
              </a:rPr>
              <a:t>它</a:t>
            </a:r>
            <a:r>
              <a:rPr lang="zh-CN" altLang="en-US" sz="1600" b="1" u="sng" dirty="0">
                <a:solidFill>
                  <a:srgbClr val="FF0000"/>
                </a:solidFill>
              </a:rPr>
              <a:t>绝不会再返回到调用进程</a:t>
            </a:r>
            <a:r>
              <a:rPr lang="zh-CN" altLang="en-US" sz="1600" b="1" u="sng" dirty="0"/>
              <a:t>。</a:t>
            </a:r>
            <a:endParaRPr lang="en-US" altLang="zh-CN" sz="1600" b="1" u="sng" dirty="0"/>
          </a:p>
          <a:p>
            <a:pPr lvl="1" eaLnBrk="1"/>
            <a:r>
              <a:rPr lang="zh-CN" altLang="en-US" sz="1600" b="1" u="sng" dirty="0"/>
              <a:t>如果exec调用失败，返回-1。</a:t>
            </a:r>
            <a:endParaRPr lang="zh-CN" altLang="en-US" sz="1600" b="1" u="sng" dirty="0"/>
          </a:p>
          <a:p>
            <a:pPr eaLnBrk="1"/>
            <a:r>
              <a:rPr lang="zh-CN" altLang="en-US" sz="1600" dirty="0" smtClean="0"/>
              <a:t>在</a:t>
            </a:r>
            <a:r>
              <a:rPr lang="zh-CN" altLang="en-US" sz="1600" dirty="0"/>
              <a:t>exec调用之前存在</a:t>
            </a:r>
            <a:r>
              <a:rPr lang="zh-CN" altLang="en-US" sz="1600" dirty="0" smtClean="0"/>
              <a:t>的进程的用户</a:t>
            </a:r>
            <a:r>
              <a:rPr lang="zh-CN" altLang="en-US" sz="1600" dirty="0"/>
              <a:t>级上下文的内容</a:t>
            </a:r>
            <a:r>
              <a:rPr lang="zh-CN" altLang="en-US" sz="1600" dirty="0" smtClean="0"/>
              <a:t>，</a:t>
            </a:r>
            <a:r>
              <a:rPr lang="zh-CN" altLang="en-US" sz="1600" dirty="0"/>
              <a:t>除了exec的参数</a:t>
            </a:r>
            <a:r>
              <a:rPr lang="zh-CN" altLang="en-US" sz="1600" dirty="0" smtClean="0"/>
              <a:t>之外，在</a:t>
            </a:r>
            <a:r>
              <a:rPr lang="zh-CN" altLang="en-US" sz="1600" dirty="0"/>
              <a:t>exec调用之后就不能再存取了；</a:t>
            </a:r>
            <a:endParaRPr lang="zh-CN" altLang="en-US" sz="1600" dirty="0"/>
          </a:p>
          <a:p>
            <a:pPr eaLnBrk="1"/>
            <a:r>
              <a:rPr lang="zh-CN" altLang="en-US" sz="1600" u="sng" dirty="0">
                <a:solidFill>
                  <a:srgbClr val="0000CC"/>
                </a:solidFill>
              </a:rPr>
              <a:t>在系统调用exec之后，子进程不再执行原来的代码，而是执行</a:t>
            </a:r>
            <a:r>
              <a:rPr lang="zh-CN" altLang="en-US" sz="1600" u="sng" dirty="0" smtClean="0">
                <a:solidFill>
                  <a:srgbClr val="0000CC"/>
                </a:solidFill>
              </a:rPr>
              <a:t>新装入的</a:t>
            </a:r>
            <a:r>
              <a:rPr lang="zh-CN" altLang="en-US" sz="1600" u="sng" dirty="0">
                <a:solidFill>
                  <a:srgbClr val="0000CC"/>
                </a:solidFill>
              </a:rPr>
              <a:t>程序；</a:t>
            </a:r>
            <a:endParaRPr lang="zh-CN" altLang="en-US" sz="1600" u="sng" dirty="0">
              <a:solidFill>
                <a:srgbClr val="0000CC"/>
              </a:solidFill>
            </a:endParaRPr>
          </a:p>
          <a:p>
            <a:pPr eaLnBrk="1"/>
            <a:r>
              <a:rPr lang="zh-CN" altLang="en-US" sz="1600" b="1" u="sng" dirty="0">
                <a:solidFill>
                  <a:srgbClr val="7030A0"/>
                </a:solidFill>
              </a:rPr>
              <a:t>进程</a:t>
            </a:r>
            <a:r>
              <a:rPr lang="zh-CN" altLang="en-US" sz="1600" b="1" u="sng" dirty="0" smtClean="0">
                <a:solidFill>
                  <a:srgbClr val="7030A0"/>
                </a:solidFill>
              </a:rPr>
              <a:t>中在系统</a:t>
            </a:r>
            <a:r>
              <a:rPr lang="zh-CN" altLang="en-US" sz="1600" b="1" u="sng" dirty="0">
                <a:solidFill>
                  <a:srgbClr val="7030A0"/>
                </a:solidFill>
              </a:rPr>
              <a:t>调用</a:t>
            </a:r>
            <a:r>
              <a:rPr lang="zh-CN" altLang="en-US" sz="1600" b="1" u="sng" dirty="0">
                <a:solidFill>
                  <a:srgbClr val="0000CC"/>
                </a:solidFill>
              </a:rPr>
              <a:t>exec()之后的语句</a:t>
            </a:r>
            <a:r>
              <a:rPr lang="zh-CN" altLang="en-US" sz="1600" b="1" u="sng" dirty="0">
                <a:solidFill>
                  <a:srgbClr val="C00000"/>
                </a:solidFill>
              </a:rPr>
              <a:t>不会被执行</a:t>
            </a:r>
            <a:endParaRPr lang="zh-CN" altLang="en-US" sz="1600" b="1" u="sng" dirty="0">
              <a:solidFill>
                <a:srgbClr val="C00000"/>
              </a:solidFill>
            </a:endParaRPr>
          </a:p>
          <a:p>
            <a:pPr eaLnBrk="1"/>
            <a:endParaRPr lang="zh-CN" altLang="en-US" sz="1600"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System </a:t>
            </a:r>
            <a:r>
              <a:rPr lang="en-US" altLang="zh-CN" noProof="1" smtClean="0">
                <a:effectLst>
                  <a:outerShdw blurRad="38100" dist="38100" dir="2700000">
                    <a:srgbClr val="C0C0C0"/>
                  </a:outerShdw>
                </a:effectLst>
              </a:rPr>
              <a:t>call-exec()</a:t>
            </a:r>
            <a:endParaRPr lang="en-US" altLang="zh-CN" noProof="1">
              <a:effectLst>
                <a:outerShdw blurRad="38100" dist="38100" dir="2700000">
                  <a:srgbClr val="C0C0C0"/>
                </a:outerShdw>
              </a:effectLst>
            </a:endParaRPr>
          </a:p>
        </p:txBody>
      </p:sp>
      <p:sp>
        <p:nvSpPr>
          <p:cNvPr id="99331" name="Rectangle 3"/>
          <p:cNvSpPr>
            <a:spLocks noGrp="1" noChangeArrowheads="1"/>
          </p:cNvSpPr>
          <p:nvPr>
            <p:ph type="body" idx="4294967295"/>
          </p:nvPr>
        </p:nvSpPr>
        <p:spPr>
          <a:xfrm>
            <a:off x="685800" y="919163"/>
            <a:ext cx="2340863" cy="1211389"/>
          </a:xfrm>
        </p:spPr>
        <p:txBody>
          <a:bodyPr/>
          <a:lstStyle/>
          <a:p>
            <a:pPr eaLnBrk="1">
              <a:spcBef>
                <a:spcPts val="1200"/>
              </a:spcBef>
            </a:pPr>
            <a:r>
              <a:rPr lang="en-US" altLang="zh-CN" sz="1600" dirty="0" smtClean="0"/>
              <a:t>UNIX</a:t>
            </a:r>
            <a:r>
              <a:rPr lang="zh-CN" altLang="en-US" sz="1600" dirty="0" smtClean="0"/>
              <a:t>核心实现系统调用</a:t>
            </a:r>
            <a:r>
              <a:rPr lang="en-US" altLang="zh-CN" sz="1600" noProof="1" smtClean="0">
                <a:effectLst>
                  <a:outerShdw blurRad="38100" dist="38100" dir="2700000">
                    <a:srgbClr val="C0C0C0"/>
                  </a:outerShdw>
                </a:effectLst>
              </a:rPr>
              <a:t>exec()</a:t>
            </a:r>
            <a:r>
              <a:rPr lang="zh-CN" altLang="en-US" sz="1600" noProof="1" smtClean="0">
                <a:effectLst>
                  <a:outerShdw blurRad="38100" dist="38100" dir="2700000">
                    <a:srgbClr val="C0C0C0"/>
                  </a:outerShdw>
                </a:effectLst>
              </a:rPr>
              <a:t>的算法参见“</a:t>
            </a:r>
            <a:r>
              <a:rPr lang="en-US" altLang="zh-CN" sz="1600" noProof="1" smtClean="0">
                <a:effectLst>
                  <a:outerShdw blurRad="38100" dist="38100" dir="2700000">
                    <a:srgbClr val="C0C0C0"/>
                  </a:outerShdw>
                </a:effectLst>
              </a:rPr>
              <a:t>UNIX</a:t>
            </a:r>
            <a:r>
              <a:rPr lang="zh-CN" altLang="en-US" sz="1600" noProof="1" smtClean="0">
                <a:effectLst>
                  <a:outerShdw blurRad="38100" dist="38100" dir="2700000">
                    <a:srgbClr val="C0C0C0"/>
                  </a:outerShdw>
                </a:effectLst>
              </a:rPr>
              <a:t>操作系统设计”</a:t>
            </a:r>
            <a:r>
              <a:rPr lang="en-US" altLang="zh-CN" sz="1600" noProof="1" smtClean="0">
                <a:effectLst>
                  <a:outerShdw blurRad="38100" dist="38100" dir="2700000">
                    <a:srgbClr val="C0C0C0"/>
                  </a:outerShdw>
                </a:effectLst>
              </a:rPr>
              <a:t>P168</a:t>
            </a:r>
            <a:r>
              <a:rPr lang="zh-CN" altLang="en-US" sz="1600" noProof="1" smtClean="0">
                <a:effectLst>
                  <a:outerShdw blurRad="38100" dist="38100" dir="2700000">
                    <a:srgbClr val="C0C0C0"/>
                  </a:outerShdw>
                </a:effectLst>
              </a:rPr>
              <a:t>。</a:t>
            </a:r>
            <a:endParaRPr lang="zh-CN" altLang="en-US" sz="1600" dirty="0"/>
          </a:p>
        </p:txBody>
      </p:sp>
      <p:pic>
        <p:nvPicPr>
          <p:cNvPr id="3" name="图片 2"/>
          <p:cNvPicPr>
            <a:picLocks noChangeAspect="1"/>
          </p:cNvPicPr>
          <p:nvPr/>
        </p:nvPicPr>
        <p:blipFill>
          <a:blip r:embed="rId1"/>
          <a:stretch>
            <a:fillRect/>
          </a:stretch>
        </p:blipFill>
        <p:spPr>
          <a:xfrm>
            <a:off x="3280058" y="838200"/>
            <a:ext cx="4044285" cy="5688375"/>
          </a:xfrm>
          <a:prstGeom prst="rect">
            <a:avLst/>
          </a:prstGeom>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C Program Forking Separate Process</a:t>
            </a:r>
            <a:endParaRPr lang="en-US" altLang="zh-CN" noProof="1">
              <a:effectLst>
                <a:outerShdw blurRad="38100" dist="38100" dir="2700000">
                  <a:srgbClr val="C0C0C0"/>
                </a:outerShdw>
              </a:effectLst>
            </a:endParaRPr>
          </a:p>
        </p:txBody>
      </p:sp>
      <p:sp>
        <p:nvSpPr>
          <p:cNvPr id="100355" name="Rectangle 3"/>
          <p:cNvSpPr>
            <a:spLocks noGrp="1" noChangeArrowheads="1"/>
          </p:cNvSpPr>
          <p:nvPr>
            <p:ph type="body" idx="4294967295"/>
          </p:nvPr>
        </p:nvSpPr>
        <p:spPr>
          <a:xfrm>
            <a:off x="942975" y="952501"/>
            <a:ext cx="6994525" cy="5350646"/>
          </a:xfrm>
        </p:spPr>
        <p:txBody>
          <a:bodyPr/>
          <a:lstStyle/>
          <a:p>
            <a:pPr marL="0" indent="0">
              <a:spcBef>
                <a:spcPts val="0"/>
              </a:spcBef>
              <a:buNone/>
            </a:pPr>
            <a:r>
              <a:rPr lang="zh-CN" altLang="en-US" sz="1400" dirty="0"/>
              <a:t>#include &lt;sys/types.h</a:t>
            </a:r>
            <a:r>
              <a:rPr lang="zh-CN" altLang="en-US" sz="1400" dirty="0" smtClean="0"/>
              <a:t>&gt;   #include &lt;stdio.h&gt; #</a:t>
            </a:r>
            <a:r>
              <a:rPr lang="zh-CN" altLang="en-US" sz="1400" dirty="0"/>
              <a:t>include &lt;unistd.h</a:t>
            </a:r>
            <a:r>
              <a:rPr lang="zh-CN" altLang="en-US" sz="1400" dirty="0" smtClean="0"/>
              <a:t>&gt; #</a:t>
            </a:r>
            <a:r>
              <a:rPr lang="zh-CN" altLang="en-US" sz="1400" dirty="0"/>
              <a:t>include &lt;stdlib.h&gt;</a:t>
            </a:r>
            <a:endParaRPr lang="en-US" altLang="zh-CN" sz="1400" dirty="0"/>
          </a:p>
          <a:p>
            <a:pPr marL="0" indent="0">
              <a:spcBef>
                <a:spcPts val="0"/>
              </a:spcBef>
              <a:buNone/>
            </a:pPr>
            <a:r>
              <a:rPr lang="en-US" altLang="zh-CN" sz="1400" dirty="0"/>
              <a:t>#include &lt;sys/</a:t>
            </a:r>
            <a:r>
              <a:rPr lang="en-US" altLang="zh-CN" sz="1400" dirty="0" err="1"/>
              <a:t>wait.h</a:t>
            </a:r>
            <a:r>
              <a:rPr lang="en-US" altLang="zh-CN" sz="1400" dirty="0"/>
              <a:t>&gt;</a:t>
            </a:r>
            <a:endParaRPr lang="zh-CN" altLang="en-US" sz="1400" dirty="0"/>
          </a:p>
          <a:p>
            <a:pPr marL="1905" indent="-344805">
              <a:spcBef>
                <a:spcPts val="0"/>
              </a:spcBef>
              <a:buFont typeface="Monotype Sorts" pitchFamily="2" charset="2"/>
              <a:buNone/>
            </a:pPr>
            <a:r>
              <a:rPr lang="zh-CN" altLang="en-US" sz="1400" dirty="0" smtClean="0"/>
              <a:t>int </a:t>
            </a:r>
            <a:r>
              <a:rPr lang="zh-CN" altLang="en-US" sz="1400" dirty="0"/>
              <a:t>main()</a:t>
            </a:r>
            <a:endParaRPr lang="zh-CN" altLang="en-US" sz="1400" dirty="0"/>
          </a:p>
          <a:p>
            <a:pPr marL="1905" indent="-344805">
              <a:spcBef>
                <a:spcPts val="0"/>
              </a:spcBef>
              <a:buFont typeface="Monotype Sorts" pitchFamily="2" charset="2"/>
              <a:buNone/>
            </a:pPr>
            <a:r>
              <a:rPr lang="zh-CN" altLang="en-US" sz="1400" dirty="0"/>
              <a:t>{</a:t>
            </a:r>
            <a:endParaRPr lang="zh-CN" altLang="en-US" sz="1400" dirty="0"/>
          </a:p>
          <a:p>
            <a:pPr marL="1905" indent="-344805">
              <a:spcBef>
                <a:spcPts val="0"/>
              </a:spcBef>
              <a:buFont typeface="Monotype Sorts" pitchFamily="2" charset="2"/>
              <a:buNone/>
            </a:pPr>
            <a:r>
              <a:rPr lang="zh-CN" altLang="en-US" sz="1400" dirty="0"/>
              <a:t>   pid_t  pid;</a:t>
            </a:r>
            <a:endParaRPr lang="zh-CN" altLang="en-US" sz="1400" dirty="0"/>
          </a:p>
          <a:p>
            <a:pPr marL="1905" indent="-344805">
              <a:spcBef>
                <a:spcPts val="0"/>
              </a:spcBef>
              <a:buFont typeface="Monotype Sorts" pitchFamily="2" charset="2"/>
              <a:buNone/>
            </a:pPr>
            <a:r>
              <a:rPr lang="zh-CN" altLang="en-US" sz="1400" dirty="0"/>
              <a:t>   /* fork another process */</a:t>
            </a:r>
            <a:endParaRPr lang="zh-CN" altLang="en-US" sz="1400" dirty="0"/>
          </a:p>
          <a:p>
            <a:pPr marL="1905" indent="-344805">
              <a:spcBef>
                <a:spcPts val="0"/>
              </a:spcBef>
              <a:buFont typeface="Monotype Sorts" pitchFamily="2" charset="2"/>
              <a:buNone/>
            </a:pPr>
            <a:r>
              <a:rPr lang="zh-CN" altLang="en-US" sz="1400" dirty="0"/>
              <a:t>	   pid = fork();</a:t>
            </a:r>
            <a:endParaRPr lang="zh-CN" altLang="en-US" sz="1400" dirty="0"/>
          </a:p>
          <a:p>
            <a:pPr marL="1905" indent="-344805">
              <a:spcBef>
                <a:spcPts val="0"/>
              </a:spcBef>
              <a:buFont typeface="Monotype Sorts" pitchFamily="2" charset="2"/>
              <a:buNone/>
            </a:pPr>
            <a:r>
              <a:rPr lang="zh-CN" altLang="en-US" sz="1400" dirty="0"/>
              <a:t>   if (pid &lt; 0) { /* error occurred */</a:t>
            </a:r>
            <a:endParaRPr lang="zh-CN" altLang="en-US" sz="1400" dirty="0"/>
          </a:p>
          <a:p>
            <a:pPr marL="1905" indent="-344805">
              <a:spcBef>
                <a:spcPts val="0"/>
              </a:spcBef>
              <a:buFont typeface="Monotype Sorts" pitchFamily="2" charset="2"/>
              <a:buNone/>
            </a:pPr>
            <a:r>
              <a:rPr lang="zh-CN" altLang="en-US" sz="1400" dirty="0"/>
              <a:t>	       fprintf(stderr, "Fork Failed");</a:t>
            </a:r>
            <a:endParaRPr lang="zh-CN" altLang="en-US" sz="1400" dirty="0"/>
          </a:p>
          <a:p>
            <a:pPr marL="1905" indent="-344805">
              <a:spcBef>
                <a:spcPts val="0"/>
              </a:spcBef>
              <a:buFont typeface="Monotype Sorts" pitchFamily="2" charset="2"/>
              <a:buNone/>
            </a:pPr>
            <a:r>
              <a:rPr lang="zh-CN" altLang="en-US" sz="1400" dirty="0"/>
              <a:t>	       exit(-1)</a:t>
            </a:r>
            <a:r>
              <a:rPr lang="zh-CN" altLang="en-US" sz="1400" dirty="0" smtClean="0"/>
              <a:t>;</a:t>
            </a:r>
            <a:endParaRPr lang="en-US" altLang="zh-CN" sz="1400" dirty="0" smtClean="0"/>
          </a:p>
          <a:p>
            <a:pPr marL="1905" indent="-344805">
              <a:spcBef>
                <a:spcPts val="0"/>
              </a:spcBef>
              <a:buFont typeface="Monotype Sorts" pitchFamily="2" charset="2"/>
              <a:buNone/>
            </a:pPr>
            <a:r>
              <a:rPr lang="zh-CN" altLang="en-US" sz="1400" dirty="0"/>
              <a:t>	   </a:t>
            </a:r>
            <a:r>
              <a:rPr lang="zh-CN" altLang="en-US" sz="1400" dirty="0" smtClean="0"/>
              <a:t>}</a:t>
            </a:r>
            <a:endParaRPr lang="en-US" altLang="zh-CN" sz="1400" dirty="0" smtClean="0"/>
          </a:p>
          <a:p>
            <a:pPr marL="1905" indent="-344805">
              <a:spcBef>
                <a:spcPts val="0"/>
              </a:spcBef>
              <a:buFont typeface="Monotype Sorts" pitchFamily="2" charset="2"/>
              <a:buNone/>
            </a:pPr>
            <a:r>
              <a:rPr lang="en-US" altLang="zh-CN" sz="1400" dirty="0" smtClean="0"/>
              <a:t>   //fork()</a:t>
            </a:r>
            <a:r>
              <a:rPr lang="zh-CN" altLang="en-US" sz="1400" dirty="0" smtClean="0"/>
              <a:t>成功执行</a:t>
            </a:r>
            <a:endParaRPr lang="zh-CN" altLang="en-US" sz="1400" dirty="0" smtClean="0"/>
          </a:p>
          <a:p>
            <a:pPr marL="1905" indent="-344805">
              <a:spcBef>
                <a:spcPts val="0"/>
              </a:spcBef>
              <a:buFont typeface="Monotype Sorts" pitchFamily="2" charset="2"/>
              <a:buNone/>
            </a:pPr>
            <a:r>
              <a:rPr lang="zh-CN" altLang="en-US" sz="1400" dirty="0"/>
              <a:t>	   else if (pid == 0) { /* child process */</a:t>
            </a:r>
            <a:endParaRPr lang="zh-CN" altLang="en-US" sz="1400" dirty="0"/>
          </a:p>
          <a:p>
            <a:pPr marL="1905" indent="-344805">
              <a:spcBef>
                <a:spcPts val="0"/>
              </a:spcBef>
              <a:buFont typeface="Monotype Sorts" pitchFamily="2" charset="2"/>
              <a:buNone/>
            </a:pPr>
            <a:r>
              <a:rPr lang="zh-CN" altLang="en-US" sz="1400" dirty="0"/>
              <a:t>              </a:t>
            </a:r>
            <a:r>
              <a:rPr lang="zh-CN" altLang="en-US" sz="1400" dirty="0">
                <a:solidFill>
                  <a:srgbClr val="C00000"/>
                </a:solidFill>
              </a:rPr>
              <a:t>execlp(“/bin/ls”, “ls”, NULL);</a:t>
            </a:r>
            <a:r>
              <a:rPr lang="zh-CN" altLang="en-US" sz="1400" dirty="0"/>
              <a:t>    //执行一个外部程序</a:t>
            </a:r>
            <a:r>
              <a:rPr lang="en-US" altLang="zh-CN" sz="1400" dirty="0"/>
              <a:t>ls</a:t>
            </a:r>
            <a:endParaRPr lang="en-US" altLang="zh-CN" sz="1400" dirty="0"/>
          </a:p>
          <a:p>
            <a:pPr marL="1905" indent="-344805">
              <a:spcBef>
                <a:spcPts val="0"/>
              </a:spcBef>
              <a:buNone/>
            </a:pPr>
            <a:r>
              <a:rPr lang="en-US" altLang="zh-CN" sz="1400" b="1" i="1" dirty="0">
                <a:solidFill>
                  <a:srgbClr val="0000CC"/>
                </a:solidFill>
                <a:effectLst>
                  <a:outerShdw blurRad="38100" dist="38100" dir="2700000" algn="tl">
                    <a:srgbClr val="000000">
                      <a:alpha val="43137"/>
                    </a:srgbClr>
                  </a:outerShdw>
                </a:effectLst>
              </a:rPr>
              <a:t>              </a:t>
            </a:r>
            <a:r>
              <a:rPr lang="en-US" altLang="zh-CN" sz="1400" b="1" i="1" u="sng" dirty="0">
                <a:solidFill>
                  <a:srgbClr val="0000CC"/>
                </a:solidFill>
                <a:effectLst>
                  <a:outerShdw blurRad="38100" dist="38100" dir="2700000" algn="tl">
                    <a:srgbClr val="000000">
                      <a:alpha val="43137"/>
                    </a:srgbClr>
                  </a:outerShdw>
                </a:effectLst>
              </a:rPr>
              <a:t>//………unreachable</a:t>
            </a:r>
            <a:r>
              <a:rPr lang="en-US" altLang="zh-CN" sz="1400" b="1" i="1" u="sng" dirty="0" smtClean="0">
                <a:solidFill>
                  <a:srgbClr val="0000CC"/>
                </a:solidFill>
                <a:effectLst>
                  <a:outerShdw blurRad="38100" dist="38100" dir="2700000" algn="tl">
                    <a:srgbClr val="000000">
                      <a:alpha val="43137"/>
                    </a:srgbClr>
                  </a:outerShdw>
                </a:effectLst>
              </a:rPr>
              <a:t>……………</a:t>
            </a:r>
            <a:endParaRPr lang="zh-CN" altLang="en-US" sz="1400" b="1" i="1" u="sng" dirty="0">
              <a:solidFill>
                <a:srgbClr val="0000CC"/>
              </a:solidFill>
              <a:effectLst>
                <a:outerShdw blurRad="38100" dist="38100" dir="2700000" algn="tl">
                  <a:srgbClr val="000000">
                    <a:alpha val="43137"/>
                  </a:srgbClr>
                </a:outerShdw>
              </a:effectLst>
            </a:endParaRPr>
          </a:p>
          <a:p>
            <a:pPr marL="1905" indent="-344805">
              <a:spcBef>
                <a:spcPts val="0"/>
              </a:spcBef>
              <a:buFont typeface="Monotype Sorts" pitchFamily="2" charset="2"/>
              <a:buNone/>
            </a:pPr>
            <a:r>
              <a:rPr lang="zh-CN" altLang="en-US" sz="1400" dirty="0"/>
              <a:t>	             }  </a:t>
            </a:r>
            <a:endParaRPr lang="zh-CN" altLang="en-US" sz="1400" dirty="0"/>
          </a:p>
          <a:p>
            <a:pPr marL="1905" indent="-344805">
              <a:spcBef>
                <a:spcPts val="0"/>
              </a:spcBef>
              <a:buFont typeface="Monotype Sorts" pitchFamily="2" charset="2"/>
              <a:buNone/>
            </a:pPr>
            <a:r>
              <a:rPr lang="zh-CN" altLang="en-US" sz="1400" dirty="0"/>
              <a:t>             else { /* parent process */</a:t>
            </a:r>
            <a:endParaRPr lang="zh-CN" altLang="en-US" sz="1400" dirty="0"/>
          </a:p>
          <a:p>
            <a:pPr marL="1905" indent="-344805">
              <a:spcBef>
                <a:spcPts val="0"/>
              </a:spcBef>
              <a:buFont typeface="Monotype Sorts" pitchFamily="2" charset="2"/>
              <a:buNone/>
            </a:pPr>
            <a:r>
              <a:rPr lang="zh-CN" altLang="en-US" sz="1400" dirty="0"/>
              <a:t>	   	  /* parent will wait for the child to complete */</a:t>
            </a:r>
            <a:endParaRPr lang="zh-CN" altLang="en-US" sz="1400" dirty="0"/>
          </a:p>
          <a:p>
            <a:pPr marL="1905" indent="-344805">
              <a:spcBef>
                <a:spcPts val="0"/>
              </a:spcBef>
              <a:buFont typeface="Monotype Sorts" pitchFamily="2" charset="2"/>
              <a:buNone/>
            </a:pPr>
            <a:r>
              <a:rPr lang="zh-CN" altLang="en-US" sz="1400" dirty="0"/>
              <a:t>	                    </a:t>
            </a:r>
            <a:r>
              <a:rPr lang="zh-CN" altLang="en-US" sz="1400" dirty="0">
                <a:solidFill>
                  <a:srgbClr val="C00000"/>
                </a:solidFill>
                <a:sym typeface="Arial" panose="020B0604020202020204" pitchFamily="34" charset="0"/>
              </a:rPr>
              <a:t>wait (N</a:t>
            </a:r>
            <a:r>
              <a:rPr lang="zh-CN" altLang="en-US" sz="1400" dirty="0">
                <a:solidFill>
                  <a:srgbClr val="C00000"/>
                </a:solidFill>
              </a:rPr>
              <a:t>ULL); </a:t>
            </a:r>
            <a:r>
              <a:rPr lang="zh-CN" altLang="en-US" sz="1400" dirty="0"/>
              <a:t>  //等待子进程结束</a:t>
            </a:r>
            <a:endParaRPr lang="zh-CN" altLang="en-US" sz="1400" dirty="0"/>
          </a:p>
          <a:p>
            <a:pPr marL="1905" indent="-344805">
              <a:spcBef>
                <a:spcPts val="0"/>
              </a:spcBef>
              <a:buFont typeface="Monotype Sorts" pitchFamily="2" charset="2"/>
              <a:buNone/>
            </a:pPr>
            <a:r>
              <a:rPr lang="zh-CN" altLang="en-US" sz="1400" dirty="0"/>
              <a:t>		  printf ("Child Complete");</a:t>
            </a:r>
            <a:endParaRPr lang="zh-CN" altLang="en-US" sz="1400" dirty="0"/>
          </a:p>
          <a:p>
            <a:pPr marL="1905" indent="-344805">
              <a:spcBef>
                <a:spcPts val="0"/>
              </a:spcBef>
              <a:buFont typeface="Monotype Sorts" pitchFamily="2" charset="2"/>
              <a:buNone/>
            </a:pPr>
            <a:r>
              <a:rPr lang="zh-CN" altLang="en-US" sz="1400" dirty="0"/>
              <a:t>		  exit(0);</a:t>
            </a:r>
            <a:endParaRPr lang="zh-CN" altLang="en-US" sz="1400" dirty="0"/>
          </a:p>
          <a:p>
            <a:pPr marL="1905" indent="-344805">
              <a:spcBef>
                <a:spcPts val="0"/>
              </a:spcBef>
              <a:buFont typeface="Monotype Sorts" pitchFamily="2" charset="2"/>
              <a:buNone/>
            </a:pPr>
            <a:r>
              <a:rPr lang="zh-CN" altLang="en-US" sz="1400" dirty="0"/>
              <a:t>	                }</a:t>
            </a:r>
            <a:endParaRPr lang="zh-CN" altLang="en-US" sz="1400" dirty="0"/>
          </a:p>
          <a:p>
            <a:pPr marL="1905" indent="-344805">
              <a:spcBef>
                <a:spcPts val="0"/>
              </a:spcBef>
              <a:buFont typeface="Monotype Sorts" pitchFamily="2" charset="2"/>
              <a:buNone/>
            </a:pPr>
            <a:r>
              <a:rPr lang="zh-CN" altLang="en-US" sz="1400" dirty="0"/>
              <a:t>     }</a:t>
            </a:r>
            <a:r>
              <a:rPr lang="en-US" altLang="zh-CN" sz="1400" dirty="0"/>
              <a:t> </a:t>
            </a:r>
            <a:endParaRPr lang="en-US" altLang="zh-CN" sz="1400" dirty="0"/>
          </a:p>
          <a:p>
            <a:pPr marL="1905" indent="-344805">
              <a:spcBef>
                <a:spcPts val="0"/>
              </a:spcBef>
              <a:buFont typeface="Monotype Sorts" pitchFamily="2" charset="2"/>
              <a:buNone/>
            </a:pPr>
            <a:r>
              <a:rPr lang="en-US" altLang="zh-CN" sz="1400" dirty="0"/>
              <a:t>                                                                fig. 3.10</a:t>
            </a:r>
            <a:endParaRPr lang="zh-CN" altLang="en-US" sz="1400" dirty="0"/>
          </a:p>
          <a:p>
            <a:pPr marL="1905" indent="-344805">
              <a:spcBef>
                <a:spcPts val="0"/>
              </a:spcBef>
              <a:buFont typeface="Monotype Sorts" pitchFamily="2" charset="2"/>
              <a:buNone/>
            </a:pPr>
            <a:endParaRPr lang="zh-CN" altLang="en-US"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 </a:t>
            </a:r>
            <a:r>
              <a:rPr lang="en-US" altLang="zh-CN" dirty="0">
                <a:effectLst>
                  <a:outerShdw blurRad="38100" dist="38100" dir="2700000">
                    <a:srgbClr val="C0C0C0"/>
                  </a:outerShdw>
                </a:effectLst>
              </a:rPr>
              <a:t>Components of </a:t>
            </a:r>
            <a:r>
              <a:rPr lang="en-US" altLang="zh-CN" noProof="1">
                <a:effectLst>
                  <a:outerShdw blurRad="38100" dist="38100" dir="2700000">
                    <a:srgbClr val="C0C0C0"/>
                  </a:outerShdw>
                </a:effectLst>
              </a:rPr>
              <a:t>Process</a:t>
            </a:r>
            <a:r>
              <a:rPr lang="zh-CN" altLang="en-US" noProof="1" smtClean="0">
                <a:effectLst>
                  <a:outerShdw blurRad="38100" dist="38100" dir="2700000">
                    <a:srgbClr val="C0C0C0"/>
                  </a:outerShdw>
                </a:effectLst>
              </a:rPr>
              <a:t>(</a:t>
            </a:r>
            <a:r>
              <a:rPr lang="en-US" altLang="zh-CN" noProof="1">
                <a:solidFill>
                  <a:srgbClr val="0000CC"/>
                </a:solidFill>
                <a:effectLst>
                  <a:outerShdw blurRad="38100" dist="38100" dir="2700000">
                    <a:srgbClr val="C0C0C0"/>
                  </a:outerShdw>
                </a:effectLst>
              </a:rPr>
              <a:t>Unix</a:t>
            </a:r>
            <a:r>
              <a:rPr lang="en-US" altLang="zh-CN" noProof="1">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11267" name="Rectangle 3"/>
          <p:cNvSpPr>
            <a:spLocks noGrp="1" noChangeArrowheads="1"/>
          </p:cNvSpPr>
          <p:nvPr>
            <p:ph type="body" idx="4294967295"/>
          </p:nvPr>
        </p:nvSpPr>
        <p:spPr>
          <a:xfrm>
            <a:off x="827088" y="1282700"/>
            <a:ext cx="7351712" cy="4908550"/>
          </a:xfrm>
        </p:spPr>
        <p:txBody>
          <a:bodyPr/>
          <a:lstStyle/>
          <a:p>
            <a:r>
              <a:rPr lang="en-US" altLang="zh-CN" sz="2000" noProof="1"/>
              <a:t>A process includes: </a:t>
            </a:r>
            <a:r>
              <a:rPr lang="en-US" altLang="zh-CN" sz="2000" noProof="1">
                <a:sym typeface="Wingdings" panose="05000000000000000000" pitchFamily="2" charset="2"/>
              </a:rPr>
              <a:t>(</a:t>
            </a:r>
            <a:r>
              <a:rPr lang="en-US" altLang="zh-CN" sz="2000" noProof="1">
                <a:solidFill>
                  <a:srgbClr val="0070C0"/>
                </a:solidFill>
                <a:sym typeface="Wingdings" panose="05000000000000000000" pitchFamily="2" charset="2"/>
              </a:rPr>
              <a:t>UNIX</a:t>
            </a:r>
            <a:r>
              <a:rPr lang="en-US" altLang="zh-CN" sz="2000" noProof="1">
                <a:sym typeface="Wingdings" panose="05000000000000000000" pitchFamily="2" charset="2"/>
              </a:rPr>
              <a:t>)</a:t>
            </a:r>
            <a:endParaRPr lang="en-US" altLang="zh-CN" sz="2000" noProof="1"/>
          </a:p>
          <a:p>
            <a:pPr lvl="1"/>
            <a:r>
              <a:rPr lang="en-US" altLang="zh-CN" sz="2000" noProof="1">
                <a:solidFill>
                  <a:srgbClr val="006600"/>
                </a:solidFill>
              </a:rPr>
              <a:t>text section</a:t>
            </a:r>
            <a:r>
              <a:rPr lang="en-US" altLang="zh-CN" sz="2000" noProof="1"/>
              <a:t> – contains the program code</a:t>
            </a:r>
            <a:endParaRPr lang="en-US" altLang="zh-CN" sz="2000" noProof="1"/>
          </a:p>
          <a:p>
            <a:pPr lvl="1"/>
            <a:r>
              <a:rPr lang="en-US" altLang="zh-CN" sz="2000" noProof="1">
                <a:solidFill>
                  <a:srgbClr val="006600"/>
                </a:solidFill>
              </a:rPr>
              <a:t>data section</a:t>
            </a:r>
            <a:r>
              <a:rPr lang="en-US" altLang="zh-CN" sz="2000" noProof="1"/>
              <a:t> – contains global variables</a:t>
            </a:r>
            <a:endParaRPr lang="en-US" altLang="zh-CN" sz="2000" noProof="1"/>
          </a:p>
          <a:p>
            <a:pPr lvl="1"/>
            <a:r>
              <a:rPr lang="en-US" altLang="zh-CN" sz="2000" noProof="1" smtClean="0">
                <a:solidFill>
                  <a:srgbClr val="C00000"/>
                </a:solidFill>
              </a:rPr>
              <a:t>PCB</a:t>
            </a:r>
            <a:endParaRPr lang="en-US" altLang="en-US" sz="2000" noProof="1"/>
          </a:p>
          <a:p>
            <a:pPr lvl="1"/>
            <a:r>
              <a:rPr lang="en-US" altLang="en-US" sz="2000" noProof="1">
                <a:solidFill>
                  <a:srgbClr val="FF0000"/>
                </a:solidFill>
              </a:rPr>
              <a:t>current activities</a:t>
            </a:r>
            <a:endParaRPr lang="en-US" altLang="en-US" sz="2000" noProof="1">
              <a:solidFill>
                <a:srgbClr val="FF0000"/>
              </a:solidFill>
            </a:endParaRPr>
          </a:p>
          <a:p>
            <a:pPr lvl="2"/>
            <a:r>
              <a:rPr lang="en-US" altLang="en-US" sz="2000" noProof="1">
                <a:solidFill>
                  <a:srgbClr val="7030A0"/>
                </a:solidFill>
              </a:rPr>
              <a:t>stack</a:t>
            </a:r>
            <a:r>
              <a:rPr lang="en-US" altLang="en-US" sz="2000" noProof="1"/>
              <a:t> – contains temporary data</a:t>
            </a:r>
            <a:endParaRPr lang="en-US" altLang="en-US" sz="2000" noProof="1"/>
          </a:p>
          <a:p>
            <a:pPr lvl="2"/>
            <a:r>
              <a:rPr lang="en-US" altLang="zh-CN" sz="2000" noProof="1" smtClean="0">
                <a:solidFill>
                  <a:srgbClr val="7030A0"/>
                </a:solidFill>
                <a:sym typeface="Arial" panose="020B0604020202020204" pitchFamily="34" charset="0"/>
              </a:rPr>
              <a:t>Heap</a:t>
            </a:r>
            <a:r>
              <a:rPr lang="en-US" altLang="en-US" sz="2000" noProof="1"/>
              <a:t> –</a:t>
            </a:r>
            <a:r>
              <a:rPr lang="en-US" altLang="zh-CN" sz="2000" noProof="1" smtClean="0">
                <a:sym typeface="Arial" panose="020B0604020202020204" pitchFamily="34" charset="0"/>
              </a:rPr>
              <a:t> </a:t>
            </a:r>
            <a:r>
              <a:rPr lang="en-US" altLang="zh-CN" sz="2000" noProof="1">
                <a:sym typeface="Arial" panose="020B0604020202020204" pitchFamily="34" charset="0"/>
              </a:rPr>
              <a:t>containing memory dynamically allocated during run time</a:t>
            </a:r>
            <a:endParaRPr lang="en-US" altLang="zh-CN" sz="2000" noProof="1"/>
          </a:p>
          <a:p>
            <a:pPr lvl="2"/>
            <a:r>
              <a:rPr lang="en-US" altLang="en-US" sz="2000" noProof="1">
                <a:solidFill>
                  <a:srgbClr val="7030A0"/>
                </a:solidFill>
              </a:rPr>
              <a:t>program counter </a:t>
            </a:r>
            <a:r>
              <a:rPr lang="en-US" altLang="en-US" sz="2000" noProof="1" smtClean="0">
                <a:solidFill>
                  <a:srgbClr val="7030A0"/>
                </a:solidFill>
              </a:rPr>
              <a:t>（</a:t>
            </a:r>
            <a:r>
              <a:rPr lang="en-US" altLang="zh-CN" sz="2000" noProof="1" smtClean="0">
                <a:solidFill>
                  <a:srgbClr val="7030A0"/>
                </a:solidFill>
              </a:rPr>
              <a:t>PC</a:t>
            </a:r>
            <a:r>
              <a:rPr lang="en-US" altLang="en-US" sz="2000" noProof="1" smtClean="0">
                <a:solidFill>
                  <a:srgbClr val="7030A0"/>
                </a:solidFill>
              </a:rPr>
              <a:t>）</a:t>
            </a:r>
            <a:endParaRPr lang="en-US" altLang="en-US" sz="2000" noProof="1">
              <a:solidFill>
                <a:srgbClr val="7030A0"/>
              </a:solidFill>
            </a:endParaRPr>
          </a:p>
          <a:p>
            <a:pPr lvl="2"/>
            <a:r>
              <a:rPr lang="en-US" altLang="en-US" sz="2000" noProof="1">
                <a:solidFill>
                  <a:srgbClr val="7030A0"/>
                </a:solidFill>
              </a:rPr>
              <a:t>general registers</a:t>
            </a:r>
            <a:endParaRPr lang="en-US" altLang="zh-CN" sz="2000" noProof="1">
              <a:solidFill>
                <a:srgbClr val="7030A0"/>
              </a:solidFill>
            </a:endParaRPr>
          </a:p>
          <a:p>
            <a:pPr lvl="1"/>
            <a:endParaRPr lang="en-US" altLang="en-US" noProof="1">
              <a:solidFill>
                <a:srgbClr val="7030A0"/>
              </a:solidFill>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System call -wait</a:t>
            </a:r>
            <a:endParaRPr lang="en-US" altLang="zh-CN" noProof="1">
              <a:effectLst>
                <a:outerShdw blurRad="38100" dist="38100" dir="2700000">
                  <a:srgbClr val="C0C0C0"/>
                </a:outerShdw>
              </a:effectLst>
            </a:endParaRPr>
          </a:p>
        </p:txBody>
      </p:sp>
      <p:sp>
        <p:nvSpPr>
          <p:cNvPr id="67588" name="Rectangle 3"/>
          <p:cNvSpPr>
            <a:spLocks noGrp="1" noChangeArrowheads="1"/>
          </p:cNvSpPr>
          <p:nvPr/>
        </p:nvSpPr>
        <p:spPr bwMode="auto">
          <a:xfrm>
            <a:off x="869950" y="1273512"/>
            <a:ext cx="7554959" cy="4697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1600" dirty="0" smtClean="0">
                <a:latin typeface="Helvetica" panose="020B0604020202020204" pitchFamily="34" charset="0"/>
              </a:rPr>
              <a:t>一个进程</a:t>
            </a:r>
            <a:r>
              <a:rPr lang="zh-CN" altLang="en-US" sz="1600" dirty="0">
                <a:latin typeface="Helvetica" panose="020B0604020202020204" pitchFamily="34" charset="0"/>
              </a:rPr>
              <a:t>执行结束后，会进入</a:t>
            </a:r>
            <a:r>
              <a:rPr lang="en-US" altLang="zh-CN" sz="1600" dirty="0" smtClean="0">
                <a:latin typeface="Helvetica" panose="020B0604020202020204" pitchFamily="34" charset="0"/>
              </a:rPr>
              <a:t>“</a:t>
            </a:r>
            <a:r>
              <a:rPr lang="en-US" altLang="zh-CN" sz="1600" dirty="0" smtClean="0">
                <a:solidFill>
                  <a:srgbClr val="C00000"/>
                </a:solidFill>
                <a:latin typeface="Helvetica" panose="020B0604020202020204" pitchFamily="34" charset="0"/>
              </a:rPr>
              <a:t>terminated</a:t>
            </a:r>
            <a:r>
              <a:rPr lang="en-US" altLang="zh-CN" sz="1600" dirty="0" smtClean="0">
                <a:latin typeface="Helvetica" panose="020B0604020202020204" pitchFamily="34" charset="0"/>
              </a:rPr>
              <a:t>”</a:t>
            </a:r>
            <a:r>
              <a:rPr lang="zh-CN" altLang="en-US" sz="1600" dirty="0">
                <a:latin typeface="Helvetica" panose="020B0604020202020204" pitchFamily="34" charset="0"/>
              </a:rPr>
              <a:t>状态，并未被真正</a:t>
            </a:r>
            <a:r>
              <a:rPr lang="zh-CN" altLang="en-US" sz="1600" dirty="0" smtClean="0">
                <a:latin typeface="Helvetica" panose="020B0604020202020204" pitchFamily="34" charset="0"/>
              </a:rPr>
              <a:t>销毁</a:t>
            </a:r>
            <a:endParaRPr lang="en-US" altLang="zh-CN" sz="1600" dirty="0" smtClean="0">
              <a:latin typeface="Helvetica" panose="020B0604020202020204" pitchFamily="34" charset="0"/>
            </a:endParaRPr>
          </a:p>
          <a:p>
            <a:pPr lvl="1"/>
            <a:r>
              <a:rPr lang="zh-CN" altLang="en-US" sz="1400" dirty="0" smtClean="0">
                <a:latin typeface="Helvetica" panose="020B0604020202020204" pitchFamily="34" charset="0"/>
              </a:rPr>
              <a:t>此时内核为进程保留了进程</a:t>
            </a:r>
            <a:r>
              <a:rPr lang="zh-CN" altLang="en-US" sz="1400" dirty="0">
                <a:latin typeface="Helvetica" panose="020B0604020202020204" pitchFamily="34" charset="0"/>
              </a:rPr>
              <a:t>表项</a:t>
            </a:r>
            <a:r>
              <a:rPr lang="zh-CN" altLang="en-US" sz="1400" dirty="0" smtClean="0">
                <a:latin typeface="Helvetica" panose="020B0604020202020204" pitchFamily="34" charset="0"/>
              </a:rPr>
              <a:t>（含有进程的退出</a:t>
            </a:r>
            <a:r>
              <a:rPr lang="zh-CN" altLang="en-US" sz="1400" dirty="0">
                <a:latin typeface="Helvetica" panose="020B0604020202020204" pitchFamily="34" charset="0"/>
              </a:rPr>
              <a:t>码</a:t>
            </a:r>
            <a:r>
              <a:rPr lang="zh-CN" altLang="en-US" sz="1400" dirty="0" smtClean="0">
                <a:latin typeface="Helvetica" panose="020B0604020202020204" pitchFamily="34" charset="0"/>
              </a:rPr>
              <a:t>），以及</a:t>
            </a:r>
            <a:r>
              <a:rPr lang="en-US" altLang="zh-CN" sz="1400" dirty="0" err="1" smtClean="0">
                <a:latin typeface="Helvetica" panose="020B0604020202020204" pitchFamily="34" charset="0"/>
              </a:rPr>
              <a:t>pid</a:t>
            </a:r>
            <a:r>
              <a:rPr lang="zh-CN" altLang="en-US" sz="1400" dirty="0" smtClean="0">
                <a:latin typeface="Helvetica" panose="020B0604020202020204" pitchFamily="34" charset="0"/>
              </a:rPr>
              <a:t>等资源</a:t>
            </a:r>
            <a:endParaRPr lang="en-US" altLang="zh-CN" sz="1400" dirty="0" smtClean="0">
              <a:latin typeface="Helvetica" panose="020B0604020202020204" pitchFamily="34" charset="0"/>
            </a:endParaRPr>
          </a:p>
          <a:p>
            <a:pPr lvl="1"/>
            <a:r>
              <a:rPr lang="zh-CN" altLang="en-US" sz="1400" dirty="0" smtClean="0">
                <a:latin typeface="Helvetica" panose="020B0604020202020204" pitchFamily="34" charset="0"/>
              </a:rPr>
              <a:t>其它资源均被系统收回</a:t>
            </a:r>
            <a:endParaRPr lang="en-US" altLang="zh-CN" sz="1400" dirty="0" smtClean="0">
              <a:latin typeface="Helvetica" panose="020B0604020202020204" pitchFamily="34" charset="0"/>
            </a:endParaRPr>
          </a:p>
          <a:p>
            <a:pPr lvl="1"/>
            <a:r>
              <a:rPr lang="en-US" altLang="zh-CN" sz="1400" dirty="0" smtClean="0">
                <a:latin typeface="Helvetica" panose="020B0604020202020204" pitchFamily="34" charset="0"/>
              </a:rPr>
              <a:t>UNIX</a:t>
            </a:r>
            <a:r>
              <a:rPr lang="zh-CN" altLang="en-US" sz="1400" dirty="0" smtClean="0">
                <a:latin typeface="Helvetica" panose="020B0604020202020204" pitchFamily="34" charset="0"/>
              </a:rPr>
              <a:t>中，将</a:t>
            </a:r>
            <a:r>
              <a:rPr lang="en-US" altLang="zh-CN" sz="1400" dirty="0" smtClean="0">
                <a:latin typeface="Helvetica" panose="020B0604020202020204" pitchFamily="34" charset="0"/>
              </a:rPr>
              <a:t>“</a:t>
            </a:r>
            <a:r>
              <a:rPr lang="en-US" altLang="zh-CN" sz="1400" dirty="0">
                <a:solidFill>
                  <a:srgbClr val="C00000"/>
                </a:solidFill>
                <a:latin typeface="Helvetica" panose="020B0604020202020204" pitchFamily="34" charset="0"/>
              </a:rPr>
              <a:t>terminated</a:t>
            </a:r>
            <a:r>
              <a:rPr lang="en-US" altLang="zh-CN" sz="1400" dirty="0" smtClean="0">
                <a:latin typeface="Helvetica" panose="020B0604020202020204" pitchFamily="34" charset="0"/>
              </a:rPr>
              <a:t>”</a:t>
            </a:r>
            <a:r>
              <a:rPr lang="zh-CN" altLang="en-US" sz="1400" dirty="0" smtClean="0">
                <a:latin typeface="Helvetica" panose="020B0604020202020204" pitchFamily="34" charset="0"/>
              </a:rPr>
              <a:t>状态称为</a:t>
            </a:r>
            <a:r>
              <a:rPr lang="en-US" altLang="zh-CN" sz="1400" dirty="0" smtClean="0">
                <a:latin typeface="Helvetica" panose="020B0604020202020204" pitchFamily="34" charset="0"/>
              </a:rPr>
              <a:t>“</a:t>
            </a:r>
            <a:r>
              <a:rPr lang="en-US" altLang="zh-CN" sz="1400" dirty="0">
                <a:solidFill>
                  <a:srgbClr val="C00000"/>
                </a:solidFill>
                <a:latin typeface="Helvetica" panose="020B0604020202020204" pitchFamily="34" charset="0"/>
              </a:rPr>
              <a:t>zombie</a:t>
            </a:r>
            <a:r>
              <a:rPr lang="en-US" altLang="zh-CN" sz="1400" dirty="0" smtClean="0">
                <a:latin typeface="Helvetica" panose="020B0604020202020204" pitchFamily="34" charset="0"/>
              </a:rPr>
              <a:t>”</a:t>
            </a:r>
            <a:r>
              <a:rPr lang="zh-CN" altLang="en-US" sz="1400" dirty="0" smtClean="0">
                <a:latin typeface="Helvetica" panose="020B0604020202020204" pitchFamily="34" charset="0"/>
              </a:rPr>
              <a:t>状态</a:t>
            </a:r>
            <a:endParaRPr lang="en-US" altLang="zh-CN" sz="1400" dirty="0" smtClean="0">
              <a:latin typeface="Helvetica" panose="020B0604020202020204" pitchFamily="34" charset="0"/>
            </a:endParaRPr>
          </a:p>
          <a:p>
            <a:pPr lvl="1"/>
            <a:r>
              <a:rPr lang="zh-CN" altLang="en-US" sz="1400" dirty="0" smtClean="0">
                <a:latin typeface="Helvetica" panose="020B0604020202020204" pitchFamily="34" charset="0"/>
              </a:rPr>
              <a:t>当子进程</a:t>
            </a:r>
            <a:r>
              <a:rPr lang="zh-CN" altLang="en-US" sz="1400" b="1" u="sng" dirty="0" smtClean="0">
                <a:solidFill>
                  <a:srgbClr val="7030A0"/>
                </a:solidFill>
                <a:latin typeface="Helvetica" panose="020B0604020202020204" pitchFamily="34" charset="0"/>
              </a:rPr>
              <a:t>先于</a:t>
            </a:r>
            <a:r>
              <a:rPr lang="zh-CN" altLang="en-US" sz="1400" dirty="0" smtClean="0">
                <a:latin typeface="Helvetica" panose="020B0604020202020204" pitchFamily="34" charset="0"/>
              </a:rPr>
              <a:t>其父进程执行结束进入僵死状态，此时的子进程被称为</a:t>
            </a:r>
            <a:r>
              <a:rPr lang="zh-CN" altLang="en-US" sz="1400" dirty="0" smtClean="0">
                <a:solidFill>
                  <a:srgbClr val="7030A0"/>
                </a:solidFill>
                <a:latin typeface="Helvetica" panose="020B0604020202020204" pitchFamily="34" charset="0"/>
              </a:rPr>
              <a:t>僵死进程</a:t>
            </a:r>
            <a:endParaRPr lang="en-US" altLang="zh-CN" sz="1400" dirty="0" smtClean="0">
              <a:solidFill>
                <a:srgbClr val="7030A0"/>
              </a:solidFill>
              <a:latin typeface="Helvetica" panose="020B0604020202020204" pitchFamily="34" charset="0"/>
            </a:endParaRPr>
          </a:p>
          <a:p>
            <a:r>
              <a:rPr lang="zh-CN" altLang="en-US" sz="1600" dirty="0" smtClean="0">
                <a:solidFill>
                  <a:srgbClr val="0000CC"/>
                </a:solidFill>
                <a:latin typeface="Helvetica" panose="020B0604020202020204" pitchFamily="34" charset="0"/>
              </a:rPr>
              <a:t>父进程负责回收僵死子进程进程的</a:t>
            </a:r>
            <a:endParaRPr lang="en-US" altLang="zh-CN" sz="1600" dirty="0" smtClean="0">
              <a:solidFill>
                <a:srgbClr val="0000CC"/>
              </a:solidFill>
              <a:latin typeface="Helvetica" panose="020B0604020202020204" pitchFamily="34" charset="0"/>
            </a:endParaRPr>
          </a:p>
          <a:p>
            <a:pPr lvl="1"/>
            <a:r>
              <a:rPr lang="zh-CN" altLang="en-US" sz="1400" dirty="0">
                <a:latin typeface="Helvetica" panose="020B0604020202020204" pitchFamily="34" charset="0"/>
              </a:rPr>
              <a:t>收集子进程的有关信息，如占用的</a:t>
            </a:r>
            <a:r>
              <a:rPr lang="en-US" altLang="zh-CN" sz="1400" dirty="0">
                <a:latin typeface="Helvetica" panose="020B0604020202020204" pitchFamily="34" charset="0"/>
              </a:rPr>
              <a:t>CPU</a:t>
            </a:r>
            <a:r>
              <a:rPr lang="zh-CN" altLang="en-US" sz="1400" dirty="0" smtClean="0">
                <a:latin typeface="Helvetica" panose="020B0604020202020204" pitchFamily="34" charset="0"/>
              </a:rPr>
              <a:t>时间等，</a:t>
            </a:r>
            <a:r>
              <a:rPr lang="zh-CN" altLang="en-US" sz="1400" dirty="0">
                <a:latin typeface="Helvetica" panose="020B0604020202020204" pitchFamily="34" charset="0"/>
              </a:rPr>
              <a:t>归到父</a:t>
            </a:r>
            <a:r>
              <a:rPr lang="zh-CN" altLang="en-US" sz="1400" dirty="0" smtClean="0">
                <a:latin typeface="Helvetica" panose="020B0604020202020204" pitchFamily="34" charset="0"/>
              </a:rPr>
              <a:t>进程</a:t>
            </a:r>
            <a:endParaRPr lang="en-US" altLang="zh-CN" sz="1400" dirty="0" smtClean="0">
              <a:latin typeface="Helvetica" panose="020B0604020202020204" pitchFamily="34" charset="0"/>
            </a:endParaRPr>
          </a:p>
          <a:p>
            <a:pPr lvl="1"/>
            <a:r>
              <a:rPr lang="zh-CN" altLang="en-US" sz="1400" dirty="0" smtClean="0">
                <a:latin typeface="Helvetica" panose="020B0604020202020204" pitchFamily="34" charset="0"/>
              </a:rPr>
              <a:t>然后系统则收回僵死进程的有关资源</a:t>
            </a:r>
            <a:endParaRPr lang="en-US" altLang="zh-CN" sz="1400" dirty="0">
              <a:latin typeface="Helvetica" panose="020B0604020202020204" pitchFamily="34" charset="0"/>
            </a:endParaRPr>
          </a:p>
          <a:p>
            <a:r>
              <a:rPr lang="zh-CN" altLang="en-US" sz="1600" b="1" u="sng" dirty="0">
                <a:latin typeface="Helvetica" panose="020B0604020202020204" pitchFamily="34" charset="0"/>
              </a:rPr>
              <a:t>父进程通过系统调用</a:t>
            </a:r>
            <a:r>
              <a:rPr lang="en-US" altLang="zh-CN" sz="1600" b="1" u="sng" dirty="0" smtClean="0">
                <a:solidFill>
                  <a:srgbClr val="C00000"/>
                </a:solidFill>
                <a:latin typeface="Helvetica" panose="020B0604020202020204" pitchFamily="34" charset="0"/>
              </a:rPr>
              <a:t>wait</a:t>
            </a:r>
            <a:r>
              <a:rPr lang="zh-CN" altLang="en-US" sz="1600" b="1" u="sng" dirty="0" smtClean="0">
                <a:latin typeface="Helvetica" panose="020B0604020202020204" pitchFamily="34" charset="0"/>
              </a:rPr>
              <a:t>或</a:t>
            </a:r>
            <a:r>
              <a:rPr lang="en-US" altLang="zh-CN" sz="1600" b="1" u="sng" dirty="0" err="1">
                <a:solidFill>
                  <a:srgbClr val="C00000"/>
                </a:solidFill>
                <a:latin typeface="Helvetica" panose="020B0604020202020204" pitchFamily="34" charset="0"/>
              </a:rPr>
              <a:t>waitpid</a:t>
            </a:r>
            <a:r>
              <a:rPr lang="zh-CN" altLang="en-US" sz="1600" b="1" u="sng" dirty="0" smtClean="0">
                <a:latin typeface="Helvetica" panose="020B0604020202020204" pitchFamily="34" charset="0"/>
              </a:rPr>
              <a:t>回收</a:t>
            </a:r>
            <a:r>
              <a:rPr lang="zh-CN" altLang="en-US" sz="1600" b="1" u="sng" dirty="0">
                <a:latin typeface="Helvetica" panose="020B0604020202020204" pitchFamily="34" charset="0"/>
              </a:rPr>
              <a:t>其僵死子</a:t>
            </a:r>
            <a:endParaRPr lang="en-US" altLang="zh-CN" sz="1600" b="1" u="sng" dirty="0">
              <a:latin typeface="Helvetica" panose="020B0604020202020204" pitchFamily="34" charset="0"/>
            </a:endParaRPr>
          </a:p>
          <a:p>
            <a:r>
              <a:rPr lang="zh-CN" altLang="en-US" sz="1600" dirty="0" smtClean="0">
                <a:latin typeface="Helvetica" panose="020B0604020202020204" pitchFamily="34" charset="0"/>
              </a:rPr>
              <a:t>早期的</a:t>
            </a:r>
            <a:r>
              <a:rPr lang="en-US" altLang="zh-CN" sz="1600" dirty="0" smtClean="0">
                <a:latin typeface="Helvetica" panose="020B0604020202020204" pitchFamily="34" charset="0"/>
              </a:rPr>
              <a:t>UNIX</a:t>
            </a:r>
            <a:r>
              <a:rPr lang="zh-CN" altLang="en-US" sz="1600" dirty="0" smtClean="0">
                <a:latin typeface="Helvetica" panose="020B0604020202020204" pitchFamily="34" charset="0"/>
              </a:rPr>
              <a:t>版本</a:t>
            </a:r>
            <a:endParaRPr lang="en-US" altLang="zh-CN" sz="1600" dirty="0" smtClean="0">
              <a:latin typeface="Helvetica" panose="020B0604020202020204" pitchFamily="34" charset="0"/>
            </a:endParaRPr>
          </a:p>
          <a:p>
            <a:pPr lvl="1"/>
            <a:r>
              <a:rPr lang="zh-CN" altLang="en-US" sz="1400" dirty="0" smtClean="0">
                <a:latin typeface="Helvetica" panose="020B0604020202020204" pitchFamily="34" charset="0"/>
              </a:rPr>
              <a:t>如果父进程不回收其僵死子进程，这些子进程会一直僵死下去</a:t>
            </a:r>
            <a:endParaRPr lang="en-US" altLang="zh-CN" sz="1400" dirty="0" smtClean="0">
              <a:latin typeface="Helvetica" panose="020B0604020202020204" pitchFamily="34" charset="0"/>
            </a:endParaRPr>
          </a:p>
          <a:p>
            <a:pPr lvl="1"/>
            <a:r>
              <a:rPr lang="zh-CN" altLang="en-US" sz="1400" dirty="0" smtClean="0">
                <a:latin typeface="Helvetica" panose="020B0604020202020204" pitchFamily="34" charset="0"/>
              </a:rPr>
              <a:t>如果</a:t>
            </a:r>
            <a:r>
              <a:rPr lang="zh-CN" altLang="en-US" sz="1400" dirty="0">
                <a:latin typeface="Helvetica" panose="020B0604020202020204" pitchFamily="34" charset="0"/>
              </a:rPr>
              <a:t>系统中的僵死进程过多，可能会导致系统无进程</a:t>
            </a:r>
            <a:r>
              <a:rPr lang="zh-CN" altLang="en-US" sz="1400" dirty="0" smtClean="0">
                <a:latin typeface="Helvetica" panose="020B0604020202020204" pitchFamily="34" charset="0"/>
              </a:rPr>
              <a:t>号、无进程表项等资源而无法创建</a:t>
            </a:r>
            <a:r>
              <a:rPr lang="zh-CN" altLang="en-US" sz="1400" dirty="0">
                <a:latin typeface="Helvetica" panose="020B0604020202020204" pitchFamily="34" charset="0"/>
              </a:rPr>
              <a:t>新的</a:t>
            </a:r>
            <a:r>
              <a:rPr lang="zh-CN" altLang="en-US" sz="1400" dirty="0" smtClean="0">
                <a:latin typeface="Helvetica" panose="020B0604020202020204" pitchFamily="34" charset="0"/>
              </a:rPr>
              <a:t>进程</a:t>
            </a:r>
            <a:endParaRPr lang="en-US" altLang="zh-CN" sz="1400" dirty="0">
              <a:latin typeface="Helvetica" panose="020B0604020202020204" pitchFamily="34" charset="0"/>
            </a:endParaRPr>
          </a:p>
          <a:p>
            <a:r>
              <a:rPr lang="zh-CN" altLang="en-US" sz="1600" dirty="0">
                <a:latin typeface="Helvetica" panose="020B0604020202020204" pitchFamily="34" charset="0"/>
              </a:rPr>
              <a:t>现在的</a:t>
            </a:r>
            <a:r>
              <a:rPr lang="en-US" altLang="zh-CN" sz="1600" dirty="0">
                <a:latin typeface="Helvetica" panose="020B0604020202020204" pitchFamily="34" charset="0"/>
              </a:rPr>
              <a:t>UNIX</a:t>
            </a:r>
            <a:r>
              <a:rPr lang="zh-CN" altLang="en-US" sz="1600" dirty="0" smtClean="0">
                <a:latin typeface="Helvetica" panose="020B0604020202020204" pitchFamily="34" charset="0"/>
              </a:rPr>
              <a:t>版本</a:t>
            </a:r>
            <a:endParaRPr lang="en-US" altLang="zh-CN" sz="1600" dirty="0" smtClean="0">
              <a:latin typeface="Helvetica" panose="020B0604020202020204" pitchFamily="34" charset="0"/>
            </a:endParaRPr>
          </a:p>
          <a:p>
            <a:pPr lvl="1"/>
            <a:r>
              <a:rPr lang="zh-CN" altLang="en-US" sz="1400" dirty="0" smtClean="0">
                <a:latin typeface="Helvetica" panose="020B0604020202020204" pitchFamily="34" charset="0"/>
              </a:rPr>
              <a:t>如果子进程进入僵死状态，而父进程没有回收，当父进程执行结束退出后，系统会负责回收</a:t>
            </a:r>
            <a:endParaRPr lang="en-US" altLang="zh-CN" sz="1400" dirty="0">
              <a:latin typeface="Helvetica" panose="020B0604020202020204" pitchFamily="34" charset="0"/>
            </a:endParaRPr>
          </a:p>
          <a:p>
            <a:endParaRPr lang="en-US" altLang="zh-CN" sz="1800" dirty="0">
              <a:latin typeface="Helvetica" panose="020B0604020202020204" pitchFamily="34" charset="0"/>
            </a:endParaRPr>
          </a:p>
        </p:txBody>
      </p:sp>
      <p:sp>
        <p:nvSpPr>
          <p:cNvPr id="67589" name="文本框 1"/>
          <p:cNvSpPr txBox="1">
            <a:spLocks noChangeArrowheads="1"/>
          </p:cNvSpPr>
          <p:nvPr/>
        </p:nvSpPr>
        <p:spPr bwMode="auto">
          <a:xfrm>
            <a:off x="6918517" y="6098567"/>
            <a:ext cx="17325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dirty="0"/>
              <a:t>父子外出：父等子</a:t>
            </a:r>
            <a:endParaRPr lang="zh-CN" altLang="en-US" sz="1400"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a:ln>
            <a:miter/>
          </a:ln>
        </p:spPr>
        <p:txBody>
          <a:bodyPr/>
          <a:lstStyle/>
          <a:p>
            <a:pPr>
              <a:defRPr/>
            </a:pPr>
            <a:r>
              <a:rPr lang="zh-CN" altLang="en-US" noProof="1" smtClean="0">
                <a:effectLst>
                  <a:outerShdw blurRad="38100" dist="38100" dir="2700000">
                    <a:srgbClr val="C0C0C0"/>
                  </a:outerShdw>
                </a:effectLst>
              </a:rPr>
              <a:t>测试代码</a:t>
            </a:r>
            <a:r>
              <a:rPr lang="en-US" altLang="zh-CN" noProof="1" smtClean="0">
                <a:effectLst>
                  <a:outerShdw blurRad="38100" dist="38100" dir="2700000">
                    <a:srgbClr val="C0C0C0"/>
                  </a:outerShdw>
                </a:effectLst>
              </a:rPr>
              <a:t>--</a:t>
            </a:r>
            <a:r>
              <a:rPr lang="zh-CN" altLang="en-US" noProof="1" smtClean="0">
                <a:effectLst>
                  <a:outerShdw blurRad="38100" dist="38100" dir="2700000">
                    <a:srgbClr val="C0C0C0"/>
                  </a:outerShdw>
                </a:effectLst>
              </a:rPr>
              <a:t>僵死子进程</a:t>
            </a:r>
            <a:endParaRPr lang="en-US" altLang="zh-CN" noProof="1">
              <a:effectLst>
                <a:outerShdw blurRad="38100" dist="38100" dir="2700000">
                  <a:srgbClr val="C0C0C0"/>
                </a:outerShdw>
              </a:effectLst>
            </a:endParaRPr>
          </a:p>
        </p:txBody>
      </p:sp>
      <p:sp>
        <p:nvSpPr>
          <p:cNvPr id="67588" name="Rectangle 3"/>
          <p:cNvSpPr>
            <a:spLocks noGrp="1" noChangeArrowheads="1"/>
          </p:cNvSpPr>
          <p:nvPr/>
        </p:nvSpPr>
        <p:spPr bwMode="auto">
          <a:xfrm>
            <a:off x="869950" y="1273512"/>
            <a:ext cx="7554959" cy="4697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endParaRPr lang="en-US" altLang="zh-CN" sz="1800" dirty="0">
              <a:latin typeface="Helvetica" panose="020B0604020202020204" pitchFamily="34" charset="0"/>
            </a:endParaRPr>
          </a:p>
        </p:txBody>
      </p:sp>
      <p:sp>
        <p:nvSpPr>
          <p:cNvPr id="67589" name="文本框 1"/>
          <p:cNvSpPr txBox="1">
            <a:spLocks noChangeArrowheads="1"/>
          </p:cNvSpPr>
          <p:nvPr/>
        </p:nvSpPr>
        <p:spPr bwMode="auto">
          <a:xfrm>
            <a:off x="6918517" y="6098567"/>
            <a:ext cx="17325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dirty="0"/>
              <a:t>父子外出：父等子</a:t>
            </a:r>
            <a:endParaRPr lang="zh-CN" altLang="en-US" sz="1400" dirty="0"/>
          </a:p>
        </p:txBody>
      </p:sp>
      <p:sp>
        <p:nvSpPr>
          <p:cNvPr id="5" name="Rectangle 3"/>
          <p:cNvSpPr>
            <a:spLocks noGrp="1" noChangeArrowheads="1"/>
          </p:cNvSpPr>
          <p:nvPr/>
        </p:nvSpPr>
        <p:spPr bwMode="auto">
          <a:xfrm>
            <a:off x="869950" y="1145977"/>
            <a:ext cx="4076954" cy="420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spcBef>
                <a:spcPts val="0"/>
              </a:spcBef>
              <a:buNone/>
            </a:pPr>
            <a:r>
              <a:rPr lang="en-US" altLang="zh-CN" sz="1400" dirty="0">
                <a:latin typeface="Helvetica" panose="020B0604020202020204" pitchFamily="34" charset="0"/>
              </a:rPr>
              <a:t>#include &lt;sys/</a:t>
            </a:r>
            <a:r>
              <a:rPr lang="en-US" altLang="zh-CN" sz="1400" dirty="0" err="1">
                <a:latin typeface="Helvetica" panose="020B0604020202020204" pitchFamily="34" charset="0"/>
              </a:rPr>
              <a:t>types.h</a:t>
            </a:r>
            <a:r>
              <a:rPr lang="en-US" altLang="zh-CN" sz="1400" dirty="0">
                <a:latin typeface="Helvetica" panose="020B0604020202020204" pitchFamily="34" charset="0"/>
              </a:rPr>
              <a:t>&gt;</a:t>
            </a:r>
            <a:endParaRPr lang="en-US" altLang="zh-CN" sz="1400" dirty="0">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#include &lt;</a:t>
            </a:r>
            <a:r>
              <a:rPr lang="en-US" altLang="zh-CN" sz="1400" dirty="0" err="1">
                <a:latin typeface="Helvetica" panose="020B0604020202020204" pitchFamily="34" charset="0"/>
              </a:rPr>
              <a:t>stdio.h</a:t>
            </a:r>
            <a:r>
              <a:rPr lang="en-US" altLang="zh-CN" sz="1400" dirty="0">
                <a:latin typeface="Helvetica" panose="020B0604020202020204" pitchFamily="34" charset="0"/>
              </a:rPr>
              <a:t>&gt;</a:t>
            </a:r>
            <a:endParaRPr lang="en-US" altLang="zh-CN" sz="1400" dirty="0">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#include &lt;</a:t>
            </a:r>
            <a:r>
              <a:rPr lang="en-US" altLang="zh-CN" sz="1400" dirty="0" err="1">
                <a:latin typeface="Helvetica" panose="020B0604020202020204" pitchFamily="34" charset="0"/>
              </a:rPr>
              <a:t>unistd.h</a:t>
            </a:r>
            <a:r>
              <a:rPr lang="en-US" altLang="zh-CN" sz="1400" dirty="0">
                <a:latin typeface="Helvetica" panose="020B0604020202020204" pitchFamily="34" charset="0"/>
              </a:rPr>
              <a:t>&gt;</a:t>
            </a:r>
            <a:endParaRPr lang="en-US" altLang="zh-CN" sz="1400" dirty="0">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#include &lt;</a:t>
            </a:r>
            <a:r>
              <a:rPr lang="en-US" altLang="zh-CN" sz="1400" dirty="0" err="1">
                <a:latin typeface="Helvetica" panose="020B0604020202020204" pitchFamily="34" charset="0"/>
              </a:rPr>
              <a:t>stdlib.h</a:t>
            </a:r>
            <a:r>
              <a:rPr lang="en-US" altLang="zh-CN" sz="1400" dirty="0">
                <a:latin typeface="Helvetica" panose="020B0604020202020204" pitchFamily="34" charset="0"/>
              </a:rPr>
              <a:t>&gt;</a:t>
            </a:r>
            <a:endParaRPr lang="en-US" altLang="zh-CN" sz="1400" dirty="0">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#include &lt;sys/</a:t>
            </a:r>
            <a:r>
              <a:rPr lang="en-US" altLang="zh-CN" sz="1400" dirty="0" err="1">
                <a:latin typeface="Helvetica" panose="020B0604020202020204" pitchFamily="34" charset="0"/>
              </a:rPr>
              <a:t>wait.h</a:t>
            </a:r>
            <a:r>
              <a:rPr lang="en-US" altLang="zh-CN" sz="1400" dirty="0">
                <a:latin typeface="Helvetica" panose="020B0604020202020204" pitchFamily="34" charset="0"/>
              </a:rPr>
              <a:t>&gt;</a:t>
            </a:r>
            <a:endParaRPr lang="en-US" altLang="zh-CN" sz="1400" dirty="0">
              <a:latin typeface="Helvetica" panose="020B0604020202020204" pitchFamily="34" charset="0"/>
            </a:endParaRPr>
          </a:p>
          <a:p>
            <a:pPr marL="0" indent="0">
              <a:spcBef>
                <a:spcPts val="0"/>
              </a:spcBef>
              <a:buNone/>
            </a:pPr>
            <a:r>
              <a:rPr lang="en-US" altLang="zh-CN" sz="1400" dirty="0" err="1">
                <a:latin typeface="Helvetica" panose="020B0604020202020204" pitchFamily="34" charset="0"/>
              </a:rPr>
              <a:t>int</a:t>
            </a:r>
            <a:r>
              <a:rPr lang="en-US" altLang="zh-CN" sz="1400" dirty="0">
                <a:latin typeface="Helvetica" panose="020B0604020202020204" pitchFamily="34" charset="0"/>
              </a:rPr>
              <a:t> main()</a:t>
            </a:r>
            <a:endParaRPr lang="en-US" altLang="zh-CN" sz="1400" dirty="0">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  {</a:t>
            </a:r>
            <a:endParaRPr lang="en-US" altLang="zh-CN" sz="1400" dirty="0">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     </a:t>
            </a:r>
            <a:r>
              <a:rPr lang="en-US" altLang="zh-CN" sz="1400" dirty="0" err="1">
                <a:latin typeface="Helvetica" panose="020B0604020202020204" pitchFamily="34" charset="0"/>
              </a:rPr>
              <a:t>pid_t</a:t>
            </a:r>
            <a:r>
              <a:rPr lang="en-US" altLang="zh-CN" sz="1400" dirty="0">
                <a:latin typeface="Helvetica" panose="020B0604020202020204" pitchFamily="34" charset="0"/>
              </a:rPr>
              <a:t>  </a:t>
            </a:r>
            <a:r>
              <a:rPr lang="en-US" altLang="zh-CN" sz="1400" dirty="0" err="1">
                <a:latin typeface="Helvetica" panose="020B0604020202020204" pitchFamily="34" charset="0"/>
              </a:rPr>
              <a:t>pid</a:t>
            </a:r>
            <a:r>
              <a:rPr lang="en-US" altLang="zh-CN" sz="1400" dirty="0">
                <a:latin typeface="Helvetica" panose="020B0604020202020204" pitchFamily="34" charset="0"/>
              </a:rPr>
              <a:t>;   </a:t>
            </a:r>
            <a:endParaRPr lang="en-US" altLang="zh-CN" sz="1400" dirty="0">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     </a:t>
            </a:r>
            <a:r>
              <a:rPr lang="en-US" altLang="zh-CN" sz="1400" dirty="0" err="1">
                <a:latin typeface="Helvetica" panose="020B0604020202020204" pitchFamily="34" charset="0"/>
              </a:rPr>
              <a:t>pid</a:t>
            </a:r>
            <a:r>
              <a:rPr lang="en-US" altLang="zh-CN" sz="1400" dirty="0">
                <a:latin typeface="Helvetica" panose="020B0604020202020204" pitchFamily="34" charset="0"/>
              </a:rPr>
              <a:t>=fork();</a:t>
            </a:r>
            <a:endParaRPr lang="en-US" altLang="zh-CN" sz="1400" dirty="0">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     if (</a:t>
            </a:r>
            <a:r>
              <a:rPr lang="en-US" altLang="zh-CN" sz="1400" dirty="0" err="1">
                <a:latin typeface="Helvetica" panose="020B0604020202020204" pitchFamily="34" charset="0"/>
              </a:rPr>
              <a:t>pid</a:t>
            </a:r>
            <a:r>
              <a:rPr lang="en-US" altLang="zh-CN" sz="1400" dirty="0">
                <a:latin typeface="Helvetica" panose="020B0604020202020204" pitchFamily="34" charset="0"/>
              </a:rPr>
              <a:t> == 0</a:t>
            </a:r>
            <a:r>
              <a:rPr lang="en-US" altLang="zh-CN" sz="1400" dirty="0" smtClean="0">
                <a:latin typeface="Helvetica" panose="020B0604020202020204" pitchFamily="34" charset="0"/>
              </a:rPr>
              <a:t>)    </a:t>
            </a:r>
            <a:r>
              <a:rPr lang="en-US" altLang="zh-CN" sz="1400" dirty="0">
                <a:latin typeface="Helvetica" panose="020B0604020202020204" pitchFamily="34" charset="0"/>
              </a:rPr>
              <a:t>{</a:t>
            </a:r>
            <a:endParaRPr lang="en-US" altLang="zh-CN" sz="1400" dirty="0">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         </a:t>
            </a:r>
            <a:r>
              <a:rPr lang="en-US" altLang="zh-CN" sz="1400" dirty="0" err="1">
                <a:latin typeface="Helvetica" panose="020B0604020202020204" pitchFamily="34" charset="0"/>
              </a:rPr>
              <a:t>printf</a:t>
            </a:r>
            <a:r>
              <a:rPr lang="en-US" altLang="zh-CN" sz="1400" dirty="0">
                <a:latin typeface="Helvetica" panose="020B0604020202020204" pitchFamily="34" charset="0"/>
              </a:rPr>
              <a:t>("Child </a:t>
            </a:r>
            <a:r>
              <a:rPr lang="en-US" altLang="zh-CN" sz="1400" dirty="0" err="1">
                <a:latin typeface="Helvetica" panose="020B0604020202020204" pitchFamily="34" charset="0"/>
              </a:rPr>
              <a:t>pid</a:t>
            </a:r>
            <a:r>
              <a:rPr lang="en-US" altLang="zh-CN" sz="1400" dirty="0">
                <a:latin typeface="Helvetica" panose="020B0604020202020204" pitchFamily="34" charset="0"/>
              </a:rPr>
              <a:t>=%d\n",</a:t>
            </a:r>
            <a:r>
              <a:rPr lang="en-US" altLang="zh-CN" sz="1400" dirty="0" err="1">
                <a:latin typeface="Helvetica" panose="020B0604020202020204" pitchFamily="34" charset="0"/>
              </a:rPr>
              <a:t>getpid</a:t>
            </a:r>
            <a:r>
              <a:rPr lang="en-US" altLang="zh-CN" sz="1400" dirty="0">
                <a:latin typeface="Helvetica" panose="020B0604020202020204" pitchFamily="34" charset="0"/>
              </a:rPr>
              <a:t>());</a:t>
            </a:r>
            <a:endParaRPr lang="en-US" altLang="zh-CN" sz="1400" dirty="0">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         </a:t>
            </a:r>
            <a:r>
              <a:rPr lang="en-US" altLang="zh-CN" sz="1400" dirty="0" err="1">
                <a:latin typeface="Helvetica" panose="020B0604020202020204" pitchFamily="34" charset="0"/>
              </a:rPr>
              <a:t>printf</a:t>
            </a:r>
            <a:r>
              <a:rPr lang="en-US" altLang="zh-CN" sz="1400" dirty="0" smtClean="0">
                <a:latin typeface="Helvetica" panose="020B0604020202020204" pitchFamily="34" charset="0"/>
              </a:rPr>
              <a:t>(“My </a:t>
            </a:r>
            <a:r>
              <a:rPr lang="en-US" altLang="zh-CN" sz="1400" dirty="0">
                <a:latin typeface="Helvetica" panose="020B0604020202020204" pitchFamily="34" charset="0"/>
              </a:rPr>
              <a:t>parent </a:t>
            </a:r>
            <a:r>
              <a:rPr lang="en-US" altLang="zh-CN" sz="1400" dirty="0" err="1">
                <a:latin typeface="Helvetica" panose="020B0604020202020204" pitchFamily="34" charset="0"/>
              </a:rPr>
              <a:t>pid</a:t>
            </a:r>
            <a:r>
              <a:rPr lang="en-US" altLang="zh-CN" sz="1400" dirty="0">
                <a:latin typeface="Helvetica" panose="020B0604020202020204" pitchFamily="34" charset="0"/>
              </a:rPr>
              <a:t>=%d\n",</a:t>
            </a:r>
            <a:r>
              <a:rPr lang="en-US" altLang="zh-CN" sz="1400" dirty="0" err="1">
                <a:latin typeface="Helvetica" panose="020B0604020202020204" pitchFamily="34" charset="0"/>
              </a:rPr>
              <a:t>getppid</a:t>
            </a:r>
            <a:r>
              <a:rPr lang="en-US" altLang="zh-CN" sz="1400" dirty="0">
                <a:latin typeface="Helvetica" panose="020B0604020202020204" pitchFamily="34" charset="0"/>
              </a:rPr>
              <a:t>());</a:t>
            </a:r>
            <a:endParaRPr lang="en-US" altLang="zh-CN" sz="1400" dirty="0">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     }</a:t>
            </a:r>
            <a:endParaRPr lang="en-US" altLang="zh-CN" sz="1400" dirty="0">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     </a:t>
            </a:r>
            <a:r>
              <a:rPr lang="en-US" altLang="zh-CN" sz="1400" dirty="0" smtClean="0">
                <a:latin typeface="Helvetica" panose="020B0604020202020204" pitchFamily="34" charset="0"/>
              </a:rPr>
              <a:t>else      </a:t>
            </a:r>
            <a:r>
              <a:rPr lang="en-US" altLang="zh-CN" sz="1400" dirty="0">
                <a:latin typeface="Helvetica" panose="020B0604020202020204" pitchFamily="34" charset="0"/>
              </a:rPr>
              <a:t>{</a:t>
            </a:r>
            <a:endParaRPr lang="en-US" altLang="zh-CN" sz="1400" dirty="0">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         </a:t>
            </a:r>
            <a:r>
              <a:rPr lang="en-US" altLang="zh-CN" sz="1400" dirty="0" err="1">
                <a:latin typeface="Helvetica" panose="020B0604020202020204" pitchFamily="34" charset="0"/>
              </a:rPr>
              <a:t>printf</a:t>
            </a:r>
            <a:r>
              <a:rPr lang="en-US" altLang="zh-CN" sz="1400" dirty="0">
                <a:latin typeface="Helvetica" panose="020B0604020202020204" pitchFamily="34" charset="0"/>
              </a:rPr>
              <a:t>("parent </a:t>
            </a:r>
            <a:r>
              <a:rPr lang="en-US" altLang="zh-CN" sz="1400" dirty="0" err="1">
                <a:latin typeface="Helvetica" panose="020B0604020202020204" pitchFamily="34" charset="0"/>
              </a:rPr>
              <a:t>pid</a:t>
            </a:r>
            <a:r>
              <a:rPr lang="en-US" altLang="zh-CN" sz="1400" dirty="0">
                <a:latin typeface="Helvetica" panose="020B0604020202020204" pitchFamily="34" charset="0"/>
              </a:rPr>
              <a:t>=%d\n",</a:t>
            </a:r>
            <a:r>
              <a:rPr lang="en-US" altLang="zh-CN" sz="1400" dirty="0" err="1">
                <a:latin typeface="Helvetica" panose="020B0604020202020204" pitchFamily="34" charset="0"/>
              </a:rPr>
              <a:t>getpid</a:t>
            </a:r>
            <a:r>
              <a:rPr lang="en-US" altLang="zh-CN" sz="1400" dirty="0">
                <a:latin typeface="Helvetica" panose="020B0604020202020204" pitchFamily="34" charset="0"/>
              </a:rPr>
              <a:t>());</a:t>
            </a:r>
            <a:endParaRPr lang="en-US" altLang="zh-CN" sz="1400" dirty="0">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         </a:t>
            </a:r>
            <a:r>
              <a:rPr lang="en-US" altLang="zh-CN" sz="1400" dirty="0" err="1">
                <a:latin typeface="Helvetica" panose="020B0604020202020204" pitchFamily="34" charset="0"/>
              </a:rPr>
              <a:t>printf</a:t>
            </a:r>
            <a:r>
              <a:rPr lang="en-US" altLang="zh-CN" sz="1400" dirty="0">
                <a:latin typeface="Helvetica" panose="020B0604020202020204" pitchFamily="34" charset="0"/>
              </a:rPr>
              <a:t>("</a:t>
            </a:r>
            <a:r>
              <a:rPr lang="en-US" altLang="zh-CN" sz="1400" dirty="0" err="1" smtClean="0">
                <a:latin typeface="Helvetica" panose="020B0604020202020204" pitchFamily="34" charset="0"/>
              </a:rPr>
              <a:t>parent:parent</a:t>
            </a:r>
            <a:r>
              <a:rPr lang="en-US" altLang="zh-CN" sz="1400" dirty="0" smtClean="0">
                <a:latin typeface="Helvetica" panose="020B0604020202020204" pitchFamily="34" charset="0"/>
              </a:rPr>
              <a:t> </a:t>
            </a:r>
            <a:r>
              <a:rPr lang="en-US" altLang="zh-CN" sz="1400" dirty="0" err="1">
                <a:latin typeface="Helvetica" panose="020B0604020202020204" pitchFamily="34" charset="0"/>
              </a:rPr>
              <a:t>pid</a:t>
            </a:r>
            <a:r>
              <a:rPr lang="en-US" altLang="zh-CN" sz="1400" dirty="0">
                <a:latin typeface="Helvetica" panose="020B0604020202020204" pitchFamily="34" charset="0"/>
              </a:rPr>
              <a:t>=%d\n",</a:t>
            </a:r>
            <a:r>
              <a:rPr lang="en-US" altLang="zh-CN" sz="1400" dirty="0" err="1">
                <a:latin typeface="Helvetica" panose="020B0604020202020204" pitchFamily="34" charset="0"/>
              </a:rPr>
              <a:t>getppid</a:t>
            </a:r>
            <a:r>
              <a:rPr lang="en-US" altLang="zh-CN" sz="1400" dirty="0">
                <a:latin typeface="Helvetica" panose="020B0604020202020204" pitchFamily="34" charset="0"/>
              </a:rPr>
              <a:t>());</a:t>
            </a:r>
            <a:endParaRPr lang="en-US" altLang="zh-CN" sz="1400" dirty="0">
              <a:latin typeface="Helvetica" panose="020B0604020202020204" pitchFamily="34" charset="0"/>
            </a:endParaRPr>
          </a:p>
          <a:p>
            <a:pPr marL="0" indent="0">
              <a:spcBef>
                <a:spcPts val="0"/>
              </a:spcBef>
              <a:buNone/>
            </a:pPr>
            <a:r>
              <a:rPr lang="en-US" altLang="zh-CN" sz="1400" b="1" dirty="0">
                <a:solidFill>
                  <a:srgbClr val="C00000"/>
                </a:solidFill>
                <a:latin typeface="Helvetica" panose="020B0604020202020204" pitchFamily="34" charset="0"/>
              </a:rPr>
              <a:t>         pause</a:t>
            </a:r>
            <a:r>
              <a:rPr lang="en-US" altLang="zh-CN" sz="1400" b="1" dirty="0" smtClean="0">
                <a:solidFill>
                  <a:srgbClr val="C00000"/>
                </a:solidFill>
                <a:latin typeface="Helvetica" panose="020B0604020202020204" pitchFamily="34" charset="0"/>
              </a:rPr>
              <a:t>(); //</a:t>
            </a:r>
            <a:r>
              <a:rPr lang="zh-CN" altLang="en-US" sz="1400" b="1" dirty="0" smtClean="0">
                <a:solidFill>
                  <a:srgbClr val="C00000"/>
                </a:solidFill>
                <a:latin typeface="Helvetica" panose="020B0604020202020204" pitchFamily="34" charset="0"/>
              </a:rPr>
              <a:t>让子进程先于父进程结束</a:t>
            </a:r>
            <a:endParaRPr lang="en-US" altLang="zh-CN" sz="1400" b="1" dirty="0">
              <a:solidFill>
                <a:srgbClr val="C00000"/>
              </a:solidFill>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       }</a:t>
            </a:r>
            <a:endParaRPr lang="en-US" altLang="zh-CN" sz="1400" dirty="0">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   } </a:t>
            </a:r>
            <a:endParaRPr lang="en-US" altLang="zh-CN" sz="1400" dirty="0" smtClean="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a:ln>
            <a:miter/>
          </a:ln>
        </p:spPr>
        <p:txBody>
          <a:bodyPr/>
          <a:lstStyle/>
          <a:p>
            <a:pPr>
              <a:defRPr/>
            </a:pPr>
            <a:r>
              <a:rPr lang="zh-CN" altLang="en-US" noProof="1" smtClean="0">
                <a:effectLst>
                  <a:outerShdw blurRad="38100" dist="38100" dir="2700000">
                    <a:srgbClr val="C0C0C0"/>
                  </a:outerShdw>
                </a:effectLst>
              </a:rPr>
              <a:t>测试代码</a:t>
            </a:r>
            <a:r>
              <a:rPr lang="en-US" altLang="zh-CN" noProof="1" smtClean="0">
                <a:effectLst>
                  <a:outerShdw blurRad="38100" dist="38100" dir="2700000">
                    <a:srgbClr val="C0C0C0"/>
                  </a:outerShdw>
                </a:effectLst>
              </a:rPr>
              <a:t>--</a:t>
            </a:r>
            <a:r>
              <a:rPr lang="zh-CN" altLang="en-US" noProof="1" smtClean="0">
                <a:effectLst>
                  <a:outerShdw blurRad="38100" dist="38100" dir="2700000">
                    <a:srgbClr val="C0C0C0"/>
                  </a:outerShdw>
                </a:effectLst>
              </a:rPr>
              <a:t>僵死子进程</a:t>
            </a:r>
            <a:endParaRPr lang="en-US" altLang="zh-CN" noProof="1">
              <a:effectLst>
                <a:outerShdw blurRad="38100" dist="38100" dir="2700000">
                  <a:srgbClr val="C0C0C0"/>
                </a:outerShdw>
              </a:effectLst>
            </a:endParaRPr>
          </a:p>
        </p:txBody>
      </p:sp>
      <p:sp>
        <p:nvSpPr>
          <p:cNvPr id="67588" name="Rectangle 3"/>
          <p:cNvSpPr>
            <a:spLocks noGrp="1" noChangeArrowheads="1"/>
          </p:cNvSpPr>
          <p:nvPr/>
        </p:nvSpPr>
        <p:spPr bwMode="auto">
          <a:xfrm>
            <a:off x="869950" y="1273512"/>
            <a:ext cx="7554959" cy="951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endParaRPr lang="en-US" altLang="zh-CN" sz="1800" dirty="0">
              <a:latin typeface="Helvetica" panose="020B0604020202020204" pitchFamily="34" charset="0"/>
            </a:endParaRPr>
          </a:p>
        </p:txBody>
      </p:sp>
      <p:sp>
        <p:nvSpPr>
          <p:cNvPr id="67589" name="文本框 1"/>
          <p:cNvSpPr txBox="1">
            <a:spLocks noChangeArrowheads="1"/>
          </p:cNvSpPr>
          <p:nvPr/>
        </p:nvSpPr>
        <p:spPr bwMode="auto">
          <a:xfrm>
            <a:off x="6918517" y="6098567"/>
            <a:ext cx="17325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dirty="0"/>
              <a:t>父子外出：父等子</a:t>
            </a:r>
            <a:endParaRPr lang="zh-CN" altLang="en-US" sz="1400" dirty="0"/>
          </a:p>
        </p:txBody>
      </p:sp>
      <p:pic>
        <p:nvPicPr>
          <p:cNvPr id="2" name="图片 1"/>
          <p:cNvPicPr>
            <a:picLocks noChangeAspect="1"/>
          </p:cNvPicPr>
          <p:nvPr/>
        </p:nvPicPr>
        <p:blipFill>
          <a:blip r:embed="rId1"/>
          <a:stretch>
            <a:fillRect/>
          </a:stretch>
        </p:blipFill>
        <p:spPr>
          <a:xfrm>
            <a:off x="757237" y="2835683"/>
            <a:ext cx="7934325" cy="2247900"/>
          </a:xfrm>
          <a:prstGeom prst="rect">
            <a:avLst/>
          </a:prstGeom>
        </p:spPr>
      </p:pic>
      <p:sp>
        <p:nvSpPr>
          <p:cNvPr id="3" name="矩形 2"/>
          <p:cNvSpPr/>
          <p:nvPr/>
        </p:nvSpPr>
        <p:spPr>
          <a:xfrm>
            <a:off x="765047" y="4517136"/>
            <a:ext cx="7926515" cy="237744"/>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3"/>
          <p:cNvSpPr>
            <a:spLocks noGrp="1" noChangeArrowheads="1"/>
          </p:cNvSpPr>
          <p:nvPr/>
        </p:nvSpPr>
        <p:spPr bwMode="auto">
          <a:xfrm>
            <a:off x="869949" y="1145977"/>
            <a:ext cx="7633969" cy="91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ts val="0"/>
              </a:spcBef>
              <a:buFont typeface="Wingdings" panose="05000000000000000000" pitchFamily="2" charset="2"/>
              <a:buChar char="n"/>
            </a:pPr>
            <a:r>
              <a:rPr lang="zh-CN" altLang="en-US" sz="1800" dirty="0" smtClean="0">
                <a:latin typeface="Helvetica" panose="020B0604020202020204" pitchFamily="34" charset="0"/>
              </a:rPr>
              <a:t>另开一个命令窗口</a:t>
            </a:r>
            <a:endParaRPr lang="en-US" altLang="zh-CN" sz="1800" dirty="0" smtClean="0">
              <a:latin typeface="Helvetica" panose="020B0604020202020204" pitchFamily="34" charset="0"/>
            </a:endParaRPr>
          </a:p>
          <a:p>
            <a:pPr>
              <a:spcBef>
                <a:spcPts val="0"/>
              </a:spcBef>
              <a:buFont typeface="Wingdings" panose="05000000000000000000" pitchFamily="2" charset="2"/>
              <a:buChar char="n"/>
            </a:pPr>
            <a:r>
              <a:rPr lang="zh-CN" altLang="en-US" sz="1800" dirty="0" smtClean="0">
                <a:latin typeface="Helvetica" panose="020B0604020202020204" pitchFamily="34" charset="0"/>
              </a:rPr>
              <a:t>运行</a:t>
            </a:r>
            <a:r>
              <a:rPr lang="en-US" altLang="zh-CN" sz="1800" dirty="0" smtClean="0">
                <a:latin typeface="Helvetica" panose="020B0604020202020204" pitchFamily="34" charset="0"/>
              </a:rPr>
              <a:t>shell</a:t>
            </a:r>
            <a:r>
              <a:rPr lang="zh-CN" altLang="en-US" sz="1800" dirty="0" smtClean="0">
                <a:latin typeface="Helvetica" panose="020B0604020202020204" pitchFamily="34" charset="0"/>
              </a:rPr>
              <a:t>命令 </a:t>
            </a:r>
            <a:r>
              <a:rPr lang="en-US" altLang="zh-CN" sz="1800" dirty="0" err="1" smtClean="0">
                <a:latin typeface="Helvetica" panose="020B0604020202020204" pitchFamily="34" charset="0"/>
              </a:rPr>
              <a:t>ps</a:t>
            </a:r>
            <a:r>
              <a:rPr lang="en-US" altLang="zh-CN" sz="1800" dirty="0" smtClean="0">
                <a:latin typeface="Helvetica" panose="020B0604020202020204" pitchFamily="34" charset="0"/>
              </a:rPr>
              <a:t> –</a:t>
            </a:r>
            <a:r>
              <a:rPr lang="en-US" altLang="zh-CN" sz="1800" dirty="0" err="1" smtClean="0">
                <a:latin typeface="Helvetica" panose="020B0604020202020204" pitchFamily="34" charset="0"/>
              </a:rPr>
              <a:t>lef</a:t>
            </a:r>
            <a:endParaRPr lang="en-US" altLang="zh-CN" sz="1800" dirty="0" smtClean="0">
              <a:latin typeface="Helvetica" panose="020B0604020202020204" pitchFamily="34" charset="0"/>
            </a:endParaRPr>
          </a:p>
          <a:p>
            <a:pPr>
              <a:spcBef>
                <a:spcPts val="0"/>
              </a:spcBef>
              <a:buFont typeface="Wingdings" panose="05000000000000000000" pitchFamily="2" charset="2"/>
              <a:buChar char="n"/>
            </a:pPr>
            <a:r>
              <a:rPr lang="zh-CN" altLang="en-US" sz="1800" dirty="0" smtClean="0">
                <a:latin typeface="Helvetica" panose="020B0604020202020204" pitchFamily="34" charset="0"/>
              </a:rPr>
              <a:t>结果如下：其中其进程状态标示</a:t>
            </a:r>
            <a:r>
              <a:rPr lang="en-US" altLang="zh-CN" sz="1800" dirty="0" smtClean="0">
                <a:latin typeface="Helvetica" panose="020B0604020202020204" pitchFamily="34" charset="0"/>
              </a:rPr>
              <a:t>’Z’</a:t>
            </a:r>
            <a:r>
              <a:rPr lang="zh-CN" altLang="en-US" sz="1800" dirty="0" smtClean="0">
                <a:latin typeface="Helvetica" panose="020B0604020202020204" pitchFamily="34" charset="0"/>
              </a:rPr>
              <a:t>表示</a:t>
            </a:r>
            <a:r>
              <a:rPr lang="en-US" altLang="zh-CN" sz="1800" dirty="0" smtClean="0">
                <a:latin typeface="Helvetica" panose="020B0604020202020204" pitchFamily="34" charset="0"/>
              </a:rPr>
              <a:t>Zombie</a:t>
            </a:r>
            <a:endParaRPr lang="en-US" altLang="zh-CN" sz="1800" dirty="0" smtClean="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a:ln>
            <a:miter/>
          </a:ln>
        </p:spPr>
        <p:txBody>
          <a:bodyPr/>
          <a:lstStyle/>
          <a:p>
            <a:pPr>
              <a:defRPr/>
            </a:pPr>
            <a:r>
              <a:rPr lang="zh-CN" altLang="en-US" noProof="1" smtClean="0">
                <a:effectLst>
                  <a:outerShdw blurRad="38100" dist="38100" dir="2700000">
                    <a:srgbClr val="C0C0C0"/>
                  </a:outerShdw>
                </a:effectLst>
              </a:rPr>
              <a:t>测试代码</a:t>
            </a:r>
            <a:r>
              <a:rPr lang="en-US" altLang="zh-CN" noProof="1" smtClean="0">
                <a:effectLst>
                  <a:outerShdw blurRad="38100" dist="38100" dir="2700000">
                    <a:srgbClr val="C0C0C0"/>
                  </a:outerShdw>
                </a:effectLst>
              </a:rPr>
              <a:t>--</a:t>
            </a:r>
            <a:r>
              <a:rPr lang="zh-CN" altLang="en-US" noProof="1" smtClean="0">
                <a:effectLst>
                  <a:outerShdw blurRad="38100" dist="38100" dir="2700000">
                    <a:srgbClr val="C0C0C0"/>
                  </a:outerShdw>
                </a:effectLst>
              </a:rPr>
              <a:t>僵死子进程</a:t>
            </a:r>
            <a:endParaRPr lang="en-US" altLang="zh-CN" noProof="1">
              <a:effectLst>
                <a:outerShdw blurRad="38100" dist="38100" dir="2700000">
                  <a:srgbClr val="C0C0C0"/>
                </a:outerShdw>
              </a:effectLst>
            </a:endParaRPr>
          </a:p>
        </p:txBody>
      </p:sp>
      <p:sp>
        <p:nvSpPr>
          <p:cNvPr id="67588" name="Rectangle 3"/>
          <p:cNvSpPr>
            <a:spLocks noGrp="1" noChangeArrowheads="1"/>
          </p:cNvSpPr>
          <p:nvPr/>
        </p:nvSpPr>
        <p:spPr bwMode="auto">
          <a:xfrm>
            <a:off x="869950" y="1273512"/>
            <a:ext cx="7554959" cy="81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endParaRPr lang="en-US" altLang="zh-CN" sz="1800" dirty="0">
              <a:latin typeface="Helvetica" panose="020B0604020202020204" pitchFamily="34" charset="0"/>
            </a:endParaRPr>
          </a:p>
        </p:txBody>
      </p:sp>
      <p:sp>
        <p:nvSpPr>
          <p:cNvPr id="67589" name="文本框 1"/>
          <p:cNvSpPr txBox="1">
            <a:spLocks noChangeArrowheads="1"/>
          </p:cNvSpPr>
          <p:nvPr/>
        </p:nvSpPr>
        <p:spPr bwMode="auto">
          <a:xfrm>
            <a:off x="6918517" y="6098567"/>
            <a:ext cx="17325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dirty="0"/>
              <a:t>父子外出：父等子</a:t>
            </a:r>
            <a:endParaRPr lang="zh-CN" altLang="en-US" sz="1400" dirty="0"/>
          </a:p>
        </p:txBody>
      </p:sp>
      <p:pic>
        <p:nvPicPr>
          <p:cNvPr id="5" name="图片 4"/>
          <p:cNvPicPr>
            <a:picLocks noChangeAspect="1"/>
          </p:cNvPicPr>
          <p:nvPr/>
        </p:nvPicPr>
        <p:blipFill>
          <a:blip r:embed="rId1"/>
          <a:stretch>
            <a:fillRect/>
          </a:stretch>
        </p:blipFill>
        <p:spPr>
          <a:xfrm>
            <a:off x="980304" y="2091309"/>
            <a:ext cx="7334250" cy="3790950"/>
          </a:xfrm>
          <a:prstGeom prst="rect">
            <a:avLst/>
          </a:prstGeom>
        </p:spPr>
      </p:pic>
      <p:sp>
        <p:nvSpPr>
          <p:cNvPr id="9" name="Rectangle 3"/>
          <p:cNvSpPr>
            <a:spLocks noGrp="1" noChangeArrowheads="1"/>
          </p:cNvSpPr>
          <p:nvPr/>
        </p:nvSpPr>
        <p:spPr bwMode="auto">
          <a:xfrm>
            <a:off x="869949" y="1145977"/>
            <a:ext cx="7268211" cy="91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ts val="0"/>
              </a:spcBef>
              <a:buFont typeface="Wingdings" panose="05000000000000000000" pitchFamily="2" charset="2"/>
              <a:buChar char="n"/>
            </a:pPr>
            <a:r>
              <a:rPr lang="zh-CN" altLang="en-US" sz="1800" dirty="0" smtClean="0">
                <a:latin typeface="Helvetica" panose="020B0604020202020204" pitchFamily="34" charset="0"/>
              </a:rPr>
              <a:t>另开一个命令窗口</a:t>
            </a:r>
            <a:endParaRPr lang="en-US" altLang="zh-CN" sz="1800" dirty="0" smtClean="0">
              <a:latin typeface="Helvetica" panose="020B0604020202020204" pitchFamily="34" charset="0"/>
            </a:endParaRPr>
          </a:p>
          <a:p>
            <a:pPr>
              <a:spcBef>
                <a:spcPts val="0"/>
              </a:spcBef>
              <a:buFont typeface="Wingdings" panose="05000000000000000000" pitchFamily="2" charset="2"/>
              <a:buChar char="n"/>
            </a:pPr>
            <a:r>
              <a:rPr lang="zh-CN" altLang="en-US" sz="1800" dirty="0" smtClean="0">
                <a:latin typeface="Helvetica" panose="020B0604020202020204" pitchFamily="34" charset="0"/>
              </a:rPr>
              <a:t>运行</a:t>
            </a:r>
            <a:r>
              <a:rPr lang="en-US" altLang="zh-CN" sz="1800" dirty="0" smtClean="0">
                <a:latin typeface="Helvetica" panose="020B0604020202020204" pitchFamily="34" charset="0"/>
              </a:rPr>
              <a:t>shell</a:t>
            </a:r>
            <a:r>
              <a:rPr lang="zh-CN" altLang="en-US" sz="1800" dirty="0" smtClean="0">
                <a:latin typeface="Helvetica" panose="020B0604020202020204" pitchFamily="34" charset="0"/>
              </a:rPr>
              <a:t>命令 </a:t>
            </a:r>
            <a:r>
              <a:rPr lang="en-US" altLang="zh-CN" sz="1800" dirty="0" smtClean="0">
                <a:latin typeface="Helvetica" panose="020B0604020202020204" pitchFamily="34" charset="0"/>
              </a:rPr>
              <a:t>top</a:t>
            </a:r>
            <a:endParaRPr lang="en-US" altLang="zh-CN" sz="1800" dirty="0" smtClean="0">
              <a:latin typeface="Helvetica" panose="020B0604020202020204" pitchFamily="34" charset="0"/>
            </a:endParaRPr>
          </a:p>
          <a:p>
            <a:pPr>
              <a:spcBef>
                <a:spcPts val="0"/>
              </a:spcBef>
              <a:buFont typeface="Wingdings" panose="05000000000000000000" pitchFamily="2" charset="2"/>
              <a:buChar char="n"/>
            </a:pPr>
            <a:r>
              <a:rPr lang="zh-CN" altLang="en-US" sz="1800" dirty="0" smtClean="0">
                <a:latin typeface="Helvetica" panose="020B0604020202020204" pitchFamily="34" charset="0"/>
              </a:rPr>
              <a:t>结果如下：说明有一个进程是僵死进程</a:t>
            </a:r>
            <a:endParaRPr lang="en-US" altLang="zh-CN" sz="1800" dirty="0" smtClean="0">
              <a:latin typeface="Helvetica" panose="020B0604020202020204" pitchFamily="34" charset="0"/>
            </a:endParaRPr>
          </a:p>
        </p:txBody>
      </p:sp>
      <p:sp>
        <p:nvSpPr>
          <p:cNvPr id="11" name="矩形 10"/>
          <p:cNvSpPr/>
          <p:nvPr/>
        </p:nvSpPr>
        <p:spPr>
          <a:xfrm>
            <a:off x="5977127" y="2790234"/>
            <a:ext cx="1027177" cy="199854"/>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Process Creation (</a:t>
            </a:r>
            <a:r>
              <a:rPr lang="en-US" altLang="zh-CN" noProof="1"/>
              <a:t>UNIX examples</a:t>
            </a:r>
            <a:r>
              <a:rPr lang="en-US" altLang="zh-CN" noProof="1">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67588" name="Rectangle 3"/>
          <p:cNvSpPr>
            <a:spLocks noGrp="1" noChangeArrowheads="1"/>
          </p:cNvSpPr>
          <p:nvPr/>
        </p:nvSpPr>
        <p:spPr bwMode="auto">
          <a:xfrm>
            <a:off x="869950" y="1273512"/>
            <a:ext cx="7717154" cy="4578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a:r>
              <a:rPr lang="en-US" altLang="zh-CN" sz="2000" dirty="0">
                <a:solidFill>
                  <a:srgbClr val="C00000"/>
                </a:solidFill>
                <a:latin typeface="Helvetica" panose="020B0604020202020204" pitchFamily="34" charset="0"/>
              </a:rPr>
              <a:t>orphan—</a:t>
            </a:r>
            <a:r>
              <a:rPr lang="zh-CN" altLang="en-US" sz="2000" dirty="0">
                <a:solidFill>
                  <a:srgbClr val="C00000"/>
                </a:solidFill>
                <a:latin typeface="Helvetica" panose="020B0604020202020204" pitchFamily="34" charset="0"/>
              </a:rPr>
              <a:t>孤儿进程</a:t>
            </a:r>
            <a:endParaRPr lang="en-US" altLang="zh-CN" sz="2000" dirty="0">
              <a:solidFill>
                <a:srgbClr val="C00000"/>
              </a:solidFill>
              <a:latin typeface="Helvetica" panose="020B0604020202020204" pitchFamily="34" charset="0"/>
            </a:endParaRPr>
          </a:p>
          <a:p>
            <a:pPr lvl="1" eaLnBrk="1"/>
            <a:r>
              <a:rPr lang="zh-CN" altLang="en-US" sz="1800" dirty="0" smtClean="0">
                <a:latin typeface="Helvetica" panose="020B0604020202020204" pitchFamily="34" charset="0"/>
              </a:rPr>
              <a:t>如果父进程没有等待子进程结束而</a:t>
            </a:r>
            <a:r>
              <a:rPr lang="zh-CN" altLang="en-US" sz="1800" dirty="0" smtClean="0">
                <a:solidFill>
                  <a:srgbClr val="C00000"/>
                </a:solidFill>
                <a:latin typeface="Helvetica" panose="020B0604020202020204" pitchFamily="34" charset="0"/>
              </a:rPr>
              <a:t>先行</a:t>
            </a:r>
            <a:r>
              <a:rPr lang="zh-CN" altLang="en-US" sz="1800" dirty="0" smtClean="0">
                <a:latin typeface="Helvetica" panose="020B0604020202020204" pitchFamily="34" charset="0"/>
              </a:rPr>
              <a:t>退出</a:t>
            </a:r>
            <a:endParaRPr lang="en-US" altLang="zh-CN" sz="1800" dirty="0" smtClean="0">
              <a:latin typeface="Helvetica" panose="020B0604020202020204" pitchFamily="34" charset="0"/>
            </a:endParaRPr>
          </a:p>
          <a:p>
            <a:pPr lvl="1" eaLnBrk="1"/>
            <a:r>
              <a:rPr lang="zh-CN" altLang="en-US" sz="1800" dirty="0" smtClean="0">
                <a:latin typeface="Helvetica" panose="020B0604020202020204" pitchFamily="34" charset="0"/>
              </a:rPr>
              <a:t>子进程则成为孤儿进程</a:t>
            </a:r>
            <a:endParaRPr lang="en-US" altLang="zh-CN" sz="1800" dirty="0">
              <a:latin typeface="Helvetica" panose="020B0604020202020204" pitchFamily="34" charset="0"/>
            </a:endParaRPr>
          </a:p>
          <a:p>
            <a:pPr eaLnBrk="1"/>
            <a:r>
              <a:rPr lang="zh-CN" altLang="en-US" sz="2000" dirty="0" smtClean="0">
                <a:highlight>
                  <a:srgbClr val="FFFF00"/>
                </a:highlight>
                <a:latin typeface="Helvetica" panose="020B0604020202020204" pitchFamily="34" charset="0"/>
              </a:rPr>
              <a:t>导致子进程成为孤儿进程的原因</a:t>
            </a:r>
            <a:endParaRPr lang="en-US" altLang="zh-CN" sz="2000" dirty="0" smtClean="0">
              <a:highlight>
                <a:srgbClr val="FFFF00"/>
              </a:highlight>
              <a:latin typeface="Helvetica" panose="020B0604020202020204" pitchFamily="34" charset="0"/>
            </a:endParaRPr>
          </a:p>
          <a:p>
            <a:pPr lvl="1" eaLnBrk="1"/>
            <a:r>
              <a:rPr lang="zh-CN" altLang="en-US" sz="1800" dirty="0" smtClean="0">
                <a:latin typeface="Helvetica" panose="020B0604020202020204" pitchFamily="34" charset="0"/>
              </a:rPr>
              <a:t>父</a:t>
            </a:r>
            <a:r>
              <a:rPr lang="zh-CN" altLang="en-US" sz="1800" dirty="0">
                <a:latin typeface="Helvetica" panose="020B0604020202020204" pitchFamily="34" charset="0"/>
              </a:rPr>
              <a:t>进程</a:t>
            </a:r>
            <a:r>
              <a:rPr lang="zh-CN" altLang="en-US" sz="1800" dirty="0" smtClean="0">
                <a:latin typeface="Helvetica" panose="020B0604020202020204" pitchFamily="34" charset="0"/>
              </a:rPr>
              <a:t>由于没有执行</a:t>
            </a:r>
            <a:r>
              <a:rPr lang="en-US" altLang="zh-CN" sz="1800" dirty="0" smtClean="0">
                <a:solidFill>
                  <a:srgbClr val="0000CC"/>
                </a:solidFill>
                <a:latin typeface="Helvetica" panose="020B0604020202020204" pitchFamily="34" charset="0"/>
              </a:rPr>
              <a:t>wait</a:t>
            </a:r>
            <a:r>
              <a:rPr lang="en-US" altLang="zh-CN" sz="1800" dirty="0">
                <a:solidFill>
                  <a:srgbClr val="0000CC"/>
                </a:solidFill>
                <a:latin typeface="Helvetica" panose="020B0604020202020204" pitchFamily="34" charset="0"/>
              </a:rPr>
              <a:t>()</a:t>
            </a:r>
            <a:r>
              <a:rPr lang="zh-CN" altLang="en-US" sz="1800" dirty="0">
                <a:solidFill>
                  <a:srgbClr val="0000CC"/>
                </a:solidFill>
                <a:latin typeface="Helvetica" panose="020B0604020202020204" pitchFamily="34" charset="0"/>
              </a:rPr>
              <a:t>、</a:t>
            </a:r>
            <a:r>
              <a:rPr lang="en-US" altLang="zh-CN" sz="1800" dirty="0" err="1">
                <a:solidFill>
                  <a:srgbClr val="0000CC"/>
                </a:solidFill>
                <a:latin typeface="Helvetica" panose="020B0604020202020204" pitchFamily="34" charset="0"/>
              </a:rPr>
              <a:t>waitpid</a:t>
            </a:r>
            <a:r>
              <a:rPr lang="en-US" altLang="zh-CN" sz="1800" dirty="0" smtClean="0">
                <a:solidFill>
                  <a:srgbClr val="0000CC"/>
                </a:solidFill>
                <a:latin typeface="Helvetica" panose="020B0604020202020204" pitchFamily="34" charset="0"/>
              </a:rPr>
              <a:t>()</a:t>
            </a:r>
            <a:r>
              <a:rPr lang="zh-CN" altLang="en-US" sz="1800" dirty="0">
                <a:latin typeface="Helvetica" panose="020B0604020202020204" pitchFamily="34" charset="0"/>
              </a:rPr>
              <a:t>等待子进程</a:t>
            </a:r>
            <a:r>
              <a:rPr lang="zh-CN" altLang="en-US" sz="1800" dirty="0" smtClean="0">
                <a:latin typeface="Helvetica" panose="020B0604020202020204" pitchFamily="34" charset="0"/>
              </a:rPr>
              <a:t>结束先行退出</a:t>
            </a:r>
            <a:endParaRPr lang="en-US" altLang="zh-CN" sz="1800" dirty="0">
              <a:latin typeface="Helvetica" panose="020B0604020202020204" pitchFamily="34" charset="0"/>
            </a:endParaRPr>
          </a:p>
          <a:p>
            <a:pPr lvl="1" eaLnBrk="1"/>
            <a:r>
              <a:rPr lang="zh-CN" altLang="en-US" sz="1800" dirty="0" smtClean="0">
                <a:latin typeface="Helvetica" panose="020B0604020202020204" pitchFamily="34" charset="0"/>
              </a:rPr>
              <a:t>父进程执行</a:t>
            </a:r>
            <a:r>
              <a:rPr lang="zh-CN" altLang="en-US" sz="1800" dirty="0">
                <a:latin typeface="Helvetica" panose="020B0604020202020204" pitchFamily="34" charset="0"/>
              </a:rPr>
              <a:t>错误</a:t>
            </a:r>
            <a:r>
              <a:rPr lang="zh-CN" altLang="en-US" sz="1800" dirty="0" smtClean="0">
                <a:latin typeface="Helvetica" panose="020B0604020202020204" pitchFamily="34" charset="0"/>
              </a:rPr>
              <a:t>等原因</a:t>
            </a:r>
            <a:r>
              <a:rPr lang="zh-CN" altLang="en-US" sz="1800" dirty="0">
                <a:latin typeface="Helvetica" panose="020B0604020202020204" pitchFamily="34" charset="0"/>
              </a:rPr>
              <a:t>被强行</a:t>
            </a:r>
            <a:r>
              <a:rPr lang="zh-CN" altLang="en-US" sz="1800" dirty="0" smtClean="0">
                <a:latin typeface="Helvetica" panose="020B0604020202020204" pitchFamily="34" charset="0"/>
              </a:rPr>
              <a:t>终止</a:t>
            </a:r>
            <a:endParaRPr lang="en-US" altLang="zh-CN" sz="1800" dirty="0" smtClean="0">
              <a:latin typeface="Helvetica" panose="020B0604020202020204" pitchFamily="34" charset="0"/>
            </a:endParaRPr>
          </a:p>
          <a:p>
            <a:pPr eaLnBrk="1"/>
            <a:r>
              <a:rPr lang="zh-CN" altLang="en-US" sz="2000" dirty="0" smtClean="0">
                <a:latin typeface="Helvetica" panose="020B0604020202020204" pitchFamily="34" charset="0"/>
              </a:rPr>
              <a:t>系统对孤儿进程的处理</a:t>
            </a:r>
            <a:endParaRPr lang="en-US" altLang="zh-CN" sz="2000" dirty="0" smtClean="0">
              <a:latin typeface="Helvetica" panose="020B0604020202020204" pitchFamily="34" charset="0"/>
            </a:endParaRPr>
          </a:p>
          <a:p>
            <a:pPr lvl="1" eaLnBrk="1"/>
            <a:r>
              <a:rPr lang="zh-CN" altLang="en-US" sz="1800" dirty="0" smtClean="0">
                <a:latin typeface="Helvetica" panose="020B0604020202020204" pitchFamily="34" charset="0"/>
              </a:rPr>
              <a:t>将孤儿子</a:t>
            </a:r>
            <a:r>
              <a:rPr lang="zh-CN" altLang="en-US" sz="1800" dirty="0">
                <a:latin typeface="Helvetica" panose="020B0604020202020204" pitchFamily="34" charset="0"/>
              </a:rPr>
              <a:t>进程归属到</a:t>
            </a:r>
            <a:r>
              <a:rPr lang="en-US" altLang="zh-CN" sz="1800" b="1" dirty="0">
                <a:solidFill>
                  <a:srgbClr val="006600"/>
                </a:solidFill>
                <a:latin typeface="Helvetica" panose="020B0604020202020204" pitchFamily="34" charset="0"/>
              </a:rPr>
              <a:t>1</a:t>
            </a:r>
            <a:r>
              <a:rPr lang="zh-CN" altLang="en-US" sz="1800" b="1" dirty="0">
                <a:solidFill>
                  <a:srgbClr val="006600"/>
                </a:solidFill>
                <a:latin typeface="Helvetica" panose="020B0604020202020204" pitchFamily="34" charset="0"/>
              </a:rPr>
              <a:t>号</a:t>
            </a:r>
            <a:r>
              <a:rPr lang="zh-CN" altLang="en-US" sz="1800" b="1" dirty="0" smtClean="0">
                <a:solidFill>
                  <a:srgbClr val="006600"/>
                </a:solidFill>
                <a:latin typeface="Helvetica" panose="020B0604020202020204" pitchFamily="34" charset="0"/>
              </a:rPr>
              <a:t>进程（</a:t>
            </a:r>
            <a:r>
              <a:rPr lang="en-US" altLang="zh-CN" sz="1800" b="1" dirty="0" err="1" smtClean="0">
                <a:solidFill>
                  <a:srgbClr val="006600"/>
                </a:solidFill>
                <a:latin typeface="Helvetica" panose="020B0604020202020204" pitchFamily="34" charset="0"/>
              </a:rPr>
              <a:t>Init</a:t>
            </a:r>
            <a:r>
              <a:rPr lang="zh-CN" altLang="en-US" sz="1800" b="1" dirty="0" smtClean="0">
                <a:solidFill>
                  <a:srgbClr val="006600"/>
                </a:solidFill>
                <a:latin typeface="Helvetica" panose="020B0604020202020204" pitchFamily="34" charset="0"/>
              </a:rPr>
              <a:t>）</a:t>
            </a:r>
            <a:r>
              <a:rPr lang="zh-CN" altLang="en-US" sz="1800" b="1" dirty="0" smtClean="0">
                <a:solidFill>
                  <a:srgbClr val="0000CC"/>
                </a:solidFill>
                <a:latin typeface="Helvetica" panose="020B0604020202020204" pitchFamily="34" charset="0"/>
              </a:rPr>
              <a:t>（如</a:t>
            </a:r>
            <a:r>
              <a:rPr lang="en-US" altLang="zh-CN" sz="1800" b="1" dirty="0" err="1" smtClean="0">
                <a:solidFill>
                  <a:srgbClr val="0000CC"/>
                </a:solidFill>
                <a:latin typeface="Helvetica" panose="020B0604020202020204" pitchFamily="34" charset="0"/>
              </a:rPr>
              <a:t>Cetos</a:t>
            </a:r>
            <a:r>
              <a:rPr lang="zh-CN" altLang="en-US" sz="1800" b="1" dirty="0">
                <a:solidFill>
                  <a:srgbClr val="0000CC"/>
                </a:solidFill>
                <a:latin typeface="Helvetica" panose="020B0604020202020204" pitchFamily="34" charset="0"/>
              </a:rPr>
              <a:t>，</a:t>
            </a:r>
            <a:r>
              <a:rPr lang="en-US" altLang="zh-CN" sz="1800" b="1" dirty="0" smtClean="0">
                <a:solidFill>
                  <a:srgbClr val="0000CC"/>
                </a:solidFill>
                <a:latin typeface="Helvetica" panose="020B0604020202020204" pitchFamily="34" charset="0"/>
              </a:rPr>
              <a:t>32</a:t>
            </a:r>
            <a:r>
              <a:rPr lang="zh-CN" altLang="en-US" sz="1800" b="1" dirty="0" smtClean="0">
                <a:solidFill>
                  <a:srgbClr val="0000CC"/>
                </a:solidFill>
                <a:latin typeface="Helvetica" panose="020B0604020202020204" pitchFamily="34" charset="0"/>
              </a:rPr>
              <a:t>位</a:t>
            </a:r>
            <a:r>
              <a:rPr lang="en-US" altLang="zh-CN" sz="1800" b="1" dirty="0" err="1" smtClean="0">
                <a:solidFill>
                  <a:srgbClr val="0000CC"/>
                </a:solidFill>
                <a:latin typeface="Helvetica" panose="020B0604020202020204" pitchFamily="34" charset="0"/>
              </a:rPr>
              <a:t>Ubuntun</a:t>
            </a:r>
            <a:r>
              <a:rPr lang="zh-CN" altLang="en-US" sz="1800" b="1" dirty="0" smtClean="0">
                <a:solidFill>
                  <a:srgbClr val="0000CC"/>
                </a:solidFill>
                <a:latin typeface="Helvetica" panose="020B0604020202020204" pitchFamily="34" charset="0"/>
              </a:rPr>
              <a:t>）</a:t>
            </a:r>
            <a:endParaRPr lang="en-US" altLang="zh-CN" sz="1800" b="1" dirty="0" smtClean="0">
              <a:solidFill>
                <a:srgbClr val="0000CC"/>
              </a:solidFill>
              <a:latin typeface="Helvetica" panose="020B0604020202020204" pitchFamily="34" charset="0"/>
            </a:endParaRPr>
          </a:p>
          <a:p>
            <a:pPr lvl="1" eaLnBrk="1"/>
            <a:r>
              <a:rPr lang="zh-CN" altLang="en-US" sz="1800" dirty="0" smtClean="0">
                <a:latin typeface="Helvetica" panose="020B0604020202020204" pitchFamily="34" charset="0"/>
              </a:rPr>
              <a:t>现在的操作系统将其归到用户进程（</a:t>
            </a:r>
            <a:r>
              <a:rPr lang="zh-CN" altLang="en-US" sz="1800" dirty="0" smtClean="0">
                <a:solidFill>
                  <a:srgbClr val="0000CC"/>
                </a:solidFill>
                <a:latin typeface="Helvetica" panose="020B0604020202020204" pitchFamily="34" charset="0"/>
              </a:rPr>
              <a:t>如 </a:t>
            </a:r>
            <a:r>
              <a:rPr lang="en-US" altLang="zh-CN" sz="1800" dirty="0" smtClean="0">
                <a:solidFill>
                  <a:srgbClr val="0000CC"/>
                </a:solidFill>
                <a:latin typeface="Helvetica" panose="020B0604020202020204" pitchFamily="34" charset="0"/>
              </a:rPr>
              <a:t>64</a:t>
            </a:r>
            <a:r>
              <a:rPr lang="zh-CN" altLang="en-US" sz="1800" dirty="0" smtClean="0">
                <a:solidFill>
                  <a:srgbClr val="0000CC"/>
                </a:solidFill>
                <a:latin typeface="Helvetica" panose="020B0604020202020204" pitchFamily="34" charset="0"/>
              </a:rPr>
              <a:t>位</a:t>
            </a:r>
            <a:r>
              <a:rPr lang="en-US" altLang="zh-CN" sz="1800" dirty="0" smtClean="0">
                <a:solidFill>
                  <a:srgbClr val="0000CC"/>
                </a:solidFill>
                <a:latin typeface="Helvetica" panose="020B0604020202020204" pitchFamily="34" charset="0"/>
              </a:rPr>
              <a:t>Ubuntu</a:t>
            </a:r>
            <a:r>
              <a:rPr lang="zh-CN" altLang="en-US" sz="1800" dirty="0" smtClean="0">
                <a:latin typeface="Helvetica" panose="020B0604020202020204" pitchFamily="34" charset="0"/>
              </a:rPr>
              <a:t>）</a:t>
            </a:r>
            <a:endParaRPr lang="en-US" altLang="zh-CN" sz="1800" dirty="0">
              <a:latin typeface="Helvetica" panose="020B0604020202020204" pitchFamily="34" charset="0"/>
            </a:endParaRPr>
          </a:p>
          <a:p>
            <a:pPr eaLnBrk="1">
              <a:buFont typeface="Wingdings" panose="05000000000000000000" pitchFamily="2" charset="2"/>
              <a:buChar char="n"/>
            </a:pPr>
            <a:r>
              <a:rPr lang="zh-CN" altLang="en-US" sz="2000" b="1" dirty="0" smtClean="0">
                <a:solidFill>
                  <a:srgbClr val="C00000"/>
                </a:solidFill>
                <a:latin typeface="Helvetica" panose="020B0604020202020204" pitchFamily="34" charset="0"/>
              </a:rPr>
              <a:t>通常</a:t>
            </a:r>
            <a:endParaRPr lang="en-US" altLang="zh-CN" sz="2000" b="1" dirty="0" smtClean="0">
              <a:solidFill>
                <a:srgbClr val="C00000"/>
              </a:solidFill>
              <a:latin typeface="Helvetica" panose="020B0604020202020204" pitchFamily="34" charset="0"/>
            </a:endParaRPr>
          </a:p>
          <a:p>
            <a:pPr lvl="1" eaLnBrk="1">
              <a:buFont typeface="Wingdings" panose="05000000000000000000" pitchFamily="2" charset="2"/>
              <a:buChar char="l"/>
            </a:pPr>
            <a:r>
              <a:rPr lang="zh-CN" altLang="en-US" sz="1800" b="1" dirty="0" smtClean="0">
                <a:latin typeface="Helvetica" panose="020B0604020202020204" pitchFamily="34" charset="0"/>
              </a:rPr>
              <a:t>父进程执行完自己的任务后，在程序代码的最后，需调用</a:t>
            </a:r>
            <a:r>
              <a:rPr lang="en-US" altLang="zh-CN" sz="1800" b="1" dirty="0" smtClean="0">
                <a:solidFill>
                  <a:srgbClr val="C00000"/>
                </a:solidFill>
                <a:latin typeface="Helvetica" panose="020B0604020202020204" pitchFamily="34" charset="0"/>
              </a:rPr>
              <a:t>wait</a:t>
            </a:r>
            <a:r>
              <a:rPr lang="en-US" altLang="zh-CN" sz="1800" b="1" dirty="0">
                <a:solidFill>
                  <a:srgbClr val="C00000"/>
                </a:solidFill>
                <a:latin typeface="Helvetica" panose="020B0604020202020204" pitchFamily="34" charset="0"/>
              </a:rPr>
              <a:t>()</a:t>
            </a:r>
            <a:r>
              <a:rPr lang="zh-CN" altLang="en-US" sz="1800" b="1" dirty="0">
                <a:solidFill>
                  <a:srgbClr val="C00000"/>
                </a:solidFill>
                <a:latin typeface="Helvetica" panose="020B0604020202020204" pitchFamily="34" charset="0"/>
              </a:rPr>
              <a:t>、</a:t>
            </a:r>
            <a:r>
              <a:rPr lang="en-US" altLang="zh-CN" sz="1800" b="1" dirty="0" err="1">
                <a:solidFill>
                  <a:srgbClr val="C00000"/>
                </a:solidFill>
                <a:latin typeface="Helvetica" panose="020B0604020202020204" pitchFamily="34" charset="0"/>
              </a:rPr>
              <a:t>waitpid</a:t>
            </a:r>
            <a:r>
              <a:rPr lang="en-US" altLang="zh-CN" sz="1800" b="1" dirty="0" smtClean="0">
                <a:solidFill>
                  <a:srgbClr val="C00000"/>
                </a:solidFill>
                <a:latin typeface="Helvetica" panose="020B0604020202020204" pitchFamily="34" charset="0"/>
              </a:rPr>
              <a:t>()</a:t>
            </a:r>
            <a:r>
              <a:rPr lang="zh-CN" altLang="en-US" sz="1800" b="1" dirty="0" smtClean="0">
                <a:latin typeface="Helvetica" panose="020B0604020202020204" pitchFamily="34" charset="0"/>
              </a:rPr>
              <a:t>等待子进程结束，或回收已经僵死的子进程</a:t>
            </a:r>
            <a:endParaRPr lang="en-US" altLang="zh-CN" sz="1800" b="1" dirty="0">
              <a:latin typeface="Helvetica" panose="020B0604020202020204" pitchFamily="34" charset="0"/>
            </a:endParaRPr>
          </a:p>
          <a:p>
            <a:pPr eaLnBrk="1">
              <a:buFont typeface="Wingdings" panose="05000000000000000000" pitchFamily="2" charset="2"/>
              <a:buChar char="n"/>
            </a:pPr>
            <a:endParaRPr lang="en-US" altLang="zh-CN" sz="2000" dirty="0" smtClean="0">
              <a:latin typeface="Helvetica" panose="020B0604020202020204" pitchFamily="34" charset="0"/>
            </a:endParaRPr>
          </a:p>
          <a:p>
            <a:pPr eaLnBrk="1"/>
            <a:endParaRPr lang="en-US" altLang="zh-CN" sz="2000" dirty="0">
              <a:latin typeface="Helvetica" panose="020B0604020202020204" pitchFamily="34" charset="0"/>
            </a:endParaRPr>
          </a:p>
          <a:p>
            <a:pPr lvl="1" eaLnBrk="1"/>
            <a:endParaRPr lang="en-US" altLang="zh-CN" sz="1800" dirty="0">
              <a:latin typeface="Helvetica" panose="020B0604020202020204" pitchFamily="34" charset="0"/>
            </a:endParaRPr>
          </a:p>
          <a:p>
            <a:pPr eaLnBrk="1"/>
            <a:endParaRPr lang="en-US" altLang="zh-CN" sz="1800" dirty="0">
              <a:latin typeface="Helvetica" panose="020B0604020202020204" pitchFamily="34" charset="0"/>
            </a:endParaRPr>
          </a:p>
        </p:txBody>
      </p:sp>
      <p:sp>
        <p:nvSpPr>
          <p:cNvPr id="67589" name="文本框 1"/>
          <p:cNvSpPr txBox="1">
            <a:spLocks noChangeArrowheads="1"/>
          </p:cNvSpPr>
          <p:nvPr/>
        </p:nvSpPr>
        <p:spPr bwMode="auto">
          <a:xfrm>
            <a:off x="6854509" y="5949548"/>
            <a:ext cx="17325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dirty="0"/>
              <a:t>父子外出：父等子</a:t>
            </a:r>
            <a:endParaRPr lang="zh-CN" altLang="en-US" sz="1400"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a:ln>
            <a:miter/>
          </a:ln>
        </p:spPr>
        <p:txBody>
          <a:bodyPr/>
          <a:lstStyle/>
          <a:p>
            <a:pPr>
              <a:defRPr/>
            </a:pPr>
            <a:r>
              <a:rPr lang="zh-CN" altLang="en-US" noProof="1" smtClean="0">
                <a:effectLst>
                  <a:outerShdw blurRad="38100" dist="38100" dir="2700000">
                    <a:srgbClr val="C0C0C0"/>
                  </a:outerShdw>
                </a:effectLst>
              </a:rPr>
              <a:t>测试代码</a:t>
            </a:r>
            <a:r>
              <a:rPr lang="en-US" altLang="zh-CN" noProof="1" smtClean="0">
                <a:effectLst>
                  <a:outerShdw blurRad="38100" dist="38100" dir="2700000">
                    <a:srgbClr val="C0C0C0"/>
                  </a:outerShdw>
                </a:effectLst>
              </a:rPr>
              <a:t>—</a:t>
            </a:r>
            <a:r>
              <a:rPr lang="zh-CN" altLang="en-US" noProof="1" smtClean="0">
                <a:effectLst>
                  <a:outerShdw blurRad="38100" dist="38100" dir="2700000">
                    <a:srgbClr val="C0C0C0"/>
                  </a:outerShdw>
                </a:effectLst>
              </a:rPr>
              <a:t>孤儿子进程</a:t>
            </a:r>
            <a:endParaRPr lang="en-US" altLang="zh-CN" noProof="1">
              <a:effectLst>
                <a:outerShdw blurRad="38100" dist="38100" dir="2700000">
                  <a:srgbClr val="C0C0C0"/>
                </a:outerShdw>
              </a:effectLst>
            </a:endParaRPr>
          </a:p>
        </p:txBody>
      </p:sp>
      <p:sp>
        <p:nvSpPr>
          <p:cNvPr id="67588" name="Rectangle 3"/>
          <p:cNvSpPr>
            <a:spLocks noGrp="1" noChangeArrowheads="1"/>
          </p:cNvSpPr>
          <p:nvPr/>
        </p:nvSpPr>
        <p:spPr bwMode="auto">
          <a:xfrm>
            <a:off x="869950" y="1273512"/>
            <a:ext cx="7554959" cy="4697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endParaRPr lang="en-US" altLang="zh-CN" sz="1800" dirty="0">
              <a:latin typeface="Helvetica" panose="020B0604020202020204" pitchFamily="34" charset="0"/>
            </a:endParaRPr>
          </a:p>
        </p:txBody>
      </p:sp>
      <p:sp>
        <p:nvSpPr>
          <p:cNvPr id="67589" name="文本框 1"/>
          <p:cNvSpPr txBox="1">
            <a:spLocks noChangeArrowheads="1"/>
          </p:cNvSpPr>
          <p:nvPr/>
        </p:nvSpPr>
        <p:spPr bwMode="auto">
          <a:xfrm>
            <a:off x="6918517" y="6098567"/>
            <a:ext cx="17325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dirty="0"/>
              <a:t>父子外出：父等子</a:t>
            </a:r>
            <a:endParaRPr lang="zh-CN" altLang="en-US" sz="1400" dirty="0"/>
          </a:p>
        </p:txBody>
      </p:sp>
      <p:sp>
        <p:nvSpPr>
          <p:cNvPr id="5" name="Rectangle 3"/>
          <p:cNvSpPr>
            <a:spLocks noGrp="1" noChangeArrowheads="1"/>
          </p:cNvSpPr>
          <p:nvPr/>
        </p:nvSpPr>
        <p:spPr bwMode="auto">
          <a:xfrm>
            <a:off x="997966" y="1077156"/>
            <a:ext cx="5485130" cy="509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spcBef>
                <a:spcPts val="0"/>
              </a:spcBef>
              <a:buNone/>
            </a:pPr>
            <a:r>
              <a:rPr lang="en-US" altLang="zh-CN" sz="1400" dirty="0">
                <a:latin typeface="Helvetica" panose="020B0604020202020204" pitchFamily="34" charset="0"/>
              </a:rPr>
              <a:t>#include &lt;sys/</a:t>
            </a:r>
            <a:r>
              <a:rPr lang="en-US" altLang="zh-CN" sz="1400" dirty="0" err="1">
                <a:latin typeface="Helvetica" panose="020B0604020202020204" pitchFamily="34" charset="0"/>
              </a:rPr>
              <a:t>types.h</a:t>
            </a:r>
            <a:r>
              <a:rPr lang="en-US" altLang="zh-CN" sz="1400" dirty="0">
                <a:latin typeface="Helvetica" panose="020B0604020202020204" pitchFamily="34" charset="0"/>
              </a:rPr>
              <a:t>&gt;</a:t>
            </a:r>
            <a:endParaRPr lang="en-US" altLang="zh-CN" sz="1400" dirty="0">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#include &lt;</a:t>
            </a:r>
            <a:r>
              <a:rPr lang="en-US" altLang="zh-CN" sz="1400" dirty="0" err="1">
                <a:latin typeface="Helvetica" panose="020B0604020202020204" pitchFamily="34" charset="0"/>
              </a:rPr>
              <a:t>stdio.h</a:t>
            </a:r>
            <a:r>
              <a:rPr lang="en-US" altLang="zh-CN" sz="1400" dirty="0">
                <a:latin typeface="Helvetica" panose="020B0604020202020204" pitchFamily="34" charset="0"/>
              </a:rPr>
              <a:t>&gt;</a:t>
            </a:r>
            <a:endParaRPr lang="en-US" altLang="zh-CN" sz="1400" dirty="0">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#include &lt;</a:t>
            </a:r>
            <a:r>
              <a:rPr lang="en-US" altLang="zh-CN" sz="1400" dirty="0" err="1">
                <a:latin typeface="Helvetica" panose="020B0604020202020204" pitchFamily="34" charset="0"/>
              </a:rPr>
              <a:t>unistd.h</a:t>
            </a:r>
            <a:r>
              <a:rPr lang="en-US" altLang="zh-CN" sz="1400" dirty="0">
                <a:latin typeface="Helvetica" panose="020B0604020202020204" pitchFamily="34" charset="0"/>
              </a:rPr>
              <a:t>&gt;</a:t>
            </a:r>
            <a:endParaRPr lang="en-US" altLang="zh-CN" sz="1400" dirty="0">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#include &lt;</a:t>
            </a:r>
            <a:r>
              <a:rPr lang="en-US" altLang="zh-CN" sz="1400" dirty="0" err="1">
                <a:latin typeface="Helvetica" panose="020B0604020202020204" pitchFamily="34" charset="0"/>
              </a:rPr>
              <a:t>stdlib.h</a:t>
            </a:r>
            <a:r>
              <a:rPr lang="en-US" altLang="zh-CN" sz="1400" dirty="0">
                <a:latin typeface="Helvetica" panose="020B0604020202020204" pitchFamily="34" charset="0"/>
              </a:rPr>
              <a:t>&gt;</a:t>
            </a:r>
            <a:endParaRPr lang="en-US" altLang="zh-CN" sz="1400" dirty="0">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#include &lt;sys/</a:t>
            </a:r>
            <a:r>
              <a:rPr lang="en-US" altLang="zh-CN" sz="1400" dirty="0" err="1">
                <a:latin typeface="Helvetica" panose="020B0604020202020204" pitchFamily="34" charset="0"/>
              </a:rPr>
              <a:t>wait.h</a:t>
            </a:r>
            <a:r>
              <a:rPr lang="en-US" altLang="zh-CN" sz="1400" dirty="0">
                <a:latin typeface="Helvetica" panose="020B0604020202020204" pitchFamily="34" charset="0"/>
              </a:rPr>
              <a:t>&gt;</a:t>
            </a:r>
            <a:endParaRPr lang="en-US" altLang="zh-CN" sz="1400" dirty="0">
              <a:latin typeface="Helvetica" panose="020B0604020202020204" pitchFamily="34" charset="0"/>
            </a:endParaRPr>
          </a:p>
          <a:p>
            <a:pPr marL="0" indent="0">
              <a:spcBef>
                <a:spcPts val="0"/>
              </a:spcBef>
              <a:buNone/>
            </a:pPr>
            <a:r>
              <a:rPr lang="en-US" altLang="zh-CN" sz="1400" dirty="0" err="1">
                <a:latin typeface="Helvetica" panose="020B0604020202020204" pitchFamily="34" charset="0"/>
              </a:rPr>
              <a:t>int</a:t>
            </a:r>
            <a:r>
              <a:rPr lang="en-US" altLang="zh-CN" sz="1400" dirty="0">
                <a:latin typeface="Helvetica" panose="020B0604020202020204" pitchFamily="34" charset="0"/>
              </a:rPr>
              <a:t> main()</a:t>
            </a:r>
            <a:endParaRPr lang="en-US" altLang="zh-CN" sz="1400" dirty="0">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  {</a:t>
            </a:r>
            <a:endParaRPr lang="en-US" altLang="zh-CN" sz="1400" dirty="0">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     </a:t>
            </a:r>
            <a:r>
              <a:rPr lang="en-US" altLang="zh-CN" sz="1400" dirty="0" err="1">
                <a:latin typeface="Helvetica" panose="020B0604020202020204" pitchFamily="34" charset="0"/>
              </a:rPr>
              <a:t>pid_t</a:t>
            </a:r>
            <a:r>
              <a:rPr lang="en-US" altLang="zh-CN" sz="1400" dirty="0">
                <a:latin typeface="Helvetica" panose="020B0604020202020204" pitchFamily="34" charset="0"/>
              </a:rPr>
              <a:t>  </a:t>
            </a:r>
            <a:r>
              <a:rPr lang="en-US" altLang="zh-CN" sz="1400" dirty="0" err="1">
                <a:latin typeface="Helvetica" panose="020B0604020202020204" pitchFamily="34" charset="0"/>
              </a:rPr>
              <a:t>pid</a:t>
            </a:r>
            <a:r>
              <a:rPr lang="en-US" altLang="zh-CN" sz="1400" dirty="0">
                <a:latin typeface="Helvetica" panose="020B0604020202020204" pitchFamily="34" charset="0"/>
              </a:rPr>
              <a:t>;   </a:t>
            </a:r>
            <a:endParaRPr lang="en-US" altLang="zh-CN" sz="1400" dirty="0">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     </a:t>
            </a:r>
            <a:r>
              <a:rPr lang="en-US" altLang="zh-CN" sz="1400" dirty="0" err="1">
                <a:latin typeface="Helvetica" panose="020B0604020202020204" pitchFamily="34" charset="0"/>
              </a:rPr>
              <a:t>pid</a:t>
            </a:r>
            <a:r>
              <a:rPr lang="en-US" altLang="zh-CN" sz="1400" dirty="0">
                <a:latin typeface="Helvetica" panose="020B0604020202020204" pitchFamily="34" charset="0"/>
              </a:rPr>
              <a:t>=fork();</a:t>
            </a:r>
            <a:endParaRPr lang="en-US" altLang="zh-CN" sz="1400" dirty="0">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     if (</a:t>
            </a:r>
            <a:r>
              <a:rPr lang="en-US" altLang="zh-CN" sz="1400" dirty="0" err="1">
                <a:latin typeface="Helvetica" panose="020B0604020202020204" pitchFamily="34" charset="0"/>
              </a:rPr>
              <a:t>pid</a:t>
            </a:r>
            <a:r>
              <a:rPr lang="en-US" altLang="zh-CN" sz="1400" dirty="0">
                <a:latin typeface="Helvetica" panose="020B0604020202020204" pitchFamily="34" charset="0"/>
              </a:rPr>
              <a:t> == 0)</a:t>
            </a:r>
            <a:endParaRPr lang="en-US" altLang="zh-CN" sz="1400" dirty="0">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     {</a:t>
            </a:r>
            <a:endParaRPr lang="en-US" altLang="zh-CN" sz="1400" dirty="0">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         </a:t>
            </a:r>
            <a:r>
              <a:rPr lang="en-US" altLang="zh-CN" sz="1400" dirty="0" err="1">
                <a:latin typeface="Helvetica" panose="020B0604020202020204" pitchFamily="34" charset="0"/>
              </a:rPr>
              <a:t>printf</a:t>
            </a:r>
            <a:r>
              <a:rPr lang="en-US" altLang="zh-CN" sz="1400" dirty="0">
                <a:latin typeface="Helvetica" panose="020B0604020202020204" pitchFamily="34" charset="0"/>
              </a:rPr>
              <a:t>("\</a:t>
            </a:r>
            <a:r>
              <a:rPr lang="en-US" altLang="zh-CN" sz="1400" dirty="0" err="1">
                <a:latin typeface="Helvetica" panose="020B0604020202020204" pitchFamily="34" charset="0"/>
              </a:rPr>
              <a:t>nChild</a:t>
            </a:r>
            <a:r>
              <a:rPr lang="en-US" altLang="zh-CN" sz="1400" dirty="0">
                <a:latin typeface="Helvetica" panose="020B0604020202020204" pitchFamily="34" charset="0"/>
              </a:rPr>
              <a:t> </a:t>
            </a:r>
            <a:r>
              <a:rPr lang="en-US" altLang="zh-CN" sz="1400" dirty="0" err="1">
                <a:latin typeface="Helvetica" panose="020B0604020202020204" pitchFamily="34" charset="0"/>
              </a:rPr>
              <a:t>pid</a:t>
            </a:r>
            <a:r>
              <a:rPr lang="en-US" altLang="zh-CN" sz="1400" dirty="0">
                <a:latin typeface="Helvetica" panose="020B0604020202020204" pitchFamily="34" charset="0"/>
              </a:rPr>
              <a:t>=%d\n",</a:t>
            </a:r>
            <a:r>
              <a:rPr lang="en-US" altLang="zh-CN" sz="1400" dirty="0" err="1">
                <a:latin typeface="Helvetica" panose="020B0604020202020204" pitchFamily="34" charset="0"/>
              </a:rPr>
              <a:t>getpid</a:t>
            </a:r>
            <a:r>
              <a:rPr lang="en-US" altLang="zh-CN" sz="1400" dirty="0">
                <a:latin typeface="Helvetica" panose="020B0604020202020204" pitchFamily="34" charset="0"/>
              </a:rPr>
              <a:t>());</a:t>
            </a:r>
            <a:endParaRPr lang="en-US" altLang="zh-CN" sz="1400" dirty="0">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         </a:t>
            </a:r>
            <a:r>
              <a:rPr lang="en-US" altLang="zh-CN" sz="1400" dirty="0" err="1">
                <a:latin typeface="Helvetica" panose="020B0604020202020204" pitchFamily="34" charset="0"/>
              </a:rPr>
              <a:t>printf</a:t>
            </a:r>
            <a:r>
              <a:rPr lang="en-US" altLang="zh-CN" sz="1400" dirty="0">
                <a:latin typeface="Helvetica" panose="020B0604020202020204" pitchFamily="34" charset="0"/>
              </a:rPr>
              <a:t>("My parent </a:t>
            </a:r>
            <a:r>
              <a:rPr lang="en-US" altLang="zh-CN" sz="1400" dirty="0" err="1">
                <a:latin typeface="Helvetica" panose="020B0604020202020204" pitchFamily="34" charset="0"/>
              </a:rPr>
              <a:t>pid</a:t>
            </a:r>
            <a:r>
              <a:rPr lang="en-US" altLang="zh-CN" sz="1400" dirty="0">
                <a:latin typeface="Helvetica" panose="020B0604020202020204" pitchFamily="34" charset="0"/>
              </a:rPr>
              <a:t>=%d\n",</a:t>
            </a:r>
            <a:r>
              <a:rPr lang="en-US" altLang="zh-CN" sz="1400" dirty="0" err="1">
                <a:latin typeface="Helvetica" panose="020B0604020202020204" pitchFamily="34" charset="0"/>
              </a:rPr>
              <a:t>getppid</a:t>
            </a:r>
            <a:r>
              <a:rPr lang="en-US" altLang="zh-CN" sz="1400" dirty="0">
                <a:latin typeface="Helvetica" panose="020B0604020202020204" pitchFamily="34" charset="0"/>
              </a:rPr>
              <a:t>());</a:t>
            </a:r>
            <a:endParaRPr lang="en-US" altLang="zh-CN" sz="1400" dirty="0">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         sleep(3);</a:t>
            </a:r>
            <a:endParaRPr lang="en-US" altLang="zh-CN" sz="1400" dirty="0">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     }</a:t>
            </a:r>
            <a:endParaRPr lang="en-US" altLang="zh-CN" sz="1400" dirty="0">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     else</a:t>
            </a:r>
            <a:endParaRPr lang="en-US" altLang="zh-CN" sz="1400" dirty="0">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       {</a:t>
            </a:r>
            <a:endParaRPr lang="en-US" altLang="zh-CN" sz="1400" dirty="0">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         </a:t>
            </a:r>
            <a:r>
              <a:rPr lang="en-US" altLang="zh-CN" sz="1400" dirty="0" err="1">
                <a:latin typeface="Helvetica" panose="020B0604020202020204" pitchFamily="34" charset="0"/>
              </a:rPr>
              <a:t>printf</a:t>
            </a:r>
            <a:r>
              <a:rPr lang="en-US" altLang="zh-CN" sz="1400" dirty="0">
                <a:latin typeface="Helvetica" panose="020B0604020202020204" pitchFamily="34" charset="0"/>
              </a:rPr>
              <a:t>("\</a:t>
            </a:r>
            <a:r>
              <a:rPr lang="en-US" altLang="zh-CN" sz="1400" dirty="0" err="1">
                <a:latin typeface="Helvetica" panose="020B0604020202020204" pitchFamily="34" charset="0"/>
              </a:rPr>
              <a:t>nParent</a:t>
            </a:r>
            <a:r>
              <a:rPr lang="en-US" altLang="zh-CN" sz="1400" dirty="0">
                <a:latin typeface="Helvetica" panose="020B0604020202020204" pitchFamily="34" charset="0"/>
              </a:rPr>
              <a:t> </a:t>
            </a:r>
            <a:r>
              <a:rPr lang="en-US" altLang="zh-CN" sz="1400" dirty="0" err="1">
                <a:latin typeface="Helvetica" panose="020B0604020202020204" pitchFamily="34" charset="0"/>
              </a:rPr>
              <a:t>pid</a:t>
            </a:r>
            <a:r>
              <a:rPr lang="en-US" altLang="zh-CN" sz="1400" dirty="0">
                <a:latin typeface="Helvetica" panose="020B0604020202020204" pitchFamily="34" charset="0"/>
              </a:rPr>
              <a:t>=%d\n",</a:t>
            </a:r>
            <a:r>
              <a:rPr lang="en-US" altLang="zh-CN" sz="1400" dirty="0" err="1">
                <a:latin typeface="Helvetica" panose="020B0604020202020204" pitchFamily="34" charset="0"/>
              </a:rPr>
              <a:t>getpid</a:t>
            </a:r>
            <a:r>
              <a:rPr lang="en-US" altLang="zh-CN" sz="1400" dirty="0">
                <a:latin typeface="Helvetica" panose="020B0604020202020204" pitchFamily="34" charset="0"/>
              </a:rPr>
              <a:t>());</a:t>
            </a:r>
            <a:endParaRPr lang="en-US" altLang="zh-CN" sz="1400" dirty="0">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         </a:t>
            </a:r>
            <a:r>
              <a:rPr lang="en-US" altLang="zh-CN" sz="1400" dirty="0" err="1">
                <a:latin typeface="Helvetica" panose="020B0604020202020204" pitchFamily="34" charset="0"/>
              </a:rPr>
              <a:t>printf</a:t>
            </a:r>
            <a:r>
              <a:rPr lang="en-US" altLang="zh-CN" sz="1400" dirty="0">
                <a:latin typeface="Helvetica" panose="020B0604020202020204" pitchFamily="34" charset="0"/>
              </a:rPr>
              <a:t>("</a:t>
            </a:r>
            <a:r>
              <a:rPr lang="en-US" altLang="zh-CN" sz="1400" dirty="0" err="1">
                <a:latin typeface="Helvetica" panose="020B0604020202020204" pitchFamily="34" charset="0"/>
              </a:rPr>
              <a:t>Parent:My</a:t>
            </a:r>
            <a:r>
              <a:rPr lang="en-US" altLang="zh-CN" sz="1400" dirty="0">
                <a:latin typeface="Helvetica" panose="020B0604020202020204" pitchFamily="34" charset="0"/>
              </a:rPr>
              <a:t> parent </a:t>
            </a:r>
            <a:r>
              <a:rPr lang="en-US" altLang="zh-CN" sz="1400" dirty="0" err="1">
                <a:latin typeface="Helvetica" panose="020B0604020202020204" pitchFamily="34" charset="0"/>
              </a:rPr>
              <a:t>pid</a:t>
            </a:r>
            <a:r>
              <a:rPr lang="en-US" altLang="zh-CN" sz="1400" dirty="0">
                <a:latin typeface="Helvetica" panose="020B0604020202020204" pitchFamily="34" charset="0"/>
              </a:rPr>
              <a:t>=%d\n",</a:t>
            </a:r>
            <a:r>
              <a:rPr lang="en-US" altLang="zh-CN" sz="1400" dirty="0" err="1">
                <a:latin typeface="Helvetica" panose="020B0604020202020204" pitchFamily="34" charset="0"/>
              </a:rPr>
              <a:t>getppid</a:t>
            </a:r>
            <a:r>
              <a:rPr lang="en-US" altLang="zh-CN" sz="1400" dirty="0">
                <a:latin typeface="Helvetica" panose="020B0604020202020204" pitchFamily="34" charset="0"/>
              </a:rPr>
              <a:t>());</a:t>
            </a:r>
            <a:endParaRPr lang="en-US" altLang="zh-CN" sz="1400" dirty="0">
              <a:latin typeface="Helvetica" panose="020B0604020202020204" pitchFamily="34" charset="0"/>
            </a:endParaRPr>
          </a:p>
          <a:p>
            <a:pPr marL="0" indent="0">
              <a:spcBef>
                <a:spcPts val="0"/>
              </a:spcBef>
              <a:buNone/>
            </a:pPr>
            <a:r>
              <a:rPr lang="en-US" altLang="zh-CN" sz="1400" dirty="0" smtClean="0">
                <a:latin typeface="Helvetica" panose="020B0604020202020204" pitchFamily="34" charset="0"/>
              </a:rPr>
              <a:t>      }</a:t>
            </a:r>
            <a:endParaRPr lang="en-US" altLang="zh-CN" sz="1400" dirty="0">
              <a:latin typeface="Helvetica" panose="020B0604020202020204" pitchFamily="34" charset="0"/>
            </a:endParaRPr>
          </a:p>
          <a:p>
            <a:pPr marL="0" indent="0">
              <a:spcBef>
                <a:spcPts val="0"/>
              </a:spcBef>
              <a:buNone/>
            </a:pPr>
            <a:r>
              <a:rPr lang="en-US" altLang="zh-CN" sz="1400" dirty="0">
                <a:latin typeface="Helvetica" panose="020B0604020202020204" pitchFamily="34" charset="0"/>
              </a:rPr>
              <a:t>   } </a:t>
            </a:r>
            <a:endParaRPr lang="en-US" altLang="zh-CN" sz="1400" dirty="0" smtClean="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a:ln>
            <a:miter/>
          </a:ln>
        </p:spPr>
        <p:txBody>
          <a:bodyPr/>
          <a:lstStyle/>
          <a:p>
            <a:pPr>
              <a:defRPr/>
            </a:pPr>
            <a:r>
              <a:rPr lang="zh-CN" altLang="en-US" noProof="1" smtClean="0">
                <a:effectLst>
                  <a:outerShdw blurRad="38100" dist="38100" dir="2700000">
                    <a:srgbClr val="C0C0C0"/>
                  </a:outerShdw>
                </a:effectLst>
              </a:rPr>
              <a:t>测试代码</a:t>
            </a:r>
            <a:r>
              <a:rPr lang="en-US" altLang="zh-CN" noProof="1" smtClean="0">
                <a:effectLst>
                  <a:outerShdw blurRad="38100" dist="38100" dir="2700000">
                    <a:srgbClr val="C0C0C0"/>
                  </a:outerShdw>
                </a:effectLst>
              </a:rPr>
              <a:t>--</a:t>
            </a:r>
            <a:r>
              <a:rPr lang="zh-CN" altLang="en-US" noProof="1" smtClean="0">
                <a:effectLst>
                  <a:outerShdw blurRad="38100" dist="38100" dir="2700000">
                    <a:srgbClr val="C0C0C0"/>
                  </a:outerShdw>
                </a:effectLst>
              </a:rPr>
              <a:t>孤儿进程</a:t>
            </a:r>
            <a:endParaRPr lang="en-US" altLang="zh-CN" noProof="1">
              <a:effectLst>
                <a:outerShdw blurRad="38100" dist="38100" dir="2700000">
                  <a:srgbClr val="C0C0C0"/>
                </a:outerShdw>
              </a:effectLst>
            </a:endParaRPr>
          </a:p>
        </p:txBody>
      </p:sp>
      <p:sp>
        <p:nvSpPr>
          <p:cNvPr id="67588" name="Rectangle 3"/>
          <p:cNvSpPr>
            <a:spLocks noGrp="1" noChangeArrowheads="1"/>
          </p:cNvSpPr>
          <p:nvPr/>
        </p:nvSpPr>
        <p:spPr bwMode="auto">
          <a:xfrm>
            <a:off x="869950" y="1273512"/>
            <a:ext cx="7554959" cy="81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endParaRPr lang="en-US" altLang="zh-CN" sz="1800" dirty="0">
              <a:latin typeface="Helvetica" panose="020B0604020202020204" pitchFamily="34" charset="0"/>
            </a:endParaRPr>
          </a:p>
        </p:txBody>
      </p:sp>
      <p:sp>
        <p:nvSpPr>
          <p:cNvPr id="67589" name="文本框 1"/>
          <p:cNvSpPr txBox="1">
            <a:spLocks noChangeArrowheads="1"/>
          </p:cNvSpPr>
          <p:nvPr/>
        </p:nvSpPr>
        <p:spPr bwMode="auto">
          <a:xfrm>
            <a:off x="6918517" y="6098567"/>
            <a:ext cx="17325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dirty="0"/>
              <a:t>父子外出：父等子</a:t>
            </a:r>
            <a:endParaRPr lang="zh-CN" altLang="en-US" sz="1400" dirty="0"/>
          </a:p>
        </p:txBody>
      </p:sp>
      <p:sp>
        <p:nvSpPr>
          <p:cNvPr id="9" name="Rectangle 3"/>
          <p:cNvSpPr>
            <a:spLocks noGrp="1" noChangeArrowheads="1"/>
          </p:cNvSpPr>
          <p:nvPr/>
        </p:nvSpPr>
        <p:spPr bwMode="auto">
          <a:xfrm>
            <a:off x="869949" y="1145977"/>
            <a:ext cx="7268211" cy="124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ts val="0"/>
              </a:spcBef>
              <a:buFont typeface="Wingdings" panose="05000000000000000000" pitchFamily="2" charset="2"/>
              <a:buChar char="n"/>
            </a:pPr>
            <a:r>
              <a:rPr lang="zh-CN" altLang="en-US" sz="1800" dirty="0" smtClean="0">
                <a:latin typeface="Helvetica" panose="020B0604020202020204" pitchFamily="34" charset="0"/>
              </a:rPr>
              <a:t>在命令窗口运行</a:t>
            </a:r>
            <a:r>
              <a:rPr lang="en-US" altLang="zh-CN" sz="1800" dirty="0">
                <a:latin typeface="Helvetica" panose="020B0604020202020204" pitchFamily="34" charset="0"/>
              </a:rPr>
              <a:t>.</a:t>
            </a:r>
            <a:r>
              <a:rPr lang="en-US" altLang="zh-CN" sz="1800" dirty="0" smtClean="0">
                <a:latin typeface="Helvetica" panose="020B0604020202020204" pitchFamily="34" charset="0"/>
              </a:rPr>
              <a:t>/</a:t>
            </a:r>
            <a:r>
              <a:rPr lang="en-US" altLang="zh-CN" sz="1800" dirty="0" err="1" smtClean="0">
                <a:latin typeface="Helvetica" panose="020B0604020202020204" pitchFamily="34" charset="0"/>
              </a:rPr>
              <a:t>a.out</a:t>
            </a:r>
            <a:endParaRPr lang="en-US" altLang="zh-CN" sz="1800" dirty="0" smtClean="0">
              <a:latin typeface="Helvetica" panose="020B0604020202020204" pitchFamily="34" charset="0"/>
            </a:endParaRPr>
          </a:p>
          <a:p>
            <a:pPr>
              <a:spcBef>
                <a:spcPts val="0"/>
              </a:spcBef>
              <a:buFont typeface="Wingdings" panose="05000000000000000000" pitchFamily="2" charset="2"/>
              <a:buChar char="n"/>
            </a:pPr>
            <a:r>
              <a:rPr lang="zh-CN" altLang="en-US" sz="1800" dirty="0" smtClean="0">
                <a:latin typeface="Helvetica" panose="020B0604020202020204" pitchFamily="34" charset="0"/>
              </a:rPr>
              <a:t>结果如下：改变了子进程的父进程</a:t>
            </a:r>
            <a:endParaRPr lang="en-US" altLang="zh-CN" sz="1800" dirty="0" smtClean="0">
              <a:latin typeface="Helvetica" panose="020B0604020202020204" pitchFamily="34" charset="0"/>
            </a:endParaRPr>
          </a:p>
          <a:p>
            <a:pPr lvl="1">
              <a:spcBef>
                <a:spcPts val="0"/>
              </a:spcBef>
              <a:buFont typeface="Wingdings" panose="05000000000000000000" pitchFamily="2" charset="2"/>
              <a:buChar char="l"/>
            </a:pPr>
            <a:r>
              <a:rPr lang="zh-CN" altLang="en-US" sz="1600" dirty="0" smtClean="0">
                <a:latin typeface="Helvetica" panose="020B0604020202020204" pitchFamily="34" charset="0"/>
              </a:rPr>
              <a:t>子进程的父进程应该是</a:t>
            </a:r>
            <a:r>
              <a:rPr lang="en-US" altLang="zh-CN" sz="1600" dirty="0" err="1" smtClean="0">
                <a:latin typeface="Helvetica" panose="020B0604020202020204" pitchFamily="34" charset="0"/>
              </a:rPr>
              <a:t>pid</a:t>
            </a:r>
            <a:r>
              <a:rPr lang="en-US" altLang="zh-CN" sz="1600" dirty="0" smtClean="0">
                <a:latin typeface="Helvetica" panose="020B0604020202020204" pitchFamily="34" charset="0"/>
              </a:rPr>
              <a:t>=5112</a:t>
            </a:r>
            <a:endParaRPr lang="en-US" altLang="zh-CN" sz="1600" dirty="0" smtClean="0">
              <a:latin typeface="Helvetica" panose="020B0604020202020204" pitchFamily="34" charset="0"/>
            </a:endParaRPr>
          </a:p>
          <a:p>
            <a:pPr lvl="1">
              <a:spcBef>
                <a:spcPts val="0"/>
              </a:spcBef>
              <a:buFont typeface="Wingdings" panose="05000000000000000000" pitchFamily="2" charset="2"/>
              <a:buChar char="l"/>
            </a:pPr>
            <a:r>
              <a:rPr lang="zh-CN" altLang="en-US" sz="1600" dirty="0" smtClean="0">
                <a:latin typeface="Helvetica" panose="020B0604020202020204" pitchFamily="34" charset="0"/>
              </a:rPr>
              <a:t>由于父进程先于子进程结束退出，子进程的父进程变为</a:t>
            </a:r>
            <a:r>
              <a:rPr lang="en-US" altLang="zh-CN" sz="1600" dirty="0" err="1" smtClean="0">
                <a:latin typeface="Helvetica" panose="020B0604020202020204" pitchFamily="34" charset="0"/>
              </a:rPr>
              <a:t>pid</a:t>
            </a:r>
            <a:r>
              <a:rPr lang="en-US" altLang="zh-CN" sz="1600" smtClean="0">
                <a:latin typeface="Helvetica" panose="020B0604020202020204" pitchFamily="34" charset="0"/>
              </a:rPr>
              <a:t>=1216</a:t>
            </a:r>
            <a:endParaRPr lang="en-US" altLang="zh-CN" sz="1600" dirty="0" smtClean="0">
              <a:latin typeface="Helvetica" panose="020B0604020202020204" pitchFamily="34" charset="0"/>
            </a:endParaRPr>
          </a:p>
        </p:txBody>
      </p:sp>
      <p:pic>
        <p:nvPicPr>
          <p:cNvPr id="2" name="图片 1"/>
          <p:cNvPicPr>
            <a:picLocks noChangeAspect="1"/>
          </p:cNvPicPr>
          <p:nvPr/>
        </p:nvPicPr>
        <p:blipFill>
          <a:blip r:embed="rId1"/>
          <a:stretch>
            <a:fillRect/>
          </a:stretch>
        </p:blipFill>
        <p:spPr>
          <a:xfrm>
            <a:off x="869949" y="2623566"/>
            <a:ext cx="6991350" cy="2076450"/>
          </a:xfrm>
          <a:prstGeom prst="rect">
            <a:avLst/>
          </a:prstGeom>
        </p:spPr>
      </p:pic>
      <p:sp>
        <p:nvSpPr>
          <p:cNvPr id="11" name="矩形 10"/>
          <p:cNvSpPr/>
          <p:nvPr/>
        </p:nvSpPr>
        <p:spPr>
          <a:xfrm>
            <a:off x="869949" y="4180122"/>
            <a:ext cx="1681227" cy="245574"/>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System call -wait</a:t>
            </a:r>
            <a:endParaRPr lang="en-US" altLang="zh-CN" noProof="1">
              <a:effectLst>
                <a:outerShdw blurRad="38100" dist="38100" dir="2700000">
                  <a:srgbClr val="C0C0C0"/>
                </a:outerShdw>
              </a:effectLst>
            </a:endParaRPr>
          </a:p>
        </p:txBody>
      </p:sp>
      <p:sp>
        <p:nvSpPr>
          <p:cNvPr id="104451" name="Rectangle 3"/>
          <p:cNvSpPr>
            <a:spLocks noGrp="1" noChangeArrowheads="1"/>
          </p:cNvSpPr>
          <p:nvPr>
            <p:ph type="body" idx="4294967295"/>
          </p:nvPr>
        </p:nvSpPr>
        <p:spPr>
          <a:xfrm>
            <a:off x="828675" y="1044575"/>
            <a:ext cx="7351713" cy="5011738"/>
          </a:xfrm>
        </p:spPr>
        <p:txBody>
          <a:bodyPr/>
          <a:lstStyle/>
          <a:p>
            <a:pPr eaLnBrk="1">
              <a:lnSpc>
                <a:spcPct val="90000"/>
              </a:lnSpc>
            </a:pPr>
            <a:r>
              <a:rPr lang="zh-CN" altLang="en-US" sz="2000" dirty="0"/>
              <a:t>一个进程可以通过调用</a:t>
            </a:r>
            <a:r>
              <a:rPr lang="zh-CN" altLang="en-US" sz="2000" dirty="0" smtClean="0"/>
              <a:t>wai</a:t>
            </a:r>
            <a:r>
              <a:rPr lang="en-US" altLang="zh-CN" sz="2000" dirty="0" smtClean="0"/>
              <a:t>()</a:t>
            </a:r>
            <a:r>
              <a:rPr lang="zh-CN" altLang="en-US" sz="2000" dirty="0" smtClean="0"/>
              <a:t>t</a:t>
            </a:r>
            <a:r>
              <a:rPr lang="zh-CN" altLang="en-US" sz="2000" dirty="0"/>
              <a:t>使</a:t>
            </a:r>
            <a:r>
              <a:rPr lang="zh-CN" altLang="en-US" sz="2000" dirty="0">
                <a:solidFill>
                  <a:srgbClr val="006600"/>
                </a:solidFill>
              </a:rPr>
              <a:t>它的执行与子进程的终止同步</a:t>
            </a:r>
            <a:r>
              <a:rPr lang="zh-CN" altLang="en-US" sz="2000" dirty="0"/>
              <a:t>；</a:t>
            </a:r>
            <a:endParaRPr lang="zh-CN" altLang="en-US" sz="2000" dirty="0"/>
          </a:p>
          <a:p>
            <a:pPr eaLnBrk="1">
              <a:lnSpc>
                <a:spcPct val="90000"/>
              </a:lnSpc>
            </a:pPr>
            <a:r>
              <a:rPr lang="zh-CN" altLang="en-US" sz="2000" b="1" dirty="0" smtClean="0">
                <a:solidFill>
                  <a:srgbClr val="0070C0"/>
                </a:solidFill>
              </a:rPr>
              <a:t>父</a:t>
            </a:r>
            <a:r>
              <a:rPr lang="zh-CN" altLang="en-US" sz="2000" b="1" dirty="0">
                <a:solidFill>
                  <a:srgbClr val="0070C0"/>
                </a:solidFill>
              </a:rPr>
              <a:t>进程执行</a:t>
            </a:r>
            <a:r>
              <a:rPr lang="zh-CN" altLang="en-US" sz="2000" b="1" dirty="0" smtClean="0">
                <a:solidFill>
                  <a:srgbClr val="0070C0"/>
                </a:solidFill>
              </a:rPr>
              <a:t>wait</a:t>
            </a:r>
            <a:r>
              <a:rPr lang="en-US" altLang="zh-CN" sz="2000" b="1" dirty="0" smtClean="0">
                <a:solidFill>
                  <a:srgbClr val="0070C0"/>
                </a:solidFill>
              </a:rPr>
              <a:t>()</a:t>
            </a:r>
            <a:r>
              <a:rPr lang="zh-CN" altLang="en-US" sz="2000" b="1" dirty="0" smtClean="0">
                <a:solidFill>
                  <a:srgbClr val="0070C0"/>
                </a:solidFill>
              </a:rPr>
              <a:t>系统</a:t>
            </a:r>
            <a:r>
              <a:rPr lang="zh-CN" altLang="en-US" sz="2000" b="1" dirty="0">
                <a:solidFill>
                  <a:srgbClr val="0070C0"/>
                </a:solidFill>
              </a:rPr>
              <a:t>调用的效果</a:t>
            </a:r>
            <a:endParaRPr lang="en-US" altLang="zh-CN" sz="2000" b="1" dirty="0">
              <a:solidFill>
                <a:srgbClr val="0070C0"/>
              </a:solidFill>
            </a:endParaRPr>
          </a:p>
          <a:p>
            <a:pPr lvl="1" eaLnBrk="1">
              <a:lnSpc>
                <a:spcPct val="90000"/>
              </a:lnSpc>
            </a:pPr>
            <a:r>
              <a:rPr lang="zh-CN" altLang="en-US" sz="1800" b="1" u="sng" dirty="0"/>
              <a:t>如果执行</a:t>
            </a:r>
            <a:r>
              <a:rPr lang="zh-CN" altLang="en-US" sz="1800" b="1" u="sng" dirty="0" smtClean="0"/>
              <a:t>wait</a:t>
            </a:r>
            <a:r>
              <a:rPr lang="en-US" altLang="zh-CN" sz="1800" b="1" u="sng" dirty="0" smtClean="0"/>
              <a:t>()</a:t>
            </a:r>
            <a:r>
              <a:rPr lang="zh-CN" altLang="en-US" sz="1800" b="1" u="sng" dirty="0" smtClean="0"/>
              <a:t>的</a:t>
            </a:r>
            <a:r>
              <a:rPr lang="zh-CN" altLang="en-US" sz="1800" b="1" u="sng" dirty="0"/>
              <a:t>进程没有子进程，</a:t>
            </a:r>
            <a:r>
              <a:rPr lang="zh-CN" altLang="en-US" sz="1800" b="1" u="sng" dirty="0">
                <a:solidFill>
                  <a:srgbClr val="7030A0"/>
                </a:solidFill>
              </a:rPr>
              <a:t>直接返回</a:t>
            </a:r>
            <a:r>
              <a:rPr lang="zh-CN" altLang="en-US" sz="1800" b="1" dirty="0"/>
              <a:t>；</a:t>
            </a:r>
            <a:endParaRPr lang="zh-CN" altLang="en-US" sz="1800" b="1" dirty="0"/>
          </a:p>
          <a:p>
            <a:pPr lvl="1" eaLnBrk="1">
              <a:lnSpc>
                <a:spcPct val="90000"/>
              </a:lnSpc>
            </a:pPr>
            <a:r>
              <a:rPr lang="zh-CN" altLang="en-US" sz="1800" dirty="0">
                <a:solidFill>
                  <a:srgbClr val="0000CC"/>
                </a:solidFill>
                <a:sym typeface="Arial" panose="020B0604020202020204" pitchFamily="34" charset="0"/>
              </a:rPr>
              <a:t>如果执行wait</a:t>
            </a:r>
            <a:r>
              <a:rPr lang="en-US" altLang="zh-CN" sz="1800" dirty="0">
                <a:solidFill>
                  <a:srgbClr val="0000CC"/>
                </a:solidFill>
                <a:sym typeface="Arial" panose="020B0604020202020204" pitchFamily="34" charset="0"/>
              </a:rPr>
              <a:t>()</a:t>
            </a:r>
            <a:r>
              <a:rPr lang="zh-CN" altLang="en-US" sz="1800" dirty="0">
                <a:solidFill>
                  <a:srgbClr val="0000CC"/>
                </a:solidFill>
                <a:sym typeface="Arial" panose="020B0604020202020204" pitchFamily="34" charset="0"/>
              </a:rPr>
              <a:t>的进程有子进程，但</a:t>
            </a:r>
            <a:r>
              <a:rPr lang="zh-CN" altLang="en-US" sz="1800" b="1" u="sng" dirty="0">
                <a:solidFill>
                  <a:srgbClr val="7030A0"/>
                </a:solidFill>
                <a:sym typeface="Arial" panose="020B0604020202020204" pitchFamily="34" charset="0"/>
              </a:rPr>
              <a:t>子进程尚未僵死</a:t>
            </a:r>
            <a:r>
              <a:rPr lang="zh-CN" altLang="en-US" sz="1800" dirty="0">
                <a:solidFill>
                  <a:srgbClr val="0000CC"/>
                </a:solidFill>
                <a:sym typeface="Arial" panose="020B0604020202020204" pitchFamily="34" charset="0"/>
              </a:rPr>
              <a:t>，</a:t>
            </a:r>
            <a:r>
              <a:rPr lang="zh-CN" altLang="en-US" sz="1800" b="1" dirty="0">
                <a:solidFill>
                  <a:srgbClr val="006600"/>
                </a:solidFill>
                <a:sym typeface="Arial" panose="020B0604020202020204" pitchFamily="34" charset="0"/>
              </a:rPr>
              <a:t>父进程</a:t>
            </a:r>
            <a:r>
              <a:rPr lang="zh-CN" altLang="en-US" sz="1800" b="1" dirty="0">
                <a:solidFill>
                  <a:srgbClr val="FF0000"/>
                </a:solidFill>
                <a:sym typeface="Arial" panose="020B0604020202020204" pitchFamily="34" charset="0"/>
              </a:rPr>
              <a:t>进入</a:t>
            </a:r>
            <a:r>
              <a:rPr lang="zh-CN" altLang="en-US" sz="1800" b="1" dirty="0" smtClean="0">
                <a:solidFill>
                  <a:srgbClr val="FF0000"/>
                </a:solidFill>
                <a:sym typeface="Arial" panose="020B0604020202020204" pitchFamily="34" charset="0"/>
              </a:rPr>
              <a:t>睡眠</a:t>
            </a:r>
            <a:r>
              <a:rPr lang="zh-CN" altLang="en-US" sz="1800" dirty="0" smtClean="0">
                <a:solidFill>
                  <a:srgbClr val="0000CC"/>
                </a:solidFill>
                <a:sym typeface="Arial" panose="020B0604020202020204" pitchFamily="34" charset="0"/>
              </a:rPr>
              <a:t>，</a:t>
            </a:r>
            <a:r>
              <a:rPr lang="zh-CN" altLang="en-US" sz="1800" dirty="0">
                <a:solidFill>
                  <a:srgbClr val="0000CC"/>
                </a:solidFill>
                <a:sym typeface="Arial" panose="020B0604020202020204" pitchFamily="34" charset="0"/>
              </a:rPr>
              <a:t>子进程结束变成僵死进程时将其唤醒；</a:t>
            </a:r>
            <a:endParaRPr lang="en-US" altLang="zh-CN" sz="1800" dirty="0">
              <a:solidFill>
                <a:srgbClr val="0000CC"/>
              </a:solidFill>
              <a:sym typeface="Arial" panose="020B0604020202020204" pitchFamily="34" charset="0"/>
            </a:endParaRPr>
          </a:p>
          <a:p>
            <a:pPr lvl="1" eaLnBrk="1">
              <a:lnSpc>
                <a:spcPct val="90000"/>
              </a:lnSpc>
            </a:pPr>
            <a:r>
              <a:rPr lang="zh-CN" altLang="en-US" sz="1800" dirty="0" smtClean="0">
                <a:solidFill>
                  <a:srgbClr val="006600"/>
                </a:solidFill>
              </a:rPr>
              <a:t>如果</a:t>
            </a:r>
            <a:r>
              <a:rPr lang="zh-CN" altLang="en-US" sz="1800" dirty="0">
                <a:solidFill>
                  <a:srgbClr val="006600"/>
                </a:solidFill>
              </a:rPr>
              <a:t>找到一个僵死</a:t>
            </a:r>
            <a:r>
              <a:rPr lang="zh-CN" altLang="en-US" sz="1800" dirty="0">
                <a:solidFill>
                  <a:srgbClr val="7030A0"/>
                </a:solidFill>
              </a:rPr>
              <a:t>“</a:t>
            </a:r>
            <a:r>
              <a:rPr lang="en-US" altLang="zh-CN" sz="1800" dirty="0">
                <a:solidFill>
                  <a:srgbClr val="7030A0"/>
                </a:solidFill>
              </a:rPr>
              <a:t>zombie</a:t>
            </a:r>
            <a:r>
              <a:rPr lang="zh-CN" altLang="en-US" sz="1800" dirty="0">
                <a:solidFill>
                  <a:srgbClr val="7030A0"/>
                </a:solidFill>
              </a:rPr>
              <a:t>”</a:t>
            </a:r>
            <a:r>
              <a:rPr lang="zh-CN" altLang="en-US" sz="1800" dirty="0">
                <a:solidFill>
                  <a:srgbClr val="006600"/>
                </a:solidFill>
              </a:rPr>
              <a:t>子进程</a:t>
            </a:r>
            <a:endParaRPr lang="zh-CN" altLang="en-US" sz="1800" dirty="0">
              <a:solidFill>
                <a:srgbClr val="006600"/>
              </a:solidFill>
            </a:endParaRPr>
          </a:p>
          <a:p>
            <a:pPr lvl="2" eaLnBrk="1">
              <a:lnSpc>
                <a:spcPct val="90000"/>
              </a:lnSpc>
            </a:pPr>
            <a:r>
              <a:rPr lang="zh-CN" altLang="en-US" sz="1600" dirty="0"/>
              <a:t>内核将子进程在内核态及用户态执行的累计时间加到父进程的PCB相应字段中</a:t>
            </a:r>
            <a:endParaRPr lang="zh-CN" altLang="en-US" sz="1600" dirty="0"/>
          </a:p>
          <a:p>
            <a:pPr lvl="2" eaLnBrk="1">
              <a:lnSpc>
                <a:spcPct val="90000"/>
              </a:lnSpc>
            </a:pPr>
            <a:r>
              <a:rPr lang="zh-CN" altLang="en-US" sz="1600" dirty="0">
                <a:solidFill>
                  <a:srgbClr val="7030A0"/>
                </a:solidFill>
              </a:rPr>
              <a:t>释放被僵死子进程所占用的进程表</a:t>
            </a:r>
            <a:r>
              <a:rPr lang="zh-CN" altLang="en-US" sz="1600" dirty="0" smtClean="0">
                <a:solidFill>
                  <a:srgbClr val="7030A0"/>
                </a:solidFill>
              </a:rPr>
              <a:t>项（</a:t>
            </a:r>
            <a:r>
              <a:rPr lang="en-US" altLang="zh-CN" sz="1600" dirty="0" err="1" smtClean="0">
                <a:solidFill>
                  <a:srgbClr val="7030A0"/>
                </a:solidFill>
              </a:rPr>
              <a:t>pid</a:t>
            </a:r>
            <a:r>
              <a:rPr lang="zh-CN" altLang="en-US" sz="1600" dirty="0" smtClean="0">
                <a:solidFill>
                  <a:srgbClr val="7030A0"/>
                </a:solidFill>
              </a:rPr>
              <a:t>也就被是否），</a:t>
            </a:r>
            <a:r>
              <a:rPr lang="zh-CN" altLang="en-US" sz="1600" dirty="0"/>
              <a:t>该表项可以分配给其它进程</a:t>
            </a:r>
            <a:endParaRPr lang="zh-CN" altLang="en-US" sz="1600" dirty="0"/>
          </a:p>
          <a:p>
            <a:pPr eaLnBrk="1">
              <a:lnSpc>
                <a:spcPct val="90000"/>
              </a:lnSpc>
            </a:pPr>
            <a:r>
              <a:rPr lang="zh-CN" altLang="en-US" sz="2000" dirty="0" smtClean="0">
                <a:sym typeface="Arial" panose="020B0604020202020204" pitchFamily="34" charset="0"/>
              </a:rPr>
              <a:t>注：</a:t>
            </a:r>
            <a:endParaRPr lang="en-US" altLang="zh-CN" sz="2000" dirty="0" smtClean="0">
              <a:sym typeface="Arial" panose="020B0604020202020204" pitchFamily="34" charset="0"/>
            </a:endParaRPr>
          </a:p>
          <a:p>
            <a:pPr lvl="1" eaLnBrk="1">
              <a:lnSpc>
                <a:spcPct val="90000"/>
              </a:lnSpc>
            </a:pPr>
            <a:r>
              <a:rPr lang="zh-CN" altLang="en-US" sz="1800" dirty="0" smtClean="0">
                <a:sym typeface="Arial" panose="020B0604020202020204" pitchFamily="34" charset="0"/>
              </a:rPr>
              <a:t>进程</a:t>
            </a:r>
            <a:r>
              <a:rPr lang="zh-CN" altLang="en-US" sz="1800" dirty="0">
                <a:sym typeface="Arial" panose="020B0604020202020204" pitchFamily="34" charset="0"/>
              </a:rPr>
              <a:t>终止进入</a:t>
            </a:r>
            <a:r>
              <a:rPr lang="en-US" altLang="zh-CN" sz="1800" dirty="0">
                <a:sym typeface="Arial" panose="020B0604020202020204" pitchFamily="34" charset="0"/>
              </a:rPr>
              <a:t>zombie</a:t>
            </a:r>
            <a:r>
              <a:rPr lang="zh-CN" altLang="en-US" sz="1800" dirty="0">
                <a:sym typeface="Arial" panose="020B0604020202020204" pitchFamily="34" charset="0"/>
              </a:rPr>
              <a:t>状态后，会给父进程发送一个</a:t>
            </a:r>
            <a:r>
              <a:rPr lang="en-US" altLang="zh-CN" sz="1800" dirty="0">
                <a:sym typeface="Arial" panose="020B0604020202020204" pitchFamily="34" charset="0"/>
              </a:rPr>
              <a:t>“</a:t>
            </a:r>
            <a:r>
              <a:rPr lang="zh-CN" altLang="en-US" sz="1800" dirty="0">
                <a:sym typeface="Arial" panose="020B0604020202020204" pitchFamily="34" charset="0"/>
              </a:rPr>
              <a:t>子进程死（</a:t>
            </a:r>
            <a:r>
              <a:rPr lang="en-US" altLang="zh-CN" sz="1800" dirty="0">
                <a:sym typeface="Arial" panose="020B0604020202020204" pitchFamily="34" charset="0"/>
              </a:rPr>
              <a:t>SIGCHLD</a:t>
            </a:r>
            <a:r>
              <a:rPr lang="zh-CN" altLang="en-US" sz="1800" dirty="0">
                <a:sym typeface="Arial" panose="020B0604020202020204" pitchFamily="34" charset="0"/>
              </a:rPr>
              <a:t>）</a:t>
            </a:r>
            <a:r>
              <a:rPr lang="en-US" altLang="zh-CN" sz="1800" dirty="0">
                <a:sym typeface="Arial" panose="020B0604020202020204" pitchFamily="34" charset="0"/>
              </a:rPr>
              <a:t>“</a:t>
            </a:r>
            <a:r>
              <a:rPr lang="zh-CN" altLang="en-US" sz="1800" dirty="0" smtClean="0">
                <a:sym typeface="Arial" panose="020B0604020202020204" pitchFamily="34" charset="0"/>
              </a:rPr>
              <a:t>信号，该信号将父进程唤醒</a:t>
            </a:r>
            <a:endParaRPr lang="zh-CN" altLang="en-US" sz="1800" dirty="0">
              <a:sym typeface="Arial" panose="020B0604020202020204" pitchFamily="34" charset="0"/>
            </a:endParaRPr>
          </a:p>
          <a:p>
            <a:pPr lvl="1" eaLnBrk="1">
              <a:lnSpc>
                <a:spcPct val="90000"/>
              </a:lnSpc>
            </a:pPr>
            <a:endParaRPr lang="zh-CN" altLang="en-US" sz="1400" dirty="0">
              <a:sym typeface="Arial" panose="020B0604020202020204" pitchFamily="34" charset="0"/>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System call -wait</a:t>
            </a:r>
            <a:endParaRPr lang="en-US" altLang="zh-CN" noProof="1">
              <a:effectLst>
                <a:outerShdw blurRad="38100" dist="38100" dir="2700000">
                  <a:srgbClr val="C0C0C0"/>
                </a:outerShdw>
              </a:effectLst>
            </a:endParaRPr>
          </a:p>
        </p:txBody>
      </p:sp>
      <p:sp>
        <p:nvSpPr>
          <p:cNvPr id="104451" name="Rectangle 3"/>
          <p:cNvSpPr>
            <a:spLocks noGrp="1" noChangeArrowheads="1"/>
          </p:cNvSpPr>
          <p:nvPr>
            <p:ph type="body" idx="4294967295"/>
          </p:nvPr>
        </p:nvSpPr>
        <p:spPr>
          <a:xfrm>
            <a:off x="828675" y="1044575"/>
            <a:ext cx="7351713" cy="5011738"/>
          </a:xfrm>
        </p:spPr>
        <p:txBody>
          <a:bodyPr/>
          <a:lstStyle/>
          <a:p>
            <a:pPr>
              <a:lnSpc>
                <a:spcPct val="90000"/>
              </a:lnSpc>
            </a:pPr>
            <a:r>
              <a:rPr lang="zh-CN" altLang="en-US" sz="2000" dirty="0" smtClean="0"/>
              <a:t>系统调用</a:t>
            </a:r>
            <a:r>
              <a:rPr lang="en-US" altLang="zh-CN" sz="2000" dirty="0" smtClean="0"/>
              <a:t>wait()</a:t>
            </a:r>
            <a:r>
              <a:rPr lang="zh-CN" altLang="en-US" sz="2000" dirty="0" smtClean="0"/>
              <a:t>的两种调用格式</a:t>
            </a:r>
            <a:endParaRPr lang="en-US" altLang="zh-CN" sz="2000" dirty="0" smtClean="0"/>
          </a:p>
          <a:p>
            <a:pPr>
              <a:lnSpc>
                <a:spcPct val="90000"/>
              </a:lnSpc>
            </a:pPr>
            <a:endParaRPr lang="en-US" altLang="zh-CN" sz="2000" dirty="0" smtClean="0"/>
          </a:p>
          <a:p>
            <a:pPr>
              <a:lnSpc>
                <a:spcPct val="90000"/>
              </a:lnSpc>
            </a:pPr>
            <a:r>
              <a:rPr lang="zh-CN" altLang="en-US" sz="2000" dirty="0" smtClean="0"/>
              <a:t>#</a:t>
            </a:r>
            <a:r>
              <a:rPr lang="zh-CN" altLang="en-US" sz="2000" dirty="0"/>
              <a:t>include &lt;sys/types.h&gt;</a:t>
            </a:r>
            <a:endParaRPr lang="zh-CN" altLang="en-US" sz="2000" dirty="0"/>
          </a:p>
          <a:p>
            <a:pPr>
              <a:lnSpc>
                <a:spcPct val="90000"/>
              </a:lnSpc>
            </a:pPr>
            <a:r>
              <a:rPr lang="zh-CN" altLang="en-US" sz="2000" dirty="0"/>
              <a:t>#include &lt;sys/wait.h&gt;</a:t>
            </a:r>
            <a:endParaRPr lang="zh-CN" altLang="en-US" sz="2000" dirty="0"/>
          </a:p>
          <a:p>
            <a:pPr>
              <a:lnSpc>
                <a:spcPct val="90000"/>
              </a:lnSpc>
            </a:pPr>
            <a:r>
              <a:rPr lang="zh-CN" altLang="en-US" sz="2000" dirty="0">
                <a:solidFill>
                  <a:srgbClr val="0000CC"/>
                </a:solidFill>
              </a:rPr>
              <a:t>pid_t </a:t>
            </a:r>
            <a:r>
              <a:rPr lang="zh-CN" altLang="en-US" sz="2000" dirty="0">
                <a:solidFill>
                  <a:srgbClr val="C00000"/>
                </a:solidFill>
              </a:rPr>
              <a:t>wait</a:t>
            </a:r>
            <a:r>
              <a:rPr lang="zh-CN" altLang="en-US" sz="2000" dirty="0">
                <a:solidFill>
                  <a:srgbClr val="0000CC"/>
                </a:solidFill>
              </a:rPr>
              <a:t>(int *status);     </a:t>
            </a:r>
            <a:r>
              <a:rPr lang="en-US" altLang="zh-CN" sz="2000" dirty="0" smtClean="0">
                <a:solidFill>
                  <a:srgbClr val="7030A0"/>
                </a:solidFill>
              </a:rPr>
              <a:t>//</a:t>
            </a:r>
            <a:r>
              <a:rPr lang="zh-CN" altLang="en-US" sz="2000" dirty="0" smtClean="0">
                <a:solidFill>
                  <a:srgbClr val="7030A0"/>
                </a:solidFill>
              </a:rPr>
              <a:t>等待第一个结束的子进程</a:t>
            </a:r>
            <a:endParaRPr lang="zh-CN" altLang="en-US" sz="2000" dirty="0">
              <a:solidFill>
                <a:srgbClr val="7030A0"/>
              </a:solidFill>
            </a:endParaRPr>
          </a:p>
          <a:p>
            <a:pPr>
              <a:lnSpc>
                <a:spcPct val="90000"/>
              </a:lnSpc>
            </a:pPr>
            <a:r>
              <a:rPr lang="zh-CN" altLang="en-US" sz="2000" dirty="0">
                <a:solidFill>
                  <a:srgbClr val="0000CC"/>
                </a:solidFill>
              </a:rPr>
              <a:t>pid_t </a:t>
            </a:r>
            <a:r>
              <a:rPr lang="zh-CN" altLang="en-US" sz="2000" dirty="0">
                <a:solidFill>
                  <a:srgbClr val="C00000"/>
                </a:solidFill>
              </a:rPr>
              <a:t>waitpid</a:t>
            </a:r>
            <a:r>
              <a:rPr lang="zh-CN" altLang="en-US" sz="2000" dirty="0">
                <a:solidFill>
                  <a:srgbClr val="0000CC"/>
                </a:solidFill>
              </a:rPr>
              <a:t>(pid_t pid,int *status,int option); </a:t>
            </a:r>
            <a:r>
              <a:rPr lang="en-US" altLang="zh-CN" sz="2000" dirty="0" smtClean="0">
                <a:solidFill>
                  <a:srgbClr val="7030A0"/>
                </a:solidFill>
              </a:rPr>
              <a:t>//</a:t>
            </a:r>
            <a:r>
              <a:rPr lang="zh-CN" altLang="en-US" sz="2000" dirty="0" smtClean="0">
                <a:solidFill>
                  <a:srgbClr val="7030A0"/>
                </a:solidFill>
              </a:rPr>
              <a:t>等待一个特定的子进程结束</a:t>
            </a:r>
            <a:endParaRPr lang="zh-CN" altLang="en-US" sz="2000" dirty="0">
              <a:solidFill>
                <a:srgbClr val="7030A0"/>
              </a:solidFill>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idx="4294967295"/>
          </p:nvPr>
        </p:nvSpPr>
        <p:spPr>
          <a:ln>
            <a:miter/>
          </a:ln>
        </p:spPr>
        <p:txBody>
          <a:bodyPr/>
          <a:lstStyle/>
          <a:p>
            <a:pPr>
              <a:defRPr/>
            </a:pPr>
            <a:r>
              <a:rPr lang="zh-CN" altLang="en-US" dirty="0" smtClean="0">
                <a:solidFill>
                  <a:srgbClr val="0000CC"/>
                </a:solidFill>
              </a:rPr>
              <a:t>格式</a:t>
            </a:r>
            <a:r>
              <a:rPr lang="en-US" altLang="zh-CN" dirty="0" smtClean="0">
                <a:solidFill>
                  <a:srgbClr val="0000CC"/>
                </a:solidFill>
              </a:rPr>
              <a:t>1</a:t>
            </a:r>
            <a:r>
              <a:rPr lang="zh-CN" altLang="en-US" dirty="0" smtClean="0">
                <a:solidFill>
                  <a:srgbClr val="0000CC"/>
                </a:solidFill>
              </a:rPr>
              <a:t>：wait</a:t>
            </a:r>
            <a:r>
              <a:rPr lang="zh-CN" altLang="en-US" dirty="0">
                <a:solidFill>
                  <a:srgbClr val="0000CC"/>
                </a:solidFill>
              </a:rPr>
              <a:t>(int *status);</a:t>
            </a:r>
            <a:endParaRPr lang="en-US" altLang="zh-CN" noProof="1">
              <a:effectLst>
                <a:outerShdw blurRad="38100" dist="38100" dir="2700000">
                  <a:srgbClr val="C0C0C0"/>
                </a:outerShdw>
              </a:effectLst>
            </a:endParaRPr>
          </a:p>
        </p:txBody>
      </p:sp>
      <p:sp>
        <p:nvSpPr>
          <p:cNvPr id="104451" name="Rectangle 3"/>
          <p:cNvSpPr>
            <a:spLocks noGrp="1" noChangeArrowheads="1"/>
          </p:cNvSpPr>
          <p:nvPr>
            <p:ph type="body" idx="4294967295"/>
          </p:nvPr>
        </p:nvSpPr>
        <p:spPr>
          <a:xfrm>
            <a:off x="828675" y="1044575"/>
            <a:ext cx="7351713" cy="2408839"/>
          </a:xfrm>
        </p:spPr>
        <p:txBody>
          <a:bodyPr/>
          <a:lstStyle/>
          <a:p>
            <a:pPr>
              <a:lnSpc>
                <a:spcPct val="90000"/>
              </a:lnSpc>
            </a:pPr>
            <a:r>
              <a:rPr lang="zh-CN" altLang="en-US" sz="1600" dirty="0" smtClean="0"/>
              <a:t>#</a:t>
            </a:r>
            <a:r>
              <a:rPr lang="zh-CN" altLang="en-US" sz="1600" dirty="0"/>
              <a:t>include &lt;sys/types.h&gt;</a:t>
            </a:r>
            <a:endParaRPr lang="zh-CN" altLang="en-US" sz="1600" dirty="0"/>
          </a:p>
          <a:p>
            <a:pPr>
              <a:lnSpc>
                <a:spcPct val="90000"/>
              </a:lnSpc>
            </a:pPr>
            <a:r>
              <a:rPr lang="zh-CN" altLang="en-US" sz="1600" dirty="0"/>
              <a:t>#include &lt;sys/wait.h&gt;</a:t>
            </a:r>
            <a:endParaRPr lang="zh-CN" altLang="en-US" sz="1600" dirty="0"/>
          </a:p>
          <a:p>
            <a:pPr>
              <a:lnSpc>
                <a:spcPct val="90000"/>
              </a:lnSpc>
            </a:pPr>
            <a:r>
              <a:rPr lang="zh-CN" altLang="en-US" sz="1600" dirty="0">
                <a:solidFill>
                  <a:srgbClr val="0000CC"/>
                </a:solidFill>
              </a:rPr>
              <a:t>pid_t wait(int *status);     </a:t>
            </a:r>
            <a:r>
              <a:rPr lang="en-US" altLang="zh-CN" sz="1600" dirty="0">
                <a:solidFill>
                  <a:srgbClr val="0000CC"/>
                </a:solidFill>
              </a:rPr>
              <a:t>//</a:t>
            </a:r>
            <a:r>
              <a:rPr lang="zh-CN" altLang="en-US" sz="1600" dirty="0">
                <a:solidFill>
                  <a:srgbClr val="0000CC"/>
                </a:solidFill>
              </a:rPr>
              <a:t>格式</a:t>
            </a:r>
            <a:r>
              <a:rPr lang="en-US" altLang="zh-CN" sz="1600" dirty="0">
                <a:solidFill>
                  <a:srgbClr val="0000CC"/>
                </a:solidFill>
              </a:rPr>
              <a:t>1</a:t>
            </a:r>
            <a:endParaRPr lang="zh-CN" altLang="en-US" sz="1600" dirty="0">
              <a:solidFill>
                <a:srgbClr val="0000CC"/>
              </a:solidFill>
            </a:endParaRPr>
          </a:p>
          <a:p>
            <a:pPr>
              <a:lnSpc>
                <a:spcPct val="90000"/>
              </a:lnSpc>
            </a:pPr>
            <a:r>
              <a:rPr lang="zh-CN" altLang="en-US" sz="1600" dirty="0" smtClean="0">
                <a:solidFill>
                  <a:srgbClr val="C00000"/>
                </a:solidFill>
              </a:rPr>
              <a:t>格式</a:t>
            </a:r>
            <a:r>
              <a:rPr lang="en-US" altLang="zh-CN" sz="1600" dirty="0">
                <a:solidFill>
                  <a:srgbClr val="C00000"/>
                </a:solidFill>
              </a:rPr>
              <a:t>1</a:t>
            </a:r>
            <a:r>
              <a:rPr lang="zh-CN" altLang="en-US" sz="1600" dirty="0">
                <a:solidFill>
                  <a:srgbClr val="C00000"/>
                </a:solidFill>
              </a:rPr>
              <a:t>：</a:t>
            </a:r>
            <a:r>
              <a:rPr lang="en-US" altLang="zh-CN" sz="1600" dirty="0" err="1">
                <a:solidFill>
                  <a:srgbClr val="C00000"/>
                </a:solidFill>
              </a:rPr>
              <a:t>pid</a:t>
            </a:r>
            <a:r>
              <a:rPr lang="en-US" altLang="zh-CN" sz="1600" dirty="0">
                <a:solidFill>
                  <a:srgbClr val="C00000"/>
                </a:solidFill>
              </a:rPr>
              <a:t>=wait(</a:t>
            </a:r>
            <a:r>
              <a:rPr lang="en-US" altLang="zh-CN" sz="1600" dirty="0" err="1">
                <a:solidFill>
                  <a:srgbClr val="C00000"/>
                </a:solidFill>
              </a:rPr>
              <a:t>stat_addr</a:t>
            </a:r>
            <a:r>
              <a:rPr lang="en-US" altLang="zh-CN" sz="1600" dirty="0">
                <a:solidFill>
                  <a:srgbClr val="C00000"/>
                </a:solidFill>
              </a:rPr>
              <a:t>);</a:t>
            </a:r>
            <a:endParaRPr lang="en-US" altLang="zh-CN" sz="1600" dirty="0">
              <a:solidFill>
                <a:srgbClr val="C00000"/>
              </a:solidFill>
            </a:endParaRPr>
          </a:p>
          <a:p>
            <a:pPr lvl="1">
              <a:lnSpc>
                <a:spcPct val="90000"/>
              </a:lnSpc>
            </a:pPr>
            <a:r>
              <a:rPr lang="en-US" altLang="zh-CN" sz="1400" dirty="0" err="1"/>
              <a:t>pid</a:t>
            </a:r>
            <a:r>
              <a:rPr lang="zh-CN" altLang="en-US" sz="1400" dirty="0"/>
              <a:t>是返回的僵死子进程的进程号；</a:t>
            </a:r>
            <a:endParaRPr lang="zh-CN" altLang="en-US" sz="1400" dirty="0"/>
          </a:p>
          <a:p>
            <a:pPr lvl="1">
              <a:lnSpc>
                <a:spcPct val="90000"/>
              </a:lnSpc>
            </a:pPr>
            <a:r>
              <a:rPr lang="zh-CN" altLang="en-US" sz="1400" dirty="0"/>
              <a:t>stat_addr是一个</a:t>
            </a:r>
            <a:r>
              <a:rPr lang="zh-CN" altLang="en-US" sz="1400" dirty="0" smtClean="0"/>
              <a:t>整数指针，是用户</a:t>
            </a:r>
            <a:r>
              <a:rPr lang="zh-CN" altLang="en-US" sz="1400" dirty="0"/>
              <a:t>空间</a:t>
            </a:r>
            <a:r>
              <a:rPr lang="zh-CN" altLang="en-US" sz="1400" dirty="0" smtClean="0"/>
              <a:t>的一个地址</a:t>
            </a:r>
            <a:r>
              <a:rPr lang="zh-CN" altLang="en-US" sz="1400" dirty="0"/>
              <a:t>，它含有子进程的</a:t>
            </a:r>
            <a:r>
              <a:rPr lang="zh-CN" altLang="en-US" sz="1400" dirty="0" smtClean="0"/>
              <a:t>退出状态；</a:t>
            </a:r>
            <a:endParaRPr lang="zh-CN" altLang="en-US" sz="1400" dirty="0"/>
          </a:p>
          <a:p>
            <a:pPr lvl="1">
              <a:lnSpc>
                <a:spcPct val="90000"/>
              </a:lnSpc>
            </a:pPr>
            <a:r>
              <a:rPr lang="zh-CN" altLang="en-US" sz="1400" dirty="0"/>
              <a:t>该格式的wait，</a:t>
            </a:r>
            <a:r>
              <a:rPr lang="zh-CN" altLang="en-US" sz="1400" b="1" dirty="0">
                <a:solidFill>
                  <a:srgbClr val="006600"/>
                </a:solidFill>
              </a:rPr>
              <a:t>如果有多个子进程，一般是</a:t>
            </a:r>
            <a:r>
              <a:rPr lang="zh-CN" altLang="en-US" sz="1400" b="1" dirty="0" smtClean="0">
                <a:solidFill>
                  <a:srgbClr val="006600"/>
                </a:solidFill>
              </a:rPr>
              <a:t>等到</a:t>
            </a:r>
            <a:r>
              <a:rPr lang="zh-CN" altLang="en-US" sz="1400" b="1" dirty="0">
                <a:solidFill>
                  <a:srgbClr val="006600"/>
                </a:solidFill>
              </a:rPr>
              <a:t>第一个</a:t>
            </a:r>
            <a:r>
              <a:rPr lang="zh-CN" altLang="en-US" sz="1400" b="1" dirty="0" smtClean="0">
                <a:solidFill>
                  <a:srgbClr val="006600"/>
                </a:solidFill>
              </a:rPr>
              <a:t>终止的子</a:t>
            </a:r>
            <a:r>
              <a:rPr lang="zh-CN" altLang="en-US" sz="1400" b="1" dirty="0">
                <a:solidFill>
                  <a:srgbClr val="006600"/>
                </a:solidFill>
              </a:rPr>
              <a:t>进程</a:t>
            </a:r>
            <a:r>
              <a:rPr lang="zh-CN" altLang="en-US" sz="1400" b="1" dirty="0" smtClean="0">
                <a:solidFill>
                  <a:srgbClr val="006600"/>
                </a:solidFill>
              </a:rPr>
              <a:t>后，就</a:t>
            </a:r>
            <a:r>
              <a:rPr lang="zh-CN" altLang="en-US" sz="1400" b="1" dirty="0">
                <a:solidFill>
                  <a:srgbClr val="006600"/>
                </a:solidFill>
              </a:rPr>
              <a:t>返回</a:t>
            </a:r>
            <a:r>
              <a:rPr lang="zh-CN" altLang="en-US" sz="1400" dirty="0" smtClean="0"/>
              <a:t>；</a:t>
            </a:r>
            <a:endParaRPr lang="en-US" altLang="zh-CN" sz="1400" dirty="0" smtClean="0"/>
          </a:p>
          <a:p>
            <a:pPr lvl="1">
              <a:lnSpc>
                <a:spcPct val="90000"/>
              </a:lnSpc>
            </a:pPr>
            <a:r>
              <a:rPr lang="zh-CN" altLang="en-US" sz="1400" dirty="0" smtClean="0"/>
              <a:t>wait执行成功，</a:t>
            </a:r>
            <a:r>
              <a:rPr lang="zh-CN" altLang="en-US" sz="1400" dirty="0" smtClean="0">
                <a:solidFill>
                  <a:srgbClr val="7030A0"/>
                </a:solidFill>
              </a:rPr>
              <a:t>返回</a:t>
            </a:r>
            <a:r>
              <a:rPr lang="zh-CN" altLang="en-US" sz="1400" dirty="0">
                <a:solidFill>
                  <a:srgbClr val="7030A0"/>
                </a:solidFill>
              </a:rPr>
              <a:t>等待到的</a:t>
            </a:r>
            <a:r>
              <a:rPr lang="zh-CN" altLang="en-US" sz="1400" dirty="0" smtClean="0">
                <a:solidFill>
                  <a:srgbClr val="7030A0"/>
                </a:solidFill>
              </a:rPr>
              <a:t>终止子</a:t>
            </a:r>
            <a:r>
              <a:rPr lang="zh-CN" altLang="en-US" sz="1400" dirty="0">
                <a:solidFill>
                  <a:srgbClr val="7030A0"/>
                </a:solidFill>
              </a:rPr>
              <a:t>进程的进程号</a:t>
            </a:r>
            <a:r>
              <a:rPr lang="zh-CN" altLang="en-US" sz="1400" dirty="0"/>
              <a:t>，不成功返回-1</a:t>
            </a:r>
            <a:endParaRPr lang="zh-CN" altLang="en-US" sz="1400" dirty="0"/>
          </a:p>
          <a:p>
            <a:pPr lvl="1">
              <a:lnSpc>
                <a:spcPct val="90000"/>
              </a:lnSpc>
            </a:pPr>
            <a:endParaRPr lang="zh-CN" altLang="en-US" sz="1400" dirty="0"/>
          </a:p>
        </p:txBody>
      </p:sp>
      <p:pic>
        <p:nvPicPr>
          <p:cNvPr id="5" name="图片 4"/>
          <p:cNvPicPr>
            <a:picLocks noChangeAspect="1"/>
          </p:cNvPicPr>
          <p:nvPr/>
        </p:nvPicPr>
        <p:blipFill>
          <a:blip r:embed="rId1"/>
          <a:stretch>
            <a:fillRect/>
          </a:stretch>
        </p:blipFill>
        <p:spPr>
          <a:xfrm>
            <a:off x="1674876" y="3453414"/>
            <a:ext cx="5160932" cy="216396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a:xfrm>
            <a:off x="1171575" y="63500"/>
            <a:ext cx="6824663" cy="844550"/>
          </a:xfrm>
          <a:ln>
            <a:miter/>
          </a:ln>
        </p:spPr>
        <p:txBody>
          <a:bodyPr/>
          <a:lstStyle/>
          <a:p>
            <a:pPr>
              <a:defRPr/>
            </a:pPr>
            <a:r>
              <a:rPr lang="en-US" altLang="zh-CN" noProof="1">
                <a:effectLst>
                  <a:outerShdw blurRad="38100" dist="38100" dir="2700000">
                    <a:srgbClr val="C0C0C0"/>
                  </a:outerShdw>
                </a:effectLst>
              </a:rPr>
              <a:t>Process Concept</a:t>
            </a:r>
            <a:endParaRPr lang="en-US" altLang="zh-CN" noProof="1">
              <a:effectLst>
                <a:outerShdw blurRad="38100" dist="38100" dir="2700000">
                  <a:srgbClr val="C0C0C0"/>
                </a:outerShdw>
              </a:effectLst>
            </a:endParaRPr>
          </a:p>
        </p:txBody>
      </p:sp>
      <p:sp>
        <p:nvSpPr>
          <p:cNvPr id="12291" name="Rectangle 3"/>
          <p:cNvSpPr>
            <a:spLocks noGrp="1" noChangeArrowheads="1"/>
          </p:cNvSpPr>
          <p:nvPr>
            <p:ph type="body" idx="4294967295"/>
          </p:nvPr>
        </p:nvSpPr>
        <p:spPr>
          <a:xfrm>
            <a:off x="261938" y="908050"/>
            <a:ext cx="8642350" cy="5901616"/>
          </a:xfrm>
        </p:spPr>
        <p:txBody>
          <a:bodyPr>
            <a:spAutoFit/>
          </a:bodyPr>
          <a:lstStyle/>
          <a:p>
            <a:r>
              <a:rPr lang="en-US" altLang="zh-CN" sz="2400" b="1" dirty="0"/>
              <a:t>process</a:t>
            </a:r>
            <a:endParaRPr lang="en-US" altLang="zh-CN" sz="2400" b="1" dirty="0"/>
          </a:p>
          <a:p>
            <a:pPr lvl="1"/>
            <a:r>
              <a:rPr lang="en-US" altLang="zh-CN" sz="1800" b="1" dirty="0"/>
              <a:t>60</a:t>
            </a:r>
            <a:r>
              <a:rPr lang="zh-CN" altLang="en-US" sz="1800" b="1" dirty="0"/>
              <a:t>年代初期在MIT的</a:t>
            </a:r>
            <a:r>
              <a:rPr lang="zh-CN" altLang="en-US" sz="1800" b="1" dirty="0">
                <a:solidFill>
                  <a:srgbClr val="7030A0"/>
                </a:solidFill>
              </a:rPr>
              <a:t>MULTICS</a:t>
            </a:r>
            <a:r>
              <a:rPr lang="zh-CN" altLang="en-US" sz="1800" b="1" dirty="0"/>
              <a:t>系统以及IBM的</a:t>
            </a:r>
            <a:r>
              <a:rPr lang="zh-CN" altLang="en-US" sz="1800" b="1" dirty="0">
                <a:solidFill>
                  <a:srgbClr val="7030A0"/>
                </a:solidFill>
              </a:rPr>
              <a:t>CTSS/360</a:t>
            </a:r>
            <a:r>
              <a:rPr lang="zh-CN" altLang="en-US" sz="1800" b="1" dirty="0"/>
              <a:t>中引入</a:t>
            </a:r>
            <a:endParaRPr lang="zh-CN" altLang="en-US" sz="1800" b="1" dirty="0"/>
          </a:p>
          <a:p>
            <a:r>
              <a:rPr lang="zh-CN" altLang="en-US" sz="2400" b="1" dirty="0"/>
              <a:t>Some definitions of the process</a:t>
            </a:r>
            <a:endParaRPr lang="zh-CN" altLang="en-US" sz="2400" b="1" dirty="0"/>
          </a:p>
          <a:p>
            <a:pPr lvl="1"/>
            <a:r>
              <a:rPr lang="en-US" altLang="zh-CN" sz="1600" b="1" noProof="1" smtClean="0"/>
              <a:t>A </a:t>
            </a:r>
            <a:r>
              <a:rPr lang="en-US" altLang="zh-CN" sz="1600" b="1" noProof="1"/>
              <a:t>program in execution</a:t>
            </a:r>
            <a:r>
              <a:rPr lang="en-US" altLang="zh-CN" sz="1600" b="1" noProof="1" smtClean="0"/>
              <a:t>; </a:t>
            </a:r>
            <a:r>
              <a:rPr lang="zh-CN" altLang="en-US" sz="1600" b="1" noProof="1" smtClean="0">
                <a:solidFill>
                  <a:srgbClr val="FF0000"/>
                </a:solidFill>
              </a:rPr>
              <a:t>进程是一个运行中的程序</a:t>
            </a:r>
            <a:endParaRPr lang="en-US" altLang="zh-CN" sz="1600" b="1" dirty="0">
              <a:solidFill>
                <a:srgbClr val="FF0000"/>
              </a:solidFill>
            </a:endParaRPr>
          </a:p>
          <a:p>
            <a:pPr lvl="1"/>
            <a:r>
              <a:rPr lang="zh-CN" altLang="en-US" sz="1600" b="1" dirty="0"/>
              <a:t>进程是程序的一次执行；</a:t>
            </a:r>
            <a:endParaRPr lang="zh-CN" altLang="en-US" sz="1600" b="1" dirty="0"/>
          </a:p>
          <a:p>
            <a:pPr lvl="1"/>
            <a:r>
              <a:rPr lang="zh-CN" altLang="en-US" sz="1600" b="1" dirty="0"/>
              <a:t>进程是可以和别的计算并发执行的</a:t>
            </a:r>
            <a:r>
              <a:rPr lang="zh-CN" altLang="en-US" sz="1600" b="1" dirty="0">
                <a:solidFill>
                  <a:srgbClr val="FF0000"/>
                </a:solidFill>
              </a:rPr>
              <a:t>计算</a:t>
            </a:r>
            <a:r>
              <a:rPr lang="zh-CN" altLang="en-US" sz="1600" b="1" dirty="0"/>
              <a:t>；</a:t>
            </a:r>
            <a:endParaRPr lang="zh-CN" altLang="en-US" sz="1600" b="1" dirty="0"/>
          </a:p>
          <a:p>
            <a:pPr lvl="1"/>
            <a:r>
              <a:rPr lang="zh-CN" altLang="en-US" sz="1600" b="1" dirty="0"/>
              <a:t>进程可定义为一个数据结构及能在其上进行操作的一个程序</a:t>
            </a:r>
            <a:r>
              <a:rPr lang="zh-CN" altLang="en-US" sz="1600" b="1" dirty="0" smtClean="0"/>
              <a:t>；</a:t>
            </a:r>
            <a:endParaRPr lang="zh-CN" altLang="en-US" sz="1600" b="1" dirty="0"/>
          </a:p>
          <a:p>
            <a:pPr lvl="1"/>
            <a:r>
              <a:rPr lang="zh-CN" altLang="en-US" sz="1600" b="1" dirty="0"/>
              <a:t>进程是一个程序及其数据在处理机上顺序执行时所发生的</a:t>
            </a:r>
            <a:r>
              <a:rPr lang="zh-CN" altLang="en-US" sz="1600" b="1" dirty="0">
                <a:solidFill>
                  <a:srgbClr val="FF0000"/>
                </a:solidFill>
              </a:rPr>
              <a:t>活动</a:t>
            </a:r>
            <a:r>
              <a:rPr lang="zh-CN" altLang="en-US" sz="1600" b="1" dirty="0"/>
              <a:t>；</a:t>
            </a:r>
            <a:endParaRPr lang="zh-CN" altLang="en-US" sz="1600" b="1" dirty="0"/>
          </a:p>
          <a:p>
            <a:pPr lvl="1"/>
            <a:r>
              <a:rPr lang="zh-CN" altLang="en-US" sz="1600" b="1" dirty="0"/>
              <a:t>进程是可并发执行的程序在一个数据集合上的运行过程；</a:t>
            </a:r>
            <a:endParaRPr lang="zh-CN" altLang="en-US" sz="1600" b="1" dirty="0"/>
          </a:p>
          <a:p>
            <a:pPr lvl="1"/>
            <a:r>
              <a:rPr lang="zh-CN" altLang="en-US" sz="1600" b="1" dirty="0" smtClean="0"/>
              <a:t>进程</a:t>
            </a:r>
            <a:r>
              <a:rPr lang="zh-CN" altLang="en-US" sz="1600" b="1" dirty="0"/>
              <a:t>是程序在一个数据集合上的运行活动，是系统进行资源分配和</a:t>
            </a:r>
            <a:r>
              <a:rPr lang="zh-CN" altLang="en-US" sz="1600" b="1" dirty="0" smtClean="0">
                <a:solidFill>
                  <a:srgbClr val="C00000"/>
                </a:solidFill>
              </a:rPr>
              <a:t>调度</a:t>
            </a:r>
            <a:r>
              <a:rPr lang="zh-CN" altLang="en-US" sz="1600" b="1" dirty="0" smtClean="0"/>
              <a:t>的</a:t>
            </a:r>
            <a:r>
              <a:rPr lang="zh-CN" altLang="en-US" sz="1600" b="1" dirty="0"/>
              <a:t>一个独立单位；（ </a:t>
            </a:r>
            <a:r>
              <a:rPr lang="zh-CN" altLang="en-US" sz="1600" b="1" dirty="0" smtClean="0"/>
              <a:t>汤子赢版） </a:t>
            </a:r>
            <a:r>
              <a:rPr lang="zh-CN" altLang="en-US" sz="1600" b="1" dirty="0" smtClean="0">
                <a:solidFill>
                  <a:srgbClr val="0070C0"/>
                </a:solidFill>
              </a:rPr>
              <a:t>（思考：进程是调度的基本单位？）</a:t>
            </a:r>
            <a:endParaRPr lang="zh-CN" altLang="en-US" sz="1600" b="1" dirty="0">
              <a:solidFill>
                <a:srgbClr val="0070C0"/>
              </a:solidFill>
            </a:endParaRPr>
          </a:p>
          <a:p>
            <a:pPr lvl="1"/>
            <a:r>
              <a:rPr lang="zh-CN" altLang="en-US" sz="1600" b="1" dirty="0" smtClean="0"/>
              <a:t>进程</a:t>
            </a:r>
            <a:r>
              <a:rPr lang="zh-CN" altLang="en-US" sz="1600" b="1" dirty="0"/>
              <a:t>是进程实体的运行过程，其中进程实体包括：</a:t>
            </a:r>
            <a:endParaRPr lang="zh-CN" altLang="en-US" sz="1600" b="1" dirty="0"/>
          </a:p>
          <a:p>
            <a:pPr lvl="2"/>
            <a:r>
              <a:rPr lang="zh-CN" altLang="en-US" sz="1600" b="1" dirty="0"/>
              <a:t>程序段</a:t>
            </a:r>
            <a:endParaRPr lang="zh-CN" altLang="en-US" sz="1600" b="1" dirty="0"/>
          </a:p>
          <a:p>
            <a:pPr lvl="2"/>
            <a:r>
              <a:rPr lang="zh-CN" altLang="en-US" sz="1600" b="1" dirty="0"/>
              <a:t>数据段</a:t>
            </a:r>
            <a:endParaRPr lang="zh-CN" altLang="en-US" sz="1600" b="1" dirty="0"/>
          </a:p>
          <a:p>
            <a:pPr lvl="2"/>
            <a:r>
              <a:rPr lang="zh-CN" altLang="en-US" sz="1600" b="1" dirty="0"/>
              <a:t>PCB</a:t>
            </a:r>
            <a:endParaRPr lang="zh-CN" altLang="en-US" sz="1600" b="1" dirty="0"/>
          </a:p>
          <a:p>
            <a:pPr lvl="2"/>
            <a:r>
              <a:rPr lang="zh-CN" altLang="en-US" sz="1600" b="1" dirty="0"/>
              <a:t>Stack, program counter , general registers</a:t>
            </a:r>
            <a:endParaRPr lang="zh-CN" altLang="en-US" sz="1600" b="1" dirty="0"/>
          </a:p>
          <a:p>
            <a:pPr lvl="2"/>
            <a:endParaRPr lang="zh-CN" altLang="en-US" sz="1600" b="1" dirty="0"/>
          </a:p>
        </p:txBody>
      </p:sp>
      <p:sp>
        <p:nvSpPr>
          <p:cNvPr id="4" name="新月形 3"/>
          <p:cNvSpPr/>
          <p:nvPr/>
        </p:nvSpPr>
        <p:spPr>
          <a:xfrm>
            <a:off x="7696200" y="5889625"/>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3</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idx="4294967295"/>
          </p:nvPr>
        </p:nvSpPr>
        <p:spPr>
          <a:ln>
            <a:miter/>
          </a:ln>
        </p:spPr>
        <p:txBody>
          <a:bodyPr/>
          <a:lstStyle/>
          <a:p>
            <a:r>
              <a:rPr lang="zh-CN" altLang="en-US" dirty="0">
                <a:solidFill>
                  <a:srgbClr val="121896"/>
                </a:solidFill>
              </a:rPr>
              <a:t>格式二</a:t>
            </a:r>
            <a:r>
              <a:rPr lang="zh-CN" altLang="en-US" dirty="0" smtClean="0">
                <a:solidFill>
                  <a:srgbClr val="121896"/>
                </a:solidFill>
              </a:rPr>
              <a:t>：waitpid(</a:t>
            </a:r>
            <a:r>
              <a:rPr lang="en-US" altLang="zh-CN" dirty="0" smtClean="0">
                <a:solidFill>
                  <a:srgbClr val="121896"/>
                </a:solidFill>
              </a:rPr>
              <a:t>…</a:t>
            </a:r>
            <a:r>
              <a:rPr lang="zh-CN" altLang="en-US" dirty="0" smtClean="0">
                <a:solidFill>
                  <a:srgbClr val="121896"/>
                </a:solidFill>
              </a:rPr>
              <a:t>)</a:t>
            </a:r>
            <a:r>
              <a:rPr lang="zh-CN" altLang="en-US" dirty="0">
                <a:solidFill>
                  <a:srgbClr val="121896"/>
                </a:solidFill>
              </a:rPr>
              <a:t>;</a:t>
            </a:r>
            <a:endParaRPr lang="zh-CN" altLang="en-US" dirty="0">
              <a:solidFill>
                <a:srgbClr val="121896"/>
              </a:solidFill>
            </a:endParaRPr>
          </a:p>
        </p:txBody>
      </p:sp>
      <p:sp>
        <p:nvSpPr>
          <p:cNvPr id="105475" name="内容占位符 2"/>
          <p:cNvSpPr>
            <a:spLocks noGrp="1" noChangeArrowheads="1"/>
          </p:cNvSpPr>
          <p:nvPr>
            <p:ph idx="4294967295"/>
          </p:nvPr>
        </p:nvSpPr>
        <p:spPr>
          <a:xfrm>
            <a:off x="798513" y="1006475"/>
            <a:ext cx="7880350" cy="5233988"/>
          </a:xfrm>
        </p:spPr>
        <p:txBody>
          <a:bodyPr/>
          <a:lstStyle/>
          <a:p>
            <a:r>
              <a:rPr lang="zh-CN" altLang="en-US" sz="1800" dirty="0" smtClean="0"/>
              <a:t>#</a:t>
            </a:r>
            <a:r>
              <a:rPr lang="zh-CN" altLang="en-US" sz="1800" dirty="0"/>
              <a:t>include &lt;sys/types.h&gt;</a:t>
            </a:r>
            <a:endParaRPr lang="zh-CN" altLang="en-US" sz="1800" dirty="0"/>
          </a:p>
          <a:p>
            <a:r>
              <a:rPr lang="zh-CN" altLang="en-US" sz="1800" dirty="0"/>
              <a:t>#include &lt;sys/wait.h&gt;</a:t>
            </a:r>
            <a:endParaRPr lang="zh-CN" altLang="en-US" sz="1800" dirty="0"/>
          </a:p>
          <a:p>
            <a:r>
              <a:rPr lang="zh-CN" altLang="en-US" sz="1800" dirty="0">
                <a:solidFill>
                  <a:srgbClr val="121896"/>
                </a:solidFill>
              </a:rPr>
              <a:t>格式二：pid_t waitpid(pid_t pid,int *status,int option);</a:t>
            </a:r>
            <a:endParaRPr lang="zh-CN" altLang="en-US" sz="1800" dirty="0">
              <a:solidFill>
                <a:srgbClr val="121896"/>
              </a:solidFill>
            </a:endParaRPr>
          </a:p>
          <a:p>
            <a:r>
              <a:rPr lang="zh-CN" altLang="en-US" sz="1800" dirty="0" smtClean="0"/>
              <a:t>status </a:t>
            </a:r>
            <a:r>
              <a:rPr lang="zh-CN" altLang="en-US" sz="1800" dirty="0"/>
              <a:t>用于保留子进程的退出状态</a:t>
            </a:r>
            <a:endParaRPr lang="zh-CN" altLang="en-US" sz="1800" dirty="0"/>
          </a:p>
          <a:p>
            <a:pPr lvl="1"/>
            <a:r>
              <a:rPr lang="zh-CN" altLang="en-US" sz="1600" dirty="0">
                <a:solidFill>
                  <a:srgbClr val="FF0000"/>
                </a:solidFill>
              </a:rPr>
              <a:t>pid 可以为以下可能值：</a:t>
            </a:r>
            <a:endParaRPr lang="zh-CN" altLang="en-US" sz="1600" dirty="0">
              <a:solidFill>
                <a:srgbClr val="FF0000"/>
              </a:solidFill>
            </a:endParaRPr>
          </a:p>
          <a:p>
            <a:pPr lvl="2"/>
            <a:r>
              <a:rPr lang="en-US" altLang="zh-CN" sz="1400" dirty="0" smtClean="0"/>
              <a:t>&lt;</a:t>
            </a:r>
            <a:r>
              <a:rPr lang="zh-CN" altLang="en-US" sz="1400" dirty="0" smtClean="0"/>
              <a:t>-1： </a:t>
            </a:r>
            <a:r>
              <a:rPr lang="zh-CN" altLang="en-US" sz="1400" dirty="0"/>
              <a:t>等待</a:t>
            </a:r>
            <a:r>
              <a:rPr lang="zh-CN" altLang="en-US" sz="1400" dirty="0">
                <a:solidFill>
                  <a:srgbClr val="7030A0"/>
                </a:solidFill>
              </a:rPr>
              <a:t>所有</a:t>
            </a:r>
            <a:r>
              <a:rPr lang="zh-CN" altLang="en-US" sz="1400" dirty="0"/>
              <a:t>PGID 等于PID 的绝对值的子进程 </a:t>
            </a:r>
            <a:endParaRPr lang="en-US" altLang="zh-CN" sz="1400" dirty="0" smtClean="0"/>
          </a:p>
          <a:p>
            <a:pPr marL="857250" lvl="2" indent="0">
              <a:buNone/>
            </a:pPr>
            <a:r>
              <a:rPr lang="en-US" altLang="zh-CN" sz="1400" dirty="0" smtClean="0"/>
              <a:t>    </a:t>
            </a:r>
            <a:r>
              <a:rPr lang="zh-CN" altLang="en-US" sz="1400" dirty="0" smtClean="0"/>
              <a:t>注：</a:t>
            </a:r>
            <a:r>
              <a:rPr lang="en-US" altLang="zh-CN" sz="1400" b="1" i="1" dirty="0" smtClean="0"/>
              <a:t> </a:t>
            </a:r>
            <a:r>
              <a:rPr lang="en-US" altLang="zh-CN" sz="1400" dirty="0"/>
              <a:t>PGID(Process Group ID, </a:t>
            </a:r>
            <a:r>
              <a:rPr lang="zh-CN" altLang="en-US" sz="1400" dirty="0"/>
              <a:t>进程组 </a:t>
            </a:r>
            <a:r>
              <a:rPr lang="en-US" altLang="zh-CN" sz="1400" dirty="0"/>
              <a:t>ID</a:t>
            </a:r>
            <a:r>
              <a:rPr lang="zh-CN" altLang="en-US" sz="1400" dirty="0"/>
              <a:t>号</a:t>
            </a:r>
            <a:r>
              <a:rPr lang="en-US" altLang="zh-CN" sz="1400" dirty="0"/>
              <a:t>)</a:t>
            </a:r>
            <a:endParaRPr lang="en-US" altLang="zh-CN" sz="1400" dirty="0"/>
          </a:p>
          <a:p>
            <a:pPr lvl="2"/>
            <a:r>
              <a:rPr lang="en-US" altLang="zh-CN" sz="1400" dirty="0" smtClean="0"/>
              <a:t>-</a:t>
            </a:r>
            <a:r>
              <a:rPr lang="zh-CN" altLang="en-US" sz="1400" dirty="0" smtClean="0"/>
              <a:t>1 ：等待</a:t>
            </a:r>
            <a:r>
              <a:rPr lang="zh-CN" altLang="en-US" sz="1400" dirty="0">
                <a:solidFill>
                  <a:srgbClr val="7030A0"/>
                </a:solidFill>
              </a:rPr>
              <a:t>所有</a:t>
            </a:r>
            <a:r>
              <a:rPr lang="zh-CN" altLang="en-US" sz="1400" dirty="0"/>
              <a:t>子</a:t>
            </a:r>
            <a:r>
              <a:rPr lang="zh-CN" altLang="en-US" sz="1400" dirty="0" smtClean="0"/>
              <a:t>进程，只要等待到一个，就返回（同</a:t>
            </a:r>
            <a:r>
              <a:rPr lang="en-US" altLang="zh-CN" sz="1400" dirty="0" smtClean="0"/>
              <a:t>wait</a:t>
            </a:r>
            <a:r>
              <a:rPr lang="zh-CN" altLang="en-US" sz="1400" dirty="0" smtClean="0"/>
              <a:t>）</a:t>
            </a:r>
            <a:endParaRPr lang="zh-CN" altLang="en-US" sz="1400" dirty="0"/>
          </a:p>
          <a:p>
            <a:pPr lvl="2"/>
            <a:r>
              <a:rPr lang="zh-CN" altLang="en-US" sz="1400" dirty="0"/>
              <a:t>0 </a:t>
            </a:r>
            <a:r>
              <a:rPr lang="zh-CN" altLang="en-US" sz="1400" dirty="0" smtClean="0"/>
              <a:t>：等待</a:t>
            </a:r>
            <a:r>
              <a:rPr lang="zh-CN" altLang="en-US" sz="1400" dirty="0"/>
              <a:t>所有PGID 等于调用进程PGID的</a:t>
            </a:r>
            <a:r>
              <a:rPr lang="zh-CN" altLang="en-US" sz="1400" dirty="0" smtClean="0"/>
              <a:t>任何一个子</a:t>
            </a:r>
            <a:r>
              <a:rPr lang="zh-CN" altLang="en-US" sz="1400" dirty="0"/>
              <a:t>进程</a:t>
            </a:r>
            <a:endParaRPr lang="zh-CN" altLang="en-US" sz="1400" dirty="0"/>
          </a:p>
          <a:p>
            <a:pPr lvl="2"/>
            <a:r>
              <a:rPr lang="zh-CN" altLang="en-US" sz="1400" dirty="0">
                <a:solidFill>
                  <a:srgbClr val="0000CC"/>
                </a:solidFill>
              </a:rPr>
              <a:t>&gt;0 </a:t>
            </a:r>
            <a:r>
              <a:rPr lang="zh-CN" altLang="en-US" sz="1400" dirty="0" smtClean="0">
                <a:solidFill>
                  <a:srgbClr val="0000CC"/>
                </a:solidFill>
              </a:rPr>
              <a:t>：等待</a:t>
            </a:r>
            <a:r>
              <a:rPr lang="zh-CN" altLang="en-US" sz="1400" dirty="0">
                <a:solidFill>
                  <a:srgbClr val="0000CC"/>
                </a:solidFill>
              </a:rPr>
              <a:t>PID 等于pid</a:t>
            </a:r>
            <a:r>
              <a:rPr lang="zh-CN" altLang="en-US" sz="1400" dirty="0" smtClean="0">
                <a:solidFill>
                  <a:srgbClr val="0000CC"/>
                </a:solidFill>
              </a:rPr>
              <a:t>的一个特定的子进程，若该子进程尚未结束，父进程阻塞</a:t>
            </a:r>
            <a:endParaRPr lang="zh-CN" altLang="en-US" sz="1400" dirty="0">
              <a:solidFill>
                <a:srgbClr val="0000CC"/>
              </a:solidFill>
            </a:endParaRPr>
          </a:p>
          <a:p>
            <a:pPr lvl="1"/>
            <a:r>
              <a:rPr lang="zh-CN" altLang="en-US" sz="1600" dirty="0"/>
              <a:t>option 规定了调用waitpid进程的行为：</a:t>
            </a:r>
            <a:endParaRPr lang="zh-CN" altLang="en-US" sz="1600" dirty="0"/>
          </a:p>
          <a:p>
            <a:pPr lvl="2"/>
            <a:r>
              <a:rPr lang="zh-CN" altLang="en-US" sz="1400" dirty="0">
                <a:solidFill>
                  <a:srgbClr val="7030A0"/>
                </a:solidFill>
              </a:rPr>
              <a:t>WNOHANG </a:t>
            </a:r>
            <a:r>
              <a:rPr lang="zh-CN" altLang="en-US" sz="1400" dirty="0" smtClean="0"/>
              <a:t>：若等待的子进程没有结束，父进程不阻塞，立即</a:t>
            </a:r>
            <a:r>
              <a:rPr lang="zh-CN" altLang="en-US" sz="1400" dirty="0"/>
              <a:t>返回</a:t>
            </a:r>
            <a:endParaRPr lang="zh-CN" altLang="en-US" sz="1400" dirty="0"/>
          </a:p>
          <a:p>
            <a:pPr lvl="2"/>
            <a:r>
              <a:rPr lang="zh-CN" altLang="en-US" sz="1400" dirty="0">
                <a:solidFill>
                  <a:srgbClr val="7030A0"/>
                </a:solidFill>
              </a:rPr>
              <a:t>WUNTRACED</a:t>
            </a:r>
            <a:r>
              <a:rPr lang="zh-CN" altLang="en-US" sz="1400" dirty="0"/>
              <a:t> </a:t>
            </a:r>
            <a:r>
              <a:rPr lang="zh-CN" altLang="en-US" sz="1400" dirty="0" smtClean="0"/>
              <a:t>：若</a:t>
            </a:r>
            <a:r>
              <a:rPr lang="en-US" altLang="zh-CN" sz="1400" dirty="0" err="1" smtClean="0"/>
              <a:t>pid</a:t>
            </a:r>
            <a:r>
              <a:rPr lang="zh-CN" altLang="en-US" sz="1400" dirty="0" smtClean="0"/>
              <a:t>指定的子进程没有</a:t>
            </a:r>
            <a:r>
              <a:rPr lang="zh-CN" altLang="en-US" sz="1400" dirty="0"/>
              <a:t>报告</a:t>
            </a:r>
            <a:r>
              <a:rPr lang="zh-CN" altLang="en-US" sz="1400" dirty="0" smtClean="0"/>
              <a:t>状态，返回其状态</a:t>
            </a:r>
            <a:endParaRPr lang="zh-CN" altLang="en-US" sz="1400" dirty="0"/>
          </a:p>
          <a:p>
            <a:pPr lvl="1"/>
            <a:r>
              <a:rPr lang="zh-CN" altLang="en-US" sz="1600" dirty="0" smtClean="0"/>
              <a:t>waitpid</a:t>
            </a:r>
            <a:r>
              <a:rPr lang="zh-CN" altLang="en-US" sz="1600" dirty="0"/>
              <a:t>执行</a:t>
            </a:r>
            <a:r>
              <a:rPr lang="zh-CN" altLang="en-US" sz="1600" dirty="0" smtClean="0"/>
              <a:t>成功，</a:t>
            </a:r>
            <a:r>
              <a:rPr lang="zh-CN" altLang="en-US" sz="1600" dirty="0" smtClean="0">
                <a:solidFill>
                  <a:srgbClr val="7030A0"/>
                </a:solidFill>
              </a:rPr>
              <a:t>返回等待到的终止子</a:t>
            </a:r>
            <a:r>
              <a:rPr lang="zh-CN" altLang="en-US" sz="1600" dirty="0">
                <a:solidFill>
                  <a:srgbClr val="7030A0"/>
                </a:solidFill>
              </a:rPr>
              <a:t>进程的进程号</a:t>
            </a:r>
            <a:r>
              <a:rPr lang="zh-CN" altLang="en-US" sz="1600" dirty="0"/>
              <a:t>，不成功返回-1</a:t>
            </a:r>
            <a:endParaRPr lang="zh-CN" altLang="en-US" sz="1600" dirty="0"/>
          </a:p>
          <a:p>
            <a:endParaRPr lang="zh-CN" altLang="en-US" sz="1800" dirty="0"/>
          </a:p>
          <a:p>
            <a:endParaRPr lang="zh-CN" altLang="en-US" sz="1800" dirty="0"/>
          </a:p>
          <a:p>
            <a:endParaRPr lang="zh-CN" altLang="en-US" sz="1800"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标题 1"/>
          <p:cNvSpPr>
            <a:spLocks noGrp="1"/>
          </p:cNvSpPr>
          <p:nvPr>
            <p:ph type="title" idx="4294967295"/>
          </p:nvPr>
        </p:nvSpPr>
        <p:spPr>
          <a:ln>
            <a:miter/>
          </a:ln>
        </p:spPr>
        <p:txBody>
          <a:bodyPr/>
          <a:lstStyle/>
          <a:p>
            <a:r>
              <a:rPr lang="zh-CN" altLang="en-US" dirty="0">
                <a:solidFill>
                  <a:srgbClr val="121896"/>
                </a:solidFill>
              </a:rPr>
              <a:t>格式二</a:t>
            </a:r>
            <a:r>
              <a:rPr lang="zh-CN" altLang="en-US" dirty="0" smtClean="0">
                <a:solidFill>
                  <a:srgbClr val="121896"/>
                </a:solidFill>
              </a:rPr>
              <a:t>：waitpid(</a:t>
            </a:r>
            <a:r>
              <a:rPr lang="en-US" altLang="zh-CN" dirty="0" smtClean="0">
                <a:solidFill>
                  <a:srgbClr val="121896"/>
                </a:solidFill>
              </a:rPr>
              <a:t>…</a:t>
            </a:r>
            <a:r>
              <a:rPr lang="zh-CN" altLang="en-US" dirty="0" smtClean="0">
                <a:solidFill>
                  <a:srgbClr val="121896"/>
                </a:solidFill>
              </a:rPr>
              <a:t>)</a:t>
            </a:r>
            <a:r>
              <a:rPr lang="zh-CN" altLang="en-US" dirty="0">
                <a:solidFill>
                  <a:srgbClr val="121896"/>
                </a:solidFill>
              </a:rPr>
              <a:t>;</a:t>
            </a:r>
            <a:endParaRPr lang="zh-CN" altLang="en-US" dirty="0">
              <a:solidFill>
                <a:srgbClr val="121896"/>
              </a:solidFill>
            </a:endParaRPr>
          </a:p>
        </p:txBody>
      </p:sp>
      <p:sp>
        <p:nvSpPr>
          <p:cNvPr id="105475" name="内容占位符 2"/>
          <p:cNvSpPr>
            <a:spLocks noGrp="1" noChangeArrowheads="1"/>
          </p:cNvSpPr>
          <p:nvPr>
            <p:ph idx="4294967295"/>
          </p:nvPr>
        </p:nvSpPr>
        <p:spPr>
          <a:xfrm>
            <a:off x="798513" y="1006475"/>
            <a:ext cx="7880350" cy="5233988"/>
          </a:xfrm>
        </p:spPr>
        <p:txBody>
          <a:bodyPr/>
          <a:lstStyle/>
          <a:p>
            <a:endParaRPr lang="zh-CN" altLang="en-US" sz="1800" dirty="0"/>
          </a:p>
          <a:p>
            <a:endParaRPr lang="zh-CN" altLang="en-US" sz="1800" dirty="0"/>
          </a:p>
          <a:p>
            <a:endParaRPr lang="zh-CN" altLang="en-US" sz="1800" dirty="0"/>
          </a:p>
        </p:txBody>
      </p:sp>
      <p:pic>
        <p:nvPicPr>
          <p:cNvPr id="2" name="图片 1"/>
          <p:cNvPicPr>
            <a:picLocks noChangeAspect="1"/>
          </p:cNvPicPr>
          <p:nvPr/>
        </p:nvPicPr>
        <p:blipFill>
          <a:blip r:embed="rId1"/>
          <a:stretch>
            <a:fillRect/>
          </a:stretch>
        </p:blipFill>
        <p:spPr>
          <a:xfrm>
            <a:off x="1145220" y="1091953"/>
            <a:ext cx="6446206" cy="44083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System </a:t>
            </a:r>
            <a:r>
              <a:rPr lang="en-US" altLang="zh-CN" noProof="1" smtClean="0">
                <a:effectLst>
                  <a:outerShdw blurRad="38100" dist="38100" dir="2700000">
                    <a:srgbClr val="C0C0C0"/>
                  </a:outerShdw>
                </a:effectLst>
              </a:rPr>
              <a:t>call-wait()</a:t>
            </a:r>
            <a:endParaRPr lang="en-US" altLang="zh-CN" noProof="1">
              <a:effectLst>
                <a:outerShdw blurRad="38100" dist="38100" dir="2700000">
                  <a:srgbClr val="C0C0C0"/>
                </a:outerShdw>
              </a:effectLst>
            </a:endParaRPr>
          </a:p>
        </p:txBody>
      </p:sp>
      <p:sp>
        <p:nvSpPr>
          <p:cNvPr id="99331" name="Rectangle 3"/>
          <p:cNvSpPr>
            <a:spLocks noGrp="1" noChangeArrowheads="1"/>
          </p:cNvSpPr>
          <p:nvPr>
            <p:ph type="body" idx="4294967295"/>
          </p:nvPr>
        </p:nvSpPr>
        <p:spPr>
          <a:xfrm>
            <a:off x="685800" y="919163"/>
            <a:ext cx="2606040" cy="5467350"/>
          </a:xfrm>
        </p:spPr>
        <p:txBody>
          <a:bodyPr/>
          <a:lstStyle/>
          <a:p>
            <a:pPr eaLnBrk="1"/>
            <a:r>
              <a:rPr lang="en-US" altLang="zh-CN" sz="1600" dirty="0" smtClean="0"/>
              <a:t>UNIX</a:t>
            </a:r>
            <a:r>
              <a:rPr lang="zh-CN" altLang="en-US" sz="1600" dirty="0" smtClean="0"/>
              <a:t>核心实现系统调用</a:t>
            </a:r>
            <a:r>
              <a:rPr lang="en-US" altLang="zh-CN" sz="1600" dirty="0" smtClean="0"/>
              <a:t>wait</a:t>
            </a:r>
            <a:r>
              <a:rPr lang="en-US" altLang="zh-CN" sz="1600" noProof="1" smtClean="0">
                <a:effectLst>
                  <a:outerShdw blurRad="38100" dist="38100" dir="2700000">
                    <a:srgbClr val="C0C0C0"/>
                  </a:outerShdw>
                </a:effectLst>
              </a:rPr>
              <a:t>()</a:t>
            </a:r>
            <a:r>
              <a:rPr lang="zh-CN" altLang="en-US" sz="1600" noProof="1" smtClean="0">
                <a:effectLst>
                  <a:outerShdw blurRad="38100" dist="38100" dir="2700000">
                    <a:srgbClr val="C0C0C0"/>
                  </a:outerShdw>
                </a:effectLst>
              </a:rPr>
              <a:t>的算法参见“</a:t>
            </a:r>
            <a:r>
              <a:rPr lang="en-US" altLang="zh-CN" sz="1600" noProof="1" smtClean="0">
                <a:effectLst>
                  <a:outerShdw blurRad="38100" dist="38100" dir="2700000">
                    <a:srgbClr val="C0C0C0"/>
                  </a:outerShdw>
                </a:effectLst>
              </a:rPr>
              <a:t>UNIX</a:t>
            </a:r>
            <a:r>
              <a:rPr lang="zh-CN" altLang="en-US" sz="1600" noProof="1" smtClean="0">
                <a:effectLst>
                  <a:outerShdw blurRad="38100" dist="38100" dir="2700000">
                    <a:srgbClr val="C0C0C0"/>
                  </a:outerShdw>
                </a:effectLst>
              </a:rPr>
              <a:t>操作系统设计”</a:t>
            </a:r>
            <a:r>
              <a:rPr lang="en-US" altLang="zh-CN" sz="1600" noProof="1" smtClean="0">
                <a:effectLst>
                  <a:outerShdw blurRad="38100" dist="38100" dir="2700000">
                    <a:srgbClr val="C0C0C0"/>
                  </a:outerShdw>
                </a:effectLst>
              </a:rPr>
              <a:t>P165</a:t>
            </a:r>
            <a:r>
              <a:rPr lang="zh-CN" altLang="en-US" sz="1600" noProof="1" smtClean="0">
                <a:effectLst>
                  <a:outerShdw blurRad="38100" dist="38100" dir="2700000">
                    <a:srgbClr val="C0C0C0"/>
                  </a:outerShdw>
                </a:effectLst>
              </a:rPr>
              <a:t>。</a:t>
            </a:r>
            <a:endParaRPr lang="zh-CN" altLang="en-US" sz="1600" dirty="0"/>
          </a:p>
        </p:txBody>
      </p:sp>
      <p:pic>
        <p:nvPicPr>
          <p:cNvPr id="6" name="图片 5"/>
          <p:cNvPicPr>
            <a:picLocks noChangeAspect="1"/>
          </p:cNvPicPr>
          <p:nvPr/>
        </p:nvPicPr>
        <p:blipFill>
          <a:blip r:embed="rId1"/>
          <a:stretch>
            <a:fillRect/>
          </a:stretch>
        </p:blipFill>
        <p:spPr>
          <a:xfrm>
            <a:off x="3712675" y="1062895"/>
            <a:ext cx="4233461" cy="5323618"/>
          </a:xfrm>
          <a:prstGeom prst="rect">
            <a:avLst/>
          </a:prstGeom>
        </p:spPr>
      </p:pic>
      <p:sp>
        <p:nvSpPr>
          <p:cNvPr id="4" name="矩形 3"/>
          <p:cNvSpPr/>
          <p:nvPr/>
        </p:nvSpPr>
        <p:spPr>
          <a:xfrm>
            <a:off x="4114800" y="2185416"/>
            <a:ext cx="1947672" cy="347472"/>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343400" y="3296222"/>
            <a:ext cx="2212848" cy="288226"/>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C Program Forking Separate Process</a:t>
            </a:r>
            <a:endParaRPr lang="en-US" altLang="zh-CN" noProof="1">
              <a:effectLst>
                <a:outerShdw blurRad="38100" dist="38100" dir="2700000">
                  <a:srgbClr val="C0C0C0"/>
                </a:outerShdw>
              </a:effectLst>
            </a:endParaRPr>
          </a:p>
        </p:txBody>
      </p:sp>
      <p:sp>
        <p:nvSpPr>
          <p:cNvPr id="107523" name="Rectangle 3"/>
          <p:cNvSpPr>
            <a:spLocks noGrp="1" noChangeArrowheads="1"/>
          </p:cNvSpPr>
          <p:nvPr>
            <p:ph type="body" idx="4294967295"/>
          </p:nvPr>
        </p:nvSpPr>
        <p:spPr>
          <a:xfrm>
            <a:off x="931863" y="941388"/>
            <a:ext cx="6994525" cy="5624512"/>
          </a:xfrm>
        </p:spPr>
        <p:txBody>
          <a:bodyPr/>
          <a:lstStyle/>
          <a:p>
            <a:pPr marL="0" indent="0">
              <a:spcBef>
                <a:spcPts val="0"/>
              </a:spcBef>
              <a:buNone/>
            </a:pPr>
            <a:r>
              <a:rPr lang="zh-CN" altLang="en-US" sz="1400" dirty="0" smtClean="0"/>
              <a:t>#include </a:t>
            </a:r>
            <a:r>
              <a:rPr lang="zh-CN" altLang="en-US" sz="1400" dirty="0"/>
              <a:t>&lt;sys/types.h&gt;</a:t>
            </a:r>
            <a:endParaRPr lang="zh-CN" altLang="en-US" sz="1400" dirty="0"/>
          </a:p>
          <a:p>
            <a:pPr marL="0" indent="0">
              <a:spcBef>
                <a:spcPts val="0"/>
              </a:spcBef>
              <a:buNone/>
            </a:pPr>
            <a:r>
              <a:rPr lang="zh-CN" altLang="en-US" sz="1400" dirty="0"/>
              <a:t>#include &lt;stdio.h&gt;</a:t>
            </a:r>
            <a:endParaRPr lang="zh-CN" altLang="en-US" sz="1400" dirty="0"/>
          </a:p>
          <a:p>
            <a:pPr marL="0" indent="0">
              <a:spcBef>
                <a:spcPts val="0"/>
              </a:spcBef>
              <a:buNone/>
            </a:pPr>
            <a:r>
              <a:rPr lang="zh-CN" altLang="en-US" sz="1400" dirty="0"/>
              <a:t>#include &lt;unistd.h&gt;</a:t>
            </a:r>
            <a:endParaRPr lang="zh-CN" altLang="en-US" sz="1400" dirty="0"/>
          </a:p>
          <a:p>
            <a:pPr marL="0" indent="0">
              <a:spcBef>
                <a:spcPts val="0"/>
              </a:spcBef>
              <a:buNone/>
            </a:pPr>
            <a:r>
              <a:rPr lang="zh-CN" altLang="en-US" sz="1400" dirty="0"/>
              <a:t>#include &lt;stdlib.h&gt;</a:t>
            </a:r>
            <a:endParaRPr lang="en-US" altLang="zh-CN" sz="1400" dirty="0"/>
          </a:p>
          <a:p>
            <a:pPr marL="0" indent="0">
              <a:spcBef>
                <a:spcPts val="0"/>
              </a:spcBef>
              <a:buNone/>
            </a:pPr>
            <a:r>
              <a:rPr lang="en-US" altLang="zh-CN" sz="1400" dirty="0"/>
              <a:t>#include &lt;sys/</a:t>
            </a:r>
            <a:r>
              <a:rPr lang="en-US" altLang="zh-CN" sz="1400" dirty="0" err="1"/>
              <a:t>wait.h</a:t>
            </a:r>
            <a:r>
              <a:rPr lang="en-US" altLang="zh-CN" sz="1400" dirty="0"/>
              <a:t>&gt;</a:t>
            </a:r>
            <a:endParaRPr lang="zh-CN" altLang="en-US" sz="1400" dirty="0"/>
          </a:p>
          <a:p>
            <a:pPr marL="1905" indent="-344805">
              <a:spcBef>
                <a:spcPts val="0"/>
              </a:spcBef>
              <a:buFont typeface="Monotype Sorts" pitchFamily="2" charset="2"/>
              <a:buNone/>
            </a:pPr>
            <a:r>
              <a:rPr lang="zh-CN" altLang="en-US" sz="1400" dirty="0" smtClean="0"/>
              <a:t>int </a:t>
            </a:r>
            <a:r>
              <a:rPr lang="zh-CN" altLang="en-US" sz="1400" dirty="0"/>
              <a:t>main()</a:t>
            </a:r>
            <a:endParaRPr lang="zh-CN" altLang="en-US" sz="1400" dirty="0"/>
          </a:p>
          <a:p>
            <a:pPr marL="1905" indent="-344805">
              <a:spcBef>
                <a:spcPts val="0"/>
              </a:spcBef>
              <a:buFont typeface="Monotype Sorts" pitchFamily="2" charset="2"/>
              <a:buNone/>
            </a:pPr>
            <a:r>
              <a:rPr lang="zh-CN" altLang="en-US" sz="1400" dirty="0"/>
              <a:t>{</a:t>
            </a:r>
            <a:endParaRPr lang="zh-CN" altLang="en-US" sz="1400" dirty="0"/>
          </a:p>
          <a:p>
            <a:pPr marL="1905" indent="-344805">
              <a:spcBef>
                <a:spcPts val="0"/>
              </a:spcBef>
              <a:buFont typeface="Monotype Sorts" pitchFamily="2" charset="2"/>
              <a:buNone/>
            </a:pPr>
            <a:r>
              <a:rPr lang="zh-CN" altLang="en-US" sz="1400" dirty="0"/>
              <a:t>   pid_t  pid;</a:t>
            </a:r>
            <a:endParaRPr lang="zh-CN" altLang="en-US" sz="1400" dirty="0"/>
          </a:p>
          <a:p>
            <a:pPr marL="1905" indent="-344805">
              <a:spcBef>
                <a:spcPts val="0"/>
              </a:spcBef>
              <a:buFont typeface="Monotype Sorts" pitchFamily="2" charset="2"/>
              <a:buNone/>
            </a:pPr>
            <a:r>
              <a:rPr lang="zh-CN" altLang="en-US" sz="1400" dirty="0"/>
              <a:t>   /* fork another process */</a:t>
            </a:r>
            <a:endParaRPr lang="zh-CN" altLang="en-US" sz="1400" dirty="0"/>
          </a:p>
          <a:p>
            <a:pPr marL="1905" indent="-344805">
              <a:spcBef>
                <a:spcPts val="0"/>
              </a:spcBef>
              <a:buFont typeface="Monotype Sorts" pitchFamily="2" charset="2"/>
              <a:buNone/>
            </a:pPr>
            <a:r>
              <a:rPr lang="zh-CN" altLang="en-US" sz="1400" dirty="0"/>
              <a:t>	   pid = fork();</a:t>
            </a:r>
            <a:endParaRPr lang="zh-CN" altLang="en-US" sz="1400" dirty="0"/>
          </a:p>
          <a:p>
            <a:pPr marL="1905" indent="-344805">
              <a:spcBef>
                <a:spcPts val="0"/>
              </a:spcBef>
              <a:buFont typeface="Monotype Sorts" pitchFamily="2" charset="2"/>
              <a:buNone/>
            </a:pPr>
            <a:r>
              <a:rPr lang="zh-CN" altLang="en-US" sz="1400" dirty="0"/>
              <a:t>   if (pid &lt; 0) { /* error occurred */</a:t>
            </a:r>
            <a:endParaRPr lang="zh-CN" altLang="en-US" sz="1400" dirty="0"/>
          </a:p>
          <a:p>
            <a:pPr marL="1905" indent="-344805">
              <a:spcBef>
                <a:spcPts val="0"/>
              </a:spcBef>
              <a:buFont typeface="Monotype Sorts" pitchFamily="2" charset="2"/>
              <a:buNone/>
            </a:pPr>
            <a:r>
              <a:rPr lang="zh-CN" altLang="en-US" sz="1400" dirty="0"/>
              <a:t>	     </a:t>
            </a:r>
            <a:r>
              <a:rPr lang="zh-CN" altLang="en-US" sz="1400" dirty="0" smtClean="0"/>
              <a:t>   </a:t>
            </a:r>
            <a:r>
              <a:rPr lang="zh-CN" altLang="en-US" sz="1400" dirty="0"/>
              <a:t>fprintf(stderr, </a:t>
            </a:r>
            <a:r>
              <a:rPr lang="zh-CN" altLang="en-US" sz="1400" dirty="0" smtClean="0"/>
              <a:t>“Fork Failed”); </a:t>
            </a:r>
            <a:endParaRPr lang="zh-CN" altLang="en-US" sz="1400" dirty="0"/>
          </a:p>
          <a:p>
            <a:pPr marL="1905" indent="-344805">
              <a:spcBef>
                <a:spcPts val="0"/>
              </a:spcBef>
              <a:buFont typeface="Monotype Sorts" pitchFamily="2" charset="2"/>
              <a:buNone/>
            </a:pPr>
            <a:r>
              <a:rPr lang="zh-CN" altLang="en-US" sz="1400" dirty="0"/>
              <a:t>	       exit(-1);</a:t>
            </a:r>
            <a:endParaRPr lang="zh-CN" altLang="en-US" sz="1400" dirty="0"/>
          </a:p>
          <a:p>
            <a:pPr marL="1905" indent="-344805">
              <a:spcBef>
                <a:spcPts val="0"/>
              </a:spcBef>
              <a:buFont typeface="Monotype Sorts" pitchFamily="2" charset="2"/>
              <a:buNone/>
            </a:pPr>
            <a:r>
              <a:rPr lang="zh-CN" altLang="en-US" sz="1400" dirty="0"/>
              <a:t>	   }</a:t>
            </a:r>
            <a:endParaRPr lang="zh-CN" altLang="en-US" sz="1400" dirty="0"/>
          </a:p>
          <a:p>
            <a:pPr marL="1905" indent="-344805">
              <a:spcBef>
                <a:spcPts val="0"/>
              </a:spcBef>
              <a:buFont typeface="Monotype Sorts" pitchFamily="2" charset="2"/>
              <a:buNone/>
            </a:pPr>
            <a:r>
              <a:rPr lang="zh-CN" altLang="en-US" sz="1400" dirty="0"/>
              <a:t>	   else if (pid == 0) { /* child process */</a:t>
            </a:r>
            <a:endParaRPr lang="zh-CN" altLang="en-US" sz="1400" dirty="0"/>
          </a:p>
          <a:p>
            <a:pPr marL="1905" indent="-344805">
              <a:spcBef>
                <a:spcPts val="0"/>
              </a:spcBef>
              <a:buFont typeface="Monotype Sorts" pitchFamily="2" charset="2"/>
              <a:buNone/>
            </a:pPr>
            <a:r>
              <a:rPr lang="zh-CN" altLang="en-US" sz="1400" dirty="0"/>
              <a:t>            </a:t>
            </a:r>
            <a:r>
              <a:rPr lang="zh-CN" altLang="en-US" sz="1400" dirty="0">
                <a:solidFill>
                  <a:srgbClr val="C00000"/>
                </a:solidFill>
              </a:rPr>
              <a:t> execlp(“/bin/ls”, “ls”, NULL);</a:t>
            </a:r>
            <a:r>
              <a:rPr lang="zh-CN" altLang="en-US" sz="1400" dirty="0"/>
              <a:t>    //</a:t>
            </a:r>
            <a:r>
              <a:rPr lang="zh-CN" altLang="en-US" sz="1400" dirty="0">
                <a:solidFill>
                  <a:srgbClr val="0000CC"/>
                </a:solidFill>
              </a:rPr>
              <a:t>执行一个外部程序</a:t>
            </a:r>
            <a:endParaRPr lang="zh-CN" altLang="en-US" sz="1400" dirty="0">
              <a:solidFill>
                <a:srgbClr val="0000CC"/>
              </a:solidFill>
            </a:endParaRPr>
          </a:p>
          <a:p>
            <a:pPr marL="1905" indent="-344805">
              <a:spcBef>
                <a:spcPts val="0"/>
              </a:spcBef>
              <a:buFont typeface="Monotype Sorts" pitchFamily="2" charset="2"/>
              <a:buNone/>
            </a:pPr>
            <a:r>
              <a:rPr lang="zh-CN" altLang="en-US" sz="1400" dirty="0"/>
              <a:t>	             }  </a:t>
            </a:r>
            <a:endParaRPr lang="zh-CN" altLang="en-US" sz="1400" dirty="0"/>
          </a:p>
          <a:p>
            <a:pPr marL="1905" indent="-344805">
              <a:spcBef>
                <a:spcPts val="0"/>
              </a:spcBef>
              <a:buFont typeface="Monotype Sorts" pitchFamily="2" charset="2"/>
              <a:buNone/>
            </a:pPr>
            <a:r>
              <a:rPr lang="zh-CN" altLang="en-US" sz="1400" dirty="0"/>
              <a:t>             else { /* parent process */</a:t>
            </a:r>
            <a:endParaRPr lang="zh-CN" altLang="en-US" sz="1400" dirty="0"/>
          </a:p>
          <a:p>
            <a:pPr marL="1905" indent="-344805">
              <a:spcBef>
                <a:spcPts val="0"/>
              </a:spcBef>
              <a:buFont typeface="Monotype Sorts" pitchFamily="2" charset="2"/>
              <a:buNone/>
            </a:pPr>
            <a:r>
              <a:rPr lang="zh-CN" altLang="en-US" sz="1400" dirty="0"/>
              <a:t>	   	  /* parent will wait for the child to complete */</a:t>
            </a:r>
            <a:endParaRPr lang="zh-CN" altLang="en-US" sz="1400" dirty="0"/>
          </a:p>
          <a:p>
            <a:pPr marL="1905" indent="-344805">
              <a:spcBef>
                <a:spcPts val="0"/>
              </a:spcBef>
              <a:buFont typeface="Monotype Sorts" pitchFamily="2" charset="2"/>
              <a:buNone/>
            </a:pPr>
            <a:r>
              <a:rPr lang="zh-CN" altLang="en-US" sz="1400" dirty="0"/>
              <a:t>	                    </a:t>
            </a:r>
            <a:r>
              <a:rPr lang="zh-CN" altLang="en-US" sz="1400" u="sng" dirty="0">
                <a:solidFill>
                  <a:srgbClr val="C00000"/>
                </a:solidFill>
                <a:sym typeface="Arial" panose="020B0604020202020204" pitchFamily="34" charset="0"/>
              </a:rPr>
              <a:t>wait (N</a:t>
            </a:r>
            <a:r>
              <a:rPr lang="zh-CN" altLang="en-US" sz="1400" u="sng" dirty="0">
                <a:solidFill>
                  <a:srgbClr val="C00000"/>
                </a:solidFill>
              </a:rPr>
              <a:t>ULL);</a:t>
            </a:r>
            <a:r>
              <a:rPr lang="zh-CN" altLang="en-US" sz="1400" u="sng" dirty="0"/>
              <a:t>   </a:t>
            </a:r>
            <a:r>
              <a:rPr lang="zh-CN" altLang="en-US" sz="1400" u="sng" dirty="0" smtClean="0"/>
              <a:t>//</a:t>
            </a:r>
            <a:r>
              <a:rPr lang="zh-CN" altLang="en-US" sz="1400" u="sng" dirty="0">
                <a:solidFill>
                  <a:srgbClr val="0000CC"/>
                </a:solidFill>
              </a:rPr>
              <a:t>父进程等待子进程结束</a:t>
            </a:r>
            <a:endParaRPr lang="zh-CN" altLang="en-US" sz="1400" u="sng" dirty="0">
              <a:solidFill>
                <a:srgbClr val="0000CC"/>
              </a:solidFill>
            </a:endParaRPr>
          </a:p>
          <a:p>
            <a:pPr marL="1905" indent="-344805">
              <a:spcBef>
                <a:spcPts val="0"/>
              </a:spcBef>
              <a:buFont typeface="Monotype Sorts" pitchFamily="2" charset="2"/>
              <a:buNone/>
            </a:pPr>
            <a:r>
              <a:rPr lang="zh-CN" altLang="en-US" sz="1400" dirty="0"/>
              <a:t>		  printf ("Child Complete");</a:t>
            </a:r>
            <a:endParaRPr lang="zh-CN" altLang="en-US" sz="1400" dirty="0"/>
          </a:p>
          <a:p>
            <a:pPr marL="1905" indent="-344805">
              <a:spcBef>
                <a:spcPts val="0"/>
              </a:spcBef>
              <a:buFont typeface="Monotype Sorts" pitchFamily="2" charset="2"/>
              <a:buNone/>
            </a:pPr>
            <a:r>
              <a:rPr lang="zh-CN" altLang="en-US" sz="1400" dirty="0"/>
              <a:t>		  exit(0);</a:t>
            </a:r>
            <a:endParaRPr lang="zh-CN" altLang="en-US" sz="1400" dirty="0"/>
          </a:p>
          <a:p>
            <a:pPr marL="1905" indent="-344805">
              <a:spcBef>
                <a:spcPts val="0"/>
              </a:spcBef>
              <a:buFont typeface="Monotype Sorts" pitchFamily="2" charset="2"/>
              <a:buNone/>
            </a:pPr>
            <a:r>
              <a:rPr lang="zh-CN" altLang="en-US" sz="1400" dirty="0"/>
              <a:t>	                }</a:t>
            </a:r>
            <a:endParaRPr lang="zh-CN" altLang="en-US" sz="1400" dirty="0"/>
          </a:p>
          <a:p>
            <a:pPr marL="1905" indent="-344805">
              <a:spcBef>
                <a:spcPts val="0"/>
              </a:spcBef>
              <a:buFont typeface="Monotype Sorts" pitchFamily="2" charset="2"/>
              <a:buNone/>
            </a:pPr>
            <a:r>
              <a:rPr lang="zh-CN" altLang="en-US" sz="1400" dirty="0"/>
              <a:t>     }</a:t>
            </a:r>
            <a:endParaRPr lang="en-US" altLang="zh-CN" sz="1400" dirty="0"/>
          </a:p>
          <a:p>
            <a:pPr marL="1905" indent="-344805">
              <a:spcBef>
                <a:spcPts val="0"/>
              </a:spcBef>
              <a:buFont typeface="Monotype Sorts" pitchFamily="2" charset="2"/>
              <a:buNone/>
            </a:pPr>
            <a:r>
              <a:rPr lang="en-US" altLang="zh-CN" sz="1400" dirty="0"/>
              <a:t>                                                         fig. 3.10</a:t>
            </a:r>
            <a:endParaRPr lang="zh-CN" altLang="en-US" sz="1400"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a:xfrm>
            <a:off x="1193800" y="282575"/>
            <a:ext cx="7772400" cy="541338"/>
          </a:xfrm>
          <a:ln>
            <a:miter/>
          </a:ln>
        </p:spPr>
        <p:txBody>
          <a:bodyPr/>
          <a:lstStyle/>
          <a:p>
            <a:pPr>
              <a:defRPr/>
            </a:pPr>
            <a:r>
              <a:rPr lang="en-US" altLang="zh-CN" noProof="1">
                <a:effectLst>
                  <a:outerShdw blurRad="38100" dist="38100" dir="2700000">
                    <a:srgbClr val="C0C0C0"/>
                  </a:outerShdw>
                </a:effectLst>
              </a:rPr>
              <a:t>fork()--</a:t>
            </a:r>
            <a:r>
              <a:rPr lang="zh-CN" altLang="en-US" noProof="1">
                <a:effectLst>
                  <a:outerShdw blurRad="38100" dist="38100" dir="2700000">
                    <a:srgbClr val="C0C0C0"/>
                  </a:outerShdw>
                </a:effectLst>
              </a:rPr>
              <a:t>进一步讨论</a:t>
            </a:r>
            <a:endParaRPr lang="zh-CN" altLang="en-US" noProof="1">
              <a:effectLst>
                <a:outerShdw blurRad="38100" dist="38100" dir="2700000">
                  <a:srgbClr val="C0C0C0"/>
                </a:outerShdw>
              </a:effectLst>
            </a:endParaRPr>
          </a:p>
        </p:txBody>
      </p:sp>
      <p:sp>
        <p:nvSpPr>
          <p:cNvPr id="108547" name="Rectangle 3"/>
          <p:cNvSpPr>
            <a:spLocks noGrp="1" noChangeArrowheads="1"/>
          </p:cNvSpPr>
          <p:nvPr>
            <p:ph type="body" idx="4294967295"/>
          </p:nvPr>
        </p:nvSpPr>
        <p:spPr>
          <a:xfrm>
            <a:off x="933450" y="1347788"/>
            <a:ext cx="7499350" cy="3452812"/>
          </a:xfrm>
        </p:spPr>
        <p:txBody>
          <a:bodyPr>
            <a:spAutoFit/>
          </a:bodyPr>
          <a:lstStyle/>
          <a:p>
            <a:pPr marL="1905" indent="-344805">
              <a:buFont typeface="Wingdings" panose="05000000000000000000" pitchFamily="2" charset="2"/>
              <a:buChar char="n"/>
            </a:pPr>
            <a:r>
              <a:rPr lang="zh-CN" altLang="en-US" sz="2400" dirty="0"/>
              <a:t>父子进程各自的执行代码及父子进程的并发执行</a:t>
            </a:r>
            <a:endParaRPr lang="en-US" altLang="zh-CN" sz="2400" dirty="0"/>
          </a:p>
          <a:p>
            <a:pPr marL="1905" indent="-344805">
              <a:buFont typeface="Wingdings" panose="05000000000000000000" pitchFamily="2" charset="2"/>
              <a:buChar char="n"/>
            </a:pPr>
            <a:r>
              <a:rPr lang="zh-CN" altLang="en-US" sz="2400" dirty="0"/>
              <a:t>子进程继承父进程的缓存</a:t>
            </a:r>
            <a:endParaRPr lang="en-US" altLang="zh-CN" sz="2400" dirty="0"/>
          </a:p>
          <a:p>
            <a:pPr marL="1905" indent="-344805">
              <a:buFont typeface="Wingdings" panose="05000000000000000000" pitchFamily="2" charset="2"/>
              <a:buChar char="n"/>
            </a:pPr>
            <a:r>
              <a:rPr lang="zh-CN" altLang="en-US" sz="2400" dirty="0"/>
              <a:t>父与子</a:t>
            </a:r>
            <a:r>
              <a:rPr lang="en-US" altLang="zh-CN" sz="2400" dirty="0"/>
              <a:t>---</a:t>
            </a:r>
            <a:r>
              <a:rPr lang="zh-CN" altLang="en-US" sz="2400" dirty="0" smtClean="0"/>
              <a:t>系统调用</a:t>
            </a:r>
            <a:r>
              <a:rPr lang="en-US" altLang="zh-CN" sz="2400" dirty="0" smtClean="0"/>
              <a:t>exec</a:t>
            </a:r>
            <a:r>
              <a:rPr lang="en-US" altLang="zh-CN" sz="2400" dirty="0"/>
              <a:t>()</a:t>
            </a:r>
            <a:r>
              <a:rPr lang="zh-CN" altLang="en-US" sz="2400" dirty="0"/>
              <a:t>、</a:t>
            </a:r>
            <a:r>
              <a:rPr lang="en-US" altLang="zh-CN" sz="2400" dirty="0"/>
              <a:t>wait()</a:t>
            </a:r>
            <a:endParaRPr lang="en-US" altLang="zh-CN" sz="2400" dirty="0"/>
          </a:p>
          <a:p>
            <a:pPr marL="1905" indent="-344805">
              <a:buFont typeface="Wingdings" panose="05000000000000000000" pitchFamily="2" charset="2"/>
              <a:buChar char="n"/>
            </a:pPr>
            <a:r>
              <a:rPr lang="zh-CN" altLang="en-US" sz="2400" b="1" u="sng" dirty="0">
                <a:solidFill>
                  <a:srgbClr val="FF0000"/>
                </a:solidFill>
              </a:rPr>
              <a:t>子进程继承父进程的</a:t>
            </a:r>
            <a:r>
              <a:rPr lang="zh-CN" altLang="en-US" sz="2400" b="1" u="sng" dirty="0" smtClean="0">
                <a:solidFill>
                  <a:srgbClr val="FF0000"/>
                </a:solidFill>
              </a:rPr>
              <a:t>变量（全局与局部变量）</a:t>
            </a:r>
            <a:endParaRPr lang="en-US" altLang="zh-CN" sz="2400" b="1" u="sng" dirty="0">
              <a:solidFill>
                <a:srgbClr val="FF0000"/>
              </a:solidFill>
            </a:endParaRPr>
          </a:p>
          <a:p>
            <a:pPr marL="1905" indent="-344805">
              <a:buFont typeface="Wingdings" panose="05000000000000000000" pitchFamily="2" charset="2"/>
              <a:buChar char="n"/>
            </a:pPr>
            <a:r>
              <a:rPr lang="zh-CN" altLang="en-US" sz="2400" dirty="0"/>
              <a:t>父进程如何创建多个子进程</a:t>
            </a:r>
            <a:endParaRPr lang="en-US" altLang="zh-CN" sz="2400" dirty="0"/>
          </a:p>
          <a:p>
            <a:pPr marL="1905" indent="-344805">
              <a:buFont typeface="Wingdings" panose="05000000000000000000" pitchFamily="2" charset="2"/>
              <a:buChar char="n"/>
            </a:pPr>
            <a:r>
              <a:rPr lang="zh-CN" altLang="en-US" sz="2400" dirty="0"/>
              <a:t>子进程继承父进程的</a:t>
            </a:r>
            <a:r>
              <a:rPr lang="en-US" altLang="zh-CN" sz="2400" dirty="0"/>
              <a:t>I/O</a:t>
            </a:r>
            <a:endParaRPr lang="en-US" altLang="zh-CN" sz="2400" dirty="0"/>
          </a:p>
          <a:p>
            <a:pPr marL="1905" indent="-344805">
              <a:buFont typeface="Wingdings" panose="05000000000000000000" pitchFamily="2" charset="2"/>
              <a:buChar char="n"/>
            </a:pPr>
            <a:r>
              <a:rPr lang="zh-CN" altLang="en-US" sz="2400" dirty="0"/>
              <a:t>与实验有关的几个系统调用</a:t>
            </a:r>
            <a:endParaRPr lang="zh-CN" altLang="en-US" sz="2400"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idx="4294967295"/>
          </p:nvPr>
        </p:nvSpPr>
        <p:spPr>
          <a:ln>
            <a:miter/>
          </a:ln>
        </p:spPr>
        <p:txBody>
          <a:bodyPr/>
          <a:lstStyle/>
          <a:p>
            <a:pPr marL="342900" indent="-342900">
              <a:defRPr/>
            </a:pPr>
            <a:r>
              <a:rPr lang="zh-CN" altLang="en-US" noProof="1">
                <a:effectLst>
                  <a:outerShdw blurRad="38100" dist="38100" dir="2700000">
                    <a:srgbClr val="C0C0C0"/>
                  </a:outerShdw>
                </a:effectLst>
              </a:rPr>
              <a:t> Page 117, exercise 3.4</a:t>
            </a:r>
            <a:r>
              <a:rPr lang="en-US" altLang="zh-CN" noProof="1">
                <a:effectLst>
                  <a:outerShdw blurRad="38100" dist="38100" dir="2700000">
                    <a:srgbClr val="C0C0C0"/>
                  </a:outerShdw>
                </a:effectLst>
              </a:rPr>
              <a:t>, fig 3.24</a:t>
            </a:r>
            <a:endParaRPr lang="zh-CN" altLang="en-US" noProof="1">
              <a:effectLst>
                <a:outerShdw blurRad="38100" dist="38100" dir="2700000">
                  <a:srgbClr val="C0C0C0"/>
                </a:outerShdw>
              </a:effectLst>
            </a:endParaRPr>
          </a:p>
        </p:txBody>
      </p:sp>
      <p:sp>
        <p:nvSpPr>
          <p:cNvPr id="109571" name="内容占位符 2"/>
          <p:cNvSpPr>
            <a:spLocks noGrp="1" noChangeArrowheads="1"/>
          </p:cNvSpPr>
          <p:nvPr>
            <p:ph idx="4294967295"/>
          </p:nvPr>
        </p:nvSpPr>
        <p:spPr>
          <a:xfrm>
            <a:off x="815975" y="1282700"/>
            <a:ext cx="7555668" cy="5143500"/>
          </a:xfrm>
        </p:spPr>
        <p:txBody>
          <a:bodyPr/>
          <a:lstStyle/>
          <a:p>
            <a:pPr marL="0" indent="0">
              <a:spcBef>
                <a:spcPts val="0"/>
              </a:spcBef>
              <a:buFont typeface="Monotype Sorts" pitchFamily="2" charset="2"/>
              <a:buNone/>
            </a:pPr>
            <a:r>
              <a:rPr lang="en-US" altLang="zh-CN" sz="1400" b="1" dirty="0" smtClean="0">
                <a:solidFill>
                  <a:srgbClr val="FF0000"/>
                </a:solidFill>
              </a:rPr>
              <a:t>//</a:t>
            </a:r>
            <a:r>
              <a:rPr lang="zh-CN" altLang="en-US" sz="1400" b="1" dirty="0" smtClean="0">
                <a:solidFill>
                  <a:srgbClr val="FF0000"/>
                </a:solidFill>
              </a:rPr>
              <a:t>子进程继承父进程的全部变量（数据区）</a:t>
            </a:r>
            <a:endParaRPr lang="en-US" altLang="zh-CN" sz="1400" b="1" dirty="0" smtClean="0">
              <a:solidFill>
                <a:srgbClr val="FF0000"/>
              </a:solidFill>
            </a:endParaRPr>
          </a:p>
          <a:p>
            <a:pPr marL="0" indent="0">
              <a:spcBef>
                <a:spcPts val="0"/>
              </a:spcBef>
              <a:buFont typeface="Monotype Sorts" pitchFamily="2" charset="2"/>
              <a:buNone/>
            </a:pPr>
            <a:r>
              <a:rPr lang="zh-CN" altLang="en-US" sz="1400" dirty="0" smtClean="0"/>
              <a:t>#</a:t>
            </a:r>
            <a:r>
              <a:rPr lang="zh-CN" altLang="en-US" sz="1400" dirty="0"/>
              <a:t>include &lt;sys/types.h&gt;</a:t>
            </a:r>
            <a:endParaRPr lang="zh-CN" altLang="en-US" sz="1400" dirty="0"/>
          </a:p>
          <a:p>
            <a:pPr marL="0" indent="0">
              <a:spcBef>
                <a:spcPts val="0"/>
              </a:spcBef>
              <a:buFont typeface="Monotype Sorts" pitchFamily="2" charset="2"/>
              <a:buNone/>
            </a:pPr>
            <a:r>
              <a:rPr lang="zh-CN" altLang="en-US" sz="1400" dirty="0"/>
              <a:t>#include &lt;stdio.h&gt;</a:t>
            </a:r>
            <a:endParaRPr lang="zh-CN" altLang="en-US" sz="1400" dirty="0"/>
          </a:p>
          <a:p>
            <a:pPr marL="0" indent="0">
              <a:spcBef>
                <a:spcPts val="0"/>
              </a:spcBef>
              <a:buFont typeface="Monotype Sorts" pitchFamily="2" charset="2"/>
              <a:buNone/>
            </a:pPr>
            <a:r>
              <a:rPr lang="zh-CN" altLang="en-US" sz="1400" dirty="0"/>
              <a:t>#include &lt;unistd.h&gt;</a:t>
            </a:r>
            <a:endParaRPr lang="zh-CN" altLang="en-US" sz="1400" dirty="0"/>
          </a:p>
          <a:p>
            <a:pPr marL="0" indent="0">
              <a:spcBef>
                <a:spcPts val="0"/>
              </a:spcBef>
              <a:buFont typeface="Monotype Sorts" pitchFamily="2" charset="2"/>
              <a:buNone/>
            </a:pPr>
            <a:r>
              <a:rPr lang="zh-CN" altLang="en-US" sz="1400" dirty="0"/>
              <a:t>#include &lt;stdlib.h</a:t>
            </a:r>
            <a:r>
              <a:rPr lang="zh-CN" altLang="en-US" sz="1400" dirty="0" smtClean="0"/>
              <a:t>&gt;</a:t>
            </a:r>
            <a:endParaRPr lang="en-US" altLang="zh-CN" sz="1400" dirty="0" smtClean="0"/>
          </a:p>
          <a:p>
            <a:pPr marL="0" indent="0">
              <a:spcBef>
                <a:spcPts val="0"/>
              </a:spcBef>
              <a:buNone/>
            </a:pPr>
            <a:r>
              <a:rPr lang="en-US" altLang="zh-CN" sz="1400" dirty="0"/>
              <a:t>#include &lt;sys/</a:t>
            </a:r>
            <a:r>
              <a:rPr lang="en-US" altLang="zh-CN" sz="1400" dirty="0" err="1"/>
              <a:t>wait.h</a:t>
            </a:r>
            <a:r>
              <a:rPr lang="en-US" altLang="zh-CN" sz="1400" dirty="0"/>
              <a:t>&gt;</a:t>
            </a:r>
            <a:endParaRPr lang="zh-CN" altLang="en-US" sz="1400" dirty="0"/>
          </a:p>
          <a:p>
            <a:pPr marL="0" indent="0">
              <a:spcBef>
                <a:spcPts val="0"/>
              </a:spcBef>
              <a:buFont typeface="Monotype Sorts" pitchFamily="2" charset="2"/>
              <a:buNone/>
            </a:pPr>
            <a:r>
              <a:rPr lang="zh-CN" altLang="en-US" sz="1400" dirty="0">
                <a:solidFill>
                  <a:srgbClr val="0000CC"/>
                </a:solidFill>
              </a:rPr>
              <a:t>int  value=5;</a:t>
            </a:r>
            <a:endParaRPr lang="zh-CN" altLang="en-US" sz="1400" dirty="0">
              <a:solidFill>
                <a:srgbClr val="0000CC"/>
              </a:solidFill>
            </a:endParaRPr>
          </a:p>
          <a:p>
            <a:pPr marL="0" indent="0">
              <a:spcBef>
                <a:spcPts val="0"/>
              </a:spcBef>
              <a:buFont typeface="Monotype Sorts" pitchFamily="2" charset="2"/>
              <a:buNone/>
            </a:pPr>
            <a:r>
              <a:rPr lang="zh-CN" altLang="en-US" sz="1400" dirty="0"/>
              <a:t>int main() </a:t>
            </a:r>
            <a:endParaRPr lang="zh-CN" altLang="en-US" sz="1400" dirty="0"/>
          </a:p>
          <a:p>
            <a:pPr marL="0" indent="0">
              <a:spcBef>
                <a:spcPts val="0"/>
              </a:spcBef>
              <a:buFont typeface="Monotype Sorts" pitchFamily="2" charset="2"/>
              <a:buNone/>
            </a:pPr>
            <a:r>
              <a:rPr lang="zh-CN" altLang="en-US" sz="1400" dirty="0"/>
              <a:t>{ </a:t>
            </a:r>
            <a:endParaRPr lang="zh-CN" altLang="en-US" sz="1400" dirty="0"/>
          </a:p>
          <a:p>
            <a:pPr marL="0" indent="0">
              <a:spcBef>
                <a:spcPts val="0"/>
              </a:spcBef>
              <a:buFont typeface="Monotype Sorts" pitchFamily="2" charset="2"/>
              <a:buNone/>
            </a:pPr>
            <a:r>
              <a:rPr lang="zh-CN" altLang="en-US" sz="1400" dirty="0"/>
              <a:t>    pid_t pid;</a:t>
            </a:r>
            <a:endParaRPr lang="zh-CN" altLang="en-US" sz="1400" dirty="0"/>
          </a:p>
          <a:p>
            <a:pPr marL="0" indent="0">
              <a:spcBef>
                <a:spcPts val="0"/>
              </a:spcBef>
              <a:buFont typeface="Monotype Sorts" pitchFamily="2" charset="2"/>
              <a:buNone/>
            </a:pPr>
            <a:r>
              <a:rPr lang="zh-CN" altLang="en-US" sz="1400" dirty="0">
                <a:solidFill>
                  <a:srgbClr val="7030A0"/>
                </a:solidFill>
              </a:rPr>
              <a:t>    pid=fork()</a:t>
            </a:r>
            <a:r>
              <a:rPr lang="zh-CN" altLang="en-US" sz="1400" dirty="0" smtClean="0">
                <a:solidFill>
                  <a:srgbClr val="7030A0"/>
                </a:solidFill>
              </a:rPr>
              <a:t>;</a:t>
            </a:r>
            <a:endParaRPr lang="en-US" altLang="zh-CN" sz="1400" dirty="0" smtClean="0">
              <a:solidFill>
                <a:srgbClr val="7030A0"/>
              </a:solidFill>
            </a:endParaRPr>
          </a:p>
          <a:p>
            <a:pPr marL="0" indent="0">
              <a:spcBef>
                <a:spcPts val="0"/>
              </a:spcBef>
              <a:buFont typeface="Monotype Sorts" pitchFamily="2" charset="2"/>
              <a:buNone/>
            </a:pPr>
            <a:r>
              <a:rPr lang="en-US" altLang="zh-CN" sz="1400" dirty="0">
                <a:solidFill>
                  <a:srgbClr val="006600"/>
                </a:solidFill>
              </a:rPr>
              <a:t> </a:t>
            </a:r>
            <a:r>
              <a:rPr lang="en-US" altLang="zh-CN" sz="1400" dirty="0" smtClean="0">
                <a:solidFill>
                  <a:srgbClr val="006600"/>
                </a:solidFill>
              </a:rPr>
              <a:t>   if (</a:t>
            </a:r>
            <a:r>
              <a:rPr lang="en-US" altLang="zh-CN" sz="1400" dirty="0" err="1" smtClean="0">
                <a:solidFill>
                  <a:srgbClr val="006600"/>
                </a:solidFill>
              </a:rPr>
              <a:t>pid</a:t>
            </a:r>
            <a:r>
              <a:rPr lang="en-US" altLang="zh-CN" sz="1400" dirty="0" smtClean="0">
                <a:solidFill>
                  <a:srgbClr val="006600"/>
                </a:solidFill>
              </a:rPr>
              <a:t>&lt;0) { //</a:t>
            </a:r>
            <a:r>
              <a:rPr lang="zh-CN" altLang="en-US" sz="1400" dirty="0" smtClean="0">
                <a:solidFill>
                  <a:srgbClr val="006600"/>
                </a:solidFill>
              </a:rPr>
              <a:t>没有成功创建子进程，错误处理，</a:t>
            </a:r>
            <a:r>
              <a:rPr lang="en-US" altLang="zh-CN" sz="1400" dirty="0" smtClean="0">
                <a:solidFill>
                  <a:srgbClr val="006600"/>
                </a:solidFill>
              </a:rPr>
              <a:t>exit(-1);};</a:t>
            </a:r>
            <a:endParaRPr lang="zh-CN" altLang="en-US" sz="1400" dirty="0">
              <a:solidFill>
                <a:srgbClr val="006600"/>
              </a:solidFill>
            </a:endParaRPr>
          </a:p>
          <a:p>
            <a:pPr marL="0" indent="0">
              <a:spcBef>
                <a:spcPts val="0"/>
              </a:spcBef>
              <a:buFont typeface="Monotype Sorts" pitchFamily="2" charset="2"/>
              <a:buNone/>
            </a:pPr>
            <a:r>
              <a:rPr lang="zh-CN" altLang="en-US" sz="1400" dirty="0"/>
              <a:t>    </a:t>
            </a:r>
            <a:r>
              <a:rPr lang="zh-CN" altLang="en-US" sz="1400" dirty="0">
                <a:solidFill>
                  <a:srgbClr val="7030A0"/>
                </a:solidFill>
              </a:rPr>
              <a:t>if (pid==0</a:t>
            </a:r>
            <a:r>
              <a:rPr lang="zh-CN" altLang="en-US" sz="1400" dirty="0" smtClean="0">
                <a:solidFill>
                  <a:srgbClr val="7030A0"/>
                </a:solidFill>
              </a:rPr>
              <a:t>)  </a:t>
            </a:r>
            <a:r>
              <a:rPr lang="en-US" altLang="zh-CN" sz="1400" dirty="0" smtClean="0">
                <a:solidFill>
                  <a:srgbClr val="7030A0"/>
                </a:solidFill>
              </a:rPr>
              <a:t>//</a:t>
            </a:r>
            <a:r>
              <a:rPr lang="zh-CN" altLang="en-US" sz="1400" dirty="0" smtClean="0">
                <a:solidFill>
                  <a:srgbClr val="7030A0"/>
                </a:solidFill>
              </a:rPr>
              <a:t>子进程</a:t>
            </a:r>
            <a:endParaRPr lang="en-US" altLang="zh-CN" sz="1400" dirty="0" smtClean="0">
              <a:solidFill>
                <a:srgbClr val="7030A0"/>
              </a:solidFill>
            </a:endParaRPr>
          </a:p>
          <a:p>
            <a:pPr marL="0" indent="0">
              <a:spcBef>
                <a:spcPts val="0"/>
              </a:spcBef>
              <a:buFont typeface="Monotype Sorts" pitchFamily="2" charset="2"/>
              <a:buNone/>
            </a:pPr>
            <a:r>
              <a:rPr lang="en-US" altLang="zh-CN" sz="1400" dirty="0">
                <a:solidFill>
                  <a:srgbClr val="0070C0"/>
                </a:solidFill>
              </a:rPr>
              <a:t> </a:t>
            </a:r>
            <a:r>
              <a:rPr lang="en-US" altLang="zh-CN" sz="1400" dirty="0" smtClean="0">
                <a:solidFill>
                  <a:srgbClr val="0070C0"/>
                </a:solidFill>
              </a:rPr>
              <a:t>      </a:t>
            </a:r>
            <a:r>
              <a:rPr lang="zh-CN" altLang="en-US" sz="1400" dirty="0" smtClean="0">
                <a:solidFill>
                  <a:srgbClr val="0070C0"/>
                </a:solidFill>
              </a:rPr>
              <a:t> </a:t>
            </a:r>
            <a:r>
              <a:rPr lang="zh-CN" altLang="en-US" sz="1400" dirty="0">
                <a:solidFill>
                  <a:srgbClr val="0070C0"/>
                </a:solidFill>
              </a:rPr>
              <a:t>value +=15;</a:t>
            </a:r>
            <a:endParaRPr lang="zh-CN" altLang="en-US" sz="1400" dirty="0">
              <a:solidFill>
                <a:srgbClr val="0070C0"/>
              </a:solidFill>
            </a:endParaRPr>
          </a:p>
          <a:p>
            <a:pPr marL="0" indent="0">
              <a:spcBef>
                <a:spcPts val="0"/>
              </a:spcBef>
              <a:buFont typeface="Monotype Sorts" pitchFamily="2" charset="2"/>
              <a:buNone/>
            </a:pPr>
            <a:r>
              <a:rPr lang="zh-CN" altLang="en-US" sz="1400" dirty="0"/>
              <a:t>    else </a:t>
            </a:r>
            <a:r>
              <a:rPr lang="zh-CN" altLang="en-US" sz="1400" dirty="0" smtClean="0"/>
              <a:t>if (pid&gt;0)   </a:t>
            </a:r>
            <a:r>
              <a:rPr lang="en-US" altLang="zh-CN" sz="1400" dirty="0" smtClean="0"/>
              <a:t>//</a:t>
            </a:r>
            <a:r>
              <a:rPr lang="zh-CN" altLang="en-US" sz="1400" dirty="0" smtClean="0"/>
              <a:t>父进程</a:t>
            </a:r>
            <a:endParaRPr lang="zh-CN" altLang="en-US" sz="1400" dirty="0"/>
          </a:p>
          <a:p>
            <a:pPr marL="0" indent="0">
              <a:spcBef>
                <a:spcPts val="0"/>
              </a:spcBef>
              <a:buFont typeface="Monotype Sorts" pitchFamily="2" charset="2"/>
              <a:buNone/>
            </a:pPr>
            <a:r>
              <a:rPr lang="zh-CN" altLang="en-US" sz="1400" dirty="0"/>
              <a:t>   </a:t>
            </a:r>
            <a:r>
              <a:rPr lang="zh-CN" altLang="en-US" sz="1400" dirty="0" smtClean="0"/>
              <a:t> </a:t>
            </a:r>
            <a:r>
              <a:rPr lang="zh-CN" altLang="en-US" sz="1400" dirty="0"/>
              <a:t>{ </a:t>
            </a:r>
            <a:endParaRPr lang="zh-CN" altLang="en-US" sz="1400" dirty="0"/>
          </a:p>
          <a:p>
            <a:pPr marL="0" indent="0">
              <a:spcBef>
                <a:spcPts val="0"/>
              </a:spcBef>
              <a:buFont typeface="Monotype Sorts" pitchFamily="2" charset="2"/>
              <a:buNone/>
            </a:pPr>
            <a:r>
              <a:rPr lang="zh-CN" altLang="en-US" sz="1400" dirty="0"/>
              <a:t>       </a:t>
            </a:r>
            <a:r>
              <a:rPr lang="zh-CN" altLang="en-US" sz="1400" dirty="0">
                <a:solidFill>
                  <a:srgbClr val="121896"/>
                </a:solidFill>
              </a:rPr>
              <a:t>  wait(NULL);</a:t>
            </a:r>
            <a:endParaRPr lang="zh-CN" altLang="en-US" sz="1400" dirty="0">
              <a:solidFill>
                <a:srgbClr val="121896"/>
              </a:solidFill>
            </a:endParaRPr>
          </a:p>
          <a:p>
            <a:pPr marL="0" indent="0">
              <a:spcBef>
                <a:spcPts val="0"/>
              </a:spcBef>
              <a:buFont typeface="Monotype Sorts" pitchFamily="2" charset="2"/>
              <a:buNone/>
            </a:pPr>
            <a:r>
              <a:rPr lang="zh-CN" altLang="en-US" sz="1400" dirty="0">
                <a:solidFill>
                  <a:srgbClr val="121896"/>
                </a:solidFill>
              </a:rPr>
              <a:t>         printf(“PARENT:value=%</a:t>
            </a:r>
            <a:r>
              <a:rPr lang="zh-CN" altLang="en-US" sz="1400" dirty="0" smtClean="0">
                <a:solidFill>
                  <a:srgbClr val="121896"/>
                </a:solidFill>
              </a:rPr>
              <a:t>d</a:t>
            </a:r>
            <a:r>
              <a:rPr lang="en-US" altLang="zh-CN" sz="1400" dirty="0" smtClean="0">
                <a:solidFill>
                  <a:srgbClr val="121896"/>
                </a:solidFill>
              </a:rPr>
              <a:t>\n</a:t>
            </a:r>
            <a:r>
              <a:rPr lang="zh-CN" altLang="en-US" sz="1400" dirty="0" smtClean="0">
                <a:solidFill>
                  <a:srgbClr val="121896"/>
                </a:solidFill>
              </a:rPr>
              <a:t>”</a:t>
            </a:r>
            <a:r>
              <a:rPr lang="zh-CN" altLang="en-US" sz="1400" dirty="0">
                <a:solidFill>
                  <a:srgbClr val="121896"/>
                </a:solidFill>
              </a:rPr>
              <a:t>,value);   </a:t>
            </a:r>
            <a:r>
              <a:rPr lang="en-US" altLang="zh-CN" sz="1400" dirty="0">
                <a:solidFill>
                  <a:srgbClr val="121896"/>
                </a:solidFill>
              </a:rPr>
              <a:t>//</a:t>
            </a:r>
            <a:r>
              <a:rPr lang="zh-CN" altLang="en-US" sz="1400" b="1" dirty="0">
                <a:solidFill>
                  <a:srgbClr val="C00000"/>
                </a:solidFill>
              </a:rPr>
              <a:t>输出结果是什么</a:t>
            </a:r>
            <a:r>
              <a:rPr lang="zh-CN" altLang="en-US" sz="1400" dirty="0">
                <a:solidFill>
                  <a:srgbClr val="C00000"/>
                </a:solidFill>
              </a:rPr>
              <a:t>？</a:t>
            </a:r>
            <a:endParaRPr lang="zh-CN" altLang="en-US" sz="1400" dirty="0">
              <a:solidFill>
                <a:srgbClr val="C00000"/>
              </a:solidFill>
            </a:endParaRPr>
          </a:p>
          <a:p>
            <a:pPr marL="0" indent="0">
              <a:spcBef>
                <a:spcPts val="0"/>
              </a:spcBef>
              <a:buFont typeface="Monotype Sorts" pitchFamily="2" charset="2"/>
              <a:buNone/>
            </a:pPr>
            <a:r>
              <a:rPr lang="zh-CN" altLang="en-US" sz="1400" dirty="0">
                <a:solidFill>
                  <a:srgbClr val="121896"/>
                </a:solidFill>
              </a:rPr>
              <a:t>         exit(0);</a:t>
            </a:r>
            <a:endParaRPr lang="zh-CN" altLang="en-US" sz="1400" dirty="0">
              <a:solidFill>
                <a:srgbClr val="121896"/>
              </a:solidFill>
            </a:endParaRPr>
          </a:p>
          <a:p>
            <a:pPr marL="0" indent="0">
              <a:spcBef>
                <a:spcPts val="0"/>
              </a:spcBef>
              <a:buFont typeface="Monotype Sorts" pitchFamily="2" charset="2"/>
              <a:buNone/>
            </a:pPr>
            <a:r>
              <a:rPr lang="zh-CN" altLang="en-US" sz="1400" dirty="0"/>
              <a:t>   </a:t>
            </a:r>
            <a:r>
              <a:rPr lang="zh-CN" altLang="en-US" sz="1400" dirty="0" smtClean="0"/>
              <a:t>  </a:t>
            </a:r>
            <a:r>
              <a:rPr lang="zh-CN" altLang="en-US" sz="1400" dirty="0"/>
              <a:t>}</a:t>
            </a:r>
            <a:endParaRPr lang="zh-CN" altLang="en-US" sz="1400" dirty="0"/>
          </a:p>
          <a:p>
            <a:pPr marL="0" indent="0">
              <a:spcBef>
                <a:spcPts val="0"/>
              </a:spcBef>
              <a:buFont typeface="Monotype Sorts" pitchFamily="2" charset="2"/>
              <a:buNone/>
            </a:pPr>
            <a:r>
              <a:rPr lang="zh-CN" altLang="en-US" sz="1400" dirty="0"/>
              <a:t> }</a:t>
            </a:r>
            <a:endParaRPr lang="zh-CN" altLang="en-US" sz="1400"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idx="4294967295"/>
          </p:nvPr>
        </p:nvSpPr>
        <p:spPr>
          <a:ln>
            <a:miter/>
          </a:ln>
        </p:spPr>
        <p:txBody>
          <a:bodyPr/>
          <a:lstStyle/>
          <a:p>
            <a:pPr marL="342900" indent="-342900">
              <a:defRPr/>
            </a:pPr>
            <a:r>
              <a:rPr lang="zh-CN" altLang="en-US" noProof="1">
                <a:effectLst>
                  <a:outerShdw blurRad="38100" dist="38100" dir="2700000">
                    <a:srgbClr val="C0C0C0"/>
                  </a:outerShdw>
                </a:effectLst>
              </a:rPr>
              <a:t> Page 117, exercise 3.4</a:t>
            </a:r>
            <a:r>
              <a:rPr lang="en-US" altLang="zh-CN" noProof="1">
                <a:effectLst>
                  <a:outerShdw blurRad="38100" dist="38100" dir="2700000">
                    <a:srgbClr val="C0C0C0"/>
                  </a:outerShdw>
                </a:effectLst>
              </a:rPr>
              <a:t>, fig 3.24</a:t>
            </a:r>
            <a:endParaRPr lang="zh-CN" altLang="en-US" noProof="1">
              <a:effectLst>
                <a:outerShdw blurRad="38100" dist="38100" dir="2700000">
                  <a:srgbClr val="C0C0C0"/>
                </a:outerShdw>
              </a:effectLst>
            </a:endParaRPr>
          </a:p>
        </p:txBody>
      </p:sp>
      <p:sp>
        <p:nvSpPr>
          <p:cNvPr id="109571" name="内容占位符 2"/>
          <p:cNvSpPr>
            <a:spLocks noGrp="1" noChangeArrowheads="1"/>
          </p:cNvSpPr>
          <p:nvPr>
            <p:ph idx="4294967295"/>
          </p:nvPr>
        </p:nvSpPr>
        <p:spPr>
          <a:xfrm>
            <a:off x="815975" y="1282700"/>
            <a:ext cx="7555668" cy="5143500"/>
          </a:xfrm>
        </p:spPr>
        <p:txBody>
          <a:bodyPr/>
          <a:lstStyle/>
          <a:p>
            <a:pPr marL="0" indent="0">
              <a:spcBef>
                <a:spcPts val="0"/>
              </a:spcBef>
              <a:buNone/>
            </a:pPr>
            <a:r>
              <a:rPr lang="en-US" altLang="zh-CN" sz="1400" b="1" dirty="0">
                <a:solidFill>
                  <a:srgbClr val="FF0000"/>
                </a:solidFill>
              </a:rPr>
              <a:t>//</a:t>
            </a:r>
            <a:r>
              <a:rPr lang="zh-CN" altLang="en-US" sz="1400" b="1" dirty="0">
                <a:solidFill>
                  <a:srgbClr val="FF0000"/>
                </a:solidFill>
              </a:rPr>
              <a:t>子进程继承父进程</a:t>
            </a:r>
            <a:r>
              <a:rPr lang="zh-CN" altLang="en-US" sz="1400" b="1" dirty="0" smtClean="0">
                <a:solidFill>
                  <a:srgbClr val="FF0000"/>
                </a:solidFill>
              </a:rPr>
              <a:t>的局部变量（栈）</a:t>
            </a:r>
            <a:endParaRPr lang="en-US" altLang="zh-CN" sz="1400" b="1" dirty="0">
              <a:solidFill>
                <a:srgbClr val="FF0000"/>
              </a:solidFill>
            </a:endParaRPr>
          </a:p>
          <a:p>
            <a:pPr marL="0" indent="0">
              <a:spcBef>
                <a:spcPts val="0"/>
              </a:spcBef>
              <a:buFont typeface="Monotype Sorts" pitchFamily="2" charset="2"/>
              <a:buNone/>
            </a:pPr>
            <a:r>
              <a:rPr lang="zh-CN" altLang="en-US" sz="1400" dirty="0" smtClean="0"/>
              <a:t>#</a:t>
            </a:r>
            <a:r>
              <a:rPr lang="zh-CN" altLang="en-US" sz="1400" dirty="0"/>
              <a:t>include &lt;sys/types.h&gt;</a:t>
            </a:r>
            <a:endParaRPr lang="zh-CN" altLang="en-US" sz="1400" dirty="0"/>
          </a:p>
          <a:p>
            <a:pPr marL="0" indent="0">
              <a:spcBef>
                <a:spcPts val="0"/>
              </a:spcBef>
              <a:buFont typeface="Monotype Sorts" pitchFamily="2" charset="2"/>
              <a:buNone/>
            </a:pPr>
            <a:r>
              <a:rPr lang="zh-CN" altLang="en-US" sz="1400" dirty="0"/>
              <a:t>#include &lt;stdio.h&gt;</a:t>
            </a:r>
            <a:endParaRPr lang="zh-CN" altLang="en-US" sz="1400" dirty="0"/>
          </a:p>
          <a:p>
            <a:pPr marL="0" indent="0">
              <a:spcBef>
                <a:spcPts val="0"/>
              </a:spcBef>
              <a:buFont typeface="Monotype Sorts" pitchFamily="2" charset="2"/>
              <a:buNone/>
            </a:pPr>
            <a:r>
              <a:rPr lang="zh-CN" altLang="en-US" sz="1400" dirty="0"/>
              <a:t>#include &lt;unistd.h&gt;</a:t>
            </a:r>
            <a:endParaRPr lang="zh-CN" altLang="en-US" sz="1400" dirty="0"/>
          </a:p>
          <a:p>
            <a:pPr marL="0" indent="0">
              <a:spcBef>
                <a:spcPts val="0"/>
              </a:spcBef>
              <a:buFont typeface="Monotype Sorts" pitchFamily="2" charset="2"/>
              <a:buNone/>
            </a:pPr>
            <a:r>
              <a:rPr lang="zh-CN" altLang="en-US" sz="1400" dirty="0"/>
              <a:t>#include &lt;stdlib.h</a:t>
            </a:r>
            <a:r>
              <a:rPr lang="zh-CN" altLang="en-US" sz="1400" dirty="0" smtClean="0"/>
              <a:t>&gt;</a:t>
            </a:r>
            <a:endParaRPr lang="en-US" altLang="zh-CN" sz="1400" dirty="0" smtClean="0"/>
          </a:p>
          <a:p>
            <a:pPr marL="0" indent="0">
              <a:spcBef>
                <a:spcPts val="0"/>
              </a:spcBef>
              <a:buNone/>
            </a:pPr>
            <a:r>
              <a:rPr lang="en-US" altLang="zh-CN" sz="1400" dirty="0"/>
              <a:t>#include &lt;sys/</a:t>
            </a:r>
            <a:r>
              <a:rPr lang="en-US" altLang="zh-CN" sz="1400" dirty="0" err="1"/>
              <a:t>wait.h</a:t>
            </a:r>
            <a:r>
              <a:rPr lang="en-US" altLang="zh-CN" sz="1400" dirty="0"/>
              <a:t>&gt;</a:t>
            </a:r>
            <a:endParaRPr lang="zh-CN" altLang="en-US" sz="1400" dirty="0"/>
          </a:p>
          <a:p>
            <a:pPr marL="0" indent="0">
              <a:spcBef>
                <a:spcPts val="0"/>
              </a:spcBef>
              <a:buFont typeface="Monotype Sorts" pitchFamily="2" charset="2"/>
              <a:buNone/>
            </a:pPr>
            <a:r>
              <a:rPr lang="en-US" altLang="zh-CN" sz="1400" strike="sngStrike" dirty="0" smtClean="0">
                <a:solidFill>
                  <a:srgbClr val="0000CC"/>
                </a:solidFill>
              </a:rPr>
              <a:t>// </a:t>
            </a:r>
            <a:r>
              <a:rPr lang="zh-CN" altLang="en-US" sz="1400" strike="sngStrike" dirty="0" smtClean="0">
                <a:solidFill>
                  <a:srgbClr val="0000CC"/>
                </a:solidFill>
              </a:rPr>
              <a:t>int  </a:t>
            </a:r>
            <a:r>
              <a:rPr lang="zh-CN" altLang="en-US" sz="1400" strike="sngStrike" dirty="0">
                <a:solidFill>
                  <a:srgbClr val="0000CC"/>
                </a:solidFill>
              </a:rPr>
              <a:t>value=5;</a:t>
            </a:r>
            <a:endParaRPr lang="zh-CN" altLang="en-US" sz="1400" strike="sngStrike" dirty="0">
              <a:solidFill>
                <a:srgbClr val="0000CC"/>
              </a:solidFill>
            </a:endParaRPr>
          </a:p>
          <a:p>
            <a:pPr marL="0" indent="0">
              <a:spcBef>
                <a:spcPts val="0"/>
              </a:spcBef>
              <a:buFont typeface="Monotype Sorts" pitchFamily="2" charset="2"/>
              <a:buNone/>
            </a:pPr>
            <a:r>
              <a:rPr lang="zh-CN" altLang="en-US" sz="1400" dirty="0"/>
              <a:t>int main() </a:t>
            </a:r>
            <a:endParaRPr lang="zh-CN" altLang="en-US" sz="1400" dirty="0"/>
          </a:p>
          <a:p>
            <a:pPr marL="0" indent="0">
              <a:spcBef>
                <a:spcPts val="0"/>
              </a:spcBef>
              <a:buFont typeface="Monotype Sorts" pitchFamily="2" charset="2"/>
              <a:buNone/>
            </a:pPr>
            <a:r>
              <a:rPr lang="zh-CN" altLang="en-US" sz="1400" dirty="0"/>
              <a:t>{ </a:t>
            </a:r>
            <a:endParaRPr lang="en-US" altLang="zh-CN" sz="1400" dirty="0" smtClean="0"/>
          </a:p>
          <a:p>
            <a:pPr marL="0" indent="0">
              <a:spcBef>
                <a:spcPts val="0"/>
              </a:spcBef>
              <a:buNone/>
            </a:pPr>
            <a:r>
              <a:rPr lang="zh-CN" altLang="en-US" sz="1400" dirty="0" smtClean="0">
                <a:solidFill>
                  <a:srgbClr val="0000CC"/>
                </a:solidFill>
              </a:rPr>
              <a:t>    </a:t>
            </a:r>
            <a:r>
              <a:rPr lang="zh-CN" altLang="en-US" sz="1400" dirty="0" smtClean="0">
                <a:solidFill>
                  <a:srgbClr val="7030A0"/>
                </a:solidFill>
              </a:rPr>
              <a:t>int  </a:t>
            </a:r>
            <a:r>
              <a:rPr lang="zh-CN" altLang="en-US" sz="1400" dirty="0">
                <a:solidFill>
                  <a:srgbClr val="7030A0"/>
                </a:solidFill>
              </a:rPr>
              <a:t>value=5;</a:t>
            </a:r>
            <a:endParaRPr lang="zh-CN" altLang="en-US" sz="1400" dirty="0">
              <a:solidFill>
                <a:srgbClr val="7030A0"/>
              </a:solidFill>
            </a:endParaRPr>
          </a:p>
          <a:p>
            <a:pPr marL="0" indent="0">
              <a:spcBef>
                <a:spcPts val="0"/>
              </a:spcBef>
              <a:buFont typeface="Monotype Sorts" pitchFamily="2" charset="2"/>
              <a:buNone/>
            </a:pPr>
            <a:r>
              <a:rPr lang="zh-CN" altLang="en-US" sz="1400" dirty="0"/>
              <a:t>    pid_t pid;</a:t>
            </a:r>
            <a:endParaRPr lang="zh-CN" altLang="en-US" sz="1400" dirty="0"/>
          </a:p>
          <a:p>
            <a:pPr marL="0" indent="0">
              <a:spcBef>
                <a:spcPts val="0"/>
              </a:spcBef>
              <a:buFont typeface="Monotype Sorts" pitchFamily="2" charset="2"/>
              <a:buNone/>
            </a:pPr>
            <a:r>
              <a:rPr lang="zh-CN" altLang="en-US" sz="1400" dirty="0"/>
              <a:t>    pid=fork();</a:t>
            </a:r>
            <a:endParaRPr lang="zh-CN" altLang="en-US" sz="1400" dirty="0"/>
          </a:p>
          <a:p>
            <a:pPr marL="0" indent="0">
              <a:spcBef>
                <a:spcPts val="0"/>
              </a:spcBef>
              <a:buFont typeface="Monotype Sorts" pitchFamily="2" charset="2"/>
              <a:buNone/>
            </a:pPr>
            <a:r>
              <a:rPr lang="zh-CN" altLang="en-US" sz="1400" dirty="0"/>
              <a:t>    if (pid==0</a:t>
            </a:r>
            <a:r>
              <a:rPr lang="zh-CN" altLang="en-US" sz="1400" dirty="0" smtClean="0"/>
              <a:t>)  </a:t>
            </a:r>
            <a:r>
              <a:rPr lang="en-US" altLang="zh-CN" sz="1400" dirty="0" smtClean="0"/>
              <a:t>//</a:t>
            </a:r>
            <a:r>
              <a:rPr lang="zh-CN" altLang="en-US" sz="1400" dirty="0" smtClean="0"/>
              <a:t>子进程</a:t>
            </a:r>
            <a:endParaRPr lang="en-US" altLang="zh-CN" sz="1400" dirty="0" smtClean="0"/>
          </a:p>
          <a:p>
            <a:pPr marL="0" indent="0">
              <a:spcBef>
                <a:spcPts val="0"/>
              </a:spcBef>
              <a:buFont typeface="Monotype Sorts" pitchFamily="2" charset="2"/>
              <a:buNone/>
            </a:pPr>
            <a:r>
              <a:rPr lang="en-US" altLang="zh-CN" sz="1400" dirty="0">
                <a:solidFill>
                  <a:srgbClr val="0070C0"/>
                </a:solidFill>
              </a:rPr>
              <a:t> </a:t>
            </a:r>
            <a:r>
              <a:rPr lang="en-US" altLang="zh-CN" sz="1400" dirty="0" smtClean="0">
                <a:solidFill>
                  <a:srgbClr val="0070C0"/>
                </a:solidFill>
              </a:rPr>
              <a:t>      </a:t>
            </a:r>
            <a:r>
              <a:rPr lang="zh-CN" altLang="en-US" sz="1400" dirty="0" smtClean="0">
                <a:solidFill>
                  <a:srgbClr val="0070C0"/>
                </a:solidFill>
              </a:rPr>
              <a:t> </a:t>
            </a:r>
            <a:r>
              <a:rPr lang="zh-CN" altLang="en-US" sz="1400" dirty="0">
                <a:solidFill>
                  <a:srgbClr val="0070C0"/>
                </a:solidFill>
              </a:rPr>
              <a:t>value +=15;</a:t>
            </a:r>
            <a:endParaRPr lang="zh-CN" altLang="en-US" sz="1400" dirty="0">
              <a:solidFill>
                <a:srgbClr val="0070C0"/>
              </a:solidFill>
            </a:endParaRPr>
          </a:p>
          <a:p>
            <a:pPr marL="0" indent="0">
              <a:spcBef>
                <a:spcPts val="0"/>
              </a:spcBef>
              <a:buFont typeface="Monotype Sorts" pitchFamily="2" charset="2"/>
              <a:buNone/>
            </a:pPr>
            <a:r>
              <a:rPr lang="zh-CN" altLang="en-US" sz="1400" dirty="0"/>
              <a:t>    else if (pid&gt;0) </a:t>
            </a:r>
            <a:r>
              <a:rPr lang="zh-CN" altLang="en-US" sz="1400" dirty="0" smtClean="0"/>
              <a:t>  </a:t>
            </a:r>
            <a:r>
              <a:rPr lang="en-US" altLang="zh-CN" sz="1400" dirty="0" smtClean="0"/>
              <a:t>//</a:t>
            </a:r>
            <a:r>
              <a:rPr lang="zh-CN" altLang="en-US" sz="1400" dirty="0" smtClean="0"/>
              <a:t>父进程</a:t>
            </a:r>
            <a:endParaRPr lang="zh-CN" altLang="en-US" sz="1400" dirty="0"/>
          </a:p>
          <a:p>
            <a:pPr marL="0" indent="0">
              <a:spcBef>
                <a:spcPts val="0"/>
              </a:spcBef>
              <a:buFont typeface="Monotype Sorts" pitchFamily="2" charset="2"/>
              <a:buNone/>
            </a:pPr>
            <a:r>
              <a:rPr lang="zh-CN" altLang="en-US" sz="1400" dirty="0"/>
              <a:t>   </a:t>
            </a:r>
            <a:r>
              <a:rPr lang="zh-CN" altLang="en-US" sz="1400" dirty="0" smtClean="0"/>
              <a:t> </a:t>
            </a:r>
            <a:r>
              <a:rPr lang="zh-CN" altLang="en-US" sz="1400" dirty="0"/>
              <a:t>{ </a:t>
            </a:r>
            <a:endParaRPr lang="zh-CN" altLang="en-US" sz="1400" dirty="0"/>
          </a:p>
          <a:p>
            <a:pPr marL="0" indent="0">
              <a:spcBef>
                <a:spcPts val="0"/>
              </a:spcBef>
              <a:buFont typeface="Monotype Sorts" pitchFamily="2" charset="2"/>
              <a:buNone/>
            </a:pPr>
            <a:r>
              <a:rPr lang="zh-CN" altLang="en-US" sz="1400" dirty="0"/>
              <a:t>       </a:t>
            </a:r>
            <a:r>
              <a:rPr lang="zh-CN" altLang="en-US" sz="1400" dirty="0">
                <a:solidFill>
                  <a:srgbClr val="121896"/>
                </a:solidFill>
              </a:rPr>
              <a:t>  wait(NULL);</a:t>
            </a:r>
            <a:endParaRPr lang="zh-CN" altLang="en-US" sz="1400" dirty="0">
              <a:solidFill>
                <a:srgbClr val="121896"/>
              </a:solidFill>
            </a:endParaRPr>
          </a:p>
          <a:p>
            <a:pPr marL="0" indent="0">
              <a:spcBef>
                <a:spcPts val="0"/>
              </a:spcBef>
              <a:buFont typeface="Monotype Sorts" pitchFamily="2" charset="2"/>
              <a:buNone/>
            </a:pPr>
            <a:r>
              <a:rPr lang="zh-CN" altLang="en-US" sz="1400" dirty="0">
                <a:solidFill>
                  <a:srgbClr val="121896"/>
                </a:solidFill>
              </a:rPr>
              <a:t>         printf(“PARENT:value=%</a:t>
            </a:r>
            <a:r>
              <a:rPr lang="zh-CN" altLang="en-US" sz="1400" dirty="0" smtClean="0">
                <a:solidFill>
                  <a:srgbClr val="121896"/>
                </a:solidFill>
              </a:rPr>
              <a:t>d</a:t>
            </a:r>
            <a:r>
              <a:rPr lang="en-US" altLang="zh-CN" sz="1400" dirty="0" smtClean="0">
                <a:solidFill>
                  <a:srgbClr val="121896"/>
                </a:solidFill>
              </a:rPr>
              <a:t>\n</a:t>
            </a:r>
            <a:r>
              <a:rPr lang="zh-CN" altLang="en-US" sz="1400" dirty="0" smtClean="0">
                <a:solidFill>
                  <a:srgbClr val="121896"/>
                </a:solidFill>
              </a:rPr>
              <a:t>”</a:t>
            </a:r>
            <a:r>
              <a:rPr lang="zh-CN" altLang="en-US" sz="1400" dirty="0">
                <a:solidFill>
                  <a:srgbClr val="121896"/>
                </a:solidFill>
              </a:rPr>
              <a:t>,value);   </a:t>
            </a:r>
            <a:r>
              <a:rPr lang="en-US" altLang="zh-CN" sz="1400" dirty="0">
                <a:solidFill>
                  <a:srgbClr val="121896"/>
                </a:solidFill>
              </a:rPr>
              <a:t>//</a:t>
            </a:r>
            <a:r>
              <a:rPr lang="zh-CN" altLang="en-US" sz="1400" b="1" dirty="0">
                <a:solidFill>
                  <a:srgbClr val="C00000"/>
                </a:solidFill>
              </a:rPr>
              <a:t>输出结果是什么</a:t>
            </a:r>
            <a:r>
              <a:rPr lang="zh-CN" altLang="en-US" sz="1400" dirty="0">
                <a:solidFill>
                  <a:srgbClr val="C00000"/>
                </a:solidFill>
              </a:rPr>
              <a:t>？</a:t>
            </a:r>
            <a:endParaRPr lang="zh-CN" altLang="en-US" sz="1400" dirty="0">
              <a:solidFill>
                <a:srgbClr val="C00000"/>
              </a:solidFill>
            </a:endParaRPr>
          </a:p>
          <a:p>
            <a:pPr marL="0" indent="0">
              <a:spcBef>
                <a:spcPts val="0"/>
              </a:spcBef>
              <a:buFont typeface="Monotype Sorts" pitchFamily="2" charset="2"/>
              <a:buNone/>
            </a:pPr>
            <a:r>
              <a:rPr lang="zh-CN" altLang="en-US" sz="1400" dirty="0">
                <a:solidFill>
                  <a:srgbClr val="121896"/>
                </a:solidFill>
              </a:rPr>
              <a:t>         exit(0);</a:t>
            </a:r>
            <a:endParaRPr lang="zh-CN" altLang="en-US" sz="1400" dirty="0">
              <a:solidFill>
                <a:srgbClr val="121896"/>
              </a:solidFill>
            </a:endParaRPr>
          </a:p>
          <a:p>
            <a:pPr marL="0" indent="0">
              <a:spcBef>
                <a:spcPts val="0"/>
              </a:spcBef>
              <a:buFont typeface="Monotype Sorts" pitchFamily="2" charset="2"/>
              <a:buNone/>
            </a:pPr>
            <a:r>
              <a:rPr lang="zh-CN" altLang="en-US" sz="1400" dirty="0"/>
              <a:t>   </a:t>
            </a:r>
            <a:r>
              <a:rPr lang="zh-CN" altLang="en-US" sz="1400" dirty="0" smtClean="0"/>
              <a:t>  </a:t>
            </a:r>
            <a:r>
              <a:rPr lang="zh-CN" altLang="en-US" sz="1400" dirty="0"/>
              <a:t>}</a:t>
            </a:r>
            <a:endParaRPr lang="zh-CN" altLang="en-US" sz="1400" dirty="0"/>
          </a:p>
          <a:p>
            <a:pPr marL="0" indent="0">
              <a:spcBef>
                <a:spcPts val="0"/>
              </a:spcBef>
              <a:buFont typeface="Monotype Sorts" pitchFamily="2" charset="2"/>
              <a:buNone/>
            </a:pPr>
            <a:r>
              <a:rPr lang="zh-CN" altLang="en-US" sz="1400" dirty="0"/>
              <a:t> }</a:t>
            </a:r>
            <a:endParaRPr lang="zh-CN" altLang="en-US" sz="1400"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 Page 117, exercise 3.4</a:t>
            </a:r>
            <a:endParaRPr lang="zh-CN" altLang="en-US" noProof="1">
              <a:effectLst>
                <a:outerShdw blurRad="38100" dist="38100" dir="2700000">
                  <a:srgbClr val="C0C0C0"/>
                </a:outerShdw>
              </a:effectLst>
            </a:endParaRPr>
          </a:p>
        </p:txBody>
      </p:sp>
      <p:sp>
        <p:nvSpPr>
          <p:cNvPr id="110595" name="Rectangle 3"/>
          <p:cNvSpPr>
            <a:spLocks noGrp="1" noChangeArrowheads="1"/>
          </p:cNvSpPr>
          <p:nvPr>
            <p:ph type="body" idx="4294967295"/>
          </p:nvPr>
        </p:nvSpPr>
        <p:spPr>
          <a:xfrm>
            <a:off x="827088" y="1282700"/>
            <a:ext cx="6729412" cy="4483100"/>
          </a:xfrm>
        </p:spPr>
        <p:txBody>
          <a:bodyPr/>
          <a:lstStyle/>
          <a:p>
            <a:r>
              <a:rPr lang="zh-CN" altLang="en-US" sz="2400" dirty="0"/>
              <a:t>执行结果：P</a:t>
            </a:r>
            <a:r>
              <a:rPr lang="zh-CN" altLang="en-US" sz="2400" dirty="0">
                <a:sym typeface="Arial" panose="020B0604020202020204" pitchFamily="34" charset="0"/>
              </a:rPr>
              <a:t>ARENT:value=</a:t>
            </a:r>
            <a:r>
              <a:rPr lang="zh-CN" altLang="en-US" sz="2400" dirty="0" smtClean="0"/>
              <a:t>5</a:t>
            </a:r>
            <a:endParaRPr lang="en-US" altLang="zh-CN" sz="2400" dirty="0" smtClean="0"/>
          </a:p>
          <a:p>
            <a:r>
              <a:rPr lang="zh-CN" altLang="en-US" sz="2400" dirty="0" smtClean="0"/>
              <a:t>此时，子进程中，</a:t>
            </a:r>
            <a:r>
              <a:rPr lang="en-US" altLang="zh-CN" sz="2400" dirty="0" smtClean="0"/>
              <a:t>value=5+15=20</a:t>
            </a:r>
            <a:endParaRPr lang="zh-CN" altLang="en-US" sz="2400" dirty="0"/>
          </a:p>
          <a:p>
            <a:endParaRPr lang="zh-CN" altLang="en-US" sz="2400" dirty="0"/>
          </a:p>
          <a:p>
            <a:r>
              <a:rPr lang="zh-CN" altLang="en-US" sz="2400" dirty="0"/>
              <a:t>子进程继承了父进程</a:t>
            </a:r>
            <a:r>
              <a:rPr lang="zh-CN" altLang="en-US" sz="2400" dirty="0" smtClean="0"/>
              <a:t>的全局与局部变量value</a:t>
            </a:r>
            <a:r>
              <a:rPr lang="zh-CN" altLang="en-US" sz="2400" dirty="0"/>
              <a:t>=5，作为自己</a:t>
            </a:r>
            <a:r>
              <a:rPr lang="zh-CN" altLang="en-US" sz="2400" dirty="0" smtClean="0"/>
              <a:t>的变量</a:t>
            </a:r>
            <a:endParaRPr lang="zh-CN" altLang="en-US" sz="2400" dirty="0"/>
          </a:p>
          <a:p>
            <a:r>
              <a:rPr lang="zh-CN" altLang="en-US" sz="2400" dirty="0"/>
              <a:t>因此，fork()之后，父子</a:t>
            </a:r>
            <a:r>
              <a:rPr lang="zh-CN" altLang="en-US" sz="2400" dirty="0" smtClean="0"/>
              <a:t>进程分离，分别</a:t>
            </a:r>
            <a:r>
              <a:rPr lang="zh-CN" altLang="en-US" sz="2400" dirty="0"/>
              <a:t>拥有自己</a:t>
            </a:r>
            <a:r>
              <a:rPr lang="zh-CN" altLang="en-US" sz="2400" dirty="0" smtClean="0"/>
              <a:t>的变量value</a:t>
            </a:r>
            <a:endParaRPr lang="en-US" altLang="zh-CN" sz="2400" dirty="0" smtClean="0"/>
          </a:p>
          <a:p>
            <a:r>
              <a:rPr lang="zh-CN" altLang="en-US" sz="2400" dirty="0" smtClean="0">
                <a:solidFill>
                  <a:srgbClr val="C00000"/>
                </a:solidFill>
              </a:rPr>
              <a:t>分离之后对变量的修改，互不影响</a:t>
            </a:r>
            <a:endParaRPr lang="zh-CN" altLang="en-US" sz="2400" dirty="0">
              <a:solidFill>
                <a:srgbClr val="C00000"/>
              </a:solidFill>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idx="4294967295"/>
          </p:nvPr>
        </p:nvSpPr>
        <p:spPr>
          <a:ln>
            <a:miter/>
          </a:ln>
        </p:spPr>
        <p:txBody>
          <a:bodyPr/>
          <a:lstStyle/>
          <a:p>
            <a:pPr marL="342900" indent="-342900">
              <a:defRPr/>
            </a:pPr>
            <a:r>
              <a:rPr lang="zh-CN" altLang="en-US" noProof="1">
                <a:effectLst>
                  <a:outerShdw blurRad="38100" dist="38100" dir="2700000">
                    <a:srgbClr val="C0C0C0"/>
                  </a:outerShdw>
                </a:effectLst>
              </a:rPr>
              <a:t> </a:t>
            </a:r>
            <a:r>
              <a:rPr lang="zh-CN" altLang="en-US" noProof="1" smtClean="0">
                <a:solidFill>
                  <a:srgbClr val="0000CC"/>
                </a:solidFill>
                <a:effectLst>
                  <a:outerShdw blurRad="38100" dist="38100" dir="2700000">
                    <a:srgbClr val="C0C0C0"/>
                  </a:outerShdw>
                </a:effectLst>
              </a:rPr>
              <a:t>思考</a:t>
            </a:r>
            <a:r>
              <a:rPr lang="zh-CN" altLang="en-US" noProof="1" smtClean="0">
                <a:effectLst>
                  <a:outerShdw blurRad="38100" dist="38100" dir="2700000">
                    <a:srgbClr val="C0C0C0"/>
                  </a:outerShdw>
                </a:effectLst>
              </a:rPr>
              <a:t>：父、子进程变量</a:t>
            </a:r>
            <a:r>
              <a:rPr lang="en-US" altLang="zh-CN" noProof="1" smtClean="0">
                <a:effectLst>
                  <a:outerShdw blurRad="38100" dist="38100" dir="2700000">
                    <a:srgbClr val="C0C0C0"/>
                  </a:outerShdw>
                </a:effectLst>
              </a:rPr>
              <a:t>value</a:t>
            </a:r>
            <a:r>
              <a:rPr lang="zh-CN" altLang="en-US" noProof="1" smtClean="0">
                <a:effectLst>
                  <a:outerShdw blurRad="38100" dist="38100" dir="2700000">
                    <a:srgbClr val="C0C0C0"/>
                  </a:outerShdw>
                </a:effectLst>
              </a:rPr>
              <a:t>的地址</a:t>
            </a:r>
            <a:endParaRPr lang="zh-CN" altLang="en-US" noProof="1">
              <a:effectLst>
                <a:outerShdw blurRad="38100" dist="38100" dir="2700000">
                  <a:srgbClr val="C0C0C0"/>
                </a:outerShdw>
              </a:effectLst>
            </a:endParaRPr>
          </a:p>
        </p:txBody>
      </p:sp>
      <p:sp>
        <p:nvSpPr>
          <p:cNvPr id="109571" name="内容占位符 2"/>
          <p:cNvSpPr>
            <a:spLocks noGrp="1" noChangeArrowheads="1"/>
          </p:cNvSpPr>
          <p:nvPr>
            <p:ph idx="4294967295"/>
          </p:nvPr>
        </p:nvSpPr>
        <p:spPr>
          <a:xfrm>
            <a:off x="815975" y="1282700"/>
            <a:ext cx="7555668" cy="5143500"/>
          </a:xfrm>
        </p:spPr>
        <p:txBody>
          <a:bodyPr/>
          <a:lstStyle/>
          <a:p>
            <a:pPr marL="0" indent="0">
              <a:spcBef>
                <a:spcPts val="0"/>
              </a:spcBef>
              <a:buNone/>
            </a:pPr>
            <a:r>
              <a:rPr lang="en-US" altLang="zh-CN" sz="1400" dirty="0"/>
              <a:t>#include &lt;sys/</a:t>
            </a:r>
            <a:r>
              <a:rPr lang="en-US" altLang="zh-CN" sz="1400" dirty="0" err="1"/>
              <a:t>types.h</a:t>
            </a:r>
            <a:r>
              <a:rPr lang="en-US" altLang="zh-CN" sz="1400" dirty="0"/>
              <a:t>&gt;</a:t>
            </a:r>
            <a:endParaRPr lang="en-US" altLang="zh-CN" sz="1400" dirty="0"/>
          </a:p>
          <a:p>
            <a:pPr marL="0" indent="0">
              <a:spcBef>
                <a:spcPts val="0"/>
              </a:spcBef>
              <a:buNone/>
            </a:pPr>
            <a:r>
              <a:rPr lang="en-US" altLang="zh-CN" sz="1400" dirty="0"/>
              <a:t>#include &lt;</a:t>
            </a:r>
            <a:r>
              <a:rPr lang="en-US" altLang="zh-CN" sz="1400" dirty="0" err="1"/>
              <a:t>stdio.h</a:t>
            </a:r>
            <a:r>
              <a:rPr lang="en-US" altLang="zh-CN" sz="1400" dirty="0"/>
              <a:t>&gt;</a:t>
            </a:r>
            <a:endParaRPr lang="en-US" altLang="zh-CN" sz="1400" dirty="0"/>
          </a:p>
          <a:p>
            <a:pPr marL="0" indent="0">
              <a:spcBef>
                <a:spcPts val="0"/>
              </a:spcBef>
              <a:buNone/>
            </a:pPr>
            <a:r>
              <a:rPr lang="en-US" altLang="zh-CN" sz="1400" dirty="0"/>
              <a:t>#include &lt;</a:t>
            </a:r>
            <a:r>
              <a:rPr lang="en-US" altLang="zh-CN" sz="1400" dirty="0" err="1"/>
              <a:t>unistd.h</a:t>
            </a:r>
            <a:r>
              <a:rPr lang="en-US" altLang="zh-CN" sz="1400" dirty="0"/>
              <a:t>&gt;</a:t>
            </a:r>
            <a:endParaRPr lang="en-US" altLang="zh-CN" sz="1400" dirty="0"/>
          </a:p>
          <a:p>
            <a:pPr marL="0" indent="0">
              <a:spcBef>
                <a:spcPts val="0"/>
              </a:spcBef>
              <a:buNone/>
            </a:pPr>
            <a:r>
              <a:rPr lang="en-US" altLang="zh-CN" sz="1400" dirty="0"/>
              <a:t>#include &lt;</a:t>
            </a:r>
            <a:r>
              <a:rPr lang="en-US" altLang="zh-CN" sz="1400" dirty="0" err="1"/>
              <a:t>stdlib.h</a:t>
            </a:r>
            <a:r>
              <a:rPr lang="en-US" altLang="zh-CN" sz="1400" dirty="0"/>
              <a:t>&gt;</a:t>
            </a:r>
            <a:endParaRPr lang="en-US" altLang="zh-CN" sz="1400" dirty="0"/>
          </a:p>
          <a:p>
            <a:pPr marL="0" indent="0">
              <a:spcBef>
                <a:spcPts val="0"/>
              </a:spcBef>
              <a:buNone/>
            </a:pPr>
            <a:r>
              <a:rPr lang="en-US" altLang="zh-CN" sz="1400" dirty="0"/>
              <a:t>#include &lt;sys/</a:t>
            </a:r>
            <a:r>
              <a:rPr lang="en-US" altLang="zh-CN" sz="1400" dirty="0" err="1"/>
              <a:t>wait.h</a:t>
            </a:r>
            <a:r>
              <a:rPr lang="en-US" altLang="zh-CN" sz="1400" dirty="0"/>
              <a:t>&gt;</a:t>
            </a:r>
            <a:endParaRPr lang="en-US" altLang="zh-CN" sz="1400" dirty="0"/>
          </a:p>
          <a:p>
            <a:pPr marL="0" indent="0">
              <a:spcBef>
                <a:spcPts val="0"/>
              </a:spcBef>
              <a:buNone/>
            </a:pPr>
            <a:r>
              <a:rPr lang="en-US" altLang="zh-CN" sz="1400" dirty="0" err="1"/>
              <a:t>int</a:t>
            </a:r>
            <a:r>
              <a:rPr lang="en-US" altLang="zh-CN" sz="1400" dirty="0"/>
              <a:t>  value=5;</a:t>
            </a:r>
            <a:endParaRPr lang="en-US" altLang="zh-CN" sz="1400" dirty="0"/>
          </a:p>
          <a:p>
            <a:pPr marL="0" indent="0">
              <a:spcBef>
                <a:spcPts val="0"/>
              </a:spcBef>
              <a:buNone/>
            </a:pPr>
            <a:r>
              <a:rPr lang="en-US" altLang="zh-CN" sz="1400" dirty="0" err="1"/>
              <a:t>int</a:t>
            </a:r>
            <a:r>
              <a:rPr lang="en-US" altLang="zh-CN" sz="1400" dirty="0"/>
              <a:t> main() </a:t>
            </a:r>
            <a:endParaRPr lang="en-US" altLang="zh-CN" sz="1400" dirty="0"/>
          </a:p>
          <a:p>
            <a:pPr marL="0" indent="0">
              <a:spcBef>
                <a:spcPts val="0"/>
              </a:spcBef>
              <a:buNone/>
            </a:pPr>
            <a:r>
              <a:rPr lang="en-US" altLang="zh-CN" sz="1400" dirty="0"/>
              <a:t>{ </a:t>
            </a:r>
            <a:endParaRPr lang="en-US" altLang="zh-CN" sz="1400" dirty="0"/>
          </a:p>
          <a:p>
            <a:pPr marL="0" indent="0">
              <a:spcBef>
                <a:spcPts val="0"/>
              </a:spcBef>
              <a:buNone/>
            </a:pPr>
            <a:r>
              <a:rPr lang="en-US" altLang="zh-CN" sz="1400" dirty="0"/>
              <a:t>    </a:t>
            </a:r>
            <a:r>
              <a:rPr lang="en-US" altLang="zh-CN" sz="1400" dirty="0" err="1"/>
              <a:t>pid_t</a:t>
            </a:r>
            <a:r>
              <a:rPr lang="en-US" altLang="zh-CN" sz="1400" dirty="0"/>
              <a:t> </a:t>
            </a:r>
            <a:r>
              <a:rPr lang="en-US" altLang="zh-CN" sz="1400" dirty="0" err="1"/>
              <a:t>pid</a:t>
            </a:r>
            <a:r>
              <a:rPr lang="en-US" altLang="zh-CN" sz="1400" dirty="0"/>
              <a:t>;</a:t>
            </a:r>
            <a:endParaRPr lang="en-US" altLang="zh-CN" sz="1400" dirty="0"/>
          </a:p>
          <a:p>
            <a:pPr marL="0" indent="0">
              <a:spcBef>
                <a:spcPts val="0"/>
              </a:spcBef>
              <a:buNone/>
            </a:pPr>
            <a:r>
              <a:rPr lang="en-US" altLang="zh-CN" sz="1400" dirty="0"/>
              <a:t>    </a:t>
            </a:r>
            <a:r>
              <a:rPr lang="en-US" altLang="zh-CN" sz="1400" dirty="0" err="1"/>
              <a:t>pid</a:t>
            </a:r>
            <a:r>
              <a:rPr lang="en-US" altLang="zh-CN" sz="1400" dirty="0"/>
              <a:t>=fork();</a:t>
            </a:r>
            <a:endParaRPr lang="en-US" altLang="zh-CN" sz="1400" dirty="0"/>
          </a:p>
          <a:p>
            <a:pPr marL="0" indent="0">
              <a:spcBef>
                <a:spcPts val="0"/>
              </a:spcBef>
              <a:buNone/>
            </a:pPr>
            <a:r>
              <a:rPr lang="en-US" altLang="zh-CN" sz="1400" dirty="0"/>
              <a:t>    if (</a:t>
            </a:r>
            <a:r>
              <a:rPr lang="en-US" altLang="zh-CN" sz="1400" dirty="0" err="1"/>
              <a:t>pid</a:t>
            </a:r>
            <a:r>
              <a:rPr lang="en-US" altLang="zh-CN" sz="1400" dirty="0"/>
              <a:t>==0)  //</a:t>
            </a:r>
            <a:r>
              <a:rPr lang="zh-CN" altLang="en-US" sz="1400" dirty="0"/>
              <a:t>子进程</a:t>
            </a:r>
            <a:endParaRPr lang="zh-CN" altLang="en-US" sz="1400" dirty="0"/>
          </a:p>
          <a:p>
            <a:pPr marL="0" indent="0">
              <a:spcBef>
                <a:spcPts val="0"/>
              </a:spcBef>
              <a:buNone/>
            </a:pPr>
            <a:r>
              <a:rPr lang="zh-CN" altLang="en-US" sz="1400" dirty="0"/>
              <a:t>       </a:t>
            </a:r>
            <a:r>
              <a:rPr lang="en-US" altLang="zh-CN" sz="1400" dirty="0"/>
              <a:t>{</a:t>
            </a:r>
            <a:endParaRPr lang="en-US" altLang="zh-CN" sz="1400" dirty="0"/>
          </a:p>
          <a:p>
            <a:pPr marL="0" indent="0">
              <a:spcBef>
                <a:spcPts val="0"/>
              </a:spcBef>
              <a:buNone/>
            </a:pPr>
            <a:r>
              <a:rPr lang="en-US" altLang="zh-CN" sz="1400" dirty="0"/>
              <a:t>             value +=15;</a:t>
            </a:r>
            <a:endParaRPr lang="en-US" altLang="zh-CN" sz="1400" dirty="0"/>
          </a:p>
          <a:p>
            <a:pPr marL="0" indent="0">
              <a:spcBef>
                <a:spcPts val="0"/>
              </a:spcBef>
              <a:buNone/>
            </a:pPr>
            <a:r>
              <a:rPr lang="en-US" altLang="zh-CN" sz="1400" dirty="0"/>
              <a:t>             </a:t>
            </a:r>
            <a:r>
              <a:rPr lang="en-US" altLang="zh-CN" sz="1400" dirty="0" err="1"/>
              <a:t>printf</a:t>
            </a:r>
            <a:r>
              <a:rPr lang="en-US" altLang="zh-CN" sz="1400" dirty="0"/>
              <a:t>("</a:t>
            </a:r>
            <a:r>
              <a:rPr lang="en-US" altLang="zh-CN" sz="1400" dirty="0" err="1"/>
              <a:t>Child:value</a:t>
            </a:r>
            <a:r>
              <a:rPr lang="en-US" altLang="zh-CN" sz="1400" dirty="0"/>
              <a:t>=%d\</a:t>
            </a:r>
            <a:r>
              <a:rPr lang="en-US" altLang="zh-CN" sz="1400" dirty="0" err="1"/>
              <a:t>n",value</a:t>
            </a:r>
            <a:r>
              <a:rPr lang="en-US" altLang="zh-CN" sz="1400" dirty="0"/>
              <a:t>); </a:t>
            </a:r>
            <a:endParaRPr lang="zh-CN" altLang="en-US" sz="1400" dirty="0"/>
          </a:p>
          <a:p>
            <a:pPr marL="0" indent="0">
              <a:spcBef>
                <a:spcPts val="0"/>
              </a:spcBef>
              <a:buNone/>
            </a:pPr>
            <a:r>
              <a:rPr lang="zh-CN" altLang="en-US" sz="1400" dirty="0"/>
              <a:t>             </a:t>
            </a:r>
            <a:r>
              <a:rPr lang="en-US" altLang="zh-CN" sz="1400" dirty="0" err="1"/>
              <a:t>printf</a:t>
            </a:r>
            <a:r>
              <a:rPr lang="en-US" altLang="zh-CN" sz="1400" dirty="0"/>
              <a:t>("CHILD: &amp;value=%p\</a:t>
            </a:r>
            <a:r>
              <a:rPr lang="en-US" altLang="zh-CN" sz="1400" dirty="0" err="1"/>
              <a:t>n</a:t>
            </a:r>
            <a:r>
              <a:rPr lang="en-US" altLang="zh-CN" sz="1400" dirty="0" err="1">
                <a:solidFill>
                  <a:srgbClr val="FF0000"/>
                </a:solidFill>
              </a:rPr>
              <a:t>",&amp;value</a:t>
            </a:r>
            <a:r>
              <a:rPr lang="en-US" altLang="zh-CN" sz="1400" dirty="0"/>
              <a:t>); </a:t>
            </a:r>
            <a:r>
              <a:rPr lang="en-US" altLang="zh-CN" sz="1400" dirty="0">
                <a:solidFill>
                  <a:srgbClr val="0000CC"/>
                </a:solidFill>
              </a:rPr>
              <a:t>//</a:t>
            </a:r>
            <a:r>
              <a:rPr lang="zh-CN" altLang="en-US" sz="1400" dirty="0">
                <a:solidFill>
                  <a:srgbClr val="0000CC"/>
                </a:solidFill>
              </a:rPr>
              <a:t>与父进程的输出结果相同还是不同</a:t>
            </a:r>
            <a:r>
              <a:rPr lang="zh-CN" altLang="en-US" sz="1400" dirty="0"/>
              <a:t>？</a:t>
            </a:r>
            <a:endParaRPr lang="zh-CN" altLang="en-US" sz="1400" dirty="0"/>
          </a:p>
          <a:p>
            <a:pPr marL="0" indent="0">
              <a:spcBef>
                <a:spcPts val="0"/>
              </a:spcBef>
              <a:buNone/>
            </a:pPr>
            <a:r>
              <a:rPr lang="zh-CN" altLang="en-US" sz="1400" dirty="0"/>
              <a:t>             </a:t>
            </a:r>
            <a:r>
              <a:rPr lang="en-US" altLang="zh-CN" sz="1400" dirty="0"/>
              <a:t>exit(0);</a:t>
            </a:r>
            <a:endParaRPr lang="en-US" altLang="zh-CN" sz="1400" dirty="0"/>
          </a:p>
          <a:p>
            <a:pPr marL="0" indent="0">
              <a:spcBef>
                <a:spcPts val="0"/>
              </a:spcBef>
              <a:buNone/>
            </a:pPr>
            <a:r>
              <a:rPr lang="en-US" altLang="zh-CN" sz="1400" dirty="0"/>
              <a:t>       } </a:t>
            </a:r>
            <a:endParaRPr lang="en-US" altLang="zh-CN" sz="1400" dirty="0"/>
          </a:p>
          <a:p>
            <a:pPr marL="0" indent="0">
              <a:spcBef>
                <a:spcPts val="0"/>
              </a:spcBef>
              <a:buNone/>
            </a:pPr>
            <a:r>
              <a:rPr lang="en-US" altLang="zh-CN" sz="1400" dirty="0"/>
              <a:t>    else if (</a:t>
            </a:r>
            <a:r>
              <a:rPr lang="en-US" altLang="zh-CN" sz="1400" dirty="0" err="1"/>
              <a:t>pid</a:t>
            </a:r>
            <a:r>
              <a:rPr lang="en-US" altLang="zh-CN" sz="1400" dirty="0"/>
              <a:t>&gt;0)   //</a:t>
            </a:r>
            <a:r>
              <a:rPr lang="zh-CN" altLang="en-US" sz="1400" dirty="0"/>
              <a:t>父进程</a:t>
            </a:r>
            <a:endParaRPr lang="zh-CN" altLang="en-US" sz="1400" dirty="0"/>
          </a:p>
          <a:p>
            <a:pPr marL="0" indent="0">
              <a:spcBef>
                <a:spcPts val="0"/>
              </a:spcBef>
              <a:buNone/>
            </a:pPr>
            <a:r>
              <a:rPr lang="zh-CN" altLang="en-US" sz="1400" dirty="0"/>
              <a:t>    </a:t>
            </a:r>
            <a:r>
              <a:rPr lang="en-US" altLang="zh-CN" sz="1400" dirty="0"/>
              <a:t>{ </a:t>
            </a:r>
            <a:endParaRPr lang="en-US" altLang="zh-CN" sz="1400" dirty="0"/>
          </a:p>
          <a:p>
            <a:pPr marL="0" indent="0">
              <a:spcBef>
                <a:spcPts val="0"/>
              </a:spcBef>
              <a:buNone/>
            </a:pPr>
            <a:r>
              <a:rPr lang="en-US" altLang="zh-CN" sz="1400" dirty="0"/>
              <a:t>         wait(NULL);</a:t>
            </a:r>
            <a:endParaRPr lang="en-US" altLang="zh-CN" sz="1400" dirty="0"/>
          </a:p>
          <a:p>
            <a:pPr marL="0" indent="0">
              <a:spcBef>
                <a:spcPts val="0"/>
              </a:spcBef>
              <a:buNone/>
            </a:pPr>
            <a:r>
              <a:rPr lang="en-US" altLang="zh-CN" sz="1400" dirty="0"/>
              <a:t>         </a:t>
            </a:r>
            <a:r>
              <a:rPr lang="en-US" altLang="zh-CN" sz="1400" dirty="0" err="1"/>
              <a:t>printf</a:t>
            </a:r>
            <a:r>
              <a:rPr lang="en-US" altLang="zh-CN" sz="1400" dirty="0"/>
              <a:t>("</a:t>
            </a:r>
            <a:r>
              <a:rPr lang="en-US" altLang="zh-CN" sz="1400" dirty="0" err="1"/>
              <a:t>PARENT:value</a:t>
            </a:r>
            <a:r>
              <a:rPr lang="en-US" altLang="zh-CN" sz="1400" dirty="0"/>
              <a:t>=%d\</a:t>
            </a:r>
            <a:r>
              <a:rPr lang="en-US" altLang="zh-CN" sz="1400" dirty="0" err="1"/>
              <a:t>n",value</a:t>
            </a:r>
            <a:r>
              <a:rPr lang="en-US" altLang="zh-CN" sz="1400" dirty="0"/>
              <a:t>);       </a:t>
            </a:r>
            <a:r>
              <a:rPr lang="en-US" altLang="zh-CN" sz="1400" dirty="0">
                <a:solidFill>
                  <a:srgbClr val="7030A0"/>
                </a:solidFill>
              </a:rPr>
              <a:t>//</a:t>
            </a:r>
            <a:r>
              <a:rPr lang="zh-CN" altLang="en-US" sz="1400" dirty="0">
                <a:solidFill>
                  <a:srgbClr val="7030A0"/>
                </a:solidFill>
              </a:rPr>
              <a:t>输出结果是什么？</a:t>
            </a:r>
            <a:endParaRPr lang="zh-CN" altLang="en-US" sz="1400" dirty="0">
              <a:solidFill>
                <a:srgbClr val="7030A0"/>
              </a:solidFill>
            </a:endParaRPr>
          </a:p>
          <a:p>
            <a:pPr marL="0" indent="0">
              <a:spcBef>
                <a:spcPts val="0"/>
              </a:spcBef>
              <a:buNone/>
            </a:pPr>
            <a:r>
              <a:rPr lang="zh-CN" altLang="en-US" sz="1400" dirty="0"/>
              <a:t>         </a:t>
            </a:r>
            <a:r>
              <a:rPr lang="en-US" altLang="zh-CN" sz="1400" dirty="0" err="1"/>
              <a:t>printf</a:t>
            </a:r>
            <a:r>
              <a:rPr lang="en-US" altLang="zh-CN" sz="1400" dirty="0"/>
              <a:t>("PARENT:&amp;value=%p\</a:t>
            </a:r>
            <a:r>
              <a:rPr lang="en-US" altLang="zh-CN" sz="1400" dirty="0" err="1"/>
              <a:t>n",</a:t>
            </a:r>
            <a:r>
              <a:rPr lang="en-US" altLang="zh-CN" sz="1400" dirty="0" err="1">
                <a:solidFill>
                  <a:srgbClr val="FF0000"/>
                </a:solidFill>
              </a:rPr>
              <a:t>&amp;value</a:t>
            </a:r>
            <a:r>
              <a:rPr lang="en-US" altLang="zh-CN" sz="1400" dirty="0"/>
              <a:t>);   //</a:t>
            </a:r>
            <a:r>
              <a:rPr lang="zh-CN" altLang="en-US" sz="1400" dirty="0">
                <a:solidFill>
                  <a:srgbClr val="0000CC"/>
                </a:solidFill>
              </a:rPr>
              <a:t>与子进程的输出结果相同还是不同</a:t>
            </a:r>
            <a:r>
              <a:rPr lang="zh-CN" altLang="en-US" sz="1400" dirty="0"/>
              <a:t>？</a:t>
            </a:r>
            <a:endParaRPr lang="zh-CN" altLang="en-US" sz="1400" dirty="0"/>
          </a:p>
          <a:p>
            <a:pPr marL="0" indent="0">
              <a:spcBef>
                <a:spcPts val="0"/>
              </a:spcBef>
              <a:buNone/>
            </a:pPr>
            <a:r>
              <a:rPr lang="zh-CN" altLang="en-US" sz="1400" dirty="0"/>
              <a:t>         </a:t>
            </a:r>
            <a:r>
              <a:rPr lang="en-US" altLang="zh-CN" sz="1400" dirty="0"/>
              <a:t>exit(0);</a:t>
            </a:r>
            <a:endParaRPr lang="en-US" altLang="zh-CN" sz="1400" dirty="0"/>
          </a:p>
          <a:p>
            <a:pPr marL="0" indent="0">
              <a:spcBef>
                <a:spcPts val="0"/>
              </a:spcBef>
              <a:buNone/>
            </a:pPr>
            <a:r>
              <a:rPr lang="en-US" altLang="zh-CN" sz="1400" dirty="0"/>
              <a:t>     }</a:t>
            </a:r>
            <a:endParaRPr lang="en-US" altLang="zh-CN" sz="1400" dirty="0"/>
          </a:p>
          <a:p>
            <a:pPr marL="0" indent="0">
              <a:spcBef>
                <a:spcPts val="0"/>
              </a:spcBef>
              <a:buNone/>
            </a:pPr>
            <a:r>
              <a:rPr lang="en-US" altLang="zh-CN" sz="1400" dirty="0"/>
              <a:t> }</a:t>
            </a:r>
            <a:endParaRPr lang="en-US" altLang="zh-CN" sz="1400"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idx="4294967295"/>
          </p:nvPr>
        </p:nvSpPr>
        <p:spPr>
          <a:ln>
            <a:miter/>
          </a:ln>
        </p:spPr>
        <p:txBody>
          <a:bodyPr/>
          <a:lstStyle/>
          <a:p>
            <a:pPr>
              <a:defRPr/>
            </a:pPr>
            <a:r>
              <a:rPr lang="zh-CN" altLang="en-US" noProof="1" smtClean="0">
                <a:effectLst>
                  <a:outerShdw blurRad="38100" dist="38100" dir="2700000">
                    <a:srgbClr val="C0C0C0"/>
                  </a:outerShdw>
                </a:effectLst>
              </a:rPr>
              <a:t>续上页</a:t>
            </a:r>
            <a:endParaRPr lang="zh-CN" altLang="en-US" noProof="1">
              <a:effectLst>
                <a:outerShdw blurRad="38100" dist="38100" dir="2700000">
                  <a:srgbClr val="C0C0C0"/>
                </a:outerShdw>
              </a:effectLst>
            </a:endParaRPr>
          </a:p>
        </p:txBody>
      </p:sp>
      <p:sp>
        <p:nvSpPr>
          <p:cNvPr id="110595" name="Rectangle 3"/>
          <p:cNvSpPr>
            <a:spLocks noGrp="1" noChangeArrowheads="1"/>
          </p:cNvSpPr>
          <p:nvPr>
            <p:ph type="body" idx="4294967295"/>
          </p:nvPr>
        </p:nvSpPr>
        <p:spPr>
          <a:xfrm>
            <a:off x="612559" y="1282699"/>
            <a:ext cx="7723573" cy="4771871"/>
          </a:xfrm>
        </p:spPr>
        <p:txBody>
          <a:bodyPr/>
          <a:lstStyle/>
          <a:p>
            <a:pPr eaLnBrk="1"/>
            <a:r>
              <a:rPr lang="zh-CN" altLang="en-US" sz="2000" dirty="0"/>
              <a:t>执行</a:t>
            </a:r>
            <a:r>
              <a:rPr lang="zh-CN" altLang="en-US" sz="2000" dirty="0" smtClean="0"/>
              <a:t>结果：</a:t>
            </a:r>
            <a:endParaRPr lang="en-US" altLang="zh-CN" sz="2000" dirty="0" smtClean="0"/>
          </a:p>
          <a:p>
            <a:pPr lvl="1" eaLnBrk="1"/>
            <a:r>
              <a:rPr lang="zh-CN" altLang="en-US" sz="1800" dirty="0" smtClean="0"/>
              <a:t>父子进程输出的各自的变量</a:t>
            </a:r>
            <a:r>
              <a:rPr lang="en-US" altLang="zh-CN" sz="1800" dirty="0" smtClean="0"/>
              <a:t>value</a:t>
            </a:r>
            <a:r>
              <a:rPr lang="zh-CN" altLang="en-US" sz="1800" dirty="0" smtClean="0"/>
              <a:t>的</a:t>
            </a:r>
            <a:r>
              <a:rPr lang="zh-CN" altLang="en-US" sz="1800" u="sng" dirty="0" smtClean="0">
                <a:solidFill>
                  <a:srgbClr val="0070C0"/>
                </a:solidFill>
              </a:rPr>
              <a:t>地址是相同的</a:t>
            </a:r>
            <a:endParaRPr lang="en-US" altLang="zh-CN" sz="1800" u="sng" dirty="0" smtClean="0">
              <a:solidFill>
                <a:srgbClr val="0070C0"/>
              </a:solidFill>
            </a:endParaRPr>
          </a:p>
          <a:p>
            <a:pPr eaLnBrk="1"/>
            <a:r>
              <a:rPr lang="zh-CN" altLang="en-US" sz="2000" dirty="0"/>
              <a:t>注</a:t>
            </a:r>
            <a:r>
              <a:rPr lang="zh-CN" altLang="en-US" sz="2000" dirty="0" smtClean="0"/>
              <a:t>：</a:t>
            </a:r>
            <a:endParaRPr lang="en-US" altLang="zh-CN" sz="2000" dirty="0" smtClean="0"/>
          </a:p>
          <a:p>
            <a:pPr lvl="1" eaLnBrk="1"/>
            <a:r>
              <a:rPr lang="zh-CN" altLang="en-US" sz="1800" dirty="0" smtClean="0"/>
              <a:t>尽管根据地址符</a:t>
            </a:r>
            <a:r>
              <a:rPr lang="en-US" altLang="zh-CN" sz="1800" dirty="0" smtClean="0"/>
              <a:t>&amp;</a:t>
            </a:r>
            <a:r>
              <a:rPr lang="zh-CN" altLang="en-US" sz="1800" dirty="0" smtClean="0"/>
              <a:t>取出的两个变量的地址相应，但它们指向的内存物理单元地址是不同的</a:t>
            </a:r>
            <a:endParaRPr lang="en-US" altLang="zh-CN" sz="1800" dirty="0" smtClean="0"/>
          </a:p>
          <a:p>
            <a:pPr lvl="1" eaLnBrk="1"/>
            <a:r>
              <a:rPr lang="zh-CN" altLang="en-US" sz="1800" dirty="0" smtClean="0"/>
              <a:t>因为父子进程在不同的地址空间上运行</a:t>
            </a:r>
            <a:endParaRPr lang="en-US" altLang="zh-CN" sz="1800" dirty="0" smtClean="0"/>
          </a:p>
          <a:p>
            <a:pPr eaLnBrk="1"/>
            <a:r>
              <a:rPr lang="zh-CN" altLang="en-US" sz="2000" dirty="0" smtClean="0">
                <a:solidFill>
                  <a:srgbClr val="C00000"/>
                </a:solidFill>
              </a:rPr>
              <a:t>该例也说明了，进程执行时，</a:t>
            </a:r>
            <a:r>
              <a:rPr lang="en-US" altLang="zh-CN" sz="2000" dirty="0" smtClean="0">
                <a:solidFill>
                  <a:srgbClr val="C00000"/>
                </a:solidFill>
              </a:rPr>
              <a:t>CPU</a:t>
            </a:r>
            <a:r>
              <a:rPr lang="zh-CN" altLang="en-US" sz="2000" dirty="0" smtClean="0">
                <a:solidFill>
                  <a:srgbClr val="C00000"/>
                </a:solidFill>
              </a:rPr>
              <a:t>给出的变量地址，包括</a:t>
            </a:r>
            <a:r>
              <a:rPr lang="en-US" altLang="zh-CN" sz="2000" dirty="0" smtClean="0">
                <a:solidFill>
                  <a:srgbClr val="C00000"/>
                </a:solidFill>
              </a:rPr>
              <a:t>PC</a:t>
            </a:r>
            <a:r>
              <a:rPr lang="zh-CN" altLang="en-US" sz="2000" dirty="0" smtClean="0">
                <a:solidFill>
                  <a:srgbClr val="C00000"/>
                </a:solidFill>
              </a:rPr>
              <a:t>中的内容</a:t>
            </a:r>
            <a:endParaRPr lang="en-US" altLang="zh-CN" sz="2000" dirty="0" smtClean="0">
              <a:solidFill>
                <a:srgbClr val="C00000"/>
              </a:solidFill>
            </a:endParaRPr>
          </a:p>
          <a:p>
            <a:pPr lvl="1" eaLnBrk="1"/>
            <a:r>
              <a:rPr lang="zh-CN" altLang="en-US" sz="1800" dirty="0" smtClean="0"/>
              <a:t>仅仅</a:t>
            </a:r>
            <a:r>
              <a:rPr lang="zh-CN" altLang="en-US" sz="1800" dirty="0"/>
              <a:t>是一个相对于各自地址空间起始位置的偏移量，是一个相对地址</a:t>
            </a:r>
            <a:endParaRPr lang="en-US" altLang="zh-CN" sz="1800" dirty="0"/>
          </a:p>
          <a:p>
            <a:pPr lvl="1" eaLnBrk="1"/>
            <a:r>
              <a:rPr lang="zh-CN" altLang="en-US" sz="1800" dirty="0"/>
              <a:t>不是用于对内存</a:t>
            </a:r>
            <a:r>
              <a:rPr lang="zh-CN" altLang="en-US" sz="1800" dirty="0" smtClean="0"/>
              <a:t>单元进行寻址时地址总线上的地址</a:t>
            </a:r>
            <a:endParaRPr lang="en-US" altLang="zh-CN" sz="1800" dirty="0" smtClean="0"/>
          </a:p>
          <a:p>
            <a:pPr lvl="1" eaLnBrk="1"/>
            <a:r>
              <a:rPr lang="zh-CN" altLang="en-US" sz="1800" dirty="0" smtClean="0">
                <a:highlight>
                  <a:srgbClr val="FFFF00"/>
                </a:highlight>
              </a:rPr>
              <a:t>访存时，</a:t>
            </a:r>
            <a:r>
              <a:rPr lang="en-US" altLang="zh-CN" sz="1800" dirty="0" smtClean="0">
                <a:highlight>
                  <a:srgbClr val="FFFF00"/>
                </a:highlight>
              </a:rPr>
              <a:t>CPU</a:t>
            </a:r>
            <a:r>
              <a:rPr lang="zh-CN" altLang="en-US" sz="1800" dirty="0" smtClean="0">
                <a:highlight>
                  <a:srgbClr val="FFFF00"/>
                </a:highlight>
              </a:rPr>
              <a:t>中的</a:t>
            </a:r>
            <a:r>
              <a:rPr lang="en-US" altLang="zh-CN" sz="1800" dirty="0" smtClean="0">
                <a:highlight>
                  <a:srgbClr val="FFFF00"/>
                </a:highlight>
              </a:rPr>
              <a:t>MMU</a:t>
            </a:r>
            <a:r>
              <a:rPr lang="zh-CN" altLang="en-US" sz="1800" dirty="0" smtClean="0">
                <a:highlight>
                  <a:srgbClr val="FFFF00"/>
                </a:highlight>
              </a:rPr>
              <a:t>模块将该相对地址变换成具体的内存地址，送到地址总线上</a:t>
            </a:r>
            <a:endParaRPr lang="en-US" altLang="zh-CN" sz="1800" dirty="0">
              <a:highlight>
                <a:srgbClr val="FFFF00"/>
              </a:highlight>
            </a:endParaRPr>
          </a:p>
          <a:p>
            <a:pPr lvl="1" eaLnBrk="1"/>
            <a:endParaRPr lang="en-US" altLang="zh-CN" sz="1800" dirty="0"/>
          </a:p>
          <a:p>
            <a:pPr eaLnBrk="1"/>
            <a:endParaRPr lang="zh-CN" altLang="en-US" sz="2000" dirty="0">
              <a:solidFill>
                <a:srgbClr val="C0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a:ln>
            <a:miter/>
          </a:ln>
        </p:spPr>
        <p:txBody>
          <a:bodyPr/>
          <a:lstStyle/>
          <a:p>
            <a:pPr>
              <a:defRPr/>
            </a:pPr>
            <a:r>
              <a:rPr lang="en-US" altLang="zh-CN" dirty="0" smtClean="0">
                <a:solidFill>
                  <a:srgbClr val="C00000"/>
                </a:solidFill>
              </a:rPr>
              <a:t>Same</a:t>
            </a:r>
            <a:r>
              <a:rPr lang="en-US" altLang="zh-CN" dirty="0" smtClean="0">
                <a:solidFill>
                  <a:srgbClr val="121896"/>
                </a:solidFill>
              </a:rPr>
              <a:t> </a:t>
            </a:r>
            <a:r>
              <a:rPr lang="en-US" altLang="zh-CN" dirty="0">
                <a:solidFill>
                  <a:srgbClr val="121896"/>
                </a:solidFill>
              </a:rPr>
              <a:t>program, </a:t>
            </a:r>
            <a:r>
              <a:rPr lang="en-US" altLang="zh-CN" dirty="0">
                <a:solidFill>
                  <a:srgbClr val="C00000"/>
                </a:solidFill>
              </a:rPr>
              <a:t>Separate</a:t>
            </a:r>
            <a:r>
              <a:rPr lang="en-US" altLang="zh-CN" dirty="0">
                <a:solidFill>
                  <a:srgbClr val="121896"/>
                </a:solidFill>
              </a:rPr>
              <a:t> process</a:t>
            </a:r>
            <a:endParaRPr lang="zh-CN" altLang="en-US" noProof="1">
              <a:effectLst>
                <a:outerShdw blurRad="38100" dist="38100" dir="2700000">
                  <a:srgbClr val="C0C0C0"/>
                </a:outerShdw>
              </a:effectLst>
            </a:endParaRPr>
          </a:p>
        </p:txBody>
      </p:sp>
      <p:sp>
        <p:nvSpPr>
          <p:cNvPr id="11267" name="Rectangle 3"/>
          <p:cNvSpPr>
            <a:spLocks noGrp="1" noChangeArrowheads="1"/>
          </p:cNvSpPr>
          <p:nvPr>
            <p:ph type="body" idx="4294967295"/>
          </p:nvPr>
        </p:nvSpPr>
        <p:spPr>
          <a:xfrm>
            <a:off x="827880" y="1212494"/>
            <a:ext cx="7351713" cy="400110"/>
          </a:xfrm>
        </p:spPr>
        <p:txBody>
          <a:bodyPr/>
          <a:lstStyle/>
          <a:p>
            <a:r>
              <a:rPr lang="zh-CN" altLang="en-US" sz="2000" noProof="1" smtClean="0">
                <a:effectLst>
                  <a:outerShdw blurRad="38100" dist="38100" dir="2700000">
                    <a:srgbClr val="C0C0C0"/>
                  </a:outerShdw>
                </a:effectLst>
              </a:rPr>
              <a:t>赫拉克利特：</a:t>
            </a:r>
            <a:r>
              <a:rPr lang="zh-CN" altLang="en-US" sz="2000" dirty="0" smtClean="0"/>
              <a:t>人</a:t>
            </a:r>
            <a:r>
              <a:rPr lang="zh-CN" altLang="en-US" sz="2000" dirty="0"/>
              <a:t>不能两次踏进同一条河流</a:t>
            </a:r>
            <a:endParaRPr lang="zh-CN" altLang="en-US" sz="2000" dirty="0"/>
          </a:p>
        </p:txBody>
      </p:sp>
      <p:sp>
        <p:nvSpPr>
          <p:cNvPr id="11268" name="Text Box 4"/>
          <p:cNvSpPr txBox="1">
            <a:spLocks noChangeArrowheads="1"/>
          </p:cNvSpPr>
          <p:nvPr/>
        </p:nvSpPr>
        <p:spPr bwMode="auto">
          <a:xfrm>
            <a:off x="827880" y="1723311"/>
            <a:ext cx="50757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a:r>
              <a:rPr lang="zh-CN" altLang="en-US" sz="2000" dirty="0">
                <a:solidFill>
                  <a:srgbClr val="0070C0"/>
                </a:solidFill>
                <a:latin typeface="Helvetica" panose="020B0604020202020204" pitchFamily="34" charset="0"/>
              </a:rPr>
              <a:t>一个程序不能两次属于同一个进程</a:t>
            </a:r>
            <a:endParaRPr lang="zh-CN" altLang="en-US" sz="2000" dirty="0">
              <a:solidFill>
                <a:srgbClr val="0070C0"/>
              </a:solidFill>
              <a:latin typeface="Helvetica" panose="020B0604020202020204" pitchFamily="34" charset="0"/>
            </a:endParaRPr>
          </a:p>
        </p:txBody>
      </p:sp>
      <p:sp>
        <p:nvSpPr>
          <p:cNvPr id="5" name="Text Box 4"/>
          <p:cNvSpPr txBox="1">
            <a:spLocks noChangeArrowheads="1"/>
          </p:cNvSpPr>
          <p:nvPr/>
        </p:nvSpPr>
        <p:spPr bwMode="auto">
          <a:xfrm>
            <a:off x="827880" y="2234129"/>
            <a:ext cx="50757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a:r>
              <a:rPr lang="zh-CN" altLang="en-US" sz="2000" dirty="0">
                <a:solidFill>
                  <a:srgbClr val="000818"/>
                </a:solidFill>
                <a:latin typeface="Helvetica" panose="020B0604020202020204" pitchFamily="34" charset="0"/>
              </a:rPr>
              <a:t>如何理解？</a:t>
            </a:r>
            <a:endParaRPr lang="zh-CN" altLang="en-US" sz="2000" dirty="0">
              <a:solidFill>
                <a:srgbClr val="000818"/>
              </a:solidFill>
              <a:latin typeface="Helvetica" panose="020B0604020202020204" pitchFamily="34" charset="0"/>
            </a:endParaRPr>
          </a:p>
        </p:txBody>
      </p:sp>
      <p:sp>
        <p:nvSpPr>
          <p:cNvPr id="6" name="Text Box 4"/>
          <p:cNvSpPr txBox="1">
            <a:spLocks noChangeArrowheads="1"/>
          </p:cNvSpPr>
          <p:nvPr/>
        </p:nvSpPr>
        <p:spPr bwMode="auto">
          <a:xfrm>
            <a:off x="1147476" y="2739854"/>
            <a:ext cx="50757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342900" indent="-342900" eaLnBrk="1">
              <a:buFont typeface="Wingdings" panose="05000000000000000000" pitchFamily="2" charset="2"/>
              <a:buChar char="l"/>
            </a:pPr>
            <a:r>
              <a:rPr lang="zh-CN" altLang="en-US" sz="1800" dirty="0">
                <a:solidFill>
                  <a:srgbClr val="0070C0"/>
                </a:solidFill>
                <a:latin typeface="Helvetica" panose="020B0604020202020204" pitchFamily="34" charset="0"/>
              </a:rPr>
              <a:t>一个程序可被多次执行；</a:t>
            </a:r>
            <a:endParaRPr lang="zh-CN" altLang="en-US" sz="1800" dirty="0">
              <a:solidFill>
                <a:srgbClr val="0070C0"/>
              </a:solidFill>
              <a:latin typeface="Helvetica" panose="020B0604020202020204" pitchFamily="34" charset="0"/>
            </a:endParaRPr>
          </a:p>
        </p:txBody>
      </p:sp>
      <p:sp>
        <p:nvSpPr>
          <p:cNvPr id="7" name="Text Box 4"/>
          <p:cNvSpPr txBox="1">
            <a:spLocks noChangeArrowheads="1"/>
          </p:cNvSpPr>
          <p:nvPr/>
        </p:nvSpPr>
        <p:spPr bwMode="auto">
          <a:xfrm>
            <a:off x="1147476" y="3156054"/>
            <a:ext cx="7463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342900" indent="-342900" eaLnBrk="1">
              <a:buFont typeface="Wingdings" panose="05000000000000000000" pitchFamily="2" charset="2"/>
              <a:buChar char="l"/>
            </a:pPr>
            <a:r>
              <a:rPr lang="zh-CN" altLang="en-US" sz="1800" dirty="0">
                <a:solidFill>
                  <a:srgbClr val="000818"/>
                </a:solidFill>
                <a:latin typeface="Helvetica" panose="020B0604020202020204" pitchFamily="34" charset="0"/>
              </a:rPr>
              <a:t>每次运行</a:t>
            </a:r>
            <a:r>
              <a:rPr lang="zh-CN" altLang="en-US" sz="1800" dirty="0" smtClean="0">
                <a:solidFill>
                  <a:srgbClr val="000818"/>
                </a:solidFill>
                <a:latin typeface="Helvetica" panose="020B0604020202020204" pitchFamily="34" charset="0"/>
              </a:rPr>
              <a:t>都是一个可执行程序</a:t>
            </a:r>
            <a:r>
              <a:rPr lang="zh-CN" altLang="en-US" sz="1800" dirty="0" smtClean="0">
                <a:solidFill>
                  <a:srgbClr val="C00000"/>
                </a:solidFill>
                <a:latin typeface="Helvetica" panose="020B0604020202020204" pitchFamily="34" charset="0"/>
              </a:rPr>
              <a:t>不同</a:t>
            </a:r>
            <a:r>
              <a:rPr lang="zh-CN" altLang="en-US" sz="1800" dirty="0">
                <a:solidFill>
                  <a:srgbClr val="C00000"/>
                </a:solidFill>
                <a:latin typeface="Helvetica" panose="020B0604020202020204" pitchFamily="34" charset="0"/>
              </a:rPr>
              <a:t>的运行活动</a:t>
            </a:r>
            <a:r>
              <a:rPr lang="en-US" altLang="zh-CN" sz="1800" dirty="0">
                <a:solidFill>
                  <a:srgbClr val="000818"/>
                </a:solidFill>
                <a:latin typeface="Helvetica" panose="020B0604020202020204" pitchFamily="34" charset="0"/>
              </a:rPr>
              <a:t>—</a:t>
            </a:r>
            <a:r>
              <a:rPr lang="en-US" altLang="zh-CN" sz="1800" dirty="0" smtClean="0">
                <a:solidFill>
                  <a:srgbClr val="7030A0"/>
                </a:solidFill>
                <a:latin typeface="Helvetica" panose="020B0604020202020204" pitchFamily="34" charset="0"/>
              </a:rPr>
              <a:t>OS</a:t>
            </a:r>
            <a:r>
              <a:rPr lang="zh-CN" altLang="en-US" sz="1800" dirty="0" smtClean="0">
                <a:solidFill>
                  <a:srgbClr val="7030A0"/>
                </a:solidFill>
                <a:latin typeface="Helvetica" panose="020B0604020202020204" pitchFamily="34" charset="0"/>
              </a:rPr>
              <a:t>为</a:t>
            </a:r>
            <a:r>
              <a:rPr lang="zh-CN" altLang="en-US" sz="1800" dirty="0">
                <a:solidFill>
                  <a:srgbClr val="7030A0"/>
                </a:solidFill>
                <a:latin typeface="Helvetica" panose="020B0604020202020204" pitchFamily="34" charset="0"/>
              </a:rPr>
              <a:t>其创建的进程也不会相同；</a:t>
            </a:r>
            <a:endParaRPr lang="zh-CN" altLang="en-US" sz="1800" dirty="0">
              <a:solidFill>
                <a:srgbClr val="7030A0"/>
              </a:solidFill>
              <a:latin typeface="Helvetica" panose="020B0604020202020204" pitchFamily="34" charset="0"/>
            </a:endParaRPr>
          </a:p>
        </p:txBody>
      </p:sp>
      <p:sp>
        <p:nvSpPr>
          <p:cNvPr id="8" name="Text Box 4"/>
          <p:cNvSpPr txBox="1">
            <a:spLocks noChangeArrowheads="1"/>
          </p:cNvSpPr>
          <p:nvPr/>
        </p:nvSpPr>
        <p:spPr bwMode="auto">
          <a:xfrm>
            <a:off x="1147476" y="3792213"/>
            <a:ext cx="7463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342900" indent="-342900" eaLnBrk="1">
              <a:buFont typeface="Wingdings" panose="05000000000000000000" pitchFamily="2" charset="2"/>
              <a:buChar char="l"/>
            </a:pPr>
            <a:r>
              <a:rPr lang="zh-CN" altLang="en-US" sz="1800" dirty="0" smtClean="0">
                <a:solidFill>
                  <a:srgbClr val="0070C0"/>
                </a:solidFill>
                <a:latin typeface="Helvetica" panose="020B0604020202020204" pitchFamily="34" charset="0"/>
              </a:rPr>
              <a:t>即使</a:t>
            </a:r>
            <a:r>
              <a:rPr lang="zh-CN" altLang="en-US" sz="1800" dirty="0">
                <a:solidFill>
                  <a:srgbClr val="0070C0"/>
                </a:solidFill>
                <a:latin typeface="Helvetica" panose="020B0604020202020204" pitchFamily="34" charset="0"/>
              </a:rPr>
              <a:t>每次运行的程序（代码段）相同，</a:t>
            </a:r>
            <a:r>
              <a:rPr lang="zh-CN" altLang="en-US" sz="1800" dirty="0">
                <a:solidFill>
                  <a:srgbClr val="C00000"/>
                </a:solidFill>
                <a:latin typeface="Helvetica" panose="020B0604020202020204" pitchFamily="34" charset="0"/>
              </a:rPr>
              <a:t>但处理的数据（数据段）可能</a:t>
            </a:r>
            <a:r>
              <a:rPr lang="zh-CN" altLang="en-US" sz="1800" dirty="0" smtClean="0">
                <a:solidFill>
                  <a:srgbClr val="C00000"/>
                </a:solidFill>
                <a:latin typeface="Helvetica" panose="020B0604020202020204" pitchFamily="34" charset="0"/>
              </a:rPr>
              <a:t>不同；</a:t>
            </a:r>
            <a:endParaRPr lang="zh-CN" altLang="en-US" sz="1800" dirty="0">
              <a:solidFill>
                <a:srgbClr val="C00000"/>
              </a:solidFill>
              <a:latin typeface="Helvetica" panose="020B0604020202020204" pitchFamily="34" charset="0"/>
            </a:endParaRPr>
          </a:p>
        </p:txBody>
      </p:sp>
      <p:sp>
        <p:nvSpPr>
          <p:cNvPr id="2" name="文本框 1"/>
          <p:cNvSpPr txBox="1"/>
          <p:nvPr/>
        </p:nvSpPr>
        <p:spPr>
          <a:xfrm>
            <a:off x="5797118" y="5427040"/>
            <a:ext cx="2228296" cy="307777"/>
          </a:xfrm>
          <a:prstGeom prst="rect">
            <a:avLst/>
          </a:prstGeom>
          <a:noFill/>
        </p:spPr>
        <p:txBody>
          <a:bodyPr wrap="square" rtlCol="0">
            <a:spAutoFit/>
          </a:bodyPr>
          <a:lstStyle/>
          <a:p>
            <a:r>
              <a:rPr lang="zh-CN" altLang="en-US" sz="1400" dirty="0" smtClean="0"/>
              <a:t>运动员</a:t>
            </a:r>
            <a:r>
              <a:rPr lang="en-US" altLang="zh-CN" sz="1400" dirty="0" smtClean="0">
                <a:sym typeface="Wingdings" panose="05000000000000000000" pitchFamily="2" charset="2"/>
              </a:rPr>
              <a:t></a:t>
            </a:r>
            <a:r>
              <a:rPr lang="zh-CN" altLang="en-US" sz="1400" dirty="0" smtClean="0"/>
              <a:t>多次竞赛过程</a:t>
            </a:r>
            <a:endParaRPr lang="zh-CN" altLang="en-US" sz="1400" dirty="0"/>
          </a:p>
        </p:txBody>
      </p:sp>
      <p:sp>
        <p:nvSpPr>
          <p:cNvPr id="12" name="Text Box 4"/>
          <p:cNvSpPr txBox="1">
            <a:spLocks noChangeArrowheads="1"/>
          </p:cNvSpPr>
          <p:nvPr/>
        </p:nvSpPr>
        <p:spPr bwMode="auto">
          <a:xfrm>
            <a:off x="1147476" y="4428372"/>
            <a:ext cx="746386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342900" indent="-342900" eaLnBrk="1">
              <a:buFont typeface="Wingdings" panose="05000000000000000000" pitchFamily="2" charset="2"/>
              <a:buChar char="l"/>
            </a:pPr>
            <a:r>
              <a:rPr lang="zh-CN" altLang="en-US" sz="1800" dirty="0" smtClean="0">
                <a:solidFill>
                  <a:srgbClr val="0000CC"/>
                </a:solidFill>
                <a:latin typeface="Helvetica" panose="020B0604020202020204" pitchFamily="34" charset="0"/>
              </a:rPr>
              <a:t>即使</a:t>
            </a:r>
            <a:r>
              <a:rPr lang="zh-CN" altLang="en-US" sz="1800" dirty="0">
                <a:solidFill>
                  <a:srgbClr val="0000CC"/>
                </a:solidFill>
                <a:latin typeface="Helvetica" panose="020B0604020202020204" pitchFamily="34" charset="0"/>
              </a:rPr>
              <a:t>每次运行的程序（代码段）相同</a:t>
            </a:r>
            <a:r>
              <a:rPr lang="zh-CN" altLang="en-US" sz="1800" dirty="0" smtClean="0">
                <a:solidFill>
                  <a:srgbClr val="0000CC"/>
                </a:solidFill>
                <a:latin typeface="Helvetica" panose="020B0604020202020204" pitchFamily="34" charset="0"/>
              </a:rPr>
              <a:t>，</a:t>
            </a:r>
            <a:r>
              <a:rPr lang="zh-CN" altLang="en-US" sz="1800" dirty="0" smtClean="0">
                <a:solidFill>
                  <a:srgbClr val="0070C0"/>
                </a:solidFill>
                <a:latin typeface="Helvetica" panose="020B0604020202020204" pitchFamily="34" charset="0"/>
              </a:rPr>
              <a:t>处理</a:t>
            </a:r>
            <a:r>
              <a:rPr lang="zh-CN" altLang="en-US" sz="1800" dirty="0">
                <a:solidFill>
                  <a:srgbClr val="0070C0"/>
                </a:solidFill>
                <a:latin typeface="Helvetica" panose="020B0604020202020204" pitchFamily="34" charset="0"/>
              </a:rPr>
              <a:t>的数据（数据段</a:t>
            </a:r>
            <a:r>
              <a:rPr lang="zh-CN" altLang="en-US" sz="1800" dirty="0" smtClean="0">
                <a:solidFill>
                  <a:srgbClr val="0070C0"/>
                </a:solidFill>
                <a:latin typeface="Helvetica" panose="020B0604020202020204" pitchFamily="34" charset="0"/>
              </a:rPr>
              <a:t>）也相同</a:t>
            </a:r>
            <a:r>
              <a:rPr lang="zh-CN" altLang="en-US" sz="1800" dirty="0" smtClean="0">
                <a:solidFill>
                  <a:srgbClr val="0000CC"/>
                </a:solidFill>
                <a:latin typeface="Helvetica" panose="020B0604020202020204" pitchFamily="34" charset="0"/>
              </a:rPr>
              <a:t>，</a:t>
            </a:r>
            <a:r>
              <a:rPr lang="zh-CN" altLang="en-US" sz="1800" dirty="0" smtClean="0">
                <a:solidFill>
                  <a:srgbClr val="C00000"/>
                </a:solidFill>
                <a:latin typeface="Helvetica" panose="020B0604020202020204" pitchFamily="34" charset="0"/>
              </a:rPr>
              <a:t>但</a:t>
            </a:r>
            <a:r>
              <a:rPr lang="en-US" altLang="zh-CN" sz="1800" dirty="0" smtClean="0">
                <a:solidFill>
                  <a:srgbClr val="C00000"/>
                </a:solidFill>
                <a:latin typeface="Helvetica" panose="020B0604020202020204" pitchFamily="34" charset="0"/>
              </a:rPr>
              <a:t>OS</a:t>
            </a:r>
            <a:r>
              <a:rPr lang="zh-CN" altLang="en-US" sz="1800" dirty="0" smtClean="0">
                <a:solidFill>
                  <a:srgbClr val="C00000"/>
                </a:solidFill>
                <a:latin typeface="Helvetica" panose="020B0604020202020204" pitchFamily="34" charset="0"/>
              </a:rPr>
              <a:t>为其分配</a:t>
            </a:r>
            <a:r>
              <a:rPr lang="en-US" altLang="zh-CN" sz="1800" dirty="0" smtClean="0">
                <a:solidFill>
                  <a:srgbClr val="C00000"/>
                </a:solidFill>
                <a:latin typeface="Helvetica" panose="020B0604020202020204" pitchFamily="34" charset="0"/>
              </a:rPr>
              <a:t>PCB</a:t>
            </a:r>
            <a:r>
              <a:rPr lang="zh-CN" altLang="en-US" sz="1800" dirty="0" smtClean="0">
                <a:solidFill>
                  <a:srgbClr val="C00000"/>
                </a:solidFill>
                <a:latin typeface="Helvetica" panose="020B0604020202020204" pitchFamily="34" charset="0"/>
              </a:rPr>
              <a:t>、进程号、堆</a:t>
            </a:r>
            <a:r>
              <a:rPr lang="zh-CN" altLang="en-US" sz="1800" dirty="0">
                <a:solidFill>
                  <a:srgbClr val="C00000"/>
                </a:solidFill>
                <a:latin typeface="Helvetica" panose="020B0604020202020204" pitchFamily="34" charset="0"/>
              </a:rPr>
              <a:t>、</a:t>
            </a:r>
            <a:r>
              <a:rPr lang="zh-CN" altLang="en-US" sz="1800" dirty="0" smtClean="0">
                <a:solidFill>
                  <a:srgbClr val="C00000"/>
                </a:solidFill>
                <a:latin typeface="Helvetica" panose="020B0604020202020204" pitchFamily="34" charset="0"/>
              </a:rPr>
              <a:t>栈等系统分配资源肯定不同</a:t>
            </a:r>
            <a:r>
              <a:rPr lang="zh-CN" altLang="en-US" sz="1800" dirty="0">
                <a:solidFill>
                  <a:srgbClr val="0000CC"/>
                </a:solidFill>
                <a:latin typeface="Helvetica" panose="020B0604020202020204" pitchFamily="34" charset="0"/>
              </a:rPr>
              <a:t>；</a:t>
            </a:r>
            <a:endParaRPr lang="zh-CN" altLang="en-US" sz="1800" dirty="0">
              <a:solidFill>
                <a:srgbClr val="0000CC"/>
              </a:solidFill>
              <a:latin typeface="Helvetica" panose="020B0604020202020204" pitchFamily="34" charset="0"/>
            </a:endParaRPr>
          </a:p>
        </p:txBody>
      </p:sp>
      <p:sp>
        <p:nvSpPr>
          <p:cNvPr id="13" name="文本框 12"/>
          <p:cNvSpPr txBox="1"/>
          <p:nvPr/>
        </p:nvSpPr>
        <p:spPr>
          <a:xfrm>
            <a:off x="5805994" y="5779377"/>
            <a:ext cx="1713392" cy="307777"/>
          </a:xfrm>
          <a:prstGeom prst="rect">
            <a:avLst/>
          </a:prstGeom>
          <a:noFill/>
        </p:spPr>
        <p:txBody>
          <a:bodyPr wrap="square" rtlCol="0">
            <a:spAutoFit/>
          </a:bodyPr>
          <a:lstStyle/>
          <a:p>
            <a:r>
              <a:rPr lang="zh-CN" altLang="en-US" sz="1400" dirty="0" smtClean="0"/>
              <a:t>飞机</a:t>
            </a:r>
            <a:r>
              <a:rPr lang="en-US" altLang="zh-CN" sz="1400" dirty="0" smtClean="0">
                <a:sym typeface="Wingdings" panose="05000000000000000000" pitchFamily="2" charset="2"/>
              </a:rPr>
              <a:t></a:t>
            </a:r>
            <a:r>
              <a:rPr lang="zh-CN" altLang="en-US" sz="1400" dirty="0" smtClean="0">
                <a:sym typeface="Wingdings" panose="05000000000000000000" pitchFamily="2" charset="2"/>
              </a:rPr>
              <a:t>飞行过程</a:t>
            </a:r>
            <a:endParaRPr lang="zh-CN" altLang="en-US" sz="1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arn(outVertical)">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1268">
                                            <p:txEl>
                                              <p:pRg st="0" end="0"/>
                                            </p:txEl>
                                          </p:spTgt>
                                        </p:tgtEl>
                                        <p:attrNameLst>
                                          <p:attrName>style.visibility</p:attrName>
                                        </p:attrNameLst>
                                      </p:cBhvr>
                                      <p:to>
                                        <p:strVal val="visible"/>
                                      </p:to>
                                    </p:set>
                                    <p:animEffect transition="in" filter="barn(outVertical)">
                                      <p:cBhvr>
                                        <p:cTn id="12" dur="500"/>
                                        <p:tgtEl>
                                          <p:spTgt spid="112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P spid="11268" grpId="0" build="p"/>
      <p:bldP spid="5" grpId="0"/>
      <p:bldP spid="6" grpId="0"/>
      <p:bldP spid="7" grpId="0"/>
      <p:bldP spid="8" grpId="0"/>
      <p:bldP spid="2" grpId="0"/>
      <p:bldP spid="12" grpId="0"/>
      <p:bldP spid="13"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idx="4294967295"/>
          </p:nvPr>
        </p:nvSpPr>
        <p:spPr>
          <a:ln>
            <a:miter/>
          </a:ln>
        </p:spPr>
        <p:txBody>
          <a:bodyPr/>
          <a:lstStyle/>
          <a:p>
            <a:pPr marL="342900" indent="-342900">
              <a:defRPr/>
            </a:pPr>
            <a:r>
              <a:rPr lang="zh-CN" altLang="en-US" noProof="1">
                <a:effectLst>
                  <a:outerShdw blurRad="38100" dist="38100" dir="2700000">
                    <a:srgbClr val="C0C0C0"/>
                  </a:outerShdw>
                </a:effectLst>
              </a:rPr>
              <a:t> </a:t>
            </a:r>
            <a:r>
              <a:rPr lang="zh-CN" altLang="en-US" noProof="1" smtClean="0">
                <a:effectLst>
                  <a:outerShdw blurRad="38100" dist="38100" dir="2700000">
                    <a:srgbClr val="C0C0C0"/>
                  </a:outerShdw>
                </a:effectLst>
              </a:rPr>
              <a:t>关于指针变量</a:t>
            </a:r>
            <a:endParaRPr lang="zh-CN" altLang="en-US" noProof="1">
              <a:effectLst>
                <a:outerShdw blurRad="38100" dist="38100" dir="2700000">
                  <a:srgbClr val="C0C0C0"/>
                </a:outerShdw>
              </a:effectLst>
            </a:endParaRPr>
          </a:p>
        </p:txBody>
      </p:sp>
      <p:sp>
        <p:nvSpPr>
          <p:cNvPr id="109571" name="内容占位符 2"/>
          <p:cNvSpPr>
            <a:spLocks noGrp="1" noChangeArrowheads="1"/>
          </p:cNvSpPr>
          <p:nvPr>
            <p:ph idx="4294967295"/>
          </p:nvPr>
        </p:nvSpPr>
        <p:spPr>
          <a:xfrm>
            <a:off x="685800" y="918716"/>
            <a:ext cx="7555668" cy="5143500"/>
          </a:xfrm>
        </p:spPr>
        <p:txBody>
          <a:bodyPr/>
          <a:lstStyle/>
          <a:p>
            <a:pPr marL="0" indent="0">
              <a:spcBef>
                <a:spcPts val="0"/>
              </a:spcBef>
              <a:buNone/>
            </a:pPr>
            <a:r>
              <a:rPr lang="en-US" altLang="zh-CN" sz="1400" dirty="0"/>
              <a:t>#include &lt;sys/</a:t>
            </a:r>
            <a:r>
              <a:rPr lang="en-US" altLang="zh-CN" sz="1400" dirty="0" err="1"/>
              <a:t>types.h</a:t>
            </a:r>
            <a:r>
              <a:rPr lang="en-US" altLang="zh-CN" sz="1400" dirty="0"/>
              <a:t>&gt;</a:t>
            </a:r>
            <a:endParaRPr lang="en-US" altLang="zh-CN" sz="1400" dirty="0"/>
          </a:p>
          <a:p>
            <a:pPr marL="0" indent="0">
              <a:spcBef>
                <a:spcPts val="0"/>
              </a:spcBef>
              <a:buNone/>
            </a:pPr>
            <a:r>
              <a:rPr lang="en-US" altLang="zh-CN" sz="1400" dirty="0"/>
              <a:t>#include &lt;</a:t>
            </a:r>
            <a:r>
              <a:rPr lang="en-US" altLang="zh-CN" sz="1400" dirty="0" err="1"/>
              <a:t>stdio.h</a:t>
            </a:r>
            <a:r>
              <a:rPr lang="en-US" altLang="zh-CN" sz="1400" dirty="0"/>
              <a:t>&gt;</a:t>
            </a:r>
            <a:endParaRPr lang="en-US" altLang="zh-CN" sz="1400" dirty="0"/>
          </a:p>
          <a:p>
            <a:pPr marL="0" indent="0">
              <a:spcBef>
                <a:spcPts val="0"/>
              </a:spcBef>
              <a:buNone/>
            </a:pPr>
            <a:r>
              <a:rPr lang="en-US" altLang="zh-CN" sz="1400" dirty="0"/>
              <a:t>#include &lt;</a:t>
            </a:r>
            <a:r>
              <a:rPr lang="en-US" altLang="zh-CN" sz="1400" dirty="0" err="1"/>
              <a:t>unistd.h</a:t>
            </a:r>
            <a:r>
              <a:rPr lang="en-US" altLang="zh-CN" sz="1400" dirty="0"/>
              <a:t>&gt;</a:t>
            </a:r>
            <a:endParaRPr lang="en-US" altLang="zh-CN" sz="1400" dirty="0"/>
          </a:p>
          <a:p>
            <a:pPr marL="0" indent="0">
              <a:spcBef>
                <a:spcPts val="0"/>
              </a:spcBef>
              <a:buNone/>
            </a:pPr>
            <a:r>
              <a:rPr lang="en-US" altLang="zh-CN" sz="1400" dirty="0"/>
              <a:t>#include &lt;</a:t>
            </a:r>
            <a:r>
              <a:rPr lang="en-US" altLang="zh-CN" sz="1400" dirty="0" err="1"/>
              <a:t>stdlib.h</a:t>
            </a:r>
            <a:r>
              <a:rPr lang="en-US" altLang="zh-CN" sz="1400" dirty="0"/>
              <a:t>&gt;</a:t>
            </a:r>
            <a:endParaRPr lang="en-US" altLang="zh-CN" sz="1400" dirty="0"/>
          </a:p>
          <a:p>
            <a:pPr marL="0" indent="0">
              <a:spcBef>
                <a:spcPts val="0"/>
              </a:spcBef>
              <a:buNone/>
            </a:pPr>
            <a:r>
              <a:rPr lang="en-US" altLang="zh-CN" sz="1400" dirty="0"/>
              <a:t>#include &lt;sys/</a:t>
            </a:r>
            <a:r>
              <a:rPr lang="en-US" altLang="zh-CN" sz="1400" dirty="0" err="1"/>
              <a:t>wait.h</a:t>
            </a:r>
            <a:r>
              <a:rPr lang="en-US" altLang="zh-CN" sz="1400" dirty="0"/>
              <a:t>&gt;</a:t>
            </a:r>
            <a:endParaRPr lang="en-US" altLang="zh-CN" sz="1400" dirty="0"/>
          </a:p>
          <a:p>
            <a:pPr marL="0" indent="0">
              <a:spcBef>
                <a:spcPts val="0"/>
              </a:spcBef>
              <a:buNone/>
            </a:pPr>
            <a:r>
              <a:rPr lang="en-US" altLang="zh-CN" sz="1400" dirty="0" err="1"/>
              <a:t>int</a:t>
            </a:r>
            <a:r>
              <a:rPr lang="en-US" altLang="zh-CN" sz="1400" dirty="0"/>
              <a:t>  value=5;</a:t>
            </a:r>
            <a:endParaRPr lang="en-US" altLang="zh-CN" sz="1400" dirty="0"/>
          </a:p>
          <a:p>
            <a:pPr marL="0" indent="0">
              <a:spcBef>
                <a:spcPts val="0"/>
              </a:spcBef>
              <a:buNone/>
            </a:pPr>
            <a:r>
              <a:rPr lang="en-US" altLang="zh-CN" sz="1400" dirty="0" err="1"/>
              <a:t>int</a:t>
            </a:r>
            <a:r>
              <a:rPr lang="en-US" altLang="zh-CN" sz="1400" dirty="0"/>
              <a:t> *p=&amp;value;   //</a:t>
            </a:r>
            <a:r>
              <a:rPr lang="zh-CN" altLang="en-US" sz="1400" dirty="0"/>
              <a:t>父进程定义的全局整型指针变量</a:t>
            </a:r>
            <a:endParaRPr lang="zh-CN" altLang="en-US" sz="1400" dirty="0"/>
          </a:p>
          <a:p>
            <a:pPr marL="0" indent="0">
              <a:spcBef>
                <a:spcPts val="0"/>
              </a:spcBef>
              <a:buNone/>
            </a:pPr>
            <a:r>
              <a:rPr lang="en-US" altLang="zh-CN" sz="1400" dirty="0" err="1"/>
              <a:t>int</a:t>
            </a:r>
            <a:r>
              <a:rPr lang="en-US" altLang="zh-CN" sz="1400" dirty="0"/>
              <a:t> main() </a:t>
            </a:r>
            <a:endParaRPr lang="en-US" altLang="zh-CN" sz="1400" dirty="0"/>
          </a:p>
          <a:p>
            <a:pPr marL="0" indent="0">
              <a:spcBef>
                <a:spcPts val="0"/>
              </a:spcBef>
              <a:buNone/>
            </a:pPr>
            <a:r>
              <a:rPr lang="en-US" altLang="zh-CN" sz="1400" dirty="0"/>
              <a:t>{ </a:t>
            </a:r>
            <a:endParaRPr lang="en-US" altLang="zh-CN" sz="1400" dirty="0"/>
          </a:p>
          <a:p>
            <a:pPr marL="0" indent="0">
              <a:spcBef>
                <a:spcPts val="0"/>
              </a:spcBef>
              <a:buNone/>
            </a:pPr>
            <a:r>
              <a:rPr lang="en-US" altLang="zh-CN" sz="1400" dirty="0"/>
              <a:t>    </a:t>
            </a:r>
            <a:r>
              <a:rPr lang="en-US" altLang="zh-CN" sz="1400" dirty="0" err="1"/>
              <a:t>pid_t</a:t>
            </a:r>
            <a:r>
              <a:rPr lang="en-US" altLang="zh-CN" sz="1400" dirty="0"/>
              <a:t> </a:t>
            </a:r>
            <a:r>
              <a:rPr lang="en-US" altLang="zh-CN" sz="1400" dirty="0" err="1" smtClean="0"/>
              <a:t>pid</a:t>
            </a:r>
            <a:r>
              <a:rPr lang="en-US" altLang="zh-CN" sz="1400" dirty="0" smtClean="0"/>
              <a:t>=fork</a:t>
            </a:r>
            <a:r>
              <a:rPr lang="en-US" altLang="zh-CN" sz="1400" dirty="0"/>
              <a:t>();</a:t>
            </a:r>
            <a:endParaRPr lang="en-US" altLang="zh-CN" sz="1400" dirty="0"/>
          </a:p>
          <a:p>
            <a:pPr marL="0" indent="0">
              <a:spcBef>
                <a:spcPts val="0"/>
              </a:spcBef>
              <a:buNone/>
            </a:pPr>
            <a:r>
              <a:rPr lang="en-US" altLang="zh-CN" sz="1400" dirty="0"/>
              <a:t>    if (</a:t>
            </a:r>
            <a:r>
              <a:rPr lang="en-US" altLang="zh-CN" sz="1400" dirty="0" err="1"/>
              <a:t>pid</a:t>
            </a:r>
            <a:r>
              <a:rPr lang="en-US" altLang="zh-CN" sz="1400" dirty="0"/>
              <a:t>==0) {</a:t>
            </a:r>
            <a:r>
              <a:rPr lang="en-US" altLang="zh-CN" sz="1400" dirty="0" smtClean="0"/>
              <a:t> </a:t>
            </a:r>
            <a:r>
              <a:rPr lang="en-US" altLang="zh-CN" sz="1400" dirty="0"/>
              <a:t>//</a:t>
            </a:r>
            <a:r>
              <a:rPr lang="zh-CN" altLang="en-US" sz="1400" dirty="0"/>
              <a:t>子进程</a:t>
            </a:r>
            <a:endParaRPr lang="zh-CN" altLang="en-US" sz="1400" dirty="0"/>
          </a:p>
          <a:p>
            <a:pPr marL="0" indent="0">
              <a:spcBef>
                <a:spcPts val="0"/>
              </a:spcBef>
              <a:buNone/>
            </a:pPr>
            <a:r>
              <a:rPr lang="zh-CN" altLang="en-US" sz="1400" dirty="0"/>
              <a:t>    </a:t>
            </a:r>
            <a:r>
              <a:rPr lang="en-US" altLang="zh-CN" sz="1400" dirty="0" smtClean="0"/>
              <a:t>        </a:t>
            </a:r>
            <a:r>
              <a:rPr lang="en-US" altLang="zh-CN" sz="1400" b="1" u="sng" dirty="0">
                <a:solidFill>
                  <a:srgbClr val="C00000"/>
                </a:solidFill>
              </a:rPr>
              <a:t>*p +=15;  </a:t>
            </a:r>
            <a:endParaRPr lang="en-US" altLang="zh-CN" sz="1400" b="1" u="sng" dirty="0">
              <a:solidFill>
                <a:srgbClr val="C00000"/>
              </a:solidFill>
            </a:endParaRPr>
          </a:p>
          <a:p>
            <a:pPr marL="0" indent="0">
              <a:spcBef>
                <a:spcPts val="0"/>
              </a:spcBef>
              <a:buNone/>
            </a:pPr>
            <a:r>
              <a:rPr lang="en-US" altLang="zh-CN" sz="1400" dirty="0">
                <a:solidFill>
                  <a:srgbClr val="0000CC"/>
                </a:solidFill>
              </a:rPr>
              <a:t>             </a:t>
            </a:r>
            <a:r>
              <a:rPr lang="en-US" altLang="zh-CN" sz="1400" dirty="0" err="1">
                <a:solidFill>
                  <a:srgbClr val="0000CC"/>
                </a:solidFill>
              </a:rPr>
              <a:t>printf</a:t>
            </a:r>
            <a:r>
              <a:rPr lang="en-US" altLang="zh-CN" sz="1400" dirty="0">
                <a:solidFill>
                  <a:srgbClr val="0000CC"/>
                </a:solidFill>
              </a:rPr>
              <a:t>("CHILD: p=%p\</a:t>
            </a:r>
            <a:r>
              <a:rPr lang="en-US" altLang="zh-CN" sz="1400" dirty="0" err="1">
                <a:solidFill>
                  <a:srgbClr val="0000CC"/>
                </a:solidFill>
              </a:rPr>
              <a:t>n",p</a:t>
            </a:r>
            <a:r>
              <a:rPr lang="en-US" altLang="zh-CN" sz="1400" dirty="0">
                <a:solidFill>
                  <a:srgbClr val="0000CC"/>
                </a:solidFill>
              </a:rPr>
              <a:t>);   </a:t>
            </a:r>
            <a:r>
              <a:rPr lang="en-US" altLang="zh-CN" sz="1400" dirty="0"/>
              <a:t>//</a:t>
            </a:r>
            <a:r>
              <a:rPr lang="zh-CN" altLang="en-US" sz="1400" dirty="0"/>
              <a:t>与父进程的输出结果相同还是不同？</a:t>
            </a:r>
            <a:endParaRPr lang="zh-CN" altLang="en-US" sz="1400" dirty="0"/>
          </a:p>
          <a:p>
            <a:pPr marL="0" indent="0">
              <a:spcBef>
                <a:spcPts val="0"/>
              </a:spcBef>
              <a:buNone/>
            </a:pPr>
            <a:r>
              <a:rPr lang="zh-CN" altLang="en-US" sz="1400" dirty="0">
                <a:solidFill>
                  <a:srgbClr val="7030A0"/>
                </a:solidFill>
              </a:rPr>
              <a:t>             </a:t>
            </a:r>
            <a:r>
              <a:rPr lang="en-US" altLang="zh-CN" sz="1400" dirty="0" err="1">
                <a:solidFill>
                  <a:srgbClr val="7030A0"/>
                </a:solidFill>
              </a:rPr>
              <a:t>printf</a:t>
            </a:r>
            <a:r>
              <a:rPr lang="en-US" altLang="zh-CN" sz="1400" dirty="0">
                <a:solidFill>
                  <a:srgbClr val="7030A0"/>
                </a:solidFill>
              </a:rPr>
              <a:t>("CHILD: *p=%d\n",*p); //</a:t>
            </a:r>
            <a:r>
              <a:rPr lang="zh-CN" altLang="en-US" sz="1400" dirty="0">
                <a:solidFill>
                  <a:srgbClr val="7030A0"/>
                </a:solidFill>
              </a:rPr>
              <a:t>输出什么？</a:t>
            </a:r>
            <a:endParaRPr lang="zh-CN" altLang="en-US" sz="1400" dirty="0">
              <a:solidFill>
                <a:srgbClr val="7030A0"/>
              </a:solidFill>
            </a:endParaRPr>
          </a:p>
          <a:p>
            <a:pPr marL="0" indent="0">
              <a:spcBef>
                <a:spcPts val="0"/>
              </a:spcBef>
              <a:buNone/>
            </a:pPr>
            <a:r>
              <a:rPr lang="zh-CN" altLang="en-US" sz="1400" dirty="0"/>
              <a:t>             </a:t>
            </a:r>
            <a:r>
              <a:rPr lang="en-US" altLang="zh-CN" sz="1400" dirty="0"/>
              <a:t>exit(0</a:t>
            </a:r>
            <a:r>
              <a:rPr lang="en-US" altLang="zh-CN" sz="1400" dirty="0" smtClean="0"/>
              <a:t>); </a:t>
            </a:r>
            <a:endParaRPr lang="en-US" altLang="zh-CN" sz="1400" dirty="0"/>
          </a:p>
          <a:p>
            <a:pPr marL="0" indent="0">
              <a:spcBef>
                <a:spcPts val="0"/>
              </a:spcBef>
              <a:buNone/>
            </a:pPr>
            <a:r>
              <a:rPr lang="en-US" altLang="zh-CN" sz="1400" dirty="0"/>
              <a:t>   </a:t>
            </a:r>
            <a:r>
              <a:rPr lang="en-US" altLang="zh-CN" sz="1400" dirty="0" smtClean="0"/>
              <a:t>   </a:t>
            </a:r>
            <a:r>
              <a:rPr lang="en-US" altLang="zh-CN" sz="1400" dirty="0"/>
              <a:t>} </a:t>
            </a:r>
            <a:r>
              <a:rPr lang="en-US" altLang="zh-CN" sz="1400" dirty="0" smtClean="0"/>
              <a:t>  </a:t>
            </a:r>
            <a:endParaRPr lang="en-US" altLang="zh-CN" sz="1400" dirty="0" smtClean="0"/>
          </a:p>
          <a:p>
            <a:pPr marL="0" indent="0">
              <a:spcBef>
                <a:spcPts val="0"/>
              </a:spcBef>
              <a:buNone/>
            </a:pPr>
            <a:r>
              <a:rPr lang="en-US" altLang="zh-CN" sz="1400" dirty="0"/>
              <a:t> </a:t>
            </a:r>
            <a:r>
              <a:rPr lang="en-US" altLang="zh-CN" sz="1400" dirty="0" smtClean="0"/>
              <a:t>     else </a:t>
            </a:r>
            <a:r>
              <a:rPr lang="en-US" altLang="zh-CN" sz="1400" dirty="0"/>
              <a:t>if (</a:t>
            </a:r>
            <a:r>
              <a:rPr lang="en-US" altLang="zh-CN" sz="1400" dirty="0" err="1"/>
              <a:t>pid</a:t>
            </a:r>
            <a:r>
              <a:rPr lang="en-US" altLang="zh-CN" sz="1400" dirty="0"/>
              <a:t>&gt;0) </a:t>
            </a:r>
            <a:r>
              <a:rPr lang="en-US" altLang="zh-CN" sz="1400" dirty="0" smtClean="0"/>
              <a:t> {   </a:t>
            </a:r>
            <a:r>
              <a:rPr lang="en-US" altLang="zh-CN" sz="1400" dirty="0"/>
              <a:t>//</a:t>
            </a:r>
            <a:r>
              <a:rPr lang="zh-CN" altLang="en-US" sz="1400" dirty="0"/>
              <a:t>父进程</a:t>
            </a:r>
            <a:endParaRPr lang="zh-CN" altLang="en-US" sz="1400" dirty="0"/>
          </a:p>
          <a:p>
            <a:pPr marL="0" indent="0">
              <a:spcBef>
                <a:spcPts val="0"/>
              </a:spcBef>
              <a:buNone/>
            </a:pPr>
            <a:r>
              <a:rPr lang="en-US" altLang="zh-CN" sz="1400" dirty="0" smtClean="0"/>
              <a:t>         </a:t>
            </a:r>
            <a:r>
              <a:rPr lang="en-US" altLang="zh-CN" sz="1400" dirty="0" err="1" smtClean="0">
                <a:solidFill>
                  <a:srgbClr val="0000CC"/>
                </a:solidFill>
              </a:rPr>
              <a:t>printf</a:t>
            </a:r>
            <a:r>
              <a:rPr lang="en-US" altLang="zh-CN" sz="1400" dirty="0">
                <a:solidFill>
                  <a:srgbClr val="0000CC"/>
                </a:solidFill>
              </a:rPr>
              <a:t>("PARENT: p=%p\</a:t>
            </a:r>
            <a:r>
              <a:rPr lang="en-US" altLang="zh-CN" sz="1400" dirty="0" err="1">
                <a:solidFill>
                  <a:srgbClr val="0000CC"/>
                </a:solidFill>
              </a:rPr>
              <a:t>n",p</a:t>
            </a:r>
            <a:r>
              <a:rPr lang="en-US" altLang="zh-CN" sz="1400" dirty="0">
                <a:solidFill>
                  <a:srgbClr val="0000CC"/>
                </a:solidFill>
              </a:rPr>
              <a:t>);   </a:t>
            </a:r>
            <a:r>
              <a:rPr lang="en-US" altLang="zh-CN" sz="1400" dirty="0"/>
              <a:t>//</a:t>
            </a:r>
            <a:r>
              <a:rPr lang="zh-CN" altLang="en-US" sz="1400" dirty="0"/>
              <a:t>与子进程的输出结果相同还是不同？</a:t>
            </a:r>
            <a:endParaRPr lang="zh-CN" altLang="en-US" sz="1400" dirty="0"/>
          </a:p>
          <a:p>
            <a:pPr marL="0" indent="0">
              <a:spcBef>
                <a:spcPts val="0"/>
              </a:spcBef>
              <a:buNone/>
            </a:pPr>
            <a:r>
              <a:rPr lang="zh-CN" altLang="en-US" sz="1400" dirty="0"/>
              <a:t>         </a:t>
            </a:r>
            <a:r>
              <a:rPr lang="en-US" altLang="zh-CN" sz="1400" dirty="0" err="1">
                <a:solidFill>
                  <a:srgbClr val="7030A0"/>
                </a:solidFill>
              </a:rPr>
              <a:t>printf</a:t>
            </a:r>
            <a:r>
              <a:rPr lang="en-US" altLang="zh-CN" sz="1400" dirty="0">
                <a:solidFill>
                  <a:srgbClr val="7030A0"/>
                </a:solidFill>
              </a:rPr>
              <a:t>("PARENT: *p=%d\n",*p); //</a:t>
            </a:r>
            <a:r>
              <a:rPr lang="zh-CN" altLang="en-US" sz="1400" dirty="0">
                <a:solidFill>
                  <a:srgbClr val="7030A0"/>
                </a:solidFill>
              </a:rPr>
              <a:t>输出结果是什么？</a:t>
            </a:r>
            <a:endParaRPr lang="zh-CN" altLang="en-US" sz="1400" dirty="0">
              <a:solidFill>
                <a:srgbClr val="7030A0"/>
              </a:solidFill>
            </a:endParaRPr>
          </a:p>
          <a:p>
            <a:pPr marL="0" indent="0">
              <a:spcBef>
                <a:spcPts val="0"/>
              </a:spcBef>
              <a:buNone/>
            </a:pPr>
            <a:r>
              <a:rPr lang="zh-CN" altLang="en-US" sz="1400" dirty="0"/>
              <a:t>         </a:t>
            </a:r>
            <a:r>
              <a:rPr lang="en-US" altLang="zh-CN" sz="1400" dirty="0"/>
              <a:t>wait(NULL);</a:t>
            </a:r>
            <a:endParaRPr lang="en-US" altLang="zh-CN" sz="1400" dirty="0"/>
          </a:p>
          <a:p>
            <a:pPr marL="0" indent="0">
              <a:spcBef>
                <a:spcPts val="0"/>
              </a:spcBef>
              <a:buNone/>
            </a:pPr>
            <a:r>
              <a:rPr lang="en-US" altLang="zh-CN" sz="1400" dirty="0"/>
              <a:t>         exit(0);</a:t>
            </a:r>
            <a:endParaRPr lang="en-US" altLang="zh-CN" sz="1400" dirty="0"/>
          </a:p>
          <a:p>
            <a:pPr marL="0" indent="0">
              <a:spcBef>
                <a:spcPts val="0"/>
              </a:spcBef>
              <a:buNone/>
            </a:pPr>
            <a:r>
              <a:rPr lang="en-US" altLang="zh-CN" sz="1400" dirty="0"/>
              <a:t>     }</a:t>
            </a:r>
            <a:endParaRPr lang="en-US" altLang="zh-CN" sz="1400" dirty="0"/>
          </a:p>
          <a:p>
            <a:pPr marL="0" indent="0">
              <a:spcBef>
                <a:spcPts val="0"/>
              </a:spcBef>
              <a:buNone/>
            </a:pPr>
            <a:r>
              <a:rPr lang="en-US" altLang="zh-CN" sz="1400" dirty="0"/>
              <a:t> }</a:t>
            </a:r>
            <a:endParaRPr lang="zh-CN" altLang="en-US" sz="1400"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idx="4294967295"/>
          </p:nvPr>
        </p:nvSpPr>
        <p:spPr>
          <a:ln>
            <a:miter/>
          </a:ln>
        </p:spPr>
        <p:txBody>
          <a:bodyPr/>
          <a:lstStyle/>
          <a:p>
            <a:pPr>
              <a:defRPr/>
            </a:pPr>
            <a:r>
              <a:rPr lang="zh-CN" altLang="en-US" noProof="1" smtClean="0">
                <a:effectLst>
                  <a:outerShdw blurRad="38100" dist="38100" dir="2700000">
                    <a:srgbClr val="C0C0C0"/>
                  </a:outerShdw>
                </a:effectLst>
              </a:rPr>
              <a:t>续上页</a:t>
            </a:r>
            <a:endParaRPr lang="zh-CN" altLang="en-US" noProof="1">
              <a:effectLst>
                <a:outerShdw blurRad="38100" dist="38100" dir="2700000">
                  <a:srgbClr val="C0C0C0"/>
                </a:outerShdw>
              </a:effectLst>
            </a:endParaRPr>
          </a:p>
        </p:txBody>
      </p:sp>
      <p:sp>
        <p:nvSpPr>
          <p:cNvPr id="110595" name="Rectangle 3"/>
          <p:cNvSpPr>
            <a:spLocks noGrp="1" noChangeArrowheads="1"/>
          </p:cNvSpPr>
          <p:nvPr>
            <p:ph type="body" idx="4294967295"/>
          </p:nvPr>
        </p:nvSpPr>
        <p:spPr>
          <a:xfrm>
            <a:off x="827088" y="1282700"/>
            <a:ext cx="6729412" cy="4483100"/>
          </a:xfrm>
        </p:spPr>
        <p:txBody>
          <a:bodyPr/>
          <a:lstStyle/>
          <a:p>
            <a:r>
              <a:rPr lang="zh-CN" altLang="en-US" sz="2000" dirty="0"/>
              <a:t>执行结果</a:t>
            </a:r>
            <a:r>
              <a:rPr lang="zh-CN" altLang="en-US" sz="2000" dirty="0" smtClean="0"/>
              <a:t>：</a:t>
            </a:r>
            <a:endParaRPr lang="en-US" altLang="zh-CN" sz="2000" dirty="0" smtClean="0"/>
          </a:p>
          <a:p>
            <a:pPr lvl="1"/>
            <a:r>
              <a:rPr lang="en-US" altLang="zh-CN" sz="1800" dirty="0">
                <a:sym typeface="Arial" panose="020B0604020202020204" pitchFamily="34" charset="0"/>
              </a:rPr>
              <a:t>CHILD</a:t>
            </a:r>
            <a:r>
              <a:rPr lang="zh-CN" altLang="en-US" sz="1800" dirty="0">
                <a:sym typeface="Arial" panose="020B0604020202020204" pitchFamily="34" charset="0"/>
              </a:rPr>
              <a:t>: *</a:t>
            </a:r>
            <a:r>
              <a:rPr lang="en-US" altLang="zh-CN" sz="1800" dirty="0">
                <a:sym typeface="Arial" panose="020B0604020202020204" pitchFamily="34" charset="0"/>
              </a:rPr>
              <a:t>p=20</a:t>
            </a:r>
            <a:endParaRPr lang="en-US" altLang="zh-CN" sz="1800" dirty="0"/>
          </a:p>
          <a:p>
            <a:pPr lvl="1"/>
            <a:r>
              <a:rPr lang="zh-CN" altLang="en-US" sz="1800" dirty="0" smtClean="0"/>
              <a:t>P</a:t>
            </a:r>
            <a:r>
              <a:rPr lang="zh-CN" altLang="en-US" sz="1800" dirty="0" smtClean="0">
                <a:sym typeface="Arial" panose="020B0604020202020204" pitchFamily="34" charset="0"/>
              </a:rPr>
              <a:t>ARENT: *</a:t>
            </a:r>
            <a:r>
              <a:rPr lang="en-US" altLang="zh-CN" sz="1800" dirty="0" smtClean="0">
                <a:sym typeface="Arial" panose="020B0604020202020204" pitchFamily="34" charset="0"/>
              </a:rPr>
              <a:t>p=</a:t>
            </a:r>
            <a:r>
              <a:rPr lang="zh-CN" altLang="en-US" sz="1800" dirty="0" smtClean="0"/>
              <a:t>5</a:t>
            </a:r>
            <a:endParaRPr lang="en-US" altLang="zh-CN" sz="1800" dirty="0" smtClean="0"/>
          </a:p>
          <a:p>
            <a:r>
              <a:rPr lang="zh-CN" altLang="en-US" sz="2000" dirty="0" smtClean="0"/>
              <a:t>子</a:t>
            </a:r>
            <a:r>
              <a:rPr lang="zh-CN" altLang="en-US" sz="2000" dirty="0"/>
              <a:t>进程继承了父进程</a:t>
            </a:r>
            <a:r>
              <a:rPr lang="zh-CN" altLang="en-US" sz="2000" dirty="0" smtClean="0"/>
              <a:t>的全局与局部变量value</a:t>
            </a:r>
            <a:r>
              <a:rPr lang="zh-CN" altLang="en-US" sz="2000" dirty="0"/>
              <a:t>=5，作为自己</a:t>
            </a:r>
            <a:r>
              <a:rPr lang="zh-CN" altLang="en-US" sz="2000" dirty="0" smtClean="0"/>
              <a:t>的变量</a:t>
            </a:r>
            <a:endParaRPr lang="en-US" altLang="zh-CN" sz="2000" dirty="0" smtClean="0"/>
          </a:p>
          <a:p>
            <a:r>
              <a:rPr lang="zh-CN" altLang="en-US" sz="2000" dirty="0"/>
              <a:t>子进程继承了父进程的全局与</a:t>
            </a:r>
            <a:r>
              <a:rPr lang="zh-CN" altLang="en-US" sz="2000" dirty="0" smtClean="0"/>
              <a:t>局部变量指针*</a:t>
            </a:r>
            <a:r>
              <a:rPr lang="en-US" altLang="zh-CN" sz="2000" dirty="0" smtClean="0"/>
              <a:t>p</a:t>
            </a:r>
            <a:r>
              <a:rPr lang="zh-CN" altLang="en-US" sz="2000" dirty="0" smtClean="0"/>
              <a:t>，指向各自指向自己的变量</a:t>
            </a:r>
            <a:r>
              <a:rPr lang="en-US" altLang="zh-CN" sz="2000" dirty="0" smtClean="0"/>
              <a:t>value</a:t>
            </a:r>
            <a:endParaRPr lang="zh-CN" altLang="en-US" sz="2000" dirty="0"/>
          </a:p>
          <a:p>
            <a:r>
              <a:rPr lang="zh-CN" altLang="en-US" sz="2000" dirty="0"/>
              <a:t>因此，fork()之后，父子</a:t>
            </a:r>
            <a:r>
              <a:rPr lang="zh-CN" altLang="en-US" sz="2000" dirty="0" smtClean="0"/>
              <a:t>进程分离，分别</a:t>
            </a:r>
            <a:r>
              <a:rPr lang="zh-CN" altLang="en-US" sz="2000" dirty="0"/>
              <a:t>拥有自己</a:t>
            </a:r>
            <a:r>
              <a:rPr lang="zh-CN" altLang="en-US" sz="2000" dirty="0" smtClean="0"/>
              <a:t>的变量value，以及指向</a:t>
            </a:r>
            <a:r>
              <a:rPr lang="en-US" altLang="zh-CN" sz="2000" dirty="0" smtClean="0"/>
              <a:t>value</a:t>
            </a:r>
            <a:r>
              <a:rPr lang="zh-CN" altLang="en-US" sz="2000" dirty="0" smtClean="0"/>
              <a:t>的指针变量</a:t>
            </a:r>
            <a:r>
              <a:rPr lang="en-US" altLang="zh-CN" sz="2000" dirty="0" smtClean="0"/>
              <a:t>p</a:t>
            </a:r>
            <a:endParaRPr lang="en-US" altLang="zh-CN" sz="2000" dirty="0" smtClean="0"/>
          </a:p>
          <a:p>
            <a:r>
              <a:rPr lang="zh-CN" altLang="en-US" sz="2000" dirty="0" smtClean="0">
                <a:solidFill>
                  <a:srgbClr val="C00000"/>
                </a:solidFill>
              </a:rPr>
              <a:t>分离之后对变量、指针的修改，互不影响</a:t>
            </a:r>
            <a:endParaRPr lang="en-US" altLang="zh-CN" sz="2000" dirty="0" smtClean="0">
              <a:solidFill>
                <a:srgbClr val="C00000"/>
              </a:solidFill>
            </a:endParaRPr>
          </a:p>
          <a:p>
            <a:r>
              <a:rPr lang="zh-CN" altLang="en-US" sz="2000" dirty="0" smtClean="0">
                <a:solidFill>
                  <a:srgbClr val="0000CC"/>
                </a:solidFill>
              </a:rPr>
              <a:t>该例也说明了相对地址的概念</a:t>
            </a:r>
            <a:endParaRPr lang="zh-CN" altLang="en-US" sz="2000" dirty="0">
              <a:solidFill>
                <a:srgbClr val="0000CC"/>
              </a:solidFill>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a:xfrm>
            <a:off x="1193800" y="282575"/>
            <a:ext cx="7772400" cy="541338"/>
          </a:xfrm>
          <a:ln>
            <a:miter/>
          </a:ln>
        </p:spPr>
        <p:txBody>
          <a:bodyPr/>
          <a:lstStyle/>
          <a:p>
            <a:pPr>
              <a:defRPr/>
            </a:pPr>
            <a:r>
              <a:rPr lang="en-US" altLang="zh-CN" noProof="1">
                <a:effectLst>
                  <a:outerShdw blurRad="38100" dist="38100" dir="2700000">
                    <a:srgbClr val="C0C0C0"/>
                  </a:outerShdw>
                </a:effectLst>
              </a:rPr>
              <a:t>fork()--</a:t>
            </a:r>
            <a:r>
              <a:rPr lang="zh-CN" altLang="en-US" noProof="1">
                <a:effectLst>
                  <a:outerShdw blurRad="38100" dist="38100" dir="2700000">
                    <a:srgbClr val="C0C0C0"/>
                  </a:outerShdw>
                </a:effectLst>
              </a:rPr>
              <a:t>进一步讨论</a:t>
            </a:r>
            <a:endParaRPr lang="zh-CN" altLang="en-US" noProof="1">
              <a:effectLst>
                <a:outerShdw blurRad="38100" dist="38100" dir="2700000">
                  <a:srgbClr val="C0C0C0"/>
                </a:outerShdw>
              </a:effectLst>
            </a:endParaRPr>
          </a:p>
        </p:txBody>
      </p:sp>
      <p:sp>
        <p:nvSpPr>
          <p:cNvPr id="111619" name="Rectangle 3"/>
          <p:cNvSpPr>
            <a:spLocks noGrp="1" noChangeArrowheads="1"/>
          </p:cNvSpPr>
          <p:nvPr>
            <p:ph type="body" idx="4294967295"/>
          </p:nvPr>
        </p:nvSpPr>
        <p:spPr>
          <a:xfrm>
            <a:off x="933450" y="1347788"/>
            <a:ext cx="7499350" cy="3452812"/>
          </a:xfrm>
        </p:spPr>
        <p:txBody>
          <a:bodyPr>
            <a:spAutoFit/>
          </a:bodyPr>
          <a:lstStyle/>
          <a:p>
            <a:pPr marL="1905" indent="-344805">
              <a:buFont typeface="Wingdings" panose="05000000000000000000" pitchFamily="2" charset="2"/>
              <a:buChar char="n"/>
            </a:pPr>
            <a:r>
              <a:rPr lang="zh-CN" altLang="en-US" sz="2400" dirty="0"/>
              <a:t>父子进程各自的执行代码及父子进程的并发执行</a:t>
            </a:r>
            <a:endParaRPr lang="en-US" altLang="zh-CN" sz="2400" dirty="0"/>
          </a:p>
          <a:p>
            <a:pPr marL="1905" indent="-344805">
              <a:buFont typeface="Wingdings" panose="05000000000000000000" pitchFamily="2" charset="2"/>
              <a:buChar char="n"/>
            </a:pPr>
            <a:r>
              <a:rPr lang="zh-CN" altLang="en-US" sz="2400" dirty="0"/>
              <a:t>子进程继承父进程的缓存</a:t>
            </a:r>
            <a:endParaRPr lang="en-US" altLang="zh-CN" sz="2400" dirty="0"/>
          </a:p>
          <a:p>
            <a:pPr marL="1905" indent="-344805">
              <a:buFont typeface="Wingdings" panose="05000000000000000000" pitchFamily="2" charset="2"/>
              <a:buChar char="n"/>
            </a:pPr>
            <a:r>
              <a:rPr lang="zh-CN" altLang="en-US" sz="2400" dirty="0"/>
              <a:t>父与子</a:t>
            </a:r>
            <a:r>
              <a:rPr lang="en-US" altLang="zh-CN" sz="2400" dirty="0"/>
              <a:t>---</a:t>
            </a:r>
            <a:r>
              <a:rPr lang="zh-CN" altLang="en-US" sz="2400" dirty="0" smtClean="0"/>
              <a:t>系统调用</a:t>
            </a:r>
            <a:r>
              <a:rPr lang="en-US" altLang="zh-CN" sz="2400" dirty="0" smtClean="0"/>
              <a:t>exec</a:t>
            </a:r>
            <a:r>
              <a:rPr lang="en-US" altLang="zh-CN" sz="2400" dirty="0"/>
              <a:t>()</a:t>
            </a:r>
            <a:r>
              <a:rPr lang="zh-CN" altLang="en-US" sz="2400" dirty="0"/>
              <a:t>、</a:t>
            </a:r>
            <a:r>
              <a:rPr lang="en-US" altLang="zh-CN" sz="2400" dirty="0"/>
              <a:t>wait()</a:t>
            </a:r>
            <a:endParaRPr lang="en-US" altLang="zh-CN" sz="2400" dirty="0"/>
          </a:p>
          <a:p>
            <a:pPr marL="1905" indent="-344805">
              <a:buFont typeface="Wingdings" panose="05000000000000000000" pitchFamily="2" charset="2"/>
              <a:buChar char="n"/>
            </a:pPr>
            <a:r>
              <a:rPr lang="zh-CN" altLang="en-US" sz="2400" dirty="0"/>
              <a:t>子进程继承父进程的变量</a:t>
            </a:r>
            <a:endParaRPr lang="en-US" altLang="zh-CN" sz="2400" b="1" u="sng" dirty="0">
              <a:solidFill>
                <a:srgbClr val="FF0000"/>
              </a:solidFill>
            </a:endParaRPr>
          </a:p>
          <a:p>
            <a:pPr marL="1905" indent="-344805">
              <a:buFont typeface="Wingdings" panose="05000000000000000000" pitchFamily="2" charset="2"/>
              <a:buChar char="n"/>
            </a:pPr>
            <a:r>
              <a:rPr lang="zh-CN" altLang="en-US" sz="2400" b="1" u="sng" dirty="0">
                <a:solidFill>
                  <a:srgbClr val="FF0000"/>
                </a:solidFill>
              </a:rPr>
              <a:t>父进程如何创建多个子进程</a:t>
            </a:r>
            <a:endParaRPr lang="en-US" altLang="zh-CN" sz="2400" b="1" u="sng" dirty="0">
              <a:solidFill>
                <a:srgbClr val="FF0000"/>
              </a:solidFill>
            </a:endParaRPr>
          </a:p>
          <a:p>
            <a:pPr marL="1905" indent="-344805">
              <a:buFont typeface="Wingdings" panose="05000000000000000000" pitchFamily="2" charset="2"/>
              <a:buChar char="n"/>
            </a:pPr>
            <a:r>
              <a:rPr lang="zh-CN" altLang="en-US" sz="2400" dirty="0"/>
              <a:t>子进程继承父进程的</a:t>
            </a:r>
            <a:r>
              <a:rPr lang="en-US" altLang="zh-CN" sz="2400" dirty="0"/>
              <a:t>I/O</a:t>
            </a:r>
            <a:endParaRPr lang="en-US" altLang="zh-CN" sz="2400" dirty="0"/>
          </a:p>
          <a:p>
            <a:pPr marL="1905" indent="-344805">
              <a:buFont typeface="Wingdings" panose="05000000000000000000" pitchFamily="2" charset="2"/>
              <a:buChar char="n"/>
            </a:pPr>
            <a:r>
              <a:rPr lang="zh-CN" altLang="en-US" sz="2400" dirty="0"/>
              <a:t>与实验有关的几个系统调用</a:t>
            </a:r>
            <a:endParaRPr lang="zh-CN" altLang="en-US" sz="2400"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p:txBody>
          <a:bodyPr/>
          <a:lstStyle/>
          <a:p>
            <a:r>
              <a:rPr lang="zh-CN" altLang="en-US" dirty="0"/>
              <a:t>例：创建多个子进程</a:t>
            </a:r>
            <a:r>
              <a:rPr lang="en-US" altLang="zh-CN" dirty="0"/>
              <a:t>1</a:t>
            </a:r>
            <a:endParaRPr lang="en-US" altLang="zh-CN" dirty="0"/>
          </a:p>
        </p:txBody>
      </p:sp>
      <p:sp>
        <p:nvSpPr>
          <p:cNvPr id="114691" name="Rectangle 3"/>
          <p:cNvSpPr>
            <a:spLocks noGrp="1" noChangeArrowheads="1"/>
          </p:cNvSpPr>
          <p:nvPr>
            <p:ph type="body" idx="4294967295"/>
          </p:nvPr>
        </p:nvSpPr>
        <p:spPr>
          <a:xfrm>
            <a:off x="817563" y="1009650"/>
            <a:ext cx="3690937" cy="5280025"/>
          </a:xfrm>
        </p:spPr>
        <p:txBody>
          <a:bodyPr/>
          <a:lstStyle/>
          <a:p>
            <a:pPr marL="0" indent="0">
              <a:spcBef>
                <a:spcPts val="0"/>
              </a:spcBef>
              <a:buFont typeface="Monotype Sorts" pitchFamily="2" charset="2"/>
              <a:buNone/>
            </a:pPr>
            <a:r>
              <a:rPr lang="zh-CN" altLang="en-US" sz="2000" dirty="0" smtClean="0">
                <a:latin typeface="Times New Roman" panose="02020603050405020304" pitchFamily="2" charset="0"/>
                <a:cs typeface="Times New Roman" panose="02020603050405020304" pitchFamily="2" charset="0"/>
                <a:sym typeface="Arial" panose="020B0604020202020204" pitchFamily="34" charset="0"/>
              </a:rPr>
              <a:t>main</a:t>
            </a:r>
            <a:r>
              <a:rPr lang="zh-CN" altLang="en-US" sz="2000" dirty="0">
                <a:latin typeface="Times New Roman" panose="02020603050405020304" pitchFamily="2" charset="0"/>
                <a:cs typeface="Times New Roman" panose="02020603050405020304" pitchFamily="2" charset="0"/>
                <a:sym typeface="Arial" panose="020B0604020202020204" pitchFamily="34" charset="0"/>
              </a:rPr>
              <a:t>()</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spcBef>
                <a:spcPts val="0"/>
              </a:spcBef>
              <a:buFont typeface="Monotype Sorts" pitchFamily="2" charset="2"/>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spcBef>
                <a:spcPts val="0"/>
              </a:spcBef>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a:t>
            </a:r>
            <a:r>
              <a:rPr lang="zh-CN" altLang="en-US" sz="2000" dirty="0" smtClean="0">
                <a:latin typeface="Times New Roman" panose="02020603050405020304" pitchFamily="2" charset="0"/>
                <a:cs typeface="Times New Roman" panose="02020603050405020304" pitchFamily="2" charset="0"/>
                <a:sym typeface="Arial" panose="020B0604020202020204" pitchFamily="34" charset="0"/>
              </a:rPr>
              <a:t>    </a:t>
            </a:r>
            <a:r>
              <a:rPr lang="en-US" altLang="zh-CN" sz="2000" dirty="0" err="1" smtClean="0">
                <a:latin typeface="Times New Roman" panose="02020603050405020304" pitchFamily="2" charset="0"/>
                <a:cs typeface="Times New Roman" panose="02020603050405020304" pitchFamily="2" charset="0"/>
                <a:sym typeface="Arial" panose="020B0604020202020204" pitchFamily="34" charset="0"/>
              </a:rPr>
              <a:t>pid_t</a:t>
            </a:r>
            <a:r>
              <a:rPr lang="zh-CN" altLang="en-US" sz="2000" dirty="0" smtClean="0">
                <a:latin typeface="Times New Roman" panose="02020603050405020304" pitchFamily="2" charset="0"/>
                <a:cs typeface="Times New Roman" panose="02020603050405020304" pitchFamily="2" charset="0"/>
                <a:sym typeface="Arial" panose="020B0604020202020204" pitchFamily="34" charset="0"/>
              </a:rPr>
              <a:t>  </a:t>
            </a:r>
            <a:r>
              <a:rPr lang="zh-CN" altLang="en-US" sz="2000" dirty="0">
                <a:latin typeface="Times New Roman" panose="02020603050405020304" pitchFamily="2" charset="0"/>
                <a:cs typeface="Times New Roman" panose="02020603050405020304" pitchFamily="2" charset="0"/>
                <a:sym typeface="Arial" panose="020B0604020202020204" pitchFamily="34" charset="0"/>
              </a:rPr>
              <a:t>pid1</a:t>
            </a:r>
            <a:r>
              <a:rPr lang="en-US" altLang="zh-CN" sz="2000" dirty="0">
                <a:latin typeface="Times New Roman" panose="02020603050405020304" pitchFamily="2" charset="0"/>
                <a:cs typeface="Times New Roman" panose="02020603050405020304" pitchFamily="2" charset="0"/>
                <a:sym typeface="Arial" panose="020B0604020202020204" pitchFamily="34" charset="0"/>
              </a:rPr>
              <a:t>,</a:t>
            </a:r>
            <a:r>
              <a:rPr lang="zh-CN" altLang="en-US" sz="2000" dirty="0">
                <a:latin typeface="Times New Roman" panose="02020603050405020304" pitchFamily="2" charset="0"/>
                <a:cs typeface="Times New Roman" panose="02020603050405020304" pitchFamily="2" charset="0"/>
                <a:sym typeface="Arial" panose="020B0604020202020204" pitchFamily="34" charset="0"/>
              </a:rPr>
              <a:t>pid</a:t>
            </a:r>
            <a:r>
              <a:rPr lang="zh-CN" altLang="en-US" sz="2000" dirty="0" smtClean="0">
                <a:latin typeface="Times New Roman" panose="02020603050405020304" pitchFamily="2" charset="0"/>
                <a:cs typeface="Times New Roman" panose="02020603050405020304" pitchFamily="2" charset="0"/>
                <a:sym typeface="Arial" panose="020B0604020202020204" pitchFamily="34" charset="0"/>
              </a:rPr>
              <a:t>2</a:t>
            </a:r>
            <a:r>
              <a:rPr lang="en-US" altLang="zh-CN" sz="2000" dirty="0" smtClean="0">
                <a:latin typeface="Times New Roman" panose="02020603050405020304" pitchFamily="2" charset="0"/>
                <a:cs typeface="Times New Roman" panose="02020603050405020304" pitchFamily="2" charset="0"/>
                <a:sym typeface="Arial" panose="020B0604020202020204" pitchFamily="34" charset="0"/>
              </a:rPr>
              <a:t>=0xFF</a:t>
            </a:r>
            <a:r>
              <a:rPr lang="zh-CN" altLang="en-US" sz="2000" dirty="0" smtClean="0">
                <a:latin typeface="Times New Roman" panose="02020603050405020304" pitchFamily="2" charset="0"/>
                <a:cs typeface="Times New Roman" panose="02020603050405020304" pitchFamily="2" charset="0"/>
                <a:sym typeface="Arial" panose="020B0604020202020204" pitchFamily="34" charset="0"/>
              </a:rPr>
              <a:t>;     </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spcBef>
                <a:spcPts val="0"/>
              </a:spcBef>
              <a:buFont typeface="Monotype Sorts" pitchFamily="2" charset="2"/>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a:t>
            </a:r>
            <a:r>
              <a:rPr lang="zh-CN" altLang="en-US" sz="2000" dirty="0">
                <a:solidFill>
                  <a:srgbClr val="121896"/>
                </a:solidFill>
                <a:latin typeface="Times New Roman" panose="02020603050405020304" pitchFamily="2" charset="0"/>
                <a:cs typeface="Times New Roman" panose="02020603050405020304" pitchFamily="2" charset="0"/>
                <a:sym typeface="Arial" panose="020B0604020202020204" pitchFamily="34" charset="0"/>
              </a:rPr>
              <a:t>pid1=fork();</a:t>
            </a:r>
            <a:endParaRPr lang="zh-CN" altLang="en-US" sz="2000" dirty="0">
              <a:solidFill>
                <a:srgbClr val="121896"/>
              </a:solidFill>
              <a:latin typeface="Times New Roman" panose="02020603050405020304" pitchFamily="2" charset="0"/>
              <a:cs typeface="Times New Roman" panose="02020603050405020304" pitchFamily="2" charset="0"/>
              <a:sym typeface="Arial" panose="020B0604020202020204" pitchFamily="34" charset="0"/>
            </a:endParaRPr>
          </a:p>
          <a:p>
            <a:pPr marL="0" indent="0">
              <a:spcBef>
                <a:spcPts val="0"/>
              </a:spcBef>
              <a:buFont typeface="Monotype Sorts" pitchFamily="2" charset="2"/>
              <a:buNone/>
            </a:pPr>
            <a:r>
              <a:rPr lang="zh-CN" altLang="en-US" sz="2000" dirty="0">
                <a:solidFill>
                  <a:srgbClr val="121896"/>
                </a:solidFill>
                <a:latin typeface="Times New Roman" panose="02020603050405020304" pitchFamily="2" charset="0"/>
                <a:cs typeface="Times New Roman" panose="02020603050405020304" pitchFamily="2" charset="0"/>
                <a:sym typeface="Arial" panose="020B0604020202020204" pitchFamily="34" charset="0"/>
              </a:rPr>
              <a:t>     pid2=fork();</a:t>
            </a:r>
            <a:endParaRPr lang="zh-CN" altLang="en-US" sz="2000" dirty="0">
              <a:solidFill>
                <a:srgbClr val="121896"/>
              </a:solidFill>
              <a:latin typeface="Times New Roman" panose="02020603050405020304" pitchFamily="2" charset="0"/>
              <a:cs typeface="Times New Roman" panose="02020603050405020304" pitchFamily="2" charset="0"/>
              <a:sym typeface="Arial" panose="020B0604020202020204" pitchFamily="34" charset="0"/>
            </a:endParaRPr>
          </a:p>
          <a:p>
            <a:pPr marL="0" indent="0">
              <a:spcBef>
                <a:spcPts val="0"/>
              </a:spcBef>
              <a:buFont typeface="Monotype Sorts" pitchFamily="2" charset="2"/>
              <a:buNone/>
            </a:pPr>
            <a:r>
              <a:rPr lang="zh-CN" altLang="en-US" sz="2000" dirty="0">
                <a:solidFill>
                  <a:srgbClr val="7030A0"/>
                </a:solidFill>
                <a:latin typeface="Times New Roman" panose="02020603050405020304" pitchFamily="2" charset="0"/>
                <a:cs typeface="Times New Roman" panose="02020603050405020304" pitchFamily="2" charset="0"/>
                <a:sym typeface="Arial" panose="020B0604020202020204" pitchFamily="34" charset="0"/>
              </a:rPr>
              <a:t>     if (pid1 = = 0</a:t>
            </a:r>
            <a:r>
              <a:rPr lang="zh-CN" altLang="en-US" sz="2000" dirty="0" smtClean="0">
                <a:solidFill>
                  <a:srgbClr val="7030A0"/>
                </a:solidFill>
                <a:latin typeface="Times New Roman" panose="02020603050405020304" pitchFamily="2" charset="0"/>
                <a:cs typeface="Times New Roman" panose="02020603050405020304" pitchFamily="2" charset="0"/>
                <a:sym typeface="Arial" panose="020B0604020202020204" pitchFamily="34" charset="0"/>
              </a:rPr>
              <a:t>) </a:t>
            </a:r>
            <a:r>
              <a:rPr lang="en-US" altLang="zh-CN" sz="2000" dirty="0" smtClean="0">
                <a:solidFill>
                  <a:srgbClr val="7030A0"/>
                </a:solidFill>
                <a:latin typeface="Times New Roman" panose="02020603050405020304" pitchFamily="2" charset="0"/>
                <a:cs typeface="Times New Roman" panose="02020603050405020304" pitchFamily="2" charset="0"/>
                <a:sym typeface="Arial" panose="020B0604020202020204" pitchFamily="34" charset="0"/>
              </a:rPr>
              <a:t>//</a:t>
            </a:r>
            <a:r>
              <a:rPr lang="zh-CN" altLang="en-US" sz="2000" dirty="0" smtClean="0">
                <a:solidFill>
                  <a:srgbClr val="7030A0"/>
                </a:solidFill>
                <a:latin typeface="Times New Roman" panose="02020603050405020304" pitchFamily="2" charset="0"/>
                <a:cs typeface="Times New Roman" panose="02020603050405020304" pitchFamily="2" charset="0"/>
                <a:sym typeface="Arial" panose="020B0604020202020204" pitchFamily="34" charset="0"/>
              </a:rPr>
              <a:t>子进程</a:t>
            </a:r>
            <a:r>
              <a:rPr lang="en-US" altLang="zh-CN" sz="2000" dirty="0" smtClean="0">
                <a:solidFill>
                  <a:srgbClr val="7030A0"/>
                </a:solidFill>
                <a:latin typeface="Times New Roman" panose="02020603050405020304" pitchFamily="2" charset="0"/>
                <a:cs typeface="Times New Roman" panose="02020603050405020304" pitchFamily="2" charset="0"/>
                <a:sym typeface="Arial" panose="020B0604020202020204" pitchFamily="34" charset="0"/>
              </a:rPr>
              <a:t>1</a:t>
            </a:r>
            <a:endParaRPr lang="zh-CN" altLang="en-US" sz="2000" dirty="0">
              <a:solidFill>
                <a:srgbClr val="7030A0"/>
              </a:solidFill>
              <a:latin typeface="Times New Roman" panose="02020603050405020304" pitchFamily="2" charset="0"/>
              <a:cs typeface="Times New Roman" panose="02020603050405020304" pitchFamily="2" charset="0"/>
              <a:sym typeface="Arial" panose="020B0604020202020204" pitchFamily="34" charset="0"/>
            </a:endParaRPr>
          </a:p>
          <a:p>
            <a:pPr marL="0" indent="0">
              <a:spcBef>
                <a:spcPts val="0"/>
              </a:spcBef>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printf </a:t>
            </a:r>
            <a:r>
              <a:rPr lang="zh-CN" altLang="en-US" sz="2000" dirty="0" smtClean="0">
                <a:latin typeface="Times New Roman" panose="02020603050405020304" pitchFamily="2" charset="0"/>
                <a:cs typeface="Times New Roman" panose="02020603050405020304" pitchFamily="2" charset="0"/>
                <a:sym typeface="Arial" panose="020B0604020202020204" pitchFamily="34" charset="0"/>
              </a:rPr>
              <a:t>(</a:t>
            </a:r>
            <a:r>
              <a:rPr lang="en-US" altLang="zh-CN" sz="2000" dirty="0" smtClean="0">
                <a:latin typeface="Times New Roman" panose="02020603050405020304" pitchFamily="2" charset="0"/>
                <a:cs typeface="Times New Roman" panose="02020603050405020304" pitchFamily="2" charset="0"/>
                <a:sym typeface="Arial" panose="020B0604020202020204" pitchFamily="34" charset="0"/>
              </a:rPr>
              <a:t>"</a:t>
            </a:r>
            <a:r>
              <a:rPr lang="zh-CN" altLang="en-US" sz="2000" dirty="0" smtClean="0">
                <a:latin typeface="Times New Roman" panose="02020603050405020304" pitchFamily="2" charset="0"/>
                <a:cs typeface="Times New Roman" panose="02020603050405020304" pitchFamily="2" charset="0"/>
                <a:sym typeface="Arial" panose="020B0604020202020204" pitchFamily="34" charset="0"/>
              </a:rPr>
              <a:t>how\n</a:t>
            </a:r>
            <a:r>
              <a:rPr lang="en-US" altLang="zh-CN" sz="2000" dirty="0" smtClean="0">
                <a:latin typeface="Times New Roman" panose="02020603050405020304" pitchFamily="2" charset="0"/>
                <a:cs typeface="Times New Roman" panose="02020603050405020304" pitchFamily="2" charset="0"/>
                <a:sym typeface="Arial" panose="020B0604020202020204" pitchFamily="34" charset="0"/>
              </a:rPr>
              <a:t>"</a:t>
            </a:r>
            <a:r>
              <a:rPr lang="zh-CN" altLang="en-US" sz="2000" dirty="0" smtClean="0">
                <a:latin typeface="Times New Roman" panose="02020603050405020304" pitchFamily="2" charset="0"/>
                <a:cs typeface="Times New Roman" panose="02020603050405020304" pitchFamily="2" charset="0"/>
                <a:sym typeface="Arial" panose="020B0604020202020204" pitchFamily="34" charset="0"/>
              </a:rPr>
              <a:t>)</a:t>
            </a:r>
            <a:r>
              <a:rPr lang="zh-CN" altLang="en-US" sz="2000" dirty="0">
                <a:latin typeface="Times New Roman" panose="02020603050405020304" pitchFamily="2" charset="0"/>
                <a:cs typeface="Times New Roman" panose="02020603050405020304" pitchFamily="2" charset="0"/>
                <a:sym typeface="Arial" panose="020B0604020202020204" pitchFamily="34" charset="0"/>
              </a:rPr>
              <a:t>;</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spcBef>
                <a:spcPts val="0"/>
              </a:spcBef>
              <a:buFont typeface="Monotype Sorts" pitchFamily="2" charset="2"/>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a:t>
            </a:r>
            <a:r>
              <a:rPr lang="zh-CN" altLang="en-US" sz="2000" dirty="0">
                <a:solidFill>
                  <a:srgbClr val="7030A0"/>
                </a:solidFill>
                <a:latin typeface="Times New Roman" panose="02020603050405020304" pitchFamily="2" charset="0"/>
                <a:cs typeface="Times New Roman" panose="02020603050405020304" pitchFamily="2" charset="0"/>
                <a:sym typeface="Arial" panose="020B0604020202020204" pitchFamily="34" charset="0"/>
              </a:rPr>
              <a:t>if (pid2==0</a:t>
            </a:r>
            <a:r>
              <a:rPr lang="zh-CN" altLang="en-US" sz="2000" dirty="0" smtClean="0">
                <a:solidFill>
                  <a:srgbClr val="7030A0"/>
                </a:solidFill>
                <a:latin typeface="Times New Roman" panose="02020603050405020304" pitchFamily="2" charset="0"/>
                <a:cs typeface="Times New Roman" panose="02020603050405020304" pitchFamily="2" charset="0"/>
                <a:sym typeface="Arial" panose="020B0604020202020204" pitchFamily="34" charset="0"/>
              </a:rPr>
              <a:t>)  </a:t>
            </a:r>
            <a:r>
              <a:rPr lang="en-US" altLang="zh-CN" sz="2000" dirty="0" smtClean="0">
                <a:solidFill>
                  <a:srgbClr val="7030A0"/>
                </a:solidFill>
                <a:latin typeface="Times New Roman" panose="02020603050405020304" pitchFamily="2" charset="0"/>
                <a:cs typeface="Times New Roman" panose="02020603050405020304" pitchFamily="2" charset="0"/>
                <a:sym typeface="Arial" panose="020B0604020202020204" pitchFamily="34" charset="0"/>
              </a:rPr>
              <a:t>//</a:t>
            </a:r>
            <a:r>
              <a:rPr lang="zh-CN" altLang="en-US" sz="2000" dirty="0" smtClean="0">
                <a:solidFill>
                  <a:srgbClr val="7030A0"/>
                </a:solidFill>
                <a:latin typeface="Times New Roman" panose="02020603050405020304" pitchFamily="2" charset="0"/>
                <a:cs typeface="Times New Roman" panose="02020603050405020304" pitchFamily="2" charset="0"/>
                <a:sym typeface="Arial" panose="020B0604020202020204" pitchFamily="34" charset="0"/>
              </a:rPr>
              <a:t>子进程</a:t>
            </a:r>
            <a:r>
              <a:rPr lang="en-US" altLang="zh-CN" sz="2000" dirty="0" smtClean="0">
                <a:solidFill>
                  <a:srgbClr val="7030A0"/>
                </a:solidFill>
                <a:latin typeface="Times New Roman" panose="02020603050405020304" pitchFamily="2" charset="0"/>
                <a:cs typeface="Times New Roman" panose="02020603050405020304" pitchFamily="2" charset="0"/>
                <a:sym typeface="Arial" panose="020B0604020202020204" pitchFamily="34" charset="0"/>
              </a:rPr>
              <a:t>2</a:t>
            </a:r>
            <a:endParaRPr lang="zh-CN" altLang="en-US" sz="2000" dirty="0">
              <a:solidFill>
                <a:srgbClr val="7030A0"/>
              </a:solidFill>
              <a:latin typeface="Times New Roman" panose="02020603050405020304" pitchFamily="2" charset="0"/>
              <a:cs typeface="Times New Roman" panose="02020603050405020304" pitchFamily="2" charset="0"/>
              <a:sym typeface="Arial" panose="020B0604020202020204" pitchFamily="34" charset="0"/>
            </a:endParaRPr>
          </a:p>
          <a:p>
            <a:pPr marL="0" indent="0">
              <a:spcBef>
                <a:spcPts val="0"/>
              </a:spcBef>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printf</a:t>
            </a:r>
            <a:r>
              <a:rPr lang="zh-CN" altLang="en-US" sz="2000" dirty="0" smtClean="0">
                <a:latin typeface="Times New Roman" panose="02020603050405020304" pitchFamily="2" charset="0"/>
                <a:cs typeface="Times New Roman" panose="02020603050405020304" pitchFamily="2" charset="0"/>
                <a:sym typeface="Arial" panose="020B0604020202020204" pitchFamily="34" charset="0"/>
              </a:rPr>
              <a:t>(</a:t>
            </a:r>
            <a:r>
              <a:rPr lang="en-US" altLang="zh-CN" sz="2000" dirty="0" smtClean="0">
                <a:latin typeface="Times New Roman" panose="02020603050405020304" pitchFamily="2" charset="0"/>
                <a:cs typeface="Times New Roman" panose="02020603050405020304" pitchFamily="2" charset="0"/>
                <a:sym typeface="Arial" panose="020B0604020202020204" pitchFamily="34" charset="0"/>
              </a:rPr>
              <a:t>"</a:t>
            </a:r>
            <a:r>
              <a:rPr lang="zh-CN" altLang="en-US" sz="2000" dirty="0" smtClean="0">
                <a:latin typeface="Times New Roman" panose="02020603050405020304" pitchFamily="2" charset="0"/>
                <a:cs typeface="Times New Roman" panose="02020603050405020304" pitchFamily="2" charset="0"/>
                <a:sym typeface="Arial" panose="020B0604020202020204" pitchFamily="34" charset="0"/>
              </a:rPr>
              <a:t>are\n</a:t>
            </a:r>
            <a:r>
              <a:rPr lang="en-US" altLang="zh-CN" sz="2000" dirty="0" smtClean="0">
                <a:latin typeface="Times New Roman" panose="02020603050405020304" pitchFamily="2" charset="0"/>
                <a:cs typeface="Times New Roman" panose="02020603050405020304" pitchFamily="2" charset="0"/>
                <a:sym typeface="Arial" panose="020B0604020202020204" pitchFamily="34" charset="0"/>
              </a:rPr>
              <a:t>"</a:t>
            </a:r>
            <a:r>
              <a:rPr lang="zh-CN" altLang="en-US" sz="2000" dirty="0" smtClean="0">
                <a:latin typeface="Times New Roman" panose="02020603050405020304" pitchFamily="2" charset="0"/>
                <a:cs typeface="Times New Roman" panose="02020603050405020304" pitchFamily="2" charset="0"/>
                <a:sym typeface="Arial" panose="020B0604020202020204" pitchFamily="34" charset="0"/>
              </a:rPr>
              <a:t>)</a:t>
            </a:r>
            <a:r>
              <a:rPr lang="zh-CN" altLang="en-US" sz="2000" dirty="0">
                <a:latin typeface="Times New Roman" panose="02020603050405020304" pitchFamily="2" charset="0"/>
                <a:cs typeface="Times New Roman" panose="02020603050405020304" pitchFamily="2" charset="0"/>
                <a:sym typeface="Arial" panose="020B0604020202020204" pitchFamily="34" charset="0"/>
              </a:rPr>
              <a:t>;</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spcBef>
                <a:spcPts val="0"/>
              </a:spcBef>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printf</a:t>
            </a:r>
            <a:r>
              <a:rPr lang="zh-CN" altLang="en-US" sz="2000" dirty="0" smtClean="0">
                <a:latin typeface="Times New Roman" panose="02020603050405020304" pitchFamily="2" charset="0"/>
                <a:cs typeface="Times New Roman" panose="02020603050405020304" pitchFamily="2" charset="0"/>
                <a:sym typeface="Arial" panose="020B0604020202020204" pitchFamily="34" charset="0"/>
              </a:rPr>
              <a:t>(</a:t>
            </a:r>
            <a:r>
              <a:rPr lang="en-US" altLang="zh-CN" sz="2000" dirty="0" smtClean="0">
                <a:latin typeface="Times New Roman" panose="02020603050405020304" pitchFamily="2" charset="0"/>
                <a:cs typeface="Times New Roman" panose="02020603050405020304" pitchFamily="2" charset="0"/>
                <a:sym typeface="Arial" panose="020B0604020202020204" pitchFamily="34" charset="0"/>
              </a:rPr>
              <a:t>"</a:t>
            </a:r>
            <a:r>
              <a:rPr lang="zh-CN" altLang="en-US" sz="2000" dirty="0" smtClean="0">
                <a:latin typeface="Times New Roman" panose="02020603050405020304" pitchFamily="2" charset="0"/>
                <a:cs typeface="Times New Roman" panose="02020603050405020304" pitchFamily="2" charset="0"/>
                <a:sym typeface="Arial" panose="020B0604020202020204" pitchFamily="34" charset="0"/>
              </a:rPr>
              <a:t>you\n</a:t>
            </a:r>
            <a:r>
              <a:rPr lang="en-US" altLang="zh-CN" sz="2000" dirty="0" smtClean="0">
                <a:latin typeface="Times New Roman" panose="02020603050405020304" pitchFamily="2" charset="0"/>
                <a:cs typeface="Times New Roman" panose="02020603050405020304" pitchFamily="2" charset="0"/>
                <a:sym typeface="Arial" panose="020B0604020202020204" pitchFamily="34" charset="0"/>
              </a:rPr>
              <a:t>"</a:t>
            </a:r>
            <a:r>
              <a:rPr lang="zh-CN" altLang="en-US" sz="2000" dirty="0" smtClean="0">
                <a:latin typeface="Times New Roman" panose="02020603050405020304" pitchFamily="2" charset="0"/>
                <a:cs typeface="Times New Roman" panose="02020603050405020304" pitchFamily="2" charset="0"/>
                <a:sym typeface="Arial" panose="020B0604020202020204" pitchFamily="34" charset="0"/>
              </a:rPr>
              <a:t>);  </a:t>
            </a:r>
            <a:r>
              <a:rPr lang="en-US" altLang="zh-CN" sz="2000" dirty="0" smtClean="0">
                <a:latin typeface="Times New Roman" panose="02020603050405020304" pitchFamily="2" charset="0"/>
                <a:cs typeface="Times New Roman" panose="02020603050405020304" pitchFamily="2" charset="0"/>
                <a:sym typeface="Arial" panose="020B0604020202020204" pitchFamily="34" charset="0"/>
              </a:rPr>
              <a:t>//</a:t>
            </a:r>
            <a:r>
              <a:rPr lang="zh-CN" altLang="en-US" sz="2000" dirty="0" smtClean="0">
                <a:solidFill>
                  <a:srgbClr val="7030A0"/>
                </a:solidFill>
                <a:latin typeface="Times New Roman" panose="02020603050405020304" pitchFamily="2" charset="0"/>
                <a:cs typeface="Times New Roman" panose="02020603050405020304" pitchFamily="2" charset="0"/>
                <a:sym typeface="Arial" panose="020B0604020202020204" pitchFamily="34" charset="0"/>
              </a:rPr>
              <a:t>父进程</a:t>
            </a:r>
            <a:endParaRPr lang="zh-CN" altLang="en-US" sz="2000" dirty="0">
              <a:solidFill>
                <a:srgbClr val="7030A0"/>
              </a:solidFill>
              <a:latin typeface="Times New Roman" panose="02020603050405020304" pitchFamily="2" charset="0"/>
              <a:cs typeface="Times New Roman" panose="02020603050405020304" pitchFamily="2" charset="0"/>
              <a:sym typeface="Arial" panose="020B0604020202020204" pitchFamily="34" charset="0"/>
            </a:endParaRPr>
          </a:p>
          <a:p>
            <a:pPr marL="0" indent="0">
              <a:spcBef>
                <a:spcPts val="0"/>
              </a:spcBef>
              <a:buFont typeface="Monotype Sorts" pitchFamily="2" charset="2"/>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spcBef>
                <a:spcPts val="0"/>
              </a:spcBef>
            </a:pPr>
            <a:endParaRPr lang="zh-CN" altLang="en-US" sz="2000" dirty="0">
              <a:latin typeface="Times New Roman" panose="02020603050405020304" pitchFamily="2" charset="0"/>
              <a:cs typeface="Times New Roman" panose="02020603050405020304" pitchFamily="2" charset="0"/>
            </a:endParaRPr>
          </a:p>
        </p:txBody>
      </p:sp>
      <p:sp>
        <p:nvSpPr>
          <p:cNvPr id="114692" name="Text Box 4"/>
          <p:cNvSpPr txBox="1">
            <a:spLocks noChangeArrowheads="1"/>
          </p:cNvSpPr>
          <p:nvPr/>
        </p:nvSpPr>
        <p:spPr bwMode="auto">
          <a:xfrm>
            <a:off x="4606355" y="4066413"/>
            <a:ext cx="3860800" cy="118903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dirty="0">
                <a:solidFill>
                  <a:srgbClr val="006600"/>
                </a:solidFill>
                <a:latin typeface="Helvetica" panose="020B0604020202020204" pitchFamily="34" charset="0"/>
              </a:rPr>
              <a:t>请问：</a:t>
            </a:r>
            <a:endParaRPr lang="zh-CN" altLang="en-US" sz="1800" dirty="0">
              <a:solidFill>
                <a:srgbClr val="006600"/>
              </a:solidFill>
              <a:latin typeface="Helvetica" panose="020B0604020202020204" pitchFamily="34" charset="0"/>
            </a:endParaRPr>
          </a:p>
          <a:p>
            <a:pPr>
              <a:spcBef>
                <a:spcPct val="0"/>
              </a:spcBef>
              <a:buClrTx/>
              <a:buSzTx/>
              <a:buFont typeface="Arial" panose="020B0604020202020204" pitchFamily="34" charset="0"/>
              <a:buNone/>
            </a:pPr>
            <a:r>
              <a:rPr lang="zh-CN" altLang="en-US" sz="1800" dirty="0">
                <a:solidFill>
                  <a:srgbClr val="006600"/>
                </a:solidFill>
                <a:latin typeface="Helvetica" panose="020B0604020202020204" pitchFamily="34" charset="0"/>
              </a:rPr>
              <a:t>1、系统为该程序创建了几个进程？</a:t>
            </a:r>
            <a:endParaRPr lang="zh-CN" altLang="en-US" sz="1800" dirty="0">
              <a:solidFill>
                <a:srgbClr val="006600"/>
              </a:solidFill>
              <a:latin typeface="Helvetica" panose="020B0604020202020204" pitchFamily="34" charset="0"/>
            </a:endParaRPr>
          </a:p>
          <a:p>
            <a:pPr>
              <a:spcBef>
                <a:spcPct val="0"/>
              </a:spcBef>
              <a:buClrTx/>
              <a:buSzTx/>
              <a:buFont typeface="Arial" panose="020B0604020202020204" pitchFamily="34" charset="0"/>
              <a:buNone/>
            </a:pPr>
            <a:r>
              <a:rPr lang="zh-CN" altLang="en-US" sz="1800" dirty="0">
                <a:solidFill>
                  <a:srgbClr val="006600"/>
                </a:solidFill>
                <a:latin typeface="Helvetica" panose="020B0604020202020204" pitchFamily="34" charset="0"/>
              </a:rPr>
              <a:t>2、每个进程的输出结果是什么？说明原因？</a:t>
            </a:r>
            <a:endParaRPr lang="zh-CN" altLang="en-US" sz="1800" dirty="0">
              <a:solidFill>
                <a:srgbClr val="006600"/>
              </a:solidFill>
              <a:latin typeface="Helvetica" panose="020B0604020202020204" pitchFamily="34" charset="0"/>
            </a:endParaRPr>
          </a:p>
        </p:txBody>
      </p:sp>
      <p:sp>
        <p:nvSpPr>
          <p:cNvPr id="114693" name="文本框 86020"/>
          <p:cNvSpPr txBox="1">
            <a:spLocks noChangeArrowheads="1"/>
          </p:cNvSpPr>
          <p:nvPr/>
        </p:nvSpPr>
        <p:spPr bwMode="auto">
          <a:xfrm>
            <a:off x="4352355" y="1160462"/>
            <a:ext cx="4114800" cy="163121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342900" indent="-342900">
              <a:spcBef>
                <a:spcPct val="0"/>
              </a:spcBef>
              <a:buClrTx/>
              <a:buSzTx/>
              <a:buFont typeface="Arial" panose="020B0604020202020204" pitchFamily="34" charset="0"/>
              <a:buChar char="•"/>
            </a:pPr>
            <a:r>
              <a:rPr lang="zh-CN" altLang="en-US" sz="2000" dirty="0">
                <a:solidFill>
                  <a:srgbClr val="0000CC"/>
                </a:solidFill>
                <a:latin typeface="Helvetica" panose="020B0604020202020204" pitchFamily="34" charset="0"/>
              </a:rPr>
              <a:t>一用户欲创建两个子进程，让父进程与这两个子进程分别承担不同的任务</a:t>
            </a:r>
            <a:r>
              <a:rPr lang="zh-CN" altLang="en-US" sz="2000" dirty="0" smtClean="0">
                <a:solidFill>
                  <a:srgbClr val="0000CC"/>
                </a:solidFill>
                <a:latin typeface="Helvetica" panose="020B0604020202020204" pitchFamily="34" charset="0"/>
              </a:rPr>
              <a:t>(例如输出 </a:t>
            </a:r>
            <a:r>
              <a:rPr lang="zh-CN" altLang="en-US" sz="2000" dirty="0">
                <a:solidFill>
                  <a:srgbClr val="0000CC"/>
                </a:solidFill>
                <a:latin typeface="Helvetica" panose="020B0604020202020204" pitchFamily="34" charset="0"/>
              </a:rPr>
              <a:t>how are you),</a:t>
            </a:r>
            <a:endParaRPr lang="zh-CN" altLang="en-US" sz="2000" dirty="0">
              <a:solidFill>
                <a:srgbClr val="0000CC"/>
              </a:solidFill>
              <a:latin typeface="Helvetica" panose="020B0604020202020204" pitchFamily="34" charset="0"/>
            </a:endParaRPr>
          </a:p>
          <a:p>
            <a:pPr marL="342900" indent="-342900">
              <a:spcBef>
                <a:spcPct val="0"/>
              </a:spcBef>
              <a:buClrTx/>
              <a:buSzTx/>
              <a:buFont typeface="Arial" panose="020B0604020202020204" pitchFamily="34" charset="0"/>
              <a:buChar char="•"/>
            </a:pPr>
            <a:r>
              <a:rPr lang="zh-CN" altLang="en-US" sz="2000" dirty="0">
                <a:solidFill>
                  <a:srgbClr val="0000CC"/>
                </a:solidFill>
                <a:latin typeface="Helvetica" panose="020B0604020202020204" pitchFamily="34" charset="0"/>
              </a:rPr>
              <a:t>左边的代码是否达到其目的</a:t>
            </a:r>
            <a:r>
              <a:rPr lang="zh-CN" altLang="en-US" sz="2000" dirty="0" smtClean="0">
                <a:solidFill>
                  <a:srgbClr val="0000CC"/>
                </a:solidFill>
                <a:latin typeface="Helvetica" panose="020B0604020202020204" pitchFamily="34" charset="0"/>
              </a:rPr>
              <a:t>？</a:t>
            </a:r>
            <a:endParaRPr lang="zh-CN" altLang="en-US" sz="2000" dirty="0">
              <a:solidFill>
                <a:srgbClr val="0000CC"/>
              </a:solidFill>
              <a:latin typeface="Helvetica" panose="020B0604020202020204" pitchFamily="34" charset="0"/>
            </a:endParaRPr>
          </a:p>
        </p:txBody>
      </p:sp>
      <p:sp>
        <p:nvSpPr>
          <p:cNvPr id="2" name="矩形 1"/>
          <p:cNvSpPr/>
          <p:nvPr/>
        </p:nvSpPr>
        <p:spPr>
          <a:xfrm>
            <a:off x="4485782" y="5595421"/>
            <a:ext cx="1492716" cy="369332"/>
          </a:xfrm>
          <a:prstGeom prst="rect">
            <a:avLst/>
          </a:prstGeom>
        </p:spPr>
        <p:txBody>
          <a:bodyPr wrap="none">
            <a:spAutoFit/>
          </a:bodyPr>
          <a:lstStyle/>
          <a:p>
            <a:r>
              <a:rPr lang="zh-CN" altLang="en-US" dirty="0" smtClean="0">
                <a:solidFill>
                  <a:srgbClr val="000818"/>
                </a:solidFill>
                <a:latin typeface="Helvetica" panose="020B0604020202020204" pitchFamily="34" charset="0"/>
              </a:rPr>
              <a:t>(考察进程树</a:t>
            </a:r>
            <a:r>
              <a:rPr lang="zh-CN" altLang="en-US" dirty="0">
                <a:solidFill>
                  <a:srgbClr val="000818"/>
                </a:solidFill>
                <a:latin typeface="Helvetica" panose="020B0604020202020204" pitchFamily="34" charset="0"/>
              </a:rPr>
              <a:t>)</a:t>
            </a:r>
            <a:endParaRPr lang="zh-CN" altLang="en-US" dirty="0">
              <a:solidFill>
                <a:srgbClr val="000818"/>
              </a:solidFill>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idx="4294967295"/>
          </p:nvPr>
        </p:nvSpPr>
        <p:spPr/>
        <p:txBody>
          <a:bodyPr/>
          <a:lstStyle/>
          <a:p>
            <a:r>
              <a:rPr lang="zh-CN" altLang="en-US" dirty="0"/>
              <a:t>考察简化后的程序结构</a:t>
            </a:r>
            <a:endParaRPr lang="en-US" altLang="zh-CN" dirty="0"/>
          </a:p>
        </p:txBody>
      </p:sp>
      <p:sp>
        <p:nvSpPr>
          <p:cNvPr id="112643" name="Rectangle 3"/>
          <p:cNvSpPr>
            <a:spLocks noGrp="1" noChangeArrowheads="1"/>
          </p:cNvSpPr>
          <p:nvPr>
            <p:ph type="body" idx="4294967295"/>
          </p:nvPr>
        </p:nvSpPr>
        <p:spPr>
          <a:xfrm>
            <a:off x="817563" y="1009650"/>
            <a:ext cx="3690937" cy="5280025"/>
          </a:xfrm>
        </p:spPr>
        <p:txBody>
          <a:bodyPr/>
          <a:lstStyle/>
          <a:p>
            <a:pPr marL="0" indent="0">
              <a:buFont typeface="Monotype Sorts" pitchFamily="2" charset="2"/>
              <a:buNone/>
            </a:pPr>
            <a:r>
              <a:rPr lang="zh-CN" altLang="en-US" sz="2000" dirty="0" smtClean="0">
                <a:latin typeface="Times New Roman" panose="02020603050405020304" pitchFamily="2" charset="0"/>
                <a:cs typeface="Times New Roman" panose="02020603050405020304" pitchFamily="2" charset="0"/>
                <a:sym typeface="Arial" panose="020B0604020202020204" pitchFamily="34" charset="0"/>
              </a:rPr>
              <a:t>main</a:t>
            </a:r>
            <a:r>
              <a:rPr lang="zh-CN" altLang="en-US" sz="2000" dirty="0">
                <a:latin typeface="Times New Roman" panose="02020603050405020304" pitchFamily="2" charset="0"/>
                <a:cs typeface="Times New Roman" panose="02020603050405020304" pitchFamily="2" charset="0"/>
                <a:sym typeface="Arial" panose="020B0604020202020204" pitchFamily="34" charset="0"/>
              </a:rPr>
              <a:t>()</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buFont typeface="Monotype Sorts" pitchFamily="2" charset="2"/>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a:t>
            </a:r>
            <a:r>
              <a:rPr lang="en-US" altLang="zh-CN" sz="2000" dirty="0" err="1" smtClean="0">
                <a:latin typeface="Times New Roman" panose="02020603050405020304" pitchFamily="2" charset="0"/>
                <a:cs typeface="Times New Roman" panose="02020603050405020304" pitchFamily="2" charset="0"/>
                <a:sym typeface="Arial" panose="020B0604020202020204" pitchFamily="34" charset="0"/>
              </a:rPr>
              <a:t>pid_t</a:t>
            </a:r>
            <a:r>
              <a:rPr lang="zh-CN" altLang="en-US" sz="2000" dirty="0" smtClean="0">
                <a:latin typeface="Times New Roman" panose="02020603050405020304" pitchFamily="2" charset="0"/>
                <a:cs typeface="Times New Roman" panose="02020603050405020304" pitchFamily="2" charset="0"/>
                <a:sym typeface="Arial" panose="020B0604020202020204" pitchFamily="34" charset="0"/>
              </a:rPr>
              <a:t>  </a:t>
            </a:r>
            <a:r>
              <a:rPr lang="zh-CN" altLang="en-US" sz="2000" dirty="0">
                <a:latin typeface="Times New Roman" panose="02020603050405020304" pitchFamily="2" charset="0"/>
                <a:cs typeface="Times New Roman" panose="02020603050405020304" pitchFamily="2" charset="0"/>
                <a:sym typeface="Arial" panose="020B0604020202020204" pitchFamily="34" charset="0"/>
              </a:rPr>
              <a:t>pid1,</a:t>
            </a:r>
            <a:r>
              <a:rPr lang="zh-CN" altLang="en-US" sz="2000" dirty="0" smtClean="0">
                <a:latin typeface="Times New Roman" panose="02020603050405020304" pitchFamily="2" charset="0"/>
                <a:cs typeface="Times New Roman" panose="02020603050405020304" pitchFamily="2" charset="0"/>
                <a:sym typeface="Arial" panose="020B0604020202020204" pitchFamily="34" charset="0"/>
              </a:rPr>
              <a:t>pid</a:t>
            </a:r>
            <a:r>
              <a:rPr lang="en-US" altLang="zh-CN" sz="2000" dirty="0">
                <a:latin typeface="Times New Roman" panose="02020603050405020304" pitchFamily="2" charset="0"/>
                <a:cs typeface="Times New Roman" panose="02020603050405020304" pitchFamily="2" charset="0"/>
                <a:sym typeface="Arial" panose="020B0604020202020204" pitchFamily="34" charset="0"/>
              </a:rPr>
              <a:t>2</a:t>
            </a:r>
            <a:r>
              <a:rPr lang="zh-CN" altLang="en-US" sz="2000" dirty="0" smtClean="0">
                <a:latin typeface="Times New Roman" panose="02020603050405020304" pitchFamily="2" charset="0"/>
                <a:cs typeface="Times New Roman" panose="02020603050405020304" pitchFamily="2" charset="0"/>
                <a:sym typeface="Arial" panose="020B0604020202020204" pitchFamily="34" charset="0"/>
              </a:rPr>
              <a:t>;     </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buFont typeface="Monotype Sorts" pitchFamily="2" charset="2"/>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a:t>
            </a:r>
            <a:r>
              <a:rPr lang="zh-CN" altLang="en-US" sz="2000" dirty="0">
                <a:solidFill>
                  <a:srgbClr val="121896"/>
                </a:solidFill>
                <a:latin typeface="Times New Roman" panose="02020603050405020304" pitchFamily="2" charset="0"/>
                <a:cs typeface="Times New Roman" panose="02020603050405020304" pitchFamily="2" charset="0"/>
                <a:sym typeface="Arial" panose="020B0604020202020204" pitchFamily="34" charset="0"/>
              </a:rPr>
              <a:t>pid1=fork();</a:t>
            </a:r>
            <a:endParaRPr lang="zh-CN" altLang="en-US" sz="2000" dirty="0">
              <a:solidFill>
                <a:srgbClr val="121896"/>
              </a:solidFill>
              <a:latin typeface="Times New Roman" panose="02020603050405020304" pitchFamily="2" charset="0"/>
              <a:cs typeface="Times New Roman" panose="02020603050405020304" pitchFamily="2" charset="0"/>
              <a:sym typeface="Arial" panose="020B0604020202020204" pitchFamily="34" charset="0"/>
            </a:endParaRPr>
          </a:p>
          <a:p>
            <a:pPr marL="0" indent="0">
              <a:buFont typeface="Monotype Sorts" pitchFamily="2" charset="2"/>
              <a:buNone/>
            </a:pPr>
            <a:r>
              <a:rPr lang="zh-CN" altLang="en-US" sz="2000" dirty="0">
                <a:solidFill>
                  <a:srgbClr val="121896"/>
                </a:solidFill>
                <a:latin typeface="Times New Roman" panose="02020603050405020304" pitchFamily="2" charset="0"/>
                <a:cs typeface="Times New Roman" panose="02020603050405020304" pitchFamily="2" charset="0"/>
                <a:sym typeface="Arial" panose="020B0604020202020204" pitchFamily="34" charset="0"/>
              </a:rPr>
              <a:t>     pid2=fork();</a:t>
            </a:r>
            <a:endParaRPr lang="zh-CN" altLang="en-US" sz="2000" dirty="0">
              <a:solidFill>
                <a:srgbClr val="121896"/>
              </a:solidFill>
              <a:latin typeface="Times New Roman" panose="02020603050405020304" pitchFamily="2" charset="0"/>
              <a:cs typeface="Times New Roman" panose="02020603050405020304" pitchFamily="2" charset="0"/>
              <a:sym typeface="Arial" panose="020B0604020202020204" pitchFamily="34" charset="0"/>
            </a:endParaRPr>
          </a:p>
          <a:p>
            <a:pPr marL="0" indent="0">
              <a:buFont typeface="Monotype Sorts" pitchFamily="2" charset="2"/>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printf("</a:t>
            </a:r>
            <a:r>
              <a:rPr lang="en-US" altLang="zh-CN" sz="2000" dirty="0">
                <a:latin typeface="Times New Roman" panose="02020603050405020304" pitchFamily="2" charset="0"/>
                <a:cs typeface="Times New Roman" panose="02020603050405020304" pitchFamily="2" charset="0"/>
                <a:sym typeface="Arial" panose="020B0604020202020204" pitchFamily="34" charset="0"/>
              </a:rPr>
              <a:t>Hello World\n</a:t>
            </a:r>
            <a:r>
              <a:rPr lang="zh-CN" altLang="en-US" sz="2000" dirty="0">
                <a:latin typeface="Times New Roman" panose="02020603050405020304" pitchFamily="2" charset="0"/>
                <a:cs typeface="Times New Roman" panose="02020603050405020304" pitchFamily="2" charset="0"/>
                <a:sym typeface="Arial" panose="020B0604020202020204" pitchFamily="34" charset="0"/>
              </a:rPr>
              <a:t>");</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buFont typeface="Monotype Sorts" pitchFamily="2" charset="2"/>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endParaRPr lang="zh-CN" altLang="en-US" sz="2000" dirty="0">
              <a:latin typeface="Times New Roman" panose="02020603050405020304" pitchFamily="2" charset="0"/>
              <a:cs typeface="Times New Roman" panose="02020603050405020304" pitchFamily="2" charset="0"/>
            </a:endParaRPr>
          </a:p>
        </p:txBody>
      </p:sp>
      <p:sp>
        <p:nvSpPr>
          <p:cNvPr id="112644" name="Text Box 4"/>
          <p:cNvSpPr txBox="1">
            <a:spLocks noChangeArrowheads="1"/>
          </p:cNvSpPr>
          <p:nvPr/>
        </p:nvSpPr>
        <p:spPr bwMode="auto">
          <a:xfrm>
            <a:off x="4621213" y="1485900"/>
            <a:ext cx="3860800" cy="9144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dirty="0" smtClean="0">
                <a:latin typeface="Helvetica" panose="020B0604020202020204" pitchFamily="34" charset="0"/>
              </a:rPr>
              <a:t>请问</a:t>
            </a:r>
            <a:r>
              <a:rPr lang="zh-CN" altLang="en-US" sz="1800" dirty="0">
                <a:latin typeface="Helvetica" panose="020B0604020202020204" pitchFamily="34" charset="0"/>
              </a:rPr>
              <a:t>：</a:t>
            </a:r>
            <a:endParaRPr lang="zh-CN" altLang="en-US" sz="1800" dirty="0">
              <a:latin typeface="Helvetica" panose="020B0604020202020204" pitchFamily="34" charset="0"/>
            </a:endParaRPr>
          </a:p>
          <a:p>
            <a:pPr>
              <a:spcBef>
                <a:spcPct val="0"/>
              </a:spcBef>
              <a:buClrTx/>
              <a:buSzTx/>
              <a:buFont typeface="Arial" panose="020B0604020202020204" pitchFamily="34" charset="0"/>
              <a:buNone/>
            </a:pPr>
            <a:r>
              <a:rPr lang="zh-CN" altLang="en-US" sz="1800" dirty="0">
                <a:latin typeface="Helvetica" panose="020B0604020202020204" pitchFamily="34" charset="0"/>
              </a:rPr>
              <a:t>1、系统为该程序创建了几个进程？</a:t>
            </a:r>
            <a:endParaRPr lang="zh-CN" altLang="en-US" sz="1800" dirty="0">
              <a:latin typeface="Helvetica" panose="020B0604020202020204" pitchFamily="34" charset="0"/>
            </a:endParaRPr>
          </a:p>
          <a:p>
            <a:pPr>
              <a:spcBef>
                <a:spcPct val="0"/>
              </a:spcBef>
              <a:buClrTx/>
              <a:buSzTx/>
              <a:buFont typeface="Arial" panose="020B0604020202020204" pitchFamily="34" charset="0"/>
              <a:buNone/>
            </a:pPr>
            <a:r>
              <a:rPr lang="zh-CN" altLang="en-US" sz="1800" dirty="0">
                <a:latin typeface="Helvetica" panose="020B0604020202020204" pitchFamily="34" charset="0"/>
              </a:rPr>
              <a:t>2、</a:t>
            </a:r>
            <a:r>
              <a:rPr lang="en-US" altLang="zh-CN" sz="1800" dirty="0">
                <a:latin typeface="Helvetica" panose="020B0604020202020204" pitchFamily="34" charset="0"/>
              </a:rPr>
              <a:t>"Hello World"</a:t>
            </a:r>
            <a:r>
              <a:rPr lang="zh-CN" altLang="zh-CN" sz="1800" dirty="0">
                <a:latin typeface="Helvetica" panose="020B0604020202020204" pitchFamily="34" charset="0"/>
              </a:rPr>
              <a:t>输出了几次</a:t>
            </a:r>
            <a:r>
              <a:rPr lang="zh-CN" altLang="en-US" sz="1800" dirty="0">
                <a:latin typeface="Helvetica" panose="020B0604020202020204" pitchFamily="34" charset="0"/>
              </a:rPr>
              <a:t>？</a:t>
            </a:r>
            <a:endParaRPr lang="zh-CN" altLang="en-US" sz="1800" dirty="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p:txBody>
          <a:bodyPr/>
          <a:lstStyle/>
          <a:p>
            <a:r>
              <a:rPr lang="zh-CN" altLang="en-US" dirty="0"/>
              <a:t>考察简化后的程序结构</a:t>
            </a:r>
            <a:endParaRPr lang="en-US" altLang="zh-CN" dirty="0"/>
          </a:p>
        </p:txBody>
      </p:sp>
      <p:sp>
        <p:nvSpPr>
          <p:cNvPr id="2" name="椭圆 1"/>
          <p:cNvSpPr/>
          <p:nvPr/>
        </p:nvSpPr>
        <p:spPr>
          <a:xfrm>
            <a:off x="2889758" y="1492250"/>
            <a:ext cx="2179638" cy="569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113668" name="文本框 2"/>
          <p:cNvSpPr txBox="1">
            <a:spLocks noChangeArrowheads="1"/>
          </p:cNvSpPr>
          <p:nvPr/>
        </p:nvSpPr>
        <p:spPr bwMode="auto">
          <a:xfrm>
            <a:off x="3496183" y="1592263"/>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父进程</a:t>
            </a:r>
            <a:endParaRPr lang="en-US" altLang="zh-CN" sz="1800">
              <a:latin typeface="Helvetica" panose="020B0604020202020204" pitchFamily="34" charset="0"/>
            </a:endParaRPr>
          </a:p>
        </p:txBody>
      </p:sp>
      <p:cxnSp>
        <p:nvCxnSpPr>
          <p:cNvPr id="8" name="直接箭头连接符 7"/>
          <p:cNvCxnSpPr>
            <a:endCxn id="5" idx="0"/>
          </p:cNvCxnSpPr>
          <p:nvPr/>
        </p:nvCxnSpPr>
        <p:spPr>
          <a:xfrm>
            <a:off x="4677283" y="2001838"/>
            <a:ext cx="1011238" cy="915987"/>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1713421" y="3494088"/>
            <a:ext cx="693737" cy="957262"/>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2" idx="3"/>
          </p:cNvCxnSpPr>
          <p:nvPr/>
        </p:nvCxnSpPr>
        <p:spPr>
          <a:xfrm flipH="1">
            <a:off x="2391283" y="1990725"/>
            <a:ext cx="817563" cy="93345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113675" name="文本框 12"/>
          <p:cNvSpPr txBox="1">
            <a:spLocks noChangeArrowheads="1"/>
          </p:cNvSpPr>
          <p:nvPr/>
        </p:nvSpPr>
        <p:spPr bwMode="auto">
          <a:xfrm>
            <a:off x="1340358" y="2157413"/>
            <a:ext cx="1276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dirty="0">
                <a:latin typeface="Helvetica" panose="020B0604020202020204" pitchFamily="34" charset="0"/>
              </a:rPr>
              <a:t>pid1=fork()</a:t>
            </a:r>
            <a:endParaRPr lang="en-US" altLang="zh-CN" sz="1800" dirty="0">
              <a:latin typeface="Helvetica" panose="020B0604020202020204" pitchFamily="34" charset="0"/>
            </a:endParaRPr>
          </a:p>
        </p:txBody>
      </p:sp>
      <p:sp>
        <p:nvSpPr>
          <p:cNvPr id="113676" name="文本框 13"/>
          <p:cNvSpPr txBox="1">
            <a:spLocks noChangeArrowheads="1"/>
          </p:cNvSpPr>
          <p:nvPr/>
        </p:nvSpPr>
        <p:spPr bwMode="auto">
          <a:xfrm>
            <a:off x="5328158" y="2111375"/>
            <a:ext cx="1276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dirty="0">
                <a:latin typeface="Helvetica" panose="020B0604020202020204" pitchFamily="34" charset="0"/>
              </a:rPr>
              <a:t>pid2=fork()</a:t>
            </a:r>
            <a:endParaRPr lang="en-US" altLang="zh-CN" sz="1800" dirty="0">
              <a:latin typeface="Helvetica" panose="020B0604020202020204" pitchFamily="34" charset="0"/>
            </a:endParaRPr>
          </a:p>
        </p:txBody>
      </p:sp>
      <p:sp>
        <p:nvSpPr>
          <p:cNvPr id="113677" name="文本框 14"/>
          <p:cNvSpPr txBox="1">
            <a:spLocks noChangeArrowheads="1"/>
          </p:cNvSpPr>
          <p:nvPr/>
        </p:nvSpPr>
        <p:spPr bwMode="auto">
          <a:xfrm>
            <a:off x="594233" y="3738563"/>
            <a:ext cx="1276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dirty="0">
                <a:latin typeface="Helvetica" panose="020B0604020202020204" pitchFamily="34" charset="0"/>
              </a:rPr>
              <a:t>pid2=fork()</a:t>
            </a:r>
            <a:endParaRPr lang="en-US" altLang="zh-CN" sz="1800" dirty="0">
              <a:latin typeface="Helvetica" panose="020B0604020202020204" pitchFamily="34" charset="0"/>
            </a:endParaRPr>
          </a:p>
        </p:txBody>
      </p:sp>
      <p:grpSp>
        <p:nvGrpSpPr>
          <p:cNvPr id="3" name="组合 2"/>
          <p:cNvGrpSpPr/>
          <p:nvPr/>
        </p:nvGrpSpPr>
        <p:grpSpPr>
          <a:xfrm>
            <a:off x="1186371" y="2917825"/>
            <a:ext cx="2179637" cy="569913"/>
            <a:chOff x="1350963" y="2917825"/>
            <a:chExt cx="2179637" cy="569913"/>
          </a:xfrm>
        </p:grpSpPr>
        <p:sp>
          <p:nvSpPr>
            <p:cNvPr id="4" name="椭圆 3"/>
            <p:cNvSpPr/>
            <p:nvPr/>
          </p:nvSpPr>
          <p:spPr>
            <a:xfrm>
              <a:off x="1350963" y="2917825"/>
              <a:ext cx="2179637" cy="569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113678" name="文本框 15"/>
            <p:cNvSpPr txBox="1">
              <a:spLocks noChangeArrowheads="1"/>
            </p:cNvSpPr>
            <p:nvPr/>
          </p:nvSpPr>
          <p:spPr bwMode="auto">
            <a:xfrm>
              <a:off x="1936750" y="3003550"/>
              <a:ext cx="10334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dirty="0">
                  <a:latin typeface="Helvetica" panose="020B0604020202020204" pitchFamily="34" charset="0"/>
                </a:rPr>
                <a:t>子进程</a:t>
              </a:r>
              <a:r>
                <a:rPr lang="en-US" altLang="zh-CN" sz="1800" dirty="0">
                  <a:latin typeface="Helvetica" panose="020B0604020202020204" pitchFamily="34" charset="0"/>
                </a:rPr>
                <a:t>1</a:t>
              </a:r>
              <a:endParaRPr lang="en-US" altLang="zh-CN" sz="1800" dirty="0">
                <a:latin typeface="Helvetica" panose="020B0604020202020204" pitchFamily="34" charset="0"/>
              </a:endParaRPr>
            </a:p>
          </p:txBody>
        </p:sp>
      </p:grpSp>
      <p:grpSp>
        <p:nvGrpSpPr>
          <p:cNvPr id="7" name="组合 6"/>
          <p:cNvGrpSpPr/>
          <p:nvPr/>
        </p:nvGrpSpPr>
        <p:grpSpPr>
          <a:xfrm>
            <a:off x="4597908" y="2908300"/>
            <a:ext cx="2179638" cy="568325"/>
            <a:chOff x="4762500" y="2908300"/>
            <a:chExt cx="2179638" cy="568325"/>
          </a:xfrm>
        </p:grpSpPr>
        <p:sp>
          <p:nvSpPr>
            <p:cNvPr id="5" name="椭圆 4"/>
            <p:cNvSpPr/>
            <p:nvPr/>
          </p:nvSpPr>
          <p:spPr>
            <a:xfrm>
              <a:off x="4762500" y="2908300"/>
              <a:ext cx="2179638" cy="568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113679" name="文本框 16"/>
            <p:cNvSpPr txBox="1">
              <a:spLocks noChangeArrowheads="1"/>
            </p:cNvSpPr>
            <p:nvPr/>
          </p:nvSpPr>
          <p:spPr bwMode="auto">
            <a:xfrm>
              <a:off x="5335588" y="3003550"/>
              <a:ext cx="10842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子进程</a:t>
              </a:r>
              <a:r>
                <a:rPr lang="en-US" altLang="zh-CN" sz="1800">
                  <a:latin typeface="Helvetica" panose="020B0604020202020204" pitchFamily="34" charset="0"/>
                </a:rPr>
                <a:t>2</a:t>
              </a:r>
              <a:endParaRPr lang="en-US" altLang="zh-CN" sz="1800">
                <a:latin typeface="Helvetica" panose="020B0604020202020204" pitchFamily="34" charset="0"/>
              </a:endParaRPr>
            </a:p>
          </p:txBody>
        </p:sp>
      </p:grpSp>
      <p:grpSp>
        <p:nvGrpSpPr>
          <p:cNvPr id="10" name="组合 9"/>
          <p:cNvGrpSpPr/>
          <p:nvPr/>
        </p:nvGrpSpPr>
        <p:grpSpPr>
          <a:xfrm>
            <a:off x="689483" y="4445000"/>
            <a:ext cx="2179638" cy="568325"/>
            <a:chOff x="854075" y="4445000"/>
            <a:chExt cx="2179638" cy="568325"/>
          </a:xfrm>
        </p:grpSpPr>
        <p:sp>
          <p:nvSpPr>
            <p:cNvPr id="6" name="椭圆 5"/>
            <p:cNvSpPr/>
            <p:nvPr/>
          </p:nvSpPr>
          <p:spPr>
            <a:xfrm>
              <a:off x="854075" y="4445000"/>
              <a:ext cx="2179638" cy="568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113680" name="文本框 17"/>
            <p:cNvSpPr txBox="1">
              <a:spLocks noChangeArrowheads="1"/>
            </p:cNvSpPr>
            <p:nvPr/>
          </p:nvSpPr>
          <p:spPr bwMode="auto">
            <a:xfrm>
              <a:off x="1371600" y="4540250"/>
              <a:ext cx="1244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dirty="0">
                  <a:latin typeface="Helvetica" panose="020B0604020202020204" pitchFamily="34" charset="0"/>
                </a:rPr>
                <a:t>子进程</a:t>
              </a:r>
              <a:r>
                <a:rPr lang="en-US" altLang="zh-CN" sz="1800" dirty="0">
                  <a:latin typeface="Helvetica" panose="020B0604020202020204" pitchFamily="34" charset="0"/>
                </a:rPr>
                <a:t>1.1</a:t>
              </a:r>
              <a:endParaRPr lang="en-US" altLang="zh-CN" sz="1800" dirty="0">
                <a:latin typeface="Helvetica" panose="020B0604020202020204" pitchFamily="34" charset="0"/>
              </a:endParaRPr>
            </a:p>
          </p:txBody>
        </p:sp>
      </p:grpSp>
      <p:sp>
        <p:nvSpPr>
          <p:cNvPr id="113681" name="文本框 6"/>
          <p:cNvSpPr txBox="1">
            <a:spLocks noChangeArrowheads="1"/>
          </p:cNvSpPr>
          <p:nvPr/>
        </p:nvSpPr>
        <p:spPr bwMode="auto">
          <a:xfrm>
            <a:off x="5150358" y="1471613"/>
            <a:ext cx="20748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dirty="0">
                <a:solidFill>
                  <a:srgbClr val="0000CC"/>
                </a:solidFill>
                <a:latin typeface="Helvetica" panose="020B0604020202020204" pitchFamily="34" charset="0"/>
              </a:rPr>
              <a:t>父进程输出</a:t>
            </a:r>
            <a:r>
              <a:rPr lang="en-US" altLang="zh-CN" sz="1800" dirty="0">
                <a:solidFill>
                  <a:srgbClr val="0000CC"/>
                </a:solidFill>
                <a:latin typeface="Helvetica" panose="020B0604020202020204" pitchFamily="34" charset="0"/>
              </a:rPr>
              <a:t>1</a:t>
            </a:r>
            <a:r>
              <a:rPr lang="zh-CN" altLang="en-US" sz="1800" dirty="0">
                <a:solidFill>
                  <a:srgbClr val="0000CC"/>
                </a:solidFill>
                <a:latin typeface="Helvetica" panose="020B0604020202020204" pitchFamily="34" charset="0"/>
              </a:rPr>
              <a:t>次</a:t>
            </a:r>
            <a:endParaRPr lang="zh-CN" altLang="en-US" sz="1800" dirty="0">
              <a:solidFill>
                <a:srgbClr val="0000CC"/>
              </a:solidFill>
              <a:latin typeface="Helvetica" panose="020B0604020202020204" pitchFamily="34" charset="0"/>
            </a:endParaRPr>
          </a:p>
        </p:txBody>
      </p:sp>
      <p:sp>
        <p:nvSpPr>
          <p:cNvPr id="113682" name="文本框 9"/>
          <p:cNvSpPr txBox="1">
            <a:spLocks noChangeArrowheads="1"/>
          </p:cNvSpPr>
          <p:nvPr/>
        </p:nvSpPr>
        <p:spPr bwMode="auto">
          <a:xfrm>
            <a:off x="4996371" y="3586163"/>
            <a:ext cx="20748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dirty="0">
                <a:solidFill>
                  <a:srgbClr val="0000CC"/>
                </a:solidFill>
                <a:latin typeface="Helvetica" panose="020B0604020202020204" pitchFamily="34" charset="0"/>
              </a:rPr>
              <a:t>子进程2输出1次</a:t>
            </a:r>
            <a:endParaRPr lang="zh-CN" altLang="en-US" sz="1800" dirty="0">
              <a:solidFill>
                <a:srgbClr val="0000CC"/>
              </a:solidFill>
              <a:latin typeface="Helvetica" panose="020B0604020202020204" pitchFamily="34" charset="0"/>
            </a:endParaRPr>
          </a:p>
        </p:txBody>
      </p:sp>
      <p:sp>
        <p:nvSpPr>
          <p:cNvPr id="113683" name="文本框 10"/>
          <p:cNvSpPr txBox="1">
            <a:spLocks noChangeArrowheads="1"/>
          </p:cNvSpPr>
          <p:nvPr/>
        </p:nvSpPr>
        <p:spPr bwMode="auto">
          <a:xfrm>
            <a:off x="2707196" y="3486150"/>
            <a:ext cx="19446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solidFill>
                  <a:srgbClr val="0000CC"/>
                </a:solidFill>
                <a:latin typeface="Helvetica" panose="020B0604020202020204" pitchFamily="34" charset="0"/>
              </a:rPr>
              <a:t>子进程1输出1次</a:t>
            </a:r>
            <a:endParaRPr lang="zh-CN" altLang="en-US" sz="1800">
              <a:latin typeface="Helvetica" panose="020B0604020202020204" pitchFamily="34" charset="0"/>
            </a:endParaRPr>
          </a:p>
        </p:txBody>
      </p:sp>
      <p:sp>
        <p:nvSpPr>
          <p:cNvPr id="113684" name="文本框 18"/>
          <p:cNvSpPr txBox="1">
            <a:spLocks noChangeArrowheads="1"/>
          </p:cNvSpPr>
          <p:nvPr/>
        </p:nvSpPr>
        <p:spPr bwMode="auto">
          <a:xfrm>
            <a:off x="887921" y="5195888"/>
            <a:ext cx="22844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dirty="0">
                <a:solidFill>
                  <a:srgbClr val="0000CC"/>
                </a:solidFill>
                <a:latin typeface="Helvetica" panose="020B0604020202020204" pitchFamily="34" charset="0"/>
              </a:rPr>
              <a:t>子进程1.1输出1次</a:t>
            </a:r>
            <a:endParaRPr lang="zh-CN" altLang="en-US" sz="1800" dirty="0">
              <a:latin typeface="Helvetica" panose="020B0604020202020204" pitchFamily="34" charset="0"/>
            </a:endParaRPr>
          </a:p>
        </p:txBody>
      </p:sp>
      <p:sp>
        <p:nvSpPr>
          <p:cNvPr id="113685" name="文本框 19"/>
          <p:cNvSpPr txBox="1">
            <a:spLocks noChangeArrowheads="1"/>
          </p:cNvSpPr>
          <p:nvPr/>
        </p:nvSpPr>
        <p:spPr bwMode="auto">
          <a:xfrm>
            <a:off x="5004308" y="4468813"/>
            <a:ext cx="26400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dirty="0">
                <a:latin typeface="Helvetica" panose="020B0604020202020204" pitchFamily="34" charset="0"/>
              </a:rPr>
              <a:t>包括父进程在内，系统该该程序创建了</a:t>
            </a:r>
            <a:r>
              <a:rPr lang="en-US" altLang="zh-CN" sz="1800" dirty="0">
                <a:latin typeface="Helvetica" panose="020B0604020202020204" pitchFamily="34" charset="0"/>
              </a:rPr>
              <a:t>4</a:t>
            </a:r>
            <a:r>
              <a:rPr lang="zh-CN" altLang="en-US" sz="1800" dirty="0">
                <a:latin typeface="Helvetica" panose="020B0604020202020204" pitchFamily="34" charset="0"/>
              </a:rPr>
              <a:t>个进程，</a:t>
            </a:r>
            <a:r>
              <a:rPr lang="en-US" altLang="zh-CN" sz="1800" dirty="0"/>
              <a:t>“</a:t>
            </a:r>
            <a:r>
              <a:rPr lang="en-US" altLang="zh-CN" sz="1800" dirty="0">
                <a:latin typeface="Helvetica" panose="020B0604020202020204" pitchFamily="34" charset="0"/>
              </a:rPr>
              <a:t>Hello World</a:t>
            </a:r>
            <a:r>
              <a:rPr lang="en-US" altLang="zh-CN" sz="1800" dirty="0"/>
              <a:t>”</a:t>
            </a:r>
            <a:r>
              <a:rPr lang="zh-CN" altLang="en-US" sz="1800" dirty="0">
                <a:latin typeface="Helvetica" panose="020B0604020202020204" pitchFamily="34" charset="0"/>
              </a:rPr>
              <a:t>输出</a:t>
            </a:r>
            <a:r>
              <a:rPr lang="en-US" altLang="zh-CN" sz="1800" dirty="0">
                <a:latin typeface="Helvetica" panose="020B0604020202020204" pitchFamily="34" charset="0"/>
              </a:rPr>
              <a:t>4</a:t>
            </a:r>
            <a:r>
              <a:rPr lang="zh-CN" altLang="en-US" sz="1800" dirty="0">
                <a:latin typeface="Helvetica" panose="020B0604020202020204" pitchFamily="34" charset="0"/>
              </a:rPr>
              <a:t>次。</a:t>
            </a:r>
            <a:endParaRPr lang="zh-CN" altLang="en-US" sz="1800" dirty="0">
              <a:latin typeface="Helvetica" panose="020B0604020202020204" pitchFamily="34" charset="0"/>
            </a:endParaRPr>
          </a:p>
        </p:txBody>
      </p:sp>
      <p:sp>
        <p:nvSpPr>
          <p:cNvPr id="25" name="Rectangle 3"/>
          <p:cNvSpPr txBox="1">
            <a:spLocks noChangeArrowheads="1"/>
          </p:cNvSpPr>
          <p:nvPr/>
        </p:nvSpPr>
        <p:spPr bwMode="auto">
          <a:xfrm>
            <a:off x="6888578" y="220123"/>
            <a:ext cx="2170491" cy="220751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a:lstStyle>
          <a:p>
            <a:pPr marL="0" indent="0">
              <a:buFont typeface="Monotype Sorts" pitchFamily="2" charset="2"/>
              <a:buNone/>
            </a:pPr>
            <a:r>
              <a:rPr lang="zh-CN" altLang="en-US" sz="1400" dirty="0" smtClean="0">
                <a:latin typeface="Times New Roman" panose="02020603050405020304" pitchFamily="2" charset="0"/>
                <a:cs typeface="Times New Roman" panose="02020603050405020304" pitchFamily="2" charset="0"/>
                <a:sym typeface="Arial" panose="020B0604020202020204" pitchFamily="34" charset="0"/>
              </a:rPr>
              <a:t>main()</a:t>
            </a:r>
            <a:endParaRPr lang="zh-CN" altLang="en-US" sz="1400" dirty="0" smtClean="0">
              <a:latin typeface="Times New Roman" panose="02020603050405020304" pitchFamily="2" charset="0"/>
              <a:cs typeface="Times New Roman" panose="02020603050405020304" pitchFamily="2" charset="0"/>
              <a:sym typeface="Arial" panose="020B0604020202020204" pitchFamily="34" charset="0"/>
            </a:endParaRPr>
          </a:p>
          <a:p>
            <a:pPr marL="0" indent="0">
              <a:buFont typeface="Monotype Sorts" pitchFamily="2" charset="2"/>
              <a:buNone/>
            </a:pPr>
            <a:r>
              <a:rPr lang="zh-CN" altLang="en-US" sz="1400" dirty="0" smtClean="0">
                <a:latin typeface="Times New Roman" panose="02020603050405020304" pitchFamily="2" charset="0"/>
                <a:cs typeface="Times New Roman" panose="02020603050405020304" pitchFamily="2" charset="0"/>
                <a:sym typeface="Arial" panose="020B0604020202020204" pitchFamily="34" charset="0"/>
              </a:rPr>
              <a:t>  {</a:t>
            </a:r>
            <a:endParaRPr lang="zh-CN" altLang="en-US" sz="1400" dirty="0" smtClean="0">
              <a:latin typeface="Times New Roman" panose="02020603050405020304" pitchFamily="2" charset="0"/>
              <a:cs typeface="Times New Roman" panose="02020603050405020304" pitchFamily="2" charset="0"/>
              <a:sym typeface="Arial" panose="020B0604020202020204" pitchFamily="34" charset="0"/>
            </a:endParaRPr>
          </a:p>
          <a:p>
            <a:pPr marL="0" indent="0">
              <a:buFont typeface="Monotype Sorts" pitchFamily="2" charset="2"/>
              <a:buNone/>
            </a:pPr>
            <a:r>
              <a:rPr lang="zh-CN" altLang="en-US" sz="1400" dirty="0" smtClean="0">
                <a:latin typeface="Times New Roman" panose="02020603050405020304" pitchFamily="2" charset="0"/>
                <a:cs typeface="Times New Roman" panose="02020603050405020304" pitchFamily="2" charset="0"/>
                <a:sym typeface="Arial" panose="020B0604020202020204" pitchFamily="34" charset="0"/>
              </a:rPr>
              <a:t>     </a:t>
            </a:r>
            <a:r>
              <a:rPr lang="en-US" altLang="zh-CN" sz="1400" dirty="0" err="1" smtClean="0">
                <a:latin typeface="Times New Roman" panose="02020603050405020304" pitchFamily="2" charset="0"/>
                <a:cs typeface="Times New Roman" panose="02020603050405020304" pitchFamily="2" charset="0"/>
                <a:sym typeface="Arial" panose="020B0604020202020204" pitchFamily="34" charset="0"/>
              </a:rPr>
              <a:t>pid_t</a:t>
            </a:r>
            <a:r>
              <a:rPr lang="zh-CN" altLang="en-US" sz="1400" dirty="0" smtClean="0">
                <a:latin typeface="Times New Roman" panose="02020603050405020304" pitchFamily="2" charset="0"/>
                <a:cs typeface="Times New Roman" panose="02020603050405020304" pitchFamily="2" charset="0"/>
                <a:sym typeface="Arial" panose="020B0604020202020204" pitchFamily="34" charset="0"/>
              </a:rPr>
              <a:t>  pid1,pid2;     </a:t>
            </a:r>
            <a:endParaRPr lang="zh-CN" altLang="en-US" sz="1400" dirty="0" smtClean="0">
              <a:latin typeface="Times New Roman" panose="02020603050405020304" pitchFamily="2" charset="0"/>
              <a:cs typeface="Times New Roman" panose="02020603050405020304" pitchFamily="2" charset="0"/>
              <a:sym typeface="Arial" panose="020B0604020202020204" pitchFamily="34" charset="0"/>
            </a:endParaRPr>
          </a:p>
          <a:p>
            <a:pPr marL="0" indent="0">
              <a:buFont typeface="Monotype Sorts" pitchFamily="2" charset="2"/>
              <a:buNone/>
            </a:pPr>
            <a:r>
              <a:rPr lang="zh-CN" altLang="en-US" sz="1400" dirty="0" smtClean="0">
                <a:latin typeface="Times New Roman" panose="02020603050405020304" pitchFamily="2" charset="0"/>
                <a:cs typeface="Times New Roman" panose="02020603050405020304" pitchFamily="2" charset="0"/>
                <a:sym typeface="Arial" panose="020B0604020202020204" pitchFamily="34" charset="0"/>
              </a:rPr>
              <a:t>     </a:t>
            </a:r>
            <a:r>
              <a:rPr lang="zh-CN" altLang="en-US" sz="1400" dirty="0" smtClean="0">
                <a:solidFill>
                  <a:srgbClr val="121896"/>
                </a:solidFill>
                <a:latin typeface="Times New Roman" panose="02020603050405020304" pitchFamily="2" charset="0"/>
                <a:cs typeface="Times New Roman" panose="02020603050405020304" pitchFamily="2" charset="0"/>
                <a:sym typeface="Arial" panose="020B0604020202020204" pitchFamily="34" charset="0"/>
              </a:rPr>
              <a:t>pid1=fork();</a:t>
            </a:r>
            <a:endParaRPr lang="zh-CN" altLang="en-US" sz="1400" dirty="0" smtClean="0">
              <a:solidFill>
                <a:srgbClr val="121896"/>
              </a:solidFill>
              <a:latin typeface="Times New Roman" panose="02020603050405020304" pitchFamily="2" charset="0"/>
              <a:cs typeface="Times New Roman" panose="02020603050405020304" pitchFamily="2" charset="0"/>
              <a:sym typeface="Arial" panose="020B0604020202020204" pitchFamily="34" charset="0"/>
            </a:endParaRPr>
          </a:p>
          <a:p>
            <a:pPr marL="0" indent="0">
              <a:buFont typeface="Monotype Sorts" pitchFamily="2" charset="2"/>
              <a:buNone/>
            </a:pPr>
            <a:r>
              <a:rPr lang="zh-CN" altLang="en-US" sz="1400" dirty="0" smtClean="0">
                <a:solidFill>
                  <a:srgbClr val="121896"/>
                </a:solidFill>
                <a:latin typeface="Times New Roman" panose="02020603050405020304" pitchFamily="2" charset="0"/>
                <a:cs typeface="Times New Roman" panose="02020603050405020304" pitchFamily="2" charset="0"/>
                <a:sym typeface="Arial" panose="020B0604020202020204" pitchFamily="34" charset="0"/>
              </a:rPr>
              <a:t>     pid2=fork();</a:t>
            </a:r>
            <a:endParaRPr lang="zh-CN" altLang="en-US" sz="1400" dirty="0" smtClean="0">
              <a:solidFill>
                <a:srgbClr val="121896"/>
              </a:solidFill>
              <a:latin typeface="Times New Roman" panose="02020603050405020304" pitchFamily="2" charset="0"/>
              <a:cs typeface="Times New Roman" panose="02020603050405020304" pitchFamily="2" charset="0"/>
              <a:sym typeface="Arial" panose="020B0604020202020204" pitchFamily="34" charset="0"/>
            </a:endParaRPr>
          </a:p>
          <a:p>
            <a:pPr marL="0" indent="0">
              <a:buFont typeface="Monotype Sorts" pitchFamily="2" charset="2"/>
              <a:buNone/>
            </a:pPr>
            <a:r>
              <a:rPr lang="zh-CN" altLang="en-US" sz="1400" dirty="0" smtClean="0">
                <a:latin typeface="Times New Roman" panose="02020603050405020304" pitchFamily="2" charset="0"/>
                <a:cs typeface="Times New Roman" panose="02020603050405020304" pitchFamily="2" charset="0"/>
                <a:sym typeface="Arial" panose="020B0604020202020204" pitchFamily="34" charset="0"/>
              </a:rPr>
              <a:t>     printf("</a:t>
            </a:r>
            <a:r>
              <a:rPr lang="en-US" altLang="zh-CN" sz="1400" dirty="0" smtClean="0">
                <a:latin typeface="Times New Roman" panose="02020603050405020304" pitchFamily="2" charset="0"/>
                <a:cs typeface="Times New Roman" panose="02020603050405020304" pitchFamily="2" charset="0"/>
                <a:sym typeface="Arial" panose="020B0604020202020204" pitchFamily="34" charset="0"/>
              </a:rPr>
              <a:t>Hello World\n</a:t>
            </a:r>
            <a:r>
              <a:rPr lang="zh-CN" altLang="en-US" sz="1400" dirty="0" smtClean="0">
                <a:latin typeface="Times New Roman" panose="02020603050405020304" pitchFamily="2" charset="0"/>
                <a:cs typeface="Times New Roman" panose="02020603050405020304" pitchFamily="2" charset="0"/>
                <a:sym typeface="Arial" panose="020B0604020202020204" pitchFamily="34" charset="0"/>
              </a:rPr>
              <a:t>");</a:t>
            </a:r>
            <a:endParaRPr lang="zh-CN" altLang="en-US" sz="1400" dirty="0" smtClean="0">
              <a:latin typeface="Times New Roman" panose="02020603050405020304" pitchFamily="2" charset="0"/>
              <a:cs typeface="Times New Roman" panose="02020603050405020304" pitchFamily="2" charset="0"/>
              <a:sym typeface="Arial" panose="020B0604020202020204" pitchFamily="34" charset="0"/>
            </a:endParaRPr>
          </a:p>
          <a:p>
            <a:pPr marL="0" indent="0">
              <a:buFont typeface="Monotype Sorts" pitchFamily="2" charset="2"/>
              <a:buNone/>
            </a:pPr>
            <a:r>
              <a:rPr lang="zh-CN" altLang="en-US" sz="2000" dirty="0" smtClean="0">
                <a:latin typeface="Times New Roman" panose="02020603050405020304" pitchFamily="2" charset="0"/>
                <a:cs typeface="Times New Roman" panose="02020603050405020304" pitchFamily="2" charset="0"/>
                <a:sym typeface="Arial" panose="020B0604020202020204" pitchFamily="34" charset="0"/>
              </a:rPr>
              <a:t>   }</a:t>
            </a:r>
            <a:endParaRPr lang="zh-CN" altLang="en-US" sz="2000" dirty="0" smtClean="0">
              <a:latin typeface="Times New Roman" panose="02020603050405020304" pitchFamily="2" charset="0"/>
              <a:cs typeface="Times New Roman" panose="02020603050405020304" pitchFamily="2" charset="0"/>
              <a:sym typeface="Arial" panose="020B0604020202020204" pitchFamily="34" charset="0"/>
            </a:endParaRPr>
          </a:p>
          <a:p>
            <a:pPr marL="0" indent="0"/>
            <a:endParaRPr lang="zh-CN" altLang="en-US" sz="2000" dirty="0">
              <a:latin typeface="Times New Roman" panose="02020603050405020304" pitchFamily="2" charset="0"/>
              <a:cs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367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367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368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1368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1368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1368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13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5" grpId="0"/>
      <p:bldP spid="113676" grpId="0"/>
      <p:bldP spid="113677" grpId="0"/>
      <p:bldP spid="113681" grpId="0"/>
      <p:bldP spid="113682" grpId="0"/>
      <p:bldP spid="113683" grpId="0"/>
      <p:bldP spid="113684" grpId="0"/>
      <p:bldP spid="113685"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p:txBody>
          <a:bodyPr/>
          <a:lstStyle/>
          <a:p>
            <a:r>
              <a:rPr lang="zh-CN" altLang="en-US" dirty="0"/>
              <a:t>例：创建多个子进程</a:t>
            </a:r>
            <a:r>
              <a:rPr lang="en-US" altLang="zh-CN" dirty="0"/>
              <a:t>1</a:t>
            </a:r>
            <a:endParaRPr lang="en-US" altLang="zh-CN" dirty="0"/>
          </a:p>
        </p:txBody>
      </p:sp>
      <p:sp>
        <p:nvSpPr>
          <p:cNvPr id="114691" name="Rectangle 3"/>
          <p:cNvSpPr>
            <a:spLocks noGrp="1" noChangeArrowheads="1"/>
          </p:cNvSpPr>
          <p:nvPr>
            <p:ph type="body" idx="4294967295"/>
          </p:nvPr>
        </p:nvSpPr>
        <p:spPr>
          <a:xfrm>
            <a:off x="817563" y="1009651"/>
            <a:ext cx="2995485" cy="3589782"/>
          </a:xfrm>
        </p:spPr>
        <p:txBody>
          <a:bodyPr/>
          <a:lstStyle/>
          <a:p>
            <a:pPr marL="0" indent="0">
              <a:spcBef>
                <a:spcPts val="0"/>
              </a:spcBef>
              <a:buFont typeface="Monotype Sorts" pitchFamily="2" charset="2"/>
              <a:buNone/>
            </a:pPr>
            <a:r>
              <a:rPr lang="zh-CN" altLang="en-US" sz="2000" dirty="0" smtClean="0">
                <a:latin typeface="Times New Roman" panose="02020603050405020304" pitchFamily="2" charset="0"/>
                <a:cs typeface="Times New Roman" panose="02020603050405020304" pitchFamily="2" charset="0"/>
                <a:sym typeface="Arial" panose="020B0604020202020204" pitchFamily="34" charset="0"/>
              </a:rPr>
              <a:t>main</a:t>
            </a:r>
            <a:r>
              <a:rPr lang="zh-CN" altLang="en-US" sz="2000" dirty="0">
                <a:latin typeface="Times New Roman" panose="02020603050405020304" pitchFamily="2" charset="0"/>
                <a:cs typeface="Times New Roman" panose="02020603050405020304" pitchFamily="2" charset="0"/>
                <a:sym typeface="Arial" panose="020B0604020202020204" pitchFamily="34" charset="0"/>
              </a:rPr>
              <a:t>()</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spcBef>
                <a:spcPts val="0"/>
              </a:spcBef>
              <a:buFont typeface="Monotype Sorts" pitchFamily="2" charset="2"/>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spcBef>
                <a:spcPts val="0"/>
              </a:spcBef>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a:t>
            </a:r>
            <a:r>
              <a:rPr lang="zh-CN" altLang="en-US" sz="2000" dirty="0" smtClean="0">
                <a:latin typeface="Times New Roman" panose="02020603050405020304" pitchFamily="2" charset="0"/>
                <a:cs typeface="Times New Roman" panose="02020603050405020304" pitchFamily="2" charset="0"/>
                <a:sym typeface="Arial" panose="020B0604020202020204" pitchFamily="34" charset="0"/>
              </a:rPr>
              <a:t>    </a:t>
            </a:r>
            <a:r>
              <a:rPr lang="en-US" altLang="zh-CN" sz="2000" dirty="0" err="1" smtClean="0">
                <a:latin typeface="Times New Roman" panose="02020603050405020304" pitchFamily="2" charset="0"/>
                <a:cs typeface="Times New Roman" panose="02020603050405020304" pitchFamily="2" charset="0"/>
                <a:sym typeface="Arial" panose="020B0604020202020204" pitchFamily="34" charset="0"/>
              </a:rPr>
              <a:t>pid_t</a:t>
            </a:r>
            <a:r>
              <a:rPr lang="zh-CN" altLang="en-US" sz="2000" dirty="0" smtClean="0">
                <a:latin typeface="Times New Roman" panose="02020603050405020304" pitchFamily="2" charset="0"/>
                <a:cs typeface="Times New Roman" panose="02020603050405020304" pitchFamily="2" charset="0"/>
                <a:sym typeface="Arial" panose="020B0604020202020204" pitchFamily="34" charset="0"/>
              </a:rPr>
              <a:t>  </a:t>
            </a:r>
            <a:r>
              <a:rPr lang="zh-CN" altLang="en-US" sz="2000" dirty="0">
                <a:latin typeface="Times New Roman" panose="02020603050405020304" pitchFamily="2" charset="0"/>
                <a:cs typeface="Times New Roman" panose="02020603050405020304" pitchFamily="2" charset="0"/>
                <a:sym typeface="Arial" panose="020B0604020202020204" pitchFamily="34" charset="0"/>
              </a:rPr>
              <a:t>pid1,pid</a:t>
            </a:r>
            <a:r>
              <a:rPr lang="zh-CN" altLang="en-US" sz="2000" dirty="0" smtClean="0">
                <a:latin typeface="Times New Roman" panose="02020603050405020304" pitchFamily="2" charset="0"/>
                <a:cs typeface="Times New Roman" panose="02020603050405020304" pitchFamily="2" charset="0"/>
                <a:sym typeface="Arial" panose="020B0604020202020204" pitchFamily="34" charset="0"/>
              </a:rPr>
              <a:t>2;     </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spcBef>
                <a:spcPts val="0"/>
              </a:spcBef>
              <a:buFont typeface="Monotype Sorts" pitchFamily="2" charset="2"/>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a:t>
            </a:r>
            <a:r>
              <a:rPr lang="zh-CN" altLang="en-US" sz="2000" dirty="0">
                <a:solidFill>
                  <a:srgbClr val="121896"/>
                </a:solidFill>
                <a:latin typeface="Times New Roman" panose="02020603050405020304" pitchFamily="2" charset="0"/>
                <a:cs typeface="Times New Roman" panose="02020603050405020304" pitchFamily="2" charset="0"/>
                <a:sym typeface="Arial" panose="020B0604020202020204" pitchFamily="34" charset="0"/>
              </a:rPr>
              <a:t>pid1=fork();</a:t>
            </a:r>
            <a:endParaRPr lang="zh-CN" altLang="en-US" sz="2000" dirty="0">
              <a:solidFill>
                <a:srgbClr val="121896"/>
              </a:solidFill>
              <a:latin typeface="Times New Roman" panose="02020603050405020304" pitchFamily="2" charset="0"/>
              <a:cs typeface="Times New Roman" panose="02020603050405020304" pitchFamily="2" charset="0"/>
              <a:sym typeface="Arial" panose="020B0604020202020204" pitchFamily="34" charset="0"/>
            </a:endParaRPr>
          </a:p>
          <a:p>
            <a:pPr marL="0" indent="0">
              <a:spcBef>
                <a:spcPts val="0"/>
              </a:spcBef>
              <a:buFont typeface="Monotype Sorts" pitchFamily="2" charset="2"/>
              <a:buNone/>
            </a:pPr>
            <a:r>
              <a:rPr lang="zh-CN" altLang="en-US" sz="2000" dirty="0">
                <a:solidFill>
                  <a:srgbClr val="121896"/>
                </a:solidFill>
                <a:latin typeface="Times New Roman" panose="02020603050405020304" pitchFamily="2" charset="0"/>
                <a:cs typeface="Times New Roman" panose="02020603050405020304" pitchFamily="2" charset="0"/>
                <a:sym typeface="Arial" panose="020B0604020202020204" pitchFamily="34" charset="0"/>
              </a:rPr>
              <a:t>     pid2=fork();</a:t>
            </a:r>
            <a:endParaRPr lang="zh-CN" altLang="en-US" sz="2000" dirty="0">
              <a:solidFill>
                <a:srgbClr val="121896"/>
              </a:solidFill>
              <a:latin typeface="Times New Roman" panose="02020603050405020304" pitchFamily="2" charset="0"/>
              <a:cs typeface="Times New Roman" panose="02020603050405020304" pitchFamily="2" charset="0"/>
              <a:sym typeface="Arial" panose="020B0604020202020204" pitchFamily="34" charset="0"/>
            </a:endParaRPr>
          </a:p>
          <a:p>
            <a:pPr marL="0" indent="0">
              <a:spcBef>
                <a:spcPts val="0"/>
              </a:spcBef>
              <a:buFont typeface="Monotype Sorts" pitchFamily="2" charset="2"/>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if (pid1 = = 0)</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spcBef>
                <a:spcPts val="0"/>
              </a:spcBef>
              <a:buFont typeface="Monotype Sorts" pitchFamily="2" charset="2"/>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printf (“how\n”);</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spcBef>
                <a:spcPts val="0"/>
              </a:spcBef>
              <a:buFont typeface="Monotype Sorts" pitchFamily="2" charset="2"/>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if (pid2==0)</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spcBef>
                <a:spcPts val="0"/>
              </a:spcBef>
              <a:buFont typeface="Monotype Sorts" pitchFamily="2" charset="2"/>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printf(“are\n”);</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spcBef>
                <a:spcPts val="0"/>
              </a:spcBef>
              <a:buFont typeface="Monotype Sorts" pitchFamily="2" charset="2"/>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printf("you\n");</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spcBef>
                <a:spcPts val="0"/>
              </a:spcBef>
              <a:buFont typeface="Monotype Sorts" pitchFamily="2" charset="2"/>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spcBef>
                <a:spcPts val="0"/>
              </a:spcBef>
            </a:pPr>
            <a:endParaRPr lang="zh-CN" altLang="en-US" sz="2000" dirty="0">
              <a:latin typeface="Times New Roman" panose="02020603050405020304" pitchFamily="2" charset="0"/>
              <a:cs typeface="Times New Roman" panose="02020603050405020304" pitchFamily="2" charset="0"/>
            </a:endParaRPr>
          </a:p>
        </p:txBody>
      </p:sp>
      <p:sp>
        <p:nvSpPr>
          <p:cNvPr id="114692" name="Text Box 4"/>
          <p:cNvSpPr txBox="1">
            <a:spLocks noChangeArrowheads="1"/>
          </p:cNvSpPr>
          <p:nvPr/>
        </p:nvSpPr>
        <p:spPr bwMode="auto">
          <a:xfrm>
            <a:off x="4194175" y="4081463"/>
            <a:ext cx="3860800" cy="118903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dirty="0">
                <a:solidFill>
                  <a:srgbClr val="006600"/>
                </a:solidFill>
                <a:latin typeface="Helvetica" panose="020B0604020202020204" pitchFamily="34" charset="0"/>
              </a:rPr>
              <a:t>请问：</a:t>
            </a:r>
            <a:endParaRPr lang="zh-CN" altLang="en-US" sz="1800" dirty="0">
              <a:solidFill>
                <a:srgbClr val="006600"/>
              </a:solidFill>
              <a:latin typeface="Helvetica" panose="020B0604020202020204" pitchFamily="34" charset="0"/>
            </a:endParaRPr>
          </a:p>
          <a:p>
            <a:pPr>
              <a:spcBef>
                <a:spcPct val="0"/>
              </a:spcBef>
              <a:buClrTx/>
              <a:buSzTx/>
              <a:buFont typeface="Arial" panose="020B0604020202020204" pitchFamily="34" charset="0"/>
              <a:buNone/>
            </a:pPr>
            <a:r>
              <a:rPr lang="zh-CN" altLang="en-US" sz="1800" dirty="0">
                <a:solidFill>
                  <a:srgbClr val="006600"/>
                </a:solidFill>
                <a:latin typeface="Helvetica" panose="020B0604020202020204" pitchFamily="34" charset="0"/>
              </a:rPr>
              <a:t>1、系统为该程序创建了几个进程？</a:t>
            </a:r>
            <a:endParaRPr lang="zh-CN" altLang="en-US" sz="1800" dirty="0">
              <a:solidFill>
                <a:srgbClr val="006600"/>
              </a:solidFill>
              <a:latin typeface="Helvetica" panose="020B0604020202020204" pitchFamily="34" charset="0"/>
            </a:endParaRPr>
          </a:p>
          <a:p>
            <a:pPr>
              <a:spcBef>
                <a:spcPct val="0"/>
              </a:spcBef>
              <a:buClrTx/>
              <a:buSzTx/>
              <a:buFont typeface="Arial" panose="020B0604020202020204" pitchFamily="34" charset="0"/>
              <a:buNone/>
            </a:pPr>
            <a:r>
              <a:rPr lang="zh-CN" altLang="en-US" sz="1800" dirty="0">
                <a:solidFill>
                  <a:srgbClr val="006600"/>
                </a:solidFill>
                <a:latin typeface="Helvetica" panose="020B0604020202020204" pitchFamily="34" charset="0"/>
              </a:rPr>
              <a:t>2、每个进程的输出结果是什么？说明原因？</a:t>
            </a:r>
            <a:endParaRPr lang="zh-CN" altLang="en-US" sz="1800" dirty="0">
              <a:solidFill>
                <a:srgbClr val="006600"/>
              </a:solidFill>
              <a:latin typeface="Helvetica" panose="020B0604020202020204" pitchFamily="34" charset="0"/>
            </a:endParaRPr>
          </a:p>
        </p:txBody>
      </p:sp>
      <p:sp>
        <p:nvSpPr>
          <p:cNvPr id="114693" name="文本框 86020"/>
          <p:cNvSpPr txBox="1">
            <a:spLocks noChangeArrowheads="1"/>
          </p:cNvSpPr>
          <p:nvPr/>
        </p:nvSpPr>
        <p:spPr bwMode="auto">
          <a:xfrm>
            <a:off x="4408107" y="1222117"/>
            <a:ext cx="4114800" cy="132343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2000" dirty="0">
                <a:solidFill>
                  <a:srgbClr val="0000CC"/>
                </a:solidFill>
                <a:latin typeface="Helvetica" panose="020B0604020202020204" pitchFamily="34" charset="0"/>
              </a:rPr>
              <a:t>一用户欲创建两个子进程，让父进程与这两个子进程分别承担不同的任务(输出 how are you),</a:t>
            </a:r>
            <a:endParaRPr lang="zh-CN" altLang="en-US" sz="2000" dirty="0">
              <a:solidFill>
                <a:srgbClr val="0000CC"/>
              </a:solidFill>
              <a:latin typeface="Helvetica" panose="020B0604020202020204" pitchFamily="34" charset="0"/>
            </a:endParaRPr>
          </a:p>
          <a:p>
            <a:pPr>
              <a:spcBef>
                <a:spcPct val="0"/>
              </a:spcBef>
              <a:buClrTx/>
              <a:buSzTx/>
              <a:buFont typeface="Arial" panose="020B0604020202020204" pitchFamily="34" charset="0"/>
              <a:buNone/>
            </a:pPr>
            <a:r>
              <a:rPr lang="zh-CN" altLang="en-US" sz="2000" dirty="0">
                <a:solidFill>
                  <a:srgbClr val="0000CC"/>
                </a:solidFill>
                <a:latin typeface="Helvetica" panose="020B0604020202020204" pitchFamily="34" charset="0"/>
              </a:rPr>
              <a:t>左边的代码是否达到其目的</a:t>
            </a:r>
            <a:r>
              <a:rPr lang="zh-CN" altLang="en-US" sz="2000" dirty="0" smtClean="0">
                <a:solidFill>
                  <a:srgbClr val="0000CC"/>
                </a:solidFill>
                <a:latin typeface="Helvetica" panose="020B0604020202020204" pitchFamily="34" charset="0"/>
              </a:rPr>
              <a:t>？</a:t>
            </a:r>
            <a:endParaRPr lang="zh-CN" altLang="en-US" sz="2000" dirty="0">
              <a:solidFill>
                <a:srgbClr val="0000CC"/>
              </a:solidFill>
              <a:latin typeface="Helvetica" panose="020B0604020202020204" pitchFamily="34" charset="0"/>
            </a:endParaRPr>
          </a:p>
        </p:txBody>
      </p:sp>
      <p:sp>
        <p:nvSpPr>
          <p:cNvPr id="2" name="矩形 1"/>
          <p:cNvSpPr/>
          <p:nvPr/>
        </p:nvSpPr>
        <p:spPr>
          <a:xfrm>
            <a:off x="4255129" y="5441970"/>
            <a:ext cx="1492716" cy="369332"/>
          </a:xfrm>
          <a:prstGeom prst="rect">
            <a:avLst/>
          </a:prstGeom>
        </p:spPr>
        <p:txBody>
          <a:bodyPr wrap="none">
            <a:spAutoFit/>
          </a:bodyPr>
          <a:lstStyle/>
          <a:p>
            <a:r>
              <a:rPr lang="zh-CN" altLang="en-US" dirty="0">
                <a:solidFill>
                  <a:srgbClr val="000818"/>
                </a:solidFill>
                <a:latin typeface="Helvetica" panose="020B0604020202020204" pitchFamily="34" charset="0"/>
              </a:rPr>
              <a:t>(考察进程树)</a:t>
            </a:r>
            <a:endParaRPr lang="zh-CN" altLang="en-US" dirty="0">
              <a:solidFill>
                <a:srgbClr val="000818"/>
              </a:solidFill>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b="1" dirty="0">
                <a:solidFill>
                  <a:srgbClr val="993300"/>
                </a:solidFill>
                <a:latin typeface="Helvetica" panose="020B0604020202020204" pitchFamily="34" charset="0"/>
              </a:rPr>
              <a:t>例：创建多个子进程</a:t>
            </a:r>
            <a:r>
              <a:rPr lang="en-US" altLang="zh-CN" b="1" dirty="0">
                <a:solidFill>
                  <a:srgbClr val="993300"/>
                </a:solidFill>
                <a:latin typeface="Helvetica" panose="020B0604020202020204" pitchFamily="34" charset="0"/>
              </a:rPr>
              <a:t>1</a:t>
            </a:r>
            <a:r>
              <a:rPr lang="en-US" altLang="zh-CN" b="1" dirty="0">
                <a:solidFill>
                  <a:srgbClr val="993300"/>
                </a:solidFill>
              </a:rPr>
              <a:t>(Cont.)</a:t>
            </a:r>
            <a:endParaRPr lang="en-US" altLang="zh-CN" b="1" dirty="0">
              <a:solidFill>
                <a:srgbClr val="993300"/>
              </a:solidFill>
            </a:endParaRPr>
          </a:p>
        </p:txBody>
      </p:sp>
      <p:sp>
        <p:nvSpPr>
          <p:cNvPr id="2" name="椭圆 1"/>
          <p:cNvSpPr/>
          <p:nvPr/>
        </p:nvSpPr>
        <p:spPr>
          <a:xfrm>
            <a:off x="2972054" y="1492250"/>
            <a:ext cx="2179638" cy="569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115716" name="文本框 2"/>
          <p:cNvSpPr txBox="1">
            <a:spLocks noChangeArrowheads="1"/>
          </p:cNvSpPr>
          <p:nvPr/>
        </p:nvSpPr>
        <p:spPr bwMode="auto">
          <a:xfrm>
            <a:off x="3265742" y="1592263"/>
            <a:ext cx="158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父进程：</a:t>
            </a:r>
            <a:r>
              <a:rPr lang="en-US" altLang="zh-CN" sz="1800">
                <a:latin typeface="Helvetica" panose="020B0604020202020204" pitchFamily="34" charset="0"/>
              </a:rPr>
              <a:t>you</a:t>
            </a:r>
            <a:endParaRPr lang="en-US" altLang="zh-CN" sz="1800">
              <a:latin typeface="Helvetica" panose="020B0604020202020204" pitchFamily="34" charset="0"/>
            </a:endParaRPr>
          </a:p>
        </p:txBody>
      </p:sp>
      <p:sp>
        <p:nvSpPr>
          <p:cNvPr id="4" name="椭圆 3"/>
          <p:cNvSpPr/>
          <p:nvPr/>
        </p:nvSpPr>
        <p:spPr>
          <a:xfrm>
            <a:off x="2413892" y="2917825"/>
            <a:ext cx="2179637" cy="569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5" name="椭圆 4"/>
          <p:cNvSpPr/>
          <p:nvPr/>
        </p:nvSpPr>
        <p:spPr>
          <a:xfrm>
            <a:off x="4680204" y="2908300"/>
            <a:ext cx="2179638" cy="568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6" name="椭圆 5"/>
          <p:cNvSpPr/>
          <p:nvPr/>
        </p:nvSpPr>
        <p:spPr>
          <a:xfrm>
            <a:off x="1917004" y="4445000"/>
            <a:ext cx="2179638" cy="568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cxnSp>
        <p:nvCxnSpPr>
          <p:cNvPr id="8" name="直接箭头连接符 7"/>
          <p:cNvCxnSpPr>
            <a:endCxn id="5" idx="0"/>
          </p:cNvCxnSpPr>
          <p:nvPr/>
        </p:nvCxnSpPr>
        <p:spPr>
          <a:xfrm>
            <a:off x="4759579" y="2001838"/>
            <a:ext cx="1011238" cy="915987"/>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2940943" y="3494088"/>
            <a:ext cx="693736" cy="957262"/>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2" idx="4"/>
          </p:cNvCxnSpPr>
          <p:nvPr/>
        </p:nvCxnSpPr>
        <p:spPr>
          <a:xfrm flipH="1">
            <a:off x="3618806" y="2062163"/>
            <a:ext cx="443067" cy="862012"/>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115723" name="文本框 12"/>
          <p:cNvSpPr txBox="1">
            <a:spLocks noChangeArrowheads="1"/>
          </p:cNvSpPr>
          <p:nvPr/>
        </p:nvSpPr>
        <p:spPr bwMode="auto">
          <a:xfrm>
            <a:off x="2413892" y="2534807"/>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dirty="0">
                <a:latin typeface="Helvetica" panose="020B0604020202020204" pitchFamily="34" charset="0"/>
              </a:rPr>
              <a:t>pid1=fork()</a:t>
            </a:r>
            <a:endParaRPr lang="en-US" altLang="zh-CN" sz="1800" dirty="0">
              <a:latin typeface="Helvetica" panose="020B0604020202020204" pitchFamily="34" charset="0"/>
            </a:endParaRPr>
          </a:p>
        </p:txBody>
      </p:sp>
      <p:sp>
        <p:nvSpPr>
          <p:cNvPr id="115724" name="文本框 13"/>
          <p:cNvSpPr txBox="1">
            <a:spLocks noChangeArrowheads="1"/>
          </p:cNvSpPr>
          <p:nvPr/>
        </p:nvSpPr>
        <p:spPr bwMode="auto">
          <a:xfrm>
            <a:off x="5410454" y="2276475"/>
            <a:ext cx="1276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Helvetica" panose="020B0604020202020204" pitchFamily="34" charset="0"/>
              </a:rPr>
              <a:t>pid2=fork()</a:t>
            </a:r>
            <a:endParaRPr lang="en-US" altLang="zh-CN" sz="1800">
              <a:latin typeface="Helvetica" panose="020B0604020202020204" pitchFamily="34" charset="0"/>
            </a:endParaRPr>
          </a:p>
        </p:txBody>
      </p:sp>
      <p:sp>
        <p:nvSpPr>
          <p:cNvPr id="115725" name="文本框 14"/>
          <p:cNvSpPr txBox="1">
            <a:spLocks noChangeArrowheads="1"/>
          </p:cNvSpPr>
          <p:nvPr/>
        </p:nvSpPr>
        <p:spPr bwMode="auto">
          <a:xfrm>
            <a:off x="1821754" y="3990975"/>
            <a:ext cx="1276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Helvetica" panose="020B0604020202020204" pitchFamily="34" charset="0"/>
              </a:rPr>
              <a:t>pid2=fork()</a:t>
            </a:r>
            <a:endParaRPr lang="en-US" altLang="zh-CN" sz="1800">
              <a:latin typeface="Helvetica" panose="020B0604020202020204" pitchFamily="34" charset="0"/>
            </a:endParaRPr>
          </a:p>
        </p:txBody>
      </p:sp>
      <p:sp>
        <p:nvSpPr>
          <p:cNvPr id="115726" name="文本框 15"/>
          <p:cNvSpPr txBox="1">
            <a:spLocks noChangeArrowheads="1"/>
          </p:cNvSpPr>
          <p:nvPr/>
        </p:nvSpPr>
        <p:spPr bwMode="auto">
          <a:xfrm>
            <a:off x="2480567" y="3003550"/>
            <a:ext cx="1987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输出：</a:t>
            </a:r>
            <a:r>
              <a:rPr lang="en-US" altLang="zh-CN" sz="1800">
                <a:latin typeface="Helvetica" panose="020B0604020202020204" pitchFamily="34" charset="0"/>
              </a:rPr>
              <a:t>how,you</a:t>
            </a:r>
            <a:endParaRPr lang="en-US" altLang="zh-CN" sz="1800">
              <a:latin typeface="Helvetica" panose="020B0604020202020204" pitchFamily="34" charset="0"/>
            </a:endParaRPr>
          </a:p>
        </p:txBody>
      </p:sp>
      <p:sp>
        <p:nvSpPr>
          <p:cNvPr id="115727" name="文本框 16"/>
          <p:cNvSpPr txBox="1">
            <a:spLocks noChangeArrowheads="1"/>
          </p:cNvSpPr>
          <p:nvPr/>
        </p:nvSpPr>
        <p:spPr bwMode="auto">
          <a:xfrm>
            <a:off x="4896104" y="3003550"/>
            <a:ext cx="18510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输出：</a:t>
            </a:r>
            <a:r>
              <a:rPr lang="en-US" altLang="zh-CN" sz="1800">
                <a:latin typeface="Helvetica" panose="020B0604020202020204" pitchFamily="34" charset="0"/>
              </a:rPr>
              <a:t>are,you</a:t>
            </a:r>
            <a:endParaRPr lang="en-US" altLang="zh-CN" sz="1800">
              <a:latin typeface="Helvetica" panose="020B0604020202020204" pitchFamily="34" charset="0"/>
            </a:endParaRPr>
          </a:p>
        </p:txBody>
      </p:sp>
      <p:sp>
        <p:nvSpPr>
          <p:cNvPr id="115728" name="文本框 17"/>
          <p:cNvSpPr txBox="1">
            <a:spLocks noChangeArrowheads="1"/>
          </p:cNvSpPr>
          <p:nvPr/>
        </p:nvSpPr>
        <p:spPr bwMode="auto">
          <a:xfrm>
            <a:off x="1940817" y="4540250"/>
            <a:ext cx="2438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输出：</a:t>
            </a:r>
            <a:r>
              <a:rPr lang="en-US" altLang="zh-CN" sz="1800">
                <a:latin typeface="Helvetica" panose="020B0604020202020204" pitchFamily="34" charset="0"/>
              </a:rPr>
              <a:t>how,are, you</a:t>
            </a:r>
            <a:endParaRPr lang="en-US" altLang="zh-CN" sz="1800">
              <a:latin typeface="Helvetica" panose="020B0604020202020204" pitchFamily="34" charset="0"/>
            </a:endParaRPr>
          </a:p>
        </p:txBody>
      </p:sp>
      <p:sp>
        <p:nvSpPr>
          <p:cNvPr id="7" name="矩形标注 6"/>
          <p:cNvSpPr/>
          <p:nvPr/>
        </p:nvSpPr>
        <p:spPr>
          <a:xfrm>
            <a:off x="5506499" y="1000248"/>
            <a:ext cx="1992736" cy="503238"/>
          </a:xfrm>
          <a:prstGeom prst="wedgeRectCallout">
            <a:avLst>
              <a:gd name="adj1" fmla="val -59166"/>
              <a:gd name="adj2" fmla="val 9968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rgbClr val="0000CC"/>
                </a:solidFill>
              </a:rPr>
              <a:t>fork()</a:t>
            </a:r>
            <a:r>
              <a:rPr lang="zh-CN" altLang="en-US" sz="1400" dirty="0">
                <a:solidFill>
                  <a:srgbClr val="0000CC"/>
                </a:solidFill>
              </a:rPr>
              <a:t>返回值</a:t>
            </a:r>
            <a:r>
              <a:rPr lang="zh-CN" altLang="en-US" sz="1400" dirty="0" smtClean="0">
                <a:solidFill>
                  <a:srgbClr val="0000CC"/>
                </a:solidFill>
              </a:rPr>
              <a:t>：</a:t>
            </a:r>
            <a:r>
              <a:rPr lang="en-US" altLang="zh-CN" sz="1400" dirty="0" smtClean="0">
                <a:solidFill>
                  <a:srgbClr val="0000CC"/>
                </a:solidFill>
              </a:rPr>
              <a:t>pid1&gt;0,pid2&gt;0</a:t>
            </a:r>
            <a:endParaRPr lang="zh-CN" altLang="en-US" sz="1400" dirty="0">
              <a:solidFill>
                <a:srgbClr val="0000CC"/>
              </a:solidFill>
            </a:endParaRPr>
          </a:p>
        </p:txBody>
      </p:sp>
      <p:sp>
        <p:nvSpPr>
          <p:cNvPr id="19" name="矩形标注 18"/>
          <p:cNvSpPr/>
          <p:nvPr/>
        </p:nvSpPr>
        <p:spPr>
          <a:xfrm>
            <a:off x="4753868" y="3945505"/>
            <a:ext cx="2829248" cy="663575"/>
          </a:xfrm>
          <a:prstGeom prst="wedgeRectCallout">
            <a:avLst>
              <a:gd name="adj1" fmla="val -26750"/>
              <a:gd name="adj2" fmla="val -111804"/>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rgbClr val="0000CC"/>
                </a:solidFill>
              </a:rPr>
              <a:t>f</a:t>
            </a:r>
            <a:r>
              <a:rPr lang="en-US" altLang="zh-CN" sz="1400" dirty="0" smtClean="0">
                <a:solidFill>
                  <a:srgbClr val="0000CC"/>
                </a:solidFill>
              </a:rPr>
              <a:t>ork()</a:t>
            </a:r>
            <a:r>
              <a:rPr lang="zh-CN" altLang="en-US" sz="1400" dirty="0" smtClean="0">
                <a:solidFill>
                  <a:srgbClr val="0000CC"/>
                </a:solidFill>
              </a:rPr>
              <a:t>返回</a:t>
            </a:r>
            <a:r>
              <a:rPr lang="zh-CN" altLang="en-US" sz="1400" dirty="0">
                <a:solidFill>
                  <a:srgbClr val="0000CC"/>
                </a:solidFill>
              </a:rPr>
              <a:t>：</a:t>
            </a:r>
            <a:r>
              <a:rPr lang="en-US" altLang="zh-CN" sz="1400" dirty="0">
                <a:solidFill>
                  <a:srgbClr val="0000CC"/>
                </a:solidFill>
              </a:rPr>
              <a:t> pid2=0</a:t>
            </a:r>
            <a:endParaRPr lang="en-US" altLang="zh-CN" sz="1400" dirty="0">
              <a:solidFill>
                <a:srgbClr val="0000CC"/>
              </a:solidFill>
            </a:endParaRPr>
          </a:p>
          <a:p>
            <a:pPr algn="ctr">
              <a:defRPr/>
            </a:pPr>
            <a:r>
              <a:rPr lang="zh-CN" altLang="en-US" sz="1400" dirty="0" smtClean="0">
                <a:solidFill>
                  <a:srgbClr val="0000CC"/>
                </a:solidFill>
              </a:rPr>
              <a:t>继承父进程的返回值</a:t>
            </a:r>
            <a:r>
              <a:rPr lang="en-US" altLang="zh-CN" sz="1400" dirty="0" smtClean="0">
                <a:solidFill>
                  <a:srgbClr val="0000CC"/>
                </a:solidFill>
              </a:rPr>
              <a:t>:</a:t>
            </a:r>
            <a:r>
              <a:rPr lang="zh-CN" altLang="en-US" sz="1400" dirty="0">
                <a:solidFill>
                  <a:srgbClr val="0000CC"/>
                </a:solidFill>
              </a:rPr>
              <a:t>：</a:t>
            </a:r>
            <a:r>
              <a:rPr lang="en-US" altLang="zh-CN" sz="1400" dirty="0">
                <a:solidFill>
                  <a:srgbClr val="0000CC"/>
                </a:solidFill>
              </a:rPr>
              <a:t>pid1&gt;0</a:t>
            </a:r>
            <a:endParaRPr lang="en-US" altLang="zh-CN" sz="1400" dirty="0">
              <a:solidFill>
                <a:srgbClr val="0000CC"/>
              </a:solidFill>
            </a:endParaRPr>
          </a:p>
        </p:txBody>
      </p:sp>
      <p:sp>
        <p:nvSpPr>
          <p:cNvPr id="20" name="矩形标注 19"/>
          <p:cNvSpPr/>
          <p:nvPr/>
        </p:nvSpPr>
        <p:spPr>
          <a:xfrm>
            <a:off x="423731" y="1244765"/>
            <a:ext cx="2310355" cy="920711"/>
          </a:xfrm>
          <a:prstGeom prst="wedgeRectCallout">
            <a:avLst>
              <a:gd name="adj1" fmla="val 42456"/>
              <a:gd name="adj2" fmla="val 87143"/>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eaLnBrk="1">
              <a:defRPr/>
            </a:pPr>
            <a:r>
              <a:rPr lang="zh-CN" altLang="en-US" sz="1400" dirty="0" smtClean="0">
                <a:solidFill>
                  <a:srgbClr val="000818"/>
                </a:solidFill>
              </a:rPr>
              <a:t>执行</a:t>
            </a:r>
            <a:r>
              <a:rPr lang="zh-CN" altLang="en-US" sz="1400" dirty="0">
                <a:solidFill>
                  <a:srgbClr val="121896"/>
                </a:solidFill>
                <a:latin typeface="Times New Roman" panose="02020603050405020304" pitchFamily="2" charset="0"/>
                <a:cs typeface="Times New Roman" panose="02020603050405020304" pitchFamily="2" charset="0"/>
                <a:sym typeface="Arial" panose="020B0604020202020204" pitchFamily="34" charset="0"/>
              </a:rPr>
              <a:t>pid1=fork()</a:t>
            </a:r>
            <a:r>
              <a:rPr lang="zh-CN" altLang="en-US" sz="1400" dirty="0" smtClean="0">
                <a:solidFill>
                  <a:srgbClr val="121896"/>
                </a:solidFill>
                <a:latin typeface="Times New Roman" panose="02020603050405020304" pitchFamily="2" charset="0"/>
                <a:cs typeface="Times New Roman" panose="02020603050405020304" pitchFamily="2" charset="0"/>
                <a:sym typeface="Arial" panose="020B0604020202020204" pitchFamily="34" charset="0"/>
              </a:rPr>
              <a:t>之后</a:t>
            </a:r>
            <a:r>
              <a:rPr lang="en-US" altLang="zh-CN" sz="1400" dirty="0" smtClean="0">
                <a:solidFill>
                  <a:srgbClr val="121896"/>
                </a:solidFill>
                <a:latin typeface="Times New Roman" panose="02020603050405020304" pitchFamily="2" charset="0"/>
                <a:cs typeface="Times New Roman" panose="02020603050405020304" pitchFamily="2" charset="0"/>
                <a:sym typeface="Arial" panose="020B0604020202020204" pitchFamily="34" charset="0"/>
              </a:rPr>
              <a:t>,</a:t>
            </a:r>
            <a:endParaRPr lang="en-US" altLang="zh-CN" sz="1400" dirty="0" smtClean="0">
              <a:solidFill>
                <a:srgbClr val="121896"/>
              </a:solidFill>
              <a:latin typeface="Times New Roman" panose="02020603050405020304" pitchFamily="2" charset="0"/>
              <a:cs typeface="Times New Roman" panose="02020603050405020304" pitchFamily="2" charset="0"/>
              <a:sym typeface="Arial" panose="020B0604020202020204" pitchFamily="34" charset="0"/>
            </a:endParaRPr>
          </a:p>
          <a:p>
            <a:pPr eaLnBrk="1">
              <a:defRPr/>
            </a:pPr>
            <a:r>
              <a:rPr lang="zh-CN" altLang="en-US" sz="1400" dirty="0" smtClean="0">
                <a:solidFill>
                  <a:srgbClr val="121896"/>
                </a:solidFill>
                <a:latin typeface="Times New Roman" panose="02020603050405020304" pitchFamily="2" charset="0"/>
                <a:cs typeface="Times New Roman" panose="02020603050405020304" pitchFamily="2" charset="0"/>
                <a:sym typeface="Arial" panose="020B0604020202020204" pitchFamily="34" charset="0"/>
              </a:rPr>
              <a:t>        pid</a:t>
            </a:r>
            <a:r>
              <a:rPr lang="zh-CN" altLang="en-US" sz="1400" dirty="0">
                <a:solidFill>
                  <a:srgbClr val="121896"/>
                </a:solidFill>
                <a:latin typeface="Times New Roman" panose="02020603050405020304" pitchFamily="2" charset="0"/>
                <a:cs typeface="Times New Roman" panose="02020603050405020304" pitchFamily="2" charset="0"/>
                <a:sym typeface="Arial" panose="020B0604020202020204" pitchFamily="34" charset="0"/>
              </a:rPr>
              <a:t>2=fork()</a:t>
            </a:r>
            <a:r>
              <a:rPr lang="zh-CN" altLang="en-US" sz="1400" dirty="0" smtClean="0">
                <a:solidFill>
                  <a:srgbClr val="121896"/>
                </a:solidFill>
                <a:latin typeface="Times New Roman" panose="02020603050405020304" pitchFamily="2" charset="0"/>
                <a:cs typeface="Times New Roman" panose="02020603050405020304" pitchFamily="2" charset="0"/>
                <a:sym typeface="Arial" panose="020B0604020202020204" pitchFamily="34" charset="0"/>
              </a:rPr>
              <a:t>之前</a:t>
            </a:r>
            <a:r>
              <a:rPr lang="zh-CN" altLang="en-US" sz="1400" dirty="0">
                <a:solidFill>
                  <a:srgbClr val="121896"/>
                </a:solidFill>
                <a:latin typeface="Times New Roman" panose="02020603050405020304" pitchFamily="2" charset="0"/>
                <a:cs typeface="Times New Roman" panose="02020603050405020304" pitchFamily="2" charset="0"/>
                <a:sym typeface="Arial" panose="020B0604020202020204" pitchFamily="34" charset="0"/>
              </a:rPr>
              <a:t>，</a:t>
            </a:r>
            <a:endParaRPr lang="en-US" altLang="zh-CN" sz="1400" dirty="0" smtClean="0">
              <a:solidFill>
                <a:srgbClr val="121896"/>
              </a:solidFill>
              <a:latin typeface="Times New Roman" panose="02020603050405020304" pitchFamily="2" charset="0"/>
              <a:cs typeface="Times New Roman" panose="02020603050405020304" pitchFamily="2" charset="0"/>
              <a:sym typeface="Arial" panose="020B0604020202020204" pitchFamily="34" charset="0"/>
            </a:endParaRPr>
          </a:p>
          <a:p>
            <a:pPr eaLnBrk="1">
              <a:defRPr/>
            </a:pPr>
            <a:r>
              <a:rPr lang="en-US" altLang="zh-CN" sz="1400" dirty="0" smtClean="0">
                <a:solidFill>
                  <a:srgbClr val="0000CC"/>
                </a:solidFill>
              </a:rPr>
              <a:t>fork()</a:t>
            </a:r>
            <a:r>
              <a:rPr lang="zh-CN" altLang="en-US" sz="1400" dirty="0" smtClean="0">
                <a:solidFill>
                  <a:srgbClr val="0000CC"/>
                </a:solidFill>
              </a:rPr>
              <a:t>返回：</a:t>
            </a:r>
            <a:r>
              <a:rPr lang="en-US" altLang="zh-CN" sz="1400" dirty="0" smtClean="0">
                <a:solidFill>
                  <a:srgbClr val="0000CC"/>
                </a:solidFill>
              </a:rPr>
              <a:t>pid1=0</a:t>
            </a:r>
            <a:endParaRPr lang="en-US" altLang="zh-CN" sz="1400" dirty="0">
              <a:solidFill>
                <a:srgbClr val="0000CC"/>
              </a:solidFill>
            </a:endParaRPr>
          </a:p>
          <a:p>
            <a:pPr eaLnBrk="1">
              <a:defRPr/>
            </a:pPr>
            <a:r>
              <a:rPr lang="zh-CN" altLang="en-US" sz="1400" dirty="0">
                <a:solidFill>
                  <a:srgbClr val="121896"/>
                </a:solidFill>
                <a:latin typeface="Times New Roman" panose="02020603050405020304" pitchFamily="2" charset="0"/>
                <a:cs typeface="Times New Roman" panose="02020603050405020304" pitchFamily="2" charset="0"/>
                <a:sym typeface="Arial" panose="020B0604020202020204" pitchFamily="34" charset="0"/>
              </a:rPr>
              <a:t> </a:t>
            </a:r>
            <a:r>
              <a:rPr lang="zh-CN" altLang="en-US" sz="1400" dirty="0" smtClean="0">
                <a:solidFill>
                  <a:srgbClr val="121896"/>
                </a:solidFill>
                <a:latin typeface="Times New Roman" panose="02020603050405020304" pitchFamily="2" charset="0"/>
                <a:cs typeface="Times New Roman" panose="02020603050405020304" pitchFamily="2" charset="0"/>
                <a:sym typeface="Arial" panose="020B0604020202020204" pitchFamily="34" charset="0"/>
              </a:rPr>
              <a:t> </a:t>
            </a:r>
            <a:r>
              <a:rPr lang="en-US" altLang="zh-CN" sz="1400" dirty="0" smtClean="0">
                <a:solidFill>
                  <a:srgbClr val="0000CC"/>
                </a:solidFill>
              </a:rPr>
              <a:t>pid2=</a:t>
            </a:r>
            <a:r>
              <a:rPr lang="zh-CN" altLang="en-US" sz="1400" dirty="0" smtClean="0">
                <a:solidFill>
                  <a:srgbClr val="0000CC"/>
                </a:solidFill>
              </a:rPr>
              <a:t>未知</a:t>
            </a:r>
            <a:endParaRPr lang="en-US" altLang="zh-CN" sz="1400" dirty="0">
              <a:solidFill>
                <a:srgbClr val="0000CC"/>
              </a:solidFill>
            </a:endParaRPr>
          </a:p>
        </p:txBody>
      </p:sp>
      <p:sp>
        <p:nvSpPr>
          <p:cNvPr id="22" name="矩形标注 21"/>
          <p:cNvSpPr/>
          <p:nvPr/>
        </p:nvSpPr>
        <p:spPr>
          <a:xfrm>
            <a:off x="1471395" y="5311219"/>
            <a:ext cx="3161343" cy="569913"/>
          </a:xfrm>
          <a:prstGeom prst="wedgeRectCallout">
            <a:avLst>
              <a:gd name="adj1" fmla="val -11079"/>
              <a:gd name="adj2" fmla="val -9830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rgbClr val="0000CC"/>
                </a:solidFill>
              </a:rPr>
              <a:t>fork()</a:t>
            </a:r>
            <a:r>
              <a:rPr lang="zh-CN" altLang="en-US" sz="1400" dirty="0" smtClean="0">
                <a:solidFill>
                  <a:srgbClr val="0000CC"/>
                </a:solidFill>
              </a:rPr>
              <a:t>返回</a:t>
            </a:r>
            <a:r>
              <a:rPr lang="zh-CN" altLang="en-US" sz="1400" dirty="0">
                <a:solidFill>
                  <a:srgbClr val="0000CC"/>
                </a:solidFill>
              </a:rPr>
              <a:t>：</a:t>
            </a:r>
            <a:r>
              <a:rPr lang="en-US" altLang="zh-CN" sz="1400" dirty="0">
                <a:solidFill>
                  <a:srgbClr val="0000CC"/>
                </a:solidFill>
              </a:rPr>
              <a:t> pid2=0</a:t>
            </a:r>
            <a:endParaRPr lang="en-US" altLang="zh-CN" sz="1400" dirty="0">
              <a:solidFill>
                <a:srgbClr val="0000CC"/>
              </a:solidFill>
            </a:endParaRPr>
          </a:p>
          <a:p>
            <a:pPr algn="ctr">
              <a:defRPr/>
            </a:pPr>
            <a:r>
              <a:rPr lang="zh-CN" altLang="en-US" sz="1400" dirty="0" smtClean="0">
                <a:solidFill>
                  <a:srgbClr val="0000CC"/>
                </a:solidFill>
              </a:rPr>
              <a:t>继承其父进程</a:t>
            </a:r>
            <a:r>
              <a:rPr lang="en-US" altLang="zh-CN" sz="1400" dirty="0" smtClean="0">
                <a:solidFill>
                  <a:srgbClr val="0000CC"/>
                </a:solidFill>
              </a:rPr>
              <a:t>pid1</a:t>
            </a:r>
            <a:r>
              <a:rPr lang="zh-CN" altLang="en-US" sz="1400" dirty="0" smtClean="0">
                <a:solidFill>
                  <a:srgbClr val="0000CC"/>
                </a:solidFill>
              </a:rPr>
              <a:t>的返回值</a:t>
            </a:r>
            <a:r>
              <a:rPr lang="en-US" altLang="zh-CN" sz="1400" dirty="0" smtClean="0">
                <a:solidFill>
                  <a:srgbClr val="0000CC"/>
                </a:solidFill>
              </a:rPr>
              <a:t>:</a:t>
            </a:r>
            <a:r>
              <a:rPr lang="zh-CN" altLang="en-US" sz="1400" dirty="0">
                <a:solidFill>
                  <a:srgbClr val="0000CC"/>
                </a:solidFill>
              </a:rPr>
              <a:t>：</a:t>
            </a:r>
            <a:r>
              <a:rPr lang="en-US" altLang="zh-CN" sz="1400" dirty="0">
                <a:solidFill>
                  <a:srgbClr val="0000CC"/>
                </a:solidFill>
              </a:rPr>
              <a:t>pid1=0</a:t>
            </a:r>
            <a:endParaRPr lang="en-US" altLang="zh-CN" sz="1400" dirty="0">
              <a:solidFill>
                <a:srgbClr val="0000CC"/>
              </a:solidFill>
            </a:endParaRPr>
          </a:p>
        </p:txBody>
      </p:sp>
      <p:sp>
        <p:nvSpPr>
          <p:cNvPr id="23" name="矩形标注 22"/>
          <p:cNvSpPr/>
          <p:nvPr/>
        </p:nvSpPr>
        <p:spPr>
          <a:xfrm>
            <a:off x="414724" y="2459037"/>
            <a:ext cx="1903486" cy="1340176"/>
          </a:xfrm>
          <a:prstGeom prst="wedgeRectCallout">
            <a:avLst>
              <a:gd name="adj1" fmla="val 59473"/>
              <a:gd name="adj2" fmla="val -1136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defRPr/>
            </a:pPr>
            <a:r>
              <a:rPr lang="zh-CN" altLang="en-US" sz="1400" dirty="0" smtClean="0">
                <a:solidFill>
                  <a:srgbClr val="121896"/>
                </a:solidFill>
                <a:latin typeface="Times New Roman" panose="02020603050405020304" pitchFamily="2" charset="0"/>
                <a:cs typeface="Times New Roman" panose="02020603050405020304" pitchFamily="2" charset="0"/>
                <a:sym typeface="Arial" panose="020B0604020202020204" pitchFamily="34" charset="0"/>
              </a:rPr>
              <a:t>执行pid</a:t>
            </a:r>
            <a:r>
              <a:rPr lang="zh-CN" altLang="en-US" sz="1400" dirty="0">
                <a:solidFill>
                  <a:srgbClr val="121896"/>
                </a:solidFill>
                <a:latin typeface="Times New Roman" panose="02020603050405020304" pitchFamily="2" charset="0"/>
                <a:cs typeface="Times New Roman" panose="02020603050405020304" pitchFamily="2" charset="0"/>
                <a:sym typeface="Arial" panose="020B0604020202020204" pitchFamily="34" charset="0"/>
              </a:rPr>
              <a:t>2=fork()</a:t>
            </a:r>
            <a:r>
              <a:rPr lang="zh-CN" altLang="en-US" sz="1400" dirty="0" smtClean="0">
                <a:solidFill>
                  <a:srgbClr val="121896"/>
                </a:solidFill>
                <a:latin typeface="Times New Roman" panose="02020603050405020304" pitchFamily="2" charset="0"/>
                <a:cs typeface="Times New Roman" panose="02020603050405020304" pitchFamily="2" charset="0"/>
                <a:sym typeface="Arial" panose="020B0604020202020204" pitchFamily="34" charset="0"/>
              </a:rPr>
              <a:t>之后，</a:t>
            </a:r>
            <a:endParaRPr lang="en-US" altLang="zh-CN" sz="1400" dirty="0" smtClean="0">
              <a:solidFill>
                <a:srgbClr val="121896"/>
              </a:solidFill>
              <a:latin typeface="Times New Roman" panose="02020603050405020304" pitchFamily="2" charset="0"/>
              <a:cs typeface="Times New Roman" panose="02020603050405020304" pitchFamily="2" charset="0"/>
              <a:sym typeface="Arial" panose="020B0604020202020204" pitchFamily="34" charset="0"/>
            </a:endParaRPr>
          </a:p>
          <a:p>
            <a:pPr>
              <a:defRPr/>
            </a:pPr>
            <a:r>
              <a:rPr lang="zh-CN" altLang="en-US" sz="1400" dirty="0" smtClean="0">
                <a:solidFill>
                  <a:srgbClr val="0000CC"/>
                </a:solidFill>
              </a:rPr>
              <a:t>保持原值：</a:t>
            </a:r>
            <a:r>
              <a:rPr lang="en-US" altLang="zh-CN" sz="1400" dirty="0" smtClean="0">
                <a:solidFill>
                  <a:srgbClr val="0000CC"/>
                </a:solidFill>
              </a:rPr>
              <a:t> </a:t>
            </a:r>
            <a:r>
              <a:rPr lang="en-US" altLang="zh-CN" sz="1400" dirty="0">
                <a:solidFill>
                  <a:srgbClr val="0000CC"/>
                </a:solidFill>
              </a:rPr>
              <a:t>pid1=0</a:t>
            </a:r>
            <a:endParaRPr lang="en-US" altLang="zh-CN" sz="1400" dirty="0">
              <a:solidFill>
                <a:srgbClr val="0000CC"/>
              </a:solidFill>
            </a:endParaRPr>
          </a:p>
          <a:p>
            <a:pPr>
              <a:defRPr/>
            </a:pPr>
            <a:r>
              <a:rPr lang="en-US" altLang="zh-CN" sz="1400" dirty="0">
                <a:solidFill>
                  <a:srgbClr val="0000CC"/>
                </a:solidFill>
              </a:rPr>
              <a:t>fork()</a:t>
            </a:r>
            <a:r>
              <a:rPr lang="zh-CN" altLang="en-US" sz="1400" dirty="0" smtClean="0">
                <a:solidFill>
                  <a:srgbClr val="0000CC"/>
                </a:solidFill>
              </a:rPr>
              <a:t>返回：</a:t>
            </a:r>
            <a:r>
              <a:rPr lang="en-US" altLang="zh-CN" sz="1400" dirty="0" smtClean="0">
                <a:solidFill>
                  <a:srgbClr val="0000CC"/>
                </a:solidFill>
              </a:rPr>
              <a:t>pid2&gt;0</a:t>
            </a:r>
            <a:endParaRPr lang="en-US" altLang="zh-CN" sz="1400" dirty="0">
              <a:solidFill>
                <a:srgbClr val="0000CC"/>
              </a:solidFill>
            </a:endParaRPr>
          </a:p>
          <a:p>
            <a:pPr>
              <a:defRPr/>
            </a:pPr>
            <a:r>
              <a:rPr lang="en-US" altLang="zh-CN" sz="1400" dirty="0" smtClean="0">
                <a:solidFill>
                  <a:srgbClr val="0000CC"/>
                </a:solidFill>
              </a:rPr>
              <a:t> </a:t>
            </a:r>
            <a:r>
              <a:rPr lang="en-US" altLang="zh-CN" sz="1400" dirty="0">
                <a:solidFill>
                  <a:srgbClr val="000818"/>
                </a:solidFill>
              </a:rPr>
              <a:t>(</a:t>
            </a:r>
            <a:r>
              <a:rPr lang="zh-CN" altLang="en-US" sz="1400" dirty="0">
                <a:solidFill>
                  <a:srgbClr val="000818"/>
                </a:solidFill>
              </a:rPr>
              <a:t>该进程是</a:t>
            </a:r>
            <a:r>
              <a:rPr lang="en-US" altLang="zh-CN" sz="1400" dirty="0">
                <a:solidFill>
                  <a:srgbClr val="000818"/>
                </a:solidFill>
              </a:rPr>
              <a:t>pid2=fork</a:t>
            </a:r>
            <a:r>
              <a:rPr lang="en-US" altLang="zh-CN" sz="1400" dirty="0" smtClean="0">
                <a:solidFill>
                  <a:srgbClr val="000818"/>
                </a:solidFill>
              </a:rPr>
              <a:t>()</a:t>
            </a:r>
            <a:r>
              <a:rPr lang="zh-CN" altLang="en-US" sz="1400" dirty="0" smtClean="0">
                <a:solidFill>
                  <a:srgbClr val="000818"/>
                </a:solidFill>
              </a:rPr>
              <a:t>创建的子进程的父进程</a:t>
            </a:r>
            <a:r>
              <a:rPr lang="en-US" altLang="zh-CN" sz="1400" dirty="0" smtClean="0">
                <a:solidFill>
                  <a:srgbClr val="000818"/>
                </a:solidFill>
              </a:rPr>
              <a:t>)</a:t>
            </a:r>
            <a:endParaRPr lang="en-US" altLang="zh-CN" sz="1400" dirty="0">
              <a:solidFill>
                <a:srgbClr val="000818"/>
              </a:solidFill>
            </a:endParaRPr>
          </a:p>
        </p:txBody>
      </p:sp>
      <p:sp>
        <p:nvSpPr>
          <p:cNvPr id="24" name="Rectangle 3"/>
          <p:cNvSpPr txBox="1">
            <a:spLocks noChangeArrowheads="1"/>
          </p:cNvSpPr>
          <p:nvPr/>
        </p:nvSpPr>
        <p:spPr bwMode="auto">
          <a:xfrm>
            <a:off x="6963029" y="1592263"/>
            <a:ext cx="2024811" cy="221170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a:lstStyle>
          <a:p>
            <a:pPr marL="0" indent="0">
              <a:spcBef>
                <a:spcPts val="0"/>
              </a:spcBef>
              <a:buFont typeface="Monotype Sorts" pitchFamily="2" charset="2"/>
              <a:buNone/>
            </a:pPr>
            <a:r>
              <a:rPr lang="zh-CN" altLang="en-US" sz="1200" dirty="0" smtClean="0">
                <a:latin typeface="Times New Roman" panose="02020603050405020304" pitchFamily="2" charset="0"/>
                <a:cs typeface="Times New Roman" panose="02020603050405020304" pitchFamily="2" charset="0"/>
                <a:sym typeface="Arial" panose="020B0604020202020204" pitchFamily="34" charset="0"/>
              </a:rPr>
              <a:t>main()</a:t>
            </a:r>
            <a:endParaRPr lang="zh-CN" altLang="en-US" sz="1200" dirty="0" smtClean="0">
              <a:latin typeface="Times New Roman" panose="02020603050405020304" pitchFamily="2" charset="0"/>
              <a:cs typeface="Times New Roman" panose="02020603050405020304" pitchFamily="2" charset="0"/>
              <a:sym typeface="Arial" panose="020B0604020202020204" pitchFamily="34" charset="0"/>
            </a:endParaRPr>
          </a:p>
          <a:p>
            <a:pPr marL="0" indent="0">
              <a:spcBef>
                <a:spcPts val="0"/>
              </a:spcBef>
              <a:buFont typeface="Monotype Sorts" pitchFamily="2" charset="2"/>
              <a:buNone/>
            </a:pPr>
            <a:r>
              <a:rPr lang="zh-CN" altLang="en-US" sz="1200" dirty="0" smtClean="0">
                <a:latin typeface="Times New Roman" panose="02020603050405020304" pitchFamily="2" charset="0"/>
                <a:cs typeface="Times New Roman" panose="02020603050405020304" pitchFamily="2" charset="0"/>
                <a:sym typeface="Arial" panose="020B0604020202020204" pitchFamily="34" charset="0"/>
              </a:rPr>
              <a:t>  {</a:t>
            </a:r>
            <a:endParaRPr lang="zh-CN" altLang="en-US" sz="1200" dirty="0" smtClean="0">
              <a:latin typeface="Times New Roman" panose="02020603050405020304" pitchFamily="2" charset="0"/>
              <a:cs typeface="Times New Roman" panose="02020603050405020304" pitchFamily="2" charset="0"/>
              <a:sym typeface="Arial" panose="020B0604020202020204" pitchFamily="34" charset="0"/>
            </a:endParaRPr>
          </a:p>
          <a:p>
            <a:pPr marL="0" indent="0">
              <a:spcBef>
                <a:spcPts val="0"/>
              </a:spcBef>
              <a:buFont typeface="Monotype Sorts" pitchFamily="2" charset="2"/>
              <a:buNone/>
            </a:pPr>
            <a:r>
              <a:rPr lang="zh-CN" altLang="en-US" sz="1200" dirty="0" smtClean="0">
                <a:latin typeface="Times New Roman" panose="02020603050405020304" pitchFamily="2" charset="0"/>
                <a:cs typeface="Times New Roman" panose="02020603050405020304" pitchFamily="2" charset="0"/>
                <a:sym typeface="Arial" panose="020B0604020202020204" pitchFamily="34" charset="0"/>
              </a:rPr>
              <a:t>     </a:t>
            </a:r>
            <a:r>
              <a:rPr lang="en-US" altLang="zh-CN" sz="1200" dirty="0" err="1" smtClean="0">
                <a:latin typeface="Times New Roman" panose="02020603050405020304" pitchFamily="2" charset="0"/>
                <a:cs typeface="Times New Roman" panose="02020603050405020304" pitchFamily="2" charset="0"/>
                <a:sym typeface="Arial" panose="020B0604020202020204" pitchFamily="34" charset="0"/>
              </a:rPr>
              <a:t>pid_t</a:t>
            </a:r>
            <a:r>
              <a:rPr lang="zh-CN" altLang="en-US" sz="1200" dirty="0" smtClean="0">
                <a:latin typeface="Times New Roman" panose="02020603050405020304" pitchFamily="2" charset="0"/>
                <a:cs typeface="Times New Roman" panose="02020603050405020304" pitchFamily="2" charset="0"/>
                <a:sym typeface="Arial" panose="020B0604020202020204" pitchFamily="34" charset="0"/>
              </a:rPr>
              <a:t>  pid1,pid2;     </a:t>
            </a:r>
            <a:endParaRPr lang="zh-CN" altLang="en-US" sz="1200" dirty="0" smtClean="0">
              <a:latin typeface="Times New Roman" panose="02020603050405020304" pitchFamily="2" charset="0"/>
              <a:cs typeface="Times New Roman" panose="02020603050405020304" pitchFamily="2" charset="0"/>
              <a:sym typeface="Arial" panose="020B0604020202020204" pitchFamily="34" charset="0"/>
            </a:endParaRPr>
          </a:p>
          <a:p>
            <a:pPr marL="0" indent="0">
              <a:spcBef>
                <a:spcPts val="0"/>
              </a:spcBef>
              <a:buFont typeface="Monotype Sorts" pitchFamily="2" charset="2"/>
              <a:buNone/>
            </a:pPr>
            <a:r>
              <a:rPr lang="zh-CN" altLang="en-US" sz="1200" dirty="0" smtClean="0">
                <a:latin typeface="Times New Roman" panose="02020603050405020304" pitchFamily="2" charset="0"/>
                <a:cs typeface="Times New Roman" panose="02020603050405020304" pitchFamily="2" charset="0"/>
                <a:sym typeface="Arial" panose="020B0604020202020204" pitchFamily="34" charset="0"/>
              </a:rPr>
              <a:t>     </a:t>
            </a:r>
            <a:r>
              <a:rPr lang="zh-CN" altLang="en-US" sz="1200" dirty="0" smtClean="0">
                <a:solidFill>
                  <a:srgbClr val="121896"/>
                </a:solidFill>
                <a:latin typeface="Times New Roman" panose="02020603050405020304" pitchFamily="2" charset="0"/>
                <a:cs typeface="Times New Roman" panose="02020603050405020304" pitchFamily="2" charset="0"/>
                <a:sym typeface="Arial" panose="020B0604020202020204" pitchFamily="34" charset="0"/>
              </a:rPr>
              <a:t>pid1=fork();</a:t>
            </a:r>
            <a:endParaRPr lang="zh-CN" altLang="en-US" sz="1200" dirty="0" smtClean="0">
              <a:solidFill>
                <a:srgbClr val="121896"/>
              </a:solidFill>
              <a:latin typeface="Times New Roman" panose="02020603050405020304" pitchFamily="2" charset="0"/>
              <a:cs typeface="Times New Roman" panose="02020603050405020304" pitchFamily="2" charset="0"/>
              <a:sym typeface="Arial" panose="020B0604020202020204" pitchFamily="34" charset="0"/>
            </a:endParaRPr>
          </a:p>
          <a:p>
            <a:pPr marL="0" indent="0">
              <a:spcBef>
                <a:spcPts val="0"/>
              </a:spcBef>
              <a:buFont typeface="Monotype Sorts" pitchFamily="2" charset="2"/>
              <a:buNone/>
            </a:pPr>
            <a:r>
              <a:rPr lang="zh-CN" altLang="en-US" sz="1200" dirty="0" smtClean="0">
                <a:solidFill>
                  <a:srgbClr val="121896"/>
                </a:solidFill>
                <a:latin typeface="Times New Roman" panose="02020603050405020304" pitchFamily="2" charset="0"/>
                <a:cs typeface="Times New Roman" panose="02020603050405020304" pitchFamily="2" charset="0"/>
                <a:sym typeface="Arial" panose="020B0604020202020204" pitchFamily="34" charset="0"/>
              </a:rPr>
              <a:t>     pid2=fork();</a:t>
            </a:r>
            <a:endParaRPr lang="zh-CN" altLang="en-US" sz="1200" dirty="0" smtClean="0">
              <a:solidFill>
                <a:srgbClr val="121896"/>
              </a:solidFill>
              <a:latin typeface="Times New Roman" panose="02020603050405020304" pitchFamily="2" charset="0"/>
              <a:cs typeface="Times New Roman" panose="02020603050405020304" pitchFamily="2" charset="0"/>
              <a:sym typeface="Arial" panose="020B0604020202020204" pitchFamily="34" charset="0"/>
            </a:endParaRPr>
          </a:p>
          <a:p>
            <a:pPr marL="0" indent="0">
              <a:spcBef>
                <a:spcPts val="0"/>
              </a:spcBef>
              <a:buFont typeface="Monotype Sorts" pitchFamily="2" charset="2"/>
              <a:buNone/>
            </a:pPr>
            <a:r>
              <a:rPr lang="zh-CN" altLang="en-US" sz="1200" dirty="0" smtClean="0">
                <a:latin typeface="Times New Roman" panose="02020603050405020304" pitchFamily="2" charset="0"/>
                <a:cs typeface="Times New Roman" panose="02020603050405020304" pitchFamily="2" charset="0"/>
                <a:sym typeface="Arial" panose="020B0604020202020204" pitchFamily="34" charset="0"/>
              </a:rPr>
              <a:t>     if (pid1 = = 0)</a:t>
            </a:r>
            <a:endParaRPr lang="zh-CN" altLang="en-US" sz="1200" dirty="0" smtClean="0">
              <a:latin typeface="Times New Roman" panose="02020603050405020304" pitchFamily="2" charset="0"/>
              <a:cs typeface="Times New Roman" panose="02020603050405020304" pitchFamily="2" charset="0"/>
              <a:sym typeface="Arial" panose="020B0604020202020204" pitchFamily="34" charset="0"/>
            </a:endParaRPr>
          </a:p>
          <a:p>
            <a:pPr marL="0" indent="0">
              <a:spcBef>
                <a:spcPts val="0"/>
              </a:spcBef>
              <a:buFont typeface="Monotype Sorts" pitchFamily="2" charset="2"/>
              <a:buNone/>
            </a:pPr>
            <a:r>
              <a:rPr lang="zh-CN" altLang="en-US" sz="1200" dirty="0" smtClean="0">
                <a:latin typeface="Times New Roman" panose="02020603050405020304" pitchFamily="2" charset="0"/>
                <a:cs typeface="Times New Roman" panose="02020603050405020304" pitchFamily="2" charset="0"/>
                <a:sym typeface="Arial" panose="020B0604020202020204" pitchFamily="34" charset="0"/>
              </a:rPr>
              <a:t>          printf (“how\n”);</a:t>
            </a:r>
            <a:endParaRPr lang="zh-CN" altLang="en-US" sz="1200" dirty="0" smtClean="0">
              <a:latin typeface="Times New Roman" panose="02020603050405020304" pitchFamily="2" charset="0"/>
              <a:cs typeface="Times New Roman" panose="02020603050405020304" pitchFamily="2" charset="0"/>
              <a:sym typeface="Arial" panose="020B0604020202020204" pitchFamily="34" charset="0"/>
            </a:endParaRPr>
          </a:p>
          <a:p>
            <a:pPr marL="0" indent="0">
              <a:spcBef>
                <a:spcPts val="0"/>
              </a:spcBef>
              <a:buFont typeface="Monotype Sorts" pitchFamily="2" charset="2"/>
              <a:buNone/>
            </a:pPr>
            <a:r>
              <a:rPr lang="zh-CN" altLang="en-US" sz="1200" dirty="0" smtClean="0">
                <a:latin typeface="Times New Roman" panose="02020603050405020304" pitchFamily="2" charset="0"/>
                <a:cs typeface="Times New Roman" panose="02020603050405020304" pitchFamily="2" charset="0"/>
                <a:sym typeface="Arial" panose="020B0604020202020204" pitchFamily="34" charset="0"/>
              </a:rPr>
              <a:t>      if (pid2==0)</a:t>
            </a:r>
            <a:endParaRPr lang="zh-CN" altLang="en-US" sz="1200" dirty="0" smtClean="0">
              <a:latin typeface="Times New Roman" panose="02020603050405020304" pitchFamily="2" charset="0"/>
              <a:cs typeface="Times New Roman" panose="02020603050405020304" pitchFamily="2" charset="0"/>
              <a:sym typeface="Arial" panose="020B0604020202020204" pitchFamily="34" charset="0"/>
            </a:endParaRPr>
          </a:p>
          <a:p>
            <a:pPr marL="0" indent="0">
              <a:spcBef>
                <a:spcPts val="0"/>
              </a:spcBef>
              <a:buFont typeface="Monotype Sorts" pitchFamily="2" charset="2"/>
              <a:buNone/>
            </a:pPr>
            <a:r>
              <a:rPr lang="zh-CN" altLang="en-US" sz="1200" dirty="0" smtClean="0">
                <a:latin typeface="Times New Roman" panose="02020603050405020304" pitchFamily="2" charset="0"/>
                <a:cs typeface="Times New Roman" panose="02020603050405020304" pitchFamily="2" charset="0"/>
                <a:sym typeface="Arial" panose="020B0604020202020204" pitchFamily="34" charset="0"/>
              </a:rPr>
              <a:t>          printf(“are\n”);</a:t>
            </a:r>
            <a:endParaRPr lang="zh-CN" altLang="en-US" sz="1200" dirty="0" smtClean="0">
              <a:latin typeface="Times New Roman" panose="02020603050405020304" pitchFamily="2" charset="0"/>
              <a:cs typeface="Times New Roman" panose="02020603050405020304" pitchFamily="2" charset="0"/>
              <a:sym typeface="Arial" panose="020B0604020202020204" pitchFamily="34" charset="0"/>
            </a:endParaRPr>
          </a:p>
          <a:p>
            <a:pPr marL="0" indent="0">
              <a:spcBef>
                <a:spcPts val="0"/>
              </a:spcBef>
              <a:buFont typeface="Monotype Sorts" pitchFamily="2" charset="2"/>
              <a:buNone/>
            </a:pPr>
            <a:r>
              <a:rPr lang="zh-CN" altLang="en-US" sz="1200" dirty="0" smtClean="0">
                <a:latin typeface="Times New Roman" panose="02020603050405020304" pitchFamily="2" charset="0"/>
                <a:cs typeface="Times New Roman" panose="02020603050405020304" pitchFamily="2" charset="0"/>
                <a:sym typeface="Arial" panose="020B0604020202020204" pitchFamily="34" charset="0"/>
              </a:rPr>
              <a:t>      printf("you\n");</a:t>
            </a:r>
            <a:endParaRPr lang="zh-CN" altLang="en-US" sz="1200" dirty="0" smtClean="0">
              <a:latin typeface="Times New Roman" panose="02020603050405020304" pitchFamily="2" charset="0"/>
              <a:cs typeface="Times New Roman" panose="02020603050405020304" pitchFamily="2" charset="0"/>
              <a:sym typeface="Arial" panose="020B0604020202020204" pitchFamily="34" charset="0"/>
            </a:endParaRPr>
          </a:p>
          <a:p>
            <a:pPr marL="0" indent="0">
              <a:spcBef>
                <a:spcPts val="0"/>
              </a:spcBef>
              <a:buFont typeface="Monotype Sorts" pitchFamily="2" charset="2"/>
              <a:buNone/>
            </a:pPr>
            <a:r>
              <a:rPr lang="zh-CN" altLang="en-US" sz="1200" dirty="0" smtClean="0">
                <a:latin typeface="Times New Roman" panose="02020603050405020304" pitchFamily="2" charset="0"/>
                <a:cs typeface="Times New Roman" panose="02020603050405020304" pitchFamily="2" charset="0"/>
                <a:sym typeface="Arial" panose="020B0604020202020204" pitchFamily="34" charset="0"/>
              </a:rPr>
              <a:t>   }</a:t>
            </a:r>
            <a:endParaRPr lang="zh-CN" altLang="en-US" sz="1200" dirty="0" smtClean="0">
              <a:latin typeface="Times New Roman" panose="02020603050405020304" pitchFamily="2" charset="0"/>
              <a:cs typeface="Times New Roman" panose="02020603050405020304" pitchFamily="2" charset="0"/>
              <a:sym typeface="Arial" panose="020B0604020202020204" pitchFamily="34" charset="0"/>
            </a:endParaRPr>
          </a:p>
          <a:p>
            <a:pPr marL="0" indent="0">
              <a:spcBef>
                <a:spcPts val="0"/>
              </a:spcBef>
            </a:pPr>
            <a:endParaRPr lang="zh-CN" altLang="en-US" sz="1200" dirty="0">
              <a:latin typeface="Times New Roman" panose="02020603050405020304" pitchFamily="2" charset="0"/>
              <a:cs typeface="Times New Roman" panose="02020603050405020304" pitchFamily="2" charset="0"/>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8" name="Rectangle 2"/>
          <p:cNvSpPr>
            <a:spLocks noGrp="1" noChangeArrowheads="1"/>
          </p:cNvSpPr>
          <p:nvPr>
            <p:ph type="title" idx="4294967295"/>
          </p:nvPr>
        </p:nvSpPr>
        <p:spPr/>
        <p:txBody>
          <a:bodyPr/>
          <a:lstStyle/>
          <a:p>
            <a:r>
              <a:rPr lang="zh-CN" altLang="en-US" dirty="0"/>
              <a:t>例：创建多个子进程</a:t>
            </a:r>
            <a:r>
              <a:rPr lang="en-US" altLang="zh-CN" dirty="0"/>
              <a:t>1</a:t>
            </a:r>
            <a:r>
              <a:rPr lang="zh-CN" altLang="en-US" dirty="0"/>
              <a:t>（cont.)</a:t>
            </a:r>
            <a:endParaRPr lang="zh-CN" altLang="en-US" dirty="0"/>
          </a:p>
        </p:txBody>
      </p:sp>
      <p:sp>
        <p:nvSpPr>
          <p:cNvPr id="116739" name="Rectangle 3"/>
          <p:cNvSpPr>
            <a:spLocks noGrp="1" noChangeArrowheads="1"/>
          </p:cNvSpPr>
          <p:nvPr>
            <p:ph type="body" idx="4294967295"/>
          </p:nvPr>
        </p:nvSpPr>
        <p:spPr>
          <a:xfrm>
            <a:off x="817563" y="1009650"/>
            <a:ext cx="3690937" cy="5280025"/>
          </a:xfrm>
        </p:spPr>
        <p:txBody>
          <a:bodyPr/>
          <a:lstStyle/>
          <a:p>
            <a:pPr marL="0" indent="0">
              <a:lnSpc>
                <a:spcPct val="90000"/>
              </a:lnSpc>
              <a:spcBef>
                <a:spcPts val="600"/>
              </a:spcBef>
              <a:buFont typeface="Monotype Sorts" pitchFamily="2" charset="2"/>
              <a:buNone/>
            </a:pPr>
            <a:r>
              <a:rPr lang="zh-CN" altLang="en-US" sz="2000" dirty="0">
                <a:solidFill>
                  <a:srgbClr val="FF0000"/>
                </a:solidFill>
                <a:latin typeface="Times New Roman" panose="02020603050405020304" pitchFamily="2" charset="0"/>
                <a:cs typeface="Times New Roman" panose="02020603050405020304" pitchFamily="2" charset="0"/>
              </a:rPr>
              <a:t>//父进程</a:t>
            </a:r>
            <a:endParaRPr lang="zh-CN" altLang="en-US" sz="2000" dirty="0">
              <a:solidFill>
                <a:srgbClr val="FF0000"/>
              </a:solidFill>
              <a:latin typeface="Times New Roman" panose="02020603050405020304" pitchFamily="2" charset="0"/>
              <a:cs typeface="Times New Roman" panose="02020603050405020304" pitchFamily="2" charset="0"/>
            </a:endParaRPr>
          </a:p>
          <a:p>
            <a:pPr marL="0" indent="0">
              <a:lnSpc>
                <a:spcPct val="90000"/>
              </a:lnSpc>
              <a:spcBef>
                <a:spcPts val="600"/>
              </a:spcBef>
              <a:buFont typeface="Monotype Sorts" pitchFamily="2" charset="2"/>
              <a:buNone/>
            </a:pPr>
            <a:r>
              <a:rPr lang="zh-CN" altLang="en-US" sz="2000" dirty="0">
                <a:latin typeface="Times New Roman" panose="02020603050405020304" pitchFamily="2" charset="0"/>
                <a:cs typeface="Times New Roman" panose="02020603050405020304" pitchFamily="2" charset="0"/>
              </a:rPr>
              <a:t>#includ</a:t>
            </a:r>
            <a:r>
              <a:rPr lang="zh-CN" altLang="en-US" sz="2000" dirty="0">
                <a:latin typeface="Times New Roman" panose="02020603050405020304" pitchFamily="2" charset="0"/>
                <a:cs typeface="Times New Roman" panose="02020603050405020304" pitchFamily="2" charset="0"/>
                <a:sym typeface="Arial" panose="020B0604020202020204" pitchFamily="34" charset="0"/>
              </a:rPr>
              <a:t>e &lt;stdio.h&gt;</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lnSpc>
                <a:spcPct val="90000"/>
              </a:lnSpc>
              <a:spcBef>
                <a:spcPts val="600"/>
              </a:spcBef>
              <a:buFont typeface="Monotype Sorts" pitchFamily="2" charset="2"/>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main()</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lnSpc>
                <a:spcPct val="90000"/>
              </a:lnSpc>
              <a:spcBef>
                <a:spcPts val="600"/>
              </a:spcBef>
              <a:buFont typeface="Monotype Sorts" pitchFamily="2" charset="2"/>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lnSpc>
                <a:spcPct val="90000"/>
              </a:lnSpc>
              <a:spcBef>
                <a:spcPts val="600"/>
              </a:spcBef>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a:t>
            </a:r>
            <a:r>
              <a:rPr lang="zh-CN" altLang="en-US" sz="2000" dirty="0" smtClean="0">
                <a:latin typeface="Times New Roman" panose="02020603050405020304" pitchFamily="2" charset="0"/>
                <a:cs typeface="Times New Roman" panose="02020603050405020304" pitchFamily="2" charset="0"/>
                <a:sym typeface="Arial" panose="020B0604020202020204" pitchFamily="34" charset="0"/>
              </a:rPr>
              <a:t>    </a:t>
            </a:r>
            <a:r>
              <a:rPr lang="en-US" altLang="zh-CN" sz="2000" dirty="0" err="1" smtClean="0">
                <a:latin typeface="Times New Roman" panose="02020603050405020304" pitchFamily="2" charset="0"/>
                <a:cs typeface="Times New Roman" panose="02020603050405020304" pitchFamily="2" charset="0"/>
                <a:sym typeface="Arial" panose="020B0604020202020204" pitchFamily="34" charset="0"/>
              </a:rPr>
              <a:t>pid_t</a:t>
            </a:r>
            <a:r>
              <a:rPr lang="zh-CN" altLang="en-US" sz="2000" dirty="0" smtClean="0">
                <a:latin typeface="Times New Roman" panose="02020603050405020304" pitchFamily="2" charset="0"/>
                <a:cs typeface="Times New Roman" panose="02020603050405020304" pitchFamily="2" charset="0"/>
                <a:sym typeface="Arial" panose="020B0604020202020204" pitchFamily="34" charset="0"/>
              </a:rPr>
              <a:t>  </a:t>
            </a:r>
            <a:r>
              <a:rPr lang="zh-CN" altLang="en-US" sz="2000" dirty="0">
                <a:latin typeface="Times New Roman" panose="02020603050405020304" pitchFamily="2" charset="0"/>
                <a:cs typeface="Times New Roman" panose="02020603050405020304" pitchFamily="2" charset="0"/>
                <a:sym typeface="Arial" panose="020B0604020202020204" pitchFamily="34" charset="0"/>
              </a:rPr>
              <a:t>pid1,pid</a:t>
            </a:r>
            <a:r>
              <a:rPr lang="zh-CN" altLang="en-US" sz="2000" dirty="0" smtClean="0">
                <a:latin typeface="Times New Roman" panose="02020603050405020304" pitchFamily="2" charset="0"/>
                <a:cs typeface="Times New Roman" panose="02020603050405020304" pitchFamily="2" charset="0"/>
                <a:sym typeface="Arial" panose="020B0604020202020204" pitchFamily="34" charset="0"/>
              </a:rPr>
              <a:t>2;     </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lnSpc>
                <a:spcPct val="90000"/>
              </a:lnSpc>
              <a:spcBef>
                <a:spcPts val="600"/>
              </a:spcBef>
              <a:buFont typeface="Monotype Sorts" pitchFamily="2" charset="2"/>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a:t>
            </a:r>
            <a:r>
              <a:rPr lang="zh-CN" altLang="en-US" sz="2000" dirty="0">
                <a:solidFill>
                  <a:srgbClr val="121896"/>
                </a:solidFill>
                <a:latin typeface="Times New Roman" panose="02020603050405020304" pitchFamily="2" charset="0"/>
                <a:cs typeface="Times New Roman" panose="02020603050405020304" pitchFamily="2" charset="0"/>
                <a:sym typeface="Arial" panose="020B0604020202020204" pitchFamily="34" charset="0"/>
              </a:rPr>
              <a:t> </a:t>
            </a:r>
            <a:r>
              <a:rPr lang="zh-CN" altLang="en-US" sz="2000" dirty="0">
                <a:solidFill>
                  <a:srgbClr val="C00000"/>
                </a:solidFill>
                <a:latin typeface="Times New Roman" panose="02020603050405020304" pitchFamily="2" charset="0"/>
                <a:cs typeface="Times New Roman" panose="02020603050405020304" pitchFamily="2" charset="0"/>
                <a:sym typeface="Arial" panose="020B0604020202020204" pitchFamily="34" charset="0"/>
              </a:rPr>
              <a:t>pid1=fork();    </a:t>
            </a:r>
            <a:r>
              <a:rPr lang="en-US" altLang="zh-CN" sz="2000" dirty="0">
                <a:solidFill>
                  <a:srgbClr val="7030A0"/>
                </a:solidFill>
                <a:latin typeface="Times New Roman" panose="02020603050405020304" pitchFamily="2" charset="0"/>
                <a:cs typeface="Times New Roman" panose="02020603050405020304" pitchFamily="2" charset="0"/>
                <a:sym typeface="Arial" panose="020B0604020202020204" pitchFamily="34" charset="0"/>
              </a:rPr>
              <a:t>//&gt;0</a:t>
            </a:r>
            <a:endParaRPr lang="zh-CN" altLang="en-US" sz="2000" dirty="0">
              <a:solidFill>
                <a:srgbClr val="7030A0"/>
              </a:solidFill>
              <a:latin typeface="Times New Roman" panose="02020603050405020304" pitchFamily="2" charset="0"/>
              <a:cs typeface="Times New Roman" panose="02020603050405020304" pitchFamily="2" charset="0"/>
              <a:sym typeface="Arial" panose="020B0604020202020204" pitchFamily="34" charset="0"/>
            </a:endParaRPr>
          </a:p>
          <a:p>
            <a:pPr marL="0" indent="0">
              <a:lnSpc>
                <a:spcPct val="90000"/>
              </a:lnSpc>
              <a:spcBef>
                <a:spcPts val="600"/>
              </a:spcBef>
              <a:buFont typeface="Monotype Sorts" pitchFamily="2" charset="2"/>
              <a:buNone/>
            </a:pPr>
            <a:r>
              <a:rPr lang="zh-CN" altLang="en-US" sz="2000" dirty="0">
                <a:solidFill>
                  <a:srgbClr val="C00000"/>
                </a:solidFill>
                <a:latin typeface="Times New Roman" panose="02020603050405020304" pitchFamily="2" charset="0"/>
                <a:cs typeface="Times New Roman" panose="02020603050405020304" pitchFamily="2" charset="0"/>
                <a:sym typeface="Arial" panose="020B0604020202020204" pitchFamily="34" charset="0"/>
              </a:rPr>
              <a:t>     pid2=fork();    </a:t>
            </a:r>
            <a:r>
              <a:rPr lang="en-US" altLang="zh-CN" sz="2000" dirty="0">
                <a:solidFill>
                  <a:srgbClr val="7030A0"/>
                </a:solidFill>
                <a:latin typeface="Times New Roman" panose="02020603050405020304" pitchFamily="2" charset="0"/>
                <a:cs typeface="Times New Roman" panose="02020603050405020304" pitchFamily="2" charset="0"/>
                <a:sym typeface="Arial" panose="020B0604020202020204" pitchFamily="34" charset="0"/>
              </a:rPr>
              <a:t>//&gt;0</a:t>
            </a:r>
            <a:endParaRPr lang="zh-CN" altLang="en-US" sz="2000" dirty="0">
              <a:solidFill>
                <a:srgbClr val="7030A0"/>
              </a:solidFill>
              <a:latin typeface="Times New Roman" panose="02020603050405020304" pitchFamily="2" charset="0"/>
              <a:cs typeface="Times New Roman" panose="02020603050405020304" pitchFamily="2" charset="0"/>
              <a:sym typeface="Arial" panose="020B0604020202020204" pitchFamily="34" charset="0"/>
            </a:endParaRPr>
          </a:p>
          <a:p>
            <a:pPr marL="0" indent="0">
              <a:lnSpc>
                <a:spcPct val="90000"/>
              </a:lnSpc>
              <a:spcBef>
                <a:spcPts val="600"/>
              </a:spcBef>
              <a:buFont typeface="Monotype Sorts" pitchFamily="2" charset="2"/>
              <a:buNone/>
            </a:pPr>
            <a:r>
              <a:rPr lang="zh-CN" altLang="en-US" sz="2000" dirty="0">
                <a:solidFill>
                  <a:srgbClr val="121896"/>
                </a:solidFill>
                <a:latin typeface="Times New Roman" panose="02020603050405020304" pitchFamily="2" charset="0"/>
                <a:cs typeface="Times New Roman" panose="02020603050405020304" pitchFamily="2" charset="0"/>
                <a:sym typeface="Arial" panose="020B0604020202020204" pitchFamily="34" charset="0"/>
              </a:rPr>
              <a:t>     if (pid1 = = 0)</a:t>
            </a:r>
            <a:endParaRPr lang="zh-CN" altLang="en-US" sz="2000" dirty="0">
              <a:solidFill>
                <a:srgbClr val="121896"/>
              </a:solidFill>
              <a:latin typeface="Times New Roman" panose="02020603050405020304" pitchFamily="2" charset="0"/>
              <a:cs typeface="Times New Roman" panose="02020603050405020304" pitchFamily="2" charset="0"/>
              <a:sym typeface="Arial" panose="020B0604020202020204" pitchFamily="34" charset="0"/>
            </a:endParaRPr>
          </a:p>
          <a:p>
            <a:pPr marL="0" indent="0">
              <a:lnSpc>
                <a:spcPct val="90000"/>
              </a:lnSpc>
              <a:spcBef>
                <a:spcPts val="600"/>
              </a:spcBef>
              <a:buFont typeface="Monotype Sorts" pitchFamily="2" charset="2"/>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printf (“how\n”);</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lnSpc>
                <a:spcPct val="90000"/>
              </a:lnSpc>
              <a:spcBef>
                <a:spcPts val="600"/>
              </a:spcBef>
              <a:buFont typeface="Monotype Sorts" pitchFamily="2" charset="2"/>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a:t>
            </a:r>
            <a:r>
              <a:rPr lang="zh-CN" altLang="en-US" sz="2000" dirty="0">
                <a:solidFill>
                  <a:srgbClr val="121896"/>
                </a:solidFill>
                <a:latin typeface="Times New Roman" panose="02020603050405020304" pitchFamily="2" charset="0"/>
                <a:cs typeface="Times New Roman" panose="02020603050405020304" pitchFamily="2" charset="0"/>
                <a:sym typeface="Arial" panose="020B0604020202020204" pitchFamily="34" charset="0"/>
              </a:rPr>
              <a:t>if (pid2==0)</a:t>
            </a:r>
            <a:endParaRPr lang="zh-CN" altLang="en-US" sz="2000" dirty="0">
              <a:solidFill>
                <a:srgbClr val="121896"/>
              </a:solidFill>
              <a:latin typeface="Times New Roman" panose="02020603050405020304" pitchFamily="2" charset="0"/>
              <a:cs typeface="Times New Roman" panose="02020603050405020304" pitchFamily="2" charset="0"/>
              <a:sym typeface="Arial" panose="020B0604020202020204" pitchFamily="34" charset="0"/>
            </a:endParaRPr>
          </a:p>
          <a:p>
            <a:pPr marL="0" indent="0">
              <a:lnSpc>
                <a:spcPct val="90000"/>
              </a:lnSpc>
              <a:spcBef>
                <a:spcPts val="600"/>
              </a:spcBef>
              <a:buFont typeface="Monotype Sorts" pitchFamily="2" charset="2"/>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printf(“are\n”);</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lnSpc>
                <a:spcPct val="90000"/>
              </a:lnSpc>
              <a:spcBef>
                <a:spcPts val="600"/>
              </a:spcBef>
              <a:buFont typeface="Monotype Sorts" pitchFamily="2" charset="2"/>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a:t>
            </a:r>
            <a:r>
              <a:rPr lang="zh-CN" altLang="en-US" sz="2000" dirty="0">
                <a:solidFill>
                  <a:srgbClr val="121896"/>
                </a:solidFill>
                <a:latin typeface="Times New Roman" panose="02020603050405020304" pitchFamily="2" charset="0"/>
                <a:cs typeface="Times New Roman" panose="02020603050405020304" pitchFamily="2" charset="0"/>
                <a:sym typeface="Arial" panose="020B0604020202020204" pitchFamily="34" charset="0"/>
              </a:rPr>
              <a:t> printf("you\n");</a:t>
            </a:r>
            <a:endParaRPr lang="zh-CN" altLang="en-US" sz="2000" dirty="0">
              <a:solidFill>
                <a:srgbClr val="121896"/>
              </a:solidFill>
              <a:latin typeface="Times New Roman" panose="02020603050405020304" pitchFamily="2" charset="0"/>
              <a:cs typeface="Times New Roman" panose="02020603050405020304" pitchFamily="2" charset="0"/>
              <a:sym typeface="Arial" panose="020B0604020202020204" pitchFamily="34" charset="0"/>
            </a:endParaRPr>
          </a:p>
          <a:p>
            <a:pPr marL="0" indent="0">
              <a:lnSpc>
                <a:spcPct val="90000"/>
              </a:lnSpc>
              <a:spcBef>
                <a:spcPts val="600"/>
              </a:spcBef>
              <a:buFont typeface="Monotype Sorts" pitchFamily="2" charset="2"/>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lnSpc>
                <a:spcPct val="90000"/>
              </a:lnSpc>
            </a:pPr>
            <a:endParaRPr lang="zh-CN" altLang="en-US" sz="2000" dirty="0"/>
          </a:p>
        </p:txBody>
      </p:sp>
      <p:sp>
        <p:nvSpPr>
          <p:cNvPr id="116740" name="Text Box 4"/>
          <p:cNvSpPr txBox="1">
            <a:spLocks noChangeArrowheads="1"/>
          </p:cNvSpPr>
          <p:nvPr/>
        </p:nvSpPr>
        <p:spPr bwMode="auto">
          <a:xfrm>
            <a:off x="4678363" y="1603375"/>
            <a:ext cx="4156075" cy="118903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dirty="0">
                <a:latin typeface="Helvetica" panose="020B0604020202020204" pitchFamily="34" charset="0"/>
              </a:rPr>
              <a:t>在父进程的地址空间中，变量pid1与pid2均为正整数</a:t>
            </a:r>
            <a:endParaRPr lang="zh-CN" altLang="en-US" sz="1800" dirty="0">
              <a:latin typeface="Helvetica" panose="020B0604020202020204" pitchFamily="34" charset="0"/>
            </a:endParaRPr>
          </a:p>
          <a:p>
            <a:pPr>
              <a:spcBef>
                <a:spcPct val="0"/>
              </a:spcBef>
              <a:buClrTx/>
              <a:buSzTx/>
              <a:buFont typeface="Arial" panose="020B0604020202020204" pitchFamily="34" charset="0"/>
              <a:buNone/>
            </a:pPr>
            <a:endParaRPr lang="zh-CN" altLang="en-US" sz="1800" dirty="0">
              <a:latin typeface="Helvetica" panose="020B0604020202020204" pitchFamily="34" charset="0"/>
            </a:endParaRPr>
          </a:p>
          <a:p>
            <a:pPr>
              <a:spcBef>
                <a:spcPct val="0"/>
              </a:spcBef>
              <a:buClrTx/>
              <a:buSzTx/>
              <a:buFont typeface="Arial" panose="020B0604020202020204" pitchFamily="34" charset="0"/>
              <a:buNone/>
            </a:pPr>
            <a:r>
              <a:rPr lang="zh-CN" altLang="en-US" sz="1800" dirty="0">
                <a:latin typeface="Helvetica" panose="020B0604020202020204" pitchFamily="34" charset="0"/>
              </a:rPr>
              <a:t>输出：you</a:t>
            </a:r>
            <a:endParaRPr lang="zh-CN" altLang="en-US" sz="1800" dirty="0">
              <a:latin typeface="Helvetica"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p:txBody>
          <a:bodyPr/>
          <a:lstStyle/>
          <a:p>
            <a:r>
              <a:rPr lang="zh-CN" altLang="en-US" dirty="0"/>
              <a:t>例：创建多个子进程</a:t>
            </a:r>
            <a:r>
              <a:rPr lang="en-US" altLang="zh-CN" dirty="0"/>
              <a:t>1</a:t>
            </a:r>
            <a:r>
              <a:rPr lang="zh-CN" altLang="en-US" dirty="0"/>
              <a:t>（cont.)</a:t>
            </a:r>
            <a:endParaRPr lang="zh-CN" altLang="en-US" dirty="0"/>
          </a:p>
        </p:txBody>
      </p:sp>
      <p:sp>
        <p:nvSpPr>
          <p:cNvPr id="117763" name="Rectangle 3"/>
          <p:cNvSpPr>
            <a:spLocks noGrp="1" noChangeArrowheads="1"/>
          </p:cNvSpPr>
          <p:nvPr>
            <p:ph type="body" idx="4294967295"/>
          </p:nvPr>
        </p:nvSpPr>
        <p:spPr>
          <a:xfrm>
            <a:off x="817563" y="1009650"/>
            <a:ext cx="3690937" cy="5280025"/>
          </a:xfrm>
        </p:spPr>
        <p:txBody>
          <a:bodyPr/>
          <a:lstStyle/>
          <a:p>
            <a:pPr marL="0" indent="0">
              <a:lnSpc>
                <a:spcPct val="90000"/>
              </a:lnSpc>
              <a:spcBef>
                <a:spcPts val="600"/>
              </a:spcBef>
              <a:buFont typeface="Monotype Sorts" pitchFamily="2" charset="2"/>
              <a:buNone/>
            </a:pPr>
            <a:r>
              <a:rPr lang="zh-CN" altLang="en-US" sz="2000" dirty="0">
                <a:latin typeface="Times New Roman" panose="02020603050405020304" pitchFamily="2" charset="0"/>
                <a:cs typeface="Times New Roman" panose="02020603050405020304" pitchFamily="2" charset="0"/>
              </a:rPr>
              <a:t>/</a:t>
            </a:r>
            <a:r>
              <a:rPr lang="zh-CN" altLang="en-US" sz="2000" dirty="0">
                <a:solidFill>
                  <a:srgbClr val="FF0000"/>
                </a:solidFill>
                <a:latin typeface="Times New Roman" panose="02020603050405020304" pitchFamily="2" charset="0"/>
                <a:cs typeface="Times New Roman" panose="02020603050405020304" pitchFamily="2" charset="0"/>
              </a:rPr>
              <a:t>/子进程(pid1)</a:t>
            </a:r>
            <a:endParaRPr lang="zh-CN" altLang="en-US" sz="2000" dirty="0">
              <a:solidFill>
                <a:srgbClr val="FF0000"/>
              </a:solidFill>
              <a:latin typeface="Times New Roman" panose="02020603050405020304" pitchFamily="2" charset="0"/>
              <a:cs typeface="Times New Roman" panose="02020603050405020304" pitchFamily="2" charset="0"/>
            </a:endParaRPr>
          </a:p>
          <a:p>
            <a:pPr marL="0" indent="0">
              <a:lnSpc>
                <a:spcPct val="90000"/>
              </a:lnSpc>
              <a:spcBef>
                <a:spcPts val="600"/>
              </a:spcBef>
              <a:buFont typeface="Monotype Sorts" pitchFamily="2" charset="2"/>
              <a:buNone/>
            </a:pPr>
            <a:r>
              <a:rPr lang="zh-CN" altLang="en-US" sz="2000" dirty="0">
                <a:latin typeface="Times New Roman" panose="02020603050405020304" pitchFamily="2" charset="0"/>
                <a:cs typeface="Times New Roman" panose="02020603050405020304" pitchFamily="2" charset="0"/>
              </a:rPr>
              <a:t>#includ</a:t>
            </a:r>
            <a:r>
              <a:rPr lang="zh-CN" altLang="en-US" sz="2000" dirty="0">
                <a:latin typeface="Times New Roman" panose="02020603050405020304" pitchFamily="2" charset="0"/>
                <a:cs typeface="Times New Roman" panose="02020603050405020304" pitchFamily="2" charset="0"/>
                <a:sym typeface="Arial" panose="020B0604020202020204" pitchFamily="34" charset="0"/>
              </a:rPr>
              <a:t>e &lt;stdio.h&gt;</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lnSpc>
                <a:spcPct val="90000"/>
              </a:lnSpc>
              <a:spcBef>
                <a:spcPts val="600"/>
              </a:spcBef>
              <a:buFont typeface="Monotype Sorts" pitchFamily="2" charset="2"/>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main()</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lnSpc>
                <a:spcPct val="90000"/>
              </a:lnSpc>
              <a:spcBef>
                <a:spcPts val="600"/>
              </a:spcBef>
              <a:buFont typeface="Monotype Sorts" pitchFamily="2" charset="2"/>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lnSpc>
                <a:spcPct val="90000"/>
              </a:lnSpc>
              <a:spcBef>
                <a:spcPts val="600"/>
              </a:spcBef>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a:t>
            </a:r>
            <a:r>
              <a:rPr lang="zh-CN" altLang="en-US" sz="2000" dirty="0" smtClean="0">
                <a:latin typeface="Times New Roman" panose="02020603050405020304" pitchFamily="2" charset="0"/>
                <a:cs typeface="Times New Roman" panose="02020603050405020304" pitchFamily="2" charset="0"/>
                <a:sym typeface="Arial" panose="020B0604020202020204" pitchFamily="34" charset="0"/>
              </a:rPr>
              <a:t>    </a:t>
            </a:r>
            <a:r>
              <a:rPr lang="en-US" altLang="zh-CN" sz="2000" dirty="0" err="1" smtClean="0">
                <a:latin typeface="Times New Roman" panose="02020603050405020304" pitchFamily="2" charset="0"/>
                <a:cs typeface="Times New Roman" panose="02020603050405020304" pitchFamily="2" charset="0"/>
                <a:sym typeface="Arial" panose="020B0604020202020204" pitchFamily="34" charset="0"/>
              </a:rPr>
              <a:t>pid_t</a:t>
            </a:r>
            <a:r>
              <a:rPr lang="zh-CN" altLang="en-US" sz="2000" dirty="0" smtClean="0">
                <a:latin typeface="Times New Roman" panose="02020603050405020304" pitchFamily="2" charset="0"/>
                <a:cs typeface="Times New Roman" panose="02020603050405020304" pitchFamily="2" charset="0"/>
                <a:sym typeface="Arial" panose="020B0604020202020204" pitchFamily="34" charset="0"/>
              </a:rPr>
              <a:t>  </a:t>
            </a:r>
            <a:r>
              <a:rPr lang="zh-CN" altLang="en-US" sz="2000" dirty="0">
                <a:latin typeface="Times New Roman" panose="02020603050405020304" pitchFamily="2" charset="0"/>
                <a:cs typeface="Times New Roman" panose="02020603050405020304" pitchFamily="2" charset="0"/>
                <a:sym typeface="Arial" panose="020B0604020202020204" pitchFamily="34" charset="0"/>
              </a:rPr>
              <a:t>pid1,pid</a:t>
            </a:r>
            <a:r>
              <a:rPr lang="zh-CN" altLang="en-US" sz="2000" dirty="0" smtClean="0">
                <a:latin typeface="Times New Roman" panose="02020603050405020304" pitchFamily="2" charset="0"/>
                <a:cs typeface="Times New Roman" panose="02020603050405020304" pitchFamily="2" charset="0"/>
                <a:sym typeface="Arial" panose="020B0604020202020204" pitchFamily="34" charset="0"/>
              </a:rPr>
              <a:t>2;     </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lnSpc>
                <a:spcPct val="90000"/>
              </a:lnSpc>
              <a:spcBef>
                <a:spcPts val="600"/>
              </a:spcBef>
              <a:buFont typeface="Monotype Sorts" pitchFamily="2" charset="2"/>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pid1=fork();    </a:t>
            </a:r>
            <a:r>
              <a:rPr lang="en-US" altLang="zh-CN" sz="2000" dirty="0">
                <a:latin typeface="Times New Roman" panose="02020603050405020304" pitchFamily="2" charset="0"/>
                <a:cs typeface="Times New Roman" panose="02020603050405020304" pitchFamily="2" charset="0"/>
                <a:sym typeface="Arial" panose="020B0604020202020204" pitchFamily="34" charset="0"/>
              </a:rPr>
              <a:t>//0</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lnSpc>
                <a:spcPct val="90000"/>
              </a:lnSpc>
              <a:spcBef>
                <a:spcPts val="600"/>
              </a:spcBef>
              <a:buFont typeface="Monotype Sorts" pitchFamily="2" charset="2"/>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a:t>
            </a:r>
            <a:r>
              <a:rPr lang="zh-CN" altLang="en-US" sz="2000" dirty="0">
                <a:solidFill>
                  <a:srgbClr val="121896"/>
                </a:solidFill>
                <a:latin typeface="Times New Roman" panose="02020603050405020304" pitchFamily="2" charset="0"/>
                <a:cs typeface="Times New Roman" panose="02020603050405020304" pitchFamily="2" charset="0"/>
                <a:sym typeface="Arial" panose="020B0604020202020204" pitchFamily="34" charset="0"/>
              </a:rPr>
              <a:t> pid2=fork();   </a:t>
            </a:r>
            <a:r>
              <a:rPr lang="en-US" altLang="zh-CN" sz="2000" dirty="0">
                <a:solidFill>
                  <a:srgbClr val="7030A0"/>
                </a:solidFill>
                <a:latin typeface="Times New Roman" panose="02020603050405020304" pitchFamily="2" charset="0"/>
                <a:cs typeface="Times New Roman" panose="02020603050405020304" pitchFamily="2" charset="0"/>
                <a:sym typeface="Arial" panose="020B0604020202020204" pitchFamily="34" charset="0"/>
              </a:rPr>
              <a:t>//&gt;0</a:t>
            </a:r>
            <a:endParaRPr lang="zh-CN" altLang="en-US" sz="2000" dirty="0">
              <a:solidFill>
                <a:srgbClr val="7030A0"/>
              </a:solidFill>
              <a:latin typeface="Times New Roman" panose="02020603050405020304" pitchFamily="2" charset="0"/>
              <a:cs typeface="Times New Roman" panose="02020603050405020304" pitchFamily="2" charset="0"/>
              <a:sym typeface="Arial" panose="020B0604020202020204" pitchFamily="34" charset="0"/>
            </a:endParaRPr>
          </a:p>
          <a:p>
            <a:pPr marL="0" indent="0">
              <a:lnSpc>
                <a:spcPct val="90000"/>
              </a:lnSpc>
              <a:spcBef>
                <a:spcPts val="600"/>
              </a:spcBef>
              <a:buFont typeface="Monotype Sorts" pitchFamily="2" charset="2"/>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a:t>
            </a:r>
            <a:r>
              <a:rPr lang="zh-CN" altLang="en-US" sz="2000" dirty="0">
                <a:solidFill>
                  <a:srgbClr val="121896"/>
                </a:solidFill>
                <a:latin typeface="Times New Roman" panose="02020603050405020304" pitchFamily="2" charset="0"/>
                <a:cs typeface="Times New Roman" panose="02020603050405020304" pitchFamily="2" charset="0"/>
                <a:sym typeface="Arial" panose="020B0604020202020204" pitchFamily="34" charset="0"/>
              </a:rPr>
              <a:t> if (pid1 = = 0)</a:t>
            </a:r>
            <a:endParaRPr lang="zh-CN" altLang="en-US" sz="2000" dirty="0">
              <a:solidFill>
                <a:srgbClr val="121896"/>
              </a:solidFill>
              <a:latin typeface="Times New Roman" panose="02020603050405020304" pitchFamily="2" charset="0"/>
              <a:cs typeface="Times New Roman" panose="02020603050405020304" pitchFamily="2" charset="0"/>
              <a:sym typeface="Arial" panose="020B0604020202020204" pitchFamily="34" charset="0"/>
            </a:endParaRPr>
          </a:p>
          <a:p>
            <a:pPr marL="0" indent="0">
              <a:lnSpc>
                <a:spcPct val="90000"/>
              </a:lnSpc>
              <a:spcBef>
                <a:spcPts val="600"/>
              </a:spcBef>
              <a:buFont typeface="Monotype Sorts" pitchFamily="2" charset="2"/>
              <a:buNone/>
            </a:pPr>
            <a:r>
              <a:rPr lang="zh-CN" altLang="en-US" sz="2000" dirty="0">
                <a:solidFill>
                  <a:srgbClr val="121896"/>
                </a:solidFill>
                <a:latin typeface="Times New Roman" panose="02020603050405020304" pitchFamily="2" charset="0"/>
                <a:cs typeface="Times New Roman" panose="02020603050405020304" pitchFamily="2" charset="0"/>
                <a:sym typeface="Arial" panose="020B0604020202020204" pitchFamily="34" charset="0"/>
              </a:rPr>
              <a:t>          printf (“how\n”);</a:t>
            </a:r>
            <a:endParaRPr lang="zh-CN" altLang="en-US" sz="2000" dirty="0">
              <a:solidFill>
                <a:srgbClr val="121896"/>
              </a:solidFill>
              <a:latin typeface="Times New Roman" panose="02020603050405020304" pitchFamily="2" charset="0"/>
              <a:cs typeface="Times New Roman" panose="02020603050405020304" pitchFamily="2" charset="0"/>
              <a:sym typeface="Arial" panose="020B0604020202020204" pitchFamily="34" charset="0"/>
            </a:endParaRPr>
          </a:p>
          <a:p>
            <a:pPr marL="0" indent="0">
              <a:lnSpc>
                <a:spcPct val="90000"/>
              </a:lnSpc>
              <a:spcBef>
                <a:spcPts val="600"/>
              </a:spcBef>
              <a:buFont typeface="Monotype Sorts" pitchFamily="2" charset="2"/>
              <a:buNone/>
            </a:pPr>
            <a:r>
              <a:rPr lang="zh-CN" altLang="en-US" sz="2000" dirty="0">
                <a:solidFill>
                  <a:srgbClr val="121896"/>
                </a:solidFill>
                <a:latin typeface="Times New Roman" panose="02020603050405020304" pitchFamily="2" charset="0"/>
                <a:cs typeface="Times New Roman" panose="02020603050405020304" pitchFamily="2" charset="0"/>
                <a:sym typeface="Arial" panose="020B0604020202020204" pitchFamily="34" charset="0"/>
              </a:rPr>
              <a:t>      if (pid2==0)</a:t>
            </a:r>
            <a:endParaRPr lang="zh-CN" altLang="en-US" sz="2000" dirty="0">
              <a:solidFill>
                <a:srgbClr val="121896"/>
              </a:solidFill>
              <a:latin typeface="Times New Roman" panose="02020603050405020304" pitchFamily="2" charset="0"/>
              <a:cs typeface="Times New Roman" panose="02020603050405020304" pitchFamily="2" charset="0"/>
              <a:sym typeface="Arial" panose="020B0604020202020204" pitchFamily="34" charset="0"/>
            </a:endParaRPr>
          </a:p>
          <a:p>
            <a:pPr marL="0" indent="0">
              <a:lnSpc>
                <a:spcPct val="90000"/>
              </a:lnSpc>
              <a:spcBef>
                <a:spcPts val="600"/>
              </a:spcBef>
              <a:buFont typeface="Monotype Sorts" pitchFamily="2" charset="2"/>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printf(“are\n”);</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lnSpc>
                <a:spcPct val="90000"/>
              </a:lnSpc>
              <a:spcBef>
                <a:spcPts val="600"/>
              </a:spcBef>
              <a:buFont typeface="Monotype Sorts" pitchFamily="2" charset="2"/>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a:t>
            </a:r>
            <a:r>
              <a:rPr lang="zh-CN" altLang="en-US" sz="2000" dirty="0">
                <a:solidFill>
                  <a:srgbClr val="121896"/>
                </a:solidFill>
                <a:latin typeface="Times New Roman" panose="02020603050405020304" pitchFamily="2" charset="0"/>
                <a:cs typeface="Times New Roman" panose="02020603050405020304" pitchFamily="2" charset="0"/>
                <a:sym typeface="Arial" panose="020B0604020202020204" pitchFamily="34" charset="0"/>
              </a:rPr>
              <a:t>printf("you\n");</a:t>
            </a:r>
            <a:endParaRPr lang="zh-CN" altLang="en-US" sz="2000" dirty="0">
              <a:solidFill>
                <a:srgbClr val="121896"/>
              </a:solidFill>
              <a:latin typeface="Times New Roman" panose="02020603050405020304" pitchFamily="2" charset="0"/>
              <a:cs typeface="Times New Roman" panose="02020603050405020304" pitchFamily="2" charset="0"/>
              <a:sym typeface="Arial" panose="020B0604020202020204" pitchFamily="34" charset="0"/>
            </a:endParaRPr>
          </a:p>
          <a:p>
            <a:pPr marL="0" indent="0">
              <a:lnSpc>
                <a:spcPct val="90000"/>
              </a:lnSpc>
              <a:spcBef>
                <a:spcPts val="600"/>
              </a:spcBef>
              <a:buFont typeface="Monotype Sorts" pitchFamily="2" charset="2"/>
              <a:buNone/>
            </a:pPr>
            <a:r>
              <a:rPr lang="zh-CN" altLang="en-US" sz="2000" dirty="0">
                <a:latin typeface="Times New Roman" panose="02020603050405020304" pitchFamily="2" charset="0"/>
                <a:cs typeface="Times New Roman" panose="02020603050405020304" pitchFamily="2" charset="0"/>
                <a:sym typeface="Arial" panose="020B0604020202020204" pitchFamily="34" charset="0"/>
              </a:rPr>
              <a:t>   }</a:t>
            </a:r>
            <a:endParaRPr lang="zh-CN" altLang="en-US" sz="2000" dirty="0">
              <a:latin typeface="Times New Roman" panose="02020603050405020304" pitchFamily="2" charset="0"/>
              <a:cs typeface="Times New Roman" panose="02020603050405020304" pitchFamily="2" charset="0"/>
              <a:sym typeface="Arial" panose="020B0604020202020204" pitchFamily="34" charset="0"/>
            </a:endParaRPr>
          </a:p>
          <a:p>
            <a:pPr marL="0" indent="0">
              <a:lnSpc>
                <a:spcPct val="90000"/>
              </a:lnSpc>
              <a:spcBef>
                <a:spcPts val="600"/>
              </a:spcBef>
            </a:pPr>
            <a:endParaRPr lang="zh-CN" altLang="en-US" sz="2000" dirty="0">
              <a:latin typeface="Times New Roman" panose="02020603050405020304" pitchFamily="2" charset="0"/>
              <a:cs typeface="Times New Roman" panose="02020603050405020304" pitchFamily="2" charset="0"/>
            </a:endParaRPr>
          </a:p>
        </p:txBody>
      </p:sp>
      <p:sp>
        <p:nvSpPr>
          <p:cNvPr id="117764" name="Text Box 4"/>
          <p:cNvSpPr txBox="1">
            <a:spLocks noChangeArrowheads="1"/>
          </p:cNvSpPr>
          <p:nvPr/>
        </p:nvSpPr>
        <p:spPr bwMode="auto">
          <a:xfrm>
            <a:off x="4508500" y="1134323"/>
            <a:ext cx="3651250" cy="452431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1800" dirty="0">
                <a:latin typeface="Helvetica" panose="020B0604020202020204" pitchFamily="34" charset="0"/>
              </a:rPr>
              <a:t>1</a:t>
            </a:r>
            <a:r>
              <a:rPr lang="zh-CN" altLang="en-US" sz="1800" dirty="0">
                <a:latin typeface="Helvetica" panose="020B0604020202020204" pitchFamily="34" charset="0"/>
              </a:rPr>
              <a:t>、父进程执行</a:t>
            </a:r>
            <a:r>
              <a:rPr lang="en-US" altLang="zh-CN" sz="1800" dirty="0">
                <a:latin typeface="Helvetica" panose="020B0604020202020204" pitchFamily="34" charset="0"/>
              </a:rPr>
              <a:t>pid1=fork()</a:t>
            </a:r>
            <a:r>
              <a:rPr lang="zh-CN" altLang="en-US" sz="1800" dirty="0">
                <a:latin typeface="Helvetica" panose="020B0604020202020204" pitchFamily="34" charset="0"/>
              </a:rPr>
              <a:t>创建了一个子进程</a:t>
            </a:r>
            <a:r>
              <a:rPr lang="en-US" altLang="zh-CN" sz="1800" dirty="0">
                <a:latin typeface="Helvetica" panose="020B0604020202020204" pitchFamily="34" charset="0"/>
              </a:rPr>
              <a:t>(pid1);</a:t>
            </a:r>
            <a:endParaRPr lang="en-US" altLang="zh-CN" sz="1800" dirty="0">
              <a:latin typeface="Helvetica" panose="020B0604020202020204" pitchFamily="34" charset="0"/>
            </a:endParaRPr>
          </a:p>
          <a:p>
            <a:pPr>
              <a:spcBef>
                <a:spcPct val="0"/>
              </a:spcBef>
              <a:buClrTx/>
              <a:buSzTx/>
              <a:buFont typeface="Arial" panose="020B0604020202020204" pitchFamily="34" charset="0"/>
              <a:buNone/>
            </a:pPr>
            <a:r>
              <a:rPr lang="en-US" altLang="zh-CN" sz="1800" dirty="0">
                <a:latin typeface="Helvetica" panose="020B0604020202020204" pitchFamily="34" charset="0"/>
              </a:rPr>
              <a:t>2</a:t>
            </a:r>
            <a:r>
              <a:rPr lang="zh-CN" altLang="en-US" sz="1800" dirty="0">
                <a:latin typeface="Helvetica" panose="020B0604020202020204" pitchFamily="34" charset="0"/>
              </a:rPr>
              <a:t>、子进程</a:t>
            </a:r>
            <a:r>
              <a:rPr lang="en-US" altLang="zh-CN" sz="1800" dirty="0">
                <a:latin typeface="Helvetica" panose="020B0604020202020204" pitchFamily="34" charset="0"/>
              </a:rPr>
              <a:t>pid1</a:t>
            </a:r>
            <a:r>
              <a:rPr lang="zh-CN" altLang="en-US" sz="1800" dirty="0">
                <a:latin typeface="Helvetica" panose="020B0604020202020204" pitchFamily="34" charset="0"/>
              </a:rPr>
              <a:t>再调用语句</a:t>
            </a:r>
            <a:r>
              <a:rPr lang="en-US" altLang="zh-CN" sz="1800" dirty="0">
                <a:latin typeface="Helvetica" panose="020B0604020202020204" pitchFamily="34" charset="0"/>
              </a:rPr>
              <a:t>pid2=fork()</a:t>
            </a:r>
            <a:r>
              <a:rPr lang="zh-CN" altLang="en-US" sz="1800" dirty="0">
                <a:latin typeface="Helvetica" panose="020B0604020202020204" pitchFamily="34" charset="0"/>
              </a:rPr>
              <a:t>创建了一个</a:t>
            </a:r>
            <a:r>
              <a:rPr lang="en-US" altLang="zh-CN" sz="1800" dirty="0">
                <a:latin typeface="Helvetica" panose="020B0604020202020204" pitchFamily="34" charset="0"/>
              </a:rPr>
              <a:t>pid1</a:t>
            </a:r>
            <a:r>
              <a:rPr lang="zh-CN" altLang="en-US" sz="1800" dirty="0">
                <a:latin typeface="Helvetica" panose="020B0604020202020204" pitchFamily="34" charset="0"/>
              </a:rPr>
              <a:t>的子进程(pid2)，</a:t>
            </a:r>
            <a:endParaRPr lang="en-US" altLang="zh-CN" sz="1800" dirty="0">
              <a:latin typeface="Helvetica" panose="020B0604020202020204" pitchFamily="34" charset="0"/>
            </a:endParaRPr>
          </a:p>
          <a:p>
            <a:pPr>
              <a:spcBef>
                <a:spcPct val="0"/>
              </a:spcBef>
              <a:buClrTx/>
              <a:buSzTx/>
              <a:buFont typeface="Arial" panose="020B0604020202020204" pitchFamily="34" charset="0"/>
              <a:buNone/>
            </a:pPr>
            <a:r>
              <a:rPr lang="en-US" altLang="zh-CN" sz="1800" dirty="0">
                <a:latin typeface="Helvetica" panose="020B0604020202020204" pitchFamily="34" charset="0"/>
              </a:rPr>
              <a:t>3</a:t>
            </a:r>
            <a:r>
              <a:rPr lang="zh-CN" altLang="en-US" sz="1800" dirty="0">
                <a:latin typeface="Helvetica" panose="020B0604020202020204" pitchFamily="34" charset="0"/>
              </a:rPr>
              <a:t>、</a:t>
            </a:r>
            <a:r>
              <a:rPr lang="zh-CN" altLang="en-US" sz="1800" dirty="0" smtClean="0">
                <a:latin typeface="Helvetica" panose="020B0604020202020204" pitchFamily="34" charset="0"/>
              </a:rPr>
              <a:t>对于子进程进程</a:t>
            </a:r>
            <a:r>
              <a:rPr lang="en-US" altLang="zh-CN" sz="1800" dirty="0" smtClean="0">
                <a:latin typeface="Helvetica" panose="020B0604020202020204" pitchFamily="34" charset="0"/>
              </a:rPr>
              <a:t>pid1</a:t>
            </a:r>
            <a:r>
              <a:rPr lang="zh-CN" altLang="en-US" sz="1800" dirty="0">
                <a:latin typeface="Helvetica" panose="020B0604020202020204" pitchFamily="34" charset="0"/>
              </a:rPr>
              <a:t>来说</a:t>
            </a:r>
            <a:r>
              <a:rPr lang="zh-CN" altLang="en-US" sz="1800" dirty="0" smtClean="0">
                <a:latin typeface="Helvetica" panose="020B0604020202020204" pitchFamily="34" charset="0"/>
              </a:rPr>
              <a:t>，变量</a:t>
            </a:r>
            <a:r>
              <a:rPr lang="en-US" altLang="zh-CN" sz="1800" dirty="0" smtClean="0">
                <a:latin typeface="Helvetica" panose="020B0604020202020204" pitchFamily="34" charset="0"/>
              </a:rPr>
              <a:t>pid1=0</a:t>
            </a:r>
            <a:r>
              <a:rPr lang="zh-CN" altLang="en-US" sz="1800" dirty="0">
                <a:latin typeface="Helvetica" panose="020B0604020202020204" pitchFamily="34" charset="0"/>
              </a:rPr>
              <a:t>，而</a:t>
            </a:r>
            <a:r>
              <a:rPr lang="en-US" altLang="zh-CN" sz="1800" dirty="0">
                <a:latin typeface="Helvetica" panose="020B0604020202020204" pitchFamily="34" charset="0"/>
              </a:rPr>
              <a:t>pid2&gt;0</a:t>
            </a:r>
            <a:r>
              <a:rPr lang="zh-CN" altLang="en-US" sz="1800" dirty="0">
                <a:latin typeface="Helvetica" panose="020B0604020202020204" pitchFamily="34" charset="0"/>
              </a:rPr>
              <a:t>，因此</a:t>
            </a:r>
            <a:r>
              <a:rPr lang="en-US" altLang="zh-CN" sz="1800" dirty="0">
                <a:latin typeface="Helvetica" panose="020B0604020202020204" pitchFamily="34" charset="0"/>
              </a:rPr>
              <a:t>pid1</a:t>
            </a:r>
            <a:r>
              <a:rPr lang="zh-CN" altLang="en-US" sz="1800" dirty="0">
                <a:latin typeface="Helvetica" panose="020B0604020202020204" pitchFamily="34" charset="0"/>
              </a:rPr>
              <a:t>输出信息：</a:t>
            </a:r>
            <a:endParaRPr lang="en-US" altLang="zh-CN" sz="1800" dirty="0">
              <a:latin typeface="Helvetica" panose="020B0604020202020204" pitchFamily="34" charset="0"/>
            </a:endParaRPr>
          </a:p>
          <a:p>
            <a:pPr>
              <a:spcBef>
                <a:spcPct val="0"/>
              </a:spcBef>
              <a:buClrTx/>
              <a:buSzTx/>
              <a:buFont typeface="Arial" panose="020B0604020202020204" pitchFamily="34" charset="0"/>
              <a:buNone/>
            </a:pPr>
            <a:endParaRPr lang="zh-CN" altLang="en-US" sz="1800" dirty="0">
              <a:latin typeface="Helvetica" panose="020B0604020202020204" pitchFamily="34" charset="0"/>
            </a:endParaRPr>
          </a:p>
          <a:p>
            <a:pPr>
              <a:spcBef>
                <a:spcPct val="0"/>
              </a:spcBef>
              <a:buClrTx/>
              <a:buSzTx/>
              <a:buFont typeface="Arial" panose="020B0604020202020204" pitchFamily="34" charset="0"/>
              <a:buNone/>
            </a:pPr>
            <a:r>
              <a:rPr lang="zh-CN" altLang="en-US" sz="1800" dirty="0">
                <a:latin typeface="Helvetica" panose="020B0604020202020204" pitchFamily="34" charset="0"/>
              </a:rPr>
              <a:t>输出：how</a:t>
            </a:r>
            <a:endParaRPr lang="zh-CN" altLang="en-US" sz="1800" dirty="0">
              <a:latin typeface="Helvetica" panose="020B0604020202020204" pitchFamily="34" charset="0"/>
            </a:endParaRPr>
          </a:p>
          <a:p>
            <a:pPr>
              <a:spcBef>
                <a:spcPct val="0"/>
              </a:spcBef>
              <a:buClrTx/>
              <a:buSzTx/>
              <a:buFont typeface="Arial" panose="020B0604020202020204" pitchFamily="34" charset="0"/>
              <a:buNone/>
            </a:pPr>
            <a:r>
              <a:rPr lang="zh-CN" altLang="en-US" sz="1800" dirty="0">
                <a:latin typeface="Helvetica" panose="020B0604020202020204" pitchFamily="34" charset="0"/>
              </a:rPr>
              <a:t>           you</a:t>
            </a:r>
            <a:endParaRPr lang="zh-CN" altLang="en-US" sz="1800" dirty="0">
              <a:latin typeface="Helvetica" panose="020B0604020202020204" pitchFamily="34" charset="0"/>
            </a:endParaRPr>
          </a:p>
          <a:p>
            <a:pPr>
              <a:spcBef>
                <a:spcPct val="0"/>
              </a:spcBef>
              <a:buClrTx/>
              <a:buSzTx/>
              <a:buFont typeface="Arial" panose="020B0604020202020204" pitchFamily="34" charset="0"/>
              <a:buNone/>
            </a:pPr>
            <a:r>
              <a:rPr lang="zh-CN" altLang="en-US" sz="1800" dirty="0">
                <a:latin typeface="Helvetica" panose="020B0604020202020204" pitchFamily="34" charset="0"/>
              </a:rPr>
              <a:t>      </a:t>
            </a:r>
            <a:endParaRPr lang="zh-CN" altLang="en-US" sz="1800" dirty="0">
              <a:latin typeface="Helvetica" panose="020B0604020202020204" pitchFamily="34" charset="0"/>
            </a:endParaRPr>
          </a:p>
          <a:p>
            <a:pPr>
              <a:spcBef>
                <a:spcPct val="0"/>
              </a:spcBef>
              <a:buClrTx/>
              <a:buSzTx/>
              <a:buFont typeface="Arial" panose="020B0604020202020204" pitchFamily="34" charset="0"/>
              <a:buNone/>
            </a:pPr>
            <a:endParaRPr lang="zh-CN" altLang="en-US" sz="1800" dirty="0">
              <a:latin typeface="Helvetica" panose="020B0604020202020204" pitchFamily="34" charset="0"/>
            </a:endParaRPr>
          </a:p>
          <a:p>
            <a:pPr>
              <a:spcBef>
                <a:spcPct val="0"/>
              </a:spcBef>
              <a:buClrTx/>
              <a:buSzTx/>
              <a:buFont typeface="Arial" panose="020B0604020202020204" pitchFamily="34" charset="0"/>
              <a:buNone/>
            </a:pPr>
            <a:r>
              <a:rPr lang="zh-CN" altLang="en-US" sz="1800" dirty="0">
                <a:solidFill>
                  <a:srgbClr val="006600"/>
                </a:solidFill>
                <a:latin typeface="Helvetica" panose="020B0604020202020204" pitchFamily="34" charset="0"/>
              </a:rPr>
              <a:t>在该地址空间中，pid1=0，pid2&gt;0 </a:t>
            </a:r>
            <a:r>
              <a:rPr lang="zh-CN" altLang="en-US" sz="1800" dirty="0" smtClean="0">
                <a:solidFill>
                  <a:srgbClr val="006600"/>
                </a:solidFill>
                <a:latin typeface="Helvetica" panose="020B0604020202020204" pitchFamily="34" charset="0"/>
              </a:rPr>
              <a:t>(进程pid</a:t>
            </a:r>
            <a:r>
              <a:rPr lang="zh-CN" altLang="en-US" sz="1800" dirty="0">
                <a:solidFill>
                  <a:srgbClr val="006600"/>
                </a:solidFill>
                <a:latin typeface="Helvetica" panose="020B0604020202020204" pitchFamily="34" charset="0"/>
              </a:rPr>
              <a:t>1是pid2的父进程)</a:t>
            </a:r>
            <a:endParaRPr lang="zh-CN" altLang="en-US" sz="1800" dirty="0">
              <a:solidFill>
                <a:srgbClr val="006600"/>
              </a:solidFill>
              <a:latin typeface="Helvetica" panose="020B0604020202020204" pitchFamily="34" charset="0"/>
            </a:endParaRPr>
          </a:p>
          <a:p>
            <a:pPr>
              <a:spcBef>
                <a:spcPct val="0"/>
              </a:spcBef>
              <a:buClrTx/>
              <a:buSzTx/>
              <a:buFont typeface="Arial" panose="020B0604020202020204" pitchFamily="34" charset="0"/>
              <a:buNone/>
            </a:pPr>
            <a:endParaRPr lang="zh-CN" altLang="en-US" sz="1800" dirty="0">
              <a:latin typeface="Helvetica"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showMasterPhAnim="0">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a:ln>
            <a:miter/>
          </a:ln>
        </p:spPr>
        <p:txBody>
          <a:bodyPr/>
          <a:lstStyle/>
          <a:p>
            <a:pPr>
              <a:defRPr/>
            </a:pPr>
            <a:r>
              <a:rPr lang="en-US" altLang="zh-CN" dirty="0">
                <a:solidFill>
                  <a:srgbClr val="121896"/>
                </a:solidFill>
              </a:rPr>
              <a:t>Same program, Separate process</a:t>
            </a:r>
            <a:endParaRPr lang="zh-CN" altLang="en-US" noProof="1">
              <a:solidFill>
                <a:srgbClr val="121896"/>
              </a:solidFill>
              <a:effectLst>
                <a:outerShdw blurRad="38100" dist="38100" dir="2700000">
                  <a:srgbClr val="C0C0C0"/>
                </a:outerShdw>
              </a:effectLst>
            </a:endParaRPr>
          </a:p>
        </p:txBody>
      </p:sp>
      <p:sp>
        <p:nvSpPr>
          <p:cNvPr id="14339" name="Rectangle 3"/>
          <p:cNvSpPr>
            <a:spLocks noGrp="1" noChangeArrowheads="1"/>
          </p:cNvSpPr>
          <p:nvPr>
            <p:ph type="body" idx="4294967295"/>
          </p:nvPr>
        </p:nvSpPr>
        <p:spPr>
          <a:xfrm>
            <a:off x="828675" y="1214438"/>
            <a:ext cx="7351713" cy="5281612"/>
          </a:xfrm>
        </p:spPr>
        <p:txBody>
          <a:bodyPr/>
          <a:lstStyle/>
          <a:p>
            <a:r>
              <a:rPr lang="en-US" altLang="zh-CN" sz="2400"/>
              <a:t>Although </a:t>
            </a:r>
            <a:r>
              <a:rPr lang="en-US" altLang="zh-CN" sz="2400">
                <a:solidFill>
                  <a:srgbClr val="121896"/>
                </a:solidFill>
              </a:rPr>
              <a:t>two processes </a:t>
            </a:r>
            <a:r>
              <a:rPr lang="en-US" altLang="zh-CN" sz="2400"/>
              <a:t>may be associated with the </a:t>
            </a:r>
            <a:r>
              <a:rPr lang="en-US" altLang="zh-CN" sz="2400">
                <a:solidFill>
                  <a:srgbClr val="006600"/>
                </a:solidFill>
              </a:rPr>
              <a:t>same program</a:t>
            </a:r>
            <a:r>
              <a:rPr lang="en-US" altLang="zh-CN" sz="2400"/>
              <a:t>, they are nevertheless considered </a:t>
            </a:r>
            <a:r>
              <a:rPr lang="en-US" altLang="zh-CN" sz="2400">
                <a:solidFill>
                  <a:srgbClr val="C00000"/>
                </a:solidFill>
              </a:rPr>
              <a:t>two separate execution sequences</a:t>
            </a:r>
            <a:r>
              <a:rPr lang="en-US" altLang="zh-CN" sz="2400">
                <a:solidFill>
                  <a:srgbClr val="006600"/>
                </a:solidFill>
              </a:rPr>
              <a:t>.</a:t>
            </a:r>
            <a:endParaRPr lang="en-US" altLang="zh-CN" sz="2400">
              <a:solidFill>
                <a:srgbClr val="006600"/>
              </a:solidFill>
            </a:endParaRPr>
          </a:p>
          <a:p>
            <a:r>
              <a:rPr lang="en-US" altLang="zh-CN" sz="2400"/>
              <a:t>For instance, </a:t>
            </a:r>
            <a:endParaRPr lang="en-US" altLang="zh-CN" sz="2400"/>
          </a:p>
          <a:p>
            <a:pPr lvl="1"/>
            <a:r>
              <a:rPr lang="en-US" altLang="zh-CN" sz="2000">
                <a:solidFill>
                  <a:srgbClr val="006600"/>
                </a:solidFill>
              </a:rPr>
              <a:t>Several users </a:t>
            </a:r>
            <a:r>
              <a:rPr lang="en-US" altLang="zh-CN" sz="2000"/>
              <a:t>may be running </a:t>
            </a:r>
            <a:r>
              <a:rPr lang="en-US" altLang="zh-CN" sz="2000">
                <a:solidFill>
                  <a:srgbClr val="006600"/>
                </a:solidFill>
              </a:rPr>
              <a:t>different copies </a:t>
            </a:r>
            <a:r>
              <a:rPr lang="en-US" altLang="zh-CN" sz="2000"/>
              <a:t>of the mail program</a:t>
            </a:r>
            <a:endParaRPr lang="en-US" altLang="zh-CN" sz="2000"/>
          </a:p>
          <a:p>
            <a:pPr lvl="1"/>
            <a:r>
              <a:rPr lang="en-US" altLang="zh-CN" sz="2000"/>
              <a:t>The </a:t>
            </a:r>
            <a:r>
              <a:rPr lang="en-US" altLang="zh-CN" sz="2000">
                <a:solidFill>
                  <a:srgbClr val="006600"/>
                </a:solidFill>
              </a:rPr>
              <a:t>same user </a:t>
            </a:r>
            <a:r>
              <a:rPr lang="en-US" altLang="zh-CN" sz="2000"/>
              <a:t>may invoke </a:t>
            </a:r>
            <a:r>
              <a:rPr lang="en-US" altLang="zh-CN" sz="2000">
                <a:solidFill>
                  <a:srgbClr val="006600"/>
                </a:solidFill>
              </a:rPr>
              <a:t>many copies </a:t>
            </a:r>
            <a:r>
              <a:rPr lang="en-US" altLang="zh-CN" sz="2000"/>
              <a:t>of the web browser program.</a:t>
            </a:r>
            <a:endParaRPr lang="en-US" altLang="zh-CN" sz="2000"/>
          </a:p>
          <a:p>
            <a:pPr lvl="1"/>
            <a:r>
              <a:rPr lang="en-US" altLang="zh-CN" sz="2000"/>
              <a:t>Each of these is </a:t>
            </a:r>
            <a:r>
              <a:rPr lang="en-US" altLang="zh-CN" sz="2000" b="1">
                <a:solidFill>
                  <a:srgbClr val="FF0000"/>
                </a:solidFill>
              </a:rPr>
              <a:t>a  separate process</a:t>
            </a:r>
            <a:r>
              <a:rPr lang="en-US" altLang="zh-CN" sz="2000"/>
              <a:t>; and although </a:t>
            </a:r>
            <a:r>
              <a:rPr lang="en-US" altLang="zh-CN" sz="2000">
                <a:solidFill>
                  <a:srgbClr val="CC6600"/>
                </a:solidFill>
              </a:rPr>
              <a:t>the text sections </a:t>
            </a:r>
            <a:r>
              <a:rPr lang="en-US" altLang="zh-CN" sz="2000">
                <a:solidFill>
                  <a:srgbClr val="006600"/>
                </a:solidFill>
              </a:rPr>
              <a:t>are equivalent</a:t>
            </a:r>
            <a:r>
              <a:rPr lang="en-US" altLang="zh-CN" sz="2000"/>
              <a:t>, </a:t>
            </a:r>
            <a:r>
              <a:rPr lang="en-US" altLang="zh-CN" sz="2000" b="1" u="sng">
                <a:solidFill>
                  <a:srgbClr val="0000CC"/>
                </a:solidFill>
              </a:rPr>
              <a:t>the data, heap, and stack sections </a:t>
            </a:r>
            <a:r>
              <a:rPr lang="en-US" altLang="zh-CN" sz="2000" b="1" u="sng">
                <a:solidFill>
                  <a:srgbClr val="006600"/>
                </a:solidFill>
              </a:rPr>
              <a:t>vary</a:t>
            </a:r>
            <a:r>
              <a:rPr lang="en-US" altLang="zh-CN" sz="2000" b="1" u="sng"/>
              <a:t>.</a:t>
            </a:r>
            <a:endParaRPr lang="zh-CN" altLang="en-US" sz="2000" b="1" u="sng"/>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786" name="Rectangle 2"/>
          <p:cNvSpPr>
            <a:spLocks noGrp="1" noChangeArrowheads="1"/>
          </p:cNvSpPr>
          <p:nvPr>
            <p:ph type="title" idx="4294967295"/>
          </p:nvPr>
        </p:nvSpPr>
        <p:spPr/>
        <p:txBody>
          <a:bodyPr/>
          <a:lstStyle/>
          <a:p>
            <a:r>
              <a:rPr lang="zh-CN" altLang="en-US" dirty="0"/>
              <a:t>例：创建多个子进程</a:t>
            </a:r>
            <a:r>
              <a:rPr lang="en-US" altLang="zh-CN" dirty="0"/>
              <a:t>1</a:t>
            </a:r>
            <a:r>
              <a:rPr lang="zh-CN" altLang="en-US" dirty="0"/>
              <a:t>（cont.)</a:t>
            </a:r>
            <a:endParaRPr lang="zh-CN" altLang="en-US" dirty="0"/>
          </a:p>
        </p:txBody>
      </p:sp>
      <p:sp>
        <p:nvSpPr>
          <p:cNvPr id="118787" name="Rectangle 3"/>
          <p:cNvSpPr>
            <a:spLocks noGrp="1" noChangeArrowheads="1"/>
          </p:cNvSpPr>
          <p:nvPr>
            <p:ph type="body" idx="4294967295"/>
          </p:nvPr>
        </p:nvSpPr>
        <p:spPr>
          <a:xfrm>
            <a:off x="819150" y="1009650"/>
            <a:ext cx="4010302" cy="5280025"/>
          </a:xfrm>
        </p:spPr>
        <p:txBody>
          <a:bodyPr/>
          <a:lstStyle/>
          <a:p>
            <a:pPr marL="0" indent="0">
              <a:lnSpc>
                <a:spcPct val="80000"/>
              </a:lnSpc>
              <a:buFont typeface="Monotype Sorts" pitchFamily="2" charset="2"/>
              <a:buNone/>
            </a:pPr>
            <a:r>
              <a:rPr lang="zh-CN" altLang="en-US" sz="2000" dirty="0">
                <a:solidFill>
                  <a:srgbClr val="FF0000"/>
                </a:solidFill>
              </a:rPr>
              <a:t>//子进程(pid1.2)</a:t>
            </a:r>
            <a:endParaRPr lang="zh-CN" altLang="en-US" sz="2000" dirty="0">
              <a:solidFill>
                <a:srgbClr val="FF0000"/>
              </a:solidFill>
            </a:endParaRPr>
          </a:p>
          <a:p>
            <a:pPr marL="0" indent="0">
              <a:lnSpc>
                <a:spcPct val="80000"/>
              </a:lnSpc>
              <a:buFont typeface="Monotype Sorts" pitchFamily="2" charset="2"/>
              <a:buNone/>
            </a:pPr>
            <a:r>
              <a:rPr lang="zh-CN" altLang="en-US" sz="2000" dirty="0">
                <a:solidFill>
                  <a:srgbClr val="FF0000"/>
                </a:solidFill>
              </a:rPr>
              <a:t>(由子进程pid1创建的子进程pid2)</a:t>
            </a:r>
            <a:endParaRPr lang="zh-CN" altLang="en-US" sz="2000" dirty="0">
              <a:solidFill>
                <a:srgbClr val="FF0000"/>
              </a:solidFill>
            </a:endParaRPr>
          </a:p>
          <a:p>
            <a:pPr marL="0" indent="0">
              <a:lnSpc>
                <a:spcPct val="80000"/>
              </a:lnSpc>
              <a:buFont typeface="Monotype Sorts" pitchFamily="2" charset="2"/>
              <a:buNone/>
            </a:pPr>
            <a:r>
              <a:rPr lang="zh-CN" altLang="en-US" sz="2000" dirty="0"/>
              <a:t>#includ</a:t>
            </a:r>
            <a:r>
              <a:rPr lang="zh-CN" altLang="en-US" sz="2000" dirty="0">
                <a:sym typeface="Arial" panose="020B0604020202020204" pitchFamily="34" charset="0"/>
              </a:rPr>
              <a:t>e &lt;stdio.h&gt;</a:t>
            </a:r>
            <a:endParaRPr lang="zh-CN" altLang="en-US" sz="2000" dirty="0">
              <a:sym typeface="Arial" panose="020B0604020202020204" pitchFamily="34" charset="0"/>
            </a:endParaRPr>
          </a:p>
          <a:p>
            <a:pPr marL="0" indent="0">
              <a:lnSpc>
                <a:spcPct val="80000"/>
              </a:lnSpc>
              <a:buFont typeface="Monotype Sorts" pitchFamily="2" charset="2"/>
              <a:buNone/>
            </a:pPr>
            <a:r>
              <a:rPr lang="zh-CN" altLang="en-US" sz="2000" dirty="0">
                <a:sym typeface="Arial" panose="020B0604020202020204" pitchFamily="34" charset="0"/>
              </a:rPr>
              <a:t>main()</a:t>
            </a:r>
            <a:endParaRPr lang="zh-CN" altLang="en-US" sz="2000" dirty="0">
              <a:sym typeface="Arial" panose="020B0604020202020204" pitchFamily="34" charset="0"/>
            </a:endParaRPr>
          </a:p>
          <a:p>
            <a:pPr marL="0" indent="0">
              <a:lnSpc>
                <a:spcPct val="80000"/>
              </a:lnSpc>
              <a:buFont typeface="Monotype Sorts" pitchFamily="2" charset="2"/>
              <a:buNone/>
            </a:pPr>
            <a:r>
              <a:rPr lang="zh-CN" altLang="en-US" sz="2000" dirty="0">
                <a:sym typeface="Arial" panose="020B0604020202020204" pitchFamily="34" charset="0"/>
              </a:rPr>
              <a:t>  {</a:t>
            </a:r>
            <a:endParaRPr lang="zh-CN" altLang="en-US" sz="2000" dirty="0">
              <a:sym typeface="Arial" panose="020B0604020202020204" pitchFamily="34" charset="0"/>
            </a:endParaRPr>
          </a:p>
          <a:p>
            <a:pPr marL="0" indent="0">
              <a:lnSpc>
                <a:spcPct val="80000"/>
              </a:lnSpc>
              <a:buNone/>
            </a:pPr>
            <a:r>
              <a:rPr lang="zh-CN" altLang="en-US" sz="2000" dirty="0" smtClean="0">
                <a:sym typeface="Arial" panose="020B0604020202020204" pitchFamily="34" charset="0"/>
              </a:rPr>
              <a:t>     </a:t>
            </a:r>
            <a:r>
              <a:rPr lang="en-US" altLang="zh-CN" sz="2000" dirty="0" err="1">
                <a:latin typeface="Times New Roman" panose="02020603050405020304" pitchFamily="2" charset="0"/>
                <a:cs typeface="Times New Roman" panose="02020603050405020304" pitchFamily="2" charset="0"/>
                <a:sym typeface="Arial" panose="020B0604020202020204" pitchFamily="34" charset="0"/>
              </a:rPr>
              <a:t>pid_t</a:t>
            </a:r>
            <a:r>
              <a:rPr lang="zh-CN" altLang="en-US" sz="2000" dirty="0" smtClean="0">
                <a:sym typeface="Arial" panose="020B0604020202020204" pitchFamily="34" charset="0"/>
              </a:rPr>
              <a:t>  </a:t>
            </a:r>
            <a:r>
              <a:rPr lang="zh-CN" altLang="en-US" sz="2000" dirty="0">
                <a:sym typeface="Arial" panose="020B0604020202020204" pitchFamily="34" charset="0"/>
              </a:rPr>
              <a:t>pid1,pid2</a:t>
            </a:r>
            <a:r>
              <a:rPr lang="en-US" altLang="zh-CN" sz="2000" dirty="0">
                <a:sym typeface="Arial" panose="020B0604020202020204" pitchFamily="34" charset="0"/>
              </a:rPr>
              <a:t>=0xFF</a:t>
            </a:r>
            <a:r>
              <a:rPr lang="zh-CN" altLang="en-US" sz="2000" dirty="0">
                <a:sym typeface="Arial" panose="020B0604020202020204" pitchFamily="34" charset="0"/>
              </a:rPr>
              <a:t>;     </a:t>
            </a:r>
            <a:endParaRPr lang="zh-CN" altLang="en-US" sz="2000" dirty="0">
              <a:sym typeface="Arial" panose="020B0604020202020204" pitchFamily="34" charset="0"/>
            </a:endParaRPr>
          </a:p>
          <a:p>
            <a:pPr marL="0" indent="0">
              <a:lnSpc>
                <a:spcPct val="80000"/>
              </a:lnSpc>
              <a:buFont typeface="Monotype Sorts" pitchFamily="2" charset="2"/>
              <a:buNone/>
            </a:pPr>
            <a:r>
              <a:rPr lang="zh-CN" altLang="en-US" sz="2000" dirty="0">
                <a:sym typeface="Arial" panose="020B0604020202020204" pitchFamily="34" charset="0"/>
              </a:rPr>
              <a:t>     pid1=fork();</a:t>
            </a:r>
            <a:endParaRPr lang="zh-CN" altLang="en-US" sz="2000" dirty="0">
              <a:sym typeface="Arial" panose="020B0604020202020204" pitchFamily="34" charset="0"/>
            </a:endParaRPr>
          </a:p>
          <a:p>
            <a:pPr marL="0" indent="0">
              <a:lnSpc>
                <a:spcPct val="80000"/>
              </a:lnSpc>
              <a:buFont typeface="Monotype Sorts" pitchFamily="2" charset="2"/>
              <a:buNone/>
            </a:pPr>
            <a:r>
              <a:rPr lang="zh-CN" altLang="en-US" sz="2000" dirty="0">
                <a:sym typeface="Arial" panose="020B0604020202020204" pitchFamily="34" charset="0"/>
              </a:rPr>
              <a:t>     pid2=fork();</a:t>
            </a:r>
            <a:endParaRPr lang="zh-CN" altLang="en-US" sz="2000" dirty="0">
              <a:sym typeface="Arial" panose="020B0604020202020204" pitchFamily="34" charset="0"/>
            </a:endParaRPr>
          </a:p>
          <a:p>
            <a:pPr marL="0" indent="0">
              <a:lnSpc>
                <a:spcPct val="80000"/>
              </a:lnSpc>
              <a:buFont typeface="Monotype Sorts" pitchFamily="2" charset="2"/>
              <a:buNone/>
            </a:pPr>
            <a:r>
              <a:rPr lang="zh-CN" altLang="en-US" sz="2000" dirty="0">
                <a:sym typeface="Arial" panose="020B0604020202020204" pitchFamily="34" charset="0"/>
              </a:rPr>
              <a:t>    </a:t>
            </a:r>
            <a:r>
              <a:rPr lang="zh-CN" altLang="en-US" sz="2000" dirty="0">
                <a:solidFill>
                  <a:srgbClr val="121896"/>
                </a:solidFill>
                <a:sym typeface="Arial" panose="020B0604020202020204" pitchFamily="34" charset="0"/>
              </a:rPr>
              <a:t> if (pid1 = = 0)        </a:t>
            </a:r>
            <a:r>
              <a:rPr lang="en-US" altLang="zh-CN" sz="2000" dirty="0">
                <a:solidFill>
                  <a:srgbClr val="7030A0"/>
                </a:solidFill>
                <a:sym typeface="Arial" panose="020B0604020202020204" pitchFamily="34" charset="0"/>
              </a:rPr>
              <a:t>//</a:t>
            </a:r>
            <a:r>
              <a:rPr lang="zh-CN" altLang="en-US" sz="2000" dirty="0">
                <a:solidFill>
                  <a:srgbClr val="7030A0"/>
                </a:solidFill>
                <a:sym typeface="Arial" panose="020B0604020202020204" pitchFamily="34" charset="0"/>
              </a:rPr>
              <a:t>继承</a:t>
            </a:r>
            <a:r>
              <a:rPr lang="en-US" altLang="zh-CN" sz="2000" dirty="0">
                <a:solidFill>
                  <a:srgbClr val="7030A0"/>
                </a:solidFill>
                <a:sym typeface="Arial" panose="020B0604020202020204" pitchFamily="34" charset="0"/>
              </a:rPr>
              <a:t>0</a:t>
            </a:r>
            <a:endParaRPr lang="zh-CN" altLang="en-US" sz="2000" dirty="0">
              <a:solidFill>
                <a:srgbClr val="7030A0"/>
              </a:solidFill>
              <a:sym typeface="Arial" panose="020B0604020202020204" pitchFamily="34" charset="0"/>
            </a:endParaRPr>
          </a:p>
          <a:p>
            <a:pPr marL="0" indent="0">
              <a:lnSpc>
                <a:spcPct val="80000"/>
              </a:lnSpc>
              <a:buFont typeface="Monotype Sorts" pitchFamily="2" charset="2"/>
              <a:buNone/>
            </a:pPr>
            <a:r>
              <a:rPr lang="zh-CN" altLang="en-US" sz="2000" dirty="0">
                <a:solidFill>
                  <a:srgbClr val="121896"/>
                </a:solidFill>
                <a:sym typeface="Arial" panose="020B0604020202020204" pitchFamily="34" charset="0"/>
              </a:rPr>
              <a:t>          printf (“how\n”);</a:t>
            </a:r>
            <a:endParaRPr lang="zh-CN" altLang="en-US" sz="2000" dirty="0">
              <a:solidFill>
                <a:srgbClr val="121896"/>
              </a:solidFill>
              <a:sym typeface="Arial" panose="020B0604020202020204" pitchFamily="34" charset="0"/>
            </a:endParaRPr>
          </a:p>
          <a:p>
            <a:pPr marL="0" indent="0">
              <a:lnSpc>
                <a:spcPct val="80000"/>
              </a:lnSpc>
              <a:buFont typeface="Monotype Sorts" pitchFamily="2" charset="2"/>
              <a:buNone/>
            </a:pPr>
            <a:r>
              <a:rPr lang="zh-CN" altLang="en-US" sz="2000" dirty="0">
                <a:solidFill>
                  <a:srgbClr val="121896"/>
                </a:solidFill>
                <a:sym typeface="Arial" panose="020B0604020202020204" pitchFamily="34" charset="0"/>
              </a:rPr>
              <a:t>      if (pid2==0)         </a:t>
            </a:r>
            <a:r>
              <a:rPr lang="en-US" altLang="zh-CN" sz="2000" dirty="0">
                <a:solidFill>
                  <a:srgbClr val="7030A0"/>
                </a:solidFill>
                <a:sym typeface="Arial" panose="020B0604020202020204" pitchFamily="34" charset="0"/>
              </a:rPr>
              <a:t>//</a:t>
            </a:r>
            <a:r>
              <a:rPr lang="zh-CN" altLang="en-US" sz="2000" dirty="0">
                <a:solidFill>
                  <a:srgbClr val="7030A0"/>
                </a:solidFill>
                <a:sym typeface="Arial" panose="020B0604020202020204" pitchFamily="34" charset="0"/>
              </a:rPr>
              <a:t>返回</a:t>
            </a:r>
            <a:r>
              <a:rPr lang="en-US" altLang="zh-CN" sz="2000" dirty="0">
                <a:solidFill>
                  <a:srgbClr val="7030A0"/>
                </a:solidFill>
                <a:sym typeface="Arial" panose="020B0604020202020204" pitchFamily="34" charset="0"/>
              </a:rPr>
              <a:t>0</a:t>
            </a:r>
            <a:endParaRPr lang="zh-CN" altLang="en-US" sz="2000" dirty="0">
              <a:solidFill>
                <a:srgbClr val="7030A0"/>
              </a:solidFill>
              <a:sym typeface="Arial" panose="020B0604020202020204" pitchFamily="34" charset="0"/>
            </a:endParaRPr>
          </a:p>
          <a:p>
            <a:pPr marL="0" indent="0">
              <a:lnSpc>
                <a:spcPct val="80000"/>
              </a:lnSpc>
              <a:buFont typeface="Monotype Sorts" pitchFamily="2" charset="2"/>
              <a:buNone/>
            </a:pPr>
            <a:r>
              <a:rPr lang="zh-CN" altLang="en-US" sz="2000" dirty="0">
                <a:solidFill>
                  <a:srgbClr val="121896"/>
                </a:solidFill>
                <a:sym typeface="Arial" panose="020B0604020202020204" pitchFamily="34" charset="0"/>
              </a:rPr>
              <a:t>          printf(“are\n”);</a:t>
            </a:r>
            <a:endParaRPr lang="zh-CN" altLang="en-US" sz="2000" dirty="0">
              <a:solidFill>
                <a:srgbClr val="121896"/>
              </a:solidFill>
              <a:sym typeface="Arial" panose="020B0604020202020204" pitchFamily="34" charset="0"/>
            </a:endParaRPr>
          </a:p>
          <a:p>
            <a:pPr marL="0" indent="0">
              <a:lnSpc>
                <a:spcPct val="80000"/>
              </a:lnSpc>
              <a:buFont typeface="Monotype Sorts" pitchFamily="2" charset="2"/>
              <a:buNone/>
            </a:pPr>
            <a:r>
              <a:rPr lang="zh-CN" altLang="en-US" sz="2000" dirty="0">
                <a:solidFill>
                  <a:srgbClr val="121896"/>
                </a:solidFill>
                <a:sym typeface="Arial" panose="020B0604020202020204" pitchFamily="34" charset="0"/>
              </a:rPr>
              <a:t>      printf("you\n");</a:t>
            </a:r>
            <a:endParaRPr lang="zh-CN" altLang="en-US" sz="2000" dirty="0">
              <a:solidFill>
                <a:srgbClr val="121896"/>
              </a:solidFill>
              <a:sym typeface="Arial" panose="020B0604020202020204" pitchFamily="34" charset="0"/>
            </a:endParaRPr>
          </a:p>
          <a:p>
            <a:pPr marL="0" indent="0">
              <a:lnSpc>
                <a:spcPct val="80000"/>
              </a:lnSpc>
              <a:buFont typeface="Monotype Sorts" pitchFamily="2" charset="2"/>
              <a:buNone/>
            </a:pPr>
            <a:r>
              <a:rPr lang="zh-CN" altLang="en-US" sz="2000" dirty="0">
                <a:sym typeface="Arial" panose="020B0604020202020204" pitchFamily="34" charset="0"/>
              </a:rPr>
              <a:t>   }</a:t>
            </a:r>
            <a:endParaRPr lang="zh-CN" altLang="en-US" sz="2000" dirty="0">
              <a:sym typeface="Arial" panose="020B0604020202020204" pitchFamily="34" charset="0"/>
            </a:endParaRPr>
          </a:p>
          <a:p>
            <a:pPr marL="0" indent="0">
              <a:lnSpc>
                <a:spcPct val="80000"/>
              </a:lnSpc>
            </a:pPr>
            <a:endParaRPr lang="zh-CN" altLang="en-US" sz="2000" dirty="0"/>
          </a:p>
        </p:txBody>
      </p:sp>
      <p:sp>
        <p:nvSpPr>
          <p:cNvPr id="118788" name="Text Box 4"/>
          <p:cNvSpPr txBox="1">
            <a:spLocks noChangeArrowheads="1"/>
          </p:cNvSpPr>
          <p:nvPr/>
        </p:nvSpPr>
        <p:spPr bwMode="auto">
          <a:xfrm>
            <a:off x="5153025" y="1276350"/>
            <a:ext cx="2574925"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a:spcBef>
                <a:spcPct val="0"/>
              </a:spcBef>
              <a:buClrTx/>
              <a:buSzTx/>
              <a:buFont typeface="Arial" panose="020B0604020202020204" pitchFamily="34" charset="0"/>
              <a:buNone/>
            </a:pPr>
            <a:r>
              <a:rPr lang="zh-CN" altLang="en-US" sz="1800" dirty="0">
                <a:latin typeface="Helvetica" panose="020B0604020202020204" pitchFamily="34" charset="0"/>
              </a:rPr>
              <a:t>输出：how</a:t>
            </a:r>
            <a:endParaRPr lang="zh-CN" altLang="en-US" sz="1800" dirty="0">
              <a:latin typeface="Helvetica" panose="020B0604020202020204" pitchFamily="34" charset="0"/>
            </a:endParaRPr>
          </a:p>
          <a:p>
            <a:pPr eaLnBrk="1">
              <a:spcBef>
                <a:spcPct val="0"/>
              </a:spcBef>
              <a:buClrTx/>
              <a:buSzTx/>
              <a:buFont typeface="Arial" panose="020B0604020202020204" pitchFamily="34" charset="0"/>
              <a:buNone/>
            </a:pPr>
            <a:r>
              <a:rPr lang="zh-CN" altLang="en-US" sz="1800" dirty="0">
                <a:latin typeface="Helvetica" panose="020B0604020202020204" pitchFamily="34" charset="0"/>
              </a:rPr>
              <a:t>           are</a:t>
            </a:r>
            <a:endParaRPr lang="zh-CN" altLang="en-US" sz="1800" dirty="0">
              <a:latin typeface="Helvetica" panose="020B0604020202020204" pitchFamily="34" charset="0"/>
            </a:endParaRPr>
          </a:p>
          <a:p>
            <a:pPr eaLnBrk="1">
              <a:spcBef>
                <a:spcPct val="0"/>
              </a:spcBef>
              <a:buClrTx/>
              <a:buSzTx/>
              <a:buFont typeface="Arial" panose="020B0604020202020204" pitchFamily="34" charset="0"/>
              <a:buNone/>
            </a:pPr>
            <a:r>
              <a:rPr lang="zh-CN" altLang="en-US" sz="1800" dirty="0">
                <a:latin typeface="Helvetica" panose="020B0604020202020204" pitchFamily="34" charset="0"/>
              </a:rPr>
              <a:t>           you</a:t>
            </a:r>
            <a:endParaRPr lang="zh-CN" altLang="en-US" sz="1800" dirty="0">
              <a:latin typeface="Helvetica" panose="020B0604020202020204" pitchFamily="34" charset="0"/>
            </a:endParaRPr>
          </a:p>
          <a:p>
            <a:pPr eaLnBrk="1">
              <a:spcBef>
                <a:spcPct val="0"/>
              </a:spcBef>
              <a:buClrTx/>
              <a:buSzTx/>
              <a:buFont typeface="Arial" panose="020B0604020202020204" pitchFamily="34" charset="0"/>
              <a:buNone/>
            </a:pPr>
            <a:endParaRPr lang="zh-CN" altLang="en-US" sz="1800" dirty="0">
              <a:latin typeface="Helvetica" panose="020B0604020202020204" pitchFamily="34" charset="0"/>
            </a:endParaRPr>
          </a:p>
          <a:p>
            <a:pPr eaLnBrk="1">
              <a:spcBef>
                <a:spcPct val="0"/>
              </a:spcBef>
              <a:buClrTx/>
              <a:buSzTx/>
              <a:buFont typeface="Arial" panose="020B0604020202020204" pitchFamily="34" charset="0"/>
              <a:buNone/>
            </a:pPr>
            <a:r>
              <a:rPr lang="zh-CN" altLang="en-US" sz="1800" dirty="0">
                <a:latin typeface="Helvetica" panose="020B0604020202020204" pitchFamily="34" charset="0"/>
              </a:rPr>
              <a:t>在子进程pid1中，pid1=0，pid1.2作为pid1的子进程，继承了pid1中的变量pid1(=0)，系统为子进程pid1.2中的变量pid2返回0</a:t>
            </a:r>
            <a:endParaRPr lang="zh-CN" altLang="en-US" sz="1800" dirty="0">
              <a:latin typeface="Helvetica"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810" name="Rectangle 2"/>
          <p:cNvSpPr>
            <a:spLocks noGrp="1" noChangeArrowheads="1"/>
          </p:cNvSpPr>
          <p:nvPr>
            <p:ph type="title" idx="4294967295"/>
          </p:nvPr>
        </p:nvSpPr>
        <p:spPr/>
        <p:txBody>
          <a:bodyPr/>
          <a:lstStyle/>
          <a:p>
            <a:r>
              <a:rPr lang="zh-CN" altLang="en-US" dirty="0"/>
              <a:t>例：创建多个子进程</a:t>
            </a:r>
            <a:r>
              <a:rPr lang="en-US" altLang="zh-CN" dirty="0"/>
              <a:t>1</a:t>
            </a:r>
            <a:r>
              <a:rPr lang="zh-CN" altLang="en-US" dirty="0"/>
              <a:t>（cont.)</a:t>
            </a:r>
            <a:endParaRPr lang="zh-CN" altLang="en-US" dirty="0"/>
          </a:p>
        </p:txBody>
      </p:sp>
      <p:sp>
        <p:nvSpPr>
          <p:cNvPr id="119811" name="Rectangle 3"/>
          <p:cNvSpPr>
            <a:spLocks noGrp="1" noChangeArrowheads="1"/>
          </p:cNvSpPr>
          <p:nvPr>
            <p:ph type="body" idx="4294967295"/>
          </p:nvPr>
        </p:nvSpPr>
        <p:spPr>
          <a:xfrm>
            <a:off x="817563" y="1009650"/>
            <a:ext cx="3690937" cy="5280025"/>
          </a:xfrm>
        </p:spPr>
        <p:txBody>
          <a:bodyPr/>
          <a:lstStyle/>
          <a:p>
            <a:pPr marL="0" indent="0">
              <a:lnSpc>
                <a:spcPct val="90000"/>
              </a:lnSpc>
              <a:buFont typeface="Monotype Sorts" pitchFamily="2" charset="2"/>
              <a:buNone/>
            </a:pPr>
            <a:r>
              <a:rPr lang="zh-CN" altLang="en-US" sz="2000" dirty="0">
                <a:solidFill>
                  <a:srgbClr val="FF0000"/>
                </a:solidFill>
              </a:rPr>
              <a:t>//子进程(pid2)</a:t>
            </a:r>
            <a:endParaRPr lang="zh-CN" altLang="en-US" sz="2000" dirty="0">
              <a:solidFill>
                <a:srgbClr val="FF0000"/>
              </a:solidFill>
            </a:endParaRPr>
          </a:p>
          <a:p>
            <a:pPr marL="0" indent="0">
              <a:lnSpc>
                <a:spcPct val="90000"/>
              </a:lnSpc>
              <a:buFont typeface="Monotype Sorts" pitchFamily="2" charset="2"/>
              <a:buNone/>
            </a:pPr>
            <a:r>
              <a:rPr lang="zh-CN" altLang="en-US" sz="2000" dirty="0"/>
              <a:t>#includ</a:t>
            </a:r>
            <a:r>
              <a:rPr lang="zh-CN" altLang="en-US" sz="2000" dirty="0">
                <a:sym typeface="Arial" panose="020B0604020202020204" pitchFamily="34" charset="0"/>
              </a:rPr>
              <a:t>e &lt;stdio.h&gt;</a:t>
            </a:r>
            <a:endParaRPr lang="zh-CN" altLang="en-US" sz="2000" dirty="0">
              <a:sym typeface="Arial" panose="020B0604020202020204" pitchFamily="34" charset="0"/>
            </a:endParaRPr>
          </a:p>
          <a:p>
            <a:pPr marL="0" indent="0">
              <a:lnSpc>
                <a:spcPct val="90000"/>
              </a:lnSpc>
              <a:buFont typeface="Monotype Sorts" pitchFamily="2" charset="2"/>
              <a:buNone/>
            </a:pPr>
            <a:r>
              <a:rPr lang="zh-CN" altLang="en-US" sz="2000" dirty="0">
                <a:sym typeface="Arial" panose="020B0604020202020204" pitchFamily="34" charset="0"/>
              </a:rPr>
              <a:t>main()</a:t>
            </a:r>
            <a:endParaRPr lang="zh-CN" altLang="en-US" sz="2000" dirty="0">
              <a:sym typeface="Arial" panose="020B0604020202020204" pitchFamily="34" charset="0"/>
            </a:endParaRPr>
          </a:p>
          <a:p>
            <a:pPr marL="0" indent="0">
              <a:lnSpc>
                <a:spcPct val="90000"/>
              </a:lnSpc>
              <a:buFont typeface="Monotype Sorts" pitchFamily="2" charset="2"/>
              <a:buNone/>
            </a:pPr>
            <a:r>
              <a:rPr lang="zh-CN" altLang="en-US" sz="2000" dirty="0">
                <a:sym typeface="Arial" panose="020B0604020202020204" pitchFamily="34" charset="0"/>
              </a:rPr>
              <a:t>  {</a:t>
            </a:r>
            <a:endParaRPr lang="zh-CN" altLang="en-US" sz="2000" dirty="0">
              <a:sym typeface="Arial" panose="020B0604020202020204" pitchFamily="34" charset="0"/>
            </a:endParaRPr>
          </a:p>
          <a:p>
            <a:pPr marL="0" indent="0">
              <a:lnSpc>
                <a:spcPct val="90000"/>
              </a:lnSpc>
              <a:buNone/>
            </a:pPr>
            <a:r>
              <a:rPr lang="zh-CN" altLang="en-US" sz="2000" dirty="0">
                <a:sym typeface="Arial" panose="020B0604020202020204" pitchFamily="34" charset="0"/>
              </a:rPr>
              <a:t> </a:t>
            </a:r>
            <a:r>
              <a:rPr lang="zh-CN" altLang="en-US" sz="2000" dirty="0" smtClean="0">
                <a:sym typeface="Arial" panose="020B0604020202020204" pitchFamily="34" charset="0"/>
              </a:rPr>
              <a:t>    </a:t>
            </a:r>
            <a:r>
              <a:rPr lang="en-US" altLang="zh-CN" sz="2000" dirty="0" err="1" smtClean="0">
                <a:latin typeface="Times New Roman" panose="02020603050405020304" pitchFamily="2" charset="0"/>
                <a:cs typeface="Times New Roman" panose="02020603050405020304" pitchFamily="2" charset="0"/>
                <a:sym typeface="Arial" panose="020B0604020202020204" pitchFamily="34" charset="0"/>
              </a:rPr>
              <a:t>pid_t</a:t>
            </a:r>
            <a:r>
              <a:rPr lang="zh-CN" altLang="en-US" sz="2000" dirty="0" smtClean="0">
                <a:sym typeface="Arial" panose="020B0604020202020204" pitchFamily="34" charset="0"/>
              </a:rPr>
              <a:t>  </a:t>
            </a:r>
            <a:r>
              <a:rPr lang="zh-CN" altLang="en-US" sz="2000" dirty="0">
                <a:sym typeface="Arial" panose="020B0604020202020204" pitchFamily="34" charset="0"/>
              </a:rPr>
              <a:t>pid1,pid2</a:t>
            </a:r>
            <a:r>
              <a:rPr lang="en-US" altLang="zh-CN" sz="2000" dirty="0">
                <a:sym typeface="Arial" panose="020B0604020202020204" pitchFamily="34" charset="0"/>
              </a:rPr>
              <a:t>=0xFF</a:t>
            </a:r>
            <a:r>
              <a:rPr lang="zh-CN" altLang="en-US" sz="2000" dirty="0">
                <a:sym typeface="Arial" panose="020B0604020202020204" pitchFamily="34" charset="0"/>
              </a:rPr>
              <a:t>;     </a:t>
            </a:r>
            <a:endParaRPr lang="zh-CN" altLang="en-US" sz="2000" dirty="0">
              <a:sym typeface="Arial" panose="020B0604020202020204" pitchFamily="34" charset="0"/>
            </a:endParaRPr>
          </a:p>
          <a:p>
            <a:pPr marL="0" indent="0">
              <a:lnSpc>
                <a:spcPct val="90000"/>
              </a:lnSpc>
              <a:buFont typeface="Monotype Sorts" pitchFamily="2" charset="2"/>
              <a:buNone/>
            </a:pPr>
            <a:r>
              <a:rPr lang="zh-CN" altLang="en-US" sz="2000" dirty="0">
                <a:sym typeface="Arial" panose="020B0604020202020204" pitchFamily="34" charset="0"/>
              </a:rPr>
              <a:t>     pid1=fork();</a:t>
            </a:r>
            <a:endParaRPr lang="zh-CN" altLang="en-US" sz="2000" dirty="0">
              <a:sym typeface="Arial" panose="020B0604020202020204" pitchFamily="34" charset="0"/>
            </a:endParaRPr>
          </a:p>
          <a:p>
            <a:pPr marL="0" indent="0">
              <a:lnSpc>
                <a:spcPct val="90000"/>
              </a:lnSpc>
              <a:buFont typeface="Monotype Sorts" pitchFamily="2" charset="2"/>
              <a:buNone/>
            </a:pPr>
            <a:r>
              <a:rPr lang="zh-CN" altLang="en-US" sz="2000" dirty="0">
                <a:sym typeface="Arial" panose="020B0604020202020204" pitchFamily="34" charset="0"/>
              </a:rPr>
              <a:t>     pid2=fork();     </a:t>
            </a:r>
            <a:r>
              <a:rPr lang="en-US" altLang="zh-CN" sz="2000" dirty="0">
                <a:sym typeface="Arial" panose="020B0604020202020204" pitchFamily="34" charset="0"/>
              </a:rPr>
              <a:t>//</a:t>
            </a:r>
            <a:r>
              <a:rPr lang="zh-CN" altLang="en-US" sz="2000" dirty="0">
                <a:sym typeface="Arial" panose="020B0604020202020204" pitchFamily="34" charset="0"/>
              </a:rPr>
              <a:t>返回</a:t>
            </a:r>
            <a:r>
              <a:rPr lang="en-US" altLang="zh-CN" sz="2000" dirty="0">
                <a:sym typeface="Arial" panose="020B0604020202020204" pitchFamily="34" charset="0"/>
              </a:rPr>
              <a:t>0</a:t>
            </a:r>
            <a:endParaRPr lang="zh-CN" altLang="en-US" sz="2000" dirty="0">
              <a:sym typeface="Arial" panose="020B0604020202020204" pitchFamily="34" charset="0"/>
            </a:endParaRPr>
          </a:p>
          <a:p>
            <a:pPr marL="0" indent="0">
              <a:lnSpc>
                <a:spcPct val="90000"/>
              </a:lnSpc>
              <a:buFont typeface="Monotype Sorts" pitchFamily="2" charset="2"/>
              <a:buNone/>
            </a:pPr>
            <a:r>
              <a:rPr lang="zh-CN" altLang="en-US" sz="2000" dirty="0">
                <a:sym typeface="Arial" panose="020B0604020202020204" pitchFamily="34" charset="0"/>
              </a:rPr>
              <a:t>     </a:t>
            </a:r>
            <a:r>
              <a:rPr lang="zh-CN" altLang="en-US" sz="2000" dirty="0">
                <a:solidFill>
                  <a:srgbClr val="121896"/>
                </a:solidFill>
                <a:sym typeface="Arial" panose="020B0604020202020204" pitchFamily="34" charset="0"/>
              </a:rPr>
              <a:t>if (pid1 = = 0)   </a:t>
            </a:r>
            <a:r>
              <a:rPr lang="en-US" altLang="zh-CN" sz="2000" dirty="0">
                <a:solidFill>
                  <a:srgbClr val="7030A0"/>
                </a:solidFill>
                <a:sym typeface="Arial" panose="020B0604020202020204" pitchFamily="34" charset="0"/>
              </a:rPr>
              <a:t>//</a:t>
            </a:r>
            <a:r>
              <a:rPr lang="zh-CN" altLang="en-US" sz="2000" dirty="0">
                <a:solidFill>
                  <a:srgbClr val="7030A0"/>
                </a:solidFill>
                <a:sym typeface="Arial" panose="020B0604020202020204" pitchFamily="34" charset="0"/>
              </a:rPr>
              <a:t>继承</a:t>
            </a:r>
            <a:r>
              <a:rPr lang="en-US" altLang="zh-CN" sz="2000" dirty="0">
                <a:solidFill>
                  <a:srgbClr val="7030A0"/>
                </a:solidFill>
                <a:sym typeface="Arial" panose="020B0604020202020204" pitchFamily="34" charset="0"/>
              </a:rPr>
              <a:t>&gt;0</a:t>
            </a:r>
            <a:endParaRPr lang="zh-CN" altLang="en-US" sz="2000" dirty="0">
              <a:solidFill>
                <a:srgbClr val="7030A0"/>
              </a:solidFill>
              <a:sym typeface="Arial" panose="020B0604020202020204" pitchFamily="34" charset="0"/>
            </a:endParaRPr>
          </a:p>
          <a:p>
            <a:pPr marL="0" indent="0">
              <a:lnSpc>
                <a:spcPct val="90000"/>
              </a:lnSpc>
              <a:buFont typeface="Monotype Sorts" pitchFamily="2" charset="2"/>
              <a:buNone/>
            </a:pPr>
            <a:r>
              <a:rPr lang="zh-CN" altLang="en-US" sz="2000" dirty="0">
                <a:sym typeface="Arial" panose="020B0604020202020204" pitchFamily="34" charset="0"/>
              </a:rPr>
              <a:t>          printf (“how\n”);</a:t>
            </a:r>
            <a:endParaRPr lang="zh-CN" altLang="en-US" sz="2000" dirty="0">
              <a:sym typeface="Arial" panose="020B0604020202020204" pitchFamily="34" charset="0"/>
            </a:endParaRPr>
          </a:p>
          <a:p>
            <a:pPr marL="0" indent="0">
              <a:lnSpc>
                <a:spcPct val="90000"/>
              </a:lnSpc>
              <a:buFont typeface="Monotype Sorts" pitchFamily="2" charset="2"/>
              <a:buNone/>
            </a:pPr>
            <a:r>
              <a:rPr lang="zh-CN" altLang="en-US" sz="2000" dirty="0">
                <a:sym typeface="Arial" panose="020B0604020202020204" pitchFamily="34" charset="0"/>
              </a:rPr>
              <a:t>      </a:t>
            </a:r>
            <a:r>
              <a:rPr lang="zh-CN" altLang="en-US" sz="2000" dirty="0">
                <a:solidFill>
                  <a:srgbClr val="121896"/>
                </a:solidFill>
                <a:sym typeface="Arial" panose="020B0604020202020204" pitchFamily="34" charset="0"/>
              </a:rPr>
              <a:t>if (pid2==0)</a:t>
            </a:r>
            <a:endParaRPr lang="zh-CN" altLang="en-US" sz="2000" dirty="0">
              <a:solidFill>
                <a:srgbClr val="121896"/>
              </a:solidFill>
              <a:sym typeface="Arial" panose="020B0604020202020204" pitchFamily="34" charset="0"/>
            </a:endParaRPr>
          </a:p>
          <a:p>
            <a:pPr marL="0" indent="0">
              <a:lnSpc>
                <a:spcPct val="90000"/>
              </a:lnSpc>
              <a:buFont typeface="Monotype Sorts" pitchFamily="2" charset="2"/>
              <a:buNone/>
            </a:pPr>
            <a:r>
              <a:rPr lang="zh-CN" altLang="en-US" sz="2000" dirty="0">
                <a:solidFill>
                  <a:srgbClr val="121896"/>
                </a:solidFill>
                <a:sym typeface="Arial" panose="020B0604020202020204" pitchFamily="34" charset="0"/>
              </a:rPr>
              <a:t>          printf(“are\n”);</a:t>
            </a:r>
            <a:endParaRPr lang="zh-CN" altLang="en-US" sz="2000" dirty="0">
              <a:solidFill>
                <a:srgbClr val="121896"/>
              </a:solidFill>
              <a:sym typeface="Arial" panose="020B0604020202020204" pitchFamily="34" charset="0"/>
            </a:endParaRPr>
          </a:p>
          <a:p>
            <a:pPr marL="0" indent="0">
              <a:lnSpc>
                <a:spcPct val="90000"/>
              </a:lnSpc>
              <a:buFont typeface="Monotype Sorts" pitchFamily="2" charset="2"/>
              <a:buNone/>
            </a:pPr>
            <a:r>
              <a:rPr lang="zh-CN" altLang="en-US" sz="2000" dirty="0">
                <a:solidFill>
                  <a:srgbClr val="121896"/>
                </a:solidFill>
                <a:sym typeface="Arial" panose="020B0604020202020204" pitchFamily="34" charset="0"/>
              </a:rPr>
              <a:t>      printf("you\n");</a:t>
            </a:r>
            <a:endParaRPr lang="zh-CN" altLang="en-US" sz="2000" dirty="0">
              <a:solidFill>
                <a:srgbClr val="121896"/>
              </a:solidFill>
              <a:sym typeface="Arial" panose="020B0604020202020204" pitchFamily="34" charset="0"/>
            </a:endParaRPr>
          </a:p>
          <a:p>
            <a:pPr marL="0" indent="0">
              <a:lnSpc>
                <a:spcPct val="90000"/>
              </a:lnSpc>
              <a:buFont typeface="Monotype Sorts" pitchFamily="2" charset="2"/>
              <a:buNone/>
            </a:pPr>
            <a:r>
              <a:rPr lang="zh-CN" altLang="en-US" sz="2000" dirty="0">
                <a:sym typeface="Arial" panose="020B0604020202020204" pitchFamily="34" charset="0"/>
              </a:rPr>
              <a:t>   }</a:t>
            </a:r>
            <a:endParaRPr lang="zh-CN" altLang="en-US" sz="2000" dirty="0">
              <a:sym typeface="Arial" panose="020B0604020202020204" pitchFamily="34" charset="0"/>
            </a:endParaRPr>
          </a:p>
          <a:p>
            <a:pPr marL="0" indent="0">
              <a:lnSpc>
                <a:spcPct val="90000"/>
              </a:lnSpc>
            </a:pPr>
            <a:endParaRPr lang="zh-CN" altLang="en-US" sz="2000" dirty="0"/>
          </a:p>
        </p:txBody>
      </p:sp>
      <p:sp>
        <p:nvSpPr>
          <p:cNvPr id="119812" name="Text Box 4"/>
          <p:cNvSpPr txBox="1">
            <a:spLocks noChangeArrowheads="1"/>
          </p:cNvSpPr>
          <p:nvPr/>
        </p:nvSpPr>
        <p:spPr bwMode="auto">
          <a:xfrm>
            <a:off x="5257800" y="1603375"/>
            <a:ext cx="25749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a:latin typeface="Helvetica" panose="020B0604020202020204" pitchFamily="34" charset="0"/>
              </a:rPr>
              <a:t>在子进程(pid2)的地址空间中，变量pid2为0，而pid1</a:t>
            </a:r>
            <a:r>
              <a:rPr lang="en-US" altLang="zh-CN" sz="1800">
                <a:latin typeface="Helvetica" panose="020B0604020202020204" pitchFamily="34" charset="0"/>
              </a:rPr>
              <a:t>&gt;0</a:t>
            </a:r>
            <a:endParaRPr lang="zh-CN" altLang="en-US" sz="1800">
              <a:latin typeface="Helvetica" panose="020B0604020202020204" pitchFamily="34" charset="0"/>
            </a:endParaRPr>
          </a:p>
          <a:p>
            <a:pPr>
              <a:spcBef>
                <a:spcPct val="0"/>
              </a:spcBef>
              <a:buClrTx/>
              <a:buSzTx/>
              <a:buFont typeface="Arial" panose="020B0604020202020204" pitchFamily="34" charset="0"/>
              <a:buNone/>
            </a:pPr>
            <a:r>
              <a:rPr lang="zh-CN" altLang="en-US" sz="1800">
                <a:latin typeface="Helvetica" panose="020B0604020202020204" pitchFamily="34" charset="0"/>
              </a:rPr>
              <a:t>输出：are</a:t>
            </a:r>
            <a:endParaRPr lang="zh-CN" altLang="en-US" sz="1800">
              <a:latin typeface="Helvetica" panose="020B0604020202020204" pitchFamily="34" charset="0"/>
            </a:endParaRPr>
          </a:p>
          <a:p>
            <a:pPr>
              <a:spcBef>
                <a:spcPct val="0"/>
              </a:spcBef>
              <a:buClrTx/>
              <a:buSzTx/>
              <a:buFont typeface="Arial" panose="020B0604020202020204" pitchFamily="34" charset="0"/>
              <a:buNone/>
            </a:pPr>
            <a:r>
              <a:rPr lang="zh-CN" altLang="en-US" sz="1800">
                <a:latin typeface="Helvetica" panose="020B0604020202020204" pitchFamily="34" charset="0"/>
              </a:rPr>
              <a:t>           you</a:t>
            </a:r>
            <a:endParaRPr lang="zh-CN" altLang="en-US" sz="1800">
              <a:latin typeface="Helvetica"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idx="4294967295"/>
          </p:nvPr>
        </p:nvSpPr>
        <p:spPr/>
        <p:txBody>
          <a:bodyPr/>
          <a:lstStyle/>
          <a:p>
            <a:r>
              <a:rPr lang="zh-CN" altLang="en-US" dirty="0"/>
              <a:t>例：创建多个子进程</a:t>
            </a:r>
            <a:r>
              <a:rPr lang="en-US" altLang="zh-CN" dirty="0"/>
              <a:t>1</a:t>
            </a:r>
            <a:r>
              <a:rPr lang="zh-CN" altLang="en-US" dirty="0"/>
              <a:t>（</a:t>
            </a:r>
            <a:r>
              <a:rPr lang="en-US" altLang="zh-CN" dirty="0"/>
              <a:t>Cont.</a:t>
            </a:r>
            <a:r>
              <a:rPr lang="zh-CN" altLang="en-US" dirty="0"/>
              <a:t>）</a:t>
            </a:r>
            <a:endParaRPr lang="zh-CN" altLang="en-US" dirty="0"/>
          </a:p>
        </p:txBody>
      </p:sp>
      <p:sp>
        <p:nvSpPr>
          <p:cNvPr id="120835" name="Rectangle 3"/>
          <p:cNvSpPr>
            <a:spLocks noGrp="1" noChangeArrowheads="1"/>
          </p:cNvSpPr>
          <p:nvPr>
            <p:ph type="body" idx="4294967295"/>
          </p:nvPr>
        </p:nvSpPr>
        <p:spPr/>
        <p:txBody>
          <a:bodyPr/>
          <a:lstStyle/>
          <a:p>
            <a:r>
              <a:rPr lang="zh-CN" altLang="en-US" dirty="0"/>
              <a:t>包括父进程在内，系统共创建了</a:t>
            </a:r>
            <a:r>
              <a:rPr lang="zh-CN" altLang="en-US" dirty="0">
                <a:solidFill>
                  <a:srgbClr val="0000CC"/>
                </a:solidFill>
              </a:rPr>
              <a:t>4</a:t>
            </a:r>
            <a:r>
              <a:rPr lang="zh-CN" altLang="en-US" dirty="0"/>
              <a:t>个进程</a:t>
            </a:r>
            <a:endParaRPr lang="zh-CN" altLang="en-US" dirty="0"/>
          </a:p>
          <a:p>
            <a:pPr lvl="1"/>
            <a:r>
              <a:rPr lang="zh-CN" altLang="en-US" dirty="0"/>
              <a:t>父进程</a:t>
            </a:r>
            <a:endParaRPr lang="zh-CN" altLang="en-US" dirty="0"/>
          </a:p>
          <a:p>
            <a:pPr lvl="2"/>
            <a:r>
              <a:rPr lang="zh-CN" altLang="en-US" dirty="0" smtClean="0"/>
              <a:t>子</a:t>
            </a:r>
            <a:r>
              <a:rPr lang="zh-CN" altLang="en-US" dirty="0"/>
              <a:t>进程(pid1)</a:t>
            </a:r>
            <a:endParaRPr lang="zh-CN" altLang="en-US" dirty="0"/>
          </a:p>
          <a:p>
            <a:pPr lvl="3"/>
            <a:r>
              <a:rPr lang="zh-CN" altLang="en-US" dirty="0"/>
              <a:t>子进程(pid2</a:t>
            </a:r>
            <a:r>
              <a:rPr lang="zh-CN" altLang="en-US" dirty="0" smtClean="0"/>
              <a:t>)</a:t>
            </a:r>
            <a:endParaRPr lang="en-US" altLang="zh-CN" dirty="0" smtClean="0"/>
          </a:p>
          <a:p>
            <a:pPr lvl="2"/>
            <a:r>
              <a:rPr lang="zh-CN" altLang="en-US" dirty="0"/>
              <a:t>子进程(pid2</a:t>
            </a:r>
            <a:r>
              <a:rPr lang="zh-CN" altLang="en-US" dirty="0" smtClean="0"/>
              <a:t>)</a:t>
            </a:r>
            <a:endParaRPr lang="zh-CN" altLang="en-US" dirty="0"/>
          </a:p>
          <a:p>
            <a:r>
              <a:rPr lang="zh-CN" altLang="en-US" dirty="0"/>
              <a:t>屏幕显示结果：很乱</a:t>
            </a:r>
            <a:r>
              <a:rPr lang="zh-CN" altLang="en-US" sz="2000" dirty="0" smtClean="0"/>
              <a:t>（课后可以一试）</a:t>
            </a:r>
            <a:endParaRPr lang="zh-CN" altLang="en-US" sz="2000" dirty="0"/>
          </a:p>
          <a:p>
            <a:pPr lvl="2"/>
            <a:endParaRPr lang="zh-CN" altLang="en-US"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92161"/>
          <p:cNvSpPr>
            <a:spLocks noGrp="1" noChangeArrowheads="1"/>
          </p:cNvSpPr>
          <p:nvPr>
            <p:ph type="title"/>
          </p:nvPr>
        </p:nvSpPr>
        <p:spPr/>
        <p:txBody>
          <a:bodyPr/>
          <a:lstStyle/>
          <a:p>
            <a:r>
              <a:rPr lang="zh-CN" altLang="en-US" dirty="0"/>
              <a:t>创建多个子进程，例</a:t>
            </a:r>
            <a:r>
              <a:rPr lang="en-US" altLang="zh-CN" dirty="0"/>
              <a:t>2</a:t>
            </a:r>
            <a:endParaRPr lang="en-US" altLang="zh-CN" dirty="0"/>
          </a:p>
        </p:txBody>
      </p:sp>
      <p:sp>
        <p:nvSpPr>
          <p:cNvPr id="121859" name="文本占位符 92162"/>
          <p:cNvSpPr>
            <a:spLocks noGrp="1" noChangeArrowheads="1"/>
          </p:cNvSpPr>
          <p:nvPr>
            <p:ph idx="1"/>
          </p:nvPr>
        </p:nvSpPr>
        <p:spPr>
          <a:xfrm>
            <a:off x="827088" y="1039813"/>
            <a:ext cx="7342187" cy="5132387"/>
          </a:xfrm>
        </p:spPr>
        <p:txBody>
          <a:bodyPr/>
          <a:lstStyle/>
          <a:p>
            <a:pPr marL="1905" indent="-344805">
              <a:lnSpc>
                <a:spcPct val="80000"/>
              </a:lnSpc>
              <a:buFont typeface="Monotype Sorts" pitchFamily="2" charset="2"/>
              <a:buNone/>
            </a:pPr>
            <a:r>
              <a:rPr lang="zh-CN" altLang="en-US" sz="2400" b="1" dirty="0"/>
              <a:t>Including the initial parent process, how many processes are created by the fowlling program？</a:t>
            </a:r>
            <a:endParaRPr lang="zh-CN" altLang="en-US" sz="2400" b="1" dirty="0"/>
          </a:p>
          <a:p>
            <a:pPr marL="1905" indent="-344805">
              <a:lnSpc>
                <a:spcPct val="80000"/>
              </a:lnSpc>
              <a:buFont typeface="Monotype Sorts" pitchFamily="2" charset="2"/>
              <a:buNone/>
            </a:pPr>
            <a:endParaRPr lang="zh-CN" altLang="en-US" sz="2400" b="1" dirty="0"/>
          </a:p>
          <a:p>
            <a:pPr marL="1905" indent="-344805">
              <a:lnSpc>
                <a:spcPct val="80000"/>
              </a:lnSpc>
              <a:buFont typeface="Monotype Sorts" pitchFamily="2" charset="2"/>
              <a:buNone/>
            </a:pPr>
            <a:r>
              <a:rPr lang="zh-CN" altLang="en-US" sz="1800" dirty="0"/>
              <a:t>#include &lt;stdio.h&gt;</a:t>
            </a:r>
            <a:endParaRPr lang="zh-CN" altLang="en-US" sz="1800" dirty="0"/>
          </a:p>
          <a:p>
            <a:pPr marL="1905" indent="-344805">
              <a:lnSpc>
                <a:spcPct val="80000"/>
              </a:lnSpc>
              <a:buFont typeface="Monotype Sorts" pitchFamily="2" charset="2"/>
              <a:buNone/>
            </a:pPr>
            <a:r>
              <a:rPr lang="zh-CN" altLang="en-US" sz="1800" dirty="0"/>
              <a:t>#include &lt;unistd.h&gt;</a:t>
            </a:r>
            <a:endParaRPr lang="zh-CN" altLang="en-US" sz="1800" dirty="0"/>
          </a:p>
          <a:p>
            <a:pPr marL="1905" indent="-344805">
              <a:lnSpc>
                <a:spcPct val="80000"/>
              </a:lnSpc>
              <a:buFont typeface="Monotype Sorts" pitchFamily="2" charset="2"/>
              <a:buNone/>
            </a:pPr>
            <a:endParaRPr lang="zh-CN" altLang="en-US" sz="1800" dirty="0"/>
          </a:p>
          <a:p>
            <a:pPr marL="1905" indent="-344805">
              <a:lnSpc>
                <a:spcPct val="80000"/>
              </a:lnSpc>
              <a:buFont typeface="Monotype Sorts" pitchFamily="2" charset="2"/>
              <a:buNone/>
            </a:pPr>
            <a:r>
              <a:rPr lang="zh-CN" altLang="en-US" sz="1800" dirty="0"/>
              <a:t>int main()</a:t>
            </a:r>
            <a:endParaRPr lang="zh-CN" altLang="en-US" sz="1800" dirty="0"/>
          </a:p>
          <a:p>
            <a:pPr marL="1905" indent="-344805">
              <a:lnSpc>
                <a:spcPct val="80000"/>
              </a:lnSpc>
              <a:buFont typeface="Monotype Sorts" pitchFamily="2" charset="2"/>
              <a:buNone/>
            </a:pPr>
            <a:r>
              <a:rPr lang="zh-CN" altLang="en-US" sz="1800" dirty="0"/>
              <a:t>{</a:t>
            </a:r>
            <a:endParaRPr lang="zh-CN" altLang="en-US" sz="1800" dirty="0"/>
          </a:p>
          <a:p>
            <a:pPr marL="1905" indent="-344805">
              <a:lnSpc>
                <a:spcPct val="80000"/>
              </a:lnSpc>
              <a:buFont typeface="Monotype Sorts" pitchFamily="2" charset="2"/>
              <a:buNone/>
            </a:pPr>
            <a:r>
              <a:rPr lang="zh-CN" altLang="en-US" sz="1800" dirty="0">
                <a:solidFill>
                  <a:srgbClr val="0000CC"/>
                </a:solidFill>
              </a:rPr>
              <a:t>      fork(); </a:t>
            </a:r>
            <a:r>
              <a:rPr lang="zh-CN" altLang="en-US" sz="1800" dirty="0"/>
              <a:t>/* fork a child process */</a:t>
            </a:r>
            <a:endParaRPr lang="zh-CN" altLang="en-US" sz="1800" dirty="0"/>
          </a:p>
          <a:p>
            <a:pPr marL="1905" indent="-344805">
              <a:lnSpc>
                <a:spcPct val="80000"/>
              </a:lnSpc>
              <a:buFont typeface="Monotype Sorts" pitchFamily="2" charset="2"/>
              <a:buNone/>
            </a:pPr>
            <a:r>
              <a:rPr lang="zh-CN" altLang="en-US" sz="1800" dirty="0">
                <a:solidFill>
                  <a:srgbClr val="0000CC"/>
                </a:solidFill>
              </a:rPr>
              <a:t>      fork(); </a:t>
            </a:r>
            <a:r>
              <a:rPr lang="zh-CN" altLang="en-US" sz="1800" dirty="0"/>
              <a:t>/* fork another child process */</a:t>
            </a:r>
            <a:endParaRPr lang="zh-CN" altLang="en-US" sz="1800" dirty="0"/>
          </a:p>
          <a:p>
            <a:pPr marL="1905" indent="-344805">
              <a:lnSpc>
                <a:spcPct val="80000"/>
              </a:lnSpc>
              <a:buFont typeface="Monotype Sorts" pitchFamily="2" charset="2"/>
              <a:buNone/>
            </a:pPr>
            <a:r>
              <a:rPr lang="zh-CN" altLang="en-US" sz="1800" dirty="0"/>
              <a:t>      </a:t>
            </a:r>
            <a:r>
              <a:rPr lang="zh-CN" altLang="en-US" sz="1800" dirty="0">
                <a:solidFill>
                  <a:srgbClr val="0000CC"/>
                </a:solidFill>
              </a:rPr>
              <a:t>fork(); </a:t>
            </a:r>
            <a:r>
              <a:rPr lang="zh-CN" altLang="en-US" sz="1800" dirty="0"/>
              <a:t>/* and fork another */</a:t>
            </a:r>
            <a:endParaRPr lang="zh-CN" altLang="en-US" sz="1800" dirty="0"/>
          </a:p>
          <a:p>
            <a:pPr marL="1905" indent="-344805">
              <a:lnSpc>
                <a:spcPct val="80000"/>
              </a:lnSpc>
              <a:buFont typeface="Monotype Sorts" pitchFamily="2" charset="2"/>
              <a:buNone/>
            </a:pPr>
            <a:r>
              <a:rPr lang="zh-CN" altLang="en-US" sz="1800" dirty="0"/>
              <a:t>      return 0;</a:t>
            </a:r>
            <a:endParaRPr lang="zh-CN" altLang="en-US" sz="1800" dirty="0"/>
          </a:p>
          <a:p>
            <a:pPr marL="1905" indent="-344805">
              <a:lnSpc>
                <a:spcPct val="80000"/>
              </a:lnSpc>
              <a:buFont typeface="Monotype Sorts" pitchFamily="2" charset="2"/>
              <a:buNone/>
            </a:pPr>
            <a:r>
              <a:rPr lang="zh-CN" altLang="en-US" sz="1800" dirty="0"/>
              <a:t>}</a:t>
            </a:r>
            <a:endParaRPr lang="zh-CN" altLang="en-US" sz="1800"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p:cNvSpPr/>
          <p:nvPr/>
        </p:nvSpPr>
        <p:spPr>
          <a:xfrm>
            <a:off x="6456363" y="2536825"/>
            <a:ext cx="1490662" cy="568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122883" name="Rectangle 2"/>
          <p:cNvSpPr>
            <a:spLocks noGrp="1" noChangeArrowheads="1"/>
          </p:cNvSpPr>
          <p:nvPr>
            <p:ph type="title" idx="4294967295"/>
          </p:nvPr>
        </p:nvSpPr>
        <p:spPr/>
        <p:txBody>
          <a:bodyPr/>
          <a:lstStyle/>
          <a:p>
            <a:r>
              <a:rPr lang="zh-CN" altLang="en-US" dirty="0"/>
              <a:t>例：创建多个子进程</a:t>
            </a:r>
            <a:r>
              <a:rPr lang="en-US" altLang="zh-CN" dirty="0"/>
              <a:t>2</a:t>
            </a:r>
            <a:endParaRPr lang="en-US" altLang="zh-CN" dirty="0"/>
          </a:p>
        </p:txBody>
      </p:sp>
      <p:sp>
        <p:nvSpPr>
          <p:cNvPr id="2" name="椭圆 1"/>
          <p:cNvSpPr/>
          <p:nvPr/>
        </p:nvSpPr>
        <p:spPr>
          <a:xfrm>
            <a:off x="3486150" y="1492250"/>
            <a:ext cx="2179638" cy="569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122885" name="文本框 2"/>
          <p:cNvSpPr txBox="1">
            <a:spLocks noChangeArrowheads="1"/>
          </p:cNvSpPr>
          <p:nvPr/>
        </p:nvSpPr>
        <p:spPr bwMode="auto">
          <a:xfrm>
            <a:off x="4092575" y="1592263"/>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父进程</a:t>
            </a:r>
            <a:endParaRPr lang="en-US" altLang="zh-CN" sz="1800">
              <a:latin typeface="Helvetica" panose="020B0604020202020204" pitchFamily="34" charset="0"/>
            </a:endParaRPr>
          </a:p>
        </p:txBody>
      </p:sp>
      <p:sp>
        <p:nvSpPr>
          <p:cNvPr id="4" name="椭圆 3"/>
          <p:cNvSpPr/>
          <p:nvPr/>
        </p:nvSpPr>
        <p:spPr>
          <a:xfrm>
            <a:off x="868363" y="2546350"/>
            <a:ext cx="1622425" cy="569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5" name="椭圆 4"/>
          <p:cNvSpPr/>
          <p:nvPr/>
        </p:nvSpPr>
        <p:spPr>
          <a:xfrm>
            <a:off x="3897313" y="2514600"/>
            <a:ext cx="1489075" cy="568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6" name="椭圆 5"/>
          <p:cNvSpPr/>
          <p:nvPr/>
        </p:nvSpPr>
        <p:spPr>
          <a:xfrm>
            <a:off x="469900" y="3908425"/>
            <a:ext cx="1676400" cy="569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cxnSp>
        <p:nvCxnSpPr>
          <p:cNvPr id="8" name="直接箭头连接符 7"/>
          <p:cNvCxnSpPr>
            <a:endCxn id="5" idx="0"/>
          </p:cNvCxnSpPr>
          <p:nvPr/>
        </p:nvCxnSpPr>
        <p:spPr>
          <a:xfrm flipH="1">
            <a:off x="4652963" y="2036763"/>
            <a:ext cx="12700" cy="477837"/>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1301750" y="3132138"/>
            <a:ext cx="241300" cy="735012"/>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2" idx="3"/>
          </p:cNvCxnSpPr>
          <p:nvPr/>
        </p:nvCxnSpPr>
        <p:spPr>
          <a:xfrm flipH="1">
            <a:off x="2133600" y="1979613"/>
            <a:ext cx="1671638" cy="61595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122892" name="文本框 12"/>
          <p:cNvSpPr txBox="1">
            <a:spLocks noChangeArrowheads="1"/>
          </p:cNvSpPr>
          <p:nvPr/>
        </p:nvSpPr>
        <p:spPr bwMode="auto">
          <a:xfrm>
            <a:off x="968375" y="2070100"/>
            <a:ext cx="1276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Helvetica" panose="020B0604020202020204" pitchFamily="34" charset="0"/>
              </a:rPr>
              <a:t>pid1=fork()</a:t>
            </a:r>
            <a:endParaRPr lang="en-US" altLang="zh-CN" sz="1800">
              <a:latin typeface="Helvetica" panose="020B0604020202020204" pitchFamily="34" charset="0"/>
            </a:endParaRPr>
          </a:p>
        </p:txBody>
      </p:sp>
      <p:sp>
        <p:nvSpPr>
          <p:cNvPr id="122893" name="文本框 13"/>
          <p:cNvSpPr txBox="1">
            <a:spLocks noChangeArrowheads="1"/>
          </p:cNvSpPr>
          <p:nvPr/>
        </p:nvSpPr>
        <p:spPr bwMode="auto">
          <a:xfrm>
            <a:off x="4068763" y="2122488"/>
            <a:ext cx="1276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Helvetica" panose="020B0604020202020204" pitchFamily="34" charset="0"/>
              </a:rPr>
              <a:t>pid2=fork()</a:t>
            </a:r>
            <a:endParaRPr lang="en-US" altLang="zh-CN" sz="1800">
              <a:latin typeface="Helvetica" panose="020B0604020202020204" pitchFamily="34" charset="0"/>
            </a:endParaRPr>
          </a:p>
        </p:txBody>
      </p:sp>
      <p:sp>
        <p:nvSpPr>
          <p:cNvPr id="122894" name="文本框 14"/>
          <p:cNvSpPr txBox="1">
            <a:spLocks noChangeArrowheads="1"/>
          </p:cNvSpPr>
          <p:nvPr/>
        </p:nvSpPr>
        <p:spPr bwMode="auto">
          <a:xfrm>
            <a:off x="179388" y="3441700"/>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Helvetica" panose="020B0604020202020204" pitchFamily="34" charset="0"/>
              </a:rPr>
              <a:t>pid2=fork()</a:t>
            </a:r>
            <a:endParaRPr lang="en-US" altLang="zh-CN" sz="1800">
              <a:latin typeface="Helvetica" panose="020B0604020202020204" pitchFamily="34" charset="0"/>
            </a:endParaRPr>
          </a:p>
        </p:txBody>
      </p:sp>
      <p:sp>
        <p:nvSpPr>
          <p:cNvPr id="122895" name="文本框 15"/>
          <p:cNvSpPr txBox="1">
            <a:spLocks noChangeArrowheads="1"/>
          </p:cNvSpPr>
          <p:nvPr/>
        </p:nvSpPr>
        <p:spPr bwMode="auto">
          <a:xfrm>
            <a:off x="1246188" y="2620963"/>
            <a:ext cx="10334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latin typeface="Helvetica" panose="020B0604020202020204" pitchFamily="34" charset="0"/>
              </a:rPr>
              <a:t>子进程</a:t>
            </a:r>
            <a:r>
              <a:rPr lang="en-US" altLang="zh-CN" sz="1800">
                <a:latin typeface="Helvetica" panose="020B0604020202020204" pitchFamily="34" charset="0"/>
              </a:rPr>
              <a:t>1</a:t>
            </a:r>
            <a:endParaRPr lang="en-US" altLang="zh-CN" sz="1800">
              <a:latin typeface="Helvetica" panose="020B0604020202020204" pitchFamily="34" charset="0"/>
            </a:endParaRPr>
          </a:p>
        </p:txBody>
      </p:sp>
      <p:sp>
        <p:nvSpPr>
          <p:cNvPr id="122896" name="文本框 16"/>
          <p:cNvSpPr txBox="1">
            <a:spLocks noChangeArrowheads="1"/>
          </p:cNvSpPr>
          <p:nvPr/>
        </p:nvSpPr>
        <p:spPr bwMode="auto">
          <a:xfrm>
            <a:off x="4152900" y="2620963"/>
            <a:ext cx="10858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子进程</a:t>
            </a:r>
            <a:r>
              <a:rPr lang="en-US" altLang="zh-CN" sz="1800">
                <a:latin typeface="Helvetica" panose="020B0604020202020204" pitchFamily="34" charset="0"/>
              </a:rPr>
              <a:t>2</a:t>
            </a:r>
            <a:endParaRPr lang="en-US" altLang="zh-CN" sz="1800">
              <a:latin typeface="Helvetica" panose="020B0604020202020204" pitchFamily="34" charset="0"/>
            </a:endParaRPr>
          </a:p>
        </p:txBody>
      </p:sp>
      <p:sp>
        <p:nvSpPr>
          <p:cNvPr id="122897" name="文本框 17"/>
          <p:cNvSpPr txBox="1">
            <a:spLocks noChangeArrowheads="1"/>
          </p:cNvSpPr>
          <p:nvPr/>
        </p:nvSpPr>
        <p:spPr bwMode="auto">
          <a:xfrm>
            <a:off x="681038" y="3992563"/>
            <a:ext cx="1244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latin typeface="Helvetica" panose="020B0604020202020204" pitchFamily="34" charset="0"/>
              </a:rPr>
              <a:t>子进程</a:t>
            </a:r>
            <a:r>
              <a:rPr lang="en-US" altLang="zh-CN" sz="1800">
                <a:latin typeface="Helvetica" panose="020B0604020202020204" pitchFamily="34" charset="0"/>
              </a:rPr>
              <a:t>1.1</a:t>
            </a:r>
            <a:endParaRPr lang="en-US" altLang="zh-CN" sz="1800">
              <a:latin typeface="Helvetica" panose="020B0604020202020204" pitchFamily="34" charset="0"/>
            </a:endParaRPr>
          </a:p>
        </p:txBody>
      </p:sp>
      <p:sp>
        <p:nvSpPr>
          <p:cNvPr id="122898" name="文本框 20"/>
          <p:cNvSpPr txBox="1">
            <a:spLocks noChangeArrowheads="1"/>
          </p:cNvSpPr>
          <p:nvPr/>
        </p:nvSpPr>
        <p:spPr bwMode="auto">
          <a:xfrm>
            <a:off x="6618288" y="2122488"/>
            <a:ext cx="1276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Helvetica" panose="020B0604020202020204" pitchFamily="34" charset="0"/>
              </a:rPr>
              <a:t>pid3=fork()</a:t>
            </a:r>
            <a:endParaRPr lang="en-US" altLang="zh-CN" sz="1800">
              <a:latin typeface="Helvetica" panose="020B0604020202020204" pitchFamily="34" charset="0"/>
            </a:endParaRPr>
          </a:p>
        </p:txBody>
      </p:sp>
      <p:sp>
        <p:nvSpPr>
          <p:cNvPr id="122899" name="文本框 21"/>
          <p:cNvSpPr txBox="1">
            <a:spLocks noChangeArrowheads="1"/>
          </p:cNvSpPr>
          <p:nvPr/>
        </p:nvSpPr>
        <p:spPr bwMode="auto">
          <a:xfrm>
            <a:off x="6700838" y="2632075"/>
            <a:ext cx="10858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子进程</a:t>
            </a:r>
            <a:r>
              <a:rPr lang="en-US" altLang="zh-CN" sz="1800">
                <a:latin typeface="Helvetica" panose="020B0604020202020204" pitchFamily="34" charset="0"/>
              </a:rPr>
              <a:t>3</a:t>
            </a:r>
            <a:endParaRPr lang="en-US" altLang="zh-CN" sz="1800">
              <a:latin typeface="Helvetica" panose="020B0604020202020204" pitchFamily="34" charset="0"/>
            </a:endParaRPr>
          </a:p>
        </p:txBody>
      </p:sp>
      <p:cxnSp>
        <p:nvCxnSpPr>
          <p:cNvPr id="24" name="直接箭头连接符 23"/>
          <p:cNvCxnSpPr/>
          <p:nvPr/>
        </p:nvCxnSpPr>
        <p:spPr>
          <a:xfrm>
            <a:off x="5432425" y="1839913"/>
            <a:ext cx="1423988" cy="733425"/>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4171950" y="3875088"/>
            <a:ext cx="1490663" cy="569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122902" name="文本框 26"/>
          <p:cNvSpPr txBox="1">
            <a:spLocks noChangeArrowheads="1"/>
          </p:cNvSpPr>
          <p:nvPr/>
        </p:nvSpPr>
        <p:spPr bwMode="auto">
          <a:xfrm>
            <a:off x="4772025" y="3373438"/>
            <a:ext cx="1276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Helvetica" panose="020B0604020202020204" pitchFamily="34" charset="0"/>
              </a:rPr>
              <a:t>pid3=fork()</a:t>
            </a:r>
            <a:endParaRPr lang="en-US" altLang="zh-CN" sz="1800">
              <a:latin typeface="Helvetica" panose="020B0604020202020204" pitchFamily="34" charset="0"/>
            </a:endParaRPr>
          </a:p>
        </p:txBody>
      </p:sp>
      <p:sp>
        <p:nvSpPr>
          <p:cNvPr id="122903" name="文本框 27"/>
          <p:cNvSpPr txBox="1">
            <a:spLocks noChangeArrowheads="1"/>
          </p:cNvSpPr>
          <p:nvPr/>
        </p:nvSpPr>
        <p:spPr bwMode="auto">
          <a:xfrm>
            <a:off x="4352925" y="3959225"/>
            <a:ext cx="1303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子进程</a:t>
            </a:r>
            <a:r>
              <a:rPr lang="en-US" altLang="zh-CN" sz="1800">
                <a:latin typeface="Helvetica" panose="020B0604020202020204" pitchFamily="34" charset="0"/>
              </a:rPr>
              <a:t>2.1</a:t>
            </a:r>
            <a:endParaRPr lang="en-US" altLang="zh-CN" sz="1800">
              <a:latin typeface="Helvetica" panose="020B0604020202020204" pitchFamily="34" charset="0"/>
            </a:endParaRPr>
          </a:p>
        </p:txBody>
      </p:sp>
      <p:cxnSp>
        <p:nvCxnSpPr>
          <p:cNvPr id="29" name="直接箭头连接符 28"/>
          <p:cNvCxnSpPr/>
          <p:nvPr/>
        </p:nvCxnSpPr>
        <p:spPr>
          <a:xfrm>
            <a:off x="4764088" y="3098800"/>
            <a:ext cx="20637" cy="76835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241300" y="5530850"/>
            <a:ext cx="1676400" cy="568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cxnSp>
        <p:nvCxnSpPr>
          <p:cNvPr id="31" name="直接箭头连接符 30"/>
          <p:cNvCxnSpPr>
            <a:stCxn id="6" idx="4"/>
          </p:cNvCxnSpPr>
          <p:nvPr/>
        </p:nvCxnSpPr>
        <p:spPr>
          <a:xfrm flipH="1">
            <a:off x="1071563" y="4478338"/>
            <a:ext cx="236537" cy="100965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122907" name="文本框 31"/>
          <p:cNvSpPr txBox="1">
            <a:spLocks noChangeArrowheads="1"/>
          </p:cNvSpPr>
          <p:nvPr/>
        </p:nvSpPr>
        <p:spPr bwMode="auto">
          <a:xfrm>
            <a:off x="222250" y="5041900"/>
            <a:ext cx="1276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Helvetica" panose="020B0604020202020204" pitchFamily="34" charset="0"/>
              </a:rPr>
              <a:t>pid3=fork()</a:t>
            </a:r>
            <a:endParaRPr lang="en-US" altLang="zh-CN" sz="1800">
              <a:latin typeface="Helvetica" panose="020B0604020202020204" pitchFamily="34" charset="0"/>
            </a:endParaRPr>
          </a:p>
        </p:txBody>
      </p:sp>
      <p:sp>
        <p:nvSpPr>
          <p:cNvPr id="122908" name="文本框 32"/>
          <p:cNvSpPr txBox="1">
            <a:spLocks noChangeArrowheads="1"/>
          </p:cNvSpPr>
          <p:nvPr/>
        </p:nvSpPr>
        <p:spPr bwMode="auto">
          <a:xfrm>
            <a:off x="352425" y="5613400"/>
            <a:ext cx="1595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latin typeface="Helvetica" panose="020B0604020202020204" pitchFamily="34" charset="0"/>
              </a:rPr>
              <a:t>子进程</a:t>
            </a:r>
            <a:r>
              <a:rPr lang="en-US" altLang="zh-CN" sz="1800">
                <a:latin typeface="Helvetica" panose="020B0604020202020204" pitchFamily="34" charset="0"/>
              </a:rPr>
              <a:t>1.1.1</a:t>
            </a:r>
            <a:endParaRPr lang="en-US" altLang="zh-CN" sz="1800">
              <a:latin typeface="Helvetica" panose="020B0604020202020204" pitchFamily="34" charset="0"/>
            </a:endParaRPr>
          </a:p>
        </p:txBody>
      </p:sp>
      <p:sp>
        <p:nvSpPr>
          <p:cNvPr id="34" name="椭圆 33"/>
          <p:cNvSpPr/>
          <p:nvPr/>
        </p:nvSpPr>
        <p:spPr>
          <a:xfrm>
            <a:off x="2417763" y="3887788"/>
            <a:ext cx="1490662" cy="569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122910" name="文本框 34"/>
          <p:cNvSpPr txBox="1">
            <a:spLocks noChangeArrowheads="1"/>
          </p:cNvSpPr>
          <p:nvPr/>
        </p:nvSpPr>
        <p:spPr bwMode="auto">
          <a:xfrm>
            <a:off x="2754313" y="3386138"/>
            <a:ext cx="1276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Helvetica" panose="020B0604020202020204" pitchFamily="34" charset="0"/>
              </a:rPr>
              <a:t>pid3=fork()</a:t>
            </a:r>
            <a:endParaRPr lang="en-US" altLang="zh-CN" sz="1800">
              <a:latin typeface="Helvetica" panose="020B0604020202020204" pitchFamily="34" charset="0"/>
            </a:endParaRPr>
          </a:p>
        </p:txBody>
      </p:sp>
      <p:sp>
        <p:nvSpPr>
          <p:cNvPr id="122911" name="文本框 35"/>
          <p:cNvSpPr txBox="1">
            <a:spLocks noChangeArrowheads="1"/>
          </p:cNvSpPr>
          <p:nvPr/>
        </p:nvSpPr>
        <p:spPr bwMode="auto">
          <a:xfrm>
            <a:off x="2597150" y="3971925"/>
            <a:ext cx="13049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子进程</a:t>
            </a:r>
            <a:r>
              <a:rPr lang="en-US" altLang="zh-CN" sz="1800">
                <a:latin typeface="Helvetica" panose="020B0604020202020204" pitchFamily="34" charset="0"/>
              </a:rPr>
              <a:t>1.2</a:t>
            </a:r>
            <a:endParaRPr lang="en-US" altLang="zh-CN" sz="1800">
              <a:latin typeface="Helvetica" panose="020B0604020202020204" pitchFamily="34" charset="0"/>
            </a:endParaRPr>
          </a:p>
        </p:txBody>
      </p:sp>
      <p:cxnSp>
        <p:nvCxnSpPr>
          <p:cNvPr id="37" name="直接箭头连接符 36"/>
          <p:cNvCxnSpPr/>
          <p:nvPr/>
        </p:nvCxnSpPr>
        <p:spPr>
          <a:xfrm>
            <a:off x="2090738" y="3055938"/>
            <a:ext cx="952500" cy="820737"/>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122913" name="文本占位符 93186"/>
          <p:cNvSpPr>
            <a:spLocks noGrp="1" noChangeArrowheads="1"/>
          </p:cNvSpPr>
          <p:nvPr/>
        </p:nvSpPr>
        <p:spPr bwMode="auto">
          <a:xfrm>
            <a:off x="3317875" y="4568825"/>
            <a:ext cx="5573713"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1800">
                <a:latin typeface="Helvetica" panose="020B0604020202020204" pitchFamily="34" charset="0"/>
              </a:rPr>
              <a:t>包括父进程在内，系统为该程序创建了8个进程。</a:t>
            </a:r>
            <a:endParaRPr lang="zh-CN" altLang="en-US" sz="1800">
              <a:latin typeface="Helvetica" panose="020B0604020202020204" pitchFamily="34" charset="0"/>
            </a:endParaRPr>
          </a:p>
          <a:p>
            <a:r>
              <a:rPr lang="zh-CN" altLang="zh-CN" sz="1600">
                <a:latin typeface="Helvetica" panose="020B0604020202020204" pitchFamily="34" charset="0"/>
              </a:rPr>
              <a:t>父进程直接创建了</a:t>
            </a:r>
            <a:r>
              <a:rPr lang="en-US" altLang="zh-CN" sz="1600"/>
              <a:t>3</a:t>
            </a:r>
            <a:r>
              <a:rPr lang="zh-CN" altLang="en-US" sz="1600">
                <a:latin typeface="Helvetica" panose="020B0604020202020204" pitchFamily="34" charset="0"/>
              </a:rPr>
              <a:t>个子进程；</a:t>
            </a:r>
            <a:endParaRPr lang="zh-CN" altLang="en-US" sz="1600">
              <a:latin typeface="Helvetica" panose="020B0604020202020204" pitchFamily="34" charset="0"/>
            </a:endParaRPr>
          </a:p>
          <a:p>
            <a:pPr lvl="1"/>
            <a:r>
              <a:rPr lang="zh-CN" altLang="en-US" sz="1600">
                <a:latin typeface="Helvetica" panose="020B0604020202020204" pitchFamily="34" charset="0"/>
              </a:rPr>
              <a:t>子进程</a:t>
            </a:r>
            <a:r>
              <a:rPr lang="en-US" altLang="zh-CN" sz="1600"/>
              <a:t>1</a:t>
            </a:r>
            <a:r>
              <a:rPr lang="zh-CN" altLang="en-US" sz="1600">
                <a:latin typeface="Helvetica" panose="020B0604020202020204" pitchFamily="34" charset="0"/>
              </a:rPr>
              <a:t>直接创建了</a:t>
            </a:r>
            <a:r>
              <a:rPr lang="en-US" altLang="zh-CN" sz="1600"/>
              <a:t>2</a:t>
            </a:r>
            <a:r>
              <a:rPr lang="zh-CN" altLang="en-US" sz="1600">
                <a:latin typeface="Helvetica" panose="020B0604020202020204" pitchFamily="34" charset="0"/>
              </a:rPr>
              <a:t>个</a:t>
            </a:r>
            <a:endParaRPr lang="zh-CN" altLang="en-US" sz="1600">
              <a:latin typeface="Helvetica" panose="020B0604020202020204" pitchFamily="34" charset="0"/>
            </a:endParaRPr>
          </a:p>
          <a:p>
            <a:pPr lvl="2"/>
            <a:r>
              <a:rPr lang="zh-CN" altLang="en-US" sz="1400">
                <a:latin typeface="Helvetica" panose="020B0604020202020204" pitchFamily="34" charset="0"/>
              </a:rPr>
              <a:t>子进程</a:t>
            </a:r>
            <a:r>
              <a:rPr lang="en-US" altLang="zh-CN" sz="1400"/>
              <a:t>1-1</a:t>
            </a:r>
            <a:r>
              <a:rPr lang="zh-CN" altLang="en-US" sz="1400">
                <a:latin typeface="Helvetica" panose="020B0604020202020204" pitchFamily="34" charset="0"/>
              </a:rPr>
              <a:t>直接创建了</a:t>
            </a:r>
            <a:r>
              <a:rPr lang="en-US" altLang="zh-CN" sz="1400"/>
              <a:t>1</a:t>
            </a:r>
            <a:r>
              <a:rPr lang="zh-CN" altLang="en-US" sz="1400">
                <a:latin typeface="Helvetica" panose="020B0604020202020204" pitchFamily="34" charset="0"/>
              </a:rPr>
              <a:t>个</a:t>
            </a:r>
            <a:endParaRPr lang="zh-CN" altLang="en-US" sz="1400">
              <a:latin typeface="Helvetica" panose="020B0604020202020204" pitchFamily="34" charset="0"/>
            </a:endParaRPr>
          </a:p>
          <a:p>
            <a:pPr lvl="1"/>
            <a:r>
              <a:rPr lang="zh-CN" altLang="en-US" sz="1600">
                <a:latin typeface="Helvetica" panose="020B0604020202020204" pitchFamily="34" charset="0"/>
              </a:rPr>
              <a:t>子进程</a:t>
            </a:r>
            <a:r>
              <a:rPr lang="en-US" altLang="zh-CN" sz="1600"/>
              <a:t>2</a:t>
            </a:r>
            <a:r>
              <a:rPr lang="zh-CN" altLang="en-US" sz="1600">
                <a:latin typeface="Helvetica" panose="020B0604020202020204" pitchFamily="34" charset="0"/>
              </a:rPr>
              <a:t>直接创建了</a:t>
            </a:r>
            <a:r>
              <a:rPr lang="en-US" altLang="zh-CN" sz="1600"/>
              <a:t>1</a:t>
            </a:r>
            <a:r>
              <a:rPr lang="zh-CN" altLang="en-US" sz="1600">
                <a:latin typeface="Helvetica" panose="020B0604020202020204" pitchFamily="34" charset="0"/>
              </a:rPr>
              <a:t>个</a:t>
            </a:r>
            <a:endParaRPr lang="zh-CN" altLang="en-US" sz="16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idx="4294967295"/>
          </p:nvPr>
        </p:nvSpPr>
        <p:spPr/>
        <p:txBody>
          <a:bodyPr/>
          <a:lstStyle/>
          <a:p>
            <a:r>
              <a:rPr lang="zh-CN" altLang="en-US"/>
              <a:t>fork()使用规则</a:t>
            </a:r>
            <a:endParaRPr lang="zh-CN" altLang="en-US"/>
          </a:p>
        </p:txBody>
      </p:sp>
      <p:sp>
        <p:nvSpPr>
          <p:cNvPr id="123907" name="Rectangle 3"/>
          <p:cNvSpPr>
            <a:spLocks noGrp="1" noChangeArrowheads="1"/>
          </p:cNvSpPr>
          <p:nvPr>
            <p:ph type="body" idx="4294967295"/>
          </p:nvPr>
        </p:nvSpPr>
        <p:spPr>
          <a:xfrm>
            <a:off x="750364" y="1216152"/>
            <a:ext cx="7329487" cy="5129784"/>
          </a:xfrm>
        </p:spPr>
        <p:txBody>
          <a:bodyPr/>
          <a:lstStyle/>
          <a:p>
            <a:pPr>
              <a:lnSpc>
                <a:spcPct val="80000"/>
              </a:lnSpc>
            </a:pPr>
            <a:r>
              <a:rPr lang="zh-CN" altLang="en-US" sz="2000" b="1" dirty="0">
                <a:solidFill>
                  <a:srgbClr val="121896"/>
                </a:solidFill>
              </a:rPr>
              <a:t>鉴于上例中的问题，一般情况下，</a:t>
            </a:r>
            <a:r>
              <a:rPr lang="zh-CN" altLang="en-US" sz="2000" b="1" u="sng" dirty="0">
                <a:solidFill>
                  <a:srgbClr val="121896"/>
                </a:solidFill>
              </a:rPr>
              <a:t>fork()按如下规则编程：</a:t>
            </a:r>
            <a:endParaRPr lang="zh-CN" altLang="en-US" sz="2000" b="1" u="sng" dirty="0">
              <a:solidFill>
                <a:srgbClr val="121896"/>
              </a:solidFill>
            </a:endParaRPr>
          </a:p>
          <a:p>
            <a:pPr>
              <a:lnSpc>
                <a:spcPct val="80000"/>
              </a:lnSpc>
              <a:buFont typeface="Monotype Sorts" pitchFamily="2" charset="2"/>
              <a:buNone/>
            </a:pPr>
            <a:r>
              <a:rPr lang="zh-CN" altLang="en-US" sz="1600" dirty="0"/>
              <a:t>main()</a:t>
            </a:r>
            <a:endParaRPr lang="zh-CN" altLang="en-US" sz="1600" dirty="0"/>
          </a:p>
          <a:p>
            <a:pPr>
              <a:lnSpc>
                <a:spcPct val="80000"/>
              </a:lnSpc>
              <a:buFont typeface="Monotype Sorts" pitchFamily="2" charset="2"/>
              <a:buNone/>
            </a:pPr>
            <a:r>
              <a:rPr lang="zh-CN" altLang="en-US" sz="1600" dirty="0"/>
              <a:t>  {  pid_t  pid;     </a:t>
            </a:r>
            <a:endParaRPr lang="zh-CN" altLang="en-US" sz="1600" dirty="0"/>
          </a:p>
          <a:p>
            <a:pPr>
              <a:lnSpc>
                <a:spcPct val="80000"/>
              </a:lnSpc>
              <a:buFont typeface="Monotype Sorts" pitchFamily="2" charset="2"/>
              <a:buNone/>
            </a:pPr>
            <a:r>
              <a:rPr lang="zh-CN" altLang="en-US" sz="1600" dirty="0"/>
              <a:t>     </a:t>
            </a:r>
            <a:r>
              <a:rPr lang="zh-CN" altLang="en-US" sz="1600" dirty="0">
                <a:solidFill>
                  <a:srgbClr val="7030A0"/>
                </a:solidFill>
              </a:rPr>
              <a:t>pid=fork();</a:t>
            </a:r>
            <a:endParaRPr lang="zh-CN" altLang="en-US" sz="1600" dirty="0">
              <a:solidFill>
                <a:srgbClr val="7030A0"/>
              </a:solidFill>
            </a:endParaRPr>
          </a:p>
          <a:p>
            <a:pPr>
              <a:lnSpc>
                <a:spcPct val="80000"/>
              </a:lnSpc>
              <a:buFont typeface="Monotype Sorts" pitchFamily="2" charset="2"/>
              <a:buNone/>
            </a:pPr>
            <a:r>
              <a:rPr lang="zh-CN" altLang="en-US" sz="1600" dirty="0">
                <a:solidFill>
                  <a:srgbClr val="C00000"/>
                </a:solidFill>
              </a:rPr>
              <a:t>     if(pid&lt;0)  </a:t>
            </a:r>
            <a:r>
              <a:rPr lang="zh-CN" altLang="en-US" sz="1600" dirty="0">
                <a:solidFill>
                  <a:srgbClr val="7030A0"/>
                </a:solidFill>
              </a:rPr>
              <a:t>{ // 建立子进程</a:t>
            </a:r>
            <a:r>
              <a:rPr lang="zh-CN" altLang="en-US" sz="1600" dirty="0" smtClean="0">
                <a:solidFill>
                  <a:srgbClr val="7030A0"/>
                </a:solidFill>
              </a:rPr>
              <a:t>失败</a:t>
            </a:r>
            <a:endParaRPr lang="en-US" altLang="zh-CN" sz="1600" dirty="0" smtClean="0">
              <a:solidFill>
                <a:srgbClr val="7030A0"/>
              </a:solidFill>
            </a:endParaRPr>
          </a:p>
          <a:p>
            <a:pPr>
              <a:lnSpc>
                <a:spcPct val="80000"/>
              </a:lnSpc>
              <a:buFont typeface="Monotype Sorts" pitchFamily="2" charset="2"/>
              <a:buNone/>
            </a:pPr>
            <a:r>
              <a:rPr lang="en-US" altLang="zh-CN" sz="1600" dirty="0">
                <a:solidFill>
                  <a:srgbClr val="7030A0"/>
                </a:solidFill>
              </a:rPr>
              <a:t> </a:t>
            </a:r>
            <a:r>
              <a:rPr lang="en-US" altLang="zh-CN" sz="1600" dirty="0" smtClean="0">
                <a:solidFill>
                  <a:srgbClr val="7030A0"/>
                </a:solidFill>
              </a:rPr>
              <a:t>        //</a:t>
            </a:r>
            <a:r>
              <a:rPr lang="en-US" altLang="zh-CN" sz="1600" dirty="0" err="1" smtClean="0">
                <a:solidFill>
                  <a:srgbClr val="7030A0"/>
                </a:solidFill>
              </a:rPr>
              <a:t>perror</a:t>
            </a:r>
            <a:r>
              <a:rPr lang="en-US" altLang="zh-CN" sz="1600" dirty="0" smtClean="0">
                <a:solidFill>
                  <a:srgbClr val="7030A0"/>
                </a:solidFill>
              </a:rPr>
              <a:t>(“fork”);</a:t>
            </a:r>
            <a:r>
              <a:rPr lang="zh-CN" altLang="en-US" sz="1600" dirty="0" smtClean="0">
                <a:solidFill>
                  <a:srgbClr val="7030A0"/>
                </a:solidFill>
              </a:rPr>
              <a:t>  </a:t>
            </a:r>
            <a:r>
              <a:rPr lang="en-US" altLang="zh-CN" sz="1600" b="1" dirty="0" smtClean="0">
                <a:solidFill>
                  <a:srgbClr val="0000CC"/>
                </a:solidFill>
              </a:rPr>
              <a:t>//</a:t>
            </a:r>
            <a:r>
              <a:rPr lang="en-US" altLang="zh-CN" sz="1600" b="1" dirty="0" err="1" smtClean="0">
                <a:solidFill>
                  <a:srgbClr val="0000CC"/>
                </a:solidFill>
              </a:rPr>
              <a:t>perror</a:t>
            </a:r>
            <a:r>
              <a:rPr lang="en-US" altLang="zh-CN" sz="1600" b="1" dirty="0" smtClean="0">
                <a:solidFill>
                  <a:srgbClr val="0000CC"/>
                </a:solidFill>
              </a:rPr>
              <a:t>(“</a:t>
            </a:r>
            <a:r>
              <a:rPr lang="zh-CN" altLang="en-US" sz="1600" b="1" dirty="0" smtClean="0">
                <a:solidFill>
                  <a:srgbClr val="0000CC"/>
                </a:solidFill>
              </a:rPr>
              <a:t>系统调用名</a:t>
            </a:r>
            <a:r>
              <a:rPr lang="en-US" altLang="zh-CN" sz="1600" b="1" dirty="0" smtClean="0">
                <a:solidFill>
                  <a:srgbClr val="0000CC"/>
                </a:solidFill>
              </a:rPr>
              <a:t>”)</a:t>
            </a:r>
            <a:r>
              <a:rPr lang="zh-CN" altLang="en-US" sz="1600" b="1" dirty="0" smtClean="0">
                <a:solidFill>
                  <a:srgbClr val="0000CC"/>
                </a:solidFill>
              </a:rPr>
              <a:t>，给出具体的错误信息</a:t>
            </a:r>
            <a:endParaRPr lang="zh-CN" altLang="en-US" sz="1600" b="1" dirty="0">
              <a:solidFill>
                <a:srgbClr val="0000CC"/>
              </a:solidFill>
            </a:endParaRPr>
          </a:p>
          <a:p>
            <a:pPr>
              <a:lnSpc>
                <a:spcPct val="80000"/>
              </a:lnSpc>
              <a:buFont typeface="Monotype Sorts" pitchFamily="2" charset="2"/>
              <a:buNone/>
            </a:pPr>
            <a:r>
              <a:rPr lang="zh-CN" altLang="en-US" sz="1600" dirty="0">
                <a:solidFill>
                  <a:srgbClr val="7030A0"/>
                </a:solidFill>
              </a:rPr>
              <a:t>         </a:t>
            </a:r>
            <a:r>
              <a:rPr lang="zh-CN" altLang="en-US" sz="1600" dirty="0" smtClean="0">
                <a:solidFill>
                  <a:srgbClr val="7030A0"/>
                </a:solidFill>
              </a:rPr>
              <a:t> printf</a:t>
            </a:r>
            <a:r>
              <a:rPr lang="zh-CN" altLang="en-US" sz="1600" dirty="0">
                <a:solidFill>
                  <a:srgbClr val="7030A0"/>
                </a:solidFill>
              </a:rPr>
              <a:t>("Create Process fail!\n");</a:t>
            </a:r>
            <a:endParaRPr lang="zh-CN" altLang="en-US" sz="1600" dirty="0">
              <a:solidFill>
                <a:srgbClr val="7030A0"/>
              </a:solidFill>
            </a:endParaRPr>
          </a:p>
          <a:p>
            <a:pPr>
              <a:lnSpc>
                <a:spcPct val="80000"/>
              </a:lnSpc>
              <a:buFont typeface="Monotype Sorts" pitchFamily="2" charset="2"/>
              <a:buNone/>
            </a:pPr>
            <a:r>
              <a:rPr lang="zh-CN" altLang="en-US" sz="1600" dirty="0">
                <a:solidFill>
                  <a:srgbClr val="7030A0"/>
                </a:solidFill>
              </a:rPr>
              <a:t>          exit(</a:t>
            </a:r>
            <a:r>
              <a:rPr lang="en-US" altLang="zh-CN" sz="1600" dirty="0">
                <a:solidFill>
                  <a:srgbClr val="7030A0"/>
                </a:solidFill>
              </a:rPr>
              <a:t>-1</a:t>
            </a:r>
            <a:r>
              <a:rPr lang="zh-CN" altLang="en-US" sz="1600" dirty="0">
                <a:solidFill>
                  <a:srgbClr val="7030A0"/>
                </a:solidFill>
              </a:rPr>
              <a:t>)</a:t>
            </a:r>
            <a:r>
              <a:rPr lang="zh-CN" altLang="en-US" sz="1600" dirty="0" smtClean="0">
                <a:solidFill>
                  <a:srgbClr val="7030A0"/>
                </a:solidFill>
              </a:rPr>
              <a:t>;</a:t>
            </a:r>
            <a:endParaRPr lang="en-US" altLang="zh-CN" sz="1600" dirty="0" smtClean="0">
              <a:solidFill>
                <a:srgbClr val="7030A0"/>
              </a:solidFill>
            </a:endParaRPr>
          </a:p>
          <a:p>
            <a:pPr>
              <a:lnSpc>
                <a:spcPct val="80000"/>
              </a:lnSpc>
              <a:buFont typeface="Monotype Sorts" pitchFamily="2" charset="2"/>
              <a:buNone/>
            </a:pPr>
            <a:r>
              <a:rPr lang="en-US" altLang="zh-CN" sz="1600" dirty="0">
                <a:solidFill>
                  <a:srgbClr val="7030A0"/>
                </a:solidFill>
              </a:rPr>
              <a:t> </a:t>
            </a:r>
            <a:r>
              <a:rPr lang="en-US" altLang="zh-CN" sz="1600" dirty="0" smtClean="0">
                <a:solidFill>
                  <a:srgbClr val="7030A0"/>
                </a:solidFill>
              </a:rPr>
              <a:t>    </a:t>
            </a:r>
            <a:r>
              <a:rPr lang="zh-CN" altLang="en-US" sz="1600" dirty="0" smtClean="0">
                <a:solidFill>
                  <a:srgbClr val="7030A0"/>
                </a:solidFill>
              </a:rPr>
              <a:t> </a:t>
            </a:r>
            <a:r>
              <a:rPr lang="zh-CN" altLang="en-US" sz="1600" dirty="0">
                <a:solidFill>
                  <a:srgbClr val="7030A0"/>
                </a:solidFill>
              </a:rPr>
              <a:t>}</a:t>
            </a:r>
            <a:endParaRPr lang="zh-CN" altLang="en-US" sz="1600" dirty="0">
              <a:solidFill>
                <a:srgbClr val="7030A0"/>
              </a:solidFill>
            </a:endParaRPr>
          </a:p>
          <a:p>
            <a:pPr>
              <a:lnSpc>
                <a:spcPct val="80000"/>
              </a:lnSpc>
              <a:buNone/>
            </a:pPr>
            <a:r>
              <a:rPr lang="zh-CN" altLang="en-US" sz="1600" dirty="0">
                <a:solidFill>
                  <a:srgbClr val="7030A0"/>
                </a:solidFill>
              </a:rPr>
              <a:t>     </a:t>
            </a:r>
            <a:r>
              <a:rPr lang="en-US" altLang="zh-CN" sz="1600" dirty="0">
                <a:solidFill>
                  <a:srgbClr val="C00000"/>
                </a:solidFill>
              </a:rPr>
              <a:t>else </a:t>
            </a:r>
            <a:r>
              <a:rPr lang="zh-CN" altLang="en-US" sz="1600" dirty="0">
                <a:solidFill>
                  <a:srgbClr val="C00000"/>
                </a:solidFill>
              </a:rPr>
              <a:t>if (pid = = 0)</a:t>
            </a:r>
            <a:r>
              <a:rPr lang="zh-CN" altLang="en-US" sz="1600" dirty="0">
                <a:solidFill>
                  <a:srgbClr val="7030A0"/>
                </a:solidFill>
              </a:rPr>
              <a:t> </a:t>
            </a:r>
            <a:r>
              <a:rPr lang="en-US" altLang="zh-CN" sz="1600" dirty="0" smtClean="0">
                <a:solidFill>
                  <a:srgbClr val="7030A0"/>
                </a:solidFill>
              </a:rPr>
              <a:t>{     </a:t>
            </a:r>
            <a:r>
              <a:rPr lang="zh-CN" altLang="en-US" sz="1600" dirty="0" smtClean="0">
                <a:solidFill>
                  <a:srgbClr val="0070C0"/>
                </a:solidFill>
              </a:rPr>
              <a:t>//</a:t>
            </a:r>
            <a:r>
              <a:rPr lang="zh-CN" altLang="en-US" sz="1600" dirty="0">
                <a:solidFill>
                  <a:srgbClr val="0070C0"/>
                </a:solidFill>
              </a:rPr>
              <a:t>子进程代码</a:t>
            </a:r>
            <a:r>
              <a:rPr lang="zh-CN" altLang="en-US" sz="1600" dirty="0">
                <a:solidFill>
                  <a:srgbClr val="C00000"/>
                </a:solidFill>
              </a:rPr>
              <a:t>；</a:t>
            </a:r>
            <a:endParaRPr lang="zh-CN" altLang="en-US" sz="1600" dirty="0">
              <a:solidFill>
                <a:srgbClr val="7030A0"/>
              </a:solidFill>
            </a:endParaRPr>
          </a:p>
          <a:p>
            <a:pPr>
              <a:lnSpc>
                <a:spcPct val="80000"/>
              </a:lnSpc>
              <a:buFont typeface="Monotype Sorts" pitchFamily="2" charset="2"/>
              <a:buNone/>
            </a:pPr>
            <a:r>
              <a:rPr lang="zh-CN" altLang="en-US" sz="1600" dirty="0" smtClean="0">
                <a:solidFill>
                  <a:srgbClr val="121896"/>
                </a:solidFill>
              </a:rPr>
              <a:t>         //</a:t>
            </a:r>
            <a:r>
              <a:rPr lang="zh-CN" altLang="en-US" sz="1600" dirty="0">
                <a:solidFill>
                  <a:srgbClr val="121896"/>
                </a:solidFill>
              </a:rPr>
              <a:t>如果还需要创建子进程，可以按该方法嵌套</a:t>
            </a:r>
            <a:endParaRPr lang="zh-CN" altLang="en-US" sz="1600" dirty="0">
              <a:solidFill>
                <a:srgbClr val="121896"/>
              </a:solidFill>
            </a:endParaRPr>
          </a:p>
          <a:p>
            <a:pPr>
              <a:lnSpc>
                <a:spcPct val="80000"/>
              </a:lnSpc>
              <a:buFont typeface="Monotype Sorts" pitchFamily="2" charset="2"/>
              <a:buNone/>
            </a:pPr>
            <a:r>
              <a:rPr lang="zh-CN" altLang="en-US" sz="1600" dirty="0">
                <a:solidFill>
                  <a:srgbClr val="121896"/>
                </a:solidFill>
              </a:rPr>
              <a:t>       </a:t>
            </a:r>
            <a:r>
              <a:rPr lang="en-US" altLang="zh-CN" sz="1600" dirty="0"/>
              <a:t>}</a:t>
            </a:r>
            <a:endParaRPr lang="zh-CN" altLang="en-US" sz="1600" dirty="0"/>
          </a:p>
          <a:p>
            <a:pPr>
              <a:lnSpc>
                <a:spcPct val="80000"/>
              </a:lnSpc>
              <a:buNone/>
            </a:pPr>
            <a:r>
              <a:rPr lang="zh-CN" altLang="en-US" sz="1600" dirty="0">
                <a:solidFill>
                  <a:srgbClr val="C00000"/>
                </a:solidFill>
              </a:rPr>
              <a:t>     else </a:t>
            </a:r>
            <a:r>
              <a:rPr lang="en-US" altLang="zh-CN" sz="1600" dirty="0" smtClean="0">
                <a:solidFill>
                  <a:srgbClr val="C00000"/>
                </a:solidFill>
              </a:rPr>
              <a:t>if (</a:t>
            </a:r>
            <a:r>
              <a:rPr lang="en-US" altLang="zh-CN" sz="1600" dirty="0" err="1" smtClean="0">
                <a:solidFill>
                  <a:srgbClr val="C00000"/>
                </a:solidFill>
              </a:rPr>
              <a:t>pid</a:t>
            </a:r>
            <a:r>
              <a:rPr lang="en-US" altLang="zh-CN" sz="1600" dirty="0" smtClean="0">
                <a:solidFill>
                  <a:srgbClr val="C00000"/>
                </a:solidFill>
              </a:rPr>
              <a:t>&gt;0</a:t>
            </a:r>
            <a:r>
              <a:rPr lang="en-US" altLang="zh-CN" sz="1600" dirty="0" smtClean="0"/>
              <a:t>)</a:t>
            </a:r>
            <a:r>
              <a:rPr lang="en-US" altLang="zh-CN" sz="1600" dirty="0" smtClean="0">
                <a:solidFill>
                  <a:srgbClr val="0070C0"/>
                </a:solidFill>
              </a:rPr>
              <a:t>{     </a:t>
            </a:r>
            <a:r>
              <a:rPr lang="zh-CN" altLang="en-US" sz="1600" dirty="0" smtClean="0">
                <a:solidFill>
                  <a:srgbClr val="0070C0"/>
                </a:solidFill>
              </a:rPr>
              <a:t>//</a:t>
            </a:r>
            <a:r>
              <a:rPr lang="zh-CN" altLang="en-US" sz="1600" dirty="0">
                <a:solidFill>
                  <a:srgbClr val="0070C0"/>
                </a:solidFill>
              </a:rPr>
              <a:t>父进程</a:t>
            </a:r>
            <a:r>
              <a:rPr lang="zh-CN" altLang="en-US" sz="1600" dirty="0" smtClean="0">
                <a:solidFill>
                  <a:srgbClr val="0070C0"/>
                </a:solidFill>
              </a:rPr>
              <a:t>代码</a:t>
            </a:r>
            <a:endParaRPr lang="en-US" altLang="zh-CN" sz="1600" dirty="0" smtClean="0">
              <a:solidFill>
                <a:srgbClr val="0070C0"/>
              </a:solidFill>
            </a:endParaRPr>
          </a:p>
          <a:p>
            <a:pPr>
              <a:lnSpc>
                <a:spcPct val="80000"/>
              </a:lnSpc>
              <a:buNone/>
            </a:pPr>
            <a:r>
              <a:rPr lang="en-US" altLang="zh-CN" sz="1600" dirty="0">
                <a:solidFill>
                  <a:srgbClr val="C00000"/>
                </a:solidFill>
              </a:rPr>
              <a:t> </a:t>
            </a:r>
            <a:r>
              <a:rPr lang="en-US" altLang="zh-CN" sz="1600" dirty="0" smtClean="0">
                <a:solidFill>
                  <a:srgbClr val="C00000"/>
                </a:solidFill>
              </a:rPr>
              <a:t>       //sleep(2); //</a:t>
            </a:r>
            <a:r>
              <a:rPr lang="zh-CN" altLang="en-US" sz="1600" dirty="0" smtClean="0">
                <a:solidFill>
                  <a:srgbClr val="C00000"/>
                </a:solidFill>
              </a:rPr>
              <a:t>给系统一定的时间创建子进程</a:t>
            </a:r>
            <a:endParaRPr lang="zh-CN" altLang="en-US" sz="1600" dirty="0"/>
          </a:p>
          <a:p>
            <a:pPr>
              <a:lnSpc>
                <a:spcPct val="80000"/>
              </a:lnSpc>
              <a:buFont typeface="Monotype Sorts" pitchFamily="2" charset="2"/>
              <a:buNone/>
            </a:pPr>
            <a:r>
              <a:rPr lang="zh-CN" altLang="en-US" sz="1600" dirty="0" smtClean="0">
                <a:solidFill>
                  <a:srgbClr val="121896"/>
                </a:solidFill>
              </a:rPr>
              <a:t>        //</a:t>
            </a:r>
            <a:r>
              <a:rPr lang="zh-CN" altLang="en-US" sz="1600" dirty="0">
                <a:solidFill>
                  <a:srgbClr val="121896"/>
                </a:solidFill>
              </a:rPr>
              <a:t>如果还需要创建子进程，可以按该方法嵌套</a:t>
            </a:r>
            <a:endParaRPr lang="en-US" altLang="zh-CN" sz="1600" dirty="0">
              <a:solidFill>
                <a:srgbClr val="121896"/>
              </a:solidFill>
            </a:endParaRPr>
          </a:p>
          <a:p>
            <a:pPr>
              <a:lnSpc>
                <a:spcPct val="80000"/>
              </a:lnSpc>
              <a:buFont typeface="Monotype Sorts" pitchFamily="2" charset="2"/>
              <a:buNone/>
            </a:pPr>
            <a:r>
              <a:rPr lang="en-US" altLang="zh-CN" sz="1600" b="1" dirty="0">
                <a:solidFill>
                  <a:srgbClr val="006600"/>
                </a:solidFill>
              </a:rPr>
              <a:t>         //</a:t>
            </a:r>
            <a:r>
              <a:rPr lang="zh-CN" altLang="en-US" sz="1600" b="1" dirty="0">
                <a:solidFill>
                  <a:srgbClr val="006600"/>
                </a:solidFill>
              </a:rPr>
              <a:t>父进程等待子进程结束</a:t>
            </a:r>
            <a:endParaRPr lang="zh-CN" altLang="en-US" sz="1600" b="1" dirty="0">
              <a:solidFill>
                <a:srgbClr val="006600"/>
              </a:solidFill>
            </a:endParaRPr>
          </a:p>
          <a:p>
            <a:pPr>
              <a:lnSpc>
                <a:spcPct val="80000"/>
              </a:lnSpc>
              <a:buFont typeface="Monotype Sorts" pitchFamily="2" charset="2"/>
              <a:buNone/>
            </a:pPr>
            <a:r>
              <a:rPr lang="zh-CN" altLang="en-US" sz="1600" dirty="0">
                <a:solidFill>
                  <a:srgbClr val="121896"/>
                </a:solidFill>
              </a:rPr>
              <a:t>      </a:t>
            </a:r>
            <a:r>
              <a:rPr lang="zh-CN" altLang="en-US" sz="1600" dirty="0"/>
              <a:t> </a:t>
            </a:r>
            <a:r>
              <a:rPr lang="en-US" altLang="zh-CN" sz="1600" dirty="0" smtClean="0"/>
              <a:t>}</a:t>
            </a:r>
            <a:endParaRPr lang="zh-CN" altLang="en-US" sz="1600" dirty="0"/>
          </a:p>
          <a:p>
            <a:pPr>
              <a:lnSpc>
                <a:spcPct val="80000"/>
              </a:lnSpc>
              <a:buFont typeface="Monotype Sorts" pitchFamily="2" charset="2"/>
              <a:buNone/>
            </a:pPr>
            <a:r>
              <a:rPr lang="zh-CN" altLang="en-US" sz="1600" dirty="0"/>
              <a:t>   }</a:t>
            </a:r>
            <a:endParaRPr lang="zh-CN" altLang="en-US" sz="1600"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p:cNvSpPr>
          <p:nvPr>
            <p:ph type="title" idx="4294967295"/>
          </p:nvPr>
        </p:nvSpPr>
        <p:spPr>
          <a:ln>
            <a:miter/>
          </a:ln>
        </p:spPr>
        <p:txBody>
          <a:bodyPr/>
          <a:lstStyle/>
          <a:p>
            <a:pPr>
              <a:defRPr/>
            </a:pPr>
            <a:r>
              <a:rPr lang="en-US" altLang="zh-CN" noProof="1" smtClean="0">
                <a:effectLst>
                  <a:outerShdw blurRad="38100" dist="38100" dir="2700000">
                    <a:srgbClr val="C0C0C0"/>
                  </a:outerShdw>
                </a:effectLst>
              </a:rPr>
              <a:t>f</a:t>
            </a:r>
            <a:r>
              <a:rPr lang="zh-CN" altLang="en-US" noProof="1" smtClean="0">
                <a:effectLst>
                  <a:outerShdw blurRad="38100" dist="38100" dir="2700000">
                    <a:srgbClr val="C0C0C0"/>
                  </a:outerShdw>
                </a:effectLst>
              </a:rPr>
              <a:t>ork</a:t>
            </a:r>
            <a:r>
              <a:rPr lang="zh-CN" altLang="en-US" noProof="1">
                <a:effectLst>
                  <a:outerShdw blurRad="38100" dist="38100" dir="2700000">
                    <a:srgbClr val="C0C0C0"/>
                  </a:outerShdw>
                </a:effectLst>
              </a:rPr>
              <a:t>的几个要点</a:t>
            </a:r>
            <a:r>
              <a:rPr lang="zh-CN" altLang="en-US" noProof="1" smtClean="0">
                <a:effectLst>
                  <a:outerShdw blurRad="38100" dist="38100" dir="2700000">
                    <a:srgbClr val="C0C0C0"/>
                  </a:outerShdw>
                </a:effectLst>
              </a:rPr>
              <a:t>（</a:t>
            </a:r>
            <a:r>
              <a:rPr lang="en-US" altLang="zh-CN" noProof="1" smtClean="0">
                <a:effectLst>
                  <a:outerShdw blurRad="38100" dist="38100" dir="2700000">
                    <a:srgbClr val="C0C0C0"/>
                  </a:outerShdw>
                </a:effectLst>
              </a:rPr>
              <a:t>Review</a:t>
            </a:r>
            <a:r>
              <a:rPr lang="zh-CN" altLang="en-US" noProof="1" smtClean="0">
                <a:effectLst>
                  <a:outerShdw blurRad="38100" dist="38100" dir="2700000">
                    <a:srgbClr val="C0C0C0"/>
                  </a:outerShdw>
                </a:effectLst>
              </a:rPr>
              <a:t>）</a:t>
            </a:r>
            <a:endParaRPr lang="zh-CN" altLang="en-US" noProof="1">
              <a:effectLst>
                <a:outerShdw blurRad="38100" dist="38100" dir="2700000">
                  <a:srgbClr val="C0C0C0"/>
                </a:outerShdw>
              </a:effectLst>
            </a:endParaRPr>
          </a:p>
        </p:txBody>
      </p:sp>
      <p:sp>
        <p:nvSpPr>
          <p:cNvPr id="124931" name="Rectangle 3"/>
          <p:cNvSpPr>
            <a:spLocks noGrp="1" noChangeArrowheads="1"/>
          </p:cNvSpPr>
          <p:nvPr>
            <p:ph type="body" idx="4294967295"/>
          </p:nvPr>
        </p:nvSpPr>
        <p:spPr>
          <a:xfrm>
            <a:off x="606425" y="1282700"/>
            <a:ext cx="7572375" cy="4483100"/>
          </a:xfrm>
        </p:spPr>
        <p:txBody>
          <a:bodyPr/>
          <a:lstStyle/>
          <a:p>
            <a:pPr eaLnBrk="1"/>
            <a:r>
              <a:rPr lang="zh-CN" altLang="en-US" sz="2400" dirty="0"/>
              <a:t>父子进程独立的内存空间</a:t>
            </a:r>
            <a:endParaRPr lang="zh-CN" altLang="en-US" sz="2400" dirty="0"/>
          </a:p>
          <a:p>
            <a:pPr eaLnBrk="1"/>
            <a:r>
              <a:rPr lang="zh-CN" altLang="en-US" sz="2400" dirty="0"/>
              <a:t>父子进程资源的共享与分离</a:t>
            </a:r>
            <a:endParaRPr lang="zh-CN" altLang="en-US" sz="2400" dirty="0"/>
          </a:p>
          <a:p>
            <a:pPr lvl="1" eaLnBrk="1"/>
            <a:r>
              <a:rPr lang="zh-CN" altLang="en-US" sz="2000" dirty="0"/>
              <a:t>fork之前的创建的变量—</a:t>
            </a:r>
            <a:r>
              <a:rPr lang="zh-CN" altLang="en-US" sz="2000" b="1" dirty="0">
                <a:solidFill>
                  <a:srgbClr val="7030A0"/>
                </a:solidFill>
              </a:rPr>
              <a:t>先继承，后分离</a:t>
            </a:r>
            <a:endParaRPr lang="zh-CN" altLang="en-US" sz="2000" b="1" dirty="0">
              <a:solidFill>
                <a:srgbClr val="7030A0"/>
              </a:solidFill>
            </a:endParaRPr>
          </a:p>
          <a:p>
            <a:pPr lvl="2" eaLnBrk="1"/>
            <a:r>
              <a:rPr lang="zh-CN" altLang="en-US" sz="1800" b="1" dirty="0">
                <a:solidFill>
                  <a:srgbClr val="FF0000"/>
                </a:solidFill>
              </a:rPr>
              <a:t>子进程继承了父进程的变量，作为自己的私有变量；</a:t>
            </a:r>
            <a:endParaRPr lang="zh-CN" altLang="en-US" sz="1800" dirty="0"/>
          </a:p>
          <a:p>
            <a:pPr lvl="3" eaLnBrk="1"/>
            <a:r>
              <a:rPr lang="zh-CN" altLang="en-US" sz="1800" dirty="0"/>
              <a:t>创建子进程之前父进程所拥有的变量</a:t>
            </a:r>
            <a:endParaRPr lang="zh-CN" altLang="en-US" sz="1800" dirty="0"/>
          </a:p>
          <a:p>
            <a:pPr lvl="3" eaLnBrk="1"/>
            <a:r>
              <a:rPr lang="zh-CN" altLang="en-US" sz="1800" dirty="0"/>
              <a:t>文件描述符（文件描述符变量分离，但对文件的操作与文件表项有关，因此他们并不完全独立）</a:t>
            </a:r>
            <a:endParaRPr lang="zh-CN" altLang="en-US" sz="1800" dirty="0"/>
          </a:p>
          <a:p>
            <a:pPr lvl="1" eaLnBrk="1"/>
            <a:r>
              <a:rPr lang="zh-CN" altLang="en-US" sz="1800" dirty="0"/>
              <a:t>fork之后创建的变量—</a:t>
            </a:r>
            <a:r>
              <a:rPr lang="zh-CN" altLang="en-US" sz="1800" b="1" dirty="0">
                <a:solidFill>
                  <a:srgbClr val="7030A0"/>
                </a:solidFill>
              </a:rPr>
              <a:t>完全分离</a:t>
            </a:r>
            <a:endParaRPr lang="zh-CN" altLang="en-US" sz="1800" b="1" dirty="0">
              <a:solidFill>
                <a:srgbClr val="7030A0"/>
              </a:solidFill>
            </a:endParaRPr>
          </a:p>
          <a:p>
            <a:pPr lvl="2" eaLnBrk="1"/>
            <a:r>
              <a:rPr lang="zh-CN" altLang="en-US" sz="1800" dirty="0"/>
              <a:t>一般的私有变量</a:t>
            </a:r>
            <a:endParaRPr lang="zh-CN" altLang="en-US" sz="1800" dirty="0"/>
          </a:p>
          <a:p>
            <a:pPr lvl="2" eaLnBrk="1"/>
            <a:r>
              <a:rPr lang="zh-CN" altLang="en-US" sz="1800" dirty="0"/>
              <a:t>文件描述符（文件描述符变量分离，对文件的操作也完全独立）</a:t>
            </a:r>
            <a:endParaRPr lang="zh-CN" altLang="en-US" sz="1800" dirty="0"/>
          </a:p>
          <a:p>
            <a:pPr lvl="4" eaLnBrk="1"/>
            <a:endParaRPr lang="zh-CN" altLang="en-US" sz="1800" dirty="0"/>
          </a:p>
        </p:txBody>
      </p:sp>
      <p:sp>
        <p:nvSpPr>
          <p:cNvPr id="4" name="新月形 3"/>
          <p:cNvSpPr/>
          <p:nvPr/>
        </p:nvSpPr>
        <p:spPr>
          <a:xfrm>
            <a:off x="7464425" y="5676900"/>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5</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a:xfrm>
            <a:off x="1193800" y="282575"/>
            <a:ext cx="7772400" cy="541338"/>
          </a:xfrm>
          <a:ln>
            <a:miter/>
          </a:ln>
        </p:spPr>
        <p:txBody>
          <a:bodyPr/>
          <a:lstStyle/>
          <a:p>
            <a:pPr>
              <a:defRPr/>
            </a:pPr>
            <a:r>
              <a:rPr lang="en-US" altLang="zh-CN" noProof="1">
                <a:effectLst>
                  <a:outerShdw blurRad="38100" dist="38100" dir="2700000">
                    <a:srgbClr val="C0C0C0"/>
                  </a:outerShdw>
                </a:effectLst>
              </a:rPr>
              <a:t>fork()</a:t>
            </a:r>
            <a:endParaRPr lang="zh-CN" altLang="en-US" noProof="1">
              <a:effectLst>
                <a:outerShdw blurRad="38100" dist="38100" dir="2700000">
                  <a:srgbClr val="C0C0C0"/>
                </a:outerShdw>
              </a:effectLst>
            </a:endParaRPr>
          </a:p>
        </p:txBody>
      </p:sp>
      <p:sp>
        <p:nvSpPr>
          <p:cNvPr id="125955" name="Rectangle 3"/>
          <p:cNvSpPr>
            <a:spLocks noGrp="1" noChangeArrowheads="1"/>
          </p:cNvSpPr>
          <p:nvPr>
            <p:ph type="body" idx="4294967295"/>
          </p:nvPr>
        </p:nvSpPr>
        <p:spPr>
          <a:xfrm>
            <a:off x="933450" y="1347788"/>
            <a:ext cx="7499350" cy="3452812"/>
          </a:xfrm>
        </p:spPr>
        <p:txBody>
          <a:bodyPr>
            <a:spAutoFit/>
          </a:bodyPr>
          <a:lstStyle/>
          <a:p>
            <a:pPr marL="1905" indent="-344805">
              <a:buFont typeface="Wingdings" panose="05000000000000000000" pitchFamily="2" charset="2"/>
              <a:buChar char="n"/>
            </a:pPr>
            <a:r>
              <a:rPr lang="zh-CN" altLang="en-US" sz="2400" dirty="0"/>
              <a:t>父子进程各自的执行代码及父子进程的并发执行</a:t>
            </a:r>
            <a:endParaRPr lang="en-US" altLang="zh-CN" sz="2400" dirty="0"/>
          </a:p>
          <a:p>
            <a:pPr marL="1905" indent="-344805">
              <a:buFont typeface="Wingdings" panose="05000000000000000000" pitchFamily="2" charset="2"/>
              <a:buChar char="n"/>
            </a:pPr>
            <a:r>
              <a:rPr lang="zh-CN" altLang="en-US" sz="2400" dirty="0"/>
              <a:t>子进程继承父进程的缓存</a:t>
            </a:r>
            <a:endParaRPr lang="en-US" altLang="zh-CN" sz="2400" dirty="0"/>
          </a:p>
          <a:p>
            <a:pPr marL="1905" indent="-344805">
              <a:buFont typeface="Wingdings" panose="05000000000000000000" pitchFamily="2" charset="2"/>
              <a:buChar char="n"/>
            </a:pPr>
            <a:r>
              <a:rPr lang="zh-CN" altLang="en-US" sz="2400" dirty="0"/>
              <a:t>父与子</a:t>
            </a:r>
            <a:r>
              <a:rPr lang="en-US" altLang="zh-CN" sz="2400" dirty="0"/>
              <a:t>---</a:t>
            </a:r>
            <a:r>
              <a:rPr lang="zh-CN" altLang="en-US" sz="2400" dirty="0" smtClean="0"/>
              <a:t>系统调用</a:t>
            </a:r>
            <a:r>
              <a:rPr lang="en-US" altLang="zh-CN" sz="2400" dirty="0" smtClean="0"/>
              <a:t>exec</a:t>
            </a:r>
            <a:r>
              <a:rPr lang="en-US" altLang="zh-CN" sz="2400" dirty="0"/>
              <a:t>()</a:t>
            </a:r>
            <a:r>
              <a:rPr lang="zh-CN" altLang="en-US" sz="2400" dirty="0"/>
              <a:t>、</a:t>
            </a:r>
            <a:r>
              <a:rPr lang="en-US" altLang="zh-CN" sz="2400" dirty="0"/>
              <a:t>wait()</a:t>
            </a:r>
            <a:endParaRPr lang="en-US" altLang="zh-CN" sz="2400" dirty="0"/>
          </a:p>
          <a:p>
            <a:pPr marL="1905" indent="-344805">
              <a:buFont typeface="Wingdings" panose="05000000000000000000" pitchFamily="2" charset="2"/>
              <a:buChar char="n"/>
            </a:pPr>
            <a:r>
              <a:rPr lang="zh-CN" altLang="en-US" sz="2400" dirty="0"/>
              <a:t>子进程继承父进程的变量</a:t>
            </a:r>
            <a:endParaRPr lang="en-US" altLang="zh-CN" sz="2400" b="1" u="sng" dirty="0">
              <a:solidFill>
                <a:srgbClr val="FF0000"/>
              </a:solidFill>
            </a:endParaRPr>
          </a:p>
          <a:p>
            <a:pPr marL="1905" indent="-344805">
              <a:buFont typeface="Wingdings" panose="05000000000000000000" pitchFamily="2" charset="2"/>
              <a:buChar char="n"/>
            </a:pPr>
            <a:r>
              <a:rPr lang="zh-CN" altLang="en-US" sz="2400" dirty="0"/>
              <a:t>父进程如何创建多个子进程</a:t>
            </a:r>
            <a:endParaRPr lang="en-US" altLang="zh-CN" sz="2400" dirty="0"/>
          </a:p>
          <a:p>
            <a:pPr marL="1905" indent="-344805">
              <a:buFont typeface="Wingdings" panose="05000000000000000000" pitchFamily="2" charset="2"/>
              <a:buChar char="n"/>
            </a:pPr>
            <a:r>
              <a:rPr lang="zh-CN" altLang="en-US" sz="2400" b="1" u="sng" dirty="0">
                <a:solidFill>
                  <a:srgbClr val="FF0000"/>
                </a:solidFill>
              </a:rPr>
              <a:t>子进程继承父进程的</a:t>
            </a:r>
            <a:r>
              <a:rPr lang="en-US" altLang="zh-CN" sz="2400" b="1" u="sng" dirty="0" smtClean="0">
                <a:solidFill>
                  <a:srgbClr val="FF0000"/>
                </a:solidFill>
              </a:rPr>
              <a:t>I/O</a:t>
            </a:r>
            <a:r>
              <a:rPr lang="zh-CN" altLang="en-US" sz="2400" b="1" u="sng" dirty="0" smtClean="0">
                <a:solidFill>
                  <a:srgbClr val="FF0000"/>
                </a:solidFill>
              </a:rPr>
              <a:t>（打开的文件）</a:t>
            </a:r>
            <a:endParaRPr lang="en-US" altLang="zh-CN" sz="2400" b="1" u="sng" dirty="0">
              <a:solidFill>
                <a:srgbClr val="FF0000"/>
              </a:solidFill>
            </a:endParaRPr>
          </a:p>
          <a:p>
            <a:pPr marL="1905" indent="-344805">
              <a:buFont typeface="Wingdings" panose="05000000000000000000" pitchFamily="2" charset="2"/>
              <a:buChar char="n"/>
            </a:pPr>
            <a:r>
              <a:rPr lang="zh-CN" altLang="en-US" sz="2400" dirty="0"/>
              <a:t>与实验有关的几个系统调用</a:t>
            </a:r>
            <a:endParaRPr lang="zh-CN" altLang="en-US" sz="2400"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4" name="Rectangle 2"/>
          <p:cNvSpPr>
            <a:spLocks noGrp="1"/>
          </p:cNvSpPr>
          <p:nvPr>
            <p:ph type="title" idx="4294967295"/>
          </p:nvPr>
        </p:nvSpPr>
        <p:spPr>
          <a:xfrm>
            <a:off x="644525" y="412750"/>
            <a:ext cx="8077200" cy="609600"/>
          </a:xfrm>
          <a:ln>
            <a:miter/>
          </a:ln>
        </p:spPr>
        <p:txBody>
          <a:bodyPr/>
          <a:lstStyle/>
          <a:p>
            <a:pPr>
              <a:defRPr/>
            </a:pPr>
            <a:r>
              <a:rPr lang="zh-CN" altLang="en-US" noProof="1">
                <a:effectLst>
                  <a:outerShdw blurRad="38100" dist="38100" dir="2700000">
                    <a:srgbClr val="C0C0C0"/>
                  </a:outerShdw>
                </a:effectLst>
              </a:rPr>
              <a:t>fork()--进一步讨论</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继承</a:t>
            </a:r>
            <a:r>
              <a:rPr lang="en-US" altLang="zh-CN" noProof="1">
                <a:effectLst>
                  <a:outerShdw blurRad="38100" dist="38100" dir="2700000">
                    <a:srgbClr val="C0C0C0"/>
                  </a:outerShdw>
                </a:effectLst>
              </a:rPr>
              <a:t>I/O</a:t>
            </a:r>
            <a:endParaRPr lang="zh-CN" altLang="en-US" noProof="1">
              <a:effectLst>
                <a:outerShdw blurRad="38100" dist="38100" dir="2700000">
                  <a:srgbClr val="C0C0C0"/>
                </a:outerShdw>
              </a:effectLst>
            </a:endParaRPr>
          </a:p>
        </p:txBody>
      </p:sp>
      <p:sp>
        <p:nvSpPr>
          <p:cNvPr id="126979" name="Rectangle 3"/>
          <p:cNvSpPr>
            <a:spLocks noGrp="1" noChangeArrowheads="1"/>
          </p:cNvSpPr>
          <p:nvPr>
            <p:ph type="body" idx="4294967295"/>
          </p:nvPr>
        </p:nvSpPr>
        <p:spPr/>
        <p:txBody>
          <a:bodyPr/>
          <a:lstStyle/>
          <a:p>
            <a:endParaRPr lang="zh-CN" altLang="en-US"/>
          </a:p>
          <a:p>
            <a:r>
              <a:rPr lang="en-US" altLang="zh-CN" sz="2400"/>
              <a:t>fork()</a:t>
            </a:r>
            <a:r>
              <a:rPr lang="zh-CN" altLang="en-US" sz="2400"/>
              <a:t>系统调中，内核为子进程做一个父进程上下文的拷贝</a:t>
            </a:r>
            <a:endParaRPr lang="en-US" altLang="zh-CN" sz="2400"/>
          </a:p>
          <a:p>
            <a:pPr lvl="1"/>
            <a:r>
              <a:rPr lang="zh-CN" altLang="en-US" sz="2000">
                <a:solidFill>
                  <a:srgbClr val="006600"/>
                </a:solidFill>
              </a:rPr>
              <a:t>其中包括</a:t>
            </a:r>
            <a:r>
              <a:rPr lang="en-US" altLang="zh-CN" sz="2000">
                <a:solidFill>
                  <a:srgbClr val="006600"/>
                </a:solidFill>
              </a:rPr>
              <a:t>PCB</a:t>
            </a:r>
            <a:r>
              <a:rPr lang="zh-CN" altLang="en-US" sz="2000">
                <a:solidFill>
                  <a:srgbClr val="006600"/>
                </a:solidFill>
              </a:rPr>
              <a:t>，复制父进程的</a:t>
            </a:r>
            <a:r>
              <a:rPr lang="en-US" altLang="zh-CN" sz="2000">
                <a:solidFill>
                  <a:srgbClr val="006600"/>
                </a:solidFill>
              </a:rPr>
              <a:t>PCB</a:t>
            </a:r>
            <a:r>
              <a:rPr lang="zh-CN" altLang="en-US" sz="2000">
                <a:solidFill>
                  <a:srgbClr val="006600"/>
                </a:solidFill>
              </a:rPr>
              <a:t>作为子进程的</a:t>
            </a:r>
            <a:r>
              <a:rPr lang="en-US" altLang="zh-CN" sz="2000">
                <a:solidFill>
                  <a:srgbClr val="006600"/>
                </a:solidFill>
              </a:rPr>
              <a:t>PCB</a:t>
            </a:r>
            <a:endParaRPr lang="en-US" altLang="zh-CN" sz="2000">
              <a:solidFill>
                <a:srgbClr val="006600"/>
              </a:solidFill>
            </a:endParaRPr>
          </a:p>
          <a:p>
            <a:pPr lvl="1"/>
            <a:r>
              <a:rPr lang="en-US" altLang="zh-CN" sz="2000">
                <a:solidFill>
                  <a:srgbClr val="006600"/>
                </a:solidFill>
              </a:rPr>
              <a:t>PCB</a:t>
            </a:r>
            <a:r>
              <a:rPr lang="zh-CN" altLang="en-US" sz="2000">
                <a:solidFill>
                  <a:srgbClr val="006600"/>
                </a:solidFill>
              </a:rPr>
              <a:t>中包含进程打开的文件</a:t>
            </a:r>
            <a:endParaRPr lang="en-US" altLang="zh-CN" sz="2000">
              <a:solidFill>
                <a:srgbClr val="006600"/>
              </a:solidFill>
            </a:endParaRPr>
          </a:p>
          <a:p>
            <a:r>
              <a:rPr lang="zh-CN" altLang="en-US" sz="2400"/>
              <a:t>理解先继承后分离的思想</a:t>
            </a:r>
            <a:endParaRPr lang="en-US" altLang="zh-CN" sz="2400"/>
          </a:p>
          <a:p>
            <a:endParaRPr lang="zh-CN" altLang="en-US" sz="2400"/>
          </a:p>
          <a:p>
            <a:r>
              <a:rPr lang="zh-CN" altLang="en-US" sz="2400"/>
              <a:t>比较如下两个进程的执行结果</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p:cNvSpPr>
          <p:nvPr>
            <p:ph type="title" idx="4294967295"/>
          </p:nvPr>
        </p:nvSpPr>
        <p:spPr>
          <a:xfrm>
            <a:off x="1171575" y="88900"/>
            <a:ext cx="7772400" cy="844550"/>
          </a:xfrm>
          <a:ln>
            <a:miter/>
          </a:ln>
        </p:spPr>
        <p:txBody>
          <a:bodyPr/>
          <a:lstStyle/>
          <a:p>
            <a:pPr>
              <a:defRPr/>
            </a:pPr>
            <a:r>
              <a:rPr lang="en-US" altLang="zh-CN" noProof="1">
                <a:effectLst>
                  <a:outerShdw blurRad="38100" dist="38100" dir="2700000">
                    <a:srgbClr val="C0C0C0"/>
                  </a:outerShdw>
                </a:effectLst>
              </a:rPr>
              <a:t>f</a:t>
            </a:r>
            <a:r>
              <a:rPr lang="zh-CN" altLang="en-US" noProof="1">
                <a:effectLst>
                  <a:outerShdw blurRad="38100" dist="38100" dir="2700000">
                    <a:srgbClr val="C0C0C0"/>
                  </a:outerShdw>
                </a:effectLst>
              </a:rPr>
              <a:t>ork()－子进程继承父进程的</a:t>
            </a:r>
            <a:r>
              <a:rPr lang="en-US" altLang="zh-CN" noProof="1">
                <a:effectLst>
                  <a:outerShdw blurRad="38100" dist="38100" dir="2700000">
                    <a:srgbClr val="C0C0C0"/>
                  </a:outerShdw>
                </a:effectLst>
              </a:rPr>
              <a:t>I/O</a:t>
            </a:r>
            <a:r>
              <a:rPr lang="zh-CN" altLang="en-US" noProof="1">
                <a:effectLst>
                  <a:outerShdw blurRad="38100" dist="38100" dir="2700000">
                    <a:srgbClr val="C0C0C0"/>
                  </a:outerShdw>
                </a:effectLst>
              </a:rPr>
              <a:t>问题</a:t>
            </a:r>
            <a:r>
              <a:rPr lang="en-US" altLang="zh-CN" noProof="1" smtClean="0">
                <a:effectLst>
                  <a:outerShdw blurRad="38100" dist="38100" dir="2700000">
                    <a:srgbClr val="C0C0C0"/>
                  </a:outerShdw>
                </a:effectLst>
              </a:rPr>
              <a:t>--1</a:t>
            </a:r>
            <a:endParaRPr lang="zh-CN" altLang="en-US" noProof="1">
              <a:effectLst>
                <a:outerShdw blurRad="38100" dist="38100" dir="2700000">
                  <a:srgbClr val="C0C0C0"/>
                </a:outerShdw>
              </a:effectLst>
            </a:endParaRPr>
          </a:p>
        </p:txBody>
      </p:sp>
      <p:sp>
        <p:nvSpPr>
          <p:cNvPr id="124931" name="Rectangle 3"/>
          <p:cNvSpPr>
            <a:spLocks noGrp="1" noChangeArrowheads="1"/>
          </p:cNvSpPr>
          <p:nvPr>
            <p:ph type="body" idx="4294967295"/>
          </p:nvPr>
        </p:nvSpPr>
        <p:spPr>
          <a:xfrm>
            <a:off x="369888" y="1239838"/>
            <a:ext cx="4326399" cy="4062651"/>
          </a:xfrm>
          <a:noFill/>
          <a:ln>
            <a:solidFill>
              <a:schemeClr val="tx1"/>
            </a:solidFill>
          </a:ln>
          <a:extLst>
            <a:ext uri="{909E8E84-426E-40DD-AFC4-6F175D3DCCD1}">
              <a14:hiddenFill xmlns:a14="http://schemas.microsoft.com/office/drawing/2010/main">
                <a:solidFill>
                  <a:srgbClr val="FFFFFF"/>
                </a:solidFill>
              </a14:hiddenFill>
            </a:ext>
          </a:extLst>
        </p:spPr>
        <p:style>
          <a:lnRef idx="0">
            <a:scrgbClr r="0" g="0" b="0"/>
          </a:lnRef>
          <a:fillRef idx="1001">
            <a:schemeClr val="lt1"/>
          </a:fillRef>
          <a:effectRef idx="0">
            <a:scrgbClr r="0" g="0" b="0"/>
          </a:effectRef>
          <a:fontRef idx="major"/>
        </p:style>
        <p:txBody>
          <a:bodyPr wrap="square">
            <a:spAutoFit/>
          </a:bodyPr>
          <a:lstStyle/>
          <a:p>
            <a:pPr marL="1905" indent="-344805">
              <a:spcBef>
                <a:spcPts val="0"/>
              </a:spcBef>
              <a:buFont typeface="Monotype Sorts" pitchFamily="2" charset="2"/>
              <a:buNone/>
              <a:defRPr/>
            </a:pPr>
            <a:r>
              <a:rPr lang="zh-CN" altLang="en-US" sz="1600" dirty="0">
                <a:latin typeface="Times New Roman" panose="02020603050405020304" pitchFamily="2" charset="0"/>
                <a:cs typeface="Times New Roman" panose="02020603050405020304" pitchFamily="2" charset="0"/>
              </a:rPr>
              <a:t>#include &lt;fcntl.h&gt;</a:t>
            </a:r>
            <a:endParaRPr lang="en-US" altLang="zh-CN" sz="1600" dirty="0">
              <a:latin typeface="Times New Roman" panose="02020603050405020304" pitchFamily="2" charset="0"/>
              <a:cs typeface="Times New Roman" panose="02020603050405020304" pitchFamily="2" charset="0"/>
            </a:endParaRPr>
          </a:p>
          <a:p>
            <a:pPr marL="1905" indent="-344805">
              <a:spcBef>
                <a:spcPts val="0"/>
              </a:spcBef>
              <a:buNone/>
              <a:defRPr/>
            </a:pPr>
            <a:r>
              <a:rPr lang="en-US" altLang="zh-CN" sz="1600" dirty="0">
                <a:latin typeface="Times New Roman" panose="02020603050405020304" pitchFamily="2" charset="0"/>
                <a:cs typeface="Times New Roman" panose="02020603050405020304" pitchFamily="2" charset="0"/>
              </a:rPr>
              <a:t>#include &lt;</a:t>
            </a:r>
            <a:r>
              <a:rPr lang="en-US" altLang="zh-CN" sz="1600" dirty="0" err="1">
                <a:latin typeface="Times New Roman" panose="02020603050405020304" pitchFamily="2" charset="0"/>
                <a:cs typeface="Times New Roman" panose="02020603050405020304" pitchFamily="2" charset="0"/>
              </a:rPr>
              <a:t>unistd.h</a:t>
            </a:r>
            <a:r>
              <a:rPr lang="en-US" altLang="zh-CN" sz="1600" dirty="0">
                <a:latin typeface="Times New Roman" panose="02020603050405020304" pitchFamily="2" charset="0"/>
                <a:cs typeface="Times New Roman" panose="02020603050405020304" pitchFamily="2" charset="0"/>
              </a:rPr>
              <a:t>&gt;</a:t>
            </a:r>
            <a:endParaRPr lang="zh-CN" altLang="en-US" sz="1600" dirty="0">
              <a:latin typeface="Times New Roman" panose="02020603050405020304" pitchFamily="2" charset="0"/>
              <a:cs typeface="Times New Roman" panose="02020603050405020304" pitchFamily="2" charset="0"/>
            </a:endParaRPr>
          </a:p>
          <a:p>
            <a:pPr marL="1905" indent="-344805">
              <a:spcBef>
                <a:spcPts val="0"/>
              </a:spcBef>
              <a:buFont typeface="Monotype Sorts" pitchFamily="2" charset="2"/>
              <a:buNone/>
              <a:defRPr/>
            </a:pPr>
            <a:r>
              <a:rPr lang="zh-CN" altLang="en-US" sz="1600" b="1" dirty="0">
                <a:latin typeface="Times New Roman" panose="02020603050405020304" pitchFamily="2" charset="0"/>
                <a:cs typeface="Times New Roman" panose="02020603050405020304" pitchFamily="2" charset="0"/>
              </a:rPr>
              <a:t>int fdrd,fdwt;</a:t>
            </a:r>
            <a:endParaRPr lang="zh-CN" altLang="en-US" sz="1600" b="1" dirty="0">
              <a:latin typeface="Times New Roman" panose="02020603050405020304" pitchFamily="2" charset="0"/>
              <a:cs typeface="Times New Roman" panose="02020603050405020304" pitchFamily="2" charset="0"/>
            </a:endParaRPr>
          </a:p>
          <a:p>
            <a:pPr marL="1905" indent="-344805">
              <a:spcBef>
                <a:spcPts val="0"/>
              </a:spcBef>
              <a:buFont typeface="Monotype Sorts" pitchFamily="2" charset="2"/>
              <a:buNone/>
              <a:defRPr/>
            </a:pPr>
            <a:r>
              <a:rPr lang="zh-CN" altLang="en-US" sz="1600" b="1" dirty="0">
                <a:latin typeface="Times New Roman" panose="02020603050405020304" pitchFamily="2" charset="0"/>
                <a:cs typeface="Times New Roman" panose="02020603050405020304" pitchFamily="2" charset="0"/>
              </a:rPr>
              <a:t>char c;</a:t>
            </a:r>
            <a:endParaRPr lang="zh-CN" altLang="en-US" sz="1600" b="1" dirty="0">
              <a:latin typeface="Times New Roman" panose="02020603050405020304" pitchFamily="2" charset="0"/>
              <a:cs typeface="Times New Roman" panose="02020603050405020304" pitchFamily="2" charset="0"/>
            </a:endParaRPr>
          </a:p>
          <a:p>
            <a:pPr marL="1905" indent="-344805">
              <a:spcBef>
                <a:spcPts val="0"/>
              </a:spcBef>
              <a:buFont typeface="Monotype Sorts" pitchFamily="2" charset="2"/>
              <a:buNone/>
              <a:defRPr/>
            </a:pPr>
            <a:r>
              <a:rPr lang="zh-CN" altLang="en-US" sz="1600" dirty="0">
                <a:latin typeface="Times New Roman" panose="02020603050405020304" pitchFamily="2" charset="0"/>
                <a:cs typeface="Times New Roman" panose="02020603050405020304" pitchFamily="2" charset="0"/>
              </a:rPr>
              <a:t>main()</a:t>
            </a:r>
            <a:endParaRPr lang="zh-CN" altLang="en-US" sz="1600" dirty="0">
              <a:latin typeface="Times New Roman" panose="02020603050405020304" pitchFamily="2" charset="0"/>
              <a:cs typeface="Times New Roman" panose="02020603050405020304" pitchFamily="2" charset="0"/>
            </a:endParaRPr>
          </a:p>
          <a:p>
            <a:pPr marL="1905" indent="-344805">
              <a:spcBef>
                <a:spcPts val="0"/>
              </a:spcBef>
              <a:buFont typeface="Monotype Sorts" pitchFamily="2" charset="2"/>
              <a:buNone/>
              <a:defRPr/>
            </a:pPr>
            <a:r>
              <a:rPr lang="zh-CN" altLang="en-US" sz="1600" dirty="0">
                <a:latin typeface="Times New Roman" panose="02020603050405020304" pitchFamily="2" charset="0"/>
                <a:cs typeface="Times New Roman" panose="02020603050405020304" pitchFamily="2" charset="0"/>
              </a:rPr>
              <a:t>{ </a:t>
            </a:r>
            <a:endParaRPr lang="zh-CN" altLang="en-US" sz="1600" dirty="0">
              <a:latin typeface="Times New Roman" panose="02020603050405020304" pitchFamily="2" charset="0"/>
              <a:cs typeface="Times New Roman" panose="02020603050405020304" pitchFamily="2" charset="0"/>
            </a:endParaRPr>
          </a:p>
          <a:p>
            <a:pPr marL="1905" indent="-344805">
              <a:spcBef>
                <a:spcPts val="0"/>
              </a:spcBef>
              <a:buFont typeface="Monotype Sorts" pitchFamily="2" charset="2"/>
              <a:buNone/>
              <a:defRPr/>
            </a:pPr>
            <a:r>
              <a:rPr lang="zh-CN" altLang="en-US" sz="1600" dirty="0">
                <a:latin typeface="Times New Roman" panose="02020603050405020304" pitchFamily="2" charset="0"/>
                <a:cs typeface="Times New Roman" panose="02020603050405020304" pitchFamily="2" charset="0"/>
              </a:rPr>
              <a:t> </a:t>
            </a:r>
            <a:r>
              <a:rPr lang="zh-CN" altLang="en-US" sz="1600" dirty="0" smtClean="0">
                <a:latin typeface="Times New Roman" panose="02020603050405020304" pitchFamily="2" charset="0"/>
                <a:cs typeface="Times New Roman" panose="02020603050405020304" pitchFamily="2" charset="0"/>
              </a:rPr>
              <a:t>   </a:t>
            </a:r>
            <a:r>
              <a:rPr lang="zh-CN" altLang="en-US" sz="1600" b="1" dirty="0" smtClean="0">
                <a:solidFill>
                  <a:srgbClr val="FF0000"/>
                </a:solidFill>
                <a:latin typeface="Times New Roman" panose="02020603050405020304" pitchFamily="2" charset="0"/>
                <a:cs typeface="Times New Roman" panose="02020603050405020304" pitchFamily="2" charset="0"/>
              </a:rPr>
              <a:t>fork</a:t>
            </a:r>
            <a:r>
              <a:rPr lang="zh-CN" altLang="en-US" sz="1600" b="1" dirty="0">
                <a:solidFill>
                  <a:srgbClr val="FF0000"/>
                </a:solidFill>
                <a:latin typeface="Times New Roman" panose="02020603050405020304" pitchFamily="2" charset="0"/>
                <a:cs typeface="Times New Roman" panose="02020603050405020304" pitchFamily="2" charset="0"/>
              </a:rPr>
              <a:t>()；</a:t>
            </a:r>
            <a:endParaRPr lang="en-US" altLang="zh-CN" sz="1600" b="1" dirty="0">
              <a:solidFill>
                <a:srgbClr val="FF0000"/>
              </a:solidFill>
              <a:latin typeface="Times New Roman" panose="02020603050405020304" pitchFamily="2" charset="0"/>
              <a:cs typeface="Times New Roman" panose="02020603050405020304" pitchFamily="2" charset="0"/>
            </a:endParaRPr>
          </a:p>
          <a:p>
            <a:pPr marL="1905" indent="-344805">
              <a:spcBef>
                <a:spcPts val="0"/>
              </a:spcBef>
              <a:buFont typeface="Monotype Sorts" pitchFamily="2" charset="2"/>
              <a:buNone/>
              <a:defRPr/>
            </a:pPr>
            <a:r>
              <a:rPr lang="zh-CN" altLang="en-US" sz="1600" dirty="0">
                <a:latin typeface="Times New Roman" panose="02020603050405020304" pitchFamily="2" charset="0"/>
                <a:cs typeface="Times New Roman" panose="02020603050405020304" pitchFamily="2" charset="0"/>
              </a:rPr>
              <a:t>  </a:t>
            </a:r>
            <a:r>
              <a:rPr lang="zh-CN" altLang="en-US" sz="1600" dirty="0" smtClean="0">
                <a:latin typeface="Times New Roman" panose="02020603050405020304" pitchFamily="2" charset="0"/>
                <a:cs typeface="Times New Roman" panose="02020603050405020304" pitchFamily="2" charset="0"/>
              </a:rPr>
              <a:t>  // </a:t>
            </a:r>
            <a:r>
              <a:rPr lang="zh-CN" altLang="en-US" sz="1600" dirty="0">
                <a:latin typeface="Times New Roman" panose="02020603050405020304" pitchFamily="2" charset="0"/>
                <a:cs typeface="Times New Roman" panose="02020603050405020304" pitchFamily="2" charset="0"/>
              </a:rPr>
              <a:t>两个进程执行同样的代码</a:t>
            </a:r>
            <a:endParaRPr lang="zh-CN" altLang="en-US" sz="1600" dirty="0">
              <a:latin typeface="Times New Roman" panose="02020603050405020304" pitchFamily="2" charset="0"/>
              <a:cs typeface="Times New Roman" panose="02020603050405020304" pitchFamily="2" charset="0"/>
            </a:endParaRPr>
          </a:p>
          <a:p>
            <a:pPr marL="1905" indent="-344805">
              <a:spcBef>
                <a:spcPts val="0"/>
              </a:spcBef>
              <a:buFont typeface="Monotype Sorts" pitchFamily="2" charset="2"/>
              <a:buNone/>
              <a:defRPr/>
            </a:pPr>
            <a:r>
              <a:rPr lang="zh-CN" altLang="en-US" sz="1600" dirty="0">
                <a:solidFill>
                  <a:srgbClr val="006600"/>
                </a:solidFill>
                <a:latin typeface="Times New Roman" panose="02020603050405020304" pitchFamily="2" charset="0"/>
                <a:cs typeface="Times New Roman" panose="02020603050405020304" pitchFamily="2" charset="0"/>
              </a:rPr>
              <a:t> </a:t>
            </a:r>
            <a:r>
              <a:rPr lang="zh-CN" altLang="en-US" sz="1600" dirty="0" smtClean="0">
                <a:solidFill>
                  <a:srgbClr val="006600"/>
                </a:solidFill>
                <a:latin typeface="Times New Roman" panose="02020603050405020304" pitchFamily="2" charset="0"/>
                <a:cs typeface="Times New Roman" panose="02020603050405020304" pitchFamily="2" charset="0"/>
              </a:rPr>
              <a:t>   if </a:t>
            </a:r>
            <a:r>
              <a:rPr lang="zh-CN" altLang="en-US" sz="1600" dirty="0">
                <a:solidFill>
                  <a:srgbClr val="006600"/>
                </a:solidFill>
                <a:latin typeface="Times New Roman" panose="02020603050405020304" pitchFamily="2" charset="0"/>
                <a:cs typeface="Times New Roman" panose="02020603050405020304" pitchFamily="2" charset="0"/>
              </a:rPr>
              <a:t>(</a:t>
            </a:r>
            <a:r>
              <a:rPr lang="en-US" altLang="zh-CN" sz="1600" dirty="0">
                <a:solidFill>
                  <a:srgbClr val="006600"/>
                </a:solidFill>
                <a:latin typeface="Times New Roman" panose="02020603050405020304" pitchFamily="2" charset="0"/>
                <a:cs typeface="Times New Roman" panose="02020603050405020304" pitchFamily="2" charset="0"/>
              </a:rPr>
              <a:t>(</a:t>
            </a:r>
            <a:r>
              <a:rPr lang="zh-CN" altLang="en-US" sz="1600" dirty="0">
                <a:solidFill>
                  <a:srgbClr val="006600"/>
                </a:solidFill>
                <a:latin typeface="Times New Roman" panose="02020603050405020304" pitchFamily="2" charset="0"/>
                <a:cs typeface="Times New Roman" panose="02020603050405020304" pitchFamily="2" charset="0"/>
              </a:rPr>
              <a:t>fdrd=open</a:t>
            </a:r>
            <a:r>
              <a:rPr lang="en-US" altLang="zh-CN" sz="1600" dirty="0">
                <a:solidFill>
                  <a:srgbClr val="006600"/>
                </a:solidFill>
                <a:latin typeface="Times New Roman" panose="02020603050405020304" pitchFamily="2" charset="0"/>
                <a:cs typeface="Times New Roman" panose="02020603050405020304" pitchFamily="2" charset="0"/>
              </a:rPr>
              <a:t>(“</a:t>
            </a:r>
            <a:r>
              <a:rPr lang="zh-CN" altLang="en-US" sz="1600" dirty="0">
                <a:solidFill>
                  <a:srgbClr val="006600"/>
                </a:solidFill>
                <a:latin typeface="Times New Roman" panose="02020603050405020304" pitchFamily="2" charset="0"/>
                <a:cs typeface="Times New Roman" panose="02020603050405020304" pitchFamily="2" charset="0"/>
              </a:rPr>
              <a:t>source</a:t>
            </a:r>
            <a:r>
              <a:rPr lang="en-US" altLang="zh-CN" sz="1600" dirty="0">
                <a:solidFill>
                  <a:srgbClr val="006600"/>
                </a:solidFill>
                <a:latin typeface="Times New Roman" panose="02020603050405020304" pitchFamily="2" charset="0"/>
                <a:cs typeface="Times New Roman" panose="02020603050405020304" pitchFamily="2" charset="0"/>
              </a:rPr>
              <a:t>”</a:t>
            </a:r>
            <a:r>
              <a:rPr lang="zh-CN" altLang="en-US" sz="1600" dirty="0">
                <a:solidFill>
                  <a:srgbClr val="006600"/>
                </a:solidFill>
                <a:latin typeface="Times New Roman" panose="02020603050405020304" pitchFamily="2" charset="0"/>
                <a:cs typeface="Times New Roman" panose="02020603050405020304" pitchFamily="2" charset="0"/>
              </a:rPr>
              <a:t>,O_RDONLY)</a:t>
            </a:r>
            <a:r>
              <a:rPr lang="en-US" altLang="zh-CN" sz="1600" dirty="0">
                <a:solidFill>
                  <a:srgbClr val="006600"/>
                </a:solidFill>
                <a:latin typeface="Times New Roman" panose="02020603050405020304" pitchFamily="2" charset="0"/>
                <a:cs typeface="Times New Roman" panose="02020603050405020304" pitchFamily="2" charset="0"/>
              </a:rPr>
              <a:t>)</a:t>
            </a:r>
            <a:r>
              <a:rPr lang="zh-CN" altLang="en-US" sz="1600" dirty="0">
                <a:solidFill>
                  <a:srgbClr val="006600"/>
                </a:solidFill>
                <a:latin typeface="Times New Roman" panose="02020603050405020304" pitchFamily="2" charset="0"/>
                <a:cs typeface="Times New Roman" panose="02020603050405020304" pitchFamily="2" charset="0"/>
              </a:rPr>
              <a:t>= = -1)   </a:t>
            </a:r>
            <a:endParaRPr lang="en-US" altLang="zh-CN" sz="1600" dirty="0">
              <a:solidFill>
                <a:srgbClr val="006600"/>
              </a:solidFill>
              <a:latin typeface="Times New Roman" panose="02020603050405020304" pitchFamily="2" charset="0"/>
              <a:cs typeface="Times New Roman" panose="02020603050405020304" pitchFamily="2" charset="0"/>
            </a:endParaRPr>
          </a:p>
          <a:p>
            <a:pPr marL="1905" indent="-344805">
              <a:spcBef>
                <a:spcPts val="0"/>
              </a:spcBef>
              <a:buFont typeface="Monotype Sorts" pitchFamily="2" charset="2"/>
              <a:buNone/>
              <a:defRPr/>
            </a:pPr>
            <a:r>
              <a:rPr lang="en-US" altLang="zh-CN" sz="1600" dirty="0">
                <a:solidFill>
                  <a:srgbClr val="006600"/>
                </a:solidFill>
                <a:latin typeface="Times New Roman" panose="02020603050405020304" pitchFamily="2" charset="0"/>
                <a:cs typeface="Times New Roman" panose="02020603050405020304" pitchFamily="2" charset="0"/>
              </a:rPr>
              <a:t>   </a:t>
            </a:r>
            <a:r>
              <a:rPr lang="en-US" altLang="zh-CN" sz="1600" dirty="0" smtClean="0">
                <a:solidFill>
                  <a:srgbClr val="006600"/>
                </a:solidFill>
                <a:latin typeface="Times New Roman" panose="02020603050405020304" pitchFamily="2" charset="0"/>
                <a:cs typeface="Times New Roman" panose="02020603050405020304" pitchFamily="2" charset="0"/>
              </a:rPr>
              <a:t>     </a:t>
            </a:r>
            <a:r>
              <a:rPr lang="zh-CN" altLang="en-US" sz="1600" dirty="0">
                <a:solidFill>
                  <a:srgbClr val="006600"/>
                </a:solidFill>
                <a:latin typeface="Times New Roman" panose="02020603050405020304" pitchFamily="2" charset="0"/>
                <a:cs typeface="Times New Roman" panose="02020603050405020304" pitchFamily="2" charset="0"/>
              </a:rPr>
              <a:t>exit(1);</a:t>
            </a:r>
            <a:endParaRPr lang="zh-CN" altLang="en-US" sz="1600" dirty="0">
              <a:solidFill>
                <a:srgbClr val="006600"/>
              </a:solidFill>
              <a:latin typeface="Times New Roman" panose="02020603050405020304" pitchFamily="2" charset="0"/>
              <a:cs typeface="Times New Roman" panose="02020603050405020304" pitchFamily="2" charset="0"/>
            </a:endParaRPr>
          </a:p>
          <a:p>
            <a:pPr marL="1905" indent="-344805">
              <a:spcBef>
                <a:spcPts val="0"/>
              </a:spcBef>
              <a:buFont typeface="Monotype Sorts" pitchFamily="2" charset="2"/>
              <a:buNone/>
              <a:defRPr/>
            </a:pPr>
            <a:r>
              <a:rPr lang="zh-CN" altLang="en-US" sz="1600" dirty="0">
                <a:solidFill>
                  <a:srgbClr val="006600"/>
                </a:solidFill>
                <a:latin typeface="Times New Roman" panose="02020603050405020304" pitchFamily="2" charset="0"/>
                <a:cs typeface="Times New Roman" panose="02020603050405020304" pitchFamily="2" charset="0"/>
              </a:rPr>
              <a:t>  </a:t>
            </a:r>
            <a:r>
              <a:rPr lang="zh-CN" altLang="en-US" sz="1600" dirty="0" smtClean="0">
                <a:solidFill>
                  <a:srgbClr val="006600"/>
                </a:solidFill>
                <a:latin typeface="Times New Roman" panose="02020603050405020304" pitchFamily="2" charset="0"/>
                <a:cs typeface="Times New Roman" panose="02020603050405020304" pitchFamily="2" charset="0"/>
              </a:rPr>
              <a:t>  if </a:t>
            </a:r>
            <a:r>
              <a:rPr lang="zh-CN" altLang="en-US" sz="1600" dirty="0">
                <a:solidFill>
                  <a:srgbClr val="006600"/>
                </a:solidFill>
                <a:latin typeface="Times New Roman" panose="02020603050405020304" pitchFamily="2" charset="0"/>
                <a:cs typeface="Times New Roman" panose="02020603050405020304" pitchFamily="2" charset="0"/>
              </a:rPr>
              <a:t>(</a:t>
            </a:r>
            <a:r>
              <a:rPr lang="en-US" altLang="zh-CN" sz="1600" dirty="0">
                <a:solidFill>
                  <a:srgbClr val="006600"/>
                </a:solidFill>
                <a:latin typeface="Times New Roman" panose="02020603050405020304" pitchFamily="2" charset="0"/>
                <a:cs typeface="Times New Roman" panose="02020603050405020304" pitchFamily="2" charset="0"/>
              </a:rPr>
              <a:t>(</a:t>
            </a:r>
            <a:r>
              <a:rPr lang="zh-CN" altLang="en-US" sz="1600" dirty="0">
                <a:solidFill>
                  <a:srgbClr val="006600"/>
                </a:solidFill>
                <a:latin typeface="Times New Roman" panose="02020603050405020304" pitchFamily="2" charset="0"/>
                <a:cs typeface="Times New Roman" panose="02020603050405020304" pitchFamily="2" charset="0"/>
              </a:rPr>
              <a:t>fdwt=creat(</a:t>
            </a:r>
            <a:r>
              <a:rPr lang="en-US" altLang="zh-CN" sz="1600" dirty="0">
                <a:solidFill>
                  <a:srgbClr val="006600"/>
                </a:solidFill>
                <a:latin typeface="Times New Roman" panose="02020603050405020304" pitchFamily="2" charset="0"/>
                <a:cs typeface="Times New Roman" panose="02020603050405020304" pitchFamily="2" charset="0"/>
              </a:rPr>
              <a:t>“</a:t>
            </a:r>
            <a:r>
              <a:rPr lang="zh-CN" altLang="en-US" sz="1600" dirty="0">
                <a:solidFill>
                  <a:srgbClr val="006600"/>
                </a:solidFill>
                <a:latin typeface="Times New Roman" panose="02020603050405020304" pitchFamily="2" charset="0"/>
                <a:cs typeface="Times New Roman" panose="02020603050405020304" pitchFamily="2" charset="0"/>
              </a:rPr>
              <a:t>dest</a:t>
            </a:r>
            <a:r>
              <a:rPr lang="en-US" altLang="zh-CN" sz="1600" dirty="0">
                <a:solidFill>
                  <a:srgbClr val="006600"/>
                </a:solidFill>
                <a:latin typeface="Times New Roman" panose="02020603050405020304" pitchFamily="2" charset="0"/>
                <a:cs typeface="Times New Roman" panose="02020603050405020304" pitchFamily="2" charset="0"/>
              </a:rPr>
              <a:t>”</a:t>
            </a:r>
            <a:r>
              <a:rPr lang="zh-CN" altLang="en-US" sz="1600" dirty="0">
                <a:solidFill>
                  <a:srgbClr val="006600"/>
                </a:solidFill>
                <a:latin typeface="Times New Roman" panose="02020603050405020304" pitchFamily="2" charset="0"/>
                <a:cs typeface="Times New Roman" panose="02020603050405020304" pitchFamily="2" charset="0"/>
              </a:rPr>
              <a:t>,0666)</a:t>
            </a:r>
            <a:r>
              <a:rPr lang="en-US" altLang="zh-CN" sz="1600" dirty="0">
                <a:solidFill>
                  <a:srgbClr val="006600"/>
                </a:solidFill>
                <a:latin typeface="Times New Roman" panose="02020603050405020304" pitchFamily="2" charset="0"/>
                <a:cs typeface="Times New Roman" panose="02020603050405020304" pitchFamily="2" charset="0"/>
              </a:rPr>
              <a:t>)</a:t>
            </a:r>
            <a:r>
              <a:rPr lang="zh-CN" altLang="en-US" sz="1600" dirty="0">
                <a:solidFill>
                  <a:srgbClr val="006600"/>
                </a:solidFill>
                <a:latin typeface="Times New Roman" panose="02020603050405020304" pitchFamily="2" charset="0"/>
                <a:cs typeface="Times New Roman" panose="02020603050405020304" pitchFamily="2" charset="0"/>
              </a:rPr>
              <a:t>= = -1)  exit(1);</a:t>
            </a:r>
            <a:endParaRPr lang="zh-CN" altLang="en-US" sz="1600" dirty="0">
              <a:solidFill>
                <a:srgbClr val="006600"/>
              </a:solidFill>
              <a:latin typeface="Times New Roman" panose="02020603050405020304" pitchFamily="2" charset="0"/>
              <a:cs typeface="Times New Roman" panose="02020603050405020304" pitchFamily="2" charset="0"/>
            </a:endParaRPr>
          </a:p>
          <a:p>
            <a:pPr marL="1905" indent="-344805">
              <a:spcBef>
                <a:spcPts val="0"/>
              </a:spcBef>
              <a:buFont typeface="Monotype Sorts" pitchFamily="2" charset="2"/>
              <a:buNone/>
              <a:defRPr/>
            </a:pPr>
            <a:r>
              <a:rPr lang="zh-CN" altLang="en-US" sz="1600" dirty="0" smtClean="0">
                <a:latin typeface="Times New Roman" panose="02020603050405020304" pitchFamily="2" charset="0"/>
                <a:cs typeface="Times New Roman" panose="02020603050405020304" pitchFamily="2" charset="0"/>
              </a:rPr>
              <a:t>    rdwrt</a:t>
            </a:r>
            <a:r>
              <a:rPr lang="zh-CN" altLang="en-US" sz="1600" dirty="0">
                <a:latin typeface="Times New Roman" panose="02020603050405020304" pitchFamily="2" charset="0"/>
                <a:cs typeface="Times New Roman" panose="02020603050405020304" pitchFamily="2" charset="0"/>
              </a:rPr>
              <a:t>();</a:t>
            </a:r>
            <a:endParaRPr lang="zh-CN" altLang="en-US" sz="1600" dirty="0">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dirty="0">
                <a:latin typeface="Times New Roman" panose="02020603050405020304" pitchFamily="2" charset="0"/>
                <a:cs typeface="Times New Roman" panose="02020603050405020304" pitchFamily="2" charset="0"/>
              </a:rPr>
              <a:t> </a:t>
            </a:r>
            <a:r>
              <a:rPr lang="zh-CN" altLang="en-US" sz="1600" dirty="0" smtClean="0">
                <a:latin typeface="Times New Roman" panose="02020603050405020304" pitchFamily="2" charset="0"/>
                <a:cs typeface="Times New Roman" panose="02020603050405020304" pitchFamily="2" charset="0"/>
              </a:rPr>
              <a:t>   </a:t>
            </a:r>
            <a:r>
              <a:rPr lang="en-US" altLang="zh-CN" sz="1600" dirty="0">
                <a:latin typeface="Times New Roman" panose="02020603050405020304" pitchFamily="2" charset="0"/>
                <a:cs typeface="Times New Roman" panose="02020603050405020304" pitchFamily="2" charset="0"/>
              </a:rPr>
              <a:t>close(</a:t>
            </a:r>
            <a:r>
              <a:rPr lang="zh-CN" altLang="en-US" sz="1600" dirty="0">
                <a:latin typeface="Times New Roman" panose="02020603050405020304" pitchFamily="2" charset="0"/>
                <a:cs typeface="Times New Roman" panose="02020603050405020304" pitchFamily="2" charset="0"/>
              </a:rPr>
              <a:t>fdrd</a:t>
            </a:r>
            <a:r>
              <a:rPr lang="en-US" altLang="zh-CN" sz="1600" dirty="0">
                <a:latin typeface="Times New Roman" panose="02020603050405020304" pitchFamily="2" charset="0"/>
                <a:cs typeface="Times New Roman" panose="02020603050405020304" pitchFamily="2" charset="0"/>
              </a:rPr>
              <a:t>);</a:t>
            </a:r>
            <a:endParaRPr lang="en-US" altLang="zh-CN" sz="1600" dirty="0">
              <a:latin typeface="Times New Roman" panose="02020603050405020304" pitchFamily="2" charset="0"/>
              <a:cs typeface="Times New Roman" panose="02020603050405020304" pitchFamily="2" charset="0"/>
            </a:endParaRPr>
          </a:p>
          <a:p>
            <a:pPr marL="1905" indent="-344805">
              <a:spcBef>
                <a:spcPts val="0"/>
              </a:spcBef>
              <a:buNone/>
              <a:defRPr/>
            </a:pPr>
            <a:r>
              <a:rPr lang="en-US" altLang="zh-CN" sz="1600" dirty="0">
                <a:latin typeface="Times New Roman" panose="02020603050405020304" pitchFamily="2" charset="0"/>
                <a:cs typeface="Times New Roman" panose="02020603050405020304" pitchFamily="2" charset="0"/>
              </a:rPr>
              <a:t>    close(</a:t>
            </a:r>
            <a:r>
              <a:rPr lang="zh-CN" altLang="en-US" sz="1600" dirty="0">
                <a:latin typeface="Times New Roman" panose="02020603050405020304" pitchFamily="2" charset="0"/>
                <a:cs typeface="Times New Roman" panose="02020603050405020304" pitchFamily="2" charset="0"/>
              </a:rPr>
              <a:t>fdwt</a:t>
            </a:r>
            <a:r>
              <a:rPr lang="en-US" altLang="zh-CN" sz="1600" dirty="0">
                <a:latin typeface="Times New Roman" panose="02020603050405020304" pitchFamily="2" charset="0"/>
                <a:cs typeface="Times New Roman" panose="02020603050405020304" pitchFamily="2" charset="0"/>
              </a:rPr>
              <a:t>);</a:t>
            </a:r>
            <a:endParaRPr lang="en-US" altLang="zh-CN" sz="1600" dirty="0">
              <a:latin typeface="Times New Roman" panose="02020603050405020304" pitchFamily="2" charset="0"/>
              <a:cs typeface="Times New Roman" panose="02020603050405020304" pitchFamily="2" charset="0"/>
            </a:endParaRPr>
          </a:p>
          <a:p>
            <a:pPr marL="1905" indent="-344805">
              <a:spcBef>
                <a:spcPts val="0"/>
              </a:spcBef>
              <a:buFont typeface="Monotype Sorts" pitchFamily="2" charset="2"/>
              <a:buNone/>
              <a:defRPr/>
            </a:pPr>
            <a:r>
              <a:rPr lang="en-US" altLang="zh-CN" sz="1600" dirty="0">
                <a:latin typeface="Times New Roman" panose="02020603050405020304" pitchFamily="2" charset="0"/>
                <a:cs typeface="Times New Roman" panose="02020603050405020304" pitchFamily="2" charset="0"/>
              </a:rPr>
              <a:t> </a:t>
            </a:r>
            <a:r>
              <a:rPr lang="en-US" altLang="zh-CN" sz="1600" dirty="0" smtClean="0">
                <a:latin typeface="Times New Roman" panose="02020603050405020304" pitchFamily="2" charset="0"/>
                <a:cs typeface="Times New Roman" panose="02020603050405020304" pitchFamily="2" charset="0"/>
              </a:rPr>
              <a:t>   </a:t>
            </a:r>
            <a:r>
              <a:rPr lang="zh-CN" altLang="en-US" sz="1600" dirty="0" smtClean="0">
                <a:latin typeface="Times New Roman" panose="02020603050405020304" pitchFamily="2" charset="0"/>
                <a:cs typeface="Times New Roman" panose="02020603050405020304" pitchFamily="2" charset="0"/>
              </a:rPr>
              <a:t>exit</a:t>
            </a:r>
            <a:r>
              <a:rPr lang="zh-CN" altLang="en-US" sz="1600" dirty="0">
                <a:latin typeface="Times New Roman" panose="02020603050405020304" pitchFamily="2" charset="0"/>
                <a:cs typeface="Times New Roman" panose="02020603050405020304" pitchFamily="2" charset="0"/>
              </a:rPr>
              <a:t>(0);</a:t>
            </a:r>
            <a:endParaRPr lang="zh-CN" altLang="en-US" sz="1600" dirty="0">
              <a:latin typeface="Times New Roman" panose="02020603050405020304" pitchFamily="2" charset="0"/>
              <a:cs typeface="Times New Roman" panose="02020603050405020304" pitchFamily="2" charset="0"/>
            </a:endParaRPr>
          </a:p>
          <a:p>
            <a:pPr marL="1905" indent="-344805">
              <a:spcBef>
                <a:spcPts val="0"/>
              </a:spcBef>
              <a:buFont typeface="Monotype Sorts" pitchFamily="2" charset="2"/>
              <a:buNone/>
              <a:defRPr/>
            </a:pPr>
            <a:r>
              <a:rPr lang="zh-CN" altLang="en-US" sz="1600" dirty="0">
                <a:latin typeface="Times New Roman" panose="02020603050405020304" pitchFamily="2" charset="0"/>
                <a:cs typeface="Times New Roman" panose="02020603050405020304" pitchFamily="2" charset="0"/>
              </a:rPr>
              <a:t>}                                              </a:t>
            </a:r>
            <a:r>
              <a:rPr lang="zh-CN" altLang="en-US" sz="1600" dirty="0"/>
              <a:t>       </a:t>
            </a:r>
            <a:r>
              <a:rPr lang="zh-CN" altLang="en-US" sz="1800" dirty="0"/>
              <a:t>    </a:t>
            </a:r>
            <a:r>
              <a:rPr lang="zh-CN" altLang="en-US" sz="1600" dirty="0"/>
              <a:t>        </a:t>
            </a:r>
            <a:r>
              <a:rPr lang="zh-CN" altLang="en-US" sz="1800" dirty="0"/>
              <a:t>                     </a:t>
            </a:r>
            <a:endParaRPr lang="zh-CN" altLang="en-US" sz="1800" dirty="0"/>
          </a:p>
        </p:txBody>
      </p:sp>
      <p:sp>
        <p:nvSpPr>
          <p:cNvPr id="124932" name="Rectangle 4"/>
          <p:cNvSpPr>
            <a:spLocks noChangeArrowheads="1"/>
          </p:cNvSpPr>
          <p:nvPr/>
        </p:nvSpPr>
        <p:spPr bwMode="auto">
          <a:xfrm>
            <a:off x="4968783" y="1397941"/>
            <a:ext cx="3463925" cy="2997744"/>
          </a:xfrm>
          <a:prstGeom prst="rect">
            <a:avLst/>
          </a:prstGeom>
          <a:solidFill>
            <a:schemeClr val="accent3"/>
          </a:solidFill>
        </p:spPr>
        <p:style>
          <a:lnRef idx="3">
            <a:schemeClr val="lt1"/>
          </a:lnRef>
          <a:fillRef idx="1">
            <a:schemeClr val="accent1"/>
          </a:fillRef>
          <a:effectRef idx="1">
            <a:schemeClr val="accent1"/>
          </a:effectRef>
          <a:fontRef idx="minor">
            <a:schemeClr val="lt1"/>
          </a:fontRef>
        </p:style>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nSpc>
                <a:spcPct val="90000"/>
              </a:lnSpc>
              <a:buNone/>
              <a:defRPr/>
            </a:pPr>
            <a:r>
              <a:rPr lang="en-US" altLang="zh-CN" sz="1600" dirty="0" smtClean="0">
                <a:latin typeface="Helvetica" panose="020B0604020202020204" pitchFamily="34" charset="0"/>
              </a:rPr>
              <a:t>//</a:t>
            </a:r>
            <a:r>
              <a:rPr lang="zh-CN" altLang="en-US" sz="1600" dirty="0" smtClean="0">
                <a:latin typeface="Helvetica" panose="020B0604020202020204" pitchFamily="34" charset="0"/>
              </a:rPr>
              <a:t>依次从源文件中读出一个字节，写到目标文件中，直到源文件的文件尾</a:t>
            </a:r>
            <a:endParaRPr lang="en-US" altLang="zh-CN" sz="1600" dirty="0">
              <a:latin typeface="Helvetica" panose="020B0604020202020204" pitchFamily="34" charset="0"/>
            </a:endParaRPr>
          </a:p>
          <a:p>
            <a:pPr>
              <a:lnSpc>
                <a:spcPct val="90000"/>
              </a:lnSpc>
              <a:buFont typeface="Monotype Sorts" pitchFamily="2" charset="2"/>
              <a:buNone/>
              <a:defRPr/>
            </a:pPr>
            <a:r>
              <a:rPr lang="en-US" altLang="zh-CN" sz="1600" dirty="0" err="1">
                <a:latin typeface="Helvetica" panose="020B0604020202020204" pitchFamily="34" charset="0"/>
              </a:rPr>
              <a:t>rdwrt</a:t>
            </a:r>
            <a:r>
              <a:rPr lang="en-US" altLang="zh-CN" sz="1600" dirty="0">
                <a:latin typeface="Helvetica" panose="020B0604020202020204" pitchFamily="34" charset="0"/>
              </a:rPr>
              <a:t>()</a:t>
            </a:r>
            <a:endParaRPr lang="en-US" altLang="zh-CN" sz="1600" dirty="0">
              <a:latin typeface="Helvetica" panose="020B0604020202020204" pitchFamily="34" charset="0"/>
            </a:endParaRPr>
          </a:p>
          <a:p>
            <a:pPr>
              <a:lnSpc>
                <a:spcPct val="90000"/>
              </a:lnSpc>
              <a:buFont typeface="Monotype Sorts" pitchFamily="2" charset="2"/>
              <a:buNone/>
              <a:defRPr/>
            </a:pPr>
            <a:r>
              <a:rPr lang="en-US" altLang="zh-CN" sz="1600" dirty="0">
                <a:latin typeface="Helvetica" panose="020B0604020202020204" pitchFamily="34" charset="0"/>
              </a:rPr>
              <a:t> {</a:t>
            </a:r>
            <a:endParaRPr lang="en-US" altLang="zh-CN" sz="1600" dirty="0">
              <a:latin typeface="Helvetica" panose="020B0604020202020204" pitchFamily="34" charset="0"/>
            </a:endParaRPr>
          </a:p>
          <a:p>
            <a:pPr>
              <a:lnSpc>
                <a:spcPct val="90000"/>
              </a:lnSpc>
              <a:buFont typeface="Monotype Sorts" pitchFamily="2" charset="2"/>
              <a:buNone/>
              <a:defRPr/>
            </a:pPr>
            <a:r>
              <a:rPr lang="en-US" altLang="zh-CN" sz="1600" dirty="0">
                <a:latin typeface="Helvetica" panose="020B0604020202020204" pitchFamily="34" charset="0"/>
              </a:rPr>
              <a:t>    for (;;)</a:t>
            </a:r>
            <a:endParaRPr lang="en-US" altLang="zh-CN" sz="1600" dirty="0">
              <a:latin typeface="Helvetica" panose="020B0604020202020204" pitchFamily="34" charset="0"/>
            </a:endParaRPr>
          </a:p>
          <a:p>
            <a:pPr>
              <a:lnSpc>
                <a:spcPct val="90000"/>
              </a:lnSpc>
              <a:buFont typeface="Monotype Sorts" pitchFamily="2" charset="2"/>
              <a:buNone/>
              <a:defRPr/>
            </a:pPr>
            <a:r>
              <a:rPr lang="en-US" altLang="zh-CN" sz="1600" dirty="0">
                <a:latin typeface="Helvetica" panose="020B0604020202020204" pitchFamily="34" charset="0"/>
              </a:rPr>
              <a:t>     { </a:t>
            </a:r>
            <a:endParaRPr lang="en-US" altLang="zh-CN" sz="1600" dirty="0">
              <a:latin typeface="Helvetica" panose="020B0604020202020204" pitchFamily="34" charset="0"/>
            </a:endParaRPr>
          </a:p>
          <a:p>
            <a:pPr>
              <a:lnSpc>
                <a:spcPct val="90000"/>
              </a:lnSpc>
              <a:buFont typeface="Monotype Sorts" pitchFamily="2" charset="2"/>
              <a:buNone/>
              <a:defRPr/>
            </a:pPr>
            <a:r>
              <a:rPr lang="en-US" altLang="zh-CN" sz="1600" dirty="0">
                <a:latin typeface="Helvetica" panose="020B0604020202020204" pitchFamily="34" charset="0"/>
              </a:rPr>
              <a:t>         if (read(fdrd,&amp;c,1) !=1)   return;</a:t>
            </a:r>
            <a:endParaRPr lang="en-US" altLang="zh-CN" sz="1600" dirty="0">
              <a:latin typeface="Helvetica" panose="020B0604020202020204" pitchFamily="34" charset="0"/>
            </a:endParaRPr>
          </a:p>
          <a:p>
            <a:pPr>
              <a:lnSpc>
                <a:spcPct val="90000"/>
              </a:lnSpc>
              <a:buFont typeface="Monotype Sorts" pitchFamily="2" charset="2"/>
              <a:buNone/>
              <a:defRPr/>
            </a:pPr>
            <a:r>
              <a:rPr lang="en-US" altLang="zh-CN" sz="1600" dirty="0">
                <a:latin typeface="Helvetica" panose="020B0604020202020204" pitchFamily="34" charset="0"/>
              </a:rPr>
              <a:t>         write(fdwt,&amp;c,1);</a:t>
            </a:r>
            <a:endParaRPr lang="en-US" altLang="zh-CN" sz="1600" dirty="0">
              <a:latin typeface="Helvetica" panose="020B0604020202020204" pitchFamily="34" charset="0"/>
            </a:endParaRPr>
          </a:p>
          <a:p>
            <a:pPr>
              <a:lnSpc>
                <a:spcPct val="90000"/>
              </a:lnSpc>
              <a:buFont typeface="Monotype Sorts" pitchFamily="2" charset="2"/>
              <a:buNone/>
              <a:defRPr/>
            </a:pPr>
            <a:r>
              <a:rPr lang="en-US" altLang="zh-CN" sz="1600" dirty="0">
                <a:latin typeface="Helvetica" panose="020B0604020202020204" pitchFamily="34" charset="0"/>
              </a:rPr>
              <a:t>     }</a:t>
            </a:r>
            <a:endParaRPr lang="en-US" altLang="zh-CN" sz="1600" dirty="0">
              <a:latin typeface="Helvetica" panose="020B0604020202020204" pitchFamily="34" charset="0"/>
            </a:endParaRPr>
          </a:p>
          <a:p>
            <a:pPr>
              <a:lnSpc>
                <a:spcPct val="90000"/>
              </a:lnSpc>
              <a:buFont typeface="Monotype Sorts" pitchFamily="2" charset="2"/>
              <a:buNone/>
              <a:defRPr/>
            </a:pPr>
            <a:r>
              <a:rPr lang="en-US" altLang="zh-CN" sz="1600" dirty="0">
                <a:latin typeface="Helvetica" panose="020B0604020202020204" pitchFamily="34" charset="0"/>
              </a:rPr>
              <a:t> } </a:t>
            </a:r>
            <a:endParaRPr lang="en-US" altLang="zh-CN" sz="1600" dirty="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a:xfrm>
            <a:off x="1171575" y="63500"/>
            <a:ext cx="6824663" cy="844550"/>
          </a:xfrm>
          <a:ln>
            <a:miter/>
          </a:ln>
        </p:spPr>
        <p:txBody>
          <a:bodyPr/>
          <a:lstStyle/>
          <a:p>
            <a:pPr>
              <a:defRPr/>
            </a:pPr>
            <a:r>
              <a:rPr lang="en-US" altLang="zh-CN" noProof="1">
                <a:effectLst>
                  <a:outerShdw blurRad="38100" dist="38100" dir="2700000">
                    <a:srgbClr val="C0C0C0"/>
                  </a:outerShdw>
                </a:effectLst>
              </a:rPr>
              <a:t>Some features of the process</a:t>
            </a:r>
            <a:endParaRPr lang="en-US" altLang="zh-CN" noProof="1">
              <a:effectLst>
                <a:outerShdw blurRad="38100" dist="38100" dir="2700000">
                  <a:srgbClr val="C0C0C0"/>
                </a:outerShdw>
              </a:effectLst>
            </a:endParaRPr>
          </a:p>
        </p:txBody>
      </p:sp>
      <p:sp>
        <p:nvSpPr>
          <p:cNvPr id="2" name="Rectangle 3"/>
          <p:cNvSpPr>
            <a:spLocks noGrp="1"/>
          </p:cNvSpPr>
          <p:nvPr>
            <p:ph type="body" idx="4294967295"/>
          </p:nvPr>
        </p:nvSpPr>
        <p:spPr>
          <a:xfrm>
            <a:off x="744538" y="1254125"/>
            <a:ext cx="8120062" cy="4690515"/>
          </a:xfrm>
          <a:ln>
            <a:miter/>
          </a:ln>
        </p:spPr>
        <p:txBody>
          <a:bodyPr>
            <a:spAutoFit/>
          </a:bodyPr>
          <a:lstStyle/>
          <a:p>
            <a:pPr>
              <a:defRPr/>
            </a:pPr>
            <a:r>
              <a:rPr lang="en-US" altLang="zh-CN" sz="1800" b="1" noProof="1" smtClean="0"/>
              <a:t>OS</a:t>
            </a:r>
            <a:r>
              <a:rPr lang="zh-CN" altLang="en-US" sz="1800" b="1" noProof="1" smtClean="0"/>
              <a:t>引入</a:t>
            </a:r>
            <a:r>
              <a:rPr lang="zh-CN" altLang="en-US" sz="1800" b="1" noProof="1">
                <a:solidFill>
                  <a:srgbClr val="006600"/>
                </a:solidFill>
              </a:rPr>
              <a:t>进程</a:t>
            </a:r>
            <a:r>
              <a:rPr lang="zh-CN" altLang="en-US" sz="1800" b="1" noProof="1"/>
              <a:t>的概念是为了方便描述</a:t>
            </a:r>
            <a:r>
              <a:rPr lang="zh-CN" altLang="en-US" sz="1800" b="1" noProof="1">
                <a:solidFill>
                  <a:srgbClr val="121896"/>
                </a:solidFill>
              </a:rPr>
              <a:t>程序</a:t>
            </a:r>
            <a:r>
              <a:rPr lang="zh-CN" altLang="en-US" sz="1800" b="1" noProof="1"/>
              <a:t>的运行活动</a:t>
            </a:r>
            <a:r>
              <a:rPr lang="zh-CN" altLang="en-US" sz="1800" b="1" noProof="1" smtClean="0"/>
              <a:t>（运行过程</a:t>
            </a:r>
            <a:r>
              <a:rPr lang="zh-CN" altLang="en-US" sz="1800" b="1" noProof="1"/>
              <a:t>）</a:t>
            </a:r>
            <a:endParaRPr lang="zh-CN" altLang="en-US" sz="1800" b="1" noProof="1"/>
          </a:p>
          <a:p>
            <a:pPr>
              <a:defRPr/>
            </a:pPr>
            <a:r>
              <a:rPr lang="zh-CN" altLang="en-US" sz="1800" b="1" noProof="1">
                <a:solidFill>
                  <a:srgbClr val="006600"/>
                </a:solidFill>
              </a:rPr>
              <a:t>进程</a:t>
            </a:r>
            <a:r>
              <a:rPr lang="zh-CN" altLang="en-US" sz="1800" b="1" noProof="1"/>
              <a:t>与</a:t>
            </a:r>
            <a:r>
              <a:rPr lang="zh-CN" altLang="en-US" sz="1800" b="1" noProof="1">
                <a:solidFill>
                  <a:srgbClr val="0000CC"/>
                </a:solidFill>
              </a:rPr>
              <a:t>程序</a:t>
            </a:r>
            <a:r>
              <a:rPr lang="zh-CN" altLang="en-US" sz="1800" b="1" noProof="1"/>
              <a:t>是截然不同的两个概念；</a:t>
            </a:r>
            <a:endParaRPr lang="en-US" altLang="zh-CN" sz="1800" b="1" noProof="1"/>
          </a:p>
          <a:p>
            <a:pPr lvl="1">
              <a:defRPr/>
            </a:pPr>
            <a:r>
              <a:rPr lang="zh-CN" altLang="en-US" sz="1600" b="1" noProof="1"/>
              <a:t>一个</a:t>
            </a:r>
            <a:r>
              <a:rPr lang="zh-CN" altLang="en-US" sz="1600" b="1" noProof="1">
                <a:solidFill>
                  <a:srgbClr val="121896"/>
                </a:solidFill>
              </a:rPr>
              <a:t>程序</a:t>
            </a:r>
            <a:r>
              <a:rPr lang="zh-CN" altLang="en-US" sz="1600" b="1" noProof="1"/>
              <a:t>可以对应多个</a:t>
            </a:r>
            <a:r>
              <a:rPr lang="zh-CN" altLang="en-US" sz="1600" b="1" noProof="1">
                <a:solidFill>
                  <a:srgbClr val="006600"/>
                </a:solidFill>
              </a:rPr>
              <a:t>进程</a:t>
            </a:r>
            <a:r>
              <a:rPr lang="zh-CN" altLang="en-US" sz="1600" b="1" noProof="1"/>
              <a:t>；</a:t>
            </a:r>
            <a:r>
              <a:rPr lang="en-US" altLang="x-none" sz="1600" noProof="1">
                <a:sym typeface="+mn-ea"/>
              </a:rPr>
              <a:t>(One program can be several processes)</a:t>
            </a:r>
            <a:endParaRPr lang="en-US" altLang="zh-CN" sz="1600" b="1" noProof="1"/>
          </a:p>
          <a:p>
            <a:pPr lvl="2">
              <a:defRPr/>
            </a:pPr>
            <a:r>
              <a:rPr lang="zh-CN" altLang="en-US" sz="1400" b="1" noProof="1"/>
              <a:t>同一个程序可以被</a:t>
            </a:r>
            <a:r>
              <a:rPr lang="zh-CN" altLang="en-US" sz="1400" b="1" noProof="1" smtClean="0"/>
              <a:t>执行多次</a:t>
            </a:r>
            <a:endParaRPr lang="zh-CN" altLang="en-US" sz="1400" b="1" noProof="1"/>
          </a:p>
          <a:p>
            <a:pPr lvl="1">
              <a:defRPr/>
            </a:pPr>
            <a:r>
              <a:rPr lang="zh-CN" altLang="en-US" sz="1600" b="1" noProof="1"/>
              <a:t>一个</a:t>
            </a:r>
            <a:r>
              <a:rPr lang="zh-CN" altLang="en-US" sz="1600" b="1" noProof="1">
                <a:solidFill>
                  <a:srgbClr val="006600"/>
                </a:solidFill>
              </a:rPr>
              <a:t>进程</a:t>
            </a:r>
            <a:r>
              <a:rPr lang="zh-CN" altLang="en-US" sz="1600" b="1" noProof="1"/>
              <a:t>也可以由多个</a:t>
            </a:r>
            <a:r>
              <a:rPr lang="zh-CN" altLang="en-US" sz="1600" b="1" noProof="1">
                <a:solidFill>
                  <a:srgbClr val="121896"/>
                </a:solidFill>
              </a:rPr>
              <a:t>程序段</a:t>
            </a:r>
            <a:r>
              <a:rPr lang="zh-CN" altLang="en-US" sz="1600" b="1" noProof="1"/>
              <a:t>共同完成一项任务；</a:t>
            </a:r>
            <a:endParaRPr lang="en-US" altLang="zh-CN" sz="1600" b="1" noProof="1"/>
          </a:p>
          <a:p>
            <a:pPr lvl="2">
              <a:defRPr/>
            </a:pPr>
            <a:r>
              <a:rPr lang="zh-CN" altLang="en-US" sz="1400" b="1" noProof="1" smtClean="0"/>
              <a:t>这些程序段可能是独立的程序模块，但运行</a:t>
            </a:r>
            <a:r>
              <a:rPr lang="zh-CN" altLang="en-US" sz="1400" b="1" noProof="1"/>
              <a:t>时这些程序段</a:t>
            </a:r>
            <a:r>
              <a:rPr lang="zh-CN" altLang="en-US" sz="1400" b="1" noProof="1" smtClean="0"/>
              <a:t>在同一个进程中</a:t>
            </a:r>
            <a:endParaRPr lang="en-US" altLang="zh-CN" sz="1400" b="1" noProof="1" smtClean="0"/>
          </a:p>
          <a:p>
            <a:pPr lvl="2">
              <a:defRPr/>
            </a:pPr>
            <a:r>
              <a:rPr lang="zh-CN" altLang="en-US" sz="1400" b="1" noProof="1" smtClean="0"/>
              <a:t>多个程序（段）可能运行在同一个进程的上下文中</a:t>
            </a:r>
            <a:endParaRPr lang="zh-CN" altLang="en-US" sz="1400" b="1" noProof="1"/>
          </a:p>
          <a:p>
            <a:pPr>
              <a:defRPr/>
            </a:pPr>
            <a:r>
              <a:rPr lang="zh-CN" altLang="en-US" sz="1800" b="1" noProof="1">
                <a:solidFill>
                  <a:srgbClr val="121896"/>
                </a:solidFill>
              </a:rPr>
              <a:t>进程具有五个特征，而程序则不具备；</a:t>
            </a:r>
            <a:endParaRPr lang="zh-CN" altLang="en-US" sz="1800" b="1" noProof="1">
              <a:solidFill>
                <a:srgbClr val="121896"/>
              </a:solidFill>
            </a:endParaRPr>
          </a:p>
          <a:p>
            <a:pPr>
              <a:defRPr/>
            </a:pPr>
            <a:r>
              <a:rPr lang="zh-CN" altLang="en-US" sz="1800" b="1" noProof="1"/>
              <a:t>进程的五个基本特征：</a:t>
            </a:r>
            <a:endParaRPr lang="zh-CN" altLang="en-US" sz="1800" b="1" noProof="1"/>
          </a:p>
          <a:p>
            <a:pPr lvl="1">
              <a:defRPr/>
            </a:pPr>
            <a:r>
              <a:rPr lang="zh-CN" altLang="en-US" sz="1600" b="1" noProof="1">
                <a:solidFill>
                  <a:srgbClr val="0070C0"/>
                </a:solidFill>
              </a:rPr>
              <a:t>动态性</a:t>
            </a:r>
            <a:endParaRPr lang="zh-CN" altLang="en-US" sz="1600" b="1" noProof="1">
              <a:solidFill>
                <a:srgbClr val="0070C0"/>
              </a:solidFill>
            </a:endParaRPr>
          </a:p>
          <a:p>
            <a:pPr lvl="1">
              <a:defRPr/>
            </a:pPr>
            <a:r>
              <a:rPr lang="zh-CN" altLang="en-US" sz="1600" b="1" noProof="1">
                <a:solidFill>
                  <a:srgbClr val="0070C0"/>
                </a:solidFill>
              </a:rPr>
              <a:t>独立性</a:t>
            </a:r>
            <a:endParaRPr lang="zh-CN" altLang="en-US" sz="1600" b="1" noProof="1">
              <a:solidFill>
                <a:srgbClr val="0070C0"/>
              </a:solidFill>
            </a:endParaRPr>
          </a:p>
          <a:p>
            <a:pPr lvl="1">
              <a:defRPr/>
            </a:pPr>
            <a:r>
              <a:rPr lang="zh-CN" altLang="en-US" sz="1600" b="1" noProof="1" smtClean="0">
                <a:solidFill>
                  <a:srgbClr val="0070C0"/>
                </a:solidFill>
              </a:rPr>
              <a:t>并发</a:t>
            </a:r>
            <a:r>
              <a:rPr lang="zh-CN" altLang="en-US" sz="1600" b="1" noProof="1">
                <a:solidFill>
                  <a:srgbClr val="0070C0"/>
                </a:solidFill>
              </a:rPr>
              <a:t>性</a:t>
            </a:r>
            <a:endParaRPr lang="zh-CN" altLang="en-US" sz="1600" b="1" noProof="1">
              <a:solidFill>
                <a:srgbClr val="0070C0"/>
              </a:solidFill>
            </a:endParaRPr>
          </a:p>
          <a:p>
            <a:pPr lvl="1">
              <a:defRPr/>
            </a:pPr>
            <a:r>
              <a:rPr lang="zh-CN" altLang="en-US" sz="1600" b="1" noProof="1" smtClean="0">
                <a:solidFill>
                  <a:srgbClr val="0070C0"/>
                </a:solidFill>
              </a:rPr>
              <a:t>异步</a:t>
            </a:r>
            <a:r>
              <a:rPr lang="zh-CN" altLang="en-US" sz="1600" b="1" noProof="1">
                <a:solidFill>
                  <a:srgbClr val="0070C0"/>
                </a:solidFill>
              </a:rPr>
              <a:t>性</a:t>
            </a:r>
            <a:endParaRPr lang="zh-CN" altLang="en-US" sz="1600" b="1" noProof="1">
              <a:solidFill>
                <a:srgbClr val="0070C0"/>
              </a:solidFill>
            </a:endParaRPr>
          </a:p>
          <a:p>
            <a:pPr lvl="1">
              <a:defRPr/>
            </a:pPr>
            <a:r>
              <a:rPr lang="zh-CN" altLang="en-US" sz="1600" b="1" noProof="1">
                <a:solidFill>
                  <a:srgbClr val="0070C0"/>
                </a:solidFill>
              </a:rPr>
              <a:t>结构特征</a:t>
            </a:r>
            <a:endParaRPr lang="zh-CN" altLang="en-US" sz="1600" b="1" noProof="1">
              <a:solidFill>
                <a:srgbClr val="0070C0"/>
              </a:solidFill>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6498" name="Rectangle 2"/>
          <p:cNvSpPr>
            <a:spLocks noGrp="1"/>
          </p:cNvSpPr>
          <p:nvPr>
            <p:ph type="title" idx="4294967295"/>
          </p:nvPr>
        </p:nvSpPr>
        <p:spPr>
          <a:xfrm>
            <a:off x="725488" y="282575"/>
            <a:ext cx="7772400" cy="650875"/>
          </a:xfrm>
          <a:ln>
            <a:miter/>
          </a:ln>
        </p:spPr>
        <p:txBody>
          <a:bodyPr/>
          <a:lstStyle/>
          <a:p>
            <a:pPr>
              <a:defRPr/>
            </a:pPr>
            <a:r>
              <a:rPr lang="en-US" altLang="zh-CN" noProof="1">
                <a:effectLst>
                  <a:outerShdw blurRad="38100" dist="38100" dir="2700000">
                    <a:srgbClr val="C0C0C0"/>
                  </a:outerShdw>
                </a:effectLst>
              </a:rPr>
              <a:t>f</a:t>
            </a:r>
            <a:r>
              <a:rPr lang="zh-CN" altLang="en-US" noProof="1">
                <a:effectLst>
                  <a:outerShdw blurRad="38100" dist="38100" dir="2700000">
                    <a:srgbClr val="C0C0C0"/>
                  </a:outerShdw>
                </a:effectLst>
              </a:rPr>
              <a:t>ork()－子进程继承父进程的</a:t>
            </a:r>
            <a:r>
              <a:rPr lang="en-US" altLang="zh-CN" noProof="1">
                <a:effectLst>
                  <a:outerShdw blurRad="38100" dist="38100" dir="2700000">
                    <a:srgbClr val="C0C0C0"/>
                  </a:outerShdw>
                </a:effectLst>
              </a:rPr>
              <a:t>I/O</a:t>
            </a:r>
            <a:r>
              <a:rPr lang="zh-CN" altLang="en-US" noProof="1">
                <a:effectLst>
                  <a:outerShdw blurRad="38100" dist="38100" dir="2700000">
                    <a:srgbClr val="C0C0C0"/>
                  </a:outerShdw>
                </a:effectLst>
              </a:rPr>
              <a:t>问题</a:t>
            </a:r>
            <a:r>
              <a:rPr lang="en-US" altLang="zh-CN" noProof="1" smtClean="0">
                <a:effectLst>
                  <a:outerShdw blurRad="38100" dist="38100" dir="2700000">
                    <a:srgbClr val="C0C0C0"/>
                  </a:outerShdw>
                </a:effectLst>
              </a:rPr>
              <a:t>--2</a:t>
            </a:r>
            <a:endParaRPr lang="zh-CN" altLang="en-US" noProof="1">
              <a:effectLst>
                <a:outerShdw blurRad="38100" dist="38100" dir="2700000">
                  <a:srgbClr val="C0C0C0"/>
                </a:outerShdw>
              </a:effectLst>
            </a:endParaRPr>
          </a:p>
        </p:txBody>
      </p:sp>
      <p:sp>
        <p:nvSpPr>
          <p:cNvPr id="123907" name="Rectangle 3"/>
          <p:cNvSpPr>
            <a:spLocks noGrp="1" noChangeArrowheads="1"/>
          </p:cNvSpPr>
          <p:nvPr>
            <p:ph type="body" idx="4294967295"/>
          </p:nvPr>
        </p:nvSpPr>
        <p:spPr>
          <a:xfrm>
            <a:off x="319966" y="1192983"/>
            <a:ext cx="4394077" cy="4031873"/>
          </a:xfrm>
          <a:gradFill>
            <a:gsLst>
              <a:gs pos="0">
                <a:srgbClr val="F8F8F8">
                  <a:lumMod val="97000"/>
                </a:srgbClr>
              </a:gs>
              <a:gs pos="100000">
                <a:srgbClr val="CCECFF"/>
              </a:gs>
            </a:gsLst>
            <a:lin ang="5400000" scaled="1"/>
          </a:gradFill>
          <a:ln w="12700">
            <a:solidFill>
              <a:schemeClr val="tx1"/>
            </a:solidFill>
          </a:ln>
        </p:spPr>
        <p:style>
          <a:lnRef idx="0">
            <a:scrgbClr r="0" g="0" b="0"/>
          </a:lnRef>
          <a:fillRef idx="1001">
            <a:schemeClr val="lt1"/>
          </a:fillRef>
          <a:effectRef idx="0">
            <a:scrgbClr r="0" g="0" b="0"/>
          </a:effectRef>
          <a:fontRef idx="major"/>
        </p:style>
        <p:txBody>
          <a:bodyPr wrap="square">
            <a:spAutoFit/>
          </a:bodyPr>
          <a:lstStyle/>
          <a:p>
            <a:pPr marL="1905" indent="-344805">
              <a:spcBef>
                <a:spcPts val="0"/>
              </a:spcBef>
              <a:buNone/>
              <a:defRPr/>
            </a:pPr>
            <a:r>
              <a:rPr lang="zh-CN" altLang="en-US" sz="1600" dirty="0">
                <a:latin typeface="Times New Roman" panose="02020603050405020304" pitchFamily="2" charset="0"/>
                <a:cs typeface="Times New Roman" panose="02020603050405020304" pitchFamily="2" charset="0"/>
              </a:rPr>
              <a:t>#include &lt;fcntl.h&gt;</a:t>
            </a:r>
            <a:endParaRPr lang="en-US" altLang="zh-CN" sz="1600" dirty="0">
              <a:latin typeface="Times New Roman" panose="02020603050405020304" pitchFamily="2" charset="0"/>
              <a:cs typeface="Times New Roman" panose="02020603050405020304" pitchFamily="2" charset="0"/>
            </a:endParaRPr>
          </a:p>
          <a:p>
            <a:pPr marL="1905" indent="-344805">
              <a:spcBef>
                <a:spcPts val="0"/>
              </a:spcBef>
              <a:buNone/>
              <a:defRPr/>
            </a:pPr>
            <a:r>
              <a:rPr lang="en-US" altLang="zh-CN" sz="1600" dirty="0">
                <a:latin typeface="Times New Roman" panose="02020603050405020304" pitchFamily="2" charset="0"/>
                <a:cs typeface="Times New Roman" panose="02020603050405020304" pitchFamily="2" charset="0"/>
              </a:rPr>
              <a:t>#include &lt;</a:t>
            </a:r>
            <a:r>
              <a:rPr lang="en-US" altLang="zh-CN" sz="1600" dirty="0" err="1">
                <a:latin typeface="Times New Roman" panose="02020603050405020304" pitchFamily="2" charset="0"/>
                <a:cs typeface="Times New Roman" panose="02020603050405020304" pitchFamily="2" charset="0"/>
              </a:rPr>
              <a:t>unistd.h</a:t>
            </a:r>
            <a:r>
              <a:rPr lang="en-US" altLang="zh-CN" sz="1600" dirty="0">
                <a:latin typeface="Times New Roman" panose="02020603050405020304" pitchFamily="2" charset="0"/>
                <a:cs typeface="Times New Roman" panose="02020603050405020304" pitchFamily="2" charset="0"/>
              </a:rPr>
              <a:t>&gt;</a:t>
            </a:r>
            <a:endParaRPr lang="zh-CN" altLang="en-US" sz="1600" dirty="0">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b="1" dirty="0">
                <a:latin typeface="Times New Roman" panose="02020603050405020304" pitchFamily="2" charset="0"/>
                <a:cs typeface="Times New Roman" panose="02020603050405020304" pitchFamily="2" charset="0"/>
              </a:rPr>
              <a:t>int fdrd,fdwt;</a:t>
            </a:r>
            <a:endParaRPr lang="zh-CN" altLang="en-US" sz="1600" b="1" dirty="0">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b="1" dirty="0">
                <a:latin typeface="Times New Roman" panose="02020603050405020304" pitchFamily="2" charset="0"/>
                <a:cs typeface="Times New Roman" panose="02020603050405020304" pitchFamily="2" charset="0"/>
              </a:rPr>
              <a:t>char c;</a:t>
            </a:r>
            <a:endParaRPr lang="zh-CN" altLang="en-US" sz="1600" b="1" dirty="0">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dirty="0">
                <a:latin typeface="Times New Roman" panose="02020603050405020304" pitchFamily="2" charset="0"/>
                <a:cs typeface="Times New Roman" panose="02020603050405020304" pitchFamily="2" charset="0"/>
              </a:rPr>
              <a:t>main()</a:t>
            </a:r>
            <a:endParaRPr lang="zh-CN" altLang="en-US" sz="1600" dirty="0">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dirty="0">
                <a:latin typeface="Times New Roman" panose="02020603050405020304" pitchFamily="2" charset="0"/>
                <a:cs typeface="Times New Roman" panose="02020603050405020304" pitchFamily="2" charset="0"/>
              </a:rPr>
              <a:t>{ </a:t>
            </a:r>
            <a:endParaRPr lang="zh-CN" altLang="en-US" sz="1600" dirty="0">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dirty="0" smtClean="0">
                <a:solidFill>
                  <a:srgbClr val="006600"/>
                </a:solidFill>
                <a:latin typeface="Times New Roman" panose="02020603050405020304" pitchFamily="2" charset="0"/>
                <a:cs typeface="Times New Roman" panose="02020603050405020304" pitchFamily="2" charset="0"/>
              </a:rPr>
              <a:t>    if </a:t>
            </a:r>
            <a:r>
              <a:rPr lang="zh-CN" altLang="en-US" sz="1600" dirty="0">
                <a:solidFill>
                  <a:srgbClr val="006600"/>
                </a:solidFill>
                <a:latin typeface="Times New Roman" panose="02020603050405020304" pitchFamily="2" charset="0"/>
                <a:cs typeface="Times New Roman" panose="02020603050405020304" pitchFamily="2" charset="0"/>
              </a:rPr>
              <a:t>(</a:t>
            </a:r>
            <a:r>
              <a:rPr lang="en-US" altLang="zh-CN" sz="1600" dirty="0">
                <a:solidFill>
                  <a:srgbClr val="006600"/>
                </a:solidFill>
                <a:latin typeface="Times New Roman" panose="02020603050405020304" pitchFamily="2" charset="0"/>
                <a:cs typeface="Times New Roman" panose="02020603050405020304" pitchFamily="2" charset="0"/>
              </a:rPr>
              <a:t>(</a:t>
            </a:r>
            <a:r>
              <a:rPr lang="zh-CN" altLang="en-US" sz="1600" dirty="0">
                <a:solidFill>
                  <a:srgbClr val="006600"/>
                </a:solidFill>
                <a:latin typeface="Times New Roman" panose="02020603050405020304" pitchFamily="2" charset="0"/>
                <a:cs typeface="Times New Roman" panose="02020603050405020304" pitchFamily="2" charset="0"/>
              </a:rPr>
              <a:t>fdrd=open</a:t>
            </a:r>
            <a:r>
              <a:rPr lang="en-US" altLang="zh-CN" sz="1600" dirty="0">
                <a:solidFill>
                  <a:srgbClr val="006600"/>
                </a:solidFill>
                <a:latin typeface="Times New Roman" panose="02020603050405020304" pitchFamily="2" charset="0"/>
                <a:cs typeface="Times New Roman" panose="02020603050405020304" pitchFamily="2" charset="0"/>
              </a:rPr>
              <a:t>(“</a:t>
            </a:r>
            <a:r>
              <a:rPr lang="zh-CN" altLang="en-US" sz="1600" dirty="0">
                <a:solidFill>
                  <a:srgbClr val="006600"/>
                </a:solidFill>
                <a:latin typeface="Times New Roman" panose="02020603050405020304" pitchFamily="2" charset="0"/>
                <a:cs typeface="Times New Roman" panose="02020603050405020304" pitchFamily="2" charset="0"/>
              </a:rPr>
              <a:t>source</a:t>
            </a:r>
            <a:r>
              <a:rPr lang="en-US" altLang="zh-CN" sz="1600" dirty="0">
                <a:solidFill>
                  <a:srgbClr val="006600"/>
                </a:solidFill>
                <a:latin typeface="Times New Roman" panose="02020603050405020304" pitchFamily="2" charset="0"/>
                <a:cs typeface="Times New Roman" panose="02020603050405020304" pitchFamily="2" charset="0"/>
              </a:rPr>
              <a:t>”</a:t>
            </a:r>
            <a:r>
              <a:rPr lang="zh-CN" altLang="en-US" sz="1600" dirty="0">
                <a:solidFill>
                  <a:srgbClr val="006600"/>
                </a:solidFill>
                <a:latin typeface="Times New Roman" panose="02020603050405020304" pitchFamily="2" charset="0"/>
                <a:cs typeface="Times New Roman" panose="02020603050405020304" pitchFamily="2" charset="0"/>
              </a:rPr>
              <a:t>,O_RDONLY)</a:t>
            </a:r>
            <a:r>
              <a:rPr lang="en-US" altLang="zh-CN" sz="1600" dirty="0">
                <a:solidFill>
                  <a:srgbClr val="006600"/>
                </a:solidFill>
                <a:latin typeface="Times New Roman" panose="02020603050405020304" pitchFamily="2" charset="0"/>
                <a:cs typeface="Times New Roman" panose="02020603050405020304" pitchFamily="2" charset="0"/>
              </a:rPr>
              <a:t>)</a:t>
            </a:r>
            <a:r>
              <a:rPr lang="zh-CN" altLang="en-US" sz="1600" dirty="0">
                <a:solidFill>
                  <a:srgbClr val="006600"/>
                </a:solidFill>
                <a:latin typeface="Times New Roman" panose="02020603050405020304" pitchFamily="2" charset="0"/>
                <a:cs typeface="Times New Roman" panose="02020603050405020304" pitchFamily="2" charset="0"/>
              </a:rPr>
              <a:t>= = -1)   </a:t>
            </a:r>
            <a:endParaRPr lang="en-US" altLang="zh-CN" sz="1600" dirty="0">
              <a:solidFill>
                <a:srgbClr val="006600"/>
              </a:solidFill>
              <a:latin typeface="Times New Roman" panose="02020603050405020304" pitchFamily="2" charset="0"/>
              <a:cs typeface="Times New Roman" panose="02020603050405020304" pitchFamily="2" charset="0"/>
            </a:endParaRPr>
          </a:p>
          <a:p>
            <a:pPr marL="1905" indent="-344805">
              <a:spcBef>
                <a:spcPts val="0"/>
              </a:spcBef>
              <a:buNone/>
              <a:defRPr/>
            </a:pPr>
            <a:r>
              <a:rPr lang="en-US" altLang="zh-CN" sz="1600" dirty="0">
                <a:solidFill>
                  <a:srgbClr val="006600"/>
                </a:solidFill>
                <a:latin typeface="Times New Roman" panose="02020603050405020304" pitchFamily="2" charset="0"/>
                <a:cs typeface="Times New Roman" panose="02020603050405020304" pitchFamily="2" charset="0"/>
              </a:rPr>
              <a:t>        </a:t>
            </a:r>
            <a:r>
              <a:rPr lang="zh-CN" altLang="en-US" sz="1600" dirty="0">
                <a:solidFill>
                  <a:srgbClr val="006600"/>
                </a:solidFill>
                <a:latin typeface="Times New Roman" panose="02020603050405020304" pitchFamily="2" charset="0"/>
                <a:cs typeface="Times New Roman" panose="02020603050405020304" pitchFamily="2" charset="0"/>
              </a:rPr>
              <a:t>exit(1);</a:t>
            </a:r>
            <a:endParaRPr lang="zh-CN" altLang="en-US" sz="1600" dirty="0">
              <a:solidFill>
                <a:srgbClr val="006600"/>
              </a:solidFill>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dirty="0">
                <a:solidFill>
                  <a:srgbClr val="006600"/>
                </a:solidFill>
                <a:latin typeface="Times New Roman" panose="02020603050405020304" pitchFamily="2" charset="0"/>
                <a:cs typeface="Times New Roman" panose="02020603050405020304" pitchFamily="2" charset="0"/>
              </a:rPr>
              <a:t>    if (</a:t>
            </a:r>
            <a:r>
              <a:rPr lang="en-US" altLang="zh-CN" sz="1600" dirty="0">
                <a:solidFill>
                  <a:srgbClr val="006600"/>
                </a:solidFill>
                <a:latin typeface="Times New Roman" panose="02020603050405020304" pitchFamily="2" charset="0"/>
                <a:cs typeface="Times New Roman" panose="02020603050405020304" pitchFamily="2" charset="0"/>
              </a:rPr>
              <a:t>(</a:t>
            </a:r>
            <a:r>
              <a:rPr lang="zh-CN" altLang="en-US" sz="1600" dirty="0">
                <a:solidFill>
                  <a:srgbClr val="006600"/>
                </a:solidFill>
                <a:latin typeface="Times New Roman" panose="02020603050405020304" pitchFamily="2" charset="0"/>
                <a:cs typeface="Times New Roman" panose="02020603050405020304" pitchFamily="2" charset="0"/>
              </a:rPr>
              <a:t>fdwt=creat(</a:t>
            </a:r>
            <a:r>
              <a:rPr lang="en-US" altLang="zh-CN" sz="1600" dirty="0">
                <a:solidFill>
                  <a:srgbClr val="006600"/>
                </a:solidFill>
                <a:latin typeface="Times New Roman" panose="02020603050405020304" pitchFamily="2" charset="0"/>
                <a:cs typeface="Times New Roman" panose="02020603050405020304" pitchFamily="2" charset="0"/>
              </a:rPr>
              <a:t>“</a:t>
            </a:r>
            <a:r>
              <a:rPr lang="zh-CN" altLang="en-US" sz="1600" dirty="0">
                <a:solidFill>
                  <a:srgbClr val="006600"/>
                </a:solidFill>
                <a:latin typeface="Times New Roman" panose="02020603050405020304" pitchFamily="2" charset="0"/>
                <a:cs typeface="Times New Roman" panose="02020603050405020304" pitchFamily="2" charset="0"/>
              </a:rPr>
              <a:t>dest</a:t>
            </a:r>
            <a:r>
              <a:rPr lang="en-US" altLang="zh-CN" sz="1600" dirty="0">
                <a:solidFill>
                  <a:srgbClr val="006600"/>
                </a:solidFill>
                <a:latin typeface="Times New Roman" panose="02020603050405020304" pitchFamily="2" charset="0"/>
                <a:cs typeface="Times New Roman" panose="02020603050405020304" pitchFamily="2" charset="0"/>
              </a:rPr>
              <a:t>”</a:t>
            </a:r>
            <a:r>
              <a:rPr lang="zh-CN" altLang="en-US" sz="1600" dirty="0">
                <a:solidFill>
                  <a:srgbClr val="006600"/>
                </a:solidFill>
                <a:latin typeface="Times New Roman" panose="02020603050405020304" pitchFamily="2" charset="0"/>
                <a:cs typeface="Times New Roman" panose="02020603050405020304" pitchFamily="2" charset="0"/>
              </a:rPr>
              <a:t>,0666)</a:t>
            </a:r>
            <a:r>
              <a:rPr lang="en-US" altLang="zh-CN" sz="1600" dirty="0">
                <a:solidFill>
                  <a:srgbClr val="006600"/>
                </a:solidFill>
                <a:latin typeface="Times New Roman" panose="02020603050405020304" pitchFamily="2" charset="0"/>
                <a:cs typeface="Times New Roman" panose="02020603050405020304" pitchFamily="2" charset="0"/>
              </a:rPr>
              <a:t>)</a:t>
            </a:r>
            <a:r>
              <a:rPr lang="zh-CN" altLang="en-US" sz="1600" dirty="0">
                <a:solidFill>
                  <a:srgbClr val="006600"/>
                </a:solidFill>
                <a:latin typeface="Times New Roman" panose="02020603050405020304" pitchFamily="2" charset="0"/>
                <a:cs typeface="Times New Roman" panose="02020603050405020304" pitchFamily="2" charset="0"/>
              </a:rPr>
              <a:t>= = -1)  exit(1)</a:t>
            </a:r>
            <a:r>
              <a:rPr lang="zh-CN" altLang="en-US" sz="1600" dirty="0" smtClean="0">
                <a:solidFill>
                  <a:srgbClr val="006600"/>
                </a:solidFill>
                <a:latin typeface="Times New Roman" panose="02020603050405020304" pitchFamily="2" charset="0"/>
                <a:cs typeface="Times New Roman" panose="02020603050405020304" pitchFamily="2" charset="0"/>
              </a:rPr>
              <a:t>;</a:t>
            </a:r>
            <a:endParaRPr lang="en-US" altLang="zh-CN" sz="1600" dirty="0" smtClean="0">
              <a:solidFill>
                <a:srgbClr val="006600"/>
              </a:solidFill>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dirty="0">
                <a:latin typeface="Times New Roman" panose="02020603050405020304" pitchFamily="2" charset="0"/>
                <a:cs typeface="Times New Roman" panose="02020603050405020304" pitchFamily="2" charset="0"/>
              </a:rPr>
              <a:t> </a:t>
            </a:r>
            <a:r>
              <a:rPr lang="zh-CN" altLang="en-US" sz="1600" dirty="0" smtClean="0">
                <a:latin typeface="Times New Roman" panose="02020603050405020304" pitchFamily="2" charset="0"/>
                <a:cs typeface="Times New Roman" panose="02020603050405020304" pitchFamily="2" charset="0"/>
              </a:rPr>
              <a:t>   </a:t>
            </a:r>
            <a:r>
              <a:rPr lang="zh-CN" altLang="en-US" sz="1600" b="1" dirty="0" smtClean="0">
                <a:solidFill>
                  <a:srgbClr val="FF0000"/>
                </a:solidFill>
                <a:latin typeface="Times New Roman" panose="02020603050405020304" pitchFamily="2" charset="0"/>
                <a:cs typeface="Times New Roman" panose="02020603050405020304" pitchFamily="2" charset="0"/>
              </a:rPr>
              <a:t>fork</a:t>
            </a:r>
            <a:r>
              <a:rPr lang="zh-CN" altLang="en-US" sz="1600" b="1" dirty="0">
                <a:solidFill>
                  <a:srgbClr val="FF0000"/>
                </a:solidFill>
                <a:latin typeface="Times New Roman" panose="02020603050405020304" pitchFamily="2" charset="0"/>
                <a:cs typeface="Times New Roman" panose="02020603050405020304" pitchFamily="2" charset="0"/>
              </a:rPr>
              <a:t>()；</a:t>
            </a:r>
            <a:endParaRPr lang="en-US" altLang="zh-CN" sz="1600" b="1" dirty="0">
              <a:solidFill>
                <a:srgbClr val="FF0000"/>
              </a:solidFill>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dirty="0">
                <a:latin typeface="Times New Roman" panose="02020603050405020304" pitchFamily="2" charset="0"/>
                <a:cs typeface="Times New Roman" panose="02020603050405020304" pitchFamily="2" charset="0"/>
              </a:rPr>
              <a:t>    // 两个进程执行同样的代码</a:t>
            </a:r>
            <a:endParaRPr lang="zh-CN" altLang="en-US" sz="1600" dirty="0">
              <a:solidFill>
                <a:srgbClr val="006600"/>
              </a:solidFill>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dirty="0">
                <a:latin typeface="Times New Roman" panose="02020603050405020304" pitchFamily="2" charset="0"/>
                <a:cs typeface="Times New Roman" panose="02020603050405020304" pitchFamily="2" charset="0"/>
              </a:rPr>
              <a:t>    rdwrt();</a:t>
            </a:r>
            <a:endParaRPr lang="zh-CN" altLang="en-US" sz="1600" dirty="0">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dirty="0">
                <a:latin typeface="Times New Roman" panose="02020603050405020304" pitchFamily="2" charset="0"/>
                <a:cs typeface="Times New Roman" panose="02020603050405020304" pitchFamily="2" charset="0"/>
              </a:rPr>
              <a:t>    </a:t>
            </a:r>
            <a:r>
              <a:rPr lang="en-US" altLang="zh-CN" sz="1600" dirty="0">
                <a:latin typeface="Times New Roman" panose="02020603050405020304" pitchFamily="2" charset="0"/>
                <a:cs typeface="Times New Roman" panose="02020603050405020304" pitchFamily="2" charset="0"/>
              </a:rPr>
              <a:t>close(</a:t>
            </a:r>
            <a:r>
              <a:rPr lang="zh-CN" altLang="en-US" sz="1600" dirty="0">
                <a:latin typeface="Times New Roman" panose="02020603050405020304" pitchFamily="2" charset="0"/>
                <a:cs typeface="Times New Roman" panose="02020603050405020304" pitchFamily="2" charset="0"/>
              </a:rPr>
              <a:t>fdrd</a:t>
            </a:r>
            <a:r>
              <a:rPr lang="en-US" altLang="zh-CN" sz="1600" dirty="0">
                <a:latin typeface="Times New Roman" panose="02020603050405020304" pitchFamily="2" charset="0"/>
                <a:cs typeface="Times New Roman" panose="02020603050405020304" pitchFamily="2" charset="0"/>
              </a:rPr>
              <a:t>);</a:t>
            </a:r>
            <a:endParaRPr lang="en-US" altLang="zh-CN" sz="1600" dirty="0">
              <a:latin typeface="Times New Roman" panose="02020603050405020304" pitchFamily="2" charset="0"/>
              <a:cs typeface="Times New Roman" panose="02020603050405020304" pitchFamily="2" charset="0"/>
            </a:endParaRPr>
          </a:p>
          <a:p>
            <a:pPr marL="1905" indent="-344805">
              <a:spcBef>
                <a:spcPts val="0"/>
              </a:spcBef>
              <a:buNone/>
              <a:defRPr/>
            </a:pPr>
            <a:r>
              <a:rPr lang="en-US" altLang="zh-CN" sz="1600" dirty="0">
                <a:latin typeface="Times New Roman" panose="02020603050405020304" pitchFamily="2" charset="0"/>
                <a:cs typeface="Times New Roman" panose="02020603050405020304" pitchFamily="2" charset="0"/>
              </a:rPr>
              <a:t>    close(</a:t>
            </a:r>
            <a:r>
              <a:rPr lang="zh-CN" altLang="en-US" sz="1600" dirty="0">
                <a:latin typeface="Times New Roman" panose="02020603050405020304" pitchFamily="2" charset="0"/>
                <a:cs typeface="Times New Roman" panose="02020603050405020304" pitchFamily="2" charset="0"/>
              </a:rPr>
              <a:t>fdwt</a:t>
            </a:r>
            <a:r>
              <a:rPr lang="en-US" altLang="zh-CN" sz="1600" dirty="0">
                <a:latin typeface="Times New Roman" panose="02020603050405020304" pitchFamily="2" charset="0"/>
                <a:cs typeface="Times New Roman" panose="02020603050405020304" pitchFamily="2" charset="0"/>
              </a:rPr>
              <a:t>);</a:t>
            </a:r>
            <a:endParaRPr lang="en-US" altLang="zh-CN" sz="1600" dirty="0">
              <a:latin typeface="Times New Roman" panose="02020603050405020304" pitchFamily="2" charset="0"/>
              <a:cs typeface="Times New Roman" panose="02020603050405020304" pitchFamily="2" charset="0"/>
            </a:endParaRPr>
          </a:p>
          <a:p>
            <a:pPr marL="1905" indent="-344805">
              <a:spcBef>
                <a:spcPts val="0"/>
              </a:spcBef>
              <a:buNone/>
              <a:defRPr/>
            </a:pPr>
            <a:r>
              <a:rPr lang="en-US" altLang="zh-CN" sz="1600" dirty="0">
                <a:latin typeface="Times New Roman" panose="02020603050405020304" pitchFamily="2" charset="0"/>
                <a:cs typeface="Times New Roman" panose="02020603050405020304" pitchFamily="2" charset="0"/>
              </a:rPr>
              <a:t>    </a:t>
            </a:r>
            <a:r>
              <a:rPr lang="zh-CN" altLang="en-US" sz="1600" dirty="0">
                <a:latin typeface="Times New Roman" panose="02020603050405020304" pitchFamily="2" charset="0"/>
                <a:cs typeface="Times New Roman" panose="02020603050405020304" pitchFamily="2" charset="0"/>
              </a:rPr>
              <a:t>exit(0);</a:t>
            </a:r>
            <a:endParaRPr lang="zh-CN" altLang="en-US" sz="1600" dirty="0">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dirty="0">
                <a:latin typeface="Times New Roman" panose="02020603050405020304" pitchFamily="2" charset="0"/>
                <a:cs typeface="Times New Roman" panose="02020603050405020304" pitchFamily="2" charset="0"/>
              </a:rPr>
              <a:t>}</a:t>
            </a:r>
            <a:endParaRPr lang="zh-CN" altLang="en-US" sz="1600" dirty="0">
              <a:latin typeface="Times New Roman" panose="02020603050405020304" pitchFamily="2" charset="0"/>
              <a:cs typeface="Times New Roman" panose="02020603050405020304" pitchFamily="2" charset="0"/>
            </a:endParaRPr>
          </a:p>
        </p:txBody>
      </p:sp>
      <p:sp>
        <p:nvSpPr>
          <p:cNvPr id="123908" name="Rectangle 4"/>
          <p:cNvSpPr>
            <a:spLocks noChangeArrowheads="1"/>
          </p:cNvSpPr>
          <p:nvPr/>
        </p:nvSpPr>
        <p:spPr bwMode="auto">
          <a:xfrm>
            <a:off x="5087198" y="1362370"/>
            <a:ext cx="3410690" cy="3527119"/>
          </a:xfrm>
          <a:prstGeom prst="rect">
            <a:avLst/>
          </a:prstGeom>
          <a:solidFill>
            <a:schemeClr val="accent3"/>
          </a:solidFill>
        </p:spPr>
        <p:style>
          <a:lnRef idx="3">
            <a:schemeClr val="lt1"/>
          </a:lnRef>
          <a:fillRef idx="1">
            <a:schemeClr val="accent1"/>
          </a:fillRef>
          <a:effectRef idx="1">
            <a:schemeClr val="accent1"/>
          </a:effectRef>
          <a:fontRef idx="minor">
            <a:schemeClr val="lt1"/>
          </a:fontRef>
        </p:style>
        <p:txBody>
          <a:bodyPr wrap="square">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nSpc>
                <a:spcPct val="90000"/>
              </a:lnSpc>
              <a:buNone/>
              <a:defRPr/>
            </a:pPr>
            <a:r>
              <a:rPr lang="en-US" altLang="zh-CN" sz="1600" dirty="0">
                <a:latin typeface="Helvetica" panose="020B0604020202020204" pitchFamily="34" charset="0"/>
              </a:rPr>
              <a:t>//</a:t>
            </a:r>
            <a:r>
              <a:rPr lang="zh-CN" altLang="en-US" sz="1600" dirty="0">
                <a:latin typeface="Helvetica" panose="020B0604020202020204" pitchFamily="34" charset="0"/>
              </a:rPr>
              <a:t>依次从源文件中读出一个字节，写到目标文件中，直到源文件的文件</a:t>
            </a:r>
            <a:r>
              <a:rPr lang="zh-CN" altLang="en-US" sz="1600" dirty="0" smtClean="0">
                <a:latin typeface="Helvetica" panose="020B0604020202020204" pitchFamily="34" charset="0"/>
              </a:rPr>
              <a:t>尾</a:t>
            </a:r>
            <a:endParaRPr lang="en-US" altLang="zh-CN" sz="1600" dirty="0">
              <a:latin typeface="Helvetica" panose="020B0604020202020204" pitchFamily="34" charset="0"/>
            </a:endParaRPr>
          </a:p>
          <a:p>
            <a:pPr>
              <a:lnSpc>
                <a:spcPct val="90000"/>
              </a:lnSpc>
              <a:buFont typeface="Monotype Sorts" pitchFamily="2" charset="2"/>
              <a:buNone/>
              <a:defRPr/>
            </a:pPr>
            <a:r>
              <a:rPr lang="en-US" altLang="zh-CN" sz="1600" dirty="0" err="1">
                <a:latin typeface="Helvetica" panose="020B0604020202020204" pitchFamily="34" charset="0"/>
              </a:rPr>
              <a:t>rdwrt</a:t>
            </a:r>
            <a:r>
              <a:rPr lang="en-US" altLang="zh-CN" sz="1600" dirty="0">
                <a:latin typeface="Helvetica" panose="020B0604020202020204" pitchFamily="34" charset="0"/>
              </a:rPr>
              <a:t>()</a:t>
            </a:r>
            <a:endParaRPr lang="en-US" altLang="zh-CN" sz="1600" dirty="0">
              <a:latin typeface="Helvetica" panose="020B0604020202020204" pitchFamily="34" charset="0"/>
            </a:endParaRPr>
          </a:p>
          <a:p>
            <a:pPr>
              <a:lnSpc>
                <a:spcPct val="90000"/>
              </a:lnSpc>
              <a:buFont typeface="Monotype Sorts" pitchFamily="2" charset="2"/>
              <a:buNone/>
              <a:defRPr/>
            </a:pPr>
            <a:r>
              <a:rPr lang="en-US" altLang="zh-CN" sz="1600" dirty="0">
                <a:latin typeface="Helvetica" panose="020B0604020202020204" pitchFamily="34" charset="0"/>
              </a:rPr>
              <a:t> {</a:t>
            </a:r>
            <a:endParaRPr lang="en-US" altLang="zh-CN" sz="1600" dirty="0">
              <a:latin typeface="Helvetica" panose="020B0604020202020204" pitchFamily="34" charset="0"/>
            </a:endParaRPr>
          </a:p>
          <a:p>
            <a:pPr>
              <a:lnSpc>
                <a:spcPct val="90000"/>
              </a:lnSpc>
              <a:buFont typeface="Monotype Sorts" pitchFamily="2" charset="2"/>
              <a:buNone/>
              <a:defRPr/>
            </a:pPr>
            <a:r>
              <a:rPr lang="en-US" altLang="zh-CN" sz="1600" dirty="0">
                <a:latin typeface="Helvetica" panose="020B0604020202020204" pitchFamily="34" charset="0"/>
              </a:rPr>
              <a:t>    for (;;)   </a:t>
            </a:r>
            <a:endParaRPr lang="en-US" altLang="zh-CN" sz="1600" dirty="0">
              <a:latin typeface="Helvetica" panose="020B0604020202020204" pitchFamily="34" charset="0"/>
            </a:endParaRPr>
          </a:p>
          <a:p>
            <a:pPr>
              <a:lnSpc>
                <a:spcPct val="90000"/>
              </a:lnSpc>
              <a:buFont typeface="Monotype Sorts" pitchFamily="2" charset="2"/>
              <a:buNone/>
              <a:defRPr/>
            </a:pPr>
            <a:r>
              <a:rPr lang="en-US" altLang="zh-CN" sz="1600" dirty="0">
                <a:latin typeface="Helvetica" panose="020B0604020202020204" pitchFamily="34" charset="0"/>
              </a:rPr>
              <a:t>    { </a:t>
            </a:r>
            <a:endParaRPr lang="en-US" altLang="zh-CN" sz="1600" dirty="0">
              <a:latin typeface="Helvetica" panose="020B0604020202020204" pitchFamily="34" charset="0"/>
            </a:endParaRPr>
          </a:p>
          <a:p>
            <a:pPr>
              <a:lnSpc>
                <a:spcPct val="90000"/>
              </a:lnSpc>
              <a:buFont typeface="Monotype Sorts" pitchFamily="2" charset="2"/>
              <a:buNone/>
              <a:defRPr/>
            </a:pPr>
            <a:r>
              <a:rPr lang="en-US" altLang="zh-CN" sz="1600" dirty="0">
                <a:latin typeface="Helvetica" panose="020B0604020202020204" pitchFamily="34" charset="0"/>
              </a:rPr>
              <a:t>         if (read(fdrd,&amp;c,1) !=1)  return;</a:t>
            </a:r>
            <a:endParaRPr lang="en-US" altLang="zh-CN" sz="1600" dirty="0">
              <a:latin typeface="Helvetica" panose="020B0604020202020204" pitchFamily="34" charset="0"/>
            </a:endParaRPr>
          </a:p>
          <a:p>
            <a:pPr>
              <a:lnSpc>
                <a:spcPct val="90000"/>
              </a:lnSpc>
              <a:buFont typeface="Monotype Sorts" pitchFamily="2" charset="2"/>
              <a:buNone/>
              <a:defRPr/>
            </a:pPr>
            <a:r>
              <a:rPr lang="en-US" altLang="zh-CN" sz="1600" dirty="0">
                <a:latin typeface="Helvetica" panose="020B0604020202020204" pitchFamily="34" charset="0"/>
              </a:rPr>
              <a:t>         write(fdwt,&amp;c,1);    </a:t>
            </a:r>
            <a:endParaRPr lang="en-US" altLang="zh-CN" sz="1600" dirty="0">
              <a:latin typeface="Helvetica" panose="020B0604020202020204" pitchFamily="34" charset="0"/>
            </a:endParaRPr>
          </a:p>
          <a:p>
            <a:pPr>
              <a:lnSpc>
                <a:spcPct val="90000"/>
              </a:lnSpc>
              <a:buFont typeface="Monotype Sorts" pitchFamily="2" charset="2"/>
              <a:buNone/>
              <a:defRPr/>
            </a:pPr>
            <a:r>
              <a:rPr lang="en-US" altLang="zh-CN" sz="1600" dirty="0">
                <a:latin typeface="Helvetica" panose="020B0604020202020204" pitchFamily="34" charset="0"/>
              </a:rPr>
              <a:t>    }</a:t>
            </a:r>
            <a:endParaRPr lang="en-US" altLang="zh-CN" sz="1600" dirty="0">
              <a:latin typeface="Helvetica" panose="020B0604020202020204" pitchFamily="34" charset="0"/>
            </a:endParaRPr>
          </a:p>
          <a:p>
            <a:pPr>
              <a:lnSpc>
                <a:spcPct val="90000"/>
              </a:lnSpc>
              <a:buFont typeface="Monotype Sorts" pitchFamily="2" charset="2"/>
              <a:buNone/>
              <a:defRPr/>
            </a:pPr>
            <a:r>
              <a:rPr lang="en-US" altLang="zh-CN" sz="1600" dirty="0">
                <a:latin typeface="Helvetica" panose="020B0604020202020204" pitchFamily="34" charset="0"/>
              </a:rPr>
              <a:t> } </a:t>
            </a:r>
            <a:endParaRPr lang="en-US" altLang="zh-CN" sz="1600" dirty="0">
              <a:latin typeface="Helvetica" panose="020B0604020202020204" pitchFamily="34" charset="0"/>
            </a:endParaRPr>
          </a:p>
          <a:p>
            <a:pPr>
              <a:lnSpc>
                <a:spcPct val="90000"/>
              </a:lnSpc>
              <a:buFont typeface="Monotype Sorts" pitchFamily="2" charset="2"/>
              <a:buNone/>
              <a:defRPr/>
            </a:pPr>
            <a:endParaRPr lang="en-US" altLang="zh-CN" sz="1600" dirty="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讨论：</a:t>
            </a:r>
            <a:r>
              <a:rPr lang="en-US" altLang="zh-CN" noProof="1">
                <a:effectLst>
                  <a:outerShdw blurRad="38100" dist="38100" dir="2700000">
                    <a:srgbClr val="C0C0C0"/>
                  </a:outerShdw>
                </a:effectLst>
              </a:rPr>
              <a:t>UNIX</a:t>
            </a:r>
            <a:r>
              <a:rPr lang="zh-CN" altLang="en-US" noProof="1">
                <a:effectLst>
                  <a:outerShdw blurRad="38100" dist="38100" dir="2700000">
                    <a:srgbClr val="C0C0C0"/>
                  </a:outerShdw>
                </a:effectLst>
              </a:rPr>
              <a:t>打开文件后系统数据结构</a:t>
            </a:r>
            <a:endParaRPr lang="zh-CN" altLang="en-US" noProof="1">
              <a:effectLst>
                <a:outerShdw blurRad="38100" dist="38100" dir="2700000">
                  <a:srgbClr val="C0C0C0"/>
                </a:outerShdw>
              </a:effectLst>
            </a:endParaRPr>
          </a:p>
        </p:txBody>
      </p:sp>
      <p:sp>
        <p:nvSpPr>
          <p:cNvPr id="131075" name="Rectangle 3"/>
          <p:cNvSpPr>
            <a:spLocks noGrp="1" noChangeArrowheads="1"/>
          </p:cNvSpPr>
          <p:nvPr>
            <p:ph type="body" idx="4294967295"/>
          </p:nvPr>
        </p:nvSpPr>
        <p:spPr>
          <a:xfrm>
            <a:off x="827088" y="1282700"/>
            <a:ext cx="7620000" cy="4483100"/>
          </a:xfrm>
        </p:spPr>
        <p:txBody>
          <a:bodyPr/>
          <a:lstStyle/>
          <a:p>
            <a:pPr eaLnBrk="1" hangingPunct="1"/>
            <a:r>
              <a:rPr lang="zh-CN" altLang="en-US" sz="2000" dirty="0"/>
              <a:t>假定一个进程A执行下列代码：</a:t>
            </a:r>
            <a:endParaRPr lang="zh-CN" altLang="en-US" sz="2000" dirty="0"/>
          </a:p>
          <a:p>
            <a:pPr lvl="1" eaLnBrk="1" hangingPunct="1"/>
            <a:r>
              <a:rPr lang="zh-CN" altLang="en-US" sz="1800" dirty="0"/>
              <a:t>fd1=open(“</a:t>
            </a:r>
            <a:r>
              <a:rPr lang="zh-CN" altLang="en-US" sz="1800" dirty="0">
                <a:solidFill>
                  <a:srgbClr val="0000CC"/>
                </a:solidFill>
              </a:rPr>
              <a:t>/etc/passwd</a:t>
            </a:r>
            <a:r>
              <a:rPr lang="zh-CN" altLang="en-US" sz="1800" dirty="0"/>
              <a:t>”,</a:t>
            </a:r>
            <a:r>
              <a:rPr lang="zh-CN" altLang="en-US" sz="1800" dirty="0">
                <a:solidFill>
                  <a:srgbClr val="7030A0"/>
                </a:solidFill>
              </a:rPr>
              <a:t>O_RDONLY</a:t>
            </a:r>
            <a:r>
              <a:rPr lang="zh-CN" altLang="en-US" sz="1800" dirty="0"/>
              <a:t>);</a:t>
            </a:r>
            <a:endParaRPr lang="zh-CN" altLang="en-US" sz="1800" dirty="0"/>
          </a:p>
          <a:p>
            <a:pPr lvl="1" eaLnBrk="1" hangingPunct="1"/>
            <a:r>
              <a:rPr lang="zh-CN" altLang="en-US" sz="1800" dirty="0"/>
              <a:t>fd2=open(“</a:t>
            </a:r>
            <a:r>
              <a:rPr lang="zh-CN" altLang="en-US" sz="1800" dirty="0">
                <a:solidFill>
                  <a:srgbClr val="0070C0"/>
                </a:solidFill>
              </a:rPr>
              <a:t>local</a:t>
            </a:r>
            <a:r>
              <a:rPr lang="zh-CN" altLang="en-US" sz="1800" dirty="0"/>
              <a:t>”,</a:t>
            </a:r>
            <a:r>
              <a:rPr lang="zh-CN" altLang="en-US" sz="1800" dirty="0">
                <a:solidFill>
                  <a:srgbClr val="7030A0"/>
                </a:solidFill>
              </a:rPr>
              <a:t>O_RDWR</a:t>
            </a:r>
            <a:r>
              <a:rPr lang="zh-CN" altLang="en-US" sz="1800" dirty="0"/>
              <a:t>);</a:t>
            </a:r>
            <a:endParaRPr lang="zh-CN" altLang="en-US" sz="1800" dirty="0"/>
          </a:p>
          <a:p>
            <a:pPr lvl="1" eaLnBrk="1" hangingPunct="1"/>
            <a:r>
              <a:rPr lang="zh-CN" altLang="en-US" sz="1800" dirty="0"/>
              <a:t>fd3=open(“</a:t>
            </a:r>
            <a:r>
              <a:rPr lang="zh-CN" altLang="en-US" sz="1800" dirty="0">
                <a:solidFill>
                  <a:srgbClr val="0000CC"/>
                </a:solidFill>
              </a:rPr>
              <a:t>/etc/passwd</a:t>
            </a:r>
            <a:r>
              <a:rPr lang="zh-CN" altLang="en-US" sz="1800" dirty="0"/>
              <a:t>”,</a:t>
            </a:r>
            <a:r>
              <a:rPr lang="zh-CN" altLang="en-US" sz="1800" dirty="0">
                <a:solidFill>
                  <a:srgbClr val="7030A0"/>
                </a:solidFill>
              </a:rPr>
              <a:t>O_WRONLY</a:t>
            </a:r>
            <a:r>
              <a:rPr lang="zh-CN" altLang="en-US" sz="1800" dirty="0"/>
              <a:t>);</a:t>
            </a:r>
            <a:endParaRPr lang="zh-CN" altLang="en-US" sz="1800" dirty="0"/>
          </a:p>
          <a:p>
            <a:pPr eaLnBrk="1" hangingPunct="1"/>
            <a:r>
              <a:rPr lang="zh-CN" altLang="en-US" sz="2000" dirty="0"/>
              <a:t>打开文件“/etc/passwd”</a:t>
            </a:r>
            <a:r>
              <a:rPr lang="zh-CN" altLang="en-US" sz="2000" dirty="0">
                <a:solidFill>
                  <a:srgbClr val="7030A0"/>
                </a:solidFill>
              </a:rPr>
              <a:t>两次</a:t>
            </a:r>
            <a:r>
              <a:rPr lang="zh-CN" altLang="en-US" sz="2000" dirty="0"/>
              <a:t>，一次读，一次写；</a:t>
            </a:r>
            <a:endParaRPr lang="zh-CN" altLang="en-US" sz="2000" dirty="0"/>
          </a:p>
          <a:p>
            <a:pPr eaLnBrk="1" hangingPunct="1"/>
            <a:r>
              <a:rPr lang="zh-CN" altLang="en-US" sz="2000" dirty="0"/>
              <a:t>以读写方式打开文件“local”文件一次；</a:t>
            </a:r>
            <a:endParaRPr lang="en-US" altLang="zh-CN" sz="2000" dirty="0"/>
          </a:p>
          <a:p>
            <a:pPr eaLnBrk="1" hangingPunct="1"/>
            <a:endParaRPr lang="en-US" altLang="zh-CN" sz="2000" dirty="0"/>
          </a:p>
          <a:p>
            <a:pPr eaLnBrk="1" hangingPunct="1"/>
            <a:r>
              <a:rPr lang="zh-CN" altLang="en-US" sz="2000" dirty="0"/>
              <a:t>基于</a:t>
            </a:r>
            <a:r>
              <a:rPr lang="zh-CN" altLang="en-US" sz="2000" dirty="0">
                <a:solidFill>
                  <a:srgbClr val="7030A0"/>
                </a:solidFill>
              </a:rPr>
              <a:t>索引节点</a:t>
            </a:r>
            <a:r>
              <a:rPr lang="zh-CN" altLang="en-US" sz="2000" dirty="0" smtClean="0">
                <a:solidFill>
                  <a:srgbClr val="7030A0"/>
                </a:solidFill>
              </a:rPr>
              <a:t>表（</a:t>
            </a:r>
            <a:r>
              <a:rPr lang="en-US" altLang="zh-CN" sz="2000" dirty="0" smtClean="0">
                <a:solidFill>
                  <a:srgbClr val="7030A0"/>
                </a:solidFill>
              </a:rPr>
              <a:t>FCB</a:t>
            </a:r>
            <a:r>
              <a:rPr lang="zh-CN" altLang="en-US" sz="2000" dirty="0" smtClean="0">
                <a:solidFill>
                  <a:srgbClr val="7030A0"/>
                </a:solidFill>
              </a:rPr>
              <a:t>）、</a:t>
            </a:r>
            <a:r>
              <a:rPr lang="zh-CN" altLang="en-US" sz="2000" dirty="0">
                <a:solidFill>
                  <a:srgbClr val="7030A0"/>
                </a:solidFill>
              </a:rPr>
              <a:t>文件表、</a:t>
            </a:r>
            <a:r>
              <a:rPr lang="en-US" altLang="zh-CN" sz="2000" dirty="0" smtClean="0">
                <a:solidFill>
                  <a:srgbClr val="7030A0"/>
                </a:solidFill>
              </a:rPr>
              <a:t>PCB</a:t>
            </a:r>
            <a:r>
              <a:rPr lang="zh-CN" altLang="en-US" sz="2000" dirty="0" smtClean="0"/>
              <a:t>之间</a:t>
            </a:r>
            <a:r>
              <a:rPr lang="zh-CN" altLang="en-US" sz="2000" dirty="0"/>
              <a:t>的关系，说明文件的打开并返回</a:t>
            </a:r>
            <a:r>
              <a:rPr lang="en-US" altLang="zh-CN" sz="2000" dirty="0" err="1"/>
              <a:t>fd</a:t>
            </a:r>
            <a:r>
              <a:rPr lang="zh-CN" altLang="en-US" sz="2000" dirty="0"/>
              <a:t>的过程；</a:t>
            </a:r>
            <a:endParaRPr lang="en-US" altLang="zh-CN" sz="2000" dirty="0"/>
          </a:p>
          <a:p>
            <a:pPr eaLnBrk="1" hangingPunct="1"/>
            <a:r>
              <a:rPr lang="zh-CN" altLang="en-US" sz="2000" dirty="0"/>
              <a:t>基于该表，说明后续对文件读、写、关闭等操作的工作过程</a:t>
            </a:r>
            <a:r>
              <a:rPr lang="zh-CN" altLang="en-US" sz="2000" dirty="0" smtClean="0"/>
              <a:t>；</a:t>
            </a:r>
            <a:endParaRPr lang="en-US" altLang="zh-CN" sz="2000" dirty="0" smtClean="0"/>
          </a:p>
          <a:p>
            <a:pPr eaLnBrk="1" hangingPunct="1"/>
            <a:r>
              <a:rPr lang="zh-CN" altLang="en-US" sz="2000" dirty="0" smtClean="0">
                <a:solidFill>
                  <a:srgbClr val="7030A0"/>
                </a:solidFill>
              </a:rPr>
              <a:t>参见</a:t>
            </a:r>
            <a:r>
              <a:rPr lang="en-US" altLang="zh-CN" sz="2000" dirty="0" smtClean="0">
                <a:solidFill>
                  <a:srgbClr val="7030A0"/>
                </a:solidFill>
              </a:rPr>
              <a:t>《UNIX</a:t>
            </a:r>
            <a:r>
              <a:rPr lang="zh-CN" altLang="en-US" sz="2000" dirty="0" smtClean="0">
                <a:solidFill>
                  <a:srgbClr val="7030A0"/>
                </a:solidFill>
              </a:rPr>
              <a:t>操作系统设计</a:t>
            </a:r>
            <a:r>
              <a:rPr lang="en-US" altLang="zh-CN" sz="2000" dirty="0" smtClean="0">
                <a:solidFill>
                  <a:srgbClr val="7030A0"/>
                </a:solidFill>
              </a:rPr>
              <a:t>》</a:t>
            </a:r>
            <a:r>
              <a:rPr lang="zh-CN" altLang="en-US" sz="2000" dirty="0" smtClean="0">
                <a:solidFill>
                  <a:srgbClr val="7030A0"/>
                </a:solidFill>
              </a:rPr>
              <a:t>，</a:t>
            </a:r>
            <a:r>
              <a:rPr lang="en-US" altLang="zh-CN" sz="2000" dirty="0" smtClean="0">
                <a:solidFill>
                  <a:srgbClr val="7030A0"/>
                </a:solidFill>
              </a:rPr>
              <a:t>P72</a:t>
            </a:r>
            <a:endParaRPr lang="zh-CN" altLang="en-US" sz="2000" dirty="0">
              <a:solidFill>
                <a:srgbClr val="7030A0"/>
              </a:solidFill>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1233626" y="1474788"/>
            <a:ext cx="6667500" cy="4810125"/>
          </a:xfrm>
          <a:prstGeom prst="rect">
            <a:avLst/>
          </a:prstGeom>
        </p:spPr>
      </p:pic>
      <p:sp>
        <p:nvSpPr>
          <p:cNvPr id="110594" name="标题 1"/>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打开文件后的系统核心数据结构</a:t>
            </a:r>
            <a:endParaRPr lang="zh-CN" altLang="en-US" noProof="1">
              <a:effectLst>
                <a:outerShdw blurRad="38100" dist="38100" dir="2700000">
                  <a:srgbClr val="C0C0C0"/>
                </a:outerShdw>
              </a:effectLst>
            </a:endParaRPr>
          </a:p>
        </p:txBody>
      </p:sp>
      <p:sp>
        <p:nvSpPr>
          <p:cNvPr id="2" name="对话气泡: 圆角矩形 1"/>
          <p:cNvSpPr/>
          <p:nvPr/>
        </p:nvSpPr>
        <p:spPr>
          <a:xfrm>
            <a:off x="5637320" y="3428999"/>
            <a:ext cx="2858610" cy="1702293"/>
          </a:xfrm>
          <a:prstGeom prst="wedgeRoundRectCallout">
            <a:avLst>
              <a:gd name="adj1" fmla="val -20601"/>
              <a:gd name="adj2" fmla="val -83732"/>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sz="1400" dirty="0" err="1" smtClean="0">
                <a:solidFill>
                  <a:srgbClr val="000818"/>
                </a:solidFill>
                <a:latin typeface="Times New Roman" panose="02020603050405020304" pitchFamily="2" charset="0"/>
                <a:cs typeface="Times New Roman" panose="02020603050405020304" pitchFamily="2" charset="0"/>
              </a:rPr>
              <a:t>i</a:t>
            </a:r>
            <a:r>
              <a:rPr lang="en-US" altLang="zh-CN" sz="1400" dirty="0" smtClean="0">
                <a:solidFill>
                  <a:srgbClr val="000818"/>
                </a:solidFill>
                <a:latin typeface="Times New Roman" panose="02020603050405020304" pitchFamily="2" charset="0"/>
                <a:cs typeface="Times New Roman" panose="02020603050405020304" pitchFamily="2" charset="0"/>
              </a:rPr>
              <a:t>-node</a:t>
            </a:r>
            <a:r>
              <a:rPr lang="zh-CN" altLang="en-US" sz="1400" dirty="0" smtClean="0">
                <a:solidFill>
                  <a:srgbClr val="000818"/>
                </a:solidFill>
                <a:latin typeface="Times New Roman" panose="02020603050405020304" pitchFamily="2" charset="0"/>
                <a:cs typeface="Times New Roman" panose="02020603050405020304" pitchFamily="2" charset="0"/>
              </a:rPr>
              <a:t>：</a:t>
            </a:r>
            <a:r>
              <a:rPr lang="en-US" altLang="zh-CN" sz="1400" dirty="0" smtClean="0">
                <a:solidFill>
                  <a:srgbClr val="000818"/>
                </a:solidFill>
                <a:latin typeface="Times New Roman" panose="02020603050405020304" pitchFamily="2" charset="0"/>
                <a:cs typeface="Times New Roman" panose="02020603050405020304" pitchFamily="2" charset="0"/>
              </a:rPr>
              <a:t>index node</a:t>
            </a:r>
            <a:r>
              <a:rPr lang="zh-CN" altLang="en-US" sz="1400" dirty="0" smtClean="0">
                <a:solidFill>
                  <a:srgbClr val="000818"/>
                </a:solidFill>
                <a:latin typeface="Times New Roman" panose="02020603050405020304" pitchFamily="2" charset="0"/>
                <a:cs typeface="Times New Roman" panose="02020603050405020304" pitchFamily="2" charset="0"/>
              </a:rPr>
              <a:t>，</a:t>
            </a:r>
            <a:r>
              <a:rPr lang="en-US" altLang="zh-CN" sz="1400" dirty="0" smtClean="0">
                <a:solidFill>
                  <a:srgbClr val="000818"/>
                </a:solidFill>
                <a:latin typeface="Times New Roman" panose="02020603050405020304" pitchFamily="2" charset="0"/>
                <a:cs typeface="Times New Roman" panose="02020603050405020304" pitchFamily="2" charset="0"/>
              </a:rPr>
              <a:t>FCB</a:t>
            </a:r>
            <a:r>
              <a:rPr lang="zh-CN" altLang="en-US" sz="1400" dirty="0" smtClean="0">
                <a:solidFill>
                  <a:srgbClr val="000818"/>
                </a:solidFill>
                <a:latin typeface="Times New Roman" panose="02020603050405020304" pitchFamily="2" charset="0"/>
                <a:cs typeface="Times New Roman" panose="02020603050405020304" pitchFamily="2" charset="0"/>
              </a:rPr>
              <a:t>其中</a:t>
            </a:r>
            <a:r>
              <a:rPr lang="zh-CN" altLang="en-US" sz="1400" dirty="0">
                <a:solidFill>
                  <a:srgbClr val="000818"/>
                </a:solidFill>
                <a:latin typeface="Times New Roman" panose="02020603050405020304" pitchFamily="2" charset="0"/>
                <a:cs typeface="Times New Roman" panose="02020603050405020304" pitchFamily="2" charset="0"/>
              </a:rPr>
              <a:t>包含文件的所有</a:t>
            </a:r>
            <a:r>
              <a:rPr lang="zh-CN" altLang="en-US" sz="1400" dirty="0" smtClean="0">
                <a:solidFill>
                  <a:srgbClr val="000818"/>
                </a:solidFill>
                <a:latin typeface="Times New Roman" panose="02020603050405020304" pitchFamily="2" charset="0"/>
                <a:cs typeface="Times New Roman" panose="02020603050405020304" pitchFamily="2" charset="0"/>
              </a:rPr>
              <a:t>信息</a:t>
            </a:r>
            <a:endParaRPr lang="en-US" altLang="zh-CN" sz="1400" dirty="0" smtClean="0">
              <a:solidFill>
                <a:srgbClr val="000818"/>
              </a:solidFill>
              <a:latin typeface="Times New Roman" panose="02020603050405020304" pitchFamily="2" charset="0"/>
              <a:cs typeface="Times New Roman" panose="02020603050405020304" pitchFamily="2" charset="0"/>
            </a:endParaRPr>
          </a:p>
          <a:p>
            <a:pPr marL="285750" indent="-285750">
              <a:buFont typeface="Arial" panose="020B0604020202020204" pitchFamily="34" charset="0"/>
              <a:buChar char="•"/>
            </a:pPr>
            <a:r>
              <a:rPr lang="zh-CN" altLang="en-US" sz="1400" dirty="0" smtClean="0">
                <a:solidFill>
                  <a:srgbClr val="000818"/>
                </a:solidFill>
                <a:latin typeface="Times New Roman" panose="02020603050405020304" pitchFamily="2" charset="0"/>
                <a:cs typeface="Times New Roman" panose="02020603050405020304" pitchFamily="2" charset="0"/>
              </a:rPr>
              <a:t>索引结点表主要包括：</a:t>
            </a:r>
            <a:endParaRPr lang="en-US" altLang="zh-CN" sz="1400" dirty="0" smtClean="0">
              <a:solidFill>
                <a:srgbClr val="000818"/>
              </a:solidFill>
              <a:latin typeface="Times New Roman" panose="02020603050405020304" pitchFamily="2" charset="0"/>
              <a:cs typeface="Times New Roman" panose="02020603050405020304" pitchFamily="2" charset="0"/>
            </a:endParaRPr>
          </a:p>
          <a:p>
            <a:r>
              <a:rPr lang="zh-CN" altLang="en-US" sz="1400" dirty="0" smtClean="0">
                <a:solidFill>
                  <a:srgbClr val="000818"/>
                </a:solidFill>
                <a:latin typeface="Times New Roman" panose="02020603050405020304" pitchFamily="2" charset="0"/>
                <a:cs typeface="Times New Roman" panose="02020603050405020304" pitchFamily="2" charset="0"/>
              </a:rPr>
              <a:t>（</a:t>
            </a:r>
            <a:r>
              <a:rPr lang="en-US" altLang="zh-CN" sz="1400" dirty="0" smtClean="0">
                <a:solidFill>
                  <a:srgbClr val="000818"/>
                </a:solidFill>
                <a:latin typeface="Times New Roman" panose="02020603050405020304" pitchFamily="2" charset="0"/>
                <a:cs typeface="Times New Roman" panose="02020603050405020304" pitchFamily="2" charset="0"/>
              </a:rPr>
              <a:t>1</a:t>
            </a:r>
            <a:r>
              <a:rPr lang="zh-CN" altLang="en-US" sz="1400" dirty="0" smtClean="0">
                <a:solidFill>
                  <a:srgbClr val="000818"/>
                </a:solidFill>
                <a:latin typeface="Times New Roman" panose="02020603050405020304" pitchFamily="2" charset="0"/>
                <a:cs typeface="Times New Roman" panose="02020603050405020304" pitchFamily="2" charset="0"/>
              </a:rPr>
              <a:t>）从磁盘读入的打开文件的索引结点</a:t>
            </a:r>
            <a:endParaRPr lang="en-US" altLang="zh-CN" sz="1400" dirty="0" smtClean="0">
              <a:solidFill>
                <a:srgbClr val="000818"/>
              </a:solidFill>
              <a:latin typeface="Times New Roman" panose="02020603050405020304" pitchFamily="2" charset="0"/>
              <a:cs typeface="Times New Roman" panose="02020603050405020304" pitchFamily="2" charset="0"/>
            </a:endParaRPr>
          </a:p>
          <a:p>
            <a:r>
              <a:rPr lang="zh-CN" altLang="en-US" sz="1400" dirty="0" smtClean="0">
                <a:solidFill>
                  <a:srgbClr val="000818"/>
                </a:solidFill>
                <a:latin typeface="Times New Roman" panose="02020603050405020304" pitchFamily="2" charset="0"/>
                <a:cs typeface="Times New Roman" panose="02020603050405020304" pitchFamily="2" charset="0"/>
              </a:rPr>
              <a:t>（</a:t>
            </a:r>
            <a:r>
              <a:rPr lang="en-US" altLang="zh-CN" sz="1400" dirty="0" smtClean="0">
                <a:solidFill>
                  <a:srgbClr val="000818"/>
                </a:solidFill>
                <a:latin typeface="Times New Roman" panose="02020603050405020304" pitchFamily="2" charset="0"/>
                <a:cs typeface="Times New Roman" panose="02020603050405020304" pitchFamily="2" charset="0"/>
              </a:rPr>
              <a:t>2</a:t>
            </a:r>
            <a:r>
              <a:rPr lang="zh-CN" altLang="en-US" sz="1400" dirty="0" smtClean="0">
                <a:solidFill>
                  <a:srgbClr val="000818"/>
                </a:solidFill>
                <a:latin typeface="Times New Roman" panose="02020603050405020304" pitchFamily="2" charset="0"/>
                <a:cs typeface="Times New Roman" panose="02020603050405020304" pitchFamily="2" charset="0"/>
              </a:rPr>
              <a:t>）文件表中指向该</a:t>
            </a:r>
            <a:r>
              <a:rPr lang="en-US" altLang="zh-CN" sz="1400" dirty="0" err="1" smtClean="0">
                <a:solidFill>
                  <a:srgbClr val="000818"/>
                </a:solidFill>
                <a:latin typeface="Times New Roman" panose="02020603050405020304" pitchFamily="2" charset="0"/>
                <a:cs typeface="Times New Roman" panose="02020603050405020304" pitchFamily="2" charset="0"/>
              </a:rPr>
              <a:t>i</a:t>
            </a:r>
            <a:r>
              <a:rPr lang="en-US" altLang="zh-CN" sz="1400" dirty="0" smtClean="0">
                <a:solidFill>
                  <a:srgbClr val="000818"/>
                </a:solidFill>
                <a:latin typeface="Times New Roman" panose="02020603050405020304" pitchFamily="2" charset="0"/>
                <a:cs typeface="Times New Roman" panose="02020603050405020304" pitchFamily="2" charset="0"/>
              </a:rPr>
              <a:t>-node</a:t>
            </a:r>
            <a:r>
              <a:rPr lang="zh-CN" altLang="en-US" sz="1400" dirty="0" smtClean="0">
                <a:solidFill>
                  <a:srgbClr val="000818"/>
                </a:solidFill>
                <a:latin typeface="Times New Roman" panose="02020603050405020304" pitchFamily="2" charset="0"/>
                <a:cs typeface="Times New Roman" panose="02020603050405020304" pitchFamily="2" charset="0"/>
              </a:rPr>
              <a:t>的表项的个数（打开文件的次数）</a:t>
            </a:r>
            <a:endParaRPr lang="zh-CN" altLang="en-US" sz="1400" dirty="0">
              <a:solidFill>
                <a:srgbClr val="000818"/>
              </a:solidFill>
              <a:latin typeface="Times New Roman" panose="02020603050405020304" pitchFamily="2" charset="0"/>
              <a:cs typeface="Times New Roman" panose="02020603050405020304" pitchFamily="2" charset="0"/>
            </a:endParaRPr>
          </a:p>
        </p:txBody>
      </p:sp>
      <p:sp>
        <p:nvSpPr>
          <p:cNvPr id="6" name="对话气泡: 圆角矩形 5"/>
          <p:cNvSpPr/>
          <p:nvPr/>
        </p:nvSpPr>
        <p:spPr>
          <a:xfrm>
            <a:off x="497150" y="4032988"/>
            <a:ext cx="3213716" cy="1773007"/>
          </a:xfrm>
          <a:prstGeom prst="wedgeRoundRectCallout">
            <a:avLst>
              <a:gd name="adj1" fmla="val 50737"/>
              <a:gd name="adj2" fmla="val -9585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zh-CN" altLang="en-US" sz="1400" dirty="0" smtClean="0">
                <a:solidFill>
                  <a:srgbClr val="000818"/>
                </a:solidFill>
                <a:latin typeface="+mn-ea"/>
              </a:rPr>
              <a:t>主要包含的内容：</a:t>
            </a:r>
            <a:endParaRPr lang="en-US" altLang="zh-CN" sz="1400" dirty="0">
              <a:solidFill>
                <a:srgbClr val="000818"/>
              </a:solidFill>
              <a:latin typeface="+mn-ea"/>
            </a:endParaRPr>
          </a:p>
          <a:p>
            <a:pPr marL="285750" indent="-285750">
              <a:buFont typeface="Arial" panose="020B0604020202020204" pitchFamily="34" charset="0"/>
              <a:buChar char="•"/>
            </a:pPr>
            <a:r>
              <a:rPr lang="zh-CN" altLang="en-US" sz="1400" dirty="0" smtClean="0">
                <a:solidFill>
                  <a:srgbClr val="000818"/>
                </a:solidFill>
                <a:latin typeface="+mn-ea"/>
              </a:rPr>
              <a:t>文件打开方式</a:t>
            </a:r>
            <a:r>
              <a:rPr lang="zh-CN" altLang="en-US" sz="1400" dirty="0">
                <a:solidFill>
                  <a:srgbClr val="000818"/>
                </a:solidFill>
                <a:latin typeface="+mn-ea"/>
              </a:rPr>
              <a:t>：</a:t>
            </a:r>
            <a:r>
              <a:rPr lang="zh-CN" altLang="en-US" sz="1400" dirty="0" smtClean="0">
                <a:solidFill>
                  <a:srgbClr val="000818"/>
                </a:solidFill>
                <a:latin typeface="+mn-ea"/>
              </a:rPr>
              <a:t>只读，读</a:t>
            </a:r>
            <a:r>
              <a:rPr lang="en-US" altLang="zh-CN" sz="1400" dirty="0" smtClean="0">
                <a:solidFill>
                  <a:srgbClr val="000818"/>
                </a:solidFill>
                <a:latin typeface="+mn-ea"/>
              </a:rPr>
              <a:t>/</a:t>
            </a:r>
            <a:r>
              <a:rPr lang="zh-CN" altLang="en-US" sz="1400" dirty="0" smtClean="0">
                <a:solidFill>
                  <a:srgbClr val="000818"/>
                </a:solidFill>
                <a:latin typeface="+mn-ea"/>
              </a:rPr>
              <a:t>写等</a:t>
            </a:r>
            <a:endParaRPr lang="en-US" altLang="zh-CN" sz="1400" dirty="0" smtClean="0">
              <a:solidFill>
                <a:srgbClr val="000818"/>
              </a:solidFill>
              <a:latin typeface="+mn-ea"/>
            </a:endParaRPr>
          </a:p>
          <a:p>
            <a:pPr marL="285750" indent="-285750">
              <a:buFont typeface="Arial" panose="020B0604020202020204" pitchFamily="34" charset="0"/>
              <a:buChar char="•"/>
            </a:pPr>
            <a:r>
              <a:rPr lang="zh-CN" altLang="en-US" sz="1400" dirty="0" smtClean="0">
                <a:solidFill>
                  <a:srgbClr val="000818"/>
                </a:solidFill>
                <a:latin typeface="+mn-ea"/>
              </a:rPr>
              <a:t>读写</a:t>
            </a:r>
            <a:r>
              <a:rPr lang="zh-CN" altLang="en-US" sz="1400" dirty="0">
                <a:solidFill>
                  <a:srgbClr val="000818"/>
                </a:solidFill>
                <a:latin typeface="+mn-ea"/>
              </a:rPr>
              <a:t>偏移</a:t>
            </a:r>
            <a:r>
              <a:rPr lang="zh-CN" altLang="en-US" sz="1400" dirty="0" smtClean="0">
                <a:solidFill>
                  <a:srgbClr val="000818"/>
                </a:solidFill>
                <a:latin typeface="+mn-ea"/>
              </a:rPr>
              <a:t>量（读写指针）</a:t>
            </a:r>
            <a:endParaRPr lang="en-US" altLang="zh-CN" sz="1400" dirty="0" smtClean="0">
              <a:solidFill>
                <a:srgbClr val="000818"/>
              </a:solidFill>
              <a:latin typeface="+mn-ea"/>
            </a:endParaRPr>
          </a:p>
          <a:p>
            <a:pPr marL="285750" indent="-285750">
              <a:buFont typeface="Arial" panose="020B0604020202020204" pitchFamily="34" charset="0"/>
              <a:buChar char="•"/>
            </a:pPr>
            <a:r>
              <a:rPr lang="zh-CN" altLang="en-US" sz="1400" dirty="0" smtClean="0">
                <a:solidFill>
                  <a:srgbClr val="000818"/>
                </a:solidFill>
                <a:latin typeface="+mn-ea"/>
              </a:rPr>
              <a:t>用户文件描述符表中，指向该表项的文件描述符个数</a:t>
            </a:r>
            <a:endParaRPr lang="en-US" altLang="zh-CN" sz="1400" dirty="0" smtClean="0">
              <a:solidFill>
                <a:srgbClr val="000818"/>
              </a:solidFill>
              <a:latin typeface="+mn-ea"/>
            </a:endParaRPr>
          </a:p>
          <a:p>
            <a:pPr marL="285750" indent="-285750">
              <a:buFont typeface="Arial" panose="020B0604020202020204" pitchFamily="34" charset="0"/>
              <a:buChar char="•"/>
            </a:pPr>
            <a:r>
              <a:rPr lang="zh-CN" altLang="en-US" sz="1400" dirty="0" smtClean="0">
                <a:solidFill>
                  <a:srgbClr val="000818"/>
                </a:solidFill>
                <a:latin typeface="+mn-ea"/>
              </a:rPr>
              <a:t>指向索引节点的指针</a:t>
            </a:r>
            <a:endParaRPr lang="en-US" altLang="zh-CN" sz="1400" dirty="0" smtClean="0">
              <a:solidFill>
                <a:srgbClr val="000818"/>
              </a:solidFill>
              <a:latin typeface="+mn-ea"/>
            </a:endParaRPr>
          </a:p>
          <a:p>
            <a:pPr marL="285750" indent="-285750">
              <a:buFont typeface="Arial" panose="020B0604020202020204" pitchFamily="34" charset="0"/>
              <a:buChar char="•"/>
            </a:pPr>
            <a:r>
              <a:rPr lang="en-US" altLang="zh-CN" sz="1400" dirty="0" smtClean="0">
                <a:solidFill>
                  <a:srgbClr val="000818"/>
                </a:solidFill>
                <a:latin typeface="+mn-ea"/>
              </a:rPr>
              <a:t>……</a:t>
            </a:r>
            <a:endParaRPr lang="zh-CN" altLang="en-US" sz="1400" dirty="0">
              <a:solidFill>
                <a:srgbClr val="000818"/>
              </a:solidFill>
              <a:latin typeface="+mn-ea"/>
            </a:endParaRPr>
          </a:p>
        </p:txBody>
      </p:sp>
      <p:sp>
        <p:nvSpPr>
          <p:cNvPr id="12" name="文本框 2"/>
          <p:cNvSpPr txBox="1">
            <a:spLocks noChangeArrowheads="1"/>
          </p:cNvSpPr>
          <p:nvPr/>
        </p:nvSpPr>
        <p:spPr bwMode="auto">
          <a:xfrm>
            <a:off x="1233626" y="893509"/>
            <a:ext cx="67948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0" lvl="1" indent="0">
              <a:buNone/>
            </a:pPr>
            <a:r>
              <a:rPr lang="zh-CN" altLang="en-US" sz="1800" dirty="0" smtClean="0"/>
              <a:t>执行语句：fd</a:t>
            </a:r>
            <a:r>
              <a:rPr lang="zh-CN" altLang="en-US" sz="1800" dirty="0"/>
              <a:t>1=open(“</a:t>
            </a:r>
            <a:r>
              <a:rPr lang="zh-CN" altLang="en-US" sz="1800" dirty="0">
                <a:solidFill>
                  <a:srgbClr val="0000CC"/>
                </a:solidFill>
              </a:rPr>
              <a:t>/etc/passwd</a:t>
            </a:r>
            <a:r>
              <a:rPr lang="zh-CN" altLang="en-US" sz="1800" dirty="0"/>
              <a:t>”,O_RDONLY)</a:t>
            </a:r>
            <a:r>
              <a:rPr lang="zh-CN" altLang="en-US" sz="1800" dirty="0" smtClean="0"/>
              <a:t>;  </a:t>
            </a:r>
            <a:r>
              <a:rPr lang="en-US" altLang="zh-CN" sz="1800" dirty="0" smtClean="0">
                <a:solidFill>
                  <a:srgbClr val="C00000"/>
                </a:solidFill>
              </a:rPr>
              <a:t>//fd1=3</a:t>
            </a:r>
            <a:endParaRPr lang="zh-CN" altLang="en-US" sz="1800" dirty="0">
              <a:solidFill>
                <a:srgbClr val="C00000"/>
              </a:solidFill>
            </a:endParaRPr>
          </a:p>
        </p:txBody>
      </p:sp>
      <p:sp>
        <p:nvSpPr>
          <p:cNvPr id="3" name="圆角矩形标注 2"/>
          <p:cNvSpPr/>
          <p:nvPr/>
        </p:nvSpPr>
        <p:spPr>
          <a:xfrm>
            <a:off x="1455938" y="1372694"/>
            <a:ext cx="861134" cy="204187"/>
          </a:xfrm>
          <a:prstGeom prst="wedgeRoundRectCallout">
            <a:avLst>
              <a:gd name="adj1" fmla="val -20833"/>
              <a:gd name="adj2" fmla="val 364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本进程</a:t>
            </a:r>
            <a:endParaRPr lang="zh-CN" altLang="en-US" sz="1400" dirty="0">
              <a:solidFill>
                <a:schemeClr val="tx1"/>
              </a:solidFill>
            </a:endParaRPr>
          </a:p>
        </p:txBody>
      </p:sp>
      <p:sp>
        <p:nvSpPr>
          <p:cNvPr id="9" name="圆角矩形标注 8"/>
          <p:cNvSpPr/>
          <p:nvPr/>
        </p:nvSpPr>
        <p:spPr>
          <a:xfrm>
            <a:off x="3710866" y="1431187"/>
            <a:ext cx="861134" cy="204187"/>
          </a:xfrm>
          <a:prstGeom prst="wedgeRoundRectCallout">
            <a:avLst>
              <a:gd name="adj1" fmla="val -20833"/>
              <a:gd name="adj2" fmla="val 364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全局表</a:t>
            </a:r>
            <a:endParaRPr lang="zh-CN" altLang="en-US" sz="1400" dirty="0">
              <a:solidFill>
                <a:schemeClr val="tx1"/>
              </a:solidFill>
            </a:endParaRPr>
          </a:p>
        </p:txBody>
      </p:sp>
      <p:sp>
        <p:nvSpPr>
          <p:cNvPr id="10" name="圆角矩形标注 9"/>
          <p:cNvSpPr/>
          <p:nvPr/>
        </p:nvSpPr>
        <p:spPr>
          <a:xfrm>
            <a:off x="6329779" y="1431187"/>
            <a:ext cx="861134" cy="204187"/>
          </a:xfrm>
          <a:prstGeom prst="wedgeRoundRectCallout">
            <a:avLst>
              <a:gd name="adj1" fmla="val -20833"/>
              <a:gd name="adj2" fmla="val 364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全局表</a:t>
            </a:r>
            <a:endParaRPr lang="zh-CN" altLang="en-US" sz="1400" dirty="0">
              <a:solidFill>
                <a:schemeClr val="tx1"/>
              </a:solidFill>
            </a:endParaRPr>
          </a:p>
        </p:txBody>
      </p:sp>
      <p:sp>
        <p:nvSpPr>
          <p:cNvPr id="4" name="左大括号 3"/>
          <p:cNvSpPr/>
          <p:nvPr/>
        </p:nvSpPr>
        <p:spPr>
          <a:xfrm>
            <a:off x="1042416" y="1993392"/>
            <a:ext cx="236929" cy="411480"/>
          </a:xfrm>
          <a:prstGeom prst="leftBrace">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n w="19050">
                <a:solidFill>
                  <a:srgbClr val="FF0000"/>
                </a:solidFill>
              </a:ln>
            </a:endParaRPr>
          </a:p>
        </p:txBody>
      </p:sp>
      <p:sp>
        <p:nvSpPr>
          <p:cNvPr id="5" name="文本框 4"/>
          <p:cNvSpPr txBox="1"/>
          <p:nvPr/>
        </p:nvSpPr>
        <p:spPr>
          <a:xfrm>
            <a:off x="713232" y="2029855"/>
            <a:ext cx="329184" cy="338554"/>
          </a:xfrm>
          <a:prstGeom prst="rect">
            <a:avLst/>
          </a:prstGeom>
          <a:noFill/>
        </p:spPr>
        <p:txBody>
          <a:bodyPr wrap="square" rtlCol="0">
            <a:spAutoFit/>
          </a:bodyPr>
          <a:lstStyle/>
          <a:p>
            <a:r>
              <a:rPr lang="zh-CN" altLang="en-US" sz="1600" dirty="0" smtClean="0">
                <a:solidFill>
                  <a:srgbClr val="C00000"/>
                </a:solidFill>
              </a:rPr>
              <a:t>？</a:t>
            </a:r>
            <a:endParaRPr lang="zh-CN" altLang="en-US" sz="16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0"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讨论：</a:t>
            </a:r>
            <a:r>
              <a:rPr lang="zh-CN" altLang="en-US" dirty="0"/>
              <a:t>文件描述符与打开文件之间的关系</a:t>
            </a:r>
            <a:endParaRPr lang="zh-CN" altLang="en-US" noProof="1">
              <a:effectLst>
                <a:outerShdw blurRad="38100" dist="38100" dir="2700000">
                  <a:srgbClr val="C0C0C0"/>
                </a:outerShdw>
              </a:effectLst>
            </a:endParaRPr>
          </a:p>
        </p:txBody>
      </p:sp>
      <p:sp>
        <p:nvSpPr>
          <p:cNvPr id="131075" name="Rectangle 3"/>
          <p:cNvSpPr>
            <a:spLocks noGrp="1" noChangeArrowheads="1"/>
          </p:cNvSpPr>
          <p:nvPr>
            <p:ph type="body" idx="4294967295"/>
          </p:nvPr>
        </p:nvSpPr>
        <p:spPr>
          <a:xfrm>
            <a:off x="614039" y="1282700"/>
            <a:ext cx="8077199" cy="4483100"/>
          </a:xfrm>
        </p:spPr>
        <p:txBody>
          <a:bodyPr/>
          <a:lstStyle/>
          <a:p>
            <a:pPr eaLnBrk="1" hangingPunct="1"/>
            <a:r>
              <a:rPr lang="zh-CN" altLang="en-US" sz="1800" dirty="0">
                <a:solidFill>
                  <a:srgbClr val="7030A0"/>
                </a:solidFill>
              </a:rPr>
              <a:t>每一个</a:t>
            </a:r>
            <a:r>
              <a:rPr lang="zh-CN" altLang="en-US" sz="1800" b="1" u="sng" dirty="0">
                <a:solidFill>
                  <a:srgbClr val="7030A0"/>
                </a:solidFill>
              </a:rPr>
              <a:t>文件描述符</a:t>
            </a:r>
            <a:r>
              <a:rPr lang="zh-CN" altLang="en-US" sz="1800" dirty="0">
                <a:solidFill>
                  <a:srgbClr val="7030A0"/>
                </a:solidFill>
              </a:rPr>
              <a:t>与一个打开文件相对应</a:t>
            </a:r>
            <a:r>
              <a:rPr lang="zh-CN" altLang="en-US" sz="1800" dirty="0" smtClean="0">
                <a:solidFill>
                  <a:srgbClr val="7030A0"/>
                </a:solidFill>
              </a:rPr>
              <a:t>；（</a:t>
            </a:r>
            <a:r>
              <a:rPr lang="zh-CN" altLang="en-US" sz="1800" dirty="0"/>
              <a:t>文件句柄</a:t>
            </a:r>
            <a:r>
              <a:rPr lang="zh-CN" altLang="en-US" sz="1800" dirty="0" smtClean="0">
                <a:solidFill>
                  <a:srgbClr val="7030A0"/>
                </a:solidFill>
              </a:rPr>
              <a:t>）</a:t>
            </a:r>
            <a:endParaRPr lang="en-US" altLang="zh-CN" sz="1800" dirty="0">
              <a:solidFill>
                <a:srgbClr val="7030A0"/>
              </a:solidFill>
            </a:endParaRPr>
          </a:p>
          <a:p>
            <a:pPr eaLnBrk="1" hangingPunct="1"/>
            <a:r>
              <a:rPr lang="zh-CN" altLang="en-US" sz="1800" dirty="0">
                <a:solidFill>
                  <a:srgbClr val="006600"/>
                </a:solidFill>
              </a:rPr>
              <a:t>多个不同的文件描述符也会指向同一个</a:t>
            </a:r>
            <a:r>
              <a:rPr lang="zh-CN" altLang="en-US" sz="1800" dirty="0" smtClean="0">
                <a:solidFill>
                  <a:srgbClr val="006600"/>
                </a:solidFill>
              </a:rPr>
              <a:t>文件（文件表的表项）；</a:t>
            </a:r>
            <a:endParaRPr lang="en-US" altLang="zh-CN" sz="1800" dirty="0">
              <a:solidFill>
                <a:srgbClr val="006600"/>
              </a:solidFill>
            </a:endParaRPr>
          </a:p>
          <a:p>
            <a:pPr eaLnBrk="1" hangingPunct="1"/>
            <a:r>
              <a:rPr lang="zh-CN" altLang="en-US" sz="1800" dirty="0">
                <a:solidFill>
                  <a:srgbClr val="7030A0"/>
                </a:solidFill>
              </a:rPr>
              <a:t>同一个文件可以被不同的进程打开，也可以在同一个进程中被打开多次；</a:t>
            </a:r>
            <a:endParaRPr lang="en-US" altLang="zh-CN" sz="1800" dirty="0">
              <a:solidFill>
                <a:srgbClr val="7030A0"/>
              </a:solidFill>
            </a:endParaRPr>
          </a:p>
          <a:p>
            <a:pPr eaLnBrk="1" hangingPunct="1"/>
            <a:r>
              <a:rPr lang="zh-CN" altLang="en-US" sz="1800" dirty="0"/>
              <a:t>系统为每一个进程维护了一</a:t>
            </a:r>
            <a:r>
              <a:rPr lang="zh-CN" altLang="en-US" sz="1800" dirty="0" smtClean="0"/>
              <a:t>个进程私有的文件</a:t>
            </a:r>
            <a:r>
              <a:rPr lang="zh-CN" altLang="en-US" sz="1800" dirty="0"/>
              <a:t>描述符表；</a:t>
            </a:r>
            <a:endParaRPr lang="en-US" altLang="zh-CN" sz="1800" dirty="0"/>
          </a:p>
          <a:p>
            <a:pPr lvl="1" eaLnBrk="1" hangingPunct="1"/>
            <a:r>
              <a:rPr lang="zh-CN" altLang="en-US" sz="1600" dirty="0"/>
              <a:t>该表</a:t>
            </a:r>
            <a:r>
              <a:rPr lang="zh-CN" altLang="en-US" sz="1600" dirty="0" smtClean="0"/>
              <a:t>的索引值都是</a:t>
            </a:r>
            <a:r>
              <a:rPr lang="zh-CN" altLang="en-US" sz="1600" dirty="0"/>
              <a:t>从</a:t>
            </a:r>
            <a:r>
              <a:rPr lang="en-US" altLang="zh-CN" sz="1600" dirty="0"/>
              <a:t>0</a:t>
            </a:r>
            <a:r>
              <a:rPr lang="zh-CN" altLang="en-US" sz="1600" dirty="0"/>
              <a:t>开始</a:t>
            </a:r>
            <a:r>
              <a:rPr lang="zh-CN" altLang="en-US" sz="1600" dirty="0" smtClean="0"/>
              <a:t>；（系统预留：</a:t>
            </a:r>
            <a:r>
              <a:rPr lang="en-US" altLang="zh-CN" sz="1600" dirty="0" smtClean="0"/>
              <a:t>0,1,2</a:t>
            </a:r>
            <a:r>
              <a:rPr lang="zh-CN" altLang="en-US" sz="1600" dirty="0" smtClean="0"/>
              <a:t>）</a:t>
            </a:r>
            <a:endParaRPr lang="en-US" altLang="zh-CN" sz="1600" dirty="0"/>
          </a:p>
          <a:p>
            <a:pPr lvl="1" eaLnBrk="1" hangingPunct="1"/>
            <a:r>
              <a:rPr lang="zh-CN" altLang="en-US" sz="1600" dirty="0"/>
              <a:t>在不同的进程中会看到相同的文件</a:t>
            </a:r>
            <a:r>
              <a:rPr lang="zh-CN" altLang="en-US" sz="1600" dirty="0" smtClean="0"/>
              <a:t>描述符</a:t>
            </a:r>
            <a:endParaRPr lang="en-US" altLang="zh-CN" sz="1600" dirty="0"/>
          </a:p>
          <a:p>
            <a:pPr eaLnBrk="1" hangingPunct="1"/>
            <a:r>
              <a:rPr lang="zh-CN" altLang="en-US" sz="1800" dirty="0"/>
              <a:t>内核为打开的文件维护的</a:t>
            </a:r>
            <a:r>
              <a:rPr lang="en-US" altLang="zh-CN" sz="1800" dirty="0"/>
              <a:t>3</a:t>
            </a:r>
            <a:r>
              <a:rPr lang="zh-CN" altLang="en-US" sz="1800" dirty="0"/>
              <a:t>个数据结构</a:t>
            </a:r>
            <a:endParaRPr lang="zh-CN" altLang="en-US" sz="1800" dirty="0"/>
          </a:p>
          <a:p>
            <a:pPr lvl="1" eaLnBrk="1" hangingPunct="1"/>
            <a:r>
              <a:rPr lang="en-US" altLang="zh-CN" sz="1600" b="1" dirty="0">
                <a:solidFill>
                  <a:srgbClr val="0000CC"/>
                </a:solidFill>
              </a:rPr>
              <a:t>1. </a:t>
            </a:r>
            <a:r>
              <a:rPr lang="zh-CN" altLang="en-US" sz="1600" b="1" dirty="0">
                <a:solidFill>
                  <a:srgbClr val="0000CC"/>
                </a:solidFill>
              </a:rPr>
              <a:t>进程级的文件描述符表</a:t>
            </a:r>
            <a:endParaRPr lang="zh-CN" altLang="en-US" sz="1600" b="1" dirty="0">
              <a:solidFill>
                <a:srgbClr val="0000CC"/>
              </a:solidFill>
            </a:endParaRPr>
          </a:p>
          <a:p>
            <a:pPr lvl="1" eaLnBrk="1" hangingPunct="1"/>
            <a:r>
              <a:rPr lang="en-US" altLang="zh-CN" sz="1600" b="1" dirty="0">
                <a:solidFill>
                  <a:srgbClr val="0000CC"/>
                </a:solidFill>
              </a:rPr>
              <a:t>2. </a:t>
            </a:r>
            <a:r>
              <a:rPr lang="zh-CN" altLang="en-US" sz="1600" b="1" dirty="0">
                <a:solidFill>
                  <a:srgbClr val="0000CC"/>
                </a:solidFill>
              </a:rPr>
              <a:t>系统级</a:t>
            </a:r>
            <a:r>
              <a:rPr lang="zh-CN" altLang="en-US" sz="1600" b="1" dirty="0" smtClean="0">
                <a:solidFill>
                  <a:srgbClr val="0000CC"/>
                </a:solidFill>
              </a:rPr>
              <a:t>的（打开）文件表</a:t>
            </a:r>
            <a:endParaRPr lang="zh-CN" altLang="en-US" sz="1600" b="1" dirty="0">
              <a:solidFill>
                <a:srgbClr val="0000CC"/>
              </a:solidFill>
            </a:endParaRPr>
          </a:p>
          <a:p>
            <a:pPr lvl="1" eaLnBrk="1" hangingPunct="1"/>
            <a:r>
              <a:rPr lang="en-US" altLang="zh-CN" sz="1600" b="1" dirty="0">
                <a:solidFill>
                  <a:srgbClr val="0000CC"/>
                </a:solidFill>
              </a:rPr>
              <a:t>3</a:t>
            </a:r>
            <a:r>
              <a:rPr lang="en-US" altLang="zh-CN" sz="1600" b="1" dirty="0" smtClean="0">
                <a:solidFill>
                  <a:srgbClr val="0000CC"/>
                </a:solidFill>
              </a:rPr>
              <a:t>.</a:t>
            </a:r>
            <a:r>
              <a:rPr lang="zh-CN" altLang="en-US" sz="1600" b="1" dirty="0" smtClean="0">
                <a:solidFill>
                  <a:srgbClr val="0000CC"/>
                </a:solidFill>
              </a:rPr>
              <a:t>系统级的（文件系统）</a:t>
            </a:r>
            <a:r>
              <a:rPr lang="en-US" altLang="zh-CN" sz="1600" b="1" dirty="0" err="1" smtClean="0">
                <a:solidFill>
                  <a:srgbClr val="0000CC"/>
                </a:solidFill>
              </a:rPr>
              <a:t>i</a:t>
            </a:r>
            <a:r>
              <a:rPr lang="en-US" altLang="zh-CN" sz="1600" b="1" dirty="0" smtClean="0">
                <a:solidFill>
                  <a:srgbClr val="0000CC"/>
                </a:solidFill>
              </a:rPr>
              <a:t>-node</a:t>
            </a:r>
            <a:r>
              <a:rPr lang="zh-CN" altLang="en-US" sz="1600" b="1" dirty="0" smtClean="0">
                <a:solidFill>
                  <a:srgbClr val="0000CC"/>
                </a:solidFill>
              </a:rPr>
              <a:t>表（</a:t>
            </a:r>
            <a:r>
              <a:rPr lang="en-US" altLang="zh-CN" sz="1600" b="1" dirty="0" smtClean="0">
                <a:solidFill>
                  <a:srgbClr val="0000CC"/>
                </a:solidFill>
              </a:rPr>
              <a:t>FCB</a:t>
            </a:r>
            <a:r>
              <a:rPr lang="zh-CN" altLang="en-US" sz="1600" b="1" dirty="0" smtClean="0">
                <a:solidFill>
                  <a:srgbClr val="0000CC"/>
                </a:solidFill>
              </a:rPr>
              <a:t>，</a:t>
            </a:r>
            <a:r>
              <a:rPr lang="en-US" altLang="zh-CN" sz="1600" b="1" dirty="0" smtClean="0">
                <a:solidFill>
                  <a:srgbClr val="0000CC"/>
                </a:solidFill>
              </a:rPr>
              <a:t>UNIX</a:t>
            </a:r>
            <a:r>
              <a:rPr lang="zh-CN" altLang="en-US" sz="1600" b="1" dirty="0" smtClean="0">
                <a:solidFill>
                  <a:srgbClr val="0000CC"/>
                </a:solidFill>
              </a:rPr>
              <a:t>中称为</a:t>
            </a:r>
            <a:r>
              <a:rPr lang="en-US" altLang="zh-CN" sz="1600" b="1" dirty="0" err="1" smtClean="0">
                <a:solidFill>
                  <a:srgbClr val="0000CC"/>
                </a:solidFill>
              </a:rPr>
              <a:t>i</a:t>
            </a:r>
            <a:r>
              <a:rPr lang="en-US" altLang="zh-CN" sz="1600" b="1" dirty="0" smtClean="0">
                <a:solidFill>
                  <a:srgbClr val="0000CC"/>
                </a:solidFill>
              </a:rPr>
              <a:t>-node</a:t>
            </a:r>
            <a:r>
              <a:rPr lang="zh-CN" altLang="en-US" sz="1600" b="1" dirty="0" smtClean="0">
                <a:solidFill>
                  <a:srgbClr val="0000CC"/>
                </a:solidFill>
              </a:rPr>
              <a:t>）</a:t>
            </a:r>
            <a:endParaRPr lang="zh-CN" altLang="en-US" sz="1600" b="1" dirty="0">
              <a:solidFill>
                <a:srgbClr val="0000CC"/>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0"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讨论：</a:t>
            </a:r>
            <a:r>
              <a:rPr lang="zh-CN" altLang="en-US" dirty="0">
                <a:solidFill>
                  <a:srgbClr val="0000CC"/>
                </a:solidFill>
              </a:rPr>
              <a:t>进程级</a:t>
            </a:r>
            <a:r>
              <a:rPr lang="zh-CN" altLang="en-US" dirty="0"/>
              <a:t>的</a:t>
            </a:r>
            <a:r>
              <a:rPr lang="zh-CN" altLang="en-US" dirty="0">
                <a:solidFill>
                  <a:srgbClr val="006600"/>
                </a:solidFill>
              </a:rPr>
              <a:t>文件描述符表</a:t>
            </a:r>
            <a:endParaRPr lang="zh-CN" altLang="en-US" noProof="1">
              <a:solidFill>
                <a:srgbClr val="006600"/>
              </a:solidFill>
              <a:effectLst>
                <a:outerShdw blurRad="38100" dist="38100" dir="2700000">
                  <a:srgbClr val="C0C0C0"/>
                </a:outerShdw>
              </a:effectLst>
            </a:endParaRPr>
          </a:p>
        </p:txBody>
      </p:sp>
      <p:sp>
        <p:nvSpPr>
          <p:cNvPr id="131075" name="Rectangle 3"/>
          <p:cNvSpPr>
            <a:spLocks noGrp="1" noChangeArrowheads="1"/>
          </p:cNvSpPr>
          <p:nvPr>
            <p:ph type="body" idx="4294967295"/>
          </p:nvPr>
        </p:nvSpPr>
        <p:spPr>
          <a:xfrm>
            <a:off x="614039" y="1282700"/>
            <a:ext cx="8077199" cy="4483100"/>
          </a:xfrm>
        </p:spPr>
        <p:txBody>
          <a:bodyPr/>
          <a:lstStyle/>
          <a:p>
            <a:r>
              <a:rPr lang="zh-CN" altLang="en-US" sz="2000" dirty="0"/>
              <a:t>进程级的描述符表的每一条目记录了单个文件描述符的相关信息</a:t>
            </a:r>
            <a:endParaRPr lang="en-US" altLang="zh-CN" sz="2000" dirty="0"/>
          </a:p>
          <a:p>
            <a:pPr lvl="1"/>
            <a:r>
              <a:rPr lang="en-US" altLang="zh-CN" sz="1800" dirty="0"/>
              <a:t>1. </a:t>
            </a:r>
            <a:r>
              <a:rPr lang="zh-CN" altLang="en-US" sz="1800" dirty="0"/>
              <a:t>对打开</a:t>
            </a:r>
            <a:r>
              <a:rPr lang="zh-CN" altLang="en-US" sz="1800" dirty="0" smtClean="0"/>
              <a:t>文件描述符的</a:t>
            </a:r>
            <a:r>
              <a:rPr lang="zh-CN" altLang="en-US" sz="1800" dirty="0"/>
              <a:t>引用</a:t>
            </a:r>
            <a:endParaRPr lang="zh-CN" altLang="en-US" sz="1800" dirty="0"/>
          </a:p>
          <a:p>
            <a:pPr lvl="1"/>
            <a:r>
              <a:rPr lang="en-US" altLang="zh-CN" sz="1800" dirty="0"/>
              <a:t>2. </a:t>
            </a:r>
            <a:r>
              <a:rPr lang="zh-CN" altLang="en-US" sz="1800" dirty="0"/>
              <a:t>控制文件描述符操作的一组标志</a:t>
            </a:r>
            <a:endParaRPr lang="en-US" altLang="zh-CN" sz="1800" dirty="0"/>
          </a:p>
          <a:p>
            <a:pPr lvl="2"/>
            <a:r>
              <a:rPr lang="zh-CN" altLang="en-US" sz="1600" dirty="0"/>
              <a:t>目前，此类标志仅定义了一个，即</a:t>
            </a:r>
            <a:r>
              <a:rPr lang="en-US" altLang="zh-CN" sz="1600" dirty="0"/>
              <a:t>close-on-exec</a:t>
            </a:r>
            <a:r>
              <a:rPr lang="zh-CN" altLang="en-US" sz="1600" dirty="0"/>
              <a:t>标志</a:t>
            </a:r>
            <a:endParaRPr lang="zh-CN" altLang="en-US" sz="1600" dirty="0"/>
          </a:p>
          <a:p>
            <a:pPr lvl="1" eaLnBrk="1" hangingPunct="1"/>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0"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讨论：</a:t>
            </a:r>
            <a:r>
              <a:rPr lang="zh-CN" altLang="en-US" dirty="0">
                <a:solidFill>
                  <a:srgbClr val="0000CC"/>
                </a:solidFill>
                <a:effectLst>
                  <a:outerShdw blurRad="38100" dist="38100" dir="2700000">
                    <a:srgbClr val="C0C0C0"/>
                  </a:outerShdw>
                </a:effectLst>
              </a:rPr>
              <a:t>系统级</a:t>
            </a:r>
            <a:r>
              <a:rPr lang="zh-CN" altLang="en-US" dirty="0" smtClean="0">
                <a:effectLst>
                  <a:outerShdw blurRad="38100" dist="38100" dir="2700000">
                    <a:srgbClr val="C0C0C0"/>
                  </a:outerShdw>
                </a:effectLst>
              </a:rPr>
              <a:t>的</a:t>
            </a:r>
            <a:r>
              <a:rPr lang="zh-CN" altLang="en-US" dirty="0" smtClean="0">
                <a:solidFill>
                  <a:srgbClr val="0070C0"/>
                </a:solidFill>
                <a:effectLst>
                  <a:outerShdw blurRad="38100" dist="38100" dir="2700000">
                    <a:srgbClr val="C0C0C0"/>
                  </a:outerShdw>
                </a:effectLst>
              </a:rPr>
              <a:t>文件表</a:t>
            </a:r>
            <a:endParaRPr lang="zh-CN" altLang="en-US" noProof="1">
              <a:solidFill>
                <a:srgbClr val="0070C0"/>
              </a:solidFill>
              <a:effectLst>
                <a:outerShdw blurRad="38100" dist="38100" dir="2700000">
                  <a:srgbClr val="C0C0C0"/>
                </a:outerShdw>
              </a:effectLst>
            </a:endParaRPr>
          </a:p>
        </p:txBody>
      </p:sp>
      <p:sp>
        <p:nvSpPr>
          <p:cNvPr id="131075" name="Rectangle 3"/>
          <p:cNvSpPr>
            <a:spLocks noGrp="1" noChangeArrowheads="1"/>
          </p:cNvSpPr>
          <p:nvPr>
            <p:ph type="body" idx="4294967295"/>
          </p:nvPr>
        </p:nvSpPr>
        <p:spPr>
          <a:xfrm>
            <a:off x="614039" y="1282700"/>
            <a:ext cx="8077199" cy="4483100"/>
          </a:xfrm>
        </p:spPr>
        <p:txBody>
          <a:bodyPr/>
          <a:lstStyle/>
          <a:p>
            <a:pPr eaLnBrk="1" hangingPunct="1"/>
            <a:r>
              <a:rPr lang="zh-CN" altLang="en-US" sz="1800" dirty="0"/>
              <a:t>内核对所有打开的文件维护一个</a:t>
            </a:r>
            <a:r>
              <a:rPr lang="zh-CN" altLang="en-US" sz="1800" b="1" dirty="0">
                <a:solidFill>
                  <a:srgbClr val="0000CC"/>
                </a:solidFill>
              </a:rPr>
              <a:t>系统级</a:t>
            </a:r>
            <a:r>
              <a:rPr lang="zh-CN" altLang="en-US" sz="1800" dirty="0"/>
              <a:t>的表格（</a:t>
            </a:r>
            <a:r>
              <a:rPr lang="en-US" altLang="zh-CN" sz="1800" dirty="0"/>
              <a:t>open file description table</a:t>
            </a:r>
            <a:r>
              <a:rPr lang="zh-CN" altLang="en-US" sz="1800" dirty="0"/>
              <a:t>），也称之为</a:t>
            </a:r>
            <a:r>
              <a:rPr lang="zh-CN" altLang="en-US" sz="1800" b="1" dirty="0">
                <a:solidFill>
                  <a:srgbClr val="FF0000"/>
                </a:solidFill>
              </a:rPr>
              <a:t>打开文件表（</a:t>
            </a:r>
            <a:r>
              <a:rPr lang="en-US" altLang="zh-CN" sz="1800" b="1" dirty="0">
                <a:solidFill>
                  <a:srgbClr val="FF0000"/>
                </a:solidFill>
              </a:rPr>
              <a:t>open file table</a:t>
            </a:r>
            <a:r>
              <a:rPr lang="zh-CN" altLang="en-US" sz="1800" b="1" dirty="0">
                <a:solidFill>
                  <a:srgbClr val="FF0000"/>
                </a:solidFill>
              </a:rPr>
              <a:t>）</a:t>
            </a:r>
            <a:r>
              <a:rPr lang="zh-CN" altLang="en-US" sz="1800" dirty="0"/>
              <a:t>；</a:t>
            </a:r>
            <a:endParaRPr lang="en-US" altLang="zh-CN" sz="1800" dirty="0"/>
          </a:p>
          <a:p>
            <a:pPr eaLnBrk="1" hangingPunct="1"/>
            <a:r>
              <a:rPr lang="zh-CN" altLang="en-US" sz="1800" b="1" dirty="0">
                <a:solidFill>
                  <a:srgbClr val="006600"/>
                </a:solidFill>
              </a:rPr>
              <a:t>表格中各条目有时称为打开文件的句柄（</a:t>
            </a:r>
            <a:r>
              <a:rPr lang="en-US" altLang="zh-CN" sz="1800" b="1" dirty="0">
                <a:solidFill>
                  <a:srgbClr val="006600"/>
                </a:solidFill>
              </a:rPr>
              <a:t>open file handle</a:t>
            </a:r>
            <a:r>
              <a:rPr lang="zh-CN" altLang="en-US" sz="1800" b="1" dirty="0">
                <a:solidFill>
                  <a:srgbClr val="006600"/>
                </a:solidFill>
              </a:rPr>
              <a:t>）</a:t>
            </a:r>
            <a:r>
              <a:rPr lang="zh-CN" altLang="en-US" sz="1800" dirty="0"/>
              <a:t>；</a:t>
            </a:r>
            <a:endParaRPr lang="en-US" altLang="zh-CN" sz="1800" dirty="0"/>
          </a:p>
          <a:p>
            <a:pPr eaLnBrk="1" hangingPunct="1"/>
            <a:r>
              <a:rPr lang="zh-CN" altLang="en-US" sz="1800" b="1" dirty="0">
                <a:solidFill>
                  <a:srgbClr val="7030A0"/>
                </a:solidFill>
              </a:rPr>
              <a:t>一个打开文件句柄中给出了一个打开文件相关的全部信息，主要包括：</a:t>
            </a:r>
            <a:endParaRPr lang="zh-CN" altLang="en-US" sz="1800" b="1" dirty="0">
              <a:solidFill>
                <a:srgbClr val="7030A0"/>
              </a:solidFill>
            </a:endParaRPr>
          </a:p>
          <a:p>
            <a:pPr lvl="1" eaLnBrk="1" hangingPunct="1"/>
            <a:r>
              <a:rPr lang="en-US" altLang="zh-CN" sz="1600" dirty="0"/>
              <a:t>1. </a:t>
            </a:r>
            <a:r>
              <a:rPr lang="zh-CN" altLang="en-US" sz="1600" b="1" dirty="0"/>
              <a:t>当前文件读写偏移量</a:t>
            </a:r>
            <a:r>
              <a:rPr lang="zh-CN" altLang="en-US" sz="1600" dirty="0"/>
              <a:t>（调用</a:t>
            </a:r>
            <a:r>
              <a:rPr lang="en-US" altLang="zh-CN" sz="1600" dirty="0"/>
              <a:t>read()</a:t>
            </a:r>
            <a:r>
              <a:rPr lang="zh-CN" altLang="en-US" sz="1600" dirty="0"/>
              <a:t>和</a:t>
            </a:r>
            <a:r>
              <a:rPr lang="en-US" altLang="zh-CN" sz="1600" dirty="0"/>
              <a:t>write()</a:t>
            </a:r>
            <a:r>
              <a:rPr lang="zh-CN" altLang="en-US" sz="1600" dirty="0"/>
              <a:t>时更新，或使用</a:t>
            </a:r>
            <a:r>
              <a:rPr lang="en-US" altLang="zh-CN" sz="1600" dirty="0" err="1"/>
              <a:t>lseek</a:t>
            </a:r>
            <a:r>
              <a:rPr lang="en-US" altLang="zh-CN" sz="1600" dirty="0"/>
              <a:t>()</a:t>
            </a:r>
            <a:r>
              <a:rPr lang="zh-CN" altLang="en-US" sz="1600" dirty="0"/>
              <a:t>直接修改）</a:t>
            </a:r>
            <a:endParaRPr lang="zh-CN" altLang="en-US" sz="1600" dirty="0"/>
          </a:p>
          <a:p>
            <a:pPr lvl="1" eaLnBrk="1" hangingPunct="1"/>
            <a:r>
              <a:rPr lang="en-US" altLang="zh-CN" sz="1600" dirty="0"/>
              <a:t>2. </a:t>
            </a:r>
            <a:r>
              <a:rPr lang="zh-CN" altLang="en-US" sz="1600" dirty="0"/>
              <a:t>打开文件时所使用的状态标识（即</a:t>
            </a:r>
            <a:r>
              <a:rPr lang="en-US" altLang="zh-CN" sz="1600" dirty="0"/>
              <a:t>open()</a:t>
            </a:r>
            <a:r>
              <a:rPr lang="zh-CN" altLang="en-US" sz="1600" dirty="0"/>
              <a:t>的</a:t>
            </a:r>
            <a:r>
              <a:rPr lang="en-US" altLang="zh-CN" sz="1600" dirty="0"/>
              <a:t>flags</a:t>
            </a:r>
            <a:r>
              <a:rPr lang="zh-CN" altLang="en-US" sz="1600" dirty="0"/>
              <a:t>参数）</a:t>
            </a:r>
            <a:endParaRPr lang="zh-CN" altLang="en-US" sz="1600" dirty="0"/>
          </a:p>
          <a:p>
            <a:pPr lvl="1" eaLnBrk="1" hangingPunct="1"/>
            <a:r>
              <a:rPr lang="en-US" altLang="zh-CN" sz="1600" dirty="0"/>
              <a:t>3. </a:t>
            </a:r>
            <a:r>
              <a:rPr lang="zh-CN" altLang="en-US" sz="1600" b="1" dirty="0"/>
              <a:t>文件访问模式</a:t>
            </a:r>
            <a:r>
              <a:rPr lang="zh-CN" altLang="en-US" sz="1600" dirty="0"/>
              <a:t>（如调用</a:t>
            </a:r>
            <a:r>
              <a:rPr lang="en-US" altLang="zh-CN" sz="1600" dirty="0"/>
              <a:t>open()</a:t>
            </a:r>
            <a:r>
              <a:rPr lang="zh-CN" altLang="en-US" sz="1600" dirty="0"/>
              <a:t>时所设置的只读模式、只写模式或读写</a:t>
            </a:r>
            <a:r>
              <a:rPr lang="zh-CN" altLang="en-US" sz="1600" dirty="0" smtClean="0"/>
              <a:t>模式等）</a:t>
            </a:r>
            <a:endParaRPr lang="zh-CN" altLang="en-US" sz="1600" dirty="0"/>
          </a:p>
          <a:p>
            <a:pPr lvl="1" eaLnBrk="1" hangingPunct="1"/>
            <a:r>
              <a:rPr lang="en-US" altLang="zh-CN" sz="1600" dirty="0"/>
              <a:t>4. </a:t>
            </a:r>
            <a:r>
              <a:rPr lang="zh-CN" altLang="en-US" sz="1600" dirty="0"/>
              <a:t>与信号驱动相关的设置</a:t>
            </a:r>
            <a:endParaRPr lang="zh-CN" altLang="en-US" sz="1600" dirty="0"/>
          </a:p>
          <a:p>
            <a:pPr lvl="1" eaLnBrk="1" hangingPunct="1"/>
            <a:r>
              <a:rPr lang="en-US" altLang="zh-CN" sz="1600" dirty="0"/>
              <a:t>5. </a:t>
            </a:r>
            <a:r>
              <a:rPr lang="zh-CN" altLang="en-US" sz="1600" b="1" dirty="0">
                <a:solidFill>
                  <a:srgbClr val="000818"/>
                </a:solidFill>
              </a:rPr>
              <a:t>对该文件</a:t>
            </a:r>
            <a:r>
              <a:rPr lang="en-US" altLang="zh-CN" sz="1600" b="1" dirty="0" err="1">
                <a:solidFill>
                  <a:srgbClr val="000818"/>
                </a:solidFill>
              </a:rPr>
              <a:t>i</a:t>
            </a:r>
            <a:r>
              <a:rPr lang="en-US" altLang="zh-CN" sz="1600" b="1" dirty="0">
                <a:solidFill>
                  <a:srgbClr val="000818"/>
                </a:solidFill>
              </a:rPr>
              <a:t>-node</a:t>
            </a:r>
            <a:r>
              <a:rPr lang="zh-CN" altLang="en-US" sz="1600" b="1" dirty="0">
                <a:solidFill>
                  <a:srgbClr val="000818"/>
                </a:solidFill>
              </a:rPr>
              <a:t>对象的引用</a:t>
            </a:r>
            <a:endParaRPr lang="zh-CN" altLang="en-US" sz="1600" b="1" dirty="0">
              <a:solidFill>
                <a:srgbClr val="000818"/>
              </a:solidFill>
            </a:endParaRPr>
          </a:p>
          <a:p>
            <a:pPr lvl="1" eaLnBrk="1" hangingPunct="1"/>
            <a:r>
              <a:rPr lang="en-US" altLang="zh-CN" sz="1600" dirty="0"/>
              <a:t>6. </a:t>
            </a:r>
            <a:r>
              <a:rPr lang="zh-CN" altLang="en-US" sz="1600" dirty="0"/>
              <a:t>文件类型（例如：常规文件、套接字或</a:t>
            </a:r>
            <a:r>
              <a:rPr lang="en-US" altLang="zh-CN" sz="1600" dirty="0"/>
              <a:t>FIFO</a:t>
            </a:r>
            <a:r>
              <a:rPr lang="zh-CN" altLang="en-US" sz="1600" dirty="0"/>
              <a:t>）和访问权限</a:t>
            </a:r>
            <a:endParaRPr lang="zh-CN" altLang="en-US" sz="1600" dirty="0"/>
          </a:p>
          <a:p>
            <a:pPr lvl="1" eaLnBrk="1" hangingPunct="1"/>
            <a:r>
              <a:rPr lang="en-US" altLang="zh-CN" sz="1600" dirty="0"/>
              <a:t>7. </a:t>
            </a:r>
            <a:r>
              <a:rPr lang="zh-CN" altLang="en-US" sz="1600" dirty="0"/>
              <a:t>一个指针，指向该文件所持有的锁列表</a:t>
            </a:r>
            <a:endParaRPr lang="zh-CN" altLang="en-US" sz="1600" dirty="0"/>
          </a:p>
          <a:p>
            <a:pPr lvl="1" eaLnBrk="1" hangingPunct="1"/>
            <a:r>
              <a:rPr lang="en-US" altLang="zh-CN" sz="1600" dirty="0"/>
              <a:t>8. </a:t>
            </a:r>
            <a:r>
              <a:rPr lang="zh-CN" altLang="en-US" sz="1600" dirty="0"/>
              <a:t>文件的各种属性，包括文件大小以及与不同类型操作相关的时间戳</a:t>
            </a: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0"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讨论</a:t>
            </a:r>
            <a:r>
              <a:rPr lang="zh-CN" altLang="en-US" noProof="1" smtClean="0">
                <a:effectLst>
                  <a:outerShdw blurRad="38100" dist="38100" dir="2700000">
                    <a:srgbClr val="C0C0C0"/>
                  </a:outerShdw>
                </a:effectLst>
              </a:rPr>
              <a:t>：</a:t>
            </a:r>
            <a:r>
              <a:rPr lang="zh-CN" altLang="en-US" noProof="1" smtClean="0">
                <a:solidFill>
                  <a:srgbClr val="0000CC"/>
                </a:solidFill>
                <a:effectLst>
                  <a:outerShdw blurRad="38100" dist="38100" dir="2700000">
                    <a:srgbClr val="C0C0C0"/>
                  </a:outerShdw>
                </a:effectLst>
              </a:rPr>
              <a:t>系统级</a:t>
            </a:r>
            <a:r>
              <a:rPr lang="zh-CN" altLang="en-US" noProof="1" smtClean="0">
                <a:effectLst>
                  <a:outerShdw blurRad="38100" dist="38100" dir="2700000">
                    <a:srgbClr val="C0C0C0"/>
                  </a:outerShdw>
                </a:effectLst>
              </a:rPr>
              <a:t>的</a:t>
            </a:r>
            <a:r>
              <a:rPr lang="en-US" altLang="zh-CN" dirty="0" err="1" smtClean="0">
                <a:solidFill>
                  <a:srgbClr val="0070C0"/>
                </a:solidFill>
                <a:effectLst>
                  <a:outerShdw blurRad="38100" dist="38100" dir="2700000">
                    <a:srgbClr val="C0C0C0"/>
                  </a:outerShdw>
                </a:effectLst>
              </a:rPr>
              <a:t>i</a:t>
            </a:r>
            <a:r>
              <a:rPr lang="en-US" altLang="zh-CN" dirty="0" smtClean="0">
                <a:solidFill>
                  <a:srgbClr val="0070C0"/>
                </a:solidFill>
                <a:effectLst>
                  <a:outerShdw blurRad="38100" dist="38100" dir="2700000">
                    <a:srgbClr val="C0C0C0"/>
                  </a:outerShdw>
                </a:effectLst>
              </a:rPr>
              <a:t>-node</a:t>
            </a:r>
            <a:r>
              <a:rPr lang="zh-CN" altLang="en-US" dirty="0">
                <a:solidFill>
                  <a:srgbClr val="0070C0"/>
                </a:solidFill>
                <a:effectLst>
                  <a:outerShdw blurRad="38100" dist="38100" dir="2700000">
                    <a:srgbClr val="C0C0C0"/>
                  </a:outerShdw>
                </a:effectLst>
              </a:rPr>
              <a:t>表</a:t>
            </a:r>
            <a:endParaRPr lang="zh-CN" altLang="en-US" noProof="1">
              <a:solidFill>
                <a:srgbClr val="0070C0"/>
              </a:solidFill>
              <a:effectLst>
                <a:outerShdw blurRad="38100" dist="38100" dir="2700000">
                  <a:srgbClr val="C0C0C0"/>
                </a:outerShdw>
              </a:effectLst>
            </a:endParaRPr>
          </a:p>
        </p:txBody>
      </p:sp>
      <p:sp>
        <p:nvSpPr>
          <p:cNvPr id="131075" name="Rectangle 3"/>
          <p:cNvSpPr>
            <a:spLocks noGrp="1" noChangeArrowheads="1"/>
          </p:cNvSpPr>
          <p:nvPr>
            <p:ph type="body" idx="4294967295"/>
          </p:nvPr>
        </p:nvSpPr>
        <p:spPr>
          <a:xfrm>
            <a:off x="614039" y="1282700"/>
            <a:ext cx="8077199" cy="4483100"/>
          </a:xfrm>
        </p:spPr>
        <p:txBody>
          <a:bodyPr/>
          <a:lstStyle/>
          <a:p>
            <a:r>
              <a:rPr lang="zh-CN" altLang="en-US" sz="2000" dirty="0"/>
              <a:t>系统级的打开文件索引节点表，又称为活动的索引节点表</a:t>
            </a:r>
            <a:r>
              <a:rPr lang="en-US" altLang="zh-CN" sz="2000" dirty="0"/>
              <a:t>;</a:t>
            </a:r>
            <a:endParaRPr lang="en-US" altLang="zh-CN" sz="2000" dirty="0"/>
          </a:p>
          <a:p>
            <a:r>
              <a:rPr lang="zh-CN" altLang="en-US" sz="2000" dirty="0"/>
              <a:t>打开一个文件时，将在磁盘上的文件的索引节点装入到内核维护的索引节点表中；</a:t>
            </a:r>
            <a:endParaRPr lang="en-US" altLang="zh-CN" sz="2000" dirty="0"/>
          </a:p>
          <a:p>
            <a:r>
              <a:rPr lang="zh-CN" altLang="en-US" sz="2000" dirty="0"/>
              <a:t>同时设置上一些访问文件时的一些控制信息，如引用数</a:t>
            </a:r>
            <a:r>
              <a:rPr lang="zh-CN" altLang="en-US" sz="2000"/>
              <a:t>，表示一个文件目前被</a:t>
            </a:r>
            <a:r>
              <a:rPr lang="zh-CN" altLang="en-US" sz="2000" dirty="0"/>
              <a:t>打开的次数；</a:t>
            </a:r>
            <a:endParaRPr lang="en-US" altLang="zh-CN" sz="2000" dirty="0"/>
          </a:p>
          <a:p>
            <a:endParaRPr lang="en-US" altLang="zh-CN" sz="2000" dirty="0"/>
          </a:p>
          <a:p>
            <a:endParaRPr lang="en-US" altLang="zh-CN" sz="2000" dirty="0"/>
          </a:p>
          <a:p>
            <a:r>
              <a:rPr lang="zh-CN" altLang="en-US" sz="2000" dirty="0"/>
              <a:t>参见</a:t>
            </a:r>
            <a:r>
              <a:rPr lang="en-US" altLang="zh-CN" sz="1600" dirty="0">
                <a:hlinkClick r:id="rId1"/>
              </a:rPr>
              <a:t>https://blog.csdn.net/ai2000ai/article/details/79738422</a:t>
            </a:r>
            <a:endParaRPr lang="en-US" altLang="zh-CN" sz="1600" dirty="0"/>
          </a:p>
          <a:p>
            <a:endParaRPr lang="en-US" altLang="zh-CN"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打开文件后的系统核心数据结构</a:t>
            </a:r>
            <a:endParaRPr lang="zh-CN" altLang="en-US" noProof="1">
              <a:effectLst>
                <a:outerShdw blurRad="38100" dist="38100" dir="2700000">
                  <a:srgbClr val="C0C0C0"/>
                </a:outerShdw>
              </a:effectLst>
            </a:endParaRPr>
          </a:p>
        </p:txBody>
      </p:sp>
      <p:sp>
        <p:nvSpPr>
          <p:cNvPr id="9" name="文本框 2"/>
          <p:cNvSpPr txBox="1">
            <a:spLocks noChangeArrowheads="1"/>
          </p:cNvSpPr>
          <p:nvPr/>
        </p:nvSpPr>
        <p:spPr bwMode="auto">
          <a:xfrm>
            <a:off x="1233626" y="1051302"/>
            <a:ext cx="6300788" cy="74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0" lvl="1" indent="0">
              <a:buNone/>
            </a:pPr>
            <a:r>
              <a:rPr lang="zh-CN" altLang="en-US" sz="1800" dirty="0"/>
              <a:t>fd1=open(“</a:t>
            </a:r>
            <a:r>
              <a:rPr lang="zh-CN" altLang="en-US" sz="1800" dirty="0">
                <a:solidFill>
                  <a:srgbClr val="0000CC"/>
                </a:solidFill>
              </a:rPr>
              <a:t>/etc/passwd</a:t>
            </a:r>
            <a:r>
              <a:rPr lang="zh-CN" altLang="en-US" sz="1800" dirty="0"/>
              <a:t>”,O_RDONLY)</a:t>
            </a:r>
            <a:r>
              <a:rPr lang="zh-CN" altLang="en-US" sz="1800" dirty="0" smtClean="0"/>
              <a:t>;  </a:t>
            </a:r>
            <a:r>
              <a:rPr lang="en-US" altLang="zh-CN" sz="1800" dirty="0" smtClean="0">
                <a:solidFill>
                  <a:srgbClr val="C00000"/>
                </a:solidFill>
              </a:rPr>
              <a:t>//fd1=3</a:t>
            </a:r>
            <a:endParaRPr lang="en-US" altLang="zh-CN" sz="1800" dirty="0">
              <a:solidFill>
                <a:srgbClr val="C00000"/>
              </a:solidFill>
            </a:endParaRPr>
          </a:p>
          <a:p>
            <a:pPr marL="0" lvl="1" indent="0">
              <a:buNone/>
            </a:pPr>
            <a:r>
              <a:rPr lang="zh-CN" altLang="en-US" sz="1800" dirty="0"/>
              <a:t>fd2=open(“</a:t>
            </a:r>
            <a:r>
              <a:rPr lang="zh-CN" altLang="en-US" sz="1800" dirty="0">
                <a:solidFill>
                  <a:srgbClr val="006600"/>
                </a:solidFill>
              </a:rPr>
              <a:t>local</a:t>
            </a:r>
            <a:r>
              <a:rPr lang="zh-CN" altLang="en-US" sz="1800" dirty="0"/>
              <a:t>”,O_RDWR)</a:t>
            </a:r>
            <a:r>
              <a:rPr lang="zh-CN" altLang="en-US" sz="1800" dirty="0" smtClean="0"/>
              <a:t>;                 </a:t>
            </a:r>
            <a:r>
              <a:rPr lang="en-US" altLang="zh-CN" sz="1800" dirty="0" smtClean="0">
                <a:solidFill>
                  <a:srgbClr val="C00000"/>
                </a:solidFill>
              </a:rPr>
              <a:t>//fd2=4</a:t>
            </a:r>
            <a:endParaRPr lang="zh-CN" altLang="en-US" sz="1800" dirty="0">
              <a:solidFill>
                <a:srgbClr val="C00000"/>
              </a:solidFill>
            </a:endParaRPr>
          </a:p>
        </p:txBody>
      </p:sp>
      <p:pic>
        <p:nvPicPr>
          <p:cNvPr id="5" name="图片 4"/>
          <p:cNvPicPr>
            <a:picLocks noChangeAspect="1"/>
          </p:cNvPicPr>
          <p:nvPr/>
        </p:nvPicPr>
        <p:blipFill>
          <a:blip r:embed="rId1"/>
          <a:stretch>
            <a:fillRect/>
          </a:stretch>
        </p:blipFill>
        <p:spPr>
          <a:xfrm>
            <a:off x="1138237" y="2007684"/>
            <a:ext cx="6867525" cy="4064642"/>
          </a:xfrm>
          <a:prstGeom prst="rect">
            <a:avLst/>
          </a:prstGeom>
        </p:spPr>
      </p:pic>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打开文件后的系统核心数据结构</a:t>
            </a:r>
            <a:endParaRPr lang="zh-CN" altLang="en-US" noProof="1">
              <a:effectLst>
                <a:outerShdw blurRad="38100" dist="38100" dir="2700000">
                  <a:srgbClr val="C0C0C0"/>
                </a:outerShdw>
              </a:effectLst>
            </a:endParaRPr>
          </a:p>
        </p:txBody>
      </p:sp>
      <p:sp>
        <p:nvSpPr>
          <p:cNvPr id="132100" name="文本框 2"/>
          <p:cNvSpPr txBox="1">
            <a:spLocks noChangeArrowheads="1"/>
          </p:cNvSpPr>
          <p:nvPr/>
        </p:nvSpPr>
        <p:spPr bwMode="auto">
          <a:xfrm>
            <a:off x="1003300" y="5916613"/>
            <a:ext cx="6300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dirty="0">
                <a:solidFill>
                  <a:srgbClr val="7030A0"/>
                </a:solidFill>
              </a:rPr>
              <a:t>请参见“</a:t>
            </a:r>
            <a:r>
              <a:rPr lang="en-US" altLang="zh-CN" sz="1800" dirty="0">
                <a:solidFill>
                  <a:srgbClr val="7030A0"/>
                </a:solidFill>
              </a:rPr>
              <a:t>UNIX</a:t>
            </a:r>
            <a:r>
              <a:rPr lang="zh-CN" altLang="en-US" sz="1800" dirty="0">
                <a:solidFill>
                  <a:srgbClr val="7030A0"/>
                </a:solidFill>
              </a:rPr>
              <a:t>操作系统设计”，第</a:t>
            </a:r>
            <a:r>
              <a:rPr lang="en-US" altLang="zh-CN" sz="1800" dirty="0">
                <a:solidFill>
                  <a:srgbClr val="7030A0"/>
                </a:solidFill>
              </a:rPr>
              <a:t>72</a:t>
            </a:r>
            <a:r>
              <a:rPr lang="zh-CN" altLang="en-US" sz="1800" dirty="0">
                <a:solidFill>
                  <a:srgbClr val="7030A0"/>
                </a:solidFill>
              </a:rPr>
              <a:t>页</a:t>
            </a:r>
            <a:endParaRPr lang="zh-CN" altLang="en-US" sz="1800" dirty="0">
              <a:solidFill>
                <a:srgbClr val="7030A0"/>
              </a:solidFill>
            </a:endParaRPr>
          </a:p>
        </p:txBody>
      </p:sp>
      <p:grpSp>
        <p:nvGrpSpPr>
          <p:cNvPr id="3" name="Group 4"/>
          <p:cNvGrpSpPr>
            <a:grpSpLocks noChangeAspect="1"/>
          </p:cNvGrpSpPr>
          <p:nvPr/>
        </p:nvGrpSpPr>
        <p:grpSpPr bwMode="auto">
          <a:xfrm>
            <a:off x="1003300" y="2277849"/>
            <a:ext cx="7089775" cy="3529445"/>
            <a:chOff x="632" y="680"/>
            <a:chExt cx="4466" cy="2887"/>
          </a:xfrm>
        </p:grpSpPr>
        <p:sp>
          <p:nvSpPr>
            <p:cNvPr id="4" name="AutoShape 3"/>
            <p:cNvSpPr>
              <a:spLocks noChangeAspect="1" noChangeArrowheads="1" noTextEdit="1"/>
            </p:cNvSpPr>
            <p:nvPr/>
          </p:nvSpPr>
          <p:spPr bwMode="auto">
            <a:xfrm>
              <a:off x="632" y="680"/>
              <a:ext cx="4466" cy="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2867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 y="680"/>
              <a:ext cx="4473" cy="2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文本框 2"/>
          <p:cNvSpPr txBox="1">
            <a:spLocks noChangeArrowheads="1"/>
          </p:cNvSpPr>
          <p:nvPr/>
        </p:nvSpPr>
        <p:spPr bwMode="auto">
          <a:xfrm>
            <a:off x="1233626" y="1051302"/>
            <a:ext cx="6300788" cy="111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0" lvl="1" indent="0">
              <a:buNone/>
            </a:pPr>
            <a:r>
              <a:rPr lang="zh-CN" altLang="en-US" sz="1800" dirty="0"/>
              <a:t>fd1=open(“</a:t>
            </a:r>
            <a:r>
              <a:rPr lang="zh-CN" altLang="en-US" sz="1800" dirty="0">
                <a:solidFill>
                  <a:srgbClr val="0000CC"/>
                </a:solidFill>
              </a:rPr>
              <a:t>/etc/passwd</a:t>
            </a:r>
            <a:r>
              <a:rPr lang="zh-CN" altLang="en-US" sz="1800" dirty="0"/>
              <a:t>”,O_RDONLY)</a:t>
            </a:r>
            <a:r>
              <a:rPr lang="zh-CN" altLang="en-US" sz="1800" dirty="0" smtClean="0"/>
              <a:t>;  </a:t>
            </a:r>
            <a:r>
              <a:rPr lang="en-US" altLang="zh-CN" sz="1800" dirty="0" smtClean="0">
                <a:solidFill>
                  <a:srgbClr val="C00000"/>
                </a:solidFill>
              </a:rPr>
              <a:t>//fd1=3</a:t>
            </a:r>
            <a:endParaRPr lang="en-US" altLang="zh-CN" sz="1800" dirty="0"/>
          </a:p>
          <a:p>
            <a:pPr marL="0" lvl="1" indent="0">
              <a:buNone/>
            </a:pPr>
            <a:r>
              <a:rPr lang="zh-CN" altLang="en-US" sz="1800" dirty="0"/>
              <a:t>fd2=open(“</a:t>
            </a:r>
            <a:r>
              <a:rPr lang="zh-CN" altLang="en-US" sz="1800" dirty="0">
                <a:solidFill>
                  <a:srgbClr val="006600"/>
                </a:solidFill>
              </a:rPr>
              <a:t>local</a:t>
            </a:r>
            <a:r>
              <a:rPr lang="zh-CN" altLang="en-US" sz="1800" dirty="0"/>
              <a:t>”,O_RDWR)</a:t>
            </a:r>
            <a:r>
              <a:rPr lang="zh-CN" altLang="en-US" sz="1800" dirty="0" smtClean="0"/>
              <a:t>;                  </a:t>
            </a:r>
            <a:r>
              <a:rPr lang="en-US" altLang="zh-CN" sz="1800" dirty="0" smtClean="0">
                <a:solidFill>
                  <a:srgbClr val="C00000"/>
                </a:solidFill>
              </a:rPr>
              <a:t>//fd1=4</a:t>
            </a:r>
            <a:endParaRPr lang="en-US" altLang="zh-CN" sz="1800" dirty="0"/>
          </a:p>
          <a:p>
            <a:pPr marL="0" lvl="1" indent="0">
              <a:buNone/>
            </a:pPr>
            <a:r>
              <a:rPr lang="zh-CN" altLang="en-US" sz="1800" dirty="0"/>
              <a:t>fd3=open(“</a:t>
            </a:r>
            <a:r>
              <a:rPr lang="zh-CN" altLang="en-US" sz="1800" dirty="0">
                <a:solidFill>
                  <a:srgbClr val="0000CC"/>
                </a:solidFill>
              </a:rPr>
              <a:t>/etc/passwd</a:t>
            </a:r>
            <a:r>
              <a:rPr lang="zh-CN" altLang="en-US" sz="1800" dirty="0"/>
              <a:t>”,O_WRONLY)</a:t>
            </a:r>
            <a:r>
              <a:rPr lang="zh-CN" altLang="en-US" sz="1800" dirty="0" smtClean="0"/>
              <a:t>;  </a:t>
            </a:r>
            <a:r>
              <a:rPr lang="en-US" altLang="zh-CN" sz="1800" dirty="0" smtClean="0">
                <a:solidFill>
                  <a:srgbClr val="C00000"/>
                </a:solidFill>
              </a:rPr>
              <a:t>//fd3=5</a:t>
            </a:r>
            <a:endParaRPr lang="en-US" altLang="zh-CN" sz="1800" dirty="0">
              <a:solidFill>
                <a:srgbClr val="C00000"/>
              </a:solidFill>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进程打开文件后的数据结构</a:t>
            </a:r>
            <a:endParaRPr lang="zh-CN" altLang="en-US" noProof="1">
              <a:effectLst>
                <a:outerShdw blurRad="38100" dist="38100" dir="2700000">
                  <a:srgbClr val="C0C0C0"/>
                </a:outerShdw>
              </a:effectLst>
            </a:endParaRPr>
          </a:p>
        </p:txBody>
      </p:sp>
      <p:sp>
        <p:nvSpPr>
          <p:cNvPr id="133123" name="内容占位符 2"/>
          <p:cNvSpPr>
            <a:spLocks noGrp="1" noChangeArrowheads="1"/>
          </p:cNvSpPr>
          <p:nvPr>
            <p:ph idx="4294967295"/>
          </p:nvPr>
        </p:nvSpPr>
        <p:spPr>
          <a:xfrm>
            <a:off x="819150" y="838200"/>
            <a:ext cx="7810500" cy="5470525"/>
          </a:xfrm>
        </p:spPr>
        <p:txBody>
          <a:bodyPr/>
          <a:lstStyle/>
          <a:p>
            <a:pPr>
              <a:spcBef>
                <a:spcPts val="600"/>
              </a:spcBef>
            </a:pPr>
            <a:r>
              <a:rPr lang="zh-CN" altLang="en-US" sz="2000" b="1" dirty="0">
                <a:solidFill>
                  <a:srgbClr val="006600"/>
                </a:solidFill>
              </a:rPr>
              <a:t>注</a:t>
            </a:r>
            <a:r>
              <a:rPr lang="en-US" altLang="zh-CN" sz="2000" b="1" dirty="0">
                <a:solidFill>
                  <a:srgbClr val="006600"/>
                </a:solidFill>
              </a:rPr>
              <a:t>1</a:t>
            </a:r>
            <a:r>
              <a:rPr lang="zh-CN" altLang="en-US" sz="2000" b="1" dirty="0">
                <a:solidFill>
                  <a:srgbClr val="006600"/>
                </a:solidFill>
              </a:rPr>
              <a:t>：三个标准设备的描述符</a:t>
            </a:r>
            <a:endParaRPr lang="en-US" altLang="zh-CN" sz="2000" b="1" dirty="0">
              <a:solidFill>
                <a:srgbClr val="006600"/>
              </a:solidFill>
            </a:endParaRPr>
          </a:p>
          <a:p>
            <a:pPr lvl="1">
              <a:spcBef>
                <a:spcPts val="600"/>
              </a:spcBef>
            </a:pPr>
            <a:r>
              <a:rPr lang="zh-CN" altLang="en-US" sz="1800" dirty="0"/>
              <a:t>操作系统中将设备当作文件看待；</a:t>
            </a:r>
            <a:endParaRPr lang="zh-CN" altLang="en-US" sz="1800" dirty="0"/>
          </a:p>
          <a:p>
            <a:pPr lvl="1">
              <a:spcBef>
                <a:spcPts val="600"/>
              </a:spcBef>
            </a:pPr>
            <a:r>
              <a:rPr lang="zh-CN" altLang="en-US" sz="1800" dirty="0" smtClean="0"/>
              <a:t>0</a:t>
            </a:r>
            <a:r>
              <a:rPr lang="zh-CN" altLang="en-US" sz="1800" dirty="0"/>
              <a:t>，1，2也就是三</a:t>
            </a:r>
            <a:r>
              <a:rPr lang="zh-CN" altLang="en-US" sz="1800" dirty="0" smtClean="0"/>
              <a:t>个标准设备</a:t>
            </a:r>
            <a:r>
              <a:rPr lang="zh-CN" altLang="en-US" sz="1800" dirty="0"/>
              <a:t>对应的文件描述符；</a:t>
            </a:r>
            <a:endParaRPr lang="zh-CN" altLang="en-US" sz="1800" dirty="0"/>
          </a:p>
          <a:p>
            <a:pPr lvl="2">
              <a:spcBef>
                <a:spcPts val="600"/>
              </a:spcBef>
            </a:pPr>
            <a:r>
              <a:rPr lang="en-US" altLang="zh-CN" sz="1600" dirty="0"/>
              <a:t>0</a:t>
            </a:r>
            <a:r>
              <a:rPr lang="zh-CN" altLang="en-US" sz="1600" dirty="0"/>
              <a:t>：</a:t>
            </a:r>
            <a:r>
              <a:rPr lang="en-US" altLang="zh-CN" sz="1600" dirty="0"/>
              <a:t>stdin</a:t>
            </a:r>
            <a:endParaRPr lang="en-US" altLang="zh-CN" sz="1600" dirty="0"/>
          </a:p>
          <a:p>
            <a:pPr lvl="2">
              <a:spcBef>
                <a:spcPts val="600"/>
              </a:spcBef>
            </a:pPr>
            <a:r>
              <a:rPr lang="en-US" altLang="zh-CN" sz="1600" dirty="0"/>
              <a:t>1</a:t>
            </a:r>
            <a:r>
              <a:rPr lang="zh-CN" altLang="en-US" sz="1600" dirty="0"/>
              <a:t>：</a:t>
            </a:r>
            <a:r>
              <a:rPr lang="en-US" altLang="zh-CN" sz="1600" dirty="0" err="1"/>
              <a:t>stdout</a:t>
            </a:r>
            <a:endParaRPr lang="en-US" altLang="zh-CN" sz="1600" dirty="0"/>
          </a:p>
          <a:p>
            <a:pPr lvl="2">
              <a:spcBef>
                <a:spcPts val="600"/>
              </a:spcBef>
            </a:pPr>
            <a:r>
              <a:rPr lang="en-US" altLang="zh-CN" sz="1600" dirty="0"/>
              <a:t>2</a:t>
            </a:r>
            <a:r>
              <a:rPr lang="zh-CN" altLang="en-US" sz="1600" dirty="0"/>
              <a:t>：</a:t>
            </a:r>
            <a:r>
              <a:rPr lang="en-US" altLang="zh-CN" sz="1600" dirty="0" err="1" smtClean="0"/>
              <a:t>stderr</a:t>
            </a:r>
            <a:endParaRPr lang="en-US" altLang="zh-CN" sz="1600" dirty="0" smtClean="0"/>
          </a:p>
          <a:p>
            <a:pPr lvl="1">
              <a:spcBef>
                <a:spcPts val="600"/>
              </a:spcBef>
            </a:pPr>
            <a:r>
              <a:rPr lang="zh-CN" altLang="en-US" sz="1800" dirty="0" smtClean="0"/>
              <a:t>内核创建</a:t>
            </a:r>
            <a:r>
              <a:rPr lang="zh-CN" altLang="en-US" sz="1800" dirty="0"/>
              <a:t>进程时，自动打开了上述三个标准设备</a:t>
            </a:r>
            <a:endParaRPr lang="zh-CN" altLang="en-US" sz="1800" dirty="0"/>
          </a:p>
          <a:p>
            <a:pPr>
              <a:spcBef>
                <a:spcPts val="600"/>
              </a:spcBef>
            </a:pPr>
            <a:r>
              <a:rPr lang="zh-CN" altLang="en-US" sz="2000" b="1" dirty="0">
                <a:solidFill>
                  <a:srgbClr val="006600"/>
                </a:solidFill>
              </a:rPr>
              <a:t>注</a:t>
            </a:r>
            <a:r>
              <a:rPr lang="en-US" altLang="zh-CN" sz="2000" b="1" dirty="0">
                <a:solidFill>
                  <a:srgbClr val="006600"/>
                </a:solidFill>
              </a:rPr>
              <a:t>2</a:t>
            </a:r>
            <a:r>
              <a:rPr lang="zh-CN" altLang="en-US" sz="2000" b="1" dirty="0">
                <a:solidFill>
                  <a:srgbClr val="006600"/>
                </a:solidFill>
              </a:rPr>
              <a:t>：打开文件的过程及文件描述符</a:t>
            </a:r>
            <a:endParaRPr lang="en-US" altLang="zh-CN" sz="2000" b="1" dirty="0">
              <a:solidFill>
                <a:srgbClr val="006600"/>
              </a:solidFill>
            </a:endParaRPr>
          </a:p>
          <a:p>
            <a:pPr lvl="1">
              <a:spcBef>
                <a:spcPts val="600"/>
              </a:spcBef>
            </a:pPr>
            <a:r>
              <a:rPr lang="zh-CN" altLang="en-US" sz="1800" dirty="0"/>
              <a:t>fd</a:t>
            </a:r>
            <a:r>
              <a:rPr lang="en-US" altLang="zh-CN" sz="1800" dirty="0"/>
              <a:t>1</a:t>
            </a:r>
            <a:r>
              <a:rPr lang="zh-CN" altLang="en-US" sz="1800" dirty="0"/>
              <a:t>=open(“/etc/passwd”,O_RDONLY)中</a:t>
            </a:r>
            <a:r>
              <a:rPr lang="en-US" altLang="zh-CN" sz="1800" dirty="0"/>
              <a:t>fd1</a:t>
            </a:r>
            <a:r>
              <a:rPr lang="zh-CN" altLang="en-US" sz="1800" dirty="0"/>
              <a:t>的含义</a:t>
            </a:r>
            <a:endParaRPr lang="en-US" altLang="zh-CN" sz="1800" dirty="0"/>
          </a:p>
          <a:p>
            <a:pPr lvl="1">
              <a:spcBef>
                <a:spcPts val="600"/>
              </a:spcBef>
            </a:pPr>
            <a:r>
              <a:rPr lang="zh-CN" altLang="en-US" sz="1800" dirty="0"/>
              <a:t>在文件表</a:t>
            </a:r>
            <a:r>
              <a:rPr lang="zh-CN" altLang="en-US" sz="1800" dirty="0" smtClean="0"/>
              <a:t>中中存有文件</a:t>
            </a:r>
            <a:r>
              <a:rPr lang="zh-CN" altLang="en-US" sz="1800" dirty="0"/>
              <a:t>的读写</a:t>
            </a:r>
            <a:r>
              <a:rPr lang="zh-CN" altLang="en-US" sz="1800" dirty="0" smtClean="0"/>
              <a:t>指针（或读写偏移量）等信息</a:t>
            </a:r>
            <a:endParaRPr lang="en-US" altLang="zh-CN" sz="1800" dirty="0"/>
          </a:p>
          <a:p>
            <a:pPr>
              <a:spcBef>
                <a:spcPts val="600"/>
              </a:spcBef>
            </a:pPr>
            <a:r>
              <a:rPr lang="zh-CN" altLang="en-US" sz="2000" b="1" dirty="0"/>
              <a:t>注</a:t>
            </a:r>
            <a:r>
              <a:rPr lang="en-US" altLang="zh-CN" sz="2000" b="1" dirty="0"/>
              <a:t>3</a:t>
            </a:r>
            <a:r>
              <a:rPr lang="zh-CN" altLang="en-US" sz="2000" b="1" dirty="0"/>
              <a:t>：文件描述符的含义以及基于其的文件操作，如：</a:t>
            </a:r>
            <a:endParaRPr lang="en-US" altLang="zh-CN" sz="2000" b="1" dirty="0"/>
          </a:p>
          <a:p>
            <a:pPr lvl="1">
              <a:spcBef>
                <a:spcPts val="600"/>
              </a:spcBef>
            </a:pPr>
            <a:r>
              <a:rPr lang="en-US" altLang="zh-CN" sz="1800" dirty="0">
                <a:solidFill>
                  <a:srgbClr val="006600"/>
                </a:solidFill>
              </a:rPr>
              <a:t>read(fd1,&amp;c)</a:t>
            </a:r>
            <a:r>
              <a:rPr lang="zh-CN" altLang="en-US" sz="1800" dirty="0">
                <a:solidFill>
                  <a:srgbClr val="006600"/>
                </a:solidFill>
              </a:rPr>
              <a:t>中基于</a:t>
            </a:r>
            <a:r>
              <a:rPr lang="en-US" altLang="zh-CN" sz="1800" dirty="0" err="1">
                <a:solidFill>
                  <a:srgbClr val="006600"/>
                </a:solidFill>
              </a:rPr>
              <a:t>fd</a:t>
            </a:r>
            <a:r>
              <a:rPr lang="zh-CN" altLang="en-US" sz="1800" dirty="0" smtClean="0">
                <a:solidFill>
                  <a:srgbClr val="006600"/>
                </a:solidFill>
              </a:rPr>
              <a:t>的读取过程</a:t>
            </a:r>
            <a:endParaRPr lang="en-US" altLang="zh-CN" sz="1800" dirty="0">
              <a:solidFill>
                <a:srgbClr val="006600"/>
              </a:solidFill>
            </a:endParaRPr>
          </a:p>
          <a:p>
            <a:pPr lvl="1">
              <a:spcBef>
                <a:spcPts val="600"/>
              </a:spcBef>
            </a:pPr>
            <a:r>
              <a:rPr lang="en-US" altLang="zh-CN" sz="1800" dirty="0">
                <a:solidFill>
                  <a:srgbClr val="006600"/>
                </a:solidFill>
              </a:rPr>
              <a:t>write(fd1,&amp;c,1)</a:t>
            </a:r>
            <a:r>
              <a:rPr lang="zh-CN" altLang="en-US" sz="1800" dirty="0">
                <a:solidFill>
                  <a:srgbClr val="006600"/>
                </a:solidFill>
              </a:rPr>
              <a:t>中基于</a:t>
            </a:r>
            <a:r>
              <a:rPr lang="en-US" altLang="zh-CN" sz="1800" dirty="0" err="1">
                <a:solidFill>
                  <a:srgbClr val="006600"/>
                </a:solidFill>
              </a:rPr>
              <a:t>fd</a:t>
            </a:r>
            <a:r>
              <a:rPr lang="zh-CN" altLang="en-US" sz="1800" dirty="0">
                <a:solidFill>
                  <a:srgbClr val="006600"/>
                </a:solidFill>
              </a:rPr>
              <a:t>的写入过程</a:t>
            </a:r>
            <a:endParaRPr lang="en-US" altLang="zh-CN" sz="1800" dirty="0">
              <a:solidFill>
                <a:srgbClr val="006600"/>
              </a:solidFill>
            </a:endParaRPr>
          </a:p>
          <a:p>
            <a:pPr>
              <a:spcBef>
                <a:spcPts val="600"/>
              </a:spcBef>
            </a:pPr>
            <a:r>
              <a:rPr lang="zh-CN" altLang="en-US" sz="2000" b="1" dirty="0"/>
              <a:t>注</a:t>
            </a:r>
            <a:r>
              <a:rPr lang="en-US" altLang="zh-CN" sz="2000" b="1" dirty="0"/>
              <a:t>4</a:t>
            </a:r>
            <a:r>
              <a:rPr lang="zh-CN" altLang="en-US" sz="2000" b="1" dirty="0"/>
              <a:t>：关闭文件</a:t>
            </a:r>
            <a:r>
              <a:rPr lang="en-US" altLang="zh-CN" sz="2000" b="1" dirty="0"/>
              <a:t>(</a:t>
            </a:r>
            <a:r>
              <a:rPr lang="zh-CN" altLang="en-US" sz="2000" b="1" dirty="0"/>
              <a:t>设备</a:t>
            </a:r>
            <a:r>
              <a:rPr lang="en-US" altLang="zh-CN" sz="2000" b="1" dirty="0"/>
              <a:t>)</a:t>
            </a:r>
            <a:r>
              <a:rPr lang="zh-CN" altLang="en-US" sz="2000" b="1" dirty="0"/>
              <a:t>的过程</a:t>
            </a:r>
            <a:endParaRPr lang="en-US" altLang="zh-CN" sz="2000" b="1" dirty="0"/>
          </a:p>
          <a:p>
            <a:pPr lvl="1">
              <a:spcBef>
                <a:spcPts val="600"/>
              </a:spcBef>
            </a:pPr>
            <a:r>
              <a:rPr lang="en-US" altLang="zh-CN" sz="1800" dirty="0">
                <a:solidFill>
                  <a:srgbClr val="006600"/>
                </a:solidFill>
              </a:rPr>
              <a:t>close(fd1)</a:t>
            </a:r>
            <a:r>
              <a:rPr lang="zh-CN" altLang="en-US" sz="1800" dirty="0">
                <a:solidFill>
                  <a:srgbClr val="006600"/>
                </a:solidFill>
              </a:rPr>
              <a:t>的过程</a:t>
            </a:r>
            <a:endParaRPr lang="en-US" altLang="zh-CN" sz="1800" dirty="0">
              <a:solidFill>
                <a:srgbClr val="006600"/>
              </a:solidFill>
            </a:endParaRPr>
          </a:p>
          <a:p>
            <a:endParaRPr lang="en-US" altLang="zh-CN" sz="2400" dirty="0"/>
          </a:p>
          <a:p>
            <a:pPr lvl="1"/>
            <a:endParaRPr lang="zh-CN" altLang="en-US" sz="2000" dirty="0"/>
          </a:p>
          <a:p>
            <a:endParaRPr lang="zh-CN" alt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a:xfrm>
            <a:off x="1171575" y="63500"/>
            <a:ext cx="6824663" cy="844550"/>
          </a:xfrm>
          <a:ln>
            <a:miter/>
          </a:ln>
        </p:spPr>
        <p:txBody>
          <a:bodyPr/>
          <a:lstStyle/>
          <a:p>
            <a:pPr>
              <a:defRPr/>
            </a:pPr>
            <a:r>
              <a:rPr lang="en-US" altLang="zh-CN" noProof="1">
                <a:effectLst>
                  <a:outerShdw blurRad="38100" dist="38100" dir="2700000">
                    <a:srgbClr val="C0C0C0"/>
                  </a:outerShdw>
                </a:effectLst>
              </a:rPr>
              <a:t>Some features of the process</a:t>
            </a:r>
            <a:endParaRPr lang="en-US" altLang="zh-CN" noProof="1">
              <a:effectLst>
                <a:outerShdw blurRad="38100" dist="38100" dir="2700000">
                  <a:srgbClr val="C0C0C0"/>
                </a:outerShdw>
              </a:effectLst>
            </a:endParaRPr>
          </a:p>
        </p:txBody>
      </p:sp>
      <p:sp>
        <p:nvSpPr>
          <p:cNvPr id="16387" name="Rectangle 3"/>
          <p:cNvSpPr>
            <a:spLocks noGrp="1" noChangeArrowheads="1"/>
          </p:cNvSpPr>
          <p:nvPr>
            <p:ph type="body" idx="4294967295"/>
          </p:nvPr>
        </p:nvSpPr>
        <p:spPr>
          <a:xfrm>
            <a:off x="744538" y="1271588"/>
            <a:ext cx="8120062" cy="4451350"/>
          </a:xfrm>
        </p:spPr>
        <p:txBody>
          <a:bodyPr>
            <a:spAutoFit/>
          </a:bodyPr>
          <a:lstStyle/>
          <a:p>
            <a:r>
              <a:rPr lang="zh-CN" altLang="en-US" sz="2400" b="1" dirty="0">
                <a:solidFill>
                  <a:srgbClr val="0070C0"/>
                </a:solidFill>
              </a:rPr>
              <a:t>动态性 </a:t>
            </a:r>
            <a:r>
              <a:rPr lang="en-US" altLang="zh-CN" sz="2400" b="1" dirty="0">
                <a:solidFill>
                  <a:srgbClr val="0070C0"/>
                </a:solidFill>
              </a:rPr>
              <a:t>(</a:t>
            </a:r>
            <a:r>
              <a:rPr lang="en-US" altLang="zh-CN" sz="2400" b="1" i="1" dirty="0">
                <a:solidFill>
                  <a:srgbClr val="0070C0"/>
                </a:solidFill>
                <a:sym typeface="Arial" panose="020B0604020202020204" pitchFamily="34" charset="0"/>
              </a:rPr>
              <a:t>active </a:t>
            </a:r>
            <a:r>
              <a:rPr lang="en-US" altLang="zh-CN" sz="2400" b="1" dirty="0">
                <a:solidFill>
                  <a:srgbClr val="0070C0"/>
                </a:solidFill>
              </a:rPr>
              <a:t>)</a:t>
            </a:r>
            <a:endParaRPr lang="en-US" altLang="zh-CN" sz="2400" b="1" dirty="0">
              <a:solidFill>
                <a:srgbClr val="0070C0"/>
              </a:solidFill>
            </a:endParaRPr>
          </a:p>
          <a:p>
            <a:pPr lvl="1"/>
            <a:r>
              <a:rPr lang="en-US" altLang="zh-CN" sz="2000" dirty="0"/>
              <a:t>A program is a </a:t>
            </a:r>
            <a:r>
              <a:rPr lang="en-US" altLang="zh-CN" sz="2000" b="1" i="1" u="sng" dirty="0">
                <a:solidFill>
                  <a:srgbClr val="006600"/>
                </a:solidFill>
              </a:rPr>
              <a:t>passive entity</a:t>
            </a:r>
            <a:r>
              <a:rPr lang="en-US" altLang="zh-CN" sz="2000" dirty="0"/>
              <a:t>, such as a file containing a list of </a:t>
            </a:r>
            <a:r>
              <a:rPr lang="en-US" altLang="zh-CN" sz="2000" dirty="0">
                <a:solidFill>
                  <a:srgbClr val="121896"/>
                </a:solidFill>
              </a:rPr>
              <a:t>instructions</a:t>
            </a:r>
            <a:r>
              <a:rPr lang="en-US" altLang="zh-CN" sz="2000" dirty="0"/>
              <a:t> stored on disk (often called an </a:t>
            </a:r>
            <a:r>
              <a:rPr lang="en-US" altLang="zh-CN" sz="2000" dirty="0">
                <a:solidFill>
                  <a:srgbClr val="121896"/>
                </a:solidFill>
              </a:rPr>
              <a:t>executable file</a:t>
            </a:r>
            <a:r>
              <a:rPr lang="en-US" altLang="zh-CN" sz="2000" dirty="0"/>
              <a:t>).</a:t>
            </a:r>
            <a:endParaRPr lang="en-US" altLang="zh-CN" sz="2000" dirty="0"/>
          </a:p>
          <a:p>
            <a:pPr lvl="1"/>
            <a:r>
              <a:rPr lang="en-US" altLang="zh-CN" sz="2000" dirty="0">
                <a:sym typeface="Arial" panose="020B0604020202020204" pitchFamily="34" charset="0"/>
              </a:rPr>
              <a:t>A process is an </a:t>
            </a:r>
            <a:r>
              <a:rPr lang="en-US" altLang="zh-CN" sz="2000" b="1" i="1" u="sng" dirty="0">
                <a:solidFill>
                  <a:srgbClr val="006600"/>
                </a:solidFill>
                <a:sym typeface="Arial" panose="020B0604020202020204" pitchFamily="34" charset="0"/>
              </a:rPr>
              <a:t>active entity</a:t>
            </a:r>
            <a:r>
              <a:rPr lang="en-US" altLang="zh-CN" sz="2000" dirty="0">
                <a:sym typeface="Arial" panose="020B0604020202020204" pitchFamily="34" charset="0"/>
              </a:rPr>
              <a:t>, with a </a:t>
            </a:r>
            <a:r>
              <a:rPr lang="en-US" altLang="zh-CN" sz="2000" b="1" dirty="0">
                <a:solidFill>
                  <a:srgbClr val="7030A0"/>
                </a:solidFill>
                <a:sym typeface="Arial" panose="020B0604020202020204" pitchFamily="34" charset="0"/>
              </a:rPr>
              <a:t>program counter </a:t>
            </a:r>
            <a:r>
              <a:rPr lang="en-US" altLang="zh-CN" sz="2000" dirty="0">
                <a:sym typeface="Arial" panose="020B0604020202020204" pitchFamily="34" charset="0"/>
              </a:rPr>
              <a:t>specifying the next instruction to execute and </a:t>
            </a:r>
            <a:r>
              <a:rPr lang="en-US" altLang="zh-CN" sz="2000" dirty="0">
                <a:solidFill>
                  <a:srgbClr val="121896"/>
                </a:solidFill>
                <a:sym typeface="Arial" panose="020B0604020202020204" pitchFamily="34" charset="0"/>
              </a:rPr>
              <a:t>a set of associated resources</a:t>
            </a:r>
            <a:r>
              <a:rPr lang="en-US" altLang="zh-CN" sz="2000" dirty="0">
                <a:sym typeface="Arial" panose="020B0604020202020204" pitchFamily="34" charset="0"/>
              </a:rPr>
              <a:t>.</a:t>
            </a:r>
            <a:endParaRPr lang="en-US" altLang="zh-CN" sz="2000" dirty="0">
              <a:sym typeface="Arial" panose="020B0604020202020204" pitchFamily="34" charset="0"/>
            </a:endParaRPr>
          </a:p>
          <a:p>
            <a:pPr lvl="1"/>
            <a:r>
              <a:rPr lang="zh-CN" altLang="en-US" sz="2000" b="1" u="sng" dirty="0">
                <a:solidFill>
                  <a:srgbClr val="FF0000"/>
                </a:solidFill>
                <a:sym typeface="Arial" panose="020B0604020202020204" pitchFamily="34" charset="0"/>
              </a:rPr>
              <a:t>Program </a:t>
            </a:r>
            <a:r>
              <a:rPr lang="zh-CN" altLang="en-US" sz="2000" b="1" u="sng" dirty="0">
                <a:solidFill>
                  <a:srgbClr val="006600"/>
                </a:solidFill>
                <a:sym typeface="Arial" panose="020B0604020202020204" pitchFamily="34" charset="0"/>
              </a:rPr>
              <a:t>becomes </a:t>
            </a:r>
            <a:r>
              <a:rPr lang="zh-CN" altLang="en-US" sz="2000" b="1" u="sng" dirty="0">
                <a:solidFill>
                  <a:srgbClr val="FF0000"/>
                </a:solidFill>
                <a:sym typeface="Arial" panose="020B0604020202020204" pitchFamily="34" charset="0"/>
              </a:rPr>
              <a:t>process </a:t>
            </a:r>
            <a:r>
              <a:rPr lang="zh-CN" altLang="en-US" sz="2000" b="1" u="sng" dirty="0">
                <a:sym typeface="Arial" panose="020B0604020202020204" pitchFamily="34" charset="0"/>
              </a:rPr>
              <a:t>when executable file loaded into memory</a:t>
            </a:r>
            <a:endParaRPr lang="en-US" altLang="zh-CN" sz="2000" b="1" u="sng" dirty="0">
              <a:sym typeface="Arial" panose="020B0604020202020204" pitchFamily="34" charset="0"/>
            </a:endParaRPr>
          </a:p>
          <a:p>
            <a:pPr lvl="1"/>
            <a:r>
              <a:rPr lang="zh-CN" altLang="en-US" sz="2000" b="1" dirty="0"/>
              <a:t>动态性是进程的最基本的特征，表现在</a:t>
            </a:r>
            <a:r>
              <a:rPr lang="zh-CN" altLang="en-US" sz="2000" b="1" dirty="0">
                <a:solidFill>
                  <a:srgbClr val="121896"/>
                </a:solidFill>
              </a:rPr>
              <a:t>进程由创建而产生，由调度而执行，因得不到资源而暂停执行，由撤销而消亡</a:t>
            </a:r>
            <a:r>
              <a:rPr lang="zh-CN" altLang="en-US" sz="2000" b="1" dirty="0"/>
              <a:t>；</a:t>
            </a:r>
            <a:endParaRPr lang="zh-CN" altLang="en-US" sz="2000" b="1" dirty="0"/>
          </a:p>
          <a:p>
            <a:pPr lvl="1"/>
            <a:r>
              <a:rPr lang="zh-CN" altLang="en-US" sz="2000" b="1" dirty="0"/>
              <a:t>进程具有一定的</a:t>
            </a:r>
            <a:r>
              <a:rPr lang="zh-CN" altLang="en-US" sz="2000" b="1" dirty="0">
                <a:solidFill>
                  <a:srgbClr val="0070C0"/>
                </a:solidFill>
              </a:rPr>
              <a:t>生命期</a:t>
            </a:r>
            <a:r>
              <a:rPr lang="zh-CN" altLang="en-US" sz="2000" b="1" dirty="0"/>
              <a:t>；</a:t>
            </a:r>
            <a:endParaRPr lang="en-US" altLang="zh-CN" sz="2000" b="1" dirty="0"/>
          </a:p>
          <a:p>
            <a:pPr lvl="1"/>
            <a:endParaRPr lang="zh-CN" altLang="en-US" sz="1800"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三个标准设备-例</a:t>
            </a:r>
            <a:r>
              <a:rPr lang="en-US" altLang="zh-CN" noProof="1">
                <a:effectLst>
                  <a:outerShdw blurRad="38100" dist="38100" dir="2700000">
                    <a:srgbClr val="C0C0C0"/>
                  </a:outerShdw>
                </a:effectLst>
              </a:rPr>
              <a:t>1</a:t>
            </a:r>
            <a:endParaRPr lang="zh-CN" altLang="en-US" noProof="1">
              <a:effectLst>
                <a:outerShdw blurRad="38100" dist="38100" dir="2700000">
                  <a:srgbClr val="C0C0C0"/>
                </a:outerShdw>
              </a:effectLst>
            </a:endParaRPr>
          </a:p>
        </p:txBody>
      </p:sp>
      <p:sp>
        <p:nvSpPr>
          <p:cNvPr id="134147" name="内容占位符 2"/>
          <p:cNvSpPr>
            <a:spLocks noGrp="1" noChangeArrowheads="1"/>
          </p:cNvSpPr>
          <p:nvPr>
            <p:ph idx="4294967295"/>
          </p:nvPr>
        </p:nvSpPr>
        <p:spPr>
          <a:xfrm>
            <a:off x="844843" y="1087391"/>
            <a:ext cx="7351712" cy="4483100"/>
          </a:xfrm>
        </p:spPr>
        <p:txBody>
          <a:bodyPr/>
          <a:lstStyle/>
          <a:p>
            <a:pPr marL="0" indent="0">
              <a:spcBef>
                <a:spcPts val="0"/>
              </a:spcBef>
              <a:buFont typeface="Monotype Sorts" pitchFamily="2" charset="2"/>
              <a:buNone/>
            </a:pPr>
            <a:r>
              <a:rPr lang="en-US" altLang="zh-CN" sz="1600" dirty="0">
                <a:solidFill>
                  <a:srgbClr val="0000CC"/>
                </a:solidFill>
              </a:rPr>
              <a:t>//</a:t>
            </a:r>
            <a:r>
              <a:rPr lang="zh-CN" altLang="en-US" sz="1600" dirty="0" smtClean="0">
                <a:solidFill>
                  <a:srgbClr val="0000CC"/>
                </a:solidFill>
              </a:rPr>
              <a:t>屏幕输出键盘输入 </a:t>
            </a:r>
            <a:r>
              <a:rPr lang="en-US" altLang="zh-CN" sz="1600" dirty="0" smtClean="0">
                <a:solidFill>
                  <a:srgbClr val="0000CC"/>
                </a:solidFill>
              </a:rPr>
              <a:t>(Linux</a:t>
            </a:r>
            <a:r>
              <a:rPr lang="zh-CN" altLang="en-US" sz="1600" dirty="0" smtClean="0">
                <a:solidFill>
                  <a:srgbClr val="0000CC"/>
                </a:solidFill>
              </a:rPr>
              <a:t>环境</a:t>
            </a:r>
            <a:r>
              <a:rPr lang="en-US" altLang="zh-CN" sz="1600" dirty="0" smtClean="0">
                <a:solidFill>
                  <a:srgbClr val="0000CC"/>
                </a:solidFill>
              </a:rPr>
              <a:t>)</a:t>
            </a:r>
            <a:endParaRPr lang="en-US" altLang="zh-CN" sz="1600" dirty="0">
              <a:solidFill>
                <a:srgbClr val="0000CC"/>
              </a:solidFill>
            </a:endParaRPr>
          </a:p>
          <a:p>
            <a:pPr marL="0" indent="0">
              <a:spcBef>
                <a:spcPts val="0"/>
              </a:spcBef>
              <a:buNone/>
            </a:pPr>
            <a:r>
              <a:rPr lang="en-US" altLang="zh-CN" sz="1600" dirty="0"/>
              <a:t>#include &lt;</a:t>
            </a:r>
            <a:r>
              <a:rPr lang="en-US" altLang="zh-CN" sz="1600" dirty="0" err="1"/>
              <a:t>unistd.h</a:t>
            </a:r>
            <a:r>
              <a:rPr lang="en-US" altLang="zh-CN" sz="1600" dirty="0" smtClean="0"/>
              <a:t>&gt;  //read()</a:t>
            </a:r>
            <a:r>
              <a:rPr lang="zh-CN" altLang="en-US" sz="1600" dirty="0" smtClean="0"/>
              <a:t>、</a:t>
            </a:r>
            <a:r>
              <a:rPr lang="en-US" altLang="zh-CN" sz="1600" dirty="0" smtClean="0"/>
              <a:t>write()</a:t>
            </a:r>
            <a:endParaRPr lang="en-US" altLang="zh-CN" sz="1600" dirty="0"/>
          </a:p>
          <a:p>
            <a:pPr marL="0" indent="0">
              <a:spcBef>
                <a:spcPts val="0"/>
              </a:spcBef>
              <a:buNone/>
            </a:pPr>
            <a:r>
              <a:rPr lang="en-US" altLang="zh-CN" sz="1600" dirty="0"/>
              <a:t>#include &lt;</a:t>
            </a:r>
            <a:r>
              <a:rPr lang="en-US" altLang="zh-CN" sz="1600" dirty="0" err="1"/>
              <a:t>stdlib.h</a:t>
            </a:r>
            <a:r>
              <a:rPr lang="en-US" altLang="zh-CN" sz="1600" dirty="0" smtClean="0"/>
              <a:t>&gt;  //exit()</a:t>
            </a:r>
            <a:endParaRPr lang="en-US" altLang="zh-CN" sz="1600" dirty="0" smtClean="0"/>
          </a:p>
          <a:p>
            <a:pPr marL="0" indent="0">
              <a:spcBef>
                <a:spcPts val="0"/>
              </a:spcBef>
              <a:buNone/>
            </a:pPr>
            <a:r>
              <a:rPr lang="zh-CN" altLang="en-US" sz="1600" dirty="0" smtClean="0"/>
              <a:t>main</a:t>
            </a:r>
            <a:r>
              <a:rPr lang="zh-CN" altLang="en-US" sz="1600" dirty="0"/>
              <a:t>()</a:t>
            </a:r>
            <a:endParaRPr lang="zh-CN" altLang="en-US" sz="1600" dirty="0"/>
          </a:p>
          <a:p>
            <a:pPr marL="0" indent="0">
              <a:spcBef>
                <a:spcPts val="0"/>
              </a:spcBef>
              <a:buFont typeface="Monotype Sorts" pitchFamily="2" charset="2"/>
              <a:buNone/>
            </a:pPr>
            <a:r>
              <a:rPr lang="zh-CN" altLang="en-US" sz="1600" dirty="0"/>
              <a:t>{ </a:t>
            </a:r>
            <a:endParaRPr lang="zh-CN" altLang="en-US" sz="1600" dirty="0"/>
          </a:p>
          <a:p>
            <a:pPr marL="0" indent="0">
              <a:spcBef>
                <a:spcPts val="0"/>
              </a:spcBef>
              <a:buFont typeface="Monotype Sorts" pitchFamily="2" charset="2"/>
              <a:buNone/>
            </a:pPr>
            <a:r>
              <a:rPr lang="zh-CN" altLang="en-US" sz="1600" dirty="0"/>
              <a:t>    char c;</a:t>
            </a:r>
            <a:endParaRPr lang="zh-CN" altLang="en-US" sz="1600" dirty="0"/>
          </a:p>
          <a:p>
            <a:pPr marL="0" indent="0">
              <a:spcBef>
                <a:spcPts val="0"/>
              </a:spcBef>
              <a:buFont typeface="Monotype Sorts" pitchFamily="2" charset="2"/>
              <a:buNone/>
            </a:pPr>
            <a:r>
              <a:rPr lang="zh-CN" altLang="en-US" sz="1600" dirty="0"/>
              <a:t>    for (; ;)</a:t>
            </a:r>
            <a:endParaRPr lang="zh-CN" altLang="en-US" sz="1600" dirty="0"/>
          </a:p>
          <a:p>
            <a:pPr marL="0" indent="0">
              <a:spcBef>
                <a:spcPts val="0"/>
              </a:spcBef>
              <a:buFont typeface="Monotype Sorts" pitchFamily="2" charset="2"/>
              <a:buNone/>
            </a:pPr>
            <a:r>
              <a:rPr lang="zh-CN" altLang="en-US" sz="1600" dirty="0"/>
              <a:t>       {</a:t>
            </a:r>
            <a:endParaRPr lang="zh-CN" altLang="en-US" sz="1600" dirty="0"/>
          </a:p>
          <a:p>
            <a:pPr marL="0" indent="0">
              <a:spcBef>
                <a:spcPts val="0"/>
              </a:spcBef>
              <a:buNone/>
            </a:pPr>
            <a:r>
              <a:rPr lang="zh-CN" altLang="en-US" sz="1600" dirty="0"/>
              <a:t>            </a:t>
            </a:r>
            <a:r>
              <a:rPr lang="en-US" altLang="zh-CN" sz="1600" dirty="0" smtClean="0"/>
              <a:t>//</a:t>
            </a:r>
            <a:r>
              <a:rPr lang="zh-CN" altLang="en-US" sz="1600" dirty="0"/>
              <a:t>从标准输入设备（键盘）读取键入的内容</a:t>
            </a:r>
            <a:endParaRPr lang="zh-CN" altLang="en-US" sz="1600" dirty="0"/>
          </a:p>
          <a:p>
            <a:pPr marL="0" indent="0">
              <a:spcBef>
                <a:spcPts val="0"/>
              </a:spcBef>
              <a:buFont typeface="Monotype Sorts" pitchFamily="2" charset="2"/>
              <a:buNone/>
            </a:pPr>
            <a:r>
              <a:rPr lang="en-US" altLang="zh-CN" sz="1600" dirty="0" smtClean="0"/>
              <a:t>            </a:t>
            </a:r>
            <a:r>
              <a:rPr lang="zh-CN" altLang="en-US" sz="1600" dirty="0" smtClean="0">
                <a:solidFill>
                  <a:srgbClr val="006600"/>
                </a:solidFill>
              </a:rPr>
              <a:t>read</a:t>
            </a:r>
            <a:r>
              <a:rPr lang="zh-CN" altLang="en-US" sz="1600" dirty="0">
                <a:solidFill>
                  <a:srgbClr val="006600"/>
                </a:solidFill>
              </a:rPr>
              <a:t>(</a:t>
            </a:r>
            <a:r>
              <a:rPr lang="zh-CN" altLang="en-US" sz="1600" dirty="0">
                <a:solidFill>
                  <a:srgbClr val="C00000"/>
                </a:solidFill>
              </a:rPr>
              <a:t>0</a:t>
            </a:r>
            <a:r>
              <a:rPr lang="zh-CN" altLang="en-US" sz="1600" dirty="0">
                <a:solidFill>
                  <a:srgbClr val="006600"/>
                </a:solidFill>
              </a:rPr>
              <a:t>,&amp;</a:t>
            </a:r>
            <a:r>
              <a:rPr lang="zh-CN" altLang="en-US" sz="1600" dirty="0" smtClean="0">
                <a:solidFill>
                  <a:srgbClr val="006600"/>
                </a:solidFill>
              </a:rPr>
              <a:t>c</a:t>
            </a:r>
            <a:r>
              <a:rPr lang="en-US" altLang="zh-CN" sz="1600" dirty="0" smtClean="0">
                <a:solidFill>
                  <a:srgbClr val="006600"/>
                </a:solidFill>
              </a:rPr>
              <a:t>,1</a:t>
            </a:r>
            <a:r>
              <a:rPr lang="zh-CN" altLang="en-US" sz="1600" dirty="0" smtClean="0">
                <a:solidFill>
                  <a:srgbClr val="006600"/>
                </a:solidFill>
              </a:rPr>
              <a:t>); </a:t>
            </a:r>
            <a:r>
              <a:rPr lang="en-US" altLang="zh-CN" sz="1600" dirty="0" smtClean="0">
                <a:solidFill>
                  <a:srgbClr val="006600"/>
                </a:solidFill>
              </a:rPr>
              <a:t>  //</a:t>
            </a:r>
            <a:r>
              <a:rPr lang="en-US" altLang="zh-CN" sz="1600" dirty="0" err="1" smtClean="0">
                <a:solidFill>
                  <a:srgbClr val="006600"/>
                </a:solidFill>
              </a:rPr>
              <a:t>stdin</a:t>
            </a:r>
            <a:endParaRPr lang="en-US" altLang="zh-CN" sz="1600" dirty="0" smtClean="0">
              <a:solidFill>
                <a:srgbClr val="006600"/>
              </a:solidFill>
            </a:endParaRPr>
          </a:p>
          <a:p>
            <a:pPr marL="0" indent="0">
              <a:spcBef>
                <a:spcPts val="0"/>
              </a:spcBef>
              <a:buFont typeface="Monotype Sorts" pitchFamily="2" charset="2"/>
              <a:buNone/>
            </a:pPr>
            <a:r>
              <a:rPr lang="en-US" altLang="zh-CN" sz="1600" dirty="0">
                <a:solidFill>
                  <a:srgbClr val="006600"/>
                </a:solidFill>
              </a:rPr>
              <a:t> </a:t>
            </a:r>
            <a:r>
              <a:rPr lang="en-US" altLang="zh-CN" sz="1600" dirty="0" smtClean="0">
                <a:solidFill>
                  <a:srgbClr val="006600"/>
                </a:solidFill>
              </a:rPr>
              <a:t>           </a:t>
            </a:r>
            <a:r>
              <a:rPr lang="zh-CN" altLang="en-US" sz="1600" dirty="0" smtClean="0"/>
              <a:t>if </a:t>
            </a:r>
            <a:r>
              <a:rPr lang="zh-CN" altLang="en-US" sz="1600" dirty="0"/>
              <a:t>(c==‘Z’) </a:t>
            </a:r>
            <a:r>
              <a:rPr lang="zh-CN" altLang="en-US" sz="1600" dirty="0" smtClean="0"/>
              <a:t>  </a:t>
            </a:r>
            <a:r>
              <a:rPr lang="en-US" altLang="zh-CN" sz="1600" dirty="0" smtClean="0"/>
              <a:t>//</a:t>
            </a:r>
            <a:r>
              <a:rPr lang="zh-CN" altLang="en-US" sz="1600" dirty="0" smtClean="0"/>
              <a:t>当键入</a:t>
            </a:r>
            <a:r>
              <a:rPr lang="en-US" altLang="zh-CN" sz="1600" dirty="0" smtClean="0"/>
              <a:t>’Z’</a:t>
            </a:r>
            <a:r>
              <a:rPr lang="zh-CN" altLang="en-US" sz="1600" dirty="0" smtClean="0"/>
              <a:t>，进程结束</a:t>
            </a:r>
            <a:endParaRPr lang="en-US" altLang="zh-CN" sz="1600" dirty="0" smtClean="0"/>
          </a:p>
          <a:p>
            <a:pPr marL="0" indent="0">
              <a:spcBef>
                <a:spcPts val="0"/>
              </a:spcBef>
              <a:buFont typeface="Monotype Sorts" pitchFamily="2" charset="2"/>
              <a:buNone/>
            </a:pPr>
            <a:r>
              <a:rPr lang="en-US" altLang="zh-CN" sz="1600" dirty="0"/>
              <a:t> </a:t>
            </a:r>
            <a:r>
              <a:rPr lang="en-US" altLang="zh-CN" sz="1600" dirty="0" smtClean="0"/>
              <a:t>                </a:t>
            </a:r>
            <a:r>
              <a:rPr lang="zh-CN" altLang="en-US" sz="1600" dirty="0" smtClean="0"/>
              <a:t>exit</a:t>
            </a:r>
            <a:r>
              <a:rPr lang="zh-CN" altLang="en-US" sz="1600" dirty="0"/>
              <a:t>(1)</a:t>
            </a:r>
            <a:r>
              <a:rPr lang="zh-CN" altLang="en-US" sz="1600" dirty="0" smtClean="0"/>
              <a:t>;</a:t>
            </a:r>
            <a:endParaRPr lang="en-US" altLang="zh-CN" sz="1600" dirty="0" smtClean="0"/>
          </a:p>
          <a:p>
            <a:pPr marL="0" indent="0">
              <a:spcBef>
                <a:spcPts val="0"/>
              </a:spcBef>
              <a:buFont typeface="Monotype Sorts" pitchFamily="2" charset="2"/>
              <a:buNone/>
            </a:pPr>
            <a:r>
              <a:rPr lang="en-US" altLang="zh-CN" sz="1600" dirty="0"/>
              <a:t> </a:t>
            </a:r>
            <a:r>
              <a:rPr lang="en-US" altLang="zh-CN" sz="1600" dirty="0" smtClean="0"/>
              <a:t>           //</a:t>
            </a:r>
            <a:r>
              <a:rPr lang="zh-CN" altLang="en-US" sz="1600" dirty="0" smtClean="0"/>
              <a:t>将键盘键入的内容输出到屏幕上</a:t>
            </a:r>
            <a:r>
              <a:rPr lang="en-US" altLang="zh-CN" sz="1600" dirty="0" smtClean="0"/>
              <a:t> </a:t>
            </a:r>
            <a:endParaRPr lang="zh-CN" altLang="en-US" sz="1600" dirty="0"/>
          </a:p>
          <a:p>
            <a:pPr marL="0" indent="0">
              <a:spcBef>
                <a:spcPts val="0"/>
              </a:spcBef>
              <a:buFont typeface="Monotype Sorts" pitchFamily="2" charset="2"/>
              <a:buNone/>
            </a:pPr>
            <a:r>
              <a:rPr lang="zh-CN" altLang="en-US" sz="1600" dirty="0">
                <a:solidFill>
                  <a:srgbClr val="0070C0"/>
                </a:solidFill>
              </a:rPr>
              <a:t>            write(</a:t>
            </a:r>
            <a:r>
              <a:rPr lang="zh-CN" altLang="en-US" sz="1600" dirty="0">
                <a:solidFill>
                  <a:srgbClr val="C00000"/>
                </a:solidFill>
              </a:rPr>
              <a:t>1</a:t>
            </a:r>
            <a:r>
              <a:rPr lang="zh-CN" altLang="en-US" sz="1600" dirty="0">
                <a:solidFill>
                  <a:srgbClr val="0070C0"/>
                </a:solidFill>
              </a:rPr>
              <a:t>,&amp;</a:t>
            </a:r>
            <a:r>
              <a:rPr lang="zh-CN" altLang="en-US" sz="1600" dirty="0" smtClean="0">
                <a:solidFill>
                  <a:srgbClr val="0070C0"/>
                </a:solidFill>
              </a:rPr>
              <a:t>c</a:t>
            </a:r>
            <a:r>
              <a:rPr lang="en-US" altLang="zh-CN" sz="1600" dirty="0" smtClean="0">
                <a:solidFill>
                  <a:srgbClr val="0070C0"/>
                </a:solidFill>
              </a:rPr>
              <a:t>,1</a:t>
            </a:r>
            <a:r>
              <a:rPr lang="zh-CN" altLang="en-US" sz="1600" dirty="0" smtClean="0">
                <a:solidFill>
                  <a:srgbClr val="0070C0"/>
                </a:solidFill>
              </a:rPr>
              <a:t>); </a:t>
            </a:r>
            <a:r>
              <a:rPr lang="zh-CN" altLang="en-US" sz="1600" dirty="0" smtClean="0"/>
              <a:t>}</a:t>
            </a:r>
            <a:endParaRPr lang="zh-CN" altLang="en-US" sz="1600" dirty="0"/>
          </a:p>
          <a:p>
            <a:pPr marL="0" indent="0">
              <a:spcBef>
                <a:spcPts val="0"/>
              </a:spcBef>
              <a:buFont typeface="Monotype Sorts" pitchFamily="2" charset="2"/>
              <a:buNone/>
            </a:pPr>
            <a:r>
              <a:rPr lang="zh-CN" altLang="en-US" sz="1600" dirty="0" smtClean="0"/>
              <a:t>}</a:t>
            </a:r>
            <a:endParaRPr lang="en-US" altLang="zh-CN" sz="1600" dirty="0" smtClean="0"/>
          </a:p>
          <a:p>
            <a:pPr marL="0" indent="0">
              <a:spcBef>
                <a:spcPts val="0"/>
              </a:spcBef>
              <a:buFont typeface="Monotype Sorts" pitchFamily="2" charset="2"/>
              <a:buNone/>
            </a:pPr>
            <a:endParaRPr lang="en-US" altLang="zh-CN" sz="1600" dirty="0" smtClean="0"/>
          </a:p>
          <a:p>
            <a:pPr marL="0" indent="0">
              <a:spcBef>
                <a:spcPts val="0"/>
              </a:spcBef>
              <a:buNone/>
            </a:pPr>
            <a:r>
              <a:rPr lang="zh-CN" altLang="en-US" sz="1600" dirty="0" smtClean="0"/>
              <a:t>注：</a:t>
            </a:r>
            <a:r>
              <a:rPr lang="en-US" altLang="zh-CN" sz="1600" dirty="0" smtClean="0"/>
              <a:t>read(0,%c,1)</a:t>
            </a:r>
            <a:r>
              <a:rPr lang="zh-CN" altLang="en-US" sz="1600" dirty="0" smtClean="0"/>
              <a:t>，</a:t>
            </a:r>
            <a:r>
              <a:rPr lang="zh-CN" altLang="en-US" sz="1600" dirty="0" smtClean="0">
                <a:solidFill>
                  <a:srgbClr val="006600"/>
                </a:solidFill>
              </a:rPr>
              <a:t>不能写成 </a:t>
            </a:r>
            <a:r>
              <a:rPr lang="en-US" altLang="zh-CN" sz="1600" dirty="0">
                <a:solidFill>
                  <a:srgbClr val="006600"/>
                </a:solidFill>
              </a:rPr>
              <a:t>read(</a:t>
            </a:r>
            <a:r>
              <a:rPr lang="en-US" altLang="zh-CN" sz="1600" dirty="0">
                <a:solidFill>
                  <a:srgbClr val="C00000"/>
                </a:solidFill>
              </a:rPr>
              <a:t>stdin</a:t>
            </a:r>
            <a:r>
              <a:rPr lang="en-US" altLang="zh-CN" sz="1600" dirty="0">
                <a:solidFill>
                  <a:srgbClr val="006600"/>
                </a:solidFill>
              </a:rPr>
              <a:t>,&amp;c,1</a:t>
            </a:r>
            <a:r>
              <a:rPr lang="en-US" altLang="zh-CN" sz="1600" dirty="0" smtClean="0">
                <a:solidFill>
                  <a:srgbClr val="006600"/>
                </a:solidFill>
              </a:rPr>
              <a:t>)</a:t>
            </a:r>
            <a:r>
              <a:rPr lang="zh-CN" altLang="en-US" sz="1600" dirty="0" smtClean="0">
                <a:solidFill>
                  <a:srgbClr val="006600"/>
                </a:solidFill>
              </a:rPr>
              <a:t>，因为</a:t>
            </a:r>
            <a:r>
              <a:rPr lang="en-US" altLang="zh-CN" sz="1600" dirty="0" err="1" smtClean="0">
                <a:solidFill>
                  <a:srgbClr val="006600"/>
                </a:solidFill>
              </a:rPr>
              <a:t>stdin</a:t>
            </a:r>
            <a:r>
              <a:rPr lang="zh-CN" altLang="en-US" sz="1600" dirty="0" smtClean="0">
                <a:solidFill>
                  <a:srgbClr val="006600"/>
                </a:solidFill>
              </a:rPr>
              <a:t>是一个结构体</a:t>
            </a:r>
            <a:endParaRPr lang="en-US" altLang="zh-CN" sz="1600" dirty="0" smtClean="0">
              <a:solidFill>
                <a:srgbClr val="006600"/>
              </a:solidFill>
            </a:endParaRPr>
          </a:p>
          <a:p>
            <a:pPr marL="0" indent="0">
              <a:spcBef>
                <a:spcPts val="0"/>
              </a:spcBef>
              <a:buNone/>
            </a:pPr>
            <a:r>
              <a:rPr lang="zh-CN" altLang="en-US" sz="1600" dirty="0" smtClean="0">
                <a:solidFill>
                  <a:srgbClr val="0070C0"/>
                </a:solidFill>
              </a:rPr>
              <a:t>       同样，</a:t>
            </a:r>
            <a:r>
              <a:rPr lang="en-US" altLang="zh-CN" sz="1600" dirty="0" smtClean="0">
                <a:solidFill>
                  <a:srgbClr val="0070C0"/>
                </a:solidFill>
              </a:rPr>
              <a:t>write(1,%c,1)</a:t>
            </a:r>
            <a:r>
              <a:rPr lang="zh-CN" altLang="en-US" sz="1600" dirty="0" smtClean="0">
                <a:solidFill>
                  <a:srgbClr val="0070C0"/>
                </a:solidFill>
              </a:rPr>
              <a:t>，不能写成 </a:t>
            </a:r>
            <a:r>
              <a:rPr lang="en-US" altLang="zh-CN" sz="1600" dirty="0">
                <a:solidFill>
                  <a:srgbClr val="0070C0"/>
                </a:solidFill>
              </a:rPr>
              <a:t>write(</a:t>
            </a:r>
            <a:r>
              <a:rPr lang="en-US" altLang="zh-CN" sz="1600" dirty="0" err="1">
                <a:solidFill>
                  <a:srgbClr val="C00000"/>
                </a:solidFill>
              </a:rPr>
              <a:t>stdout</a:t>
            </a:r>
            <a:r>
              <a:rPr lang="en-US" altLang="zh-CN" sz="1600" dirty="0">
                <a:solidFill>
                  <a:srgbClr val="0070C0"/>
                </a:solidFill>
              </a:rPr>
              <a:t>, &amp;c,1)</a:t>
            </a:r>
            <a:endParaRPr lang="zh-CN" altLang="en-US" sz="1600" dirty="0">
              <a:solidFill>
                <a:srgbClr val="0070C0"/>
              </a:solidFill>
            </a:endParaRPr>
          </a:p>
          <a:p>
            <a:pPr marL="0" indent="0">
              <a:spcBef>
                <a:spcPts val="0"/>
              </a:spcBef>
              <a:buNone/>
            </a:pPr>
            <a:endParaRPr lang="en-US" altLang="zh-CN" sz="1600" dirty="0">
              <a:solidFill>
                <a:srgbClr val="006600"/>
              </a:solidFill>
            </a:endParaRPr>
          </a:p>
          <a:p>
            <a:pPr marL="0" indent="0">
              <a:spcBef>
                <a:spcPts val="0"/>
              </a:spcBef>
              <a:buFont typeface="Monotype Sorts" pitchFamily="2" charset="2"/>
              <a:buNone/>
            </a:pPr>
            <a:endParaRPr lang="zh-CN" altLang="en-US" sz="1600"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effectLst>
                  <a:outerShdw blurRad="38100" dist="38100" dir="2700000">
                    <a:srgbClr val="C0C0C0"/>
                  </a:outerShdw>
                </a:effectLst>
              </a:rPr>
              <a:t>三个标准设备-例</a:t>
            </a:r>
            <a:r>
              <a:rPr lang="en-US" altLang="zh-CN" noProof="1">
                <a:effectLst>
                  <a:outerShdw blurRad="38100" dist="38100" dir="2700000">
                    <a:srgbClr val="C0C0C0"/>
                  </a:outerShdw>
                </a:effectLst>
              </a:rPr>
              <a:t>2</a:t>
            </a:r>
            <a:endParaRPr lang="zh-CN" altLang="en-US" dirty="0"/>
          </a:p>
        </p:txBody>
      </p:sp>
      <p:sp>
        <p:nvSpPr>
          <p:cNvPr id="3" name="内容占位符 2"/>
          <p:cNvSpPr>
            <a:spLocks noGrp="1"/>
          </p:cNvSpPr>
          <p:nvPr>
            <p:ph idx="1"/>
          </p:nvPr>
        </p:nvSpPr>
        <p:spPr>
          <a:xfrm>
            <a:off x="827088" y="1187449"/>
            <a:ext cx="7351712" cy="5106819"/>
          </a:xfrm>
        </p:spPr>
        <p:txBody>
          <a:bodyPr/>
          <a:lstStyle/>
          <a:p>
            <a:pPr marL="342900" indent="-342900" eaLnBrk="1">
              <a:buFont typeface="Wingdings" panose="05000000000000000000" pitchFamily="2" charset="2"/>
              <a:buChar char="l"/>
            </a:pPr>
            <a:r>
              <a:rPr lang="zh-CN" altLang="en-US" sz="1600" dirty="0" smtClean="0"/>
              <a:t>下述</a:t>
            </a:r>
            <a:r>
              <a:rPr lang="zh-CN" altLang="en-US" sz="1600" dirty="0"/>
              <a:t>程序的功能是什么</a:t>
            </a:r>
            <a:r>
              <a:rPr lang="zh-CN" altLang="en-US" sz="1600" dirty="0" smtClean="0"/>
              <a:t>？（</a:t>
            </a:r>
            <a:r>
              <a:rPr lang="en-US" altLang="zh-CN" sz="1600" b="1" dirty="0" smtClean="0">
                <a:solidFill>
                  <a:srgbClr val="C00000"/>
                </a:solidFill>
              </a:rPr>
              <a:t>Linux</a:t>
            </a:r>
            <a:r>
              <a:rPr lang="zh-CN" altLang="en-US" sz="1600" b="1" dirty="0" smtClean="0">
                <a:solidFill>
                  <a:srgbClr val="C00000"/>
                </a:solidFill>
              </a:rPr>
              <a:t>环境下运行</a:t>
            </a:r>
            <a:r>
              <a:rPr lang="zh-CN" altLang="en-US" sz="1600" dirty="0" smtClean="0"/>
              <a:t>）</a:t>
            </a:r>
            <a:endParaRPr lang="en-US" altLang="zh-CN" sz="1600" dirty="0" smtClean="0"/>
          </a:p>
          <a:p>
            <a:pPr lvl="1" indent="0" eaLnBrk="1">
              <a:spcBef>
                <a:spcPts val="0"/>
              </a:spcBef>
              <a:buNone/>
            </a:pPr>
            <a:r>
              <a:rPr lang="en-US" altLang="zh-CN" sz="1600" dirty="0" smtClean="0"/>
              <a:t>#</a:t>
            </a:r>
            <a:r>
              <a:rPr lang="en-US" altLang="zh-CN" sz="1600" dirty="0"/>
              <a:t>include &lt;</a:t>
            </a:r>
            <a:r>
              <a:rPr lang="en-US" altLang="zh-CN" sz="1600" dirty="0" err="1"/>
              <a:t>stdio.h</a:t>
            </a:r>
            <a:r>
              <a:rPr lang="en-US" altLang="zh-CN" sz="1600" dirty="0" smtClean="0"/>
              <a:t>&gt;   //</a:t>
            </a:r>
            <a:r>
              <a:rPr lang="en-US" altLang="zh-CN" sz="1600" dirty="0" err="1" smtClean="0"/>
              <a:t>scanf</a:t>
            </a:r>
            <a:r>
              <a:rPr lang="en-US" altLang="zh-CN" sz="1600" dirty="0" smtClean="0"/>
              <a:t>(), </a:t>
            </a:r>
            <a:r>
              <a:rPr lang="en-US" altLang="zh-CN" sz="1600" dirty="0" err="1" smtClean="0"/>
              <a:t>printf</a:t>
            </a:r>
            <a:r>
              <a:rPr lang="en-US" altLang="zh-CN" sz="1600" dirty="0" smtClean="0"/>
              <a:t>()</a:t>
            </a:r>
            <a:endParaRPr lang="en-US" altLang="zh-CN" sz="1600" dirty="0"/>
          </a:p>
          <a:p>
            <a:pPr lvl="1" indent="0" eaLnBrk="1">
              <a:spcBef>
                <a:spcPts val="0"/>
              </a:spcBef>
              <a:buNone/>
            </a:pPr>
            <a:r>
              <a:rPr lang="en-US" altLang="zh-CN" sz="1600" dirty="0"/>
              <a:t>#include &lt;</a:t>
            </a:r>
            <a:r>
              <a:rPr lang="en-US" altLang="zh-CN" sz="1600" dirty="0" err="1"/>
              <a:t>fcntl.h</a:t>
            </a:r>
            <a:r>
              <a:rPr lang="en-US" altLang="zh-CN" sz="1600" dirty="0" smtClean="0"/>
              <a:t>&gt;    // O_RDONLY,</a:t>
            </a:r>
            <a:r>
              <a:rPr lang="en-US" altLang="zh-CN" sz="1600" dirty="0"/>
              <a:t> O_RDWR</a:t>
            </a:r>
            <a:endParaRPr lang="en-US" altLang="zh-CN" sz="1600" dirty="0"/>
          </a:p>
          <a:p>
            <a:pPr lvl="1" indent="0" eaLnBrk="1">
              <a:spcBef>
                <a:spcPts val="0"/>
              </a:spcBef>
              <a:buNone/>
            </a:pPr>
            <a:r>
              <a:rPr lang="en-US" altLang="zh-CN" sz="1600" dirty="0"/>
              <a:t>#include &lt;</a:t>
            </a:r>
            <a:r>
              <a:rPr lang="en-US" altLang="zh-CN" sz="1600" dirty="0" err="1"/>
              <a:t>unistd.h</a:t>
            </a:r>
            <a:r>
              <a:rPr lang="en-US" altLang="zh-CN" sz="1600" dirty="0" smtClean="0"/>
              <a:t>&gt;  //close()</a:t>
            </a:r>
            <a:endParaRPr lang="en-US" altLang="zh-CN" sz="1600" dirty="0" smtClean="0"/>
          </a:p>
          <a:p>
            <a:pPr lvl="1" indent="0" eaLnBrk="1">
              <a:spcBef>
                <a:spcPts val="0"/>
              </a:spcBef>
              <a:buNone/>
            </a:pPr>
            <a:endParaRPr lang="en-US" altLang="zh-CN" sz="1600" dirty="0"/>
          </a:p>
          <a:p>
            <a:pPr lvl="1" indent="0" eaLnBrk="1">
              <a:spcBef>
                <a:spcPts val="0"/>
              </a:spcBef>
              <a:buNone/>
            </a:pPr>
            <a:r>
              <a:rPr lang="en-US" altLang="zh-CN" sz="1600" dirty="0" err="1" smtClean="0"/>
              <a:t>int</a:t>
            </a:r>
            <a:r>
              <a:rPr lang="en-US" altLang="zh-CN" sz="1600" dirty="0" smtClean="0"/>
              <a:t> </a:t>
            </a:r>
            <a:r>
              <a:rPr lang="en-US" altLang="zh-CN" sz="1600" dirty="0"/>
              <a:t>main(</a:t>
            </a:r>
            <a:r>
              <a:rPr lang="en-US" altLang="zh-CN" sz="1600" dirty="0" err="1"/>
              <a:t>int</a:t>
            </a:r>
            <a:r>
              <a:rPr lang="en-US" altLang="zh-CN" sz="1600" dirty="0"/>
              <a:t> </a:t>
            </a:r>
            <a:r>
              <a:rPr lang="en-US" altLang="zh-CN" sz="1600" dirty="0" err="1"/>
              <a:t>argc</a:t>
            </a:r>
            <a:r>
              <a:rPr lang="en-US" altLang="zh-CN" sz="1600" dirty="0"/>
              <a:t>, char** </a:t>
            </a:r>
            <a:r>
              <a:rPr lang="en-US" altLang="zh-CN" sz="1600" dirty="0" err="1"/>
              <a:t>argv</a:t>
            </a:r>
            <a:r>
              <a:rPr lang="en-US" altLang="zh-CN" sz="1600" dirty="0"/>
              <a:t>)</a:t>
            </a:r>
            <a:endParaRPr lang="en-US" altLang="zh-CN" sz="1600" dirty="0"/>
          </a:p>
          <a:p>
            <a:pPr lvl="1" indent="0" eaLnBrk="1">
              <a:spcBef>
                <a:spcPts val="0"/>
              </a:spcBef>
              <a:buNone/>
            </a:pPr>
            <a:r>
              <a:rPr lang="en-US" altLang="zh-CN" sz="1600" dirty="0" smtClean="0"/>
              <a:t>{</a:t>
            </a:r>
            <a:endParaRPr lang="en-US" altLang="zh-CN" sz="1600" dirty="0" smtClean="0"/>
          </a:p>
          <a:p>
            <a:pPr lvl="1" indent="0" eaLnBrk="1">
              <a:spcBef>
                <a:spcPts val="0"/>
              </a:spcBef>
              <a:buNone/>
            </a:pPr>
            <a:r>
              <a:rPr lang="en-US" altLang="zh-CN" sz="1600" dirty="0">
                <a:solidFill>
                  <a:srgbClr val="0000CC"/>
                </a:solidFill>
              </a:rPr>
              <a:t> </a:t>
            </a:r>
            <a:r>
              <a:rPr lang="en-US" altLang="zh-CN" sz="1600" dirty="0" smtClean="0">
                <a:solidFill>
                  <a:srgbClr val="0000CC"/>
                </a:solidFill>
              </a:rPr>
              <a:t>    close(0);  //</a:t>
            </a:r>
            <a:r>
              <a:rPr lang="zh-CN" altLang="en-US" sz="1600" dirty="0" smtClean="0">
                <a:solidFill>
                  <a:srgbClr val="0000CC"/>
                </a:solidFill>
              </a:rPr>
              <a:t>关闭标准输入设备</a:t>
            </a:r>
            <a:r>
              <a:rPr lang="en-US" altLang="zh-CN" sz="1600" dirty="0" err="1" smtClean="0">
                <a:solidFill>
                  <a:srgbClr val="0000CC"/>
                </a:solidFill>
              </a:rPr>
              <a:t>stdin</a:t>
            </a:r>
            <a:endParaRPr lang="en-US" altLang="zh-CN" sz="1600" dirty="0">
              <a:solidFill>
                <a:srgbClr val="0000CC"/>
              </a:solidFill>
            </a:endParaRPr>
          </a:p>
          <a:p>
            <a:pPr lvl="1" indent="0" eaLnBrk="1">
              <a:spcBef>
                <a:spcPts val="0"/>
              </a:spcBef>
              <a:buNone/>
            </a:pPr>
            <a:r>
              <a:rPr lang="en-US" altLang="zh-CN" sz="1600" dirty="0"/>
              <a:t>     </a:t>
            </a:r>
            <a:r>
              <a:rPr lang="en-US" altLang="zh-CN" sz="1600" dirty="0" err="1"/>
              <a:t>int</a:t>
            </a:r>
            <a:r>
              <a:rPr lang="en-US" altLang="zh-CN" sz="1600" dirty="0"/>
              <a:t> fin=</a:t>
            </a:r>
            <a:r>
              <a:rPr lang="en-US" altLang="zh-CN" sz="1600" dirty="0">
                <a:solidFill>
                  <a:srgbClr val="C00000"/>
                </a:solidFill>
              </a:rPr>
              <a:t>open</a:t>
            </a:r>
            <a:r>
              <a:rPr lang="en-US" altLang="zh-CN" sz="1600" dirty="0" smtClean="0"/>
              <a:t>(“</a:t>
            </a:r>
            <a:r>
              <a:rPr lang="en-US" altLang="zh-CN" sz="1600" dirty="0" err="1" smtClean="0"/>
              <a:t>tin.txt”,</a:t>
            </a:r>
            <a:r>
              <a:rPr lang="en-US" altLang="zh-CN" sz="1600" dirty="0" err="1"/>
              <a:t>O_RDONLY</a:t>
            </a:r>
            <a:r>
              <a:rPr lang="en-US" altLang="zh-CN" sz="1600" dirty="0" smtClean="0"/>
              <a:t>);   //</a:t>
            </a:r>
            <a:r>
              <a:rPr lang="zh-CN" altLang="en-US" sz="1600" dirty="0" smtClean="0"/>
              <a:t>返回</a:t>
            </a:r>
            <a:r>
              <a:rPr lang="en-US" altLang="zh-CN" sz="1600" dirty="0" smtClean="0"/>
              <a:t>fin=0</a:t>
            </a:r>
            <a:endParaRPr lang="en-US" altLang="zh-CN" sz="1600" dirty="0"/>
          </a:p>
          <a:p>
            <a:pPr lvl="1" indent="0" eaLnBrk="1">
              <a:spcBef>
                <a:spcPts val="0"/>
              </a:spcBef>
              <a:buNone/>
            </a:pPr>
            <a:r>
              <a:rPr lang="en-US" altLang="zh-CN" sz="1600" dirty="0"/>
              <a:t>     </a:t>
            </a:r>
            <a:r>
              <a:rPr lang="en-US" altLang="zh-CN" sz="1600" dirty="0" err="1"/>
              <a:t>int</a:t>
            </a:r>
            <a:r>
              <a:rPr lang="en-US" altLang="zh-CN" sz="1600" dirty="0"/>
              <a:t> </a:t>
            </a:r>
            <a:r>
              <a:rPr lang="en-US" altLang="zh-CN" sz="1600" dirty="0" err="1"/>
              <a:t>a,b</a:t>
            </a:r>
            <a:r>
              <a:rPr lang="en-US" altLang="zh-CN" sz="1600" dirty="0"/>
              <a:t>;</a:t>
            </a:r>
            <a:endParaRPr lang="en-US" altLang="zh-CN" sz="1600" dirty="0"/>
          </a:p>
          <a:p>
            <a:pPr lvl="1" indent="0" eaLnBrk="1">
              <a:spcBef>
                <a:spcPts val="0"/>
              </a:spcBef>
              <a:buNone/>
            </a:pPr>
            <a:r>
              <a:rPr lang="en-US" altLang="zh-CN" sz="1600" dirty="0"/>
              <a:t>     </a:t>
            </a:r>
            <a:r>
              <a:rPr lang="en-US" altLang="zh-CN" sz="1600" dirty="0" err="1"/>
              <a:t>printf</a:t>
            </a:r>
            <a:r>
              <a:rPr lang="en-US" altLang="zh-CN" sz="1600" dirty="0"/>
              <a:t>("Enter </a:t>
            </a:r>
            <a:r>
              <a:rPr lang="en-US" altLang="zh-CN" sz="1600" dirty="0" err="1"/>
              <a:t>a,b</a:t>
            </a:r>
            <a:r>
              <a:rPr lang="en-US" altLang="zh-CN" sz="1600" dirty="0"/>
              <a:t>:\n");</a:t>
            </a:r>
            <a:endParaRPr lang="en-US" altLang="zh-CN" sz="1600" dirty="0"/>
          </a:p>
          <a:p>
            <a:pPr lvl="1" indent="0" eaLnBrk="1">
              <a:spcBef>
                <a:spcPts val="0"/>
              </a:spcBef>
              <a:buNone/>
            </a:pPr>
            <a:r>
              <a:rPr lang="en-US" altLang="zh-CN" sz="1600" dirty="0"/>
              <a:t>     </a:t>
            </a:r>
            <a:r>
              <a:rPr lang="en-US" altLang="zh-CN" sz="1600" dirty="0" err="1">
                <a:solidFill>
                  <a:srgbClr val="C00000"/>
                </a:solidFill>
              </a:rPr>
              <a:t>scanf</a:t>
            </a:r>
            <a:r>
              <a:rPr lang="en-US" altLang="zh-CN" sz="1600" dirty="0" smtClean="0"/>
              <a:t>(“%</a:t>
            </a:r>
            <a:r>
              <a:rPr lang="en-US" altLang="zh-CN" sz="1600" dirty="0"/>
              <a:t>d %</a:t>
            </a:r>
            <a:r>
              <a:rPr lang="en-US" altLang="zh-CN" sz="1600" dirty="0" err="1" smtClean="0"/>
              <a:t>d”,&amp;</a:t>
            </a:r>
            <a:r>
              <a:rPr lang="en-US" altLang="zh-CN" sz="1600" dirty="0" err="1"/>
              <a:t>a,&amp;b</a:t>
            </a:r>
            <a:r>
              <a:rPr lang="en-US" altLang="zh-CN" sz="1600" dirty="0"/>
              <a:t>);   </a:t>
            </a:r>
            <a:endParaRPr lang="en-US" altLang="zh-CN" sz="1600" dirty="0"/>
          </a:p>
          <a:p>
            <a:pPr lvl="1" indent="0" eaLnBrk="1">
              <a:spcBef>
                <a:spcPts val="0"/>
              </a:spcBef>
              <a:buNone/>
            </a:pPr>
            <a:r>
              <a:rPr lang="en-US" altLang="zh-CN" sz="1600" dirty="0"/>
              <a:t>     </a:t>
            </a:r>
            <a:r>
              <a:rPr lang="en-US" altLang="zh-CN" sz="1600" dirty="0" err="1"/>
              <a:t>printf</a:t>
            </a:r>
            <a:r>
              <a:rPr lang="en-US" altLang="zh-CN" sz="1600" dirty="0"/>
              <a:t>("a=%d, b=%d\n",</a:t>
            </a:r>
            <a:r>
              <a:rPr lang="en-US" altLang="zh-CN" sz="1600" dirty="0" err="1"/>
              <a:t>a,b</a:t>
            </a:r>
            <a:r>
              <a:rPr lang="en-US" altLang="zh-CN" sz="1600" dirty="0" smtClean="0"/>
              <a:t>);</a:t>
            </a:r>
            <a:endParaRPr lang="en-US" altLang="zh-CN" sz="1600" dirty="0" smtClean="0"/>
          </a:p>
          <a:p>
            <a:pPr lvl="1" indent="0" eaLnBrk="1">
              <a:spcBef>
                <a:spcPts val="0"/>
              </a:spcBef>
              <a:buNone/>
            </a:pPr>
            <a:endParaRPr lang="en-US" altLang="zh-CN" sz="1600" dirty="0" smtClean="0"/>
          </a:p>
          <a:p>
            <a:pPr lvl="1" indent="0" eaLnBrk="1">
              <a:spcBef>
                <a:spcPts val="0"/>
              </a:spcBef>
              <a:buNone/>
            </a:pPr>
            <a:r>
              <a:rPr lang="en-US" altLang="zh-CN" sz="1600" dirty="0" smtClean="0"/>
              <a:t>     </a:t>
            </a:r>
            <a:r>
              <a:rPr lang="en-US" altLang="zh-CN" sz="1600" dirty="0" smtClean="0">
                <a:solidFill>
                  <a:srgbClr val="0000CC"/>
                </a:solidFill>
              </a:rPr>
              <a:t>close(1);  </a:t>
            </a:r>
            <a:r>
              <a:rPr lang="en-US" altLang="zh-CN" sz="1600" dirty="0">
                <a:solidFill>
                  <a:srgbClr val="0000CC"/>
                </a:solidFill>
              </a:rPr>
              <a:t>//</a:t>
            </a:r>
            <a:r>
              <a:rPr lang="zh-CN" altLang="en-US" sz="1600" dirty="0">
                <a:solidFill>
                  <a:srgbClr val="0000CC"/>
                </a:solidFill>
              </a:rPr>
              <a:t>关闭</a:t>
            </a:r>
            <a:r>
              <a:rPr lang="zh-CN" altLang="en-US" sz="1600" dirty="0" smtClean="0">
                <a:solidFill>
                  <a:srgbClr val="0000CC"/>
                </a:solidFill>
              </a:rPr>
              <a:t>标准输出设备</a:t>
            </a:r>
            <a:r>
              <a:rPr lang="en-US" altLang="zh-CN" sz="1600" dirty="0" err="1" smtClean="0">
                <a:solidFill>
                  <a:srgbClr val="0000CC"/>
                </a:solidFill>
              </a:rPr>
              <a:t>stdout</a:t>
            </a:r>
            <a:endParaRPr lang="en-US" altLang="zh-CN" sz="1600" dirty="0"/>
          </a:p>
          <a:p>
            <a:pPr lvl="1" indent="0" eaLnBrk="1">
              <a:spcBef>
                <a:spcPts val="0"/>
              </a:spcBef>
              <a:buNone/>
            </a:pPr>
            <a:r>
              <a:rPr lang="en-US" altLang="zh-CN" sz="1600" dirty="0"/>
              <a:t>     </a:t>
            </a:r>
            <a:r>
              <a:rPr lang="en-US" altLang="zh-CN" sz="1600" dirty="0" err="1"/>
              <a:t>int</a:t>
            </a:r>
            <a:r>
              <a:rPr lang="en-US" altLang="zh-CN" sz="1600" dirty="0"/>
              <a:t> </a:t>
            </a:r>
            <a:r>
              <a:rPr lang="en-US" altLang="zh-CN" sz="1600" dirty="0" err="1"/>
              <a:t>fout</a:t>
            </a:r>
            <a:r>
              <a:rPr lang="en-US" altLang="zh-CN" sz="1600" dirty="0"/>
              <a:t>=</a:t>
            </a:r>
            <a:r>
              <a:rPr lang="en-US" altLang="zh-CN" sz="1600" dirty="0">
                <a:solidFill>
                  <a:srgbClr val="C00000"/>
                </a:solidFill>
              </a:rPr>
              <a:t>open</a:t>
            </a:r>
            <a:r>
              <a:rPr lang="en-US" altLang="zh-CN" sz="1600" dirty="0" smtClean="0"/>
              <a:t>(“</a:t>
            </a:r>
            <a:r>
              <a:rPr lang="en-US" altLang="zh-CN" sz="1600" dirty="0" err="1" smtClean="0"/>
              <a:t>tout.txt”,</a:t>
            </a:r>
            <a:r>
              <a:rPr lang="en-US" altLang="zh-CN" sz="1600" dirty="0" err="1"/>
              <a:t>O_RDWR</a:t>
            </a:r>
            <a:r>
              <a:rPr lang="en-US" altLang="zh-CN" sz="1600" dirty="0"/>
              <a:t>); </a:t>
            </a:r>
            <a:r>
              <a:rPr lang="en-US" altLang="zh-CN" sz="1600" dirty="0" smtClean="0"/>
              <a:t>  //</a:t>
            </a:r>
            <a:r>
              <a:rPr lang="zh-CN" altLang="en-US" sz="1600" dirty="0" smtClean="0"/>
              <a:t>返回</a:t>
            </a:r>
            <a:r>
              <a:rPr lang="en-US" altLang="zh-CN" sz="1600" dirty="0" err="1" smtClean="0"/>
              <a:t>fout</a:t>
            </a:r>
            <a:r>
              <a:rPr lang="en-US" altLang="zh-CN" sz="1600" dirty="0" smtClean="0"/>
              <a:t>=1</a:t>
            </a:r>
            <a:endParaRPr lang="en-US" altLang="zh-CN" sz="1600" dirty="0"/>
          </a:p>
          <a:p>
            <a:pPr lvl="1" indent="0" eaLnBrk="1">
              <a:spcBef>
                <a:spcPts val="0"/>
              </a:spcBef>
              <a:buNone/>
            </a:pPr>
            <a:r>
              <a:rPr lang="en-US" altLang="zh-CN" sz="1600" dirty="0">
                <a:solidFill>
                  <a:srgbClr val="C00000"/>
                </a:solidFill>
              </a:rPr>
              <a:t>     </a:t>
            </a:r>
            <a:r>
              <a:rPr lang="en-US" altLang="zh-CN" sz="1600" dirty="0" err="1">
                <a:solidFill>
                  <a:srgbClr val="C00000"/>
                </a:solidFill>
              </a:rPr>
              <a:t>printf</a:t>
            </a:r>
            <a:r>
              <a:rPr lang="en-US" altLang="zh-CN" sz="1600" dirty="0"/>
              <a:t>("%d+%d=%d\n",</a:t>
            </a:r>
            <a:r>
              <a:rPr lang="en-US" altLang="zh-CN" sz="1600" dirty="0" err="1"/>
              <a:t>a,b,a+b</a:t>
            </a:r>
            <a:r>
              <a:rPr lang="en-US" altLang="zh-CN" sz="1600" dirty="0"/>
              <a:t>);</a:t>
            </a:r>
            <a:endParaRPr lang="en-US" altLang="zh-CN" sz="1600" dirty="0"/>
          </a:p>
          <a:p>
            <a:pPr lvl="1" indent="0" eaLnBrk="1">
              <a:spcBef>
                <a:spcPts val="0"/>
              </a:spcBef>
              <a:buNone/>
            </a:pPr>
            <a:r>
              <a:rPr lang="en-US" altLang="zh-CN" sz="1600" dirty="0"/>
              <a:t>     close(fin);</a:t>
            </a:r>
            <a:endParaRPr lang="en-US" altLang="zh-CN" sz="1600" dirty="0"/>
          </a:p>
          <a:p>
            <a:pPr lvl="1" indent="0" eaLnBrk="1">
              <a:spcBef>
                <a:spcPts val="0"/>
              </a:spcBef>
              <a:buNone/>
            </a:pPr>
            <a:r>
              <a:rPr lang="en-US" altLang="zh-CN" sz="1600" dirty="0"/>
              <a:t>     close(</a:t>
            </a:r>
            <a:r>
              <a:rPr lang="en-US" altLang="zh-CN" sz="1600" dirty="0" err="1"/>
              <a:t>fout</a:t>
            </a:r>
            <a:r>
              <a:rPr lang="en-US" altLang="zh-CN" sz="1600" dirty="0"/>
              <a:t>);</a:t>
            </a:r>
            <a:endParaRPr lang="en-US" altLang="zh-CN" sz="1600" dirty="0"/>
          </a:p>
          <a:p>
            <a:pPr lvl="1" indent="0" eaLnBrk="1">
              <a:spcBef>
                <a:spcPts val="0"/>
              </a:spcBef>
              <a:buNone/>
            </a:pPr>
            <a:r>
              <a:rPr lang="en-US" altLang="zh-CN" sz="1600" dirty="0" smtClean="0"/>
              <a:t>}</a:t>
            </a:r>
            <a:endParaRPr lang="en-US" altLang="zh-CN" sz="1600" dirty="0"/>
          </a:p>
        </p:txBody>
      </p:sp>
      <p:sp>
        <p:nvSpPr>
          <p:cNvPr id="4" name="圆角矩形标注 3"/>
          <p:cNvSpPr/>
          <p:nvPr/>
        </p:nvSpPr>
        <p:spPr>
          <a:xfrm>
            <a:off x="4590288" y="3904488"/>
            <a:ext cx="2176272" cy="256032"/>
          </a:xfrm>
          <a:prstGeom prst="wedgeRoundRectCallout">
            <a:avLst>
              <a:gd name="adj1" fmla="val -20833"/>
              <a:gd name="adj2" fmla="val 43981"/>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080808"/>
                </a:solidFill>
              </a:rPr>
              <a:t>输入重定向到文件</a:t>
            </a:r>
            <a:r>
              <a:rPr lang="en-US" altLang="zh-CN" sz="1400" dirty="0" smtClean="0">
                <a:solidFill>
                  <a:srgbClr val="080808"/>
                </a:solidFill>
              </a:rPr>
              <a:t>tin.txt</a:t>
            </a:r>
            <a:endParaRPr lang="zh-CN" altLang="en-US" sz="1400" dirty="0">
              <a:solidFill>
                <a:srgbClr val="080808"/>
              </a:solidFill>
            </a:endParaRPr>
          </a:p>
        </p:txBody>
      </p:sp>
      <p:sp>
        <p:nvSpPr>
          <p:cNvPr id="5" name="圆角矩形标注 4"/>
          <p:cNvSpPr/>
          <p:nvPr/>
        </p:nvSpPr>
        <p:spPr>
          <a:xfrm>
            <a:off x="4910328" y="5193792"/>
            <a:ext cx="2176272" cy="256032"/>
          </a:xfrm>
          <a:prstGeom prst="wedgeRoundRectCallout">
            <a:avLst>
              <a:gd name="adj1" fmla="val -20833"/>
              <a:gd name="adj2" fmla="val 43981"/>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080808"/>
                </a:solidFill>
              </a:rPr>
              <a:t>输出重定向到文件</a:t>
            </a:r>
            <a:r>
              <a:rPr lang="en-US" altLang="zh-CN" sz="1400" dirty="0" smtClean="0">
                <a:solidFill>
                  <a:srgbClr val="080808"/>
                </a:solidFill>
              </a:rPr>
              <a:t>tout.txt</a:t>
            </a:r>
            <a:endParaRPr lang="zh-CN" altLang="en-US" sz="1400" dirty="0">
              <a:solidFill>
                <a:srgbClr val="08080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effectLst>
                  <a:outerShdw blurRad="38100" dist="38100" dir="2700000">
                    <a:srgbClr val="C0C0C0"/>
                  </a:outerShdw>
                </a:effectLst>
              </a:rPr>
              <a:t>三个标准设备-例</a:t>
            </a:r>
            <a:r>
              <a:rPr lang="en-US" altLang="zh-CN" noProof="1">
                <a:effectLst>
                  <a:outerShdw blurRad="38100" dist="38100" dir="2700000">
                    <a:srgbClr val="C0C0C0"/>
                  </a:outerShdw>
                </a:effectLst>
              </a:rPr>
              <a:t>2</a:t>
            </a:r>
            <a:endParaRPr lang="zh-CN" altLang="en-US" dirty="0"/>
          </a:p>
        </p:txBody>
      </p:sp>
      <p:sp>
        <p:nvSpPr>
          <p:cNvPr id="3" name="内容占位符 2"/>
          <p:cNvSpPr>
            <a:spLocks noGrp="1"/>
          </p:cNvSpPr>
          <p:nvPr>
            <p:ph idx="1"/>
          </p:nvPr>
        </p:nvSpPr>
        <p:spPr>
          <a:xfrm>
            <a:off x="827088" y="1187449"/>
            <a:ext cx="7935912" cy="4804977"/>
          </a:xfrm>
        </p:spPr>
        <p:txBody>
          <a:bodyPr/>
          <a:lstStyle/>
          <a:p>
            <a:pPr marL="342900" indent="-342900" eaLnBrk="1">
              <a:buFont typeface="Wingdings" panose="05000000000000000000" pitchFamily="2" charset="2"/>
              <a:buChar char="l"/>
            </a:pPr>
            <a:r>
              <a:rPr lang="zh-CN" altLang="en-US" sz="1600" dirty="0" smtClean="0"/>
              <a:t>下述</a:t>
            </a:r>
            <a:r>
              <a:rPr lang="zh-CN" altLang="en-US" sz="1600" dirty="0"/>
              <a:t>程序的功能是什么</a:t>
            </a:r>
            <a:r>
              <a:rPr lang="zh-CN" altLang="en-US" sz="1600" dirty="0" smtClean="0"/>
              <a:t>？</a:t>
            </a:r>
            <a:endParaRPr lang="en-US" altLang="zh-CN" sz="1600" dirty="0" smtClean="0"/>
          </a:p>
          <a:p>
            <a:pPr marL="0" indent="0" eaLnBrk="1">
              <a:spcBef>
                <a:spcPts val="0"/>
              </a:spcBef>
              <a:buNone/>
            </a:pPr>
            <a:r>
              <a:rPr lang="en-US" altLang="zh-CN" sz="1600" dirty="0" smtClean="0"/>
              <a:t>       </a:t>
            </a:r>
            <a:r>
              <a:rPr lang="en-US" altLang="zh-CN" sz="1600" dirty="0" smtClean="0">
                <a:solidFill>
                  <a:srgbClr val="7030A0"/>
                </a:solidFill>
              </a:rPr>
              <a:t>//</a:t>
            </a:r>
            <a:r>
              <a:rPr lang="zh-CN" altLang="en-US" sz="1600" dirty="0" smtClean="0">
                <a:solidFill>
                  <a:srgbClr val="7030A0"/>
                </a:solidFill>
              </a:rPr>
              <a:t>注：</a:t>
            </a:r>
            <a:r>
              <a:rPr lang="zh-CN" altLang="en-US" sz="1600" dirty="0" smtClean="0">
                <a:solidFill>
                  <a:srgbClr val="C00000"/>
                </a:solidFill>
              </a:rPr>
              <a:t>在</a:t>
            </a:r>
            <a:r>
              <a:rPr lang="en-US" altLang="zh-CN" sz="1600" dirty="0" smtClean="0">
                <a:solidFill>
                  <a:srgbClr val="C00000"/>
                </a:solidFill>
              </a:rPr>
              <a:t>windows</a:t>
            </a:r>
            <a:r>
              <a:rPr lang="zh-CN" altLang="en-US" sz="1600" dirty="0" smtClean="0">
                <a:solidFill>
                  <a:srgbClr val="C00000"/>
                </a:solidFill>
              </a:rPr>
              <a:t>环境下运行</a:t>
            </a:r>
            <a:r>
              <a:rPr lang="zh-CN" altLang="en-US" sz="1600" dirty="0" smtClean="0">
                <a:solidFill>
                  <a:srgbClr val="7030A0"/>
                </a:solidFill>
              </a:rPr>
              <a:t>，不能在</a:t>
            </a:r>
            <a:r>
              <a:rPr lang="en-US" altLang="zh-CN" sz="1600" dirty="0" smtClean="0">
                <a:solidFill>
                  <a:srgbClr val="7030A0"/>
                </a:solidFill>
              </a:rPr>
              <a:t>Linux</a:t>
            </a:r>
            <a:r>
              <a:rPr lang="zh-CN" altLang="en-US" sz="1600" dirty="0" smtClean="0">
                <a:solidFill>
                  <a:srgbClr val="7030A0"/>
                </a:solidFill>
              </a:rPr>
              <a:t>下运行</a:t>
            </a:r>
            <a:endParaRPr lang="en-US" altLang="zh-CN" sz="1600" dirty="0" smtClean="0">
              <a:solidFill>
                <a:srgbClr val="7030A0"/>
              </a:solidFill>
            </a:endParaRPr>
          </a:p>
          <a:p>
            <a:pPr marL="0" indent="0" eaLnBrk="1">
              <a:spcBef>
                <a:spcPts val="0"/>
              </a:spcBef>
              <a:buNone/>
            </a:pPr>
            <a:r>
              <a:rPr lang="en-US" altLang="zh-CN" sz="1600" dirty="0">
                <a:solidFill>
                  <a:srgbClr val="7030A0"/>
                </a:solidFill>
              </a:rPr>
              <a:t> </a:t>
            </a:r>
            <a:r>
              <a:rPr lang="en-US" altLang="zh-CN" sz="1600" dirty="0" smtClean="0">
                <a:solidFill>
                  <a:srgbClr val="7030A0"/>
                </a:solidFill>
              </a:rPr>
              <a:t>      //        </a:t>
            </a:r>
            <a:r>
              <a:rPr lang="zh-CN" altLang="en-US" sz="1600" dirty="0" smtClean="0">
                <a:solidFill>
                  <a:srgbClr val="0070C0"/>
                </a:solidFill>
              </a:rPr>
              <a:t>两个系统下的编译器对语句</a:t>
            </a:r>
            <a:r>
              <a:rPr lang="en-US" altLang="zh-CN" sz="1600" dirty="0" err="1" smtClean="0">
                <a:solidFill>
                  <a:srgbClr val="0070C0"/>
                </a:solidFill>
              </a:rPr>
              <a:t>scanf</a:t>
            </a:r>
            <a:r>
              <a:rPr lang="en-US" altLang="zh-CN" sz="1600" dirty="0" smtClean="0">
                <a:solidFill>
                  <a:srgbClr val="0070C0"/>
                </a:solidFill>
              </a:rPr>
              <a:t>()</a:t>
            </a:r>
            <a:r>
              <a:rPr lang="zh-CN" altLang="en-US" sz="1600" dirty="0" smtClean="0">
                <a:solidFill>
                  <a:srgbClr val="0070C0"/>
                </a:solidFill>
              </a:rPr>
              <a:t>的处理方法不同</a:t>
            </a:r>
            <a:endParaRPr lang="en-US" altLang="zh-CN" sz="1600" dirty="0">
              <a:solidFill>
                <a:srgbClr val="0070C0"/>
              </a:solidFill>
            </a:endParaRPr>
          </a:p>
          <a:p>
            <a:pPr lvl="1" indent="0" eaLnBrk="1">
              <a:spcBef>
                <a:spcPts val="0"/>
              </a:spcBef>
              <a:buNone/>
            </a:pPr>
            <a:r>
              <a:rPr lang="en-US" altLang="zh-CN" sz="1600" dirty="0" smtClean="0"/>
              <a:t>#include &lt;</a:t>
            </a:r>
            <a:r>
              <a:rPr lang="en-US" altLang="zh-CN" sz="1600" dirty="0" err="1" smtClean="0"/>
              <a:t>stdio.h</a:t>
            </a:r>
            <a:r>
              <a:rPr lang="en-US" altLang="zh-CN" sz="1600" dirty="0" smtClean="0"/>
              <a:t>&gt;</a:t>
            </a:r>
            <a:endParaRPr lang="en-US" altLang="zh-CN" sz="1600" dirty="0" smtClean="0"/>
          </a:p>
          <a:p>
            <a:pPr lvl="1" indent="0" eaLnBrk="1">
              <a:spcBef>
                <a:spcPts val="0"/>
              </a:spcBef>
              <a:buNone/>
            </a:pPr>
            <a:r>
              <a:rPr lang="en-US" altLang="zh-CN" sz="1600" dirty="0" err="1" smtClean="0"/>
              <a:t>int</a:t>
            </a:r>
            <a:r>
              <a:rPr lang="en-US" altLang="zh-CN" sz="1600" dirty="0" smtClean="0"/>
              <a:t> </a:t>
            </a:r>
            <a:r>
              <a:rPr lang="en-US" altLang="zh-CN" sz="1600" dirty="0"/>
              <a:t>main(int </a:t>
            </a:r>
            <a:r>
              <a:rPr lang="en-US" altLang="zh-CN" sz="1600" dirty="0" err="1"/>
              <a:t>argc</a:t>
            </a:r>
            <a:r>
              <a:rPr lang="en-US" altLang="zh-CN" sz="1600" dirty="0"/>
              <a:t>, char** </a:t>
            </a:r>
            <a:r>
              <a:rPr lang="en-US" altLang="zh-CN" sz="1600" dirty="0" err="1"/>
              <a:t>argv</a:t>
            </a:r>
            <a:r>
              <a:rPr lang="en-US" altLang="zh-CN" sz="1600" dirty="0"/>
              <a:t>)</a:t>
            </a:r>
            <a:endParaRPr lang="en-US" altLang="zh-CN" sz="1600" dirty="0"/>
          </a:p>
          <a:p>
            <a:pPr lvl="1" indent="0" eaLnBrk="1">
              <a:spcBef>
                <a:spcPts val="0"/>
              </a:spcBef>
              <a:buNone/>
            </a:pPr>
            <a:r>
              <a:rPr lang="en-US" altLang="zh-CN" sz="1600" dirty="0"/>
              <a:t>{</a:t>
            </a:r>
            <a:endParaRPr lang="en-US" altLang="zh-CN" sz="1600" dirty="0"/>
          </a:p>
          <a:p>
            <a:pPr lvl="1" indent="0" eaLnBrk="1">
              <a:spcBef>
                <a:spcPts val="0"/>
              </a:spcBef>
              <a:buNone/>
            </a:pPr>
            <a:r>
              <a:rPr lang="en-US" altLang="zh-CN" sz="1600" dirty="0"/>
              <a:t>     </a:t>
            </a:r>
            <a:r>
              <a:rPr lang="en-US" altLang="zh-CN" sz="1600" dirty="0" err="1">
                <a:solidFill>
                  <a:srgbClr val="006600"/>
                </a:solidFill>
              </a:rPr>
              <a:t>fclose</a:t>
            </a:r>
            <a:r>
              <a:rPr lang="en-US" altLang="zh-CN" sz="1600" dirty="0">
                <a:solidFill>
                  <a:srgbClr val="006600"/>
                </a:solidFill>
              </a:rPr>
              <a:t>(stdin);    </a:t>
            </a:r>
            <a:endParaRPr lang="en-US" altLang="zh-CN" sz="1600" dirty="0">
              <a:solidFill>
                <a:srgbClr val="006600"/>
              </a:solidFill>
            </a:endParaRPr>
          </a:p>
          <a:p>
            <a:pPr lvl="1" indent="0" eaLnBrk="1">
              <a:spcBef>
                <a:spcPts val="0"/>
              </a:spcBef>
              <a:buNone/>
            </a:pPr>
            <a:r>
              <a:rPr lang="en-US" altLang="zh-CN" sz="1600" dirty="0"/>
              <a:t>     FILE *fin=</a:t>
            </a:r>
            <a:r>
              <a:rPr lang="en-US" altLang="zh-CN" sz="1600" dirty="0" err="1"/>
              <a:t>fopen</a:t>
            </a:r>
            <a:r>
              <a:rPr lang="en-US" altLang="zh-CN" sz="1600" dirty="0"/>
              <a:t>(“</a:t>
            </a:r>
            <a:r>
              <a:rPr lang="en-US" altLang="zh-CN" sz="1600" dirty="0" err="1"/>
              <a:t>tin.txt”,“r</a:t>
            </a:r>
            <a:r>
              <a:rPr lang="en-US" altLang="zh-CN" sz="1600" dirty="0" smtClean="0"/>
              <a:t>”);</a:t>
            </a:r>
            <a:endParaRPr lang="en-US" altLang="zh-CN" sz="1600" dirty="0" smtClean="0"/>
          </a:p>
          <a:p>
            <a:pPr lvl="1" indent="0" eaLnBrk="1">
              <a:spcBef>
                <a:spcPts val="0"/>
              </a:spcBef>
              <a:buNone/>
            </a:pPr>
            <a:r>
              <a:rPr lang="en-US" altLang="zh-CN" sz="1600" dirty="0"/>
              <a:t>     </a:t>
            </a:r>
            <a:r>
              <a:rPr lang="en-US" altLang="zh-CN" sz="1600" dirty="0">
                <a:solidFill>
                  <a:srgbClr val="0000CC"/>
                </a:solidFill>
              </a:rPr>
              <a:t>//</a:t>
            </a:r>
            <a:r>
              <a:rPr lang="en-US" altLang="zh-CN" sz="1600" dirty="0" err="1">
                <a:solidFill>
                  <a:srgbClr val="0000CC"/>
                </a:solidFill>
              </a:rPr>
              <a:t>printf</a:t>
            </a:r>
            <a:r>
              <a:rPr lang="en-US" altLang="zh-CN" sz="1600" dirty="0" smtClean="0">
                <a:solidFill>
                  <a:srgbClr val="0000CC"/>
                </a:solidFill>
              </a:rPr>
              <a:t>(“fin-</a:t>
            </a:r>
            <a:r>
              <a:rPr lang="en-US" altLang="zh-CN" sz="1600" dirty="0">
                <a:solidFill>
                  <a:srgbClr val="0000CC"/>
                </a:solidFill>
              </a:rPr>
              <a:t>&gt;_file=%</a:t>
            </a:r>
            <a:r>
              <a:rPr lang="en-US" altLang="zh-CN" sz="1600" dirty="0" smtClean="0">
                <a:solidFill>
                  <a:srgbClr val="0000CC"/>
                </a:solidFill>
              </a:rPr>
              <a:t>d\</a:t>
            </a:r>
            <a:r>
              <a:rPr lang="en-US" altLang="zh-CN" sz="1600" dirty="0" err="1" smtClean="0">
                <a:solidFill>
                  <a:srgbClr val="0000CC"/>
                </a:solidFill>
              </a:rPr>
              <a:t>n”,</a:t>
            </a:r>
            <a:r>
              <a:rPr lang="en-US" altLang="zh-CN" sz="1600" dirty="0" err="1">
                <a:solidFill>
                  <a:srgbClr val="0000CC"/>
                </a:solidFill>
              </a:rPr>
              <a:t>fin</a:t>
            </a:r>
            <a:r>
              <a:rPr lang="en-US" altLang="zh-CN" sz="1600" dirty="0">
                <a:solidFill>
                  <a:srgbClr val="0000CC"/>
                </a:solidFill>
              </a:rPr>
              <a:t>-&gt;_file); </a:t>
            </a:r>
            <a:r>
              <a:rPr lang="en-US" altLang="zh-CN" sz="1600" dirty="0" smtClean="0">
                <a:solidFill>
                  <a:srgbClr val="0000CC"/>
                </a:solidFill>
              </a:rPr>
              <a:t> //</a:t>
            </a:r>
            <a:r>
              <a:rPr lang="zh-CN" altLang="en-US" sz="1600" dirty="0" smtClean="0">
                <a:solidFill>
                  <a:srgbClr val="0000CC"/>
                </a:solidFill>
              </a:rPr>
              <a:t>结构体</a:t>
            </a:r>
            <a:r>
              <a:rPr lang="en-US" altLang="zh-CN" sz="1600" dirty="0" smtClean="0">
                <a:solidFill>
                  <a:srgbClr val="0000CC"/>
                </a:solidFill>
              </a:rPr>
              <a:t>fin</a:t>
            </a:r>
            <a:r>
              <a:rPr lang="zh-CN" altLang="en-US" sz="1600" dirty="0" smtClean="0">
                <a:solidFill>
                  <a:srgbClr val="0000CC"/>
                </a:solidFill>
              </a:rPr>
              <a:t>对应的文件描述符是</a:t>
            </a:r>
            <a:r>
              <a:rPr lang="en-US" altLang="zh-CN" sz="1600" dirty="0" smtClean="0">
                <a:solidFill>
                  <a:srgbClr val="0000CC"/>
                </a:solidFill>
              </a:rPr>
              <a:t>0</a:t>
            </a:r>
            <a:endParaRPr lang="en-US" altLang="zh-CN" sz="1600" dirty="0" smtClean="0">
              <a:solidFill>
                <a:srgbClr val="0000CC"/>
              </a:solidFill>
            </a:endParaRPr>
          </a:p>
          <a:p>
            <a:pPr lvl="1" indent="0" eaLnBrk="1">
              <a:spcBef>
                <a:spcPts val="0"/>
              </a:spcBef>
              <a:buNone/>
            </a:pPr>
            <a:r>
              <a:rPr lang="en-US" altLang="zh-CN" sz="1600" dirty="0">
                <a:solidFill>
                  <a:srgbClr val="0000CC"/>
                </a:solidFill>
              </a:rPr>
              <a:t> </a:t>
            </a:r>
            <a:r>
              <a:rPr lang="en-US" altLang="zh-CN" sz="1600" dirty="0" smtClean="0">
                <a:solidFill>
                  <a:srgbClr val="0000CC"/>
                </a:solidFill>
              </a:rPr>
              <a:t>    //</a:t>
            </a:r>
            <a:r>
              <a:rPr lang="zh-CN" altLang="en-US" sz="1600" dirty="0" smtClean="0">
                <a:solidFill>
                  <a:srgbClr val="0000CC"/>
                </a:solidFill>
              </a:rPr>
              <a:t>如果没有语句</a:t>
            </a:r>
            <a:r>
              <a:rPr lang="en-US" altLang="zh-CN" sz="1600" dirty="0" err="1" smtClean="0">
                <a:solidFill>
                  <a:srgbClr val="006600"/>
                </a:solidFill>
              </a:rPr>
              <a:t>fclose</a:t>
            </a:r>
            <a:r>
              <a:rPr lang="en-US" altLang="zh-CN" sz="1600" dirty="0" smtClean="0">
                <a:solidFill>
                  <a:srgbClr val="006600"/>
                </a:solidFill>
              </a:rPr>
              <a:t>(</a:t>
            </a:r>
            <a:r>
              <a:rPr lang="en-US" altLang="zh-CN" sz="1600" dirty="0" err="1" smtClean="0">
                <a:solidFill>
                  <a:srgbClr val="006600"/>
                </a:solidFill>
              </a:rPr>
              <a:t>stdin</a:t>
            </a:r>
            <a:r>
              <a:rPr lang="en-US" altLang="zh-CN" sz="1600" dirty="0" smtClean="0">
                <a:solidFill>
                  <a:srgbClr val="006600"/>
                </a:solidFill>
              </a:rPr>
              <a:t>)</a:t>
            </a:r>
            <a:r>
              <a:rPr lang="zh-CN" altLang="en-US" sz="1600" dirty="0" smtClean="0">
                <a:solidFill>
                  <a:srgbClr val="006600"/>
                </a:solidFill>
              </a:rPr>
              <a:t>，该值为</a:t>
            </a:r>
            <a:r>
              <a:rPr lang="en-US" altLang="zh-CN" sz="1600" dirty="0" smtClean="0">
                <a:solidFill>
                  <a:srgbClr val="006600"/>
                </a:solidFill>
              </a:rPr>
              <a:t>3; </a:t>
            </a:r>
            <a:endParaRPr lang="en-US" altLang="zh-CN" sz="1600" dirty="0">
              <a:solidFill>
                <a:srgbClr val="0000CC"/>
              </a:solidFill>
            </a:endParaRPr>
          </a:p>
          <a:p>
            <a:pPr lvl="1" indent="0" eaLnBrk="1">
              <a:spcBef>
                <a:spcPts val="0"/>
              </a:spcBef>
              <a:buNone/>
            </a:pPr>
            <a:r>
              <a:rPr lang="en-US" altLang="zh-CN" sz="1600" dirty="0"/>
              <a:t>     int </a:t>
            </a:r>
            <a:r>
              <a:rPr lang="en-US" altLang="zh-CN" sz="1600" dirty="0" err="1"/>
              <a:t>a,b</a:t>
            </a:r>
            <a:r>
              <a:rPr lang="en-US" altLang="zh-CN" sz="1600" dirty="0"/>
              <a:t>;</a:t>
            </a:r>
            <a:endParaRPr lang="en-US" altLang="zh-CN" sz="1600" dirty="0"/>
          </a:p>
          <a:p>
            <a:pPr lvl="1" indent="0" eaLnBrk="1">
              <a:spcBef>
                <a:spcPts val="0"/>
              </a:spcBef>
              <a:buNone/>
            </a:pPr>
            <a:r>
              <a:rPr lang="en-US" altLang="zh-CN" sz="1600" dirty="0"/>
              <a:t>	  </a:t>
            </a:r>
            <a:r>
              <a:rPr lang="en-US" altLang="zh-CN" sz="1600" dirty="0" err="1"/>
              <a:t>printf</a:t>
            </a:r>
            <a:r>
              <a:rPr lang="en-US" altLang="zh-CN" sz="1600" dirty="0"/>
              <a:t>(“Enter </a:t>
            </a:r>
            <a:r>
              <a:rPr lang="en-US" altLang="zh-CN" sz="1600" dirty="0" err="1"/>
              <a:t>a,b</a:t>
            </a:r>
            <a:r>
              <a:rPr lang="en-US" altLang="zh-CN" sz="1600" dirty="0"/>
              <a:t>:\n");</a:t>
            </a:r>
            <a:endParaRPr lang="en-US" altLang="zh-CN" sz="1600" dirty="0"/>
          </a:p>
          <a:p>
            <a:pPr lvl="1" indent="0" eaLnBrk="1">
              <a:spcBef>
                <a:spcPts val="0"/>
              </a:spcBef>
              <a:buNone/>
            </a:pPr>
            <a:r>
              <a:rPr lang="en-US" altLang="zh-CN" sz="1600" dirty="0"/>
              <a:t>	  </a:t>
            </a:r>
            <a:r>
              <a:rPr lang="en-US" altLang="zh-CN" sz="1600" dirty="0" err="1"/>
              <a:t>scanf</a:t>
            </a:r>
            <a:r>
              <a:rPr lang="en-US" altLang="zh-CN" sz="1600" dirty="0"/>
              <a:t>(“%</a:t>
            </a:r>
            <a:r>
              <a:rPr lang="en-US" altLang="zh-CN" sz="1600" dirty="0" err="1"/>
              <a:t>d%d</a:t>
            </a:r>
            <a:r>
              <a:rPr lang="en-US" altLang="zh-CN" sz="1600" dirty="0"/>
              <a:t>”,&amp;</a:t>
            </a:r>
            <a:r>
              <a:rPr lang="en-US" altLang="zh-CN" sz="1600" dirty="0" err="1"/>
              <a:t>a,&amp;b</a:t>
            </a:r>
            <a:r>
              <a:rPr lang="en-US" altLang="zh-CN" sz="1600" dirty="0"/>
              <a:t>);     </a:t>
            </a:r>
            <a:endParaRPr lang="en-US" altLang="zh-CN" sz="1600" dirty="0" smtClean="0"/>
          </a:p>
          <a:p>
            <a:pPr lvl="1" indent="0" eaLnBrk="1">
              <a:spcBef>
                <a:spcPts val="0"/>
              </a:spcBef>
              <a:buNone/>
            </a:pPr>
            <a:endParaRPr lang="en-US" altLang="zh-CN" sz="1600" dirty="0"/>
          </a:p>
          <a:p>
            <a:pPr lvl="1" indent="0" eaLnBrk="1">
              <a:spcBef>
                <a:spcPts val="0"/>
              </a:spcBef>
              <a:buNone/>
            </a:pPr>
            <a:r>
              <a:rPr lang="en-US" altLang="zh-CN" sz="1600" dirty="0"/>
              <a:t>	</a:t>
            </a:r>
            <a:r>
              <a:rPr lang="en-US" altLang="zh-CN" sz="1600" dirty="0">
                <a:solidFill>
                  <a:srgbClr val="006600"/>
                </a:solidFill>
              </a:rPr>
              <a:t>  </a:t>
            </a:r>
            <a:r>
              <a:rPr lang="en-US" altLang="zh-CN" sz="1600" dirty="0" err="1">
                <a:solidFill>
                  <a:srgbClr val="006600"/>
                </a:solidFill>
              </a:rPr>
              <a:t>fclose</a:t>
            </a:r>
            <a:r>
              <a:rPr lang="en-US" altLang="zh-CN" sz="1600" dirty="0">
                <a:solidFill>
                  <a:srgbClr val="006600"/>
                </a:solidFill>
              </a:rPr>
              <a:t>(</a:t>
            </a:r>
            <a:r>
              <a:rPr lang="en-US" altLang="zh-CN" sz="1600" dirty="0" err="1">
                <a:solidFill>
                  <a:srgbClr val="006600"/>
                </a:solidFill>
              </a:rPr>
              <a:t>stdout</a:t>
            </a:r>
            <a:r>
              <a:rPr lang="en-US" altLang="zh-CN" sz="1600" dirty="0">
                <a:solidFill>
                  <a:srgbClr val="006600"/>
                </a:solidFill>
              </a:rPr>
              <a:t>);          </a:t>
            </a:r>
            <a:endParaRPr lang="en-US" altLang="zh-CN" sz="1600" dirty="0">
              <a:solidFill>
                <a:srgbClr val="006600"/>
              </a:solidFill>
            </a:endParaRPr>
          </a:p>
          <a:p>
            <a:pPr lvl="1" indent="0" eaLnBrk="1">
              <a:spcBef>
                <a:spcPts val="0"/>
              </a:spcBef>
              <a:buNone/>
            </a:pPr>
            <a:r>
              <a:rPr lang="en-US" altLang="zh-CN" sz="1600" dirty="0"/>
              <a:t>	  FILE *</a:t>
            </a:r>
            <a:r>
              <a:rPr lang="en-US" altLang="zh-CN" sz="1600" dirty="0" err="1"/>
              <a:t>fout</a:t>
            </a:r>
            <a:r>
              <a:rPr lang="en-US" altLang="zh-CN" sz="1600" dirty="0"/>
              <a:t>=</a:t>
            </a:r>
            <a:r>
              <a:rPr lang="en-US" altLang="zh-CN" sz="1600" dirty="0" err="1"/>
              <a:t>fopen</a:t>
            </a:r>
            <a:r>
              <a:rPr lang="en-US" altLang="zh-CN" sz="1600" dirty="0"/>
              <a:t>(“</a:t>
            </a:r>
            <a:r>
              <a:rPr lang="en-US" altLang="zh-CN" sz="1600" dirty="0" err="1"/>
              <a:t>tout.txt”,“w</a:t>
            </a:r>
            <a:r>
              <a:rPr lang="en-US" altLang="zh-CN" sz="1600" dirty="0"/>
              <a:t>”); </a:t>
            </a:r>
            <a:endParaRPr lang="en-US" altLang="zh-CN" sz="1600" dirty="0" smtClean="0"/>
          </a:p>
          <a:p>
            <a:pPr lvl="1" indent="0" eaLnBrk="1">
              <a:spcBef>
                <a:spcPts val="0"/>
              </a:spcBef>
              <a:buNone/>
            </a:pPr>
            <a:r>
              <a:rPr lang="en-US" altLang="zh-CN" sz="1600" dirty="0" smtClean="0">
                <a:solidFill>
                  <a:srgbClr val="0000CC"/>
                </a:solidFill>
              </a:rPr>
              <a:t>     //</a:t>
            </a:r>
            <a:r>
              <a:rPr lang="en-US" altLang="zh-CN" sz="1600" dirty="0" err="1">
                <a:solidFill>
                  <a:srgbClr val="0000CC"/>
                </a:solidFill>
              </a:rPr>
              <a:t>printf</a:t>
            </a:r>
            <a:r>
              <a:rPr lang="en-US" altLang="zh-CN" sz="1600" dirty="0">
                <a:solidFill>
                  <a:srgbClr val="0000CC"/>
                </a:solidFill>
              </a:rPr>
              <a:t>(“</a:t>
            </a:r>
            <a:r>
              <a:rPr lang="en-US" altLang="zh-CN" sz="1600" dirty="0" err="1" smtClean="0">
                <a:solidFill>
                  <a:srgbClr val="0000CC"/>
                </a:solidFill>
              </a:rPr>
              <a:t>fout</a:t>
            </a:r>
            <a:r>
              <a:rPr lang="en-US" altLang="zh-CN" sz="1600" dirty="0" smtClean="0">
                <a:solidFill>
                  <a:srgbClr val="0000CC"/>
                </a:solidFill>
              </a:rPr>
              <a:t>-</a:t>
            </a:r>
            <a:r>
              <a:rPr lang="en-US" altLang="zh-CN" sz="1600" dirty="0">
                <a:solidFill>
                  <a:srgbClr val="0000CC"/>
                </a:solidFill>
              </a:rPr>
              <a:t>&gt;_file=%d\n”,</a:t>
            </a:r>
            <a:r>
              <a:rPr lang="en-US" altLang="zh-CN" sz="1600" dirty="0" err="1" smtClean="0">
                <a:solidFill>
                  <a:srgbClr val="0000CC"/>
                </a:solidFill>
              </a:rPr>
              <a:t>fout</a:t>
            </a:r>
            <a:r>
              <a:rPr lang="en-US" altLang="zh-CN" sz="1600" dirty="0" smtClean="0">
                <a:solidFill>
                  <a:srgbClr val="0000CC"/>
                </a:solidFill>
              </a:rPr>
              <a:t>-</a:t>
            </a:r>
            <a:r>
              <a:rPr lang="en-US" altLang="zh-CN" sz="1600" dirty="0">
                <a:solidFill>
                  <a:srgbClr val="0000CC"/>
                </a:solidFill>
              </a:rPr>
              <a:t>&gt;_file);  //</a:t>
            </a:r>
            <a:r>
              <a:rPr lang="zh-CN" altLang="en-US" sz="1600" dirty="0">
                <a:solidFill>
                  <a:srgbClr val="0000CC"/>
                </a:solidFill>
              </a:rPr>
              <a:t>结构体</a:t>
            </a:r>
            <a:r>
              <a:rPr lang="en-US" altLang="zh-CN" sz="1600" dirty="0">
                <a:solidFill>
                  <a:srgbClr val="0000CC"/>
                </a:solidFill>
              </a:rPr>
              <a:t>fin</a:t>
            </a:r>
            <a:r>
              <a:rPr lang="zh-CN" altLang="en-US" sz="1600" dirty="0">
                <a:solidFill>
                  <a:srgbClr val="0000CC"/>
                </a:solidFill>
              </a:rPr>
              <a:t>对应的文件描述符</a:t>
            </a:r>
            <a:r>
              <a:rPr lang="zh-CN" altLang="en-US" sz="1600" dirty="0" smtClean="0">
                <a:solidFill>
                  <a:srgbClr val="0000CC"/>
                </a:solidFill>
              </a:rPr>
              <a:t>是</a:t>
            </a:r>
            <a:r>
              <a:rPr lang="en-US" altLang="zh-CN" sz="1600" dirty="0" smtClean="0">
                <a:solidFill>
                  <a:srgbClr val="0000CC"/>
                </a:solidFill>
              </a:rPr>
              <a:t>1</a:t>
            </a:r>
            <a:endParaRPr lang="en-US" altLang="zh-CN" sz="1600" dirty="0">
              <a:solidFill>
                <a:srgbClr val="0000CC"/>
              </a:solidFill>
            </a:endParaRPr>
          </a:p>
          <a:p>
            <a:pPr lvl="1" indent="0" eaLnBrk="1">
              <a:spcBef>
                <a:spcPts val="0"/>
              </a:spcBef>
              <a:buNone/>
            </a:pPr>
            <a:r>
              <a:rPr lang="en-US" altLang="zh-CN" sz="1600" dirty="0"/>
              <a:t>	  </a:t>
            </a:r>
            <a:r>
              <a:rPr lang="en-US" altLang="zh-CN" sz="1600" dirty="0" err="1"/>
              <a:t>printf</a:t>
            </a:r>
            <a:r>
              <a:rPr lang="en-US" altLang="zh-CN" sz="1600" dirty="0"/>
              <a:t>(“%d+%d=%d\n”,</a:t>
            </a:r>
            <a:r>
              <a:rPr lang="en-US" altLang="zh-CN" sz="1600" dirty="0" err="1"/>
              <a:t>a,b,a+b</a:t>
            </a:r>
            <a:r>
              <a:rPr lang="en-US" altLang="zh-CN" sz="1600" dirty="0"/>
              <a:t>); </a:t>
            </a:r>
            <a:endParaRPr lang="en-US" altLang="zh-CN" sz="1600" dirty="0"/>
          </a:p>
          <a:p>
            <a:pPr lvl="1" indent="0" eaLnBrk="1">
              <a:spcBef>
                <a:spcPts val="0"/>
              </a:spcBef>
              <a:buNone/>
            </a:pPr>
            <a:r>
              <a:rPr lang="en-US" altLang="zh-CN" sz="1600" dirty="0"/>
              <a:t>	  return 0;</a:t>
            </a:r>
            <a:endParaRPr lang="en-US" altLang="zh-CN" sz="1600" dirty="0"/>
          </a:p>
          <a:p>
            <a:pPr lvl="1" indent="0" eaLnBrk="1">
              <a:spcBef>
                <a:spcPts val="0"/>
              </a:spcBef>
              <a:buNone/>
            </a:pPr>
            <a:r>
              <a:rPr lang="en-US" altLang="zh-CN" sz="1600" dirty="0"/>
              <a:t>}</a:t>
            </a:r>
            <a:endParaRPr lang="en-US" altLang="zh-CN" sz="1600" dirty="0"/>
          </a:p>
          <a:p>
            <a:pPr indent="0" eaLnBrk="1">
              <a:buNone/>
            </a:pP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effectLst>
                  <a:outerShdw blurRad="38100" dist="38100" dir="2700000">
                    <a:srgbClr val="C0C0C0"/>
                  </a:outerShdw>
                </a:effectLst>
              </a:rPr>
              <a:t>三个标准设备-例</a:t>
            </a:r>
            <a:r>
              <a:rPr lang="en-US" altLang="zh-CN" noProof="1">
                <a:effectLst>
                  <a:outerShdw blurRad="38100" dist="38100" dir="2700000">
                    <a:srgbClr val="C0C0C0"/>
                  </a:outerShdw>
                </a:effectLst>
              </a:rPr>
              <a:t>2</a:t>
            </a:r>
            <a:endParaRPr lang="zh-CN" altLang="en-US" dirty="0"/>
          </a:p>
        </p:txBody>
      </p:sp>
      <p:sp>
        <p:nvSpPr>
          <p:cNvPr id="3" name="内容占位符 2"/>
          <p:cNvSpPr>
            <a:spLocks noGrp="1"/>
          </p:cNvSpPr>
          <p:nvPr>
            <p:ph idx="1"/>
          </p:nvPr>
        </p:nvSpPr>
        <p:spPr>
          <a:xfrm>
            <a:off x="827088" y="1187449"/>
            <a:ext cx="7351712" cy="4804977"/>
          </a:xfrm>
        </p:spPr>
        <p:txBody>
          <a:bodyPr/>
          <a:lstStyle/>
          <a:p>
            <a:pPr eaLnBrk="1">
              <a:buFont typeface="Wingdings" panose="05000000000000000000" pitchFamily="2" charset="2"/>
              <a:buChar char="l"/>
            </a:pPr>
            <a:r>
              <a:rPr lang="zh-CN" altLang="en-US" sz="1600" dirty="0"/>
              <a:t>下述程序的功能是什么</a:t>
            </a:r>
            <a:r>
              <a:rPr lang="zh-CN" altLang="en-US" sz="1600" dirty="0" smtClean="0"/>
              <a:t>？</a:t>
            </a:r>
            <a:endParaRPr lang="en-US" altLang="zh-CN" sz="1600" dirty="0" smtClean="0"/>
          </a:p>
          <a:p>
            <a:pPr marL="0" indent="0" eaLnBrk="1">
              <a:spcBef>
                <a:spcPts val="0"/>
              </a:spcBef>
              <a:buNone/>
            </a:pPr>
            <a:r>
              <a:rPr lang="en-US" altLang="zh-CN" sz="1600" dirty="0"/>
              <a:t> </a:t>
            </a:r>
            <a:r>
              <a:rPr lang="en-US" altLang="zh-CN" sz="1600" dirty="0" smtClean="0"/>
              <a:t>           //</a:t>
            </a:r>
            <a:r>
              <a:rPr lang="zh-CN" altLang="en-US" sz="1600" dirty="0"/>
              <a:t>在</a:t>
            </a:r>
            <a:r>
              <a:rPr lang="en-US" altLang="zh-CN" sz="1600" dirty="0"/>
              <a:t>windows</a:t>
            </a:r>
            <a:r>
              <a:rPr lang="zh-CN" altLang="en-US" sz="1600" dirty="0"/>
              <a:t>环境下运行，不能在</a:t>
            </a:r>
            <a:r>
              <a:rPr lang="en-US" altLang="zh-CN" sz="1600" dirty="0"/>
              <a:t>Linux</a:t>
            </a:r>
            <a:r>
              <a:rPr lang="zh-CN" altLang="en-US" sz="1600" dirty="0"/>
              <a:t>下运行</a:t>
            </a:r>
            <a:endParaRPr lang="en-US" altLang="zh-CN" sz="1600" dirty="0"/>
          </a:p>
          <a:p>
            <a:pPr lvl="1" indent="0" eaLnBrk="1">
              <a:spcBef>
                <a:spcPts val="0"/>
              </a:spcBef>
              <a:buNone/>
            </a:pPr>
            <a:r>
              <a:rPr lang="en-US" altLang="zh-CN" sz="1600" dirty="0" err="1"/>
              <a:t>int</a:t>
            </a:r>
            <a:r>
              <a:rPr lang="en-US" altLang="zh-CN" sz="1600" dirty="0"/>
              <a:t> main(</a:t>
            </a:r>
            <a:r>
              <a:rPr lang="en-US" altLang="zh-CN" sz="1600" dirty="0" err="1"/>
              <a:t>int</a:t>
            </a:r>
            <a:r>
              <a:rPr lang="en-US" altLang="zh-CN" sz="1600" dirty="0"/>
              <a:t> </a:t>
            </a:r>
            <a:r>
              <a:rPr lang="en-US" altLang="zh-CN" sz="1600" dirty="0" err="1"/>
              <a:t>argc</a:t>
            </a:r>
            <a:r>
              <a:rPr lang="en-US" altLang="zh-CN" sz="1600" dirty="0"/>
              <a:t>, char** </a:t>
            </a:r>
            <a:r>
              <a:rPr lang="en-US" altLang="zh-CN" sz="1600" dirty="0" err="1"/>
              <a:t>argv</a:t>
            </a:r>
            <a:r>
              <a:rPr lang="en-US" altLang="zh-CN" sz="1600" dirty="0"/>
              <a:t>)</a:t>
            </a:r>
            <a:endParaRPr lang="en-US" altLang="zh-CN" sz="1600" dirty="0"/>
          </a:p>
          <a:p>
            <a:pPr lvl="1" indent="0" eaLnBrk="1">
              <a:spcBef>
                <a:spcPts val="0"/>
              </a:spcBef>
              <a:buNone/>
            </a:pPr>
            <a:r>
              <a:rPr lang="en-US" altLang="zh-CN" sz="1600" dirty="0"/>
              <a:t>{</a:t>
            </a:r>
            <a:endParaRPr lang="en-US" altLang="zh-CN" sz="1600" dirty="0"/>
          </a:p>
          <a:p>
            <a:pPr lvl="1" indent="0" eaLnBrk="1">
              <a:spcBef>
                <a:spcPts val="0"/>
              </a:spcBef>
              <a:buNone/>
            </a:pPr>
            <a:r>
              <a:rPr lang="en-US" altLang="zh-CN" sz="1600" dirty="0">
                <a:solidFill>
                  <a:srgbClr val="030DCD"/>
                </a:solidFill>
              </a:rPr>
              <a:t>     </a:t>
            </a:r>
            <a:r>
              <a:rPr lang="en-US" altLang="zh-CN" sz="1600" dirty="0" err="1">
                <a:solidFill>
                  <a:srgbClr val="C00000"/>
                </a:solidFill>
              </a:rPr>
              <a:t>fclose</a:t>
            </a:r>
            <a:r>
              <a:rPr lang="en-US" altLang="zh-CN" sz="1600" dirty="0">
                <a:solidFill>
                  <a:srgbClr val="C00000"/>
                </a:solidFill>
              </a:rPr>
              <a:t>(</a:t>
            </a:r>
            <a:r>
              <a:rPr lang="en-US" altLang="zh-CN" sz="1600" dirty="0" err="1">
                <a:solidFill>
                  <a:srgbClr val="C00000"/>
                </a:solidFill>
              </a:rPr>
              <a:t>stdin</a:t>
            </a:r>
            <a:r>
              <a:rPr lang="en-US" altLang="zh-CN" sz="1600" dirty="0">
                <a:solidFill>
                  <a:srgbClr val="C00000"/>
                </a:solidFill>
              </a:rPr>
              <a:t>);    //</a:t>
            </a:r>
            <a:r>
              <a:rPr lang="zh-CN" altLang="en-US" sz="1600" dirty="0">
                <a:solidFill>
                  <a:srgbClr val="C00000"/>
                </a:solidFill>
              </a:rPr>
              <a:t>关闭标准输入设备</a:t>
            </a:r>
            <a:endParaRPr lang="en-US" altLang="zh-CN" sz="1600" dirty="0">
              <a:solidFill>
                <a:srgbClr val="C00000"/>
              </a:solidFill>
            </a:endParaRPr>
          </a:p>
          <a:p>
            <a:pPr lvl="1" indent="0" eaLnBrk="1">
              <a:spcBef>
                <a:spcPts val="0"/>
              </a:spcBef>
              <a:buNone/>
            </a:pPr>
            <a:r>
              <a:rPr lang="en-US" altLang="zh-CN" sz="1600" dirty="0">
                <a:solidFill>
                  <a:srgbClr val="030DCD"/>
                </a:solidFill>
              </a:rPr>
              <a:t>     FILE *fin=</a:t>
            </a:r>
            <a:r>
              <a:rPr lang="en-US" altLang="zh-CN" sz="1600" dirty="0" err="1">
                <a:solidFill>
                  <a:srgbClr val="030DCD"/>
                </a:solidFill>
              </a:rPr>
              <a:t>fopen</a:t>
            </a:r>
            <a:r>
              <a:rPr lang="en-US" altLang="zh-CN" sz="1600" dirty="0">
                <a:solidFill>
                  <a:srgbClr val="030DCD"/>
                </a:solidFill>
              </a:rPr>
              <a:t>(“</a:t>
            </a:r>
            <a:r>
              <a:rPr lang="en-US" altLang="zh-CN" sz="1600" dirty="0" err="1">
                <a:solidFill>
                  <a:srgbClr val="030DCD"/>
                </a:solidFill>
              </a:rPr>
              <a:t>tin.txt”,“r</a:t>
            </a:r>
            <a:r>
              <a:rPr lang="en-US" altLang="zh-CN" sz="1600" dirty="0">
                <a:solidFill>
                  <a:srgbClr val="030DCD"/>
                </a:solidFill>
              </a:rPr>
              <a:t>”);   //</a:t>
            </a:r>
            <a:r>
              <a:rPr lang="zh-CN" altLang="en-US" sz="1600" dirty="0">
                <a:solidFill>
                  <a:srgbClr val="030DCD"/>
                </a:solidFill>
              </a:rPr>
              <a:t>将标准输入定向到文件</a:t>
            </a:r>
            <a:r>
              <a:rPr lang="en-US" altLang="zh-CN" sz="1600" dirty="0">
                <a:solidFill>
                  <a:srgbClr val="030DCD"/>
                </a:solidFill>
              </a:rPr>
              <a:t>tin.txt</a:t>
            </a:r>
            <a:r>
              <a:rPr lang="zh-CN" altLang="en-US" sz="1600" dirty="0">
                <a:solidFill>
                  <a:srgbClr val="030DCD"/>
                </a:solidFill>
              </a:rPr>
              <a:t>中；</a:t>
            </a:r>
            <a:endParaRPr lang="en-US" altLang="zh-CN" sz="1600" dirty="0">
              <a:solidFill>
                <a:srgbClr val="030DCD"/>
              </a:solidFill>
            </a:endParaRPr>
          </a:p>
          <a:p>
            <a:pPr lvl="1" indent="0" eaLnBrk="1">
              <a:spcBef>
                <a:spcPts val="0"/>
              </a:spcBef>
              <a:buNone/>
            </a:pPr>
            <a:r>
              <a:rPr lang="en-US" altLang="zh-CN" sz="1600" dirty="0"/>
              <a:t>     </a:t>
            </a:r>
            <a:r>
              <a:rPr lang="en-US" altLang="zh-CN" sz="1600" dirty="0" err="1"/>
              <a:t>int</a:t>
            </a:r>
            <a:r>
              <a:rPr lang="en-US" altLang="zh-CN" sz="1600" dirty="0"/>
              <a:t> </a:t>
            </a:r>
            <a:r>
              <a:rPr lang="en-US" altLang="zh-CN" sz="1600" dirty="0" err="1"/>
              <a:t>a,b</a:t>
            </a:r>
            <a:r>
              <a:rPr lang="en-US" altLang="zh-CN" sz="1600" dirty="0"/>
              <a:t>;</a:t>
            </a:r>
            <a:endParaRPr lang="en-US" altLang="zh-CN" sz="1600" dirty="0"/>
          </a:p>
          <a:p>
            <a:pPr lvl="1" indent="0" eaLnBrk="1">
              <a:spcBef>
                <a:spcPts val="0"/>
              </a:spcBef>
              <a:buNone/>
            </a:pPr>
            <a:r>
              <a:rPr lang="en-US" altLang="zh-CN" sz="1600" dirty="0"/>
              <a:t>	  </a:t>
            </a:r>
            <a:r>
              <a:rPr lang="en-US" altLang="zh-CN" sz="1600" dirty="0" err="1"/>
              <a:t>printf</a:t>
            </a:r>
            <a:r>
              <a:rPr lang="en-US" altLang="zh-CN" sz="1600" dirty="0"/>
              <a:t>(“Enter </a:t>
            </a:r>
            <a:r>
              <a:rPr lang="en-US" altLang="zh-CN" sz="1600" dirty="0" err="1"/>
              <a:t>a,b</a:t>
            </a:r>
            <a:r>
              <a:rPr lang="en-US" altLang="zh-CN" sz="1600" dirty="0"/>
              <a:t>:\n");</a:t>
            </a:r>
            <a:endParaRPr lang="en-US" altLang="zh-CN" sz="1600" dirty="0"/>
          </a:p>
          <a:p>
            <a:pPr lvl="1" indent="0" eaLnBrk="1">
              <a:spcBef>
                <a:spcPts val="0"/>
              </a:spcBef>
              <a:buNone/>
            </a:pPr>
            <a:r>
              <a:rPr lang="en-US" altLang="zh-CN" sz="1600" dirty="0"/>
              <a:t>	  </a:t>
            </a:r>
            <a:r>
              <a:rPr lang="en-US" altLang="zh-CN" sz="1600" dirty="0" err="1"/>
              <a:t>scanf</a:t>
            </a:r>
            <a:r>
              <a:rPr lang="en-US" altLang="zh-CN" sz="1600" dirty="0"/>
              <a:t>(“%</a:t>
            </a:r>
            <a:r>
              <a:rPr lang="en-US" altLang="zh-CN" sz="1600" dirty="0" err="1"/>
              <a:t>d%d</a:t>
            </a:r>
            <a:r>
              <a:rPr lang="en-US" altLang="zh-CN" sz="1600" dirty="0"/>
              <a:t>”,&amp;</a:t>
            </a:r>
            <a:r>
              <a:rPr lang="en-US" altLang="zh-CN" sz="1600" dirty="0" err="1"/>
              <a:t>a,&amp;b</a:t>
            </a:r>
            <a:r>
              <a:rPr lang="en-US" altLang="zh-CN" sz="1600" dirty="0"/>
              <a:t>);     //</a:t>
            </a:r>
            <a:r>
              <a:rPr lang="zh-CN" altLang="en-US" sz="1600" dirty="0"/>
              <a:t>从文件</a:t>
            </a:r>
            <a:r>
              <a:rPr lang="en-US" altLang="zh-CN" sz="1600" dirty="0"/>
              <a:t>tin.txt</a:t>
            </a:r>
            <a:r>
              <a:rPr lang="zh-CN" altLang="en-US" sz="1600" dirty="0"/>
              <a:t>中</a:t>
            </a:r>
            <a:r>
              <a:rPr lang="zh-CN" altLang="en-US" sz="1600" dirty="0" smtClean="0"/>
              <a:t>输入数据</a:t>
            </a:r>
            <a:endParaRPr lang="en-US" altLang="zh-CN" sz="1600" dirty="0" smtClean="0"/>
          </a:p>
          <a:p>
            <a:pPr lvl="1" indent="0" eaLnBrk="1">
              <a:spcBef>
                <a:spcPts val="0"/>
              </a:spcBef>
              <a:buNone/>
            </a:pPr>
            <a:endParaRPr lang="en-US" altLang="zh-CN" sz="1600" dirty="0"/>
          </a:p>
          <a:p>
            <a:pPr lvl="1" indent="0" eaLnBrk="1">
              <a:spcBef>
                <a:spcPts val="0"/>
              </a:spcBef>
              <a:buNone/>
            </a:pPr>
            <a:r>
              <a:rPr lang="en-US" altLang="zh-CN" sz="1600" dirty="0"/>
              <a:t>	</a:t>
            </a:r>
            <a:r>
              <a:rPr lang="en-US" altLang="zh-CN" sz="1600" dirty="0">
                <a:solidFill>
                  <a:srgbClr val="030DCD"/>
                </a:solidFill>
              </a:rPr>
              <a:t>  </a:t>
            </a:r>
            <a:r>
              <a:rPr lang="en-US" altLang="zh-CN" sz="1600" b="1" dirty="0" err="1">
                <a:solidFill>
                  <a:srgbClr val="030DCD"/>
                </a:solidFill>
              </a:rPr>
              <a:t>fclose</a:t>
            </a:r>
            <a:r>
              <a:rPr lang="en-US" altLang="zh-CN" sz="1600" b="1" dirty="0">
                <a:solidFill>
                  <a:srgbClr val="030DCD"/>
                </a:solidFill>
              </a:rPr>
              <a:t>(</a:t>
            </a:r>
            <a:r>
              <a:rPr lang="en-US" altLang="zh-CN" sz="1600" b="1" dirty="0" err="1">
                <a:solidFill>
                  <a:srgbClr val="030DCD"/>
                </a:solidFill>
              </a:rPr>
              <a:t>stdout</a:t>
            </a:r>
            <a:r>
              <a:rPr lang="en-US" altLang="zh-CN" sz="1600" b="1" dirty="0">
                <a:solidFill>
                  <a:srgbClr val="030DCD"/>
                </a:solidFill>
              </a:rPr>
              <a:t>);          //</a:t>
            </a:r>
            <a:r>
              <a:rPr lang="zh-CN" altLang="en-US" sz="1600" b="1" dirty="0">
                <a:solidFill>
                  <a:srgbClr val="030DCD"/>
                </a:solidFill>
              </a:rPr>
              <a:t>关闭标准输出设备</a:t>
            </a:r>
            <a:endParaRPr lang="en-US" altLang="zh-CN" sz="1600" b="1" dirty="0">
              <a:solidFill>
                <a:srgbClr val="030DCD"/>
              </a:solidFill>
            </a:endParaRPr>
          </a:p>
          <a:p>
            <a:pPr lvl="1" indent="0" eaLnBrk="1">
              <a:spcBef>
                <a:spcPts val="0"/>
              </a:spcBef>
              <a:buNone/>
            </a:pPr>
            <a:r>
              <a:rPr lang="en-US" altLang="zh-CN" sz="1600" dirty="0">
                <a:solidFill>
                  <a:srgbClr val="030DCD"/>
                </a:solidFill>
              </a:rPr>
              <a:t>	  FILE *</a:t>
            </a:r>
            <a:r>
              <a:rPr lang="en-US" altLang="zh-CN" sz="1600" dirty="0" err="1">
                <a:solidFill>
                  <a:srgbClr val="030DCD"/>
                </a:solidFill>
              </a:rPr>
              <a:t>fout</a:t>
            </a:r>
            <a:r>
              <a:rPr lang="en-US" altLang="zh-CN" sz="1600" dirty="0">
                <a:solidFill>
                  <a:srgbClr val="030DCD"/>
                </a:solidFill>
              </a:rPr>
              <a:t>=</a:t>
            </a:r>
            <a:r>
              <a:rPr lang="en-US" altLang="zh-CN" sz="1600" dirty="0" err="1">
                <a:solidFill>
                  <a:srgbClr val="030DCD"/>
                </a:solidFill>
              </a:rPr>
              <a:t>fopen</a:t>
            </a:r>
            <a:r>
              <a:rPr lang="en-US" altLang="zh-CN" sz="1600" dirty="0">
                <a:solidFill>
                  <a:srgbClr val="030DCD"/>
                </a:solidFill>
              </a:rPr>
              <a:t>(“</a:t>
            </a:r>
            <a:r>
              <a:rPr lang="en-US" altLang="zh-CN" sz="1600" dirty="0" err="1">
                <a:solidFill>
                  <a:srgbClr val="030DCD"/>
                </a:solidFill>
              </a:rPr>
              <a:t>tout.txt”,“w</a:t>
            </a:r>
            <a:r>
              <a:rPr lang="en-US" altLang="zh-CN" sz="1600" dirty="0">
                <a:solidFill>
                  <a:srgbClr val="030DCD"/>
                </a:solidFill>
              </a:rPr>
              <a:t>”);  //</a:t>
            </a:r>
            <a:r>
              <a:rPr lang="zh-CN" altLang="en-US" sz="1600" dirty="0">
                <a:solidFill>
                  <a:srgbClr val="030DCD"/>
                </a:solidFill>
              </a:rPr>
              <a:t>将标准输出定向到文件</a:t>
            </a:r>
            <a:r>
              <a:rPr lang="en-US" altLang="zh-CN" sz="1600" dirty="0">
                <a:solidFill>
                  <a:srgbClr val="030DCD"/>
                </a:solidFill>
              </a:rPr>
              <a:t>tout.txt</a:t>
            </a:r>
            <a:r>
              <a:rPr lang="zh-CN" altLang="en-US" sz="1600" dirty="0">
                <a:solidFill>
                  <a:srgbClr val="030DCD"/>
                </a:solidFill>
              </a:rPr>
              <a:t>中；</a:t>
            </a:r>
            <a:endParaRPr lang="en-US" altLang="zh-CN" sz="1600" dirty="0">
              <a:solidFill>
                <a:srgbClr val="030DCD"/>
              </a:solidFill>
            </a:endParaRPr>
          </a:p>
          <a:p>
            <a:pPr lvl="1" indent="0" eaLnBrk="1">
              <a:spcBef>
                <a:spcPts val="0"/>
              </a:spcBef>
              <a:buNone/>
            </a:pPr>
            <a:r>
              <a:rPr lang="en-US" altLang="zh-CN" sz="1600" dirty="0"/>
              <a:t>	  </a:t>
            </a:r>
            <a:r>
              <a:rPr lang="en-US" altLang="zh-CN" sz="1600" dirty="0" err="1"/>
              <a:t>printf</a:t>
            </a:r>
            <a:r>
              <a:rPr lang="en-US" altLang="zh-CN" sz="1600" dirty="0"/>
              <a:t>(“%d+%d=%d\n”,</a:t>
            </a:r>
            <a:r>
              <a:rPr lang="en-US" altLang="zh-CN" sz="1600" dirty="0" err="1"/>
              <a:t>a,b,a+b</a:t>
            </a:r>
            <a:r>
              <a:rPr lang="en-US" altLang="zh-CN" sz="1600" dirty="0"/>
              <a:t>);  //</a:t>
            </a:r>
            <a:r>
              <a:rPr lang="zh-CN" altLang="en-US" sz="1600" dirty="0"/>
              <a:t>输出到文件</a:t>
            </a:r>
            <a:r>
              <a:rPr lang="en-US" altLang="zh-CN" sz="1600" dirty="0"/>
              <a:t>tout.txt</a:t>
            </a:r>
            <a:r>
              <a:rPr lang="zh-CN" altLang="en-US" sz="1600" dirty="0"/>
              <a:t>中；</a:t>
            </a:r>
            <a:endParaRPr lang="en-US" altLang="zh-CN" sz="1600" dirty="0"/>
          </a:p>
          <a:p>
            <a:pPr lvl="1" indent="0" eaLnBrk="1">
              <a:spcBef>
                <a:spcPts val="0"/>
              </a:spcBef>
              <a:buNone/>
            </a:pPr>
            <a:r>
              <a:rPr lang="en-US" altLang="zh-CN" sz="1600" dirty="0"/>
              <a:t>	  return 0;</a:t>
            </a:r>
            <a:endParaRPr lang="en-US" altLang="zh-CN" sz="1600" dirty="0"/>
          </a:p>
          <a:p>
            <a:pPr lvl="1" indent="0" eaLnBrk="1">
              <a:spcBef>
                <a:spcPts val="0"/>
              </a:spcBef>
              <a:buNone/>
            </a:pPr>
            <a:r>
              <a:rPr lang="en-US" altLang="zh-CN" sz="1600" dirty="0"/>
              <a:t>}</a:t>
            </a:r>
            <a:endParaRPr lang="en-US" altLang="zh-CN" sz="1600" dirty="0"/>
          </a:p>
          <a:p>
            <a:pPr lvl="1" indent="0" eaLnBrk="1">
              <a:spcBef>
                <a:spcPts val="0"/>
              </a:spcBef>
              <a:buNone/>
            </a:pPr>
            <a:r>
              <a:rPr lang="en-US" altLang="zh-CN" sz="1600" dirty="0">
                <a:solidFill>
                  <a:srgbClr val="7030A0"/>
                </a:solidFill>
              </a:rPr>
              <a:t>//</a:t>
            </a:r>
            <a:r>
              <a:rPr lang="zh-CN" altLang="en-US" sz="1600" dirty="0">
                <a:solidFill>
                  <a:srgbClr val="7030A0"/>
                </a:solidFill>
              </a:rPr>
              <a:t>从文件</a:t>
            </a:r>
            <a:r>
              <a:rPr lang="en-US" altLang="zh-CN" sz="1600" dirty="0">
                <a:solidFill>
                  <a:srgbClr val="7030A0"/>
                </a:solidFill>
              </a:rPr>
              <a:t>tin.txt</a:t>
            </a:r>
            <a:r>
              <a:rPr lang="zh-CN" altLang="en-US" sz="1600" dirty="0">
                <a:solidFill>
                  <a:srgbClr val="7030A0"/>
                </a:solidFill>
              </a:rPr>
              <a:t>中读取两个整数，写入到文件</a:t>
            </a:r>
            <a:r>
              <a:rPr lang="en-US" altLang="zh-CN" sz="1600" dirty="0">
                <a:solidFill>
                  <a:srgbClr val="7030A0"/>
                </a:solidFill>
              </a:rPr>
              <a:t>tout.txt</a:t>
            </a:r>
            <a:r>
              <a:rPr lang="zh-CN" altLang="en-US" sz="1600" dirty="0">
                <a:solidFill>
                  <a:srgbClr val="7030A0"/>
                </a:solidFill>
              </a:rPr>
              <a:t>中；</a:t>
            </a:r>
            <a:endParaRPr lang="en-US" altLang="zh-CN" sz="1600" dirty="0">
              <a:solidFill>
                <a:srgbClr val="7030A0"/>
              </a:solidFill>
            </a:endParaRPr>
          </a:p>
          <a:p>
            <a:pPr lvl="1" indent="0" eaLnBrk="1">
              <a:buNone/>
            </a:pPr>
            <a:endParaRPr lang="zh-CN" altLang="en-US" sz="1600" dirty="0"/>
          </a:p>
        </p:txBody>
      </p:sp>
      <p:sp>
        <p:nvSpPr>
          <p:cNvPr id="4" name="圆角矩形标注 3"/>
          <p:cNvSpPr/>
          <p:nvPr/>
        </p:nvSpPr>
        <p:spPr>
          <a:xfrm>
            <a:off x="6098959" y="1482570"/>
            <a:ext cx="1704512" cy="683581"/>
          </a:xfrm>
          <a:prstGeom prst="wedgeRoundRectCallout">
            <a:avLst>
              <a:gd name="adj1" fmla="val -21354"/>
              <a:gd name="adj2" fmla="val 430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000818"/>
                </a:solidFill>
              </a:rPr>
              <a:t>I/O</a:t>
            </a:r>
            <a:r>
              <a:rPr lang="zh-CN" altLang="en-US" sz="1600" dirty="0">
                <a:solidFill>
                  <a:srgbClr val="000818"/>
                </a:solidFill>
              </a:rPr>
              <a:t> </a:t>
            </a:r>
            <a:r>
              <a:rPr lang="en-US" altLang="zh-CN" sz="1600" dirty="0" smtClean="0">
                <a:solidFill>
                  <a:srgbClr val="000818"/>
                </a:solidFill>
              </a:rPr>
              <a:t>re-direction</a:t>
            </a:r>
            <a:endParaRPr lang="zh-CN" altLang="en-US" sz="1600" dirty="0">
              <a:solidFill>
                <a:srgbClr val="000818"/>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effectLst>
                  <a:outerShdw blurRad="38100" dist="38100" dir="2700000">
                    <a:srgbClr val="C0C0C0"/>
                  </a:outerShdw>
                </a:effectLst>
              </a:rPr>
              <a:t>三个标准设备-例</a:t>
            </a:r>
            <a:r>
              <a:rPr lang="en-US" altLang="zh-CN" noProof="1">
                <a:effectLst>
                  <a:outerShdw blurRad="38100" dist="38100" dir="2700000">
                    <a:srgbClr val="C0C0C0"/>
                  </a:outerShdw>
                </a:effectLst>
              </a:rPr>
              <a:t>2</a:t>
            </a:r>
            <a:endParaRPr lang="zh-CN" altLang="en-US" dirty="0"/>
          </a:p>
        </p:txBody>
      </p:sp>
      <p:sp>
        <p:nvSpPr>
          <p:cNvPr id="3" name="内容占位符 2"/>
          <p:cNvSpPr>
            <a:spLocks noGrp="1"/>
          </p:cNvSpPr>
          <p:nvPr>
            <p:ph idx="1"/>
          </p:nvPr>
        </p:nvSpPr>
        <p:spPr>
          <a:xfrm>
            <a:off x="827088" y="1187449"/>
            <a:ext cx="7351712" cy="4804977"/>
          </a:xfrm>
        </p:spPr>
        <p:txBody>
          <a:bodyPr/>
          <a:lstStyle/>
          <a:p>
            <a:pPr eaLnBrk="1">
              <a:buFont typeface="Wingdings" panose="05000000000000000000" pitchFamily="2" charset="2"/>
              <a:buChar char="l"/>
            </a:pPr>
            <a:r>
              <a:rPr lang="zh-CN" altLang="en-US" sz="2000" dirty="0" smtClean="0">
                <a:solidFill>
                  <a:srgbClr val="080808"/>
                </a:solidFill>
              </a:rPr>
              <a:t>标准</a:t>
            </a:r>
            <a:r>
              <a:rPr lang="en-US" altLang="zh-CN" sz="2000" dirty="0" smtClean="0">
                <a:solidFill>
                  <a:srgbClr val="080808"/>
                </a:solidFill>
              </a:rPr>
              <a:t>C</a:t>
            </a:r>
            <a:r>
              <a:rPr lang="zh-CN" altLang="en-US" sz="2000" dirty="0" smtClean="0">
                <a:solidFill>
                  <a:srgbClr val="080808"/>
                </a:solidFill>
              </a:rPr>
              <a:t>程序</a:t>
            </a:r>
            <a:endParaRPr lang="en-US" altLang="zh-CN" sz="2000" dirty="0" smtClean="0">
              <a:solidFill>
                <a:srgbClr val="080808"/>
              </a:solidFill>
            </a:endParaRPr>
          </a:p>
          <a:p>
            <a:pPr eaLnBrk="1">
              <a:buFont typeface="Wingdings" panose="05000000000000000000" pitchFamily="2" charset="2"/>
              <a:buChar char="l"/>
            </a:pPr>
            <a:r>
              <a:rPr lang="en-US" altLang="zh-CN" sz="2000" dirty="0" smtClean="0">
                <a:solidFill>
                  <a:srgbClr val="0070C0"/>
                </a:solidFill>
              </a:rPr>
              <a:t>Windows</a:t>
            </a:r>
            <a:r>
              <a:rPr lang="zh-CN" altLang="en-US" sz="2000" dirty="0" smtClean="0">
                <a:solidFill>
                  <a:srgbClr val="0070C0"/>
                </a:solidFill>
              </a:rPr>
              <a:t>与</a:t>
            </a:r>
            <a:r>
              <a:rPr lang="en-US" altLang="zh-CN" sz="2000" dirty="0" smtClean="0">
                <a:solidFill>
                  <a:srgbClr val="0070C0"/>
                </a:solidFill>
              </a:rPr>
              <a:t>Linux</a:t>
            </a:r>
            <a:r>
              <a:rPr lang="zh-CN" altLang="en-US" sz="2000" dirty="0" smtClean="0">
                <a:solidFill>
                  <a:srgbClr val="0070C0"/>
                </a:solidFill>
              </a:rPr>
              <a:t>均可执行</a:t>
            </a:r>
            <a:endParaRPr lang="en-US" altLang="zh-CN" sz="2000" dirty="0"/>
          </a:p>
          <a:p>
            <a:pPr eaLnBrk="1">
              <a:buFont typeface="Wingdings" panose="05000000000000000000" pitchFamily="2" charset="2"/>
              <a:buChar char="l"/>
            </a:pPr>
            <a:endParaRPr lang="en-US" altLang="zh-CN" sz="1600" dirty="0" smtClean="0"/>
          </a:p>
          <a:p>
            <a:pPr lvl="1" indent="0" eaLnBrk="1">
              <a:spcBef>
                <a:spcPts val="0"/>
              </a:spcBef>
              <a:buNone/>
            </a:pPr>
            <a:r>
              <a:rPr lang="en-US" altLang="zh-CN" sz="1600" dirty="0" err="1" smtClean="0"/>
              <a:t>int</a:t>
            </a:r>
            <a:r>
              <a:rPr lang="en-US" altLang="zh-CN" sz="1600" dirty="0" smtClean="0"/>
              <a:t> </a:t>
            </a:r>
            <a:r>
              <a:rPr lang="en-US" altLang="zh-CN" sz="1600" dirty="0"/>
              <a:t>main(</a:t>
            </a:r>
            <a:r>
              <a:rPr lang="en-US" altLang="zh-CN" sz="1600" dirty="0" err="1"/>
              <a:t>int</a:t>
            </a:r>
            <a:r>
              <a:rPr lang="en-US" altLang="zh-CN" sz="1600" dirty="0"/>
              <a:t> </a:t>
            </a:r>
            <a:r>
              <a:rPr lang="en-US" altLang="zh-CN" sz="1600" dirty="0" err="1"/>
              <a:t>argc</a:t>
            </a:r>
            <a:r>
              <a:rPr lang="en-US" altLang="zh-CN" sz="1600" dirty="0"/>
              <a:t>, char** </a:t>
            </a:r>
            <a:r>
              <a:rPr lang="en-US" altLang="zh-CN" sz="1600" dirty="0" err="1"/>
              <a:t>argv</a:t>
            </a:r>
            <a:r>
              <a:rPr lang="en-US" altLang="zh-CN" sz="1600" dirty="0"/>
              <a:t>)</a:t>
            </a:r>
            <a:endParaRPr lang="en-US" altLang="zh-CN" sz="1600" dirty="0"/>
          </a:p>
          <a:p>
            <a:pPr lvl="1" indent="0" eaLnBrk="1">
              <a:spcBef>
                <a:spcPts val="0"/>
              </a:spcBef>
              <a:buNone/>
            </a:pPr>
            <a:r>
              <a:rPr lang="en-US" altLang="zh-CN" sz="1600" dirty="0"/>
              <a:t>{</a:t>
            </a:r>
            <a:endParaRPr lang="en-US" altLang="zh-CN" sz="1600" dirty="0"/>
          </a:p>
          <a:p>
            <a:pPr lvl="1" indent="0" eaLnBrk="1">
              <a:spcBef>
                <a:spcPts val="0"/>
              </a:spcBef>
              <a:buNone/>
            </a:pPr>
            <a:r>
              <a:rPr lang="en-US" altLang="zh-CN" sz="1600" dirty="0">
                <a:solidFill>
                  <a:srgbClr val="030DCD"/>
                </a:solidFill>
              </a:rPr>
              <a:t>     </a:t>
            </a:r>
            <a:r>
              <a:rPr lang="en-US" altLang="zh-CN" sz="1600" dirty="0" err="1">
                <a:solidFill>
                  <a:srgbClr val="C00000"/>
                </a:solidFill>
              </a:rPr>
              <a:t>fclose</a:t>
            </a:r>
            <a:r>
              <a:rPr lang="en-US" altLang="zh-CN" sz="1600" dirty="0">
                <a:solidFill>
                  <a:srgbClr val="C00000"/>
                </a:solidFill>
              </a:rPr>
              <a:t>(</a:t>
            </a:r>
            <a:r>
              <a:rPr lang="en-US" altLang="zh-CN" sz="1600" dirty="0" err="1">
                <a:solidFill>
                  <a:srgbClr val="C00000"/>
                </a:solidFill>
              </a:rPr>
              <a:t>stdin</a:t>
            </a:r>
            <a:r>
              <a:rPr lang="en-US" altLang="zh-CN" sz="1600" dirty="0">
                <a:solidFill>
                  <a:srgbClr val="C00000"/>
                </a:solidFill>
              </a:rPr>
              <a:t>);    //</a:t>
            </a:r>
            <a:r>
              <a:rPr lang="zh-CN" altLang="en-US" sz="1600" dirty="0">
                <a:solidFill>
                  <a:srgbClr val="C00000"/>
                </a:solidFill>
              </a:rPr>
              <a:t>关闭标准输入设备</a:t>
            </a:r>
            <a:endParaRPr lang="en-US" altLang="zh-CN" sz="1600" dirty="0">
              <a:solidFill>
                <a:srgbClr val="C00000"/>
              </a:solidFill>
            </a:endParaRPr>
          </a:p>
          <a:p>
            <a:pPr lvl="1" indent="0" eaLnBrk="1">
              <a:spcBef>
                <a:spcPts val="0"/>
              </a:spcBef>
              <a:buNone/>
            </a:pPr>
            <a:r>
              <a:rPr lang="en-US" altLang="zh-CN" sz="1600" dirty="0">
                <a:solidFill>
                  <a:srgbClr val="030DCD"/>
                </a:solidFill>
              </a:rPr>
              <a:t>     FILE *fin=</a:t>
            </a:r>
            <a:r>
              <a:rPr lang="en-US" altLang="zh-CN" sz="1600" dirty="0" err="1">
                <a:solidFill>
                  <a:srgbClr val="030DCD"/>
                </a:solidFill>
              </a:rPr>
              <a:t>fopen</a:t>
            </a:r>
            <a:r>
              <a:rPr lang="en-US" altLang="zh-CN" sz="1600" dirty="0">
                <a:solidFill>
                  <a:srgbClr val="030DCD"/>
                </a:solidFill>
              </a:rPr>
              <a:t>(“</a:t>
            </a:r>
            <a:r>
              <a:rPr lang="en-US" altLang="zh-CN" sz="1600" dirty="0" err="1">
                <a:solidFill>
                  <a:srgbClr val="030DCD"/>
                </a:solidFill>
              </a:rPr>
              <a:t>tin.txt”,“r</a:t>
            </a:r>
            <a:r>
              <a:rPr lang="en-US" altLang="zh-CN" sz="1600" dirty="0">
                <a:solidFill>
                  <a:srgbClr val="030DCD"/>
                </a:solidFill>
              </a:rPr>
              <a:t>”);   //</a:t>
            </a:r>
            <a:r>
              <a:rPr lang="zh-CN" altLang="en-US" sz="1600" dirty="0">
                <a:solidFill>
                  <a:srgbClr val="030DCD"/>
                </a:solidFill>
              </a:rPr>
              <a:t>将标准输入定向到文件</a:t>
            </a:r>
            <a:r>
              <a:rPr lang="en-US" altLang="zh-CN" sz="1600" dirty="0">
                <a:solidFill>
                  <a:srgbClr val="030DCD"/>
                </a:solidFill>
              </a:rPr>
              <a:t>tin.txt</a:t>
            </a:r>
            <a:r>
              <a:rPr lang="zh-CN" altLang="en-US" sz="1600" dirty="0">
                <a:solidFill>
                  <a:srgbClr val="030DCD"/>
                </a:solidFill>
              </a:rPr>
              <a:t>中；</a:t>
            </a:r>
            <a:endParaRPr lang="en-US" altLang="zh-CN" sz="1600" dirty="0">
              <a:solidFill>
                <a:srgbClr val="030DCD"/>
              </a:solidFill>
            </a:endParaRPr>
          </a:p>
          <a:p>
            <a:pPr lvl="1" indent="0" eaLnBrk="1">
              <a:spcBef>
                <a:spcPts val="0"/>
              </a:spcBef>
              <a:buNone/>
            </a:pPr>
            <a:r>
              <a:rPr lang="en-US" altLang="zh-CN" sz="1600" dirty="0"/>
              <a:t>     </a:t>
            </a:r>
            <a:r>
              <a:rPr lang="en-US" altLang="zh-CN" sz="1600" dirty="0" err="1"/>
              <a:t>int</a:t>
            </a:r>
            <a:r>
              <a:rPr lang="en-US" altLang="zh-CN" sz="1600" dirty="0"/>
              <a:t> </a:t>
            </a:r>
            <a:r>
              <a:rPr lang="en-US" altLang="zh-CN" sz="1600" dirty="0" err="1"/>
              <a:t>a,b</a:t>
            </a:r>
            <a:r>
              <a:rPr lang="en-US" altLang="zh-CN" sz="1600" dirty="0"/>
              <a:t>;</a:t>
            </a:r>
            <a:endParaRPr lang="en-US" altLang="zh-CN" sz="1600" dirty="0"/>
          </a:p>
          <a:p>
            <a:pPr lvl="1" indent="0" eaLnBrk="1">
              <a:spcBef>
                <a:spcPts val="0"/>
              </a:spcBef>
              <a:buNone/>
            </a:pPr>
            <a:r>
              <a:rPr lang="en-US" altLang="zh-CN" sz="1600" dirty="0"/>
              <a:t>	  </a:t>
            </a:r>
            <a:r>
              <a:rPr lang="en-US" altLang="zh-CN" sz="1600" dirty="0" err="1"/>
              <a:t>printf</a:t>
            </a:r>
            <a:r>
              <a:rPr lang="en-US" altLang="zh-CN" sz="1600" dirty="0"/>
              <a:t>(“Enter </a:t>
            </a:r>
            <a:r>
              <a:rPr lang="en-US" altLang="zh-CN" sz="1600" dirty="0" err="1"/>
              <a:t>a,b</a:t>
            </a:r>
            <a:r>
              <a:rPr lang="en-US" altLang="zh-CN" sz="1600" dirty="0"/>
              <a:t>:\n");</a:t>
            </a:r>
            <a:endParaRPr lang="en-US" altLang="zh-CN" sz="1600" dirty="0"/>
          </a:p>
          <a:p>
            <a:pPr lvl="1" indent="0" eaLnBrk="1">
              <a:spcBef>
                <a:spcPts val="0"/>
              </a:spcBef>
              <a:buNone/>
            </a:pPr>
            <a:r>
              <a:rPr lang="en-US" altLang="zh-CN" sz="1600" dirty="0"/>
              <a:t>	  </a:t>
            </a:r>
            <a:r>
              <a:rPr lang="en-US" altLang="zh-CN" sz="1600" dirty="0" err="1" smtClean="0">
                <a:solidFill>
                  <a:srgbClr val="C00000"/>
                </a:solidFill>
              </a:rPr>
              <a:t>fscanf</a:t>
            </a:r>
            <a:r>
              <a:rPr lang="en-US" altLang="zh-CN" sz="1600" dirty="0" smtClean="0">
                <a:solidFill>
                  <a:srgbClr val="C00000"/>
                </a:solidFill>
              </a:rPr>
              <a:t>(fin</a:t>
            </a:r>
            <a:r>
              <a:rPr lang="en-US" altLang="zh-CN" sz="1600" dirty="0" smtClean="0"/>
              <a:t>, “%</a:t>
            </a:r>
            <a:r>
              <a:rPr lang="en-US" altLang="zh-CN" sz="1600" dirty="0" err="1" smtClean="0"/>
              <a:t>d%d</a:t>
            </a:r>
            <a:r>
              <a:rPr lang="en-US" altLang="zh-CN" sz="1600" dirty="0"/>
              <a:t>”,&amp;</a:t>
            </a:r>
            <a:r>
              <a:rPr lang="en-US" altLang="zh-CN" sz="1600" dirty="0" err="1"/>
              <a:t>a,&amp;b</a:t>
            </a:r>
            <a:r>
              <a:rPr lang="en-US" altLang="zh-CN" sz="1600" dirty="0"/>
              <a:t>);     //</a:t>
            </a:r>
            <a:r>
              <a:rPr lang="zh-CN" altLang="en-US" sz="1600" dirty="0"/>
              <a:t>从文件</a:t>
            </a:r>
            <a:r>
              <a:rPr lang="en-US" altLang="zh-CN" sz="1600" dirty="0"/>
              <a:t>tin.txt</a:t>
            </a:r>
            <a:r>
              <a:rPr lang="zh-CN" altLang="en-US" sz="1600" dirty="0"/>
              <a:t>中</a:t>
            </a:r>
            <a:r>
              <a:rPr lang="zh-CN" altLang="en-US" sz="1600" dirty="0" smtClean="0"/>
              <a:t>输入数据</a:t>
            </a:r>
            <a:endParaRPr lang="en-US" altLang="zh-CN" sz="1600" dirty="0" smtClean="0"/>
          </a:p>
          <a:p>
            <a:pPr lvl="1" indent="0" eaLnBrk="1">
              <a:spcBef>
                <a:spcPts val="0"/>
              </a:spcBef>
              <a:buNone/>
            </a:pPr>
            <a:endParaRPr lang="en-US" altLang="zh-CN" sz="1600" dirty="0"/>
          </a:p>
          <a:p>
            <a:pPr lvl="1" indent="0" eaLnBrk="1">
              <a:spcBef>
                <a:spcPts val="0"/>
              </a:spcBef>
              <a:buNone/>
            </a:pPr>
            <a:r>
              <a:rPr lang="en-US" altLang="zh-CN" sz="1600" dirty="0"/>
              <a:t>	</a:t>
            </a:r>
            <a:r>
              <a:rPr lang="en-US" altLang="zh-CN" sz="1600" dirty="0">
                <a:solidFill>
                  <a:srgbClr val="030DCD"/>
                </a:solidFill>
              </a:rPr>
              <a:t>  </a:t>
            </a:r>
            <a:r>
              <a:rPr lang="en-US" altLang="zh-CN" sz="1600" b="1" dirty="0" err="1">
                <a:solidFill>
                  <a:srgbClr val="030DCD"/>
                </a:solidFill>
              </a:rPr>
              <a:t>fclose</a:t>
            </a:r>
            <a:r>
              <a:rPr lang="en-US" altLang="zh-CN" sz="1600" b="1" dirty="0">
                <a:solidFill>
                  <a:srgbClr val="030DCD"/>
                </a:solidFill>
              </a:rPr>
              <a:t>(</a:t>
            </a:r>
            <a:r>
              <a:rPr lang="en-US" altLang="zh-CN" sz="1600" b="1" dirty="0" err="1">
                <a:solidFill>
                  <a:srgbClr val="030DCD"/>
                </a:solidFill>
              </a:rPr>
              <a:t>stdout</a:t>
            </a:r>
            <a:r>
              <a:rPr lang="en-US" altLang="zh-CN" sz="1600" b="1" dirty="0">
                <a:solidFill>
                  <a:srgbClr val="030DCD"/>
                </a:solidFill>
              </a:rPr>
              <a:t>);          //</a:t>
            </a:r>
            <a:r>
              <a:rPr lang="zh-CN" altLang="en-US" sz="1600" b="1" dirty="0">
                <a:solidFill>
                  <a:srgbClr val="030DCD"/>
                </a:solidFill>
              </a:rPr>
              <a:t>关闭标准输出设备</a:t>
            </a:r>
            <a:endParaRPr lang="en-US" altLang="zh-CN" sz="1600" b="1" dirty="0">
              <a:solidFill>
                <a:srgbClr val="030DCD"/>
              </a:solidFill>
            </a:endParaRPr>
          </a:p>
          <a:p>
            <a:pPr lvl="1" indent="0" eaLnBrk="1">
              <a:spcBef>
                <a:spcPts val="0"/>
              </a:spcBef>
              <a:buNone/>
            </a:pPr>
            <a:r>
              <a:rPr lang="en-US" altLang="zh-CN" sz="1600" dirty="0">
                <a:solidFill>
                  <a:srgbClr val="030DCD"/>
                </a:solidFill>
              </a:rPr>
              <a:t>	  FILE *</a:t>
            </a:r>
            <a:r>
              <a:rPr lang="en-US" altLang="zh-CN" sz="1600" dirty="0" err="1">
                <a:solidFill>
                  <a:srgbClr val="030DCD"/>
                </a:solidFill>
              </a:rPr>
              <a:t>fout</a:t>
            </a:r>
            <a:r>
              <a:rPr lang="en-US" altLang="zh-CN" sz="1600" dirty="0">
                <a:solidFill>
                  <a:srgbClr val="030DCD"/>
                </a:solidFill>
              </a:rPr>
              <a:t>=</a:t>
            </a:r>
            <a:r>
              <a:rPr lang="en-US" altLang="zh-CN" sz="1600" dirty="0" err="1">
                <a:solidFill>
                  <a:srgbClr val="030DCD"/>
                </a:solidFill>
              </a:rPr>
              <a:t>fopen</a:t>
            </a:r>
            <a:r>
              <a:rPr lang="en-US" altLang="zh-CN" sz="1600" dirty="0">
                <a:solidFill>
                  <a:srgbClr val="030DCD"/>
                </a:solidFill>
              </a:rPr>
              <a:t>(“</a:t>
            </a:r>
            <a:r>
              <a:rPr lang="en-US" altLang="zh-CN" sz="1600" dirty="0" err="1">
                <a:solidFill>
                  <a:srgbClr val="030DCD"/>
                </a:solidFill>
              </a:rPr>
              <a:t>tout.txt”,“w</a:t>
            </a:r>
            <a:r>
              <a:rPr lang="en-US" altLang="zh-CN" sz="1600" dirty="0">
                <a:solidFill>
                  <a:srgbClr val="030DCD"/>
                </a:solidFill>
              </a:rPr>
              <a:t>”);  //</a:t>
            </a:r>
            <a:r>
              <a:rPr lang="zh-CN" altLang="en-US" sz="1600" dirty="0">
                <a:solidFill>
                  <a:srgbClr val="030DCD"/>
                </a:solidFill>
              </a:rPr>
              <a:t>将标准输出定向到文件</a:t>
            </a:r>
            <a:r>
              <a:rPr lang="en-US" altLang="zh-CN" sz="1600" dirty="0">
                <a:solidFill>
                  <a:srgbClr val="030DCD"/>
                </a:solidFill>
              </a:rPr>
              <a:t>tout.txt</a:t>
            </a:r>
            <a:r>
              <a:rPr lang="zh-CN" altLang="en-US" sz="1600" dirty="0">
                <a:solidFill>
                  <a:srgbClr val="030DCD"/>
                </a:solidFill>
              </a:rPr>
              <a:t>中；</a:t>
            </a:r>
            <a:endParaRPr lang="en-US" altLang="zh-CN" sz="1600" dirty="0">
              <a:solidFill>
                <a:srgbClr val="030DCD"/>
              </a:solidFill>
            </a:endParaRPr>
          </a:p>
          <a:p>
            <a:pPr lvl="1" indent="0" eaLnBrk="1">
              <a:spcBef>
                <a:spcPts val="0"/>
              </a:spcBef>
              <a:buNone/>
            </a:pPr>
            <a:r>
              <a:rPr lang="en-US" altLang="zh-CN" sz="1600" dirty="0"/>
              <a:t>	  </a:t>
            </a:r>
            <a:r>
              <a:rPr lang="en-US" altLang="zh-CN" sz="1600" dirty="0" err="1" smtClean="0">
                <a:solidFill>
                  <a:srgbClr val="C00000"/>
                </a:solidFill>
              </a:rPr>
              <a:t>fprintf</a:t>
            </a:r>
            <a:r>
              <a:rPr lang="en-US" altLang="zh-CN" sz="1600" dirty="0" smtClean="0">
                <a:solidFill>
                  <a:srgbClr val="C00000"/>
                </a:solidFill>
              </a:rPr>
              <a:t>(</a:t>
            </a:r>
            <a:r>
              <a:rPr lang="en-US" altLang="zh-CN" sz="1600" dirty="0" err="1" smtClean="0">
                <a:solidFill>
                  <a:srgbClr val="C00000"/>
                </a:solidFill>
              </a:rPr>
              <a:t>fout</a:t>
            </a:r>
            <a:r>
              <a:rPr lang="en-US" altLang="zh-CN" sz="1600" dirty="0" smtClean="0"/>
              <a:t>, “%</a:t>
            </a:r>
            <a:r>
              <a:rPr lang="en-US" altLang="zh-CN" sz="1600" dirty="0"/>
              <a:t>d+%d=%d\n”,</a:t>
            </a:r>
            <a:r>
              <a:rPr lang="en-US" altLang="zh-CN" sz="1600" dirty="0" err="1"/>
              <a:t>a,b,a+b</a:t>
            </a:r>
            <a:r>
              <a:rPr lang="en-US" altLang="zh-CN" sz="1600" dirty="0"/>
              <a:t>);  //</a:t>
            </a:r>
            <a:r>
              <a:rPr lang="zh-CN" altLang="en-US" sz="1600" dirty="0"/>
              <a:t>输出到文件</a:t>
            </a:r>
            <a:r>
              <a:rPr lang="en-US" altLang="zh-CN" sz="1600" dirty="0"/>
              <a:t>tout.txt</a:t>
            </a:r>
            <a:r>
              <a:rPr lang="zh-CN" altLang="en-US" sz="1600" dirty="0"/>
              <a:t>中；</a:t>
            </a:r>
            <a:endParaRPr lang="en-US" altLang="zh-CN" sz="1600" dirty="0"/>
          </a:p>
          <a:p>
            <a:pPr lvl="1" indent="0" eaLnBrk="1">
              <a:spcBef>
                <a:spcPts val="0"/>
              </a:spcBef>
              <a:buNone/>
            </a:pPr>
            <a:r>
              <a:rPr lang="en-US" altLang="zh-CN" sz="1600" dirty="0"/>
              <a:t>	  return 0;</a:t>
            </a:r>
            <a:endParaRPr lang="en-US" altLang="zh-CN" sz="1600" dirty="0"/>
          </a:p>
          <a:p>
            <a:pPr lvl="1" indent="0" eaLnBrk="1">
              <a:spcBef>
                <a:spcPts val="0"/>
              </a:spcBef>
              <a:buNone/>
            </a:pPr>
            <a:r>
              <a:rPr lang="en-US" altLang="zh-CN" sz="1600" dirty="0"/>
              <a:t>}</a:t>
            </a:r>
            <a:endParaRPr lang="en-US" altLang="zh-CN" sz="1600" dirty="0"/>
          </a:p>
          <a:p>
            <a:pPr lvl="1" indent="0" eaLnBrk="1">
              <a:spcBef>
                <a:spcPts val="0"/>
              </a:spcBef>
              <a:buNone/>
            </a:pPr>
            <a:r>
              <a:rPr lang="en-US" altLang="zh-CN" sz="1600" dirty="0">
                <a:solidFill>
                  <a:srgbClr val="7030A0"/>
                </a:solidFill>
              </a:rPr>
              <a:t>//</a:t>
            </a:r>
            <a:r>
              <a:rPr lang="zh-CN" altLang="en-US" sz="1600" dirty="0">
                <a:solidFill>
                  <a:srgbClr val="7030A0"/>
                </a:solidFill>
              </a:rPr>
              <a:t>从文件</a:t>
            </a:r>
            <a:r>
              <a:rPr lang="en-US" altLang="zh-CN" sz="1600" dirty="0">
                <a:solidFill>
                  <a:srgbClr val="7030A0"/>
                </a:solidFill>
              </a:rPr>
              <a:t>tin.txt</a:t>
            </a:r>
            <a:r>
              <a:rPr lang="zh-CN" altLang="en-US" sz="1600" dirty="0">
                <a:solidFill>
                  <a:srgbClr val="7030A0"/>
                </a:solidFill>
              </a:rPr>
              <a:t>中读取两个整数，写入到文件</a:t>
            </a:r>
            <a:r>
              <a:rPr lang="en-US" altLang="zh-CN" sz="1600" dirty="0">
                <a:solidFill>
                  <a:srgbClr val="7030A0"/>
                </a:solidFill>
              </a:rPr>
              <a:t>tout.txt</a:t>
            </a:r>
            <a:r>
              <a:rPr lang="zh-CN" altLang="en-US" sz="1600" dirty="0">
                <a:solidFill>
                  <a:srgbClr val="7030A0"/>
                </a:solidFill>
              </a:rPr>
              <a:t>中；</a:t>
            </a:r>
            <a:endParaRPr lang="en-US" altLang="zh-CN" sz="1600" dirty="0">
              <a:solidFill>
                <a:srgbClr val="7030A0"/>
              </a:solidFill>
            </a:endParaRPr>
          </a:p>
          <a:p>
            <a:pPr lvl="1" indent="0" eaLnBrk="1">
              <a:buNone/>
            </a:pPr>
            <a:endParaRPr lang="zh-CN" altLang="en-US" sz="1600"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两个独立进程打开文件后的数据结构</a:t>
            </a:r>
            <a:endParaRPr lang="zh-CN" altLang="en-US" noProof="1">
              <a:effectLst>
                <a:outerShdw blurRad="38100" dist="38100" dir="2700000">
                  <a:srgbClr val="C0C0C0"/>
                </a:outerShdw>
              </a:effectLst>
            </a:endParaRPr>
          </a:p>
        </p:txBody>
      </p:sp>
      <p:sp>
        <p:nvSpPr>
          <p:cNvPr id="135171" name="内容占位符 2"/>
          <p:cNvSpPr>
            <a:spLocks noGrp="1" noChangeArrowheads="1"/>
          </p:cNvSpPr>
          <p:nvPr>
            <p:ph idx="4294967295"/>
          </p:nvPr>
        </p:nvSpPr>
        <p:spPr/>
        <p:txBody>
          <a:bodyPr/>
          <a:lstStyle/>
          <a:p>
            <a:r>
              <a:rPr lang="zh-CN" altLang="en-US" sz="2000" dirty="0">
                <a:solidFill>
                  <a:srgbClr val="0000CC"/>
                </a:solidFill>
              </a:rPr>
              <a:t>假定一个进程A执行下列代码：</a:t>
            </a:r>
            <a:endParaRPr lang="zh-CN" altLang="en-US" sz="2000" dirty="0">
              <a:solidFill>
                <a:srgbClr val="0000CC"/>
              </a:solidFill>
            </a:endParaRPr>
          </a:p>
          <a:p>
            <a:pPr lvl="1"/>
            <a:r>
              <a:rPr lang="zh-CN" altLang="en-US" sz="1800" dirty="0"/>
              <a:t>fd1=open(“</a:t>
            </a:r>
            <a:r>
              <a:rPr lang="zh-CN" altLang="en-US" sz="1800" dirty="0">
                <a:solidFill>
                  <a:srgbClr val="006600"/>
                </a:solidFill>
              </a:rPr>
              <a:t>/etc/passwd</a:t>
            </a:r>
            <a:r>
              <a:rPr lang="zh-CN" altLang="en-US" sz="1800" dirty="0"/>
              <a:t>”,O_RDONLY);</a:t>
            </a:r>
            <a:endParaRPr lang="zh-CN" altLang="en-US" sz="1800" dirty="0"/>
          </a:p>
          <a:p>
            <a:pPr lvl="1"/>
            <a:r>
              <a:rPr lang="zh-CN" altLang="en-US" sz="1800" dirty="0"/>
              <a:t>fd2=open(“local”,O_RDWR);</a:t>
            </a:r>
            <a:endParaRPr lang="zh-CN" altLang="en-US" sz="1800" dirty="0"/>
          </a:p>
          <a:p>
            <a:pPr lvl="1"/>
            <a:r>
              <a:rPr lang="zh-CN" altLang="en-US" sz="1800" dirty="0"/>
              <a:t>fd3=open(“</a:t>
            </a:r>
            <a:r>
              <a:rPr lang="zh-CN" altLang="en-US" sz="1800" dirty="0">
                <a:solidFill>
                  <a:srgbClr val="006600"/>
                </a:solidFill>
              </a:rPr>
              <a:t>/etc/passwd</a:t>
            </a:r>
            <a:r>
              <a:rPr lang="zh-CN" altLang="en-US" sz="1800" dirty="0"/>
              <a:t>”,O_WRONLY);</a:t>
            </a:r>
            <a:endParaRPr lang="zh-CN" altLang="en-US" sz="1800" dirty="0"/>
          </a:p>
          <a:p>
            <a:pPr lvl="1"/>
            <a:endParaRPr lang="en-US" altLang="zh-CN" sz="1400" dirty="0"/>
          </a:p>
          <a:p>
            <a:r>
              <a:rPr lang="zh-CN" altLang="en-US" sz="2000" dirty="0">
                <a:solidFill>
                  <a:srgbClr val="0000CC"/>
                </a:solidFill>
              </a:rPr>
              <a:t>假定另一个进程B执行下列代码：</a:t>
            </a:r>
            <a:endParaRPr lang="zh-CN" altLang="en-US" sz="2000" dirty="0">
              <a:solidFill>
                <a:srgbClr val="0000CC"/>
              </a:solidFill>
            </a:endParaRPr>
          </a:p>
          <a:p>
            <a:pPr lvl="1"/>
            <a:r>
              <a:rPr lang="zh-CN" altLang="en-US" sz="1800" dirty="0"/>
              <a:t>fd1=open(“</a:t>
            </a:r>
            <a:r>
              <a:rPr lang="zh-CN" altLang="en-US" sz="1800" dirty="0">
                <a:solidFill>
                  <a:srgbClr val="006600"/>
                </a:solidFill>
              </a:rPr>
              <a:t>/etc/passwd</a:t>
            </a:r>
            <a:r>
              <a:rPr lang="zh-CN" altLang="en-US" sz="1800" dirty="0"/>
              <a:t>”,O_RDONLY);</a:t>
            </a:r>
            <a:endParaRPr lang="zh-CN" altLang="en-US" sz="1800" dirty="0"/>
          </a:p>
          <a:p>
            <a:pPr lvl="1"/>
            <a:r>
              <a:rPr lang="zh-CN" altLang="en-US" sz="1800" dirty="0"/>
              <a:t>fd2=open(“private”,O_RDONLY);</a:t>
            </a:r>
            <a:endParaRPr lang="zh-CN" altLang="en-US" sz="1800" dirty="0"/>
          </a:p>
          <a:p>
            <a:endParaRPr lang="zh-CN" altLang="en-US" sz="1800" dirty="0"/>
          </a:p>
          <a:p>
            <a:r>
              <a:rPr lang="zh-CN" altLang="en-US" sz="1800" dirty="0">
                <a:solidFill>
                  <a:srgbClr val="C00000"/>
                </a:solidFill>
              </a:rPr>
              <a:t>文件“/etc/passwd”被两个进程打开</a:t>
            </a:r>
            <a:r>
              <a:rPr lang="en-US" altLang="zh-CN" sz="1800" dirty="0">
                <a:solidFill>
                  <a:srgbClr val="C00000"/>
                </a:solidFill>
              </a:rPr>
              <a:t>3</a:t>
            </a:r>
            <a:r>
              <a:rPr lang="zh-CN" altLang="en-US" sz="1800" dirty="0">
                <a:solidFill>
                  <a:srgbClr val="C00000"/>
                </a:solidFill>
              </a:rPr>
              <a:t>次，其余</a:t>
            </a:r>
            <a:r>
              <a:rPr lang="en-US" altLang="zh-CN" sz="1800" dirty="0">
                <a:solidFill>
                  <a:srgbClr val="C00000"/>
                </a:solidFill>
              </a:rPr>
              <a:t>2</a:t>
            </a:r>
            <a:r>
              <a:rPr lang="zh-CN" altLang="en-US" sz="1800" dirty="0">
                <a:solidFill>
                  <a:srgbClr val="C00000"/>
                </a:solidFill>
              </a:rPr>
              <a:t>个文件被两个进程分别打开一次</a:t>
            </a:r>
            <a:endParaRPr lang="zh-CN" altLang="en-US" sz="1800" dirty="0">
              <a:solidFill>
                <a:srgbClr val="C00000"/>
              </a:solidFill>
            </a:endParaRPr>
          </a:p>
          <a:p>
            <a:endParaRPr lang="zh-CN" altLang="en-US" sz="1800" dirty="0">
              <a:solidFill>
                <a:srgbClr val="C00000"/>
              </a:solidFill>
            </a:endParaRPr>
          </a:p>
          <a:p>
            <a:endParaRPr lang="zh-CN" altLang="en-US" sz="1800" dirty="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4"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02288" y="969963"/>
            <a:ext cx="7205662" cy="494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p:cNvSpPr txBox="1"/>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noProof="1">
                <a:effectLst>
                  <a:outerShdw blurRad="38100" dist="38100" dir="2700000">
                    <a:srgbClr val="C0C0C0"/>
                  </a:outerShdw>
                </a:effectLst>
              </a:rPr>
              <a:t>两个独立进程打开文件后的数据结构</a:t>
            </a:r>
            <a:endParaRPr lang="zh-CN" altLang="en-US" noProof="1">
              <a:effectLst>
                <a:outerShdw blurRad="38100" dist="38100" dir="2700000">
                  <a:srgbClr val="C0C0C0"/>
                </a:outerShdw>
              </a:effectLst>
            </a:endParaRPr>
          </a:p>
        </p:txBody>
      </p:sp>
      <p:sp>
        <p:nvSpPr>
          <p:cNvPr id="136196" name="文本框 3"/>
          <p:cNvSpPr txBox="1">
            <a:spLocks noChangeArrowheads="1"/>
          </p:cNvSpPr>
          <p:nvPr/>
        </p:nvSpPr>
        <p:spPr bwMode="auto">
          <a:xfrm>
            <a:off x="1003300" y="5916613"/>
            <a:ext cx="6300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t>请参见“</a:t>
            </a:r>
            <a:r>
              <a:rPr lang="en-US" altLang="zh-CN" sz="1800"/>
              <a:t>UNIX</a:t>
            </a:r>
            <a:r>
              <a:rPr lang="zh-CN" altLang="en-US" sz="1800"/>
              <a:t>操作系统设计”，第</a:t>
            </a:r>
            <a:r>
              <a:rPr lang="en-US" altLang="zh-CN" sz="1800"/>
              <a:t>73</a:t>
            </a:r>
            <a:r>
              <a:rPr lang="zh-CN" altLang="en-US" sz="1800"/>
              <a:t>页</a:t>
            </a:r>
            <a:endParaRPr lang="zh-CN" altLang="en-US" sz="1800"/>
          </a:p>
        </p:txBody>
      </p:sp>
      <p:sp>
        <p:nvSpPr>
          <p:cNvPr id="2" name="矩形 1"/>
          <p:cNvSpPr/>
          <p:nvPr/>
        </p:nvSpPr>
        <p:spPr>
          <a:xfrm>
            <a:off x="7304088" y="1921562"/>
            <a:ext cx="1402948" cy="369332"/>
          </a:xfrm>
          <a:prstGeom prst="rect">
            <a:avLst/>
          </a:prstGeom>
        </p:spPr>
        <p:txBody>
          <a:bodyPr wrap="none">
            <a:spAutoFit/>
          </a:bodyPr>
          <a:lstStyle/>
          <a:p>
            <a:r>
              <a:rPr lang="zh-CN" altLang="en-US" dirty="0">
                <a:solidFill>
                  <a:srgbClr val="006600"/>
                </a:solidFill>
              </a:rPr>
              <a:t>/etc/passwd</a:t>
            </a:r>
            <a:endParaRPr lang="zh-CN" altLang="en-US" dirty="0"/>
          </a:p>
        </p:txBody>
      </p:sp>
      <p:sp>
        <p:nvSpPr>
          <p:cNvPr id="4" name="矩形 3"/>
          <p:cNvSpPr/>
          <p:nvPr/>
        </p:nvSpPr>
        <p:spPr>
          <a:xfrm>
            <a:off x="7304088" y="3549755"/>
            <a:ext cx="659155" cy="369332"/>
          </a:xfrm>
          <a:prstGeom prst="rect">
            <a:avLst/>
          </a:prstGeom>
        </p:spPr>
        <p:txBody>
          <a:bodyPr wrap="none">
            <a:spAutoFit/>
          </a:bodyPr>
          <a:lstStyle/>
          <a:p>
            <a:r>
              <a:rPr lang="zh-CN" altLang="en-US" dirty="0">
                <a:solidFill>
                  <a:srgbClr val="006600"/>
                </a:solidFill>
              </a:rPr>
              <a:t>local</a:t>
            </a:r>
            <a:endParaRPr lang="zh-CN" altLang="en-US" dirty="0">
              <a:solidFill>
                <a:srgbClr val="006600"/>
              </a:solidFill>
            </a:endParaRPr>
          </a:p>
        </p:txBody>
      </p:sp>
      <p:sp>
        <p:nvSpPr>
          <p:cNvPr id="5" name="矩形 4"/>
          <p:cNvSpPr/>
          <p:nvPr/>
        </p:nvSpPr>
        <p:spPr>
          <a:xfrm>
            <a:off x="7409278" y="4363852"/>
            <a:ext cx="877163" cy="369332"/>
          </a:xfrm>
          <a:prstGeom prst="rect">
            <a:avLst/>
          </a:prstGeom>
        </p:spPr>
        <p:txBody>
          <a:bodyPr wrap="none">
            <a:spAutoFit/>
          </a:bodyPr>
          <a:lstStyle/>
          <a:p>
            <a:r>
              <a:rPr lang="zh-CN" altLang="en-US" dirty="0">
                <a:solidFill>
                  <a:srgbClr val="006600"/>
                </a:solidFill>
              </a:rPr>
              <a:t>private</a:t>
            </a:r>
            <a:endParaRPr lang="zh-CN" altLang="en-US" dirty="0">
              <a:solidFill>
                <a:srgbClr val="006600"/>
              </a:solidFill>
            </a:endParaRP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idx="4294967295"/>
          </p:nvPr>
        </p:nvSpPr>
        <p:spPr>
          <a:xfrm>
            <a:off x="685800" y="228600"/>
            <a:ext cx="7135427" cy="609600"/>
          </a:xfrm>
          <a:ln>
            <a:miter/>
          </a:ln>
        </p:spPr>
        <p:txBody>
          <a:bodyPr/>
          <a:lstStyle/>
          <a:p>
            <a:pPr>
              <a:defRPr/>
            </a:pPr>
            <a:r>
              <a:rPr lang="zh-CN" altLang="en-US" noProof="1">
                <a:effectLst>
                  <a:outerShdw blurRad="38100" dist="38100" dir="2700000">
                    <a:srgbClr val="C0C0C0"/>
                  </a:outerShdw>
                </a:effectLst>
              </a:rPr>
              <a:t>一个进程关闭文件后的数据结构</a:t>
            </a:r>
            <a:endParaRPr lang="zh-CN" altLang="en-US" noProof="1">
              <a:effectLst>
                <a:outerShdw blurRad="38100" dist="38100" dir="2700000">
                  <a:srgbClr val="C0C0C0"/>
                </a:outerShdw>
              </a:effectLst>
            </a:endParaRPr>
          </a:p>
        </p:txBody>
      </p:sp>
      <p:sp>
        <p:nvSpPr>
          <p:cNvPr id="135171" name="内容占位符 2"/>
          <p:cNvSpPr>
            <a:spLocks noGrp="1" noChangeArrowheads="1"/>
          </p:cNvSpPr>
          <p:nvPr>
            <p:ph idx="4294967295"/>
          </p:nvPr>
        </p:nvSpPr>
        <p:spPr/>
        <p:txBody>
          <a:bodyPr/>
          <a:lstStyle/>
          <a:p>
            <a:r>
              <a:rPr lang="zh-CN" altLang="en-US" sz="2000" dirty="0">
                <a:solidFill>
                  <a:srgbClr val="0000CC"/>
                </a:solidFill>
              </a:rPr>
              <a:t>假定一个进程A执行下列代码：</a:t>
            </a:r>
            <a:endParaRPr lang="zh-CN" altLang="en-US" sz="2000" dirty="0">
              <a:solidFill>
                <a:srgbClr val="0000CC"/>
              </a:solidFill>
            </a:endParaRPr>
          </a:p>
          <a:p>
            <a:pPr lvl="1"/>
            <a:r>
              <a:rPr lang="zh-CN" altLang="en-US" sz="1800" dirty="0"/>
              <a:t>fd1=open(“</a:t>
            </a:r>
            <a:r>
              <a:rPr lang="zh-CN" altLang="en-US" sz="1800" dirty="0">
                <a:solidFill>
                  <a:srgbClr val="006600"/>
                </a:solidFill>
              </a:rPr>
              <a:t>/etc/passwd</a:t>
            </a:r>
            <a:r>
              <a:rPr lang="zh-CN" altLang="en-US" sz="1800" dirty="0"/>
              <a:t>”,O_RDONLY);</a:t>
            </a:r>
            <a:endParaRPr lang="zh-CN" altLang="en-US" sz="1800" dirty="0"/>
          </a:p>
          <a:p>
            <a:pPr lvl="1"/>
            <a:r>
              <a:rPr lang="zh-CN" altLang="en-US" sz="1800" dirty="0"/>
              <a:t>fd2=open(“local”,O_RDWR);</a:t>
            </a:r>
            <a:endParaRPr lang="zh-CN" altLang="en-US" sz="1800" dirty="0"/>
          </a:p>
          <a:p>
            <a:pPr lvl="1"/>
            <a:r>
              <a:rPr lang="zh-CN" altLang="en-US" sz="1800" dirty="0"/>
              <a:t>fd3=open(“</a:t>
            </a:r>
            <a:r>
              <a:rPr lang="zh-CN" altLang="en-US" sz="1800" dirty="0">
                <a:solidFill>
                  <a:srgbClr val="006600"/>
                </a:solidFill>
              </a:rPr>
              <a:t>/etc/passwd</a:t>
            </a:r>
            <a:r>
              <a:rPr lang="zh-CN" altLang="en-US" sz="1800" dirty="0"/>
              <a:t>”,O_WRONLY);</a:t>
            </a:r>
            <a:endParaRPr lang="zh-CN" altLang="en-US" sz="1800" dirty="0"/>
          </a:p>
          <a:p>
            <a:pPr lvl="1"/>
            <a:endParaRPr lang="en-US" altLang="zh-CN" sz="1400" dirty="0"/>
          </a:p>
          <a:p>
            <a:r>
              <a:rPr lang="zh-CN" altLang="en-US" sz="2000" dirty="0">
                <a:solidFill>
                  <a:srgbClr val="0000CC"/>
                </a:solidFill>
              </a:rPr>
              <a:t>假定另一个进程B执行下列代码：</a:t>
            </a:r>
            <a:endParaRPr lang="zh-CN" altLang="en-US" sz="2000" dirty="0">
              <a:solidFill>
                <a:srgbClr val="0000CC"/>
              </a:solidFill>
            </a:endParaRPr>
          </a:p>
          <a:p>
            <a:pPr lvl="1"/>
            <a:r>
              <a:rPr lang="zh-CN" altLang="en-US" sz="1800" dirty="0"/>
              <a:t>fd1=open(“</a:t>
            </a:r>
            <a:r>
              <a:rPr lang="zh-CN" altLang="en-US" sz="1800" dirty="0">
                <a:solidFill>
                  <a:srgbClr val="006600"/>
                </a:solidFill>
              </a:rPr>
              <a:t>/etc/passwd</a:t>
            </a:r>
            <a:r>
              <a:rPr lang="zh-CN" altLang="en-US" sz="1800" dirty="0"/>
              <a:t>”,O_RDONLY);</a:t>
            </a:r>
            <a:endParaRPr lang="zh-CN" altLang="en-US" sz="1800" dirty="0"/>
          </a:p>
          <a:p>
            <a:pPr lvl="1"/>
            <a:r>
              <a:rPr lang="zh-CN" altLang="en-US" sz="1800" dirty="0"/>
              <a:t>fd2=open(“private”,O_RDONLY);</a:t>
            </a:r>
            <a:endParaRPr lang="en-US" altLang="zh-CN" sz="1800" dirty="0"/>
          </a:p>
          <a:p>
            <a:pPr lvl="1"/>
            <a:r>
              <a:rPr lang="en-US" altLang="zh-CN" sz="1800" dirty="0"/>
              <a:t>//</a:t>
            </a:r>
            <a:r>
              <a:rPr lang="zh-CN" altLang="en-US" sz="1800" dirty="0"/>
              <a:t>执行</a:t>
            </a:r>
            <a:r>
              <a:rPr lang="zh-CN" altLang="en-US" sz="1800" dirty="0" smtClean="0"/>
              <a:t>文件读写等操作</a:t>
            </a:r>
            <a:endParaRPr lang="en-US" altLang="zh-CN" sz="1800" dirty="0"/>
          </a:p>
          <a:p>
            <a:pPr lvl="1"/>
            <a:r>
              <a:rPr lang="en-US" altLang="zh-CN" sz="1800" dirty="0">
                <a:solidFill>
                  <a:srgbClr val="C00000"/>
                </a:solidFill>
              </a:rPr>
              <a:t>close(fd1);</a:t>
            </a:r>
            <a:endParaRPr lang="en-US" altLang="zh-CN" sz="1800" dirty="0">
              <a:solidFill>
                <a:srgbClr val="C00000"/>
              </a:solidFill>
            </a:endParaRPr>
          </a:p>
          <a:p>
            <a:pPr lvl="1"/>
            <a:r>
              <a:rPr lang="en-US" altLang="zh-CN" sz="1800" dirty="0">
                <a:solidFill>
                  <a:srgbClr val="C00000"/>
                </a:solidFill>
              </a:rPr>
              <a:t>close(fd2);</a:t>
            </a:r>
            <a:endParaRPr lang="zh-CN" altLang="en-US" sz="1800" dirty="0">
              <a:solidFill>
                <a:srgbClr val="C00000"/>
              </a:solidFill>
            </a:endParaRPr>
          </a:p>
          <a:p>
            <a:pPr lvl="1"/>
            <a:endParaRPr lang="zh-CN" altLang="en-US" sz="1800" dirty="0"/>
          </a:p>
          <a:p>
            <a:endParaRPr lang="zh-CN" altLang="en-US" sz="1800" dirty="0"/>
          </a:p>
          <a:p>
            <a:endParaRPr lang="en-US" altLang="zh-CN" sz="1800" dirty="0">
              <a:solidFill>
                <a:srgbClr val="C00000"/>
              </a:solidFill>
            </a:endParaRPr>
          </a:p>
          <a:p>
            <a:endParaRPr lang="zh-CN" altLang="en-US" sz="1800" dirty="0">
              <a:solidFill>
                <a:srgbClr val="C00000"/>
              </a:solidFill>
            </a:endParaRPr>
          </a:p>
          <a:p>
            <a:endParaRPr lang="zh-CN" altLang="en-US" sz="1800" dirty="0"/>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noProof="1">
                <a:effectLst>
                  <a:outerShdw blurRad="38100" dist="38100" dir="2700000">
                    <a:srgbClr val="C0C0C0"/>
                  </a:outerShdw>
                </a:effectLst>
              </a:rPr>
              <a:t>进程</a:t>
            </a:r>
            <a:r>
              <a:rPr lang="en-US" altLang="zh-CN" noProof="1" smtClean="0">
                <a:effectLst>
                  <a:outerShdw blurRad="38100" dist="38100" dir="2700000">
                    <a:srgbClr val="C0C0C0"/>
                  </a:outerShdw>
                </a:effectLst>
              </a:rPr>
              <a:t>B</a:t>
            </a:r>
            <a:r>
              <a:rPr lang="zh-CN" altLang="en-US" noProof="1" smtClean="0">
                <a:effectLst>
                  <a:outerShdw blurRad="38100" dist="38100" dir="2700000">
                    <a:srgbClr val="C0C0C0"/>
                  </a:outerShdw>
                </a:effectLst>
              </a:rPr>
              <a:t>关闭</a:t>
            </a:r>
            <a:r>
              <a:rPr lang="zh-CN" altLang="en-US" noProof="1">
                <a:effectLst>
                  <a:outerShdw blurRad="38100" dist="38100" dir="2700000">
                    <a:srgbClr val="C0C0C0"/>
                  </a:outerShdw>
                </a:effectLst>
              </a:rPr>
              <a:t>文件后的数据结构</a:t>
            </a:r>
            <a:endParaRPr lang="zh-CN" altLang="en-US" noProof="1">
              <a:effectLst>
                <a:outerShdw blurRad="38100" dist="38100" dir="2700000">
                  <a:srgbClr val="C0C0C0"/>
                </a:outerShdw>
              </a:effectLst>
            </a:endParaRPr>
          </a:p>
        </p:txBody>
      </p:sp>
      <p:sp>
        <p:nvSpPr>
          <p:cNvPr id="137219" name="文本框 3"/>
          <p:cNvSpPr txBox="1">
            <a:spLocks noChangeArrowheads="1"/>
          </p:cNvSpPr>
          <p:nvPr/>
        </p:nvSpPr>
        <p:spPr bwMode="auto">
          <a:xfrm>
            <a:off x="1003300" y="5916613"/>
            <a:ext cx="6300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t>请参见“</a:t>
            </a:r>
            <a:r>
              <a:rPr lang="en-US" altLang="zh-CN" sz="1800"/>
              <a:t>UNIX</a:t>
            </a:r>
            <a:r>
              <a:rPr lang="zh-CN" altLang="en-US" sz="1800"/>
              <a:t>操作系统设计”，第</a:t>
            </a:r>
            <a:r>
              <a:rPr lang="en-US" altLang="zh-CN" sz="1800"/>
              <a:t>80</a:t>
            </a:r>
            <a:r>
              <a:rPr lang="zh-CN" altLang="en-US" sz="1800"/>
              <a:t>页</a:t>
            </a:r>
            <a:endParaRPr lang="zh-CN" altLang="en-US" sz="1800"/>
          </a:p>
        </p:txBody>
      </p:sp>
      <p:pic>
        <p:nvPicPr>
          <p:cNvPr id="133124" name="图片 4"/>
          <p:cNvPicPr>
            <a:picLocks noChangeAspect="1"/>
          </p:cNvPicPr>
          <p:nvPr/>
        </p:nvPicPr>
        <p:blipFill>
          <a:blip r:embed="rId1"/>
          <a:srcRect/>
          <a:stretch>
            <a:fillRect/>
          </a:stretch>
        </p:blipFill>
        <p:spPr bwMode="auto">
          <a:xfrm>
            <a:off x="1493838" y="1035050"/>
            <a:ext cx="6156325" cy="4725988"/>
          </a:xfrm>
          <a:prstGeom prst="rect">
            <a:avLst/>
          </a:prstGeom>
        </p:spPr>
        <p:style>
          <a:lnRef idx="2">
            <a:schemeClr val="accent3">
              <a:shade val="50000"/>
            </a:schemeClr>
          </a:lnRef>
          <a:fillRef idx="1">
            <a:schemeClr val="accent3"/>
          </a:fillRef>
          <a:effectRef idx="0">
            <a:schemeClr val="accent3"/>
          </a:effectRef>
          <a:fontRef idx="minor">
            <a:schemeClr val="lt1"/>
          </a:fontRef>
        </p:style>
      </p:pic>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p:cNvSpPr>
          <p:nvPr>
            <p:ph type="title" idx="4294967295"/>
          </p:nvPr>
        </p:nvSpPr>
        <p:spPr>
          <a:xfrm>
            <a:off x="1171575" y="88900"/>
            <a:ext cx="7772400" cy="844550"/>
          </a:xfrm>
          <a:ln>
            <a:miter/>
          </a:ln>
        </p:spPr>
        <p:txBody>
          <a:bodyPr/>
          <a:lstStyle/>
          <a:p>
            <a:pPr>
              <a:defRPr/>
            </a:pPr>
            <a:r>
              <a:rPr lang="en-US" altLang="zh-CN" noProof="1">
                <a:effectLst>
                  <a:outerShdw blurRad="38100" dist="38100" dir="2700000">
                    <a:srgbClr val="C0C0C0"/>
                  </a:outerShdw>
                </a:effectLst>
              </a:rPr>
              <a:t>f</a:t>
            </a:r>
            <a:r>
              <a:rPr lang="zh-CN" altLang="en-US" noProof="1">
                <a:effectLst>
                  <a:outerShdw blurRad="38100" dist="38100" dir="2700000">
                    <a:srgbClr val="C0C0C0"/>
                  </a:outerShdw>
                </a:effectLst>
              </a:rPr>
              <a:t>ork()－子进程继承父进程的</a:t>
            </a:r>
            <a:r>
              <a:rPr lang="en-US" altLang="zh-CN" noProof="1">
                <a:effectLst>
                  <a:outerShdw blurRad="38100" dist="38100" dir="2700000">
                    <a:srgbClr val="C0C0C0"/>
                  </a:outerShdw>
                </a:effectLst>
              </a:rPr>
              <a:t>I/O</a:t>
            </a:r>
            <a:r>
              <a:rPr lang="zh-CN" altLang="en-US" noProof="1">
                <a:effectLst>
                  <a:outerShdw blurRad="38100" dist="38100" dir="2700000">
                    <a:srgbClr val="C0C0C0"/>
                  </a:outerShdw>
                </a:effectLst>
              </a:rPr>
              <a:t>问题</a:t>
            </a:r>
            <a:r>
              <a:rPr lang="en-US" altLang="zh-CN" noProof="1" smtClean="0">
                <a:effectLst>
                  <a:outerShdw blurRad="38100" dist="38100" dir="2700000">
                    <a:srgbClr val="C0C0C0"/>
                  </a:outerShdw>
                </a:effectLst>
              </a:rPr>
              <a:t>--1</a:t>
            </a:r>
            <a:endParaRPr lang="zh-CN" altLang="en-US" noProof="1">
              <a:effectLst>
                <a:outerShdw blurRad="38100" dist="38100" dir="2700000">
                  <a:srgbClr val="C0C0C0"/>
                </a:outerShdw>
              </a:effectLst>
            </a:endParaRPr>
          </a:p>
        </p:txBody>
      </p:sp>
      <p:sp>
        <p:nvSpPr>
          <p:cNvPr id="124931" name="Rectangle 3"/>
          <p:cNvSpPr>
            <a:spLocks noGrp="1" noChangeArrowheads="1"/>
          </p:cNvSpPr>
          <p:nvPr>
            <p:ph type="body" idx="4294967295"/>
          </p:nvPr>
        </p:nvSpPr>
        <p:spPr>
          <a:xfrm>
            <a:off x="314325" y="1139825"/>
            <a:ext cx="4417473" cy="4062651"/>
          </a:xfrm>
          <a:noFill/>
          <a:ln>
            <a:solidFill>
              <a:schemeClr val="tx1"/>
            </a:solidFill>
          </a:ln>
          <a:extLst>
            <a:ext uri="{909E8E84-426E-40DD-AFC4-6F175D3DCCD1}">
              <a14:hiddenFill xmlns:a14="http://schemas.microsoft.com/office/drawing/2010/main">
                <a:solidFill>
                  <a:srgbClr val="FFFFFF"/>
                </a:solidFill>
              </a14:hiddenFill>
            </a:ext>
          </a:extLst>
        </p:spPr>
        <p:style>
          <a:lnRef idx="0">
            <a:scrgbClr r="0" g="0" b="0"/>
          </a:lnRef>
          <a:fillRef idx="1001">
            <a:schemeClr val="lt1"/>
          </a:fillRef>
          <a:effectRef idx="0">
            <a:scrgbClr r="0" g="0" b="0"/>
          </a:effectRef>
          <a:fontRef idx="major"/>
        </p:style>
        <p:txBody>
          <a:bodyPr wrap="square">
            <a:spAutoFit/>
          </a:bodyPr>
          <a:lstStyle/>
          <a:p>
            <a:pPr marL="1905" indent="-344805">
              <a:spcBef>
                <a:spcPts val="0"/>
              </a:spcBef>
              <a:buNone/>
              <a:defRPr/>
            </a:pPr>
            <a:r>
              <a:rPr lang="zh-CN" altLang="en-US" sz="1600" dirty="0">
                <a:latin typeface="Times New Roman" panose="02020603050405020304" pitchFamily="2" charset="0"/>
                <a:cs typeface="Times New Roman" panose="02020603050405020304" pitchFamily="2" charset="0"/>
              </a:rPr>
              <a:t>#include &lt;fcntl.h&gt;</a:t>
            </a:r>
            <a:endParaRPr lang="en-US" altLang="zh-CN" sz="1600" dirty="0">
              <a:latin typeface="Times New Roman" panose="02020603050405020304" pitchFamily="2" charset="0"/>
              <a:cs typeface="Times New Roman" panose="02020603050405020304" pitchFamily="2" charset="0"/>
            </a:endParaRPr>
          </a:p>
          <a:p>
            <a:pPr marL="1905" indent="-344805">
              <a:spcBef>
                <a:spcPts val="0"/>
              </a:spcBef>
              <a:buNone/>
              <a:defRPr/>
            </a:pPr>
            <a:r>
              <a:rPr lang="en-US" altLang="zh-CN" sz="1600" dirty="0">
                <a:latin typeface="Times New Roman" panose="02020603050405020304" pitchFamily="2" charset="0"/>
                <a:cs typeface="Times New Roman" panose="02020603050405020304" pitchFamily="2" charset="0"/>
              </a:rPr>
              <a:t>#include &lt;</a:t>
            </a:r>
            <a:r>
              <a:rPr lang="en-US" altLang="zh-CN" sz="1600" dirty="0" err="1">
                <a:latin typeface="Times New Roman" panose="02020603050405020304" pitchFamily="2" charset="0"/>
                <a:cs typeface="Times New Roman" panose="02020603050405020304" pitchFamily="2" charset="0"/>
              </a:rPr>
              <a:t>unistd.h</a:t>
            </a:r>
            <a:r>
              <a:rPr lang="en-US" altLang="zh-CN" sz="1600" dirty="0">
                <a:latin typeface="Times New Roman" panose="02020603050405020304" pitchFamily="2" charset="0"/>
                <a:cs typeface="Times New Roman" panose="02020603050405020304" pitchFamily="2" charset="0"/>
              </a:rPr>
              <a:t>&gt;</a:t>
            </a:r>
            <a:endParaRPr lang="zh-CN" altLang="en-US" sz="1600" dirty="0">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b="1" dirty="0">
                <a:latin typeface="Times New Roman" panose="02020603050405020304" pitchFamily="2" charset="0"/>
                <a:cs typeface="Times New Roman" panose="02020603050405020304" pitchFamily="2" charset="0"/>
              </a:rPr>
              <a:t>int fdrd,fdwt;</a:t>
            </a:r>
            <a:endParaRPr lang="zh-CN" altLang="en-US" sz="1600" b="1" dirty="0">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b="1" dirty="0">
                <a:latin typeface="Times New Roman" panose="02020603050405020304" pitchFamily="2" charset="0"/>
                <a:cs typeface="Times New Roman" panose="02020603050405020304" pitchFamily="2" charset="0"/>
              </a:rPr>
              <a:t>char c;</a:t>
            </a:r>
            <a:endParaRPr lang="zh-CN" altLang="en-US" sz="1600" b="1" dirty="0">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dirty="0">
                <a:latin typeface="Times New Roman" panose="02020603050405020304" pitchFamily="2" charset="0"/>
                <a:cs typeface="Times New Roman" panose="02020603050405020304" pitchFamily="2" charset="0"/>
              </a:rPr>
              <a:t>main()</a:t>
            </a:r>
            <a:endParaRPr lang="zh-CN" altLang="en-US" sz="1600" dirty="0">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dirty="0">
                <a:latin typeface="Times New Roman" panose="02020603050405020304" pitchFamily="2" charset="0"/>
                <a:cs typeface="Times New Roman" panose="02020603050405020304" pitchFamily="2" charset="0"/>
              </a:rPr>
              <a:t>{ </a:t>
            </a:r>
            <a:endParaRPr lang="zh-CN" altLang="en-US" sz="1600" dirty="0">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dirty="0">
                <a:latin typeface="Times New Roman" panose="02020603050405020304" pitchFamily="2" charset="0"/>
                <a:cs typeface="Times New Roman" panose="02020603050405020304" pitchFamily="2" charset="0"/>
              </a:rPr>
              <a:t>    </a:t>
            </a:r>
            <a:r>
              <a:rPr lang="zh-CN" altLang="en-US" sz="1600" b="1" dirty="0">
                <a:solidFill>
                  <a:srgbClr val="FF0000"/>
                </a:solidFill>
                <a:latin typeface="Times New Roman" panose="02020603050405020304" pitchFamily="2" charset="0"/>
                <a:cs typeface="Times New Roman" panose="02020603050405020304" pitchFamily="2" charset="0"/>
              </a:rPr>
              <a:t>fork()；</a:t>
            </a:r>
            <a:endParaRPr lang="en-US" altLang="zh-CN" sz="1600" b="1" dirty="0">
              <a:solidFill>
                <a:srgbClr val="FF0000"/>
              </a:solidFill>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dirty="0">
                <a:latin typeface="Times New Roman" panose="02020603050405020304" pitchFamily="2" charset="0"/>
                <a:cs typeface="Times New Roman" panose="02020603050405020304" pitchFamily="2" charset="0"/>
              </a:rPr>
              <a:t>    // 两个进程执行同样的代码</a:t>
            </a:r>
            <a:endParaRPr lang="zh-CN" altLang="en-US" sz="1600" dirty="0">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dirty="0">
                <a:solidFill>
                  <a:srgbClr val="006600"/>
                </a:solidFill>
                <a:latin typeface="Times New Roman" panose="02020603050405020304" pitchFamily="2" charset="0"/>
                <a:cs typeface="Times New Roman" panose="02020603050405020304" pitchFamily="2" charset="0"/>
              </a:rPr>
              <a:t>    if (</a:t>
            </a:r>
            <a:r>
              <a:rPr lang="en-US" altLang="zh-CN" sz="1600" dirty="0">
                <a:solidFill>
                  <a:srgbClr val="006600"/>
                </a:solidFill>
                <a:latin typeface="Times New Roman" panose="02020603050405020304" pitchFamily="2" charset="0"/>
                <a:cs typeface="Times New Roman" panose="02020603050405020304" pitchFamily="2" charset="0"/>
              </a:rPr>
              <a:t>(</a:t>
            </a:r>
            <a:r>
              <a:rPr lang="zh-CN" altLang="en-US" sz="1600" dirty="0">
                <a:solidFill>
                  <a:srgbClr val="006600"/>
                </a:solidFill>
                <a:latin typeface="Times New Roman" panose="02020603050405020304" pitchFamily="2" charset="0"/>
                <a:cs typeface="Times New Roman" panose="02020603050405020304" pitchFamily="2" charset="0"/>
              </a:rPr>
              <a:t>fdrd=open</a:t>
            </a:r>
            <a:r>
              <a:rPr lang="en-US" altLang="zh-CN" sz="1600" dirty="0">
                <a:solidFill>
                  <a:srgbClr val="006600"/>
                </a:solidFill>
                <a:latin typeface="Times New Roman" panose="02020603050405020304" pitchFamily="2" charset="0"/>
                <a:cs typeface="Times New Roman" panose="02020603050405020304" pitchFamily="2" charset="0"/>
              </a:rPr>
              <a:t>(“</a:t>
            </a:r>
            <a:r>
              <a:rPr lang="zh-CN" altLang="en-US" sz="1600" dirty="0">
                <a:solidFill>
                  <a:srgbClr val="006600"/>
                </a:solidFill>
                <a:latin typeface="Times New Roman" panose="02020603050405020304" pitchFamily="2" charset="0"/>
                <a:cs typeface="Times New Roman" panose="02020603050405020304" pitchFamily="2" charset="0"/>
              </a:rPr>
              <a:t>source</a:t>
            </a:r>
            <a:r>
              <a:rPr lang="en-US" altLang="zh-CN" sz="1600" dirty="0">
                <a:solidFill>
                  <a:srgbClr val="006600"/>
                </a:solidFill>
                <a:latin typeface="Times New Roman" panose="02020603050405020304" pitchFamily="2" charset="0"/>
                <a:cs typeface="Times New Roman" panose="02020603050405020304" pitchFamily="2" charset="0"/>
              </a:rPr>
              <a:t>”</a:t>
            </a:r>
            <a:r>
              <a:rPr lang="zh-CN" altLang="en-US" sz="1600" dirty="0">
                <a:solidFill>
                  <a:srgbClr val="006600"/>
                </a:solidFill>
                <a:latin typeface="Times New Roman" panose="02020603050405020304" pitchFamily="2" charset="0"/>
                <a:cs typeface="Times New Roman" panose="02020603050405020304" pitchFamily="2" charset="0"/>
              </a:rPr>
              <a:t>,O_RDONLY)</a:t>
            </a:r>
            <a:r>
              <a:rPr lang="en-US" altLang="zh-CN" sz="1600" dirty="0">
                <a:solidFill>
                  <a:srgbClr val="006600"/>
                </a:solidFill>
                <a:latin typeface="Times New Roman" panose="02020603050405020304" pitchFamily="2" charset="0"/>
                <a:cs typeface="Times New Roman" panose="02020603050405020304" pitchFamily="2" charset="0"/>
              </a:rPr>
              <a:t>)</a:t>
            </a:r>
            <a:r>
              <a:rPr lang="zh-CN" altLang="en-US" sz="1600" dirty="0">
                <a:solidFill>
                  <a:srgbClr val="006600"/>
                </a:solidFill>
                <a:latin typeface="Times New Roman" panose="02020603050405020304" pitchFamily="2" charset="0"/>
                <a:cs typeface="Times New Roman" panose="02020603050405020304" pitchFamily="2" charset="0"/>
              </a:rPr>
              <a:t>= = -1)   </a:t>
            </a:r>
            <a:endParaRPr lang="en-US" altLang="zh-CN" sz="1600" dirty="0">
              <a:solidFill>
                <a:srgbClr val="006600"/>
              </a:solidFill>
              <a:latin typeface="Times New Roman" panose="02020603050405020304" pitchFamily="2" charset="0"/>
              <a:cs typeface="Times New Roman" panose="02020603050405020304" pitchFamily="2" charset="0"/>
            </a:endParaRPr>
          </a:p>
          <a:p>
            <a:pPr marL="1905" indent="-344805">
              <a:spcBef>
                <a:spcPts val="0"/>
              </a:spcBef>
              <a:buNone/>
              <a:defRPr/>
            </a:pPr>
            <a:r>
              <a:rPr lang="en-US" altLang="zh-CN" sz="1600" dirty="0">
                <a:solidFill>
                  <a:srgbClr val="006600"/>
                </a:solidFill>
                <a:latin typeface="Times New Roman" panose="02020603050405020304" pitchFamily="2" charset="0"/>
                <a:cs typeface="Times New Roman" panose="02020603050405020304" pitchFamily="2" charset="0"/>
              </a:rPr>
              <a:t>        </a:t>
            </a:r>
            <a:r>
              <a:rPr lang="zh-CN" altLang="en-US" sz="1600" dirty="0">
                <a:solidFill>
                  <a:srgbClr val="006600"/>
                </a:solidFill>
                <a:latin typeface="Times New Roman" panose="02020603050405020304" pitchFamily="2" charset="0"/>
                <a:cs typeface="Times New Roman" panose="02020603050405020304" pitchFamily="2" charset="0"/>
              </a:rPr>
              <a:t>exit(1);</a:t>
            </a:r>
            <a:endParaRPr lang="zh-CN" altLang="en-US" sz="1600" dirty="0">
              <a:solidFill>
                <a:srgbClr val="006600"/>
              </a:solidFill>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dirty="0">
                <a:solidFill>
                  <a:srgbClr val="006600"/>
                </a:solidFill>
                <a:latin typeface="Times New Roman" panose="02020603050405020304" pitchFamily="2" charset="0"/>
                <a:cs typeface="Times New Roman" panose="02020603050405020304" pitchFamily="2" charset="0"/>
              </a:rPr>
              <a:t>    if (</a:t>
            </a:r>
            <a:r>
              <a:rPr lang="en-US" altLang="zh-CN" sz="1600" dirty="0">
                <a:solidFill>
                  <a:srgbClr val="006600"/>
                </a:solidFill>
                <a:latin typeface="Times New Roman" panose="02020603050405020304" pitchFamily="2" charset="0"/>
                <a:cs typeface="Times New Roman" panose="02020603050405020304" pitchFamily="2" charset="0"/>
              </a:rPr>
              <a:t>(</a:t>
            </a:r>
            <a:r>
              <a:rPr lang="zh-CN" altLang="en-US" sz="1600" dirty="0">
                <a:solidFill>
                  <a:srgbClr val="006600"/>
                </a:solidFill>
                <a:latin typeface="Times New Roman" panose="02020603050405020304" pitchFamily="2" charset="0"/>
                <a:cs typeface="Times New Roman" panose="02020603050405020304" pitchFamily="2" charset="0"/>
              </a:rPr>
              <a:t>fdwt=creat(</a:t>
            </a:r>
            <a:r>
              <a:rPr lang="en-US" altLang="zh-CN" sz="1600" dirty="0">
                <a:solidFill>
                  <a:srgbClr val="006600"/>
                </a:solidFill>
                <a:latin typeface="Times New Roman" panose="02020603050405020304" pitchFamily="2" charset="0"/>
                <a:cs typeface="Times New Roman" panose="02020603050405020304" pitchFamily="2" charset="0"/>
              </a:rPr>
              <a:t>“</a:t>
            </a:r>
            <a:r>
              <a:rPr lang="zh-CN" altLang="en-US" sz="1600" dirty="0">
                <a:solidFill>
                  <a:srgbClr val="006600"/>
                </a:solidFill>
                <a:latin typeface="Times New Roman" panose="02020603050405020304" pitchFamily="2" charset="0"/>
                <a:cs typeface="Times New Roman" panose="02020603050405020304" pitchFamily="2" charset="0"/>
              </a:rPr>
              <a:t>dest</a:t>
            </a:r>
            <a:r>
              <a:rPr lang="en-US" altLang="zh-CN" sz="1600" dirty="0">
                <a:solidFill>
                  <a:srgbClr val="006600"/>
                </a:solidFill>
                <a:latin typeface="Times New Roman" panose="02020603050405020304" pitchFamily="2" charset="0"/>
                <a:cs typeface="Times New Roman" panose="02020603050405020304" pitchFamily="2" charset="0"/>
              </a:rPr>
              <a:t>”</a:t>
            </a:r>
            <a:r>
              <a:rPr lang="zh-CN" altLang="en-US" sz="1600" dirty="0">
                <a:solidFill>
                  <a:srgbClr val="006600"/>
                </a:solidFill>
                <a:latin typeface="Times New Roman" panose="02020603050405020304" pitchFamily="2" charset="0"/>
                <a:cs typeface="Times New Roman" panose="02020603050405020304" pitchFamily="2" charset="0"/>
              </a:rPr>
              <a:t>,0666)</a:t>
            </a:r>
            <a:r>
              <a:rPr lang="en-US" altLang="zh-CN" sz="1600" dirty="0">
                <a:solidFill>
                  <a:srgbClr val="006600"/>
                </a:solidFill>
                <a:latin typeface="Times New Roman" panose="02020603050405020304" pitchFamily="2" charset="0"/>
                <a:cs typeface="Times New Roman" panose="02020603050405020304" pitchFamily="2" charset="0"/>
              </a:rPr>
              <a:t>)</a:t>
            </a:r>
            <a:r>
              <a:rPr lang="zh-CN" altLang="en-US" sz="1600" dirty="0">
                <a:solidFill>
                  <a:srgbClr val="006600"/>
                </a:solidFill>
                <a:latin typeface="Times New Roman" panose="02020603050405020304" pitchFamily="2" charset="0"/>
                <a:cs typeface="Times New Roman" panose="02020603050405020304" pitchFamily="2" charset="0"/>
              </a:rPr>
              <a:t>= = -1)  exit(1);</a:t>
            </a:r>
            <a:endParaRPr lang="zh-CN" altLang="en-US" sz="1600" dirty="0">
              <a:solidFill>
                <a:srgbClr val="006600"/>
              </a:solidFill>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dirty="0">
                <a:latin typeface="Times New Roman" panose="02020603050405020304" pitchFamily="2" charset="0"/>
                <a:cs typeface="Times New Roman" panose="02020603050405020304" pitchFamily="2" charset="0"/>
              </a:rPr>
              <a:t>    rdwrt();</a:t>
            </a:r>
            <a:endParaRPr lang="zh-CN" altLang="en-US" sz="1600" dirty="0">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dirty="0">
                <a:latin typeface="Times New Roman" panose="02020603050405020304" pitchFamily="2" charset="0"/>
                <a:cs typeface="Times New Roman" panose="02020603050405020304" pitchFamily="2" charset="0"/>
              </a:rPr>
              <a:t>    </a:t>
            </a:r>
            <a:r>
              <a:rPr lang="en-US" altLang="zh-CN" sz="1600" dirty="0">
                <a:latin typeface="Times New Roman" panose="02020603050405020304" pitchFamily="2" charset="0"/>
                <a:cs typeface="Times New Roman" panose="02020603050405020304" pitchFamily="2" charset="0"/>
              </a:rPr>
              <a:t>close(</a:t>
            </a:r>
            <a:r>
              <a:rPr lang="zh-CN" altLang="en-US" sz="1600" dirty="0">
                <a:latin typeface="Times New Roman" panose="02020603050405020304" pitchFamily="2" charset="0"/>
                <a:cs typeface="Times New Roman" panose="02020603050405020304" pitchFamily="2" charset="0"/>
              </a:rPr>
              <a:t>fdrd</a:t>
            </a:r>
            <a:r>
              <a:rPr lang="en-US" altLang="zh-CN" sz="1600" dirty="0">
                <a:latin typeface="Times New Roman" panose="02020603050405020304" pitchFamily="2" charset="0"/>
                <a:cs typeface="Times New Roman" panose="02020603050405020304" pitchFamily="2" charset="0"/>
              </a:rPr>
              <a:t>);</a:t>
            </a:r>
            <a:endParaRPr lang="en-US" altLang="zh-CN" sz="1600" dirty="0">
              <a:latin typeface="Times New Roman" panose="02020603050405020304" pitchFamily="2" charset="0"/>
              <a:cs typeface="Times New Roman" panose="02020603050405020304" pitchFamily="2" charset="0"/>
            </a:endParaRPr>
          </a:p>
          <a:p>
            <a:pPr marL="1905" indent="-344805">
              <a:spcBef>
                <a:spcPts val="0"/>
              </a:spcBef>
              <a:buNone/>
              <a:defRPr/>
            </a:pPr>
            <a:r>
              <a:rPr lang="en-US" altLang="zh-CN" sz="1600" dirty="0">
                <a:latin typeface="Times New Roman" panose="02020603050405020304" pitchFamily="2" charset="0"/>
                <a:cs typeface="Times New Roman" panose="02020603050405020304" pitchFamily="2" charset="0"/>
              </a:rPr>
              <a:t>    close(</a:t>
            </a:r>
            <a:r>
              <a:rPr lang="zh-CN" altLang="en-US" sz="1600" dirty="0">
                <a:latin typeface="Times New Roman" panose="02020603050405020304" pitchFamily="2" charset="0"/>
                <a:cs typeface="Times New Roman" panose="02020603050405020304" pitchFamily="2" charset="0"/>
              </a:rPr>
              <a:t>fdwt</a:t>
            </a:r>
            <a:r>
              <a:rPr lang="en-US" altLang="zh-CN" sz="1600" dirty="0">
                <a:latin typeface="Times New Roman" panose="02020603050405020304" pitchFamily="2" charset="0"/>
                <a:cs typeface="Times New Roman" panose="02020603050405020304" pitchFamily="2" charset="0"/>
              </a:rPr>
              <a:t>);</a:t>
            </a:r>
            <a:endParaRPr lang="en-US" altLang="zh-CN" sz="1600" dirty="0">
              <a:latin typeface="Times New Roman" panose="02020603050405020304" pitchFamily="2" charset="0"/>
              <a:cs typeface="Times New Roman" panose="02020603050405020304" pitchFamily="2" charset="0"/>
            </a:endParaRPr>
          </a:p>
          <a:p>
            <a:pPr marL="1905" indent="-344805">
              <a:spcBef>
                <a:spcPts val="0"/>
              </a:spcBef>
              <a:buNone/>
              <a:defRPr/>
            </a:pPr>
            <a:r>
              <a:rPr lang="en-US" altLang="zh-CN" sz="1600" dirty="0">
                <a:latin typeface="Times New Roman" panose="02020603050405020304" pitchFamily="2" charset="0"/>
                <a:cs typeface="Times New Roman" panose="02020603050405020304" pitchFamily="2" charset="0"/>
              </a:rPr>
              <a:t>    </a:t>
            </a:r>
            <a:r>
              <a:rPr lang="zh-CN" altLang="en-US" sz="1600" dirty="0">
                <a:latin typeface="Times New Roman" panose="02020603050405020304" pitchFamily="2" charset="0"/>
                <a:cs typeface="Times New Roman" panose="02020603050405020304" pitchFamily="2" charset="0"/>
              </a:rPr>
              <a:t>exit(0);</a:t>
            </a:r>
            <a:endParaRPr lang="zh-CN" altLang="en-US" sz="1600" dirty="0">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dirty="0">
                <a:latin typeface="Times New Roman" panose="02020603050405020304" pitchFamily="2" charset="0"/>
                <a:cs typeface="Times New Roman" panose="02020603050405020304" pitchFamily="2" charset="0"/>
              </a:rPr>
              <a:t>}</a:t>
            </a:r>
            <a:r>
              <a:rPr lang="zh-CN" altLang="en-US" sz="1600" dirty="0" smtClean="0"/>
              <a:t> </a:t>
            </a:r>
            <a:r>
              <a:rPr lang="zh-CN" altLang="en-US" sz="1800" dirty="0" smtClean="0"/>
              <a:t>                                 </a:t>
            </a:r>
            <a:endParaRPr lang="zh-CN" altLang="en-US" sz="1800" dirty="0"/>
          </a:p>
        </p:txBody>
      </p:sp>
      <p:sp>
        <p:nvSpPr>
          <p:cNvPr id="124932" name="Rectangle 4"/>
          <p:cNvSpPr>
            <a:spLocks noChangeArrowheads="1"/>
          </p:cNvSpPr>
          <p:nvPr/>
        </p:nvSpPr>
        <p:spPr bwMode="auto">
          <a:xfrm>
            <a:off x="4862250" y="1744169"/>
            <a:ext cx="3463925" cy="2728912"/>
          </a:xfrm>
          <a:prstGeom prst="rect">
            <a:avLst/>
          </a:prstGeom>
          <a:solidFill>
            <a:schemeClr val="accent3"/>
          </a:solidFill>
        </p:spPr>
        <p:style>
          <a:lnRef idx="3">
            <a:schemeClr val="lt1"/>
          </a:lnRef>
          <a:fillRef idx="1">
            <a:schemeClr val="accent1"/>
          </a:fillRef>
          <a:effectRef idx="1">
            <a:schemeClr val="accent1"/>
          </a:effectRef>
          <a:fontRef idx="minor">
            <a:schemeClr val="lt1"/>
          </a:fontRef>
        </p:style>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defRPr/>
            </a:pPr>
            <a:endParaRPr lang="en-US" altLang="zh-CN" sz="1400" dirty="0">
              <a:latin typeface="Helvetica" panose="020B0604020202020204" pitchFamily="34" charset="0"/>
            </a:endParaRPr>
          </a:p>
          <a:p>
            <a:pPr>
              <a:lnSpc>
                <a:spcPct val="90000"/>
              </a:lnSpc>
              <a:buFont typeface="Monotype Sorts" pitchFamily="2" charset="2"/>
              <a:buNone/>
              <a:defRPr/>
            </a:pPr>
            <a:r>
              <a:rPr lang="en-US" altLang="zh-CN" sz="1600" dirty="0" err="1">
                <a:latin typeface="Helvetica" panose="020B0604020202020204" pitchFamily="34" charset="0"/>
              </a:rPr>
              <a:t>rdwrt</a:t>
            </a:r>
            <a:r>
              <a:rPr lang="en-US" altLang="zh-CN" sz="1600" dirty="0">
                <a:latin typeface="Helvetica" panose="020B0604020202020204" pitchFamily="34" charset="0"/>
              </a:rPr>
              <a:t>()</a:t>
            </a:r>
            <a:endParaRPr lang="en-US" altLang="zh-CN" sz="1600" dirty="0">
              <a:latin typeface="Helvetica" panose="020B0604020202020204" pitchFamily="34" charset="0"/>
            </a:endParaRPr>
          </a:p>
          <a:p>
            <a:pPr>
              <a:lnSpc>
                <a:spcPct val="90000"/>
              </a:lnSpc>
              <a:buFont typeface="Monotype Sorts" pitchFamily="2" charset="2"/>
              <a:buNone/>
              <a:defRPr/>
            </a:pPr>
            <a:r>
              <a:rPr lang="en-US" altLang="zh-CN" sz="1600" dirty="0">
                <a:latin typeface="Helvetica" panose="020B0604020202020204" pitchFamily="34" charset="0"/>
              </a:rPr>
              <a:t> {</a:t>
            </a:r>
            <a:endParaRPr lang="en-US" altLang="zh-CN" sz="1600" dirty="0">
              <a:latin typeface="Helvetica" panose="020B0604020202020204" pitchFamily="34" charset="0"/>
            </a:endParaRPr>
          </a:p>
          <a:p>
            <a:pPr>
              <a:lnSpc>
                <a:spcPct val="90000"/>
              </a:lnSpc>
              <a:buFont typeface="Monotype Sorts" pitchFamily="2" charset="2"/>
              <a:buNone/>
              <a:defRPr/>
            </a:pPr>
            <a:r>
              <a:rPr lang="en-US" altLang="zh-CN" sz="1600" dirty="0">
                <a:latin typeface="Helvetica" panose="020B0604020202020204" pitchFamily="34" charset="0"/>
              </a:rPr>
              <a:t>    for (;;)</a:t>
            </a:r>
            <a:endParaRPr lang="en-US" altLang="zh-CN" sz="1600" dirty="0">
              <a:latin typeface="Helvetica" panose="020B0604020202020204" pitchFamily="34" charset="0"/>
            </a:endParaRPr>
          </a:p>
          <a:p>
            <a:pPr>
              <a:lnSpc>
                <a:spcPct val="90000"/>
              </a:lnSpc>
              <a:buFont typeface="Monotype Sorts" pitchFamily="2" charset="2"/>
              <a:buNone/>
              <a:defRPr/>
            </a:pPr>
            <a:r>
              <a:rPr lang="en-US" altLang="zh-CN" sz="1600" dirty="0">
                <a:latin typeface="Helvetica" panose="020B0604020202020204" pitchFamily="34" charset="0"/>
              </a:rPr>
              <a:t>     { </a:t>
            </a:r>
            <a:endParaRPr lang="en-US" altLang="zh-CN" sz="1600" dirty="0">
              <a:latin typeface="Helvetica" panose="020B0604020202020204" pitchFamily="34" charset="0"/>
            </a:endParaRPr>
          </a:p>
          <a:p>
            <a:pPr>
              <a:lnSpc>
                <a:spcPct val="90000"/>
              </a:lnSpc>
              <a:buFont typeface="Monotype Sorts" pitchFamily="2" charset="2"/>
              <a:buNone/>
              <a:defRPr/>
            </a:pPr>
            <a:r>
              <a:rPr lang="en-US" altLang="zh-CN" sz="1600" dirty="0">
                <a:latin typeface="Helvetica" panose="020B0604020202020204" pitchFamily="34" charset="0"/>
              </a:rPr>
              <a:t>         if (read(fdrd,&amp;c,1) !=1)   return;</a:t>
            </a:r>
            <a:endParaRPr lang="en-US" altLang="zh-CN" sz="1600" dirty="0">
              <a:latin typeface="Helvetica" panose="020B0604020202020204" pitchFamily="34" charset="0"/>
            </a:endParaRPr>
          </a:p>
          <a:p>
            <a:pPr>
              <a:lnSpc>
                <a:spcPct val="90000"/>
              </a:lnSpc>
              <a:buFont typeface="Monotype Sorts" pitchFamily="2" charset="2"/>
              <a:buNone/>
              <a:defRPr/>
            </a:pPr>
            <a:r>
              <a:rPr lang="en-US" altLang="zh-CN" sz="1600" dirty="0">
                <a:latin typeface="Helvetica" panose="020B0604020202020204" pitchFamily="34" charset="0"/>
              </a:rPr>
              <a:t>         write(fdwt,&amp;c,1);</a:t>
            </a:r>
            <a:endParaRPr lang="en-US" altLang="zh-CN" sz="1600" dirty="0">
              <a:latin typeface="Helvetica" panose="020B0604020202020204" pitchFamily="34" charset="0"/>
            </a:endParaRPr>
          </a:p>
          <a:p>
            <a:pPr>
              <a:lnSpc>
                <a:spcPct val="90000"/>
              </a:lnSpc>
              <a:buFont typeface="Monotype Sorts" pitchFamily="2" charset="2"/>
              <a:buNone/>
              <a:defRPr/>
            </a:pPr>
            <a:r>
              <a:rPr lang="en-US" altLang="zh-CN" sz="1600" dirty="0">
                <a:latin typeface="Helvetica" panose="020B0604020202020204" pitchFamily="34" charset="0"/>
              </a:rPr>
              <a:t>     }</a:t>
            </a:r>
            <a:endParaRPr lang="en-US" altLang="zh-CN" sz="1600" dirty="0">
              <a:latin typeface="Helvetica" panose="020B0604020202020204" pitchFamily="34" charset="0"/>
            </a:endParaRPr>
          </a:p>
          <a:p>
            <a:pPr>
              <a:lnSpc>
                <a:spcPct val="90000"/>
              </a:lnSpc>
              <a:buFont typeface="Monotype Sorts" pitchFamily="2" charset="2"/>
              <a:buNone/>
              <a:defRPr/>
            </a:pPr>
            <a:r>
              <a:rPr lang="en-US" altLang="zh-CN" sz="1600" dirty="0">
                <a:latin typeface="Helvetica" panose="020B0604020202020204" pitchFamily="34" charset="0"/>
              </a:rPr>
              <a:t> } </a:t>
            </a:r>
            <a:endParaRPr lang="en-US" altLang="zh-CN" sz="1600" dirty="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a:xfrm>
            <a:off x="1171575" y="63500"/>
            <a:ext cx="6824663" cy="844550"/>
          </a:xfrm>
          <a:ln>
            <a:miter/>
          </a:ln>
        </p:spPr>
        <p:txBody>
          <a:bodyPr/>
          <a:lstStyle/>
          <a:p>
            <a:pPr>
              <a:defRPr/>
            </a:pPr>
            <a:r>
              <a:rPr lang="en-US" altLang="zh-CN" noProof="1">
                <a:effectLst>
                  <a:outerShdw blurRad="38100" dist="38100" dir="2700000">
                    <a:srgbClr val="C0C0C0"/>
                  </a:outerShdw>
                </a:effectLst>
              </a:rPr>
              <a:t>Some features of the process</a:t>
            </a:r>
            <a:endParaRPr lang="en-US" altLang="zh-CN" noProof="1">
              <a:effectLst>
                <a:outerShdw blurRad="38100" dist="38100" dir="2700000">
                  <a:srgbClr val="C0C0C0"/>
                </a:outerShdw>
              </a:effectLst>
            </a:endParaRPr>
          </a:p>
        </p:txBody>
      </p:sp>
      <p:sp>
        <p:nvSpPr>
          <p:cNvPr id="17411" name="Rectangle 3"/>
          <p:cNvSpPr>
            <a:spLocks noGrp="1" noChangeArrowheads="1"/>
          </p:cNvSpPr>
          <p:nvPr>
            <p:ph type="body" idx="4294967295"/>
          </p:nvPr>
        </p:nvSpPr>
        <p:spPr>
          <a:xfrm>
            <a:off x="532660" y="1114425"/>
            <a:ext cx="8131946" cy="4553554"/>
          </a:xfrm>
        </p:spPr>
        <p:txBody>
          <a:bodyPr wrap="square">
            <a:spAutoFit/>
          </a:bodyPr>
          <a:lstStyle/>
          <a:p>
            <a:pPr eaLnBrk="1">
              <a:defRPr/>
            </a:pPr>
            <a:r>
              <a:rPr lang="zh-CN" altLang="en-US" sz="2400" b="1" dirty="0">
                <a:solidFill>
                  <a:srgbClr val="0070C0"/>
                </a:solidFill>
              </a:rPr>
              <a:t>独立性</a:t>
            </a:r>
            <a:endParaRPr lang="zh-CN" altLang="en-US" sz="2400" b="1" dirty="0">
              <a:solidFill>
                <a:srgbClr val="0070C0"/>
              </a:solidFill>
            </a:endParaRPr>
          </a:p>
          <a:p>
            <a:pPr lvl="1" eaLnBrk="1">
              <a:defRPr/>
            </a:pPr>
            <a:r>
              <a:rPr lang="zh-CN" altLang="en-US" sz="2000" b="1" dirty="0"/>
              <a:t>进程实体是一个能</a:t>
            </a:r>
            <a:r>
              <a:rPr lang="zh-CN" altLang="en-US" sz="2000" b="1" dirty="0">
                <a:solidFill>
                  <a:srgbClr val="0000FF"/>
                </a:solidFill>
              </a:rPr>
              <a:t>独立运行</a:t>
            </a:r>
            <a:r>
              <a:rPr lang="zh-CN" altLang="en-US" sz="2000" b="1" dirty="0"/>
              <a:t>的基本单位，同时也是系统中</a:t>
            </a:r>
            <a:r>
              <a:rPr lang="zh-CN" altLang="en-US" sz="2000" b="1" u="sng" dirty="0">
                <a:solidFill>
                  <a:srgbClr val="FF0000"/>
                </a:solidFill>
              </a:rPr>
              <a:t>独立获得资源</a:t>
            </a:r>
            <a:r>
              <a:rPr lang="zh-CN" altLang="en-US" sz="2000" b="1" dirty="0"/>
              <a:t>和</a:t>
            </a:r>
            <a:r>
              <a:rPr lang="zh-CN" altLang="en-US" sz="2000" b="1" u="sng" dirty="0">
                <a:solidFill>
                  <a:srgbClr val="FF0000"/>
                </a:solidFill>
              </a:rPr>
              <a:t>独立调度</a:t>
            </a:r>
            <a:r>
              <a:rPr lang="zh-CN" altLang="en-US" sz="2000" b="1" dirty="0"/>
              <a:t>的基本单位；</a:t>
            </a:r>
            <a:endParaRPr lang="en-US" altLang="zh-CN" sz="2000" b="1" dirty="0"/>
          </a:p>
          <a:p>
            <a:pPr lvl="1" eaLnBrk="1">
              <a:defRPr/>
            </a:pPr>
            <a:r>
              <a:rPr lang="zh-CN" altLang="en-US" sz="2000" b="1" dirty="0">
                <a:solidFill>
                  <a:srgbClr val="7030A0"/>
                </a:solidFill>
              </a:rPr>
              <a:t>在</a:t>
            </a:r>
            <a:r>
              <a:rPr lang="zh-CN" altLang="en-US" sz="2000" b="1" u="sng" dirty="0">
                <a:solidFill>
                  <a:srgbClr val="0070C0"/>
                </a:solidFill>
              </a:rPr>
              <a:t>不支持多线程的系统</a:t>
            </a:r>
            <a:r>
              <a:rPr lang="zh-CN" altLang="en-US" sz="2000" b="1" dirty="0">
                <a:solidFill>
                  <a:srgbClr val="7030A0"/>
                </a:solidFill>
              </a:rPr>
              <a:t>中，进程是</a:t>
            </a:r>
            <a:r>
              <a:rPr lang="en-US" altLang="zh-CN" sz="2000" b="1" dirty="0">
                <a:solidFill>
                  <a:srgbClr val="7030A0"/>
                </a:solidFill>
              </a:rPr>
              <a:t>CPU</a:t>
            </a:r>
            <a:r>
              <a:rPr lang="zh-CN" altLang="en-US" sz="2000" b="1" dirty="0">
                <a:solidFill>
                  <a:srgbClr val="7030A0"/>
                </a:solidFill>
              </a:rPr>
              <a:t>独立调度的基本单位</a:t>
            </a:r>
            <a:r>
              <a:rPr lang="zh-CN" altLang="en-US" sz="2000" b="1" dirty="0"/>
              <a:t>；</a:t>
            </a:r>
            <a:endParaRPr lang="en-US" altLang="zh-CN" sz="2000" b="1" dirty="0"/>
          </a:p>
          <a:p>
            <a:pPr lvl="1" eaLnBrk="1">
              <a:defRPr/>
            </a:pPr>
            <a:r>
              <a:rPr lang="zh-CN" altLang="en-US" sz="2000" b="1" dirty="0" smtClean="0"/>
              <a:t>进程需要一定的资源，以完成其所负担的任务</a:t>
            </a:r>
            <a:endParaRPr lang="en-US" altLang="zh-CN" sz="2000" b="1" dirty="0" smtClean="0"/>
          </a:p>
          <a:p>
            <a:pPr lvl="2" eaLnBrk="1">
              <a:defRPr/>
            </a:pPr>
            <a:r>
              <a:rPr lang="zh-CN" altLang="en-US" sz="1800" b="1" dirty="0">
                <a:solidFill>
                  <a:srgbClr val="000000"/>
                </a:solidFill>
              </a:rPr>
              <a:t>如 </a:t>
            </a:r>
            <a:r>
              <a:rPr lang="en-US" altLang="zh-CN" sz="1800" b="1" dirty="0" smtClean="0">
                <a:solidFill>
                  <a:srgbClr val="CC6600"/>
                </a:solidFill>
              </a:rPr>
              <a:t>CPU time</a:t>
            </a:r>
            <a:r>
              <a:rPr lang="zh-CN" altLang="en-US" sz="1800" b="1" dirty="0" smtClean="0">
                <a:solidFill>
                  <a:srgbClr val="CC6600"/>
                </a:solidFill>
              </a:rPr>
              <a:t>，</a:t>
            </a:r>
            <a:r>
              <a:rPr lang="en-US" altLang="zh-CN" sz="1800" b="1" dirty="0" smtClean="0">
                <a:solidFill>
                  <a:srgbClr val="CC6600"/>
                </a:solidFill>
              </a:rPr>
              <a:t>memory</a:t>
            </a:r>
            <a:r>
              <a:rPr lang="zh-CN" altLang="en-US" sz="1800" b="1" dirty="0" smtClean="0">
                <a:solidFill>
                  <a:srgbClr val="CC6600"/>
                </a:solidFill>
              </a:rPr>
              <a:t>，</a:t>
            </a:r>
            <a:r>
              <a:rPr lang="en-US" altLang="zh-CN" sz="1800" b="1" dirty="0" smtClean="0">
                <a:solidFill>
                  <a:srgbClr val="CC6600"/>
                </a:solidFill>
              </a:rPr>
              <a:t>files</a:t>
            </a:r>
            <a:r>
              <a:rPr lang="en-US" altLang="zh-CN" sz="1800" b="1" dirty="0" smtClean="0"/>
              <a:t>, </a:t>
            </a:r>
            <a:r>
              <a:rPr lang="en-US" altLang="zh-CN" sz="1800" b="1" dirty="0">
                <a:solidFill>
                  <a:srgbClr val="CC6600"/>
                </a:solidFill>
              </a:rPr>
              <a:t>I/O devices </a:t>
            </a:r>
            <a:endParaRPr lang="en-US" altLang="zh-CN" sz="1800" b="1" dirty="0" smtClean="0">
              <a:solidFill>
                <a:srgbClr val="CC6600"/>
              </a:solidFill>
            </a:endParaRPr>
          </a:p>
          <a:p>
            <a:pPr lvl="2" eaLnBrk="1">
              <a:defRPr/>
            </a:pPr>
            <a:r>
              <a:rPr lang="en-US" altLang="zh-CN" sz="1800" b="1" dirty="0" smtClean="0">
                <a:solidFill>
                  <a:srgbClr val="000000"/>
                </a:solidFill>
              </a:rPr>
              <a:t>OS</a:t>
            </a:r>
            <a:r>
              <a:rPr lang="zh-CN" altLang="en-US" sz="1800" b="1" dirty="0" smtClean="0">
                <a:solidFill>
                  <a:srgbClr val="000000"/>
                </a:solidFill>
              </a:rPr>
              <a:t>会在创建进程，或进程的过程中给进程分配其所需的资源</a:t>
            </a:r>
            <a:endParaRPr lang="en-US" altLang="zh-CN" sz="1800" b="1" dirty="0" smtClean="0">
              <a:solidFill>
                <a:srgbClr val="000000"/>
              </a:solidFill>
            </a:endParaRPr>
          </a:p>
          <a:p>
            <a:pPr lvl="1" eaLnBrk="1">
              <a:defRPr/>
            </a:pPr>
            <a:r>
              <a:rPr lang="zh-CN" altLang="en-US" sz="2000" b="1" dirty="0" smtClean="0"/>
              <a:t>进程拥有资源，因此在上下文切换时，耗时比较大，导致运行效率不高；</a:t>
            </a:r>
            <a:r>
              <a:rPr lang="zh-CN" altLang="en-US" sz="1400" b="1" dirty="0" smtClean="0"/>
              <a:t>（辎重部队与作战部队）</a:t>
            </a:r>
            <a:endParaRPr lang="en-US" altLang="zh-CN" sz="1400" b="1" dirty="0"/>
          </a:p>
          <a:p>
            <a:pPr lvl="1" eaLnBrk="1">
              <a:defRPr/>
            </a:pPr>
            <a:r>
              <a:rPr lang="zh-CN" altLang="en-US" sz="2000" b="1" dirty="0" smtClean="0"/>
              <a:t>如果将</a:t>
            </a:r>
            <a:r>
              <a:rPr lang="zh-CN" altLang="en-US" sz="2000" b="1" dirty="0"/>
              <a:t>进程能够</a:t>
            </a:r>
            <a:r>
              <a:rPr lang="zh-CN" altLang="en-US" sz="2000" b="1" u="sng" dirty="0">
                <a:solidFill>
                  <a:srgbClr val="0000FF"/>
                </a:solidFill>
              </a:rPr>
              <a:t>独立获得资源</a:t>
            </a:r>
            <a:r>
              <a:rPr lang="zh-CN" altLang="en-US" sz="2000" b="1" dirty="0"/>
              <a:t>和</a:t>
            </a:r>
            <a:r>
              <a:rPr lang="zh-CN" altLang="en-US" sz="2000" b="1" u="sng" dirty="0">
                <a:solidFill>
                  <a:srgbClr val="7030A0"/>
                </a:solidFill>
              </a:rPr>
              <a:t>独立调度</a:t>
            </a:r>
            <a:r>
              <a:rPr lang="zh-CN" altLang="en-US" sz="2000" b="1" dirty="0"/>
              <a:t>这两个属性分开</a:t>
            </a:r>
            <a:endParaRPr lang="en-US" altLang="zh-CN" sz="2000" b="1" dirty="0"/>
          </a:p>
          <a:p>
            <a:pPr lvl="2" eaLnBrk="1">
              <a:defRPr/>
            </a:pPr>
            <a:r>
              <a:rPr lang="zh-CN" altLang="en-US" sz="1800" dirty="0">
                <a:solidFill>
                  <a:schemeClr val="accent4"/>
                </a:solidFill>
                <a:latin typeface="+mn-ea"/>
              </a:rPr>
              <a:t>支持</a:t>
            </a:r>
            <a:r>
              <a:rPr lang="zh-CN" altLang="en-US" sz="1800" dirty="0">
                <a:solidFill>
                  <a:srgbClr val="006600"/>
                </a:solidFill>
                <a:latin typeface="+mn-ea"/>
              </a:rPr>
              <a:t>线程</a:t>
            </a:r>
            <a:r>
              <a:rPr lang="zh-CN" altLang="en-US" sz="1800" dirty="0">
                <a:solidFill>
                  <a:schemeClr val="accent4"/>
                </a:solidFill>
                <a:latin typeface="+mn-ea"/>
              </a:rPr>
              <a:t>的系统中，</a:t>
            </a:r>
            <a:r>
              <a:rPr lang="zh-CN" altLang="en-US" sz="1800" dirty="0">
                <a:solidFill>
                  <a:srgbClr val="006600"/>
                </a:solidFill>
                <a:latin typeface="+mn-ea"/>
              </a:rPr>
              <a:t>进程</a:t>
            </a:r>
            <a:r>
              <a:rPr lang="zh-CN" altLang="en-US" sz="1800" dirty="0">
                <a:solidFill>
                  <a:schemeClr val="accent4"/>
                </a:solidFill>
                <a:latin typeface="+mn-ea"/>
              </a:rPr>
              <a:t>是独立获得资源的基本单位，</a:t>
            </a:r>
            <a:r>
              <a:rPr lang="zh-CN" altLang="en-US" sz="1800" dirty="0">
                <a:solidFill>
                  <a:srgbClr val="006600"/>
                </a:solidFill>
                <a:latin typeface="+mn-ea"/>
              </a:rPr>
              <a:t>线程</a:t>
            </a:r>
            <a:r>
              <a:rPr lang="zh-CN" altLang="en-US" sz="1800" dirty="0">
                <a:solidFill>
                  <a:schemeClr val="accent4"/>
                </a:solidFill>
                <a:latin typeface="+mn-ea"/>
              </a:rPr>
              <a:t>是独立调度的基本单位</a:t>
            </a:r>
            <a:endParaRPr lang="en-US" altLang="zh-CN" sz="1800" dirty="0">
              <a:solidFill>
                <a:schemeClr val="accent4"/>
              </a:solidFill>
              <a:latin typeface="+mn-ea"/>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noProof="1">
                <a:effectLst>
                  <a:outerShdw blurRad="38100" dist="38100" dir="2700000">
                    <a:srgbClr val="C0C0C0"/>
                  </a:outerShdw>
                </a:effectLst>
              </a:rPr>
              <a:t>fork</a:t>
            </a:r>
            <a:r>
              <a:rPr lang="zh-CN" altLang="en-US" noProof="1">
                <a:solidFill>
                  <a:srgbClr val="0000CC"/>
                </a:solidFill>
                <a:effectLst>
                  <a:outerShdw blurRad="38100" dist="38100" dir="2700000">
                    <a:srgbClr val="C0C0C0"/>
                  </a:outerShdw>
                </a:effectLst>
              </a:rPr>
              <a:t>之前</a:t>
            </a:r>
            <a:r>
              <a:rPr lang="zh-CN" altLang="en-US" noProof="1" smtClean="0">
                <a:effectLst>
                  <a:outerShdw blurRad="38100" dist="38100" dir="2700000">
                    <a:srgbClr val="C0C0C0"/>
                  </a:outerShdw>
                </a:effectLst>
              </a:rPr>
              <a:t>父进程</a:t>
            </a:r>
            <a:r>
              <a:rPr lang="en-US" altLang="zh-CN" noProof="1">
                <a:effectLst>
                  <a:outerShdw blurRad="38100" dist="38100" dir="2700000">
                    <a:srgbClr val="C0C0C0"/>
                  </a:outerShdw>
                </a:effectLst>
              </a:rPr>
              <a:t>PCB</a:t>
            </a:r>
            <a:r>
              <a:rPr lang="zh-CN" altLang="en-US" noProof="1">
                <a:effectLst>
                  <a:outerShdw blurRad="38100" dist="38100" dir="2700000">
                    <a:srgbClr val="C0C0C0"/>
                  </a:outerShdw>
                </a:effectLst>
              </a:rPr>
              <a:t>中打开的文件信息</a:t>
            </a:r>
            <a:endParaRPr lang="zh-CN" altLang="en-US" noProof="1">
              <a:effectLst>
                <a:outerShdw blurRad="38100" dist="38100" dir="2700000">
                  <a:srgbClr val="C0C0C0"/>
                </a:outerShdw>
              </a:effectLst>
            </a:endParaRPr>
          </a:p>
        </p:txBody>
      </p:sp>
      <p:sp>
        <p:nvSpPr>
          <p:cNvPr id="144387" name="Rectangle 3"/>
          <p:cNvSpPr txBox="1">
            <a:spLocks noChangeArrowheads="1"/>
          </p:cNvSpPr>
          <p:nvPr/>
        </p:nvSpPr>
        <p:spPr bwMode="auto">
          <a:xfrm>
            <a:off x="1036638" y="974725"/>
            <a:ext cx="77263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000" dirty="0"/>
              <a:t>fork()</a:t>
            </a:r>
            <a:r>
              <a:rPr lang="zh-CN" altLang="en-US" sz="2000" dirty="0"/>
              <a:t>之前，父进程尚未打开任何文件，变量</a:t>
            </a:r>
            <a:r>
              <a:rPr lang="en-US" altLang="zh-CN" sz="2000" dirty="0" err="1"/>
              <a:t>fdrd</a:t>
            </a:r>
            <a:r>
              <a:rPr lang="zh-CN" altLang="en-US" sz="2000" dirty="0"/>
              <a:t>及</a:t>
            </a:r>
            <a:r>
              <a:rPr lang="en-US" altLang="zh-CN" sz="2000" dirty="0" err="1"/>
              <a:t>fdwt</a:t>
            </a:r>
            <a:r>
              <a:rPr lang="zh-CN" altLang="en-US" sz="2000" dirty="0"/>
              <a:t>无返回值</a:t>
            </a:r>
            <a:endParaRPr lang="zh-CN" altLang="en-US" sz="2000" dirty="0"/>
          </a:p>
        </p:txBody>
      </p:sp>
      <p:pic>
        <p:nvPicPr>
          <p:cNvPr id="144388"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71538" y="1616075"/>
            <a:ext cx="7543800" cy="449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noProof="1">
                <a:effectLst>
                  <a:outerShdw blurRad="38100" dist="38100" dir="2700000">
                    <a:srgbClr val="C0C0C0"/>
                  </a:outerShdw>
                </a:effectLst>
              </a:rPr>
              <a:t>fork</a:t>
            </a:r>
            <a:r>
              <a:rPr lang="zh-CN" altLang="en-US" noProof="1">
                <a:solidFill>
                  <a:srgbClr val="0000CC"/>
                </a:solidFill>
                <a:effectLst>
                  <a:outerShdw blurRad="38100" dist="38100" dir="2700000">
                    <a:srgbClr val="C0C0C0"/>
                  </a:outerShdw>
                </a:effectLst>
              </a:rPr>
              <a:t>之后</a:t>
            </a:r>
            <a:r>
              <a:rPr lang="zh-CN" altLang="en-US" noProof="1">
                <a:effectLst>
                  <a:outerShdw blurRad="38100" dist="38100" dir="2700000">
                    <a:srgbClr val="C0C0C0"/>
                  </a:outerShdw>
                </a:effectLst>
              </a:rPr>
              <a:t>子进程继承父进程的</a:t>
            </a:r>
            <a:r>
              <a:rPr lang="en-US" altLang="zh-CN" noProof="1">
                <a:effectLst>
                  <a:outerShdw blurRad="38100" dist="38100" dir="2700000">
                    <a:srgbClr val="C0C0C0"/>
                  </a:outerShdw>
                </a:effectLst>
              </a:rPr>
              <a:t>I/O</a:t>
            </a:r>
            <a:endParaRPr lang="zh-CN" altLang="en-US" noProof="1">
              <a:effectLst>
                <a:outerShdw blurRad="38100" dist="38100" dir="2700000">
                  <a:srgbClr val="C0C0C0"/>
                </a:outerShdw>
              </a:effectLst>
            </a:endParaRPr>
          </a:p>
        </p:txBody>
      </p:sp>
      <p:sp>
        <p:nvSpPr>
          <p:cNvPr id="145411" name="Rectangle 3"/>
          <p:cNvSpPr txBox="1">
            <a:spLocks noChangeArrowheads="1"/>
          </p:cNvSpPr>
          <p:nvPr/>
        </p:nvSpPr>
        <p:spPr bwMode="auto">
          <a:xfrm>
            <a:off x="1036638" y="974725"/>
            <a:ext cx="7726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2000" dirty="0"/>
              <a:t>子进程只是继承了父进程的</a:t>
            </a:r>
            <a:r>
              <a:rPr lang="en-US" altLang="zh-CN" sz="2000" dirty="0"/>
              <a:t>PCB</a:t>
            </a:r>
            <a:r>
              <a:rPr lang="zh-CN" altLang="en-US" sz="2000" dirty="0" smtClean="0"/>
              <a:t>，以及尚未</a:t>
            </a:r>
            <a:r>
              <a:rPr lang="zh-CN" altLang="en-US" sz="2000" dirty="0"/>
              <a:t>赋值的</a:t>
            </a:r>
            <a:r>
              <a:rPr lang="en-US" altLang="zh-CN" sz="2000" dirty="0" err="1"/>
              <a:t>fdrd</a:t>
            </a:r>
            <a:r>
              <a:rPr lang="zh-CN" altLang="en-US" sz="2000" dirty="0"/>
              <a:t>、</a:t>
            </a:r>
            <a:r>
              <a:rPr lang="en-US" altLang="zh-CN" sz="2000" dirty="0" err="1"/>
              <a:t>fdwt</a:t>
            </a:r>
            <a:r>
              <a:rPr lang="zh-CN" altLang="en-US" sz="2000" dirty="0"/>
              <a:t>及</a:t>
            </a:r>
            <a:r>
              <a:rPr lang="en-US" altLang="zh-CN" sz="2000" dirty="0"/>
              <a:t>c</a:t>
            </a:r>
            <a:endParaRPr lang="en-US" altLang="zh-CN" sz="2000" dirty="0"/>
          </a:p>
        </p:txBody>
      </p:sp>
      <p:pic>
        <p:nvPicPr>
          <p:cNvPr id="145412"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38213" y="1611313"/>
            <a:ext cx="754221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noProof="1">
                <a:effectLst>
                  <a:outerShdw blurRad="38100" dist="38100" dir="2700000">
                    <a:srgbClr val="C0C0C0"/>
                  </a:outerShdw>
                </a:effectLst>
              </a:rPr>
              <a:t>fork</a:t>
            </a:r>
            <a:r>
              <a:rPr lang="zh-CN" altLang="en-US" noProof="1">
                <a:effectLst>
                  <a:outerShdw blurRad="38100" dist="38100" dir="2700000">
                    <a:srgbClr val="C0C0C0"/>
                  </a:outerShdw>
                </a:effectLst>
              </a:rPr>
              <a:t>之后父子进程各自打开文件</a:t>
            </a:r>
            <a:endParaRPr lang="zh-CN" altLang="en-US" noProof="1">
              <a:effectLst>
                <a:outerShdw blurRad="38100" dist="38100" dir="2700000">
                  <a:srgbClr val="C0C0C0"/>
                </a:outerShdw>
              </a:effectLst>
            </a:endParaRPr>
          </a:p>
        </p:txBody>
      </p:sp>
      <p:pic>
        <p:nvPicPr>
          <p:cNvPr id="2" name="图片 1"/>
          <p:cNvPicPr>
            <a:picLocks noChangeAspect="1"/>
          </p:cNvPicPr>
          <p:nvPr/>
        </p:nvPicPr>
        <p:blipFill>
          <a:blip r:embed="rId1"/>
          <a:stretch>
            <a:fillRect/>
          </a:stretch>
        </p:blipFill>
        <p:spPr>
          <a:xfrm>
            <a:off x="685800" y="1045993"/>
            <a:ext cx="7686675" cy="4552950"/>
          </a:xfrm>
          <a:prstGeom prst="rect">
            <a:avLst/>
          </a:prstGeom>
        </p:spPr>
      </p:pic>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f</a:t>
            </a:r>
            <a:r>
              <a:rPr lang="zh-CN" altLang="en-US" noProof="1">
                <a:effectLst>
                  <a:outerShdw blurRad="38100" dist="38100" dir="2700000">
                    <a:srgbClr val="C0C0C0"/>
                  </a:outerShdw>
                </a:effectLst>
              </a:rPr>
              <a:t>ork()－子进程继承父进程的</a:t>
            </a:r>
            <a:r>
              <a:rPr lang="en-US" altLang="zh-CN" noProof="1">
                <a:effectLst>
                  <a:outerShdw blurRad="38100" dist="38100" dir="2700000">
                    <a:srgbClr val="C0C0C0"/>
                  </a:outerShdw>
                </a:effectLst>
              </a:rPr>
              <a:t>I/O</a:t>
            </a:r>
            <a:r>
              <a:rPr lang="zh-CN" altLang="en-US" noProof="1">
                <a:effectLst>
                  <a:outerShdw blurRad="38100" dist="38100" dir="2700000">
                    <a:srgbClr val="C0C0C0"/>
                  </a:outerShdw>
                </a:effectLst>
              </a:rPr>
              <a:t>问题</a:t>
            </a:r>
            <a:r>
              <a:rPr lang="en-US" altLang="zh-CN" noProof="1">
                <a:effectLst>
                  <a:outerShdw blurRad="38100" dist="38100" dir="2700000">
                    <a:srgbClr val="C0C0C0"/>
                  </a:outerShdw>
                </a:effectLst>
              </a:rPr>
              <a:t>--1</a:t>
            </a:r>
            <a:endParaRPr lang="zh-CN" altLang="en-US" noProof="1">
              <a:effectLst>
                <a:outerShdw blurRad="38100" dist="38100" dir="2700000">
                  <a:srgbClr val="C0C0C0"/>
                </a:outerShdw>
              </a:effectLst>
            </a:endParaRPr>
          </a:p>
        </p:txBody>
      </p:sp>
      <p:sp>
        <p:nvSpPr>
          <p:cNvPr id="147459" name="Rectangle 3"/>
          <p:cNvSpPr>
            <a:spLocks noGrp="1" noChangeArrowheads="1"/>
          </p:cNvSpPr>
          <p:nvPr>
            <p:ph type="body" idx="4294967295"/>
          </p:nvPr>
        </p:nvSpPr>
        <p:spPr>
          <a:xfrm>
            <a:off x="827088" y="1038687"/>
            <a:ext cx="7935912" cy="5149049"/>
          </a:xfrm>
        </p:spPr>
        <p:txBody>
          <a:bodyPr/>
          <a:lstStyle/>
          <a:p>
            <a:pPr>
              <a:spcBef>
                <a:spcPts val="600"/>
              </a:spcBef>
            </a:pPr>
            <a:r>
              <a:rPr lang="zh-CN" altLang="en-US" sz="1800" dirty="0" smtClean="0"/>
              <a:t>内核调用</a:t>
            </a:r>
            <a:r>
              <a:rPr lang="en-US" altLang="zh-CN" sz="1800" dirty="0" smtClean="0"/>
              <a:t>fork</a:t>
            </a:r>
            <a:r>
              <a:rPr lang="zh-CN" altLang="en-US" sz="1800" dirty="0" smtClean="0"/>
              <a:t>为</a:t>
            </a:r>
            <a:r>
              <a:rPr lang="zh-CN" altLang="en-US" sz="1800" dirty="0"/>
              <a:t>子进程做一个父进程上下文的拷贝；</a:t>
            </a:r>
            <a:endParaRPr lang="zh-CN" altLang="en-US" sz="1800" dirty="0"/>
          </a:p>
          <a:p>
            <a:pPr>
              <a:spcBef>
                <a:spcPts val="600"/>
              </a:spcBef>
            </a:pPr>
            <a:r>
              <a:rPr lang="zh-CN" altLang="en-US" sz="1800" dirty="0"/>
              <a:t>父进程和子进程在不同的地址空间上运行；</a:t>
            </a:r>
            <a:endParaRPr lang="zh-CN" altLang="en-US" sz="1800" dirty="0"/>
          </a:p>
          <a:p>
            <a:pPr hangingPunct="1">
              <a:spcBef>
                <a:spcPts val="600"/>
              </a:spcBef>
            </a:pPr>
            <a:r>
              <a:rPr lang="en-US" altLang="zh-CN" sz="1800" b="1" dirty="0" smtClean="0">
                <a:solidFill>
                  <a:srgbClr val="0070C0"/>
                </a:solidFill>
              </a:rPr>
              <a:t>fork</a:t>
            </a:r>
            <a:r>
              <a:rPr lang="zh-CN" altLang="en-US" sz="1800" b="1" dirty="0" smtClean="0">
                <a:solidFill>
                  <a:srgbClr val="0070C0"/>
                </a:solidFill>
              </a:rPr>
              <a:t>之后，子</a:t>
            </a:r>
            <a:r>
              <a:rPr lang="zh-CN" altLang="en-US" sz="1800" b="1" dirty="0">
                <a:solidFill>
                  <a:srgbClr val="0070C0"/>
                </a:solidFill>
              </a:rPr>
              <a:t>进程继承了父进程的变量</a:t>
            </a:r>
            <a:r>
              <a:rPr lang="en-US" altLang="zh-CN" sz="1800" b="1" dirty="0" err="1">
                <a:solidFill>
                  <a:srgbClr val="0070C0"/>
                </a:solidFill>
              </a:rPr>
              <a:t>fdrd</a:t>
            </a:r>
            <a:r>
              <a:rPr lang="zh-CN" altLang="en-US" sz="1800" b="1" dirty="0">
                <a:solidFill>
                  <a:srgbClr val="0070C0"/>
                </a:solidFill>
              </a:rPr>
              <a:t>、</a:t>
            </a:r>
            <a:r>
              <a:rPr lang="en-US" altLang="zh-CN" sz="1800" b="1" dirty="0" err="1">
                <a:solidFill>
                  <a:srgbClr val="0070C0"/>
                </a:solidFill>
              </a:rPr>
              <a:t>fdwt</a:t>
            </a:r>
            <a:r>
              <a:rPr lang="zh-CN" altLang="en-US" sz="1800" b="1" dirty="0">
                <a:solidFill>
                  <a:srgbClr val="0070C0"/>
                </a:solidFill>
              </a:rPr>
              <a:t>及</a:t>
            </a:r>
            <a:r>
              <a:rPr lang="en-US" altLang="zh-CN" sz="1800" b="1" dirty="0">
                <a:solidFill>
                  <a:srgbClr val="0070C0"/>
                </a:solidFill>
              </a:rPr>
              <a:t>c,</a:t>
            </a:r>
            <a:r>
              <a:rPr lang="zh-CN" altLang="en-US" sz="1800" b="1" dirty="0">
                <a:solidFill>
                  <a:srgbClr val="0070C0"/>
                </a:solidFill>
              </a:rPr>
              <a:t>，作为自己的</a:t>
            </a:r>
            <a:r>
              <a:rPr lang="zh-CN" altLang="en-US" sz="1800" b="1" dirty="0" smtClean="0">
                <a:solidFill>
                  <a:srgbClr val="0070C0"/>
                </a:solidFill>
              </a:rPr>
              <a:t>变量</a:t>
            </a:r>
            <a:endParaRPr lang="en-US" altLang="zh-CN" sz="1800" b="1" dirty="0" smtClean="0">
              <a:solidFill>
                <a:srgbClr val="0070C0"/>
              </a:solidFill>
            </a:endParaRPr>
          </a:p>
          <a:p>
            <a:pPr lvl="1">
              <a:spcBef>
                <a:spcPts val="600"/>
              </a:spcBef>
            </a:pPr>
            <a:r>
              <a:rPr lang="zh-CN" altLang="en-US" sz="1600" dirty="0" smtClean="0"/>
              <a:t>每个</a:t>
            </a:r>
            <a:r>
              <a:rPr lang="zh-CN" altLang="en-US" sz="1600" dirty="0"/>
              <a:t>进程都能访问自己的私有的全局变量fdrd，fdwt和c，以及栈变量argc和argv</a:t>
            </a:r>
            <a:r>
              <a:rPr lang="zh-CN" altLang="en-US" sz="1600" dirty="0" smtClean="0"/>
              <a:t>；但不允许访问</a:t>
            </a:r>
            <a:r>
              <a:rPr lang="zh-CN" altLang="en-US" sz="1600" dirty="0"/>
              <a:t>另一个进程的</a:t>
            </a:r>
            <a:r>
              <a:rPr lang="zh-CN" altLang="en-US" sz="1600" dirty="0" smtClean="0"/>
              <a:t>这些变量；</a:t>
            </a:r>
            <a:endParaRPr lang="zh-CN" altLang="en-US" sz="1600" dirty="0"/>
          </a:p>
          <a:p>
            <a:pPr hangingPunct="1">
              <a:spcBef>
                <a:spcPts val="600"/>
              </a:spcBef>
            </a:pPr>
            <a:r>
              <a:rPr lang="en-US" altLang="zh-CN" sz="1800" dirty="0"/>
              <a:t>fork</a:t>
            </a:r>
            <a:r>
              <a:rPr lang="zh-CN" altLang="en-US" sz="1800" dirty="0"/>
              <a:t>之后</a:t>
            </a:r>
            <a:r>
              <a:rPr lang="zh-CN" altLang="en-US" sz="1800" dirty="0" smtClean="0"/>
              <a:t>，父子</a:t>
            </a:r>
            <a:r>
              <a:rPr lang="zh-CN" altLang="en-US" sz="1800" dirty="0"/>
              <a:t>进程</a:t>
            </a:r>
            <a:r>
              <a:rPr lang="zh-CN" altLang="en-US" sz="1800" dirty="0">
                <a:solidFill>
                  <a:srgbClr val="C00000"/>
                </a:solidFill>
              </a:rPr>
              <a:t>分别</a:t>
            </a:r>
            <a:r>
              <a:rPr lang="zh-CN" altLang="en-US" sz="1800" dirty="0">
                <a:solidFill>
                  <a:srgbClr val="0000CC"/>
                </a:solidFill>
              </a:rPr>
              <a:t>打开</a:t>
            </a:r>
            <a:r>
              <a:rPr lang="zh-CN" altLang="en-US" sz="1800" dirty="0" smtClean="0"/>
              <a:t>源文件</a:t>
            </a:r>
            <a:r>
              <a:rPr lang="zh-CN" altLang="en-US" sz="1800" dirty="0">
                <a:solidFill>
                  <a:srgbClr val="006600"/>
                </a:solidFill>
                <a:latin typeface="Times New Roman" panose="02020603050405020304" pitchFamily="2" charset="0"/>
                <a:cs typeface="Times New Roman" panose="02020603050405020304" pitchFamily="2" charset="0"/>
              </a:rPr>
              <a:t>source </a:t>
            </a:r>
            <a:r>
              <a:rPr lang="zh-CN" altLang="en-US" sz="1800" dirty="0" smtClean="0"/>
              <a:t>，</a:t>
            </a:r>
            <a:r>
              <a:rPr lang="zh-CN" altLang="en-US" sz="1800" dirty="0">
                <a:solidFill>
                  <a:srgbClr val="C00000"/>
                </a:solidFill>
              </a:rPr>
              <a:t>分别</a:t>
            </a:r>
            <a:r>
              <a:rPr lang="zh-CN" altLang="en-US" sz="1800" dirty="0">
                <a:solidFill>
                  <a:srgbClr val="0000CC"/>
                </a:solidFill>
              </a:rPr>
              <a:t>创建</a:t>
            </a:r>
            <a:r>
              <a:rPr lang="zh-CN" altLang="en-US" sz="1800" dirty="0"/>
              <a:t>目标</a:t>
            </a:r>
            <a:r>
              <a:rPr lang="zh-CN" altLang="en-US" sz="1800" dirty="0" smtClean="0"/>
              <a:t>文件</a:t>
            </a:r>
            <a:r>
              <a:rPr lang="zh-CN" altLang="en-US" sz="1800" dirty="0">
                <a:solidFill>
                  <a:srgbClr val="006600"/>
                </a:solidFill>
                <a:latin typeface="Times New Roman" panose="02020603050405020304" pitchFamily="2" charset="0"/>
                <a:cs typeface="Times New Roman" panose="02020603050405020304" pitchFamily="2" charset="0"/>
              </a:rPr>
              <a:t>dest</a:t>
            </a:r>
            <a:endParaRPr lang="en-US" altLang="zh-CN" sz="1800" dirty="0" smtClean="0"/>
          </a:p>
          <a:p>
            <a:pPr lvl="1" hangingPunct="1">
              <a:spcBef>
                <a:spcPts val="600"/>
              </a:spcBef>
            </a:pPr>
            <a:r>
              <a:rPr lang="zh-CN" altLang="en-US" sz="1600" dirty="0" smtClean="0"/>
              <a:t>源文件</a:t>
            </a:r>
            <a:r>
              <a:rPr lang="zh-CN" altLang="en-US" sz="1600" dirty="0">
                <a:solidFill>
                  <a:srgbClr val="006600"/>
                </a:solidFill>
                <a:latin typeface="Times New Roman" panose="02020603050405020304" pitchFamily="2" charset="0"/>
                <a:cs typeface="Times New Roman" panose="02020603050405020304" pitchFamily="2" charset="0"/>
              </a:rPr>
              <a:t>source</a:t>
            </a:r>
            <a:r>
              <a:rPr lang="zh-CN" altLang="en-US" sz="1600" dirty="0" smtClean="0"/>
              <a:t>被独立打开了两次，在文件表中对应</a:t>
            </a:r>
            <a:r>
              <a:rPr lang="zh-CN" altLang="en-US" sz="1600" dirty="0" smtClean="0">
                <a:solidFill>
                  <a:srgbClr val="C00000"/>
                </a:solidFill>
              </a:rPr>
              <a:t>两个</a:t>
            </a:r>
            <a:r>
              <a:rPr lang="zh-CN" altLang="en-US" sz="1600" dirty="0" smtClean="0">
                <a:solidFill>
                  <a:srgbClr val="006600"/>
                </a:solidFill>
              </a:rPr>
              <a:t>的文件表项</a:t>
            </a:r>
            <a:endParaRPr lang="en-US" altLang="zh-CN" sz="1600" dirty="0" smtClean="0">
              <a:solidFill>
                <a:srgbClr val="006600"/>
              </a:solidFill>
            </a:endParaRPr>
          </a:p>
          <a:p>
            <a:pPr lvl="1" hangingPunct="1">
              <a:spcBef>
                <a:spcPts val="600"/>
              </a:spcBef>
            </a:pPr>
            <a:r>
              <a:rPr lang="zh-CN" altLang="en-US" sz="1600" dirty="0" smtClean="0"/>
              <a:t>目标文件</a:t>
            </a:r>
            <a:r>
              <a:rPr lang="zh-CN" altLang="en-US" sz="1600" dirty="0">
                <a:solidFill>
                  <a:srgbClr val="006600"/>
                </a:solidFill>
                <a:latin typeface="Times New Roman" panose="02020603050405020304" pitchFamily="2" charset="0"/>
                <a:cs typeface="Times New Roman" panose="02020603050405020304" pitchFamily="2" charset="0"/>
              </a:rPr>
              <a:t>dest</a:t>
            </a:r>
            <a:r>
              <a:rPr lang="zh-CN" altLang="en-US" sz="1600" dirty="0" smtClean="0"/>
              <a:t>被独立创建了</a:t>
            </a:r>
            <a:r>
              <a:rPr lang="zh-CN" altLang="en-US" sz="1600" dirty="0"/>
              <a:t>两次，在文件表</a:t>
            </a:r>
            <a:r>
              <a:rPr lang="zh-CN" altLang="en-US" sz="1600" dirty="0" smtClean="0"/>
              <a:t>中对应</a:t>
            </a:r>
            <a:r>
              <a:rPr lang="zh-CN" altLang="en-US" sz="1600" dirty="0" smtClean="0">
                <a:solidFill>
                  <a:srgbClr val="C00000"/>
                </a:solidFill>
              </a:rPr>
              <a:t>两个</a:t>
            </a:r>
            <a:r>
              <a:rPr lang="zh-CN" altLang="en-US" sz="1600" dirty="0" smtClean="0">
                <a:solidFill>
                  <a:srgbClr val="006600"/>
                </a:solidFill>
              </a:rPr>
              <a:t>的</a:t>
            </a:r>
            <a:r>
              <a:rPr lang="zh-CN" altLang="en-US" sz="1600" dirty="0">
                <a:solidFill>
                  <a:srgbClr val="006600"/>
                </a:solidFill>
              </a:rPr>
              <a:t>文件表</a:t>
            </a:r>
            <a:r>
              <a:rPr lang="zh-CN" altLang="en-US" sz="1600" dirty="0" smtClean="0">
                <a:solidFill>
                  <a:srgbClr val="006600"/>
                </a:solidFill>
              </a:rPr>
              <a:t>项</a:t>
            </a:r>
            <a:endParaRPr lang="en-US" altLang="zh-CN" sz="1600" dirty="0" smtClean="0">
              <a:solidFill>
                <a:srgbClr val="006600"/>
              </a:solidFill>
            </a:endParaRPr>
          </a:p>
          <a:p>
            <a:pPr lvl="1" hangingPunct="1">
              <a:spcBef>
                <a:spcPts val="600"/>
              </a:spcBef>
            </a:pPr>
            <a:r>
              <a:rPr lang="zh-CN" altLang="en-US" sz="1600" dirty="0" smtClean="0">
                <a:solidFill>
                  <a:srgbClr val="006600"/>
                </a:solidFill>
              </a:rPr>
              <a:t>父子进程的</a:t>
            </a:r>
            <a:r>
              <a:rPr lang="en-US" altLang="zh-CN" sz="1600" dirty="0" smtClean="0">
                <a:solidFill>
                  <a:srgbClr val="006600"/>
                </a:solidFill>
              </a:rPr>
              <a:t>fd1</a:t>
            </a:r>
            <a:r>
              <a:rPr lang="zh-CN" altLang="en-US" sz="1600" dirty="0" smtClean="0">
                <a:solidFill>
                  <a:srgbClr val="006600"/>
                </a:solidFill>
              </a:rPr>
              <a:t>分别指向源文件不同的文件表项</a:t>
            </a:r>
            <a:endParaRPr lang="en-US" altLang="zh-CN" sz="1600" dirty="0" smtClean="0">
              <a:solidFill>
                <a:srgbClr val="006600"/>
              </a:solidFill>
            </a:endParaRPr>
          </a:p>
          <a:p>
            <a:pPr lvl="1" hangingPunct="1">
              <a:spcBef>
                <a:spcPts val="600"/>
              </a:spcBef>
            </a:pPr>
            <a:r>
              <a:rPr lang="zh-CN" altLang="en-US" sz="1600" dirty="0">
                <a:solidFill>
                  <a:srgbClr val="006600"/>
                </a:solidFill>
              </a:rPr>
              <a:t>父子进程的</a:t>
            </a:r>
            <a:r>
              <a:rPr lang="en-US" altLang="zh-CN" sz="1600" dirty="0" smtClean="0">
                <a:solidFill>
                  <a:srgbClr val="006600"/>
                </a:solidFill>
              </a:rPr>
              <a:t>fd2</a:t>
            </a:r>
            <a:r>
              <a:rPr lang="zh-CN" altLang="en-US" sz="1600" dirty="0" smtClean="0">
                <a:solidFill>
                  <a:srgbClr val="006600"/>
                </a:solidFill>
              </a:rPr>
              <a:t>分别指向目标文件不同</a:t>
            </a:r>
            <a:r>
              <a:rPr lang="zh-CN" altLang="en-US" sz="1600" dirty="0">
                <a:solidFill>
                  <a:srgbClr val="006600"/>
                </a:solidFill>
              </a:rPr>
              <a:t>的文件表</a:t>
            </a:r>
            <a:r>
              <a:rPr lang="zh-CN" altLang="en-US" sz="1600" dirty="0" smtClean="0">
                <a:solidFill>
                  <a:srgbClr val="006600"/>
                </a:solidFill>
              </a:rPr>
              <a:t>项</a:t>
            </a:r>
            <a:endParaRPr lang="en-US" altLang="zh-CN" sz="1600" dirty="0">
              <a:solidFill>
                <a:srgbClr val="006600"/>
              </a:solidFill>
            </a:endParaRPr>
          </a:p>
          <a:p>
            <a:pPr hangingPunct="1">
              <a:spcBef>
                <a:spcPts val="600"/>
              </a:spcBef>
            </a:pPr>
            <a:r>
              <a:rPr lang="zh-CN" altLang="en-US" sz="1800" dirty="0" smtClean="0"/>
              <a:t>对于同一个文件，在文件表中有自己独立的</a:t>
            </a:r>
            <a:r>
              <a:rPr lang="zh-CN" altLang="en-US" sz="1800" dirty="0"/>
              <a:t>文件</a:t>
            </a:r>
            <a:r>
              <a:rPr lang="zh-CN" altLang="en-US" sz="1800" dirty="0" smtClean="0"/>
              <a:t>描述符，意味着</a:t>
            </a:r>
            <a:endParaRPr lang="en-US" altLang="zh-CN" sz="1800" dirty="0" smtClean="0"/>
          </a:p>
          <a:p>
            <a:pPr lvl="1" hangingPunct="1">
              <a:spcBef>
                <a:spcPts val="600"/>
              </a:spcBef>
            </a:pPr>
            <a:r>
              <a:rPr lang="zh-CN" altLang="en-US" sz="1600" dirty="0" smtClean="0"/>
              <a:t>文件</a:t>
            </a:r>
            <a:r>
              <a:rPr lang="zh-CN" altLang="en-US" sz="1600" dirty="0"/>
              <a:t>表中的</a:t>
            </a:r>
            <a:r>
              <a:rPr lang="zh-CN" altLang="en-US" sz="1600" b="1" u="sng" dirty="0" smtClean="0">
                <a:solidFill>
                  <a:srgbClr val="0000CC"/>
                </a:solidFill>
              </a:rPr>
              <a:t>读写偏移量是独立的</a:t>
            </a:r>
            <a:r>
              <a:rPr lang="zh-CN" altLang="en-US" sz="1600" b="1" dirty="0" smtClean="0"/>
              <a:t>；</a:t>
            </a:r>
            <a:endParaRPr lang="en-US" altLang="zh-CN" sz="1600" b="1" dirty="0" smtClean="0"/>
          </a:p>
          <a:p>
            <a:pPr lvl="1" hangingPunct="1">
              <a:spcBef>
                <a:spcPts val="600"/>
              </a:spcBef>
            </a:pPr>
            <a:r>
              <a:rPr lang="zh-CN" altLang="en-US" sz="1600" u="sng" dirty="0" smtClean="0">
                <a:solidFill>
                  <a:srgbClr val="006600"/>
                </a:solidFill>
              </a:rPr>
              <a:t>多个进程</a:t>
            </a:r>
            <a:r>
              <a:rPr lang="zh-CN" altLang="en-US" sz="1600" u="sng" dirty="0">
                <a:solidFill>
                  <a:srgbClr val="006600"/>
                </a:solidFill>
              </a:rPr>
              <a:t>中的read与</a:t>
            </a:r>
            <a:r>
              <a:rPr lang="zh-CN" altLang="en-US" sz="1600" u="sng" dirty="0" smtClean="0">
                <a:solidFill>
                  <a:srgbClr val="006600"/>
                </a:solidFill>
              </a:rPr>
              <a:t>write等操作</a:t>
            </a:r>
            <a:r>
              <a:rPr lang="zh-CN" altLang="en-US" sz="1600" u="sng" dirty="0">
                <a:solidFill>
                  <a:srgbClr val="C00000"/>
                </a:solidFill>
              </a:rPr>
              <a:t>是独立进行的</a:t>
            </a:r>
            <a:r>
              <a:rPr lang="zh-CN" altLang="en-US" sz="1600" u="sng" dirty="0">
                <a:solidFill>
                  <a:srgbClr val="006600"/>
                </a:solidFill>
              </a:rPr>
              <a:t>，互不干涉；</a:t>
            </a:r>
            <a:endParaRPr lang="zh-CN" altLang="en-US" sz="1600" u="sng" dirty="0">
              <a:solidFill>
                <a:srgbClr val="006600"/>
              </a:solidFill>
            </a:endParaRPr>
          </a:p>
          <a:p>
            <a:pPr hangingPunct="1">
              <a:spcBef>
                <a:spcPts val="600"/>
              </a:spcBef>
            </a:pPr>
            <a:endParaRPr lang="zh-CN" altLang="en-US" sz="1800" dirty="0">
              <a:solidFill>
                <a:srgbClr val="FF0000"/>
              </a:solidFill>
            </a:endParaRP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f</a:t>
            </a:r>
            <a:r>
              <a:rPr lang="zh-CN" altLang="en-US" noProof="1">
                <a:effectLst>
                  <a:outerShdw blurRad="38100" dist="38100" dir="2700000">
                    <a:srgbClr val="C0C0C0"/>
                  </a:outerShdw>
                </a:effectLst>
              </a:rPr>
              <a:t>ork()－子进程继承父进程的</a:t>
            </a:r>
            <a:r>
              <a:rPr lang="en-US" altLang="zh-CN" noProof="1">
                <a:effectLst>
                  <a:outerShdw blurRad="38100" dist="38100" dir="2700000">
                    <a:srgbClr val="C0C0C0"/>
                  </a:outerShdw>
                </a:effectLst>
              </a:rPr>
              <a:t>I/O</a:t>
            </a:r>
            <a:r>
              <a:rPr lang="zh-CN" altLang="en-US" noProof="1">
                <a:effectLst>
                  <a:outerShdw blurRad="38100" dist="38100" dir="2700000">
                    <a:srgbClr val="C0C0C0"/>
                  </a:outerShdw>
                </a:effectLst>
              </a:rPr>
              <a:t>问题</a:t>
            </a:r>
            <a:r>
              <a:rPr lang="en-US" altLang="zh-CN" noProof="1">
                <a:effectLst>
                  <a:outerShdw blurRad="38100" dist="38100" dir="2700000">
                    <a:srgbClr val="C0C0C0"/>
                  </a:outerShdw>
                </a:effectLst>
              </a:rPr>
              <a:t>--1</a:t>
            </a:r>
            <a:endParaRPr lang="zh-CN" altLang="en-US" noProof="1">
              <a:effectLst>
                <a:outerShdw blurRad="38100" dist="38100" dir="2700000">
                  <a:srgbClr val="C0C0C0"/>
                </a:outerShdw>
              </a:effectLst>
            </a:endParaRPr>
          </a:p>
        </p:txBody>
      </p:sp>
      <p:sp>
        <p:nvSpPr>
          <p:cNvPr id="147459" name="Rectangle 3"/>
          <p:cNvSpPr>
            <a:spLocks noGrp="1" noChangeArrowheads="1"/>
          </p:cNvSpPr>
          <p:nvPr>
            <p:ph type="body" idx="4294967295"/>
          </p:nvPr>
        </p:nvSpPr>
        <p:spPr>
          <a:xfrm>
            <a:off x="827088" y="1038687"/>
            <a:ext cx="7935912" cy="5149049"/>
          </a:xfrm>
        </p:spPr>
        <p:txBody>
          <a:bodyPr/>
          <a:lstStyle/>
          <a:p>
            <a:pPr hangingPunct="1">
              <a:spcBef>
                <a:spcPts val="600"/>
              </a:spcBef>
            </a:pPr>
            <a:r>
              <a:rPr lang="zh-CN" altLang="en-US" sz="2400" dirty="0" smtClean="0">
                <a:solidFill>
                  <a:srgbClr val="121896"/>
                </a:solidFill>
              </a:rPr>
              <a:t>因此程序的运行结果是：</a:t>
            </a:r>
            <a:endParaRPr lang="en-US" altLang="zh-CN" sz="2400" dirty="0" smtClean="0">
              <a:solidFill>
                <a:srgbClr val="121896"/>
              </a:solidFill>
            </a:endParaRPr>
          </a:p>
          <a:p>
            <a:pPr lvl="1" hangingPunct="1">
              <a:spcBef>
                <a:spcPts val="600"/>
              </a:spcBef>
            </a:pPr>
            <a:r>
              <a:rPr lang="zh-CN" altLang="en-US" sz="2000" dirty="0" smtClean="0"/>
              <a:t>源文件</a:t>
            </a:r>
            <a:r>
              <a:rPr lang="zh-CN" altLang="en-US" sz="2000" dirty="0">
                <a:solidFill>
                  <a:srgbClr val="0000CC"/>
                </a:solidFill>
              </a:rPr>
              <a:t>分别</a:t>
            </a:r>
            <a:r>
              <a:rPr lang="zh-CN" altLang="en-US" sz="2000" dirty="0"/>
              <a:t>被父、子进程读了一次</a:t>
            </a:r>
            <a:r>
              <a:rPr lang="zh-CN" altLang="en-US" sz="2000" dirty="0" smtClean="0"/>
              <a:t>（内容相互</a:t>
            </a:r>
            <a:r>
              <a:rPr lang="zh-CN" altLang="en-US" sz="2000" dirty="0"/>
              <a:t>重叠</a:t>
            </a:r>
            <a:r>
              <a:rPr lang="zh-CN" altLang="en-US" sz="2000" dirty="0" smtClean="0"/>
              <a:t>）</a:t>
            </a:r>
            <a:endParaRPr lang="en-US" altLang="zh-CN" sz="2000" dirty="0" smtClean="0"/>
          </a:p>
          <a:p>
            <a:pPr lvl="1" hangingPunct="1">
              <a:spcBef>
                <a:spcPts val="600"/>
              </a:spcBef>
            </a:pPr>
            <a:r>
              <a:rPr lang="zh-CN" altLang="en-US" sz="2000" dirty="0" smtClean="0"/>
              <a:t>目标</a:t>
            </a:r>
            <a:r>
              <a:rPr lang="zh-CN" altLang="en-US" sz="2000" dirty="0"/>
              <a:t>文件</a:t>
            </a:r>
            <a:r>
              <a:rPr lang="zh-CN" altLang="en-US" sz="2000" dirty="0">
                <a:solidFill>
                  <a:srgbClr val="0000CC"/>
                </a:solidFill>
              </a:rPr>
              <a:t>分别</a:t>
            </a:r>
            <a:r>
              <a:rPr lang="zh-CN" altLang="en-US" sz="2000" dirty="0"/>
              <a:t>被父、子进程写了</a:t>
            </a:r>
            <a:r>
              <a:rPr lang="zh-CN" altLang="en-US" sz="2000" dirty="0" smtClean="0"/>
              <a:t>一次（内容相互</a:t>
            </a:r>
            <a:r>
              <a:rPr lang="zh-CN" altLang="en-US" sz="2000" dirty="0"/>
              <a:t>覆盖</a:t>
            </a:r>
            <a:r>
              <a:rPr lang="zh-CN" altLang="en-US" sz="2000" dirty="0" smtClean="0"/>
              <a:t>）</a:t>
            </a:r>
            <a:endParaRPr lang="en-US" altLang="zh-CN" sz="2000" dirty="0" smtClean="0"/>
          </a:p>
          <a:p>
            <a:pPr lvl="1" hangingPunct="1">
              <a:spcBef>
                <a:spcPts val="600"/>
              </a:spcBef>
            </a:pPr>
            <a:r>
              <a:rPr lang="zh-CN" altLang="en-US" sz="2000" dirty="0" smtClean="0"/>
              <a:t>但</a:t>
            </a:r>
            <a:r>
              <a:rPr lang="zh-CN" altLang="en-US" sz="2000" dirty="0">
                <a:solidFill>
                  <a:srgbClr val="FF0000"/>
                </a:solidFill>
              </a:rPr>
              <a:t>目标文件内容与源文件内容是一致</a:t>
            </a:r>
            <a:r>
              <a:rPr lang="zh-CN" altLang="en-US" sz="2000" dirty="0" smtClean="0">
                <a:solidFill>
                  <a:srgbClr val="FF0000"/>
                </a:solidFill>
              </a:rPr>
              <a:t>的</a:t>
            </a:r>
            <a:endParaRPr lang="en-US" altLang="zh-CN" sz="2000" dirty="0" smtClean="0">
              <a:solidFill>
                <a:srgbClr val="FF0000"/>
              </a:solidFill>
            </a:endParaRPr>
          </a:p>
          <a:p>
            <a:pPr hangingPunct="1">
              <a:spcBef>
                <a:spcPts val="600"/>
              </a:spcBef>
            </a:pPr>
            <a:endParaRPr lang="zh-CN" altLang="en-US" sz="1800" dirty="0">
              <a:solidFill>
                <a:srgbClr val="FF0000"/>
              </a:solidFill>
            </a:endParaRP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p:cNvSpPr>
          <p:nvPr>
            <p:ph type="title" idx="4294967295"/>
          </p:nvPr>
        </p:nvSpPr>
        <p:spPr>
          <a:xfrm>
            <a:off x="725488" y="282575"/>
            <a:ext cx="7772400" cy="650875"/>
          </a:xfrm>
          <a:ln>
            <a:miter/>
          </a:ln>
        </p:spPr>
        <p:txBody>
          <a:bodyPr/>
          <a:lstStyle/>
          <a:p>
            <a:pPr>
              <a:defRPr/>
            </a:pPr>
            <a:r>
              <a:rPr lang="en-US" altLang="zh-CN" noProof="1">
                <a:effectLst>
                  <a:outerShdw blurRad="38100" dist="38100" dir="2700000">
                    <a:srgbClr val="C0C0C0"/>
                  </a:outerShdw>
                </a:effectLst>
              </a:rPr>
              <a:t>f</a:t>
            </a:r>
            <a:r>
              <a:rPr lang="zh-CN" altLang="en-US" noProof="1">
                <a:effectLst>
                  <a:outerShdw blurRad="38100" dist="38100" dir="2700000">
                    <a:srgbClr val="C0C0C0"/>
                  </a:outerShdw>
                </a:effectLst>
              </a:rPr>
              <a:t>ork()－子进程继承父进程的</a:t>
            </a:r>
            <a:r>
              <a:rPr lang="en-US" altLang="zh-CN" noProof="1">
                <a:effectLst>
                  <a:outerShdw blurRad="38100" dist="38100" dir="2700000">
                    <a:srgbClr val="C0C0C0"/>
                  </a:outerShdw>
                </a:effectLst>
              </a:rPr>
              <a:t>I/O</a:t>
            </a:r>
            <a:r>
              <a:rPr lang="zh-CN" altLang="en-US" noProof="1">
                <a:effectLst>
                  <a:outerShdw blurRad="38100" dist="38100" dir="2700000">
                    <a:srgbClr val="C0C0C0"/>
                  </a:outerShdw>
                </a:effectLst>
              </a:rPr>
              <a:t>问题</a:t>
            </a:r>
            <a:r>
              <a:rPr lang="en-US" altLang="zh-CN" noProof="1" smtClean="0">
                <a:effectLst>
                  <a:outerShdw blurRad="38100" dist="38100" dir="2700000">
                    <a:srgbClr val="C0C0C0"/>
                  </a:outerShdw>
                </a:effectLst>
              </a:rPr>
              <a:t>--2</a:t>
            </a:r>
            <a:endParaRPr lang="zh-CN" altLang="en-US" noProof="1">
              <a:effectLst>
                <a:outerShdw blurRad="38100" dist="38100" dir="2700000">
                  <a:srgbClr val="C0C0C0"/>
                </a:outerShdw>
              </a:effectLst>
            </a:endParaRPr>
          </a:p>
        </p:txBody>
      </p:sp>
      <p:sp>
        <p:nvSpPr>
          <p:cNvPr id="123907" name="Rectangle 3"/>
          <p:cNvSpPr>
            <a:spLocks noGrp="1" noChangeArrowheads="1"/>
          </p:cNvSpPr>
          <p:nvPr>
            <p:ph type="body" idx="4294967295"/>
          </p:nvPr>
        </p:nvSpPr>
        <p:spPr>
          <a:xfrm>
            <a:off x="266700" y="1290638"/>
            <a:ext cx="4438465" cy="4031873"/>
          </a:xfrm>
          <a:gradFill>
            <a:gsLst>
              <a:gs pos="0">
                <a:srgbClr val="F8F8F8">
                  <a:lumMod val="97000"/>
                </a:srgbClr>
              </a:gs>
              <a:gs pos="100000">
                <a:srgbClr val="CCECFF"/>
              </a:gs>
            </a:gsLst>
            <a:lin ang="5400000" scaled="1"/>
          </a:gradFill>
          <a:ln w="12700">
            <a:solidFill>
              <a:schemeClr val="tx1"/>
            </a:solidFill>
          </a:ln>
        </p:spPr>
        <p:style>
          <a:lnRef idx="0">
            <a:scrgbClr r="0" g="0" b="0"/>
          </a:lnRef>
          <a:fillRef idx="1001">
            <a:schemeClr val="lt1"/>
          </a:fillRef>
          <a:effectRef idx="0">
            <a:scrgbClr r="0" g="0" b="0"/>
          </a:effectRef>
          <a:fontRef idx="major"/>
        </p:style>
        <p:txBody>
          <a:bodyPr wrap="square">
            <a:spAutoFit/>
          </a:bodyPr>
          <a:lstStyle/>
          <a:p>
            <a:pPr marL="1905" indent="-344805">
              <a:spcBef>
                <a:spcPts val="0"/>
              </a:spcBef>
              <a:buNone/>
              <a:defRPr/>
            </a:pPr>
            <a:r>
              <a:rPr lang="zh-CN" altLang="en-US" sz="1600" dirty="0">
                <a:latin typeface="Times New Roman" panose="02020603050405020304" pitchFamily="2" charset="0"/>
                <a:cs typeface="Times New Roman" panose="02020603050405020304" pitchFamily="2" charset="0"/>
              </a:rPr>
              <a:t>#include &lt;fcntl.h&gt;</a:t>
            </a:r>
            <a:endParaRPr lang="en-US" altLang="zh-CN" sz="1600" dirty="0">
              <a:latin typeface="Times New Roman" panose="02020603050405020304" pitchFamily="2" charset="0"/>
              <a:cs typeface="Times New Roman" panose="02020603050405020304" pitchFamily="2" charset="0"/>
            </a:endParaRPr>
          </a:p>
          <a:p>
            <a:pPr marL="1905" indent="-344805">
              <a:spcBef>
                <a:spcPts val="0"/>
              </a:spcBef>
              <a:buNone/>
              <a:defRPr/>
            </a:pPr>
            <a:r>
              <a:rPr lang="en-US" altLang="zh-CN" sz="1600" dirty="0">
                <a:latin typeface="Times New Roman" panose="02020603050405020304" pitchFamily="2" charset="0"/>
                <a:cs typeface="Times New Roman" panose="02020603050405020304" pitchFamily="2" charset="0"/>
              </a:rPr>
              <a:t>#include &lt;</a:t>
            </a:r>
            <a:r>
              <a:rPr lang="en-US" altLang="zh-CN" sz="1600" dirty="0" err="1">
                <a:latin typeface="Times New Roman" panose="02020603050405020304" pitchFamily="2" charset="0"/>
                <a:cs typeface="Times New Roman" panose="02020603050405020304" pitchFamily="2" charset="0"/>
              </a:rPr>
              <a:t>unistd.h</a:t>
            </a:r>
            <a:r>
              <a:rPr lang="en-US" altLang="zh-CN" sz="1600" dirty="0">
                <a:latin typeface="Times New Roman" panose="02020603050405020304" pitchFamily="2" charset="0"/>
                <a:cs typeface="Times New Roman" panose="02020603050405020304" pitchFamily="2" charset="0"/>
              </a:rPr>
              <a:t>&gt;</a:t>
            </a:r>
            <a:endParaRPr lang="zh-CN" altLang="en-US" sz="1600" dirty="0">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b="1" dirty="0">
                <a:latin typeface="Times New Roman" panose="02020603050405020304" pitchFamily="2" charset="0"/>
                <a:cs typeface="Times New Roman" panose="02020603050405020304" pitchFamily="2" charset="0"/>
              </a:rPr>
              <a:t>int fdrd,fdwt;</a:t>
            </a:r>
            <a:endParaRPr lang="zh-CN" altLang="en-US" sz="1600" b="1" dirty="0">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b="1" dirty="0">
                <a:latin typeface="Times New Roman" panose="02020603050405020304" pitchFamily="2" charset="0"/>
                <a:cs typeface="Times New Roman" panose="02020603050405020304" pitchFamily="2" charset="0"/>
              </a:rPr>
              <a:t>char c;</a:t>
            </a:r>
            <a:endParaRPr lang="zh-CN" altLang="en-US" sz="1600" b="1" dirty="0">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dirty="0">
                <a:latin typeface="Times New Roman" panose="02020603050405020304" pitchFamily="2" charset="0"/>
                <a:cs typeface="Times New Roman" panose="02020603050405020304" pitchFamily="2" charset="0"/>
              </a:rPr>
              <a:t>main()</a:t>
            </a:r>
            <a:endParaRPr lang="zh-CN" altLang="en-US" sz="1600" dirty="0">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dirty="0">
                <a:latin typeface="Times New Roman" panose="02020603050405020304" pitchFamily="2" charset="0"/>
                <a:cs typeface="Times New Roman" panose="02020603050405020304" pitchFamily="2" charset="0"/>
              </a:rPr>
              <a:t>{ </a:t>
            </a:r>
            <a:endParaRPr lang="zh-CN" altLang="en-US" sz="1600" dirty="0">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dirty="0">
                <a:solidFill>
                  <a:srgbClr val="006600"/>
                </a:solidFill>
                <a:latin typeface="Times New Roman" panose="02020603050405020304" pitchFamily="2" charset="0"/>
                <a:cs typeface="Times New Roman" panose="02020603050405020304" pitchFamily="2" charset="0"/>
              </a:rPr>
              <a:t>    if (</a:t>
            </a:r>
            <a:r>
              <a:rPr lang="en-US" altLang="zh-CN" sz="1600" dirty="0">
                <a:solidFill>
                  <a:srgbClr val="006600"/>
                </a:solidFill>
                <a:latin typeface="Times New Roman" panose="02020603050405020304" pitchFamily="2" charset="0"/>
                <a:cs typeface="Times New Roman" panose="02020603050405020304" pitchFamily="2" charset="0"/>
              </a:rPr>
              <a:t>(</a:t>
            </a:r>
            <a:r>
              <a:rPr lang="zh-CN" altLang="en-US" sz="1600" dirty="0">
                <a:solidFill>
                  <a:srgbClr val="006600"/>
                </a:solidFill>
                <a:latin typeface="Times New Roman" panose="02020603050405020304" pitchFamily="2" charset="0"/>
                <a:cs typeface="Times New Roman" panose="02020603050405020304" pitchFamily="2" charset="0"/>
              </a:rPr>
              <a:t>fdrd=open</a:t>
            </a:r>
            <a:r>
              <a:rPr lang="en-US" altLang="zh-CN" sz="1600" dirty="0">
                <a:solidFill>
                  <a:srgbClr val="006600"/>
                </a:solidFill>
                <a:latin typeface="Times New Roman" panose="02020603050405020304" pitchFamily="2" charset="0"/>
                <a:cs typeface="Times New Roman" panose="02020603050405020304" pitchFamily="2" charset="0"/>
              </a:rPr>
              <a:t>(“</a:t>
            </a:r>
            <a:r>
              <a:rPr lang="zh-CN" altLang="en-US" sz="1600" dirty="0">
                <a:solidFill>
                  <a:srgbClr val="006600"/>
                </a:solidFill>
                <a:latin typeface="Times New Roman" panose="02020603050405020304" pitchFamily="2" charset="0"/>
                <a:cs typeface="Times New Roman" panose="02020603050405020304" pitchFamily="2" charset="0"/>
              </a:rPr>
              <a:t>source</a:t>
            </a:r>
            <a:r>
              <a:rPr lang="en-US" altLang="zh-CN" sz="1600" dirty="0">
                <a:solidFill>
                  <a:srgbClr val="006600"/>
                </a:solidFill>
                <a:latin typeface="Times New Roman" panose="02020603050405020304" pitchFamily="2" charset="0"/>
                <a:cs typeface="Times New Roman" panose="02020603050405020304" pitchFamily="2" charset="0"/>
              </a:rPr>
              <a:t>”</a:t>
            </a:r>
            <a:r>
              <a:rPr lang="zh-CN" altLang="en-US" sz="1600" dirty="0">
                <a:solidFill>
                  <a:srgbClr val="006600"/>
                </a:solidFill>
                <a:latin typeface="Times New Roman" panose="02020603050405020304" pitchFamily="2" charset="0"/>
                <a:cs typeface="Times New Roman" panose="02020603050405020304" pitchFamily="2" charset="0"/>
              </a:rPr>
              <a:t>,O_RDONLY)</a:t>
            </a:r>
            <a:r>
              <a:rPr lang="en-US" altLang="zh-CN" sz="1600" dirty="0">
                <a:solidFill>
                  <a:srgbClr val="006600"/>
                </a:solidFill>
                <a:latin typeface="Times New Roman" panose="02020603050405020304" pitchFamily="2" charset="0"/>
                <a:cs typeface="Times New Roman" panose="02020603050405020304" pitchFamily="2" charset="0"/>
              </a:rPr>
              <a:t>)</a:t>
            </a:r>
            <a:r>
              <a:rPr lang="zh-CN" altLang="en-US" sz="1600" dirty="0">
                <a:solidFill>
                  <a:srgbClr val="006600"/>
                </a:solidFill>
                <a:latin typeface="Times New Roman" panose="02020603050405020304" pitchFamily="2" charset="0"/>
                <a:cs typeface="Times New Roman" panose="02020603050405020304" pitchFamily="2" charset="0"/>
              </a:rPr>
              <a:t>= = -1)   </a:t>
            </a:r>
            <a:endParaRPr lang="en-US" altLang="zh-CN" sz="1600" dirty="0">
              <a:solidFill>
                <a:srgbClr val="006600"/>
              </a:solidFill>
              <a:latin typeface="Times New Roman" panose="02020603050405020304" pitchFamily="2" charset="0"/>
              <a:cs typeface="Times New Roman" panose="02020603050405020304" pitchFamily="2" charset="0"/>
            </a:endParaRPr>
          </a:p>
          <a:p>
            <a:pPr marL="1905" indent="-344805">
              <a:spcBef>
                <a:spcPts val="0"/>
              </a:spcBef>
              <a:buNone/>
              <a:defRPr/>
            </a:pPr>
            <a:r>
              <a:rPr lang="en-US" altLang="zh-CN" sz="1600" dirty="0">
                <a:solidFill>
                  <a:srgbClr val="006600"/>
                </a:solidFill>
                <a:latin typeface="Times New Roman" panose="02020603050405020304" pitchFamily="2" charset="0"/>
                <a:cs typeface="Times New Roman" panose="02020603050405020304" pitchFamily="2" charset="0"/>
              </a:rPr>
              <a:t>        </a:t>
            </a:r>
            <a:r>
              <a:rPr lang="zh-CN" altLang="en-US" sz="1600" dirty="0">
                <a:solidFill>
                  <a:srgbClr val="006600"/>
                </a:solidFill>
                <a:latin typeface="Times New Roman" panose="02020603050405020304" pitchFamily="2" charset="0"/>
                <a:cs typeface="Times New Roman" panose="02020603050405020304" pitchFamily="2" charset="0"/>
              </a:rPr>
              <a:t>exit(1);</a:t>
            </a:r>
            <a:endParaRPr lang="zh-CN" altLang="en-US" sz="1600" dirty="0">
              <a:solidFill>
                <a:srgbClr val="006600"/>
              </a:solidFill>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dirty="0">
                <a:solidFill>
                  <a:srgbClr val="006600"/>
                </a:solidFill>
                <a:latin typeface="Times New Roman" panose="02020603050405020304" pitchFamily="2" charset="0"/>
                <a:cs typeface="Times New Roman" panose="02020603050405020304" pitchFamily="2" charset="0"/>
              </a:rPr>
              <a:t>    if (</a:t>
            </a:r>
            <a:r>
              <a:rPr lang="en-US" altLang="zh-CN" sz="1600" dirty="0">
                <a:solidFill>
                  <a:srgbClr val="006600"/>
                </a:solidFill>
                <a:latin typeface="Times New Roman" panose="02020603050405020304" pitchFamily="2" charset="0"/>
                <a:cs typeface="Times New Roman" panose="02020603050405020304" pitchFamily="2" charset="0"/>
              </a:rPr>
              <a:t>(</a:t>
            </a:r>
            <a:r>
              <a:rPr lang="zh-CN" altLang="en-US" sz="1600" dirty="0">
                <a:solidFill>
                  <a:srgbClr val="006600"/>
                </a:solidFill>
                <a:latin typeface="Times New Roman" panose="02020603050405020304" pitchFamily="2" charset="0"/>
                <a:cs typeface="Times New Roman" panose="02020603050405020304" pitchFamily="2" charset="0"/>
              </a:rPr>
              <a:t>fdwt=creat(</a:t>
            </a:r>
            <a:r>
              <a:rPr lang="en-US" altLang="zh-CN" sz="1600" dirty="0">
                <a:solidFill>
                  <a:srgbClr val="006600"/>
                </a:solidFill>
                <a:latin typeface="Times New Roman" panose="02020603050405020304" pitchFamily="2" charset="0"/>
                <a:cs typeface="Times New Roman" panose="02020603050405020304" pitchFamily="2" charset="0"/>
              </a:rPr>
              <a:t>“</a:t>
            </a:r>
            <a:r>
              <a:rPr lang="zh-CN" altLang="en-US" sz="1600" dirty="0">
                <a:solidFill>
                  <a:srgbClr val="006600"/>
                </a:solidFill>
                <a:latin typeface="Times New Roman" panose="02020603050405020304" pitchFamily="2" charset="0"/>
                <a:cs typeface="Times New Roman" panose="02020603050405020304" pitchFamily="2" charset="0"/>
              </a:rPr>
              <a:t>dest</a:t>
            </a:r>
            <a:r>
              <a:rPr lang="en-US" altLang="zh-CN" sz="1600" dirty="0">
                <a:solidFill>
                  <a:srgbClr val="006600"/>
                </a:solidFill>
                <a:latin typeface="Times New Roman" panose="02020603050405020304" pitchFamily="2" charset="0"/>
                <a:cs typeface="Times New Roman" panose="02020603050405020304" pitchFamily="2" charset="0"/>
              </a:rPr>
              <a:t>”</a:t>
            </a:r>
            <a:r>
              <a:rPr lang="zh-CN" altLang="en-US" sz="1600" dirty="0">
                <a:solidFill>
                  <a:srgbClr val="006600"/>
                </a:solidFill>
                <a:latin typeface="Times New Roman" panose="02020603050405020304" pitchFamily="2" charset="0"/>
                <a:cs typeface="Times New Roman" panose="02020603050405020304" pitchFamily="2" charset="0"/>
              </a:rPr>
              <a:t>,0666)</a:t>
            </a:r>
            <a:r>
              <a:rPr lang="en-US" altLang="zh-CN" sz="1600" dirty="0">
                <a:solidFill>
                  <a:srgbClr val="006600"/>
                </a:solidFill>
                <a:latin typeface="Times New Roman" panose="02020603050405020304" pitchFamily="2" charset="0"/>
                <a:cs typeface="Times New Roman" panose="02020603050405020304" pitchFamily="2" charset="0"/>
              </a:rPr>
              <a:t>)</a:t>
            </a:r>
            <a:r>
              <a:rPr lang="zh-CN" altLang="en-US" sz="1600" dirty="0">
                <a:solidFill>
                  <a:srgbClr val="006600"/>
                </a:solidFill>
                <a:latin typeface="Times New Roman" panose="02020603050405020304" pitchFamily="2" charset="0"/>
                <a:cs typeface="Times New Roman" panose="02020603050405020304" pitchFamily="2" charset="0"/>
              </a:rPr>
              <a:t>= = -1)  exit(1);</a:t>
            </a:r>
            <a:endParaRPr lang="en-US" altLang="zh-CN" sz="1600" dirty="0">
              <a:solidFill>
                <a:srgbClr val="006600"/>
              </a:solidFill>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dirty="0">
                <a:latin typeface="Times New Roman" panose="02020603050405020304" pitchFamily="2" charset="0"/>
                <a:cs typeface="Times New Roman" panose="02020603050405020304" pitchFamily="2" charset="0"/>
              </a:rPr>
              <a:t>    </a:t>
            </a:r>
            <a:r>
              <a:rPr lang="zh-CN" altLang="en-US" sz="1600" b="1" dirty="0">
                <a:solidFill>
                  <a:srgbClr val="FF0000"/>
                </a:solidFill>
                <a:latin typeface="Times New Roman" panose="02020603050405020304" pitchFamily="2" charset="0"/>
                <a:cs typeface="Times New Roman" panose="02020603050405020304" pitchFamily="2" charset="0"/>
              </a:rPr>
              <a:t>fork()；</a:t>
            </a:r>
            <a:endParaRPr lang="en-US" altLang="zh-CN" sz="1600" b="1" dirty="0">
              <a:solidFill>
                <a:srgbClr val="FF0000"/>
              </a:solidFill>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dirty="0">
                <a:latin typeface="Times New Roman" panose="02020603050405020304" pitchFamily="2" charset="0"/>
                <a:cs typeface="Times New Roman" panose="02020603050405020304" pitchFamily="2" charset="0"/>
              </a:rPr>
              <a:t>    // 两个进程执行同样的代码</a:t>
            </a:r>
            <a:endParaRPr lang="zh-CN" altLang="en-US" sz="1600" dirty="0">
              <a:solidFill>
                <a:srgbClr val="006600"/>
              </a:solidFill>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dirty="0">
                <a:latin typeface="Times New Roman" panose="02020603050405020304" pitchFamily="2" charset="0"/>
                <a:cs typeface="Times New Roman" panose="02020603050405020304" pitchFamily="2" charset="0"/>
              </a:rPr>
              <a:t>    rdwrt();</a:t>
            </a:r>
            <a:endParaRPr lang="zh-CN" altLang="en-US" sz="1600" dirty="0">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dirty="0">
                <a:latin typeface="Times New Roman" panose="02020603050405020304" pitchFamily="2" charset="0"/>
                <a:cs typeface="Times New Roman" panose="02020603050405020304" pitchFamily="2" charset="0"/>
              </a:rPr>
              <a:t>    </a:t>
            </a:r>
            <a:r>
              <a:rPr lang="en-US" altLang="zh-CN" sz="1600" dirty="0">
                <a:latin typeface="Times New Roman" panose="02020603050405020304" pitchFamily="2" charset="0"/>
                <a:cs typeface="Times New Roman" panose="02020603050405020304" pitchFamily="2" charset="0"/>
              </a:rPr>
              <a:t>close(</a:t>
            </a:r>
            <a:r>
              <a:rPr lang="zh-CN" altLang="en-US" sz="1600" dirty="0">
                <a:latin typeface="Times New Roman" panose="02020603050405020304" pitchFamily="2" charset="0"/>
                <a:cs typeface="Times New Roman" panose="02020603050405020304" pitchFamily="2" charset="0"/>
              </a:rPr>
              <a:t>fdrd</a:t>
            </a:r>
            <a:r>
              <a:rPr lang="en-US" altLang="zh-CN" sz="1600" dirty="0">
                <a:latin typeface="Times New Roman" panose="02020603050405020304" pitchFamily="2" charset="0"/>
                <a:cs typeface="Times New Roman" panose="02020603050405020304" pitchFamily="2" charset="0"/>
              </a:rPr>
              <a:t>);</a:t>
            </a:r>
            <a:endParaRPr lang="en-US" altLang="zh-CN" sz="1600" dirty="0">
              <a:latin typeface="Times New Roman" panose="02020603050405020304" pitchFamily="2" charset="0"/>
              <a:cs typeface="Times New Roman" panose="02020603050405020304" pitchFamily="2" charset="0"/>
            </a:endParaRPr>
          </a:p>
          <a:p>
            <a:pPr marL="1905" indent="-344805">
              <a:spcBef>
                <a:spcPts val="0"/>
              </a:spcBef>
              <a:buNone/>
              <a:defRPr/>
            </a:pPr>
            <a:r>
              <a:rPr lang="en-US" altLang="zh-CN" sz="1600" dirty="0">
                <a:latin typeface="Times New Roman" panose="02020603050405020304" pitchFamily="2" charset="0"/>
                <a:cs typeface="Times New Roman" panose="02020603050405020304" pitchFamily="2" charset="0"/>
              </a:rPr>
              <a:t>    close(</a:t>
            </a:r>
            <a:r>
              <a:rPr lang="zh-CN" altLang="en-US" sz="1600" dirty="0">
                <a:latin typeface="Times New Roman" panose="02020603050405020304" pitchFamily="2" charset="0"/>
                <a:cs typeface="Times New Roman" panose="02020603050405020304" pitchFamily="2" charset="0"/>
              </a:rPr>
              <a:t>fdwt</a:t>
            </a:r>
            <a:r>
              <a:rPr lang="en-US" altLang="zh-CN" sz="1600" dirty="0">
                <a:latin typeface="Times New Roman" panose="02020603050405020304" pitchFamily="2" charset="0"/>
                <a:cs typeface="Times New Roman" panose="02020603050405020304" pitchFamily="2" charset="0"/>
              </a:rPr>
              <a:t>);</a:t>
            </a:r>
            <a:endParaRPr lang="en-US" altLang="zh-CN" sz="1600" dirty="0">
              <a:latin typeface="Times New Roman" panose="02020603050405020304" pitchFamily="2" charset="0"/>
              <a:cs typeface="Times New Roman" panose="02020603050405020304" pitchFamily="2" charset="0"/>
            </a:endParaRPr>
          </a:p>
          <a:p>
            <a:pPr marL="1905" indent="-344805">
              <a:spcBef>
                <a:spcPts val="0"/>
              </a:spcBef>
              <a:buNone/>
              <a:defRPr/>
            </a:pPr>
            <a:r>
              <a:rPr lang="en-US" altLang="zh-CN" sz="1600" dirty="0">
                <a:latin typeface="Times New Roman" panose="02020603050405020304" pitchFamily="2" charset="0"/>
                <a:cs typeface="Times New Roman" panose="02020603050405020304" pitchFamily="2" charset="0"/>
              </a:rPr>
              <a:t>    </a:t>
            </a:r>
            <a:r>
              <a:rPr lang="zh-CN" altLang="en-US" sz="1600" dirty="0">
                <a:latin typeface="Times New Roman" panose="02020603050405020304" pitchFamily="2" charset="0"/>
                <a:cs typeface="Times New Roman" panose="02020603050405020304" pitchFamily="2" charset="0"/>
              </a:rPr>
              <a:t>exit(0);</a:t>
            </a:r>
            <a:endParaRPr lang="zh-CN" altLang="en-US" sz="1600" dirty="0">
              <a:latin typeface="Times New Roman" panose="02020603050405020304" pitchFamily="2" charset="0"/>
              <a:cs typeface="Times New Roman" panose="02020603050405020304" pitchFamily="2" charset="0"/>
            </a:endParaRPr>
          </a:p>
          <a:p>
            <a:pPr marL="1905" indent="-344805">
              <a:spcBef>
                <a:spcPts val="0"/>
              </a:spcBef>
              <a:buNone/>
              <a:defRPr/>
            </a:pPr>
            <a:r>
              <a:rPr lang="zh-CN" altLang="en-US" sz="1600" dirty="0">
                <a:latin typeface="Times New Roman" panose="02020603050405020304" pitchFamily="2" charset="0"/>
                <a:cs typeface="Times New Roman" panose="02020603050405020304" pitchFamily="2" charset="0"/>
              </a:rPr>
              <a:t>}</a:t>
            </a:r>
            <a:endParaRPr lang="zh-CN" altLang="en-US" sz="1600" dirty="0">
              <a:latin typeface="Times New Roman" panose="02020603050405020304" pitchFamily="2" charset="0"/>
              <a:cs typeface="Times New Roman" panose="02020603050405020304" pitchFamily="2" charset="0"/>
            </a:endParaRPr>
          </a:p>
        </p:txBody>
      </p:sp>
      <p:sp>
        <p:nvSpPr>
          <p:cNvPr id="123908" name="Rectangle 4"/>
          <p:cNvSpPr>
            <a:spLocks noChangeArrowheads="1"/>
          </p:cNvSpPr>
          <p:nvPr/>
        </p:nvSpPr>
        <p:spPr bwMode="auto">
          <a:xfrm>
            <a:off x="4792278" y="2161730"/>
            <a:ext cx="3463956" cy="2534540"/>
          </a:xfrm>
          <a:prstGeom prst="rect">
            <a:avLst/>
          </a:prstGeom>
          <a:solidFill>
            <a:schemeClr val="accent3"/>
          </a:solidFill>
        </p:spPr>
        <p:style>
          <a:lnRef idx="3">
            <a:schemeClr val="lt1"/>
          </a:lnRef>
          <a:fillRef idx="1">
            <a:schemeClr val="accent1"/>
          </a:fillRef>
          <a:effectRef idx="1">
            <a:schemeClr val="accent1"/>
          </a:effectRef>
          <a:fontRef idx="minor">
            <a:schemeClr val="lt1"/>
          </a:fontRef>
        </p:style>
        <p:txBody>
          <a:bodyPr wrap="square">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buFont typeface="Monotype Sorts" pitchFamily="2" charset="2"/>
              <a:buNone/>
              <a:defRPr/>
            </a:pPr>
            <a:endParaRPr lang="en-US" altLang="zh-CN" sz="1800" dirty="0">
              <a:latin typeface="Helvetica" panose="020B0604020202020204" pitchFamily="34" charset="0"/>
            </a:endParaRPr>
          </a:p>
          <a:p>
            <a:pPr>
              <a:lnSpc>
                <a:spcPct val="90000"/>
              </a:lnSpc>
              <a:buFont typeface="Monotype Sorts" pitchFamily="2" charset="2"/>
              <a:buNone/>
              <a:defRPr/>
            </a:pPr>
            <a:r>
              <a:rPr lang="en-US" altLang="zh-CN" sz="1600" dirty="0" err="1">
                <a:latin typeface="Helvetica" panose="020B0604020202020204" pitchFamily="34" charset="0"/>
              </a:rPr>
              <a:t>rdwrt</a:t>
            </a:r>
            <a:r>
              <a:rPr lang="en-US" altLang="zh-CN" sz="1600" dirty="0">
                <a:latin typeface="Helvetica" panose="020B0604020202020204" pitchFamily="34" charset="0"/>
              </a:rPr>
              <a:t>()</a:t>
            </a:r>
            <a:endParaRPr lang="en-US" altLang="zh-CN" sz="1600" dirty="0">
              <a:latin typeface="Helvetica" panose="020B0604020202020204" pitchFamily="34" charset="0"/>
            </a:endParaRPr>
          </a:p>
          <a:p>
            <a:pPr>
              <a:lnSpc>
                <a:spcPct val="90000"/>
              </a:lnSpc>
              <a:buFont typeface="Monotype Sorts" pitchFamily="2" charset="2"/>
              <a:buNone/>
              <a:defRPr/>
            </a:pPr>
            <a:r>
              <a:rPr lang="en-US" altLang="zh-CN" sz="1600" dirty="0">
                <a:latin typeface="Helvetica" panose="020B0604020202020204" pitchFamily="34" charset="0"/>
              </a:rPr>
              <a:t> {</a:t>
            </a:r>
            <a:endParaRPr lang="en-US" altLang="zh-CN" sz="1600" dirty="0">
              <a:latin typeface="Helvetica" panose="020B0604020202020204" pitchFamily="34" charset="0"/>
            </a:endParaRPr>
          </a:p>
          <a:p>
            <a:pPr>
              <a:lnSpc>
                <a:spcPct val="90000"/>
              </a:lnSpc>
              <a:buFont typeface="Monotype Sorts" pitchFamily="2" charset="2"/>
              <a:buNone/>
              <a:defRPr/>
            </a:pPr>
            <a:r>
              <a:rPr lang="en-US" altLang="zh-CN" sz="1600" dirty="0">
                <a:latin typeface="Helvetica" panose="020B0604020202020204" pitchFamily="34" charset="0"/>
              </a:rPr>
              <a:t>    for (;;)      { </a:t>
            </a:r>
            <a:endParaRPr lang="en-US" altLang="zh-CN" sz="1600" dirty="0">
              <a:latin typeface="Helvetica" panose="020B0604020202020204" pitchFamily="34" charset="0"/>
            </a:endParaRPr>
          </a:p>
          <a:p>
            <a:pPr>
              <a:lnSpc>
                <a:spcPct val="90000"/>
              </a:lnSpc>
              <a:buFont typeface="Monotype Sorts" pitchFamily="2" charset="2"/>
              <a:buNone/>
              <a:defRPr/>
            </a:pPr>
            <a:r>
              <a:rPr lang="en-US" altLang="zh-CN" sz="1600" dirty="0">
                <a:latin typeface="Helvetica" panose="020B0604020202020204" pitchFamily="34" charset="0"/>
              </a:rPr>
              <a:t>         if (read(fdrd,&amp;c,1) !=1)  return;</a:t>
            </a:r>
            <a:endParaRPr lang="en-US" altLang="zh-CN" sz="1600" dirty="0">
              <a:latin typeface="Helvetica" panose="020B0604020202020204" pitchFamily="34" charset="0"/>
            </a:endParaRPr>
          </a:p>
          <a:p>
            <a:pPr>
              <a:lnSpc>
                <a:spcPct val="90000"/>
              </a:lnSpc>
              <a:buFont typeface="Monotype Sorts" pitchFamily="2" charset="2"/>
              <a:buNone/>
              <a:defRPr/>
            </a:pPr>
            <a:r>
              <a:rPr lang="en-US" altLang="zh-CN" sz="1600" dirty="0">
                <a:latin typeface="Helvetica" panose="020B0604020202020204" pitchFamily="34" charset="0"/>
              </a:rPr>
              <a:t>         write(fdwt,&amp;c,1);    }</a:t>
            </a:r>
            <a:endParaRPr lang="en-US" altLang="zh-CN" sz="1600" dirty="0">
              <a:latin typeface="Helvetica" panose="020B0604020202020204" pitchFamily="34" charset="0"/>
            </a:endParaRPr>
          </a:p>
          <a:p>
            <a:pPr>
              <a:lnSpc>
                <a:spcPct val="90000"/>
              </a:lnSpc>
              <a:buFont typeface="Monotype Sorts" pitchFamily="2" charset="2"/>
              <a:buNone/>
              <a:defRPr/>
            </a:pPr>
            <a:r>
              <a:rPr lang="en-US" altLang="zh-CN" sz="1600" dirty="0">
                <a:latin typeface="Helvetica" panose="020B0604020202020204" pitchFamily="34" charset="0"/>
              </a:rPr>
              <a:t> } </a:t>
            </a:r>
            <a:endParaRPr lang="en-US" altLang="zh-CN" sz="1600" dirty="0">
              <a:latin typeface="Helvetica" panose="020B0604020202020204" pitchFamily="34" charset="0"/>
            </a:endParaRPr>
          </a:p>
          <a:p>
            <a:pPr>
              <a:lnSpc>
                <a:spcPct val="90000"/>
              </a:lnSpc>
              <a:buFont typeface="Monotype Sorts" pitchFamily="2" charset="2"/>
              <a:buNone/>
              <a:defRPr/>
            </a:pPr>
            <a:endParaRPr lang="en-US" altLang="zh-CN" sz="1800" dirty="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noProof="1">
                <a:effectLst>
                  <a:outerShdw blurRad="38100" dist="38100" dir="2700000">
                    <a:srgbClr val="C0C0C0"/>
                  </a:outerShdw>
                </a:effectLst>
              </a:rPr>
              <a:t>fork()</a:t>
            </a:r>
            <a:r>
              <a:rPr lang="zh-CN" altLang="en-US" noProof="1">
                <a:effectLst>
                  <a:outerShdw blurRad="38100" dist="38100" dir="2700000">
                    <a:srgbClr val="C0C0C0"/>
                  </a:outerShdw>
                </a:effectLst>
              </a:rPr>
              <a:t>之前父进程打开的文件</a:t>
            </a:r>
            <a:endParaRPr lang="zh-CN" altLang="en-US" noProof="1">
              <a:effectLst>
                <a:outerShdw blurRad="38100" dist="38100" dir="2700000">
                  <a:srgbClr val="C0C0C0"/>
                </a:outerShdw>
              </a:effectLst>
            </a:endParaRPr>
          </a:p>
        </p:txBody>
      </p:sp>
      <p:grpSp>
        <p:nvGrpSpPr>
          <p:cNvPr id="2" name="Group 4"/>
          <p:cNvGrpSpPr>
            <a:grpSpLocks noChangeAspect="1"/>
          </p:cNvGrpSpPr>
          <p:nvPr/>
        </p:nvGrpSpPr>
        <p:grpSpPr bwMode="auto">
          <a:xfrm>
            <a:off x="822329" y="1077914"/>
            <a:ext cx="7821663" cy="4814894"/>
            <a:chOff x="518" y="679"/>
            <a:chExt cx="4927" cy="3033"/>
          </a:xfrm>
        </p:grpSpPr>
        <p:sp>
          <p:nvSpPr>
            <p:cNvPr id="4" name="AutoShape 3"/>
            <p:cNvSpPr>
              <a:spLocks noChangeAspect="1" noChangeArrowheads="1" noTextEdit="1"/>
            </p:cNvSpPr>
            <p:nvPr/>
          </p:nvSpPr>
          <p:spPr bwMode="auto">
            <a:xfrm>
              <a:off x="518" y="679"/>
              <a:ext cx="4916" cy="3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2765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4" y="1121"/>
              <a:ext cx="772" cy="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 y="1121"/>
              <a:ext cx="772" cy="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p:nvSpPr>
          <p:spPr bwMode="auto">
            <a:xfrm>
              <a:off x="870" y="1137"/>
              <a:ext cx="692" cy="1012"/>
            </a:xfrm>
            <a:prstGeom prst="rect">
              <a:avLst/>
            </a:prstGeom>
            <a:noFill/>
            <a:ln w="20638" cap="sq">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Rectangle 8"/>
            <p:cNvSpPr>
              <a:spLocks noChangeArrowheads="1"/>
            </p:cNvSpPr>
            <p:nvPr/>
          </p:nvSpPr>
          <p:spPr bwMode="auto">
            <a:xfrm>
              <a:off x="898" y="712"/>
              <a:ext cx="299"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用户文件</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Rectangle 9"/>
            <p:cNvSpPr>
              <a:spLocks noChangeArrowheads="1"/>
            </p:cNvSpPr>
            <p:nvPr/>
          </p:nvSpPr>
          <p:spPr bwMode="auto">
            <a:xfrm>
              <a:off x="898" y="837"/>
              <a:ext cx="299"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描述符表</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 name="Rectangle 10"/>
            <p:cNvSpPr>
              <a:spLocks noChangeArrowheads="1"/>
            </p:cNvSpPr>
            <p:nvPr/>
          </p:nvSpPr>
          <p:spPr bwMode="auto">
            <a:xfrm>
              <a:off x="922" y="956"/>
              <a:ext cx="10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 name="Rectangle 11"/>
            <p:cNvSpPr>
              <a:spLocks noChangeArrowheads="1"/>
            </p:cNvSpPr>
            <p:nvPr/>
          </p:nvSpPr>
          <p:spPr bwMode="auto">
            <a:xfrm>
              <a:off x="958" y="965"/>
              <a:ext cx="237"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父进程</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 name="Rectangle 12"/>
            <p:cNvSpPr>
              <a:spLocks noChangeArrowheads="1"/>
            </p:cNvSpPr>
            <p:nvPr/>
          </p:nvSpPr>
          <p:spPr bwMode="auto">
            <a:xfrm>
              <a:off x="1319" y="956"/>
              <a:ext cx="102"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Line 13"/>
            <p:cNvSpPr>
              <a:spLocks noChangeShapeType="1"/>
            </p:cNvSpPr>
            <p:nvPr/>
          </p:nvSpPr>
          <p:spPr bwMode="auto">
            <a:xfrm>
              <a:off x="870" y="1250"/>
              <a:ext cx="692" cy="0"/>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Line 14"/>
            <p:cNvSpPr>
              <a:spLocks noChangeShapeType="1"/>
            </p:cNvSpPr>
            <p:nvPr/>
          </p:nvSpPr>
          <p:spPr bwMode="auto">
            <a:xfrm>
              <a:off x="870" y="1359"/>
              <a:ext cx="692" cy="0"/>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 name="Line 15"/>
            <p:cNvSpPr>
              <a:spLocks noChangeShapeType="1"/>
            </p:cNvSpPr>
            <p:nvPr/>
          </p:nvSpPr>
          <p:spPr bwMode="auto">
            <a:xfrm>
              <a:off x="870" y="1474"/>
              <a:ext cx="692" cy="0"/>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 name="Line 16"/>
            <p:cNvSpPr>
              <a:spLocks noChangeShapeType="1"/>
            </p:cNvSpPr>
            <p:nvPr/>
          </p:nvSpPr>
          <p:spPr bwMode="auto">
            <a:xfrm>
              <a:off x="870" y="1590"/>
              <a:ext cx="692" cy="0"/>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 name="Rectangle 17"/>
            <p:cNvSpPr>
              <a:spLocks noChangeArrowheads="1"/>
            </p:cNvSpPr>
            <p:nvPr/>
          </p:nvSpPr>
          <p:spPr bwMode="auto">
            <a:xfrm>
              <a:off x="643" y="1145"/>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alibri" panose="020F0502020204030204" pitchFamily="34" charset="0"/>
                </a:rPr>
                <a:t>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 name="Rectangle 18"/>
            <p:cNvSpPr>
              <a:spLocks noChangeArrowheads="1"/>
            </p:cNvSpPr>
            <p:nvPr/>
          </p:nvSpPr>
          <p:spPr bwMode="auto">
            <a:xfrm>
              <a:off x="643" y="1259"/>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alibri" panose="020F05020202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 name="Rectangle 19"/>
            <p:cNvSpPr>
              <a:spLocks noChangeArrowheads="1"/>
            </p:cNvSpPr>
            <p:nvPr/>
          </p:nvSpPr>
          <p:spPr bwMode="auto">
            <a:xfrm>
              <a:off x="643" y="1373"/>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alibri" panose="020F0502020204030204" pitchFamily="34" charset="0"/>
                </a:rPr>
                <a:t>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 name="Rectangle 20"/>
            <p:cNvSpPr>
              <a:spLocks noChangeArrowheads="1"/>
            </p:cNvSpPr>
            <p:nvPr/>
          </p:nvSpPr>
          <p:spPr bwMode="auto">
            <a:xfrm>
              <a:off x="643" y="1486"/>
              <a:ext cx="124"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alibri" panose="020F0502020204030204" pitchFamily="34" charset="0"/>
                </a:rPr>
                <a:t>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9" name="Rectangle 21"/>
            <p:cNvSpPr>
              <a:spLocks noChangeArrowheads="1"/>
            </p:cNvSpPr>
            <p:nvPr/>
          </p:nvSpPr>
          <p:spPr bwMode="auto">
            <a:xfrm>
              <a:off x="643" y="1602"/>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alibri" panose="020F0502020204030204" pitchFamily="34" charset="0"/>
                </a:rPr>
                <a:t>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Rectangle 22"/>
            <p:cNvSpPr>
              <a:spLocks noChangeArrowheads="1"/>
            </p:cNvSpPr>
            <p:nvPr/>
          </p:nvSpPr>
          <p:spPr bwMode="auto">
            <a:xfrm>
              <a:off x="643" y="1716"/>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alibri" panose="020F0502020204030204" pitchFamily="34" charset="0"/>
                </a:rPr>
                <a:t>5</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1" name="Line 23"/>
            <p:cNvSpPr>
              <a:spLocks noChangeShapeType="1"/>
            </p:cNvSpPr>
            <p:nvPr/>
          </p:nvSpPr>
          <p:spPr bwMode="auto">
            <a:xfrm>
              <a:off x="870" y="1702"/>
              <a:ext cx="692" cy="0"/>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2" name="Line 24"/>
            <p:cNvSpPr>
              <a:spLocks noChangeShapeType="1"/>
            </p:cNvSpPr>
            <p:nvPr/>
          </p:nvSpPr>
          <p:spPr bwMode="auto">
            <a:xfrm>
              <a:off x="870" y="1799"/>
              <a:ext cx="692" cy="0"/>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pic>
          <p:nvPicPr>
            <p:cNvPr id="27673"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2" y="1121"/>
              <a:ext cx="1488" cy="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4"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 y="1121"/>
              <a:ext cx="1488" cy="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7"/>
            <p:cNvSpPr>
              <a:spLocks noChangeArrowheads="1"/>
            </p:cNvSpPr>
            <p:nvPr/>
          </p:nvSpPr>
          <p:spPr bwMode="auto">
            <a:xfrm>
              <a:off x="2175" y="1137"/>
              <a:ext cx="1412" cy="2529"/>
            </a:xfrm>
            <a:prstGeom prst="rect">
              <a:avLst/>
            </a:prstGeom>
            <a:noFill/>
            <a:ln w="20638" cap="sq">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 name="Line 28"/>
            <p:cNvSpPr>
              <a:spLocks noChangeShapeType="1"/>
            </p:cNvSpPr>
            <p:nvPr/>
          </p:nvSpPr>
          <p:spPr bwMode="auto">
            <a:xfrm>
              <a:off x="2175" y="1356"/>
              <a:ext cx="1412" cy="0"/>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5" name="Line 29"/>
            <p:cNvSpPr>
              <a:spLocks noChangeShapeType="1"/>
            </p:cNvSpPr>
            <p:nvPr/>
          </p:nvSpPr>
          <p:spPr bwMode="auto">
            <a:xfrm>
              <a:off x="2175" y="1812"/>
              <a:ext cx="1412" cy="0"/>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 name="Line 30"/>
            <p:cNvSpPr>
              <a:spLocks noChangeShapeType="1"/>
            </p:cNvSpPr>
            <p:nvPr/>
          </p:nvSpPr>
          <p:spPr bwMode="auto">
            <a:xfrm>
              <a:off x="2175" y="2148"/>
              <a:ext cx="1412" cy="0"/>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Line 31"/>
            <p:cNvSpPr>
              <a:spLocks noChangeShapeType="1"/>
            </p:cNvSpPr>
            <p:nvPr/>
          </p:nvSpPr>
          <p:spPr bwMode="auto">
            <a:xfrm>
              <a:off x="2175" y="2485"/>
              <a:ext cx="1412" cy="0"/>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32"/>
            <p:cNvSpPr>
              <a:spLocks noChangeShapeType="1"/>
            </p:cNvSpPr>
            <p:nvPr/>
          </p:nvSpPr>
          <p:spPr bwMode="auto">
            <a:xfrm>
              <a:off x="2175" y="2822"/>
              <a:ext cx="1412" cy="0"/>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Rectangle 33"/>
            <p:cNvSpPr>
              <a:spLocks noChangeArrowheads="1"/>
            </p:cNvSpPr>
            <p:nvPr/>
          </p:nvSpPr>
          <p:spPr bwMode="auto">
            <a:xfrm>
              <a:off x="2770" y="952"/>
              <a:ext cx="236"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文件表</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 name="Rectangle 34"/>
            <p:cNvSpPr>
              <a:spLocks noChangeArrowheads="1"/>
            </p:cNvSpPr>
            <p:nvPr/>
          </p:nvSpPr>
          <p:spPr bwMode="auto">
            <a:xfrm>
              <a:off x="1205" y="1784"/>
              <a:ext cx="9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 name="Rectangle 35"/>
            <p:cNvSpPr>
              <a:spLocks noChangeArrowheads="1"/>
            </p:cNvSpPr>
            <p:nvPr/>
          </p:nvSpPr>
          <p:spPr bwMode="auto">
            <a:xfrm>
              <a:off x="1205" y="1885"/>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2" name="Rectangle 36"/>
            <p:cNvSpPr>
              <a:spLocks noChangeArrowheads="1"/>
            </p:cNvSpPr>
            <p:nvPr/>
          </p:nvSpPr>
          <p:spPr bwMode="auto">
            <a:xfrm>
              <a:off x="1205" y="1985"/>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3" name="Rectangle 37"/>
            <p:cNvSpPr>
              <a:spLocks noChangeArrowheads="1"/>
            </p:cNvSpPr>
            <p:nvPr/>
          </p:nvSpPr>
          <p:spPr bwMode="auto">
            <a:xfrm>
              <a:off x="2656" y="1406"/>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4" name="Rectangle 38"/>
            <p:cNvSpPr>
              <a:spLocks noChangeArrowheads="1"/>
            </p:cNvSpPr>
            <p:nvPr/>
          </p:nvSpPr>
          <p:spPr bwMode="auto">
            <a:xfrm>
              <a:off x="2656" y="1506"/>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5" name="Rectangle 39"/>
            <p:cNvSpPr>
              <a:spLocks noChangeArrowheads="1"/>
            </p:cNvSpPr>
            <p:nvPr/>
          </p:nvSpPr>
          <p:spPr bwMode="auto">
            <a:xfrm>
              <a:off x="2656" y="1606"/>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6" name="Rectangle 40"/>
            <p:cNvSpPr>
              <a:spLocks noChangeArrowheads="1"/>
            </p:cNvSpPr>
            <p:nvPr/>
          </p:nvSpPr>
          <p:spPr bwMode="auto">
            <a:xfrm>
              <a:off x="2656" y="2121"/>
              <a:ext cx="9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7" name="Rectangle 41"/>
            <p:cNvSpPr>
              <a:spLocks noChangeArrowheads="1"/>
            </p:cNvSpPr>
            <p:nvPr/>
          </p:nvSpPr>
          <p:spPr bwMode="auto">
            <a:xfrm>
              <a:off x="2656" y="2221"/>
              <a:ext cx="9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8" name="Rectangle 42"/>
            <p:cNvSpPr>
              <a:spLocks noChangeArrowheads="1"/>
            </p:cNvSpPr>
            <p:nvPr/>
          </p:nvSpPr>
          <p:spPr bwMode="auto">
            <a:xfrm>
              <a:off x="2656" y="2322"/>
              <a:ext cx="9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9" name="Rectangle 43"/>
            <p:cNvSpPr>
              <a:spLocks noChangeArrowheads="1"/>
            </p:cNvSpPr>
            <p:nvPr/>
          </p:nvSpPr>
          <p:spPr bwMode="auto">
            <a:xfrm>
              <a:off x="2656" y="2923"/>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0" name="Rectangle 44"/>
            <p:cNvSpPr>
              <a:spLocks noChangeArrowheads="1"/>
            </p:cNvSpPr>
            <p:nvPr/>
          </p:nvSpPr>
          <p:spPr bwMode="auto">
            <a:xfrm>
              <a:off x="2656" y="3023"/>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1" name="Rectangle 45"/>
            <p:cNvSpPr>
              <a:spLocks noChangeArrowheads="1"/>
            </p:cNvSpPr>
            <p:nvPr/>
          </p:nvSpPr>
          <p:spPr bwMode="auto">
            <a:xfrm>
              <a:off x="2656" y="3123"/>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2" name="Rectangle 46"/>
            <p:cNvSpPr>
              <a:spLocks noChangeArrowheads="1"/>
            </p:cNvSpPr>
            <p:nvPr/>
          </p:nvSpPr>
          <p:spPr bwMode="auto">
            <a:xfrm>
              <a:off x="2232" y="1856"/>
              <a:ext cx="236"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引用数</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47"/>
            <p:cNvSpPr>
              <a:spLocks noChangeArrowheads="1"/>
            </p:cNvSpPr>
            <p:nvPr/>
          </p:nvSpPr>
          <p:spPr bwMode="auto">
            <a:xfrm>
              <a:off x="2381" y="1964"/>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alibri" panose="020F05020202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4" name="Rectangle 48"/>
            <p:cNvSpPr>
              <a:spLocks noChangeArrowheads="1"/>
            </p:cNvSpPr>
            <p:nvPr/>
          </p:nvSpPr>
          <p:spPr bwMode="auto">
            <a:xfrm>
              <a:off x="3384" y="1871"/>
              <a:ext cx="186"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读</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5" name="Rectangle 49"/>
            <p:cNvSpPr>
              <a:spLocks noChangeArrowheads="1"/>
            </p:cNvSpPr>
            <p:nvPr/>
          </p:nvSpPr>
          <p:spPr bwMode="auto">
            <a:xfrm>
              <a:off x="2258" y="2524"/>
              <a:ext cx="237"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引用数</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6" name="Rectangle 50"/>
            <p:cNvSpPr>
              <a:spLocks noChangeArrowheads="1"/>
            </p:cNvSpPr>
            <p:nvPr/>
          </p:nvSpPr>
          <p:spPr bwMode="auto">
            <a:xfrm>
              <a:off x="2408" y="2634"/>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alibri" panose="020F05020202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7" name="Rectangle 51"/>
            <p:cNvSpPr>
              <a:spLocks noChangeArrowheads="1"/>
            </p:cNvSpPr>
            <p:nvPr/>
          </p:nvSpPr>
          <p:spPr bwMode="auto">
            <a:xfrm>
              <a:off x="3240" y="2539"/>
              <a:ext cx="186"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读</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8" name="Rectangle 52"/>
            <p:cNvSpPr>
              <a:spLocks noChangeArrowheads="1"/>
            </p:cNvSpPr>
            <p:nvPr/>
          </p:nvSpPr>
          <p:spPr bwMode="auto">
            <a:xfrm>
              <a:off x="3361" y="2530"/>
              <a:ext cx="135"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9" name="Rectangle 53"/>
            <p:cNvSpPr>
              <a:spLocks noChangeArrowheads="1"/>
            </p:cNvSpPr>
            <p:nvPr/>
          </p:nvSpPr>
          <p:spPr bwMode="auto">
            <a:xfrm>
              <a:off x="3434" y="2539"/>
              <a:ext cx="186"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写</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27702" name="Picture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0" y="1121"/>
              <a:ext cx="1415" cy="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03" name="Picture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0" y="1121"/>
              <a:ext cx="1415" cy="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Rectangle 56"/>
            <p:cNvSpPr>
              <a:spLocks noChangeArrowheads="1"/>
            </p:cNvSpPr>
            <p:nvPr/>
          </p:nvSpPr>
          <p:spPr bwMode="auto">
            <a:xfrm>
              <a:off x="4066" y="1137"/>
              <a:ext cx="1332" cy="2529"/>
            </a:xfrm>
            <a:prstGeom prst="rect">
              <a:avLst/>
            </a:prstGeom>
            <a:noFill/>
            <a:ln w="20638" cap="sq">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1" name="Line 57"/>
            <p:cNvSpPr>
              <a:spLocks noChangeShapeType="1"/>
            </p:cNvSpPr>
            <p:nvPr/>
          </p:nvSpPr>
          <p:spPr bwMode="auto">
            <a:xfrm>
              <a:off x="4066" y="1356"/>
              <a:ext cx="1332" cy="0"/>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Line 58"/>
            <p:cNvSpPr>
              <a:spLocks noChangeShapeType="1"/>
            </p:cNvSpPr>
            <p:nvPr/>
          </p:nvSpPr>
          <p:spPr bwMode="auto">
            <a:xfrm>
              <a:off x="4066" y="1812"/>
              <a:ext cx="1332" cy="0"/>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3" name="Line 59"/>
            <p:cNvSpPr>
              <a:spLocks noChangeShapeType="1"/>
            </p:cNvSpPr>
            <p:nvPr/>
          </p:nvSpPr>
          <p:spPr bwMode="auto">
            <a:xfrm>
              <a:off x="4066" y="2148"/>
              <a:ext cx="1332" cy="0"/>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4" name="Line 60"/>
            <p:cNvSpPr>
              <a:spLocks noChangeShapeType="1"/>
            </p:cNvSpPr>
            <p:nvPr/>
          </p:nvSpPr>
          <p:spPr bwMode="auto">
            <a:xfrm>
              <a:off x="4066" y="2485"/>
              <a:ext cx="1332" cy="0"/>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5" name="Line 61"/>
            <p:cNvSpPr>
              <a:spLocks noChangeShapeType="1"/>
            </p:cNvSpPr>
            <p:nvPr/>
          </p:nvSpPr>
          <p:spPr bwMode="auto">
            <a:xfrm>
              <a:off x="4066" y="2822"/>
              <a:ext cx="1332" cy="0"/>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6" name="Rectangle 62"/>
            <p:cNvSpPr>
              <a:spLocks noChangeArrowheads="1"/>
            </p:cNvSpPr>
            <p:nvPr/>
          </p:nvSpPr>
          <p:spPr bwMode="auto">
            <a:xfrm>
              <a:off x="4434" y="952"/>
              <a:ext cx="35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索引结点表</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7" name="Rectangle 63"/>
            <p:cNvSpPr>
              <a:spLocks noChangeArrowheads="1"/>
            </p:cNvSpPr>
            <p:nvPr/>
          </p:nvSpPr>
          <p:spPr bwMode="auto">
            <a:xfrm>
              <a:off x="4547" y="1406"/>
              <a:ext cx="9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8" name="Rectangle 64"/>
            <p:cNvSpPr>
              <a:spLocks noChangeArrowheads="1"/>
            </p:cNvSpPr>
            <p:nvPr/>
          </p:nvSpPr>
          <p:spPr bwMode="auto">
            <a:xfrm>
              <a:off x="4547" y="1506"/>
              <a:ext cx="9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9" name="Rectangle 65"/>
            <p:cNvSpPr>
              <a:spLocks noChangeArrowheads="1"/>
            </p:cNvSpPr>
            <p:nvPr/>
          </p:nvSpPr>
          <p:spPr bwMode="auto">
            <a:xfrm>
              <a:off x="4547" y="1606"/>
              <a:ext cx="9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0" name="Rectangle 66"/>
            <p:cNvSpPr>
              <a:spLocks noChangeArrowheads="1"/>
            </p:cNvSpPr>
            <p:nvPr/>
          </p:nvSpPr>
          <p:spPr bwMode="auto">
            <a:xfrm>
              <a:off x="4547" y="2121"/>
              <a:ext cx="9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 name="Rectangle 67"/>
            <p:cNvSpPr>
              <a:spLocks noChangeArrowheads="1"/>
            </p:cNvSpPr>
            <p:nvPr/>
          </p:nvSpPr>
          <p:spPr bwMode="auto">
            <a:xfrm>
              <a:off x="4547" y="2221"/>
              <a:ext cx="9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 name="Rectangle 68"/>
            <p:cNvSpPr>
              <a:spLocks noChangeArrowheads="1"/>
            </p:cNvSpPr>
            <p:nvPr/>
          </p:nvSpPr>
          <p:spPr bwMode="auto">
            <a:xfrm>
              <a:off x="4547" y="2322"/>
              <a:ext cx="9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3" name="Rectangle 69"/>
            <p:cNvSpPr>
              <a:spLocks noChangeArrowheads="1"/>
            </p:cNvSpPr>
            <p:nvPr/>
          </p:nvSpPr>
          <p:spPr bwMode="auto">
            <a:xfrm>
              <a:off x="4547" y="2923"/>
              <a:ext cx="9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5168" name="Rectangle 70"/>
            <p:cNvSpPr>
              <a:spLocks noChangeArrowheads="1"/>
            </p:cNvSpPr>
            <p:nvPr/>
          </p:nvSpPr>
          <p:spPr bwMode="auto">
            <a:xfrm>
              <a:off x="4547" y="3023"/>
              <a:ext cx="9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5169" name="Rectangle 71"/>
            <p:cNvSpPr>
              <a:spLocks noChangeArrowheads="1"/>
            </p:cNvSpPr>
            <p:nvPr/>
          </p:nvSpPr>
          <p:spPr bwMode="auto">
            <a:xfrm>
              <a:off x="4547" y="3123"/>
              <a:ext cx="9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5170" name="Rectangle 72"/>
            <p:cNvSpPr>
              <a:spLocks noChangeArrowheads="1"/>
            </p:cNvSpPr>
            <p:nvPr/>
          </p:nvSpPr>
          <p:spPr bwMode="auto">
            <a:xfrm>
              <a:off x="4123" y="1856"/>
              <a:ext cx="236"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引用数</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5172" name="Rectangle 73"/>
            <p:cNvSpPr>
              <a:spLocks noChangeArrowheads="1"/>
            </p:cNvSpPr>
            <p:nvPr/>
          </p:nvSpPr>
          <p:spPr bwMode="auto">
            <a:xfrm>
              <a:off x="4273" y="1964"/>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alibri" panose="020F05020202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5173" name="Rectangle 74"/>
            <p:cNvSpPr>
              <a:spLocks noChangeArrowheads="1"/>
            </p:cNvSpPr>
            <p:nvPr/>
          </p:nvSpPr>
          <p:spPr bwMode="auto">
            <a:xfrm>
              <a:off x="4880" y="1859"/>
              <a:ext cx="14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5174" name="Rectangle 75"/>
            <p:cNvSpPr>
              <a:spLocks noChangeArrowheads="1"/>
            </p:cNvSpPr>
            <p:nvPr/>
          </p:nvSpPr>
          <p:spPr bwMode="auto">
            <a:xfrm>
              <a:off x="4957" y="1859"/>
              <a:ext cx="400"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alibri" panose="020F0502020204030204" pitchFamily="34" charset="0"/>
                </a:rPr>
                <a:t>source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5175" name="Rectangle 76"/>
            <p:cNvSpPr>
              <a:spLocks noChangeArrowheads="1"/>
            </p:cNvSpPr>
            <p:nvPr/>
          </p:nvSpPr>
          <p:spPr bwMode="auto">
            <a:xfrm>
              <a:off x="4149" y="2524"/>
              <a:ext cx="237"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引用数</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5176" name="Rectangle 77"/>
            <p:cNvSpPr>
              <a:spLocks noChangeArrowheads="1"/>
            </p:cNvSpPr>
            <p:nvPr/>
          </p:nvSpPr>
          <p:spPr bwMode="auto">
            <a:xfrm>
              <a:off x="4299" y="2634"/>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alibri" panose="020F05020202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5177" name="Rectangle 78"/>
            <p:cNvSpPr>
              <a:spLocks noChangeArrowheads="1"/>
            </p:cNvSpPr>
            <p:nvPr/>
          </p:nvSpPr>
          <p:spPr bwMode="auto">
            <a:xfrm>
              <a:off x="4938" y="2512"/>
              <a:ext cx="14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5178" name="Rectangle 79"/>
            <p:cNvSpPr>
              <a:spLocks noChangeArrowheads="1"/>
            </p:cNvSpPr>
            <p:nvPr/>
          </p:nvSpPr>
          <p:spPr bwMode="auto">
            <a:xfrm>
              <a:off x="5015" y="2512"/>
              <a:ext cx="282"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alibri" panose="020F0502020204030204" pitchFamily="34" charset="0"/>
                </a:rPr>
                <a:t>dest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5179" name="Line 80"/>
            <p:cNvSpPr>
              <a:spLocks noChangeShapeType="1"/>
            </p:cNvSpPr>
            <p:nvPr/>
          </p:nvSpPr>
          <p:spPr bwMode="auto">
            <a:xfrm>
              <a:off x="1456" y="1521"/>
              <a:ext cx="675" cy="344"/>
            </a:xfrm>
            <a:prstGeom prst="line">
              <a:avLst/>
            </a:prstGeom>
            <a:noFill/>
            <a:ln w="1111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5180" name="Freeform 81"/>
            <p:cNvSpPr/>
            <p:nvPr/>
          </p:nvSpPr>
          <p:spPr bwMode="auto">
            <a:xfrm>
              <a:off x="2116" y="1847"/>
              <a:ext cx="59" cy="40"/>
            </a:xfrm>
            <a:custGeom>
              <a:avLst/>
              <a:gdLst>
                <a:gd name="T0" fmla="*/ 82 w 167"/>
                <a:gd name="T1" fmla="*/ 0 h 144"/>
                <a:gd name="T2" fmla="*/ 167 w 167"/>
                <a:gd name="T3" fmla="*/ 144 h 144"/>
                <a:gd name="T4" fmla="*/ 0 w 167"/>
                <a:gd name="T5" fmla="*/ 126 h 144"/>
                <a:gd name="T6" fmla="*/ 82 w 167"/>
                <a:gd name="T7" fmla="*/ 0 h 144"/>
              </a:gdLst>
              <a:ahLst/>
              <a:cxnLst>
                <a:cxn ang="0">
                  <a:pos x="T0" y="T1"/>
                </a:cxn>
                <a:cxn ang="0">
                  <a:pos x="T2" y="T3"/>
                </a:cxn>
                <a:cxn ang="0">
                  <a:pos x="T4" y="T5"/>
                </a:cxn>
                <a:cxn ang="0">
                  <a:pos x="T6" y="T7"/>
                </a:cxn>
              </a:cxnLst>
              <a:rect l="0" t="0" r="r" b="b"/>
              <a:pathLst>
                <a:path w="167" h="144">
                  <a:moveTo>
                    <a:pt x="82" y="0"/>
                  </a:moveTo>
                  <a:lnTo>
                    <a:pt x="167" y="144"/>
                  </a:lnTo>
                  <a:lnTo>
                    <a:pt x="0" y="126"/>
                  </a:lnTo>
                  <a:cubicBezTo>
                    <a:pt x="6" y="73"/>
                    <a:pt x="36" y="27"/>
                    <a:pt x="82" y="0"/>
                  </a:cubicBezTo>
                  <a:close/>
                </a:path>
              </a:pathLst>
            </a:custGeom>
            <a:solidFill>
              <a:srgbClr val="000000"/>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135181" name="Line 82"/>
            <p:cNvSpPr>
              <a:spLocks noChangeShapeType="1"/>
            </p:cNvSpPr>
            <p:nvPr/>
          </p:nvSpPr>
          <p:spPr bwMode="auto">
            <a:xfrm>
              <a:off x="1456" y="1649"/>
              <a:ext cx="696" cy="991"/>
            </a:xfrm>
            <a:prstGeom prst="line">
              <a:avLst/>
            </a:prstGeom>
            <a:noFill/>
            <a:ln w="1111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5182" name="Freeform 83"/>
            <p:cNvSpPr/>
            <p:nvPr/>
          </p:nvSpPr>
          <p:spPr bwMode="auto">
            <a:xfrm>
              <a:off x="2126" y="2625"/>
              <a:ext cx="49" cy="47"/>
            </a:xfrm>
            <a:custGeom>
              <a:avLst/>
              <a:gdLst>
                <a:gd name="T0" fmla="*/ 46 w 49"/>
                <a:gd name="T1" fmla="*/ 0 h 47"/>
                <a:gd name="T2" fmla="*/ 49 w 49"/>
                <a:gd name="T3" fmla="*/ 47 h 47"/>
                <a:gd name="T4" fmla="*/ 0 w 49"/>
                <a:gd name="T5" fmla="*/ 20 h 47"/>
                <a:gd name="T6" fmla="*/ 46 w 49"/>
                <a:gd name="T7" fmla="*/ 0 h 47"/>
              </a:gdLst>
              <a:ahLst/>
              <a:cxnLst>
                <a:cxn ang="0">
                  <a:pos x="T0" y="T1"/>
                </a:cxn>
                <a:cxn ang="0">
                  <a:pos x="T2" y="T3"/>
                </a:cxn>
                <a:cxn ang="0">
                  <a:pos x="T4" y="T5"/>
                </a:cxn>
                <a:cxn ang="0">
                  <a:pos x="T6" y="T7"/>
                </a:cxn>
              </a:cxnLst>
              <a:rect l="0" t="0" r="r" b="b"/>
              <a:pathLst>
                <a:path w="49" h="47">
                  <a:moveTo>
                    <a:pt x="46" y="0"/>
                  </a:moveTo>
                  <a:lnTo>
                    <a:pt x="49" y="47"/>
                  </a:lnTo>
                  <a:lnTo>
                    <a:pt x="0" y="20"/>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183" name="Line 84"/>
            <p:cNvSpPr>
              <a:spLocks noChangeShapeType="1"/>
            </p:cNvSpPr>
            <p:nvPr/>
          </p:nvSpPr>
          <p:spPr bwMode="auto">
            <a:xfrm>
              <a:off x="2600" y="1812"/>
              <a:ext cx="0" cy="337"/>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5185" name="Line 86"/>
            <p:cNvSpPr>
              <a:spLocks noChangeShapeType="1"/>
            </p:cNvSpPr>
            <p:nvPr/>
          </p:nvSpPr>
          <p:spPr bwMode="auto">
            <a:xfrm>
              <a:off x="2947" y="1811"/>
              <a:ext cx="0" cy="337"/>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5186" name="Line 87"/>
            <p:cNvSpPr>
              <a:spLocks noChangeShapeType="1"/>
            </p:cNvSpPr>
            <p:nvPr/>
          </p:nvSpPr>
          <p:spPr bwMode="auto">
            <a:xfrm>
              <a:off x="3366" y="1812"/>
              <a:ext cx="0" cy="337"/>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5187" name="Line 88"/>
            <p:cNvSpPr>
              <a:spLocks noChangeShapeType="1"/>
            </p:cNvSpPr>
            <p:nvPr/>
          </p:nvSpPr>
          <p:spPr bwMode="auto">
            <a:xfrm>
              <a:off x="2609" y="2486"/>
              <a:ext cx="0" cy="337"/>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5189" name="Line 90"/>
            <p:cNvSpPr>
              <a:spLocks noChangeShapeType="1"/>
            </p:cNvSpPr>
            <p:nvPr/>
          </p:nvSpPr>
          <p:spPr bwMode="auto">
            <a:xfrm>
              <a:off x="2955" y="2485"/>
              <a:ext cx="0" cy="337"/>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5190" name="Line 91"/>
            <p:cNvSpPr>
              <a:spLocks noChangeShapeType="1"/>
            </p:cNvSpPr>
            <p:nvPr/>
          </p:nvSpPr>
          <p:spPr bwMode="auto">
            <a:xfrm>
              <a:off x="3160" y="2485"/>
              <a:ext cx="0" cy="338"/>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5193" name="Line 94"/>
            <p:cNvSpPr>
              <a:spLocks noChangeShapeType="1"/>
            </p:cNvSpPr>
            <p:nvPr/>
          </p:nvSpPr>
          <p:spPr bwMode="auto">
            <a:xfrm>
              <a:off x="3374" y="1812"/>
              <a:ext cx="0" cy="337"/>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5194" name="Rectangle 95"/>
            <p:cNvSpPr>
              <a:spLocks noChangeArrowheads="1"/>
            </p:cNvSpPr>
            <p:nvPr/>
          </p:nvSpPr>
          <p:spPr bwMode="auto">
            <a:xfrm>
              <a:off x="2686" y="1865"/>
              <a:ext cx="13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pitchFamily="34" charset="0"/>
                </a:rPr>
                <a:t>R</a:t>
              </a:r>
              <a:r>
                <a:rPr kumimoji="0" lang="zh-CN" altLang="zh-CN" sz="1200" b="0" i="0" u="none" strike="noStrike" cap="none" normalizeH="0" baseline="0" dirty="0">
                  <a:ln>
                    <a:noFill/>
                  </a:ln>
                  <a:solidFill>
                    <a:srgbClr val="000000"/>
                  </a:solidFill>
                  <a:effectLst/>
                  <a:latin typeface="Calibri" panose="020F0502020204030204" pitchFamily="34" charset="0"/>
                </a:rPr>
                <a:t>W</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5195" name="Rectangle 96"/>
            <p:cNvSpPr>
              <a:spLocks noChangeArrowheads="1"/>
            </p:cNvSpPr>
            <p:nvPr/>
          </p:nvSpPr>
          <p:spPr bwMode="auto">
            <a:xfrm>
              <a:off x="2715" y="1995"/>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Calibri" panose="020F0502020204030204" pitchFamily="34" charset="0"/>
                </a:rPr>
                <a:t>0</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5200" name="Line 101"/>
            <p:cNvSpPr>
              <a:spLocks noChangeShapeType="1"/>
            </p:cNvSpPr>
            <p:nvPr/>
          </p:nvSpPr>
          <p:spPr bwMode="auto">
            <a:xfrm>
              <a:off x="3480" y="1980"/>
              <a:ext cx="533" cy="0"/>
            </a:xfrm>
            <a:prstGeom prst="line">
              <a:avLst/>
            </a:prstGeom>
            <a:noFill/>
            <a:ln w="1111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5201" name="Freeform 102"/>
            <p:cNvSpPr/>
            <p:nvPr/>
          </p:nvSpPr>
          <p:spPr bwMode="auto">
            <a:xfrm>
              <a:off x="4005" y="1959"/>
              <a:ext cx="61" cy="42"/>
            </a:xfrm>
            <a:custGeom>
              <a:avLst/>
              <a:gdLst>
                <a:gd name="T0" fmla="*/ 24 w 174"/>
                <a:gd name="T1" fmla="*/ 0 h 150"/>
                <a:gd name="T2" fmla="*/ 174 w 174"/>
                <a:gd name="T3" fmla="*/ 75 h 150"/>
                <a:gd name="T4" fmla="*/ 24 w 174"/>
                <a:gd name="T5" fmla="*/ 150 h 150"/>
                <a:gd name="T6" fmla="*/ 24 w 174"/>
                <a:gd name="T7" fmla="*/ 0 h 150"/>
              </a:gdLst>
              <a:ahLst/>
              <a:cxnLst>
                <a:cxn ang="0">
                  <a:pos x="T0" y="T1"/>
                </a:cxn>
                <a:cxn ang="0">
                  <a:pos x="T2" y="T3"/>
                </a:cxn>
                <a:cxn ang="0">
                  <a:pos x="T4" y="T5"/>
                </a:cxn>
                <a:cxn ang="0">
                  <a:pos x="T6" y="T7"/>
                </a:cxn>
              </a:cxnLst>
              <a:rect l="0" t="0" r="r" b="b"/>
              <a:pathLst>
                <a:path w="174" h="150">
                  <a:moveTo>
                    <a:pt x="24" y="0"/>
                  </a:moveTo>
                  <a:lnTo>
                    <a:pt x="174" y="75"/>
                  </a:lnTo>
                  <a:lnTo>
                    <a:pt x="24" y="150"/>
                  </a:lnTo>
                  <a:cubicBezTo>
                    <a:pt x="0" y="102"/>
                    <a:pt x="0" y="47"/>
                    <a:pt x="24" y="0"/>
                  </a:cubicBezTo>
                  <a:close/>
                </a:path>
              </a:pathLst>
            </a:custGeom>
            <a:solidFill>
              <a:srgbClr val="000000"/>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135202" name="Line 103"/>
            <p:cNvSpPr>
              <a:spLocks noChangeShapeType="1"/>
            </p:cNvSpPr>
            <p:nvPr/>
          </p:nvSpPr>
          <p:spPr bwMode="auto">
            <a:xfrm>
              <a:off x="3480" y="2650"/>
              <a:ext cx="533" cy="4"/>
            </a:xfrm>
            <a:prstGeom prst="line">
              <a:avLst/>
            </a:prstGeom>
            <a:noFill/>
            <a:ln w="1111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5203" name="Freeform 104"/>
            <p:cNvSpPr/>
            <p:nvPr/>
          </p:nvSpPr>
          <p:spPr bwMode="auto">
            <a:xfrm>
              <a:off x="4005" y="2633"/>
              <a:ext cx="61" cy="42"/>
            </a:xfrm>
            <a:custGeom>
              <a:avLst/>
              <a:gdLst>
                <a:gd name="T0" fmla="*/ 25 w 174"/>
                <a:gd name="T1" fmla="*/ 0 h 150"/>
                <a:gd name="T2" fmla="*/ 174 w 174"/>
                <a:gd name="T3" fmla="*/ 76 h 150"/>
                <a:gd name="T4" fmla="*/ 23 w 174"/>
                <a:gd name="T5" fmla="*/ 150 h 150"/>
                <a:gd name="T6" fmla="*/ 25 w 174"/>
                <a:gd name="T7" fmla="*/ 0 h 150"/>
              </a:gdLst>
              <a:ahLst/>
              <a:cxnLst>
                <a:cxn ang="0">
                  <a:pos x="T0" y="T1"/>
                </a:cxn>
                <a:cxn ang="0">
                  <a:pos x="T2" y="T3"/>
                </a:cxn>
                <a:cxn ang="0">
                  <a:pos x="T4" y="T5"/>
                </a:cxn>
                <a:cxn ang="0">
                  <a:pos x="T6" y="T7"/>
                </a:cxn>
              </a:cxnLst>
              <a:rect l="0" t="0" r="r" b="b"/>
              <a:pathLst>
                <a:path w="174" h="150">
                  <a:moveTo>
                    <a:pt x="25" y="0"/>
                  </a:moveTo>
                  <a:lnTo>
                    <a:pt x="174" y="76"/>
                  </a:lnTo>
                  <a:lnTo>
                    <a:pt x="23" y="150"/>
                  </a:lnTo>
                  <a:cubicBezTo>
                    <a:pt x="0" y="103"/>
                    <a:pt x="1" y="47"/>
                    <a:pt x="25" y="0"/>
                  </a:cubicBezTo>
                  <a:close/>
                </a:path>
              </a:pathLst>
            </a:custGeom>
            <a:solidFill>
              <a:srgbClr val="000000"/>
            </a:solidFill>
            <a:ln w="0">
              <a:solidFill>
                <a:srgbClr val="000000"/>
              </a:solidFill>
              <a:prstDash val="solid"/>
              <a:round/>
            </a:ln>
          </p:spPr>
          <p:txBody>
            <a:bodyPr vert="horz" wrap="square" lIns="91440" tIns="45720" rIns="91440" bIns="45720" numCol="1" anchor="t" anchorCtr="0" compatLnSpc="1"/>
            <a:lstStyle/>
            <a:p>
              <a:endParaRPr lang="zh-CN" altLang="en-US"/>
            </a:p>
          </p:txBody>
        </p:sp>
      </p:grpSp>
      <p:sp>
        <p:nvSpPr>
          <p:cNvPr id="108" name="Rectangle 95"/>
          <p:cNvSpPr>
            <a:spLocks noChangeArrowheads="1"/>
          </p:cNvSpPr>
          <p:nvPr/>
        </p:nvSpPr>
        <p:spPr bwMode="auto">
          <a:xfrm>
            <a:off x="4336550" y="3974222"/>
            <a:ext cx="217489"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pitchFamily="34" charset="0"/>
              </a:rPr>
              <a:t>R</a:t>
            </a:r>
            <a:r>
              <a:rPr kumimoji="0" lang="zh-CN" altLang="zh-CN" sz="1200" b="0" i="0" u="none" strike="noStrike" cap="none" normalizeH="0" baseline="0" dirty="0">
                <a:ln>
                  <a:noFill/>
                </a:ln>
                <a:solidFill>
                  <a:srgbClr val="000000"/>
                </a:solidFill>
                <a:effectLst/>
                <a:latin typeface="Calibri" panose="020F0502020204030204" pitchFamily="34" charset="0"/>
              </a:rPr>
              <a:t>W</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9" name="Rectangle 96"/>
          <p:cNvSpPr>
            <a:spLocks noChangeArrowheads="1"/>
          </p:cNvSpPr>
          <p:nvPr/>
        </p:nvSpPr>
        <p:spPr bwMode="auto">
          <a:xfrm>
            <a:off x="4382588" y="4180597"/>
            <a:ext cx="196851"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Calibri" panose="020F0502020204030204" pitchFamily="34" charset="0"/>
              </a:rPr>
              <a:t>0</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bwMode="auto">
          <a:xfrm>
            <a:off x="685800" y="304800"/>
            <a:ext cx="8077200" cy="4572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sz="2400" noProof="1">
                <a:effectLst>
                  <a:outerShdw blurRad="38100" dist="38100" dir="2700000">
                    <a:srgbClr val="C0C0C0"/>
                  </a:outerShdw>
                </a:effectLst>
              </a:rPr>
              <a:t>fork()</a:t>
            </a:r>
            <a:r>
              <a:rPr lang="zh-CN" altLang="en-US" sz="2400" noProof="1">
                <a:effectLst>
                  <a:outerShdw blurRad="38100" dist="38100" dir="2700000">
                    <a:srgbClr val="C0C0C0"/>
                  </a:outerShdw>
                </a:effectLst>
              </a:rPr>
              <a:t>之后，子进程继承父进程打开的文件</a:t>
            </a:r>
            <a:r>
              <a:rPr lang="en-US" altLang="zh-CN" sz="2400" noProof="1">
                <a:effectLst>
                  <a:outerShdw blurRad="38100" dist="38100" dir="2700000">
                    <a:srgbClr val="C0C0C0"/>
                  </a:outerShdw>
                </a:effectLst>
              </a:rPr>
              <a:t>(</a:t>
            </a:r>
            <a:r>
              <a:rPr lang="zh-CN" altLang="en-US" sz="2400" noProof="1">
                <a:effectLst>
                  <a:outerShdw blurRad="38100" dist="38100" dir="2700000">
                    <a:srgbClr val="C0C0C0"/>
                  </a:outerShdw>
                </a:effectLst>
              </a:rPr>
              <a:t>继承、共享</a:t>
            </a:r>
            <a:r>
              <a:rPr lang="en-US" altLang="zh-CN" sz="2400" noProof="1">
                <a:effectLst>
                  <a:outerShdw blurRad="38100" dist="38100" dir="2700000">
                    <a:srgbClr val="C0C0C0"/>
                  </a:outerShdw>
                </a:effectLst>
              </a:rPr>
              <a:t>)</a:t>
            </a:r>
            <a:endParaRPr lang="zh-CN" altLang="en-US" sz="2400" noProof="1">
              <a:effectLst>
                <a:outerShdw blurRad="38100" dist="38100" dir="2700000">
                  <a:srgbClr val="C0C0C0"/>
                </a:outerShdw>
              </a:effectLst>
            </a:endParaRPr>
          </a:p>
        </p:txBody>
      </p:sp>
      <p:sp>
        <p:nvSpPr>
          <p:cNvPr id="140292" name="文本框 5"/>
          <p:cNvSpPr txBox="1">
            <a:spLocks noChangeArrowheads="1"/>
          </p:cNvSpPr>
          <p:nvPr/>
        </p:nvSpPr>
        <p:spPr bwMode="auto">
          <a:xfrm>
            <a:off x="623887" y="5848134"/>
            <a:ext cx="4484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b="1" dirty="0">
                <a:solidFill>
                  <a:srgbClr val="C00000"/>
                </a:solidFill>
              </a:rPr>
              <a:t>注意文件读写指针的共享</a:t>
            </a:r>
            <a:endParaRPr lang="zh-CN" altLang="en-US" sz="1800" b="1" dirty="0">
              <a:solidFill>
                <a:srgbClr val="C00000"/>
              </a:solidFill>
            </a:endParaRPr>
          </a:p>
        </p:txBody>
      </p:sp>
      <p:pic>
        <p:nvPicPr>
          <p:cNvPr id="4" name="图片 3"/>
          <p:cNvPicPr>
            <a:picLocks noChangeAspect="1"/>
          </p:cNvPicPr>
          <p:nvPr/>
        </p:nvPicPr>
        <p:blipFill>
          <a:blip r:embed="rId1"/>
          <a:stretch>
            <a:fillRect/>
          </a:stretch>
        </p:blipFill>
        <p:spPr>
          <a:xfrm>
            <a:off x="623887" y="1147762"/>
            <a:ext cx="7896225" cy="4562475"/>
          </a:xfrm>
          <a:prstGeom prst="rect">
            <a:avLst/>
          </a:prstGeom>
        </p:spPr>
      </p:pic>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子进程继承父进程的文件描述符</a:t>
            </a:r>
            <a:endParaRPr lang="zh-CN" altLang="en-US" noProof="1">
              <a:effectLst>
                <a:outerShdw blurRad="38100" dist="38100" dir="2700000">
                  <a:srgbClr val="C0C0C0"/>
                </a:outerShdw>
              </a:effectLst>
            </a:endParaRPr>
          </a:p>
        </p:txBody>
      </p:sp>
      <p:sp>
        <p:nvSpPr>
          <p:cNvPr id="141315" name="Rectangle 3"/>
          <p:cNvSpPr>
            <a:spLocks noGrp="1" noChangeArrowheads="1"/>
          </p:cNvSpPr>
          <p:nvPr>
            <p:ph type="body" idx="4294967295"/>
          </p:nvPr>
        </p:nvSpPr>
        <p:spPr>
          <a:xfrm>
            <a:off x="1065213" y="1192213"/>
            <a:ext cx="7726362" cy="5260975"/>
          </a:xfrm>
        </p:spPr>
        <p:txBody>
          <a:bodyPr/>
          <a:lstStyle/>
          <a:p>
            <a:pPr>
              <a:lnSpc>
                <a:spcPct val="90000"/>
              </a:lnSpc>
            </a:pPr>
            <a:r>
              <a:rPr lang="zh-CN" altLang="en-US" sz="1800" dirty="0" smtClean="0"/>
              <a:t>子进程继承了父进程的文件描述符</a:t>
            </a:r>
            <a:r>
              <a:rPr lang="en-US" altLang="zh-CN" sz="1800" dirty="0" smtClean="0"/>
              <a:t>fd1</a:t>
            </a:r>
            <a:r>
              <a:rPr lang="zh-CN" altLang="en-US" sz="1800" dirty="0" smtClean="0"/>
              <a:t>与</a:t>
            </a:r>
            <a:r>
              <a:rPr lang="en-US" altLang="zh-CN" sz="1800" dirty="0" smtClean="0"/>
              <a:t>fd2</a:t>
            </a:r>
            <a:endParaRPr lang="en-US" altLang="zh-CN" sz="1800" dirty="0" smtClean="0"/>
          </a:p>
          <a:p>
            <a:pPr lvl="1">
              <a:lnSpc>
                <a:spcPct val="90000"/>
              </a:lnSpc>
            </a:pPr>
            <a:r>
              <a:rPr lang="zh-CN" altLang="en-US" sz="1600" dirty="0" smtClean="0"/>
              <a:t>父子进程可分别通过这两个文件描述符独立地访问源文件与目标文件</a:t>
            </a:r>
            <a:endParaRPr lang="en-US" altLang="zh-CN" sz="1600" dirty="0" smtClean="0"/>
          </a:p>
          <a:p>
            <a:pPr>
              <a:lnSpc>
                <a:spcPct val="90000"/>
              </a:lnSpc>
            </a:pPr>
            <a:r>
              <a:rPr lang="zh-CN" altLang="en-US" sz="1800" dirty="0" smtClean="0"/>
              <a:t>由于</a:t>
            </a:r>
            <a:r>
              <a:rPr lang="en-US" altLang="zh-CN" sz="1800" dirty="0" smtClean="0"/>
              <a:t>fork</a:t>
            </a:r>
            <a:r>
              <a:rPr lang="zh-CN" altLang="en-US" sz="1800" dirty="0" smtClean="0"/>
              <a:t>之前，父进程已经打开了源文件与目标文件，而子进程并没有再次打开源文件，也没有再次创建目标文件</a:t>
            </a:r>
            <a:endParaRPr lang="en-US" altLang="zh-CN" sz="1800" dirty="0" smtClean="0"/>
          </a:p>
          <a:p>
            <a:pPr lvl="1">
              <a:lnSpc>
                <a:spcPct val="90000"/>
              </a:lnSpc>
            </a:pPr>
            <a:r>
              <a:rPr lang="zh-CN" altLang="en-US" sz="1600" dirty="0" smtClean="0"/>
              <a:t>在文件表中，源文件与目标文件</a:t>
            </a:r>
            <a:r>
              <a:rPr lang="zh-CN" altLang="en-US" sz="1600" dirty="0" smtClean="0">
                <a:solidFill>
                  <a:srgbClr val="C00000"/>
                </a:solidFill>
              </a:rPr>
              <a:t>各自只有一个表项</a:t>
            </a:r>
            <a:endParaRPr lang="en-US" altLang="zh-CN" sz="1600" dirty="0" smtClean="0">
              <a:solidFill>
                <a:srgbClr val="C00000"/>
              </a:solidFill>
            </a:endParaRPr>
          </a:p>
          <a:p>
            <a:pPr lvl="1">
              <a:lnSpc>
                <a:spcPct val="90000"/>
              </a:lnSpc>
            </a:pPr>
            <a:r>
              <a:rPr lang="zh-CN" altLang="en-US" sz="1600" dirty="0" smtClean="0"/>
              <a:t>父子进程的</a:t>
            </a:r>
            <a:r>
              <a:rPr lang="en-US" altLang="zh-CN" sz="1600" dirty="0" smtClean="0"/>
              <a:t>fd1</a:t>
            </a:r>
            <a:r>
              <a:rPr lang="zh-CN" altLang="en-US" sz="1600" dirty="0" smtClean="0"/>
              <a:t>同时指向了</a:t>
            </a:r>
            <a:r>
              <a:rPr lang="zh-CN" altLang="en-US" sz="1600" dirty="0" smtClean="0">
                <a:solidFill>
                  <a:srgbClr val="002060"/>
                </a:solidFill>
              </a:rPr>
              <a:t>源文件</a:t>
            </a:r>
            <a:r>
              <a:rPr lang="zh-CN" altLang="en-US" sz="1600" dirty="0" smtClean="0"/>
              <a:t>在文件表中的</a:t>
            </a:r>
            <a:r>
              <a:rPr lang="zh-CN" altLang="en-US" sz="1600" b="1" dirty="0" smtClean="0">
                <a:solidFill>
                  <a:srgbClr val="002060"/>
                </a:solidFill>
              </a:rPr>
              <a:t>同一个表项</a:t>
            </a:r>
            <a:endParaRPr lang="en-US" altLang="zh-CN" sz="1600" b="1" dirty="0" smtClean="0">
              <a:solidFill>
                <a:srgbClr val="002060"/>
              </a:solidFill>
            </a:endParaRPr>
          </a:p>
          <a:p>
            <a:pPr lvl="1">
              <a:lnSpc>
                <a:spcPct val="90000"/>
              </a:lnSpc>
            </a:pPr>
            <a:r>
              <a:rPr lang="zh-CN" altLang="en-US" sz="1600" dirty="0"/>
              <a:t>父子进程的</a:t>
            </a:r>
            <a:r>
              <a:rPr lang="en-US" altLang="zh-CN" sz="1600" dirty="0" smtClean="0"/>
              <a:t>fd2</a:t>
            </a:r>
            <a:r>
              <a:rPr lang="zh-CN" altLang="en-US" sz="1600" dirty="0" smtClean="0"/>
              <a:t>同时</a:t>
            </a:r>
            <a:r>
              <a:rPr lang="zh-CN" altLang="en-US" sz="1600" dirty="0"/>
              <a:t>指向</a:t>
            </a:r>
            <a:r>
              <a:rPr lang="zh-CN" altLang="en-US" sz="1600" dirty="0" smtClean="0"/>
              <a:t>了</a:t>
            </a:r>
            <a:r>
              <a:rPr lang="zh-CN" altLang="en-US" sz="1600" dirty="0" smtClean="0">
                <a:solidFill>
                  <a:srgbClr val="002060"/>
                </a:solidFill>
              </a:rPr>
              <a:t>目标文件</a:t>
            </a:r>
            <a:r>
              <a:rPr lang="zh-CN" altLang="en-US" sz="1600" dirty="0"/>
              <a:t>在文件表中的</a:t>
            </a:r>
            <a:r>
              <a:rPr lang="zh-CN" altLang="en-US" sz="1600" b="1" dirty="0">
                <a:solidFill>
                  <a:srgbClr val="002060"/>
                </a:solidFill>
              </a:rPr>
              <a:t>同一个表项</a:t>
            </a:r>
            <a:endParaRPr lang="en-US" altLang="zh-CN" sz="1600" b="1" dirty="0">
              <a:solidFill>
                <a:srgbClr val="002060"/>
              </a:solidFill>
            </a:endParaRPr>
          </a:p>
          <a:p>
            <a:pPr>
              <a:lnSpc>
                <a:spcPct val="90000"/>
              </a:lnSpc>
            </a:pPr>
            <a:endParaRPr lang="en-US" altLang="zh-CN" sz="1800" dirty="0" smtClean="0"/>
          </a:p>
          <a:p>
            <a:pPr>
              <a:lnSpc>
                <a:spcPct val="90000"/>
              </a:lnSpc>
            </a:pPr>
            <a:r>
              <a:rPr lang="zh-CN" altLang="en-US" sz="1800" dirty="0" smtClean="0">
                <a:solidFill>
                  <a:srgbClr val="C00000"/>
                </a:solidFill>
              </a:rPr>
              <a:t>多个进程使用相同</a:t>
            </a:r>
            <a:r>
              <a:rPr lang="zh-CN" altLang="en-US" sz="1800" dirty="0">
                <a:solidFill>
                  <a:srgbClr val="C00000"/>
                </a:solidFill>
              </a:rPr>
              <a:t>的文件表项</a:t>
            </a:r>
            <a:r>
              <a:rPr lang="zh-CN" altLang="en-US" sz="1800" dirty="0" smtClean="0">
                <a:solidFill>
                  <a:srgbClr val="C00000"/>
                </a:solidFill>
              </a:rPr>
              <a:t>，访问同一个文件，</a:t>
            </a:r>
            <a:r>
              <a:rPr lang="zh-CN" altLang="en-US" sz="1800" dirty="0" smtClean="0"/>
              <a:t>意味着</a:t>
            </a:r>
            <a:endParaRPr lang="en-US" altLang="zh-CN" sz="1800" dirty="0" smtClean="0"/>
          </a:p>
          <a:p>
            <a:pPr lvl="1">
              <a:lnSpc>
                <a:spcPct val="90000"/>
              </a:lnSpc>
            </a:pPr>
            <a:r>
              <a:rPr lang="zh-CN" altLang="en-US" sz="1600" dirty="0" smtClean="0"/>
              <a:t>各进程访问文件时，文件的读写偏移量是相互影响的</a:t>
            </a:r>
            <a:endParaRPr lang="en-US" altLang="zh-CN" sz="1600" dirty="0" smtClean="0"/>
          </a:p>
          <a:p>
            <a:pPr lvl="1">
              <a:lnSpc>
                <a:spcPct val="90000"/>
              </a:lnSpc>
            </a:pPr>
            <a:r>
              <a:rPr lang="zh-CN" altLang="en-US" sz="1600" u="sng" dirty="0">
                <a:solidFill>
                  <a:srgbClr val="006600"/>
                </a:solidFill>
              </a:rPr>
              <a:t>多个进程中的read与write等</a:t>
            </a:r>
            <a:r>
              <a:rPr lang="zh-CN" altLang="en-US" sz="1600" u="sng" dirty="0" smtClean="0">
                <a:solidFill>
                  <a:srgbClr val="006600"/>
                </a:solidFill>
              </a:rPr>
              <a:t>操作</a:t>
            </a:r>
            <a:r>
              <a:rPr lang="zh-CN" altLang="en-US" sz="1600" u="sng" dirty="0" smtClean="0">
                <a:solidFill>
                  <a:srgbClr val="C00000"/>
                </a:solidFill>
              </a:rPr>
              <a:t>不是独立</a:t>
            </a:r>
            <a:r>
              <a:rPr lang="zh-CN" altLang="en-US" sz="1600" u="sng" dirty="0">
                <a:solidFill>
                  <a:srgbClr val="C00000"/>
                </a:solidFill>
              </a:rPr>
              <a:t>进行的</a:t>
            </a:r>
            <a:r>
              <a:rPr lang="zh-CN" altLang="en-US" sz="1600" u="sng" dirty="0" smtClean="0">
                <a:solidFill>
                  <a:srgbClr val="006600"/>
                </a:solidFill>
              </a:rPr>
              <a:t>，互相影响；</a:t>
            </a:r>
            <a:endParaRPr lang="en-US" altLang="zh-CN" sz="1600" u="sng" dirty="0" smtClean="0">
              <a:solidFill>
                <a:srgbClr val="006600"/>
              </a:solidFill>
            </a:endParaRPr>
          </a:p>
          <a:p>
            <a:pPr lvl="1">
              <a:lnSpc>
                <a:spcPct val="90000"/>
              </a:lnSpc>
            </a:pPr>
            <a:r>
              <a:rPr lang="zh-CN" altLang="en-US" sz="1600" b="1" dirty="0"/>
              <a:t>因为内核在每次调用read和write之后，都</a:t>
            </a:r>
            <a:r>
              <a:rPr lang="zh-CN" altLang="en-US" sz="1600" b="1" dirty="0" smtClean="0"/>
              <a:t>要自动增加</a:t>
            </a:r>
            <a:r>
              <a:rPr lang="zh-CN" altLang="en-US" sz="1600" b="1" dirty="0"/>
              <a:t>文件的偏移量；</a:t>
            </a:r>
            <a:endParaRPr lang="zh-CN" altLang="en-US" sz="1600" u="sng" dirty="0">
              <a:solidFill>
                <a:srgbClr val="006600"/>
              </a:solidFill>
            </a:endParaRPr>
          </a:p>
          <a:p>
            <a:pPr lvl="1">
              <a:lnSpc>
                <a:spcPct val="90000"/>
              </a:lnSpc>
            </a:pPr>
            <a:endParaRPr lang="en-US" altLang="zh-CN" sz="1600" dirty="0"/>
          </a:p>
          <a:p>
            <a:pPr>
              <a:lnSpc>
                <a:spcPct val="90000"/>
              </a:lnSpc>
            </a:pPr>
            <a:endParaRPr lang="en-US" altLang="zh-CN" sz="1800" dirty="0" smtClean="0"/>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子进程继承父进程的文件描述符</a:t>
            </a:r>
            <a:endParaRPr lang="zh-CN" altLang="en-US" noProof="1">
              <a:effectLst>
                <a:outerShdw blurRad="38100" dist="38100" dir="2700000">
                  <a:srgbClr val="C0C0C0"/>
                </a:outerShdw>
              </a:effectLst>
            </a:endParaRPr>
          </a:p>
        </p:txBody>
      </p:sp>
      <p:sp>
        <p:nvSpPr>
          <p:cNvPr id="142339" name="Rectangle 3"/>
          <p:cNvSpPr>
            <a:spLocks noGrp="1" noChangeArrowheads="1"/>
          </p:cNvSpPr>
          <p:nvPr>
            <p:ph type="body" idx="4294967295"/>
          </p:nvPr>
        </p:nvSpPr>
        <p:spPr>
          <a:xfrm>
            <a:off x="1065213" y="1192213"/>
            <a:ext cx="7726362" cy="5260975"/>
          </a:xfrm>
        </p:spPr>
        <p:txBody>
          <a:bodyPr/>
          <a:lstStyle/>
          <a:p>
            <a:pPr eaLnBrk="1"/>
            <a:endParaRPr lang="zh-CN" altLang="en-US" sz="1800" b="1" dirty="0"/>
          </a:p>
          <a:p>
            <a:pPr eaLnBrk="1"/>
            <a:r>
              <a:rPr lang="zh-CN" altLang="en-US" sz="2000" b="1" u="sng" dirty="0">
                <a:solidFill>
                  <a:srgbClr val="C00000"/>
                </a:solidFill>
              </a:rPr>
              <a:t>父子进程不会</a:t>
            </a:r>
            <a:r>
              <a:rPr lang="zh-CN" altLang="en-US" sz="2000" b="1" u="sng" dirty="0" smtClean="0">
                <a:solidFill>
                  <a:srgbClr val="C00000"/>
                </a:solidFill>
              </a:rPr>
              <a:t>读、写</a:t>
            </a:r>
            <a:r>
              <a:rPr lang="zh-CN" altLang="en-US" sz="2000" b="1" u="sng" dirty="0">
                <a:solidFill>
                  <a:srgbClr val="C00000"/>
                </a:solidFill>
              </a:rPr>
              <a:t>到相同的文件偏移量</a:t>
            </a:r>
            <a:r>
              <a:rPr lang="zh-CN" altLang="en-US" sz="2000" b="1" u="sng" dirty="0" smtClean="0">
                <a:solidFill>
                  <a:srgbClr val="C00000"/>
                </a:solidFill>
              </a:rPr>
              <a:t>上</a:t>
            </a:r>
            <a:endParaRPr lang="zh-CN" altLang="en-US" sz="2000" b="1" dirty="0"/>
          </a:p>
          <a:p>
            <a:pPr eaLnBrk="1"/>
            <a:r>
              <a:rPr lang="zh-CN" altLang="en-US" sz="2000" b="1" dirty="0">
                <a:solidFill>
                  <a:srgbClr val="121896"/>
                </a:solidFill>
              </a:rPr>
              <a:t>父子进程似乎将源文件拷贝了两次，但它们</a:t>
            </a:r>
            <a:r>
              <a:rPr lang="zh-CN" altLang="en-US" sz="2000" b="1" dirty="0">
                <a:solidFill>
                  <a:srgbClr val="C00000"/>
                </a:solidFill>
              </a:rPr>
              <a:t>分担了工作</a:t>
            </a:r>
            <a:r>
              <a:rPr lang="zh-CN" altLang="en-US" sz="2000" b="1" dirty="0">
                <a:solidFill>
                  <a:srgbClr val="121896"/>
                </a:solidFill>
              </a:rPr>
              <a:t>，因此</a:t>
            </a:r>
            <a:r>
              <a:rPr lang="zh-CN" altLang="en-US" sz="2000" b="1" dirty="0">
                <a:solidFill>
                  <a:srgbClr val="C00000"/>
                </a:solidFill>
              </a:rPr>
              <a:t>目标文件的内容依赖于核心调度两个进程的次序</a:t>
            </a:r>
            <a:r>
              <a:rPr lang="zh-CN" altLang="en-US" sz="2000" b="1" dirty="0">
                <a:solidFill>
                  <a:srgbClr val="121896"/>
                </a:solidFill>
              </a:rPr>
              <a:t>；</a:t>
            </a:r>
            <a:endParaRPr lang="zh-CN" altLang="en-US" sz="2000" b="1" dirty="0">
              <a:solidFill>
                <a:srgbClr val="121896"/>
              </a:solidFill>
            </a:endParaRPr>
          </a:p>
          <a:p>
            <a:pPr eaLnBrk="1"/>
            <a:r>
              <a:rPr lang="zh-CN" altLang="en-US" sz="2000" b="1" dirty="0"/>
              <a:t>核心不能保证两个进程执行的相对速率。</a:t>
            </a:r>
            <a:endParaRPr lang="zh-CN" altLang="en-US" sz="2000" b="1" dirty="0"/>
          </a:p>
          <a:p>
            <a:pPr eaLnBrk="1"/>
            <a:r>
              <a:rPr lang="zh-CN" altLang="en-US" sz="2000" b="1" dirty="0" smtClean="0"/>
              <a:t>如果</a:t>
            </a:r>
            <a:r>
              <a:rPr lang="zh-CN" altLang="en-US" sz="2000" b="1" dirty="0"/>
              <a:t>源文件中的内容是”ab”，目标文件中的内容可能是无序</a:t>
            </a:r>
            <a:r>
              <a:rPr lang="zh-CN" altLang="en-US" sz="2000" b="1" dirty="0" smtClean="0"/>
              <a:t>的</a:t>
            </a:r>
            <a:endParaRPr lang="en-US" altLang="zh-CN" sz="2000" b="1" dirty="0" smtClean="0"/>
          </a:p>
          <a:p>
            <a:pPr lvl="1" eaLnBrk="1"/>
            <a:r>
              <a:rPr lang="zh-CN" altLang="en-US" sz="1800" dirty="0" smtClean="0"/>
              <a:t>例如 </a:t>
            </a:r>
            <a:r>
              <a:rPr lang="zh-CN" altLang="en-US" sz="1800" dirty="0"/>
              <a:t>：源文件“ab”</a:t>
            </a:r>
            <a:r>
              <a:rPr lang="zh-CN" altLang="en-US" sz="1800" dirty="0">
                <a:sym typeface="Wingdings" panose="05000000000000000000" pitchFamily="2" charset="2"/>
              </a:rPr>
              <a:t>目标文件：”ba” or “ab”</a:t>
            </a:r>
            <a:endParaRPr lang="zh-CN" altLang="en-US" sz="1800" dirty="0"/>
          </a:p>
          <a:p>
            <a:pPr eaLnBrk="1"/>
            <a:endParaRPr lang="zh-CN" altLang="en-US" sz="2000" b="1" dirty="0"/>
          </a:p>
          <a:p>
            <a:pPr eaLnBrk="1"/>
            <a:r>
              <a:rPr lang="zh-CN" altLang="en-US" sz="2000" b="1" u="sng" dirty="0">
                <a:solidFill>
                  <a:srgbClr val="C00000"/>
                </a:solidFill>
              </a:rPr>
              <a:t>源文件内容与目标文件内容可能是不同的</a:t>
            </a:r>
            <a:r>
              <a:rPr lang="zh-CN" altLang="en-US" sz="2000" b="1" dirty="0"/>
              <a:t>。</a:t>
            </a:r>
            <a:endParaRPr lang="zh-CN" altLang="en-US" sz="20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a:xfrm>
            <a:off x="1171575" y="63500"/>
            <a:ext cx="6824663" cy="844550"/>
          </a:xfrm>
          <a:ln>
            <a:miter/>
          </a:ln>
        </p:spPr>
        <p:txBody>
          <a:bodyPr/>
          <a:lstStyle/>
          <a:p>
            <a:pPr>
              <a:defRPr/>
            </a:pPr>
            <a:r>
              <a:rPr lang="en-US" altLang="zh-CN" noProof="1">
                <a:effectLst>
                  <a:outerShdw blurRad="38100" dist="38100" dir="2700000">
                    <a:srgbClr val="C0C0C0"/>
                  </a:outerShdw>
                </a:effectLst>
              </a:rPr>
              <a:t>Some features of the process</a:t>
            </a:r>
            <a:endParaRPr lang="en-US" altLang="zh-CN" noProof="1">
              <a:effectLst>
                <a:outerShdw blurRad="38100" dist="38100" dir="2700000">
                  <a:srgbClr val="C0C0C0"/>
                </a:outerShdw>
              </a:effectLst>
            </a:endParaRPr>
          </a:p>
        </p:txBody>
      </p:sp>
      <p:sp>
        <p:nvSpPr>
          <p:cNvPr id="17411" name="Rectangle 3"/>
          <p:cNvSpPr>
            <a:spLocks noGrp="1" noChangeArrowheads="1"/>
          </p:cNvSpPr>
          <p:nvPr>
            <p:ph type="body" idx="4294967295"/>
          </p:nvPr>
        </p:nvSpPr>
        <p:spPr>
          <a:xfrm>
            <a:off x="744538" y="1271588"/>
            <a:ext cx="8120062" cy="1708160"/>
          </a:xfrm>
        </p:spPr>
        <p:txBody>
          <a:bodyPr>
            <a:spAutoFit/>
          </a:bodyPr>
          <a:lstStyle/>
          <a:p>
            <a:pPr eaLnBrk="1"/>
            <a:r>
              <a:rPr lang="zh-CN" altLang="en-US" sz="2400" b="1" dirty="0">
                <a:solidFill>
                  <a:srgbClr val="0070C0"/>
                </a:solidFill>
              </a:rPr>
              <a:t>并发性</a:t>
            </a:r>
            <a:r>
              <a:rPr lang="en-US" altLang="zh-CN" sz="2400" b="1" dirty="0">
                <a:solidFill>
                  <a:srgbClr val="0070C0"/>
                </a:solidFill>
              </a:rPr>
              <a:t>(Concurrency) </a:t>
            </a:r>
            <a:endParaRPr lang="zh-CN" altLang="en-US" sz="2400" b="1" dirty="0">
              <a:solidFill>
                <a:srgbClr val="0070C0"/>
              </a:solidFill>
            </a:endParaRPr>
          </a:p>
          <a:p>
            <a:pPr lvl="1" eaLnBrk="1"/>
            <a:r>
              <a:rPr lang="zh-CN" altLang="en-US" sz="2000" dirty="0" smtClean="0"/>
              <a:t>静态的程序没有并发概念</a:t>
            </a:r>
            <a:endParaRPr lang="en-US" altLang="zh-CN" sz="2000" dirty="0" smtClean="0"/>
          </a:p>
          <a:p>
            <a:pPr lvl="1" eaLnBrk="1"/>
            <a:r>
              <a:rPr lang="zh-CN" altLang="en-US" sz="2000" dirty="0" smtClean="0"/>
              <a:t>运行中的程序，即进程，才可以在系统内并发执行</a:t>
            </a:r>
            <a:endParaRPr lang="en-US" altLang="zh-CN" sz="2000" dirty="0" smtClean="0"/>
          </a:p>
          <a:p>
            <a:pPr lvl="1" eaLnBrk="1"/>
            <a:r>
              <a:rPr lang="zh-CN" altLang="en-US" sz="2000" dirty="0" smtClean="0"/>
              <a:t>多</a:t>
            </a:r>
            <a:r>
              <a:rPr lang="zh-CN" altLang="en-US" sz="2000" dirty="0"/>
              <a:t>个</a:t>
            </a:r>
            <a:r>
              <a:rPr lang="zh-CN" altLang="en-US" sz="2000" dirty="0" smtClean="0"/>
              <a:t>进程能</a:t>
            </a:r>
            <a:r>
              <a:rPr lang="zh-CN" altLang="en-US" sz="2000" dirty="0"/>
              <a:t>在一段时间内同时（并发）执行</a:t>
            </a:r>
            <a:r>
              <a:rPr lang="zh-CN" altLang="en-US" sz="2000" dirty="0" smtClean="0"/>
              <a:t>；</a:t>
            </a:r>
            <a:endParaRPr lang="zh-CN" altLang="en-US" sz="2000" dirty="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p:cNvSpPr>
          <p:nvPr>
            <p:ph type="title" idx="4294967295"/>
          </p:nvPr>
        </p:nvSpPr>
        <p:spPr>
          <a:ln>
            <a:miter/>
          </a:ln>
        </p:spPr>
        <p:txBody>
          <a:bodyPr/>
          <a:lstStyle/>
          <a:p>
            <a:pPr>
              <a:defRPr/>
            </a:pPr>
            <a:r>
              <a:rPr lang="zh-CN" altLang="en-US" noProof="1" smtClean="0">
                <a:effectLst>
                  <a:outerShdw blurRad="38100" dist="38100" dir="2700000">
                    <a:srgbClr val="C0C0C0"/>
                  </a:outerShdw>
                </a:effectLst>
              </a:rPr>
              <a:t>课后阅读：关于系统调用</a:t>
            </a:r>
            <a:r>
              <a:rPr lang="zh-CN" altLang="en-US" dirty="0" smtClean="0">
                <a:solidFill>
                  <a:srgbClr val="006600"/>
                </a:solidFill>
                <a:latin typeface="Times New Roman" panose="02020603050405020304" pitchFamily="2" charset="0"/>
                <a:cs typeface="Times New Roman" panose="02020603050405020304" pitchFamily="2" charset="0"/>
              </a:rPr>
              <a:t>creat</a:t>
            </a:r>
            <a:r>
              <a:rPr lang="en-US" altLang="zh-CN" dirty="0" smtClean="0">
                <a:solidFill>
                  <a:srgbClr val="006600"/>
                </a:solidFill>
                <a:latin typeface="Times New Roman" panose="02020603050405020304" pitchFamily="2" charset="0"/>
                <a:cs typeface="Times New Roman" panose="02020603050405020304" pitchFamily="2" charset="0"/>
              </a:rPr>
              <a:t>()</a:t>
            </a:r>
            <a:endParaRPr lang="zh-CN" altLang="en-US" noProof="1">
              <a:effectLst>
                <a:outerShdw blurRad="38100" dist="38100" dir="2700000">
                  <a:srgbClr val="C0C0C0"/>
                </a:outerShdw>
              </a:effectLst>
            </a:endParaRPr>
          </a:p>
        </p:txBody>
      </p:sp>
      <p:sp>
        <p:nvSpPr>
          <p:cNvPr id="142339" name="Rectangle 3"/>
          <p:cNvSpPr>
            <a:spLocks noGrp="1" noChangeArrowheads="1"/>
          </p:cNvSpPr>
          <p:nvPr>
            <p:ph type="body" idx="4294967295"/>
          </p:nvPr>
        </p:nvSpPr>
        <p:spPr>
          <a:xfrm>
            <a:off x="1065213" y="1192213"/>
            <a:ext cx="3385569" cy="5260975"/>
          </a:xfrm>
        </p:spPr>
        <p:txBody>
          <a:bodyPr/>
          <a:lstStyle/>
          <a:p>
            <a:pPr eaLnBrk="1" hangingPunct="1"/>
            <a:r>
              <a:rPr lang="zh-CN" altLang="en-US" sz="1800" dirty="0" smtClean="0"/>
              <a:t>至于</a:t>
            </a:r>
            <a:r>
              <a:rPr lang="zh-CN" altLang="en-US" sz="1800" dirty="0" smtClean="0">
                <a:solidFill>
                  <a:srgbClr val="0000CC"/>
                </a:solidFill>
              </a:rPr>
              <a:t>是否允许一个文件被创建两次</a:t>
            </a:r>
            <a:r>
              <a:rPr lang="zh-CN" altLang="en-US" sz="1800" dirty="0" smtClean="0"/>
              <a:t>，取决于操作系统对系统调用</a:t>
            </a:r>
            <a:r>
              <a:rPr lang="zh-CN" altLang="en-US" sz="1800" dirty="0">
                <a:solidFill>
                  <a:srgbClr val="006600"/>
                </a:solidFill>
                <a:latin typeface="Times New Roman" panose="02020603050405020304" pitchFamily="2" charset="0"/>
                <a:cs typeface="Times New Roman" panose="02020603050405020304" pitchFamily="2" charset="0"/>
              </a:rPr>
              <a:t>creat</a:t>
            </a:r>
            <a:r>
              <a:rPr lang="en-US" altLang="zh-CN" sz="1800" dirty="0" smtClean="0">
                <a:solidFill>
                  <a:srgbClr val="006600"/>
                </a:solidFill>
                <a:latin typeface="Times New Roman" panose="02020603050405020304" pitchFamily="2" charset="0"/>
                <a:cs typeface="Times New Roman" panose="02020603050405020304" pitchFamily="2" charset="0"/>
              </a:rPr>
              <a:t>()</a:t>
            </a:r>
            <a:r>
              <a:rPr lang="zh-CN" altLang="en-US" sz="1800" dirty="0">
                <a:solidFill>
                  <a:srgbClr val="7030A0"/>
                </a:solidFill>
              </a:rPr>
              <a:t>的实现</a:t>
            </a:r>
            <a:r>
              <a:rPr lang="zh-CN" altLang="en-US" sz="1800" dirty="0" smtClean="0">
                <a:solidFill>
                  <a:srgbClr val="006600"/>
                </a:solidFill>
                <a:latin typeface="Times New Roman" panose="02020603050405020304" pitchFamily="2" charset="0"/>
                <a:cs typeface="Times New Roman" panose="02020603050405020304" pitchFamily="2" charset="0"/>
              </a:rPr>
              <a:t>。</a:t>
            </a:r>
            <a:endParaRPr lang="en-US" altLang="zh-CN" sz="1800" dirty="0" smtClean="0">
              <a:solidFill>
                <a:srgbClr val="006600"/>
              </a:solidFill>
              <a:latin typeface="Times New Roman" panose="02020603050405020304" pitchFamily="2" charset="0"/>
              <a:cs typeface="Times New Roman" panose="02020603050405020304" pitchFamily="2" charset="0"/>
            </a:endParaRPr>
          </a:p>
          <a:p>
            <a:pPr eaLnBrk="1" hangingPunct="1"/>
            <a:r>
              <a:rPr lang="en-US" altLang="zh-CN" sz="1800" dirty="0" smtClean="0"/>
              <a:t>UNIX</a:t>
            </a:r>
            <a:r>
              <a:rPr lang="zh-CN" altLang="en-US" sz="1800" dirty="0" smtClean="0"/>
              <a:t>中，如果要创建的文件已经存在，且有相应的访问许可，内核就释放所有已存在的文件的数据块，并置文件的大小为</a:t>
            </a:r>
            <a:r>
              <a:rPr lang="en-US" altLang="zh-CN" sz="1800" dirty="0" smtClean="0"/>
              <a:t>0</a:t>
            </a:r>
            <a:r>
              <a:rPr lang="zh-CN" altLang="en-US" sz="1800" dirty="0" smtClean="0"/>
              <a:t>；（清文件）</a:t>
            </a:r>
            <a:endParaRPr lang="en-US" altLang="zh-CN" sz="1800" dirty="0" smtClean="0"/>
          </a:p>
          <a:p>
            <a:pPr marL="0" indent="0" eaLnBrk="1" hangingPunct="1">
              <a:buNone/>
            </a:pPr>
            <a:r>
              <a:rPr lang="zh-CN" altLang="en-US" sz="1800" dirty="0" smtClean="0"/>
              <a:t>   </a:t>
            </a:r>
            <a:r>
              <a:rPr lang="zh-CN" altLang="en-US" sz="1800" dirty="0" smtClean="0">
                <a:solidFill>
                  <a:srgbClr val="C00000"/>
                </a:solidFill>
              </a:rPr>
              <a:t>（允许多次创建）</a:t>
            </a:r>
            <a:endParaRPr lang="en-US" altLang="zh-CN" sz="1800" dirty="0" smtClean="0">
              <a:solidFill>
                <a:srgbClr val="C00000"/>
              </a:solidFill>
            </a:endParaRPr>
          </a:p>
          <a:p>
            <a:pPr eaLnBrk="1" hangingPunct="1"/>
            <a:r>
              <a:rPr lang="zh-CN" altLang="en-US" sz="1800" dirty="0" smtClean="0"/>
              <a:t>类似于</a:t>
            </a:r>
            <a:r>
              <a:rPr lang="en-US" altLang="zh-CN" sz="1800" dirty="0" smtClean="0"/>
              <a:t>open()</a:t>
            </a:r>
            <a:r>
              <a:rPr lang="zh-CN" altLang="en-US" sz="1800" dirty="0" smtClean="0"/>
              <a:t>系统调用中，使用</a:t>
            </a:r>
            <a:r>
              <a:rPr lang="en-US" altLang="zh-CN" sz="1800" dirty="0" smtClean="0"/>
              <a:t>O_TRUNC</a:t>
            </a:r>
            <a:r>
              <a:rPr lang="zh-CN" altLang="en-US" sz="1800" dirty="0" smtClean="0"/>
              <a:t>（截零）方式打开一个文件。</a:t>
            </a:r>
            <a:endParaRPr lang="zh-CN" altLang="en-US" sz="1800" dirty="0"/>
          </a:p>
        </p:txBody>
      </p:sp>
      <p:pic>
        <p:nvPicPr>
          <p:cNvPr id="2" name="图片 1"/>
          <p:cNvPicPr>
            <a:picLocks noChangeAspect="1"/>
          </p:cNvPicPr>
          <p:nvPr/>
        </p:nvPicPr>
        <p:blipFill>
          <a:blip r:embed="rId1"/>
          <a:stretch>
            <a:fillRect/>
          </a:stretch>
        </p:blipFill>
        <p:spPr>
          <a:xfrm>
            <a:off x="4450782" y="1112314"/>
            <a:ext cx="4178313" cy="5190832"/>
          </a:xfrm>
          <a:prstGeom prst="rect">
            <a:avLst/>
          </a:prstGeom>
        </p:spPr>
      </p:pic>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a:xfrm>
            <a:off x="1193800" y="282575"/>
            <a:ext cx="7772400" cy="541338"/>
          </a:xfrm>
          <a:ln>
            <a:miter/>
          </a:ln>
        </p:spPr>
        <p:txBody>
          <a:bodyPr/>
          <a:lstStyle/>
          <a:p>
            <a:pPr>
              <a:defRPr/>
            </a:pPr>
            <a:r>
              <a:rPr lang="en-US" altLang="zh-CN" noProof="1">
                <a:effectLst>
                  <a:outerShdw blurRad="38100" dist="38100" dir="2700000">
                    <a:srgbClr val="C0C0C0"/>
                  </a:outerShdw>
                </a:effectLst>
              </a:rPr>
              <a:t>fork()</a:t>
            </a:r>
            <a:endParaRPr lang="zh-CN" altLang="en-US" noProof="1">
              <a:effectLst>
                <a:outerShdw blurRad="38100" dist="38100" dir="2700000">
                  <a:srgbClr val="C0C0C0"/>
                </a:outerShdw>
              </a:effectLst>
            </a:endParaRPr>
          </a:p>
        </p:txBody>
      </p:sp>
      <p:sp>
        <p:nvSpPr>
          <p:cNvPr id="148483" name="Rectangle 3"/>
          <p:cNvSpPr>
            <a:spLocks noGrp="1" noChangeArrowheads="1"/>
          </p:cNvSpPr>
          <p:nvPr>
            <p:ph type="body" idx="4294967295"/>
          </p:nvPr>
        </p:nvSpPr>
        <p:spPr>
          <a:xfrm>
            <a:off x="933450" y="1347788"/>
            <a:ext cx="7499350" cy="3452812"/>
          </a:xfrm>
        </p:spPr>
        <p:txBody>
          <a:bodyPr>
            <a:spAutoFit/>
          </a:bodyPr>
          <a:lstStyle/>
          <a:p>
            <a:pPr marL="1905" indent="-344805">
              <a:buFont typeface="Wingdings" panose="05000000000000000000" pitchFamily="2" charset="2"/>
              <a:buChar char="n"/>
            </a:pPr>
            <a:r>
              <a:rPr lang="zh-CN" altLang="en-US" sz="2400" dirty="0"/>
              <a:t>父子进程各自的执行代码及父子进程的并发执行</a:t>
            </a:r>
            <a:endParaRPr lang="en-US" altLang="zh-CN" sz="2400" dirty="0"/>
          </a:p>
          <a:p>
            <a:pPr marL="1905" indent="-344805">
              <a:buFont typeface="Wingdings" panose="05000000000000000000" pitchFamily="2" charset="2"/>
              <a:buChar char="n"/>
            </a:pPr>
            <a:r>
              <a:rPr lang="zh-CN" altLang="en-US" sz="2400" dirty="0"/>
              <a:t>子进程继承父进程的缓存</a:t>
            </a:r>
            <a:endParaRPr lang="en-US" altLang="zh-CN" sz="2400" dirty="0"/>
          </a:p>
          <a:p>
            <a:pPr marL="1905" indent="-344805">
              <a:buFont typeface="Wingdings" panose="05000000000000000000" pitchFamily="2" charset="2"/>
              <a:buChar char="n"/>
            </a:pPr>
            <a:r>
              <a:rPr lang="zh-CN" altLang="en-US" sz="2400" dirty="0"/>
              <a:t>父与子</a:t>
            </a:r>
            <a:r>
              <a:rPr lang="en-US" altLang="zh-CN" sz="2400" dirty="0"/>
              <a:t>---</a:t>
            </a:r>
            <a:r>
              <a:rPr lang="zh-CN" altLang="en-US" sz="2400" smtClean="0"/>
              <a:t>系统调用</a:t>
            </a:r>
            <a:r>
              <a:rPr lang="en-US" altLang="zh-CN" sz="2400" smtClean="0"/>
              <a:t>exec</a:t>
            </a:r>
            <a:r>
              <a:rPr lang="en-US" altLang="zh-CN" sz="2400"/>
              <a:t>()</a:t>
            </a:r>
            <a:r>
              <a:rPr lang="zh-CN" altLang="en-US" sz="2400" dirty="0"/>
              <a:t>、</a:t>
            </a:r>
            <a:r>
              <a:rPr lang="en-US" altLang="zh-CN" sz="2400" dirty="0"/>
              <a:t>wait()</a:t>
            </a:r>
            <a:endParaRPr lang="en-US" altLang="zh-CN" sz="2400" dirty="0"/>
          </a:p>
          <a:p>
            <a:pPr marL="1905" indent="-344805">
              <a:buFont typeface="Wingdings" panose="05000000000000000000" pitchFamily="2" charset="2"/>
              <a:buChar char="n"/>
            </a:pPr>
            <a:r>
              <a:rPr lang="zh-CN" altLang="en-US" sz="2400" dirty="0"/>
              <a:t>子进程继承父进程的变量</a:t>
            </a:r>
            <a:endParaRPr lang="en-US" altLang="zh-CN" sz="2400" b="1" u="sng" dirty="0">
              <a:solidFill>
                <a:srgbClr val="FF0000"/>
              </a:solidFill>
            </a:endParaRPr>
          </a:p>
          <a:p>
            <a:pPr marL="1905" indent="-344805">
              <a:buFont typeface="Wingdings" panose="05000000000000000000" pitchFamily="2" charset="2"/>
              <a:buChar char="n"/>
            </a:pPr>
            <a:r>
              <a:rPr lang="zh-CN" altLang="en-US" sz="2400" dirty="0"/>
              <a:t>父进程如何创建多个子进程</a:t>
            </a:r>
            <a:endParaRPr lang="en-US" altLang="zh-CN" sz="2400" dirty="0"/>
          </a:p>
          <a:p>
            <a:pPr marL="1905" indent="-344805">
              <a:buFont typeface="Wingdings" panose="05000000000000000000" pitchFamily="2" charset="2"/>
              <a:buChar char="n"/>
            </a:pPr>
            <a:r>
              <a:rPr lang="zh-CN" altLang="en-US" sz="2400" dirty="0"/>
              <a:t>子进程继承父进程的</a:t>
            </a:r>
            <a:r>
              <a:rPr lang="en-US" altLang="zh-CN" sz="2400" dirty="0"/>
              <a:t>I/O</a:t>
            </a:r>
            <a:endParaRPr lang="en-US" altLang="zh-CN" sz="2400" dirty="0"/>
          </a:p>
          <a:p>
            <a:pPr marL="1905" indent="-344805">
              <a:buFont typeface="Wingdings" panose="05000000000000000000" pitchFamily="2" charset="2"/>
              <a:buChar char="n"/>
            </a:pPr>
            <a:r>
              <a:rPr lang="zh-CN" altLang="en-US" sz="2400" b="1" u="sng" dirty="0">
                <a:solidFill>
                  <a:srgbClr val="FF0000"/>
                </a:solidFill>
              </a:rPr>
              <a:t>与实验有关的几个系统调用</a:t>
            </a:r>
            <a:endParaRPr lang="zh-CN" altLang="en-US" sz="2400" b="1" u="sng" dirty="0">
              <a:solidFill>
                <a:srgbClr val="FF0000"/>
              </a:solidFill>
            </a:endParaRP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idx="4294967295"/>
          </p:nvPr>
        </p:nvSpPr>
        <p:spPr>
          <a:xfrm>
            <a:off x="720725" y="594804"/>
            <a:ext cx="8077200" cy="556134"/>
          </a:xfrm>
          <a:ln>
            <a:miter/>
          </a:ln>
        </p:spPr>
        <p:txBody>
          <a:bodyPr/>
          <a:lstStyle/>
          <a:p>
            <a:pPr>
              <a:defRPr/>
            </a:pPr>
            <a:r>
              <a:rPr lang="zh-CN" altLang="en-US" sz="2800" dirty="0" smtClean="0">
                <a:effectLst>
                  <a:outerShdw blurRad="38100" dist="38100" dir="2700000">
                    <a:srgbClr val="C0C0C0"/>
                  </a:outerShdw>
                </a:effectLst>
              </a:rPr>
              <a:t>其它几</a:t>
            </a:r>
            <a:r>
              <a:rPr lang="zh-CN" altLang="en-US" sz="2800" dirty="0">
                <a:effectLst>
                  <a:outerShdw blurRad="38100" dist="38100" dir="2700000">
                    <a:srgbClr val="C0C0C0"/>
                  </a:outerShdw>
                </a:effectLst>
              </a:rPr>
              <a:t>个常用的系统</a:t>
            </a:r>
            <a:r>
              <a:rPr lang="zh-CN" altLang="en-US" sz="2800" dirty="0" smtClean="0">
                <a:effectLst>
                  <a:outerShdw blurRad="38100" dist="38100" dir="2700000">
                    <a:srgbClr val="C0C0C0"/>
                  </a:outerShdw>
                </a:effectLst>
              </a:rPr>
              <a:t>调用</a:t>
            </a:r>
            <a:endParaRPr lang="zh-CN" altLang="en-US" sz="2800" noProof="1">
              <a:effectLst>
                <a:outerShdw blurRad="38100" dist="38100" dir="2700000">
                  <a:srgbClr val="C0C0C0"/>
                </a:outerShdw>
              </a:effectLst>
            </a:endParaRPr>
          </a:p>
        </p:txBody>
      </p:sp>
      <p:sp>
        <p:nvSpPr>
          <p:cNvPr id="149507" name="内容占位符 2"/>
          <p:cNvSpPr>
            <a:spLocks noGrp="1" noChangeArrowheads="1"/>
          </p:cNvSpPr>
          <p:nvPr>
            <p:ph idx="4294967295"/>
          </p:nvPr>
        </p:nvSpPr>
        <p:spPr>
          <a:xfrm>
            <a:off x="895350" y="1390650"/>
            <a:ext cx="7351713" cy="4868863"/>
          </a:xfrm>
        </p:spPr>
        <p:txBody>
          <a:bodyPr/>
          <a:lstStyle/>
          <a:p>
            <a:r>
              <a:rPr lang="en-US" altLang="zh-CN" sz="2400" dirty="0" smtClean="0"/>
              <a:t>signal()—</a:t>
            </a:r>
            <a:r>
              <a:rPr lang="zh-CN" altLang="en-US" sz="2400" dirty="0" smtClean="0"/>
              <a:t>注册自己的软中断信号处理程序</a:t>
            </a:r>
            <a:endParaRPr lang="en-US" altLang="zh-CN" sz="2400" dirty="0"/>
          </a:p>
          <a:p>
            <a:r>
              <a:rPr lang="en-US" altLang="zh-CN" sz="2400" dirty="0"/>
              <a:t>kill</a:t>
            </a:r>
            <a:r>
              <a:rPr lang="en-US" altLang="zh-CN" sz="2400" dirty="0" smtClean="0"/>
              <a:t>()—</a:t>
            </a:r>
            <a:r>
              <a:rPr lang="zh-CN" altLang="en-US" sz="2400" dirty="0" smtClean="0"/>
              <a:t>给其它进程发送软中断信号</a:t>
            </a:r>
            <a:endParaRPr lang="en-US" altLang="zh-CN" sz="2400" dirty="0"/>
          </a:p>
          <a:p>
            <a:endParaRPr lang="en-US" altLang="zh-CN" sz="2400" dirty="0"/>
          </a:p>
        </p:txBody>
      </p:sp>
      <p:sp>
        <p:nvSpPr>
          <p:cNvPr id="2" name="文本框 1"/>
          <p:cNvSpPr txBox="1"/>
          <p:nvPr/>
        </p:nvSpPr>
        <p:spPr>
          <a:xfrm>
            <a:off x="7146525" y="5557421"/>
            <a:ext cx="1393794" cy="307777"/>
          </a:xfrm>
          <a:prstGeom prst="rect">
            <a:avLst/>
          </a:prstGeom>
          <a:noFill/>
        </p:spPr>
        <p:txBody>
          <a:bodyPr wrap="square" rtlCol="0">
            <a:spAutoFit/>
          </a:bodyPr>
          <a:lstStyle/>
          <a:p>
            <a:r>
              <a:rPr lang="zh-CN" altLang="en-US" sz="1400" dirty="0" smtClean="0"/>
              <a:t>电信编程</a:t>
            </a:r>
            <a:endParaRPr lang="zh-CN" altLang="en-US" sz="1400" dirty="0"/>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idx="4294967295"/>
          </p:nvPr>
        </p:nvSpPr>
        <p:spPr>
          <a:xfrm>
            <a:off x="720725" y="665824"/>
            <a:ext cx="8077200" cy="485113"/>
          </a:xfrm>
          <a:ln>
            <a:miter/>
          </a:ln>
        </p:spPr>
        <p:txBody>
          <a:bodyPr/>
          <a:lstStyle/>
          <a:p>
            <a:pPr>
              <a:defRPr/>
            </a:pPr>
            <a:r>
              <a:rPr lang="en-US" altLang="zh-CN" sz="2800" dirty="0" smtClean="0">
                <a:effectLst>
                  <a:outerShdw blurRad="38100" dist="38100" dir="2700000">
                    <a:srgbClr val="C0C0C0"/>
                  </a:outerShdw>
                </a:effectLst>
              </a:rPr>
              <a:t>UNIX</a:t>
            </a:r>
            <a:r>
              <a:rPr lang="zh-CN" altLang="en-US" sz="2800" dirty="0" smtClean="0">
                <a:effectLst>
                  <a:outerShdw blurRad="38100" dist="38100" dir="2700000">
                    <a:srgbClr val="C0C0C0"/>
                  </a:outerShdw>
                </a:effectLst>
              </a:rPr>
              <a:t>中的软中断信号（信号）</a:t>
            </a:r>
            <a:endParaRPr lang="zh-CN" altLang="en-US" sz="2800" noProof="1">
              <a:effectLst>
                <a:outerShdw blurRad="38100" dist="38100" dir="2700000">
                  <a:srgbClr val="C0C0C0"/>
                </a:outerShdw>
              </a:effectLst>
            </a:endParaRPr>
          </a:p>
        </p:txBody>
      </p:sp>
      <p:sp>
        <p:nvSpPr>
          <p:cNvPr id="149507" name="内容占位符 2"/>
          <p:cNvSpPr>
            <a:spLocks noGrp="1" noChangeArrowheads="1"/>
          </p:cNvSpPr>
          <p:nvPr>
            <p:ph idx="4294967295"/>
          </p:nvPr>
        </p:nvSpPr>
        <p:spPr>
          <a:xfrm>
            <a:off x="895350" y="1390650"/>
            <a:ext cx="7663433" cy="4868863"/>
          </a:xfrm>
        </p:spPr>
        <p:txBody>
          <a:bodyPr/>
          <a:lstStyle/>
          <a:p>
            <a:r>
              <a:rPr lang="zh-CN" altLang="en-US" sz="1800" dirty="0" smtClean="0">
                <a:solidFill>
                  <a:srgbClr val="0000CC"/>
                </a:solidFill>
              </a:rPr>
              <a:t>软中断信号（</a:t>
            </a:r>
            <a:r>
              <a:rPr lang="en-US" altLang="zh-CN" sz="1800" dirty="0" smtClean="0">
                <a:solidFill>
                  <a:srgbClr val="0000CC"/>
                </a:solidFill>
              </a:rPr>
              <a:t>signal</a:t>
            </a:r>
            <a:r>
              <a:rPr lang="zh-CN" altLang="en-US" sz="1800" dirty="0" smtClean="0">
                <a:solidFill>
                  <a:srgbClr val="0000CC"/>
                </a:solidFill>
              </a:rPr>
              <a:t>，简称信号）</a:t>
            </a:r>
            <a:endParaRPr lang="en-US" altLang="zh-CN" sz="1800" dirty="0" smtClean="0">
              <a:solidFill>
                <a:srgbClr val="0000CC"/>
              </a:solidFill>
            </a:endParaRPr>
          </a:p>
          <a:p>
            <a:pPr lvl="1"/>
            <a:r>
              <a:rPr lang="zh-CN" altLang="en-US" sz="1600" dirty="0" smtClean="0">
                <a:solidFill>
                  <a:srgbClr val="006600"/>
                </a:solidFill>
              </a:rPr>
              <a:t>通知进程发生了异步事件，内核在合适的时机处理这些收到的软中断信号</a:t>
            </a:r>
            <a:endParaRPr lang="en-US" altLang="zh-CN" sz="1600" dirty="0" smtClean="0">
              <a:solidFill>
                <a:srgbClr val="006600"/>
              </a:solidFill>
            </a:endParaRPr>
          </a:p>
          <a:p>
            <a:pPr lvl="1"/>
            <a:r>
              <a:rPr lang="zh-CN" altLang="en-US" sz="1600" dirty="0">
                <a:highlight>
                  <a:srgbClr val="FFFF00"/>
                </a:highlight>
              </a:rPr>
              <a:t>类似于JAVA中的listener()，或其它可视化编程语言的事件</a:t>
            </a:r>
            <a:r>
              <a:rPr lang="zh-CN" altLang="en-US" sz="1600" dirty="0" smtClean="0">
                <a:highlight>
                  <a:srgbClr val="FFFF00"/>
                </a:highlight>
              </a:rPr>
              <a:t>处理程序</a:t>
            </a:r>
            <a:endParaRPr lang="en-US" altLang="zh-CN" sz="1600" dirty="0" smtClean="0"/>
          </a:p>
          <a:p>
            <a:pPr lvl="1"/>
            <a:r>
              <a:rPr lang="zh-CN" altLang="en-US" sz="1600" dirty="0" smtClean="0"/>
              <a:t>类似于硬件中断的检测与处理</a:t>
            </a:r>
            <a:endParaRPr lang="en-US" altLang="zh-CN" sz="1600" dirty="0" smtClean="0"/>
          </a:p>
          <a:p>
            <a:pPr lvl="1"/>
            <a:r>
              <a:rPr lang="zh-CN" altLang="en-US" sz="1600" b="1" u="sng" dirty="0" smtClean="0">
                <a:solidFill>
                  <a:srgbClr val="7030A0"/>
                </a:solidFill>
              </a:rPr>
              <a:t>系统或其它进程可以通过给某一进程发送软中断信号，以控制</a:t>
            </a:r>
            <a:r>
              <a:rPr lang="zh-CN" altLang="en-US" sz="1600" b="1" u="sng" dirty="0">
                <a:solidFill>
                  <a:srgbClr val="7030A0"/>
                </a:solidFill>
              </a:rPr>
              <a:t>进程的行为</a:t>
            </a:r>
            <a:endParaRPr lang="en-US" altLang="zh-CN" sz="1600" b="1" u="sng" dirty="0">
              <a:solidFill>
                <a:srgbClr val="7030A0"/>
              </a:solidFill>
            </a:endParaRPr>
          </a:p>
          <a:p>
            <a:r>
              <a:rPr lang="zh-CN" altLang="en-US" sz="1800" dirty="0" smtClean="0">
                <a:solidFill>
                  <a:srgbClr val="0000CC"/>
                </a:solidFill>
              </a:rPr>
              <a:t>软中断信号的发出</a:t>
            </a:r>
            <a:endParaRPr lang="en-US" altLang="zh-CN" sz="1800" dirty="0" smtClean="0">
              <a:solidFill>
                <a:srgbClr val="0000CC"/>
              </a:solidFill>
            </a:endParaRPr>
          </a:p>
          <a:p>
            <a:pPr lvl="1"/>
            <a:r>
              <a:rPr lang="zh-CN" altLang="en-US" sz="1600" dirty="0" smtClean="0"/>
              <a:t>内核可以从内部给进程发送软中断信号（</a:t>
            </a:r>
            <a:r>
              <a:rPr lang="zh-CN" altLang="en-US" sz="1600" dirty="0" smtClean="0">
                <a:solidFill>
                  <a:srgbClr val="0070C0"/>
                </a:solidFill>
              </a:rPr>
              <a:t>内核</a:t>
            </a:r>
            <a:r>
              <a:rPr lang="en-US" altLang="zh-CN" sz="1600" dirty="0" smtClean="0">
                <a:solidFill>
                  <a:srgbClr val="0070C0"/>
                </a:solidFill>
                <a:sym typeface="Wingdings" panose="05000000000000000000" pitchFamily="2" charset="2"/>
              </a:rPr>
              <a:t></a:t>
            </a:r>
            <a:r>
              <a:rPr lang="zh-CN" altLang="en-US" sz="1600" dirty="0" smtClean="0">
                <a:solidFill>
                  <a:srgbClr val="0070C0"/>
                </a:solidFill>
                <a:sym typeface="Wingdings" panose="05000000000000000000" pitchFamily="2" charset="2"/>
              </a:rPr>
              <a:t>进程</a:t>
            </a:r>
            <a:r>
              <a:rPr lang="zh-CN" altLang="en-US" sz="1600" dirty="0" smtClean="0"/>
              <a:t>）</a:t>
            </a:r>
            <a:endParaRPr lang="en-US" altLang="zh-CN" sz="1600" dirty="0" smtClean="0"/>
          </a:p>
          <a:p>
            <a:pPr lvl="1"/>
            <a:r>
              <a:rPr lang="zh-CN" altLang="en-US" sz="1600" dirty="0" smtClean="0"/>
              <a:t>可用通过键盘按键给进程发出软中断信号（属于内核发出）（</a:t>
            </a:r>
            <a:r>
              <a:rPr lang="zh-CN" altLang="en-US" sz="1600" dirty="0" smtClean="0">
                <a:solidFill>
                  <a:srgbClr val="0070C0"/>
                </a:solidFill>
              </a:rPr>
              <a:t>键盘</a:t>
            </a:r>
            <a:r>
              <a:rPr lang="en-US" altLang="zh-CN" sz="1600" dirty="0" smtClean="0">
                <a:solidFill>
                  <a:srgbClr val="0070C0"/>
                </a:solidFill>
                <a:sym typeface="Wingdings" panose="05000000000000000000" pitchFamily="2" charset="2"/>
              </a:rPr>
              <a:t></a:t>
            </a:r>
            <a:r>
              <a:rPr lang="zh-CN" altLang="en-US" sz="1600" dirty="0" smtClean="0">
                <a:solidFill>
                  <a:srgbClr val="0070C0"/>
                </a:solidFill>
                <a:sym typeface="Wingdings" panose="05000000000000000000" pitchFamily="2" charset="2"/>
              </a:rPr>
              <a:t>进程</a:t>
            </a:r>
            <a:r>
              <a:rPr lang="zh-CN" altLang="en-US" sz="1600" dirty="0" smtClean="0"/>
              <a:t>）</a:t>
            </a:r>
            <a:endParaRPr lang="en-US" altLang="zh-CN" sz="1600" dirty="0" smtClean="0"/>
          </a:p>
          <a:p>
            <a:pPr lvl="1"/>
            <a:r>
              <a:rPr lang="zh-CN" altLang="en-US" sz="1600" dirty="0" smtClean="0"/>
              <a:t>进程也可以通过系统调用</a:t>
            </a:r>
            <a:r>
              <a:rPr lang="en-US" altLang="zh-CN" sz="1600" dirty="0" smtClean="0"/>
              <a:t>kill()</a:t>
            </a:r>
            <a:r>
              <a:rPr lang="zh-CN" altLang="en-US" sz="1600" dirty="0" smtClean="0"/>
              <a:t>相互发送软中断信号（</a:t>
            </a:r>
            <a:r>
              <a:rPr lang="zh-CN" altLang="en-US" sz="1600" dirty="0" smtClean="0">
                <a:solidFill>
                  <a:srgbClr val="0070C0"/>
                </a:solidFill>
              </a:rPr>
              <a:t>进程</a:t>
            </a:r>
            <a:r>
              <a:rPr lang="en-US" altLang="zh-CN" sz="1600" dirty="0" smtClean="0">
                <a:solidFill>
                  <a:srgbClr val="0070C0"/>
                </a:solidFill>
                <a:sym typeface="Wingdings" panose="05000000000000000000" pitchFamily="2" charset="2"/>
              </a:rPr>
              <a:t> </a:t>
            </a:r>
            <a:r>
              <a:rPr lang="zh-CN" altLang="en-US" sz="1600" dirty="0" smtClean="0">
                <a:solidFill>
                  <a:srgbClr val="0070C0"/>
                </a:solidFill>
                <a:sym typeface="Wingdings" panose="05000000000000000000" pitchFamily="2" charset="2"/>
              </a:rPr>
              <a:t>进程</a:t>
            </a:r>
            <a:r>
              <a:rPr lang="en-US" altLang="zh-CN" sz="1600" dirty="0" smtClean="0">
                <a:solidFill>
                  <a:srgbClr val="0070C0"/>
                </a:solidFill>
                <a:sym typeface="Wingdings" panose="05000000000000000000" pitchFamily="2" charset="2"/>
              </a:rPr>
              <a:t>  </a:t>
            </a:r>
            <a:r>
              <a:rPr lang="zh-CN" altLang="en-US" sz="1600" dirty="0" smtClean="0"/>
              <a:t>）</a:t>
            </a:r>
            <a:endParaRPr lang="en-US" altLang="zh-CN" sz="1600" dirty="0" smtClean="0"/>
          </a:p>
          <a:p>
            <a:r>
              <a:rPr lang="zh-CN" altLang="en-US" sz="1800" dirty="0" smtClean="0">
                <a:solidFill>
                  <a:srgbClr val="0000CC"/>
                </a:solidFill>
              </a:rPr>
              <a:t>进程</a:t>
            </a:r>
            <a:r>
              <a:rPr lang="zh-CN" altLang="en-US" sz="1800" dirty="0">
                <a:solidFill>
                  <a:srgbClr val="0000CC"/>
                </a:solidFill>
              </a:rPr>
              <a:t>的</a:t>
            </a:r>
            <a:r>
              <a:rPr lang="en-US" altLang="zh-CN" sz="1800" dirty="0">
                <a:solidFill>
                  <a:srgbClr val="0000CC"/>
                </a:solidFill>
              </a:rPr>
              <a:t>PCB</a:t>
            </a:r>
            <a:r>
              <a:rPr lang="zh-CN" altLang="en-US" sz="1800" dirty="0">
                <a:solidFill>
                  <a:srgbClr val="0000CC"/>
                </a:solidFill>
              </a:rPr>
              <a:t>中，有</a:t>
            </a:r>
            <a:r>
              <a:rPr lang="zh-CN" altLang="en-US" sz="1800" dirty="0" smtClean="0">
                <a:solidFill>
                  <a:srgbClr val="0000CC"/>
                </a:solidFill>
              </a:rPr>
              <a:t>相应软中断信号</a:t>
            </a:r>
            <a:r>
              <a:rPr lang="zh-CN" altLang="en-US" sz="1800" dirty="0">
                <a:solidFill>
                  <a:srgbClr val="0000CC"/>
                </a:solidFill>
              </a:rPr>
              <a:t>的标识</a:t>
            </a:r>
            <a:endParaRPr lang="en-US" altLang="zh-CN" sz="1800" dirty="0">
              <a:solidFill>
                <a:srgbClr val="0000CC"/>
              </a:solidFill>
            </a:endParaRPr>
          </a:p>
          <a:p>
            <a:pPr lvl="1"/>
            <a:r>
              <a:rPr lang="zh-CN" altLang="en-US" sz="1600" dirty="0" smtClean="0"/>
              <a:t>每一位对应一个特定的信号</a:t>
            </a:r>
            <a:endParaRPr lang="en-US" altLang="zh-CN" sz="1600" dirty="0" smtClean="0"/>
          </a:p>
          <a:p>
            <a:pPr lvl="1"/>
            <a:r>
              <a:rPr lang="zh-CN" altLang="en-US" sz="1600" dirty="0" smtClean="0"/>
              <a:t>当进程收到一个软中断信号，内核按接收到的信号类型设置相应的位</a:t>
            </a:r>
            <a:endParaRPr lang="en-US" altLang="zh-CN" sz="1600" dirty="0" smtClean="0"/>
          </a:p>
          <a:p>
            <a:r>
              <a:rPr lang="zh-CN" altLang="en-US" sz="1800" dirty="0" smtClean="0">
                <a:solidFill>
                  <a:srgbClr val="0000CC"/>
                </a:solidFill>
              </a:rPr>
              <a:t>软中断信号的处理时机</a:t>
            </a:r>
            <a:endParaRPr lang="en-US" altLang="zh-CN" sz="1800" dirty="0" smtClean="0">
              <a:solidFill>
                <a:srgbClr val="0000CC"/>
              </a:solidFill>
            </a:endParaRPr>
          </a:p>
          <a:p>
            <a:pPr lvl="1"/>
            <a:r>
              <a:rPr lang="zh-CN" altLang="en-US" sz="1600" dirty="0" smtClean="0"/>
              <a:t>参见下页图示</a:t>
            </a:r>
            <a:endParaRPr lang="en-US" altLang="zh-CN" sz="1600" dirty="0"/>
          </a:p>
          <a:p>
            <a:endParaRPr lang="en-US" altLang="zh-CN" sz="2000" b="1" dirty="0">
              <a:solidFill>
                <a:srgbClr val="7030A0"/>
              </a:solidFill>
            </a:endParaRPr>
          </a:p>
          <a:p>
            <a:endParaRPr lang="zh-CN" altLang="en-US" sz="1800" dirty="0"/>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矩形 1"/>
          <p:cNvSpPr>
            <a:spLocks noChangeArrowheads="1"/>
          </p:cNvSpPr>
          <p:nvPr/>
        </p:nvSpPr>
        <p:spPr bwMode="auto">
          <a:xfrm>
            <a:off x="457200" y="1163638"/>
            <a:ext cx="8322815" cy="338554"/>
          </a:xfrm>
          <a:prstGeom prst="rect">
            <a:avLst/>
          </a:prstGeom>
          <a:noFill/>
          <a:ln>
            <a:noFill/>
          </a:ln>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342265" indent="-342265" eaLnBrk="1" hangingPunct="1">
              <a:spcBef>
                <a:spcPts val="840"/>
              </a:spcBef>
              <a:buClrTx/>
              <a:buSzTx/>
              <a:buFont typeface="Wingdings" panose="05000000000000000000" pitchFamily="2" charset="2"/>
              <a:buChar char="n"/>
              <a:defRPr/>
            </a:pPr>
            <a:r>
              <a:rPr lang="zh-CN" altLang="en-US" sz="1600" dirty="0">
                <a:solidFill>
                  <a:srgbClr val="0000CC"/>
                </a:solidFill>
                <a:latin typeface="+mn-lt"/>
                <a:ea typeface="+mn-ea"/>
              </a:rPr>
              <a:t>关于</a:t>
            </a:r>
            <a:r>
              <a:rPr lang="en-US" altLang="zh-CN" sz="1600" dirty="0">
                <a:solidFill>
                  <a:srgbClr val="0000CC"/>
                </a:solidFill>
                <a:latin typeface="+mn-lt"/>
                <a:ea typeface="+mn-ea"/>
              </a:rPr>
              <a:t>signal()</a:t>
            </a:r>
            <a:r>
              <a:rPr lang="zh-CN" altLang="en-US" sz="1600" dirty="0">
                <a:solidFill>
                  <a:srgbClr val="0000CC"/>
                </a:solidFill>
                <a:latin typeface="+mn-lt"/>
                <a:ea typeface="+mn-ea"/>
              </a:rPr>
              <a:t>的使用，内核何时响应等问题请</a:t>
            </a:r>
            <a:r>
              <a:rPr lang="zh-CN" altLang="en-US" sz="1600" dirty="0" smtClean="0">
                <a:solidFill>
                  <a:srgbClr val="0000CC"/>
                </a:solidFill>
                <a:latin typeface="+mn-lt"/>
                <a:ea typeface="+mn-ea"/>
              </a:rPr>
              <a:t>参考“</a:t>
            </a:r>
            <a:r>
              <a:rPr lang="en-US" altLang="zh-CN" sz="1600" dirty="0">
                <a:solidFill>
                  <a:srgbClr val="0000CC"/>
                </a:solidFill>
                <a:latin typeface="+mn-lt"/>
                <a:ea typeface="+mn-ea"/>
              </a:rPr>
              <a:t>UNIX</a:t>
            </a:r>
            <a:r>
              <a:rPr lang="zh-CN" altLang="en-US" sz="1600" dirty="0">
                <a:solidFill>
                  <a:srgbClr val="0000CC"/>
                </a:solidFill>
                <a:latin typeface="+mn-lt"/>
                <a:ea typeface="+mn-ea"/>
              </a:rPr>
              <a:t>操作系统</a:t>
            </a:r>
            <a:r>
              <a:rPr lang="zh-CN" altLang="en-US" sz="1600" dirty="0" smtClean="0">
                <a:solidFill>
                  <a:srgbClr val="0000CC"/>
                </a:solidFill>
                <a:latin typeface="+mn-lt"/>
                <a:ea typeface="+mn-ea"/>
              </a:rPr>
              <a:t>设计”的</a:t>
            </a:r>
            <a:r>
              <a:rPr lang="en-US" altLang="zh-CN" sz="1600" dirty="0">
                <a:solidFill>
                  <a:srgbClr val="0000CC"/>
                </a:solidFill>
                <a:latin typeface="+mn-lt"/>
                <a:ea typeface="+mn-ea"/>
              </a:rPr>
              <a:t>153</a:t>
            </a:r>
            <a:r>
              <a:rPr lang="zh-CN" altLang="en-US" sz="1600" dirty="0" smtClean="0">
                <a:solidFill>
                  <a:srgbClr val="0000CC"/>
                </a:solidFill>
                <a:latin typeface="+mn-lt"/>
                <a:ea typeface="+mn-ea"/>
              </a:rPr>
              <a:t>页。</a:t>
            </a:r>
            <a:endParaRPr lang="en-US" altLang="zh-CN" sz="1600" dirty="0"/>
          </a:p>
        </p:txBody>
      </p:sp>
      <p:sp>
        <p:nvSpPr>
          <p:cNvPr id="3" name="标题 1"/>
          <p:cNvSpPr txBox="1"/>
          <p:nvPr/>
        </p:nvSpPr>
        <p:spPr bwMode="auto">
          <a:xfrm>
            <a:off x="1012825" y="490538"/>
            <a:ext cx="5745163"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noProof="1">
                <a:effectLst>
                  <a:outerShdw blurRad="38100" dist="38100" dir="2700000">
                    <a:srgbClr val="C0C0C0"/>
                  </a:outerShdw>
                </a:effectLst>
              </a:rPr>
              <a:t>课后阅读</a:t>
            </a:r>
            <a:endParaRPr lang="zh-CN" altLang="en-US" sz="2800" noProof="1">
              <a:effectLst>
                <a:outerShdw blurRad="38100" dist="38100" dir="2700000">
                  <a:srgbClr val="C0C0C0"/>
                </a:outerShdw>
              </a:effectLst>
            </a:endParaRPr>
          </a:p>
        </p:txBody>
      </p:sp>
      <p:pic>
        <p:nvPicPr>
          <p:cNvPr id="2" name="图片 1"/>
          <p:cNvPicPr>
            <a:picLocks noChangeAspect="1"/>
          </p:cNvPicPr>
          <p:nvPr/>
        </p:nvPicPr>
        <p:blipFill>
          <a:blip r:embed="rId1"/>
          <a:stretch>
            <a:fillRect/>
          </a:stretch>
        </p:blipFill>
        <p:spPr>
          <a:xfrm>
            <a:off x="267372" y="1502192"/>
            <a:ext cx="4704123" cy="5031773"/>
          </a:xfrm>
          <a:prstGeom prst="rect">
            <a:avLst/>
          </a:prstGeom>
        </p:spPr>
      </p:pic>
      <p:sp>
        <p:nvSpPr>
          <p:cNvPr id="5" name="圆角矩形标注 4"/>
          <p:cNvSpPr/>
          <p:nvPr/>
        </p:nvSpPr>
        <p:spPr>
          <a:xfrm>
            <a:off x="4971494" y="1840747"/>
            <a:ext cx="3737499" cy="742656"/>
          </a:xfrm>
          <a:prstGeom prst="wedgeRoundRectCallout">
            <a:avLst>
              <a:gd name="adj1" fmla="val -58437"/>
              <a:gd name="adj2" fmla="val -271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zh-CN" altLang="en-US" sz="1600" dirty="0" smtClean="0">
                <a:solidFill>
                  <a:srgbClr val="000818"/>
                </a:solidFill>
              </a:rPr>
              <a:t>当进程从核心态转到用户态时，系统</a:t>
            </a:r>
            <a:r>
              <a:rPr lang="zh-CN" altLang="en-US" sz="1600" b="1" u="sng" dirty="0" smtClean="0">
                <a:solidFill>
                  <a:srgbClr val="0000CC"/>
                </a:solidFill>
              </a:rPr>
              <a:t>检查并处理</a:t>
            </a:r>
            <a:r>
              <a:rPr lang="zh-CN" altLang="en-US" sz="1600" dirty="0" smtClean="0">
                <a:solidFill>
                  <a:srgbClr val="000818"/>
                </a:solidFill>
              </a:rPr>
              <a:t>软中断信号。</a:t>
            </a:r>
            <a:endParaRPr lang="zh-CN" altLang="en-US" sz="1600" dirty="0">
              <a:solidFill>
                <a:srgbClr val="000818"/>
              </a:solidFill>
            </a:endParaRPr>
          </a:p>
        </p:txBody>
      </p:sp>
      <p:sp>
        <p:nvSpPr>
          <p:cNvPr id="8" name="圆角矩形标注 7"/>
          <p:cNvSpPr/>
          <p:nvPr/>
        </p:nvSpPr>
        <p:spPr>
          <a:xfrm>
            <a:off x="4971493" y="3102856"/>
            <a:ext cx="3737499" cy="962295"/>
          </a:xfrm>
          <a:prstGeom prst="wedgeRoundRectCallout">
            <a:avLst>
              <a:gd name="adj1" fmla="val -59625"/>
              <a:gd name="adj2" fmla="val 83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rgbClr val="000818"/>
                </a:solidFill>
              </a:rPr>
              <a:t>当进程从执行态进入睡眠，或者调度进程执行时，系统</a:t>
            </a:r>
            <a:r>
              <a:rPr lang="zh-CN" altLang="en-US" sz="1600" b="1" u="sng" dirty="0" smtClean="0">
                <a:solidFill>
                  <a:srgbClr val="0000CC"/>
                </a:solidFill>
              </a:rPr>
              <a:t>检查</a:t>
            </a:r>
            <a:r>
              <a:rPr lang="zh-CN" altLang="en-US" sz="1600" dirty="0" smtClean="0">
                <a:solidFill>
                  <a:srgbClr val="000818"/>
                </a:solidFill>
              </a:rPr>
              <a:t>软中断信号。</a:t>
            </a:r>
            <a:endParaRPr lang="zh-CN" altLang="en-US" sz="1600" dirty="0">
              <a:solidFill>
                <a:srgbClr val="000818"/>
              </a:solidFill>
            </a:endParaRPr>
          </a:p>
        </p:txBody>
      </p:sp>
      <p:sp>
        <p:nvSpPr>
          <p:cNvPr id="9" name="圆角矩形标注 8"/>
          <p:cNvSpPr/>
          <p:nvPr/>
        </p:nvSpPr>
        <p:spPr>
          <a:xfrm>
            <a:off x="5042516" y="4484154"/>
            <a:ext cx="3737499" cy="1321842"/>
          </a:xfrm>
          <a:prstGeom prst="wedgeRoundRectCallout">
            <a:avLst>
              <a:gd name="adj1" fmla="val -50124"/>
              <a:gd name="adj2" fmla="val -147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rgbClr val="000818"/>
                </a:solidFill>
              </a:rPr>
              <a:t>系统</a:t>
            </a:r>
            <a:r>
              <a:rPr lang="zh-CN" altLang="en-US" sz="1600" b="1" dirty="0" smtClean="0">
                <a:solidFill>
                  <a:srgbClr val="0000CC"/>
                </a:solidFill>
              </a:rPr>
              <a:t>检查</a:t>
            </a:r>
            <a:r>
              <a:rPr lang="zh-CN" altLang="en-US" sz="1600" dirty="0" smtClean="0">
                <a:solidFill>
                  <a:srgbClr val="000818"/>
                </a:solidFill>
              </a:rPr>
              <a:t>软终端信号，即若收到某个软中断信号后，置位</a:t>
            </a:r>
            <a:r>
              <a:rPr lang="en-US" altLang="zh-CN" sz="1600" dirty="0" smtClean="0">
                <a:solidFill>
                  <a:srgbClr val="000818"/>
                </a:solidFill>
              </a:rPr>
              <a:t>PCB</a:t>
            </a:r>
            <a:r>
              <a:rPr lang="zh-CN" altLang="en-US" sz="1600" dirty="0" smtClean="0">
                <a:solidFill>
                  <a:srgbClr val="000818"/>
                </a:solidFill>
              </a:rPr>
              <a:t>中相应的软中断标识。</a:t>
            </a:r>
            <a:endParaRPr lang="en-US" altLang="zh-CN" sz="1600" dirty="0" smtClean="0">
              <a:solidFill>
                <a:srgbClr val="000818"/>
              </a:solidFill>
            </a:endParaRPr>
          </a:p>
          <a:p>
            <a:r>
              <a:rPr lang="zh-CN" altLang="en-US" sz="1600" b="1" dirty="0" smtClean="0">
                <a:solidFill>
                  <a:srgbClr val="0000CC"/>
                </a:solidFill>
              </a:rPr>
              <a:t>但无法标识该信号收到多少次。</a:t>
            </a:r>
            <a:endParaRPr lang="zh-CN" altLang="en-US" sz="16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idx="4294967295"/>
          </p:nvPr>
        </p:nvSpPr>
        <p:spPr>
          <a:xfrm>
            <a:off x="720725" y="665824"/>
            <a:ext cx="8077200" cy="485113"/>
          </a:xfrm>
          <a:ln>
            <a:miter/>
          </a:ln>
        </p:spPr>
        <p:txBody>
          <a:bodyPr/>
          <a:lstStyle/>
          <a:p>
            <a:pPr>
              <a:defRPr/>
            </a:pPr>
            <a:r>
              <a:rPr lang="zh-CN" altLang="en-US" sz="2800" dirty="0">
                <a:effectLst>
                  <a:outerShdw blurRad="38100" dist="38100" dir="2700000">
                    <a:srgbClr val="C0C0C0"/>
                  </a:outerShdw>
                </a:effectLst>
              </a:rPr>
              <a:t>signal系统</a:t>
            </a:r>
            <a:r>
              <a:rPr lang="zh-CN" altLang="en-US" sz="2800" dirty="0" smtClean="0">
                <a:effectLst>
                  <a:outerShdw blurRad="38100" dist="38100" dir="2700000">
                    <a:srgbClr val="C0C0C0"/>
                  </a:outerShdw>
                </a:effectLst>
              </a:rPr>
              <a:t>调用</a:t>
            </a:r>
            <a:endParaRPr lang="zh-CN" altLang="en-US" sz="2800" noProof="1">
              <a:effectLst>
                <a:outerShdw blurRad="38100" dist="38100" dir="2700000">
                  <a:srgbClr val="C0C0C0"/>
                </a:outerShdw>
              </a:effectLst>
            </a:endParaRPr>
          </a:p>
        </p:txBody>
      </p:sp>
      <p:sp>
        <p:nvSpPr>
          <p:cNvPr id="149507" name="内容占位符 2"/>
          <p:cNvSpPr>
            <a:spLocks noGrp="1" noChangeArrowheads="1"/>
          </p:cNvSpPr>
          <p:nvPr>
            <p:ph idx="4294967295"/>
          </p:nvPr>
        </p:nvSpPr>
        <p:spPr>
          <a:xfrm>
            <a:off x="895351" y="1390650"/>
            <a:ext cx="7334250" cy="4868863"/>
          </a:xfrm>
        </p:spPr>
        <p:txBody>
          <a:bodyPr/>
          <a:lstStyle/>
          <a:p>
            <a:pPr eaLnBrk="1"/>
            <a:r>
              <a:rPr lang="zh-CN" altLang="en-US" sz="2400" b="1" dirty="0" smtClean="0"/>
              <a:t>作用</a:t>
            </a:r>
            <a:endParaRPr lang="en-US" altLang="zh-CN" sz="2400" b="1" dirty="0" smtClean="0"/>
          </a:p>
          <a:p>
            <a:pPr lvl="1" eaLnBrk="1"/>
            <a:r>
              <a:rPr lang="zh-CN" altLang="en-US" sz="2000" b="1" dirty="0" smtClean="0">
                <a:solidFill>
                  <a:srgbClr val="7030A0"/>
                </a:solidFill>
              </a:rPr>
              <a:t>设置进程接收</a:t>
            </a:r>
            <a:r>
              <a:rPr lang="zh-CN" altLang="en-US" sz="2000" b="1" dirty="0">
                <a:solidFill>
                  <a:srgbClr val="7030A0"/>
                </a:solidFill>
              </a:rPr>
              <a:t>到某个信号</a:t>
            </a:r>
            <a:r>
              <a:rPr lang="zh-CN" altLang="en-US" sz="2000" b="1" dirty="0" smtClean="0">
                <a:solidFill>
                  <a:srgbClr val="7030A0"/>
                </a:solidFill>
              </a:rPr>
              <a:t>后，应该如何处理该信号</a:t>
            </a:r>
            <a:endParaRPr lang="en-US" altLang="zh-CN" sz="2000" b="1" dirty="0" smtClean="0">
              <a:solidFill>
                <a:srgbClr val="7030A0"/>
              </a:solidFill>
            </a:endParaRPr>
          </a:p>
          <a:p>
            <a:pPr lvl="1" eaLnBrk="1"/>
            <a:r>
              <a:rPr lang="zh-CN" altLang="en-US" sz="2000" dirty="0">
                <a:solidFill>
                  <a:srgbClr val="7030A0"/>
                </a:solidFill>
              </a:rPr>
              <a:t>可以通过</a:t>
            </a:r>
            <a:r>
              <a:rPr lang="en-US" altLang="zh-CN" sz="2000" dirty="0">
                <a:solidFill>
                  <a:srgbClr val="7030A0"/>
                </a:solidFill>
              </a:rPr>
              <a:t>signal()</a:t>
            </a:r>
            <a:r>
              <a:rPr lang="zh-CN" altLang="en-US" sz="2000" dirty="0">
                <a:solidFill>
                  <a:srgbClr val="7030A0"/>
                </a:solidFill>
              </a:rPr>
              <a:t>自定义类似于</a:t>
            </a:r>
            <a:r>
              <a:rPr lang="zh-CN" altLang="en-US" sz="2000" b="1" u="sng" dirty="0">
                <a:solidFill>
                  <a:srgbClr val="C00000"/>
                </a:solidFill>
              </a:rPr>
              <a:t>热键</a:t>
            </a:r>
            <a:r>
              <a:rPr lang="en-US" altLang="zh-CN" sz="2000" b="1" u="sng" dirty="0">
                <a:solidFill>
                  <a:srgbClr val="C00000"/>
                </a:solidFill>
              </a:rPr>
              <a:t>(hot key)</a:t>
            </a:r>
            <a:r>
              <a:rPr lang="zh-CN" altLang="en-US" sz="2000" dirty="0">
                <a:solidFill>
                  <a:srgbClr val="7030A0"/>
                </a:solidFill>
              </a:rPr>
              <a:t>的功能</a:t>
            </a:r>
            <a:endParaRPr lang="zh-CN" altLang="en-US" sz="2000" dirty="0">
              <a:solidFill>
                <a:srgbClr val="7030A0"/>
              </a:solidFill>
            </a:endParaRPr>
          </a:p>
          <a:p>
            <a:pPr eaLnBrk="1"/>
            <a:r>
              <a:rPr lang="zh-CN" altLang="en-US" sz="2400" b="1" dirty="0" smtClean="0"/>
              <a:t>方法</a:t>
            </a:r>
            <a:endParaRPr lang="en-US" altLang="zh-CN" sz="2400" b="1" dirty="0"/>
          </a:p>
          <a:p>
            <a:pPr lvl="1" eaLnBrk="1"/>
            <a:r>
              <a:rPr lang="zh-CN" altLang="en-US" sz="2000" dirty="0" smtClean="0">
                <a:solidFill>
                  <a:srgbClr val="0000CC"/>
                </a:solidFill>
              </a:rPr>
              <a:t>在</a:t>
            </a:r>
            <a:r>
              <a:rPr lang="zh-CN" altLang="en-US" sz="2000" dirty="0">
                <a:solidFill>
                  <a:srgbClr val="0000CC"/>
                </a:solidFill>
              </a:rPr>
              <a:t>进程中利用</a:t>
            </a:r>
            <a:r>
              <a:rPr lang="en-US" altLang="zh-CN" sz="2000" dirty="0">
                <a:solidFill>
                  <a:srgbClr val="0000CC"/>
                </a:solidFill>
              </a:rPr>
              <a:t>signal()</a:t>
            </a:r>
            <a:r>
              <a:rPr lang="zh-CN" altLang="en-US" sz="2000" dirty="0">
                <a:solidFill>
                  <a:srgbClr val="0000CC"/>
                </a:solidFill>
              </a:rPr>
              <a:t>系统调用注册</a:t>
            </a:r>
            <a:r>
              <a:rPr lang="zh-CN" altLang="en-US" sz="2000" dirty="0">
                <a:solidFill>
                  <a:srgbClr val="FF0000"/>
                </a:solidFill>
              </a:rPr>
              <a:t>自己定义的信号处理函数</a:t>
            </a:r>
            <a:r>
              <a:rPr lang="zh-CN" altLang="en-US" sz="2000" dirty="0">
                <a:solidFill>
                  <a:srgbClr val="0000CC"/>
                </a:solidFill>
              </a:rPr>
              <a:t>，当进程收到该信号后，就</a:t>
            </a:r>
            <a:r>
              <a:rPr lang="zh-CN" altLang="en-US" sz="2000" dirty="0" smtClean="0">
                <a:solidFill>
                  <a:srgbClr val="0000CC"/>
                </a:solidFill>
              </a:rPr>
              <a:t>执行自己定义的</a:t>
            </a:r>
            <a:r>
              <a:rPr lang="zh-CN" altLang="en-US" sz="2000" dirty="0">
                <a:solidFill>
                  <a:srgbClr val="0000CC"/>
                </a:solidFill>
              </a:rPr>
              <a:t>信号处理函数</a:t>
            </a:r>
            <a:endParaRPr lang="en-US" altLang="zh-CN" sz="2000" dirty="0">
              <a:solidFill>
                <a:srgbClr val="0000CC"/>
              </a:solidFill>
            </a:endParaRPr>
          </a:p>
          <a:p>
            <a:pPr lvl="1" eaLnBrk="1"/>
            <a:r>
              <a:rPr lang="zh-CN" altLang="en-US" sz="2000" dirty="0" smtClean="0"/>
              <a:t>如果进程中</a:t>
            </a:r>
            <a:r>
              <a:rPr lang="zh-CN" altLang="en-US" sz="2000" dirty="0" smtClean="0">
                <a:solidFill>
                  <a:srgbClr val="7030A0"/>
                </a:solidFill>
              </a:rPr>
              <a:t>不注册</a:t>
            </a:r>
            <a:r>
              <a:rPr lang="en-US" altLang="zh-CN" sz="2000" dirty="0">
                <a:solidFill>
                  <a:srgbClr val="0000CC"/>
                </a:solidFill>
              </a:rPr>
              <a:t>signal</a:t>
            </a:r>
            <a:r>
              <a:rPr lang="en-US" altLang="zh-CN" sz="2000" dirty="0" smtClean="0">
                <a:solidFill>
                  <a:srgbClr val="0000CC"/>
                </a:solidFill>
              </a:rPr>
              <a:t>()</a:t>
            </a:r>
            <a:r>
              <a:rPr lang="zh-CN" altLang="en-US" sz="2000" dirty="0" smtClean="0">
                <a:solidFill>
                  <a:srgbClr val="0000CC"/>
                </a:solidFill>
              </a:rPr>
              <a:t>的处理函数</a:t>
            </a:r>
            <a:r>
              <a:rPr lang="en-US" altLang="zh-CN" sz="2000" dirty="0" smtClean="0">
                <a:solidFill>
                  <a:srgbClr val="0000CC"/>
                </a:solidFill>
              </a:rPr>
              <a:t> </a:t>
            </a:r>
            <a:r>
              <a:rPr lang="zh-CN" altLang="en-US" sz="2000" dirty="0" smtClean="0"/>
              <a:t>，</a:t>
            </a:r>
            <a:r>
              <a:rPr lang="zh-CN" altLang="en-US" sz="2000" dirty="0"/>
              <a:t>则当进程收到该信号后，就执行</a:t>
            </a:r>
            <a:r>
              <a:rPr lang="zh-CN" altLang="en-US" sz="2000" dirty="0">
                <a:solidFill>
                  <a:srgbClr val="FF0000"/>
                </a:solidFill>
              </a:rPr>
              <a:t>系统默认的信号处理</a:t>
            </a:r>
            <a:r>
              <a:rPr lang="zh-CN" altLang="en-US" sz="2000" dirty="0" smtClean="0">
                <a:solidFill>
                  <a:srgbClr val="FF0000"/>
                </a:solidFill>
              </a:rPr>
              <a:t>函数（</a:t>
            </a:r>
            <a:r>
              <a:rPr lang="en-US" altLang="zh-CN" sz="2000" dirty="0" smtClean="0">
                <a:solidFill>
                  <a:srgbClr val="FF0000"/>
                </a:solidFill>
              </a:rPr>
              <a:t>SIG_DFL</a:t>
            </a:r>
            <a:r>
              <a:rPr lang="zh-CN" altLang="en-US" sz="2000" dirty="0" smtClean="0">
                <a:solidFill>
                  <a:srgbClr val="FF0000"/>
                </a:solidFill>
              </a:rPr>
              <a:t>）</a:t>
            </a:r>
            <a:endParaRPr lang="en-US" altLang="zh-CN" sz="2000" dirty="0" smtClean="0">
              <a:solidFill>
                <a:srgbClr val="FF0000"/>
              </a:solidFill>
            </a:endParaRPr>
          </a:p>
          <a:p>
            <a:pPr eaLnBrk="1"/>
            <a:endParaRPr lang="zh-CN" altLang="en-US" sz="2400" dirty="0"/>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idx="4294967295"/>
          </p:nvPr>
        </p:nvSpPr>
        <p:spPr>
          <a:xfrm>
            <a:off x="720725" y="559292"/>
            <a:ext cx="8077200" cy="591645"/>
          </a:xfrm>
          <a:ln>
            <a:miter/>
          </a:ln>
        </p:spPr>
        <p:txBody>
          <a:bodyPr/>
          <a:lstStyle/>
          <a:p>
            <a:pPr>
              <a:defRPr/>
            </a:pPr>
            <a:r>
              <a:rPr lang="zh-CN" altLang="en-US" sz="2800" dirty="0">
                <a:effectLst>
                  <a:outerShdw blurRad="38100" dist="38100" dir="2700000">
                    <a:srgbClr val="C0C0C0"/>
                  </a:outerShdw>
                </a:effectLst>
              </a:rPr>
              <a:t>signal系统调用</a:t>
            </a:r>
            <a:endParaRPr lang="zh-CN" altLang="en-US" sz="2800" noProof="1">
              <a:effectLst>
                <a:outerShdw blurRad="38100" dist="38100" dir="2700000">
                  <a:srgbClr val="C0C0C0"/>
                </a:outerShdw>
              </a:effectLst>
            </a:endParaRPr>
          </a:p>
        </p:txBody>
      </p:sp>
      <p:sp>
        <p:nvSpPr>
          <p:cNvPr id="103427" name="内容占位符 2"/>
          <p:cNvSpPr>
            <a:spLocks noGrp="1" noChangeArrowheads="1"/>
          </p:cNvSpPr>
          <p:nvPr>
            <p:ph idx="4294967295"/>
          </p:nvPr>
        </p:nvSpPr>
        <p:spPr>
          <a:xfrm>
            <a:off x="895350" y="1390650"/>
            <a:ext cx="7609458" cy="4868863"/>
          </a:xfrm>
        </p:spPr>
        <p:txBody>
          <a:bodyPr/>
          <a:lstStyle/>
          <a:p>
            <a:pPr eaLnBrk="1">
              <a:defRPr/>
            </a:pPr>
            <a:r>
              <a:rPr lang="zh-CN" altLang="en-US" sz="2000" dirty="0" smtClean="0"/>
              <a:t>signal</a:t>
            </a:r>
            <a:r>
              <a:rPr lang="zh-CN" altLang="en-US" sz="2000" dirty="0"/>
              <a:t>系统调用</a:t>
            </a:r>
            <a:r>
              <a:rPr lang="zh-CN" altLang="en-US" sz="2000" dirty="0" smtClean="0"/>
              <a:t>语法</a:t>
            </a:r>
            <a:r>
              <a:rPr lang="en-US" altLang="zh-CN" sz="2000" dirty="0" smtClean="0"/>
              <a:t>:</a:t>
            </a:r>
            <a:endParaRPr lang="en-US" altLang="zh-CN" sz="2000" dirty="0"/>
          </a:p>
          <a:p>
            <a:pPr marL="400050" lvl="1" indent="0" eaLnBrk="1">
              <a:buFont typeface="Monotype Sorts" pitchFamily="2" charset="2"/>
              <a:buNone/>
              <a:defRPr/>
            </a:pPr>
            <a:r>
              <a:rPr lang="en-US" altLang="zh-CN" sz="2000" dirty="0"/>
              <a:t>#include &lt;</a:t>
            </a:r>
            <a:r>
              <a:rPr lang="en-US" altLang="zh-CN" sz="2000" dirty="0" err="1"/>
              <a:t>signal.h</a:t>
            </a:r>
            <a:r>
              <a:rPr lang="en-US" altLang="zh-CN" sz="2000" dirty="0"/>
              <a:t>&gt;</a:t>
            </a:r>
            <a:endParaRPr lang="en-US" altLang="zh-CN" sz="2000" dirty="0"/>
          </a:p>
          <a:p>
            <a:pPr marL="400050" lvl="1" indent="0" eaLnBrk="1">
              <a:buFont typeface="Monotype Sorts" pitchFamily="2" charset="2"/>
              <a:buNone/>
              <a:defRPr/>
            </a:pPr>
            <a:r>
              <a:rPr lang="en-US" altLang="zh-CN" sz="2000" dirty="0" err="1"/>
              <a:t>typedef</a:t>
            </a:r>
            <a:r>
              <a:rPr lang="en-US" altLang="zh-CN" sz="2000" dirty="0"/>
              <a:t> void (*</a:t>
            </a:r>
            <a:r>
              <a:rPr lang="en-US" altLang="zh-CN" sz="2000" dirty="0" err="1">
                <a:solidFill>
                  <a:srgbClr val="FF0000"/>
                </a:solidFill>
              </a:rPr>
              <a:t>sighandler_t</a:t>
            </a:r>
            <a:r>
              <a:rPr lang="en-US" altLang="zh-CN" sz="2000" dirty="0"/>
              <a:t>)(</a:t>
            </a:r>
            <a:r>
              <a:rPr lang="en-US" altLang="zh-CN" sz="2000" dirty="0" err="1"/>
              <a:t>int</a:t>
            </a:r>
            <a:r>
              <a:rPr lang="en-US" altLang="zh-CN" sz="2000" dirty="0" smtClean="0"/>
              <a:t>);  //</a:t>
            </a:r>
            <a:r>
              <a:rPr lang="zh-CN" altLang="en-US" sz="2000" dirty="0" smtClean="0"/>
              <a:t>参数时捕捉到的信号</a:t>
            </a:r>
            <a:endParaRPr lang="en-US" altLang="zh-CN" sz="2000" dirty="0"/>
          </a:p>
          <a:p>
            <a:pPr marL="400050" lvl="1" indent="0" eaLnBrk="1">
              <a:buFont typeface="Monotype Sorts" pitchFamily="2" charset="2"/>
              <a:buNone/>
              <a:defRPr/>
            </a:pPr>
            <a:r>
              <a:rPr lang="en-US" altLang="zh-CN" sz="2000" dirty="0" err="1"/>
              <a:t>sighandler_t</a:t>
            </a:r>
            <a:r>
              <a:rPr lang="en-US" altLang="zh-CN" sz="2000" dirty="0"/>
              <a:t>  </a:t>
            </a:r>
            <a:r>
              <a:rPr lang="en-US" altLang="zh-CN" sz="2000" dirty="0">
                <a:solidFill>
                  <a:srgbClr val="121896"/>
                </a:solidFill>
              </a:rPr>
              <a:t>signal</a:t>
            </a:r>
            <a:r>
              <a:rPr lang="en-US" altLang="zh-CN" sz="2000" dirty="0"/>
              <a:t>(</a:t>
            </a:r>
            <a:r>
              <a:rPr lang="en-US" altLang="zh-CN" sz="2000" dirty="0" err="1"/>
              <a:t>int</a:t>
            </a:r>
            <a:r>
              <a:rPr lang="en-US" altLang="zh-CN" sz="2000" dirty="0"/>
              <a:t> </a:t>
            </a:r>
            <a:r>
              <a:rPr lang="en-US" altLang="zh-CN" sz="2000" b="1" dirty="0" err="1"/>
              <a:t>signum</a:t>
            </a:r>
            <a:r>
              <a:rPr lang="en-US" altLang="zh-CN" sz="2000" dirty="0"/>
              <a:t>, </a:t>
            </a:r>
            <a:r>
              <a:rPr lang="en-US" altLang="zh-CN" sz="2000" dirty="0" err="1">
                <a:solidFill>
                  <a:srgbClr val="FF0000"/>
                </a:solidFill>
              </a:rPr>
              <a:t>sighandler_t</a:t>
            </a:r>
            <a:r>
              <a:rPr lang="en-US" altLang="zh-CN" sz="2000" dirty="0">
                <a:solidFill>
                  <a:srgbClr val="FF0000"/>
                </a:solidFill>
              </a:rPr>
              <a:t> </a:t>
            </a:r>
            <a:r>
              <a:rPr lang="en-US" altLang="zh-CN" sz="2000" b="1" dirty="0"/>
              <a:t>handler</a:t>
            </a:r>
            <a:r>
              <a:rPr lang="en-US" altLang="zh-CN" sz="2000" dirty="0"/>
              <a:t>);</a:t>
            </a:r>
            <a:endParaRPr lang="en-US" altLang="zh-CN" sz="2000" dirty="0"/>
          </a:p>
          <a:p>
            <a:pPr lvl="1" eaLnBrk="1">
              <a:buFont typeface="Wingdings" panose="05000000000000000000" pitchFamily="2" charset="2"/>
              <a:buChar char="Ø"/>
              <a:defRPr/>
            </a:pPr>
            <a:r>
              <a:rPr lang="en-US" altLang="zh-CN" sz="1800" dirty="0"/>
              <a:t>signum </a:t>
            </a:r>
            <a:r>
              <a:rPr lang="zh-CN" altLang="en-US" sz="1800" dirty="0"/>
              <a:t>：</a:t>
            </a:r>
            <a:r>
              <a:rPr lang="zh-CN" altLang="en-US" sz="1800" dirty="0">
                <a:solidFill>
                  <a:srgbClr val="7030A0"/>
                </a:solidFill>
              </a:rPr>
              <a:t>要捕捉的信号</a:t>
            </a:r>
            <a:endParaRPr lang="zh-CN" altLang="en-US" sz="1800" dirty="0">
              <a:solidFill>
                <a:srgbClr val="7030A0"/>
              </a:solidFill>
            </a:endParaRPr>
          </a:p>
          <a:p>
            <a:pPr lvl="1" eaLnBrk="1">
              <a:buFont typeface="Wingdings" panose="05000000000000000000" pitchFamily="2" charset="2"/>
              <a:buChar char="Ø"/>
              <a:defRPr/>
            </a:pPr>
            <a:r>
              <a:rPr lang="en-US" altLang="zh-CN" sz="1800" dirty="0" smtClean="0"/>
              <a:t>h</a:t>
            </a:r>
            <a:r>
              <a:rPr lang="zh-CN" altLang="en-US" sz="1800" dirty="0" smtClean="0"/>
              <a:t>andler</a:t>
            </a:r>
            <a:r>
              <a:rPr lang="zh-CN" altLang="en-US" sz="1800" dirty="0"/>
              <a:t>： 进程中自定义的信号处理函数名</a:t>
            </a:r>
            <a:endParaRPr lang="zh-CN" altLang="en-US" sz="1800" dirty="0"/>
          </a:p>
          <a:p>
            <a:pPr eaLnBrk="1">
              <a:defRPr/>
            </a:pPr>
            <a:r>
              <a:rPr lang="zh-CN" altLang="en-US" sz="2000" dirty="0"/>
              <a:t>signal 调用成功会返回信号处理函数的返回值，不成功返回-1，并设置系统变量errno为SIG_ERR</a:t>
            </a:r>
            <a:r>
              <a:rPr lang="zh-CN" altLang="en-US" sz="2000" dirty="0" smtClean="0"/>
              <a:t>。</a:t>
            </a:r>
            <a:endParaRPr lang="en-US" altLang="zh-CN" sz="2000" dirty="0" smtClean="0"/>
          </a:p>
          <a:p>
            <a:pPr eaLnBrk="1">
              <a:defRPr/>
            </a:pPr>
            <a:r>
              <a:rPr lang="zh-CN" altLang="en-US" sz="2000" dirty="0" smtClean="0">
                <a:solidFill>
                  <a:srgbClr val="0070C0"/>
                </a:solidFill>
              </a:rPr>
              <a:t>可以简化为：</a:t>
            </a:r>
            <a:endParaRPr lang="en-US" altLang="zh-CN" sz="2000" dirty="0" smtClean="0">
              <a:solidFill>
                <a:srgbClr val="0070C0"/>
              </a:solidFill>
            </a:endParaRPr>
          </a:p>
          <a:p>
            <a:pPr lvl="1" eaLnBrk="1">
              <a:defRPr/>
            </a:pPr>
            <a:r>
              <a:rPr lang="en-US" altLang="zh-CN" sz="1600" dirty="0"/>
              <a:t>void </a:t>
            </a:r>
            <a:r>
              <a:rPr lang="en-US" altLang="zh-CN" sz="1600" b="1" dirty="0"/>
              <a:t>handler(</a:t>
            </a:r>
            <a:r>
              <a:rPr lang="en-US" altLang="zh-CN" sz="1600" b="1" dirty="0" err="1"/>
              <a:t>int</a:t>
            </a:r>
            <a:r>
              <a:rPr lang="en-US" altLang="zh-CN" sz="1600" b="1" dirty="0"/>
              <a:t>) </a:t>
            </a:r>
            <a:r>
              <a:rPr lang="en-US" altLang="zh-CN" sz="1600" dirty="0" smtClean="0"/>
              <a:t>{ //</a:t>
            </a:r>
            <a:r>
              <a:rPr lang="zh-CN" altLang="en-US" sz="1600" dirty="0" smtClean="0"/>
              <a:t>自定义的信号处理函数</a:t>
            </a:r>
            <a:r>
              <a:rPr lang="en-US" altLang="zh-CN" sz="1600" dirty="0" smtClean="0"/>
              <a:t>  }</a:t>
            </a:r>
            <a:endParaRPr lang="en-US" altLang="zh-CN" sz="1600" dirty="0" smtClean="0"/>
          </a:p>
          <a:p>
            <a:pPr lvl="1" eaLnBrk="1">
              <a:defRPr/>
            </a:pPr>
            <a:r>
              <a:rPr lang="en-US" altLang="zh-CN" sz="1600" dirty="0" smtClean="0">
                <a:solidFill>
                  <a:srgbClr val="121896"/>
                </a:solidFill>
              </a:rPr>
              <a:t>signal</a:t>
            </a:r>
            <a:r>
              <a:rPr lang="en-US" altLang="zh-CN" sz="1600" dirty="0" smtClean="0"/>
              <a:t>(</a:t>
            </a:r>
            <a:r>
              <a:rPr lang="en-US" altLang="zh-CN" sz="1600" dirty="0" err="1" smtClean="0"/>
              <a:t>int</a:t>
            </a:r>
            <a:r>
              <a:rPr lang="en-US" altLang="zh-CN" sz="1600" dirty="0" smtClean="0"/>
              <a:t> </a:t>
            </a:r>
            <a:r>
              <a:rPr lang="en-US" altLang="zh-CN" sz="1600" b="1" dirty="0" err="1"/>
              <a:t>signum</a:t>
            </a:r>
            <a:r>
              <a:rPr lang="en-US" altLang="zh-CN" sz="1600" dirty="0"/>
              <a:t>, </a:t>
            </a:r>
            <a:r>
              <a:rPr lang="en-US" altLang="zh-CN" sz="1600" dirty="0" smtClean="0"/>
              <a:t>(void)</a:t>
            </a:r>
            <a:r>
              <a:rPr lang="en-US" altLang="zh-CN" sz="1600" b="1" dirty="0" smtClean="0"/>
              <a:t>handler</a:t>
            </a:r>
            <a:r>
              <a:rPr lang="en-US" altLang="zh-CN" sz="1600" dirty="0" smtClean="0"/>
              <a:t>); </a:t>
            </a:r>
            <a:endParaRPr lang="en-US" altLang="zh-CN" sz="1600" dirty="0" smtClean="0"/>
          </a:p>
          <a:p>
            <a:pPr lvl="2" eaLnBrk="1">
              <a:defRPr/>
            </a:pPr>
            <a:r>
              <a:rPr lang="en-US" altLang="zh-CN" sz="1600" dirty="0" smtClean="0"/>
              <a:t> </a:t>
            </a:r>
            <a:r>
              <a:rPr lang="zh-CN" altLang="en-US" sz="1600" dirty="0" smtClean="0"/>
              <a:t>注册信号</a:t>
            </a:r>
            <a:r>
              <a:rPr lang="en-US" altLang="zh-CN" sz="1600" b="1" dirty="0" err="1" smtClean="0"/>
              <a:t>signum</a:t>
            </a:r>
            <a:r>
              <a:rPr lang="zh-CN" altLang="en-US" sz="1600" dirty="0" smtClean="0"/>
              <a:t>的自定义处理函数</a:t>
            </a:r>
            <a:r>
              <a:rPr lang="en-US" altLang="zh-CN" sz="1600" b="1" dirty="0"/>
              <a:t>handler</a:t>
            </a:r>
            <a:endParaRPr lang="en-US" altLang="zh-CN" sz="1600" dirty="0"/>
          </a:p>
          <a:p>
            <a:pPr lvl="1" eaLnBrk="1">
              <a:defRPr/>
            </a:pPr>
            <a:endParaRPr lang="en-US" altLang="zh-CN" sz="1600" dirty="0"/>
          </a:p>
          <a:p>
            <a:pPr eaLnBrk="1">
              <a:defRPr/>
            </a:pPr>
            <a:endParaRPr lang="en-US" altLang="zh-CN" sz="2000" dirty="0"/>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矩形 1"/>
          <p:cNvSpPr>
            <a:spLocks noChangeArrowheads="1"/>
          </p:cNvSpPr>
          <p:nvPr/>
        </p:nvSpPr>
        <p:spPr bwMode="auto">
          <a:xfrm>
            <a:off x="1147408" y="1271543"/>
            <a:ext cx="3482975" cy="286232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defRPr/>
            </a:pPr>
            <a:r>
              <a:rPr lang="en-US" altLang="zh-CN" sz="1800" dirty="0"/>
              <a:t>#include &lt;</a:t>
            </a:r>
            <a:r>
              <a:rPr lang="en-US" altLang="zh-CN" sz="1800" dirty="0" err="1"/>
              <a:t>stdio.h</a:t>
            </a:r>
            <a:r>
              <a:rPr lang="en-US" altLang="zh-CN" sz="1800" dirty="0"/>
              <a:t>&gt;</a:t>
            </a:r>
            <a:endParaRPr lang="en-US" altLang="zh-CN" sz="1800" dirty="0"/>
          </a:p>
          <a:p>
            <a:pPr>
              <a:spcBef>
                <a:spcPct val="0"/>
              </a:spcBef>
              <a:buClrTx/>
              <a:buSzTx/>
              <a:buFontTx/>
              <a:buNone/>
              <a:defRPr/>
            </a:pPr>
            <a:r>
              <a:rPr lang="en-US" altLang="zh-CN" sz="1800" dirty="0"/>
              <a:t>#include &lt;</a:t>
            </a:r>
            <a:r>
              <a:rPr lang="en-US" altLang="zh-CN" sz="1800" dirty="0" err="1"/>
              <a:t>unistd.h</a:t>
            </a:r>
            <a:r>
              <a:rPr lang="en-US" altLang="zh-CN" sz="1800" dirty="0"/>
              <a:t>&gt;</a:t>
            </a:r>
            <a:endParaRPr lang="en-US" altLang="zh-CN" sz="1800" dirty="0"/>
          </a:p>
          <a:p>
            <a:pPr>
              <a:spcBef>
                <a:spcPct val="0"/>
              </a:spcBef>
              <a:buClrTx/>
              <a:buSzTx/>
              <a:buFontTx/>
              <a:buNone/>
              <a:defRPr/>
            </a:pPr>
            <a:endParaRPr lang="en-US" altLang="zh-CN" sz="1800" dirty="0"/>
          </a:p>
          <a:p>
            <a:pPr>
              <a:spcBef>
                <a:spcPct val="0"/>
              </a:spcBef>
              <a:buClrTx/>
              <a:buSzTx/>
              <a:buFontTx/>
              <a:buNone/>
              <a:defRPr/>
            </a:pPr>
            <a:endParaRPr lang="en-US" altLang="zh-CN" sz="1800" dirty="0"/>
          </a:p>
          <a:p>
            <a:pPr>
              <a:spcBef>
                <a:spcPct val="0"/>
              </a:spcBef>
              <a:buClrTx/>
              <a:buSzTx/>
              <a:buFontTx/>
              <a:buNone/>
              <a:defRPr/>
            </a:pPr>
            <a:r>
              <a:rPr lang="en-US" altLang="zh-CN" sz="1800" dirty="0" err="1"/>
              <a:t>int</a:t>
            </a:r>
            <a:r>
              <a:rPr lang="en-US" altLang="zh-CN" sz="1800" dirty="0"/>
              <a:t> main()</a:t>
            </a:r>
            <a:endParaRPr lang="en-US" altLang="zh-CN" sz="1800" dirty="0"/>
          </a:p>
          <a:p>
            <a:pPr>
              <a:spcBef>
                <a:spcPct val="0"/>
              </a:spcBef>
              <a:buClrTx/>
              <a:buSzTx/>
              <a:buFontTx/>
              <a:buNone/>
              <a:defRPr/>
            </a:pPr>
            <a:r>
              <a:rPr lang="en-US" altLang="zh-CN" sz="1800" dirty="0"/>
              <a:t>{</a:t>
            </a:r>
            <a:endParaRPr lang="en-US" altLang="zh-CN" sz="1800" dirty="0"/>
          </a:p>
          <a:p>
            <a:pPr>
              <a:spcBef>
                <a:spcPct val="0"/>
              </a:spcBef>
              <a:buClrTx/>
              <a:buSzTx/>
              <a:buFontTx/>
              <a:buNone/>
              <a:defRPr/>
            </a:pPr>
            <a:r>
              <a:rPr lang="en-US" altLang="zh-CN" sz="1800" dirty="0"/>
              <a:t>    pause</a:t>
            </a:r>
            <a:r>
              <a:rPr lang="en-US" altLang="zh-CN" sz="1800" dirty="0" smtClean="0"/>
              <a:t>(); </a:t>
            </a:r>
            <a:r>
              <a:rPr lang="en-US" altLang="zh-CN" sz="1800" dirty="0" smtClean="0">
                <a:solidFill>
                  <a:srgbClr val="0000CC"/>
                </a:solidFill>
              </a:rPr>
              <a:t>//</a:t>
            </a:r>
            <a:r>
              <a:rPr lang="zh-CN" altLang="en-US" sz="1800" dirty="0" smtClean="0">
                <a:solidFill>
                  <a:srgbClr val="0000CC"/>
                </a:solidFill>
              </a:rPr>
              <a:t>等待信号</a:t>
            </a:r>
            <a:r>
              <a:rPr lang="en-US" altLang="zh-CN" sz="1800" dirty="0" smtClean="0">
                <a:solidFill>
                  <a:srgbClr val="0000CC"/>
                </a:solidFill>
              </a:rPr>
              <a:t>SIGINT</a:t>
            </a:r>
            <a:endParaRPr lang="en-US" altLang="zh-CN" sz="1800" dirty="0" smtClean="0">
              <a:solidFill>
                <a:srgbClr val="0000CC"/>
              </a:solidFill>
            </a:endParaRPr>
          </a:p>
          <a:p>
            <a:pPr>
              <a:spcBef>
                <a:spcPct val="0"/>
              </a:spcBef>
              <a:buClrTx/>
              <a:buSzTx/>
              <a:buFontTx/>
              <a:buNone/>
              <a:defRPr/>
            </a:pPr>
            <a:r>
              <a:rPr lang="en-US" altLang="zh-CN" sz="1800" dirty="0"/>
              <a:t> </a:t>
            </a:r>
            <a:r>
              <a:rPr lang="en-US" altLang="zh-CN" sz="1800" dirty="0" smtClean="0"/>
              <a:t>   return 0;</a:t>
            </a:r>
            <a:endParaRPr lang="en-US" altLang="zh-CN" sz="1800" dirty="0"/>
          </a:p>
          <a:p>
            <a:pPr>
              <a:spcBef>
                <a:spcPct val="0"/>
              </a:spcBef>
              <a:buClrTx/>
              <a:buSzTx/>
              <a:buFontTx/>
              <a:buNone/>
              <a:defRPr/>
            </a:pPr>
            <a:r>
              <a:rPr lang="en-US" altLang="zh-CN" sz="1800" dirty="0"/>
              <a:t>}</a:t>
            </a:r>
            <a:endParaRPr lang="en-US" altLang="zh-CN" sz="1800" dirty="0"/>
          </a:p>
          <a:p>
            <a:pPr>
              <a:spcBef>
                <a:spcPct val="0"/>
              </a:spcBef>
              <a:buClrTx/>
              <a:buSzTx/>
              <a:buFontTx/>
              <a:buNone/>
              <a:defRPr/>
            </a:pPr>
            <a:endParaRPr lang="en-US" altLang="zh-CN" sz="1800" dirty="0"/>
          </a:p>
        </p:txBody>
      </p:sp>
      <p:sp>
        <p:nvSpPr>
          <p:cNvPr id="3" name="标题 1"/>
          <p:cNvSpPr txBox="1"/>
          <p:nvPr/>
        </p:nvSpPr>
        <p:spPr bwMode="auto">
          <a:xfrm>
            <a:off x="1012825" y="490538"/>
            <a:ext cx="5745163"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dirty="0">
                <a:effectLst>
                  <a:outerShdw blurRad="38100" dist="38100" dir="2700000">
                    <a:srgbClr val="C0C0C0"/>
                  </a:outerShdw>
                </a:effectLst>
              </a:rPr>
              <a:t>System call </a:t>
            </a:r>
            <a:r>
              <a:rPr lang="en-US" altLang="zh-CN" sz="2800" dirty="0">
                <a:effectLst>
                  <a:outerShdw blurRad="38100" dist="38100" dir="2700000">
                    <a:srgbClr val="C0C0C0"/>
                  </a:outerShdw>
                </a:effectLst>
              </a:rPr>
              <a:t>–</a:t>
            </a:r>
            <a:r>
              <a:rPr lang="zh-CN" altLang="en-US" sz="2800" dirty="0">
                <a:effectLst>
                  <a:outerShdw blurRad="38100" dist="38100" dir="2700000">
                    <a:srgbClr val="C0C0C0"/>
                  </a:outerShdw>
                </a:effectLst>
              </a:rPr>
              <a:t>signal例</a:t>
            </a:r>
            <a:endParaRPr lang="zh-CN" altLang="en-US" sz="2800" noProof="1">
              <a:effectLst>
                <a:outerShdw blurRad="38100" dist="38100" dir="2700000">
                  <a:srgbClr val="C0C0C0"/>
                </a:outerShdw>
              </a:effectLst>
            </a:endParaRPr>
          </a:p>
        </p:txBody>
      </p:sp>
      <p:sp>
        <p:nvSpPr>
          <p:cNvPr id="4" name="矩形 1"/>
          <p:cNvSpPr>
            <a:spLocks noChangeArrowheads="1"/>
          </p:cNvSpPr>
          <p:nvPr/>
        </p:nvSpPr>
        <p:spPr bwMode="auto">
          <a:xfrm>
            <a:off x="4900859" y="1257410"/>
            <a:ext cx="3231087" cy="2862322"/>
          </a:xfrm>
          <a:prstGeom prst="rect">
            <a:avLst/>
          </a:prstGeom>
          <a:solidFill>
            <a:schemeClr val="accent5"/>
          </a:solidFill>
        </p:spPr>
        <p:style>
          <a:lnRef idx="3">
            <a:schemeClr val="lt1"/>
          </a:lnRef>
          <a:fillRef idx="1">
            <a:schemeClr val="accent3"/>
          </a:fillRef>
          <a:effectRef idx="1">
            <a:schemeClr val="accent3"/>
          </a:effectRef>
          <a:fontRef idx="minor">
            <a:schemeClr val="lt1"/>
          </a:fontRef>
        </p:style>
        <p:txBody>
          <a:bodyPr>
            <a:no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defRPr/>
            </a:pPr>
            <a:r>
              <a:rPr lang="en-US" altLang="zh-CN" sz="1800" dirty="0"/>
              <a:t>#include &lt;</a:t>
            </a:r>
            <a:r>
              <a:rPr lang="en-US" altLang="zh-CN" sz="1800" dirty="0" err="1"/>
              <a:t>stdio.h</a:t>
            </a:r>
            <a:r>
              <a:rPr lang="en-US" altLang="zh-CN" sz="1800" dirty="0"/>
              <a:t>&gt;</a:t>
            </a:r>
            <a:endParaRPr lang="en-US" altLang="zh-CN" sz="1800" dirty="0"/>
          </a:p>
          <a:p>
            <a:pPr>
              <a:spcBef>
                <a:spcPct val="0"/>
              </a:spcBef>
              <a:buClrTx/>
              <a:buSzTx/>
              <a:buFontTx/>
              <a:buNone/>
              <a:defRPr/>
            </a:pPr>
            <a:endParaRPr lang="en-US" altLang="zh-CN" sz="1800" dirty="0"/>
          </a:p>
          <a:p>
            <a:pPr>
              <a:spcBef>
                <a:spcPct val="0"/>
              </a:spcBef>
              <a:buClrTx/>
              <a:buSzTx/>
              <a:buFontTx/>
              <a:buNone/>
              <a:defRPr/>
            </a:pPr>
            <a:endParaRPr lang="en-US" altLang="zh-CN" sz="1800" dirty="0"/>
          </a:p>
          <a:p>
            <a:pPr>
              <a:spcBef>
                <a:spcPct val="0"/>
              </a:spcBef>
              <a:buClrTx/>
              <a:buSzTx/>
              <a:buFontTx/>
              <a:buNone/>
              <a:defRPr/>
            </a:pPr>
            <a:r>
              <a:rPr lang="en-US" altLang="zh-CN" sz="1800" dirty="0" err="1"/>
              <a:t>int</a:t>
            </a:r>
            <a:r>
              <a:rPr lang="en-US" altLang="zh-CN" sz="1800" dirty="0"/>
              <a:t> main()</a:t>
            </a:r>
            <a:endParaRPr lang="en-US" altLang="zh-CN" sz="1800" dirty="0"/>
          </a:p>
          <a:p>
            <a:pPr>
              <a:spcBef>
                <a:spcPct val="0"/>
              </a:spcBef>
              <a:buClrTx/>
              <a:buSzTx/>
              <a:buFontTx/>
              <a:buNone/>
              <a:defRPr/>
            </a:pPr>
            <a:r>
              <a:rPr lang="en-US" altLang="zh-CN" sz="1800" dirty="0"/>
              <a:t>{</a:t>
            </a:r>
            <a:endParaRPr lang="en-US" altLang="zh-CN" sz="1800" dirty="0"/>
          </a:p>
          <a:p>
            <a:pPr>
              <a:spcBef>
                <a:spcPct val="0"/>
              </a:spcBef>
              <a:buClrTx/>
              <a:buSzTx/>
              <a:buFontTx/>
              <a:buNone/>
              <a:defRPr/>
            </a:pPr>
            <a:r>
              <a:rPr lang="en-US" altLang="zh-CN" sz="1800" dirty="0"/>
              <a:t>    while(1) </a:t>
            </a:r>
            <a:r>
              <a:rPr lang="en-US" altLang="zh-CN" sz="1800" dirty="0" smtClean="0"/>
              <a:t>;</a:t>
            </a:r>
            <a:endParaRPr lang="en-US" altLang="zh-CN" sz="1800" dirty="0" smtClean="0"/>
          </a:p>
          <a:p>
            <a:pPr>
              <a:spcBef>
                <a:spcPct val="0"/>
              </a:spcBef>
              <a:buClrTx/>
              <a:buSzTx/>
              <a:buFontTx/>
              <a:buNone/>
              <a:defRPr/>
            </a:pPr>
            <a:r>
              <a:rPr lang="en-US" altLang="zh-CN" sz="1800" dirty="0"/>
              <a:t> </a:t>
            </a:r>
            <a:r>
              <a:rPr lang="en-US" altLang="zh-CN" sz="1800" dirty="0" smtClean="0"/>
              <a:t>    return 0;</a:t>
            </a:r>
            <a:endParaRPr lang="en-US" altLang="zh-CN" sz="1800" dirty="0"/>
          </a:p>
          <a:p>
            <a:pPr>
              <a:spcBef>
                <a:spcPct val="0"/>
              </a:spcBef>
              <a:buClrTx/>
              <a:buSzTx/>
              <a:buFontTx/>
              <a:buNone/>
              <a:defRPr/>
            </a:pPr>
            <a:r>
              <a:rPr lang="en-US" altLang="zh-CN" sz="1800" dirty="0"/>
              <a:t>}</a:t>
            </a:r>
            <a:endParaRPr lang="en-US" altLang="zh-CN" sz="1800" dirty="0"/>
          </a:p>
          <a:p>
            <a:pPr>
              <a:spcBef>
                <a:spcPct val="0"/>
              </a:spcBef>
              <a:buClrTx/>
              <a:buSzTx/>
              <a:buFontTx/>
              <a:buNone/>
              <a:defRPr/>
            </a:pPr>
            <a:endParaRPr lang="en-US" altLang="zh-CN" sz="1800" dirty="0"/>
          </a:p>
        </p:txBody>
      </p:sp>
      <p:sp>
        <p:nvSpPr>
          <p:cNvPr id="151557" name="文本框 1"/>
          <p:cNvSpPr txBox="1">
            <a:spLocks noChangeArrowheads="1"/>
          </p:cNvSpPr>
          <p:nvPr/>
        </p:nvSpPr>
        <p:spPr bwMode="auto">
          <a:xfrm>
            <a:off x="1012825" y="4406269"/>
            <a:ext cx="7776068"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285750" indent="-285750">
              <a:spcBef>
                <a:spcPct val="0"/>
              </a:spcBef>
              <a:buClrTx/>
              <a:buSzTx/>
              <a:buFont typeface="Wingdings" panose="05000000000000000000" pitchFamily="2" charset="2"/>
              <a:buChar char="l"/>
            </a:pPr>
            <a:r>
              <a:rPr lang="zh-CN" altLang="en-US" sz="1800" dirty="0">
                <a:solidFill>
                  <a:srgbClr val="000818"/>
                </a:solidFill>
              </a:rPr>
              <a:t>当键盘按下</a:t>
            </a:r>
            <a:r>
              <a:rPr lang="en-US" altLang="zh-CN" sz="1800" dirty="0">
                <a:solidFill>
                  <a:srgbClr val="000818"/>
                </a:solidFill>
              </a:rPr>
              <a:t>ctrl-c</a:t>
            </a:r>
            <a:r>
              <a:rPr lang="zh-CN" altLang="en-US" sz="1800" dirty="0">
                <a:solidFill>
                  <a:srgbClr val="000818"/>
                </a:solidFill>
              </a:rPr>
              <a:t>后</a:t>
            </a:r>
            <a:r>
              <a:rPr lang="zh-CN" altLang="en-US" sz="1800" dirty="0" smtClean="0">
                <a:solidFill>
                  <a:srgbClr val="000818"/>
                </a:solidFill>
              </a:rPr>
              <a:t>，两个进程分别会</a:t>
            </a:r>
            <a:r>
              <a:rPr lang="zh-CN" altLang="en-US" sz="1800" dirty="0">
                <a:solidFill>
                  <a:srgbClr val="000818"/>
                </a:solidFill>
              </a:rPr>
              <a:t>出现什么现象</a:t>
            </a:r>
            <a:r>
              <a:rPr lang="zh-CN" altLang="en-US" sz="1800" dirty="0" smtClean="0">
                <a:solidFill>
                  <a:srgbClr val="000818"/>
                </a:solidFill>
              </a:rPr>
              <a:t>？</a:t>
            </a:r>
            <a:endParaRPr lang="en-US" altLang="zh-CN" sz="1800" dirty="0" smtClean="0">
              <a:solidFill>
                <a:srgbClr val="000818"/>
              </a:solidFill>
            </a:endParaRPr>
          </a:p>
          <a:p>
            <a:pPr marL="285750">
              <a:spcBef>
                <a:spcPct val="0"/>
              </a:spcBef>
              <a:buClrTx/>
              <a:buSzTx/>
              <a:buFont typeface="Wingdings" panose="05000000000000000000" pitchFamily="2" charset="2"/>
              <a:buChar char="ü"/>
            </a:pPr>
            <a:r>
              <a:rPr lang="zh-CN" altLang="en-US" sz="1600" dirty="0" smtClean="0">
                <a:solidFill>
                  <a:srgbClr val="C00000"/>
                </a:solidFill>
              </a:rPr>
              <a:t>注：</a:t>
            </a:r>
            <a:r>
              <a:rPr lang="en-US" altLang="zh-CN" sz="1600" dirty="0" smtClean="0">
                <a:solidFill>
                  <a:srgbClr val="C00000"/>
                </a:solidFill>
              </a:rPr>
              <a:t>ctrl-c</a:t>
            </a:r>
            <a:r>
              <a:rPr lang="zh-CN" altLang="en-US" sz="1600" dirty="0" smtClean="0">
                <a:solidFill>
                  <a:srgbClr val="C00000"/>
                </a:solidFill>
              </a:rPr>
              <a:t> 产生信号</a:t>
            </a:r>
            <a:r>
              <a:rPr lang="en-US" altLang="zh-CN" sz="1600" dirty="0" smtClean="0">
                <a:solidFill>
                  <a:srgbClr val="C00000"/>
                </a:solidFill>
              </a:rPr>
              <a:t>SIGINT</a:t>
            </a:r>
            <a:endParaRPr lang="en-US" altLang="zh-CN" sz="1600" dirty="0">
              <a:solidFill>
                <a:srgbClr val="C00000"/>
              </a:solidFill>
            </a:endParaRPr>
          </a:p>
          <a:p>
            <a:pPr marL="285750" indent="-285750">
              <a:spcBef>
                <a:spcPct val="0"/>
              </a:spcBef>
              <a:buClrTx/>
              <a:buSzTx/>
              <a:buFont typeface="Wingdings" panose="05000000000000000000" pitchFamily="2" charset="2"/>
              <a:buChar char="l"/>
            </a:pPr>
            <a:r>
              <a:rPr lang="zh-CN" altLang="en-US" sz="1800" dirty="0" smtClean="0">
                <a:solidFill>
                  <a:srgbClr val="006600"/>
                </a:solidFill>
              </a:rPr>
              <a:t>两进程各自执行</a:t>
            </a:r>
            <a:r>
              <a:rPr lang="en-US" altLang="zh-CN" sz="1800" dirty="0">
                <a:solidFill>
                  <a:srgbClr val="006600"/>
                </a:solidFill>
              </a:rPr>
              <a:t>SIGINT(ctrl-c)</a:t>
            </a:r>
            <a:r>
              <a:rPr lang="zh-CN" altLang="en-US" sz="1800" dirty="0">
                <a:solidFill>
                  <a:srgbClr val="006600"/>
                </a:solidFill>
              </a:rPr>
              <a:t>的默认操作，终止进程，退出到</a:t>
            </a:r>
            <a:r>
              <a:rPr lang="en-US" altLang="zh-CN" sz="1800" dirty="0">
                <a:solidFill>
                  <a:srgbClr val="006600"/>
                </a:solidFill>
              </a:rPr>
              <a:t>shell</a:t>
            </a:r>
            <a:r>
              <a:rPr lang="zh-CN" altLang="en-US" sz="1800" dirty="0">
                <a:solidFill>
                  <a:srgbClr val="006600"/>
                </a:solidFill>
              </a:rPr>
              <a:t>；</a:t>
            </a:r>
            <a:endParaRPr lang="en-US" altLang="zh-CN" sz="1800" dirty="0">
              <a:solidFill>
                <a:srgbClr val="006600"/>
              </a:solidFill>
            </a:endParaRPr>
          </a:p>
          <a:p>
            <a:pPr marL="285750" indent="-285750">
              <a:spcBef>
                <a:spcPct val="0"/>
              </a:spcBef>
              <a:buClrTx/>
              <a:buSzTx/>
              <a:buFont typeface="Wingdings" panose="05000000000000000000" pitchFamily="2" charset="2"/>
              <a:buChar char="l"/>
            </a:pPr>
            <a:r>
              <a:rPr lang="zh-CN" altLang="en-US" sz="1800" dirty="0" smtClean="0">
                <a:solidFill>
                  <a:srgbClr val="7030A0"/>
                </a:solidFill>
              </a:rPr>
              <a:t>两者</a:t>
            </a:r>
            <a:r>
              <a:rPr lang="zh-CN" altLang="en-US" sz="1800" dirty="0">
                <a:solidFill>
                  <a:srgbClr val="7030A0"/>
                </a:solidFill>
              </a:rPr>
              <a:t>的区别</a:t>
            </a:r>
            <a:r>
              <a:rPr lang="zh-CN" altLang="en-US" sz="1800" dirty="0" smtClean="0">
                <a:solidFill>
                  <a:srgbClr val="7030A0"/>
                </a:solidFill>
              </a:rPr>
              <a:t>：</a:t>
            </a:r>
            <a:endParaRPr lang="en-US" altLang="zh-CN" sz="1800" dirty="0" smtClean="0">
              <a:solidFill>
                <a:srgbClr val="7030A0"/>
              </a:solidFill>
            </a:endParaRPr>
          </a:p>
          <a:p>
            <a:pPr marL="571500" indent="-285750">
              <a:spcBef>
                <a:spcPct val="0"/>
              </a:spcBef>
              <a:buClrTx/>
              <a:buSzTx/>
              <a:buFont typeface="Wingdings" panose="05000000000000000000" pitchFamily="2" charset="2"/>
              <a:buChar char="ü"/>
            </a:pPr>
            <a:r>
              <a:rPr lang="zh-CN" altLang="en-US" sz="1600" dirty="0">
                <a:solidFill>
                  <a:srgbClr val="000818"/>
                </a:solidFill>
              </a:rPr>
              <a:t>左边进入等待（阻塞）状态，等待系统或其它进程给它发送</a:t>
            </a:r>
            <a:r>
              <a:rPr lang="en-US" altLang="zh-CN" sz="1600" dirty="0">
                <a:solidFill>
                  <a:srgbClr val="FF0000"/>
                </a:solidFill>
              </a:rPr>
              <a:t>SIGINT</a:t>
            </a:r>
            <a:r>
              <a:rPr lang="zh-CN" altLang="en-US" sz="1600" dirty="0">
                <a:solidFill>
                  <a:srgbClr val="000818"/>
                </a:solidFill>
              </a:rPr>
              <a:t>信号；</a:t>
            </a:r>
            <a:endParaRPr lang="en-US" altLang="zh-CN" sz="1600" dirty="0">
              <a:solidFill>
                <a:srgbClr val="000818"/>
              </a:solidFill>
            </a:endParaRPr>
          </a:p>
          <a:p>
            <a:pPr marL="571500" indent="-285750">
              <a:spcBef>
                <a:spcPct val="0"/>
              </a:spcBef>
              <a:buClrTx/>
              <a:buSzTx/>
              <a:buFont typeface="Wingdings" panose="05000000000000000000" pitchFamily="2" charset="2"/>
              <a:buChar char="ü"/>
            </a:pPr>
            <a:r>
              <a:rPr lang="zh-CN" altLang="en-US" sz="1600" dirty="0">
                <a:solidFill>
                  <a:srgbClr val="000818"/>
                </a:solidFill>
              </a:rPr>
              <a:t>右边处于执行状态</a:t>
            </a:r>
            <a:r>
              <a:rPr lang="zh-CN" altLang="en-US" sz="1600" dirty="0" smtClean="0">
                <a:solidFill>
                  <a:srgbClr val="000818"/>
                </a:solidFill>
              </a:rPr>
              <a:t>；</a:t>
            </a:r>
            <a:endParaRPr lang="en-US" altLang="zh-CN" sz="1800" dirty="0" smtClean="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155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155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155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155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矩形 1"/>
          <p:cNvSpPr>
            <a:spLocks noChangeArrowheads="1"/>
          </p:cNvSpPr>
          <p:nvPr/>
        </p:nvSpPr>
        <p:spPr bwMode="auto">
          <a:xfrm>
            <a:off x="860426" y="1196975"/>
            <a:ext cx="7395808"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dirty="0"/>
              <a:t>#include &lt;</a:t>
            </a:r>
            <a:r>
              <a:rPr lang="en-US" altLang="zh-CN" sz="1600" dirty="0" err="1"/>
              <a:t>stdio.h</a:t>
            </a:r>
            <a:r>
              <a:rPr lang="en-US" altLang="zh-CN" sz="1600" dirty="0"/>
              <a:t>&gt;</a:t>
            </a:r>
            <a:endParaRPr lang="en-US" altLang="zh-CN" sz="1600" dirty="0"/>
          </a:p>
          <a:p>
            <a:pPr>
              <a:spcBef>
                <a:spcPct val="0"/>
              </a:spcBef>
              <a:buClrTx/>
              <a:buSzTx/>
              <a:buFontTx/>
              <a:buNone/>
            </a:pPr>
            <a:r>
              <a:rPr lang="en-US" altLang="zh-CN" sz="1600" dirty="0"/>
              <a:t>#include &lt;</a:t>
            </a:r>
            <a:r>
              <a:rPr lang="en-US" altLang="zh-CN" sz="1600" dirty="0" err="1"/>
              <a:t>unistd.h</a:t>
            </a:r>
            <a:r>
              <a:rPr lang="en-US" altLang="zh-CN" sz="1600" dirty="0"/>
              <a:t>&gt;</a:t>
            </a:r>
            <a:endParaRPr lang="en-US" altLang="zh-CN" sz="1600" dirty="0"/>
          </a:p>
          <a:p>
            <a:pPr>
              <a:spcBef>
                <a:spcPct val="0"/>
              </a:spcBef>
              <a:buClrTx/>
              <a:buSzTx/>
              <a:buFont typeface="Monotype Sorts" pitchFamily="2" charset="2"/>
              <a:buNone/>
            </a:pPr>
            <a:r>
              <a:rPr lang="en-US" altLang="zh-CN" sz="1600" dirty="0"/>
              <a:t>#include &lt;</a:t>
            </a:r>
            <a:r>
              <a:rPr lang="en-US" altLang="zh-CN" sz="1600" dirty="0" err="1"/>
              <a:t>signal.h</a:t>
            </a:r>
            <a:r>
              <a:rPr lang="en-US" altLang="zh-CN" sz="1600" dirty="0"/>
              <a:t>&gt;</a:t>
            </a:r>
            <a:endParaRPr lang="en-US" altLang="zh-CN" sz="1600" dirty="0"/>
          </a:p>
          <a:p>
            <a:pPr>
              <a:spcBef>
                <a:spcPct val="0"/>
              </a:spcBef>
              <a:buClrTx/>
              <a:buSzTx/>
              <a:buFontTx/>
              <a:buNone/>
            </a:pPr>
            <a:endParaRPr lang="en-US" altLang="zh-CN" sz="1600" dirty="0"/>
          </a:p>
          <a:p>
            <a:pPr>
              <a:spcBef>
                <a:spcPct val="0"/>
              </a:spcBef>
              <a:buClrTx/>
              <a:buSzTx/>
              <a:buFontTx/>
              <a:buNone/>
            </a:pPr>
            <a:r>
              <a:rPr lang="en-US" altLang="zh-CN" sz="1600" dirty="0">
                <a:solidFill>
                  <a:srgbClr val="7030A0"/>
                </a:solidFill>
              </a:rPr>
              <a:t>int count=0;</a:t>
            </a:r>
            <a:endParaRPr lang="en-US" altLang="zh-CN" sz="1600" dirty="0">
              <a:solidFill>
                <a:srgbClr val="7030A0"/>
              </a:solidFill>
            </a:endParaRPr>
          </a:p>
          <a:p>
            <a:pPr>
              <a:spcBef>
                <a:spcPct val="0"/>
              </a:spcBef>
              <a:buClrTx/>
              <a:buSzTx/>
              <a:buNone/>
            </a:pPr>
            <a:r>
              <a:rPr lang="en-US" altLang="zh-CN" sz="1600" dirty="0">
                <a:solidFill>
                  <a:srgbClr val="7030A0"/>
                </a:solidFill>
              </a:rPr>
              <a:t>void </a:t>
            </a:r>
            <a:r>
              <a:rPr lang="en-US" altLang="zh-CN" sz="1600" dirty="0" err="1">
                <a:solidFill>
                  <a:srgbClr val="C00000"/>
                </a:solidFill>
              </a:rPr>
              <a:t>SIGINTCatcher</a:t>
            </a:r>
            <a:r>
              <a:rPr lang="en-US" altLang="zh-CN" sz="1600" dirty="0">
                <a:solidFill>
                  <a:srgbClr val="0070C0"/>
                </a:solidFill>
              </a:rPr>
              <a:t> </a:t>
            </a:r>
            <a:r>
              <a:rPr lang="en-US" altLang="zh-CN" sz="1600" dirty="0">
                <a:solidFill>
                  <a:srgbClr val="7030A0"/>
                </a:solidFill>
              </a:rPr>
              <a:t>(int sig</a:t>
            </a:r>
            <a:r>
              <a:rPr lang="en-US" altLang="zh-CN" sz="1600" dirty="0" smtClean="0">
                <a:solidFill>
                  <a:srgbClr val="7030A0"/>
                </a:solidFill>
              </a:rPr>
              <a:t>)  {  //</a:t>
            </a:r>
            <a:r>
              <a:rPr lang="zh-CN" altLang="en-US" sz="1600" dirty="0" smtClean="0">
                <a:solidFill>
                  <a:srgbClr val="0000CC"/>
                </a:solidFill>
              </a:rPr>
              <a:t>自</a:t>
            </a:r>
            <a:r>
              <a:rPr lang="zh-CN" altLang="en-US" sz="1600" dirty="0">
                <a:solidFill>
                  <a:srgbClr val="0000CC"/>
                </a:solidFill>
              </a:rPr>
              <a:t>定信号</a:t>
            </a:r>
            <a:r>
              <a:rPr lang="en-US" altLang="zh-CN" sz="1600" dirty="0">
                <a:solidFill>
                  <a:srgbClr val="0000CC"/>
                </a:solidFill>
              </a:rPr>
              <a:t>SIGINT</a:t>
            </a:r>
            <a:r>
              <a:rPr lang="zh-CN" altLang="en-US" sz="1600" dirty="0">
                <a:solidFill>
                  <a:srgbClr val="0000CC"/>
                </a:solidFill>
              </a:rPr>
              <a:t>处理</a:t>
            </a:r>
            <a:r>
              <a:rPr lang="zh-CN" altLang="en-US" sz="1600" dirty="0" smtClean="0">
                <a:solidFill>
                  <a:srgbClr val="0000CC"/>
                </a:solidFill>
              </a:rPr>
              <a:t>方法</a:t>
            </a:r>
            <a:endParaRPr lang="en-US" altLang="zh-CN" sz="1600" dirty="0">
              <a:solidFill>
                <a:srgbClr val="7030A0"/>
              </a:solidFill>
            </a:endParaRPr>
          </a:p>
          <a:p>
            <a:pPr>
              <a:spcBef>
                <a:spcPct val="0"/>
              </a:spcBef>
              <a:buClrTx/>
              <a:buSzTx/>
              <a:buFontTx/>
              <a:buNone/>
            </a:pPr>
            <a:r>
              <a:rPr lang="en-US" altLang="zh-CN" sz="1600" dirty="0">
                <a:solidFill>
                  <a:srgbClr val="7030A0"/>
                </a:solidFill>
              </a:rPr>
              <a:t>    count++;</a:t>
            </a:r>
            <a:endParaRPr lang="en-US" altLang="zh-CN" sz="1600" dirty="0">
              <a:solidFill>
                <a:srgbClr val="7030A0"/>
              </a:solidFill>
            </a:endParaRPr>
          </a:p>
          <a:p>
            <a:pPr>
              <a:spcBef>
                <a:spcPct val="0"/>
              </a:spcBef>
              <a:buClrTx/>
              <a:buSzTx/>
              <a:buFontTx/>
              <a:buNone/>
            </a:pPr>
            <a:r>
              <a:rPr lang="en-US" altLang="zh-CN" sz="1600" dirty="0">
                <a:solidFill>
                  <a:srgbClr val="7030A0"/>
                </a:solidFill>
              </a:rPr>
              <a:t>    </a:t>
            </a:r>
            <a:r>
              <a:rPr lang="en-US" altLang="zh-CN" sz="1600" dirty="0" err="1">
                <a:solidFill>
                  <a:srgbClr val="7030A0"/>
                </a:solidFill>
              </a:rPr>
              <a:t>printf</a:t>
            </a:r>
            <a:r>
              <a:rPr lang="en-US" altLang="zh-CN" sz="1600" dirty="0">
                <a:solidFill>
                  <a:srgbClr val="7030A0"/>
                </a:solidFill>
              </a:rPr>
              <a:t>(“</a:t>
            </a:r>
            <a:r>
              <a:rPr lang="en-US" altLang="zh-CN" sz="1600" dirty="0" err="1">
                <a:solidFill>
                  <a:srgbClr val="7030A0"/>
                </a:solidFill>
              </a:rPr>
              <a:t>en</a:t>
            </a:r>
            <a:r>
              <a:rPr lang="en-US" altLang="zh-CN" sz="1600" dirty="0">
                <a:solidFill>
                  <a:srgbClr val="7030A0"/>
                </a:solidFill>
              </a:rPr>
              <a:t> </a:t>
            </a:r>
            <a:r>
              <a:rPr lang="en-US" altLang="zh-CN" sz="1600" dirty="0" err="1">
                <a:solidFill>
                  <a:srgbClr val="7030A0"/>
                </a:solidFill>
              </a:rPr>
              <a:t>en</a:t>
            </a:r>
            <a:r>
              <a:rPr lang="en-US" altLang="zh-CN" sz="1600" dirty="0">
                <a:solidFill>
                  <a:srgbClr val="7030A0"/>
                </a:solidFill>
              </a:rPr>
              <a:t>! - I caught </a:t>
            </a:r>
            <a:r>
              <a:rPr lang="en-US" altLang="zh-CN" sz="1600" dirty="0" smtClean="0">
                <a:solidFill>
                  <a:srgbClr val="7030A0"/>
                </a:solidFill>
              </a:rPr>
              <a:t>signal </a:t>
            </a:r>
            <a:r>
              <a:rPr lang="en-US" altLang="zh-CN" sz="1600" dirty="0">
                <a:solidFill>
                  <a:srgbClr val="7030A0"/>
                </a:solidFill>
              </a:rPr>
              <a:t>%d %d time(s)\n”, </a:t>
            </a:r>
            <a:r>
              <a:rPr lang="en-US" altLang="zh-CN" sz="1600" dirty="0" err="1">
                <a:solidFill>
                  <a:srgbClr val="7030A0"/>
                </a:solidFill>
              </a:rPr>
              <a:t>sig,count</a:t>
            </a:r>
            <a:r>
              <a:rPr lang="en-US" altLang="zh-CN" sz="1600" dirty="0" smtClean="0">
                <a:solidFill>
                  <a:srgbClr val="7030A0"/>
                </a:solidFill>
              </a:rPr>
              <a:t>);</a:t>
            </a:r>
            <a:endParaRPr lang="en-US" altLang="zh-CN" sz="1600" dirty="0" smtClean="0">
              <a:solidFill>
                <a:srgbClr val="7030A0"/>
              </a:solidFill>
            </a:endParaRPr>
          </a:p>
          <a:p>
            <a:pPr>
              <a:spcBef>
                <a:spcPct val="0"/>
              </a:spcBef>
              <a:buClrTx/>
              <a:buSzTx/>
              <a:buFontTx/>
              <a:buNone/>
            </a:pPr>
            <a:r>
              <a:rPr lang="en-US" altLang="zh-CN" sz="1600" dirty="0">
                <a:solidFill>
                  <a:srgbClr val="0070C0"/>
                </a:solidFill>
              </a:rPr>
              <a:t> </a:t>
            </a:r>
            <a:r>
              <a:rPr lang="en-US" altLang="zh-CN" sz="1600" dirty="0" smtClean="0">
                <a:solidFill>
                  <a:srgbClr val="0070C0"/>
                </a:solidFill>
              </a:rPr>
              <a:t>   //exit(0); //</a:t>
            </a:r>
            <a:r>
              <a:rPr lang="zh-CN" altLang="en-US" sz="1600" dirty="0" smtClean="0">
                <a:solidFill>
                  <a:srgbClr val="0070C0"/>
                </a:solidFill>
              </a:rPr>
              <a:t>思考：如果加上该语句，执行过程如何？</a:t>
            </a:r>
            <a:r>
              <a:rPr lang="en-US" altLang="zh-CN" sz="1600" dirty="0" smtClean="0">
                <a:solidFill>
                  <a:srgbClr val="0070C0"/>
                </a:solidFill>
              </a:rPr>
              <a:t>  </a:t>
            </a:r>
            <a:endParaRPr lang="en-US" altLang="zh-CN" sz="1600" dirty="0">
              <a:solidFill>
                <a:srgbClr val="0070C0"/>
              </a:solidFill>
            </a:endParaRPr>
          </a:p>
          <a:p>
            <a:pPr>
              <a:spcBef>
                <a:spcPct val="0"/>
              </a:spcBef>
              <a:buClrTx/>
              <a:buSzTx/>
              <a:buFontTx/>
              <a:buNone/>
            </a:pPr>
            <a:r>
              <a:rPr lang="en-US" altLang="zh-CN" sz="1600" dirty="0">
                <a:solidFill>
                  <a:srgbClr val="7030A0"/>
                </a:solidFill>
              </a:rPr>
              <a:t>}</a:t>
            </a:r>
            <a:endParaRPr lang="en-US" altLang="zh-CN" sz="1600" dirty="0">
              <a:solidFill>
                <a:srgbClr val="7030A0"/>
              </a:solidFill>
            </a:endParaRPr>
          </a:p>
          <a:p>
            <a:pPr>
              <a:spcBef>
                <a:spcPct val="0"/>
              </a:spcBef>
              <a:buClrTx/>
              <a:buSzTx/>
              <a:buFontTx/>
              <a:buNone/>
            </a:pPr>
            <a:endParaRPr lang="en-US" altLang="zh-CN" sz="1600" dirty="0"/>
          </a:p>
          <a:p>
            <a:pPr>
              <a:spcBef>
                <a:spcPct val="0"/>
              </a:spcBef>
              <a:buClrTx/>
              <a:buSzTx/>
              <a:buFontTx/>
              <a:buNone/>
            </a:pPr>
            <a:r>
              <a:rPr lang="en-US" altLang="zh-CN" sz="1600" dirty="0"/>
              <a:t>int main</a:t>
            </a:r>
            <a:r>
              <a:rPr lang="en-US" altLang="zh-CN" sz="1600" dirty="0" smtClean="0"/>
              <a:t>() {</a:t>
            </a:r>
            <a:endParaRPr lang="en-US" altLang="zh-CN" sz="1600" dirty="0"/>
          </a:p>
          <a:p>
            <a:pPr>
              <a:spcBef>
                <a:spcPct val="0"/>
              </a:spcBef>
              <a:buClrTx/>
              <a:buSzTx/>
              <a:buFontTx/>
              <a:buNone/>
            </a:pPr>
            <a:r>
              <a:rPr lang="en-US" altLang="zh-CN" sz="1600" dirty="0">
                <a:solidFill>
                  <a:srgbClr val="0000CC"/>
                </a:solidFill>
              </a:rPr>
              <a:t>    (void) signal(</a:t>
            </a:r>
            <a:r>
              <a:rPr lang="en-US" altLang="zh-CN" sz="1600" dirty="0">
                <a:solidFill>
                  <a:srgbClr val="FF0000"/>
                </a:solidFill>
              </a:rPr>
              <a:t>SIGINT</a:t>
            </a:r>
            <a:r>
              <a:rPr lang="en-US" altLang="zh-CN" sz="1600" dirty="0">
                <a:solidFill>
                  <a:srgbClr val="0000CC"/>
                </a:solidFill>
              </a:rPr>
              <a:t>, </a:t>
            </a:r>
            <a:r>
              <a:rPr lang="en-US" altLang="zh-CN" sz="1600" dirty="0" err="1">
                <a:solidFill>
                  <a:srgbClr val="7030A0"/>
                </a:solidFill>
              </a:rPr>
              <a:t>SIGINTCatcher</a:t>
            </a:r>
            <a:r>
              <a:rPr lang="en-US" altLang="zh-CN" sz="1600" dirty="0" smtClean="0">
                <a:solidFill>
                  <a:srgbClr val="0000CC"/>
                </a:solidFill>
              </a:rPr>
              <a:t>);   //</a:t>
            </a:r>
            <a:r>
              <a:rPr lang="zh-CN" altLang="en-US" sz="1600" dirty="0" smtClean="0">
                <a:solidFill>
                  <a:srgbClr val="0000CC"/>
                </a:solidFill>
              </a:rPr>
              <a:t>注册信号</a:t>
            </a:r>
            <a:r>
              <a:rPr lang="en-US" altLang="zh-CN" sz="1600" dirty="0" smtClean="0">
                <a:solidFill>
                  <a:srgbClr val="0000CC"/>
                </a:solidFill>
              </a:rPr>
              <a:t>SIGINT</a:t>
            </a:r>
            <a:r>
              <a:rPr lang="zh-CN" altLang="en-US" sz="1600" dirty="0" smtClean="0">
                <a:solidFill>
                  <a:srgbClr val="0000CC"/>
                </a:solidFill>
              </a:rPr>
              <a:t>的处理函数</a:t>
            </a:r>
            <a:endParaRPr lang="en-US" altLang="zh-CN" sz="1600" dirty="0">
              <a:solidFill>
                <a:srgbClr val="0000CC"/>
              </a:solidFill>
            </a:endParaRPr>
          </a:p>
          <a:p>
            <a:pPr>
              <a:spcBef>
                <a:spcPct val="0"/>
              </a:spcBef>
              <a:buClrTx/>
              <a:buSzTx/>
              <a:buFontTx/>
              <a:buNone/>
            </a:pPr>
            <a:r>
              <a:rPr lang="en-US" altLang="zh-CN" sz="1600" dirty="0">
                <a:solidFill>
                  <a:srgbClr val="0000CC"/>
                </a:solidFill>
              </a:rPr>
              <a:t>    pause</a:t>
            </a:r>
            <a:r>
              <a:rPr lang="en-US" altLang="zh-CN" sz="1600" dirty="0" smtClean="0">
                <a:solidFill>
                  <a:srgbClr val="0000CC"/>
                </a:solidFill>
              </a:rPr>
              <a:t>();  </a:t>
            </a:r>
            <a:r>
              <a:rPr lang="en-US" altLang="zh-CN" sz="1600" dirty="0" smtClean="0">
                <a:solidFill>
                  <a:srgbClr val="080808"/>
                </a:solidFill>
              </a:rPr>
              <a:t>//</a:t>
            </a:r>
            <a:r>
              <a:rPr lang="zh-CN" altLang="en-US" sz="1600" dirty="0" smtClean="0">
                <a:solidFill>
                  <a:srgbClr val="080808"/>
                </a:solidFill>
              </a:rPr>
              <a:t>睡眠，等待信号</a:t>
            </a:r>
            <a:r>
              <a:rPr lang="en-US" altLang="zh-CN" sz="1600" dirty="0" smtClean="0">
                <a:solidFill>
                  <a:srgbClr val="080808"/>
                </a:solidFill>
              </a:rPr>
              <a:t>SIGINT</a:t>
            </a:r>
            <a:r>
              <a:rPr lang="zh-CN" altLang="en-US" sz="1600" dirty="0" smtClean="0">
                <a:solidFill>
                  <a:srgbClr val="080808"/>
                </a:solidFill>
              </a:rPr>
              <a:t>，可由按键</a:t>
            </a:r>
            <a:r>
              <a:rPr lang="en-US" altLang="zh-CN" sz="1600" dirty="0" err="1" smtClean="0">
                <a:solidFill>
                  <a:srgbClr val="080808"/>
                </a:solidFill>
              </a:rPr>
              <a:t>Ctrl+c</a:t>
            </a:r>
            <a:r>
              <a:rPr lang="zh-CN" altLang="en-US" sz="1600" dirty="0" smtClean="0">
                <a:solidFill>
                  <a:srgbClr val="080808"/>
                </a:solidFill>
              </a:rPr>
              <a:t>或系统调用</a:t>
            </a:r>
            <a:r>
              <a:rPr lang="en-US" altLang="zh-CN" sz="1600" dirty="0" smtClean="0">
                <a:solidFill>
                  <a:srgbClr val="080808"/>
                </a:solidFill>
              </a:rPr>
              <a:t>kill</a:t>
            </a:r>
            <a:r>
              <a:rPr lang="zh-CN" altLang="en-US" sz="1600" dirty="0" smtClean="0">
                <a:solidFill>
                  <a:srgbClr val="080808"/>
                </a:solidFill>
              </a:rPr>
              <a:t>产生</a:t>
            </a:r>
            <a:endParaRPr lang="en-US" altLang="zh-CN" sz="1600" dirty="0">
              <a:solidFill>
                <a:srgbClr val="080808"/>
              </a:solidFill>
            </a:endParaRPr>
          </a:p>
          <a:p>
            <a:pPr>
              <a:spcBef>
                <a:spcPct val="0"/>
              </a:spcBef>
              <a:buClrTx/>
              <a:buSzTx/>
              <a:buFontTx/>
              <a:buNone/>
            </a:pPr>
            <a:r>
              <a:rPr lang="en-US" altLang="zh-CN" sz="1600" dirty="0"/>
              <a:t>}</a:t>
            </a:r>
            <a:endParaRPr lang="en-US" altLang="zh-CN" sz="1600" dirty="0"/>
          </a:p>
          <a:p>
            <a:pPr>
              <a:spcBef>
                <a:spcPct val="0"/>
              </a:spcBef>
              <a:buClrTx/>
              <a:buSzTx/>
              <a:buFont typeface="Monotype Sorts" pitchFamily="2" charset="2"/>
              <a:buNone/>
            </a:pPr>
            <a:r>
              <a:rPr lang="en-US" altLang="zh-CN" sz="1600" dirty="0">
                <a:solidFill>
                  <a:srgbClr val="006600"/>
                </a:solidFill>
              </a:rPr>
              <a:t>//</a:t>
            </a:r>
            <a:r>
              <a:rPr lang="zh-CN" altLang="en-US" sz="1600" dirty="0">
                <a:solidFill>
                  <a:srgbClr val="006600"/>
                </a:solidFill>
              </a:rPr>
              <a:t>程序执行到</a:t>
            </a:r>
            <a:r>
              <a:rPr lang="en-US" altLang="zh-CN" sz="1600" dirty="0">
                <a:solidFill>
                  <a:srgbClr val="006600"/>
                </a:solidFill>
              </a:rPr>
              <a:t>pause()</a:t>
            </a:r>
            <a:r>
              <a:rPr lang="zh-CN" altLang="en-US" sz="1600" dirty="0" smtClean="0">
                <a:solidFill>
                  <a:srgbClr val="006600"/>
                </a:solidFill>
              </a:rPr>
              <a:t>后进入阻塞，当</a:t>
            </a:r>
            <a:r>
              <a:rPr lang="zh-CN" altLang="en-US" sz="1600" dirty="0">
                <a:solidFill>
                  <a:srgbClr val="006600"/>
                </a:solidFill>
              </a:rPr>
              <a:t>键盘按下</a:t>
            </a:r>
            <a:r>
              <a:rPr lang="en-US" altLang="zh-CN" sz="1600" dirty="0">
                <a:solidFill>
                  <a:srgbClr val="006600"/>
                </a:solidFill>
              </a:rPr>
              <a:t>ctrl-c</a:t>
            </a:r>
            <a:r>
              <a:rPr lang="zh-CN" altLang="en-US" sz="1600" dirty="0">
                <a:solidFill>
                  <a:srgbClr val="006600"/>
                </a:solidFill>
              </a:rPr>
              <a:t>后，</a:t>
            </a:r>
            <a:r>
              <a:rPr lang="zh-CN" altLang="en-US" sz="1600" dirty="0" smtClean="0">
                <a:solidFill>
                  <a:srgbClr val="006600"/>
                </a:solidFill>
              </a:rPr>
              <a:t>出现什么现象</a:t>
            </a:r>
            <a:r>
              <a:rPr lang="zh-CN" altLang="en-US" sz="1600" dirty="0">
                <a:solidFill>
                  <a:srgbClr val="006600"/>
                </a:solidFill>
              </a:rPr>
              <a:t>？</a:t>
            </a:r>
            <a:endParaRPr lang="en-US" altLang="zh-CN" sz="1600" dirty="0">
              <a:solidFill>
                <a:srgbClr val="006600"/>
              </a:solidFill>
            </a:endParaRPr>
          </a:p>
          <a:p>
            <a:pPr>
              <a:spcBef>
                <a:spcPct val="0"/>
              </a:spcBef>
              <a:buClrTx/>
              <a:buSzTx/>
              <a:buNone/>
            </a:pPr>
            <a:r>
              <a:rPr lang="en-US" altLang="zh-CN" sz="1600" dirty="0" smtClean="0">
                <a:solidFill>
                  <a:srgbClr val="006600"/>
                </a:solidFill>
              </a:rPr>
              <a:t>//</a:t>
            </a:r>
            <a:r>
              <a:rPr lang="en-US" altLang="zh-CN" sz="1600" dirty="0">
                <a:solidFill>
                  <a:srgbClr val="0000CC"/>
                </a:solidFill>
              </a:rPr>
              <a:t> pause</a:t>
            </a:r>
            <a:r>
              <a:rPr lang="en-US" altLang="zh-CN" sz="1600" dirty="0" smtClean="0">
                <a:solidFill>
                  <a:srgbClr val="0000CC"/>
                </a:solidFill>
              </a:rPr>
              <a:t>()</a:t>
            </a:r>
            <a:r>
              <a:rPr lang="zh-CN" altLang="en-US" sz="1600" dirty="0" smtClean="0">
                <a:solidFill>
                  <a:srgbClr val="0000CC"/>
                </a:solidFill>
              </a:rPr>
              <a:t>：进程阻塞</a:t>
            </a:r>
            <a:r>
              <a:rPr lang="zh-CN" altLang="en-US" sz="1600" dirty="0">
                <a:solidFill>
                  <a:srgbClr val="0000CC"/>
                </a:solidFill>
              </a:rPr>
              <a:t>，等待信号</a:t>
            </a:r>
            <a:r>
              <a:rPr lang="en-US" altLang="zh-CN" sz="1600" dirty="0">
                <a:solidFill>
                  <a:srgbClr val="0000CC"/>
                </a:solidFill>
              </a:rPr>
              <a:t>SIGINT</a:t>
            </a:r>
            <a:endParaRPr lang="en-US" altLang="zh-CN" sz="1600" dirty="0">
              <a:solidFill>
                <a:srgbClr val="0000CC"/>
              </a:solidFill>
            </a:endParaRPr>
          </a:p>
          <a:p>
            <a:pPr>
              <a:spcBef>
                <a:spcPct val="0"/>
              </a:spcBef>
              <a:buClrTx/>
              <a:buSzTx/>
              <a:buNone/>
            </a:pPr>
            <a:r>
              <a:rPr lang="en-US" altLang="zh-CN" sz="1600" dirty="0" smtClean="0">
                <a:solidFill>
                  <a:srgbClr val="0070C0"/>
                </a:solidFill>
              </a:rPr>
              <a:t>// </a:t>
            </a:r>
            <a:r>
              <a:rPr lang="zh-CN" altLang="en-US" sz="1600" dirty="0" smtClean="0">
                <a:solidFill>
                  <a:srgbClr val="0070C0"/>
                </a:solidFill>
              </a:rPr>
              <a:t>按下</a:t>
            </a:r>
            <a:r>
              <a:rPr lang="en-US" altLang="zh-CN" sz="1600" dirty="0" smtClean="0">
                <a:solidFill>
                  <a:srgbClr val="0070C0"/>
                </a:solidFill>
              </a:rPr>
              <a:t>ctrl-c</a:t>
            </a:r>
            <a:r>
              <a:rPr lang="zh-CN" altLang="en-US" sz="1600" dirty="0" smtClean="0">
                <a:solidFill>
                  <a:srgbClr val="0070C0"/>
                </a:solidFill>
              </a:rPr>
              <a:t>，执行一次</a:t>
            </a:r>
            <a:r>
              <a:rPr lang="en-US" altLang="zh-CN" sz="1600" dirty="0" err="1">
                <a:solidFill>
                  <a:srgbClr val="7030A0"/>
                </a:solidFill>
              </a:rPr>
              <a:t>SIGINTCatcher</a:t>
            </a:r>
            <a:r>
              <a:rPr lang="en-US" altLang="zh-CN" sz="1600" dirty="0" smtClean="0">
                <a:solidFill>
                  <a:srgbClr val="0070C0"/>
                </a:solidFill>
              </a:rPr>
              <a:t>()</a:t>
            </a:r>
            <a:r>
              <a:rPr lang="zh-CN" altLang="en-US" sz="1600" dirty="0" smtClean="0">
                <a:solidFill>
                  <a:srgbClr val="0070C0"/>
                </a:solidFill>
              </a:rPr>
              <a:t>，然后进程退出。</a:t>
            </a:r>
            <a:endParaRPr lang="en-US" altLang="zh-CN" sz="1600" dirty="0">
              <a:solidFill>
                <a:srgbClr val="0070C0"/>
              </a:solidFill>
            </a:endParaRPr>
          </a:p>
          <a:p>
            <a:pPr>
              <a:spcBef>
                <a:spcPct val="0"/>
              </a:spcBef>
              <a:buClrTx/>
              <a:buSzTx/>
              <a:buNone/>
            </a:pPr>
            <a:r>
              <a:rPr lang="en-US" altLang="zh-CN" sz="1600" dirty="0">
                <a:solidFill>
                  <a:srgbClr val="7030A0"/>
                </a:solidFill>
              </a:rPr>
              <a:t>// </a:t>
            </a:r>
            <a:r>
              <a:rPr lang="en-US" altLang="zh-CN" sz="1600" dirty="0" err="1">
                <a:solidFill>
                  <a:srgbClr val="7030A0"/>
                </a:solidFill>
              </a:rPr>
              <a:t>SIGINTCatcher</a:t>
            </a:r>
            <a:r>
              <a:rPr lang="en-US" altLang="zh-CN" sz="1600" dirty="0">
                <a:solidFill>
                  <a:srgbClr val="7030A0"/>
                </a:solidFill>
              </a:rPr>
              <a:t>()</a:t>
            </a:r>
            <a:r>
              <a:rPr lang="zh-CN" altLang="en-US" sz="1600" dirty="0">
                <a:solidFill>
                  <a:srgbClr val="7030A0"/>
                </a:solidFill>
              </a:rPr>
              <a:t>中输出按下</a:t>
            </a:r>
            <a:r>
              <a:rPr lang="en-US" altLang="zh-CN" sz="1600" dirty="0" err="1">
                <a:solidFill>
                  <a:srgbClr val="7030A0"/>
                </a:solidFill>
              </a:rPr>
              <a:t>ctrl+c</a:t>
            </a:r>
            <a:r>
              <a:rPr lang="zh-CN" altLang="en-US" sz="1600" dirty="0">
                <a:solidFill>
                  <a:srgbClr val="7030A0"/>
                </a:solidFill>
              </a:rPr>
              <a:t>的次数，</a:t>
            </a:r>
            <a:r>
              <a:rPr lang="zh-CN" altLang="en-US" sz="1600" dirty="0" smtClean="0">
                <a:solidFill>
                  <a:srgbClr val="7030A0"/>
                </a:solidFill>
              </a:rPr>
              <a:t>以及内核为信号</a:t>
            </a:r>
            <a:r>
              <a:rPr lang="en-US" altLang="zh-CN" sz="1600" dirty="0" smtClean="0">
                <a:solidFill>
                  <a:srgbClr val="FF0000"/>
                </a:solidFill>
              </a:rPr>
              <a:t>SIGINT</a:t>
            </a:r>
            <a:r>
              <a:rPr lang="zh-CN" altLang="en-US" sz="1600" dirty="0" smtClean="0">
                <a:solidFill>
                  <a:srgbClr val="7030A0"/>
                </a:solidFill>
              </a:rPr>
              <a:t>的</a:t>
            </a:r>
            <a:r>
              <a:rPr lang="zh-CN" altLang="en-US" sz="1600" dirty="0">
                <a:solidFill>
                  <a:srgbClr val="7030A0"/>
                </a:solidFill>
              </a:rPr>
              <a:t>编号</a:t>
            </a:r>
            <a:endParaRPr lang="en-US" altLang="zh-CN" sz="1600" dirty="0">
              <a:solidFill>
                <a:srgbClr val="7030A0"/>
              </a:solidFill>
            </a:endParaRPr>
          </a:p>
        </p:txBody>
      </p:sp>
      <p:sp>
        <p:nvSpPr>
          <p:cNvPr id="3" name="标题 1"/>
          <p:cNvSpPr txBox="1"/>
          <p:nvPr/>
        </p:nvSpPr>
        <p:spPr bwMode="auto">
          <a:xfrm>
            <a:off x="1012825" y="490538"/>
            <a:ext cx="5745163"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dirty="0">
                <a:effectLst>
                  <a:outerShdw blurRad="38100" dist="38100" dir="2700000">
                    <a:srgbClr val="C0C0C0"/>
                  </a:outerShdw>
                </a:effectLst>
              </a:rPr>
              <a:t>System call </a:t>
            </a:r>
            <a:r>
              <a:rPr lang="en-US" altLang="zh-CN" sz="2800" dirty="0">
                <a:effectLst>
                  <a:outerShdw blurRad="38100" dist="38100" dir="2700000">
                    <a:srgbClr val="C0C0C0"/>
                  </a:outerShdw>
                </a:effectLst>
              </a:rPr>
              <a:t>–</a:t>
            </a:r>
            <a:r>
              <a:rPr lang="zh-CN" altLang="en-US" sz="2800" dirty="0">
                <a:effectLst>
                  <a:outerShdw blurRad="38100" dist="38100" dir="2700000">
                    <a:srgbClr val="C0C0C0"/>
                  </a:outerShdw>
                </a:effectLst>
              </a:rPr>
              <a:t>signal例</a:t>
            </a:r>
            <a:endParaRPr lang="zh-CN" altLang="en-US" sz="2800" noProof="1">
              <a:effectLst>
                <a:outerShdw blurRad="38100" dist="38100" dir="2700000">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578">
                                            <p:txEl>
                                              <p:pRg st="17" end="1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2578">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矩形 1"/>
          <p:cNvSpPr>
            <a:spLocks noChangeArrowheads="1"/>
          </p:cNvSpPr>
          <p:nvPr/>
        </p:nvSpPr>
        <p:spPr bwMode="auto">
          <a:xfrm>
            <a:off x="696912" y="1009650"/>
            <a:ext cx="7843405"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a:spcBef>
                <a:spcPct val="0"/>
              </a:spcBef>
              <a:buClrTx/>
              <a:buSzTx/>
              <a:buFontTx/>
              <a:buNone/>
            </a:pPr>
            <a:r>
              <a:rPr lang="en-US" altLang="zh-CN" sz="1600" dirty="0"/>
              <a:t>#include &lt;</a:t>
            </a:r>
            <a:r>
              <a:rPr lang="en-US" altLang="zh-CN" sz="1600" dirty="0" err="1"/>
              <a:t>stdio.h</a:t>
            </a:r>
            <a:r>
              <a:rPr lang="en-US" altLang="zh-CN" sz="1600" dirty="0"/>
              <a:t>&gt;</a:t>
            </a:r>
            <a:endParaRPr lang="en-US" altLang="zh-CN" sz="1600" dirty="0"/>
          </a:p>
          <a:p>
            <a:pPr eaLnBrk="1">
              <a:spcBef>
                <a:spcPct val="0"/>
              </a:spcBef>
              <a:buClrTx/>
              <a:buSzTx/>
              <a:buFontTx/>
              <a:buNone/>
            </a:pPr>
            <a:r>
              <a:rPr lang="en-US" altLang="zh-CN" sz="1600" dirty="0"/>
              <a:t>#include &lt;</a:t>
            </a:r>
            <a:r>
              <a:rPr lang="en-US" altLang="zh-CN" sz="1600" dirty="0" err="1"/>
              <a:t>unistd.h</a:t>
            </a:r>
            <a:r>
              <a:rPr lang="en-US" altLang="zh-CN" sz="1600" dirty="0"/>
              <a:t>&gt;</a:t>
            </a:r>
            <a:endParaRPr lang="en-US" altLang="zh-CN" sz="1600" dirty="0"/>
          </a:p>
          <a:p>
            <a:pPr eaLnBrk="1">
              <a:spcBef>
                <a:spcPct val="0"/>
              </a:spcBef>
              <a:buClrTx/>
              <a:buSzTx/>
              <a:buFont typeface="Monotype Sorts" pitchFamily="2" charset="2"/>
              <a:buNone/>
            </a:pPr>
            <a:r>
              <a:rPr lang="en-US" altLang="zh-CN" sz="1600" dirty="0"/>
              <a:t>#include &lt;</a:t>
            </a:r>
            <a:r>
              <a:rPr lang="en-US" altLang="zh-CN" sz="1600" dirty="0" err="1"/>
              <a:t>signal.h</a:t>
            </a:r>
            <a:r>
              <a:rPr lang="en-US" altLang="zh-CN" sz="1600" dirty="0"/>
              <a:t>&gt;</a:t>
            </a:r>
            <a:endParaRPr lang="en-US" altLang="zh-CN" sz="1600" dirty="0"/>
          </a:p>
          <a:p>
            <a:pPr eaLnBrk="1">
              <a:spcBef>
                <a:spcPct val="0"/>
              </a:spcBef>
              <a:buClrTx/>
              <a:buSzTx/>
              <a:buFontTx/>
              <a:buNone/>
            </a:pPr>
            <a:endParaRPr lang="en-US" altLang="zh-CN" sz="1600" dirty="0"/>
          </a:p>
          <a:p>
            <a:pPr eaLnBrk="1">
              <a:spcBef>
                <a:spcPct val="0"/>
              </a:spcBef>
              <a:buClrTx/>
              <a:buSzTx/>
              <a:buFontTx/>
              <a:buNone/>
            </a:pPr>
            <a:r>
              <a:rPr lang="en-US" altLang="zh-CN" sz="1600" dirty="0">
                <a:solidFill>
                  <a:srgbClr val="7030A0"/>
                </a:solidFill>
              </a:rPr>
              <a:t>int count=0;</a:t>
            </a:r>
            <a:endParaRPr lang="en-US" altLang="zh-CN" sz="1600" dirty="0">
              <a:solidFill>
                <a:srgbClr val="7030A0"/>
              </a:solidFill>
            </a:endParaRPr>
          </a:p>
          <a:p>
            <a:pPr eaLnBrk="1">
              <a:spcBef>
                <a:spcPct val="0"/>
              </a:spcBef>
              <a:buClrTx/>
              <a:buSzTx/>
              <a:buFontTx/>
              <a:buNone/>
            </a:pPr>
            <a:r>
              <a:rPr lang="en-US" altLang="zh-CN" sz="1600" dirty="0">
                <a:solidFill>
                  <a:srgbClr val="7030A0"/>
                </a:solidFill>
              </a:rPr>
              <a:t>void </a:t>
            </a:r>
            <a:r>
              <a:rPr lang="en-US" altLang="zh-CN" sz="1600" dirty="0" err="1">
                <a:solidFill>
                  <a:srgbClr val="C00000"/>
                </a:solidFill>
              </a:rPr>
              <a:t>SIGINTCatcher</a:t>
            </a:r>
            <a:r>
              <a:rPr lang="en-US" altLang="zh-CN" sz="1600" dirty="0">
                <a:solidFill>
                  <a:srgbClr val="C00000"/>
                </a:solidFill>
              </a:rPr>
              <a:t> </a:t>
            </a:r>
            <a:r>
              <a:rPr lang="en-US" altLang="zh-CN" sz="1600" dirty="0">
                <a:solidFill>
                  <a:srgbClr val="7030A0"/>
                </a:solidFill>
              </a:rPr>
              <a:t>(int sig</a:t>
            </a:r>
            <a:r>
              <a:rPr lang="en-US" altLang="zh-CN" sz="1600" dirty="0" smtClean="0">
                <a:solidFill>
                  <a:srgbClr val="7030A0"/>
                </a:solidFill>
              </a:rPr>
              <a:t>)  {</a:t>
            </a:r>
            <a:endParaRPr lang="en-US" altLang="zh-CN" sz="1600" dirty="0">
              <a:solidFill>
                <a:srgbClr val="7030A0"/>
              </a:solidFill>
            </a:endParaRPr>
          </a:p>
          <a:p>
            <a:pPr eaLnBrk="1">
              <a:spcBef>
                <a:spcPct val="0"/>
              </a:spcBef>
              <a:buClrTx/>
              <a:buSzTx/>
              <a:buFontTx/>
              <a:buNone/>
            </a:pPr>
            <a:r>
              <a:rPr lang="en-US" altLang="zh-CN" sz="1600" dirty="0">
                <a:solidFill>
                  <a:srgbClr val="7030A0"/>
                </a:solidFill>
              </a:rPr>
              <a:t>    count++;</a:t>
            </a:r>
            <a:endParaRPr lang="en-US" altLang="zh-CN" sz="1600" dirty="0">
              <a:solidFill>
                <a:srgbClr val="7030A0"/>
              </a:solidFill>
            </a:endParaRPr>
          </a:p>
          <a:p>
            <a:pPr eaLnBrk="1">
              <a:spcBef>
                <a:spcPct val="0"/>
              </a:spcBef>
              <a:buClrTx/>
              <a:buSzTx/>
              <a:buFontTx/>
              <a:buNone/>
            </a:pPr>
            <a:r>
              <a:rPr lang="en-US" altLang="zh-CN" sz="1600" dirty="0">
                <a:solidFill>
                  <a:srgbClr val="7030A0"/>
                </a:solidFill>
              </a:rPr>
              <a:t>    </a:t>
            </a:r>
            <a:r>
              <a:rPr lang="en-US" altLang="zh-CN" sz="1600" dirty="0" err="1">
                <a:solidFill>
                  <a:srgbClr val="7030A0"/>
                </a:solidFill>
              </a:rPr>
              <a:t>printf</a:t>
            </a:r>
            <a:r>
              <a:rPr lang="en-US" altLang="zh-CN" sz="1600" dirty="0">
                <a:solidFill>
                  <a:srgbClr val="7030A0"/>
                </a:solidFill>
              </a:rPr>
              <a:t>(“</a:t>
            </a:r>
            <a:r>
              <a:rPr lang="en-US" altLang="zh-CN" sz="1600" dirty="0" err="1">
                <a:solidFill>
                  <a:srgbClr val="7030A0"/>
                </a:solidFill>
              </a:rPr>
              <a:t>en</a:t>
            </a:r>
            <a:r>
              <a:rPr lang="en-US" altLang="zh-CN" sz="1600" dirty="0">
                <a:solidFill>
                  <a:srgbClr val="7030A0"/>
                </a:solidFill>
              </a:rPr>
              <a:t> </a:t>
            </a:r>
            <a:r>
              <a:rPr lang="en-US" altLang="zh-CN" sz="1600" dirty="0" err="1">
                <a:solidFill>
                  <a:srgbClr val="7030A0"/>
                </a:solidFill>
              </a:rPr>
              <a:t>en</a:t>
            </a:r>
            <a:r>
              <a:rPr lang="en-US" altLang="zh-CN" sz="1600" dirty="0">
                <a:solidFill>
                  <a:srgbClr val="7030A0"/>
                </a:solidFill>
              </a:rPr>
              <a:t>! - I caught signal %d %d time(s)\n”, </a:t>
            </a:r>
            <a:r>
              <a:rPr lang="en-US" altLang="zh-CN" sz="1600" dirty="0" err="1">
                <a:solidFill>
                  <a:srgbClr val="7030A0"/>
                </a:solidFill>
              </a:rPr>
              <a:t>sig,count</a:t>
            </a:r>
            <a:r>
              <a:rPr lang="en-US" altLang="zh-CN" sz="1600" dirty="0">
                <a:solidFill>
                  <a:srgbClr val="7030A0"/>
                </a:solidFill>
              </a:rPr>
              <a:t>);</a:t>
            </a:r>
            <a:endParaRPr lang="en-US" altLang="zh-CN" sz="1600" dirty="0">
              <a:solidFill>
                <a:srgbClr val="7030A0"/>
              </a:solidFill>
            </a:endParaRPr>
          </a:p>
          <a:p>
            <a:pPr eaLnBrk="1">
              <a:spcBef>
                <a:spcPct val="0"/>
              </a:spcBef>
              <a:buClrTx/>
              <a:buSzTx/>
              <a:buFontTx/>
              <a:buNone/>
            </a:pPr>
            <a:r>
              <a:rPr lang="en-US" altLang="zh-CN" sz="1600" dirty="0">
                <a:solidFill>
                  <a:srgbClr val="7030A0"/>
                </a:solidFill>
              </a:rPr>
              <a:t>}</a:t>
            </a:r>
            <a:endParaRPr lang="en-US" altLang="zh-CN" sz="1600" dirty="0">
              <a:solidFill>
                <a:srgbClr val="7030A0"/>
              </a:solidFill>
            </a:endParaRPr>
          </a:p>
          <a:p>
            <a:pPr eaLnBrk="1">
              <a:spcBef>
                <a:spcPct val="0"/>
              </a:spcBef>
              <a:buClrTx/>
              <a:buSzTx/>
              <a:buFontTx/>
              <a:buNone/>
            </a:pPr>
            <a:endParaRPr lang="en-US" altLang="zh-CN" sz="1600" dirty="0"/>
          </a:p>
          <a:p>
            <a:pPr eaLnBrk="1">
              <a:spcBef>
                <a:spcPct val="0"/>
              </a:spcBef>
              <a:buClrTx/>
              <a:buSzTx/>
              <a:buFontTx/>
              <a:buNone/>
            </a:pPr>
            <a:r>
              <a:rPr lang="en-US" altLang="zh-CN" sz="1600" dirty="0"/>
              <a:t>int main</a:t>
            </a:r>
            <a:r>
              <a:rPr lang="en-US" altLang="zh-CN" sz="1600" dirty="0" smtClean="0"/>
              <a:t>() {</a:t>
            </a:r>
            <a:endParaRPr lang="en-US" altLang="zh-CN" sz="1600" dirty="0"/>
          </a:p>
          <a:p>
            <a:pPr eaLnBrk="1">
              <a:spcBef>
                <a:spcPct val="0"/>
              </a:spcBef>
              <a:buClrTx/>
              <a:buSzTx/>
              <a:buFontTx/>
              <a:buNone/>
            </a:pPr>
            <a:r>
              <a:rPr lang="en-US" altLang="zh-CN" sz="1600" dirty="0">
                <a:solidFill>
                  <a:srgbClr val="0000CC"/>
                </a:solidFill>
              </a:rPr>
              <a:t>    (void) signal(</a:t>
            </a:r>
            <a:r>
              <a:rPr lang="en-US" altLang="zh-CN" sz="1600" dirty="0">
                <a:solidFill>
                  <a:srgbClr val="FF0000"/>
                </a:solidFill>
              </a:rPr>
              <a:t>SIGINT</a:t>
            </a:r>
            <a:r>
              <a:rPr lang="en-US" altLang="zh-CN" sz="1600" dirty="0">
                <a:solidFill>
                  <a:srgbClr val="0000CC"/>
                </a:solidFill>
              </a:rPr>
              <a:t>, </a:t>
            </a:r>
            <a:r>
              <a:rPr lang="en-US" altLang="zh-CN" sz="1600" dirty="0" err="1">
                <a:solidFill>
                  <a:srgbClr val="0000CC"/>
                </a:solidFill>
              </a:rPr>
              <a:t>SIGINTCatcher</a:t>
            </a:r>
            <a:r>
              <a:rPr lang="en-US" altLang="zh-CN" sz="1600" dirty="0" smtClean="0">
                <a:solidFill>
                  <a:srgbClr val="0000CC"/>
                </a:solidFill>
              </a:rPr>
              <a:t>);</a:t>
            </a:r>
            <a:endParaRPr lang="en-US" altLang="zh-CN" sz="1600" dirty="0">
              <a:solidFill>
                <a:srgbClr val="0000CC"/>
              </a:solidFill>
            </a:endParaRPr>
          </a:p>
          <a:p>
            <a:pPr eaLnBrk="1">
              <a:spcBef>
                <a:spcPct val="0"/>
              </a:spcBef>
              <a:buClrTx/>
              <a:buSzTx/>
              <a:buFontTx/>
              <a:buNone/>
            </a:pPr>
            <a:r>
              <a:rPr lang="en-US" altLang="zh-CN" sz="1600" dirty="0"/>
              <a:t>    while(1)  sleep(1) ;</a:t>
            </a:r>
            <a:endParaRPr lang="en-US" altLang="zh-CN" sz="1600" dirty="0"/>
          </a:p>
          <a:p>
            <a:pPr eaLnBrk="1">
              <a:spcBef>
                <a:spcPct val="0"/>
              </a:spcBef>
              <a:buClrTx/>
              <a:buSzTx/>
              <a:buFontTx/>
              <a:buNone/>
            </a:pPr>
            <a:r>
              <a:rPr lang="en-US" altLang="zh-CN" sz="1600" dirty="0"/>
              <a:t>}</a:t>
            </a:r>
            <a:endParaRPr lang="en-US" altLang="zh-CN" sz="1600" dirty="0"/>
          </a:p>
          <a:p>
            <a:pPr eaLnBrk="1">
              <a:spcBef>
                <a:spcPct val="0"/>
              </a:spcBef>
              <a:buClrTx/>
              <a:buSzTx/>
              <a:buFontTx/>
              <a:buNone/>
            </a:pPr>
            <a:endParaRPr lang="en-US" altLang="zh-CN" sz="1600" dirty="0"/>
          </a:p>
          <a:p>
            <a:pPr eaLnBrk="1">
              <a:spcBef>
                <a:spcPct val="0"/>
              </a:spcBef>
              <a:buClrTx/>
              <a:buSzTx/>
              <a:buNone/>
            </a:pPr>
            <a:r>
              <a:rPr lang="en-US" altLang="zh-CN" sz="1600" dirty="0">
                <a:solidFill>
                  <a:srgbClr val="006600"/>
                </a:solidFill>
              </a:rPr>
              <a:t>//</a:t>
            </a:r>
            <a:r>
              <a:rPr lang="zh-CN" altLang="en-US" sz="1600" dirty="0">
                <a:solidFill>
                  <a:srgbClr val="006600"/>
                </a:solidFill>
              </a:rPr>
              <a:t>程序执行到</a:t>
            </a:r>
            <a:r>
              <a:rPr lang="en-US" altLang="zh-CN" sz="1600" dirty="0"/>
              <a:t>while(1)  sleep(1)</a:t>
            </a:r>
            <a:r>
              <a:rPr lang="zh-CN" altLang="en-US" sz="1600" dirty="0">
                <a:solidFill>
                  <a:srgbClr val="006600"/>
                </a:solidFill>
              </a:rPr>
              <a:t>睡眠一秒后继续循环，当键盘按下</a:t>
            </a:r>
            <a:r>
              <a:rPr lang="en-US" altLang="zh-CN" sz="1600" dirty="0">
                <a:solidFill>
                  <a:srgbClr val="006600"/>
                </a:solidFill>
              </a:rPr>
              <a:t>ctrl-c</a:t>
            </a:r>
            <a:r>
              <a:rPr lang="zh-CN" altLang="en-US" sz="1600" dirty="0">
                <a:solidFill>
                  <a:srgbClr val="006600"/>
                </a:solidFill>
              </a:rPr>
              <a:t>后，说明现象</a:t>
            </a:r>
            <a:r>
              <a:rPr lang="zh-CN" altLang="en-US" sz="1600" dirty="0" smtClean="0">
                <a:solidFill>
                  <a:srgbClr val="006600"/>
                </a:solidFill>
              </a:rPr>
              <a:t>？</a:t>
            </a:r>
            <a:endParaRPr lang="en-US" altLang="zh-CN" sz="1600" dirty="0" smtClean="0">
              <a:solidFill>
                <a:srgbClr val="006600"/>
              </a:solidFill>
            </a:endParaRPr>
          </a:p>
          <a:p>
            <a:pPr eaLnBrk="1">
              <a:spcBef>
                <a:spcPct val="0"/>
              </a:spcBef>
              <a:buClrTx/>
              <a:buSzTx/>
              <a:buNone/>
            </a:pPr>
            <a:r>
              <a:rPr lang="en-US" altLang="zh-CN" sz="1600" dirty="0" smtClean="0">
                <a:solidFill>
                  <a:srgbClr val="006600"/>
                </a:solidFill>
              </a:rPr>
              <a:t>//</a:t>
            </a:r>
            <a:r>
              <a:rPr lang="zh-CN" altLang="en-US" sz="1600" dirty="0" smtClean="0">
                <a:solidFill>
                  <a:srgbClr val="006600"/>
                </a:solidFill>
              </a:rPr>
              <a:t>每次按下</a:t>
            </a:r>
            <a:r>
              <a:rPr lang="en-US" altLang="zh-CN" sz="1600" dirty="0" smtClean="0">
                <a:solidFill>
                  <a:srgbClr val="006600"/>
                </a:solidFill>
              </a:rPr>
              <a:t>ctrl-c</a:t>
            </a:r>
            <a:r>
              <a:rPr lang="zh-CN" altLang="en-US" sz="1600" dirty="0" smtClean="0">
                <a:solidFill>
                  <a:srgbClr val="006600"/>
                </a:solidFill>
              </a:rPr>
              <a:t>，执行一</a:t>
            </a:r>
            <a:r>
              <a:rPr lang="zh-CN" altLang="en-US" sz="1600" dirty="0">
                <a:solidFill>
                  <a:srgbClr val="0070C0"/>
                </a:solidFill>
              </a:rPr>
              <a:t>次</a:t>
            </a:r>
            <a:r>
              <a:rPr lang="en-US" altLang="zh-CN" sz="1600" dirty="0" err="1">
                <a:solidFill>
                  <a:srgbClr val="0070C0"/>
                </a:solidFill>
              </a:rPr>
              <a:t>SIGINTCatcher</a:t>
            </a:r>
            <a:r>
              <a:rPr lang="en-US" altLang="zh-CN" sz="1600" dirty="0">
                <a:solidFill>
                  <a:srgbClr val="0070C0"/>
                </a:solidFill>
              </a:rPr>
              <a:t>()</a:t>
            </a:r>
            <a:r>
              <a:rPr lang="zh-CN" altLang="en-US" sz="1600" dirty="0">
                <a:solidFill>
                  <a:srgbClr val="006600"/>
                </a:solidFill>
              </a:rPr>
              <a:t>，输出</a:t>
            </a:r>
            <a:r>
              <a:rPr lang="zh-CN" altLang="en-US" sz="1600" dirty="0">
                <a:solidFill>
                  <a:srgbClr val="7030A0"/>
                </a:solidFill>
              </a:rPr>
              <a:t>按下</a:t>
            </a:r>
            <a:r>
              <a:rPr lang="en-US" altLang="zh-CN" sz="1600" dirty="0" err="1">
                <a:solidFill>
                  <a:srgbClr val="7030A0"/>
                </a:solidFill>
              </a:rPr>
              <a:t>ctrl+c</a:t>
            </a:r>
            <a:r>
              <a:rPr lang="zh-CN" altLang="en-US" sz="1600" dirty="0">
                <a:solidFill>
                  <a:srgbClr val="7030A0"/>
                </a:solidFill>
              </a:rPr>
              <a:t>的次数，以及信号</a:t>
            </a:r>
            <a:r>
              <a:rPr lang="en-US" altLang="zh-CN" sz="1600" dirty="0">
                <a:solidFill>
                  <a:srgbClr val="FF0000"/>
                </a:solidFill>
              </a:rPr>
              <a:t>SIGINT</a:t>
            </a:r>
            <a:r>
              <a:rPr lang="zh-CN" altLang="en-US" sz="1600" dirty="0">
                <a:solidFill>
                  <a:srgbClr val="7030A0"/>
                </a:solidFill>
              </a:rPr>
              <a:t>的编号，</a:t>
            </a:r>
            <a:r>
              <a:rPr lang="zh-CN" altLang="en-US" sz="1600" dirty="0">
                <a:solidFill>
                  <a:srgbClr val="000818"/>
                </a:solidFill>
              </a:rPr>
              <a:t>且</a:t>
            </a:r>
            <a:r>
              <a:rPr lang="zh-CN" altLang="en-US" sz="1600" b="1" dirty="0">
                <a:solidFill>
                  <a:srgbClr val="0000CC"/>
                </a:solidFill>
              </a:rPr>
              <a:t>一直重复上述</a:t>
            </a:r>
            <a:r>
              <a:rPr lang="zh-CN" altLang="en-US" sz="1600" b="1" dirty="0" smtClean="0">
                <a:solidFill>
                  <a:srgbClr val="0000CC"/>
                </a:solidFill>
              </a:rPr>
              <a:t>过程，进程不终止</a:t>
            </a:r>
            <a:r>
              <a:rPr lang="zh-CN" altLang="en-US" sz="1600" dirty="0" smtClean="0">
                <a:solidFill>
                  <a:srgbClr val="000818"/>
                </a:solidFill>
              </a:rPr>
              <a:t>。</a:t>
            </a:r>
            <a:endParaRPr lang="en-US" altLang="zh-CN" sz="1600" dirty="0">
              <a:solidFill>
                <a:srgbClr val="000818"/>
              </a:solidFill>
            </a:endParaRPr>
          </a:p>
          <a:p>
            <a:pPr>
              <a:spcBef>
                <a:spcPct val="0"/>
              </a:spcBef>
              <a:buClrTx/>
              <a:buSzTx/>
              <a:buFontTx/>
              <a:buNone/>
            </a:pPr>
            <a:endParaRPr lang="en-US" altLang="zh-CN" sz="1800" dirty="0"/>
          </a:p>
        </p:txBody>
      </p:sp>
      <p:sp>
        <p:nvSpPr>
          <p:cNvPr id="3" name="标题 1"/>
          <p:cNvSpPr txBox="1"/>
          <p:nvPr/>
        </p:nvSpPr>
        <p:spPr bwMode="auto">
          <a:xfrm>
            <a:off x="1012825" y="490538"/>
            <a:ext cx="5745163"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dirty="0">
                <a:effectLst>
                  <a:outerShdw blurRad="38100" dist="38100" dir="2700000">
                    <a:srgbClr val="C0C0C0"/>
                  </a:outerShdw>
                </a:effectLst>
              </a:rPr>
              <a:t>System call </a:t>
            </a:r>
            <a:r>
              <a:rPr lang="en-US" altLang="zh-CN" sz="2800" dirty="0">
                <a:effectLst>
                  <a:outerShdw blurRad="38100" dist="38100" dir="2700000">
                    <a:srgbClr val="C0C0C0"/>
                  </a:outerShdw>
                </a:effectLst>
              </a:rPr>
              <a:t>–</a:t>
            </a:r>
            <a:r>
              <a:rPr lang="zh-CN" altLang="en-US" sz="2800" dirty="0">
                <a:effectLst>
                  <a:outerShdw blurRad="38100" dist="38100" dir="2700000">
                    <a:srgbClr val="C0C0C0"/>
                  </a:outerShdw>
                </a:effectLst>
              </a:rPr>
              <a:t>signal例（续）</a:t>
            </a:r>
            <a:endParaRPr lang="zh-CN" altLang="en-US" sz="2800" noProof="1">
              <a:effectLst>
                <a:outerShdw blurRad="38100" dist="38100" dir="2700000">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0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idx="4294967295"/>
          </p:nvPr>
        </p:nvSpPr>
        <p:spPr>
          <a:xfrm>
            <a:off x="923925" y="228600"/>
            <a:ext cx="7189788" cy="609600"/>
          </a:xfrm>
          <a:ln>
            <a:miter/>
          </a:ln>
        </p:spPr>
        <p:txBody>
          <a:bodyPr/>
          <a:lstStyle/>
          <a:p>
            <a:pPr>
              <a:defRPr/>
            </a:pPr>
            <a:r>
              <a:rPr lang="en-US" altLang="zh-CN" noProof="1">
                <a:effectLst>
                  <a:outerShdw blurRad="38100" dist="38100" dir="2700000">
                    <a:srgbClr val="C0C0C0"/>
                  </a:outerShdw>
                </a:effectLst>
              </a:rPr>
              <a:t>Chapter 3:  Processes</a:t>
            </a:r>
            <a:endParaRPr lang="en-US" altLang="zh-CN" noProof="1">
              <a:effectLst>
                <a:outerShdw blurRad="38100" dist="38100" dir="2700000">
                  <a:srgbClr val="C0C0C0"/>
                </a:outerShdw>
              </a:effectLst>
            </a:endParaRPr>
          </a:p>
        </p:txBody>
      </p:sp>
      <p:sp>
        <p:nvSpPr>
          <p:cNvPr id="5123" name="Rectangle 3"/>
          <p:cNvSpPr>
            <a:spLocks noGrp="1" noChangeArrowheads="1"/>
          </p:cNvSpPr>
          <p:nvPr>
            <p:ph type="body" idx="4294967295"/>
          </p:nvPr>
        </p:nvSpPr>
        <p:spPr>
          <a:xfrm>
            <a:off x="827088" y="1295400"/>
            <a:ext cx="7562850" cy="3783013"/>
          </a:xfrm>
        </p:spPr>
        <p:txBody>
          <a:bodyPr/>
          <a:lstStyle/>
          <a:p>
            <a:r>
              <a:rPr lang="en-US" altLang="zh-CN" sz="2800" b="1"/>
              <a:t>Process Concept</a:t>
            </a:r>
            <a:endParaRPr lang="en-US" altLang="zh-CN" sz="2800" b="1"/>
          </a:p>
          <a:p>
            <a:r>
              <a:rPr lang="en-US" altLang="zh-CN" sz="2800" b="1"/>
              <a:t>Process Scheduling</a:t>
            </a:r>
            <a:endParaRPr lang="en-US" altLang="zh-CN" sz="2800" b="1"/>
          </a:p>
          <a:p>
            <a:r>
              <a:rPr lang="en-US" altLang="zh-CN" sz="2800" b="1"/>
              <a:t>Operations on Processes</a:t>
            </a:r>
            <a:endParaRPr lang="en-US" altLang="zh-CN" sz="2800" b="1"/>
          </a:p>
          <a:p>
            <a:r>
              <a:rPr lang="en-US" altLang="zh-CN" sz="2800"/>
              <a:t>Cooperating Processes</a:t>
            </a:r>
            <a:endParaRPr lang="en-US" altLang="zh-CN" sz="2800"/>
          </a:p>
          <a:p>
            <a:r>
              <a:rPr lang="en-US" altLang="zh-CN" sz="2800" b="1"/>
              <a:t>Interprocess Communication</a:t>
            </a:r>
            <a:endParaRPr lang="en-US" altLang="zh-CN" sz="2800" b="1"/>
          </a:p>
          <a:p>
            <a:r>
              <a:rPr lang="en-US" altLang="zh-CN" sz="2800"/>
              <a:t>Communication in Client-Server Systems</a:t>
            </a:r>
            <a:endParaRPr lang="en-US" altLang="zh-CN" sz="28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a:xfrm>
            <a:off x="1171575" y="63500"/>
            <a:ext cx="6824663" cy="844550"/>
          </a:xfrm>
          <a:ln>
            <a:miter/>
          </a:ln>
        </p:spPr>
        <p:txBody>
          <a:bodyPr/>
          <a:lstStyle/>
          <a:p>
            <a:pPr>
              <a:defRPr/>
            </a:pPr>
            <a:r>
              <a:rPr lang="en-US" altLang="zh-CN" noProof="1">
                <a:effectLst>
                  <a:outerShdw blurRad="38100" dist="38100" dir="2700000">
                    <a:srgbClr val="C0C0C0"/>
                  </a:outerShdw>
                </a:effectLst>
              </a:rPr>
              <a:t>Some features of the process</a:t>
            </a:r>
            <a:endParaRPr lang="en-US" altLang="zh-CN" noProof="1">
              <a:effectLst>
                <a:outerShdw blurRad="38100" dist="38100" dir="2700000">
                  <a:srgbClr val="C0C0C0"/>
                </a:outerShdw>
              </a:effectLst>
            </a:endParaRPr>
          </a:p>
        </p:txBody>
      </p:sp>
      <p:sp>
        <p:nvSpPr>
          <p:cNvPr id="19459" name="Rectangle 3"/>
          <p:cNvSpPr>
            <a:spLocks noGrp="1" noChangeArrowheads="1"/>
          </p:cNvSpPr>
          <p:nvPr>
            <p:ph type="body" idx="4294967295"/>
          </p:nvPr>
        </p:nvSpPr>
        <p:spPr>
          <a:xfrm>
            <a:off x="771525" y="1211263"/>
            <a:ext cx="8120063" cy="2846933"/>
          </a:xfrm>
        </p:spPr>
        <p:txBody>
          <a:bodyPr>
            <a:spAutoFit/>
          </a:bodyPr>
          <a:lstStyle/>
          <a:p>
            <a:r>
              <a:rPr lang="zh-CN" altLang="en-US" sz="2400" b="1" dirty="0">
                <a:solidFill>
                  <a:srgbClr val="0070C0"/>
                </a:solidFill>
              </a:rPr>
              <a:t>异步性</a:t>
            </a:r>
            <a:endParaRPr lang="zh-CN" altLang="en-US" sz="2400" b="1" dirty="0">
              <a:solidFill>
                <a:srgbClr val="0070C0"/>
              </a:solidFill>
            </a:endParaRPr>
          </a:p>
          <a:p>
            <a:pPr lvl="1"/>
            <a:r>
              <a:rPr lang="zh-CN" altLang="en-US" sz="2000" b="1" dirty="0"/>
              <a:t>指进程按各自独立的、不可预知的速度向前推进；</a:t>
            </a:r>
            <a:endParaRPr lang="zh-CN" altLang="en-US" sz="2000" b="1" dirty="0"/>
          </a:p>
          <a:p>
            <a:pPr lvl="1"/>
            <a:r>
              <a:rPr lang="zh-CN" altLang="en-US" sz="2000" b="1" dirty="0"/>
              <a:t>进程执行过程中可能走走停停，开始执行时间，持续时间均无法预知；</a:t>
            </a:r>
            <a:endParaRPr lang="zh-CN" altLang="en-US" sz="2000" b="1" dirty="0"/>
          </a:p>
          <a:p>
            <a:pPr lvl="1"/>
            <a:r>
              <a:rPr lang="zh-CN" altLang="en-US" sz="2000" b="1" dirty="0" smtClean="0"/>
              <a:t>或者</a:t>
            </a:r>
            <a:r>
              <a:rPr lang="zh-CN" altLang="en-US" sz="2000" b="1" dirty="0"/>
              <a:t>说，进程按异步方式运行；</a:t>
            </a:r>
            <a:endParaRPr lang="en-US" altLang="zh-CN" sz="2000" b="1" dirty="0"/>
          </a:p>
          <a:p>
            <a:pPr lvl="1"/>
            <a:endParaRPr lang="en-US" altLang="zh-CN" sz="2000" b="1" dirty="0" smtClean="0"/>
          </a:p>
          <a:p>
            <a:pPr lvl="1"/>
            <a:r>
              <a:rPr lang="zh-CN" altLang="en-US" sz="2000" b="1" dirty="0" smtClean="0"/>
              <a:t>OS</a:t>
            </a:r>
            <a:r>
              <a:rPr lang="zh-CN" altLang="en-US" sz="2000" b="1" dirty="0"/>
              <a:t>中必须采取措施保证各程序之间能协调运行；</a:t>
            </a:r>
            <a:endParaRPr lang="zh-CN" altLang="en-US" sz="2000" b="1" dirty="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矩形 1"/>
          <p:cNvSpPr>
            <a:spLocks noChangeArrowheads="1"/>
          </p:cNvSpPr>
          <p:nvPr/>
        </p:nvSpPr>
        <p:spPr bwMode="auto">
          <a:xfrm>
            <a:off x="860425" y="1196975"/>
            <a:ext cx="7813058"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dirty="0"/>
              <a:t>#include &lt;</a:t>
            </a:r>
            <a:r>
              <a:rPr lang="en-US" altLang="zh-CN" sz="1600" dirty="0" err="1"/>
              <a:t>stdio.h</a:t>
            </a:r>
            <a:r>
              <a:rPr lang="en-US" altLang="zh-CN" sz="1600" dirty="0"/>
              <a:t>&gt;</a:t>
            </a:r>
            <a:endParaRPr lang="en-US" altLang="zh-CN" sz="1600" dirty="0"/>
          </a:p>
          <a:p>
            <a:pPr>
              <a:spcBef>
                <a:spcPct val="0"/>
              </a:spcBef>
              <a:buClrTx/>
              <a:buSzTx/>
              <a:buFontTx/>
              <a:buNone/>
            </a:pPr>
            <a:r>
              <a:rPr lang="en-US" altLang="zh-CN" sz="1600" dirty="0"/>
              <a:t>#include &lt;</a:t>
            </a:r>
            <a:r>
              <a:rPr lang="en-US" altLang="zh-CN" sz="1600" dirty="0" err="1"/>
              <a:t>unistd.h</a:t>
            </a:r>
            <a:r>
              <a:rPr lang="en-US" altLang="zh-CN" sz="1600" dirty="0"/>
              <a:t>&gt;</a:t>
            </a:r>
            <a:endParaRPr lang="en-US" altLang="zh-CN" sz="1600" dirty="0"/>
          </a:p>
          <a:p>
            <a:pPr>
              <a:spcBef>
                <a:spcPct val="0"/>
              </a:spcBef>
              <a:buClrTx/>
              <a:buSzTx/>
              <a:buFont typeface="Monotype Sorts" pitchFamily="2" charset="2"/>
              <a:buNone/>
            </a:pPr>
            <a:r>
              <a:rPr lang="en-US" altLang="zh-CN" sz="1600" dirty="0"/>
              <a:t>#include &lt;</a:t>
            </a:r>
            <a:r>
              <a:rPr lang="en-US" altLang="zh-CN" sz="1600" dirty="0" err="1"/>
              <a:t>signal.h</a:t>
            </a:r>
            <a:r>
              <a:rPr lang="en-US" altLang="zh-CN" sz="1600" dirty="0"/>
              <a:t>&gt;</a:t>
            </a:r>
            <a:endParaRPr lang="en-US" altLang="zh-CN" sz="1600" dirty="0"/>
          </a:p>
          <a:p>
            <a:pPr>
              <a:spcBef>
                <a:spcPct val="0"/>
              </a:spcBef>
              <a:buClrTx/>
              <a:buSzTx/>
              <a:buFontTx/>
              <a:buNone/>
            </a:pPr>
            <a:endParaRPr lang="en-US" altLang="zh-CN" sz="1600" dirty="0"/>
          </a:p>
          <a:p>
            <a:pPr>
              <a:spcBef>
                <a:spcPct val="0"/>
              </a:spcBef>
              <a:buClrTx/>
              <a:buSzTx/>
              <a:buFontTx/>
              <a:buNone/>
            </a:pPr>
            <a:r>
              <a:rPr lang="en-US" altLang="zh-CN" sz="1600" dirty="0"/>
              <a:t>int count=0;</a:t>
            </a:r>
            <a:endParaRPr lang="en-US" altLang="zh-CN" sz="1600" dirty="0"/>
          </a:p>
          <a:p>
            <a:pPr>
              <a:spcBef>
                <a:spcPct val="0"/>
              </a:spcBef>
              <a:buClrTx/>
              <a:buSzTx/>
              <a:buFontTx/>
              <a:buNone/>
            </a:pPr>
            <a:r>
              <a:rPr lang="en-US" altLang="zh-CN" sz="1600" dirty="0">
                <a:solidFill>
                  <a:srgbClr val="7030A0"/>
                </a:solidFill>
              </a:rPr>
              <a:t>void </a:t>
            </a:r>
            <a:r>
              <a:rPr lang="en-US" altLang="zh-CN" sz="1600" dirty="0" err="1" smtClean="0">
                <a:solidFill>
                  <a:srgbClr val="7030A0"/>
                </a:solidFill>
              </a:rPr>
              <a:t>SIGINTCatcher</a:t>
            </a:r>
            <a:r>
              <a:rPr lang="en-US" altLang="zh-CN" sz="1600" dirty="0" smtClean="0">
                <a:solidFill>
                  <a:srgbClr val="7030A0"/>
                </a:solidFill>
              </a:rPr>
              <a:t> </a:t>
            </a:r>
            <a:r>
              <a:rPr lang="en-US" altLang="zh-CN" sz="1600" dirty="0">
                <a:solidFill>
                  <a:srgbClr val="7030A0"/>
                </a:solidFill>
              </a:rPr>
              <a:t>(int sig</a:t>
            </a:r>
            <a:r>
              <a:rPr lang="en-US" altLang="zh-CN" sz="1600" dirty="0" smtClean="0">
                <a:solidFill>
                  <a:srgbClr val="7030A0"/>
                </a:solidFill>
              </a:rPr>
              <a:t>)  </a:t>
            </a:r>
            <a:r>
              <a:rPr lang="en-US" altLang="zh-CN" sz="1600" dirty="0" smtClean="0"/>
              <a:t>{</a:t>
            </a:r>
            <a:endParaRPr lang="en-US" altLang="zh-CN" sz="1600" dirty="0"/>
          </a:p>
          <a:p>
            <a:pPr>
              <a:spcBef>
                <a:spcPct val="0"/>
              </a:spcBef>
              <a:buClrTx/>
              <a:buSzTx/>
              <a:buFontTx/>
              <a:buNone/>
            </a:pPr>
            <a:r>
              <a:rPr lang="en-US" altLang="zh-CN" sz="1600" dirty="0"/>
              <a:t>    count++;</a:t>
            </a:r>
            <a:endParaRPr lang="en-US" altLang="zh-CN" sz="1600" dirty="0"/>
          </a:p>
          <a:p>
            <a:pPr>
              <a:spcBef>
                <a:spcPct val="0"/>
              </a:spcBef>
              <a:buClrTx/>
              <a:buSzTx/>
              <a:buFontTx/>
              <a:buNone/>
            </a:pPr>
            <a:r>
              <a:rPr lang="en-US" altLang="zh-CN" sz="1600" dirty="0"/>
              <a:t>    </a:t>
            </a:r>
            <a:r>
              <a:rPr lang="en-US" altLang="zh-CN" sz="1600" dirty="0" err="1"/>
              <a:t>printf</a:t>
            </a:r>
            <a:r>
              <a:rPr lang="en-US" altLang="zh-CN" sz="1600" dirty="0"/>
              <a:t>(“</a:t>
            </a:r>
            <a:r>
              <a:rPr lang="en-US" altLang="zh-CN" sz="1600" dirty="0" err="1"/>
              <a:t>en</a:t>
            </a:r>
            <a:r>
              <a:rPr lang="en-US" altLang="zh-CN" sz="1600" dirty="0"/>
              <a:t> </a:t>
            </a:r>
            <a:r>
              <a:rPr lang="en-US" altLang="zh-CN" sz="1600" dirty="0" err="1"/>
              <a:t>en</a:t>
            </a:r>
            <a:r>
              <a:rPr lang="en-US" altLang="zh-CN" sz="1600" dirty="0"/>
              <a:t>! - I caught signal %d %d time(s)\n”, </a:t>
            </a:r>
            <a:r>
              <a:rPr lang="en-US" altLang="zh-CN" sz="1600" dirty="0" err="1"/>
              <a:t>sig,count</a:t>
            </a:r>
            <a:r>
              <a:rPr lang="en-US" altLang="zh-CN" sz="1600" dirty="0"/>
              <a:t>);</a:t>
            </a:r>
            <a:endParaRPr lang="en-US" altLang="zh-CN" sz="1600" dirty="0"/>
          </a:p>
          <a:p>
            <a:pPr>
              <a:spcBef>
                <a:spcPct val="0"/>
              </a:spcBef>
              <a:buClrTx/>
              <a:buSzTx/>
              <a:buFont typeface="Monotype Sorts" pitchFamily="2" charset="2"/>
              <a:buNone/>
            </a:pPr>
            <a:r>
              <a:rPr lang="en-US" altLang="zh-CN" sz="1600" u="sng" dirty="0"/>
              <a:t>   </a:t>
            </a:r>
            <a:r>
              <a:rPr lang="en-US" altLang="zh-CN" sz="1600" u="sng" dirty="0">
                <a:solidFill>
                  <a:srgbClr val="0000CC"/>
                </a:solidFill>
              </a:rPr>
              <a:t> (void) signal(SIGINT, </a:t>
            </a:r>
            <a:r>
              <a:rPr lang="en-US" altLang="zh-CN" sz="1600" u="sng" dirty="0">
                <a:solidFill>
                  <a:srgbClr val="FF0000"/>
                </a:solidFill>
              </a:rPr>
              <a:t>SIG_DFL</a:t>
            </a:r>
            <a:r>
              <a:rPr lang="en-US" altLang="zh-CN" sz="1600" u="sng" dirty="0">
                <a:solidFill>
                  <a:srgbClr val="0000CC"/>
                </a:solidFill>
              </a:rPr>
              <a:t>); </a:t>
            </a:r>
            <a:r>
              <a:rPr lang="en-US" altLang="zh-CN" sz="1600" u="sng" dirty="0">
                <a:solidFill>
                  <a:srgbClr val="006600"/>
                </a:solidFill>
              </a:rPr>
              <a:t>//</a:t>
            </a:r>
            <a:r>
              <a:rPr lang="zh-CN" altLang="en-US" sz="1600" u="sng" dirty="0">
                <a:solidFill>
                  <a:srgbClr val="006600"/>
                </a:solidFill>
              </a:rPr>
              <a:t>重</a:t>
            </a:r>
            <a:r>
              <a:rPr lang="zh-CN" altLang="en-US" sz="1600" u="sng" dirty="0" smtClean="0">
                <a:solidFill>
                  <a:srgbClr val="006600"/>
                </a:solidFill>
              </a:rPr>
              <a:t>设信号</a:t>
            </a:r>
            <a:r>
              <a:rPr lang="en-US" altLang="zh-CN" sz="1600" u="sng" dirty="0" smtClean="0">
                <a:solidFill>
                  <a:srgbClr val="0000CC"/>
                </a:solidFill>
              </a:rPr>
              <a:t>SIGINT</a:t>
            </a:r>
            <a:r>
              <a:rPr lang="zh-CN" altLang="en-US" sz="1600" u="sng" dirty="0">
                <a:solidFill>
                  <a:srgbClr val="006600"/>
                </a:solidFill>
              </a:rPr>
              <a:t>为</a:t>
            </a:r>
            <a:r>
              <a:rPr lang="zh-CN" altLang="en-US" sz="1600" u="sng" dirty="0" smtClean="0">
                <a:solidFill>
                  <a:srgbClr val="FF0000"/>
                </a:solidFill>
              </a:rPr>
              <a:t>默认</a:t>
            </a:r>
            <a:r>
              <a:rPr lang="zh-CN" altLang="en-US" sz="1600" u="sng" dirty="0">
                <a:solidFill>
                  <a:srgbClr val="FF0000"/>
                </a:solidFill>
              </a:rPr>
              <a:t>处理</a:t>
            </a:r>
            <a:endParaRPr lang="en-US" altLang="zh-CN" sz="1600" u="sng" dirty="0">
              <a:solidFill>
                <a:srgbClr val="FF0000"/>
              </a:solidFill>
            </a:endParaRPr>
          </a:p>
          <a:p>
            <a:pPr>
              <a:spcBef>
                <a:spcPct val="0"/>
              </a:spcBef>
              <a:buClrTx/>
              <a:buSzTx/>
              <a:buFontTx/>
              <a:buNone/>
            </a:pPr>
            <a:r>
              <a:rPr lang="en-US" altLang="zh-CN" sz="1600" dirty="0"/>
              <a:t>}</a:t>
            </a:r>
            <a:endParaRPr lang="en-US" altLang="zh-CN" sz="1600" dirty="0"/>
          </a:p>
          <a:p>
            <a:pPr>
              <a:spcBef>
                <a:spcPct val="0"/>
              </a:spcBef>
              <a:buClrTx/>
              <a:buSzTx/>
              <a:buFontTx/>
              <a:buNone/>
            </a:pPr>
            <a:endParaRPr lang="en-US" altLang="zh-CN" sz="1600" dirty="0"/>
          </a:p>
          <a:p>
            <a:pPr>
              <a:spcBef>
                <a:spcPct val="0"/>
              </a:spcBef>
              <a:buClrTx/>
              <a:buSzTx/>
              <a:buFontTx/>
              <a:buNone/>
            </a:pPr>
            <a:r>
              <a:rPr lang="en-US" altLang="zh-CN" sz="1600" dirty="0"/>
              <a:t>int main</a:t>
            </a:r>
            <a:r>
              <a:rPr lang="en-US" altLang="zh-CN" sz="1600" dirty="0" smtClean="0"/>
              <a:t>() {</a:t>
            </a:r>
            <a:endParaRPr lang="en-US" altLang="zh-CN" sz="1600" dirty="0"/>
          </a:p>
          <a:p>
            <a:pPr>
              <a:spcBef>
                <a:spcPct val="0"/>
              </a:spcBef>
              <a:buClrTx/>
              <a:buSzTx/>
              <a:buFontTx/>
              <a:buNone/>
            </a:pPr>
            <a:r>
              <a:rPr lang="en-US" altLang="zh-CN" sz="1600" dirty="0">
                <a:solidFill>
                  <a:srgbClr val="0000CC"/>
                </a:solidFill>
              </a:rPr>
              <a:t>    (void) signal(SIGINT, </a:t>
            </a:r>
            <a:r>
              <a:rPr lang="en-US" altLang="zh-CN" sz="1600" dirty="0" err="1">
                <a:solidFill>
                  <a:srgbClr val="7030A0"/>
                </a:solidFill>
              </a:rPr>
              <a:t>SIGINTCatcher</a:t>
            </a:r>
            <a:r>
              <a:rPr lang="en-US" altLang="zh-CN" sz="1600" dirty="0" smtClean="0">
                <a:solidFill>
                  <a:srgbClr val="0000CC"/>
                </a:solidFill>
              </a:rPr>
              <a:t>);</a:t>
            </a:r>
            <a:endParaRPr lang="en-US" altLang="zh-CN" sz="1600" dirty="0">
              <a:solidFill>
                <a:srgbClr val="0000CC"/>
              </a:solidFill>
            </a:endParaRPr>
          </a:p>
          <a:p>
            <a:pPr>
              <a:spcBef>
                <a:spcPct val="0"/>
              </a:spcBef>
              <a:buClrTx/>
              <a:buSzTx/>
              <a:buFontTx/>
              <a:buNone/>
            </a:pPr>
            <a:r>
              <a:rPr lang="en-US" altLang="zh-CN" sz="1600" dirty="0"/>
              <a:t>    while(1</a:t>
            </a:r>
            <a:r>
              <a:rPr lang="en-US" altLang="zh-CN" sz="1600" dirty="0" smtClean="0"/>
              <a:t>)   </a:t>
            </a:r>
            <a:r>
              <a:rPr lang="en-US" altLang="zh-CN" sz="1600" dirty="0"/>
              <a:t>sleep(1</a:t>
            </a:r>
            <a:r>
              <a:rPr lang="en-US" altLang="zh-CN" sz="1600" dirty="0" smtClean="0"/>
              <a:t>);</a:t>
            </a:r>
            <a:endParaRPr lang="en-US" altLang="zh-CN" sz="1600" dirty="0"/>
          </a:p>
          <a:p>
            <a:pPr>
              <a:spcBef>
                <a:spcPct val="0"/>
              </a:spcBef>
              <a:buClrTx/>
              <a:buSzTx/>
              <a:buFontTx/>
              <a:buNone/>
            </a:pPr>
            <a:r>
              <a:rPr lang="en-US" altLang="zh-CN" sz="1600" dirty="0"/>
              <a:t>}</a:t>
            </a:r>
            <a:endParaRPr lang="en-US" altLang="zh-CN" sz="1600" dirty="0"/>
          </a:p>
          <a:p>
            <a:pPr>
              <a:spcBef>
                <a:spcPct val="0"/>
              </a:spcBef>
              <a:buClrTx/>
              <a:buSzTx/>
              <a:buFontTx/>
              <a:buNone/>
            </a:pPr>
            <a:r>
              <a:rPr lang="en-US" altLang="zh-CN" sz="1600" dirty="0" smtClean="0">
                <a:solidFill>
                  <a:srgbClr val="006600"/>
                </a:solidFill>
              </a:rPr>
              <a:t>//</a:t>
            </a:r>
            <a:r>
              <a:rPr lang="zh-CN" altLang="en-US" sz="1600" dirty="0" smtClean="0">
                <a:solidFill>
                  <a:srgbClr val="006600"/>
                </a:solidFill>
              </a:rPr>
              <a:t>程序</a:t>
            </a:r>
            <a:r>
              <a:rPr lang="zh-CN" altLang="en-US" sz="1600" dirty="0">
                <a:solidFill>
                  <a:srgbClr val="006600"/>
                </a:solidFill>
              </a:rPr>
              <a:t>执行到</a:t>
            </a:r>
            <a:r>
              <a:rPr lang="en-US" altLang="zh-CN" sz="1600" dirty="0"/>
              <a:t>while(1)  sleep(1)</a:t>
            </a:r>
            <a:r>
              <a:rPr lang="zh-CN" altLang="en-US" sz="1600" dirty="0">
                <a:solidFill>
                  <a:srgbClr val="006600"/>
                </a:solidFill>
              </a:rPr>
              <a:t>睡眠一秒后继续循环，当键盘按下</a:t>
            </a:r>
            <a:r>
              <a:rPr lang="en-US" altLang="zh-CN" sz="1600" dirty="0">
                <a:solidFill>
                  <a:srgbClr val="006600"/>
                </a:solidFill>
              </a:rPr>
              <a:t>ctrl-c</a:t>
            </a:r>
            <a:r>
              <a:rPr lang="zh-CN" altLang="en-US" sz="1600" dirty="0">
                <a:solidFill>
                  <a:srgbClr val="006600"/>
                </a:solidFill>
              </a:rPr>
              <a:t>后，说明现象</a:t>
            </a:r>
            <a:endParaRPr lang="en-US" altLang="zh-CN" sz="1600" dirty="0"/>
          </a:p>
          <a:p>
            <a:pPr>
              <a:spcBef>
                <a:spcPct val="0"/>
              </a:spcBef>
              <a:buClrTx/>
              <a:buSzTx/>
              <a:buFontTx/>
              <a:buNone/>
            </a:pPr>
            <a:r>
              <a:rPr lang="en-US" altLang="zh-CN" sz="1600" dirty="0" smtClean="0">
                <a:solidFill>
                  <a:srgbClr val="7030A0"/>
                </a:solidFill>
              </a:rPr>
              <a:t>//</a:t>
            </a:r>
            <a:r>
              <a:rPr lang="zh-CN" altLang="en-US" sz="1600" dirty="0" smtClean="0">
                <a:solidFill>
                  <a:srgbClr val="0070C0"/>
                </a:solidFill>
              </a:rPr>
              <a:t>第一按下</a:t>
            </a:r>
            <a:r>
              <a:rPr lang="en-US" altLang="zh-CN" sz="1600" dirty="0" smtClean="0">
                <a:solidFill>
                  <a:srgbClr val="0070C0"/>
                </a:solidFill>
              </a:rPr>
              <a:t>ctrl-c</a:t>
            </a:r>
            <a:r>
              <a:rPr lang="zh-CN" altLang="en-US" sz="1600" dirty="0" smtClean="0">
                <a:solidFill>
                  <a:srgbClr val="0070C0"/>
                </a:solidFill>
              </a:rPr>
              <a:t>，执行</a:t>
            </a:r>
            <a:r>
              <a:rPr lang="en-US" altLang="zh-CN" sz="1600" dirty="0" err="1" smtClean="0">
                <a:solidFill>
                  <a:srgbClr val="7030A0"/>
                </a:solidFill>
              </a:rPr>
              <a:t>SIGINTCatcher</a:t>
            </a:r>
            <a:r>
              <a:rPr lang="zh-CN" altLang="en-US" sz="1600" dirty="0" smtClean="0">
                <a:solidFill>
                  <a:srgbClr val="0070C0"/>
                </a:solidFill>
              </a:rPr>
              <a:t>，设置信号</a:t>
            </a:r>
            <a:r>
              <a:rPr lang="en-US" altLang="zh-CN" sz="1600" dirty="0" smtClean="0">
                <a:solidFill>
                  <a:srgbClr val="0070C0"/>
                </a:solidFill>
              </a:rPr>
              <a:t>SIGINT</a:t>
            </a:r>
            <a:r>
              <a:rPr lang="zh-CN" altLang="en-US" sz="1600" dirty="0" smtClean="0">
                <a:solidFill>
                  <a:srgbClr val="0070C0"/>
                </a:solidFill>
              </a:rPr>
              <a:t>为默认处理（终止进程）</a:t>
            </a:r>
            <a:endParaRPr lang="en-US" altLang="zh-CN" sz="1600" dirty="0" smtClean="0">
              <a:solidFill>
                <a:srgbClr val="0070C0"/>
              </a:solidFill>
            </a:endParaRPr>
          </a:p>
          <a:p>
            <a:pPr>
              <a:spcBef>
                <a:spcPct val="0"/>
              </a:spcBef>
              <a:buClrTx/>
              <a:buSzTx/>
              <a:buFontTx/>
              <a:buNone/>
            </a:pPr>
            <a:r>
              <a:rPr lang="en-US" altLang="zh-CN" sz="1600" dirty="0" smtClean="0">
                <a:solidFill>
                  <a:srgbClr val="0070C0"/>
                </a:solidFill>
              </a:rPr>
              <a:t>//</a:t>
            </a:r>
            <a:r>
              <a:rPr lang="zh-CN" altLang="en-US" sz="1600" dirty="0" smtClean="0">
                <a:solidFill>
                  <a:srgbClr val="7030A0"/>
                </a:solidFill>
              </a:rPr>
              <a:t>第二</a:t>
            </a:r>
            <a:r>
              <a:rPr lang="zh-CN" altLang="en-US" sz="1600" dirty="0">
                <a:solidFill>
                  <a:srgbClr val="7030A0"/>
                </a:solidFill>
              </a:rPr>
              <a:t>次按下</a:t>
            </a:r>
            <a:r>
              <a:rPr lang="en-US" altLang="zh-CN" sz="1600" dirty="0">
                <a:solidFill>
                  <a:srgbClr val="7030A0"/>
                </a:solidFill>
              </a:rPr>
              <a:t>ctrl-c</a:t>
            </a:r>
            <a:r>
              <a:rPr lang="zh-CN" altLang="en-US" sz="1600" dirty="0">
                <a:solidFill>
                  <a:srgbClr val="7030A0"/>
                </a:solidFill>
              </a:rPr>
              <a:t>键</a:t>
            </a:r>
            <a:r>
              <a:rPr lang="zh-CN" altLang="en-US" sz="1600" dirty="0" smtClean="0">
                <a:solidFill>
                  <a:srgbClr val="7030A0"/>
                </a:solidFill>
              </a:rPr>
              <a:t>，不再执行</a:t>
            </a:r>
            <a:r>
              <a:rPr lang="en-US" altLang="zh-CN" sz="1600" dirty="0" err="1" smtClean="0">
                <a:solidFill>
                  <a:srgbClr val="7030A0"/>
                </a:solidFill>
              </a:rPr>
              <a:t>SIGINTCatcher</a:t>
            </a:r>
            <a:r>
              <a:rPr lang="zh-CN" altLang="en-US" sz="1600" dirty="0" smtClean="0">
                <a:solidFill>
                  <a:srgbClr val="7030A0"/>
                </a:solidFill>
              </a:rPr>
              <a:t>，执行默认操作，进程退出</a:t>
            </a:r>
            <a:endParaRPr lang="en-US" altLang="zh-CN" sz="1600" dirty="0">
              <a:solidFill>
                <a:srgbClr val="7030A0"/>
              </a:solidFill>
            </a:endParaRPr>
          </a:p>
          <a:p>
            <a:pPr>
              <a:spcBef>
                <a:spcPct val="0"/>
              </a:spcBef>
              <a:buClrTx/>
              <a:buSzTx/>
              <a:buFontTx/>
              <a:buNone/>
            </a:pPr>
            <a:endParaRPr lang="en-US" altLang="zh-CN" sz="1600" dirty="0"/>
          </a:p>
        </p:txBody>
      </p:sp>
      <p:sp>
        <p:nvSpPr>
          <p:cNvPr id="3" name="标题 1"/>
          <p:cNvSpPr txBox="1"/>
          <p:nvPr/>
        </p:nvSpPr>
        <p:spPr bwMode="auto">
          <a:xfrm>
            <a:off x="1012825" y="490538"/>
            <a:ext cx="5745163"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dirty="0">
                <a:effectLst>
                  <a:outerShdw blurRad="38100" dist="38100" dir="2700000">
                    <a:srgbClr val="C0C0C0"/>
                  </a:outerShdw>
                </a:effectLst>
              </a:rPr>
              <a:t>System call </a:t>
            </a:r>
            <a:r>
              <a:rPr lang="en-US" altLang="zh-CN" sz="2800" dirty="0">
                <a:effectLst>
                  <a:outerShdw blurRad="38100" dist="38100" dir="2700000">
                    <a:srgbClr val="C0C0C0"/>
                  </a:outerShdw>
                </a:effectLst>
              </a:rPr>
              <a:t>–</a:t>
            </a:r>
            <a:r>
              <a:rPr lang="zh-CN" altLang="en-US" sz="2800" dirty="0">
                <a:effectLst>
                  <a:outerShdw blurRad="38100" dist="38100" dir="2700000">
                    <a:srgbClr val="C0C0C0"/>
                  </a:outerShdw>
                </a:effectLst>
              </a:rPr>
              <a:t>signal例</a:t>
            </a:r>
            <a:endParaRPr lang="zh-CN" altLang="en-US" sz="2800" noProof="1">
              <a:effectLst>
                <a:outerShdw blurRad="38100" dist="38100" dir="2700000">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626">
                                            <p:txEl>
                                              <p:pRg st="16"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4626">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矩形 1"/>
          <p:cNvSpPr>
            <a:spLocks noChangeArrowheads="1"/>
          </p:cNvSpPr>
          <p:nvPr/>
        </p:nvSpPr>
        <p:spPr bwMode="auto">
          <a:xfrm>
            <a:off x="860425" y="1196975"/>
            <a:ext cx="75565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dirty="0"/>
              <a:t>#include &lt;</a:t>
            </a:r>
            <a:r>
              <a:rPr lang="en-US" altLang="zh-CN" sz="1600" dirty="0" err="1"/>
              <a:t>stdio.h</a:t>
            </a:r>
            <a:r>
              <a:rPr lang="en-US" altLang="zh-CN" sz="1600" dirty="0"/>
              <a:t>&gt;</a:t>
            </a:r>
            <a:endParaRPr lang="en-US" altLang="zh-CN" sz="1600" dirty="0"/>
          </a:p>
          <a:p>
            <a:pPr>
              <a:spcBef>
                <a:spcPct val="0"/>
              </a:spcBef>
              <a:buClrTx/>
              <a:buSzTx/>
              <a:buFontTx/>
              <a:buNone/>
            </a:pPr>
            <a:r>
              <a:rPr lang="en-US" altLang="zh-CN" sz="1600" dirty="0"/>
              <a:t>#include &lt;</a:t>
            </a:r>
            <a:r>
              <a:rPr lang="en-US" altLang="zh-CN" sz="1600" dirty="0" err="1"/>
              <a:t>unistd.h</a:t>
            </a:r>
            <a:r>
              <a:rPr lang="en-US" altLang="zh-CN" sz="1600" dirty="0"/>
              <a:t>&gt;</a:t>
            </a:r>
            <a:endParaRPr lang="en-US" altLang="zh-CN" sz="1600" dirty="0"/>
          </a:p>
          <a:p>
            <a:pPr>
              <a:spcBef>
                <a:spcPct val="0"/>
              </a:spcBef>
              <a:buClrTx/>
              <a:buSzTx/>
              <a:buFont typeface="Monotype Sorts" pitchFamily="2" charset="2"/>
              <a:buNone/>
            </a:pPr>
            <a:r>
              <a:rPr lang="en-US" altLang="zh-CN" sz="1600" dirty="0"/>
              <a:t>#include &lt;</a:t>
            </a:r>
            <a:r>
              <a:rPr lang="en-US" altLang="zh-CN" sz="1600" dirty="0" err="1"/>
              <a:t>signal.h</a:t>
            </a:r>
            <a:r>
              <a:rPr lang="en-US" altLang="zh-CN" sz="1600" dirty="0"/>
              <a:t>&gt;</a:t>
            </a:r>
            <a:endParaRPr lang="en-US" altLang="zh-CN" sz="1600" dirty="0"/>
          </a:p>
          <a:p>
            <a:pPr>
              <a:spcBef>
                <a:spcPct val="0"/>
              </a:spcBef>
              <a:buClrTx/>
              <a:buSzTx/>
              <a:buFontTx/>
              <a:buNone/>
            </a:pPr>
            <a:endParaRPr lang="en-US" altLang="zh-CN" sz="1600" dirty="0"/>
          </a:p>
          <a:p>
            <a:pPr>
              <a:spcBef>
                <a:spcPct val="0"/>
              </a:spcBef>
              <a:buClrTx/>
              <a:buSzTx/>
              <a:buFontTx/>
              <a:buNone/>
            </a:pPr>
            <a:r>
              <a:rPr lang="en-US" altLang="zh-CN" sz="1600" dirty="0" err="1" smtClean="0"/>
              <a:t>int</a:t>
            </a:r>
            <a:r>
              <a:rPr lang="en-US" altLang="zh-CN" sz="1600" dirty="0" smtClean="0"/>
              <a:t> </a:t>
            </a:r>
            <a:r>
              <a:rPr lang="en-US" altLang="zh-CN" sz="1600" dirty="0"/>
              <a:t>main</a:t>
            </a:r>
            <a:r>
              <a:rPr lang="en-US" altLang="zh-CN" sz="1600" dirty="0" smtClean="0"/>
              <a:t>() {</a:t>
            </a:r>
            <a:endParaRPr lang="en-US" altLang="zh-CN" sz="1600" dirty="0"/>
          </a:p>
          <a:p>
            <a:pPr>
              <a:spcBef>
                <a:spcPct val="0"/>
              </a:spcBef>
              <a:buClrTx/>
              <a:buSzTx/>
              <a:buFontTx/>
              <a:buNone/>
            </a:pPr>
            <a:r>
              <a:rPr lang="en-US" altLang="zh-CN" sz="1600" dirty="0">
                <a:solidFill>
                  <a:srgbClr val="0000CC"/>
                </a:solidFill>
              </a:rPr>
              <a:t>    (void) signal(SIGINT, </a:t>
            </a:r>
            <a:r>
              <a:rPr lang="en-US" altLang="zh-CN" sz="1600" u="sng" dirty="0" smtClean="0">
                <a:solidFill>
                  <a:srgbClr val="C00000"/>
                </a:solidFill>
              </a:rPr>
              <a:t>SIG_IGN</a:t>
            </a:r>
            <a:r>
              <a:rPr lang="en-US" altLang="zh-CN" sz="1600" dirty="0" smtClean="0">
                <a:solidFill>
                  <a:srgbClr val="0000CC"/>
                </a:solidFill>
              </a:rPr>
              <a:t>);  //</a:t>
            </a:r>
            <a:r>
              <a:rPr lang="zh-CN" altLang="en-US" sz="1600" dirty="0" smtClean="0">
                <a:solidFill>
                  <a:srgbClr val="0000CC"/>
                </a:solidFill>
              </a:rPr>
              <a:t>忽略该信号</a:t>
            </a:r>
            <a:endParaRPr lang="en-US" altLang="zh-CN" sz="1600" dirty="0">
              <a:solidFill>
                <a:srgbClr val="0000CC"/>
              </a:solidFill>
            </a:endParaRPr>
          </a:p>
          <a:p>
            <a:pPr>
              <a:spcBef>
                <a:spcPct val="0"/>
              </a:spcBef>
              <a:buClrTx/>
              <a:buSzTx/>
              <a:buFontTx/>
              <a:buNone/>
            </a:pPr>
            <a:r>
              <a:rPr lang="en-US" altLang="zh-CN" sz="1600" dirty="0"/>
              <a:t>    while(1</a:t>
            </a:r>
            <a:r>
              <a:rPr lang="en-US" altLang="zh-CN" sz="1600" dirty="0" smtClean="0"/>
              <a:t>)  </a:t>
            </a:r>
            <a:endParaRPr lang="en-US" altLang="zh-CN" sz="1600" dirty="0" smtClean="0"/>
          </a:p>
          <a:p>
            <a:pPr>
              <a:spcBef>
                <a:spcPct val="0"/>
              </a:spcBef>
              <a:buClrTx/>
              <a:buSzTx/>
              <a:buFontTx/>
              <a:buNone/>
            </a:pPr>
            <a:r>
              <a:rPr lang="en-US" altLang="zh-CN" sz="1600" dirty="0"/>
              <a:t> </a:t>
            </a:r>
            <a:r>
              <a:rPr lang="en-US" altLang="zh-CN" sz="1600" dirty="0" smtClean="0"/>
              <a:t>       </a:t>
            </a:r>
            <a:r>
              <a:rPr lang="en-US" altLang="zh-CN" sz="1600" dirty="0"/>
              <a:t>sleep(1</a:t>
            </a:r>
            <a:r>
              <a:rPr lang="en-US" altLang="zh-CN" sz="1600" dirty="0" smtClean="0"/>
              <a:t>);</a:t>
            </a:r>
            <a:endParaRPr lang="en-US" altLang="zh-CN" sz="1600" dirty="0"/>
          </a:p>
          <a:p>
            <a:pPr>
              <a:spcBef>
                <a:spcPct val="0"/>
              </a:spcBef>
              <a:buClrTx/>
              <a:buSzTx/>
              <a:buFontTx/>
              <a:buNone/>
            </a:pPr>
            <a:r>
              <a:rPr lang="en-US" altLang="zh-CN" sz="1600" dirty="0"/>
              <a:t>}</a:t>
            </a:r>
            <a:endParaRPr lang="en-US" altLang="zh-CN" sz="1600" dirty="0"/>
          </a:p>
          <a:p>
            <a:pPr>
              <a:spcBef>
                <a:spcPct val="0"/>
              </a:spcBef>
              <a:buClrTx/>
              <a:buSzTx/>
              <a:buFontTx/>
              <a:buNone/>
            </a:pPr>
            <a:r>
              <a:rPr lang="zh-CN" altLang="en-US" sz="1600" dirty="0" smtClean="0">
                <a:solidFill>
                  <a:srgbClr val="006600"/>
                </a:solidFill>
              </a:rPr>
              <a:t>程序</a:t>
            </a:r>
            <a:r>
              <a:rPr lang="zh-CN" altLang="en-US" sz="1600" dirty="0">
                <a:solidFill>
                  <a:srgbClr val="006600"/>
                </a:solidFill>
              </a:rPr>
              <a:t>执行到</a:t>
            </a:r>
            <a:r>
              <a:rPr lang="en-US" altLang="zh-CN" sz="1600" dirty="0"/>
              <a:t>while(1)  sleep(1)</a:t>
            </a:r>
            <a:r>
              <a:rPr lang="zh-CN" altLang="en-US" sz="1600" dirty="0">
                <a:solidFill>
                  <a:srgbClr val="006600"/>
                </a:solidFill>
              </a:rPr>
              <a:t>睡眠一秒后继续循环，当键盘按下</a:t>
            </a:r>
            <a:r>
              <a:rPr lang="en-US" altLang="zh-CN" sz="1600" dirty="0">
                <a:solidFill>
                  <a:srgbClr val="006600"/>
                </a:solidFill>
              </a:rPr>
              <a:t>ctrl-c</a:t>
            </a:r>
            <a:r>
              <a:rPr lang="zh-CN" altLang="en-US" sz="1600" dirty="0">
                <a:solidFill>
                  <a:srgbClr val="006600"/>
                </a:solidFill>
              </a:rPr>
              <a:t>后，说明现象</a:t>
            </a:r>
            <a:endParaRPr lang="en-US" altLang="zh-CN" sz="1600" dirty="0"/>
          </a:p>
          <a:p>
            <a:pPr>
              <a:spcBef>
                <a:spcPct val="0"/>
              </a:spcBef>
              <a:buClrTx/>
              <a:buSzTx/>
              <a:buFontTx/>
              <a:buNone/>
            </a:pPr>
            <a:r>
              <a:rPr lang="en-US" altLang="zh-CN" sz="1600" dirty="0" smtClean="0">
                <a:solidFill>
                  <a:srgbClr val="7030A0"/>
                </a:solidFill>
              </a:rPr>
              <a:t>//</a:t>
            </a:r>
            <a:r>
              <a:rPr lang="zh-CN" altLang="en-US" sz="1600" dirty="0" smtClean="0">
                <a:solidFill>
                  <a:srgbClr val="0070C0"/>
                </a:solidFill>
              </a:rPr>
              <a:t>进程忽略信号</a:t>
            </a:r>
            <a:r>
              <a:rPr lang="en-US" altLang="zh-CN" sz="1600" dirty="0" smtClean="0">
                <a:solidFill>
                  <a:srgbClr val="0000CC"/>
                </a:solidFill>
              </a:rPr>
              <a:t>SIGINT</a:t>
            </a:r>
            <a:endParaRPr lang="en-US" altLang="zh-CN" sz="1600" dirty="0" smtClean="0">
              <a:solidFill>
                <a:srgbClr val="0000CC"/>
              </a:solidFill>
            </a:endParaRPr>
          </a:p>
          <a:p>
            <a:pPr>
              <a:spcBef>
                <a:spcPct val="0"/>
              </a:spcBef>
              <a:buClrTx/>
              <a:buSzTx/>
              <a:buFontTx/>
              <a:buNone/>
            </a:pPr>
            <a:r>
              <a:rPr lang="en-US" altLang="zh-CN" sz="1600" dirty="0" smtClean="0">
                <a:solidFill>
                  <a:srgbClr val="C00000"/>
                </a:solidFill>
              </a:rPr>
              <a:t>//</a:t>
            </a:r>
            <a:r>
              <a:rPr lang="zh-CN" altLang="en-US" sz="1600" dirty="0" smtClean="0">
                <a:solidFill>
                  <a:srgbClr val="C00000"/>
                </a:solidFill>
              </a:rPr>
              <a:t>按下</a:t>
            </a:r>
            <a:r>
              <a:rPr lang="en-US" altLang="zh-CN" sz="1600" dirty="0" smtClean="0">
                <a:solidFill>
                  <a:srgbClr val="C00000"/>
                </a:solidFill>
              </a:rPr>
              <a:t>ctrl-c</a:t>
            </a:r>
            <a:r>
              <a:rPr lang="zh-CN" altLang="en-US" sz="1600" dirty="0" smtClean="0">
                <a:solidFill>
                  <a:srgbClr val="C00000"/>
                </a:solidFill>
              </a:rPr>
              <a:t>，进程不会收到该信号，也就不会处理，也不会终止</a:t>
            </a:r>
            <a:endParaRPr lang="en-US" altLang="zh-CN" sz="1600" dirty="0">
              <a:solidFill>
                <a:srgbClr val="C00000"/>
              </a:solidFill>
            </a:endParaRPr>
          </a:p>
          <a:p>
            <a:pPr>
              <a:spcBef>
                <a:spcPct val="0"/>
              </a:spcBef>
              <a:buClrTx/>
              <a:buSzTx/>
              <a:buFontTx/>
              <a:buNone/>
            </a:pPr>
            <a:endParaRPr lang="en-US" altLang="zh-CN" sz="1600" dirty="0"/>
          </a:p>
        </p:txBody>
      </p:sp>
      <p:sp>
        <p:nvSpPr>
          <p:cNvPr id="3" name="标题 1"/>
          <p:cNvSpPr txBox="1"/>
          <p:nvPr/>
        </p:nvSpPr>
        <p:spPr bwMode="auto">
          <a:xfrm>
            <a:off x="1012825" y="490538"/>
            <a:ext cx="7404100"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noProof="1" smtClean="0">
                <a:effectLst>
                  <a:outerShdw blurRad="38100" dist="38100" dir="2700000">
                    <a:srgbClr val="C0C0C0"/>
                  </a:outerShdw>
                </a:effectLst>
              </a:rPr>
              <a:t>进程</a:t>
            </a:r>
            <a:r>
              <a:rPr lang="zh-CN" altLang="en-US" sz="2800" noProof="1" smtClean="0">
                <a:solidFill>
                  <a:srgbClr val="0000CC"/>
                </a:solidFill>
                <a:effectLst>
                  <a:outerShdw blurRad="38100" dist="38100" dir="2700000">
                    <a:srgbClr val="C0C0C0"/>
                  </a:outerShdw>
                </a:effectLst>
              </a:rPr>
              <a:t>屏蔽或忽略</a:t>
            </a:r>
            <a:r>
              <a:rPr lang="zh-CN" altLang="en-US" sz="2800" noProof="1" smtClean="0">
                <a:effectLst>
                  <a:outerShdw blurRad="38100" dist="38100" dir="2700000">
                    <a:srgbClr val="C0C0C0"/>
                  </a:outerShdw>
                </a:effectLst>
              </a:rPr>
              <a:t>某信号</a:t>
            </a:r>
            <a:endParaRPr lang="zh-CN" altLang="en-US" sz="2800" noProof="1">
              <a:effectLst>
                <a:outerShdw blurRad="38100" dist="38100" dir="2700000">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626">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462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矩形 1"/>
          <p:cNvSpPr>
            <a:spLocks noChangeArrowheads="1"/>
          </p:cNvSpPr>
          <p:nvPr/>
        </p:nvSpPr>
        <p:spPr bwMode="auto">
          <a:xfrm>
            <a:off x="860425" y="1196975"/>
            <a:ext cx="7556500"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dirty="0"/>
              <a:t>#include &lt;</a:t>
            </a:r>
            <a:r>
              <a:rPr lang="en-US" altLang="zh-CN" sz="1600" dirty="0" err="1"/>
              <a:t>stdio.h</a:t>
            </a:r>
            <a:r>
              <a:rPr lang="en-US" altLang="zh-CN" sz="1600" dirty="0" smtClean="0"/>
              <a:t>&gt;</a:t>
            </a:r>
            <a:endParaRPr lang="en-US" altLang="zh-CN" sz="1600" dirty="0" smtClean="0"/>
          </a:p>
          <a:p>
            <a:pPr>
              <a:spcBef>
                <a:spcPct val="0"/>
              </a:spcBef>
              <a:buClrTx/>
              <a:buSzTx/>
              <a:buFontTx/>
              <a:buNone/>
            </a:pPr>
            <a:r>
              <a:rPr lang="en-US" altLang="zh-CN" sz="1600" dirty="0" smtClean="0"/>
              <a:t>#</a:t>
            </a:r>
            <a:r>
              <a:rPr lang="en-US" altLang="zh-CN" sz="1600" dirty="0"/>
              <a:t>include &lt;</a:t>
            </a:r>
            <a:r>
              <a:rPr lang="en-US" altLang="zh-CN" sz="1600" dirty="0" err="1"/>
              <a:t>unistd.h</a:t>
            </a:r>
            <a:r>
              <a:rPr lang="en-US" altLang="zh-CN" sz="1600" dirty="0" smtClean="0"/>
              <a:t>&gt;</a:t>
            </a:r>
            <a:endParaRPr lang="en-US" altLang="zh-CN" sz="1600" dirty="0" smtClean="0"/>
          </a:p>
          <a:p>
            <a:pPr>
              <a:spcBef>
                <a:spcPct val="0"/>
              </a:spcBef>
              <a:buClrTx/>
              <a:buSzTx/>
              <a:buFontTx/>
              <a:buNone/>
            </a:pPr>
            <a:r>
              <a:rPr lang="en-US" altLang="zh-CN" sz="1600" dirty="0" smtClean="0"/>
              <a:t>#</a:t>
            </a:r>
            <a:r>
              <a:rPr lang="en-US" altLang="zh-CN" sz="1600" dirty="0"/>
              <a:t>include &lt;</a:t>
            </a:r>
            <a:r>
              <a:rPr lang="en-US" altLang="zh-CN" sz="1600" dirty="0" err="1"/>
              <a:t>signal.h</a:t>
            </a:r>
            <a:r>
              <a:rPr lang="en-US" altLang="zh-CN" sz="1600" dirty="0"/>
              <a:t>&gt;</a:t>
            </a:r>
            <a:endParaRPr lang="en-US" altLang="zh-CN" sz="1600" dirty="0"/>
          </a:p>
          <a:p>
            <a:pPr>
              <a:spcBef>
                <a:spcPct val="0"/>
              </a:spcBef>
              <a:buClrTx/>
              <a:buSzTx/>
              <a:buFontTx/>
              <a:buNone/>
            </a:pPr>
            <a:r>
              <a:rPr lang="en-US" altLang="zh-CN" sz="1600" dirty="0">
                <a:solidFill>
                  <a:srgbClr val="7030A0"/>
                </a:solidFill>
              </a:rPr>
              <a:t>void </a:t>
            </a:r>
            <a:r>
              <a:rPr lang="en-US" altLang="zh-CN" sz="1600" dirty="0" err="1">
                <a:solidFill>
                  <a:srgbClr val="7030A0"/>
                </a:solidFill>
              </a:rPr>
              <a:t>SIGINTCatcher</a:t>
            </a:r>
            <a:r>
              <a:rPr lang="en-US" altLang="zh-CN" sz="1600" dirty="0">
                <a:solidFill>
                  <a:srgbClr val="7030A0"/>
                </a:solidFill>
              </a:rPr>
              <a:t> (int sig</a:t>
            </a:r>
            <a:r>
              <a:rPr lang="en-US" altLang="zh-CN" sz="1600" dirty="0" smtClean="0">
                <a:solidFill>
                  <a:srgbClr val="7030A0"/>
                </a:solidFill>
              </a:rPr>
              <a:t>)  </a:t>
            </a:r>
            <a:r>
              <a:rPr lang="en-US" altLang="zh-CN" sz="1600" dirty="0" smtClean="0"/>
              <a:t>{ //</a:t>
            </a:r>
            <a:r>
              <a:rPr lang="zh-CN" altLang="en-US" sz="1600" dirty="0" smtClean="0"/>
              <a:t>父进程定义的信号处理函数</a:t>
            </a:r>
            <a:r>
              <a:rPr lang="en-US" altLang="zh-CN" sz="1600" dirty="0" smtClean="0"/>
              <a:t>}</a:t>
            </a:r>
            <a:endParaRPr lang="en-US" altLang="zh-CN" sz="1600" dirty="0"/>
          </a:p>
          <a:p>
            <a:pPr>
              <a:spcBef>
                <a:spcPct val="0"/>
              </a:spcBef>
              <a:buClrTx/>
              <a:buSzTx/>
              <a:buFontTx/>
              <a:buNone/>
            </a:pPr>
            <a:endParaRPr lang="en-US" altLang="zh-CN" sz="1600" dirty="0"/>
          </a:p>
          <a:p>
            <a:pPr>
              <a:spcBef>
                <a:spcPct val="0"/>
              </a:spcBef>
              <a:buClrTx/>
              <a:buSzTx/>
              <a:buFontTx/>
              <a:buNone/>
            </a:pPr>
            <a:r>
              <a:rPr lang="en-US" altLang="zh-CN" sz="1600" dirty="0"/>
              <a:t>int main</a:t>
            </a:r>
            <a:r>
              <a:rPr lang="en-US" altLang="zh-CN" sz="1600" dirty="0" smtClean="0"/>
              <a:t>() {</a:t>
            </a:r>
            <a:endParaRPr lang="en-US" altLang="zh-CN" sz="1600" dirty="0"/>
          </a:p>
          <a:p>
            <a:pPr>
              <a:spcBef>
                <a:spcPct val="0"/>
              </a:spcBef>
              <a:buClrTx/>
              <a:buSzTx/>
              <a:buFontTx/>
              <a:buNone/>
            </a:pPr>
            <a:r>
              <a:rPr lang="en-US" altLang="zh-CN" sz="1600" dirty="0">
                <a:solidFill>
                  <a:srgbClr val="0070C0"/>
                </a:solidFill>
              </a:rPr>
              <a:t>    (void) signal(SIGINT, </a:t>
            </a:r>
            <a:r>
              <a:rPr lang="en-US" altLang="zh-CN" sz="1600" dirty="0" err="1">
                <a:solidFill>
                  <a:srgbClr val="7030A0"/>
                </a:solidFill>
              </a:rPr>
              <a:t>SIGINTCatcher</a:t>
            </a:r>
            <a:r>
              <a:rPr lang="en-US" altLang="zh-CN" sz="1600" dirty="0" smtClean="0">
                <a:solidFill>
                  <a:srgbClr val="0070C0"/>
                </a:solidFill>
              </a:rPr>
              <a:t>);</a:t>
            </a:r>
            <a:endParaRPr lang="en-US" altLang="zh-CN" sz="1600" dirty="0" smtClean="0">
              <a:solidFill>
                <a:srgbClr val="0070C0"/>
              </a:solidFill>
            </a:endParaRPr>
          </a:p>
          <a:p>
            <a:pPr>
              <a:spcBef>
                <a:spcPct val="0"/>
              </a:spcBef>
              <a:buClrTx/>
              <a:buSzTx/>
              <a:buFontTx/>
              <a:buNone/>
            </a:pPr>
            <a:r>
              <a:rPr lang="en-US" altLang="zh-CN" sz="1600" dirty="0"/>
              <a:t>    </a:t>
            </a:r>
            <a:r>
              <a:rPr lang="en-US" altLang="zh-CN" sz="1600" dirty="0" err="1"/>
              <a:t>pid_t</a:t>
            </a:r>
            <a:r>
              <a:rPr lang="en-US" altLang="zh-CN" sz="1600" dirty="0"/>
              <a:t> </a:t>
            </a:r>
            <a:r>
              <a:rPr lang="en-US" altLang="zh-CN" sz="1600" dirty="0" err="1"/>
              <a:t>pid</a:t>
            </a:r>
            <a:r>
              <a:rPr lang="en-US" altLang="zh-CN" sz="1600" dirty="0"/>
              <a:t>=fork</a:t>
            </a:r>
            <a:r>
              <a:rPr lang="en-US" altLang="zh-CN" sz="1600" dirty="0" smtClean="0"/>
              <a:t>();</a:t>
            </a:r>
            <a:endParaRPr lang="en-US" altLang="zh-CN" sz="1600" dirty="0"/>
          </a:p>
          <a:p>
            <a:pPr>
              <a:spcBef>
                <a:spcPct val="0"/>
              </a:spcBef>
              <a:buClrTx/>
              <a:buSzTx/>
              <a:buFontTx/>
              <a:buNone/>
            </a:pPr>
            <a:r>
              <a:rPr lang="en-US" altLang="zh-CN" sz="1600" dirty="0"/>
              <a:t>   if (</a:t>
            </a:r>
            <a:r>
              <a:rPr lang="en-US" altLang="zh-CN" sz="1600" dirty="0" err="1"/>
              <a:t>pid</a:t>
            </a:r>
            <a:r>
              <a:rPr lang="en-US" altLang="zh-CN" sz="1600" dirty="0"/>
              <a:t>&lt;0) </a:t>
            </a:r>
            <a:r>
              <a:rPr lang="en-US" altLang="zh-CN" sz="1600" dirty="0" smtClean="0"/>
              <a:t>{ /*</a:t>
            </a:r>
            <a:r>
              <a:rPr lang="zh-CN" altLang="en-US" sz="1600" dirty="0" smtClean="0"/>
              <a:t>子</a:t>
            </a:r>
            <a:r>
              <a:rPr lang="zh-CN" altLang="en-US" sz="1600" dirty="0"/>
              <a:t>进程创建不成功，错误</a:t>
            </a:r>
            <a:r>
              <a:rPr lang="zh-CN" altLang="en-US" sz="1600" dirty="0" smtClean="0"/>
              <a:t>处理</a:t>
            </a:r>
            <a:r>
              <a:rPr lang="en-US" altLang="zh-CN" sz="1600" dirty="0" smtClean="0"/>
              <a:t>*/ }</a:t>
            </a:r>
            <a:endParaRPr lang="en-US" altLang="zh-CN" sz="1600" dirty="0"/>
          </a:p>
          <a:p>
            <a:pPr>
              <a:spcBef>
                <a:spcPct val="0"/>
              </a:spcBef>
              <a:buClrTx/>
              <a:buSzTx/>
              <a:buFontTx/>
              <a:buNone/>
            </a:pPr>
            <a:r>
              <a:rPr lang="en-US" altLang="zh-CN" sz="1600" dirty="0"/>
              <a:t>   else if (</a:t>
            </a:r>
            <a:r>
              <a:rPr lang="en-US" altLang="zh-CN" sz="1600" dirty="0" err="1"/>
              <a:t>pid</a:t>
            </a:r>
            <a:r>
              <a:rPr lang="en-US" altLang="zh-CN" sz="1600" dirty="0"/>
              <a:t>==0) //</a:t>
            </a:r>
            <a:r>
              <a:rPr lang="zh-CN" altLang="en-US" sz="1600" dirty="0"/>
              <a:t>子进程代码</a:t>
            </a:r>
            <a:endParaRPr lang="en-US" altLang="zh-CN" sz="1600" dirty="0"/>
          </a:p>
          <a:p>
            <a:pPr>
              <a:spcBef>
                <a:spcPct val="0"/>
              </a:spcBef>
              <a:buClrTx/>
              <a:buSzTx/>
              <a:buFontTx/>
              <a:buNone/>
            </a:pPr>
            <a:r>
              <a:rPr lang="en-US" altLang="zh-CN" sz="1600" dirty="0"/>
              <a:t>   </a:t>
            </a:r>
            <a:r>
              <a:rPr lang="en-US" altLang="zh-CN" sz="1600" dirty="0" smtClean="0"/>
              <a:t>{  /*…..   */} </a:t>
            </a:r>
            <a:endParaRPr lang="en-US" altLang="zh-CN" sz="1600" dirty="0" smtClean="0"/>
          </a:p>
          <a:p>
            <a:pPr>
              <a:spcBef>
                <a:spcPct val="0"/>
              </a:spcBef>
              <a:buClrTx/>
              <a:buSzTx/>
              <a:buFontTx/>
              <a:buNone/>
            </a:pPr>
            <a:r>
              <a:rPr lang="en-US" altLang="zh-CN" sz="1600" dirty="0"/>
              <a:t> </a:t>
            </a:r>
            <a:r>
              <a:rPr lang="en-US" altLang="zh-CN" sz="1600" dirty="0" smtClean="0"/>
              <a:t> else </a:t>
            </a:r>
            <a:r>
              <a:rPr lang="en-US" altLang="zh-CN" sz="1600" dirty="0"/>
              <a:t> //</a:t>
            </a:r>
            <a:r>
              <a:rPr lang="zh-CN" altLang="en-US" sz="1600" dirty="0"/>
              <a:t>父进程代码</a:t>
            </a:r>
            <a:endParaRPr lang="en-US" altLang="zh-CN" sz="1600" dirty="0" smtClean="0"/>
          </a:p>
          <a:p>
            <a:pPr>
              <a:spcBef>
                <a:spcPct val="0"/>
              </a:spcBef>
              <a:buClrTx/>
              <a:buSzTx/>
              <a:buFontTx/>
              <a:buNone/>
            </a:pPr>
            <a:r>
              <a:rPr lang="en-US" altLang="zh-CN" sz="1600" dirty="0"/>
              <a:t> </a:t>
            </a:r>
            <a:r>
              <a:rPr lang="en-US" altLang="zh-CN" sz="1600" dirty="0" smtClean="0"/>
              <a:t>  {</a:t>
            </a:r>
            <a:endParaRPr lang="en-US" altLang="zh-CN" sz="1600" dirty="0" smtClean="0"/>
          </a:p>
          <a:p>
            <a:pPr>
              <a:spcBef>
                <a:spcPct val="0"/>
              </a:spcBef>
              <a:buClrTx/>
              <a:buSzTx/>
              <a:buFontTx/>
              <a:buNone/>
            </a:pPr>
            <a:r>
              <a:rPr lang="en-US" altLang="zh-CN" sz="1600" dirty="0">
                <a:solidFill>
                  <a:srgbClr val="C00000"/>
                </a:solidFill>
              </a:rPr>
              <a:t> </a:t>
            </a:r>
            <a:r>
              <a:rPr lang="en-US" altLang="zh-CN" sz="1600" dirty="0" smtClean="0">
                <a:solidFill>
                  <a:srgbClr val="C00000"/>
                </a:solidFill>
              </a:rPr>
              <a:t>      sleep(2); //</a:t>
            </a:r>
            <a:r>
              <a:rPr lang="zh-CN" altLang="en-US" sz="1600" dirty="0" smtClean="0">
                <a:solidFill>
                  <a:srgbClr val="C00000"/>
                </a:solidFill>
              </a:rPr>
              <a:t>给内核一定的时间创建子进程</a:t>
            </a:r>
            <a:endParaRPr lang="en-US" altLang="zh-CN" sz="1600" dirty="0" smtClean="0">
              <a:solidFill>
                <a:srgbClr val="C00000"/>
              </a:solidFill>
            </a:endParaRPr>
          </a:p>
          <a:p>
            <a:pPr>
              <a:spcBef>
                <a:spcPct val="0"/>
              </a:spcBef>
              <a:buClrTx/>
              <a:buSzTx/>
              <a:buFontTx/>
              <a:buNone/>
            </a:pPr>
            <a:r>
              <a:rPr lang="en-US" altLang="zh-CN" sz="1600" dirty="0"/>
              <a:t> </a:t>
            </a:r>
            <a:r>
              <a:rPr lang="en-US" altLang="zh-CN" sz="1600" dirty="0" smtClean="0"/>
              <a:t>      //……</a:t>
            </a:r>
            <a:endParaRPr lang="en-US" altLang="zh-CN" sz="1600" dirty="0" smtClean="0"/>
          </a:p>
          <a:p>
            <a:pPr>
              <a:spcBef>
                <a:spcPct val="0"/>
              </a:spcBef>
              <a:buClrTx/>
              <a:buSzTx/>
              <a:buFontTx/>
              <a:buNone/>
            </a:pPr>
            <a:r>
              <a:rPr lang="en-US" altLang="zh-CN" sz="1600" dirty="0" smtClean="0"/>
              <a:t>   }</a:t>
            </a:r>
            <a:endParaRPr lang="en-US" altLang="zh-CN" sz="1600" dirty="0"/>
          </a:p>
          <a:p>
            <a:pPr>
              <a:spcBef>
                <a:spcPct val="0"/>
              </a:spcBef>
              <a:buClrTx/>
              <a:buSzTx/>
              <a:buFontTx/>
              <a:buNone/>
            </a:pPr>
            <a:r>
              <a:rPr lang="en-US" altLang="zh-CN" sz="1600" dirty="0" smtClean="0"/>
              <a:t>}</a:t>
            </a:r>
            <a:endParaRPr lang="en-US" altLang="zh-CN" sz="1600" dirty="0"/>
          </a:p>
          <a:p>
            <a:pPr marL="285750" indent="-285750">
              <a:spcBef>
                <a:spcPct val="0"/>
              </a:spcBef>
              <a:buClrTx/>
              <a:buSzTx/>
              <a:buFont typeface="Wingdings" panose="05000000000000000000" pitchFamily="2" charset="2"/>
              <a:buChar char="l"/>
            </a:pPr>
            <a:r>
              <a:rPr lang="zh-CN" altLang="en-US" sz="1600" dirty="0" smtClean="0"/>
              <a:t>子进程继承了父进程对信号</a:t>
            </a:r>
            <a:r>
              <a:rPr lang="en-US" altLang="zh-CN" sz="1600" dirty="0" smtClean="0">
                <a:solidFill>
                  <a:srgbClr val="0070C0"/>
                </a:solidFill>
              </a:rPr>
              <a:t>SIGINT</a:t>
            </a:r>
            <a:r>
              <a:rPr lang="zh-CN" altLang="en-US" sz="1600" dirty="0"/>
              <a:t>的</a:t>
            </a:r>
            <a:r>
              <a:rPr lang="zh-CN" altLang="en-US" sz="1600" dirty="0" smtClean="0"/>
              <a:t>处理方式</a:t>
            </a:r>
            <a:endParaRPr lang="en-US" altLang="zh-CN" sz="1600" dirty="0"/>
          </a:p>
          <a:p>
            <a:pPr marL="285750" indent="-285750">
              <a:spcBef>
                <a:spcPct val="0"/>
              </a:spcBef>
              <a:buClrTx/>
              <a:buSzTx/>
              <a:buFont typeface="Wingdings" panose="05000000000000000000" pitchFamily="2" charset="2"/>
              <a:buChar char="l"/>
            </a:pPr>
            <a:r>
              <a:rPr lang="zh-CN" altLang="en-US" sz="1600" dirty="0" smtClean="0"/>
              <a:t>当按下</a:t>
            </a:r>
            <a:r>
              <a:rPr lang="en-US" altLang="zh-CN" sz="1600" dirty="0" smtClean="0"/>
              <a:t>ctrl-c</a:t>
            </a:r>
            <a:r>
              <a:rPr lang="zh-CN" altLang="en-US" sz="1600" dirty="0" smtClean="0"/>
              <a:t>，父子进程</a:t>
            </a:r>
            <a:r>
              <a:rPr lang="zh-CN" altLang="en-US" sz="1600" b="1" dirty="0" smtClean="0">
                <a:solidFill>
                  <a:srgbClr val="C00000"/>
                </a:solidFill>
              </a:rPr>
              <a:t>各执行了一次</a:t>
            </a:r>
            <a:r>
              <a:rPr lang="en-US" altLang="zh-CN" sz="1600" dirty="0" err="1">
                <a:solidFill>
                  <a:srgbClr val="7030A0"/>
                </a:solidFill>
              </a:rPr>
              <a:t>SIGINTCatcher</a:t>
            </a:r>
            <a:r>
              <a:rPr lang="en-US" altLang="zh-CN" sz="1600" dirty="0" smtClean="0">
                <a:solidFill>
                  <a:srgbClr val="7030A0"/>
                </a:solidFill>
              </a:rPr>
              <a:t>()</a:t>
            </a:r>
            <a:endParaRPr lang="en-US" altLang="zh-CN" sz="1600" dirty="0"/>
          </a:p>
        </p:txBody>
      </p:sp>
      <p:sp>
        <p:nvSpPr>
          <p:cNvPr id="3" name="标题 1"/>
          <p:cNvSpPr txBox="1"/>
          <p:nvPr/>
        </p:nvSpPr>
        <p:spPr bwMode="auto">
          <a:xfrm>
            <a:off x="1012825" y="490538"/>
            <a:ext cx="7404100"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dirty="0" smtClean="0">
                <a:effectLst>
                  <a:outerShdw blurRad="38100" dist="38100" dir="2700000">
                    <a:srgbClr val="C0C0C0"/>
                  </a:outerShdw>
                </a:effectLst>
                <a:highlight>
                  <a:srgbClr val="FFFF00"/>
                </a:highlight>
              </a:rPr>
              <a:t>子进程</a:t>
            </a:r>
            <a:r>
              <a:rPr lang="zh-CN" altLang="en-US" sz="2800" dirty="0" smtClean="0">
                <a:solidFill>
                  <a:srgbClr val="0000CC"/>
                </a:solidFill>
                <a:effectLst>
                  <a:outerShdw blurRad="38100" dist="38100" dir="2700000">
                    <a:srgbClr val="C0C0C0"/>
                  </a:outerShdw>
                </a:effectLst>
                <a:highlight>
                  <a:srgbClr val="FFFF00"/>
                </a:highlight>
              </a:rPr>
              <a:t>继承</a:t>
            </a:r>
            <a:r>
              <a:rPr lang="zh-CN" altLang="en-US" sz="2800" dirty="0" smtClean="0">
                <a:effectLst>
                  <a:outerShdw blurRad="38100" dist="38100" dir="2700000">
                    <a:srgbClr val="C0C0C0"/>
                  </a:outerShdw>
                </a:effectLst>
                <a:highlight>
                  <a:srgbClr val="FFFF00"/>
                </a:highlight>
              </a:rPr>
              <a:t>父进程注册的信号处理</a:t>
            </a:r>
            <a:endParaRPr lang="zh-CN" altLang="en-US" sz="2800" noProof="1" dirty="0" smtClean="0">
              <a:effectLst>
                <a:outerShdw blurRad="38100" dist="38100" dir="2700000">
                  <a:srgbClr val="C0C0C0"/>
                </a:outerShdw>
              </a:effectLst>
              <a:highlight>
                <a:srgbClr val="FFFF00"/>
              </a:highlight>
            </a:endParaRPr>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矩形 1"/>
          <p:cNvSpPr>
            <a:spLocks noChangeArrowheads="1"/>
          </p:cNvSpPr>
          <p:nvPr/>
        </p:nvSpPr>
        <p:spPr bwMode="auto">
          <a:xfrm>
            <a:off x="860425" y="788603"/>
            <a:ext cx="75565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dirty="0"/>
              <a:t>#include &lt;</a:t>
            </a:r>
            <a:r>
              <a:rPr lang="en-US" altLang="zh-CN" sz="1600" dirty="0" err="1"/>
              <a:t>stdio.h</a:t>
            </a:r>
            <a:r>
              <a:rPr lang="en-US" altLang="zh-CN" sz="1600" dirty="0" smtClean="0"/>
              <a:t>&gt;</a:t>
            </a:r>
            <a:endParaRPr lang="en-US" altLang="zh-CN" sz="1600" dirty="0" smtClean="0"/>
          </a:p>
          <a:p>
            <a:pPr>
              <a:spcBef>
                <a:spcPct val="0"/>
              </a:spcBef>
              <a:buClrTx/>
              <a:buSzTx/>
              <a:buFontTx/>
              <a:buNone/>
            </a:pPr>
            <a:r>
              <a:rPr lang="en-US" altLang="zh-CN" sz="1600" dirty="0" smtClean="0"/>
              <a:t>#</a:t>
            </a:r>
            <a:r>
              <a:rPr lang="en-US" altLang="zh-CN" sz="1600" dirty="0"/>
              <a:t>include &lt;</a:t>
            </a:r>
            <a:r>
              <a:rPr lang="en-US" altLang="zh-CN" sz="1600" dirty="0" err="1"/>
              <a:t>unistd.h</a:t>
            </a:r>
            <a:r>
              <a:rPr lang="en-US" altLang="zh-CN" sz="1600" dirty="0" smtClean="0"/>
              <a:t>&gt;</a:t>
            </a:r>
            <a:endParaRPr lang="en-US" altLang="zh-CN" sz="1600" dirty="0" smtClean="0"/>
          </a:p>
          <a:p>
            <a:pPr>
              <a:spcBef>
                <a:spcPct val="0"/>
              </a:spcBef>
              <a:buClrTx/>
              <a:buSzTx/>
              <a:buFontTx/>
              <a:buNone/>
            </a:pPr>
            <a:r>
              <a:rPr lang="en-US" altLang="zh-CN" sz="1600" dirty="0" smtClean="0"/>
              <a:t>#</a:t>
            </a:r>
            <a:r>
              <a:rPr lang="en-US" altLang="zh-CN" sz="1600" dirty="0"/>
              <a:t>include &lt;</a:t>
            </a:r>
            <a:r>
              <a:rPr lang="en-US" altLang="zh-CN" sz="1600" dirty="0" err="1"/>
              <a:t>signal.h</a:t>
            </a:r>
            <a:r>
              <a:rPr lang="en-US" altLang="zh-CN" sz="1600" dirty="0"/>
              <a:t>&gt;</a:t>
            </a:r>
            <a:endParaRPr lang="en-US" altLang="zh-CN" sz="1600" dirty="0"/>
          </a:p>
          <a:p>
            <a:pPr>
              <a:spcBef>
                <a:spcPct val="0"/>
              </a:spcBef>
              <a:buClrTx/>
              <a:buSzTx/>
              <a:buFontTx/>
              <a:buNone/>
            </a:pPr>
            <a:r>
              <a:rPr lang="en-US" altLang="zh-CN" sz="1600" dirty="0">
                <a:solidFill>
                  <a:srgbClr val="7030A0"/>
                </a:solidFill>
              </a:rPr>
              <a:t>void </a:t>
            </a:r>
            <a:r>
              <a:rPr lang="en-US" altLang="zh-CN" sz="1600" dirty="0" err="1">
                <a:solidFill>
                  <a:srgbClr val="7030A0"/>
                </a:solidFill>
              </a:rPr>
              <a:t>SIGINTCatcher</a:t>
            </a:r>
            <a:r>
              <a:rPr lang="en-US" altLang="zh-CN" sz="1600" dirty="0">
                <a:solidFill>
                  <a:srgbClr val="7030A0"/>
                </a:solidFill>
              </a:rPr>
              <a:t> _</a:t>
            </a:r>
            <a:r>
              <a:rPr lang="en-US" altLang="zh-CN" sz="1600" dirty="0" smtClean="0">
                <a:solidFill>
                  <a:srgbClr val="7030A0"/>
                </a:solidFill>
              </a:rPr>
              <a:t>Parent </a:t>
            </a:r>
            <a:r>
              <a:rPr lang="en-US" altLang="zh-CN" sz="1600" dirty="0">
                <a:solidFill>
                  <a:srgbClr val="7030A0"/>
                </a:solidFill>
              </a:rPr>
              <a:t>(int sig</a:t>
            </a:r>
            <a:r>
              <a:rPr lang="en-US" altLang="zh-CN" sz="1600" dirty="0" smtClean="0">
                <a:solidFill>
                  <a:srgbClr val="7030A0"/>
                </a:solidFill>
              </a:rPr>
              <a:t>)  </a:t>
            </a:r>
            <a:r>
              <a:rPr lang="en-US" altLang="zh-CN" sz="1600" dirty="0" smtClean="0"/>
              <a:t>{ </a:t>
            </a:r>
            <a:r>
              <a:rPr lang="en-US" altLang="zh-CN" sz="1600" dirty="0" smtClean="0">
                <a:solidFill>
                  <a:srgbClr val="0000CC"/>
                </a:solidFill>
              </a:rPr>
              <a:t>//</a:t>
            </a:r>
            <a:r>
              <a:rPr lang="zh-CN" altLang="en-US" sz="1600" dirty="0" smtClean="0">
                <a:solidFill>
                  <a:srgbClr val="0000CC"/>
                </a:solidFill>
              </a:rPr>
              <a:t>父进程定义的信号处理函数</a:t>
            </a:r>
            <a:r>
              <a:rPr lang="en-US" altLang="zh-CN" sz="1600" dirty="0" smtClean="0"/>
              <a:t>}</a:t>
            </a:r>
            <a:endParaRPr lang="en-US" altLang="zh-CN" sz="1600" dirty="0"/>
          </a:p>
          <a:p>
            <a:pPr>
              <a:spcBef>
                <a:spcPct val="0"/>
              </a:spcBef>
              <a:buClrTx/>
              <a:buSzTx/>
              <a:buNone/>
            </a:pPr>
            <a:r>
              <a:rPr lang="en-US" altLang="zh-CN" sz="1600" dirty="0">
                <a:solidFill>
                  <a:srgbClr val="7030A0"/>
                </a:solidFill>
              </a:rPr>
              <a:t>void </a:t>
            </a:r>
            <a:r>
              <a:rPr lang="en-US" altLang="zh-CN" sz="1600" dirty="0" err="1">
                <a:solidFill>
                  <a:srgbClr val="7030A0"/>
                </a:solidFill>
              </a:rPr>
              <a:t>SIGINTCatcher</a:t>
            </a:r>
            <a:r>
              <a:rPr lang="en-US" altLang="zh-CN" sz="1600" dirty="0">
                <a:solidFill>
                  <a:srgbClr val="7030A0"/>
                </a:solidFill>
              </a:rPr>
              <a:t> </a:t>
            </a:r>
            <a:r>
              <a:rPr lang="en-US" altLang="zh-CN" sz="1600" dirty="0" smtClean="0">
                <a:solidFill>
                  <a:srgbClr val="7030A0"/>
                </a:solidFill>
              </a:rPr>
              <a:t>_Child(</a:t>
            </a:r>
            <a:r>
              <a:rPr lang="en-US" altLang="zh-CN" sz="1600" dirty="0" err="1" smtClean="0">
                <a:solidFill>
                  <a:srgbClr val="7030A0"/>
                </a:solidFill>
              </a:rPr>
              <a:t>int</a:t>
            </a:r>
            <a:r>
              <a:rPr lang="en-US" altLang="zh-CN" sz="1600" dirty="0" smtClean="0">
                <a:solidFill>
                  <a:srgbClr val="7030A0"/>
                </a:solidFill>
              </a:rPr>
              <a:t> </a:t>
            </a:r>
            <a:r>
              <a:rPr lang="en-US" altLang="zh-CN" sz="1600" dirty="0">
                <a:solidFill>
                  <a:srgbClr val="7030A0"/>
                </a:solidFill>
              </a:rPr>
              <a:t>sig) </a:t>
            </a:r>
            <a:r>
              <a:rPr lang="en-US" altLang="zh-CN" sz="1600" dirty="0" smtClean="0">
                <a:solidFill>
                  <a:srgbClr val="7030A0"/>
                </a:solidFill>
              </a:rPr>
              <a:t>    </a:t>
            </a:r>
            <a:r>
              <a:rPr lang="en-US" altLang="zh-CN" sz="1600" dirty="0"/>
              <a:t>{ </a:t>
            </a:r>
            <a:r>
              <a:rPr lang="en-US" altLang="zh-CN" sz="1600" dirty="0" smtClean="0">
                <a:solidFill>
                  <a:srgbClr val="0000CC"/>
                </a:solidFill>
              </a:rPr>
              <a:t>//</a:t>
            </a:r>
            <a:r>
              <a:rPr lang="zh-CN" altLang="en-US" sz="1600" dirty="0" smtClean="0">
                <a:solidFill>
                  <a:srgbClr val="0000CC"/>
                </a:solidFill>
              </a:rPr>
              <a:t>子进程</a:t>
            </a:r>
            <a:r>
              <a:rPr lang="zh-CN" altLang="en-US" sz="1600" dirty="0">
                <a:solidFill>
                  <a:srgbClr val="0000CC"/>
                </a:solidFill>
              </a:rPr>
              <a:t>定义的信号处理函数</a:t>
            </a:r>
            <a:r>
              <a:rPr lang="en-US" altLang="zh-CN" sz="1600" dirty="0"/>
              <a:t>}</a:t>
            </a:r>
            <a:endParaRPr lang="en-US" altLang="zh-CN" sz="1600" dirty="0"/>
          </a:p>
          <a:p>
            <a:pPr>
              <a:spcBef>
                <a:spcPct val="0"/>
              </a:spcBef>
              <a:buClrTx/>
              <a:buSzTx/>
              <a:buFontTx/>
              <a:buNone/>
            </a:pPr>
            <a:r>
              <a:rPr lang="en-US" altLang="zh-CN" sz="1600" dirty="0" err="1" smtClean="0"/>
              <a:t>int</a:t>
            </a:r>
            <a:r>
              <a:rPr lang="en-US" altLang="zh-CN" sz="1600" dirty="0" smtClean="0"/>
              <a:t> </a:t>
            </a:r>
            <a:r>
              <a:rPr lang="en-US" altLang="zh-CN" sz="1600" dirty="0"/>
              <a:t>main</a:t>
            </a:r>
            <a:r>
              <a:rPr lang="en-US" altLang="zh-CN" sz="1600" dirty="0" smtClean="0"/>
              <a:t>() {</a:t>
            </a:r>
            <a:endParaRPr lang="en-US" altLang="zh-CN" sz="1600" dirty="0"/>
          </a:p>
          <a:p>
            <a:pPr>
              <a:spcBef>
                <a:spcPct val="0"/>
              </a:spcBef>
              <a:buClrTx/>
              <a:buSzTx/>
              <a:buFontTx/>
              <a:buNone/>
            </a:pPr>
            <a:r>
              <a:rPr lang="en-US" altLang="zh-CN" sz="1600" dirty="0">
                <a:solidFill>
                  <a:srgbClr val="0070C0"/>
                </a:solidFill>
              </a:rPr>
              <a:t>    (void) signal(</a:t>
            </a:r>
            <a:r>
              <a:rPr lang="en-US" altLang="zh-CN" sz="1600" u="sng" dirty="0">
                <a:solidFill>
                  <a:srgbClr val="C00000"/>
                </a:solidFill>
              </a:rPr>
              <a:t>SIGINT</a:t>
            </a:r>
            <a:r>
              <a:rPr lang="en-US" altLang="zh-CN" sz="1600" dirty="0">
                <a:solidFill>
                  <a:srgbClr val="0070C0"/>
                </a:solidFill>
              </a:rPr>
              <a:t>, </a:t>
            </a:r>
            <a:r>
              <a:rPr lang="en-US" altLang="zh-CN" sz="1600" dirty="0" err="1" smtClean="0">
                <a:solidFill>
                  <a:srgbClr val="0070C0"/>
                </a:solidFill>
              </a:rPr>
              <a:t>SIGINTCatcher_Parent</a:t>
            </a:r>
            <a:r>
              <a:rPr lang="en-US" altLang="zh-CN" sz="1600" dirty="0" smtClean="0">
                <a:solidFill>
                  <a:srgbClr val="0070C0"/>
                </a:solidFill>
              </a:rPr>
              <a:t>); </a:t>
            </a:r>
            <a:r>
              <a:rPr lang="en-US" altLang="zh-CN" sz="1600" dirty="0">
                <a:solidFill>
                  <a:srgbClr val="C00000"/>
                </a:solidFill>
              </a:rPr>
              <a:t>//</a:t>
            </a:r>
            <a:r>
              <a:rPr lang="zh-CN" altLang="en-US" sz="1600" dirty="0">
                <a:solidFill>
                  <a:srgbClr val="C00000"/>
                </a:solidFill>
              </a:rPr>
              <a:t>注册父进程的信号处理函数</a:t>
            </a:r>
            <a:endParaRPr lang="en-US" altLang="zh-CN" sz="1600" dirty="0">
              <a:solidFill>
                <a:srgbClr val="C00000"/>
              </a:solidFill>
            </a:endParaRPr>
          </a:p>
          <a:p>
            <a:pPr>
              <a:spcBef>
                <a:spcPct val="0"/>
              </a:spcBef>
              <a:buClrTx/>
              <a:buSzTx/>
              <a:buFontTx/>
              <a:buNone/>
            </a:pPr>
            <a:r>
              <a:rPr lang="en-US" altLang="zh-CN" sz="1600" dirty="0"/>
              <a:t>    </a:t>
            </a:r>
            <a:r>
              <a:rPr lang="en-US" altLang="zh-CN" sz="1600" dirty="0" err="1"/>
              <a:t>pid_t</a:t>
            </a:r>
            <a:r>
              <a:rPr lang="en-US" altLang="zh-CN" sz="1600" dirty="0"/>
              <a:t> </a:t>
            </a:r>
            <a:r>
              <a:rPr lang="en-US" altLang="zh-CN" sz="1600" dirty="0" err="1"/>
              <a:t>pid</a:t>
            </a:r>
            <a:r>
              <a:rPr lang="en-US" altLang="zh-CN" sz="1600" dirty="0"/>
              <a:t>=fork()</a:t>
            </a:r>
            <a:endParaRPr lang="en-US" altLang="zh-CN" sz="1600" dirty="0"/>
          </a:p>
          <a:p>
            <a:pPr>
              <a:spcBef>
                <a:spcPct val="0"/>
              </a:spcBef>
              <a:buClrTx/>
              <a:buSzTx/>
              <a:buNone/>
            </a:pPr>
            <a:r>
              <a:rPr lang="en-US" altLang="zh-CN" sz="1600" dirty="0"/>
              <a:t>   if (</a:t>
            </a:r>
            <a:r>
              <a:rPr lang="en-US" altLang="zh-CN" sz="1600" dirty="0" err="1"/>
              <a:t>pid</a:t>
            </a:r>
            <a:r>
              <a:rPr lang="en-US" altLang="zh-CN" sz="1600" dirty="0"/>
              <a:t>&lt;0) </a:t>
            </a:r>
            <a:r>
              <a:rPr lang="en-US" altLang="zh-CN" sz="1600" dirty="0" smtClean="0"/>
              <a:t>{</a:t>
            </a:r>
            <a:r>
              <a:rPr lang="en-US" altLang="zh-CN" sz="1600" dirty="0"/>
              <a:t>//</a:t>
            </a:r>
            <a:r>
              <a:rPr lang="zh-CN" altLang="en-US" sz="1600" dirty="0"/>
              <a:t>子进程创建不成功，错误处理</a:t>
            </a:r>
            <a:r>
              <a:rPr lang="en-US" altLang="zh-CN" sz="1600" dirty="0" smtClean="0"/>
              <a:t>}</a:t>
            </a:r>
            <a:endParaRPr lang="en-US" altLang="zh-CN" sz="1600" dirty="0" smtClean="0"/>
          </a:p>
          <a:p>
            <a:pPr>
              <a:spcBef>
                <a:spcPct val="0"/>
              </a:spcBef>
              <a:buClrTx/>
              <a:buSzTx/>
              <a:buFontTx/>
              <a:buNone/>
            </a:pPr>
            <a:r>
              <a:rPr lang="en-US" altLang="zh-CN" sz="1600" dirty="0" smtClean="0"/>
              <a:t>   else </a:t>
            </a:r>
            <a:r>
              <a:rPr lang="en-US" altLang="zh-CN" sz="1600" dirty="0"/>
              <a:t>if (</a:t>
            </a:r>
            <a:r>
              <a:rPr lang="en-US" altLang="zh-CN" sz="1600" dirty="0" err="1"/>
              <a:t>pid</a:t>
            </a:r>
            <a:r>
              <a:rPr lang="en-US" altLang="zh-CN" sz="1600" dirty="0"/>
              <a:t>==0) </a:t>
            </a:r>
            <a:r>
              <a:rPr lang="en-US" altLang="zh-CN" sz="1600" dirty="0" smtClean="0"/>
              <a:t> //</a:t>
            </a:r>
            <a:r>
              <a:rPr lang="zh-CN" altLang="en-US" sz="1600" dirty="0"/>
              <a:t>子进程</a:t>
            </a:r>
            <a:r>
              <a:rPr lang="zh-CN" altLang="en-US" sz="1600" dirty="0" smtClean="0"/>
              <a:t>代码</a:t>
            </a:r>
            <a:endParaRPr lang="en-US" altLang="zh-CN" sz="1600" dirty="0" smtClean="0"/>
          </a:p>
          <a:p>
            <a:pPr>
              <a:spcBef>
                <a:spcPct val="0"/>
              </a:spcBef>
              <a:buClrTx/>
              <a:buSzTx/>
              <a:buFontTx/>
              <a:buNone/>
            </a:pPr>
            <a:r>
              <a:rPr lang="en-US" altLang="zh-CN" sz="1600" dirty="0" smtClean="0"/>
              <a:t>   {</a:t>
            </a:r>
            <a:endParaRPr lang="en-US" altLang="zh-CN" sz="1600" dirty="0" smtClean="0"/>
          </a:p>
          <a:p>
            <a:pPr>
              <a:spcBef>
                <a:spcPct val="0"/>
              </a:spcBef>
              <a:buClrTx/>
              <a:buSzTx/>
              <a:buFontTx/>
              <a:buNone/>
            </a:pPr>
            <a:r>
              <a:rPr lang="en-US" altLang="zh-CN" sz="1600" dirty="0">
                <a:solidFill>
                  <a:srgbClr val="006600"/>
                </a:solidFill>
              </a:rPr>
              <a:t> </a:t>
            </a:r>
            <a:r>
              <a:rPr lang="en-US" altLang="zh-CN" sz="1600" dirty="0" smtClean="0">
                <a:solidFill>
                  <a:srgbClr val="006600"/>
                </a:solidFill>
              </a:rPr>
              <a:t>     </a:t>
            </a:r>
            <a:r>
              <a:rPr lang="en-US" altLang="zh-CN" sz="1600" dirty="0">
                <a:solidFill>
                  <a:srgbClr val="006600"/>
                </a:solidFill>
              </a:rPr>
              <a:t> (void) signal(</a:t>
            </a:r>
            <a:r>
              <a:rPr lang="en-US" altLang="zh-CN" sz="1600" u="sng" dirty="0">
                <a:solidFill>
                  <a:srgbClr val="C00000"/>
                </a:solidFill>
              </a:rPr>
              <a:t>SIGINT</a:t>
            </a:r>
            <a:r>
              <a:rPr lang="en-US" altLang="zh-CN" sz="1600" dirty="0">
                <a:solidFill>
                  <a:srgbClr val="006600"/>
                </a:solidFill>
              </a:rPr>
              <a:t>, </a:t>
            </a:r>
            <a:r>
              <a:rPr lang="en-US" altLang="zh-CN" sz="1600" dirty="0" err="1">
                <a:solidFill>
                  <a:srgbClr val="006600"/>
                </a:solidFill>
              </a:rPr>
              <a:t>SIGINTC</a:t>
            </a:r>
            <a:r>
              <a:rPr lang="en-US" altLang="zh-CN" sz="1600" dirty="0" err="1" smtClean="0">
                <a:solidFill>
                  <a:srgbClr val="006600"/>
                </a:solidFill>
              </a:rPr>
              <a:t>atcher_Child</a:t>
            </a:r>
            <a:r>
              <a:rPr lang="en-US" altLang="zh-CN" sz="1600" dirty="0" smtClean="0">
                <a:solidFill>
                  <a:srgbClr val="006600"/>
                </a:solidFill>
              </a:rPr>
              <a:t>); </a:t>
            </a:r>
            <a:r>
              <a:rPr lang="en-US" altLang="zh-CN" sz="1600" dirty="0">
                <a:solidFill>
                  <a:srgbClr val="C00000"/>
                </a:solidFill>
              </a:rPr>
              <a:t>//</a:t>
            </a:r>
            <a:r>
              <a:rPr lang="zh-CN" altLang="en-US" sz="1600" dirty="0" smtClean="0">
                <a:solidFill>
                  <a:srgbClr val="C00000"/>
                </a:solidFill>
              </a:rPr>
              <a:t>注册子进程</a:t>
            </a:r>
            <a:r>
              <a:rPr lang="zh-CN" altLang="en-US" sz="1600" dirty="0">
                <a:solidFill>
                  <a:srgbClr val="C00000"/>
                </a:solidFill>
              </a:rPr>
              <a:t>的信号处理</a:t>
            </a:r>
            <a:r>
              <a:rPr lang="zh-CN" altLang="en-US" sz="1600" dirty="0" smtClean="0">
                <a:solidFill>
                  <a:srgbClr val="C00000"/>
                </a:solidFill>
              </a:rPr>
              <a:t>函数</a:t>
            </a:r>
            <a:endParaRPr lang="en-US" altLang="zh-CN" sz="1600" dirty="0" smtClean="0">
              <a:solidFill>
                <a:srgbClr val="C00000"/>
              </a:solidFill>
            </a:endParaRPr>
          </a:p>
          <a:p>
            <a:pPr>
              <a:spcBef>
                <a:spcPct val="0"/>
              </a:spcBef>
              <a:buClrTx/>
              <a:buSzTx/>
              <a:buFontTx/>
              <a:buNone/>
            </a:pPr>
            <a:r>
              <a:rPr lang="en-US" altLang="zh-CN" sz="1600" dirty="0">
                <a:solidFill>
                  <a:srgbClr val="C00000"/>
                </a:solidFill>
              </a:rPr>
              <a:t> </a:t>
            </a:r>
            <a:r>
              <a:rPr lang="en-US" altLang="zh-CN" sz="1600" dirty="0">
                <a:solidFill>
                  <a:srgbClr val="006600"/>
                </a:solidFill>
              </a:rPr>
              <a:t> </a:t>
            </a:r>
            <a:r>
              <a:rPr lang="en-US" altLang="zh-CN" sz="1600" dirty="0" smtClean="0">
                <a:solidFill>
                  <a:srgbClr val="006600"/>
                </a:solidFill>
              </a:rPr>
              <a:t>     //signal(</a:t>
            </a:r>
            <a:r>
              <a:rPr lang="en-US" altLang="zh-CN" sz="1600" u="sng" dirty="0" smtClean="0">
                <a:solidFill>
                  <a:srgbClr val="C00000"/>
                </a:solidFill>
              </a:rPr>
              <a:t>SIGINT</a:t>
            </a:r>
            <a:r>
              <a:rPr lang="en-US" altLang="zh-CN" sz="1600" dirty="0">
                <a:solidFill>
                  <a:srgbClr val="006600"/>
                </a:solidFill>
              </a:rPr>
              <a:t>, </a:t>
            </a:r>
            <a:r>
              <a:rPr lang="en-US" altLang="zh-CN" sz="1600" dirty="0" smtClean="0">
                <a:solidFill>
                  <a:srgbClr val="006600"/>
                </a:solidFill>
              </a:rPr>
              <a:t>SIG_DFL);</a:t>
            </a:r>
            <a:endParaRPr lang="en-US" altLang="zh-CN" sz="1600" dirty="0" smtClean="0">
              <a:solidFill>
                <a:srgbClr val="006600"/>
              </a:solidFill>
            </a:endParaRPr>
          </a:p>
          <a:p>
            <a:pPr>
              <a:spcBef>
                <a:spcPct val="0"/>
              </a:spcBef>
              <a:buClrTx/>
              <a:buSzTx/>
              <a:buFontTx/>
              <a:buNone/>
            </a:pPr>
            <a:r>
              <a:rPr lang="en-US" altLang="zh-CN" sz="1600" dirty="0">
                <a:solidFill>
                  <a:srgbClr val="006600"/>
                </a:solidFill>
              </a:rPr>
              <a:t> </a:t>
            </a:r>
            <a:r>
              <a:rPr lang="en-US" altLang="zh-CN" sz="1600" dirty="0" smtClean="0">
                <a:solidFill>
                  <a:srgbClr val="006600"/>
                </a:solidFill>
              </a:rPr>
              <a:t>     // signal(</a:t>
            </a:r>
            <a:r>
              <a:rPr lang="en-US" altLang="zh-CN" sz="1600" u="sng" dirty="0" smtClean="0">
                <a:solidFill>
                  <a:srgbClr val="C00000"/>
                </a:solidFill>
              </a:rPr>
              <a:t>SIGINT</a:t>
            </a:r>
            <a:r>
              <a:rPr lang="en-US" altLang="zh-CN" sz="1600" dirty="0">
                <a:solidFill>
                  <a:srgbClr val="006600"/>
                </a:solidFill>
              </a:rPr>
              <a:t>, </a:t>
            </a:r>
            <a:r>
              <a:rPr lang="en-US" altLang="zh-CN" sz="1600" dirty="0" smtClean="0">
                <a:solidFill>
                  <a:srgbClr val="006600"/>
                </a:solidFill>
              </a:rPr>
              <a:t>SIG_IGN);</a:t>
            </a:r>
            <a:endParaRPr lang="en-US" altLang="zh-CN" sz="1600" dirty="0" smtClean="0">
              <a:solidFill>
                <a:srgbClr val="C00000"/>
              </a:solidFill>
            </a:endParaRPr>
          </a:p>
          <a:p>
            <a:pPr>
              <a:spcBef>
                <a:spcPct val="0"/>
              </a:spcBef>
              <a:buClrTx/>
              <a:buSzTx/>
              <a:buNone/>
            </a:pPr>
            <a:r>
              <a:rPr lang="en-US" altLang="zh-CN" sz="1600" dirty="0">
                <a:solidFill>
                  <a:srgbClr val="C00000"/>
                </a:solidFill>
              </a:rPr>
              <a:t> </a:t>
            </a:r>
            <a:r>
              <a:rPr lang="en-US" altLang="zh-CN" sz="1600" dirty="0" smtClean="0">
                <a:solidFill>
                  <a:srgbClr val="C00000"/>
                </a:solidFill>
              </a:rPr>
              <a:t>      //</a:t>
            </a:r>
            <a:r>
              <a:rPr lang="zh-CN" altLang="en-US" sz="1600" dirty="0"/>
              <a:t>子</a:t>
            </a:r>
            <a:r>
              <a:rPr lang="zh-CN" altLang="en-US" sz="1600" dirty="0" smtClean="0"/>
              <a:t>进程其它代码</a:t>
            </a:r>
            <a:endParaRPr lang="en-US" altLang="zh-CN" sz="1600" dirty="0" smtClean="0">
              <a:solidFill>
                <a:srgbClr val="C00000"/>
              </a:solidFill>
            </a:endParaRPr>
          </a:p>
          <a:p>
            <a:pPr>
              <a:spcBef>
                <a:spcPct val="0"/>
              </a:spcBef>
              <a:buClrTx/>
              <a:buSzTx/>
              <a:buFontTx/>
              <a:buNone/>
            </a:pPr>
            <a:r>
              <a:rPr lang="en-US" altLang="zh-CN" sz="1600" dirty="0" smtClean="0"/>
              <a:t>   } </a:t>
            </a:r>
            <a:endParaRPr lang="en-US" altLang="zh-CN" sz="1600" dirty="0" smtClean="0"/>
          </a:p>
          <a:p>
            <a:pPr>
              <a:spcBef>
                <a:spcPct val="0"/>
              </a:spcBef>
              <a:buClrTx/>
              <a:buSzTx/>
              <a:buFontTx/>
              <a:buNone/>
            </a:pPr>
            <a:r>
              <a:rPr lang="en-US" altLang="zh-CN" sz="1600" dirty="0"/>
              <a:t> </a:t>
            </a:r>
            <a:r>
              <a:rPr lang="en-US" altLang="zh-CN" sz="1600" dirty="0" smtClean="0"/>
              <a:t> else </a:t>
            </a:r>
            <a:r>
              <a:rPr lang="en-US" altLang="zh-CN" sz="1600" dirty="0"/>
              <a:t>//</a:t>
            </a:r>
            <a:r>
              <a:rPr lang="zh-CN" altLang="en-US" sz="1600" dirty="0"/>
              <a:t>父进程代码</a:t>
            </a:r>
            <a:endParaRPr lang="en-US" altLang="zh-CN" sz="1600" dirty="0" smtClean="0"/>
          </a:p>
          <a:p>
            <a:pPr>
              <a:spcBef>
                <a:spcPct val="0"/>
              </a:spcBef>
              <a:buClrTx/>
              <a:buSzTx/>
              <a:buFontTx/>
              <a:buNone/>
            </a:pPr>
            <a:r>
              <a:rPr lang="en-US" altLang="zh-CN" sz="1600" dirty="0"/>
              <a:t> </a:t>
            </a:r>
            <a:r>
              <a:rPr lang="en-US" altLang="zh-CN" sz="1600" dirty="0" smtClean="0"/>
              <a:t>  {</a:t>
            </a:r>
            <a:r>
              <a:rPr lang="en-US" altLang="zh-CN" sz="1600" dirty="0">
                <a:solidFill>
                  <a:srgbClr val="C00000"/>
                </a:solidFill>
              </a:rPr>
              <a:t>sleep(2); </a:t>
            </a:r>
            <a:r>
              <a:rPr lang="en-US" altLang="zh-CN" sz="1600" dirty="0" smtClean="0">
                <a:solidFill>
                  <a:srgbClr val="C00000"/>
                </a:solidFill>
              </a:rPr>
              <a:t> //…..</a:t>
            </a:r>
            <a:r>
              <a:rPr lang="en-US" altLang="zh-CN" sz="1600" dirty="0" smtClean="0"/>
              <a:t>}</a:t>
            </a:r>
            <a:endParaRPr lang="en-US" altLang="zh-CN" sz="1600" dirty="0"/>
          </a:p>
          <a:p>
            <a:pPr>
              <a:spcBef>
                <a:spcPct val="0"/>
              </a:spcBef>
              <a:buClrTx/>
              <a:buSzTx/>
              <a:buFontTx/>
              <a:buNone/>
            </a:pPr>
            <a:r>
              <a:rPr lang="en-US" altLang="zh-CN" sz="1600" dirty="0" smtClean="0"/>
              <a:t>}</a:t>
            </a:r>
            <a:endParaRPr lang="en-US" altLang="zh-CN" sz="1600" dirty="0"/>
          </a:p>
          <a:p>
            <a:pPr marL="285750" indent="-285750">
              <a:spcBef>
                <a:spcPct val="0"/>
              </a:spcBef>
              <a:buClrTx/>
              <a:buSzTx/>
              <a:buFont typeface="Wingdings" panose="05000000000000000000" pitchFamily="2" charset="2"/>
              <a:buChar char="l"/>
            </a:pPr>
            <a:r>
              <a:rPr lang="zh-CN" altLang="en-US" sz="1600" dirty="0" smtClean="0">
                <a:highlight>
                  <a:srgbClr val="FFFF00"/>
                </a:highlight>
              </a:rPr>
              <a:t>子进程继承了父进程对信号</a:t>
            </a:r>
            <a:r>
              <a:rPr lang="en-US" altLang="zh-CN" sz="1600" dirty="0" smtClean="0">
                <a:solidFill>
                  <a:srgbClr val="0070C0"/>
                </a:solidFill>
                <a:highlight>
                  <a:srgbClr val="FFFF00"/>
                </a:highlight>
              </a:rPr>
              <a:t>SIGINT</a:t>
            </a:r>
            <a:r>
              <a:rPr lang="zh-CN" altLang="en-US" sz="1600" dirty="0">
                <a:highlight>
                  <a:srgbClr val="FFFF00"/>
                </a:highlight>
              </a:rPr>
              <a:t>的</a:t>
            </a:r>
            <a:r>
              <a:rPr lang="zh-CN" altLang="en-US" sz="1600" dirty="0" smtClean="0">
                <a:highlight>
                  <a:srgbClr val="FFFF00"/>
                </a:highlight>
              </a:rPr>
              <a:t>处理方式，</a:t>
            </a:r>
            <a:r>
              <a:rPr lang="zh-CN" altLang="en-US" sz="1600" dirty="0" smtClean="0">
                <a:solidFill>
                  <a:srgbClr val="0070C0"/>
                </a:solidFill>
                <a:highlight>
                  <a:srgbClr val="FFFF00"/>
                </a:highlight>
              </a:rPr>
              <a:t>但又重新注册处理方式</a:t>
            </a:r>
            <a:endParaRPr lang="en-US" altLang="zh-CN" sz="1600" dirty="0">
              <a:solidFill>
                <a:srgbClr val="0070C0"/>
              </a:solidFill>
              <a:highlight>
                <a:srgbClr val="FFFF00"/>
              </a:highlight>
            </a:endParaRPr>
          </a:p>
          <a:p>
            <a:pPr marL="285750" indent="-285750">
              <a:spcBef>
                <a:spcPct val="0"/>
              </a:spcBef>
              <a:buClrTx/>
              <a:buSzTx/>
              <a:buFont typeface="Wingdings" panose="05000000000000000000" pitchFamily="2" charset="2"/>
              <a:buChar char="l"/>
            </a:pPr>
            <a:r>
              <a:rPr lang="zh-CN" altLang="en-US" sz="1600" dirty="0" smtClean="0"/>
              <a:t>当按下</a:t>
            </a:r>
            <a:r>
              <a:rPr lang="en-US" altLang="zh-CN" sz="1600" dirty="0" smtClean="0"/>
              <a:t>ctrl-c</a:t>
            </a:r>
            <a:r>
              <a:rPr lang="zh-CN" altLang="en-US" sz="1600" dirty="0" smtClean="0"/>
              <a:t>，父子进程</a:t>
            </a:r>
            <a:r>
              <a:rPr lang="zh-CN" altLang="en-US" sz="1600" b="1" dirty="0" smtClean="0">
                <a:solidFill>
                  <a:srgbClr val="C00000"/>
                </a:solidFill>
              </a:rPr>
              <a:t>各自执行它们相应的处理程序</a:t>
            </a:r>
            <a:endParaRPr lang="en-US" altLang="zh-CN" sz="1600" dirty="0"/>
          </a:p>
        </p:txBody>
      </p:sp>
      <p:sp>
        <p:nvSpPr>
          <p:cNvPr id="3" name="标题 1"/>
          <p:cNvSpPr txBox="1"/>
          <p:nvPr/>
        </p:nvSpPr>
        <p:spPr bwMode="auto">
          <a:xfrm>
            <a:off x="1012825" y="197574"/>
            <a:ext cx="7404100"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dirty="0" smtClean="0">
                <a:effectLst>
                  <a:outerShdw blurRad="38100" dist="38100" dir="2700000">
                    <a:srgbClr val="C0C0C0"/>
                  </a:outerShdw>
                </a:effectLst>
              </a:rPr>
              <a:t>父子进程可以对相同的信号有不同的处理</a:t>
            </a:r>
            <a:endParaRPr lang="zh-CN" altLang="en-US" sz="2800" noProof="1">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常见的一些信号</a:t>
            </a:r>
            <a:endParaRPr lang="zh-CN" altLang="en-US" noProof="1">
              <a:effectLst>
                <a:outerShdw blurRad="38100" dist="38100" dir="2700000">
                  <a:srgbClr val="C0C0C0"/>
                </a:outerShdw>
              </a:effectLst>
            </a:endParaRPr>
          </a:p>
        </p:txBody>
      </p:sp>
      <p:sp>
        <p:nvSpPr>
          <p:cNvPr id="155651" name="内容占位符 2"/>
          <p:cNvSpPr>
            <a:spLocks noGrp="1" noChangeArrowheads="1"/>
          </p:cNvSpPr>
          <p:nvPr>
            <p:ph idx="4294967295"/>
          </p:nvPr>
        </p:nvSpPr>
        <p:spPr/>
        <p:txBody>
          <a:bodyPr/>
          <a:lstStyle/>
          <a:p>
            <a:r>
              <a:rPr lang="zh-CN" altLang="en-US" sz="1600" dirty="0">
                <a:solidFill>
                  <a:srgbClr val="121896"/>
                </a:solidFill>
              </a:rPr>
              <a:t>SIGINT   --键盘中断（</a:t>
            </a:r>
            <a:r>
              <a:rPr lang="zh-CN" altLang="en-US" sz="1600" dirty="0">
                <a:solidFill>
                  <a:srgbClr val="FF0000"/>
                </a:solidFill>
              </a:rPr>
              <a:t>ctrl+</a:t>
            </a:r>
            <a:r>
              <a:rPr lang="zh-CN" altLang="en-US" sz="1600" dirty="0" smtClean="0">
                <a:solidFill>
                  <a:srgbClr val="FF0000"/>
                </a:solidFill>
              </a:rPr>
              <a:t>c</a:t>
            </a:r>
            <a:r>
              <a:rPr lang="en-US" altLang="zh-CN" sz="1600" dirty="0">
                <a:solidFill>
                  <a:srgbClr val="121896"/>
                </a:solidFill>
              </a:rPr>
              <a:t>)  (</a:t>
            </a:r>
            <a:r>
              <a:rPr lang="zh-CN" altLang="en-US" sz="1600" dirty="0">
                <a:solidFill>
                  <a:srgbClr val="121896"/>
                </a:solidFill>
              </a:rPr>
              <a:t>break,delete</a:t>
            </a:r>
            <a:r>
              <a:rPr lang="zh-CN" altLang="en-US" sz="1600" dirty="0" smtClean="0">
                <a:solidFill>
                  <a:srgbClr val="121896"/>
                </a:solidFill>
              </a:rPr>
              <a:t>）</a:t>
            </a:r>
            <a:r>
              <a:rPr lang="zh-CN" altLang="en-US" sz="1600" dirty="0" smtClean="0">
                <a:solidFill>
                  <a:srgbClr val="7030A0"/>
                </a:solidFill>
              </a:rPr>
              <a:t>默认处理：终止进程</a:t>
            </a:r>
            <a:endParaRPr lang="zh-CN" altLang="en-US" sz="1600" dirty="0">
              <a:solidFill>
                <a:srgbClr val="7030A0"/>
              </a:solidFill>
            </a:endParaRPr>
          </a:p>
          <a:p>
            <a:pPr>
              <a:lnSpc>
                <a:spcPct val="80000"/>
              </a:lnSpc>
            </a:pPr>
            <a:r>
              <a:rPr lang="zh-CN" altLang="en-US" sz="1600" dirty="0">
                <a:solidFill>
                  <a:srgbClr val="121896"/>
                </a:solidFill>
              </a:rPr>
              <a:t>SIGTSTP --进程挂起 (</a:t>
            </a:r>
            <a:r>
              <a:rPr lang="zh-CN" altLang="en-US" sz="1600" dirty="0">
                <a:solidFill>
                  <a:srgbClr val="FF0000"/>
                </a:solidFill>
              </a:rPr>
              <a:t>ctrl+z</a:t>
            </a:r>
            <a:r>
              <a:rPr lang="zh-CN" altLang="en-US" sz="1600" dirty="0">
                <a:solidFill>
                  <a:srgbClr val="121896"/>
                </a:solidFill>
              </a:rPr>
              <a:t>)</a:t>
            </a:r>
            <a:endParaRPr lang="zh-CN" altLang="en-US" sz="1600" dirty="0">
              <a:solidFill>
                <a:srgbClr val="121896"/>
              </a:solidFill>
            </a:endParaRPr>
          </a:p>
          <a:p>
            <a:pPr>
              <a:lnSpc>
                <a:spcPct val="80000"/>
              </a:lnSpc>
            </a:pPr>
            <a:r>
              <a:rPr lang="zh-CN" altLang="en-US" sz="1600" dirty="0">
                <a:solidFill>
                  <a:srgbClr val="121896"/>
                </a:solidFill>
              </a:rPr>
              <a:t>SIGQUIT—进程结束 (</a:t>
            </a:r>
            <a:r>
              <a:rPr lang="zh-CN" altLang="en-US" sz="1600" dirty="0">
                <a:solidFill>
                  <a:srgbClr val="FF0000"/>
                </a:solidFill>
              </a:rPr>
              <a:t>ctrl+| </a:t>
            </a:r>
            <a:r>
              <a:rPr lang="zh-CN" altLang="en-US" sz="1600" dirty="0" smtClean="0">
                <a:solidFill>
                  <a:srgbClr val="121896"/>
                </a:solidFill>
              </a:rPr>
              <a:t>)  </a:t>
            </a:r>
            <a:r>
              <a:rPr lang="zh-CN" altLang="en-US" sz="1600" dirty="0" smtClean="0">
                <a:solidFill>
                  <a:srgbClr val="7030A0"/>
                </a:solidFill>
              </a:rPr>
              <a:t>默认</a:t>
            </a:r>
            <a:r>
              <a:rPr lang="zh-CN" altLang="en-US" sz="1600" dirty="0">
                <a:solidFill>
                  <a:srgbClr val="7030A0"/>
                </a:solidFill>
              </a:rPr>
              <a:t>处理：终止</a:t>
            </a:r>
            <a:r>
              <a:rPr lang="zh-CN" altLang="en-US" sz="1600" dirty="0" smtClean="0">
                <a:solidFill>
                  <a:srgbClr val="7030A0"/>
                </a:solidFill>
              </a:rPr>
              <a:t>进程，但</a:t>
            </a:r>
            <a:r>
              <a:rPr lang="en-US" altLang="zh-CN" sz="1600" dirty="0" smtClean="0">
                <a:solidFill>
                  <a:srgbClr val="121896"/>
                </a:solidFill>
              </a:rPr>
              <a:t>core dumped</a:t>
            </a:r>
            <a:endParaRPr lang="zh-CN" altLang="en-US" sz="1600" dirty="0">
              <a:solidFill>
                <a:srgbClr val="121896"/>
              </a:solidFill>
            </a:endParaRPr>
          </a:p>
          <a:p>
            <a:pPr>
              <a:lnSpc>
                <a:spcPct val="80000"/>
              </a:lnSpc>
            </a:pPr>
            <a:endParaRPr lang="zh-CN" altLang="en-US" sz="1600" dirty="0">
              <a:solidFill>
                <a:srgbClr val="121896"/>
              </a:solidFill>
            </a:endParaRPr>
          </a:p>
          <a:p>
            <a:pPr>
              <a:lnSpc>
                <a:spcPct val="80000"/>
              </a:lnSpc>
            </a:pPr>
            <a:r>
              <a:rPr lang="zh-CN" altLang="en-US" sz="1600" dirty="0"/>
              <a:t>SIGHUP –hangup，挂起</a:t>
            </a:r>
            <a:endParaRPr lang="zh-CN" altLang="en-US" sz="1600" dirty="0"/>
          </a:p>
          <a:p>
            <a:pPr>
              <a:lnSpc>
                <a:spcPct val="80000"/>
              </a:lnSpc>
            </a:pPr>
            <a:r>
              <a:rPr lang="zh-CN" altLang="en-US" sz="1600" dirty="0"/>
              <a:t>SIGILL—非法指令</a:t>
            </a:r>
            <a:endParaRPr lang="zh-CN" altLang="en-US" sz="1600" dirty="0"/>
          </a:p>
          <a:p>
            <a:pPr>
              <a:lnSpc>
                <a:spcPct val="80000"/>
              </a:lnSpc>
            </a:pPr>
            <a:r>
              <a:rPr lang="zh-CN" altLang="en-US" sz="1600" dirty="0"/>
              <a:t>SIGKILL –要求进程终止</a:t>
            </a:r>
            <a:endParaRPr lang="zh-CN" altLang="en-US" sz="1600" dirty="0"/>
          </a:p>
          <a:p>
            <a:pPr>
              <a:lnSpc>
                <a:spcPct val="80000"/>
              </a:lnSpc>
            </a:pPr>
            <a:r>
              <a:rPr lang="zh-CN" altLang="en-US" sz="1600" dirty="0"/>
              <a:t>SIGBUS—总线错</a:t>
            </a:r>
            <a:endParaRPr lang="zh-CN" altLang="en-US" sz="1600" dirty="0"/>
          </a:p>
          <a:p>
            <a:pPr>
              <a:lnSpc>
                <a:spcPct val="80000"/>
              </a:lnSpc>
            </a:pPr>
            <a:r>
              <a:rPr lang="zh-CN" altLang="en-US" sz="1600" dirty="0"/>
              <a:t>SIGSYS—系统调用参数错</a:t>
            </a:r>
            <a:endParaRPr lang="zh-CN" altLang="en-US" sz="1600" dirty="0"/>
          </a:p>
          <a:p>
            <a:pPr>
              <a:lnSpc>
                <a:spcPct val="80000"/>
              </a:lnSpc>
            </a:pPr>
            <a:r>
              <a:rPr lang="zh-CN" altLang="en-US" sz="1600" dirty="0"/>
              <a:t>SIGPIPE –向无读者管道上写</a:t>
            </a:r>
            <a:endParaRPr lang="zh-CN" altLang="en-US" sz="1600" dirty="0"/>
          </a:p>
          <a:p>
            <a:pPr>
              <a:lnSpc>
                <a:spcPct val="80000"/>
              </a:lnSpc>
            </a:pPr>
            <a:r>
              <a:rPr lang="en-US" altLang="zh-CN" sz="1600" dirty="0" smtClean="0"/>
              <a:t>SIGALRM</a:t>
            </a:r>
            <a:r>
              <a:rPr lang="zh-CN" altLang="en-US" sz="1600" dirty="0" smtClean="0"/>
              <a:t>—</a:t>
            </a:r>
            <a:r>
              <a:rPr lang="zh-CN" altLang="en-US" sz="1600" dirty="0"/>
              <a:t>闹钟</a:t>
            </a:r>
            <a:endParaRPr lang="zh-CN" altLang="en-US" sz="1600" dirty="0"/>
          </a:p>
          <a:p>
            <a:pPr>
              <a:lnSpc>
                <a:spcPct val="80000"/>
              </a:lnSpc>
            </a:pPr>
            <a:r>
              <a:rPr lang="zh-CN" altLang="en-US" sz="1600" dirty="0"/>
              <a:t>SIGUSR1—用户定义</a:t>
            </a:r>
            <a:r>
              <a:rPr lang="zh-CN" altLang="en-US" sz="1600" dirty="0" smtClean="0"/>
              <a:t>信号    </a:t>
            </a:r>
            <a:endParaRPr lang="zh-CN" altLang="en-US" sz="1600" dirty="0"/>
          </a:p>
          <a:p>
            <a:pPr>
              <a:lnSpc>
                <a:spcPct val="80000"/>
              </a:lnSpc>
            </a:pPr>
            <a:r>
              <a:rPr lang="zh-CN" altLang="en-US" sz="1600" dirty="0"/>
              <a:t>SIGUSR2-第二个用户定义的信号</a:t>
            </a:r>
            <a:endParaRPr lang="zh-CN" altLang="en-US" sz="1600" dirty="0"/>
          </a:p>
          <a:p>
            <a:pPr>
              <a:lnSpc>
                <a:spcPct val="80000"/>
              </a:lnSpc>
            </a:pPr>
            <a:r>
              <a:rPr lang="zh-CN" altLang="en-US" sz="1600" dirty="0"/>
              <a:t>SIGCLD-子进程死</a:t>
            </a:r>
            <a:endParaRPr lang="zh-CN" altLang="en-US" sz="1600" dirty="0"/>
          </a:p>
          <a:p>
            <a:pPr>
              <a:lnSpc>
                <a:spcPct val="80000"/>
              </a:lnSpc>
            </a:pPr>
            <a:r>
              <a:rPr lang="zh-CN" altLang="en-US" sz="1600" dirty="0"/>
              <a:t>SIGPWR-电源故障</a:t>
            </a:r>
            <a:endParaRPr lang="zh-CN" altLang="en-US" sz="1600" dirty="0"/>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System call -kill</a:t>
            </a:r>
            <a:endParaRPr lang="zh-CN" altLang="en-US" noProof="1">
              <a:effectLst>
                <a:outerShdw blurRad="38100" dist="38100" dir="2700000">
                  <a:srgbClr val="C0C0C0"/>
                </a:outerShdw>
              </a:effectLst>
            </a:endParaRPr>
          </a:p>
        </p:txBody>
      </p:sp>
      <p:sp>
        <p:nvSpPr>
          <p:cNvPr id="156675" name="内容占位符 2"/>
          <p:cNvSpPr>
            <a:spLocks noGrp="1" noChangeArrowheads="1"/>
          </p:cNvSpPr>
          <p:nvPr>
            <p:ph idx="4294967295"/>
          </p:nvPr>
        </p:nvSpPr>
        <p:spPr>
          <a:xfrm>
            <a:off x="827088" y="1282700"/>
            <a:ext cx="7351712" cy="4935538"/>
          </a:xfrm>
        </p:spPr>
        <p:txBody>
          <a:bodyPr/>
          <a:lstStyle/>
          <a:p>
            <a:r>
              <a:rPr lang="zh-CN" altLang="en-US" sz="1800" b="1" dirty="0" smtClean="0">
                <a:solidFill>
                  <a:srgbClr val="0000CC"/>
                </a:solidFill>
              </a:rPr>
              <a:t>一个进程向其它进程</a:t>
            </a:r>
            <a:r>
              <a:rPr lang="zh-CN" altLang="en-US" sz="1800" b="1" dirty="0">
                <a:solidFill>
                  <a:srgbClr val="0000CC"/>
                </a:solidFill>
              </a:rPr>
              <a:t>发送</a:t>
            </a:r>
            <a:r>
              <a:rPr lang="zh-CN" altLang="en-US" sz="1800" b="1" dirty="0" smtClean="0">
                <a:solidFill>
                  <a:srgbClr val="0000CC"/>
                </a:solidFill>
              </a:rPr>
              <a:t>信号，控制其它进程的行为</a:t>
            </a:r>
            <a:endParaRPr lang="zh-CN" altLang="en-US" sz="1800" b="1" dirty="0">
              <a:solidFill>
                <a:srgbClr val="0000CC"/>
              </a:solidFill>
            </a:endParaRPr>
          </a:p>
          <a:p>
            <a:r>
              <a:rPr lang="zh-CN" altLang="en-US" sz="1800" b="1" dirty="0"/>
              <a:t>kill系统调用语法：</a:t>
            </a:r>
            <a:endParaRPr lang="zh-CN" altLang="en-US" sz="1800" b="1" dirty="0"/>
          </a:p>
          <a:p>
            <a:r>
              <a:rPr lang="zh-CN" altLang="en-US" sz="1800" dirty="0"/>
              <a:t>#include &lt;sys/types.h&gt;</a:t>
            </a:r>
            <a:endParaRPr lang="zh-CN" altLang="en-US" sz="1800" dirty="0"/>
          </a:p>
          <a:p>
            <a:r>
              <a:rPr lang="zh-CN" altLang="en-US" sz="1800" dirty="0"/>
              <a:t>#include &lt;signal.h&gt;</a:t>
            </a:r>
            <a:endParaRPr lang="zh-CN" altLang="en-US" sz="1800" dirty="0"/>
          </a:p>
          <a:p>
            <a:r>
              <a:rPr lang="sv-SE" altLang="en-US" sz="1800" dirty="0">
                <a:solidFill>
                  <a:srgbClr val="FF0000"/>
                </a:solidFill>
              </a:rPr>
              <a:t>int kill(pid_t pid, int sig);</a:t>
            </a:r>
            <a:endParaRPr lang="sv-SE" altLang="en-US" sz="1800" dirty="0">
              <a:solidFill>
                <a:srgbClr val="FF0000"/>
              </a:solidFill>
            </a:endParaRPr>
          </a:p>
          <a:p>
            <a:pPr lvl="1"/>
            <a:r>
              <a:rPr lang="zh-CN" altLang="en-US" sz="1800" dirty="0">
                <a:solidFill>
                  <a:srgbClr val="7030A0"/>
                </a:solidFill>
              </a:rPr>
              <a:t>pid 接收信号的进程号</a:t>
            </a:r>
            <a:endParaRPr lang="zh-CN" altLang="en-US" sz="1800" dirty="0">
              <a:solidFill>
                <a:srgbClr val="7030A0"/>
              </a:solidFill>
            </a:endParaRPr>
          </a:p>
          <a:p>
            <a:pPr lvl="1"/>
            <a:r>
              <a:rPr lang="zh-CN" altLang="en-US" sz="1800" dirty="0">
                <a:solidFill>
                  <a:srgbClr val="7030A0"/>
                </a:solidFill>
              </a:rPr>
              <a:t>signal 要发送的信号（如SIGINT等）</a:t>
            </a:r>
            <a:endParaRPr lang="zh-CN" altLang="en-US" sz="1800" dirty="0">
              <a:solidFill>
                <a:srgbClr val="7030A0"/>
              </a:solidFill>
            </a:endParaRPr>
          </a:p>
          <a:p>
            <a:r>
              <a:rPr lang="zh-CN" altLang="en-US" sz="1800" dirty="0"/>
              <a:t>kill发送成功返回</a:t>
            </a:r>
            <a:r>
              <a:rPr lang="en-US" altLang="zh-CN" sz="1800" dirty="0"/>
              <a:t>0</a:t>
            </a:r>
            <a:r>
              <a:rPr lang="zh-CN" altLang="en-US" sz="1800" dirty="0"/>
              <a:t>，失败返回-1。</a:t>
            </a:r>
            <a:endParaRPr lang="en-US" altLang="zh-CN" sz="1800" dirty="0"/>
          </a:p>
          <a:p>
            <a:r>
              <a:rPr lang="en-US" altLang="zh-CN" sz="1800" dirty="0" err="1"/>
              <a:t>pid</a:t>
            </a:r>
            <a:r>
              <a:rPr lang="zh-CN" altLang="en-US" sz="1800" dirty="0"/>
              <a:t>：可能选择有以下四种</a:t>
            </a:r>
            <a:endParaRPr lang="en-US" altLang="zh-CN" sz="1800" dirty="0"/>
          </a:p>
          <a:p>
            <a:pPr lvl="1"/>
            <a:r>
              <a:rPr lang="en-US" altLang="zh-CN" sz="1400" b="1" dirty="0" err="1">
                <a:solidFill>
                  <a:srgbClr val="C00000"/>
                </a:solidFill>
              </a:rPr>
              <a:t>pid</a:t>
            </a:r>
            <a:r>
              <a:rPr lang="en-US" altLang="zh-CN" sz="1400" b="1" dirty="0">
                <a:solidFill>
                  <a:srgbClr val="C00000"/>
                </a:solidFill>
              </a:rPr>
              <a:t>&gt;0 </a:t>
            </a:r>
            <a:r>
              <a:rPr lang="zh-CN" altLang="en-US" sz="1400" b="1" dirty="0">
                <a:solidFill>
                  <a:srgbClr val="C00000"/>
                </a:solidFill>
              </a:rPr>
              <a:t>将信号发送给进程号为 </a:t>
            </a:r>
            <a:r>
              <a:rPr lang="en-US" altLang="zh-CN" sz="1400" b="1" dirty="0" err="1">
                <a:solidFill>
                  <a:srgbClr val="C00000"/>
                </a:solidFill>
              </a:rPr>
              <a:t>pid</a:t>
            </a:r>
            <a:r>
              <a:rPr lang="en-US" altLang="zh-CN" sz="1400" b="1" dirty="0">
                <a:solidFill>
                  <a:srgbClr val="C00000"/>
                </a:solidFill>
              </a:rPr>
              <a:t> </a:t>
            </a:r>
            <a:r>
              <a:rPr lang="zh-CN" altLang="en-US" sz="1400" b="1" dirty="0">
                <a:solidFill>
                  <a:srgbClr val="C00000"/>
                </a:solidFill>
              </a:rPr>
              <a:t>的进程</a:t>
            </a:r>
            <a:endParaRPr lang="zh-CN" altLang="en-US" sz="1400" b="1" dirty="0">
              <a:solidFill>
                <a:srgbClr val="C00000"/>
              </a:solidFill>
            </a:endParaRPr>
          </a:p>
          <a:p>
            <a:pPr lvl="1"/>
            <a:r>
              <a:rPr lang="en-US" altLang="zh-CN" sz="1400" dirty="0" err="1"/>
              <a:t>pid</a:t>
            </a:r>
            <a:r>
              <a:rPr lang="en-US" altLang="zh-CN" sz="1400" dirty="0"/>
              <a:t>=0 </a:t>
            </a:r>
            <a:r>
              <a:rPr lang="zh-CN" altLang="en-US" sz="1400" dirty="0"/>
              <a:t>将信号发送给</a:t>
            </a:r>
            <a:r>
              <a:rPr lang="zh-CN" altLang="en-US" sz="1400" dirty="0">
                <a:solidFill>
                  <a:srgbClr val="7030A0"/>
                </a:solidFill>
              </a:rPr>
              <a:t>与调用</a:t>
            </a:r>
            <a:r>
              <a:rPr lang="en-US" altLang="zh-CN" sz="1400" dirty="0">
                <a:solidFill>
                  <a:srgbClr val="7030A0"/>
                </a:solidFill>
              </a:rPr>
              <a:t>kill</a:t>
            </a:r>
            <a:r>
              <a:rPr lang="zh-CN" altLang="en-US" sz="1400" dirty="0">
                <a:solidFill>
                  <a:srgbClr val="7030A0"/>
                </a:solidFill>
              </a:rPr>
              <a:t>的进程同组的所有进程</a:t>
            </a:r>
            <a:endParaRPr lang="zh-CN" altLang="en-US" sz="1400" dirty="0">
              <a:solidFill>
                <a:srgbClr val="7030A0"/>
              </a:solidFill>
            </a:endParaRPr>
          </a:p>
          <a:p>
            <a:pPr lvl="1"/>
            <a:r>
              <a:rPr lang="en-US" altLang="zh-CN" sz="1400" dirty="0" err="1"/>
              <a:t>pid</a:t>
            </a:r>
            <a:r>
              <a:rPr lang="en-US" altLang="zh-CN" sz="1400" dirty="0"/>
              <a:t>=-1 </a:t>
            </a:r>
            <a:r>
              <a:rPr lang="zh-CN" altLang="en-US" sz="1400" dirty="0"/>
              <a:t>将信号</a:t>
            </a:r>
            <a:r>
              <a:rPr lang="zh-CN" altLang="en-US" sz="1400" dirty="0">
                <a:solidFill>
                  <a:srgbClr val="7030A0"/>
                </a:solidFill>
              </a:rPr>
              <a:t>广播传送给系统内所有的进程 </a:t>
            </a:r>
            <a:r>
              <a:rPr lang="en-US" altLang="zh-CN" sz="1400" dirty="0">
                <a:solidFill>
                  <a:srgbClr val="7030A0"/>
                </a:solidFill>
              </a:rPr>
              <a:t>(1</a:t>
            </a:r>
            <a:r>
              <a:rPr lang="zh-CN" altLang="en-US" sz="1400" dirty="0">
                <a:solidFill>
                  <a:srgbClr val="7030A0"/>
                </a:solidFill>
              </a:rPr>
              <a:t>号进程</a:t>
            </a:r>
            <a:r>
              <a:rPr lang="en-US" altLang="zh-CN" sz="1400" dirty="0">
                <a:solidFill>
                  <a:srgbClr val="7030A0"/>
                </a:solidFill>
              </a:rPr>
              <a:t>INIT</a:t>
            </a:r>
            <a:r>
              <a:rPr lang="zh-CN" altLang="en-US" sz="1400" dirty="0">
                <a:solidFill>
                  <a:srgbClr val="7030A0"/>
                </a:solidFill>
              </a:rPr>
              <a:t>除外</a:t>
            </a:r>
            <a:r>
              <a:rPr lang="en-US" altLang="zh-CN" sz="1400" dirty="0">
                <a:solidFill>
                  <a:srgbClr val="7030A0"/>
                </a:solidFill>
              </a:rPr>
              <a:t>)</a:t>
            </a:r>
            <a:endParaRPr lang="zh-CN" altLang="en-US" sz="1400" dirty="0">
              <a:solidFill>
                <a:srgbClr val="7030A0"/>
              </a:solidFill>
            </a:endParaRPr>
          </a:p>
          <a:p>
            <a:pPr lvl="1"/>
            <a:r>
              <a:rPr lang="en-US" altLang="zh-CN" sz="1400" dirty="0" err="1"/>
              <a:t>pid</a:t>
            </a:r>
            <a:r>
              <a:rPr lang="en-US" altLang="zh-CN" sz="1400" dirty="0"/>
              <a:t>&lt;-1 </a:t>
            </a:r>
            <a:r>
              <a:rPr lang="zh-CN" altLang="en-US" sz="1400" dirty="0"/>
              <a:t>将信号传给</a:t>
            </a:r>
            <a:r>
              <a:rPr lang="zh-CN" altLang="en-US" sz="1400" dirty="0">
                <a:solidFill>
                  <a:srgbClr val="7030A0"/>
                </a:solidFill>
              </a:rPr>
              <a:t>进程组号为 </a:t>
            </a:r>
            <a:r>
              <a:rPr lang="en-US" altLang="zh-CN" sz="1400" dirty="0" err="1">
                <a:solidFill>
                  <a:srgbClr val="7030A0"/>
                </a:solidFill>
              </a:rPr>
              <a:t>pid</a:t>
            </a:r>
            <a:r>
              <a:rPr lang="en-US" altLang="zh-CN" sz="1400" dirty="0">
                <a:solidFill>
                  <a:srgbClr val="7030A0"/>
                </a:solidFill>
              </a:rPr>
              <a:t> </a:t>
            </a:r>
            <a:r>
              <a:rPr lang="zh-CN" altLang="en-US" sz="1400" dirty="0">
                <a:solidFill>
                  <a:srgbClr val="7030A0"/>
                </a:solidFill>
              </a:rPr>
              <a:t>绝对值的所有进程</a:t>
            </a:r>
            <a:endParaRPr lang="zh-CN" altLang="en-US" sz="1400" dirty="0">
              <a:solidFill>
                <a:srgbClr val="7030A0"/>
              </a:solidFill>
            </a:endParaRPr>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矩形 1"/>
          <p:cNvSpPr>
            <a:spLocks noChangeArrowheads="1"/>
          </p:cNvSpPr>
          <p:nvPr/>
        </p:nvSpPr>
        <p:spPr bwMode="auto">
          <a:xfrm>
            <a:off x="661385" y="889339"/>
            <a:ext cx="7556500" cy="569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5000"/>
              </a:lnSpc>
              <a:spcBef>
                <a:spcPct val="0"/>
              </a:spcBef>
              <a:buClrTx/>
              <a:buSzTx/>
              <a:buFontTx/>
              <a:buNone/>
            </a:pPr>
            <a:r>
              <a:rPr lang="en-US" altLang="zh-CN" sz="1400" dirty="0"/>
              <a:t>#include &lt;</a:t>
            </a:r>
            <a:r>
              <a:rPr lang="en-US" altLang="zh-CN" sz="1400" dirty="0" err="1"/>
              <a:t>stdio.h</a:t>
            </a:r>
            <a:r>
              <a:rPr lang="en-US" altLang="zh-CN" sz="1400" dirty="0"/>
              <a:t>&gt;</a:t>
            </a:r>
            <a:endParaRPr lang="en-US" altLang="zh-CN" sz="1400" dirty="0"/>
          </a:p>
          <a:p>
            <a:pPr>
              <a:lnSpc>
                <a:spcPct val="95000"/>
              </a:lnSpc>
              <a:spcBef>
                <a:spcPct val="0"/>
              </a:spcBef>
              <a:buClrTx/>
              <a:buSzTx/>
              <a:buFontTx/>
              <a:buNone/>
            </a:pPr>
            <a:r>
              <a:rPr lang="en-US" altLang="zh-CN" sz="1400" dirty="0"/>
              <a:t>#include &lt;</a:t>
            </a:r>
            <a:r>
              <a:rPr lang="en-US" altLang="zh-CN" sz="1400" dirty="0" err="1"/>
              <a:t>unistd.h</a:t>
            </a:r>
            <a:r>
              <a:rPr lang="en-US" altLang="zh-CN" sz="1400" dirty="0"/>
              <a:t>&gt; </a:t>
            </a:r>
            <a:endParaRPr lang="en-US" altLang="zh-CN" sz="1400" dirty="0"/>
          </a:p>
          <a:p>
            <a:pPr>
              <a:lnSpc>
                <a:spcPct val="95000"/>
              </a:lnSpc>
              <a:spcBef>
                <a:spcPct val="0"/>
              </a:spcBef>
              <a:buClrTx/>
              <a:buSzTx/>
              <a:buFontTx/>
              <a:buNone/>
            </a:pPr>
            <a:r>
              <a:rPr lang="en-US" altLang="zh-CN" sz="1400" dirty="0"/>
              <a:t>#include &lt;</a:t>
            </a:r>
            <a:r>
              <a:rPr lang="en-US" altLang="zh-CN" sz="1400" dirty="0" err="1"/>
              <a:t>signal.h</a:t>
            </a:r>
            <a:r>
              <a:rPr lang="en-US" altLang="zh-CN" sz="1400" dirty="0"/>
              <a:t>&gt;</a:t>
            </a:r>
            <a:endParaRPr lang="en-US" altLang="zh-CN" sz="1400" dirty="0"/>
          </a:p>
          <a:p>
            <a:pPr>
              <a:lnSpc>
                <a:spcPct val="95000"/>
              </a:lnSpc>
              <a:spcBef>
                <a:spcPct val="0"/>
              </a:spcBef>
              <a:buClrTx/>
              <a:buSzTx/>
              <a:buFont typeface="Monotype Sorts" pitchFamily="2" charset="2"/>
              <a:buNone/>
            </a:pPr>
            <a:r>
              <a:rPr lang="en-US" altLang="zh-CN" sz="1400" dirty="0"/>
              <a:t>#include &lt;sys/</a:t>
            </a:r>
            <a:r>
              <a:rPr lang="en-US" altLang="zh-CN" sz="1400" dirty="0" err="1"/>
              <a:t>types.h</a:t>
            </a:r>
            <a:r>
              <a:rPr lang="en-US" altLang="zh-CN" sz="1400" dirty="0"/>
              <a:t>&gt;</a:t>
            </a:r>
            <a:endParaRPr lang="en-US" altLang="zh-CN" sz="1400" dirty="0"/>
          </a:p>
          <a:p>
            <a:pPr>
              <a:lnSpc>
                <a:spcPct val="95000"/>
              </a:lnSpc>
              <a:spcBef>
                <a:spcPct val="0"/>
              </a:spcBef>
              <a:buClrTx/>
              <a:buSzTx/>
              <a:buFont typeface="Monotype Sorts" pitchFamily="2" charset="2"/>
              <a:buNone/>
            </a:pPr>
            <a:endParaRPr lang="en-US" altLang="zh-CN" sz="1400" dirty="0"/>
          </a:p>
          <a:p>
            <a:pPr>
              <a:lnSpc>
                <a:spcPct val="95000"/>
              </a:lnSpc>
              <a:spcBef>
                <a:spcPct val="0"/>
              </a:spcBef>
              <a:buClrTx/>
              <a:buSzTx/>
              <a:buFontTx/>
              <a:buNone/>
            </a:pPr>
            <a:r>
              <a:rPr lang="en-US" altLang="zh-CN" sz="1400" dirty="0">
                <a:solidFill>
                  <a:srgbClr val="7030A0"/>
                </a:solidFill>
              </a:rPr>
              <a:t>int count=0;</a:t>
            </a:r>
            <a:endParaRPr lang="en-US" altLang="zh-CN" sz="1400" dirty="0">
              <a:solidFill>
                <a:srgbClr val="7030A0"/>
              </a:solidFill>
            </a:endParaRPr>
          </a:p>
          <a:p>
            <a:pPr>
              <a:lnSpc>
                <a:spcPct val="95000"/>
              </a:lnSpc>
              <a:spcBef>
                <a:spcPct val="0"/>
              </a:spcBef>
              <a:buClrTx/>
              <a:buSzTx/>
              <a:buFontTx/>
              <a:buNone/>
            </a:pPr>
            <a:r>
              <a:rPr lang="en-US" altLang="zh-CN" sz="1400" dirty="0">
                <a:solidFill>
                  <a:srgbClr val="7030A0"/>
                </a:solidFill>
              </a:rPr>
              <a:t>void </a:t>
            </a:r>
            <a:r>
              <a:rPr lang="en-US" altLang="zh-CN" sz="1400" dirty="0" err="1">
                <a:solidFill>
                  <a:srgbClr val="7030A0"/>
                </a:solidFill>
              </a:rPr>
              <a:t>gotSignal</a:t>
            </a:r>
            <a:r>
              <a:rPr lang="en-US" altLang="zh-CN" sz="1400" dirty="0">
                <a:solidFill>
                  <a:srgbClr val="7030A0"/>
                </a:solidFill>
              </a:rPr>
              <a:t>(int sig)</a:t>
            </a:r>
            <a:endParaRPr lang="en-US" altLang="zh-CN" sz="1400" dirty="0">
              <a:solidFill>
                <a:srgbClr val="7030A0"/>
              </a:solidFill>
            </a:endParaRPr>
          </a:p>
          <a:p>
            <a:pPr>
              <a:lnSpc>
                <a:spcPct val="95000"/>
              </a:lnSpc>
              <a:spcBef>
                <a:spcPct val="0"/>
              </a:spcBef>
              <a:buClrTx/>
              <a:buSzTx/>
              <a:buFontTx/>
              <a:buNone/>
            </a:pPr>
            <a:r>
              <a:rPr lang="en-US" altLang="zh-CN" sz="1400" dirty="0">
                <a:solidFill>
                  <a:srgbClr val="7030A0"/>
                </a:solidFill>
              </a:rPr>
              <a:t>{   count++;</a:t>
            </a:r>
            <a:endParaRPr lang="en-US" altLang="zh-CN" sz="1400" dirty="0">
              <a:solidFill>
                <a:srgbClr val="7030A0"/>
              </a:solidFill>
            </a:endParaRPr>
          </a:p>
          <a:p>
            <a:pPr>
              <a:lnSpc>
                <a:spcPct val="95000"/>
              </a:lnSpc>
              <a:spcBef>
                <a:spcPct val="0"/>
              </a:spcBef>
              <a:buClrTx/>
              <a:buSzTx/>
              <a:buFontTx/>
              <a:buNone/>
            </a:pPr>
            <a:r>
              <a:rPr lang="en-US" altLang="zh-CN" sz="1400" dirty="0">
                <a:solidFill>
                  <a:srgbClr val="7030A0"/>
                </a:solidFill>
              </a:rPr>
              <a:t>    </a:t>
            </a:r>
            <a:r>
              <a:rPr lang="en-US" altLang="zh-CN" sz="1400" dirty="0" err="1">
                <a:solidFill>
                  <a:srgbClr val="7030A0"/>
                </a:solidFill>
              </a:rPr>
              <a:t>printf</a:t>
            </a:r>
            <a:r>
              <a:rPr lang="en-US" altLang="zh-CN" sz="1400" dirty="0">
                <a:solidFill>
                  <a:srgbClr val="7030A0"/>
                </a:solidFill>
              </a:rPr>
              <a:t>(“</a:t>
            </a:r>
            <a:r>
              <a:rPr lang="en-US" altLang="zh-CN" sz="1400" dirty="0" err="1">
                <a:solidFill>
                  <a:srgbClr val="7030A0"/>
                </a:solidFill>
              </a:rPr>
              <a:t>en</a:t>
            </a:r>
            <a:r>
              <a:rPr lang="en-US" altLang="zh-CN" sz="1400" dirty="0">
                <a:solidFill>
                  <a:srgbClr val="7030A0"/>
                </a:solidFill>
              </a:rPr>
              <a:t> </a:t>
            </a:r>
            <a:r>
              <a:rPr lang="en-US" altLang="zh-CN" sz="1400" dirty="0" err="1">
                <a:solidFill>
                  <a:srgbClr val="7030A0"/>
                </a:solidFill>
              </a:rPr>
              <a:t>en</a:t>
            </a:r>
            <a:r>
              <a:rPr lang="en-US" altLang="zh-CN" sz="1400" dirty="0">
                <a:solidFill>
                  <a:srgbClr val="7030A0"/>
                </a:solidFill>
              </a:rPr>
              <a:t>! – process %d got signal %d %d time(s)\n”, </a:t>
            </a:r>
            <a:r>
              <a:rPr lang="en-US" altLang="zh-CN" sz="1400" dirty="0" err="1">
                <a:solidFill>
                  <a:srgbClr val="7030A0"/>
                </a:solidFill>
              </a:rPr>
              <a:t>getpid</a:t>
            </a:r>
            <a:r>
              <a:rPr lang="en-US" altLang="zh-CN" sz="1400" dirty="0">
                <a:solidFill>
                  <a:srgbClr val="7030A0"/>
                </a:solidFill>
              </a:rPr>
              <a:t>(),</a:t>
            </a:r>
            <a:r>
              <a:rPr lang="en-US" altLang="zh-CN" sz="1400" dirty="0" err="1">
                <a:solidFill>
                  <a:srgbClr val="7030A0"/>
                </a:solidFill>
              </a:rPr>
              <a:t>sig,count</a:t>
            </a:r>
            <a:r>
              <a:rPr lang="en-US" altLang="zh-CN" sz="1400" dirty="0">
                <a:solidFill>
                  <a:srgbClr val="7030A0"/>
                </a:solidFill>
              </a:rPr>
              <a:t>);</a:t>
            </a:r>
            <a:endParaRPr lang="en-US" altLang="zh-CN" sz="1400" dirty="0">
              <a:solidFill>
                <a:srgbClr val="7030A0"/>
              </a:solidFill>
            </a:endParaRPr>
          </a:p>
          <a:p>
            <a:pPr>
              <a:lnSpc>
                <a:spcPct val="95000"/>
              </a:lnSpc>
              <a:spcBef>
                <a:spcPct val="0"/>
              </a:spcBef>
              <a:buClrTx/>
              <a:buSzTx/>
              <a:buFontTx/>
              <a:buNone/>
            </a:pPr>
            <a:r>
              <a:rPr lang="en-US" altLang="zh-CN" sz="1400" dirty="0">
                <a:solidFill>
                  <a:srgbClr val="7030A0"/>
                </a:solidFill>
              </a:rPr>
              <a:t>}</a:t>
            </a:r>
            <a:endParaRPr lang="en-US" altLang="zh-CN" sz="1400" dirty="0">
              <a:solidFill>
                <a:srgbClr val="7030A0"/>
              </a:solidFill>
            </a:endParaRPr>
          </a:p>
          <a:p>
            <a:pPr>
              <a:lnSpc>
                <a:spcPct val="95000"/>
              </a:lnSpc>
              <a:spcBef>
                <a:spcPct val="0"/>
              </a:spcBef>
              <a:buClrTx/>
              <a:buSzTx/>
              <a:buFontTx/>
              <a:buNone/>
            </a:pPr>
            <a:endParaRPr lang="en-US" altLang="zh-CN" sz="1400" dirty="0"/>
          </a:p>
          <a:p>
            <a:pPr>
              <a:lnSpc>
                <a:spcPct val="95000"/>
              </a:lnSpc>
              <a:spcBef>
                <a:spcPct val="0"/>
              </a:spcBef>
              <a:buClrTx/>
              <a:buSzTx/>
              <a:buFontTx/>
              <a:buNone/>
            </a:pPr>
            <a:r>
              <a:rPr lang="en-US" altLang="zh-CN" sz="1400" dirty="0"/>
              <a:t>int main()</a:t>
            </a:r>
            <a:endParaRPr lang="en-US" altLang="zh-CN" sz="1400" dirty="0"/>
          </a:p>
          <a:p>
            <a:pPr>
              <a:lnSpc>
                <a:spcPct val="95000"/>
              </a:lnSpc>
              <a:spcBef>
                <a:spcPct val="0"/>
              </a:spcBef>
              <a:buClrTx/>
              <a:buSzTx/>
              <a:buFontTx/>
              <a:buNone/>
            </a:pPr>
            <a:r>
              <a:rPr lang="en-US" altLang="zh-CN" sz="1400" dirty="0"/>
              <a:t>{</a:t>
            </a:r>
            <a:endParaRPr lang="en-US" altLang="zh-CN" sz="1400" dirty="0"/>
          </a:p>
          <a:p>
            <a:pPr>
              <a:lnSpc>
                <a:spcPct val="95000"/>
              </a:lnSpc>
              <a:spcBef>
                <a:spcPct val="0"/>
              </a:spcBef>
              <a:buClrTx/>
              <a:buSzTx/>
              <a:buFontTx/>
              <a:buNone/>
            </a:pPr>
            <a:r>
              <a:rPr lang="en-US" altLang="zh-CN" sz="1400" dirty="0">
                <a:solidFill>
                  <a:srgbClr val="0000CC"/>
                </a:solidFill>
              </a:rPr>
              <a:t>    (void) signal(SIGINT, </a:t>
            </a:r>
            <a:r>
              <a:rPr lang="en-US" altLang="zh-CN" sz="1400" dirty="0" err="1">
                <a:solidFill>
                  <a:srgbClr val="0000CC"/>
                </a:solidFill>
              </a:rPr>
              <a:t>gotSignal</a:t>
            </a:r>
            <a:r>
              <a:rPr lang="en-US" altLang="zh-CN" sz="1400" dirty="0">
                <a:solidFill>
                  <a:srgbClr val="0000CC"/>
                </a:solidFill>
              </a:rPr>
              <a:t>);</a:t>
            </a:r>
            <a:endParaRPr lang="en-US" altLang="zh-CN" sz="1400" dirty="0">
              <a:solidFill>
                <a:srgbClr val="0000CC"/>
              </a:solidFill>
            </a:endParaRPr>
          </a:p>
          <a:p>
            <a:pPr>
              <a:lnSpc>
                <a:spcPct val="95000"/>
              </a:lnSpc>
              <a:spcBef>
                <a:spcPct val="0"/>
              </a:spcBef>
              <a:buClrTx/>
              <a:buSzTx/>
              <a:buFontTx/>
              <a:buNone/>
            </a:pPr>
            <a:r>
              <a:rPr lang="en-US" altLang="zh-CN" sz="1400" dirty="0"/>
              <a:t>    </a:t>
            </a:r>
            <a:r>
              <a:rPr lang="en-US" altLang="zh-CN" sz="1400" dirty="0" err="1"/>
              <a:t>pid_t</a:t>
            </a:r>
            <a:r>
              <a:rPr lang="en-US" altLang="zh-CN" sz="1400" dirty="0"/>
              <a:t> </a:t>
            </a:r>
            <a:r>
              <a:rPr lang="en-US" altLang="zh-CN" sz="1400" dirty="0" err="1"/>
              <a:t>pid</a:t>
            </a:r>
            <a:r>
              <a:rPr lang="en-US" altLang="zh-CN" sz="1400" dirty="0"/>
              <a:t>=fork();        </a:t>
            </a:r>
            <a:r>
              <a:rPr lang="en-US" altLang="zh-CN" sz="1400" dirty="0">
                <a:solidFill>
                  <a:srgbClr val="7030A0"/>
                </a:solidFill>
              </a:rPr>
              <a:t>//</a:t>
            </a:r>
            <a:r>
              <a:rPr lang="zh-CN" altLang="en-US" sz="1400" b="1" i="1" u="sng" dirty="0">
                <a:solidFill>
                  <a:srgbClr val="C00000"/>
                </a:solidFill>
                <a:effectLst>
                  <a:outerShdw blurRad="38100" dist="38100" dir="2700000" algn="tl">
                    <a:srgbClr val="000000">
                      <a:alpha val="43137"/>
                    </a:srgbClr>
                  </a:outerShdw>
                </a:effectLst>
              </a:rPr>
              <a:t>子进程可继承父进程对信号</a:t>
            </a:r>
            <a:r>
              <a:rPr lang="en-US" altLang="zh-CN" sz="1400" b="1" i="1" u="sng" dirty="0">
                <a:solidFill>
                  <a:srgbClr val="C00000"/>
                </a:solidFill>
                <a:effectLst>
                  <a:outerShdw blurRad="38100" dist="38100" dir="2700000" algn="tl">
                    <a:srgbClr val="000000">
                      <a:alpha val="43137"/>
                    </a:srgbClr>
                  </a:outerShdw>
                </a:effectLst>
              </a:rPr>
              <a:t>SIGINT</a:t>
            </a:r>
            <a:r>
              <a:rPr lang="zh-CN" altLang="en-US" sz="1400" b="1" i="1" u="sng" dirty="0">
                <a:solidFill>
                  <a:srgbClr val="C00000"/>
                </a:solidFill>
                <a:effectLst>
                  <a:outerShdw blurRad="38100" dist="38100" dir="2700000" algn="tl">
                    <a:srgbClr val="000000">
                      <a:alpha val="43137"/>
                    </a:srgbClr>
                  </a:outerShdw>
                </a:effectLst>
              </a:rPr>
              <a:t>的处理方式</a:t>
            </a:r>
            <a:endParaRPr lang="en-US" altLang="zh-CN" sz="1400" b="1" i="1" u="sng" dirty="0">
              <a:solidFill>
                <a:srgbClr val="C00000"/>
              </a:solidFill>
              <a:effectLst>
                <a:outerShdw blurRad="38100" dist="38100" dir="2700000" algn="tl">
                  <a:srgbClr val="000000">
                    <a:alpha val="43137"/>
                  </a:srgbClr>
                </a:outerShdw>
              </a:effectLst>
            </a:endParaRPr>
          </a:p>
          <a:p>
            <a:pPr>
              <a:lnSpc>
                <a:spcPct val="95000"/>
              </a:lnSpc>
              <a:spcBef>
                <a:spcPct val="0"/>
              </a:spcBef>
              <a:buClrTx/>
              <a:buSzTx/>
              <a:buFontTx/>
              <a:buNone/>
            </a:pPr>
            <a:r>
              <a:rPr lang="en-US" altLang="zh-CN" sz="1400" dirty="0"/>
              <a:t>    if (</a:t>
            </a:r>
            <a:r>
              <a:rPr lang="en-US" altLang="zh-CN" sz="1400" dirty="0" err="1"/>
              <a:t>pid</a:t>
            </a:r>
            <a:r>
              <a:rPr lang="en-US" altLang="zh-CN" sz="1400" dirty="0"/>
              <a:t>==0) {</a:t>
            </a:r>
            <a:endParaRPr lang="en-US" altLang="zh-CN" sz="1400" dirty="0"/>
          </a:p>
          <a:p>
            <a:pPr>
              <a:lnSpc>
                <a:spcPct val="95000"/>
              </a:lnSpc>
              <a:spcBef>
                <a:spcPct val="0"/>
              </a:spcBef>
              <a:buClrTx/>
              <a:buSzTx/>
              <a:buFontTx/>
              <a:buNone/>
            </a:pPr>
            <a:r>
              <a:rPr lang="en-US" altLang="zh-CN" sz="1400" dirty="0"/>
              <a:t>         </a:t>
            </a:r>
            <a:r>
              <a:rPr lang="en-US" altLang="zh-CN" sz="1400" dirty="0">
                <a:solidFill>
                  <a:srgbClr val="7030A0"/>
                </a:solidFill>
              </a:rPr>
              <a:t>pause();</a:t>
            </a:r>
            <a:endParaRPr lang="en-US" altLang="zh-CN" sz="1400" dirty="0">
              <a:solidFill>
                <a:srgbClr val="7030A0"/>
              </a:solidFill>
            </a:endParaRPr>
          </a:p>
          <a:p>
            <a:pPr>
              <a:lnSpc>
                <a:spcPct val="95000"/>
              </a:lnSpc>
              <a:spcBef>
                <a:spcPct val="0"/>
              </a:spcBef>
              <a:buClrTx/>
              <a:buSzTx/>
              <a:buFontTx/>
              <a:buNone/>
            </a:pPr>
            <a:r>
              <a:rPr lang="en-US" altLang="zh-CN" sz="1400" dirty="0"/>
              <a:t>         </a:t>
            </a:r>
            <a:r>
              <a:rPr lang="en-US" altLang="zh-CN" sz="1400" dirty="0" err="1"/>
              <a:t>printf</a:t>
            </a:r>
            <a:r>
              <a:rPr lang="en-US" altLang="zh-CN" sz="1400" dirty="0"/>
              <a:t>(“Child Continue…\n”); </a:t>
            </a:r>
            <a:endParaRPr lang="en-US" altLang="zh-CN" sz="1400" dirty="0"/>
          </a:p>
          <a:p>
            <a:pPr>
              <a:lnSpc>
                <a:spcPct val="95000"/>
              </a:lnSpc>
              <a:spcBef>
                <a:spcPct val="0"/>
              </a:spcBef>
              <a:buClrTx/>
              <a:buSzTx/>
              <a:buFontTx/>
              <a:buNone/>
            </a:pPr>
            <a:r>
              <a:rPr lang="en-US" altLang="zh-CN" sz="1400" dirty="0">
                <a:solidFill>
                  <a:srgbClr val="006600"/>
                </a:solidFill>
              </a:rPr>
              <a:t>         kill(</a:t>
            </a:r>
            <a:r>
              <a:rPr lang="en-US" altLang="zh-CN" sz="1400" dirty="0" err="1">
                <a:solidFill>
                  <a:srgbClr val="006600"/>
                </a:solidFill>
              </a:rPr>
              <a:t>getppid</a:t>
            </a:r>
            <a:r>
              <a:rPr lang="en-US" altLang="zh-CN" sz="1400" dirty="0">
                <a:solidFill>
                  <a:srgbClr val="006600"/>
                </a:solidFill>
              </a:rPr>
              <a:t>(),SIGINT);</a:t>
            </a:r>
            <a:r>
              <a:rPr lang="zh-CN" altLang="en-US" sz="1400" dirty="0">
                <a:solidFill>
                  <a:srgbClr val="006600"/>
                </a:solidFill>
              </a:rPr>
              <a:t>  </a:t>
            </a:r>
            <a:r>
              <a:rPr lang="en-US" altLang="zh-CN" sz="1400" dirty="0">
                <a:solidFill>
                  <a:srgbClr val="006600"/>
                </a:solidFill>
              </a:rPr>
              <a:t>}     //</a:t>
            </a:r>
            <a:r>
              <a:rPr lang="zh-CN" altLang="en-US" sz="1400" dirty="0">
                <a:solidFill>
                  <a:srgbClr val="006600"/>
                </a:solidFill>
              </a:rPr>
              <a:t>子进程给父进程发送信号</a:t>
            </a:r>
            <a:r>
              <a:rPr lang="en-US" altLang="zh-CN" sz="1400" dirty="0">
                <a:solidFill>
                  <a:srgbClr val="006600"/>
                </a:solidFill>
              </a:rPr>
              <a:t>SIGINT   </a:t>
            </a:r>
            <a:endParaRPr lang="en-US" altLang="zh-CN" sz="1400" dirty="0">
              <a:solidFill>
                <a:srgbClr val="006600"/>
              </a:solidFill>
            </a:endParaRPr>
          </a:p>
          <a:p>
            <a:pPr>
              <a:lnSpc>
                <a:spcPct val="95000"/>
              </a:lnSpc>
              <a:spcBef>
                <a:spcPct val="0"/>
              </a:spcBef>
              <a:buClrTx/>
              <a:buSzTx/>
              <a:buFontTx/>
              <a:buNone/>
            </a:pPr>
            <a:r>
              <a:rPr lang="en-US" altLang="zh-CN" sz="1400" dirty="0"/>
              <a:t>    else { </a:t>
            </a:r>
            <a:endParaRPr lang="en-US" altLang="zh-CN" sz="1400" dirty="0"/>
          </a:p>
          <a:p>
            <a:pPr>
              <a:lnSpc>
                <a:spcPct val="95000"/>
              </a:lnSpc>
              <a:spcBef>
                <a:spcPct val="0"/>
              </a:spcBef>
              <a:buClrTx/>
              <a:buSzTx/>
              <a:buFontTx/>
              <a:buNone/>
            </a:pPr>
            <a:r>
              <a:rPr lang="en-US" altLang="zh-CN" sz="1400" dirty="0">
                <a:solidFill>
                  <a:srgbClr val="0070C0"/>
                </a:solidFill>
              </a:rPr>
              <a:t>         sleep(2</a:t>
            </a:r>
            <a:r>
              <a:rPr lang="en-US" altLang="zh-CN" sz="1400" dirty="0" smtClean="0">
                <a:solidFill>
                  <a:srgbClr val="0070C0"/>
                </a:solidFill>
              </a:rPr>
              <a:t>);  //</a:t>
            </a:r>
            <a:r>
              <a:rPr lang="zh-CN" altLang="en-US" sz="1400" dirty="0" smtClean="0">
                <a:solidFill>
                  <a:srgbClr val="0070C0"/>
                </a:solidFill>
              </a:rPr>
              <a:t>等待子进程创建完毕</a:t>
            </a:r>
            <a:endParaRPr lang="en-US" altLang="zh-CN" sz="1400" dirty="0">
              <a:solidFill>
                <a:srgbClr val="0070C0"/>
              </a:solidFill>
            </a:endParaRPr>
          </a:p>
          <a:p>
            <a:pPr>
              <a:lnSpc>
                <a:spcPct val="95000"/>
              </a:lnSpc>
              <a:spcBef>
                <a:spcPct val="0"/>
              </a:spcBef>
              <a:buClrTx/>
              <a:buSzTx/>
              <a:buFontTx/>
              <a:buNone/>
            </a:pPr>
            <a:r>
              <a:rPr lang="en-US" altLang="zh-CN" sz="1400" dirty="0"/>
              <a:t>         </a:t>
            </a:r>
            <a:r>
              <a:rPr lang="en-US" altLang="zh-CN" sz="1400" dirty="0">
                <a:solidFill>
                  <a:srgbClr val="FF0000"/>
                </a:solidFill>
              </a:rPr>
              <a:t>kill(</a:t>
            </a:r>
            <a:r>
              <a:rPr lang="en-US" altLang="zh-CN" sz="1400" dirty="0" err="1">
                <a:solidFill>
                  <a:srgbClr val="FF0000"/>
                </a:solidFill>
              </a:rPr>
              <a:t>pid,SIGINT</a:t>
            </a:r>
            <a:r>
              <a:rPr lang="en-US" altLang="zh-CN" sz="1400" dirty="0">
                <a:solidFill>
                  <a:srgbClr val="FF0000"/>
                </a:solidFill>
              </a:rPr>
              <a:t>);           //</a:t>
            </a:r>
            <a:r>
              <a:rPr lang="zh-CN" altLang="en-US" sz="1400" dirty="0">
                <a:solidFill>
                  <a:srgbClr val="FF0000"/>
                </a:solidFill>
              </a:rPr>
              <a:t>父进程给进程</a:t>
            </a:r>
            <a:r>
              <a:rPr lang="en-US" altLang="zh-CN" sz="1400" dirty="0" err="1">
                <a:solidFill>
                  <a:srgbClr val="FF0000"/>
                </a:solidFill>
              </a:rPr>
              <a:t>pid</a:t>
            </a:r>
            <a:r>
              <a:rPr lang="zh-CN" altLang="en-US" sz="1400" dirty="0">
                <a:solidFill>
                  <a:srgbClr val="FF0000"/>
                </a:solidFill>
              </a:rPr>
              <a:t>（子进程）发送信号</a:t>
            </a:r>
            <a:r>
              <a:rPr lang="en-US" altLang="zh-CN" sz="1400" dirty="0">
                <a:solidFill>
                  <a:srgbClr val="FF0000"/>
                </a:solidFill>
              </a:rPr>
              <a:t>SIGINT</a:t>
            </a:r>
            <a:endParaRPr lang="en-US" altLang="zh-CN" sz="1400" dirty="0">
              <a:solidFill>
                <a:srgbClr val="FF0000"/>
              </a:solidFill>
            </a:endParaRPr>
          </a:p>
          <a:p>
            <a:pPr>
              <a:lnSpc>
                <a:spcPct val="95000"/>
              </a:lnSpc>
              <a:spcBef>
                <a:spcPct val="0"/>
              </a:spcBef>
              <a:buClrTx/>
              <a:buSzTx/>
              <a:buFontTx/>
              <a:buNone/>
            </a:pPr>
            <a:r>
              <a:rPr lang="en-US" altLang="zh-CN" sz="1400" dirty="0">
                <a:solidFill>
                  <a:srgbClr val="7030A0"/>
                </a:solidFill>
              </a:rPr>
              <a:t>         </a:t>
            </a:r>
            <a:r>
              <a:rPr lang="en-US" altLang="zh-CN" sz="1400" dirty="0" err="1">
                <a:solidFill>
                  <a:srgbClr val="7030A0"/>
                </a:solidFill>
              </a:rPr>
              <a:t>waitpid</a:t>
            </a:r>
            <a:r>
              <a:rPr lang="en-US" altLang="zh-CN" sz="1400" dirty="0">
                <a:solidFill>
                  <a:srgbClr val="7030A0"/>
                </a:solidFill>
              </a:rPr>
              <a:t>(pid,NULL,0);    //</a:t>
            </a:r>
            <a:r>
              <a:rPr lang="zh-CN" altLang="en-US" sz="1400" dirty="0">
                <a:solidFill>
                  <a:srgbClr val="7030A0"/>
                </a:solidFill>
              </a:rPr>
              <a:t>等待进程</a:t>
            </a:r>
            <a:r>
              <a:rPr lang="en-US" altLang="zh-CN" sz="1400" dirty="0" err="1">
                <a:solidFill>
                  <a:srgbClr val="7030A0"/>
                </a:solidFill>
              </a:rPr>
              <a:t>pid</a:t>
            </a:r>
            <a:r>
              <a:rPr lang="zh-CN" altLang="en-US" sz="1400" dirty="0">
                <a:solidFill>
                  <a:srgbClr val="7030A0"/>
                </a:solidFill>
              </a:rPr>
              <a:t>（子进程）结束</a:t>
            </a:r>
            <a:endParaRPr lang="en-US" altLang="zh-CN" sz="1400" dirty="0">
              <a:solidFill>
                <a:srgbClr val="7030A0"/>
              </a:solidFill>
            </a:endParaRPr>
          </a:p>
          <a:p>
            <a:pPr>
              <a:lnSpc>
                <a:spcPct val="95000"/>
              </a:lnSpc>
              <a:spcBef>
                <a:spcPct val="0"/>
              </a:spcBef>
              <a:buClrTx/>
              <a:buSzTx/>
              <a:buFontTx/>
              <a:buNone/>
            </a:pPr>
            <a:r>
              <a:rPr lang="en-US" altLang="zh-CN" sz="1400" dirty="0"/>
              <a:t>     }</a:t>
            </a:r>
            <a:endParaRPr lang="en-US" altLang="zh-CN" sz="1400" dirty="0"/>
          </a:p>
          <a:p>
            <a:pPr>
              <a:lnSpc>
                <a:spcPct val="95000"/>
              </a:lnSpc>
              <a:spcBef>
                <a:spcPct val="0"/>
              </a:spcBef>
              <a:buClrTx/>
              <a:buSzTx/>
              <a:buFontTx/>
              <a:buNone/>
            </a:pPr>
            <a:r>
              <a:rPr lang="en-US" altLang="zh-CN" sz="1400" dirty="0"/>
              <a:t>   return 0;</a:t>
            </a:r>
            <a:endParaRPr lang="en-US" altLang="zh-CN" sz="1400" dirty="0"/>
          </a:p>
          <a:p>
            <a:pPr>
              <a:lnSpc>
                <a:spcPct val="95000"/>
              </a:lnSpc>
              <a:spcBef>
                <a:spcPct val="0"/>
              </a:spcBef>
              <a:buClrTx/>
              <a:buSzTx/>
              <a:buFontTx/>
              <a:buNone/>
            </a:pPr>
            <a:r>
              <a:rPr lang="en-US" altLang="zh-CN" sz="1400" dirty="0"/>
              <a:t>}</a:t>
            </a:r>
            <a:endParaRPr lang="en-US" altLang="zh-CN" sz="1400" dirty="0"/>
          </a:p>
          <a:p>
            <a:pPr>
              <a:spcBef>
                <a:spcPct val="0"/>
              </a:spcBef>
              <a:buClrTx/>
              <a:buSzTx/>
              <a:buFontTx/>
              <a:buNone/>
            </a:pPr>
            <a:endParaRPr lang="en-US" altLang="zh-CN" sz="1800" dirty="0"/>
          </a:p>
        </p:txBody>
      </p:sp>
      <p:sp>
        <p:nvSpPr>
          <p:cNvPr id="3" name="标题 1"/>
          <p:cNvSpPr txBox="1"/>
          <p:nvPr/>
        </p:nvSpPr>
        <p:spPr bwMode="auto">
          <a:xfrm>
            <a:off x="1012825" y="277474"/>
            <a:ext cx="5745163"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dirty="0">
                <a:effectLst>
                  <a:outerShdw blurRad="38100" dist="38100" dir="2700000">
                    <a:srgbClr val="C0C0C0"/>
                  </a:outerShdw>
                </a:effectLst>
              </a:rPr>
              <a:t>System call </a:t>
            </a:r>
            <a:r>
              <a:rPr lang="en-US" altLang="zh-CN" sz="2800" dirty="0">
                <a:effectLst>
                  <a:outerShdw blurRad="38100" dist="38100" dir="2700000">
                    <a:srgbClr val="C0C0C0"/>
                  </a:outerShdw>
                </a:effectLst>
              </a:rPr>
              <a:t>–kill</a:t>
            </a:r>
            <a:r>
              <a:rPr lang="zh-CN" altLang="en-US" sz="2800" dirty="0">
                <a:effectLst>
                  <a:outerShdw blurRad="38100" dist="38100" dir="2700000">
                    <a:srgbClr val="C0C0C0"/>
                  </a:outerShdw>
                </a:effectLst>
              </a:rPr>
              <a:t>例</a:t>
            </a:r>
            <a:endParaRPr lang="zh-CN" altLang="en-US" sz="2800" noProof="1">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矩形 1"/>
          <p:cNvSpPr>
            <a:spLocks noChangeArrowheads="1"/>
          </p:cNvSpPr>
          <p:nvPr/>
        </p:nvSpPr>
        <p:spPr bwMode="auto">
          <a:xfrm>
            <a:off x="457200" y="1163638"/>
            <a:ext cx="8196263" cy="5491760"/>
          </a:xfrm>
          <a:prstGeom prst="rect">
            <a:avLst/>
          </a:prstGeom>
          <a:noFill/>
          <a:ln>
            <a:noFill/>
          </a:ln>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342265" indent="-342265">
              <a:spcBef>
                <a:spcPts val="840"/>
              </a:spcBef>
              <a:buClrTx/>
              <a:buSzTx/>
              <a:buFont typeface="Wingdings" panose="05000000000000000000" pitchFamily="2" charset="2"/>
              <a:buChar char="n"/>
              <a:defRPr/>
            </a:pPr>
            <a:r>
              <a:rPr lang="zh-CN" altLang="en-US" sz="2000" dirty="0" smtClean="0">
                <a:solidFill>
                  <a:srgbClr val="0000CC"/>
                </a:solidFill>
                <a:latin typeface="+mn-lt"/>
                <a:ea typeface="+mn-ea"/>
              </a:rPr>
              <a:t>执行结果：父子</a:t>
            </a:r>
            <a:r>
              <a:rPr lang="zh-CN" altLang="en-US" sz="2000" dirty="0">
                <a:solidFill>
                  <a:srgbClr val="0000CC"/>
                </a:solidFill>
                <a:latin typeface="+mn-lt"/>
                <a:ea typeface="+mn-ea"/>
              </a:rPr>
              <a:t>进程分别收到对方发来的</a:t>
            </a:r>
            <a:r>
              <a:rPr lang="en-US" altLang="zh-CN" sz="2000" dirty="0">
                <a:solidFill>
                  <a:srgbClr val="0000CC"/>
                </a:solidFill>
                <a:latin typeface="+mn-lt"/>
                <a:ea typeface="+mn-ea"/>
              </a:rPr>
              <a:t>SIGINT</a:t>
            </a:r>
            <a:r>
              <a:rPr lang="zh-CN" altLang="en-US" sz="2000" dirty="0">
                <a:solidFill>
                  <a:srgbClr val="0000CC"/>
                </a:solidFill>
                <a:latin typeface="+mn-lt"/>
                <a:ea typeface="+mn-ea"/>
              </a:rPr>
              <a:t>信号，并分别执行一次</a:t>
            </a:r>
            <a:r>
              <a:rPr lang="zh-CN" altLang="en-US" sz="2000" dirty="0" smtClean="0">
                <a:solidFill>
                  <a:srgbClr val="0000CC"/>
                </a:solidFill>
                <a:latin typeface="+mn-lt"/>
                <a:ea typeface="+mn-ea"/>
              </a:rPr>
              <a:t>用户自定义</a:t>
            </a:r>
            <a:r>
              <a:rPr lang="zh-CN" altLang="en-US" sz="2000" dirty="0">
                <a:solidFill>
                  <a:srgbClr val="0000CC"/>
                </a:solidFill>
                <a:latin typeface="+mn-lt"/>
                <a:ea typeface="+mn-ea"/>
              </a:rPr>
              <a:t>的</a:t>
            </a:r>
            <a:r>
              <a:rPr lang="en-US" altLang="zh-CN" sz="2000" dirty="0">
                <a:solidFill>
                  <a:srgbClr val="0000CC"/>
                </a:solidFill>
                <a:latin typeface="+mn-lt"/>
                <a:ea typeface="+mn-ea"/>
              </a:rPr>
              <a:t>SIGINT</a:t>
            </a:r>
            <a:r>
              <a:rPr lang="zh-CN" altLang="en-US" sz="2000" dirty="0">
                <a:solidFill>
                  <a:srgbClr val="0000CC"/>
                </a:solidFill>
                <a:latin typeface="+mn-lt"/>
                <a:ea typeface="+mn-ea"/>
              </a:rPr>
              <a:t>的处理函数</a:t>
            </a:r>
            <a:r>
              <a:rPr lang="en-US" altLang="zh-CN" sz="2000" dirty="0" err="1">
                <a:solidFill>
                  <a:srgbClr val="0000CC"/>
                </a:solidFill>
                <a:latin typeface="+mn-lt"/>
                <a:ea typeface="+mn-ea"/>
              </a:rPr>
              <a:t>gotSignal</a:t>
            </a:r>
            <a:r>
              <a:rPr lang="en-US" altLang="zh-CN" sz="2000" dirty="0">
                <a:solidFill>
                  <a:srgbClr val="0000CC"/>
                </a:solidFill>
                <a:latin typeface="+mn-lt"/>
                <a:ea typeface="+mn-ea"/>
              </a:rPr>
              <a:t>()</a:t>
            </a:r>
            <a:endParaRPr lang="en-US" altLang="zh-CN" sz="2000" dirty="0">
              <a:solidFill>
                <a:srgbClr val="0000CC"/>
              </a:solidFill>
              <a:latin typeface="+mn-lt"/>
              <a:ea typeface="+mn-ea"/>
            </a:endParaRPr>
          </a:p>
          <a:p>
            <a:pPr marL="285750" indent="-313055">
              <a:spcBef>
                <a:spcPts val="840"/>
              </a:spcBef>
              <a:buClrTx/>
              <a:buSzTx/>
              <a:buFont typeface="Wingdings" panose="05000000000000000000" pitchFamily="2" charset="2"/>
              <a:buChar char="n"/>
              <a:defRPr/>
            </a:pPr>
            <a:r>
              <a:rPr lang="zh-CN" altLang="en-US" sz="2000" dirty="0">
                <a:latin typeface="+mn-lt"/>
                <a:ea typeface="+mn-ea"/>
              </a:rPr>
              <a:t>注：父进程注册了信号</a:t>
            </a:r>
            <a:r>
              <a:rPr lang="en-US" altLang="zh-CN" sz="2000" dirty="0">
                <a:latin typeface="+mn-lt"/>
                <a:ea typeface="+mn-ea"/>
              </a:rPr>
              <a:t>SIGINT</a:t>
            </a:r>
            <a:r>
              <a:rPr lang="zh-CN" altLang="en-US" sz="2000" dirty="0">
                <a:latin typeface="+mn-lt"/>
                <a:ea typeface="+mn-ea"/>
              </a:rPr>
              <a:t>的处理函数</a:t>
            </a:r>
            <a:endParaRPr lang="en-US" altLang="zh-CN" sz="2000" dirty="0">
              <a:latin typeface="+mn-lt"/>
              <a:ea typeface="+mn-ea"/>
            </a:endParaRPr>
          </a:p>
          <a:p>
            <a:pPr marL="1028700" lvl="1" indent="-313055">
              <a:spcBef>
                <a:spcPts val="840"/>
              </a:spcBef>
              <a:buClrTx/>
              <a:buSzTx/>
              <a:buFont typeface="Wingdings" panose="05000000000000000000" pitchFamily="2" charset="2"/>
              <a:buChar char="l"/>
              <a:defRPr/>
            </a:pPr>
            <a:r>
              <a:rPr lang="zh-CN" altLang="en-US" sz="1800" dirty="0">
                <a:latin typeface="+mn-lt"/>
                <a:ea typeface="+mn-ea"/>
              </a:rPr>
              <a:t>子进程也继承了这一行为</a:t>
            </a:r>
            <a:endParaRPr lang="en-US" altLang="zh-CN" sz="1800" dirty="0">
              <a:latin typeface="+mn-lt"/>
              <a:ea typeface="+mn-ea"/>
            </a:endParaRPr>
          </a:p>
          <a:p>
            <a:pPr marL="1028700" lvl="1" indent="-313055">
              <a:spcBef>
                <a:spcPts val="840"/>
              </a:spcBef>
              <a:buClrTx/>
              <a:buSzTx/>
              <a:buFont typeface="Wingdings" panose="05000000000000000000" pitchFamily="2" charset="2"/>
              <a:buChar char="l"/>
              <a:defRPr/>
            </a:pPr>
            <a:r>
              <a:rPr lang="zh-CN" altLang="en-US" sz="1800" dirty="0">
                <a:latin typeface="+mn-lt"/>
                <a:ea typeface="+mn-ea"/>
              </a:rPr>
              <a:t>但</a:t>
            </a:r>
            <a:r>
              <a:rPr lang="zh-CN" altLang="en-US" sz="1800" dirty="0">
                <a:solidFill>
                  <a:srgbClr val="C00000"/>
                </a:solidFill>
                <a:latin typeface="+mn-lt"/>
                <a:ea typeface="+mn-ea"/>
              </a:rPr>
              <a:t>两个函数分处于不同的地址空间，即两个函数是独立的</a:t>
            </a:r>
            <a:endParaRPr lang="en-US" altLang="zh-CN" sz="1800" dirty="0">
              <a:solidFill>
                <a:srgbClr val="C00000"/>
              </a:solidFill>
              <a:latin typeface="+mn-lt"/>
              <a:ea typeface="+mn-ea"/>
            </a:endParaRPr>
          </a:p>
          <a:p>
            <a:pPr marL="1028700" lvl="1" indent="-313055">
              <a:spcBef>
                <a:spcPts val="840"/>
              </a:spcBef>
              <a:buClrTx/>
              <a:buSzTx/>
              <a:buFont typeface="Wingdings" panose="05000000000000000000" pitchFamily="2" charset="2"/>
              <a:buChar char="l"/>
              <a:defRPr/>
            </a:pPr>
            <a:r>
              <a:rPr lang="zh-CN" altLang="en-US" sz="1800" dirty="0">
                <a:latin typeface="+mn-lt"/>
                <a:ea typeface="+mn-ea"/>
              </a:rPr>
              <a:t>因此函数</a:t>
            </a:r>
            <a:r>
              <a:rPr lang="en-US" altLang="zh-CN" sz="1800" dirty="0" err="1">
                <a:latin typeface="+mn-lt"/>
                <a:ea typeface="+mn-ea"/>
              </a:rPr>
              <a:t>gotSignal</a:t>
            </a:r>
            <a:r>
              <a:rPr lang="en-US" altLang="zh-CN" sz="1800" dirty="0">
                <a:latin typeface="+mn-lt"/>
                <a:ea typeface="+mn-ea"/>
              </a:rPr>
              <a:t>()</a:t>
            </a:r>
            <a:r>
              <a:rPr lang="zh-CN" altLang="en-US" sz="1800" dirty="0">
                <a:latin typeface="+mn-lt"/>
                <a:ea typeface="+mn-ea"/>
              </a:rPr>
              <a:t>的输出信息中</a:t>
            </a:r>
            <a:r>
              <a:rPr lang="en-US" altLang="zh-CN" sz="1800" dirty="0">
                <a:latin typeface="+mn-lt"/>
                <a:ea typeface="+mn-ea"/>
              </a:rPr>
              <a:t>count</a:t>
            </a:r>
            <a:r>
              <a:rPr lang="zh-CN" altLang="en-US" sz="1800" dirty="0">
                <a:latin typeface="+mn-lt"/>
                <a:ea typeface="+mn-ea"/>
              </a:rPr>
              <a:t>的值，是父子分离的，相互独立的</a:t>
            </a:r>
            <a:endParaRPr lang="en-US" altLang="zh-CN" sz="1800" dirty="0">
              <a:latin typeface="+mn-lt"/>
              <a:ea typeface="+mn-ea"/>
            </a:endParaRPr>
          </a:p>
          <a:p>
            <a:pPr marL="1028700" lvl="1" indent="-313055">
              <a:spcBef>
                <a:spcPts val="840"/>
              </a:spcBef>
              <a:buClrTx/>
              <a:buSzTx/>
              <a:buFont typeface="Wingdings" panose="05000000000000000000" pitchFamily="2" charset="2"/>
              <a:buChar char="l"/>
              <a:defRPr/>
            </a:pPr>
            <a:r>
              <a:rPr lang="en-US" altLang="zh-CN" sz="1800" dirty="0" err="1"/>
              <a:t>getpid</a:t>
            </a:r>
            <a:r>
              <a:rPr lang="en-US" altLang="zh-CN" sz="1800" dirty="0"/>
              <a:t>()</a:t>
            </a:r>
            <a:r>
              <a:rPr lang="zh-CN" altLang="en-US" sz="1800" dirty="0" smtClean="0"/>
              <a:t>的返回值也是相应</a:t>
            </a:r>
            <a:r>
              <a:rPr lang="zh-CN" altLang="en-US" sz="1800" dirty="0"/>
              <a:t>进程</a:t>
            </a:r>
            <a:r>
              <a:rPr lang="zh-CN" altLang="en-US" sz="1800" dirty="0" smtClean="0"/>
              <a:t>的进程号</a:t>
            </a:r>
            <a:endParaRPr lang="en-US" altLang="zh-CN" sz="1800" dirty="0">
              <a:latin typeface="+mn-lt"/>
              <a:ea typeface="+mn-ea"/>
            </a:endParaRPr>
          </a:p>
          <a:p>
            <a:pPr marL="1428750" lvl="2" indent="-313055">
              <a:spcBef>
                <a:spcPts val="840"/>
              </a:spcBef>
              <a:buClrTx/>
              <a:buSzTx/>
              <a:buFont typeface="Wingdings" panose="05000000000000000000" pitchFamily="2" charset="2"/>
              <a:buChar char="ü"/>
              <a:defRPr/>
            </a:pPr>
            <a:r>
              <a:rPr lang="zh-CN" altLang="en-US" sz="1600" dirty="0" smtClean="0">
                <a:latin typeface="+mn-lt"/>
                <a:ea typeface="+mn-ea"/>
              </a:rPr>
              <a:t>在父进程的地址空间中，返回父进程的进程号</a:t>
            </a:r>
            <a:endParaRPr lang="en-US" altLang="zh-CN" sz="1600" dirty="0" smtClean="0">
              <a:latin typeface="+mn-lt"/>
              <a:ea typeface="+mn-ea"/>
            </a:endParaRPr>
          </a:p>
          <a:p>
            <a:pPr marL="1428750" lvl="2" indent="-313055">
              <a:spcBef>
                <a:spcPts val="840"/>
              </a:spcBef>
              <a:buClrTx/>
              <a:buSzTx/>
              <a:buFont typeface="Wingdings" panose="05000000000000000000" pitchFamily="2" charset="2"/>
              <a:buChar char="ü"/>
              <a:defRPr/>
            </a:pPr>
            <a:r>
              <a:rPr lang="zh-CN" altLang="en-US" sz="1600" dirty="0" smtClean="0"/>
              <a:t>在子进程</a:t>
            </a:r>
            <a:r>
              <a:rPr lang="zh-CN" altLang="en-US" sz="1600" dirty="0"/>
              <a:t>的地址空间中，</a:t>
            </a:r>
            <a:r>
              <a:rPr lang="zh-CN" altLang="en-US" sz="1600" dirty="0" smtClean="0"/>
              <a:t>返回子进程</a:t>
            </a:r>
            <a:r>
              <a:rPr lang="zh-CN" altLang="en-US" sz="1600" dirty="0"/>
              <a:t>的进程号</a:t>
            </a:r>
            <a:endParaRPr lang="en-US" altLang="zh-CN" sz="1600" dirty="0"/>
          </a:p>
          <a:p>
            <a:pPr indent="-313055">
              <a:spcBef>
                <a:spcPts val="840"/>
              </a:spcBef>
              <a:buClrTx/>
              <a:buSzTx/>
              <a:buFontTx/>
              <a:buNone/>
              <a:defRPr/>
            </a:pPr>
            <a:r>
              <a:rPr lang="en-US" altLang="zh-CN" sz="1800" dirty="0" smtClean="0">
                <a:latin typeface="+mn-lt"/>
                <a:ea typeface="+mn-ea"/>
              </a:rPr>
              <a:t>void </a:t>
            </a:r>
            <a:r>
              <a:rPr lang="en-US" altLang="zh-CN" sz="1800" dirty="0" err="1">
                <a:latin typeface="+mn-lt"/>
                <a:ea typeface="+mn-ea"/>
              </a:rPr>
              <a:t>gotSignal</a:t>
            </a:r>
            <a:r>
              <a:rPr lang="en-US" altLang="zh-CN" sz="1800" dirty="0">
                <a:latin typeface="+mn-lt"/>
                <a:ea typeface="+mn-ea"/>
              </a:rPr>
              <a:t>(</a:t>
            </a:r>
            <a:r>
              <a:rPr lang="en-US" altLang="zh-CN" sz="1800" dirty="0" err="1">
                <a:latin typeface="+mn-lt"/>
                <a:ea typeface="+mn-ea"/>
              </a:rPr>
              <a:t>int</a:t>
            </a:r>
            <a:r>
              <a:rPr lang="en-US" altLang="zh-CN" sz="1800" dirty="0">
                <a:latin typeface="+mn-lt"/>
                <a:ea typeface="+mn-ea"/>
              </a:rPr>
              <a:t> sig)</a:t>
            </a:r>
            <a:endParaRPr lang="en-US" altLang="zh-CN" sz="1800" dirty="0">
              <a:latin typeface="+mn-lt"/>
              <a:ea typeface="+mn-ea"/>
            </a:endParaRPr>
          </a:p>
          <a:p>
            <a:pPr indent="-313055">
              <a:spcBef>
                <a:spcPts val="840"/>
              </a:spcBef>
              <a:buClrTx/>
              <a:buSzTx/>
              <a:buFontTx/>
              <a:buNone/>
              <a:defRPr/>
            </a:pPr>
            <a:r>
              <a:rPr lang="en-US" altLang="zh-CN" sz="1800" dirty="0">
                <a:latin typeface="+mn-lt"/>
                <a:ea typeface="+mn-ea"/>
              </a:rPr>
              <a:t>{   count++;</a:t>
            </a:r>
            <a:endParaRPr lang="en-US" altLang="zh-CN" sz="1800" dirty="0">
              <a:latin typeface="+mn-lt"/>
              <a:ea typeface="+mn-ea"/>
            </a:endParaRPr>
          </a:p>
          <a:p>
            <a:pPr>
              <a:lnSpc>
                <a:spcPct val="90000"/>
              </a:lnSpc>
              <a:spcBef>
                <a:spcPct val="0"/>
              </a:spcBef>
              <a:buClrTx/>
              <a:buSzTx/>
              <a:buFontTx/>
              <a:buNone/>
              <a:defRPr/>
            </a:pPr>
            <a:r>
              <a:rPr lang="en-US" altLang="zh-CN" sz="1800" dirty="0">
                <a:latin typeface="+mn-lt"/>
                <a:ea typeface="+mn-ea"/>
              </a:rPr>
              <a:t>    </a:t>
            </a:r>
            <a:r>
              <a:rPr lang="en-US" altLang="zh-CN" sz="1800" dirty="0" err="1"/>
              <a:t>printf</a:t>
            </a:r>
            <a:r>
              <a:rPr lang="en-US" altLang="zh-CN" sz="1800" dirty="0"/>
              <a:t>(“en </a:t>
            </a:r>
            <a:r>
              <a:rPr lang="en-US" altLang="zh-CN" sz="1800" dirty="0" err="1"/>
              <a:t>en</a:t>
            </a:r>
            <a:r>
              <a:rPr lang="en-US" altLang="zh-CN" sz="1800" dirty="0"/>
              <a:t>! – process %d got signal %d %d time(s)\n”, </a:t>
            </a:r>
            <a:r>
              <a:rPr lang="en-US" altLang="zh-CN" sz="1800" dirty="0" err="1"/>
              <a:t>getpid</a:t>
            </a:r>
            <a:r>
              <a:rPr lang="en-US" altLang="zh-CN" sz="1800" dirty="0"/>
              <a:t>(),</a:t>
            </a:r>
            <a:r>
              <a:rPr lang="en-US" altLang="zh-CN" sz="1800" dirty="0" err="1"/>
              <a:t>sig,count</a:t>
            </a:r>
            <a:r>
              <a:rPr lang="en-US" altLang="zh-CN" sz="1800" dirty="0"/>
              <a:t>);</a:t>
            </a:r>
            <a:endParaRPr lang="en-US" altLang="zh-CN" sz="1800" dirty="0"/>
          </a:p>
          <a:p>
            <a:pPr indent="-313055">
              <a:spcBef>
                <a:spcPts val="840"/>
              </a:spcBef>
              <a:buClrTx/>
              <a:buSzTx/>
              <a:buFontTx/>
              <a:buNone/>
              <a:defRPr/>
            </a:pPr>
            <a:r>
              <a:rPr lang="en-US" altLang="zh-CN" sz="1800" dirty="0">
                <a:latin typeface="+mn-lt"/>
                <a:ea typeface="+mn-ea"/>
              </a:rPr>
              <a:t>}</a:t>
            </a:r>
            <a:endParaRPr lang="en-US" altLang="zh-CN" sz="1800" dirty="0">
              <a:latin typeface="+mn-lt"/>
              <a:ea typeface="+mn-ea"/>
            </a:endParaRPr>
          </a:p>
          <a:p>
            <a:pPr>
              <a:spcBef>
                <a:spcPct val="0"/>
              </a:spcBef>
              <a:buClrTx/>
              <a:buSzTx/>
              <a:buFontTx/>
              <a:buNone/>
              <a:defRPr/>
            </a:pPr>
            <a:endParaRPr lang="en-US" altLang="zh-CN" sz="1400" dirty="0"/>
          </a:p>
          <a:p>
            <a:pPr>
              <a:spcBef>
                <a:spcPct val="0"/>
              </a:spcBef>
              <a:buClrTx/>
              <a:buSzTx/>
              <a:buFontTx/>
              <a:buNone/>
              <a:defRPr/>
            </a:pPr>
            <a:endParaRPr lang="en-US" altLang="zh-CN" sz="1800" dirty="0"/>
          </a:p>
        </p:txBody>
      </p:sp>
      <p:sp>
        <p:nvSpPr>
          <p:cNvPr id="3" name="标题 1"/>
          <p:cNvSpPr txBox="1"/>
          <p:nvPr/>
        </p:nvSpPr>
        <p:spPr bwMode="auto">
          <a:xfrm>
            <a:off x="1012825" y="490538"/>
            <a:ext cx="5745163"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dirty="0">
                <a:effectLst>
                  <a:outerShdw blurRad="38100" dist="38100" dir="2700000">
                    <a:srgbClr val="C0C0C0"/>
                  </a:outerShdw>
                </a:effectLst>
              </a:rPr>
              <a:t>System call </a:t>
            </a:r>
            <a:r>
              <a:rPr lang="en-US" altLang="zh-CN" sz="2800" dirty="0">
                <a:effectLst>
                  <a:outerShdw blurRad="38100" dist="38100" dir="2700000">
                    <a:srgbClr val="C0C0C0"/>
                  </a:outerShdw>
                </a:effectLst>
              </a:rPr>
              <a:t>–kill</a:t>
            </a:r>
            <a:r>
              <a:rPr lang="zh-CN" altLang="en-US" sz="2800" dirty="0">
                <a:effectLst>
                  <a:outerShdw blurRad="38100" dist="38100" dir="2700000">
                    <a:srgbClr val="C0C0C0"/>
                  </a:outerShdw>
                </a:effectLst>
              </a:rPr>
              <a:t>例</a:t>
            </a:r>
            <a:endParaRPr lang="zh-CN" altLang="en-US" sz="2800" noProof="1">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矩形 1"/>
          <p:cNvSpPr>
            <a:spLocks noChangeArrowheads="1"/>
          </p:cNvSpPr>
          <p:nvPr/>
        </p:nvSpPr>
        <p:spPr bwMode="auto">
          <a:xfrm>
            <a:off x="661385" y="889339"/>
            <a:ext cx="7556500" cy="5690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5000"/>
              </a:lnSpc>
              <a:spcBef>
                <a:spcPct val="0"/>
              </a:spcBef>
              <a:buClrTx/>
              <a:buSzTx/>
              <a:buFontTx/>
              <a:buNone/>
            </a:pPr>
            <a:r>
              <a:rPr lang="en-US" altLang="zh-CN" sz="1400" dirty="0" smtClean="0">
                <a:solidFill>
                  <a:srgbClr val="C00000"/>
                </a:solidFill>
              </a:rPr>
              <a:t>//</a:t>
            </a:r>
            <a:r>
              <a:rPr lang="zh-CN" altLang="en-US" sz="1400" dirty="0" smtClean="0">
                <a:solidFill>
                  <a:srgbClr val="C00000"/>
                </a:solidFill>
              </a:rPr>
              <a:t>自定义信号处理函数，父进程终止子进程</a:t>
            </a:r>
            <a:endParaRPr lang="en-US" altLang="zh-CN" sz="1400" dirty="0" smtClean="0">
              <a:solidFill>
                <a:srgbClr val="C00000"/>
              </a:solidFill>
            </a:endParaRPr>
          </a:p>
          <a:p>
            <a:pPr>
              <a:lnSpc>
                <a:spcPct val="95000"/>
              </a:lnSpc>
              <a:spcBef>
                <a:spcPct val="0"/>
              </a:spcBef>
              <a:buClrTx/>
              <a:buSzTx/>
              <a:buFontTx/>
              <a:buNone/>
            </a:pPr>
            <a:r>
              <a:rPr lang="en-US" altLang="zh-CN" sz="1400" dirty="0" smtClean="0"/>
              <a:t>#</a:t>
            </a:r>
            <a:r>
              <a:rPr lang="en-US" altLang="zh-CN" sz="1400" dirty="0"/>
              <a:t>include &lt;</a:t>
            </a:r>
            <a:r>
              <a:rPr lang="en-US" altLang="zh-CN" sz="1400" dirty="0" err="1"/>
              <a:t>stdio.h</a:t>
            </a:r>
            <a:r>
              <a:rPr lang="en-US" altLang="zh-CN" sz="1400" dirty="0"/>
              <a:t>&gt;</a:t>
            </a:r>
            <a:endParaRPr lang="en-US" altLang="zh-CN" sz="1400" dirty="0"/>
          </a:p>
          <a:p>
            <a:pPr>
              <a:lnSpc>
                <a:spcPct val="95000"/>
              </a:lnSpc>
              <a:spcBef>
                <a:spcPct val="0"/>
              </a:spcBef>
              <a:buClrTx/>
              <a:buSzTx/>
              <a:buFontTx/>
              <a:buNone/>
            </a:pPr>
            <a:r>
              <a:rPr lang="en-US" altLang="zh-CN" sz="1400" dirty="0"/>
              <a:t>#include &lt;</a:t>
            </a:r>
            <a:r>
              <a:rPr lang="en-US" altLang="zh-CN" sz="1400" dirty="0" err="1"/>
              <a:t>unistd.h</a:t>
            </a:r>
            <a:r>
              <a:rPr lang="en-US" altLang="zh-CN" sz="1400" dirty="0"/>
              <a:t>&gt; </a:t>
            </a:r>
            <a:endParaRPr lang="en-US" altLang="zh-CN" sz="1400" dirty="0"/>
          </a:p>
          <a:p>
            <a:pPr>
              <a:lnSpc>
                <a:spcPct val="95000"/>
              </a:lnSpc>
              <a:spcBef>
                <a:spcPct val="0"/>
              </a:spcBef>
              <a:buClrTx/>
              <a:buSzTx/>
              <a:buFontTx/>
              <a:buNone/>
            </a:pPr>
            <a:r>
              <a:rPr lang="en-US" altLang="zh-CN" sz="1400" dirty="0"/>
              <a:t>#include &lt;</a:t>
            </a:r>
            <a:r>
              <a:rPr lang="en-US" altLang="zh-CN" sz="1400" dirty="0" err="1"/>
              <a:t>signal.h</a:t>
            </a:r>
            <a:r>
              <a:rPr lang="en-US" altLang="zh-CN" sz="1400" dirty="0"/>
              <a:t>&gt;</a:t>
            </a:r>
            <a:endParaRPr lang="en-US" altLang="zh-CN" sz="1400" dirty="0"/>
          </a:p>
          <a:p>
            <a:pPr>
              <a:lnSpc>
                <a:spcPct val="95000"/>
              </a:lnSpc>
              <a:spcBef>
                <a:spcPct val="0"/>
              </a:spcBef>
              <a:buClrTx/>
              <a:buSzTx/>
              <a:buFont typeface="Monotype Sorts" pitchFamily="2" charset="2"/>
              <a:buNone/>
            </a:pPr>
            <a:r>
              <a:rPr lang="en-US" altLang="zh-CN" sz="1400" dirty="0"/>
              <a:t>#include &lt;sys/</a:t>
            </a:r>
            <a:r>
              <a:rPr lang="en-US" altLang="zh-CN" sz="1400" dirty="0" err="1"/>
              <a:t>types.h</a:t>
            </a:r>
            <a:r>
              <a:rPr lang="en-US" altLang="zh-CN" sz="1400" dirty="0"/>
              <a:t>&gt;</a:t>
            </a:r>
            <a:endParaRPr lang="en-US" altLang="zh-CN" sz="1400" dirty="0"/>
          </a:p>
          <a:p>
            <a:pPr>
              <a:lnSpc>
                <a:spcPct val="95000"/>
              </a:lnSpc>
              <a:spcBef>
                <a:spcPct val="0"/>
              </a:spcBef>
              <a:buClrTx/>
              <a:buSzTx/>
              <a:buFont typeface="Monotype Sorts" pitchFamily="2" charset="2"/>
              <a:buNone/>
            </a:pPr>
            <a:endParaRPr lang="en-US" altLang="zh-CN" sz="1400" dirty="0"/>
          </a:p>
          <a:p>
            <a:pPr>
              <a:lnSpc>
                <a:spcPct val="95000"/>
              </a:lnSpc>
              <a:spcBef>
                <a:spcPct val="0"/>
              </a:spcBef>
              <a:buClrTx/>
              <a:buSzTx/>
              <a:buFontTx/>
              <a:buNone/>
            </a:pPr>
            <a:r>
              <a:rPr lang="en-US" altLang="zh-CN" sz="1400" dirty="0">
                <a:solidFill>
                  <a:srgbClr val="0070C0"/>
                </a:solidFill>
              </a:rPr>
              <a:t>void </a:t>
            </a:r>
            <a:r>
              <a:rPr lang="en-US" altLang="zh-CN" sz="1400" dirty="0" err="1" smtClean="0">
                <a:solidFill>
                  <a:srgbClr val="0070C0"/>
                </a:solidFill>
              </a:rPr>
              <a:t>SIGINT_handler</a:t>
            </a:r>
            <a:r>
              <a:rPr lang="en-US" altLang="zh-CN" sz="1400" dirty="0" smtClean="0">
                <a:solidFill>
                  <a:srgbClr val="0070C0"/>
                </a:solidFill>
              </a:rPr>
              <a:t>(</a:t>
            </a:r>
            <a:r>
              <a:rPr lang="en-US" altLang="zh-CN" sz="1400" dirty="0" err="1" smtClean="0">
                <a:solidFill>
                  <a:srgbClr val="0070C0"/>
                </a:solidFill>
              </a:rPr>
              <a:t>int</a:t>
            </a:r>
            <a:r>
              <a:rPr lang="en-US" altLang="zh-CN" sz="1400" dirty="0" smtClean="0">
                <a:solidFill>
                  <a:srgbClr val="0070C0"/>
                </a:solidFill>
              </a:rPr>
              <a:t> </a:t>
            </a:r>
            <a:r>
              <a:rPr lang="en-US" altLang="zh-CN" sz="1400" dirty="0">
                <a:solidFill>
                  <a:srgbClr val="0070C0"/>
                </a:solidFill>
              </a:rPr>
              <a:t>sig)</a:t>
            </a:r>
            <a:endParaRPr lang="en-US" altLang="zh-CN" sz="1400" dirty="0">
              <a:solidFill>
                <a:srgbClr val="0070C0"/>
              </a:solidFill>
            </a:endParaRPr>
          </a:p>
          <a:p>
            <a:pPr>
              <a:lnSpc>
                <a:spcPct val="95000"/>
              </a:lnSpc>
              <a:spcBef>
                <a:spcPct val="0"/>
              </a:spcBef>
              <a:buClrTx/>
              <a:buSzTx/>
              <a:buFontTx/>
              <a:buNone/>
            </a:pPr>
            <a:r>
              <a:rPr lang="en-US" altLang="zh-CN" sz="1400" dirty="0">
                <a:solidFill>
                  <a:srgbClr val="0070C0"/>
                </a:solidFill>
              </a:rPr>
              <a:t>{  </a:t>
            </a:r>
            <a:endParaRPr lang="en-US" altLang="zh-CN" sz="1400" dirty="0">
              <a:solidFill>
                <a:srgbClr val="0070C0"/>
              </a:solidFill>
            </a:endParaRPr>
          </a:p>
          <a:p>
            <a:pPr>
              <a:lnSpc>
                <a:spcPct val="95000"/>
              </a:lnSpc>
              <a:spcBef>
                <a:spcPct val="0"/>
              </a:spcBef>
              <a:buClrTx/>
              <a:buSzTx/>
              <a:buFontTx/>
              <a:buNone/>
            </a:pPr>
            <a:r>
              <a:rPr lang="en-US" altLang="zh-CN" sz="1400" dirty="0">
                <a:solidFill>
                  <a:srgbClr val="0070C0"/>
                </a:solidFill>
              </a:rPr>
              <a:t>     </a:t>
            </a:r>
            <a:r>
              <a:rPr lang="en-US" altLang="zh-CN" sz="1400" dirty="0" err="1">
                <a:solidFill>
                  <a:srgbClr val="0070C0"/>
                </a:solidFill>
              </a:rPr>
              <a:t>printf</a:t>
            </a:r>
            <a:r>
              <a:rPr lang="en-US" altLang="zh-CN" sz="1400" dirty="0">
                <a:solidFill>
                  <a:srgbClr val="0070C0"/>
                </a:solidFill>
              </a:rPr>
              <a:t>(“Child exit!\n”);</a:t>
            </a:r>
            <a:endParaRPr lang="en-US" altLang="zh-CN" sz="1400" dirty="0">
              <a:solidFill>
                <a:srgbClr val="0070C0"/>
              </a:solidFill>
            </a:endParaRPr>
          </a:p>
          <a:p>
            <a:pPr>
              <a:lnSpc>
                <a:spcPct val="95000"/>
              </a:lnSpc>
              <a:spcBef>
                <a:spcPct val="0"/>
              </a:spcBef>
              <a:buClrTx/>
              <a:buSzTx/>
              <a:buFontTx/>
              <a:buNone/>
            </a:pPr>
            <a:r>
              <a:rPr lang="en-US" altLang="zh-CN" sz="1400" dirty="0">
                <a:solidFill>
                  <a:srgbClr val="C00000"/>
                </a:solidFill>
              </a:rPr>
              <a:t>     exit(0</a:t>
            </a:r>
            <a:r>
              <a:rPr lang="en-US" altLang="zh-CN" sz="1400" dirty="0" smtClean="0">
                <a:solidFill>
                  <a:srgbClr val="C00000"/>
                </a:solidFill>
              </a:rPr>
              <a:t>);  //</a:t>
            </a:r>
            <a:r>
              <a:rPr lang="zh-CN" altLang="en-US" sz="1400" dirty="0" smtClean="0">
                <a:solidFill>
                  <a:srgbClr val="C00000"/>
                </a:solidFill>
              </a:rPr>
              <a:t>终止子进程</a:t>
            </a:r>
            <a:endParaRPr lang="en-US" altLang="zh-CN" sz="1400" dirty="0">
              <a:solidFill>
                <a:srgbClr val="C00000"/>
              </a:solidFill>
            </a:endParaRPr>
          </a:p>
          <a:p>
            <a:pPr>
              <a:lnSpc>
                <a:spcPct val="95000"/>
              </a:lnSpc>
              <a:spcBef>
                <a:spcPct val="0"/>
              </a:spcBef>
              <a:buClrTx/>
              <a:buSzTx/>
              <a:buFontTx/>
              <a:buNone/>
            </a:pPr>
            <a:r>
              <a:rPr lang="en-US" altLang="zh-CN" sz="1400" dirty="0">
                <a:solidFill>
                  <a:srgbClr val="0070C0"/>
                </a:solidFill>
              </a:rPr>
              <a:t> }</a:t>
            </a:r>
            <a:endParaRPr lang="en-US" altLang="zh-CN" sz="1400" dirty="0">
              <a:solidFill>
                <a:srgbClr val="0070C0"/>
              </a:solidFill>
            </a:endParaRPr>
          </a:p>
          <a:p>
            <a:pPr>
              <a:lnSpc>
                <a:spcPct val="95000"/>
              </a:lnSpc>
              <a:spcBef>
                <a:spcPct val="0"/>
              </a:spcBef>
              <a:buClrTx/>
              <a:buSzTx/>
              <a:buFontTx/>
              <a:buNone/>
            </a:pPr>
            <a:endParaRPr lang="en-US" altLang="zh-CN" sz="1400" dirty="0"/>
          </a:p>
          <a:p>
            <a:pPr>
              <a:lnSpc>
                <a:spcPct val="95000"/>
              </a:lnSpc>
              <a:spcBef>
                <a:spcPct val="0"/>
              </a:spcBef>
              <a:buClrTx/>
              <a:buSzTx/>
              <a:buFontTx/>
              <a:buNone/>
            </a:pPr>
            <a:r>
              <a:rPr lang="en-US" altLang="zh-CN" sz="1400" dirty="0"/>
              <a:t>int main()</a:t>
            </a:r>
            <a:endParaRPr lang="en-US" altLang="zh-CN" sz="1400" dirty="0"/>
          </a:p>
          <a:p>
            <a:pPr>
              <a:lnSpc>
                <a:spcPct val="95000"/>
              </a:lnSpc>
              <a:spcBef>
                <a:spcPct val="0"/>
              </a:spcBef>
              <a:buClrTx/>
              <a:buSzTx/>
              <a:buFontTx/>
              <a:buNone/>
            </a:pPr>
            <a:r>
              <a:rPr lang="en-US" altLang="zh-CN" sz="1400" dirty="0"/>
              <a:t>{</a:t>
            </a:r>
            <a:endParaRPr lang="en-US" altLang="zh-CN" sz="1400" dirty="0"/>
          </a:p>
          <a:p>
            <a:pPr>
              <a:lnSpc>
                <a:spcPct val="95000"/>
              </a:lnSpc>
              <a:spcBef>
                <a:spcPct val="0"/>
              </a:spcBef>
              <a:buClrTx/>
              <a:buSzTx/>
              <a:buFontTx/>
              <a:buNone/>
            </a:pPr>
            <a:r>
              <a:rPr lang="en-US" altLang="zh-CN" sz="1400" dirty="0" smtClean="0"/>
              <a:t>    </a:t>
            </a:r>
            <a:r>
              <a:rPr lang="en-US" altLang="zh-CN" sz="1400" dirty="0" err="1" smtClean="0"/>
              <a:t>pid_t</a:t>
            </a:r>
            <a:r>
              <a:rPr lang="en-US" altLang="zh-CN" sz="1400" dirty="0" smtClean="0"/>
              <a:t> </a:t>
            </a:r>
            <a:r>
              <a:rPr lang="en-US" altLang="zh-CN" sz="1400" dirty="0" err="1" smtClean="0"/>
              <a:t>pid</a:t>
            </a:r>
            <a:r>
              <a:rPr lang="en-US" altLang="zh-CN" sz="1400" dirty="0" smtClean="0"/>
              <a:t>=fork();</a:t>
            </a:r>
            <a:endParaRPr lang="en-US" altLang="zh-CN" sz="1400" b="1" i="1" u="sng" dirty="0">
              <a:solidFill>
                <a:srgbClr val="C00000"/>
              </a:solidFill>
              <a:effectLst>
                <a:outerShdw blurRad="38100" dist="38100" dir="2700000" algn="tl">
                  <a:srgbClr val="000000">
                    <a:alpha val="43137"/>
                  </a:srgbClr>
                </a:outerShdw>
              </a:effectLst>
            </a:endParaRPr>
          </a:p>
          <a:p>
            <a:pPr>
              <a:lnSpc>
                <a:spcPct val="95000"/>
              </a:lnSpc>
              <a:spcBef>
                <a:spcPct val="0"/>
              </a:spcBef>
              <a:buClrTx/>
              <a:buSzTx/>
              <a:buFontTx/>
              <a:buNone/>
            </a:pPr>
            <a:r>
              <a:rPr lang="en-US" altLang="zh-CN" sz="1400" dirty="0"/>
              <a:t>    if (</a:t>
            </a:r>
            <a:r>
              <a:rPr lang="en-US" altLang="zh-CN" sz="1400" dirty="0" err="1"/>
              <a:t>pid</a:t>
            </a:r>
            <a:r>
              <a:rPr lang="en-US" altLang="zh-CN" sz="1400" dirty="0"/>
              <a:t>==0) </a:t>
            </a:r>
            <a:r>
              <a:rPr lang="en-US" altLang="zh-CN" sz="1400" dirty="0" smtClean="0"/>
              <a:t>{</a:t>
            </a:r>
            <a:endParaRPr lang="en-US" altLang="zh-CN" sz="1400" dirty="0" smtClean="0"/>
          </a:p>
          <a:p>
            <a:pPr>
              <a:lnSpc>
                <a:spcPct val="95000"/>
              </a:lnSpc>
              <a:spcBef>
                <a:spcPct val="0"/>
              </a:spcBef>
              <a:buClrTx/>
              <a:buSzTx/>
              <a:buFontTx/>
              <a:buNone/>
            </a:pPr>
            <a:r>
              <a:rPr lang="en-US" altLang="zh-CN" sz="1400" dirty="0"/>
              <a:t> </a:t>
            </a:r>
            <a:r>
              <a:rPr lang="en-US" altLang="zh-CN" sz="1400" dirty="0" smtClean="0"/>
              <a:t>        </a:t>
            </a:r>
            <a:r>
              <a:rPr lang="en-US" altLang="zh-CN" sz="1400" dirty="0" smtClean="0">
                <a:solidFill>
                  <a:srgbClr val="0000CC"/>
                </a:solidFill>
              </a:rPr>
              <a:t>signal(SIGINT</a:t>
            </a:r>
            <a:r>
              <a:rPr lang="en-US" altLang="zh-CN" sz="1400" dirty="0">
                <a:solidFill>
                  <a:srgbClr val="0000CC"/>
                </a:solidFill>
              </a:rPr>
              <a:t>, </a:t>
            </a:r>
            <a:r>
              <a:rPr lang="en-US" altLang="zh-CN" sz="1400" dirty="0" err="1">
                <a:solidFill>
                  <a:srgbClr val="0000CC"/>
                </a:solidFill>
              </a:rPr>
              <a:t>SIGINT_handler</a:t>
            </a:r>
            <a:r>
              <a:rPr lang="en-US" altLang="zh-CN" sz="1400" dirty="0" smtClean="0">
                <a:solidFill>
                  <a:srgbClr val="0000CC"/>
                </a:solidFill>
              </a:rPr>
              <a:t>);</a:t>
            </a:r>
            <a:endParaRPr lang="en-US" altLang="zh-CN" sz="1400" dirty="0" smtClean="0">
              <a:solidFill>
                <a:srgbClr val="0000CC"/>
              </a:solidFill>
            </a:endParaRPr>
          </a:p>
          <a:p>
            <a:pPr>
              <a:lnSpc>
                <a:spcPct val="95000"/>
              </a:lnSpc>
              <a:spcBef>
                <a:spcPct val="0"/>
              </a:spcBef>
              <a:buClrTx/>
              <a:buSzTx/>
              <a:buFontTx/>
              <a:buNone/>
            </a:pPr>
            <a:r>
              <a:rPr lang="en-US" altLang="zh-CN" sz="1400" dirty="0">
                <a:solidFill>
                  <a:srgbClr val="0000CC"/>
                </a:solidFill>
              </a:rPr>
              <a:t> </a:t>
            </a:r>
            <a:r>
              <a:rPr lang="en-US" altLang="zh-CN" sz="1400" dirty="0" smtClean="0">
                <a:solidFill>
                  <a:srgbClr val="0000CC"/>
                </a:solidFill>
              </a:rPr>
              <a:t>        while(1);</a:t>
            </a:r>
            <a:endParaRPr lang="en-US" altLang="zh-CN" sz="1400" dirty="0" smtClean="0"/>
          </a:p>
          <a:p>
            <a:pPr>
              <a:lnSpc>
                <a:spcPct val="95000"/>
              </a:lnSpc>
              <a:spcBef>
                <a:spcPct val="0"/>
              </a:spcBef>
              <a:buClrTx/>
              <a:buSzTx/>
              <a:buFontTx/>
              <a:buNone/>
            </a:pPr>
            <a:r>
              <a:rPr lang="en-US" altLang="zh-CN" sz="1400" dirty="0" smtClean="0"/>
              <a:t>else </a:t>
            </a:r>
            <a:r>
              <a:rPr lang="en-US" altLang="zh-CN" sz="1400" dirty="0"/>
              <a:t>{ </a:t>
            </a:r>
            <a:endParaRPr lang="en-US" altLang="zh-CN" sz="1400" dirty="0"/>
          </a:p>
          <a:p>
            <a:pPr>
              <a:lnSpc>
                <a:spcPct val="95000"/>
              </a:lnSpc>
              <a:spcBef>
                <a:spcPct val="0"/>
              </a:spcBef>
              <a:buClrTx/>
              <a:buSzTx/>
              <a:buFontTx/>
              <a:buNone/>
            </a:pPr>
            <a:r>
              <a:rPr lang="en-US" altLang="zh-CN" sz="1400" dirty="0">
                <a:solidFill>
                  <a:srgbClr val="0070C0"/>
                </a:solidFill>
              </a:rPr>
              <a:t>         </a:t>
            </a:r>
            <a:r>
              <a:rPr lang="en-US" altLang="zh-CN" sz="1400" dirty="0" smtClean="0">
                <a:solidFill>
                  <a:srgbClr val="0070C0"/>
                </a:solidFill>
              </a:rPr>
              <a:t>sleep(2);  //</a:t>
            </a:r>
            <a:r>
              <a:rPr lang="zh-CN" altLang="en-US" sz="1400" dirty="0" smtClean="0">
                <a:solidFill>
                  <a:srgbClr val="0070C0"/>
                </a:solidFill>
              </a:rPr>
              <a:t>等待子进程创建完毕</a:t>
            </a:r>
            <a:endParaRPr lang="en-US" altLang="zh-CN" sz="1400" dirty="0" smtClean="0">
              <a:solidFill>
                <a:srgbClr val="0070C0"/>
              </a:solidFill>
            </a:endParaRPr>
          </a:p>
          <a:p>
            <a:pPr>
              <a:lnSpc>
                <a:spcPct val="95000"/>
              </a:lnSpc>
              <a:spcBef>
                <a:spcPct val="0"/>
              </a:spcBef>
              <a:buClrTx/>
              <a:buSzTx/>
              <a:buFontTx/>
              <a:buNone/>
            </a:pPr>
            <a:r>
              <a:rPr lang="en-US" altLang="zh-CN" sz="1400" dirty="0">
                <a:solidFill>
                  <a:srgbClr val="006600"/>
                </a:solidFill>
              </a:rPr>
              <a:t> </a:t>
            </a:r>
            <a:r>
              <a:rPr lang="en-US" altLang="zh-CN" sz="1400" dirty="0" smtClean="0">
                <a:solidFill>
                  <a:srgbClr val="006600"/>
                </a:solidFill>
              </a:rPr>
              <a:t>        /* </a:t>
            </a:r>
            <a:r>
              <a:rPr lang="zh-CN" altLang="en-US" sz="1400" dirty="0" smtClean="0">
                <a:solidFill>
                  <a:srgbClr val="006600"/>
                </a:solidFill>
              </a:rPr>
              <a:t>父进程完成某些操作</a:t>
            </a:r>
            <a:r>
              <a:rPr lang="en-US" altLang="zh-CN" sz="1400" dirty="0" smtClean="0">
                <a:solidFill>
                  <a:srgbClr val="006600"/>
                </a:solidFill>
              </a:rPr>
              <a:t> */</a:t>
            </a:r>
            <a:endParaRPr lang="en-US" altLang="zh-CN" sz="1400" dirty="0">
              <a:solidFill>
                <a:srgbClr val="006600"/>
              </a:solidFill>
            </a:endParaRPr>
          </a:p>
          <a:p>
            <a:pPr>
              <a:lnSpc>
                <a:spcPct val="95000"/>
              </a:lnSpc>
              <a:spcBef>
                <a:spcPct val="0"/>
              </a:spcBef>
              <a:buClrTx/>
              <a:buSzTx/>
              <a:buFontTx/>
              <a:buNone/>
            </a:pPr>
            <a:r>
              <a:rPr lang="en-US" altLang="zh-CN" sz="1400" dirty="0"/>
              <a:t>         </a:t>
            </a:r>
            <a:r>
              <a:rPr lang="en-US" altLang="zh-CN" sz="1400" dirty="0">
                <a:solidFill>
                  <a:srgbClr val="FF0000"/>
                </a:solidFill>
              </a:rPr>
              <a:t>kill(</a:t>
            </a:r>
            <a:r>
              <a:rPr lang="en-US" altLang="zh-CN" sz="1400" dirty="0" err="1">
                <a:solidFill>
                  <a:srgbClr val="FF0000"/>
                </a:solidFill>
              </a:rPr>
              <a:t>pid,SIGINT</a:t>
            </a:r>
            <a:r>
              <a:rPr lang="en-US" altLang="zh-CN" sz="1400" dirty="0">
                <a:solidFill>
                  <a:srgbClr val="FF0000"/>
                </a:solidFill>
              </a:rPr>
              <a:t>);           //</a:t>
            </a:r>
            <a:r>
              <a:rPr lang="zh-CN" altLang="en-US" sz="1400" dirty="0">
                <a:solidFill>
                  <a:srgbClr val="FF0000"/>
                </a:solidFill>
              </a:rPr>
              <a:t>父进程</a:t>
            </a:r>
            <a:r>
              <a:rPr lang="zh-CN" altLang="en-US" sz="1400" dirty="0" smtClean="0">
                <a:solidFill>
                  <a:srgbClr val="FF0000"/>
                </a:solidFill>
              </a:rPr>
              <a:t>给子进程发送</a:t>
            </a:r>
            <a:r>
              <a:rPr lang="zh-CN" altLang="en-US" sz="1400" dirty="0">
                <a:solidFill>
                  <a:srgbClr val="FF0000"/>
                </a:solidFill>
              </a:rPr>
              <a:t>信号</a:t>
            </a:r>
            <a:r>
              <a:rPr lang="en-US" altLang="zh-CN" sz="1400" dirty="0" smtClean="0">
                <a:solidFill>
                  <a:srgbClr val="FF0000"/>
                </a:solidFill>
              </a:rPr>
              <a:t>SIGINT</a:t>
            </a:r>
            <a:r>
              <a:rPr lang="zh-CN" altLang="en-US" sz="1400" dirty="0" smtClean="0">
                <a:solidFill>
                  <a:srgbClr val="FF0000"/>
                </a:solidFill>
              </a:rPr>
              <a:t>，终止子进程的执行</a:t>
            </a:r>
            <a:endParaRPr lang="en-US" altLang="zh-CN" sz="1400" dirty="0">
              <a:solidFill>
                <a:srgbClr val="FF0000"/>
              </a:solidFill>
            </a:endParaRPr>
          </a:p>
          <a:p>
            <a:pPr>
              <a:lnSpc>
                <a:spcPct val="95000"/>
              </a:lnSpc>
              <a:spcBef>
                <a:spcPct val="0"/>
              </a:spcBef>
              <a:buClrTx/>
              <a:buSzTx/>
              <a:buFontTx/>
              <a:buNone/>
            </a:pPr>
            <a:r>
              <a:rPr lang="en-US" altLang="zh-CN" sz="1400" dirty="0">
                <a:solidFill>
                  <a:srgbClr val="7030A0"/>
                </a:solidFill>
              </a:rPr>
              <a:t>         </a:t>
            </a:r>
            <a:r>
              <a:rPr lang="en-US" altLang="zh-CN" sz="1400" dirty="0" err="1">
                <a:solidFill>
                  <a:srgbClr val="7030A0"/>
                </a:solidFill>
              </a:rPr>
              <a:t>waitpid</a:t>
            </a:r>
            <a:r>
              <a:rPr lang="en-US" altLang="zh-CN" sz="1400" dirty="0">
                <a:solidFill>
                  <a:srgbClr val="7030A0"/>
                </a:solidFill>
              </a:rPr>
              <a:t>(pid,NULL,0);    //</a:t>
            </a:r>
            <a:r>
              <a:rPr lang="zh-CN" altLang="en-US" sz="1400" dirty="0">
                <a:solidFill>
                  <a:srgbClr val="7030A0"/>
                </a:solidFill>
              </a:rPr>
              <a:t>等待进程</a:t>
            </a:r>
            <a:r>
              <a:rPr lang="en-US" altLang="zh-CN" sz="1400" dirty="0" err="1">
                <a:solidFill>
                  <a:srgbClr val="7030A0"/>
                </a:solidFill>
              </a:rPr>
              <a:t>pid</a:t>
            </a:r>
            <a:r>
              <a:rPr lang="zh-CN" altLang="en-US" sz="1400" dirty="0">
                <a:solidFill>
                  <a:srgbClr val="7030A0"/>
                </a:solidFill>
              </a:rPr>
              <a:t>（子进程）结束</a:t>
            </a:r>
            <a:endParaRPr lang="en-US" altLang="zh-CN" sz="1400" dirty="0">
              <a:solidFill>
                <a:srgbClr val="7030A0"/>
              </a:solidFill>
            </a:endParaRPr>
          </a:p>
          <a:p>
            <a:pPr>
              <a:lnSpc>
                <a:spcPct val="95000"/>
              </a:lnSpc>
              <a:spcBef>
                <a:spcPct val="0"/>
              </a:spcBef>
              <a:buClrTx/>
              <a:buSzTx/>
              <a:buFontTx/>
              <a:buNone/>
            </a:pPr>
            <a:r>
              <a:rPr lang="en-US" altLang="zh-CN" sz="1400" dirty="0"/>
              <a:t>     }</a:t>
            </a:r>
            <a:endParaRPr lang="en-US" altLang="zh-CN" sz="1400" dirty="0"/>
          </a:p>
          <a:p>
            <a:pPr>
              <a:lnSpc>
                <a:spcPct val="95000"/>
              </a:lnSpc>
              <a:spcBef>
                <a:spcPct val="0"/>
              </a:spcBef>
              <a:buClrTx/>
              <a:buSzTx/>
              <a:buFontTx/>
              <a:buNone/>
            </a:pPr>
            <a:r>
              <a:rPr lang="en-US" altLang="zh-CN" sz="1400" dirty="0"/>
              <a:t>   return 0;</a:t>
            </a:r>
            <a:endParaRPr lang="en-US" altLang="zh-CN" sz="1400" dirty="0"/>
          </a:p>
          <a:p>
            <a:pPr>
              <a:lnSpc>
                <a:spcPct val="95000"/>
              </a:lnSpc>
              <a:spcBef>
                <a:spcPct val="0"/>
              </a:spcBef>
              <a:buClrTx/>
              <a:buSzTx/>
              <a:buFontTx/>
              <a:buNone/>
            </a:pPr>
            <a:r>
              <a:rPr lang="en-US" altLang="zh-CN" sz="1400" dirty="0"/>
              <a:t>}</a:t>
            </a:r>
            <a:endParaRPr lang="en-US" altLang="zh-CN" sz="1400" dirty="0"/>
          </a:p>
          <a:p>
            <a:pPr>
              <a:spcBef>
                <a:spcPct val="0"/>
              </a:spcBef>
              <a:buClrTx/>
              <a:buSzTx/>
              <a:buFontTx/>
              <a:buNone/>
            </a:pPr>
            <a:endParaRPr lang="en-US" altLang="zh-CN" sz="1800" dirty="0"/>
          </a:p>
        </p:txBody>
      </p:sp>
      <p:sp>
        <p:nvSpPr>
          <p:cNvPr id="3" name="标题 1"/>
          <p:cNvSpPr txBox="1"/>
          <p:nvPr/>
        </p:nvSpPr>
        <p:spPr bwMode="auto">
          <a:xfrm>
            <a:off x="1012825" y="277474"/>
            <a:ext cx="7589637"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noProof="1" smtClean="0">
                <a:effectLst>
                  <a:outerShdw blurRad="38100" dist="38100" dir="2700000">
                    <a:srgbClr val="C0C0C0"/>
                  </a:outerShdw>
                </a:effectLst>
              </a:rPr>
              <a:t>一个进程控制另一个进程的行为</a:t>
            </a:r>
            <a:endParaRPr lang="zh-CN" altLang="en-US" sz="2800" noProof="1">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矩形 1"/>
          <p:cNvSpPr>
            <a:spLocks noChangeArrowheads="1"/>
          </p:cNvSpPr>
          <p:nvPr/>
        </p:nvSpPr>
        <p:spPr bwMode="auto">
          <a:xfrm>
            <a:off x="661385" y="889339"/>
            <a:ext cx="7556500"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5000"/>
              </a:lnSpc>
              <a:spcBef>
                <a:spcPct val="0"/>
              </a:spcBef>
              <a:buClrTx/>
              <a:buSzTx/>
              <a:buFontTx/>
              <a:buNone/>
            </a:pPr>
            <a:r>
              <a:rPr lang="en-US" altLang="zh-CN" sz="1400" dirty="0" smtClean="0">
                <a:solidFill>
                  <a:srgbClr val="C00000"/>
                </a:solidFill>
              </a:rPr>
              <a:t>//</a:t>
            </a:r>
            <a:r>
              <a:rPr lang="zh-CN" altLang="en-US" sz="1400" dirty="0" smtClean="0">
                <a:solidFill>
                  <a:srgbClr val="C00000"/>
                </a:solidFill>
              </a:rPr>
              <a:t>利用信号的默认操作，父进程终止子进程</a:t>
            </a:r>
            <a:endParaRPr lang="en-US" altLang="zh-CN" sz="1400" dirty="0" smtClean="0">
              <a:solidFill>
                <a:srgbClr val="C00000"/>
              </a:solidFill>
            </a:endParaRPr>
          </a:p>
          <a:p>
            <a:pPr>
              <a:lnSpc>
                <a:spcPct val="95000"/>
              </a:lnSpc>
              <a:spcBef>
                <a:spcPct val="0"/>
              </a:spcBef>
              <a:buClrTx/>
              <a:buSzTx/>
              <a:buFontTx/>
              <a:buNone/>
            </a:pPr>
            <a:r>
              <a:rPr lang="en-US" altLang="zh-CN" sz="1400" dirty="0" smtClean="0"/>
              <a:t>#</a:t>
            </a:r>
            <a:r>
              <a:rPr lang="en-US" altLang="zh-CN" sz="1400" dirty="0"/>
              <a:t>include &lt;</a:t>
            </a:r>
            <a:r>
              <a:rPr lang="en-US" altLang="zh-CN" sz="1400" dirty="0" err="1"/>
              <a:t>stdio.h</a:t>
            </a:r>
            <a:r>
              <a:rPr lang="en-US" altLang="zh-CN" sz="1400" dirty="0"/>
              <a:t>&gt;</a:t>
            </a:r>
            <a:endParaRPr lang="en-US" altLang="zh-CN" sz="1400" dirty="0"/>
          </a:p>
          <a:p>
            <a:pPr>
              <a:lnSpc>
                <a:spcPct val="95000"/>
              </a:lnSpc>
              <a:spcBef>
                <a:spcPct val="0"/>
              </a:spcBef>
              <a:buClrTx/>
              <a:buSzTx/>
              <a:buFontTx/>
              <a:buNone/>
            </a:pPr>
            <a:r>
              <a:rPr lang="en-US" altLang="zh-CN" sz="1400" dirty="0"/>
              <a:t>#include &lt;</a:t>
            </a:r>
            <a:r>
              <a:rPr lang="en-US" altLang="zh-CN" sz="1400" dirty="0" err="1"/>
              <a:t>unistd.h</a:t>
            </a:r>
            <a:r>
              <a:rPr lang="en-US" altLang="zh-CN" sz="1400" dirty="0"/>
              <a:t>&gt; </a:t>
            </a:r>
            <a:endParaRPr lang="en-US" altLang="zh-CN" sz="1400" dirty="0"/>
          </a:p>
          <a:p>
            <a:pPr>
              <a:lnSpc>
                <a:spcPct val="95000"/>
              </a:lnSpc>
              <a:spcBef>
                <a:spcPct val="0"/>
              </a:spcBef>
              <a:buClrTx/>
              <a:buSzTx/>
              <a:buFontTx/>
              <a:buNone/>
            </a:pPr>
            <a:r>
              <a:rPr lang="en-US" altLang="zh-CN" sz="1400" dirty="0"/>
              <a:t>#include &lt;</a:t>
            </a:r>
            <a:r>
              <a:rPr lang="en-US" altLang="zh-CN" sz="1400" dirty="0" err="1"/>
              <a:t>signal.h</a:t>
            </a:r>
            <a:r>
              <a:rPr lang="en-US" altLang="zh-CN" sz="1400" dirty="0"/>
              <a:t>&gt;</a:t>
            </a:r>
            <a:endParaRPr lang="en-US" altLang="zh-CN" sz="1400" dirty="0"/>
          </a:p>
          <a:p>
            <a:pPr>
              <a:lnSpc>
                <a:spcPct val="95000"/>
              </a:lnSpc>
              <a:spcBef>
                <a:spcPct val="0"/>
              </a:spcBef>
              <a:buClrTx/>
              <a:buSzTx/>
              <a:buFont typeface="Monotype Sorts" pitchFamily="2" charset="2"/>
              <a:buNone/>
            </a:pPr>
            <a:r>
              <a:rPr lang="en-US" altLang="zh-CN" sz="1400" dirty="0"/>
              <a:t>#include &lt;sys/</a:t>
            </a:r>
            <a:r>
              <a:rPr lang="en-US" altLang="zh-CN" sz="1400" dirty="0" err="1"/>
              <a:t>types.h</a:t>
            </a:r>
            <a:r>
              <a:rPr lang="en-US" altLang="zh-CN" sz="1400" dirty="0"/>
              <a:t>&gt;</a:t>
            </a:r>
            <a:endParaRPr lang="en-US" altLang="zh-CN" sz="1400" dirty="0"/>
          </a:p>
          <a:p>
            <a:pPr>
              <a:lnSpc>
                <a:spcPct val="95000"/>
              </a:lnSpc>
              <a:spcBef>
                <a:spcPct val="0"/>
              </a:spcBef>
              <a:buClrTx/>
              <a:buSzTx/>
              <a:buFont typeface="Monotype Sorts" pitchFamily="2" charset="2"/>
              <a:buNone/>
            </a:pPr>
            <a:endParaRPr lang="en-US" altLang="zh-CN" sz="1400" dirty="0"/>
          </a:p>
          <a:p>
            <a:pPr>
              <a:lnSpc>
                <a:spcPct val="95000"/>
              </a:lnSpc>
              <a:spcBef>
                <a:spcPct val="0"/>
              </a:spcBef>
              <a:buClrTx/>
              <a:buSzTx/>
              <a:buFontTx/>
              <a:buNone/>
            </a:pPr>
            <a:r>
              <a:rPr lang="en-US" altLang="zh-CN" sz="1400" dirty="0" err="1" smtClean="0"/>
              <a:t>int</a:t>
            </a:r>
            <a:r>
              <a:rPr lang="en-US" altLang="zh-CN" sz="1400" dirty="0" smtClean="0"/>
              <a:t> </a:t>
            </a:r>
            <a:r>
              <a:rPr lang="en-US" altLang="zh-CN" sz="1400" dirty="0"/>
              <a:t>main()</a:t>
            </a:r>
            <a:endParaRPr lang="en-US" altLang="zh-CN" sz="1400" dirty="0"/>
          </a:p>
          <a:p>
            <a:pPr>
              <a:lnSpc>
                <a:spcPct val="95000"/>
              </a:lnSpc>
              <a:spcBef>
                <a:spcPct val="0"/>
              </a:spcBef>
              <a:buClrTx/>
              <a:buSzTx/>
              <a:buFontTx/>
              <a:buNone/>
            </a:pPr>
            <a:r>
              <a:rPr lang="en-US" altLang="zh-CN" sz="1400" dirty="0"/>
              <a:t>{</a:t>
            </a:r>
            <a:endParaRPr lang="en-US" altLang="zh-CN" sz="1400" dirty="0"/>
          </a:p>
          <a:p>
            <a:pPr>
              <a:lnSpc>
                <a:spcPct val="95000"/>
              </a:lnSpc>
              <a:spcBef>
                <a:spcPct val="0"/>
              </a:spcBef>
              <a:buClrTx/>
              <a:buSzTx/>
              <a:buFontTx/>
              <a:buNone/>
            </a:pPr>
            <a:r>
              <a:rPr lang="en-US" altLang="zh-CN" sz="1400" dirty="0" smtClean="0"/>
              <a:t>    </a:t>
            </a:r>
            <a:r>
              <a:rPr lang="en-US" altLang="zh-CN" sz="1400" dirty="0" err="1" smtClean="0"/>
              <a:t>pid_t</a:t>
            </a:r>
            <a:r>
              <a:rPr lang="en-US" altLang="zh-CN" sz="1400" dirty="0" smtClean="0"/>
              <a:t> </a:t>
            </a:r>
            <a:r>
              <a:rPr lang="en-US" altLang="zh-CN" sz="1400" dirty="0" err="1" smtClean="0"/>
              <a:t>pid</a:t>
            </a:r>
            <a:r>
              <a:rPr lang="en-US" altLang="zh-CN" sz="1400" dirty="0" smtClean="0"/>
              <a:t>=fork();</a:t>
            </a:r>
            <a:endParaRPr lang="en-US" altLang="zh-CN" sz="1400" b="1" i="1" u="sng" dirty="0">
              <a:solidFill>
                <a:srgbClr val="C00000"/>
              </a:solidFill>
              <a:effectLst>
                <a:outerShdw blurRad="38100" dist="38100" dir="2700000" algn="tl">
                  <a:srgbClr val="000000">
                    <a:alpha val="43137"/>
                  </a:srgbClr>
                </a:outerShdw>
              </a:effectLst>
            </a:endParaRPr>
          </a:p>
          <a:p>
            <a:pPr>
              <a:lnSpc>
                <a:spcPct val="95000"/>
              </a:lnSpc>
              <a:spcBef>
                <a:spcPct val="0"/>
              </a:spcBef>
              <a:buClrTx/>
              <a:buSzTx/>
              <a:buFontTx/>
              <a:buNone/>
            </a:pPr>
            <a:r>
              <a:rPr lang="en-US" altLang="zh-CN" sz="1400" dirty="0"/>
              <a:t>    if (</a:t>
            </a:r>
            <a:r>
              <a:rPr lang="en-US" altLang="zh-CN" sz="1400" dirty="0" err="1"/>
              <a:t>pid</a:t>
            </a:r>
            <a:r>
              <a:rPr lang="en-US" altLang="zh-CN" sz="1400" dirty="0"/>
              <a:t>==0) </a:t>
            </a:r>
            <a:r>
              <a:rPr lang="en-US" altLang="zh-CN" sz="1400" dirty="0" smtClean="0"/>
              <a:t>{</a:t>
            </a:r>
            <a:endParaRPr lang="en-US" altLang="zh-CN" sz="1400" dirty="0" smtClean="0"/>
          </a:p>
          <a:p>
            <a:pPr>
              <a:lnSpc>
                <a:spcPct val="95000"/>
              </a:lnSpc>
              <a:spcBef>
                <a:spcPct val="0"/>
              </a:spcBef>
              <a:buClrTx/>
              <a:buSzTx/>
              <a:buFontTx/>
              <a:buNone/>
            </a:pPr>
            <a:r>
              <a:rPr lang="en-US" altLang="zh-CN" sz="1400" dirty="0" smtClean="0"/>
              <a:t>        // </a:t>
            </a:r>
            <a:r>
              <a:rPr lang="en-US" altLang="zh-CN" sz="1400" dirty="0" smtClean="0">
                <a:solidFill>
                  <a:srgbClr val="0000CC"/>
                </a:solidFill>
              </a:rPr>
              <a:t>signal(SIGINT, SIG_DFL);  //SIGINT</a:t>
            </a:r>
            <a:r>
              <a:rPr lang="zh-CN" altLang="en-US" sz="1400" dirty="0" smtClean="0">
                <a:solidFill>
                  <a:srgbClr val="0000CC"/>
                </a:solidFill>
              </a:rPr>
              <a:t>的默认操作是</a:t>
            </a:r>
            <a:r>
              <a:rPr lang="zh-CN" altLang="en-US" sz="1400" dirty="0" smtClean="0">
                <a:solidFill>
                  <a:srgbClr val="C00000"/>
                </a:solidFill>
              </a:rPr>
              <a:t>终止进程</a:t>
            </a:r>
            <a:endParaRPr lang="en-US" altLang="zh-CN" sz="1400" dirty="0" smtClean="0">
              <a:solidFill>
                <a:srgbClr val="C00000"/>
              </a:solidFill>
            </a:endParaRPr>
          </a:p>
          <a:p>
            <a:pPr>
              <a:lnSpc>
                <a:spcPct val="95000"/>
              </a:lnSpc>
              <a:spcBef>
                <a:spcPct val="0"/>
              </a:spcBef>
              <a:buClrTx/>
              <a:buSzTx/>
              <a:buFontTx/>
              <a:buNone/>
            </a:pPr>
            <a:r>
              <a:rPr lang="en-US" altLang="zh-CN" sz="1400" dirty="0" smtClean="0">
                <a:solidFill>
                  <a:srgbClr val="0000CC"/>
                </a:solidFill>
              </a:rPr>
              <a:t>         while(1);</a:t>
            </a:r>
            <a:endParaRPr lang="en-US" altLang="zh-CN" sz="1400" dirty="0" smtClean="0"/>
          </a:p>
          <a:p>
            <a:pPr>
              <a:lnSpc>
                <a:spcPct val="95000"/>
              </a:lnSpc>
              <a:spcBef>
                <a:spcPct val="0"/>
              </a:spcBef>
              <a:buClrTx/>
              <a:buSzTx/>
              <a:buFontTx/>
              <a:buNone/>
            </a:pPr>
            <a:r>
              <a:rPr lang="en-US" altLang="zh-CN" sz="1400" dirty="0" smtClean="0"/>
              <a:t>else </a:t>
            </a:r>
            <a:r>
              <a:rPr lang="en-US" altLang="zh-CN" sz="1400" dirty="0"/>
              <a:t>{ </a:t>
            </a:r>
            <a:endParaRPr lang="en-US" altLang="zh-CN" sz="1400" dirty="0"/>
          </a:p>
          <a:p>
            <a:pPr>
              <a:lnSpc>
                <a:spcPct val="95000"/>
              </a:lnSpc>
              <a:spcBef>
                <a:spcPct val="0"/>
              </a:spcBef>
              <a:buClrTx/>
              <a:buSzTx/>
              <a:buFontTx/>
              <a:buNone/>
            </a:pPr>
            <a:r>
              <a:rPr lang="en-US" altLang="zh-CN" sz="1400" dirty="0">
                <a:solidFill>
                  <a:srgbClr val="0070C0"/>
                </a:solidFill>
              </a:rPr>
              <a:t>          sleep(2);  //</a:t>
            </a:r>
            <a:r>
              <a:rPr lang="zh-CN" altLang="en-US" sz="1400" dirty="0">
                <a:solidFill>
                  <a:srgbClr val="0070C0"/>
                </a:solidFill>
              </a:rPr>
              <a:t>等待子进程创建完毕</a:t>
            </a:r>
            <a:endParaRPr lang="en-US" altLang="zh-CN" sz="1400" dirty="0">
              <a:solidFill>
                <a:srgbClr val="0070C0"/>
              </a:solidFill>
            </a:endParaRPr>
          </a:p>
          <a:p>
            <a:pPr>
              <a:lnSpc>
                <a:spcPct val="95000"/>
              </a:lnSpc>
              <a:spcBef>
                <a:spcPct val="0"/>
              </a:spcBef>
              <a:buClrTx/>
              <a:buSzTx/>
              <a:buFontTx/>
              <a:buNone/>
            </a:pPr>
            <a:r>
              <a:rPr lang="en-US" altLang="zh-CN" sz="1400" dirty="0">
                <a:solidFill>
                  <a:srgbClr val="006600"/>
                </a:solidFill>
              </a:rPr>
              <a:t>         /* </a:t>
            </a:r>
            <a:r>
              <a:rPr lang="zh-CN" altLang="en-US" sz="1400" dirty="0">
                <a:solidFill>
                  <a:srgbClr val="006600"/>
                </a:solidFill>
              </a:rPr>
              <a:t>父进程完成某些操作</a:t>
            </a:r>
            <a:r>
              <a:rPr lang="en-US" altLang="zh-CN" sz="1400" dirty="0">
                <a:solidFill>
                  <a:srgbClr val="006600"/>
                </a:solidFill>
              </a:rPr>
              <a:t> </a:t>
            </a:r>
            <a:r>
              <a:rPr lang="en-US" altLang="zh-CN" sz="1400" dirty="0" smtClean="0">
                <a:solidFill>
                  <a:srgbClr val="006600"/>
                </a:solidFill>
              </a:rPr>
              <a:t>*/</a:t>
            </a:r>
            <a:endParaRPr lang="en-US" altLang="zh-CN" sz="1400" dirty="0" smtClean="0">
              <a:solidFill>
                <a:srgbClr val="006600"/>
              </a:solidFill>
            </a:endParaRPr>
          </a:p>
          <a:p>
            <a:pPr>
              <a:lnSpc>
                <a:spcPct val="95000"/>
              </a:lnSpc>
              <a:spcBef>
                <a:spcPct val="0"/>
              </a:spcBef>
              <a:buClrTx/>
              <a:buSzTx/>
              <a:buFontTx/>
              <a:buNone/>
            </a:pPr>
            <a:r>
              <a:rPr lang="en-US" altLang="zh-CN" sz="1400" dirty="0" smtClean="0"/>
              <a:t>         </a:t>
            </a:r>
            <a:r>
              <a:rPr lang="en-US" altLang="zh-CN" sz="1400" dirty="0">
                <a:solidFill>
                  <a:srgbClr val="FF0000"/>
                </a:solidFill>
              </a:rPr>
              <a:t>kill(</a:t>
            </a:r>
            <a:r>
              <a:rPr lang="en-US" altLang="zh-CN" sz="1400" dirty="0" err="1">
                <a:solidFill>
                  <a:srgbClr val="FF0000"/>
                </a:solidFill>
              </a:rPr>
              <a:t>pid,SIGINT</a:t>
            </a:r>
            <a:r>
              <a:rPr lang="en-US" altLang="zh-CN" sz="1400" dirty="0">
                <a:solidFill>
                  <a:srgbClr val="FF0000"/>
                </a:solidFill>
              </a:rPr>
              <a:t>);           //</a:t>
            </a:r>
            <a:r>
              <a:rPr lang="zh-CN" altLang="en-US" sz="1400" dirty="0">
                <a:solidFill>
                  <a:srgbClr val="FF0000"/>
                </a:solidFill>
              </a:rPr>
              <a:t>父进程</a:t>
            </a:r>
            <a:r>
              <a:rPr lang="zh-CN" altLang="en-US" sz="1400" dirty="0" smtClean="0">
                <a:solidFill>
                  <a:srgbClr val="FF0000"/>
                </a:solidFill>
              </a:rPr>
              <a:t>给子进程发送</a:t>
            </a:r>
            <a:r>
              <a:rPr lang="zh-CN" altLang="en-US" sz="1400" dirty="0">
                <a:solidFill>
                  <a:srgbClr val="FF0000"/>
                </a:solidFill>
              </a:rPr>
              <a:t>信号</a:t>
            </a:r>
            <a:r>
              <a:rPr lang="en-US" altLang="zh-CN" sz="1400" dirty="0" smtClean="0">
                <a:solidFill>
                  <a:srgbClr val="FF0000"/>
                </a:solidFill>
              </a:rPr>
              <a:t>SIGINT</a:t>
            </a:r>
            <a:r>
              <a:rPr lang="zh-CN" altLang="en-US" sz="1400" dirty="0" smtClean="0">
                <a:solidFill>
                  <a:srgbClr val="FF0000"/>
                </a:solidFill>
              </a:rPr>
              <a:t>，终止子进程的执行</a:t>
            </a:r>
            <a:endParaRPr lang="en-US" altLang="zh-CN" sz="1400" dirty="0">
              <a:solidFill>
                <a:srgbClr val="FF0000"/>
              </a:solidFill>
            </a:endParaRPr>
          </a:p>
          <a:p>
            <a:pPr>
              <a:lnSpc>
                <a:spcPct val="95000"/>
              </a:lnSpc>
              <a:spcBef>
                <a:spcPct val="0"/>
              </a:spcBef>
              <a:buClrTx/>
              <a:buSzTx/>
              <a:buFontTx/>
              <a:buNone/>
            </a:pPr>
            <a:r>
              <a:rPr lang="en-US" altLang="zh-CN" sz="1400" dirty="0">
                <a:solidFill>
                  <a:srgbClr val="7030A0"/>
                </a:solidFill>
              </a:rPr>
              <a:t>         </a:t>
            </a:r>
            <a:r>
              <a:rPr lang="en-US" altLang="zh-CN" sz="1400" dirty="0" err="1">
                <a:solidFill>
                  <a:srgbClr val="7030A0"/>
                </a:solidFill>
              </a:rPr>
              <a:t>waitpid</a:t>
            </a:r>
            <a:r>
              <a:rPr lang="en-US" altLang="zh-CN" sz="1400" dirty="0">
                <a:solidFill>
                  <a:srgbClr val="7030A0"/>
                </a:solidFill>
              </a:rPr>
              <a:t>(pid,NULL,0);    //</a:t>
            </a:r>
            <a:r>
              <a:rPr lang="zh-CN" altLang="en-US" sz="1400" dirty="0">
                <a:solidFill>
                  <a:srgbClr val="7030A0"/>
                </a:solidFill>
              </a:rPr>
              <a:t>等待进程</a:t>
            </a:r>
            <a:r>
              <a:rPr lang="en-US" altLang="zh-CN" sz="1400" dirty="0" err="1">
                <a:solidFill>
                  <a:srgbClr val="7030A0"/>
                </a:solidFill>
              </a:rPr>
              <a:t>pid</a:t>
            </a:r>
            <a:r>
              <a:rPr lang="zh-CN" altLang="en-US" sz="1400" dirty="0">
                <a:solidFill>
                  <a:srgbClr val="7030A0"/>
                </a:solidFill>
              </a:rPr>
              <a:t>（子进程）结束</a:t>
            </a:r>
            <a:endParaRPr lang="en-US" altLang="zh-CN" sz="1400" dirty="0">
              <a:solidFill>
                <a:srgbClr val="7030A0"/>
              </a:solidFill>
            </a:endParaRPr>
          </a:p>
          <a:p>
            <a:pPr>
              <a:lnSpc>
                <a:spcPct val="95000"/>
              </a:lnSpc>
              <a:spcBef>
                <a:spcPct val="0"/>
              </a:spcBef>
              <a:buClrTx/>
              <a:buSzTx/>
              <a:buFontTx/>
              <a:buNone/>
            </a:pPr>
            <a:r>
              <a:rPr lang="en-US" altLang="zh-CN" sz="1400" dirty="0"/>
              <a:t>     }</a:t>
            </a:r>
            <a:endParaRPr lang="en-US" altLang="zh-CN" sz="1400" dirty="0"/>
          </a:p>
          <a:p>
            <a:pPr>
              <a:lnSpc>
                <a:spcPct val="95000"/>
              </a:lnSpc>
              <a:spcBef>
                <a:spcPct val="0"/>
              </a:spcBef>
              <a:buClrTx/>
              <a:buSzTx/>
              <a:buFontTx/>
              <a:buNone/>
            </a:pPr>
            <a:r>
              <a:rPr lang="en-US" altLang="zh-CN" sz="1400" dirty="0"/>
              <a:t>   return 0;</a:t>
            </a:r>
            <a:endParaRPr lang="en-US" altLang="zh-CN" sz="1400" dirty="0"/>
          </a:p>
          <a:p>
            <a:pPr>
              <a:lnSpc>
                <a:spcPct val="95000"/>
              </a:lnSpc>
              <a:spcBef>
                <a:spcPct val="0"/>
              </a:spcBef>
              <a:buClrTx/>
              <a:buSzTx/>
              <a:buFontTx/>
              <a:buNone/>
            </a:pPr>
            <a:r>
              <a:rPr lang="en-US" altLang="zh-CN" sz="1400" dirty="0"/>
              <a:t>}</a:t>
            </a:r>
            <a:endParaRPr lang="en-US" altLang="zh-CN" sz="1400" dirty="0"/>
          </a:p>
          <a:p>
            <a:pPr>
              <a:spcBef>
                <a:spcPct val="0"/>
              </a:spcBef>
              <a:buClrTx/>
              <a:buSzTx/>
              <a:buFontTx/>
              <a:buNone/>
            </a:pPr>
            <a:endParaRPr lang="en-US" altLang="zh-CN" sz="1800" dirty="0"/>
          </a:p>
        </p:txBody>
      </p:sp>
      <p:sp>
        <p:nvSpPr>
          <p:cNvPr id="3" name="标题 1"/>
          <p:cNvSpPr txBox="1"/>
          <p:nvPr/>
        </p:nvSpPr>
        <p:spPr bwMode="auto">
          <a:xfrm>
            <a:off x="1012825" y="277474"/>
            <a:ext cx="7589637"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noProof="1" smtClean="0">
                <a:effectLst>
                  <a:outerShdw blurRad="38100" dist="38100" dir="2700000">
                    <a:srgbClr val="C0C0C0"/>
                  </a:outerShdw>
                </a:effectLst>
              </a:rPr>
              <a:t>一个进程控制另一个进程的行为（默认操作）</a:t>
            </a:r>
            <a:endParaRPr lang="zh-CN" altLang="en-US" sz="2800" noProof="1">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a:xfrm>
            <a:off x="1171575" y="63500"/>
            <a:ext cx="6824663" cy="844550"/>
          </a:xfrm>
          <a:ln>
            <a:miter/>
          </a:ln>
        </p:spPr>
        <p:txBody>
          <a:bodyPr/>
          <a:lstStyle/>
          <a:p>
            <a:pPr>
              <a:defRPr/>
            </a:pPr>
            <a:r>
              <a:rPr lang="en-US" altLang="zh-CN" noProof="1">
                <a:effectLst>
                  <a:outerShdw blurRad="38100" dist="38100" dir="2700000">
                    <a:srgbClr val="C0C0C0"/>
                  </a:outerShdw>
                </a:effectLst>
              </a:rPr>
              <a:t>Some features of the process</a:t>
            </a:r>
            <a:endParaRPr lang="en-US" altLang="zh-CN" noProof="1">
              <a:effectLst>
                <a:outerShdw blurRad="38100" dist="38100" dir="2700000">
                  <a:srgbClr val="C0C0C0"/>
                </a:outerShdw>
              </a:effectLst>
            </a:endParaRPr>
          </a:p>
        </p:txBody>
      </p:sp>
      <p:sp>
        <p:nvSpPr>
          <p:cNvPr id="20483" name="Rectangle 3"/>
          <p:cNvSpPr>
            <a:spLocks noGrp="1" noChangeArrowheads="1"/>
          </p:cNvSpPr>
          <p:nvPr>
            <p:ph type="body" idx="4294967295"/>
          </p:nvPr>
        </p:nvSpPr>
        <p:spPr>
          <a:xfrm>
            <a:off x="771525" y="1462088"/>
            <a:ext cx="7926388" cy="2197525"/>
          </a:xfrm>
        </p:spPr>
        <p:txBody>
          <a:bodyPr>
            <a:spAutoFit/>
          </a:bodyPr>
          <a:lstStyle/>
          <a:p>
            <a:pPr eaLnBrk="1"/>
            <a:r>
              <a:rPr lang="zh-CN" altLang="en-US" sz="2400" b="1" dirty="0"/>
              <a:t>结构特征</a:t>
            </a:r>
            <a:endParaRPr lang="zh-CN" altLang="en-US" sz="2400" b="1" dirty="0"/>
          </a:p>
          <a:p>
            <a:pPr lvl="1" eaLnBrk="1"/>
            <a:r>
              <a:rPr lang="zh-CN" altLang="en-US" sz="2400" b="1" dirty="0">
                <a:solidFill>
                  <a:srgbClr val="FF0000"/>
                </a:solidFill>
              </a:rPr>
              <a:t>从结构上看</a:t>
            </a:r>
            <a:r>
              <a:rPr lang="zh-CN" altLang="en-US" sz="2400" b="1" dirty="0"/>
              <a:t>，进程实体由</a:t>
            </a:r>
            <a:r>
              <a:rPr lang="zh-CN" altLang="en-US" sz="2400" b="1" dirty="0">
                <a:solidFill>
                  <a:srgbClr val="121896"/>
                </a:solidFill>
              </a:rPr>
              <a:t>程序段、数据段、堆</a:t>
            </a:r>
            <a:r>
              <a:rPr lang="zh-CN" altLang="en-US" sz="2400" b="1" dirty="0" smtClean="0">
                <a:solidFill>
                  <a:srgbClr val="121896"/>
                </a:solidFill>
              </a:rPr>
              <a:t>、栈、</a:t>
            </a:r>
            <a:r>
              <a:rPr lang="en-US" altLang="zh-CN" sz="2400" b="1" dirty="0" smtClean="0">
                <a:solidFill>
                  <a:srgbClr val="121896"/>
                </a:solidFill>
              </a:rPr>
              <a:t>PCB</a:t>
            </a:r>
            <a:r>
              <a:rPr lang="zh-CN" altLang="en-US" sz="2400" b="1" dirty="0"/>
              <a:t>等元素组成；</a:t>
            </a:r>
            <a:endParaRPr lang="zh-CN" altLang="en-US" sz="2400" b="1" dirty="0"/>
          </a:p>
          <a:p>
            <a:pPr lvl="1" eaLnBrk="1"/>
            <a:r>
              <a:rPr lang="zh-CN" altLang="en-US" sz="2400" b="1" dirty="0"/>
              <a:t>有的资料中将</a:t>
            </a:r>
            <a:r>
              <a:rPr lang="zh-CN" altLang="en-US" sz="2400" b="1" dirty="0">
                <a:solidFill>
                  <a:srgbClr val="121896"/>
                </a:solidFill>
              </a:rPr>
              <a:t>程序段、数据段、</a:t>
            </a:r>
            <a:r>
              <a:rPr lang="en-US" altLang="zh-CN" sz="2400" b="1" dirty="0">
                <a:solidFill>
                  <a:srgbClr val="121896"/>
                </a:solidFill>
              </a:rPr>
              <a:t>PCB</a:t>
            </a:r>
            <a:r>
              <a:rPr lang="zh-CN" altLang="en-US" sz="2400" b="1" dirty="0"/>
              <a:t>称为进程影像；</a:t>
            </a:r>
            <a:endParaRPr lang="en-US" altLang="zh-CN" sz="2400" b="1" dirty="0"/>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矩形 1"/>
          <p:cNvSpPr>
            <a:spLocks noChangeArrowheads="1"/>
          </p:cNvSpPr>
          <p:nvPr/>
        </p:nvSpPr>
        <p:spPr bwMode="auto">
          <a:xfrm>
            <a:off x="860425" y="788603"/>
            <a:ext cx="75565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b="1" dirty="0" smtClean="0">
                <a:solidFill>
                  <a:srgbClr val="0000CC"/>
                </a:solidFill>
              </a:rPr>
              <a:t>//</a:t>
            </a:r>
            <a:r>
              <a:rPr lang="zh-CN" altLang="en-US" sz="1400" b="1" dirty="0" smtClean="0">
                <a:solidFill>
                  <a:srgbClr val="0000CC"/>
                </a:solidFill>
              </a:rPr>
              <a:t>同</a:t>
            </a:r>
            <a:r>
              <a:rPr lang="en-US" altLang="zh-CN" sz="1400" b="1" dirty="0" smtClean="0">
                <a:solidFill>
                  <a:srgbClr val="0000CC"/>
                </a:solidFill>
              </a:rPr>
              <a:t>SIGINT</a:t>
            </a:r>
            <a:r>
              <a:rPr lang="zh-CN" altLang="en-US" sz="1400" b="1" dirty="0" smtClean="0">
                <a:solidFill>
                  <a:srgbClr val="0000CC"/>
                </a:solidFill>
              </a:rPr>
              <a:t>等其它信号的使用方法，只是没有键盘中断与其对应</a:t>
            </a:r>
            <a:endParaRPr lang="en-US" altLang="zh-CN" sz="1400" b="1" dirty="0" smtClean="0">
              <a:solidFill>
                <a:srgbClr val="0000CC"/>
              </a:solidFill>
            </a:endParaRPr>
          </a:p>
          <a:p>
            <a:pPr>
              <a:spcBef>
                <a:spcPct val="0"/>
              </a:spcBef>
              <a:buClrTx/>
              <a:buSzTx/>
              <a:buFontTx/>
              <a:buNone/>
            </a:pPr>
            <a:r>
              <a:rPr lang="en-US" altLang="zh-CN" sz="1400" dirty="0" smtClean="0"/>
              <a:t>#</a:t>
            </a:r>
            <a:r>
              <a:rPr lang="en-US" altLang="zh-CN" sz="1400" dirty="0"/>
              <a:t>include &lt;</a:t>
            </a:r>
            <a:r>
              <a:rPr lang="en-US" altLang="zh-CN" sz="1400" dirty="0" err="1"/>
              <a:t>stdio.h</a:t>
            </a:r>
            <a:r>
              <a:rPr lang="en-US" altLang="zh-CN" sz="1400" dirty="0" smtClean="0"/>
              <a:t>&gt;</a:t>
            </a:r>
            <a:endParaRPr lang="en-US" altLang="zh-CN" sz="1400" dirty="0" smtClean="0"/>
          </a:p>
          <a:p>
            <a:pPr>
              <a:spcBef>
                <a:spcPct val="0"/>
              </a:spcBef>
              <a:buClrTx/>
              <a:buSzTx/>
              <a:buFontTx/>
              <a:buNone/>
            </a:pPr>
            <a:r>
              <a:rPr lang="en-US" altLang="zh-CN" sz="1400" dirty="0" smtClean="0"/>
              <a:t>#</a:t>
            </a:r>
            <a:r>
              <a:rPr lang="en-US" altLang="zh-CN" sz="1400" dirty="0"/>
              <a:t>include &lt;</a:t>
            </a:r>
            <a:r>
              <a:rPr lang="en-US" altLang="zh-CN" sz="1400" dirty="0" err="1"/>
              <a:t>unistd.h</a:t>
            </a:r>
            <a:r>
              <a:rPr lang="en-US" altLang="zh-CN" sz="1400" dirty="0" smtClean="0"/>
              <a:t>&gt;</a:t>
            </a:r>
            <a:endParaRPr lang="en-US" altLang="zh-CN" sz="1400" dirty="0" smtClean="0"/>
          </a:p>
          <a:p>
            <a:pPr>
              <a:spcBef>
                <a:spcPct val="0"/>
              </a:spcBef>
              <a:buClrTx/>
              <a:buSzTx/>
              <a:buFontTx/>
              <a:buNone/>
            </a:pPr>
            <a:r>
              <a:rPr lang="en-US" altLang="zh-CN" sz="1400" dirty="0" smtClean="0"/>
              <a:t>#</a:t>
            </a:r>
            <a:r>
              <a:rPr lang="en-US" altLang="zh-CN" sz="1400" dirty="0"/>
              <a:t>include &lt;</a:t>
            </a:r>
            <a:r>
              <a:rPr lang="en-US" altLang="zh-CN" sz="1400" dirty="0" err="1"/>
              <a:t>signal.h</a:t>
            </a:r>
            <a:r>
              <a:rPr lang="en-US" altLang="zh-CN" sz="1400" dirty="0"/>
              <a:t>&gt;</a:t>
            </a:r>
            <a:endParaRPr lang="en-US" altLang="zh-CN" sz="1400" dirty="0"/>
          </a:p>
          <a:p>
            <a:pPr>
              <a:spcBef>
                <a:spcPct val="0"/>
              </a:spcBef>
              <a:buClrTx/>
              <a:buSzTx/>
              <a:buFontTx/>
              <a:buNone/>
            </a:pPr>
            <a:r>
              <a:rPr lang="en-US" altLang="zh-CN" sz="1400" dirty="0" smtClean="0">
                <a:solidFill>
                  <a:srgbClr val="7030A0"/>
                </a:solidFill>
              </a:rPr>
              <a:t>void </a:t>
            </a:r>
            <a:r>
              <a:rPr lang="zh-CN" altLang="en-US" sz="1400" dirty="0">
                <a:solidFill>
                  <a:srgbClr val="7030A0"/>
                </a:solidFill>
              </a:rPr>
              <a:t>SIGUSR</a:t>
            </a:r>
            <a:r>
              <a:rPr lang="en-US" altLang="zh-CN" sz="1400" dirty="0" smtClean="0">
                <a:solidFill>
                  <a:srgbClr val="7030A0"/>
                </a:solidFill>
              </a:rPr>
              <a:t>1_Handler(</a:t>
            </a:r>
            <a:r>
              <a:rPr lang="en-US" altLang="zh-CN" sz="1400" dirty="0" err="1" smtClean="0">
                <a:solidFill>
                  <a:srgbClr val="7030A0"/>
                </a:solidFill>
              </a:rPr>
              <a:t>int</a:t>
            </a:r>
            <a:r>
              <a:rPr lang="en-US" altLang="zh-CN" sz="1400" dirty="0" smtClean="0">
                <a:solidFill>
                  <a:srgbClr val="7030A0"/>
                </a:solidFill>
              </a:rPr>
              <a:t> </a:t>
            </a:r>
            <a:r>
              <a:rPr lang="en-US" altLang="zh-CN" sz="1400" dirty="0">
                <a:solidFill>
                  <a:srgbClr val="7030A0"/>
                </a:solidFill>
              </a:rPr>
              <a:t>sig</a:t>
            </a:r>
            <a:r>
              <a:rPr lang="en-US" altLang="zh-CN" sz="1400" dirty="0" smtClean="0">
                <a:solidFill>
                  <a:srgbClr val="7030A0"/>
                </a:solidFill>
              </a:rPr>
              <a:t>)  </a:t>
            </a:r>
            <a:r>
              <a:rPr lang="en-US" altLang="zh-CN" sz="1400" dirty="0" smtClean="0"/>
              <a:t>{ </a:t>
            </a:r>
            <a:r>
              <a:rPr lang="en-US" altLang="zh-CN" sz="1400" dirty="0" smtClean="0">
                <a:solidFill>
                  <a:srgbClr val="0000CC"/>
                </a:solidFill>
              </a:rPr>
              <a:t>//</a:t>
            </a:r>
            <a:r>
              <a:rPr lang="zh-CN" altLang="en-US" sz="1400" dirty="0" smtClean="0">
                <a:solidFill>
                  <a:srgbClr val="0000CC"/>
                </a:solidFill>
              </a:rPr>
              <a:t>父进程定义的信号处理函数</a:t>
            </a:r>
            <a:r>
              <a:rPr lang="en-US" altLang="zh-CN" sz="1400" dirty="0" smtClean="0"/>
              <a:t>}</a:t>
            </a:r>
            <a:endParaRPr lang="en-US" altLang="zh-CN" sz="1400" dirty="0"/>
          </a:p>
          <a:p>
            <a:pPr>
              <a:spcBef>
                <a:spcPct val="0"/>
              </a:spcBef>
              <a:buClrTx/>
              <a:buSzTx/>
              <a:buNone/>
            </a:pPr>
            <a:r>
              <a:rPr lang="en-US" altLang="zh-CN" sz="1400" dirty="0">
                <a:solidFill>
                  <a:srgbClr val="7030A0"/>
                </a:solidFill>
              </a:rPr>
              <a:t>void </a:t>
            </a:r>
            <a:r>
              <a:rPr lang="zh-CN" altLang="en-US" sz="1400" dirty="0" smtClean="0">
                <a:solidFill>
                  <a:srgbClr val="7030A0"/>
                </a:solidFill>
              </a:rPr>
              <a:t>SIGUSR</a:t>
            </a:r>
            <a:r>
              <a:rPr lang="en-US" altLang="zh-CN" sz="1400" dirty="0" smtClean="0">
                <a:solidFill>
                  <a:srgbClr val="7030A0"/>
                </a:solidFill>
              </a:rPr>
              <a:t>2_Handle (</a:t>
            </a:r>
            <a:r>
              <a:rPr lang="en-US" altLang="zh-CN" sz="1400" dirty="0" err="1">
                <a:solidFill>
                  <a:srgbClr val="7030A0"/>
                </a:solidFill>
              </a:rPr>
              <a:t>int</a:t>
            </a:r>
            <a:r>
              <a:rPr lang="en-US" altLang="zh-CN" sz="1400" dirty="0">
                <a:solidFill>
                  <a:srgbClr val="7030A0"/>
                </a:solidFill>
              </a:rPr>
              <a:t> sig) </a:t>
            </a:r>
            <a:r>
              <a:rPr lang="en-US" altLang="zh-CN" sz="1400" dirty="0" smtClean="0">
                <a:solidFill>
                  <a:srgbClr val="7030A0"/>
                </a:solidFill>
              </a:rPr>
              <a:t>    </a:t>
            </a:r>
            <a:r>
              <a:rPr lang="en-US" altLang="zh-CN" sz="1400" dirty="0"/>
              <a:t>{ </a:t>
            </a:r>
            <a:r>
              <a:rPr lang="en-US" altLang="zh-CN" sz="1400" dirty="0" smtClean="0">
                <a:solidFill>
                  <a:srgbClr val="0000CC"/>
                </a:solidFill>
              </a:rPr>
              <a:t>//</a:t>
            </a:r>
            <a:r>
              <a:rPr lang="zh-CN" altLang="en-US" sz="1400" dirty="0" smtClean="0">
                <a:solidFill>
                  <a:srgbClr val="0000CC"/>
                </a:solidFill>
              </a:rPr>
              <a:t>子进程</a:t>
            </a:r>
            <a:r>
              <a:rPr lang="zh-CN" altLang="en-US" sz="1400" dirty="0">
                <a:solidFill>
                  <a:srgbClr val="0000CC"/>
                </a:solidFill>
              </a:rPr>
              <a:t>定义的信号处理函数</a:t>
            </a:r>
            <a:r>
              <a:rPr lang="en-US" altLang="zh-CN" sz="1400" dirty="0"/>
              <a:t>}</a:t>
            </a:r>
            <a:endParaRPr lang="en-US" altLang="zh-CN" sz="1400" dirty="0"/>
          </a:p>
          <a:p>
            <a:pPr>
              <a:spcBef>
                <a:spcPct val="0"/>
              </a:spcBef>
              <a:buClrTx/>
              <a:buSzTx/>
              <a:buFontTx/>
              <a:buNone/>
            </a:pPr>
            <a:r>
              <a:rPr lang="en-US" altLang="zh-CN" sz="1400" dirty="0" err="1" smtClean="0"/>
              <a:t>int</a:t>
            </a:r>
            <a:r>
              <a:rPr lang="en-US" altLang="zh-CN" sz="1400" dirty="0" smtClean="0"/>
              <a:t> </a:t>
            </a:r>
            <a:r>
              <a:rPr lang="en-US" altLang="zh-CN" sz="1400" dirty="0"/>
              <a:t>main</a:t>
            </a:r>
            <a:r>
              <a:rPr lang="en-US" altLang="zh-CN" sz="1400" dirty="0" smtClean="0"/>
              <a:t>() {</a:t>
            </a:r>
            <a:endParaRPr lang="en-US" altLang="zh-CN" sz="1400" dirty="0"/>
          </a:p>
          <a:p>
            <a:pPr>
              <a:spcBef>
                <a:spcPct val="0"/>
              </a:spcBef>
              <a:buClrTx/>
              <a:buSzTx/>
              <a:buFontTx/>
              <a:buNone/>
            </a:pPr>
            <a:r>
              <a:rPr lang="en-US" altLang="zh-CN" sz="1400" dirty="0">
                <a:solidFill>
                  <a:srgbClr val="0070C0"/>
                </a:solidFill>
              </a:rPr>
              <a:t>    (void) </a:t>
            </a:r>
            <a:r>
              <a:rPr lang="en-US" altLang="zh-CN" sz="1400" dirty="0" smtClean="0">
                <a:solidFill>
                  <a:srgbClr val="0070C0"/>
                </a:solidFill>
              </a:rPr>
              <a:t>signal(</a:t>
            </a:r>
            <a:r>
              <a:rPr lang="zh-CN" altLang="en-US" sz="1400" u="sng" dirty="0" smtClean="0">
                <a:solidFill>
                  <a:srgbClr val="7030A0"/>
                </a:solidFill>
              </a:rPr>
              <a:t>SIGUSR</a:t>
            </a:r>
            <a:r>
              <a:rPr lang="en-US" altLang="zh-CN" sz="1400" u="sng" dirty="0" smtClean="0">
                <a:solidFill>
                  <a:srgbClr val="7030A0"/>
                </a:solidFill>
              </a:rPr>
              <a:t>1</a:t>
            </a:r>
            <a:r>
              <a:rPr lang="en-US" altLang="zh-CN" sz="1400" dirty="0" smtClean="0">
                <a:solidFill>
                  <a:srgbClr val="0070C0"/>
                </a:solidFill>
              </a:rPr>
              <a:t>, </a:t>
            </a:r>
            <a:r>
              <a:rPr lang="zh-CN" altLang="en-US" sz="1400" dirty="0">
                <a:solidFill>
                  <a:srgbClr val="0070C0"/>
                </a:solidFill>
              </a:rPr>
              <a:t>SIGUSR</a:t>
            </a:r>
            <a:r>
              <a:rPr lang="en-US" altLang="zh-CN" sz="1400" dirty="0">
                <a:solidFill>
                  <a:srgbClr val="0070C0"/>
                </a:solidFill>
              </a:rPr>
              <a:t>1_Handler</a:t>
            </a:r>
            <a:r>
              <a:rPr lang="en-US" altLang="zh-CN" sz="1400" dirty="0" smtClean="0">
                <a:solidFill>
                  <a:srgbClr val="0070C0"/>
                </a:solidFill>
              </a:rPr>
              <a:t>); </a:t>
            </a:r>
            <a:endParaRPr lang="en-US" altLang="zh-CN" sz="1400" dirty="0">
              <a:solidFill>
                <a:srgbClr val="C00000"/>
              </a:solidFill>
            </a:endParaRPr>
          </a:p>
          <a:p>
            <a:pPr>
              <a:spcBef>
                <a:spcPct val="0"/>
              </a:spcBef>
              <a:buClrTx/>
              <a:buSzTx/>
              <a:buFontTx/>
              <a:buNone/>
            </a:pPr>
            <a:r>
              <a:rPr lang="en-US" altLang="zh-CN" sz="1400" dirty="0"/>
              <a:t>    </a:t>
            </a:r>
            <a:r>
              <a:rPr lang="en-US" altLang="zh-CN" sz="1400" dirty="0" err="1"/>
              <a:t>pid_t</a:t>
            </a:r>
            <a:r>
              <a:rPr lang="en-US" altLang="zh-CN" sz="1400" dirty="0"/>
              <a:t> </a:t>
            </a:r>
            <a:r>
              <a:rPr lang="en-US" altLang="zh-CN" sz="1400" dirty="0" err="1"/>
              <a:t>pid</a:t>
            </a:r>
            <a:r>
              <a:rPr lang="en-US" altLang="zh-CN" sz="1400" dirty="0"/>
              <a:t>=fork()</a:t>
            </a:r>
            <a:endParaRPr lang="en-US" altLang="zh-CN" sz="1400" dirty="0"/>
          </a:p>
          <a:p>
            <a:pPr>
              <a:spcBef>
                <a:spcPct val="0"/>
              </a:spcBef>
              <a:buClrTx/>
              <a:buSzTx/>
              <a:buNone/>
            </a:pPr>
            <a:r>
              <a:rPr lang="en-US" altLang="zh-CN" sz="1400" dirty="0"/>
              <a:t>   if (</a:t>
            </a:r>
            <a:r>
              <a:rPr lang="en-US" altLang="zh-CN" sz="1400" dirty="0" err="1"/>
              <a:t>pid</a:t>
            </a:r>
            <a:r>
              <a:rPr lang="en-US" altLang="zh-CN" sz="1400" dirty="0"/>
              <a:t>&lt;0) </a:t>
            </a:r>
            <a:r>
              <a:rPr lang="en-US" altLang="zh-CN" sz="1400" dirty="0" smtClean="0"/>
              <a:t>{</a:t>
            </a:r>
            <a:r>
              <a:rPr lang="en-US" altLang="zh-CN" sz="1400" dirty="0"/>
              <a:t>//</a:t>
            </a:r>
            <a:r>
              <a:rPr lang="zh-CN" altLang="en-US" sz="1400" dirty="0"/>
              <a:t>子进程创建不成功，错误处理</a:t>
            </a:r>
            <a:r>
              <a:rPr lang="en-US" altLang="zh-CN" sz="1400" dirty="0" smtClean="0"/>
              <a:t>}</a:t>
            </a:r>
            <a:endParaRPr lang="en-US" altLang="zh-CN" sz="1400" dirty="0" smtClean="0"/>
          </a:p>
          <a:p>
            <a:pPr>
              <a:spcBef>
                <a:spcPct val="0"/>
              </a:spcBef>
              <a:buClrTx/>
              <a:buSzTx/>
              <a:buFontTx/>
              <a:buNone/>
            </a:pPr>
            <a:r>
              <a:rPr lang="en-US" altLang="zh-CN" sz="1400" dirty="0" smtClean="0"/>
              <a:t>   else </a:t>
            </a:r>
            <a:r>
              <a:rPr lang="en-US" altLang="zh-CN" sz="1400" dirty="0"/>
              <a:t>if (</a:t>
            </a:r>
            <a:r>
              <a:rPr lang="en-US" altLang="zh-CN" sz="1400" dirty="0" err="1"/>
              <a:t>pid</a:t>
            </a:r>
            <a:r>
              <a:rPr lang="en-US" altLang="zh-CN" sz="1400" dirty="0"/>
              <a:t>==0) </a:t>
            </a:r>
            <a:r>
              <a:rPr lang="en-US" altLang="zh-CN" sz="1400" dirty="0" smtClean="0"/>
              <a:t> //</a:t>
            </a:r>
            <a:r>
              <a:rPr lang="zh-CN" altLang="en-US" sz="1400" dirty="0"/>
              <a:t>子进程</a:t>
            </a:r>
            <a:r>
              <a:rPr lang="zh-CN" altLang="en-US" sz="1400" dirty="0" smtClean="0"/>
              <a:t>代码</a:t>
            </a:r>
            <a:endParaRPr lang="en-US" altLang="zh-CN" sz="1400" dirty="0" smtClean="0"/>
          </a:p>
          <a:p>
            <a:pPr>
              <a:spcBef>
                <a:spcPct val="0"/>
              </a:spcBef>
              <a:buClrTx/>
              <a:buSzTx/>
              <a:buFontTx/>
              <a:buNone/>
            </a:pPr>
            <a:r>
              <a:rPr lang="en-US" altLang="zh-CN" sz="1400" dirty="0" smtClean="0"/>
              <a:t>   {</a:t>
            </a:r>
            <a:endParaRPr lang="en-US" altLang="zh-CN" sz="1400" dirty="0" smtClean="0"/>
          </a:p>
          <a:p>
            <a:pPr>
              <a:spcBef>
                <a:spcPct val="0"/>
              </a:spcBef>
              <a:buClrTx/>
              <a:buSzTx/>
              <a:buFontTx/>
              <a:buNone/>
            </a:pPr>
            <a:r>
              <a:rPr lang="en-US" altLang="zh-CN" sz="1400" dirty="0">
                <a:solidFill>
                  <a:srgbClr val="006600"/>
                </a:solidFill>
              </a:rPr>
              <a:t> </a:t>
            </a:r>
            <a:r>
              <a:rPr lang="en-US" altLang="zh-CN" sz="1400" dirty="0" smtClean="0">
                <a:solidFill>
                  <a:srgbClr val="006600"/>
                </a:solidFill>
              </a:rPr>
              <a:t>     </a:t>
            </a:r>
            <a:r>
              <a:rPr lang="en-US" altLang="zh-CN" sz="1400" dirty="0">
                <a:solidFill>
                  <a:srgbClr val="006600"/>
                </a:solidFill>
              </a:rPr>
              <a:t> (void) </a:t>
            </a:r>
            <a:r>
              <a:rPr lang="en-US" altLang="zh-CN" sz="1400" dirty="0" smtClean="0">
                <a:solidFill>
                  <a:srgbClr val="006600"/>
                </a:solidFill>
              </a:rPr>
              <a:t>signal(</a:t>
            </a:r>
            <a:r>
              <a:rPr lang="zh-CN" altLang="en-US" sz="1400" u="sng" dirty="0" smtClean="0">
                <a:solidFill>
                  <a:srgbClr val="7030A0"/>
                </a:solidFill>
              </a:rPr>
              <a:t>SIGUSR</a:t>
            </a:r>
            <a:r>
              <a:rPr lang="en-US" altLang="zh-CN" sz="1400" u="sng" dirty="0" smtClean="0">
                <a:solidFill>
                  <a:srgbClr val="7030A0"/>
                </a:solidFill>
              </a:rPr>
              <a:t>2</a:t>
            </a:r>
            <a:r>
              <a:rPr lang="en-US" altLang="zh-CN" sz="1400" dirty="0" smtClean="0">
                <a:solidFill>
                  <a:srgbClr val="006600"/>
                </a:solidFill>
              </a:rPr>
              <a:t>, </a:t>
            </a:r>
            <a:r>
              <a:rPr lang="zh-CN" altLang="en-US" sz="1400" dirty="0">
                <a:solidFill>
                  <a:srgbClr val="7030A0"/>
                </a:solidFill>
              </a:rPr>
              <a:t>SIGUSR</a:t>
            </a:r>
            <a:r>
              <a:rPr lang="en-US" altLang="zh-CN" sz="1400" dirty="0" smtClean="0">
                <a:solidFill>
                  <a:srgbClr val="7030A0"/>
                </a:solidFill>
              </a:rPr>
              <a:t>2_Handle</a:t>
            </a:r>
            <a:r>
              <a:rPr lang="en-US" altLang="zh-CN" sz="1400" dirty="0" smtClean="0">
                <a:solidFill>
                  <a:srgbClr val="006600"/>
                </a:solidFill>
              </a:rPr>
              <a:t>); </a:t>
            </a:r>
            <a:endParaRPr lang="en-US" altLang="zh-CN" sz="1400" dirty="0" smtClean="0">
              <a:solidFill>
                <a:srgbClr val="006600"/>
              </a:solidFill>
            </a:endParaRPr>
          </a:p>
          <a:p>
            <a:pPr>
              <a:spcBef>
                <a:spcPct val="0"/>
              </a:spcBef>
              <a:buClrTx/>
              <a:buSzTx/>
              <a:buFontTx/>
              <a:buNone/>
            </a:pPr>
            <a:r>
              <a:rPr lang="en-US" altLang="zh-CN" sz="1400" dirty="0">
                <a:solidFill>
                  <a:srgbClr val="006600"/>
                </a:solidFill>
              </a:rPr>
              <a:t> </a:t>
            </a:r>
            <a:r>
              <a:rPr lang="en-US" altLang="zh-CN" sz="1400" dirty="0" smtClean="0">
                <a:solidFill>
                  <a:srgbClr val="006600"/>
                </a:solidFill>
              </a:rPr>
              <a:t>       kill(</a:t>
            </a:r>
            <a:r>
              <a:rPr lang="en-US" altLang="zh-CN" sz="1400" dirty="0" err="1" smtClean="0">
                <a:solidFill>
                  <a:srgbClr val="006600"/>
                </a:solidFill>
              </a:rPr>
              <a:t>getppid</a:t>
            </a:r>
            <a:r>
              <a:rPr lang="en-US" altLang="zh-CN" sz="1400" dirty="0" smtClean="0">
                <a:solidFill>
                  <a:srgbClr val="006600"/>
                </a:solidFill>
              </a:rPr>
              <a:t>(),</a:t>
            </a:r>
            <a:r>
              <a:rPr lang="zh-CN" altLang="en-US" sz="1400" dirty="0">
                <a:solidFill>
                  <a:srgbClr val="7030A0"/>
                </a:solidFill>
              </a:rPr>
              <a:t> </a:t>
            </a:r>
            <a:r>
              <a:rPr lang="zh-CN" altLang="en-US" sz="1400" dirty="0" smtClean="0">
                <a:solidFill>
                  <a:srgbClr val="7030A0"/>
                </a:solidFill>
              </a:rPr>
              <a:t>SIGUSR</a:t>
            </a:r>
            <a:r>
              <a:rPr lang="en-US" altLang="zh-CN" sz="1400" dirty="0">
                <a:solidFill>
                  <a:srgbClr val="7030A0"/>
                </a:solidFill>
              </a:rPr>
              <a:t>2</a:t>
            </a:r>
            <a:r>
              <a:rPr lang="en-US" altLang="zh-CN" sz="1400" dirty="0" smtClean="0">
                <a:solidFill>
                  <a:srgbClr val="006600"/>
                </a:solidFill>
              </a:rPr>
              <a:t>);</a:t>
            </a:r>
            <a:endParaRPr lang="en-US" altLang="zh-CN" sz="1400" dirty="0" smtClean="0">
              <a:solidFill>
                <a:srgbClr val="006600"/>
              </a:solidFill>
            </a:endParaRPr>
          </a:p>
          <a:p>
            <a:pPr>
              <a:spcBef>
                <a:spcPct val="0"/>
              </a:spcBef>
              <a:buClrTx/>
              <a:buSzTx/>
              <a:buFontTx/>
              <a:buNone/>
            </a:pPr>
            <a:r>
              <a:rPr lang="en-US" altLang="zh-CN" sz="1400" dirty="0" smtClean="0">
                <a:solidFill>
                  <a:srgbClr val="C00000"/>
                </a:solidFill>
              </a:rPr>
              <a:t>       //</a:t>
            </a:r>
            <a:r>
              <a:rPr lang="zh-CN" altLang="en-US" sz="1400" dirty="0"/>
              <a:t>子</a:t>
            </a:r>
            <a:r>
              <a:rPr lang="zh-CN" altLang="en-US" sz="1400" dirty="0" smtClean="0"/>
              <a:t>进程其它代码</a:t>
            </a:r>
            <a:endParaRPr lang="en-US" altLang="zh-CN" sz="1400" dirty="0" smtClean="0">
              <a:solidFill>
                <a:srgbClr val="C00000"/>
              </a:solidFill>
            </a:endParaRPr>
          </a:p>
          <a:p>
            <a:pPr>
              <a:spcBef>
                <a:spcPct val="0"/>
              </a:spcBef>
              <a:buClrTx/>
              <a:buSzTx/>
              <a:buFontTx/>
              <a:buNone/>
            </a:pPr>
            <a:r>
              <a:rPr lang="en-US" altLang="zh-CN" sz="1400" dirty="0" smtClean="0"/>
              <a:t>   } </a:t>
            </a:r>
            <a:endParaRPr lang="en-US" altLang="zh-CN" sz="1400" dirty="0" smtClean="0"/>
          </a:p>
          <a:p>
            <a:pPr>
              <a:spcBef>
                <a:spcPct val="0"/>
              </a:spcBef>
              <a:buClrTx/>
              <a:buSzTx/>
              <a:buFontTx/>
              <a:buNone/>
            </a:pPr>
            <a:r>
              <a:rPr lang="en-US" altLang="zh-CN" sz="1400" dirty="0"/>
              <a:t> </a:t>
            </a:r>
            <a:r>
              <a:rPr lang="en-US" altLang="zh-CN" sz="1400" dirty="0" smtClean="0"/>
              <a:t> else </a:t>
            </a:r>
            <a:r>
              <a:rPr lang="en-US" altLang="zh-CN" sz="1400" dirty="0"/>
              <a:t>//</a:t>
            </a:r>
            <a:r>
              <a:rPr lang="zh-CN" altLang="en-US" sz="1400" dirty="0"/>
              <a:t>父进程代码</a:t>
            </a:r>
            <a:endParaRPr lang="en-US" altLang="zh-CN" sz="1400" dirty="0" smtClean="0"/>
          </a:p>
          <a:p>
            <a:pPr>
              <a:spcBef>
                <a:spcPct val="0"/>
              </a:spcBef>
              <a:buClrTx/>
              <a:buSzTx/>
              <a:buFontTx/>
              <a:buNone/>
            </a:pPr>
            <a:r>
              <a:rPr lang="en-US" altLang="zh-CN" sz="1400" dirty="0"/>
              <a:t> </a:t>
            </a:r>
            <a:r>
              <a:rPr lang="en-US" altLang="zh-CN" sz="1400" dirty="0" smtClean="0"/>
              <a:t>  {</a:t>
            </a:r>
            <a:endParaRPr lang="en-US" altLang="zh-CN" sz="1400" dirty="0" smtClean="0"/>
          </a:p>
          <a:p>
            <a:pPr>
              <a:spcBef>
                <a:spcPct val="0"/>
              </a:spcBef>
              <a:buClrTx/>
              <a:buSzTx/>
              <a:buFontTx/>
              <a:buNone/>
            </a:pPr>
            <a:r>
              <a:rPr lang="en-US" altLang="zh-CN" sz="1400" dirty="0">
                <a:solidFill>
                  <a:srgbClr val="C00000"/>
                </a:solidFill>
              </a:rPr>
              <a:t> </a:t>
            </a:r>
            <a:r>
              <a:rPr lang="en-US" altLang="zh-CN" sz="1400" dirty="0" smtClean="0">
                <a:solidFill>
                  <a:srgbClr val="C00000"/>
                </a:solidFill>
              </a:rPr>
              <a:t>       sleep(2);</a:t>
            </a:r>
            <a:endParaRPr lang="en-US" altLang="zh-CN" sz="1400" dirty="0" smtClean="0">
              <a:solidFill>
                <a:srgbClr val="C00000"/>
              </a:solidFill>
            </a:endParaRPr>
          </a:p>
          <a:p>
            <a:pPr>
              <a:spcBef>
                <a:spcPct val="0"/>
              </a:spcBef>
              <a:buClrTx/>
              <a:buSzTx/>
              <a:buFontTx/>
              <a:buNone/>
            </a:pPr>
            <a:r>
              <a:rPr lang="en-US" altLang="zh-CN" sz="1400" dirty="0">
                <a:solidFill>
                  <a:srgbClr val="C00000"/>
                </a:solidFill>
              </a:rPr>
              <a:t> </a:t>
            </a:r>
            <a:r>
              <a:rPr lang="en-US" altLang="zh-CN" sz="1400" dirty="0" smtClean="0">
                <a:solidFill>
                  <a:srgbClr val="C00000"/>
                </a:solidFill>
              </a:rPr>
              <a:t>       </a:t>
            </a:r>
            <a:r>
              <a:rPr lang="en-US" altLang="zh-CN" sz="1400" dirty="0">
                <a:solidFill>
                  <a:srgbClr val="006600"/>
                </a:solidFill>
              </a:rPr>
              <a:t> </a:t>
            </a:r>
            <a:r>
              <a:rPr lang="en-US" altLang="zh-CN" sz="1400" dirty="0" smtClean="0">
                <a:solidFill>
                  <a:srgbClr val="006600"/>
                </a:solidFill>
              </a:rPr>
              <a:t>kill(</a:t>
            </a:r>
            <a:r>
              <a:rPr lang="en-US" altLang="zh-CN" sz="1400" dirty="0" err="1" smtClean="0">
                <a:solidFill>
                  <a:srgbClr val="006600"/>
                </a:solidFill>
              </a:rPr>
              <a:t>pid</a:t>
            </a:r>
            <a:r>
              <a:rPr lang="en-US" altLang="zh-CN" sz="1400" dirty="0" smtClean="0">
                <a:solidFill>
                  <a:srgbClr val="006600"/>
                </a:solidFill>
              </a:rPr>
              <a:t>,</a:t>
            </a:r>
            <a:r>
              <a:rPr lang="zh-CN" altLang="en-US" sz="1400" dirty="0" smtClean="0">
                <a:solidFill>
                  <a:srgbClr val="7030A0"/>
                </a:solidFill>
              </a:rPr>
              <a:t> </a:t>
            </a:r>
            <a:r>
              <a:rPr lang="zh-CN" altLang="en-US" sz="1400" dirty="0">
                <a:solidFill>
                  <a:srgbClr val="7030A0"/>
                </a:solidFill>
              </a:rPr>
              <a:t>SIGUSR</a:t>
            </a:r>
            <a:r>
              <a:rPr lang="en-US" altLang="zh-CN" sz="1400" dirty="0">
                <a:solidFill>
                  <a:srgbClr val="7030A0"/>
                </a:solidFill>
              </a:rPr>
              <a:t>1</a:t>
            </a:r>
            <a:r>
              <a:rPr lang="en-US" altLang="zh-CN" sz="1400" dirty="0">
                <a:solidFill>
                  <a:srgbClr val="006600"/>
                </a:solidFill>
              </a:rPr>
              <a:t>);</a:t>
            </a:r>
            <a:r>
              <a:rPr lang="en-US" altLang="zh-CN" sz="1400" dirty="0" smtClean="0">
                <a:solidFill>
                  <a:srgbClr val="C00000"/>
                </a:solidFill>
              </a:rPr>
              <a:t> </a:t>
            </a:r>
            <a:endParaRPr lang="en-US" altLang="zh-CN" sz="1400" dirty="0" smtClean="0">
              <a:solidFill>
                <a:srgbClr val="C00000"/>
              </a:solidFill>
            </a:endParaRPr>
          </a:p>
          <a:p>
            <a:pPr>
              <a:spcBef>
                <a:spcPct val="0"/>
              </a:spcBef>
              <a:buClrTx/>
              <a:buSzTx/>
              <a:buFontTx/>
              <a:buNone/>
            </a:pPr>
            <a:r>
              <a:rPr lang="en-US" altLang="zh-CN" sz="1400" dirty="0">
                <a:solidFill>
                  <a:srgbClr val="C00000"/>
                </a:solidFill>
              </a:rPr>
              <a:t> </a:t>
            </a:r>
            <a:r>
              <a:rPr lang="en-US" altLang="zh-CN" sz="1400" dirty="0" smtClean="0">
                <a:solidFill>
                  <a:srgbClr val="C00000"/>
                </a:solidFill>
              </a:rPr>
              <a:t>        //…..</a:t>
            </a:r>
            <a:endParaRPr lang="en-US" altLang="zh-CN" sz="1400" dirty="0" smtClean="0">
              <a:solidFill>
                <a:srgbClr val="C00000"/>
              </a:solidFill>
            </a:endParaRPr>
          </a:p>
          <a:p>
            <a:pPr>
              <a:spcBef>
                <a:spcPct val="0"/>
              </a:spcBef>
              <a:buClrTx/>
              <a:buSzTx/>
              <a:buFontTx/>
              <a:buNone/>
            </a:pPr>
            <a:r>
              <a:rPr lang="en-US" altLang="zh-CN" sz="1400" dirty="0">
                <a:solidFill>
                  <a:srgbClr val="C00000"/>
                </a:solidFill>
              </a:rPr>
              <a:t> </a:t>
            </a:r>
            <a:r>
              <a:rPr lang="en-US" altLang="zh-CN" sz="1400" dirty="0" smtClean="0">
                <a:solidFill>
                  <a:srgbClr val="C00000"/>
                </a:solidFill>
              </a:rPr>
              <a:t>       </a:t>
            </a:r>
            <a:r>
              <a:rPr lang="en-US" altLang="zh-CN" sz="1400" dirty="0"/>
              <a:t>wait(NULL); </a:t>
            </a:r>
            <a:endParaRPr lang="en-US" altLang="zh-CN" sz="1400" dirty="0"/>
          </a:p>
          <a:p>
            <a:pPr>
              <a:spcBef>
                <a:spcPct val="0"/>
              </a:spcBef>
              <a:buClrTx/>
              <a:buSzTx/>
              <a:buFontTx/>
              <a:buNone/>
            </a:pPr>
            <a:r>
              <a:rPr lang="en-US" altLang="zh-CN" sz="1400" dirty="0">
                <a:solidFill>
                  <a:srgbClr val="C00000"/>
                </a:solidFill>
              </a:rPr>
              <a:t> </a:t>
            </a:r>
            <a:r>
              <a:rPr lang="en-US" altLang="zh-CN" sz="1400" dirty="0" smtClean="0">
                <a:solidFill>
                  <a:srgbClr val="C00000"/>
                </a:solidFill>
              </a:rPr>
              <a:t>    </a:t>
            </a:r>
            <a:r>
              <a:rPr lang="en-US" altLang="zh-CN" sz="1400" dirty="0" smtClean="0"/>
              <a:t>}</a:t>
            </a:r>
            <a:endParaRPr lang="en-US" altLang="zh-CN" sz="1400" dirty="0"/>
          </a:p>
          <a:p>
            <a:pPr>
              <a:spcBef>
                <a:spcPct val="0"/>
              </a:spcBef>
              <a:buClrTx/>
              <a:buSzTx/>
              <a:buFontTx/>
              <a:buNone/>
            </a:pPr>
            <a:r>
              <a:rPr lang="en-US" altLang="zh-CN" sz="1400" dirty="0" smtClean="0"/>
              <a:t>}</a:t>
            </a:r>
            <a:endParaRPr lang="en-US" altLang="zh-CN" sz="1400" dirty="0"/>
          </a:p>
          <a:p>
            <a:pPr marL="285750" indent="-285750">
              <a:spcBef>
                <a:spcPct val="0"/>
              </a:spcBef>
              <a:buClrTx/>
              <a:buSzTx/>
              <a:buFont typeface="Wingdings" panose="05000000000000000000" pitchFamily="2" charset="2"/>
              <a:buChar char="l"/>
            </a:pPr>
            <a:r>
              <a:rPr lang="zh-CN" altLang="en-US" sz="1400" dirty="0" smtClean="0"/>
              <a:t>父进程给子进程发送信号</a:t>
            </a:r>
            <a:r>
              <a:rPr lang="zh-CN" altLang="en-US" sz="1400" dirty="0" smtClean="0">
                <a:solidFill>
                  <a:srgbClr val="7030A0"/>
                </a:solidFill>
              </a:rPr>
              <a:t>SIGUSR</a:t>
            </a:r>
            <a:r>
              <a:rPr lang="en-US" altLang="zh-CN" sz="1400" dirty="0">
                <a:solidFill>
                  <a:srgbClr val="7030A0"/>
                </a:solidFill>
              </a:rPr>
              <a:t>2</a:t>
            </a:r>
            <a:r>
              <a:rPr lang="zh-CN" altLang="en-US" sz="1400" dirty="0" smtClean="0">
                <a:solidFill>
                  <a:srgbClr val="7030A0"/>
                </a:solidFill>
              </a:rPr>
              <a:t>，</a:t>
            </a:r>
            <a:r>
              <a:rPr lang="zh-CN" altLang="en-US" sz="1400" dirty="0">
                <a:solidFill>
                  <a:srgbClr val="0070C0"/>
                </a:solidFill>
              </a:rPr>
              <a:t>子进程给父进程发送信号SIGUSR</a:t>
            </a:r>
            <a:r>
              <a:rPr lang="en-US" altLang="zh-CN" sz="1400" dirty="0" smtClean="0">
                <a:solidFill>
                  <a:srgbClr val="0070C0"/>
                </a:solidFill>
              </a:rPr>
              <a:t>1</a:t>
            </a:r>
            <a:endParaRPr lang="en-US" altLang="zh-CN" sz="1400" dirty="0">
              <a:solidFill>
                <a:srgbClr val="0070C0"/>
              </a:solidFill>
            </a:endParaRPr>
          </a:p>
        </p:txBody>
      </p:sp>
      <p:sp>
        <p:nvSpPr>
          <p:cNvPr id="3" name="标题 1"/>
          <p:cNvSpPr txBox="1"/>
          <p:nvPr/>
        </p:nvSpPr>
        <p:spPr bwMode="auto">
          <a:xfrm>
            <a:off x="1012825" y="197574"/>
            <a:ext cx="7404100"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lnSpc>
                <a:spcPct val="80000"/>
              </a:lnSpc>
            </a:pPr>
            <a:r>
              <a:rPr lang="zh-CN" altLang="en-US" sz="2800" dirty="0"/>
              <a:t>用户定义信号 </a:t>
            </a:r>
            <a:r>
              <a:rPr lang="zh-CN" altLang="en-US" sz="2800" dirty="0" smtClean="0"/>
              <a:t>SIGUSR1与SIGUSR</a:t>
            </a:r>
            <a:r>
              <a:rPr lang="en-US" altLang="zh-CN" sz="2800" dirty="0" smtClean="0"/>
              <a:t>2</a:t>
            </a:r>
            <a:endParaRPr lang="zh-CN" altLang="en-US" sz="2800" dirty="0"/>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p:cNvSpPr>
          <p:nvPr>
            <p:ph type="title" idx="4294967295"/>
          </p:nvPr>
        </p:nvSpPr>
        <p:spPr>
          <a:ln>
            <a:miter/>
          </a:ln>
        </p:spPr>
        <p:txBody>
          <a:bodyPr/>
          <a:lstStyle/>
          <a:p>
            <a:pPr>
              <a:lnSpc>
                <a:spcPct val="80000"/>
              </a:lnSpc>
            </a:pPr>
            <a:r>
              <a:rPr lang="zh-CN" altLang="en-US" dirty="0"/>
              <a:t>函数</a:t>
            </a:r>
            <a:r>
              <a:rPr lang="en-US" altLang="zh-CN" dirty="0"/>
              <a:t>alarm()</a:t>
            </a:r>
            <a:r>
              <a:rPr lang="zh-CN" altLang="en-US" dirty="0"/>
              <a:t>与信号</a:t>
            </a:r>
            <a:r>
              <a:rPr lang="en-US" altLang="zh-CN" dirty="0"/>
              <a:t>SIGALRM</a:t>
            </a:r>
            <a:endParaRPr lang="zh-CN" altLang="en-US" dirty="0"/>
          </a:p>
        </p:txBody>
      </p:sp>
      <p:sp>
        <p:nvSpPr>
          <p:cNvPr id="160771" name="Rectangle 3"/>
          <p:cNvSpPr>
            <a:spLocks noGrp="1" noChangeArrowheads="1"/>
          </p:cNvSpPr>
          <p:nvPr>
            <p:ph type="body" idx="4294967295"/>
          </p:nvPr>
        </p:nvSpPr>
        <p:spPr>
          <a:xfrm>
            <a:off x="584200" y="1135063"/>
            <a:ext cx="7789863" cy="5017162"/>
          </a:xfrm>
        </p:spPr>
        <p:txBody>
          <a:bodyPr/>
          <a:lstStyle/>
          <a:p>
            <a:r>
              <a:rPr lang="en-US" altLang="zh-CN" sz="2000" dirty="0">
                <a:solidFill>
                  <a:srgbClr val="0000CC"/>
                </a:solidFill>
              </a:rPr>
              <a:t>alarm()</a:t>
            </a:r>
            <a:r>
              <a:rPr lang="zh-CN" altLang="en-US" sz="2000" dirty="0">
                <a:solidFill>
                  <a:srgbClr val="0000CC"/>
                </a:solidFill>
              </a:rPr>
              <a:t>函数</a:t>
            </a:r>
            <a:endParaRPr lang="en-US" altLang="zh-CN" sz="2000" dirty="0">
              <a:solidFill>
                <a:srgbClr val="0000CC"/>
              </a:solidFill>
            </a:endParaRPr>
          </a:p>
          <a:p>
            <a:pPr lvl="1"/>
            <a:r>
              <a:rPr lang="zh-CN" altLang="en-US" sz="1800" noProof="1"/>
              <a:t>原型：</a:t>
            </a:r>
            <a:r>
              <a:rPr lang="en-US" altLang="zh-CN" sz="1800" dirty="0"/>
              <a:t>unsigned </a:t>
            </a:r>
            <a:r>
              <a:rPr lang="en-US" altLang="zh-CN" sz="1800" dirty="0" err="1"/>
              <a:t>int</a:t>
            </a:r>
            <a:r>
              <a:rPr lang="en-US" altLang="zh-CN" sz="1800" dirty="0"/>
              <a:t> alarm(unsigned </a:t>
            </a:r>
            <a:r>
              <a:rPr lang="en-US" altLang="zh-CN" sz="1800" dirty="0" err="1"/>
              <a:t>int</a:t>
            </a:r>
            <a:r>
              <a:rPr lang="en-US" altLang="zh-CN" sz="1800" dirty="0"/>
              <a:t> </a:t>
            </a:r>
            <a:r>
              <a:rPr lang="en-US" altLang="zh-CN" sz="1800" dirty="0">
                <a:solidFill>
                  <a:srgbClr val="7030A0"/>
                </a:solidFill>
              </a:rPr>
              <a:t>seconds</a:t>
            </a:r>
            <a:r>
              <a:rPr lang="en-US" altLang="zh-CN" sz="1800" dirty="0" smtClean="0"/>
              <a:t>);</a:t>
            </a:r>
            <a:endParaRPr lang="en-US" altLang="zh-CN" sz="1800" dirty="0" smtClean="0"/>
          </a:p>
          <a:p>
            <a:pPr lvl="1"/>
            <a:r>
              <a:rPr lang="zh-CN" altLang="en-US" sz="1800" dirty="0" smtClean="0"/>
              <a:t>功能：间隔</a:t>
            </a:r>
            <a:r>
              <a:rPr lang="en-US" altLang="zh-CN" sz="1800" dirty="0" smtClean="0">
                <a:solidFill>
                  <a:srgbClr val="7030A0"/>
                </a:solidFill>
              </a:rPr>
              <a:t>seconds</a:t>
            </a:r>
            <a:r>
              <a:rPr lang="zh-CN" altLang="en-US" sz="1800" dirty="0" smtClean="0"/>
              <a:t>秒给调用该函数的进程发送</a:t>
            </a:r>
            <a:r>
              <a:rPr lang="en-US" altLang="zh-CN" sz="1800" u="sng" dirty="0" smtClean="0">
                <a:solidFill>
                  <a:srgbClr val="006600"/>
                </a:solidFill>
              </a:rPr>
              <a:t>SIGALRM</a:t>
            </a:r>
            <a:r>
              <a:rPr lang="zh-CN" altLang="en-US" sz="1800" dirty="0" smtClean="0">
                <a:solidFill>
                  <a:srgbClr val="7030A0"/>
                </a:solidFill>
              </a:rPr>
              <a:t>信号</a:t>
            </a:r>
            <a:endParaRPr lang="en-US" altLang="zh-CN" sz="1800" dirty="0" smtClean="0">
              <a:solidFill>
                <a:srgbClr val="7030A0"/>
              </a:solidFill>
            </a:endParaRPr>
          </a:p>
          <a:p>
            <a:pPr lvl="1"/>
            <a:r>
              <a:rPr lang="zh-CN" altLang="en-US" sz="1800" noProof="1"/>
              <a:t>其中：</a:t>
            </a:r>
            <a:r>
              <a:rPr lang="en-US" altLang="zh-CN" sz="1800" noProof="1"/>
              <a:t>alarm(0)</a:t>
            </a:r>
            <a:r>
              <a:rPr lang="zh-CN" altLang="en-US" sz="1800" noProof="1"/>
              <a:t>返回剩余的时间（秒数）</a:t>
            </a:r>
            <a:endParaRPr lang="en-US" altLang="zh-CN" sz="1800" noProof="1"/>
          </a:p>
          <a:p>
            <a:r>
              <a:rPr lang="zh-CN" altLang="en-US" sz="2000" noProof="1" smtClean="0">
                <a:solidFill>
                  <a:srgbClr val="0000CC"/>
                </a:solidFill>
              </a:rPr>
              <a:t>例</a:t>
            </a:r>
            <a:endParaRPr lang="en-US" altLang="zh-CN" sz="2000" noProof="1">
              <a:solidFill>
                <a:srgbClr val="0000CC"/>
              </a:solidFill>
            </a:endParaRPr>
          </a:p>
          <a:p>
            <a:pPr marL="400050" lvl="1" indent="0">
              <a:spcBef>
                <a:spcPts val="0"/>
              </a:spcBef>
              <a:buNone/>
            </a:pPr>
            <a:r>
              <a:rPr lang="en-US" altLang="zh-CN" sz="1600" noProof="1">
                <a:solidFill>
                  <a:srgbClr val="0070C0"/>
                </a:solidFill>
              </a:rPr>
              <a:t>void </a:t>
            </a:r>
            <a:r>
              <a:rPr lang="en-US" altLang="zh-CN" sz="1600" noProof="1">
                <a:solidFill>
                  <a:srgbClr val="006600"/>
                </a:solidFill>
              </a:rPr>
              <a:t>SIGALRM</a:t>
            </a:r>
            <a:r>
              <a:rPr lang="en-US" altLang="zh-CN" sz="1600" noProof="1">
                <a:solidFill>
                  <a:srgbClr val="0070C0"/>
                </a:solidFill>
              </a:rPr>
              <a:t>_Handler()</a:t>
            </a:r>
            <a:endParaRPr lang="en-US" altLang="zh-CN" sz="1600" noProof="1">
              <a:solidFill>
                <a:srgbClr val="0070C0"/>
              </a:solidFill>
            </a:endParaRPr>
          </a:p>
          <a:p>
            <a:pPr marL="400050" lvl="1" indent="0">
              <a:spcBef>
                <a:spcPts val="0"/>
              </a:spcBef>
              <a:buNone/>
            </a:pPr>
            <a:r>
              <a:rPr lang="en-US" altLang="zh-CN" sz="1600" noProof="1" smtClean="0"/>
              <a:t>{  </a:t>
            </a:r>
            <a:r>
              <a:rPr lang="en-US" altLang="zh-CN" sz="1600" noProof="1" smtClean="0">
                <a:solidFill>
                  <a:srgbClr val="FF0000"/>
                </a:solidFill>
              </a:rPr>
              <a:t>//</a:t>
            </a:r>
            <a:r>
              <a:rPr lang="zh-CN" altLang="en-US" sz="1600" noProof="1" smtClean="0">
                <a:solidFill>
                  <a:srgbClr val="FF0000"/>
                </a:solidFill>
              </a:rPr>
              <a:t>信号处理函数</a:t>
            </a:r>
            <a:r>
              <a:rPr lang="en-US" altLang="zh-CN" sz="1600" noProof="1" smtClean="0">
                <a:solidFill>
                  <a:srgbClr val="FF0000"/>
                </a:solidFill>
              </a:rPr>
              <a:t> </a:t>
            </a:r>
            <a:r>
              <a:rPr lang="en-US" altLang="zh-CN" sz="1600" noProof="1" smtClean="0"/>
              <a:t>}  //</a:t>
            </a:r>
            <a:r>
              <a:rPr lang="zh-CN" altLang="en-US" sz="1600" noProof="1" smtClean="0"/>
              <a:t>调用函数</a:t>
            </a:r>
            <a:r>
              <a:rPr lang="en-US" altLang="zh-CN" sz="1600" noProof="1" smtClean="0"/>
              <a:t>alarm(</a:t>
            </a:r>
            <a:r>
              <a:rPr lang="en-US" altLang="zh-CN" sz="1600" noProof="1" smtClean="0">
                <a:solidFill>
                  <a:srgbClr val="7030A0"/>
                </a:solidFill>
              </a:rPr>
              <a:t>seconds</a:t>
            </a:r>
            <a:r>
              <a:rPr lang="en-US" altLang="zh-CN" sz="1600" noProof="1" smtClean="0"/>
              <a:t>)</a:t>
            </a:r>
            <a:r>
              <a:rPr lang="zh-CN" altLang="en-US" sz="1600" noProof="1" smtClean="0"/>
              <a:t>后，间隔</a:t>
            </a:r>
            <a:r>
              <a:rPr lang="en-US" altLang="zh-CN" sz="1600" noProof="1" smtClean="0">
                <a:solidFill>
                  <a:srgbClr val="7030A0"/>
                </a:solidFill>
              </a:rPr>
              <a:t>seconds</a:t>
            </a:r>
            <a:r>
              <a:rPr lang="zh-CN" altLang="en-US" sz="1600" noProof="1" smtClean="0">
                <a:solidFill>
                  <a:srgbClr val="7030A0"/>
                </a:solidFill>
              </a:rPr>
              <a:t>秒后执行该函数</a:t>
            </a:r>
            <a:endParaRPr lang="en-US" altLang="zh-CN" sz="1600" noProof="1"/>
          </a:p>
          <a:p>
            <a:pPr marL="400050" lvl="1" indent="0">
              <a:spcBef>
                <a:spcPts val="0"/>
              </a:spcBef>
              <a:buNone/>
            </a:pPr>
            <a:r>
              <a:rPr lang="en-US" altLang="zh-CN" sz="1600" noProof="1" smtClean="0"/>
              <a:t>int </a:t>
            </a:r>
            <a:r>
              <a:rPr lang="en-US" altLang="zh-CN" sz="1600" noProof="1"/>
              <a:t>main() </a:t>
            </a:r>
            <a:endParaRPr lang="en-US" altLang="zh-CN" sz="1600" noProof="1"/>
          </a:p>
          <a:p>
            <a:pPr marL="400050" lvl="1" indent="0">
              <a:spcBef>
                <a:spcPts val="0"/>
              </a:spcBef>
              <a:buNone/>
            </a:pPr>
            <a:r>
              <a:rPr lang="en-US" altLang="zh-CN" sz="1600" noProof="1"/>
              <a:t>{ </a:t>
            </a:r>
            <a:endParaRPr lang="en-US" altLang="zh-CN" sz="1600" noProof="1" smtClean="0"/>
          </a:p>
          <a:p>
            <a:pPr marL="400050" lvl="1" indent="0">
              <a:spcBef>
                <a:spcPts val="0"/>
              </a:spcBef>
              <a:buNone/>
            </a:pPr>
            <a:r>
              <a:rPr lang="en-US" altLang="zh-CN" sz="1600" noProof="1"/>
              <a:t> </a:t>
            </a:r>
            <a:r>
              <a:rPr lang="en-US" altLang="zh-CN" sz="1600" noProof="1" smtClean="0"/>
              <a:t>   int seconds=5;</a:t>
            </a:r>
            <a:endParaRPr lang="en-US" altLang="zh-CN" sz="1600" noProof="1"/>
          </a:p>
          <a:p>
            <a:pPr marL="400050" lvl="1" indent="0">
              <a:spcBef>
                <a:spcPts val="0"/>
              </a:spcBef>
              <a:buNone/>
            </a:pPr>
            <a:r>
              <a:rPr lang="en-US" altLang="zh-CN" sz="1600" noProof="1"/>
              <a:t>   </a:t>
            </a:r>
            <a:r>
              <a:rPr lang="en-US" altLang="zh-CN" sz="1600" noProof="1" smtClean="0"/>
              <a:t> </a:t>
            </a:r>
            <a:r>
              <a:rPr lang="en-US" altLang="zh-CN" sz="1600" noProof="1" smtClean="0">
                <a:solidFill>
                  <a:srgbClr val="0070C0"/>
                </a:solidFill>
              </a:rPr>
              <a:t>signal(</a:t>
            </a:r>
            <a:r>
              <a:rPr lang="en-US" altLang="zh-CN" sz="1600" noProof="1" smtClean="0">
                <a:solidFill>
                  <a:srgbClr val="0000CC"/>
                </a:solidFill>
              </a:rPr>
              <a:t>SIGALRM</a:t>
            </a:r>
            <a:r>
              <a:rPr lang="en-US" altLang="zh-CN" sz="1600" noProof="1" smtClean="0">
                <a:solidFill>
                  <a:srgbClr val="0070C0"/>
                </a:solidFill>
              </a:rPr>
              <a:t>,SIGALRM_Handler);</a:t>
            </a:r>
            <a:endParaRPr lang="en-US" altLang="zh-CN" sz="1600" noProof="1" smtClean="0">
              <a:solidFill>
                <a:srgbClr val="0070C0"/>
              </a:solidFill>
            </a:endParaRPr>
          </a:p>
          <a:p>
            <a:pPr marL="400050" lvl="1" indent="0">
              <a:spcBef>
                <a:spcPts val="0"/>
              </a:spcBef>
              <a:buNone/>
            </a:pPr>
            <a:r>
              <a:rPr lang="en-US" altLang="zh-CN" sz="1600" noProof="1">
                <a:solidFill>
                  <a:srgbClr val="006600"/>
                </a:solidFill>
              </a:rPr>
              <a:t> </a:t>
            </a:r>
            <a:r>
              <a:rPr lang="en-US" altLang="zh-CN" sz="1600" noProof="1" smtClean="0">
                <a:solidFill>
                  <a:srgbClr val="006600"/>
                </a:solidFill>
              </a:rPr>
              <a:t>   alarm(seconds);  </a:t>
            </a:r>
            <a:r>
              <a:rPr lang="en-US" altLang="zh-CN" sz="1600" noProof="1" smtClean="0">
                <a:solidFill>
                  <a:srgbClr val="7030A0"/>
                </a:solidFill>
              </a:rPr>
              <a:t>//seconds</a:t>
            </a:r>
            <a:r>
              <a:rPr lang="zh-CN" altLang="en-US" sz="1600" noProof="1" smtClean="0">
                <a:solidFill>
                  <a:srgbClr val="7030A0"/>
                </a:solidFill>
              </a:rPr>
              <a:t>秒后给进程发送信号</a:t>
            </a:r>
            <a:r>
              <a:rPr lang="en-US" altLang="zh-CN" sz="1600" noProof="1">
                <a:solidFill>
                  <a:srgbClr val="7030A0"/>
                </a:solidFill>
              </a:rPr>
              <a:t>SIGALRM</a:t>
            </a:r>
            <a:endParaRPr lang="en-US" altLang="zh-CN" sz="1600" noProof="1">
              <a:solidFill>
                <a:srgbClr val="7030A0"/>
              </a:solidFill>
            </a:endParaRPr>
          </a:p>
          <a:p>
            <a:pPr marL="400050" lvl="1" indent="0">
              <a:spcBef>
                <a:spcPts val="0"/>
              </a:spcBef>
              <a:buNone/>
            </a:pPr>
            <a:r>
              <a:rPr lang="en-US" altLang="zh-CN" sz="1600" noProof="1"/>
              <a:t> </a:t>
            </a:r>
            <a:r>
              <a:rPr lang="en-US" altLang="zh-CN" sz="1600" noProof="1" smtClean="0"/>
              <a:t>   //</a:t>
            </a:r>
            <a:r>
              <a:rPr lang="zh-CN" altLang="en-US" sz="1600" noProof="1" smtClean="0"/>
              <a:t>其它代码</a:t>
            </a:r>
            <a:endParaRPr lang="en-US" altLang="zh-CN" sz="1600" noProof="1" smtClean="0"/>
          </a:p>
          <a:p>
            <a:pPr marL="400050" lvl="1" indent="0">
              <a:spcBef>
                <a:spcPts val="0"/>
              </a:spcBef>
              <a:buNone/>
            </a:pPr>
            <a:r>
              <a:rPr lang="en-US" altLang="zh-CN" sz="1600" noProof="1" smtClean="0"/>
              <a:t>    return 0;</a:t>
            </a:r>
            <a:endParaRPr lang="en-US" altLang="zh-CN" sz="1600" noProof="1" smtClean="0"/>
          </a:p>
          <a:p>
            <a:pPr marL="400050" lvl="1" indent="0">
              <a:spcBef>
                <a:spcPts val="0"/>
              </a:spcBef>
              <a:buNone/>
            </a:pPr>
            <a:r>
              <a:rPr lang="en-US" altLang="zh-CN" sz="1600" noProof="1" smtClean="0"/>
              <a:t>}</a:t>
            </a:r>
            <a:endParaRPr lang="en-US" altLang="zh-CN" sz="1600" noProof="1"/>
          </a:p>
          <a:p>
            <a:pPr>
              <a:spcBef>
                <a:spcPts val="0"/>
              </a:spcBef>
              <a:buFont typeface="Wingdings" panose="05000000000000000000" pitchFamily="2" charset="2"/>
              <a:buChar char="n"/>
            </a:pPr>
            <a:r>
              <a:rPr lang="zh-CN" altLang="en-US" sz="2000" noProof="1" smtClean="0"/>
              <a:t>可以实现类似时钟中断的功能，定时执行一定的操作</a:t>
            </a:r>
            <a:endParaRPr lang="en-US" altLang="zh-CN" sz="2000" noProof="1" smtClean="0"/>
          </a:p>
          <a:p>
            <a:pPr>
              <a:spcBef>
                <a:spcPts val="0"/>
              </a:spcBef>
              <a:buFont typeface="Wingdings" panose="05000000000000000000" pitchFamily="2" charset="2"/>
              <a:buChar char="n"/>
            </a:pPr>
            <a:endParaRPr lang="en-US" altLang="zh-CN" sz="2000" noProof="1"/>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3.3.2 Process Termination</a:t>
            </a:r>
            <a:endParaRPr lang="zh-CN" altLang="en-US" noProof="1">
              <a:effectLst>
                <a:outerShdw blurRad="38100" dist="38100" dir="2700000">
                  <a:srgbClr val="C0C0C0"/>
                </a:outerShdw>
              </a:effectLst>
            </a:endParaRPr>
          </a:p>
        </p:txBody>
      </p:sp>
      <p:sp>
        <p:nvSpPr>
          <p:cNvPr id="160771" name="Rectangle 3"/>
          <p:cNvSpPr>
            <a:spLocks noGrp="1" noChangeArrowheads="1"/>
          </p:cNvSpPr>
          <p:nvPr>
            <p:ph type="body" idx="4294967295"/>
          </p:nvPr>
        </p:nvSpPr>
        <p:spPr>
          <a:xfrm>
            <a:off x="584200" y="1135063"/>
            <a:ext cx="7789863" cy="4483100"/>
          </a:xfrm>
        </p:spPr>
        <p:txBody>
          <a:bodyPr/>
          <a:lstStyle/>
          <a:p>
            <a:r>
              <a:rPr lang="zh-CN" altLang="en-US" sz="2000" dirty="0">
                <a:solidFill>
                  <a:srgbClr val="080808"/>
                </a:solidFill>
              </a:rPr>
              <a:t>进程可以显式地调用</a:t>
            </a:r>
            <a:r>
              <a:rPr lang="en-US" altLang="zh-CN" sz="2000" dirty="0">
                <a:solidFill>
                  <a:srgbClr val="080808"/>
                </a:solidFill>
              </a:rPr>
              <a:t>exit</a:t>
            </a:r>
            <a:r>
              <a:rPr lang="zh-CN" altLang="en-US" sz="2000" dirty="0">
                <a:solidFill>
                  <a:srgbClr val="080808"/>
                </a:solidFill>
              </a:rPr>
              <a:t>，或在程序的结尾隐含地调用</a:t>
            </a:r>
            <a:r>
              <a:rPr lang="en-US" altLang="zh-CN" sz="2000" dirty="0" smtClean="0">
                <a:solidFill>
                  <a:srgbClr val="080808"/>
                </a:solidFill>
              </a:rPr>
              <a:t>exit</a:t>
            </a:r>
            <a:r>
              <a:rPr lang="zh-CN" altLang="en-US" sz="2000" dirty="0" smtClean="0">
                <a:solidFill>
                  <a:srgbClr val="080808"/>
                </a:solidFill>
              </a:rPr>
              <a:t>，使进程终止执行</a:t>
            </a:r>
            <a:endParaRPr lang="en-US" altLang="zh-CN" sz="2000" dirty="0" smtClean="0">
              <a:solidFill>
                <a:srgbClr val="080808"/>
              </a:solidFill>
            </a:endParaRPr>
          </a:p>
          <a:p>
            <a:r>
              <a:rPr lang="en-US" altLang="zh-CN" sz="2000" noProof="1" smtClean="0"/>
              <a:t>Process </a:t>
            </a:r>
            <a:r>
              <a:rPr lang="en-US" altLang="zh-CN" sz="2000" noProof="1"/>
              <a:t>executes </a:t>
            </a:r>
            <a:r>
              <a:rPr lang="en-US" altLang="zh-CN" sz="2000" noProof="1">
                <a:solidFill>
                  <a:srgbClr val="121896"/>
                </a:solidFill>
              </a:rPr>
              <a:t>last statement</a:t>
            </a:r>
            <a:r>
              <a:rPr lang="en-US" altLang="zh-CN" sz="2000" noProof="1"/>
              <a:t> and asks the operating system to delete it (</a:t>
            </a:r>
            <a:r>
              <a:rPr lang="en-US" altLang="zh-CN" sz="2000" b="1" noProof="1">
                <a:solidFill>
                  <a:srgbClr val="121896"/>
                </a:solidFill>
              </a:rPr>
              <a:t>exit</a:t>
            </a:r>
            <a:r>
              <a:rPr lang="en-US" altLang="zh-CN" sz="2000" noProof="1"/>
              <a:t>)</a:t>
            </a:r>
            <a:endParaRPr lang="en-US" altLang="zh-CN" sz="2000" noProof="1"/>
          </a:p>
          <a:p>
            <a:pPr lvl="1"/>
            <a:r>
              <a:rPr lang="en-US" altLang="zh-CN" sz="1800" noProof="1">
                <a:solidFill>
                  <a:srgbClr val="006600"/>
                </a:solidFill>
              </a:rPr>
              <a:t>Output</a:t>
            </a:r>
            <a:r>
              <a:rPr lang="en-US" altLang="zh-CN" sz="1800" noProof="1"/>
              <a:t> </a:t>
            </a:r>
            <a:r>
              <a:rPr lang="en-US" altLang="zh-CN" sz="1800" b="1" noProof="1"/>
              <a:t>data</a:t>
            </a:r>
            <a:r>
              <a:rPr lang="en-US" altLang="zh-CN" sz="1800" noProof="1"/>
              <a:t> from child to</a:t>
            </a:r>
            <a:r>
              <a:rPr lang="en-US" altLang="zh-CN" sz="1800" b="1" noProof="1"/>
              <a:t> parent</a:t>
            </a:r>
            <a:r>
              <a:rPr lang="en-US" altLang="zh-CN" sz="1800" noProof="1"/>
              <a:t> (via </a:t>
            </a:r>
            <a:r>
              <a:rPr lang="en-US" altLang="zh-CN" sz="1800" b="1" noProof="1"/>
              <a:t>wait</a:t>
            </a:r>
            <a:r>
              <a:rPr lang="en-US" altLang="zh-CN" sz="1800" noProof="1"/>
              <a:t>)</a:t>
            </a:r>
            <a:endParaRPr lang="en-US" altLang="zh-CN" sz="1800" noProof="1"/>
          </a:p>
          <a:p>
            <a:pPr lvl="1"/>
            <a:r>
              <a:rPr lang="en-US" altLang="zh-CN" sz="1800" b="1" noProof="1">
                <a:solidFill>
                  <a:srgbClr val="7030A0"/>
                </a:solidFill>
              </a:rPr>
              <a:t>Process’ resources</a:t>
            </a:r>
            <a:r>
              <a:rPr lang="en-US" altLang="zh-CN" sz="1800" noProof="1">
                <a:solidFill>
                  <a:srgbClr val="7030A0"/>
                </a:solidFill>
              </a:rPr>
              <a:t> </a:t>
            </a:r>
            <a:r>
              <a:rPr lang="en-US" altLang="zh-CN" sz="1800" noProof="1"/>
              <a:t>are </a:t>
            </a:r>
            <a:r>
              <a:rPr lang="en-US" altLang="zh-CN" sz="1800" noProof="1">
                <a:solidFill>
                  <a:srgbClr val="006600"/>
                </a:solidFill>
              </a:rPr>
              <a:t>deallocated </a:t>
            </a:r>
            <a:r>
              <a:rPr lang="en-US" altLang="zh-CN" sz="1800" noProof="1"/>
              <a:t>by operating </a:t>
            </a:r>
            <a:r>
              <a:rPr lang="en-US" altLang="zh-CN" sz="1800" noProof="1" smtClean="0"/>
              <a:t>system</a:t>
            </a:r>
            <a:endParaRPr lang="en-US" altLang="zh-CN" sz="1800" noProof="1" smtClean="0"/>
          </a:p>
          <a:p>
            <a:pPr lvl="1"/>
            <a:r>
              <a:rPr lang="zh-CN" altLang="en-US" sz="1800" noProof="1" smtClean="0"/>
              <a:t>进入</a:t>
            </a:r>
            <a:r>
              <a:rPr lang="en-US" altLang="zh-CN" sz="1800" noProof="1" smtClean="0"/>
              <a:t>“Terminated”</a:t>
            </a:r>
            <a:r>
              <a:rPr lang="zh-CN" altLang="en-US" sz="1800" noProof="1" smtClean="0"/>
              <a:t>状态</a:t>
            </a:r>
            <a:endParaRPr lang="en-US" altLang="zh-CN" sz="2000" noProof="1">
              <a:solidFill>
                <a:srgbClr val="121896"/>
              </a:solidFill>
            </a:endParaRPr>
          </a:p>
          <a:p>
            <a:r>
              <a:rPr lang="en-US" altLang="zh-CN" sz="2000" noProof="1">
                <a:solidFill>
                  <a:srgbClr val="FF0000"/>
                </a:solidFill>
              </a:rPr>
              <a:t>Parent</a:t>
            </a:r>
            <a:r>
              <a:rPr lang="en-US" altLang="zh-CN" sz="2000" noProof="1">
                <a:solidFill>
                  <a:srgbClr val="121896"/>
                </a:solidFill>
              </a:rPr>
              <a:t> </a:t>
            </a:r>
            <a:r>
              <a:rPr lang="en-US" altLang="zh-CN" sz="2000" noProof="1"/>
              <a:t>may </a:t>
            </a:r>
            <a:r>
              <a:rPr lang="en-US" altLang="zh-CN" sz="2000" noProof="1">
                <a:solidFill>
                  <a:srgbClr val="121896"/>
                </a:solidFill>
              </a:rPr>
              <a:t>terminate </a:t>
            </a:r>
            <a:r>
              <a:rPr lang="en-US" altLang="zh-CN" sz="2000" noProof="1"/>
              <a:t>execution of </a:t>
            </a:r>
            <a:r>
              <a:rPr lang="en-US" altLang="zh-CN" sz="2000" noProof="1">
                <a:solidFill>
                  <a:srgbClr val="0070C0"/>
                </a:solidFill>
              </a:rPr>
              <a:t>children processes</a:t>
            </a:r>
            <a:r>
              <a:rPr lang="en-US" altLang="zh-CN" sz="2000" noProof="1"/>
              <a:t> (</a:t>
            </a:r>
            <a:r>
              <a:rPr lang="en-US" altLang="zh-CN" sz="2000" b="1" noProof="1">
                <a:solidFill>
                  <a:srgbClr val="121896"/>
                </a:solidFill>
              </a:rPr>
              <a:t>abort,</a:t>
            </a:r>
            <a:r>
              <a:rPr lang="en-US" altLang="zh-CN" sz="1800" b="1" noProof="1">
                <a:solidFill>
                  <a:srgbClr val="121896"/>
                </a:solidFill>
              </a:rPr>
              <a:t>TerminateProcess() </a:t>
            </a:r>
            <a:r>
              <a:rPr lang="en-US" altLang="zh-CN" sz="1800" b="1" noProof="1" smtClean="0">
                <a:solidFill>
                  <a:srgbClr val="121896"/>
                </a:solidFill>
              </a:rPr>
              <a:t>in Windows</a:t>
            </a:r>
            <a:r>
              <a:rPr lang="en-US" altLang="zh-CN" sz="2000" noProof="1" smtClean="0"/>
              <a:t>)</a:t>
            </a:r>
            <a:r>
              <a:rPr lang="zh-CN" altLang="en-US" sz="2000" noProof="1" smtClean="0"/>
              <a:t>，</a:t>
            </a:r>
            <a:r>
              <a:rPr lang="en-US" altLang="zh-CN" sz="2000" noProof="1" smtClean="0">
                <a:solidFill>
                  <a:srgbClr val="C00000"/>
                </a:solidFill>
              </a:rPr>
              <a:t>if</a:t>
            </a:r>
            <a:endParaRPr lang="en-US" altLang="zh-CN" sz="2000" noProof="1">
              <a:solidFill>
                <a:srgbClr val="C00000"/>
              </a:solidFill>
            </a:endParaRPr>
          </a:p>
          <a:p>
            <a:pPr lvl="1"/>
            <a:r>
              <a:rPr lang="en-US" altLang="zh-CN" sz="1800" noProof="1"/>
              <a:t>Child has </a:t>
            </a:r>
            <a:r>
              <a:rPr lang="en-US" altLang="zh-CN" sz="1800" noProof="1">
                <a:solidFill>
                  <a:srgbClr val="7030A0"/>
                </a:solidFill>
              </a:rPr>
              <a:t>exceeded allocated resources</a:t>
            </a:r>
            <a:endParaRPr lang="en-US" altLang="zh-CN" sz="1800" noProof="1">
              <a:solidFill>
                <a:srgbClr val="7030A0"/>
              </a:solidFill>
            </a:endParaRPr>
          </a:p>
          <a:p>
            <a:pPr lvl="1"/>
            <a:r>
              <a:rPr lang="en-US" altLang="zh-CN" sz="1800" noProof="1"/>
              <a:t>Task assigned to child </a:t>
            </a:r>
            <a:r>
              <a:rPr lang="en-US" altLang="zh-CN" sz="1800" noProof="1">
                <a:solidFill>
                  <a:srgbClr val="7030A0"/>
                </a:solidFill>
              </a:rPr>
              <a:t>is no longer required</a:t>
            </a:r>
            <a:endParaRPr lang="en-US" altLang="zh-CN" sz="1800" noProof="1">
              <a:solidFill>
                <a:srgbClr val="7030A0"/>
              </a:solidFill>
            </a:endParaRPr>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 Process Termination</a:t>
            </a:r>
            <a:endParaRPr lang="zh-CN" altLang="en-US" noProof="1">
              <a:effectLst>
                <a:outerShdw blurRad="38100" dist="38100" dir="2700000">
                  <a:srgbClr val="C0C0C0"/>
                </a:outerShdw>
              </a:effectLst>
            </a:endParaRPr>
          </a:p>
        </p:txBody>
      </p:sp>
      <p:sp>
        <p:nvSpPr>
          <p:cNvPr id="124930" name="Rectangle 3"/>
          <p:cNvSpPr>
            <a:spLocks noGrp="1"/>
          </p:cNvSpPr>
          <p:nvPr>
            <p:ph type="body" idx="4294967295"/>
          </p:nvPr>
        </p:nvSpPr>
        <p:spPr>
          <a:xfrm>
            <a:off x="685800" y="1463675"/>
            <a:ext cx="7789863" cy="4483100"/>
          </a:xfrm>
          <a:ln>
            <a:miter/>
          </a:ln>
        </p:spPr>
        <p:txBody>
          <a:bodyPr/>
          <a:lstStyle/>
          <a:p>
            <a:pPr indent="-285750" eaLnBrk="1">
              <a:lnSpc>
                <a:spcPct val="80000"/>
              </a:lnSpc>
              <a:defRPr/>
            </a:pPr>
            <a:r>
              <a:rPr lang="en-US" altLang="x-none" sz="2000" b="1" u="sng" noProof="1">
                <a:solidFill>
                  <a:srgbClr val="FF0000"/>
                </a:solidFill>
              </a:rPr>
              <a:t>If parent is exiting</a:t>
            </a:r>
            <a:endParaRPr lang="en-US" altLang="x-none" sz="2000" b="1" u="sng" noProof="1">
              <a:solidFill>
                <a:srgbClr val="FF0000"/>
              </a:solidFill>
            </a:endParaRPr>
          </a:p>
          <a:p>
            <a:pPr lvl="1" indent="-228600" eaLnBrk="1">
              <a:lnSpc>
                <a:spcPct val="80000"/>
              </a:lnSpc>
              <a:defRPr/>
            </a:pPr>
            <a:r>
              <a:rPr lang="en-US" altLang="x-none" sz="1800" noProof="1">
                <a:solidFill>
                  <a:srgbClr val="0070C0"/>
                </a:solidFill>
              </a:rPr>
              <a:t>Some operating system </a:t>
            </a:r>
            <a:r>
              <a:rPr lang="en-US" altLang="x-none" sz="1800" b="1" noProof="1">
                <a:solidFill>
                  <a:srgbClr val="FF0000"/>
                </a:solidFill>
              </a:rPr>
              <a:t>do not</a:t>
            </a:r>
            <a:r>
              <a:rPr lang="en-US" altLang="x-none" sz="1800" noProof="1"/>
              <a:t> allow child to </a:t>
            </a:r>
            <a:r>
              <a:rPr lang="en-US" altLang="x-none" sz="1800" noProof="1">
                <a:solidFill>
                  <a:srgbClr val="0000CC"/>
                </a:solidFill>
              </a:rPr>
              <a:t>continue </a:t>
            </a:r>
            <a:r>
              <a:rPr lang="en-US" altLang="x-none" sz="1800" noProof="1"/>
              <a:t>if </a:t>
            </a:r>
            <a:r>
              <a:rPr lang="en-US" altLang="x-none" sz="1800" noProof="1">
                <a:solidFill>
                  <a:srgbClr val="006600"/>
                </a:solidFill>
              </a:rPr>
              <a:t>its parent terminates</a:t>
            </a:r>
            <a:endParaRPr lang="zh-CN" altLang="en-US" sz="1800" noProof="1">
              <a:solidFill>
                <a:srgbClr val="006600"/>
              </a:solidFill>
            </a:endParaRPr>
          </a:p>
          <a:p>
            <a:pPr lvl="1" indent="-228600" eaLnBrk="1">
              <a:lnSpc>
                <a:spcPct val="80000"/>
              </a:lnSpc>
              <a:defRPr/>
            </a:pPr>
            <a:r>
              <a:rPr lang="zh-CN" altLang="en-US" sz="1800" noProof="1"/>
              <a:t>i</a:t>
            </a:r>
            <a:r>
              <a:rPr lang="en-US" altLang="x-none" sz="1800" noProof="1"/>
              <a:t>f a process terminates, then </a:t>
            </a:r>
            <a:r>
              <a:rPr lang="en-US" altLang="x-none" sz="1800" noProof="1">
                <a:solidFill>
                  <a:srgbClr val="006600"/>
                </a:solidFill>
              </a:rPr>
              <a:t>all its children </a:t>
            </a:r>
            <a:r>
              <a:rPr lang="en-US" altLang="x-none" sz="1800" noProof="1"/>
              <a:t>must also be </a:t>
            </a:r>
            <a:r>
              <a:rPr lang="en-US" altLang="x-none" sz="1800" noProof="1">
                <a:solidFill>
                  <a:srgbClr val="0000CC"/>
                </a:solidFill>
              </a:rPr>
              <a:t>terminated</a:t>
            </a:r>
            <a:r>
              <a:rPr lang="en-US" altLang="x-none" sz="1800" noProof="1"/>
              <a:t>.</a:t>
            </a:r>
            <a:endParaRPr lang="zh-CN" altLang="en-US" sz="1800" noProof="1"/>
          </a:p>
          <a:p>
            <a:pPr lvl="2" eaLnBrk="1">
              <a:lnSpc>
                <a:spcPct val="80000"/>
              </a:lnSpc>
              <a:defRPr/>
            </a:pPr>
            <a:r>
              <a:rPr lang="en-US" altLang="x-none" sz="1800" noProof="1"/>
              <a:t>All children terminated - </a:t>
            </a:r>
            <a:r>
              <a:rPr lang="en-US" altLang="x-none" sz="1800" i="1" noProof="1">
                <a:solidFill>
                  <a:srgbClr val="121896"/>
                </a:solidFill>
              </a:rPr>
              <a:t>cascading </a:t>
            </a:r>
            <a:r>
              <a:rPr lang="en-US" altLang="x-none" sz="1800" i="1" noProof="1" smtClean="0">
                <a:solidFill>
                  <a:srgbClr val="121896"/>
                </a:solidFill>
              </a:rPr>
              <a:t>termination</a:t>
            </a:r>
            <a:endParaRPr lang="en-US" altLang="x-none" sz="1800" i="1" noProof="1" smtClean="0">
              <a:solidFill>
                <a:srgbClr val="121896"/>
              </a:solidFill>
            </a:endParaRPr>
          </a:p>
          <a:p>
            <a:pPr lvl="2" eaLnBrk="1">
              <a:lnSpc>
                <a:spcPct val="80000"/>
              </a:lnSpc>
              <a:defRPr/>
            </a:pPr>
            <a:r>
              <a:rPr lang="zh-CN" altLang="en-US" sz="1800" noProof="1"/>
              <a:t>例如：</a:t>
            </a:r>
            <a:r>
              <a:rPr lang="en-US" altLang="zh-CN" sz="1800" noProof="1"/>
              <a:t>Windows</a:t>
            </a:r>
            <a:r>
              <a:rPr lang="zh-CN" altLang="en-US" sz="1800" noProof="1"/>
              <a:t>中“结束进程树”</a:t>
            </a:r>
            <a:endParaRPr lang="en-US" altLang="zh-CN" sz="1800" noProof="1"/>
          </a:p>
          <a:p>
            <a:pPr>
              <a:lnSpc>
                <a:spcPct val="90000"/>
              </a:lnSpc>
              <a:defRPr/>
            </a:pPr>
            <a:r>
              <a:rPr lang="en-US" altLang="x-none" sz="2000" b="1" u="sng" noProof="1"/>
              <a:t>When a process terminates</a:t>
            </a:r>
            <a:r>
              <a:rPr lang="en-US" altLang="x-none" sz="2000" noProof="1"/>
              <a:t>, </a:t>
            </a:r>
            <a:r>
              <a:rPr lang="en-US" altLang="x-none" sz="2000" noProof="1">
                <a:solidFill>
                  <a:srgbClr val="006600"/>
                </a:solidFill>
              </a:rPr>
              <a:t>its resources are </a:t>
            </a:r>
            <a:r>
              <a:rPr lang="en-US" altLang="x-none" sz="2000" u="sng" noProof="1">
                <a:solidFill>
                  <a:srgbClr val="C00000"/>
                </a:solidFill>
              </a:rPr>
              <a:t>deallocated</a:t>
            </a:r>
            <a:r>
              <a:rPr lang="en-US" altLang="x-none" sz="2000" noProof="1">
                <a:solidFill>
                  <a:srgbClr val="006600"/>
                </a:solidFill>
              </a:rPr>
              <a:t> by the operating system.</a:t>
            </a:r>
            <a:r>
              <a:rPr lang="en-US" altLang="x-none" sz="2000" noProof="1"/>
              <a:t> </a:t>
            </a:r>
            <a:endParaRPr lang="en-US" altLang="x-none" sz="2000" noProof="1"/>
          </a:p>
          <a:p>
            <a:pPr>
              <a:lnSpc>
                <a:spcPct val="90000"/>
              </a:lnSpc>
              <a:defRPr/>
            </a:pPr>
            <a:r>
              <a:rPr lang="en-US" altLang="x-none" sz="2000" noProof="1"/>
              <a:t>However, </a:t>
            </a:r>
            <a:r>
              <a:rPr lang="en-US" altLang="x-none" sz="2000" b="1" u="sng" noProof="1">
                <a:solidFill>
                  <a:srgbClr val="121896"/>
                </a:solidFill>
              </a:rPr>
              <a:t>its </a:t>
            </a:r>
            <a:r>
              <a:rPr lang="en-US" altLang="x-none" sz="2000" b="1" u="sng" noProof="1">
                <a:solidFill>
                  <a:srgbClr val="C00000"/>
                </a:solidFill>
              </a:rPr>
              <a:t>entry </a:t>
            </a:r>
            <a:r>
              <a:rPr lang="en-US" altLang="x-none" sz="2000" b="1" u="sng" noProof="1">
                <a:solidFill>
                  <a:srgbClr val="121896"/>
                </a:solidFill>
              </a:rPr>
              <a:t>in the </a:t>
            </a:r>
            <a:r>
              <a:rPr lang="en-US" altLang="x-none" sz="2000" b="1" u="sng" noProof="1">
                <a:solidFill>
                  <a:srgbClr val="0070C0"/>
                </a:solidFill>
              </a:rPr>
              <a:t>process table </a:t>
            </a:r>
            <a:r>
              <a:rPr lang="en-US" altLang="x-none" sz="2000" b="1" u="sng" noProof="1">
                <a:solidFill>
                  <a:srgbClr val="121896"/>
                </a:solidFill>
              </a:rPr>
              <a:t>must remain there </a:t>
            </a:r>
            <a:r>
              <a:rPr lang="en-US" altLang="x-none" sz="2000" b="1" u="sng" noProof="1">
                <a:solidFill>
                  <a:srgbClr val="C00000"/>
                </a:solidFill>
              </a:rPr>
              <a:t>until the parent calls wait()</a:t>
            </a:r>
            <a:endParaRPr lang="en-US" altLang="x-none" sz="2000" b="1" u="sng" noProof="1">
              <a:solidFill>
                <a:srgbClr val="C00000"/>
              </a:solidFill>
            </a:endParaRPr>
          </a:p>
          <a:p>
            <a:pPr lvl="1">
              <a:lnSpc>
                <a:spcPct val="90000"/>
              </a:lnSpc>
              <a:defRPr/>
            </a:pPr>
            <a:r>
              <a:rPr lang="en-US" altLang="x-none" sz="2000" noProof="1"/>
              <a:t>because </a:t>
            </a:r>
            <a:r>
              <a:rPr lang="en-US" altLang="x-none" sz="2000" noProof="1">
                <a:solidFill>
                  <a:srgbClr val="0000CC"/>
                </a:solidFill>
              </a:rPr>
              <a:t>the process table </a:t>
            </a:r>
            <a:r>
              <a:rPr lang="en-US" altLang="x-none" sz="2000" noProof="1"/>
              <a:t>contains the </a:t>
            </a:r>
            <a:r>
              <a:rPr lang="en-US" altLang="x-none" sz="2000" noProof="1">
                <a:solidFill>
                  <a:srgbClr val="0000CC"/>
                </a:solidFill>
              </a:rPr>
              <a:t>process’s </a:t>
            </a:r>
            <a:r>
              <a:rPr lang="en-US" altLang="x-none" sz="2000" u="sng" noProof="1">
                <a:solidFill>
                  <a:srgbClr val="C00000"/>
                </a:solidFill>
              </a:rPr>
              <a:t>exit status</a:t>
            </a:r>
            <a:endParaRPr lang="en-US" altLang="x-none" sz="2000" u="sng" noProof="1">
              <a:solidFill>
                <a:srgbClr val="C00000"/>
              </a:solidFill>
            </a:endParaRPr>
          </a:p>
          <a:p>
            <a:pPr eaLnBrk="1">
              <a:defRPr/>
            </a:pPr>
            <a:endParaRPr lang="en-US" altLang="zh-CN" sz="2000" noProof="1" smtClean="0"/>
          </a:p>
          <a:p>
            <a:pPr eaLnBrk="1">
              <a:defRPr/>
            </a:pPr>
            <a:endParaRPr lang="zh-CN" altLang="en-US" sz="2000" noProof="1"/>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标题 122881"/>
          <p:cNvSpPr>
            <a:spLocks noGrp="1"/>
          </p:cNvSpPr>
          <p:nvPr>
            <p:ph type="title"/>
          </p:nvPr>
        </p:nvSpPr>
        <p:spPr>
          <a:ln>
            <a:miter/>
          </a:ln>
        </p:spPr>
        <p:txBody>
          <a:bodyPr/>
          <a:lstStyle/>
          <a:p>
            <a:pPr>
              <a:defRPr/>
            </a:pPr>
            <a:r>
              <a:rPr lang="zh-CN" altLang="en-US" dirty="0" smtClean="0">
                <a:effectLst>
                  <a:outerShdw blurRad="38100" dist="38100" dir="2700000">
                    <a:srgbClr val="C0C0C0"/>
                  </a:outerShdw>
                </a:effectLst>
              </a:rPr>
              <a:t>算法：</a:t>
            </a:r>
            <a:r>
              <a:rPr lang="en-US" altLang="zh-CN" dirty="0" smtClean="0">
                <a:effectLst>
                  <a:outerShdw blurRad="38100" dist="38100" dir="2700000">
                    <a:srgbClr val="C0C0C0"/>
                  </a:outerShdw>
                </a:effectLst>
              </a:rPr>
              <a:t>exit</a:t>
            </a:r>
            <a:endParaRPr lang="zh-CN" altLang="en-US" noProof="1">
              <a:effectLst>
                <a:outerShdw blurRad="38100" dist="38100" dir="2700000">
                  <a:srgbClr val="C0C0C0"/>
                </a:outerShdw>
              </a:effectLst>
              <a:sym typeface="+mn-ea"/>
            </a:endParaRPr>
          </a:p>
        </p:txBody>
      </p:sp>
      <p:sp>
        <p:nvSpPr>
          <p:cNvPr id="163843" name="文本占位符 122882"/>
          <p:cNvSpPr>
            <a:spLocks noGrp="1" noChangeArrowheads="1"/>
          </p:cNvSpPr>
          <p:nvPr>
            <p:ph idx="1"/>
          </p:nvPr>
        </p:nvSpPr>
        <p:spPr>
          <a:xfrm>
            <a:off x="5742432" y="1282700"/>
            <a:ext cx="2761488" cy="2256028"/>
          </a:xfrm>
        </p:spPr>
        <p:txBody>
          <a:bodyPr/>
          <a:lstStyle/>
          <a:p>
            <a:pPr>
              <a:lnSpc>
                <a:spcPct val="90000"/>
              </a:lnSpc>
            </a:pPr>
            <a:r>
              <a:rPr lang="zh-CN" altLang="en-US" sz="1800" dirty="0" smtClean="0">
                <a:solidFill>
                  <a:srgbClr val="080808"/>
                </a:solidFill>
              </a:rPr>
              <a:t>进程可以显式地调用</a:t>
            </a:r>
            <a:r>
              <a:rPr lang="en-US" altLang="zh-CN" sz="1800" dirty="0" smtClean="0">
                <a:solidFill>
                  <a:srgbClr val="080808"/>
                </a:solidFill>
              </a:rPr>
              <a:t>exit</a:t>
            </a:r>
            <a:r>
              <a:rPr lang="zh-CN" altLang="en-US" sz="1800" dirty="0" smtClean="0">
                <a:solidFill>
                  <a:srgbClr val="080808"/>
                </a:solidFill>
              </a:rPr>
              <a:t>，或在程序的结尾隐含地调用</a:t>
            </a:r>
            <a:r>
              <a:rPr lang="en-US" altLang="zh-CN" sz="1800" dirty="0" smtClean="0">
                <a:solidFill>
                  <a:srgbClr val="080808"/>
                </a:solidFill>
              </a:rPr>
              <a:t>exit</a:t>
            </a:r>
            <a:endParaRPr lang="en-US" altLang="zh-CN" sz="1800" dirty="0" smtClean="0">
              <a:solidFill>
                <a:srgbClr val="080808"/>
              </a:solidFill>
            </a:endParaRPr>
          </a:p>
          <a:p>
            <a:pPr>
              <a:lnSpc>
                <a:spcPct val="90000"/>
              </a:lnSpc>
            </a:pPr>
            <a:endParaRPr lang="en-US" altLang="zh-CN" sz="1800" dirty="0">
              <a:solidFill>
                <a:srgbClr val="080808"/>
              </a:solidFill>
            </a:endParaRPr>
          </a:p>
        </p:txBody>
      </p:sp>
      <p:pic>
        <p:nvPicPr>
          <p:cNvPr id="2" name="图片 1"/>
          <p:cNvPicPr>
            <a:picLocks noChangeAspect="1"/>
          </p:cNvPicPr>
          <p:nvPr/>
        </p:nvPicPr>
        <p:blipFill>
          <a:blip r:embed="rId1"/>
          <a:stretch>
            <a:fillRect/>
          </a:stretch>
        </p:blipFill>
        <p:spPr>
          <a:xfrm>
            <a:off x="808800" y="1153642"/>
            <a:ext cx="4842400" cy="5239319"/>
          </a:xfrm>
          <a:prstGeom prst="rect">
            <a:avLst/>
          </a:prstGeom>
        </p:spPr>
      </p:pic>
      <p:sp>
        <p:nvSpPr>
          <p:cNvPr id="3" name="矩形 2"/>
          <p:cNvSpPr/>
          <p:nvPr/>
        </p:nvSpPr>
        <p:spPr>
          <a:xfrm>
            <a:off x="1426464" y="4919472"/>
            <a:ext cx="4023360" cy="932688"/>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标题 122881"/>
          <p:cNvSpPr>
            <a:spLocks noGrp="1"/>
          </p:cNvSpPr>
          <p:nvPr>
            <p:ph type="title"/>
          </p:nvPr>
        </p:nvSpPr>
        <p:spPr>
          <a:ln>
            <a:miter/>
          </a:ln>
        </p:spPr>
        <p:txBody>
          <a:bodyPr/>
          <a:lstStyle/>
          <a:p>
            <a:pPr>
              <a:defRPr/>
            </a:pPr>
            <a:r>
              <a:rPr lang="zh-CN" altLang="en-US" noProof="1">
                <a:effectLst>
                  <a:outerShdw blurRad="38100" dist="38100" dir="2700000">
                    <a:srgbClr val="C0C0C0"/>
                  </a:outerShdw>
                </a:effectLst>
                <a:sym typeface="+mn-ea"/>
              </a:rPr>
              <a:t>Process Termination（</a:t>
            </a:r>
            <a:r>
              <a:rPr lang="en-US" altLang="zh-CN" noProof="1">
                <a:effectLst>
                  <a:outerShdw blurRad="38100" dist="38100" dir="2700000">
                    <a:srgbClr val="C0C0C0"/>
                  </a:outerShdw>
                </a:effectLst>
                <a:sym typeface="+mn-ea"/>
              </a:rPr>
              <a:t>Cont.</a:t>
            </a:r>
            <a:r>
              <a:rPr lang="zh-CN" altLang="en-US" noProof="1">
                <a:effectLst>
                  <a:outerShdw blurRad="38100" dist="38100" dir="2700000">
                    <a:srgbClr val="C0C0C0"/>
                  </a:outerShdw>
                </a:effectLst>
                <a:sym typeface="+mn-ea"/>
              </a:rPr>
              <a:t>）</a:t>
            </a:r>
            <a:endParaRPr lang="zh-CN" altLang="en-US" noProof="1">
              <a:effectLst>
                <a:outerShdw blurRad="38100" dist="38100" dir="2700000">
                  <a:srgbClr val="C0C0C0"/>
                </a:outerShdw>
              </a:effectLst>
              <a:sym typeface="+mn-ea"/>
            </a:endParaRPr>
          </a:p>
        </p:txBody>
      </p:sp>
      <p:sp>
        <p:nvSpPr>
          <p:cNvPr id="125954" name="文本占位符 122882"/>
          <p:cNvSpPr>
            <a:spLocks noGrp="1"/>
          </p:cNvSpPr>
          <p:nvPr>
            <p:ph idx="1"/>
          </p:nvPr>
        </p:nvSpPr>
        <p:spPr>
          <a:xfrm>
            <a:off x="854519" y="1145540"/>
            <a:ext cx="7482411" cy="4483100"/>
          </a:xfrm>
          <a:ln>
            <a:miter/>
          </a:ln>
        </p:spPr>
        <p:txBody>
          <a:bodyPr/>
          <a:lstStyle/>
          <a:p>
            <a:pPr>
              <a:lnSpc>
                <a:spcPct val="90000"/>
              </a:lnSpc>
              <a:defRPr/>
            </a:pPr>
            <a:r>
              <a:rPr lang="zh-CN" altLang="en-US" sz="2000" noProof="1" smtClean="0">
                <a:solidFill>
                  <a:srgbClr val="080808"/>
                </a:solidFill>
              </a:rPr>
              <a:t>如果父进程没有等待子进程结束，子进程可能成为</a:t>
            </a:r>
            <a:endParaRPr lang="en-US" altLang="zh-CN" sz="2000" noProof="1" smtClean="0">
              <a:solidFill>
                <a:srgbClr val="080808"/>
              </a:solidFill>
            </a:endParaRPr>
          </a:p>
          <a:p>
            <a:pPr lvl="1">
              <a:lnSpc>
                <a:spcPct val="90000"/>
              </a:lnSpc>
              <a:defRPr/>
            </a:pPr>
            <a:r>
              <a:rPr lang="zh-CN" altLang="en-US" sz="1800" noProof="1" smtClean="0">
                <a:solidFill>
                  <a:srgbClr val="3366FF"/>
                </a:solidFill>
              </a:rPr>
              <a:t>僵死进程</a:t>
            </a:r>
            <a:endParaRPr lang="en-US" altLang="zh-CN" sz="1800" noProof="1" smtClean="0">
              <a:solidFill>
                <a:srgbClr val="3366FF"/>
              </a:solidFill>
            </a:endParaRPr>
          </a:p>
          <a:p>
            <a:pPr lvl="2">
              <a:lnSpc>
                <a:spcPct val="90000"/>
              </a:lnSpc>
              <a:defRPr/>
            </a:pPr>
            <a:r>
              <a:rPr lang="zh-CN" altLang="en-US" sz="1600" noProof="1" smtClean="0">
                <a:solidFill>
                  <a:srgbClr val="080808"/>
                </a:solidFill>
              </a:rPr>
              <a:t>早期的</a:t>
            </a:r>
            <a:r>
              <a:rPr lang="en-US" altLang="zh-CN" sz="1600" noProof="1" smtClean="0">
                <a:solidFill>
                  <a:srgbClr val="080808"/>
                </a:solidFill>
              </a:rPr>
              <a:t>UNIX</a:t>
            </a:r>
            <a:r>
              <a:rPr lang="zh-CN" altLang="en-US" sz="1600" noProof="1" smtClean="0">
                <a:solidFill>
                  <a:srgbClr val="080808"/>
                </a:solidFill>
              </a:rPr>
              <a:t>版本中，僵死进程会一直处于僵死状态</a:t>
            </a:r>
            <a:endParaRPr lang="en-US" altLang="zh-CN" sz="1600" noProof="1" smtClean="0">
              <a:solidFill>
                <a:srgbClr val="080808"/>
              </a:solidFill>
            </a:endParaRPr>
          </a:p>
          <a:p>
            <a:pPr lvl="2">
              <a:lnSpc>
                <a:spcPct val="90000"/>
              </a:lnSpc>
              <a:defRPr/>
            </a:pPr>
            <a:r>
              <a:rPr lang="zh-CN" altLang="en-US" sz="1600" noProof="1" smtClean="0">
                <a:solidFill>
                  <a:srgbClr val="080808"/>
                </a:solidFill>
              </a:rPr>
              <a:t>现在的版本，系统负责回收，或用户进程回收</a:t>
            </a:r>
            <a:endParaRPr lang="en-US" altLang="zh-CN" sz="1600" noProof="1" smtClean="0">
              <a:solidFill>
                <a:srgbClr val="080808"/>
              </a:solidFill>
            </a:endParaRPr>
          </a:p>
          <a:p>
            <a:pPr lvl="1">
              <a:lnSpc>
                <a:spcPct val="90000"/>
              </a:lnSpc>
              <a:defRPr/>
            </a:pPr>
            <a:r>
              <a:rPr lang="zh-CN" altLang="en-US" sz="1800" noProof="1" smtClean="0">
                <a:solidFill>
                  <a:srgbClr val="3366FF"/>
                </a:solidFill>
              </a:rPr>
              <a:t>孤儿进程</a:t>
            </a:r>
            <a:endParaRPr lang="en-US" altLang="x-none" sz="1800" noProof="1">
              <a:solidFill>
                <a:srgbClr val="3366FF"/>
              </a:solidFill>
            </a:endParaRPr>
          </a:p>
          <a:p>
            <a:pPr lvl="2">
              <a:lnSpc>
                <a:spcPct val="90000"/>
              </a:lnSpc>
              <a:defRPr/>
            </a:pPr>
            <a:r>
              <a:rPr lang="zh-CN" altLang="en-US" sz="1600" noProof="1" smtClean="0">
                <a:solidFill>
                  <a:srgbClr val="080808"/>
                </a:solidFill>
              </a:rPr>
              <a:t>有的版本将</a:t>
            </a:r>
            <a:r>
              <a:rPr lang="en-US" altLang="zh-CN" sz="1600" b="1" noProof="1" smtClean="0">
                <a:solidFill>
                  <a:srgbClr val="7030A0"/>
                </a:solidFill>
              </a:rPr>
              <a:t>1</a:t>
            </a:r>
            <a:r>
              <a:rPr lang="zh-CN" altLang="en-US" sz="1600" b="1" noProof="1" smtClean="0">
                <a:solidFill>
                  <a:srgbClr val="7030A0"/>
                </a:solidFill>
              </a:rPr>
              <a:t>号进程</a:t>
            </a:r>
            <a:r>
              <a:rPr lang="zh-CN" altLang="en-US" sz="1600" noProof="1" smtClean="0">
                <a:solidFill>
                  <a:srgbClr val="080808"/>
                </a:solidFill>
              </a:rPr>
              <a:t>作为其父进程（如</a:t>
            </a:r>
            <a:r>
              <a:rPr lang="en-US" altLang="zh-CN" sz="1600" noProof="1" smtClean="0">
                <a:solidFill>
                  <a:srgbClr val="080808"/>
                </a:solidFill>
              </a:rPr>
              <a:t>Ubuntu32</a:t>
            </a:r>
            <a:r>
              <a:rPr lang="zh-CN" altLang="en-US" sz="1600" noProof="1" smtClean="0">
                <a:solidFill>
                  <a:srgbClr val="080808"/>
                </a:solidFill>
              </a:rPr>
              <a:t>，</a:t>
            </a:r>
            <a:r>
              <a:rPr lang="en-US" altLang="zh-CN" sz="1600" noProof="1" smtClean="0">
                <a:solidFill>
                  <a:srgbClr val="080808"/>
                </a:solidFill>
              </a:rPr>
              <a:t>Cetos</a:t>
            </a:r>
            <a:r>
              <a:rPr lang="zh-CN" altLang="en-US" sz="1600" noProof="1" smtClean="0">
                <a:solidFill>
                  <a:srgbClr val="080808"/>
                </a:solidFill>
              </a:rPr>
              <a:t>等）</a:t>
            </a:r>
            <a:endParaRPr lang="en-US" altLang="zh-CN" sz="1600" noProof="1" smtClean="0">
              <a:solidFill>
                <a:srgbClr val="080808"/>
              </a:solidFill>
            </a:endParaRPr>
          </a:p>
          <a:p>
            <a:pPr lvl="2">
              <a:lnSpc>
                <a:spcPct val="90000"/>
              </a:lnSpc>
              <a:defRPr/>
            </a:pPr>
            <a:r>
              <a:rPr lang="zh-CN" altLang="en-US" sz="1600" noProof="1" smtClean="0">
                <a:solidFill>
                  <a:srgbClr val="080808"/>
                </a:solidFill>
              </a:rPr>
              <a:t>有的版本将该用户的</a:t>
            </a:r>
            <a:r>
              <a:rPr lang="zh-CN" altLang="en-US" sz="1600" b="1" noProof="1" smtClean="0">
                <a:solidFill>
                  <a:srgbClr val="7030A0"/>
                </a:solidFill>
              </a:rPr>
              <a:t>用户进程</a:t>
            </a:r>
            <a:r>
              <a:rPr lang="zh-CN" altLang="en-US" sz="1600" noProof="1" smtClean="0">
                <a:solidFill>
                  <a:srgbClr val="080808"/>
                </a:solidFill>
              </a:rPr>
              <a:t>作为其父进程（如</a:t>
            </a:r>
            <a:r>
              <a:rPr lang="en-US" altLang="zh-CN" sz="1600" noProof="1" smtClean="0">
                <a:solidFill>
                  <a:srgbClr val="080808"/>
                </a:solidFill>
              </a:rPr>
              <a:t>Ubuntu64</a:t>
            </a:r>
            <a:r>
              <a:rPr lang="zh-CN" altLang="en-US" sz="1600" noProof="1" smtClean="0">
                <a:solidFill>
                  <a:srgbClr val="080808"/>
                </a:solidFill>
              </a:rPr>
              <a:t>位）</a:t>
            </a:r>
            <a:endParaRPr lang="en-US" altLang="zh-CN" sz="1600" noProof="1">
              <a:solidFill>
                <a:srgbClr val="080808"/>
              </a:solidFill>
            </a:endParaRPr>
          </a:p>
          <a:p>
            <a:pPr>
              <a:lnSpc>
                <a:spcPct val="90000"/>
              </a:lnSpc>
              <a:defRPr/>
            </a:pPr>
            <a:endParaRPr lang="en-US" altLang="zh-CN" sz="2000" b="1" noProof="1" smtClean="0">
              <a:solidFill>
                <a:srgbClr val="C00000"/>
              </a:solidFill>
            </a:endParaRPr>
          </a:p>
          <a:p>
            <a:pPr>
              <a:lnSpc>
                <a:spcPct val="90000"/>
              </a:lnSpc>
              <a:defRPr/>
            </a:pPr>
            <a:r>
              <a:rPr lang="zh-CN" altLang="en-US" sz="2000" b="1" noProof="1" smtClean="0">
                <a:solidFill>
                  <a:srgbClr val="C00000"/>
                </a:solidFill>
                <a:highlight>
                  <a:srgbClr val="FFFF00"/>
                </a:highlight>
              </a:rPr>
              <a:t>良好</a:t>
            </a:r>
            <a:r>
              <a:rPr lang="zh-CN" altLang="en-US" sz="2000" b="1" noProof="1">
                <a:solidFill>
                  <a:srgbClr val="C00000"/>
                </a:solidFill>
                <a:highlight>
                  <a:srgbClr val="FFFF00"/>
                </a:highlight>
              </a:rPr>
              <a:t>的编程习惯是父进程利用</a:t>
            </a:r>
            <a:r>
              <a:rPr lang="en-US" altLang="zh-CN" sz="2000" b="1" noProof="1">
                <a:solidFill>
                  <a:srgbClr val="C00000"/>
                </a:solidFill>
                <a:highlight>
                  <a:srgbClr val="FFFF00"/>
                </a:highlight>
              </a:rPr>
              <a:t>wait</a:t>
            </a:r>
            <a:r>
              <a:rPr lang="zh-CN" altLang="en-US" sz="2000" b="1" noProof="1">
                <a:solidFill>
                  <a:srgbClr val="C00000"/>
                </a:solidFill>
                <a:highlight>
                  <a:srgbClr val="FFFF00"/>
                </a:highlight>
              </a:rPr>
              <a:t>等待子进程结束</a:t>
            </a:r>
            <a:endParaRPr lang="zh-CN" altLang="en-US" sz="2000" b="1" noProof="1">
              <a:solidFill>
                <a:srgbClr val="C00000"/>
              </a:solidFill>
              <a:highlight>
                <a:srgbClr val="FFFF00"/>
              </a:highlight>
            </a:endParaRPr>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2"/>
          <p:cNvSpPr txBox="1"/>
          <p:nvPr/>
        </p:nvSpPr>
        <p:spPr>
          <a:xfrm>
            <a:off x="685800" y="806450"/>
            <a:ext cx="8077200" cy="609600"/>
          </a:xfrm>
          <a:prstGeom prst="rect">
            <a:avLst/>
          </a:prstGeom>
          <a:noFill/>
          <a:ln w="9525">
            <a:noFill/>
            <a:miter/>
          </a:ln>
        </p:spPr>
        <p:txBody>
          <a:bodyPr anchor="b"/>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
                <a:srgbClr val="000000"/>
              </a:buClr>
              <a:buFont typeface="Arial" panose="020B0604020202020204" pitchFamily="34" charset="0"/>
              <a:buNone/>
              <a:defRPr/>
            </a:pPr>
            <a:r>
              <a:rPr lang="en-US" altLang="en-US" b="1" noProof="1">
                <a:solidFill>
                  <a:srgbClr val="993300"/>
                </a:solidFill>
                <a:effectLst>
                  <a:outerShdw blurRad="38100" dist="38100" dir="2700000" algn="tl">
                    <a:srgbClr val="C0C0C0"/>
                  </a:outerShdw>
                </a:effectLst>
                <a:latin typeface="Helvetica" panose="020B0604020202020204" pitchFamily="34" charset="0"/>
              </a:rPr>
              <a:t>3.4 Interprocess Communication (IPC)</a:t>
            </a:r>
            <a:endParaRPr lang="en-US" altLang="en-US" b="1" noProof="1">
              <a:solidFill>
                <a:srgbClr val="993300"/>
              </a:solidFill>
              <a:effectLst>
                <a:outerShdw blurRad="38100" dist="38100" dir="2700000" algn="tl">
                  <a:srgbClr val="C0C0C0"/>
                </a:outerShdw>
              </a:effectLst>
              <a:latin typeface="Helvetica" panose="020B0604020202020204" pitchFamily="34" charset="0"/>
            </a:endParaRPr>
          </a:p>
        </p:txBody>
      </p:sp>
      <p:sp>
        <p:nvSpPr>
          <p:cNvPr id="4" name="Rectangle 3"/>
          <p:cNvSpPr txBox="1">
            <a:spLocks noChangeArrowheads="1"/>
          </p:cNvSpPr>
          <p:nvPr/>
        </p:nvSpPr>
        <p:spPr bwMode="auto">
          <a:xfrm>
            <a:off x="845151" y="1677094"/>
            <a:ext cx="7350125" cy="454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a:lstStyle>
          <a:p>
            <a:pPr>
              <a:lnSpc>
                <a:spcPct val="80000"/>
              </a:lnSpc>
            </a:pPr>
            <a:r>
              <a:rPr lang="en-US" altLang="zh-CN" sz="2800" dirty="0" smtClean="0">
                <a:latin typeface="Helvetica" panose="020B0604020202020204" pitchFamily="34" charset="0"/>
              </a:rPr>
              <a:t>IPC</a:t>
            </a:r>
            <a:r>
              <a:rPr lang="zh-CN" altLang="en-US" sz="2800" dirty="0" smtClean="0">
                <a:latin typeface="Helvetica" panose="020B0604020202020204" pitchFamily="34" charset="0"/>
              </a:rPr>
              <a:t>，</a:t>
            </a:r>
            <a:r>
              <a:rPr lang="en-US" altLang="zh-CN" sz="2800" dirty="0" smtClean="0">
                <a:latin typeface="Helvetica" panose="020B0604020202020204" pitchFamily="34" charset="0"/>
              </a:rPr>
              <a:t>mechanism </a:t>
            </a:r>
            <a:r>
              <a:rPr lang="en-US" altLang="zh-CN" sz="2800" dirty="0">
                <a:latin typeface="Helvetica" panose="020B0604020202020204" pitchFamily="34" charset="0"/>
              </a:rPr>
              <a:t>for </a:t>
            </a:r>
            <a:r>
              <a:rPr lang="en-US" altLang="zh-CN" sz="2800" dirty="0" smtClean="0">
                <a:latin typeface="Helvetica" panose="020B0604020202020204" pitchFamily="34" charset="0"/>
              </a:rPr>
              <a:t>processes</a:t>
            </a:r>
            <a:endParaRPr lang="en-US" altLang="zh-CN" sz="2800" dirty="0" smtClean="0">
              <a:latin typeface="Helvetica" panose="020B0604020202020204" pitchFamily="34" charset="0"/>
            </a:endParaRPr>
          </a:p>
          <a:p>
            <a:pPr lvl="1">
              <a:lnSpc>
                <a:spcPct val="80000"/>
              </a:lnSpc>
            </a:pPr>
            <a:r>
              <a:rPr lang="en-US" altLang="zh-CN" sz="2400" dirty="0" smtClean="0">
                <a:latin typeface="Helvetica" panose="020B0604020202020204" pitchFamily="34" charset="0"/>
              </a:rPr>
              <a:t>to </a:t>
            </a:r>
            <a:r>
              <a:rPr lang="en-US" altLang="zh-CN" sz="2400" dirty="0">
                <a:solidFill>
                  <a:srgbClr val="121896"/>
                </a:solidFill>
                <a:latin typeface="Helvetica" panose="020B0604020202020204" pitchFamily="34" charset="0"/>
                <a:sym typeface="Arial" panose="020B0604020202020204" pitchFamily="34" charset="0"/>
              </a:rPr>
              <a:t>communicate </a:t>
            </a:r>
            <a:r>
              <a:rPr lang="en-US" altLang="zh-CN" sz="2400" dirty="0">
                <a:latin typeface="Helvetica" panose="020B0604020202020204" pitchFamily="34" charset="0"/>
              </a:rPr>
              <a:t>and </a:t>
            </a:r>
            <a:endParaRPr lang="en-US" altLang="zh-CN" sz="2400" dirty="0">
              <a:latin typeface="Helvetica" panose="020B0604020202020204" pitchFamily="34" charset="0"/>
            </a:endParaRPr>
          </a:p>
          <a:p>
            <a:pPr lvl="1">
              <a:lnSpc>
                <a:spcPct val="80000"/>
              </a:lnSpc>
            </a:pPr>
            <a:r>
              <a:rPr lang="en-US" altLang="zh-CN" sz="2400" dirty="0">
                <a:latin typeface="Helvetica" panose="020B0604020202020204" pitchFamily="34" charset="0"/>
              </a:rPr>
              <a:t>to </a:t>
            </a:r>
            <a:r>
              <a:rPr lang="en-US" altLang="zh-CN" sz="2400" dirty="0">
                <a:solidFill>
                  <a:srgbClr val="121896"/>
                </a:solidFill>
                <a:latin typeface="Helvetica" panose="020B0604020202020204" pitchFamily="34" charset="0"/>
                <a:sym typeface="Arial" panose="020B0604020202020204" pitchFamily="34" charset="0"/>
              </a:rPr>
              <a:t>synchronize </a:t>
            </a:r>
            <a:r>
              <a:rPr lang="en-US" altLang="zh-CN" sz="2400" dirty="0">
                <a:latin typeface="Helvetica" panose="020B0604020202020204" pitchFamily="34" charset="0"/>
              </a:rPr>
              <a:t>their </a:t>
            </a:r>
            <a:r>
              <a:rPr lang="en-US" altLang="zh-CN" sz="2400" dirty="0">
                <a:solidFill>
                  <a:srgbClr val="006600"/>
                </a:solidFill>
                <a:latin typeface="Helvetica" panose="020B0604020202020204" pitchFamily="34" charset="0"/>
              </a:rPr>
              <a:t>actions</a:t>
            </a:r>
            <a:endParaRPr lang="en-US" altLang="zh-CN" sz="2400" dirty="0">
              <a:solidFill>
                <a:srgbClr val="006600"/>
              </a:solidFill>
              <a:latin typeface="Helvetica" panose="020B0604020202020204" pitchFamily="34" charset="0"/>
            </a:endParaRPr>
          </a:p>
          <a:p>
            <a:pPr lvl="1">
              <a:lnSpc>
                <a:spcPct val="80000"/>
              </a:lnSpc>
            </a:pPr>
            <a:endParaRPr lang="en-US" altLang="zh-CN" sz="2000" dirty="0" smtClean="0">
              <a:latin typeface="Helvetica" panose="020B0604020202020204" pitchFamily="34" charset="0"/>
            </a:endParaRPr>
          </a:p>
          <a:p>
            <a:pPr>
              <a:lnSpc>
                <a:spcPct val="80000"/>
              </a:lnSpc>
            </a:pPr>
            <a:endParaRPr lang="zh-CN" altLang="en-US" sz="1800" dirty="0"/>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p:cNvSpPr>
          <p:nvPr>
            <p:ph type="title" idx="4294967295"/>
          </p:nvPr>
        </p:nvSpPr>
        <p:spPr>
          <a:xfrm>
            <a:off x="685800" y="706438"/>
            <a:ext cx="8077200" cy="603250"/>
          </a:xfrm>
          <a:ln>
            <a:miter/>
          </a:ln>
        </p:spPr>
        <p:txBody>
          <a:bodyPr/>
          <a:lstStyle/>
          <a:p>
            <a:pPr>
              <a:defRPr/>
            </a:pPr>
            <a:r>
              <a:rPr lang="en-US" altLang="zh-CN" noProof="1">
                <a:effectLst>
                  <a:outerShdw blurRad="38100" dist="38100" dir="2700000">
                    <a:srgbClr val="C0C0C0"/>
                  </a:outerShdw>
                </a:effectLst>
              </a:rPr>
              <a:t>Cooperating Processes</a:t>
            </a:r>
            <a:endParaRPr lang="en-US" altLang="zh-CN" noProof="1">
              <a:effectLst>
                <a:outerShdw blurRad="38100" dist="38100" dir="2700000">
                  <a:srgbClr val="C0C0C0"/>
                </a:outerShdw>
              </a:effectLst>
            </a:endParaRPr>
          </a:p>
        </p:txBody>
      </p:sp>
      <p:sp>
        <p:nvSpPr>
          <p:cNvPr id="167939" name="Rectangle 3"/>
          <p:cNvSpPr>
            <a:spLocks noGrp="1" noChangeArrowheads="1"/>
          </p:cNvSpPr>
          <p:nvPr>
            <p:ph type="body" idx="4294967295"/>
          </p:nvPr>
        </p:nvSpPr>
        <p:spPr>
          <a:xfrm>
            <a:off x="869950" y="1490663"/>
            <a:ext cx="7350125" cy="4541837"/>
          </a:xfrm>
        </p:spPr>
        <p:txBody>
          <a:bodyPr/>
          <a:lstStyle/>
          <a:p>
            <a:pPr>
              <a:lnSpc>
                <a:spcPct val="80000"/>
              </a:lnSpc>
            </a:pPr>
            <a:r>
              <a:rPr lang="en-US" altLang="zh-CN" sz="2000" b="1" dirty="0">
                <a:solidFill>
                  <a:srgbClr val="FF0000"/>
                </a:solidFill>
              </a:rPr>
              <a:t>Independent</a:t>
            </a:r>
            <a:r>
              <a:rPr lang="en-US" altLang="zh-CN" sz="2000" dirty="0"/>
              <a:t> process</a:t>
            </a:r>
            <a:r>
              <a:rPr lang="en-US" altLang="zh-CN" sz="2000" b="1" dirty="0"/>
              <a:t> </a:t>
            </a:r>
            <a:r>
              <a:rPr lang="en-US" altLang="zh-CN" sz="2000" b="1" dirty="0">
                <a:solidFill>
                  <a:srgbClr val="FF0000"/>
                </a:solidFill>
              </a:rPr>
              <a:t>cannot</a:t>
            </a:r>
            <a:r>
              <a:rPr lang="en-US" altLang="zh-CN" sz="2000" b="1" dirty="0">
                <a:solidFill>
                  <a:srgbClr val="121896"/>
                </a:solidFill>
              </a:rPr>
              <a:t> affect or be affected</a:t>
            </a:r>
            <a:r>
              <a:rPr lang="en-US" altLang="zh-CN" sz="2000" b="1" dirty="0"/>
              <a:t> </a:t>
            </a:r>
            <a:r>
              <a:rPr lang="en-US" altLang="zh-CN" sz="2000" dirty="0"/>
              <a:t>by the execution of another process</a:t>
            </a:r>
            <a:endParaRPr lang="en-US" altLang="zh-CN" sz="2000" dirty="0"/>
          </a:p>
          <a:p>
            <a:pPr>
              <a:lnSpc>
                <a:spcPct val="80000"/>
              </a:lnSpc>
            </a:pPr>
            <a:r>
              <a:rPr lang="en-US" altLang="zh-CN" sz="2000" b="1" dirty="0">
                <a:solidFill>
                  <a:srgbClr val="FF0000"/>
                </a:solidFill>
              </a:rPr>
              <a:t>Cooperating</a:t>
            </a:r>
            <a:r>
              <a:rPr lang="en-US" altLang="zh-CN" sz="2000" dirty="0"/>
              <a:t> process </a:t>
            </a:r>
            <a:r>
              <a:rPr lang="en-US" altLang="zh-CN" sz="2000" b="1" dirty="0">
                <a:solidFill>
                  <a:srgbClr val="FF0000"/>
                </a:solidFill>
              </a:rPr>
              <a:t>can </a:t>
            </a:r>
            <a:r>
              <a:rPr lang="en-US" altLang="zh-CN" sz="2000" b="1" dirty="0">
                <a:solidFill>
                  <a:srgbClr val="121896"/>
                </a:solidFill>
              </a:rPr>
              <a:t>affect or be affected</a:t>
            </a:r>
            <a:r>
              <a:rPr lang="en-US" altLang="zh-CN" sz="2000" b="1" dirty="0"/>
              <a:t> </a:t>
            </a:r>
            <a:r>
              <a:rPr lang="en-US" altLang="zh-CN" sz="2000" dirty="0"/>
              <a:t>by the execution of another process</a:t>
            </a:r>
            <a:endParaRPr lang="en-US" altLang="zh-CN" sz="2000" dirty="0"/>
          </a:p>
          <a:p>
            <a:pPr>
              <a:lnSpc>
                <a:spcPct val="80000"/>
              </a:lnSpc>
            </a:pPr>
            <a:r>
              <a:rPr lang="en-US" altLang="zh-CN" sz="2000" dirty="0"/>
              <a:t>Advantages of </a:t>
            </a:r>
            <a:r>
              <a:rPr lang="en-US" altLang="zh-CN" sz="2000" dirty="0">
                <a:solidFill>
                  <a:srgbClr val="121896"/>
                </a:solidFill>
              </a:rPr>
              <a:t>process cooperation</a:t>
            </a:r>
            <a:r>
              <a:rPr lang="zh-CN" altLang="en-US" sz="2000" dirty="0">
                <a:solidFill>
                  <a:srgbClr val="006600"/>
                </a:solidFill>
              </a:rPr>
              <a:t> (team-work)</a:t>
            </a:r>
            <a:endParaRPr lang="zh-CN" altLang="en-US" sz="2000" dirty="0">
              <a:solidFill>
                <a:srgbClr val="006600"/>
              </a:solidFill>
            </a:endParaRPr>
          </a:p>
          <a:p>
            <a:pPr lvl="1">
              <a:lnSpc>
                <a:spcPct val="80000"/>
              </a:lnSpc>
            </a:pPr>
            <a:r>
              <a:rPr lang="en-US" altLang="zh-CN" sz="1800" dirty="0">
                <a:solidFill>
                  <a:srgbClr val="FF0000"/>
                </a:solidFill>
              </a:rPr>
              <a:t>Information sharing </a:t>
            </a:r>
            <a:r>
              <a:rPr lang="en-US" altLang="zh-CN" sz="1800" dirty="0"/>
              <a:t>(e.g. producer-consumer problem</a:t>
            </a:r>
            <a:r>
              <a:rPr lang="zh-CN" altLang="en-US" sz="1800" dirty="0"/>
              <a:t> (</a:t>
            </a:r>
            <a:r>
              <a:rPr lang="zh-CN" altLang="en-US" sz="1800" dirty="0">
                <a:solidFill>
                  <a:srgbClr val="006600"/>
                </a:solidFill>
              </a:rPr>
              <a:t>a shared memory</a:t>
            </a:r>
            <a:r>
              <a:rPr lang="zh-CN" altLang="en-US" sz="1800" dirty="0"/>
              <a:t>, </a:t>
            </a:r>
            <a:r>
              <a:rPr lang="zh-CN" altLang="en-US" sz="1800" dirty="0">
                <a:solidFill>
                  <a:srgbClr val="006600"/>
                </a:solidFill>
              </a:rPr>
              <a:t>a shared file</a:t>
            </a:r>
            <a:r>
              <a:rPr lang="zh-CN" altLang="en-US" sz="1800" dirty="0"/>
              <a:t>, etc. </a:t>
            </a:r>
            <a:r>
              <a:rPr lang="en-US" altLang="zh-CN" sz="1800" dirty="0"/>
              <a:t>)</a:t>
            </a:r>
            <a:endParaRPr lang="zh-CN" altLang="en-US" sz="1800" dirty="0"/>
          </a:p>
          <a:p>
            <a:pPr lvl="1">
              <a:lnSpc>
                <a:spcPct val="80000"/>
              </a:lnSpc>
            </a:pPr>
            <a:r>
              <a:rPr lang="zh-CN" altLang="en-US" sz="1800" dirty="0">
                <a:solidFill>
                  <a:srgbClr val="FF0000"/>
                </a:solidFill>
              </a:rPr>
              <a:t>Computation speed-up</a:t>
            </a:r>
            <a:r>
              <a:rPr lang="zh-CN" altLang="en-US" sz="1800" dirty="0"/>
              <a:t> (</a:t>
            </a:r>
            <a:r>
              <a:rPr lang="zh-CN" altLang="en-US" sz="1800" dirty="0">
                <a:solidFill>
                  <a:srgbClr val="7030A0"/>
                </a:solidFill>
              </a:rPr>
              <a:t>beaking a task into subtasks</a:t>
            </a:r>
            <a:r>
              <a:rPr lang="zh-CN" altLang="en-US" sz="1800" dirty="0"/>
              <a:t>, and the several subtasks executing in parallel)</a:t>
            </a:r>
            <a:endParaRPr lang="zh-CN" altLang="en-US" sz="1800" dirty="0"/>
          </a:p>
          <a:p>
            <a:pPr lvl="1">
              <a:lnSpc>
                <a:spcPct val="80000"/>
              </a:lnSpc>
            </a:pPr>
            <a:r>
              <a:rPr lang="zh-CN" altLang="en-US" sz="1800" dirty="0">
                <a:solidFill>
                  <a:srgbClr val="FF0000"/>
                </a:solidFill>
              </a:rPr>
              <a:t>Modularity</a:t>
            </a:r>
            <a:r>
              <a:rPr lang="zh-CN" altLang="en-US" sz="1800" dirty="0"/>
              <a:t> (constr</a:t>
            </a:r>
            <a:r>
              <a:rPr lang="en-US" altLang="zh-CN" sz="1800" dirty="0"/>
              <a:t>u</a:t>
            </a:r>
            <a:r>
              <a:rPr lang="zh-CN" altLang="en-US" sz="1800" dirty="0"/>
              <a:t>cting a system in a modular fashing, dividing the system functions into seperate processes or threads )</a:t>
            </a:r>
            <a:endParaRPr lang="zh-CN" altLang="en-US" sz="1800" dirty="0"/>
          </a:p>
          <a:p>
            <a:pPr lvl="1">
              <a:lnSpc>
                <a:spcPct val="80000"/>
              </a:lnSpc>
            </a:pPr>
            <a:r>
              <a:rPr lang="zh-CN" altLang="en-US" sz="1800" dirty="0">
                <a:solidFill>
                  <a:srgbClr val="FF0000"/>
                </a:solidFill>
              </a:rPr>
              <a:t>Convenience </a:t>
            </a:r>
            <a:r>
              <a:rPr lang="zh-CN" altLang="en-US" sz="1800" dirty="0"/>
              <a:t>(</a:t>
            </a:r>
            <a:r>
              <a:rPr lang="zh-CN" altLang="en-US" sz="1800" dirty="0">
                <a:solidFill>
                  <a:srgbClr val="0000CC"/>
                </a:solidFill>
              </a:rPr>
              <a:t>one may work on many tasks at the same time</a:t>
            </a:r>
            <a:r>
              <a:rPr lang="zh-CN" altLang="en-US" sz="1800" dirty="0"/>
              <a:t>, eg. editing, printing, and compiling in parallel.)</a:t>
            </a:r>
            <a:endParaRPr lang="zh-CN" altLang="en-US" sz="1800" dirty="0"/>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3"/>
          <p:cNvSpPr txBox="1">
            <a:spLocks noChangeArrowheads="1"/>
          </p:cNvSpPr>
          <p:nvPr/>
        </p:nvSpPr>
        <p:spPr bwMode="auto">
          <a:xfrm>
            <a:off x="793750" y="1582738"/>
            <a:ext cx="7880350" cy="4578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000" dirty="0">
                <a:solidFill>
                  <a:srgbClr val="FF0000"/>
                </a:solidFill>
                <a:latin typeface="Helvetica" panose="020B0604020202020204" pitchFamily="34" charset="0"/>
              </a:rPr>
              <a:t>Cooperative processes</a:t>
            </a:r>
            <a:r>
              <a:rPr lang="en-US" altLang="zh-CN" sz="2000" dirty="0">
                <a:latin typeface="Helvetica" panose="020B0604020202020204" pitchFamily="34" charset="0"/>
              </a:rPr>
              <a:t> require an </a:t>
            </a:r>
            <a:r>
              <a:rPr lang="en-US" altLang="zh-CN" sz="2000" dirty="0" err="1">
                <a:solidFill>
                  <a:srgbClr val="006600"/>
                </a:solidFill>
                <a:latin typeface="Helvetica" panose="020B0604020202020204" pitchFamily="34" charset="0"/>
              </a:rPr>
              <a:t>interprocess</a:t>
            </a:r>
            <a:r>
              <a:rPr lang="en-US" altLang="zh-CN" sz="2000" dirty="0">
                <a:solidFill>
                  <a:srgbClr val="006600"/>
                </a:solidFill>
                <a:latin typeface="Helvetica" panose="020B0604020202020204" pitchFamily="34" charset="0"/>
              </a:rPr>
              <a:t> communication(IPC)</a:t>
            </a:r>
            <a:r>
              <a:rPr lang="en-US" altLang="zh-CN" sz="2000" dirty="0">
                <a:latin typeface="Helvetica" panose="020B0604020202020204" pitchFamily="34" charset="0"/>
              </a:rPr>
              <a:t> mechanism that will allow them to </a:t>
            </a:r>
            <a:r>
              <a:rPr lang="en-US" altLang="zh-CN" sz="2000" dirty="0">
                <a:solidFill>
                  <a:srgbClr val="121896"/>
                </a:solidFill>
                <a:latin typeface="Helvetica" panose="020B0604020202020204" pitchFamily="34" charset="0"/>
              </a:rPr>
              <a:t>exchange </a:t>
            </a:r>
            <a:r>
              <a:rPr lang="en-US" altLang="zh-CN" sz="2000" dirty="0">
                <a:solidFill>
                  <a:srgbClr val="0070C0"/>
                </a:solidFill>
                <a:latin typeface="Helvetica" panose="020B0604020202020204" pitchFamily="34" charset="0"/>
              </a:rPr>
              <a:t>data and information</a:t>
            </a:r>
            <a:r>
              <a:rPr lang="en-US" altLang="zh-CN" sz="2000" dirty="0" smtClean="0">
                <a:latin typeface="Helvetica" panose="020B0604020202020204" pitchFamily="34" charset="0"/>
              </a:rPr>
              <a:t>.</a:t>
            </a:r>
            <a:endParaRPr lang="en-US" altLang="zh-CN" sz="2000" dirty="0">
              <a:latin typeface="Helvetica" panose="020B0604020202020204" pitchFamily="34" charset="0"/>
            </a:endParaRPr>
          </a:p>
          <a:p>
            <a:pPr>
              <a:lnSpc>
                <a:spcPct val="90000"/>
              </a:lnSpc>
            </a:pPr>
            <a:r>
              <a:rPr lang="en-US" altLang="zh-CN" sz="2000" b="1" dirty="0">
                <a:solidFill>
                  <a:srgbClr val="FF0000"/>
                </a:solidFill>
                <a:latin typeface="Helvetica" panose="020B0604020202020204" pitchFamily="34" charset="0"/>
              </a:rPr>
              <a:t>Two fundament methods:</a:t>
            </a:r>
            <a:endParaRPr lang="en-US" altLang="zh-CN" sz="2000" b="1" dirty="0">
              <a:solidFill>
                <a:srgbClr val="FF0000"/>
              </a:solidFill>
              <a:latin typeface="Helvetica" panose="020B0604020202020204" pitchFamily="34" charset="0"/>
            </a:endParaRPr>
          </a:p>
          <a:p>
            <a:pPr lvl="1">
              <a:lnSpc>
                <a:spcPct val="90000"/>
              </a:lnSpc>
            </a:pPr>
            <a:r>
              <a:rPr lang="en-US" altLang="zh-CN" sz="1800" b="1" i="1" dirty="0">
                <a:solidFill>
                  <a:srgbClr val="0000CC"/>
                </a:solidFill>
              </a:rPr>
              <a:t>Shared memory</a:t>
            </a:r>
            <a:endParaRPr lang="en-US" altLang="zh-CN" sz="1800" b="1" i="1" dirty="0">
              <a:solidFill>
                <a:srgbClr val="0000CC"/>
              </a:solidFill>
            </a:endParaRPr>
          </a:p>
          <a:p>
            <a:pPr lvl="1">
              <a:lnSpc>
                <a:spcPct val="90000"/>
              </a:lnSpc>
            </a:pPr>
            <a:r>
              <a:rPr lang="en-US" altLang="zh-CN" sz="1800" b="1" i="1" dirty="0">
                <a:solidFill>
                  <a:srgbClr val="0000CC"/>
                </a:solidFill>
              </a:rPr>
              <a:t>Message passing </a:t>
            </a:r>
            <a:endParaRPr lang="en-US" altLang="zh-CN" sz="1800" b="1" i="1" dirty="0">
              <a:solidFill>
                <a:srgbClr val="0000CC"/>
              </a:solidFill>
            </a:endParaRPr>
          </a:p>
          <a:p>
            <a:pPr>
              <a:lnSpc>
                <a:spcPct val="90000"/>
              </a:lnSpc>
            </a:pPr>
            <a:r>
              <a:rPr lang="en-US" altLang="zh-CN" sz="2000" dirty="0" smtClean="0">
                <a:latin typeface="Helvetica" panose="020B0604020202020204" pitchFamily="34" charset="0"/>
              </a:rPr>
              <a:t>In UNIX</a:t>
            </a:r>
            <a:endParaRPr lang="en-US" altLang="zh-CN" sz="2000" dirty="0" smtClean="0">
              <a:latin typeface="Helvetica" panose="020B0604020202020204" pitchFamily="34" charset="0"/>
            </a:endParaRPr>
          </a:p>
          <a:p>
            <a:pPr lvl="1">
              <a:lnSpc>
                <a:spcPct val="90000"/>
              </a:lnSpc>
            </a:pPr>
            <a:r>
              <a:rPr lang="en-US" altLang="zh-CN" sz="1800" b="1" i="1" dirty="0">
                <a:solidFill>
                  <a:srgbClr val="0000CC"/>
                </a:solidFill>
              </a:rPr>
              <a:t>Shared </a:t>
            </a:r>
            <a:r>
              <a:rPr lang="en-US" altLang="zh-CN" sz="1800" b="1" i="1" dirty="0" smtClean="0">
                <a:solidFill>
                  <a:srgbClr val="0000CC"/>
                </a:solidFill>
              </a:rPr>
              <a:t>memory</a:t>
            </a:r>
            <a:endParaRPr lang="en-US" altLang="zh-CN" sz="1800" b="1" i="1" dirty="0" smtClean="0">
              <a:solidFill>
                <a:srgbClr val="0000CC"/>
              </a:solidFill>
            </a:endParaRPr>
          </a:p>
          <a:p>
            <a:pPr lvl="1">
              <a:lnSpc>
                <a:spcPct val="90000"/>
              </a:lnSpc>
            </a:pPr>
            <a:r>
              <a:rPr lang="en-US" altLang="zh-CN" sz="1800" b="1" i="1" dirty="0" smtClean="0">
                <a:solidFill>
                  <a:srgbClr val="0000CC"/>
                </a:solidFill>
              </a:rPr>
              <a:t>Message </a:t>
            </a:r>
            <a:r>
              <a:rPr lang="en-US" altLang="zh-CN" sz="1800" b="1" i="1" dirty="0">
                <a:solidFill>
                  <a:srgbClr val="0000CC"/>
                </a:solidFill>
              </a:rPr>
              <a:t>passing </a:t>
            </a:r>
            <a:endParaRPr lang="en-US" altLang="zh-CN" sz="1800" dirty="0">
              <a:latin typeface="Helvetica" panose="020B0604020202020204" pitchFamily="34" charset="0"/>
            </a:endParaRPr>
          </a:p>
          <a:p>
            <a:pPr lvl="1">
              <a:lnSpc>
                <a:spcPct val="90000"/>
              </a:lnSpc>
            </a:pPr>
            <a:r>
              <a:rPr lang="en-US" altLang="zh-CN" sz="1800" dirty="0" smtClean="0">
                <a:solidFill>
                  <a:srgbClr val="7030A0"/>
                </a:solidFill>
                <a:latin typeface="Helvetica" panose="020B0604020202020204" pitchFamily="34" charset="0"/>
              </a:rPr>
              <a:t>Shared </a:t>
            </a:r>
            <a:r>
              <a:rPr lang="en-US" altLang="zh-CN" sz="1800" dirty="0">
                <a:solidFill>
                  <a:srgbClr val="7030A0"/>
                </a:solidFill>
                <a:latin typeface="Helvetica" panose="020B0604020202020204" pitchFamily="34" charset="0"/>
              </a:rPr>
              <a:t>file</a:t>
            </a:r>
            <a:r>
              <a:rPr lang="zh-CN" altLang="en-US" sz="1800" dirty="0">
                <a:latin typeface="Helvetica" panose="020B0604020202020204" pitchFamily="34" charset="0"/>
              </a:rPr>
              <a:t>，</a:t>
            </a:r>
            <a:r>
              <a:rPr lang="en-US" altLang="zh-CN" sz="1800" dirty="0">
                <a:latin typeface="Helvetica" panose="020B0604020202020204" pitchFamily="34" charset="0"/>
              </a:rPr>
              <a:t>i.e.  </a:t>
            </a:r>
            <a:r>
              <a:rPr lang="en-US" altLang="zh-CN" sz="1800" dirty="0" smtClean="0">
                <a:solidFill>
                  <a:srgbClr val="7030A0"/>
                </a:solidFill>
                <a:latin typeface="Helvetica" panose="020B0604020202020204" pitchFamily="34" charset="0"/>
              </a:rPr>
              <a:t>P</a:t>
            </a:r>
            <a:r>
              <a:rPr lang="zh-CN" altLang="en-US" sz="1800" dirty="0" smtClean="0">
                <a:solidFill>
                  <a:srgbClr val="7030A0"/>
                </a:solidFill>
                <a:latin typeface="Helvetica" panose="020B0604020202020204" pitchFamily="34" charset="0"/>
              </a:rPr>
              <a:t>ipeline，</a:t>
            </a:r>
            <a:r>
              <a:rPr lang="en-US" altLang="zh-CN" sz="1800" dirty="0" smtClean="0"/>
              <a:t>similar </a:t>
            </a:r>
            <a:r>
              <a:rPr lang="en-US" altLang="zh-CN" sz="1800" dirty="0"/>
              <a:t>to message </a:t>
            </a:r>
            <a:r>
              <a:rPr lang="en-US" altLang="zh-CN" sz="1800" dirty="0" smtClean="0"/>
              <a:t>passing</a:t>
            </a:r>
            <a:endParaRPr lang="en-US" altLang="zh-CN" sz="1800" dirty="0" smtClean="0"/>
          </a:p>
          <a:p>
            <a:pPr lvl="2">
              <a:lnSpc>
                <a:spcPct val="90000"/>
              </a:lnSpc>
            </a:pPr>
            <a:r>
              <a:rPr lang="zh-CN" altLang="en-US" sz="1600" dirty="0" smtClean="0"/>
              <a:t>利用磁盘文件实现消息队列</a:t>
            </a:r>
            <a:endParaRPr lang="en-US" altLang="zh-CN" sz="1600" dirty="0" smtClean="0"/>
          </a:p>
          <a:p>
            <a:pPr lvl="1">
              <a:lnSpc>
                <a:spcPct val="90000"/>
              </a:lnSpc>
            </a:pPr>
            <a:r>
              <a:rPr lang="en-US" altLang="zh-CN" sz="1800" dirty="0" smtClean="0"/>
              <a:t>Semaphore</a:t>
            </a:r>
            <a:r>
              <a:rPr lang="zh-CN" altLang="en-US" sz="1800" dirty="0" smtClean="0"/>
              <a:t>、</a:t>
            </a:r>
            <a:r>
              <a:rPr lang="en-US" altLang="zh-CN" sz="1800" dirty="0" err="1" smtClean="0"/>
              <a:t>Kill+Signal</a:t>
            </a:r>
            <a:endParaRPr lang="en-US" altLang="zh-CN" sz="1800" dirty="0" smtClean="0"/>
          </a:p>
          <a:p>
            <a:pPr lvl="1">
              <a:lnSpc>
                <a:spcPct val="90000"/>
              </a:lnSpc>
            </a:pPr>
            <a:endParaRPr lang="en-US" altLang="zh-CN" sz="2000" dirty="0"/>
          </a:p>
        </p:txBody>
      </p:sp>
      <p:sp>
        <p:nvSpPr>
          <p:cNvPr id="124930" name="Rectangle 2"/>
          <p:cNvSpPr>
            <a:spLocks noGrp="1"/>
          </p:cNvSpPr>
          <p:nvPr/>
        </p:nvSpPr>
        <p:spPr>
          <a:xfrm>
            <a:off x="641350" y="450850"/>
            <a:ext cx="8077200" cy="603250"/>
          </a:xfrm>
          <a:prstGeom prst="rect">
            <a:avLst/>
          </a:prstGeom>
          <a:noFill/>
          <a:ln w="9525">
            <a:noFill/>
            <a:miter/>
          </a:ln>
        </p:spPr>
        <p:txBody>
          <a:bodyPr anchor="b"/>
          <a:lstStyle>
            <a:lvl1pPr marL="0" lvl="0" indent="0" algn="ctr" defTabSz="914400" eaLnBrk="0" fontAlgn="base" latinLnBrk="0" hangingPunct="0">
              <a:spcBef>
                <a:spcPct val="0"/>
              </a:spcBef>
              <a:spcAft>
                <a:spcPct val="0"/>
              </a:spcAft>
              <a:buClr>
                <a:srgbClr val="000000"/>
              </a:buClr>
              <a:buNone/>
              <a:defRPr sz="3200" b="1" i="0" u="none" kern="1200" baseline="0">
                <a:solidFill>
                  <a:srgbClr val="993300"/>
                </a:solidFill>
                <a:latin typeface="+mj-lt"/>
                <a:ea typeface="+mj-ea"/>
                <a:cs typeface="+mj-cs"/>
              </a:defRPr>
            </a:lvl1pPr>
          </a:lstStyle>
          <a:p>
            <a:pPr>
              <a:buFont typeface="Arial" panose="020B0604020202020204" pitchFamily="34" charset="0"/>
              <a:buNone/>
              <a:defRPr/>
            </a:pPr>
            <a:r>
              <a:rPr lang="en-US" altLang="zh-CN" noProof="1">
                <a:effectLst>
                  <a:outerShdw blurRad="38100" dist="38100" dir="2700000">
                    <a:srgbClr val="C0C0C0"/>
                  </a:outerShdw>
                </a:effectLst>
              </a:rPr>
              <a:t>Cooperating Processes</a:t>
            </a:r>
            <a:endParaRPr lang="en-US" altLang="zh-CN" noProof="1">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idx="4294967295"/>
          </p:nvPr>
        </p:nvSpPr>
        <p:spPr>
          <a:xfrm>
            <a:off x="457200" y="182563"/>
            <a:ext cx="8229600" cy="576262"/>
          </a:xfrm>
        </p:spPr>
        <p:txBody>
          <a:bodyPr/>
          <a:lstStyle/>
          <a:p>
            <a:pPr eaLnBrk="1" hangingPunct="1"/>
            <a:r>
              <a:rPr lang="en-US" altLang="zh-CN"/>
              <a:t>Communications Models </a:t>
            </a:r>
            <a:endParaRPr lang="en-US" altLang="zh-CN"/>
          </a:p>
        </p:txBody>
      </p:sp>
      <p:sp>
        <p:nvSpPr>
          <p:cNvPr id="169988" name="Rectangle 3"/>
          <p:cNvSpPr>
            <a:spLocks noChangeArrowheads="1"/>
          </p:cNvSpPr>
          <p:nvPr/>
        </p:nvSpPr>
        <p:spPr bwMode="auto">
          <a:xfrm>
            <a:off x="969963" y="1143000"/>
            <a:ext cx="71707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1800" b="1" dirty="0">
                <a:solidFill>
                  <a:srgbClr val="000000"/>
                </a:solidFill>
                <a:latin typeface="Courier New" panose="02070309020205020404" pitchFamily="49" charset="0"/>
                <a:cs typeface="Courier New" panose="02070309020205020404" pitchFamily="49" charset="0"/>
              </a:rPr>
              <a:t>(</a:t>
            </a:r>
            <a:r>
              <a:rPr lang="en-US" altLang="zh-CN" sz="1800" dirty="0">
                <a:solidFill>
                  <a:srgbClr val="000000"/>
                </a:solidFill>
                <a:latin typeface="Courier New" panose="02070309020205020404" pitchFamily="49" charset="0"/>
                <a:cs typeface="Courier New" panose="02070309020205020404" pitchFamily="49" charset="0"/>
              </a:rPr>
              <a:t>a) Message passing.        (b) shared memory. </a:t>
            </a:r>
            <a:r>
              <a:rPr lang="en-US" altLang="zh-CN" sz="1800" dirty="0">
                <a:latin typeface="Helvetica" panose="020B0604020202020204" pitchFamily="34" charset="0"/>
                <a:cs typeface="Courier New" panose="02070309020205020404" pitchFamily="49" charset="0"/>
              </a:rPr>
              <a:t> </a:t>
            </a:r>
            <a:endParaRPr lang="en-US" altLang="zh-CN" sz="1800" dirty="0">
              <a:latin typeface="Helvetica" panose="020B0604020202020204" pitchFamily="34" charset="0"/>
              <a:cs typeface="Courier New" panose="02070309020205020404" pitchFamily="49" charset="0"/>
            </a:endParaRPr>
          </a:p>
        </p:txBody>
      </p:sp>
      <p:sp>
        <p:nvSpPr>
          <p:cNvPr id="169989" name="文本框 128004"/>
          <p:cNvSpPr txBox="1">
            <a:spLocks noChangeArrowheads="1"/>
          </p:cNvSpPr>
          <p:nvPr/>
        </p:nvSpPr>
        <p:spPr bwMode="auto">
          <a:xfrm>
            <a:off x="2359025" y="6094413"/>
            <a:ext cx="4762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1800">
                <a:latin typeface="Helvetica" panose="020B0604020202020204" pitchFamily="34" charset="0"/>
              </a:rPr>
              <a:t>Both are common in operating systems</a:t>
            </a:r>
            <a:endParaRPr lang="en-US" altLang="zh-CN" sz="1800">
              <a:latin typeface="Helvetica" panose="020B0604020202020204" pitchFamily="34" charset="0"/>
            </a:endParaRPr>
          </a:p>
        </p:txBody>
      </p:sp>
      <p:pic>
        <p:nvPicPr>
          <p:cNvPr id="6" name="Picture 1" descr="3_12.pd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24013" y="1725613"/>
            <a:ext cx="6100762"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xfrm>
            <a:off x="685800" y="228600"/>
            <a:ext cx="7023100" cy="609600"/>
          </a:xfrm>
          <a:ln>
            <a:miter/>
          </a:ln>
        </p:spPr>
        <p:txBody>
          <a:bodyPr/>
          <a:lstStyle/>
          <a:p>
            <a:pPr>
              <a:defRPr/>
            </a:pPr>
            <a:r>
              <a:rPr lang="zh-CN" altLang="en-US" noProof="1" smtClean="0">
                <a:effectLst>
                  <a:outerShdw blurRad="38100" dist="38100" dir="2700000">
                    <a:srgbClr val="C0C0C0"/>
                  </a:outerShdw>
                </a:effectLst>
              </a:rPr>
              <a:t>回顾：进程</a:t>
            </a:r>
            <a:r>
              <a:rPr lang="zh-CN" altLang="en-US" noProof="1">
                <a:effectLst>
                  <a:outerShdw blurRad="38100" dist="38100" dir="2700000">
                    <a:srgbClr val="C0C0C0"/>
                  </a:outerShdw>
                </a:effectLst>
              </a:rPr>
              <a:t>在系统中的建模</a:t>
            </a:r>
            <a:endParaRPr lang="en-US" altLang="zh-CN" noProof="1">
              <a:effectLst>
                <a:outerShdw blurRad="38100" dist="38100" dir="2700000">
                  <a:srgbClr val="C0C0C0"/>
                </a:outerShdw>
              </a:effectLst>
            </a:endParaRPr>
          </a:p>
        </p:txBody>
      </p:sp>
      <p:sp>
        <p:nvSpPr>
          <p:cNvPr id="21507" name="Rectangle 3"/>
          <p:cNvSpPr>
            <a:spLocks noGrp="1" noChangeArrowheads="1"/>
          </p:cNvSpPr>
          <p:nvPr>
            <p:ph type="body" idx="4294967295"/>
          </p:nvPr>
        </p:nvSpPr>
        <p:spPr>
          <a:xfrm>
            <a:off x="827088" y="1295400"/>
            <a:ext cx="7761287" cy="4719638"/>
          </a:xfrm>
        </p:spPr>
        <p:txBody>
          <a:bodyPr/>
          <a:lstStyle/>
          <a:p>
            <a:r>
              <a:rPr lang="zh-CN" altLang="en-US" sz="2400" b="1" dirty="0">
                <a:solidFill>
                  <a:srgbClr val="000000"/>
                </a:solidFill>
              </a:rPr>
              <a:t>操作系统引入进程的概念后，需要解决的一些</a:t>
            </a:r>
            <a:r>
              <a:rPr lang="zh-CN" altLang="en-US" sz="2400" b="1" dirty="0" smtClean="0">
                <a:solidFill>
                  <a:srgbClr val="000000"/>
                </a:solidFill>
              </a:rPr>
              <a:t>问题</a:t>
            </a:r>
            <a:endParaRPr lang="en-US" altLang="zh-CN" sz="2400" b="1" dirty="0" smtClean="0">
              <a:solidFill>
                <a:srgbClr val="000000"/>
              </a:solidFill>
            </a:endParaRPr>
          </a:p>
          <a:p>
            <a:r>
              <a:rPr lang="zh-CN" altLang="en-US" sz="2400" b="1" dirty="0" smtClean="0">
                <a:solidFill>
                  <a:srgbClr val="000000"/>
                </a:solidFill>
              </a:rPr>
              <a:t>如</a:t>
            </a:r>
            <a:r>
              <a:rPr lang="zh-CN" altLang="en-US" sz="2400" b="1" dirty="0">
                <a:solidFill>
                  <a:srgbClr val="000000"/>
                </a:solidFill>
              </a:rPr>
              <a:t>：</a:t>
            </a:r>
            <a:endParaRPr lang="en-US" altLang="zh-CN" sz="2400" b="1" dirty="0">
              <a:solidFill>
                <a:srgbClr val="000000"/>
              </a:solidFill>
            </a:endParaRPr>
          </a:p>
          <a:p>
            <a:pPr lvl="1"/>
            <a:r>
              <a:rPr lang="zh-CN" altLang="en-US" sz="2000" b="1" dirty="0">
                <a:solidFill>
                  <a:srgbClr val="000000"/>
                </a:solidFill>
              </a:rPr>
              <a:t>一个进程从创建到撤销，可能在</a:t>
            </a:r>
            <a:r>
              <a:rPr lang="en-US" altLang="zh-CN" sz="2000" b="1" dirty="0">
                <a:solidFill>
                  <a:srgbClr val="000000"/>
                </a:solidFill>
              </a:rPr>
              <a:t>CPU</a:t>
            </a:r>
            <a:r>
              <a:rPr lang="zh-CN" altLang="en-US" sz="2000" b="1" dirty="0">
                <a:solidFill>
                  <a:srgbClr val="000000"/>
                </a:solidFill>
              </a:rPr>
              <a:t>上执行，也可能由于某些原因暂时不能执行，条件允许时再继续执行，如何</a:t>
            </a:r>
            <a:r>
              <a:rPr lang="zh-CN" altLang="en-US" sz="2000" b="1" dirty="0" smtClean="0">
                <a:solidFill>
                  <a:srgbClr val="000000"/>
                </a:solidFill>
              </a:rPr>
              <a:t>表达进程的这些情景？</a:t>
            </a:r>
            <a:endParaRPr lang="en-US" altLang="zh-CN" sz="2000" b="1" dirty="0" smtClean="0">
              <a:solidFill>
                <a:srgbClr val="000000"/>
              </a:solidFill>
            </a:endParaRPr>
          </a:p>
          <a:p>
            <a:pPr lvl="1"/>
            <a:r>
              <a:rPr lang="zh-CN" altLang="en-US" sz="2000" b="1" dirty="0" smtClean="0">
                <a:solidFill>
                  <a:srgbClr val="000000"/>
                </a:solidFill>
              </a:rPr>
              <a:t>类比</a:t>
            </a:r>
            <a:endParaRPr lang="en-US" altLang="zh-CN" sz="2000" b="1" dirty="0" smtClean="0">
              <a:solidFill>
                <a:srgbClr val="000000"/>
              </a:solidFill>
            </a:endParaRPr>
          </a:p>
          <a:p>
            <a:pPr lvl="2"/>
            <a:r>
              <a:rPr lang="zh-CN" altLang="en-US" sz="1800" b="1" dirty="0" smtClean="0">
                <a:solidFill>
                  <a:srgbClr val="000000"/>
                </a:solidFill>
              </a:rPr>
              <a:t>一个单位，如何获知某职工目前的工作情况？</a:t>
            </a:r>
            <a:endParaRPr lang="en-US" altLang="zh-CN" sz="1800" b="1" dirty="0" smtClean="0">
              <a:solidFill>
                <a:srgbClr val="000000"/>
              </a:solidFill>
            </a:endParaRPr>
          </a:p>
          <a:p>
            <a:pPr lvl="2"/>
            <a:r>
              <a:rPr lang="zh-CN" altLang="en-US" sz="1800" b="1" dirty="0" smtClean="0">
                <a:solidFill>
                  <a:srgbClr val="000000"/>
                </a:solidFill>
              </a:rPr>
              <a:t>设定了一些工作状态：如在职、停薪留职、退休、离职、</a:t>
            </a:r>
            <a:r>
              <a:rPr lang="en-US" altLang="zh-CN" sz="1800" b="1" dirty="0" smtClean="0">
                <a:solidFill>
                  <a:srgbClr val="000000"/>
                </a:solidFill>
              </a:rPr>
              <a:t>….</a:t>
            </a:r>
            <a:endParaRPr lang="en-US" altLang="zh-CN" sz="1800" b="1" dirty="0">
              <a:solidFill>
                <a:srgbClr val="000000"/>
              </a:solidFill>
            </a:endParaRPr>
          </a:p>
          <a:p>
            <a:pPr lvl="1"/>
            <a:endParaRPr lang="en-US" altLang="zh-CN" sz="2000" b="1" dirty="0" smtClean="0">
              <a:solidFill>
                <a:srgbClr val="000000"/>
              </a:solidFill>
            </a:endParaRPr>
          </a:p>
          <a:p>
            <a:pPr lvl="1"/>
            <a:endParaRPr lang="en-US" altLang="zh-CN" sz="1800" b="1" dirty="0">
              <a:solidFill>
                <a:srgbClr val="000000"/>
              </a:solidFill>
            </a:endParaRPr>
          </a:p>
          <a:p>
            <a:pPr lvl="1"/>
            <a:endParaRPr lang="en-US" altLang="zh-CN" sz="1800" b="1" dirty="0" smtClean="0">
              <a:solidFill>
                <a:srgbClr val="000000"/>
              </a:solidFill>
            </a:endParaRPr>
          </a:p>
          <a:p>
            <a:pPr lvl="1"/>
            <a:endParaRPr lang="en-US" altLang="zh-CN" sz="1800" b="1" dirty="0" smtClean="0">
              <a:solidFill>
                <a:srgbClr val="000000"/>
              </a:solidFill>
            </a:endParaRPr>
          </a:p>
          <a:p>
            <a:pPr lvl="1"/>
            <a:endParaRPr lang="en-US" altLang="zh-CN" sz="1800" dirty="0">
              <a:solidFill>
                <a:srgbClr val="000000"/>
              </a:solidFill>
            </a:endParaRPr>
          </a:p>
          <a:p>
            <a:pPr lvl="1"/>
            <a:endParaRPr lang="en-US" altLang="zh-CN" sz="1800" dirty="0">
              <a:solidFill>
                <a:srgbClr val="000000"/>
              </a:solidFill>
            </a:endParaRPr>
          </a:p>
          <a:p>
            <a:pPr lvl="1"/>
            <a:endParaRPr lang="en-US" altLang="zh-CN" sz="1800" dirty="0"/>
          </a:p>
          <a:p>
            <a:endParaRPr lang="en-US" altLang="zh-CN" sz="2200" dirty="0"/>
          </a:p>
        </p:txBody>
      </p:sp>
      <p:sp>
        <p:nvSpPr>
          <p:cNvPr id="8" name="圆角矩形标注 7"/>
          <p:cNvSpPr/>
          <p:nvPr/>
        </p:nvSpPr>
        <p:spPr>
          <a:xfrm>
            <a:off x="1691305" y="4674155"/>
            <a:ext cx="5575177" cy="504605"/>
          </a:xfrm>
          <a:prstGeom prst="wedgeRoundRectCallout">
            <a:avLst>
              <a:gd name="adj1" fmla="val -49426"/>
              <a:gd name="adj2" fmla="val -114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zh-CN" altLang="en-US" sz="1600" b="1" dirty="0">
                <a:solidFill>
                  <a:srgbClr val="121896"/>
                </a:solidFill>
              </a:rPr>
              <a:t>进程的状态，及状态转换</a:t>
            </a:r>
            <a:endParaRPr lang="en-US" altLang="zh-CN" sz="1600" b="1" dirty="0">
              <a:solidFill>
                <a:srgbClr val="12189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37"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982124" y="1586552"/>
            <a:ext cx="4667250" cy="2800350"/>
          </a:xfrm>
          <a:prstGeom prst="rect">
            <a:avLst/>
          </a:prstGeom>
        </p:spPr>
      </p:pic>
      <p:sp>
        <p:nvSpPr>
          <p:cNvPr id="144386" name="标题 1"/>
          <p:cNvSpPr>
            <a:spLocks noGrp="1"/>
          </p:cNvSpPr>
          <p:nvPr>
            <p:ph type="title" idx="4294967295"/>
          </p:nvPr>
        </p:nvSpPr>
        <p:spPr>
          <a:xfrm>
            <a:off x="685800" y="403225"/>
            <a:ext cx="8077200" cy="609600"/>
          </a:xfrm>
          <a:ln>
            <a:miter/>
          </a:ln>
        </p:spPr>
        <p:txBody>
          <a:bodyPr/>
          <a:lstStyle/>
          <a:p>
            <a:pPr>
              <a:defRPr/>
            </a:pPr>
            <a:r>
              <a:rPr lang="zh-CN" altLang="en-US" sz="3600" dirty="0">
                <a:effectLst>
                  <a:outerShdw blurRad="38100" dist="38100" dir="2700000">
                    <a:srgbClr val="C0C0C0"/>
                  </a:outerShdw>
                </a:effectLst>
              </a:rPr>
              <a:t>3.4.1 Shared memory</a:t>
            </a:r>
            <a:endParaRPr lang="zh-CN" altLang="en-US" sz="3600" noProof="1">
              <a:effectLst>
                <a:outerShdw blurRad="38100" dist="38100" dir="2700000">
                  <a:srgbClr val="C0C0C0"/>
                </a:outerShdw>
              </a:effectLst>
            </a:endParaRPr>
          </a:p>
        </p:txBody>
      </p:sp>
      <p:sp>
        <p:nvSpPr>
          <p:cNvPr id="171013" name="矩形 2"/>
          <p:cNvSpPr>
            <a:spLocks noChangeArrowheads="1"/>
          </p:cNvSpPr>
          <p:nvPr/>
        </p:nvSpPr>
        <p:spPr bwMode="auto">
          <a:xfrm>
            <a:off x="3315347" y="4105160"/>
            <a:ext cx="1965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dirty="0">
                <a:latin typeface="Verdana" panose="020B0604030504040204" pitchFamily="34" charset="0"/>
              </a:rPr>
              <a:t>共享内存映射图  </a:t>
            </a:r>
            <a:endParaRPr lang="zh-CN" altLang="en-US" sz="1800" dirty="0"/>
          </a:p>
        </p:txBody>
      </p:sp>
      <p:sp>
        <p:nvSpPr>
          <p:cNvPr id="6" name="Rectangle 3"/>
          <p:cNvSpPr txBox="1">
            <a:spLocks noChangeArrowheads="1"/>
          </p:cNvSpPr>
          <p:nvPr/>
        </p:nvSpPr>
        <p:spPr bwMode="auto">
          <a:xfrm>
            <a:off x="685800" y="4466871"/>
            <a:ext cx="7602538" cy="187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a:lstStyle>
          <a:p>
            <a:pPr>
              <a:spcBef>
                <a:spcPts val="0"/>
              </a:spcBef>
              <a:buClrTx/>
              <a:buSzTx/>
              <a:buFont typeface="Wingdings" panose="05000000000000000000" pitchFamily="2" charset="2"/>
              <a:buChar char="l"/>
            </a:pPr>
            <a:r>
              <a:rPr lang="zh-CN" altLang="en-US" sz="2000" dirty="0">
                <a:latin typeface="Times New Roman" panose="02020603050405020304" pitchFamily="2" charset="0"/>
                <a:cs typeface="Times New Roman" panose="02020603050405020304" pitchFamily="2" charset="0"/>
              </a:rPr>
              <a:t>利用系统调用</a:t>
            </a:r>
            <a:r>
              <a:rPr lang="en-US" altLang="zh-CN" sz="2000" dirty="0" err="1">
                <a:latin typeface="Times New Roman" panose="02020603050405020304" pitchFamily="2" charset="0"/>
                <a:cs typeface="Times New Roman" panose="02020603050405020304" pitchFamily="2" charset="0"/>
              </a:rPr>
              <a:t>shmget</a:t>
            </a:r>
            <a:r>
              <a:rPr lang="en-US" altLang="zh-CN" sz="2000" dirty="0">
                <a:latin typeface="Times New Roman" panose="02020603050405020304" pitchFamily="2" charset="0"/>
                <a:cs typeface="Times New Roman" panose="02020603050405020304" pitchFamily="2" charset="0"/>
              </a:rPr>
              <a:t>()</a:t>
            </a:r>
            <a:r>
              <a:rPr lang="zh-CN" altLang="en-US" sz="2000" dirty="0" smtClean="0">
                <a:latin typeface="Times New Roman" panose="02020603050405020304" pitchFamily="2" charset="0"/>
                <a:cs typeface="Times New Roman" panose="02020603050405020304" pitchFamily="2" charset="0"/>
              </a:rPr>
              <a:t>创建一个共享</a:t>
            </a:r>
            <a:r>
              <a:rPr lang="zh-CN" altLang="en-US" sz="2000" dirty="0">
                <a:latin typeface="Times New Roman" panose="02020603050405020304" pitchFamily="2" charset="0"/>
                <a:cs typeface="Times New Roman" panose="02020603050405020304" pitchFamily="2" charset="0"/>
              </a:rPr>
              <a:t>存储区</a:t>
            </a:r>
            <a:endParaRPr lang="en-US" altLang="zh-CN" sz="2000" b="1" dirty="0">
              <a:solidFill>
                <a:srgbClr val="7030A0"/>
              </a:solidFill>
              <a:latin typeface="Verdana" panose="020B0604030504040204" pitchFamily="34" charset="0"/>
            </a:endParaRPr>
          </a:p>
          <a:p>
            <a:pPr>
              <a:spcBef>
                <a:spcPts val="0"/>
              </a:spcBef>
              <a:buClrTx/>
              <a:buSzTx/>
              <a:buFont typeface="Wingdings" panose="05000000000000000000" pitchFamily="2" charset="2"/>
              <a:buChar char="l"/>
            </a:pPr>
            <a:r>
              <a:rPr lang="zh-CN" altLang="en-US" sz="2000" b="1" dirty="0" smtClean="0">
                <a:solidFill>
                  <a:srgbClr val="7030A0"/>
                </a:solidFill>
                <a:latin typeface="Verdana" panose="020B0604030504040204" pitchFamily="34" charset="0"/>
              </a:rPr>
              <a:t>共享</a:t>
            </a:r>
            <a:r>
              <a:rPr lang="zh-CN" altLang="en-US" sz="2000" b="1" dirty="0">
                <a:solidFill>
                  <a:srgbClr val="7030A0"/>
                </a:solidFill>
                <a:latin typeface="Verdana" panose="020B0604030504040204" pitchFamily="34" charset="0"/>
              </a:rPr>
              <a:t>内存</a:t>
            </a:r>
            <a:r>
              <a:rPr lang="zh-CN" altLang="en-US" sz="2000" b="1" dirty="0" smtClean="0">
                <a:solidFill>
                  <a:srgbClr val="7030A0"/>
                </a:solidFill>
                <a:latin typeface="Verdana" panose="020B0604030504040204" pitchFamily="34" charset="0"/>
              </a:rPr>
              <a:t>区域</a:t>
            </a:r>
            <a:endParaRPr lang="en-US" altLang="zh-CN" sz="2000" b="1" dirty="0" smtClean="0">
              <a:solidFill>
                <a:srgbClr val="7030A0"/>
              </a:solidFill>
              <a:latin typeface="Verdana" panose="020B0604030504040204" pitchFamily="34" charset="0"/>
            </a:endParaRPr>
          </a:p>
          <a:p>
            <a:pPr marL="685800" lvl="1">
              <a:spcBef>
                <a:spcPts val="0"/>
              </a:spcBef>
              <a:buClrTx/>
              <a:buSzTx/>
              <a:buFont typeface="Arial" panose="020B0604020202020204" pitchFamily="34" charset="0"/>
              <a:buChar char="•"/>
            </a:pPr>
            <a:r>
              <a:rPr lang="zh-CN" altLang="en-US" sz="1800" b="1" dirty="0" smtClean="0">
                <a:solidFill>
                  <a:srgbClr val="C00000"/>
                </a:solidFill>
                <a:latin typeface="Verdana" panose="020B0604030504040204" pitchFamily="34" charset="0"/>
              </a:rPr>
              <a:t>应该</a:t>
            </a:r>
            <a:r>
              <a:rPr lang="zh-CN" altLang="en-US" sz="1800" b="1" dirty="0">
                <a:solidFill>
                  <a:srgbClr val="C00000"/>
                </a:solidFill>
                <a:latin typeface="Verdana" panose="020B0604030504040204" pitchFamily="34" charset="0"/>
              </a:rPr>
              <a:t>同时属于要共享该存储区的所有进程的地址空间</a:t>
            </a:r>
            <a:r>
              <a:rPr lang="zh-CN" altLang="en-US" sz="1800" b="1" dirty="0">
                <a:solidFill>
                  <a:srgbClr val="7030A0"/>
                </a:solidFill>
                <a:latin typeface="Verdana" panose="020B0604030504040204" pitchFamily="34" charset="0"/>
              </a:rPr>
              <a:t>，这些进程才能</a:t>
            </a:r>
            <a:r>
              <a:rPr lang="zh-CN" altLang="en-US" sz="1800" b="1" dirty="0" smtClean="0">
                <a:solidFill>
                  <a:srgbClr val="7030A0"/>
                </a:solidFill>
                <a:latin typeface="Verdana" panose="020B0604030504040204" pitchFamily="34" charset="0"/>
              </a:rPr>
              <a:t>访问，才能相互共享</a:t>
            </a:r>
            <a:endParaRPr lang="en-US" altLang="zh-CN" sz="1800" b="1" dirty="0" smtClean="0">
              <a:solidFill>
                <a:srgbClr val="7030A0"/>
              </a:solidFill>
              <a:latin typeface="Verdana" panose="020B0604030504040204" pitchFamily="34" charset="0"/>
            </a:endParaRPr>
          </a:p>
          <a:p>
            <a:pPr marL="685800" lvl="1">
              <a:spcBef>
                <a:spcPts val="0"/>
              </a:spcBef>
              <a:buClrTx/>
              <a:buSzTx/>
              <a:buFont typeface="Arial" panose="020B0604020202020204" pitchFamily="34" charset="0"/>
              <a:buChar char="•"/>
            </a:pPr>
            <a:r>
              <a:rPr lang="zh-CN" altLang="en-US" sz="1800" dirty="0">
                <a:solidFill>
                  <a:srgbClr val="0000CC"/>
                </a:solidFill>
                <a:latin typeface="Verdana" panose="020B0604030504040204" pitchFamily="34" charset="0"/>
              </a:rPr>
              <a:t>否则，进程无法访问，导致无法共享。  </a:t>
            </a:r>
            <a:endParaRPr lang="en-US" altLang="zh-CN" sz="1800" dirty="0">
              <a:solidFill>
                <a:srgbClr val="0000CC"/>
              </a:solidFill>
              <a:latin typeface="Verdana" panose="020B0604030504040204" pitchFamily="34" charset="0"/>
            </a:endParaRPr>
          </a:p>
        </p:txBody>
      </p:sp>
      <p:sp>
        <p:nvSpPr>
          <p:cNvPr id="2" name="圆角矩形标注 1"/>
          <p:cNvSpPr/>
          <p:nvPr/>
        </p:nvSpPr>
        <p:spPr>
          <a:xfrm>
            <a:off x="6676008" y="1656395"/>
            <a:ext cx="1775533" cy="1069050"/>
          </a:xfrm>
          <a:prstGeom prst="wedgeRoundRectCallout">
            <a:avLst>
              <a:gd name="adj1" fmla="val -52387"/>
              <a:gd name="adj2" fmla="val 770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1"/>
            <a:r>
              <a:rPr lang="zh-CN" altLang="en-US" sz="1400" dirty="0">
                <a:solidFill>
                  <a:schemeClr val="tx1"/>
                </a:solidFill>
              </a:rPr>
              <a:t>共享存储区不在该进程</a:t>
            </a:r>
            <a:r>
              <a:rPr lang="zh-CN" altLang="en-US" sz="1400" dirty="0" smtClean="0">
                <a:solidFill>
                  <a:schemeClr val="tx1"/>
                </a:solidFill>
              </a:rPr>
              <a:t>地址空间范围内</a:t>
            </a:r>
            <a:r>
              <a:rPr lang="zh-CN" altLang="en-US" sz="1400" dirty="0">
                <a:solidFill>
                  <a:schemeClr val="tx1"/>
                </a:solidFill>
              </a:rPr>
              <a:t>，进程无法访问，否则地址越界</a:t>
            </a:r>
            <a:endParaRPr lang="zh-CN" altLang="en-US" sz="1400" dirty="0">
              <a:solidFill>
                <a:schemeClr val="tx1"/>
              </a:solidFill>
            </a:endParaRPr>
          </a:p>
        </p:txBody>
      </p:sp>
      <p:sp>
        <p:nvSpPr>
          <p:cNvPr id="8" name="圆角矩形标注 7"/>
          <p:cNvSpPr/>
          <p:nvPr/>
        </p:nvSpPr>
        <p:spPr>
          <a:xfrm>
            <a:off x="301841" y="1576426"/>
            <a:ext cx="1731145" cy="1086875"/>
          </a:xfrm>
          <a:prstGeom prst="wedgeRoundRectCallout">
            <a:avLst>
              <a:gd name="adj1" fmla="val 44113"/>
              <a:gd name="adj2" fmla="val 879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1"/>
            <a:r>
              <a:rPr lang="zh-CN" altLang="en-US" sz="1400" dirty="0" smtClean="0">
                <a:solidFill>
                  <a:schemeClr val="tx1"/>
                </a:solidFill>
              </a:rPr>
              <a:t>共享存储区不在该进程地址空间范围内，进程无法访问，否则地址越界</a:t>
            </a:r>
            <a:endParaRPr lang="zh-CN" altLang="en-US" sz="1400" dirty="0">
              <a:solidFill>
                <a:schemeClr val="tx1"/>
              </a:solidFill>
            </a:endParaRPr>
          </a:p>
        </p:txBody>
      </p:sp>
      <p:sp>
        <p:nvSpPr>
          <p:cNvPr id="9" name="圆角矩形标注 8"/>
          <p:cNvSpPr/>
          <p:nvPr/>
        </p:nvSpPr>
        <p:spPr>
          <a:xfrm>
            <a:off x="3720993" y="1783283"/>
            <a:ext cx="1359499" cy="584454"/>
          </a:xfrm>
          <a:prstGeom prst="wedgeRoundRectCallout">
            <a:avLst>
              <a:gd name="adj1" fmla="val -1387"/>
              <a:gd name="adj2" fmla="val 504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某进程创建了一个存储区</a:t>
            </a:r>
            <a:endParaRPr lang="zh-CN" altLang="en-US" sz="1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827195" y="1476140"/>
            <a:ext cx="5962650" cy="2809875"/>
          </a:xfrm>
          <a:prstGeom prst="rect">
            <a:avLst/>
          </a:prstGeom>
        </p:spPr>
      </p:pic>
      <p:sp>
        <p:nvSpPr>
          <p:cNvPr id="144386" name="标题 1"/>
          <p:cNvSpPr>
            <a:spLocks noGrp="1"/>
          </p:cNvSpPr>
          <p:nvPr>
            <p:ph type="title" idx="4294967295"/>
          </p:nvPr>
        </p:nvSpPr>
        <p:spPr>
          <a:xfrm>
            <a:off x="685800" y="403225"/>
            <a:ext cx="8077200" cy="609600"/>
          </a:xfrm>
          <a:ln>
            <a:miter/>
          </a:ln>
        </p:spPr>
        <p:txBody>
          <a:bodyPr/>
          <a:lstStyle/>
          <a:p>
            <a:pPr>
              <a:defRPr/>
            </a:pPr>
            <a:r>
              <a:rPr lang="zh-CN" altLang="en-US" sz="3600" dirty="0" smtClean="0">
                <a:effectLst>
                  <a:outerShdw blurRad="38100" dist="38100" dir="2700000">
                    <a:srgbClr val="C0C0C0"/>
                  </a:outerShdw>
                </a:effectLst>
              </a:rPr>
              <a:t>Shared </a:t>
            </a:r>
            <a:r>
              <a:rPr lang="zh-CN" altLang="en-US" sz="3600" dirty="0">
                <a:effectLst>
                  <a:outerShdw blurRad="38100" dist="38100" dir="2700000">
                    <a:srgbClr val="C0C0C0"/>
                  </a:outerShdw>
                </a:effectLst>
              </a:rPr>
              <a:t>memory</a:t>
            </a:r>
            <a:endParaRPr lang="zh-CN" altLang="en-US" sz="3600" noProof="1">
              <a:effectLst>
                <a:outerShdw blurRad="38100" dist="38100" dir="2700000">
                  <a:srgbClr val="C0C0C0"/>
                </a:outerShdw>
              </a:effectLst>
            </a:endParaRPr>
          </a:p>
        </p:txBody>
      </p:sp>
      <p:sp>
        <p:nvSpPr>
          <p:cNvPr id="171013" name="矩形 2"/>
          <p:cNvSpPr>
            <a:spLocks noChangeArrowheads="1"/>
          </p:cNvSpPr>
          <p:nvPr/>
        </p:nvSpPr>
        <p:spPr bwMode="auto">
          <a:xfrm>
            <a:off x="3315347" y="4105160"/>
            <a:ext cx="1965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dirty="0">
                <a:latin typeface="Verdana" panose="020B0604030504040204" pitchFamily="34" charset="0"/>
              </a:rPr>
              <a:t>共享内存映射图  </a:t>
            </a:r>
            <a:endParaRPr lang="zh-CN" altLang="en-US" sz="1800" dirty="0"/>
          </a:p>
        </p:txBody>
      </p:sp>
      <p:sp>
        <p:nvSpPr>
          <p:cNvPr id="6" name="Rectangle 3"/>
          <p:cNvSpPr txBox="1">
            <a:spLocks noChangeArrowheads="1"/>
          </p:cNvSpPr>
          <p:nvPr/>
        </p:nvSpPr>
        <p:spPr bwMode="auto">
          <a:xfrm>
            <a:off x="685800" y="4849393"/>
            <a:ext cx="7602538" cy="1274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a:lstStyle>
          <a:p>
            <a:pPr>
              <a:spcBef>
                <a:spcPts val="0"/>
              </a:spcBef>
              <a:buClrTx/>
              <a:buSzTx/>
              <a:buFont typeface="Wingdings" panose="05000000000000000000" pitchFamily="2" charset="2"/>
              <a:buChar char="l"/>
            </a:pPr>
            <a:r>
              <a:rPr lang="zh-CN" altLang="en-US" sz="1800" dirty="0">
                <a:latin typeface="Times New Roman" panose="02020603050405020304" pitchFamily="2" charset="0"/>
                <a:cs typeface="Times New Roman" panose="02020603050405020304" pitchFamily="2" charset="0"/>
              </a:rPr>
              <a:t>利用系统调用</a:t>
            </a:r>
            <a:r>
              <a:rPr lang="en-US" altLang="zh-CN" sz="1800" dirty="0" err="1">
                <a:solidFill>
                  <a:srgbClr val="0000CC"/>
                </a:solidFill>
                <a:latin typeface="Times New Roman" panose="02020603050405020304" pitchFamily="2" charset="0"/>
                <a:cs typeface="Times New Roman" panose="02020603050405020304" pitchFamily="2" charset="0"/>
              </a:rPr>
              <a:t>shmat</a:t>
            </a:r>
            <a:r>
              <a:rPr lang="en-US" altLang="zh-CN" sz="1800" dirty="0" smtClean="0">
                <a:solidFill>
                  <a:srgbClr val="0000CC"/>
                </a:solidFill>
                <a:latin typeface="Times New Roman" panose="02020603050405020304" pitchFamily="2" charset="0"/>
                <a:cs typeface="Times New Roman" panose="02020603050405020304" pitchFamily="2" charset="0"/>
              </a:rPr>
              <a:t>()</a:t>
            </a:r>
            <a:r>
              <a:rPr lang="zh-CN" altLang="en-US" sz="1800" dirty="0" smtClean="0">
                <a:latin typeface="Times New Roman" panose="02020603050405020304" pitchFamily="2" charset="0"/>
                <a:cs typeface="Times New Roman" panose="02020603050405020304" pitchFamily="2" charset="0"/>
              </a:rPr>
              <a:t>将共享存储区附接到进程</a:t>
            </a:r>
            <a:r>
              <a:rPr lang="en-US" altLang="zh-CN" sz="1800" dirty="0" smtClean="0">
                <a:latin typeface="Times New Roman" panose="02020603050405020304" pitchFamily="2" charset="0"/>
                <a:cs typeface="Times New Roman" panose="02020603050405020304" pitchFamily="2" charset="0"/>
              </a:rPr>
              <a:t>A</a:t>
            </a:r>
            <a:r>
              <a:rPr lang="zh-CN" altLang="en-US" sz="1800" dirty="0" smtClean="0">
                <a:latin typeface="Times New Roman" panose="02020603050405020304" pitchFamily="2" charset="0"/>
                <a:cs typeface="Times New Roman" panose="02020603050405020304" pitchFamily="2" charset="0"/>
              </a:rPr>
              <a:t>的地址空间上，成为进程</a:t>
            </a:r>
            <a:r>
              <a:rPr lang="en-US" altLang="zh-CN" sz="1800" dirty="0" smtClean="0">
                <a:latin typeface="Times New Roman" panose="02020603050405020304" pitchFamily="2" charset="0"/>
                <a:cs typeface="Times New Roman" panose="02020603050405020304" pitchFamily="2" charset="0"/>
              </a:rPr>
              <a:t>A</a:t>
            </a:r>
            <a:r>
              <a:rPr lang="zh-CN" altLang="en-US" sz="1800" dirty="0" smtClean="0">
                <a:latin typeface="Times New Roman" panose="02020603050405020304" pitchFamily="2" charset="0"/>
                <a:cs typeface="Times New Roman" panose="02020603050405020304" pitchFamily="2" charset="0"/>
              </a:rPr>
              <a:t>的地址空间的一部分； </a:t>
            </a:r>
            <a:r>
              <a:rPr lang="en-US" altLang="zh-CN" sz="1800" dirty="0" err="1" smtClean="0">
                <a:latin typeface="Times New Roman" panose="02020603050405020304" pitchFamily="2" charset="0"/>
                <a:cs typeface="Times New Roman" panose="02020603050405020304" pitchFamily="2" charset="0"/>
              </a:rPr>
              <a:t>shm</a:t>
            </a:r>
            <a:r>
              <a:rPr lang="en-US" altLang="zh-CN" sz="1800" dirty="0" err="1" smtClean="0">
                <a:solidFill>
                  <a:srgbClr val="006600"/>
                </a:solidFill>
                <a:latin typeface="Times New Roman" panose="02020603050405020304" pitchFamily="2" charset="0"/>
                <a:cs typeface="Times New Roman" panose="02020603050405020304" pitchFamily="2" charset="0"/>
              </a:rPr>
              <a:t>at</a:t>
            </a:r>
            <a:r>
              <a:rPr lang="en-US" altLang="zh-CN" sz="1800" dirty="0" err="1" smtClean="0">
                <a:latin typeface="Times New Roman" panose="02020603050405020304" pitchFamily="2" charset="0"/>
                <a:cs typeface="Times New Roman" panose="02020603050405020304" pitchFamily="2" charset="0"/>
                <a:sym typeface="Wingdings" panose="05000000000000000000" pitchFamily="2" charset="2"/>
              </a:rPr>
              <a:t></a:t>
            </a:r>
            <a:r>
              <a:rPr lang="en-US" altLang="zh-CN" sz="1800" dirty="0" err="1" smtClean="0">
                <a:latin typeface="Times New Roman" panose="02020603050405020304" pitchFamily="2" charset="0"/>
                <a:cs typeface="Times New Roman" panose="02020603050405020304" pitchFamily="2" charset="0"/>
              </a:rPr>
              <a:t>shm</a:t>
            </a:r>
            <a:r>
              <a:rPr lang="en-US" altLang="zh-CN" sz="1800" dirty="0" err="1" smtClean="0">
                <a:solidFill>
                  <a:srgbClr val="006600"/>
                </a:solidFill>
                <a:latin typeface="Times New Roman" panose="02020603050405020304" pitchFamily="2" charset="0"/>
                <a:cs typeface="Times New Roman" panose="02020603050405020304" pitchFamily="2" charset="0"/>
              </a:rPr>
              <a:t>attach</a:t>
            </a:r>
            <a:endParaRPr lang="en-US" altLang="zh-CN" sz="1800" dirty="0" smtClean="0">
              <a:solidFill>
                <a:srgbClr val="006600"/>
              </a:solidFill>
              <a:latin typeface="Times New Roman" panose="02020603050405020304" pitchFamily="2" charset="0"/>
              <a:cs typeface="Times New Roman" panose="02020603050405020304" pitchFamily="2" charset="0"/>
            </a:endParaRPr>
          </a:p>
          <a:p>
            <a:pPr>
              <a:spcBef>
                <a:spcPts val="0"/>
              </a:spcBef>
              <a:buClrTx/>
              <a:buSzTx/>
              <a:buFont typeface="Wingdings" panose="05000000000000000000" pitchFamily="2" charset="2"/>
              <a:buChar char="l"/>
            </a:pPr>
            <a:r>
              <a:rPr lang="zh-CN" altLang="en-US" sz="1800" dirty="0" smtClean="0">
                <a:latin typeface="Times New Roman" panose="02020603050405020304" pitchFamily="2" charset="0"/>
                <a:cs typeface="Times New Roman" panose="02020603050405020304" pitchFamily="2" charset="0"/>
              </a:rPr>
              <a:t>进程</a:t>
            </a:r>
            <a:r>
              <a:rPr lang="en-US" altLang="zh-CN" sz="1800" dirty="0" smtClean="0">
                <a:latin typeface="Times New Roman" panose="02020603050405020304" pitchFamily="2" charset="0"/>
                <a:cs typeface="Times New Roman" panose="02020603050405020304" pitchFamily="2" charset="0"/>
              </a:rPr>
              <a:t>A</a:t>
            </a:r>
            <a:r>
              <a:rPr lang="zh-CN" altLang="en-US" sz="1800" dirty="0" smtClean="0">
                <a:latin typeface="Times New Roman" panose="02020603050405020304" pitchFamily="2" charset="0"/>
                <a:cs typeface="Times New Roman" panose="02020603050405020304" pitchFamily="2" charset="0"/>
              </a:rPr>
              <a:t>即可访问（如读、写）该存储区</a:t>
            </a:r>
            <a:endParaRPr lang="en-US" altLang="zh-CN" sz="1800" dirty="0" smtClean="0">
              <a:latin typeface="Times New Roman" panose="02020603050405020304" pitchFamily="2" charset="0"/>
              <a:cs typeface="Times New Roman" panose="02020603050405020304" pitchFamily="2" charset="0"/>
            </a:endParaRPr>
          </a:p>
          <a:p>
            <a:pPr>
              <a:spcBef>
                <a:spcPts val="0"/>
              </a:spcBef>
              <a:buClrTx/>
              <a:buSzTx/>
              <a:buFont typeface="Wingdings" panose="05000000000000000000" pitchFamily="2" charset="2"/>
              <a:buChar char="l"/>
            </a:pPr>
            <a:r>
              <a:rPr lang="zh-CN" altLang="en-US" sz="1800" dirty="0" smtClean="0">
                <a:latin typeface="Times New Roman" panose="02020603050405020304" pitchFamily="2" charset="0"/>
                <a:cs typeface="Times New Roman" panose="02020603050405020304" pitchFamily="2" charset="0"/>
              </a:rPr>
              <a:t>进程</a:t>
            </a:r>
            <a:r>
              <a:rPr lang="en-US" altLang="zh-CN" sz="1800" dirty="0" smtClean="0">
                <a:latin typeface="Times New Roman" panose="02020603050405020304" pitchFamily="2" charset="0"/>
                <a:cs typeface="Times New Roman" panose="02020603050405020304" pitchFamily="2" charset="0"/>
              </a:rPr>
              <a:t>B</a:t>
            </a:r>
            <a:r>
              <a:rPr lang="zh-CN" altLang="en-US" sz="1800" dirty="0" smtClean="0">
                <a:latin typeface="Times New Roman" panose="02020603050405020304" pitchFamily="2" charset="0"/>
                <a:cs typeface="Times New Roman" panose="02020603050405020304" pitchFamily="2" charset="0"/>
              </a:rPr>
              <a:t>尚不能访问该</a:t>
            </a:r>
            <a:r>
              <a:rPr lang="zh-CN" altLang="en-US" sz="1800" dirty="0">
                <a:latin typeface="Times New Roman" panose="02020603050405020304" pitchFamily="2" charset="0"/>
                <a:cs typeface="Times New Roman" panose="02020603050405020304" pitchFamily="2" charset="0"/>
              </a:rPr>
              <a:t>存储区</a:t>
            </a:r>
            <a:endParaRPr lang="en-US" altLang="zh-CN" sz="1800" dirty="0">
              <a:latin typeface="Times New Roman" panose="02020603050405020304" pitchFamily="2" charset="0"/>
              <a:cs typeface="Times New Roman" panose="02020603050405020304" pitchFamily="2" charset="0"/>
            </a:endParaRPr>
          </a:p>
          <a:p>
            <a:pPr>
              <a:spcBef>
                <a:spcPts val="0"/>
              </a:spcBef>
              <a:buClrTx/>
              <a:buSzTx/>
              <a:buFont typeface="Wingdings" panose="05000000000000000000" pitchFamily="2" charset="2"/>
              <a:buChar char="l"/>
            </a:pPr>
            <a:endParaRPr lang="en-US" altLang="zh-CN" sz="2000" dirty="0">
              <a:latin typeface="Times New Roman" panose="02020603050405020304" pitchFamily="2" charset="0"/>
              <a:cs typeface="Times New Roman" panose="02020603050405020304" pitchFamily="2" charset="0"/>
            </a:endParaRPr>
          </a:p>
        </p:txBody>
      </p:sp>
      <p:sp>
        <p:nvSpPr>
          <p:cNvPr id="8" name="圆角矩形标注 7"/>
          <p:cNvSpPr/>
          <p:nvPr/>
        </p:nvSpPr>
        <p:spPr>
          <a:xfrm>
            <a:off x="257453" y="1576426"/>
            <a:ext cx="1775533" cy="838231"/>
          </a:xfrm>
          <a:prstGeom prst="wedgeRoundRectCallout">
            <a:avLst>
              <a:gd name="adj1" fmla="val 43113"/>
              <a:gd name="adj2" fmla="val 1002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将共享存储区纳入该进程地址空间，进程才能访问</a:t>
            </a:r>
            <a:endParaRPr lang="zh-CN" altLang="en-US" sz="1400" dirty="0">
              <a:solidFill>
                <a:schemeClr val="tx1"/>
              </a:solidFill>
            </a:endParaRPr>
          </a:p>
        </p:txBody>
      </p:sp>
      <p:sp>
        <p:nvSpPr>
          <p:cNvPr id="9" name="圆角矩形标注 8"/>
          <p:cNvSpPr/>
          <p:nvPr/>
        </p:nvSpPr>
        <p:spPr>
          <a:xfrm>
            <a:off x="3720993" y="1783283"/>
            <a:ext cx="1359499" cy="584454"/>
          </a:xfrm>
          <a:prstGeom prst="wedgeRoundRectCallout">
            <a:avLst>
              <a:gd name="adj1" fmla="val -1387"/>
              <a:gd name="adj2" fmla="val 504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某进程创建了一个存储区</a:t>
            </a:r>
            <a:endParaRPr lang="zh-CN" altLang="en-US" sz="1400" dirty="0">
              <a:solidFill>
                <a:schemeClr val="tx1"/>
              </a:solidFill>
            </a:endParaRPr>
          </a:p>
        </p:txBody>
      </p:sp>
      <p:sp>
        <p:nvSpPr>
          <p:cNvPr id="10" name="圆角矩形标注 9"/>
          <p:cNvSpPr/>
          <p:nvPr/>
        </p:nvSpPr>
        <p:spPr>
          <a:xfrm>
            <a:off x="6789845" y="1656394"/>
            <a:ext cx="1775533" cy="838231"/>
          </a:xfrm>
          <a:prstGeom prst="wedgeRoundRectCallout">
            <a:avLst>
              <a:gd name="adj1" fmla="val -53387"/>
              <a:gd name="adj2" fmla="val 938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进程</a:t>
            </a:r>
            <a:r>
              <a:rPr lang="en-US" altLang="zh-CN" sz="1400" dirty="0" smtClean="0">
                <a:solidFill>
                  <a:schemeClr val="tx1"/>
                </a:solidFill>
              </a:rPr>
              <a:t>B</a:t>
            </a:r>
            <a:r>
              <a:rPr lang="zh-CN" altLang="en-US" sz="1400" dirty="0" smtClean="0">
                <a:solidFill>
                  <a:schemeClr val="tx1"/>
                </a:solidFill>
              </a:rPr>
              <a:t>无法访问将共享存储区</a:t>
            </a:r>
            <a:endParaRPr lang="zh-CN" altLang="en-US" sz="1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p:cNvSpPr>
          <p:nvPr>
            <p:ph type="title" idx="4294967295"/>
          </p:nvPr>
        </p:nvSpPr>
        <p:spPr>
          <a:xfrm>
            <a:off x="685800" y="403225"/>
            <a:ext cx="8077200" cy="609600"/>
          </a:xfrm>
          <a:ln>
            <a:miter/>
          </a:ln>
        </p:spPr>
        <p:txBody>
          <a:bodyPr/>
          <a:lstStyle/>
          <a:p>
            <a:pPr>
              <a:defRPr/>
            </a:pPr>
            <a:r>
              <a:rPr lang="zh-CN" altLang="en-US" sz="3600" dirty="0" smtClean="0">
                <a:effectLst>
                  <a:outerShdw blurRad="38100" dist="38100" dir="2700000">
                    <a:srgbClr val="C0C0C0"/>
                  </a:outerShdw>
                </a:effectLst>
              </a:rPr>
              <a:t>Shared </a:t>
            </a:r>
            <a:r>
              <a:rPr lang="zh-CN" altLang="en-US" sz="3600" dirty="0">
                <a:effectLst>
                  <a:outerShdw blurRad="38100" dist="38100" dir="2700000">
                    <a:srgbClr val="C0C0C0"/>
                  </a:outerShdw>
                </a:effectLst>
              </a:rPr>
              <a:t>memory</a:t>
            </a:r>
            <a:endParaRPr lang="zh-CN" altLang="en-US" sz="3600" noProof="1">
              <a:effectLst>
                <a:outerShdw blurRad="38100" dist="38100" dir="2700000">
                  <a:srgbClr val="C0C0C0"/>
                </a:outerShdw>
              </a:effectLst>
            </a:endParaRPr>
          </a:p>
        </p:txBody>
      </p:sp>
      <p:pic>
        <p:nvPicPr>
          <p:cNvPr id="171011" name="内容占位符 1"/>
          <p:cNvPicPr>
            <a:picLocks noGrp="1" noChangeAspect="1" noChangeArrowheads="1"/>
          </p:cNvPicPr>
          <p:nvPr>
            <p:ph idx="4294967295"/>
          </p:nvPr>
        </p:nvPicPr>
        <p:blipFill>
          <a:blip r:embed="rId1">
            <a:extLst>
              <a:ext uri="{28A0092B-C50C-407E-A947-70E740481C1C}">
                <a14:useLocalDpi xmlns:a14="http://schemas.microsoft.com/office/drawing/2010/main" val="0"/>
              </a:ext>
            </a:extLst>
          </a:blip>
          <a:srcRect/>
          <a:stretch>
            <a:fillRect/>
          </a:stretch>
        </p:blipFill>
        <p:spPr>
          <a:xfrm>
            <a:off x="846137" y="1425576"/>
            <a:ext cx="7281863" cy="2679584"/>
          </a:xfrm>
        </p:spPr>
      </p:pic>
      <p:sp>
        <p:nvSpPr>
          <p:cNvPr id="171013" name="矩形 2"/>
          <p:cNvSpPr>
            <a:spLocks noChangeArrowheads="1"/>
          </p:cNvSpPr>
          <p:nvPr/>
        </p:nvSpPr>
        <p:spPr bwMode="auto">
          <a:xfrm>
            <a:off x="3315347" y="4105160"/>
            <a:ext cx="1965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dirty="0">
                <a:latin typeface="Verdana" panose="020B0604030504040204" pitchFamily="34" charset="0"/>
              </a:rPr>
              <a:t>共享内存映射图  </a:t>
            </a:r>
            <a:endParaRPr lang="zh-CN" altLang="en-US" sz="1800" dirty="0"/>
          </a:p>
        </p:txBody>
      </p:sp>
      <p:sp>
        <p:nvSpPr>
          <p:cNvPr id="6" name="Rectangle 3"/>
          <p:cNvSpPr txBox="1">
            <a:spLocks noChangeArrowheads="1"/>
          </p:cNvSpPr>
          <p:nvPr/>
        </p:nvSpPr>
        <p:spPr bwMode="auto">
          <a:xfrm>
            <a:off x="685800" y="4530090"/>
            <a:ext cx="7602538" cy="1682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a:lstStyle>
          <a:p>
            <a:pPr marL="285750">
              <a:spcBef>
                <a:spcPts val="0"/>
              </a:spcBef>
              <a:buClrTx/>
              <a:buSzTx/>
              <a:buFont typeface="Arial" panose="020B0604020202020204" pitchFamily="34" charset="0"/>
              <a:buChar char="•"/>
            </a:pPr>
            <a:r>
              <a:rPr lang="zh-CN" altLang="en-US" sz="1800" dirty="0">
                <a:latin typeface="Times New Roman" panose="02020603050405020304" pitchFamily="2" charset="0"/>
                <a:cs typeface="Times New Roman" panose="02020603050405020304" pitchFamily="2" charset="0"/>
              </a:rPr>
              <a:t>附接之后，进程</a:t>
            </a:r>
            <a:r>
              <a:rPr lang="en-US" altLang="zh-CN" sz="1800" dirty="0">
                <a:latin typeface="Times New Roman" panose="02020603050405020304" pitchFamily="2" charset="0"/>
                <a:cs typeface="Times New Roman" panose="02020603050405020304" pitchFamily="2" charset="0"/>
              </a:rPr>
              <a:t>A</a:t>
            </a:r>
            <a:r>
              <a:rPr lang="zh-CN" altLang="en-US" sz="1800" dirty="0">
                <a:latin typeface="Times New Roman" panose="02020603050405020304" pitchFamily="2" charset="0"/>
                <a:cs typeface="Times New Roman" panose="02020603050405020304" pitchFamily="2" charset="0"/>
              </a:rPr>
              <a:t>与进出</a:t>
            </a:r>
            <a:r>
              <a:rPr lang="en-US" altLang="zh-CN" sz="1800" dirty="0">
                <a:latin typeface="Times New Roman" panose="02020603050405020304" pitchFamily="2" charset="0"/>
                <a:cs typeface="Times New Roman" panose="02020603050405020304" pitchFamily="2" charset="0"/>
              </a:rPr>
              <a:t>B</a:t>
            </a:r>
            <a:r>
              <a:rPr lang="zh-CN" altLang="en-US" sz="1800" dirty="0">
                <a:latin typeface="Times New Roman" panose="02020603050405020304" pitchFamily="2" charset="0"/>
                <a:cs typeface="Times New Roman" panose="02020603050405020304" pitchFamily="2" charset="0"/>
              </a:rPr>
              <a:t>均可访问该共享存储</a:t>
            </a:r>
            <a:r>
              <a:rPr lang="zh-CN" altLang="en-US" sz="1800" dirty="0" smtClean="0">
                <a:latin typeface="Times New Roman" panose="02020603050405020304" pitchFamily="2" charset="0"/>
                <a:cs typeface="Times New Roman" panose="02020603050405020304" pitchFamily="2" charset="0"/>
              </a:rPr>
              <a:t>区</a:t>
            </a:r>
            <a:endParaRPr lang="en-US" altLang="zh-CN" sz="1800" dirty="0" smtClean="0">
              <a:latin typeface="Times New Roman" panose="02020603050405020304" pitchFamily="2" charset="0"/>
              <a:cs typeface="Times New Roman" panose="02020603050405020304" pitchFamily="2" charset="0"/>
            </a:endParaRPr>
          </a:p>
          <a:p>
            <a:pPr marL="285750">
              <a:spcBef>
                <a:spcPts val="0"/>
              </a:spcBef>
              <a:buClrTx/>
              <a:buSzTx/>
              <a:buFont typeface="Arial" panose="020B0604020202020204" pitchFamily="34" charset="0"/>
              <a:buChar char="•"/>
            </a:pPr>
            <a:r>
              <a:rPr lang="zh-CN" altLang="en-US" sz="1800" dirty="0" smtClean="0">
                <a:latin typeface="Times New Roman" panose="02020603050405020304" pitchFamily="2" charset="0"/>
                <a:cs typeface="Times New Roman" panose="02020603050405020304" pitchFamily="2" charset="0"/>
              </a:rPr>
              <a:t>附接之后，每个进程可得到</a:t>
            </a:r>
            <a:r>
              <a:rPr lang="zh-CN" altLang="en-US" sz="1800" dirty="0" smtClean="0">
                <a:solidFill>
                  <a:srgbClr val="0000CC"/>
                </a:solidFill>
                <a:latin typeface="Times New Roman" panose="02020603050405020304" pitchFamily="2" charset="0"/>
                <a:cs typeface="Times New Roman" panose="02020603050405020304" pitchFamily="2" charset="0"/>
              </a:rPr>
              <a:t>共享存储区的地址，</a:t>
            </a:r>
            <a:r>
              <a:rPr lang="zh-CN" altLang="en-US" sz="1800" dirty="0" smtClean="0">
                <a:solidFill>
                  <a:srgbClr val="7030A0"/>
                </a:solidFill>
                <a:latin typeface="Times New Roman" panose="02020603050405020304" pitchFamily="2" charset="0"/>
                <a:cs typeface="Times New Roman" panose="02020603050405020304" pitchFamily="2" charset="0"/>
              </a:rPr>
              <a:t>可以视为</a:t>
            </a:r>
            <a:r>
              <a:rPr lang="en-US" altLang="zh-CN" sz="1800" dirty="0" smtClean="0">
                <a:solidFill>
                  <a:srgbClr val="7030A0"/>
                </a:solidFill>
                <a:latin typeface="Times New Roman" panose="02020603050405020304" pitchFamily="2" charset="0"/>
                <a:cs typeface="Times New Roman" panose="02020603050405020304" pitchFamily="2" charset="0"/>
              </a:rPr>
              <a:t>C</a:t>
            </a:r>
            <a:r>
              <a:rPr lang="zh-CN" altLang="en-US" sz="1800" dirty="0" smtClean="0">
                <a:solidFill>
                  <a:srgbClr val="7030A0"/>
                </a:solidFill>
                <a:latin typeface="Times New Roman" panose="02020603050405020304" pitchFamily="2" charset="0"/>
                <a:cs typeface="Times New Roman" panose="02020603050405020304" pitchFamily="2" charset="0"/>
              </a:rPr>
              <a:t>语言中的指针类变量的存储区域</a:t>
            </a:r>
            <a:endParaRPr lang="en-US" altLang="zh-CN" sz="1800" dirty="0" smtClean="0">
              <a:solidFill>
                <a:srgbClr val="7030A0"/>
              </a:solidFill>
              <a:latin typeface="Times New Roman" panose="02020603050405020304" pitchFamily="2" charset="0"/>
              <a:cs typeface="Times New Roman" panose="02020603050405020304" pitchFamily="2" charset="0"/>
            </a:endParaRPr>
          </a:p>
          <a:p>
            <a:pPr marL="285750">
              <a:spcBef>
                <a:spcPts val="0"/>
              </a:spcBef>
              <a:buClrTx/>
              <a:buSzTx/>
              <a:buFont typeface="Arial" panose="020B0604020202020204" pitchFamily="34" charset="0"/>
              <a:buChar char="•"/>
            </a:pPr>
            <a:r>
              <a:rPr lang="zh-CN" altLang="en-US" sz="1800" dirty="0" smtClean="0">
                <a:latin typeface="Times New Roman" panose="02020603050405020304" pitchFamily="2" charset="0"/>
                <a:cs typeface="Times New Roman" panose="02020603050405020304" pitchFamily="2" charset="0"/>
              </a:rPr>
              <a:t>用</a:t>
            </a:r>
            <a:r>
              <a:rPr lang="en-US" altLang="zh-CN" sz="1800" dirty="0" smtClean="0">
                <a:latin typeface="Times New Roman" panose="02020603050405020304" pitchFamily="2" charset="0"/>
                <a:cs typeface="Times New Roman" panose="02020603050405020304" pitchFamily="2" charset="0"/>
              </a:rPr>
              <a:t>C</a:t>
            </a:r>
            <a:r>
              <a:rPr lang="zh-CN" altLang="en-US" sz="1800" dirty="0" smtClean="0">
                <a:latin typeface="Times New Roman" panose="02020603050405020304" pitchFamily="2" charset="0"/>
                <a:cs typeface="Times New Roman" panose="02020603050405020304" pitchFamily="2" charset="0"/>
              </a:rPr>
              <a:t>语言中的指针类变量的函数可访问该存储区</a:t>
            </a:r>
            <a:endParaRPr lang="en-US" altLang="zh-CN" sz="1800" dirty="0" smtClean="0">
              <a:latin typeface="Times New Roman" panose="02020603050405020304" pitchFamily="2" charset="0"/>
              <a:cs typeface="Times New Roman" panose="02020603050405020304" pitchFamily="2" charset="0"/>
            </a:endParaRPr>
          </a:p>
          <a:p>
            <a:pPr marL="685800" lvl="1">
              <a:spcBef>
                <a:spcPts val="0"/>
              </a:spcBef>
              <a:buClrTx/>
              <a:buSzTx/>
              <a:buFont typeface="Wingdings" panose="05000000000000000000" pitchFamily="2" charset="2"/>
              <a:buChar char="ü"/>
            </a:pPr>
            <a:r>
              <a:rPr lang="zh-CN" altLang="en-US" sz="1600" dirty="0" smtClean="0"/>
              <a:t>如：</a:t>
            </a:r>
            <a:r>
              <a:rPr lang="en-US" altLang="zh-CN" sz="1600" dirty="0" err="1" smtClean="0"/>
              <a:t>strcpy</a:t>
            </a:r>
            <a:r>
              <a:rPr lang="en-US" altLang="zh-CN" sz="1600" dirty="0" smtClean="0"/>
              <a:t>()</a:t>
            </a:r>
            <a:r>
              <a:rPr lang="zh-CN" altLang="en-US" sz="1600" dirty="0" smtClean="0"/>
              <a:t>，</a:t>
            </a:r>
            <a:r>
              <a:rPr lang="en-US" altLang="zh-CN" sz="1600" dirty="0" err="1" smtClean="0"/>
              <a:t>scanf</a:t>
            </a:r>
            <a:r>
              <a:rPr lang="en-US" altLang="zh-CN" sz="1600" dirty="0" smtClean="0"/>
              <a:t>()</a:t>
            </a:r>
            <a:r>
              <a:rPr lang="zh-CN" altLang="en-US" sz="1600" dirty="0" smtClean="0"/>
              <a:t>，</a:t>
            </a:r>
            <a:r>
              <a:rPr lang="en-US" altLang="zh-CN" sz="1600" dirty="0" smtClean="0"/>
              <a:t>sprint()</a:t>
            </a:r>
            <a:r>
              <a:rPr lang="zh-CN" altLang="en-US" sz="1600" dirty="0" smtClean="0"/>
              <a:t>等</a:t>
            </a:r>
            <a:endParaRPr lang="en-US" altLang="zh-CN" sz="1600" dirty="0">
              <a:latin typeface="Times New Roman" panose="02020603050405020304" pitchFamily="2" charset="0"/>
              <a:cs typeface="Times New Roman" panose="02020603050405020304" pitchFamily="2" charset="0"/>
            </a:endParaRPr>
          </a:p>
        </p:txBody>
      </p:sp>
      <p:sp>
        <p:nvSpPr>
          <p:cNvPr id="2" name="圆角矩形标注 1"/>
          <p:cNvSpPr/>
          <p:nvPr/>
        </p:nvSpPr>
        <p:spPr>
          <a:xfrm>
            <a:off x="6676008" y="1656395"/>
            <a:ext cx="1775533" cy="838231"/>
          </a:xfrm>
          <a:prstGeom prst="wedgeRoundRectCallout">
            <a:avLst>
              <a:gd name="adj1" fmla="val -56387"/>
              <a:gd name="adj2" fmla="val 1023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将共享存储区纳入该进程地址空间，进程才能访问</a:t>
            </a:r>
            <a:endParaRPr lang="zh-CN" altLang="en-US" sz="1400" dirty="0">
              <a:solidFill>
                <a:schemeClr val="tx1"/>
              </a:solidFill>
            </a:endParaRPr>
          </a:p>
        </p:txBody>
      </p:sp>
      <p:sp>
        <p:nvSpPr>
          <p:cNvPr id="8" name="圆角矩形标注 7"/>
          <p:cNvSpPr/>
          <p:nvPr/>
        </p:nvSpPr>
        <p:spPr>
          <a:xfrm>
            <a:off x="257453" y="1576426"/>
            <a:ext cx="1775533" cy="838231"/>
          </a:xfrm>
          <a:prstGeom prst="wedgeRoundRectCallout">
            <a:avLst>
              <a:gd name="adj1" fmla="val 43113"/>
              <a:gd name="adj2" fmla="val 1002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将共享存储区纳入该进程地址空间，进程才能访问</a:t>
            </a:r>
            <a:endParaRPr lang="zh-CN" altLang="en-US" sz="1400" dirty="0">
              <a:solidFill>
                <a:schemeClr val="tx1"/>
              </a:solidFill>
            </a:endParaRPr>
          </a:p>
        </p:txBody>
      </p:sp>
      <p:sp>
        <p:nvSpPr>
          <p:cNvPr id="9" name="圆角矩形标注 8"/>
          <p:cNvSpPr/>
          <p:nvPr/>
        </p:nvSpPr>
        <p:spPr>
          <a:xfrm>
            <a:off x="3720993" y="1783283"/>
            <a:ext cx="1359499" cy="584454"/>
          </a:xfrm>
          <a:prstGeom prst="wedgeRoundRectCallout">
            <a:avLst>
              <a:gd name="adj1" fmla="val -1387"/>
              <a:gd name="adj2" fmla="val 504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某进程创建了一个存储区</a:t>
            </a:r>
            <a:endParaRPr lang="zh-CN" altLang="en-US" sz="1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982124" y="1586552"/>
            <a:ext cx="4667250" cy="2800350"/>
          </a:xfrm>
          <a:prstGeom prst="rect">
            <a:avLst/>
          </a:prstGeom>
        </p:spPr>
      </p:pic>
      <p:sp>
        <p:nvSpPr>
          <p:cNvPr id="144386" name="标题 1"/>
          <p:cNvSpPr>
            <a:spLocks noGrp="1"/>
          </p:cNvSpPr>
          <p:nvPr>
            <p:ph type="title" idx="4294967295"/>
          </p:nvPr>
        </p:nvSpPr>
        <p:spPr>
          <a:xfrm>
            <a:off x="685800" y="403225"/>
            <a:ext cx="8077200" cy="609600"/>
          </a:xfrm>
          <a:ln>
            <a:miter/>
          </a:ln>
        </p:spPr>
        <p:txBody>
          <a:bodyPr/>
          <a:lstStyle/>
          <a:p>
            <a:pPr>
              <a:defRPr/>
            </a:pPr>
            <a:r>
              <a:rPr lang="zh-CN" altLang="en-US" sz="3600" dirty="0" smtClean="0">
                <a:effectLst>
                  <a:outerShdw blurRad="38100" dist="38100" dir="2700000">
                    <a:srgbClr val="C0C0C0"/>
                  </a:outerShdw>
                </a:effectLst>
              </a:rPr>
              <a:t>Shared </a:t>
            </a:r>
            <a:r>
              <a:rPr lang="zh-CN" altLang="en-US" sz="3600" dirty="0">
                <a:effectLst>
                  <a:outerShdw blurRad="38100" dist="38100" dir="2700000">
                    <a:srgbClr val="C0C0C0"/>
                  </a:outerShdw>
                </a:effectLst>
              </a:rPr>
              <a:t>memory</a:t>
            </a:r>
            <a:endParaRPr lang="zh-CN" altLang="en-US" sz="3600" noProof="1">
              <a:effectLst>
                <a:outerShdw blurRad="38100" dist="38100" dir="2700000">
                  <a:srgbClr val="C0C0C0"/>
                </a:outerShdw>
              </a:effectLst>
            </a:endParaRPr>
          </a:p>
        </p:txBody>
      </p:sp>
      <p:sp>
        <p:nvSpPr>
          <p:cNvPr id="171013" name="矩形 2"/>
          <p:cNvSpPr>
            <a:spLocks noChangeArrowheads="1"/>
          </p:cNvSpPr>
          <p:nvPr/>
        </p:nvSpPr>
        <p:spPr bwMode="auto">
          <a:xfrm>
            <a:off x="3315347" y="4105160"/>
            <a:ext cx="1965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dirty="0">
                <a:latin typeface="Verdana" panose="020B0604030504040204" pitchFamily="34" charset="0"/>
              </a:rPr>
              <a:t>共享内存映射图  </a:t>
            </a:r>
            <a:endParaRPr lang="zh-CN" altLang="en-US" sz="1800" dirty="0"/>
          </a:p>
        </p:txBody>
      </p:sp>
      <p:sp>
        <p:nvSpPr>
          <p:cNvPr id="6" name="Rectangle 3"/>
          <p:cNvSpPr txBox="1">
            <a:spLocks noChangeArrowheads="1"/>
          </p:cNvSpPr>
          <p:nvPr/>
        </p:nvSpPr>
        <p:spPr bwMode="auto">
          <a:xfrm>
            <a:off x="685800" y="4589755"/>
            <a:ext cx="7872274" cy="1749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a:lstStyle>
          <a:p>
            <a:pPr>
              <a:spcBef>
                <a:spcPts val="0"/>
              </a:spcBef>
              <a:buClrTx/>
              <a:buSzTx/>
              <a:buFont typeface="Wingdings" panose="05000000000000000000" pitchFamily="2" charset="2"/>
              <a:buChar char="l"/>
            </a:pPr>
            <a:r>
              <a:rPr lang="zh-CN" altLang="en-US" sz="2000" dirty="0" smtClean="0">
                <a:latin typeface="Times New Roman" panose="02020603050405020304" pitchFamily="2" charset="0"/>
                <a:cs typeface="Times New Roman" panose="02020603050405020304" pitchFamily="2" charset="0"/>
              </a:rPr>
              <a:t>共享完毕后，需要删除该共享存储区</a:t>
            </a:r>
            <a:endParaRPr lang="en-US" altLang="zh-CN" sz="2000" dirty="0" smtClean="0">
              <a:latin typeface="Times New Roman" panose="02020603050405020304" pitchFamily="2" charset="0"/>
              <a:cs typeface="Times New Roman" panose="02020603050405020304" pitchFamily="2" charset="0"/>
            </a:endParaRPr>
          </a:p>
          <a:p>
            <a:pPr>
              <a:spcBef>
                <a:spcPts val="0"/>
              </a:spcBef>
              <a:buClrTx/>
              <a:buSzTx/>
              <a:buFont typeface="Wingdings" panose="05000000000000000000" pitchFamily="2" charset="2"/>
              <a:buChar char="l"/>
            </a:pPr>
            <a:r>
              <a:rPr lang="zh-CN" altLang="en-US" sz="2000" dirty="0" smtClean="0">
                <a:latin typeface="Times New Roman" panose="02020603050405020304" pitchFamily="2" charset="0"/>
                <a:cs typeface="Times New Roman" panose="02020603050405020304" pitchFamily="2" charset="0"/>
              </a:rPr>
              <a:t>删除之前，需要将共享存储区从进程的地址空间中剥离，才能删除</a:t>
            </a:r>
            <a:endParaRPr lang="en-US" altLang="zh-CN" sz="2000" dirty="0" smtClean="0">
              <a:latin typeface="Times New Roman" panose="02020603050405020304" pitchFamily="2" charset="0"/>
              <a:cs typeface="Times New Roman" panose="02020603050405020304" pitchFamily="2" charset="0"/>
            </a:endParaRPr>
          </a:p>
          <a:p>
            <a:pPr lvl="1">
              <a:spcBef>
                <a:spcPts val="0"/>
              </a:spcBef>
              <a:buClrTx/>
              <a:buSzTx/>
              <a:buFont typeface="Wingdings" panose="05000000000000000000" pitchFamily="2" charset="2"/>
              <a:buChar char="ü"/>
            </a:pPr>
            <a:r>
              <a:rPr lang="zh-CN" altLang="en-US" sz="1800" dirty="0" smtClean="0"/>
              <a:t>系统调用</a:t>
            </a:r>
            <a:r>
              <a:rPr lang="en-US" altLang="zh-CN" sz="1800" dirty="0" err="1" smtClean="0">
                <a:solidFill>
                  <a:srgbClr val="7030A0"/>
                </a:solidFill>
              </a:rPr>
              <a:t>shmdt</a:t>
            </a:r>
            <a:r>
              <a:rPr lang="en-US" altLang="zh-CN" sz="1800" dirty="0" smtClean="0">
                <a:solidFill>
                  <a:srgbClr val="7030A0"/>
                </a:solidFill>
              </a:rPr>
              <a:t>()</a:t>
            </a:r>
            <a:r>
              <a:rPr lang="zh-CN" altLang="en-US" sz="1800" dirty="0" smtClean="0"/>
              <a:t>将共享存储区从进程的地址空间中剥离；</a:t>
            </a:r>
            <a:r>
              <a:rPr lang="en-US" altLang="zh-CN" sz="1800" dirty="0" err="1" smtClean="0"/>
              <a:t>dt</a:t>
            </a:r>
            <a:r>
              <a:rPr lang="en-US" altLang="zh-CN" sz="1800" dirty="0" smtClean="0"/>
              <a:t>—detach</a:t>
            </a:r>
            <a:endParaRPr lang="en-US" altLang="zh-CN" sz="1800" dirty="0" smtClean="0"/>
          </a:p>
          <a:p>
            <a:pPr lvl="1">
              <a:spcBef>
                <a:spcPts val="0"/>
              </a:spcBef>
              <a:buClrTx/>
              <a:buSzTx/>
              <a:buFont typeface="Wingdings" panose="05000000000000000000" pitchFamily="2" charset="2"/>
              <a:buChar char="ü"/>
            </a:pPr>
            <a:r>
              <a:rPr lang="zh-CN" altLang="en-US" sz="1800" dirty="0" smtClean="0"/>
              <a:t>利用系统调用</a:t>
            </a:r>
            <a:r>
              <a:rPr lang="en-US" altLang="zh-CN" sz="1800" dirty="0" err="1" smtClean="0">
                <a:solidFill>
                  <a:srgbClr val="7030A0"/>
                </a:solidFill>
              </a:rPr>
              <a:t>shmctl</a:t>
            </a:r>
            <a:r>
              <a:rPr lang="en-US" altLang="zh-CN" sz="1800" dirty="0" smtClean="0">
                <a:solidFill>
                  <a:srgbClr val="7030A0"/>
                </a:solidFill>
              </a:rPr>
              <a:t>()</a:t>
            </a:r>
            <a:r>
              <a:rPr lang="zh-CN" altLang="en-US" sz="1800" dirty="0" smtClean="0"/>
              <a:t>删除共享存储区</a:t>
            </a:r>
            <a:endParaRPr lang="en-US" altLang="zh-CN" sz="1800" dirty="0" smtClean="0">
              <a:latin typeface="Times New Roman" panose="02020603050405020304" pitchFamily="2" charset="0"/>
              <a:cs typeface="Times New Roman" panose="02020603050405020304" pitchFamily="2" charset="0"/>
            </a:endParaRPr>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034" name="灯片编号占位符 5"/>
          <p:cNvSpPr txBox="1">
            <a:spLocks noGrp="1" noChangeArrowheads="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D5A92AB1-5788-4DEF-B0C9-9B409E6802DC}" type="slidenum">
              <a:rPr lang="en-US" altLang="en-US" sz="1800">
                <a:latin typeface="Helvetica" panose="020B0604020202020204" pitchFamily="34" charset="0"/>
              </a:rPr>
            </a:fld>
            <a:endParaRPr lang="en-US" altLang="en-US" sz="1800">
              <a:latin typeface="Helvetica" panose="020B0604020202020204" pitchFamily="34" charset="0"/>
            </a:endParaRPr>
          </a:p>
        </p:txBody>
      </p:sp>
      <p:sp>
        <p:nvSpPr>
          <p:cNvPr id="129027" name="Rectangle 2"/>
          <p:cNvSpPr>
            <a:spLocks noGrp="1"/>
          </p:cNvSpPr>
          <p:nvPr>
            <p:ph type="title" idx="4294967295"/>
          </p:nvPr>
        </p:nvSpPr>
        <p:spPr>
          <a:xfrm>
            <a:off x="801688" y="479425"/>
            <a:ext cx="7591425" cy="663575"/>
          </a:xfrm>
          <a:ln>
            <a:miter/>
          </a:ln>
        </p:spPr>
        <p:txBody>
          <a:bodyPr/>
          <a:lstStyle/>
          <a:p>
            <a:pPr marL="342900" indent="-342900" eaLnBrk="1" hangingPunct="1">
              <a:defRPr/>
            </a:pPr>
            <a:r>
              <a:rPr lang="zh-CN" altLang="en-US" sz="3600" dirty="0">
                <a:effectLst>
                  <a:outerShdw blurRad="38100" dist="38100" dir="2700000">
                    <a:srgbClr val="C0C0C0"/>
                  </a:outerShdw>
                </a:effectLst>
              </a:rPr>
              <a:t>Shared memory</a:t>
            </a:r>
            <a:endParaRPr lang="zh-CN" altLang="en-US" sz="2800" noProof="1">
              <a:effectLst>
                <a:outerShdw blurRad="38100" dist="38100" dir="2700000">
                  <a:srgbClr val="C0C0C0"/>
                </a:outerShdw>
              </a:effectLst>
            </a:endParaRPr>
          </a:p>
        </p:txBody>
      </p:sp>
      <p:sp>
        <p:nvSpPr>
          <p:cNvPr id="172036" name="Rectangle 3"/>
          <p:cNvSpPr>
            <a:spLocks noGrp="1" noChangeArrowheads="1"/>
          </p:cNvSpPr>
          <p:nvPr>
            <p:ph type="body" idx="4294967295"/>
          </p:nvPr>
        </p:nvSpPr>
        <p:spPr>
          <a:xfrm>
            <a:off x="920750" y="1581150"/>
            <a:ext cx="7602538" cy="4003675"/>
          </a:xfrm>
        </p:spPr>
        <p:txBody>
          <a:bodyPr/>
          <a:lstStyle/>
          <a:p>
            <a:r>
              <a:rPr lang="zh-CN" altLang="en-US" sz="2400" dirty="0"/>
              <a:t>假定进程</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要通过共享内存进行通信</a:t>
            </a:r>
            <a:endParaRPr lang="en-US" altLang="zh-CN" sz="2400" dirty="0"/>
          </a:p>
          <a:p>
            <a:pPr lvl="1"/>
            <a:r>
              <a:rPr lang="zh-CN" altLang="en-US" sz="2000" dirty="0"/>
              <a:t>进程</a:t>
            </a:r>
            <a:r>
              <a:rPr lang="en-US" altLang="zh-CN" sz="2000" dirty="0"/>
              <a:t>A</a:t>
            </a:r>
            <a:r>
              <a:rPr lang="zh-CN" altLang="en-US" sz="2000" dirty="0"/>
              <a:t>创建一段存储区</a:t>
            </a:r>
            <a:r>
              <a:rPr lang="en-US" altLang="zh-CN" sz="2000" dirty="0"/>
              <a:t>Seg</a:t>
            </a:r>
            <a:r>
              <a:rPr lang="zh-CN" altLang="en-US" sz="2000" dirty="0"/>
              <a:t>，</a:t>
            </a:r>
            <a:r>
              <a:rPr lang="zh-CN" altLang="en-US" sz="2000" dirty="0" smtClean="0"/>
              <a:t>用于三个进程</a:t>
            </a:r>
            <a:r>
              <a:rPr lang="en-US" altLang="zh-CN" sz="2000" dirty="0" smtClean="0"/>
              <a:t>A</a:t>
            </a:r>
            <a:r>
              <a:rPr lang="zh-CN" altLang="en-US" sz="2000" dirty="0" smtClean="0"/>
              <a:t>、</a:t>
            </a:r>
            <a:r>
              <a:rPr lang="en-US" altLang="zh-CN" sz="2000" dirty="0" smtClean="0"/>
              <a:t>B</a:t>
            </a:r>
            <a:r>
              <a:rPr lang="zh-CN" altLang="en-US" sz="2000" dirty="0" smtClean="0"/>
              <a:t>、</a:t>
            </a:r>
            <a:r>
              <a:rPr lang="en-US" altLang="zh-CN" sz="2000" dirty="0" smtClean="0"/>
              <a:t>C</a:t>
            </a:r>
            <a:r>
              <a:rPr lang="zh-CN" altLang="en-US" sz="2000" dirty="0" smtClean="0"/>
              <a:t>共享</a:t>
            </a:r>
            <a:endParaRPr lang="en-US" altLang="zh-CN" sz="2000" dirty="0" smtClean="0"/>
          </a:p>
          <a:p>
            <a:pPr lvl="2"/>
            <a:r>
              <a:rPr lang="zh-CN" altLang="en-US" sz="1800" dirty="0" smtClean="0"/>
              <a:t>这时该</a:t>
            </a:r>
            <a:r>
              <a:rPr lang="zh-CN" altLang="en-US" sz="1800" dirty="0"/>
              <a:t>存储区</a:t>
            </a:r>
            <a:r>
              <a:rPr lang="en-US" altLang="zh-CN" sz="1800" dirty="0" err="1" smtClean="0"/>
              <a:t>Seg</a:t>
            </a:r>
            <a:r>
              <a:rPr lang="zh-CN" altLang="en-US" sz="1800" dirty="0" smtClean="0"/>
              <a:t>不属于任何一个进程的地址空间</a:t>
            </a:r>
            <a:endParaRPr lang="en-US" altLang="zh-CN" sz="1800" dirty="0"/>
          </a:p>
          <a:p>
            <a:pPr lvl="2"/>
            <a:r>
              <a:rPr lang="zh-CN" altLang="en-US" sz="1800" dirty="0" smtClean="0"/>
              <a:t>进程</a:t>
            </a:r>
            <a:r>
              <a:rPr lang="en-US" altLang="zh-CN" sz="1800" dirty="0" smtClean="0"/>
              <a:t>A</a:t>
            </a:r>
            <a:r>
              <a:rPr lang="zh-CN" altLang="en-US" sz="1800" dirty="0" smtClean="0"/>
              <a:t>、</a:t>
            </a:r>
            <a:r>
              <a:rPr lang="en-US" altLang="zh-CN" sz="1800" dirty="0" smtClean="0"/>
              <a:t>B</a:t>
            </a:r>
            <a:r>
              <a:rPr lang="zh-CN" altLang="en-US" sz="1800" dirty="0"/>
              <a:t>与</a:t>
            </a:r>
            <a:r>
              <a:rPr lang="en-US" altLang="zh-CN" sz="1800" dirty="0" smtClean="0"/>
              <a:t>C</a:t>
            </a:r>
            <a:r>
              <a:rPr lang="zh-CN" altLang="en-US" sz="1800" dirty="0" smtClean="0"/>
              <a:t>均不能</a:t>
            </a:r>
            <a:r>
              <a:rPr lang="zh-CN" altLang="en-US" sz="1800" dirty="0"/>
              <a:t>访问（</a:t>
            </a:r>
            <a:r>
              <a:rPr lang="en-US" altLang="zh-CN" sz="1800" dirty="0"/>
              <a:t>why</a:t>
            </a:r>
            <a:r>
              <a:rPr lang="zh-CN" altLang="en-US" sz="1800" dirty="0"/>
              <a:t>？）</a:t>
            </a:r>
            <a:endParaRPr lang="en-US" altLang="zh-CN" sz="1800" dirty="0"/>
          </a:p>
          <a:p>
            <a:pPr lvl="1"/>
            <a:r>
              <a:rPr lang="zh-CN" altLang="en-US" sz="2000" dirty="0"/>
              <a:t>将存储区分别</a:t>
            </a:r>
            <a:r>
              <a:rPr lang="en-US" altLang="zh-CN" sz="2000" dirty="0"/>
              <a:t>Seg</a:t>
            </a:r>
            <a:r>
              <a:rPr lang="zh-CN" altLang="en-US" sz="2000" dirty="0"/>
              <a:t>附接到</a:t>
            </a:r>
            <a:r>
              <a:rPr lang="zh-CN" altLang="en-US" sz="2000" dirty="0" smtClean="0"/>
              <a:t>进程</a:t>
            </a:r>
            <a:r>
              <a:rPr lang="en-US" altLang="zh-CN" sz="2000" dirty="0" smtClean="0"/>
              <a:t>A</a:t>
            </a:r>
            <a:r>
              <a:rPr lang="zh-CN" altLang="en-US" sz="2000" dirty="0" smtClean="0"/>
              <a:t>、</a:t>
            </a:r>
            <a:r>
              <a:rPr lang="en-US" altLang="zh-CN" sz="2000" dirty="0" smtClean="0"/>
              <a:t>B</a:t>
            </a:r>
            <a:r>
              <a:rPr lang="zh-CN" altLang="en-US" sz="2000" dirty="0"/>
              <a:t>与</a:t>
            </a:r>
            <a:r>
              <a:rPr lang="en-US" altLang="zh-CN" sz="2000" dirty="0"/>
              <a:t>C</a:t>
            </a:r>
            <a:r>
              <a:rPr lang="zh-CN" altLang="en-US" sz="2000" dirty="0"/>
              <a:t>的地址空间</a:t>
            </a:r>
            <a:r>
              <a:rPr lang="zh-CN" altLang="en-US" sz="2000" dirty="0" smtClean="0"/>
              <a:t>中，则</a:t>
            </a:r>
            <a:endParaRPr lang="en-US" altLang="zh-CN" sz="2000" dirty="0"/>
          </a:p>
          <a:p>
            <a:pPr lvl="2"/>
            <a:r>
              <a:rPr lang="zh-CN" altLang="en-US" sz="1800" dirty="0" smtClean="0"/>
              <a:t>存储</a:t>
            </a:r>
            <a:r>
              <a:rPr lang="zh-CN" altLang="en-US" sz="1800" dirty="0"/>
              <a:t>区</a:t>
            </a:r>
            <a:r>
              <a:rPr lang="en-US" altLang="zh-CN" sz="1800" dirty="0" err="1"/>
              <a:t>Seg</a:t>
            </a:r>
            <a:r>
              <a:rPr lang="zh-CN" altLang="en-US" sz="1800" dirty="0" smtClean="0"/>
              <a:t>属于进程</a:t>
            </a:r>
            <a:r>
              <a:rPr lang="en-US" altLang="zh-CN" sz="1800" dirty="0" smtClean="0"/>
              <a:t>A</a:t>
            </a:r>
            <a:r>
              <a:rPr lang="zh-CN" altLang="en-US" sz="1800" dirty="0" smtClean="0"/>
              <a:t>、</a:t>
            </a:r>
            <a:r>
              <a:rPr lang="en-US" altLang="zh-CN" sz="1800" dirty="0" smtClean="0"/>
              <a:t>B</a:t>
            </a:r>
            <a:r>
              <a:rPr lang="zh-CN" altLang="en-US" sz="1800" dirty="0"/>
              <a:t>与</a:t>
            </a:r>
            <a:r>
              <a:rPr lang="en-US" altLang="zh-CN" sz="1800" dirty="0"/>
              <a:t>C</a:t>
            </a:r>
            <a:r>
              <a:rPr lang="zh-CN" altLang="en-US" sz="1800" dirty="0"/>
              <a:t>的地址空间</a:t>
            </a:r>
            <a:endParaRPr lang="en-US" altLang="zh-CN" sz="1800" dirty="0"/>
          </a:p>
          <a:p>
            <a:pPr lvl="2"/>
            <a:r>
              <a:rPr lang="zh-CN" altLang="en-US" sz="1800" dirty="0" smtClean="0"/>
              <a:t>进程可以</a:t>
            </a:r>
            <a:r>
              <a:rPr lang="zh-CN" altLang="en-US" sz="1800" dirty="0"/>
              <a:t>访对存储区</a:t>
            </a:r>
            <a:r>
              <a:rPr lang="en-US" altLang="zh-CN" sz="1800" dirty="0"/>
              <a:t>Seg</a:t>
            </a:r>
            <a:r>
              <a:rPr lang="zh-CN" altLang="en-US" sz="1800" dirty="0"/>
              <a:t>读写，进行通信</a:t>
            </a:r>
            <a:endParaRPr lang="en-US" altLang="zh-CN" sz="1800" dirty="0"/>
          </a:p>
          <a:p>
            <a:pPr lvl="2"/>
            <a:r>
              <a:rPr lang="zh-CN" altLang="en-US" sz="1800" b="1" dirty="0">
                <a:solidFill>
                  <a:srgbClr val="7030A0"/>
                </a:solidFill>
              </a:rPr>
              <a:t>读写时需要进程之间同步</a:t>
            </a:r>
            <a:endParaRPr lang="en-US" altLang="zh-CN" sz="1800" b="1" dirty="0">
              <a:solidFill>
                <a:srgbClr val="7030A0"/>
              </a:solidFill>
            </a:endParaRPr>
          </a:p>
          <a:p>
            <a:pPr lvl="1"/>
            <a:r>
              <a:rPr lang="en-US" altLang="zh-CN" sz="2000" dirty="0" smtClean="0"/>
              <a:t>A</a:t>
            </a:r>
            <a:r>
              <a:rPr lang="zh-CN" altLang="en-US" sz="2000" dirty="0" smtClean="0"/>
              <a:t>、</a:t>
            </a:r>
            <a:r>
              <a:rPr lang="en-US" altLang="zh-CN" sz="2000" dirty="0" smtClean="0"/>
              <a:t>B</a:t>
            </a:r>
            <a:r>
              <a:rPr lang="zh-CN" altLang="en-US" sz="2000" dirty="0"/>
              <a:t>、</a:t>
            </a:r>
            <a:r>
              <a:rPr lang="en-US" altLang="zh-CN" sz="2000" dirty="0"/>
              <a:t>C</a:t>
            </a:r>
            <a:r>
              <a:rPr lang="zh-CN" altLang="en-US" sz="2000" dirty="0"/>
              <a:t>通信结束后需要将存储区</a:t>
            </a:r>
            <a:r>
              <a:rPr lang="en-US" altLang="zh-CN" sz="2000" dirty="0"/>
              <a:t>Seg</a:t>
            </a:r>
            <a:r>
              <a:rPr lang="zh-CN" altLang="en-US" sz="2000" dirty="0"/>
              <a:t>与其地址空间剥离</a:t>
            </a:r>
            <a:endParaRPr lang="en-US" altLang="zh-CN" sz="2000" dirty="0"/>
          </a:p>
          <a:p>
            <a:pPr lvl="1"/>
            <a:r>
              <a:rPr lang="zh-CN" altLang="en-US" sz="2000" dirty="0" smtClean="0"/>
              <a:t>进程</a:t>
            </a:r>
            <a:r>
              <a:rPr lang="en-US" altLang="zh-CN" sz="2000" dirty="0" smtClean="0"/>
              <a:t>A</a:t>
            </a:r>
            <a:r>
              <a:rPr lang="zh-CN" altLang="en-US" sz="2000" dirty="0"/>
              <a:t>将存储区</a:t>
            </a:r>
            <a:r>
              <a:rPr lang="en-US" altLang="zh-CN" sz="2000" dirty="0"/>
              <a:t>Seg</a:t>
            </a:r>
            <a:r>
              <a:rPr lang="zh-CN" altLang="en-US" sz="2000" dirty="0"/>
              <a:t>删除</a:t>
            </a:r>
            <a:endParaRPr lang="en-US" altLang="zh-CN" sz="2000" dirty="0"/>
          </a:p>
          <a:p>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idx="4294967295"/>
          </p:nvPr>
        </p:nvSpPr>
        <p:spPr>
          <a:xfrm>
            <a:off x="457200" y="182563"/>
            <a:ext cx="8229600" cy="576262"/>
          </a:xfrm>
        </p:spPr>
        <p:txBody>
          <a:bodyPr/>
          <a:lstStyle/>
          <a:p>
            <a:pPr eaLnBrk="1" hangingPunct="1">
              <a:defRPr/>
            </a:pPr>
            <a:r>
              <a:rPr lang="en-US" altLang="zh-CN" noProof="1">
                <a:effectLst>
                  <a:outerShdw blurRad="38100" dist="38100" dir="2700000">
                    <a:srgbClr val="C0C0C0"/>
                  </a:outerShdw>
                </a:effectLst>
              </a:rPr>
              <a:t>3.4.2 Message-Passing </a:t>
            </a:r>
            <a:r>
              <a:rPr lang="en-US" altLang="zh-CN" noProof="1" smtClean="0">
                <a:effectLst>
                  <a:outerShdw blurRad="38100" dist="38100" dir="2700000">
                    <a:srgbClr val="C0C0C0"/>
                  </a:outerShdw>
                </a:effectLst>
              </a:rPr>
              <a:t>System</a:t>
            </a:r>
            <a:endParaRPr lang="en-US" altLang="zh-CN" dirty="0"/>
          </a:p>
        </p:txBody>
      </p:sp>
      <p:sp>
        <p:nvSpPr>
          <p:cNvPr id="4" name="Rectangle 3"/>
          <p:cNvSpPr txBox="1">
            <a:spLocks noChangeArrowheads="1"/>
          </p:cNvSpPr>
          <p:nvPr/>
        </p:nvSpPr>
        <p:spPr bwMode="auto">
          <a:xfrm>
            <a:off x="827088" y="1271588"/>
            <a:ext cx="7764462" cy="79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a:lstStyle>
          <a:p>
            <a:pPr>
              <a:lnSpc>
                <a:spcPct val="80000"/>
              </a:lnSpc>
            </a:pPr>
            <a:r>
              <a:rPr lang="en-US" altLang="zh-CN" sz="2400" b="1" dirty="0" smtClean="0">
                <a:solidFill>
                  <a:srgbClr val="FF0000"/>
                </a:solidFill>
              </a:rPr>
              <a:t>Message system </a:t>
            </a:r>
            <a:r>
              <a:rPr lang="en-US" altLang="zh-CN" sz="2400" dirty="0" smtClean="0">
                <a:solidFill>
                  <a:srgbClr val="121896"/>
                </a:solidFill>
              </a:rPr>
              <a:t>– processes communicate with each other </a:t>
            </a:r>
            <a:r>
              <a:rPr lang="en-US" altLang="zh-CN" sz="2400" b="1" dirty="0" smtClean="0">
                <a:solidFill>
                  <a:srgbClr val="121896"/>
                </a:solidFill>
              </a:rPr>
              <a:t>without</a:t>
            </a:r>
            <a:r>
              <a:rPr lang="en-US" altLang="zh-CN" sz="2400" dirty="0" smtClean="0">
                <a:solidFill>
                  <a:srgbClr val="121896"/>
                </a:solidFill>
              </a:rPr>
              <a:t> resorting to </a:t>
            </a:r>
            <a:r>
              <a:rPr lang="en-US" altLang="zh-CN" sz="2400" b="1" dirty="0" smtClean="0">
                <a:solidFill>
                  <a:srgbClr val="121896"/>
                </a:solidFill>
              </a:rPr>
              <a:t>shared variables</a:t>
            </a:r>
            <a:endParaRPr lang="en-US" altLang="zh-CN" sz="2400" b="1" dirty="0" smtClean="0">
              <a:solidFill>
                <a:srgbClr val="121896"/>
              </a:solidFill>
            </a:endParaRPr>
          </a:p>
          <a:p>
            <a:pPr>
              <a:lnSpc>
                <a:spcPct val="80000"/>
              </a:lnSpc>
            </a:pPr>
            <a:endParaRPr lang="en-US" altLang="zh-CN" sz="1800" dirty="0" smtClean="0"/>
          </a:p>
        </p:txBody>
      </p:sp>
      <p:pic>
        <p:nvPicPr>
          <p:cNvPr id="5" name="图片 4"/>
          <p:cNvPicPr>
            <a:picLocks noChangeAspect="1"/>
          </p:cNvPicPr>
          <p:nvPr/>
        </p:nvPicPr>
        <p:blipFill>
          <a:blip r:embed="rId1"/>
          <a:stretch>
            <a:fillRect/>
          </a:stretch>
        </p:blipFill>
        <p:spPr>
          <a:xfrm>
            <a:off x="1445720" y="2068497"/>
            <a:ext cx="2469333" cy="3563305"/>
          </a:xfrm>
          <a:prstGeom prst="rect">
            <a:avLst/>
          </a:prstGeom>
        </p:spPr>
      </p:pic>
      <p:sp>
        <p:nvSpPr>
          <p:cNvPr id="6" name="Rectangle 3"/>
          <p:cNvSpPr txBox="1">
            <a:spLocks noChangeArrowheads="1"/>
          </p:cNvSpPr>
          <p:nvPr/>
        </p:nvSpPr>
        <p:spPr bwMode="auto">
          <a:xfrm>
            <a:off x="4099450" y="2289398"/>
            <a:ext cx="4492100" cy="294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a:lstStyle>
          <a:p>
            <a:pPr>
              <a:lnSpc>
                <a:spcPct val="80000"/>
              </a:lnSpc>
            </a:pPr>
            <a:r>
              <a:rPr lang="zh-CN" altLang="en-US" sz="2000" dirty="0" smtClean="0"/>
              <a:t>系统维护一个消息队列（</a:t>
            </a:r>
            <a:r>
              <a:rPr lang="en-US" altLang="zh-CN" sz="2000" dirty="0" smtClean="0"/>
              <a:t>FIFO</a:t>
            </a:r>
            <a:r>
              <a:rPr lang="zh-CN" altLang="en-US" sz="2000" dirty="0" smtClean="0"/>
              <a:t>）</a:t>
            </a:r>
            <a:endParaRPr lang="en-US" altLang="zh-CN" sz="2000" dirty="0" smtClean="0"/>
          </a:p>
          <a:p>
            <a:pPr>
              <a:lnSpc>
                <a:spcPct val="80000"/>
              </a:lnSpc>
            </a:pPr>
            <a:r>
              <a:rPr lang="zh-CN" altLang="en-US" sz="2000" dirty="0" smtClean="0"/>
              <a:t>进程</a:t>
            </a:r>
            <a:r>
              <a:rPr lang="en-US" altLang="zh-CN" sz="2000" dirty="0" smtClean="0"/>
              <a:t>A</a:t>
            </a:r>
            <a:r>
              <a:rPr lang="zh-CN" altLang="en-US" sz="2000" dirty="0" smtClean="0"/>
              <a:t>可发送消息到消息队列</a:t>
            </a:r>
            <a:endParaRPr lang="en-US" altLang="zh-CN" sz="2000" dirty="0" smtClean="0"/>
          </a:p>
          <a:p>
            <a:pPr>
              <a:lnSpc>
                <a:spcPct val="80000"/>
              </a:lnSpc>
            </a:pPr>
            <a:r>
              <a:rPr lang="zh-CN" altLang="en-US" sz="2000" dirty="0" smtClean="0"/>
              <a:t>进程</a:t>
            </a:r>
            <a:r>
              <a:rPr lang="en-US" altLang="zh-CN" sz="2000" dirty="0" smtClean="0"/>
              <a:t>B</a:t>
            </a:r>
            <a:r>
              <a:rPr lang="zh-CN" altLang="en-US" sz="2000" dirty="0" smtClean="0"/>
              <a:t>可从消息队列中接收消息</a:t>
            </a:r>
            <a:endParaRPr lang="en-US" altLang="zh-CN" sz="2000" dirty="0" smtClean="0"/>
          </a:p>
          <a:p>
            <a:pPr>
              <a:lnSpc>
                <a:spcPct val="80000"/>
              </a:lnSpc>
            </a:pPr>
            <a:r>
              <a:rPr lang="zh-CN" altLang="en-US" sz="2000" dirty="0" smtClean="0"/>
              <a:t>反之亦然</a:t>
            </a:r>
            <a:endParaRPr lang="en-US" altLang="zh-CN" sz="2000" dirty="0" smtClean="0"/>
          </a:p>
          <a:p>
            <a:pPr>
              <a:lnSpc>
                <a:spcPct val="80000"/>
              </a:lnSpc>
            </a:pPr>
            <a:r>
              <a:rPr lang="zh-CN" altLang="en-US" sz="2000" dirty="0" smtClean="0"/>
              <a:t>实现了进程之间的通信</a:t>
            </a:r>
            <a:endParaRPr lang="en-US" altLang="zh-CN" sz="2000" dirty="0" smtClean="0"/>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5170"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Message-Passing System </a:t>
            </a:r>
            <a:endParaRPr lang="en-US" altLang="zh-CN" noProof="1">
              <a:effectLst>
                <a:outerShdw blurRad="38100" dist="38100" dir="2700000">
                  <a:srgbClr val="C0C0C0"/>
                </a:outerShdw>
              </a:effectLst>
            </a:endParaRPr>
          </a:p>
        </p:txBody>
      </p:sp>
      <p:sp>
        <p:nvSpPr>
          <p:cNvPr id="180227" name="Rectangle 3"/>
          <p:cNvSpPr>
            <a:spLocks noGrp="1" noChangeArrowheads="1"/>
          </p:cNvSpPr>
          <p:nvPr>
            <p:ph type="body" idx="4294967295"/>
          </p:nvPr>
        </p:nvSpPr>
        <p:spPr>
          <a:xfrm>
            <a:off x="827088" y="1271588"/>
            <a:ext cx="7764462" cy="4483100"/>
          </a:xfrm>
        </p:spPr>
        <p:txBody>
          <a:bodyPr/>
          <a:lstStyle/>
          <a:p>
            <a:pPr>
              <a:lnSpc>
                <a:spcPct val="80000"/>
              </a:lnSpc>
            </a:pPr>
            <a:r>
              <a:rPr lang="en-US" altLang="zh-CN" sz="2400" b="1" dirty="0">
                <a:solidFill>
                  <a:srgbClr val="FF0000"/>
                </a:solidFill>
              </a:rPr>
              <a:t>Message system </a:t>
            </a:r>
            <a:r>
              <a:rPr lang="en-US" altLang="zh-CN" sz="2400" dirty="0">
                <a:solidFill>
                  <a:srgbClr val="121896"/>
                </a:solidFill>
              </a:rPr>
              <a:t>– processes communicate with each other </a:t>
            </a:r>
            <a:r>
              <a:rPr lang="en-US" altLang="zh-CN" sz="2400" b="1" dirty="0">
                <a:solidFill>
                  <a:srgbClr val="121896"/>
                </a:solidFill>
              </a:rPr>
              <a:t>without</a:t>
            </a:r>
            <a:r>
              <a:rPr lang="en-US" altLang="zh-CN" sz="2400" dirty="0">
                <a:solidFill>
                  <a:srgbClr val="121896"/>
                </a:solidFill>
              </a:rPr>
              <a:t> resorting to </a:t>
            </a:r>
            <a:r>
              <a:rPr lang="en-US" altLang="zh-CN" sz="2400" b="1" dirty="0">
                <a:solidFill>
                  <a:srgbClr val="121896"/>
                </a:solidFill>
              </a:rPr>
              <a:t>shared variables</a:t>
            </a:r>
            <a:endParaRPr lang="en-US" altLang="zh-CN" sz="2400" b="1" dirty="0">
              <a:solidFill>
                <a:srgbClr val="121896"/>
              </a:solidFill>
            </a:endParaRPr>
          </a:p>
          <a:p>
            <a:pPr>
              <a:lnSpc>
                <a:spcPct val="80000"/>
              </a:lnSpc>
            </a:pPr>
            <a:endParaRPr lang="en-US" altLang="zh-CN" sz="1800" dirty="0"/>
          </a:p>
          <a:p>
            <a:pPr>
              <a:lnSpc>
                <a:spcPct val="80000"/>
              </a:lnSpc>
            </a:pPr>
            <a:r>
              <a:rPr lang="en-US" altLang="zh-CN" sz="2400" b="1" u="sng" dirty="0"/>
              <a:t>IPC facility provides </a:t>
            </a:r>
            <a:r>
              <a:rPr lang="en-US" altLang="zh-CN" sz="2400" b="1" u="sng" dirty="0">
                <a:solidFill>
                  <a:srgbClr val="C00000"/>
                </a:solidFill>
              </a:rPr>
              <a:t>two operations</a:t>
            </a:r>
            <a:r>
              <a:rPr lang="en-US" altLang="zh-CN" sz="2400" b="1" u="sng" dirty="0"/>
              <a:t>:</a:t>
            </a:r>
            <a:endParaRPr lang="en-US" altLang="zh-CN" sz="2400" b="1" u="sng" dirty="0"/>
          </a:p>
          <a:p>
            <a:pPr lvl="1">
              <a:lnSpc>
                <a:spcPct val="80000"/>
              </a:lnSpc>
            </a:pPr>
            <a:r>
              <a:rPr lang="en-US" altLang="zh-CN" sz="2000" b="1" dirty="0">
                <a:solidFill>
                  <a:srgbClr val="FF0000"/>
                </a:solidFill>
              </a:rPr>
              <a:t>send</a:t>
            </a:r>
            <a:r>
              <a:rPr lang="en-US" altLang="zh-CN" sz="2000" dirty="0"/>
              <a:t>(</a:t>
            </a:r>
            <a:r>
              <a:rPr lang="en-US" altLang="zh-CN" sz="2000" i="1" dirty="0"/>
              <a:t>message</a:t>
            </a:r>
            <a:r>
              <a:rPr lang="en-US" altLang="zh-CN" sz="2000" dirty="0"/>
              <a:t>) – message size fixed or variable </a:t>
            </a:r>
            <a:endParaRPr lang="en-US" altLang="zh-CN" sz="2000" dirty="0"/>
          </a:p>
          <a:p>
            <a:pPr lvl="1">
              <a:lnSpc>
                <a:spcPct val="80000"/>
              </a:lnSpc>
            </a:pPr>
            <a:r>
              <a:rPr lang="en-US" altLang="zh-CN" sz="2000" b="1" dirty="0">
                <a:solidFill>
                  <a:srgbClr val="FF0000"/>
                </a:solidFill>
              </a:rPr>
              <a:t>receive</a:t>
            </a:r>
            <a:r>
              <a:rPr lang="en-US" altLang="zh-CN" sz="2000" dirty="0"/>
              <a:t>(</a:t>
            </a:r>
            <a:r>
              <a:rPr lang="en-US" altLang="zh-CN" sz="2000" i="1" dirty="0"/>
              <a:t>message</a:t>
            </a:r>
            <a:r>
              <a:rPr lang="en-US" altLang="zh-CN" sz="2000" dirty="0"/>
              <a:t>)</a:t>
            </a:r>
            <a:endParaRPr lang="en-US" altLang="zh-CN" sz="2000" dirty="0"/>
          </a:p>
          <a:p>
            <a:pPr>
              <a:lnSpc>
                <a:spcPct val="80000"/>
              </a:lnSpc>
            </a:pPr>
            <a:r>
              <a:rPr lang="en-US" altLang="zh-CN" sz="2400" dirty="0"/>
              <a:t>If </a:t>
            </a:r>
            <a:r>
              <a:rPr lang="en-US" altLang="zh-CN" sz="2400" i="1" dirty="0"/>
              <a:t>P</a:t>
            </a:r>
            <a:r>
              <a:rPr lang="en-US" altLang="zh-CN" sz="2400" dirty="0"/>
              <a:t> and </a:t>
            </a:r>
            <a:r>
              <a:rPr lang="en-US" altLang="zh-CN" sz="2400" i="1" dirty="0"/>
              <a:t>Q</a:t>
            </a:r>
            <a:r>
              <a:rPr lang="en-US" altLang="zh-CN" sz="2400" dirty="0"/>
              <a:t> wish to communicate, they need to:</a:t>
            </a:r>
            <a:endParaRPr lang="en-US" altLang="zh-CN" sz="2400" dirty="0"/>
          </a:p>
          <a:p>
            <a:pPr lvl="1">
              <a:lnSpc>
                <a:spcPct val="80000"/>
              </a:lnSpc>
            </a:pPr>
            <a:r>
              <a:rPr lang="en-US" altLang="zh-CN" sz="2000" dirty="0"/>
              <a:t>establish a </a:t>
            </a:r>
            <a:r>
              <a:rPr lang="en-US" altLang="zh-CN" sz="2000" b="1" i="1" dirty="0">
                <a:solidFill>
                  <a:srgbClr val="121896"/>
                </a:solidFill>
              </a:rPr>
              <a:t>communication</a:t>
            </a:r>
            <a:r>
              <a:rPr lang="en-US" altLang="zh-CN" sz="2000" b="1" dirty="0">
                <a:solidFill>
                  <a:srgbClr val="121896"/>
                </a:solidFill>
              </a:rPr>
              <a:t> </a:t>
            </a:r>
            <a:r>
              <a:rPr lang="en-US" altLang="zh-CN" sz="2000" b="1" i="1" dirty="0">
                <a:solidFill>
                  <a:srgbClr val="121896"/>
                </a:solidFill>
              </a:rPr>
              <a:t>link</a:t>
            </a:r>
            <a:r>
              <a:rPr lang="en-US" altLang="zh-CN" sz="2000" b="1" dirty="0">
                <a:solidFill>
                  <a:srgbClr val="121896"/>
                </a:solidFill>
              </a:rPr>
              <a:t> </a:t>
            </a:r>
            <a:r>
              <a:rPr lang="en-US" altLang="zh-CN" sz="2000" dirty="0"/>
              <a:t>between them</a:t>
            </a:r>
            <a:endParaRPr lang="en-US" altLang="zh-CN" sz="2000" dirty="0"/>
          </a:p>
          <a:p>
            <a:pPr lvl="1">
              <a:lnSpc>
                <a:spcPct val="80000"/>
              </a:lnSpc>
            </a:pPr>
            <a:r>
              <a:rPr lang="en-US" altLang="zh-CN" sz="2000" dirty="0"/>
              <a:t>exchange messages via </a:t>
            </a:r>
            <a:r>
              <a:rPr lang="en-US" altLang="zh-CN" sz="2000" dirty="0">
                <a:solidFill>
                  <a:srgbClr val="0000CC"/>
                </a:solidFill>
              </a:rPr>
              <a:t>send/receive</a:t>
            </a:r>
            <a:endParaRPr lang="en-US" altLang="zh-CN" sz="2000" dirty="0">
              <a:solidFill>
                <a:srgbClr val="0000CC"/>
              </a:solidFill>
            </a:endParaRPr>
          </a:p>
          <a:p>
            <a:pPr>
              <a:lnSpc>
                <a:spcPct val="80000"/>
              </a:lnSpc>
            </a:pPr>
            <a:r>
              <a:rPr lang="en-US" altLang="zh-CN" sz="2400" dirty="0"/>
              <a:t>Implementation of communication link</a:t>
            </a:r>
            <a:endParaRPr lang="en-US" altLang="zh-CN" sz="2400" dirty="0"/>
          </a:p>
          <a:p>
            <a:pPr lvl="1">
              <a:lnSpc>
                <a:spcPct val="80000"/>
              </a:lnSpc>
            </a:pPr>
            <a:r>
              <a:rPr lang="en-US" altLang="zh-CN" sz="2000" dirty="0">
                <a:solidFill>
                  <a:srgbClr val="0000CC"/>
                </a:solidFill>
              </a:rPr>
              <a:t>physical </a:t>
            </a:r>
            <a:r>
              <a:rPr lang="en-US" altLang="zh-CN" sz="2000" dirty="0"/>
              <a:t>(e.g., shared memory, hardware bus</a:t>
            </a:r>
            <a:r>
              <a:rPr lang="zh-CN" altLang="en-US" sz="2000" dirty="0"/>
              <a:t>, or network</a:t>
            </a:r>
            <a:r>
              <a:rPr lang="en-US" altLang="zh-CN" sz="2000" dirty="0"/>
              <a:t>)</a:t>
            </a:r>
            <a:endParaRPr lang="en-US" altLang="zh-CN" sz="2000" dirty="0"/>
          </a:p>
          <a:p>
            <a:pPr lvl="1">
              <a:lnSpc>
                <a:spcPct val="80000"/>
              </a:lnSpc>
            </a:pPr>
            <a:r>
              <a:rPr lang="en-US" altLang="zh-CN" sz="2000" dirty="0">
                <a:solidFill>
                  <a:srgbClr val="0000CC"/>
                </a:solidFill>
              </a:rPr>
              <a:t>logical </a:t>
            </a:r>
            <a:r>
              <a:rPr lang="en-US" altLang="zh-CN" sz="2000" dirty="0"/>
              <a:t>(e.g., logical properties)</a:t>
            </a:r>
            <a:endParaRPr lang="en-US" altLang="zh-CN"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6194"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Implementation Questions</a:t>
            </a:r>
            <a:endParaRPr lang="en-US" altLang="zh-CN" noProof="1">
              <a:effectLst>
                <a:outerShdw blurRad="38100" dist="38100" dir="2700000">
                  <a:srgbClr val="C0C0C0"/>
                </a:outerShdw>
              </a:effectLst>
            </a:endParaRPr>
          </a:p>
        </p:txBody>
      </p:sp>
      <p:sp>
        <p:nvSpPr>
          <p:cNvPr id="181251" name="Rectangle 3"/>
          <p:cNvSpPr>
            <a:spLocks noGrp="1" noChangeArrowheads="1"/>
          </p:cNvSpPr>
          <p:nvPr>
            <p:ph type="body" idx="4294967295"/>
          </p:nvPr>
        </p:nvSpPr>
        <p:spPr/>
        <p:txBody>
          <a:bodyPr/>
          <a:lstStyle/>
          <a:p>
            <a:r>
              <a:rPr lang="en-US" altLang="zh-CN" sz="2400"/>
              <a:t>How are links established?</a:t>
            </a:r>
            <a:endParaRPr lang="en-US" altLang="zh-CN" sz="2400"/>
          </a:p>
          <a:p>
            <a:r>
              <a:rPr lang="en-US" altLang="zh-CN" sz="2400"/>
              <a:t>Can a link be associated with more than two processes?</a:t>
            </a:r>
            <a:endParaRPr lang="en-US" altLang="zh-CN" sz="2400"/>
          </a:p>
          <a:p>
            <a:r>
              <a:rPr lang="en-US" altLang="zh-CN" sz="2400"/>
              <a:t>How many links can there be between every pair of communicating processes?</a:t>
            </a:r>
            <a:endParaRPr lang="en-US" altLang="zh-CN" sz="2400"/>
          </a:p>
          <a:p>
            <a:r>
              <a:rPr lang="en-US" altLang="zh-CN" sz="2400"/>
              <a:t>What is the capacity of a link?</a:t>
            </a:r>
            <a:endParaRPr lang="en-US" altLang="zh-CN" sz="2400"/>
          </a:p>
          <a:p>
            <a:r>
              <a:rPr lang="en-US" altLang="zh-CN" sz="2400"/>
              <a:t>Is the size of a message that the link can accommodate fixed or variable?</a:t>
            </a:r>
            <a:endParaRPr lang="en-US" altLang="zh-CN" sz="2400"/>
          </a:p>
          <a:p>
            <a:r>
              <a:rPr lang="en-US" altLang="zh-CN" sz="2400"/>
              <a:t>Is a link unidirectional or bi-directional?</a:t>
            </a:r>
            <a:endParaRPr lang="en-US" altLang="zh-CN" sz="2400"/>
          </a:p>
          <a:p>
            <a:endParaRPr lang="en-US" altLang="zh-CN" sz="2400"/>
          </a:p>
          <a:p>
            <a:endParaRPr lang="en-US" altLang="zh-CN" sz="2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7218"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Message-Passing System</a:t>
            </a:r>
            <a:endParaRPr lang="zh-CN" altLang="en-US" noProof="1">
              <a:effectLst>
                <a:outerShdw blurRad="38100" dist="38100" dir="2700000">
                  <a:srgbClr val="C0C0C0"/>
                </a:outerShdw>
              </a:effectLst>
            </a:endParaRPr>
          </a:p>
        </p:txBody>
      </p:sp>
      <p:sp>
        <p:nvSpPr>
          <p:cNvPr id="182275" name="Rectangle 3"/>
          <p:cNvSpPr>
            <a:spLocks noGrp="1" noChangeArrowheads="1"/>
          </p:cNvSpPr>
          <p:nvPr>
            <p:ph type="body" idx="4294967295"/>
          </p:nvPr>
        </p:nvSpPr>
        <p:spPr>
          <a:xfrm>
            <a:off x="827088" y="1282700"/>
            <a:ext cx="7015162" cy="4483100"/>
          </a:xfrm>
        </p:spPr>
        <p:txBody>
          <a:bodyPr/>
          <a:lstStyle/>
          <a:p>
            <a:r>
              <a:rPr lang="en-US" altLang="zh-CN" sz="2400" dirty="0"/>
              <a:t>Two schemes</a:t>
            </a:r>
            <a:endParaRPr lang="en-US" altLang="zh-CN" sz="2400" dirty="0"/>
          </a:p>
          <a:p>
            <a:pPr lvl="1"/>
            <a:r>
              <a:rPr lang="en-US" altLang="zh-CN" sz="2000" dirty="0">
                <a:solidFill>
                  <a:srgbClr val="0000CC"/>
                </a:solidFill>
              </a:rPr>
              <a:t>Direct Communication</a:t>
            </a:r>
            <a:endParaRPr lang="en-US" altLang="zh-CN" sz="2000" dirty="0">
              <a:solidFill>
                <a:srgbClr val="0000CC"/>
              </a:solidFill>
            </a:endParaRPr>
          </a:p>
          <a:p>
            <a:pPr lvl="2"/>
            <a:r>
              <a:rPr lang="zh-CN" altLang="en-US" sz="1800" dirty="0"/>
              <a:t>如：信、纸条直接送到收信人手中</a:t>
            </a:r>
            <a:endParaRPr lang="zh-CN" altLang="en-US" sz="1800" dirty="0"/>
          </a:p>
          <a:p>
            <a:pPr lvl="1"/>
            <a:r>
              <a:rPr lang="zh-CN" altLang="en-US" sz="2000" dirty="0">
                <a:solidFill>
                  <a:srgbClr val="0000CC"/>
                </a:solidFill>
              </a:rPr>
              <a:t>Indirect Communication</a:t>
            </a:r>
            <a:endParaRPr lang="zh-CN" altLang="en-US" sz="2000" dirty="0">
              <a:solidFill>
                <a:srgbClr val="0000CC"/>
              </a:solidFill>
            </a:endParaRPr>
          </a:p>
          <a:p>
            <a:pPr lvl="2"/>
            <a:r>
              <a:rPr lang="zh-CN" altLang="en-US" sz="1800" dirty="0"/>
              <a:t>via Mailbox</a:t>
            </a:r>
            <a:endParaRPr lang="zh-CN" altLang="en-US" sz="1800" dirty="0"/>
          </a:p>
          <a:p>
            <a:pPr lvl="2"/>
            <a:endParaRPr lang="zh-CN" altLang="en-US" sz="1800" dirty="0"/>
          </a:p>
          <a:p>
            <a:pPr lvl="2"/>
            <a:endParaRPr lang="zh-CN" altLang="en-US" sz="1800" dirty="0"/>
          </a:p>
          <a:p>
            <a:pPr lvl="2"/>
            <a:endParaRPr lang="zh-CN" altLang="en-US" dirty="0" smtClean="0">
              <a:solidFill>
                <a:srgbClr val="0000CC"/>
              </a:solidFill>
              <a:sym typeface="Arial" panose="020B0604020202020204" pitchFamily="34" charset="0"/>
            </a:endParaRPr>
          </a:p>
          <a:p>
            <a:endParaRPr lang="zh-CN" altLang="en-US" sz="1600" dirty="0">
              <a:solidFill>
                <a:srgbClr val="0000CC"/>
              </a:solidFill>
            </a:endParaRPr>
          </a:p>
          <a:p>
            <a:pPr lvl="2"/>
            <a:endParaRPr lang="zh-CN" altLang="en-US" sz="1600" dirty="0">
              <a:solidFill>
                <a:srgbClr val="0000CC"/>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8242"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Naming--</a:t>
            </a:r>
            <a:r>
              <a:rPr lang="zh-CN" altLang="en-US" noProof="1">
                <a:solidFill>
                  <a:srgbClr val="0000CC"/>
                </a:solidFill>
                <a:effectLst>
                  <a:outerShdw blurRad="38100" dist="38100" dir="2700000">
                    <a:srgbClr val="C0C0C0"/>
                  </a:outerShdw>
                </a:effectLst>
              </a:rPr>
              <a:t>Direct</a:t>
            </a:r>
            <a:r>
              <a:rPr lang="zh-CN" altLang="en-US" noProof="1">
                <a:effectLst>
                  <a:outerShdw blurRad="38100" dist="38100" dir="2700000">
                    <a:srgbClr val="C0C0C0"/>
                  </a:outerShdw>
                </a:effectLst>
              </a:rPr>
              <a:t> Communication</a:t>
            </a:r>
            <a:endParaRPr lang="zh-CN" altLang="en-US" noProof="1">
              <a:effectLst>
                <a:outerShdw blurRad="38100" dist="38100" dir="2700000">
                  <a:srgbClr val="C0C0C0"/>
                </a:outerShdw>
              </a:effectLst>
            </a:endParaRPr>
          </a:p>
        </p:txBody>
      </p:sp>
      <p:sp>
        <p:nvSpPr>
          <p:cNvPr id="183299" name="Rectangle 3"/>
          <p:cNvSpPr>
            <a:spLocks noGrp="1" noChangeArrowheads="1"/>
          </p:cNvSpPr>
          <p:nvPr>
            <p:ph type="body" idx="4294967295"/>
          </p:nvPr>
        </p:nvSpPr>
        <p:spPr>
          <a:xfrm>
            <a:off x="827088" y="1282700"/>
            <a:ext cx="7640637" cy="4483100"/>
          </a:xfrm>
        </p:spPr>
        <p:txBody>
          <a:bodyPr/>
          <a:lstStyle/>
          <a:p>
            <a:pPr>
              <a:lnSpc>
                <a:spcPct val="90000"/>
              </a:lnSpc>
            </a:pPr>
            <a:r>
              <a:rPr lang="en-US" altLang="zh-CN" sz="2400"/>
              <a:t>Processes must </a:t>
            </a:r>
            <a:r>
              <a:rPr lang="en-US" altLang="zh-CN" sz="2400" b="1">
                <a:solidFill>
                  <a:srgbClr val="FF0000"/>
                </a:solidFill>
              </a:rPr>
              <a:t>name</a:t>
            </a:r>
            <a:r>
              <a:rPr lang="en-US" altLang="zh-CN" sz="2400" b="1"/>
              <a:t> each other explicitly</a:t>
            </a:r>
            <a:r>
              <a:rPr lang="en-US" altLang="zh-CN" sz="2400"/>
              <a:t>:</a:t>
            </a:r>
            <a:endParaRPr lang="en-US" altLang="zh-CN" sz="2400"/>
          </a:p>
          <a:p>
            <a:pPr lvl="1">
              <a:lnSpc>
                <a:spcPct val="90000"/>
              </a:lnSpc>
            </a:pPr>
            <a:r>
              <a:rPr lang="en-US" altLang="zh-CN" sz="2000" b="1"/>
              <a:t>send</a:t>
            </a:r>
            <a:r>
              <a:rPr lang="en-US" altLang="zh-CN" sz="2000"/>
              <a:t> (</a:t>
            </a:r>
            <a:r>
              <a:rPr lang="en-US" altLang="zh-CN" sz="2000" i="1">
                <a:solidFill>
                  <a:srgbClr val="FF0000"/>
                </a:solidFill>
              </a:rPr>
              <a:t>P,</a:t>
            </a:r>
            <a:r>
              <a:rPr lang="en-US" altLang="zh-CN" sz="2000" i="1"/>
              <a:t> message</a:t>
            </a:r>
            <a:r>
              <a:rPr lang="en-US" altLang="zh-CN" sz="2000"/>
              <a:t>) – send a message to </a:t>
            </a:r>
            <a:r>
              <a:rPr lang="en-US" altLang="zh-CN" sz="2000" i="1"/>
              <a:t>process P</a:t>
            </a:r>
            <a:endParaRPr lang="en-US" altLang="zh-CN" sz="2000" i="1"/>
          </a:p>
          <a:p>
            <a:pPr lvl="1">
              <a:lnSpc>
                <a:spcPct val="90000"/>
              </a:lnSpc>
            </a:pPr>
            <a:r>
              <a:rPr lang="en-US" altLang="zh-CN" sz="2000" b="1"/>
              <a:t>receive</a:t>
            </a:r>
            <a:r>
              <a:rPr lang="en-US" altLang="zh-CN" sz="2000"/>
              <a:t>(</a:t>
            </a:r>
            <a:r>
              <a:rPr lang="en-US" altLang="zh-CN" sz="2000" i="1">
                <a:solidFill>
                  <a:srgbClr val="FF0000"/>
                </a:solidFill>
              </a:rPr>
              <a:t>Q,</a:t>
            </a:r>
            <a:r>
              <a:rPr lang="en-US" altLang="zh-CN" sz="2000" i="1"/>
              <a:t> message</a:t>
            </a:r>
            <a:r>
              <a:rPr lang="en-US" altLang="zh-CN" sz="2000"/>
              <a:t>) – receive a message from </a:t>
            </a:r>
            <a:r>
              <a:rPr lang="en-US" altLang="zh-CN" sz="2000" i="1"/>
              <a:t>process Q</a:t>
            </a:r>
            <a:endParaRPr lang="en-US" altLang="zh-CN" sz="2000" i="1"/>
          </a:p>
          <a:p>
            <a:pPr>
              <a:lnSpc>
                <a:spcPct val="90000"/>
              </a:lnSpc>
            </a:pPr>
            <a:r>
              <a:rPr lang="en-US" altLang="zh-CN" sz="2400">
                <a:solidFill>
                  <a:srgbClr val="0000CC"/>
                </a:solidFill>
              </a:rPr>
              <a:t>Properties of communication link</a:t>
            </a:r>
            <a:endParaRPr lang="en-US" altLang="zh-CN" sz="2400">
              <a:solidFill>
                <a:srgbClr val="0000CC"/>
              </a:solidFill>
            </a:endParaRPr>
          </a:p>
          <a:p>
            <a:pPr lvl="1">
              <a:lnSpc>
                <a:spcPct val="90000"/>
              </a:lnSpc>
            </a:pPr>
            <a:r>
              <a:rPr lang="en-US" altLang="zh-CN" sz="2000"/>
              <a:t>Links are</a:t>
            </a:r>
            <a:r>
              <a:rPr lang="en-US" altLang="zh-CN" sz="2000">
                <a:solidFill>
                  <a:srgbClr val="006600"/>
                </a:solidFill>
              </a:rPr>
              <a:t> established automatically</a:t>
            </a:r>
            <a:endParaRPr lang="en-US" altLang="zh-CN" sz="2000">
              <a:solidFill>
                <a:srgbClr val="006600"/>
              </a:solidFill>
            </a:endParaRPr>
          </a:p>
          <a:p>
            <a:pPr lvl="1">
              <a:lnSpc>
                <a:spcPct val="90000"/>
              </a:lnSpc>
            </a:pPr>
            <a:r>
              <a:rPr lang="en-US" altLang="zh-CN" sz="2000"/>
              <a:t>A link is associated with </a:t>
            </a:r>
            <a:r>
              <a:rPr lang="en-US" altLang="zh-CN" sz="2000">
                <a:solidFill>
                  <a:srgbClr val="006600"/>
                </a:solidFill>
              </a:rPr>
              <a:t>exactly one pair of</a:t>
            </a:r>
            <a:r>
              <a:rPr lang="en-US" altLang="zh-CN" sz="2000"/>
              <a:t> communicating processes</a:t>
            </a:r>
            <a:endParaRPr lang="en-US" altLang="zh-CN" sz="2000"/>
          </a:p>
          <a:p>
            <a:pPr lvl="1">
              <a:lnSpc>
                <a:spcPct val="90000"/>
              </a:lnSpc>
            </a:pPr>
            <a:r>
              <a:rPr lang="en-US" altLang="zh-CN" sz="2000"/>
              <a:t>Between each pair there exists </a:t>
            </a:r>
            <a:r>
              <a:rPr lang="en-US" altLang="zh-CN" sz="2000">
                <a:solidFill>
                  <a:srgbClr val="006600"/>
                </a:solidFill>
              </a:rPr>
              <a:t>exactly one link</a:t>
            </a:r>
            <a:endParaRPr lang="en-US" altLang="zh-CN" sz="2000">
              <a:solidFill>
                <a:srgbClr val="006600"/>
              </a:solidFill>
            </a:endParaRPr>
          </a:p>
          <a:p>
            <a:pPr lvl="1">
              <a:lnSpc>
                <a:spcPct val="90000"/>
              </a:lnSpc>
            </a:pPr>
            <a:r>
              <a:rPr lang="en-US" altLang="zh-CN" sz="2000"/>
              <a:t>The link may be unidirectional, but is usually </a:t>
            </a:r>
            <a:r>
              <a:rPr lang="en-US" altLang="zh-CN" sz="2000">
                <a:solidFill>
                  <a:srgbClr val="006600"/>
                </a:solidFill>
              </a:rPr>
              <a:t>bi-directional</a:t>
            </a:r>
            <a:endParaRPr lang="en-US" altLang="zh-CN" sz="2000">
              <a:solidFill>
                <a:srgbClr val="006600"/>
              </a:solidFill>
            </a:endParaRPr>
          </a:p>
          <a:p>
            <a:pPr>
              <a:lnSpc>
                <a:spcPct val="90000"/>
              </a:lnSpc>
            </a:pPr>
            <a:r>
              <a:rPr lang="zh-CN" altLang="en-US" sz="2400">
                <a:solidFill>
                  <a:srgbClr val="0000CC"/>
                </a:solidFill>
                <a:sym typeface="Arial" panose="020B0604020202020204" pitchFamily="34" charset="0"/>
              </a:rPr>
              <a:t>eg. system call -- kill(pid,SIGINT)</a:t>
            </a:r>
            <a:endParaRPr lang="zh-CN" altLang="en-US" sz="2400">
              <a:solidFill>
                <a:srgbClr val="0000CC"/>
              </a:solidFill>
              <a:sym typeface="Arial" panose="020B0604020202020204" pitchFamily="34" charset="0"/>
            </a:endParaRPr>
          </a:p>
          <a:p>
            <a:pPr>
              <a:lnSpc>
                <a:spcPct val="90000"/>
              </a:lnSpc>
              <a:buFont typeface="Monotype Sorts" pitchFamily="2" charset="2"/>
              <a:buNone/>
            </a:pPr>
            <a:r>
              <a:rPr lang="zh-CN" altLang="en-US" sz="2400">
                <a:solidFill>
                  <a:srgbClr val="0000CC"/>
                </a:solidFill>
                <a:sym typeface="Arial" panose="020B0604020202020204" pitchFamily="34" charset="0"/>
              </a:rPr>
              <a:t>        making a call</a:t>
            </a:r>
            <a:endParaRPr lang="zh-CN" altLang="en-US" sz="2400">
              <a:solidFill>
                <a:srgbClr val="0000CC"/>
              </a:solidFill>
              <a:sym typeface="Arial" panose="020B0604020202020204" pitchFamily="34" charset="0"/>
            </a:endParaRPr>
          </a:p>
          <a:p>
            <a:pPr>
              <a:lnSpc>
                <a:spcPct val="90000"/>
              </a:lnSpc>
            </a:pPr>
            <a:endParaRPr lang="en-US" altLang="zh-CN" sz="2400">
              <a:solidFill>
                <a:srgbClr val="0000CC"/>
              </a:solidFill>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xfrm>
            <a:off x="685800" y="228600"/>
            <a:ext cx="7023100" cy="609600"/>
          </a:xfrm>
          <a:ln>
            <a:miter/>
          </a:ln>
        </p:spPr>
        <p:txBody>
          <a:bodyPr/>
          <a:lstStyle/>
          <a:p>
            <a:pPr>
              <a:defRPr/>
            </a:pPr>
            <a:r>
              <a:rPr lang="en-US" altLang="zh-CN" noProof="1">
                <a:effectLst>
                  <a:outerShdw blurRad="38100" dist="38100" dir="2700000">
                    <a:srgbClr val="C0C0C0"/>
                  </a:outerShdw>
                </a:effectLst>
              </a:rPr>
              <a:t>3.1.2 Process State</a:t>
            </a:r>
            <a:endParaRPr lang="en-US" altLang="zh-CN" noProof="1">
              <a:effectLst>
                <a:outerShdw blurRad="38100" dist="38100" dir="2700000">
                  <a:srgbClr val="C0C0C0"/>
                </a:outerShdw>
              </a:effectLst>
            </a:endParaRPr>
          </a:p>
        </p:txBody>
      </p:sp>
      <p:sp>
        <p:nvSpPr>
          <p:cNvPr id="22531" name="Rectangle 3"/>
          <p:cNvSpPr>
            <a:spLocks noGrp="1" noChangeArrowheads="1"/>
          </p:cNvSpPr>
          <p:nvPr>
            <p:ph type="body" idx="4294967295"/>
          </p:nvPr>
        </p:nvSpPr>
        <p:spPr>
          <a:xfrm>
            <a:off x="827088" y="1295400"/>
            <a:ext cx="7761287" cy="4719638"/>
          </a:xfrm>
        </p:spPr>
        <p:txBody>
          <a:bodyPr/>
          <a:lstStyle/>
          <a:p>
            <a:r>
              <a:rPr lang="en-US" altLang="zh-CN" sz="2200" dirty="0"/>
              <a:t>As a process executes, it changes </a:t>
            </a:r>
            <a:r>
              <a:rPr lang="en-US" altLang="zh-CN" sz="2200" i="1" dirty="0"/>
              <a:t>state</a:t>
            </a:r>
            <a:endParaRPr lang="en-US" altLang="zh-CN" sz="2200" i="1" dirty="0"/>
          </a:p>
          <a:p>
            <a:r>
              <a:rPr lang="en-US" altLang="zh-CN" sz="2200" dirty="0"/>
              <a:t>The state of a process is defined in part by the </a:t>
            </a:r>
            <a:r>
              <a:rPr lang="en-US" altLang="zh-CN" sz="2200" u="sng" dirty="0">
                <a:solidFill>
                  <a:srgbClr val="006600"/>
                </a:solidFill>
              </a:rPr>
              <a:t>current activity</a:t>
            </a:r>
            <a:r>
              <a:rPr lang="en-US" altLang="zh-CN" sz="2200" dirty="0">
                <a:solidFill>
                  <a:srgbClr val="006600"/>
                </a:solidFill>
              </a:rPr>
              <a:t> </a:t>
            </a:r>
            <a:r>
              <a:rPr lang="en-US" altLang="zh-CN" sz="2200" dirty="0"/>
              <a:t>of that process</a:t>
            </a:r>
            <a:endParaRPr lang="en-US" altLang="zh-CN" sz="2200" dirty="0"/>
          </a:p>
          <a:p>
            <a:pPr lvl="1"/>
            <a:r>
              <a:rPr lang="en-US" altLang="zh-CN" sz="2000" b="1" dirty="0">
                <a:solidFill>
                  <a:srgbClr val="0070C0"/>
                </a:solidFill>
              </a:rPr>
              <a:t>new</a:t>
            </a:r>
            <a:r>
              <a:rPr lang="en-US" altLang="zh-CN" sz="2000" dirty="0"/>
              <a:t>:  The process </a:t>
            </a:r>
            <a:r>
              <a:rPr lang="en-US" altLang="zh-CN" sz="2000" dirty="0">
                <a:solidFill>
                  <a:srgbClr val="FF0000"/>
                </a:solidFill>
              </a:rPr>
              <a:t>is being </a:t>
            </a:r>
            <a:r>
              <a:rPr lang="en-US" altLang="zh-CN" sz="2000" dirty="0"/>
              <a:t>created</a:t>
            </a:r>
            <a:endParaRPr lang="en-US" altLang="zh-CN" sz="2000" dirty="0"/>
          </a:p>
          <a:p>
            <a:pPr lvl="1"/>
            <a:r>
              <a:rPr lang="en-US" altLang="zh-CN" sz="2000" b="1" dirty="0">
                <a:solidFill>
                  <a:srgbClr val="0070C0"/>
                </a:solidFill>
              </a:rPr>
              <a:t>ready</a:t>
            </a:r>
            <a:r>
              <a:rPr lang="en-US" altLang="zh-CN" sz="2000" dirty="0"/>
              <a:t>:  The process is waiting to be assigned to a processor</a:t>
            </a:r>
            <a:endParaRPr lang="en-US" altLang="zh-CN" sz="2000" dirty="0"/>
          </a:p>
          <a:p>
            <a:pPr lvl="1"/>
            <a:r>
              <a:rPr lang="en-US" altLang="zh-CN" sz="2000" b="1" dirty="0" smtClean="0">
                <a:solidFill>
                  <a:srgbClr val="0070C0"/>
                </a:solidFill>
              </a:rPr>
              <a:t>running</a:t>
            </a:r>
            <a:r>
              <a:rPr lang="en-US" altLang="zh-CN" sz="2000" dirty="0"/>
              <a:t>:  Instructions are being executed</a:t>
            </a:r>
            <a:endParaRPr lang="en-US" altLang="zh-CN" sz="2000" dirty="0"/>
          </a:p>
          <a:p>
            <a:pPr lvl="1"/>
            <a:r>
              <a:rPr lang="en-US" altLang="zh-CN" sz="2000" b="1" dirty="0">
                <a:solidFill>
                  <a:srgbClr val="0070C0"/>
                </a:solidFill>
              </a:rPr>
              <a:t>waiting</a:t>
            </a:r>
            <a:r>
              <a:rPr lang="en-US" altLang="zh-CN" sz="2000" dirty="0"/>
              <a:t>:  The process is waiting for some event to occur (such as an I/O completion or reception of a signal)</a:t>
            </a:r>
            <a:endParaRPr lang="en-US" altLang="zh-CN" sz="2000" dirty="0"/>
          </a:p>
          <a:p>
            <a:pPr lvl="1"/>
            <a:r>
              <a:rPr lang="en-US" altLang="zh-CN" sz="2000" b="1" dirty="0" smtClean="0">
                <a:solidFill>
                  <a:srgbClr val="0070C0"/>
                </a:solidFill>
              </a:rPr>
              <a:t>terminated</a:t>
            </a:r>
            <a:r>
              <a:rPr lang="en-US" altLang="zh-CN" sz="2000" dirty="0"/>
              <a:t>:  The process has finished </a:t>
            </a:r>
            <a:r>
              <a:rPr lang="en-US" altLang="zh-CN" sz="2000" dirty="0" smtClean="0"/>
              <a:t>execution</a:t>
            </a:r>
            <a:endParaRPr lang="en-US" altLang="zh-CN" sz="2000" dirty="0" smtClean="0"/>
          </a:p>
          <a:p>
            <a:pPr lvl="2"/>
            <a:r>
              <a:rPr lang="zh-CN" altLang="en-US" sz="1600" dirty="0" smtClean="0"/>
              <a:t>仅保留进程的进程表项与</a:t>
            </a:r>
            <a:r>
              <a:rPr lang="en-US" altLang="zh-CN" sz="1600" dirty="0" err="1" smtClean="0"/>
              <a:t>pid</a:t>
            </a:r>
            <a:r>
              <a:rPr lang="zh-CN" altLang="en-US" sz="1600" dirty="0" smtClean="0"/>
              <a:t>，其它资源被操作系统收回</a:t>
            </a:r>
            <a:endParaRPr lang="en-US" altLang="zh-CN" sz="1600" dirty="0" smtClean="0"/>
          </a:p>
          <a:p>
            <a:pPr lvl="2"/>
            <a:r>
              <a:rPr lang="zh-CN" altLang="en-US" sz="1600" dirty="0" smtClean="0"/>
              <a:t>不参与进程调度</a:t>
            </a:r>
            <a:endParaRPr lang="en-US" altLang="zh-CN" sz="1600" dirty="0" smtClean="0"/>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266"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Naming--</a:t>
            </a:r>
            <a:r>
              <a:rPr lang="zh-CN" altLang="en-US" noProof="1">
                <a:solidFill>
                  <a:srgbClr val="0000CC"/>
                </a:solidFill>
                <a:effectLst>
                  <a:outerShdw blurRad="38100" dist="38100" dir="2700000">
                    <a:srgbClr val="C0C0C0"/>
                  </a:outerShdw>
                </a:effectLst>
              </a:rPr>
              <a:t>Indirect</a:t>
            </a:r>
            <a:r>
              <a:rPr lang="zh-CN" altLang="en-US" noProof="1">
                <a:effectLst>
                  <a:outerShdw blurRad="38100" dist="38100" dir="2700000">
                    <a:srgbClr val="C0C0C0"/>
                  </a:outerShdw>
                </a:effectLst>
              </a:rPr>
              <a:t> Communication</a:t>
            </a:r>
            <a:endParaRPr lang="zh-CN" altLang="en-US" noProof="1">
              <a:effectLst>
                <a:outerShdw blurRad="38100" dist="38100" dir="2700000">
                  <a:srgbClr val="C0C0C0"/>
                </a:outerShdw>
              </a:effectLst>
            </a:endParaRPr>
          </a:p>
        </p:txBody>
      </p:sp>
      <p:sp>
        <p:nvSpPr>
          <p:cNvPr id="184323" name="Rectangle 3"/>
          <p:cNvSpPr>
            <a:spLocks noGrp="1" noChangeArrowheads="1"/>
          </p:cNvSpPr>
          <p:nvPr>
            <p:ph type="body" idx="4294967295"/>
          </p:nvPr>
        </p:nvSpPr>
        <p:spPr>
          <a:xfrm>
            <a:off x="827088" y="1295400"/>
            <a:ext cx="7029450" cy="4114800"/>
          </a:xfrm>
        </p:spPr>
        <p:txBody>
          <a:bodyPr/>
          <a:lstStyle/>
          <a:p>
            <a:r>
              <a:rPr lang="en-US" altLang="zh-CN" sz="2400">
                <a:solidFill>
                  <a:srgbClr val="121896"/>
                </a:solidFill>
              </a:rPr>
              <a:t>Messages </a:t>
            </a:r>
            <a:r>
              <a:rPr lang="en-US" altLang="zh-CN" sz="2400"/>
              <a:t>are </a:t>
            </a:r>
            <a:r>
              <a:rPr lang="en-US" altLang="zh-CN" sz="2400">
                <a:solidFill>
                  <a:srgbClr val="FF0000"/>
                </a:solidFill>
              </a:rPr>
              <a:t>directed and received</a:t>
            </a:r>
            <a:r>
              <a:rPr lang="en-US" altLang="zh-CN" sz="2400"/>
              <a:t> from </a:t>
            </a:r>
            <a:r>
              <a:rPr lang="en-US" altLang="zh-CN" sz="2400" b="1">
                <a:solidFill>
                  <a:srgbClr val="006600"/>
                </a:solidFill>
              </a:rPr>
              <a:t>mailboxes</a:t>
            </a:r>
            <a:r>
              <a:rPr lang="en-US" altLang="zh-CN" sz="2400">
                <a:solidFill>
                  <a:srgbClr val="006600"/>
                </a:solidFill>
              </a:rPr>
              <a:t> </a:t>
            </a:r>
            <a:r>
              <a:rPr lang="en-US" altLang="zh-CN" sz="2400"/>
              <a:t>(also referred to as </a:t>
            </a:r>
            <a:r>
              <a:rPr lang="en-US" altLang="zh-CN" sz="2400" b="1">
                <a:solidFill>
                  <a:srgbClr val="006600"/>
                </a:solidFill>
              </a:rPr>
              <a:t>ports</a:t>
            </a:r>
            <a:r>
              <a:rPr lang="en-US" altLang="zh-CN" sz="2400"/>
              <a:t>)</a:t>
            </a:r>
            <a:endParaRPr lang="en-US" altLang="zh-CN" sz="2400"/>
          </a:p>
          <a:p>
            <a:pPr lvl="1"/>
            <a:r>
              <a:rPr lang="en-US" altLang="zh-CN" sz="2000"/>
              <a:t>Each mailbox has a unique id</a:t>
            </a:r>
            <a:endParaRPr lang="en-US" altLang="zh-CN" sz="2000"/>
          </a:p>
          <a:p>
            <a:pPr lvl="1"/>
            <a:r>
              <a:rPr lang="en-US" altLang="zh-CN" sz="2000"/>
              <a:t>Processes can communicate only if they share a mailbox</a:t>
            </a:r>
            <a:endParaRPr lang="en-US" altLang="zh-CN" sz="2000"/>
          </a:p>
          <a:p>
            <a:r>
              <a:rPr lang="en-US" altLang="zh-CN" sz="2400">
                <a:solidFill>
                  <a:srgbClr val="121896"/>
                </a:solidFill>
              </a:rPr>
              <a:t>Properties of communication link</a:t>
            </a:r>
            <a:endParaRPr lang="en-US" altLang="zh-CN" sz="2400">
              <a:solidFill>
                <a:srgbClr val="121896"/>
              </a:solidFill>
            </a:endParaRPr>
          </a:p>
          <a:p>
            <a:pPr lvl="1"/>
            <a:r>
              <a:rPr lang="en-US" altLang="zh-CN" sz="2000"/>
              <a:t>Link established only if processes </a:t>
            </a:r>
            <a:r>
              <a:rPr lang="en-US" altLang="zh-CN" sz="2000">
                <a:solidFill>
                  <a:srgbClr val="0000CC"/>
                </a:solidFill>
              </a:rPr>
              <a:t>share a common mailbox</a:t>
            </a:r>
            <a:endParaRPr lang="en-US" altLang="zh-CN" sz="2000">
              <a:solidFill>
                <a:srgbClr val="0000CC"/>
              </a:solidFill>
            </a:endParaRPr>
          </a:p>
          <a:p>
            <a:pPr lvl="1"/>
            <a:r>
              <a:rPr lang="en-US" altLang="zh-CN" sz="2000"/>
              <a:t>A link may be associated with</a:t>
            </a:r>
            <a:r>
              <a:rPr lang="en-US" altLang="zh-CN" sz="2000">
                <a:solidFill>
                  <a:srgbClr val="0000CC"/>
                </a:solidFill>
              </a:rPr>
              <a:t> many processes</a:t>
            </a:r>
            <a:endParaRPr lang="en-US" altLang="zh-CN" sz="2000">
              <a:solidFill>
                <a:srgbClr val="0000CC"/>
              </a:solidFill>
            </a:endParaRPr>
          </a:p>
          <a:p>
            <a:pPr lvl="1"/>
            <a:r>
              <a:rPr lang="en-US" altLang="zh-CN" sz="2000"/>
              <a:t>Each pair of processes may share several communication links</a:t>
            </a:r>
            <a:endParaRPr lang="en-US" altLang="zh-CN" sz="2000"/>
          </a:p>
          <a:p>
            <a:pPr lvl="1"/>
            <a:r>
              <a:rPr lang="en-US" altLang="zh-CN" sz="2000"/>
              <a:t>Link may be </a:t>
            </a:r>
            <a:r>
              <a:rPr lang="en-US" altLang="zh-CN" sz="2000">
                <a:solidFill>
                  <a:srgbClr val="0000CC"/>
                </a:solidFill>
              </a:rPr>
              <a:t>unidirectional or bi-directional</a:t>
            </a:r>
            <a:endParaRPr lang="en-US" altLang="zh-CN" sz="2000">
              <a:solidFill>
                <a:srgbClr val="0000CC"/>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0290"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Naming-</a:t>
            </a:r>
            <a:r>
              <a:rPr lang="zh-CN" altLang="en-US" noProof="1">
                <a:solidFill>
                  <a:srgbClr val="0000CC"/>
                </a:solidFill>
                <a:effectLst>
                  <a:outerShdw blurRad="38100" dist="38100" dir="2700000">
                    <a:srgbClr val="C0C0C0"/>
                  </a:outerShdw>
                </a:effectLst>
              </a:rPr>
              <a:t>Indirect</a:t>
            </a:r>
            <a:r>
              <a:rPr lang="zh-CN" altLang="en-US" noProof="1">
                <a:effectLst>
                  <a:outerShdw blurRad="38100" dist="38100" dir="2700000">
                    <a:srgbClr val="C0C0C0"/>
                  </a:outerShdw>
                </a:effectLst>
              </a:rPr>
              <a:t> Communication</a:t>
            </a:r>
            <a:endParaRPr lang="zh-CN" altLang="en-US" noProof="1">
              <a:effectLst>
                <a:outerShdw blurRad="38100" dist="38100" dir="2700000">
                  <a:srgbClr val="C0C0C0"/>
                </a:outerShdw>
              </a:effectLst>
            </a:endParaRPr>
          </a:p>
        </p:txBody>
      </p:sp>
      <p:sp>
        <p:nvSpPr>
          <p:cNvPr id="140291" name="Rectangle 3"/>
          <p:cNvSpPr>
            <a:spLocks noGrp="1"/>
          </p:cNvSpPr>
          <p:nvPr>
            <p:ph type="body" idx="4294967295"/>
          </p:nvPr>
        </p:nvSpPr>
        <p:spPr>
          <a:xfrm>
            <a:off x="847725" y="1295400"/>
            <a:ext cx="7564438" cy="3781425"/>
          </a:xfrm>
          <a:ln>
            <a:miter/>
          </a:ln>
        </p:spPr>
        <p:txBody>
          <a:bodyPr/>
          <a:lstStyle/>
          <a:p>
            <a:pPr marL="1905" indent="-1905">
              <a:lnSpc>
                <a:spcPct val="80000"/>
              </a:lnSpc>
              <a:defRPr/>
            </a:pPr>
            <a:r>
              <a:rPr lang="en-US" altLang="x-none" sz="2000" noProof="1"/>
              <a:t>Operations</a:t>
            </a:r>
            <a:endParaRPr lang="en-US" altLang="x-none" sz="2000" noProof="1"/>
          </a:p>
          <a:p>
            <a:pPr lvl="1">
              <a:lnSpc>
                <a:spcPct val="80000"/>
              </a:lnSpc>
              <a:defRPr/>
            </a:pPr>
            <a:r>
              <a:rPr lang="en-US" altLang="x-none" sz="1800" b="1" noProof="1">
                <a:solidFill>
                  <a:srgbClr val="0000CC"/>
                </a:solidFill>
              </a:rPr>
              <a:t>create a new mailbox</a:t>
            </a:r>
            <a:endParaRPr lang="en-US" altLang="x-none" sz="1800" b="1" noProof="1">
              <a:solidFill>
                <a:srgbClr val="0000CC"/>
              </a:solidFill>
            </a:endParaRPr>
          </a:p>
          <a:p>
            <a:pPr lvl="1">
              <a:lnSpc>
                <a:spcPct val="80000"/>
              </a:lnSpc>
              <a:defRPr/>
            </a:pPr>
            <a:r>
              <a:rPr lang="en-US" altLang="x-none" sz="1800" noProof="1"/>
              <a:t>send and receive messages through mailbox</a:t>
            </a:r>
            <a:endParaRPr lang="en-US" altLang="x-none" sz="1800" noProof="1"/>
          </a:p>
          <a:p>
            <a:pPr lvl="1">
              <a:lnSpc>
                <a:spcPct val="80000"/>
              </a:lnSpc>
              <a:defRPr/>
            </a:pPr>
            <a:r>
              <a:rPr lang="en-US" altLang="x-none" sz="1800" noProof="1">
                <a:solidFill>
                  <a:srgbClr val="0000CC"/>
                </a:solidFill>
              </a:rPr>
              <a:t>destroy a mailbox</a:t>
            </a:r>
            <a:endParaRPr lang="en-US" altLang="x-none" sz="1800" noProof="1">
              <a:solidFill>
                <a:srgbClr val="0000CC"/>
              </a:solidFill>
            </a:endParaRPr>
          </a:p>
          <a:p>
            <a:pPr marL="1905" indent="-1905">
              <a:lnSpc>
                <a:spcPct val="80000"/>
              </a:lnSpc>
              <a:defRPr/>
            </a:pPr>
            <a:r>
              <a:rPr lang="en-US" altLang="x-none" sz="2000" b="1" u="sng" noProof="1">
                <a:solidFill>
                  <a:srgbClr val="006600"/>
                </a:solidFill>
              </a:rPr>
              <a:t>Primitives </a:t>
            </a:r>
            <a:r>
              <a:rPr lang="en-US" altLang="x-none" sz="2000" noProof="1"/>
              <a:t>are defined as:</a:t>
            </a:r>
            <a:endParaRPr lang="en-US" altLang="x-none" sz="2000" noProof="1"/>
          </a:p>
          <a:p>
            <a:pPr marL="1905" indent="-1905">
              <a:lnSpc>
                <a:spcPct val="80000"/>
              </a:lnSpc>
              <a:buFont typeface="Monotype Sorts" pitchFamily="2" charset="2"/>
              <a:buNone/>
              <a:defRPr/>
            </a:pPr>
            <a:r>
              <a:rPr lang="en-US" altLang="x-none" sz="1800" noProof="1"/>
              <a:t>	</a:t>
            </a:r>
            <a:r>
              <a:rPr lang="zh-CN" altLang="en-US" sz="1800" noProof="1"/>
              <a:t>   </a:t>
            </a:r>
            <a:r>
              <a:rPr lang="en-US" altLang="x-none" sz="1800" b="1" noProof="1">
                <a:solidFill>
                  <a:srgbClr val="FF0000"/>
                </a:solidFill>
              </a:rPr>
              <a:t>send</a:t>
            </a:r>
            <a:r>
              <a:rPr lang="en-US" altLang="x-none" sz="1800" noProof="1"/>
              <a:t>(</a:t>
            </a:r>
            <a:r>
              <a:rPr lang="en-US" altLang="x-none" sz="1800" i="1" noProof="1"/>
              <a:t>A, message</a:t>
            </a:r>
            <a:r>
              <a:rPr lang="en-US" altLang="x-none" sz="1800" noProof="1"/>
              <a:t>) – send a message to </a:t>
            </a:r>
            <a:r>
              <a:rPr lang="en-US" altLang="x-none" sz="1800" b="1" noProof="1">
                <a:solidFill>
                  <a:srgbClr val="121896"/>
                </a:solidFill>
              </a:rPr>
              <a:t>mailbox A</a:t>
            </a:r>
            <a:endParaRPr lang="en-US" altLang="x-none" sz="1800" b="1" noProof="1">
              <a:solidFill>
                <a:srgbClr val="121896"/>
              </a:solidFill>
            </a:endParaRPr>
          </a:p>
          <a:p>
            <a:pPr marL="1905" indent="-1905">
              <a:buFont typeface="Monotype Sorts" pitchFamily="2" charset="2"/>
              <a:buNone/>
              <a:defRPr/>
            </a:pPr>
            <a:r>
              <a:rPr lang="en-US" altLang="x-none" sz="1800" noProof="1"/>
              <a:t>	</a:t>
            </a:r>
            <a:r>
              <a:rPr lang="zh-CN" altLang="en-US" sz="1800" noProof="1"/>
              <a:t>   </a:t>
            </a:r>
            <a:r>
              <a:rPr lang="en-US" altLang="x-none" sz="1800" b="1" noProof="1">
                <a:solidFill>
                  <a:srgbClr val="FF0000"/>
                </a:solidFill>
              </a:rPr>
              <a:t>receive</a:t>
            </a:r>
            <a:r>
              <a:rPr lang="en-US" altLang="x-none" sz="1800" noProof="1"/>
              <a:t>(</a:t>
            </a:r>
            <a:r>
              <a:rPr lang="en-US" altLang="x-none" sz="1800" i="1" noProof="1"/>
              <a:t>A, message</a:t>
            </a:r>
            <a:r>
              <a:rPr lang="en-US" altLang="x-none" sz="1800" noProof="1"/>
              <a:t>) – receive a message from </a:t>
            </a:r>
            <a:r>
              <a:rPr lang="en-US" altLang="x-none" sz="1800" b="1" noProof="1">
                <a:solidFill>
                  <a:srgbClr val="121896"/>
                </a:solidFill>
              </a:rPr>
              <a:t>mailbox A</a:t>
            </a:r>
            <a:endParaRPr lang="en-US" altLang="x-none" sz="1800" b="1" noProof="1">
              <a:solidFill>
                <a:srgbClr val="121896"/>
              </a:solidFill>
            </a:endParaRPr>
          </a:p>
          <a:p>
            <a:pPr marL="1905" indent="-1905">
              <a:lnSpc>
                <a:spcPct val="80000"/>
              </a:lnSpc>
              <a:buFont typeface="Monotype Sorts" pitchFamily="2" charset="2"/>
              <a:buNone/>
              <a:defRPr/>
            </a:pPr>
            <a:endParaRPr lang="en-US" altLang="x-none" sz="1800" b="1" noProof="1">
              <a:solidFill>
                <a:srgbClr val="121896"/>
              </a:solidFill>
            </a:endParaRPr>
          </a:p>
          <a:p>
            <a:pPr marL="1905" indent="-1905">
              <a:lnSpc>
                <a:spcPct val="80000"/>
              </a:lnSpc>
              <a:defRPr/>
            </a:pPr>
            <a:r>
              <a:rPr lang="zh-CN" altLang="en-US" sz="2000" noProof="1"/>
              <a:t>eg. </a:t>
            </a:r>
            <a:r>
              <a:rPr lang="en-US" altLang="x-none" sz="2000" noProof="1"/>
              <a:t>Email</a:t>
            </a:r>
            <a:endParaRPr lang="en-US" altLang="x-none" sz="2000" noProof="1"/>
          </a:p>
          <a:p>
            <a:pPr marL="1905" indent="-344805">
              <a:lnSpc>
                <a:spcPct val="80000"/>
              </a:lnSpc>
              <a:buFont typeface="Monotype Sorts" pitchFamily="2" charset="2"/>
              <a:buNone/>
              <a:defRPr/>
            </a:pPr>
            <a:r>
              <a:rPr lang="zh-CN" altLang="en-US" sz="2000" noProof="1"/>
              <a:t>        Short Messaging Service (SMS)</a:t>
            </a:r>
            <a:endParaRPr lang="zh-CN" altLang="en-US" sz="2000" noProof="1"/>
          </a:p>
          <a:p>
            <a:pPr marL="1905" indent="-344805">
              <a:lnSpc>
                <a:spcPct val="80000"/>
              </a:lnSpc>
              <a:buFont typeface="Monotype Sorts" pitchFamily="2" charset="2"/>
              <a:buNone/>
              <a:defRPr/>
            </a:pPr>
            <a:r>
              <a:rPr lang="zh-CN" altLang="en-US" sz="2000" noProof="1"/>
              <a:t>        (QQ, webchat ?)</a:t>
            </a:r>
            <a:endParaRPr lang="zh-CN" altLang="en-US" sz="2000" noProof="1"/>
          </a:p>
          <a:p>
            <a:pPr marL="1905" indent="-1905">
              <a:lnSpc>
                <a:spcPct val="80000"/>
              </a:lnSpc>
              <a:defRPr/>
            </a:pPr>
            <a:endParaRPr lang="en-US" altLang="x-none" sz="2000" noProof="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1314"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Naming-Indirect Communication</a:t>
            </a:r>
            <a:endParaRPr lang="zh-CN" altLang="en-US" noProof="1">
              <a:effectLst>
                <a:outerShdw blurRad="38100" dist="38100" dir="2700000">
                  <a:srgbClr val="C0C0C0"/>
                </a:outerShdw>
              </a:effectLst>
            </a:endParaRPr>
          </a:p>
        </p:txBody>
      </p:sp>
      <p:sp>
        <p:nvSpPr>
          <p:cNvPr id="186371" name="Rectangle 3"/>
          <p:cNvSpPr>
            <a:spLocks noGrp="1" noChangeArrowheads="1"/>
          </p:cNvSpPr>
          <p:nvPr>
            <p:ph type="body" idx="4294967295"/>
          </p:nvPr>
        </p:nvSpPr>
        <p:spPr>
          <a:xfrm>
            <a:off x="827088" y="1282700"/>
            <a:ext cx="7351712" cy="3830638"/>
          </a:xfrm>
        </p:spPr>
        <p:txBody>
          <a:bodyPr/>
          <a:lstStyle/>
          <a:p>
            <a:r>
              <a:rPr lang="en-US" altLang="zh-CN" sz="1800"/>
              <a:t>Mailbox sharing</a:t>
            </a:r>
            <a:endParaRPr lang="en-US" altLang="zh-CN" sz="1800"/>
          </a:p>
          <a:p>
            <a:pPr lvl="1"/>
            <a:r>
              <a:rPr lang="en-US" altLang="zh-CN" sz="1800" i="1"/>
              <a:t>P</a:t>
            </a:r>
            <a:r>
              <a:rPr lang="en-US" altLang="zh-CN" sz="1800" i="1" baseline="-25000"/>
              <a:t>1</a:t>
            </a:r>
            <a:r>
              <a:rPr lang="en-US" altLang="zh-CN" sz="1800" i="1"/>
              <a:t>, P</a:t>
            </a:r>
            <a:r>
              <a:rPr lang="en-US" altLang="zh-CN" sz="1800" i="1" baseline="-25000"/>
              <a:t>2</a:t>
            </a:r>
            <a:r>
              <a:rPr lang="en-US" altLang="zh-CN" sz="1800" i="1"/>
              <a:t>,</a:t>
            </a:r>
            <a:r>
              <a:rPr lang="en-US" altLang="zh-CN" sz="1800"/>
              <a:t> and</a:t>
            </a:r>
            <a:r>
              <a:rPr lang="en-US" altLang="zh-CN" sz="1800" i="1"/>
              <a:t> P</a:t>
            </a:r>
            <a:r>
              <a:rPr lang="en-US" altLang="zh-CN" sz="1800" i="1" baseline="-25000"/>
              <a:t>3</a:t>
            </a:r>
            <a:r>
              <a:rPr lang="en-US" altLang="zh-CN" sz="1800"/>
              <a:t> share mailbox A</a:t>
            </a:r>
            <a:endParaRPr lang="en-US" altLang="zh-CN" sz="1800"/>
          </a:p>
          <a:p>
            <a:pPr lvl="1"/>
            <a:r>
              <a:rPr lang="en-US" altLang="zh-CN" sz="1800" i="1"/>
              <a:t>P</a:t>
            </a:r>
            <a:r>
              <a:rPr lang="en-US" altLang="zh-CN" sz="1800" i="1" baseline="-25000"/>
              <a:t>1</a:t>
            </a:r>
            <a:r>
              <a:rPr lang="en-US" altLang="zh-CN" sz="1800"/>
              <a:t>, sends; </a:t>
            </a:r>
            <a:r>
              <a:rPr lang="en-US" altLang="zh-CN" sz="1800" i="1"/>
              <a:t>P</a:t>
            </a:r>
            <a:r>
              <a:rPr lang="en-US" altLang="zh-CN" sz="1800" i="1" baseline="-25000"/>
              <a:t>2</a:t>
            </a:r>
            <a:r>
              <a:rPr lang="en-US" altLang="zh-CN" sz="1800" i="1"/>
              <a:t> </a:t>
            </a:r>
            <a:r>
              <a:rPr lang="en-US" altLang="zh-CN" sz="1800"/>
              <a:t>and</a:t>
            </a:r>
            <a:r>
              <a:rPr lang="en-US" altLang="zh-CN" sz="1800" i="1"/>
              <a:t> P</a:t>
            </a:r>
            <a:r>
              <a:rPr lang="en-US" altLang="zh-CN" sz="1800" i="1" baseline="-25000"/>
              <a:t>3</a:t>
            </a:r>
            <a:r>
              <a:rPr lang="en-US" altLang="zh-CN" sz="1800"/>
              <a:t> receive</a:t>
            </a:r>
            <a:endParaRPr lang="en-US" altLang="zh-CN" sz="1800"/>
          </a:p>
          <a:p>
            <a:pPr lvl="1"/>
            <a:r>
              <a:rPr lang="en-US" altLang="zh-CN" sz="1800"/>
              <a:t>Who gets the message?</a:t>
            </a:r>
            <a:endParaRPr lang="en-US" altLang="zh-CN" sz="1800"/>
          </a:p>
          <a:p>
            <a:r>
              <a:rPr lang="en-US" altLang="zh-CN" sz="1800">
                <a:solidFill>
                  <a:srgbClr val="FF0000"/>
                </a:solidFill>
              </a:rPr>
              <a:t>Solutions</a:t>
            </a:r>
            <a:endParaRPr lang="en-US" altLang="zh-CN" sz="1800">
              <a:solidFill>
                <a:srgbClr val="FF0000"/>
              </a:solidFill>
            </a:endParaRPr>
          </a:p>
          <a:p>
            <a:pPr lvl="1"/>
            <a:r>
              <a:rPr lang="en-US" altLang="zh-CN" sz="1800"/>
              <a:t>Allow a link to be associated with at most two processes</a:t>
            </a:r>
            <a:endParaRPr lang="en-US" altLang="zh-CN" sz="1800"/>
          </a:p>
          <a:p>
            <a:pPr lvl="1"/>
            <a:r>
              <a:rPr lang="en-US" altLang="zh-CN" sz="1800"/>
              <a:t>Allow only one process at a time to execute a receive operation</a:t>
            </a:r>
            <a:endParaRPr lang="en-US" altLang="zh-CN" sz="1800"/>
          </a:p>
          <a:p>
            <a:pPr lvl="1"/>
            <a:r>
              <a:rPr lang="en-US" altLang="zh-CN" sz="1800"/>
              <a:t>Allow the system to select arbitrarily the receiver.  Sender is notified who the receiver was.</a:t>
            </a:r>
            <a:endParaRPr lang="en-US" altLang="zh-CN" sz="1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Synchronization</a:t>
            </a:r>
            <a:endParaRPr lang="en-US" altLang="zh-CN" noProof="1">
              <a:effectLst>
                <a:outerShdw blurRad="38100" dist="38100" dir="2700000">
                  <a:srgbClr val="C0C0C0"/>
                </a:outerShdw>
              </a:effectLst>
            </a:endParaRPr>
          </a:p>
        </p:txBody>
      </p:sp>
      <p:sp>
        <p:nvSpPr>
          <p:cNvPr id="187395" name="Rectangle 3"/>
          <p:cNvSpPr>
            <a:spLocks noGrp="1" noChangeArrowheads="1"/>
          </p:cNvSpPr>
          <p:nvPr>
            <p:ph type="body" idx="4294967295"/>
          </p:nvPr>
        </p:nvSpPr>
        <p:spPr>
          <a:xfrm>
            <a:off x="946150" y="966788"/>
            <a:ext cx="7351713" cy="5172075"/>
          </a:xfrm>
        </p:spPr>
        <p:txBody>
          <a:bodyPr/>
          <a:lstStyle/>
          <a:p>
            <a:pPr marL="381000" indent="-381000"/>
            <a:r>
              <a:rPr lang="en-US" altLang="zh-CN" sz="2000" dirty="0"/>
              <a:t>Message passing may be either</a:t>
            </a:r>
            <a:r>
              <a:rPr lang="en-US" altLang="zh-CN" sz="2000" b="1" dirty="0"/>
              <a:t> </a:t>
            </a:r>
            <a:r>
              <a:rPr lang="en-US" altLang="zh-CN" sz="2000" b="1" u="sng" dirty="0">
                <a:solidFill>
                  <a:srgbClr val="0000CC"/>
                </a:solidFill>
              </a:rPr>
              <a:t>blocking</a:t>
            </a:r>
            <a:r>
              <a:rPr lang="en-US" altLang="zh-CN" sz="2000" dirty="0">
                <a:solidFill>
                  <a:srgbClr val="0000CC"/>
                </a:solidFill>
              </a:rPr>
              <a:t> </a:t>
            </a:r>
            <a:r>
              <a:rPr lang="en-US" altLang="zh-CN" sz="2000" dirty="0"/>
              <a:t>or</a:t>
            </a:r>
            <a:r>
              <a:rPr lang="en-US" altLang="zh-CN" sz="2000" b="1" dirty="0"/>
              <a:t> </a:t>
            </a:r>
            <a:r>
              <a:rPr lang="en-US" altLang="zh-CN" sz="2000" b="1" u="sng" dirty="0">
                <a:solidFill>
                  <a:srgbClr val="0000CC"/>
                </a:solidFill>
              </a:rPr>
              <a:t>non-blocking</a:t>
            </a:r>
            <a:endParaRPr lang="en-US" altLang="zh-CN" sz="2000" b="1" u="sng" dirty="0">
              <a:solidFill>
                <a:srgbClr val="0000CC"/>
              </a:solidFill>
            </a:endParaRPr>
          </a:p>
          <a:p>
            <a:pPr marL="381000" indent="-381000"/>
            <a:r>
              <a:rPr lang="en-US" altLang="zh-CN" sz="2000" b="1" dirty="0">
                <a:solidFill>
                  <a:srgbClr val="7030A0"/>
                </a:solidFill>
              </a:rPr>
              <a:t>Blocking</a:t>
            </a:r>
            <a:r>
              <a:rPr lang="en-US" altLang="zh-CN" sz="2000" dirty="0"/>
              <a:t> is considered </a:t>
            </a:r>
            <a:r>
              <a:rPr lang="en-US" altLang="zh-CN" sz="2000" b="1" dirty="0">
                <a:solidFill>
                  <a:srgbClr val="7030A0"/>
                </a:solidFill>
              </a:rPr>
              <a:t>synchronous</a:t>
            </a:r>
            <a:endParaRPr lang="en-US" altLang="zh-CN" sz="2000" b="1" dirty="0">
              <a:solidFill>
                <a:srgbClr val="7030A0"/>
              </a:solidFill>
            </a:endParaRPr>
          </a:p>
          <a:p>
            <a:pPr marL="800100" lvl="1" indent="-342900"/>
            <a:r>
              <a:rPr lang="en-US" altLang="zh-CN" sz="1800" b="1" dirty="0"/>
              <a:t>Blocking send </a:t>
            </a:r>
            <a:r>
              <a:rPr lang="en-US" altLang="zh-CN" sz="1800" dirty="0"/>
              <a:t>has the sender </a:t>
            </a:r>
            <a:r>
              <a:rPr lang="en-US" altLang="zh-CN" sz="1800" dirty="0">
                <a:solidFill>
                  <a:srgbClr val="FF0000"/>
                </a:solidFill>
              </a:rPr>
              <a:t>block </a:t>
            </a:r>
            <a:r>
              <a:rPr lang="en-US" altLang="zh-CN" sz="1800" dirty="0">
                <a:solidFill>
                  <a:srgbClr val="0000CC"/>
                </a:solidFill>
              </a:rPr>
              <a:t>until the message is </a:t>
            </a:r>
            <a:r>
              <a:rPr lang="en-US" altLang="zh-CN" sz="1800" u="sng" dirty="0" smtClean="0">
                <a:solidFill>
                  <a:srgbClr val="0000CC"/>
                </a:solidFill>
              </a:rPr>
              <a:t>received （</a:t>
            </a:r>
            <a:r>
              <a:rPr lang="en-US" altLang="zh-CN" sz="1800" u="sng" dirty="0">
                <a:solidFill>
                  <a:srgbClr val="0000CC"/>
                </a:solidFill>
              </a:rPr>
              <a:t>by receiver ）</a:t>
            </a:r>
            <a:endParaRPr lang="en-US" altLang="zh-CN" sz="1800" u="sng" dirty="0">
              <a:solidFill>
                <a:srgbClr val="0000CC"/>
              </a:solidFill>
            </a:endParaRPr>
          </a:p>
          <a:p>
            <a:pPr marL="800100" lvl="1" indent="-342900"/>
            <a:r>
              <a:rPr lang="en-US" altLang="zh-CN" sz="1800" b="1" dirty="0"/>
              <a:t>Blocking receive </a:t>
            </a:r>
            <a:r>
              <a:rPr lang="en-US" altLang="zh-CN" sz="1800" dirty="0"/>
              <a:t>has the receiver </a:t>
            </a:r>
            <a:r>
              <a:rPr lang="en-US" altLang="zh-CN" sz="1800" dirty="0">
                <a:solidFill>
                  <a:srgbClr val="FF0000"/>
                </a:solidFill>
              </a:rPr>
              <a:t>block </a:t>
            </a:r>
            <a:r>
              <a:rPr lang="en-US" altLang="zh-CN" sz="1800" dirty="0">
                <a:solidFill>
                  <a:srgbClr val="0000CC"/>
                </a:solidFill>
              </a:rPr>
              <a:t>until a message is </a:t>
            </a:r>
            <a:r>
              <a:rPr lang="en-US" altLang="zh-CN" sz="1800" u="sng" dirty="0" smtClean="0">
                <a:solidFill>
                  <a:srgbClr val="0000CC"/>
                </a:solidFill>
              </a:rPr>
              <a:t>available </a:t>
            </a:r>
            <a:endParaRPr lang="en-US" altLang="zh-CN" sz="1800" u="sng" dirty="0">
              <a:solidFill>
                <a:srgbClr val="0000CC"/>
              </a:solidFill>
            </a:endParaRPr>
          </a:p>
          <a:p>
            <a:pPr marL="381000" indent="-381000"/>
            <a:r>
              <a:rPr lang="en-US" altLang="zh-CN" sz="2000" b="1" dirty="0" smtClean="0">
                <a:solidFill>
                  <a:srgbClr val="7030A0"/>
                </a:solidFill>
              </a:rPr>
              <a:t>Non-blocking</a:t>
            </a:r>
            <a:r>
              <a:rPr lang="en-US" altLang="zh-CN" sz="2000" dirty="0" smtClean="0"/>
              <a:t> </a:t>
            </a:r>
            <a:r>
              <a:rPr lang="en-US" altLang="zh-CN" sz="2000" dirty="0"/>
              <a:t>is considered </a:t>
            </a:r>
            <a:r>
              <a:rPr lang="en-US" altLang="zh-CN" sz="2000" b="1" dirty="0">
                <a:solidFill>
                  <a:srgbClr val="7030A0"/>
                </a:solidFill>
              </a:rPr>
              <a:t>asynchronous</a:t>
            </a:r>
            <a:endParaRPr lang="en-US" altLang="zh-CN" sz="2000" b="1" dirty="0">
              <a:solidFill>
                <a:srgbClr val="7030A0"/>
              </a:solidFill>
            </a:endParaRPr>
          </a:p>
          <a:p>
            <a:pPr marL="800100" lvl="1" indent="-342900"/>
            <a:r>
              <a:rPr lang="en-US" altLang="zh-CN" sz="1800" b="1" dirty="0"/>
              <a:t>Non-blocking send </a:t>
            </a:r>
            <a:r>
              <a:rPr lang="en-US" altLang="zh-CN" sz="1800" dirty="0"/>
              <a:t>has the sender send the message and </a:t>
            </a:r>
            <a:r>
              <a:rPr lang="en-US" altLang="zh-CN" sz="1800" dirty="0">
                <a:solidFill>
                  <a:srgbClr val="FF0000"/>
                </a:solidFill>
              </a:rPr>
              <a:t>continue</a:t>
            </a:r>
            <a:endParaRPr lang="en-US" altLang="zh-CN" sz="1800" dirty="0">
              <a:solidFill>
                <a:srgbClr val="FF0000"/>
              </a:solidFill>
            </a:endParaRPr>
          </a:p>
          <a:p>
            <a:pPr marL="800100" lvl="1" indent="-342900"/>
            <a:r>
              <a:rPr lang="en-US" altLang="zh-CN" sz="1800" b="1" dirty="0"/>
              <a:t>Non-blocking receive </a:t>
            </a:r>
            <a:r>
              <a:rPr lang="en-US" altLang="zh-CN" sz="1800" dirty="0"/>
              <a:t>has the receiver receive </a:t>
            </a:r>
            <a:r>
              <a:rPr lang="en-US" altLang="zh-CN" sz="1800" b="1" dirty="0"/>
              <a:t>a valid message or</a:t>
            </a:r>
            <a:r>
              <a:rPr lang="en-US" altLang="zh-CN" sz="1800" b="1" dirty="0">
                <a:solidFill>
                  <a:srgbClr val="FF0000"/>
                </a:solidFill>
              </a:rPr>
              <a:t> null</a:t>
            </a:r>
            <a:endParaRPr lang="en-US" altLang="zh-CN" sz="1800" b="1" dirty="0">
              <a:solidFill>
                <a:srgbClr val="FF0000"/>
              </a:solidFill>
            </a:endParaRPr>
          </a:p>
          <a:p>
            <a:pPr marL="381000" indent="-381000"/>
            <a:r>
              <a:rPr lang="zh-CN" altLang="en-US" sz="2000" dirty="0" smtClean="0"/>
              <a:t>类似于</a:t>
            </a:r>
            <a:r>
              <a:rPr lang="en-US" altLang="zh-CN" sz="2000" dirty="0" smtClean="0"/>
              <a:t>socket</a:t>
            </a:r>
            <a:r>
              <a:rPr lang="zh-CN" altLang="en-US" sz="2000" dirty="0" smtClean="0"/>
              <a:t>中的阻塞</a:t>
            </a:r>
            <a:r>
              <a:rPr lang="en-US" altLang="zh-CN" sz="2000" dirty="0" smtClean="0"/>
              <a:t>/</a:t>
            </a:r>
            <a:r>
              <a:rPr lang="zh-CN" altLang="en-US" sz="2000" dirty="0" smtClean="0"/>
              <a:t>非阻塞机制</a:t>
            </a:r>
            <a:endParaRPr lang="en-US" altLang="zh-CN" sz="2000" dirty="0" smtClean="0"/>
          </a:p>
        </p:txBody>
      </p:sp>
    </p:spTree>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62"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Buffering</a:t>
            </a:r>
            <a:endParaRPr lang="en-US" altLang="zh-CN" noProof="1">
              <a:effectLst>
                <a:outerShdw blurRad="38100" dist="38100" dir="2700000">
                  <a:srgbClr val="C0C0C0"/>
                </a:outerShdw>
              </a:effectLst>
            </a:endParaRPr>
          </a:p>
        </p:txBody>
      </p:sp>
      <p:sp>
        <p:nvSpPr>
          <p:cNvPr id="188419" name="Rectangle 3"/>
          <p:cNvSpPr>
            <a:spLocks noGrp="1" noChangeArrowheads="1"/>
          </p:cNvSpPr>
          <p:nvPr>
            <p:ph type="body" idx="4294967295"/>
          </p:nvPr>
        </p:nvSpPr>
        <p:spPr/>
        <p:txBody>
          <a:bodyPr/>
          <a:lstStyle/>
          <a:p>
            <a:r>
              <a:rPr lang="en-US" altLang="zh-CN" sz="2400" dirty="0"/>
              <a:t>Queue of messages attached to the link; implemented in one of three ways</a:t>
            </a:r>
            <a:endParaRPr lang="en-US" altLang="zh-CN" sz="2400" dirty="0"/>
          </a:p>
          <a:p>
            <a:pPr lvl="1">
              <a:buFont typeface="Monotype Sorts" pitchFamily="2" charset="2"/>
              <a:buNone/>
            </a:pPr>
            <a:r>
              <a:rPr lang="en-US" altLang="zh-CN" sz="2400" dirty="0">
                <a:solidFill>
                  <a:srgbClr val="CC6600"/>
                </a:solidFill>
              </a:rPr>
              <a:t>1.</a:t>
            </a:r>
            <a:r>
              <a:rPr lang="en-US" altLang="zh-CN" sz="2400" dirty="0">
                <a:solidFill>
                  <a:srgbClr val="006600"/>
                </a:solidFill>
              </a:rPr>
              <a:t>	</a:t>
            </a:r>
            <a:r>
              <a:rPr lang="en-US" altLang="zh-CN" sz="2000" b="1" dirty="0">
                <a:solidFill>
                  <a:srgbClr val="006600"/>
                </a:solidFill>
              </a:rPr>
              <a:t>Zero capacity</a:t>
            </a:r>
            <a:r>
              <a:rPr lang="en-US" altLang="zh-CN" sz="2000" dirty="0">
                <a:solidFill>
                  <a:srgbClr val="006600"/>
                </a:solidFill>
              </a:rPr>
              <a:t> </a:t>
            </a:r>
            <a:r>
              <a:rPr lang="en-US" altLang="zh-CN" sz="2000" dirty="0"/>
              <a:t>– 0 messages</a:t>
            </a:r>
            <a:br>
              <a:rPr lang="en-US" altLang="zh-CN" sz="2000" dirty="0"/>
            </a:br>
            <a:r>
              <a:rPr lang="en-US" altLang="zh-CN" sz="2000" dirty="0"/>
              <a:t>Sender must wait for receiver (rendezvous)</a:t>
            </a:r>
            <a:endParaRPr lang="en-US" altLang="zh-CN" sz="2000" dirty="0"/>
          </a:p>
          <a:p>
            <a:pPr lvl="1">
              <a:buFont typeface="Monotype Sorts" pitchFamily="2" charset="2"/>
              <a:buNone/>
            </a:pPr>
            <a:r>
              <a:rPr lang="en-US" altLang="zh-CN" sz="2000" dirty="0">
                <a:solidFill>
                  <a:srgbClr val="CC6600"/>
                </a:solidFill>
              </a:rPr>
              <a:t>2.</a:t>
            </a:r>
            <a:r>
              <a:rPr lang="en-US" altLang="zh-CN" sz="2000" dirty="0"/>
              <a:t>	</a:t>
            </a:r>
            <a:r>
              <a:rPr lang="en-US" altLang="zh-CN" sz="2000" b="1" dirty="0">
                <a:solidFill>
                  <a:srgbClr val="006600"/>
                </a:solidFill>
              </a:rPr>
              <a:t>Bounded capacity</a:t>
            </a:r>
            <a:r>
              <a:rPr lang="en-US" altLang="zh-CN" sz="2000" dirty="0">
                <a:solidFill>
                  <a:srgbClr val="006600"/>
                </a:solidFill>
              </a:rPr>
              <a:t> </a:t>
            </a:r>
            <a:r>
              <a:rPr lang="en-US" altLang="zh-CN" sz="2000" dirty="0"/>
              <a:t>– finite length of </a:t>
            </a:r>
            <a:r>
              <a:rPr lang="en-US" altLang="zh-CN" sz="2000" i="1" dirty="0"/>
              <a:t>n</a:t>
            </a:r>
            <a:r>
              <a:rPr lang="en-US" altLang="zh-CN" sz="2000" dirty="0"/>
              <a:t> messages</a:t>
            </a:r>
            <a:br>
              <a:rPr lang="en-US" altLang="zh-CN" sz="2000" dirty="0"/>
            </a:br>
            <a:r>
              <a:rPr lang="en-US" altLang="zh-CN" sz="2000" dirty="0"/>
              <a:t>Sender must wait if link full</a:t>
            </a:r>
            <a:endParaRPr lang="en-US" altLang="zh-CN" sz="2000" dirty="0"/>
          </a:p>
          <a:p>
            <a:pPr lvl="1">
              <a:buFont typeface="Monotype Sorts" pitchFamily="2" charset="2"/>
              <a:buNone/>
            </a:pPr>
            <a:r>
              <a:rPr lang="en-US" altLang="zh-CN" sz="2000" dirty="0">
                <a:solidFill>
                  <a:srgbClr val="CC6600"/>
                </a:solidFill>
              </a:rPr>
              <a:t>3.</a:t>
            </a:r>
            <a:r>
              <a:rPr lang="en-US" altLang="zh-CN" sz="2000" dirty="0">
                <a:solidFill>
                  <a:srgbClr val="006600"/>
                </a:solidFill>
              </a:rPr>
              <a:t>	</a:t>
            </a:r>
            <a:r>
              <a:rPr lang="en-US" altLang="zh-CN" sz="2000" b="1" dirty="0">
                <a:solidFill>
                  <a:srgbClr val="006600"/>
                </a:solidFill>
              </a:rPr>
              <a:t>Unbounded capacity</a:t>
            </a:r>
            <a:r>
              <a:rPr lang="en-US" altLang="zh-CN" sz="2000" dirty="0">
                <a:solidFill>
                  <a:srgbClr val="006600"/>
                </a:solidFill>
              </a:rPr>
              <a:t> </a:t>
            </a:r>
            <a:r>
              <a:rPr lang="en-US" altLang="zh-CN" sz="2000" dirty="0"/>
              <a:t>– infinite length </a:t>
            </a:r>
            <a:br>
              <a:rPr lang="en-US" altLang="zh-CN" sz="2000" dirty="0"/>
            </a:br>
            <a:r>
              <a:rPr lang="en-US" altLang="zh-CN" sz="2000" dirty="0"/>
              <a:t>Sender never waits</a:t>
            </a:r>
            <a:endParaRPr lang="en-US" altLang="zh-CN"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3.5 Example of IPC Systems</a:t>
            </a:r>
            <a:endParaRPr lang="zh-CN" altLang="en-US" noProof="1">
              <a:effectLst>
                <a:outerShdw blurRad="38100" dist="38100" dir="2700000">
                  <a:srgbClr val="C0C0C0"/>
                </a:outerShdw>
              </a:effectLst>
            </a:endParaRPr>
          </a:p>
        </p:txBody>
      </p:sp>
      <p:sp>
        <p:nvSpPr>
          <p:cNvPr id="149506" name="内容占位符 2"/>
          <p:cNvSpPr>
            <a:spLocks noGrp="1"/>
          </p:cNvSpPr>
          <p:nvPr>
            <p:ph idx="4294967295"/>
          </p:nvPr>
        </p:nvSpPr>
        <p:spPr>
          <a:xfrm>
            <a:off x="827088" y="1282700"/>
            <a:ext cx="7351712" cy="4648200"/>
          </a:xfrm>
          <a:ln>
            <a:miter/>
          </a:ln>
        </p:spPr>
        <p:txBody>
          <a:bodyPr/>
          <a:lstStyle/>
          <a:p>
            <a:pPr>
              <a:defRPr/>
            </a:pPr>
            <a:r>
              <a:rPr lang="zh-CN" altLang="en-US" sz="2400" noProof="1"/>
              <a:t>Windows xp</a:t>
            </a:r>
            <a:endParaRPr lang="zh-CN" altLang="en-US" sz="2400" noProof="1"/>
          </a:p>
          <a:p>
            <a:pPr lvl="1">
              <a:defRPr/>
            </a:pPr>
            <a:r>
              <a:rPr lang="zh-CN" altLang="en-US" sz="2100" noProof="1">
                <a:sym typeface="+mn-ea"/>
              </a:rPr>
              <a:t>Message-passing</a:t>
            </a:r>
            <a:endParaRPr lang="zh-CN" altLang="en-US" sz="2100" noProof="1"/>
          </a:p>
          <a:p>
            <a:pPr marL="1905" lvl="1" indent="455295">
              <a:defRPr/>
            </a:pPr>
            <a:endParaRPr lang="zh-CN" altLang="en-US" sz="2400" noProof="1"/>
          </a:p>
          <a:p>
            <a:pPr>
              <a:defRPr/>
            </a:pPr>
            <a:r>
              <a:rPr lang="zh-CN" altLang="en-US" sz="2400" noProof="1" smtClean="0">
                <a:solidFill>
                  <a:srgbClr val="0000CC"/>
                </a:solidFill>
              </a:rPr>
              <a:t>UNIX </a:t>
            </a:r>
            <a:r>
              <a:rPr lang="zh-CN" altLang="en-US" sz="2400" noProof="1">
                <a:solidFill>
                  <a:srgbClr val="0000CC"/>
                </a:solidFill>
              </a:rPr>
              <a:t>V提供的进程间通信机制</a:t>
            </a:r>
            <a:endParaRPr lang="zh-CN" altLang="en-US" sz="2400" noProof="1">
              <a:solidFill>
                <a:srgbClr val="0000CC"/>
              </a:solidFill>
            </a:endParaRPr>
          </a:p>
          <a:p>
            <a:pPr lvl="1">
              <a:defRPr/>
            </a:pPr>
            <a:r>
              <a:rPr lang="zh-CN" altLang="en-US" sz="2100" noProof="1">
                <a:solidFill>
                  <a:srgbClr val="FF0000"/>
                </a:solidFill>
              </a:rPr>
              <a:t>Shared memory</a:t>
            </a:r>
            <a:endParaRPr lang="zh-CN" altLang="en-US" sz="2100" noProof="1">
              <a:solidFill>
                <a:srgbClr val="FF0000"/>
              </a:solidFill>
            </a:endParaRPr>
          </a:p>
          <a:p>
            <a:pPr lvl="1">
              <a:defRPr/>
            </a:pPr>
            <a:r>
              <a:rPr lang="zh-CN" altLang="en-US" sz="2100" noProof="1"/>
              <a:t>Message-passing</a:t>
            </a:r>
            <a:endParaRPr lang="zh-CN" altLang="en-US" sz="2100" noProof="1"/>
          </a:p>
          <a:p>
            <a:pPr lvl="1">
              <a:defRPr/>
            </a:pPr>
            <a:r>
              <a:rPr lang="zh-CN" altLang="en-US" sz="2100" noProof="1" smtClean="0">
                <a:solidFill>
                  <a:srgbClr val="00B050"/>
                </a:solidFill>
              </a:rPr>
              <a:t>Pipe</a:t>
            </a:r>
            <a:r>
              <a:rPr lang="en-US" altLang="zh-CN" sz="2100" noProof="1" smtClean="0">
                <a:solidFill>
                  <a:srgbClr val="00B050"/>
                </a:solidFill>
              </a:rPr>
              <a:t>line</a:t>
            </a:r>
            <a:endParaRPr lang="en-US" altLang="zh-CN" sz="2100" noProof="1" smtClean="0">
              <a:solidFill>
                <a:srgbClr val="00B050"/>
              </a:solidFill>
            </a:endParaRPr>
          </a:p>
          <a:p>
            <a:pPr lvl="1">
              <a:defRPr/>
            </a:pPr>
            <a:r>
              <a:rPr lang="zh-CN" altLang="en-US" sz="2100" noProof="1" smtClean="0">
                <a:solidFill>
                  <a:srgbClr val="00B050"/>
                </a:solidFill>
              </a:rPr>
              <a:t>Semaphore</a:t>
            </a:r>
            <a:endParaRPr lang="en-US" altLang="zh-CN" sz="2100" noProof="1" smtClean="0">
              <a:solidFill>
                <a:srgbClr val="00B050"/>
              </a:solidFill>
            </a:endParaRPr>
          </a:p>
          <a:p>
            <a:pPr lvl="1">
              <a:defRPr/>
            </a:pPr>
            <a:r>
              <a:rPr lang="en-US" altLang="zh-CN" sz="2100" noProof="1" smtClean="0">
                <a:solidFill>
                  <a:srgbClr val="00B050"/>
                </a:solidFill>
              </a:rPr>
              <a:t>Signal</a:t>
            </a:r>
            <a:endParaRPr lang="zh-CN" altLang="en-US" sz="2100" noProof="1">
              <a:solidFill>
                <a:srgbClr val="00B050"/>
              </a:solidFill>
            </a:endParaRPr>
          </a:p>
          <a:p>
            <a:pPr lvl="1">
              <a:defRPr/>
            </a:pPr>
            <a:endParaRPr lang="en-US" altLang="zh-CN" sz="2100" noProof="1"/>
          </a:p>
          <a:p>
            <a:pPr>
              <a:defRPr/>
            </a:pPr>
            <a:endParaRPr lang="zh-CN" altLang="en-US" sz="2400" noProof="1">
              <a:solidFill>
                <a:srgbClr val="0000CC"/>
              </a:solidFill>
            </a:endParaRPr>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Shared memory</a:t>
            </a:r>
            <a:endParaRPr lang="zh-CN" altLang="en-US" noProof="1">
              <a:effectLst>
                <a:outerShdw blurRad="38100" dist="38100" dir="2700000">
                  <a:srgbClr val="C0C0C0"/>
                </a:outerShdw>
              </a:effectLst>
            </a:endParaRPr>
          </a:p>
        </p:txBody>
      </p:sp>
      <p:pic>
        <p:nvPicPr>
          <p:cNvPr id="190467" name="内容占位符 1"/>
          <p:cNvPicPr>
            <a:picLocks noGrp="1" noChangeAspect="1" noChangeArrowheads="1"/>
          </p:cNvPicPr>
          <p:nvPr>
            <p:ph idx="4294967295"/>
          </p:nvPr>
        </p:nvPicPr>
        <p:blipFill>
          <a:blip r:embed="rId1">
            <a:extLst>
              <a:ext uri="{28A0092B-C50C-407E-A947-70E740481C1C}">
                <a14:useLocalDpi xmlns:a14="http://schemas.microsoft.com/office/drawing/2010/main" val="0"/>
              </a:ext>
            </a:extLst>
          </a:blip>
          <a:srcRect/>
          <a:stretch>
            <a:fillRect/>
          </a:stretch>
        </p:blipFill>
        <p:spPr>
          <a:xfrm>
            <a:off x="4048216" y="1759743"/>
            <a:ext cx="4492101" cy="3124200"/>
          </a:xfrm>
        </p:spPr>
      </p:pic>
      <p:sp>
        <p:nvSpPr>
          <p:cNvPr id="190468" name="矩形 2"/>
          <p:cNvSpPr>
            <a:spLocks noChangeArrowheads="1"/>
          </p:cNvSpPr>
          <p:nvPr/>
        </p:nvSpPr>
        <p:spPr bwMode="auto">
          <a:xfrm>
            <a:off x="5364626" y="5207479"/>
            <a:ext cx="21948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dirty="0">
                <a:latin typeface="Verdana" panose="020B0604030504040204" pitchFamily="34" charset="0"/>
              </a:rPr>
              <a:t>共享</a:t>
            </a:r>
            <a:r>
              <a:rPr lang="zh-CN" altLang="en-US" sz="1800" dirty="0" smtClean="0">
                <a:latin typeface="Verdana" panose="020B0604030504040204" pitchFamily="34" charset="0"/>
              </a:rPr>
              <a:t>内存区映射</a:t>
            </a:r>
            <a:r>
              <a:rPr lang="zh-CN" altLang="en-US" sz="1800" dirty="0">
                <a:latin typeface="Verdana" panose="020B0604030504040204" pitchFamily="34" charset="0"/>
              </a:rPr>
              <a:t>图  </a:t>
            </a:r>
            <a:endParaRPr lang="zh-CN" altLang="en-US" sz="1800" dirty="0"/>
          </a:p>
        </p:txBody>
      </p:sp>
      <p:pic>
        <p:nvPicPr>
          <p:cNvPr id="2" name="图片 1"/>
          <p:cNvPicPr>
            <a:picLocks noChangeAspect="1"/>
          </p:cNvPicPr>
          <p:nvPr/>
        </p:nvPicPr>
        <p:blipFill>
          <a:blip r:embed="rId2"/>
          <a:stretch>
            <a:fillRect/>
          </a:stretch>
        </p:blipFill>
        <p:spPr>
          <a:xfrm>
            <a:off x="802244" y="1135855"/>
            <a:ext cx="3124200" cy="4371975"/>
          </a:xfrm>
          <a:prstGeom prst="rect">
            <a:avLst/>
          </a:prstGeom>
        </p:spPr>
      </p:pic>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p:cNvSpPr>
          <p:nvPr>
            <p:ph type="title" idx="4294967295"/>
          </p:nvPr>
        </p:nvSpPr>
        <p:spPr>
          <a:xfrm>
            <a:off x="685800" y="139700"/>
            <a:ext cx="8077200" cy="609600"/>
          </a:xfrm>
          <a:ln>
            <a:miter/>
          </a:ln>
        </p:spPr>
        <p:txBody>
          <a:bodyPr/>
          <a:lstStyle/>
          <a:p>
            <a:pPr>
              <a:defRPr/>
            </a:pPr>
            <a:r>
              <a:rPr lang="zh-CN" altLang="en-US" noProof="1">
                <a:effectLst>
                  <a:outerShdw blurRad="38100" dist="38100" dir="2700000">
                    <a:srgbClr val="C0C0C0"/>
                  </a:outerShdw>
                </a:effectLst>
              </a:rPr>
              <a:t>共享内存（存储区）过程</a:t>
            </a:r>
            <a:endParaRPr lang="zh-CN" altLang="en-US" noProof="1">
              <a:effectLst>
                <a:outerShdw blurRad="38100" dist="38100" dir="2700000">
                  <a:srgbClr val="C0C0C0"/>
                </a:outerShdw>
              </a:effectLst>
            </a:endParaRPr>
          </a:p>
        </p:txBody>
      </p:sp>
      <p:sp>
        <p:nvSpPr>
          <p:cNvPr id="191491" name="内容占位符 2"/>
          <p:cNvSpPr>
            <a:spLocks noGrp="1" noChangeArrowheads="1"/>
          </p:cNvSpPr>
          <p:nvPr>
            <p:ph idx="4294967295"/>
          </p:nvPr>
        </p:nvSpPr>
        <p:spPr>
          <a:xfrm>
            <a:off x="419100" y="749300"/>
            <a:ext cx="8343900" cy="5716588"/>
          </a:xfrm>
        </p:spPr>
        <p:txBody>
          <a:bodyPr/>
          <a:lstStyle/>
          <a:p>
            <a:r>
              <a:rPr lang="zh-CN" altLang="en-US" sz="2400" noProof="1">
                <a:solidFill>
                  <a:srgbClr val="0000CC"/>
                </a:solidFill>
              </a:rPr>
              <a:t> </a:t>
            </a:r>
            <a:r>
              <a:rPr lang="en-US" altLang="zh-CN" sz="2000" b="1" dirty="0" err="1" smtClean="0">
                <a:solidFill>
                  <a:srgbClr val="7030A0"/>
                </a:solidFill>
                <a:latin typeface="Times New Roman" panose="02020603050405020304" pitchFamily="2" charset="0"/>
                <a:cs typeface="Times New Roman" panose="02020603050405020304" pitchFamily="2" charset="0"/>
              </a:rPr>
              <a:t>shmget</a:t>
            </a:r>
            <a:r>
              <a:rPr lang="zh-CN" altLang="en-US" sz="2000" b="1" dirty="0" smtClean="0">
                <a:solidFill>
                  <a:srgbClr val="7030A0"/>
                </a:solidFill>
                <a:latin typeface="Times New Roman" panose="02020603050405020304" pitchFamily="2" charset="0"/>
                <a:cs typeface="Times New Roman" panose="02020603050405020304" pitchFamily="2" charset="0"/>
              </a:rPr>
              <a:t>：</a:t>
            </a:r>
            <a:r>
              <a:rPr lang="zh-CN" altLang="en-US" sz="2000" b="1" noProof="1" smtClean="0">
                <a:solidFill>
                  <a:srgbClr val="0000CC"/>
                </a:solidFill>
              </a:rPr>
              <a:t>依据</a:t>
            </a:r>
            <a:r>
              <a:rPr lang="zh-CN" altLang="en-US" sz="2000" b="1" u="sng" noProof="1">
                <a:solidFill>
                  <a:srgbClr val="0000CC"/>
                </a:solidFill>
              </a:rPr>
              <a:t>键值</a:t>
            </a:r>
            <a:r>
              <a:rPr lang="en-US" altLang="zh-CN" sz="2000" b="1" u="sng" noProof="1">
                <a:solidFill>
                  <a:srgbClr val="0000CC"/>
                </a:solidFill>
              </a:rPr>
              <a:t>key</a:t>
            </a:r>
            <a:r>
              <a:rPr lang="zh-CN" altLang="en-US" sz="2000" b="1" noProof="1">
                <a:solidFill>
                  <a:srgbClr val="0000CC"/>
                </a:solidFill>
              </a:rPr>
              <a:t>创建一个共享存储区，返回其描述符</a:t>
            </a:r>
            <a:endParaRPr lang="zh-CN" altLang="zh-CN" sz="2000" b="1" noProof="1">
              <a:solidFill>
                <a:srgbClr val="0000CC"/>
              </a:solidFill>
              <a:latin typeface="Times New Roman" panose="02020603050405020304" pitchFamily="2" charset="0"/>
              <a:cs typeface="Times New Roman" panose="02020603050405020304" pitchFamily="2" charset="0"/>
            </a:endParaRPr>
          </a:p>
          <a:p>
            <a:pPr lvl="1"/>
            <a:r>
              <a:rPr lang="zh-CN" altLang="zh-CN" sz="1800" noProof="1">
                <a:solidFill>
                  <a:srgbClr val="006600"/>
                </a:solidFill>
                <a:latin typeface="Times New Roman" panose="02020603050405020304" pitchFamily="2" charset="0"/>
                <a:cs typeface="Times New Roman" panose="02020603050405020304" pitchFamily="2" charset="0"/>
              </a:rPr>
              <a:t>1</a:t>
            </a:r>
            <a:r>
              <a:rPr lang="zh-CN" altLang="en-US" sz="1800" noProof="1">
                <a:solidFill>
                  <a:srgbClr val="006600"/>
                </a:solidFill>
                <a:latin typeface="Times New Roman" panose="02020603050405020304" pitchFamily="2" charset="0"/>
                <a:cs typeface="Times New Roman" panose="02020603050405020304" pitchFamily="2" charset="0"/>
              </a:rPr>
              <a:t>、利用系统调用</a:t>
            </a:r>
            <a:r>
              <a:rPr lang="en-US" altLang="zh-CN" sz="1800" noProof="1">
                <a:solidFill>
                  <a:srgbClr val="0000CC"/>
                </a:solidFill>
                <a:latin typeface="Times New Roman" panose="02020603050405020304" pitchFamily="2" charset="0"/>
                <a:cs typeface="Times New Roman" panose="02020603050405020304" pitchFamily="2" charset="0"/>
              </a:rPr>
              <a:t>int shmget (key_t key, int size, int shmflg)</a:t>
            </a:r>
            <a:r>
              <a:rPr lang="zh-CN" altLang="en-US" sz="1800" noProof="1">
                <a:solidFill>
                  <a:srgbClr val="7030A0"/>
                </a:solidFill>
                <a:latin typeface="Times New Roman" panose="02020603050405020304" pitchFamily="2" charset="0"/>
                <a:cs typeface="Times New Roman" panose="02020603050405020304" pitchFamily="2" charset="0"/>
              </a:rPr>
              <a:t>新建</a:t>
            </a:r>
            <a:r>
              <a:rPr lang="zh-CN" altLang="en-US" sz="1800" noProof="1">
                <a:solidFill>
                  <a:srgbClr val="006600"/>
                </a:solidFill>
                <a:latin typeface="Times New Roman" panose="02020603050405020304" pitchFamily="2" charset="0"/>
                <a:cs typeface="Times New Roman" panose="02020603050405020304" pitchFamily="2" charset="0"/>
              </a:rPr>
              <a:t>或</a:t>
            </a:r>
            <a:r>
              <a:rPr lang="zh-CN" altLang="en-US" sz="1800" noProof="1">
                <a:solidFill>
                  <a:srgbClr val="7030A0"/>
                </a:solidFill>
                <a:latin typeface="Times New Roman" panose="02020603050405020304" pitchFamily="2" charset="0"/>
                <a:cs typeface="Times New Roman" panose="02020603050405020304" pitchFamily="2" charset="0"/>
              </a:rPr>
              <a:t>获取</a:t>
            </a:r>
            <a:r>
              <a:rPr lang="zh-CN" altLang="en-US" sz="1800" noProof="1">
                <a:solidFill>
                  <a:srgbClr val="006600"/>
                </a:solidFill>
                <a:latin typeface="Times New Roman" panose="02020603050405020304" pitchFamily="2" charset="0"/>
                <a:cs typeface="Times New Roman" panose="02020603050405020304" pitchFamily="2" charset="0"/>
              </a:rPr>
              <a:t>一段键值为</a:t>
            </a:r>
            <a:r>
              <a:rPr lang="en-US" altLang="zh-CN" sz="1800" noProof="1">
                <a:solidFill>
                  <a:srgbClr val="0000CC"/>
                </a:solidFill>
                <a:latin typeface="Times New Roman" panose="02020603050405020304" pitchFamily="2" charset="0"/>
                <a:cs typeface="Times New Roman" panose="02020603050405020304" pitchFamily="2" charset="0"/>
              </a:rPr>
              <a:t>key</a:t>
            </a:r>
            <a:r>
              <a:rPr lang="zh-CN" altLang="en-US" sz="1800" noProof="1">
                <a:solidFill>
                  <a:srgbClr val="006600"/>
                </a:solidFill>
                <a:latin typeface="Times New Roman" panose="02020603050405020304" pitchFamily="2" charset="0"/>
                <a:cs typeface="Times New Roman" panose="02020603050405020304" pitchFamily="2" charset="0"/>
              </a:rPr>
              <a:t>，大小为</a:t>
            </a:r>
            <a:r>
              <a:rPr lang="en-US" altLang="zh-CN" sz="1800" noProof="1">
                <a:solidFill>
                  <a:srgbClr val="0000CC"/>
                </a:solidFill>
                <a:latin typeface="Times New Roman" panose="02020603050405020304" pitchFamily="2" charset="0"/>
                <a:cs typeface="Times New Roman" panose="02020603050405020304" pitchFamily="2" charset="0"/>
              </a:rPr>
              <a:t>size</a:t>
            </a:r>
            <a:r>
              <a:rPr lang="zh-CN" altLang="en-US" sz="1800" noProof="1">
                <a:solidFill>
                  <a:srgbClr val="006600"/>
                </a:solidFill>
                <a:latin typeface="Times New Roman" panose="02020603050405020304" pitchFamily="2" charset="0"/>
                <a:cs typeface="Times New Roman" panose="02020603050405020304" pitchFamily="2" charset="0"/>
              </a:rPr>
              <a:t>，标志为</a:t>
            </a:r>
            <a:r>
              <a:rPr lang="en-US" altLang="zh-CN" sz="1800" noProof="1">
                <a:solidFill>
                  <a:srgbClr val="0000CC"/>
                </a:solidFill>
                <a:latin typeface="Times New Roman" panose="02020603050405020304" pitchFamily="2" charset="0"/>
                <a:cs typeface="Times New Roman" panose="02020603050405020304" pitchFamily="2" charset="0"/>
              </a:rPr>
              <a:t>shmflg</a:t>
            </a:r>
            <a:r>
              <a:rPr lang="zh-CN" altLang="en-US" sz="1800" noProof="1">
                <a:solidFill>
                  <a:srgbClr val="006600"/>
                </a:solidFill>
                <a:latin typeface="Times New Roman" panose="02020603050405020304" pitchFamily="2" charset="0"/>
                <a:cs typeface="Times New Roman" panose="02020603050405020304" pitchFamily="2" charset="0"/>
              </a:rPr>
              <a:t>的共享内存，返回</a:t>
            </a:r>
            <a:r>
              <a:rPr lang="zh-CN" altLang="en-US" sz="1800" noProof="1">
                <a:solidFill>
                  <a:srgbClr val="0070C0"/>
                </a:solidFill>
                <a:latin typeface="Times New Roman" panose="02020603050405020304" pitchFamily="2" charset="0"/>
                <a:cs typeface="Times New Roman" panose="02020603050405020304" pitchFamily="2" charset="0"/>
              </a:rPr>
              <a:t>共享内存标识符</a:t>
            </a:r>
            <a:r>
              <a:rPr lang="zh-CN" altLang="en-US" sz="1800" noProof="1">
                <a:solidFill>
                  <a:srgbClr val="006600"/>
                </a:solidFill>
                <a:latin typeface="Times New Roman" panose="02020603050405020304" pitchFamily="2" charset="0"/>
                <a:cs typeface="Times New Roman" panose="02020603050405020304" pitchFamily="2" charset="0"/>
              </a:rPr>
              <a:t>，</a:t>
            </a:r>
            <a:r>
              <a:rPr lang="zh-CN" altLang="en-US" sz="1800" noProof="1" smtClean="0">
                <a:solidFill>
                  <a:srgbClr val="006600"/>
                </a:solidFill>
                <a:latin typeface="Times New Roman" panose="02020603050405020304" pitchFamily="2" charset="0"/>
                <a:cs typeface="Times New Roman" panose="02020603050405020304" pitchFamily="2" charset="0"/>
              </a:rPr>
              <a:t>如：</a:t>
            </a:r>
            <a:endParaRPr lang="zh-CN" altLang="zh-CN" sz="1800" noProof="1">
              <a:solidFill>
                <a:srgbClr val="006600"/>
              </a:solidFill>
              <a:latin typeface="Times New Roman" panose="02020603050405020304" pitchFamily="2" charset="0"/>
              <a:cs typeface="Times New Roman" panose="02020603050405020304" pitchFamily="2" charset="0"/>
            </a:endParaRPr>
          </a:p>
          <a:p>
            <a:pPr lvl="2">
              <a:spcBef>
                <a:spcPts val="600"/>
              </a:spcBef>
            </a:pPr>
            <a:r>
              <a:rPr lang="en-US" altLang="zh-CN" sz="1800" dirty="0">
                <a:solidFill>
                  <a:srgbClr val="C00000"/>
                </a:solidFill>
                <a:latin typeface="Times New Roman" panose="02020603050405020304" pitchFamily="2" charset="0"/>
                <a:cs typeface="Times New Roman" panose="02020603050405020304" pitchFamily="2" charset="0"/>
              </a:rPr>
              <a:t>int </a:t>
            </a:r>
            <a:r>
              <a:rPr lang="en-US" altLang="zh-CN" sz="1800" dirty="0" err="1">
                <a:solidFill>
                  <a:srgbClr val="C00000"/>
                </a:solidFill>
                <a:latin typeface="Times New Roman" panose="02020603050405020304" pitchFamily="2" charset="0"/>
                <a:cs typeface="Times New Roman" panose="02020603050405020304" pitchFamily="2" charset="0"/>
              </a:rPr>
              <a:t>shmid</a:t>
            </a:r>
            <a:r>
              <a:rPr lang="en-US" altLang="zh-CN" sz="1800" dirty="0">
                <a:solidFill>
                  <a:srgbClr val="C00000"/>
                </a:solidFill>
                <a:latin typeface="Times New Roman" panose="02020603050405020304" pitchFamily="2" charset="0"/>
                <a:cs typeface="Times New Roman" panose="02020603050405020304" pitchFamily="2" charset="0"/>
              </a:rPr>
              <a:t> </a:t>
            </a:r>
            <a:r>
              <a:rPr lang="en-US" altLang="zh-CN" sz="1800" dirty="0">
                <a:latin typeface="Times New Roman" panose="02020603050405020304" pitchFamily="2" charset="0"/>
                <a:cs typeface="Times New Roman" panose="02020603050405020304" pitchFamily="2" charset="0"/>
              </a:rPr>
              <a:t>= </a:t>
            </a:r>
            <a:r>
              <a:rPr lang="en-US" altLang="zh-CN" sz="1800" dirty="0" err="1">
                <a:latin typeface="Times New Roman" panose="02020603050405020304" pitchFamily="2" charset="0"/>
                <a:cs typeface="Times New Roman" panose="02020603050405020304" pitchFamily="2" charset="0"/>
              </a:rPr>
              <a:t>shmget</a:t>
            </a:r>
            <a:r>
              <a:rPr lang="en-US" altLang="zh-CN" sz="1800" dirty="0">
                <a:latin typeface="Times New Roman" panose="02020603050405020304" pitchFamily="2" charset="0"/>
                <a:cs typeface="Times New Roman" panose="02020603050405020304" pitchFamily="2" charset="0"/>
              </a:rPr>
              <a:t>(</a:t>
            </a:r>
            <a:r>
              <a:rPr lang="en-US" altLang="zh-CN" sz="1800" b="1" u="sng" dirty="0">
                <a:latin typeface="Times New Roman" panose="02020603050405020304" pitchFamily="2" charset="0"/>
                <a:cs typeface="Times New Roman" panose="02020603050405020304" pitchFamily="2" charset="0"/>
              </a:rPr>
              <a:t>key</a:t>
            </a:r>
            <a:r>
              <a:rPr lang="en-US" altLang="zh-CN" sz="1800" dirty="0">
                <a:latin typeface="Times New Roman" panose="02020603050405020304" pitchFamily="2" charset="0"/>
                <a:cs typeface="Times New Roman" panose="02020603050405020304" pitchFamily="2" charset="0"/>
              </a:rPr>
              <a:t>, </a:t>
            </a:r>
            <a:r>
              <a:rPr lang="en-US" altLang="zh-CN" sz="1800" dirty="0">
                <a:latin typeface="Times New Roman" panose="02020603050405020304" pitchFamily="2" charset="0"/>
                <a:cs typeface="Times New Roman" panose="02020603050405020304" pitchFamily="2" charset="0"/>
              </a:rPr>
              <a:t>1024, </a:t>
            </a:r>
            <a:r>
              <a:rPr lang="en-US" altLang="zh-CN" sz="1800" dirty="0">
                <a:solidFill>
                  <a:srgbClr val="7030A0"/>
                </a:solidFill>
                <a:latin typeface="Times New Roman" panose="02020603050405020304" pitchFamily="2" charset="0"/>
                <a:cs typeface="Times New Roman" panose="02020603050405020304" pitchFamily="2" charset="0"/>
              </a:rPr>
              <a:t>IPC_CREAT|</a:t>
            </a:r>
            <a:r>
              <a:rPr lang="en-US" altLang="zh-CN" sz="1800" dirty="0">
                <a:solidFill>
                  <a:srgbClr val="002060"/>
                </a:solidFill>
                <a:latin typeface="Times New Roman" panose="02020603050405020304" pitchFamily="2" charset="0"/>
                <a:cs typeface="Times New Roman" panose="02020603050405020304" pitchFamily="2" charset="0"/>
              </a:rPr>
              <a:t>0666</a:t>
            </a:r>
            <a:r>
              <a:rPr lang="en-US" altLang="zh-CN" sz="1800" dirty="0">
                <a:latin typeface="Times New Roman" panose="02020603050405020304" pitchFamily="2" charset="0"/>
                <a:cs typeface="Times New Roman" panose="02020603050405020304" pitchFamily="2" charset="0"/>
              </a:rPr>
              <a:t>) ;</a:t>
            </a:r>
            <a:endParaRPr lang="en-US" altLang="zh-CN" sz="1800" dirty="0">
              <a:latin typeface="Times New Roman" panose="02020603050405020304" pitchFamily="2" charset="0"/>
              <a:cs typeface="Times New Roman" panose="02020603050405020304" pitchFamily="2" charset="0"/>
            </a:endParaRPr>
          </a:p>
          <a:p>
            <a:pPr lvl="3">
              <a:spcBef>
                <a:spcPts val="600"/>
              </a:spcBef>
            </a:pPr>
            <a:r>
              <a:rPr lang="zh-CN" altLang="en-US" sz="1600" dirty="0" smtClean="0">
                <a:latin typeface="Times New Roman" panose="02020603050405020304" pitchFamily="2" charset="0"/>
                <a:cs typeface="Times New Roman" panose="02020603050405020304" pitchFamily="2" charset="0"/>
              </a:rPr>
              <a:t>如创建</a:t>
            </a:r>
            <a:r>
              <a:rPr lang="zh-CN" altLang="en-US" sz="1600" dirty="0">
                <a:latin typeface="Times New Roman" panose="02020603050405020304" pitchFamily="2" charset="0"/>
                <a:cs typeface="Times New Roman" panose="02020603050405020304" pitchFamily="2" charset="0"/>
              </a:rPr>
              <a:t>一</a:t>
            </a:r>
            <a:r>
              <a:rPr lang="zh-CN" altLang="en-US" sz="1600" dirty="0" smtClean="0">
                <a:latin typeface="Times New Roman" panose="02020603050405020304" pitchFamily="2" charset="0"/>
                <a:cs typeface="Times New Roman" panose="02020603050405020304" pitchFamily="2" charset="0"/>
              </a:rPr>
              <a:t>个</a:t>
            </a:r>
            <a:r>
              <a:rPr lang="en-US" altLang="zh-CN" sz="1600" dirty="0" smtClean="0">
                <a:latin typeface="Times New Roman" panose="02020603050405020304" pitchFamily="2" charset="0"/>
                <a:cs typeface="Times New Roman" panose="02020603050405020304" pitchFamily="2" charset="0"/>
              </a:rPr>
              <a:t>key=0x8888</a:t>
            </a:r>
            <a:r>
              <a:rPr lang="zh-CN" altLang="en-US" sz="1600" dirty="0">
                <a:latin typeface="Times New Roman" panose="02020603050405020304" pitchFamily="2" charset="0"/>
                <a:cs typeface="Times New Roman" panose="02020603050405020304" pitchFamily="2" charset="0"/>
              </a:rPr>
              <a:t>，大小为</a:t>
            </a:r>
            <a:r>
              <a:rPr lang="en-US" altLang="zh-CN" sz="1600" dirty="0">
                <a:latin typeface="Times New Roman" panose="02020603050405020304" pitchFamily="2" charset="0"/>
                <a:cs typeface="Times New Roman" panose="02020603050405020304" pitchFamily="2" charset="0"/>
              </a:rPr>
              <a:t>1024</a:t>
            </a:r>
            <a:r>
              <a:rPr lang="zh-CN" altLang="en-US" sz="1600" dirty="0">
                <a:latin typeface="Times New Roman" panose="02020603050405020304" pitchFamily="2" charset="0"/>
                <a:cs typeface="Times New Roman" panose="02020603050405020304" pitchFamily="2" charset="0"/>
              </a:rPr>
              <a:t>字节，访问权限为</a:t>
            </a:r>
            <a:r>
              <a:rPr lang="en-US" altLang="zh-CN" sz="1600" dirty="0">
                <a:latin typeface="Times New Roman" panose="02020603050405020304" pitchFamily="2" charset="0"/>
                <a:cs typeface="Times New Roman" panose="02020603050405020304" pitchFamily="2" charset="0"/>
              </a:rPr>
              <a:t>0666</a:t>
            </a:r>
            <a:r>
              <a:rPr lang="zh-CN" altLang="en-US" sz="1600" dirty="0">
                <a:latin typeface="Times New Roman" panose="02020603050405020304" pitchFamily="2" charset="0"/>
                <a:cs typeface="Times New Roman" panose="02020603050405020304" pitchFamily="2" charset="0"/>
              </a:rPr>
              <a:t>的共享</a:t>
            </a:r>
            <a:r>
              <a:rPr lang="zh-CN" altLang="en-US" sz="1600" dirty="0" smtClean="0">
                <a:latin typeface="Times New Roman" panose="02020603050405020304" pitchFamily="2" charset="0"/>
                <a:cs typeface="Times New Roman" panose="02020603050405020304" pitchFamily="2" charset="0"/>
              </a:rPr>
              <a:t>内存区</a:t>
            </a:r>
            <a:endParaRPr lang="en-US" altLang="zh-CN" sz="1600" dirty="0">
              <a:latin typeface="Times New Roman" panose="02020603050405020304" pitchFamily="2" charset="0"/>
              <a:cs typeface="Times New Roman" panose="02020603050405020304" pitchFamily="2" charset="0"/>
            </a:endParaRPr>
          </a:p>
          <a:p>
            <a:pPr lvl="3">
              <a:spcBef>
                <a:spcPts val="600"/>
              </a:spcBef>
            </a:pPr>
            <a:r>
              <a:rPr lang="en-US" altLang="zh-CN" sz="1600" dirty="0">
                <a:solidFill>
                  <a:srgbClr val="7030A0"/>
                </a:solidFill>
                <a:latin typeface="Times New Roman" panose="02020603050405020304" pitchFamily="2" charset="0"/>
                <a:cs typeface="Times New Roman" panose="02020603050405020304" pitchFamily="2" charset="0"/>
              </a:rPr>
              <a:t>IPC_CREAT</a:t>
            </a:r>
            <a:r>
              <a:rPr lang="zh-CN" altLang="en-US" sz="1600" dirty="0">
                <a:solidFill>
                  <a:srgbClr val="7030A0"/>
                </a:solidFill>
                <a:latin typeface="Times New Roman" panose="02020603050405020304" pitchFamily="2" charset="0"/>
                <a:cs typeface="Times New Roman" panose="02020603050405020304" pitchFamily="2" charset="0"/>
              </a:rPr>
              <a:t>：</a:t>
            </a:r>
            <a:r>
              <a:rPr lang="zh-CN" altLang="en-US" sz="1600" dirty="0">
                <a:latin typeface="Times New Roman" panose="02020603050405020304" pitchFamily="2" charset="0"/>
                <a:cs typeface="Times New Roman" panose="02020603050405020304" pitchFamily="2" charset="0"/>
              </a:rPr>
              <a:t>如果键值</a:t>
            </a:r>
            <a:r>
              <a:rPr lang="en-US" altLang="zh-CN" sz="1600" dirty="0">
                <a:latin typeface="Times New Roman" panose="02020603050405020304" pitchFamily="2" charset="0"/>
                <a:cs typeface="Times New Roman" panose="02020603050405020304" pitchFamily="2" charset="0"/>
              </a:rPr>
              <a:t>0x8888</a:t>
            </a:r>
            <a:r>
              <a:rPr lang="zh-CN" altLang="en-US" sz="1600" dirty="0">
                <a:latin typeface="Times New Roman" panose="02020603050405020304" pitchFamily="2" charset="0"/>
                <a:cs typeface="Times New Roman" panose="02020603050405020304" pitchFamily="2" charset="0"/>
              </a:rPr>
              <a:t>对应的共享存储区不存在，创建之，访问权限为</a:t>
            </a:r>
            <a:r>
              <a:rPr lang="en-US" altLang="zh-CN" sz="1600" dirty="0">
                <a:latin typeface="Times New Roman" panose="02020603050405020304" pitchFamily="2" charset="0"/>
                <a:cs typeface="Times New Roman" panose="02020603050405020304" pitchFamily="2" charset="0"/>
              </a:rPr>
              <a:t>0666</a:t>
            </a:r>
            <a:r>
              <a:rPr lang="zh-CN" altLang="en-US" sz="1600" dirty="0">
                <a:latin typeface="Times New Roman" panose="02020603050405020304" pitchFamily="2" charset="0"/>
                <a:cs typeface="Times New Roman" panose="02020603050405020304" pitchFamily="2" charset="0"/>
              </a:rPr>
              <a:t>，</a:t>
            </a:r>
            <a:r>
              <a:rPr lang="zh-CN" altLang="en-US" sz="1600" b="1" dirty="0">
                <a:solidFill>
                  <a:srgbClr val="0070C0"/>
                </a:solidFill>
                <a:latin typeface="Times New Roman" panose="02020603050405020304" pitchFamily="2" charset="0"/>
                <a:cs typeface="Times New Roman" panose="02020603050405020304" pitchFamily="2" charset="0"/>
              </a:rPr>
              <a:t>并返回其标识符</a:t>
            </a:r>
            <a:r>
              <a:rPr lang="zh-CN" altLang="en-US" sz="1600" dirty="0">
                <a:latin typeface="Times New Roman" panose="02020603050405020304" pitchFamily="2" charset="0"/>
                <a:cs typeface="Times New Roman" panose="02020603050405020304" pitchFamily="2" charset="0"/>
              </a:rPr>
              <a:t>；</a:t>
            </a:r>
            <a:r>
              <a:rPr lang="zh-CN" altLang="en-US" sz="1600" b="1" u="sng" dirty="0">
                <a:solidFill>
                  <a:srgbClr val="FF0000"/>
                </a:solidFill>
                <a:latin typeface="Times New Roman" panose="02020603050405020304" pitchFamily="2" charset="0"/>
                <a:cs typeface="Times New Roman" panose="02020603050405020304" pitchFamily="2" charset="0"/>
              </a:rPr>
              <a:t>如果已经存在，返回其标识符</a:t>
            </a:r>
            <a:r>
              <a:rPr lang="zh-CN" altLang="en-US" sz="1600" b="1" dirty="0">
                <a:latin typeface="Times New Roman" panose="02020603050405020304" pitchFamily="2" charset="0"/>
                <a:cs typeface="Times New Roman" panose="02020603050405020304" pitchFamily="2" charset="0"/>
              </a:rPr>
              <a:t>；</a:t>
            </a:r>
            <a:endParaRPr lang="en-US" altLang="zh-CN" sz="1600" b="1" dirty="0">
              <a:latin typeface="Times New Roman" panose="02020603050405020304" pitchFamily="2" charset="0"/>
              <a:cs typeface="Times New Roman" panose="02020603050405020304" pitchFamily="2" charset="0"/>
            </a:endParaRPr>
          </a:p>
          <a:p>
            <a:pPr lvl="2">
              <a:spcBef>
                <a:spcPts val="600"/>
              </a:spcBef>
            </a:pPr>
            <a:r>
              <a:rPr lang="en-US" altLang="zh-CN" sz="1800" dirty="0">
                <a:solidFill>
                  <a:srgbClr val="C00000"/>
                </a:solidFill>
                <a:latin typeface="Times New Roman" panose="02020603050405020304" pitchFamily="2" charset="0"/>
                <a:cs typeface="Times New Roman" panose="02020603050405020304" pitchFamily="2" charset="0"/>
              </a:rPr>
              <a:t>int </a:t>
            </a:r>
            <a:r>
              <a:rPr lang="en-US" altLang="zh-CN" sz="1800" dirty="0" err="1">
                <a:solidFill>
                  <a:srgbClr val="C00000"/>
                </a:solidFill>
                <a:latin typeface="Times New Roman" panose="02020603050405020304" pitchFamily="2" charset="0"/>
                <a:cs typeface="Times New Roman" panose="02020603050405020304" pitchFamily="2" charset="0"/>
              </a:rPr>
              <a:t>shmid</a:t>
            </a:r>
            <a:r>
              <a:rPr lang="en-US" altLang="zh-CN" sz="1800" dirty="0">
                <a:solidFill>
                  <a:srgbClr val="C00000"/>
                </a:solidFill>
                <a:latin typeface="Times New Roman" panose="02020603050405020304" pitchFamily="2" charset="0"/>
                <a:cs typeface="Times New Roman" panose="02020603050405020304" pitchFamily="2" charset="0"/>
              </a:rPr>
              <a:t> </a:t>
            </a:r>
            <a:r>
              <a:rPr lang="en-US" altLang="zh-CN" sz="1800" dirty="0">
                <a:latin typeface="Times New Roman" panose="02020603050405020304" pitchFamily="2" charset="0"/>
                <a:cs typeface="Times New Roman" panose="02020603050405020304" pitchFamily="2" charset="0"/>
              </a:rPr>
              <a:t>= </a:t>
            </a:r>
            <a:r>
              <a:rPr lang="en-US" altLang="zh-CN" sz="1800" dirty="0" err="1" smtClean="0">
                <a:latin typeface="Times New Roman" panose="02020603050405020304" pitchFamily="2" charset="0"/>
                <a:cs typeface="Times New Roman" panose="02020603050405020304" pitchFamily="2" charset="0"/>
              </a:rPr>
              <a:t>shmget</a:t>
            </a:r>
            <a:r>
              <a:rPr lang="en-US" altLang="zh-CN" sz="1800" dirty="0" smtClean="0">
                <a:latin typeface="Times New Roman" panose="02020603050405020304" pitchFamily="2" charset="0"/>
                <a:cs typeface="Times New Roman" panose="02020603050405020304" pitchFamily="2" charset="0"/>
              </a:rPr>
              <a:t>(</a:t>
            </a:r>
            <a:r>
              <a:rPr lang="en-US" altLang="zh-CN" sz="1800" b="1" u="sng" dirty="0" smtClean="0">
                <a:latin typeface="Times New Roman" panose="02020603050405020304" pitchFamily="2" charset="0"/>
                <a:cs typeface="Times New Roman" panose="02020603050405020304" pitchFamily="2" charset="0"/>
              </a:rPr>
              <a:t>key</a:t>
            </a:r>
            <a:r>
              <a:rPr lang="en-US" altLang="zh-CN" sz="1800" noProof="1" smtClean="0">
                <a:latin typeface="Times New Roman" panose="02020603050405020304" pitchFamily="2" charset="0"/>
                <a:cs typeface="Times New Roman" panose="02020603050405020304" pitchFamily="2" charset="0"/>
              </a:rPr>
              <a:t>,size, </a:t>
            </a:r>
            <a:r>
              <a:rPr lang="en-US" altLang="zh-CN" sz="1800" dirty="0">
                <a:solidFill>
                  <a:srgbClr val="7030A0"/>
                </a:solidFill>
                <a:latin typeface="Times New Roman" panose="02020603050405020304" pitchFamily="2" charset="0"/>
                <a:cs typeface="Times New Roman" panose="02020603050405020304" pitchFamily="2" charset="0"/>
              </a:rPr>
              <a:t>IPC_CREAT</a:t>
            </a:r>
            <a:r>
              <a:rPr lang="en-US" altLang="zh-CN" sz="1800" dirty="0">
                <a:solidFill>
                  <a:srgbClr val="002060"/>
                </a:solidFill>
                <a:latin typeface="Times New Roman" panose="02020603050405020304" pitchFamily="2" charset="0"/>
                <a:cs typeface="Times New Roman" panose="02020603050405020304" pitchFamily="2" charset="0"/>
              </a:rPr>
              <a:t> |</a:t>
            </a:r>
            <a:r>
              <a:rPr lang="en-US" altLang="zh-CN" sz="1800" b="1" noProof="1">
                <a:solidFill>
                  <a:srgbClr val="0000CC"/>
                </a:solidFill>
                <a:latin typeface="Times New Roman" panose="02020603050405020304" pitchFamily="2" charset="0"/>
                <a:cs typeface="Times New Roman" panose="02020603050405020304" pitchFamily="2" charset="0"/>
              </a:rPr>
              <a:t>IPC_EXCL</a:t>
            </a:r>
            <a:r>
              <a:rPr lang="en-US" altLang="zh-CN" sz="1800" dirty="0">
                <a:solidFill>
                  <a:srgbClr val="7030A0"/>
                </a:solidFill>
                <a:latin typeface="Times New Roman" panose="02020603050405020304" pitchFamily="2" charset="0"/>
                <a:cs typeface="Times New Roman" panose="02020603050405020304" pitchFamily="2" charset="0"/>
              </a:rPr>
              <a:t>|</a:t>
            </a:r>
            <a:r>
              <a:rPr lang="en-US" altLang="zh-CN" sz="1800" dirty="0">
                <a:solidFill>
                  <a:srgbClr val="002060"/>
                </a:solidFill>
                <a:latin typeface="Times New Roman" panose="02020603050405020304" pitchFamily="2" charset="0"/>
                <a:cs typeface="Times New Roman" panose="02020603050405020304" pitchFamily="2" charset="0"/>
              </a:rPr>
              <a:t>0666</a:t>
            </a:r>
            <a:r>
              <a:rPr lang="en-US" altLang="zh-CN" sz="1800" noProof="1">
                <a:latin typeface="Times New Roman" panose="02020603050405020304" pitchFamily="2" charset="0"/>
                <a:cs typeface="Times New Roman" panose="02020603050405020304" pitchFamily="2" charset="0"/>
              </a:rPr>
              <a:t>);</a:t>
            </a:r>
            <a:endParaRPr lang="en-US" altLang="zh-CN" sz="1800" noProof="1">
              <a:latin typeface="Times New Roman" panose="02020603050405020304" pitchFamily="2" charset="0"/>
              <a:cs typeface="Times New Roman" panose="02020603050405020304" pitchFamily="2" charset="0"/>
            </a:endParaRPr>
          </a:p>
          <a:p>
            <a:pPr lvl="3">
              <a:spcBef>
                <a:spcPts val="600"/>
              </a:spcBef>
            </a:pPr>
            <a:r>
              <a:rPr lang="zh-CN" altLang="en-US" sz="1600" noProof="1">
                <a:latin typeface="Times New Roman" panose="02020603050405020304" pitchFamily="2" charset="0"/>
                <a:cs typeface="Times New Roman" panose="02020603050405020304" pitchFamily="2" charset="0"/>
              </a:rPr>
              <a:t>如果</a:t>
            </a:r>
            <a:r>
              <a:rPr lang="en-US" altLang="zh-CN" sz="1600" noProof="1">
                <a:latin typeface="Times New Roman" panose="02020603050405020304" pitchFamily="2" charset="0"/>
                <a:cs typeface="Times New Roman" panose="02020603050405020304" pitchFamily="2" charset="0"/>
              </a:rPr>
              <a:t>key</a:t>
            </a:r>
            <a:r>
              <a:rPr lang="zh-CN" altLang="en-US" sz="1600" noProof="1">
                <a:latin typeface="Times New Roman" panose="02020603050405020304" pitchFamily="2" charset="0"/>
                <a:cs typeface="Times New Roman" panose="02020603050405020304" pitchFamily="2" charset="0"/>
              </a:rPr>
              <a:t>对应的共享存储区已经存在，返回</a:t>
            </a:r>
            <a:r>
              <a:rPr lang="zh-CN" altLang="en-US" sz="1600" noProof="1">
                <a:solidFill>
                  <a:srgbClr val="C00000"/>
                </a:solidFill>
                <a:latin typeface="Times New Roman" panose="02020603050405020304" pitchFamily="2" charset="0"/>
                <a:cs typeface="Times New Roman" panose="02020603050405020304" pitchFamily="2" charset="0"/>
              </a:rPr>
              <a:t>错误（</a:t>
            </a:r>
            <a:r>
              <a:rPr lang="zh-CN" altLang="zh-CN" sz="1600" noProof="1">
                <a:solidFill>
                  <a:srgbClr val="C00000"/>
                </a:solidFill>
                <a:latin typeface="Times New Roman" panose="02020603050405020304" pitchFamily="2" charset="0"/>
                <a:cs typeface="Times New Roman" panose="02020603050405020304" pitchFamily="2" charset="0"/>
              </a:rPr>
              <a:t>-1</a:t>
            </a:r>
            <a:r>
              <a:rPr lang="zh-CN" altLang="en-US" sz="1600" noProof="1">
                <a:solidFill>
                  <a:srgbClr val="C00000"/>
                </a:solidFill>
                <a:latin typeface="Times New Roman" panose="02020603050405020304" pitchFamily="2" charset="0"/>
                <a:cs typeface="Times New Roman" panose="02020603050405020304" pitchFamily="2" charset="0"/>
              </a:rPr>
              <a:t>）</a:t>
            </a:r>
            <a:r>
              <a:rPr lang="en-US" altLang="zh-CN" sz="1600" dirty="0">
                <a:solidFill>
                  <a:srgbClr val="C00000"/>
                </a:solidFill>
                <a:latin typeface="Times New Roman" panose="02020603050405020304" pitchFamily="2" charset="0"/>
                <a:cs typeface="Times New Roman" panose="02020603050405020304" pitchFamily="2" charset="0"/>
              </a:rPr>
              <a:t> </a:t>
            </a:r>
            <a:endParaRPr lang="en-US" altLang="zh-CN" sz="1600" noProof="1">
              <a:latin typeface="Times New Roman" panose="02020603050405020304" pitchFamily="2" charset="0"/>
              <a:cs typeface="Times New Roman" panose="02020603050405020304" pitchFamily="2" charset="0"/>
            </a:endParaRPr>
          </a:p>
          <a:p>
            <a:pPr lvl="3">
              <a:spcBef>
                <a:spcPts val="600"/>
              </a:spcBef>
            </a:pPr>
            <a:r>
              <a:rPr lang="en-US" altLang="zh-CN" sz="1600" noProof="1">
                <a:latin typeface="Times New Roman" panose="02020603050405020304" pitchFamily="2" charset="0"/>
                <a:cs typeface="Times New Roman" panose="02020603050405020304" pitchFamily="2" charset="0"/>
              </a:rPr>
              <a:t> </a:t>
            </a:r>
            <a:r>
              <a:rPr lang="zh-CN" altLang="en-US" sz="1600" noProof="1">
                <a:latin typeface="Times New Roman" panose="02020603050405020304" pitchFamily="2" charset="0"/>
                <a:cs typeface="Times New Roman" panose="02020603050405020304" pitchFamily="2" charset="0"/>
              </a:rPr>
              <a:t>如果</a:t>
            </a:r>
            <a:r>
              <a:rPr lang="en-US" altLang="zh-CN" sz="1600" noProof="1">
                <a:latin typeface="Times New Roman" panose="02020603050405020304" pitchFamily="2" charset="0"/>
                <a:cs typeface="Times New Roman" panose="02020603050405020304" pitchFamily="2" charset="0"/>
              </a:rPr>
              <a:t>key</a:t>
            </a:r>
            <a:r>
              <a:rPr lang="zh-CN" altLang="en-US" sz="1600" noProof="1">
                <a:latin typeface="Times New Roman" panose="02020603050405020304" pitchFamily="2" charset="0"/>
                <a:cs typeface="Times New Roman" panose="02020603050405020304" pitchFamily="2" charset="0"/>
              </a:rPr>
              <a:t>对应的共享存储区不存在，创建之，返回</a:t>
            </a:r>
            <a:r>
              <a:rPr lang="en-US" altLang="zh-CN" sz="1600" dirty="0" err="1">
                <a:solidFill>
                  <a:srgbClr val="C00000"/>
                </a:solidFill>
                <a:latin typeface="Times New Roman" panose="02020603050405020304" pitchFamily="2" charset="0"/>
                <a:cs typeface="Times New Roman" panose="02020603050405020304" pitchFamily="2" charset="0"/>
              </a:rPr>
              <a:t>shmid</a:t>
            </a:r>
            <a:r>
              <a:rPr lang="en-US" altLang="zh-CN" sz="1600" dirty="0">
                <a:solidFill>
                  <a:srgbClr val="C00000"/>
                </a:solidFill>
                <a:latin typeface="Times New Roman" panose="02020603050405020304" pitchFamily="2" charset="0"/>
                <a:cs typeface="Times New Roman" panose="02020603050405020304" pitchFamily="2" charset="0"/>
              </a:rPr>
              <a:t> </a:t>
            </a:r>
            <a:endParaRPr lang="en-US" altLang="zh-CN" sz="1600" noProof="1">
              <a:latin typeface="Times New Roman" panose="02020603050405020304" pitchFamily="2" charset="0"/>
              <a:cs typeface="Times New Roman" panose="02020603050405020304" pitchFamily="2" charset="0"/>
            </a:endParaRPr>
          </a:p>
          <a:p>
            <a:pPr lvl="2">
              <a:spcBef>
                <a:spcPts val="600"/>
              </a:spcBef>
            </a:pPr>
            <a:r>
              <a:rPr lang="en-US" altLang="zh-CN" sz="1800" dirty="0">
                <a:solidFill>
                  <a:srgbClr val="C00000"/>
                </a:solidFill>
                <a:latin typeface="Times New Roman" panose="02020603050405020304" pitchFamily="2" charset="0"/>
                <a:cs typeface="Times New Roman" panose="02020603050405020304" pitchFamily="2" charset="0"/>
              </a:rPr>
              <a:t>int </a:t>
            </a:r>
            <a:r>
              <a:rPr lang="en-US" altLang="zh-CN" sz="1800" dirty="0" err="1">
                <a:solidFill>
                  <a:srgbClr val="C00000"/>
                </a:solidFill>
                <a:latin typeface="Times New Roman" panose="02020603050405020304" pitchFamily="2" charset="0"/>
                <a:cs typeface="Times New Roman" panose="02020603050405020304" pitchFamily="2" charset="0"/>
              </a:rPr>
              <a:t>shmid</a:t>
            </a:r>
            <a:r>
              <a:rPr lang="en-US" altLang="zh-CN" sz="1800" dirty="0">
                <a:solidFill>
                  <a:srgbClr val="C00000"/>
                </a:solidFill>
                <a:latin typeface="Times New Roman" panose="02020603050405020304" pitchFamily="2" charset="0"/>
                <a:cs typeface="Times New Roman" panose="02020603050405020304" pitchFamily="2" charset="0"/>
              </a:rPr>
              <a:t> </a:t>
            </a:r>
            <a:r>
              <a:rPr lang="en-US" altLang="zh-CN" sz="1800" dirty="0">
                <a:latin typeface="Times New Roman" panose="02020603050405020304" pitchFamily="2" charset="0"/>
                <a:cs typeface="Times New Roman" panose="02020603050405020304" pitchFamily="2" charset="0"/>
              </a:rPr>
              <a:t>= </a:t>
            </a:r>
            <a:r>
              <a:rPr lang="en-US" altLang="zh-CN" sz="1800" dirty="0" err="1">
                <a:latin typeface="Times New Roman" panose="02020603050405020304" pitchFamily="2" charset="0"/>
                <a:cs typeface="Times New Roman" panose="02020603050405020304" pitchFamily="2" charset="0"/>
              </a:rPr>
              <a:t>shmget</a:t>
            </a:r>
            <a:r>
              <a:rPr lang="en-US" altLang="zh-CN" sz="1800" dirty="0">
                <a:latin typeface="Times New Roman" panose="02020603050405020304" pitchFamily="2" charset="0"/>
                <a:cs typeface="Times New Roman" panose="02020603050405020304" pitchFamily="2" charset="0"/>
              </a:rPr>
              <a:t>(</a:t>
            </a:r>
            <a:r>
              <a:rPr lang="en-US" altLang="zh-CN" sz="1800" b="1" dirty="0">
                <a:solidFill>
                  <a:srgbClr val="FF0000"/>
                </a:solidFill>
                <a:latin typeface="Times New Roman" panose="02020603050405020304" pitchFamily="2" charset="0"/>
                <a:cs typeface="Times New Roman" panose="02020603050405020304" pitchFamily="2" charset="0"/>
              </a:rPr>
              <a:t>IPC_PRIVATE</a:t>
            </a:r>
            <a:r>
              <a:rPr lang="en-US" altLang="zh-CN" sz="1800" noProof="1">
                <a:latin typeface="Times New Roman" panose="02020603050405020304" pitchFamily="2" charset="0"/>
                <a:cs typeface="Times New Roman" panose="02020603050405020304" pitchFamily="2" charset="0"/>
              </a:rPr>
              <a:t>, </a:t>
            </a:r>
            <a:r>
              <a:rPr lang="en-US" altLang="zh-CN" sz="1800" noProof="1" smtClean="0">
                <a:latin typeface="Times New Roman" panose="02020603050405020304" pitchFamily="2" charset="0"/>
                <a:cs typeface="Times New Roman" panose="02020603050405020304" pitchFamily="2" charset="0"/>
              </a:rPr>
              <a:t>size,</a:t>
            </a:r>
            <a:r>
              <a:rPr lang="en-US" altLang="zh-CN" sz="1800" noProof="1" smtClean="0">
                <a:solidFill>
                  <a:srgbClr val="006600"/>
                </a:solidFill>
                <a:latin typeface="Times New Roman" panose="02020603050405020304" pitchFamily="2" charset="0"/>
                <a:cs typeface="Times New Roman" panose="02020603050405020304" pitchFamily="2" charset="0"/>
              </a:rPr>
              <a:t>S_IRUSR|S_IWUSR</a:t>
            </a:r>
            <a:r>
              <a:rPr lang="en-US" altLang="zh-CN" sz="1800" noProof="1">
                <a:latin typeface="Times New Roman" panose="02020603050405020304" pitchFamily="2" charset="0"/>
                <a:cs typeface="Times New Roman" panose="02020603050405020304" pitchFamily="2" charset="0"/>
              </a:rPr>
              <a:t>);</a:t>
            </a:r>
            <a:endParaRPr lang="en-US" altLang="zh-CN" sz="1800" noProof="1">
              <a:latin typeface="Times New Roman" panose="02020603050405020304" pitchFamily="2" charset="0"/>
              <a:cs typeface="Times New Roman" panose="02020603050405020304" pitchFamily="2" charset="0"/>
            </a:endParaRPr>
          </a:p>
          <a:p>
            <a:pPr lvl="3">
              <a:spcBef>
                <a:spcPts val="600"/>
              </a:spcBef>
            </a:pPr>
            <a:r>
              <a:rPr lang="en-US" altLang="zh-CN" sz="1600" dirty="0">
                <a:solidFill>
                  <a:srgbClr val="0000CC"/>
                </a:solidFill>
                <a:latin typeface="Times New Roman" panose="02020603050405020304" pitchFamily="2" charset="0"/>
                <a:cs typeface="Times New Roman" panose="02020603050405020304" pitchFamily="2" charset="0"/>
              </a:rPr>
              <a:t>IPC_PRIVATE=0</a:t>
            </a:r>
            <a:r>
              <a:rPr lang="zh-CN" altLang="en-US" sz="1600" dirty="0">
                <a:solidFill>
                  <a:srgbClr val="0000CC"/>
                </a:solidFill>
                <a:latin typeface="Times New Roman" panose="02020603050405020304" pitchFamily="2" charset="0"/>
                <a:cs typeface="Times New Roman" panose="02020603050405020304" pitchFamily="2" charset="0"/>
              </a:rPr>
              <a:t>，</a:t>
            </a:r>
            <a:r>
              <a:rPr lang="zh-CN" altLang="en-US" sz="1600" noProof="1" smtClean="0">
                <a:latin typeface="Times New Roman" panose="02020603050405020304" pitchFamily="2" charset="0"/>
                <a:cs typeface="Times New Roman" panose="02020603050405020304" pitchFamily="2" charset="0"/>
              </a:rPr>
              <a:t>创建仅在</a:t>
            </a:r>
            <a:r>
              <a:rPr lang="zh-CN" altLang="en-US" sz="1600" noProof="1">
                <a:latin typeface="Times New Roman" panose="02020603050405020304" pitchFamily="2" charset="0"/>
                <a:cs typeface="Times New Roman" panose="02020603050405020304" pitchFamily="2" charset="0"/>
              </a:rPr>
              <a:t>该进程内使用的的共享存储区，访问权限为</a:t>
            </a:r>
            <a:r>
              <a:rPr lang="zh-CN" altLang="zh-CN" sz="1600" noProof="1">
                <a:latin typeface="Times New Roman" panose="02020603050405020304" pitchFamily="2" charset="0"/>
                <a:cs typeface="Times New Roman" panose="02020603050405020304" pitchFamily="2" charset="0"/>
              </a:rPr>
              <a:t>0600</a:t>
            </a:r>
            <a:endParaRPr lang="zh-CN" altLang="zh-CN" sz="1600" noProof="1">
              <a:latin typeface="Times New Roman" panose="02020603050405020304" pitchFamily="2" charset="0"/>
              <a:cs typeface="Times New Roman" panose="02020603050405020304" pitchFamily="2" charset="0"/>
            </a:endParaRPr>
          </a:p>
          <a:p>
            <a:pPr lvl="3">
              <a:spcBef>
                <a:spcPts val="600"/>
              </a:spcBef>
            </a:pPr>
            <a:r>
              <a:rPr lang="zh-CN" altLang="en-US" sz="1600" noProof="1">
                <a:solidFill>
                  <a:srgbClr val="0070C0"/>
                </a:solidFill>
                <a:latin typeface="Times New Roman" panose="02020603050405020304" pitchFamily="2" charset="0"/>
                <a:cs typeface="Times New Roman" panose="02020603050405020304" pitchFamily="2" charset="0"/>
              </a:rPr>
              <a:t>思考：有何意义，或有何作用？</a:t>
            </a:r>
            <a:endParaRPr lang="zh-CN" altLang="zh-CN" sz="1600" noProof="1">
              <a:solidFill>
                <a:srgbClr val="0070C0"/>
              </a:solidFill>
              <a:latin typeface="Times New Roman" panose="02020603050405020304" pitchFamily="2" charset="0"/>
              <a:cs typeface="Times New Roman" panose="02020603050405020304" pitchFamily="2" charset="0"/>
            </a:endParaRPr>
          </a:p>
          <a:p>
            <a:pPr lvl="2">
              <a:spcBef>
                <a:spcPts val="600"/>
              </a:spcBef>
            </a:pPr>
            <a:r>
              <a:rPr lang="en-US" altLang="zh-CN" sz="1800" dirty="0">
                <a:solidFill>
                  <a:srgbClr val="C00000"/>
                </a:solidFill>
                <a:latin typeface="Times New Roman" panose="02020603050405020304" pitchFamily="2" charset="0"/>
                <a:cs typeface="Times New Roman" panose="02020603050405020304" pitchFamily="2" charset="0"/>
              </a:rPr>
              <a:t>int </a:t>
            </a:r>
            <a:r>
              <a:rPr lang="en-US" altLang="zh-CN" sz="1800" dirty="0" err="1">
                <a:solidFill>
                  <a:srgbClr val="C00000"/>
                </a:solidFill>
                <a:latin typeface="Times New Roman" panose="02020603050405020304" pitchFamily="2" charset="0"/>
                <a:cs typeface="Times New Roman" panose="02020603050405020304" pitchFamily="2" charset="0"/>
              </a:rPr>
              <a:t>shmid</a:t>
            </a:r>
            <a:r>
              <a:rPr lang="en-US" altLang="zh-CN" sz="1800" dirty="0">
                <a:solidFill>
                  <a:srgbClr val="C00000"/>
                </a:solidFill>
                <a:latin typeface="Times New Roman" panose="02020603050405020304" pitchFamily="2" charset="0"/>
                <a:cs typeface="Times New Roman" panose="02020603050405020304" pitchFamily="2" charset="0"/>
              </a:rPr>
              <a:t> </a:t>
            </a:r>
            <a:r>
              <a:rPr lang="en-US" altLang="zh-CN" sz="1800" dirty="0">
                <a:latin typeface="Times New Roman" panose="02020603050405020304" pitchFamily="2" charset="0"/>
                <a:cs typeface="Times New Roman" panose="02020603050405020304" pitchFamily="2" charset="0"/>
              </a:rPr>
              <a:t>= </a:t>
            </a:r>
            <a:r>
              <a:rPr lang="en-US" altLang="zh-CN" sz="1800" dirty="0" err="1">
                <a:latin typeface="Times New Roman" panose="02020603050405020304" pitchFamily="2" charset="0"/>
                <a:cs typeface="Times New Roman" panose="02020603050405020304" pitchFamily="2" charset="0"/>
              </a:rPr>
              <a:t>shmget</a:t>
            </a:r>
            <a:r>
              <a:rPr lang="en-US" altLang="zh-CN" sz="1800" dirty="0">
                <a:latin typeface="Times New Roman" panose="02020603050405020304" pitchFamily="2" charset="0"/>
                <a:cs typeface="Times New Roman" panose="02020603050405020304" pitchFamily="2" charset="0"/>
              </a:rPr>
              <a:t>(key</a:t>
            </a:r>
            <a:r>
              <a:rPr lang="en-US" altLang="zh-CN" sz="1800" noProof="1">
                <a:latin typeface="Times New Roman" panose="02020603050405020304" pitchFamily="2" charset="0"/>
                <a:cs typeface="Times New Roman" panose="02020603050405020304" pitchFamily="2" charset="0"/>
              </a:rPr>
              <a:t>, </a:t>
            </a:r>
            <a:r>
              <a:rPr lang="en-US" altLang="zh-CN" sz="1800" noProof="1" smtClean="0">
                <a:latin typeface="Times New Roman" panose="02020603050405020304" pitchFamily="2" charset="0"/>
                <a:cs typeface="Times New Roman" panose="02020603050405020304" pitchFamily="2" charset="0"/>
              </a:rPr>
              <a:t>size,</a:t>
            </a:r>
            <a:r>
              <a:rPr lang="en-US" altLang="zh-CN" sz="1800" noProof="1" smtClean="0">
                <a:solidFill>
                  <a:srgbClr val="7030A0"/>
                </a:solidFill>
                <a:latin typeface="Times New Roman" panose="02020603050405020304" pitchFamily="2" charset="0"/>
                <a:cs typeface="Times New Roman" panose="02020603050405020304" pitchFamily="2" charset="0"/>
              </a:rPr>
              <a:t>IPC_EXCL</a:t>
            </a:r>
            <a:r>
              <a:rPr lang="en-US" altLang="zh-CN" sz="1800" noProof="1">
                <a:latin typeface="Times New Roman" panose="02020603050405020304" pitchFamily="2" charset="0"/>
                <a:cs typeface="Times New Roman" panose="02020603050405020304" pitchFamily="2" charset="0"/>
              </a:rPr>
              <a:t>);  </a:t>
            </a:r>
            <a:endParaRPr lang="en-US" altLang="zh-CN" sz="1800" noProof="1">
              <a:latin typeface="Times New Roman" panose="02020603050405020304" pitchFamily="2" charset="0"/>
              <a:cs typeface="Times New Roman" panose="02020603050405020304" pitchFamily="2" charset="0"/>
            </a:endParaRPr>
          </a:p>
          <a:p>
            <a:pPr lvl="3">
              <a:spcBef>
                <a:spcPts val="600"/>
              </a:spcBef>
            </a:pPr>
            <a:r>
              <a:rPr lang="zh-CN" altLang="en-US" sz="1600" noProof="1">
                <a:latin typeface="Times New Roman" panose="02020603050405020304" pitchFamily="2" charset="0"/>
                <a:cs typeface="Times New Roman" panose="02020603050405020304" pitchFamily="2" charset="0"/>
              </a:rPr>
              <a:t>如果</a:t>
            </a:r>
            <a:r>
              <a:rPr lang="en-US" altLang="zh-CN" sz="1600" noProof="1">
                <a:latin typeface="Times New Roman" panose="02020603050405020304" pitchFamily="2" charset="0"/>
                <a:cs typeface="Times New Roman" panose="02020603050405020304" pitchFamily="2" charset="0"/>
              </a:rPr>
              <a:t>key</a:t>
            </a:r>
            <a:r>
              <a:rPr lang="zh-CN" altLang="en-US" sz="1600" noProof="1">
                <a:latin typeface="Times New Roman" panose="02020603050405020304" pitchFamily="2" charset="0"/>
                <a:cs typeface="Times New Roman" panose="02020603050405020304" pitchFamily="2" charset="0"/>
              </a:rPr>
              <a:t>对应的共享存储区已经存在，返回</a:t>
            </a:r>
            <a:r>
              <a:rPr lang="en-US" altLang="zh-CN" sz="1600" dirty="0" err="1">
                <a:solidFill>
                  <a:srgbClr val="C00000"/>
                </a:solidFill>
                <a:latin typeface="Times New Roman" panose="02020603050405020304" pitchFamily="2" charset="0"/>
                <a:cs typeface="Times New Roman" panose="02020603050405020304" pitchFamily="2" charset="0"/>
              </a:rPr>
              <a:t>shmid</a:t>
            </a:r>
            <a:r>
              <a:rPr lang="en-US" altLang="zh-CN" sz="1600" dirty="0">
                <a:solidFill>
                  <a:srgbClr val="C00000"/>
                </a:solidFill>
                <a:latin typeface="Times New Roman" panose="02020603050405020304" pitchFamily="2" charset="0"/>
                <a:cs typeface="Times New Roman" panose="02020603050405020304" pitchFamily="2" charset="0"/>
              </a:rPr>
              <a:t>  </a:t>
            </a:r>
            <a:r>
              <a:rPr lang="en-US" altLang="zh-CN" sz="1600" noProof="1" smtClean="0">
                <a:latin typeface="Times New Roman" panose="02020603050405020304" pitchFamily="2" charset="0"/>
                <a:cs typeface="Times New Roman" panose="02020603050405020304" pitchFamily="2" charset="0"/>
              </a:rPr>
              <a:t> </a:t>
            </a:r>
            <a:r>
              <a:rPr lang="en-US" altLang="zh-CN" sz="1600" noProof="1">
                <a:latin typeface="Times New Roman" panose="02020603050405020304" pitchFamily="2" charset="0"/>
                <a:cs typeface="Times New Roman" panose="02020603050405020304" pitchFamily="2" charset="0"/>
              </a:rPr>
              <a:t>//key != </a:t>
            </a:r>
            <a:r>
              <a:rPr lang="en-US" altLang="zh-CN" sz="1600" dirty="0">
                <a:solidFill>
                  <a:srgbClr val="0000CC"/>
                </a:solidFill>
                <a:latin typeface="Times New Roman" panose="02020603050405020304" pitchFamily="2" charset="0"/>
                <a:cs typeface="Times New Roman" panose="02020603050405020304" pitchFamily="2" charset="0"/>
              </a:rPr>
              <a:t>IPC_PRIVATE</a:t>
            </a:r>
            <a:endParaRPr lang="en-US" altLang="zh-CN" sz="1600" noProof="1">
              <a:latin typeface="Times New Roman" panose="02020603050405020304" pitchFamily="2" charset="0"/>
              <a:cs typeface="Times New Roman" panose="02020603050405020304" pitchFamily="2" charset="0"/>
            </a:endParaRPr>
          </a:p>
          <a:p>
            <a:pPr lvl="3">
              <a:spcBef>
                <a:spcPts val="600"/>
              </a:spcBef>
            </a:pPr>
            <a:r>
              <a:rPr lang="zh-CN" altLang="en-US" sz="1600" noProof="1">
                <a:latin typeface="Times New Roman" panose="02020603050405020304" pitchFamily="2" charset="0"/>
                <a:cs typeface="Times New Roman" panose="02020603050405020304" pitchFamily="2" charset="0"/>
              </a:rPr>
              <a:t>如果</a:t>
            </a:r>
            <a:r>
              <a:rPr lang="en-US" altLang="zh-CN" sz="1600" noProof="1">
                <a:latin typeface="Times New Roman" panose="02020603050405020304" pitchFamily="2" charset="0"/>
                <a:cs typeface="Times New Roman" panose="02020603050405020304" pitchFamily="2" charset="0"/>
              </a:rPr>
              <a:t>key</a:t>
            </a:r>
            <a:r>
              <a:rPr lang="zh-CN" altLang="en-US" sz="1600" noProof="1">
                <a:latin typeface="Times New Roman" panose="02020603050405020304" pitchFamily="2" charset="0"/>
                <a:cs typeface="Times New Roman" panose="02020603050405020304" pitchFamily="2" charset="0"/>
              </a:rPr>
              <a:t>对应的共享存储区不存在，返回</a:t>
            </a:r>
            <a:r>
              <a:rPr lang="zh-CN" altLang="en-US" sz="1600" noProof="1">
                <a:solidFill>
                  <a:srgbClr val="C00000"/>
                </a:solidFill>
                <a:latin typeface="Times New Roman" panose="02020603050405020304" pitchFamily="2" charset="0"/>
                <a:cs typeface="Times New Roman" panose="02020603050405020304" pitchFamily="2" charset="0"/>
              </a:rPr>
              <a:t>错误（</a:t>
            </a:r>
            <a:r>
              <a:rPr lang="zh-CN" altLang="zh-CN" sz="1600" noProof="1">
                <a:solidFill>
                  <a:srgbClr val="C00000"/>
                </a:solidFill>
                <a:latin typeface="Times New Roman" panose="02020603050405020304" pitchFamily="2" charset="0"/>
                <a:cs typeface="Times New Roman" panose="02020603050405020304" pitchFamily="2" charset="0"/>
              </a:rPr>
              <a:t>-1</a:t>
            </a:r>
            <a:r>
              <a:rPr lang="zh-CN" altLang="en-US" sz="1600" noProof="1">
                <a:solidFill>
                  <a:srgbClr val="C00000"/>
                </a:solidFill>
                <a:latin typeface="Times New Roman" panose="02020603050405020304" pitchFamily="2" charset="0"/>
                <a:cs typeface="Times New Roman" panose="02020603050405020304" pitchFamily="2" charset="0"/>
              </a:rPr>
              <a:t>）</a:t>
            </a:r>
            <a:endParaRPr lang="zh-CN" altLang="zh-CN" sz="1600" noProof="1">
              <a:solidFill>
                <a:srgbClr val="C00000"/>
              </a:solidFill>
              <a:latin typeface="Times New Roman" panose="02020603050405020304" pitchFamily="2" charset="0"/>
              <a:cs typeface="Times New Roman" panose="02020603050405020304" pitchFamily="2" charset="0"/>
            </a:endParaRPr>
          </a:p>
          <a:p>
            <a:pPr lvl="2"/>
            <a:endParaRPr lang="zh-CN" altLang="zh-CN" noProof="1">
              <a:latin typeface="Times New Roman" panose="02020603050405020304" pitchFamily="2" charset="0"/>
              <a:cs typeface="Times New Roman" panose="02020603050405020304" pitchFamily="2" charset="0"/>
            </a:endParaRPr>
          </a:p>
          <a:p>
            <a:pPr lvl="1"/>
            <a:endParaRPr lang="en-US" altLang="zh-CN" sz="1800" dirty="0">
              <a:solidFill>
                <a:srgbClr val="006600"/>
              </a:solidFill>
              <a:latin typeface="Times New Roman" panose="02020603050405020304" pitchFamily="2" charset="0"/>
              <a:cs typeface="Times New Roman" panose="02020603050405020304" pitchFamily="2" charset="0"/>
            </a:endParaRPr>
          </a:p>
          <a:p>
            <a:pPr lvl="1"/>
            <a:endParaRPr lang="en-US" altLang="zh-CN" sz="2000" noProof="1"/>
          </a:p>
          <a:p>
            <a:pPr lvl="1"/>
            <a:endParaRPr lang="en-US" altLang="zh-CN" sz="2000" noProof="1"/>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共享内存（存储区）过程</a:t>
            </a:r>
            <a:endParaRPr lang="zh-CN" altLang="en-US" noProof="1">
              <a:effectLst>
                <a:outerShdw blurRad="38100" dist="38100" dir="2700000">
                  <a:srgbClr val="C0C0C0"/>
                </a:outerShdw>
              </a:effectLst>
            </a:endParaRPr>
          </a:p>
        </p:txBody>
      </p:sp>
      <p:sp>
        <p:nvSpPr>
          <p:cNvPr id="192515" name="内容占位符 2"/>
          <p:cNvSpPr>
            <a:spLocks noGrp="1" noChangeArrowheads="1"/>
          </p:cNvSpPr>
          <p:nvPr>
            <p:ph idx="4294967295"/>
          </p:nvPr>
        </p:nvSpPr>
        <p:spPr>
          <a:xfrm>
            <a:off x="838200" y="977900"/>
            <a:ext cx="8131175" cy="5716588"/>
          </a:xfrm>
        </p:spPr>
        <p:txBody>
          <a:bodyPr/>
          <a:lstStyle/>
          <a:p>
            <a:pPr eaLnBrk="1" hangingPunct="1"/>
            <a:r>
              <a:rPr lang="en-US" altLang="zh-CN" sz="2400" dirty="0" err="1" smtClean="0">
                <a:solidFill>
                  <a:srgbClr val="7030A0"/>
                </a:solidFill>
                <a:latin typeface="Times New Roman" panose="02020603050405020304" pitchFamily="2" charset="0"/>
                <a:cs typeface="Times New Roman" panose="02020603050405020304" pitchFamily="2" charset="0"/>
              </a:rPr>
              <a:t>shmat</a:t>
            </a:r>
            <a:r>
              <a:rPr lang="en-US" altLang="zh-CN" sz="2400" dirty="0" smtClean="0">
                <a:solidFill>
                  <a:srgbClr val="7030A0"/>
                </a:solidFill>
                <a:latin typeface="Times New Roman" panose="02020603050405020304" pitchFamily="2" charset="0"/>
                <a:cs typeface="Times New Roman" panose="02020603050405020304" pitchFamily="2" charset="0"/>
              </a:rPr>
              <a:t>:</a:t>
            </a:r>
            <a:r>
              <a:rPr lang="zh-CN" altLang="en-US" sz="2400" noProof="1" smtClean="0">
                <a:solidFill>
                  <a:srgbClr val="7030A0"/>
                </a:solidFill>
              </a:rPr>
              <a:t> </a:t>
            </a:r>
            <a:r>
              <a:rPr lang="zh-CN" altLang="en-US" sz="2000" b="1" noProof="1">
                <a:solidFill>
                  <a:srgbClr val="0000CC"/>
                </a:solidFill>
              </a:rPr>
              <a:t>将新建的存储区附接到进程</a:t>
            </a:r>
            <a:endParaRPr lang="en-US" altLang="zh-CN" sz="2000" b="1" dirty="0">
              <a:solidFill>
                <a:srgbClr val="006600"/>
              </a:solidFill>
              <a:latin typeface="Times New Roman" panose="02020603050405020304" pitchFamily="2" charset="0"/>
              <a:cs typeface="Times New Roman" panose="02020603050405020304" pitchFamily="2" charset="0"/>
            </a:endParaRPr>
          </a:p>
          <a:p>
            <a:pPr lvl="1" eaLnBrk="1" hangingPunct="1"/>
            <a:r>
              <a:rPr lang="en-US" altLang="zh-CN" sz="1800" dirty="0">
                <a:solidFill>
                  <a:srgbClr val="006600"/>
                </a:solidFill>
                <a:latin typeface="Times New Roman" panose="02020603050405020304" pitchFamily="2" charset="0"/>
                <a:cs typeface="Times New Roman" panose="02020603050405020304" pitchFamily="2" charset="0"/>
              </a:rPr>
              <a:t>2</a:t>
            </a:r>
            <a:r>
              <a:rPr lang="zh-CN" altLang="en-US" sz="1800" dirty="0">
                <a:solidFill>
                  <a:srgbClr val="006600"/>
                </a:solidFill>
                <a:latin typeface="Times New Roman" panose="02020603050405020304" pitchFamily="2" charset="0"/>
                <a:cs typeface="Times New Roman" panose="02020603050405020304" pitchFamily="2" charset="0"/>
              </a:rPr>
              <a:t>、利用系统调用</a:t>
            </a:r>
            <a:r>
              <a:rPr lang="en-US" altLang="zh-CN" sz="1800" dirty="0">
                <a:solidFill>
                  <a:srgbClr val="006600"/>
                </a:solidFill>
                <a:latin typeface="Times New Roman" panose="02020603050405020304" pitchFamily="2" charset="0"/>
                <a:cs typeface="Times New Roman" panose="02020603050405020304" pitchFamily="2" charset="0"/>
              </a:rPr>
              <a:t>v</a:t>
            </a:r>
            <a:r>
              <a:rPr lang="en-US" altLang="zh-CN" sz="1800" dirty="0">
                <a:solidFill>
                  <a:srgbClr val="0000CC"/>
                </a:solidFill>
                <a:latin typeface="Times New Roman" panose="02020603050405020304" pitchFamily="2" charset="0"/>
                <a:cs typeface="Times New Roman" panose="02020603050405020304" pitchFamily="2" charset="0"/>
              </a:rPr>
              <a:t>oid *</a:t>
            </a:r>
            <a:r>
              <a:rPr lang="en-US" altLang="zh-CN" sz="1800" dirty="0" err="1">
                <a:solidFill>
                  <a:srgbClr val="0000CC"/>
                </a:solidFill>
                <a:latin typeface="Times New Roman" panose="02020603050405020304" pitchFamily="2" charset="0"/>
                <a:cs typeface="Times New Roman" panose="02020603050405020304" pitchFamily="2" charset="0"/>
              </a:rPr>
              <a:t>shmat</a:t>
            </a:r>
            <a:r>
              <a:rPr lang="en-US" altLang="zh-CN" sz="1800" dirty="0">
                <a:solidFill>
                  <a:srgbClr val="0000CC"/>
                </a:solidFill>
                <a:latin typeface="Times New Roman" panose="02020603050405020304" pitchFamily="2" charset="0"/>
                <a:cs typeface="Times New Roman" panose="02020603050405020304" pitchFamily="2" charset="0"/>
              </a:rPr>
              <a:t>(</a:t>
            </a:r>
            <a:r>
              <a:rPr lang="en-US" altLang="zh-CN" sz="1800" dirty="0" err="1">
                <a:solidFill>
                  <a:srgbClr val="0000CC"/>
                </a:solidFill>
                <a:latin typeface="Times New Roman" panose="02020603050405020304" pitchFamily="2" charset="0"/>
                <a:cs typeface="Times New Roman" panose="02020603050405020304" pitchFamily="2" charset="0"/>
              </a:rPr>
              <a:t>int</a:t>
            </a:r>
            <a:r>
              <a:rPr lang="en-US" altLang="zh-CN" sz="1800" dirty="0">
                <a:solidFill>
                  <a:srgbClr val="0000CC"/>
                </a:solidFill>
                <a:latin typeface="Times New Roman" panose="02020603050405020304" pitchFamily="2" charset="0"/>
                <a:cs typeface="Times New Roman" panose="02020603050405020304" pitchFamily="2" charset="0"/>
              </a:rPr>
              <a:t> </a:t>
            </a:r>
            <a:r>
              <a:rPr lang="en-US" altLang="zh-CN" sz="1800" dirty="0" err="1">
                <a:solidFill>
                  <a:srgbClr val="0000CC"/>
                </a:solidFill>
                <a:latin typeface="Times New Roman" panose="02020603050405020304" pitchFamily="2" charset="0"/>
                <a:cs typeface="Times New Roman" panose="02020603050405020304" pitchFamily="2" charset="0"/>
              </a:rPr>
              <a:t>shmid</a:t>
            </a:r>
            <a:r>
              <a:rPr lang="en-US" altLang="zh-CN" sz="1800" dirty="0">
                <a:solidFill>
                  <a:srgbClr val="0000CC"/>
                </a:solidFill>
                <a:latin typeface="Times New Roman" panose="02020603050405020304" pitchFamily="2" charset="0"/>
                <a:cs typeface="Times New Roman" panose="02020603050405020304" pitchFamily="2" charset="0"/>
              </a:rPr>
              <a:t>, </a:t>
            </a:r>
            <a:r>
              <a:rPr lang="en-US" altLang="zh-CN" sz="1800" dirty="0" err="1">
                <a:solidFill>
                  <a:srgbClr val="0000CC"/>
                </a:solidFill>
                <a:latin typeface="Times New Roman" panose="02020603050405020304" pitchFamily="2" charset="0"/>
                <a:cs typeface="Times New Roman" panose="02020603050405020304" pitchFamily="2" charset="0"/>
              </a:rPr>
              <a:t>const</a:t>
            </a:r>
            <a:r>
              <a:rPr lang="en-US" altLang="zh-CN" sz="1800" dirty="0">
                <a:solidFill>
                  <a:srgbClr val="0000CC"/>
                </a:solidFill>
                <a:latin typeface="Times New Roman" panose="02020603050405020304" pitchFamily="2" charset="0"/>
                <a:cs typeface="Times New Roman" panose="02020603050405020304" pitchFamily="2" charset="0"/>
              </a:rPr>
              <a:t> void *</a:t>
            </a:r>
            <a:r>
              <a:rPr lang="en-US" altLang="zh-CN" sz="1800" dirty="0" err="1">
                <a:solidFill>
                  <a:srgbClr val="0000CC"/>
                </a:solidFill>
                <a:latin typeface="Times New Roman" panose="02020603050405020304" pitchFamily="2" charset="0"/>
                <a:cs typeface="Times New Roman" panose="02020603050405020304" pitchFamily="2" charset="0"/>
              </a:rPr>
              <a:t>shmaddr</a:t>
            </a:r>
            <a:r>
              <a:rPr lang="en-US" altLang="zh-CN" sz="1800" dirty="0">
                <a:solidFill>
                  <a:srgbClr val="0000CC"/>
                </a:solidFill>
                <a:latin typeface="Times New Roman" panose="02020603050405020304" pitchFamily="2" charset="0"/>
                <a:cs typeface="Times New Roman" panose="02020603050405020304" pitchFamily="2" charset="0"/>
              </a:rPr>
              <a:t>, </a:t>
            </a:r>
            <a:r>
              <a:rPr lang="en-US" altLang="zh-CN" sz="1800" dirty="0" err="1">
                <a:solidFill>
                  <a:srgbClr val="0000CC"/>
                </a:solidFill>
                <a:latin typeface="Times New Roman" panose="02020603050405020304" pitchFamily="2" charset="0"/>
                <a:cs typeface="Times New Roman" panose="02020603050405020304" pitchFamily="2" charset="0"/>
              </a:rPr>
              <a:t>int</a:t>
            </a:r>
            <a:r>
              <a:rPr lang="en-US" altLang="zh-CN" sz="1800" dirty="0">
                <a:solidFill>
                  <a:srgbClr val="0000CC"/>
                </a:solidFill>
                <a:latin typeface="Times New Roman" panose="02020603050405020304" pitchFamily="2" charset="0"/>
                <a:cs typeface="Times New Roman" panose="02020603050405020304" pitchFamily="2" charset="0"/>
              </a:rPr>
              <a:t> </a:t>
            </a:r>
            <a:r>
              <a:rPr lang="en-US" altLang="zh-CN" sz="1800" dirty="0" err="1">
                <a:solidFill>
                  <a:srgbClr val="0000CC"/>
                </a:solidFill>
                <a:latin typeface="Times New Roman" panose="02020603050405020304" pitchFamily="2" charset="0"/>
                <a:cs typeface="Times New Roman" panose="02020603050405020304" pitchFamily="2" charset="0"/>
              </a:rPr>
              <a:t>shmflg</a:t>
            </a:r>
            <a:r>
              <a:rPr lang="en-US" altLang="zh-CN" sz="1800" dirty="0">
                <a:solidFill>
                  <a:srgbClr val="0000CC"/>
                </a:solidFill>
                <a:latin typeface="Times New Roman" panose="02020603050405020304" pitchFamily="2" charset="0"/>
                <a:cs typeface="Times New Roman" panose="02020603050405020304" pitchFamily="2" charset="0"/>
              </a:rPr>
              <a:t>)</a:t>
            </a:r>
            <a:r>
              <a:rPr lang="zh-CN" altLang="en-US" sz="1800" dirty="0" smtClean="0">
                <a:solidFill>
                  <a:srgbClr val="006600"/>
                </a:solidFill>
                <a:latin typeface="Times New Roman" panose="02020603050405020304" pitchFamily="2" charset="0"/>
                <a:cs typeface="Times New Roman" panose="02020603050405020304" pitchFamily="2" charset="0"/>
              </a:rPr>
              <a:t>把标识符</a:t>
            </a:r>
            <a:r>
              <a:rPr lang="en-US" altLang="zh-CN" sz="1800" dirty="0" err="1" smtClean="0">
                <a:solidFill>
                  <a:srgbClr val="0000CC"/>
                </a:solidFill>
                <a:latin typeface="Times New Roman" panose="02020603050405020304" pitchFamily="2" charset="0"/>
                <a:cs typeface="Times New Roman" panose="02020603050405020304" pitchFamily="2" charset="0"/>
              </a:rPr>
              <a:t>shmid</a:t>
            </a:r>
            <a:r>
              <a:rPr lang="zh-CN" altLang="en-US" sz="1800" dirty="0">
                <a:solidFill>
                  <a:srgbClr val="006600"/>
                </a:solidFill>
                <a:latin typeface="Times New Roman" panose="02020603050405020304" pitchFamily="2" charset="0"/>
                <a:cs typeface="Times New Roman" panose="02020603050405020304" pitchFamily="2" charset="0"/>
              </a:rPr>
              <a:t>所指的共</a:t>
            </a:r>
            <a:r>
              <a:rPr lang="zh-CN" altLang="en-US" sz="1800" dirty="0" smtClean="0">
                <a:solidFill>
                  <a:srgbClr val="006600"/>
                </a:solidFill>
                <a:latin typeface="Times New Roman" panose="02020603050405020304" pitchFamily="2" charset="0"/>
                <a:cs typeface="Times New Roman" panose="02020603050405020304" pitchFamily="2" charset="0"/>
              </a:rPr>
              <a:t>享</a:t>
            </a:r>
            <a:r>
              <a:rPr lang="zh-CN" altLang="en-US" sz="1800" dirty="0">
                <a:solidFill>
                  <a:srgbClr val="006600"/>
                </a:solidFill>
                <a:latin typeface="Times New Roman" panose="02020603050405020304" pitchFamily="2" charset="0"/>
                <a:cs typeface="Times New Roman" panose="02020603050405020304" pitchFamily="2" charset="0"/>
              </a:rPr>
              <a:t>内存区对象</a:t>
            </a:r>
            <a:r>
              <a:rPr lang="zh-CN" altLang="en-US" sz="1800" dirty="0" smtClean="0">
                <a:solidFill>
                  <a:srgbClr val="006600"/>
                </a:solidFill>
                <a:latin typeface="Times New Roman" panose="02020603050405020304" pitchFamily="2" charset="0"/>
                <a:cs typeface="Times New Roman" panose="02020603050405020304" pitchFamily="2" charset="0"/>
              </a:rPr>
              <a:t>映射（附接）到</a:t>
            </a:r>
            <a:r>
              <a:rPr lang="zh-CN" altLang="en-US" sz="1800" dirty="0">
                <a:solidFill>
                  <a:srgbClr val="006600"/>
                </a:solidFill>
                <a:latin typeface="Times New Roman" panose="02020603050405020304" pitchFamily="2" charset="0"/>
                <a:cs typeface="Times New Roman" panose="02020603050405020304" pitchFamily="2" charset="0"/>
              </a:rPr>
              <a:t>调用进程的地址空间上</a:t>
            </a:r>
            <a:r>
              <a:rPr lang="zh-CN" altLang="en-US" sz="1800" dirty="0" smtClean="0">
                <a:solidFill>
                  <a:srgbClr val="006600"/>
                </a:solidFill>
                <a:latin typeface="Times New Roman" panose="02020603050405020304" pitchFamily="2" charset="0"/>
                <a:cs typeface="Times New Roman" panose="02020603050405020304" pitchFamily="2" charset="0"/>
              </a:rPr>
              <a:t>，返回</a:t>
            </a:r>
            <a:r>
              <a:rPr lang="zh-CN" altLang="en-US" sz="1800" dirty="0" smtClean="0">
                <a:solidFill>
                  <a:srgbClr val="0070C0"/>
                </a:solidFill>
                <a:latin typeface="Times New Roman" panose="02020603050405020304" pitchFamily="2" charset="0"/>
                <a:cs typeface="Times New Roman" panose="02020603050405020304" pitchFamily="2" charset="0"/>
              </a:rPr>
              <a:t>附接地址</a:t>
            </a:r>
            <a:r>
              <a:rPr lang="zh-CN" altLang="en-US" sz="1800" dirty="0" smtClean="0">
                <a:solidFill>
                  <a:srgbClr val="006600"/>
                </a:solidFill>
                <a:latin typeface="Times New Roman" panose="02020603050405020304" pitchFamily="2" charset="0"/>
                <a:cs typeface="Times New Roman" panose="02020603050405020304" pitchFamily="2" charset="0"/>
              </a:rPr>
              <a:t>。如</a:t>
            </a:r>
            <a:endParaRPr lang="en-US" altLang="zh-CN" sz="1800" dirty="0">
              <a:solidFill>
                <a:srgbClr val="006600"/>
              </a:solidFill>
              <a:latin typeface="Times New Roman" panose="02020603050405020304" pitchFamily="2" charset="0"/>
              <a:cs typeface="Times New Roman" panose="02020603050405020304" pitchFamily="2" charset="0"/>
            </a:endParaRPr>
          </a:p>
          <a:p>
            <a:pPr lvl="2" eaLnBrk="1" hangingPunct="1"/>
            <a:r>
              <a:rPr lang="en-US" altLang="zh-CN" sz="1800" dirty="0" err="1">
                <a:solidFill>
                  <a:srgbClr val="006600"/>
                </a:solidFill>
                <a:latin typeface="Times New Roman" panose="02020603050405020304" pitchFamily="2" charset="0"/>
                <a:cs typeface="Times New Roman" panose="02020603050405020304" pitchFamily="2" charset="0"/>
              </a:rPr>
              <a:t>shmaddr</a:t>
            </a:r>
            <a:r>
              <a:rPr lang="en-US" altLang="zh-CN" sz="1800" dirty="0">
                <a:solidFill>
                  <a:srgbClr val="006600"/>
                </a:solidFill>
                <a:latin typeface="Times New Roman" panose="02020603050405020304" pitchFamily="2" charset="0"/>
                <a:cs typeface="Times New Roman" panose="02020603050405020304" pitchFamily="2" charset="0"/>
              </a:rPr>
              <a:t> </a:t>
            </a:r>
            <a:r>
              <a:rPr lang="en-US" altLang="zh-CN" sz="1800" dirty="0">
                <a:latin typeface="Times New Roman" panose="02020603050405020304" pitchFamily="2" charset="0"/>
                <a:cs typeface="Times New Roman" panose="02020603050405020304" pitchFamily="2" charset="0"/>
              </a:rPr>
              <a:t>= (char *)</a:t>
            </a:r>
            <a:r>
              <a:rPr lang="en-US" altLang="zh-CN" sz="1800" dirty="0" err="1">
                <a:latin typeface="Times New Roman" panose="02020603050405020304" pitchFamily="2" charset="0"/>
                <a:cs typeface="Times New Roman" panose="02020603050405020304" pitchFamily="2" charset="0"/>
              </a:rPr>
              <a:t>shmat</a:t>
            </a:r>
            <a:r>
              <a:rPr lang="en-US" altLang="zh-CN" sz="1800" dirty="0">
                <a:latin typeface="Times New Roman" panose="02020603050405020304" pitchFamily="2" charset="0"/>
                <a:cs typeface="Times New Roman" panose="02020603050405020304" pitchFamily="2" charset="0"/>
              </a:rPr>
              <a:t>( </a:t>
            </a:r>
            <a:r>
              <a:rPr lang="en-US" altLang="zh-CN" sz="1800" dirty="0" err="1">
                <a:solidFill>
                  <a:srgbClr val="C00000"/>
                </a:solidFill>
                <a:latin typeface="Times New Roman" panose="02020603050405020304" pitchFamily="2" charset="0"/>
                <a:cs typeface="Times New Roman" panose="02020603050405020304" pitchFamily="2" charset="0"/>
              </a:rPr>
              <a:t>shmid</a:t>
            </a:r>
            <a:r>
              <a:rPr lang="en-US" altLang="zh-CN" sz="1800" dirty="0">
                <a:latin typeface="Times New Roman" panose="02020603050405020304" pitchFamily="2" charset="0"/>
                <a:cs typeface="Times New Roman" panose="02020603050405020304" pitchFamily="2" charset="0"/>
              </a:rPr>
              <a:t>, NULL, 0 ) ;</a:t>
            </a:r>
            <a:endParaRPr lang="en-US" altLang="zh-CN" sz="1800" dirty="0">
              <a:latin typeface="Times New Roman" panose="02020603050405020304" pitchFamily="2" charset="0"/>
              <a:cs typeface="Times New Roman" panose="02020603050405020304" pitchFamily="2" charset="0"/>
            </a:endParaRPr>
          </a:p>
          <a:p>
            <a:pPr lvl="2" eaLnBrk="1" hangingPunct="1"/>
            <a:endParaRPr lang="en-US" altLang="zh-CN" sz="1800" noProof="1">
              <a:solidFill>
                <a:srgbClr val="000818"/>
              </a:solidFill>
              <a:latin typeface="Times New Roman" panose="02020603050405020304" pitchFamily="2" charset="0"/>
              <a:cs typeface="Times New Roman" panose="02020603050405020304" pitchFamily="2" charset="0"/>
            </a:endParaRPr>
          </a:p>
          <a:p>
            <a:pPr lvl="2" eaLnBrk="1" hangingPunct="1"/>
            <a:r>
              <a:rPr lang="zh-CN" altLang="en-US" sz="1800" noProof="1">
                <a:solidFill>
                  <a:srgbClr val="000818"/>
                </a:solidFill>
                <a:latin typeface="Times New Roman" panose="02020603050405020304" pitchFamily="2" charset="0"/>
                <a:cs typeface="Times New Roman" panose="02020603050405020304" pitchFamily="2" charset="0"/>
              </a:rPr>
              <a:t>第</a:t>
            </a:r>
            <a:r>
              <a:rPr lang="zh-CN" altLang="zh-CN" sz="1800" noProof="1">
                <a:solidFill>
                  <a:srgbClr val="000818"/>
                </a:solidFill>
                <a:latin typeface="Times New Roman" panose="02020603050405020304" pitchFamily="2" charset="0"/>
                <a:cs typeface="Times New Roman" panose="02020603050405020304" pitchFamily="2" charset="0"/>
              </a:rPr>
              <a:t>1</a:t>
            </a:r>
            <a:r>
              <a:rPr lang="zh-CN" altLang="en-US" sz="1800" noProof="1">
                <a:solidFill>
                  <a:srgbClr val="000818"/>
                </a:solidFill>
                <a:latin typeface="Times New Roman" panose="02020603050405020304" pitchFamily="2" charset="0"/>
                <a:cs typeface="Times New Roman" panose="02020603050405020304" pitchFamily="2" charset="0"/>
              </a:rPr>
              <a:t>步中创建的共享</a:t>
            </a:r>
            <a:r>
              <a:rPr lang="zh-CN" altLang="en-US" sz="1800" noProof="1" smtClean="0">
                <a:solidFill>
                  <a:srgbClr val="000818"/>
                </a:solidFill>
                <a:latin typeface="Times New Roman" panose="02020603050405020304" pitchFamily="2" charset="0"/>
                <a:cs typeface="Times New Roman" panose="02020603050405020304" pitchFamily="2" charset="0"/>
              </a:rPr>
              <a:t>内存不属于任何进程</a:t>
            </a:r>
            <a:r>
              <a:rPr lang="zh-CN" altLang="en-US" sz="1800" noProof="1">
                <a:solidFill>
                  <a:srgbClr val="000818"/>
                </a:solidFill>
                <a:latin typeface="Times New Roman" panose="02020603050405020304" pitchFamily="2" charset="0"/>
                <a:cs typeface="Times New Roman" panose="02020603050405020304" pitchFamily="2" charset="0"/>
              </a:rPr>
              <a:t>地址空间的一部分，由于存储保护的原因</a:t>
            </a:r>
            <a:r>
              <a:rPr lang="zh-CN" altLang="en-US" sz="1800" noProof="1" smtClean="0">
                <a:solidFill>
                  <a:srgbClr val="000818"/>
                </a:solidFill>
                <a:latin typeface="Times New Roman" panose="02020603050405020304" pitchFamily="2" charset="0"/>
                <a:cs typeface="Times New Roman" panose="02020603050405020304" pitchFamily="2" charset="0"/>
              </a:rPr>
              <a:t>，所有进程</a:t>
            </a:r>
            <a:r>
              <a:rPr lang="zh-CN" altLang="en-US" sz="1800" noProof="1">
                <a:solidFill>
                  <a:srgbClr val="000818"/>
                </a:solidFill>
                <a:latin typeface="Times New Roman" panose="02020603050405020304" pitchFamily="2" charset="0"/>
                <a:cs typeface="Times New Roman" panose="02020603050405020304" pitchFamily="2" charset="0"/>
              </a:rPr>
              <a:t>无法访问该共享存储区的地址空间</a:t>
            </a:r>
            <a:endParaRPr lang="zh-CN" altLang="zh-CN" sz="1800" noProof="1">
              <a:solidFill>
                <a:srgbClr val="000818"/>
              </a:solidFill>
              <a:latin typeface="Times New Roman" panose="02020603050405020304" pitchFamily="2" charset="0"/>
              <a:cs typeface="Times New Roman" panose="02020603050405020304" pitchFamily="2" charset="0"/>
            </a:endParaRPr>
          </a:p>
          <a:p>
            <a:pPr lvl="2" eaLnBrk="1" hangingPunct="1"/>
            <a:r>
              <a:rPr lang="zh-CN" altLang="en-US" sz="1800" noProof="1" smtClean="0">
                <a:solidFill>
                  <a:srgbClr val="000818"/>
                </a:solidFill>
                <a:latin typeface="Times New Roman" panose="02020603050405020304" pitchFamily="2" charset="0"/>
                <a:cs typeface="Times New Roman" panose="02020603050405020304" pitchFamily="2" charset="0"/>
              </a:rPr>
              <a:t>将共享</a:t>
            </a:r>
            <a:r>
              <a:rPr lang="zh-CN" altLang="en-US" sz="1800" noProof="1">
                <a:solidFill>
                  <a:srgbClr val="000818"/>
                </a:solidFill>
                <a:latin typeface="Times New Roman" panose="02020603050405020304" pitchFamily="2" charset="0"/>
                <a:cs typeface="Times New Roman" panose="02020603050405020304" pitchFamily="2" charset="0"/>
              </a:rPr>
              <a:t>存储区附</a:t>
            </a:r>
            <a:r>
              <a:rPr lang="zh-CN" altLang="en-US" sz="1800" noProof="1" smtClean="0">
                <a:solidFill>
                  <a:srgbClr val="000818"/>
                </a:solidFill>
                <a:latin typeface="Times New Roman" panose="02020603050405020304" pitchFamily="2" charset="0"/>
                <a:cs typeface="Times New Roman" panose="02020603050405020304" pitchFamily="2" charset="0"/>
              </a:rPr>
              <a:t>接到一个进程的地址空间上之后</a:t>
            </a:r>
            <a:r>
              <a:rPr lang="zh-CN" altLang="en-US" sz="1800" noProof="1">
                <a:solidFill>
                  <a:srgbClr val="000818"/>
                </a:solidFill>
                <a:latin typeface="Times New Roman" panose="02020603050405020304" pitchFamily="2" charset="0"/>
                <a:cs typeface="Times New Roman" panose="02020603050405020304" pitchFamily="2" charset="0"/>
              </a:rPr>
              <a:t>，该共享存储区就</a:t>
            </a:r>
            <a:r>
              <a:rPr lang="zh-CN" altLang="en-US" sz="1800" noProof="1" smtClean="0">
                <a:solidFill>
                  <a:srgbClr val="000818"/>
                </a:solidFill>
                <a:latin typeface="Times New Roman" panose="02020603050405020304" pitchFamily="2" charset="0"/>
                <a:cs typeface="Times New Roman" panose="02020603050405020304" pitchFamily="2" charset="0"/>
              </a:rPr>
              <a:t>成为该进程</a:t>
            </a:r>
            <a:r>
              <a:rPr lang="zh-CN" altLang="en-US" sz="1800" noProof="1">
                <a:solidFill>
                  <a:srgbClr val="000818"/>
                </a:solidFill>
                <a:latin typeface="Times New Roman" panose="02020603050405020304" pitchFamily="2" charset="0"/>
                <a:cs typeface="Times New Roman" panose="02020603050405020304" pitchFamily="2" charset="0"/>
              </a:rPr>
              <a:t>虚地址空间的一部分，进程就能够以存取其它虚地址一样的方法访问它</a:t>
            </a:r>
            <a:endParaRPr lang="zh-CN" altLang="zh-CN" sz="1800" noProof="1">
              <a:solidFill>
                <a:srgbClr val="000818"/>
              </a:solidFill>
              <a:latin typeface="Times New Roman" panose="02020603050405020304" pitchFamily="2" charset="0"/>
              <a:cs typeface="Times New Roman" panose="02020603050405020304" pitchFamily="2" charset="0"/>
            </a:endParaRPr>
          </a:p>
          <a:p>
            <a:pPr lvl="1" eaLnBrk="1" hangingPunct="1"/>
            <a:endParaRPr lang="zh-CN" altLang="zh-CN" sz="2000" noProof="1"/>
          </a:p>
          <a:p>
            <a:pPr lvl="1" eaLnBrk="1" hangingPunct="1"/>
            <a:endParaRPr lang="zh-CN" altLang="zh-CN" sz="2000" noProof="1"/>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共享内存（存储区）过程</a:t>
            </a:r>
            <a:endParaRPr lang="zh-CN" altLang="en-US" noProof="1">
              <a:effectLst>
                <a:outerShdw blurRad="38100" dist="38100" dir="2700000">
                  <a:srgbClr val="C0C0C0"/>
                </a:outerShdw>
              </a:effectLst>
            </a:endParaRPr>
          </a:p>
        </p:txBody>
      </p:sp>
      <p:sp>
        <p:nvSpPr>
          <p:cNvPr id="193539" name="内容占位符 2"/>
          <p:cNvSpPr>
            <a:spLocks noGrp="1" noChangeArrowheads="1"/>
          </p:cNvSpPr>
          <p:nvPr>
            <p:ph idx="4294967295"/>
          </p:nvPr>
        </p:nvSpPr>
        <p:spPr>
          <a:xfrm>
            <a:off x="838200" y="977900"/>
            <a:ext cx="8131175" cy="5716588"/>
          </a:xfrm>
        </p:spPr>
        <p:txBody>
          <a:bodyPr/>
          <a:lstStyle/>
          <a:p>
            <a:r>
              <a:rPr lang="zh-CN" altLang="en-US" sz="2400" noProof="1">
                <a:solidFill>
                  <a:srgbClr val="0000CC"/>
                </a:solidFill>
              </a:rPr>
              <a:t> </a:t>
            </a:r>
            <a:r>
              <a:rPr lang="zh-CN" altLang="en-US" sz="2400" b="1" noProof="1">
                <a:solidFill>
                  <a:srgbClr val="0000CC"/>
                </a:solidFill>
              </a:rPr>
              <a:t>读写共享存储区</a:t>
            </a:r>
            <a:endParaRPr lang="zh-CN" altLang="zh-CN" sz="2400" b="1" noProof="1">
              <a:solidFill>
                <a:srgbClr val="0000CC"/>
              </a:solidFill>
            </a:endParaRPr>
          </a:p>
          <a:p>
            <a:pPr lvl="1"/>
            <a:r>
              <a:rPr lang="zh-CN" altLang="zh-CN" sz="1800" noProof="1">
                <a:solidFill>
                  <a:srgbClr val="006600"/>
                </a:solidFill>
              </a:rPr>
              <a:t>3</a:t>
            </a:r>
            <a:r>
              <a:rPr lang="zh-CN" altLang="en-US" sz="1800" noProof="1">
                <a:solidFill>
                  <a:srgbClr val="006600"/>
                </a:solidFill>
              </a:rPr>
              <a:t>、读写共享内存（理论上，读写之间的同步需要借助于信号量实现）</a:t>
            </a:r>
            <a:endParaRPr lang="zh-CN" altLang="zh-CN" sz="1800" noProof="1">
              <a:solidFill>
                <a:srgbClr val="006600"/>
              </a:solidFill>
            </a:endParaRPr>
          </a:p>
          <a:p>
            <a:pPr lvl="2"/>
            <a:r>
              <a:rPr lang="zh-CN" altLang="en-US" sz="1800" dirty="0"/>
              <a:t>写</a:t>
            </a:r>
            <a:endParaRPr lang="en-US" altLang="zh-CN" sz="1800" dirty="0"/>
          </a:p>
          <a:p>
            <a:pPr lvl="3">
              <a:buFont typeface="Wingdings" panose="05000000000000000000" pitchFamily="2" charset="2"/>
              <a:buChar char="Ø"/>
            </a:pPr>
            <a:r>
              <a:rPr lang="en-US" altLang="zh-CN" sz="1800" dirty="0" err="1"/>
              <a:t>strcpy</a:t>
            </a:r>
            <a:r>
              <a:rPr lang="en-US" altLang="zh-CN" sz="1800" dirty="0"/>
              <a:t>( </a:t>
            </a:r>
            <a:r>
              <a:rPr lang="en-US" altLang="zh-CN" sz="1800" dirty="0" err="1">
                <a:solidFill>
                  <a:srgbClr val="006600"/>
                </a:solidFill>
              </a:rPr>
              <a:t>shmaddr</a:t>
            </a:r>
            <a:r>
              <a:rPr lang="en-US" altLang="zh-CN" sz="1800" dirty="0"/>
              <a:t>, "Hi, I am child process!\n") ;</a:t>
            </a:r>
            <a:endParaRPr lang="en-US" altLang="zh-CN" sz="1800" dirty="0"/>
          </a:p>
          <a:p>
            <a:pPr lvl="3">
              <a:buFont typeface="Wingdings" panose="05000000000000000000" pitchFamily="2" charset="2"/>
              <a:buChar char="Ø"/>
            </a:pPr>
            <a:r>
              <a:rPr lang="en-US" altLang="zh-CN" sz="1800" noProof="1"/>
              <a:t>scanf(“%[^\n]”,</a:t>
            </a:r>
            <a:r>
              <a:rPr lang="en-US" altLang="zh-CN" sz="1800" dirty="0">
                <a:solidFill>
                  <a:srgbClr val="006600"/>
                </a:solidFill>
              </a:rPr>
              <a:t> </a:t>
            </a:r>
            <a:r>
              <a:rPr lang="en-US" altLang="zh-CN" sz="1800" dirty="0" err="1">
                <a:solidFill>
                  <a:srgbClr val="006600"/>
                </a:solidFill>
              </a:rPr>
              <a:t>shmaddr</a:t>
            </a:r>
            <a:r>
              <a:rPr lang="en-US" altLang="zh-CN" sz="1800" noProof="1"/>
              <a:t>);   //</a:t>
            </a:r>
            <a:r>
              <a:rPr lang="zh-CN" altLang="en-US" sz="1800" noProof="1"/>
              <a:t>字符串的结束符为回车</a:t>
            </a:r>
            <a:endParaRPr lang="zh-CN" altLang="zh-CN" sz="1800" noProof="1"/>
          </a:p>
          <a:p>
            <a:pPr lvl="3">
              <a:buFont typeface="Wingdings" panose="05000000000000000000" pitchFamily="2" charset="2"/>
              <a:buChar char="Ø"/>
            </a:pPr>
            <a:r>
              <a:rPr lang="en-US" altLang="zh-CN" sz="1800" dirty="0" err="1"/>
              <a:t>sprintf</a:t>
            </a:r>
            <a:r>
              <a:rPr lang="en-US" altLang="zh-CN" sz="1800" dirty="0"/>
              <a:t>(</a:t>
            </a:r>
            <a:r>
              <a:rPr lang="en-US" altLang="zh-CN" sz="1800" dirty="0" err="1">
                <a:solidFill>
                  <a:srgbClr val="006600"/>
                </a:solidFill>
              </a:rPr>
              <a:t>shmaddr</a:t>
            </a:r>
            <a:r>
              <a:rPr lang="en-US" altLang="zh-CN" sz="1800" dirty="0"/>
              <a:t>,”Hi, there!”);</a:t>
            </a:r>
            <a:endParaRPr lang="en-US" altLang="zh-CN" sz="1800" noProof="1"/>
          </a:p>
          <a:p>
            <a:pPr lvl="2"/>
            <a:r>
              <a:rPr lang="zh-CN" altLang="en-US" sz="1800" noProof="1"/>
              <a:t>读</a:t>
            </a:r>
            <a:endParaRPr lang="zh-CN" altLang="zh-CN" sz="1800" noProof="1"/>
          </a:p>
          <a:p>
            <a:pPr lvl="3">
              <a:buFont typeface="Wingdings" panose="05000000000000000000" pitchFamily="2" charset="2"/>
              <a:buChar char="Ø"/>
            </a:pPr>
            <a:r>
              <a:rPr lang="en-US" altLang="zh-CN" sz="1800" dirty="0"/>
              <a:t>char *</a:t>
            </a:r>
            <a:r>
              <a:rPr lang="en-US" altLang="zh-CN" sz="1800" dirty="0" err="1"/>
              <a:t>str</a:t>
            </a:r>
            <a:r>
              <a:rPr lang="en-US" altLang="zh-CN" sz="1800" dirty="0"/>
              <a:t>=</a:t>
            </a:r>
            <a:r>
              <a:rPr lang="en-US" altLang="zh-CN" sz="1800" dirty="0" err="1">
                <a:solidFill>
                  <a:srgbClr val="006600"/>
                </a:solidFill>
              </a:rPr>
              <a:t>shmaddr</a:t>
            </a:r>
            <a:r>
              <a:rPr lang="en-US" altLang="zh-CN" sz="1800" dirty="0" smtClean="0">
                <a:solidFill>
                  <a:srgbClr val="006600"/>
                </a:solidFill>
              </a:rPr>
              <a:t>;  </a:t>
            </a:r>
            <a:r>
              <a:rPr lang="en-US" altLang="zh-CN" sz="1800" dirty="0"/>
              <a:t>//</a:t>
            </a:r>
            <a:r>
              <a:rPr lang="zh-CN" altLang="en-US" sz="1800" dirty="0"/>
              <a:t>读取的内容</a:t>
            </a:r>
            <a:endParaRPr lang="en-US" altLang="zh-CN" sz="1800" dirty="0"/>
          </a:p>
          <a:p>
            <a:pPr lvl="3">
              <a:buFont typeface="Wingdings" panose="05000000000000000000" pitchFamily="2" charset="2"/>
              <a:buChar char="Ø"/>
            </a:pPr>
            <a:r>
              <a:rPr lang="en-US" altLang="zh-CN" sz="1800" noProof="1"/>
              <a:t>printf(“%s\n”,str);</a:t>
            </a:r>
            <a:endParaRPr lang="en-US" altLang="zh-CN" sz="1800" noProof="1"/>
          </a:p>
          <a:p>
            <a:pPr lvl="1"/>
            <a:endParaRPr lang="en-US" altLang="zh-CN" sz="2000" noProof="1"/>
          </a:p>
          <a:p>
            <a:pPr lvl="1"/>
            <a:endParaRPr lang="en-US" altLang="zh-CN" sz="2000" noProof="1"/>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Diagram of Process State</a:t>
            </a:r>
            <a:endParaRPr lang="en-US" altLang="zh-CN" noProof="1">
              <a:effectLst>
                <a:outerShdw blurRad="38100" dist="38100" dir="2700000">
                  <a:srgbClr val="C0C0C0"/>
                </a:outerShdw>
              </a:effectLst>
            </a:endParaRPr>
          </a:p>
        </p:txBody>
      </p:sp>
      <p:pic>
        <p:nvPicPr>
          <p:cNvPr id="24579" name="Picture 8"/>
          <p:cNvPicPr>
            <a:picLocks noChangeAspect="1" noChangeArrowheads="1"/>
          </p:cNvPicPr>
          <p:nvPr/>
        </p:nvPicPr>
        <p:blipFill>
          <a:blip r:embed="rId1">
            <a:extLst>
              <a:ext uri="{28A0092B-C50C-407E-A947-70E740481C1C}">
                <a14:useLocalDpi xmlns:a14="http://schemas.microsoft.com/office/drawing/2010/main" val="0"/>
              </a:ext>
            </a:extLst>
          </a:blip>
          <a:srcRect l="459" t="24142" r="690" b="24419"/>
          <a:stretch>
            <a:fillRect/>
          </a:stretch>
        </p:blipFill>
        <p:spPr bwMode="auto">
          <a:xfrm>
            <a:off x="1171381" y="2228295"/>
            <a:ext cx="5494595" cy="328438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4580" name="文本框 1"/>
          <p:cNvSpPr txBox="1">
            <a:spLocks noChangeArrowheads="1"/>
          </p:cNvSpPr>
          <p:nvPr/>
        </p:nvSpPr>
        <p:spPr bwMode="auto">
          <a:xfrm>
            <a:off x="5432425" y="5991225"/>
            <a:ext cx="28384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100" dirty="0" smtClean="0"/>
              <a:t>如去银行办理业务，接受业务员服务、填写相关表格、被抢先等事件导致状态转换</a:t>
            </a:r>
            <a:endParaRPr lang="zh-CN" altLang="en-US" sz="1100" dirty="0"/>
          </a:p>
        </p:txBody>
      </p:sp>
      <p:sp>
        <p:nvSpPr>
          <p:cNvPr id="3" name="圆角矩形标注 2"/>
          <p:cNvSpPr/>
          <p:nvPr/>
        </p:nvSpPr>
        <p:spPr>
          <a:xfrm>
            <a:off x="1460990" y="1157113"/>
            <a:ext cx="3677938" cy="752268"/>
          </a:xfrm>
          <a:prstGeom prst="wedgeRoundRectCallout">
            <a:avLst>
              <a:gd name="adj1" fmla="val 13577"/>
              <a:gd name="adj2" fmla="val 116145"/>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en-US" altLang="zh-CN" sz="1200" dirty="0">
                <a:solidFill>
                  <a:schemeClr val="tx1"/>
                </a:solidFill>
                <a:latin typeface="Times New Roman" panose="02020603050405020304" pitchFamily="2" charset="0"/>
                <a:cs typeface="Times New Roman" panose="02020603050405020304" pitchFamily="2" charset="0"/>
              </a:rPr>
              <a:t>yield()</a:t>
            </a:r>
            <a:endParaRPr lang="en-US" altLang="zh-CN" sz="1200" dirty="0">
              <a:solidFill>
                <a:schemeClr val="tx1"/>
              </a:solidFill>
              <a:latin typeface="Times New Roman" panose="02020603050405020304" pitchFamily="2" charset="0"/>
              <a:cs typeface="Times New Roman" panose="02020603050405020304" pitchFamily="2" charset="0"/>
            </a:endParaRPr>
          </a:p>
          <a:p>
            <a:pPr marL="285750" indent="-285750">
              <a:buFont typeface="Arial" panose="020B0604020202020204" pitchFamily="34" charset="0"/>
              <a:buChar char="•"/>
            </a:pPr>
            <a:r>
              <a:rPr lang="en-US" altLang="zh-CN" sz="1200" dirty="0">
                <a:solidFill>
                  <a:schemeClr val="tx1"/>
                </a:solidFill>
                <a:latin typeface="Times New Roman" panose="02020603050405020304" pitchFamily="2" charset="0"/>
                <a:cs typeface="Times New Roman" panose="02020603050405020304" pitchFamily="2" charset="0"/>
              </a:rPr>
              <a:t>time-slice (quantum) expired </a:t>
            </a:r>
            <a:r>
              <a:rPr lang="zh-CN" altLang="en-US" sz="1200" dirty="0">
                <a:solidFill>
                  <a:schemeClr val="tx1"/>
                </a:solidFill>
                <a:latin typeface="Times New Roman" panose="02020603050405020304" pitchFamily="2" charset="0"/>
                <a:cs typeface="Times New Roman" panose="02020603050405020304" pitchFamily="2" charset="0"/>
              </a:rPr>
              <a:t> </a:t>
            </a:r>
            <a:r>
              <a:rPr lang="en-US" altLang="zh-CN" sz="1200" dirty="0">
                <a:solidFill>
                  <a:schemeClr val="tx1"/>
                </a:solidFill>
                <a:latin typeface="Times New Roman" panose="02020603050405020304" pitchFamily="2" charset="0"/>
                <a:cs typeface="Times New Roman" panose="02020603050405020304" pitchFamily="2" charset="0"/>
              </a:rPr>
              <a:t>(</a:t>
            </a:r>
            <a:r>
              <a:rPr lang="en-US" altLang="zh-CN" sz="1200" dirty="0" smtClean="0">
                <a:solidFill>
                  <a:schemeClr val="tx1"/>
                </a:solidFill>
                <a:latin typeface="Times New Roman" panose="02020603050405020304" pitchFamily="2" charset="0"/>
                <a:cs typeface="Times New Roman" panose="02020603050405020304" pitchFamily="2" charset="0"/>
              </a:rPr>
              <a:t>Timer preemptive</a:t>
            </a:r>
            <a:r>
              <a:rPr lang="en-US" altLang="zh-CN" sz="1200" dirty="0">
                <a:solidFill>
                  <a:schemeClr val="tx1"/>
                </a:solidFill>
                <a:latin typeface="Times New Roman" panose="02020603050405020304" pitchFamily="2" charset="0"/>
                <a:cs typeface="Times New Roman" panose="02020603050405020304" pitchFamily="2" charset="0"/>
              </a:rPr>
              <a:t>)</a:t>
            </a:r>
            <a:endParaRPr lang="en-US" altLang="zh-CN" sz="1200" dirty="0">
              <a:solidFill>
                <a:schemeClr val="tx1"/>
              </a:solidFill>
              <a:latin typeface="Times New Roman" panose="02020603050405020304" pitchFamily="2" charset="0"/>
              <a:cs typeface="Times New Roman" panose="02020603050405020304" pitchFamily="2" charset="0"/>
            </a:endParaRPr>
          </a:p>
          <a:p>
            <a:pPr marL="285750" indent="-285750">
              <a:buFont typeface="Arial" panose="020B0604020202020204" pitchFamily="34" charset="0"/>
              <a:buChar char="•"/>
            </a:pPr>
            <a:r>
              <a:rPr lang="en-US" altLang="zh-CN" sz="1200" noProof="1">
                <a:solidFill>
                  <a:schemeClr val="tx1"/>
                </a:solidFill>
                <a:latin typeface="Times New Roman" panose="02020603050405020304" pitchFamily="2" charset="0"/>
                <a:cs typeface="Times New Roman" panose="02020603050405020304" pitchFamily="2" charset="0"/>
              </a:rPr>
              <a:t>higher p</a:t>
            </a:r>
            <a:r>
              <a:rPr lang="zh-CN" altLang="en-US" sz="1200" noProof="1">
                <a:solidFill>
                  <a:schemeClr val="tx1"/>
                </a:solidFill>
                <a:latin typeface="Times New Roman" panose="02020603050405020304" pitchFamily="2" charset="0"/>
                <a:cs typeface="Times New Roman" panose="02020603050405020304" pitchFamily="2" charset="0"/>
              </a:rPr>
              <a:t>riority </a:t>
            </a:r>
            <a:r>
              <a:rPr lang="en-US" altLang="zh-CN" sz="1200" noProof="1">
                <a:solidFill>
                  <a:schemeClr val="tx1"/>
                </a:solidFill>
                <a:latin typeface="Times New Roman" panose="02020603050405020304" pitchFamily="2" charset="0"/>
                <a:cs typeface="Times New Roman" panose="02020603050405020304" pitchFamily="2" charset="0"/>
              </a:rPr>
              <a:t>process </a:t>
            </a:r>
            <a:r>
              <a:rPr lang="zh-CN" altLang="en-US" sz="1200" noProof="1">
                <a:solidFill>
                  <a:schemeClr val="tx1"/>
                </a:solidFill>
                <a:latin typeface="Times New Roman" panose="02020603050405020304" pitchFamily="2" charset="0"/>
                <a:cs typeface="Times New Roman" panose="02020603050405020304" pitchFamily="2" charset="0"/>
              </a:rPr>
              <a:t> </a:t>
            </a:r>
            <a:r>
              <a:rPr lang="en-US" altLang="zh-CN" sz="1200" noProof="1">
                <a:solidFill>
                  <a:schemeClr val="tx1"/>
                </a:solidFill>
                <a:latin typeface="Times New Roman" panose="02020603050405020304" pitchFamily="2" charset="0"/>
                <a:cs typeface="Times New Roman" panose="02020603050405020304" pitchFamily="2" charset="0"/>
              </a:rPr>
              <a:t>(</a:t>
            </a:r>
            <a:r>
              <a:rPr lang="en-US" altLang="zh-CN" sz="1200" dirty="0">
                <a:solidFill>
                  <a:schemeClr val="tx1"/>
                </a:solidFill>
                <a:latin typeface="Times New Roman" panose="02020603050405020304" pitchFamily="2" charset="0"/>
                <a:cs typeface="Times New Roman" panose="02020603050405020304" pitchFamily="2" charset="0"/>
              </a:rPr>
              <a:t>preemptive</a:t>
            </a:r>
            <a:r>
              <a:rPr lang="en-US" altLang="zh-CN" sz="1200" noProof="1">
                <a:solidFill>
                  <a:schemeClr val="tx1"/>
                </a:solidFill>
                <a:latin typeface="Times New Roman" panose="02020603050405020304" pitchFamily="2" charset="0"/>
                <a:cs typeface="Times New Roman" panose="02020603050405020304" pitchFamily="2" charset="0"/>
              </a:rPr>
              <a:t>)</a:t>
            </a:r>
            <a:endParaRPr lang="en-US" altLang="zh-CN" sz="1200" dirty="0">
              <a:solidFill>
                <a:schemeClr val="tx1"/>
              </a:solidFill>
              <a:latin typeface="Times New Roman" panose="02020603050405020304" pitchFamily="2" charset="0"/>
              <a:cs typeface="Times New Roman" panose="02020603050405020304" pitchFamily="2" charset="0"/>
            </a:endParaRPr>
          </a:p>
          <a:p>
            <a:endParaRPr lang="zh-CN" altLang="en-US" dirty="0">
              <a:solidFill>
                <a:srgbClr val="FFC000"/>
              </a:solidFill>
            </a:endParaRPr>
          </a:p>
        </p:txBody>
      </p:sp>
      <p:sp>
        <p:nvSpPr>
          <p:cNvPr id="6" name="圆角矩形标注 5"/>
          <p:cNvSpPr/>
          <p:nvPr/>
        </p:nvSpPr>
        <p:spPr>
          <a:xfrm>
            <a:off x="5781516" y="1413610"/>
            <a:ext cx="1768920" cy="672275"/>
          </a:xfrm>
          <a:prstGeom prst="wedgeRoundRectCallout">
            <a:avLst>
              <a:gd name="adj1" fmla="val 1489"/>
              <a:gd name="adj2" fmla="val 90619"/>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80000"/>
              </a:lnSpc>
            </a:pPr>
            <a:r>
              <a:rPr lang="en-US" altLang="zh-CN" dirty="0" smtClean="0">
                <a:solidFill>
                  <a:schemeClr val="tx1"/>
                </a:solidFill>
                <a:latin typeface="Times New Roman" panose="02020603050405020304" pitchFamily="2" charset="0"/>
                <a:cs typeface="Times New Roman" panose="02020603050405020304" pitchFamily="2" charset="0"/>
              </a:rPr>
              <a:t>UNIX</a:t>
            </a:r>
            <a:r>
              <a:rPr lang="zh-CN" altLang="en-US" dirty="0" smtClean="0">
                <a:solidFill>
                  <a:schemeClr val="tx1"/>
                </a:solidFill>
                <a:latin typeface="Times New Roman" panose="02020603050405020304" pitchFamily="2" charset="0"/>
                <a:cs typeface="Times New Roman" panose="02020603050405020304" pitchFamily="2" charset="0"/>
              </a:rPr>
              <a:t>：</a:t>
            </a:r>
            <a:endParaRPr lang="en-US" altLang="zh-CN" dirty="0" smtClean="0">
              <a:solidFill>
                <a:schemeClr val="tx1"/>
              </a:solidFill>
              <a:latin typeface="Times New Roman" panose="02020603050405020304" pitchFamily="2" charset="0"/>
              <a:cs typeface="Times New Roman" panose="02020603050405020304" pitchFamily="2" charset="0"/>
            </a:endParaRPr>
          </a:p>
          <a:p>
            <a:pPr>
              <a:lnSpc>
                <a:spcPct val="80000"/>
              </a:lnSpc>
            </a:pPr>
            <a:r>
              <a:rPr lang="en-US" altLang="zh-CN" dirty="0" smtClean="0">
                <a:solidFill>
                  <a:schemeClr val="tx1"/>
                </a:solidFill>
                <a:latin typeface="Times New Roman" panose="02020603050405020304" pitchFamily="2" charset="0"/>
                <a:cs typeface="Times New Roman" panose="02020603050405020304" pitchFamily="2" charset="0"/>
              </a:rPr>
              <a:t>zombie</a:t>
            </a:r>
            <a:r>
              <a:rPr lang="zh-CN" altLang="en-US" dirty="0" smtClean="0">
                <a:solidFill>
                  <a:schemeClr val="tx1"/>
                </a:solidFill>
                <a:latin typeface="Times New Roman" panose="02020603050405020304" pitchFamily="2" charset="0"/>
                <a:cs typeface="Times New Roman" panose="02020603050405020304" pitchFamily="2" charset="0"/>
              </a:rPr>
              <a:t>，僵死</a:t>
            </a:r>
            <a:endParaRPr lang="zh-CN" altLang="en-US" sz="2800" dirty="0">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Shared memory</a:t>
            </a:r>
            <a:endParaRPr lang="zh-CN" altLang="en-US" noProof="1">
              <a:effectLst>
                <a:outerShdw blurRad="38100" dist="38100" dir="2700000">
                  <a:srgbClr val="C0C0C0"/>
                </a:outerShdw>
              </a:effectLst>
            </a:endParaRPr>
          </a:p>
        </p:txBody>
      </p:sp>
      <p:sp>
        <p:nvSpPr>
          <p:cNvPr id="194563" name="内容占位符 2"/>
          <p:cNvSpPr>
            <a:spLocks noGrp="1" noChangeArrowheads="1"/>
          </p:cNvSpPr>
          <p:nvPr>
            <p:ph idx="4294967295"/>
          </p:nvPr>
        </p:nvSpPr>
        <p:spPr>
          <a:xfrm>
            <a:off x="804863" y="1184275"/>
            <a:ext cx="8131175" cy="5118100"/>
          </a:xfrm>
        </p:spPr>
        <p:txBody>
          <a:bodyPr/>
          <a:lstStyle/>
          <a:p>
            <a:r>
              <a:rPr lang="en-US" altLang="zh-CN" sz="2400" dirty="0" err="1">
                <a:solidFill>
                  <a:srgbClr val="7030A0"/>
                </a:solidFill>
              </a:rPr>
              <a:t>s</a:t>
            </a:r>
            <a:r>
              <a:rPr lang="en-US" altLang="zh-CN" sz="2400" dirty="0" err="1" smtClean="0">
                <a:solidFill>
                  <a:srgbClr val="7030A0"/>
                </a:solidFill>
              </a:rPr>
              <a:t>hmdt</a:t>
            </a:r>
            <a:r>
              <a:rPr lang="en-US" altLang="zh-CN" sz="2400" dirty="0" smtClean="0">
                <a:solidFill>
                  <a:srgbClr val="7030A0"/>
                </a:solidFill>
              </a:rPr>
              <a:t>:</a:t>
            </a:r>
            <a:r>
              <a:rPr lang="zh-CN" altLang="en-US" sz="2400" b="1" noProof="1" smtClean="0">
                <a:solidFill>
                  <a:srgbClr val="0000CC"/>
                </a:solidFill>
              </a:rPr>
              <a:t>共享</a:t>
            </a:r>
            <a:r>
              <a:rPr lang="zh-CN" altLang="en-US" sz="2400" b="1" noProof="1">
                <a:solidFill>
                  <a:srgbClr val="0000CC"/>
                </a:solidFill>
              </a:rPr>
              <a:t>存储区使用完毕后，与进程分离，然后释放</a:t>
            </a:r>
            <a:endParaRPr lang="zh-CN" altLang="zh-CN" sz="2400" b="1" noProof="1">
              <a:solidFill>
                <a:srgbClr val="0000CC"/>
              </a:solidFill>
            </a:endParaRPr>
          </a:p>
          <a:p>
            <a:pPr lvl="1">
              <a:buFont typeface="Wingdings" panose="05000000000000000000" pitchFamily="2" charset="2"/>
              <a:buChar char="l"/>
            </a:pPr>
            <a:r>
              <a:rPr lang="zh-CN" altLang="zh-CN" sz="2000" noProof="1">
                <a:solidFill>
                  <a:srgbClr val="006600"/>
                </a:solidFill>
              </a:rPr>
              <a:t>4</a:t>
            </a:r>
            <a:r>
              <a:rPr lang="zh-CN" altLang="en-US" sz="2000" noProof="1">
                <a:solidFill>
                  <a:srgbClr val="006600"/>
                </a:solidFill>
              </a:rPr>
              <a:t>、分离共享内存：当程序不再需要共享内时，需要将共享内存与进程地址空间分离以便对其进行释放，如</a:t>
            </a:r>
            <a:endParaRPr lang="zh-CN" altLang="en-US" sz="2000" noProof="1">
              <a:solidFill>
                <a:srgbClr val="006600"/>
              </a:solidFill>
            </a:endParaRPr>
          </a:p>
          <a:p>
            <a:pPr lvl="2"/>
            <a:r>
              <a:rPr lang="en-US" altLang="zh-CN" sz="1800" dirty="0" err="1"/>
              <a:t>i</a:t>
            </a:r>
            <a:r>
              <a:rPr lang="en-US" altLang="zh-CN" sz="1800" dirty="0" err="1" smtClean="0"/>
              <a:t>nt</a:t>
            </a:r>
            <a:r>
              <a:rPr lang="en-US" altLang="zh-CN" sz="1800" dirty="0" smtClean="0"/>
              <a:t> ret=</a:t>
            </a:r>
            <a:r>
              <a:rPr lang="en-US" altLang="zh-CN" sz="1800" dirty="0" err="1" smtClean="0"/>
              <a:t>shmdt</a:t>
            </a:r>
            <a:r>
              <a:rPr lang="en-US" altLang="zh-CN" sz="1800" dirty="0"/>
              <a:t>( </a:t>
            </a:r>
            <a:r>
              <a:rPr lang="en-US" altLang="zh-CN" sz="1800" dirty="0" err="1">
                <a:solidFill>
                  <a:srgbClr val="006600"/>
                </a:solidFill>
              </a:rPr>
              <a:t>shmaddr</a:t>
            </a:r>
            <a:r>
              <a:rPr lang="en-US" altLang="zh-CN" sz="1800" dirty="0"/>
              <a:t> ) ;</a:t>
            </a:r>
            <a:endParaRPr lang="en-US" altLang="zh-CN" sz="1800" dirty="0"/>
          </a:p>
          <a:p>
            <a:pPr lvl="2"/>
            <a:endParaRPr lang="en-US" altLang="zh-CN" sz="1800" noProof="1"/>
          </a:p>
          <a:p>
            <a:pPr lvl="1"/>
            <a:r>
              <a:rPr lang="en-US" altLang="zh-CN" sz="2000" dirty="0">
                <a:solidFill>
                  <a:srgbClr val="006600"/>
                </a:solidFill>
              </a:rPr>
              <a:t>5</a:t>
            </a:r>
            <a:r>
              <a:rPr lang="zh-CN" altLang="en-US" sz="2000" dirty="0" smtClean="0">
                <a:solidFill>
                  <a:srgbClr val="006600"/>
                </a:solidFill>
              </a:rPr>
              <a:t>、</a:t>
            </a:r>
            <a:r>
              <a:rPr lang="en-US" altLang="zh-CN" sz="2000" dirty="0" err="1" smtClean="0"/>
              <a:t>shmctl</a:t>
            </a:r>
            <a:r>
              <a:rPr lang="en-US" altLang="zh-CN" sz="2000" dirty="0" smtClean="0"/>
              <a:t>:</a:t>
            </a:r>
            <a:r>
              <a:rPr lang="zh-CN" altLang="en-US" sz="2000" dirty="0" smtClean="0">
                <a:solidFill>
                  <a:srgbClr val="006600"/>
                </a:solidFill>
              </a:rPr>
              <a:t>释放</a:t>
            </a:r>
            <a:r>
              <a:rPr lang="zh-CN" altLang="en-US" sz="2000" dirty="0">
                <a:solidFill>
                  <a:srgbClr val="006600"/>
                </a:solidFill>
              </a:rPr>
              <a:t>共享内存，如</a:t>
            </a:r>
            <a:endParaRPr lang="en-US" altLang="zh-CN" sz="2000" dirty="0">
              <a:solidFill>
                <a:srgbClr val="006600"/>
              </a:solidFill>
            </a:endParaRPr>
          </a:p>
          <a:p>
            <a:pPr lvl="2"/>
            <a:r>
              <a:rPr lang="en-US" altLang="zh-CN" sz="1800" dirty="0" err="1"/>
              <a:t>shmctl</a:t>
            </a:r>
            <a:r>
              <a:rPr lang="en-US" altLang="zh-CN" sz="1800" dirty="0"/>
              <a:t>(</a:t>
            </a:r>
            <a:r>
              <a:rPr lang="en-US" altLang="zh-CN" sz="1800" dirty="0" err="1">
                <a:solidFill>
                  <a:srgbClr val="006600"/>
                </a:solidFill>
              </a:rPr>
              <a:t>shmid</a:t>
            </a:r>
            <a:r>
              <a:rPr lang="en-US" altLang="zh-CN" sz="1800" dirty="0"/>
              <a:t>, </a:t>
            </a:r>
            <a:r>
              <a:rPr lang="en-US" altLang="zh-CN" sz="1800" dirty="0">
                <a:solidFill>
                  <a:srgbClr val="0000CC"/>
                </a:solidFill>
              </a:rPr>
              <a:t>IPC_RMID</a:t>
            </a:r>
            <a:r>
              <a:rPr lang="en-US" altLang="zh-CN" sz="1800" dirty="0"/>
              <a:t>, NULL) ;</a:t>
            </a:r>
            <a:endParaRPr lang="en-US" altLang="zh-CN" sz="1800" dirty="0"/>
          </a:p>
          <a:p>
            <a:pPr lvl="2"/>
            <a:r>
              <a:rPr lang="zh-CN" altLang="en-US" sz="1800" dirty="0"/>
              <a:t>参数</a:t>
            </a:r>
            <a:r>
              <a:rPr lang="en-US" altLang="zh-CN" sz="1800" dirty="0" smtClean="0">
                <a:solidFill>
                  <a:srgbClr val="0000CC"/>
                </a:solidFill>
              </a:rPr>
              <a:t>IPC_RMID</a:t>
            </a:r>
            <a:r>
              <a:rPr lang="zh-CN" altLang="en-US" sz="1800" dirty="0" smtClean="0">
                <a:solidFill>
                  <a:srgbClr val="0000CC"/>
                </a:solidFill>
              </a:rPr>
              <a:t>：</a:t>
            </a:r>
            <a:r>
              <a:rPr lang="zh-CN" altLang="en-US" sz="1800" dirty="0" smtClean="0"/>
              <a:t>删除</a:t>
            </a:r>
            <a:r>
              <a:rPr lang="zh-CN" altLang="en-US" sz="1800" dirty="0"/>
              <a:t>由</a:t>
            </a:r>
            <a:r>
              <a:rPr lang="en-US" altLang="zh-CN" sz="1800" dirty="0" err="1">
                <a:solidFill>
                  <a:srgbClr val="006600"/>
                </a:solidFill>
              </a:rPr>
              <a:t>shmid</a:t>
            </a:r>
            <a:r>
              <a:rPr lang="zh-CN" altLang="en-US" sz="1800" dirty="0"/>
              <a:t>标识的共享存储区</a:t>
            </a:r>
            <a:endParaRPr lang="en-US" altLang="zh-CN" sz="1800" dirty="0"/>
          </a:p>
          <a:p>
            <a:pPr lvl="2"/>
            <a:endParaRPr lang="en-US" altLang="zh-CN" sz="1800" noProof="1"/>
          </a:p>
          <a:p>
            <a:pPr lvl="2"/>
            <a:endParaRPr lang="en-US" altLang="zh-CN" sz="1600" noProof="1"/>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p:cNvSpPr>
          <p:nvPr>
            <p:ph type="title" idx="4294967295"/>
          </p:nvPr>
        </p:nvSpPr>
        <p:spPr>
          <a:ln>
            <a:miter/>
          </a:ln>
        </p:spPr>
        <p:txBody>
          <a:bodyPr/>
          <a:lstStyle/>
          <a:p>
            <a:pPr>
              <a:defRPr/>
            </a:pPr>
            <a:r>
              <a:rPr lang="zh-CN" altLang="en-US" sz="2800" noProof="1" smtClean="0">
                <a:effectLst>
                  <a:outerShdw blurRad="38100" dist="38100" dir="2700000">
                    <a:srgbClr val="C0C0C0"/>
                  </a:outerShdw>
                </a:effectLst>
              </a:rPr>
              <a:t>关于共享内存区与进程地址空间的附接与分离</a:t>
            </a:r>
            <a:endParaRPr lang="zh-CN" altLang="en-US" sz="2800" noProof="1">
              <a:effectLst>
                <a:outerShdw blurRad="38100" dist="38100" dir="2700000">
                  <a:srgbClr val="C0C0C0"/>
                </a:outerShdw>
              </a:effectLst>
            </a:endParaRPr>
          </a:p>
        </p:txBody>
      </p:sp>
      <p:sp>
        <p:nvSpPr>
          <p:cNvPr id="194563" name="内容占位符 2"/>
          <p:cNvSpPr>
            <a:spLocks noGrp="1" noChangeArrowheads="1"/>
          </p:cNvSpPr>
          <p:nvPr>
            <p:ph idx="4294967295"/>
          </p:nvPr>
        </p:nvSpPr>
        <p:spPr>
          <a:xfrm>
            <a:off x="804863" y="1184275"/>
            <a:ext cx="8131175" cy="5118100"/>
          </a:xfrm>
        </p:spPr>
        <p:txBody>
          <a:bodyPr/>
          <a:lstStyle/>
          <a:p>
            <a:endParaRPr lang="en-US" altLang="zh-CN" sz="1600" noProof="1"/>
          </a:p>
        </p:txBody>
      </p:sp>
      <p:sp>
        <p:nvSpPr>
          <p:cNvPr id="4" name="文本框 3"/>
          <p:cNvSpPr txBox="1"/>
          <p:nvPr/>
        </p:nvSpPr>
        <p:spPr>
          <a:xfrm>
            <a:off x="2370338" y="5938174"/>
            <a:ext cx="1003177" cy="338554"/>
          </a:xfrm>
          <a:prstGeom prst="rect">
            <a:avLst/>
          </a:prstGeom>
          <a:noFill/>
        </p:spPr>
        <p:txBody>
          <a:bodyPr wrap="square" rtlCol="0">
            <a:spAutoFit/>
          </a:bodyPr>
          <a:lstStyle/>
          <a:p>
            <a:r>
              <a:rPr lang="zh-CN" altLang="en-US" sz="1600" dirty="0" smtClean="0"/>
              <a:t>附接之前</a:t>
            </a:r>
            <a:endParaRPr lang="zh-CN" altLang="en-US" sz="1600" dirty="0"/>
          </a:p>
        </p:txBody>
      </p:sp>
      <p:sp>
        <p:nvSpPr>
          <p:cNvPr id="7" name="文本框 6"/>
          <p:cNvSpPr txBox="1"/>
          <p:nvPr/>
        </p:nvSpPr>
        <p:spPr>
          <a:xfrm>
            <a:off x="6551720" y="5938174"/>
            <a:ext cx="1003177" cy="338554"/>
          </a:xfrm>
          <a:prstGeom prst="rect">
            <a:avLst/>
          </a:prstGeom>
          <a:noFill/>
        </p:spPr>
        <p:txBody>
          <a:bodyPr wrap="square" rtlCol="0">
            <a:spAutoFit/>
          </a:bodyPr>
          <a:lstStyle/>
          <a:p>
            <a:r>
              <a:rPr lang="zh-CN" altLang="en-US" sz="1600" dirty="0" smtClean="0"/>
              <a:t>附接之后</a:t>
            </a:r>
            <a:endParaRPr lang="zh-CN" altLang="en-US" sz="1600" dirty="0"/>
          </a:p>
        </p:txBody>
      </p:sp>
      <p:sp>
        <p:nvSpPr>
          <p:cNvPr id="8" name="文本框 7"/>
          <p:cNvSpPr txBox="1"/>
          <p:nvPr/>
        </p:nvSpPr>
        <p:spPr>
          <a:xfrm>
            <a:off x="512762" y="2500926"/>
            <a:ext cx="1003177" cy="338554"/>
          </a:xfrm>
          <a:prstGeom prst="rect">
            <a:avLst/>
          </a:prstGeom>
          <a:noFill/>
        </p:spPr>
        <p:txBody>
          <a:bodyPr wrap="square" rtlCol="0">
            <a:spAutoFit/>
          </a:bodyPr>
          <a:lstStyle/>
          <a:p>
            <a:r>
              <a:rPr lang="zh-CN" altLang="en-US" sz="1600" dirty="0" smtClean="0"/>
              <a:t>数据表项</a:t>
            </a:r>
            <a:endParaRPr lang="zh-CN" altLang="en-US" sz="1600" dirty="0"/>
          </a:p>
        </p:txBody>
      </p:sp>
      <p:pic>
        <p:nvPicPr>
          <p:cNvPr id="6" name="图片 5"/>
          <p:cNvPicPr>
            <a:picLocks noChangeAspect="1"/>
          </p:cNvPicPr>
          <p:nvPr/>
        </p:nvPicPr>
        <p:blipFill>
          <a:blip r:embed="rId1"/>
          <a:stretch>
            <a:fillRect/>
          </a:stretch>
        </p:blipFill>
        <p:spPr>
          <a:xfrm>
            <a:off x="1485900" y="1159552"/>
            <a:ext cx="6477000" cy="4280321"/>
          </a:xfrm>
          <a:prstGeom prst="rect">
            <a:avLst/>
          </a:prstGeom>
        </p:spPr>
      </p:pic>
      <p:sp>
        <p:nvSpPr>
          <p:cNvPr id="11" name="文本框 10"/>
          <p:cNvSpPr txBox="1"/>
          <p:nvPr/>
        </p:nvSpPr>
        <p:spPr>
          <a:xfrm>
            <a:off x="4724400" y="2500926"/>
            <a:ext cx="1003177" cy="338554"/>
          </a:xfrm>
          <a:prstGeom prst="rect">
            <a:avLst/>
          </a:prstGeom>
          <a:noFill/>
        </p:spPr>
        <p:txBody>
          <a:bodyPr wrap="square" rtlCol="0">
            <a:spAutoFit/>
          </a:bodyPr>
          <a:lstStyle/>
          <a:p>
            <a:r>
              <a:rPr lang="zh-CN" altLang="en-US" sz="1600" dirty="0" smtClean="0"/>
              <a:t>数据表项</a:t>
            </a:r>
            <a:endParaRPr lang="zh-CN" altLang="en-US" sz="1600" dirty="0"/>
          </a:p>
        </p:txBody>
      </p:sp>
      <p:sp>
        <p:nvSpPr>
          <p:cNvPr id="12" name="文本框 11"/>
          <p:cNvSpPr txBox="1"/>
          <p:nvPr/>
        </p:nvSpPr>
        <p:spPr>
          <a:xfrm>
            <a:off x="4779888" y="4408821"/>
            <a:ext cx="1199968" cy="584775"/>
          </a:xfrm>
          <a:prstGeom prst="rect">
            <a:avLst/>
          </a:prstGeom>
          <a:noFill/>
        </p:spPr>
        <p:txBody>
          <a:bodyPr wrap="square" rtlCol="0">
            <a:spAutoFit/>
          </a:bodyPr>
          <a:lstStyle/>
          <a:p>
            <a:r>
              <a:rPr lang="zh-CN" altLang="en-US" sz="1600" dirty="0" smtClean="0"/>
              <a:t>附接</a:t>
            </a:r>
            <a:r>
              <a:rPr lang="en-US" altLang="zh-CN" sz="1600" dirty="0" smtClean="0"/>
              <a:t>1KB</a:t>
            </a:r>
            <a:r>
              <a:rPr lang="zh-CN" altLang="en-US" sz="1600" dirty="0" smtClean="0"/>
              <a:t>的共享存储区</a:t>
            </a:r>
            <a:endParaRPr lang="zh-CN" altLang="en-US" sz="1600" dirty="0"/>
          </a:p>
        </p:txBody>
      </p:sp>
      <p:sp>
        <p:nvSpPr>
          <p:cNvPr id="13" name="文本框 12"/>
          <p:cNvSpPr txBox="1"/>
          <p:nvPr/>
        </p:nvSpPr>
        <p:spPr>
          <a:xfrm>
            <a:off x="2479940" y="4547321"/>
            <a:ext cx="711884" cy="307777"/>
          </a:xfrm>
          <a:prstGeom prst="rect">
            <a:avLst/>
          </a:prstGeom>
          <a:noFill/>
        </p:spPr>
        <p:txBody>
          <a:bodyPr wrap="square" rtlCol="0">
            <a:spAutoFit/>
          </a:bodyPr>
          <a:lstStyle/>
          <a:p>
            <a:r>
              <a:rPr lang="en-US" altLang="zh-CN" sz="1400" dirty="0" smtClean="0">
                <a:solidFill>
                  <a:srgbClr val="C00000"/>
                </a:solidFill>
              </a:rPr>
              <a:t>empty</a:t>
            </a:r>
            <a:endParaRPr lang="zh-CN" altLang="en-US" sz="1400" dirty="0">
              <a:solidFill>
                <a:srgbClr val="C00000"/>
              </a:solidFill>
            </a:endParaRPr>
          </a:p>
        </p:txBody>
      </p:sp>
      <p:sp>
        <p:nvSpPr>
          <p:cNvPr id="9" name="圆角矩形标注 8"/>
          <p:cNvSpPr/>
          <p:nvPr/>
        </p:nvSpPr>
        <p:spPr>
          <a:xfrm>
            <a:off x="3474870" y="3100016"/>
            <a:ext cx="1241391" cy="869119"/>
          </a:xfrm>
          <a:prstGeom prst="wedgeRoundRectCallout">
            <a:avLst>
              <a:gd name="adj1" fmla="val -64456"/>
              <a:gd name="adj2" fmla="val -692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rgbClr val="000818"/>
                </a:solidFill>
              </a:rPr>
              <a:t>附接之前可访问的数据空间大小</a:t>
            </a:r>
            <a:endParaRPr lang="zh-CN" altLang="en-US" sz="1400" dirty="0">
              <a:solidFill>
                <a:srgbClr val="000818"/>
              </a:solidFill>
            </a:endParaRPr>
          </a:p>
        </p:txBody>
      </p:sp>
      <p:sp>
        <p:nvSpPr>
          <p:cNvPr id="15" name="圆角矩形标注 14"/>
          <p:cNvSpPr/>
          <p:nvPr/>
        </p:nvSpPr>
        <p:spPr>
          <a:xfrm>
            <a:off x="7408709" y="3211111"/>
            <a:ext cx="1360454" cy="1041293"/>
          </a:xfrm>
          <a:prstGeom prst="wedgeRoundRectCallout">
            <a:avLst>
              <a:gd name="adj1" fmla="val -39212"/>
              <a:gd name="adj2" fmla="val -825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rgbClr val="000818"/>
                </a:solidFill>
              </a:rPr>
              <a:t>附接之后，进程可访问附接上的</a:t>
            </a:r>
            <a:r>
              <a:rPr lang="en-US" altLang="zh-CN" sz="1400" dirty="0" smtClean="0">
                <a:solidFill>
                  <a:srgbClr val="000818"/>
                </a:solidFill>
              </a:rPr>
              <a:t>1K</a:t>
            </a:r>
            <a:r>
              <a:rPr lang="zh-CN" altLang="en-US" sz="1400" dirty="0" smtClean="0">
                <a:solidFill>
                  <a:srgbClr val="000818"/>
                </a:solidFill>
              </a:rPr>
              <a:t>共享存储区</a:t>
            </a:r>
            <a:endParaRPr lang="zh-CN" altLang="en-US" sz="1400" dirty="0">
              <a:solidFill>
                <a:srgbClr val="000818"/>
              </a:solidFill>
            </a:endParaRPr>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Shared memory</a:t>
            </a:r>
            <a:endParaRPr lang="zh-CN" altLang="en-US" noProof="1">
              <a:effectLst>
                <a:outerShdw blurRad="38100" dist="38100" dir="2700000">
                  <a:srgbClr val="C0C0C0"/>
                </a:outerShdw>
              </a:effectLst>
            </a:endParaRPr>
          </a:p>
        </p:txBody>
      </p:sp>
      <p:sp>
        <p:nvSpPr>
          <p:cNvPr id="195587" name="内容占位符 2"/>
          <p:cNvSpPr>
            <a:spLocks noGrp="1" noChangeArrowheads="1"/>
          </p:cNvSpPr>
          <p:nvPr>
            <p:ph idx="4294967295"/>
          </p:nvPr>
        </p:nvSpPr>
        <p:spPr>
          <a:xfrm>
            <a:off x="827088" y="1282700"/>
            <a:ext cx="8131175" cy="5118100"/>
          </a:xfrm>
        </p:spPr>
        <p:txBody>
          <a:bodyPr/>
          <a:lstStyle/>
          <a:p>
            <a:r>
              <a:rPr lang="en-US" altLang="zh-CN" sz="2000" noProof="1"/>
              <a:t>ipcs</a:t>
            </a:r>
            <a:r>
              <a:rPr lang="zh-CN" altLang="en-US" sz="2000" noProof="1"/>
              <a:t>命令</a:t>
            </a:r>
            <a:r>
              <a:rPr lang="zh-CN" altLang="zh-CN" sz="2000" noProof="1" smtClean="0"/>
              <a:t>---</a:t>
            </a:r>
            <a:r>
              <a:rPr lang="zh-CN" altLang="en-US" sz="2000" noProof="1">
                <a:solidFill>
                  <a:srgbClr val="0000CC"/>
                </a:solidFill>
              </a:rPr>
              <a:t>显示</a:t>
            </a:r>
            <a:r>
              <a:rPr lang="zh-CN" altLang="en-US" sz="2000" noProof="1"/>
              <a:t>已经创建的消息队列、共享内存以及信号量</a:t>
            </a:r>
            <a:endParaRPr lang="zh-CN" altLang="zh-CN" sz="2000" noProof="1"/>
          </a:p>
          <a:p>
            <a:pPr lvl="1"/>
            <a:r>
              <a:rPr lang="en-US" altLang="zh-CN" sz="1800" noProof="1" smtClean="0"/>
              <a:t>ipcs</a:t>
            </a:r>
            <a:r>
              <a:rPr lang="en-US" altLang="en-US" sz="1800" noProof="1"/>
              <a:t>：</a:t>
            </a:r>
            <a:r>
              <a:rPr lang="en-US" altLang="zh-CN" sz="1800" noProof="1"/>
              <a:t> </a:t>
            </a:r>
            <a:r>
              <a:rPr lang="en-US" altLang="zh-CN" sz="1800" noProof="1" smtClean="0">
                <a:solidFill>
                  <a:srgbClr val="0070C0"/>
                </a:solidFill>
              </a:rPr>
              <a:t>ipcs </a:t>
            </a:r>
            <a:r>
              <a:rPr lang="en-US" altLang="zh-CN" sz="1800" noProof="1">
                <a:solidFill>
                  <a:srgbClr val="0070C0"/>
                </a:solidFill>
              </a:rPr>
              <a:t>–m</a:t>
            </a:r>
            <a:r>
              <a:rPr lang="zh-CN" altLang="en-US" sz="1800" noProof="1">
                <a:solidFill>
                  <a:srgbClr val="0070C0"/>
                </a:solidFill>
              </a:rPr>
              <a:t>：仅显示已创建</a:t>
            </a:r>
            <a:r>
              <a:rPr lang="zh-CN" altLang="en-US" sz="1800" noProof="1">
                <a:solidFill>
                  <a:srgbClr val="C00000"/>
                </a:solidFill>
              </a:rPr>
              <a:t>共享存储区</a:t>
            </a:r>
            <a:endParaRPr lang="zh-CN" altLang="zh-CN" sz="1800" noProof="1">
              <a:solidFill>
                <a:srgbClr val="C00000"/>
              </a:solidFill>
            </a:endParaRPr>
          </a:p>
          <a:p>
            <a:pPr lvl="1"/>
            <a:r>
              <a:rPr lang="en-US" altLang="zh-CN" sz="1800" noProof="1"/>
              <a:t>ipcs –q</a:t>
            </a:r>
            <a:r>
              <a:rPr lang="zh-CN" altLang="en-US" sz="1800" noProof="1"/>
              <a:t>：仅显示已创建的</a:t>
            </a:r>
            <a:r>
              <a:rPr lang="zh-CN" altLang="en-US" sz="1800" noProof="1">
                <a:solidFill>
                  <a:srgbClr val="C00000"/>
                </a:solidFill>
              </a:rPr>
              <a:t>消息队列</a:t>
            </a:r>
            <a:endParaRPr lang="zh-CN" altLang="zh-CN" sz="1800" noProof="1">
              <a:solidFill>
                <a:srgbClr val="C00000"/>
              </a:solidFill>
            </a:endParaRPr>
          </a:p>
          <a:p>
            <a:pPr lvl="1"/>
            <a:r>
              <a:rPr lang="en-US" altLang="zh-CN" sz="1800" noProof="1"/>
              <a:t>ipcs –s</a:t>
            </a:r>
            <a:r>
              <a:rPr lang="zh-CN" altLang="en-US" sz="1800" noProof="1"/>
              <a:t>：仅显示已创建</a:t>
            </a:r>
            <a:r>
              <a:rPr lang="zh-CN" altLang="en-US" sz="1800" noProof="1">
                <a:solidFill>
                  <a:srgbClr val="C00000"/>
                </a:solidFill>
              </a:rPr>
              <a:t>信号量</a:t>
            </a:r>
            <a:endParaRPr lang="zh-CN" altLang="zh-CN" sz="1800" noProof="1">
              <a:solidFill>
                <a:srgbClr val="C00000"/>
              </a:solidFill>
            </a:endParaRPr>
          </a:p>
          <a:p>
            <a:r>
              <a:rPr lang="en-US" altLang="zh-CN" sz="2000" noProof="1"/>
              <a:t>ipcrm</a:t>
            </a:r>
            <a:r>
              <a:rPr lang="zh-CN" altLang="en-US" sz="2000" noProof="1"/>
              <a:t>命令 </a:t>
            </a:r>
            <a:r>
              <a:rPr lang="zh-CN" altLang="zh-CN" sz="2000" noProof="1"/>
              <a:t>–</a:t>
            </a:r>
            <a:r>
              <a:rPr lang="zh-CN" altLang="en-US" sz="2000" noProof="1">
                <a:solidFill>
                  <a:srgbClr val="0000CC"/>
                </a:solidFill>
              </a:rPr>
              <a:t>删除</a:t>
            </a:r>
            <a:r>
              <a:rPr lang="zh-CN" altLang="en-US" sz="2000" noProof="1"/>
              <a:t>已创建的</a:t>
            </a:r>
            <a:r>
              <a:rPr lang="en-US" altLang="zh-CN" sz="2000" noProof="1"/>
              <a:t>ipc</a:t>
            </a:r>
            <a:endParaRPr lang="en-US" altLang="zh-CN" sz="2000" noProof="1"/>
          </a:p>
          <a:p>
            <a:pPr lvl="1"/>
            <a:r>
              <a:rPr lang="en-US" altLang="zh-CN" sz="1800" dirty="0" err="1"/>
              <a:t>ipcrm</a:t>
            </a:r>
            <a:r>
              <a:rPr lang="en-US" altLang="zh-CN" sz="1800" dirty="0"/>
              <a:t>  [ -m </a:t>
            </a:r>
            <a:r>
              <a:rPr lang="en-US" altLang="zh-CN" sz="1800" dirty="0" err="1"/>
              <a:t>SharedMemoryID</a:t>
            </a:r>
            <a:r>
              <a:rPr lang="en-US" altLang="zh-CN" sz="1800" dirty="0"/>
              <a:t> ]</a:t>
            </a:r>
            <a:endParaRPr lang="en-US" altLang="zh-CN" sz="1800" dirty="0"/>
          </a:p>
          <a:p>
            <a:pPr lvl="1"/>
            <a:r>
              <a:rPr lang="en-US" altLang="zh-CN" sz="1800" dirty="0" err="1"/>
              <a:t>ipcrm</a:t>
            </a:r>
            <a:r>
              <a:rPr lang="en-US" altLang="zh-CN" sz="1800" dirty="0"/>
              <a:t>  [ -M </a:t>
            </a:r>
            <a:r>
              <a:rPr lang="en-US" altLang="zh-CN" sz="1800" dirty="0" err="1"/>
              <a:t>SharedMemoryKey</a:t>
            </a:r>
            <a:r>
              <a:rPr lang="en-US" altLang="zh-CN" sz="1800" dirty="0"/>
              <a:t> ]</a:t>
            </a:r>
            <a:endParaRPr lang="en-US" altLang="zh-CN" sz="1800" dirty="0"/>
          </a:p>
          <a:p>
            <a:pPr lvl="1"/>
            <a:r>
              <a:rPr lang="en-US" altLang="zh-CN" sz="1800" dirty="0" err="1"/>
              <a:t>ipcrm</a:t>
            </a:r>
            <a:r>
              <a:rPr lang="en-US" altLang="zh-CN" sz="1800" dirty="0"/>
              <a:t>  [ -q </a:t>
            </a:r>
            <a:r>
              <a:rPr lang="en-US" altLang="zh-CN" sz="1800" dirty="0" err="1"/>
              <a:t>MessageID</a:t>
            </a:r>
            <a:r>
              <a:rPr lang="en-US" altLang="zh-CN" sz="1800" dirty="0"/>
              <a:t> ]</a:t>
            </a:r>
            <a:endParaRPr lang="en-US" altLang="zh-CN" sz="1800" dirty="0"/>
          </a:p>
          <a:p>
            <a:pPr lvl="1"/>
            <a:r>
              <a:rPr lang="en-US" altLang="zh-CN" sz="1800" dirty="0" err="1"/>
              <a:t>ipcrm</a:t>
            </a:r>
            <a:r>
              <a:rPr lang="en-US" altLang="zh-CN" sz="1800" dirty="0"/>
              <a:t>  [ -Q </a:t>
            </a:r>
            <a:r>
              <a:rPr lang="en-US" altLang="zh-CN" sz="1800" dirty="0" err="1"/>
              <a:t>MessageKey</a:t>
            </a:r>
            <a:r>
              <a:rPr lang="en-US" altLang="zh-CN" sz="1800" dirty="0"/>
              <a:t> ]</a:t>
            </a:r>
            <a:endParaRPr lang="en-US" altLang="zh-CN" sz="1800" dirty="0"/>
          </a:p>
          <a:p>
            <a:pPr lvl="1"/>
            <a:r>
              <a:rPr lang="en-US" altLang="zh-CN" sz="1800" dirty="0" err="1"/>
              <a:t>ipcrm</a:t>
            </a:r>
            <a:r>
              <a:rPr lang="en-US" altLang="zh-CN" sz="1800" dirty="0"/>
              <a:t>  [ -s </a:t>
            </a:r>
            <a:r>
              <a:rPr lang="en-US" altLang="zh-CN" sz="1800" dirty="0" err="1"/>
              <a:t>SemaphoreID</a:t>
            </a:r>
            <a:r>
              <a:rPr lang="en-US" altLang="zh-CN" sz="1800" dirty="0"/>
              <a:t> ]</a:t>
            </a:r>
            <a:endParaRPr lang="en-US" altLang="zh-CN" sz="1800" dirty="0"/>
          </a:p>
          <a:p>
            <a:pPr lvl="1"/>
            <a:r>
              <a:rPr lang="en-US" altLang="zh-CN" sz="1800" dirty="0" err="1"/>
              <a:t>ipcrm</a:t>
            </a:r>
            <a:r>
              <a:rPr lang="en-US" altLang="zh-CN" sz="1800" dirty="0"/>
              <a:t>  [ -S </a:t>
            </a:r>
            <a:r>
              <a:rPr lang="en-US" altLang="zh-CN" sz="1800" dirty="0" err="1"/>
              <a:t>SemaphoreKey</a:t>
            </a:r>
            <a:r>
              <a:rPr lang="en-US" altLang="zh-CN" sz="1800" dirty="0"/>
              <a:t> ]</a:t>
            </a:r>
            <a:endParaRPr lang="en-US" altLang="zh-CN" sz="1800" noProof="1"/>
          </a:p>
          <a:p>
            <a:pPr lvl="1"/>
            <a:endParaRPr lang="en-US" altLang="zh-CN" sz="2000" noProof="1"/>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p:cNvSpPr>
          <p:nvPr>
            <p:ph type="title" idx="4294967295"/>
          </p:nvPr>
        </p:nvSpPr>
        <p:spPr>
          <a:xfrm>
            <a:off x="663575" y="0"/>
            <a:ext cx="8077200" cy="609600"/>
          </a:xfrm>
          <a:ln>
            <a:miter/>
          </a:ln>
        </p:spPr>
        <p:txBody>
          <a:bodyPr/>
          <a:lstStyle/>
          <a:p>
            <a:pPr>
              <a:defRPr/>
            </a:pPr>
            <a:r>
              <a:rPr lang="zh-CN" altLang="en-US" noProof="1">
                <a:effectLst>
                  <a:outerShdw blurRad="38100" dist="38100" dir="2700000">
                    <a:srgbClr val="C0C0C0"/>
                  </a:outerShdw>
                </a:effectLst>
              </a:rPr>
              <a:t>Shared memory</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单进程（</a:t>
            </a:r>
            <a:r>
              <a:rPr lang="en-US" altLang="zh-CN" noProof="1">
                <a:effectLst>
                  <a:outerShdw blurRad="38100" dist="38100" dir="2700000">
                    <a:srgbClr val="C0C0C0"/>
                  </a:outerShdw>
                </a:effectLst>
              </a:rPr>
              <a:t>Fig.</a:t>
            </a:r>
            <a:r>
              <a:rPr lang="zh-CN" altLang="en-US" noProof="1">
                <a:effectLst>
                  <a:outerShdw blurRad="38100" dist="38100" dir="2700000">
                    <a:srgbClr val="C0C0C0"/>
                  </a:outerShdw>
                </a:effectLst>
              </a:rPr>
              <a:t> </a:t>
            </a:r>
            <a:r>
              <a:rPr lang="en-US" altLang="zh-CN" noProof="1">
                <a:effectLst>
                  <a:outerShdw blurRad="38100" dist="38100" dir="2700000">
                    <a:srgbClr val="C0C0C0"/>
                  </a:outerShdw>
                </a:effectLst>
              </a:rPr>
              <a:t>3.6</a:t>
            </a:r>
            <a:r>
              <a:rPr lang="zh-CN" altLang="en-US" noProof="1">
                <a:effectLst>
                  <a:outerShdw blurRad="38100" dist="38100" dir="2700000">
                    <a:srgbClr val="C0C0C0"/>
                  </a:outerShdw>
                </a:effectLst>
              </a:rPr>
              <a:t>）</a:t>
            </a:r>
            <a:endParaRPr lang="zh-CN" altLang="en-US" noProof="1">
              <a:effectLst>
                <a:outerShdw blurRad="38100" dist="38100" dir="2700000">
                  <a:srgbClr val="C0C0C0"/>
                </a:outerShdw>
              </a:effectLst>
            </a:endParaRPr>
          </a:p>
        </p:txBody>
      </p:sp>
      <p:sp>
        <p:nvSpPr>
          <p:cNvPr id="186371" name="内容占位符 2"/>
          <p:cNvSpPr>
            <a:spLocks noGrp="1"/>
          </p:cNvSpPr>
          <p:nvPr>
            <p:ph idx="4294967295"/>
          </p:nvPr>
        </p:nvSpPr>
        <p:spPr>
          <a:xfrm>
            <a:off x="827088" y="838200"/>
            <a:ext cx="7083425" cy="5761038"/>
          </a:xfrm>
        </p:spPr>
        <p:txBody>
          <a:bodyPr/>
          <a:lstStyle/>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2" charset="0"/>
                <a:cs typeface="Times New Roman" panose="02020603050405020304" pitchFamily="2" charset="0"/>
              </a:rPr>
              <a:t>#include &lt;stdio.h&gt;</a:t>
            </a:r>
            <a:endParaRPr lang="en-US" altLang="zh-CN" sz="1600" noProof="1">
              <a:solidFill>
                <a:srgbClr val="000818"/>
              </a:solidFill>
              <a:latin typeface="Times New Roman" panose="02020603050405020304" pitchFamily="2" charset="0"/>
              <a:cs typeface="Times New Roman" panose="02020603050405020304" pitchFamily="2" charset="0"/>
            </a:endParaRPr>
          </a:p>
          <a:p>
            <a:pPr marL="0" indent="0">
              <a:spcBef>
                <a:spcPts val="0"/>
              </a:spcBef>
              <a:buFont typeface="Monotype Sorts" pitchFamily="2" charset="2"/>
              <a:buNone/>
              <a:defRPr/>
            </a:pPr>
            <a:r>
              <a:rPr lang="zh-CN" altLang="en-US" sz="1600" noProof="1">
                <a:solidFill>
                  <a:srgbClr val="000818"/>
                </a:solidFill>
                <a:latin typeface="Times New Roman" panose="02020603050405020304" pitchFamily="2" charset="0"/>
                <a:cs typeface="Times New Roman" panose="02020603050405020304" pitchFamily="2" charset="0"/>
              </a:rPr>
              <a:t> </a:t>
            </a:r>
            <a:r>
              <a:rPr lang="en-US" altLang="zh-CN" sz="1600" noProof="1">
                <a:solidFill>
                  <a:srgbClr val="000818"/>
                </a:solidFill>
                <a:latin typeface="Times New Roman" panose="02020603050405020304" pitchFamily="2" charset="0"/>
                <a:cs typeface="Times New Roman" panose="02020603050405020304" pitchFamily="2" charset="0"/>
              </a:rPr>
              <a:t>#include &lt;sys/shm.h&gt;</a:t>
            </a:r>
            <a:endParaRPr lang="en-US" altLang="zh-CN" sz="1600" noProof="1">
              <a:solidFill>
                <a:srgbClr val="000818"/>
              </a:solidFill>
              <a:latin typeface="Times New Roman" panose="02020603050405020304" pitchFamily="2" charset="0"/>
              <a:cs typeface="Times New Roman" panose="02020603050405020304" pitchFamily="2" charset="0"/>
            </a:endParaRPr>
          </a:p>
          <a:p>
            <a:pPr marL="0" indent="0">
              <a:spcBef>
                <a:spcPts val="0"/>
              </a:spcBef>
              <a:buFont typeface="Monotype Sorts" pitchFamily="2" charset="2"/>
              <a:buNone/>
              <a:defRPr/>
            </a:pPr>
            <a:r>
              <a:rPr lang="zh-CN" altLang="en-US" sz="1600" noProof="1">
                <a:solidFill>
                  <a:srgbClr val="000818"/>
                </a:solidFill>
                <a:latin typeface="Times New Roman" panose="02020603050405020304" pitchFamily="2" charset="0"/>
                <a:cs typeface="Times New Roman" panose="02020603050405020304" pitchFamily="2" charset="0"/>
              </a:rPr>
              <a:t> </a:t>
            </a:r>
            <a:r>
              <a:rPr lang="en-US" altLang="zh-CN" sz="1600" noProof="1">
                <a:solidFill>
                  <a:srgbClr val="000818"/>
                </a:solidFill>
                <a:latin typeface="Times New Roman" panose="02020603050405020304" pitchFamily="2" charset="0"/>
                <a:cs typeface="Times New Roman" panose="02020603050405020304" pitchFamily="2" charset="0"/>
              </a:rPr>
              <a:t>#include &lt;sys/stat.h&gt;</a:t>
            </a:r>
            <a:endParaRPr lang="en-US" altLang="zh-CN" sz="1600" noProof="1">
              <a:solidFill>
                <a:srgbClr val="000818"/>
              </a:solidFill>
              <a:latin typeface="Times New Roman" panose="02020603050405020304" pitchFamily="2" charset="0"/>
              <a:cs typeface="Times New Roman" panose="02020603050405020304" pitchFamily="2" charset="0"/>
            </a:endParaRP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2" charset="0"/>
                <a:cs typeface="Times New Roman" panose="02020603050405020304" pitchFamily="2" charset="0"/>
              </a:rPr>
              <a:t>int main() {</a:t>
            </a:r>
            <a:endParaRPr lang="en-US" altLang="zh-CN" sz="1600" noProof="1">
              <a:solidFill>
                <a:srgbClr val="000818"/>
              </a:solidFill>
              <a:latin typeface="Times New Roman" panose="02020603050405020304" pitchFamily="2" charset="0"/>
              <a:cs typeface="Times New Roman" panose="02020603050405020304" pitchFamily="2" charset="0"/>
            </a:endParaRP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2" charset="0"/>
                <a:cs typeface="Times New Roman" panose="02020603050405020304" pitchFamily="2" charset="0"/>
              </a:rPr>
              <a:t>    int segment_id;       </a:t>
            </a:r>
            <a:r>
              <a:rPr lang="en-US" altLang="zh-CN" sz="1600" noProof="1">
                <a:solidFill>
                  <a:srgbClr val="006600"/>
                </a:solidFill>
                <a:latin typeface="Times New Roman" panose="02020603050405020304" pitchFamily="2" charset="0"/>
                <a:cs typeface="Times New Roman" panose="02020603050405020304" pitchFamily="2" charset="0"/>
              </a:rPr>
              <a:t>//the identifier for the shared memory segment</a:t>
            </a:r>
            <a:endParaRPr lang="en-US" altLang="zh-CN" sz="1600" noProof="1">
              <a:solidFill>
                <a:srgbClr val="006600"/>
              </a:solidFill>
              <a:latin typeface="Times New Roman" panose="02020603050405020304" pitchFamily="2" charset="0"/>
              <a:cs typeface="Times New Roman" panose="02020603050405020304" pitchFamily="2" charset="0"/>
            </a:endParaRP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2" charset="0"/>
                <a:cs typeface="Times New Roman" panose="02020603050405020304" pitchFamily="2" charset="0"/>
              </a:rPr>
              <a:t>    char* shared_memory;  </a:t>
            </a:r>
            <a:r>
              <a:rPr lang="en-US" altLang="zh-CN" sz="1600" noProof="1">
                <a:solidFill>
                  <a:srgbClr val="006600"/>
                </a:solidFill>
                <a:latin typeface="Times New Roman" panose="02020603050405020304" pitchFamily="2" charset="0"/>
                <a:cs typeface="Times New Roman" panose="02020603050405020304" pitchFamily="2" charset="0"/>
              </a:rPr>
              <a:t>//a pointer to the shared memory segment</a:t>
            </a:r>
            <a:endParaRPr lang="en-US" altLang="zh-CN" sz="1600" noProof="1">
              <a:solidFill>
                <a:srgbClr val="006600"/>
              </a:solidFill>
              <a:latin typeface="Times New Roman" panose="02020603050405020304" pitchFamily="2" charset="0"/>
              <a:cs typeface="Times New Roman" panose="02020603050405020304" pitchFamily="2" charset="0"/>
            </a:endParaRP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2" charset="0"/>
                <a:cs typeface="Times New Roman" panose="02020603050405020304" pitchFamily="2" charset="0"/>
              </a:rPr>
              <a:t>    const int size = 4096          </a:t>
            </a:r>
            <a:r>
              <a:rPr lang="en-US" altLang="zh-CN" sz="1600" noProof="1">
                <a:solidFill>
                  <a:srgbClr val="006600"/>
                </a:solidFill>
                <a:latin typeface="Times New Roman" panose="02020603050405020304" pitchFamily="2" charset="0"/>
                <a:cs typeface="Times New Roman" panose="02020603050405020304" pitchFamily="2" charset="0"/>
              </a:rPr>
              <a:t>//the size (in bytes) of the shared memory segment</a:t>
            </a:r>
            <a:endParaRPr lang="en-US" altLang="zh-CN" sz="1600" noProof="1">
              <a:solidFill>
                <a:srgbClr val="006600"/>
              </a:solidFill>
              <a:latin typeface="Times New Roman" panose="02020603050405020304" pitchFamily="2" charset="0"/>
              <a:cs typeface="Times New Roman" panose="02020603050405020304" pitchFamily="2" charset="0"/>
            </a:endParaRP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2" charset="0"/>
                <a:cs typeface="Times New Roman" panose="02020603050405020304" pitchFamily="2" charset="0"/>
              </a:rPr>
              <a:t>    </a:t>
            </a:r>
            <a:r>
              <a:rPr lang="en-US" altLang="zh-CN" sz="1600" noProof="1">
                <a:solidFill>
                  <a:srgbClr val="006600"/>
                </a:solidFill>
                <a:latin typeface="Times New Roman" panose="02020603050405020304" pitchFamily="2" charset="0"/>
                <a:cs typeface="Times New Roman" panose="02020603050405020304" pitchFamily="2" charset="0"/>
              </a:rPr>
              <a:t>//allocate a shared memory segment</a:t>
            </a:r>
            <a:endParaRPr lang="en-US" altLang="zh-CN" sz="1600" noProof="1">
              <a:solidFill>
                <a:srgbClr val="006600"/>
              </a:solidFill>
              <a:latin typeface="Times New Roman" panose="02020603050405020304" pitchFamily="2" charset="0"/>
              <a:cs typeface="Times New Roman" panose="02020603050405020304" pitchFamily="2" charset="0"/>
            </a:endParaRPr>
          </a:p>
          <a:p>
            <a:pPr marL="0" indent="0">
              <a:spcBef>
                <a:spcPts val="0"/>
              </a:spcBef>
              <a:buFont typeface="Monotype Sorts" pitchFamily="2" charset="2"/>
              <a:buNone/>
              <a:defRPr/>
            </a:pPr>
            <a:r>
              <a:rPr lang="en-US" altLang="zh-CN" sz="1600" noProof="1">
                <a:solidFill>
                  <a:srgbClr val="0000CC"/>
                </a:solidFill>
                <a:latin typeface="Times New Roman" panose="02020603050405020304" pitchFamily="2" charset="0"/>
                <a:cs typeface="Times New Roman" panose="02020603050405020304" pitchFamily="2" charset="0"/>
              </a:rPr>
              <a:t>    // </a:t>
            </a:r>
            <a:r>
              <a:rPr lang="en-US" altLang="zh-CN" sz="1600" dirty="0">
                <a:solidFill>
                  <a:srgbClr val="0000CC"/>
                </a:solidFill>
                <a:latin typeface="Times New Roman" panose="02020603050405020304" pitchFamily="2" charset="0"/>
                <a:cs typeface="Times New Roman" panose="02020603050405020304" pitchFamily="2" charset="0"/>
              </a:rPr>
              <a:t>S_IRUSR:  Permits the file's owner to read it.   (c.f. S_IRGRP)</a:t>
            </a:r>
            <a:br>
              <a:rPr lang="en-US" altLang="zh-CN" sz="1600" dirty="0">
                <a:solidFill>
                  <a:srgbClr val="0000CC"/>
                </a:solidFill>
                <a:latin typeface="Times New Roman" panose="02020603050405020304" pitchFamily="2" charset="0"/>
                <a:cs typeface="Times New Roman" panose="02020603050405020304" pitchFamily="2" charset="0"/>
              </a:rPr>
            </a:br>
            <a:r>
              <a:rPr lang="en-US" altLang="zh-CN" sz="1600" dirty="0">
                <a:solidFill>
                  <a:srgbClr val="0000CC"/>
                </a:solidFill>
                <a:latin typeface="Times New Roman" panose="02020603050405020304" pitchFamily="2" charset="0"/>
                <a:cs typeface="Times New Roman" panose="02020603050405020304" pitchFamily="2" charset="0"/>
              </a:rPr>
              <a:t>    // S_IWUSR:  Permits the file's owner to write to it.  (c.f. S_IWGRP</a:t>
            </a:r>
            <a:r>
              <a:rPr lang="en-US" altLang="zh-CN" sz="1600" dirty="0">
                <a:solidFill>
                  <a:srgbClr val="006600"/>
                </a:solidFill>
                <a:latin typeface="Times New Roman" panose="02020603050405020304" pitchFamily="2" charset="0"/>
                <a:cs typeface="Times New Roman" panose="02020603050405020304" pitchFamily="2" charset="0"/>
              </a:rPr>
              <a:t>)</a:t>
            </a:r>
            <a:br>
              <a:rPr lang="en-US" altLang="zh-CN" sz="1600" dirty="0">
                <a:solidFill>
                  <a:srgbClr val="006600"/>
                </a:solidFill>
                <a:latin typeface="Times New Roman" panose="02020603050405020304" pitchFamily="2" charset="0"/>
                <a:cs typeface="Times New Roman" panose="02020603050405020304" pitchFamily="2" charset="0"/>
              </a:rPr>
            </a:br>
            <a:r>
              <a:rPr lang="en-US" altLang="zh-CN" sz="1600" dirty="0">
                <a:solidFill>
                  <a:srgbClr val="006600"/>
                </a:solidFill>
                <a:latin typeface="Times New Roman" panose="02020603050405020304" pitchFamily="2" charset="0"/>
                <a:cs typeface="Times New Roman" panose="02020603050405020304" pitchFamily="2" charset="0"/>
              </a:rPr>
              <a:t>   </a:t>
            </a:r>
            <a:r>
              <a:rPr lang="en-US" altLang="zh-CN" sz="1600" b="1" noProof="1">
                <a:solidFill>
                  <a:srgbClr val="000818"/>
                </a:solidFill>
                <a:latin typeface="Times New Roman" panose="02020603050405020304" pitchFamily="2" charset="0"/>
                <a:cs typeface="Times New Roman" panose="02020603050405020304" pitchFamily="2" charset="0"/>
              </a:rPr>
              <a:t>segment_id =  </a:t>
            </a:r>
            <a:r>
              <a:rPr lang="en-US" altLang="zh-CN" sz="1600" b="1" noProof="1">
                <a:solidFill>
                  <a:srgbClr val="7030A0"/>
                </a:solidFill>
                <a:latin typeface="Times New Roman" panose="02020603050405020304" pitchFamily="2" charset="0"/>
                <a:cs typeface="Times New Roman" panose="02020603050405020304" pitchFamily="2" charset="0"/>
              </a:rPr>
              <a:t>shmget</a:t>
            </a:r>
            <a:r>
              <a:rPr lang="en-US" altLang="zh-CN" sz="1600" b="1" noProof="1">
                <a:solidFill>
                  <a:srgbClr val="000818"/>
                </a:solidFill>
                <a:latin typeface="Times New Roman" panose="02020603050405020304" pitchFamily="2" charset="0"/>
                <a:cs typeface="Times New Roman" panose="02020603050405020304" pitchFamily="2" charset="0"/>
              </a:rPr>
              <a:t>(</a:t>
            </a:r>
            <a:r>
              <a:rPr lang="en-US" altLang="zh-CN" sz="1600" b="1" noProof="1">
                <a:solidFill>
                  <a:srgbClr val="FF0000"/>
                </a:solidFill>
                <a:latin typeface="Times New Roman" panose="02020603050405020304" pitchFamily="2" charset="0"/>
                <a:cs typeface="Times New Roman" panose="02020603050405020304" pitchFamily="2" charset="0"/>
              </a:rPr>
              <a:t>IPC_PRIVATE</a:t>
            </a:r>
            <a:r>
              <a:rPr lang="en-US" altLang="zh-CN" sz="1600" b="1" noProof="1">
                <a:solidFill>
                  <a:srgbClr val="000818"/>
                </a:solidFill>
                <a:latin typeface="Times New Roman" panose="02020603050405020304" pitchFamily="2" charset="0"/>
                <a:cs typeface="Times New Roman" panose="02020603050405020304" pitchFamily="2" charset="0"/>
              </a:rPr>
              <a:t>,size,</a:t>
            </a:r>
            <a:r>
              <a:rPr lang="en-US" altLang="zh-CN" sz="1600" b="1" noProof="1">
                <a:solidFill>
                  <a:srgbClr val="FF0000"/>
                </a:solidFill>
                <a:latin typeface="Times New Roman" panose="02020603050405020304" pitchFamily="2" charset="0"/>
                <a:cs typeface="Times New Roman" panose="02020603050405020304" pitchFamily="2" charset="0"/>
              </a:rPr>
              <a:t>S_IRUSR|S_IWUSR</a:t>
            </a:r>
            <a:r>
              <a:rPr lang="en-US" altLang="zh-CN" sz="1600" b="1" noProof="1">
                <a:solidFill>
                  <a:srgbClr val="000818"/>
                </a:solidFill>
                <a:latin typeface="Times New Roman" panose="02020603050405020304" pitchFamily="2" charset="0"/>
                <a:cs typeface="Times New Roman" panose="02020603050405020304" pitchFamily="2" charset="0"/>
              </a:rPr>
              <a:t>);</a:t>
            </a:r>
            <a:endParaRPr lang="en-US" altLang="zh-CN" sz="1600" b="1" noProof="1">
              <a:solidFill>
                <a:srgbClr val="000818"/>
              </a:solidFill>
              <a:latin typeface="Times New Roman" panose="02020603050405020304" pitchFamily="2" charset="0"/>
              <a:cs typeface="Times New Roman" panose="02020603050405020304" pitchFamily="2" charset="0"/>
            </a:endParaRP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2" charset="0"/>
                <a:cs typeface="Times New Roman" panose="02020603050405020304" pitchFamily="2" charset="0"/>
              </a:rPr>
              <a:t>    </a:t>
            </a:r>
            <a:r>
              <a:rPr lang="en-US" altLang="zh-CN" sz="1600" noProof="1">
                <a:solidFill>
                  <a:srgbClr val="006600"/>
                </a:solidFill>
                <a:latin typeface="Times New Roman" panose="02020603050405020304" pitchFamily="2" charset="0"/>
                <a:cs typeface="Times New Roman" panose="02020603050405020304" pitchFamily="2" charset="0"/>
              </a:rPr>
              <a:t>//attatch the shared memory segment</a:t>
            </a:r>
            <a:endParaRPr lang="en-US" altLang="zh-CN" sz="1600" noProof="1">
              <a:solidFill>
                <a:srgbClr val="006600"/>
              </a:solidFill>
              <a:latin typeface="Times New Roman" panose="02020603050405020304" pitchFamily="2" charset="0"/>
              <a:cs typeface="Times New Roman" panose="02020603050405020304" pitchFamily="2" charset="0"/>
            </a:endParaRP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2" charset="0"/>
                <a:cs typeface="Times New Roman" panose="02020603050405020304" pitchFamily="2" charset="0"/>
              </a:rPr>
              <a:t>    </a:t>
            </a:r>
            <a:r>
              <a:rPr lang="en-US" altLang="zh-CN" sz="1600" b="1" noProof="1">
                <a:solidFill>
                  <a:srgbClr val="000818"/>
                </a:solidFill>
                <a:latin typeface="Times New Roman" panose="02020603050405020304" pitchFamily="2" charset="0"/>
                <a:cs typeface="Times New Roman" panose="02020603050405020304" pitchFamily="2" charset="0"/>
              </a:rPr>
              <a:t>shared_memory=(char*)</a:t>
            </a:r>
            <a:r>
              <a:rPr lang="en-US" altLang="zh-CN" sz="1600" b="1" noProof="1">
                <a:solidFill>
                  <a:srgbClr val="7030A0"/>
                </a:solidFill>
                <a:latin typeface="Times New Roman" panose="02020603050405020304" pitchFamily="2" charset="0"/>
                <a:cs typeface="Times New Roman" panose="02020603050405020304" pitchFamily="2" charset="0"/>
              </a:rPr>
              <a:t>shmat</a:t>
            </a:r>
            <a:r>
              <a:rPr lang="en-US" altLang="zh-CN" sz="1600" b="1" noProof="1">
                <a:solidFill>
                  <a:srgbClr val="000818"/>
                </a:solidFill>
                <a:latin typeface="Times New Roman" panose="02020603050405020304" pitchFamily="2" charset="0"/>
                <a:cs typeface="Times New Roman" panose="02020603050405020304" pitchFamily="2" charset="0"/>
              </a:rPr>
              <a:t>(segment_id,NULL,0);</a:t>
            </a:r>
            <a:endParaRPr lang="en-US" altLang="zh-CN" sz="1600" b="1" noProof="1">
              <a:solidFill>
                <a:srgbClr val="000818"/>
              </a:solidFill>
              <a:latin typeface="Times New Roman" panose="02020603050405020304" pitchFamily="2" charset="0"/>
              <a:cs typeface="Times New Roman" panose="02020603050405020304" pitchFamily="2" charset="0"/>
            </a:endParaRPr>
          </a:p>
          <a:p>
            <a:pPr marL="0" indent="0">
              <a:spcBef>
                <a:spcPts val="0"/>
              </a:spcBef>
              <a:buFont typeface="Monotype Sorts" pitchFamily="2" charset="2"/>
              <a:buNone/>
              <a:defRPr/>
            </a:pPr>
            <a:r>
              <a:rPr lang="en-US" altLang="zh-CN" sz="1600" noProof="1">
                <a:solidFill>
                  <a:srgbClr val="006600"/>
                </a:solidFill>
                <a:latin typeface="Times New Roman" panose="02020603050405020304" pitchFamily="2" charset="0"/>
                <a:cs typeface="Times New Roman" panose="02020603050405020304" pitchFamily="2" charset="0"/>
              </a:rPr>
              <a:t>    //write a message to the shared memory segment</a:t>
            </a:r>
            <a:endParaRPr lang="en-US" altLang="zh-CN" sz="1600" noProof="1">
              <a:solidFill>
                <a:srgbClr val="006600"/>
              </a:solidFill>
              <a:latin typeface="Times New Roman" panose="02020603050405020304" pitchFamily="2" charset="0"/>
              <a:cs typeface="Times New Roman" panose="02020603050405020304" pitchFamily="2" charset="0"/>
            </a:endParaRP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2" charset="0"/>
                <a:cs typeface="Times New Roman" panose="02020603050405020304" pitchFamily="2" charset="0"/>
              </a:rPr>
              <a:t>    </a:t>
            </a:r>
            <a:r>
              <a:rPr lang="en-US" altLang="zh-CN" sz="1600" b="1" noProof="1">
                <a:solidFill>
                  <a:srgbClr val="000818"/>
                </a:solidFill>
                <a:latin typeface="Times New Roman" panose="02020603050405020304" pitchFamily="2" charset="0"/>
                <a:cs typeface="Times New Roman" panose="02020603050405020304" pitchFamily="2" charset="0"/>
              </a:rPr>
              <a:t>sprintf(shared_memory,”Hi, there!”);</a:t>
            </a:r>
            <a:endParaRPr lang="en-US" altLang="zh-CN" sz="1600" b="1" noProof="1">
              <a:solidFill>
                <a:srgbClr val="000818"/>
              </a:solidFill>
              <a:latin typeface="Times New Roman" panose="02020603050405020304" pitchFamily="2" charset="0"/>
              <a:cs typeface="Times New Roman" panose="02020603050405020304" pitchFamily="2" charset="0"/>
            </a:endParaRPr>
          </a:p>
          <a:p>
            <a:pPr marL="0" indent="0">
              <a:spcBef>
                <a:spcPts val="0"/>
              </a:spcBef>
              <a:buFont typeface="Monotype Sorts" pitchFamily="2" charset="2"/>
              <a:buNone/>
              <a:defRPr/>
            </a:pPr>
            <a:r>
              <a:rPr lang="en-US" altLang="zh-CN" sz="1600" noProof="1">
                <a:solidFill>
                  <a:srgbClr val="006600"/>
                </a:solidFill>
                <a:latin typeface="Times New Roman" panose="02020603050405020304" pitchFamily="2" charset="0"/>
                <a:cs typeface="Times New Roman" panose="02020603050405020304" pitchFamily="2" charset="0"/>
              </a:rPr>
              <a:t>    //now print out the string from shared memory</a:t>
            </a:r>
            <a:endParaRPr lang="en-US" altLang="zh-CN" sz="1600" noProof="1">
              <a:solidFill>
                <a:srgbClr val="006600"/>
              </a:solidFill>
              <a:latin typeface="Times New Roman" panose="02020603050405020304" pitchFamily="2" charset="0"/>
              <a:cs typeface="Times New Roman" panose="02020603050405020304" pitchFamily="2" charset="0"/>
            </a:endParaRP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2" charset="0"/>
                <a:cs typeface="Times New Roman" panose="02020603050405020304" pitchFamily="2" charset="0"/>
              </a:rPr>
              <a:t>    printf(“*%s\n”, shared_memory);</a:t>
            </a:r>
            <a:endParaRPr lang="en-US" altLang="zh-CN" sz="1600" noProof="1">
              <a:solidFill>
                <a:srgbClr val="000818"/>
              </a:solidFill>
              <a:latin typeface="Times New Roman" panose="02020603050405020304" pitchFamily="2" charset="0"/>
              <a:cs typeface="Times New Roman" panose="02020603050405020304" pitchFamily="2" charset="0"/>
            </a:endParaRPr>
          </a:p>
          <a:p>
            <a:pPr marL="0" indent="0">
              <a:spcBef>
                <a:spcPts val="0"/>
              </a:spcBef>
              <a:buFont typeface="Monotype Sorts" pitchFamily="2" charset="2"/>
              <a:buNone/>
              <a:defRPr/>
            </a:pPr>
            <a:r>
              <a:rPr lang="en-US" altLang="zh-CN" sz="1600" noProof="1">
                <a:solidFill>
                  <a:srgbClr val="006600"/>
                </a:solidFill>
                <a:latin typeface="Times New Roman" panose="02020603050405020304" pitchFamily="2" charset="0"/>
                <a:cs typeface="Times New Roman" panose="02020603050405020304" pitchFamily="2" charset="0"/>
              </a:rPr>
              <a:t>    //now detach the shared memory segment</a:t>
            </a:r>
            <a:endParaRPr lang="en-US" altLang="zh-CN" sz="1600" noProof="1">
              <a:solidFill>
                <a:srgbClr val="006600"/>
              </a:solidFill>
              <a:latin typeface="Times New Roman" panose="02020603050405020304" pitchFamily="2" charset="0"/>
              <a:cs typeface="Times New Roman" panose="02020603050405020304" pitchFamily="2" charset="0"/>
            </a:endParaRP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2" charset="0"/>
                <a:cs typeface="Times New Roman" panose="02020603050405020304" pitchFamily="2" charset="0"/>
              </a:rPr>
              <a:t>    </a:t>
            </a:r>
            <a:r>
              <a:rPr lang="en-US" altLang="zh-CN" sz="1600" b="1" noProof="1">
                <a:solidFill>
                  <a:srgbClr val="7030A0"/>
                </a:solidFill>
                <a:latin typeface="Times New Roman" panose="02020603050405020304" pitchFamily="2" charset="0"/>
                <a:cs typeface="Times New Roman" panose="02020603050405020304" pitchFamily="2" charset="0"/>
              </a:rPr>
              <a:t>shmdt</a:t>
            </a:r>
            <a:r>
              <a:rPr lang="en-US" altLang="zh-CN" sz="1600" b="1" noProof="1">
                <a:solidFill>
                  <a:srgbClr val="000818"/>
                </a:solidFill>
                <a:latin typeface="Times New Roman" panose="02020603050405020304" pitchFamily="2" charset="0"/>
                <a:cs typeface="Times New Roman" panose="02020603050405020304" pitchFamily="2" charset="0"/>
              </a:rPr>
              <a:t>(shared_memory);</a:t>
            </a:r>
            <a:endParaRPr lang="en-US" altLang="zh-CN" sz="1600" b="1" noProof="1">
              <a:solidFill>
                <a:srgbClr val="000818"/>
              </a:solidFill>
              <a:latin typeface="Times New Roman" panose="02020603050405020304" pitchFamily="2" charset="0"/>
              <a:cs typeface="Times New Roman" panose="02020603050405020304" pitchFamily="2" charset="0"/>
            </a:endParaRPr>
          </a:p>
          <a:p>
            <a:pPr marL="0" indent="0">
              <a:spcBef>
                <a:spcPts val="0"/>
              </a:spcBef>
              <a:buFont typeface="Monotype Sorts" pitchFamily="2" charset="2"/>
              <a:buNone/>
              <a:defRPr/>
            </a:pPr>
            <a:r>
              <a:rPr lang="en-US" altLang="zh-CN" sz="1600" noProof="1">
                <a:solidFill>
                  <a:srgbClr val="006600"/>
                </a:solidFill>
                <a:latin typeface="Times New Roman" panose="02020603050405020304" pitchFamily="2" charset="0"/>
                <a:cs typeface="Times New Roman" panose="02020603050405020304" pitchFamily="2" charset="0"/>
              </a:rPr>
              <a:t>    //now remove the shared memory segment</a:t>
            </a:r>
            <a:endParaRPr lang="en-US" altLang="zh-CN" sz="1600" noProof="1">
              <a:solidFill>
                <a:srgbClr val="006600"/>
              </a:solidFill>
              <a:latin typeface="Times New Roman" panose="02020603050405020304" pitchFamily="2" charset="0"/>
              <a:cs typeface="Times New Roman" panose="02020603050405020304" pitchFamily="2" charset="0"/>
            </a:endParaRP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2" charset="0"/>
                <a:cs typeface="Times New Roman" panose="02020603050405020304" pitchFamily="2" charset="0"/>
              </a:rPr>
              <a:t>   </a:t>
            </a:r>
            <a:r>
              <a:rPr lang="en-US" altLang="zh-CN" sz="1600" b="1" noProof="1">
                <a:solidFill>
                  <a:srgbClr val="7030A0"/>
                </a:solidFill>
                <a:latin typeface="Times New Roman" panose="02020603050405020304" pitchFamily="2" charset="0"/>
                <a:cs typeface="Times New Roman" panose="02020603050405020304" pitchFamily="2" charset="0"/>
              </a:rPr>
              <a:t>shmctl</a:t>
            </a:r>
            <a:r>
              <a:rPr lang="en-US" altLang="zh-CN" sz="1600" b="1" noProof="1">
                <a:solidFill>
                  <a:srgbClr val="000818"/>
                </a:solidFill>
                <a:latin typeface="Times New Roman" panose="02020603050405020304" pitchFamily="2" charset="0"/>
                <a:cs typeface="Times New Roman" panose="02020603050405020304" pitchFamily="2" charset="0"/>
              </a:rPr>
              <a:t>(segment_id ,IPC_RMID,NULL);</a:t>
            </a:r>
            <a:endParaRPr lang="en-US" altLang="zh-CN" sz="1600" b="1" noProof="1">
              <a:solidFill>
                <a:srgbClr val="000818"/>
              </a:solidFill>
              <a:latin typeface="Times New Roman" panose="02020603050405020304" pitchFamily="2" charset="0"/>
              <a:cs typeface="Times New Roman" panose="02020603050405020304" pitchFamily="2" charset="0"/>
            </a:endParaRP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2" charset="0"/>
                <a:cs typeface="Times New Roman" panose="02020603050405020304" pitchFamily="2" charset="0"/>
              </a:rPr>
              <a:t>   return 0;</a:t>
            </a:r>
            <a:endParaRPr lang="en-US" altLang="zh-CN" sz="1600" noProof="1">
              <a:solidFill>
                <a:srgbClr val="000818"/>
              </a:solidFill>
              <a:latin typeface="Times New Roman" panose="02020603050405020304" pitchFamily="2" charset="0"/>
              <a:cs typeface="Times New Roman" panose="02020603050405020304" pitchFamily="2" charset="0"/>
            </a:endParaRPr>
          </a:p>
          <a:p>
            <a:pPr marL="0" indent="0">
              <a:buFont typeface="Monotype Sorts" pitchFamily="2" charset="2"/>
              <a:buNone/>
              <a:defRPr/>
            </a:pPr>
            <a:r>
              <a:rPr lang="en-US" altLang="zh-CN" sz="1600" noProof="1">
                <a:solidFill>
                  <a:srgbClr val="000818"/>
                </a:solidFill>
              </a:rPr>
              <a:t>}</a:t>
            </a:r>
            <a:endParaRPr lang="en-US" altLang="zh-CN" sz="1600" noProof="1">
              <a:solidFill>
                <a:srgbClr val="000818"/>
              </a:solidFill>
            </a:endParaRPr>
          </a:p>
          <a:p>
            <a:pPr>
              <a:defRPr/>
            </a:pPr>
            <a:endParaRPr lang="en-US" altLang="zh-CN" sz="1600" noProof="1"/>
          </a:p>
          <a:p>
            <a:pPr>
              <a:defRPr/>
            </a:pPr>
            <a:endParaRPr lang="en-US" altLang="zh-CN" sz="1600" noProof="1"/>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4386" name="标题 1"/>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Shared memory例</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进程之间通信</a:t>
            </a:r>
            <a:endParaRPr lang="zh-CN" altLang="en-US" noProof="1">
              <a:effectLst>
                <a:outerShdw blurRad="38100" dist="38100" dir="2700000">
                  <a:srgbClr val="C0C0C0"/>
                </a:outerShdw>
              </a:effectLst>
            </a:endParaRPr>
          </a:p>
        </p:txBody>
      </p:sp>
      <p:sp>
        <p:nvSpPr>
          <p:cNvPr id="197635" name="内容占位符 2"/>
          <p:cNvSpPr>
            <a:spLocks noGrp="1" noChangeArrowheads="1"/>
          </p:cNvSpPr>
          <p:nvPr>
            <p:ph idx="4294967295"/>
          </p:nvPr>
        </p:nvSpPr>
        <p:spPr>
          <a:xfrm>
            <a:off x="827088" y="1282700"/>
            <a:ext cx="8131175" cy="5118100"/>
          </a:xfrm>
        </p:spPr>
        <p:txBody>
          <a:bodyPr/>
          <a:lstStyle/>
          <a:p>
            <a:pPr>
              <a:lnSpc>
                <a:spcPct val="150000"/>
              </a:lnSpc>
            </a:pPr>
            <a:r>
              <a:rPr lang="zh-CN" altLang="en-US" sz="2000" b="1" noProof="1"/>
              <a:t>所有共享该段内存的进程</a:t>
            </a:r>
            <a:r>
              <a:rPr lang="zh-CN" altLang="en-US" sz="2000" noProof="1"/>
              <a:t>在获取共享内存的标识符时，即执行系统调用</a:t>
            </a:r>
            <a:r>
              <a:rPr lang="en-US" altLang="zh-CN" sz="2000" dirty="0" err="1">
                <a:solidFill>
                  <a:srgbClr val="C00000"/>
                </a:solidFill>
              </a:rPr>
              <a:t>shmid</a:t>
            </a:r>
            <a:r>
              <a:rPr lang="en-US" altLang="zh-CN" sz="2000" dirty="0">
                <a:solidFill>
                  <a:srgbClr val="C00000"/>
                </a:solidFill>
              </a:rPr>
              <a:t> </a:t>
            </a:r>
            <a:r>
              <a:rPr lang="en-US" altLang="zh-CN" sz="2000" dirty="0"/>
              <a:t>= </a:t>
            </a:r>
            <a:r>
              <a:rPr lang="en-US" altLang="zh-CN" sz="2000" dirty="0" err="1"/>
              <a:t>shmget</a:t>
            </a:r>
            <a:r>
              <a:rPr lang="en-US" altLang="zh-CN" sz="2000" dirty="0"/>
              <a:t>(0x8888, 1024, IPC_CREAT|0666)</a:t>
            </a:r>
            <a:r>
              <a:rPr lang="zh-CN" altLang="en-US" sz="2000" dirty="0"/>
              <a:t>时，</a:t>
            </a:r>
            <a:r>
              <a:rPr lang="zh-CN" altLang="en-US" sz="2000" b="1" dirty="0">
                <a:solidFill>
                  <a:srgbClr val="0000CC"/>
                </a:solidFill>
              </a:rPr>
              <a:t>要使用相同的</a:t>
            </a:r>
            <a:r>
              <a:rPr lang="en-US" altLang="zh-CN" sz="2000" b="1" dirty="0">
                <a:solidFill>
                  <a:srgbClr val="0000CC"/>
                </a:solidFill>
              </a:rPr>
              <a:t>key</a:t>
            </a:r>
            <a:r>
              <a:rPr lang="zh-CN" altLang="en-US" sz="2000" b="1" dirty="0">
                <a:solidFill>
                  <a:srgbClr val="0000CC"/>
                </a:solidFill>
              </a:rPr>
              <a:t>值</a:t>
            </a:r>
            <a:r>
              <a:rPr lang="zh-CN" altLang="en-US" sz="2000" dirty="0" smtClean="0"/>
              <a:t>，以指明是共享同一个存储区，如</a:t>
            </a:r>
            <a:r>
              <a:rPr lang="en-US" altLang="zh-CN" sz="2000" dirty="0"/>
              <a:t>0x8888 </a:t>
            </a:r>
            <a:endParaRPr lang="en-US" altLang="zh-CN" sz="2000" dirty="0"/>
          </a:p>
          <a:p>
            <a:pPr lvl="2"/>
            <a:endParaRPr lang="en-US" altLang="zh-CN" sz="1800" noProof="1"/>
          </a:p>
          <a:p>
            <a:pPr lvl="1"/>
            <a:endParaRPr lang="en-US" altLang="zh-CN" sz="1800" noProof="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内容占位符 2"/>
          <p:cNvSpPr>
            <a:spLocks noGrp="1" noChangeArrowheads="1"/>
          </p:cNvSpPr>
          <p:nvPr>
            <p:ph idx="4294967295"/>
          </p:nvPr>
        </p:nvSpPr>
        <p:spPr>
          <a:xfrm>
            <a:off x="658813" y="944563"/>
            <a:ext cx="7886700" cy="5434012"/>
          </a:xfrm>
        </p:spPr>
        <p:txBody>
          <a:bodyPr/>
          <a:lstStyle/>
          <a:p>
            <a:pPr marL="0" lvl="2" indent="0">
              <a:spcBef>
                <a:spcPct val="0"/>
              </a:spcBef>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#include &lt;</a:t>
            </a:r>
            <a:r>
              <a:rPr lang="en-US" altLang="zh-CN" sz="1600" dirty="0" err="1">
                <a:latin typeface="Times New Roman" panose="02020603050405020304" pitchFamily="2" charset="0"/>
                <a:cs typeface="Times New Roman" panose="02020603050405020304" pitchFamily="2" charset="0"/>
              </a:rPr>
              <a:t>unistd.h</a:t>
            </a:r>
            <a:r>
              <a:rPr lang="en-US" altLang="zh-CN" sz="1600" dirty="0">
                <a:latin typeface="Times New Roman" panose="02020603050405020304" pitchFamily="2" charset="0"/>
                <a:cs typeface="Times New Roman" panose="02020603050405020304" pitchFamily="2" charset="0"/>
              </a:rPr>
              <a:t>&gt;</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#include &lt;</a:t>
            </a:r>
            <a:r>
              <a:rPr lang="en-US" altLang="zh-CN" sz="1600" dirty="0" err="1">
                <a:latin typeface="Times New Roman" panose="02020603050405020304" pitchFamily="2" charset="0"/>
                <a:cs typeface="Times New Roman" panose="02020603050405020304" pitchFamily="2" charset="0"/>
              </a:rPr>
              <a:t>stdlib.h</a:t>
            </a:r>
            <a:r>
              <a:rPr lang="en-US" altLang="zh-CN" sz="1600" dirty="0">
                <a:latin typeface="Times New Roman" panose="02020603050405020304" pitchFamily="2" charset="0"/>
                <a:cs typeface="Times New Roman" panose="02020603050405020304" pitchFamily="2" charset="0"/>
              </a:rPr>
              <a:t>&gt;</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#include &lt;</a:t>
            </a:r>
            <a:r>
              <a:rPr lang="en-US" altLang="zh-CN" sz="1600" dirty="0" err="1">
                <a:latin typeface="Times New Roman" panose="02020603050405020304" pitchFamily="2" charset="0"/>
                <a:cs typeface="Times New Roman" panose="02020603050405020304" pitchFamily="2" charset="0"/>
              </a:rPr>
              <a:t>stdio.h</a:t>
            </a:r>
            <a:r>
              <a:rPr lang="en-US" altLang="zh-CN" sz="1600" dirty="0">
                <a:latin typeface="Times New Roman" panose="02020603050405020304" pitchFamily="2" charset="0"/>
                <a:cs typeface="Times New Roman" panose="02020603050405020304" pitchFamily="2" charset="0"/>
              </a:rPr>
              <a:t>&gt;</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#include &lt;</a:t>
            </a:r>
            <a:r>
              <a:rPr lang="en-US" altLang="zh-CN" sz="1600" dirty="0" err="1">
                <a:latin typeface="Times New Roman" panose="02020603050405020304" pitchFamily="2" charset="0"/>
                <a:cs typeface="Times New Roman" panose="02020603050405020304" pitchFamily="2" charset="0"/>
              </a:rPr>
              <a:t>string.h</a:t>
            </a:r>
            <a:r>
              <a:rPr lang="en-US" altLang="zh-CN" sz="1600" dirty="0">
                <a:latin typeface="Times New Roman" panose="02020603050405020304" pitchFamily="2" charset="0"/>
                <a:cs typeface="Times New Roman" panose="02020603050405020304" pitchFamily="2" charset="0"/>
              </a:rPr>
              <a:t>&gt;</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#include &lt;</a:t>
            </a:r>
            <a:r>
              <a:rPr lang="en-US" altLang="zh-CN" sz="1600" dirty="0" err="1">
                <a:latin typeface="Times New Roman" panose="02020603050405020304" pitchFamily="2" charset="0"/>
                <a:cs typeface="Times New Roman" panose="02020603050405020304" pitchFamily="2" charset="0"/>
              </a:rPr>
              <a:t>errno.h</a:t>
            </a:r>
            <a:r>
              <a:rPr lang="en-US" altLang="zh-CN" sz="1600" dirty="0">
                <a:latin typeface="Times New Roman" panose="02020603050405020304" pitchFamily="2" charset="0"/>
                <a:cs typeface="Times New Roman" panose="02020603050405020304" pitchFamily="2" charset="0"/>
              </a:rPr>
              <a:t>&gt; </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#include &lt;</a:t>
            </a:r>
            <a:r>
              <a:rPr lang="en-US" altLang="zh-CN" sz="1600" dirty="0" err="1">
                <a:latin typeface="Times New Roman" panose="02020603050405020304" pitchFamily="2" charset="0"/>
                <a:cs typeface="Times New Roman" panose="02020603050405020304" pitchFamily="2" charset="0"/>
              </a:rPr>
              <a:t>string.h</a:t>
            </a:r>
            <a:r>
              <a:rPr lang="en-US" altLang="zh-CN" sz="1600" dirty="0">
                <a:latin typeface="Times New Roman" panose="02020603050405020304" pitchFamily="2" charset="0"/>
                <a:cs typeface="Times New Roman" panose="02020603050405020304" pitchFamily="2" charset="0"/>
              </a:rPr>
              <a:t>&gt; </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#include &lt;sys/</a:t>
            </a:r>
            <a:r>
              <a:rPr lang="en-US" altLang="zh-CN" sz="1600" dirty="0" err="1">
                <a:latin typeface="Times New Roman" panose="02020603050405020304" pitchFamily="2" charset="0"/>
                <a:cs typeface="Times New Roman" panose="02020603050405020304" pitchFamily="2" charset="0"/>
              </a:rPr>
              <a:t>shm.h</a:t>
            </a:r>
            <a:r>
              <a:rPr lang="en-US" altLang="zh-CN" sz="1600" smtClean="0">
                <a:latin typeface="Times New Roman" panose="02020603050405020304" pitchFamily="2" charset="0"/>
                <a:cs typeface="Times New Roman" panose="02020603050405020304" pitchFamily="2" charset="0"/>
              </a:rPr>
              <a:t>&gt;</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err="1">
                <a:latin typeface="Times New Roman" panose="02020603050405020304" pitchFamily="2" charset="0"/>
                <a:cs typeface="Times New Roman" panose="02020603050405020304" pitchFamily="2" charset="0"/>
              </a:rPr>
              <a:t>int</a:t>
            </a:r>
            <a:r>
              <a:rPr lang="en-US" altLang="zh-CN" sz="1600" dirty="0">
                <a:latin typeface="Times New Roman" panose="02020603050405020304" pitchFamily="2" charset="0"/>
                <a:cs typeface="Times New Roman" panose="02020603050405020304" pitchFamily="2" charset="0"/>
              </a:rPr>
              <a:t> main() { </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b="1" dirty="0">
                <a:solidFill>
                  <a:srgbClr val="006600"/>
                </a:solidFill>
                <a:latin typeface="Times New Roman" panose="02020603050405020304" pitchFamily="2" charset="0"/>
                <a:cs typeface="Times New Roman" panose="02020603050405020304" pitchFamily="2" charset="0"/>
              </a:rPr>
              <a:t>      </a:t>
            </a:r>
            <a:r>
              <a:rPr lang="en-US" altLang="zh-CN" sz="1600" b="1" dirty="0" err="1">
                <a:solidFill>
                  <a:srgbClr val="006600"/>
                </a:solidFill>
                <a:latin typeface="Times New Roman" panose="02020603050405020304" pitchFamily="2" charset="0"/>
                <a:cs typeface="Times New Roman" panose="02020603050405020304" pitchFamily="2" charset="0"/>
              </a:rPr>
              <a:t>ket_t</a:t>
            </a:r>
            <a:r>
              <a:rPr lang="en-US" altLang="zh-CN" sz="1600" b="1" dirty="0">
                <a:solidFill>
                  <a:srgbClr val="006600"/>
                </a:solidFill>
                <a:latin typeface="Times New Roman" panose="02020603050405020304" pitchFamily="2" charset="0"/>
                <a:cs typeface="Times New Roman" panose="02020603050405020304" pitchFamily="2" charset="0"/>
              </a:rPr>
              <a:t> </a:t>
            </a:r>
            <a:r>
              <a:rPr lang="en-US" altLang="zh-CN" sz="1600" b="1" dirty="0" err="1">
                <a:solidFill>
                  <a:srgbClr val="006600"/>
                </a:solidFill>
                <a:latin typeface="Times New Roman" panose="02020603050405020304" pitchFamily="2" charset="0"/>
                <a:cs typeface="Times New Roman" panose="02020603050405020304" pitchFamily="2" charset="0"/>
              </a:rPr>
              <a:t>shm_key</a:t>
            </a:r>
            <a:r>
              <a:rPr lang="en-US" altLang="zh-CN" sz="1600" b="1" dirty="0">
                <a:solidFill>
                  <a:srgbClr val="006600"/>
                </a:solidFill>
                <a:latin typeface="Times New Roman" panose="02020603050405020304" pitchFamily="2" charset="0"/>
                <a:cs typeface="Times New Roman" panose="02020603050405020304" pitchFamily="2" charset="0"/>
              </a:rPr>
              <a:t>=0x1234;</a:t>
            </a:r>
            <a:endParaRPr lang="en-US" altLang="zh-CN" sz="1600" b="1" dirty="0">
              <a:solidFill>
                <a:srgbClr val="006600"/>
              </a:solidFill>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      </a:t>
            </a:r>
            <a:r>
              <a:rPr lang="en-US" altLang="zh-CN" sz="1600" dirty="0" err="1">
                <a:latin typeface="Times New Roman" panose="02020603050405020304" pitchFamily="2" charset="0"/>
                <a:cs typeface="Times New Roman" panose="02020603050405020304" pitchFamily="2" charset="0"/>
              </a:rPr>
              <a:t>int</a:t>
            </a:r>
            <a:r>
              <a:rPr lang="en-US" altLang="zh-CN" sz="1600" dirty="0">
                <a:latin typeface="Times New Roman" panose="02020603050405020304" pitchFamily="2" charset="0"/>
                <a:cs typeface="Times New Roman" panose="02020603050405020304" pitchFamily="2" charset="0"/>
              </a:rPr>
              <a:t> </a:t>
            </a:r>
            <a:r>
              <a:rPr lang="en-US" altLang="zh-CN" sz="1600" dirty="0" err="1">
                <a:latin typeface="Times New Roman" panose="02020603050405020304" pitchFamily="2" charset="0"/>
                <a:cs typeface="Times New Roman" panose="02020603050405020304" pitchFamily="2" charset="0"/>
              </a:rPr>
              <a:t>shmid</a:t>
            </a:r>
            <a:r>
              <a:rPr lang="en-US" altLang="zh-CN" sz="1600" dirty="0">
                <a:latin typeface="Times New Roman" panose="02020603050405020304" pitchFamily="2" charset="0"/>
                <a:cs typeface="Times New Roman" panose="02020603050405020304" pitchFamily="2" charset="0"/>
              </a:rPr>
              <a:t>, ret</a:t>
            </a:r>
            <a:r>
              <a:rPr lang="zh-CN" altLang="en-US" sz="1600" dirty="0">
                <a:latin typeface="Times New Roman" panose="02020603050405020304" pitchFamily="2" charset="0"/>
                <a:cs typeface="Times New Roman" panose="02020603050405020304" pitchFamily="2" charset="0"/>
              </a:rPr>
              <a:t>；</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      char *</a:t>
            </a:r>
            <a:r>
              <a:rPr lang="en-US" altLang="zh-CN" sz="1600" dirty="0" err="1">
                <a:latin typeface="Times New Roman" panose="02020603050405020304" pitchFamily="2" charset="0"/>
                <a:cs typeface="Times New Roman" panose="02020603050405020304" pitchFamily="2" charset="0"/>
              </a:rPr>
              <a:t>sharedmemory</a:t>
            </a:r>
            <a:r>
              <a:rPr lang="en-US" altLang="zh-CN" sz="1600" dirty="0">
                <a:latin typeface="Times New Roman" panose="02020603050405020304" pitchFamily="2" charset="0"/>
                <a:cs typeface="Times New Roman" panose="02020603050405020304" pitchFamily="2" charset="0"/>
              </a:rPr>
              <a:t>; </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      </a:t>
            </a:r>
            <a:r>
              <a:rPr lang="en-US" altLang="zh-CN" sz="1600" dirty="0" err="1">
                <a:latin typeface="Times New Roman" panose="02020603050405020304" pitchFamily="2" charset="0"/>
                <a:cs typeface="Times New Roman" panose="02020603050405020304" pitchFamily="2" charset="0"/>
              </a:rPr>
              <a:t>const</a:t>
            </a:r>
            <a:r>
              <a:rPr lang="en-US" altLang="zh-CN" sz="1600" dirty="0">
                <a:latin typeface="Times New Roman" panose="02020603050405020304" pitchFamily="2" charset="0"/>
                <a:cs typeface="Times New Roman" panose="02020603050405020304" pitchFamily="2" charset="0"/>
              </a:rPr>
              <a:t> </a:t>
            </a:r>
            <a:r>
              <a:rPr lang="en-US" altLang="zh-CN" sz="1600" dirty="0" err="1">
                <a:latin typeface="Times New Roman" panose="02020603050405020304" pitchFamily="2" charset="0"/>
                <a:cs typeface="Times New Roman" panose="02020603050405020304" pitchFamily="2" charset="0"/>
              </a:rPr>
              <a:t>int</a:t>
            </a:r>
            <a:r>
              <a:rPr lang="en-US" altLang="zh-CN" sz="1600" dirty="0">
                <a:latin typeface="Times New Roman" panose="02020603050405020304" pitchFamily="2" charset="0"/>
                <a:cs typeface="Times New Roman" panose="02020603050405020304" pitchFamily="2" charset="0"/>
              </a:rPr>
              <a:t> size=</a:t>
            </a:r>
            <a:r>
              <a:rPr lang="en-US" altLang="zh-CN" sz="1600" dirty="0" err="1">
                <a:latin typeface="Times New Roman" panose="02020603050405020304" pitchFamily="2" charset="0"/>
                <a:cs typeface="Times New Roman" panose="02020603050405020304" pitchFamily="2" charset="0"/>
              </a:rPr>
              <a:t>getpagesize</a:t>
            </a:r>
            <a:r>
              <a:rPr lang="en-US" altLang="zh-CN" sz="1600" dirty="0">
                <a:latin typeface="Times New Roman" panose="02020603050405020304" pitchFamily="2" charset="0"/>
                <a:cs typeface="Times New Roman" panose="02020603050405020304" pitchFamily="2" charset="0"/>
              </a:rPr>
              <a:t>();  //1024</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      char </a:t>
            </a:r>
            <a:r>
              <a:rPr lang="en-US" altLang="zh-CN" sz="1600" dirty="0" err="1">
                <a:latin typeface="Times New Roman" panose="02020603050405020304" pitchFamily="2" charset="0"/>
                <a:cs typeface="Times New Roman" panose="02020603050405020304" pitchFamily="2" charset="0"/>
              </a:rPr>
              <a:t>str</a:t>
            </a:r>
            <a:r>
              <a:rPr lang="en-US" altLang="zh-CN" sz="1600" dirty="0">
                <a:latin typeface="Times New Roman" panose="02020603050405020304" pitchFamily="2" charset="0"/>
                <a:cs typeface="Times New Roman" panose="02020603050405020304" pitchFamily="2" charset="0"/>
              </a:rPr>
              <a:t>[size], c;</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b="1" dirty="0">
                <a:solidFill>
                  <a:srgbClr val="0070C0"/>
                </a:solidFill>
                <a:latin typeface="Times New Roman" panose="02020603050405020304" pitchFamily="2" charset="0"/>
                <a:cs typeface="Times New Roman" panose="02020603050405020304" pitchFamily="2" charset="0"/>
              </a:rPr>
              <a:t>      </a:t>
            </a:r>
            <a:r>
              <a:rPr lang="en-US" altLang="zh-CN" sz="1600" b="1" dirty="0" err="1">
                <a:solidFill>
                  <a:srgbClr val="0070C0"/>
                </a:solidFill>
                <a:latin typeface="Times New Roman" panose="02020603050405020304" pitchFamily="2" charset="0"/>
                <a:cs typeface="Times New Roman" panose="02020603050405020304" pitchFamily="2" charset="0"/>
              </a:rPr>
              <a:t>shmid</a:t>
            </a:r>
            <a:r>
              <a:rPr lang="en-US" altLang="zh-CN" sz="1600" b="1" dirty="0">
                <a:solidFill>
                  <a:srgbClr val="0070C0"/>
                </a:solidFill>
                <a:latin typeface="Times New Roman" panose="02020603050405020304" pitchFamily="2" charset="0"/>
                <a:cs typeface="Times New Roman" panose="02020603050405020304" pitchFamily="2" charset="0"/>
              </a:rPr>
              <a:t>=</a:t>
            </a:r>
            <a:r>
              <a:rPr lang="en-US" altLang="zh-CN" sz="1600" b="1" dirty="0" err="1">
                <a:solidFill>
                  <a:srgbClr val="0070C0"/>
                </a:solidFill>
                <a:latin typeface="Times New Roman" panose="02020603050405020304" pitchFamily="2" charset="0"/>
                <a:cs typeface="Times New Roman" panose="02020603050405020304" pitchFamily="2" charset="0"/>
              </a:rPr>
              <a:t>shmget</a:t>
            </a:r>
            <a:r>
              <a:rPr lang="en-US" altLang="zh-CN" sz="1600" b="1" dirty="0">
                <a:solidFill>
                  <a:srgbClr val="0070C0"/>
                </a:solidFill>
                <a:latin typeface="Times New Roman" panose="02020603050405020304" pitchFamily="2" charset="0"/>
                <a:cs typeface="Times New Roman" panose="02020603050405020304" pitchFamily="2" charset="0"/>
              </a:rPr>
              <a:t>(shm_key,size,</a:t>
            </a:r>
            <a:r>
              <a:rPr lang="en-US" altLang="zh-CN" sz="1600" b="1" dirty="0">
                <a:solidFill>
                  <a:srgbClr val="006600"/>
                </a:solidFill>
                <a:latin typeface="Times New Roman" panose="02020603050405020304" pitchFamily="2" charset="0"/>
                <a:cs typeface="Times New Roman" panose="02020603050405020304" pitchFamily="2" charset="0"/>
              </a:rPr>
              <a:t>IPC_CREAT|0666</a:t>
            </a:r>
            <a:r>
              <a:rPr lang="en-US" altLang="zh-CN" sz="1600" b="1" dirty="0">
                <a:solidFill>
                  <a:srgbClr val="0070C0"/>
                </a:solidFill>
                <a:latin typeface="Times New Roman" panose="02020603050405020304" pitchFamily="2" charset="0"/>
                <a:cs typeface="Times New Roman" panose="02020603050405020304" pitchFamily="2" charset="0"/>
              </a:rPr>
              <a:t>); </a:t>
            </a:r>
            <a:endParaRPr lang="en-US" altLang="zh-CN" sz="1600" b="1" dirty="0">
              <a:solidFill>
                <a:srgbClr val="0070C0"/>
              </a:solidFill>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      if (</a:t>
            </a:r>
            <a:r>
              <a:rPr lang="en-US" altLang="zh-CN" sz="1600" dirty="0" err="1">
                <a:latin typeface="Times New Roman" panose="02020603050405020304" pitchFamily="2" charset="0"/>
                <a:cs typeface="Times New Roman" panose="02020603050405020304" pitchFamily="2" charset="0"/>
              </a:rPr>
              <a:t>shmid</a:t>
            </a:r>
            <a:r>
              <a:rPr lang="en-US" altLang="zh-CN" sz="1600" dirty="0">
                <a:latin typeface="Times New Roman" panose="02020603050405020304" pitchFamily="2" charset="0"/>
                <a:cs typeface="Times New Roman" panose="02020603050405020304" pitchFamily="2" charset="0"/>
              </a:rPr>
              <a:t>==-1) {</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            </a:t>
            </a:r>
            <a:r>
              <a:rPr lang="en-US" altLang="zh-CN" sz="1600" b="1" dirty="0" err="1">
                <a:solidFill>
                  <a:srgbClr val="7030A0"/>
                </a:solidFill>
                <a:latin typeface="Times New Roman" panose="02020603050405020304" pitchFamily="2" charset="0"/>
                <a:cs typeface="Times New Roman" panose="02020603050405020304" pitchFamily="2" charset="0"/>
              </a:rPr>
              <a:t>perror</a:t>
            </a:r>
            <a:r>
              <a:rPr lang="en-US" altLang="zh-CN" sz="1600" b="1" dirty="0">
                <a:solidFill>
                  <a:srgbClr val="7030A0"/>
                </a:solidFill>
                <a:latin typeface="Times New Roman" panose="02020603050405020304" pitchFamily="2" charset="0"/>
                <a:cs typeface="Times New Roman" panose="02020603050405020304" pitchFamily="2" charset="0"/>
              </a:rPr>
              <a:t>("</a:t>
            </a:r>
            <a:r>
              <a:rPr lang="en-US" altLang="zh-CN" sz="1600" b="1" dirty="0" err="1">
                <a:solidFill>
                  <a:srgbClr val="7030A0"/>
                </a:solidFill>
                <a:latin typeface="Times New Roman" panose="02020603050405020304" pitchFamily="2" charset="0"/>
                <a:cs typeface="Times New Roman" panose="02020603050405020304" pitchFamily="2" charset="0"/>
              </a:rPr>
              <a:t>shmget</a:t>
            </a:r>
            <a:r>
              <a:rPr lang="en-US" altLang="zh-CN" sz="1600" b="1" dirty="0">
                <a:solidFill>
                  <a:srgbClr val="7030A0"/>
                </a:solidFill>
                <a:latin typeface="Times New Roman" panose="02020603050405020304" pitchFamily="2" charset="0"/>
                <a:cs typeface="Times New Roman" panose="02020603050405020304" pitchFamily="2" charset="0"/>
              </a:rPr>
              <a:t>”);</a:t>
            </a:r>
            <a:endParaRPr lang="en-US" altLang="zh-CN" sz="1600" b="1" dirty="0">
              <a:solidFill>
                <a:srgbClr val="7030A0"/>
              </a:solidFill>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            exit(EXIT_FAILURE); }</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b="1" dirty="0">
                <a:latin typeface="Times New Roman" panose="02020603050405020304" pitchFamily="2" charset="0"/>
                <a:cs typeface="Times New Roman" panose="02020603050405020304" pitchFamily="2" charset="0"/>
              </a:rPr>
              <a:t>      </a:t>
            </a:r>
            <a:r>
              <a:rPr lang="en-US" altLang="zh-CN" sz="1600" b="1" dirty="0" err="1">
                <a:solidFill>
                  <a:srgbClr val="0070C0"/>
                </a:solidFill>
                <a:latin typeface="Times New Roman" panose="02020603050405020304" pitchFamily="2" charset="0"/>
                <a:cs typeface="Times New Roman" panose="02020603050405020304" pitchFamily="2" charset="0"/>
              </a:rPr>
              <a:t>sharedmemory</a:t>
            </a:r>
            <a:r>
              <a:rPr lang="en-US" altLang="zh-CN" sz="1600" b="1" dirty="0">
                <a:solidFill>
                  <a:srgbClr val="0070C0"/>
                </a:solidFill>
                <a:latin typeface="Times New Roman" panose="02020603050405020304" pitchFamily="2" charset="0"/>
                <a:cs typeface="Times New Roman" panose="02020603050405020304" pitchFamily="2" charset="0"/>
              </a:rPr>
              <a:t>=</a:t>
            </a:r>
            <a:r>
              <a:rPr lang="en-US" altLang="zh-CN" sz="1600" b="1" dirty="0" err="1">
                <a:solidFill>
                  <a:srgbClr val="0070C0"/>
                </a:solidFill>
                <a:latin typeface="Times New Roman" panose="02020603050405020304" pitchFamily="2" charset="0"/>
                <a:cs typeface="Times New Roman" panose="02020603050405020304" pitchFamily="2" charset="0"/>
              </a:rPr>
              <a:t>shmat</a:t>
            </a:r>
            <a:r>
              <a:rPr lang="en-US" altLang="zh-CN" sz="1600" b="1" dirty="0">
                <a:solidFill>
                  <a:srgbClr val="0070C0"/>
                </a:solidFill>
                <a:latin typeface="Times New Roman" panose="02020603050405020304" pitchFamily="2" charset="0"/>
                <a:cs typeface="Times New Roman" panose="02020603050405020304" pitchFamily="2" charset="0"/>
              </a:rPr>
              <a:t>(shmid,NULL,0);  </a:t>
            </a:r>
            <a:endParaRPr lang="en-US" altLang="zh-CN" sz="1600" b="1" dirty="0">
              <a:solidFill>
                <a:srgbClr val="0070C0"/>
              </a:solidFill>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      if (</a:t>
            </a:r>
            <a:r>
              <a:rPr lang="en-US" altLang="zh-CN" sz="1600" dirty="0" err="1">
                <a:latin typeface="Times New Roman" panose="02020603050405020304" pitchFamily="2" charset="0"/>
                <a:cs typeface="Times New Roman" panose="02020603050405020304" pitchFamily="2" charset="0"/>
              </a:rPr>
              <a:t>sharedmemory</a:t>
            </a:r>
            <a:r>
              <a:rPr lang="en-US" altLang="zh-CN" sz="1600" dirty="0">
                <a:latin typeface="Times New Roman" panose="02020603050405020304" pitchFamily="2" charset="0"/>
                <a:cs typeface="Times New Roman" panose="02020603050405020304" pitchFamily="2" charset="0"/>
              </a:rPr>
              <a:t>==(void*)-1)  { </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            </a:t>
            </a:r>
            <a:r>
              <a:rPr lang="en-US" altLang="zh-CN" sz="1600" dirty="0" err="1">
                <a:latin typeface="Times New Roman" panose="02020603050405020304" pitchFamily="2" charset="0"/>
                <a:cs typeface="Times New Roman" panose="02020603050405020304" pitchFamily="2" charset="0"/>
              </a:rPr>
              <a:t>perror</a:t>
            </a:r>
            <a:r>
              <a:rPr lang="en-US" altLang="zh-CN" sz="1600" dirty="0">
                <a:latin typeface="Times New Roman" panose="02020603050405020304" pitchFamily="2" charset="0"/>
                <a:cs typeface="Times New Roman" panose="02020603050405020304" pitchFamily="2" charset="0"/>
              </a:rPr>
              <a:t>("</a:t>
            </a:r>
            <a:r>
              <a:rPr lang="en-US" altLang="zh-CN" sz="1600" dirty="0" err="1">
                <a:latin typeface="Times New Roman" panose="02020603050405020304" pitchFamily="2" charset="0"/>
                <a:cs typeface="Times New Roman" panose="02020603050405020304" pitchFamily="2" charset="0"/>
              </a:rPr>
              <a:t>shmat</a:t>
            </a:r>
            <a:r>
              <a:rPr lang="en-US" altLang="zh-CN" sz="1600" dirty="0">
                <a:latin typeface="Times New Roman" panose="02020603050405020304" pitchFamily="2" charset="0"/>
                <a:cs typeface="Times New Roman" panose="02020603050405020304" pitchFamily="2" charset="0"/>
              </a:rPr>
              <a:t>"); </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            exit(EXIT_FAILURE); }</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endParaRPr lang="en-US" altLang="zh-CN" sz="1600" dirty="0">
              <a:latin typeface="Times New Roman" panose="02020603050405020304" pitchFamily="2" charset="0"/>
              <a:cs typeface="Times New Roman" panose="02020603050405020304" pitchFamily="2" charset="0"/>
            </a:endParaRPr>
          </a:p>
        </p:txBody>
      </p:sp>
      <p:sp>
        <p:nvSpPr>
          <p:cNvPr id="4" name="标题 1"/>
          <p:cNvSpPr txBox="1"/>
          <p:nvPr/>
        </p:nvSpPr>
        <p:spPr bwMode="auto">
          <a:xfrm>
            <a:off x="860425" y="188913"/>
            <a:ext cx="8077200" cy="609600"/>
          </a:xfrm>
          <a:prstGeom prst="rect">
            <a:avLst/>
          </a:prstGeom>
          <a:noFill/>
          <a:ln>
            <a:noFill/>
            <a:miter/>
          </a:ln>
        </p:spPr>
        <p:txBody>
          <a:bodyPr anchor="b"/>
          <a:lstStyle>
            <a:lvl1pPr algn="l" defTabSz="685800" rtl="0" eaLnBrk="0" fontAlgn="base" hangingPunct="0">
              <a:lnSpc>
                <a:spcPct val="90000"/>
              </a:lnSpc>
              <a:spcBef>
                <a:spcPct val="0"/>
              </a:spcBef>
              <a:spcAft>
                <a:spcPct val="0"/>
              </a:spcAft>
              <a:defRPr sz="2800" kern="1200">
                <a:solidFill>
                  <a:srgbClr val="1A93C8"/>
                </a:solidFill>
                <a:latin typeface="+mj-lt"/>
                <a:ea typeface="+mj-ea"/>
                <a:cs typeface="+mj-cs"/>
              </a:defRPr>
            </a:lvl1pPr>
            <a:lvl2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2" charset="0"/>
                <a:ea typeface="华文中宋" panose="02010600040101010101" pitchFamily="2" charset="-122"/>
              </a:defRPr>
            </a:lvl2pPr>
            <a:lvl3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2" charset="0"/>
                <a:ea typeface="华文中宋" panose="02010600040101010101" pitchFamily="2" charset="-122"/>
              </a:defRPr>
            </a:lvl3pPr>
            <a:lvl4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2" charset="0"/>
                <a:ea typeface="华文中宋" panose="02010600040101010101" pitchFamily="2" charset="-122"/>
              </a:defRPr>
            </a:lvl4pPr>
            <a:lvl5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2" charset="0"/>
                <a:ea typeface="华文中宋" panose="02010600040101010101" pitchFamily="2" charset="-122"/>
              </a:defRPr>
            </a:lvl5pPr>
            <a:lvl6pPr marL="457200" algn="l" defTabSz="685800" rtl="0" fontAlgn="base">
              <a:lnSpc>
                <a:spcPct val="90000"/>
              </a:lnSpc>
              <a:spcBef>
                <a:spcPct val="0"/>
              </a:spcBef>
              <a:spcAft>
                <a:spcPct val="0"/>
              </a:spcAft>
              <a:defRPr sz="2800">
                <a:solidFill>
                  <a:srgbClr val="1A93C8"/>
                </a:solidFill>
                <a:latin typeface="Times New Roman" panose="02020603050405020304" pitchFamily="2" charset="0"/>
                <a:ea typeface="华文中宋" panose="02010600040101010101" pitchFamily="2" charset="-122"/>
              </a:defRPr>
            </a:lvl6pPr>
            <a:lvl7pPr marL="914400" algn="l" defTabSz="685800" rtl="0" fontAlgn="base">
              <a:lnSpc>
                <a:spcPct val="90000"/>
              </a:lnSpc>
              <a:spcBef>
                <a:spcPct val="0"/>
              </a:spcBef>
              <a:spcAft>
                <a:spcPct val="0"/>
              </a:spcAft>
              <a:defRPr sz="2800">
                <a:solidFill>
                  <a:srgbClr val="1A93C8"/>
                </a:solidFill>
                <a:latin typeface="Times New Roman" panose="02020603050405020304" pitchFamily="2" charset="0"/>
                <a:ea typeface="华文中宋" panose="02010600040101010101" pitchFamily="2" charset="-122"/>
              </a:defRPr>
            </a:lvl7pPr>
            <a:lvl8pPr marL="1371600" algn="l" defTabSz="685800" rtl="0" fontAlgn="base">
              <a:lnSpc>
                <a:spcPct val="90000"/>
              </a:lnSpc>
              <a:spcBef>
                <a:spcPct val="0"/>
              </a:spcBef>
              <a:spcAft>
                <a:spcPct val="0"/>
              </a:spcAft>
              <a:defRPr sz="2800">
                <a:solidFill>
                  <a:srgbClr val="1A93C8"/>
                </a:solidFill>
                <a:latin typeface="Times New Roman" panose="02020603050405020304" pitchFamily="2" charset="0"/>
                <a:ea typeface="华文中宋" panose="02010600040101010101" pitchFamily="2" charset="-122"/>
              </a:defRPr>
            </a:lvl8pPr>
            <a:lvl9pPr marL="1828800" algn="l" defTabSz="685800" rtl="0" fontAlgn="base">
              <a:lnSpc>
                <a:spcPct val="90000"/>
              </a:lnSpc>
              <a:spcBef>
                <a:spcPct val="0"/>
              </a:spcBef>
              <a:spcAft>
                <a:spcPct val="0"/>
              </a:spcAft>
              <a:defRPr sz="2800">
                <a:solidFill>
                  <a:srgbClr val="1A93C8"/>
                </a:solidFill>
                <a:latin typeface="Times New Roman" panose="02020603050405020304" pitchFamily="2" charset="0"/>
                <a:ea typeface="华文中宋" panose="02010600040101010101" pitchFamily="2" charset="-122"/>
              </a:defRPr>
            </a:lvl9pPr>
          </a:lstStyle>
          <a:p>
            <a:pPr marL="0" lvl="1">
              <a:defRPr/>
            </a:pPr>
            <a:r>
              <a:rPr lang="zh-CN" altLang="en-US" sz="3200" b="1" noProof="1">
                <a:solidFill>
                  <a:srgbClr val="993300"/>
                </a:solidFill>
                <a:effectLst>
                  <a:outerShdw blurRad="38100" dist="38100" dir="2700000">
                    <a:srgbClr val="C0C0C0"/>
                  </a:outerShdw>
                </a:effectLst>
                <a:latin typeface="+mj-lt"/>
                <a:ea typeface="+mj-ea"/>
                <a:cs typeface="+mj-cs"/>
              </a:rPr>
              <a:t>Shared memory例</a:t>
            </a:r>
            <a:r>
              <a:rPr lang="en-US" altLang="zh-CN" sz="3200" b="1" noProof="1">
                <a:solidFill>
                  <a:srgbClr val="993300"/>
                </a:solidFill>
                <a:effectLst>
                  <a:outerShdw blurRad="38100" dist="38100" dir="2700000">
                    <a:srgbClr val="C0C0C0"/>
                  </a:outerShdw>
                </a:effectLst>
                <a:latin typeface="+mj-lt"/>
                <a:ea typeface="+mj-ea"/>
                <a:cs typeface="+mj-cs"/>
              </a:rPr>
              <a:t>--</a:t>
            </a:r>
            <a:r>
              <a:rPr lang="zh-CN" altLang="en-US" sz="3200" b="1" noProof="1">
                <a:solidFill>
                  <a:srgbClr val="993300"/>
                </a:solidFill>
                <a:effectLst>
                  <a:outerShdw blurRad="38100" dist="38100" dir="2700000">
                    <a:srgbClr val="C0C0C0"/>
                  </a:outerShdw>
                </a:effectLst>
                <a:latin typeface="+mj-lt"/>
                <a:ea typeface="+mj-ea"/>
                <a:cs typeface="+mj-cs"/>
              </a:rPr>
              <a:t>进程之间通信</a:t>
            </a:r>
            <a:r>
              <a:rPr lang="en-US" altLang="zh-CN" sz="3200" b="1" noProof="1">
                <a:solidFill>
                  <a:srgbClr val="993300"/>
                </a:solidFill>
                <a:effectLst>
                  <a:outerShdw blurRad="38100" dist="38100" dir="2700000">
                    <a:srgbClr val="C0C0C0"/>
                  </a:outerShdw>
                </a:effectLst>
                <a:latin typeface="+mj-lt"/>
                <a:ea typeface="+mj-ea"/>
                <a:cs typeface="+mj-cs"/>
              </a:rPr>
              <a:t>-write.c</a:t>
            </a:r>
            <a:endParaRPr lang="zh-CN" altLang="en-US" sz="3200" b="1" noProof="1">
              <a:solidFill>
                <a:srgbClr val="993300"/>
              </a:solidFill>
              <a:effectLst>
                <a:outerShdw blurRad="38100" dist="38100" dir="2700000">
                  <a:srgbClr val="C0C0C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内容占位符 2"/>
          <p:cNvSpPr>
            <a:spLocks noGrp="1" noChangeArrowheads="1"/>
          </p:cNvSpPr>
          <p:nvPr>
            <p:ph idx="4294967295"/>
          </p:nvPr>
        </p:nvSpPr>
        <p:spPr>
          <a:xfrm>
            <a:off x="658813" y="944563"/>
            <a:ext cx="7886700" cy="5434012"/>
          </a:xfrm>
        </p:spPr>
        <p:txBody>
          <a:bodyPr/>
          <a:lstStyle/>
          <a:p>
            <a:pPr marL="0" lvl="2" indent="0">
              <a:buFont typeface="Calibri" panose="020F0502020204030204" pitchFamily="34" charset="0"/>
              <a:buNone/>
            </a:pPr>
            <a:r>
              <a:rPr lang="en-US" altLang="zh-CN" sz="1600">
                <a:latin typeface="Times New Roman" panose="02020603050405020304" pitchFamily="2" charset="0"/>
                <a:cs typeface="Times New Roman" panose="02020603050405020304" pitchFamily="2" charset="0"/>
              </a:rPr>
              <a:t>   </a:t>
            </a:r>
            <a:r>
              <a:rPr lang="en-US" altLang="zh-CN" sz="1800">
                <a:latin typeface="Times New Roman" panose="02020603050405020304" pitchFamily="2" charset="0"/>
                <a:cs typeface="Times New Roman" panose="02020603050405020304" pitchFamily="2" charset="0"/>
              </a:rPr>
              <a:t>do {   </a:t>
            </a:r>
            <a:endParaRPr lang="en-US" altLang="zh-CN" sz="1800">
              <a:latin typeface="Times New Roman" panose="02020603050405020304" pitchFamily="2" charset="0"/>
              <a:cs typeface="Times New Roman" panose="02020603050405020304" pitchFamily="2" charset="0"/>
            </a:endParaRPr>
          </a:p>
          <a:p>
            <a:pPr marL="0" lvl="2" indent="0">
              <a:buFont typeface="Calibri" panose="020F0502020204030204" pitchFamily="34" charset="0"/>
              <a:buNone/>
            </a:pPr>
            <a:r>
              <a:rPr lang="en-US" altLang="zh-CN" sz="1800">
                <a:latin typeface="Times New Roman" panose="02020603050405020304" pitchFamily="2" charset="0"/>
                <a:cs typeface="Times New Roman" panose="02020603050405020304" pitchFamily="2" charset="0"/>
              </a:rPr>
              <a:t>        printf("You are going to write to Shared Memory:\n");</a:t>
            </a:r>
            <a:endParaRPr lang="en-US" altLang="zh-CN" sz="1800">
              <a:latin typeface="Times New Roman" panose="02020603050405020304" pitchFamily="2" charset="0"/>
              <a:cs typeface="Times New Roman" panose="02020603050405020304" pitchFamily="2" charset="0"/>
            </a:endParaRPr>
          </a:p>
          <a:p>
            <a:pPr marL="0" lvl="2" indent="0">
              <a:buFont typeface="Calibri" panose="020F0502020204030204" pitchFamily="34" charset="0"/>
              <a:buNone/>
            </a:pPr>
            <a:r>
              <a:rPr lang="en-US" altLang="zh-CN" sz="1800">
                <a:latin typeface="Times New Roman" panose="02020603050405020304" pitchFamily="2" charset="0"/>
                <a:cs typeface="Times New Roman" panose="02020603050405020304" pitchFamily="2" charset="0"/>
              </a:rPr>
              <a:t>        scanf(“%s”,str);</a:t>
            </a:r>
            <a:endParaRPr lang="en-US" altLang="zh-CN" sz="1800">
              <a:latin typeface="Times New Roman" panose="02020603050405020304" pitchFamily="2" charset="0"/>
              <a:cs typeface="Times New Roman" panose="02020603050405020304" pitchFamily="2" charset="0"/>
            </a:endParaRPr>
          </a:p>
          <a:p>
            <a:pPr marL="0" lvl="2" indent="0">
              <a:buFont typeface="Calibri" panose="020F0502020204030204" pitchFamily="34" charset="0"/>
              <a:buNone/>
            </a:pPr>
            <a:r>
              <a:rPr lang="en-US" altLang="zh-CN" sz="1800">
                <a:solidFill>
                  <a:srgbClr val="0070C0"/>
                </a:solidFill>
                <a:latin typeface="Times New Roman" panose="02020603050405020304" pitchFamily="2" charset="0"/>
                <a:cs typeface="Times New Roman" panose="02020603050405020304" pitchFamily="2" charset="0"/>
              </a:rPr>
              <a:t>        strcpy(sharedmemory,str);</a:t>
            </a:r>
            <a:endParaRPr lang="en-US" altLang="zh-CN" sz="1800">
              <a:solidFill>
                <a:srgbClr val="0070C0"/>
              </a:solidFill>
              <a:latin typeface="Times New Roman" panose="02020603050405020304" pitchFamily="2" charset="0"/>
              <a:cs typeface="Times New Roman" panose="02020603050405020304" pitchFamily="2" charset="0"/>
            </a:endParaRPr>
          </a:p>
          <a:p>
            <a:pPr marL="0" lvl="2" indent="0">
              <a:buFont typeface="Monotype Sorts" pitchFamily="2" charset="2"/>
              <a:buNone/>
            </a:pPr>
            <a:r>
              <a:rPr lang="en-US" altLang="zh-CN" sz="1800">
                <a:latin typeface="Times New Roman" panose="02020603050405020304" pitchFamily="2" charset="0"/>
                <a:cs typeface="Times New Roman" panose="02020603050405020304" pitchFamily="2" charset="0"/>
              </a:rPr>
              <a:t>        //</a:t>
            </a:r>
            <a:r>
              <a:rPr lang="zh-CN" altLang="en-US" sz="1800">
                <a:latin typeface="Times New Roman" panose="02020603050405020304" pitchFamily="2" charset="0"/>
                <a:cs typeface="Times New Roman" panose="02020603050405020304" pitchFamily="2" charset="0"/>
              </a:rPr>
              <a:t>写入</a:t>
            </a:r>
            <a:r>
              <a:rPr lang="en-US" altLang="zh-CN" sz="1800">
                <a:latin typeface="Times New Roman" panose="02020603050405020304" pitchFamily="2" charset="0"/>
                <a:cs typeface="Times New Roman" panose="02020603050405020304" pitchFamily="2" charset="0"/>
              </a:rPr>
              <a:t>tired</a:t>
            </a:r>
            <a:r>
              <a:rPr lang="zh-CN" altLang="en-US" sz="1800">
                <a:latin typeface="Times New Roman" panose="02020603050405020304" pitchFamily="2" charset="0"/>
                <a:cs typeface="Times New Roman" panose="02020603050405020304" pitchFamily="2" charset="0"/>
              </a:rPr>
              <a:t>后双方结束发送与接收过程</a:t>
            </a:r>
            <a:endParaRPr lang="en-US" altLang="zh-CN" sz="1800">
              <a:latin typeface="Times New Roman" panose="02020603050405020304" pitchFamily="2" charset="0"/>
              <a:cs typeface="Times New Roman" panose="02020603050405020304" pitchFamily="2" charset="0"/>
            </a:endParaRPr>
          </a:p>
          <a:p>
            <a:pPr marL="0" lvl="2" indent="0">
              <a:buFont typeface="Calibri" panose="020F0502020204030204" pitchFamily="34" charset="0"/>
              <a:buNone/>
            </a:pPr>
            <a:r>
              <a:rPr lang="en-US" altLang="zh-CN" sz="1800">
                <a:latin typeface="Times New Roman" panose="02020603050405020304" pitchFamily="2" charset="0"/>
                <a:cs typeface="Times New Roman" panose="02020603050405020304" pitchFamily="2" charset="0"/>
              </a:rPr>
              <a:t>       } while (strncmp(sharedmemory,“tired”,5)!=0); </a:t>
            </a:r>
            <a:endParaRPr lang="en-US" altLang="zh-CN" sz="1800">
              <a:latin typeface="Times New Roman" panose="02020603050405020304" pitchFamily="2" charset="0"/>
              <a:cs typeface="Times New Roman" panose="02020603050405020304" pitchFamily="2" charset="0"/>
            </a:endParaRPr>
          </a:p>
          <a:p>
            <a:pPr marL="0" lvl="2" indent="0">
              <a:buFont typeface="Calibri" panose="020F0502020204030204" pitchFamily="34" charset="0"/>
              <a:buNone/>
            </a:pPr>
            <a:r>
              <a:rPr lang="en-US" altLang="zh-CN" sz="1600" b="1">
                <a:solidFill>
                  <a:srgbClr val="0070C0"/>
                </a:solidFill>
                <a:latin typeface="Times New Roman" panose="02020603050405020304" pitchFamily="2" charset="0"/>
                <a:cs typeface="Times New Roman" panose="02020603050405020304" pitchFamily="2" charset="0"/>
              </a:rPr>
              <a:t>    ret=shmdt(sharedmemory); </a:t>
            </a:r>
            <a:endParaRPr lang="en-US" altLang="zh-CN" sz="1600" b="1">
              <a:solidFill>
                <a:srgbClr val="0070C0"/>
              </a:solidFill>
              <a:latin typeface="Times New Roman" panose="02020603050405020304" pitchFamily="2" charset="0"/>
              <a:cs typeface="Times New Roman" panose="02020603050405020304" pitchFamily="2" charset="0"/>
            </a:endParaRPr>
          </a:p>
          <a:p>
            <a:pPr marL="0" lvl="2" indent="0">
              <a:buFont typeface="Calibri" panose="020F0502020204030204" pitchFamily="34" charset="0"/>
              <a:buNone/>
            </a:pPr>
            <a:r>
              <a:rPr lang="en-US" altLang="zh-CN" sz="1600">
                <a:latin typeface="Times New Roman" panose="02020603050405020304" pitchFamily="2" charset="0"/>
                <a:cs typeface="Times New Roman" panose="02020603050405020304" pitchFamily="2" charset="0"/>
              </a:rPr>
              <a:t>    if (ret==-1) perror("shmdt"); </a:t>
            </a:r>
            <a:endParaRPr lang="en-US" altLang="zh-CN" sz="1600">
              <a:latin typeface="Times New Roman" panose="02020603050405020304" pitchFamily="2" charset="0"/>
              <a:cs typeface="Times New Roman" panose="02020603050405020304" pitchFamily="2" charset="0"/>
            </a:endParaRPr>
          </a:p>
          <a:p>
            <a:pPr marL="0" lvl="2" indent="0">
              <a:buFont typeface="Calibri" panose="020F0502020204030204" pitchFamily="34" charset="0"/>
              <a:buNone/>
            </a:pPr>
            <a:r>
              <a:rPr lang="en-US" altLang="zh-CN" sz="1600" b="1">
                <a:latin typeface="Times New Roman" panose="02020603050405020304" pitchFamily="2" charset="0"/>
                <a:cs typeface="Times New Roman" panose="02020603050405020304" pitchFamily="2" charset="0"/>
              </a:rPr>
              <a:t>    </a:t>
            </a:r>
            <a:r>
              <a:rPr lang="en-US" altLang="zh-CN" sz="1600" b="1">
                <a:solidFill>
                  <a:srgbClr val="0070C0"/>
                </a:solidFill>
                <a:latin typeface="Times New Roman" panose="02020603050405020304" pitchFamily="2" charset="0"/>
                <a:cs typeface="Times New Roman" panose="02020603050405020304" pitchFamily="2" charset="0"/>
              </a:rPr>
              <a:t>ret=shmctl(shmid,IPC_RMID,NULL); </a:t>
            </a:r>
            <a:endParaRPr lang="en-US" altLang="zh-CN" sz="1600" b="1">
              <a:solidFill>
                <a:srgbClr val="0070C0"/>
              </a:solidFill>
              <a:latin typeface="Times New Roman" panose="02020603050405020304" pitchFamily="2" charset="0"/>
              <a:cs typeface="Times New Roman" panose="02020603050405020304" pitchFamily="2" charset="0"/>
            </a:endParaRPr>
          </a:p>
          <a:p>
            <a:pPr marL="0" lvl="2" indent="0">
              <a:buFont typeface="Calibri" panose="020F0502020204030204" pitchFamily="34" charset="0"/>
              <a:buNone/>
            </a:pPr>
            <a:r>
              <a:rPr lang="en-US" altLang="zh-CN" sz="1600">
                <a:latin typeface="Times New Roman" panose="02020603050405020304" pitchFamily="2" charset="0"/>
                <a:cs typeface="Times New Roman" panose="02020603050405020304" pitchFamily="2" charset="0"/>
              </a:rPr>
              <a:t>    if (ret==-1)  perror("shmctl");</a:t>
            </a:r>
            <a:endParaRPr lang="en-US" altLang="zh-CN" sz="1600">
              <a:latin typeface="Times New Roman" panose="02020603050405020304" pitchFamily="2" charset="0"/>
              <a:cs typeface="Times New Roman" panose="02020603050405020304" pitchFamily="2" charset="0"/>
            </a:endParaRPr>
          </a:p>
          <a:p>
            <a:pPr marL="0" lvl="2" indent="0">
              <a:buFont typeface="Calibri" panose="020F0502020204030204" pitchFamily="34" charset="0"/>
              <a:buNone/>
            </a:pPr>
            <a:r>
              <a:rPr lang="en-US" altLang="zh-CN" sz="1600">
                <a:latin typeface="Times New Roman" panose="02020603050405020304" pitchFamily="2" charset="0"/>
                <a:cs typeface="Times New Roman" panose="02020603050405020304" pitchFamily="2" charset="0"/>
              </a:rPr>
              <a:t>    return EXIT_FAILURE;</a:t>
            </a:r>
            <a:endParaRPr lang="en-US" altLang="zh-CN" sz="1600">
              <a:latin typeface="Times New Roman" panose="02020603050405020304" pitchFamily="2" charset="0"/>
              <a:cs typeface="Times New Roman" panose="02020603050405020304" pitchFamily="2" charset="0"/>
            </a:endParaRPr>
          </a:p>
          <a:p>
            <a:pPr marL="0" lvl="2" indent="0">
              <a:buFont typeface="Calibri" panose="020F0502020204030204" pitchFamily="34" charset="0"/>
              <a:buNone/>
            </a:pPr>
            <a:r>
              <a:rPr lang="en-US" altLang="zh-CN" sz="1600">
                <a:latin typeface="Times New Roman" panose="02020603050405020304" pitchFamily="2" charset="0"/>
                <a:cs typeface="Times New Roman" panose="02020603050405020304" pitchFamily="2" charset="0"/>
              </a:rPr>
              <a:t>}</a:t>
            </a:r>
            <a:endParaRPr lang="en-US" altLang="zh-CN" sz="1600">
              <a:latin typeface="Times New Roman" panose="02020603050405020304" pitchFamily="2" charset="0"/>
              <a:cs typeface="Times New Roman" panose="02020603050405020304" pitchFamily="2" charset="0"/>
            </a:endParaRPr>
          </a:p>
        </p:txBody>
      </p:sp>
      <p:sp>
        <p:nvSpPr>
          <p:cNvPr id="4" name="标题 1"/>
          <p:cNvSpPr txBox="1"/>
          <p:nvPr/>
        </p:nvSpPr>
        <p:spPr bwMode="auto">
          <a:xfrm>
            <a:off x="1066800" y="188913"/>
            <a:ext cx="8077200" cy="609600"/>
          </a:xfrm>
          <a:prstGeom prst="rect">
            <a:avLst/>
          </a:prstGeom>
          <a:noFill/>
          <a:ln>
            <a:noFill/>
            <a:miter/>
          </a:ln>
        </p:spPr>
        <p:txBody>
          <a:bodyPr anchor="b"/>
          <a:lstStyle>
            <a:lvl1pPr algn="l" defTabSz="685800" rtl="0" eaLnBrk="0" fontAlgn="base" hangingPunct="0">
              <a:lnSpc>
                <a:spcPct val="90000"/>
              </a:lnSpc>
              <a:spcBef>
                <a:spcPct val="0"/>
              </a:spcBef>
              <a:spcAft>
                <a:spcPct val="0"/>
              </a:spcAft>
              <a:defRPr sz="2800" kern="1200">
                <a:solidFill>
                  <a:srgbClr val="1A93C8"/>
                </a:solidFill>
                <a:latin typeface="+mj-lt"/>
                <a:ea typeface="+mj-ea"/>
                <a:cs typeface="+mj-cs"/>
              </a:defRPr>
            </a:lvl1pPr>
            <a:lvl2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2" charset="0"/>
                <a:ea typeface="华文中宋" panose="02010600040101010101" pitchFamily="2" charset="-122"/>
              </a:defRPr>
            </a:lvl2pPr>
            <a:lvl3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2" charset="0"/>
                <a:ea typeface="华文中宋" panose="02010600040101010101" pitchFamily="2" charset="-122"/>
              </a:defRPr>
            </a:lvl3pPr>
            <a:lvl4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2" charset="0"/>
                <a:ea typeface="华文中宋" panose="02010600040101010101" pitchFamily="2" charset="-122"/>
              </a:defRPr>
            </a:lvl4pPr>
            <a:lvl5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2" charset="0"/>
                <a:ea typeface="华文中宋" panose="02010600040101010101" pitchFamily="2" charset="-122"/>
              </a:defRPr>
            </a:lvl5pPr>
            <a:lvl6pPr marL="457200" algn="l" defTabSz="685800" rtl="0" fontAlgn="base">
              <a:lnSpc>
                <a:spcPct val="90000"/>
              </a:lnSpc>
              <a:spcBef>
                <a:spcPct val="0"/>
              </a:spcBef>
              <a:spcAft>
                <a:spcPct val="0"/>
              </a:spcAft>
              <a:defRPr sz="2800">
                <a:solidFill>
                  <a:srgbClr val="1A93C8"/>
                </a:solidFill>
                <a:latin typeface="Times New Roman" panose="02020603050405020304" pitchFamily="2" charset="0"/>
                <a:ea typeface="华文中宋" panose="02010600040101010101" pitchFamily="2" charset="-122"/>
              </a:defRPr>
            </a:lvl6pPr>
            <a:lvl7pPr marL="914400" algn="l" defTabSz="685800" rtl="0" fontAlgn="base">
              <a:lnSpc>
                <a:spcPct val="90000"/>
              </a:lnSpc>
              <a:spcBef>
                <a:spcPct val="0"/>
              </a:spcBef>
              <a:spcAft>
                <a:spcPct val="0"/>
              </a:spcAft>
              <a:defRPr sz="2800">
                <a:solidFill>
                  <a:srgbClr val="1A93C8"/>
                </a:solidFill>
                <a:latin typeface="Times New Roman" panose="02020603050405020304" pitchFamily="2" charset="0"/>
                <a:ea typeface="华文中宋" panose="02010600040101010101" pitchFamily="2" charset="-122"/>
              </a:defRPr>
            </a:lvl7pPr>
            <a:lvl8pPr marL="1371600" algn="l" defTabSz="685800" rtl="0" fontAlgn="base">
              <a:lnSpc>
                <a:spcPct val="90000"/>
              </a:lnSpc>
              <a:spcBef>
                <a:spcPct val="0"/>
              </a:spcBef>
              <a:spcAft>
                <a:spcPct val="0"/>
              </a:spcAft>
              <a:defRPr sz="2800">
                <a:solidFill>
                  <a:srgbClr val="1A93C8"/>
                </a:solidFill>
                <a:latin typeface="Times New Roman" panose="02020603050405020304" pitchFamily="2" charset="0"/>
                <a:ea typeface="华文中宋" panose="02010600040101010101" pitchFamily="2" charset="-122"/>
              </a:defRPr>
            </a:lvl8pPr>
            <a:lvl9pPr marL="1828800" algn="l" defTabSz="685800" rtl="0" fontAlgn="base">
              <a:lnSpc>
                <a:spcPct val="90000"/>
              </a:lnSpc>
              <a:spcBef>
                <a:spcPct val="0"/>
              </a:spcBef>
              <a:spcAft>
                <a:spcPct val="0"/>
              </a:spcAft>
              <a:defRPr sz="2800">
                <a:solidFill>
                  <a:srgbClr val="1A93C8"/>
                </a:solidFill>
                <a:latin typeface="Times New Roman" panose="02020603050405020304" pitchFamily="2" charset="0"/>
                <a:ea typeface="华文中宋" panose="02010600040101010101" pitchFamily="2" charset="-122"/>
              </a:defRPr>
            </a:lvl9pPr>
          </a:lstStyle>
          <a:p>
            <a:pPr marL="0" lvl="1">
              <a:defRPr/>
            </a:pPr>
            <a:r>
              <a:rPr lang="zh-CN" altLang="en-US" sz="3200" b="1" noProof="1">
                <a:solidFill>
                  <a:srgbClr val="993300"/>
                </a:solidFill>
                <a:effectLst>
                  <a:outerShdw blurRad="38100" dist="38100" dir="2700000">
                    <a:srgbClr val="C0C0C0"/>
                  </a:outerShdw>
                </a:effectLst>
                <a:latin typeface="+mj-lt"/>
                <a:ea typeface="+mj-ea"/>
                <a:cs typeface="+mj-cs"/>
              </a:rPr>
              <a:t>Shared memory例</a:t>
            </a:r>
            <a:r>
              <a:rPr lang="en-US" altLang="zh-CN" sz="3200" b="1" noProof="1">
                <a:solidFill>
                  <a:srgbClr val="993300"/>
                </a:solidFill>
                <a:effectLst>
                  <a:outerShdw blurRad="38100" dist="38100" dir="2700000">
                    <a:srgbClr val="C0C0C0"/>
                  </a:outerShdw>
                </a:effectLst>
                <a:latin typeface="+mj-lt"/>
                <a:ea typeface="+mj-ea"/>
                <a:cs typeface="+mj-cs"/>
              </a:rPr>
              <a:t>--</a:t>
            </a:r>
            <a:r>
              <a:rPr lang="zh-CN" altLang="en-US" sz="3200" b="1" noProof="1">
                <a:solidFill>
                  <a:srgbClr val="993300"/>
                </a:solidFill>
                <a:effectLst>
                  <a:outerShdw blurRad="38100" dist="38100" dir="2700000">
                    <a:srgbClr val="C0C0C0"/>
                  </a:outerShdw>
                </a:effectLst>
                <a:latin typeface="+mj-lt"/>
                <a:ea typeface="+mj-ea"/>
                <a:cs typeface="+mj-cs"/>
              </a:rPr>
              <a:t>进程之间通信</a:t>
            </a:r>
            <a:r>
              <a:rPr lang="en-US" altLang="zh-CN" sz="3200" b="1" noProof="1">
                <a:solidFill>
                  <a:srgbClr val="993300"/>
                </a:solidFill>
                <a:effectLst>
                  <a:outerShdw blurRad="38100" dist="38100" dir="2700000">
                    <a:srgbClr val="C0C0C0"/>
                  </a:outerShdw>
                </a:effectLst>
                <a:latin typeface="+mj-lt"/>
                <a:ea typeface="+mj-ea"/>
                <a:cs typeface="+mj-cs"/>
              </a:rPr>
              <a:t>-write.c</a:t>
            </a:r>
            <a:endParaRPr lang="zh-CN" altLang="en-US" sz="3200" b="1" noProof="1">
              <a:solidFill>
                <a:srgbClr val="993300"/>
              </a:solidFill>
              <a:effectLst>
                <a:outerShdw blurRad="38100" dist="38100" dir="2700000">
                  <a:srgbClr val="C0C0C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200706" name="内容占位符 2"/>
          <p:cNvSpPr>
            <a:spLocks noGrp="1" noChangeArrowheads="1"/>
          </p:cNvSpPr>
          <p:nvPr>
            <p:ph idx="4294967295"/>
          </p:nvPr>
        </p:nvSpPr>
        <p:spPr>
          <a:xfrm>
            <a:off x="1257300" y="944563"/>
            <a:ext cx="7886700" cy="5434012"/>
          </a:xfrm>
        </p:spPr>
        <p:txBody>
          <a:bodyPr/>
          <a:lstStyle/>
          <a:p>
            <a:pPr marL="0" lvl="2" indent="0">
              <a:spcBef>
                <a:spcPct val="0"/>
              </a:spcBef>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#include &lt;</a:t>
            </a:r>
            <a:r>
              <a:rPr lang="en-US" altLang="zh-CN" sz="1600" dirty="0" err="1">
                <a:latin typeface="Times New Roman" panose="02020603050405020304" pitchFamily="2" charset="0"/>
                <a:cs typeface="Times New Roman" panose="02020603050405020304" pitchFamily="2" charset="0"/>
              </a:rPr>
              <a:t>unistd.h</a:t>
            </a:r>
            <a:r>
              <a:rPr lang="en-US" altLang="zh-CN" sz="1600" dirty="0">
                <a:latin typeface="Times New Roman" panose="02020603050405020304" pitchFamily="2" charset="0"/>
                <a:cs typeface="Times New Roman" panose="02020603050405020304" pitchFamily="2" charset="0"/>
              </a:rPr>
              <a:t>&gt;</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#include &lt;</a:t>
            </a:r>
            <a:r>
              <a:rPr lang="en-US" altLang="zh-CN" sz="1600" dirty="0" err="1">
                <a:latin typeface="Times New Roman" panose="02020603050405020304" pitchFamily="2" charset="0"/>
                <a:cs typeface="Times New Roman" panose="02020603050405020304" pitchFamily="2" charset="0"/>
              </a:rPr>
              <a:t>stdlib.h</a:t>
            </a:r>
            <a:r>
              <a:rPr lang="en-US" altLang="zh-CN" sz="1600" dirty="0">
                <a:latin typeface="Times New Roman" panose="02020603050405020304" pitchFamily="2" charset="0"/>
                <a:cs typeface="Times New Roman" panose="02020603050405020304" pitchFamily="2" charset="0"/>
              </a:rPr>
              <a:t>&gt;</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#include &lt;</a:t>
            </a:r>
            <a:r>
              <a:rPr lang="en-US" altLang="zh-CN" sz="1600" dirty="0" err="1">
                <a:latin typeface="Times New Roman" panose="02020603050405020304" pitchFamily="2" charset="0"/>
                <a:cs typeface="Times New Roman" panose="02020603050405020304" pitchFamily="2" charset="0"/>
              </a:rPr>
              <a:t>stdio.h</a:t>
            </a:r>
            <a:r>
              <a:rPr lang="en-US" altLang="zh-CN" sz="1600" dirty="0">
                <a:latin typeface="Times New Roman" panose="02020603050405020304" pitchFamily="2" charset="0"/>
                <a:cs typeface="Times New Roman" panose="02020603050405020304" pitchFamily="2" charset="0"/>
              </a:rPr>
              <a:t>&gt;</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smtClean="0">
                <a:latin typeface="Times New Roman" panose="02020603050405020304" pitchFamily="2" charset="0"/>
                <a:cs typeface="Times New Roman" panose="02020603050405020304" pitchFamily="2" charset="0"/>
              </a:rPr>
              <a:t>#</a:t>
            </a:r>
            <a:r>
              <a:rPr lang="en-US" altLang="zh-CN" sz="1600" dirty="0">
                <a:latin typeface="Times New Roman" panose="02020603050405020304" pitchFamily="2" charset="0"/>
                <a:cs typeface="Times New Roman" panose="02020603050405020304" pitchFamily="2" charset="0"/>
              </a:rPr>
              <a:t>include &lt;</a:t>
            </a:r>
            <a:r>
              <a:rPr lang="en-US" altLang="zh-CN" sz="1600" dirty="0" err="1">
                <a:latin typeface="Times New Roman" panose="02020603050405020304" pitchFamily="2" charset="0"/>
                <a:cs typeface="Times New Roman" panose="02020603050405020304" pitchFamily="2" charset="0"/>
              </a:rPr>
              <a:t>errno.h</a:t>
            </a:r>
            <a:r>
              <a:rPr lang="en-US" altLang="zh-CN" sz="1600" dirty="0">
                <a:latin typeface="Times New Roman" panose="02020603050405020304" pitchFamily="2" charset="0"/>
                <a:cs typeface="Times New Roman" panose="02020603050405020304" pitchFamily="2" charset="0"/>
              </a:rPr>
              <a:t>&gt; </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#include &lt;</a:t>
            </a:r>
            <a:r>
              <a:rPr lang="en-US" altLang="zh-CN" sz="1600" dirty="0" err="1">
                <a:latin typeface="Times New Roman" panose="02020603050405020304" pitchFamily="2" charset="0"/>
                <a:cs typeface="Times New Roman" panose="02020603050405020304" pitchFamily="2" charset="0"/>
              </a:rPr>
              <a:t>string.h</a:t>
            </a:r>
            <a:r>
              <a:rPr lang="en-US" altLang="zh-CN" sz="1600" dirty="0">
                <a:latin typeface="Times New Roman" panose="02020603050405020304" pitchFamily="2" charset="0"/>
                <a:cs typeface="Times New Roman" panose="02020603050405020304" pitchFamily="2" charset="0"/>
              </a:rPr>
              <a:t>&gt; </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#include &lt;sys/</a:t>
            </a:r>
            <a:r>
              <a:rPr lang="en-US" altLang="zh-CN" sz="1600" dirty="0" err="1">
                <a:latin typeface="Times New Roman" panose="02020603050405020304" pitchFamily="2" charset="0"/>
                <a:cs typeface="Times New Roman" panose="02020603050405020304" pitchFamily="2" charset="0"/>
              </a:rPr>
              <a:t>shm.h</a:t>
            </a:r>
            <a:r>
              <a:rPr lang="en-US" altLang="zh-CN" sz="1600" dirty="0">
                <a:latin typeface="Times New Roman" panose="02020603050405020304" pitchFamily="2" charset="0"/>
                <a:cs typeface="Times New Roman" panose="02020603050405020304" pitchFamily="2" charset="0"/>
              </a:rPr>
              <a:t>&gt;</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err="1">
                <a:latin typeface="Times New Roman" panose="02020603050405020304" pitchFamily="2" charset="0"/>
                <a:cs typeface="Times New Roman" panose="02020603050405020304" pitchFamily="2" charset="0"/>
              </a:rPr>
              <a:t>int</a:t>
            </a:r>
            <a:r>
              <a:rPr lang="en-US" altLang="zh-CN" sz="1600" dirty="0">
                <a:latin typeface="Times New Roman" panose="02020603050405020304" pitchFamily="2" charset="0"/>
                <a:cs typeface="Times New Roman" panose="02020603050405020304" pitchFamily="2" charset="0"/>
              </a:rPr>
              <a:t> main() { </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b="1" dirty="0">
                <a:solidFill>
                  <a:srgbClr val="0000CC"/>
                </a:solidFill>
                <a:latin typeface="Times New Roman" panose="02020603050405020304" pitchFamily="2" charset="0"/>
                <a:cs typeface="Times New Roman" panose="02020603050405020304" pitchFamily="2" charset="0"/>
              </a:rPr>
              <a:t>      </a:t>
            </a:r>
            <a:r>
              <a:rPr lang="en-US" altLang="zh-CN" sz="1600" b="1" dirty="0" err="1">
                <a:solidFill>
                  <a:srgbClr val="0000CC"/>
                </a:solidFill>
                <a:latin typeface="Times New Roman" panose="02020603050405020304" pitchFamily="2" charset="0"/>
                <a:cs typeface="Times New Roman" panose="02020603050405020304" pitchFamily="2" charset="0"/>
              </a:rPr>
              <a:t>ket_t</a:t>
            </a:r>
            <a:r>
              <a:rPr lang="en-US" altLang="zh-CN" sz="1600" b="1" dirty="0">
                <a:solidFill>
                  <a:srgbClr val="0000CC"/>
                </a:solidFill>
                <a:latin typeface="Times New Roman" panose="02020603050405020304" pitchFamily="2" charset="0"/>
                <a:cs typeface="Times New Roman" panose="02020603050405020304" pitchFamily="2" charset="0"/>
              </a:rPr>
              <a:t> </a:t>
            </a:r>
            <a:r>
              <a:rPr lang="en-US" altLang="zh-CN" sz="1600" b="1" dirty="0" err="1">
                <a:solidFill>
                  <a:srgbClr val="0000CC"/>
                </a:solidFill>
                <a:latin typeface="Times New Roman" panose="02020603050405020304" pitchFamily="2" charset="0"/>
                <a:cs typeface="Times New Roman" panose="02020603050405020304" pitchFamily="2" charset="0"/>
              </a:rPr>
              <a:t>shm_key</a:t>
            </a:r>
            <a:r>
              <a:rPr lang="en-US" altLang="zh-CN" sz="1600" b="1" dirty="0">
                <a:solidFill>
                  <a:srgbClr val="0000CC"/>
                </a:solidFill>
                <a:latin typeface="Times New Roman" panose="02020603050405020304" pitchFamily="2" charset="0"/>
                <a:cs typeface="Times New Roman" panose="02020603050405020304" pitchFamily="2" charset="0"/>
              </a:rPr>
              <a:t>=0x1234;</a:t>
            </a:r>
            <a:endParaRPr lang="en-US" altLang="zh-CN" sz="1600" b="1" dirty="0">
              <a:solidFill>
                <a:srgbClr val="0000CC"/>
              </a:solidFill>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      </a:t>
            </a:r>
            <a:r>
              <a:rPr lang="en-US" altLang="zh-CN" sz="1600" dirty="0" err="1">
                <a:latin typeface="Times New Roman" panose="02020603050405020304" pitchFamily="2" charset="0"/>
                <a:cs typeface="Times New Roman" panose="02020603050405020304" pitchFamily="2" charset="0"/>
              </a:rPr>
              <a:t>int</a:t>
            </a:r>
            <a:r>
              <a:rPr lang="en-US" altLang="zh-CN" sz="1600" dirty="0">
                <a:latin typeface="Times New Roman" panose="02020603050405020304" pitchFamily="2" charset="0"/>
                <a:cs typeface="Times New Roman" panose="02020603050405020304" pitchFamily="2" charset="0"/>
              </a:rPr>
              <a:t> </a:t>
            </a:r>
            <a:r>
              <a:rPr lang="en-US" altLang="zh-CN" sz="1600" dirty="0" err="1">
                <a:latin typeface="Times New Roman" panose="02020603050405020304" pitchFamily="2" charset="0"/>
                <a:cs typeface="Times New Roman" panose="02020603050405020304" pitchFamily="2" charset="0"/>
              </a:rPr>
              <a:t>shmid</a:t>
            </a:r>
            <a:r>
              <a:rPr lang="en-US" altLang="zh-CN" sz="1600" dirty="0">
                <a:latin typeface="Times New Roman" panose="02020603050405020304" pitchFamily="2" charset="0"/>
                <a:cs typeface="Times New Roman" panose="02020603050405020304" pitchFamily="2" charset="0"/>
              </a:rPr>
              <a:t>, ret;</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      char *</a:t>
            </a:r>
            <a:r>
              <a:rPr lang="en-US" altLang="zh-CN" sz="1600" dirty="0" err="1">
                <a:latin typeface="Times New Roman" panose="02020603050405020304" pitchFamily="2" charset="0"/>
                <a:cs typeface="Times New Roman" panose="02020603050405020304" pitchFamily="2" charset="0"/>
              </a:rPr>
              <a:t>sharedmemory</a:t>
            </a:r>
            <a:r>
              <a:rPr lang="en-US" altLang="zh-CN" sz="1600" dirty="0">
                <a:latin typeface="Times New Roman" panose="02020603050405020304" pitchFamily="2" charset="0"/>
                <a:cs typeface="Times New Roman" panose="02020603050405020304" pitchFamily="2" charset="0"/>
              </a:rPr>
              <a:t>; </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      </a:t>
            </a:r>
            <a:r>
              <a:rPr lang="en-US" altLang="zh-CN" sz="1600" dirty="0" err="1">
                <a:latin typeface="Times New Roman" panose="02020603050405020304" pitchFamily="2" charset="0"/>
                <a:cs typeface="Times New Roman" panose="02020603050405020304" pitchFamily="2" charset="0"/>
              </a:rPr>
              <a:t>const</a:t>
            </a:r>
            <a:r>
              <a:rPr lang="en-US" altLang="zh-CN" sz="1600" dirty="0">
                <a:latin typeface="Times New Roman" panose="02020603050405020304" pitchFamily="2" charset="0"/>
                <a:cs typeface="Times New Roman" panose="02020603050405020304" pitchFamily="2" charset="0"/>
              </a:rPr>
              <a:t> </a:t>
            </a:r>
            <a:r>
              <a:rPr lang="en-US" altLang="zh-CN" sz="1600" dirty="0" err="1">
                <a:latin typeface="Times New Roman" panose="02020603050405020304" pitchFamily="2" charset="0"/>
                <a:cs typeface="Times New Roman" panose="02020603050405020304" pitchFamily="2" charset="0"/>
              </a:rPr>
              <a:t>int</a:t>
            </a:r>
            <a:r>
              <a:rPr lang="en-US" altLang="zh-CN" sz="1600" dirty="0">
                <a:latin typeface="Times New Roman" panose="02020603050405020304" pitchFamily="2" charset="0"/>
                <a:cs typeface="Times New Roman" panose="02020603050405020304" pitchFamily="2" charset="0"/>
              </a:rPr>
              <a:t> size=</a:t>
            </a:r>
            <a:r>
              <a:rPr lang="en-US" altLang="zh-CN" sz="1600" dirty="0" err="1">
                <a:latin typeface="Times New Roman" panose="02020603050405020304" pitchFamily="2" charset="0"/>
                <a:cs typeface="Times New Roman" panose="02020603050405020304" pitchFamily="2" charset="0"/>
              </a:rPr>
              <a:t>getpagesize</a:t>
            </a:r>
            <a:r>
              <a:rPr lang="en-US" altLang="zh-CN" sz="1600" dirty="0">
                <a:latin typeface="Times New Roman" panose="02020603050405020304" pitchFamily="2" charset="0"/>
                <a:cs typeface="Times New Roman" panose="02020603050405020304" pitchFamily="2" charset="0"/>
              </a:rPr>
              <a:t>();</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      char </a:t>
            </a:r>
            <a:r>
              <a:rPr lang="en-US" altLang="zh-CN" sz="1600" dirty="0" err="1">
                <a:latin typeface="Times New Roman" panose="02020603050405020304" pitchFamily="2" charset="0"/>
                <a:cs typeface="Times New Roman" panose="02020603050405020304" pitchFamily="2" charset="0"/>
              </a:rPr>
              <a:t>str</a:t>
            </a:r>
            <a:r>
              <a:rPr lang="en-US" altLang="zh-CN" sz="1600" dirty="0">
                <a:latin typeface="Times New Roman" panose="02020603050405020304" pitchFamily="2" charset="0"/>
                <a:cs typeface="Times New Roman" panose="02020603050405020304" pitchFamily="2" charset="0"/>
              </a:rPr>
              <a:t>[size];</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b="1" dirty="0">
                <a:solidFill>
                  <a:srgbClr val="0070C0"/>
                </a:solidFill>
                <a:latin typeface="Times New Roman" panose="02020603050405020304" pitchFamily="2" charset="0"/>
                <a:cs typeface="Times New Roman" panose="02020603050405020304" pitchFamily="2" charset="0"/>
              </a:rPr>
              <a:t>      </a:t>
            </a:r>
            <a:r>
              <a:rPr lang="en-US" altLang="zh-CN" sz="1600" b="1" dirty="0" err="1">
                <a:solidFill>
                  <a:srgbClr val="0070C0"/>
                </a:solidFill>
                <a:latin typeface="Times New Roman" panose="02020603050405020304" pitchFamily="2" charset="0"/>
                <a:cs typeface="Times New Roman" panose="02020603050405020304" pitchFamily="2" charset="0"/>
              </a:rPr>
              <a:t>shmid</a:t>
            </a:r>
            <a:r>
              <a:rPr lang="en-US" altLang="zh-CN" sz="1600" b="1" dirty="0">
                <a:solidFill>
                  <a:srgbClr val="0070C0"/>
                </a:solidFill>
                <a:latin typeface="Times New Roman" panose="02020603050405020304" pitchFamily="2" charset="0"/>
                <a:cs typeface="Times New Roman" panose="02020603050405020304" pitchFamily="2" charset="0"/>
              </a:rPr>
              <a:t>=</a:t>
            </a:r>
            <a:r>
              <a:rPr lang="en-US" altLang="zh-CN" sz="1600" b="1" dirty="0" err="1">
                <a:solidFill>
                  <a:srgbClr val="0070C0"/>
                </a:solidFill>
                <a:latin typeface="Times New Roman" panose="02020603050405020304" pitchFamily="2" charset="0"/>
                <a:cs typeface="Times New Roman" panose="02020603050405020304" pitchFamily="2" charset="0"/>
              </a:rPr>
              <a:t>shmget</a:t>
            </a:r>
            <a:r>
              <a:rPr lang="en-US" altLang="zh-CN" sz="1600" b="1" dirty="0">
                <a:solidFill>
                  <a:srgbClr val="0070C0"/>
                </a:solidFill>
                <a:latin typeface="Times New Roman" panose="02020603050405020304" pitchFamily="2" charset="0"/>
                <a:cs typeface="Times New Roman" panose="02020603050405020304" pitchFamily="2" charset="0"/>
              </a:rPr>
              <a:t>(shm_key,size,</a:t>
            </a:r>
            <a:r>
              <a:rPr lang="en-US" altLang="zh-CN" sz="1600" b="1" dirty="0">
                <a:solidFill>
                  <a:srgbClr val="006600"/>
                </a:solidFill>
                <a:latin typeface="Times New Roman" panose="02020603050405020304" pitchFamily="2" charset="0"/>
                <a:cs typeface="Times New Roman" panose="02020603050405020304" pitchFamily="2" charset="0"/>
              </a:rPr>
              <a:t>IPC_CREAT|0666</a:t>
            </a:r>
            <a:r>
              <a:rPr lang="en-US" altLang="zh-CN" sz="1600" b="1" dirty="0">
                <a:solidFill>
                  <a:srgbClr val="0070C0"/>
                </a:solidFill>
                <a:latin typeface="Times New Roman" panose="02020603050405020304" pitchFamily="2" charset="0"/>
                <a:cs typeface="Times New Roman" panose="02020603050405020304" pitchFamily="2" charset="0"/>
              </a:rPr>
              <a:t>); </a:t>
            </a:r>
            <a:endParaRPr lang="en-US" altLang="zh-CN" sz="1600" b="1" dirty="0">
              <a:solidFill>
                <a:srgbClr val="0070C0"/>
              </a:solidFill>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      if (</a:t>
            </a:r>
            <a:r>
              <a:rPr lang="en-US" altLang="zh-CN" sz="1600" dirty="0" err="1">
                <a:latin typeface="Times New Roman" panose="02020603050405020304" pitchFamily="2" charset="0"/>
                <a:cs typeface="Times New Roman" panose="02020603050405020304" pitchFamily="2" charset="0"/>
              </a:rPr>
              <a:t>shmid</a:t>
            </a:r>
            <a:r>
              <a:rPr lang="en-US" altLang="zh-CN" sz="1600" dirty="0">
                <a:latin typeface="Times New Roman" panose="02020603050405020304" pitchFamily="2" charset="0"/>
                <a:cs typeface="Times New Roman" panose="02020603050405020304" pitchFamily="2" charset="0"/>
              </a:rPr>
              <a:t>==-1) {</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            </a:t>
            </a:r>
            <a:r>
              <a:rPr lang="en-US" altLang="zh-CN" sz="1600" dirty="0" err="1">
                <a:latin typeface="Times New Roman" panose="02020603050405020304" pitchFamily="2" charset="0"/>
                <a:cs typeface="Times New Roman" panose="02020603050405020304" pitchFamily="2" charset="0"/>
              </a:rPr>
              <a:t>perror</a:t>
            </a:r>
            <a:r>
              <a:rPr lang="en-US" altLang="zh-CN" sz="1600" dirty="0">
                <a:latin typeface="Times New Roman" panose="02020603050405020304" pitchFamily="2" charset="0"/>
                <a:cs typeface="Times New Roman" panose="02020603050405020304" pitchFamily="2" charset="0"/>
              </a:rPr>
              <a:t>("</a:t>
            </a:r>
            <a:r>
              <a:rPr lang="en-US" altLang="zh-CN" sz="1600" dirty="0" err="1">
                <a:latin typeface="Times New Roman" panose="02020603050405020304" pitchFamily="2" charset="0"/>
                <a:cs typeface="Times New Roman" panose="02020603050405020304" pitchFamily="2" charset="0"/>
              </a:rPr>
              <a:t>shmget</a:t>
            </a:r>
            <a:r>
              <a:rPr lang="en-US" altLang="zh-CN" sz="1600" dirty="0">
                <a:latin typeface="Times New Roman" panose="02020603050405020304" pitchFamily="2" charset="0"/>
                <a:cs typeface="Times New Roman" panose="02020603050405020304" pitchFamily="2" charset="0"/>
              </a:rPr>
              <a:t>”);</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            exit(EXIT_FAILURE); }</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      </a:t>
            </a:r>
            <a:r>
              <a:rPr lang="en-US" altLang="zh-CN" sz="1600" b="1" dirty="0" err="1">
                <a:solidFill>
                  <a:srgbClr val="0070C0"/>
                </a:solidFill>
                <a:latin typeface="Times New Roman" panose="02020603050405020304" pitchFamily="2" charset="0"/>
                <a:cs typeface="Times New Roman" panose="02020603050405020304" pitchFamily="2" charset="0"/>
              </a:rPr>
              <a:t>sharedmemory</a:t>
            </a:r>
            <a:r>
              <a:rPr lang="en-US" altLang="zh-CN" sz="1600" b="1" dirty="0">
                <a:solidFill>
                  <a:srgbClr val="0070C0"/>
                </a:solidFill>
                <a:latin typeface="Times New Roman" panose="02020603050405020304" pitchFamily="2" charset="0"/>
                <a:cs typeface="Times New Roman" panose="02020603050405020304" pitchFamily="2" charset="0"/>
              </a:rPr>
              <a:t>=</a:t>
            </a:r>
            <a:r>
              <a:rPr lang="en-US" altLang="zh-CN" sz="1600" b="1" dirty="0" err="1">
                <a:solidFill>
                  <a:srgbClr val="0070C0"/>
                </a:solidFill>
                <a:latin typeface="Times New Roman" panose="02020603050405020304" pitchFamily="2" charset="0"/>
                <a:cs typeface="Times New Roman" panose="02020603050405020304" pitchFamily="2" charset="0"/>
              </a:rPr>
              <a:t>shmat</a:t>
            </a:r>
            <a:r>
              <a:rPr lang="en-US" altLang="zh-CN" sz="1600" b="1" dirty="0">
                <a:solidFill>
                  <a:srgbClr val="0070C0"/>
                </a:solidFill>
                <a:latin typeface="Times New Roman" panose="02020603050405020304" pitchFamily="2" charset="0"/>
                <a:cs typeface="Times New Roman" panose="02020603050405020304" pitchFamily="2" charset="0"/>
              </a:rPr>
              <a:t>(shmid,NULL,0);  </a:t>
            </a:r>
            <a:endParaRPr lang="en-US" altLang="zh-CN" sz="1600" b="1" dirty="0">
              <a:solidFill>
                <a:srgbClr val="0070C0"/>
              </a:solidFill>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      if (</a:t>
            </a:r>
            <a:r>
              <a:rPr lang="en-US" altLang="zh-CN" sz="1600" dirty="0" err="1">
                <a:latin typeface="Times New Roman" panose="02020603050405020304" pitchFamily="2" charset="0"/>
                <a:cs typeface="Times New Roman" panose="02020603050405020304" pitchFamily="2" charset="0"/>
              </a:rPr>
              <a:t>sharedmemory</a:t>
            </a:r>
            <a:r>
              <a:rPr lang="en-US" altLang="zh-CN" sz="1600" dirty="0">
                <a:latin typeface="Times New Roman" panose="02020603050405020304" pitchFamily="2" charset="0"/>
                <a:cs typeface="Times New Roman" panose="02020603050405020304" pitchFamily="2" charset="0"/>
              </a:rPr>
              <a:t>==(void*)-1)  { </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            </a:t>
            </a:r>
            <a:r>
              <a:rPr lang="en-US" altLang="zh-CN" sz="1600" dirty="0" err="1">
                <a:latin typeface="Times New Roman" panose="02020603050405020304" pitchFamily="2" charset="0"/>
                <a:cs typeface="Times New Roman" panose="02020603050405020304" pitchFamily="2" charset="0"/>
              </a:rPr>
              <a:t>perror</a:t>
            </a:r>
            <a:r>
              <a:rPr lang="en-US" altLang="zh-CN" sz="1600" dirty="0">
                <a:latin typeface="Times New Roman" panose="02020603050405020304" pitchFamily="2" charset="0"/>
                <a:cs typeface="Times New Roman" panose="02020603050405020304" pitchFamily="2" charset="0"/>
              </a:rPr>
              <a:t>("</a:t>
            </a:r>
            <a:r>
              <a:rPr lang="en-US" altLang="zh-CN" sz="1600" dirty="0" err="1">
                <a:latin typeface="Times New Roman" panose="02020603050405020304" pitchFamily="2" charset="0"/>
                <a:cs typeface="Times New Roman" panose="02020603050405020304" pitchFamily="2" charset="0"/>
              </a:rPr>
              <a:t>shmat</a:t>
            </a:r>
            <a:r>
              <a:rPr lang="en-US" altLang="zh-CN" sz="1600" dirty="0">
                <a:latin typeface="Times New Roman" panose="02020603050405020304" pitchFamily="2" charset="0"/>
                <a:cs typeface="Times New Roman" panose="02020603050405020304" pitchFamily="2" charset="0"/>
              </a:rPr>
              <a:t>"); </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            exit(EXIT_FAILURE); }</a:t>
            </a:r>
            <a:endParaRPr lang="en-US" altLang="zh-CN" sz="1600" dirty="0">
              <a:latin typeface="Times New Roman" panose="02020603050405020304" pitchFamily="2" charset="0"/>
              <a:cs typeface="Times New Roman" panose="02020603050405020304" pitchFamily="2" charset="0"/>
            </a:endParaRPr>
          </a:p>
          <a:p>
            <a:pPr marL="0" lvl="2" indent="0">
              <a:spcBef>
                <a:spcPct val="0"/>
              </a:spcBef>
              <a:buFont typeface="Calibri" panose="020F0502020204030204" pitchFamily="34" charset="0"/>
              <a:buNone/>
            </a:pPr>
            <a:endParaRPr lang="en-US" altLang="zh-CN" sz="1600" dirty="0">
              <a:latin typeface="Times New Roman" panose="02020603050405020304" pitchFamily="2" charset="0"/>
              <a:cs typeface="Times New Roman" panose="02020603050405020304" pitchFamily="2" charset="0"/>
            </a:endParaRPr>
          </a:p>
        </p:txBody>
      </p:sp>
      <p:sp>
        <p:nvSpPr>
          <p:cNvPr id="4" name="标题 1"/>
          <p:cNvSpPr txBox="1"/>
          <p:nvPr/>
        </p:nvSpPr>
        <p:spPr bwMode="auto">
          <a:xfrm>
            <a:off x="915988" y="188913"/>
            <a:ext cx="8077200" cy="609600"/>
          </a:xfrm>
          <a:prstGeom prst="rect">
            <a:avLst/>
          </a:prstGeom>
          <a:noFill/>
          <a:ln>
            <a:noFill/>
            <a:miter/>
          </a:ln>
        </p:spPr>
        <p:txBody>
          <a:bodyPr anchor="b"/>
          <a:lstStyle>
            <a:lvl1pPr algn="l" defTabSz="685800" rtl="0" eaLnBrk="0" fontAlgn="base" hangingPunct="0">
              <a:lnSpc>
                <a:spcPct val="90000"/>
              </a:lnSpc>
              <a:spcBef>
                <a:spcPct val="0"/>
              </a:spcBef>
              <a:spcAft>
                <a:spcPct val="0"/>
              </a:spcAft>
              <a:defRPr sz="2800" kern="1200">
                <a:solidFill>
                  <a:srgbClr val="1A93C8"/>
                </a:solidFill>
                <a:latin typeface="+mj-lt"/>
                <a:ea typeface="+mj-ea"/>
                <a:cs typeface="+mj-cs"/>
              </a:defRPr>
            </a:lvl1pPr>
            <a:lvl2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2" charset="0"/>
                <a:ea typeface="华文中宋" panose="02010600040101010101" pitchFamily="2" charset="-122"/>
              </a:defRPr>
            </a:lvl2pPr>
            <a:lvl3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2" charset="0"/>
                <a:ea typeface="华文中宋" panose="02010600040101010101" pitchFamily="2" charset="-122"/>
              </a:defRPr>
            </a:lvl3pPr>
            <a:lvl4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2" charset="0"/>
                <a:ea typeface="华文中宋" panose="02010600040101010101" pitchFamily="2" charset="-122"/>
              </a:defRPr>
            </a:lvl4pPr>
            <a:lvl5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2" charset="0"/>
                <a:ea typeface="华文中宋" panose="02010600040101010101" pitchFamily="2" charset="-122"/>
              </a:defRPr>
            </a:lvl5pPr>
            <a:lvl6pPr marL="457200" algn="l" defTabSz="685800" rtl="0" fontAlgn="base">
              <a:lnSpc>
                <a:spcPct val="90000"/>
              </a:lnSpc>
              <a:spcBef>
                <a:spcPct val="0"/>
              </a:spcBef>
              <a:spcAft>
                <a:spcPct val="0"/>
              </a:spcAft>
              <a:defRPr sz="2800">
                <a:solidFill>
                  <a:srgbClr val="1A93C8"/>
                </a:solidFill>
                <a:latin typeface="Times New Roman" panose="02020603050405020304" pitchFamily="2" charset="0"/>
                <a:ea typeface="华文中宋" panose="02010600040101010101" pitchFamily="2" charset="-122"/>
              </a:defRPr>
            </a:lvl6pPr>
            <a:lvl7pPr marL="914400" algn="l" defTabSz="685800" rtl="0" fontAlgn="base">
              <a:lnSpc>
                <a:spcPct val="90000"/>
              </a:lnSpc>
              <a:spcBef>
                <a:spcPct val="0"/>
              </a:spcBef>
              <a:spcAft>
                <a:spcPct val="0"/>
              </a:spcAft>
              <a:defRPr sz="2800">
                <a:solidFill>
                  <a:srgbClr val="1A93C8"/>
                </a:solidFill>
                <a:latin typeface="Times New Roman" panose="02020603050405020304" pitchFamily="2" charset="0"/>
                <a:ea typeface="华文中宋" panose="02010600040101010101" pitchFamily="2" charset="-122"/>
              </a:defRPr>
            </a:lvl7pPr>
            <a:lvl8pPr marL="1371600" algn="l" defTabSz="685800" rtl="0" fontAlgn="base">
              <a:lnSpc>
                <a:spcPct val="90000"/>
              </a:lnSpc>
              <a:spcBef>
                <a:spcPct val="0"/>
              </a:spcBef>
              <a:spcAft>
                <a:spcPct val="0"/>
              </a:spcAft>
              <a:defRPr sz="2800">
                <a:solidFill>
                  <a:srgbClr val="1A93C8"/>
                </a:solidFill>
                <a:latin typeface="Times New Roman" panose="02020603050405020304" pitchFamily="2" charset="0"/>
                <a:ea typeface="华文中宋" panose="02010600040101010101" pitchFamily="2" charset="-122"/>
              </a:defRPr>
            </a:lvl8pPr>
            <a:lvl9pPr marL="1828800" algn="l" defTabSz="685800" rtl="0" fontAlgn="base">
              <a:lnSpc>
                <a:spcPct val="90000"/>
              </a:lnSpc>
              <a:spcBef>
                <a:spcPct val="0"/>
              </a:spcBef>
              <a:spcAft>
                <a:spcPct val="0"/>
              </a:spcAft>
              <a:defRPr sz="2800">
                <a:solidFill>
                  <a:srgbClr val="1A93C8"/>
                </a:solidFill>
                <a:latin typeface="Times New Roman" panose="02020603050405020304" pitchFamily="2" charset="0"/>
                <a:ea typeface="华文中宋" panose="02010600040101010101" pitchFamily="2" charset="-122"/>
              </a:defRPr>
            </a:lvl9pPr>
          </a:lstStyle>
          <a:p>
            <a:pPr marL="0" lvl="1">
              <a:defRPr/>
            </a:pPr>
            <a:r>
              <a:rPr lang="zh-CN" altLang="en-US" sz="3200" b="1" noProof="1">
                <a:solidFill>
                  <a:srgbClr val="993300"/>
                </a:solidFill>
                <a:effectLst>
                  <a:outerShdw blurRad="38100" dist="38100" dir="2700000">
                    <a:srgbClr val="C0C0C0"/>
                  </a:outerShdw>
                </a:effectLst>
                <a:latin typeface="+mj-lt"/>
                <a:ea typeface="+mj-ea"/>
                <a:cs typeface="+mj-cs"/>
              </a:rPr>
              <a:t>Shared memory例</a:t>
            </a:r>
            <a:r>
              <a:rPr lang="en-US" altLang="zh-CN" sz="3200" b="1" noProof="1">
                <a:solidFill>
                  <a:srgbClr val="993300"/>
                </a:solidFill>
                <a:effectLst>
                  <a:outerShdw blurRad="38100" dist="38100" dir="2700000">
                    <a:srgbClr val="C0C0C0"/>
                  </a:outerShdw>
                </a:effectLst>
              </a:rPr>
              <a:t>--</a:t>
            </a:r>
            <a:r>
              <a:rPr lang="zh-CN" altLang="en-US" sz="3200" b="1" noProof="1">
                <a:solidFill>
                  <a:srgbClr val="993300"/>
                </a:solidFill>
                <a:effectLst>
                  <a:outerShdw blurRad="38100" dist="38100" dir="2700000">
                    <a:srgbClr val="C0C0C0"/>
                  </a:outerShdw>
                </a:effectLst>
              </a:rPr>
              <a:t>进程之间通信</a:t>
            </a:r>
            <a:r>
              <a:rPr lang="en-US" altLang="zh-CN" sz="3200" b="1" noProof="1">
                <a:solidFill>
                  <a:srgbClr val="993300"/>
                </a:solidFill>
                <a:effectLst>
                  <a:outerShdw blurRad="38100" dist="38100" dir="2700000">
                    <a:srgbClr val="C0C0C0"/>
                  </a:outerShdw>
                </a:effectLst>
                <a:latin typeface="+mj-lt"/>
                <a:ea typeface="+mj-ea"/>
                <a:cs typeface="+mj-cs"/>
              </a:rPr>
              <a:t>-read.c</a:t>
            </a:r>
            <a:endParaRPr lang="zh-CN" altLang="en-US" sz="3200" b="1" noProof="1">
              <a:solidFill>
                <a:srgbClr val="993300"/>
              </a:solidFill>
              <a:effectLst>
                <a:outerShdw blurRad="38100" dist="38100" dir="2700000">
                  <a:srgbClr val="C0C0C0"/>
                </a:outerShdw>
              </a:effectLst>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内容占位符 2"/>
          <p:cNvSpPr>
            <a:spLocks noGrp="1" noChangeArrowheads="1"/>
          </p:cNvSpPr>
          <p:nvPr>
            <p:ph idx="4294967295"/>
          </p:nvPr>
        </p:nvSpPr>
        <p:spPr>
          <a:xfrm>
            <a:off x="658813" y="944563"/>
            <a:ext cx="7886700" cy="5434012"/>
          </a:xfrm>
        </p:spPr>
        <p:txBody>
          <a:bodyPr/>
          <a:lstStyle/>
          <a:p>
            <a:pPr marL="0" lvl="2" indent="0">
              <a:buFont typeface="Calibri" panose="020F0502020204030204" pitchFamily="34" charset="0"/>
              <a:buNone/>
            </a:pPr>
            <a:r>
              <a:rPr lang="en-US" altLang="zh-CN" sz="1800" dirty="0"/>
              <a:t>   </a:t>
            </a:r>
            <a:r>
              <a:rPr lang="en-US" altLang="zh-CN" sz="1800" dirty="0">
                <a:latin typeface="Times New Roman" panose="02020603050405020304" pitchFamily="2" charset="0"/>
                <a:cs typeface="Times New Roman" panose="02020603050405020304" pitchFamily="2" charset="0"/>
              </a:rPr>
              <a:t>while(1) {   </a:t>
            </a:r>
            <a:endParaRPr lang="en-US" altLang="zh-CN" sz="1800" dirty="0">
              <a:latin typeface="Times New Roman" panose="02020603050405020304" pitchFamily="2" charset="0"/>
              <a:cs typeface="Times New Roman" panose="02020603050405020304" pitchFamily="2" charset="0"/>
            </a:endParaRPr>
          </a:p>
          <a:p>
            <a:pPr marL="0" lvl="2" indent="0">
              <a:buFont typeface="Monotype Sorts" pitchFamily="2" charset="2"/>
              <a:buNone/>
            </a:pPr>
            <a:r>
              <a:rPr lang="en-US" altLang="zh-CN" sz="1800" dirty="0">
                <a:solidFill>
                  <a:srgbClr val="0070C0"/>
                </a:solidFill>
                <a:latin typeface="Times New Roman" panose="02020603050405020304" pitchFamily="2" charset="0"/>
                <a:cs typeface="Times New Roman" panose="02020603050405020304" pitchFamily="2" charset="0"/>
              </a:rPr>
              <a:t>         </a:t>
            </a:r>
            <a:r>
              <a:rPr lang="en-US" altLang="zh-CN" sz="1800" dirty="0">
                <a:latin typeface="Times New Roman" panose="02020603050405020304" pitchFamily="2" charset="0"/>
                <a:cs typeface="Times New Roman" panose="02020603050405020304" pitchFamily="2" charset="0"/>
              </a:rPr>
              <a:t>//</a:t>
            </a:r>
            <a:r>
              <a:rPr lang="zh-CN" altLang="en-US" sz="1800" dirty="0">
                <a:latin typeface="Times New Roman" panose="02020603050405020304" pitchFamily="2" charset="0"/>
                <a:cs typeface="Times New Roman" panose="02020603050405020304" pitchFamily="2" charset="0"/>
              </a:rPr>
              <a:t>等待写进程写入数据；应该用信号量实现同步</a:t>
            </a:r>
            <a:endParaRPr lang="en-US" altLang="zh-CN" sz="1800" dirty="0">
              <a:latin typeface="Times New Roman" panose="02020603050405020304" pitchFamily="2" charset="0"/>
              <a:cs typeface="Times New Roman" panose="02020603050405020304" pitchFamily="2" charset="0"/>
            </a:endParaRPr>
          </a:p>
          <a:p>
            <a:pPr marL="0" lvl="2" indent="0">
              <a:buFont typeface="Calibri" panose="020F0502020204030204" pitchFamily="34" charset="0"/>
              <a:buNone/>
            </a:pPr>
            <a:r>
              <a:rPr lang="en-US" altLang="zh-CN" sz="1800" dirty="0">
                <a:solidFill>
                  <a:srgbClr val="0070C0"/>
                </a:solidFill>
                <a:latin typeface="Times New Roman" panose="02020603050405020304" pitchFamily="2" charset="0"/>
                <a:cs typeface="Times New Roman" panose="02020603050405020304" pitchFamily="2" charset="0"/>
              </a:rPr>
              <a:t>         </a:t>
            </a:r>
            <a:r>
              <a:rPr lang="en-US" altLang="zh-CN" sz="1800" dirty="0">
                <a:latin typeface="Times New Roman" panose="02020603050405020304" pitchFamily="2" charset="0"/>
                <a:cs typeface="Times New Roman" panose="02020603050405020304" pitchFamily="2" charset="0"/>
              </a:rPr>
              <a:t>while (</a:t>
            </a:r>
            <a:r>
              <a:rPr lang="en-US" altLang="zh-CN" sz="1800" dirty="0" err="1">
                <a:latin typeface="Times New Roman" panose="02020603050405020304" pitchFamily="2" charset="0"/>
                <a:cs typeface="Times New Roman" panose="02020603050405020304" pitchFamily="2" charset="0"/>
              </a:rPr>
              <a:t>strlen</a:t>
            </a:r>
            <a:r>
              <a:rPr lang="en-US" altLang="zh-CN" sz="1800" dirty="0">
                <a:latin typeface="Times New Roman" panose="02020603050405020304" pitchFamily="2" charset="0"/>
                <a:cs typeface="Times New Roman" panose="02020603050405020304" pitchFamily="2" charset="0"/>
              </a:rPr>
              <a:t>(</a:t>
            </a:r>
            <a:r>
              <a:rPr lang="en-US" altLang="zh-CN" sz="1800" dirty="0" err="1">
                <a:latin typeface="Times New Roman" panose="02020603050405020304" pitchFamily="2" charset="0"/>
                <a:cs typeface="Times New Roman" panose="02020603050405020304" pitchFamily="2" charset="0"/>
              </a:rPr>
              <a:t>sharedmemory</a:t>
            </a:r>
            <a:r>
              <a:rPr lang="en-US" altLang="zh-CN" sz="1800" dirty="0">
                <a:latin typeface="Times New Roman" panose="02020603050405020304" pitchFamily="2" charset="0"/>
                <a:cs typeface="Times New Roman" panose="02020603050405020304" pitchFamily="2" charset="0"/>
              </a:rPr>
              <a:t>)==0) ; </a:t>
            </a:r>
            <a:endParaRPr lang="en-US" altLang="zh-CN" sz="1800" dirty="0">
              <a:latin typeface="Times New Roman" panose="02020603050405020304" pitchFamily="2" charset="0"/>
              <a:cs typeface="Times New Roman" panose="02020603050405020304" pitchFamily="2" charset="0"/>
            </a:endParaRPr>
          </a:p>
          <a:p>
            <a:pPr marL="0" lvl="2" indent="0">
              <a:buFont typeface="Calibri" panose="020F0502020204030204" pitchFamily="34" charset="0"/>
              <a:buNone/>
            </a:pPr>
            <a:r>
              <a:rPr lang="en-US" altLang="zh-CN" sz="1800" dirty="0">
                <a:latin typeface="Times New Roman" panose="02020603050405020304" pitchFamily="2" charset="0"/>
                <a:cs typeface="Times New Roman" panose="02020603050405020304" pitchFamily="2" charset="0"/>
              </a:rPr>
              <a:t>         </a:t>
            </a:r>
            <a:r>
              <a:rPr lang="en-US" altLang="zh-CN" sz="1800" dirty="0" err="1">
                <a:latin typeface="Times New Roman" panose="02020603050405020304" pitchFamily="2" charset="0"/>
                <a:cs typeface="Times New Roman" panose="02020603050405020304" pitchFamily="2" charset="0"/>
              </a:rPr>
              <a:t>str</a:t>
            </a:r>
            <a:r>
              <a:rPr lang="en-US" altLang="zh-CN" sz="1800" dirty="0">
                <a:latin typeface="Times New Roman" panose="02020603050405020304" pitchFamily="2" charset="0"/>
                <a:cs typeface="Times New Roman" panose="02020603050405020304" pitchFamily="2" charset="0"/>
              </a:rPr>
              <a:t>=</a:t>
            </a:r>
            <a:r>
              <a:rPr lang="en-US" altLang="zh-CN" sz="1800" dirty="0" err="1">
                <a:latin typeface="Times New Roman" panose="02020603050405020304" pitchFamily="2" charset="0"/>
                <a:cs typeface="Times New Roman" panose="02020603050405020304" pitchFamily="2" charset="0"/>
              </a:rPr>
              <a:t>sharedmemory</a:t>
            </a:r>
            <a:r>
              <a:rPr lang="en-US" altLang="zh-CN" sz="1800" dirty="0">
                <a:latin typeface="Times New Roman" panose="02020603050405020304" pitchFamily="2" charset="0"/>
                <a:cs typeface="Times New Roman" panose="02020603050405020304" pitchFamily="2" charset="0"/>
              </a:rPr>
              <a:t>; </a:t>
            </a:r>
            <a:endParaRPr lang="en-US" altLang="zh-CN" sz="1800" dirty="0">
              <a:latin typeface="Times New Roman" panose="02020603050405020304" pitchFamily="2" charset="0"/>
              <a:cs typeface="Times New Roman" panose="02020603050405020304" pitchFamily="2" charset="0"/>
            </a:endParaRPr>
          </a:p>
          <a:p>
            <a:pPr marL="0" lvl="2" indent="0">
              <a:buFont typeface="Calibri" panose="020F0502020204030204" pitchFamily="34" charset="0"/>
              <a:buNone/>
            </a:pPr>
            <a:r>
              <a:rPr lang="en-US" altLang="zh-CN" sz="1800" dirty="0">
                <a:latin typeface="Times New Roman" panose="02020603050405020304" pitchFamily="2" charset="0"/>
                <a:cs typeface="Times New Roman" panose="02020603050405020304" pitchFamily="2" charset="0"/>
              </a:rPr>
              <a:t>          </a:t>
            </a:r>
            <a:r>
              <a:rPr lang="en-US" altLang="zh-CN" sz="1800" dirty="0" err="1">
                <a:latin typeface="Times New Roman" panose="02020603050405020304" pitchFamily="2" charset="0"/>
                <a:cs typeface="Times New Roman" panose="02020603050405020304" pitchFamily="2" charset="0"/>
              </a:rPr>
              <a:t>printf</a:t>
            </a:r>
            <a:r>
              <a:rPr lang="en-US" altLang="zh-CN" sz="1800" dirty="0">
                <a:latin typeface="Times New Roman" panose="02020603050405020304" pitchFamily="2" charset="0"/>
                <a:cs typeface="Times New Roman" panose="02020603050405020304" pitchFamily="2" charset="0"/>
              </a:rPr>
              <a:t>("read: %s\n",</a:t>
            </a:r>
            <a:r>
              <a:rPr lang="en-US" altLang="zh-CN" sz="1800" dirty="0" err="1">
                <a:latin typeface="Times New Roman" panose="02020603050405020304" pitchFamily="2" charset="0"/>
                <a:cs typeface="Times New Roman" panose="02020603050405020304" pitchFamily="2" charset="0"/>
              </a:rPr>
              <a:t>str</a:t>
            </a:r>
            <a:r>
              <a:rPr lang="en-US" altLang="zh-CN" sz="1800" dirty="0">
                <a:latin typeface="Times New Roman" panose="02020603050405020304" pitchFamily="2" charset="0"/>
                <a:cs typeface="Times New Roman" panose="02020603050405020304" pitchFamily="2" charset="0"/>
              </a:rPr>
              <a:t>); </a:t>
            </a:r>
            <a:endParaRPr lang="en-US" altLang="zh-CN" sz="1800" dirty="0">
              <a:latin typeface="Times New Roman" panose="02020603050405020304" pitchFamily="2" charset="0"/>
              <a:cs typeface="Times New Roman" panose="02020603050405020304" pitchFamily="2" charset="0"/>
            </a:endParaRPr>
          </a:p>
          <a:p>
            <a:pPr marL="0" lvl="2" indent="0">
              <a:buFont typeface="Calibri" panose="020F0502020204030204" pitchFamily="34" charset="0"/>
              <a:buNone/>
            </a:pPr>
            <a:r>
              <a:rPr lang="en-US" altLang="zh-CN" sz="1800" dirty="0">
                <a:latin typeface="Times New Roman" panose="02020603050405020304" pitchFamily="2" charset="0"/>
                <a:cs typeface="Times New Roman" panose="02020603050405020304" pitchFamily="2" charset="0"/>
              </a:rPr>
              <a:t>          if (</a:t>
            </a:r>
            <a:r>
              <a:rPr lang="en-US" altLang="zh-CN" sz="1800" dirty="0" err="1">
                <a:latin typeface="Times New Roman" panose="02020603050405020304" pitchFamily="2" charset="0"/>
                <a:cs typeface="Times New Roman" panose="02020603050405020304" pitchFamily="2" charset="0"/>
              </a:rPr>
              <a:t>strncmp</a:t>
            </a:r>
            <a:r>
              <a:rPr lang="en-US" altLang="zh-CN" sz="1800" dirty="0">
                <a:latin typeface="Times New Roman" panose="02020603050405020304" pitchFamily="2" charset="0"/>
                <a:cs typeface="Times New Roman" panose="02020603050405020304" pitchFamily="2" charset="0"/>
              </a:rPr>
              <a:t>(sharedmemory,“tired",5)==0)   break;</a:t>
            </a:r>
            <a:endParaRPr lang="en-US" altLang="zh-CN" sz="1800" dirty="0">
              <a:latin typeface="Times New Roman" panose="02020603050405020304" pitchFamily="2" charset="0"/>
              <a:cs typeface="Times New Roman" panose="02020603050405020304" pitchFamily="2" charset="0"/>
            </a:endParaRPr>
          </a:p>
          <a:p>
            <a:pPr marL="0" lvl="2" indent="0">
              <a:buFont typeface="Monotype Sorts" pitchFamily="2" charset="2"/>
              <a:buNone/>
            </a:pPr>
            <a:r>
              <a:rPr lang="en-US" altLang="zh-CN" sz="1800" dirty="0">
                <a:latin typeface="Times New Roman" panose="02020603050405020304" pitchFamily="2" charset="0"/>
                <a:cs typeface="Times New Roman" panose="02020603050405020304" pitchFamily="2" charset="0"/>
              </a:rPr>
              <a:t>          //</a:t>
            </a:r>
            <a:r>
              <a:rPr lang="zh-CN" altLang="en-US" sz="1800" dirty="0">
                <a:latin typeface="Times New Roman" panose="02020603050405020304" pitchFamily="2" charset="0"/>
                <a:cs typeface="Times New Roman" panose="02020603050405020304" pitchFamily="2" charset="0"/>
              </a:rPr>
              <a:t>清除共享内存，为了接收时判断是否有写入数据</a:t>
            </a:r>
            <a:endParaRPr lang="en-US" altLang="zh-CN" sz="1800" dirty="0">
              <a:latin typeface="Times New Roman" panose="02020603050405020304" pitchFamily="2" charset="0"/>
              <a:cs typeface="Times New Roman" panose="02020603050405020304" pitchFamily="2" charset="0"/>
            </a:endParaRPr>
          </a:p>
          <a:p>
            <a:pPr marL="0" lvl="2" indent="0">
              <a:buFont typeface="Calibri" panose="020F0502020204030204" pitchFamily="34" charset="0"/>
              <a:buNone/>
            </a:pPr>
            <a:r>
              <a:rPr lang="en-US" altLang="zh-CN" sz="1800" dirty="0">
                <a:latin typeface="Times New Roman" panose="02020603050405020304" pitchFamily="2" charset="0"/>
                <a:cs typeface="Times New Roman" panose="02020603050405020304" pitchFamily="2" charset="0"/>
              </a:rPr>
              <a:t>          </a:t>
            </a:r>
            <a:r>
              <a:rPr lang="en-US" altLang="zh-CN" sz="1800" dirty="0" err="1">
                <a:latin typeface="Times New Roman" panose="02020603050405020304" pitchFamily="2" charset="0"/>
                <a:cs typeface="Times New Roman" panose="02020603050405020304" pitchFamily="2" charset="0"/>
              </a:rPr>
              <a:t>strcpy</a:t>
            </a:r>
            <a:r>
              <a:rPr lang="en-US" altLang="zh-CN" sz="1800" dirty="0">
                <a:latin typeface="Times New Roman" panose="02020603050405020304" pitchFamily="2" charset="0"/>
                <a:cs typeface="Times New Roman" panose="02020603050405020304" pitchFamily="2" charset="0"/>
              </a:rPr>
              <a:t>(</a:t>
            </a:r>
            <a:r>
              <a:rPr lang="en-US" altLang="zh-CN" sz="1800" dirty="0" err="1">
                <a:latin typeface="Times New Roman" panose="02020603050405020304" pitchFamily="2" charset="0"/>
                <a:cs typeface="Times New Roman" panose="02020603050405020304" pitchFamily="2" charset="0"/>
              </a:rPr>
              <a:t>sharedmemory</a:t>
            </a:r>
            <a:r>
              <a:rPr lang="en-US" altLang="zh-CN" sz="1800" dirty="0">
                <a:latin typeface="Times New Roman" panose="02020603050405020304" pitchFamily="2" charset="0"/>
                <a:cs typeface="Times New Roman" panose="02020603050405020304" pitchFamily="2" charset="0"/>
              </a:rPr>
              <a:t>,“\0”); </a:t>
            </a:r>
            <a:endParaRPr lang="en-US" altLang="zh-CN" sz="1800" dirty="0">
              <a:latin typeface="Times New Roman" panose="02020603050405020304" pitchFamily="2" charset="0"/>
              <a:cs typeface="Times New Roman" panose="02020603050405020304" pitchFamily="2" charset="0"/>
            </a:endParaRPr>
          </a:p>
          <a:p>
            <a:pPr marL="0" lvl="2" indent="0">
              <a:buFont typeface="Calibri" panose="020F0502020204030204" pitchFamily="34" charset="0"/>
              <a:buNone/>
            </a:pPr>
            <a:r>
              <a:rPr lang="en-US" altLang="zh-CN" sz="1800" dirty="0">
                <a:latin typeface="Times New Roman" panose="02020603050405020304" pitchFamily="2" charset="0"/>
                <a:cs typeface="Times New Roman" panose="02020603050405020304" pitchFamily="2" charset="0"/>
              </a:rPr>
              <a:t>    } </a:t>
            </a:r>
            <a:endParaRPr lang="en-US" altLang="zh-CN" sz="1800" dirty="0">
              <a:latin typeface="Times New Roman" panose="02020603050405020304" pitchFamily="2" charset="0"/>
              <a:cs typeface="Times New Roman" panose="02020603050405020304" pitchFamily="2" charset="0"/>
            </a:endParaRPr>
          </a:p>
          <a:p>
            <a:pPr marL="0" lvl="2" indent="0">
              <a:buFont typeface="Calibri" panose="020F0502020204030204" pitchFamily="34" charset="0"/>
              <a:buNone/>
            </a:pPr>
            <a:r>
              <a:rPr lang="en-US" altLang="zh-CN" sz="1800" b="1" dirty="0">
                <a:solidFill>
                  <a:srgbClr val="0070C0"/>
                </a:solidFill>
                <a:latin typeface="Times New Roman" panose="02020603050405020304" pitchFamily="2" charset="0"/>
                <a:cs typeface="Times New Roman" panose="02020603050405020304" pitchFamily="2" charset="0"/>
              </a:rPr>
              <a:t>    ret=</a:t>
            </a:r>
            <a:r>
              <a:rPr lang="en-US" altLang="zh-CN" sz="1800" b="1" dirty="0" err="1">
                <a:solidFill>
                  <a:srgbClr val="0070C0"/>
                </a:solidFill>
                <a:latin typeface="Times New Roman" panose="02020603050405020304" pitchFamily="2" charset="0"/>
                <a:cs typeface="Times New Roman" panose="02020603050405020304" pitchFamily="2" charset="0"/>
              </a:rPr>
              <a:t>shmdt</a:t>
            </a:r>
            <a:r>
              <a:rPr lang="en-US" altLang="zh-CN" sz="1800" b="1" dirty="0">
                <a:solidFill>
                  <a:srgbClr val="0070C0"/>
                </a:solidFill>
                <a:latin typeface="Times New Roman" panose="02020603050405020304" pitchFamily="2" charset="0"/>
                <a:cs typeface="Times New Roman" panose="02020603050405020304" pitchFamily="2" charset="0"/>
              </a:rPr>
              <a:t>(</a:t>
            </a:r>
            <a:r>
              <a:rPr lang="en-US" altLang="zh-CN" sz="1800" b="1" dirty="0" err="1">
                <a:solidFill>
                  <a:srgbClr val="0070C0"/>
                </a:solidFill>
                <a:latin typeface="Times New Roman" panose="02020603050405020304" pitchFamily="2" charset="0"/>
                <a:cs typeface="Times New Roman" panose="02020603050405020304" pitchFamily="2" charset="0"/>
              </a:rPr>
              <a:t>sharedmemory</a:t>
            </a:r>
            <a:r>
              <a:rPr lang="en-US" altLang="zh-CN" sz="1800" b="1" dirty="0">
                <a:solidFill>
                  <a:srgbClr val="0070C0"/>
                </a:solidFill>
                <a:latin typeface="Times New Roman" panose="02020603050405020304" pitchFamily="2" charset="0"/>
                <a:cs typeface="Times New Roman" panose="02020603050405020304" pitchFamily="2" charset="0"/>
              </a:rPr>
              <a:t>); </a:t>
            </a:r>
            <a:endParaRPr lang="en-US" altLang="zh-CN" sz="1800" b="1" dirty="0">
              <a:solidFill>
                <a:srgbClr val="0070C0"/>
              </a:solidFill>
              <a:latin typeface="Times New Roman" panose="02020603050405020304" pitchFamily="2" charset="0"/>
              <a:cs typeface="Times New Roman" panose="02020603050405020304" pitchFamily="2" charset="0"/>
            </a:endParaRPr>
          </a:p>
          <a:p>
            <a:pPr marL="0" lvl="2" indent="0">
              <a:buFont typeface="Calibri" panose="020F0502020204030204" pitchFamily="34" charset="0"/>
              <a:buNone/>
            </a:pPr>
            <a:r>
              <a:rPr lang="en-US" altLang="zh-CN" sz="1800" dirty="0">
                <a:latin typeface="Times New Roman" panose="02020603050405020304" pitchFamily="2" charset="0"/>
                <a:cs typeface="Times New Roman" panose="02020603050405020304" pitchFamily="2" charset="0"/>
              </a:rPr>
              <a:t>    if (ret==-1) </a:t>
            </a:r>
            <a:r>
              <a:rPr lang="en-US" altLang="zh-CN" sz="1800" b="1" dirty="0" err="1">
                <a:solidFill>
                  <a:srgbClr val="C00000"/>
                </a:solidFill>
                <a:latin typeface="Times New Roman" panose="02020603050405020304" pitchFamily="2" charset="0"/>
                <a:cs typeface="Times New Roman" panose="02020603050405020304" pitchFamily="2" charset="0"/>
              </a:rPr>
              <a:t>perror</a:t>
            </a:r>
            <a:r>
              <a:rPr lang="en-US" altLang="zh-CN" sz="1800" b="1" dirty="0">
                <a:solidFill>
                  <a:srgbClr val="C00000"/>
                </a:solidFill>
                <a:latin typeface="Times New Roman" panose="02020603050405020304" pitchFamily="2" charset="0"/>
                <a:cs typeface="Times New Roman" panose="02020603050405020304" pitchFamily="2" charset="0"/>
              </a:rPr>
              <a:t>("</a:t>
            </a:r>
            <a:r>
              <a:rPr lang="en-US" altLang="zh-CN" sz="1800" b="1" dirty="0" err="1">
                <a:solidFill>
                  <a:srgbClr val="C00000"/>
                </a:solidFill>
                <a:latin typeface="Times New Roman" panose="02020603050405020304" pitchFamily="2" charset="0"/>
                <a:cs typeface="Times New Roman" panose="02020603050405020304" pitchFamily="2" charset="0"/>
              </a:rPr>
              <a:t>shmdt</a:t>
            </a:r>
            <a:r>
              <a:rPr lang="en-US" altLang="zh-CN" sz="1800" b="1" dirty="0">
                <a:solidFill>
                  <a:srgbClr val="C00000"/>
                </a:solidFill>
                <a:latin typeface="Times New Roman" panose="02020603050405020304" pitchFamily="2" charset="0"/>
                <a:cs typeface="Times New Roman" panose="02020603050405020304" pitchFamily="2" charset="0"/>
              </a:rPr>
              <a:t>"); </a:t>
            </a:r>
            <a:endParaRPr lang="en-US" altLang="zh-CN" sz="1800" b="1" dirty="0">
              <a:solidFill>
                <a:srgbClr val="C00000"/>
              </a:solidFill>
              <a:latin typeface="Times New Roman" panose="02020603050405020304" pitchFamily="2" charset="0"/>
              <a:cs typeface="Times New Roman" panose="02020603050405020304" pitchFamily="2" charset="0"/>
            </a:endParaRPr>
          </a:p>
          <a:p>
            <a:pPr marL="0" lvl="2" indent="0">
              <a:buFont typeface="Calibri" panose="020F0502020204030204" pitchFamily="34" charset="0"/>
              <a:buNone/>
            </a:pPr>
            <a:r>
              <a:rPr lang="en-US" altLang="zh-CN" sz="1800" b="1" dirty="0">
                <a:latin typeface="Times New Roman" panose="02020603050405020304" pitchFamily="2" charset="0"/>
                <a:cs typeface="Times New Roman" panose="02020603050405020304" pitchFamily="2" charset="0"/>
              </a:rPr>
              <a:t>    </a:t>
            </a:r>
            <a:r>
              <a:rPr lang="en-US" altLang="zh-CN" sz="1800" b="1" dirty="0">
                <a:solidFill>
                  <a:srgbClr val="0070C0"/>
                </a:solidFill>
                <a:latin typeface="Times New Roman" panose="02020603050405020304" pitchFamily="2" charset="0"/>
                <a:cs typeface="Times New Roman" panose="02020603050405020304" pitchFamily="2" charset="0"/>
              </a:rPr>
              <a:t>ret=</a:t>
            </a:r>
            <a:r>
              <a:rPr lang="en-US" altLang="zh-CN" sz="1800" b="1" dirty="0" err="1">
                <a:solidFill>
                  <a:srgbClr val="0070C0"/>
                </a:solidFill>
                <a:latin typeface="Times New Roman" panose="02020603050405020304" pitchFamily="2" charset="0"/>
                <a:cs typeface="Times New Roman" panose="02020603050405020304" pitchFamily="2" charset="0"/>
              </a:rPr>
              <a:t>shmctl</a:t>
            </a:r>
            <a:r>
              <a:rPr lang="en-US" altLang="zh-CN" sz="1800" b="1" dirty="0">
                <a:solidFill>
                  <a:srgbClr val="0070C0"/>
                </a:solidFill>
                <a:latin typeface="Times New Roman" panose="02020603050405020304" pitchFamily="2" charset="0"/>
                <a:cs typeface="Times New Roman" panose="02020603050405020304" pitchFamily="2" charset="0"/>
              </a:rPr>
              <a:t>(</a:t>
            </a:r>
            <a:r>
              <a:rPr lang="en-US" altLang="zh-CN" sz="1800" b="1" dirty="0" err="1">
                <a:solidFill>
                  <a:srgbClr val="0070C0"/>
                </a:solidFill>
                <a:latin typeface="Times New Roman" panose="02020603050405020304" pitchFamily="2" charset="0"/>
                <a:cs typeface="Times New Roman" panose="02020603050405020304" pitchFamily="2" charset="0"/>
              </a:rPr>
              <a:t>shmid,IPC_RMID,NULL</a:t>
            </a:r>
            <a:r>
              <a:rPr lang="en-US" altLang="zh-CN" sz="1800" b="1" dirty="0">
                <a:solidFill>
                  <a:srgbClr val="0070C0"/>
                </a:solidFill>
                <a:latin typeface="Times New Roman" panose="02020603050405020304" pitchFamily="2" charset="0"/>
                <a:cs typeface="Times New Roman" panose="02020603050405020304" pitchFamily="2" charset="0"/>
              </a:rPr>
              <a:t>); </a:t>
            </a:r>
            <a:endParaRPr lang="en-US" altLang="zh-CN" sz="1800" b="1" dirty="0">
              <a:solidFill>
                <a:srgbClr val="0070C0"/>
              </a:solidFill>
              <a:latin typeface="Times New Roman" panose="02020603050405020304" pitchFamily="2" charset="0"/>
              <a:cs typeface="Times New Roman" panose="02020603050405020304" pitchFamily="2" charset="0"/>
            </a:endParaRPr>
          </a:p>
          <a:p>
            <a:pPr marL="0" lvl="2" indent="0">
              <a:buFont typeface="Calibri" panose="020F0502020204030204" pitchFamily="34" charset="0"/>
              <a:buNone/>
            </a:pPr>
            <a:r>
              <a:rPr lang="en-US" altLang="zh-CN" sz="1800" dirty="0">
                <a:latin typeface="Times New Roman" panose="02020603050405020304" pitchFamily="2" charset="0"/>
                <a:cs typeface="Times New Roman" panose="02020603050405020304" pitchFamily="2" charset="0"/>
              </a:rPr>
              <a:t>    if (ret==-1)  </a:t>
            </a:r>
            <a:r>
              <a:rPr lang="en-US" altLang="zh-CN" sz="1800" dirty="0" err="1">
                <a:latin typeface="Times New Roman" panose="02020603050405020304" pitchFamily="2" charset="0"/>
                <a:cs typeface="Times New Roman" panose="02020603050405020304" pitchFamily="2" charset="0"/>
              </a:rPr>
              <a:t>perror</a:t>
            </a:r>
            <a:r>
              <a:rPr lang="en-US" altLang="zh-CN" sz="1800" dirty="0">
                <a:latin typeface="Times New Roman" panose="02020603050405020304" pitchFamily="2" charset="0"/>
                <a:cs typeface="Times New Roman" panose="02020603050405020304" pitchFamily="2" charset="0"/>
              </a:rPr>
              <a:t>("</a:t>
            </a:r>
            <a:r>
              <a:rPr lang="en-US" altLang="zh-CN" sz="1800" dirty="0" err="1">
                <a:latin typeface="Times New Roman" panose="02020603050405020304" pitchFamily="2" charset="0"/>
                <a:cs typeface="Times New Roman" panose="02020603050405020304" pitchFamily="2" charset="0"/>
              </a:rPr>
              <a:t>shmctl</a:t>
            </a:r>
            <a:r>
              <a:rPr lang="en-US" altLang="zh-CN" sz="1800" dirty="0">
                <a:latin typeface="Times New Roman" panose="02020603050405020304" pitchFamily="2" charset="0"/>
                <a:cs typeface="Times New Roman" panose="02020603050405020304" pitchFamily="2" charset="0"/>
              </a:rPr>
              <a:t>");</a:t>
            </a:r>
            <a:endParaRPr lang="en-US" altLang="zh-CN" sz="1800" dirty="0">
              <a:latin typeface="Times New Roman" panose="02020603050405020304" pitchFamily="2" charset="0"/>
              <a:cs typeface="Times New Roman" panose="02020603050405020304" pitchFamily="2" charset="0"/>
            </a:endParaRPr>
          </a:p>
          <a:p>
            <a:pPr marL="0" lvl="2" indent="0">
              <a:buFont typeface="Calibri" panose="020F0502020204030204" pitchFamily="34" charset="0"/>
              <a:buNone/>
            </a:pPr>
            <a:r>
              <a:rPr lang="en-US" altLang="zh-CN" sz="1800" dirty="0">
                <a:latin typeface="Times New Roman" panose="02020603050405020304" pitchFamily="2" charset="0"/>
                <a:cs typeface="Times New Roman" panose="02020603050405020304" pitchFamily="2" charset="0"/>
              </a:rPr>
              <a:t>    return EXIT_FAILURE;</a:t>
            </a:r>
            <a:endParaRPr lang="en-US" altLang="zh-CN" sz="1800" dirty="0">
              <a:latin typeface="Times New Roman" panose="02020603050405020304" pitchFamily="2" charset="0"/>
              <a:cs typeface="Times New Roman" panose="02020603050405020304" pitchFamily="2" charset="0"/>
            </a:endParaRPr>
          </a:p>
          <a:p>
            <a:pPr marL="0" lvl="2" indent="0">
              <a:buFont typeface="Calibri" panose="020F0502020204030204" pitchFamily="34" charset="0"/>
              <a:buNone/>
            </a:pPr>
            <a:r>
              <a:rPr lang="en-US" altLang="zh-CN" sz="1600" dirty="0">
                <a:latin typeface="Times New Roman" panose="02020603050405020304" pitchFamily="2" charset="0"/>
                <a:cs typeface="Times New Roman" panose="02020603050405020304" pitchFamily="2" charset="0"/>
              </a:rPr>
              <a:t>}</a:t>
            </a:r>
            <a:endParaRPr lang="en-US" altLang="zh-CN" sz="1600" dirty="0">
              <a:latin typeface="Times New Roman" panose="02020603050405020304" pitchFamily="2" charset="0"/>
              <a:cs typeface="Times New Roman" panose="02020603050405020304" pitchFamily="2" charset="0"/>
            </a:endParaRPr>
          </a:p>
        </p:txBody>
      </p:sp>
      <p:sp>
        <p:nvSpPr>
          <p:cNvPr id="4" name="标题 1"/>
          <p:cNvSpPr txBox="1"/>
          <p:nvPr/>
        </p:nvSpPr>
        <p:spPr bwMode="auto">
          <a:xfrm>
            <a:off x="738188" y="200025"/>
            <a:ext cx="8077200" cy="609600"/>
          </a:xfrm>
          <a:prstGeom prst="rect">
            <a:avLst/>
          </a:prstGeom>
          <a:noFill/>
          <a:ln>
            <a:noFill/>
            <a:miter/>
          </a:ln>
        </p:spPr>
        <p:txBody>
          <a:bodyPr anchor="b"/>
          <a:lstStyle>
            <a:lvl1pPr algn="l" defTabSz="685800" rtl="0" eaLnBrk="0" fontAlgn="base" hangingPunct="0">
              <a:lnSpc>
                <a:spcPct val="90000"/>
              </a:lnSpc>
              <a:spcBef>
                <a:spcPct val="0"/>
              </a:spcBef>
              <a:spcAft>
                <a:spcPct val="0"/>
              </a:spcAft>
              <a:defRPr sz="2800" kern="1200">
                <a:solidFill>
                  <a:srgbClr val="1A93C8"/>
                </a:solidFill>
                <a:latin typeface="+mj-lt"/>
                <a:ea typeface="+mj-ea"/>
                <a:cs typeface="+mj-cs"/>
              </a:defRPr>
            </a:lvl1pPr>
            <a:lvl2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2" charset="0"/>
                <a:ea typeface="华文中宋" panose="02010600040101010101" pitchFamily="2" charset="-122"/>
              </a:defRPr>
            </a:lvl2pPr>
            <a:lvl3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2" charset="0"/>
                <a:ea typeface="华文中宋" panose="02010600040101010101" pitchFamily="2" charset="-122"/>
              </a:defRPr>
            </a:lvl3pPr>
            <a:lvl4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2" charset="0"/>
                <a:ea typeface="华文中宋" panose="02010600040101010101" pitchFamily="2" charset="-122"/>
              </a:defRPr>
            </a:lvl4pPr>
            <a:lvl5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2" charset="0"/>
                <a:ea typeface="华文中宋" panose="02010600040101010101" pitchFamily="2" charset="-122"/>
              </a:defRPr>
            </a:lvl5pPr>
            <a:lvl6pPr marL="457200" algn="l" defTabSz="685800" rtl="0" fontAlgn="base">
              <a:lnSpc>
                <a:spcPct val="90000"/>
              </a:lnSpc>
              <a:spcBef>
                <a:spcPct val="0"/>
              </a:spcBef>
              <a:spcAft>
                <a:spcPct val="0"/>
              </a:spcAft>
              <a:defRPr sz="2800">
                <a:solidFill>
                  <a:srgbClr val="1A93C8"/>
                </a:solidFill>
                <a:latin typeface="Times New Roman" panose="02020603050405020304" pitchFamily="2" charset="0"/>
                <a:ea typeface="华文中宋" panose="02010600040101010101" pitchFamily="2" charset="-122"/>
              </a:defRPr>
            </a:lvl6pPr>
            <a:lvl7pPr marL="914400" algn="l" defTabSz="685800" rtl="0" fontAlgn="base">
              <a:lnSpc>
                <a:spcPct val="90000"/>
              </a:lnSpc>
              <a:spcBef>
                <a:spcPct val="0"/>
              </a:spcBef>
              <a:spcAft>
                <a:spcPct val="0"/>
              </a:spcAft>
              <a:defRPr sz="2800">
                <a:solidFill>
                  <a:srgbClr val="1A93C8"/>
                </a:solidFill>
                <a:latin typeface="Times New Roman" panose="02020603050405020304" pitchFamily="2" charset="0"/>
                <a:ea typeface="华文中宋" panose="02010600040101010101" pitchFamily="2" charset="-122"/>
              </a:defRPr>
            </a:lvl7pPr>
            <a:lvl8pPr marL="1371600" algn="l" defTabSz="685800" rtl="0" fontAlgn="base">
              <a:lnSpc>
                <a:spcPct val="90000"/>
              </a:lnSpc>
              <a:spcBef>
                <a:spcPct val="0"/>
              </a:spcBef>
              <a:spcAft>
                <a:spcPct val="0"/>
              </a:spcAft>
              <a:defRPr sz="2800">
                <a:solidFill>
                  <a:srgbClr val="1A93C8"/>
                </a:solidFill>
                <a:latin typeface="Times New Roman" panose="02020603050405020304" pitchFamily="2" charset="0"/>
                <a:ea typeface="华文中宋" panose="02010600040101010101" pitchFamily="2" charset="-122"/>
              </a:defRPr>
            </a:lvl8pPr>
            <a:lvl9pPr marL="1828800" algn="l" defTabSz="685800" rtl="0" fontAlgn="base">
              <a:lnSpc>
                <a:spcPct val="90000"/>
              </a:lnSpc>
              <a:spcBef>
                <a:spcPct val="0"/>
              </a:spcBef>
              <a:spcAft>
                <a:spcPct val="0"/>
              </a:spcAft>
              <a:defRPr sz="2800">
                <a:solidFill>
                  <a:srgbClr val="1A93C8"/>
                </a:solidFill>
                <a:latin typeface="Times New Roman" panose="02020603050405020304" pitchFamily="2" charset="0"/>
                <a:ea typeface="华文中宋" panose="02010600040101010101" pitchFamily="2" charset="-122"/>
              </a:defRPr>
            </a:lvl9pPr>
          </a:lstStyle>
          <a:p>
            <a:pPr marL="0" lvl="1">
              <a:defRPr/>
            </a:pPr>
            <a:r>
              <a:rPr lang="zh-CN" altLang="en-US" sz="3200" b="1" noProof="1">
                <a:solidFill>
                  <a:srgbClr val="993300"/>
                </a:solidFill>
                <a:effectLst>
                  <a:outerShdw blurRad="38100" dist="38100" dir="2700000">
                    <a:srgbClr val="C0C0C0"/>
                  </a:outerShdw>
                </a:effectLst>
                <a:latin typeface="+mj-lt"/>
                <a:ea typeface="+mj-ea"/>
                <a:cs typeface="+mj-cs"/>
              </a:rPr>
              <a:t>Shared memory例</a:t>
            </a:r>
            <a:r>
              <a:rPr lang="en-US" altLang="zh-CN" sz="3200" b="1" noProof="1">
                <a:solidFill>
                  <a:srgbClr val="993300"/>
                </a:solidFill>
                <a:effectLst>
                  <a:outerShdw blurRad="38100" dist="38100" dir="2700000">
                    <a:srgbClr val="C0C0C0"/>
                  </a:outerShdw>
                </a:effectLst>
              </a:rPr>
              <a:t>--</a:t>
            </a:r>
            <a:r>
              <a:rPr lang="zh-CN" altLang="en-US" sz="3200" b="1" noProof="1">
                <a:solidFill>
                  <a:srgbClr val="993300"/>
                </a:solidFill>
                <a:effectLst>
                  <a:outerShdw blurRad="38100" dist="38100" dir="2700000">
                    <a:srgbClr val="C0C0C0"/>
                  </a:outerShdw>
                </a:effectLst>
              </a:rPr>
              <a:t>进程之间通信</a:t>
            </a:r>
            <a:r>
              <a:rPr lang="en-US" altLang="zh-CN" sz="3200" b="1" noProof="1">
                <a:solidFill>
                  <a:srgbClr val="993300"/>
                </a:solidFill>
                <a:effectLst>
                  <a:outerShdw blurRad="38100" dist="38100" dir="2700000">
                    <a:srgbClr val="C0C0C0"/>
                  </a:outerShdw>
                </a:effectLst>
                <a:latin typeface="+mj-lt"/>
                <a:ea typeface="+mj-ea"/>
                <a:cs typeface="+mj-cs"/>
              </a:rPr>
              <a:t>-read.c</a:t>
            </a:r>
            <a:endParaRPr lang="zh-CN" altLang="en-US" sz="3200" b="1" noProof="1">
              <a:solidFill>
                <a:srgbClr val="993300"/>
              </a:solidFill>
              <a:effectLst>
                <a:outerShdw blurRad="38100" dist="38100" dir="2700000">
                  <a:srgbClr val="C0C0C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p:cNvSpPr>
          <p:nvPr>
            <p:ph type="title" idx="4294967295"/>
          </p:nvPr>
        </p:nvSpPr>
        <p:spPr>
          <a:xfrm>
            <a:off x="854075" y="185738"/>
            <a:ext cx="8077200" cy="609600"/>
          </a:xfrm>
          <a:ln>
            <a:miter/>
          </a:ln>
        </p:spPr>
        <p:txBody>
          <a:bodyPr/>
          <a:lstStyle/>
          <a:p>
            <a:pPr lvl="1">
              <a:defRPr/>
            </a:pPr>
            <a:r>
              <a:rPr lang="zh-CN" altLang="en-US" kern="1200" noProof="1">
                <a:effectLst>
                  <a:outerShdw blurRad="38100" dist="38100" dir="2700000">
                    <a:srgbClr val="C0C0C0"/>
                  </a:outerShdw>
                </a:effectLst>
                <a:latin typeface="+mj-lt"/>
                <a:ea typeface="+mj-ea"/>
                <a:cs typeface="+mj-cs"/>
              </a:rPr>
              <a:t>Message-passing</a:t>
            </a:r>
            <a:endParaRPr lang="zh-CN" altLang="en-US" kern="1200" noProof="1">
              <a:effectLst>
                <a:outerShdw blurRad="38100" dist="38100" dir="2700000">
                  <a:srgbClr val="C0C0C0"/>
                </a:outerShdw>
              </a:effectLst>
              <a:latin typeface="+mj-lt"/>
              <a:ea typeface="+mj-ea"/>
              <a:cs typeface="+mj-cs"/>
            </a:endParaRPr>
          </a:p>
        </p:txBody>
      </p:sp>
      <p:sp>
        <p:nvSpPr>
          <p:cNvPr id="202755" name="内容占位符 2"/>
          <p:cNvSpPr>
            <a:spLocks noGrp="1" noChangeArrowheads="1"/>
          </p:cNvSpPr>
          <p:nvPr>
            <p:ph idx="4294967295"/>
          </p:nvPr>
        </p:nvSpPr>
        <p:spPr>
          <a:xfrm>
            <a:off x="800100" y="944563"/>
            <a:ext cx="8131175" cy="5391150"/>
          </a:xfrm>
        </p:spPr>
        <p:txBody>
          <a:bodyPr/>
          <a:lstStyle/>
          <a:p>
            <a:r>
              <a:rPr lang="zh-CN" altLang="en-US" sz="2400" noProof="1">
                <a:solidFill>
                  <a:srgbClr val="0000CC"/>
                </a:solidFill>
              </a:rPr>
              <a:t> </a:t>
            </a:r>
            <a:r>
              <a:rPr lang="zh-CN" altLang="en-US" sz="2000" noProof="1">
                <a:solidFill>
                  <a:srgbClr val="0000CC"/>
                </a:solidFill>
              </a:rPr>
              <a:t>消息队列通信过程</a:t>
            </a:r>
            <a:endParaRPr lang="zh-CN" altLang="zh-CN" sz="2000" noProof="1">
              <a:solidFill>
                <a:srgbClr val="0000CC"/>
              </a:solidFill>
            </a:endParaRPr>
          </a:p>
          <a:p>
            <a:pPr lvl="1"/>
            <a:r>
              <a:rPr lang="zh-CN" altLang="zh-CN" sz="1800" noProof="1">
                <a:solidFill>
                  <a:srgbClr val="006600"/>
                </a:solidFill>
              </a:rPr>
              <a:t>1</a:t>
            </a:r>
            <a:r>
              <a:rPr lang="zh-CN" altLang="en-US" sz="1800" noProof="1">
                <a:solidFill>
                  <a:srgbClr val="006600"/>
                </a:solidFill>
              </a:rPr>
              <a:t>、利用系统调用</a:t>
            </a:r>
            <a:r>
              <a:rPr lang="en-US" altLang="zh-CN" sz="1800" dirty="0" err="1">
                <a:solidFill>
                  <a:srgbClr val="006600"/>
                </a:solidFill>
              </a:rPr>
              <a:t>int</a:t>
            </a:r>
            <a:r>
              <a:rPr lang="en-US" altLang="zh-CN" sz="1800" dirty="0">
                <a:solidFill>
                  <a:srgbClr val="006600"/>
                </a:solidFill>
              </a:rPr>
              <a:t> </a:t>
            </a:r>
            <a:r>
              <a:rPr lang="en-US" altLang="zh-CN" sz="1800" b="1" dirty="0" err="1">
                <a:solidFill>
                  <a:srgbClr val="7030A0"/>
                </a:solidFill>
              </a:rPr>
              <a:t>msgget</a:t>
            </a:r>
            <a:r>
              <a:rPr lang="en-US" altLang="zh-CN" sz="1800" dirty="0">
                <a:solidFill>
                  <a:srgbClr val="006600"/>
                </a:solidFill>
              </a:rPr>
              <a:t>(</a:t>
            </a:r>
            <a:r>
              <a:rPr lang="en-US" altLang="zh-CN" sz="1800" dirty="0" err="1">
                <a:solidFill>
                  <a:srgbClr val="006600"/>
                </a:solidFill>
              </a:rPr>
              <a:t>key_t</a:t>
            </a:r>
            <a:r>
              <a:rPr lang="en-US" altLang="zh-CN" sz="1800" dirty="0">
                <a:solidFill>
                  <a:srgbClr val="006600"/>
                </a:solidFill>
              </a:rPr>
              <a:t> key, </a:t>
            </a:r>
            <a:r>
              <a:rPr lang="en-US" altLang="zh-CN" sz="1800" dirty="0" err="1">
                <a:solidFill>
                  <a:srgbClr val="006600"/>
                </a:solidFill>
              </a:rPr>
              <a:t>int</a:t>
            </a:r>
            <a:r>
              <a:rPr lang="en-US" altLang="zh-CN" sz="1800" dirty="0">
                <a:solidFill>
                  <a:srgbClr val="006600"/>
                </a:solidFill>
              </a:rPr>
              <a:t> </a:t>
            </a:r>
            <a:r>
              <a:rPr lang="en-US" altLang="zh-CN" sz="1800" dirty="0" err="1">
                <a:solidFill>
                  <a:srgbClr val="006600"/>
                </a:solidFill>
              </a:rPr>
              <a:t>msgflg</a:t>
            </a:r>
            <a:r>
              <a:rPr lang="en-US" altLang="zh-CN" sz="1800" dirty="0">
                <a:solidFill>
                  <a:srgbClr val="006600"/>
                </a:solidFill>
              </a:rPr>
              <a:t>)</a:t>
            </a:r>
            <a:r>
              <a:rPr lang="zh-CN" altLang="en-US" sz="1800" dirty="0">
                <a:solidFill>
                  <a:srgbClr val="006600"/>
                </a:solidFill>
              </a:rPr>
              <a:t>新</a:t>
            </a:r>
            <a:r>
              <a:rPr lang="zh-CN" altLang="en-US" sz="1800" noProof="1">
                <a:solidFill>
                  <a:srgbClr val="006600"/>
                </a:solidFill>
              </a:rPr>
              <a:t>建或获取一个消息队列，返回消息队列标识符</a:t>
            </a:r>
            <a:r>
              <a:rPr lang="zh-CN" altLang="en-US" sz="1800" noProof="1"/>
              <a:t>。如</a:t>
            </a:r>
            <a:endParaRPr lang="zh-CN" altLang="zh-CN" sz="1800" noProof="1"/>
          </a:p>
          <a:p>
            <a:pPr lvl="2"/>
            <a:r>
              <a:rPr lang="en-US" altLang="zh-CN" sz="1400" noProof="1">
                <a:solidFill>
                  <a:srgbClr val="0000CC"/>
                </a:solidFill>
              </a:rPr>
              <a:t>msqid = msgget(0x1234,IPC_CREAT|0666);   </a:t>
            </a:r>
            <a:r>
              <a:rPr lang="en-US" altLang="zh-CN" sz="1400" noProof="1">
                <a:solidFill>
                  <a:srgbClr val="FF0000"/>
                </a:solidFill>
              </a:rPr>
              <a:t>//</a:t>
            </a:r>
            <a:r>
              <a:rPr lang="zh-CN" altLang="en-US" sz="1400" noProof="1">
                <a:solidFill>
                  <a:srgbClr val="FF0000"/>
                </a:solidFill>
              </a:rPr>
              <a:t>通信的进程必须使用相同的</a:t>
            </a:r>
            <a:r>
              <a:rPr lang="en-US" altLang="zh-CN" sz="1400" noProof="1">
                <a:solidFill>
                  <a:srgbClr val="FF0000"/>
                </a:solidFill>
              </a:rPr>
              <a:t>key</a:t>
            </a:r>
            <a:r>
              <a:rPr lang="zh-CN" altLang="en-US" sz="1400" noProof="1">
                <a:solidFill>
                  <a:srgbClr val="FF0000"/>
                </a:solidFill>
              </a:rPr>
              <a:t>值</a:t>
            </a:r>
            <a:endParaRPr lang="zh-CN" altLang="zh-CN" sz="1400" noProof="1">
              <a:solidFill>
                <a:srgbClr val="FF0000"/>
              </a:solidFill>
            </a:endParaRPr>
          </a:p>
          <a:p>
            <a:pPr lvl="2"/>
            <a:r>
              <a:rPr lang="zh-CN" altLang="en-US" sz="1400" noProof="1">
                <a:solidFill>
                  <a:srgbClr val="0000CC"/>
                </a:solidFill>
              </a:rPr>
              <a:t>可以用</a:t>
            </a:r>
            <a:r>
              <a:rPr lang="en-US" altLang="zh-CN" sz="1400" noProof="1">
                <a:solidFill>
                  <a:srgbClr val="0000CC"/>
                </a:solidFill>
              </a:rPr>
              <a:t>msqid = msgget(0x1234, </a:t>
            </a:r>
            <a:r>
              <a:rPr lang="en-US" altLang="zh-CN" sz="1400" noProof="1">
                <a:solidFill>
                  <a:srgbClr val="7030A0"/>
                </a:solidFill>
              </a:rPr>
              <a:t>IPC_EXCL</a:t>
            </a:r>
            <a:r>
              <a:rPr lang="en-US" altLang="zh-CN" sz="1400" noProof="1">
                <a:solidFill>
                  <a:srgbClr val="0000CC"/>
                </a:solidFill>
              </a:rPr>
              <a:t>);</a:t>
            </a:r>
            <a:r>
              <a:rPr lang="zh-CN" altLang="en-US" sz="1400" noProof="1">
                <a:solidFill>
                  <a:srgbClr val="0000CC"/>
                </a:solidFill>
              </a:rPr>
              <a:t>检查该</a:t>
            </a:r>
            <a:r>
              <a:rPr lang="en-US" altLang="zh-CN" sz="1400" noProof="1">
                <a:solidFill>
                  <a:srgbClr val="0000CC"/>
                </a:solidFill>
              </a:rPr>
              <a:t>key</a:t>
            </a:r>
            <a:r>
              <a:rPr lang="zh-CN" altLang="en-US" sz="1400" noProof="1">
                <a:solidFill>
                  <a:srgbClr val="0000CC"/>
                </a:solidFill>
              </a:rPr>
              <a:t>值对应的消息队列是否已经存在</a:t>
            </a:r>
            <a:endParaRPr lang="zh-CN" altLang="zh-CN" sz="1400" noProof="1">
              <a:solidFill>
                <a:srgbClr val="0000CC"/>
              </a:solidFill>
            </a:endParaRPr>
          </a:p>
          <a:p>
            <a:pPr lvl="1"/>
            <a:r>
              <a:rPr lang="en-US" altLang="zh-CN" sz="1800" dirty="0">
                <a:solidFill>
                  <a:srgbClr val="006600"/>
                </a:solidFill>
              </a:rPr>
              <a:t>2</a:t>
            </a:r>
            <a:r>
              <a:rPr lang="zh-CN" altLang="en-US" sz="1800" dirty="0">
                <a:solidFill>
                  <a:srgbClr val="006600"/>
                </a:solidFill>
              </a:rPr>
              <a:t>、发送</a:t>
            </a:r>
            <a:r>
              <a:rPr lang="en-US" altLang="zh-CN" sz="1800" dirty="0">
                <a:solidFill>
                  <a:srgbClr val="006600"/>
                </a:solidFill>
              </a:rPr>
              <a:t>/</a:t>
            </a:r>
            <a:r>
              <a:rPr lang="zh-CN" altLang="en-US" sz="1800" dirty="0">
                <a:solidFill>
                  <a:srgbClr val="006600"/>
                </a:solidFill>
              </a:rPr>
              <a:t>接收消息</a:t>
            </a:r>
            <a:endParaRPr lang="en-US" altLang="zh-CN" sz="1800" dirty="0">
              <a:solidFill>
                <a:srgbClr val="006600"/>
              </a:solidFill>
            </a:endParaRPr>
          </a:p>
          <a:p>
            <a:pPr lvl="2"/>
            <a:r>
              <a:rPr lang="zh-CN" altLang="en-US" sz="1400" dirty="0"/>
              <a:t>可以利用下列函数发送</a:t>
            </a:r>
            <a:r>
              <a:rPr lang="en-US" altLang="zh-CN" sz="1400" dirty="0"/>
              <a:t>/</a:t>
            </a:r>
            <a:r>
              <a:rPr lang="zh-CN" altLang="en-US" sz="1400" dirty="0"/>
              <a:t>接收消息</a:t>
            </a:r>
            <a:endParaRPr lang="en-US" altLang="zh-CN" sz="1400" dirty="0"/>
          </a:p>
          <a:p>
            <a:pPr lvl="2"/>
            <a:r>
              <a:rPr lang="en-US" altLang="zh-CN" sz="1400" dirty="0" err="1"/>
              <a:t>int</a:t>
            </a:r>
            <a:r>
              <a:rPr lang="en-US" altLang="zh-CN" sz="1400" dirty="0"/>
              <a:t> </a:t>
            </a:r>
            <a:r>
              <a:rPr lang="en-US" altLang="zh-CN" sz="1400" b="1" dirty="0" err="1">
                <a:solidFill>
                  <a:srgbClr val="7030A0"/>
                </a:solidFill>
              </a:rPr>
              <a:t>msgsnd</a:t>
            </a:r>
            <a:r>
              <a:rPr lang="en-US" altLang="zh-CN" sz="1400" dirty="0"/>
              <a:t>(</a:t>
            </a:r>
            <a:r>
              <a:rPr lang="en-US" altLang="zh-CN" sz="1400" dirty="0" err="1"/>
              <a:t>int</a:t>
            </a:r>
            <a:r>
              <a:rPr lang="en-US" altLang="zh-CN" sz="1400" dirty="0"/>
              <a:t> </a:t>
            </a:r>
            <a:r>
              <a:rPr lang="en-US" altLang="zh-CN" sz="1400" dirty="0" err="1"/>
              <a:t>msqid</a:t>
            </a:r>
            <a:r>
              <a:rPr lang="en-US" altLang="zh-CN" sz="1400" dirty="0"/>
              <a:t>, </a:t>
            </a:r>
            <a:r>
              <a:rPr lang="en-US" altLang="zh-CN" sz="1400" dirty="0" err="1"/>
              <a:t>const</a:t>
            </a:r>
            <a:r>
              <a:rPr lang="en-US" altLang="zh-CN" sz="1400" dirty="0"/>
              <a:t> void *</a:t>
            </a:r>
            <a:r>
              <a:rPr lang="en-US" altLang="zh-CN" sz="1400" dirty="0" err="1"/>
              <a:t>msgp</a:t>
            </a:r>
            <a:r>
              <a:rPr lang="en-US" altLang="zh-CN" sz="1400" dirty="0"/>
              <a:t>, </a:t>
            </a:r>
            <a:r>
              <a:rPr lang="en-US" altLang="zh-CN" sz="1400" dirty="0" err="1"/>
              <a:t>size_t</a:t>
            </a:r>
            <a:r>
              <a:rPr lang="en-US" altLang="zh-CN" sz="1400" dirty="0"/>
              <a:t> </a:t>
            </a:r>
            <a:r>
              <a:rPr lang="en-US" altLang="zh-CN" sz="1400" dirty="0" err="1"/>
              <a:t>msgsz</a:t>
            </a:r>
            <a:r>
              <a:rPr lang="en-US" altLang="zh-CN" sz="1400" dirty="0"/>
              <a:t>, </a:t>
            </a:r>
            <a:r>
              <a:rPr lang="en-US" altLang="zh-CN" sz="1400" dirty="0" err="1"/>
              <a:t>int</a:t>
            </a:r>
            <a:r>
              <a:rPr lang="en-US" altLang="zh-CN" sz="1400" dirty="0"/>
              <a:t> </a:t>
            </a:r>
            <a:r>
              <a:rPr lang="en-US" altLang="zh-CN" sz="1400" dirty="0" err="1"/>
              <a:t>msgflg</a:t>
            </a:r>
            <a:r>
              <a:rPr lang="en-US" altLang="zh-CN" sz="1400" dirty="0"/>
              <a:t>);</a:t>
            </a:r>
            <a:endParaRPr lang="en-US" altLang="zh-CN" sz="1400" dirty="0"/>
          </a:p>
          <a:p>
            <a:pPr lvl="2"/>
            <a:r>
              <a:rPr lang="en-US" altLang="zh-CN" sz="1400" dirty="0" err="1"/>
              <a:t>int</a:t>
            </a:r>
            <a:r>
              <a:rPr lang="en-US" altLang="zh-CN" sz="1400" dirty="0"/>
              <a:t> </a:t>
            </a:r>
            <a:r>
              <a:rPr lang="en-US" altLang="zh-CN" sz="1400" b="1" dirty="0" err="1">
                <a:solidFill>
                  <a:srgbClr val="7030A0"/>
                </a:solidFill>
              </a:rPr>
              <a:t>msgrcv</a:t>
            </a:r>
            <a:r>
              <a:rPr lang="en-US" altLang="zh-CN" sz="1400" dirty="0"/>
              <a:t>(</a:t>
            </a:r>
            <a:r>
              <a:rPr lang="en-US" altLang="zh-CN" sz="1400" dirty="0" err="1"/>
              <a:t>int</a:t>
            </a:r>
            <a:r>
              <a:rPr lang="en-US" altLang="zh-CN" sz="1400" dirty="0"/>
              <a:t> </a:t>
            </a:r>
            <a:r>
              <a:rPr lang="en-US" altLang="zh-CN" sz="1400" dirty="0" err="1"/>
              <a:t>msqid</a:t>
            </a:r>
            <a:r>
              <a:rPr lang="en-US" altLang="zh-CN" sz="1400" dirty="0"/>
              <a:t>, void *</a:t>
            </a:r>
            <a:r>
              <a:rPr lang="en-US" altLang="zh-CN" sz="1400" dirty="0" err="1"/>
              <a:t>msgp</a:t>
            </a:r>
            <a:r>
              <a:rPr lang="en-US" altLang="zh-CN" sz="1400" dirty="0"/>
              <a:t>, </a:t>
            </a:r>
            <a:r>
              <a:rPr lang="en-US" altLang="zh-CN" sz="1400" dirty="0" err="1"/>
              <a:t>size_t</a:t>
            </a:r>
            <a:r>
              <a:rPr lang="en-US" altLang="zh-CN" sz="1400" dirty="0"/>
              <a:t> </a:t>
            </a:r>
            <a:r>
              <a:rPr lang="en-US" altLang="zh-CN" sz="1400" dirty="0" err="1"/>
              <a:t>msgsz</a:t>
            </a:r>
            <a:r>
              <a:rPr lang="en-US" altLang="zh-CN" sz="1400" dirty="0"/>
              <a:t>, long </a:t>
            </a:r>
            <a:r>
              <a:rPr lang="en-US" altLang="zh-CN" sz="1400" dirty="0" err="1"/>
              <a:t>msgtyp</a:t>
            </a:r>
            <a:r>
              <a:rPr lang="en-US" altLang="zh-CN" sz="1400" dirty="0"/>
              <a:t>, </a:t>
            </a:r>
            <a:r>
              <a:rPr lang="en-US" altLang="zh-CN" sz="1400" dirty="0" err="1"/>
              <a:t>int</a:t>
            </a:r>
            <a:r>
              <a:rPr lang="en-US" altLang="zh-CN" sz="1400" dirty="0"/>
              <a:t> </a:t>
            </a:r>
            <a:r>
              <a:rPr lang="en-US" altLang="zh-CN" sz="1400" dirty="0" err="1"/>
              <a:t>msgflg</a:t>
            </a:r>
            <a:r>
              <a:rPr lang="en-US" altLang="zh-CN" sz="1400" dirty="0"/>
              <a:t>);</a:t>
            </a:r>
            <a:endParaRPr lang="en-US" altLang="zh-CN" sz="1400" dirty="0"/>
          </a:p>
          <a:p>
            <a:pPr lvl="2"/>
            <a:r>
              <a:rPr lang="zh-CN" altLang="en-US" sz="1400" dirty="0"/>
              <a:t>如：</a:t>
            </a:r>
            <a:endParaRPr lang="en-US" altLang="zh-CN" sz="1400" dirty="0"/>
          </a:p>
          <a:p>
            <a:pPr lvl="2"/>
            <a:r>
              <a:rPr lang="en-US" altLang="zh-CN" sz="1400" dirty="0" err="1"/>
              <a:t>msgsnd</a:t>
            </a:r>
            <a:r>
              <a:rPr lang="en-US" altLang="zh-CN" sz="1400" dirty="0"/>
              <a:t>(</a:t>
            </a:r>
            <a:r>
              <a:rPr lang="en-US" altLang="zh-CN" sz="1400" dirty="0" err="1"/>
              <a:t>msgid</a:t>
            </a:r>
            <a:r>
              <a:rPr lang="en-US" altLang="zh-CN" sz="1400" dirty="0"/>
              <a:t>, (</a:t>
            </a:r>
            <a:r>
              <a:rPr lang="en-US" altLang="zh-CN" sz="1400" b="1" dirty="0"/>
              <a:t>void</a:t>
            </a:r>
            <a:r>
              <a:rPr lang="en-US" altLang="zh-CN" sz="1400" dirty="0"/>
              <a:t>*)&amp;</a:t>
            </a:r>
            <a:r>
              <a:rPr lang="en-US" altLang="zh-CN" sz="1400" dirty="0" err="1"/>
              <a:t>msgdata</a:t>
            </a:r>
            <a:r>
              <a:rPr lang="en-US" altLang="zh-CN" sz="1400" dirty="0"/>
              <a:t>, MAX_TEXT, 0) ; </a:t>
            </a:r>
            <a:r>
              <a:rPr lang="en-US" altLang="zh-CN" sz="1400" b="1" dirty="0"/>
              <a:t>// MAX_TEXT</a:t>
            </a:r>
            <a:r>
              <a:rPr lang="zh-CN" altLang="en-US" sz="1400" b="1" dirty="0"/>
              <a:t>最大一般是</a:t>
            </a:r>
            <a:r>
              <a:rPr lang="en-US" altLang="zh-CN" sz="1400" b="1" dirty="0"/>
              <a:t>8192 </a:t>
            </a:r>
            <a:r>
              <a:rPr lang="en-US" altLang="zh-CN" sz="1400" b="1" dirty="0" smtClean="0"/>
              <a:t>bytes </a:t>
            </a:r>
            <a:r>
              <a:rPr lang="zh-CN" altLang="en-US" sz="1400" b="1" dirty="0" smtClean="0"/>
              <a:t>（</a:t>
            </a:r>
            <a:r>
              <a:rPr lang="en-US" altLang="zh-CN" sz="1400" b="1" dirty="0" smtClean="0"/>
              <a:t>8KB</a:t>
            </a:r>
            <a:r>
              <a:rPr lang="zh-CN" altLang="en-US" sz="1400" b="1" dirty="0" smtClean="0"/>
              <a:t>）</a:t>
            </a:r>
            <a:endParaRPr lang="en-US" altLang="zh-CN" sz="1400" b="1" dirty="0"/>
          </a:p>
          <a:p>
            <a:pPr lvl="2"/>
            <a:r>
              <a:rPr lang="en-US" altLang="zh-CN" sz="1400" dirty="0" err="1"/>
              <a:t>msgrcv</a:t>
            </a:r>
            <a:r>
              <a:rPr lang="en-US" altLang="zh-CN" sz="1400" dirty="0"/>
              <a:t>(</a:t>
            </a:r>
            <a:r>
              <a:rPr lang="en-US" altLang="zh-CN" sz="1400" dirty="0" err="1"/>
              <a:t>msgid</a:t>
            </a:r>
            <a:r>
              <a:rPr lang="en-US" altLang="zh-CN" sz="1400" dirty="0"/>
              <a:t>, (</a:t>
            </a:r>
            <a:r>
              <a:rPr lang="en-US" altLang="zh-CN" sz="1400" b="1" dirty="0"/>
              <a:t>void</a:t>
            </a:r>
            <a:r>
              <a:rPr lang="en-US" altLang="zh-CN" sz="1400" dirty="0"/>
              <a:t>*)&amp;</a:t>
            </a:r>
            <a:r>
              <a:rPr lang="en-US" altLang="zh-CN" sz="1400" dirty="0" err="1"/>
              <a:t>msgdata</a:t>
            </a:r>
            <a:r>
              <a:rPr lang="en-US" altLang="zh-CN" sz="1400" dirty="0"/>
              <a:t>, </a:t>
            </a:r>
            <a:r>
              <a:rPr lang="en-US" altLang="zh-CN" sz="1400" b="1" dirty="0">
                <a:solidFill>
                  <a:srgbClr val="C00000"/>
                </a:solidFill>
              </a:rPr>
              <a:t>BUFSIZ</a:t>
            </a:r>
            <a:r>
              <a:rPr lang="en-US" altLang="zh-CN" sz="1400" dirty="0"/>
              <a:t>, </a:t>
            </a:r>
            <a:r>
              <a:rPr lang="en-US" altLang="zh-CN" sz="1400" dirty="0" err="1"/>
              <a:t>msgtype</a:t>
            </a:r>
            <a:r>
              <a:rPr lang="en-US" altLang="zh-CN" sz="1400" dirty="0"/>
              <a:t>, 0)  ;</a:t>
            </a:r>
            <a:endParaRPr lang="en-US" altLang="zh-CN" sz="1400" dirty="0"/>
          </a:p>
          <a:p>
            <a:pPr lvl="3">
              <a:buFont typeface="Wingdings" panose="05000000000000000000" pitchFamily="2" charset="2"/>
              <a:buChar char="Ø"/>
            </a:pPr>
            <a:r>
              <a:rPr lang="en-US" altLang="zh-CN" sz="1200" dirty="0"/>
              <a:t> BUFSIZ</a:t>
            </a:r>
            <a:r>
              <a:rPr lang="zh-CN" altLang="en-US" sz="1200" dirty="0"/>
              <a:t>在</a:t>
            </a:r>
            <a:r>
              <a:rPr lang="en-US" altLang="zh-CN" sz="1200" dirty="0" err="1"/>
              <a:t>stdlib.h</a:t>
            </a:r>
            <a:r>
              <a:rPr lang="zh-CN" altLang="en-US" sz="1200" dirty="0"/>
              <a:t>中定义，其值</a:t>
            </a:r>
            <a:r>
              <a:rPr lang="en-US" altLang="zh-CN" sz="1200" dirty="0"/>
              <a:t>=</a:t>
            </a:r>
            <a:r>
              <a:rPr lang="en-US" altLang="zh-CN" sz="1200" dirty="0" smtClean="0"/>
              <a:t>8192 </a:t>
            </a:r>
            <a:r>
              <a:rPr lang="zh-CN" altLang="en-US" sz="1200" dirty="0" smtClean="0"/>
              <a:t>（</a:t>
            </a:r>
            <a:r>
              <a:rPr lang="en-US" altLang="zh-CN" sz="1200" dirty="0" smtClean="0"/>
              <a:t>8KB</a:t>
            </a:r>
            <a:r>
              <a:rPr lang="zh-CN" altLang="en-US" sz="1200" dirty="0" smtClean="0"/>
              <a:t>）</a:t>
            </a:r>
            <a:endParaRPr lang="en-US" altLang="zh-CN" sz="1200" dirty="0"/>
          </a:p>
          <a:p>
            <a:pPr lvl="1"/>
            <a:r>
              <a:rPr lang="en-US" altLang="zh-CN" sz="1800" dirty="0">
                <a:solidFill>
                  <a:srgbClr val="006600"/>
                </a:solidFill>
              </a:rPr>
              <a:t>3</a:t>
            </a:r>
            <a:r>
              <a:rPr lang="zh-CN" altLang="en-US" sz="1800" dirty="0">
                <a:solidFill>
                  <a:srgbClr val="006600"/>
                </a:solidFill>
              </a:rPr>
              <a:t>、删除消息队列</a:t>
            </a:r>
            <a:endParaRPr lang="en-US" altLang="zh-CN" sz="1800" dirty="0">
              <a:solidFill>
                <a:srgbClr val="006600"/>
              </a:solidFill>
            </a:endParaRPr>
          </a:p>
          <a:p>
            <a:pPr lvl="2"/>
            <a:r>
              <a:rPr lang="zh-CN" altLang="en-US" sz="1400" dirty="0"/>
              <a:t>通信结束后应删除消息队列</a:t>
            </a:r>
            <a:endParaRPr lang="en-US" altLang="zh-CN" sz="1400" dirty="0"/>
          </a:p>
          <a:p>
            <a:pPr lvl="2"/>
            <a:r>
              <a:rPr lang="en-US" altLang="zh-CN" sz="1400" dirty="0" err="1"/>
              <a:t>int</a:t>
            </a:r>
            <a:r>
              <a:rPr lang="en-US" altLang="zh-CN" sz="1400" dirty="0"/>
              <a:t> </a:t>
            </a:r>
            <a:r>
              <a:rPr lang="en-US" altLang="zh-CN" sz="1400" b="1" dirty="0" err="1">
                <a:solidFill>
                  <a:srgbClr val="7030A0"/>
                </a:solidFill>
              </a:rPr>
              <a:t>msgctl</a:t>
            </a:r>
            <a:r>
              <a:rPr lang="en-US" altLang="zh-CN" sz="1400" dirty="0"/>
              <a:t>(</a:t>
            </a:r>
            <a:r>
              <a:rPr lang="en-US" altLang="zh-CN" sz="1400" dirty="0" err="1"/>
              <a:t>int</a:t>
            </a:r>
            <a:r>
              <a:rPr lang="en-US" altLang="zh-CN" sz="1400" dirty="0"/>
              <a:t> </a:t>
            </a:r>
            <a:r>
              <a:rPr lang="en-US" altLang="zh-CN" sz="1400" dirty="0" err="1"/>
              <a:t>msgid</a:t>
            </a:r>
            <a:r>
              <a:rPr lang="en-US" altLang="zh-CN" sz="1400" dirty="0"/>
              <a:t>, </a:t>
            </a:r>
            <a:r>
              <a:rPr lang="en-US" altLang="zh-CN" sz="1400" dirty="0" err="1"/>
              <a:t>int</a:t>
            </a:r>
            <a:r>
              <a:rPr lang="en-US" altLang="zh-CN" sz="1400" dirty="0"/>
              <a:t> command, </a:t>
            </a:r>
            <a:r>
              <a:rPr lang="en-US" altLang="zh-CN" sz="1400" dirty="0" err="1"/>
              <a:t>struct</a:t>
            </a:r>
            <a:r>
              <a:rPr lang="en-US" altLang="zh-CN" sz="1400" dirty="0"/>
              <a:t> </a:t>
            </a:r>
            <a:r>
              <a:rPr lang="en-US" altLang="zh-CN" sz="1400" dirty="0" err="1"/>
              <a:t>msgid_ds</a:t>
            </a:r>
            <a:r>
              <a:rPr lang="en-US" altLang="zh-CN" sz="1400" dirty="0"/>
              <a:t> *</a:t>
            </a:r>
            <a:r>
              <a:rPr lang="en-US" altLang="zh-CN" sz="1400" dirty="0" err="1"/>
              <a:t>buf</a:t>
            </a:r>
            <a:r>
              <a:rPr lang="en-US" altLang="zh-CN" sz="1400" dirty="0"/>
              <a:t>);  </a:t>
            </a:r>
            <a:endParaRPr lang="en-US" altLang="zh-CN" sz="1400" dirty="0"/>
          </a:p>
          <a:p>
            <a:pPr lvl="2"/>
            <a:r>
              <a:rPr lang="zh-CN" altLang="en-US" sz="1400" dirty="0"/>
              <a:t>如：</a:t>
            </a:r>
            <a:r>
              <a:rPr lang="en-US" altLang="zh-CN" sz="1400" dirty="0" err="1"/>
              <a:t>msgctl</a:t>
            </a:r>
            <a:r>
              <a:rPr lang="en-US" altLang="zh-CN" sz="1400" dirty="0"/>
              <a:t>(</a:t>
            </a:r>
            <a:r>
              <a:rPr lang="en-US" altLang="zh-CN" sz="1400" dirty="0" err="1"/>
              <a:t>msgid</a:t>
            </a:r>
            <a:r>
              <a:rPr lang="en-US" altLang="zh-CN" sz="1400" dirty="0"/>
              <a:t>, IPC_RMID, 0); // command</a:t>
            </a:r>
            <a:r>
              <a:rPr lang="zh-CN" altLang="en-US" sz="1400" dirty="0"/>
              <a:t>还有其他选项</a:t>
            </a:r>
            <a:endParaRPr lang="en-US" altLang="zh-CN" sz="1400" dirty="0"/>
          </a:p>
          <a:p>
            <a:pPr lvl="1"/>
            <a:endParaRPr lang="en-US" altLang="zh-CN" sz="1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xfrm>
            <a:off x="685800" y="228600"/>
            <a:ext cx="7023100" cy="609600"/>
          </a:xfrm>
          <a:ln>
            <a:miter/>
          </a:ln>
        </p:spPr>
        <p:txBody>
          <a:bodyPr/>
          <a:lstStyle/>
          <a:p>
            <a:pPr>
              <a:defRPr/>
            </a:pPr>
            <a:r>
              <a:rPr lang="en-US" altLang="zh-CN" noProof="1">
                <a:effectLst>
                  <a:outerShdw blurRad="38100" dist="38100" dir="2700000">
                    <a:srgbClr val="C0C0C0"/>
                  </a:outerShdw>
                </a:effectLst>
              </a:rPr>
              <a:t>Process </a:t>
            </a:r>
            <a:r>
              <a:rPr lang="en-US" altLang="zh-CN" noProof="1" smtClean="0">
                <a:effectLst>
                  <a:outerShdw blurRad="38100" dist="38100" dir="2700000">
                    <a:srgbClr val="C0C0C0"/>
                  </a:outerShdw>
                </a:effectLst>
              </a:rPr>
              <a:t>State—New--</a:t>
            </a:r>
            <a:r>
              <a:rPr lang="en-US" altLang="zh-CN" noProof="1" smtClean="0">
                <a:solidFill>
                  <a:srgbClr val="0000CC"/>
                </a:solidFill>
                <a:effectLst>
                  <a:outerShdw blurRad="38100" dist="38100" dir="2700000">
                    <a:srgbClr val="C0C0C0"/>
                  </a:outerShdw>
                </a:effectLst>
              </a:rPr>
              <a:t>in Nachos</a:t>
            </a:r>
            <a:endParaRPr lang="en-US" altLang="zh-CN" noProof="1">
              <a:solidFill>
                <a:srgbClr val="0000CC"/>
              </a:solidFill>
              <a:effectLst>
                <a:outerShdw blurRad="38100" dist="38100" dir="2700000">
                  <a:srgbClr val="C0C0C0"/>
                </a:outerShdw>
              </a:effectLst>
            </a:endParaRPr>
          </a:p>
        </p:txBody>
      </p:sp>
      <p:sp>
        <p:nvSpPr>
          <p:cNvPr id="23555" name="Rectangle 3"/>
          <p:cNvSpPr>
            <a:spLocks noGrp="1" noChangeArrowheads="1"/>
          </p:cNvSpPr>
          <p:nvPr>
            <p:ph type="body" idx="4294967295"/>
          </p:nvPr>
        </p:nvSpPr>
        <p:spPr>
          <a:xfrm>
            <a:off x="849313" y="1055688"/>
            <a:ext cx="7761287" cy="4876800"/>
          </a:xfrm>
        </p:spPr>
        <p:txBody>
          <a:bodyPr/>
          <a:lstStyle/>
          <a:p>
            <a:r>
              <a:rPr lang="en-US" altLang="zh-CN" sz="2400" b="1" dirty="0" smtClean="0">
                <a:solidFill>
                  <a:srgbClr val="0070C0"/>
                </a:solidFill>
              </a:rPr>
              <a:t>new</a:t>
            </a:r>
            <a:r>
              <a:rPr lang="en-US" altLang="zh-CN" sz="2400" dirty="0"/>
              <a:t>:  </a:t>
            </a:r>
            <a:r>
              <a:rPr lang="en-US" altLang="zh-CN" sz="2400" dirty="0">
                <a:solidFill>
                  <a:srgbClr val="7030A0"/>
                </a:solidFill>
              </a:rPr>
              <a:t>The process </a:t>
            </a:r>
            <a:r>
              <a:rPr lang="en-US" altLang="zh-CN" sz="2400" dirty="0">
                <a:solidFill>
                  <a:srgbClr val="FF0000"/>
                </a:solidFill>
              </a:rPr>
              <a:t>is being </a:t>
            </a:r>
            <a:r>
              <a:rPr lang="en-US" altLang="zh-CN" sz="2400" dirty="0">
                <a:solidFill>
                  <a:srgbClr val="7030A0"/>
                </a:solidFill>
              </a:rPr>
              <a:t>created</a:t>
            </a:r>
            <a:endParaRPr lang="en-US" altLang="zh-CN" sz="2400" dirty="0">
              <a:solidFill>
                <a:srgbClr val="7030A0"/>
              </a:solidFill>
            </a:endParaRPr>
          </a:p>
          <a:p>
            <a:endParaRPr lang="en-US" altLang="zh-CN" sz="2400" dirty="0" smtClean="0"/>
          </a:p>
          <a:p>
            <a:r>
              <a:rPr lang="en-US" altLang="zh-CN" sz="2400" dirty="0" smtClean="0"/>
              <a:t>This </a:t>
            </a:r>
            <a:r>
              <a:rPr lang="en-US" altLang="zh-CN" sz="2400" dirty="0"/>
              <a:t>process is </a:t>
            </a:r>
            <a:r>
              <a:rPr lang="en-US" altLang="zh-CN" sz="2400" u="sng" dirty="0">
                <a:solidFill>
                  <a:srgbClr val="C00000"/>
                </a:solidFill>
              </a:rPr>
              <a:t>not ready to run </a:t>
            </a:r>
            <a:r>
              <a:rPr lang="en-US" altLang="zh-CN" sz="2400" dirty="0"/>
              <a:t>yet, </a:t>
            </a:r>
            <a:r>
              <a:rPr lang="en-US" altLang="zh-CN" sz="2400" dirty="0" smtClean="0"/>
              <a:t>because </a:t>
            </a:r>
            <a:endParaRPr lang="en-US" altLang="zh-CN" sz="2400" dirty="0"/>
          </a:p>
          <a:p>
            <a:pPr lvl="1"/>
            <a:r>
              <a:rPr lang="en-US" altLang="zh-CN" sz="2200" dirty="0" smtClean="0"/>
              <a:t>Its </a:t>
            </a:r>
            <a:r>
              <a:rPr lang="en-US" altLang="zh-CN" sz="2200" u="sng" dirty="0">
                <a:solidFill>
                  <a:srgbClr val="0000CC"/>
                </a:solidFill>
              </a:rPr>
              <a:t>stack</a:t>
            </a:r>
            <a:r>
              <a:rPr lang="en-US" altLang="zh-CN" sz="2200" dirty="0">
                <a:solidFill>
                  <a:srgbClr val="0000CC"/>
                </a:solidFill>
              </a:rPr>
              <a:t> </a:t>
            </a:r>
            <a:r>
              <a:rPr lang="en-US" altLang="zh-CN" sz="2200" dirty="0"/>
              <a:t>has </a:t>
            </a:r>
            <a:r>
              <a:rPr lang="en-US" altLang="zh-CN" sz="2200" u="sng" dirty="0">
                <a:solidFill>
                  <a:srgbClr val="C00000"/>
                </a:solidFill>
              </a:rPr>
              <a:t>not been allocated</a:t>
            </a:r>
            <a:r>
              <a:rPr lang="en-US" altLang="zh-CN" sz="2200" dirty="0"/>
              <a:t>. </a:t>
            </a:r>
            <a:endParaRPr lang="en-US" altLang="zh-CN" sz="2200" dirty="0"/>
          </a:p>
          <a:p>
            <a:pPr lvl="1"/>
            <a:r>
              <a:rPr lang="en-US" altLang="zh-CN" sz="2200" dirty="0"/>
              <a:t>Its </a:t>
            </a:r>
            <a:r>
              <a:rPr lang="en-US" altLang="zh-CN" sz="2200" u="sng" dirty="0">
                <a:solidFill>
                  <a:srgbClr val="0000CC"/>
                </a:solidFill>
              </a:rPr>
              <a:t>control block </a:t>
            </a:r>
            <a:r>
              <a:rPr lang="en-US" altLang="zh-CN" sz="2200" dirty="0"/>
              <a:t>has </a:t>
            </a:r>
            <a:r>
              <a:rPr lang="en-US" altLang="zh-CN" sz="2200" dirty="0">
                <a:solidFill>
                  <a:srgbClr val="C00000"/>
                </a:solidFill>
              </a:rPr>
              <a:t>not been </a:t>
            </a:r>
            <a:r>
              <a:rPr lang="en-US" altLang="zh-CN" sz="2200" u="sng" dirty="0">
                <a:solidFill>
                  <a:srgbClr val="C00000"/>
                </a:solidFill>
              </a:rPr>
              <a:t>initialized</a:t>
            </a:r>
            <a:r>
              <a:rPr lang="en-US" altLang="zh-CN" sz="2200" dirty="0">
                <a:solidFill>
                  <a:srgbClr val="C00000"/>
                </a:solidFill>
              </a:rPr>
              <a:t> </a:t>
            </a:r>
            <a:r>
              <a:rPr lang="en-US" altLang="zh-CN" sz="2200" dirty="0"/>
              <a:t>yet either.</a:t>
            </a:r>
            <a:endParaRPr lang="en-US" altLang="zh-CN" sz="2200" dirty="0"/>
          </a:p>
          <a:p>
            <a:pPr lvl="1"/>
            <a:r>
              <a:rPr lang="en-US" altLang="zh-CN" sz="2200" dirty="0" smtClean="0"/>
              <a:t>In </a:t>
            </a:r>
            <a:r>
              <a:rPr lang="en-US" altLang="zh-CN" sz="2200" dirty="0"/>
              <a:t>particular, it </a:t>
            </a:r>
            <a:r>
              <a:rPr lang="en-US" altLang="zh-CN" sz="2200" dirty="0">
                <a:solidFill>
                  <a:srgbClr val="FF0000"/>
                </a:solidFill>
              </a:rPr>
              <a:t>does not </a:t>
            </a:r>
            <a:r>
              <a:rPr lang="en-US" altLang="zh-CN" sz="2200" dirty="0"/>
              <a:t>have the </a:t>
            </a:r>
            <a:r>
              <a:rPr lang="en-US" altLang="zh-CN" sz="2200" u="sng" dirty="0">
                <a:solidFill>
                  <a:srgbClr val="0000CC"/>
                </a:solidFill>
              </a:rPr>
              <a:t>initial value for PC </a:t>
            </a:r>
            <a:r>
              <a:rPr lang="en-US" altLang="zh-CN" sz="2200" dirty="0"/>
              <a:t>(program counter) </a:t>
            </a:r>
            <a:endParaRPr lang="en-US" altLang="zh-CN" sz="2200" dirty="0" smtClean="0"/>
          </a:p>
          <a:p>
            <a:pPr lvl="2"/>
            <a:r>
              <a:rPr lang="en-US" altLang="zh-CN" sz="2000" dirty="0" smtClean="0">
                <a:solidFill>
                  <a:srgbClr val="0070C0"/>
                </a:solidFill>
              </a:rPr>
              <a:t>it </a:t>
            </a:r>
            <a:r>
              <a:rPr lang="en-US" altLang="zh-CN" sz="2000" dirty="0">
                <a:solidFill>
                  <a:srgbClr val="0070C0"/>
                </a:solidFill>
              </a:rPr>
              <a:t>does not know </a:t>
            </a:r>
            <a:r>
              <a:rPr lang="en-US" altLang="zh-CN" sz="2000" u="sng" dirty="0">
                <a:solidFill>
                  <a:srgbClr val="C00000"/>
                </a:solidFill>
              </a:rPr>
              <a:t>where to start </a:t>
            </a:r>
            <a:r>
              <a:rPr lang="en-US" altLang="zh-CN" sz="2000" dirty="0">
                <a:solidFill>
                  <a:srgbClr val="0070C0"/>
                </a:solidFill>
              </a:rPr>
              <a:t>if it is scheduled to run</a:t>
            </a:r>
            <a:r>
              <a:rPr lang="en-US" altLang="zh-CN" sz="2000" dirty="0" smtClean="0">
                <a:solidFill>
                  <a:srgbClr val="0070C0"/>
                </a:solidFill>
              </a:rPr>
              <a:t>.</a:t>
            </a:r>
            <a:endParaRPr lang="en-US" altLang="zh-CN" sz="2000" dirty="0" smtClean="0">
              <a:solidFill>
                <a:srgbClr val="0070C0"/>
              </a:solidFill>
            </a:endParaRPr>
          </a:p>
          <a:p>
            <a:pPr lvl="1"/>
            <a:r>
              <a:rPr lang="en-US" altLang="zh-CN" sz="2000" dirty="0" smtClean="0">
                <a:solidFill>
                  <a:srgbClr val="7030A0"/>
                </a:solidFill>
              </a:rPr>
              <a:t>….</a:t>
            </a:r>
            <a:endParaRPr lang="en-US" altLang="zh-CN" sz="2000" dirty="0" smtClean="0">
              <a:solidFill>
                <a:srgbClr val="7030A0"/>
              </a:solidFill>
            </a:endParaRPr>
          </a:p>
          <a:p>
            <a:r>
              <a:rPr lang="zh-CN" altLang="en-US" sz="2400" dirty="0" smtClean="0">
                <a:solidFill>
                  <a:srgbClr val="7030A0"/>
                </a:solidFill>
              </a:rPr>
              <a:t>进程运行所需的信息还不完整，尚无法执行</a:t>
            </a:r>
            <a:endParaRPr lang="en-US" altLang="zh-CN" sz="2400" dirty="0">
              <a:solidFill>
                <a:srgbClr val="7030A0"/>
              </a:solidFill>
            </a:endParaRPr>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p:cNvSpPr>
          <p:nvPr>
            <p:ph type="title" idx="4294967295"/>
          </p:nvPr>
        </p:nvSpPr>
        <p:spPr>
          <a:xfrm>
            <a:off x="854075" y="185738"/>
            <a:ext cx="8077200" cy="609600"/>
          </a:xfrm>
          <a:ln>
            <a:miter/>
          </a:ln>
        </p:spPr>
        <p:txBody>
          <a:bodyPr/>
          <a:lstStyle/>
          <a:p>
            <a:pPr lvl="1">
              <a:defRPr/>
            </a:pPr>
            <a:r>
              <a:rPr lang="zh-CN" altLang="en-US" kern="1200" noProof="1">
                <a:effectLst>
                  <a:outerShdw blurRad="38100" dist="38100" dir="2700000">
                    <a:srgbClr val="C0C0C0"/>
                  </a:outerShdw>
                </a:effectLst>
                <a:latin typeface="+mj-lt"/>
                <a:ea typeface="+mj-ea"/>
                <a:cs typeface="+mj-cs"/>
              </a:rPr>
              <a:t>Message-passing</a:t>
            </a:r>
            <a:endParaRPr lang="zh-CN" altLang="en-US" kern="1200" noProof="1">
              <a:effectLst>
                <a:outerShdw blurRad="38100" dist="38100" dir="2700000">
                  <a:srgbClr val="C0C0C0"/>
                </a:outerShdw>
              </a:effectLst>
              <a:latin typeface="+mj-lt"/>
              <a:ea typeface="+mj-ea"/>
              <a:cs typeface="+mj-cs"/>
            </a:endParaRPr>
          </a:p>
        </p:txBody>
      </p:sp>
      <p:sp>
        <p:nvSpPr>
          <p:cNvPr id="149506" name="内容占位符 2"/>
          <p:cNvSpPr>
            <a:spLocks noGrp="1"/>
          </p:cNvSpPr>
          <p:nvPr>
            <p:ph idx="4294967295"/>
          </p:nvPr>
        </p:nvSpPr>
        <p:spPr>
          <a:xfrm>
            <a:off x="647700" y="1130300"/>
            <a:ext cx="8131175" cy="4421188"/>
          </a:xfrm>
          <a:ln>
            <a:miter/>
          </a:ln>
        </p:spPr>
        <p:txBody>
          <a:bodyPr/>
          <a:lstStyle/>
          <a:p>
            <a:pPr marL="342900" lvl="2" indent="-342900">
              <a:buFont typeface="Monotype Sorts" pitchFamily="2" charset="2"/>
              <a:buChar char="n"/>
              <a:defRPr/>
            </a:pPr>
            <a:r>
              <a:rPr lang="zh-CN" altLang="en-US" noProof="1">
                <a:solidFill>
                  <a:srgbClr val="0000CC"/>
                </a:solidFill>
              </a:rPr>
              <a:t> </a:t>
            </a:r>
            <a:r>
              <a:rPr lang="en-US" altLang="zh-CN" sz="2000" dirty="0" err="1"/>
              <a:t>int</a:t>
            </a:r>
            <a:r>
              <a:rPr lang="en-US" altLang="zh-CN" sz="2000" dirty="0"/>
              <a:t> </a:t>
            </a:r>
            <a:r>
              <a:rPr lang="en-US" altLang="zh-CN" sz="2000" dirty="0" err="1"/>
              <a:t>msgsnd</a:t>
            </a:r>
            <a:r>
              <a:rPr lang="en-US" altLang="zh-CN" sz="2000" dirty="0"/>
              <a:t>(</a:t>
            </a:r>
            <a:r>
              <a:rPr lang="en-US" altLang="zh-CN" sz="2000" dirty="0" err="1"/>
              <a:t>int</a:t>
            </a:r>
            <a:r>
              <a:rPr lang="en-US" altLang="zh-CN" sz="2000" dirty="0"/>
              <a:t> </a:t>
            </a:r>
            <a:r>
              <a:rPr lang="en-US" altLang="zh-CN" sz="2000" dirty="0" err="1"/>
              <a:t>msqid</a:t>
            </a:r>
            <a:r>
              <a:rPr lang="en-US" altLang="zh-CN" sz="2000" dirty="0"/>
              <a:t>, </a:t>
            </a:r>
            <a:r>
              <a:rPr lang="en-US" altLang="zh-CN" sz="2000" dirty="0" err="1"/>
              <a:t>const</a:t>
            </a:r>
            <a:r>
              <a:rPr lang="en-US" altLang="zh-CN" sz="2000" dirty="0"/>
              <a:t> void *</a:t>
            </a:r>
            <a:r>
              <a:rPr lang="en-US" altLang="zh-CN" sz="2000" dirty="0" err="1"/>
              <a:t>msgp</a:t>
            </a:r>
            <a:r>
              <a:rPr lang="en-US" altLang="zh-CN" sz="2000" dirty="0"/>
              <a:t>, </a:t>
            </a:r>
            <a:r>
              <a:rPr lang="en-US" altLang="zh-CN" sz="2000" dirty="0" err="1"/>
              <a:t>size_t</a:t>
            </a:r>
            <a:r>
              <a:rPr lang="en-US" altLang="zh-CN" sz="2000" dirty="0"/>
              <a:t> </a:t>
            </a:r>
            <a:r>
              <a:rPr lang="en-US" altLang="zh-CN" sz="2000" dirty="0" err="1"/>
              <a:t>msgsz</a:t>
            </a:r>
            <a:r>
              <a:rPr lang="en-US" altLang="zh-CN" sz="2000" dirty="0"/>
              <a:t>, </a:t>
            </a:r>
            <a:r>
              <a:rPr lang="en-US" altLang="zh-CN" sz="2000" dirty="0" err="1"/>
              <a:t>int</a:t>
            </a:r>
            <a:r>
              <a:rPr lang="en-US" altLang="zh-CN" sz="2000" dirty="0"/>
              <a:t> </a:t>
            </a:r>
            <a:r>
              <a:rPr lang="en-US" altLang="zh-CN" sz="2000" dirty="0" err="1"/>
              <a:t>msgflg</a:t>
            </a:r>
            <a:r>
              <a:rPr lang="en-US" altLang="zh-CN" sz="2000" dirty="0"/>
              <a:t>);</a:t>
            </a:r>
            <a:endParaRPr lang="en-US" altLang="zh-CN" sz="2000" dirty="0"/>
          </a:p>
          <a:p>
            <a:pPr lvl="1">
              <a:defRPr/>
            </a:pPr>
            <a:r>
              <a:rPr lang="en-US" altLang="zh-CN" sz="1600" dirty="0" err="1">
                <a:solidFill>
                  <a:srgbClr val="006600"/>
                </a:solidFill>
              </a:rPr>
              <a:t>msgid</a:t>
            </a:r>
            <a:r>
              <a:rPr lang="zh-CN" altLang="en-US" sz="1600" dirty="0"/>
              <a:t>：由</a:t>
            </a:r>
            <a:r>
              <a:rPr lang="en-US" altLang="zh-CN" sz="1600" dirty="0" err="1"/>
              <a:t>msgget</a:t>
            </a:r>
            <a:r>
              <a:rPr lang="zh-CN" altLang="en-US" sz="1600" dirty="0"/>
              <a:t>函数返回的消息队列标识符</a:t>
            </a:r>
            <a:endParaRPr lang="zh-CN" altLang="en-US" sz="1600" dirty="0"/>
          </a:p>
          <a:p>
            <a:pPr lvl="1">
              <a:defRPr/>
            </a:pPr>
            <a:r>
              <a:rPr lang="en-US" altLang="zh-CN" sz="1600" dirty="0" err="1">
                <a:solidFill>
                  <a:srgbClr val="006600"/>
                </a:solidFill>
              </a:rPr>
              <a:t>msgp</a:t>
            </a:r>
            <a:r>
              <a:rPr lang="zh-CN" altLang="en-US" sz="1600" dirty="0"/>
              <a:t>：一个指向准备</a:t>
            </a:r>
            <a:r>
              <a:rPr lang="zh-CN" altLang="en-US" sz="1600" dirty="0" smtClean="0"/>
              <a:t>发送的消息结构</a:t>
            </a:r>
            <a:r>
              <a:rPr lang="zh-CN" altLang="en-US" sz="1600" dirty="0"/>
              <a:t>的指针</a:t>
            </a:r>
            <a:r>
              <a:rPr lang="zh-CN" altLang="en-US" sz="1600" dirty="0" smtClean="0"/>
              <a:t>，例如，一个消息结构</a:t>
            </a:r>
            <a:r>
              <a:rPr lang="zh-CN" altLang="en-US" sz="1600" dirty="0"/>
              <a:t>如下：</a:t>
            </a:r>
            <a:endParaRPr lang="zh-CN" altLang="en-US" sz="1600" dirty="0"/>
          </a:p>
          <a:p>
            <a:pPr marL="514350" lvl="1" indent="0">
              <a:buNone/>
              <a:defRPr/>
            </a:pPr>
            <a:r>
              <a:rPr lang="en-US" altLang="zh-CN" sz="1600" dirty="0"/>
              <a:t>       </a:t>
            </a:r>
            <a:r>
              <a:rPr lang="en-US" altLang="zh-CN" sz="1600" dirty="0" err="1"/>
              <a:t>struct</a:t>
            </a:r>
            <a:r>
              <a:rPr lang="en-US" altLang="zh-CN" sz="1600" dirty="0"/>
              <a:t> </a:t>
            </a:r>
            <a:r>
              <a:rPr lang="en-US" altLang="zh-CN" sz="1600" dirty="0" err="1"/>
              <a:t>msg</a:t>
            </a:r>
            <a:r>
              <a:rPr lang="en-US" altLang="zh-CN" sz="1600" dirty="0"/>
              <a:t> {  //</a:t>
            </a:r>
            <a:r>
              <a:rPr lang="zh-CN" altLang="zh-CN" sz="1600" dirty="0"/>
              <a:t>头文件</a:t>
            </a:r>
            <a:r>
              <a:rPr lang="en-US" altLang="zh-CN" sz="1600" dirty="0"/>
              <a:t>&lt;sys/</a:t>
            </a:r>
            <a:r>
              <a:rPr lang="en-US" altLang="zh-CN" sz="1600" dirty="0" err="1"/>
              <a:t>msg.h</a:t>
            </a:r>
            <a:r>
              <a:rPr lang="en-US" altLang="zh-CN" sz="1600" dirty="0" smtClean="0"/>
              <a:t>&gt;</a:t>
            </a:r>
            <a:r>
              <a:rPr lang="zh-CN" altLang="en-US" sz="1600" dirty="0" smtClean="0"/>
              <a:t>或</a:t>
            </a:r>
            <a:r>
              <a:rPr lang="en-US" altLang="zh-CN" sz="1600" dirty="0" smtClean="0"/>
              <a:t>&lt;</a:t>
            </a:r>
            <a:r>
              <a:rPr lang="en-US" altLang="zh-CN" sz="1600" dirty="0" err="1" smtClean="0"/>
              <a:t>linux</a:t>
            </a:r>
            <a:r>
              <a:rPr lang="en-US" altLang="zh-CN" sz="1600" dirty="0" smtClean="0"/>
              <a:t>/</a:t>
            </a:r>
            <a:r>
              <a:rPr lang="en-US" altLang="zh-CN" sz="1600" dirty="0" err="1" smtClean="0"/>
              <a:t>msg.h</a:t>
            </a:r>
            <a:r>
              <a:rPr lang="en-US" altLang="zh-CN" sz="1600" dirty="0" smtClean="0"/>
              <a:t>&gt;</a:t>
            </a:r>
            <a:r>
              <a:rPr lang="zh-CN" altLang="en-US" sz="1600" dirty="0" smtClean="0"/>
              <a:t>中定义</a:t>
            </a:r>
            <a:endParaRPr lang="en-US" altLang="zh-CN" sz="1600" dirty="0"/>
          </a:p>
          <a:p>
            <a:pPr marL="514350" lvl="1" indent="0">
              <a:buFont typeface="Monotype Sorts" pitchFamily="2" charset="2"/>
              <a:buNone/>
              <a:defRPr/>
            </a:pPr>
            <a:r>
              <a:rPr lang="en-US" altLang="zh-CN" sz="1600" dirty="0"/>
              <a:t>          long </a:t>
            </a:r>
            <a:r>
              <a:rPr lang="en-US" altLang="zh-CN" sz="1600" dirty="0" err="1"/>
              <a:t>int</a:t>
            </a:r>
            <a:r>
              <a:rPr lang="en-US" altLang="zh-CN" sz="1600" dirty="0"/>
              <a:t> </a:t>
            </a:r>
            <a:r>
              <a:rPr lang="en-US" altLang="zh-CN" sz="1600" dirty="0" err="1"/>
              <a:t>message_type</a:t>
            </a:r>
            <a:r>
              <a:rPr lang="en-US" altLang="zh-CN" sz="1600" dirty="0"/>
              <a:t>; //</a:t>
            </a:r>
            <a:r>
              <a:rPr lang="en-US" altLang="zh-CN" sz="1600" dirty="0">
                <a:solidFill>
                  <a:srgbClr val="C00000"/>
                </a:solidFill>
              </a:rPr>
              <a:t>&gt;0</a:t>
            </a:r>
            <a:r>
              <a:rPr lang="en-US" altLang="zh-CN" sz="1600" dirty="0"/>
              <a:t>,</a:t>
            </a:r>
            <a:r>
              <a:rPr lang="zh-CN" altLang="en-US" sz="1600" dirty="0"/>
              <a:t>接收</a:t>
            </a:r>
            <a:r>
              <a:rPr lang="zh-CN" altLang="en-US" sz="1600" dirty="0" smtClean="0"/>
              <a:t>函数根据</a:t>
            </a:r>
            <a:r>
              <a:rPr lang="zh-CN" altLang="en-US" sz="1600" dirty="0"/>
              <a:t>该</a:t>
            </a:r>
            <a:r>
              <a:rPr lang="zh-CN" altLang="en-US" sz="1600" dirty="0" smtClean="0"/>
              <a:t>消息类型接收消息</a:t>
            </a:r>
            <a:endParaRPr lang="en-US" altLang="zh-CN" sz="1600" dirty="0"/>
          </a:p>
          <a:p>
            <a:pPr marL="514350" lvl="1" indent="0">
              <a:buNone/>
              <a:defRPr/>
            </a:pPr>
            <a:r>
              <a:rPr lang="en-US" altLang="zh-CN" sz="1600" dirty="0"/>
              <a:t>          char text[1];  //</a:t>
            </a:r>
            <a:r>
              <a:rPr lang="en-US" altLang="zh-CN" sz="1600" dirty="0" err="1" smtClean="0"/>
              <a:t>长度应</a:t>
            </a:r>
            <a:r>
              <a:rPr lang="zh-CN" altLang="en-US" sz="1600" dirty="0" smtClean="0"/>
              <a:t>与</a:t>
            </a:r>
            <a:r>
              <a:rPr lang="en-US" altLang="zh-CN" sz="1600" dirty="0" err="1" smtClean="0"/>
              <a:t>msgsz</a:t>
            </a:r>
            <a:r>
              <a:rPr lang="en-US" altLang="zh-CN" sz="1600" dirty="0" smtClean="0"/>
              <a:t> </a:t>
            </a:r>
            <a:r>
              <a:rPr lang="en-US" altLang="zh-CN" sz="1600" dirty="0" err="1" smtClean="0"/>
              <a:t>声明的一致</a:t>
            </a:r>
            <a:r>
              <a:rPr lang="zh-CN" altLang="en-US" sz="1600" dirty="0" smtClean="0"/>
              <a:t>（纯数据，不包括消息类型）</a:t>
            </a:r>
            <a:endParaRPr lang="en-US" altLang="zh-CN" sz="1600" dirty="0"/>
          </a:p>
          <a:p>
            <a:pPr marL="514350" lvl="1" indent="0">
              <a:buFont typeface="Monotype Sorts" pitchFamily="2" charset="2"/>
              <a:buNone/>
              <a:defRPr/>
            </a:pPr>
            <a:r>
              <a:rPr lang="en-US" altLang="zh-CN" sz="1600" dirty="0"/>
              <a:t>          }; </a:t>
            </a:r>
            <a:endParaRPr lang="en-US" altLang="zh-CN" sz="1600" dirty="0"/>
          </a:p>
          <a:p>
            <a:pPr lvl="1">
              <a:defRPr/>
            </a:pPr>
            <a:r>
              <a:rPr lang="en-US" altLang="zh-CN" sz="1600" dirty="0" err="1">
                <a:solidFill>
                  <a:srgbClr val="006600"/>
                </a:solidFill>
              </a:rPr>
              <a:t>msgsz</a:t>
            </a:r>
            <a:r>
              <a:rPr lang="zh-CN" altLang="en-US" sz="1600" dirty="0"/>
              <a:t>：</a:t>
            </a:r>
            <a:r>
              <a:rPr lang="en-US" altLang="zh-CN" sz="1600" dirty="0" err="1"/>
              <a:t>msg_ptr</a:t>
            </a:r>
            <a:r>
              <a:rPr lang="zh-CN" altLang="en-US" sz="1600" dirty="0"/>
              <a:t>指向的消息数据的长度，即上例中的</a:t>
            </a:r>
            <a:r>
              <a:rPr lang="en-US" altLang="zh-CN" sz="1600" dirty="0"/>
              <a:t>BUFSIZ</a:t>
            </a:r>
            <a:endParaRPr lang="zh-CN" altLang="en-US" sz="1600" dirty="0"/>
          </a:p>
          <a:p>
            <a:pPr lvl="1">
              <a:defRPr/>
            </a:pPr>
            <a:r>
              <a:rPr lang="en-US" altLang="zh-CN" sz="1600" dirty="0" err="1">
                <a:solidFill>
                  <a:srgbClr val="006600"/>
                </a:solidFill>
              </a:rPr>
              <a:t>msgflg</a:t>
            </a:r>
            <a:r>
              <a:rPr lang="zh-CN" altLang="en-US" sz="1600" dirty="0"/>
              <a:t>：</a:t>
            </a:r>
            <a:r>
              <a:rPr lang="en-US" altLang="zh-CN" sz="1600" dirty="0">
                <a:solidFill>
                  <a:srgbClr val="C00000"/>
                </a:solidFill>
              </a:rPr>
              <a:t>0</a:t>
            </a:r>
            <a:r>
              <a:rPr lang="zh-CN" altLang="en-US" sz="1600" dirty="0"/>
              <a:t>：当队列满，进程阻塞；</a:t>
            </a:r>
            <a:r>
              <a:rPr lang="en-US" altLang="zh-CN" sz="1600" dirty="0">
                <a:solidFill>
                  <a:srgbClr val="C00000"/>
                </a:solidFill>
              </a:rPr>
              <a:t>IPC_NOWAIT</a:t>
            </a:r>
            <a:r>
              <a:rPr lang="zh-CN" altLang="en-US" sz="1600" dirty="0"/>
              <a:t>：进程不阻塞，返回</a:t>
            </a:r>
            <a:r>
              <a:rPr lang="en-US" altLang="zh-CN" sz="1600" dirty="0"/>
              <a:t>-1</a:t>
            </a:r>
            <a:r>
              <a:rPr lang="zh-CN" altLang="en-US" sz="1600" dirty="0"/>
              <a:t>；</a:t>
            </a:r>
            <a:endParaRPr lang="en-US" altLang="zh-CN" sz="1600" dirty="0"/>
          </a:p>
          <a:p>
            <a:pPr lvl="2">
              <a:defRPr/>
            </a:pPr>
            <a:r>
              <a:rPr lang="zh-CN" altLang="en-US" sz="1600" dirty="0"/>
              <a:t>命令</a:t>
            </a:r>
            <a:r>
              <a:rPr lang="en-US" altLang="zh-CN" sz="1600" dirty="0" err="1">
                <a:solidFill>
                  <a:srgbClr val="0000CC"/>
                </a:solidFill>
              </a:rPr>
              <a:t>ipcs</a:t>
            </a:r>
            <a:r>
              <a:rPr lang="en-US" altLang="zh-CN" sz="1600" dirty="0">
                <a:solidFill>
                  <a:srgbClr val="0000CC"/>
                </a:solidFill>
              </a:rPr>
              <a:t> –l </a:t>
            </a:r>
            <a:r>
              <a:rPr lang="zh-CN" altLang="en-US" sz="1600" dirty="0"/>
              <a:t>可查看消息队列最大长度、每个消息最大字节数、消息队列最大占用的字节数</a:t>
            </a:r>
            <a:endParaRPr lang="en-US" altLang="zh-CN" sz="1600" dirty="0"/>
          </a:p>
          <a:p>
            <a:pPr lvl="1">
              <a:defRPr/>
            </a:pPr>
            <a:r>
              <a:rPr lang="en-US" altLang="zh-CN" sz="1600" dirty="0">
                <a:solidFill>
                  <a:srgbClr val="006600"/>
                </a:solidFill>
              </a:rPr>
              <a:t>ret=</a:t>
            </a:r>
            <a:r>
              <a:rPr lang="en-US" altLang="zh-CN" sz="1600" dirty="0" err="1">
                <a:solidFill>
                  <a:srgbClr val="006600"/>
                </a:solidFill>
              </a:rPr>
              <a:t>msgsnd</a:t>
            </a:r>
            <a:r>
              <a:rPr lang="en-US" altLang="zh-CN" sz="1600" dirty="0">
                <a:solidFill>
                  <a:srgbClr val="006600"/>
                </a:solidFill>
              </a:rPr>
              <a:t>(….)</a:t>
            </a:r>
            <a:r>
              <a:rPr lang="zh-CN" altLang="en-US" sz="1600" dirty="0"/>
              <a:t>：如果调用成功，</a:t>
            </a:r>
            <a:r>
              <a:rPr lang="en-US" altLang="zh-CN" sz="1600" dirty="0">
                <a:solidFill>
                  <a:srgbClr val="006600"/>
                </a:solidFill>
              </a:rPr>
              <a:t> </a:t>
            </a:r>
            <a:r>
              <a:rPr lang="zh-CN" altLang="en-US" sz="1600" dirty="0"/>
              <a:t>将</a:t>
            </a:r>
            <a:r>
              <a:rPr lang="en-US" altLang="zh-CN" sz="1600" dirty="0" err="1">
                <a:solidFill>
                  <a:srgbClr val="006600"/>
                </a:solidFill>
              </a:rPr>
              <a:t>msgp</a:t>
            </a:r>
            <a:r>
              <a:rPr lang="zh-CN" altLang="en-US" sz="1600" dirty="0"/>
              <a:t>指定的消息放到消息队列中，并返回</a:t>
            </a:r>
            <a:r>
              <a:rPr lang="en-US" altLang="zh-CN" sz="1600" dirty="0"/>
              <a:t>0</a:t>
            </a:r>
            <a:r>
              <a:rPr lang="zh-CN" altLang="en-US" sz="1600" dirty="0"/>
              <a:t>，失败时返回</a:t>
            </a:r>
            <a:r>
              <a:rPr lang="en-US" altLang="zh-CN" sz="1600" dirty="0"/>
              <a:t>-1.</a:t>
            </a:r>
            <a:endParaRPr lang="en-US" altLang="zh-CN" sz="1600" dirty="0"/>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p:cNvSpPr>
          <p:nvPr>
            <p:ph type="title" idx="4294967295"/>
          </p:nvPr>
        </p:nvSpPr>
        <p:spPr>
          <a:xfrm>
            <a:off x="854075" y="185738"/>
            <a:ext cx="8077200" cy="609600"/>
          </a:xfrm>
          <a:ln>
            <a:miter/>
          </a:ln>
        </p:spPr>
        <p:txBody>
          <a:bodyPr/>
          <a:lstStyle/>
          <a:p>
            <a:pPr lvl="1">
              <a:defRPr/>
            </a:pPr>
            <a:r>
              <a:rPr lang="zh-CN" altLang="en-US" kern="1200" noProof="1">
                <a:effectLst>
                  <a:outerShdw blurRad="38100" dist="38100" dir="2700000">
                    <a:srgbClr val="C0C0C0"/>
                  </a:outerShdw>
                </a:effectLst>
                <a:latin typeface="+mj-lt"/>
                <a:ea typeface="+mj-ea"/>
                <a:cs typeface="+mj-cs"/>
              </a:rPr>
              <a:t>Message-passing</a:t>
            </a:r>
            <a:endParaRPr lang="zh-CN" altLang="en-US" kern="1200" noProof="1">
              <a:effectLst>
                <a:outerShdw blurRad="38100" dist="38100" dir="2700000">
                  <a:srgbClr val="C0C0C0"/>
                </a:outerShdw>
              </a:effectLst>
              <a:latin typeface="+mj-lt"/>
              <a:ea typeface="+mj-ea"/>
              <a:cs typeface="+mj-cs"/>
            </a:endParaRPr>
          </a:p>
        </p:txBody>
      </p:sp>
      <p:sp>
        <p:nvSpPr>
          <p:cNvPr id="149506" name="内容占位符 2"/>
          <p:cNvSpPr>
            <a:spLocks noGrp="1"/>
          </p:cNvSpPr>
          <p:nvPr>
            <p:ph idx="4294967295"/>
          </p:nvPr>
        </p:nvSpPr>
        <p:spPr>
          <a:xfrm>
            <a:off x="658813" y="944563"/>
            <a:ext cx="7886700" cy="5434012"/>
          </a:xfrm>
          <a:ln>
            <a:miter/>
          </a:ln>
        </p:spPr>
        <p:txBody>
          <a:bodyPr/>
          <a:lstStyle/>
          <a:p>
            <a:pPr marL="342900" lvl="2" indent="-342900">
              <a:buFont typeface="Monotype Sorts" pitchFamily="2" charset="2"/>
              <a:buChar char="n"/>
              <a:defRPr/>
            </a:pPr>
            <a:r>
              <a:rPr lang="en-US" altLang="zh-CN" sz="1800" dirty="0" err="1"/>
              <a:t>int</a:t>
            </a:r>
            <a:r>
              <a:rPr lang="en-US" altLang="zh-CN" sz="1800" dirty="0"/>
              <a:t> </a:t>
            </a:r>
            <a:r>
              <a:rPr lang="en-US" altLang="zh-CN" sz="1800" dirty="0" err="1"/>
              <a:t>msgrcv</a:t>
            </a:r>
            <a:r>
              <a:rPr lang="en-US" altLang="zh-CN" sz="1800" dirty="0"/>
              <a:t>(</a:t>
            </a:r>
            <a:r>
              <a:rPr lang="en-US" altLang="zh-CN" sz="1800" dirty="0" err="1"/>
              <a:t>int</a:t>
            </a:r>
            <a:r>
              <a:rPr lang="en-US" altLang="zh-CN" sz="1800" dirty="0"/>
              <a:t> </a:t>
            </a:r>
            <a:r>
              <a:rPr lang="en-US" altLang="zh-CN" sz="1800" dirty="0" err="1"/>
              <a:t>msqid</a:t>
            </a:r>
            <a:r>
              <a:rPr lang="en-US" altLang="zh-CN" sz="1800" dirty="0"/>
              <a:t>, void *</a:t>
            </a:r>
            <a:r>
              <a:rPr lang="en-US" altLang="zh-CN" sz="1800" dirty="0" err="1"/>
              <a:t>msgp</a:t>
            </a:r>
            <a:r>
              <a:rPr lang="en-US" altLang="zh-CN" sz="1800" dirty="0"/>
              <a:t>, </a:t>
            </a:r>
            <a:r>
              <a:rPr lang="en-US" altLang="zh-CN" sz="1800" dirty="0" err="1"/>
              <a:t>size_t</a:t>
            </a:r>
            <a:r>
              <a:rPr lang="en-US" altLang="zh-CN" sz="1800" dirty="0"/>
              <a:t> </a:t>
            </a:r>
            <a:r>
              <a:rPr lang="en-US" altLang="zh-CN" sz="1800" dirty="0" err="1"/>
              <a:t>msgsz</a:t>
            </a:r>
            <a:r>
              <a:rPr lang="en-US" altLang="zh-CN" sz="1800" dirty="0"/>
              <a:t>, long </a:t>
            </a:r>
            <a:r>
              <a:rPr lang="en-US" altLang="zh-CN" sz="1800" dirty="0" err="1"/>
              <a:t>msgtyp</a:t>
            </a:r>
            <a:r>
              <a:rPr lang="en-US" altLang="zh-CN" sz="1800" dirty="0"/>
              <a:t>, </a:t>
            </a:r>
            <a:r>
              <a:rPr lang="en-US" altLang="zh-CN" sz="1800" dirty="0" err="1"/>
              <a:t>int</a:t>
            </a:r>
            <a:r>
              <a:rPr lang="en-US" altLang="zh-CN" sz="1800" dirty="0"/>
              <a:t> </a:t>
            </a:r>
            <a:r>
              <a:rPr lang="en-US" altLang="zh-CN" sz="1800" dirty="0" err="1"/>
              <a:t>msgflg</a:t>
            </a:r>
            <a:r>
              <a:rPr lang="en-US" altLang="zh-CN" sz="1800" dirty="0"/>
              <a:t>);</a:t>
            </a:r>
            <a:endParaRPr lang="en-US" altLang="zh-CN" sz="1800" dirty="0"/>
          </a:p>
          <a:p>
            <a:pPr lvl="1">
              <a:defRPr/>
            </a:pPr>
            <a:r>
              <a:rPr lang="en-US" altLang="zh-CN" sz="1600" dirty="0" err="1">
                <a:solidFill>
                  <a:srgbClr val="006600"/>
                </a:solidFill>
              </a:rPr>
              <a:t>msgid</a:t>
            </a:r>
            <a:r>
              <a:rPr lang="zh-CN" altLang="en-US" sz="1600" dirty="0"/>
              <a:t>：由</a:t>
            </a:r>
            <a:r>
              <a:rPr lang="en-US" altLang="zh-CN" sz="1600" dirty="0" err="1"/>
              <a:t>msgget</a:t>
            </a:r>
            <a:r>
              <a:rPr lang="zh-CN" altLang="en-US" sz="1600" dirty="0"/>
              <a:t>函数返回的消息队列标识符</a:t>
            </a:r>
            <a:endParaRPr lang="zh-CN" altLang="en-US" sz="1600" dirty="0"/>
          </a:p>
          <a:p>
            <a:pPr lvl="1">
              <a:defRPr/>
            </a:pPr>
            <a:r>
              <a:rPr lang="en-US" altLang="zh-CN" sz="1600" dirty="0" err="1">
                <a:solidFill>
                  <a:srgbClr val="006600"/>
                </a:solidFill>
              </a:rPr>
              <a:t>msgp</a:t>
            </a:r>
            <a:r>
              <a:rPr lang="zh-CN" altLang="en-US" sz="1600" dirty="0"/>
              <a:t>：一个指向准备发送消息的指针，消息结构如下：</a:t>
            </a:r>
            <a:endParaRPr lang="zh-CN" altLang="en-US" sz="1600" dirty="0"/>
          </a:p>
          <a:p>
            <a:pPr marL="514350" lvl="1" indent="0">
              <a:buFont typeface="Monotype Sorts" pitchFamily="2" charset="2"/>
              <a:buNone/>
              <a:defRPr/>
            </a:pPr>
            <a:r>
              <a:rPr lang="en-US" altLang="zh-CN" sz="1400" dirty="0"/>
              <a:t>       </a:t>
            </a:r>
            <a:r>
              <a:rPr lang="en-US" altLang="zh-CN" sz="1400" dirty="0" err="1"/>
              <a:t>struct</a:t>
            </a:r>
            <a:r>
              <a:rPr lang="en-US" altLang="zh-CN" sz="1400" dirty="0"/>
              <a:t> </a:t>
            </a:r>
            <a:r>
              <a:rPr lang="en-US" altLang="zh-CN" sz="1400" dirty="0" err="1"/>
              <a:t>my_message</a:t>
            </a:r>
            <a:r>
              <a:rPr lang="en-US" altLang="zh-CN" sz="1400" dirty="0"/>
              <a:t> {  </a:t>
            </a:r>
            <a:endParaRPr lang="en-US" altLang="zh-CN" sz="1400" dirty="0"/>
          </a:p>
          <a:p>
            <a:pPr marL="514350" lvl="1" indent="0">
              <a:buFont typeface="Monotype Sorts" pitchFamily="2" charset="2"/>
              <a:buNone/>
              <a:defRPr/>
            </a:pPr>
            <a:r>
              <a:rPr lang="en-US" altLang="zh-CN" sz="1400" dirty="0"/>
              <a:t>            long </a:t>
            </a:r>
            <a:r>
              <a:rPr lang="en-US" altLang="zh-CN" sz="1400" dirty="0" err="1"/>
              <a:t>int</a:t>
            </a:r>
            <a:r>
              <a:rPr lang="en-US" altLang="zh-CN" sz="1400" dirty="0"/>
              <a:t> </a:t>
            </a:r>
            <a:r>
              <a:rPr lang="en-US" altLang="zh-CN" sz="1400" dirty="0" err="1"/>
              <a:t>message_type</a:t>
            </a:r>
            <a:r>
              <a:rPr lang="en-US" altLang="zh-CN" sz="1400" dirty="0"/>
              <a:t>;   //</a:t>
            </a:r>
            <a:r>
              <a:rPr lang="zh-CN" altLang="en-US" sz="1400" dirty="0"/>
              <a:t>接收函数将根据该消息类型确定是否接收该消息</a:t>
            </a:r>
            <a:endParaRPr lang="en-US" altLang="zh-CN" sz="1400" dirty="0"/>
          </a:p>
          <a:p>
            <a:pPr marL="514350" lvl="1" indent="0">
              <a:buFont typeface="Monotype Sorts" pitchFamily="2" charset="2"/>
              <a:buNone/>
              <a:defRPr/>
            </a:pPr>
            <a:r>
              <a:rPr lang="en-US" altLang="zh-CN" sz="1400" b="1" dirty="0"/>
              <a:t>             char</a:t>
            </a:r>
            <a:r>
              <a:rPr lang="en-US" altLang="zh-CN" sz="1400" dirty="0"/>
              <a:t> </a:t>
            </a:r>
            <a:r>
              <a:rPr lang="en-US" altLang="zh-CN" sz="1400" dirty="0" smtClean="0"/>
              <a:t>text[1];</a:t>
            </a:r>
            <a:r>
              <a:rPr lang="en-US" altLang="zh-CN" sz="1400" dirty="0"/>
              <a:t> </a:t>
            </a:r>
            <a:endParaRPr lang="en-US" altLang="zh-CN" sz="1400" dirty="0"/>
          </a:p>
          <a:p>
            <a:pPr marL="514350" lvl="1" indent="0">
              <a:buFont typeface="Monotype Sorts" pitchFamily="2" charset="2"/>
              <a:buNone/>
              <a:defRPr/>
            </a:pPr>
            <a:r>
              <a:rPr lang="en-US" altLang="zh-CN" sz="1400" dirty="0"/>
              <a:t>          </a:t>
            </a:r>
            <a:r>
              <a:rPr lang="en-US" altLang="zh-CN" sz="1400"/>
              <a:t>}; </a:t>
            </a:r>
            <a:endParaRPr lang="en-US" altLang="zh-CN" sz="1400" dirty="0" smtClean="0"/>
          </a:p>
          <a:p>
            <a:pPr lvl="1">
              <a:defRPr/>
            </a:pPr>
            <a:r>
              <a:rPr lang="en-US" altLang="zh-CN" sz="1600" dirty="0" err="1" smtClean="0">
                <a:solidFill>
                  <a:srgbClr val="006600"/>
                </a:solidFill>
              </a:rPr>
              <a:t>msgsz</a:t>
            </a:r>
            <a:r>
              <a:rPr lang="zh-CN" altLang="en-US" sz="1600" dirty="0" smtClean="0"/>
              <a:t>：</a:t>
            </a:r>
            <a:r>
              <a:rPr lang="en-US" altLang="zh-CN" sz="1600" dirty="0" err="1" smtClean="0"/>
              <a:t>msg_ptr</a:t>
            </a:r>
            <a:r>
              <a:rPr lang="zh-CN" altLang="en-US" sz="1600" dirty="0" smtClean="0"/>
              <a:t>指向的消息数据的长度（纯数据）</a:t>
            </a:r>
            <a:endParaRPr lang="zh-CN" altLang="en-US" sz="1600" dirty="0" smtClean="0"/>
          </a:p>
          <a:p>
            <a:pPr lvl="1">
              <a:defRPr/>
            </a:pPr>
            <a:r>
              <a:rPr lang="en-US" altLang="zh-CN" sz="1600" dirty="0" err="1" smtClean="0">
                <a:solidFill>
                  <a:srgbClr val="006600"/>
                </a:solidFill>
              </a:rPr>
              <a:t>msgtyp</a:t>
            </a:r>
            <a:r>
              <a:rPr lang="zh-CN" altLang="en-US" sz="1600" dirty="0"/>
              <a:t>：</a:t>
            </a:r>
            <a:endParaRPr lang="en-US" altLang="zh-CN" sz="1600" dirty="0"/>
          </a:p>
          <a:p>
            <a:pPr lvl="2">
              <a:defRPr/>
            </a:pPr>
            <a:r>
              <a:rPr lang="en-US" altLang="zh-CN" sz="1400" dirty="0">
                <a:solidFill>
                  <a:srgbClr val="C00000"/>
                </a:solidFill>
              </a:rPr>
              <a:t>=0</a:t>
            </a:r>
            <a:r>
              <a:rPr lang="zh-CN" altLang="en-US" sz="1400" dirty="0"/>
              <a:t>：获取队列中的第一个消息；</a:t>
            </a:r>
            <a:endParaRPr lang="en-US" altLang="zh-CN" sz="1400" dirty="0"/>
          </a:p>
          <a:p>
            <a:pPr lvl="2">
              <a:defRPr/>
            </a:pPr>
            <a:r>
              <a:rPr lang="en-US" altLang="zh-CN" sz="1400" dirty="0">
                <a:solidFill>
                  <a:srgbClr val="C00000"/>
                </a:solidFill>
              </a:rPr>
              <a:t>&gt;0</a:t>
            </a:r>
            <a:r>
              <a:rPr lang="zh-CN" altLang="en-US" sz="1400" dirty="0"/>
              <a:t>：获取指定消息类型的第一个消息（在</a:t>
            </a:r>
            <a:r>
              <a:rPr lang="en-US" altLang="zh-CN" sz="1400" dirty="0" err="1"/>
              <a:t>msgsnd</a:t>
            </a:r>
            <a:r>
              <a:rPr lang="en-US" altLang="zh-CN" sz="1400" dirty="0"/>
              <a:t>()</a:t>
            </a:r>
            <a:r>
              <a:rPr lang="zh-CN" altLang="en-US" sz="1400" dirty="0"/>
              <a:t>中指定发送的消息类型）；</a:t>
            </a:r>
            <a:endParaRPr lang="en-US" altLang="zh-CN" sz="1400" dirty="0"/>
          </a:p>
          <a:p>
            <a:pPr lvl="2">
              <a:defRPr/>
            </a:pPr>
            <a:r>
              <a:rPr lang="en-US" altLang="zh-CN" sz="1400" dirty="0">
                <a:solidFill>
                  <a:srgbClr val="C00000"/>
                </a:solidFill>
              </a:rPr>
              <a:t>&lt;0</a:t>
            </a:r>
            <a:r>
              <a:rPr lang="zh-CN" altLang="en-US" sz="1400" dirty="0"/>
              <a:t>：获取类型等于或小于</a:t>
            </a:r>
            <a:r>
              <a:rPr lang="en-US" altLang="zh-CN" sz="1400" dirty="0" err="1"/>
              <a:t>msgtype</a:t>
            </a:r>
            <a:r>
              <a:rPr lang="zh-CN" altLang="en-US" sz="1400" dirty="0"/>
              <a:t>的</a:t>
            </a:r>
            <a:r>
              <a:rPr lang="zh-CN" altLang="en-US" sz="1400" dirty="0" smtClean="0"/>
              <a:t>绝对值，且绝对值最小的</a:t>
            </a:r>
            <a:r>
              <a:rPr lang="zh-CN" altLang="en-US" sz="1400" dirty="0"/>
              <a:t>第一个消息</a:t>
            </a:r>
            <a:endParaRPr lang="en-US" altLang="zh-CN" sz="1400" dirty="0">
              <a:solidFill>
                <a:srgbClr val="006600"/>
              </a:solidFill>
            </a:endParaRPr>
          </a:p>
          <a:p>
            <a:pPr lvl="1">
              <a:defRPr/>
            </a:pPr>
            <a:r>
              <a:rPr lang="en-US" altLang="zh-CN" sz="1600" dirty="0" err="1">
                <a:solidFill>
                  <a:srgbClr val="006600"/>
                </a:solidFill>
              </a:rPr>
              <a:t>msgflg</a:t>
            </a:r>
            <a:r>
              <a:rPr lang="zh-CN" altLang="en-US" sz="1600" dirty="0"/>
              <a:t>：</a:t>
            </a:r>
            <a:r>
              <a:rPr lang="en-US" altLang="zh-CN" sz="1600" dirty="0">
                <a:solidFill>
                  <a:srgbClr val="C00000"/>
                </a:solidFill>
              </a:rPr>
              <a:t>0</a:t>
            </a:r>
            <a:r>
              <a:rPr lang="zh-CN" altLang="en-US" sz="1600" dirty="0"/>
              <a:t>：当队列空，进程阻塞；</a:t>
            </a:r>
            <a:r>
              <a:rPr lang="en-US" altLang="zh-CN" sz="1600" dirty="0">
                <a:solidFill>
                  <a:srgbClr val="C00000"/>
                </a:solidFill>
              </a:rPr>
              <a:t>IPC_NOWAIT</a:t>
            </a:r>
            <a:r>
              <a:rPr lang="zh-CN" altLang="en-US" sz="1600" dirty="0"/>
              <a:t>：进程不阻塞，返回</a:t>
            </a:r>
            <a:r>
              <a:rPr lang="en-US" altLang="zh-CN" sz="1600" dirty="0"/>
              <a:t>-1</a:t>
            </a:r>
            <a:r>
              <a:rPr lang="zh-CN" altLang="en-US" sz="1600" dirty="0"/>
              <a:t>；</a:t>
            </a:r>
            <a:endParaRPr lang="en-US" altLang="zh-CN" sz="1600" dirty="0"/>
          </a:p>
          <a:p>
            <a:pPr lvl="2">
              <a:defRPr/>
            </a:pPr>
            <a:r>
              <a:rPr lang="zh-CN" altLang="en-US" sz="1600" dirty="0"/>
              <a:t>命令</a:t>
            </a:r>
            <a:r>
              <a:rPr lang="en-US" altLang="zh-CN" sz="1600" dirty="0" err="1">
                <a:solidFill>
                  <a:srgbClr val="0000CC"/>
                </a:solidFill>
              </a:rPr>
              <a:t>ipcs</a:t>
            </a:r>
            <a:r>
              <a:rPr lang="en-US" altLang="zh-CN" sz="1600" dirty="0">
                <a:solidFill>
                  <a:srgbClr val="0000CC"/>
                </a:solidFill>
              </a:rPr>
              <a:t> –l </a:t>
            </a:r>
            <a:r>
              <a:rPr lang="zh-CN" altLang="en-US" sz="1600" dirty="0"/>
              <a:t>可查看消息队列最大长度、每个消息最大字节数、消息队列最大占用的字节数</a:t>
            </a:r>
            <a:endParaRPr lang="en-US" altLang="zh-CN" sz="1600" dirty="0"/>
          </a:p>
          <a:p>
            <a:pPr lvl="1">
              <a:defRPr/>
            </a:pPr>
            <a:r>
              <a:rPr lang="en-US" altLang="zh-CN" sz="1600" dirty="0">
                <a:solidFill>
                  <a:srgbClr val="006600"/>
                </a:solidFill>
              </a:rPr>
              <a:t>ret=</a:t>
            </a:r>
            <a:r>
              <a:rPr lang="en-US" altLang="zh-CN" sz="1600" dirty="0" err="1">
                <a:solidFill>
                  <a:srgbClr val="006600"/>
                </a:solidFill>
              </a:rPr>
              <a:t>msgrcv</a:t>
            </a:r>
            <a:r>
              <a:rPr lang="en-US" altLang="zh-CN" sz="1600" dirty="0"/>
              <a:t> </a:t>
            </a:r>
            <a:r>
              <a:rPr lang="en-US" altLang="zh-CN" sz="1600" dirty="0">
                <a:solidFill>
                  <a:srgbClr val="006600"/>
                </a:solidFill>
              </a:rPr>
              <a:t>(….) </a:t>
            </a:r>
            <a:r>
              <a:rPr lang="zh-CN" altLang="en-US" sz="1600" dirty="0"/>
              <a:t>：调用成功时，返回放到接收缓存区中的字节数，消息被复制到由</a:t>
            </a:r>
            <a:r>
              <a:rPr lang="en-US" altLang="zh-CN" sz="1600" dirty="0" err="1"/>
              <a:t>msgp</a:t>
            </a:r>
            <a:r>
              <a:rPr lang="zh-CN" altLang="en-US" sz="1600" dirty="0"/>
              <a:t>指向的用户分配的缓存区中，然后删除消息队列中的对应消息。失败时返回</a:t>
            </a:r>
            <a:r>
              <a:rPr lang="en-US" altLang="zh-CN" sz="1600" dirty="0"/>
              <a:t>-1.</a:t>
            </a:r>
            <a:endParaRPr lang="en-US" altLang="zh-CN" sz="1600" dirty="0"/>
          </a:p>
        </p:txBody>
      </p: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6434" name="Rectangle 2"/>
          <p:cNvSpPr>
            <a:spLocks noGrp="1"/>
          </p:cNvSpPr>
          <p:nvPr>
            <p:ph type="title" idx="4294967295"/>
          </p:nvPr>
        </p:nvSpPr>
        <p:spPr>
          <a:xfrm>
            <a:off x="730250" y="623888"/>
            <a:ext cx="8077200" cy="609600"/>
          </a:xfrm>
          <a:ln>
            <a:miter/>
          </a:ln>
        </p:spPr>
        <p:txBody>
          <a:bodyPr/>
          <a:lstStyle/>
          <a:p>
            <a:pPr>
              <a:defRPr/>
            </a:pPr>
            <a:r>
              <a:rPr lang="en-US" altLang="zh-CN" sz="2800" noProof="1">
                <a:effectLst>
                  <a:outerShdw blurRad="38100" dist="38100" dir="2700000">
                    <a:srgbClr val="C0C0C0"/>
                  </a:outerShdw>
                </a:effectLst>
              </a:rPr>
              <a:t>3.6 Communication in Client-Server Systems</a:t>
            </a:r>
            <a:endParaRPr lang="en-US" altLang="zh-CN" sz="2800" noProof="1">
              <a:effectLst>
                <a:outerShdw blurRad="38100" dist="38100" dir="2700000">
                  <a:srgbClr val="C0C0C0"/>
                </a:outerShdw>
              </a:effectLst>
            </a:endParaRPr>
          </a:p>
        </p:txBody>
      </p:sp>
      <p:sp>
        <p:nvSpPr>
          <p:cNvPr id="205827" name="Rectangle 3"/>
          <p:cNvSpPr>
            <a:spLocks noGrp="1" noChangeArrowheads="1"/>
          </p:cNvSpPr>
          <p:nvPr>
            <p:ph type="body" idx="4294967295"/>
          </p:nvPr>
        </p:nvSpPr>
        <p:spPr>
          <a:xfrm>
            <a:off x="849313" y="1949450"/>
            <a:ext cx="7351712" cy="2498725"/>
          </a:xfrm>
        </p:spPr>
        <p:txBody>
          <a:bodyPr/>
          <a:lstStyle/>
          <a:p>
            <a:r>
              <a:rPr lang="zh-CN" altLang="en-US" sz="2800" smtClean="0"/>
              <a:t>不同系统中进程之间的通信</a:t>
            </a:r>
            <a:endParaRPr lang="en-US" altLang="zh-CN" sz="2800" smtClean="0"/>
          </a:p>
          <a:p>
            <a:r>
              <a:rPr lang="zh-CN" altLang="en-US" sz="2800" dirty="0" smtClean="0"/>
              <a:t>网络</a:t>
            </a:r>
            <a:r>
              <a:rPr lang="zh-CN" altLang="en-US" sz="2800" dirty="0"/>
              <a:t>间通信</a:t>
            </a:r>
            <a:endParaRPr lang="zh-CN" altLang="en-US" sz="2800" dirty="0"/>
          </a:p>
          <a:p>
            <a:pPr lvl="1"/>
            <a:r>
              <a:rPr lang="zh-CN" altLang="en-US" sz="2400" dirty="0"/>
              <a:t>Sockets</a:t>
            </a:r>
            <a:endParaRPr lang="zh-CN" altLang="en-US" sz="2400" dirty="0"/>
          </a:p>
          <a:p>
            <a:pPr lvl="1"/>
            <a:r>
              <a:rPr lang="zh-CN" altLang="en-US" sz="2400" dirty="0"/>
              <a:t>Remote Procedure Calls</a:t>
            </a:r>
            <a:endParaRPr lang="zh-CN" altLang="en-US" sz="2400" dirty="0"/>
          </a:p>
          <a:p>
            <a:pPr lvl="1"/>
            <a:r>
              <a:rPr lang="zh-CN" altLang="en-US" sz="2400" dirty="0"/>
              <a:t>Remote Method Invocation (Java)</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7458"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3.6.1 Sockets</a:t>
            </a:r>
            <a:endParaRPr lang="zh-CN" altLang="en-US" noProof="1">
              <a:effectLst>
                <a:outerShdw blurRad="38100" dist="38100" dir="2700000">
                  <a:srgbClr val="C0C0C0"/>
                </a:outerShdw>
              </a:effectLst>
            </a:endParaRPr>
          </a:p>
        </p:txBody>
      </p:sp>
      <p:sp>
        <p:nvSpPr>
          <p:cNvPr id="206851" name="Rectangle 3"/>
          <p:cNvSpPr>
            <a:spLocks noGrp="1" noChangeArrowheads="1"/>
          </p:cNvSpPr>
          <p:nvPr>
            <p:ph type="body" idx="4294967295"/>
          </p:nvPr>
        </p:nvSpPr>
        <p:spPr/>
        <p:txBody>
          <a:bodyPr/>
          <a:lstStyle/>
          <a:p>
            <a:r>
              <a:rPr lang="en-US" altLang="zh-CN" sz="2800"/>
              <a:t>A socket is defined as an </a:t>
            </a:r>
            <a:r>
              <a:rPr lang="en-US" altLang="zh-CN" sz="2800" i="1"/>
              <a:t>endpoint for communication</a:t>
            </a:r>
            <a:endParaRPr lang="en-US" altLang="zh-CN" sz="2800"/>
          </a:p>
          <a:p>
            <a:r>
              <a:rPr lang="en-US" altLang="zh-CN" sz="2800">
                <a:solidFill>
                  <a:srgbClr val="FF0000"/>
                </a:solidFill>
              </a:rPr>
              <a:t>Concatenation of IP address and port</a:t>
            </a:r>
            <a:endParaRPr lang="en-US" altLang="zh-CN" sz="2800">
              <a:solidFill>
                <a:srgbClr val="FF0000"/>
              </a:solidFill>
            </a:endParaRPr>
          </a:p>
          <a:p>
            <a:r>
              <a:rPr lang="en-US" altLang="zh-CN" sz="2800"/>
              <a:t>The socket </a:t>
            </a:r>
            <a:r>
              <a:rPr lang="en-US" altLang="zh-CN" sz="2800" b="1"/>
              <a:t>161.25.19.8:1625</a:t>
            </a:r>
            <a:r>
              <a:rPr lang="en-US" altLang="zh-CN" sz="2800"/>
              <a:t> refers to port </a:t>
            </a:r>
            <a:r>
              <a:rPr lang="en-US" altLang="zh-CN" sz="2800" b="1"/>
              <a:t>1625</a:t>
            </a:r>
            <a:r>
              <a:rPr lang="en-US" altLang="zh-CN" sz="2800"/>
              <a:t> on host </a:t>
            </a:r>
            <a:r>
              <a:rPr lang="en-US" altLang="zh-CN" sz="2800" b="1"/>
              <a:t>161.25.19.8</a:t>
            </a:r>
            <a:endParaRPr lang="en-US" altLang="zh-CN" sz="2800" b="1"/>
          </a:p>
          <a:p>
            <a:r>
              <a:rPr lang="en-US" altLang="zh-CN" sz="2800"/>
              <a:t>Communication consists between a pair of sockets</a:t>
            </a:r>
            <a:endParaRPr lang="en-US" altLang="zh-CN" sz="2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8482"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Socket Communication</a:t>
            </a:r>
            <a:endParaRPr lang="en-US" altLang="zh-CN" noProof="1">
              <a:effectLst>
                <a:outerShdw blurRad="38100" dist="38100" dir="2700000">
                  <a:srgbClr val="C0C0C0"/>
                </a:outerShdw>
              </a:effectLst>
            </a:endParaRPr>
          </a:p>
        </p:txBody>
      </p:sp>
      <p:pic>
        <p:nvPicPr>
          <p:cNvPr id="207875" name="Picture 6"/>
          <p:cNvPicPr>
            <a:picLocks noChangeAspect="1" noChangeArrowheads="1"/>
          </p:cNvPicPr>
          <p:nvPr/>
        </p:nvPicPr>
        <p:blipFill>
          <a:blip r:embed="rId1">
            <a:extLst>
              <a:ext uri="{28A0092B-C50C-407E-A947-70E740481C1C}">
                <a14:useLocalDpi xmlns:a14="http://schemas.microsoft.com/office/drawing/2010/main" val="0"/>
              </a:ext>
            </a:extLst>
          </a:blip>
          <a:srcRect l="421" t="5057" r="632" b="4776"/>
          <a:stretch>
            <a:fillRect/>
          </a:stretch>
        </p:blipFill>
        <p:spPr bwMode="auto">
          <a:xfrm>
            <a:off x="1719263" y="1581150"/>
            <a:ext cx="5964237" cy="40767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9506"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3.6.2 Remote Procedure Calls</a:t>
            </a:r>
            <a:endParaRPr lang="zh-CN" altLang="en-US" noProof="1">
              <a:effectLst>
                <a:outerShdw blurRad="38100" dist="38100" dir="2700000">
                  <a:srgbClr val="C0C0C0"/>
                </a:outerShdw>
              </a:effectLst>
            </a:endParaRPr>
          </a:p>
        </p:txBody>
      </p:sp>
      <p:sp>
        <p:nvSpPr>
          <p:cNvPr id="208899" name="Rectangle 3"/>
          <p:cNvSpPr>
            <a:spLocks noGrp="1" noChangeArrowheads="1"/>
          </p:cNvSpPr>
          <p:nvPr>
            <p:ph type="body" idx="4294967295"/>
          </p:nvPr>
        </p:nvSpPr>
        <p:spPr/>
        <p:txBody>
          <a:bodyPr/>
          <a:lstStyle/>
          <a:p>
            <a:r>
              <a:rPr lang="en-US" altLang="zh-CN" sz="2400">
                <a:solidFill>
                  <a:srgbClr val="FF0000"/>
                </a:solidFill>
              </a:rPr>
              <a:t>Remote procedure call (RPC)</a:t>
            </a:r>
            <a:r>
              <a:rPr lang="en-US" altLang="zh-CN" sz="2400"/>
              <a:t> abstracts procedure calls between processes on networked systems.</a:t>
            </a:r>
            <a:endParaRPr lang="en-US" altLang="zh-CN" sz="2400"/>
          </a:p>
          <a:p>
            <a:r>
              <a:rPr lang="en-US" altLang="zh-CN" sz="2400" b="1"/>
              <a:t>Stubs</a:t>
            </a:r>
            <a:r>
              <a:rPr lang="en-US" altLang="zh-CN" sz="2400"/>
              <a:t> – </a:t>
            </a:r>
            <a:r>
              <a:rPr lang="en-US" altLang="zh-CN" sz="2400">
                <a:solidFill>
                  <a:srgbClr val="CC6600"/>
                </a:solidFill>
              </a:rPr>
              <a:t>client-side proxy for the actual procedure on the server.</a:t>
            </a:r>
            <a:endParaRPr lang="en-US" altLang="zh-CN" sz="2400">
              <a:solidFill>
                <a:srgbClr val="CC6600"/>
              </a:solidFill>
            </a:endParaRPr>
          </a:p>
          <a:p>
            <a:r>
              <a:rPr lang="en-US" altLang="zh-CN" sz="2400"/>
              <a:t>The </a:t>
            </a:r>
            <a:r>
              <a:rPr lang="en-US" altLang="zh-CN" sz="2400">
                <a:solidFill>
                  <a:srgbClr val="121896"/>
                </a:solidFill>
              </a:rPr>
              <a:t>client-side stub</a:t>
            </a:r>
            <a:r>
              <a:rPr lang="en-US" altLang="zh-CN" sz="2400"/>
              <a:t> locates the server and </a:t>
            </a:r>
            <a:r>
              <a:rPr lang="en-US" altLang="zh-CN" sz="2400" i="1"/>
              <a:t>marshalls</a:t>
            </a:r>
            <a:r>
              <a:rPr lang="en-US" altLang="zh-CN" sz="2400"/>
              <a:t> the parameters.</a:t>
            </a:r>
            <a:endParaRPr lang="en-US" altLang="zh-CN" sz="2400"/>
          </a:p>
          <a:p>
            <a:r>
              <a:rPr lang="en-US" altLang="zh-CN" sz="2400"/>
              <a:t>The </a:t>
            </a:r>
            <a:r>
              <a:rPr lang="en-US" altLang="zh-CN" sz="2400">
                <a:solidFill>
                  <a:srgbClr val="121896"/>
                </a:solidFill>
              </a:rPr>
              <a:t>server-side stub</a:t>
            </a:r>
            <a:r>
              <a:rPr lang="en-US" altLang="zh-CN" sz="2400"/>
              <a:t> receives this message, unpacks the marshalled parameters, and performs the procedure on the server.</a:t>
            </a:r>
            <a:endParaRPr lang="en-US" altLang="zh-CN" sz="2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9922" name="灯片编号占位符 5"/>
          <p:cNvSpPr txBox="1">
            <a:spLocks noGrp="1" noChangeArrowheads="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5904C23D-11DF-49BE-8CB0-9BA06E56E98B}" type="slidenum">
              <a:rPr lang="en-US" altLang="en-US" sz="1800">
                <a:latin typeface="Helvetica" panose="020B0604020202020204" pitchFamily="34" charset="0"/>
              </a:rPr>
            </a:fld>
            <a:endParaRPr lang="en-US" altLang="en-US" sz="1800">
              <a:latin typeface="Helvetica" panose="020B0604020202020204" pitchFamily="34" charset="0"/>
            </a:endParaRPr>
          </a:p>
        </p:txBody>
      </p:sp>
      <p:sp>
        <p:nvSpPr>
          <p:cNvPr id="150531" name="Rectangle 2"/>
          <p:cNvSpPr>
            <a:spLocks noGrp="1"/>
          </p:cNvSpPr>
          <p:nvPr>
            <p:ph type="title" idx="4294967295"/>
          </p:nvPr>
        </p:nvSpPr>
        <p:spPr>
          <a:ln>
            <a:miter/>
          </a:ln>
        </p:spPr>
        <p:txBody>
          <a:bodyPr/>
          <a:lstStyle/>
          <a:p>
            <a:pPr eaLnBrk="1" hangingPunct="1">
              <a:defRPr/>
            </a:pPr>
            <a:r>
              <a:rPr lang="en-US" altLang="zh-CN" noProof="1">
                <a:effectLst>
                  <a:outerShdw blurRad="38100" dist="38100" dir="2700000">
                    <a:srgbClr val="C0C0C0"/>
                  </a:outerShdw>
                </a:effectLst>
              </a:rPr>
              <a:t>Remote Procedure Call</a:t>
            </a:r>
            <a:endParaRPr lang="en-US" altLang="zh-CN" noProof="1">
              <a:effectLst>
                <a:outerShdw blurRad="38100" dist="38100" dir="2700000">
                  <a:srgbClr val="C0C0C0"/>
                </a:outerShdw>
              </a:effectLst>
            </a:endParaRPr>
          </a:p>
        </p:txBody>
      </p:sp>
      <p:pic>
        <p:nvPicPr>
          <p:cNvPr id="209924" name="Picture 4" descr="6-2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088" y="2060575"/>
            <a:ext cx="7829550" cy="383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1554"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Execution of RPC</a:t>
            </a:r>
            <a:endParaRPr lang="en-US" altLang="zh-CN" noProof="1">
              <a:effectLst>
                <a:outerShdw blurRad="38100" dist="38100" dir="2700000">
                  <a:srgbClr val="C0C0C0"/>
                </a:outerShdw>
              </a:effectLst>
            </a:endParaRPr>
          </a:p>
        </p:txBody>
      </p:sp>
      <p:pic>
        <p:nvPicPr>
          <p:cNvPr id="210947" name="Picture 5"/>
          <p:cNvPicPr>
            <a:picLocks noChangeAspect="1" noChangeArrowheads="1"/>
          </p:cNvPicPr>
          <p:nvPr/>
        </p:nvPicPr>
        <p:blipFill>
          <a:blip r:embed="rId1">
            <a:extLst>
              <a:ext uri="{28A0092B-C50C-407E-A947-70E740481C1C}">
                <a14:useLocalDpi xmlns:a14="http://schemas.microsoft.com/office/drawing/2010/main" val="0"/>
              </a:ext>
            </a:extLst>
          </a:blip>
          <a:srcRect l="19237" t="1038" r="19432" b="1036"/>
          <a:stretch>
            <a:fillRect/>
          </a:stretch>
        </p:blipFill>
        <p:spPr bwMode="auto">
          <a:xfrm>
            <a:off x="685800" y="1084263"/>
            <a:ext cx="7421563" cy="52197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578"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3.6.3 Remote Method Invocation</a:t>
            </a:r>
            <a:endParaRPr lang="zh-CN" altLang="en-US" noProof="1">
              <a:effectLst>
                <a:outerShdw blurRad="38100" dist="38100" dir="2700000">
                  <a:srgbClr val="C0C0C0"/>
                </a:outerShdw>
              </a:effectLst>
            </a:endParaRPr>
          </a:p>
        </p:txBody>
      </p:sp>
      <p:sp>
        <p:nvSpPr>
          <p:cNvPr id="211971" name="Rectangle 3"/>
          <p:cNvSpPr>
            <a:spLocks noGrp="1" noChangeArrowheads="1"/>
          </p:cNvSpPr>
          <p:nvPr>
            <p:ph type="body" idx="4294967295"/>
          </p:nvPr>
        </p:nvSpPr>
        <p:spPr/>
        <p:txBody>
          <a:bodyPr/>
          <a:lstStyle/>
          <a:p>
            <a:r>
              <a:rPr lang="en-US" altLang="zh-CN" sz="1800"/>
              <a:t>Remote Method Invocation (RMI) is a Java mechanism similar to RPCs.</a:t>
            </a:r>
            <a:endParaRPr lang="en-US" altLang="zh-CN" sz="1800"/>
          </a:p>
          <a:p>
            <a:r>
              <a:rPr lang="en-US" altLang="zh-CN" sz="1800"/>
              <a:t>RMI allows a Java program on one machine to invoke a method on a remote object.</a:t>
            </a:r>
            <a:endParaRPr lang="en-US" altLang="zh-CN" sz="1800"/>
          </a:p>
        </p:txBody>
      </p:sp>
      <p:pic>
        <p:nvPicPr>
          <p:cNvPr id="211972" name="Picture 5"/>
          <p:cNvPicPr>
            <a:picLocks noChangeAspect="1" noChangeArrowheads="1"/>
          </p:cNvPicPr>
          <p:nvPr/>
        </p:nvPicPr>
        <p:blipFill>
          <a:blip r:embed="rId1">
            <a:extLst>
              <a:ext uri="{28A0092B-C50C-407E-A947-70E740481C1C}">
                <a14:useLocalDpi xmlns:a14="http://schemas.microsoft.com/office/drawing/2010/main" val="0"/>
              </a:ext>
            </a:extLst>
          </a:blip>
          <a:srcRect l="365" t="25000" r="363" b="25000"/>
          <a:stretch>
            <a:fillRect/>
          </a:stretch>
        </p:blipFill>
        <p:spPr bwMode="auto">
          <a:xfrm>
            <a:off x="1209675" y="3194050"/>
            <a:ext cx="6926263" cy="26162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02"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Marshalling Parameters</a:t>
            </a:r>
            <a:endParaRPr lang="en-US" altLang="zh-CN" noProof="1">
              <a:effectLst>
                <a:outerShdw blurRad="38100" dist="38100" dir="2700000">
                  <a:srgbClr val="C0C0C0"/>
                </a:outerShdw>
              </a:effectLst>
            </a:endParaRPr>
          </a:p>
        </p:txBody>
      </p:sp>
      <p:pic>
        <p:nvPicPr>
          <p:cNvPr id="212995" name="Picture 4"/>
          <p:cNvPicPr>
            <a:picLocks noChangeAspect="1" noChangeArrowheads="1"/>
          </p:cNvPicPr>
          <p:nvPr/>
        </p:nvPicPr>
        <p:blipFill>
          <a:blip r:embed="rId1">
            <a:extLst>
              <a:ext uri="{28A0092B-C50C-407E-A947-70E740481C1C}">
                <a14:useLocalDpi xmlns:a14="http://schemas.microsoft.com/office/drawing/2010/main" val="0"/>
              </a:ext>
            </a:extLst>
          </a:blip>
          <a:srcRect l="407" t="12790" r="409" b="12517"/>
          <a:stretch>
            <a:fillRect/>
          </a:stretch>
        </p:blipFill>
        <p:spPr bwMode="auto">
          <a:xfrm>
            <a:off x="1228725" y="1409700"/>
            <a:ext cx="7477125" cy="42227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xfrm>
            <a:off x="685800" y="228600"/>
            <a:ext cx="7023100" cy="609600"/>
          </a:xfrm>
          <a:ln>
            <a:miter/>
          </a:ln>
        </p:spPr>
        <p:txBody>
          <a:bodyPr/>
          <a:lstStyle/>
          <a:p>
            <a:pPr>
              <a:defRPr/>
            </a:pPr>
            <a:r>
              <a:rPr lang="en-US" altLang="zh-CN" noProof="1">
                <a:effectLst>
                  <a:outerShdw blurRad="38100" dist="38100" dir="2700000">
                    <a:srgbClr val="C0C0C0"/>
                  </a:outerShdw>
                </a:effectLst>
              </a:rPr>
              <a:t>Process State—New--in Nachos</a:t>
            </a:r>
            <a:endParaRPr lang="en-US" altLang="zh-CN" noProof="1">
              <a:effectLst>
                <a:outerShdw blurRad="38100" dist="38100" dir="2700000">
                  <a:srgbClr val="C0C0C0"/>
                </a:outerShdw>
              </a:effectLst>
            </a:endParaRPr>
          </a:p>
        </p:txBody>
      </p:sp>
      <p:sp>
        <p:nvSpPr>
          <p:cNvPr id="23555" name="Rectangle 3"/>
          <p:cNvSpPr>
            <a:spLocks noGrp="1" noChangeArrowheads="1"/>
          </p:cNvSpPr>
          <p:nvPr>
            <p:ph type="body" idx="4294967295"/>
          </p:nvPr>
        </p:nvSpPr>
        <p:spPr>
          <a:xfrm>
            <a:off x="849313" y="1055688"/>
            <a:ext cx="7761287" cy="4876800"/>
          </a:xfrm>
        </p:spPr>
        <p:txBody>
          <a:bodyPr/>
          <a:lstStyle/>
          <a:p>
            <a:r>
              <a:rPr lang="en-US" altLang="zh-CN" sz="2400" dirty="0"/>
              <a:t>In Nachos</a:t>
            </a:r>
            <a:r>
              <a:rPr lang="en-US" altLang="zh-CN" sz="2400" dirty="0">
                <a:solidFill>
                  <a:srgbClr val="CC6600"/>
                </a:solidFill>
              </a:rPr>
              <a:t>, </a:t>
            </a:r>
            <a:r>
              <a:rPr lang="en-US" altLang="zh-CN" sz="2400" dirty="0">
                <a:solidFill>
                  <a:srgbClr val="7030A0"/>
                </a:solidFill>
              </a:rPr>
              <a:t>class Thread </a:t>
            </a:r>
            <a:r>
              <a:rPr lang="en-US" altLang="zh-CN" sz="2400" dirty="0"/>
              <a:t>defines a thread</a:t>
            </a:r>
            <a:endParaRPr lang="en-US" altLang="zh-CN" sz="2400" dirty="0"/>
          </a:p>
          <a:p>
            <a:pPr lvl="1"/>
            <a:r>
              <a:rPr lang="en-US" altLang="zh-CN" sz="2000" dirty="0"/>
              <a:t>Its constructor </a:t>
            </a:r>
            <a:r>
              <a:rPr lang="en-US" altLang="zh-CN" sz="2000" dirty="0">
                <a:solidFill>
                  <a:srgbClr val="C00000"/>
                </a:solidFill>
              </a:rPr>
              <a:t>only declares </a:t>
            </a:r>
            <a:r>
              <a:rPr lang="en-US" altLang="zh-CN" sz="2000" dirty="0"/>
              <a:t>some private members, such </a:t>
            </a:r>
            <a:r>
              <a:rPr lang="en-US" altLang="zh-CN" sz="2000" dirty="0" smtClean="0"/>
              <a:t>as</a:t>
            </a:r>
            <a:endParaRPr lang="en-US" altLang="zh-CN" sz="2000" dirty="0" smtClean="0"/>
          </a:p>
          <a:p>
            <a:pPr lvl="2"/>
            <a:r>
              <a:rPr lang="en-US" altLang="zh-CN" sz="1800" dirty="0" smtClean="0"/>
              <a:t> </a:t>
            </a:r>
            <a:r>
              <a:rPr lang="en-US" altLang="zh-CN" sz="1800" dirty="0">
                <a:solidFill>
                  <a:srgbClr val="0000CC"/>
                </a:solidFill>
              </a:rPr>
              <a:t>stack, registers </a:t>
            </a:r>
            <a:r>
              <a:rPr lang="en-US" altLang="zh-CN" sz="1800" dirty="0"/>
              <a:t>and</a:t>
            </a:r>
            <a:r>
              <a:rPr lang="en-US" altLang="zh-CN" sz="1800" dirty="0">
                <a:solidFill>
                  <a:srgbClr val="0000CC"/>
                </a:solidFill>
              </a:rPr>
              <a:t> </a:t>
            </a:r>
            <a:r>
              <a:rPr lang="en-US" altLang="zh-CN" sz="1800" dirty="0" smtClean="0">
                <a:solidFill>
                  <a:srgbClr val="0000CC"/>
                </a:solidFill>
              </a:rPr>
              <a:t>state</a:t>
            </a:r>
            <a:endParaRPr lang="en-US" altLang="zh-CN" sz="1800" dirty="0" smtClean="0">
              <a:solidFill>
                <a:srgbClr val="0000CC"/>
              </a:solidFill>
            </a:endParaRPr>
          </a:p>
          <a:p>
            <a:pPr lvl="1"/>
            <a:r>
              <a:rPr lang="en-US" altLang="zh-CN" sz="2200" dirty="0" smtClean="0"/>
              <a:t> B</a:t>
            </a:r>
            <a:r>
              <a:rPr lang="en-US" altLang="zh-CN" sz="2000" dirty="0" smtClean="0"/>
              <a:t>ut not initialize them</a:t>
            </a:r>
            <a:endParaRPr lang="en-US" altLang="zh-CN" sz="2000" dirty="0" smtClean="0"/>
          </a:p>
          <a:p>
            <a:pPr lvl="1"/>
            <a:r>
              <a:rPr lang="en-US" altLang="zh-CN" sz="2200" dirty="0" smtClean="0"/>
              <a:t> T</a:t>
            </a:r>
            <a:r>
              <a:rPr lang="en-US" altLang="zh-CN" sz="2000" dirty="0" smtClean="0"/>
              <a:t>herefor its state is “</a:t>
            </a:r>
            <a:r>
              <a:rPr lang="en-US" altLang="zh-CN" sz="2000" b="1" dirty="0" smtClean="0">
                <a:solidFill>
                  <a:srgbClr val="0070C0"/>
                </a:solidFill>
              </a:rPr>
              <a:t>NEW</a:t>
            </a:r>
            <a:r>
              <a:rPr lang="en-US" altLang="zh-CN" sz="2000" dirty="0" smtClean="0"/>
              <a:t>” or “</a:t>
            </a:r>
            <a:r>
              <a:rPr lang="en-US" altLang="zh-CN" sz="2000" b="1" dirty="0" smtClean="0">
                <a:solidFill>
                  <a:srgbClr val="0070C0"/>
                </a:solidFill>
              </a:rPr>
              <a:t>JUST CREATED</a:t>
            </a:r>
            <a:r>
              <a:rPr lang="en-US" altLang="zh-CN" sz="2000" dirty="0" smtClean="0"/>
              <a:t>.” </a:t>
            </a:r>
            <a:endParaRPr lang="en-US" altLang="zh-CN" sz="2000" dirty="0" smtClean="0"/>
          </a:p>
          <a:p>
            <a:r>
              <a:rPr lang="zh-CN" altLang="en-US" sz="2000" dirty="0" smtClean="0"/>
              <a:t>当</a:t>
            </a:r>
            <a:r>
              <a:rPr lang="zh-CN" altLang="en-US" sz="2000" dirty="0"/>
              <a:t>调用</a:t>
            </a:r>
            <a:r>
              <a:rPr lang="en-US" altLang="zh-CN" sz="2000" dirty="0"/>
              <a:t>fork()</a:t>
            </a:r>
            <a:r>
              <a:rPr lang="zh-CN" altLang="en-US" sz="2000" dirty="0"/>
              <a:t>后，进程状态便由</a:t>
            </a:r>
            <a:r>
              <a:rPr lang="en-US" altLang="zh-CN" sz="2000" dirty="0"/>
              <a:t>“</a:t>
            </a:r>
            <a:r>
              <a:rPr lang="en-US" altLang="zh-CN" sz="2000" b="1" dirty="0">
                <a:solidFill>
                  <a:srgbClr val="0070C0"/>
                </a:solidFill>
              </a:rPr>
              <a:t>JUST CREATED</a:t>
            </a:r>
            <a:r>
              <a:rPr lang="en-US" altLang="zh-CN" sz="2000" dirty="0"/>
              <a:t>”</a:t>
            </a:r>
            <a:r>
              <a:rPr lang="zh-CN" altLang="en-US" sz="2000" dirty="0"/>
              <a:t>变为</a:t>
            </a:r>
            <a:r>
              <a:rPr lang="en-US" altLang="zh-CN" sz="2000" b="1" dirty="0">
                <a:solidFill>
                  <a:srgbClr val="0070C0"/>
                </a:solidFill>
              </a:rPr>
              <a:t>ready</a:t>
            </a:r>
            <a:endParaRPr lang="en-US" altLang="zh-CN" sz="2000" b="1" dirty="0">
              <a:solidFill>
                <a:srgbClr val="0070C0"/>
              </a:solidFill>
            </a:endParaRPr>
          </a:p>
          <a:p>
            <a:r>
              <a:rPr lang="zh-CN" altLang="en-US" sz="2000" dirty="0"/>
              <a:t>请参阅 </a:t>
            </a:r>
            <a:r>
              <a:rPr lang="en-US" altLang="zh-CN" sz="2000" dirty="0"/>
              <a:t>Nachos</a:t>
            </a:r>
            <a:r>
              <a:rPr lang="zh-CN" altLang="en-US" sz="2000" dirty="0"/>
              <a:t>中</a:t>
            </a:r>
            <a:r>
              <a:rPr lang="en-US" altLang="zh-CN" sz="2000" dirty="0"/>
              <a:t>code/threads</a:t>
            </a:r>
            <a:r>
              <a:rPr lang="zh-CN" altLang="en-US" sz="2000" dirty="0"/>
              <a:t>中的相关代码</a:t>
            </a:r>
            <a:endParaRPr lang="en-US" altLang="zh-CN" sz="2000" dirty="0"/>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课后复习题</a:t>
            </a:r>
            <a:endParaRPr lang="en-US" altLang="zh-CN" noProof="1">
              <a:effectLst>
                <a:outerShdw blurRad="38100" dist="38100" dir="2700000">
                  <a:srgbClr val="C0C0C0"/>
                </a:outerShdw>
              </a:effectLst>
            </a:endParaRPr>
          </a:p>
        </p:txBody>
      </p:sp>
      <p:sp>
        <p:nvSpPr>
          <p:cNvPr id="214019" name="Rectangle 3"/>
          <p:cNvSpPr>
            <a:spLocks noGrp="1" noChangeArrowheads="1"/>
          </p:cNvSpPr>
          <p:nvPr>
            <p:ph type="body" idx="4294967295"/>
          </p:nvPr>
        </p:nvSpPr>
        <p:spPr/>
        <p:txBody>
          <a:bodyPr/>
          <a:lstStyle/>
          <a:p>
            <a:r>
              <a:rPr lang="zh-CN" altLang="en-US" sz="2400" smtClean="0"/>
              <a:t>要点</a:t>
            </a:r>
            <a:endParaRPr lang="en-US" altLang="zh-CN" sz="2400" dirty="0"/>
          </a:p>
          <a:p>
            <a:pPr lvl="1"/>
            <a:r>
              <a:rPr lang="zh-CN" altLang="en-US" sz="2000" dirty="0"/>
              <a:t>进程的概念</a:t>
            </a:r>
            <a:endParaRPr lang="zh-CN" altLang="en-US" sz="2000" dirty="0"/>
          </a:p>
          <a:p>
            <a:pPr lvl="1"/>
            <a:r>
              <a:rPr lang="zh-CN" altLang="en-US" sz="2000" dirty="0"/>
              <a:t>进程的状态、转换及其转换条件（状态转换图）</a:t>
            </a:r>
            <a:endParaRPr lang="zh-CN" altLang="en-US" sz="2000" dirty="0"/>
          </a:p>
          <a:p>
            <a:pPr lvl="1"/>
            <a:r>
              <a:rPr lang="zh-CN" altLang="en-US" sz="2000" dirty="0"/>
              <a:t>PCB的概念及其作用</a:t>
            </a:r>
            <a:endParaRPr lang="en-US" altLang="zh-CN" sz="2000" dirty="0"/>
          </a:p>
          <a:p>
            <a:pPr lvl="1"/>
            <a:r>
              <a:rPr lang="zh-CN" altLang="en-US" sz="2000" dirty="0"/>
              <a:t>进程的创建与撤销的</a:t>
            </a:r>
            <a:r>
              <a:rPr lang="zh-CN" altLang="en-US" sz="2000" dirty="0" smtClean="0"/>
              <a:t>相关知识（包括例题）</a:t>
            </a:r>
            <a:endParaRPr lang="zh-CN" altLang="en-US" sz="2000" dirty="0"/>
          </a:p>
          <a:p>
            <a:pPr lvl="1"/>
            <a:r>
              <a:rPr lang="zh-CN" altLang="en-US" sz="2000" dirty="0"/>
              <a:t>几种进程间的通信方法</a:t>
            </a:r>
            <a:endParaRPr lang="en-US" altLang="zh-CN" sz="2000" dirty="0"/>
          </a:p>
          <a:p>
            <a:pPr lvl="1"/>
            <a:r>
              <a:rPr lang="en-US" altLang="zh-CN" sz="2000" dirty="0"/>
              <a:t>What are the two models of </a:t>
            </a:r>
            <a:r>
              <a:rPr lang="en-US" altLang="zh-CN" sz="2000" dirty="0" err="1"/>
              <a:t>interprocess</a:t>
            </a:r>
            <a:r>
              <a:rPr lang="en-US" altLang="zh-CN" sz="2000" dirty="0"/>
              <a:t> communication? What are the strengths and </a:t>
            </a:r>
            <a:r>
              <a:rPr lang="en-US" altLang="zh-CN" sz="2000" dirty="0" smtClean="0"/>
              <a:t>weaknesses </a:t>
            </a:r>
            <a:r>
              <a:rPr lang="en-US" altLang="zh-CN" sz="2000" dirty="0"/>
              <a:t>of the two approaches</a:t>
            </a:r>
            <a:r>
              <a:rPr lang="en-US" altLang="zh-CN" sz="2000" dirty="0" smtClean="0"/>
              <a:t>?</a:t>
            </a:r>
            <a:endParaRPr lang="en-US" altLang="zh-CN" sz="2000" dirty="0" smtClean="0"/>
          </a:p>
          <a:p>
            <a:r>
              <a:rPr lang="zh-CN" altLang="en-US" sz="1800" dirty="0"/>
              <a:t>Page 116</a:t>
            </a:r>
            <a:endParaRPr lang="zh-CN" altLang="en-US" sz="1800" dirty="0"/>
          </a:p>
          <a:p>
            <a:pPr>
              <a:buNone/>
            </a:pPr>
            <a:r>
              <a:rPr lang="zh-CN" altLang="en-US" sz="1800" dirty="0"/>
              <a:t>    1,2,</a:t>
            </a:r>
            <a:r>
              <a:rPr lang="en-US" altLang="zh-CN" sz="1800" dirty="0"/>
              <a:t>4</a:t>
            </a:r>
            <a:endParaRPr lang="en-US" altLang="zh-CN" sz="1800" dirty="0"/>
          </a:p>
          <a:p>
            <a:pPr lvl="1"/>
            <a:endParaRPr lang="zh-CN" altLang="en-US" sz="1800" dirty="0"/>
          </a:p>
        </p:txBody>
      </p:sp>
    </p:spTree>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p:cNvSpPr>
          <p:nvPr>
            <p:ph type="ctrTitle" idx="4294967295"/>
          </p:nvPr>
        </p:nvSpPr>
        <p:spPr>
          <a:xfrm>
            <a:off x="685800" y="2286000"/>
            <a:ext cx="7772400" cy="1143000"/>
          </a:xfrm>
          <a:ln>
            <a:miter/>
          </a:ln>
        </p:spPr>
        <p:txBody>
          <a:bodyPr/>
          <a:lstStyle>
            <a:lvl1pPr lvl="0">
              <a:defRPr kern="1200"/>
            </a:lvl1pPr>
          </a:lstStyle>
          <a:p>
            <a:pPr>
              <a:defRPr/>
            </a:pPr>
            <a:r>
              <a:rPr lang="en-US" altLang="zh-CN" noProof="1">
                <a:effectLst>
                  <a:outerShdw blurRad="38100" dist="38100" dir="2700000">
                    <a:srgbClr val="C0C0C0"/>
                  </a:outerShdw>
                </a:effectLst>
              </a:rPr>
              <a:t>End of Chapter 3</a:t>
            </a:r>
            <a:endParaRPr lang="en-US" altLang="zh-CN" noProof="1">
              <a:effectLst>
                <a:outerShdw blurRad="38100" dist="38100" dir="2700000">
                  <a:srgbClr val="C0C0C0"/>
                </a:outerShdw>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xfrm>
            <a:off x="685800" y="228600"/>
            <a:ext cx="7023100" cy="609600"/>
          </a:xfrm>
          <a:ln>
            <a:miter/>
          </a:ln>
        </p:spPr>
        <p:txBody>
          <a:bodyPr/>
          <a:lstStyle/>
          <a:p>
            <a:pPr>
              <a:defRPr/>
            </a:pPr>
            <a:r>
              <a:rPr lang="en-US" altLang="zh-CN" noProof="1">
                <a:effectLst>
                  <a:outerShdw blurRad="38100" dist="38100" dir="2700000">
                    <a:srgbClr val="C0C0C0"/>
                  </a:outerShdw>
                </a:effectLst>
              </a:rPr>
              <a:t>Process State--New</a:t>
            </a:r>
            <a:endParaRPr lang="en-US" altLang="zh-CN" noProof="1">
              <a:effectLst>
                <a:outerShdw blurRad="38100" dist="38100" dir="2700000">
                  <a:srgbClr val="C0C0C0"/>
                </a:outerShdw>
              </a:effectLst>
            </a:endParaRPr>
          </a:p>
        </p:txBody>
      </p:sp>
      <p:sp>
        <p:nvSpPr>
          <p:cNvPr id="23555" name="Rectangle 3"/>
          <p:cNvSpPr>
            <a:spLocks noGrp="1" noChangeArrowheads="1"/>
          </p:cNvSpPr>
          <p:nvPr>
            <p:ph type="body" idx="4294967295"/>
          </p:nvPr>
        </p:nvSpPr>
        <p:spPr>
          <a:xfrm>
            <a:off x="849313" y="1055688"/>
            <a:ext cx="7761287" cy="4876800"/>
          </a:xfrm>
        </p:spPr>
        <p:txBody>
          <a:bodyPr/>
          <a:lstStyle/>
          <a:p>
            <a:pPr marL="0" indent="0">
              <a:buNone/>
            </a:pPr>
            <a:r>
              <a:rPr lang="en-US" altLang="zh-CN" sz="2000" dirty="0"/>
              <a:t>Thread::Thread(char* </a:t>
            </a:r>
            <a:r>
              <a:rPr lang="en-US" altLang="zh-CN" sz="2000" dirty="0" err="1"/>
              <a:t>threadName</a:t>
            </a:r>
            <a:r>
              <a:rPr lang="en-US" altLang="zh-CN" sz="2000" dirty="0" smtClean="0"/>
              <a:t>)  //Nachos</a:t>
            </a:r>
            <a:endParaRPr lang="en-US" altLang="zh-CN" sz="2000" dirty="0"/>
          </a:p>
          <a:p>
            <a:pPr marL="0" indent="0">
              <a:buNone/>
            </a:pPr>
            <a:r>
              <a:rPr lang="en-US" altLang="zh-CN" sz="2000" dirty="0"/>
              <a:t>{</a:t>
            </a:r>
            <a:endParaRPr lang="en-US" altLang="zh-CN" sz="2000" dirty="0"/>
          </a:p>
          <a:p>
            <a:pPr marL="0" indent="0">
              <a:buNone/>
            </a:pPr>
            <a:r>
              <a:rPr lang="en-US" altLang="zh-CN" sz="2000" dirty="0"/>
              <a:t>    name = </a:t>
            </a:r>
            <a:r>
              <a:rPr lang="en-US" altLang="zh-CN" sz="2000" dirty="0" err="1"/>
              <a:t>threadName</a:t>
            </a:r>
            <a:r>
              <a:rPr lang="en-US" altLang="zh-CN" sz="2000" dirty="0"/>
              <a:t>;</a:t>
            </a:r>
            <a:endParaRPr lang="en-US" altLang="zh-CN" sz="2000" dirty="0"/>
          </a:p>
          <a:p>
            <a:pPr marL="0" indent="0">
              <a:buNone/>
            </a:pPr>
            <a:r>
              <a:rPr lang="en-US" altLang="zh-CN" sz="2000" dirty="0"/>
              <a:t>    </a:t>
            </a:r>
            <a:r>
              <a:rPr lang="en-US" altLang="zh-CN" sz="2000" dirty="0" err="1">
                <a:solidFill>
                  <a:srgbClr val="7030A0"/>
                </a:solidFill>
              </a:rPr>
              <a:t>stackTop</a:t>
            </a:r>
            <a:r>
              <a:rPr lang="en-US" altLang="zh-CN" sz="2000" dirty="0">
                <a:solidFill>
                  <a:srgbClr val="7030A0"/>
                </a:solidFill>
              </a:rPr>
              <a:t> = NULL;</a:t>
            </a:r>
            <a:endParaRPr lang="en-US" altLang="zh-CN" sz="2000" dirty="0">
              <a:solidFill>
                <a:srgbClr val="7030A0"/>
              </a:solidFill>
            </a:endParaRPr>
          </a:p>
          <a:p>
            <a:pPr marL="0" indent="0">
              <a:buNone/>
            </a:pPr>
            <a:r>
              <a:rPr lang="en-US" altLang="zh-CN" sz="2000" dirty="0">
                <a:solidFill>
                  <a:srgbClr val="7030A0"/>
                </a:solidFill>
              </a:rPr>
              <a:t>    stack = NULL;</a:t>
            </a:r>
            <a:endParaRPr lang="en-US" altLang="zh-CN" sz="2000" dirty="0">
              <a:solidFill>
                <a:srgbClr val="7030A0"/>
              </a:solidFill>
            </a:endParaRPr>
          </a:p>
          <a:p>
            <a:pPr marL="0" indent="0">
              <a:buNone/>
            </a:pPr>
            <a:r>
              <a:rPr lang="en-US" altLang="zh-CN" sz="2000" dirty="0"/>
              <a:t>    </a:t>
            </a:r>
            <a:r>
              <a:rPr lang="en-US" altLang="zh-CN" sz="2000" dirty="0">
                <a:solidFill>
                  <a:srgbClr val="0000CC"/>
                </a:solidFill>
              </a:rPr>
              <a:t>status</a:t>
            </a:r>
            <a:r>
              <a:rPr lang="en-US" altLang="zh-CN" sz="2000" dirty="0"/>
              <a:t> = </a:t>
            </a:r>
            <a:r>
              <a:rPr lang="en-US" altLang="zh-CN" sz="2000" dirty="0">
                <a:solidFill>
                  <a:srgbClr val="FF0000"/>
                </a:solidFill>
              </a:rPr>
              <a:t>JUST_CREATED</a:t>
            </a:r>
            <a:r>
              <a:rPr lang="en-US" altLang="zh-CN" sz="2000" dirty="0"/>
              <a:t>;</a:t>
            </a:r>
            <a:endParaRPr lang="en-US" altLang="zh-CN" sz="2000" dirty="0"/>
          </a:p>
          <a:p>
            <a:pPr marL="0" indent="0">
              <a:buNone/>
            </a:pPr>
            <a:r>
              <a:rPr lang="en-US" altLang="zh-CN" sz="2000" dirty="0"/>
              <a:t>     #ifdef </a:t>
            </a:r>
            <a:r>
              <a:rPr lang="en-US" altLang="zh-CN" sz="2000" dirty="0">
                <a:solidFill>
                  <a:srgbClr val="7030A0"/>
                </a:solidFill>
              </a:rPr>
              <a:t>USER_PROGRAM</a:t>
            </a:r>
            <a:endParaRPr lang="en-US" altLang="zh-CN" sz="2000" dirty="0">
              <a:solidFill>
                <a:srgbClr val="7030A0"/>
              </a:solidFill>
            </a:endParaRPr>
          </a:p>
          <a:p>
            <a:pPr marL="0" indent="0">
              <a:buNone/>
            </a:pPr>
            <a:r>
              <a:rPr lang="en-US" altLang="zh-CN" sz="2000" dirty="0"/>
              <a:t>         space = NULL;</a:t>
            </a:r>
            <a:endParaRPr lang="en-US" altLang="zh-CN" sz="2000" dirty="0"/>
          </a:p>
          <a:p>
            <a:pPr marL="0" indent="0">
              <a:buNone/>
            </a:pPr>
            <a:r>
              <a:rPr lang="en-US" altLang="zh-CN" sz="2000" dirty="0"/>
              <a:t>    #endif</a:t>
            </a:r>
            <a:endParaRPr lang="en-US" altLang="zh-CN" sz="2000" dirty="0"/>
          </a:p>
          <a:p>
            <a:pPr marL="0" indent="0">
              <a:buNone/>
            </a:pPr>
            <a:r>
              <a:rPr lang="en-US" altLang="zh-CN" sz="2000" dirty="0"/>
              <a:t>}</a:t>
            </a:r>
            <a:endParaRPr lang="en-US" altLang="zh-CN"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xfrm>
            <a:off x="685800" y="228600"/>
            <a:ext cx="7023100" cy="609600"/>
          </a:xfrm>
          <a:ln>
            <a:miter/>
          </a:ln>
        </p:spPr>
        <p:txBody>
          <a:bodyPr/>
          <a:lstStyle/>
          <a:p>
            <a:pPr>
              <a:defRPr/>
            </a:pPr>
            <a:r>
              <a:rPr lang="en-US" altLang="zh-CN" noProof="1">
                <a:effectLst>
                  <a:outerShdw blurRad="38100" dist="38100" dir="2700000">
                    <a:srgbClr val="C0C0C0"/>
                  </a:outerShdw>
                </a:effectLst>
              </a:rPr>
              <a:t>Nachos: Functions in class Thread</a:t>
            </a:r>
            <a:endParaRPr lang="en-US" altLang="zh-CN" noProof="1">
              <a:effectLst>
                <a:outerShdw blurRad="38100" dist="38100" dir="2700000">
                  <a:srgbClr val="C0C0C0"/>
                </a:outerShdw>
              </a:effectLst>
            </a:endParaRPr>
          </a:p>
        </p:txBody>
      </p:sp>
      <p:sp>
        <p:nvSpPr>
          <p:cNvPr id="25603" name="Rectangle 3"/>
          <p:cNvSpPr>
            <a:spLocks noGrp="1" noChangeArrowheads="1"/>
          </p:cNvSpPr>
          <p:nvPr>
            <p:ph type="body" idx="4294967295"/>
          </p:nvPr>
        </p:nvSpPr>
        <p:spPr>
          <a:xfrm>
            <a:off x="396875" y="1163638"/>
            <a:ext cx="8262938" cy="4906962"/>
          </a:xfrm>
        </p:spPr>
        <p:txBody>
          <a:bodyPr/>
          <a:lstStyle/>
          <a:p>
            <a:r>
              <a:rPr lang="en-US" altLang="zh-CN" sz="2000" dirty="0"/>
              <a:t>void </a:t>
            </a:r>
            <a:r>
              <a:rPr lang="en-US" altLang="zh-CN" sz="2000" dirty="0">
                <a:solidFill>
                  <a:srgbClr val="0000CC"/>
                </a:solidFill>
              </a:rPr>
              <a:t>Fork</a:t>
            </a:r>
            <a:r>
              <a:rPr lang="en-US" altLang="zh-CN" sz="2000" dirty="0"/>
              <a:t>(</a:t>
            </a:r>
            <a:r>
              <a:rPr lang="en-US" altLang="zh-CN" sz="2000" dirty="0" err="1"/>
              <a:t>VoidFunctionPtr</a:t>
            </a:r>
            <a:r>
              <a:rPr lang="en-US" altLang="zh-CN" sz="2000" dirty="0"/>
              <a:t> </a:t>
            </a:r>
            <a:r>
              <a:rPr lang="en-US" altLang="zh-CN" sz="2000" dirty="0" err="1"/>
              <a:t>func</a:t>
            </a:r>
            <a:r>
              <a:rPr lang="en-US" altLang="zh-CN" sz="2000" dirty="0"/>
              <a:t>, _</a:t>
            </a:r>
            <a:r>
              <a:rPr lang="en-US" altLang="zh-CN" sz="2000" dirty="0" err="1"/>
              <a:t>int</a:t>
            </a:r>
            <a:r>
              <a:rPr lang="en-US" altLang="zh-CN" sz="2000" dirty="0"/>
              <a:t> </a:t>
            </a:r>
            <a:r>
              <a:rPr lang="en-US" altLang="zh-CN" sz="2000" dirty="0" err="1"/>
              <a:t>arg</a:t>
            </a:r>
            <a:r>
              <a:rPr lang="en-US" altLang="zh-CN" sz="2000" dirty="0"/>
              <a:t>);</a:t>
            </a:r>
            <a:r>
              <a:rPr lang="en-US" altLang="zh-CN" sz="2000" dirty="0">
                <a:solidFill>
                  <a:srgbClr val="006600"/>
                </a:solidFill>
              </a:rPr>
              <a:t>  (NEW</a:t>
            </a:r>
            <a:r>
              <a:rPr lang="en-US" altLang="zh-CN" sz="2000" dirty="0">
                <a:solidFill>
                  <a:srgbClr val="006600"/>
                </a:solidFill>
                <a:sym typeface="Wingdings" panose="05000000000000000000" pitchFamily="2" charset="2"/>
              </a:rPr>
              <a:t>READY)</a:t>
            </a:r>
            <a:endParaRPr lang="en-US" altLang="zh-CN" sz="2000" dirty="0">
              <a:solidFill>
                <a:srgbClr val="006600"/>
              </a:solidFill>
            </a:endParaRPr>
          </a:p>
          <a:p>
            <a:pPr lvl="1"/>
            <a:r>
              <a:rPr lang="en-US" altLang="zh-CN" sz="1800" dirty="0"/>
              <a:t>Make thread run (*</a:t>
            </a:r>
            <a:r>
              <a:rPr lang="en-US" altLang="zh-CN" sz="1800" dirty="0" err="1"/>
              <a:t>func</a:t>
            </a:r>
            <a:r>
              <a:rPr lang="en-US" altLang="zh-CN" sz="1800" dirty="0"/>
              <a:t>)(</a:t>
            </a:r>
            <a:r>
              <a:rPr lang="en-US" altLang="zh-CN" sz="1800" dirty="0" err="1"/>
              <a:t>arg</a:t>
            </a:r>
            <a:r>
              <a:rPr lang="en-US" altLang="zh-CN" sz="1800" dirty="0"/>
              <a:t>) </a:t>
            </a:r>
            <a:endParaRPr lang="en-US" altLang="zh-CN" sz="1800" dirty="0"/>
          </a:p>
          <a:p>
            <a:r>
              <a:rPr lang="en-US" altLang="zh-CN" sz="2000" dirty="0"/>
              <a:t>void </a:t>
            </a:r>
            <a:r>
              <a:rPr lang="en-US" altLang="zh-CN" sz="2000" dirty="0">
                <a:solidFill>
                  <a:srgbClr val="0000CC"/>
                </a:solidFill>
              </a:rPr>
              <a:t>Yield</a:t>
            </a:r>
            <a:r>
              <a:rPr lang="en-US" altLang="zh-CN" sz="2000" dirty="0"/>
              <a:t>(); </a:t>
            </a:r>
            <a:r>
              <a:rPr lang="en-US" altLang="zh-CN" sz="2000" dirty="0" smtClean="0"/>
              <a:t> (</a:t>
            </a:r>
            <a:r>
              <a:rPr lang="en-US" altLang="zh-CN" sz="2000" dirty="0" smtClean="0">
                <a:solidFill>
                  <a:srgbClr val="006600"/>
                </a:solidFill>
              </a:rPr>
              <a:t>RUNNING</a:t>
            </a:r>
            <a:r>
              <a:rPr lang="en-US" altLang="zh-CN" sz="2000" dirty="0" smtClean="0">
                <a:solidFill>
                  <a:srgbClr val="006600"/>
                </a:solidFill>
                <a:sym typeface="Wingdings" panose="05000000000000000000" pitchFamily="2" charset="2"/>
              </a:rPr>
              <a:t></a:t>
            </a:r>
            <a:r>
              <a:rPr lang="en-US" altLang="zh-CN" sz="2000" dirty="0" smtClean="0">
                <a:solidFill>
                  <a:srgbClr val="006600"/>
                </a:solidFill>
              </a:rPr>
              <a:t>READY</a:t>
            </a:r>
            <a:r>
              <a:rPr lang="en-US" altLang="zh-CN" sz="2000" dirty="0" smtClean="0"/>
              <a:t>)</a:t>
            </a:r>
            <a:endParaRPr lang="en-US" altLang="zh-CN" sz="2000" dirty="0" smtClean="0"/>
          </a:p>
          <a:p>
            <a:pPr lvl="1"/>
            <a:r>
              <a:rPr lang="en-US" altLang="zh-CN" sz="1800" dirty="0" smtClean="0"/>
              <a:t>Relinquish the CPU if any other thread is runnable</a:t>
            </a:r>
            <a:endParaRPr lang="en-US" altLang="zh-CN" sz="1800" dirty="0" smtClean="0"/>
          </a:p>
          <a:p>
            <a:pPr lvl="1"/>
            <a:r>
              <a:rPr lang="en-US" altLang="zh-CN" sz="1800" dirty="0" smtClean="0"/>
              <a:t>Make </a:t>
            </a:r>
            <a:r>
              <a:rPr lang="en-US" altLang="zh-CN" sz="1800" dirty="0"/>
              <a:t>the transition from state </a:t>
            </a:r>
            <a:r>
              <a:rPr lang="en-US" altLang="zh-CN" sz="1800" b="1" dirty="0">
                <a:solidFill>
                  <a:srgbClr val="0070C0"/>
                </a:solidFill>
              </a:rPr>
              <a:t>RUNNING</a:t>
            </a:r>
            <a:r>
              <a:rPr lang="en-US" altLang="zh-CN" sz="1800" dirty="0"/>
              <a:t> to </a:t>
            </a:r>
            <a:r>
              <a:rPr lang="en-US" altLang="zh-CN" sz="1800" b="1" dirty="0">
                <a:solidFill>
                  <a:srgbClr val="0070C0"/>
                </a:solidFill>
              </a:rPr>
              <a:t>READY</a:t>
            </a:r>
            <a:r>
              <a:rPr lang="en-US" altLang="zh-CN" sz="1800" dirty="0"/>
              <a:t> if the ready queue is not empty</a:t>
            </a:r>
            <a:endParaRPr lang="en-US" altLang="zh-CN" sz="1800" dirty="0"/>
          </a:p>
          <a:p>
            <a:r>
              <a:rPr lang="en-US" altLang="zh-CN" sz="2000" dirty="0"/>
              <a:t>void </a:t>
            </a:r>
            <a:r>
              <a:rPr lang="en-US" altLang="zh-CN" sz="2000" dirty="0">
                <a:solidFill>
                  <a:srgbClr val="0000CC"/>
                </a:solidFill>
              </a:rPr>
              <a:t>Sleep</a:t>
            </a:r>
            <a:r>
              <a:rPr lang="en-US" altLang="zh-CN" sz="2000" dirty="0"/>
              <a:t>();  </a:t>
            </a:r>
            <a:r>
              <a:rPr lang="en-US" altLang="zh-CN" sz="2000" dirty="0">
                <a:solidFill>
                  <a:srgbClr val="006600"/>
                </a:solidFill>
              </a:rPr>
              <a:t>(RUNNING </a:t>
            </a:r>
            <a:r>
              <a:rPr lang="en-US" altLang="zh-CN" sz="2000" dirty="0">
                <a:solidFill>
                  <a:srgbClr val="006600"/>
                </a:solidFill>
                <a:sym typeface="Wingdings" panose="05000000000000000000" pitchFamily="2" charset="2"/>
              </a:rPr>
              <a:t></a:t>
            </a:r>
            <a:r>
              <a:rPr lang="en-US" altLang="zh-CN" sz="2000" dirty="0">
                <a:solidFill>
                  <a:srgbClr val="006600"/>
                </a:solidFill>
              </a:rPr>
              <a:t>WAITING )</a:t>
            </a:r>
            <a:endParaRPr lang="en-US" altLang="zh-CN" sz="2000" dirty="0">
              <a:solidFill>
                <a:srgbClr val="006600"/>
              </a:solidFill>
            </a:endParaRPr>
          </a:p>
          <a:p>
            <a:pPr lvl="1"/>
            <a:r>
              <a:rPr lang="en-US" altLang="zh-CN" sz="1800" dirty="0"/>
              <a:t>Put the thread to sleep and relinquish the processor</a:t>
            </a:r>
            <a:endParaRPr lang="en-US" altLang="zh-CN" sz="1800" dirty="0"/>
          </a:p>
          <a:p>
            <a:pPr lvl="1"/>
            <a:r>
              <a:rPr lang="en-US" altLang="zh-CN" sz="1800" dirty="0"/>
              <a:t>Make the transition from </a:t>
            </a:r>
            <a:r>
              <a:rPr lang="en-US" altLang="zh-CN" sz="1800" b="1" dirty="0">
                <a:solidFill>
                  <a:srgbClr val="0070C0"/>
                </a:solidFill>
              </a:rPr>
              <a:t>RUNNING</a:t>
            </a:r>
            <a:r>
              <a:rPr lang="en-US" altLang="zh-CN" sz="1800" dirty="0"/>
              <a:t> to </a:t>
            </a:r>
            <a:r>
              <a:rPr lang="en-US" altLang="zh-CN" sz="1800" b="1" dirty="0">
                <a:solidFill>
                  <a:srgbClr val="0070C0"/>
                </a:solidFill>
              </a:rPr>
              <a:t>WAITING </a:t>
            </a:r>
            <a:r>
              <a:rPr lang="en-US" altLang="zh-CN" sz="1800" dirty="0"/>
              <a:t>or</a:t>
            </a:r>
            <a:r>
              <a:rPr lang="en-US" altLang="zh-CN" sz="1800" b="1" dirty="0">
                <a:solidFill>
                  <a:srgbClr val="0070C0"/>
                </a:solidFill>
              </a:rPr>
              <a:t> BLOCKED</a:t>
            </a:r>
            <a:r>
              <a:rPr lang="en-US" altLang="zh-CN" sz="1800" dirty="0"/>
              <a:t> and make a context switch to a thread from the ready queue</a:t>
            </a:r>
            <a:endParaRPr lang="en-US" altLang="zh-CN" sz="1800" dirty="0"/>
          </a:p>
          <a:p>
            <a:r>
              <a:rPr lang="en-US" altLang="zh-CN" sz="2000" dirty="0"/>
              <a:t>void </a:t>
            </a:r>
            <a:r>
              <a:rPr lang="en-US" altLang="zh-CN" sz="2000" dirty="0">
                <a:solidFill>
                  <a:srgbClr val="0000CC"/>
                </a:solidFill>
              </a:rPr>
              <a:t>Finish</a:t>
            </a:r>
            <a:r>
              <a:rPr lang="en-US" altLang="zh-CN" sz="2000" dirty="0"/>
              <a:t>(); </a:t>
            </a:r>
            <a:r>
              <a:rPr lang="en-US" altLang="zh-CN" sz="2000" dirty="0">
                <a:solidFill>
                  <a:srgbClr val="006600"/>
                </a:solidFill>
              </a:rPr>
              <a:t>(RUNNING</a:t>
            </a:r>
            <a:r>
              <a:rPr lang="en-US" altLang="zh-CN" sz="2000" dirty="0">
                <a:solidFill>
                  <a:srgbClr val="006600"/>
                </a:solidFill>
                <a:sym typeface="Wingdings" panose="05000000000000000000" pitchFamily="2" charset="2"/>
              </a:rPr>
              <a:t></a:t>
            </a:r>
            <a:r>
              <a:rPr lang="en-US" altLang="zh-CN" sz="2000" dirty="0">
                <a:solidFill>
                  <a:srgbClr val="006600"/>
                </a:solidFill>
              </a:rPr>
              <a:t>TERMINATED)</a:t>
            </a:r>
            <a:endParaRPr lang="en-US" altLang="zh-CN" sz="2000" dirty="0">
              <a:solidFill>
                <a:srgbClr val="006600"/>
              </a:solidFill>
            </a:endParaRPr>
          </a:p>
          <a:p>
            <a:pPr lvl="1"/>
            <a:r>
              <a:rPr lang="en-US" altLang="zh-CN" sz="1800" dirty="0"/>
              <a:t>The thread is done executing</a:t>
            </a:r>
            <a:endParaRPr lang="en-US" altLang="zh-CN" sz="1800" dirty="0"/>
          </a:p>
          <a:p>
            <a:pPr lvl="1"/>
            <a:r>
              <a:rPr lang="en-US" altLang="zh-CN" sz="1800" dirty="0"/>
              <a:t>Make the transition from </a:t>
            </a:r>
            <a:r>
              <a:rPr lang="en-US" altLang="zh-CN" sz="1800" b="1" dirty="0">
                <a:solidFill>
                  <a:srgbClr val="0070C0"/>
                </a:solidFill>
              </a:rPr>
              <a:t>RUNNING</a:t>
            </a:r>
            <a:r>
              <a:rPr lang="en-US" altLang="zh-CN" sz="1800" dirty="0"/>
              <a:t> to </a:t>
            </a:r>
            <a:r>
              <a:rPr lang="en-US" altLang="zh-CN" sz="1800" b="1" dirty="0">
                <a:solidFill>
                  <a:srgbClr val="0070C0"/>
                </a:solidFill>
              </a:rPr>
              <a:t>TERMINATED</a:t>
            </a:r>
            <a:endParaRPr lang="en-US" altLang="zh-CN" sz="1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noChangeArrowheads="1"/>
          </p:cNvSpPr>
          <p:nvPr/>
        </p:nvSpPr>
        <p:spPr bwMode="auto">
          <a:xfrm>
            <a:off x="6022975" y="6257925"/>
            <a:ext cx="2400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a:solidFill>
                  <a:srgbClr val="006600"/>
                </a:solidFill>
                <a:latin typeface="Helvetica" panose="020B0604020202020204" pitchFamily="34" charset="0"/>
              </a:rPr>
              <a:t>如景区游人调控</a:t>
            </a:r>
            <a:r>
              <a:rPr lang="en-US" altLang="zh-CN" sz="1800">
                <a:solidFill>
                  <a:srgbClr val="006600"/>
                </a:solidFill>
                <a:latin typeface="Helvetica" panose="020B0604020202020204" pitchFamily="34" charset="0"/>
              </a:rPr>
              <a:t>,</a:t>
            </a:r>
            <a:r>
              <a:rPr lang="zh-CN" altLang="en-US" sz="1800">
                <a:solidFill>
                  <a:srgbClr val="006600"/>
                </a:solidFill>
                <a:latin typeface="Helvetica" panose="020B0604020202020204" pitchFamily="34" charset="0"/>
              </a:rPr>
              <a:t>休学</a:t>
            </a:r>
            <a:endParaRPr lang="en-US" altLang="en-US" sz="1800">
              <a:solidFill>
                <a:srgbClr val="006600"/>
              </a:solidFill>
              <a:latin typeface="Helvetica" panose="020B0604020202020204" pitchFamily="34" charset="0"/>
            </a:endParaRPr>
          </a:p>
        </p:txBody>
      </p:sp>
      <p:sp>
        <p:nvSpPr>
          <p:cNvPr id="18435" name="Rectangle 2"/>
          <p:cNvSpPr>
            <a:spLocks noGrp="1"/>
          </p:cNvSpPr>
          <p:nvPr>
            <p:ph type="title" idx="4294967295"/>
          </p:nvPr>
        </p:nvSpPr>
        <p:spPr>
          <a:ln>
            <a:miter/>
          </a:ln>
        </p:spPr>
        <p:txBody>
          <a:bodyPr/>
          <a:lstStyle/>
          <a:p>
            <a:pPr eaLnBrk="1" hangingPunct="1">
              <a:defRPr/>
            </a:pPr>
            <a:r>
              <a:rPr lang="zh-CN" altLang="en-US" noProof="1">
                <a:solidFill>
                  <a:srgbClr val="0000FF"/>
                </a:solidFill>
                <a:effectLst>
                  <a:outerShdw blurRad="38100" dist="38100" dir="2700000">
                    <a:srgbClr val="C0C0C0"/>
                  </a:outerShdw>
                </a:effectLst>
                <a:ea typeface="华文行楷" panose="02010800040101010101" pitchFamily="2" charset="-122"/>
              </a:rPr>
              <a:t>进程七状态转换图</a:t>
            </a:r>
            <a:endParaRPr lang="zh-CN" altLang="en-US" noProof="1">
              <a:solidFill>
                <a:srgbClr val="0000FF"/>
              </a:solidFill>
              <a:effectLst>
                <a:outerShdw blurRad="38100" dist="38100" dir="2700000">
                  <a:srgbClr val="C0C0C0"/>
                </a:outerShdw>
              </a:effectLst>
              <a:ea typeface="华文行楷" panose="02010800040101010101" pitchFamily="2" charset="-122"/>
            </a:endParaRPr>
          </a:p>
        </p:txBody>
      </p:sp>
      <p:grpSp>
        <p:nvGrpSpPr>
          <p:cNvPr id="26628" name="Group 4"/>
          <p:cNvGrpSpPr/>
          <p:nvPr/>
        </p:nvGrpSpPr>
        <p:grpSpPr bwMode="auto">
          <a:xfrm>
            <a:off x="777875" y="980243"/>
            <a:ext cx="7504991" cy="4745854"/>
            <a:chOff x="0" y="0"/>
            <a:chExt cx="5136" cy="3152"/>
          </a:xfrm>
        </p:grpSpPr>
        <p:graphicFrame>
          <p:nvGraphicFramePr>
            <p:cNvPr id="26629" name="Object 5"/>
            <p:cNvGraphicFramePr>
              <a:graphicFrameLocks noChangeAspect="1"/>
            </p:cNvGraphicFramePr>
            <p:nvPr/>
          </p:nvGraphicFramePr>
          <p:xfrm>
            <a:off x="0" y="0"/>
            <a:ext cx="5136" cy="3144"/>
          </p:xfrm>
          <a:graphic>
            <a:graphicData uri="http://schemas.openxmlformats.org/presentationml/2006/ole">
              <mc:AlternateContent xmlns:mc="http://schemas.openxmlformats.org/markup-compatibility/2006">
                <mc:Choice xmlns:v="urn:schemas-microsoft-com:vml" Requires="v">
                  <p:oleObj spid="_x0000_s28272" name="" r:id="rId1" imgW="6562725" imgH="4019550" progId="">
                    <p:embed/>
                  </p:oleObj>
                </mc:Choice>
                <mc:Fallback>
                  <p:oleObj name="" r:id="rId1" imgW="6562725" imgH="4019550" progId="">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136" cy="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630" name="Text Box 6"/>
            <p:cNvSpPr txBox="1">
              <a:spLocks noChangeArrowheads="1"/>
            </p:cNvSpPr>
            <p:nvPr/>
          </p:nvSpPr>
          <p:spPr bwMode="auto">
            <a:xfrm>
              <a:off x="960" y="1136"/>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600" b="1">
                  <a:latin typeface="Times New Roman" panose="02020603050405020304" pitchFamily="2" charset="0"/>
                </a:rPr>
                <a:t>活动</a:t>
              </a:r>
              <a:endParaRPr lang="zh-CN" altLang="en-US" sz="1600" b="1">
                <a:latin typeface="Times New Roman" panose="02020603050405020304" pitchFamily="2" charset="0"/>
              </a:endParaRPr>
            </a:p>
          </p:txBody>
        </p:sp>
        <p:sp>
          <p:nvSpPr>
            <p:cNvPr id="26631" name="Text Box 7"/>
            <p:cNvSpPr txBox="1">
              <a:spLocks noChangeArrowheads="1"/>
            </p:cNvSpPr>
            <p:nvPr/>
          </p:nvSpPr>
          <p:spPr bwMode="auto">
            <a:xfrm>
              <a:off x="922" y="1743"/>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600" b="1">
                  <a:latin typeface="Times New Roman" panose="02020603050405020304" pitchFamily="2" charset="0"/>
                </a:rPr>
                <a:t>挂起</a:t>
              </a:r>
              <a:endParaRPr lang="zh-CN" altLang="en-US" sz="1600" b="1">
                <a:latin typeface="Times New Roman" panose="02020603050405020304" pitchFamily="2" charset="0"/>
              </a:endParaRPr>
            </a:p>
          </p:txBody>
        </p:sp>
        <p:sp>
          <p:nvSpPr>
            <p:cNvPr id="26632" name="Text Box 8"/>
            <p:cNvSpPr txBox="1">
              <a:spLocks noChangeArrowheads="1"/>
            </p:cNvSpPr>
            <p:nvPr/>
          </p:nvSpPr>
          <p:spPr bwMode="auto">
            <a:xfrm>
              <a:off x="768" y="2000"/>
              <a:ext cx="37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600" b="1">
                  <a:latin typeface="Times New Roman" panose="02020603050405020304" pitchFamily="2" charset="0"/>
                </a:rPr>
                <a:t>事件</a:t>
              </a:r>
              <a:endParaRPr lang="zh-CN" altLang="en-US" sz="1600" b="1">
                <a:latin typeface="Times New Roman" panose="02020603050405020304" pitchFamily="2" charset="0"/>
              </a:endParaRPr>
            </a:p>
            <a:p>
              <a:pPr>
                <a:spcBef>
                  <a:spcPct val="0"/>
                </a:spcBef>
                <a:buClrTx/>
                <a:buSzTx/>
                <a:buFont typeface="Arial" panose="020B0604020202020204" pitchFamily="34" charset="0"/>
                <a:buNone/>
              </a:pPr>
              <a:r>
                <a:rPr lang="zh-CN" altLang="en-US" sz="1600" b="1">
                  <a:latin typeface="Times New Roman" panose="02020603050405020304" pitchFamily="2" charset="0"/>
                </a:rPr>
                <a:t>发生</a:t>
              </a:r>
              <a:endParaRPr lang="zh-CN" altLang="en-US" sz="1600" b="1">
                <a:latin typeface="Times New Roman" panose="02020603050405020304" pitchFamily="2" charset="0"/>
              </a:endParaRPr>
            </a:p>
          </p:txBody>
        </p:sp>
        <p:sp>
          <p:nvSpPr>
            <p:cNvPr id="26633" name="Text Box 9"/>
            <p:cNvSpPr txBox="1">
              <a:spLocks noChangeArrowheads="1"/>
            </p:cNvSpPr>
            <p:nvPr/>
          </p:nvSpPr>
          <p:spPr bwMode="auto">
            <a:xfrm>
              <a:off x="2170" y="2000"/>
              <a:ext cx="37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600" b="1">
                  <a:latin typeface="Times New Roman" panose="02020603050405020304" pitchFamily="2" charset="0"/>
                </a:rPr>
                <a:t>事件</a:t>
              </a:r>
              <a:endParaRPr lang="zh-CN" altLang="en-US" sz="1600" b="1">
                <a:latin typeface="Times New Roman" panose="02020603050405020304" pitchFamily="2" charset="0"/>
              </a:endParaRPr>
            </a:p>
            <a:p>
              <a:pPr>
                <a:spcBef>
                  <a:spcPct val="0"/>
                </a:spcBef>
                <a:buClrTx/>
                <a:buSzTx/>
                <a:buFont typeface="Arial" panose="020B0604020202020204" pitchFamily="34" charset="0"/>
                <a:buNone/>
              </a:pPr>
              <a:r>
                <a:rPr lang="zh-CN" altLang="en-US" sz="1600" b="1">
                  <a:latin typeface="Times New Roman" panose="02020603050405020304" pitchFamily="2" charset="0"/>
                </a:rPr>
                <a:t>发生</a:t>
              </a:r>
              <a:endParaRPr lang="zh-CN" altLang="en-US" sz="1600" b="1">
                <a:latin typeface="Times New Roman" panose="02020603050405020304" pitchFamily="2" charset="0"/>
              </a:endParaRPr>
            </a:p>
          </p:txBody>
        </p:sp>
        <p:sp>
          <p:nvSpPr>
            <p:cNvPr id="26634" name="Text Box 10"/>
            <p:cNvSpPr txBox="1">
              <a:spLocks noChangeArrowheads="1"/>
            </p:cNvSpPr>
            <p:nvPr/>
          </p:nvSpPr>
          <p:spPr bwMode="auto">
            <a:xfrm>
              <a:off x="2918" y="2175"/>
              <a:ext cx="37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600" b="1">
                  <a:latin typeface="Times New Roman" panose="02020603050405020304" pitchFamily="2" charset="0"/>
                </a:rPr>
                <a:t>等待</a:t>
              </a:r>
              <a:endParaRPr lang="zh-CN" altLang="en-US" sz="1600" b="1">
                <a:latin typeface="Times New Roman" panose="02020603050405020304" pitchFamily="2" charset="0"/>
              </a:endParaRPr>
            </a:p>
            <a:p>
              <a:pPr>
                <a:spcBef>
                  <a:spcPct val="0"/>
                </a:spcBef>
                <a:buClrTx/>
                <a:buSzTx/>
                <a:buFont typeface="Arial" panose="020B0604020202020204" pitchFamily="34" charset="0"/>
                <a:buNone/>
              </a:pPr>
              <a:r>
                <a:rPr lang="zh-CN" altLang="en-US" sz="1600" b="1">
                  <a:latin typeface="Times New Roman" panose="02020603050405020304" pitchFamily="2" charset="0"/>
                </a:rPr>
                <a:t>事件</a:t>
              </a:r>
              <a:endParaRPr lang="zh-CN" altLang="en-US" sz="1600" b="1">
                <a:latin typeface="Times New Roman" panose="02020603050405020304" pitchFamily="2" charset="0"/>
              </a:endParaRPr>
            </a:p>
          </p:txBody>
        </p:sp>
        <p:sp>
          <p:nvSpPr>
            <p:cNvPr id="26635" name="Text Box 11"/>
            <p:cNvSpPr txBox="1">
              <a:spLocks noChangeArrowheads="1"/>
            </p:cNvSpPr>
            <p:nvPr/>
          </p:nvSpPr>
          <p:spPr bwMode="auto">
            <a:xfrm>
              <a:off x="1968" y="704"/>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600" b="1">
                  <a:latin typeface="Times New Roman" panose="02020603050405020304" pitchFamily="2" charset="0"/>
                </a:rPr>
                <a:t>挂起</a:t>
              </a:r>
              <a:endParaRPr lang="zh-CN" altLang="en-US" sz="1600" b="1">
                <a:latin typeface="Times New Roman" panose="02020603050405020304" pitchFamily="2" charset="0"/>
              </a:endParaRPr>
            </a:p>
          </p:txBody>
        </p:sp>
        <p:sp>
          <p:nvSpPr>
            <p:cNvPr id="26636" name="Text Box 12"/>
            <p:cNvSpPr txBox="1">
              <a:spLocks noChangeArrowheads="1"/>
            </p:cNvSpPr>
            <p:nvPr/>
          </p:nvSpPr>
          <p:spPr bwMode="auto">
            <a:xfrm>
              <a:off x="2246" y="1164"/>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600" b="1">
                  <a:latin typeface="Times New Roman" panose="02020603050405020304" pitchFamily="2" charset="0"/>
                </a:rPr>
                <a:t>调度</a:t>
              </a:r>
              <a:endParaRPr lang="zh-CN" altLang="en-US" sz="1600" b="1">
                <a:latin typeface="Times New Roman" panose="02020603050405020304" pitchFamily="2" charset="0"/>
              </a:endParaRPr>
            </a:p>
          </p:txBody>
        </p:sp>
        <p:sp>
          <p:nvSpPr>
            <p:cNvPr id="26637" name="Text Box 13"/>
            <p:cNvSpPr txBox="1">
              <a:spLocks noChangeArrowheads="1"/>
            </p:cNvSpPr>
            <p:nvPr/>
          </p:nvSpPr>
          <p:spPr bwMode="auto">
            <a:xfrm>
              <a:off x="2390" y="1695"/>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600" b="1">
                  <a:latin typeface="Times New Roman" panose="02020603050405020304" pitchFamily="2" charset="0"/>
                </a:rPr>
                <a:t>超时</a:t>
              </a:r>
              <a:endParaRPr lang="zh-CN" altLang="en-US" sz="1600" b="1">
                <a:latin typeface="Times New Roman" panose="02020603050405020304" pitchFamily="2" charset="0"/>
              </a:endParaRPr>
            </a:p>
          </p:txBody>
        </p:sp>
        <p:sp>
          <p:nvSpPr>
            <p:cNvPr id="26638" name="Text Box 14"/>
            <p:cNvSpPr txBox="1">
              <a:spLocks noChangeArrowheads="1"/>
            </p:cNvSpPr>
            <p:nvPr/>
          </p:nvSpPr>
          <p:spPr bwMode="auto">
            <a:xfrm>
              <a:off x="3706" y="1212"/>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600" b="1">
                  <a:latin typeface="Times New Roman" panose="02020603050405020304" pitchFamily="2" charset="0"/>
                </a:rPr>
                <a:t>释放</a:t>
              </a:r>
              <a:endParaRPr lang="zh-CN" altLang="en-US" sz="1600" b="1">
                <a:latin typeface="Times New Roman" panose="02020603050405020304" pitchFamily="2" charset="0"/>
              </a:endParaRPr>
            </a:p>
          </p:txBody>
        </p:sp>
        <p:sp>
          <p:nvSpPr>
            <p:cNvPr id="26639" name="Text Box 15"/>
            <p:cNvSpPr txBox="1">
              <a:spLocks noChangeArrowheads="1"/>
            </p:cNvSpPr>
            <p:nvPr/>
          </p:nvSpPr>
          <p:spPr bwMode="auto">
            <a:xfrm>
              <a:off x="960" y="2412"/>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600" b="1">
                  <a:latin typeface="Times New Roman" panose="02020603050405020304" pitchFamily="2" charset="0"/>
                </a:rPr>
                <a:t>活动</a:t>
              </a:r>
              <a:endParaRPr lang="zh-CN" altLang="en-US" sz="1600" b="1">
                <a:latin typeface="Times New Roman" panose="02020603050405020304" pitchFamily="2" charset="0"/>
              </a:endParaRPr>
            </a:p>
          </p:txBody>
        </p:sp>
        <p:sp>
          <p:nvSpPr>
            <p:cNvPr id="26640" name="Text Box 16"/>
            <p:cNvSpPr txBox="1">
              <a:spLocks noChangeArrowheads="1"/>
            </p:cNvSpPr>
            <p:nvPr/>
          </p:nvSpPr>
          <p:spPr bwMode="auto">
            <a:xfrm>
              <a:off x="912" y="2940"/>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600" b="1">
                  <a:latin typeface="Times New Roman" panose="02020603050405020304" pitchFamily="2" charset="0"/>
                </a:rPr>
                <a:t>挂起</a:t>
              </a:r>
              <a:endParaRPr lang="zh-CN" altLang="en-US" sz="1600" b="1">
                <a:latin typeface="Times New Roman" panose="02020603050405020304" pitchFamily="2" charset="0"/>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xfrm>
            <a:off x="1171575" y="63500"/>
            <a:ext cx="6824663" cy="844550"/>
          </a:xfrm>
          <a:ln>
            <a:miter/>
          </a:ln>
        </p:spPr>
        <p:txBody>
          <a:bodyPr/>
          <a:lstStyle/>
          <a:p>
            <a:pPr>
              <a:defRPr/>
            </a:pPr>
            <a:r>
              <a:rPr lang="en-US" altLang="zh-CN" noProof="1">
                <a:effectLst>
                  <a:outerShdw blurRad="38100" dist="38100" dir="2700000">
                    <a:srgbClr val="C0C0C0"/>
                  </a:outerShdw>
                </a:effectLst>
              </a:rPr>
              <a:t>3.1 Process Concept</a:t>
            </a:r>
            <a:endParaRPr lang="en-US" altLang="zh-CN" noProof="1">
              <a:effectLst>
                <a:outerShdw blurRad="38100" dist="38100" dir="2700000">
                  <a:srgbClr val="C0C0C0"/>
                </a:outerShdw>
              </a:effectLst>
            </a:endParaRPr>
          </a:p>
        </p:txBody>
      </p:sp>
      <p:sp>
        <p:nvSpPr>
          <p:cNvPr id="6147" name="Rectangle 3"/>
          <p:cNvSpPr>
            <a:spLocks noGrp="1" noChangeArrowheads="1"/>
          </p:cNvSpPr>
          <p:nvPr>
            <p:ph type="body" idx="4294967295"/>
          </p:nvPr>
        </p:nvSpPr>
        <p:spPr>
          <a:xfrm>
            <a:off x="766893" y="1648849"/>
            <a:ext cx="7634026" cy="1686616"/>
          </a:xfrm>
        </p:spPr>
        <p:txBody>
          <a:bodyPr wrap="square">
            <a:spAutoFit/>
          </a:bodyPr>
          <a:lstStyle/>
          <a:p>
            <a:r>
              <a:rPr lang="en-US" altLang="zh-CN" sz="2800" dirty="0">
                <a:solidFill>
                  <a:srgbClr val="000818"/>
                </a:solidFill>
              </a:rPr>
              <a:t>How to describe </a:t>
            </a:r>
            <a:r>
              <a:rPr lang="en-US" altLang="zh-CN" sz="2800" dirty="0">
                <a:solidFill>
                  <a:srgbClr val="7030A0"/>
                </a:solidFill>
              </a:rPr>
              <a:t>the </a:t>
            </a:r>
            <a:r>
              <a:rPr lang="en-US" altLang="zh-CN" sz="2800" u="sng" dirty="0">
                <a:solidFill>
                  <a:srgbClr val="7030A0"/>
                </a:solidFill>
              </a:rPr>
              <a:t>execution</a:t>
            </a:r>
            <a:r>
              <a:rPr lang="en-US" altLang="zh-CN" sz="2800" dirty="0">
                <a:solidFill>
                  <a:srgbClr val="7030A0"/>
                </a:solidFill>
              </a:rPr>
              <a:t> </a:t>
            </a:r>
            <a:r>
              <a:rPr lang="en-US" altLang="zh-CN" sz="2800" dirty="0">
                <a:solidFill>
                  <a:srgbClr val="000818"/>
                </a:solidFill>
              </a:rPr>
              <a:t>of</a:t>
            </a:r>
            <a:r>
              <a:rPr lang="en-US" altLang="zh-CN" sz="2800" dirty="0">
                <a:solidFill>
                  <a:srgbClr val="7030A0"/>
                </a:solidFill>
              </a:rPr>
              <a:t> </a:t>
            </a:r>
            <a:r>
              <a:rPr lang="en-US" altLang="zh-CN" sz="2800" dirty="0">
                <a:solidFill>
                  <a:srgbClr val="0000CC"/>
                </a:solidFill>
              </a:rPr>
              <a:t>a </a:t>
            </a:r>
            <a:r>
              <a:rPr lang="en-US" altLang="zh-CN" sz="2800" u="sng" dirty="0">
                <a:solidFill>
                  <a:srgbClr val="0000CC"/>
                </a:solidFill>
              </a:rPr>
              <a:t>program</a:t>
            </a:r>
            <a:r>
              <a:rPr lang="en-US" altLang="zh-CN" sz="2800" dirty="0">
                <a:solidFill>
                  <a:srgbClr val="000818"/>
                </a:solidFill>
              </a:rPr>
              <a:t>?</a:t>
            </a:r>
            <a:endParaRPr lang="en-US" altLang="zh-CN" sz="2800" dirty="0">
              <a:solidFill>
                <a:srgbClr val="000818"/>
              </a:solidFill>
            </a:endParaRPr>
          </a:p>
          <a:p>
            <a:endParaRPr lang="en-US" altLang="zh-CN" sz="2800" dirty="0">
              <a:solidFill>
                <a:srgbClr val="000818"/>
              </a:solidFill>
            </a:endParaRPr>
          </a:p>
          <a:p>
            <a:r>
              <a:rPr lang="en-US" altLang="zh-CN" sz="2800" dirty="0">
                <a:solidFill>
                  <a:srgbClr val="000818"/>
                </a:solidFill>
              </a:rPr>
              <a:t>What to call all the </a:t>
            </a:r>
            <a:r>
              <a:rPr lang="en-US" altLang="zh-CN" sz="2800" u="sng" dirty="0">
                <a:solidFill>
                  <a:srgbClr val="7030A0"/>
                </a:solidFill>
              </a:rPr>
              <a:t>CPU activities</a:t>
            </a:r>
            <a:r>
              <a:rPr lang="en-US" altLang="zh-CN" sz="2800" dirty="0">
                <a:solidFill>
                  <a:srgbClr val="000818"/>
                </a:solidFill>
              </a:rPr>
              <a:t>?</a:t>
            </a:r>
            <a:endParaRPr lang="en-US" altLang="zh-CN" sz="2800" dirty="0">
              <a:solidFill>
                <a:srgbClr val="000818"/>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a:xfrm>
            <a:off x="1171575" y="177800"/>
            <a:ext cx="6757988" cy="1114425"/>
          </a:xfrm>
          <a:ln>
            <a:miter/>
          </a:ln>
        </p:spPr>
        <p:txBody>
          <a:bodyPr/>
          <a:lstStyle/>
          <a:p>
            <a:pPr>
              <a:defRPr/>
            </a:pPr>
            <a:r>
              <a:rPr lang="en-US" altLang="zh-CN">
                <a:effectLst>
                  <a:outerShdw blurRad="38100" dist="38100" dir="2700000">
                    <a:srgbClr val="C0C0C0"/>
                  </a:outerShdw>
                </a:effectLst>
              </a:rPr>
              <a:t>suspend vs. block</a:t>
            </a:r>
            <a:br>
              <a:rPr lang="en-US" altLang="zh-CN">
                <a:effectLst>
                  <a:outerShdw blurRad="38100" dist="38100" dir="2700000">
                    <a:srgbClr val="C0C0C0"/>
                  </a:outerShdw>
                </a:effectLst>
              </a:rPr>
            </a:br>
            <a:r>
              <a:rPr lang="en-US" altLang="zh-CN">
                <a:effectLst>
                  <a:outerShdw blurRad="38100" dist="38100" dir="2700000">
                    <a:srgbClr val="C0C0C0"/>
                  </a:outerShdw>
                </a:effectLst>
              </a:rPr>
              <a:t>activity vs. wakeup</a:t>
            </a:r>
            <a:endParaRPr lang="en-US" altLang="zh-CN" noProof="1">
              <a:effectLst>
                <a:outerShdw blurRad="38100" dist="38100" dir="2700000">
                  <a:srgbClr val="C0C0C0"/>
                </a:outerShdw>
              </a:effectLst>
            </a:endParaRPr>
          </a:p>
        </p:txBody>
      </p:sp>
      <p:sp>
        <p:nvSpPr>
          <p:cNvPr id="27651" name="Rectangle 3"/>
          <p:cNvSpPr>
            <a:spLocks noGrp="1" noChangeArrowheads="1"/>
          </p:cNvSpPr>
          <p:nvPr>
            <p:ph type="body" idx="4294967295"/>
          </p:nvPr>
        </p:nvSpPr>
        <p:spPr>
          <a:xfrm>
            <a:off x="574675" y="1676400"/>
            <a:ext cx="8037513" cy="4403725"/>
          </a:xfrm>
        </p:spPr>
        <p:txBody>
          <a:bodyPr>
            <a:spAutoFit/>
          </a:bodyPr>
          <a:lstStyle/>
          <a:p>
            <a:r>
              <a:rPr lang="en-US" altLang="zh-CN" sz="2400" dirty="0">
                <a:solidFill>
                  <a:srgbClr val="FF0000"/>
                </a:solidFill>
              </a:rPr>
              <a:t>suspend</a:t>
            </a:r>
            <a:r>
              <a:rPr lang="zh-CN" altLang="en-US" sz="2400" dirty="0">
                <a:solidFill>
                  <a:srgbClr val="FF0000"/>
                </a:solidFill>
              </a:rPr>
              <a:t> </a:t>
            </a:r>
            <a:r>
              <a:rPr lang="zh-CN" altLang="en-US" sz="2400" dirty="0"/>
              <a:t>(挂起)</a:t>
            </a:r>
            <a:endParaRPr lang="en-US" altLang="zh-CN" sz="2400" dirty="0"/>
          </a:p>
          <a:p>
            <a:pPr lvl="1"/>
            <a:r>
              <a:rPr lang="en-US" altLang="zh-CN" sz="2400" dirty="0" err="1"/>
              <a:t>active</a:t>
            </a:r>
            <a:r>
              <a:rPr lang="en-US" altLang="zh-CN" sz="2400" dirty="0" err="1">
                <a:sym typeface="Wingdings" panose="05000000000000000000" pitchFamily="2" charset="2"/>
              </a:rPr>
              <a:t>static</a:t>
            </a:r>
            <a:endParaRPr lang="en-US" altLang="zh-CN" sz="2400" dirty="0">
              <a:sym typeface="Wingdings" panose="05000000000000000000" pitchFamily="2" charset="2"/>
            </a:endParaRPr>
          </a:p>
          <a:p>
            <a:r>
              <a:rPr lang="en-US" altLang="zh-CN" sz="2400" dirty="0">
                <a:solidFill>
                  <a:srgbClr val="FF0000"/>
                </a:solidFill>
              </a:rPr>
              <a:t>activate</a:t>
            </a:r>
            <a:r>
              <a:rPr lang="zh-CN" altLang="en-US" sz="2400" dirty="0">
                <a:solidFill>
                  <a:srgbClr val="FF0000"/>
                </a:solidFill>
              </a:rPr>
              <a:t> </a:t>
            </a:r>
            <a:r>
              <a:rPr lang="zh-CN" altLang="en-US" sz="2400" dirty="0"/>
              <a:t>(激活)</a:t>
            </a:r>
            <a:endParaRPr lang="en-US" altLang="zh-CN" sz="2400" dirty="0"/>
          </a:p>
          <a:p>
            <a:pPr lvl="1"/>
            <a:r>
              <a:rPr lang="en-US" altLang="zh-CN" sz="2400" dirty="0">
                <a:sym typeface="Wingdings" panose="05000000000000000000" pitchFamily="2" charset="2"/>
              </a:rPr>
              <a:t>static</a:t>
            </a:r>
            <a:r>
              <a:rPr lang="en-US" altLang="zh-CN" sz="2400" dirty="0"/>
              <a:t> </a:t>
            </a:r>
            <a:r>
              <a:rPr lang="en-US" altLang="zh-CN" sz="2400" dirty="0">
                <a:sym typeface="Wingdings" panose="05000000000000000000" pitchFamily="2" charset="2"/>
              </a:rPr>
              <a:t> </a:t>
            </a:r>
            <a:r>
              <a:rPr lang="en-US" altLang="zh-CN" sz="2400" dirty="0"/>
              <a:t>active</a:t>
            </a:r>
            <a:endParaRPr lang="en-US" altLang="zh-CN" sz="2400" dirty="0"/>
          </a:p>
          <a:p>
            <a:pPr lvl="2"/>
            <a:endParaRPr lang="en-US" altLang="zh-CN" dirty="0"/>
          </a:p>
          <a:p>
            <a:r>
              <a:rPr lang="en-US" altLang="zh-CN" sz="2400" dirty="0">
                <a:solidFill>
                  <a:srgbClr val="FF0000"/>
                </a:solidFill>
              </a:rPr>
              <a:t>blocked</a:t>
            </a:r>
            <a:r>
              <a:rPr lang="en-US" altLang="zh-CN" sz="2400" dirty="0"/>
              <a:t>(</a:t>
            </a:r>
            <a:r>
              <a:rPr lang="en-US" altLang="zh-CN" sz="2400" dirty="0" err="1"/>
              <a:t>waiting,</a:t>
            </a:r>
            <a:r>
              <a:rPr lang="en-US" altLang="zh-CN" sz="2400" dirty="0" err="1">
                <a:solidFill>
                  <a:srgbClr val="FF0000"/>
                </a:solidFill>
              </a:rPr>
              <a:t>sleeping</a:t>
            </a:r>
            <a:r>
              <a:rPr lang="en-US" altLang="zh-CN" sz="2400" dirty="0"/>
              <a:t>)</a:t>
            </a:r>
            <a:r>
              <a:rPr lang="zh-CN" altLang="en-US" sz="2400" dirty="0"/>
              <a:t> (</a:t>
            </a:r>
            <a:r>
              <a:rPr lang="zh-CN" altLang="en-US" sz="2400" dirty="0">
                <a:solidFill>
                  <a:srgbClr val="0000CC"/>
                </a:solidFill>
              </a:rPr>
              <a:t>阻塞、等待、睡眠</a:t>
            </a:r>
            <a:r>
              <a:rPr lang="zh-CN" altLang="en-US" sz="2400" dirty="0"/>
              <a:t>)</a:t>
            </a:r>
            <a:endParaRPr lang="en-US" altLang="zh-CN" sz="2400" dirty="0"/>
          </a:p>
          <a:p>
            <a:pPr lvl="1"/>
            <a:r>
              <a:rPr lang="en-US" altLang="zh-CN" sz="2400" dirty="0" err="1"/>
              <a:t>running</a:t>
            </a:r>
            <a:r>
              <a:rPr lang="en-US" altLang="zh-CN" sz="2400" dirty="0" err="1">
                <a:sym typeface="Wingdings" panose="05000000000000000000" pitchFamily="2" charset="2"/>
              </a:rPr>
              <a:t>waiting</a:t>
            </a:r>
            <a:endParaRPr lang="en-US" altLang="zh-CN" sz="2400" dirty="0">
              <a:sym typeface="Wingdings" panose="05000000000000000000" pitchFamily="2" charset="2"/>
            </a:endParaRPr>
          </a:p>
          <a:p>
            <a:r>
              <a:rPr lang="en-US" altLang="zh-CN" sz="2400" dirty="0">
                <a:solidFill>
                  <a:srgbClr val="FF0000"/>
                </a:solidFill>
              </a:rPr>
              <a:t>wakeup</a:t>
            </a:r>
            <a:r>
              <a:rPr lang="zh-CN" altLang="en-US" sz="2400" dirty="0">
                <a:solidFill>
                  <a:srgbClr val="FF0000"/>
                </a:solidFill>
              </a:rPr>
              <a:t> </a:t>
            </a:r>
            <a:r>
              <a:rPr lang="zh-CN" altLang="en-US" sz="2400" dirty="0"/>
              <a:t>(唤醒)</a:t>
            </a:r>
            <a:endParaRPr lang="en-US" altLang="zh-CN" sz="2400" dirty="0"/>
          </a:p>
          <a:p>
            <a:pPr lvl="1"/>
            <a:r>
              <a:rPr lang="en-US" altLang="zh-CN" sz="2400" dirty="0">
                <a:sym typeface="Wingdings" panose="05000000000000000000" pitchFamily="2" charset="2"/>
              </a:rPr>
              <a:t>waiting</a:t>
            </a:r>
            <a:r>
              <a:rPr lang="en-US" altLang="zh-CN" sz="2400" dirty="0"/>
              <a:t> </a:t>
            </a:r>
            <a:r>
              <a:rPr lang="en-US" altLang="zh-CN" sz="2400" dirty="0">
                <a:sym typeface="Wingdings" panose="05000000000000000000" pitchFamily="2" charset="2"/>
              </a:rPr>
              <a:t>ready</a:t>
            </a:r>
            <a:endParaRPr lang="en-US" altLang="zh-CN" sz="2400" dirty="0">
              <a:sym typeface="Wingdings" panose="05000000000000000000" pitchFamily="2" charset="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noChangeArrowheads="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F145F73C-1DF9-4059-A85D-E82E9BBBA1A5}" type="slidenum">
              <a:rPr lang="en-US" altLang="en-US" sz="1800">
                <a:latin typeface="Helvetica" panose="020B0604020202020204" pitchFamily="34" charset="0"/>
              </a:rPr>
            </a:fld>
            <a:endParaRPr lang="en-US" altLang="en-US" sz="1800">
              <a:latin typeface="Helvetica" panose="020B0604020202020204" pitchFamily="34" charset="0"/>
            </a:endParaRPr>
          </a:p>
        </p:txBody>
      </p:sp>
      <p:sp>
        <p:nvSpPr>
          <p:cNvPr id="20483" name="Rectangle 2"/>
          <p:cNvSpPr>
            <a:spLocks noGrp="1"/>
          </p:cNvSpPr>
          <p:nvPr>
            <p:ph type="title" idx="4294967295"/>
          </p:nvPr>
        </p:nvSpPr>
        <p:spPr>
          <a:ln>
            <a:miter/>
          </a:ln>
        </p:spPr>
        <p:txBody>
          <a:bodyPr/>
          <a:lstStyle/>
          <a:p>
            <a:pPr eaLnBrk="1" hangingPunct="1">
              <a:defRPr/>
            </a:pPr>
            <a:r>
              <a:rPr lang="en-US" altLang="zh-CN" noProof="1">
                <a:effectLst>
                  <a:outerShdw blurRad="38100" dist="38100" dir="2700000">
                    <a:srgbClr val="C0C0C0"/>
                  </a:outerShdw>
                </a:effectLst>
              </a:rPr>
              <a:t>Process State in Linux</a:t>
            </a:r>
            <a:endParaRPr lang="en-US" altLang="zh-CN" noProof="1">
              <a:effectLst>
                <a:outerShdw blurRad="38100" dist="38100" dir="2700000">
                  <a:srgbClr val="C0C0C0"/>
                </a:outerShdw>
              </a:effectLst>
            </a:endParaRPr>
          </a:p>
        </p:txBody>
      </p:sp>
      <p:sp>
        <p:nvSpPr>
          <p:cNvPr id="28676" name="Rectangle 3"/>
          <p:cNvSpPr>
            <a:spLocks noGrp="1" noChangeArrowheads="1"/>
          </p:cNvSpPr>
          <p:nvPr>
            <p:ph type="body" idx="4294967295"/>
          </p:nvPr>
        </p:nvSpPr>
        <p:spPr/>
        <p:txBody>
          <a:bodyPr/>
          <a:lstStyle/>
          <a:p>
            <a:pPr eaLnBrk="1" hangingPunct="1">
              <a:lnSpc>
                <a:spcPct val="80000"/>
              </a:lnSpc>
            </a:pPr>
            <a:r>
              <a:rPr lang="en-US" altLang="zh-CN" sz="1600">
                <a:solidFill>
                  <a:srgbClr val="0000CC"/>
                </a:solidFill>
              </a:rPr>
              <a:t>TAKS_RUNNING</a:t>
            </a:r>
            <a:endParaRPr lang="en-US" altLang="zh-CN" sz="1600">
              <a:solidFill>
                <a:srgbClr val="0000CC"/>
              </a:solidFill>
            </a:endParaRPr>
          </a:p>
          <a:p>
            <a:pPr lvl="1" eaLnBrk="1" hangingPunct="1">
              <a:lnSpc>
                <a:spcPct val="80000"/>
              </a:lnSpc>
            </a:pPr>
            <a:r>
              <a:rPr lang="en-US" altLang="zh-CN" sz="1500"/>
              <a:t>The process is either executing on a cpu or waiting to be executed.</a:t>
            </a:r>
            <a:endParaRPr lang="en-US" altLang="zh-CN" sz="1500"/>
          </a:p>
          <a:p>
            <a:pPr eaLnBrk="1" hangingPunct="1">
              <a:lnSpc>
                <a:spcPct val="80000"/>
              </a:lnSpc>
            </a:pPr>
            <a:r>
              <a:rPr lang="en-US" altLang="zh-CN" sz="1600">
                <a:solidFill>
                  <a:srgbClr val="0000CC"/>
                </a:solidFill>
              </a:rPr>
              <a:t>TASK_INTERRUPTIBLE</a:t>
            </a:r>
            <a:endParaRPr lang="en-US" altLang="zh-CN" sz="1600">
              <a:solidFill>
                <a:srgbClr val="0000CC"/>
              </a:solidFill>
            </a:endParaRPr>
          </a:p>
          <a:p>
            <a:pPr lvl="1" eaLnBrk="1" hangingPunct="1">
              <a:lnSpc>
                <a:spcPct val="80000"/>
              </a:lnSpc>
            </a:pPr>
            <a:r>
              <a:rPr lang="en-US" altLang="zh-CN" sz="1500"/>
              <a:t>The process is suspended until </a:t>
            </a:r>
            <a:r>
              <a:rPr lang="en-US" altLang="zh-CN" sz="1500">
                <a:solidFill>
                  <a:srgbClr val="C00000"/>
                </a:solidFill>
              </a:rPr>
              <a:t>some condition becomes true</a:t>
            </a:r>
            <a:r>
              <a:rPr lang="en-US" altLang="zh-CN" sz="1500"/>
              <a:t>.</a:t>
            </a:r>
            <a:endParaRPr lang="en-US" altLang="zh-CN" sz="1500"/>
          </a:p>
          <a:p>
            <a:pPr eaLnBrk="1" hangingPunct="1">
              <a:lnSpc>
                <a:spcPct val="80000"/>
              </a:lnSpc>
            </a:pPr>
            <a:r>
              <a:rPr lang="en-US" altLang="zh-CN" sz="1600">
                <a:solidFill>
                  <a:srgbClr val="0000CC"/>
                </a:solidFill>
              </a:rPr>
              <a:t>TASK_UNINTERRUPTIBLE</a:t>
            </a:r>
            <a:endParaRPr lang="en-US" altLang="zh-CN" sz="1600">
              <a:solidFill>
                <a:srgbClr val="0000CC"/>
              </a:solidFill>
            </a:endParaRPr>
          </a:p>
          <a:p>
            <a:pPr lvl="1" eaLnBrk="1" hangingPunct="1">
              <a:lnSpc>
                <a:spcPct val="80000"/>
              </a:lnSpc>
            </a:pPr>
            <a:r>
              <a:rPr lang="en-US" altLang="zh-CN" sz="1500"/>
              <a:t>When it is in this state, a process must wait until </a:t>
            </a:r>
            <a:r>
              <a:rPr lang="en-US" altLang="zh-CN" sz="1500">
                <a:solidFill>
                  <a:srgbClr val="C00000"/>
                </a:solidFill>
              </a:rPr>
              <a:t>a given event </a:t>
            </a:r>
            <a:r>
              <a:rPr lang="en-US" altLang="zh-CN" sz="1500"/>
              <a:t>occurs without being interrupted. (</a:t>
            </a:r>
            <a:r>
              <a:rPr lang="zh-CN" altLang="en-US" sz="1500"/>
              <a:t>保证代码执行的原子性</a:t>
            </a:r>
            <a:r>
              <a:rPr lang="en-US" altLang="zh-CN" sz="1500"/>
              <a:t>)</a:t>
            </a:r>
            <a:endParaRPr lang="en-US" altLang="zh-CN" sz="1500"/>
          </a:p>
          <a:p>
            <a:pPr eaLnBrk="1" hangingPunct="1">
              <a:lnSpc>
                <a:spcPct val="80000"/>
              </a:lnSpc>
            </a:pPr>
            <a:r>
              <a:rPr lang="en-US" altLang="zh-CN" sz="1600">
                <a:solidFill>
                  <a:srgbClr val="0000CC"/>
                </a:solidFill>
              </a:rPr>
              <a:t>TASK_STOPPED</a:t>
            </a:r>
            <a:endParaRPr lang="en-US" altLang="zh-CN" sz="1600">
              <a:solidFill>
                <a:srgbClr val="0000CC"/>
              </a:solidFill>
            </a:endParaRPr>
          </a:p>
          <a:p>
            <a:pPr lvl="1" eaLnBrk="1" hangingPunct="1">
              <a:lnSpc>
                <a:spcPct val="80000"/>
              </a:lnSpc>
            </a:pPr>
            <a:r>
              <a:rPr lang="en-US" altLang="zh-CN" sz="1500"/>
              <a:t>Process execution has been </a:t>
            </a:r>
            <a:r>
              <a:rPr lang="en-US" altLang="zh-CN" sz="1500">
                <a:solidFill>
                  <a:srgbClr val="006600"/>
                </a:solidFill>
              </a:rPr>
              <a:t>stopped</a:t>
            </a:r>
            <a:r>
              <a:rPr lang="en-US" altLang="zh-CN" sz="1500"/>
              <a:t>;</a:t>
            </a:r>
            <a:endParaRPr lang="en-US" altLang="zh-CN" sz="1500"/>
          </a:p>
          <a:p>
            <a:pPr eaLnBrk="1" hangingPunct="1">
              <a:lnSpc>
                <a:spcPct val="80000"/>
              </a:lnSpc>
            </a:pPr>
            <a:r>
              <a:rPr lang="en-US" altLang="zh-CN" sz="1600">
                <a:solidFill>
                  <a:srgbClr val="0000CC"/>
                </a:solidFill>
              </a:rPr>
              <a:t>TASK_TRACED</a:t>
            </a:r>
            <a:endParaRPr lang="en-US" altLang="zh-CN" sz="1600">
              <a:solidFill>
                <a:srgbClr val="0000CC"/>
              </a:solidFill>
            </a:endParaRPr>
          </a:p>
          <a:p>
            <a:pPr lvl="1" eaLnBrk="1" hangingPunct="1">
              <a:lnSpc>
                <a:spcPct val="80000"/>
              </a:lnSpc>
            </a:pPr>
            <a:r>
              <a:rPr lang="en-US" altLang="zh-CN" sz="1500"/>
              <a:t>Process execution has been </a:t>
            </a:r>
            <a:r>
              <a:rPr lang="en-US" altLang="zh-CN" sz="1500">
                <a:solidFill>
                  <a:srgbClr val="006600"/>
                </a:solidFill>
              </a:rPr>
              <a:t>stopped by a debugger</a:t>
            </a:r>
            <a:r>
              <a:rPr lang="en-US" altLang="zh-CN" sz="1500"/>
              <a:t>.</a:t>
            </a:r>
            <a:endParaRPr lang="en-US" altLang="zh-CN" sz="1500"/>
          </a:p>
          <a:p>
            <a:pPr eaLnBrk="1" hangingPunct="1">
              <a:lnSpc>
                <a:spcPct val="80000"/>
              </a:lnSpc>
            </a:pPr>
            <a:r>
              <a:rPr lang="en-US" altLang="zh-CN" sz="1600">
                <a:solidFill>
                  <a:srgbClr val="0000CC"/>
                </a:solidFill>
              </a:rPr>
              <a:t>EXIT_ZOMBIE</a:t>
            </a:r>
            <a:endParaRPr lang="en-US" altLang="zh-CN" sz="1600">
              <a:solidFill>
                <a:srgbClr val="0000CC"/>
              </a:solidFill>
            </a:endParaRPr>
          </a:p>
          <a:p>
            <a:pPr lvl="1" eaLnBrk="1" hangingPunct="1">
              <a:lnSpc>
                <a:spcPct val="80000"/>
              </a:lnSpc>
            </a:pPr>
            <a:r>
              <a:rPr lang="en-US" altLang="zh-CN" sz="1500"/>
              <a:t>Process execution is terminated, but the parent process has not yet issued a wait() or waitpid system call to return information about the dead process.</a:t>
            </a:r>
            <a:endParaRPr lang="en-US" altLang="zh-CN" sz="1500"/>
          </a:p>
          <a:p>
            <a:pPr eaLnBrk="1" hangingPunct="1">
              <a:lnSpc>
                <a:spcPct val="80000"/>
              </a:lnSpc>
            </a:pPr>
            <a:r>
              <a:rPr lang="en-US" altLang="zh-CN" sz="1600">
                <a:solidFill>
                  <a:srgbClr val="0000CC"/>
                </a:solidFill>
              </a:rPr>
              <a:t>EXIT_DEAD</a:t>
            </a:r>
            <a:endParaRPr lang="en-US" altLang="zh-CN" sz="1600">
              <a:solidFill>
                <a:srgbClr val="0000CC"/>
              </a:solidFill>
            </a:endParaRPr>
          </a:p>
          <a:p>
            <a:pPr lvl="1" eaLnBrk="1" hangingPunct="1">
              <a:lnSpc>
                <a:spcPct val="80000"/>
              </a:lnSpc>
            </a:pPr>
            <a:r>
              <a:rPr lang="en-US" altLang="zh-CN" sz="1500"/>
              <a:t>The final state: the process is removed by the system because the parent process has just issued wait() or waitpid() system call for it.</a:t>
            </a:r>
            <a:endParaRPr lang="en-US" altLang="zh-CN" sz="1500"/>
          </a:p>
          <a:p>
            <a:pPr eaLnBrk="1" hangingPunct="1">
              <a:lnSpc>
                <a:spcPct val="80000"/>
              </a:lnSpc>
            </a:pPr>
            <a:endParaRPr lang="en-US" altLang="zh-CN" sz="16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3"/>
          <p:cNvSpPr txBox="1">
            <a:spLocks noChangeArrowheads="1"/>
          </p:cNvSpPr>
          <p:nvPr>
            <p:custDataLst>
              <p:tags r:id="rId1"/>
            </p:custDataLst>
          </p:nvPr>
        </p:nvSpPr>
        <p:spPr bwMode="auto">
          <a:xfrm>
            <a:off x="914400" y="635000"/>
            <a:ext cx="7845425" cy="183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下列选项中，导致</a:t>
            </a:r>
            <a:r>
              <a:rPr lang="zh-CN" altLang="en-US" sz="2600" dirty="0">
                <a:solidFill>
                  <a:srgbClr val="7030A0"/>
                </a:solidFill>
                <a:latin typeface="微软雅黑" panose="020B0503020204020204" charset="-122"/>
                <a:ea typeface="微软雅黑" panose="020B0503020204020204" charset="-122"/>
                <a:sym typeface="微软雅黑" panose="020B0503020204020204" charset="-122"/>
              </a:rPr>
              <a:t>创建新进程</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的操作是（）。</a:t>
            </a:r>
            <a:endParaRPr lang="en-US" altLang="zh-CN" sz="2600" dirty="0">
              <a:solidFill>
                <a:srgbClr val="000000"/>
              </a:solidFill>
              <a:latin typeface="微软雅黑" panose="020B0503020204020204" charset="-122"/>
              <a:ea typeface="微软雅黑" panose="020B0503020204020204" charset="-122"/>
              <a:sym typeface="微软雅黑" panose="020B0503020204020204" charset="-122"/>
            </a:endParaRPr>
          </a:p>
          <a:p>
            <a:pPr>
              <a:spcBef>
                <a:spcPct val="0"/>
              </a:spcBef>
              <a:buClrTx/>
              <a:buSzTx/>
              <a:buFontTx/>
              <a:buNone/>
            </a:pP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I. </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用户成功</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登录系统  </a:t>
            </a: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II. </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设备分配  </a:t>
            </a: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III. </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启动程序执行</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9699" name="文本框 4"/>
          <p:cNvSpPr txBox="1">
            <a:spLocks noChangeArrowheads="1"/>
          </p:cNvSpPr>
          <p:nvPr>
            <p:custDataLst>
              <p:tags r:id="rId2"/>
            </p:custDataLst>
          </p:nvPr>
        </p:nvSpPr>
        <p:spPr bwMode="auto">
          <a:xfrm>
            <a:off x="1828800" y="24749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仅 </a:t>
            </a:r>
            <a:r>
              <a:rPr lang="en-US" altLang="zh-CN" sz="2600">
                <a:solidFill>
                  <a:srgbClr val="000000"/>
                </a:solidFill>
                <a:latin typeface="微软雅黑" panose="020B0503020204020204" charset="-122"/>
                <a:ea typeface="微软雅黑" panose="020B0503020204020204" charset="-122"/>
                <a:sym typeface="微软雅黑" panose="020B0503020204020204" charset="-122"/>
              </a:rPr>
              <a:t>I </a:t>
            </a: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和 </a:t>
            </a:r>
            <a:r>
              <a:rPr lang="en-US" altLang="zh-CN" sz="2600">
                <a:solidFill>
                  <a:srgbClr val="000000"/>
                </a:solidFill>
                <a:latin typeface="微软雅黑" panose="020B0503020204020204" charset="-122"/>
                <a:ea typeface="微软雅黑" panose="020B0503020204020204" charset="-122"/>
                <a:sym typeface="微软雅黑" panose="020B0503020204020204" charset="-122"/>
              </a:rPr>
              <a:t>II</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9700" name="文本框 5"/>
          <p:cNvSpPr txBox="1">
            <a:spLocks noChangeArrowheads="1"/>
          </p:cNvSpPr>
          <p:nvPr>
            <p:custDataLst>
              <p:tags r:id="rId3"/>
            </p:custDataLst>
          </p:nvPr>
        </p:nvSpPr>
        <p:spPr bwMode="auto">
          <a:xfrm>
            <a:off x="1828800" y="33321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仅 </a:t>
            </a:r>
            <a:r>
              <a:rPr lang="en-US" altLang="zh-CN" sz="2600">
                <a:solidFill>
                  <a:srgbClr val="000000"/>
                </a:solidFill>
                <a:latin typeface="微软雅黑" panose="020B0503020204020204" charset="-122"/>
                <a:ea typeface="微软雅黑" panose="020B0503020204020204" charset="-122"/>
                <a:sym typeface="微软雅黑" panose="020B0503020204020204" charset="-122"/>
              </a:rPr>
              <a:t>II </a:t>
            </a: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和 </a:t>
            </a:r>
            <a:r>
              <a:rPr lang="en-US" altLang="zh-CN" sz="2600">
                <a:solidFill>
                  <a:srgbClr val="000000"/>
                </a:solidFill>
                <a:latin typeface="微软雅黑" panose="020B0503020204020204" charset="-122"/>
                <a:ea typeface="微软雅黑" panose="020B0503020204020204" charset="-122"/>
                <a:sym typeface="微软雅黑" panose="020B0503020204020204" charset="-122"/>
              </a:rPr>
              <a:t>III</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9701" name="文本框 6"/>
          <p:cNvSpPr txBox="1">
            <a:spLocks noChangeArrowheads="1"/>
          </p:cNvSpPr>
          <p:nvPr>
            <p:custDataLst>
              <p:tags r:id="rId4"/>
            </p:custDataLst>
          </p:nvPr>
        </p:nvSpPr>
        <p:spPr bwMode="auto">
          <a:xfrm>
            <a:off x="1828800" y="41894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仅 </a:t>
            </a:r>
            <a:r>
              <a:rPr lang="en-US" altLang="zh-CN" sz="2600">
                <a:solidFill>
                  <a:srgbClr val="000000"/>
                </a:solidFill>
                <a:latin typeface="微软雅黑" panose="020B0503020204020204" charset="-122"/>
                <a:ea typeface="微软雅黑" panose="020B0503020204020204" charset="-122"/>
                <a:sym typeface="微软雅黑" panose="020B0503020204020204" charset="-122"/>
              </a:rPr>
              <a:t>I </a:t>
            </a: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和 </a:t>
            </a:r>
            <a:r>
              <a:rPr lang="en-US" altLang="zh-CN" sz="2600">
                <a:solidFill>
                  <a:srgbClr val="000000"/>
                </a:solidFill>
                <a:latin typeface="微软雅黑" panose="020B0503020204020204" charset="-122"/>
                <a:ea typeface="微软雅黑" panose="020B0503020204020204" charset="-122"/>
                <a:sym typeface="微软雅黑" panose="020B0503020204020204" charset="-122"/>
              </a:rPr>
              <a:t>III</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9702" name="文本框 7"/>
          <p:cNvSpPr txBox="1">
            <a:spLocks noChangeArrowheads="1"/>
          </p:cNvSpPr>
          <p:nvPr>
            <p:custDataLst>
              <p:tags r:id="rId5"/>
            </p:custDataLst>
          </p:nvPr>
        </p:nvSpPr>
        <p:spPr bwMode="auto">
          <a:xfrm>
            <a:off x="1828800" y="50466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微软雅黑" panose="020B0503020204020204" charset="-122"/>
                <a:ea typeface="微软雅黑" panose="020B0503020204020204" charset="-122"/>
                <a:sym typeface="微软雅黑" panose="020B0503020204020204" charset="-122"/>
              </a:rPr>
              <a:t>I </a:t>
            </a:r>
            <a:r>
              <a:rPr lang="zh-CN" altLang="en-US" sz="260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600">
                <a:solidFill>
                  <a:srgbClr val="000000"/>
                </a:solidFill>
                <a:latin typeface="微软雅黑" panose="020B0503020204020204" charset="-122"/>
                <a:ea typeface="微软雅黑" panose="020B0503020204020204" charset="-122"/>
                <a:sym typeface="微软雅黑" panose="020B0503020204020204" charset="-122"/>
              </a:rPr>
              <a:t>II</a:t>
            </a:r>
            <a:r>
              <a:rPr lang="zh-CN" altLang="en-US" sz="2600">
                <a:solidFill>
                  <a:srgbClr val="000000"/>
                </a:solidFill>
                <a:latin typeface="微软雅黑" panose="020B0503020204020204" charset="-122"/>
                <a:ea typeface="微软雅黑" panose="020B0503020204020204" charset="-122"/>
                <a:sym typeface="微软雅黑" panose="020B0503020204020204" charset="-122"/>
              </a:rPr>
              <a:t>、 </a:t>
            </a:r>
            <a:r>
              <a:rPr lang="en-US" altLang="zh-CN" sz="2600">
                <a:solidFill>
                  <a:srgbClr val="000000"/>
                </a:solidFill>
                <a:latin typeface="微软雅黑" panose="020B0503020204020204" charset="-122"/>
                <a:ea typeface="微软雅黑" panose="020B0503020204020204" charset="-122"/>
                <a:sym typeface="微软雅黑" panose="020B0503020204020204" charset="-122"/>
              </a:rPr>
              <a:t>III</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a:xfrm>
            <a:off x="1114425" y="25384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a:xfrm>
            <a:off x="1114425" y="33956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a:xfrm>
            <a:off x="1114425" y="42529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a:xfrm>
            <a:off x="1114425" y="51101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0" name="矩形 19"/>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FFFFFF"/>
              </a:solidFill>
            </a:endParaRPr>
          </a:p>
        </p:txBody>
      </p:sp>
      <p:sp>
        <p:nvSpPr>
          <p:cNvPr id="29709" name="文本框 24"/>
          <p:cNvSpPr txBox="1">
            <a:spLocks noChangeArrowheads="1"/>
          </p:cNvSpPr>
          <p:nvPr>
            <p:custDataLst>
              <p:tags r:id="rId12"/>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29710" name="文本框 25"/>
          <p:cNvSpPr txBox="1">
            <a:spLocks noChangeArrowheads="1"/>
          </p:cNvSpPr>
          <p:nvPr>
            <p:custDataLst>
              <p:tags r:id="rId13"/>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C</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29711" name="组合 23"/>
          <p:cNvGrpSpPr/>
          <p:nvPr>
            <p:custDataLst>
              <p:tags r:id="rId14"/>
            </p:custDataLst>
          </p:nvPr>
        </p:nvGrpSpPr>
        <p:grpSpPr bwMode="auto">
          <a:xfrm>
            <a:off x="9537700" y="0"/>
            <a:ext cx="3814763" cy="647700"/>
            <a:chOff x="9537700" y="0"/>
            <a:chExt cx="3815080" cy="647700"/>
          </a:xfrm>
        </p:grpSpPr>
        <p:sp>
          <p:nvSpPr>
            <p:cNvPr id="21" name="RemarkBack"/>
            <p:cNvSpPr/>
            <p:nvPr>
              <p:custDataLst>
                <p:tags r:id="rId15"/>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p:cNvSpPr/>
            <p:nvPr>
              <p:custDataLst>
                <p:tags r:id="rId16"/>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724" name="RemarkTitleText"/>
            <p:cNvSpPr txBox="1">
              <a:spLocks noChangeArrowheads="1"/>
            </p:cNvSpPr>
            <p:nvPr>
              <p:custDataLst>
                <p:tags r:id="rId17"/>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sz="1800">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 name="RemarkBack"/>
          <p:cNvSpPr/>
          <p:nvPr>
            <p:custDataLst>
              <p:tags r:id="rId18"/>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RemarkBlock"/>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714" name="RemarkTitleText"/>
          <p:cNvSpPr txBox="1">
            <a:spLocks noChangeArrowheads="1"/>
          </p:cNvSpPr>
          <p:nvPr>
            <p:custDataLst>
              <p:tags r:id="rId20"/>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sz="180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29715" name="组合 17"/>
          <p:cNvGrpSpPr/>
          <p:nvPr>
            <p:custDataLst>
              <p:tags r:id="rId21"/>
            </p:custDataLst>
          </p:nvPr>
        </p:nvGrpSpPr>
        <p:grpSpPr bwMode="auto">
          <a:xfrm>
            <a:off x="0" y="0"/>
            <a:ext cx="9144000" cy="635000"/>
            <a:chOff x="0" y="0"/>
            <a:chExt cx="9144000" cy="635000"/>
          </a:xfrm>
        </p:grpSpPr>
        <p:sp>
          <p:nvSpPr>
            <p:cNvPr id="14" name="TitleBackground"/>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720" name="TypeText"/>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9721" name="TipText"/>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9716" name="图片 2"/>
          <p:cNvPicPr>
            <a:picLocks noChangeArrowheads="1"/>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7" name="文本框 18"/>
          <p:cNvSpPr txBox="1">
            <a:spLocks noChangeArrowheads="1"/>
          </p:cNvSpPr>
          <p:nvPr>
            <p:custDataLst>
              <p:tags r:id="rId28"/>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9"/>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2"/>
          <p:cNvSpPr txBox="1">
            <a:spLocks noChangeArrowheads="1"/>
          </p:cNvSpPr>
          <p:nvPr>
            <p:custDataLst>
              <p:tags r:id="rId1"/>
            </p:custDataLst>
          </p:nvPr>
        </p:nvSpPr>
        <p:spPr bwMode="auto">
          <a:xfrm>
            <a:off x="644525" y="635000"/>
            <a:ext cx="808355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下列选项中，会导致进程从</a:t>
            </a:r>
            <a:r>
              <a:rPr lang="zh-CN" altLang="en-US" sz="2600" dirty="0">
                <a:solidFill>
                  <a:srgbClr val="7030A0"/>
                </a:solidFill>
                <a:latin typeface="微软雅黑" panose="020B0503020204020204" charset="-122"/>
                <a:ea typeface="微软雅黑" panose="020B0503020204020204" charset="-122"/>
                <a:sym typeface="微软雅黑" panose="020B0503020204020204" charset="-122"/>
              </a:rPr>
              <a:t>执行态</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变为</a:t>
            </a:r>
            <a:r>
              <a:rPr lang="zh-CN" altLang="en-US" sz="2600" dirty="0">
                <a:solidFill>
                  <a:srgbClr val="7030A0"/>
                </a:solidFill>
                <a:latin typeface="微软雅黑" panose="020B0503020204020204" charset="-122"/>
                <a:ea typeface="微软雅黑" panose="020B0503020204020204" charset="-122"/>
                <a:sym typeface="微软雅黑" panose="020B0503020204020204" charset="-122"/>
              </a:rPr>
              <a:t>就绪态</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的事件是（）。（</a:t>
            </a: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2015</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30723" name="文本框 3"/>
          <p:cNvSpPr txBox="1">
            <a:spLocks noChangeArrowheads="1"/>
          </p:cNvSpPr>
          <p:nvPr>
            <p:custDataLst>
              <p:tags r:id="rId2"/>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执行</a:t>
            </a:r>
            <a:r>
              <a:rPr lang="en-US" altLang="zh-CN" sz="2600">
                <a:solidFill>
                  <a:srgbClr val="000000"/>
                </a:solidFill>
                <a:latin typeface="微软雅黑" panose="020B0503020204020204" charset="-122"/>
                <a:ea typeface="微软雅黑" panose="020B0503020204020204" charset="-122"/>
                <a:sym typeface="微软雅黑" panose="020B0503020204020204" charset="-122"/>
              </a:rPr>
              <a:t>P</a:t>
            </a:r>
            <a:r>
              <a:rPr lang="zh-CN" altLang="en-US" sz="2600">
                <a:solidFill>
                  <a:srgbClr val="000000"/>
                </a:solidFill>
                <a:latin typeface="微软雅黑" panose="020B0503020204020204" charset="-122"/>
                <a:ea typeface="微软雅黑" panose="020B0503020204020204" charset="-122"/>
                <a:sym typeface="微软雅黑" panose="020B0503020204020204" charset="-122"/>
              </a:rPr>
              <a:t>（或</a:t>
            </a:r>
            <a:r>
              <a:rPr lang="en-US" altLang="zh-CN" sz="2600">
                <a:solidFill>
                  <a:srgbClr val="000000"/>
                </a:solidFill>
                <a:latin typeface="微软雅黑" panose="020B0503020204020204" charset="-122"/>
                <a:ea typeface="微软雅黑" panose="020B0503020204020204" charset="-122"/>
                <a:sym typeface="微软雅黑" panose="020B0503020204020204" charset="-122"/>
              </a:rPr>
              <a:t>wait</a:t>
            </a:r>
            <a:r>
              <a:rPr lang="zh-CN" altLang="en-US" sz="2600">
                <a:solidFill>
                  <a:srgbClr val="000000"/>
                </a:solidFill>
                <a:latin typeface="微软雅黑" panose="020B0503020204020204" charset="-122"/>
                <a:ea typeface="微软雅黑" panose="020B0503020204020204" charset="-122"/>
                <a:sym typeface="微软雅黑" panose="020B0503020204020204" charset="-122"/>
              </a:rPr>
              <a:t>）操作</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30724" name="文本框 4"/>
          <p:cNvSpPr txBox="1">
            <a:spLocks noChangeArrowheads="1"/>
          </p:cNvSpPr>
          <p:nvPr>
            <p:custDataLst>
              <p:tags r:id="rId3"/>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申请内存失败</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30725" name="文本框 5"/>
          <p:cNvSpPr txBox="1">
            <a:spLocks noChangeArrowheads="1"/>
          </p:cNvSpPr>
          <p:nvPr>
            <p:custDataLst>
              <p:tags r:id="rId4"/>
            </p:custDataLst>
          </p:nvPr>
        </p:nvSpPr>
        <p:spPr bwMode="auto">
          <a:xfrm>
            <a:off x="1828800" y="4500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启动</a:t>
            </a:r>
            <a:r>
              <a:rPr lang="en-US" altLang="zh-CN" sz="2600">
                <a:solidFill>
                  <a:srgbClr val="000000"/>
                </a:solidFill>
                <a:latin typeface="微软雅黑" panose="020B0503020204020204" charset="-122"/>
                <a:ea typeface="微软雅黑" panose="020B0503020204020204" charset="-122"/>
                <a:sym typeface="微软雅黑" panose="020B0503020204020204" charset="-122"/>
              </a:rPr>
              <a:t>I/O</a:t>
            </a:r>
            <a:r>
              <a:rPr lang="zh-CN" altLang="en-US" sz="2600">
                <a:solidFill>
                  <a:srgbClr val="000000"/>
                </a:solidFill>
                <a:latin typeface="微软雅黑" panose="020B0503020204020204" charset="-122"/>
                <a:ea typeface="微软雅黑" panose="020B0503020204020204" charset="-122"/>
                <a:sym typeface="微软雅黑" panose="020B0503020204020204" charset="-122"/>
              </a:rPr>
              <a:t>设备</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30726" name="文本框 6"/>
          <p:cNvSpPr txBox="1">
            <a:spLocks noChangeArrowheads="1"/>
          </p:cNvSpPr>
          <p:nvPr>
            <p:custDataLst>
              <p:tags r:id="rId5"/>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被高优先级进程抢占</a:t>
            </a:r>
            <a:endParaRPr lang="zh-CN" altLang="en-US" sz="2600">
              <a:solidFill>
                <a:srgbClr val="000000"/>
              </a:solidFill>
              <a:highlight>
                <a:srgbClr val="FFFF00"/>
              </a:highlight>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1144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a:xfrm>
            <a:off x="11144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a:xfrm>
            <a:off x="1114425" y="4564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9"/>
            </p:custDataLst>
          </p:nvPr>
        </p:nvSpPr>
        <p:spPr>
          <a:xfrm>
            <a:off x="1114425" y="5421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10"/>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 name="矩形 1"/>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0733" name="文本框 6"/>
          <p:cNvSpPr txBox="1">
            <a:spLocks noChangeArrowheads="1"/>
          </p:cNvSpPr>
          <p:nvPr>
            <p:custDataLst>
              <p:tags r:id="rId12"/>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30734" name="文本框 14"/>
          <p:cNvSpPr txBox="1">
            <a:spLocks noChangeArrowheads="1"/>
          </p:cNvSpPr>
          <p:nvPr>
            <p:custDataLst>
              <p:tags r:id="rId13"/>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D</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30735" name="组合 5"/>
          <p:cNvGrpSpPr/>
          <p:nvPr>
            <p:custDataLst>
              <p:tags r:id="rId14"/>
            </p:custDataLst>
          </p:nvPr>
        </p:nvGrpSpPr>
        <p:grpSpPr bwMode="auto">
          <a:xfrm>
            <a:off x="9537700" y="0"/>
            <a:ext cx="3814763" cy="647700"/>
            <a:chOff x="9537700" y="0"/>
            <a:chExt cx="3815080" cy="647700"/>
          </a:xfrm>
        </p:grpSpPr>
        <p:sp>
          <p:nvSpPr>
            <p:cNvPr id="3" name="RemarkBack"/>
            <p:cNvSpPr/>
            <p:nvPr>
              <p:custDataLst>
                <p:tags r:id="rId15"/>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RemarkBlock"/>
            <p:cNvSpPr/>
            <p:nvPr>
              <p:custDataLst>
                <p:tags r:id="rId16"/>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748" name="RemarkTitleText"/>
            <p:cNvSpPr txBox="1">
              <a:spLocks noChangeArrowheads="1"/>
            </p:cNvSpPr>
            <p:nvPr>
              <p:custDataLst>
                <p:tags r:id="rId17"/>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sz="1800">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5" name="RemarkBack"/>
          <p:cNvSpPr/>
          <p:nvPr>
            <p:custDataLst>
              <p:tags r:id="rId18"/>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RemarkBlock"/>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738" name="RemarkTitleText"/>
          <p:cNvSpPr txBox="1">
            <a:spLocks noChangeArrowheads="1"/>
          </p:cNvSpPr>
          <p:nvPr>
            <p:custDataLst>
              <p:tags r:id="rId20"/>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sz="180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30739" name="组合 16"/>
          <p:cNvGrpSpPr/>
          <p:nvPr>
            <p:custDataLst>
              <p:tags r:id="rId21"/>
            </p:custDataLst>
          </p:nvPr>
        </p:nvGrpSpPr>
        <p:grpSpPr bwMode="auto">
          <a:xfrm>
            <a:off x="0" y="0"/>
            <a:ext cx="9144000" cy="635000"/>
            <a:chOff x="0" y="0"/>
            <a:chExt cx="9144000" cy="635000"/>
          </a:xfrm>
        </p:grpSpPr>
        <p:sp>
          <p:nvSpPr>
            <p:cNvPr id="13" name="TitleBackground"/>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ColorBlock"/>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744" name="TypeText"/>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30745" name="TipText"/>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0740" name="图片 1"/>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1" name="文本框 17"/>
          <p:cNvSpPr txBox="1">
            <a:spLocks noChangeArrowheads="1"/>
          </p:cNvSpPr>
          <p:nvPr>
            <p:custDataLst>
              <p:tags r:id="rId28"/>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此题未设答案</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9"/>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3"/>
          <p:cNvSpPr txBox="1">
            <a:spLocks noChangeArrowheads="1"/>
          </p:cNvSpPr>
          <p:nvPr>
            <p:custDataLst>
              <p:tags r:id="rId1"/>
            </p:custDataLst>
          </p:nvPr>
        </p:nvSpPr>
        <p:spPr bwMode="auto">
          <a:xfrm>
            <a:off x="914400" y="9652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若一个用户进程通过</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read</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系统调用读取一个磁盘文件中的数据，则下列关于此过程的叙述中，正确的是（）。</a:t>
            </a: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pPr>
              <a:spcBef>
                <a:spcPct val="0"/>
              </a:spcBef>
              <a:buClrTx/>
              <a:buSzTx/>
              <a:buFontTx/>
              <a:buNone/>
            </a:pP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I</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、若该文件的数据不在内存，则该进程进入睡眠等待状态</a:t>
            </a: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pPr>
              <a:spcBef>
                <a:spcPct val="0"/>
              </a:spcBef>
              <a:buClrTx/>
              <a:buSzTx/>
              <a:buFontTx/>
              <a:buNone/>
            </a:pP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II</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、请求</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read</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系统调用会导致</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CPU</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从用户态切换到核心态</a:t>
            </a: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pPr>
              <a:spcBef>
                <a:spcPct val="0"/>
              </a:spcBef>
              <a:buClrTx/>
              <a:buSzTx/>
              <a:buFontTx/>
              <a:buNone/>
            </a:pP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III</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000" strike="sngStrike" dirty="0">
                <a:solidFill>
                  <a:srgbClr val="FF0000"/>
                </a:solidFill>
                <a:latin typeface="微软雅黑" panose="020B0503020204020204" charset="-122"/>
                <a:ea typeface="微软雅黑" panose="020B0503020204020204" charset="-122"/>
                <a:sym typeface="微软雅黑" panose="020B0503020204020204" charset="-122"/>
              </a:rPr>
              <a:t>read</a:t>
            </a:r>
            <a:r>
              <a:rPr lang="zh-CN" altLang="en-US" sz="2000" strike="sngStrike" dirty="0">
                <a:solidFill>
                  <a:srgbClr val="FF0000"/>
                </a:solidFill>
                <a:latin typeface="微软雅黑" panose="020B0503020204020204" charset="-122"/>
                <a:ea typeface="微软雅黑" panose="020B0503020204020204" charset="-122"/>
                <a:sym typeface="微软雅黑" panose="020B0503020204020204" charset="-122"/>
              </a:rPr>
              <a:t>系统调用的参数应该包含文件的名称</a:t>
            </a:r>
            <a:endParaRPr lang="zh-CN" altLang="en-US" sz="2000" strike="sngStrike" dirty="0">
              <a:solidFill>
                <a:srgbClr val="FF0000"/>
              </a:solidFill>
              <a:latin typeface="微软雅黑" panose="020B0503020204020204" charset="-122"/>
              <a:ea typeface="微软雅黑" panose="020B0503020204020204" charset="-122"/>
              <a:sym typeface="微软雅黑" panose="020B0503020204020204" charset="-122"/>
            </a:endParaRPr>
          </a:p>
        </p:txBody>
      </p:sp>
      <p:sp>
        <p:nvSpPr>
          <p:cNvPr id="31747" name="文本框 4"/>
          <p:cNvSpPr txBox="1">
            <a:spLocks noChangeArrowheads="1"/>
          </p:cNvSpPr>
          <p:nvPr>
            <p:custDataLst>
              <p:tags r:id="rId2"/>
            </p:custDataLst>
          </p:nvPr>
        </p:nvSpPr>
        <p:spPr bwMode="auto">
          <a:xfrm>
            <a:off x="1828800" y="3357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a:solidFill>
                  <a:srgbClr val="000000"/>
                </a:solidFill>
                <a:latin typeface="微软雅黑" panose="020B0503020204020204" charset="-122"/>
                <a:ea typeface="微软雅黑" panose="020B0503020204020204" charset="-122"/>
                <a:sym typeface="微软雅黑" panose="020B0503020204020204" charset="-122"/>
              </a:rPr>
              <a:t>仅 </a:t>
            </a:r>
            <a:r>
              <a:rPr lang="en-US" altLang="zh-CN" sz="2000">
                <a:solidFill>
                  <a:srgbClr val="000000"/>
                </a:solidFill>
                <a:latin typeface="微软雅黑" panose="020B0503020204020204" charset="-122"/>
                <a:ea typeface="微软雅黑" panose="020B0503020204020204" charset="-122"/>
                <a:sym typeface="微软雅黑" panose="020B0503020204020204" charset="-122"/>
              </a:rPr>
              <a:t>I</a:t>
            </a:r>
            <a:r>
              <a:rPr lang="zh-CN" altLang="en-US" sz="200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000">
                <a:solidFill>
                  <a:srgbClr val="000000"/>
                </a:solidFill>
                <a:latin typeface="微软雅黑" panose="020B0503020204020204" charset="-122"/>
                <a:ea typeface="微软雅黑" panose="020B0503020204020204" charset="-122"/>
                <a:sym typeface="微软雅黑" panose="020B0503020204020204" charset="-122"/>
              </a:rPr>
              <a:t>II</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31748" name="文本框 5"/>
          <p:cNvSpPr txBox="1">
            <a:spLocks noChangeArrowheads="1"/>
          </p:cNvSpPr>
          <p:nvPr>
            <p:custDataLst>
              <p:tags r:id="rId3"/>
            </p:custDataLst>
          </p:nvPr>
        </p:nvSpPr>
        <p:spPr bwMode="auto">
          <a:xfrm>
            <a:off x="1828800" y="3968750"/>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仅 </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II</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31749" name="文本框 6"/>
          <p:cNvSpPr txBox="1">
            <a:spLocks noChangeArrowheads="1"/>
          </p:cNvSpPr>
          <p:nvPr>
            <p:custDataLst>
              <p:tags r:id="rId4"/>
            </p:custDataLst>
          </p:nvPr>
        </p:nvSpPr>
        <p:spPr bwMode="auto">
          <a:xfrm>
            <a:off x="1828800" y="4546600"/>
            <a:ext cx="6400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仅 </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III</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31750" name="文本框 7"/>
          <p:cNvSpPr txBox="1">
            <a:spLocks noChangeArrowheads="1"/>
          </p:cNvSpPr>
          <p:nvPr>
            <p:custDataLst>
              <p:tags r:id="rId5"/>
            </p:custDataLst>
          </p:nvPr>
        </p:nvSpPr>
        <p:spPr bwMode="auto">
          <a:xfrm>
            <a:off x="1828800" y="5099050"/>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I</a:t>
            </a:r>
            <a:r>
              <a:rPr lang="zh-CN" altLang="en-US" sz="200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000">
                <a:solidFill>
                  <a:srgbClr val="000000"/>
                </a:solidFill>
                <a:latin typeface="微软雅黑" panose="020B0503020204020204" charset="-122"/>
                <a:ea typeface="微软雅黑" panose="020B0503020204020204" charset="-122"/>
                <a:sym typeface="微软雅黑" panose="020B0503020204020204" charset="-122"/>
              </a:rPr>
              <a:t>II</a:t>
            </a:r>
            <a:r>
              <a:rPr lang="zh-CN" altLang="en-US" sz="200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000">
                <a:solidFill>
                  <a:srgbClr val="000000"/>
                </a:solidFill>
                <a:latin typeface="微软雅黑" panose="020B0503020204020204" charset="-122"/>
                <a:ea typeface="微软雅黑" panose="020B0503020204020204" charset="-122"/>
                <a:sym typeface="微软雅黑" panose="020B0503020204020204" charset="-122"/>
              </a:rPr>
              <a:t>III</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a:xfrm>
            <a:off x="1114425" y="342265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20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a:xfrm>
            <a:off x="1114425" y="403225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20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a:xfrm>
            <a:off x="1114425" y="461168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20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a:xfrm>
            <a:off x="1114425" y="516255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20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 name="矩形 1"/>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1757" name="文本框 6"/>
          <p:cNvSpPr txBox="1">
            <a:spLocks noChangeArrowheads="1"/>
          </p:cNvSpPr>
          <p:nvPr>
            <p:custDataLst>
              <p:tags r:id="rId12"/>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31758" name="文本框 7"/>
          <p:cNvSpPr txBox="1">
            <a:spLocks noChangeArrowheads="1"/>
          </p:cNvSpPr>
          <p:nvPr>
            <p:custDataLst>
              <p:tags r:id="rId13"/>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A</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31759" name="组合 5"/>
          <p:cNvGrpSpPr/>
          <p:nvPr>
            <p:custDataLst>
              <p:tags r:id="rId14"/>
            </p:custDataLst>
          </p:nvPr>
        </p:nvGrpSpPr>
        <p:grpSpPr bwMode="auto">
          <a:xfrm>
            <a:off x="9537700" y="0"/>
            <a:ext cx="3814763" cy="647700"/>
            <a:chOff x="9537700" y="0"/>
            <a:chExt cx="3815080" cy="647700"/>
          </a:xfrm>
        </p:grpSpPr>
        <p:sp>
          <p:nvSpPr>
            <p:cNvPr id="3" name="RemarkBack"/>
            <p:cNvSpPr/>
            <p:nvPr>
              <p:custDataLst>
                <p:tags r:id="rId15"/>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RemarkBlock"/>
            <p:cNvSpPr/>
            <p:nvPr>
              <p:custDataLst>
                <p:tags r:id="rId16"/>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772" name="RemarkTitleText"/>
            <p:cNvSpPr txBox="1">
              <a:spLocks noChangeArrowheads="1"/>
            </p:cNvSpPr>
            <p:nvPr>
              <p:custDataLst>
                <p:tags r:id="rId17"/>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sz="1800">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5" name="RemarkBack"/>
          <p:cNvSpPr/>
          <p:nvPr>
            <p:custDataLst>
              <p:tags r:id="rId18"/>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RemarkBlock"/>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765" name="RemarkTitleText"/>
          <p:cNvSpPr txBox="1">
            <a:spLocks noChangeArrowheads="1"/>
          </p:cNvSpPr>
          <p:nvPr>
            <p:custDataLst>
              <p:tags r:id="rId20"/>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31760" name="组合 17"/>
          <p:cNvGrpSpPr/>
          <p:nvPr>
            <p:custDataLst>
              <p:tags r:id="rId21"/>
            </p:custDataLst>
          </p:nvPr>
        </p:nvGrpSpPr>
        <p:grpSpPr bwMode="auto">
          <a:xfrm>
            <a:off x="0" y="0"/>
            <a:ext cx="9144000" cy="635000"/>
            <a:chOff x="0" y="0"/>
            <a:chExt cx="9144000" cy="635000"/>
          </a:xfrm>
        </p:grpSpPr>
        <p:sp>
          <p:nvSpPr>
            <p:cNvPr id="14" name="TitleBackground"/>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768" name="TypeText"/>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31769" name="TipText"/>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1761" name="图片 2"/>
          <p:cNvPicPr>
            <a:picLocks noChangeArrowheads="1"/>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2" name="文本框 18"/>
          <p:cNvSpPr txBox="1">
            <a:spLocks noChangeArrowheads="1"/>
          </p:cNvSpPr>
          <p:nvPr>
            <p:custDataLst>
              <p:tags r:id="rId28"/>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9"/>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xfrm>
            <a:off x="685800" y="228600"/>
            <a:ext cx="7023100" cy="609600"/>
          </a:xfrm>
          <a:ln>
            <a:miter/>
          </a:ln>
        </p:spPr>
        <p:txBody>
          <a:bodyPr/>
          <a:lstStyle/>
          <a:p>
            <a:pPr>
              <a:defRPr/>
            </a:pPr>
            <a:r>
              <a:rPr lang="zh-CN" altLang="en-US" noProof="1" smtClean="0">
                <a:effectLst>
                  <a:outerShdw blurRad="38100" dist="38100" dir="2700000">
                    <a:srgbClr val="C0C0C0"/>
                  </a:outerShdw>
                </a:effectLst>
              </a:rPr>
              <a:t>回顾：进程</a:t>
            </a:r>
            <a:r>
              <a:rPr lang="zh-CN" altLang="en-US" noProof="1">
                <a:effectLst>
                  <a:outerShdw blurRad="38100" dist="38100" dir="2700000">
                    <a:srgbClr val="C0C0C0"/>
                  </a:outerShdw>
                </a:effectLst>
              </a:rPr>
              <a:t>在系统中的建模</a:t>
            </a:r>
            <a:endParaRPr lang="en-US" altLang="zh-CN" noProof="1">
              <a:effectLst>
                <a:outerShdw blurRad="38100" dist="38100" dir="2700000">
                  <a:srgbClr val="C0C0C0"/>
                </a:outerShdw>
              </a:effectLst>
            </a:endParaRPr>
          </a:p>
        </p:txBody>
      </p:sp>
      <p:sp>
        <p:nvSpPr>
          <p:cNvPr id="21507" name="Rectangle 3"/>
          <p:cNvSpPr>
            <a:spLocks noGrp="1" noChangeArrowheads="1"/>
          </p:cNvSpPr>
          <p:nvPr>
            <p:ph type="body" idx="4294967295"/>
          </p:nvPr>
        </p:nvSpPr>
        <p:spPr>
          <a:xfrm>
            <a:off x="827088" y="1295400"/>
            <a:ext cx="7761287" cy="4719638"/>
          </a:xfrm>
        </p:spPr>
        <p:txBody>
          <a:bodyPr/>
          <a:lstStyle/>
          <a:p>
            <a:r>
              <a:rPr lang="zh-CN" altLang="en-US" sz="2400" b="1" dirty="0">
                <a:solidFill>
                  <a:srgbClr val="000000"/>
                </a:solidFill>
              </a:rPr>
              <a:t>操作系统引入进程的概念后，需要解决的一些</a:t>
            </a:r>
            <a:r>
              <a:rPr lang="zh-CN" altLang="en-US" sz="2400" b="1" dirty="0" smtClean="0">
                <a:solidFill>
                  <a:srgbClr val="000000"/>
                </a:solidFill>
              </a:rPr>
              <a:t>问题</a:t>
            </a:r>
            <a:endParaRPr lang="en-US" altLang="zh-CN" sz="2400" b="1" dirty="0" smtClean="0">
              <a:solidFill>
                <a:srgbClr val="000000"/>
              </a:solidFill>
            </a:endParaRPr>
          </a:p>
          <a:p>
            <a:r>
              <a:rPr lang="zh-CN" altLang="en-US" sz="2400" b="1" dirty="0" smtClean="0">
                <a:solidFill>
                  <a:srgbClr val="000000"/>
                </a:solidFill>
              </a:rPr>
              <a:t>如</a:t>
            </a:r>
            <a:r>
              <a:rPr lang="zh-CN" altLang="en-US" sz="2400" b="1" dirty="0">
                <a:solidFill>
                  <a:srgbClr val="000000"/>
                </a:solidFill>
              </a:rPr>
              <a:t>：</a:t>
            </a:r>
            <a:endParaRPr lang="en-US" altLang="zh-CN" sz="2400" b="1" dirty="0">
              <a:solidFill>
                <a:srgbClr val="000000"/>
              </a:solidFill>
            </a:endParaRPr>
          </a:p>
          <a:p>
            <a:pPr lvl="1"/>
            <a:r>
              <a:rPr lang="zh-CN" altLang="en-US" sz="2000" b="1" dirty="0" smtClean="0">
                <a:solidFill>
                  <a:srgbClr val="000000"/>
                </a:solidFill>
              </a:rPr>
              <a:t>系统</a:t>
            </a:r>
            <a:r>
              <a:rPr lang="zh-CN" altLang="en-US" sz="2000" b="1" dirty="0">
                <a:solidFill>
                  <a:srgbClr val="000000"/>
                </a:solidFill>
              </a:rPr>
              <a:t>中如何表达（表示）一个进程？如何感知一个进程的存在</a:t>
            </a:r>
            <a:r>
              <a:rPr lang="zh-CN" altLang="en-US" sz="2000" b="1" dirty="0" smtClean="0">
                <a:solidFill>
                  <a:srgbClr val="000000"/>
                </a:solidFill>
              </a:rPr>
              <a:t>？</a:t>
            </a:r>
            <a:endParaRPr lang="en-US" altLang="zh-CN" sz="2000" b="1" dirty="0" smtClean="0">
              <a:solidFill>
                <a:srgbClr val="000000"/>
              </a:solidFill>
            </a:endParaRPr>
          </a:p>
          <a:p>
            <a:pPr lvl="1"/>
            <a:r>
              <a:rPr lang="zh-CN" altLang="en-US" sz="2000" b="1" dirty="0" smtClean="0">
                <a:solidFill>
                  <a:srgbClr val="000000"/>
                </a:solidFill>
              </a:rPr>
              <a:t>类比</a:t>
            </a:r>
            <a:endParaRPr lang="en-US" altLang="zh-CN" sz="2000" b="1" dirty="0">
              <a:solidFill>
                <a:srgbClr val="000000"/>
              </a:solidFill>
            </a:endParaRPr>
          </a:p>
          <a:p>
            <a:pPr lvl="2"/>
            <a:r>
              <a:rPr lang="zh-CN" altLang="en-US" sz="1800" b="1" dirty="0">
                <a:solidFill>
                  <a:srgbClr val="000000"/>
                </a:solidFill>
              </a:rPr>
              <a:t>一个单位如何知道</a:t>
            </a:r>
            <a:r>
              <a:rPr lang="zh-CN" altLang="en-US" sz="1800" b="1" dirty="0" smtClean="0">
                <a:solidFill>
                  <a:srgbClr val="000000"/>
                </a:solidFill>
              </a:rPr>
              <a:t>一个员工的有关信息？</a:t>
            </a:r>
            <a:endParaRPr lang="en-US" altLang="zh-CN" sz="1800" b="1" dirty="0" smtClean="0">
              <a:solidFill>
                <a:srgbClr val="000000"/>
              </a:solidFill>
            </a:endParaRPr>
          </a:p>
          <a:p>
            <a:pPr lvl="2"/>
            <a:r>
              <a:rPr lang="zh-CN" altLang="en-US" sz="1800" b="1" dirty="0" smtClean="0">
                <a:solidFill>
                  <a:srgbClr val="000000"/>
                </a:solidFill>
              </a:rPr>
              <a:t>为每个职工建立档案</a:t>
            </a:r>
            <a:endParaRPr lang="en-US" altLang="zh-CN" sz="1800" b="1" dirty="0">
              <a:solidFill>
                <a:srgbClr val="000000"/>
              </a:solidFill>
            </a:endParaRPr>
          </a:p>
          <a:p>
            <a:pPr lvl="1"/>
            <a:endParaRPr lang="en-US" altLang="zh-CN" sz="2000" b="1" dirty="0" smtClean="0">
              <a:solidFill>
                <a:srgbClr val="000000"/>
              </a:solidFill>
            </a:endParaRPr>
          </a:p>
          <a:p>
            <a:pPr lvl="1"/>
            <a:endParaRPr lang="en-US" altLang="zh-CN" sz="2000" b="1" dirty="0" smtClean="0">
              <a:solidFill>
                <a:srgbClr val="000000"/>
              </a:solidFill>
            </a:endParaRPr>
          </a:p>
          <a:p>
            <a:pPr lvl="1"/>
            <a:endParaRPr lang="en-US" altLang="zh-CN" sz="2000" dirty="0">
              <a:solidFill>
                <a:srgbClr val="000000"/>
              </a:solidFill>
            </a:endParaRPr>
          </a:p>
          <a:p>
            <a:pPr lvl="1"/>
            <a:endParaRPr lang="en-US" altLang="zh-CN" sz="1800" dirty="0">
              <a:solidFill>
                <a:srgbClr val="000000"/>
              </a:solidFill>
            </a:endParaRPr>
          </a:p>
          <a:p>
            <a:pPr lvl="1"/>
            <a:endParaRPr lang="en-US" altLang="zh-CN" sz="1800" dirty="0"/>
          </a:p>
          <a:p>
            <a:endParaRPr lang="en-US" altLang="zh-CN" sz="2200" dirty="0"/>
          </a:p>
        </p:txBody>
      </p:sp>
      <p:sp>
        <p:nvSpPr>
          <p:cNvPr id="3" name="圆角矩形标注 2"/>
          <p:cNvSpPr/>
          <p:nvPr/>
        </p:nvSpPr>
        <p:spPr>
          <a:xfrm>
            <a:off x="1669002" y="4584637"/>
            <a:ext cx="6772471" cy="634134"/>
          </a:xfrm>
          <a:prstGeom prst="wedgeRoundRectCallout">
            <a:avLst>
              <a:gd name="adj1" fmla="val -49426"/>
              <a:gd name="adj2" fmla="val -114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zh-CN" altLang="en-US" b="1" dirty="0">
                <a:solidFill>
                  <a:srgbClr val="121896"/>
                </a:solidFill>
              </a:rPr>
              <a:t>为进程创建一个结构体</a:t>
            </a:r>
            <a:r>
              <a:rPr lang="zh-CN" altLang="en-US" b="1" dirty="0" smtClean="0">
                <a:solidFill>
                  <a:srgbClr val="121896"/>
                </a:solidFill>
              </a:rPr>
              <a:t>，保存进程的有关信息，</a:t>
            </a:r>
            <a:r>
              <a:rPr lang="zh-CN" altLang="en-US" b="1" dirty="0">
                <a:solidFill>
                  <a:srgbClr val="121896"/>
                </a:solidFill>
              </a:rPr>
              <a:t>称为</a:t>
            </a:r>
            <a:r>
              <a:rPr lang="en-US" altLang="zh-CN" b="1" dirty="0">
                <a:solidFill>
                  <a:srgbClr val="121896"/>
                </a:solidFill>
              </a:rPr>
              <a:t>PCB</a:t>
            </a:r>
            <a:endParaRPr lang="en-US" altLang="zh-CN" b="1" dirty="0">
              <a:solidFill>
                <a:srgbClr val="12189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37"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out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noChangeArrowheads="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4383CA9-6A72-434D-97B7-794FD7053709}" type="slidenum">
              <a:rPr lang="en-US" altLang="en-US" sz="1800">
                <a:latin typeface="Helvetica" panose="020B0604020202020204" pitchFamily="34" charset="0"/>
              </a:rPr>
            </a:fld>
            <a:endParaRPr lang="en-US" altLang="en-US" sz="1800">
              <a:latin typeface="Helvetica" panose="020B0604020202020204" pitchFamily="34" charset="0"/>
            </a:endParaRPr>
          </a:p>
        </p:txBody>
      </p:sp>
      <p:sp>
        <p:nvSpPr>
          <p:cNvPr id="21507" name="Rectangle 2"/>
          <p:cNvSpPr>
            <a:spLocks noGrp="1"/>
          </p:cNvSpPr>
          <p:nvPr>
            <p:ph type="title" idx="4294967295"/>
          </p:nvPr>
        </p:nvSpPr>
        <p:spPr>
          <a:ln>
            <a:miter/>
          </a:ln>
        </p:spPr>
        <p:txBody>
          <a:bodyPr/>
          <a:lstStyle/>
          <a:p>
            <a:pPr eaLnBrk="1" hangingPunct="1">
              <a:defRPr/>
            </a:pPr>
            <a:r>
              <a:rPr lang="en-US" altLang="zh-CN" noProof="1">
                <a:effectLst>
                  <a:outerShdw blurRad="38100" dist="38100" dir="2700000">
                    <a:srgbClr val="C0C0C0"/>
                  </a:outerShdw>
                </a:effectLst>
              </a:rPr>
              <a:t>3.1.3 </a:t>
            </a:r>
            <a:r>
              <a:rPr lang="zh-CN" altLang="en-US" noProof="1">
                <a:effectLst>
                  <a:outerShdw blurRad="38100" dist="38100" dir="2700000">
                    <a:srgbClr val="C0C0C0"/>
                  </a:outerShdw>
                </a:effectLst>
              </a:rPr>
              <a:t>Process Control Block (PCB)</a:t>
            </a:r>
            <a:endParaRPr lang="zh-CN" altLang="en-US" noProof="1">
              <a:effectLst>
                <a:outerShdw blurRad="38100" dist="38100" dir="2700000">
                  <a:srgbClr val="C0C0C0"/>
                </a:outerShdw>
              </a:effectLst>
            </a:endParaRPr>
          </a:p>
        </p:txBody>
      </p:sp>
      <p:sp>
        <p:nvSpPr>
          <p:cNvPr id="32772" name="Rectangle 3"/>
          <p:cNvSpPr>
            <a:spLocks noGrp="1" noChangeArrowheads="1"/>
          </p:cNvSpPr>
          <p:nvPr>
            <p:ph type="body" idx="4294967295"/>
          </p:nvPr>
        </p:nvSpPr>
        <p:spPr>
          <a:xfrm>
            <a:off x="914400" y="1120775"/>
            <a:ext cx="7772400" cy="4565650"/>
          </a:xfrm>
        </p:spPr>
        <p:txBody>
          <a:bodyPr/>
          <a:lstStyle/>
          <a:p>
            <a:pPr eaLnBrk="1" hangingPunct="1">
              <a:buFont typeface="Wingdings" panose="05000000000000000000" pitchFamily="2" charset="2"/>
              <a:buChar char="n"/>
            </a:pPr>
            <a:r>
              <a:rPr lang="en-US" altLang="zh-CN" sz="2800" dirty="0">
                <a:solidFill>
                  <a:srgbClr val="FF0000"/>
                </a:solidFill>
                <a:latin typeface="Times New Roman" panose="02020603050405020304" pitchFamily="2" charset="0"/>
                <a:cs typeface="Times New Roman" panose="02020603050405020304" pitchFamily="2" charset="0"/>
              </a:rPr>
              <a:t>PCB</a:t>
            </a:r>
            <a:endParaRPr lang="zh-CN" altLang="en-US" sz="2800" dirty="0">
              <a:solidFill>
                <a:srgbClr val="FF0000"/>
              </a:solidFill>
              <a:latin typeface="Times New Roman" panose="02020603050405020304" pitchFamily="2" charset="0"/>
              <a:cs typeface="Times New Roman" panose="02020603050405020304" pitchFamily="2" charset="0"/>
            </a:endParaRPr>
          </a:p>
          <a:p>
            <a:pPr lvl="1" eaLnBrk="1" hangingPunct="1">
              <a:buFont typeface="Wingdings" panose="05000000000000000000" pitchFamily="2" charset="2"/>
              <a:buChar char="l"/>
            </a:pPr>
            <a:r>
              <a:rPr lang="zh-CN" altLang="en-US" sz="2400" dirty="0">
                <a:latin typeface="Times New Roman" panose="02020603050405020304" pitchFamily="2" charset="0"/>
                <a:cs typeface="Times New Roman" panose="02020603050405020304" pitchFamily="2" charset="0"/>
              </a:rPr>
              <a:t>系统为了管理进程设置的一个专门的数据结构，用它来记录进程的外部特征，描述进程的运动变化过程</a:t>
            </a:r>
            <a:endParaRPr lang="zh-CN" altLang="en-US" sz="2400" dirty="0">
              <a:latin typeface="Times New Roman" panose="02020603050405020304" pitchFamily="2" charset="0"/>
              <a:cs typeface="Times New Roman" panose="02020603050405020304" pitchFamily="2" charset="0"/>
            </a:endParaRPr>
          </a:p>
          <a:p>
            <a:pPr lvl="1" eaLnBrk="1" hangingPunct="1">
              <a:buFont typeface="Wingdings" panose="05000000000000000000" pitchFamily="2" charset="2"/>
              <a:buChar char="l"/>
            </a:pPr>
            <a:r>
              <a:rPr lang="zh-CN" altLang="en-US" sz="2400" dirty="0">
                <a:latin typeface="Times New Roman" panose="02020603050405020304" pitchFamily="2" charset="0"/>
                <a:cs typeface="Times New Roman" panose="02020603050405020304" pitchFamily="2" charset="0"/>
              </a:rPr>
              <a:t>系统利用PCB来控制和管理进程，所以</a:t>
            </a:r>
            <a:r>
              <a:rPr lang="zh-CN" altLang="en-US" sz="2400" b="1" dirty="0">
                <a:solidFill>
                  <a:srgbClr val="C00000"/>
                </a:solidFill>
                <a:latin typeface="Times New Roman" panose="02020603050405020304" pitchFamily="2" charset="0"/>
                <a:cs typeface="Times New Roman" panose="02020603050405020304" pitchFamily="2" charset="0"/>
              </a:rPr>
              <a:t>PCB是系统感知进程存在的唯一标志</a:t>
            </a:r>
            <a:endParaRPr lang="zh-CN" altLang="en-US" sz="2400" b="1" dirty="0">
              <a:solidFill>
                <a:srgbClr val="C00000"/>
              </a:solidFill>
              <a:latin typeface="Times New Roman" panose="02020603050405020304" pitchFamily="2" charset="0"/>
              <a:cs typeface="Times New Roman" panose="02020603050405020304" pitchFamily="2" charset="0"/>
            </a:endParaRPr>
          </a:p>
          <a:p>
            <a:pPr lvl="1" eaLnBrk="1" hangingPunct="1">
              <a:buFont typeface="Wingdings" panose="05000000000000000000" pitchFamily="2" charset="2"/>
              <a:buChar char="l"/>
            </a:pPr>
            <a:r>
              <a:rPr lang="zh-CN" altLang="en-US" sz="2400" b="1" dirty="0">
                <a:solidFill>
                  <a:srgbClr val="0000CC"/>
                </a:solidFill>
                <a:latin typeface="Times New Roman" panose="02020603050405020304" pitchFamily="2" charset="0"/>
                <a:cs typeface="Times New Roman" panose="02020603050405020304" pitchFamily="2" charset="0"/>
              </a:rPr>
              <a:t>进程与PCB是一一对应的</a:t>
            </a:r>
            <a:endParaRPr lang="en-US" altLang="zh-CN" sz="2400" b="1" dirty="0">
              <a:solidFill>
                <a:srgbClr val="0000CC"/>
              </a:solidFill>
              <a:latin typeface="Times New Roman" panose="02020603050405020304" pitchFamily="2" charset="0"/>
              <a:cs typeface="Times New Roman" panose="02020603050405020304" pitchFamily="2" charset="0"/>
            </a:endParaRPr>
          </a:p>
          <a:p>
            <a:pPr lvl="1" eaLnBrk="1" hangingPunct="1">
              <a:buFont typeface="Wingdings" panose="05000000000000000000" pitchFamily="2" charset="2"/>
              <a:buChar char="l"/>
            </a:pPr>
            <a:endParaRPr lang="en-US" altLang="zh-CN" sz="2400" dirty="0">
              <a:solidFill>
                <a:srgbClr val="121896"/>
              </a:solidFill>
              <a:latin typeface="Times New Roman" panose="02020603050405020304" pitchFamily="2" charset="0"/>
              <a:cs typeface="Times New Roman" panose="02020603050405020304" pitchFamily="2" charset="0"/>
            </a:endParaRPr>
          </a:p>
          <a:p>
            <a:pPr lvl="1" eaLnBrk="1" hangingPunct="1">
              <a:buFont typeface="Wingdings" panose="05000000000000000000" pitchFamily="2" charset="2"/>
              <a:buChar char="l"/>
            </a:pPr>
            <a:r>
              <a:rPr lang="zh-CN" altLang="en-US" sz="2400" dirty="0">
                <a:solidFill>
                  <a:srgbClr val="121896"/>
                </a:solidFill>
                <a:latin typeface="Times New Roman" panose="02020603050405020304" pitchFamily="2" charset="0"/>
                <a:cs typeface="Times New Roman" panose="02020603050405020304" pitchFamily="2" charset="0"/>
              </a:rPr>
              <a:t>通常，进程队列，实际上是进程所对应的</a:t>
            </a:r>
            <a:r>
              <a:rPr lang="en-US" altLang="zh-CN" sz="2400" dirty="0">
                <a:solidFill>
                  <a:srgbClr val="121896"/>
                </a:solidFill>
                <a:latin typeface="Times New Roman" panose="02020603050405020304" pitchFamily="2" charset="0"/>
                <a:cs typeface="Times New Roman" panose="02020603050405020304" pitchFamily="2" charset="0"/>
              </a:rPr>
              <a:t>PCB</a:t>
            </a:r>
            <a:r>
              <a:rPr lang="zh-CN" altLang="en-US" sz="2400" dirty="0">
                <a:solidFill>
                  <a:srgbClr val="121896"/>
                </a:solidFill>
                <a:latin typeface="Times New Roman" panose="02020603050405020304" pitchFamily="2" charset="0"/>
                <a:cs typeface="Times New Roman" panose="02020603050405020304" pitchFamily="2" charset="0"/>
              </a:rPr>
              <a:t>队列</a:t>
            </a:r>
            <a:endParaRPr lang="en-US" altLang="zh-CN" sz="2400" dirty="0">
              <a:solidFill>
                <a:srgbClr val="121896"/>
              </a:solidFill>
              <a:latin typeface="Times New Roman" panose="02020603050405020304" pitchFamily="2" charset="0"/>
              <a:cs typeface="Times New Roman" panose="02020603050405020304" pitchFamily="2" charset="0"/>
            </a:endParaRPr>
          </a:p>
          <a:p>
            <a:pPr lvl="2" eaLnBrk="1" hangingPunct="1">
              <a:buFont typeface="Wingdings" panose="05000000000000000000" pitchFamily="2" charset="2"/>
              <a:buChar char="ü"/>
            </a:pPr>
            <a:r>
              <a:rPr lang="zh-CN" altLang="en-US" sz="2000" dirty="0">
                <a:solidFill>
                  <a:srgbClr val="006600"/>
                </a:solidFill>
                <a:latin typeface="Times New Roman" panose="02020603050405020304" pitchFamily="2" charset="0"/>
                <a:cs typeface="Times New Roman" panose="02020603050405020304" pitchFamily="2" charset="0"/>
              </a:rPr>
              <a:t>类比：银行取号、面试简历</a:t>
            </a:r>
            <a:endParaRPr lang="zh-CN" altLang="en-US" sz="2000" dirty="0">
              <a:solidFill>
                <a:srgbClr val="006600"/>
              </a:solidFill>
              <a:latin typeface="Times New Roman" panose="02020603050405020304" pitchFamily="2" charset="0"/>
              <a:cs typeface="Times New Roman" panose="02020603050405020304" pitchFamily="2"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Process Control Block (PCB)</a:t>
            </a:r>
            <a:endParaRPr lang="en-US" altLang="zh-CN" noProof="1">
              <a:effectLst>
                <a:outerShdw blurRad="38100" dist="38100" dir="2700000">
                  <a:srgbClr val="C0C0C0"/>
                </a:outerShdw>
              </a:effectLst>
            </a:endParaRPr>
          </a:p>
        </p:txBody>
      </p:sp>
      <p:pic>
        <p:nvPicPr>
          <p:cNvPr id="33795" name="Picture 7"/>
          <p:cNvPicPr>
            <a:picLocks noChangeAspect="1" noChangeArrowheads="1"/>
          </p:cNvPicPr>
          <p:nvPr/>
        </p:nvPicPr>
        <p:blipFill>
          <a:blip r:embed="rId1">
            <a:extLst>
              <a:ext uri="{28A0092B-C50C-407E-A947-70E740481C1C}">
                <a14:useLocalDpi xmlns:a14="http://schemas.microsoft.com/office/drawing/2010/main" val="0"/>
              </a:ext>
            </a:extLst>
          </a:blip>
          <a:srcRect l="27087" t="362" r="27414" b="1085"/>
          <a:stretch>
            <a:fillRect/>
          </a:stretch>
        </p:blipFill>
        <p:spPr bwMode="auto">
          <a:xfrm>
            <a:off x="2988639" y="1231339"/>
            <a:ext cx="2713519" cy="437682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7430609" y="6001305"/>
            <a:ext cx="914400" cy="307777"/>
          </a:xfrm>
          <a:prstGeom prst="rect">
            <a:avLst/>
          </a:prstGeom>
          <a:noFill/>
        </p:spPr>
        <p:txBody>
          <a:bodyPr wrap="square" rtlCol="0">
            <a:spAutoFit/>
          </a:bodyPr>
          <a:lstStyle/>
          <a:p>
            <a:r>
              <a:rPr lang="zh-CN" altLang="en-US" sz="1400" dirty="0" smtClean="0"/>
              <a:t>机器猫</a:t>
            </a:r>
            <a:endParaRPr lang="zh-CN" altLang="en-US" sz="1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Process Control Block (PCB)</a:t>
            </a:r>
            <a:endParaRPr lang="en-US" altLang="zh-CN" noProof="1">
              <a:effectLst>
                <a:outerShdw blurRad="38100" dist="38100" dir="2700000">
                  <a:srgbClr val="C0C0C0"/>
                </a:outerShdw>
              </a:effectLst>
            </a:endParaRPr>
          </a:p>
        </p:txBody>
      </p:sp>
      <p:sp>
        <p:nvSpPr>
          <p:cNvPr id="34819" name="Rectangle 3"/>
          <p:cNvSpPr>
            <a:spLocks noGrp="1" noChangeArrowheads="1"/>
          </p:cNvSpPr>
          <p:nvPr>
            <p:ph type="body" idx="4294967295"/>
          </p:nvPr>
        </p:nvSpPr>
        <p:spPr>
          <a:xfrm>
            <a:off x="685800" y="1009650"/>
            <a:ext cx="8077200" cy="5192713"/>
          </a:xfrm>
        </p:spPr>
        <p:txBody>
          <a:bodyPr/>
          <a:lstStyle/>
          <a:p>
            <a:pPr>
              <a:buFont typeface="Monotype Sorts" pitchFamily="2" charset="2"/>
              <a:buNone/>
            </a:pPr>
            <a:r>
              <a:rPr lang="zh-CN" altLang="en-US" sz="2400" dirty="0">
                <a:solidFill>
                  <a:srgbClr val="FF0000"/>
                </a:solidFill>
              </a:rPr>
              <a:t>Information associated with each process </a:t>
            </a:r>
            <a:r>
              <a:rPr lang="en-US" altLang="zh-CN" sz="2400" dirty="0">
                <a:solidFill>
                  <a:srgbClr val="FF0000"/>
                </a:solidFill>
              </a:rPr>
              <a:t>(PCB)</a:t>
            </a:r>
            <a:endParaRPr lang="en-US" altLang="zh-CN" sz="2400" dirty="0">
              <a:solidFill>
                <a:srgbClr val="FF0000"/>
              </a:solidFill>
            </a:endParaRPr>
          </a:p>
          <a:p>
            <a:pPr lvl="1"/>
            <a:r>
              <a:rPr lang="zh-CN" altLang="en-US" sz="2000" dirty="0">
                <a:solidFill>
                  <a:srgbClr val="121896"/>
                </a:solidFill>
              </a:rPr>
              <a:t>Process state</a:t>
            </a:r>
            <a:r>
              <a:rPr lang="zh-CN" altLang="en-US" sz="2000" dirty="0"/>
              <a:t> </a:t>
            </a:r>
            <a:r>
              <a:rPr lang="en-US" altLang="zh-CN" sz="2000" dirty="0">
                <a:sym typeface="Arial" panose="020B0604020202020204" pitchFamily="34" charset="0"/>
              </a:rPr>
              <a:t> – </a:t>
            </a:r>
            <a:r>
              <a:rPr lang="en-US" altLang="zh-CN" sz="2000" dirty="0"/>
              <a:t>new, ready, running, waiting, halted, </a:t>
            </a:r>
            <a:r>
              <a:rPr lang="en-US" altLang="zh-CN" sz="2000" dirty="0">
                <a:sym typeface="Arial" panose="020B0604020202020204" pitchFamily="34" charset="0"/>
              </a:rPr>
              <a:t>etc.</a:t>
            </a:r>
            <a:endParaRPr lang="zh-CN" altLang="en-US" sz="2000" dirty="0"/>
          </a:p>
          <a:p>
            <a:pPr lvl="1"/>
            <a:r>
              <a:rPr lang="zh-CN" altLang="en-US" sz="2000" dirty="0">
                <a:solidFill>
                  <a:srgbClr val="121896"/>
                </a:solidFill>
              </a:rPr>
              <a:t>Program counter</a:t>
            </a:r>
            <a:r>
              <a:rPr lang="zh-CN" altLang="en-US" sz="2000" dirty="0"/>
              <a:t> </a:t>
            </a:r>
            <a:r>
              <a:rPr lang="en-US" altLang="zh-CN" sz="2000" dirty="0">
                <a:sym typeface="Arial" panose="020B0604020202020204" pitchFamily="34" charset="0"/>
              </a:rPr>
              <a:t>– location of instruction to next execute</a:t>
            </a:r>
            <a:endParaRPr lang="zh-CN" altLang="en-US" sz="2000" dirty="0"/>
          </a:p>
          <a:p>
            <a:pPr lvl="1"/>
            <a:r>
              <a:rPr lang="zh-CN" altLang="en-US" sz="2000" dirty="0">
                <a:solidFill>
                  <a:srgbClr val="121896"/>
                </a:solidFill>
              </a:rPr>
              <a:t>CPU registers </a:t>
            </a:r>
            <a:r>
              <a:rPr lang="en-US" altLang="zh-CN" sz="2000" dirty="0">
                <a:sym typeface="Arial" panose="020B0604020202020204" pitchFamily="34" charset="0"/>
              </a:rPr>
              <a:t>– contents of all process-centric registers, this state information must be saved when an interrupt occurs, to allow the process to be continued correctly afterward </a:t>
            </a:r>
            <a:r>
              <a:rPr lang="en-US" altLang="zh-CN" sz="2000" dirty="0">
                <a:solidFill>
                  <a:srgbClr val="006600"/>
                </a:solidFill>
                <a:sym typeface="Arial" panose="020B0604020202020204" pitchFamily="34" charset="0"/>
              </a:rPr>
              <a:t>(fig. 3.4</a:t>
            </a:r>
            <a:r>
              <a:rPr lang="en-US" altLang="zh-CN" sz="2000" dirty="0">
                <a:sym typeface="Arial" panose="020B0604020202020204" pitchFamily="34" charset="0"/>
              </a:rPr>
              <a:t>)</a:t>
            </a:r>
            <a:endParaRPr lang="zh-CN" altLang="en-US" sz="2000" dirty="0"/>
          </a:p>
          <a:p>
            <a:pPr lvl="1"/>
            <a:r>
              <a:rPr lang="zh-CN" altLang="en-US" sz="2000" dirty="0">
                <a:solidFill>
                  <a:srgbClr val="121896"/>
                </a:solidFill>
              </a:rPr>
              <a:t>CPU scheduling information</a:t>
            </a:r>
            <a:r>
              <a:rPr lang="zh-CN" altLang="en-US" sz="2000" dirty="0"/>
              <a:t> </a:t>
            </a:r>
            <a:r>
              <a:rPr lang="en-US" altLang="zh-CN" sz="2000" dirty="0">
                <a:sym typeface="Arial" panose="020B0604020202020204" pitchFamily="34" charset="0"/>
              </a:rPr>
              <a:t>- priorities, scheduling queue pointers</a:t>
            </a:r>
            <a:endParaRPr lang="zh-CN" altLang="en-US" sz="2000" dirty="0"/>
          </a:p>
          <a:p>
            <a:pPr lvl="1"/>
            <a:r>
              <a:rPr lang="zh-CN" altLang="en-US" sz="2000" dirty="0">
                <a:solidFill>
                  <a:srgbClr val="121896"/>
                </a:solidFill>
              </a:rPr>
              <a:t>Memory-management information</a:t>
            </a:r>
            <a:r>
              <a:rPr lang="zh-CN" altLang="en-US" sz="2000" dirty="0"/>
              <a:t> </a:t>
            </a:r>
            <a:r>
              <a:rPr lang="en-US" altLang="zh-CN" sz="2000" dirty="0">
                <a:sym typeface="Arial" panose="020B0604020202020204" pitchFamily="34" charset="0"/>
              </a:rPr>
              <a:t>– memory allocated to the process</a:t>
            </a:r>
            <a:endParaRPr lang="zh-CN" altLang="en-US" sz="2000" dirty="0"/>
          </a:p>
          <a:p>
            <a:pPr lvl="1"/>
            <a:r>
              <a:rPr lang="zh-CN" altLang="en-US" sz="2000" dirty="0">
                <a:solidFill>
                  <a:srgbClr val="121896"/>
                </a:solidFill>
              </a:rPr>
              <a:t>Accounting information</a:t>
            </a:r>
            <a:r>
              <a:rPr lang="zh-CN" altLang="en-US" sz="2000" dirty="0"/>
              <a:t> </a:t>
            </a:r>
            <a:r>
              <a:rPr lang="en-US" altLang="zh-CN" sz="2000" dirty="0">
                <a:sym typeface="Arial" panose="020B0604020202020204" pitchFamily="34" charset="0"/>
              </a:rPr>
              <a:t>– CPU used, clock time elapsed since start, time limits</a:t>
            </a:r>
            <a:endParaRPr lang="zh-CN" altLang="en-US" sz="2000" dirty="0"/>
          </a:p>
          <a:p>
            <a:pPr lvl="1"/>
            <a:r>
              <a:rPr lang="zh-CN" altLang="en-US" sz="2000" dirty="0">
                <a:solidFill>
                  <a:srgbClr val="121896"/>
                </a:solidFill>
              </a:rPr>
              <a:t>I/O status information</a:t>
            </a:r>
            <a:r>
              <a:rPr lang="zh-CN" altLang="en-US" sz="2000" dirty="0"/>
              <a:t>  </a:t>
            </a:r>
            <a:r>
              <a:rPr lang="en-US" altLang="zh-CN" sz="2000" dirty="0">
                <a:sym typeface="Arial" panose="020B0604020202020204" pitchFamily="34" charset="0"/>
              </a:rPr>
              <a:t>– I/O devices allocated to process, list of </a:t>
            </a:r>
            <a:r>
              <a:rPr lang="en-US" altLang="zh-CN" sz="2000" dirty="0">
                <a:solidFill>
                  <a:srgbClr val="7030A0"/>
                </a:solidFill>
                <a:sym typeface="Arial" panose="020B0604020202020204" pitchFamily="34" charset="0"/>
              </a:rPr>
              <a:t>open files</a:t>
            </a:r>
            <a:endParaRPr lang="zh-CN" altLang="en-US" sz="2000" dirty="0">
              <a:solidFill>
                <a:srgbClr val="7030A0"/>
              </a:solidFill>
            </a:endParaRPr>
          </a:p>
          <a:p>
            <a:pPr lvl="1"/>
            <a:endParaRPr lang="zh-CN" altLang="en-US" sz="20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a:xfrm>
            <a:off x="1171575" y="76200"/>
            <a:ext cx="7772400" cy="844550"/>
          </a:xfrm>
          <a:ln>
            <a:miter/>
          </a:ln>
        </p:spPr>
        <p:txBody>
          <a:bodyPr/>
          <a:lstStyle/>
          <a:p>
            <a:pPr>
              <a:defRPr/>
            </a:pPr>
            <a:r>
              <a:rPr lang="en-US" altLang="zh-CN" noProof="1">
                <a:effectLst>
                  <a:outerShdw blurRad="38100" dist="38100" dir="2700000">
                    <a:srgbClr val="C0C0C0"/>
                  </a:outerShdw>
                </a:effectLst>
              </a:rPr>
              <a:t>Process Control Block (PCB)</a:t>
            </a:r>
            <a:endParaRPr lang="en-US" altLang="zh-CN" noProof="1">
              <a:effectLst>
                <a:outerShdw blurRad="38100" dist="38100" dir="2700000">
                  <a:srgbClr val="C0C0C0"/>
                </a:outerShdw>
              </a:effectLst>
            </a:endParaRPr>
          </a:p>
        </p:txBody>
      </p:sp>
      <p:sp>
        <p:nvSpPr>
          <p:cNvPr id="35843" name="Rectangle 3"/>
          <p:cNvSpPr>
            <a:spLocks noGrp="1" noChangeArrowheads="1"/>
          </p:cNvSpPr>
          <p:nvPr>
            <p:ph type="body" idx="4294967295"/>
          </p:nvPr>
        </p:nvSpPr>
        <p:spPr>
          <a:xfrm>
            <a:off x="1487488" y="1323975"/>
            <a:ext cx="7043737" cy="4572000"/>
          </a:xfrm>
        </p:spPr>
        <p:txBody>
          <a:bodyPr/>
          <a:lstStyle/>
          <a:p>
            <a:pPr>
              <a:lnSpc>
                <a:spcPct val="80000"/>
              </a:lnSpc>
              <a:buFont typeface="Monotype Sorts" pitchFamily="2" charset="2"/>
              <a:buNone/>
            </a:pPr>
            <a:r>
              <a:rPr lang="zh-CN" altLang="en-US" sz="2000" dirty="0">
                <a:latin typeface="Arial Unicode MS" panose="020B0604020202020204" charset="-122"/>
                <a:ea typeface="Arial Unicode MS" panose="020B0604020202020204" charset="-122"/>
              </a:rPr>
              <a:t>Information associated with each process.</a:t>
            </a:r>
            <a:endParaRPr lang="zh-CN" altLang="en-US" sz="2000" dirty="0">
              <a:latin typeface="Arial Unicode MS" panose="020B0604020202020204" charset="-122"/>
              <a:ea typeface="Arial Unicode MS" panose="020B0604020202020204" charset="-122"/>
            </a:endParaRPr>
          </a:p>
          <a:p>
            <a:pPr>
              <a:lnSpc>
                <a:spcPct val="80000"/>
              </a:lnSpc>
            </a:pPr>
            <a:r>
              <a:rPr lang="zh-CN" altLang="en-US" sz="2000" dirty="0">
                <a:solidFill>
                  <a:srgbClr val="0000CC"/>
                </a:solidFill>
                <a:latin typeface="Arial Unicode MS" panose="020B0604020202020204" charset="-122"/>
                <a:ea typeface="Arial Unicode MS" panose="020B0604020202020204" charset="-122"/>
              </a:rPr>
              <a:t>Process number  </a:t>
            </a:r>
            <a:endParaRPr lang="zh-CN" altLang="en-US" sz="2000" dirty="0">
              <a:latin typeface="Arial Unicode MS" panose="020B0604020202020204" charset="-122"/>
              <a:ea typeface="Arial Unicode MS" panose="020B0604020202020204" charset="-122"/>
            </a:endParaRPr>
          </a:p>
          <a:p>
            <a:pPr>
              <a:lnSpc>
                <a:spcPct val="80000"/>
              </a:lnSpc>
            </a:pPr>
            <a:r>
              <a:rPr lang="zh-CN" altLang="en-US" sz="2000" dirty="0" smtClean="0">
                <a:latin typeface="Arial Unicode MS" panose="020B0604020202020204" charset="-122"/>
                <a:ea typeface="Arial Unicode MS" panose="020B0604020202020204" charset="-122"/>
              </a:rPr>
              <a:t>Process </a:t>
            </a:r>
            <a:r>
              <a:rPr lang="zh-CN" altLang="en-US" sz="2000" dirty="0">
                <a:latin typeface="Arial Unicode MS" panose="020B0604020202020204" charset="-122"/>
                <a:ea typeface="Arial Unicode MS" panose="020B0604020202020204" charset="-122"/>
              </a:rPr>
              <a:t>state</a:t>
            </a:r>
            <a:endParaRPr lang="zh-CN" altLang="en-US" sz="2000" dirty="0">
              <a:latin typeface="Arial Unicode MS" panose="020B0604020202020204" charset="-122"/>
              <a:ea typeface="Arial Unicode MS" panose="020B0604020202020204" charset="-122"/>
            </a:endParaRPr>
          </a:p>
          <a:p>
            <a:pPr>
              <a:lnSpc>
                <a:spcPct val="80000"/>
              </a:lnSpc>
            </a:pPr>
            <a:r>
              <a:rPr lang="zh-CN" altLang="en-US" sz="2000" dirty="0">
                <a:solidFill>
                  <a:srgbClr val="7030A0"/>
                </a:solidFill>
                <a:latin typeface="Arial Unicode MS" panose="020B0604020202020204" charset="-122"/>
                <a:ea typeface="Arial Unicode MS" panose="020B0604020202020204" charset="-122"/>
              </a:rPr>
              <a:t>Program counter (PC</a:t>
            </a:r>
            <a:r>
              <a:rPr lang="zh-CN" altLang="en-US" sz="2000" dirty="0" smtClean="0">
                <a:solidFill>
                  <a:srgbClr val="7030A0"/>
                </a:solidFill>
                <a:latin typeface="Arial Unicode MS" panose="020B0604020202020204" charset="-122"/>
                <a:ea typeface="Arial Unicode MS" panose="020B0604020202020204" charset="-122"/>
              </a:rPr>
              <a:t>)</a:t>
            </a:r>
            <a:endParaRPr lang="en-US" altLang="zh-CN" sz="2000" dirty="0" smtClean="0">
              <a:solidFill>
                <a:srgbClr val="7030A0"/>
              </a:solidFill>
              <a:sym typeface="Arial" panose="020B0604020202020204" pitchFamily="34" charset="0"/>
            </a:endParaRPr>
          </a:p>
          <a:p>
            <a:pPr>
              <a:lnSpc>
                <a:spcPct val="80000"/>
              </a:lnSpc>
            </a:pPr>
            <a:r>
              <a:rPr lang="zh-CN" altLang="en-US" sz="2000" dirty="0" smtClean="0">
                <a:solidFill>
                  <a:srgbClr val="7030A0"/>
                </a:solidFill>
                <a:latin typeface="Arial Unicode MS" panose="020B0604020202020204" charset="-122"/>
                <a:ea typeface="Arial Unicode MS" panose="020B0604020202020204" charset="-122"/>
              </a:rPr>
              <a:t>CPU </a:t>
            </a:r>
            <a:r>
              <a:rPr lang="zh-CN" altLang="en-US" sz="2000" dirty="0">
                <a:solidFill>
                  <a:srgbClr val="7030A0"/>
                </a:solidFill>
                <a:latin typeface="Arial Unicode MS" panose="020B0604020202020204" charset="-122"/>
                <a:ea typeface="Arial Unicode MS" panose="020B0604020202020204" charset="-122"/>
              </a:rPr>
              <a:t>registers </a:t>
            </a:r>
            <a:r>
              <a:rPr lang="en-US" altLang="zh-CN" sz="2000" dirty="0">
                <a:solidFill>
                  <a:srgbClr val="006600"/>
                </a:solidFill>
                <a:sym typeface="Arial" panose="020B0604020202020204" pitchFamily="34" charset="0"/>
              </a:rPr>
              <a:t>(fig. 3.4)</a:t>
            </a:r>
            <a:endParaRPr lang="zh-CN" altLang="en-US" sz="2000" dirty="0">
              <a:latin typeface="Arial Unicode MS" panose="020B0604020202020204" charset="-122"/>
              <a:ea typeface="Arial Unicode MS" panose="020B0604020202020204" charset="-122"/>
            </a:endParaRPr>
          </a:p>
          <a:p>
            <a:pPr>
              <a:lnSpc>
                <a:spcPct val="80000"/>
              </a:lnSpc>
            </a:pPr>
            <a:r>
              <a:rPr lang="zh-CN" altLang="en-US" sz="2000" dirty="0">
                <a:latin typeface="Arial Unicode MS" panose="020B0604020202020204" charset="-122"/>
                <a:ea typeface="Arial Unicode MS" panose="020B0604020202020204" charset="-122"/>
              </a:rPr>
              <a:t>CPU scheduling information</a:t>
            </a:r>
            <a:endParaRPr lang="zh-CN" altLang="en-US" sz="2000" dirty="0">
              <a:latin typeface="Arial Unicode MS" panose="020B0604020202020204" charset="-122"/>
              <a:ea typeface="Arial Unicode MS" panose="020B0604020202020204" charset="-122"/>
            </a:endParaRPr>
          </a:p>
          <a:p>
            <a:pPr>
              <a:lnSpc>
                <a:spcPct val="80000"/>
              </a:lnSpc>
            </a:pPr>
            <a:r>
              <a:rPr lang="zh-CN" altLang="en-US" sz="2000" dirty="0">
                <a:solidFill>
                  <a:srgbClr val="006600"/>
                </a:solidFill>
                <a:latin typeface="Arial Unicode MS" panose="020B0604020202020204" charset="-122"/>
                <a:ea typeface="Arial Unicode MS" panose="020B0604020202020204" charset="-122"/>
              </a:rPr>
              <a:t>Memory-management information</a:t>
            </a:r>
            <a:endParaRPr lang="zh-CN" altLang="en-US" sz="2000" dirty="0">
              <a:solidFill>
                <a:srgbClr val="006600"/>
              </a:solidFill>
              <a:latin typeface="Arial Unicode MS" panose="020B0604020202020204" charset="-122"/>
              <a:ea typeface="Arial Unicode MS" panose="020B0604020202020204" charset="-122"/>
            </a:endParaRPr>
          </a:p>
          <a:p>
            <a:pPr>
              <a:lnSpc>
                <a:spcPct val="80000"/>
              </a:lnSpc>
            </a:pPr>
            <a:r>
              <a:rPr lang="zh-CN" altLang="en-US" sz="2000" dirty="0">
                <a:latin typeface="Arial Unicode MS" panose="020B0604020202020204" charset="-122"/>
                <a:ea typeface="Arial Unicode MS" panose="020B0604020202020204" charset="-122"/>
              </a:rPr>
              <a:t>Accounting information</a:t>
            </a:r>
            <a:endParaRPr lang="zh-CN" altLang="en-US" sz="2000" dirty="0">
              <a:latin typeface="Arial Unicode MS" panose="020B0604020202020204" charset="-122"/>
              <a:ea typeface="Arial Unicode MS" panose="020B0604020202020204" charset="-122"/>
            </a:endParaRPr>
          </a:p>
          <a:p>
            <a:pPr>
              <a:lnSpc>
                <a:spcPct val="80000"/>
              </a:lnSpc>
            </a:pPr>
            <a:r>
              <a:rPr lang="zh-CN" altLang="en-US" sz="2000" dirty="0">
                <a:solidFill>
                  <a:srgbClr val="0000CC"/>
                </a:solidFill>
                <a:latin typeface="Arial Unicode MS" panose="020B0604020202020204" charset="-122"/>
                <a:ea typeface="Arial Unicode MS" panose="020B0604020202020204" charset="-122"/>
              </a:rPr>
              <a:t>File status information</a:t>
            </a:r>
            <a:endParaRPr lang="zh-CN" altLang="en-US" sz="2000" dirty="0">
              <a:latin typeface="Arial Unicode MS" panose="020B0604020202020204" charset="-122"/>
              <a:ea typeface="Arial Unicode MS" panose="020B0604020202020204" charset="-122"/>
            </a:endParaRPr>
          </a:p>
          <a:p>
            <a:pPr>
              <a:lnSpc>
                <a:spcPct val="80000"/>
              </a:lnSpc>
            </a:pPr>
            <a:r>
              <a:rPr lang="zh-CN" altLang="en-US" sz="2000" dirty="0">
                <a:solidFill>
                  <a:srgbClr val="0000CC"/>
                </a:solidFill>
                <a:latin typeface="Arial Unicode MS" panose="020B0604020202020204" charset="-122"/>
                <a:ea typeface="Arial Unicode MS" panose="020B0604020202020204" charset="-122"/>
              </a:rPr>
              <a:t>I/O status information</a:t>
            </a:r>
            <a:endParaRPr lang="zh-CN" altLang="en-US" sz="2000" dirty="0">
              <a:latin typeface="Arial Unicode MS" panose="020B0604020202020204" charset="-122"/>
              <a:ea typeface="Arial Unicode MS" panose="020B0604020202020204" charset="-122"/>
            </a:endParaRPr>
          </a:p>
          <a:p>
            <a:pPr>
              <a:lnSpc>
                <a:spcPct val="80000"/>
              </a:lnSpc>
            </a:pPr>
            <a:r>
              <a:rPr lang="zh-CN" altLang="en-US" sz="2000" dirty="0">
                <a:ea typeface="Arial Unicode MS" panose="020B0604020202020204" charset="-122"/>
              </a:rPr>
              <a:t>Pointer to next PCB </a:t>
            </a:r>
            <a:endParaRPr lang="zh-CN" altLang="en-US" sz="2000" dirty="0">
              <a:ea typeface="Arial Unicode MS" panose="020B0604020202020204" charset="-122"/>
            </a:endParaRPr>
          </a:p>
          <a:p>
            <a:pPr>
              <a:lnSpc>
                <a:spcPct val="80000"/>
              </a:lnSpc>
            </a:pPr>
            <a:endParaRPr lang="zh-CN" altLang="en-US" sz="2000" dirty="0">
              <a:latin typeface="Arial Unicode MS" panose="020B0604020202020204" charset="-122"/>
              <a:ea typeface="Arial Unicode MS" panose="020B0604020202020204" charset="-122"/>
            </a:endParaRPr>
          </a:p>
        </p:txBody>
      </p:sp>
      <p:sp>
        <p:nvSpPr>
          <p:cNvPr id="35844" name="文本框 1"/>
          <p:cNvSpPr txBox="1">
            <a:spLocks noChangeArrowheads="1"/>
          </p:cNvSpPr>
          <p:nvPr/>
        </p:nvSpPr>
        <p:spPr bwMode="auto">
          <a:xfrm>
            <a:off x="6018213" y="6196013"/>
            <a:ext cx="12144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t>机器猫</a:t>
            </a:r>
            <a:endParaRPr lang="zh-CN" altLang="en-US" sz="18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a:xfrm>
            <a:off x="1154113" y="319088"/>
            <a:ext cx="6824662" cy="614362"/>
          </a:xfrm>
          <a:ln>
            <a:miter/>
          </a:ln>
        </p:spPr>
        <p:txBody>
          <a:bodyPr/>
          <a:lstStyle/>
          <a:p>
            <a:pPr>
              <a:defRPr/>
            </a:pPr>
            <a:r>
              <a:rPr lang="zh-CN" altLang="en-US" sz="2800" noProof="1">
                <a:effectLst>
                  <a:outerShdw blurRad="38100" dist="38100" dir="2700000">
                    <a:srgbClr val="C0C0C0"/>
                  </a:outerShdw>
                </a:effectLst>
              </a:rPr>
              <a:t>讨论：一个程序在系统中的运行过程</a:t>
            </a:r>
            <a:endParaRPr lang="en-US" altLang="zh-CN" sz="2800" noProof="1">
              <a:effectLst>
                <a:outerShdw blurRad="38100" dist="38100" dir="2700000">
                  <a:srgbClr val="C0C0C0"/>
                </a:outerShdw>
              </a:effectLst>
            </a:endParaRPr>
          </a:p>
        </p:txBody>
      </p:sp>
      <p:sp>
        <p:nvSpPr>
          <p:cNvPr id="7171" name="Rectangle 3"/>
          <p:cNvSpPr>
            <a:spLocks noGrp="1" noChangeArrowheads="1"/>
          </p:cNvSpPr>
          <p:nvPr>
            <p:ph type="body" idx="4294967295"/>
          </p:nvPr>
        </p:nvSpPr>
        <p:spPr>
          <a:xfrm>
            <a:off x="665818" y="1071346"/>
            <a:ext cx="7801252" cy="5240677"/>
          </a:xfrm>
        </p:spPr>
        <p:txBody>
          <a:bodyPr/>
          <a:lstStyle/>
          <a:p>
            <a:pPr eaLnBrk="1"/>
            <a:r>
              <a:rPr lang="zh-CN" altLang="en-US" sz="1600" noProof="1">
                <a:solidFill>
                  <a:srgbClr val="121896"/>
                </a:solidFill>
              </a:rPr>
              <a:t>程序 </a:t>
            </a:r>
            <a:r>
              <a:rPr lang="en-US" altLang="zh-CN" sz="1600" noProof="1">
                <a:solidFill>
                  <a:srgbClr val="121896"/>
                </a:solidFill>
              </a:rPr>
              <a:t>vs.</a:t>
            </a:r>
            <a:r>
              <a:rPr lang="zh-CN" altLang="en-US" sz="1600" noProof="1">
                <a:solidFill>
                  <a:srgbClr val="121896"/>
                </a:solidFill>
              </a:rPr>
              <a:t> 运行中的程序</a:t>
            </a:r>
            <a:endParaRPr lang="en-US" altLang="zh-CN" sz="1600" noProof="1">
              <a:solidFill>
                <a:srgbClr val="121896"/>
              </a:solidFill>
            </a:endParaRPr>
          </a:p>
          <a:p>
            <a:pPr eaLnBrk="1"/>
            <a:r>
              <a:rPr lang="zh-CN" altLang="en-US" sz="1600" noProof="1" smtClean="0"/>
              <a:t>要执行一个程序，</a:t>
            </a:r>
            <a:r>
              <a:rPr lang="zh-CN" altLang="en-US" sz="1600" noProof="1"/>
              <a:t>需要涉及到众多的问题</a:t>
            </a:r>
            <a:endParaRPr lang="en-US" altLang="zh-CN" sz="1600" noProof="1"/>
          </a:p>
          <a:p>
            <a:pPr lvl="1" eaLnBrk="1"/>
            <a:r>
              <a:rPr lang="zh-CN" altLang="en-US" sz="1400" dirty="0" smtClean="0"/>
              <a:t>需要</a:t>
            </a:r>
            <a:r>
              <a:rPr lang="zh-CN" altLang="en-US" sz="1400" b="1" dirty="0" smtClean="0">
                <a:solidFill>
                  <a:srgbClr val="C00000"/>
                </a:solidFill>
              </a:rPr>
              <a:t>申请</a:t>
            </a:r>
            <a:r>
              <a:rPr lang="zh-CN" altLang="en-US" sz="1400" dirty="0" smtClean="0"/>
              <a:t>、使用系统资源</a:t>
            </a:r>
            <a:r>
              <a:rPr lang="zh-CN" altLang="en-US" sz="1400" dirty="0"/>
              <a:t>，例如</a:t>
            </a:r>
            <a:endParaRPr lang="en-US" altLang="zh-CN" sz="1400" dirty="0"/>
          </a:p>
          <a:p>
            <a:pPr lvl="2" eaLnBrk="1"/>
            <a:r>
              <a:rPr lang="en-US" altLang="zh-CN" sz="1200" dirty="0"/>
              <a:t>Memory</a:t>
            </a:r>
            <a:r>
              <a:rPr lang="zh-CN" altLang="en-US" sz="1200" dirty="0"/>
              <a:t>：</a:t>
            </a:r>
            <a:r>
              <a:rPr lang="en-US" altLang="zh-CN" sz="1200" dirty="0" err="1" smtClean="0"/>
              <a:t>text（Code</a:t>
            </a:r>
            <a:r>
              <a:rPr lang="zh-CN" altLang="en-US" sz="1200" dirty="0" smtClean="0"/>
              <a:t>），</a:t>
            </a:r>
            <a:r>
              <a:rPr lang="en-US" altLang="zh-CN" sz="1200" dirty="0"/>
              <a:t>data</a:t>
            </a:r>
            <a:r>
              <a:rPr lang="zh-CN" altLang="en-US" sz="1200" dirty="0"/>
              <a:t>，</a:t>
            </a:r>
            <a:r>
              <a:rPr lang="en-US" altLang="zh-CN" sz="1200" dirty="0"/>
              <a:t>heap</a:t>
            </a:r>
            <a:r>
              <a:rPr lang="zh-CN" altLang="en-US" sz="1200" dirty="0"/>
              <a:t>，</a:t>
            </a:r>
            <a:r>
              <a:rPr lang="en-US" altLang="zh-CN" sz="1200" dirty="0"/>
              <a:t>stack</a:t>
            </a:r>
            <a:endParaRPr lang="en-US" altLang="zh-CN" sz="1200" dirty="0"/>
          </a:p>
          <a:p>
            <a:pPr lvl="2" eaLnBrk="1"/>
            <a:r>
              <a:rPr lang="en-US" altLang="zh-CN" sz="1200" dirty="0"/>
              <a:t>CPU</a:t>
            </a:r>
            <a:endParaRPr lang="en-US" altLang="zh-CN" sz="1200" dirty="0"/>
          </a:p>
          <a:p>
            <a:pPr lvl="2" eaLnBrk="1"/>
            <a:r>
              <a:rPr lang="en-US" altLang="zh-CN" sz="1200" dirty="0"/>
              <a:t>Files</a:t>
            </a:r>
            <a:endParaRPr lang="en-US" altLang="zh-CN" sz="1200" dirty="0"/>
          </a:p>
          <a:p>
            <a:pPr lvl="2" eaLnBrk="1"/>
            <a:r>
              <a:rPr lang="en-US" altLang="zh-CN" sz="1200" dirty="0"/>
              <a:t>I/O devices</a:t>
            </a:r>
            <a:endParaRPr lang="en-US" altLang="zh-CN" sz="1200" dirty="0"/>
          </a:p>
          <a:p>
            <a:pPr lvl="2" eaLnBrk="1"/>
            <a:r>
              <a:rPr lang="en-US" altLang="zh-CN" sz="1200" dirty="0"/>
              <a:t>…</a:t>
            </a:r>
            <a:endParaRPr lang="en-US" altLang="zh-CN" sz="1200" dirty="0"/>
          </a:p>
          <a:p>
            <a:pPr lvl="1" eaLnBrk="1"/>
            <a:r>
              <a:rPr lang="zh-CN" altLang="en-US" sz="1400" dirty="0" smtClean="0"/>
              <a:t>如果程序运行时所需的资源</a:t>
            </a:r>
            <a:r>
              <a:rPr lang="zh-CN" altLang="en-US" sz="1400" dirty="0"/>
              <a:t>目前不可用，</a:t>
            </a:r>
            <a:r>
              <a:rPr lang="zh-CN" altLang="en-US" sz="1400" dirty="0" smtClean="0"/>
              <a:t>程序就无法继续执行，执行</a:t>
            </a:r>
            <a:r>
              <a:rPr lang="zh-CN" altLang="en-US" sz="1400" dirty="0"/>
              <a:t>过程需要暂停，等资源可用后继续恢复执行</a:t>
            </a:r>
            <a:r>
              <a:rPr lang="zh-CN" altLang="en-US" sz="1400" dirty="0" smtClean="0"/>
              <a:t>；（</a:t>
            </a:r>
            <a:r>
              <a:rPr lang="zh-CN" altLang="en-US" sz="1400" dirty="0" smtClean="0">
                <a:solidFill>
                  <a:srgbClr val="0070C0"/>
                </a:solidFill>
              </a:rPr>
              <a:t>描述程序的执行过程中的状态，状态之间的转换</a:t>
            </a:r>
            <a:r>
              <a:rPr lang="zh-CN" altLang="en-US" sz="1400" dirty="0" smtClean="0"/>
              <a:t>）</a:t>
            </a:r>
            <a:endParaRPr lang="en-US" altLang="zh-CN" sz="1400" dirty="0"/>
          </a:p>
          <a:p>
            <a:pPr lvl="1" eaLnBrk="1"/>
            <a:r>
              <a:rPr lang="en-US" altLang="zh-CN" sz="1400" dirty="0"/>
              <a:t>CPU</a:t>
            </a:r>
            <a:r>
              <a:rPr lang="zh-CN" altLang="en-US" sz="1400" dirty="0"/>
              <a:t>调度：操作系统按一定</a:t>
            </a:r>
            <a:r>
              <a:rPr lang="zh-CN" altLang="en-US" sz="1400" dirty="0" smtClean="0"/>
              <a:t>的策略从众</a:t>
            </a:r>
            <a:r>
              <a:rPr lang="zh-CN" altLang="en-US" sz="1400" dirty="0"/>
              <a:t>多</a:t>
            </a:r>
            <a:r>
              <a:rPr lang="zh-CN" altLang="en-US" sz="1400" dirty="0">
                <a:solidFill>
                  <a:srgbClr val="006600"/>
                </a:solidFill>
              </a:rPr>
              <a:t>正在运行的程序</a:t>
            </a:r>
            <a:r>
              <a:rPr lang="zh-CN" altLang="en-US" sz="1400" dirty="0"/>
              <a:t>中选择合适的为其分配</a:t>
            </a:r>
            <a:r>
              <a:rPr lang="en-US" altLang="zh-CN" sz="1400" dirty="0"/>
              <a:t>CPU</a:t>
            </a:r>
            <a:r>
              <a:rPr lang="zh-CN" altLang="en-US" sz="1400" dirty="0"/>
              <a:t>，从而执行之</a:t>
            </a:r>
            <a:r>
              <a:rPr lang="zh-CN" altLang="en-US" sz="1400" dirty="0" smtClean="0"/>
              <a:t>；（</a:t>
            </a:r>
            <a:r>
              <a:rPr lang="zh-CN" altLang="en-US" sz="1400" dirty="0">
                <a:solidFill>
                  <a:srgbClr val="0070C0"/>
                </a:solidFill>
              </a:rPr>
              <a:t>需要知道哪些可以被</a:t>
            </a:r>
            <a:r>
              <a:rPr lang="zh-CN" altLang="en-US" sz="1400" dirty="0" smtClean="0">
                <a:solidFill>
                  <a:srgbClr val="0070C0"/>
                </a:solidFill>
              </a:rPr>
              <a:t>调度，上下文如何保存、保存到何地？</a:t>
            </a:r>
            <a:r>
              <a:rPr lang="zh-CN" altLang="en-US" sz="1400" dirty="0" smtClean="0"/>
              <a:t>）</a:t>
            </a:r>
            <a:endParaRPr lang="en-US" altLang="zh-CN" sz="1400" dirty="0"/>
          </a:p>
          <a:p>
            <a:pPr lvl="1" eaLnBrk="1"/>
            <a:r>
              <a:rPr lang="zh-CN" altLang="en-US" sz="1400" dirty="0"/>
              <a:t>系统需要知道程序</a:t>
            </a:r>
            <a:r>
              <a:rPr lang="zh-CN" altLang="en-US" sz="1400" dirty="0">
                <a:solidFill>
                  <a:srgbClr val="0070C0"/>
                </a:solidFill>
              </a:rPr>
              <a:t>是否已经执行结束</a:t>
            </a:r>
            <a:r>
              <a:rPr lang="zh-CN" altLang="en-US" sz="1400" dirty="0" smtClean="0"/>
              <a:t>？（</a:t>
            </a:r>
            <a:r>
              <a:rPr lang="zh-CN" altLang="en-US" sz="1400" dirty="0" smtClean="0">
                <a:solidFill>
                  <a:srgbClr val="7030A0"/>
                </a:solidFill>
              </a:rPr>
              <a:t>结束</a:t>
            </a:r>
            <a:r>
              <a:rPr lang="zh-CN" altLang="en-US" sz="1400" dirty="0">
                <a:solidFill>
                  <a:srgbClr val="7030A0"/>
                </a:solidFill>
              </a:rPr>
              <a:t>后需要回收已分配的</a:t>
            </a:r>
            <a:r>
              <a:rPr lang="zh-CN" altLang="en-US" sz="1400" dirty="0" smtClean="0">
                <a:solidFill>
                  <a:srgbClr val="7030A0"/>
                </a:solidFill>
              </a:rPr>
              <a:t>资源</a:t>
            </a:r>
            <a:r>
              <a:rPr lang="zh-CN" altLang="en-US" sz="1400" dirty="0">
                <a:solidFill>
                  <a:srgbClr val="7030A0"/>
                </a:solidFill>
              </a:rPr>
              <a:t>）</a:t>
            </a:r>
            <a:endParaRPr lang="en-US" altLang="zh-CN" sz="1400" dirty="0">
              <a:solidFill>
                <a:srgbClr val="7030A0"/>
              </a:solidFill>
            </a:endParaRPr>
          </a:p>
          <a:p>
            <a:pPr lvl="1" eaLnBrk="1"/>
            <a:r>
              <a:rPr lang="zh-CN" altLang="en-US" sz="1400" dirty="0" smtClean="0"/>
              <a:t>可能与其它运行中的程序进行交互、通信</a:t>
            </a:r>
            <a:endParaRPr lang="en-US" altLang="zh-CN" sz="1400" dirty="0" smtClean="0"/>
          </a:p>
          <a:p>
            <a:pPr lvl="1" eaLnBrk="1"/>
            <a:r>
              <a:rPr lang="zh-CN" altLang="en-US" sz="1400" b="1" dirty="0" smtClean="0">
                <a:solidFill>
                  <a:srgbClr val="0000CC"/>
                </a:solidFill>
              </a:rPr>
              <a:t>对于同一个程序，可能需要同时多次运行</a:t>
            </a:r>
            <a:r>
              <a:rPr lang="zh-CN" altLang="en-US" sz="1400" dirty="0" smtClean="0">
                <a:solidFill>
                  <a:srgbClr val="0070C0"/>
                </a:solidFill>
              </a:rPr>
              <a:t>（描述同一个程序的多个运行中的实例）</a:t>
            </a:r>
            <a:endParaRPr lang="en-US" altLang="zh-CN" sz="1400" dirty="0">
              <a:solidFill>
                <a:srgbClr val="0070C0"/>
              </a:solidFill>
            </a:endParaRPr>
          </a:p>
          <a:p>
            <a:pPr lvl="1" eaLnBrk="1"/>
            <a:r>
              <a:rPr lang="en-US" altLang="zh-CN" sz="1400" dirty="0" smtClean="0"/>
              <a:t>…</a:t>
            </a:r>
            <a:endParaRPr lang="en-US" altLang="zh-CN" sz="1400" dirty="0"/>
          </a:p>
          <a:p>
            <a:pPr eaLnBrk="1"/>
            <a:r>
              <a:rPr lang="zh-CN" altLang="en-US" sz="1600" b="1" dirty="0">
                <a:solidFill>
                  <a:srgbClr val="C00000"/>
                </a:solidFill>
              </a:rPr>
              <a:t>需要有一个实体描述一</a:t>
            </a:r>
            <a:r>
              <a:rPr lang="zh-CN" altLang="en-US" sz="1600" b="1" dirty="0" smtClean="0">
                <a:solidFill>
                  <a:srgbClr val="C00000"/>
                </a:solidFill>
              </a:rPr>
              <a:t>个运行</a:t>
            </a:r>
            <a:r>
              <a:rPr lang="zh-CN" altLang="en-US" sz="1600" b="1" dirty="0">
                <a:solidFill>
                  <a:srgbClr val="C00000"/>
                </a:solidFill>
              </a:rPr>
              <a:t>中的</a:t>
            </a:r>
            <a:r>
              <a:rPr lang="zh-CN" altLang="en-US" sz="1600" b="1" dirty="0" smtClean="0">
                <a:solidFill>
                  <a:srgbClr val="C00000"/>
                </a:solidFill>
              </a:rPr>
              <a:t>程序</a:t>
            </a:r>
            <a:endParaRPr lang="en-US" altLang="zh-CN" sz="1600" b="1" dirty="0">
              <a:solidFill>
                <a:srgbClr val="C00000"/>
              </a:solidFill>
            </a:endParaRPr>
          </a:p>
          <a:p>
            <a:pPr lvl="1" eaLnBrk="1"/>
            <a:endParaRPr lang="en-US" altLang="zh-CN" sz="2400" dirty="0"/>
          </a:p>
          <a:p>
            <a:pPr eaLnBrk="1"/>
            <a:endParaRPr lang="en-US" altLang="zh-CN" sz="2400" noProof="1"/>
          </a:p>
          <a:p>
            <a:pPr eaLnBrk="1"/>
            <a:endParaRPr lang="en-US" altLang="zh-CN" sz="2400" noProof="1"/>
          </a:p>
          <a:p>
            <a:pPr lvl="1" eaLnBrk="1"/>
            <a:endParaRPr lang="en-US" altLang="zh-CN" sz="2000" noProof="1"/>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idx="4294967295"/>
          </p:nvPr>
        </p:nvSpPr>
        <p:spPr>
          <a:ln>
            <a:miter/>
          </a:ln>
        </p:spPr>
        <p:txBody>
          <a:bodyPr/>
          <a:lstStyle/>
          <a:p>
            <a:pPr>
              <a:defRPr/>
            </a:pPr>
            <a:r>
              <a:rPr lang="en-US" altLang="zh-CN" noProof="1" smtClean="0">
                <a:effectLst>
                  <a:outerShdw blurRad="38100" dist="38100" dir="2700000">
                    <a:srgbClr val="C0C0C0"/>
                  </a:outerShdw>
                </a:effectLst>
              </a:rPr>
              <a:t>PCB–</a:t>
            </a:r>
            <a:r>
              <a:rPr lang="zh-CN" altLang="en-US" dirty="0" smtClean="0">
                <a:solidFill>
                  <a:srgbClr val="121896"/>
                </a:solidFill>
              </a:rPr>
              <a:t> CPU registers </a:t>
            </a:r>
            <a:r>
              <a:rPr lang="en-US" altLang="zh-CN" dirty="0" smtClean="0">
                <a:solidFill>
                  <a:srgbClr val="121896"/>
                </a:solidFill>
              </a:rPr>
              <a:t>(context)</a:t>
            </a:r>
            <a:r>
              <a:rPr lang="zh-CN" altLang="en-US" dirty="0" smtClean="0">
                <a:solidFill>
                  <a:srgbClr val="121896"/>
                </a:solidFill>
              </a:rPr>
              <a:t> </a:t>
            </a:r>
            <a:endParaRPr lang="en-US" altLang="zh-CN" noProof="1">
              <a:effectLst>
                <a:outerShdw blurRad="38100" dist="38100" dir="2700000">
                  <a:srgbClr val="C0C0C0"/>
                </a:outerShdw>
              </a:effectLst>
            </a:endParaRPr>
          </a:p>
        </p:txBody>
      </p:sp>
      <p:sp>
        <p:nvSpPr>
          <p:cNvPr id="36868" name="文本框 1"/>
          <p:cNvSpPr txBox="1">
            <a:spLocks noChangeArrowheads="1"/>
          </p:cNvSpPr>
          <p:nvPr/>
        </p:nvSpPr>
        <p:spPr bwMode="auto">
          <a:xfrm>
            <a:off x="1646238" y="5916613"/>
            <a:ext cx="6156325" cy="369887"/>
          </a:xfrm>
          <a:prstGeom prst="rect">
            <a:avLst/>
          </a:prstGeom>
          <a:noFill/>
          <a:ln>
            <a:noFill/>
          </a:ln>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defRPr/>
            </a:pPr>
            <a:r>
              <a:rPr lang="en-US" altLang="zh-CN" sz="1800" noProof="1">
                <a:effectLst>
                  <a:outerShdw blurRad="38100" dist="38100" dir="2700000">
                    <a:srgbClr val="C0C0C0"/>
                  </a:outerShdw>
                </a:effectLst>
              </a:rPr>
              <a:t>Figure 3.4 CPU Switch From Process to Process</a:t>
            </a:r>
            <a:endParaRPr lang="zh-CN" altLang="en-US" sz="1800" dirty="0">
              <a:solidFill>
                <a:srgbClr val="006600"/>
              </a:solidFill>
            </a:endParaRPr>
          </a:p>
        </p:txBody>
      </p:sp>
      <p:pic>
        <p:nvPicPr>
          <p:cNvPr id="2" name="图片 1"/>
          <p:cNvPicPr>
            <a:picLocks noChangeAspect="1"/>
          </p:cNvPicPr>
          <p:nvPr/>
        </p:nvPicPr>
        <p:blipFill>
          <a:blip r:embed="rId1"/>
          <a:stretch>
            <a:fillRect/>
          </a:stretch>
        </p:blipFill>
        <p:spPr>
          <a:xfrm>
            <a:off x="847725" y="1176337"/>
            <a:ext cx="7448550" cy="4505325"/>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a:xfrm>
            <a:off x="1171575" y="76200"/>
            <a:ext cx="7772400" cy="844550"/>
          </a:xfrm>
          <a:ln>
            <a:miter/>
          </a:ln>
        </p:spPr>
        <p:txBody>
          <a:bodyPr/>
          <a:lstStyle/>
          <a:p>
            <a:pPr>
              <a:defRPr/>
            </a:pPr>
            <a:r>
              <a:rPr lang="en-US" altLang="zh-CN" noProof="1">
                <a:effectLst>
                  <a:outerShdw blurRad="38100" dist="38100" dir="2700000">
                    <a:srgbClr val="C0C0C0"/>
                  </a:outerShdw>
                </a:effectLst>
              </a:rPr>
              <a:t>Process Control Block (PCB)</a:t>
            </a:r>
            <a:endParaRPr lang="en-US" altLang="zh-CN" noProof="1">
              <a:effectLst>
                <a:outerShdw blurRad="38100" dist="38100" dir="2700000">
                  <a:srgbClr val="C0C0C0"/>
                </a:outerShdw>
              </a:effectLst>
            </a:endParaRPr>
          </a:p>
        </p:txBody>
      </p:sp>
      <p:sp>
        <p:nvSpPr>
          <p:cNvPr id="37891" name="Rectangle 3"/>
          <p:cNvSpPr>
            <a:spLocks noGrp="1" noChangeArrowheads="1"/>
          </p:cNvSpPr>
          <p:nvPr>
            <p:ph type="body" idx="4294967295"/>
          </p:nvPr>
        </p:nvSpPr>
        <p:spPr>
          <a:xfrm>
            <a:off x="1103313" y="1323975"/>
            <a:ext cx="7591425" cy="4797425"/>
          </a:xfrm>
        </p:spPr>
        <p:txBody>
          <a:bodyPr/>
          <a:lstStyle/>
          <a:p>
            <a:pPr>
              <a:lnSpc>
                <a:spcPct val="80000"/>
              </a:lnSpc>
            </a:pPr>
            <a:endParaRPr lang="zh-CN" altLang="en-US" sz="2000" dirty="0"/>
          </a:p>
          <a:p>
            <a:pPr>
              <a:lnSpc>
                <a:spcPct val="80000"/>
              </a:lnSpc>
            </a:pPr>
            <a:r>
              <a:rPr lang="zh-CN" altLang="en-US" dirty="0">
                <a:solidFill>
                  <a:srgbClr val="0000CC"/>
                </a:solidFill>
              </a:rPr>
              <a:t>PCB是进程存在的唯一标志；</a:t>
            </a:r>
            <a:endParaRPr lang="zh-CN" altLang="en-US" dirty="0">
              <a:solidFill>
                <a:srgbClr val="0000CC"/>
              </a:solidFill>
            </a:endParaRPr>
          </a:p>
          <a:p>
            <a:pPr>
              <a:lnSpc>
                <a:spcPct val="80000"/>
              </a:lnSpc>
            </a:pPr>
            <a:endParaRPr lang="zh-CN" altLang="en-US" dirty="0">
              <a:solidFill>
                <a:srgbClr val="FF0000"/>
              </a:solidFill>
            </a:endParaRPr>
          </a:p>
          <a:p>
            <a:pPr>
              <a:lnSpc>
                <a:spcPct val="80000"/>
              </a:lnSpc>
            </a:pPr>
            <a:r>
              <a:rPr lang="zh-CN" altLang="en-US" dirty="0">
                <a:solidFill>
                  <a:srgbClr val="0000CC"/>
                </a:solidFill>
              </a:rPr>
              <a:t>操作系统通过PCB而感知进程的存在；</a:t>
            </a:r>
            <a:endParaRPr lang="zh-CN" altLang="en-US" dirty="0">
              <a:solidFill>
                <a:srgbClr val="0000CC"/>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txBox="1">
            <a:spLocks noGrp="1" noChangeArrowheads="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B9563D48-8F66-4AC5-95CF-D6B872E77202}" type="slidenum">
              <a:rPr lang="en-US" altLang="en-US" sz="1800">
                <a:latin typeface="Helvetica" panose="020B0604020202020204" pitchFamily="34" charset="0"/>
              </a:rPr>
            </a:fld>
            <a:endParaRPr lang="en-US" altLang="en-US" sz="1800">
              <a:latin typeface="Helvetica" panose="020B0604020202020204" pitchFamily="34" charset="0"/>
            </a:endParaRPr>
          </a:p>
        </p:txBody>
      </p:sp>
      <p:sp>
        <p:nvSpPr>
          <p:cNvPr id="46083" name="Rectangle 2"/>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Process Control Block (PCB)</a:t>
            </a:r>
            <a:endParaRPr lang="zh-CN" altLang="en-US" noProof="1">
              <a:effectLst>
                <a:outerShdw blurRad="38100" dist="38100" dir="2700000">
                  <a:srgbClr val="C0C0C0"/>
                </a:outerShdw>
              </a:effectLst>
            </a:endParaRPr>
          </a:p>
        </p:txBody>
      </p:sp>
      <p:sp>
        <p:nvSpPr>
          <p:cNvPr id="38916" name="Rectangle 3"/>
          <p:cNvSpPr>
            <a:spLocks noGrp="1" noChangeArrowheads="1"/>
          </p:cNvSpPr>
          <p:nvPr>
            <p:ph type="body" idx="4294967295"/>
          </p:nvPr>
        </p:nvSpPr>
        <p:spPr>
          <a:xfrm>
            <a:off x="827088" y="1060450"/>
            <a:ext cx="7935912" cy="4965700"/>
          </a:xfrm>
        </p:spPr>
        <p:txBody>
          <a:bodyPr/>
          <a:lstStyle/>
          <a:p>
            <a:pPr eaLnBrk="1" hangingPunct="1"/>
            <a:endParaRPr lang="zh-CN" altLang="en-US" sz="1800" dirty="0"/>
          </a:p>
          <a:p>
            <a:pPr eaLnBrk="1" hangingPunct="1"/>
            <a:r>
              <a:rPr lang="zh-CN" altLang="en-US" dirty="0"/>
              <a:t>PCB表：</a:t>
            </a:r>
            <a:endParaRPr lang="zh-CN" altLang="en-US" dirty="0"/>
          </a:p>
          <a:p>
            <a:pPr marL="802005" lvl="2" indent="-342900" eaLnBrk="1" hangingPunct="1">
              <a:buFont typeface="Wingdings" panose="05000000000000000000" pitchFamily="2" charset="2"/>
              <a:buChar char="l"/>
            </a:pPr>
            <a:r>
              <a:rPr lang="zh-CN" altLang="en-US" dirty="0"/>
              <a:t>系统把所有PCB组织在一起，并把它们放在内存的固定区域，就构成</a:t>
            </a:r>
            <a:r>
              <a:rPr lang="zh-CN" altLang="en-US" dirty="0" smtClean="0"/>
              <a:t>了一个系统全局的</a:t>
            </a:r>
            <a:r>
              <a:rPr lang="zh-CN" altLang="en-US" dirty="0" smtClean="0">
                <a:solidFill>
                  <a:srgbClr val="7030A0"/>
                </a:solidFill>
              </a:rPr>
              <a:t>PCB</a:t>
            </a:r>
            <a:r>
              <a:rPr lang="zh-CN" altLang="en-US" dirty="0">
                <a:solidFill>
                  <a:srgbClr val="7030A0"/>
                </a:solidFill>
              </a:rPr>
              <a:t>表</a:t>
            </a:r>
            <a:endParaRPr lang="zh-CN" altLang="en-US" dirty="0">
              <a:solidFill>
                <a:srgbClr val="7030A0"/>
              </a:solidFill>
            </a:endParaRPr>
          </a:p>
          <a:p>
            <a:pPr marL="802005" lvl="2" indent="-342900" eaLnBrk="1" hangingPunct="1">
              <a:buFont typeface="Wingdings" panose="05000000000000000000" pitchFamily="2" charset="2"/>
              <a:buChar char="l"/>
            </a:pPr>
            <a:r>
              <a:rPr lang="zh-CN" altLang="en-US" dirty="0" smtClean="0">
                <a:solidFill>
                  <a:srgbClr val="FF0000"/>
                </a:solidFill>
              </a:rPr>
              <a:t>PCB</a:t>
            </a:r>
            <a:r>
              <a:rPr lang="zh-CN" altLang="en-US" dirty="0">
                <a:solidFill>
                  <a:srgbClr val="FF0000"/>
                </a:solidFill>
              </a:rPr>
              <a:t>表的大小</a:t>
            </a:r>
            <a:r>
              <a:rPr lang="zh-CN" altLang="en-US" dirty="0"/>
              <a:t>决定了系统中最多可同时存在的进程个数，称为系统的</a:t>
            </a:r>
            <a:r>
              <a:rPr lang="zh-CN" altLang="en-US" b="1" dirty="0">
                <a:solidFill>
                  <a:srgbClr val="121896"/>
                </a:solidFill>
              </a:rPr>
              <a:t>并发度</a:t>
            </a:r>
            <a:endParaRPr lang="en-US" altLang="zh-CN" b="1" dirty="0">
              <a:solidFill>
                <a:srgbClr val="121896"/>
              </a:solidFill>
            </a:endParaRPr>
          </a:p>
          <a:p>
            <a:pPr marL="1144905" lvl="3" indent="-342900" eaLnBrk="1" hangingPunct="1">
              <a:buFont typeface="Wingdings" panose="05000000000000000000" pitchFamily="2" charset="2"/>
              <a:buChar char="ü"/>
            </a:pPr>
            <a:r>
              <a:rPr lang="zh-CN" altLang="en-US" b="1" dirty="0">
                <a:solidFill>
                  <a:srgbClr val="121896"/>
                </a:solidFill>
              </a:rPr>
              <a:t>一个进程与一个</a:t>
            </a:r>
            <a:r>
              <a:rPr lang="en-US" altLang="zh-CN" b="1" dirty="0" smtClean="0">
                <a:solidFill>
                  <a:srgbClr val="121896"/>
                </a:solidFill>
              </a:rPr>
              <a:t>PCB</a:t>
            </a:r>
            <a:r>
              <a:rPr lang="zh-CN" altLang="en-US" b="1" dirty="0" smtClean="0">
                <a:solidFill>
                  <a:srgbClr val="121896"/>
                </a:solidFill>
              </a:rPr>
              <a:t>是一一映射</a:t>
            </a:r>
            <a:endParaRPr lang="en-US" altLang="zh-CN" b="1" dirty="0">
              <a:solidFill>
                <a:srgbClr val="121896"/>
              </a:solidFill>
            </a:endParaRPr>
          </a:p>
          <a:p>
            <a:pPr marL="802005" lvl="2" indent="-342900" eaLnBrk="1" hangingPunct="1">
              <a:buFont typeface="Wingdings" panose="05000000000000000000" pitchFamily="2" charset="2"/>
              <a:buChar char="l"/>
            </a:pPr>
            <a:r>
              <a:rPr lang="zh-CN" altLang="en-US" b="1" dirty="0" smtClean="0">
                <a:solidFill>
                  <a:srgbClr val="121896"/>
                </a:solidFill>
              </a:rPr>
              <a:t>一</a:t>
            </a:r>
            <a:r>
              <a:rPr lang="zh-CN" altLang="en-US" b="1" dirty="0">
                <a:solidFill>
                  <a:srgbClr val="121896"/>
                </a:solidFill>
              </a:rPr>
              <a:t>个进程从创建到撤销，</a:t>
            </a:r>
            <a:r>
              <a:rPr lang="zh-CN" altLang="en-US" dirty="0"/>
              <a:t>其对应的</a:t>
            </a:r>
            <a:r>
              <a:rPr lang="en-US" altLang="zh-CN" dirty="0"/>
              <a:t>PCB</a:t>
            </a:r>
            <a:r>
              <a:rPr lang="zh-CN" altLang="en-US" dirty="0"/>
              <a:t>可能要在</a:t>
            </a:r>
            <a:r>
              <a:rPr lang="zh-CN" altLang="en-US" dirty="0">
                <a:solidFill>
                  <a:srgbClr val="7030A0"/>
                </a:solidFill>
              </a:rPr>
              <a:t>多个</a:t>
            </a:r>
            <a:r>
              <a:rPr lang="en-US" altLang="zh-CN" dirty="0">
                <a:solidFill>
                  <a:srgbClr val="7030A0"/>
                </a:solidFill>
              </a:rPr>
              <a:t>PCB</a:t>
            </a:r>
            <a:r>
              <a:rPr lang="zh-CN" altLang="en-US" b="1" dirty="0">
                <a:solidFill>
                  <a:srgbClr val="FF0000"/>
                </a:solidFill>
              </a:rPr>
              <a:t>队列</a:t>
            </a:r>
            <a:r>
              <a:rPr lang="zh-CN" altLang="en-US" dirty="0"/>
              <a:t>中来回穿梭</a:t>
            </a:r>
            <a:endParaRPr lang="zh-CN" altLang="en-US" dirty="0"/>
          </a:p>
          <a:p>
            <a:pPr lvl="1" eaLnBrk="1" hangingPunct="1"/>
            <a:endParaRPr lang="zh-CN" altLang="en-US" sz="2400" dirty="0">
              <a:solidFill>
                <a:srgbClr val="0070C0"/>
              </a:solidFill>
            </a:endParaRPr>
          </a:p>
          <a:p>
            <a:pPr eaLnBrk="1" hangingPunct="1"/>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txBox="1">
            <a:spLocks noGrp="1" noChangeArrowheads="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008AB911-D09D-4E38-A757-3C0A4CAB16DB}" type="slidenum">
              <a:rPr lang="en-US" altLang="en-US" sz="1800">
                <a:latin typeface="Helvetica" panose="020B0604020202020204" pitchFamily="34" charset="0"/>
              </a:rPr>
            </a:fld>
            <a:endParaRPr lang="en-US" altLang="en-US" sz="1800">
              <a:latin typeface="Helvetica" panose="020B0604020202020204" pitchFamily="34" charset="0"/>
            </a:endParaRPr>
          </a:p>
        </p:txBody>
      </p:sp>
      <p:sp>
        <p:nvSpPr>
          <p:cNvPr id="47107" name="Rectangle 2"/>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Process Control Block (PCB)</a:t>
            </a:r>
            <a:endParaRPr lang="zh-CN" altLang="en-US" noProof="1">
              <a:effectLst>
                <a:outerShdw blurRad="38100" dist="38100" dir="2700000">
                  <a:srgbClr val="C0C0C0"/>
                </a:outerShdw>
              </a:effectLst>
            </a:endParaRPr>
          </a:p>
        </p:txBody>
      </p:sp>
      <p:sp>
        <p:nvSpPr>
          <p:cNvPr id="39940" name="Rectangle 3"/>
          <p:cNvSpPr>
            <a:spLocks noGrp="1" noChangeArrowheads="1"/>
          </p:cNvSpPr>
          <p:nvPr>
            <p:ph type="body" idx="4294967295"/>
          </p:nvPr>
        </p:nvSpPr>
        <p:spPr>
          <a:xfrm>
            <a:off x="828675" y="1533525"/>
            <a:ext cx="7350125" cy="4232275"/>
          </a:xfrm>
        </p:spPr>
        <p:txBody>
          <a:bodyPr/>
          <a:lstStyle/>
          <a:p>
            <a:pPr eaLnBrk="1" hangingPunct="1"/>
            <a:r>
              <a:rPr lang="zh-CN" altLang="en-US" sz="2000" b="1" dirty="0">
                <a:solidFill>
                  <a:srgbClr val="006600"/>
                </a:solidFill>
              </a:rPr>
              <a:t>链接结构</a:t>
            </a:r>
            <a:r>
              <a:rPr lang="zh-CN" altLang="en-US" sz="2000" dirty="0"/>
              <a:t>：</a:t>
            </a:r>
            <a:r>
              <a:rPr lang="zh-CN" altLang="en-US" sz="2000" dirty="0">
                <a:solidFill>
                  <a:srgbClr val="0000CC"/>
                </a:solidFill>
              </a:rPr>
              <a:t>同一状态进程</a:t>
            </a:r>
            <a:r>
              <a:rPr lang="zh-CN" altLang="en-US" sz="2000" dirty="0"/>
              <a:t>的</a:t>
            </a:r>
            <a:r>
              <a:rPr lang="zh-CN" altLang="en-US" sz="2000" b="1" dirty="0"/>
              <a:t>PCB</a:t>
            </a:r>
            <a:r>
              <a:rPr lang="zh-CN" altLang="en-US" sz="2000" dirty="0"/>
              <a:t>组成一个链表，不同状态的进程对应多个不同的链表</a:t>
            </a:r>
            <a:endParaRPr lang="zh-CN" altLang="en-US" sz="2000" dirty="0"/>
          </a:p>
          <a:p>
            <a:pPr marL="459105" lvl="2" indent="455930" eaLnBrk="1" hangingPunct="1"/>
            <a:r>
              <a:rPr lang="zh-CN" altLang="en-US" sz="1800" dirty="0"/>
              <a:t>就绪链表、阻塞链表, ...</a:t>
            </a:r>
            <a:endParaRPr lang="zh-CN" altLang="en-US" sz="1800" dirty="0"/>
          </a:p>
          <a:p>
            <a:pPr eaLnBrk="1" hangingPunct="1"/>
            <a:r>
              <a:rPr lang="zh-CN" altLang="en-US" sz="2000" b="1" dirty="0">
                <a:solidFill>
                  <a:srgbClr val="006600"/>
                </a:solidFill>
              </a:rPr>
              <a:t>索引结构</a:t>
            </a:r>
            <a:r>
              <a:rPr lang="zh-CN" altLang="en-US" sz="2000" dirty="0"/>
              <a:t>：对具有相同状态的进程，分别设置各自的PCB索引表，表明PCB在PCB表中的地址</a:t>
            </a:r>
            <a:endParaRPr lang="zh-CN" altLang="en-US" sz="2000" dirty="0"/>
          </a:p>
          <a:p>
            <a:pPr eaLnBrk="1" hangingPunct="1">
              <a:buFont typeface="Wingdings" panose="05000000000000000000" pitchFamily="2" charset="2"/>
              <a:buNone/>
            </a:pPr>
            <a:endParaRPr lang="zh-CN" altLang="en-US" sz="1800" dirty="0"/>
          </a:p>
          <a:p>
            <a:pPr eaLnBrk="1" hangingPunct="1">
              <a:buFont typeface="Wingdings" panose="05000000000000000000" pitchFamily="2" charset="2"/>
              <a:buNone/>
            </a:pPr>
            <a:r>
              <a:rPr lang="zh-CN" altLang="en-US" sz="1800" dirty="0"/>
              <a:t>    </a:t>
            </a:r>
            <a:endParaRPr lang="zh-CN" altLang="en-US" sz="1800" dirty="0"/>
          </a:p>
          <a:p>
            <a:pPr eaLnBrk="1" hangingPunct="1"/>
            <a:endParaRPr lang="zh-CN" altLang="en-US" sz="1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txBox="1">
            <a:spLocks noGrp="1" noChangeArrowheads="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B4117822-8059-442F-8B54-924FA1668836}" type="slidenum">
              <a:rPr lang="en-US" altLang="en-US" sz="1800">
                <a:latin typeface="Helvetica" panose="020B0604020202020204" pitchFamily="34" charset="0"/>
              </a:rPr>
            </a:fld>
            <a:endParaRPr lang="en-US" altLang="en-US" sz="1800">
              <a:latin typeface="Helvetica" panose="020B0604020202020204" pitchFamily="34" charset="0"/>
            </a:endParaRPr>
          </a:p>
        </p:txBody>
      </p:sp>
      <p:sp>
        <p:nvSpPr>
          <p:cNvPr id="48131" name="Rectangle 2"/>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链接结构</a:t>
            </a:r>
            <a:endParaRPr lang="zh-CN" altLang="en-US" noProof="1">
              <a:effectLst>
                <a:outerShdw blurRad="38100" dist="38100" dir="2700000">
                  <a:srgbClr val="C0C0C0"/>
                </a:outerShdw>
              </a:effectLst>
            </a:endParaRPr>
          </a:p>
        </p:txBody>
      </p:sp>
      <p:pic>
        <p:nvPicPr>
          <p:cNvPr id="4096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03338" y="1236663"/>
            <a:ext cx="6697662" cy="461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txBox="1">
            <a:spLocks noGrp="1" noChangeArrowheads="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613A19C6-460B-4C0A-9229-C22FF461CF5D}" type="slidenum">
              <a:rPr lang="en-US" altLang="en-US" sz="1800">
                <a:latin typeface="Helvetica" panose="020B0604020202020204" pitchFamily="34" charset="0"/>
              </a:rPr>
            </a:fld>
            <a:endParaRPr lang="en-US" altLang="en-US" sz="1800">
              <a:latin typeface="Helvetica" panose="020B0604020202020204" pitchFamily="34" charset="0"/>
            </a:endParaRPr>
          </a:p>
        </p:txBody>
      </p:sp>
      <p:sp>
        <p:nvSpPr>
          <p:cNvPr id="49155" name="Rectangle 2"/>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索引结构</a:t>
            </a:r>
            <a:endParaRPr lang="zh-CN" altLang="en-US" noProof="1">
              <a:effectLst>
                <a:outerShdw blurRad="38100" dist="38100" dir="2700000">
                  <a:srgbClr val="C0C0C0"/>
                </a:outerShdw>
              </a:effectLst>
            </a:endParaRPr>
          </a:p>
        </p:txBody>
      </p:sp>
      <p:pic>
        <p:nvPicPr>
          <p:cNvPr id="4198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31913" y="1479550"/>
            <a:ext cx="6624637"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914399" y="946150"/>
            <a:ext cx="7569201" cy="1790700"/>
          </a:xfrm>
          <a:prstGeom prst="rect">
            <a:avLst/>
          </a:prstGeom>
          <a:noFill/>
        </p:spPr>
        <p:txBody>
          <a:bodyPr anchor="ctr"/>
          <a:lstStyle/>
          <a:p>
            <a:pPr>
              <a:defRPr/>
            </a:pPr>
            <a:r>
              <a:rPr lang="zh-CN" altLang="en-US" sz="2400" dirty="0">
                <a:solidFill>
                  <a:srgbClr val="0000CC"/>
                </a:solidFill>
              </a:rPr>
              <a:t>单处理机</a:t>
            </a:r>
            <a:r>
              <a:rPr lang="zh-CN" altLang="en-US" sz="2400" dirty="0">
                <a:solidFill>
                  <a:srgbClr val="000818"/>
                </a:solidFill>
              </a:rPr>
              <a:t>系统中，可</a:t>
            </a:r>
            <a:r>
              <a:rPr lang="zh-CN" altLang="en-US" sz="2400" dirty="0">
                <a:solidFill>
                  <a:srgbClr val="0000CC"/>
                </a:solidFill>
              </a:rPr>
              <a:t>并行</a:t>
            </a:r>
            <a:r>
              <a:rPr lang="zh-CN" altLang="en-US" sz="2400" dirty="0">
                <a:solidFill>
                  <a:srgbClr val="000818"/>
                </a:solidFill>
              </a:rPr>
              <a:t>的是（）。</a:t>
            </a:r>
            <a:endParaRPr lang="en-US" altLang="zh-CN" sz="2400" dirty="0">
              <a:solidFill>
                <a:srgbClr val="000818"/>
              </a:solidFill>
            </a:endParaRPr>
          </a:p>
          <a:p>
            <a:pPr marL="571500" indent="-571500">
              <a:buFontTx/>
              <a:buAutoNum type="romanUcPeriod"/>
              <a:defRPr/>
            </a:pPr>
            <a:r>
              <a:rPr lang="zh-CN" altLang="en-US" sz="2400" strike="sngStrike" dirty="0">
                <a:solidFill>
                  <a:srgbClr val="FF0000"/>
                </a:solidFill>
              </a:rPr>
              <a:t>进程与进程</a:t>
            </a:r>
            <a:r>
              <a:rPr lang="zh-CN" altLang="en-US" sz="2400" dirty="0">
                <a:solidFill>
                  <a:srgbClr val="000818"/>
                </a:solidFill>
              </a:rPr>
              <a:t>         </a:t>
            </a:r>
            <a:r>
              <a:rPr lang="en-US" altLang="zh-CN" sz="2400" dirty="0">
                <a:solidFill>
                  <a:srgbClr val="000818"/>
                </a:solidFill>
              </a:rPr>
              <a:t>II.</a:t>
            </a:r>
            <a:r>
              <a:rPr lang="zh-CN" altLang="en-US" sz="2400" dirty="0">
                <a:solidFill>
                  <a:srgbClr val="000818"/>
                </a:solidFill>
              </a:rPr>
              <a:t>  处理机与设备</a:t>
            </a:r>
            <a:endParaRPr lang="en-US" altLang="zh-CN" sz="2400" dirty="0">
              <a:solidFill>
                <a:srgbClr val="000818"/>
              </a:solidFill>
            </a:endParaRPr>
          </a:p>
          <a:p>
            <a:pPr>
              <a:defRPr/>
            </a:pPr>
            <a:r>
              <a:rPr lang="en-US" altLang="zh-CN" sz="2400" dirty="0">
                <a:solidFill>
                  <a:srgbClr val="000818"/>
                </a:solidFill>
              </a:rPr>
              <a:t>III.  </a:t>
            </a:r>
            <a:r>
              <a:rPr lang="zh-CN" altLang="en-US" sz="2400" dirty="0">
                <a:solidFill>
                  <a:srgbClr val="000818"/>
                </a:solidFill>
              </a:rPr>
              <a:t>处理机与通道     </a:t>
            </a:r>
            <a:r>
              <a:rPr lang="en-US" altLang="zh-CN" sz="2400" dirty="0">
                <a:solidFill>
                  <a:srgbClr val="000818"/>
                </a:solidFill>
              </a:rPr>
              <a:t>IV.  </a:t>
            </a:r>
            <a:r>
              <a:rPr lang="zh-CN" altLang="en-US" sz="2400" dirty="0">
                <a:solidFill>
                  <a:srgbClr val="000818"/>
                </a:solidFill>
              </a:rPr>
              <a:t>设备与设备</a:t>
            </a:r>
            <a:endParaRPr lang="en-US" altLang="zh-CN" sz="2400" dirty="0">
              <a:solidFill>
                <a:srgbClr val="000818"/>
              </a:solidFill>
            </a:endParaRPr>
          </a:p>
          <a:p>
            <a:pPr>
              <a:defRPr/>
            </a:pPr>
            <a:r>
              <a:rPr lang="en-US" altLang="zh-CN" sz="2400" dirty="0">
                <a:solidFill>
                  <a:srgbClr val="000818"/>
                </a:solidFill>
              </a:rPr>
              <a:t>(2009)</a:t>
            </a:r>
            <a:endParaRPr lang="en-US" altLang="zh-CN" sz="2400" dirty="0">
              <a:solidFill>
                <a:srgbClr val="000818"/>
              </a:solidFill>
            </a:endParaRPr>
          </a:p>
        </p:txBody>
      </p:sp>
      <p:sp>
        <p:nvSpPr>
          <p:cNvPr id="58371" name="文本框 4"/>
          <p:cNvSpPr txBox="1">
            <a:spLocks noChangeArrowheads="1"/>
          </p:cNvSpPr>
          <p:nvPr>
            <p:custDataLst>
              <p:tags r:id="rId2"/>
            </p:custDataLst>
          </p:nvPr>
        </p:nvSpPr>
        <p:spPr bwMode="auto">
          <a:xfrm>
            <a:off x="1828800" y="2786063"/>
            <a:ext cx="160972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I</a:t>
            </a:r>
            <a:r>
              <a:rPr lang="zh-CN" altLang="en-US" sz="200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000">
                <a:solidFill>
                  <a:srgbClr val="000000"/>
                </a:solidFill>
                <a:latin typeface="微软雅黑" panose="020B0503020204020204" charset="-122"/>
                <a:ea typeface="微软雅黑" panose="020B0503020204020204" charset="-122"/>
                <a:sym typeface="微软雅黑" panose="020B0503020204020204" charset="-122"/>
              </a:rPr>
              <a:t>II</a:t>
            </a:r>
            <a:r>
              <a:rPr lang="zh-CN" altLang="en-US" sz="200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000">
                <a:solidFill>
                  <a:srgbClr val="000000"/>
                </a:solidFill>
                <a:latin typeface="微软雅黑" panose="020B0503020204020204" charset="-122"/>
                <a:ea typeface="微软雅黑" panose="020B0503020204020204" charset="-122"/>
                <a:sym typeface="微软雅黑" panose="020B0503020204020204" charset="-122"/>
              </a:rPr>
              <a:t>III</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8372" name="文本框 5"/>
          <p:cNvSpPr txBox="1">
            <a:spLocks noChangeArrowheads="1"/>
          </p:cNvSpPr>
          <p:nvPr>
            <p:custDataLst>
              <p:tags r:id="rId3"/>
            </p:custDataLst>
          </p:nvPr>
        </p:nvSpPr>
        <p:spPr bwMode="auto">
          <a:xfrm>
            <a:off x="1828800" y="3643313"/>
            <a:ext cx="139728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I</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II</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IV</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8373" name="文本框 6"/>
          <p:cNvSpPr txBox="1">
            <a:spLocks noChangeArrowheads="1"/>
          </p:cNvSpPr>
          <p:nvPr>
            <p:custDataLst>
              <p:tags r:id="rId4"/>
            </p:custDataLst>
          </p:nvPr>
        </p:nvSpPr>
        <p:spPr bwMode="auto">
          <a:xfrm>
            <a:off x="1828800" y="4500563"/>
            <a:ext cx="160972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I</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III</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IV</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8374" name="文本框 7"/>
          <p:cNvSpPr txBox="1">
            <a:spLocks noChangeArrowheads="1"/>
          </p:cNvSpPr>
          <p:nvPr>
            <p:custDataLst>
              <p:tags r:id="rId5"/>
            </p:custDataLst>
          </p:nvPr>
        </p:nvSpPr>
        <p:spPr bwMode="auto">
          <a:xfrm>
            <a:off x="1828800" y="5357813"/>
            <a:ext cx="139728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II</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III</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IV</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a:xfrm>
            <a:off x="11144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20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a:xfrm>
            <a:off x="11144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20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a:xfrm>
            <a:off x="1114425" y="4564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20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a:xfrm>
            <a:off x="1114425" y="5421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20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0" name="矩形 19"/>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8381" name="文本框 24"/>
          <p:cNvSpPr txBox="1">
            <a:spLocks noChangeArrowheads="1"/>
          </p:cNvSpPr>
          <p:nvPr>
            <p:custDataLst>
              <p:tags r:id="rId12"/>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58382" name="文本框 25"/>
          <p:cNvSpPr txBox="1">
            <a:spLocks noChangeArrowheads="1"/>
          </p:cNvSpPr>
          <p:nvPr>
            <p:custDataLst>
              <p:tags r:id="rId13"/>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D</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58383" name="组合 23"/>
          <p:cNvGrpSpPr/>
          <p:nvPr>
            <p:custDataLst>
              <p:tags r:id="rId14"/>
            </p:custDataLst>
          </p:nvPr>
        </p:nvGrpSpPr>
        <p:grpSpPr bwMode="auto">
          <a:xfrm>
            <a:off x="9537700" y="0"/>
            <a:ext cx="3814763" cy="647700"/>
            <a:chOff x="9537700" y="0"/>
            <a:chExt cx="3815080" cy="647700"/>
          </a:xfrm>
        </p:grpSpPr>
        <p:sp>
          <p:nvSpPr>
            <p:cNvPr id="21" name="RemarkBack"/>
            <p:cNvSpPr/>
            <p:nvPr>
              <p:custDataLst>
                <p:tags r:id="rId15"/>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p:cNvSpPr/>
            <p:nvPr>
              <p:custDataLst>
                <p:tags r:id="rId16"/>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396" name="RemarkTitleText"/>
            <p:cNvSpPr txBox="1">
              <a:spLocks noChangeArrowheads="1"/>
            </p:cNvSpPr>
            <p:nvPr>
              <p:custDataLst>
                <p:tags r:id="rId17"/>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sz="1800">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 name="RemarkBack"/>
          <p:cNvSpPr/>
          <p:nvPr>
            <p:custDataLst>
              <p:tags r:id="rId18"/>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RemarkBlock"/>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386" name="RemarkTitleText"/>
          <p:cNvSpPr txBox="1">
            <a:spLocks noChangeArrowheads="1"/>
          </p:cNvSpPr>
          <p:nvPr>
            <p:custDataLst>
              <p:tags r:id="rId20"/>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sz="180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58387" name="组合 17"/>
          <p:cNvGrpSpPr/>
          <p:nvPr>
            <p:custDataLst>
              <p:tags r:id="rId21"/>
            </p:custDataLst>
          </p:nvPr>
        </p:nvGrpSpPr>
        <p:grpSpPr bwMode="auto">
          <a:xfrm>
            <a:off x="0" y="0"/>
            <a:ext cx="9144000" cy="635000"/>
            <a:chOff x="0" y="0"/>
            <a:chExt cx="9144000" cy="635000"/>
          </a:xfrm>
        </p:grpSpPr>
        <p:sp>
          <p:nvSpPr>
            <p:cNvPr id="14" name="TitleBackground"/>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392" name="TypeText"/>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8393" name="TipText"/>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58388" name="图片 2"/>
          <p:cNvPicPr>
            <a:picLocks noChangeArrowheads="1"/>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89" name="文本框 18"/>
          <p:cNvSpPr txBox="1">
            <a:spLocks noChangeArrowheads="1"/>
          </p:cNvSpPr>
          <p:nvPr>
            <p:custDataLst>
              <p:tags r:id="rId28"/>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9"/>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idx="4294967295"/>
          </p:nvPr>
        </p:nvSpPr>
        <p:spPr>
          <a:xfrm>
            <a:off x="1839770" y="1432116"/>
            <a:ext cx="5462016" cy="609600"/>
          </a:xfrm>
          <a:ln>
            <a:miter/>
          </a:ln>
        </p:spPr>
        <p:txBody>
          <a:bodyPr/>
          <a:lstStyle/>
          <a:p>
            <a:pPr algn="l">
              <a:defRPr/>
            </a:pPr>
            <a:r>
              <a:rPr lang="en-US" altLang="zh-CN" sz="2400" noProof="1" smtClean="0">
                <a:effectLst>
                  <a:outerShdw blurRad="38100" dist="38100" dir="2700000">
                    <a:srgbClr val="C0C0C0"/>
                  </a:outerShdw>
                </a:effectLst>
              </a:rPr>
              <a:t>Process Scheduling Queues</a:t>
            </a:r>
            <a:endParaRPr lang="en-US" altLang="zh-CN" sz="2400" noProof="1">
              <a:effectLst>
                <a:outerShdw blurRad="38100" dist="38100" dir="2700000">
                  <a:srgbClr val="C0C0C0"/>
                </a:outerShdw>
              </a:effectLst>
            </a:endParaRPr>
          </a:p>
        </p:txBody>
      </p:sp>
      <p:sp>
        <p:nvSpPr>
          <p:cNvPr id="43011" name="Rectangle 3"/>
          <p:cNvSpPr>
            <a:spLocks noGrp="1" noChangeArrowheads="1"/>
          </p:cNvSpPr>
          <p:nvPr>
            <p:ph type="body" idx="4294967295"/>
          </p:nvPr>
        </p:nvSpPr>
        <p:spPr>
          <a:xfrm>
            <a:off x="810768" y="2188083"/>
            <a:ext cx="7216739" cy="3645789"/>
          </a:xfrm>
        </p:spPr>
        <p:txBody>
          <a:bodyPr/>
          <a:lstStyle/>
          <a:p>
            <a:r>
              <a:rPr lang="en-US" altLang="zh-CN" sz="2000" b="1" dirty="0" smtClean="0">
                <a:solidFill>
                  <a:srgbClr val="FF0000"/>
                </a:solidFill>
              </a:rPr>
              <a:t>Job </a:t>
            </a:r>
            <a:r>
              <a:rPr lang="en-US" altLang="zh-CN" sz="2000" b="1" dirty="0">
                <a:solidFill>
                  <a:srgbClr val="FF0000"/>
                </a:solidFill>
              </a:rPr>
              <a:t>queue</a:t>
            </a:r>
            <a:r>
              <a:rPr lang="en-US" altLang="zh-CN" sz="2000" dirty="0"/>
              <a:t> – </a:t>
            </a:r>
            <a:r>
              <a:rPr lang="en-US" altLang="zh-CN" sz="2000" dirty="0">
                <a:solidFill>
                  <a:srgbClr val="7030A0"/>
                </a:solidFill>
              </a:rPr>
              <a:t>set of all processes </a:t>
            </a:r>
            <a:r>
              <a:rPr lang="en-US" altLang="zh-CN" sz="2000" dirty="0">
                <a:solidFill>
                  <a:srgbClr val="006600"/>
                </a:solidFill>
              </a:rPr>
              <a:t>in the </a:t>
            </a:r>
            <a:r>
              <a:rPr lang="en-US" altLang="zh-CN" sz="2000" b="1" u="sng" dirty="0">
                <a:solidFill>
                  <a:srgbClr val="C00000"/>
                </a:solidFill>
              </a:rPr>
              <a:t>system</a:t>
            </a:r>
            <a:endParaRPr lang="en-US" altLang="zh-CN" sz="2000" b="1" u="sng" dirty="0">
              <a:solidFill>
                <a:srgbClr val="C00000"/>
              </a:solidFill>
            </a:endParaRPr>
          </a:p>
          <a:p>
            <a:pPr lvl="1"/>
            <a:r>
              <a:rPr lang="en-US" altLang="zh-CN" sz="1800" dirty="0"/>
              <a:t>As processes enter the system, they are put into a </a:t>
            </a:r>
            <a:r>
              <a:rPr lang="en-US" altLang="zh-CN" sz="1800" b="1" dirty="0"/>
              <a:t>job queue</a:t>
            </a:r>
            <a:endParaRPr lang="en-US" altLang="zh-CN" sz="1800" b="1" dirty="0"/>
          </a:p>
          <a:p>
            <a:pPr lvl="1"/>
            <a:r>
              <a:rPr lang="en-US" altLang="zh-CN" sz="1800" b="1" dirty="0"/>
              <a:t>Usually </a:t>
            </a:r>
            <a:r>
              <a:rPr lang="en-US" altLang="zh-CN" sz="1800" b="1" u="sng" dirty="0">
                <a:solidFill>
                  <a:srgbClr val="7030A0"/>
                </a:solidFill>
              </a:rPr>
              <a:t>not in main memory </a:t>
            </a:r>
            <a:r>
              <a:rPr lang="en-US" altLang="zh-CN" sz="1800" b="1" dirty="0" smtClean="0"/>
              <a:t>yet</a:t>
            </a:r>
            <a:endParaRPr lang="en-US" altLang="zh-CN" sz="1800" b="1" dirty="0" smtClean="0"/>
          </a:p>
          <a:p>
            <a:r>
              <a:rPr lang="en-US" altLang="zh-CN" sz="2000" b="1" dirty="0" smtClean="0">
                <a:solidFill>
                  <a:srgbClr val="FF0000"/>
                </a:solidFill>
              </a:rPr>
              <a:t>Ready </a:t>
            </a:r>
            <a:r>
              <a:rPr lang="en-US" altLang="zh-CN" sz="2000" b="1" dirty="0">
                <a:solidFill>
                  <a:srgbClr val="FF0000"/>
                </a:solidFill>
              </a:rPr>
              <a:t>queue</a:t>
            </a:r>
            <a:r>
              <a:rPr lang="en-US" altLang="zh-CN" sz="2000" dirty="0"/>
              <a:t> – set of all processes </a:t>
            </a:r>
            <a:r>
              <a:rPr lang="en-US" altLang="zh-CN" sz="2000" dirty="0">
                <a:solidFill>
                  <a:srgbClr val="7030A0"/>
                </a:solidFill>
              </a:rPr>
              <a:t>residing</a:t>
            </a:r>
            <a:r>
              <a:rPr lang="en-US" altLang="zh-CN" sz="2000" dirty="0"/>
              <a:t> </a:t>
            </a:r>
            <a:r>
              <a:rPr lang="en-US" altLang="zh-CN" sz="2000" dirty="0">
                <a:solidFill>
                  <a:srgbClr val="006600"/>
                </a:solidFill>
              </a:rPr>
              <a:t>in </a:t>
            </a:r>
            <a:r>
              <a:rPr lang="en-US" altLang="zh-CN" sz="2000" b="1" dirty="0">
                <a:solidFill>
                  <a:srgbClr val="006600"/>
                </a:solidFill>
              </a:rPr>
              <a:t>main memory</a:t>
            </a:r>
            <a:r>
              <a:rPr lang="en-US" altLang="zh-CN" sz="2000" dirty="0">
                <a:solidFill>
                  <a:srgbClr val="121896"/>
                </a:solidFill>
              </a:rPr>
              <a:t>,</a:t>
            </a:r>
            <a:r>
              <a:rPr lang="en-US" altLang="zh-CN" sz="2000" dirty="0"/>
              <a:t> </a:t>
            </a:r>
            <a:r>
              <a:rPr lang="en-US" altLang="zh-CN" sz="2000" dirty="0">
                <a:solidFill>
                  <a:srgbClr val="7030A0"/>
                </a:solidFill>
              </a:rPr>
              <a:t>ready and waiting to execute </a:t>
            </a:r>
            <a:r>
              <a:rPr lang="en-US" altLang="zh-CN" sz="2000" dirty="0"/>
              <a:t>(waiting for CPU)</a:t>
            </a:r>
            <a:endParaRPr lang="en-US" altLang="zh-CN" sz="2000" dirty="0"/>
          </a:p>
          <a:p>
            <a:r>
              <a:rPr lang="en-US" altLang="zh-CN" sz="2000" b="1" dirty="0" smtClean="0">
                <a:solidFill>
                  <a:srgbClr val="FF0000"/>
                </a:solidFill>
              </a:rPr>
              <a:t>Device </a:t>
            </a:r>
            <a:r>
              <a:rPr lang="en-US" altLang="zh-CN" sz="2000" b="1" dirty="0">
                <a:solidFill>
                  <a:srgbClr val="FF0000"/>
                </a:solidFill>
              </a:rPr>
              <a:t>queues</a:t>
            </a:r>
            <a:r>
              <a:rPr lang="en-US" altLang="zh-CN" sz="2000" dirty="0"/>
              <a:t> – </a:t>
            </a:r>
            <a:r>
              <a:rPr lang="en-US" altLang="zh-CN" sz="2000" u="sng" dirty="0">
                <a:solidFill>
                  <a:srgbClr val="0000CC"/>
                </a:solidFill>
              </a:rPr>
              <a:t>set of processes </a:t>
            </a:r>
            <a:r>
              <a:rPr lang="en-US" altLang="zh-CN" sz="2000" dirty="0"/>
              <a:t>waiting for an </a:t>
            </a:r>
            <a:r>
              <a:rPr lang="en-US" altLang="zh-CN" sz="2000" dirty="0">
                <a:solidFill>
                  <a:srgbClr val="0000CC"/>
                </a:solidFill>
              </a:rPr>
              <a:t>I/O device</a:t>
            </a:r>
            <a:endParaRPr lang="en-US" altLang="zh-CN" sz="2000" dirty="0">
              <a:solidFill>
                <a:srgbClr val="0000CC"/>
              </a:solidFill>
            </a:endParaRPr>
          </a:p>
          <a:p>
            <a:endParaRPr lang="en-US" altLang="zh-CN" sz="2000" dirty="0" smtClean="0">
              <a:solidFill>
                <a:srgbClr val="006600"/>
              </a:solidFill>
            </a:endParaRPr>
          </a:p>
          <a:p>
            <a:r>
              <a:rPr lang="en-US" altLang="zh-CN" sz="2000" dirty="0" smtClean="0">
                <a:solidFill>
                  <a:srgbClr val="006600"/>
                </a:solidFill>
              </a:rPr>
              <a:t>Processes</a:t>
            </a:r>
            <a:r>
              <a:rPr lang="en-US" altLang="zh-CN" sz="2000" dirty="0" smtClean="0"/>
              <a:t> </a:t>
            </a:r>
            <a:r>
              <a:rPr lang="en-US" altLang="zh-CN" sz="2000" dirty="0">
                <a:solidFill>
                  <a:srgbClr val="0070C0"/>
                </a:solidFill>
              </a:rPr>
              <a:t>migrate </a:t>
            </a:r>
            <a:r>
              <a:rPr lang="en-US" altLang="zh-CN" sz="2000" dirty="0"/>
              <a:t>among the </a:t>
            </a:r>
            <a:r>
              <a:rPr lang="en-US" altLang="zh-CN" sz="2000" dirty="0">
                <a:solidFill>
                  <a:srgbClr val="006600"/>
                </a:solidFill>
              </a:rPr>
              <a:t>various queues</a:t>
            </a:r>
            <a:endParaRPr lang="en-US" altLang="zh-CN" sz="2000" dirty="0">
              <a:solidFill>
                <a:srgbClr val="006600"/>
              </a:solidFill>
            </a:endParaRPr>
          </a:p>
        </p:txBody>
      </p:sp>
      <p:sp>
        <p:nvSpPr>
          <p:cNvPr id="51204" name="Rectangle 2"/>
          <p:cNvSpPr txBox="1"/>
          <p:nvPr/>
        </p:nvSpPr>
        <p:spPr>
          <a:xfrm>
            <a:off x="663575" y="377825"/>
            <a:ext cx="8077200" cy="609600"/>
          </a:xfrm>
          <a:prstGeom prst="rect">
            <a:avLst/>
          </a:prstGeom>
          <a:noFill/>
          <a:ln w="9525">
            <a:noFill/>
            <a:miter/>
          </a:ln>
        </p:spPr>
        <p:txBody>
          <a:bodyPr anchor="b"/>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000000"/>
              </a:buClr>
              <a:buFont typeface="Arial" panose="020B0604020202020204" pitchFamily="34" charset="0"/>
              <a:buNone/>
              <a:defRPr/>
            </a:pPr>
            <a:r>
              <a:rPr lang="en-US" altLang="zh-CN" b="1" noProof="1">
                <a:solidFill>
                  <a:srgbClr val="993300"/>
                </a:solidFill>
                <a:effectLst>
                  <a:outerShdw blurRad="38100" dist="38100" dir="2700000" algn="tl">
                    <a:srgbClr val="C0C0C0"/>
                  </a:outerShdw>
                </a:effectLst>
                <a:latin typeface="Helvetica" panose="020B0604020202020204" pitchFamily="34" charset="0"/>
              </a:rPr>
              <a:t>3.2 Process Scheduling </a:t>
            </a:r>
            <a:endParaRPr lang="en-US" altLang="zh-CN" b="1" noProof="1">
              <a:solidFill>
                <a:srgbClr val="993300"/>
              </a:solidFill>
              <a:effectLst>
                <a:outerShdw blurRad="38100" dist="38100" dir="2700000" algn="tl">
                  <a:srgbClr val="C0C0C0"/>
                </a:outerShdw>
              </a:effectLst>
              <a:latin typeface="Helvetica" panose="020B0604020202020204" pitchFamily="34" charset="0"/>
            </a:endParaRPr>
          </a:p>
        </p:txBody>
      </p:sp>
      <p:sp>
        <p:nvSpPr>
          <p:cNvPr id="43013" name="文本框 1"/>
          <p:cNvSpPr txBox="1">
            <a:spLocks noChangeArrowheads="1"/>
          </p:cNvSpPr>
          <p:nvPr/>
        </p:nvSpPr>
        <p:spPr bwMode="auto">
          <a:xfrm>
            <a:off x="6959600" y="6078127"/>
            <a:ext cx="68437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a:t>景区</a:t>
            </a:r>
            <a:endParaRPr lang="zh-CN" altLang="en-US" sz="140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a:xfrm>
            <a:off x="893763" y="381000"/>
            <a:ext cx="7983537" cy="457200"/>
          </a:xfrm>
          <a:ln>
            <a:miter/>
          </a:ln>
        </p:spPr>
        <p:txBody>
          <a:bodyPr/>
          <a:lstStyle/>
          <a:p>
            <a:pPr>
              <a:defRPr/>
            </a:pPr>
            <a:r>
              <a:rPr lang="en-US" altLang="zh-CN" sz="2400" noProof="1">
                <a:effectLst>
                  <a:outerShdw blurRad="38100" dist="38100" dir="2700000">
                    <a:srgbClr val="C0C0C0"/>
                  </a:outerShdw>
                </a:effectLst>
              </a:rPr>
              <a:t>Ready Queue And Various I/O Device Queues</a:t>
            </a:r>
            <a:endParaRPr lang="en-US" altLang="zh-CN" sz="2400" noProof="1">
              <a:effectLst>
                <a:outerShdw blurRad="38100" dist="38100" dir="2700000">
                  <a:srgbClr val="C0C0C0"/>
                </a:outerShdw>
              </a:effectLst>
            </a:endParaRPr>
          </a:p>
        </p:txBody>
      </p:sp>
      <p:pic>
        <p:nvPicPr>
          <p:cNvPr id="44035" name="Picture 6"/>
          <p:cNvPicPr>
            <a:picLocks noChangeAspect="1" noChangeArrowheads="1"/>
          </p:cNvPicPr>
          <p:nvPr/>
        </p:nvPicPr>
        <p:blipFill>
          <a:blip r:embed="rId1">
            <a:extLst>
              <a:ext uri="{28A0092B-C50C-407E-A947-70E740481C1C}">
                <a14:useLocalDpi xmlns:a14="http://schemas.microsoft.com/office/drawing/2010/main" val="0"/>
              </a:ext>
            </a:extLst>
          </a:blip>
          <a:srcRect l="7364" t="517" r="7364" b="1550"/>
          <a:stretch>
            <a:fillRect/>
          </a:stretch>
        </p:blipFill>
        <p:spPr bwMode="auto">
          <a:xfrm>
            <a:off x="1190625" y="1412875"/>
            <a:ext cx="6894513" cy="48863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3" name="椭圆 2"/>
          <p:cNvSpPr/>
          <p:nvPr/>
        </p:nvSpPr>
        <p:spPr>
          <a:xfrm>
            <a:off x="1280160" y="1664208"/>
            <a:ext cx="685800" cy="5669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Schedulers</a:t>
            </a:r>
            <a:endParaRPr lang="en-US" altLang="zh-CN" noProof="1">
              <a:effectLst>
                <a:outerShdw blurRad="38100" dist="38100" dir="2700000">
                  <a:srgbClr val="C0C0C0"/>
                </a:outerShdw>
              </a:effectLst>
            </a:endParaRPr>
          </a:p>
        </p:txBody>
      </p:sp>
      <p:sp>
        <p:nvSpPr>
          <p:cNvPr id="46083" name="Rectangle 3"/>
          <p:cNvSpPr>
            <a:spLocks noGrp="1" noChangeArrowheads="1"/>
          </p:cNvSpPr>
          <p:nvPr/>
        </p:nvSpPr>
        <p:spPr bwMode="auto">
          <a:xfrm>
            <a:off x="887413" y="1606550"/>
            <a:ext cx="7875587" cy="4323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C00000"/>
                </a:solidFill>
                <a:latin typeface="Helvetica" panose="020B0604020202020204" pitchFamily="34" charset="0"/>
              </a:rPr>
              <a:t>Short-term </a:t>
            </a:r>
            <a:r>
              <a:rPr lang="en-US" altLang="zh-CN" sz="2800" b="1" dirty="0">
                <a:solidFill>
                  <a:srgbClr val="3366FF"/>
                </a:solidFill>
                <a:latin typeface="Helvetica" panose="020B0604020202020204" pitchFamily="34" charset="0"/>
              </a:rPr>
              <a:t>scheduler  </a:t>
            </a:r>
            <a:r>
              <a:rPr lang="en-US" altLang="zh-CN" sz="2800" dirty="0">
                <a:latin typeface="Helvetica" panose="020B0604020202020204" pitchFamily="34" charset="0"/>
              </a:rPr>
              <a:t>(or </a:t>
            </a:r>
            <a:r>
              <a:rPr lang="en-US" altLang="zh-CN" sz="2800" b="1" dirty="0">
                <a:solidFill>
                  <a:srgbClr val="006600"/>
                </a:solidFill>
                <a:latin typeface="Helvetica" panose="020B0604020202020204" pitchFamily="34" charset="0"/>
              </a:rPr>
              <a:t>CPU scheduler</a:t>
            </a:r>
            <a:r>
              <a:rPr lang="en-US" altLang="zh-CN" sz="2800" dirty="0">
                <a:latin typeface="Helvetica" panose="020B0604020202020204" pitchFamily="34" charset="0"/>
              </a:rPr>
              <a:t>) </a:t>
            </a:r>
            <a:endParaRPr lang="en-US" altLang="zh-CN" sz="2800" dirty="0">
              <a:latin typeface="Helvetica" panose="020B0604020202020204" pitchFamily="34" charset="0"/>
            </a:endParaRPr>
          </a:p>
          <a:p>
            <a:endParaRPr lang="en-US" altLang="zh-CN" sz="2800" b="1" dirty="0" smtClean="0">
              <a:solidFill>
                <a:srgbClr val="3366FF"/>
              </a:solidFill>
              <a:latin typeface="Helvetica" panose="020B0604020202020204" pitchFamily="34" charset="0"/>
            </a:endParaRPr>
          </a:p>
          <a:p>
            <a:r>
              <a:rPr lang="en-US" altLang="zh-CN" sz="2800" b="1" dirty="0" smtClean="0">
                <a:solidFill>
                  <a:srgbClr val="C00000"/>
                </a:solidFill>
                <a:latin typeface="Helvetica" panose="020B0604020202020204" pitchFamily="34" charset="0"/>
              </a:rPr>
              <a:t>Long-term</a:t>
            </a:r>
            <a:r>
              <a:rPr lang="en-US" altLang="zh-CN" sz="2800" b="1" dirty="0" smtClean="0">
                <a:solidFill>
                  <a:srgbClr val="3366FF"/>
                </a:solidFill>
                <a:latin typeface="Helvetica" panose="020B0604020202020204" pitchFamily="34" charset="0"/>
              </a:rPr>
              <a:t> </a:t>
            </a:r>
            <a:r>
              <a:rPr lang="en-US" altLang="zh-CN" sz="2800" b="1" dirty="0">
                <a:solidFill>
                  <a:srgbClr val="3366FF"/>
                </a:solidFill>
                <a:latin typeface="Helvetica" panose="020B0604020202020204" pitchFamily="34" charset="0"/>
              </a:rPr>
              <a:t>scheduler  </a:t>
            </a:r>
            <a:r>
              <a:rPr lang="en-US" altLang="zh-CN" sz="2800" dirty="0">
                <a:latin typeface="Helvetica" panose="020B0604020202020204" pitchFamily="34" charset="0"/>
              </a:rPr>
              <a:t>(or </a:t>
            </a:r>
            <a:r>
              <a:rPr lang="en-US" altLang="zh-CN" sz="2800" b="1" dirty="0">
                <a:solidFill>
                  <a:srgbClr val="006600"/>
                </a:solidFill>
                <a:latin typeface="Helvetica" panose="020B0604020202020204" pitchFamily="34" charset="0"/>
              </a:rPr>
              <a:t>job scheduler</a:t>
            </a:r>
            <a:r>
              <a:rPr lang="en-US" altLang="zh-CN" sz="2800" dirty="0">
                <a:latin typeface="Helvetica" panose="020B0604020202020204" pitchFamily="34" charset="0"/>
              </a:rPr>
              <a:t>)</a:t>
            </a:r>
            <a:endParaRPr lang="en-US" altLang="zh-CN" sz="2800" b="1" dirty="0">
              <a:solidFill>
                <a:srgbClr val="3366FF"/>
              </a:solidFill>
              <a:latin typeface="Helvetica" panose="020B0604020202020204" pitchFamily="34" charset="0"/>
            </a:endParaRPr>
          </a:p>
          <a:p>
            <a:endParaRPr lang="en-US" altLang="zh-CN" sz="2800" b="1" dirty="0">
              <a:solidFill>
                <a:srgbClr val="006600"/>
              </a:solidFill>
              <a:latin typeface="Helvetica" panose="020B0604020202020204" pitchFamily="34" charset="0"/>
            </a:endParaRPr>
          </a:p>
          <a:p>
            <a:r>
              <a:rPr lang="zh-CN" altLang="en-US" sz="2800" b="1" dirty="0" smtClean="0">
                <a:solidFill>
                  <a:srgbClr val="C00000"/>
                </a:solidFill>
                <a:latin typeface="Helvetica" panose="020B0604020202020204" pitchFamily="34" charset="0"/>
              </a:rPr>
              <a:t>Medium</a:t>
            </a:r>
            <a:r>
              <a:rPr lang="en-US" altLang="zh-CN" sz="2800" b="1" dirty="0" smtClean="0">
                <a:solidFill>
                  <a:srgbClr val="C00000"/>
                </a:solidFill>
                <a:latin typeface="Helvetica" panose="020B0604020202020204" pitchFamily="34" charset="0"/>
              </a:rPr>
              <a:t>-t</a:t>
            </a:r>
            <a:r>
              <a:rPr lang="zh-CN" altLang="en-US" sz="2800" b="1" dirty="0" smtClean="0">
                <a:solidFill>
                  <a:srgbClr val="C00000"/>
                </a:solidFill>
                <a:latin typeface="Helvetica" panose="020B0604020202020204" pitchFamily="34" charset="0"/>
              </a:rPr>
              <a:t>erm </a:t>
            </a:r>
            <a:r>
              <a:rPr lang="zh-CN" altLang="en-US" sz="2800" b="1" dirty="0">
                <a:solidFill>
                  <a:srgbClr val="3366FF"/>
                </a:solidFill>
                <a:latin typeface="Helvetica" panose="020B0604020202020204" pitchFamily="34" charset="0"/>
              </a:rPr>
              <a:t>Scheduler </a:t>
            </a:r>
            <a:r>
              <a:rPr lang="en-US" altLang="zh-CN" sz="2800" b="1" dirty="0">
                <a:solidFill>
                  <a:srgbClr val="3366FF"/>
                </a:solidFill>
                <a:latin typeface="Helvetica" panose="020B0604020202020204" pitchFamily="34" charset="0"/>
              </a:rPr>
              <a:t>(</a:t>
            </a:r>
            <a:r>
              <a:rPr lang="en-US" altLang="zh-CN" sz="2800" b="1" dirty="0">
                <a:solidFill>
                  <a:srgbClr val="006600"/>
                </a:solidFill>
                <a:latin typeface="Helvetica" panose="020B0604020202020204" pitchFamily="34" charset="0"/>
              </a:rPr>
              <a:t>Swapping</a:t>
            </a:r>
            <a:r>
              <a:rPr lang="en-US" altLang="zh-CN" sz="2800" b="1" dirty="0">
                <a:solidFill>
                  <a:srgbClr val="3366FF"/>
                </a:solidFill>
                <a:latin typeface="Helvetica" panose="020B0604020202020204" pitchFamily="34" charset="0"/>
              </a:rPr>
              <a:t>)</a:t>
            </a:r>
            <a:endParaRPr lang="en-US" altLang="zh-CN" sz="2800" dirty="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a:xfrm>
            <a:off x="1154113" y="319088"/>
            <a:ext cx="6824662" cy="614362"/>
          </a:xfrm>
          <a:ln>
            <a:miter/>
          </a:ln>
        </p:spPr>
        <p:txBody>
          <a:bodyPr/>
          <a:lstStyle/>
          <a:p>
            <a:pPr>
              <a:defRPr/>
            </a:pPr>
            <a:r>
              <a:rPr lang="en-US" altLang="zh-CN" noProof="1">
                <a:effectLst>
                  <a:outerShdw blurRad="38100" dist="38100" dir="2700000">
                    <a:srgbClr val="C0C0C0"/>
                  </a:outerShdw>
                </a:effectLst>
              </a:rPr>
              <a:t>3.1.1 The Process</a:t>
            </a:r>
            <a:endParaRPr lang="en-US" altLang="zh-CN" noProof="1">
              <a:effectLst>
                <a:outerShdw blurRad="38100" dist="38100" dir="2700000">
                  <a:srgbClr val="C0C0C0"/>
                </a:outerShdw>
              </a:effectLst>
            </a:endParaRPr>
          </a:p>
        </p:txBody>
      </p:sp>
      <p:sp>
        <p:nvSpPr>
          <p:cNvPr id="7171" name="Rectangle 3"/>
          <p:cNvSpPr>
            <a:spLocks noGrp="1" noChangeArrowheads="1"/>
          </p:cNvSpPr>
          <p:nvPr>
            <p:ph type="body" idx="4294967295"/>
          </p:nvPr>
        </p:nvSpPr>
        <p:spPr>
          <a:xfrm>
            <a:off x="685800" y="1373188"/>
            <a:ext cx="7761288" cy="4675187"/>
          </a:xfrm>
        </p:spPr>
        <p:txBody>
          <a:bodyPr/>
          <a:lstStyle/>
          <a:p>
            <a:r>
              <a:rPr lang="en-US" altLang="zh-CN" sz="1800" noProof="1">
                <a:solidFill>
                  <a:srgbClr val="FF0000"/>
                </a:solidFill>
              </a:rPr>
              <a:t>Process</a:t>
            </a:r>
            <a:r>
              <a:rPr lang="en-US" altLang="zh-CN" sz="1800" noProof="1">
                <a:solidFill>
                  <a:srgbClr val="006600"/>
                </a:solidFill>
              </a:rPr>
              <a:t> </a:t>
            </a:r>
            <a:r>
              <a:rPr lang="en-US" altLang="zh-CN" sz="1800" noProof="1"/>
              <a:t>– </a:t>
            </a:r>
            <a:r>
              <a:rPr lang="en-US" altLang="zh-CN" sz="1800" b="1" u="sng" noProof="1">
                <a:solidFill>
                  <a:srgbClr val="0070C0"/>
                </a:solidFill>
              </a:rPr>
              <a:t>a program in execution</a:t>
            </a:r>
            <a:r>
              <a:rPr lang="en-US" altLang="zh-CN" sz="1800" noProof="1"/>
              <a:t>; process execution must progress in sequential fashion</a:t>
            </a:r>
            <a:r>
              <a:rPr lang="en-US" altLang="zh-CN" sz="1800" noProof="1" smtClean="0"/>
              <a:t>.</a:t>
            </a:r>
            <a:endParaRPr lang="en-US" altLang="zh-CN" sz="1800" noProof="1" smtClean="0"/>
          </a:p>
          <a:p>
            <a:pPr lvl="1"/>
            <a:r>
              <a:rPr lang="zh-CN" altLang="en-US" sz="1600" noProof="1" smtClean="0"/>
              <a:t>进程本质上是一个运行中的程序</a:t>
            </a:r>
            <a:endParaRPr lang="en-US" altLang="zh-CN" sz="1600" noProof="1" smtClean="0"/>
          </a:p>
          <a:p>
            <a:pPr lvl="1"/>
            <a:r>
              <a:rPr lang="zh-CN" altLang="en-US" sz="1600" noProof="1" smtClean="0"/>
              <a:t>是一个正在执行程序的实例</a:t>
            </a:r>
            <a:endParaRPr lang="en-US" altLang="zh-CN" sz="1600" noProof="1"/>
          </a:p>
          <a:p>
            <a:r>
              <a:rPr lang="en-US" altLang="zh-CN" sz="1800" b="1" u="sng" dirty="0" smtClean="0">
                <a:solidFill>
                  <a:srgbClr val="FF0000"/>
                </a:solidFill>
                <a:sym typeface="Arial" panose="020B0604020202020204" pitchFamily="34" charset="0"/>
              </a:rPr>
              <a:t>P</a:t>
            </a:r>
            <a:r>
              <a:rPr lang="zh-CN" altLang="en-US" sz="1800" b="1" u="sng" dirty="0" smtClean="0">
                <a:solidFill>
                  <a:srgbClr val="FF0000"/>
                </a:solidFill>
                <a:sym typeface="Arial" panose="020B0604020202020204" pitchFamily="34" charset="0"/>
              </a:rPr>
              <a:t>rogram </a:t>
            </a:r>
            <a:r>
              <a:rPr lang="zh-CN" altLang="en-US" sz="1800" b="1" u="sng" dirty="0">
                <a:solidFill>
                  <a:srgbClr val="006600"/>
                </a:solidFill>
                <a:sym typeface="Arial" panose="020B0604020202020204" pitchFamily="34" charset="0"/>
              </a:rPr>
              <a:t>becomes </a:t>
            </a:r>
            <a:r>
              <a:rPr lang="zh-CN" altLang="en-US" sz="1800" b="1" u="sng" dirty="0" smtClean="0">
                <a:solidFill>
                  <a:srgbClr val="FF0000"/>
                </a:solidFill>
                <a:sym typeface="Arial" panose="020B0604020202020204" pitchFamily="34" charset="0"/>
              </a:rPr>
              <a:t>process </a:t>
            </a:r>
            <a:r>
              <a:rPr lang="zh-CN" altLang="en-US" sz="1800" b="1" u="sng" dirty="0">
                <a:sym typeface="Arial" panose="020B0604020202020204" pitchFamily="34" charset="0"/>
              </a:rPr>
              <a:t>when </a:t>
            </a:r>
            <a:r>
              <a:rPr lang="en-US" altLang="zh-CN" sz="1800" b="1" u="sng" dirty="0" smtClean="0">
                <a:sym typeface="Arial" panose="020B0604020202020204" pitchFamily="34" charset="0"/>
              </a:rPr>
              <a:t>an </a:t>
            </a:r>
            <a:r>
              <a:rPr lang="zh-CN" altLang="en-US" sz="1800" b="1" u="sng" dirty="0" smtClean="0">
                <a:sym typeface="Arial" panose="020B0604020202020204" pitchFamily="34" charset="0"/>
              </a:rPr>
              <a:t>executable </a:t>
            </a:r>
            <a:r>
              <a:rPr lang="zh-CN" altLang="en-US" sz="1800" b="1" u="sng" dirty="0">
                <a:sym typeface="Arial" panose="020B0604020202020204" pitchFamily="34" charset="0"/>
              </a:rPr>
              <a:t>file loaded into </a:t>
            </a:r>
            <a:r>
              <a:rPr lang="zh-CN" altLang="en-US" sz="1800" b="1" u="sng" dirty="0" smtClean="0">
                <a:sym typeface="Arial" panose="020B0604020202020204" pitchFamily="34" charset="0"/>
              </a:rPr>
              <a:t>memory</a:t>
            </a:r>
            <a:endParaRPr lang="en-US" altLang="zh-CN" sz="1800" b="1" u="sng" dirty="0" smtClean="0">
              <a:sym typeface="Arial" panose="020B0604020202020204" pitchFamily="34" charset="0"/>
            </a:endParaRPr>
          </a:p>
          <a:p>
            <a:pPr lvl="1"/>
            <a:r>
              <a:rPr lang="zh-CN" altLang="en-US" sz="1600" b="1" dirty="0" smtClean="0">
                <a:solidFill>
                  <a:srgbClr val="0070C0"/>
                </a:solidFill>
                <a:sym typeface="Arial" panose="020B0604020202020204" pitchFamily="34" charset="0"/>
              </a:rPr>
              <a:t>当一个程序被操作系统装入到内存中时，就成为一个进程</a:t>
            </a:r>
            <a:endParaRPr lang="en-US" altLang="zh-CN" sz="1600" b="1" dirty="0" smtClean="0">
              <a:solidFill>
                <a:srgbClr val="0070C0"/>
              </a:solidFill>
              <a:sym typeface="Arial" panose="020B0604020202020204" pitchFamily="34" charset="0"/>
            </a:endParaRPr>
          </a:p>
          <a:p>
            <a:pPr lvl="1"/>
            <a:r>
              <a:rPr lang="zh-CN" altLang="en-US" sz="1600" b="1" dirty="0" smtClean="0">
                <a:solidFill>
                  <a:srgbClr val="7030A0"/>
                </a:solidFill>
                <a:sym typeface="Arial" panose="020B0604020202020204" pitchFamily="34" charset="0"/>
              </a:rPr>
              <a:t>自学：可执行文件的格式，特别是文件头，</a:t>
            </a:r>
            <a:r>
              <a:rPr lang="zh-CN" altLang="en-US" sz="1600" dirty="0" smtClean="0">
                <a:solidFill>
                  <a:srgbClr val="000000"/>
                </a:solidFill>
                <a:sym typeface="Arial" panose="020B0604020202020204" pitchFamily="34" charset="0"/>
              </a:rPr>
              <a:t>如</a:t>
            </a:r>
            <a:r>
              <a:rPr lang="en-US" altLang="zh-CN" sz="1600" dirty="0" smtClean="0">
                <a:solidFill>
                  <a:srgbClr val="000000"/>
                </a:solidFill>
                <a:sym typeface="Arial" panose="020B0604020202020204" pitchFamily="34" charset="0"/>
              </a:rPr>
              <a:t>Windows</a:t>
            </a:r>
            <a:r>
              <a:rPr lang="zh-CN" altLang="en-US" sz="1600" dirty="0" smtClean="0">
                <a:solidFill>
                  <a:srgbClr val="000000"/>
                </a:solidFill>
                <a:sym typeface="Arial" panose="020B0604020202020204" pitchFamily="34" charset="0"/>
              </a:rPr>
              <a:t>的</a:t>
            </a:r>
            <a:r>
              <a:rPr lang="en-US" altLang="zh-CN" sz="1600" dirty="0" smtClean="0">
                <a:solidFill>
                  <a:srgbClr val="000000"/>
                </a:solidFill>
                <a:sym typeface="Arial" panose="020B0604020202020204" pitchFamily="34" charset="0"/>
              </a:rPr>
              <a:t>EXE</a:t>
            </a:r>
            <a:r>
              <a:rPr lang="zh-CN" altLang="en-US" sz="1600" dirty="0" smtClean="0">
                <a:solidFill>
                  <a:srgbClr val="000000"/>
                </a:solidFill>
                <a:sym typeface="Arial" panose="020B0604020202020204" pitchFamily="34" charset="0"/>
              </a:rPr>
              <a:t>文件格式，或</a:t>
            </a:r>
            <a:r>
              <a:rPr lang="en-US" altLang="zh-CN" sz="1600" dirty="0" smtClean="0">
                <a:solidFill>
                  <a:srgbClr val="000000"/>
                </a:solidFill>
                <a:sym typeface="Arial" panose="020B0604020202020204" pitchFamily="34" charset="0"/>
              </a:rPr>
              <a:t>Linux</a:t>
            </a:r>
            <a:r>
              <a:rPr lang="zh-CN" altLang="en-US" sz="1600" dirty="0" smtClean="0">
                <a:solidFill>
                  <a:srgbClr val="000000"/>
                </a:solidFill>
                <a:sym typeface="Arial" panose="020B0604020202020204" pitchFamily="34" charset="0"/>
              </a:rPr>
              <a:t>的</a:t>
            </a:r>
            <a:r>
              <a:rPr lang="en-US" altLang="zh-CN" sz="1600" dirty="0" smtClean="0">
                <a:solidFill>
                  <a:srgbClr val="000000"/>
                </a:solidFill>
                <a:sym typeface="Arial" panose="020B0604020202020204" pitchFamily="34" charset="0"/>
              </a:rPr>
              <a:t>ELF</a:t>
            </a:r>
            <a:r>
              <a:rPr lang="zh-CN" altLang="en-US" sz="1600" dirty="0" smtClean="0">
                <a:solidFill>
                  <a:srgbClr val="000000"/>
                </a:solidFill>
                <a:sym typeface="Arial" panose="020B0604020202020204" pitchFamily="34" charset="0"/>
              </a:rPr>
              <a:t>等</a:t>
            </a:r>
            <a:endParaRPr lang="en-US" altLang="zh-CN" sz="1600" dirty="0">
              <a:solidFill>
                <a:srgbClr val="000000"/>
              </a:solidFill>
              <a:sym typeface="Arial" panose="020B0604020202020204" pitchFamily="34" charset="0"/>
            </a:endParaRPr>
          </a:p>
          <a:p>
            <a:r>
              <a:rPr lang="en-US" altLang="zh-CN" sz="1800" dirty="0"/>
              <a:t>An operating system </a:t>
            </a:r>
            <a:r>
              <a:rPr lang="en-US" altLang="zh-CN" sz="1800" b="1" u="sng" dirty="0">
                <a:solidFill>
                  <a:srgbClr val="006600"/>
                </a:solidFill>
              </a:rPr>
              <a:t>executes</a:t>
            </a:r>
            <a:r>
              <a:rPr lang="en-US" altLang="zh-CN" sz="1800" dirty="0"/>
              <a:t> </a:t>
            </a:r>
            <a:r>
              <a:rPr lang="en-US" altLang="zh-CN" sz="1800" dirty="0">
                <a:solidFill>
                  <a:srgbClr val="0070C0"/>
                </a:solidFill>
              </a:rPr>
              <a:t>a variety of programs</a:t>
            </a:r>
            <a:r>
              <a:rPr lang="en-US" altLang="zh-CN" sz="1800" dirty="0"/>
              <a:t>:</a:t>
            </a:r>
            <a:endParaRPr lang="en-US" altLang="zh-CN" sz="1800" dirty="0"/>
          </a:p>
          <a:p>
            <a:pPr lvl="1"/>
            <a:r>
              <a:rPr lang="en-US" altLang="zh-CN" sz="1600" dirty="0"/>
              <a:t>Batch system – </a:t>
            </a:r>
            <a:r>
              <a:rPr lang="en-US" altLang="zh-CN" sz="1600" dirty="0">
                <a:solidFill>
                  <a:srgbClr val="0000FF"/>
                </a:solidFill>
              </a:rPr>
              <a:t>jobs</a:t>
            </a:r>
            <a:endParaRPr lang="en-US" altLang="zh-CN" sz="1600" dirty="0">
              <a:solidFill>
                <a:srgbClr val="0000FF"/>
              </a:solidFill>
            </a:endParaRPr>
          </a:p>
          <a:p>
            <a:pPr lvl="1"/>
            <a:r>
              <a:rPr lang="en-US" altLang="zh-CN" sz="1600" dirty="0"/>
              <a:t>Time-shared systems – </a:t>
            </a:r>
            <a:r>
              <a:rPr lang="en-US" altLang="zh-CN" sz="1600" dirty="0">
                <a:solidFill>
                  <a:srgbClr val="0000FF"/>
                </a:solidFill>
              </a:rPr>
              <a:t>user programs</a:t>
            </a:r>
            <a:r>
              <a:rPr lang="en-US" altLang="zh-CN" sz="1600" dirty="0"/>
              <a:t> or </a:t>
            </a:r>
            <a:r>
              <a:rPr lang="en-US" altLang="zh-CN" sz="1600" dirty="0">
                <a:solidFill>
                  <a:srgbClr val="0000FF"/>
                </a:solidFill>
              </a:rPr>
              <a:t>tasks, or process</a:t>
            </a:r>
            <a:endParaRPr lang="en-US" altLang="zh-CN" sz="1600" dirty="0">
              <a:solidFill>
                <a:srgbClr val="0000FF"/>
              </a:solidFill>
            </a:endParaRPr>
          </a:p>
          <a:p>
            <a:r>
              <a:rPr lang="en-US" altLang="zh-CN" sz="1800" dirty="0"/>
              <a:t>Textbook uses the terms</a:t>
            </a:r>
            <a:r>
              <a:rPr lang="en-US" altLang="zh-CN" sz="1800" dirty="0">
                <a:solidFill>
                  <a:schemeClr val="accent1"/>
                </a:solidFill>
              </a:rPr>
              <a:t> </a:t>
            </a:r>
            <a:r>
              <a:rPr lang="en-US" altLang="zh-CN" sz="1800" dirty="0">
                <a:solidFill>
                  <a:srgbClr val="0000FF"/>
                </a:solidFill>
              </a:rPr>
              <a:t>job</a:t>
            </a:r>
            <a:r>
              <a:rPr lang="en-US" altLang="zh-CN" sz="1800" dirty="0"/>
              <a:t> and </a:t>
            </a:r>
            <a:r>
              <a:rPr lang="en-US" altLang="zh-CN" sz="1800" dirty="0">
                <a:solidFill>
                  <a:srgbClr val="0000FF"/>
                </a:solidFill>
              </a:rPr>
              <a:t>process</a:t>
            </a:r>
            <a:r>
              <a:rPr lang="en-US" altLang="zh-CN" sz="1800" dirty="0"/>
              <a:t> almost </a:t>
            </a:r>
            <a:r>
              <a:rPr lang="en-US" altLang="zh-CN" sz="1800" b="1" dirty="0">
                <a:solidFill>
                  <a:srgbClr val="006600"/>
                </a:solidFill>
              </a:rPr>
              <a:t>interchangeably</a:t>
            </a:r>
            <a:r>
              <a:rPr lang="en-US" altLang="zh-CN" sz="1800" b="1" dirty="0"/>
              <a:t>.</a:t>
            </a:r>
            <a:endParaRPr lang="en-US" altLang="zh-CN" sz="1800" b="1" dirty="0"/>
          </a:p>
          <a:p>
            <a:pPr lvl="1"/>
            <a:endParaRPr lang="en-US" altLang="zh-CN" sz="2400" noProof="1"/>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Short-term Schedulers</a:t>
            </a:r>
            <a:endParaRPr lang="en-US" altLang="zh-CN" noProof="1">
              <a:effectLst>
                <a:outerShdw blurRad="38100" dist="38100" dir="2700000">
                  <a:srgbClr val="C0C0C0"/>
                </a:outerShdw>
              </a:effectLst>
            </a:endParaRPr>
          </a:p>
        </p:txBody>
      </p:sp>
      <p:sp>
        <p:nvSpPr>
          <p:cNvPr id="50179" name="Rectangle 3"/>
          <p:cNvSpPr>
            <a:spLocks noGrp="1" noChangeArrowheads="1"/>
          </p:cNvSpPr>
          <p:nvPr/>
        </p:nvSpPr>
        <p:spPr bwMode="auto">
          <a:xfrm>
            <a:off x="887413" y="1160463"/>
            <a:ext cx="7453312" cy="502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b="1" dirty="0">
                <a:solidFill>
                  <a:srgbClr val="C00000"/>
                </a:solidFill>
                <a:latin typeface="Helvetica" panose="020B0604020202020204" pitchFamily="34" charset="0"/>
              </a:rPr>
              <a:t>Short-term </a:t>
            </a:r>
            <a:r>
              <a:rPr lang="en-US" altLang="zh-CN" sz="2400" b="1" dirty="0">
                <a:solidFill>
                  <a:srgbClr val="3366FF"/>
                </a:solidFill>
                <a:latin typeface="Helvetica" panose="020B0604020202020204" pitchFamily="34" charset="0"/>
              </a:rPr>
              <a:t>scheduler  </a:t>
            </a:r>
            <a:r>
              <a:rPr lang="en-US" altLang="zh-CN" sz="2400" dirty="0">
                <a:latin typeface="Helvetica" panose="020B0604020202020204" pitchFamily="34" charset="0"/>
              </a:rPr>
              <a:t>(or </a:t>
            </a:r>
            <a:r>
              <a:rPr lang="en-US" altLang="zh-CN" sz="2400" b="1" dirty="0">
                <a:solidFill>
                  <a:srgbClr val="3366FF"/>
                </a:solidFill>
                <a:latin typeface="Helvetica" panose="020B0604020202020204" pitchFamily="34" charset="0"/>
              </a:rPr>
              <a:t>CPU scheduler</a:t>
            </a:r>
            <a:r>
              <a:rPr lang="en-US" altLang="zh-CN" sz="2400" dirty="0">
                <a:latin typeface="Helvetica" panose="020B0604020202020204" pitchFamily="34" charset="0"/>
              </a:rPr>
              <a:t>) – selects which process should be executed next and allocates CPU</a:t>
            </a:r>
            <a:endParaRPr lang="en-US" altLang="zh-CN" sz="2400" dirty="0">
              <a:latin typeface="Helvetica" panose="020B0604020202020204" pitchFamily="34" charset="0"/>
            </a:endParaRPr>
          </a:p>
          <a:p>
            <a:pPr lvl="1"/>
            <a:r>
              <a:rPr lang="en-US" altLang="zh-CN" sz="2000" b="1" i="1" dirty="0">
                <a:solidFill>
                  <a:srgbClr val="121896"/>
                </a:solidFill>
              </a:rPr>
              <a:t>Short-term scheduler </a:t>
            </a:r>
            <a:r>
              <a:rPr lang="en-US" altLang="zh-CN" sz="2000" b="1" i="1" dirty="0"/>
              <a:t>is invoked </a:t>
            </a:r>
            <a:r>
              <a:rPr lang="en-US" altLang="zh-CN" sz="2000" b="1" i="1" u="sng" dirty="0">
                <a:solidFill>
                  <a:srgbClr val="FF0000"/>
                </a:solidFill>
              </a:rPr>
              <a:t>frequently</a:t>
            </a:r>
            <a:r>
              <a:rPr lang="en-US" altLang="zh-CN" sz="2000" b="1" i="1" dirty="0"/>
              <a:t> (milliseconds) </a:t>
            </a:r>
            <a:r>
              <a:rPr lang="en-US" altLang="zh-CN" sz="2000" b="1" i="1" dirty="0">
                <a:sym typeface="Symbol" panose="05050102010706020507" pitchFamily="18" charset="2"/>
              </a:rPr>
              <a:t> (must be fast)</a:t>
            </a:r>
            <a:endParaRPr lang="en-US" altLang="zh-CN" sz="2000" b="1" i="1" dirty="0">
              <a:sym typeface="Symbol" panose="05050102010706020507" pitchFamily="18" charset="2"/>
            </a:endParaRPr>
          </a:p>
          <a:p>
            <a:pPr lvl="1"/>
            <a:r>
              <a:rPr lang="en-US" altLang="zh-CN" sz="2000" b="1" i="1" dirty="0">
                <a:sym typeface="Symbol" panose="05050102010706020507" pitchFamily="18" charset="2"/>
              </a:rPr>
              <a:t>Controls the </a:t>
            </a:r>
            <a:r>
              <a:rPr lang="en-US" altLang="zh-CN" sz="2000" b="1" i="1" dirty="0">
                <a:solidFill>
                  <a:srgbClr val="006600"/>
                </a:solidFill>
                <a:sym typeface="Symbol" panose="05050102010706020507" pitchFamily="18" charset="2"/>
              </a:rPr>
              <a:t>utilization</a:t>
            </a:r>
            <a:r>
              <a:rPr lang="en-US" altLang="zh-CN" sz="2000" b="1" i="1" dirty="0">
                <a:sym typeface="Symbol" panose="05050102010706020507" pitchFamily="18" charset="2"/>
              </a:rPr>
              <a:t> of CPU, and system </a:t>
            </a:r>
            <a:r>
              <a:rPr lang="en-US" altLang="zh-CN" sz="2000" b="1" i="1" dirty="0">
                <a:solidFill>
                  <a:srgbClr val="006600"/>
                </a:solidFill>
                <a:sym typeface="Symbol" panose="05050102010706020507" pitchFamily="18" charset="2"/>
              </a:rPr>
              <a:t>throughput  </a:t>
            </a:r>
            <a:r>
              <a:rPr lang="en-US" altLang="zh-CN" sz="2000" b="1" i="1" dirty="0">
                <a:sym typeface="Symbol" panose="05050102010706020507" pitchFamily="18" charset="2"/>
              </a:rPr>
              <a:t>(</a:t>
            </a:r>
            <a:r>
              <a:rPr lang="zh-CN" altLang="en-US" sz="2000" b="1" i="1" dirty="0">
                <a:sym typeface="Symbol" panose="05050102010706020507" pitchFamily="18" charset="2"/>
              </a:rPr>
              <a:t>调度算法</a:t>
            </a:r>
            <a:r>
              <a:rPr lang="en-US" altLang="zh-CN" sz="2000" b="1" i="1" dirty="0">
                <a:sym typeface="Symbol" panose="05050102010706020507" pitchFamily="18" charset="2"/>
              </a:rPr>
              <a:t>)</a:t>
            </a:r>
            <a:endParaRPr lang="en-US" altLang="zh-CN" sz="2000" b="1" i="1" dirty="0">
              <a:sym typeface="Symbol" panose="05050102010706020507" pitchFamily="18" charset="2"/>
            </a:endParaRPr>
          </a:p>
          <a:p>
            <a:pPr lvl="1"/>
            <a:endParaRPr lang="en-US" altLang="zh-CN" sz="2000" b="1" i="1" dirty="0">
              <a:sym typeface="Symbol" panose="05050102010706020507" pitchFamily="18" charset="2"/>
            </a:endParaRPr>
          </a:p>
          <a:p>
            <a:endParaRPr lang="en-US" altLang="zh-CN" sz="1400" dirty="0">
              <a:latin typeface="Helvetica" panose="020B0604020202020204" pitchFamily="34" charset="0"/>
              <a:sym typeface="Symbol" panose="05050102010706020507" pitchFamily="18" charset="2"/>
            </a:endParaRPr>
          </a:p>
          <a:p>
            <a:endParaRPr lang="zh-CN" altLang="en-US" sz="1400" dirty="0">
              <a:latin typeface="Helvetica" panose="020B0604020202020204" pitchFamily="34" charset="0"/>
            </a:endParaRPr>
          </a:p>
          <a:p>
            <a:endParaRPr lang="en-US" altLang="zh-CN" sz="2400" b="1" dirty="0">
              <a:solidFill>
                <a:srgbClr val="3366FF"/>
              </a:solidFill>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Representation of </a:t>
            </a:r>
            <a:r>
              <a:rPr lang="en-US" altLang="zh-CN" noProof="1">
                <a:solidFill>
                  <a:srgbClr val="006600"/>
                </a:solidFill>
                <a:effectLst>
                  <a:outerShdw blurRad="38100" dist="38100" dir="2700000">
                    <a:srgbClr val="C0C0C0"/>
                  </a:outerShdw>
                </a:effectLst>
              </a:rPr>
              <a:t>Process Scheduling</a:t>
            </a:r>
            <a:endParaRPr lang="en-US" altLang="zh-CN" noProof="1">
              <a:solidFill>
                <a:srgbClr val="006600"/>
              </a:solidFill>
              <a:effectLst>
                <a:outerShdw blurRad="38100" dist="38100" dir="2700000">
                  <a:srgbClr val="C0C0C0"/>
                </a:outerShdw>
              </a:effectLst>
            </a:endParaRPr>
          </a:p>
        </p:txBody>
      </p:sp>
      <p:pic>
        <p:nvPicPr>
          <p:cNvPr id="45059" name="Picture 6"/>
          <p:cNvPicPr>
            <a:picLocks noChangeAspect="1" noChangeArrowheads="1"/>
          </p:cNvPicPr>
          <p:nvPr/>
        </p:nvPicPr>
        <p:blipFill>
          <a:blip r:embed="rId1">
            <a:extLst>
              <a:ext uri="{28A0092B-C50C-407E-A947-70E740481C1C}">
                <a14:useLocalDpi xmlns:a14="http://schemas.microsoft.com/office/drawing/2010/main" val="0"/>
              </a:ext>
            </a:extLst>
          </a:blip>
          <a:srcRect l="665" t="11595" r="888" b="12131"/>
          <a:stretch>
            <a:fillRect/>
          </a:stretch>
        </p:blipFill>
        <p:spPr bwMode="auto">
          <a:xfrm>
            <a:off x="1217613" y="1560513"/>
            <a:ext cx="6661150" cy="44751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5060" name="Rectangle 3"/>
          <p:cNvSpPr txBox="1">
            <a:spLocks noChangeArrowheads="1"/>
          </p:cNvSpPr>
          <p:nvPr/>
        </p:nvSpPr>
        <p:spPr bwMode="auto">
          <a:xfrm>
            <a:off x="808038" y="908050"/>
            <a:ext cx="6975475"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1800" b="1">
                <a:solidFill>
                  <a:srgbClr val="3366FF"/>
                </a:solidFill>
                <a:latin typeface="Helvetica" panose="020B0604020202020204" pitchFamily="34" charset="0"/>
              </a:rPr>
              <a:t>Queueing diagram </a:t>
            </a:r>
            <a:r>
              <a:rPr lang="en-US" altLang="zh-CN" sz="1800">
                <a:latin typeface="Helvetica" panose="020B0604020202020204" pitchFamily="34" charset="0"/>
              </a:rPr>
              <a:t>represents queues, resources, flows</a:t>
            </a:r>
            <a:endParaRPr lang="en-US" altLang="zh-CN" sz="1800">
              <a:latin typeface="Helvetica" panose="020B0604020202020204" pitchFamily="34" charset="0"/>
            </a:endParaRPr>
          </a:p>
        </p:txBody>
      </p:sp>
      <p:sp>
        <p:nvSpPr>
          <p:cNvPr id="2" name="圆角矩形标注 1"/>
          <p:cNvSpPr/>
          <p:nvPr/>
        </p:nvSpPr>
        <p:spPr>
          <a:xfrm>
            <a:off x="1217612" y="3922776"/>
            <a:ext cx="2083371" cy="621792"/>
          </a:xfrm>
          <a:prstGeom prst="wedgeRoundRectCallout">
            <a:avLst>
              <a:gd name="adj1" fmla="val 55557"/>
              <a:gd name="adj2" fmla="val 394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a:r>
              <a:rPr lang="zh-CN" altLang="en-US" sz="1200" dirty="0" smtClean="0">
                <a:solidFill>
                  <a:srgbClr val="000818"/>
                </a:solidFill>
              </a:rPr>
              <a:t>父子进程可以并发执行；</a:t>
            </a:r>
            <a:endParaRPr lang="en-US" altLang="zh-CN" sz="1200" dirty="0" smtClean="0">
              <a:solidFill>
                <a:srgbClr val="000818"/>
              </a:solidFill>
            </a:endParaRPr>
          </a:p>
          <a:p>
            <a:pPr eaLnBrk="1"/>
            <a:r>
              <a:rPr lang="zh-CN" altLang="en-US" sz="1200" dirty="0" smtClean="0">
                <a:solidFill>
                  <a:srgbClr val="000818"/>
                </a:solidFill>
              </a:rPr>
              <a:t>一般父进程等待子进程结束</a:t>
            </a:r>
            <a:r>
              <a:rPr lang="zh-CN" altLang="en-US" sz="1200" dirty="0">
                <a:solidFill>
                  <a:srgbClr val="000818"/>
                </a:solidFill>
              </a:rPr>
              <a:t>；</a:t>
            </a:r>
            <a:endParaRPr lang="zh-CN" altLang="en-US" sz="1200" dirty="0">
              <a:solidFill>
                <a:srgbClr val="000818"/>
              </a:solidFill>
            </a:endParaRPr>
          </a:p>
        </p:txBody>
      </p:sp>
      <p:sp>
        <p:nvSpPr>
          <p:cNvPr id="6" name="圆角矩形标注 5"/>
          <p:cNvSpPr/>
          <p:nvPr/>
        </p:nvSpPr>
        <p:spPr>
          <a:xfrm>
            <a:off x="1528509" y="5266881"/>
            <a:ext cx="1854771" cy="352580"/>
          </a:xfrm>
          <a:prstGeom prst="wedgeRoundRectCallout">
            <a:avLst>
              <a:gd name="adj1" fmla="val 49628"/>
              <a:gd name="adj2" fmla="val 181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rgbClr val="000818"/>
                </a:solidFill>
              </a:rPr>
              <a:t>因中断而释放</a:t>
            </a:r>
            <a:r>
              <a:rPr lang="en-US" altLang="zh-CN" sz="1400" dirty="0" smtClean="0">
                <a:solidFill>
                  <a:srgbClr val="000818"/>
                </a:solidFill>
              </a:rPr>
              <a:t>CPU</a:t>
            </a:r>
            <a:endParaRPr lang="zh-CN" altLang="en-US" sz="1400" dirty="0">
              <a:solidFill>
                <a:srgbClr val="000818"/>
              </a:solidFill>
            </a:endParaRPr>
          </a:p>
        </p:txBody>
      </p:sp>
      <p:sp>
        <p:nvSpPr>
          <p:cNvPr id="7" name="圆角矩形标注 6"/>
          <p:cNvSpPr/>
          <p:nvPr/>
        </p:nvSpPr>
        <p:spPr>
          <a:xfrm>
            <a:off x="6946672" y="1353312"/>
            <a:ext cx="1074070" cy="305247"/>
          </a:xfrm>
          <a:prstGeom prst="wedgeRoundRectCallout">
            <a:avLst>
              <a:gd name="adj1" fmla="val -19245"/>
              <a:gd name="adj2" fmla="val 397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rgbClr val="000818"/>
                </a:solidFill>
              </a:rPr>
              <a:t>执行结束</a:t>
            </a:r>
            <a:endParaRPr lang="zh-CN" altLang="en-US" sz="1600" dirty="0">
              <a:solidFill>
                <a:srgbClr val="000818"/>
              </a:solidFill>
            </a:endParaRPr>
          </a:p>
        </p:txBody>
      </p:sp>
      <p:sp>
        <p:nvSpPr>
          <p:cNvPr id="8" name="圆角矩形标注 7"/>
          <p:cNvSpPr/>
          <p:nvPr/>
        </p:nvSpPr>
        <p:spPr>
          <a:xfrm>
            <a:off x="4102723" y="3342530"/>
            <a:ext cx="890930" cy="290297"/>
          </a:xfrm>
          <a:prstGeom prst="wedgeRoundRectCallout">
            <a:avLst>
              <a:gd name="adj1" fmla="val 47430"/>
              <a:gd name="adj2" fmla="val 144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0818"/>
                </a:solidFill>
              </a:rPr>
              <a:t>y</a:t>
            </a:r>
            <a:r>
              <a:rPr lang="en-US" altLang="zh-CN" sz="1600" dirty="0" smtClean="0">
                <a:solidFill>
                  <a:srgbClr val="000818"/>
                </a:solidFill>
              </a:rPr>
              <a:t>ield()</a:t>
            </a:r>
            <a:endParaRPr lang="en-US" altLang="zh-CN" sz="1600" dirty="0" smtClean="0">
              <a:solidFill>
                <a:srgbClr val="000818"/>
              </a:solidFill>
            </a:endParaRPr>
          </a:p>
        </p:txBody>
      </p:sp>
      <p:sp>
        <p:nvSpPr>
          <p:cNvPr id="9" name="圆角矩形标注 8"/>
          <p:cNvSpPr/>
          <p:nvPr/>
        </p:nvSpPr>
        <p:spPr>
          <a:xfrm>
            <a:off x="1426067" y="2388093"/>
            <a:ext cx="606919" cy="459790"/>
          </a:xfrm>
          <a:prstGeom prst="wedgeRoundRectCallout">
            <a:avLst>
              <a:gd name="adj1" fmla="val 47430"/>
              <a:gd name="adj2" fmla="val 144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rgbClr val="000818"/>
                </a:solidFill>
              </a:rPr>
              <a:t>I/O</a:t>
            </a:r>
            <a:r>
              <a:rPr lang="zh-CN" altLang="en-US" sz="1400" dirty="0" smtClean="0">
                <a:solidFill>
                  <a:srgbClr val="000818"/>
                </a:solidFill>
              </a:rPr>
              <a:t>完成</a:t>
            </a:r>
            <a:endParaRPr lang="en-US" altLang="zh-CN" sz="1400" dirty="0" smtClean="0">
              <a:solidFill>
                <a:srgbClr val="000818"/>
              </a:solidFill>
            </a:endParaRPr>
          </a:p>
        </p:txBody>
      </p:sp>
      <p:sp>
        <p:nvSpPr>
          <p:cNvPr id="10" name="圆角矩形标注 9"/>
          <p:cNvSpPr/>
          <p:nvPr/>
        </p:nvSpPr>
        <p:spPr>
          <a:xfrm>
            <a:off x="980384" y="1515751"/>
            <a:ext cx="647248" cy="285617"/>
          </a:xfrm>
          <a:prstGeom prst="wedgeRoundRectCallout">
            <a:avLst>
              <a:gd name="adj1" fmla="val 35136"/>
              <a:gd name="adj2" fmla="val 144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solidFill>
                  <a:srgbClr val="000818"/>
                </a:solidFill>
              </a:rPr>
              <a:t>new</a:t>
            </a:r>
            <a:endParaRPr lang="en-US" altLang="zh-CN" sz="1600" dirty="0" smtClean="0">
              <a:solidFill>
                <a:srgbClr val="00081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Long-term Scheduler</a:t>
            </a:r>
            <a:endParaRPr lang="en-US" altLang="zh-CN" noProof="1">
              <a:effectLst>
                <a:outerShdw blurRad="38100" dist="38100" dir="2700000">
                  <a:srgbClr val="C0C0C0"/>
                </a:outerShdw>
              </a:effectLst>
            </a:endParaRPr>
          </a:p>
        </p:txBody>
      </p:sp>
      <p:sp>
        <p:nvSpPr>
          <p:cNvPr id="47107" name="Rectangle 3"/>
          <p:cNvSpPr>
            <a:spLocks noGrp="1" noChangeArrowheads="1"/>
          </p:cNvSpPr>
          <p:nvPr/>
        </p:nvSpPr>
        <p:spPr bwMode="auto">
          <a:xfrm>
            <a:off x="685800" y="1092200"/>
            <a:ext cx="7967663"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b="1" dirty="0"/>
              <a:t>Usually used in  </a:t>
            </a:r>
            <a:r>
              <a:rPr lang="en-US" altLang="zh-CN" sz="2400" b="1" u="sng" dirty="0">
                <a:solidFill>
                  <a:srgbClr val="C00000"/>
                </a:solidFill>
              </a:rPr>
              <a:t>batch system</a:t>
            </a:r>
            <a:endParaRPr lang="en-US" altLang="zh-CN" sz="2400" b="1" u="sng" dirty="0">
              <a:solidFill>
                <a:srgbClr val="C00000"/>
              </a:solidFill>
            </a:endParaRPr>
          </a:p>
          <a:p>
            <a:r>
              <a:rPr lang="en-US" altLang="zh-CN" sz="2400" dirty="0"/>
              <a:t>In a batch system, </a:t>
            </a:r>
            <a:r>
              <a:rPr lang="en-US" altLang="zh-CN" sz="2400" dirty="0">
                <a:solidFill>
                  <a:srgbClr val="006600"/>
                </a:solidFill>
              </a:rPr>
              <a:t>more processes </a:t>
            </a:r>
            <a:r>
              <a:rPr lang="en-US" altLang="zh-CN" sz="2400" dirty="0"/>
              <a:t>are submitted than can be executed immediately. </a:t>
            </a:r>
            <a:endParaRPr lang="en-US" altLang="zh-CN" sz="2400" dirty="0"/>
          </a:p>
          <a:p>
            <a:r>
              <a:rPr lang="en-US" altLang="zh-CN" sz="2400" dirty="0"/>
              <a:t>These processes are </a:t>
            </a:r>
            <a:r>
              <a:rPr lang="en-US" altLang="zh-CN" sz="2400" b="1" u="sng" dirty="0">
                <a:solidFill>
                  <a:srgbClr val="0000CC"/>
                </a:solidFill>
              </a:rPr>
              <a:t>spooled</a:t>
            </a:r>
            <a:r>
              <a:rPr lang="en-US" altLang="zh-CN" sz="2400" dirty="0">
                <a:solidFill>
                  <a:srgbClr val="0000CC"/>
                </a:solidFill>
              </a:rPr>
              <a:t> to a mass-storage device (typically a disk), </a:t>
            </a:r>
            <a:r>
              <a:rPr lang="en-US" altLang="zh-CN" sz="2400" dirty="0"/>
              <a:t>where they are kept for later execution.</a:t>
            </a:r>
            <a:endParaRPr lang="en-US" altLang="zh-CN" sz="2400" b="1" dirty="0">
              <a:solidFill>
                <a:srgbClr val="3366FF"/>
              </a:solidFill>
              <a:latin typeface="Helvetica" panose="020B0604020202020204" pitchFamily="34" charset="0"/>
            </a:endParaRPr>
          </a:p>
          <a:p>
            <a:r>
              <a:rPr lang="en-US" altLang="zh-CN" sz="2400" b="1" i="1" dirty="0">
                <a:solidFill>
                  <a:srgbClr val="FF0000"/>
                </a:solidFill>
                <a:latin typeface="Helvetica" panose="020B0604020202020204" pitchFamily="34" charset="0"/>
              </a:rPr>
              <a:t>Long-term scheduler</a:t>
            </a:r>
            <a:r>
              <a:rPr lang="en-US" altLang="zh-CN" sz="2400" b="1" dirty="0">
                <a:solidFill>
                  <a:srgbClr val="3366FF"/>
                </a:solidFill>
                <a:latin typeface="Helvetica" panose="020B0604020202020204" pitchFamily="34" charset="0"/>
              </a:rPr>
              <a:t>  </a:t>
            </a:r>
            <a:r>
              <a:rPr lang="en-US" altLang="zh-CN" sz="2400" dirty="0">
                <a:latin typeface="Helvetica" panose="020B0604020202020204" pitchFamily="34" charset="0"/>
              </a:rPr>
              <a:t>(or </a:t>
            </a:r>
            <a:r>
              <a:rPr lang="en-US" altLang="zh-CN" sz="2400" b="1" dirty="0">
                <a:solidFill>
                  <a:srgbClr val="3366FF"/>
                </a:solidFill>
                <a:latin typeface="Helvetica" panose="020B0604020202020204" pitchFamily="34" charset="0"/>
              </a:rPr>
              <a:t>job scheduler</a:t>
            </a:r>
            <a:r>
              <a:rPr lang="en-US" altLang="zh-CN" sz="2400" dirty="0">
                <a:latin typeface="Helvetica" panose="020B0604020202020204" pitchFamily="34" charset="0"/>
              </a:rPr>
              <a:t>) – </a:t>
            </a:r>
            <a:r>
              <a:rPr lang="en-US" altLang="zh-CN" sz="2400" dirty="0"/>
              <a:t>selects </a:t>
            </a:r>
            <a:r>
              <a:rPr lang="en-US" altLang="zh-CN" sz="2400" dirty="0">
                <a:latin typeface="Helvetica" panose="020B0604020202020204" pitchFamily="34" charset="0"/>
              </a:rPr>
              <a:t>which processes should </a:t>
            </a:r>
            <a:r>
              <a:rPr lang="en-US" altLang="zh-CN" sz="2400" dirty="0">
                <a:solidFill>
                  <a:srgbClr val="0070C0"/>
                </a:solidFill>
                <a:latin typeface="Helvetica" panose="020B0604020202020204" pitchFamily="34" charset="0"/>
              </a:rPr>
              <a:t>be loaded  into </a:t>
            </a:r>
            <a:r>
              <a:rPr lang="en-US" altLang="zh-CN" sz="2400" dirty="0">
                <a:solidFill>
                  <a:srgbClr val="FF0000"/>
                </a:solidFill>
                <a:latin typeface="Helvetica" panose="020B0604020202020204" pitchFamily="34" charset="0"/>
              </a:rPr>
              <a:t>memory</a:t>
            </a:r>
            <a:r>
              <a:rPr lang="en-US" altLang="zh-CN" sz="2400" dirty="0">
                <a:solidFill>
                  <a:srgbClr val="0070C0"/>
                </a:solidFill>
                <a:latin typeface="Helvetica" panose="020B0604020202020204" pitchFamily="34" charset="0"/>
              </a:rPr>
              <a:t> </a:t>
            </a:r>
            <a:r>
              <a:rPr lang="en-US" altLang="zh-CN" sz="2400" dirty="0">
                <a:latin typeface="Helvetica" panose="020B0604020202020204" pitchFamily="34" charset="0"/>
              </a:rPr>
              <a:t>and </a:t>
            </a:r>
            <a:r>
              <a:rPr lang="en-US" altLang="zh-CN" sz="2400" dirty="0">
                <a:solidFill>
                  <a:srgbClr val="0070C0"/>
                </a:solidFill>
                <a:latin typeface="Helvetica" panose="020B0604020202020204" pitchFamily="34" charset="0"/>
              </a:rPr>
              <a:t>be brought into the </a:t>
            </a:r>
            <a:r>
              <a:rPr lang="en-US" altLang="zh-CN" sz="2400" dirty="0">
                <a:solidFill>
                  <a:srgbClr val="FF0000"/>
                </a:solidFill>
                <a:latin typeface="Helvetica" panose="020B0604020202020204" pitchFamily="34" charset="0"/>
              </a:rPr>
              <a:t>ready queue </a:t>
            </a:r>
            <a:r>
              <a:rPr lang="en-US" altLang="zh-CN" sz="2400" dirty="0">
                <a:solidFill>
                  <a:srgbClr val="FF0000"/>
                </a:solidFill>
              </a:rPr>
              <a:t> </a:t>
            </a:r>
            <a:r>
              <a:rPr lang="en-US" altLang="zh-CN" sz="2400" dirty="0">
                <a:solidFill>
                  <a:srgbClr val="006600"/>
                </a:solidFill>
              </a:rPr>
              <a:t>from the pool</a:t>
            </a:r>
            <a:r>
              <a:rPr lang="en-US" altLang="zh-CN" sz="2400" dirty="0" smtClean="0"/>
              <a:t>.</a:t>
            </a:r>
            <a:endParaRPr lang="en-US" altLang="zh-CN" sz="2400" dirty="0" smtClean="0"/>
          </a:p>
          <a:p>
            <a:pPr lvl="1"/>
            <a:r>
              <a:rPr lang="en-US" altLang="zh-CN" sz="2000" b="1" i="1" dirty="0" smtClean="0">
                <a:sym typeface="Symbol" panose="05050102010706020507" pitchFamily="18" charset="2"/>
              </a:rPr>
              <a:t>Long-term scheduler is </a:t>
            </a:r>
            <a:r>
              <a:rPr lang="en-US" altLang="zh-CN" sz="2000" b="1" i="1" u="sng" dirty="0" smtClean="0">
                <a:sym typeface="Symbol" panose="05050102010706020507" pitchFamily="18" charset="2"/>
              </a:rPr>
              <a:t>invoked  </a:t>
            </a:r>
            <a:r>
              <a:rPr lang="en-US" altLang="zh-CN" sz="2000" b="1" i="1" u="sng" dirty="0" smtClean="0">
                <a:solidFill>
                  <a:srgbClr val="FF0000"/>
                </a:solidFill>
                <a:sym typeface="Symbol" panose="05050102010706020507" pitchFamily="18" charset="2"/>
              </a:rPr>
              <a:t>infrequently</a:t>
            </a:r>
            <a:r>
              <a:rPr lang="en-US" altLang="zh-CN" sz="2000" b="1" i="1" u="sng" dirty="0" smtClean="0">
                <a:sym typeface="Symbol" panose="05050102010706020507" pitchFamily="18" charset="2"/>
              </a:rPr>
              <a:t> </a:t>
            </a:r>
            <a:r>
              <a:rPr lang="en-US" altLang="zh-CN" sz="2000" b="1" i="1" dirty="0" smtClean="0">
                <a:sym typeface="Symbol" panose="05050102010706020507" pitchFamily="18" charset="2"/>
              </a:rPr>
              <a:t>(seconds, minutes)  (may be slow)</a:t>
            </a:r>
            <a:endParaRPr lang="en-US" altLang="zh-CN" sz="2000" b="1" i="1" dirty="0" smtClean="0">
              <a:sym typeface="Symbol" panose="05050102010706020507" pitchFamily="18" charset="2"/>
            </a:endParaRPr>
          </a:p>
          <a:p>
            <a:pPr lvl="1"/>
            <a:r>
              <a:rPr lang="en-US" altLang="zh-CN" sz="2000" b="1" i="1" dirty="0" smtClean="0">
                <a:sym typeface="Symbol" panose="05050102010706020507" pitchFamily="18" charset="2"/>
              </a:rPr>
              <a:t>The long-term scheduler </a:t>
            </a:r>
            <a:r>
              <a:rPr lang="en-US" altLang="zh-CN" sz="2000" b="1" i="1" u="sng" dirty="0" smtClean="0">
                <a:sym typeface="Symbol" panose="05050102010706020507" pitchFamily="18" charset="2"/>
              </a:rPr>
              <a:t>controls the </a:t>
            </a:r>
            <a:r>
              <a:rPr lang="en-US" altLang="zh-CN" sz="2000" b="1" i="1" u="sng" dirty="0" smtClean="0">
                <a:solidFill>
                  <a:srgbClr val="FF0000"/>
                </a:solidFill>
                <a:sym typeface="Symbol" panose="05050102010706020507" pitchFamily="18" charset="2"/>
              </a:rPr>
              <a:t>degree of multiprogramming </a:t>
            </a:r>
            <a:r>
              <a:rPr lang="zh-CN" altLang="en-US" sz="2000" dirty="0" smtClean="0">
                <a:solidFill>
                  <a:srgbClr val="FF0000"/>
                </a:solidFill>
                <a:sym typeface="Symbol" panose="05050102010706020507" pitchFamily="18" charset="2"/>
              </a:rPr>
              <a:t>（</a:t>
            </a:r>
            <a:r>
              <a:rPr lang="en-US" altLang="zh-CN" sz="2000" dirty="0" smtClean="0">
                <a:solidFill>
                  <a:srgbClr val="FF0000"/>
                </a:solidFill>
                <a:sym typeface="Symbol" panose="05050102010706020507" pitchFamily="18" charset="2"/>
              </a:rPr>
              <a:t> </a:t>
            </a:r>
            <a:r>
              <a:rPr lang="en-US" altLang="zh-CN" sz="2000" dirty="0" smtClean="0">
                <a:solidFill>
                  <a:srgbClr val="006600"/>
                </a:solidFill>
              </a:rPr>
              <a:t>the number of processes in memory</a:t>
            </a:r>
            <a:r>
              <a:rPr lang="zh-CN" altLang="en-US" sz="2000" dirty="0" smtClean="0"/>
              <a:t>）</a:t>
            </a:r>
            <a:endParaRPr lang="en-US" altLang="zh-CN" sz="2000" dirty="0">
              <a:sym typeface="Symbol" panose="05050102010706020507" pitchFamily="18" charset="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Long-term Scheduler</a:t>
            </a:r>
            <a:endParaRPr lang="en-US" altLang="zh-CN" noProof="1">
              <a:effectLst>
                <a:outerShdw blurRad="38100" dist="38100" dir="2700000">
                  <a:srgbClr val="C0C0C0"/>
                </a:outerShdw>
              </a:effectLst>
            </a:endParaRPr>
          </a:p>
        </p:txBody>
      </p:sp>
      <p:sp>
        <p:nvSpPr>
          <p:cNvPr id="48131" name="Rectangle 3"/>
          <p:cNvSpPr>
            <a:spLocks noGrp="1" noChangeArrowheads="1"/>
          </p:cNvSpPr>
          <p:nvPr/>
        </p:nvSpPr>
        <p:spPr bwMode="auto">
          <a:xfrm>
            <a:off x="887413" y="1160463"/>
            <a:ext cx="7453312"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dirty="0">
                <a:latin typeface="Helvetica" panose="020B0604020202020204" pitchFamily="34" charset="0"/>
                <a:sym typeface="Symbol" panose="05050102010706020507" pitchFamily="18" charset="2"/>
              </a:rPr>
              <a:t>Processes can be described as either:</a:t>
            </a:r>
            <a:endParaRPr lang="en-US" altLang="zh-CN" sz="2400" dirty="0">
              <a:latin typeface="Helvetica" panose="020B0604020202020204" pitchFamily="34" charset="0"/>
              <a:sym typeface="Symbol" panose="05050102010706020507" pitchFamily="18" charset="2"/>
            </a:endParaRPr>
          </a:p>
          <a:p>
            <a:pPr lvl="1"/>
            <a:r>
              <a:rPr lang="en-US" altLang="zh-CN" sz="2000" b="1" i="1" dirty="0">
                <a:solidFill>
                  <a:srgbClr val="3366FF"/>
                </a:solidFill>
                <a:sym typeface="Symbol" panose="05050102010706020507" pitchFamily="18" charset="2"/>
              </a:rPr>
              <a:t>I/O-bound process</a:t>
            </a:r>
            <a:r>
              <a:rPr lang="en-US" altLang="zh-CN" sz="2000" b="1" i="1" dirty="0">
                <a:solidFill>
                  <a:srgbClr val="000000"/>
                </a:solidFill>
                <a:sym typeface="Symbol" panose="05050102010706020507" pitchFamily="18" charset="2"/>
              </a:rPr>
              <a:t> </a:t>
            </a:r>
            <a:r>
              <a:rPr lang="en-US" altLang="zh-CN" sz="2000" b="1" i="1" dirty="0">
                <a:latin typeface="Helvetica" panose="020B0604020202020204" pitchFamily="34" charset="0"/>
                <a:sym typeface="Symbol" panose="05050102010706020507" pitchFamily="18" charset="2"/>
              </a:rPr>
              <a:t>–</a:t>
            </a:r>
            <a:r>
              <a:rPr lang="en-US" altLang="zh-CN" sz="2000" b="1" i="1" dirty="0">
                <a:sym typeface="Symbol" panose="05050102010706020507" pitchFamily="18" charset="2"/>
              </a:rPr>
              <a:t> </a:t>
            </a:r>
            <a:r>
              <a:rPr lang="en-US" altLang="zh-CN" sz="2000" i="1" dirty="0">
                <a:sym typeface="Symbol" panose="05050102010706020507" pitchFamily="18" charset="2"/>
              </a:rPr>
              <a:t>spends more time doing I/O than computations, </a:t>
            </a:r>
            <a:r>
              <a:rPr lang="en-US" altLang="zh-CN" sz="2000" b="1" i="1" u="sng" dirty="0">
                <a:solidFill>
                  <a:srgbClr val="121896"/>
                </a:solidFill>
                <a:sym typeface="Symbol" panose="05050102010706020507" pitchFamily="18" charset="2"/>
              </a:rPr>
              <a:t>many short CPU bursts</a:t>
            </a:r>
            <a:endParaRPr lang="en-US" altLang="zh-CN" sz="2000" b="1" i="1" u="sng" dirty="0">
              <a:solidFill>
                <a:srgbClr val="121896"/>
              </a:solidFill>
              <a:sym typeface="Symbol" panose="05050102010706020507" pitchFamily="18" charset="2"/>
            </a:endParaRPr>
          </a:p>
          <a:p>
            <a:pPr lvl="1"/>
            <a:r>
              <a:rPr lang="en-US" altLang="zh-CN" sz="2000" b="1" i="1" dirty="0">
                <a:solidFill>
                  <a:srgbClr val="3366FF"/>
                </a:solidFill>
                <a:sym typeface="Symbol" panose="05050102010706020507" pitchFamily="18" charset="2"/>
              </a:rPr>
              <a:t>CPU-bound process </a:t>
            </a:r>
            <a:r>
              <a:rPr lang="en-US" altLang="zh-CN" sz="2000" b="1" i="1" dirty="0">
                <a:latin typeface="Helvetica" panose="020B0604020202020204" pitchFamily="34" charset="0"/>
                <a:sym typeface="Symbol" panose="05050102010706020507" pitchFamily="18" charset="2"/>
              </a:rPr>
              <a:t>–</a:t>
            </a:r>
            <a:r>
              <a:rPr lang="en-US" altLang="zh-CN" sz="2000" b="1" i="1" dirty="0">
                <a:sym typeface="Symbol" panose="05050102010706020507" pitchFamily="18" charset="2"/>
              </a:rPr>
              <a:t> </a:t>
            </a:r>
            <a:r>
              <a:rPr lang="en-US" altLang="zh-CN" sz="2000" i="1" dirty="0">
                <a:sym typeface="Symbol" panose="05050102010706020507" pitchFamily="18" charset="2"/>
              </a:rPr>
              <a:t>spends more time doing computations; </a:t>
            </a:r>
            <a:r>
              <a:rPr lang="en-US" altLang="zh-CN" sz="2000" b="1" i="1" u="sng" dirty="0">
                <a:solidFill>
                  <a:srgbClr val="121896"/>
                </a:solidFill>
                <a:sym typeface="Symbol" panose="05050102010706020507" pitchFamily="18" charset="2"/>
              </a:rPr>
              <a:t>few very </a:t>
            </a:r>
            <a:r>
              <a:rPr lang="en-US" altLang="zh-CN" sz="2000" b="1" i="1" u="sng" dirty="0">
                <a:sym typeface="Symbol" panose="05050102010706020507" pitchFamily="18" charset="2"/>
              </a:rPr>
              <a:t>l</a:t>
            </a:r>
            <a:r>
              <a:rPr lang="en-US" altLang="zh-CN" sz="2000" b="1" i="1" u="sng" dirty="0">
                <a:solidFill>
                  <a:srgbClr val="121896"/>
                </a:solidFill>
                <a:sym typeface="Symbol" panose="05050102010706020507" pitchFamily="18" charset="2"/>
              </a:rPr>
              <a:t>ong CPU bursts</a:t>
            </a:r>
            <a:endParaRPr lang="en-US" altLang="zh-CN" sz="2000" b="1" i="1" u="sng" dirty="0">
              <a:solidFill>
                <a:srgbClr val="121896"/>
              </a:solidFill>
              <a:sym typeface="Symbol" panose="05050102010706020507" pitchFamily="18" charset="2"/>
            </a:endParaRPr>
          </a:p>
          <a:p>
            <a:endParaRPr lang="en-US" altLang="zh-CN" sz="2400" dirty="0" smtClean="0">
              <a:solidFill>
                <a:srgbClr val="006600"/>
              </a:solidFill>
              <a:latin typeface="Helvetica" panose="020B0604020202020204" pitchFamily="34" charset="0"/>
              <a:sym typeface="Symbol" panose="05050102010706020507" pitchFamily="18" charset="2"/>
            </a:endParaRPr>
          </a:p>
          <a:p>
            <a:r>
              <a:rPr lang="en-US" altLang="zh-CN" sz="2400" dirty="0" smtClean="0">
                <a:solidFill>
                  <a:srgbClr val="006600"/>
                </a:solidFill>
                <a:latin typeface="Helvetica" panose="020B0604020202020204" pitchFamily="34" charset="0"/>
                <a:sym typeface="Symbol" panose="05050102010706020507" pitchFamily="18" charset="2"/>
              </a:rPr>
              <a:t>Long-term </a:t>
            </a:r>
            <a:r>
              <a:rPr lang="en-US" altLang="zh-CN" sz="2400" dirty="0">
                <a:solidFill>
                  <a:srgbClr val="006600"/>
                </a:solidFill>
                <a:latin typeface="Helvetica" panose="020B0604020202020204" pitchFamily="34" charset="0"/>
                <a:sym typeface="Symbol" panose="05050102010706020507" pitchFamily="18" charset="2"/>
              </a:rPr>
              <a:t>scheduler </a:t>
            </a:r>
            <a:r>
              <a:rPr lang="en-US" altLang="zh-CN" sz="2400" b="1" u="sng" dirty="0">
                <a:solidFill>
                  <a:srgbClr val="7030A0"/>
                </a:solidFill>
                <a:latin typeface="Helvetica" panose="020B0604020202020204" pitchFamily="34" charset="0"/>
                <a:sym typeface="Symbol" panose="05050102010706020507" pitchFamily="18" charset="2"/>
              </a:rPr>
              <a:t>strives</a:t>
            </a:r>
            <a:r>
              <a:rPr lang="en-US" altLang="zh-CN" sz="2400" dirty="0">
                <a:solidFill>
                  <a:srgbClr val="006600"/>
                </a:solidFill>
                <a:latin typeface="Helvetica" panose="020B0604020202020204" pitchFamily="34" charset="0"/>
                <a:sym typeface="Symbol" panose="05050102010706020507" pitchFamily="18" charset="2"/>
              </a:rPr>
              <a:t> for good </a:t>
            </a:r>
            <a:r>
              <a:rPr lang="en-US" altLang="zh-CN" sz="2400" b="1" i="1" dirty="0">
                <a:solidFill>
                  <a:srgbClr val="C00000"/>
                </a:solidFill>
                <a:latin typeface="Helvetica" panose="020B0604020202020204" pitchFamily="34" charset="0"/>
                <a:sym typeface="Symbol" panose="05050102010706020507" pitchFamily="18" charset="2"/>
              </a:rPr>
              <a:t>process </a:t>
            </a:r>
            <a:r>
              <a:rPr lang="en-US" altLang="zh-CN" sz="2400" b="1" i="1" dirty="0" smtClean="0">
                <a:solidFill>
                  <a:srgbClr val="C00000"/>
                </a:solidFill>
                <a:latin typeface="Helvetica" panose="020B0604020202020204" pitchFamily="34" charset="0"/>
                <a:sym typeface="Symbol" panose="05050102010706020507" pitchFamily="18" charset="2"/>
              </a:rPr>
              <a:t>mix</a:t>
            </a:r>
            <a:endParaRPr lang="en-US" altLang="zh-CN" sz="2400" b="1" i="1" dirty="0" smtClean="0">
              <a:solidFill>
                <a:srgbClr val="C00000"/>
              </a:solidFill>
              <a:latin typeface="Helvetica" panose="020B0604020202020204" pitchFamily="34" charset="0"/>
              <a:sym typeface="Symbol" panose="05050102010706020507" pitchFamily="18" charset="2"/>
            </a:endParaRPr>
          </a:p>
          <a:p>
            <a:endParaRPr lang="en-US" altLang="zh-CN" sz="2000" dirty="0" smtClean="0">
              <a:latin typeface="Helvetica" panose="020B0604020202020204" pitchFamily="34" charset="0"/>
              <a:sym typeface="Symbol" panose="05050102010706020507" pitchFamily="18" charset="2"/>
            </a:endParaRPr>
          </a:p>
          <a:p>
            <a:r>
              <a:rPr lang="zh-CN" altLang="en-US" sz="2000" dirty="0" smtClean="0">
                <a:latin typeface="Helvetica" panose="020B0604020202020204" pitchFamily="34" charset="0"/>
                <a:sym typeface="Symbol" panose="05050102010706020507" pitchFamily="18" charset="2"/>
              </a:rPr>
              <a:t>长程调用，或作业调用，可以根据作业的特点（计算型，</a:t>
            </a:r>
            <a:r>
              <a:rPr lang="en-US" altLang="zh-CN" sz="2000" dirty="0" smtClean="0">
                <a:latin typeface="Helvetica" panose="020B0604020202020204" pitchFamily="34" charset="0"/>
                <a:sym typeface="Symbol" panose="05050102010706020507" pitchFamily="18" charset="2"/>
              </a:rPr>
              <a:t>I/O</a:t>
            </a:r>
            <a:r>
              <a:rPr lang="zh-CN" altLang="en-US" sz="2000" dirty="0" smtClean="0">
                <a:latin typeface="Helvetica" panose="020B0604020202020204" pitchFamily="34" charset="0"/>
                <a:sym typeface="Symbol" panose="05050102010706020507" pitchFamily="18" charset="2"/>
              </a:rPr>
              <a:t>型）平衡系统中</a:t>
            </a:r>
            <a:r>
              <a:rPr lang="en-US" altLang="zh-CN" sz="2000" dirty="0" smtClean="0">
                <a:latin typeface="Helvetica" panose="020B0604020202020204" pitchFamily="34" charset="0"/>
                <a:sym typeface="Symbol" panose="05050102010706020507" pitchFamily="18" charset="2"/>
              </a:rPr>
              <a:t>CPU</a:t>
            </a:r>
            <a:r>
              <a:rPr lang="zh-CN" altLang="en-US" sz="2000" dirty="0" smtClean="0">
                <a:latin typeface="Helvetica" panose="020B0604020202020204" pitchFamily="34" charset="0"/>
                <a:sym typeface="Symbol" panose="05050102010706020507" pitchFamily="18" charset="2"/>
              </a:rPr>
              <a:t>与设备、设备与设备之间的平衡</a:t>
            </a:r>
            <a:endParaRPr lang="en-US" altLang="zh-CN" sz="2000" dirty="0">
              <a:latin typeface="Helvetica" panose="020B0604020202020204" pitchFamily="34" charset="0"/>
              <a:sym typeface="Symbol" panose="05050102010706020507" pitchFamily="18" charset="2"/>
            </a:endParaRPr>
          </a:p>
          <a:p>
            <a:endParaRPr lang="zh-CN" altLang="en-US" sz="2400" dirty="0">
              <a:latin typeface="Helvetica" panose="020B0604020202020204" pitchFamily="34" charset="0"/>
              <a:sym typeface="Symbol" panose="05050102010706020507" pitchFamily="18" charset="2"/>
            </a:endParaRPr>
          </a:p>
          <a:p>
            <a:endParaRPr lang="zh-CN" altLang="en-US" sz="2400" dirty="0" smtClean="0">
              <a:latin typeface="Helvetica" panose="020B0604020202020204" pitchFamily="34" charset="0"/>
            </a:endParaRPr>
          </a:p>
          <a:p>
            <a:endParaRPr lang="en-US" altLang="zh-CN" dirty="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Long-term </a:t>
            </a:r>
            <a:r>
              <a:rPr lang="en-US" altLang="zh-CN" noProof="1" smtClean="0">
                <a:effectLst>
                  <a:outerShdw blurRad="38100" dist="38100" dir="2700000">
                    <a:srgbClr val="C0C0C0"/>
                  </a:outerShdw>
                </a:effectLst>
              </a:rPr>
              <a:t>Scheduler--</a:t>
            </a:r>
            <a:r>
              <a:rPr lang="en-US" altLang="zh-CN" noProof="1" smtClean="0">
                <a:solidFill>
                  <a:srgbClr val="7030A0"/>
                </a:solidFill>
                <a:effectLst>
                  <a:outerShdw blurRad="38100" dist="38100" dir="2700000">
                    <a:srgbClr val="C0C0C0"/>
                  </a:outerShdw>
                </a:effectLst>
              </a:rPr>
              <a:t>features</a:t>
            </a:r>
            <a:endParaRPr lang="en-US" altLang="zh-CN" noProof="1">
              <a:solidFill>
                <a:srgbClr val="7030A0"/>
              </a:solidFill>
              <a:effectLst>
                <a:outerShdw blurRad="38100" dist="38100" dir="2700000">
                  <a:srgbClr val="C0C0C0"/>
                </a:outerShdw>
              </a:effectLst>
            </a:endParaRPr>
          </a:p>
        </p:txBody>
      </p:sp>
      <p:sp>
        <p:nvSpPr>
          <p:cNvPr id="48131" name="Rectangle 3"/>
          <p:cNvSpPr>
            <a:spLocks noGrp="1" noChangeArrowheads="1"/>
          </p:cNvSpPr>
          <p:nvPr/>
        </p:nvSpPr>
        <p:spPr bwMode="auto">
          <a:xfrm>
            <a:off x="887413" y="1160463"/>
            <a:ext cx="7453312"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b="1" i="1" dirty="0">
                <a:sym typeface="Symbol" panose="05050102010706020507" pitchFamily="18" charset="2"/>
              </a:rPr>
              <a:t>Long-term scheduler is </a:t>
            </a:r>
            <a:r>
              <a:rPr lang="en-US" altLang="zh-CN" sz="2400" b="1" i="1" u="sng" dirty="0">
                <a:sym typeface="Symbol" panose="05050102010706020507" pitchFamily="18" charset="2"/>
              </a:rPr>
              <a:t>invoked  </a:t>
            </a:r>
            <a:r>
              <a:rPr lang="en-US" altLang="zh-CN" sz="2400" b="1" i="1" u="sng" dirty="0">
                <a:solidFill>
                  <a:srgbClr val="FF0000"/>
                </a:solidFill>
                <a:sym typeface="Symbol" panose="05050102010706020507" pitchFamily="18" charset="2"/>
              </a:rPr>
              <a:t>infrequently</a:t>
            </a:r>
            <a:r>
              <a:rPr lang="en-US" altLang="zh-CN" sz="2400" b="1" i="1" u="sng" dirty="0">
                <a:sym typeface="Symbol" panose="05050102010706020507" pitchFamily="18" charset="2"/>
              </a:rPr>
              <a:t> </a:t>
            </a:r>
            <a:r>
              <a:rPr lang="en-US" altLang="zh-CN" sz="2400" b="1" i="1" dirty="0">
                <a:sym typeface="Symbol" panose="05050102010706020507" pitchFamily="18" charset="2"/>
              </a:rPr>
              <a:t>(seconds, minutes)  (may be slow)</a:t>
            </a:r>
            <a:endParaRPr lang="en-US" altLang="zh-CN" sz="2400" b="1" i="1" dirty="0">
              <a:sym typeface="Symbol" panose="05050102010706020507" pitchFamily="18" charset="2"/>
            </a:endParaRPr>
          </a:p>
          <a:p>
            <a:r>
              <a:rPr lang="en-US" altLang="zh-CN" sz="2400" b="1" i="1" dirty="0">
                <a:sym typeface="Symbol" panose="05050102010706020507" pitchFamily="18" charset="2"/>
              </a:rPr>
              <a:t>The long-term scheduler </a:t>
            </a:r>
            <a:r>
              <a:rPr lang="en-US" altLang="zh-CN" sz="2400" b="1" i="1" u="sng" dirty="0">
                <a:sym typeface="Symbol" panose="05050102010706020507" pitchFamily="18" charset="2"/>
              </a:rPr>
              <a:t>controls the </a:t>
            </a:r>
            <a:r>
              <a:rPr lang="en-US" altLang="zh-CN" sz="2400" b="1" i="1" u="sng" dirty="0">
                <a:solidFill>
                  <a:srgbClr val="FF0000"/>
                </a:solidFill>
                <a:sym typeface="Symbol" panose="05050102010706020507" pitchFamily="18" charset="2"/>
              </a:rPr>
              <a:t>degree of multiprogramming </a:t>
            </a:r>
            <a:r>
              <a:rPr lang="zh-CN" altLang="en-US" sz="2400" dirty="0">
                <a:solidFill>
                  <a:srgbClr val="FF0000"/>
                </a:solidFill>
                <a:sym typeface="Symbol" panose="05050102010706020507" pitchFamily="18" charset="2"/>
              </a:rPr>
              <a:t>（</a:t>
            </a:r>
            <a:r>
              <a:rPr lang="en-US" altLang="zh-CN" sz="2400" dirty="0">
                <a:solidFill>
                  <a:srgbClr val="FF0000"/>
                </a:solidFill>
                <a:sym typeface="Symbol" panose="05050102010706020507" pitchFamily="18" charset="2"/>
              </a:rPr>
              <a:t> </a:t>
            </a:r>
            <a:r>
              <a:rPr lang="en-US" altLang="zh-CN" sz="2400" dirty="0">
                <a:solidFill>
                  <a:srgbClr val="006600"/>
                </a:solidFill>
              </a:rPr>
              <a:t>the number of processes in memory</a:t>
            </a:r>
            <a:r>
              <a:rPr lang="zh-CN" altLang="en-US" sz="2400" dirty="0" smtClean="0"/>
              <a:t>）</a:t>
            </a:r>
            <a:endParaRPr lang="en-US" altLang="zh-CN" sz="2400" dirty="0" smtClean="0">
              <a:solidFill>
                <a:srgbClr val="006600"/>
              </a:solidFill>
              <a:latin typeface="Helvetica" panose="020B0604020202020204" pitchFamily="34" charset="0"/>
              <a:sym typeface="Symbol" panose="05050102010706020507" pitchFamily="18" charset="2"/>
            </a:endParaRPr>
          </a:p>
          <a:p>
            <a:r>
              <a:rPr lang="en-US" altLang="zh-CN" sz="2400" dirty="0" smtClean="0">
                <a:solidFill>
                  <a:srgbClr val="006600"/>
                </a:solidFill>
                <a:latin typeface="Helvetica" panose="020B0604020202020204" pitchFamily="34" charset="0"/>
                <a:sym typeface="Symbol" panose="05050102010706020507" pitchFamily="18" charset="2"/>
              </a:rPr>
              <a:t>Long-term </a:t>
            </a:r>
            <a:r>
              <a:rPr lang="en-US" altLang="zh-CN" sz="2400" dirty="0">
                <a:solidFill>
                  <a:srgbClr val="006600"/>
                </a:solidFill>
                <a:latin typeface="Helvetica" panose="020B0604020202020204" pitchFamily="34" charset="0"/>
                <a:sym typeface="Symbol" panose="05050102010706020507" pitchFamily="18" charset="2"/>
              </a:rPr>
              <a:t>scheduler </a:t>
            </a:r>
            <a:r>
              <a:rPr lang="en-US" altLang="zh-CN" sz="2400" i="1" u="sng" dirty="0">
                <a:solidFill>
                  <a:srgbClr val="006600"/>
                </a:solidFill>
                <a:effectLst>
                  <a:outerShdw blurRad="38100" dist="38100" dir="2700000" algn="tl">
                    <a:srgbClr val="000000">
                      <a:alpha val="43137"/>
                    </a:srgbClr>
                  </a:outerShdw>
                </a:effectLst>
                <a:latin typeface="Helvetica" panose="020B0604020202020204" pitchFamily="34" charset="0"/>
                <a:sym typeface="Symbol" panose="05050102010706020507" pitchFamily="18" charset="2"/>
              </a:rPr>
              <a:t>strives</a:t>
            </a:r>
            <a:r>
              <a:rPr lang="en-US" altLang="zh-CN" sz="2400" dirty="0">
                <a:solidFill>
                  <a:srgbClr val="006600"/>
                </a:solidFill>
                <a:latin typeface="Helvetica" panose="020B0604020202020204" pitchFamily="34" charset="0"/>
                <a:sym typeface="Symbol" panose="05050102010706020507" pitchFamily="18" charset="2"/>
              </a:rPr>
              <a:t> for good </a:t>
            </a:r>
            <a:r>
              <a:rPr lang="en-US" altLang="zh-CN" sz="2400" b="1" i="1" dirty="0">
                <a:solidFill>
                  <a:srgbClr val="C00000"/>
                </a:solidFill>
                <a:latin typeface="Helvetica" panose="020B0604020202020204" pitchFamily="34" charset="0"/>
                <a:sym typeface="Symbol" panose="05050102010706020507" pitchFamily="18" charset="2"/>
              </a:rPr>
              <a:t>process mix</a:t>
            </a:r>
            <a:endParaRPr lang="zh-CN" altLang="en-US" sz="2400" dirty="0">
              <a:latin typeface="Helvetica" panose="020B0604020202020204" pitchFamily="34" charset="0"/>
              <a:sym typeface="Symbol" panose="05050102010706020507" pitchFamily="18" charset="2"/>
            </a:endParaRPr>
          </a:p>
          <a:p>
            <a:endParaRPr lang="zh-CN" altLang="en-US" sz="2400" dirty="0" smtClean="0">
              <a:latin typeface="Helvetica" panose="020B0604020202020204" pitchFamily="34" charset="0"/>
            </a:endParaRPr>
          </a:p>
          <a:p>
            <a:endParaRPr lang="en-US" altLang="zh-CN" dirty="0">
              <a:latin typeface="Helvetica"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ln>
            <a:miter/>
          </a:ln>
        </p:spPr>
        <p:txBody>
          <a:bodyPr/>
          <a:lstStyle/>
          <a:p>
            <a:pPr>
              <a:defRPr/>
            </a:pPr>
            <a:r>
              <a:rPr lang="zh-CN" altLang="en-US" noProof="1" smtClean="0">
                <a:effectLst>
                  <a:outerShdw blurRad="38100" dist="38100" dir="2700000">
                    <a:srgbClr val="C0C0C0"/>
                  </a:outerShdw>
                </a:effectLst>
              </a:rPr>
              <a:t>类比</a:t>
            </a:r>
            <a:endParaRPr lang="en-US" altLang="zh-CN" noProof="1">
              <a:solidFill>
                <a:srgbClr val="7030A0"/>
              </a:solidFill>
              <a:effectLst>
                <a:outerShdw blurRad="38100" dist="38100" dir="2700000">
                  <a:srgbClr val="C0C0C0"/>
                </a:outerShdw>
              </a:effectLst>
            </a:endParaRPr>
          </a:p>
        </p:txBody>
      </p:sp>
      <p:sp>
        <p:nvSpPr>
          <p:cNvPr id="48131" name="Rectangle 3"/>
          <p:cNvSpPr>
            <a:spLocks noGrp="1" noChangeArrowheads="1"/>
          </p:cNvSpPr>
          <p:nvPr/>
        </p:nvSpPr>
        <p:spPr bwMode="auto">
          <a:xfrm>
            <a:off x="887413" y="1160463"/>
            <a:ext cx="7453312"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2400" dirty="0" smtClean="0">
                <a:latin typeface="Helvetica" panose="020B0604020202020204" pitchFamily="34" charset="0"/>
              </a:rPr>
              <a:t>长程调度（作业调度） </a:t>
            </a:r>
            <a:r>
              <a:rPr lang="en-US" altLang="zh-CN" sz="2400" dirty="0" smtClean="0">
                <a:latin typeface="Helvetica" panose="020B0604020202020204" pitchFamily="34" charset="0"/>
              </a:rPr>
              <a:t>vs. </a:t>
            </a:r>
            <a:r>
              <a:rPr lang="zh-CN" altLang="en-US" sz="2400" dirty="0" smtClean="0">
                <a:latin typeface="Helvetica" panose="020B0604020202020204" pitchFamily="34" charset="0"/>
              </a:rPr>
              <a:t>短程调度（进程调度）</a:t>
            </a:r>
            <a:endParaRPr lang="en-US" altLang="zh-CN" sz="2400" dirty="0" smtClean="0">
              <a:latin typeface="Helvetica" panose="020B0604020202020204" pitchFamily="34" charset="0"/>
            </a:endParaRPr>
          </a:p>
          <a:p>
            <a:endParaRPr lang="en-US" altLang="zh-CN" sz="2400" dirty="0" smtClean="0">
              <a:latin typeface="Helvetica" panose="020B0604020202020204" pitchFamily="34" charset="0"/>
            </a:endParaRPr>
          </a:p>
          <a:p>
            <a:r>
              <a:rPr lang="en-US" altLang="zh-CN" sz="2400" dirty="0" smtClean="0">
                <a:latin typeface="Helvetica" panose="020B0604020202020204" pitchFamily="34" charset="0"/>
              </a:rPr>
              <a:t>XXX</a:t>
            </a:r>
            <a:r>
              <a:rPr lang="zh-CN" altLang="en-US" sz="2400" dirty="0" smtClean="0">
                <a:latin typeface="Helvetica" panose="020B0604020202020204" pitchFamily="34" charset="0"/>
              </a:rPr>
              <a:t>包子铺</a:t>
            </a:r>
            <a:endParaRPr lang="en-US" altLang="zh-CN" sz="2400" dirty="0" smtClean="0">
              <a:latin typeface="Helvetica" panose="020B0604020202020204" pitchFamily="34" charset="0"/>
            </a:endParaRPr>
          </a:p>
          <a:p>
            <a:endParaRPr lang="zh-CN" altLang="en-US" sz="2400" dirty="0" smtClean="0">
              <a:latin typeface="Helvetica" panose="020B0604020202020204" pitchFamily="34" charset="0"/>
            </a:endParaRPr>
          </a:p>
          <a:p>
            <a:endParaRPr lang="en-US" altLang="zh-CN" dirty="0">
              <a:latin typeface="Helvetica" panose="020B0604020202020204" pitchFamily="34" charset="0"/>
            </a:endParaRPr>
          </a:p>
        </p:txBody>
      </p:sp>
      <p:sp>
        <p:nvSpPr>
          <p:cNvPr id="4" name="文本框 3"/>
          <p:cNvSpPr txBox="1"/>
          <p:nvPr/>
        </p:nvSpPr>
        <p:spPr>
          <a:xfrm>
            <a:off x="7201921" y="5793212"/>
            <a:ext cx="899663" cy="276999"/>
          </a:xfrm>
          <a:prstGeom prst="rect">
            <a:avLst/>
          </a:prstGeom>
          <a:noFill/>
        </p:spPr>
        <p:txBody>
          <a:bodyPr wrap="square" rtlCol="0">
            <a:spAutoFit/>
          </a:bodyPr>
          <a:lstStyle/>
          <a:p>
            <a:r>
              <a:rPr lang="en-US" altLang="zh-CN" sz="1200" dirty="0" smtClean="0"/>
              <a:t>xxx</a:t>
            </a:r>
            <a:r>
              <a:rPr lang="zh-CN" altLang="en-US" sz="1200" dirty="0" smtClean="0"/>
              <a:t>包子铺</a:t>
            </a:r>
            <a:endParaRPr lang="zh-CN" altLang="en-US" sz="12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ln>
            <a:miter/>
          </a:ln>
        </p:spPr>
        <p:txBody>
          <a:bodyPr/>
          <a:lstStyle/>
          <a:p>
            <a:pPr>
              <a:defRPr/>
            </a:pPr>
            <a:r>
              <a:rPr lang="en-US" altLang="zh-CN" sz="2800" noProof="1">
                <a:solidFill>
                  <a:srgbClr val="7030A0"/>
                </a:solidFill>
                <a:effectLst>
                  <a:outerShdw blurRad="38100" dist="38100" dir="2700000">
                    <a:srgbClr val="C0C0C0"/>
                  </a:outerShdw>
                </a:effectLst>
              </a:rPr>
              <a:t>UNIX</a:t>
            </a:r>
            <a:r>
              <a:rPr lang="zh-CN" altLang="en-US" sz="2800" noProof="1">
                <a:solidFill>
                  <a:srgbClr val="7030A0"/>
                </a:solidFill>
                <a:effectLst>
                  <a:outerShdw blurRad="38100" dist="38100" dir="2700000">
                    <a:srgbClr val="C0C0C0"/>
                  </a:outerShdw>
                </a:effectLst>
              </a:rPr>
              <a:t>，</a:t>
            </a:r>
            <a:r>
              <a:rPr lang="en-US" altLang="zh-CN" sz="2800" noProof="1" smtClean="0">
                <a:solidFill>
                  <a:srgbClr val="7030A0"/>
                </a:solidFill>
                <a:effectLst>
                  <a:outerShdw blurRad="38100" dist="38100" dir="2700000">
                    <a:srgbClr val="C0C0C0"/>
                  </a:outerShdw>
                </a:effectLst>
              </a:rPr>
              <a:t>Windows--</a:t>
            </a:r>
            <a:r>
              <a:rPr lang="en-US" altLang="zh-CN" sz="2800" noProof="1" smtClean="0">
                <a:effectLst>
                  <a:outerShdw blurRad="38100" dist="38100" dir="2700000">
                    <a:srgbClr val="C0C0C0"/>
                  </a:outerShdw>
                </a:effectLst>
              </a:rPr>
              <a:t>No Long-term Scheduler</a:t>
            </a:r>
            <a:endParaRPr lang="en-US" altLang="zh-CN" sz="2800" noProof="1">
              <a:effectLst>
                <a:outerShdw blurRad="38100" dist="38100" dir="2700000">
                  <a:srgbClr val="C0C0C0"/>
                </a:outerShdw>
              </a:effectLst>
            </a:endParaRPr>
          </a:p>
        </p:txBody>
      </p:sp>
      <p:sp>
        <p:nvSpPr>
          <p:cNvPr id="49155" name="Rectangle 3"/>
          <p:cNvSpPr>
            <a:spLocks noGrp="1" noChangeArrowheads="1"/>
          </p:cNvSpPr>
          <p:nvPr/>
        </p:nvSpPr>
        <p:spPr bwMode="auto">
          <a:xfrm>
            <a:off x="874713" y="1008063"/>
            <a:ext cx="7697787"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dirty="0">
                <a:latin typeface="Helvetica" panose="020B0604020202020204" pitchFamily="34" charset="0"/>
                <a:sym typeface="Symbol" panose="05050102010706020507" pitchFamily="18" charset="2"/>
              </a:rPr>
              <a:t>On some systems, such as </a:t>
            </a:r>
            <a:r>
              <a:rPr lang="en-US" altLang="zh-CN" sz="2400" b="1" u="sng" dirty="0">
                <a:solidFill>
                  <a:srgbClr val="0000CC"/>
                </a:solidFill>
                <a:latin typeface="Helvetica" panose="020B0604020202020204" pitchFamily="34" charset="0"/>
                <a:sym typeface="Symbol" panose="05050102010706020507" pitchFamily="18" charset="2"/>
              </a:rPr>
              <a:t>time-sharing systems</a:t>
            </a:r>
            <a:r>
              <a:rPr lang="en-US" altLang="zh-CN" sz="2400" dirty="0">
                <a:latin typeface="Helvetica" panose="020B0604020202020204" pitchFamily="34" charset="0"/>
                <a:sym typeface="Symbol" panose="05050102010706020507" pitchFamily="18" charset="2"/>
              </a:rPr>
              <a:t>, the </a:t>
            </a:r>
            <a:r>
              <a:rPr lang="en-US" altLang="zh-CN" sz="2400" b="1" u="sng" dirty="0">
                <a:solidFill>
                  <a:srgbClr val="7030A0"/>
                </a:solidFill>
                <a:latin typeface="Helvetica" panose="020B0604020202020204" pitchFamily="34" charset="0"/>
                <a:sym typeface="Symbol" panose="05050102010706020507" pitchFamily="18" charset="2"/>
              </a:rPr>
              <a:t>long-term scheduler</a:t>
            </a:r>
            <a:r>
              <a:rPr lang="en-US" altLang="zh-CN" sz="2400" b="1" dirty="0">
                <a:solidFill>
                  <a:srgbClr val="7030A0"/>
                </a:solidFill>
                <a:latin typeface="Helvetica" panose="020B0604020202020204" pitchFamily="34" charset="0"/>
                <a:sym typeface="Symbol" panose="05050102010706020507" pitchFamily="18" charset="2"/>
              </a:rPr>
              <a:t> </a:t>
            </a:r>
            <a:r>
              <a:rPr lang="en-US" altLang="zh-CN" sz="2400" dirty="0">
                <a:latin typeface="Helvetica" panose="020B0604020202020204" pitchFamily="34" charset="0"/>
                <a:sym typeface="Symbol" panose="05050102010706020507" pitchFamily="18" charset="2"/>
              </a:rPr>
              <a:t>may be </a:t>
            </a:r>
            <a:r>
              <a:rPr lang="en-US" altLang="zh-CN" sz="2400" b="1" u="sng" dirty="0">
                <a:solidFill>
                  <a:srgbClr val="0070C0"/>
                </a:solidFill>
                <a:latin typeface="Helvetica" panose="020B0604020202020204" pitchFamily="34" charset="0"/>
                <a:sym typeface="Symbol" panose="05050102010706020507" pitchFamily="18" charset="2"/>
              </a:rPr>
              <a:t>absent or minimal</a:t>
            </a:r>
            <a:r>
              <a:rPr lang="en-US" altLang="zh-CN" sz="2400" dirty="0">
                <a:latin typeface="Helvetica" panose="020B0604020202020204" pitchFamily="34" charset="0"/>
                <a:sym typeface="Symbol" panose="05050102010706020507" pitchFamily="18" charset="2"/>
              </a:rPr>
              <a:t>.</a:t>
            </a:r>
            <a:endParaRPr lang="en-US" altLang="zh-CN" sz="2400" dirty="0">
              <a:latin typeface="Helvetica" panose="020B0604020202020204" pitchFamily="34" charset="0"/>
              <a:sym typeface="Symbol" panose="05050102010706020507" pitchFamily="18" charset="2"/>
            </a:endParaRPr>
          </a:p>
          <a:p>
            <a:r>
              <a:rPr lang="en-US" altLang="zh-CN" sz="2400" u="sng" dirty="0">
                <a:solidFill>
                  <a:srgbClr val="0000CC"/>
                </a:solidFill>
                <a:latin typeface="Helvetica" panose="020B0604020202020204" pitchFamily="34" charset="0"/>
                <a:sym typeface="Symbol" panose="05050102010706020507" pitchFamily="18" charset="2"/>
              </a:rPr>
              <a:t>UNIX and Microsoft Windows </a:t>
            </a:r>
            <a:r>
              <a:rPr lang="en-US" altLang="zh-CN" sz="2400" u="sng" dirty="0">
                <a:latin typeface="Helvetica" panose="020B0604020202020204" pitchFamily="34" charset="0"/>
                <a:sym typeface="Symbol" panose="05050102010706020507" pitchFamily="18" charset="2"/>
              </a:rPr>
              <a:t>systems </a:t>
            </a:r>
            <a:r>
              <a:rPr lang="en-US" altLang="zh-CN" sz="2400" b="1" u="sng" dirty="0">
                <a:latin typeface="Helvetica" panose="020B0604020202020204" pitchFamily="34" charset="0"/>
                <a:sym typeface="Symbol" panose="05050102010706020507" pitchFamily="18" charset="2"/>
              </a:rPr>
              <a:t>often</a:t>
            </a:r>
            <a:r>
              <a:rPr lang="en-US" altLang="zh-CN" sz="2400" u="sng" dirty="0">
                <a:latin typeface="Helvetica" panose="020B0604020202020204" pitchFamily="34" charset="0"/>
                <a:sym typeface="Symbol" panose="05050102010706020507" pitchFamily="18" charset="2"/>
              </a:rPr>
              <a:t> </a:t>
            </a:r>
            <a:r>
              <a:rPr lang="en-US" altLang="zh-CN" sz="2400" b="1" u="sng" dirty="0">
                <a:solidFill>
                  <a:srgbClr val="006600"/>
                </a:solidFill>
                <a:latin typeface="Helvetica" panose="020B0604020202020204" pitchFamily="34" charset="0"/>
                <a:sym typeface="Symbol" panose="05050102010706020507" pitchFamily="18" charset="2"/>
              </a:rPr>
              <a:t>have </a:t>
            </a:r>
            <a:r>
              <a:rPr lang="en-US" altLang="zh-CN" sz="2400" b="1" u="sng" dirty="0">
                <a:solidFill>
                  <a:srgbClr val="C00000"/>
                </a:solidFill>
                <a:latin typeface="Helvetica" panose="020B0604020202020204" pitchFamily="34" charset="0"/>
                <a:sym typeface="Symbol" panose="05050102010706020507" pitchFamily="18" charset="2"/>
              </a:rPr>
              <a:t>no</a:t>
            </a:r>
            <a:r>
              <a:rPr lang="en-US" altLang="zh-CN" sz="2400" b="1" u="sng" dirty="0">
                <a:solidFill>
                  <a:srgbClr val="006600"/>
                </a:solidFill>
                <a:latin typeface="Helvetica" panose="020B0604020202020204" pitchFamily="34" charset="0"/>
                <a:sym typeface="Symbol" panose="05050102010706020507" pitchFamily="18" charset="2"/>
              </a:rPr>
              <a:t> </a:t>
            </a:r>
            <a:r>
              <a:rPr lang="en-US" altLang="zh-CN" sz="2400" b="1" u="sng" dirty="0">
                <a:solidFill>
                  <a:srgbClr val="7030A0"/>
                </a:solidFill>
                <a:latin typeface="Helvetica" panose="020B0604020202020204" pitchFamily="34" charset="0"/>
                <a:sym typeface="Symbol" panose="05050102010706020507" pitchFamily="18" charset="2"/>
              </a:rPr>
              <a:t>long-term scheduler </a:t>
            </a:r>
            <a:endParaRPr lang="en-US" altLang="zh-CN" sz="2400" b="1" u="sng" dirty="0">
              <a:solidFill>
                <a:srgbClr val="7030A0"/>
              </a:solidFill>
              <a:latin typeface="Helvetica" panose="020B0604020202020204" pitchFamily="34" charset="0"/>
              <a:sym typeface="Symbol" panose="05050102010706020507" pitchFamily="18" charset="2"/>
            </a:endParaRPr>
          </a:p>
          <a:p>
            <a:pPr lvl="1"/>
            <a:r>
              <a:rPr lang="en-US" altLang="zh-CN" sz="2000" dirty="0">
                <a:latin typeface="Helvetica" panose="020B0604020202020204" pitchFamily="34" charset="0"/>
                <a:sym typeface="Symbol" panose="05050102010706020507" pitchFamily="18" charset="2"/>
              </a:rPr>
              <a:t>Simply</a:t>
            </a:r>
            <a:r>
              <a:rPr lang="en-US" altLang="zh-CN" sz="2000" b="1" dirty="0">
                <a:latin typeface="Helvetica" panose="020B0604020202020204" pitchFamily="34" charset="0"/>
                <a:sym typeface="Symbol" panose="05050102010706020507" pitchFamily="18" charset="2"/>
              </a:rPr>
              <a:t> </a:t>
            </a:r>
            <a:r>
              <a:rPr lang="en-US" altLang="zh-CN" sz="2000" b="1" dirty="0">
                <a:solidFill>
                  <a:srgbClr val="006600"/>
                </a:solidFill>
                <a:latin typeface="Helvetica" panose="020B0604020202020204" pitchFamily="34" charset="0"/>
                <a:sym typeface="Symbol" panose="05050102010706020507" pitchFamily="18" charset="2"/>
              </a:rPr>
              <a:t>put every new process in memory </a:t>
            </a:r>
            <a:r>
              <a:rPr lang="en-US" altLang="zh-CN" sz="2000" dirty="0">
                <a:latin typeface="Helvetica" panose="020B0604020202020204" pitchFamily="34" charset="0"/>
                <a:sym typeface="Symbol" panose="05050102010706020507" pitchFamily="18" charset="2"/>
              </a:rPr>
              <a:t>for the </a:t>
            </a:r>
            <a:r>
              <a:rPr lang="en-US" altLang="zh-CN" sz="2000" dirty="0">
                <a:solidFill>
                  <a:srgbClr val="006600"/>
                </a:solidFill>
                <a:latin typeface="Helvetica" panose="020B0604020202020204" pitchFamily="34" charset="0"/>
                <a:sym typeface="Symbol" panose="05050102010706020507" pitchFamily="18" charset="2"/>
              </a:rPr>
              <a:t>short-term </a:t>
            </a:r>
            <a:r>
              <a:rPr lang="en-US" altLang="zh-CN" sz="2000" dirty="0" smtClean="0">
                <a:solidFill>
                  <a:srgbClr val="006600"/>
                </a:solidFill>
                <a:latin typeface="Helvetica" panose="020B0604020202020204" pitchFamily="34" charset="0"/>
                <a:sym typeface="Symbol" panose="05050102010706020507" pitchFamily="18" charset="2"/>
              </a:rPr>
              <a:t>scheduler.</a:t>
            </a:r>
            <a:endParaRPr lang="en-US" altLang="zh-CN" sz="2000" dirty="0" smtClean="0">
              <a:solidFill>
                <a:srgbClr val="006600"/>
              </a:solidFill>
              <a:latin typeface="Helvetica" panose="020B0604020202020204" pitchFamily="34" charset="0"/>
              <a:sym typeface="Symbol" panose="05050102010706020507" pitchFamily="18" charset="2"/>
            </a:endParaRPr>
          </a:p>
          <a:p>
            <a:endParaRPr lang="en-US" altLang="zh-CN" sz="2400" dirty="0" smtClean="0">
              <a:latin typeface="Helvetica" panose="020B0604020202020204" pitchFamily="34" charset="0"/>
              <a:sym typeface="Symbol" panose="05050102010706020507" pitchFamily="18" charset="2"/>
            </a:endParaRPr>
          </a:p>
          <a:p>
            <a:r>
              <a:rPr lang="zh-CN" altLang="en-US" sz="2400" dirty="0" smtClean="0">
                <a:latin typeface="Helvetica" panose="020B0604020202020204" pitchFamily="34" charset="0"/>
                <a:sym typeface="Symbol" panose="05050102010706020507" pitchFamily="18" charset="2"/>
              </a:rPr>
              <a:t>思考：</a:t>
            </a:r>
            <a:endParaRPr lang="en-US" altLang="zh-CN" sz="2400" dirty="0" smtClean="0">
              <a:latin typeface="Helvetica" panose="020B0604020202020204" pitchFamily="34" charset="0"/>
              <a:sym typeface="Symbol" panose="05050102010706020507" pitchFamily="18" charset="2"/>
            </a:endParaRPr>
          </a:p>
          <a:p>
            <a:pPr lvl="1"/>
            <a:r>
              <a:rPr lang="en-US" altLang="zh-CN" sz="2000" dirty="0" smtClean="0">
                <a:latin typeface="Helvetica" panose="020B0604020202020204" pitchFamily="34" charset="0"/>
                <a:sym typeface="Symbol" panose="05050102010706020507" pitchFamily="18" charset="2"/>
              </a:rPr>
              <a:t>How </a:t>
            </a:r>
            <a:r>
              <a:rPr lang="en-US" altLang="zh-CN" sz="2000" dirty="0" smtClean="0">
                <a:sym typeface="Symbol" panose="05050102010706020507" pitchFamily="18" charset="2"/>
              </a:rPr>
              <a:t>to controls the </a:t>
            </a:r>
            <a:r>
              <a:rPr lang="en-US" altLang="zh-CN" sz="2000" b="1" i="1" dirty="0" smtClean="0">
                <a:solidFill>
                  <a:srgbClr val="FF0000"/>
                </a:solidFill>
                <a:sym typeface="Symbol" panose="05050102010706020507" pitchFamily="18" charset="2"/>
              </a:rPr>
              <a:t>degree of multiprogramming </a:t>
            </a:r>
            <a:r>
              <a:rPr lang="en-US" altLang="zh-CN" sz="2000" dirty="0" smtClean="0">
                <a:latin typeface="Helvetica" panose="020B0604020202020204" pitchFamily="34" charset="0"/>
                <a:sym typeface="Symbol" panose="05050102010706020507" pitchFamily="18" charset="2"/>
              </a:rPr>
              <a:t>on </a:t>
            </a:r>
            <a:r>
              <a:rPr lang="en-US" altLang="zh-CN" sz="2000" b="1" dirty="0" smtClean="0">
                <a:solidFill>
                  <a:srgbClr val="121896"/>
                </a:solidFill>
                <a:latin typeface="Helvetica" panose="020B0604020202020204" pitchFamily="34" charset="0"/>
                <a:sym typeface="Symbol" panose="05050102010706020507" pitchFamily="18" charset="2"/>
              </a:rPr>
              <a:t>time-sharing systems</a:t>
            </a:r>
            <a:r>
              <a:rPr lang="en-US" altLang="zh-CN" sz="2000" dirty="0" smtClean="0">
                <a:latin typeface="Helvetica" panose="020B0604020202020204" pitchFamily="34" charset="0"/>
                <a:sym typeface="Symbol" panose="05050102010706020507" pitchFamily="18" charset="2"/>
              </a:rPr>
              <a:t>?</a:t>
            </a:r>
            <a:endParaRPr lang="en-US" altLang="zh-CN" sz="2000" dirty="0" smtClean="0">
              <a:latin typeface="Helvetica" panose="020B0604020202020204" pitchFamily="34" charset="0"/>
              <a:sym typeface="Symbol" panose="05050102010706020507" pitchFamily="18" charset="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ln>
            <a:miter/>
          </a:ln>
        </p:spPr>
        <p:txBody>
          <a:bodyPr/>
          <a:lstStyle/>
          <a:p>
            <a:pPr>
              <a:defRPr/>
            </a:pPr>
            <a:r>
              <a:rPr lang="en-US" altLang="zh-CN" sz="2800" noProof="1">
                <a:solidFill>
                  <a:srgbClr val="7030A0"/>
                </a:solidFill>
                <a:effectLst>
                  <a:outerShdw blurRad="38100" dist="38100" dir="2700000">
                    <a:srgbClr val="C0C0C0"/>
                  </a:outerShdw>
                </a:effectLst>
              </a:rPr>
              <a:t>UNIX</a:t>
            </a:r>
            <a:r>
              <a:rPr lang="zh-CN" altLang="en-US" sz="2800" noProof="1">
                <a:solidFill>
                  <a:srgbClr val="7030A0"/>
                </a:solidFill>
                <a:effectLst>
                  <a:outerShdw blurRad="38100" dist="38100" dir="2700000">
                    <a:srgbClr val="C0C0C0"/>
                  </a:outerShdw>
                </a:effectLst>
              </a:rPr>
              <a:t>，</a:t>
            </a:r>
            <a:r>
              <a:rPr lang="en-US" altLang="zh-CN" sz="2800" noProof="1" smtClean="0">
                <a:solidFill>
                  <a:srgbClr val="7030A0"/>
                </a:solidFill>
                <a:effectLst>
                  <a:outerShdw blurRad="38100" dist="38100" dir="2700000">
                    <a:srgbClr val="C0C0C0"/>
                  </a:outerShdw>
                </a:effectLst>
              </a:rPr>
              <a:t>Windows--</a:t>
            </a:r>
            <a:r>
              <a:rPr lang="en-US" altLang="zh-CN" sz="2800" noProof="1" smtClean="0">
                <a:effectLst>
                  <a:outerShdw blurRad="38100" dist="38100" dir="2700000">
                    <a:srgbClr val="C0C0C0"/>
                  </a:outerShdw>
                </a:effectLst>
              </a:rPr>
              <a:t>No Long-term Scheduler</a:t>
            </a:r>
            <a:endParaRPr lang="en-US" altLang="zh-CN" sz="2800" noProof="1">
              <a:effectLst>
                <a:outerShdw blurRad="38100" dist="38100" dir="2700000">
                  <a:srgbClr val="C0C0C0"/>
                </a:outerShdw>
              </a:effectLst>
            </a:endParaRPr>
          </a:p>
        </p:txBody>
      </p:sp>
      <p:sp>
        <p:nvSpPr>
          <p:cNvPr id="49155" name="Rectangle 3"/>
          <p:cNvSpPr>
            <a:spLocks noGrp="1" noChangeArrowheads="1"/>
          </p:cNvSpPr>
          <p:nvPr/>
        </p:nvSpPr>
        <p:spPr bwMode="auto">
          <a:xfrm>
            <a:off x="874713" y="1124712"/>
            <a:ext cx="7697787" cy="5233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dirty="0" smtClean="0">
                <a:latin typeface="Helvetica" panose="020B0604020202020204" pitchFamily="34" charset="0"/>
                <a:sym typeface="Symbol" panose="05050102010706020507" pitchFamily="18" charset="2"/>
              </a:rPr>
              <a:t>How </a:t>
            </a:r>
            <a:r>
              <a:rPr lang="en-US" altLang="zh-CN" sz="2400" dirty="0" smtClean="0">
                <a:sym typeface="Symbol" panose="05050102010706020507" pitchFamily="18" charset="2"/>
              </a:rPr>
              <a:t>to controls the </a:t>
            </a:r>
            <a:r>
              <a:rPr lang="en-US" altLang="zh-CN" sz="2400" b="1" i="1" dirty="0" smtClean="0">
                <a:solidFill>
                  <a:srgbClr val="FF0000"/>
                </a:solidFill>
                <a:sym typeface="Symbol" panose="05050102010706020507" pitchFamily="18" charset="2"/>
              </a:rPr>
              <a:t>degree of multiprogramming </a:t>
            </a:r>
            <a:r>
              <a:rPr lang="en-US" altLang="zh-CN" sz="2400" dirty="0" smtClean="0">
                <a:latin typeface="Helvetica" panose="020B0604020202020204" pitchFamily="34" charset="0"/>
                <a:sym typeface="Symbol" panose="05050102010706020507" pitchFamily="18" charset="2"/>
              </a:rPr>
              <a:t>on </a:t>
            </a:r>
            <a:r>
              <a:rPr lang="en-US" altLang="zh-CN" sz="2400" b="1" dirty="0" smtClean="0">
                <a:solidFill>
                  <a:srgbClr val="121896"/>
                </a:solidFill>
                <a:latin typeface="Helvetica" panose="020B0604020202020204" pitchFamily="34" charset="0"/>
                <a:sym typeface="Symbol" panose="05050102010706020507" pitchFamily="18" charset="2"/>
              </a:rPr>
              <a:t>time-sharing systems</a:t>
            </a:r>
            <a:r>
              <a:rPr lang="en-US" altLang="zh-CN" sz="2400" dirty="0" smtClean="0">
                <a:latin typeface="Helvetica" panose="020B0604020202020204" pitchFamily="34" charset="0"/>
                <a:sym typeface="Symbol" panose="05050102010706020507" pitchFamily="18" charset="2"/>
              </a:rPr>
              <a:t>?</a:t>
            </a:r>
            <a:endParaRPr lang="en-US" altLang="zh-CN" sz="2400" dirty="0" smtClean="0">
              <a:latin typeface="Helvetica" panose="020B0604020202020204" pitchFamily="34" charset="0"/>
              <a:sym typeface="Symbol" panose="05050102010706020507" pitchFamily="18" charset="2"/>
            </a:endParaRPr>
          </a:p>
          <a:p>
            <a:pPr lvl="1"/>
            <a:r>
              <a:rPr lang="en-US" altLang="zh-CN" sz="2000" dirty="0" smtClean="0">
                <a:solidFill>
                  <a:srgbClr val="0070C0"/>
                </a:solidFill>
                <a:latin typeface="Helvetica" panose="020B0604020202020204" pitchFamily="34" charset="0"/>
              </a:rPr>
              <a:t>If </a:t>
            </a:r>
            <a:r>
              <a:rPr lang="en-US" altLang="zh-CN" sz="2000" dirty="0">
                <a:solidFill>
                  <a:srgbClr val="0070C0"/>
                </a:solidFill>
                <a:latin typeface="Helvetica" panose="020B0604020202020204" pitchFamily="34" charset="0"/>
              </a:rPr>
              <a:t>the </a:t>
            </a:r>
            <a:r>
              <a:rPr lang="en-US" altLang="zh-CN" sz="2000" b="1" dirty="0">
                <a:solidFill>
                  <a:srgbClr val="7030A0"/>
                </a:solidFill>
                <a:latin typeface="Helvetica" panose="020B0604020202020204" pitchFamily="34" charset="0"/>
              </a:rPr>
              <a:t>performance declines to unacceptable levels </a:t>
            </a:r>
            <a:r>
              <a:rPr lang="en-US" altLang="zh-CN" sz="2000" dirty="0">
                <a:latin typeface="Helvetica" panose="020B0604020202020204" pitchFamily="34" charset="0"/>
              </a:rPr>
              <a:t>on a multiuser </a:t>
            </a:r>
            <a:r>
              <a:rPr lang="en-US" altLang="zh-CN" sz="2000" dirty="0" smtClean="0">
                <a:latin typeface="Helvetica" panose="020B0604020202020204" pitchFamily="34" charset="0"/>
              </a:rPr>
              <a:t>system</a:t>
            </a:r>
            <a:endParaRPr lang="en-US" altLang="zh-CN" sz="2000" dirty="0" smtClean="0">
              <a:latin typeface="Helvetica" panose="020B0604020202020204" pitchFamily="34" charset="0"/>
            </a:endParaRPr>
          </a:p>
          <a:p>
            <a:pPr lvl="2"/>
            <a:r>
              <a:rPr lang="en-US" altLang="zh-CN" sz="1800" b="1" u="sng" dirty="0" smtClean="0">
                <a:latin typeface="Helvetica" panose="020B0604020202020204" pitchFamily="34" charset="0"/>
              </a:rPr>
              <a:t>Solution:</a:t>
            </a:r>
            <a:r>
              <a:rPr lang="en-US" altLang="zh-CN" sz="1800" b="1" dirty="0" smtClean="0">
                <a:latin typeface="Helvetica" panose="020B0604020202020204" pitchFamily="34" charset="0"/>
              </a:rPr>
              <a:t> </a:t>
            </a:r>
            <a:r>
              <a:rPr lang="en-US" altLang="zh-CN" sz="1800" b="1" dirty="0" smtClean="0">
                <a:solidFill>
                  <a:srgbClr val="0000CC"/>
                </a:solidFill>
                <a:latin typeface="Helvetica" panose="020B0604020202020204" pitchFamily="34" charset="0"/>
              </a:rPr>
              <a:t>Simply </a:t>
            </a:r>
            <a:r>
              <a:rPr lang="en-US" altLang="zh-CN" sz="1800" b="1" dirty="0" smtClean="0">
                <a:solidFill>
                  <a:srgbClr val="C00000"/>
                </a:solidFill>
                <a:latin typeface="Helvetica" panose="020B0604020202020204" pitchFamily="34" charset="0"/>
              </a:rPr>
              <a:t>quit</a:t>
            </a:r>
            <a:r>
              <a:rPr lang="en-US" altLang="zh-CN" sz="1800" b="1" dirty="0">
                <a:latin typeface="Helvetica" panose="020B0604020202020204" pitchFamily="34" charset="0"/>
              </a:rPr>
              <a:t> </a:t>
            </a:r>
            <a:r>
              <a:rPr lang="en-US" altLang="zh-CN" sz="1800" b="1" dirty="0" smtClean="0">
                <a:solidFill>
                  <a:srgbClr val="0000CC"/>
                </a:solidFill>
                <a:latin typeface="Helvetica" panose="020B0604020202020204" pitchFamily="34" charset="0"/>
              </a:rPr>
              <a:t> </a:t>
            </a:r>
            <a:r>
              <a:rPr lang="en-US" altLang="zh-CN" sz="1800" b="1" dirty="0">
                <a:solidFill>
                  <a:srgbClr val="0000CC"/>
                </a:solidFill>
                <a:latin typeface="Helvetica" panose="020B0604020202020204" pitchFamily="34" charset="0"/>
              </a:rPr>
              <a:t>some users </a:t>
            </a:r>
            <a:endParaRPr lang="en-US" altLang="zh-CN" sz="1800" b="1" dirty="0">
              <a:latin typeface="Helvetica" panose="020B0604020202020204" pitchFamily="34" charset="0"/>
            </a:endParaRPr>
          </a:p>
          <a:p>
            <a:pPr lvl="1"/>
            <a:r>
              <a:rPr lang="en-US" altLang="zh-CN" sz="2000" dirty="0">
                <a:solidFill>
                  <a:srgbClr val="0070C0"/>
                </a:solidFill>
                <a:latin typeface="Helvetica" panose="020B0604020202020204" pitchFamily="34" charset="0"/>
              </a:rPr>
              <a:t>If the </a:t>
            </a:r>
            <a:r>
              <a:rPr lang="en-US" altLang="zh-CN" sz="2000" b="1" dirty="0">
                <a:solidFill>
                  <a:srgbClr val="7030A0"/>
                </a:solidFill>
                <a:latin typeface="Helvetica" panose="020B0604020202020204" pitchFamily="34" charset="0"/>
              </a:rPr>
              <a:t>memory is </a:t>
            </a:r>
            <a:r>
              <a:rPr lang="en-US" altLang="zh-CN" sz="2000" b="1" u="sng" dirty="0" smtClean="0">
                <a:solidFill>
                  <a:srgbClr val="7030A0"/>
                </a:solidFill>
                <a:latin typeface="Helvetica" panose="020B0604020202020204" pitchFamily="34" charset="0"/>
              </a:rPr>
              <a:t>insufficient</a:t>
            </a:r>
            <a:endParaRPr lang="en-US" altLang="zh-CN" sz="2000" b="1" u="sng" dirty="0" smtClean="0">
              <a:solidFill>
                <a:srgbClr val="7030A0"/>
              </a:solidFill>
              <a:latin typeface="Helvetica" panose="020B0604020202020204" pitchFamily="34" charset="0"/>
            </a:endParaRPr>
          </a:p>
          <a:p>
            <a:pPr lvl="2"/>
            <a:r>
              <a:rPr lang="en-US" altLang="zh-CN" sz="1800" b="1" u="sng" dirty="0" smtClean="0">
                <a:latin typeface="Helvetica" panose="020B0604020202020204" pitchFamily="34" charset="0"/>
              </a:rPr>
              <a:t>Solution</a:t>
            </a:r>
            <a:r>
              <a:rPr lang="en-US" altLang="zh-CN" sz="1800" u="sng" dirty="0" smtClean="0">
                <a:latin typeface="Helvetica" panose="020B0604020202020204" pitchFamily="34" charset="0"/>
              </a:rPr>
              <a:t>:</a:t>
            </a:r>
            <a:r>
              <a:rPr lang="en-US" altLang="zh-CN" sz="1800" dirty="0" smtClean="0">
                <a:solidFill>
                  <a:srgbClr val="0070C0"/>
                </a:solidFill>
                <a:latin typeface="Helvetica" panose="020B0604020202020204" pitchFamily="34" charset="0"/>
              </a:rPr>
              <a:t> </a:t>
            </a:r>
            <a:r>
              <a:rPr lang="en-US" altLang="zh-CN" sz="1800" b="1" u="sng" dirty="0">
                <a:solidFill>
                  <a:srgbClr val="0000CC"/>
                </a:solidFill>
                <a:latin typeface="Helvetica" panose="020B0604020202020204" pitchFamily="34" charset="0"/>
              </a:rPr>
              <a:t>Leave</a:t>
            </a:r>
            <a:r>
              <a:rPr lang="en-US" altLang="zh-CN" sz="1800" b="1" u="sng" dirty="0" smtClean="0">
                <a:solidFill>
                  <a:srgbClr val="0000CC"/>
                </a:solidFill>
                <a:latin typeface="Helvetica" panose="020B0604020202020204" pitchFamily="34" charset="0"/>
              </a:rPr>
              <a:t>s </a:t>
            </a:r>
            <a:r>
              <a:rPr lang="en-US" altLang="zh-CN" sz="1800" b="1" u="sng" dirty="0">
                <a:solidFill>
                  <a:srgbClr val="0000CC"/>
                </a:solidFill>
                <a:latin typeface="Helvetica" panose="020B0604020202020204" pitchFamily="34" charset="0"/>
              </a:rPr>
              <a:t>some ready processes on the disk</a:t>
            </a:r>
            <a:endParaRPr lang="en-US" altLang="zh-CN" sz="1800" b="1" u="sng" dirty="0">
              <a:solidFill>
                <a:srgbClr val="0000CC"/>
              </a:solidFill>
              <a:latin typeface="Helvetica" panose="020B0604020202020204" pitchFamily="34" charset="0"/>
            </a:endParaRPr>
          </a:p>
          <a:p>
            <a:pPr lvl="2"/>
            <a:r>
              <a:rPr lang="en-US" altLang="zh-CN" sz="1800" b="1" dirty="0" smtClean="0">
                <a:solidFill>
                  <a:srgbClr val="FF0000"/>
                </a:solidFill>
                <a:latin typeface="Helvetica" panose="020B0604020202020204" pitchFamily="34" charset="0"/>
              </a:rPr>
              <a:t>UNIX: “ready </a:t>
            </a:r>
            <a:r>
              <a:rPr lang="en-US" altLang="zh-CN" sz="1800" b="1" dirty="0">
                <a:solidFill>
                  <a:srgbClr val="FF0000"/>
                </a:solidFill>
                <a:latin typeface="Helvetica" panose="020B0604020202020204" pitchFamily="34" charset="0"/>
              </a:rPr>
              <a:t>in memory” or “ready not in  memory</a:t>
            </a:r>
            <a:r>
              <a:rPr lang="en-US" altLang="zh-CN" sz="1800" b="1" dirty="0" smtClean="0">
                <a:solidFill>
                  <a:srgbClr val="FF0000"/>
                </a:solidFill>
                <a:latin typeface="Helvetica" panose="020B0604020202020204" pitchFamily="34" charset="0"/>
              </a:rPr>
              <a:t>”</a:t>
            </a:r>
            <a:endParaRPr lang="en-US" altLang="zh-CN" sz="1800" b="1" dirty="0" smtClean="0">
              <a:solidFill>
                <a:srgbClr val="FF0000"/>
              </a:solidFill>
              <a:latin typeface="Helvetica" panose="020B0604020202020204" pitchFamily="34" charset="0"/>
            </a:endParaRPr>
          </a:p>
          <a:p>
            <a:pPr marL="857250" lvl="2" indent="0">
              <a:buNone/>
            </a:pPr>
            <a:r>
              <a:rPr lang="en-US" altLang="zh-CN" sz="1800" dirty="0">
                <a:solidFill>
                  <a:srgbClr val="000000"/>
                </a:solidFill>
                <a:latin typeface="Helvetica" panose="020B0604020202020204" pitchFamily="34" charset="0"/>
              </a:rPr>
              <a:t> </a:t>
            </a:r>
            <a:r>
              <a:rPr lang="en-US" altLang="zh-CN" sz="1800" dirty="0" smtClean="0">
                <a:solidFill>
                  <a:srgbClr val="000000"/>
                </a:solidFill>
                <a:latin typeface="Helvetica" panose="020B0604020202020204" pitchFamily="34" charset="0"/>
              </a:rPr>
              <a:t>   (</a:t>
            </a:r>
            <a:r>
              <a:rPr lang="zh-CN" altLang="en-US" sz="1800" dirty="0" smtClean="0">
                <a:solidFill>
                  <a:srgbClr val="000000"/>
                </a:solidFill>
                <a:latin typeface="Helvetica" panose="020B0604020202020204" pitchFamily="34" charset="0"/>
              </a:rPr>
              <a:t>参见：</a:t>
            </a:r>
            <a:r>
              <a:rPr lang="en-US" altLang="zh-CN" sz="1800" dirty="0">
                <a:solidFill>
                  <a:srgbClr val="000000"/>
                </a:solidFill>
                <a:latin typeface="Helvetica" panose="020B0604020202020204" pitchFamily="34" charset="0"/>
              </a:rPr>
              <a:t>UNIX</a:t>
            </a:r>
            <a:r>
              <a:rPr lang="zh-CN" altLang="en-US" sz="1800" dirty="0">
                <a:solidFill>
                  <a:srgbClr val="000000"/>
                </a:solidFill>
                <a:latin typeface="Helvetica" panose="020B0604020202020204" pitchFamily="34" charset="0"/>
              </a:rPr>
              <a:t>操作系统</a:t>
            </a:r>
            <a:r>
              <a:rPr lang="zh-CN" altLang="en-US" sz="1800" dirty="0" smtClean="0">
                <a:solidFill>
                  <a:srgbClr val="000000"/>
                </a:solidFill>
                <a:latin typeface="Helvetica" panose="020B0604020202020204" pitchFamily="34" charset="0"/>
              </a:rPr>
              <a:t>设计，</a:t>
            </a:r>
            <a:r>
              <a:rPr lang="en-US" altLang="zh-CN" sz="1800" dirty="0" smtClean="0">
                <a:solidFill>
                  <a:srgbClr val="000000"/>
                </a:solidFill>
                <a:latin typeface="Helvetica" panose="020B0604020202020204" pitchFamily="34" charset="0"/>
              </a:rPr>
              <a:t>P114</a:t>
            </a:r>
            <a:r>
              <a:rPr lang="zh-CN" altLang="en-US" sz="1800" dirty="0" smtClean="0">
                <a:solidFill>
                  <a:srgbClr val="000000"/>
                </a:solidFill>
                <a:latin typeface="Helvetica" panose="020B0604020202020204" pitchFamily="34" charset="0"/>
              </a:rPr>
              <a:t>，进程状态之间的转换</a:t>
            </a:r>
            <a:r>
              <a:rPr lang="en-US" altLang="zh-CN" sz="1800" dirty="0" smtClean="0">
                <a:solidFill>
                  <a:srgbClr val="000000"/>
                </a:solidFill>
                <a:latin typeface="Helvetica" panose="020B0604020202020204" pitchFamily="34" charset="0"/>
              </a:rPr>
              <a:t>)</a:t>
            </a:r>
            <a:endParaRPr lang="en-US" altLang="zh-CN" sz="1800" dirty="0" smtClean="0">
              <a:solidFill>
                <a:srgbClr val="000000"/>
              </a:solidFill>
              <a:latin typeface="Helvetica" panose="020B0604020202020204" pitchFamily="34" charset="0"/>
            </a:endParaRPr>
          </a:p>
          <a:p>
            <a:pPr lvl="1"/>
            <a:endParaRPr lang="en-US" altLang="zh-CN" sz="2000" b="1" u="sng" noProof="1" smtClean="0">
              <a:solidFill>
                <a:srgbClr val="0070C0"/>
              </a:solidFill>
              <a:latin typeface="Helvetica" panose="020B0604020202020204" pitchFamily="34" charset="0"/>
            </a:endParaRPr>
          </a:p>
          <a:p>
            <a:pPr lvl="1"/>
            <a:r>
              <a:rPr lang="en-US" altLang="zh-CN" sz="2000" b="1" u="sng" noProof="1" smtClean="0">
                <a:solidFill>
                  <a:srgbClr val="0070C0"/>
                </a:solidFill>
                <a:latin typeface="Helvetica" panose="020B0604020202020204" pitchFamily="34" charset="0"/>
              </a:rPr>
              <a:t>Addition of Medium Term Scheduling</a:t>
            </a:r>
            <a:endParaRPr lang="en-US" altLang="zh-CN" sz="2000" b="1" u="sng" dirty="0">
              <a:solidFill>
                <a:srgbClr val="0070C0"/>
              </a:solidFill>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ln>
            <a:miter/>
          </a:ln>
        </p:spPr>
        <p:txBody>
          <a:bodyPr/>
          <a:lstStyle/>
          <a:p>
            <a:pPr>
              <a:defRPr/>
            </a:pPr>
            <a:r>
              <a:rPr lang="en-US" altLang="zh-CN" dirty="0">
                <a:solidFill>
                  <a:srgbClr val="3366FF"/>
                </a:solidFill>
                <a:latin typeface="Helvetica" panose="020B0604020202020204" pitchFamily="34" charset="0"/>
              </a:rPr>
              <a:t>Short-term </a:t>
            </a:r>
            <a:r>
              <a:rPr lang="en-US" altLang="zh-CN" dirty="0" smtClean="0">
                <a:solidFill>
                  <a:srgbClr val="3366FF"/>
                </a:solidFill>
                <a:latin typeface="Helvetica" panose="020B0604020202020204" pitchFamily="34" charset="0"/>
              </a:rPr>
              <a:t> vs. </a:t>
            </a:r>
            <a:r>
              <a:rPr lang="en-US" altLang="zh-CN" dirty="0">
                <a:solidFill>
                  <a:srgbClr val="3366FF"/>
                </a:solidFill>
                <a:latin typeface="Helvetica" panose="020B0604020202020204" pitchFamily="34" charset="0"/>
              </a:rPr>
              <a:t>Long-term</a:t>
            </a:r>
            <a:r>
              <a:rPr lang="en-US" altLang="zh-CN" dirty="0" smtClean="0">
                <a:effectLst>
                  <a:outerShdw blurRad="38100" dist="38100" dir="2700000">
                    <a:srgbClr val="C0C0C0"/>
                  </a:outerShdw>
                </a:effectLst>
              </a:rPr>
              <a:t> </a:t>
            </a:r>
            <a:r>
              <a:rPr lang="en-US" altLang="zh-CN" dirty="0">
                <a:effectLst>
                  <a:outerShdw blurRad="38100" dist="38100" dir="2700000">
                    <a:srgbClr val="C0C0C0"/>
                  </a:outerShdw>
                </a:effectLst>
              </a:rPr>
              <a:t>scheduler </a:t>
            </a:r>
            <a:endParaRPr lang="en-US" altLang="zh-CN" noProof="1">
              <a:effectLst>
                <a:outerShdw blurRad="38100" dist="38100" dir="2700000">
                  <a:srgbClr val="C0C0C0"/>
                </a:outerShdw>
              </a:effectLst>
            </a:endParaRPr>
          </a:p>
        </p:txBody>
      </p:sp>
      <p:sp>
        <p:nvSpPr>
          <p:cNvPr id="51203" name="Rectangle 3"/>
          <p:cNvSpPr>
            <a:spLocks noGrp="1" noChangeArrowheads="1"/>
          </p:cNvSpPr>
          <p:nvPr/>
        </p:nvSpPr>
        <p:spPr bwMode="auto">
          <a:xfrm>
            <a:off x="887413" y="1160463"/>
            <a:ext cx="7453312" cy="40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685800" indent="-3429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b="1" dirty="0">
                <a:solidFill>
                  <a:srgbClr val="3366FF"/>
                </a:solidFill>
                <a:latin typeface="Helvetica" panose="020B0604020202020204" pitchFamily="34" charset="0"/>
              </a:rPr>
              <a:t>Long-term scheduler </a:t>
            </a:r>
            <a:endParaRPr lang="en-US" altLang="zh-CN" sz="2400" b="1" dirty="0">
              <a:solidFill>
                <a:srgbClr val="3366FF"/>
              </a:solidFill>
              <a:latin typeface="Helvetica" panose="020B0604020202020204" pitchFamily="34" charset="0"/>
            </a:endParaRPr>
          </a:p>
          <a:p>
            <a:pPr lvl="2">
              <a:buFont typeface="Monotype Sorts" pitchFamily="2" charset="2"/>
              <a:buChar char="n"/>
            </a:pPr>
            <a:r>
              <a:rPr lang="en-US" altLang="zh-CN" sz="2000" b="1" i="1" dirty="0">
                <a:sym typeface="Symbol" panose="05050102010706020507" pitchFamily="18" charset="2"/>
              </a:rPr>
              <a:t>invoked  </a:t>
            </a:r>
            <a:r>
              <a:rPr lang="en-US" altLang="zh-CN" sz="2000" b="1" i="1" dirty="0">
                <a:solidFill>
                  <a:srgbClr val="FF0000"/>
                </a:solidFill>
                <a:sym typeface="Symbol" panose="05050102010706020507" pitchFamily="18" charset="2"/>
              </a:rPr>
              <a:t>infrequently</a:t>
            </a:r>
            <a:endParaRPr lang="en-US" altLang="zh-CN" sz="2000" b="1" i="1" dirty="0">
              <a:solidFill>
                <a:srgbClr val="FF0000"/>
              </a:solidFill>
              <a:sym typeface="Symbol" panose="05050102010706020507" pitchFamily="18" charset="2"/>
            </a:endParaRPr>
          </a:p>
          <a:p>
            <a:pPr lvl="2">
              <a:buFont typeface="Monotype Sorts" pitchFamily="2" charset="2"/>
              <a:buChar char="n"/>
            </a:pPr>
            <a:r>
              <a:rPr lang="en-US" altLang="zh-CN" sz="2000" b="1" i="1" dirty="0">
                <a:sym typeface="Symbol" panose="05050102010706020507" pitchFamily="18" charset="2"/>
              </a:rPr>
              <a:t>controls the </a:t>
            </a:r>
            <a:r>
              <a:rPr lang="en-US" altLang="zh-CN" sz="2000" b="1" i="1" dirty="0">
                <a:solidFill>
                  <a:srgbClr val="FF0000"/>
                </a:solidFill>
                <a:sym typeface="Symbol" panose="05050102010706020507" pitchFamily="18" charset="2"/>
              </a:rPr>
              <a:t>degree of multiprogramming</a:t>
            </a:r>
            <a:endParaRPr lang="en-US" altLang="zh-CN" sz="2000" b="1" i="1" dirty="0">
              <a:solidFill>
                <a:srgbClr val="FF0000"/>
              </a:solidFill>
              <a:sym typeface="Symbol" panose="05050102010706020507" pitchFamily="18" charset="2"/>
            </a:endParaRPr>
          </a:p>
          <a:p>
            <a:pPr lvl="2">
              <a:buFont typeface="Monotype Sorts" pitchFamily="2" charset="2"/>
              <a:buChar char="n"/>
            </a:pPr>
            <a:r>
              <a:rPr lang="en-US" altLang="zh-CN" sz="2000" b="1" i="1" dirty="0">
                <a:sym typeface="Symbol" panose="05050102010706020507" pitchFamily="18" charset="2"/>
              </a:rPr>
              <a:t>strives for good </a:t>
            </a:r>
            <a:r>
              <a:rPr lang="en-US" altLang="zh-CN" sz="2000" b="1" i="1" dirty="0">
                <a:solidFill>
                  <a:srgbClr val="C00000"/>
                </a:solidFill>
                <a:latin typeface="Helvetica" panose="020B0604020202020204" pitchFamily="34" charset="0"/>
                <a:sym typeface="Symbol" panose="05050102010706020507" pitchFamily="18" charset="2"/>
              </a:rPr>
              <a:t>process mix of </a:t>
            </a:r>
            <a:r>
              <a:rPr lang="en-US" altLang="zh-CN" sz="2000" b="1" i="1" dirty="0">
                <a:solidFill>
                  <a:srgbClr val="3366FF"/>
                </a:solidFill>
                <a:sym typeface="Symbol" panose="05050102010706020507" pitchFamily="18" charset="2"/>
              </a:rPr>
              <a:t>I/O-bound </a:t>
            </a:r>
            <a:r>
              <a:rPr lang="en-US" altLang="zh-CN" sz="2000" b="1" i="1" dirty="0">
                <a:solidFill>
                  <a:srgbClr val="000000"/>
                </a:solidFill>
                <a:sym typeface="Symbol" panose="05050102010706020507" pitchFamily="18" charset="2"/>
              </a:rPr>
              <a:t>  and </a:t>
            </a:r>
            <a:r>
              <a:rPr lang="en-US" altLang="zh-CN" sz="2000" b="1" i="1" dirty="0">
                <a:solidFill>
                  <a:srgbClr val="3366FF"/>
                </a:solidFill>
                <a:sym typeface="Symbol" panose="05050102010706020507" pitchFamily="18" charset="2"/>
              </a:rPr>
              <a:t>CPU-bound processes,</a:t>
            </a:r>
            <a:r>
              <a:rPr lang="en-US" altLang="zh-CN" sz="2000" b="1" i="1" dirty="0">
                <a:solidFill>
                  <a:srgbClr val="000000"/>
                </a:solidFill>
                <a:sym typeface="Symbol" panose="05050102010706020507" pitchFamily="18" charset="2"/>
              </a:rPr>
              <a:t> in order to balance the utilization of  CPU and I/O devices.</a:t>
            </a:r>
            <a:endParaRPr lang="en-US" altLang="zh-CN" sz="2000" b="1" dirty="0">
              <a:solidFill>
                <a:srgbClr val="3366FF"/>
              </a:solidFill>
              <a:latin typeface="Helvetica" panose="020B0604020202020204" pitchFamily="34" charset="0"/>
            </a:endParaRPr>
          </a:p>
          <a:p>
            <a:r>
              <a:rPr lang="en-US" altLang="zh-CN" sz="2400" b="1" dirty="0">
                <a:solidFill>
                  <a:srgbClr val="3366FF"/>
                </a:solidFill>
                <a:latin typeface="Helvetica" panose="020B0604020202020204" pitchFamily="34" charset="0"/>
              </a:rPr>
              <a:t> Short-term scheduler</a:t>
            </a:r>
            <a:endParaRPr lang="en-US" altLang="zh-CN" sz="2400" b="1" dirty="0">
              <a:solidFill>
                <a:srgbClr val="3366FF"/>
              </a:solidFill>
              <a:latin typeface="Helvetica" panose="020B0604020202020204" pitchFamily="34" charset="0"/>
              <a:sym typeface="Symbol" panose="05050102010706020507" pitchFamily="18" charset="2"/>
            </a:endParaRPr>
          </a:p>
          <a:p>
            <a:pPr lvl="1"/>
            <a:r>
              <a:rPr lang="en-US" altLang="zh-CN" sz="2000" b="1" i="1" dirty="0"/>
              <a:t>invoked </a:t>
            </a:r>
            <a:r>
              <a:rPr lang="en-US" altLang="zh-CN" sz="2000" b="1" i="1" dirty="0">
                <a:solidFill>
                  <a:srgbClr val="FF0000"/>
                </a:solidFill>
              </a:rPr>
              <a:t>frequently</a:t>
            </a:r>
            <a:endParaRPr lang="en-US" altLang="zh-CN" sz="2000" b="1" i="1" dirty="0">
              <a:solidFill>
                <a:srgbClr val="FF0000"/>
              </a:solidFill>
            </a:endParaRPr>
          </a:p>
          <a:p>
            <a:pPr lvl="1"/>
            <a:r>
              <a:rPr lang="en-US" altLang="zh-CN" sz="2000" b="1" i="1" dirty="0">
                <a:sym typeface="Symbol" panose="05050102010706020507" pitchFamily="18" charset="2"/>
              </a:rPr>
              <a:t>Controls the </a:t>
            </a:r>
            <a:r>
              <a:rPr lang="en-US" altLang="zh-CN" sz="2000" b="1" i="1" dirty="0">
                <a:solidFill>
                  <a:srgbClr val="006600"/>
                </a:solidFill>
                <a:sym typeface="Symbol" panose="05050102010706020507" pitchFamily="18" charset="2"/>
              </a:rPr>
              <a:t>utilization</a:t>
            </a:r>
            <a:r>
              <a:rPr lang="en-US" altLang="zh-CN" sz="2000" b="1" i="1" dirty="0">
                <a:sym typeface="Symbol" panose="05050102010706020507" pitchFamily="18" charset="2"/>
              </a:rPr>
              <a:t> of CPU, and system </a:t>
            </a:r>
            <a:r>
              <a:rPr lang="en-US" altLang="zh-CN" sz="2000" b="1" i="1" dirty="0" smtClean="0">
                <a:solidFill>
                  <a:srgbClr val="006600"/>
                </a:solidFill>
                <a:sym typeface="Symbol" panose="05050102010706020507" pitchFamily="18" charset="2"/>
              </a:rPr>
              <a:t>throughput</a:t>
            </a:r>
            <a:endParaRPr lang="en-US" altLang="zh-CN" sz="2400" b="1" dirty="0">
              <a:solidFill>
                <a:srgbClr val="3366FF"/>
              </a:solidFill>
              <a:latin typeface="Helvetica" panose="020B0604020202020204" pitchFamily="34" charset="0"/>
            </a:endParaRPr>
          </a:p>
        </p:txBody>
      </p:sp>
      <p:sp>
        <p:nvSpPr>
          <p:cNvPr id="2" name="矩形 1"/>
          <p:cNvSpPr/>
          <p:nvPr/>
        </p:nvSpPr>
        <p:spPr>
          <a:xfrm>
            <a:off x="6037556" y="5245212"/>
            <a:ext cx="2725444" cy="523220"/>
          </a:xfrm>
          <a:prstGeom prst="rect">
            <a:avLst/>
          </a:prstGeom>
        </p:spPr>
        <p:txBody>
          <a:bodyPr wrap="square">
            <a:spAutoFit/>
          </a:bodyPr>
          <a:lstStyle/>
          <a:p>
            <a:pPr lvl="1"/>
            <a:r>
              <a:rPr lang="zh-CN" altLang="en-US" sz="1400" dirty="0">
                <a:latin typeface="Helvetica" panose="020B0604020202020204" pitchFamily="34" charset="0"/>
                <a:sym typeface="Symbol" panose="05050102010706020507" pitchFamily="18" charset="2"/>
              </a:rPr>
              <a:t>游园人数</a:t>
            </a:r>
            <a:r>
              <a:rPr lang="zh-CN" altLang="en-US" sz="1400" dirty="0" smtClean="0">
                <a:latin typeface="Helvetica" panose="020B0604020202020204" pitchFamily="34" charset="0"/>
                <a:sym typeface="Symbol" panose="05050102010706020507" pitchFamily="18" charset="2"/>
              </a:rPr>
              <a:t>调控</a:t>
            </a:r>
            <a:endParaRPr lang="en-US" altLang="zh-CN" sz="1400" dirty="0" smtClean="0">
              <a:latin typeface="Helvetica" panose="020B0604020202020204" pitchFamily="34" charset="0"/>
              <a:sym typeface="Symbol" panose="05050102010706020507" pitchFamily="18" charset="2"/>
            </a:endParaRPr>
          </a:p>
          <a:p>
            <a:pPr lvl="1"/>
            <a:r>
              <a:rPr lang="zh-CN" altLang="en-US" sz="1400" dirty="0" smtClean="0">
                <a:latin typeface="Helvetica" panose="020B0604020202020204" pitchFamily="34" charset="0"/>
                <a:sym typeface="Symbol" panose="05050102010706020507" pitchFamily="18" charset="2"/>
              </a:rPr>
              <a:t>**包子铺</a:t>
            </a:r>
            <a:endParaRPr lang="zh-CN" altLang="en-US" sz="1400" dirty="0">
              <a:latin typeface="Helvetica" panose="020B0604020202020204" pitchFamily="34" charset="0"/>
              <a:sym typeface="Symbol" panose="05050102010706020507" pitchFamily="18" charset="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Addition of Medium Term Scheduling</a:t>
            </a:r>
            <a:endParaRPr lang="en-US" altLang="zh-CN" noProof="1">
              <a:effectLst>
                <a:outerShdw blurRad="38100" dist="38100" dir="2700000">
                  <a:srgbClr val="C0C0C0"/>
                </a:outerShdw>
              </a:effectLst>
            </a:endParaRPr>
          </a:p>
        </p:txBody>
      </p:sp>
      <p:pic>
        <p:nvPicPr>
          <p:cNvPr id="53251" name="Picture 10"/>
          <p:cNvPicPr>
            <a:picLocks noChangeAspect="1" noChangeArrowheads="1"/>
          </p:cNvPicPr>
          <p:nvPr/>
        </p:nvPicPr>
        <p:blipFill>
          <a:blip r:embed="rId1">
            <a:extLst>
              <a:ext uri="{28A0092B-C50C-407E-A947-70E740481C1C}">
                <a14:useLocalDpi xmlns:a14="http://schemas.microsoft.com/office/drawing/2010/main" val="0"/>
              </a:ext>
            </a:extLst>
          </a:blip>
          <a:srcRect l="809" t="26685" r="1010" b="26685"/>
          <a:stretch>
            <a:fillRect/>
          </a:stretch>
        </p:blipFill>
        <p:spPr bwMode="auto">
          <a:xfrm>
            <a:off x="933450" y="3343275"/>
            <a:ext cx="7335838" cy="234473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3252" name="文本框 55299"/>
          <p:cNvSpPr txBox="1">
            <a:spLocks noChangeArrowheads="1"/>
          </p:cNvSpPr>
          <p:nvPr/>
        </p:nvSpPr>
        <p:spPr bwMode="auto">
          <a:xfrm>
            <a:off x="933450" y="996950"/>
            <a:ext cx="74263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 indent="28448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459105" indent="45593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Pct val="100000"/>
              <a:buFont typeface="Wingdings" panose="05000000000000000000" pitchFamily="2" charset="2"/>
              <a:buChar char="n"/>
            </a:pPr>
            <a:r>
              <a:rPr lang="zh-CN" altLang="en-US" sz="2400" b="1" dirty="0">
                <a:solidFill>
                  <a:srgbClr val="FF0000"/>
                </a:solidFill>
                <a:latin typeface="Helvetica" panose="020B0604020202020204" pitchFamily="34" charset="0"/>
              </a:rPr>
              <a:t>Medium Term Scheduler</a:t>
            </a:r>
            <a:r>
              <a:rPr lang="zh-CN" altLang="en-US" sz="2400" dirty="0">
                <a:latin typeface="Helvetica" panose="020B0604020202020204" pitchFamily="34" charset="0"/>
              </a:rPr>
              <a:t> – </a:t>
            </a:r>
            <a:r>
              <a:rPr lang="en-US" altLang="zh-CN" sz="2400" dirty="0">
                <a:latin typeface="Helvetica" panose="020B0604020202020204" pitchFamily="34" charset="0"/>
                <a:sym typeface="Arial" panose="020B0604020202020204" pitchFamily="34" charset="0"/>
              </a:rPr>
              <a:t>can be added if </a:t>
            </a:r>
            <a:r>
              <a:rPr lang="en-US" altLang="zh-CN" sz="2400" dirty="0">
                <a:solidFill>
                  <a:srgbClr val="0070C0"/>
                </a:solidFill>
                <a:latin typeface="Helvetica" panose="020B0604020202020204" pitchFamily="34" charset="0"/>
                <a:sym typeface="Arial" panose="020B0604020202020204" pitchFamily="34" charset="0"/>
              </a:rPr>
              <a:t>degree of multiple programming</a:t>
            </a:r>
            <a:r>
              <a:rPr lang="en-US" altLang="zh-CN" sz="2400" dirty="0">
                <a:latin typeface="Helvetica" panose="020B0604020202020204" pitchFamily="34" charset="0"/>
                <a:sym typeface="Arial" panose="020B0604020202020204" pitchFamily="34" charset="0"/>
              </a:rPr>
              <a:t> needs to </a:t>
            </a:r>
            <a:r>
              <a:rPr lang="en-US" altLang="zh-CN" sz="2400" b="1" dirty="0" smtClean="0">
                <a:solidFill>
                  <a:srgbClr val="121896"/>
                </a:solidFill>
                <a:latin typeface="Helvetica" panose="020B0604020202020204" pitchFamily="34" charset="0"/>
                <a:sym typeface="Arial" panose="020B0604020202020204" pitchFamily="34" charset="0"/>
              </a:rPr>
              <a:t>decrease</a:t>
            </a:r>
            <a:endParaRPr lang="en-US" altLang="zh-CN" sz="2400" b="1" dirty="0" smtClean="0">
              <a:solidFill>
                <a:srgbClr val="121896"/>
              </a:solidFill>
              <a:latin typeface="Helvetica" panose="020B0604020202020204" pitchFamily="34" charset="0"/>
              <a:sym typeface="Arial" panose="020B0604020202020204" pitchFamily="34" charset="0"/>
            </a:endParaRPr>
          </a:p>
          <a:p>
            <a:pPr lvl="1">
              <a:spcBef>
                <a:spcPct val="0"/>
              </a:spcBef>
              <a:buClrTx/>
              <a:buSzPct val="100000"/>
              <a:buFont typeface="Arial" panose="020B0604020202020204" pitchFamily="34" charset="0"/>
              <a:buChar char="•"/>
            </a:pPr>
            <a:r>
              <a:rPr lang="en-US" altLang="zh-CN" sz="2000" dirty="0">
                <a:latin typeface="Helvetica" panose="020B0604020202020204" pitchFamily="34" charset="0"/>
                <a:sym typeface="Arial" panose="020B0604020202020204" pitchFamily="34" charset="0"/>
              </a:rPr>
              <a:t>Remove process from memory, store on disk, bring back in from disk to continue execution: </a:t>
            </a:r>
            <a:r>
              <a:rPr lang="en-US" altLang="zh-CN" sz="2000" b="1" dirty="0">
                <a:solidFill>
                  <a:srgbClr val="3366FF"/>
                </a:solidFill>
                <a:latin typeface="Helvetica" panose="020B0604020202020204" pitchFamily="34" charset="0"/>
                <a:sym typeface="Arial" panose="020B0604020202020204" pitchFamily="34" charset="0"/>
              </a:rPr>
              <a:t>swapping</a:t>
            </a:r>
            <a:endParaRPr lang="en-US" altLang="zh-CN" sz="2000" b="1" dirty="0">
              <a:solidFill>
                <a:srgbClr val="3366FF"/>
              </a:solidFill>
              <a:latin typeface="Helvetica" panose="020B0604020202020204" pitchFamily="34" charset="0"/>
              <a:sym typeface="Arial" panose="020B0604020202020204" pitchFamily="34" charset="0"/>
            </a:endParaRPr>
          </a:p>
          <a:p>
            <a:pPr lvl="1">
              <a:spcBef>
                <a:spcPct val="0"/>
              </a:spcBef>
              <a:buClrTx/>
              <a:buSzPct val="100000"/>
              <a:buFont typeface="Arial" panose="020B0604020202020204" pitchFamily="34" charset="0"/>
              <a:buChar char="•"/>
            </a:pPr>
            <a:r>
              <a:rPr lang="en-US" altLang="zh-CN" sz="2000" dirty="0">
                <a:latin typeface="Helvetica" panose="020B0604020202020204" pitchFamily="34" charset="0"/>
                <a:sym typeface="Arial" panose="020B0604020202020204" pitchFamily="34" charset="0"/>
              </a:rPr>
              <a:t>S</a:t>
            </a:r>
            <a:r>
              <a:rPr lang="zh-CN" altLang="en-US" sz="2000" dirty="0">
                <a:latin typeface="Helvetica" panose="020B0604020202020204" pitchFamily="34" charset="0"/>
                <a:sym typeface="Arial" panose="020B0604020202020204" pitchFamily="34" charset="0"/>
              </a:rPr>
              <a:t>elects which process should be </a:t>
            </a:r>
            <a:r>
              <a:rPr lang="zh-CN" altLang="en-US" sz="2000" dirty="0">
                <a:solidFill>
                  <a:srgbClr val="121896"/>
                </a:solidFill>
                <a:latin typeface="Helvetica" panose="020B0604020202020204" pitchFamily="34" charset="0"/>
                <a:sym typeface="Arial" panose="020B0604020202020204" pitchFamily="34" charset="0"/>
              </a:rPr>
              <a:t>swapped in</a:t>
            </a:r>
            <a:r>
              <a:rPr lang="zh-CN" altLang="en-US" sz="2000" dirty="0">
                <a:latin typeface="Helvetica" panose="020B0604020202020204" pitchFamily="34" charset="0"/>
                <a:sym typeface="Arial" panose="020B0604020202020204" pitchFamily="34" charset="0"/>
              </a:rPr>
              <a:t> or </a:t>
            </a:r>
            <a:r>
              <a:rPr lang="zh-CN" altLang="en-US" sz="2000" dirty="0">
                <a:solidFill>
                  <a:srgbClr val="121896"/>
                </a:solidFill>
                <a:latin typeface="Helvetica" panose="020B0604020202020204" pitchFamily="34" charset="0"/>
                <a:sym typeface="Arial" panose="020B0604020202020204" pitchFamily="34" charset="0"/>
              </a:rPr>
              <a:t>swapped out</a:t>
            </a:r>
            <a:r>
              <a:rPr lang="zh-CN" altLang="en-US" sz="2000" dirty="0">
                <a:latin typeface="Helvetica" panose="020B0604020202020204" pitchFamily="34" charset="0"/>
                <a:sym typeface="Arial" panose="020B0604020202020204" pitchFamily="34" charset="0"/>
              </a:rPr>
              <a:t>. </a:t>
            </a:r>
            <a:endParaRPr lang="zh-CN" altLang="en-US" sz="2000" dirty="0">
              <a:latin typeface="Helvetica" panose="020B0604020202020204" pitchFamily="34" charset="0"/>
            </a:endParaRPr>
          </a:p>
        </p:txBody>
      </p:sp>
      <p:sp>
        <p:nvSpPr>
          <p:cNvPr id="53253" name="文本框 1"/>
          <p:cNvSpPr txBox="1">
            <a:spLocks noChangeArrowheads="1"/>
          </p:cNvSpPr>
          <p:nvPr/>
        </p:nvSpPr>
        <p:spPr bwMode="auto">
          <a:xfrm>
            <a:off x="5786438" y="6018213"/>
            <a:ext cx="19796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a:t>走出去，请进来</a:t>
            </a:r>
            <a:endParaRPr lang="zh-CN" altLang="en-US" sz="1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a:xfrm>
            <a:off x="1154113" y="319088"/>
            <a:ext cx="6824662" cy="614362"/>
          </a:xfrm>
          <a:ln>
            <a:miter/>
          </a:ln>
        </p:spPr>
        <p:txBody>
          <a:bodyPr/>
          <a:lstStyle/>
          <a:p>
            <a:pPr>
              <a:defRPr/>
            </a:pPr>
            <a:r>
              <a:rPr lang="en-US" altLang="zh-CN" noProof="1">
                <a:effectLst>
                  <a:outerShdw blurRad="38100" dist="38100" dir="2700000">
                    <a:srgbClr val="C0C0C0"/>
                  </a:outerShdw>
                </a:effectLst>
              </a:rPr>
              <a:t>The Process</a:t>
            </a:r>
            <a:endParaRPr lang="en-US" altLang="zh-CN" noProof="1">
              <a:effectLst>
                <a:outerShdw blurRad="38100" dist="38100" dir="2700000">
                  <a:srgbClr val="C0C0C0"/>
                </a:outerShdw>
              </a:effectLst>
            </a:endParaRPr>
          </a:p>
        </p:txBody>
      </p:sp>
      <p:sp>
        <p:nvSpPr>
          <p:cNvPr id="7171" name="Rectangle 3"/>
          <p:cNvSpPr>
            <a:spLocks noGrp="1" noChangeArrowheads="1"/>
          </p:cNvSpPr>
          <p:nvPr>
            <p:ph type="body" idx="4294967295"/>
          </p:nvPr>
        </p:nvSpPr>
        <p:spPr>
          <a:xfrm>
            <a:off x="685800" y="1373188"/>
            <a:ext cx="7761288" cy="4675187"/>
          </a:xfrm>
        </p:spPr>
        <p:txBody>
          <a:bodyPr/>
          <a:lstStyle/>
          <a:p>
            <a:r>
              <a:rPr lang="en-US" altLang="zh-CN" sz="2400" b="1" i="1" u="sng" dirty="0" smtClean="0">
                <a:solidFill>
                  <a:srgbClr val="FF0000"/>
                </a:solidFill>
              </a:rPr>
              <a:t>What </a:t>
            </a:r>
            <a:r>
              <a:rPr lang="en-US" altLang="zh-CN" sz="2400" b="1" i="1" u="sng" dirty="0">
                <a:solidFill>
                  <a:srgbClr val="FF0000"/>
                </a:solidFill>
              </a:rPr>
              <a:t>does a </a:t>
            </a:r>
            <a:r>
              <a:rPr lang="en-US" altLang="zh-CN" sz="2400" b="1" i="1" u="sng" dirty="0">
                <a:solidFill>
                  <a:srgbClr val="0000CC"/>
                </a:solidFill>
              </a:rPr>
              <a:t>program</a:t>
            </a:r>
            <a:r>
              <a:rPr lang="en-US" altLang="zh-CN" sz="2400" b="1" i="1" u="sng" dirty="0">
                <a:solidFill>
                  <a:srgbClr val="FF0000"/>
                </a:solidFill>
              </a:rPr>
              <a:t> look like when it is </a:t>
            </a:r>
            <a:r>
              <a:rPr lang="en-US" altLang="zh-CN" sz="2400" b="1" i="1" u="sng" dirty="0">
                <a:solidFill>
                  <a:srgbClr val="7030A0"/>
                </a:solidFill>
              </a:rPr>
              <a:t>executed</a:t>
            </a:r>
            <a:r>
              <a:rPr lang="en-US" altLang="zh-CN" sz="2400" b="1" i="1" u="sng" dirty="0">
                <a:solidFill>
                  <a:srgbClr val="FF0000"/>
                </a:solidFill>
              </a:rPr>
              <a:t>?</a:t>
            </a:r>
            <a:endParaRPr lang="en-US" altLang="zh-CN" sz="2800" b="1" i="1" u="sng" noProof="1">
              <a:solidFill>
                <a:srgbClr val="FF0000"/>
              </a:solidFill>
            </a:endParaRPr>
          </a:p>
          <a:p>
            <a:pPr lvl="1"/>
            <a:endParaRPr lang="en-US" altLang="zh-CN" sz="2400" noProof="1"/>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3.2.3 Context Switch</a:t>
            </a:r>
            <a:endParaRPr lang="en-US" altLang="zh-CN" noProof="1">
              <a:effectLst>
                <a:outerShdw blurRad="38100" dist="38100" dir="2700000">
                  <a:srgbClr val="C0C0C0"/>
                </a:outerShdw>
              </a:effectLst>
            </a:endParaRPr>
          </a:p>
        </p:txBody>
      </p:sp>
      <p:sp>
        <p:nvSpPr>
          <p:cNvPr id="2" name="Rectangle 3"/>
          <p:cNvSpPr>
            <a:spLocks noGrp="1"/>
          </p:cNvSpPr>
          <p:nvPr>
            <p:ph type="body" idx="4294967295"/>
          </p:nvPr>
        </p:nvSpPr>
        <p:spPr>
          <a:xfrm>
            <a:off x="827088" y="1114425"/>
            <a:ext cx="7518400" cy="5099050"/>
          </a:xfrm>
          <a:ln>
            <a:miter/>
          </a:ln>
        </p:spPr>
        <p:txBody>
          <a:bodyPr/>
          <a:lstStyle/>
          <a:p>
            <a:pPr>
              <a:defRPr/>
            </a:pPr>
            <a:r>
              <a:rPr lang="en-US" altLang="x-none" sz="2400" noProof="1" smtClean="0"/>
              <a:t>Switching the CPU to </a:t>
            </a:r>
            <a:r>
              <a:rPr lang="en-US" altLang="x-none" sz="2400" noProof="1" smtClean="0">
                <a:solidFill>
                  <a:srgbClr val="0070C0"/>
                </a:solidFill>
              </a:rPr>
              <a:t>another process </a:t>
            </a:r>
            <a:r>
              <a:rPr lang="en-US" altLang="x-none" sz="2400" noProof="1" smtClean="0"/>
              <a:t>requires performing a </a:t>
            </a:r>
            <a:r>
              <a:rPr lang="en-US" altLang="x-none" sz="2400" noProof="1" smtClean="0">
                <a:solidFill>
                  <a:srgbClr val="0070C0"/>
                </a:solidFill>
              </a:rPr>
              <a:t>state save </a:t>
            </a:r>
            <a:r>
              <a:rPr lang="en-US" altLang="x-none" sz="2400" noProof="1" smtClean="0"/>
              <a:t>of the current process and a </a:t>
            </a:r>
            <a:r>
              <a:rPr lang="en-US" altLang="x-none" sz="2400" noProof="1" smtClean="0">
                <a:solidFill>
                  <a:srgbClr val="0000CC"/>
                </a:solidFill>
              </a:rPr>
              <a:t>state restore </a:t>
            </a:r>
            <a:r>
              <a:rPr lang="en-US" altLang="x-none" sz="2400" noProof="1" smtClean="0"/>
              <a:t>of a different process. </a:t>
            </a:r>
            <a:r>
              <a:rPr lang="en-US" altLang="x-none" sz="2400" noProof="1" smtClean="0">
                <a:solidFill>
                  <a:srgbClr val="C00000"/>
                </a:solidFill>
              </a:rPr>
              <a:t>This task is known as a </a:t>
            </a:r>
            <a:r>
              <a:rPr lang="en-US" altLang="x-none" sz="2400" b="1" u="sng" noProof="1" smtClean="0">
                <a:solidFill>
                  <a:srgbClr val="C00000"/>
                </a:solidFill>
              </a:rPr>
              <a:t>context switch.</a:t>
            </a:r>
            <a:endParaRPr lang="en-US" altLang="x-none" sz="2400" b="1" u="sng" noProof="1" smtClean="0">
              <a:solidFill>
                <a:srgbClr val="C00000"/>
              </a:solidFill>
            </a:endParaRPr>
          </a:p>
          <a:p>
            <a:pPr>
              <a:defRPr/>
            </a:pPr>
            <a:r>
              <a:rPr lang="zh-CN" altLang="en-US" sz="2000" noProof="1"/>
              <a:t>当</a:t>
            </a:r>
            <a:r>
              <a:rPr lang="zh-CN" altLang="en-US" sz="2000" noProof="1" smtClean="0"/>
              <a:t>发生上下文切换时，内核将</a:t>
            </a:r>
            <a:r>
              <a:rPr lang="zh-CN" altLang="en-US" sz="2000" noProof="1" smtClean="0">
                <a:solidFill>
                  <a:srgbClr val="0070C0"/>
                </a:solidFill>
              </a:rPr>
              <a:t>旧进程的状态</a:t>
            </a:r>
            <a:r>
              <a:rPr lang="zh-CN" altLang="en-US" sz="2000" noProof="1" smtClean="0"/>
              <a:t>保存到其</a:t>
            </a:r>
            <a:r>
              <a:rPr lang="en-US" altLang="zh-CN" sz="2000" noProof="1" smtClean="0">
                <a:solidFill>
                  <a:srgbClr val="0070C0"/>
                </a:solidFill>
              </a:rPr>
              <a:t>PCB</a:t>
            </a:r>
            <a:r>
              <a:rPr lang="zh-CN" altLang="en-US" sz="2000" noProof="1" smtClean="0"/>
              <a:t>中，然后</a:t>
            </a:r>
            <a:r>
              <a:rPr lang="zh-CN" altLang="en-US" sz="2000" noProof="1" smtClean="0">
                <a:solidFill>
                  <a:srgbClr val="0070C0"/>
                </a:solidFill>
              </a:rPr>
              <a:t>从新进程的</a:t>
            </a:r>
            <a:r>
              <a:rPr lang="en-US" altLang="zh-CN" sz="2000" noProof="1" smtClean="0">
                <a:solidFill>
                  <a:srgbClr val="0070C0"/>
                </a:solidFill>
              </a:rPr>
              <a:t>PCB</a:t>
            </a:r>
            <a:r>
              <a:rPr lang="zh-CN" altLang="en-US" sz="2000" noProof="1" smtClean="0"/>
              <a:t>中</a:t>
            </a:r>
            <a:r>
              <a:rPr lang="zh-CN" altLang="en-US" sz="2000" noProof="1" smtClean="0">
                <a:solidFill>
                  <a:srgbClr val="0070C0"/>
                </a:solidFill>
              </a:rPr>
              <a:t>恢复</a:t>
            </a:r>
            <a:r>
              <a:rPr lang="zh-CN" altLang="en-US" sz="2000" noProof="1" smtClean="0"/>
              <a:t>先前保存的上下文</a:t>
            </a:r>
            <a:endParaRPr lang="en-US" altLang="x-none" sz="2000" noProof="1"/>
          </a:p>
          <a:p>
            <a:pPr>
              <a:defRPr/>
            </a:pPr>
            <a:r>
              <a:rPr lang="en-US" altLang="x-none" sz="2400" noProof="1">
                <a:solidFill>
                  <a:srgbClr val="3366FF"/>
                </a:solidFill>
              </a:rPr>
              <a:t>Context of a process </a:t>
            </a:r>
            <a:r>
              <a:rPr lang="en-US" altLang="x-none" sz="2400" noProof="1"/>
              <a:t>represented in the </a:t>
            </a:r>
            <a:r>
              <a:rPr lang="en-US" altLang="x-none" sz="2400" noProof="1" smtClean="0">
                <a:solidFill>
                  <a:srgbClr val="006600"/>
                </a:solidFill>
              </a:rPr>
              <a:t>PCB</a:t>
            </a:r>
            <a:endParaRPr lang="en-US" altLang="x-none" sz="2400" noProof="1">
              <a:solidFill>
                <a:srgbClr val="006600"/>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a:ln>
            <a:miter/>
          </a:ln>
        </p:spPr>
        <p:txBody>
          <a:bodyPr/>
          <a:lstStyle/>
          <a:p>
            <a:pPr>
              <a:defRPr/>
            </a:pPr>
            <a:r>
              <a:rPr lang="en-US" altLang="zh-CN" noProof="1" smtClean="0">
                <a:effectLst>
                  <a:outerShdw blurRad="38100" dist="38100" dir="2700000">
                    <a:srgbClr val="C0C0C0"/>
                  </a:outerShdw>
                </a:effectLst>
              </a:rPr>
              <a:t>Context </a:t>
            </a:r>
            <a:r>
              <a:rPr lang="en-US" altLang="zh-CN" noProof="1">
                <a:effectLst>
                  <a:outerShdw blurRad="38100" dist="38100" dir="2700000">
                    <a:srgbClr val="C0C0C0"/>
                  </a:outerShdw>
                </a:effectLst>
              </a:rPr>
              <a:t>Switch</a:t>
            </a:r>
            <a:endParaRPr lang="en-US" altLang="zh-CN" noProof="1">
              <a:effectLst>
                <a:outerShdw blurRad="38100" dist="38100" dir="2700000">
                  <a:srgbClr val="C0C0C0"/>
                </a:outerShdw>
              </a:effectLst>
            </a:endParaRPr>
          </a:p>
        </p:txBody>
      </p:sp>
      <p:sp>
        <p:nvSpPr>
          <p:cNvPr id="2" name="Rectangle 3"/>
          <p:cNvSpPr>
            <a:spLocks noGrp="1"/>
          </p:cNvSpPr>
          <p:nvPr>
            <p:ph type="body" idx="4294967295"/>
          </p:nvPr>
        </p:nvSpPr>
        <p:spPr>
          <a:xfrm>
            <a:off x="827088" y="1114425"/>
            <a:ext cx="7518400" cy="5099050"/>
          </a:xfrm>
          <a:ln>
            <a:miter/>
          </a:ln>
        </p:spPr>
        <p:txBody>
          <a:bodyPr/>
          <a:lstStyle/>
          <a:p>
            <a:pPr eaLnBrk="1">
              <a:defRPr/>
            </a:pPr>
            <a:r>
              <a:rPr lang="en-US" altLang="x-none" sz="2000" noProof="1" smtClean="0">
                <a:solidFill>
                  <a:srgbClr val="0000CC"/>
                </a:solidFill>
              </a:rPr>
              <a:t>Context-switch </a:t>
            </a:r>
            <a:r>
              <a:rPr lang="en-US" altLang="x-none" sz="2000" noProof="1">
                <a:solidFill>
                  <a:srgbClr val="0000CC"/>
                </a:solidFill>
              </a:rPr>
              <a:t>time</a:t>
            </a:r>
            <a:r>
              <a:rPr lang="en-US" altLang="x-none" sz="2000" noProof="1"/>
              <a:t> is </a:t>
            </a:r>
            <a:r>
              <a:rPr lang="en-US" altLang="x-none" sz="2000" noProof="1">
                <a:solidFill>
                  <a:srgbClr val="0070C0"/>
                </a:solidFill>
              </a:rPr>
              <a:t>overhead</a:t>
            </a:r>
            <a:r>
              <a:rPr lang="en-US" altLang="x-none" sz="2000" noProof="1"/>
              <a:t>; the system does no useful work while switching</a:t>
            </a:r>
            <a:endParaRPr lang="en-US" altLang="x-none" sz="2000" noProof="1"/>
          </a:p>
          <a:p>
            <a:pPr lvl="1" eaLnBrk="1">
              <a:defRPr/>
            </a:pPr>
            <a:r>
              <a:rPr lang="en-US" altLang="x-none" sz="1800" noProof="1">
                <a:solidFill>
                  <a:srgbClr val="006600"/>
                </a:solidFill>
              </a:rPr>
              <a:t>The more complex the OS and the PCB </a:t>
            </a:r>
            <a:r>
              <a:rPr lang="en-US" altLang="x-none" sz="1800" noProof="1">
                <a:solidFill>
                  <a:srgbClr val="006600"/>
                </a:solidFill>
                <a:sym typeface="Wingdings" panose="05000000000000000000" pitchFamily="2" charset="2"/>
              </a:rPr>
              <a:t> the </a:t>
            </a:r>
            <a:r>
              <a:rPr lang="en-US" altLang="x-none" sz="1800" noProof="1">
                <a:solidFill>
                  <a:srgbClr val="006600"/>
                </a:solidFill>
              </a:rPr>
              <a:t>longer the context switch</a:t>
            </a:r>
            <a:endParaRPr lang="en-US" altLang="x-none" sz="1800" noProof="1">
              <a:solidFill>
                <a:srgbClr val="006600"/>
              </a:solidFill>
            </a:endParaRPr>
          </a:p>
          <a:p>
            <a:pPr eaLnBrk="1">
              <a:defRPr/>
            </a:pPr>
            <a:r>
              <a:rPr lang="en-US" altLang="x-none" sz="2000" noProof="1"/>
              <a:t>Time dependent on </a:t>
            </a:r>
            <a:r>
              <a:rPr lang="en-US" altLang="x-none" sz="2000" noProof="1">
                <a:solidFill>
                  <a:srgbClr val="C00000"/>
                </a:solidFill>
              </a:rPr>
              <a:t>hardware support</a:t>
            </a:r>
            <a:endParaRPr lang="en-US" altLang="x-none" sz="2000" noProof="1">
              <a:solidFill>
                <a:srgbClr val="C00000"/>
              </a:solidFill>
            </a:endParaRPr>
          </a:p>
          <a:p>
            <a:pPr lvl="1" eaLnBrk="1">
              <a:defRPr/>
            </a:pPr>
            <a:r>
              <a:rPr lang="en-US" altLang="zh-CN" sz="1800" dirty="0" smtClean="0"/>
              <a:t>Memory speed, the </a:t>
            </a:r>
            <a:r>
              <a:rPr lang="en-US" altLang="zh-CN" sz="1800" dirty="0"/>
              <a:t>number of registers that must be </a:t>
            </a:r>
            <a:r>
              <a:rPr lang="en-US" altLang="zh-CN" sz="1800" dirty="0" smtClean="0"/>
              <a:t>copied, and the </a:t>
            </a:r>
            <a:r>
              <a:rPr lang="en-US" altLang="zh-CN" sz="1800" dirty="0"/>
              <a:t>existence of </a:t>
            </a:r>
            <a:r>
              <a:rPr lang="en-US" altLang="zh-CN" sz="1800" dirty="0">
                <a:solidFill>
                  <a:srgbClr val="7030A0"/>
                </a:solidFill>
              </a:rPr>
              <a:t>special </a:t>
            </a:r>
            <a:r>
              <a:rPr lang="en-US" altLang="zh-CN" sz="1800" dirty="0" smtClean="0">
                <a:solidFill>
                  <a:srgbClr val="7030A0"/>
                </a:solidFill>
              </a:rPr>
              <a:t>instructions</a:t>
            </a:r>
            <a:endParaRPr lang="en-US" altLang="zh-CN" sz="1800" dirty="0" smtClean="0">
              <a:solidFill>
                <a:srgbClr val="7030A0"/>
              </a:solidFill>
            </a:endParaRPr>
          </a:p>
          <a:p>
            <a:pPr lvl="2" eaLnBrk="1">
              <a:defRPr/>
            </a:pPr>
            <a:r>
              <a:rPr lang="en-US" altLang="zh-CN" sz="1600" noProof="1" smtClean="0"/>
              <a:t>E.g. </a:t>
            </a:r>
            <a:r>
              <a:rPr lang="zh-CN" altLang="en-US" sz="1600" noProof="1" smtClean="0"/>
              <a:t>如果</a:t>
            </a:r>
            <a:r>
              <a:rPr lang="en-US" altLang="zh-CN" sz="1600" noProof="1" smtClean="0"/>
              <a:t>CPU</a:t>
            </a:r>
            <a:r>
              <a:rPr lang="zh-CN" altLang="en-US" sz="1600" noProof="1" smtClean="0"/>
              <a:t>能够提供一条指令，用来</a:t>
            </a:r>
            <a:r>
              <a:rPr lang="zh-CN" altLang="en-US" sz="1600" noProof="1" smtClean="0">
                <a:solidFill>
                  <a:srgbClr val="0000CC"/>
                </a:solidFill>
              </a:rPr>
              <a:t>保存或恢复</a:t>
            </a:r>
            <a:r>
              <a:rPr lang="zh-CN" altLang="en-US" sz="1600" b="1" noProof="1" smtClean="0">
                <a:solidFill>
                  <a:srgbClr val="7030A0"/>
                </a:solidFill>
              </a:rPr>
              <a:t>所有寄存器的内容</a:t>
            </a:r>
            <a:r>
              <a:rPr lang="zh-CN" altLang="en-US" sz="1600" noProof="1" smtClean="0"/>
              <a:t>，将会缩短上下文切换的时间</a:t>
            </a:r>
            <a:endParaRPr lang="en-US" altLang="x-none" sz="1600" noProof="1"/>
          </a:p>
          <a:p>
            <a:pPr lvl="1" eaLnBrk="1">
              <a:defRPr/>
            </a:pPr>
            <a:r>
              <a:rPr lang="en-US" altLang="x-none" sz="1800" noProof="1"/>
              <a:t>With</a:t>
            </a:r>
            <a:r>
              <a:rPr lang="en-US" altLang="x-none" sz="1800" noProof="1">
                <a:solidFill>
                  <a:srgbClr val="0070C0"/>
                </a:solidFill>
              </a:rPr>
              <a:t> </a:t>
            </a:r>
            <a:r>
              <a:rPr lang="en-US" altLang="x-none" sz="1800" b="1" noProof="1">
                <a:solidFill>
                  <a:srgbClr val="C00000"/>
                </a:solidFill>
              </a:rPr>
              <a:t>multiple</a:t>
            </a:r>
            <a:r>
              <a:rPr lang="en-US" altLang="x-none" sz="1800" b="1" noProof="1">
                <a:solidFill>
                  <a:srgbClr val="0070C0"/>
                </a:solidFill>
              </a:rPr>
              <a:t> sets of registers</a:t>
            </a:r>
            <a:r>
              <a:rPr lang="en-US" altLang="x-none" sz="1800" noProof="1">
                <a:solidFill>
                  <a:srgbClr val="0070C0"/>
                </a:solidFill>
              </a:rPr>
              <a:t>,</a:t>
            </a:r>
            <a:r>
              <a:rPr lang="en-US" altLang="x-none" sz="1800" noProof="1"/>
              <a:t> a context switch simply includes changing the </a:t>
            </a:r>
            <a:r>
              <a:rPr lang="en-US" altLang="x-none" sz="1800" noProof="1">
                <a:solidFill>
                  <a:srgbClr val="7030A0"/>
                </a:solidFill>
              </a:rPr>
              <a:t>pointer</a:t>
            </a:r>
            <a:r>
              <a:rPr lang="en-US" altLang="x-none" sz="1800" noProof="1"/>
              <a:t> to the current register set</a:t>
            </a:r>
            <a:r>
              <a:rPr lang="en-US" altLang="x-none" sz="1800" noProof="1" smtClean="0"/>
              <a:t>.</a:t>
            </a:r>
            <a:endParaRPr lang="en-US" altLang="x-none" sz="1800" noProof="1" smtClean="0"/>
          </a:p>
          <a:p>
            <a:pPr lvl="2" eaLnBrk="1">
              <a:defRPr/>
            </a:pPr>
            <a:r>
              <a:rPr lang="zh-CN" altLang="en-US" sz="1600" noProof="1" smtClean="0"/>
              <a:t>如 </a:t>
            </a:r>
            <a:r>
              <a:rPr lang="en-US" altLang="zh-CN" sz="1600" noProof="1" smtClean="0"/>
              <a:t>Sun UltraSPACK</a:t>
            </a:r>
            <a:r>
              <a:rPr lang="zh-CN" altLang="en-US" sz="1600" noProof="1" smtClean="0"/>
              <a:t>提供了多组寄存器集合，进程上下文切换仅仅改变当前寄存器组的指针即可</a:t>
            </a:r>
            <a:endParaRPr lang="en-US" altLang="x-none" sz="1600" noProof="1"/>
          </a:p>
          <a:p>
            <a:pPr lvl="1" eaLnBrk="1">
              <a:defRPr/>
            </a:pPr>
            <a:r>
              <a:rPr lang="en-US" altLang="x-none" sz="1800" noProof="1"/>
              <a:t>With </a:t>
            </a:r>
            <a:r>
              <a:rPr lang="en-US" altLang="x-none" sz="1800" noProof="1">
                <a:solidFill>
                  <a:srgbClr val="C00000"/>
                </a:solidFill>
              </a:rPr>
              <a:t>one set </a:t>
            </a:r>
            <a:r>
              <a:rPr lang="en-US" altLang="x-none" sz="1800" noProof="1">
                <a:solidFill>
                  <a:srgbClr val="0070C0"/>
                </a:solidFill>
              </a:rPr>
              <a:t>of registers</a:t>
            </a:r>
            <a:r>
              <a:rPr lang="en-US" altLang="x-none" sz="1800" noProof="1"/>
              <a:t>, …</a:t>
            </a:r>
            <a:endParaRPr lang="en-US" altLang="x-none" sz="1800" noProof="1"/>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490537" y="4210051"/>
            <a:ext cx="8339138" cy="1266824"/>
          </a:xfrm>
          <a:prstGeom prst="rect">
            <a:avLst/>
          </a:prstGeom>
          <a:pattFill prst="horzBrick">
            <a:fgClr>
              <a:schemeClr val="bg2">
                <a:lumMod val="40000"/>
                <a:lumOff val="60000"/>
              </a:schemeClr>
            </a:fgClr>
            <a:bgClr>
              <a:prstClr val="white"/>
            </a:bgClr>
          </a:patt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defTabSz="685800"/>
            <a:endParaRPr lang="en-US" sz="1050" dirty="0">
              <a:latin typeface="Gill Sans Light"/>
            </a:endParaRPr>
          </a:p>
        </p:txBody>
      </p:sp>
      <p:grpSp>
        <p:nvGrpSpPr>
          <p:cNvPr id="19" name="Group 18"/>
          <p:cNvGrpSpPr/>
          <p:nvPr/>
        </p:nvGrpSpPr>
        <p:grpSpPr>
          <a:xfrm>
            <a:off x="3316832" y="4309579"/>
            <a:ext cx="548548" cy="532532"/>
            <a:chOff x="4111664" y="2654300"/>
            <a:chExt cx="731397" cy="828477"/>
          </a:xfrm>
        </p:grpSpPr>
        <p:sp>
          <p:nvSpPr>
            <p:cNvPr id="20" name="Rectangle 19"/>
            <p:cNvSpPr/>
            <p:nvPr/>
          </p:nvSpPr>
          <p:spPr bwMode="auto">
            <a:xfrm>
              <a:off x="4178300" y="2720777"/>
              <a:ext cx="609598" cy="762000"/>
            </a:xfrm>
            <a:prstGeom prst="rect">
              <a:avLst/>
            </a:prstGeom>
            <a:solidFill>
              <a:schemeClr val="bg2"/>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defTabSz="685800"/>
              <a:endParaRPr lang="en-US" sz="1050">
                <a:latin typeface="Gill Sans Light"/>
              </a:endParaRPr>
            </a:p>
          </p:txBody>
        </p:sp>
        <p:sp>
          <p:nvSpPr>
            <p:cNvPr id="21" name="TextBox 20"/>
            <p:cNvSpPr txBox="1"/>
            <p:nvPr/>
          </p:nvSpPr>
          <p:spPr>
            <a:xfrm>
              <a:off x="4111664" y="2654300"/>
              <a:ext cx="731397" cy="646403"/>
            </a:xfrm>
            <a:prstGeom prst="rect">
              <a:avLst/>
            </a:prstGeom>
            <a:noFill/>
          </p:spPr>
          <p:txBody>
            <a:bodyPr wrap="none" rtlCol="0">
              <a:spAutoFit/>
            </a:bodyPr>
            <a:lstStyle/>
            <a:p>
              <a:pPr algn="ctr"/>
              <a:r>
                <a:rPr lang="en-US" sz="1050" dirty="0" err="1">
                  <a:latin typeface="Gill Sans Light"/>
                </a:rPr>
                <a:t>PgTbl</a:t>
              </a:r>
              <a:endParaRPr lang="en-US" sz="1050" dirty="0">
                <a:latin typeface="Gill Sans Light"/>
              </a:endParaRPr>
            </a:p>
            <a:p>
              <a:pPr algn="ctr"/>
              <a:r>
                <a:rPr lang="en-US" sz="1050" dirty="0">
                  <a:latin typeface="Gill Sans Light"/>
                </a:rPr>
                <a:t>&amp; TLB</a:t>
              </a:r>
              <a:endParaRPr lang="en-US" sz="1050" dirty="0">
                <a:latin typeface="Gill Sans Light"/>
              </a:endParaRPr>
            </a:p>
          </p:txBody>
        </p:sp>
      </p:grpSp>
      <p:cxnSp>
        <p:nvCxnSpPr>
          <p:cNvPr id="22" name="Straight Arrow Connector 21"/>
          <p:cNvCxnSpPr/>
          <p:nvPr/>
        </p:nvCxnSpPr>
        <p:spPr bwMode="auto">
          <a:xfrm flipV="1">
            <a:off x="2947987" y="4781478"/>
            <a:ext cx="954827" cy="1853"/>
          </a:xfrm>
          <a:prstGeom prst="straightConnector1">
            <a:avLst/>
          </a:prstGeom>
          <a:solidFill>
            <a:schemeClr val="accent1"/>
          </a:solidFill>
          <a:ln w="57150" cap="flat" cmpd="sng" algn="ctr">
            <a:solidFill>
              <a:schemeClr val="tx1"/>
            </a:solidFill>
            <a:prstDash val="solid"/>
            <a:round/>
            <a:headEnd type="triangle" w="med" len="med"/>
            <a:tailEnd type="triangle"/>
          </a:ln>
          <a:effectLst/>
        </p:spPr>
      </p:cxnSp>
      <p:sp>
        <p:nvSpPr>
          <p:cNvPr id="26" name="Can 38"/>
          <p:cNvSpPr/>
          <p:nvPr/>
        </p:nvSpPr>
        <p:spPr bwMode="auto">
          <a:xfrm>
            <a:off x="5233574" y="4308068"/>
            <a:ext cx="733425" cy="729854"/>
          </a:xfrm>
          <a:prstGeom prst="can">
            <a:avLst/>
          </a:prstGeom>
          <a:solidFill>
            <a:srgbClr val="5AAEFF"/>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algn="ctr" defTabSz="685800"/>
            <a:r>
              <a:rPr lang="en-US" sz="1200" dirty="0">
                <a:latin typeface="Gill Sans Light"/>
              </a:rPr>
              <a:t>Storage</a:t>
            </a:r>
            <a:endParaRPr lang="en-US" sz="1200" dirty="0">
              <a:latin typeface="Gill Sans Light"/>
            </a:endParaRPr>
          </a:p>
        </p:txBody>
      </p:sp>
      <p:pic>
        <p:nvPicPr>
          <p:cNvPr id="27" name="Picture 26"/>
          <p:cNvPicPr>
            <a:picLocks noChangeAspect="1"/>
          </p:cNvPicPr>
          <p:nvPr/>
        </p:nvPicPr>
        <p:blipFill>
          <a:blip r:embed="rId1">
            <a:clrChange>
              <a:clrFrom>
                <a:srgbClr val="FFFFFF"/>
              </a:clrFrom>
              <a:clrTo>
                <a:srgbClr val="FFFFFF">
                  <a:alpha val="0"/>
                </a:srgbClr>
              </a:clrTo>
            </a:clrChange>
          </a:blip>
          <a:stretch>
            <a:fillRect/>
          </a:stretch>
        </p:blipFill>
        <p:spPr>
          <a:xfrm flipH="1">
            <a:off x="6227103" y="4276724"/>
            <a:ext cx="952862" cy="952862"/>
          </a:xfrm>
          <a:prstGeom prst="rect">
            <a:avLst/>
          </a:prstGeom>
        </p:spPr>
      </p:pic>
      <p:sp>
        <p:nvSpPr>
          <p:cNvPr id="31" name="TextBox 30"/>
          <p:cNvSpPr txBox="1"/>
          <p:nvPr/>
        </p:nvSpPr>
        <p:spPr>
          <a:xfrm>
            <a:off x="6245816" y="4245808"/>
            <a:ext cx="813043" cy="276999"/>
          </a:xfrm>
          <a:prstGeom prst="rect">
            <a:avLst/>
          </a:prstGeom>
          <a:noFill/>
        </p:spPr>
        <p:txBody>
          <a:bodyPr wrap="none" rtlCol="0">
            <a:spAutoFit/>
          </a:bodyPr>
          <a:lstStyle/>
          <a:p>
            <a:pPr algn="ctr"/>
            <a:r>
              <a:rPr lang="en-US" sz="1200" dirty="0">
                <a:latin typeface="Gill Sans Light"/>
              </a:rPr>
              <a:t>Networks</a:t>
            </a:r>
            <a:endParaRPr lang="en-US" sz="1200" dirty="0">
              <a:latin typeface="Gill Sans Light"/>
            </a:endParaRPr>
          </a:p>
        </p:txBody>
      </p:sp>
      <p:sp>
        <p:nvSpPr>
          <p:cNvPr id="34" name="TextBox 33"/>
          <p:cNvSpPr txBox="1"/>
          <p:nvPr/>
        </p:nvSpPr>
        <p:spPr>
          <a:xfrm>
            <a:off x="473454" y="4547206"/>
            <a:ext cx="968535" cy="323165"/>
          </a:xfrm>
          <a:prstGeom prst="rect">
            <a:avLst/>
          </a:prstGeom>
          <a:noFill/>
        </p:spPr>
        <p:txBody>
          <a:bodyPr wrap="none" rtlCol="0">
            <a:spAutoFit/>
          </a:bodyPr>
          <a:lstStyle/>
          <a:p>
            <a:r>
              <a:rPr lang="en-US" sz="1500" dirty="0">
                <a:latin typeface="Gill Sans Light"/>
              </a:rPr>
              <a:t>Hardware</a:t>
            </a:r>
            <a:endParaRPr lang="en-US" sz="1500" dirty="0">
              <a:latin typeface="Gill Sans Light"/>
            </a:endParaRPr>
          </a:p>
        </p:txBody>
      </p:sp>
      <p:cxnSp>
        <p:nvCxnSpPr>
          <p:cNvPr id="39" name="Straight Arrow Connector 38"/>
          <p:cNvCxnSpPr>
            <a:endCxn id="26" idx="3"/>
          </p:cNvCxnSpPr>
          <p:nvPr/>
        </p:nvCxnSpPr>
        <p:spPr>
          <a:xfrm flipV="1">
            <a:off x="5600286" y="5037922"/>
            <a:ext cx="0" cy="248453"/>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668873" y="5045886"/>
            <a:ext cx="0" cy="240489"/>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3231749" y="4783330"/>
            <a:ext cx="0" cy="503045"/>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6" idx="1"/>
          </p:cNvCxnSpPr>
          <p:nvPr/>
        </p:nvCxnSpPr>
        <p:spPr>
          <a:xfrm>
            <a:off x="3079139" y="5291036"/>
            <a:ext cx="818423" cy="0"/>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bwMode="auto">
          <a:xfrm>
            <a:off x="3897562" y="5181100"/>
            <a:ext cx="783230" cy="219873"/>
          </a:xfrm>
          <a:prstGeom prst="rect">
            <a:avLst/>
          </a:prstGeom>
          <a:no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lstStyle/>
          <a:p>
            <a:pPr algn="ctr" defTabSz="685800"/>
            <a:r>
              <a:rPr lang="en-US" sz="1050" dirty="0">
                <a:latin typeface="Gill Sans Light"/>
              </a:rPr>
              <a:t>I/O </a:t>
            </a:r>
            <a:r>
              <a:rPr lang="en-US" sz="1050" dirty="0" err="1">
                <a:latin typeface="Gill Sans Light"/>
              </a:rPr>
              <a:t>Ctrlr</a:t>
            </a:r>
            <a:endParaRPr lang="en-US" sz="1050" dirty="0">
              <a:latin typeface="Gill Sans Light"/>
            </a:endParaRPr>
          </a:p>
        </p:txBody>
      </p:sp>
      <p:cxnSp>
        <p:nvCxnSpPr>
          <p:cNvPr id="59" name="Straight Arrow Connector 58"/>
          <p:cNvCxnSpPr>
            <a:stCxn id="56" idx="3"/>
          </p:cNvCxnSpPr>
          <p:nvPr/>
        </p:nvCxnSpPr>
        <p:spPr>
          <a:xfrm flipV="1">
            <a:off x="4680792" y="5286375"/>
            <a:ext cx="3859462" cy="0"/>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646275" y="4092779"/>
            <a:ext cx="1120898" cy="276999"/>
          </a:xfrm>
          <a:prstGeom prst="rect">
            <a:avLst/>
          </a:prstGeom>
          <a:solidFill>
            <a:srgbClr val="EFE683"/>
          </a:solidFill>
          <a:ln>
            <a:solidFill>
              <a:schemeClr val="tx1"/>
            </a:solidFill>
          </a:ln>
        </p:spPr>
        <p:txBody>
          <a:bodyPr wrap="square" rtlCol="0">
            <a:spAutoFit/>
          </a:bodyPr>
          <a:lstStyle/>
          <a:p>
            <a:pPr algn="ctr"/>
            <a:r>
              <a:rPr lang="en-US" sz="1200" b="1" i="1" dirty="0">
                <a:latin typeface="Gill Sans Light"/>
              </a:rPr>
              <a:t>ISA</a:t>
            </a:r>
            <a:endParaRPr lang="en-US" sz="1200" b="1" i="1" dirty="0">
              <a:latin typeface="Gill Sans Light"/>
            </a:endParaRPr>
          </a:p>
        </p:txBody>
      </p:sp>
      <p:sp>
        <p:nvSpPr>
          <p:cNvPr id="63" name="Rectangle 62"/>
          <p:cNvSpPr/>
          <p:nvPr/>
        </p:nvSpPr>
        <p:spPr>
          <a:xfrm>
            <a:off x="1466850" y="3553916"/>
            <a:ext cx="7315201" cy="70263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Gill Sans Light"/>
              </a:rPr>
              <a:t>Operating System</a:t>
            </a:r>
            <a:endParaRPr lang="en-US" b="1" dirty="0">
              <a:latin typeface="Gill Sans Light"/>
            </a:endParaRPr>
          </a:p>
        </p:txBody>
      </p:sp>
      <p:sp>
        <p:nvSpPr>
          <p:cNvPr id="84" name="Rectangle 83"/>
          <p:cNvSpPr/>
          <p:nvPr/>
        </p:nvSpPr>
        <p:spPr>
          <a:xfrm>
            <a:off x="314325" y="2890147"/>
            <a:ext cx="1063352" cy="111980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Light"/>
              </a:rPr>
              <a:t>Compiler</a:t>
            </a:r>
            <a:endParaRPr lang="en-US" dirty="0">
              <a:solidFill>
                <a:schemeClr val="tx1"/>
              </a:solidFill>
              <a:latin typeface="Gill Sans Light"/>
            </a:endParaRPr>
          </a:p>
        </p:txBody>
      </p:sp>
      <p:sp>
        <p:nvSpPr>
          <p:cNvPr id="45" name="Rectangle 44"/>
          <p:cNvSpPr/>
          <p:nvPr/>
        </p:nvSpPr>
        <p:spPr>
          <a:xfrm>
            <a:off x="0" y="2252662"/>
            <a:ext cx="9144000" cy="3462338"/>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Gill Sans Light"/>
            </a:endParaRPr>
          </a:p>
        </p:txBody>
      </p:sp>
      <p:sp>
        <p:nvSpPr>
          <p:cNvPr id="2" name="Title 1"/>
          <p:cNvSpPr>
            <a:spLocks noGrp="1"/>
          </p:cNvSpPr>
          <p:nvPr>
            <p:ph type="title"/>
          </p:nvPr>
        </p:nvSpPr>
        <p:spPr/>
        <p:txBody>
          <a:bodyPr/>
          <a:lstStyle/>
          <a:p>
            <a:r>
              <a:rPr lang="en-US" dirty="0" smtClean="0">
                <a:latin typeface="Gill Sans Light"/>
              </a:rPr>
              <a:t>Switching </a:t>
            </a:r>
            <a:r>
              <a:rPr lang="en-US" dirty="0">
                <a:latin typeface="Gill Sans Light"/>
              </a:rPr>
              <a:t>Processes</a:t>
            </a:r>
            <a:endParaRPr lang="en-US" dirty="0">
              <a:latin typeface="Gill Sans Light"/>
            </a:endParaRPr>
          </a:p>
        </p:txBody>
      </p:sp>
      <p:sp>
        <p:nvSpPr>
          <p:cNvPr id="8" name="Rounded Rectangle 6"/>
          <p:cNvSpPr/>
          <p:nvPr/>
        </p:nvSpPr>
        <p:spPr bwMode="auto">
          <a:xfrm>
            <a:off x="1651394" y="4320779"/>
            <a:ext cx="1296594" cy="628650"/>
          </a:xfrm>
          <a:prstGeom prst="round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algn="ctr" defTabSz="685800"/>
            <a:r>
              <a:rPr lang="en-US" sz="1200" dirty="0">
                <a:latin typeface="Gill Sans Light"/>
              </a:rPr>
              <a:t>Processor</a:t>
            </a:r>
            <a:endParaRPr lang="en-US" sz="1050" dirty="0">
              <a:latin typeface="Gill Sans Light"/>
            </a:endParaRPr>
          </a:p>
        </p:txBody>
      </p:sp>
      <p:sp>
        <p:nvSpPr>
          <p:cNvPr id="9" name="Rectangle 8"/>
          <p:cNvSpPr/>
          <p:nvPr/>
        </p:nvSpPr>
        <p:spPr bwMode="auto">
          <a:xfrm>
            <a:off x="3757250" y="4355902"/>
            <a:ext cx="1320456" cy="729854"/>
          </a:xfrm>
          <a:prstGeom prst="rect">
            <a:avLst/>
          </a:prstGeom>
          <a:solidFill>
            <a:srgbClr val="5AAEFF"/>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algn="ctr" defTabSz="685800"/>
            <a:r>
              <a:rPr lang="en-US" sz="1200" dirty="0">
                <a:latin typeface="Gill Sans Light"/>
              </a:rPr>
              <a:t>Memory</a:t>
            </a:r>
            <a:endParaRPr lang="en-US" sz="1200" dirty="0">
              <a:latin typeface="Gill Sans Light"/>
            </a:endParaRPr>
          </a:p>
        </p:txBody>
      </p:sp>
      <p:sp>
        <p:nvSpPr>
          <p:cNvPr id="13" name="Rectangle 12"/>
          <p:cNvSpPr/>
          <p:nvPr/>
        </p:nvSpPr>
        <p:spPr bwMode="auto">
          <a:xfrm>
            <a:off x="3878512" y="4748261"/>
            <a:ext cx="335936" cy="297624"/>
          </a:xfrm>
          <a:prstGeom prst="rect">
            <a:avLst/>
          </a:prstGeom>
          <a:solidFill>
            <a:srgbClr val="9E7800"/>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defTabSz="685800"/>
            <a:endParaRPr lang="en-US" sz="1050">
              <a:latin typeface="Gill Sans Light"/>
            </a:endParaRPr>
          </a:p>
        </p:txBody>
      </p:sp>
      <p:sp>
        <p:nvSpPr>
          <p:cNvPr id="80" name="Rectangle 79"/>
          <p:cNvSpPr/>
          <p:nvPr/>
        </p:nvSpPr>
        <p:spPr>
          <a:xfrm>
            <a:off x="1640604" y="2890147"/>
            <a:ext cx="3426311" cy="702635"/>
          </a:xfrm>
          <a:prstGeom prst="rect">
            <a:avLst/>
          </a:prstGeom>
          <a:solidFill>
            <a:srgbClr val="9E78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latin typeface="Gill Sans Light"/>
              </a:rPr>
              <a:t>Process 1</a:t>
            </a:r>
            <a:endParaRPr lang="en-US" b="1" i="1" dirty="0">
              <a:solidFill>
                <a:schemeClr val="tx1"/>
              </a:solidFill>
              <a:latin typeface="Gill Sans Light"/>
            </a:endParaRPr>
          </a:p>
          <a:p>
            <a:pPr algn="ctr"/>
            <a:endParaRPr lang="en-US" sz="900" dirty="0">
              <a:solidFill>
                <a:schemeClr val="tx1"/>
              </a:solidFill>
              <a:latin typeface="Gill Sans Light"/>
            </a:endParaRPr>
          </a:p>
        </p:txBody>
      </p:sp>
      <p:sp>
        <p:nvSpPr>
          <p:cNvPr id="72" name="TextBox 71"/>
          <p:cNvSpPr txBox="1"/>
          <p:nvPr/>
        </p:nvSpPr>
        <p:spPr>
          <a:xfrm>
            <a:off x="1684020" y="3404273"/>
            <a:ext cx="721043"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Threads</a:t>
            </a:r>
            <a:endParaRPr lang="en-US" sz="900" b="1" i="1" dirty="0">
              <a:latin typeface="Gill Sans Light"/>
            </a:endParaRPr>
          </a:p>
        </p:txBody>
      </p:sp>
      <p:sp>
        <p:nvSpPr>
          <p:cNvPr id="73" name="Rectangle 72"/>
          <p:cNvSpPr/>
          <p:nvPr/>
        </p:nvSpPr>
        <p:spPr bwMode="auto">
          <a:xfrm>
            <a:off x="4620507" y="4748261"/>
            <a:ext cx="352963" cy="285201"/>
          </a:xfrm>
          <a:prstGeom prst="rect">
            <a:avLst/>
          </a:prstGeom>
          <a:solidFill>
            <a:schemeClr val="bg2">
              <a:lumMod val="60000"/>
              <a:lumOff val="40000"/>
            </a:schemeClr>
          </a:solidFill>
          <a:ln w="12700" cap="flat" cmpd="sng" algn="ctr">
            <a:solidFill>
              <a:schemeClr val="tx1"/>
            </a:solidFill>
            <a:prstDash val="solid"/>
            <a:round/>
            <a:headEnd type="none" w="sm" len="sm"/>
            <a:tailEnd type="none" w="sm" len="sm"/>
          </a:ln>
          <a:effectLst/>
        </p:spPr>
        <p:txBody>
          <a:bodyPr vert="horz" wrap="square" lIns="0" tIns="34290" rIns="0" bIns="34290" numCol="1" rtlCol="0" anchor="ctr" anchorCtr="0" compatLnSpc="1"/>
          <a:lstStyle/>
          <a:p>
            <a:pPr algn="ctr" defTabSz="685800">
              <a:lnSpc>
                <a:spcPts val="1200"/>
              </a:lnSpc>
            </a:pPr>
            <a:r>
              <a:rPr lang="en-US" sz="900" dirty="0">
                <a:latin typeface="Gill Sans Light"/>
              </a:rPr>
              <a:t>OS</a:t>
            </a:r>
            <a:endParaRPr lang="en-US" sz="900" dirty="0">
              <a:latin typeface="Gill Sans Light"/>
            </a:endParaRPr>
          </a:p>
          <a:p>
            <a:pPr algn="ctr" defTabSz="685800">
              <a:lnSpc>
                <a:spcPts val="1200"/>
              </a:lnSpc>
            </a:pPr>
            <a:r>
              <a:rPr lang="en-US" sz="900" dirty="0">
                <a:latin typeface="Gill Sans Light"/>
              </a:rPr>
              <a:t>Mem</a:t>
            </a:r>
            <a:endParaRPr lang="en-US" sz="900" dirty="0">
              <a:latin typeface="Gill Sans Light"/>
            </a:endParaRPr>
          </a:p>
        </p:txBody>
      </p:sp>
      <p:sp>
        <p:nvSpPr>
          <p:cNvPr id="74" name="TextBox 73"/>
          <p:cNvSpPr txBox="1"/>
          <p:nvPr/>
        </p:nvSpPr>
        <p:spPr>
          <a:xfrm>
            <a:off x="2494236" y="3406305"/>
            <a:ext cx="1163147"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Address Spaces</a:t>
            </a:r>
            <a:endParaRPr lang="en-US" sz="900" b="1" i="1" dirty="0">
              <a:latin typeface="Gill Sans Light"/>
            </a:endParaRPr>
          </a:p>
        </p:txBody>
      </p:sp>
      <p:sp>
        <p:nvSpPr>
          <p:cNvPr id="75" name="TextBox 74"/>
          <p:cNvSpPr txBox="1"/>
          <p:nvPr/>
        </p:nvSpPr>
        <p:spPr>
          <a:xfrm>
            <a:off x="3750414" y="3405729"/>
            <a:ext cx="512439"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Files</a:t>
            </a:r>
            <a:endParaRPr lang="en-US" sz="900" b="1" i="1" dirty="0">
              <a:latin typeface="Gill Sans Light"/>
            </a:endParaRPr>
          </a:p>
        </p:txBody>
      </p:sp>
      <p:sp>
        <p:nvSpPr>
          <p:cNvPr id="76" name="TextBox 75"/>
          <p:cNvSpPr txBox="1"/>
          <p:nvPr/>
        </p:nvSpPr>
        <p:spPr>
          <a:xfrm>
            <a:off x="4360589" y="3405729"/>
            <a:ext cx="633468"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Sockets</a:t>
            </a:r>
            <a:endParaRPr lang="en-US" sz="900" b="1" i="1" dirty="0">
              <a:latin typeface="Gill Sans Light"/>
            </a:endParaRPr>
          </a:p>
        </p:txBody>
      </p:sp>
      <p:sp>
        <p:nvSpPr>
          <p:cNvPr id="55" name="Rectangle 54"/>
          <p:cNvSpPr/>
          <p:nvPr/>
        </p:nvSpPr>
        <p:spPr>
          <a:xfrm>
            <a:off x="5200413" y="2890147"/>
            <a:ext cx="3426311" cy="702635"/>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latin typeface="Gill Sans Light"/>
              </a:rPr>
              <a:t>Process 2</a:t>
            </a:r>
            <a:endParaRPr lang="en-US" b="1" i="1" dirty="0">
              <a:solidFill>
                <a:schemeClr val="tx1"/>
              </a:solidFill>
              <a:latin typeface="Gill Sans Light"/>
            </a:endParaRPr>
          </a:p>
          <a:p>
            <a:pPr algn="ctr"/>
            <a:endParaRPr lang="en-US" sz="900" dirty="0">
              <a:solidFill>
                <a:schemeClr val="tx1"/>
              </a:solidFill>
              <a:latin typeface="Gill Sans Light"/>
            </a:endParaRPr>
          </a:p>
        </p:txBody>
      </p:sp>
      <p:sp>
        <p:nvSpPr>
          <p:cNvPr id="57" name="TextBox 56"/>
          <p:cNvSpPr txBox="1"/>
          <p:nvPr/>
        </p:nvSpPr>
        <p:spPr>
          <a:xfrm>
            <a:off x="5233038" y="3404273"/>
            <a:ext cx="721043"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Threads</a:t>
            </a:r>
            <a:endParaRPr lang="en-US" sz="900" b="1" i="1" dirty="0">
              <a:latin typeface="Gill Sans Light"/>
            </a:endParaRPr>
          </a:p>
        </p:txBody>
      </p:sp>
      <p:sp>
        <p:nvSpPr>
          <p:cNvPr id="58" name="TextBox 57"/>
          <p:cNvSpPr txBox="1"/>
          <p:nvPr/>
        </p:nvSpPr>
        <p:spPr>
          <a:xfrm>
            <a:off x="6043254" y="3406305"/>
            <a:ext cx="1163147"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Address Spaces</a:t>
            </a:r>
            <a:endParaRPr lang="en-US" sz="900" b="1" i="1" dirty="0">
              <a:latin typeface="Gill Sans Light"/>
            </a:endParaRPr>
          </a:p>
        </p:txBody>
      </p:sp>
      <p:sp>
        <p:nvSpPr>
          <p:cNvPr id="60" name="TextBox 59"/>
          <p:cNvSpPr txBox="1"/>
          <p:nvPr/>
        </p:nvSpPr>
        <p:spPr>
          <a:xfrm>
            <a:off x="7299432" y="3405729"/>
            <a:ext cx="512439"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Files</a:t>
            </a:r>
            <a:endParaRPr lang="en-US" sz="900" b="1" i="1" dirty="0">
              <a:latin typeface="Gill Sans Light"/>
            </a:endParaRPr>
          </a:p>
        </p:txBody>
      </p:sp>
      <p:sp>
        <p:nvSpPr>
          <p:cNvPr id="61" name="TextBox 60"/>
          <p:cNvSpPr txBox="1"/>
          <p:nvPr/>
        </p:nvSpPr>
        <p:spPr>
          <a:xfrm>
            <a:off x="7909607" y="3405729"/>
            <a:ext cx="633468"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Sockets</a:t>
            </a:r>
            <a:endParaRPr lang="en-US" sz="900" b="1" i="1" dirty="0">
              <a:latin typeface="Gill Sans Light"/>
            </a:endParaRPr>
          </a:p>
        </p:txBody>
      </p:sp>
      <p:sp>
        <p:nvSpPr>
          <p:cNvPr id="81" name="Rectangle: Folded Corner 80"/>
          <p:cNvSpPr/>
          <p:nvPr/>
        </p:nvSpPr>
        <p:spPr>
          <a:xfrm>
            <a:off x="2654372" y="1886546"/>
            <a:ext cx="1510752" cy="1103790"/>
          </a:xfrm>
          <a:prstGeom prst="foldedCorner">
            <a:avLst>
              <a:gd name="adj" fmla="val 21333"/>
            </a:avLst>
          </a:prstGeom>
          <a:solidFill>
            <a:srgbClr val="9E78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500" dirty="0">
                <a:solidFill>
                  <a:schemeClr val="tx1"/>
                </a:solidFill>
                <a:latin typeface="Gill Sans Light"/>
              </a:rPr>
              <a:t>Compiled</a:t>
            </a:r>
            <a:endParaRPr lang="en-US" sz="1500" dirty="0">
              <a:solidFill>
                <a:schemeClr val="tx1"/>
              </a:solidFill>
              <a:latin typeface="Gill Sans Light"/>
            </a:endParaRPr>
          </a:p>
          <a:p>
            <a:pPr algn="ctr"/>
            <a:r>
              <a:rPr lang="en-US" sz="1500" dirty="0">
                <a:solidFill>
                  <a:schemeClr val="tx1"/>
                </a:solidFill>
                <a:latin typeface="Gill Sans Light"/>
              </a:rPr>
              <a:t>Program 1</a:t>
            </a:r>
            <a:endParaRPr lang="en-US" sz="1500" dirty="0">
              <a:solidFill>
                <a:schemeClr val="tx1"/>
              </a:solidFill>
              <a:latin typeface="Gill Sans Light"/>
            </a:endParaRPr>
          </a:p>
        </p:txBody>
      </p:sp>
      <p:sp>
        <p:nvSpPr>
          <p:cNvPr id="83" name="Rectangle 82"/>
          <p:cNvSpPr/>
          <p:nvPr/>
        </p:nvSpPr>
        <p:spPr>
          <a:xfrm>
            <a:off x="2850901" y="2599176"/>
            <a:ext cx="1007813" cy="3481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a:rPr>
              <a:t>System Libs</a:t>
            </a:r>
            <a:endParaRPr lang="en-US" sz="1050" dirty="0">
              <a:solidFill>
                <a:schemeClr val="tx1"/>
              </a:solidFill>
              <a:latin typeface="Gill Sans Light"/>
            </a:endParaRPr>
          </a:p>
        </p:txBody>
      </p:sp>
      <p:sp>
        <p:nvSpPr>
          <p:cNvPr id="65" name="Rectangle: Folded Corner 64"/>
          <p:cNvSpPr/>
          <p:nvPr/>
        </p:nvSpPr>
        <p:spPr>
          <a:xfrm>
            <a:off x="6281272" y="1882005"/>
            <a:ext cx="1510752" cy="1103790"/>
          </a:xfrm>
          <a:prstGeom prst="foldedCorner">
            <a:avLst>
              <a:gd name="adj" fmla="val 21333"/>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500" dirty="0">
                <a:solidFill>
                  <a:schemeClr val="tx1"/>
                </a:solidFill>
                <a:latin typeface="Gill Sans Light"/>
              </a:rPr>
              <a:t>Compiled</a:t>
            </a:r>
            <a:endParaRPr lang="en-US" sz="1500" dirty="0">
              <a:solidFill>
                <a:schemeClr val="tx1"/>
              </a:solidFill>
              <a:latin typeface="Gill Sans Light"/>
            </a:endParaRPr>
          </a:p>
          <a:p>
            <a:pPr algn="ctr"/>
            <a:r>
              <a:rPr lang="en-US" sz="1500" dirty="0">
                <a:solidFill>
                  <a:schemeClr val="tx1"/>
                </a:solidFill>
                <a:latin typeface="Gill Sans Light"/>
              </a:rPr>
              <a:t>Program 2</a:t>
            </a:r>
            <a:endParaRPr lang="en-US" sz="1500" dirty="0">
              <a:solidFill>
                <a:schemeClr val="tx1"/>
              </a:solidFill>
              <a:latin typeface="Gill Sans Light"/>
            </a:endParaRPr>
          </a:p>
        </p:txBody>
      </p:sp>
      <p:sp>
        <p:nvSpPr>
          <p:cNvPr id="66" name="Rectangle 65"/>
          <p:cNvSpPr/>
          <p:nvPr/>
        </p:nvSpPr>
        <p:spPr>
          <a:xfrm>
            <a:off x="6467010" y="2594636"/>
            <a:ext cx="1007813" cy="3481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a:rPr>
              <a:t>System Libs</a:t>
            </a:r>
            <a:endParaRPr lang="en-US" sz="1050" dirty="0">
              <a:solidFill>
                <a:schemeClr val="tx1"/>
              </a:solidFill>
              <a:latin typeface="Gill Sans Light"/>
            </a:endParaRPr>
          </a:p>
        </p:txBody>
      </p:sp>
      <p:cxnSp>
        <p:nvCxnSpPr>
          <p:cNvPr id="14" name="Straight Arrow Connector 13"/>
          <p:cNvCxnSpPr>
            <a:stCxn id="74" idx="2"/>
            <a:endCxn id="13" idx="0"/>
          </p:cNvCxnSpPr>
          <p:nvPr/>
        </p:nvCxnSpPr>
        <p:spPr>
          <a:xfrm>
            <a:off x="3075809" y="3660221"/>
            <a:ext cx="970671" cy="108804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490537" y="4210051"/>
            <a:ext cx="8339138" cy="1266824"/>
          </a:xfrm>
          <a:prstGeom prst="rect">
            <a:avLst/>
          </a:prstGeom>
          <a:pattFill prst="horzBrick">
            <a:fgClr>
              <a:schemeClr val="bg2">
                <a:lumMod val="40000"/>
                <a:lumOff val="60000"/>
              </a:schemeClr>
            </a:fgClr>
            <a:bgClr>
              <a:prstClr val="white"/>
            </a:bgClr>
          </a:patt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defTabSz="685800"/>
            <a:endParaRPr lang="en-US" sz="1050" dirty="0">
              <a:latin typeface="Gill Sans Light"/>
            </a:endParaRPr>
          </a:p>
        </p:txBody>
      </p:sp>
      <p:grpSp>
        <p:nvGrpSpPr>
          <p:cNvPr id="19" name="Group 18"/>
          <p:cNvGrpSpPr/>
          <p:nvPr/>
        </p:nvGrpSpPr>
        <p:grpSpPr>
          <a:xfrm>
            <a:off x="3316832" y="4309579"/>
            <a:ext cx="548548" cy="532532"/>
            <a:chOff x="4111664" y="2654300"/>
            <a:chExt cx="731397" cy="828477"/>
          </a:xfrm>
        </p:grpSpPr>
        <p:sp>
          <p:nvSpPr>
            <p:cNvPr id="20" name="Rectangle 19"/>
            <p:cNvSpPr/>
            <p:nvPr/>
          </p:nvSpPr>
          <p:spPr bwMode="auto">
            <a:xfrm>
              <a:off x="4178300" y="2720777"/>
              <a:ext cx="609598" cy="762000"/>
            </a:xfrm>
            <a:prstGeom prst="rect">
              <a:avLst/>
            </a:prstGeom>
            <a:solidFill>
              <a:schemeClr val="bg2"/>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defTabSz="685800"/>
              <a:endParaRPr lang="en-US" sz="1050">
                <a:latin typeface="Gill Sans Light"/>
              </a:endParaRPr>
            </a:p>
          </p:txBody>
        </p:sp>
        <p:sp>
          <p:nvSpPr>
            <p:cNvPr id="21" name="TextBox 20"/>
            <p:cNvSpPr txBox="1"/>
            <p:nvPr/>
          </p:nvSpPr>
          <p:spPr>
            <a:xfrm>
              <a:off x="4111664" y="2654300"/>
              <a:ext cx="731397" cy="646403"/>
            </a:xfrm>
            <a:prstGeom prst="rect">
              <a:avLst/>
            </a:prstGeom>
            <a:noFill/>
          </p:spPr>
          <p:txBody>
            <a:bodyPr wrap="none" rtlCol="0">
              <a:spAutoFit/>
            </a:bodyPr>
            <a:lstStyle/>
            <a:p>
              <a:pPr algn="ctr"/>
              <a:r>
                <a:rPr lang="en-US" sz="1050" dirty="0" err="1">
                  <a:latin typeface="Gill Sans Light"/>
                </a:rPr>
                <a:t>PgTbl</a:t>
              </a:r>
              <a:endParaRPr lang="en-US" sz="1050" dirty="0">
                <a:latin typeface="Gill Sans Light"/>
              </a:endParaRPr>
            </a:p>
            <a:p>
              <a:pPr algn="ctr"/>
              <a:r>
                <a:rPr lang="en-US" sz="1050" dirty="0">
                  <a:latin typeface="Gill Sans Light"/>
                </a:rPr>
                <a:t>&amp; TLB</a:t>
              </a:r>
              <a:endParaRPr lang="en-US" sz="1050" dirty="0">
                <a:latin typeface="Gill Sans Light"/>
              </a:endParaRPr>
            </a:p>
          </p:txBody>
        </p:sp>
      </p:grpSp>
      <p:cxnSp>
        <p:nvCxnSpPr>
          <p:cNvPr id="22" name="Straight Arrow Connector 21"/>
          <p:cNvCxnSpPr/>
          <p:nvPr/>
        </p:nvCxnSpPr>
        <p:spPr bwMode="auto">
          <a:xfrm flipV="1">
            <a:off x="2947987" y="4781478"/>
            <a:ext cx="954827" cy="1853"/>
          </a:xfrm>
          <a:prstGeom prst="straightConnector1">
            <a:avLst/>
          </a:prstGeom>
          <a:solidFill>
            <a:schemeClr val="accent1"/>
          </a:solidFill>
          <a:ln w="57150" cap="flat" cmpd="sng" algn="ctr">
            <a:solidFill>
              <a:schemeClr val="tx1"/>
            </a:solidFill>
            <a:prstDash val="solid"/>
            <a:round/>
            <a:headEnd type="triangle" w="med" len="med"/>
            <a:tailEnd type="triangle"/>
          </a:ln>
          <a:effectLst/>
        </p:spPr>
      </p:cxnSp>
      <p:sp>
        <p:nvSpPr>
          <p:cNvPr id="26" name="Can 38"/>
          <p:cNvSpPr/>
          <p:nvPr/>
        </p:nvSpPr>
        <p:spPr bwMode="auto">
          <a:xfrm>
            <a:off x="5233574" y="4308068"/>
            <a:ext cx="733425" cy="729854"/>
          </a:xfrm>
          <a:prstGeom prst="can">
            <a:avLst/>
          </a:prstGeom>
          <a:solidFill>
            <a:srgbClr val="5AAEFF"/>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algn="ctr" defTabSz="685800"/>
            <a:r>
              <a:rPr lang="en-US" sz="1200" dirty="0">
                <a:latin typeface="Gill Sans Light"/>
              </a:rPr>
              <a:t>Storage</a:t>
            </a:r>
            <a:endParaRPr lang="en-US" sz="1200" dirty="0">
              <a:latin typeface="Gill Sans Light"/>
            </a:endParaRPr>
          </a:p>
        </p:txBody>
      </p:sp>
      <p:pic>
        <p:nvPicPr>
          <p:cNvPr id="27" name="Picture 26"/>
          <p:cNvPicPr>
            <a:picLocks noChangeAspect="1"/>
          </p:cNvPicPr>
          <p:nvPr/>
        </p:nvPicPr>
        <p:blipFill>
          <a:blip r:embed="rId1">
            <a:clrChange>
              <a:clrFrom>
                <a:srgbClr val="FFFFFF"/>
              </a:clrFrom>
              <a:clrTo>
                <a:srgbClr val="FFFFFF">
                  <a:alpha val="0"/>
                </a:srgbClr>
              </a:clrTo>
            </a:clrChange>
          </a:blip>
          <a:stretch>
            <a:fillRect/>
          </a:stretch>
        </p:blipFill>
        <p:spPr>
          <a:xfrm flipH="1">
            <a:off x="6227103" y="4276724"/>
            <a:ext cx="952862" cy="952862"/>
          </a:xfrm>
          <a:prstGeom prst="rect">
            <a:avLst/>
          </a:prstGeom>
        </p:spPr>
      </p:pic>
      <p:sp>
        <p:nvSpPr>
          <p:cNvPr id="31" name="TextBox 30"/>
          <p:cNvSpPr txBox="1"/>
          <p:nvPr/>
        </p:nvSpPr>
        <p:spPr>
          <a:xfrm>
            <a:off x="6245816" y="4245808"/>
            <a:ext cx="813043" cy="276999"/>
          </a:xfrm>
          <a:prstGeom prst="rect">
            <a:avLst/>
          </a:prstGeom>
          <a:noFill/>
        </p:spPr>
        <p:txBody>
          <a:bodyPr wrap="none" rtlCol="0">
            <a:spAutoFit/>
          </a:bodyPr>
          <a:lstStyle/>
          <a:p>
            <a:pPr algn="ctr"/>
            <a:r>
              <a:rPr lang="en-US" sz="1200" dirty="0">
                <a:latin typeface="Gill Sans Light"/>
              </a:rPr>
              <a:t>Networks</a:t>
            </a:r>
            <a:endParaRPr lang="en-US" sz="1200" dirty="0">
              <a:latin typeface="Gill Sans Light"/>
            </a:endParaRPr>
          </a:p>
        </p:txBody>
      </p:sp>
      <p:sp>
        <p:nvSpPr>
          <p:cNvPr id="34" name="TextBox 33"/>
          <p:cNvSpPr txBox="1"/>
          <p:nvPr/>
        </p:nvSpPr>
        <p:spPr>
          <a:xfrm>
            <a:off x="473454" y="4547206"/>
            <a:ext cx="968535" cy="323165"/>
          </a:xfrm>
          <a:prstGeom prst="rect">
            <a:avLst/>
          </a:prstGeom>
          <a:noFill/>
        </p:spPr>
        <p:txBody>
          <a:bodyPr wrap="none" rtlCol="0">
            <a:spAutoFit/>
          </a:bodyPr>
          <a:lstStyle/>
          <a:p>
            <a:r>
              <a:rPr lang="en-US" sz="1500" dirty="0">
                <a:latin typeface="Gill Sans Light"/>
              </a:rPr>
              <a:t>Hardware</a:t>
            </a:r>
            <a:endParaRPr lang="en-US" sz="1500" dirty="0">
              <a:latin typeface="Gill Sans Light"/>
            </a:endParaRPr>
          </a:p>
        </p:txBody>
      </p:sp>
      <p:cxnSp>
        <p:nvCxnSpPr>
          <p:cNvPr id="39" name="Straight Arrow Connector 38"/>
          <p:cNvCxnSpPr>
            <a:endCxn id="26" idx="3"/>
          </p:cNvCxnSpPr>
          <p:nvPr/>
        </p:nvCxnSpPr>
        <p:spPr>
          <a:xfrm flipV="1">
            <a:off x="5600286" y="5037922"/>
            <a:ext cx="0" cy="248453"/>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668873" y="5045886"/>
            <a:ext cx="0" cy="240489"/>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3231749" y="4783330"/>
            <a:ext cx="0" cy="503045"/>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6" idx="1"/>
          </p:cNvCxnSpPr>
          <p:nvPr/>
        </p:nvCxnSpPr>
        <p:spPr>
          <a:xfrm>
            <a:off x="3079139" y="5291036"/>
            <a:ext cx="818423" cy="0"/>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bwMode="auto">
          <a:xfrm>
            <a:off x="3897562" y="5181100"/>
            <a:ext cx="783230" cy="219873"/>
          </a:xfrm>
          <a:prstGeom prst="rect">
            <a:avLst/>
          </a:prstGeom>
          <a:no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lstStyle/>
          <a:p>
            <a:pPr algn="ctr" defTabSz="685800"/>
            <a:r>
              <a:rPr lang="en-US" sz="1050" dirty="0">
                <a:latin typeface="Gill Sans Light"/>
              </a:rPr>
              <a:t>I/O </a:t>
            </a:r>
            <a:r>
              <a:rPr lang="en-US" sz="1050" dirty="0" err="1">
                <a:latin typeface="Gill Sans Light"/>
              </a:rPr>
              <a:t>Ctrlr</a:t>
            </a:r>
            <a:endParaRPr lang="en-US" sz="1050" dirty="0">
              <a:latin typeface="Gill Sans Light"/>
            </a:endParaRPr>
          </a:p>
        </p:txBody>
      </p:sp>
      <p:cxnSp>
        <p:nvCxnSpPr>
          <p:cNvPr id="59" name="Straight Arrow Connector 58"/>
          <p:cNvCxnSpPr>
            <a:stCxn id="56" idx="3"/>
          </p:cNvCxnSpPr>
          <p:nvPr/>
        </p:nvCxnSpPr>
        <p:spPr>
          <a:xfrm flipV="1">
            <a:off x="4680792" y="5286375"/>
            <a:ext cx="3859462" cy="0"/>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646275" y="4092779"/>
            <a:ext cx="1120898" cy="276999"/>
          </a:xfrm>
          <a:prstGeom prst="rect">
            <a:avLst/>
          </a:prstGeom>
          <a:solidFill>
            <a:srgbClr val="EFE683"/>
          </a:solidFill>
          <a:ln>
            <a:solidFill>
              <a:schemeClr val="tx1"/>
            </a:solidFill>
          </a:ln>
        </p:spPr>
        <p:txBody>
          <a:bodyPr wrap="square" rtlCol="0">
            <a:spAutoFit/>
          </a:bodyPr>
          <a:lstStyle/>
          <a:p>
            <a:pPr algn="ctr"/>
            <a:r>
              <a:rPr lang="en-US" sz="1200" b="1" i="1" dirty="0">
                <a:latin typeface="Gill Sans Light"/>
              </a:rPr>
              <a:t>ISA</a:t>
            </a:r>
            <a:endParaRPr lang="en-US" sz="1200" b="1" i="1" dirty="0">
              <a:latin typeface="Gill Sans Light"/>
            </a:endParaRPr>
          </a:p>
        </p:txBody>
      </p:sp>
      <p:sp>
        <p:nvSpPr>
          <p:cNvPr id="63" name="Rectangle 62"/>
          <p:cNvSpPr/>
          <p:nvPr/>
        </p:nvSpPr>
        <p:spPr>
          <a:xfrm>
            <a:off x="1466850" y="3553916"/>
            <a:ext cx="7315201" cy="70263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Gill Sans Light"/>
              </a:rPr>
              <a:t>Operating System</a:t>
            </a:r>
            <a:endParaRPr lang="en-US" b="1" dirty="0">
              <a:latin typeface="Gill Sans Light"/>
            </a:endParaRPr>
          </a:p>
        </p:txBody>
      </p:sp>
      <p:sp>
        <p:nvSpPr>
          <p:cNvPr id="84" name="Rectangle 83"/>
          <p:cNvSpPr/>
          <p:nvPr/>
        </p:nvSpPr>
        <p:spPr>
          <a:xfrm>
            <a:off x="314325" y="2890147"/>
            <a:ext cx="1063352" cy="111980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Light"/>
              </a:rPr>
              <a:t>Compiler</a:t>
            </a:r>
            <a:endParaRPr lang="en-US" dirty="0">
              <a:solidFill>
                <a:schemeClr val="tx1"/>
              </a:solidFill>
              <a:latin typeface="Gill Sans Light"/>
            </a:endParaRPr>
          </a:p>
        </p:txBody>
      </p:sp>
      <p:sp>
        <p:nvSpPr>
          <p:cNvPr id="45" name="Rectangle 44"/>
          <p:cNvSpPr/>
          <p:nvPr/>
        </p:nvSpPr>
        <p:spPr>
          <a:xfrm>
            <a:off x="0" y="2252662"/>
            <a:ext cx="9144000" cy="3519488"/>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Gill Sans Light"/>
            </a:endParaRPr>
          </a:p>
        </p:txBody>
      </p:sp>
      <p:sp>
        <p:nvSpPr>
          <p:cNvPr id="2" name="Title 1"/>
          <p:cNvSpPr>
            <a:spLocks noGrp="1"/>
          </p:cNvSpPr>
          <p:nvPr>
            <p:ph type="title"/>
          </p:nvPr>
        </p:nvSpPr>
        <p:spPr/>
        <p:txBody>
          <a:bodyPr/>
          <a:lstStyle/>
          <a:p>
            <a:r>
              <a:rPr lang="en-US" altLang="zh-CN" dirty="0">
                <a:latin typeface="Gill Sans Light"/>
              </a:rPr>
              <a:t>Switching Processes</a:t>
            </a:r>
            <a:endParaRPr lang="en-US" dirty="0">
              <a:latin typeface="Gill Sans Light"/>
            </a:endParaRPr>
          </a:p>
        </p:txBody>
      </p:sp>
      <p:sp>
        <p:nvSpPr>
          <p:cNvPr id="8" name="Rounded Rectangle 6"/>
          <p:cNvSpPr/>
          <p:nvPr/>
        </p:nvSpPr>
        <p:spPr bwMode="auto">
          <a:xfrm>
            <a:off x="1651394" y="4320779"/>
            <a:ext cx="1296594" cy="628650"/>
          </a:xfrm>
          <a:prstGeom prst="round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algn="ctr" defTabSz="685800"/>
            <a:r>
              <a:rPr lang="en-US" sz="1200" dirty="0">
                <a:latin typeface="Gill Sans Light"/>
              </a:rPr>
              <a:t>Processor</a:t>
            </a:r>
            <a:endParaRPr lang="en-US" sz="1050" dirty="0">
              <a:latin typeface="Gill Sans Light"/>
            </a:endParaRPr>
          </a:p>
        </p:txBody>
      </p:sp>
      <p:sp>
        <p:nvSpPr>
          <p:cNvPr id="9" name="Rectangle 8"/>
          <p:cNvSpPr/>
          <p:nvPr/>
        </p:nvSpPr>
        <p:spPr bwMode="auto">
          <a:xfrm>
            <a:off x="3757250" y="4355902"/>
            <a:ext cx="1320456" cy="729854"/>
          </a:xfrm>
          <a:prstGeom prst="rect">
            <a:avLst/>
          </a:prstGeom>
          <a:solidFill>
            <a:srgbClr val="5AAEFF"/>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algn="ctr" defTabSz="685800"/>
            <a:r>
              <a:rPr lang="en-US" sz="1200" dirty="0">
                <a:latin typeface="Gill Sans Light"/>
              </a:rPr>
              <a:t>Memory</a:t>
            </a:r>
            <a:endParaRPr lang="en-US" sz="1200" dirty="0">
              <a:latin typeface="Gill Sans Light"/>
            </a:endParaRPr>
          </a:p>
        </p:txBody>
      </p:sp>
      <p:grpSp>
        <p:nvGrpSpPr>
          <p:cNvPr id="10" name="Group 9"/>
          <p:cNvGrpSpPr/>
          <p:nvPr/>
        </p:nvGrpSpPr>
        <p:grpSpPr>
          <a:xfrm>
            <a:off x="2433638" y="4663679"/>
            <a:ext cx="400050" cy="228600"/>
            <a:chOff x="3124200" y="3657600"/>
            <a:chExt cx="533400" cy="304800"/>
          </a:xfrm>
          <a:solidFill>
            <a:srgbClr val="C49500"/>
          </a:solidFill>
        </p:grpSpPr>
        <p:sp>
          <p:nvSpPr>
            <p:cNvPr id="11" name="Rectangle 10"/>
            <p:cNvSpPr/>
            <p:nvPr/>
          </p:nvSpPr>
          <p:spPr bwMode="auto">
            <a:xfrm>
              <a:off x="3124200" y="3657600"/>
              <a:ext cx="533400" cy="304800"/>
            </a:xfrm>
            <a:prstGeom prst="rect">
              <a:avLst/>
            </a:prstGeom>
            <a:grp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defTabSz="685800"/>
              <a:endParaRPr lang="en-US" sz="1050">
                <a:latin typeface="Gill Sans Light"/>
              </a:endParaRPr>
            </a:p>
          </p:txBody>
        </p:sp>
        <p:sp>
          <p:nvSpPr>
            <p:cNvPr id="12" name="Rectangle 11"/>
            <p:cNvSpPr/>
            <p:nvPr/>
          </p:nvSpPr>
          <p:spPr bwMode="auto">
            <a:xfrm>
              <a:off x="3124200" y="3733800"/>
              <a:ext cx="533400" cy="152400"/>
            </a:xfrm>
            <a:prstGeom prst="rect">
              <a:avLst/>
            </a:prstGeom>
            <a:grp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defTabSz="685800"/>
              <a:endParaRPr lang="en-US" sz="1050">
                <a:latin typeface="Gill Sans Light"/>
              </a:endParaRPr>
            </a:p>
          </p:txBody>
        </p:sp>
      </p:grpSp>
      <p:sp>
        <p:nvSpPr>
          <p:cNvPr id="13" name="Rectangle 12"/>
          <p:cNvSpPr/>
          <p:nvPr/>
        </p:nvSpPr>
        <p:spPr bwMode="auto">
          <a:xfrm>
            <a:off x="3878512" y="4748261"/>
            <a:ext cx="335936" cy="297624"/>
          </a:xfrm>
          <a:prstGeom prst="rect">
            <a:avLst/>
          </a:prstGeom>
          <a:solidFill>
            <a:srgbClr val="C49500"/>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defTabSz="685800"/>
            <a:endParaRPr lang="en-US" sz="1050">
              <a:latin typeface="Gill Sans Light"/>
            </a:endParaRPr>
          </a:p>
        </p:txBody>
      </p:sp>
      <p:cxnSp>
        <p:nvCxnSpPr>
          <p:cNvPr id="17" name="Curved Connector 54"/>
          <p:cNvCxnSpPr/>
          <p:nvPr/>
        </p:nvCxnSpPr>
        <p:spPr bwMode="auto">
          <a:xfrm>
            <a:off x="2700339" y="4806492"/>
            <a:ext cx="1331663" cy="163111"/>
          </a:xfrm>
          <a:prstGeom prst="curvedConnector3">
            <a:avLst>
              <a:gd name="adj1" fmla="val 23535"/>
            </a:avLst>
          </a:prstGeom>
          <a:solidFill>
            <a:schemeClr val="accent1"/>
          </a:solidFill>
          <a:ln w="22225" cap="flat" cmpd="sng" algn="ctr">
            <a:solidFill>
              <a:schemeClr val="tx1"/>
            </a:solidFill>
            <a:prstDash val="solid"/>
            <a:round/>
            <a:headEnd type="triangle" w="sm" len="sm"/>
            <a:tailEnd type="triangle"/>
          </a:ln>
          <a:effectLst/>
        </p:spPr>
      </p:cxnSp>
      <p:sp>
        <p:nvSpPr>
          <p:cNvPr id="80" name="Rectangle 79"/>
          <p:cNvSpPr/>
          <p:nvPr/>
        </p:nvSpPr>
        <p:spPr>
          <a:xfrm>
            <a:off x="1640604" y="2890147"/>
            <a:ext cx="3426311" cy="702635"/>
          </a:xfrm>
          <a:prstGeom prst="rect">
            <a:avLst/>
          </a:prstGeom>
          <a:solidFill>
            <a:srgbClr val="9E78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latin typeface="Gill Sans Light"/>
              </a:rPr>
              <a:t>Process 1</a:t>
            </a:r>
            <a:endParaRPr lang="en-US" b="1" i="1" dirty="0">
              <a:solidFill>
                <a:schemeClr val="tx1"/>
              </a:solidFill>
              <a:latin typeface="Gill Sans Light"/>
            </a:endParaRPr>
          </a:p>
          <a:p>
            <a:pPr algn="ctr"/>
            <a:endParaRPr lang="en-US" sz="900" dirty="0">
              <a:solidFill>
                <a:schemeClr val="tx1"/>
              </a:solidFill>
              <a:latin typeface="Gill Sans Light"/>
            </a:endParaRPr>
          </a:p>
        </p:txBody>
      </p:sp>
      <p:sp>
        <p:nvSpPr>
          <p:cNvPr id="72" name="TextBox 71"/>
          <p:cNvSpPr txBox="1"/>
          <p:nvPr/>
        </p:nvSpPr>
        <p:spPr>
          <a:xfrm>
            <a:off x="1684020" y="3404273"/>
            <a:ext cx="721043"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Threads</a:t>
            </a:r>
            <a:endParaRPr lang="en-US" sz="900" b="1" i="1" dirty="0">
              <a:latin typeface="Gill Sans Light"/>
            </a:endParaRPr>
          </a:p>
        </p:txBody>
      </p:sp>
      <p:sp>
        <p:nvSpPr>
          <p:cNvPr id="74" name="TextBox 73"/>
          <p:cNvSpPr txBox="1"/>
          <p:nvPr/>
        </p:nvSpPr>
        <p:spPr>
          <a:xfrm>
            <a:off x="2494236" y="3406305"/>
            <a:ext cx="1163147"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Address Spaces</a:t>
            </a:r>
            <a:endParaRPr lang="en-US" sz="900" b="1" i="1" dirty="0">
              <a:latin typeface="Gill Sans Light"/>
            </a:endParaRPr>
          </a:p>
        </p:txBody>
      </p:sp>
      <p:sp>
        <p:nvSpPr>
          <p:cNvPr id="75" name="TextBox 74"/>
          <p:cNvSpPr txBox="1"/>
          <p:nvPr/>
        </p:nvSpPr>
        <p:spPr>
          <a:xfrm>
            <a:off x="3750414" y="3405729"/>
            <a:ext cx="512439"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Files</a:t>
            </a:r>
            <a:endParaRPr lang="en-US" sz="900" b="1" i="1" dirty="0">
              <a:latin typeface="Gill Sans Light"/>
            </a:endParaRPr>
          </a:p>
        </p:txBody>
      </p:sp>
      <p:sp>
        <p:nvSpPr>
          <p:cNvPr id="76" name="TextBox 75"/>
          <p:cNvSpPr txBox="1"/>
          <p:nvPr/>
        </p:nvSpPr>
        <p:spPr>
          <a:xfrm>
            <a:off x="4360589" y="3405729"/>
            <a:ext cx="633468"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Sockets</a:t>
            </a:r>
            <a:endParaRPr lang="en-US" sz="900" b="1" i="1" dirty="0">
              <a:latin typeface="Gill Sans Light"/>
            </a:endParaRPr>
          </a:p>
        </p:txBody>
      </p:sp>
      <p:sp>
        <p:nvSpPr>
          <p:cNvPr id="55" name="Rectangle 54"/>
          <p:cNvSpPr/>
          <p:nvPr/>
        </p:nvSpPr>
        <p:spPr>
          <a:xfrm>
            <a:off x="5200413" y="2890147"/>
            <a:ext cx="3426311" cy="702635"/>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latin typeface="Gill Sans Light"/>
              </a:rPr>
              <a:t>Process 2</a:t>
            </a:r>
            <a:endParaRPr lang="en-US" b="1" i="1" dirty="0">
              <a:solidFill>
                <a:schemeClr val="tx1"/>
              </a:solidFill>
              <a:latin typeface="Gill Sans Light"/>
            </a:endParaRPr>
          </a:p>
          <a:p>
            <a:pPr algn="ctr"/>
            <a:endParaRPr lang="en-US" sz="900" dirty="0">
              <a:solidFill>
                <a:schemeClr val="tx1"/>
              </a:solidFill>
              <a:latin typeface="Gill Sans Light"/>
            </a:endParaRPr>
          </a:p>
        </p:txBody>
      </p:sp>
      <p:sp>
        <p:nvSpPr>
          <p:cNvPr id="57" name="TextBox 56"/>
          <p:cNvSpPr txBox="1"/>
          <p:nvPr/>
        </p:nvSpPr>
        <p:spPr>
          <a:xfrm>
            <a:off x="5233038" y="3404273"/>
            <a:ext cx="721043"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Threads</a:t>
            </a:r>
            <a:endParaRPr lang="en-US" sz="900" b="1" i="1" dirty="0">
              <a:latin typeface="Gill Sans Light"/>
            </a:endParaRPr>
          </a:p>
        </p:txBody>
      </p:sp>
      <p:sp>
        <p:nvSpPr>
          <p:cNvPr id="58" name="TextBox 57"/>
          <p:cNvSpPr txBox="1"/>
          <p:nvPr/>
        </p:nvSpPr>
        <p:spPr>
          <a:xfrm>
            <a:off x="6043254" y="3406305"/>
            <a:ext cx="1163147"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Address Spaces</a:t>
            </a:r>
            <a:endParaRPr lang="en-US" sz="900" b="1" i="1" dirty="0">
              <a:latin typeface="Gill Sans Light"/>
            </a:endParaRPr>
          </a:p>
        </p:txBody>
      </p:sp>
      <p:sp>
        <p:nvSpPr>
          <p:cNvPr id="60" name="TextBox 59"/>
          <p:cNvSpPr txBox="1"/>
          <p:nvPr/>
        </p:nvSpPr>
        <p:spPr>
          <a:xfrm>
            <a:off x="7299432" y="3405729"/>
            <a:ext cx="512439"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Files</a:t>
            </a:r>
            <a:endParaRPr lang="en-US" sz="900" b="1" i="1" dirty="0">
              <a:latin typeface="Gill Sans Light"/>
            </a:endParaRPr>
          </a:p>
        </p:txBody>
      </p:sp>
      <p:sp>
        <p:nvSpPr>
          <p:cNvPr id="61" name="TextBox 60"/>
          <p:cNvSpPr txBox="1"/>
          <p:nvPr/>
        </p:nvSpPr>
        <p:spPr>
          <a:xfrm>
            <a:off x="7909607" y="3405729"/>
            <a:ext cx="633468"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Sockets</a:t>
            </a:r>
            <a:endParaRPr lang="en-US" sz="900" b="1" i="1" dirty="0">
              <a:latin typeface="Gill Sans Light"/>
            </a:endParaRPr>
          </a:p>
        </p:txBody>
      </p:sp>
      <p:sp>
        <p:nvSpPr>
          <p:cNvPr id="81" name="Rectangle: Folded Corner 80"/>
          <p:cNvSpPr/>
          <p:nvPr/>
        </p:nvSpPr>
        <p:spPr>
          <a:xfrm>
            <a:off x="2654372" y="1886546"/>
            <a:ext cx="1510752" cy="1103790"/>
          </a:xfrm>
          <a:prstGeom prst="foldedCorner">
            <a:avLst>
              <a:gd name="adj" fmla="val 21333"/>
            </a:avLst>
          </a:prstGeom>
          <a:solidFill>
            <a:srgbClr val="9E78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500" dirty="0">
                <a:solidFill>
                  <a:schemeClr val="tx1"/>
                </a:solidFill>
                <a:latin typeface="Gill Sans Light"/>
              </a:rPr>
              <a:t>Compiled</a:t>
            </a:r>
            <a:endParaRPr lang="en-US" sz="1500" dirty="0">
              <a:solidFill>
                <a:schemeClr val="tx1"/>
              </a:solidFill>
              <a:latin typeface="Gill Sans Light"/>
            </a:endParaRPr>
          </a:p>
          <a:p>
            <a:pPr algn="ctr"/>
            <a:r>
              <a:rPr lang="en-US" sz="1500" dirty="0">
                <a:solidFill>
                  <a:schemeClr val="tx1"/>
                </a:solidFill>
                <a:latin typeface="Gill Sans Light"/>
              </a:rPr>
              <a:t>Program 1</a:t>
            </a:r>
            <a:endParaRPr lang="en-US" sz="1500" dirty="0">
              <a:solidFill>
                <a:schemeClr val="tx1"/>
              </a:solidFill>
              <a:latin typeface="Gill Sans Light"/>
            </a:endParaRPr>
          </a:p>
        </p:txBody>
      </p:sp>
      <p:sp>
        <p:nvSpPr>
          <p:cNvPr id="83" name="Rectangle 82"/>
          <p:cNvSpPr/>
          <p:nvPr/>
        </p:nvSpPr>
        <p:spPr>
          <a:xfrm>
            <a:off x="2850901" y="2599176"/>
            <a:ext cx="1007813" cy="3481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a:rPr>
              <a:t>System Libs</a:t>
            </a:r>
            <a:endParaRPr lang="en-US" sz="1050" dirty="0">
              <a:solidFill>
                <a:schemeClr val="tx1"/>
              </a:solidFill>
              <a:latin typeface="Gill Sans Light"/>
            </a:endParaRPr>
          </a:p>
        </p:txBody>
      </p:sp>
      <p:sp>
        <p:nvSpPr>
          <p:cNvPr id="65" name="Rectangle: Folded Corner 64"/>
          <p:cNvSpPr/>
          <p:nvPr/>
        </p:nvSpPr>
        <p:spPr>
          <a:xfrm>
            <a:off x="6281272" y="1882005"/>
            <a:ext cx="1510752" cy="1103790"/>
          </a:xfrm>
          <a:prstGeom prst="foldedCorner">
            <a:avLst>
              <a:gd name="adj" fmla="val 21333"/>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500" dirty="0">
                <a:solidFill>
                  <a:schemeClr val="tx1"/>
                </a:solidFill>
                <a:latin typeface="Gill Sans Light"/>
              </a:rPr>
              <a:t>Compiled</a:t>
            </a:r>
            <a:endParaRPr lang="en-US" sz="1500" dirty="0">
              <a:solidFill>
                <a:schemeClr val="tx1"/>
              </a:solidFill>
              <a:latin typeface="Gill Sans Light"/>
            </a:endParaRPr>
          </a:p>
          <a:p>
            <a:pPr algn="ctr"/>
            <a:r>
              <a:rPr lang="en-US" sz="1500" dirty="0">
                <a:solidFill>
                  <a:schemeClr val="tx1"/>
                </a:solidFill>
                <a:latin typeface="Gill Sans Light"/>
              </a:rPr>
              <a:t>Program 2</a:t>
            </a:r>
            <a:endParaRPr lang="en-US" sz="1500" dirty="0">
              <a:solidFill>
                <a:schemeClr val="tx1"/>
              </a:solidFill>
              <a:latin typeface="Gill Sans Light"/>
            </a:endParaRPr>
          </a:p>
        </p:txBody>
      </p:sp>
      <p:sp>
        <p:nvSpPr>
          <p:cNvPr id="66" name="Rectangle 65"/>
          <p:cNvSpPr/>
          <p:nvPr/>
        </p:nvSpPr>
        <p:spPr>
          <a:xfrm>
            <a:off x="6467010" y="2594636"/>
            <a:ext cx="1007813" cy="3481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a:rPr>
              <a:t>System Libs</a:t>
            </a:r>
            <a:endParaRPr lang="en-US" sz="1050" dirty="0">
              <a:solidFill>
                <a:schemeClr val="tx1"/>
              </a:solidFill>
              <a:latin typeface="Gill Sans Light"/>
            </a:endParaRPr>
          </a:p>
        </p:txBody>
      </p:sp>
      <p:sp>
        <p:nvSpPr>
          <p:cNvPr id="43" name="Rectangle 72"/>
          <p:cNvSpPr/>
          <p:nvPr/>
        </p:nvSpPr>
        <p:spPr bwMode="auto">
          <a:xfrm>
            <a:off x="4620507" y="4748261"/>
            <a:ext cx="352963" cy="285201"/>
          </a:xfrm>
          <a:prstGeom prst="rect">
            <a:avLst/>
          </a:prstGeom>
          <a:solidFill>
            <a:schemeClr val="bg2">
              <a:lumMod val="60000"/>
              <a:lumOff val="40000"/>
            </a:schemeClr>
          </a:solidFill>
          <a:ln w="12700" cap="flat" cmpd="sng" algn="ctr">
            <a:solidFill>
              <a:schemeClr val="tx1"/>
            </a:solidFill>
            <a:prstDash val="solid"/>
            <a:round/>
            <a:headEnd type="none" w="sm" len="sm"/>
            <a:tailEnd type="none" w="sm" len="sm"/>
          </a:ln>
          <a:effectLst/>
        </p:spPr>
        <p:txBody>
          <a:bodyPr vert="horz" wrap="square" lIns="0" tIns="34290" rIns="0" bIns="34290" numCol="1" rtlCol="0" anchor="ctr" anchorCtr="0" compatLnSpc="1"/>
          <a:lstStyle/>
          <a:p>
            <a:pPr algn="ctr" defTabSz="685800">
              <a:lnSpc>
                <a:spcPts val="1200"/>
              </a:lnSpc>
            </a:pPr>
            <a:r>
              <a:rPr lang="en-US" sz="900" dirty="0">
                <a:latin typeface="Gill Sans Light"/>
              </a:rPr>
              <a:t>OS</a:t>
            </a:r>
            <a:endParaRPr lang="en-US" sz="900" dirty="0">
              <a:latin typeface="Gill Sans Light"/>
            </a:endParaRPr>
          </a:p>
          <a:p>
            <a:pPr algn="ctr" defTabSz="685800">
              <a:lnSpc>
                <a:spcPts val="1200"/>
              </a:lnSpc>
            </a:pPr>
            <a:r>
              <a:rPr lang="en-US" sz="900" dirty="0">
                <a:latin typeface="Gill Sans Light"/>
              </a:rPr>
              <a:t>Mem</a:t>
            </a:r>
            <a:endParaRPr lang="en-US" sz="900" dirty="0">
              <a:latin typeface="Gill Sans Ligh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490537" y="4210051"/>
            <a:ext cx="8339138" cy="1266824"/>
          </a:xfrm>
          <a:prstGeom prst="rect">
            <a:avLst/>
          </a:prstGeom>
          <a:pattFill prst="horzBrick">
            <a:fgClr>
              <a:schemeClr val="bg2">
                <a:lumMod val="40000"/>
                <a:lumOff val="60000"/>
              </a:schemeClr>
            </a:fgClr>
            <a:bgClr>
              <a:prstClr val="white"/>
            </a:bgClr>
          </a:patt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defTabSz="685800"/>
            <a:endParaRPr lang="en-US" sz="1050" dirty="0">
              <a:latin typeface="Gill Sans Light"/>
            </a:endParaRPr>
          </a:p>
        </p:txBody>
      </p:sp>
      <p:grpSp>
        <p:nvGrpSpPr>
          <p:cNvPr id="19" name="Group 18"/>
          <p:cNvGrpSpPr/>
          <p:nvPr/>
        </p:nvGrpSpPr>
        <p:grpSpPr>
          <a:xfrm>
            <a:off x="3316832" y="4309579"/>
            <a:ext cx="548548" cy="532532"/>
            <a:chOff x="4111664" y="2654300"/>
            <a:chExt cx="731397" cy="828477"/>
          </a:xfrm>
        </p:grpSpPr>
        <p:sp>
          <p:nvSpPr>
            <p:cNvPr id="20" name="Rectangle 19"/>
            <p:cNvSpPr/>
            <p:nvPr/>
          </p:nvSpPr>
          <p:spPr bwMode="auto">
            <a:xfrm>
              <a:off x="4178300" y="2720777"/>
              <a:ext cx="609598" cy="762000"/>
            </a:xfrm>
            <a:prstGeom prst="rect">
              <a:avLst/>
            </a:prstGeom>
            <a:solidFill>
              <a:schemeClr val="bg2"/>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defTabSz="685800"/>
              <a:endParaRPr lang="en-US" sz="1050">
                <a:latin typeface="Gill Sans Light"/>
              </a:endParaRPr>
            </a:p>
          </p:txBody>
        </p:sp>
        <p:sp>
          <p:nvSpPr>
            <p:cNvPr id="21" name="TextBox 20"/>
            <p:cNvSpPr txBox="1"/>
            <p:nvPr/>
          </p:nvSpPr>
          <p:spPr>
            <a:xfrm>
              <a:off x="4111664" y="2654300"/>
              <a:ext cx="731397" cy="646403"/>
            </a:xfrm>
            <a:prstGeom prst="rect">
              <a:avLst/>
            </a:prstGeom>
            <a:noFill/>
          </p:spPr>
          <p:txBody>
            <a:bodyPr wrap="none" rtlCol="0">
              <a:spAutoFit/>
            </a:bodyPr>
            <a:lstStyle/>
            <a:p>
              <a:pPr algn="ctr"/>
              <a:r>
                <a:rPr lang="en-US" sz="1050" dirty="0" err="1">
                  <a:latin typeface="Gill Sans Light"/>
                </a:rPr>
                <a:t>PgTbl</a:t>
              </a:r>
              <a:endParaRPr lang="en-US" sz="1050" dirty="0">
                <a:latin typeface="Gill Sans Light"/>
              </a:endParaRPr>
            </a:p>
            <a:p>
              <a:pPr algn="ctr"/>
              <a:r>
                <a:rPr lang="en-US" sz="1050" dirty="0">
                  <a:latin typeface="Gill Sans Light"/>
                </a:rPr>
                <a:t>&amp; TLB</a:t>
              </a:r>
              <a:endParaRPr lang="en-US" sz="1050" dirty="0">
                <a:latin typeface="Gill Sans Light"/>
              </a:endParaRPr>
            </a:p>
          </p:txBody>
        </p:sp>
      </p:grpSp>
      <p:cxnSp>
        <p:nvCxnSpPr>
          <p:cNvPr id="22" name="Straight Arrow Connector 21"/>
          <p:cNvCxnSpPr/>
          <p:nvPr/>
        </p:nvCxnSpPr>
        <p:spPr bwMode="auto">
          <a:xfrm flipV="1">
            <a:off x="2947987" y="4781478"/>
            <a:ext cx="954827" cy="1853"/>
          </a:xfrm>
          <a:prstGeom prst="straightConnector1">
            <a:avLst/>
          </a:prstGeom>
          <a:solidFill>
            <a:schemeClr val="accent1"/>
          </a:solidFill>
          <a:ln w="57150" cap="flat" cmpd="sng" algn="ctr">
            <a:solidFill>
              <a:schemeClr val="tx1"/>
            </a:solidFill>
            <a:prstDash val="solid"/>
            <a:round/>
            <a:headEnd type="triangle" w="med" len="med"/>
            <a:tailEnd type="triangle"/>
          </a:ln>
          <a:effectLst/>
        </p:spPr>
      </p:cxnSp>
      <p:sp>
        <p:nvSpPr>
          <p:cNvPr id="26" name="Can 38"/>
          <p:cNvSpPr/>
          <p:nvPr/>
        </p:nvSpPr>
        <p:spPr bwMode="auto">
          <a:xfrm>
            <a:off x="5233574" y="4308068"/>
            <a:ext cx="733425" cy="729854"/>
          </a:xfrm>
          <a:prstGeom prst="can">
            <a:avLst/>
          </a:prstGeom>
          <a:solidFill>
            <a:srgbClr val="5AAEFF"/>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algn="ctr" defTabSz="685800"/>
            <a:r>
              <a:rPr lang="en-US" sz="1200" dirty="0">
                <a:latin typeface="Gill Sans Light"/>
              </a:rPr>
              <a:t>Storage</a:t>
            </a:r>
            <a:endParaRPr lang="en-US" sz="1200" dirty="0">
              <a:latin typeface="Gill Sans Light"/>
            </a:endParaRPr>
          </a:p>
        </p:txBody>
      </p:sp>
      <p:pic>
        <p:nvPicPr>
          <p:cNvPr id="27" name="Picture 26"/>
          <p:cNvPicPr>
            <a:picLocks noChangeAspect="1"/>
          </p:cNvPicPr>
          <p:nvPr/>
        </p:nvPicPr>
        <p:blipFill>
          <a:blip r:embed="rId1">
            <a:clrChange>
              <a:clrFrom>
                <a:srgbClr val="FFFFFF"/>
              </a:clrFrom>
              <a:clrTo>
                <a:srgbClr val="FFFFFF">
                  <a:alpha val="0"/>
                </a:srgbClr>
              </a:clrTo>
            </a:clrChange>
          </a:blip>
          <a:stretch>
            <a:fillRect/>
          </a:stretch>
        </p:blipFill>
        <p:spPr>
          <a:xfrm flipH="1">
            <a:off x="6227103" y="4276724"/>
            <a:ext cx="952862" cy="952862"/>
          </a:xfrm>
          <a:prstGeom prst="rect">
            <a:avLst/>
          </a:prstGeom>
        </p:spPr>
      </p:pic>
      <p:sp>
        <p:nvSpPr>
          <p:cNvPr id="31" name="TextBox 30"/>
          <p:cNvSpPr txBox="1"/>
          <p:nvPr/>
        </p:nvSpPr>
        <p:spPr>
          <a:xfrm>
            <a:off x="6245816" y="4245808"/>
            <a:ext cx="813043" cy="276999"/>
          </a:xfrm>
          <a:prstGeom prst="rect">
            <a:avLst/>
          </a:prstGeom>
          <a:noFill/>
        </p:spPr>
        <p:txBody>
          <a:bodyPr wrap="none" rtlCol="0">
            <a:spAutoFit/>
          </a:bodyPr>
          <a:lstStyle/>
          <a:p>
            <a:pPr algn="ctr"/>
            <a:r>
              <a:rPr lang="en-US" sz="1200" dirty="0">
                <a:latin typeface="Gill Sans Light"/>
              </a:rPr>
              <a:t>Networks</a:t>
            </a:r>
            <a:endParaRPr lang="en-US" sz="1200" dirty="0">
              <a:latin typeface="Gill Sans Light"/>
            </a:endParaRPr>
          </a:p>
        </p:txBody>
      </p:sp>
      <p:sp>
        <p:nvSpPr>
          <p:cNvPr id="34" name="TextBox 33"/>
          <p:cNvSpPr txBox="1"/>
          <p:nvPr/>
        </p:nvSpPr>
        <p:spPr>
          <a:xfrm>
            <a:off x="473454" y="4547206"/>
            <a:ext cx="968535" cy="323165"/>
          </a:xfrm>
          <a:prstGeom prst="rect">
            <a:avLst/>
          </a:prstGeom>
          <a:noFill/>
        </p:spPr>
        <p:txBody>
          <a:bodyPr wrap="none" rtlCol="0">
            <a:spAutoFit/>
          </a:bodyPr>
          <a:lstStyle/>
          <a:p>
            <a:r>
              <a:rPr lang="en-US" sz="1500" dirty="0">
                <a:latin typeface="Gill Sans Light"/>
              </a:rPr>
              <a:t>Hardware</a:t>
            </a:r>
            <a:endParaRPr lang="en-US" sz="1500" dirty="0">
              <a:latin typeface="Gill Sans Light"/>
            </a:endParaRPr>
          </a:p>
        </p:txBody>
      </p:sp>
      <p:cxnSp>
        <p:nvCxnSpPr>
          <p:cNvPr id="39" name="Straight Arrow Connector 38"/>
          <p:cNvCxnSpPr>
            <a:endCxn id="26" idx="3"/>
          </p:cNvCxnSpPr>
          <p:nvPr/>
        </p:nvCxnSpPr>
        <p:spPr>
          <a:xfrm flipV="1">
            <a:off x="5600286" y="5037922"/>
            <a:ext cx="0" cy="248453"/>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668873" y="5045886"/>
            <a:ext cx="0" cy="240489"/>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3231749" y="4783330"/>
            <a:ext cx="0" cy="503045"/>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6" idx="1"/>
          </p:cNvCxnSpPr>
          <p:nvPr/>
        </p:nvCxnSpPr>
        <p:spPr>
          <a:xfrm>
            <a:off x="3079139" y="5291036"/>
            <a:ext cx="818423" cy="0"/>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bwMode="auto">
          <a:xfrm>
            <a:off x="3897562" y="5181100"/>
            <a:ext cx="783230" cy="219873"/>
          </a:xfrm>
          <a:prstGeom prst="rect">
            <a:avLst/>
          </a:prstGeom>
          <a:no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lstStyle/>
          <a:p>
            <a:pPr algn="ctr" defTabSz="685800"/>
            <a:r>
              <a:rPr lang="en-US" sz="1050" dirty="0">
                <a:latin typeface="Gill Sans Light"/>
              </a:rPr>
              <a:t>I/O </a:t>
            </a:r>
            <a:r>
              <a:rPr lang="en-US" sz="1050" dirty="0" err="1">
                <a:latin typeface="Gill Sans Light"/>
              </a:rPr>
              <a:t>Ctrlr</a:t>
            </a:r>
            <a:endParaRPr lang="en-US" sz="1050" dirty="0">
              <a:latin typeface="Gill Sans Light"/>
            </a:endParaRPr>
          </a:p>
        </p:txBody>
      </p:sp>
      <p:cxnSp>
        <p:nvCxnSpPr>
          <p:cNvPr id="59" name="Straight Arrow Connector 58"/>
          <p:cNvCxnSpPr>
            <a:stCxn id="56" idx="3"/>
          </p:cNvCxnSpPr>
          <p:nvPr/>
        </p:nvCxnSpPr>
        <p:spPr>
          <a:xfrm flipV="1">
            <a:off x="4680792" y="5286375"/>
            <a:ext cx="3859462" cy="0"/>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646275" y="4092779"/>
            <a:ext cx="1120898" cy="276999"/>
          </a:xfrm>
          <a:prstGeom prst="rect">
            <a:avLst/>
          </a:prstGeom>
          <a:solidFill>
            <a:srgbClr val="EFE683"/>
          </a:solidFill>
          <a:ln>
            <a:solidFill>
              <a:schemeClr val="tx1"/>
            </a:solidFill>
          </a:ln>
        </p:spPr>
        <p:txBody>
          <a:bodyPr wrap="square" rtlCol="0">
            <a:spAutoFit/>
          </a:bodyPr>
          <a:lstStyle/>
          <a:p>
            <a:pPr algn="ctr"/>
            <a:r>
              <a:rPr lang="en-US" sz="1200" b="1" i="1" dirty="0">
                <a:latin typeface="Gill Sans Light"/>
              </a:rPr>
              <a:t>ISA</a:t>
            </a:r>
            <a:endParaRPr lang="en-US" sz="1200" b="1" i="1" dirty="0">
              <a:latin typeface="Gill Sans Light"/>
            </a:endParaRPr>
          </a:p>
        </p:txBody>
      </p:sp>
      <p:sp>
        <p:nvSpPr>
          <p:cNvPr id="63" name="Rectangle 62"/>
          <p:cNvSpPr/>
          <p:nvPr/>
        </p:nvSpPr>
        <p:spPr>
          <a:xfrm>
            <a:off x="1466850" y="3553916"/>
            <a:ext cx="7315201" cy="70263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Gill Sans Light"/>
              </a:rPr>
              <a:t>Operating System</a:t>
            </a:r>
            <a:endParaRPr lang="en-US" b="1" dirty="0">
              <a:latin typeface="Gill Sans Light"/>
            </a:endParaRPr>
          </a:p>
        </p:txBody>
      </p:sp>
      <p:sp>
        <p:nvSpPr>
          <p:cNvPr id="84" name="Rectangle 83"/>
          <p:cNvSpPr/>
          <p:nvPr/>
        </p:nvSpPr>
        <p:spPr>
          <a:xfrm>
            <a:off x="314325" y="2890147"/>
            <a:ext cx="1063352" cy="111980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Light"/>
              </a:rPr>
              <a:t>Compiler</a:t>
            </a:r>
            <a:endParaRPr lang="en-US" dirty="0">
              <a:solidFill>
                <a:schemeClr val="tx1"/>
              </a:solidFill>
              <a:latin typeface="Gill Sans Light"/>
            </a:endParaRPr>
          </a:p>
        </p:txBody>
      </p:sp>
      <p:sp>
        <p:nvSpPr>
          <p:cNvPr id="45" name="Rectangle 44"/>
          <p:cNvSpPr/>
          <p:nvPr/>
        </p:nvSpPr>
        <p:spPr>
          <a:xfrm>
            <a:off x="0" y="2252662"/>
            <a:ext cx="9144000" cy="3462338"/>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Gill Sans Light"/>
            </a:endParaRPr>
          </a:p>
        </p:txBody>
      </p:sp>
      <p:sp>
        <p:nvSpPr>
          <p:cNvPr id="2" name="Title 1"/>
          <p:cNvSpPr>
            <a:spLocks noGrp="1"/>
          </p:cNvSpPr>
          <p:nvPr>
            <p:ph type="title"/>
          </p:nvPr>
        </p:nvSpPr>
        <p:spPr/>
        <p:txBody>
          <a:bodyPr/>
          <a:lstStyle/>
          <a:p>
            <a:r>
              <a:rPr lang="en-US" dirty="0" smtClean="0">
                <a:latin typeface="Gill Sans Light"/>
              </a:rPr>
              <a:t>Switching </a:t>
            </a:r>
            <a:r>
              <a:rPr lang="en-US" dirty="0">
                <a:latin typeface="Gill Sans Light"/>
              </a:rPr>
              <a:t>Processes</a:t>
            </a:r>
            <a:endParaRPr lang="en-US" dirty="0">
              <a:latin typeface="Gill Sans Light"/>
            </a:endParaRPr>
          </a:p>
        </p:txBody>
      </p:sp>
      <p:sp>
        <p:nvSpPr>
          <p:cNvPr id="8" name="Rounded Rectangle 6"/>
          <p:cNvSpPr/>
          <p:nvPr/>
        </p:nvSpPr>
        <p:spPr bwMode="auto">
          <a:xfrm>
            <a:off x="1651394" y="4320779"/>
            <a:ext cx="1296594" cy="628650"/>
          </a:xfrm>
          <a:prstGeom prst="round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algn="ctr" defTabSz="685800"/>
            <a:r>
              <a:rPr lang="en-US" sz="1200" dirty="0">
                <a:latin typeface="Gill Sans Light"/>
              </a:rPr>
              <a:t>Processor</a:t>
            </a:r>
            <a:endParaRPr lang="en-US" sz="1050" dirty="0">
              <a:latin typeface="Gill Sans Light"/>
            </a:endParaRPr>
          </a:p>
        </p:txBody>
      </p:sp>
      <p:sp>
        <p:nvSpPr>
          <p:cNvPr id="9" name="Rectangle 8"/>
          <p:cNvSpPr/>
          <p:nvPr/>
        </p:nvSpPr>
        <p:spPr bwMode="auto">
          <a:xfrm>
            <a:off x="3757250" y="4355902"/>
            <a:ext cx="1320456" cy="729854"/>
          </a:xfrm>
          <a:prstGeom prst="rect">
            <a:avLst/>
          </a:prstGeom>
          <a:solidFill>
            <a:srgbClr val="5AAEFF"/>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algn="ctr" defTabSz="685800"/>
            <a:r>
              <a:rPr lang="en-US" sz="1200" dirty="0">
                <a:latin typeface="Gill Sans Light"/>
              </a:rPr>
              <a:t>Memory</a:t>
            </a:r>
            <a:endParaRPr lang="en-US" sz="1200" dirty="0">
              <a:latin typeface="Gill Sans Light"/>
            </a:endParaRPr>
          </a:p>
        </p:txBody>
      </p:sp>
      <p:grpSp>
        <p:nvGrpSpPr>
          <p:cNvPr id="10" name="Group 9"/>
          <p:cNvGrpSpPr/>
          <p:nvPr/>
        </p:nvGrpSpPr>
        <p:grpSpPr>
          <a:xfrm>
            <a:off x="2433638" y="4663679"/>
            <a:ext cx="400050" cy="228600"/>
            <a:chOff x="3124200" y="3657600"/>
            <a:chExt cx="533400" cy="304800"/>
          </a:xfrm>
          <a:solidFill>
            <a:srgbClr val="9E7800"/>
          </a:solidFill>
        </p:grpSpPr>
        <p:sp>
          <p:nvSpPr>
            <p:cNvPr id="11" name="Rectangle 10"/>
            <p:cNvSpPr/>
            <p:nvPr/>
          </p:nvSpPr>
          <p:spPr bwMode="auto">
            <a:xfrm>
              <a:off x="3124200" y="3657600"/>
              <a:ext cx="533400" cy="304800"/>
            </a:xfrm>
            <a:prstGeom prst="rect">
              <a:avLst/>
            </a:prstGeom>
            <a:grp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defTabSz="685800"/>
              <a:endParaRPr lang="en-US" sz="1050">
                <a:latin typeface="Gill Sans Light"/>
              </a:endParaRPr>
            </a:p>
          </p:txBody>
        </p:sp>
        <p:sp>
          <p:nvSpPr>
            <p:cNvPr id="12" name="Rectangle 11"/>
            <p:cNvSpPr/>
            <p:nvPr/>
          </p:nvSpPr>
          <p:spPr bwMode="auto">
            <a:xfrm>
              <a:off x="3124200" y="3733800"/>
              <a:ext cx="533400" cy="152400"/>
            </a:xfrm>
            <a:prstGeom prst="rect">
              <a:avLst/>
            </a:prstGeom>
            <a:grp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defTabSz="685800"/>
              <a:endParaRPr lang="en-US" sz="1050">
                <a:latin typeface="Gill Sans Light"/>
              </a:endParaRPr>
            </a:p>
          </p:txBody>
        </p:sp>
      </p:grpSp>
      <p:sp>
        <p:nvSpPr>
          <p:cNvPr id="16" name="Rectangle 15"/>
          <p:cNvSpPr/>
          <p:nvPr/>
        </p:nvSpPr>
        <p:spPr bwMode="auto">
          <a:xfrm>
            <a:off x="4262920" y="4748261"/>
            <a:ext cx="309115" cy="290571"/>
          </a:xfrm>
          <a:prstGeom prst="rect">
            <a:avLst/>
          </a:prstGeom>
          <a:solidFill>
            <a:schemeClr val="accent6"/>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defTabSz="685800"/>
            <a:endParaRPr lang="en-US" sz="1050">
              <a:latin typeface="Gill Sans Light"/>
            </a:endParaRPr>
          </a:p>
        </p:txBody>
      </p:sp>
      <p:sp>
        <p:nvSpPr>
          <p:cNvPr id="13" name="Rectangle 12"/>
          <p:cNvSpPr/>
          <p:nvPr/>
        </p:nvSpPr>
        <p:spPr bwMode="auto">
          <a:xfrm>
            <a:off x="3878512" y="4748261"/>
            <a:ext cx="335936" cy="297624"/>
          </a:xfrm>
          <a:prstGeom prst="rect">
            <a:avLst/>
          </a:prstGeom>
          <a:solidFill>
            <a:srgbClr val="9E7800"/>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defTabSz="685800"/>
            <a:endParaRPr lang="en-US" sz="1050">
              <a:latin typeface="Gill Sans Light"/>
            </a:endParaRPr>
          </a:p>
        </p:txBody>
      </p:sp>
      <p:cxnSp>
        <p:nvCxnSpPr>
          <p:cNvPr id="17" name="Curved Connector 54"/>
          <p:cNvCxnSpPr/>
          <p:nvPr/>
        </p:nvCxnSpPr>
        <p:spPr bwMode="auto">
          <a:xfrm>
            <a:off x="2700339" y="4806492"/>
            <a:ext cx="1331663" cy="163111"/>
          </a:xfrm>
          <a:prstGeom prst="curvedConnector3">
            <a:avLst>
              <a:gd name="adj1" fmla="val 23535"/>
            </a:avLst>
          </a:prstGeom>
          <a:solidFill>
            <a:schemeClr val="accent1"/>
          </a:solidFill>
          <a:ln w="22225" cap="flat" cmpd="sng" algn="ctr">
            <a:solidFill>
              <a:schemeClr val="tx1"/>
            </a:solidFill>
            <a:prstDash val="solid"/>
            <a:round/>
            <a:headEnd type="triangle" w="sm" len="sm"/>
            <a:tailEnd type="triangle"/>
          </a:ln>
          <a:effectLst/>
        </p:spPr>
      </p:cxnSp>
      <p:sp>
        <p:nvSpPr>
          <p:cNvPr id="80" name="Rectangle 79"/>
          <p:cNvSpPr/>
          <p:nvPr/>
        </p:nvSpPr>
        <p:spPr>
          <a:xfrm>
            <a:off x="1640604" y="2890147"/>
            <a:ext cx="3426311" cy="702635"/>
          </a:xfrm>
          <a:prstGeom prst="rect">
            <a:avLst/>
          </a:prstGeom>
          <a:solidFill>
            <a:srgbClr val="9E78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latin typeface="Gill Sans Light"/>
              </a:rPr>
              <a:t>Process 1</a:t>
            </a:r>
            <a:endParaRPr lang="en-US" b="1" i="1" dirty="0">
              <a:solidFill>
                <a:schemeClr val="tx1"/>
              </a:solidFill>
              <a:latin typeface="Gill Sans Light"/>
            </a:endParaRPr>
          </a:p>
          <a:p>
            <a:pPr algn="ctr"/>
            <a:endParaRPr lang="en-US" sz="900" dirty="0">
              <a:solidFill>
                <a:schemeClr val="tx1"/>
              </a:solidFill>
              <a:latin typeface="Gill Sans Light"/>
            </a:endParaRPr>
          </a:p>
        </p:txBody>
      </p:sp>
      <p:sp>
        <p:nvSpPr>
          <p:cNvPr id="72" name="TextBox 71"/>
          <p:cNvSpPr txBox="1"/>
          <p:nvPr/>
        </p:nvSpPr>
        <p:spPr>
          <a:xfrm>
            <a:off x="1684020" y="3404273"/>
            <a:ext cx="721043"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Threads</a:t>
            </a:r>
            <a:endParaRPr lang="en-US" sz="900" b="1" i="1" dirty="0">
              <a:latin typeface="Gill Sans Light"/>
            </a:endParaRPr>
          </a:p>
        </p:txBody>
      </p:sp>
      <p:sp>
        <p:nvSpPr>
          <p:cNvPr id="73" name="Rectangle 72"/>
          <p:cNvSpPr/>
          <p:nvPr/>
        </p:nvSpPr>
        <p:spPr bwMode="auto">
          <a:xfrm>
            <a:off x="4620507" y="4748261"/>
            <a:ext cx="352963" cy="285201"/>
          </a:xfrm>
          <a:prstGeom prst="rect">
            <a:avLst/>
          </a:prstGeom>
          <a:solidFill>
            <a:schemeClr val="bg2">
              <a:lumMod val="60000"/>
              <a:lumOff val="40000"/>
            </a:schemeClr>
          </a:solidFill>
          <a:ln w="12700" cap="flat" cmpd="sng" algn="ctr">
            <a:solidFill>
              <a:schemeClr val="tx1"/>
            </a:solidFill>
            <a:prstDash val="solid"/>
            <a:round/>
            <a:headEnd type="none" w="sm" len="sm"/>
            <a:tailEnd type="none" w="sm" len="sm"/>
          </a:ln>
          <a:effectLst/>
        </p:spPr>
        <p:txBody>
          <a:bodyPr vert="horz" wrap="square" lIns="0" tIns="34290" rIns="0" bIns="34290" numCol="1" rtlCol="0" anchor="ctr" anchorCtr="0" compatLnSpc="1"/>
          <a:lstStyle/>
          <a:p>
            <a:pPr algn="ctr" defTabSz="685800">
              <a:lnSpc>
                <a:spcPts val="1200"/>
              </a:lnSpc>
            </a:pPr>
            <a:r>
              <a:rPr lang="en-US" sz="900" dirty="0">
                <a:latin typeface="Gill Sans Light"/>
              </a:rPr>
              <a:t>OS</a:t>
            </a:r>
            <a:endParaRPr lang="en-US" sz="900" dirty="0">
              <a:latin typeface="Gill Sans Light"/>
            </a:endParaRPr>
          </a:p>
          <a:p>
            <a:pPr algn="ctr" defTabSz="685800">
              <a:lnSpc>
                <a:spcPts val="1200"/>
              </a:lnSpc>
            </a:pPr>
            <a:r>
              <a:rPr lang="en-US" sz="900" dirty="0">
                <a:latin typeface="Gill Sans Light"/>
              </a:rPr>
              <a:t>Mem</a:t>
            </a:r>
            <a:endParaRPr lang="en-US" sz="900" dirty="0">
              <a:latin typeface="Gill Sans Light"/>
            </a:endParaRPr>
          </a:p>
        </p:txBody>
      </p:sp>
      <p:sp>
        <p:nvSpPr>
          <p:cNvPr id="74" name="TextBox 73"/>
          <p:cNvSpPr txBox="1"/>
          <p:nvPr/>
        </p:nvSpPr>
        <p:spPr>
          <a:xfrm>
            <a:off x="2494236" y="3406305"/>
            <a:ext cx="1163147"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Address Spaces</a:t>
            </a:r>
            <a:endParaRPr lang="en-US" sz="900" b="1" i="1" dirty="0">
              <a:latin typeface="Gill Sans Light"/>
            </a:endParaRPr>
          </a:p>
        </p:txBody>
      </p:sp>
      <p:sp>
        <p:nvSpPr>
          <p:cNvPr id="75" name="TextBox 74"/>
          <p:cNvSpPr txBox="1"/>
          <p:nvPr/>
        </p:nvSpPr>
        <p:spPr>
          <a:xfrm>
            <a:off x="3750414" y="3405729"/>
            <a:ext cx="512439"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Files</a:t>
            </a:r>
            <a:endParaRPr lang="en-US" sz="900" b="1" i="1" dirty="0">
              <a:latin typeface="Gill Sans Light"/>
            </a:endParaRPr>
          </a:p>
        </p:txBody>
      </p:sp>
      <p:sp>
        <p:nvSpPr>
          <p:cNvPr id="76" name="TextBox 75"/>
          <p:cNvSpPr txBox="1"/>
          <p:nvPr/>
        </p:nvSpPr>
        <p:spPr>
          <a:xfrm>
            <a:off x="4360589" y="3405729"/>
            <a:ext cx="633468"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Sockets</a:t>
            </a:r>
            <a:endParaRPr lang="en-US" sz="900" b="1" i="1" dirty="0">
              <a:latin typeface="Gill Sans Light"/>
            </a:endParaRPr>
          </a:p>
        </p:txBody>
      </p:sp>
      <p:sp>
        <p:nvSpPr>
          <p:cNvPr id="55" name="Rectangle 54"/>
          <p:cNvSpPr/>
          <p:nvPr/>
        </p:nvSpPr>
        <p:spPr>
          <a:xfrm>
            <a:off x="5200413" y="2890147"/>
            <a:ext cx="3426311" cy="702635"/>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latin typeface="Gill Sans Light"/>
              </a:rPr>
              <a:t>Process 2</a:t>
            </a:r>
            <a:endParaRPr lang="en-US" b="1" i="1" dirty="0">
              <a:solidFill>
                <a:schemeClr val="tx1"/>
              </a:solidFill>
              <a:latin typeface="Gill Sans Light"/>
            </a:endParaRPr>
          </a:p>
          <a:p>
            <a:pPr algn="ctr"/>
            <a:endParaRPr lang="en-US" sz="900" dirty="0">
              <a:solidFill>
                <a:schemeClr val="tx1"/>
              </a:solidFill>
              <a:latin typeface="Gill Sans Light"/>
            </a:endParaRPr>
          </a:p>
        </p:txBody>
      </p:sp>
      <p:sp>
        <p:nvSpPr>
          <p:cNvPr id="57" name="TextBox 56"/>
          <p:cNvSpPr txBox="1"/>
          <p:nvPr/>
        </p:nvSpPr>
        <p:spPr>
          <a:xfrm>
            <a:off x="5233038" y="3404273"/>
            <a:ext cx="721043"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Threads</a:t>
            </a:r>
            <a:endParaRPr lang="en-US" sz="900" b="1" i="1" dirty="0">
              <a:latin typeface="Gill Sans Light"/>
            </a:endParaRPr>
          </a:p>
        </p:txBody>
      </p:sp>
      <p:sp>
        <p:nvSpPr>
          <p:cNvPr id="58" name="TextBox 57"/>
          <p:cNvSpPr txBox="1"/>
          <p:nvPr/>
        </p:nvSpPr>
        <p:spPr>
          <a:xfrm>
            <a:off x="6043254" y="3406305"/>
            <a:ext cx="1163147"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Address Spaces</a:t>
            </a:r>
            <a:endParaRPr lang="en-US" sz="900" b="1" i="1" dirty="0">
              <a:latin typeface="Gill Sans Light"/>
            </a:endParaRPr>
          </a:p>
        </p:txBody>
      </p:sp>
      <p:sp>
        <p:nvSpPr>
          <p:cNvPr id="60" name="TextBox 59"/>
          <p:cNvSpPr txBox="1"/>
          <p:nvPr/>
        </p:nvSpPr>
        <p:spPr>
          <a:xfrm>
            <a:off x="7299432" y="3405729"/>
            <a:ext cx="512439"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Files</a:t>
            </a:r>
            <a:endParaRPr lang="en-US" sz="900" b="1" i="1" dirty="0">
              <a:latin typeface="Gill Sans Light"/>
            </a:endParaRPr>
          </a:p>
        </p:txBody>
      </p:sp>
      <p:sp>
        <p:nvSpPr>
          <p:cNvPr id="61" name="TextBox 60"/>
          <p:cNvSpPr txBox="1"/>
          <p:nvPr/>
        </p:nvSpPr>
        <p:spPr>
          <a:xfrm>
            <a:off x="7909607" y="3405729"/>
            <a:ext cx="633468"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Sockets</a:t>
            </a:r>
            <a:endParaRPr lang="en-US" sz="900" b="1" i="1" dirty="0">
              <a:latin typeface="Gill Sans Light"/>
            </a:endParaRPr>
          </a:p>
        </p:txBody>
      </p:sp>
      <p:sp>
        <p:nvSpPr>
          <p:cNvPr id="81" name="Rectangle: Folded Corner 80"/>
          <p:cNvSpPr/>
          <p:nvPr/>
        </p:nvSpPr>
        <p:spPr>
          <a:xfrm>
            <a:off x="2654372" y="1886546"/>
            <a:ext cx="1510752" cy="1103790"/>
          </a:xfrm>
          <a:prstGeom prst="foldedCorner">
            <a:avLst>
              <a:gd name="adj" fmla="val 21333"/>
            </a:avLst>
          </a:prstGeom>
          <a:solidFill>
            <a:srgbClr val="9E78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500" dirty="0">
                <a:solidFill>
                  <a:schemeClr val="tx1"/>
                </a:solidFill>
                <a:latin typeface="Gill Sans Light"/>
              </a:rPr>
              <a:t>Compiled</a:t>
            </a:r>
            <a:endParaRPr lang="en-US" sz="1500" dirty="0">
              <a:solidFill>
                <a:schemeClr val="tx1"/>
              </a:solidFill>
              <a:latin typeface="Gill Sans Light"/>
            </a:endParaRPr>
          </a:p>
          <a:p>
            <a:pPr algn="ctr"/>
            <a:r>
              <a:rPr lang="en-US" sz="1500" dirty="0">
                <a:solidFill>
                  <a:schemeClr val="tx1"/>
                </a:solidFill>
                <a:latin typeface="Gill Sans Light"/>
              </a:rPr>
              <a:t>Program 1</a:t>
            </a:r>
            <a:endParaRPr lang="en-US" sz="1500" dirty="0">
              <a:solidFill>
                <a:schemeClr val="tx1"/>
              </a:solidFill>
              <a:latin typeface="Gill Sans Light"/>
            </a:endParaRPr>
          </a:p>
        </p:txBody>
      </p:sp>
      <p:sp>
        <p:nvSpPr>
          <p:cNvPr id="83" name="Rectangle 82"/>
          <p:cNvSpPr/>
          <p:nvPr/>
        </p:nvSpPr>
        <p:spPr>
          <a:xfrm>
            <a:off x="2850901" y="2599176"/>
            <a:ext cx="1007813" cy="3481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a:rPr>
              <a:t>System Libs</a:t>
            </a:r>
            <a:endParaRPr lang="en-US" sz="1050" dirty="0">
              <a:solidFill>
                <a:schemeClr val="tx1"/>
              </a:solidFill>
              <a:latin typeface="Gill Sans Light"/>
            </a:endParaRPr>
          </a:p>
        </p:txBody>
      </p:sp>
      <p:sp>
        <p:nvSpPr>
          <p:cNvPr id="65" name="Rectangle: Folded Corner 64"/>
          <p:cNvSpPr/>
          <p:nvPr/>
        </p:nvSpPr>
        <p:spPr>
          <a:xfrm>
            <a:off x="6281272" y="1882005"/>
            <a:ext cx="1510752" cy="1103790"/>
          </a:xfrm>
          <a:prstGeom prst="foldedCorner">
            <a:avLst>
              <a:gd name="adj" fmla="val 21333"/>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500" dirty="0">
                <a:solidFill>
                  <a:schemeClr val="tx1"/>
                </a:solidFill>
                <a:latin typeface="Gill Sans Light"/>
              </a:rPr>
              <a:t>Compiled</a:t>
            </a:r>
            <a:endParaRPr lang="en-US" sz="1500" dirty="0">
              <a:solidFill>
                <a:schemeClr val="tx1"/>
              </a:solidFill>
              <a:latin typeface="Gill Sans Light"/>
            </a:endParaRPr>
          </a:p>
          <a:p>
            <a:pPr algn="ctr"/>
            <a:r>
              <a:rPr lang="en-US" sz="1500" dirty="0">
                <a:solidFill>
                  <a:schemeClr val="tx1"/>
                </a:solidFill>
                <a:latin typeface="Gill Sans Light"/>
              </a:rPr>
              <a:t>Program 2</a:t>
            </a:r>
            <a:endParaRPr lang="en-US" sz="1500" dirty="0">
              <a:solidFill>
                <a:schemeClr val="tx1"/>
              </a:solidFill>
              <a:latin typeface="Gill Sans Light"/>
            </a:endParaRPr>
          </a:p>
        </p:txBody>
      </p:sp>
      <p:sp>
        <p:nvSpPr>
          <p:cNvPr id="66" name="Rectangle 65"/>
          <p:cNvSpPr/>
          <p:nvPr/>
        </p:nvSpPr>
        <p:spPr>
          <a:xfrm>
            <a:off x="6467010" y="2594636"/>
            <a:ext cx="1007813" cy="3481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a:rPr>
              <a:t>System Libs</a:t>
            </a:r>
            <a:endParaRPr lang="en-US" sz="1050" dirty="0">
              <a:solidFill>
                <a:schemeClr val="tx1"/>
              </a:solidFill>
              <a:latin typeface="Gill Sans Light"/>
            </a:endParaRPr>
          </a:p>
        </p:txBody>
      </p:sp>
      <p:cxnSp>
        <p:nvCxnSpPr>
          <p:cNvPr id="50" name="Straight Arrow Connector 49"/>
          <p:cNvCxnSpPr>
            <a:stCxn id="58" idx="2"/>
            <a:endCxn id="16" idx="0"/>
          </p:cNvCxnSpPr>
          <p:nvPr/>
        </p:nvCxnSpPr>
        <p:spPr>
          <a:xfrm flipH="1">
            <a:off x="4417478" y="3660221"/>
            <a:ext cx="2207350" cy="108804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490537" y="4210051"/>
            <a:ext cx="8339138" cy="1266824"/>
          </a:xfrm>
          <a:prstGeom prst="rect">
            <a:avLst/>
          </a:prstGeom>
          <a:pattFill prst="horzBrick">
            <a:fgClr>
              <a:schemeClr val="bg2">
                <a:lumMod val="40000"/>
                <a:lumOff val="60000"/>
              </a:schemeClr>
            </a:fgClr>
            <a:bgClr>
              <a:prstClr val="white"/>
            </a:bgClr>
          </a:patt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defTabSz="685800"/>
            <a:endParaRPr lang="en-US" sz="1050" dirty="0">
              <a:latin typeface="Gill Sans Light"/>
            </a:endParaRPr>
          </a:p>
        </p:txBody>
      </p:sp>
      <p:grpSp>
        <p:nvGrpSpPr>
          <p:cNvPr id="19" name="Group 18"/>
          <p:cNvGrpSpPr/>
          <p:nvPr/>
        </p:nvGrpSpPr>
        <p:grpSpPr>
          <a:xfrm>
            <a:off x="3316832" y="4309579"/>
            <a:ext cx="548548" cy="532532"/>
            <a:chOff x="4111664" y="2654300"/>
            <a:chExt cx="731397" cy="828477"/>
          </a:xfrm>
        </p:grpSpPr>
        <p:sp>
          <p:nvSpPr>
            <p:cNvPr id="20" name="Rectangle 19"/>
            <p:cNvSpPr/>
            <p:nvPr/>
          </p:nvSpPr>
          <p:spPr bwMode="auto">
            <a:xfrm>
              <a:off x="4178300" y="2720777"/>
              <a:ext cx="609598" cy="762000"/>
            </a:xfrm>
            <a:prstGeom prst="rect">
              <a:avLst/>
            </a:prstGeom>
            <a:solidFill>
              <a:schemeClr val="bg2"/>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defTabSz="685800"/>
              <a:endParaRPr lang="en-US" sz="1050">
                <a:latin typeface="Gill Sans Light"/>
              </a:endParaRPr>
            </a:p>
          </p:txBody>
        </p:sp>
        <p:sp>
          <p:nvSpPr>
            <p:cNvPr id="21" name="TextBox 20"/>
            <p:cNvSpPr txBox="1"/>
            <p:nvPr/>
          </p:nvSpPr>
          <p:spPr>
            <a:xfrm>
              <a:off x="4111664" y="2654300"/>
              <a:ext cx="731397" cy="646403"/>
            </a:xfrm>
            <a:prstGeom prst="rect">
              <a:avLst/>
            </a:prstGeom>
            <a:noFill/>
          </p:spPr>
          <p:txBody>
            <a:bodyPr wrap="none" rtlCol="0">
              <a:spAutoFit/>
            </a:bodyPr>
            <a:lstStyle/>
            <a:p>
              <a:pPr algn="ctr"/>
              <a:r>
                <a:rPr lang="en-US" sz="1050" dirty="0" err="1">
                  <a:latin typeface="Gill Sans Light"/>
                </a:rPr>
                <a:t>PgTbl</a:t>
              </a:r>
              <a:endParaRPr lang="en-US" sz="1050" dirty="0">
                <a:latin typeface="Gill Sans Light"/>
              </a:endParaRPr>
            </a:p>
            <a:p>
              <a:pPr algn="ctr"/>
              <a:r>
                <a:rPr lang="en-US" sz="1050" dirty="0">
                  <a:latin typeface="Gill Sans Light"/>
                </a:rPr>
                <a:t>&amp; TLB</a:t>
              </a:r>
              <a:endParaRPr lang="en-US" sz="1050" dirty="0">
                <a:latin typeface="Gill Sans Light"/>
              </a:endParaRPr>
            </a:p>
          </p:txBody>
        </p:sp>
      </p:grpSp>
      <p:cxnSp>
        <p:nvCxnSpPr>
          <p:cNvPr id="22" name="Straight Arrow Connector 21"/>
          <p:cNvCxnSpPr/>
          <p:nvPr/>
        </p:nvCxnSpPr>
        <p:spPr bwMode="auto">
          <a:xfrm flipV="1">
            <a:off x="2947987" y="4781478"/>
            <a:ext cx="954827" cy="1853"/>
          </a:xfrm>
          <a:prstGeom prst="straightConnector1">
            <a:avLst/>
          </a:prstGeom>
          <a:solidFill>
            <a:schemeClr val="accent1"/>
          </a:solidFill>
          <a:ln w="57150" cap="flat" cmpd="sng" algn="ctr">
            <a:solidFill>
              <a:schemeClr val="tx1"/>
            </a:solidFill>
            <a:prstDash val="solid"/>
            <a:round/>
            <a:headEnd type="triangle" w="med" len="med"/>
            <a:tailEnd type="triangle"/>
          </a:ln>
          <a:effectLst/>
        </p:spPr>
      </p:cxnSp>
      <p:sp>
        <p:nvSpPr>
          <p:cNvPr id="26" name="Can 38"/>
          <p:cNvSpPr/>
          <p:nvPr/>
        </p:nvSpPr>
        <p:spPr bwMode="auto">
          <a:xfrm>
            <a:off x="5233574" y="4308068"/>
            <a:ext cx="733425" cy="729854"/>
          </a:xfrm>
          <a:prstGeom prst="can">
            <a:avLst/>
          </a:prstGeom>
          <a:solidFill>
            <a:srgbClr val="5AAEFF"/>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algn="ctr" defTabSz="685800"/>
            <a:r>
              <a:rPr lang="en-US" sz="1200" dirty="0">
                <a:latin typeface="Gill Sans Light"/>
              </a:rPr>
              <a:t>Storage</a:t>
            </a:r>
            <a:endParaRPr lang="en-US" sz="1200" dirty="0">
              <a:latin typeface="Gill Sans Light"/>
            </a:endParaRPr>
          </a:p>
        </p:txBody>
      </p:sp>
      <p:pic>
        <p:nvPicPr>
          <p:cNvPr id="27" name="Picture 26"/>
          <p:cNvPicPr>
            <a:picLocks noChangeAspect="1"/>
          </p:cNvPicPr>
          <p:nvPr/>
        </p:nvPicPr>
        <p:blipFill>
          <a:blip r:embed="rId1">
            <a:clrChange>
              <a:clrFrom>
                <a:srgbClr val="FFFFFF"/>
              </a:clrFrom>
              <a:clrTo>
                <a:srgbClr val="FFFFFF">
                  <a:alpha val="0"/>
                </a:srgbClr>
              </a:clrTo>
            </a:clrChange>
          </a:blip>
          <a:stretch>
            <a:fillRect/>
          </a:stretch>
        </p:blipFill>
        <p:spPr>
          <a:xfrm flipH="1">
            <a:off x="6227103" y="4276724"/>
            <a:ext cx="952862" cy="952862"/>
          </a:xfrm>
          <a:prstGeom prst="rect">
            <a:avLst/>
          </a:prstGeom>
        </p:spPr>
      </p:pic>
      <p:sp>
        <p:nvSpPr>
          <p:cNvPr id="31" name="TextBox 30"/>
          <p:cNvSpPr txBox="1"/>
          <p:nvPr/>
        </p:nvSpPr>
        <p:spPr>
          <a:xfrm>
            <a:off x="6245816" y="4245808"/>
            <a:ext cx="813043" cy="276999"/>
          </a:xfrm>
          <a:prstGeom prst="rect">
            <a:avLst/>
          </a:prstGeom>
          <a:noFill/>
        </p:spPr>
        <p:txBody>
          <a:bodyPr wrap="none" rtlCol="0">
            <a:spAutoFit/>
          </a:bodyPr>
          <a:lstStyle/>
          <a:p>
            <a:pPr algn="ctr"/>
            <a:r>
              <a:rPr lang="en-US" sz="1200" dirty="0">
                <a:latin typeface="Gill Sans Light"/>
              </a:rPr>
              <a:t>Networks</a:t>
            </a:r>
            <a:endParaRPr lang="en-US" sz="1200" dirty="0">
              <a:latin typeface="Gill Sans Light"/>
            </a:endParaRPr>
          </a:p>
        </p:txBody>
      </p:sp>
      <p:sp>
        <p:nvSpPr>
          <p:cNvPr id="34" name="TextBox 33"/>
          <p:cNvSpPr txBox="1"/>
          <p:nvPr/>
        </p:nvSpPr>
        <p:spPr>
          <a:xfrm>
            <a:off x="473454" y="4547206"/>
            <a:ext cx="968535" cy="323165"/>
          </a:xfrm>
          <a:prstGeom prst="rect">
            <a:avLst/>
          </a:prstGeom>
          <a:noFill/>
        </p:spPr>
        <p:txBody>
          <a:bodyPr wrap="none" rtlCol="0">
            <a:spAutoFit/>
          </a:bodyPr>
          <a:lstStyle/>
          <a:p>
            <a:r>
              <a:rPr lang="en-US" sz="1500" dirty="0">
                <a:latin typeface="Gill Sans Light"/>
              </a:rPr>
              <a:t>Hardware</a:t>
            </a:r>
            <a:endParaRPr lang="en-US" sz="1500" dirty="0">
              <a:latin typeface="Gill Sans Light"/>
            </a:endParaRPr>
          </a:p>
        </p:txBody>
      </p:sp>
      <p:cxnSp>
        <p:nvCxnSpPr>
          <p:cNvPr id="39" name="Straight Arrow Connector 38"/>
          <p:cNvCxnSpPr>
            <a:endCxn id="26" idx="3"/>
          </p:cNvCxnSpPr>
          <p:nvPr/>
        </p:nvCxnSpPr>
        <p:spPr>
          <a:xfrm flipV="1">
            <a:off x="5600286" y="5037922"/>
            <a:ext cx="0" cy="248453"/>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668873" y="5045886"/>
            <a:ext cx="0" cy="240489"/>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3231749" y="4783330"/>
            <a:ext cx="0" cy="503045"/>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6" idx="1"/>
          </p:cNvCxnSpPr>
          <p:nvPr/>
        </p:nvCxnSpPr>
        <p:spPr>
          <a:xfrm>
            <a:off x="3079139" y="5291036"/>
            <a:ext cx="818423" cy="0"/>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bwMode="auto">
          <a:xfrm>
            <a:off x="3897562" y="5181100"/>
            <a:ext cx="783230" cy="219873"/>
          </a:xfrm>
          <a:prstGeom prst="rect">
            <a:avLst/>
          </a:prstGeom>
          <a:no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lstStyle/>
          <a:p>
            <a:pPr algn="ctr" defTabSz="685800"/>
            <a:r>
              <a:rPr lang="en-US" sz="1050" dirty="0">
                <a:latin typeface="Gill Sans Light"/>
              </a:rPr>
              <a:t>I/O </a:t>
            </a:r>
            <a:r>
              <a:rPr lang="en-US" sz="1050" dirty="0" err="1">
                <a:latin typeface="Gill Sans Light"/>
              </a:rPr>
              <a:t>Ctrlr</a:t>
            </a:r>
            <a:endParaRPr lang="en-US" sz="1050" dirty="0">
              <a:latin typeface="Gill Sans Light"/>
            </a:endParaRPr>
          </a:p>
        </p:txBody>
      </p:sp>
      <p:cxnSp>
        <p:nvCxnSpPr>
          <p:cNvPr id="59" name="Straight Arrow Connector 58"/>
          <p:cNvCxnSpPr>
            <a:stCxn id="56" idx="3"/>
          </p:cNvCxnSpPr>
          <p:nvPr/>
        </p:nvCxnSpPr>
        <p:spPr>
          <a:xfrm flipV="1">
            <a:off x="4680792" y="5286375"/>
            <a:ext cx="3859462" cy="0"/>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646275" y="4092779"/>
            <a:ext cx="1120898" cy="276999"/>
          </a:xfrm>
          <a:prstGeom prst="rect">
            <a:avLst/>
          </a:prstGeom>
          <a:solidFill>
            <a:srgbClr val="EFE683"/>
          </a:solidFill>
          <a:ln>
            <a:solidFill>
              <a:schemeClr val="tx1"/>
            </a:solidFill>
          </a:ln>
        </p:spPr>
        <p:txBody>
          <a:bodyPr wrap="square" rtlCol="0">
            <a:spAutoFit/>
          </a:bodyPr>
          <a:lstStyle/>
          <a:p>
            <a:pPr algn="ctr"/>
            <a:r>
              <a:rPr lang="en-US" sz="1200" b="1" i="1" dirty="0">
                <a:latin typeface="Gill Sans Light"/>
              </a:rPr>
              <a:t>ISA</a:t>
            </a:r>
            <a:endParaRPr lang="en-US" sz="1200" b="1" i="1" dirty="0">
              <a:latin typeface="Gill Sans Light"/>
            </a:endParaRPr>
          </a:p>
        </p:txBody>
      </p:sp>
      <p:sp>
        <p:nvSpPr>
          <p:cNvPr id="63" name="Rectangle 62"/>
          <p:cNvSpPr/>
          <p:nvPr/>
        </p:nvSpPr>
        <p:spPr>
          <a:xfrm>
            <a:off x="1466850" y="3553916"/>
            <a:ext cx="7315201" cy="70263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Gill Sans Light"/>
              </a:rPr>
              <a:t>Operating System</a:t>
            </a:r>
            <a:endParaRPr lang="en-US" b="1" dirty="0">
              <a:latin typeface="Gill Sans Light"/>
            </a:endParaRPr>
          </a:p>
        </p:txBody>
      </p:sp>
      <p:sp>
        <p:nvSpPr>
          <p:cNvPr id="84" name="Rectangle 83"/>
          <p:cNvSpPr/>
          <p:nvPr/>
        </p:nvSpPr>
        <p:spPr>
          <a:xfrm>
            <a:off x="314325" y="2890147"/>
            <a:ext cx="1063352" cy="111980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Light"/>
              </a:rPr>
              <a:t>Compiler</a:t>
            </a:r>
            <a:endParaRPr lang="en-US" dirty="0">
              <a:solidFill>
                <a:schemeClr val="tx1"/>
              </a:solidFill>
              <a:latin typeface="Gill Sans Light"/>
            </a:endParaRPr>
          </a:p>
        </p:txBody>
      </p:sp>
      <p:sp>
        <p:nvSpPr>
          <p:cNvPr id="45" name="Rectangle 44"/>
          <p:cNvSpPr/>
          <p:nvPr/>
        </p:nvSpPr>
        <p:spPr>
          <a:xfrm>
            <a:off x="0" y="2252662"/>
            <a:ext cx="9144000" cy="3519488"/>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Gill Sans Light"/>
            </a:endParaRPr>
          </a:p>
        </p:txBody>
      </p:sp>
      <p:sp>
        <p:nvSpPr>
          <p:cNvPr id="2" name="Title 1"/>
          <p:cNvSpPr>
            <a:spLocks noGrp="1"/>
          </p:cNvSpPr>
          <p:nvPr>
            <p:ph type="title"/>
          </p:nvPr>
        </p:nvSpPr>
        <p:spPr/>
        <p:txBody>
          <a:bodyPr/>
          <a:lstStyle/>
          <a:p>
            <a:r>
              <a:rPr lang="en-US" dirty="0" smtClean="0">
                <a:latin typeface="Gill Sans Light"/>
              </a:rPr>
              <a:t>Switching </a:t>
            </a:r>
            <a:r>
              <a:rPr lang="en-US" dirty="0">
                <a:latin typeface="Gill Sans Light"/>
              </a:rPr>
              <a:t>Processes</a:t>
            </a:r>
            <a:endParaRPr lang="en-US" dirty="0">
              <a:latin typeface="Gill Sans Light"/>
            </a:endParaRPr>
          </a:p>
        </p:txBody>
      </p:sp>
      <p:sp>
        <p:nvSpPr>
          <p:cNvPr id="8" name="Rounded Rectangle 6"/>
          <p:cNvSpPr/>
          <p:nvPr/>
        </p:nvSpPr>
        <p:spPr bwMode="auto">
          <a:xfrm>
            <a:off x="1651394" y="4320779"/>
            <a:ext cx="1296594" cy="628650"/>
          </a:xfrm>
          <a:prstGeom prst="round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algn="ctr" defTabSz="685800"/>
            <a:r>
              <a:rPr lang="en-US" sz="1200" dirty="0">
                <a:latin typeface="Gill Sans Light"/>
              </a:rPr>
              <a:t>Processor</a:t>
            </a:r>
            <a:endParaRPr lang="en-US" sz="1050" dirty="0">
              <a:latin typeface="Gill Sans Light"/>
            </a:endParaRPr>
          </a:p>
        </p:txBody>
      </p:sp>
      <p:sp>
        <p:nvSpPr>
          <p:cNvPr id="9" name="Rectangle 8"/>
          <p:cNvSpPr/>
          <p:nvPr/>
        </p:nvSpPr>
        <p:spPr bwMode="auto">
          <a:xfrm>
            <a:off x="3757250" y="4355902"/>
            <a:ext cx="1320456" cy="729854"/>
          </a:xfrm>
          <a:prstGeom prst="rect">
            <a:avLst/>
          </a:prstGeom>
          <a:solidFill>
            <a:srgbClr val="5AAEFF"/>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algn="ctr" defTabSz="685800"/>
            <a:r>
              <a:rPr lang="en-US" sz="1200" dirty="0">
                <a:latin typeface="Gill Sans Light"/>
              </a:rPr>
              <a:t>Memory</a:t>
            </a:r>
            <a:endParaRPr lang="en-US" sz="1200" dirty="0">
              <a:latin typeface="Gill Sans Light"/>
            </a:endParaRPr>
          </a:p>
        </p:txBody>
      </p:sp>
      <p:grpSp>
        <p:nvGrpSpPr>
          <p:cNvPr id="10" name="Group 9"/>
          <p:cNvGrpSpPr/>
          <p:nvPr/>
        </p:nvGrpSpPr>
        <p:grpSpPr>
          <a:xfrm>
            <a:off x="2433638" y="4663679"/>
            <a:ext cx="400050" cy="228600"/>
            <a:chOff x="3124200" y="3657600"/>
            <a:chExt cx="533400" cy="304800"/>
          </a:xfrm>
          <a:solidFill>
            <a:srgbClr val="9E7800"/>
          </a:solidFill>
        </p:grpSpPr>
        <p:sp>
          <p:nvSpPr>
            <p:cNvPr id="11" name="Rectangle 10"/>
            <p:cNvSpPr/>
            <p:nvPr/>
          </p:nvSpPr>
          <p:spPr bwMode="auto">
            <a:xfrm>
              <a:off x="3124200" y="3657600"/>
              <a:ext cx="533400" cy="304800"/>
            </a:xfrm>
            <a:prstGeom prst="rect">
              <a:avLst/>
            </a:prstGeom>
            <a:grp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defTabSz="685800"/>
              <a:endParaRPr lang="en-US" sz="1050">
                <a:latin typeface="Gill Sans Light"/>
              </a:endParaRPr>
            </a:p>
          </p:txBody>
        </p:sp>
        <p:sp>
          <p:nvSpPr>
            <p:cNvPr id="12" name="Rectangle 11"/>
            <p:cNvSpPr/>
            <p:nvPr/>
          </p:nvSpPr>
          <p:spPr bwMode="auto">
            <a:xfrm>
              <a:off x="3124200" y="3733800"/>
              <a:ext cx="533400" cy="152400"/>
            </a:xfrm>
            <a:prstGeom prst="rect">
              <a:avLst/>
            </a:prstGeom>
            <a:grp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defTabSz="685800"/>
              <a:endParaRPr lang="en-US" sz="1050">
                <a:latin typeface="Gill Sans Light"/>
              </a:endParaRPr>
            </a:p>
          </p:txBody>
        </p:sp>
      </p:grpSp>
      <p:sp>
        <p:nvSpPr>
          <p:cNvPr id="16" name="Rectangle 15"/>
          <p:cNvSpPr/>
          <p:nvPr/>
        </p:nvSpPr>
        <p:spPr bwMode="auto">
          <a:xfrm>
            <a:off x="4262920" y="4748261"/>
            <a:ext cx="309115" cy="290571"/>
          </a:xfrm>
          <a:prstGeom prst="rect">
            <a:avLst/>
          </a:prstGeom>
          <a:solidFill>
            <a:schemeClr val="accent6"/>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defTabSz="685800"/>
            <a:endParaRPr lang="en-US" sz="1050">
              <a:latin typeface="Gill Sans Light"/>
            </a:endParaRPr>
          </a:p>
        </p:txBody>
      </p:sp>
      <p:sp>
        <p:nvSpPr>
          <p:cNvPr id="13" name="Rectangle 12"/>
          <p:cNvSpPr/>
          <p:nvPr/>
        </p:nvSpPr>
        <p:spPr bwMode="auto">
          <a:xfrm>
            <a:off x="3878512" y="4748261"/>
            <a:ext cx="335936" cy="297624"/>
          </a:xfrm>
          <a:prstGeom prst="rect">
            <a:avLst/>
          </a:prstGeom>
          <a:solidFill>
            <a:srgbClr val="9E7800"/>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defTabSz="685800"/>
            <a:endParaRPr lang="en-US" sz="1050">
              <a:latin typeface="Gill Sans Light"/>
            </a:endParaRPr>
          </a:p>
        </p:txBody>
      </p:sp>
      <p:cxnSp>
        <p:nvCxnSpPr>
          <p:cNvPr id="17" name="Curved Connector 54"/>
          <p:cNvCxnSpPr/>
          <p:nvPr/>
        </p:nvCxnSpPr>
        <p:spPr bwMode="auto">
          <a:xfrm>
            <a:off x="2700339" y="4806492"/>
            <a:ext cx="1331663" cy="163111"/>
          </a:xfrm>
          <a:prstGeom prst="curvedConnector3">
            <a:avLst>
              <a:gd name="adj1" fmla="val 23535"/>
            </a:avLst>
          </a:prstGeom>
          <a:solidFill>
            <a:schemeClr val="accent1"/>
          </a:solidFill>
          <a:ln w="22225" cap="flat" cmpd="sng" algn="ctr">
            <a:solidFill>
              <a:schemeClr val="tx1"/>
            </a:solidFill>
            <a:prstDash val="solid"/>
            <a:round/>
            <a:headEnd type="triangle" w="sm" len="sm"/>
            <a:tailEnd type="triangle"/>
          </a:ln>
          <a:effectLst/>
        </p:spPr>
      </p:cxnSp>
      <p:sp>
        <p:nvSpPr>
          <p:cNvPr id="80" name="Rectangle 79"/>
          <p:cNvSpPr/>
          <p:nvPr/>
        </p:nvSpPr>
        <p:spPr>
          <a:xfrm>
            <a:off x="1640604" y="2890147"/>
            <a:ext cx="3426311" cy="702635"/>
          </a:xfrm>
          <a:prstGeom prst="rect">
            <a:avLst/>
          </a:prstGeom>
          <a:solidFill>
            <a:srgbClr val="9E78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latin typeface="Gill Sans Light"/>
              </a:rPr>
              <a:t>Process 1</a:t>
            </a:r>
            <a:endParaRPr lang="en-US" b="1" i="1" dirty="0">
              <a:solidFill>
                <a:schemeClr val="tx1"/>
              </a:solidFill>
              <a:latin typeface="Gill Sans Light"/>
            </a:endParaRPr>
          </a:p>
          <a:p>
            <a:pPr algn="ctr"/>
            <a:endParaRPr lang="en-US" sz="900" dirty="0">
              <a:solidFill>
                <a:schemeClr val="tx1"/>
              </a:solidFill>
              <a:latin typeface="Gill Sans Light"/>
            </a:endParaRPr>
          </a:p>
        </p:txBody>
      </p:sp>
      <p:sp>
        <p:nvSpPr>
          <p:cNvPr id="72" name="TextBox 71"/>
          <p:cNvSpPr txBox="1"/>
          <p:nvPr/>
        </p:nvSpPr>
        <p:spPr>
          <a:xfrm>
            <a:off x="1684020" y="3404273"/>
            <a:ext cx="721043"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Threads</a:t>
            </a:r>
            <a:endParaRPr lang="en-US" sz="900" b="1" i="1" dirty="0">
              <a:latin typeface="Gill Sans Light"/>
            </a:endParaRPr>
          </a:p>
        </p:txBody>
      </p:sp>
      <p:sp>
        <p:nvSpPr>
          <p:cNvPr id="73" name="Rectangle 72"/>
          <p:cNvSpPr/>
          <p:nvPr/>
        </p:nvSpPr>
        <p:spPr bwMode="auto">
          <a:xfrm>
            <a:off x="4620507" y="4748261"/>
            <a:ext cx="352963" cy="285201"/>
          </a:xfrm>
          <a:prstGeom prst="rect">
            <a:avLst/>
          </a:prstGeom>
          <a:solidFill>
            <a:schemeClr val="bg2">
              <a:lumMod val="60000"/>
              <a:lumOff val="40000"/>
            </a:schemeClr>
          </a:solidFill>
          <a:ln w="12700" cap="flat" cmpd="sng" algn="ctr">
            <a:solidFill>
              <a:schemeClr val="tx1"/>
            </a:solidFill>
            <a:prstDash val="solid"/>
            <a:round/>
            <a:headEnd type="none" w="sm" len="sm"/>
            <a:tailEnd type="none" w="sm" len="sm"/>
          </a:ln>
          <a:effectLst/>
        </p:spPr>
        <p:txBody>
          <a:bodyPr vert="horz" wrap="square" lIns="0" tIns="34290" rIns="0" bIns="34290" numCol="1" rtlCol="0" anchor="ctr" anchorCtr="0" compatLnSpc="1"/>
          <a:lstStyle/>
          <a:p>
            <a:pPr algn="ctr" defTabSz="685800">
              <a:lnSpc>
                <a:spcPts val="1200"/>
              </a:lnSpc>
            </a:pPr>
            <a:r>
              <a:rPr lang="en-US" sz="900" dirty="0">
                <a:latin typeface="Gill Sans Light"/>
              </a:rPr>
              <a:t>OS</a:t>
            </a:r>
            <a:endParaRPr lang="en-US" sz="900" dirty="0">
              <a:latin typeface="Gill Sans Light"/>
            </a:endParaRPr>
          </a:p>
          <a:p>
            <a:pPr algn="ctr" defTabSz="685800">
              <a:lnSpc>
                <a:spcPts val="1200"/>
              </a:lnSpc>
            </a:pPr>
            <a:r>
              <a:rPr lang="en-US" sz="900" dirty="0">
                <a:latin typeface="Gill Sans Light"/>
              </a:rPr>
              <a:t>Mem</a:t>
            </a:r>
            <a:endParaRPr lang="en-US" sz="900" dirty="0">
              <a:latin typeface="Gill Sans Light"/>
            </a:endParaRPr>
          </a:p>
        </p:txBody>
      </p:sp>
      <p:sp>
        <p:nvSpPr>
          <p:cNvPr id="74" name="TextBox 73"/>
          <p:cNvSpPr txBox="1"/>
          <p:nvPr/>
        </p:nvSpPr>
        <p:spPr>
          <a:xfrm>
            <a:off x="2494236" y="3406305"/>
            <a:ext cx="1163147"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Address Spaces</a:t>
            </a:r>
            <a:endParaRPr lang="en-US" sz="900" b="1" i="1" dirty="0">
              <a:latin typeface="Gill Sans Light"/>
            </a:endParaRPr>
          </a:p>
        </p:txBody>
      </p:sp>
      <p:sp>
        <p:nvSpPr>
          <p:cNvPr id="75" name="TextBox 74"/>
          <p:cNvSpPr txBox="1"/>
          <p:nvPr/>
        </p:nvSpPr>
        <p:spPr>
          <a:xfrm>
            <a:off x="3750414" y="3405729"/>
            <a:ext cx="512439"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Files</a:t>
            </a:r>
            <a:endParaRPr lang="en-US" sz="900" b="1" i="1" dirty="0">
              <a:latin typeface="Gill Sans Light"/>
            </a:endParaRPr>
          </a:p>
        </p:txBody>
      </p:sp>
      <p:sp>
        <p:nvSpPr>
          <p:cNvPr id="76" name="TextBox 75"/>
          <p:cNvSpPr txBox="1"/>
          <p:nvPr/>
        </p:nvSpPr>
        <p:spPr>
          <a:xfrm>
            <a:off x="4360589" y="3405729"/>
            <a:ext cx="633468"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Sockets</a:t>
            </a:r>
            <a:endParaRPr lang="en-US" sz="900" b="1" i="1" dirty="0">
              <a:latin typeface="Gill Sans Light"/>
            </a:endParaRPr>
          </a:p>
        </p:txBody>
      </p:sp>
      <p:sp>
        <p:nvSpPr>
          <p:cNvPr id="55" name="Rectangle 54"/>
          <p:cNvSpPr/>
          <p:nvPr/>
        </p:nvSpPr>
        <p:spPr>
          <a:xfrm>
            <a:off x="5200413" y="2890147"/>
            <a:ext cx="3426311" cy="702635"/>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latin typeface="Gill Sans Light"/>
              </a:rPr>
              <a:t>Process 2</a:t>
            </a:r>
            <a:endParaRPr lang="en-US" b="1" i="1" dirty="0">
              <a:solidFill>
                <a:schemeClr val="tx1"/>
              </a:solidFill>
              <a:latin typeface="Gill Sans Light"/>
            </a:endParaRPr>
          </a:p>
          <a:p>
            <a:pPr algn="ctr"/>
            <a:endParaRPr lang="en-US" sz="900" dirty="0">
              <a:solidFill>
                <a:schemeClr val="tx1"/>
              </a:solidFill>
              <a:latin typeface="Gill Sans Light"/>
            </a:endParaRPr>
          </a:p>
        </p:txBody>
      </p:sp>
      <p:sp>
        <p:nvSpPr>
          <p:cNvPr id="57" name="TextBox 56"/>
          <p:cNvSpPr txBox="1"/>
          <p:nvPr/>
        </p:nvSpPr>
        <p:spPr>
          <a:xfrm>
            <a:off x="5233038" y="3404273"/>
            <a:ext cx="721043"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Threads</a:t>
            </a:r>
            <a:endParaRPr lang="en-US" sz="900" b="1" i="1" dirty="0">
              <a:latin typeface="Gill Sans Light"/>
            </a:endParaRPr>
          </a:p>
        </p:txBody>
      </p:sp>
      <p:sp>
        <p:nvSpPr>
          <p:cNvPr id="58" name="TextBox 57"/>
          <p:cNvSpPr txBox="1"/>
          <p:nvPr/>
        </p:nvSpPr>
        <p:spPr>
          <a:xfrm>
            <a:off x="6043254" y="3406305"/>
            <a:ext cx="1163147"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Address Spaces</a:t>
            </a:r>
            <a:endParaRPr lang="en-US" sz="900" b="1" i="1" dirty="0">
              <a:latin typeface="Gill Sans Light"/>
            </a:endParaRPr>
          </a:p>
        </p:txBody>
      </p:sp>
      <p:sp>
        <p:nvSpPr>
          <p:cNvPr id="60" name="TextBox 59"/>
          <p:cNvSpPr txBox="1"/>
          <p:nvPr/>
        </p:nvSpPr>
        <p:spPr>
          <a:xfrm>
            <a:off x="7299432" y="3405729"/>
            <a:ext cx="512439"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Files</a:t>
            </a:r>
            <a:endParaRPr lang="en-US" sz="900" b="1" i="1" dirty="0">
              <a:latin typeface="Gill Sans Light"/>
            </a:endParaRPr>
          </a:p>
        </p:txBody>
      </p:sp>
      <p:sp>
        <p:nvSpPr>
          <p:cNvPr id="61" name="TextBox 60"/>
          <p:cNvSpPr txBox="1"/>
          <p:nvPr/>
        </p:nvSpPr>
        <p:spPr>
          <a:xfrm>
            <a:off x="7909607" y="3405729"/>
            <a:ext cx="633468"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Sockets</a:t>
            </a:r>
            <a:endParaRPr lang="en-US" sz="900" b="1" i="1" dirty="0">
              <a:latin typeface="Gill Sans Light"/>
            </a:endParaRPr>
          </a:p>
        </p:txBody>
      </p:sp>
      <p:sp>
        <p:nvSpPr>
          <p:cNvPr id="81" name="Rectangle: Folded Corner 80"/>
          <p:cNvSpPr/>
          <p:nvPr/>
        </p:nvSpPr>
        <p:spPr>
          <a:xfrm>
            <a:off x="2654372" y="1886546"/>
            <a:ext cx="1510752" cy="1103790"/>
          </a:xfrm>
          <a:prstGeom prst="foldedCorner">
            <a:avLst>
              <a:gd name="adj" fmla="val 21333"/>
            </a:avLst>
          </a:prstGeom>
          <a:solidFill>
            <a:srgbClr val="9E78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500" dirty="0">
                <a:solidFill>
                  <a:schemeClr val="tx1"/>
                </a:solidFill>
                <a:latin typeface="Gill Sans Light"/>
              </a:rPr>
              <a:t>Compiled</a:t>
            </a:r>
            <a:endParaRPr lang="en-US" sz="1500" dirty="0">
              <a:solidFill>
                <a:schemeClr val="tx1"/>
              </a:solidFill>
              <a:latin typeface="Gill Sans Light"/>
            </a:endParaRPr>
          </a:p>
          <a:p>
            <a:pPr algn="ctr"/>
            <a:r>
              <a:rPr lang="en-US" sz="1500" dirty="0">
                <a:solidFill>
                  <a:schemeClr val="tx1"/>
                </a:solidFill>
                <a:latin typeface="Gill Sans Light"/>
              </a:rPr>
              <a:t>Program 1</a:t>
            </a:r>
            <a:endParaRPr lang="en-US" sz="1500" dirty="0">
              <a:solidFill>
                <a:schemeClr val="tx1"/>
              </a:solidFill>
              <a:latin typeface="Gill Sans Light"/>
            </a:endParaRPr>
          </a:p>
        </p:txBody>
      </p:sp>
      <p:sp>
        <p:nvSpPr>
          <p:cNvPr id="83" name="Rectangle 82"/>
          <p:cNvSpPr/>
          <p:nvPr/>
        </p:nvSpPr>
        <p:spPr>
          <a:xfrm>
            <a:off x="2850901" y="2599176"/>
            <a:ext cx="1007813" cy="3481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a:rPr>
              <a:t>System Libs</a:t>
            </a:r>
            <a:endParaRPr lang="en-US" sz="1050" dirty="0">
              <a:solidFill>
                <a:schemeClr val="tx1"/>
              </a:solidFill>
              <a:latin typeface="Gill Sans Light"/>
            </a:endParaRPr>
          </a:p>
        </p:txBody>
      </p:sp>
      <p:sp>
        <p:nvSpPr>
          <p:cNvPr id="65" name="Rectangle: Folded Corner 64"/>
          <p:cNvSpPr/>
          <p:nvPr/>
        </p:nvSpPr>
        <p:spPr>
          <a:xfrm>
            <a:off x="6281272" y="1882005"/>
            <a:ext cx="1510752" cy="1103790"/>
          </a:xfrm>
          <a:prstGeom prst="foldedCorner">
            <a:avLst>
              <a:gd name="adj" fmla="val 21333"/>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500" dirty="0">
                <a:solidFill>
                  <a:schemeClr val="tx1"/>
                </a:solidFill>
                <a:latin typeface="Gill Sans Light"/>
              </a:rPr>
              <a:t>Compiled</a:t>
            </a:r>
            <a:endParaRPr lang="en-US" sz="1500" dirty="0">
              <a:solidFill>
                <a:schemeClr val="tx1"/>
              </a:solidFill>
              <a:latin typeface="Gill Sans Light"/>
            </a:endParaRPr>
          </a:p>
          <a:p>
            <a:pPr algn="ctr"/>
            <a:r>
              <a:rPr lang="en-US" sz="1500" dirty="0">
                <a:solidFill>
                  <a:schemeClr val="tx1"/>
                </a:solidFill>
                <a:latin typeface="Gill Sans Light"/>
              </a:rPr>
              <a:t>Program 2</a:t>
            </a:r>
            <a:endParaRPr lang="en-US" sz="1500" dirty="0">
              <a:solidFill>
                <a:schemeClr val="tx1"/>
              </a:solidFill>
              <a:latin typeface="Gill Sans Light"/>
            </a:endParaRPr>
          </a:p>
        </p:txBody>
      </p:sp>
      <p:sp>
        <p:nvSpPr>
          <p:cNvPr id="66" name="Rectangle 65"/>
          <p:cNvSpPr/>
          <p:nvPr/>
        </p:nvSpPr>
        <p:spPr>
          <a:xfrm>
            <a:off x="6467010" y="2594636"/>
            <a:ext cx="1007813" cy="3481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a:rPr>
              <a:t>System Libs</a:t>
            </a:r>
            <a:endParaRPr lang="en-US" sz="1050" dirty="0">
              <a:solidFill>
                <a:schemeClr val="tx1"/>
              </a:solidFill>
              <a:latin typeface="Gill Sans Ligh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path" presetSubtype="0" fill="hold" nodeType="clickEffect">
                                  <p:stCondLst>
                                    <p:cond delay="0"/>
                                  </p:stCondLst>
                                  <p:childTnLst>
                                    <p:animMotion origin="layout" path="M 0 0 L 0.067 -0.04 C 0.081 -0.049 0.102 -0.054 0.124 -0.054 C 0.149 -0.054 0.169 -0.049 0.183 -0.04 L 0.25 0 E" pathEditMode="relative" ptsTypes="">
                                      <p:cBhvr>
                                        <p:cTn id="6" dur="1000" fill="hold"/>
                                        <p:tgtEl>
                                          <p:spTgt spid="10"/>
                                        </p:tgtEl>
                                        <p:attrNameLst>
                                          <p:attrName>ppt_x</p:attrName>
                                          <p:attrName>ppt_y</p:attrName>
                                        </p:attrNameLst>
                                      </p:cBhvr>
                                    </p:animMotion>
                                  </p:childTnLst>
                                </p:cTn>
                              </p:par>
                              <p:par>
                                <p:cTn id="7" presetID="53" presetClass="exit" presetSubtype="32" fill="hold" nodeType="withEffect">
                                  <p:stCondLst>
                                    <p:cond delay="0"/>
                                  </p:stCondLst>
                                  <p:childTnLst>
                                    <p:anim calcmode="lin" valueType="num">
                                      <p:cBhvr>
                                        <p:cTn id="8" dur="1000"/>
                                        <p:tgtEl>
                                          <p:spTgt spid="10"/>
                                        </p:tgtEl>
                                        <p:attrNameLst>
                                          <p:attrName>ppt_w</p:attrName>
                                        </p:attrNameLst>
                                      </p:cBhvr>
                                      <p:tavLst>
                                        <p:tav tm="0">
                                          <p:val>
                                            <p:strVal val="ppt_w"/>
                                          </p:val>
                                        </p:tav>
                                        <p:tav tm="100000">
                                          <p:val>
                                            <p:fltVal val="0"/>
                                          </p:val>
                                        </p:tav>
                                      </p:tavLst>
                                    </p:anim>
                                    <p:anim calcmode="lin" valueType="num">
                                      <p:cBhvr>
                                        <p:cTn id="9" dur="1000"/>
                                        <p:tgtEl>
                                          <p:spTgt spid="10"/>
                                        </p:tgtEl>
                                        <p:attrNameLst>
                                          <p:attrName>ppt_h</p:attrName>
                                        </p:attrNameLst>
                                      </p:cBhvr>
                                      <p:tavLst>
                                        <p:tav tm="0">
                                          <p:val>
                                            <p:strVal val="ppt_h"/>
                                          </p:val>
                                        </p:tav>
                                        <p:tav tm="100000">
                                          <p:val>
                                            <p:fltVal val="0"/>
                                          </p:val>
                                        </p:tav>
                                      </p:tavLst>
                                    </p:anim>
                                    <p:animEffect transition="out" filter="fade">
                                      <p:cBhvr>
                                        <p:cTn id="10" dur="1000"/>
                                        <p:tgtEl>
                                          <p:spTgt spid="10"/>
                                        </p:tgtEl>
                                      </p:cBhvr>
                                    </p:animEffect>
                                    <p:set>
                                      <p:cBhvr>
                                        <p:cTn id="11" dur="1" fill="hold">
                                          <p:stCondLst>
                                            <p:cond delay="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490537" y="4210051"/>
            <a:ext cx="8339138" cy="1266824"/>
          </a:xfrm>
          <a:prstGeom prst="rect">
            <a:avLst/>
          </a:prstGeom>
          <a:pattFill prst="horzBrick">
            <a:fgClr>
              <a:schemeClr val="bg2">
                <a:lumMod val="40000"/>
                <a:lumOff val="60000"/>
              </a:schemeClr>
            </a:fgClr>
            <a:bgClr>
              <a:prstClr val="white"/>
            </a:bgClr>
          </a:patt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defTabSz="685800"/>
            <a:endParaRPr lang="en-US" sz="1050" dirty="0">
              <a:latin typeface="Gill Sans Light"/>
            </a:endParaRPr>
          </a:p>
        </p:txBody>
      </p:sp>
      <p:grpSp>
        <p:nvGrpSpPr>
          <p:cNvPr id="19" name="Group 18"/>
          <p:cNvGrpSpPr/>
          <p:nvPr/>
        </p:nvGrpSpPr>
        <p:grpSpPr>
          <a:xfrm>
            <a:off x="3316832" y="4309579"/>
            <a:ext cx="548548" cy="532532"/>
            <a:chOff x="4111664" y="2654300"/>
            <a:chExt cx="731397" cy="828477"/>
          </a:xfrm>
        </p:grpSpPr>
        <p:sp>
          <p:nvSpPr>
            <p:cNvPr id="20" name="Rectangle 19"/>
            <p:cNvSpPr/>
            <p:nvPr/>
          </p:nvSpPr>
          <p:spPr bwMode="auto">
            <a:xfrm>
              <a:off x="4178300" y="2720777"/>
              <a:ext cx="609598" cy="762000"/>
            </a:xfrm>
            <a:prstGeom prst="rect">
              <a:avLst/>
            </a:prstGeom>
            <a:solidFill>
              <a:schemeClr val="bg2"/>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defTabSz="685800"/>
              <a:endParaRPr lang="en-US" sz="1050">
                <a:latin typeface="Gill Sans Light"/>
              </a:endParaRPr>
            </a:p>
          </p:txBody>
        </p:sp>
        <p:sp>
          <p:nvSpPr>
            <p:cNvPr id="21" name="TextBox 20"/>
            <p:cNvSpPr txBox="1"/>
            <p:nvPr/>
          </p:nvSpPr>
          <p:spPr>
            <a:xfrm>
              <a:off x="4111664" y="2654300"/>
              <a:ext cx="731397" cy="646403"/>
            </a:xfrm>
            <a:prstGeom prst="rect">
              <a:avLst/>
            </a:prstGeom>
            <a:noFill/>
          </p:spPr>
          <p:txBody>
            <a:bodyPr wrap="none" rtlCol="0">
              <a:spAutoFit/>
            </a:bodyPr>
            <a:lstStyle/>
            <a:p>
              <a:pPr algn="ctr"/>
              <a:r>
                <a:rPr lang="en-US" sz="1050" dirty="0" err="1">
                  <a:latin typeface="Gill Sans Light"/>
                </a:rPr>
                <a:t>PgTbl</a:t>
              </a:r>
              <a:endParaRPr lang="en-US" sz="1050" dirty="0">
                <a:latin typeface="Gill Sans Light"/>
              </a:endParaRPr>
            </a:p>
            <a:p>
              <a:pPr algn="ctr"/>
              <a:r>
                <a:rPr lang="en-US" sz="1050" dirty="0">
                  <a:latin typeface="Gill Sans Light"/>
                </a:rPr>
                <a:t>&amp; TLB</a:t>
              </a:r>
              <a:endParaRPr lang="en-US" sz="1050" dirty="0">
                <a:latin typeface="Gill Sans Light"/>
              </a:endParaRPr>
            </a:p>
          </p:txBody>
        </p:sp>
      </p:grpSp>
      <p:cxnSp>
        <p:nvCxnSpPr>
          <p:cNvPr id="22" name="Straight Arrow Connector 21"/>
          <p:cNvCxnSpPr/>
          <p:nvPr/>
        </p:nvCxnSpPr>
        <p:spPr bwMode="auto">
          <a:xfrm flipV="1">
            <a:off x="2947987" y="4781478"/>
            <a:ext cx="954827" cy="1853"/>
          </a:xfrm>
          <a:prstGeom prst="straightConnector1">
            <a:avLst/>
          </a:prstGeom>
          <a:solidFill>
            <a:schemeClr val="accent1"/>
          </a:solidFill>
          <a:ln w="57150" cap="flat" cmpd="sng" algn="ctr">
            <a:solidFill>
              <a:schemeClr val="tx1"/>
            </a:solidFill>
            <a:prstDash val="solid"/>
            <a:round/>
            <a:headEnd type="triangle" w="med" len="med"/>
            <a:tailEnd type="triangle"/>
          </a:ln>
          <a:effectLst/>
        </p:spPr>
      </p:cxnSp>
      <p:sp>
        <p:nvSpPr>
          <p:cNvPr id="26" name="Can 38"/>
          <p:cNvSpPr/>
          <p:nvPr/>
        </p:nvSpPr>
        <p:spPr bwMode="auto">
          <a:xfrm>
            <a:off x="5233574" y="4308068"/>
            <a:ext cx="733425" cy="729854"/>
          </a:xfrm>
          <a:prstGeom prst="can">
            <a:avLst/>
          </a:prstGeom>
          <a:solidFill>
            <a:srgbClr val="5AAEFF"/>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algn="ctr" defTabSz="685800"/>
            <a:r>
              <a:rPr lang="en-US" sz="1200" dirty="0">
                <a:latin typeface="Gill Sans Light"/>
              </a:rPr>
              <a:t>Storage</a:t>
            </a:r>
            <a:endParaRPr lang="en-US" sz="1200" dirty="0">
              <a:latin typeface="Gill Sans Light"/>
            </a:endParaRPr>
          </a:p>
        </p:txBody>
      </p:sp>
      <p:pic>
        <p:nvPicPr>
          <p:cNvPr id="27" name="Picture 26"/>
          <p:cNvPicPr>
            <a:picLocks noChangeAspect="1"/>
          </p:cNvPicPr>
          <p:nvPr/>
        </p:nvPicPr>
        <p:blipFill>
          <a:blip r:embed="rId1">
            <a:clrChange>
              <a:clrFrom>
                <a:srgbClr val="FFFFFF"/>
              </a:clrFrom>
              <a:clrTo>
                <a:srgbClr val="FFFFFF">
                  <a:alpha val="0"/>
                </a:srgbClr>
              </a:clrTo>
            </a:clrChange>
          </a:blip>
          <a:stretch>
            <a:fillRect/>
          </a:stretch>
        </p:blipFill>
        <p:spPr>
          <a:xfrm flipH="1">
            <a:off x="6227103" y="4276724"/>
            <a:ext cx="952862" cy="952862"/>
          </a:xfrm>
          <a:prstGeom prst="rect">
            <a:avLst/>
          </a:prstGeom>
        </p:spPr>
      </p:pic>
      <p:sp>
        <p:nvSpPr>
          <p:cNvPr id="31" name="TextBox 30"/>
          <p:cNvSpPr txBox="1"/>
          <p:nvPr/>
        </p:nvSpPr>
        <p:spPr>
          <a:xfrm>
            <a:off x="6245816" y="4245808"/>
            <a:ext cx="813043" cy="276999"/>
          </a:xfrm>
          <a:prstGeom prst="rect">
            <a:avLst/>
          </a:prstGeom>
          <a:noFill/>
        </p:spPr>
        <p:txBody>
          <a:bodyPr wrap="none" rtlCol="0">
            <a:spAutoFit/>
          </a:bodyPr>
          <a:lstStyle/>
          <a:p>
            <a:pPr algn="ctr"/>
            <a:r>
              <a:rPr lang="en-US" sz="1200" dirty="0">
                <a:latin typeface="Gill Sans Light"/>
              </a:rPr>
              <a:t>Networks</a:t>
            </a:r>
            <a:endParaRPr lang="en-US" sz="1200" dirty="0">
              <a:latin typeface="Gill Sans Light"/>
            </a:endParaRPr>
          </a:p>
        </p:txBody>
      </p:sp>
      <p:sp>
        <p:nvSpPr>
          <p:cNvPr id="34" name="TextBox 33"/>
          <p:cNvSpPr txBox="1"/>
          <p:nvPr/>
        </p:nvSpPr>
        <p:spPr>
          <a:xfrm>
            <a:off x="473454" y="4547206"/>
            <a:ext cx="968535" cy="323165"/>
          </a:xfrm>
          <a:prstGeom prst="rect">
            <a:avLst/>
          </a:prstGeom>
          <a:noFill/>
        </p:spPr>
        <p:txBody>
          <a:bodyPr wrap="none" rtlCol="0">
            <a:spAutoFit/>
          </a:bodyPr>
          <a:lstStyle/>
          <a:p>
            <a:r>
              <a:rPr lang="en-US" sz="1500" dirty="0">
                <a:latin typeface="Gill Sans Light"/>
              </a:rPr>
              <a:t>Hardware</a:t>
            </a:r>
            <a:endParaRPr lang="en-US" sz="1500" dirty="0">
              <a:latin typeface="Gill Sans Light"/>
            </a:endParaRPr>
          </a:p>
        </p:txBody>
      </p:sp>
      <p:cxnSp>
        <p:nvCxnSpPr>
          <p:cNvPr id="39" name="Straight Arrow Connector 38"/>
          <p:cNvCxnSpPr>
            <a:endCxn id="26" idx="3"/>
          </p:cNvCxnSpPr>
          <p:nvPr/>
        </p:nvCxnSpPr>
        <p:spPr>
          <a:xfrm flipV="1">
            <a:off x="5600286" y="5037922"/>
            <a:ext cx="0" cy="248453"/>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668873" y="5045886"/>
            <a:ext cx="0" cy="240489"/>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3231749" y="4783330"/>
            <a:ext cx="0" cy="503045"/>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6" idx="1"/>
          </p:cNvCxnSpPr>
          <p:nvPr/>
        </p:nvCxnSpPr>
        <p:spPr>
          <a:xfrm>
            <a:off x="3079139" y="5291036"/>
            <a:ext cx="818423" cy="0"/>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bwMode="auto">
          <a:xfrm>
            <a:off x="3897562" y="5181100"/>
            <a:ext cx="783230" cy="219873"/>
          </a:xfrm>
          <a:prstGeom prst="rect">
            <a:avLst/>
          </a:prstGeom>
          <a:no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lstStyle/>
          <a:p>
            <a:pPr algn="ctr" defTabSz="685800"/>
            <a:r>
              <a:rPr lang="en-US" sz="1050" dirty="0">
                <a:latin typeface="Gill Sans Light"/>
              </a:rPr>
              <a:t>I/O </a:t>
            </a:r>
            <a:r>
              <a:rPr lang="en-US" sz="1050" dirty="0" err="1">
                <a:latin typeface="Gill Sans Light"/>
              </a:rPr>
              <a:t>Ctrlr</a:t>
            </a:r>
            <a:endParaRPr lang="en-US" sz="1050" dirty="0">
              <a:latin typeface="Gill Sans Light"/>
            </a:endParaRPr>
          </a:p>
        </p:txBody>
      </p:sp>
      <p:cxnSp>
        <p:nvCxnSpPr>
          <p:cNvPr id="59" name="Straight Arrow Connector 58"/>
          <p:cNvCxnSpPr>
            <a:stCxn id="56" idx="3"/>
          </p:cNvCxnSpPr>
          <p:nvPr/>
        </p:nvCxnSpPr>
        <p:spPr>
          <a:xfrm flipV="1">
            <a:off x="4680792" y="5286375"/>
            <a:ext cx="3859462" cy="0"/>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646275" y="4092779"/>
            <a:ext cx="1120898" cy="276999"/>
          </a:xfrm>
          <a:prstGeom prst="rect">
            <a:avLst/>
          </a:prstGeom>
          <a:solidFill>
            <a:srgbClr val="EFE683"/>
          </a:solidFill>
          <a:ln>
            <a:solidFill>
              <a:schemeClr val="tx1"/>
            </a:solidFill>
          </a:ln>
        </p:spPr>
        <p:txBody>
          <a:bodyPr wrap="square" rtlCol="0">
            <a:spAutoFit/>
          </a:bodyPr>
          <a:lstStyle/>
          <a:p>
            <a:pPr algn="ctr"/>
            <a:r>
              <a:rPr lang="en-US" sz="1200" b="1" i="1" dirty="0">
                <a:latin typeface="Gill Sans Light"/>
              </a:rPr>
              <a:t>ISA</a:t>
            </a:r>
            <a:endParaRPr lang="en-US" sz="1200" b="1" i="1" dirty="0">
              <a:latin typeface="Gill Sans Light"/>
            </a:endParaRPr>
          </a:p>
        </p:txBody>
      </p:sp>
      <p:sp>
        <p:nvSpPr>
          <p:cNvPr id="63" name="Rectangle 62"/>
          <p:cNvSpPr/>
          <p:nvPr/>
        </p:nvSpPr>
        <p:spPr>
          <a:xfrm>
            <a:off x="1466850" y="3553916"/>
            <a:ext cx="7315201" cy="70263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Gill Sans Light"/>
              </a:rPr>
              <a:t>Operating System</a:t>
            </a:r>
            <a:endParaRPr lang="en-US" b="1" dirty="0">
              <a:latin typeface="Gill Sans Light"/>
            </a:endParaRPr>
          </a:p>
        </p:txBody>
      </p:sp>
      <p:sp>
        <p:nvSpPr>
          <p:cNvPr id="84" name="Rectangle 83"/>
          <p:cNvSpPr/>
          <p:nvPr/>
        </p:nvSpPr>
        <p:spPr>
          <a:xfrm>
            <a:off x="314325" y="2890147"/>
            <a:ext cx="1063352" cy="111980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Light"/>
              </a:rPr>
              <a:t>Compiler</a:t>
            </a:r>
            <a:endParaRPr lang="en-US" dirty="0">
              <a:solidFill>
                <a:schemeClr val="tx1"/>
              </a:solidFill>
              <a:latin typeface="Gill Sans Light"/>
            </a:endParaRPr>
          </a:p>
        </p:txBody>
      </p:sp>
      <p:sp>
        <p:nvSpPr>
          <p:cNvPr id="45" name="Rectangle 44"/>
          <p:cNvSpPr/>
          <p:nvPr/>
        </p:nvSpPr>
        <p:spPr>
          <a:xfrm>
            <a:off x="0" y="2252662"/>
            <a:ext cx="9144000" cy="3519488"/>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Gill Sans Light"/>
            </a:endParaRPr>
          </a:p>
        </p:txBody>
      </p:sp>
      <p:sp>
        <p:nvSpPr>
          <p:cNvPr id="2" name="Title 1"/>
          <p:cNvSpPr>
            <a:spLocks noGrp="1"/>
          </p:cNvSpPr>
          <p:nvPr>
            <p:ph type="title"/>
          </p:nvPr>
        </p:nvSpPr>
        <p:spPr/>
        <p:txBody>
          <a:bodyPr/>
          <a:lstStyle/>
          <a:p>
            <a:r>
              <a:rPr lang="en-US" dirty="0" smtClean="0"/>
              <a:t>Switching </a:t>
            </a:r>
            <a:r>
              <a:rPr lang="en-US" dirty="0"/>
              <a:t>Processes</a:t>
            </a:r>
            <a:endParaRPr lang="en-US" dirty="0"/>
          </a:p>
        </p:txBody>
      </p:sp>
      <p:sp>
        <p:nvSpPr>
          <p:cNvPr id="8" name="Rounded Rectangle 6"/>
          <p:cNvSpPr/>
          <p:nvPr/>
        </p:nvSpPr>
        <p:spPr bwMode="auto">
          <a:xfrm>
            <a:off x="1651394" y="4320779"/>
            <a:ext cx="1296594" cy="628650"/>
          </a:xfrm>
          <a:prstGeom prst="round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algn="ctr" defTabSz="685800"/>
            <a:r>
              <a:rPr lang="en-US" sz="1200" dirty="0">
                <a:latin typeface="Gill Sans Light"/>
              </a:rPr>
              <a:t>Processor</a:t>
            </a:r>
            <a:endParaRPr lang="en-US" sz="1050" dirty="0">
              <a:latin typeface="Gill Sans Light"/>
            </a:endParaRPr>
          </a:p>
        </p:txBody>
      </p:sp>
      <p:sp>
        <p:nvSpPr>
          <p:cNvPr id="9" name="Rectangle 8"/>
          <p:cNvSpPr/>
          <p:nvPr/>
        </p:nvSpPr>
        <p:spPr bwMode="auto">
          <a:xfrm>
            <a:off x="3757250" y="4355902"/>
            <a:ext cx="1320456" cy="729854"/>
          </a:xfrm>
          <a:prstGeom prst="rect">
            <a:avLst/>
          </a:prstGeom>
          <a:solidFill>
            <a:srgbClr val="5AAEFF"/>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algn="ctr" defTabSz="685800"/>
            <a:r>
              <a:rPr lang="en-US" sz="1200" dirty="0">
                <a:latin typeface="Gill Sans Light"/>
              </a:rPr>
              <a:t>Memory</a:t>
            </a:r>
            <a:endParaRPr lang="en-US" sz="1200" dirty="0">
              <a:latin typeface="Gill Sans Light"/>
            </a:endParaRPr>
          </a:p>
        </p:txBody>
      </p:sp>
      <p:grpSp>
        <p:nvGrpSpPr>
          <p:cNvPr id="10" name="Group 9"/>
          <p:cNvGrpSpPr/>
          <p:nvPr/>
        </p:nvGrpSpPr>
        <p:grpSpPr>
          <a:xfrm>
            <a:off x="2433638" y="4663679"/>
            <a:ext cx="400050" cy="228600"/>
            <a:chOff x="3124200" y="3657600"/>
            <a:chExt cx="533400" cy="304800"/>
          </a:xfrm>
          <a:solidFill>
            <a:schemeClr val="accent6"/>
          </a:solidFill>
        </p:grpSpPr>
        <p:sp>
          <p:nvSpPr>
            <p:cNvPr id="11" name="Rectangle 10"/>
            <p:cNvSpPr/>
            <p:nvPr/>
          </p:nvSpPr>
          <p:spPr bwMode="auto">
            <a:xfrm>
              <a:off x="3124200" y="3657600"/>
              <a:ext cx="533400" cy="304800"/>
            </a:xfrm>
            <a:prstGeom prst="rect">
              <a:avLst/>
            </a:prstGeom>
            <a:grp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defTabSz="685800"/>
              <a:endParaRPr lang="en-US" sz="1050">
                <a:latin typeface="Gill Sans Light"/>
              </a:endParaRPr>
            </a:p>
          </p:txBody>
        </p:sp>
        <p:sp>
          <p:nvSpPr>
            <p:cNvPr id="12" name="Rectangle 11"/>
            <p:cNvSpPr/>
            <p:nvPr/>
          </p:nvSpPr>
          <p:spPr bwMode="auto">
            <a:xfrm>
              <a:off x="3124200" y="3733800"/>
              <a:ext cx="533400" cy="152400"/>
            </a:xfrm>
            <a:prstGeom prst="rect">
              <a:avLst/>
            </a:prstGeom>
            <a:grp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defTabSz="685800"/>
              <a:endParaRPr lang="en-US" sz="1050">
                <a:latin typeface="Gill Sans Light"/>
              </a:endParaRPr>
            </a:p>
          </p:txBody>
        </p:sp>
      </p:grpSp>
      <p:sp>
        <p:nvSpPr>
          <p:cNvPr id="16" name="Rectangle 15"/>
          <p:cNvSpPr/>
          <p:nvPr/>
        </p:nvSpPr>
        <p:spPr bwMode="auto">
          <a:xfrm>
            <a:off x="4262920" y="4748261"/>
            <a:ext cx="309115" cy="290571"/>
          </a:xfrm>
          <a:prstGeom prst="rect">
            <a:avLst/>
          </a:prstGeom>
          <a:solidFill>
            <a:schemeClr val="accent6"/>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defTabSz="685800"/>
            <a:endParaRPr lang="en-US" sz="1050">
              <a:latin typeface="Gill Sans Light"/>
            </a:endParaRPr>
          </a:p>
        </p:txBody>
      </p:sp>
      <p:sp>
        <p:nvSpPr>
          <p:cNvPr id="13" name="Rectangle 12"/>
          <p:cNvSpPr/>
          <p:nvPr/>
        </p:nvSpPr>
        <p:spPr bwMode="auto">
          <a:xfrm>
            <a:off x="3878512" y="4748261"/>
            <a:ext cx="335936" cy="297624"/>
          </a:xfrm>
          <a:prstGeom prst="rect">
            <a:avLst/>
          </a:prstGeom>
          <a:solidFill>
            <a:srgbClr val="9E7800"/>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defTabSz="685800"/>
            <a:endParaRPr lang="en-US" sz="1050">
              <a:latin typeface="Gill Sans Light"/>
            </a:endParaRPr>
          </a:p>
        </p:txBody>
      </p:sp>
      <p:cxnSp>
        <p:nvCxnSpPr>
          <p:cNvPr id="17" name="Curved Connector 54"/>
          <p:cNvCxnSpPr/>
          <p:nvPr/>
        </p:nvCxnSpPr>
        <p:spPr bwMode="auto">
          <a:xfrm>
            <a:off x="2700339" y="4806492"/>
            <a:ext cx="1331663" cy="163111"/>
          </a:xfrm>
          <a:prstGeom prst="curvedConnector3">
            <a:avLst>
              <a:gd name="adj1" fmla="val 23535"/>
            </a:avLst>
          </a:prstGeom>
          <a:solidFill>
            <a:schemeClr val="accent1"/>
          </a:solidFill>
          <a:ln w="22225" cap="flat" cmpd="sng" algn="ctr">
            <a:solidFill>
              <a:schemeClr val="tx1"/>
            </a:solidFill>
            <a:prstDash val="solid"/>
            <a:round/>
            <a:headEnd type="triangle" w="sm" len="sm"/>
            <a:tailEnd type="triangle"/>
          </a:ln>
          <a:effectLst/>
        </p:spPr>
      </p:cxnSp>
      <p:sp>
        <p:nvSpPr>
          <p:cNvPr id="80" name="Rectangle 79"/>
          <p:cNvSpPr/>
          <p:nvPr/>
        </p:nvSpPr>
        <p:spPr>
          <a:xfrm>
            <a:off x="1640604" y="2890147"/>
            <a:ext cx="3426311" cy="702635"/>
          </a:xfrm>
          <a:prstGeom prst="rect">
            <a:avLst/>
          </a:prstGeom>
          <a:solidFill>
            <a:srgbClr val="9E78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latin typeface="Gill Sans Light"/>
              </a:rPr>
              <a:t>Process 1</a:t>
            </a:r>
            <a:endParaRPr lang="en-US" b="1" i="1" dirty="0">
              <a:solidFill>
                <a:schemeClr val="tx1"/>
              </a:solidFill>
              <a:latin typeface="Gill Sans Light"/>
            </a:endParaRPr>
          </a:p>
          <a:p>
            <a:pPr algn="ctr"/>
            <a:endParaRPr lang="en-US" sz="900" dirty="0">
              <a:solidFill>
                <a:schemeClr val="tx1"/>
              </a:solidFill>
              <a:latin typeface="Gill Sans Light"/>
            </a:endParaRPr>
          </a:p>
        </p:txBody>
      </p:sp>
      <p:sp>
        <p:nvSpPr>
          <p:cNvPr id="72" name="TextBox 71"/>
          <p:cNvSpPr txBox="1"/>
          <p:nvPr/>
        </p:nvSpPr>
        <p:spPr>
          <a:xfrm>
            <a:off x="1684020" y="3404273"/>
            <a:ext cx="721043"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Threads</a:t>
            </a:r>
            <a:endParaRPr lang="en-US" sz="900" b="1" i="1" dirty="0">
              <a:latin typeface="Gill Sans Light"/>
            </a:endParaRPr>
          </a:p>
        </p:txBody>
      </p:sp>
      <p:sp>
        <p:nvSpPr>
          <p:cNvPr id="73" name="Rectangle 72"/>
          <p:cNvSpPr/>
          <p:nvPr/>
        </p:nvSpPr>
        <p:spPr bwMode="auto">
          <a:xfrm>
            <a:off x="4620507" y="4748261"/>
            <a:ext cx="352963" cy="285201"/>
          </a:xfrm>
          <a:prstGeom prst="rect">
            <a:avLst/>
          </a:prstGeom>
          <a:solidFill>
            <a:schemeClr val="bg2">
              <a:lumMod val="60000"/>
              <a:lumOff val="40000"/>
            </a:schemeClr>
          </a:solidFill>
          <a:ln w="12700" cap="flat" cmpd="sng" algn="ctr">
            <a:solidFill>
              <a:schemeClr val="tx1"/>
            </a:solidFill>
            <a:prstDash val="solid"/>
            <a:round/>
            <a:headEnd type="none" w="sm" len="sm"/>
            <a:tailEnd type="none" w="sm" len="sm"/>
          </a:ln>
          <a:effectLst/>
        </p:spPr>
        <p:txBody>
          <a:bodyPr vert="horz" wrap="square" lIns="0" tIns="34290" rIns="0" bIns="34290" numCol="1" rtlCol="0" anchor="ctr" anchorCtr="0" compatLnSpc="1"/>
          <a:lstStyle/>
          <a:p>
            <a:pPr algn="ctr" defTabSz="685800">
              <a:lnSpc>
                <a:spcPts val="1200"/>
              </a:lnSpc>
            </a:pPr>
            <a:r>
              <a:rPr lang="en-US" sz="900" dirty="0">
                <a:latin typeface="Gill Sans Light"/>
              </a:rPr>
              <a:t>OS</a:t>
            </a:r>
            <a:endParaRPr lang="en-US" sz="900" dirty="0">
              <a:latin typeface="Gill Sans Light"/>
            </a:endParaRPr>
          </a:p>
          <a:p>
            <a:pPr algn="ctr" defTabSz="685800">
              <a:lnSpc>
                <a:spcPts val="1200"/>
              </a:lnSpc>
            </a:pPr>
            <a:r>
              <a:rPr lang="en-US" sz="900" dirty="0">
                <a:latin typeface="Gill Sans Light"/>
              </a:rPr>
              <a:t>Mem</a:t>
            </a:r>
            <a:endParaRPr lang="en-US" sz="900" dirty="0">
              <a:latin typeface="Gill Sans Light"/>
            </a:endParaRPr>
          </a:p>
        </p:txBody>
      </p:sp>
      <p:sp>
        <p:nvSpPr>
          <p:cNvPr id="74" name="TextBox 73"/>
          <p:cNvSpPr txBox="1"/>
          <p:nvPr/>
        </p:nvSpPr>
        <p:spPr>
          <a:xfrm>
            <a:off x="2494236" y="3406305"/>
            <a:ext cx="1163147"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Address Spaces</a:t>
            </a:r>
            <a:endParaRPr lang="en-US" sz="900" b="1" i="1" dirty="0">
              <a:latin typeface="Gill Sans Light"/>
            </a:endParaRPr>
          </a:p>
        </p:txBody>
      </p:sp>
      <p:sp>
        <p:nvSpPr>
          <p:cNvPr id="75" name="TextBox 74"/>
          <p:cNvSpPr txBox="1"/>
          <p:nvPr/>
        </p:nvSpPr>
        <p:spPr>
          <a:xfrm>
            <a:off x="3750414" y="3405729"/>
            <a:ext cx="512439"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Files</a:t>
            </a:r>
            <a:endParaRPr lang="en-US" sz="900" b="1" i="1" dirty="0">
              <a:latin typeface="Gill Sans Light"/>
            </a:endParaRPr>
          </a:p>
        </p:txBody>
      </p:sp>
      <p:sp>
        <p:nvSpPr>
          <p:cNvPr id="76" name="TextBox 75"/>
          <p:cNvSpPr txBox="1"/>
          <p:nvPr/>
        </p:nvSpPr>
        <p:spPr>
          <a:xfrm>
            <a:off x="4360589" y="3405729"/>
            <a:ext cx="633468"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Sockets</a:t>
            </a:r>
            <a:endParaRPr lang="en-US" sz="900" b="1" i="1" dirty="0">
              <a:latin typeface="Gill Sans Light"/>
            </a:endParaRPr>
          </a:p>
        </p:txBody>
      </p:sp>
      <p:sp>
        <p:nvSpPr>
          <p:cNvPr id="55" name="Rectangle 54"/>
          <p:cNvSpPr/>
          <p:nvPr/>
        </p:nvSpPr>
        <p:spPr>
          <a:xfrm>
            <a:off x="5200413" y="2890147"/>
            <a:ext cx="3426311" cy="702635"/>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latin typeface="Gill Sans Light"/>
              </a:rPr>
              <a:t>Process 2</a:t>
            </a:r>
            <a:endParaRPr lang="en-US" b="1" i="1" dirty="0">
              <a:solidFill>
                <a:schemeClr val="tx1"/>
              </a:solidFill>
              <a:latin typeface="Gill Sans Light"/>
            </a:endParaRPr>
          </a:p>
          <a:p>
            <a:pPr algn="ctr"/>
            <a:endParaRPr lang="en-US" sz="900" dirty="0">
              <a:solidFill>
                <a:schemeClr val="tx1"/>
              </a:solidFill>
              <a:latin typeface="Gill Sans Light"/>
            </a:endParaRPr>
          </a:p>
        </p:txBody>
      </p:sp>
      <p:sp>
        <p:nvSpPr>
          <p:cNvPr id="57" name="TextBox 56"/>
          <p:cNvSpPr txBox="1"/>
          <p:nvPr/>
        </p:nvSpPr>
        <p:spPr>
          <a:xfrm>
            <a:off x="5233038" y="3404273"/>
            <a:ext cx="721043"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Threads</a:t>
            </a:r>
            <a:endParaRPr lang="en-US" sz="900" b="1" i="1" dirty="0">
              <a:latin typeface="Gill Sans Light"/>
            </a:endParaRPr>
          </a:p>
        </p:txBody>
      </p:sp>
      <p:sp>
        <p:nvSpPr>
          <p:cNvPr id="58" name="TextBox 57"/>
          <p:cNvSpPr txBox="1"/>
          <p:nvPr/>
        </p:nvSpPr>
        <p:spPr>
          <a:xfrm>
            <a:off x="6043254" y="3406305"/>
            <a:ext cx="1163147"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Address Spaces</a:t>
            </a:r>
            <a:endParaRPr lang="en-US" sz="900" b="1" i="1" dirty="0">
              <a:latin typeface="Gill Sans Light"/>
            </a:endParaRPr>
          </a:p>
        </p:txBody>
      </p:sp>
      <p:sp>
        <p:nvSpPr>
          <p:cNvPr id="60" name="TextBox 59"/>
          <p:cNvSpPr txBox="1"/>
          <p:nvPr/>
        </p:nvSpPr>
        <p:spPr>
          <a:xfrm>
            <a:off x="7299432" y="3405729"/>
            <a:ext cx="512439"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Files</a:t>
            </a:r>
            <a:endParaRPr lang="en-US" sz="900" b="1" i="1" dirty="0">
              <a:latin typeface="Gill Sans Light"/>
            </a:endParaRPr>
          </a:p>
        </p:txBody>
      </p:sp>
      <p:sp>
        <p:nvSpPr>
          <p:cNvPr id="61" name="TextBox 60"/>
          <p:cNvSpPr txBox="1"/>
          <p:nvPr/>
        </p:nvSpPr>
        <p:spPr>
          <a:xfrm>
            <a:off x="7909607" y="3405729"/>
            <a:ext cx="633468"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Sockets</a:t>
            </a:r>
            <a:endParaRPr lang="en-US" sz="900" b="1" i="1" dirty="0">
              <a:latin typeface="Gill Sans Light"/>
            </a:endParaRPr>
          </a:p>
        </p:txBody>
      </p:sp>
      <p:sp>
        <p:nvSpPr>
          <p:cNvPr id="81" name="Rectangle: Folded Corner 80"/>
          <p:cNvSpPr/>
          <p:nvPr/>
        </p:nvSpPr>
        <p:spPr>
          <a:xfrm>
            <a:off x="2654372" y="1886546"/>
            <a:ext cx="1510752" cy="1103790"/>
          </a:xfrm>
          <a:prstGeom prst="foldedCorner">
            <a:avLst>
              <a:gd name="adj" fmla="val 21333"/>
            </a:avLst>
          </a:prstGeom>
          <a:solidFill>
            <a:srgbClr val="9E78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500" dirty="0">
                <a:solidFill>
                  <a:schemeClr val="tx1"/>
                </a:solidFill>
                <a:latin typeface="Gill Sans Light"/>
              </a:rPr>
              <a:t>Compiled</a:t>
            </a:r>
            <a:endParaRPr lang="en-US" sz="1500" dirty="0">
              <a:solidFill>
                <a:schemeClr val="tx1"/>
              </a:solidFill>
              <a:latin typeface="Gill Sans Light"/>
            </a:endParaRPr>
          </a:p>
          <a:p>
            <a:pPr algn="ctr"/>
            <a:r>
              <a:rPr lang="en-US" sz="1500" dirty="0">
                <a:solidFill>
                  <a:schemeClr val="tx1"/>
                </a:solidFill>
                <a:latin typeface="Gill Sans Light"/>
              </a:rPr>
              <a:t>Program 1</a:t>
            </a:r>
            <a:endParaRPr lang="en-US" sz="1500" dirty="0">
              <a:solidFill>
                <a:schemeClr val="tx1"/>
              </a:solidFill>
              <a:latin typeface="Gill Sans Light"/>
            </a:endParaRPr>
          </a:p>
        </p:txBody>
      </p:sp>
      <p:sp>
        <p:nvSpPr>
          <p:cNvPr id="83" name="Rectangle 82"/>
          <p:cNvSpPr/>
          <p:nvPr/>
        </p:nvSpPr>
        <p:spPr>
          <a:xfrm>
            <a:off x="2850901" y="2599176"/>
            <a:ext cx="1007813" cy="3481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a:rPr>
              <a:t>System Libs</a:t>
            </a:r>
            <a:endParaRPr lang="en-US" sz="1050" dirty="0">
              <a:solidFill>
                <a:schemeClr val="tx1"/>
              </a:solidFill>
              <a:latin typeface="Gill Sans Light"/>
            </a:endParaRPr>
          </a:p>
        </p:txBody>
      </p:sp>
      <p:sp>
        <p:nvSpPr>
          <p:cNvPr id="65" name="Rectangle: Folded Corner 64"/>
          <p:cNvSpPr/>
          <p:nvPr/>
        </p:nvSpPr>
        <p:spPr>
          <a:xfrm>
            <a:off x="6281272" y="1882005"/>
            <a:ext cx="1510752" cy="1103790"/>
          </a:xfrm>
          <a:prstGeom prst="foldedCorner">
            <a:avLst>
              <a:gd name="adj" fmla="val 21333"/>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500" dirty="0">
                <a:solidFill>
                  <a:schemeClr val="tx1"/>
                </a:solidFill>
                <a:latin typeface="Gill Sans Light"/>
              </a:rPr>
              <a:t>Compiled</a:t>
            </a:r>
            <a:endParaRPr lang="en-US" sz="1500" dirty="0">
              <a:solidFill>
                <a:schemeClr val="tx1"/>
              </a:solidFill>
              <a:latin typeface="Gill Sans Light"/>
            </a:endParaRPr>
          </a:p>
          <a:p>
            <a:pPr algn="ctr"/>
            <a:r>
              <a:rPr lang="en-US" sz="1500" dirty="0">
                <a:solidFill>
                  <a:schemeClr val="tx1"/>
                </a:solidFill>
                <a:latin typeface="Gill Sans Light"/>
              </a:rPr>
              <a:t>Program 2</a:t>
            </a:r>
            <a:endParaRPr lang="en-US" sz="1500" dirty="0">
              <a:solidFill>
                <a:schemeClr val="tx1"/>
              </a:solidFill>
              <a:latin typeface="Gill Sans Light"/>
            </a:endParaRPr>
          </a:p>
        </p:txBody>
      </p:sp>
      <p:sp>
        <p:nvSpPr>
          <p:cNvPr id="66" name="Rectangle 65"/>
          <p:cNvSpPr/>
          <p:nvPr/>
        </p:nvSpPr>
        <p:spPr>
          <a:xfrm>
            <a:off x="6467010" y="2594636"/>
            <a:ext cx="1007813" cy="3481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a:rPr>
              <a:t>System Libs</a:t>
            </a:r>
            <a:endParaRPr lang="en-US" sz="1050" dirty="0">
              <a:solidFill>
                <a:schemeClr val="tx1"/>
              </a:solidFill>
              <a:latin typeface="Gill Sans Ligh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Effect transition="in" filter="fade">
                                      <p:cBhvr>
                                        <p:cTn id="9" dur="1000"/>
                                        <p:tgtEl>
                                          <p:spTgt spid="10"/>
                                        </p:tgtEl>
                                      </p:cBhvr>
                                    </p:animEffect>
                                  </p:childTnLst>
                                </p:cTn>
                              </p:par>
                              <p:par>
                                <p:cTn id="10" presetID="44" presetClass="path" presetSubtype="0" fill="hold" nodeType="withEffect">
                                  <p:stCondLst>
                                    <p:cond delay="0"/>
                                  </p:stCondLst>
                                  <p:childTnLst>
                                    <p:animMotion origin="layout" path="M 0 0 L 0.067 -0.04 C 0.081 -0.049 0.102 -0.054 0.124 -0.054 C 0.149 -0.054 0.169 -0.049 0.183 -0.04 L 0.25 0 E" pathEditMode="relative" ptsTypes="">
                                      <p:cBhvr>
                                        <p:cTn id="11" dur="1000" spd="-100000" fill="hold"/>
                                        <p:tgtEl>
                                          <p:spTgt spid="1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490537" y="4210051"/>
            <a:ext cx="8339138" cy="1266824"/>
          </a:xfrm>
          <a:prstGeom prst="rect">
            <a:avLst/>
          </a:prstGeom>
          <a:pattFill prst="horzBrick">
            <a:fgClr>
              <a:schemeClr val="bg2">
                <a:lumMod val="40000"/>
                <a:lumOff val="60000"/>
              </a:schemeClr>
            </a:fgClr>
            <a:bgClr>
              <a:prstClr val="white"/>
            </a:bgClr>
          </a:patt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defTabSz="685800"/>
            <a:endParaRPr lang="en-US" sz="1050" dirty="0">
              <a:latin typeface="Gill Sans Light"/>
            </a:endParaRPr>
          </a:p>
        </p:txBody>
      </p:sp>
      <p:grpSp>
        <p:nvGrpSpPr>
          <p:cNvPr id="19" name="Group 18"/>
          <p:cNvGrpSpPr/>
          <p:nvPr/>
        </p:nvGrpSpPr>
        <p:grpSpPr>
          <a:xfrm>
            <a:off x="3316832" y="4309579"/>
            <a:ext cx="548548" cy="532532"/>
            <a:chOff x="4111664" y="2654300"/>
            <a:chExt cx="731397" cy="828477"/>
          </a:xfrm>
        </p:grpSpPr>
        <p:sp>
          <p:nvSpPr>
            <p:cNvPr id="20" name="Rectangle 19"/>
            <p:cNvSpPr/>
            <p:nvPr/>
          </p:nvSpPr>
          <p:spPr bwMode="auto">
            <a:xfrm>
              <a:off x="4178300" y="2720777"/>
              <a:ext cx="609598" cy="762000"/>
            </a:xfrm>
            <a:prstGeom prst="rect">
              <a:avLst/>
            </a:prstGeom>
            <a:solidFill>
              <a:schemeClr val="bg2"/>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defTabSz="685800"/>
              <a:endParaRPr lang="en-US" sz="1050">
                <a:latin typeface="Gill Sans Light"/>
              </a:endParaRPr>
            </a:p>
          </p:txBody>
        </p:sp>
        <p:sp>
          <p:nvSpPr>
            <p:cNvPr id="21" name="TextBox 20"/>
            <p:cNvSpPr txBox="1"/>
            <p:nvPr/>
          </p:nvSpPr>
          <p:spPr>
            <a:xfrm>
              <a:off x="4111664" y="2654300"/>
              <a:ext cx="731397" cy="646403"/>
            </a:xfrm>
            <a:prstGeom prst="rect">
              <a:avLst/>
            </a:prstGeom>
            <a:noFill/>
          </p:spPr>
          <p:txBody>
            <a:bodyPr wrap="none" rtlCol="0">
              <a:spAutoFit/>
            </a:bodyPr>
            <a:lstStyle/>
            <a:p>
              <a:pPr algn="ctr"/>
              <a:r>
                <a:rPr lang="en-US" sz="1050" dirty="0" err="1">
                  <a:latin typeface="Gill Sans Light"/>
                </a:rPr>
                <a:t>PgTbl</a:t>
              </a:r>
              <a:endParaRPr lang="en-US" sz="1050" dirty="0">
                <a:latin typeface="Gill Sans Light"/>
              </a:endParaRPr>
            </a:p>
            <a:p>
              <a:pPr algn="ctr"/>
              <a:r>
                <a:rPr lang="en-US" sz="1050" dirty="0">
                  <a:latin typeface="Gill Sans Light"/>
                </a:rPr>
                <a:t>&amp; TLB</a:t>
              </a:r>
              <a:endParaRPr lang="en-US" sz="1050" dirty="0">
                <a:latin typeface="Gill Sans Light"/>
              </a:endParaRPr>
            </a:p>
          </p:txBody>
        </p:sp>
      </p:grpSp>
      <p:cxnSp>
        <p:nvCxnSpPr>
          <p:cNvPr id="22" name="Straight Arrow Connector 21"/>
          <p:cNvCxnSpPr/>
          <p:nvPr/>
        </p:nvCxnSpPr>
        <p:spPr bwMode="auto">
          <a:xfrm flipV="1">
            <a:off x="2947987" y="4781478"/>
            <a:ext cx="954827" cy="1853"/>
          </a:xfrm>
          <a:prstGeom prst="straightConnector1">
            <a:avLst/>
          </a:prstGeom>
          <a:solidFill>
            <a:schemeClr val="accent1"/>
          </a:solidFill>
          <a:ln w="57150" cap="flat" cmpd="sng" algn="ctr">
            <a:solidFill>
              <a:schemeClr val="tx1"/>
            </a:solidFill>
            <a:prstDash val="solid"/>
            <a:round/>
            <a:headEnd type="triangle" w="med" len="med"/>
            <a:tailEnd type="triangle"/>
          </a:ln>
          <a:effectLst/>
        </p:spPr>
      </p:cxnSp>
      <p:sp>
        <p:nvSpPr>
          <p:cNvPr id="26" name="Can 38"/>
          <p:cNvSpPr/>
          <p:nvPr/>
        </p:nvSpPr>
        <p:spPr bwMode="auto">
          <a:xfrm>
            <a:off x="5233574" y="4308068"/>
            <a:ext cx="733425" cy="729854"/>
          </a:xfrm>
          <a:prstGeom prst="can">
            <a:avLst/>
          </a:prstGeom>
          <a:solidFill>
            <a:srgbClr val="5AAEFF"/>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algn="ctr" defTabSz="685800"/>
            <a:r>
              <a:rPr lang="en-US" sz="1200" dirty="0">
                <a:latin typeface="Gill Sans Light"/>
              </a:rPr>
              <a:t>Storage</a:t>
            </a:r>
            <a:endParaRPr lang="en-US" sz="1200" dirty="0">
              <a:latin typeface="Gill Sans Light"/>
            </a:endParaRPr>
          </a:p>
        </p:txBody>
      </p:sp>
      <p:pic>
        <p:nvPicPr>
          <p:cNvPr id="27" name="Picture 26"/>
          <p:cNvPicPr>
            <a:picLocks noChangeAspect="1"/>
          </p:cNvPicPr>
          <p:nvPr/>
        </p:nvPicPr>
        <p:blipFill>
          <a:blip r:embed="rId1">
            <a:clrChange>
              <a:clrFrom>
                <a:srgbClr val="FFFFFF"/>
              </a:clrFrom>
              <a:clrTo>
                <a:srgbClr val="FFFFFF">
                  <a:alpha val="0"/>
                </a:srgbClr>
              </a:clrTo>
            </a:clrChange>
          </a:blip>
          <a:stretch>
            <a:fillRect/>
          </a:stretch>
        </p:blipFill>
        <p:spPr>
          <a:xfrm flipH="1">
            <a:off x="6227103" y="4276724"/>
            <a:ext cx="952862" cy="952862"/>
          </a:xfrm>
          <a:prstGeom prst="rect">
            <a:avLst/>
          </a:prstGeom>
        </p:spPr>
      </p:pic>
      <p:sp>
        <p:nvSpPr>
          <p:cNvPr id="31" name="TextBox 30"/>
          <p:cNvSpPr txBox="1"/>
          <p:nvPr/>
        </p:nvSpPr>
        <p:spPr>
          <a:xfrm>
            <a:off x="6245816" y="4245808"/>
            <a:ext cx="813043" cy="276999"/>
          </a:xfrm>
          <a:prstGeom prst="rect">
            <a:avLst/>
          </a:prstGeom>
          <a:noFill/>
        </p:spPr>
        <p:txBody>
          <a:bodyPr wrap="none" rtlCol="0">
            <a:spAutoFit/>
          </a:bodyPr>
          <a:lstStyle/>
          <a:p>
            <a:pPr algn="ctr"/>
            <a:r>
              <a:rPr lang="en-US" sz="1200" dirty="0">
                <a:latin typeface="Gill Sans Light"/>
              </a:rPr>
              <a:t>Networks</a:t>
            </a:r>
            <a:endParaRPr lang="en-US" sz="1200" dirty="0">
              <a:latin typeface="Gill Sans Light"/>
            </a:endParaRPr>
          </a:p>
        </p:txBody>
      </p:sp>
      <p:sp>
        <p:nvSpPr>
          <p:cNvPr id="34" name="TextBox 33"/>
          <p:cNvSpPr txBox="1"/>
          <p:nvPr/>
        </p:nvSpPr>
        <p:spPr>
          <a:xfrm>
            <a:off x="473454" y="4547206"/>
            <a:ext cx="968535" cy="323165"/>
          </a:xfrm>
          <a:prstGeom prst="rect">
            <a:avLst/>
          </a:prstGeom>
          <a:noFill/>
        </p:spPr>
        <p:txBody>
          <a:bodyPr wrap="none" rtlCol="0">
            <a:spAutoFit/>
          </a:bodyPr>
          <a:lstStyle/>
          <a:p>
            <a:r>
              <a:rPr lang="en-US" sz="1500" dirty="0">
                <a:latin typeface="Gill Sans Light"/>
              </a:rPr>
              <a:t>Hardware</a:t>
            </a:r>
            <a:endParaRPr lang="en-US" sz="1500" dirty="0">
              <a:latin typeface="Gill Sans Light"/>
            </a:endParaRPr>
          </a:p>
        </p:txBody>
      </p:sp>
      <p:cxnSp>
        <p:nvCxnSpPr>
          <p:cNvPr id="39" name="Straight Arrow Connector 38"/>
          <p:cNvCxnSpPr>
            <a:endCxn id="26" idx="3"/>
          </p:cNvCxnSpPr>
          <p:nvPr/>
        </p:nvCxnSpPr>
        <p:spPr>
          <a:xfrm flipV="1">
            <a:off x="5600286" y="5037922"/>
            <a:ext cx="0" cy="248453"/>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668873" y="5045886"/>
            <a:ext cx="0" cy="240489"/>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3231749" y="4783330"/>
            <a:ext cx="0" cy="503045"/>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6" idx="1"/>
          </p:cNvCxnSpPr>
          <p:nvPr/>
        </p:nvCxnSpPr>
        <p:spPr>
          <a:xfrm>
            <a:off x="3079139" y="5291036"/>
            <a:ext cx="818423" cy="0"/>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bwMode="auto">
          <a:xfrm>
            <a:off x="3897562" y="5181100"/>
            <a:ext cx="783230" cy="219873"/>
          </a:xfrm>
          <a:prstGeom prst="rect">
            <a:avLst/>
          </a:prstGeom>
          <a:no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lstStyle/>
          <a:p>
            <a:pPr algn="ctr" defTabSz="685800"/>
            <a:r>
              <a:rPr lang="en-US" sz="1050" dirty="0">
                <a:latin typeface="Gill Sans Light"/>
              </a:rPr>
              <a:t>I/O </a:t>
            </a:r>
            <a:r>
              <a:rPr lang="en-US" sz="1050" dirty="0" err="1">
                <a:latin typeface="Gill Sans Light"/>
              </a:rPr>
              <a:t>Ctrlr</a:t>
            </a:r>
            <a:endParaRPr lang="en-US" sz="1050" dirty="0">
              <a:latin typeface="Gill Sans Light"/>
            </a:endParaRPr>
          </a:p>
        </p:txBody>
      </p:sp>
      <p:cxnSp>
        <p:nvCxnSpPr>
          <p:cNvPr id="59" name="Straight Arrow Connector 58"/>
          <p:cNvCxnSpPr>
            <a:stCxn id="56" idx="3"/>
          </p:cNvCxnSpPr>
          <p:nvPr/>
        </p:nvCxnSpPr>
        <p:spPr>
          <a:xfrm flipV="1">
            <a:off x="4680792" y="5286375"/>
            <a:ext cx="3859462" cy="0"/>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646275" y="4092779"/>
            <a:ext cx="1120898" cy="276999"/>
          </a:xfrm>
          <a:prstGeom prst="rect">
            <a:avLst/>
          </a:prstGeom>
          <a:solidFill>
            <a:srgbClr val="EFE683"/>
          </a:solidFill>
          <a:ln>
            <a:solidFill>
              <a:schemeClr val="tx1"/>
            </a:solidFill>
          </a:ln>
        </p:spPr>
        <p:txBody>
          <a:bodyPr wrap="square" rtlCol="0">
            <a:spAutoFit/>
          </a:bodyPr>
          <a:lstStyle/>
          <a:p>
            <a:pPr algn="ctr"/>
            <a:r>
              <a:rPr lang="en-US" sz="1200" b="1" i="1" dirty="0">
                <a:latin typeface="Gill Sans Light"/>
              </a:rPr>
              <a:t>ISA</a:t>
            </a:r>
            <a:endParaRPr lang="en-US" sz="1200" b="1" i="1" dirty="0">
              <a:latin typeface="Gill Sans Light"/>
            </a:endParaRPr>
          </a:p>
        </p:txBody>
      </p:sp>
      <p:sp>
        <p:nvSpPr>
          <p:cNvPr id="63" name="Rectangle 62"/>
          <p:cNvSpPr/>
          <p:nvPr/>
        </p:nvSpPr>
        <p:spPr>
          <a:xfrm>
            <a:off x="1466850" y="3553916"/>
            <a:ext cx="7315201" cy="70263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Gill Sans Light"/>
              </a:rPr>
              <a:t>Operating System</a:t>
            </a:r>
            <a:endParaRPr lang="en-US" b="1" dirty="0">
              <a:latin typeface="Gill Sans Light"/>
            </a:endParaRPr>
          </a:p>
        </p:txBody>
      </p:sp>
      <p:sp>
        <p:nvSpPr>
          <p:cNvPr id="84" name="Rectangle 83"/>
          <p:cNvSpPr/>
          <p:nvPr/>
        </p:nvSpPr>
        <p:spPr>
          <a:xfrm>
            <a:off x="314325" y="2890147"/>
            <a:ext cx="1063352" cy="111980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Light"/>
              </a:rPr>
              <a:t>Compiler</a:t>
            </a:r>
            <a:endParaRPr lang="en-US" dirty="0">
              <a:solidFill>
                <a:schemeClr val="tx1"/>
              </a:solidFill>
              <a:latin typeface="Gill Sans Light"/>
            </a:endParaRPr>
          </a:p>
        </p:txBody>
      </p:sp>
      <p:sp>
        <p:nvSpPr>
          <p:cNvPr id="45" name="Rectangle 44"/>
          <p:cNvSpPr/>
          <p:nvPr/>
        </p:nvSpPr>
        <p:spPr>
          <a:xfrm>
            <a:off x="0" y="2252662"/>
            <a:ext cx="9144000" cy="3519488"/>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Gill Sans Light"/>
            </a:endParaRPr>
          </a:p>
        </p:txBody>
      </p:sp>
      <p:sp>
        <p:nvSpPr>
          <p:cNvPr id="2" name="Title 1"/>
          <p:cNvSpPr>
            <a:spLocks noGrp="1"/>
          </p:cNvSpPr>
          <p:nvPr>
            <p:ph type="title"/>
          </p:nvPr>
        </p:nvSpPr>
        <p:spPr/>
        <p:txBody>
          <a:bodyPr/>
          <a:lstStyle/>
          <a:p>
            <a:r>
              <a:rPr lang="en-US" dirty="0" smtClean="0"/>
              <a:t>Switching </a:t>
            </a:r>
            <a:r>
              <a:rPr lang="en-US" dirty="0"/>
              <a:t>Processes</a:t>
            </a:r>
            <a:endParaRPr lang="en-US" dirty="0"/>
          </a:p>
        </p:txBody>
      </p:sp>
      <p:sp>
        <p:nvSpPr>
          <p:cNvPr id="8" name="Rounded Rectangle 6"/>
          <p:cNvSpPr/>
          <p:nvPr/>
        </p:nvSpPr>
        <p:spPr bwMode="auto">
          <a:xfrm>
            <a:off x="1651394" y="4320779"/>
            <a:ext cx="1296594" cy="628650"/>
          </a:xfrm>
          <a:prstGeom prst="round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algn="ctr" defTabSz="685800"/>
            <a:r>
              <a:rPr lang="en-US" sz="1200" dirty="0">
                <a:latin typeface="Gill Sans Light"/>
              </a:rPr>
              <a:t>Processor</a:t>
            </a:r>
            <a:endParaRPr lang="en-US" sz="1050" dirty="0">
              <a:latin typeface="Gill Sans Light"/>
            </a:endParaRPr>
          </a:p>
        </p:txBody>
      </p:sp>
      <p:sp>
        <p:nvSpPr>
          <p:cNvPr id="9" name="Rectangle 8"/>
          <p:cNvSpPr/>
          <p:nvPr/>
        </p:nvSpPr>
        <p:spPr bwMode="auto">
          <a:xfrm>
            <a:off x="3757250" y="4355902"/>
            <a:ext cx="1320456" cy="729854"/>
          </a:xfrm>
          <a:prstGeom prst="rect">
            <a:avLst/>
          </a:prstGeom>
          <a:solidFill>
            <a:srgbClr val="5AAEFF"/>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algn="ctr" defTabSz="685800"/>
            <a:r>
              <a:rPr lang="en-US" sz="1200" dirty="0">
                <a:latin typeface="Gill Sans Light"/>
              </a:rPr>
              <a:t>Memory</a:t>
            </a:r>
            <a:endParaRPr lang="en-US" sz="1200" dirty="0">
              <a:latin typeface="Gill Sans Light"/>
            </a:endParaRPr>
          </a:p>
        </p:txBody>
      </p:sp>
      <p:grpSp>
        <p:nvGrpSpPr>
          <p:cNvPr id="10" name="Group 9"/>
          <p:cNvGrpSpPr/>
          <p:nvPr/>
        </p:nvGrpSpPr>
        <p:grpSpPr>
          <a:xfrm>
            <a:off x="2433638" y="4663679"/>
            <a:ext cx="400050" cy="228600"/>
            <a:chOff x="3124200" y="3657600"/>
            <a:chExt cx="533400" cy="304800"/>
          </a:xfrm>
          <a:solidFill>
            <a:schemeClr val="accent6"/>
          </a:solidFill>
        </p:grpSpPr>
        <p:sp>
          <p:nvSpPr>
            <p:cNvPr id="11" name="Rectangle 10"/>
            <p:cNvSpPr/>
            <p:nvPr/>
          </p:nvSpPr>
          <p:spPr bwMode="auto">
            <a:xfrm>
              <a:off x="3124200" y="3657600"/>
              <a:ext cx="533400" cy="304800"/>
            </a:xfrm>
            <a:prstGeom prst="rect">
              <a:avLst/>
            </a:prstGeom>
            <a:grp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defTabSz="685800"/>
              <a:endParaRPr lang="en-US" sz="1050">
                <a:latin typeface="Gill Sans Light"/>
              </a:endParaRPr>
            </a:p>
          </p:txBody>
        </p:sp>
        <p:sp>
          <p:nvSpPr>
            <p:cNvPr id="12" name="Rectangle 11"/>
            <p:cNvSpPr/>
            <p:nvPr/>
          </p:nvSpPr>
          <p:spPr bwMode="auto">
            <a:xfrm>
              <a:off x="3124200" y="3733800"/>
              <a:ext cx="533400" cy="152400"/>
            </a:xfrm>
            <a:prstGeom prst="rect">
              <a:avLst/>
            </a:prstGeom>
            <a:grp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defTabSz="685800"/>
              <a:endParaRPr lang="en-US" sz="1050">
                <a:latin typeface="Gill Sans Light"/>
              </a:endParaRPr>
            </a:p>
          </p:txBody>
        </p:sp>
      </p:grpSp>
      <p:sp>
        <p:nvSpPr>
          <p:cNvPr id="16" name="Rectangle 15"/>
          <p:cNvSpPr/>
          <p:nvPr/>
        </p:nvSpPr>
        <p:spPr bwMode="auto">
          <a:xfrm>
            <a:off x="4262920" y="4748261"/>
            <a:ext cx="309115" cy="290571"/>
          </a:xfrm>
          <a:prstGeom prst="rect">
            <a:avLst/>
          </a:prstGeom>
          <a:solidFill>
            <a:schemeClr val="accent6"/>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defTabSz="685800"/>
            <a:endParaRPr lang="en-US" sz="1050">
              <a:latin typeface="Gill Sans Light"/>
            </a:endParaRPr>
          </a:p>
        </p:txBody>
      </p:sp>
      <p:sp>
        <p:nvSpPr>
          <p:cNvPr id="13" name="Rectangle 12"/>
          <p:cNvSpPr/>
          <p:nvPr/>
        </p:nvSpPr>
        <p:spPr bwMode="auto">
          <a:xfrm>
            <a:off x="3878512" y="4748261"/>
            <a:ext cx="335936" cy="297624"/>
          </a:xfrm>
          <a:prstGeom prst="rect">
            <a:avLst/>
          </a:prstGeom>
          <a:solidFill>
            <a:srgbClr val="9E7800"/>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lstStyle/>
          <a:p>
            <a:pPr defTabSz="685800"/>
            <a:endParaRPr lang="en-US" sz="1050">
              <a:latin typeface="Gill Sans Light"/>
            </a:endParaRPr>
          </a:p>
        </p:txBody>
      </p:sp>
      <p:cxnSp>
        <p:nvCxnSpPr>
          <p:cNvPr id="17" name="Curved Connector 54"/>
          <p:cNvCxnSpPr/>
          <p:nvPr/>
        </p:nvCxnSpPr>
        <p:spPr bwMode="auto">
          <a:xfrm>
            <a:off x="2700339" y="4806491"/>
            <a:ext cx="1743074" cy="133130"/>
          </a:xfrm>
          <a:prstGeom prst="curvedConnector3">
            <a:avLst>
              <a:gd name="adj1" fmla="val 50000"/>
            </a:avLst>
          </a:prstGeom>
          <a:solidFill>
            <a:schemeClr val="accent1"/>
          </a:solidFill>
          <a:ln w="22225" cap="flat" cmpd="sng" algn="ctr">
            <a:solidFill>
              <a:schemeClr val="tx1"/>
            </a:solidFill>
            <a:prstDash val="solid"/>
            <a:round/>
            <a:headEnd type="triangle" w="sm" len="sm"/>
            <a:tailEnd type="triangle"/>
          </a:ln>
          <a:effectLst/>
        </p:spPr>
      </p:cxnSp>
      <p:sp>
        <p:nvSpPr>
          <p:cNvPr id="80" name="Rectangle 79"/>
          <p:cNvSpPr/>
          <p:nvPr/>
        </p:nvSpPr>
        <p:spPr>
          <a:xfrm>
            <a:off x="1640604" y="2890147"/>
            <a:ext cx="3426311" cy="702635"/>
          </a:xfrm>
          <a:prstGeom prst="rect">
            <a:avLst/>
          </a:prstGeom>
          <a:solidFill>
            <a:srgbClr val="9E78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latin typeface="Gill Sans Light"/>
              </a:rPr>
              <a:t>Process 1</a:t>
            </a:r>
            <a:endParaRPr lang="en-US" b="1" i="1" dirty="0">
              <a:solidFill>
                <a:schemeClr val="tx1"/>
              </a:solidFill>
              <a:latin typeface="Gill Sans Light"/>
            </a:endParaRPr>
          </a:p>
          <a:p>
            <a:pPr algn="ctr"/>
            <a:endParaRPr lang="en-US" sz="900" dirty="0">
              <a:solidFill>
                <a:schemeClr val="tx1"/>
              </a:solidFill>
              <a:latin typeface="Gill Sans Light"/>
            </a:endParaRPr>
          </a:p>
        </p:txBody>
      </p:sp>
      <p:sp>
        <p:nvSpPr>
          <p:cNvPr id="72" name="TextBox 71"/>
          <p:cNvSpPr txBox="1"/>
          <p:nvPr/>
        </p:nvSpPr>
        <p:spPr>
          <a:xfrm>
            <a:off x="1684020" y="3404273"/>
            <a:ext cx="721043"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Threads</a:t>
            </a:r>
            <a:endParaRPr lang="en-US" sz="900" b="1" i="1" dirty="0">
              <a:latin typeface="Gill Sans Light"/>
            </a:endParaRPr>
          </a:p>
        </p:txBody>
      </p:sp>
      <p:sp>
        <p:nvSpPr>
          <p:cNvPr id="73" name="Rectangle 72"/>
          <p:cNvSpPr/>
          <p:nvPr/>
        </p:nvSpPr>
        <p:spPr bwMode="auto">
          <a:xfrm>
            <a:off x="4620507" y="4748261"/>
            <a:ext cx="352963" cy="285201"/>
          </a:xfrm>
          <a:prstGeom prst="rect">
            <a:avLst/>
          </a:prstGeom>
          <a:solidFill>
            <a:schemeClr val="bg2">
              <a:lumMod val="60000"/>
              <a:lumOff val="40000"/>
            </a:schemeClr>
          </a:solidFill>
          <a:ln w="12700" cap="flat" cmpd="sng" algn="ctr">
            <a:solidFill>
              <a:schemeClr val="tx1"/>
            </a:solidFill>
            <a:prstDash val="solid"/>
            <a:round/>
            <a:headEnd type="none" w="sm" len="sm"/>
            <a:tailEnd type="none" w="sm" len="sm"/>
          </a:ln>
          <a:effectLst/>
        </p:spPr>
        <p:txBody>
          <a:bodyPr vert="horz" wrap="square" lIns="0" tIns="34290" rIns="0" bIns="34290" numCol="1" rtlCol="0" anchor="ctr" anchorCtr="0" compatLnSpc="1"/>
          <a:lstStyle/>
          <a:p>
            <a:pPr algn="ctr" defTabSz="685800">
              <a:lnSpc>
                <a:spcPts val="1200"/>
              </a:lnSpc>
            </a:pPr>
            <a:r>
              <a:rPr lang="en-US" sz="900" dirty="0">
                <a:latin typeface="Gill Sans Light"/>
              </a:rPr>
              <a:t>OS</a:t>
            </a:r>
            <a:endParaRPr lang="en-US" sz="900" dirty="0">
              <a:latin typeface="Gill Sans Light"/>
            </a:endParaRPr>
          </a:p>
          <a:p>
            <a:pPr algn="ctr" defTabSz="685800">
              <a:lnSpc>
                <a:spcPts val="1200"/>
              </a:lnSpc>
            </a:pPr>
            <a:r>
              <a:rPr lang="en-US" sz="900" dirty="0">
                <a:latin typeface="Gill Sans Light"/>
              </a:rPr>
              <a:t>Mem</a:t>
            </a:r>
            <a:endParaRPr lang="en-US" sz="900" dirty="0">
              <a:latin typeface="Gill Sans Light"/>
            </a:endParaRPr>
          </a:p>
        </p:txBody>
      </p:sp>
      <p:sp>
        <p:nvSpPr>
          <p:cNvPr id="74" name="TextBox 73"/>
          <p:cNvSpPr txBox="1"/>
          <p:nvPr/>
        </p:nvSpPr>
        <p:spPr>
          <a:xfrm>
            <a:off x="2494236" y="3406305"/>
            <a:ext cx="1163147"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Address Spaces</a:t>
            </a:r>
            <a:endParaRPr lang="en-US" sz="900" b="1" i="1" dirty="0">
              <a:latin typeface="Gill Sans Light"/>
            </a:endParaRPr>
          </a:p>
        </p:txBody>
      </p:sp>
      <p:sp>
        <p:nvSpPr>
          <p:cNvPr id="75" name="TextBox 74"/>
          <p:cNvSpPr txBox="1"/>
          <p:nvPr/>
        </p:nvSpPr>
        <p:spPr>
          <a:xfrm>
            <a:off x="3750414" y="3405729"/>
            <a:ext cx="512439"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Files</a:t>
            </a:r>
            <a:endParaRPr lang="en-US" sz="900" b="1" i="1" dirty="0">
              <a:latin typeface="Gill Sans Light"/>
            </a:endParaRPr>
          </a:p>
        </p:txBody>
      </p:sp>
      <p:sp>
        <p:nvSpPr>
          <p:cNvPr id="76" name="TextBox 75"/>
          <p:cNvSpPr txBox="1"/>
          <p:nvPr/>
        </p:nvSpPr>
        <p:spPr>
          <a:xfrm>
            <a:off x="4360589" y="3405729"/>
            <a:ext cx="633468"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Sockets</a:t>
            </a:r>
            <a:endParaRPr lang="en-US" sz="900" b="1" i="1" dirty="0">
              <a:latin typeface="Gill Sans Light"/>
            </a:endParaRPr>
          </a:p>
        </p:txBody>
      </p:sp>
      <p:sp>
        <p:nvSpPr>
          <p:cNvPr id="55" name="Rectangle 54"/>
          <p:cNvSpPr/>
          <p:nvPr/>
        </p:nvSpPr>
        <p:spPr>
          <a:xfrm>
            <a:off x="5200413" y="2890147"/>
            <a:ext cx="3426311" cy="702635"/>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latin typeface="Gill Sans Light"/>
              </a:rPr>
              <a:t>Process 2</a:t>
            </a:r>
            <a:endParaRPr lang="en-US" b="1" i="1" dirty="0">
              <a:solidFill>
                <a:schemeClr val="tx1"/>
              </a:solidFill>
              <a:latin typeface="Gill Sans Light"/>
            </a:endParaRPr>
          </a:p>
          <a:p>
            <a:pPr algn="ctr"/>
            <a:endParaRPr lang="en-US" sz="900" dirty="0">
              <a:solidFill>
                <a:schemeClr val="tx1"/>
              </a:solidFill>
              <a:latin typeface="Gill Sans Light"/>
            </a:endParaRPr>
          </a:p>
        </p:txBody>
      </p:sp>
      <p:sp>
        <p:nvSpPr>
          <p:cNvPr id="57" name="TextBox 56"/>
          <p:cNvSpPr txBox="1"/>
          <p:nvPr/>
        </p:nvSpPr>
        <p:spPr>
          <a:xfrm>
            <a:off x="5233038" y="3404273"/>
            <a:ext cx="721043"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Threads</a:t>
            </a:r>
            <a:endParaRPr lang="en-US" sz="900" b="1" i="1" dirty="0">
              <a:latin typeface="Gill Sans Light"/>
            </a:endParaRPr>
          </a:p>
        </p:txBody>
      </p:sp>
      <p:sp>
        <p:nvSpPr>
          <p:cNvPr id="58" name="TextBox 57"/>
          <p:cNvSpPr txBox="1"/>
          <p:nvPr/>
        </p:nvSpPr>
        <p:spPr>
          <a:xfrm>
            <a:off x="6043254" y="3406305"/>
            <a:ext cx="1163147"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Address Spaces</a:t>
            </a:r>
            <a:endParaRPr lang="en-US" sz="900" b="1" i="1" dirty="0">
              <a:latin typeface="Gill Sans Light"/>
            </a:endParaRPr>
          </a:p>
        </p:txBody>
      </p:sp>
      <p:sp>
        <p:nvSpPr>
          <p:cNvPr id="60" name="TextBox 59"/>
          <p:cNvSpPr txBox="1"/>
          <p:nvPr/>
        </p:nvSpPr>
        <p:spPr>
          <a:xfrm>
            <a:off x="7299432" y="3405729"/>
            <a:ext cx="512439"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Files</a:t>
            </a:r>
            <a:endParaRPr lang="en-US" sz="900" b="1" i="1" dirty="0">
              <a:latin typeface="Gill Sans Light"/>
            </a:endParaRPr>
          </a:p>
        </p:txBody>
      </p:sp>
      <p:sp>
        <p:nvSpPr>
          <p:cNvPr id="61" name="TextBox 60"/>
          <p:cNvSpPr txBox="1"/>
          <p:nvPr/>
        </p:nvSpPr>
        <p:spPr>
          <a:xfrm>
            <a:off x="7909607" y="3405729"/>
            <a:ext cx="633468" cy="230832"/>
          </a:xfrm>
          <a:prstGeom prst="rect">
            <a:avLst/>
          </a:prstGeom>
          <a:solidFill>
            <a:srgbClr val="EFE683"/>
          </a:solidFill>
          <a:ln>
            <a:solidFill>
              <a:schemeClr val="tx1"/>
            </a:solidFill>
          </a:ln>
        </p:spPr>
        <p:txBody>
          <a:bodyPr wrap="square" rtlCol="0">
            <a:spAutoFit/>
          </a:bodyPr>
          <a:lstStyle/>
          <a:p>
            <a:pPr algn="ctr"/>
            <a:r>
              <a:rPr lang="en-US" sz="900" b="1" i="1" dirty="0">
                <a:latin typeface="Gill Sans Light"/>
              </a:rPr>
              <a:t>Sockets</a:t>
            </a:r>
            <a:endParaRPr lang="en-US" sz="900" b="1" i="1" dirty="0">
              <a:latin typeface="Gill Sans Light"/>
            </a:endParaRPr>
          </a:p>
        </p:txBody>
      </p:sp>
      <p:sp>
        <p:nvSpPr>
          <p:cNvPr id="81" name="Rectangle: Folded Corner 80"/>
          <p:cNvSpPr/>
          <p:nvPr/>
        </p:nvSpPr>
        <p:spPr>
          <a:xfrm>
            <a:off x="2654372" y="1886546"/>
            <a:ext cx="1510752" cy="1103790"/>
          </a:xfrm>
          <a:prstGeom prst="foldedCorner">
            <a:avLst>
              <a:gd name="adj" fmla="val 21333"/>
            </a:avLst>
          </a:prstGeom>
          <a:solidFill>
            <a:srgbClr val="9E78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500" dirty="0">
                <a:solidFill>
                  <a:schemeClr val="tx1"/>
                </a:solidFill>
                <a:latin typeface="Gill Sans Light"/>
              </a:rPr>
              <a:t>Compiled</a:t>
            </a:r>
            <a:endParaRPr lang="en-US" sz="1500" dirty="0">
              <a:solidFill>
                <a:schemeClr val="tx1"/>
              </a:solidFill>
              <a:latin typeface="Gill Sans Light"/>
            </a:endParaRPr>
          </a:p>
          <a:p>
            <a:pPr algn="ctr"/>
            <a:r>
              <a:rPr lang="en-US" sz="1500" dirty="0">
                <a:solidFill>
                  <a:schemeClr val="tx1"/>
                </a:solidFill>
                <a:latin typeface="Gill Sans Light"/>
              </a:rPr>
              <a:t>Program 1</a:t>
            </a:r>
            <a:endParaRPr lang="en-US" sz="1500" dirty="0">
              <a:solidFill>
                <a:schemeClr val="tx1"/>
              </a:solidFill>
              <a:latin typeface="Gill Sans Light"/>
            </a:endParaRPr>
          </a:p>
        </p:txBody>
      </p:sp>
      <p:sp>
        <p:nvSpPr>
          <p:cNvPr id="83" name="Rectangle 82"/>
          <p:cNvSpPr/>
          <p:nvPr/>
        </p:nvSpPr>
        <p:spPr>
          <a:xfrm>
            <a:off x="2850901" y="2599176"/>
            <a:ext cx="1007813" cy="3481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a:rPr>
              <a:t>System Libs</a:t>
            </a:r>
            <a:endParaRPr lang="en-US" sz="1050" dirty="0">
              <a:solidFill>
                <a:schemeClr val="tx1"/>
              </a:solidFill>
              <a:latin typeface="Gill Sans Light"/>
            </a:endParaRPr>
          </a:p>
        </p:txBody>
      </p:sp>
      <p:sp>
        <p:nvSpPr>
          <p:cNvPr id="65" name="Rectangle: Folded Corner 64"/>
          <p:cNvSpPr/>
          <p:nvPr/>
        </p:nvSpPr>
        <p:spPr>
          <a:xfrm>
            <a:off x="6281272" y="1882005"/>
            <a:ext cx="1510752" cy="1103790"/>
          </a:xfrm>
          <a:prstGeom prst="foldedCorner">
            <a:avLst>
              <a:gd name="adj" fmla="val 21333"/>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500" dirty="0">
                <a:solidFill>
                  <a:schemeClr val="tx1"/>
                </a:solidFill>
                <a:latin typeface="Gill Sans Light"/>
              </a:rPr>
              <a:t>Compiled</a:t>
            </a:r>
            <a:endParaRPr lang="en-US" sz="1500" dirty="0">
              <a:solidFill>
                <a:schemeClr val="tx1"/>
              </a:solidFill>
              <a:latin typeface="Gill Sans Light"/>
            </a:endParaRPr>
          </a:p>
          <a:p>
            <a:pPr algn="ctr"/>
            <a:r>
              <a:rPr lang="en-US" sz="1500" dirty="0">
                <a:solidFill>
                  <a:schemeClr val="tx1"/>
                </a:solidFill>
                <a:latin typeface="Gill Sans Light"/>
              </a:rPr>
              <a:t>Program 2</a:t>
            </a:r>
            <a:endParaRPr lang="en-US" sz="1500" dirty="0">
              <a:solidFill>
                <a:schemeClr val="tx1"/>
              </a:solidFill>
              <a:latin typeface="Gill Sans Light"/>
            </a:endParaRPr>
          </a:p>
        </p:txBody>
      </p:sp>
      <p:sp>
        <p:nvSpPr>
          <p:cNvPr id="66" name="Rectangle 65"/>
          <p:cNvSpPr/>
          <p:nvPr/>
        </p:nvSpPr>
        <p:spPr>
          <a:xfrm>
            <a:off x="6467010" y="2594636"/>
            <a:ext cx="1007813" cy="3481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a:rPr>
              <a:t>System Libs</a:t>
            </a:r>
            <a:endParaRPr lang="en-US" sz="1050" dirty="0">
              <a:solidFill>
                <a:schemeClr val="tx1"/>
              </a:solidFill>
              <a:latin typeface="Gill Sans Ligh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Context Switch</a:t>
            </a:r>
            <a:endParaRPr lang="en-US" altLang="zh-CN" noProof="1">
              <a:effectLst>
                <a:outerShdw blurRad="38100" dist="38100" dir="2700000">
                  <a:srgbClr val="C0C0C0"/>
                </a:outerShdw>
              </a:effectLst>
            </a:endParaRPr>
          </a:p>
        </p:txBody>
      </p:sp>
      <p:sp>
        <p:nvSpPr>
          <p:cNvPr id="55299" name="Rectangle 3"/>
          <p:cNvSpPr>
            <a:spLocks noGrp="1" noChangeArrowheads="1"/>
          </p:cNvSpPr>
          <p:nvPr>
            <p:ph type="body" idx="4294967295"/>
          </p:nvPr>
        </p:nvSpPr>
        <p:spPr>
          <a:xfrm>
            <a:off x="827088" y="1114425"/>
            <a:ext cx="7518400" cy="5099050"/>
          </a:xfrm>
        </p:spPr>
        <p:txBody>
          <a:bodyPr/>
          <a:lstStyle/>
          <a:p>
            <a:r>
              <a:rPr lang="zh-CN" altLang="en-US" sz="2400" noProof="1"/>
              <a:t>关于上下文切换的更多细节请</a:t>
            </a:r>
            <a:r>
              <a:rPr lang="zh-CN" altLang="en-US" sz="2400" noProof="1" smtClean="0"/>
              <a:t>参阅</a:t>
            </a:r>
            <a:endParaRPr lang="en-US" altLang="zh-CN" sz="2400" noProof="1" smtClean="0"/>
          </a:p>
          <a:p>
            <a:pPr lvl="1"/>
            <a:r>
              <a:rPr lang="en-US" altLang="zh-CN" sz="2000" noProof="1" smtClean="0"/>
              <a:t>《Unix</a:t>
            </a:r>
            <a:r>
              <a:rPr lang="zh-CN" altLang="en-US" sz="2000" noProof="1"/>
              <a:t>操作系统</a:t>
            </a:r>
            <a:r>
              <a:rPr lang="zh-CN" altLang="en-US" sz="2000" noProof="1" smtClean="0"/>
              <a:t>设计</a:t>
            </a:r>
            <a:r>
              <a:rPr lang="en-US" altLang="zh-CN" sz="2000" noProof="1" smtClean="0"/>
              <a:t>》</a:t>
            </a:r>
            <a:r>
              <a:rPr lang="zh-CN" altLang="en-US" sz="2000" noProof="1" smtClean="0"/>
              <a:t>第</a:t>
            </a:r>
            <a:r>
              <a:rPr lang="zh-CN" altLang="zh-CN" sz="2000" noProof="1" smtClean="0"/>
              <a:t>122</a:t>
            </a:r>
            <a:r>
              <a:rPr lang="zh-CN" altLang="en-US" sz="2000" noProof="1"/>
              <a:t>页</a:t>
            </a:r>
            <a:r>
              <a:rPr lang="zh-CN" altLang="zh-CN" sz="2000" noProof="1"/>
              <a:t>6.3</a:t>
            </a:r>
            <a:r>
              <a:rPr lang="zh-CN" altLang="en-US" sz="2000" noProof="1"/>
              <a:t>节</a:t>
            </a:r>
            <a:r>
              <a:rPr lang="en-US" altLang="zh-CN" sz="2000" noProof="1"/>
              <a:t>--“</a:t>
            </a:r>
            <a:r>
              <a:rPr lang="zh-CN" altLang="en-US" sz="2000" noProof="1"/>
              <a:t>进程的上下文</a:t>
            </a:r>
            <a:r>
              <a:rPr lang="en-US" altLang="zh-CN" sz="2000" noProof="1"/>
              <a:t>”</a:t>
            </a:r>
            <a:endParaRPr lang="zh-CN" altLang="zh-CN" sz="2000" noProof="1"/>
          </a:p>
          <a:p>
            <a:pPr lvl="1"/>
            <a:r>
              <a:rPr lang="en-US" altLang="zh-CN" sz="2000" noProof="1" smtClean="0"/>
              <a:t>Nachos</a:t>
            </a:r>
            <a:r>
              <a:rPr lang="en-US" altLang="en-US" sz="2000" noProof="1" smtClean="0"/>
              <a:t>：</a:t>
            </a:r>
            <a:endParaRPr lang="en-US" altLang="en-US" sz="2000" noProof="1" smtClean="0"/>
          </a:p>
          <a:p>
            <a:pPr lvl="2"/>
            <a:r>
              <a:rPr lang="en-US" altLang="zh-CN" sz="1800" noProof="1" smtClean="0"/>
              <a:t>code/threads/scheduler.cc</a:t>
            </a:r>
            <a:r>
              <a:rPr lang="zh-CN" altLang="en-US" sz="1800" noProof="1"/>
              <a:t>中的</a:t>
            </a:r>
            <a:r>
              <a:rPr lang="en-US" altLang="zh-CN" sz="1800" noProof="1">
                <a:solidFill>
                  <a:srgbClr val="006600"/>
                </a:solidFill>
              </a:rPr>
              <a:t>Scheduler::Run()</a:t>
            </a:r>
            <a:r>
              <a:rPr lang="zh-CN" altLang="en-US" sz="1800" noProof="1"/>
              <a:t>，以及调用该方法的代码 </a:t>
            </a:r>
            <a:endParaRPr lang="en-US" altLang="zh-CN" sz="1800" noProof="1" smtClean="0"/>
          </a:p>
          <a:p>
            <a:pPr lvl="2"/>
            <a:r>
              <a:rPr lang="en-US" altLang="zh-CN" sz="1800" noProof="1" smtClean="0"/>
              <a:t>code</a:t>
            </a:r>
            <a:r>
              <a:rPr lang="en-US" altLang="zh-CN" sz="1800" noProof="1"/>
              <a:t>/</a:t>
            </a:r>
            <a:r>
              <a:rPr lang="en-US" altLang="zh-CN" sz="1800" dirty="0"/>
              <a:t>/threads/ switch-</a:t>
            </a:r>
            <a:r>
              <a:rPr lang="en-US" altLang="zh-CN" sz="1800" dirty="0" err="1"/>
              <a:t>linux.s</a:t>
            </a:r>
            <a:r>
              <a:rPr lang="zh-CN" altLang="zh-CN" sz="1800" dirty="0"/>
              <a:t>中的</a:t>
            </a:r>
            <a:r>
              <a:rPr lang="en-US" altLang="zh-CN" sz="1800" dirty="0"/>
              <a:t>SWITCH()</a:t>
            </a:r>
            <a:endParaRPr lang="zh-CN" altLang="zh-CN" sz="1800" noProof="1"/>
          </a:p>
          <a:p>
            <a:endParaRPr lang="zh-CN" altLang="zh-CN" sz="2400" noProof="1"/>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a:ln>
            <a:miter/>
          </a:ln>
        </p:spPr>
        <p:txBody>
          <a:bodyPr/>
          <a:lstStyle/>
          <a:p>
            <a:pPr>
              <a:defRPr/>
            </a:pPr>
            <a:r>
              <a:rPr lang="zh-CN" altLang="en-US" noProof="1" smtClean="0">
                <a:effectLst>
                  <a:outerShdw blurRad="38100" dist="38100" dir="2700000">
                    <a:srgbClr val="C0C0C0"/>
                  </a:outerShdw>
                </a:effectLst>
              </a:rPr>
              <a:t>回顾</a:t>
            </a:r>
            <a:endParaRPr lang="en-US" altLang="zh-CN" noProof="1">
              <a:effectLst>
                <a:outerShdw blurRad="38100" dist="38100" dir="2700000">
                  <a:srgbClr val="C0C0C0"/>
                </a:outerShdw>
              </a:effectLst>
            </a:endParaRPr>
          </a:p>
        </p:txBody>
      </p:sp>
      <p:sp>
        <p:nvSpPr>
          <p:cNvPr id="56323" name="Rectangle 3"/>
          <p:cNvSpPr>
            <a:spLocks noGrp="1" noChangeArrowheads="1"/>
          </p:cNvSpPr>
          <p:nvPr>
            <p:ph type="body" idx="4294967295"/>
          </p:nvPr>
        </p:nvSpPr>
        <p:spPr>
          <a:xfrm>
            <a:off x="827088" y="1114425"/>
            <a:ext cx="7518400" cy="5099050"/>
          </a:xfrm>
        </p:spPr>
        <p:txBody>
          <a:bodyPr/>
          <a:lstStyle/>
          <a:p>
            <a:r>
              <a:rPr lang="zh-CN" altLang="en-US" sz="2800" noProof="1"/>
              <a:t>操作系统为什么引入进程的概念？</a:t>
            </a:r>
            <a:endParaRPr lang="zh-CN" altLang="zh-CN" sz="2800" noProof="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Process in Memory</a:t>
            </a:r>
            <a:endParaRPr lang="en-US" altLang="zh-CN" noProof="1">
              <a:effectLst>
                <a:outerShdw blurRad="38100" dist="38100" dir="2700000">
                  <a:srgbClr val="C0C0C0"/>
                </a:outerShdw>
              </a:effectLst>
            </a:endParaRPr>
          </a:p>
        </p:txBody>
      </p:sp>
      <p:pic>
        <p:nvPicPr>
          <p:cNvPr id="8195" name="Picture 3"/>
          <p:cNvPicPr>
            <a:picLocks noChangeAspect="1" noChangeArrowheads="1"/>
          </p:cNvPicPr>
          <p:nvPr/>
        </p:nvPicPr>
        <p:blipFill>
          <a:blip r:embed="rId1">
            <a:extLst>
              <a:ext uri="{28A0092B-C50C-407E-A947-70E740481C1C}">
                <a14:useLocalDpi xmlns:a14="http://schemas.microsoft.com/office/drawing/2010/main" val="0"/>
              </a:ext>
            </a:extLst>
          </a:blip>
          <a:srcRect l="27092" t="1192" r="27121" b="1192"/>
          <a:stretch>
            <a:fillRect/>
          </a:stretch>
        </p:blipFill>
        <p:spPr bwMode="auto">
          <a:xfrm>
            <a:off x="2026743" y="1207180"/>
            <a:ext cx="4895204" cy="3994951"/>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3"/>
          <p:cNvSpPr txBox="1">
            <a:spLocks noChangeArrowheads="1"/>
          </p:cNvSpPr>
          <p:nvPr/>
        </p:nvSpPr>
        <p:spPr bwMode="auto">
          <a:xfrm>
            <a:off x="2512381" y="5295905"/>
            <a:ext cx="36753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a:lstStyle>
          <a:p>
            <a:pPr marL="0" indent="0">
              <a:buNone/>
            </a:pPr>
            <a:r>
              <a:rPr lang="zh-CN" altLang="en-US" sz="1800" dirty="0" smtClean="0">
                <a:solidFill>
                  <a:srgbClr val="000818"/>
                </a:solidFill>
              </a:rPr>
              <a:t>进程的地址空间（虚拟地址空间）</a:t>
            </a:r>
            <a:endParaRPr lang="en-US" altLang="zh-CN" sz="1800" dirty="0">
              <a:solidFill>
                <a:srgbClr val="000818"/>
              </a:solidFill>
            </a:endParaRPr>
          </a:p>
        </p:txBody>
      </p:sp>
      <p:sp>
        <p:nvSpPr>
          <p:cNvPr id="5" name="Rectangle 3"/>
          <p:cNvSpPr txBox="1">
            <a:spLocks noChangeArrowheads="1"/>
          </p:cNvSpPr>
          <p:nvPr/>
        </p:nvSpPr>
        <p:spPr bwMode="auto">
          <a:xfrm>
            <a:off x="2183906" y="3204656"/>
            <a:ext cx="7368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a:lstStyle>
          <a:p>
            <a:pPr marL="0" indent="0">
              <a:buNone/>
            </a:pPr>
            <a:r>
              <a:rPr lang="zh-CN" altLang="en-US" sz="2000" dirty="0" smtClean="0">
                <a:solidFill>
                  <a:srgbClr val="000818"/>
                </a:solidFill>
              </a:rPr>
              <a:t>地址</a:t>
            </a:r>
            <a:endParaRPr lang="en-US" altLang="zh-CN" sz="2000" dirty="0">
              <a:solidFill>
                <a:srgbClr val="000818"/>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回顾</a:t>
            </a:r>
            <a:endParaRPr lang="en-US" altLang="zh-CN" noProof="1">
              <a:effectLst>
                <a:outerShdw blurRad="38100" dist="38100" dir="2700000">
                  <a:srgbClr val="C0C0C0"/>
                </a:outerShdw>
              </a:effectLst>
            </a:endParaRPr>
          </a:p>
        </p:txBody>
      </p:sp>
      <p:sp>
        <p:nvSpPr>
          <p:cNvPr id="57347" name="Rectangle 3"/>
          <p:cNvSpPr>
            <a:spLocks noGrp="1" noChangeArrowheads="1"/>
          </p:cNvSpPr>
          <p:nvPr>
            <p:ph type="body" idx="4294967295"/>
          </p:nvPr>
        </p:nvSpPr>
        <p:spPr>
          <a:xfrm>
            <a:off x="827088" y="1114425"/>
            <a:ext cx="7518400" cy="5099050"/>
          </a:xfrm>
        </p:spPr>
        <p:txBody>
          <a:bodyPr/>
          <a:lstStyle/>
          <a:p>
            <a:r>
              <a:rPr lang="zh-CN" altLang="en-US" sz="2400" noProof="1"/>
              <a:t>操作系统为什么引入进程的概念？</a:t>
            </a:r>
            <a:endParaRPr lang="zh-CN" altLang="zh-CN" sz="2400" noProof="1"/>
          </a:p>
          <a:p>
            <a:pPr lvl="1"/>
            <a:r>
              <a:rPr lang="zh-CN" altLang="en-US" sz="2000" b="1" noProof="1" smtClean="0">
                <a:solidFill>
                  <a:srgbClr val="FF0000"/>
                </a:solidFill>
              </a:rPr>
              <a:t>描述可执行程序</a:t>
            </a:r>
            <a:r>
              <a:rPr lang="zh-CN" altLang="en-US" sz="2000" b="1" noProof="1">
                <a:solidFill>
                  <a:srgbClr val="FF0000"/>
                </a:solidFill>
              </a:rPr>
              <a:t>的一次运行活动</a:t>
            </a:r>
            <a:endParaRPr lang="zh-CN" altLang="zh-CN" sz="2000" b="1" noProof="1">
              <a:solidFill>
                <a:srgbClr val="FF0000"/>
              </a:solidFill>
            </a:endParaRPr>
          </a:p>
          <a:p>
            <a:pPr lvl="2"/>
            <a:r>
              <a:rPr lang="zh-CN" altLang="en-US" sz="1800" noProof="1" smtClean="0">
                <a:solidFill>
                  <a:srgbClr val="0000CC"/>
                </a:solidFill>
              </a:rPr>
              <a:t>进程申请资源，系统为进程分配</a:t>
            </a:r>
            <a:r>
              <a:rPr lang="zh-CN" altLang="en-US" sz="1800" noProof="1">
                <a:solidFill>
                  <a:srgbClr val="0000CC"/>
                </a:solidFill>
              </a:rPr>
              <a:t>资源</a:t>
            </a:r>
            <a:endParaRPr lang="zh-CN" altLang="zh-CN" sz="1800" noProof="1">
              <a:solidFill>
                <a:srgbClr val="0000CC"/>
              </a:solidFill>
            </a:endParaRPr>
          </a:p>
          <a:p>
            <a:pPr lvl="3"/>
            <a:r>
              <a:rPr lang="zh-CN" altLang="en-US" sz="1600" noProof="1"/>
              <a:t>代码、数据的内存空间</a:t>
            </a:r>
            <a:endParaRPr lang="zh-CN" altLang="zh-CN" sz="1600" noProof="1"/>
          </a:p>
          <a:p>
            <a:pPr lvl="3"/>
            <a:r>
              <a:rPr lang="zh-CN" altLang="en-US" sz="1600" noProof="1"/>
              <a:t>堆、栈</a:t>
            </a:r>
            <a:endParaRPr lang="zh-CN" altLang="zh-CN" sz="1600" noProof="1"/>
          </a:p>
          <a:p>
            <a:pPr lvl="3"/>
            <a:r>
              <a:rPr lang="en-US" altLang="zh-CN" sz="1600" noProof="1"/>
              <a:t>PC</a:t>
            </a:r>
            <a:r>
              <a:rPr lang="zh-CN" altLang="en-US" sz="1600" noProof="1"/>
              <a:t>等寄存器</a:t>
            </a:r>
            <a:endParaRPr lang="zh-CN" altLang="zh-CN" sz="1600" noProof="1"/>
          </a:p>
          <a:p>
            <a:pPr lvl="3"/>
            <a:r>
              <a:rPr lang="zh-CN" altLang="en-US" sz="1600" noProof="1"/>
              <a:t>分配的</a:t>
            </a:r>
            <a:r>
              <a:rPr lang="en-US" altLang="zh-CN" sz="1600" noProof="1"/>
              <a:t>I/O</a:t>
            </a:r>
            <a:r>
              <a:rPr lang="zh-CN" altLang="en-US" sz="1600" noProof="1"/>
              <a:t>、打开的文件等信息</a:t>
            </a:r>
            <a:endParaRPr lang="zh-CN" altLang="zh-CN" sz="1600" noProof="1"/>
          </a:p>
          <a:p>
            <a:pPr lvl="3"/>
            <a:r>
              <a:rPr lang="en-US" altLang="zh-CN" sz="1600" noProof="1"/>
              <a:t>PCB</a:t>
            </a:r>
            <a:endParaRPr lang="en-US" altLang="zh-CN" sz="1600" noProof="1"/>
          </a:p>
          <a:p>
            <a:pPr lvl="3"/>
            <a:r>
              <a:rPr lang="en-US" altLang="zh-CN" sz="1600" noProof="1"/>
              <a:t>…</a:t>
            </a:r>
            <a:endParaRPr lang="en-US" altLang="zh-CN" sz="1600" noProof="1"/>
          </a:p>
          <a:p>
            <a:pPr lvl="2"/>
            <a:r>
              <a:rPr lang="zh-CN" altLang="en-US" sz="1800" noProof="1">
                <a:solidFill>
                  <a:srgbClr val="0000CC"/>
                </a:solidFill>
              </a:rPr>
              <a:t>通过</a:t>
            </a:r>
            <a:r>
              <a:rPr lang="en-US" altLang="zh-CN" sz="1800" noProof="1">
                <a:solidFill>
                  <a:srgbClr val="0000CC"/>
                </a:solidFill>
              </a:rPr>
              <a:t>PCB</a:t>
            </a:r>
            <a:r>
              <a:rPr lang="zh-CN" altLang="en-US" sz="1800" noProof="1">
                <a:solidFill>
                  <a:srgbClr val="0000CC"/>
                </a:solidFill>
              </a:rPr>
              <a:t>感知进程的存在</a:t>
            </a:r>
            <a:endParaRPr lang="zh-CN" altLang="zh-CN" sz="1800" noProof="1">
              <a:solidFill>
                <a:srgbClr val="0000CC"/>
              </a:solidFill>
            </a:endParaRPr>
          </a:p>
          <a:p>
            <a:pPr lvl="2"/>
            <a:r>
              <a:rPr lang="zh-CN" altLang="en-US" sz="1800" noProof="1">
                <a:solidFill>
                  <a:srgbClr val="0000CC"/>
                </a:solidFill>
              </a:rPr>
              <a:t>参与</a:t>
            </a:r>
            <a:r>
              <a:rPr lang="en-US" altLang="zh-CN" sz="1800" noProof="1">
                <a:solidFill>
                  <a:srgbClr val="0000CC"/>
                </a:solidFill>
              </a:rPr>
              <a:t>CPU</a:t>
            </a:r>
            <a:r>
              <a:rPr lang="zh-CN" altLang="en-US" sz="1800" noProof="1">
                <a:solidFill>
                  <a:srgbClr val="0000CC"/>
                </a:solidFill>
              </a:rPr>
              <a:t>调度 </a:t>
            </a:r>
            <a:r>
              <a:rPr lang="zh-CN" altLang="zh-CN" sz="1800" noProof="1">
                <a:solidFill>
                  <a:srgbClr val="0000CC"/>
                </a:solidFill>
              </a:rPr>
              <a:t>(</a:t>
            </a:r>
            <a:r>
              <a:rPr lang="zh-CN" altLang="en-US" sz="1800" noProof="1">
                <a:solidFill>
                  <a:srgbClr val="0000CC"/>
                </a:solidFill>
              </a:rPr>
              <a:t>时间片、优先级、状态的改变、上下文切换</a:t>
            </a:r>
            <a:r>
              <a:rPr lang="zh-CN" altLang="zh-CN" sz="1800" noProof="1">
                <a:solidFill>
                  <a:srgbClr val="0000CC"/>
                </a:solidFill>
              </a:rPr>
              <a:t>)</a:t>
            </a:r>
            <a:endParaRPr lang="zh-CN" altLang="zh-CN" sz="1800" noProof="1">
              <a:solidFill>
                <a:srgbClr val="0000CC"/>
              </a:solidFill>
            </a:endParaRPr>
          </a:p>
          <a:p>
            <a:pPr lvl="2"/>
            <a:r>
              <a:rPr lang="zh-CN" altLang="en-US" sz="1800" noProof="1">
                <a:solidFill>
                  <a:srgbClr val="0000CC"/>
                </a:solidFill>
              </a:rPr>
              <a:t>进程之间的协作、同步、通信等</a:t>
            </a:r>
            <a:endParaRPr lang="zh-CN" altLang="zh-CN" sz="1800" noProof="1">
              <a:solidFill>
                <a:srgbClr val="0000CC"/>
              </a:solidFill>
            </a:endParaRPr>
          </a:p>
          <a:p>
            <a:pPr lvl="2"/>
            <a:r>
              <a:rPr lang="zh-CN" altLang="en-US" sz="1800" noProof="1">
                <a:solidFill>
                  <a:srgbClr val="0000CC"/>
                </a:solidFill>
              </a:rPr>
              <a:t>可以同时运行一个程序的多个</a:t>
            </a:r>
            <a:r>
              <a:rPr lang="zh-CN" altLang="en-US" sz="1800" noProof="1" smtClean="0">
                <a:solidFill>
                  <a:srgbClr val="0000CC"/>
                </a:solidFill>
              </a:rPr>
              <a:t>实例（</a:t>
            </a:r>
            <a:r>
              <a:rPr lang="en-US" altLang="zh-CN" sz="1800" noProof="1" smtClean="0">
                <a:solidFill>
                  <a:srgbClr val="0000CC"/>
                </a:solidFill>
              </a:rPr>
              <a:t>i.e. word, ppt,ie</a:t>
            </a:r>
            <a:r>
              <a:rPr lang="zh-CN" altLang="en-US" sz="1800" noProof="1" smtClean="0">
                <a:solidFill>
                  <a:srgbClr val="0000CC"/>
                </a:solidFill>
              </a:rPr>
              <a:t>等）</a:t>
            </a:r>
            <a:endParaRPr lang="zh-CN" altLang="zh-CN" sz="1800" noProof="1">
              <a:solidFill>
                <a:srgbClr val="0000CC"/>
              </a:solidFill>
            </a:endParaRPr>
          </a:p>
          <a:p>
            <a:pPr lvl="2"/>
            <a:r>
              <a:rPr lang="zh-CN" altLang="zh-CN" sz="1800" noProof="1">
                <a:solidFill>
                  <a:srgbClr val="0000CC"/>
                </a:solidFill>
              </a:rPr>
              <a:t>…</a:t>
            </a:r>
            <a:endParaRPr lang="zh-CN" altLang="zh-CN" sz="1800" noProof="1">
              <a:solidFill>
                <a:srgbClr val="0000CC"/>
              </a:solidFill>
            </a:endParaRPr>
          </a:p>
          <a:p>
            <a:pPr lvl="2"/>
            <a:endParaRPr lang="zh-CN" altLang="zh-CN" noProof="1"/>
          </a:p>
        </p:txBody>
      </p:sp>
      <p:sp>
        <p:nvSpPr>
          <p:cNvPr id="4" name="新月形 3"/>
          <p:cNvSpPr/>
          <p:nvPr/>
        </p:nvSpPr>
        <p:spPr>
          <a:xfrm>
            <a:off x="7543800" y="5802313"/>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4</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文本框 3"/>
          <p:cNvSpPr txBox="1">
            <a:spLocks noChangeArrowheads="1"/>
          </p:cNvSpPr>
          <p:nvPr>
            <p:custDataLst>
              <p:tags r:id="rId1"/>
            </p:custDataLst>
          </p:nvPr>
        </p:nvSpPr>
        <p:spPr bwMode="auto">
          <a:xfrm>
            <a:off x="914400" y="635000"/>
            <a:ext cx="7808913" cy="1484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下列选项中，不可能在</a:t>
            </a:r>
            <a:r>
              <a:rPr lang="zh-CN" altLang="en-US" sz="2600" dirty="0">
                <a:solidFill>
                  <a:srgbClr val="7030A0"/>
                </a:solidFill>
                <a:latin typeface="微软雅黑" panose="020B0503020204020204" charset="-122"/>
                <a:ea typeface="微软雅黑" panose="020B0503020204020204" charset="-122"/>
                <a:sym typeface="微软雅黑" panose="020B0503020204020204" charset="-122"/>
              </a:rPr>
              <a:t>用户态</a:t>
            </a:r>
            <a:r>
              <a:rPr lang="zh-CN" altLang="en-US" sz="2600" dirty="0">
                <a:solidFill>
                  <a:srgbClr val="0000CC"/>
                </a:solidFill>
                <a:latin typeface="微软雅黑" panose="020B0503020204020204" charset="-122"/>
                <a:ea typeface="微软雅黑" panose="020B0503020204020204" charset="-122"/>
                <a:sym typeface="微软雅黑" panose="020B0503020204020204" charset="-122"/>
              </a:rPr>
              <a:t>发生</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的事件是（）。</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9395" name="文本框 4"/>
          <p:cNvSpPr txBox="1">
            <a:spLocks noChangeArrowheads="1"/>
          </p:cNvSpPr>
          <p:nvPr>
            <p:custDataLst>
              <p:tags r:id="rId2"/>
            </p:custDataLst>
          </p:nvPr>
        </p:nvSpPr>
        <p:spPr bwMode="auto">
          <a:xfrm>
            <a:off x="1862138" y="2333390"/>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系统</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调用请求</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9396" name="文本框 5"/>
          <p:cNvSpPr txBox="1">
            <a:spLocks noChangeArrowheads="1"/>
          </p:cNvSpPr>
          <p:nvPr>
            <p:custDataLst>
              <p:tags r:id="rId3"/>
            </p:custDataLst>
          </p:nvPr>
        </p:nvSpPr>
        <p:spPr bwMode="auto">
          <a:xfrm>
            <a:off x="1862138" y="3190640"/>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外部中断</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9397" name="文本框 6"/>
          <p:cNvSpPr txBox="1">
            <a:spLocks noChangeArrowheads="1"/>
          </p:cNvSpPr>
          <p:nvPr>
            <p:custDataLst>
              <p:tags r:id="rId4"/>
            </p:custDataLst>
          </p:nvPr>
        </p:nvSpPr>
        <p:spPr bwMode="auto">
          <a:xfrm>
            <a:off x="1862138" y="4047890"/>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进程切换</a:t>
            </a:r>
            <a:endParaRPr lang="zh-CN" altLang="en-US" sz="2600">
              <a:solidFill>
                <a:srgbClr val="000000"/>
              </a:solidFill>
              <a:highlight>
                <a:srgbClr val="FFFF00"/>
              </a:highlight>
              <a:latin typeface="微软雅黑" panose="020B0503020204020204" charset="-122"/>
              <a:ea typeface="微软雅黑" panose="020B0503020204020204" charset="-122"/>
              <a:sym typeface="微软雅黑" panose="020B0503020204020204" charset="-122"/>
            </a:endParaRPr>
          </a:p>
        </p:txBody>
      </p:sp>
      <p:sp>
        <p:nvSpPr>
          <p:cNvPr id="59398" name="文本框 7"/>
          <p:cNvSpPr txBox="1">
            <a:spLocks noChangeArrowheads="1"/>
          </p:cNvSpPr>
          <p:nvPr>
            <p:custDataLst>
              <p:tags r:id="rId5"/>
            </p:custDataLst>
          </p:nvPr>
        </p:nvSpPr>
        <p:spPr bwMode="auto">
          <a:xfrm>
            <a:off x="1862138" y="4905140"/>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缺页</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a:xfrm>
            <a:off x="1147763" y="239689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a:xfrm>
            <a:off x="1147763" y="325414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a:xfrm>
            <a:off x="1147763" y="411139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a:xfrm>
            <a:off x="1147763" y="496864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0" name="矩形 19"/>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9405" name="文本框 24"/>
          <p:cNvSpPr txBox="1">
            <a:spLocks noChangeArrowheads="1"/>
          </p:cNvSpPr>
          <p:nvPr>
            <p:custDataLst>
              <p:tags r:id="rId12"/>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59406" name="文本框 25"/>
          <p:cNvSpPr txBox="1">
            <a:spLocks noChangeArrowheads="1"/>
          </p:cNvSpPr>
          <p:nvPr>
            <p:custDataLst>
              <p:tags r:id="rId13"/>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C</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59407" name="组合 23"/>
          <p:cNvGrpSpPr/>
          <p:nvPr>
            <p:custDataLst>
              <p:tags r:id="rId14"/>
            </p:custDataLst>
          </p:nvPr>
        </p:nvGrpSpPr>
        <p:grpSpPr bwMode="auto">
          <a:xfrm>
            <a:off x="9537700" y="0"/>
            <a:ext cx="3814763" cy="647700"/>
            <a:chOff x="9537700" y="0"/>
            <a:chExt cx="3815080" cy="647700"/>
          </a:xfrm>
        </p:grpSpPr>
        <p:sp>
          <p:nvSpPr>
            <p:cNvPr id="21" name="RemarkBack"/>
            <p:cNvSpPr/>
            <p:nvPr>
              <p:custDataLst>
                <p:tags r:id="rId15"/>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p:cNvSpPr/>
            <p:nvPr>
              <p:custDataLst>
                <p:tags r:id="rId16"/>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420" name="RemarkTitleText"/>
            <p:cNvSpPr txBox="1">
              <a:spLocks noChangeArrowheads="1"/>
            </p:cNvSpPr>
            <p:nvPr>
              <p:custDataLst>
                <p:tags r:id="rId17"/>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sz="1800">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 name="RemarkBack"/>
          <p:cNvSpPr/>
          <p:nvPr>
            <p:custDataLst>
              <p:tags r:id="rId18"/>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RemarkBlock"/>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410" name="RemarkTitleText"/>
          <p:cNvSpPr txBox="1">
            <a:spLocks noChangeArrowheads="1"/>
          </p:cNvSpPr>
          <p:nvPr>
            <p:custDataLst>
              <p:tags r:id="rId20"/>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sz="180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59411" name="组合 17"/>
          <p:cNvGrpSpPr/>
          <p:nvPr>
            <p:custDataLst>
              <p:tags r:id="rId21"/>
            </p:custDataLst>
          </p:nvPr>
        </p:nvGrpSpPr>
        <p:grpSpPr bwMode="auto">
          <a:xfrm>
            <a:off x="0" y="0"/>
            <a:ext cx="9144000" cy="635000"/>
            <a:chOff x="0" y="0"/>
            <a:chExt cx="9144000" cy="635000"/>
          </a:xfrm>
        </p:grpSpPr>
        <p:sp>
          <p:nvSpPr>
            <p:cNvPr id="14" name="TitleBackground"/>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416" name="TypeText"/>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9417" name="TipText"/>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59412" name="图片 2"/>
          <p:cNvPicPr>
            <a:picLocks noChangeArrowheads="1"/>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13" name="文本框 18"/>
          <p:cNvSpPr txBox="1">
            <a:spLocks noChangeArrowheads="1"/>
          </p:cNvSpPr>
          <p:nvPr>
            <p:custDataLst>
              <p:tags r:id="rId28"/>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9"/>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idx="4294967295"/>
          </p:nvPr>
        </p:nvSpPr>
        <p:spPr>
          <a:xfrm>
            <a:off x="1108075" y="152400"/>
            <a:ext cx="7772400" cy="844550"/>
          </a:xfrm>
          <a:ln>
            <a:miter/>
          </a:ln>
        </p:spPr>
        <p:txBody>
          <a:bodyPr/>
          <a:lstStyle/>
          <a:p>
            <a:pPr>
              <a:defRPr/>
            </a:pPr>
            <a:r>
              <a:rPr lang="en-US" altLang="zh-CN" noProof="1">
                <a:effectLst>
                  <a:outerShdw blurRad="38100" dist="38100" dir="2700000">
                    <a:srgbClr val="C0C0C0"/>
                  </a:outerShdw>
                </a:effectLst>
              </a:rPr>
              <a:t>3.3 Operations on Process</a:t>
            </a:r>
            <a:endParaRPr lang="en-US" altLang="zh-CN" noProof="1">
              <a:effectLst>
                <a:outerShdw blurRad="38100" dist="38100" dir="2700000">
                  <a:srgbClr val="C0C0C0"/>
                </a:outerShdw>
              </a:effectLst>
            </a:endParaRPr>
          </a:p>
        </p:txBody>
      </p:sp>
      <p:sp>
        <p:nvSpPr>
          <p:cNvPr id="60419" name="Rectangle 3"/>
          <p:cNvSpPr>
            <a:spLocks noGrp="1" noChangeArrowheads="1"/>
          </p:cNvSpPr>
          <p:nvPr>
            <p:ph type="body" idx="4294967295"/>
          </p:nvPr>
        </p:nvSpPr>
        <p:spPr>
          <a:xfrm>
            <a:off x="1374775" y="1619250"/>
            <a:ext cx="6102350" cy="3313113"/>
          </a:xfrm>
        </p:spPr>
        <p:txBody>
          <a:bodyPr/>
          <a:lstStyle/>
          <a:p>
            <a:r>
              <a:rPr lang="en-US" altLang="zh-CN" sz="2800" dirty="0">
                <a:solidFill>
                  <a:srgbClr val="C00000"/>
                </a:solidFill>
              </a:rPr>
              <a:t>Process Creation</a:t>
            </a:r>
            <a:endParaRPr lang="en-US" altLang="zh-CN" sz="2800" dirty="0">
              <a:solidFill>
                <a:srgbClr val="C00000"/>
              </a:solidFill>
            </a:endParaRPr>
          </a:p>
          <a:p>
            <a:endParaRPr lang="en-US" altLang="zh-CN" sz="2800" dirty="0"/>
          </a:p>
          <a:p>
            <a:endParaRPr lang="en-US" altLang="zh-CN" sz="2800" dirty="0"/>
          </a:p>
          <a:p>
            <a:r>
              <a:rPr lang="en-US" altLang="zh-CN" sz="2800" dirty="0"/>
              <a:t>Process Termination</a:t>
            </a:r>
            <a:endParaRPr lang="en-US" altLang="zh-CN" sz="28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3.3.1 Process Creation</a:t>
            </a:r>
            <a:endParaRPr lang="zh-CN" altLang="en-US" noProof="1">
              <a:effectLst>
                <a:outerShdw blurRad="38100" dist="38100" dir="2700000">
                  <a:srgbClr val="C0C0C0"/>
                </a:outerShdw>
              </a:effectLst>
            </a:endParaRPr>
          </a:p>
        </p:txBody>
      </p:sp>
      <p:sp>
        <p:nvSpPr>
          <p:cNvPr id="61443" name="Rectangle 3"/>
          <p:cNvSpPr>
            <a:spLocks noGrp="1" noChangeArrowheads="1"/>
          </p:cNvSpPr>
          <p:nvPr>
            <p:ph type="body" idx="4294967295"/>
          </p:nvPr>
        </p:nvSpPr>
        <p:spPr>
          <a:xfrm>
            <a:off x="849313" y="1241425"/>
            <a:ext cx="7351712" cy="4741863"/>
          </a:xfrm>
        </p:spPr>
        <p:txBody>
          <a:bodyPr/>
          <a:lstStyle/>
          <a:p>
            <a:r>
              <a:rPr lang="en-US" altLang="zh-CN" sz="2400" dirty="0"/>
              <a:t>A process may create several new processes, via a </a:t>
            </a:r>
            <a:r>
              <a:rPr lang="en-US" altLang="zh-CN" sz="2400" b="1" dirty="0">
                <a:solidFill>
                  <a:srgbClr val="7030A0"/>
                </a:solidFill>
              </a:rPr>
              <a:t>create-process system call</a:t>
            </a:r>
            <a:r>
              <a:rPr lang="en-US" altLang="zh-CN" sz="2400" dirty="0" smtClean="0"/>
              <a:t>, during </a:t>
            </a:r>
            <a:r>
              <a:rPr lang="en-US" altLang="zh-CN" sz="2400" dirty="0"/>
              <a:t>the course of execution.</a:t>
            </a:r>
            <a:endParaRPr lang="en-US" altLang="zh-CN" sz="2400" b="1" dirty="0">
              <a:solidFill>
                <a:srgbClr val="FF0000"/>
              </a:solidFill>
            </a:endParaRPr>
          </a:p>
          <a:p>
            <a:pPr>
              <a:lnSpc>
                <a:spcPct val="80000"/>
              </a:lnSpc>
            </a:pPr>
            <a:endParaRPr lang="en-US" altLang="zh-CN" sz="2400" b="1" dirty="0">
              <a:solidFill>
                <a:srgbClr val="FF0000"/>
              </a:solidFill>
            </a:endParaRPr>
          </a:p>
          <a:p>
            <a:r>
              <a:rPr lang="en-US" altLang="zh-CN" sz="2400" b="1" dirty="0">
                <a:solidFill>
                  <a:srgbClr val="FF0000"/>
                </a:solidFill>
              </a:rPr>
              <a:t>Parent </a:t>
            </a:r>
            <a:r>
              <a:rPr lang="en-US" altLang="zh-CN" sz="2400" b="1" dirty="0"/>
              <a:t>process create </a:t>
            </a:r>
            <a:r>
              <a:rPr lang="en-US" altLang="zh-CN" sz="2400" b="1" dirty="0">
                <a:solidFill>
                  <a:srgbClr val="FF0000"/>
                </a:solidFill>
              </a:rPr>
              <a:t>children </a:t>
            </a:r>
            <a:r>
              <a:rPr lang="en-US" altLang="zh-CN" sz="2400" b="1" dirty="0"/>
              <a:t>processes</a:t>
            </a:r>
            <a:r>
              <a:rPr lang="en-US" altLang="zh-CN" sz="2400" dirty="0"/>
              <a:t>, which, in turn create other processes, forming a </a:t>
            </a:r>
            <a:r>
              <a:rPr lang="en-US" altLang="zh-CN" sz="2400" dirty="0">
                <a:solidFill>
                  <a:srgbClr val="FF0000"/>
                </a:solidFill>
              </a:rPr>
              <a:t>tree </a:t>
            </a:r>
            <a:r>
              <a:rPr lang="en-US" altLang="zh-CN" sz="2400" dirty="0"/>
              <a:t>of processes</a:t>
            </a:r>
            <a:endParaRPr lang="en-US" altLang="zh-CN" sz="2400" dirty="0"/>
          </a:p>
          <a:p>
            <a:r>
              <a:rPr lang="en-US" altLang="zh-CN" sz="2400" dirty="0"/>
              <a:t>Generally, process</a:t>
            </a:r>
            <a:r>
              <a:rPr lang="en-US" altLang="zh-CN" sz="2400" dirty="0">
                <a:solidFill>
                  <a:srgbClr val="00B0F0"/>
                </a:solidFill>
              </a:rPr>
              <a:t> </a:t>
            </a:r>
            <a:r>
              <a:rPr lang="en-US" altLang="zh-CN" sz="2400" dirty="0">
                <a:solidFill>
                  <a:srgbClr val="0070C0"/>
                </a:solidFill>
              </a:rPr>
              <a:t>identified </a:t>
            </a:r>
            <a:r>
              <a:rPr lang="en-US" altLang="zh-CN" sz="2400" dirty="0"/>
              <a:t>and</a:t>
            </a:r>
            <a:r>
              <a:rPr lang="en-US" altLang="zh-CN" sz="2400" dirty="0">
                <a:solidFill>
                  <a:srgbClr val="0070C0"/>
                </a:solidFill>
              </a:rPr>
              <a:t> managed</a:t>
            </a:r>
            <a:r>
              <a:rPr lang="en-US" altLang="zh-CN" sz="2400" dirty="0"/>
              <a:t> via a</a:t>
            </a:r>
            <a:r>
              <a:rPr lang="en-US" altLang="zh-CN" sz="2400" b="1" dirty="0"/>
              <a:t> </a:t>
            </a:r>
            <a:r>
              <a:rPr lang="en-US" altLang="zh-CN" sz="2400" b="1" dirty="0">
                <a:solidFill>
                  <a:srgbClr val="3366FF"/>
                </a:solidFill>
              </a:rPr>
              <a:t>process identifier </a:t>
            </a:r>
            <a:r>
              <a:rPr lang="en-US" altLang="zh-CN" sz="2400" dirty="0"/>
              <a:t>(</a:t>
            </a:r>
            <a:r>
              <a:rPr lang="en-US" altLang="zh-CN" sz="2400" b="1" dirty="0" err="1">
                <a:solidFill>
                  <a:srgbClr val="3366FF"/>
                </a:solidFill>
              </a:rPr>
              <a:t>pid</a:t>
            </a:r>
            <a:r>
              <a:rPr lang="en-US" altLang="zh-CN" sz="2400" dirty="0"/>
              <a:t>)</a:t>
            </a:r>
            <a:endParaRPr lang="en-US" altLang="zh-CN" sz="2400" dirty="0"/>
          </a:p>
        </p:txBody>
      </p:sp>
      <p:sp>
        <p:nvSpPr>
          <p:cNvPr id="61444" name="文本框 1"/>
          <p:cNvSpPr txBox="1">
            <a:spLocks noChangeArrowheads="1"/>
          </p:cNvSpPr>
          <p:nvPr/>
        </p:nvSpPr>
        <p:spPr bwMode="auto">
          <a:xfrm>
            <a:off x="7205663" y="5295900"/>
            <a:ext cx="12969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a:t>成吉思汗</a:t>
            </a:r>
            <a:endParaRPr lang="zh-CN" altLang="en-US" sz="140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a:xfrm>
            <a:off x="1054100" y="219075"/>
            <a:ext cx="7229475" cy="457200"/>
          </a:xfrm>
          <a:ln>
            <a:miter/>
          </a:ln>
        </p:spPr>
        <p:txBody>
          <a:bodyPr/>
          <a:lstStyle/>
          <a:p>
            <a:pPr>
              <a:defRPr/>
            </a:pPr>
            <a:r>
              <a:rPr lang="en-US" altLang="zh-CN" noProof="1">
                <a:effectLst>
                  <a:outerShdw blurRad="38100" dist="38100" dir="2700000">
                    <a:srgbClr val="C0C0C0"/>
                  </a:outerShdw>
                </a:effectLst>
              </a:rPr>
              <a:t>Processes Tree on a UNIX System</a:t>
            </a:r>
            <a:endParaRPr lang="en-US" altLang="zh-CN" noProof="1">
              <a:effectLst>
                <a:outerShdw blurRad="38100" dist="38100" dir="2700000">
                  <a:srgbClr val="C0C0C0"/>
                </a:outerShdw>
              </a:effectLst>
            </a:endParaRPr>
          </a:p>
        </p:txBody>
      </p:sp>
      <p:pic>
        <p:nvPicPr>
          <p:cNvPr id="62467" name="Picture 3"/>
          <p:cNvPicPr>
            <a:picLocks noChangeAspect="1" noChangeArrowheads="1"/>
          </p:cNvPicPr>
          <p:nvPr/>
        </p:nvPicPr>
        <p:blipFill>
          <a:blip r:embed="rId1">
            <a:extLst>
              <a:ext uri="{28A0092B-C50C-407E-A947-70E740481C1C}">
                <a14:useLocalDpi xmlns:a14="http://schemas.microsoft.com/office/drawing/2010/main" val="0"/>
              </a:ext>
            </a:extLst>
          </a:blip>
          <a:srcRect l="665" t="11009" r="528" b="10808"/>
          <a:stretch>
            <a:fillRect/>
          </a:stretch>
        </p:blipFill>
        <p:spPr bwMode="auto">
          <a:xfrm>
            <a:off x="682625" y="1239838"/>
            <a:ext cx="7872413" cy="5051425"/>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圆角矩形标注 1"/>
          <p:cNvSpPr/>
          <p:nvPr/>
        </p:nvSpPr>
        <p:spPr>
          <a:xfrm>
            <a:off x="1054099" y="2804845"/>
            <a:ext cx="1041829" cy="284584"/>
          </a:xfrm>
          <a:prstGeom prst="wedgeRoundRectCallout">
            <a:avLst>
              <a:gd name="adj1" fmla="val 97223"/>
              <a:gd name="adj2" fmla="val -733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000818"/>
                </a:solidFill>
              </a:rPr>
              <a:t>0</a:t>
            </a:r>
            <a:r>
              <a:rPr lang="zh-CN" altLang="en-US" sz="1600" dirty="0" smtClean="0">
                <a:solidFill>
                  <a:srgbClr val="000818"/>
                </a:solidFill>
              </a:rPr>
              <a:t>号进程</a:t>
            </a:r>
            <a:endParaRPr lang="zh-CN" altLang="en-US" sz="1600" dirty="0">
              <a:solidFill>
                <a:srgbClr val="000818"/>
              </a:solidFill>
            </a:endParaRPr>
          </a:p>
        </p:txBody>
      </p:sp>
      <p:sp>
        <p:nvSpPr>
          <p:cNvPr id="5" name="圆角矩形标注 4"/>
          <p:cNvSpPr/>
          <p:nvPr/>
        </p:nvSpPr>
        <p:spPr>
          <a:xfrm>
            <a:off x="4342279" y="1606859"/>
            <a:ext cx="966568" cy="293960"/>
          </a:xfrm>
          <a:prstGeom prst="wedgeRoundRectCallout">
            <a:avLst>
              <a:gd name="adj1" fmla="val 8461"/>
              <a:gd name="adj2" fmla="val 1538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000818"/>
                </a:solidFill>
              </a:rPr>
              <a:t>1</a:t>
            </a:r>
            <a:r>
              <a:rPr lang="zh-CN" altLang="en-US" sz="1600" dirty="0" smtClean="0">
                <a:solidFill>
                  <a:srgbClr val="000818"/>
                </a:solidFill>
              </a:rPr>
              <a:t>号进程</a:t>
            </a:r>
            <a:endParaRPr lang="zh-CN" altLang="en-US" sz="1600" dirty="0">
              <a:solidFill>
                <a:srgbClr val="000818"/>
              </a:solidFill>
            </a:endParaRPr>
          </a:p>
        </p:txBody>
      </p:sp>
      <p:sp>
        <p:nvSpPr>
          <p:cNvPr id="9" name="圆角矩形标注 8"/>
          <p:cNvSpPr/>
          <p:nvPr/>
        </p:nvSpPr>
        <p:spPr>
          <a:xfrm>
            <a:off x="798035" y="3652992"/>
            <a:ext cx="3417350" cy="1984328"/>
          </a:xfrm>
          <a:prstGeom prst="wedgeRoundRectCallout">
            <a:avLst>
              <a:gd name="adj1" fmla="val -48706"/>
              <a:gd name="adj2" fmla="val 149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eaLnBrk="1">
              <a:buFont typeface="Arial" panose="020B0604020202020204" pitchFamily="34" charset="0"/>
              <a:buChar char="•"/>
            </a:pPr>
            <a:r>
              <a:rPr lang="zh-CN" altLang="en-US" sz="1600" dirty="0" smtClean="0">
                <a:solidFill>
                  <a:srgbClr val="000818"/>
                </a:solidFill>
              </a:rPr>
              <a:t>系统</a:t>
            </a:r>
            <a:r>
              <a:rPr lang="zh-CN" altLang="en-US" sz="1600" dirty="0">
                <a:solidFill>
                  <a:srgbClr val="000818"/>
                </a:solidFill>
              </a:rPr>
              <a:t>引导</a:t>
            </a:r>
            <a:r>
              <a:rPr lang="zh-CN" altLang="en-US" sz="1600" dirty="0" smtClean="0">
                <a:solidFill>
                  <a:srgbClr val="000818"/>
                </a:solidFill>
              </a:rPr>
              <a:t>时创建</a:t>
            </a:r>
            <a:r>
              <a:rPr lang="en-US" altLang="zh-CN" sz="1600" dirty="0" smtClean="0">
                <a:solidFill>
                  <a:srgbClr val="000818"/>
                </a:solidFill>
              </a:rPr>
              <a:t>0</a:t>
            </a:r>
            <a:r>
              <a:rPr lang="zh-CN" altLang="en-US" sz="1600" dirty="0" smtClean="0">
                <a:solidFill>
                  <a:srgbClr val="000818"/>
                </a:solidFill>
              </a:rPr>
              <a:t>号进程（系统中唯一一个不需要通过</a:t>
            </a:r>
            <a:r>
              <a:rPr lang="en-US" altLang="zh-CN" sz="1600" dirty="0" smtClean="0">
                <a:solidFill>
                  <a:srgbClr val="000818"/>
                </a:solidFill>
              </a:rPr>
              <a:t>fork()</a:t>
            </a:r>
            <a:r>
              <a:rPr lang="zh-CN" altLang="en-US" sz="1600" dirty="0" smtClean="0">
                <a:solidFill>
                  <a:srgbClr val="000818"/>
                </a:solidFill>
              </a:rPr>
              <a:t>创建的进程）</a:t>
            </a:r>
            <a:endParaRPr lang="en-US" altLang="zh-CN" sz="1600" dirty="0" smtClean="0">
              <a:solidFill>
                <a:srgbClr val="000818"/>
              </a:solidFill>
            </a:endParaRPr>
          </a:p>
          <a:p>
            <a:pPr marL="285750" indent="-285750" eaLnBrk="1">
              <a:buFont typeface="Arial" panose="020B0604020202020204" pitchFamily="34" charset="0"/>
              <a:buChar char="•"/>
            </a:pPr>
            <a:r>
              <a:rPr lang="zh-CN" altLang="en-US" sz="1600" dirty="0">
                <a:solidFill>
                  <a:srgbClr val="000818"/>
                </a:solidFill>
              </a:rPr>
              <a:t>然后</a:t>
            </a:r>
            <a:r>
              <a:rPr lang="en-US" altLang="zh-CN" sz="1600" dirty="0">
                <a:solidFill>
                  <a:srgbClr val="000818"/>
                </a:solidFill>
              </a:rPr>
              <a:t>0</a:t>
            </a:r>
            <a:r>
              <a:rPr lang="zh-CN" altLang="en-US" sz="1600" dirty="0" smtClean="0">
                <a:solidFill>
                  <a:srgbClr val="000818"/>
                </a:solidFill>
              </a:rPr>
              <a:t>号进程利用系统调用</a:t>
            </a:r>
            <a:r>
              <a:rPr lang="en-US" altLang="zh-CN" sz="1600" dirty="0" smtClean="0">
                <a:solidFill>
                  <a:srgbClr val="000818"/>
                </a:solidFill>
              </a:rPr>
              <a:t>fork()</a:t>
            </a:r>
            <a:r>
              <a:rPr lang="zh-CN" altLang="en-US" sz="1600" dirty="0" smtClean="0">
                <a:solidFill>
                  <a:srgbClr val="000818"/>
                </a:solidFill>
              </a:rPr>
              <a:t>进程</a:t>
            </a:r>
            <a:r>
              <a:rPr lang="zh-CN" altLang="en-US" sz="1600" dirty="0">
                <a:solidFill>
                  <a:srgbClr val="000818"/>
                </a:solidFill>
              </a:rPr>
              <a:t>创建</a:t>
            </a:r>
            <a:r>
              <a:rPr lang="en-US" altLang="zh-CN" sz="1600" dirty="0">
                <a:solidFill>
                  <a:srgbClr val="000818"/>
                </a:solidFill>
              </a:rPr>
              <a:t>1</a:t>
            </a:r>
            <a:r>
              <a:rPr lang="zh-CN" altLang="en-US" sz="1600" dirty="0">
                <a:solidFill>
                  <a:srgbClr val="000818"/>
                </a:solidFill>
              </a:rPr>
              <a:t>号进程</a:t>
            </a:r>
            <a:endParaRPr lang="en-US" altLang="zh-CN" sz="1600" dirty="0">
              <a:solidFill>
                <a:srgbClr val="000818"/>
              </a:solidFill>
            </a:endParaRPr>
          </a:p>
          <a:p>
            <a:pPr marL="285750" indent="-285750" eaLnBrk="1">
              <a:buFont typeface="Arial" panose="020B0604020202020204" pitchFamily="34" charset="0"/>
              <a:buChar char="•"/>
            </a:pPr>
            <a:r>
              <a:rPr lang="zh-CN" altLang="en-US" sz="1600" dirty="0">
                <a:solidFill>
                  <a:srgbClr val="0000CC"/>
                </a:solidFill>
              </a:rPr>
              <a:t>0进程就变成对换进程(swaper)</a:t>
            </a:r>
            <a:r>
              <a:rPr lang="zh-CN" altLang="en-US" sz="1600" dirty="0" smtClean="0">
                <a:solidFill>
                  <a:srgbClr val="0000CC"/>
                </a:solidFill>
              </a:rPr>
              <a:t>；</a:t>
            </a:r>
            <a:endParaRPr lang="en-US" altLang="zh-CN" sz="1600" dirty="0" smtClean="0">
              <a:solidFill>
                <a:srgbClr val="0000CC"/>
              </a:solidFill>
            </a:endParaRPr>
          </a:p>
          <a:p>
            <a:pPr marL="285750" indent="-285750" eaLnBrk="1">
              <a:buFont typeface="Arial" panose="020B0604020202020204" pitchFamily="34" charset="0"/>
              <a:buChar char="•"/>
            </a:pPr>
            <a:endParaRPr lang="en-US" altLang="zh-CN" dirty="0" smtClean="0">
              <a:solidFill>
                <a:srgbClr val="000818"/>
              </a:solidFill>
            </a:endParaRPr>
          </a:p>
        </p:txBody>
      </p:sp>
      <p:sp>
        <p:nvSpPr>
          <p:cNvPr id="10" name="圆角矩形标注 9"/>
          <p:cNvSpPr/>
          <p:nvPr/>
        </p:nvSpPr>
        <p:spPr>
          <a:xfrm>
            <a:off x="5449340" y="1143000"/>
            <a:ext cx="3105697" cy="1946429"/>
          </a:xfrm>
          <a:prstGeom prst="wedgeRoundRectCallout">
            <a:avLst>
              <a:gd name="adj1" fmla="val -48706"/>
              <a:gd name="adj2" fmla="val 149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en-US" altLang="zh-CN" sz="1600" dirty="0" smtClean="0">
                <a:solidFill>
                  <a:srgbClr val="000818"/>
                </a:solidFill>
              </a:rPr>
              <a:t>1</a:t>
            </a:r>
            <a:r>
              <a:rPr lang="zh-CN" altLang="en-US" sz="1600" dirty="0" smtClean="0">
                <a:solidFill>
                  <a:srgbClr val="000818"/>
                </a:solidFill>
              </a:rPr>
              <a:t>号进程是系统中除</a:t>
            </a:r>
            <a:r>
              <a:rPr lang="en-US" altLang="zh-CN" sz="1600" dirty="0" smtClean="0">
                <a:solidFill>
                  <a:srgbClr val="000818"/>
                </a:solidFill>
              </a:rPr>
              <a:t>0</a:t>
            </a:r>
            <a:r>
              <a:rPr lang="zh-CN" altLang="en-US" sz="1600" dirty="0" smtClean="0">
                <a:solidFill>
                  <a:srgbClr val="000818"/>
                </a:solidFill>
              </a:rPr>
              <a:t>号进程以外其它进程的祖先进程</a:t>
            </a:r>
            <a:r>
              <a:rPr lang="en-US" altLang="zh-CN" sz="1600" dirty="0" smtClean="0">
                <a:solidFill>
                  <a:srgbClr val="000818"/>
                </a:solidFill>
              </a:rPr>
              <a:t>(</a:t>
            </a:r>
            <a:r>
              <a:rPr lang="zh-CN" altLang="en-US" sz="1600" b="1" dirty="0">
                <a:solidFill>
                  <a:srgbClr val="006600"/>
                </a:solidFill>
              </a:rPr>
              <a:t>init</a:t>
            </a:r>
            <a:r>
              <a:rPr lang="en-US" altLang="zh-CN" sz="1600" dirty="0" smtClean="0">
                <a:solidFill>
                  <a:srgbClr val="000818"/>
                </a:solidFill>
              </a:rPr>
              <a:t>)</a:t>
            </a:r>
            <a:endParaRPr lang="en-US" altLang="zh-CN" sz="1600" dirty="0" smtClean="0">
              <a:solidFill>
                <a:srgbClr val="000818"/>
              </a:solidFill>
            </a:endParaRPr>
          </a:p>
          <a:p>
            <a:pPr marL="285750" indent="-285750">
              <a:buFont typeface="Arial" panose="020B0604020202020204" pitchFamily="34" charset="0"/>
              <a:buChar char="•"/>
            </a:pPr>
            <a:r>
              <a:rPr lang="zh-CN" altLang="en-US" sz="1600" dirty="0" smtClean="0">
                <a:solidFill>
                  <a:srgbClr val="000818"/>
                </a:solidFill>
              </a:rPr>
              <a:t>用户登录系统后，该进程为用户创建相应的</a:t>
            </a:r>
            <a:r>
              <a:rPr lang="zh-CN" altLang="en-US" sz="1600" dirty="0" smtClean="0">
                <a:solidFill>
                  <a:srgbClr val="0000CC"/>
                </a:solidFill>
              </a:rPr>
              <a:t>用户进程</a:t>
            </a:r>
            <a:endParaRPr lang="en-US" altLang="zh-CN" sz="1600" dirty="0" smtClean="0">
              <a:solidFill>
                <a:srgbClr val="0000CC"/>
              </a:solidFill>
            </a:endParaRPr>
          </a:p>
          <a:p>
            <a:pPr marL="285750" indent="-285750">
              <a:buFont typeface="Arial" panose="020B0604020202020204" pitchFamily="34" charset="0"/>
              <a:buChar char="•"/>
            </a:pPr>
            <a:r>
              <a:rPr lang="zh-CN" altLang="en-US" sz="1600" dirty="0" smtClean="0">
                <a:solidFill>
                  <a:srgbClr val="000818"/>
                </a:solidFill>
              </a:rPr>
              <a:t>该用户进程依次创建该用户的其它进程</a:t>
            </a:r>
            <a:endParaRPr lang="en-US" altLang="zh-CN" sz="1600" dirty="0" smtClean="0">
              <a:solidFill>
                <a:srgbClr val="00081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righ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9" grpId="0" animBg="1"/>
      <p:bldP spid="10"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UNIX中的进程0与进程1</a:t>
            </a:r>
            <a:endParaRPr lang="zh-CN" altLang="en-US" noProof="1">
              <a:effectLst>
                <a:outerShdw blurRad="38100" dist="38100" dir="2700000">
                  <a:srgbClr val="C0C0C0"/>
                </a:outerShdw>
              </a:effectLst>
            </a:endParaRPr>
          </a:p>
        </p:txBody>
      </p:sp>
      <p:sp>
        <p:nvSpPr>
          <p:cNvPr id="63491" name="Rectangle 3"/>
          <p:cNvSpPr>
            <a:spLocks noGrp="1" noChangeArrowheads="1"/>
          </p:cNvSpPr>
          <p:nvPr>
            <p:ph type="body" idx="4294967295"/>
          </p:nvPr>
        </p:nvSpPr>
        <p:spPr>
          <a:xfrm>
            <a:off x="827087" y="1282700"/>
            <a:ext cx="7864151" cy="4483100"/>
          </a:xfrm>
        </p:spPr>
        <p:txBody>
          <a:bodyPr/>
          <a:lstStyle/>
          <a:p>
            <a:pPr eaLnBrk="1"/>
            <a:r>
              <a:rPr lang="zh-CN" altLang="en-US" sz="2400" b="1" dirty="0">
                <a:solidFill>
                  <a:srgbClr val="121896"/>
                </a:solidFill>
              </a:rPr>
              <a:t>0进程</a:t>
            </a:r>
            <a:r>
              <a:rPr lang="zh-CN" altLang="en-US" sz="2400" dirty="0"/>
              <a:t>-是一个特殊进程，它是在系统引导时被创建的；</a:t>
            </a:r>
            <a:endParaRPr lang="zh-CN" altLang="en-US" sz="2400" dirty="0"/>
          </a:p>
          <a:p>
            <a:pPr eaLnBrk="1"/>
            <a:r>
              <a:rPr lang="zh-CN" altLang="en-US" sz="2400" b="1" dirty="0">
                <a:solidFill>
                  <a:srgbClr val="121896"/>
                </a:solidFill>
              </a:rPr>
              <a:t>1进程</a:t>
            </a:r>
            <a:r>
              <a:rPr lang="en-US" altLang="zh-CN" sz="2400" dirty="0"/>
              <a:t>-</a:t>
            </a:r>
            <a:r>
              <a:rPr lang="zh-CN" altLang="en-US" sz="2400" dirty="0"/>
              <a:t>-当0进程创建了一个子进程1后，</a:t>
            </a:r>
            <a:r>
              <a:rPr lang="zh-CN" altLang="en-US" sz="2400" dirty="0">
                <a:solidFill>
                  <a:srgbClr val="006600"/>
                </a:solidFill>
              </a:rPr>
              <a:t>0进程就变成对换进程(swaper)</a:t>
            </a:r>
            <a:r>
              <a:rPr lang="zh-CN" altLang="en-US" sz="2400" dirty="0"/>
              <a:t>；</a:t>
            </a:r>
            <a:endParaRPr lang="zh-CN" altLang="en-US" sz="2400" dirty="0"/>
          </a:p>
          <a:p>
            <a:pPr eaLnBrk="1"/>
            <a:r>
              <a:rPr lang="zh-CN" altLang="en-US" sz="2400" b="1" dirty="0">
                <a:solidFill>
                  <a:srgbClr val="006600"/>
                </a:solidFill>
              </a:rPr>
              <a:t>1进程被称为init进程</a:t>
            </a:r>
            <a:r>
              <a:rPr lang="zh-CN" altLang="en-US" sz="2400" dirty="0"/>
              <a:t>，是系统中其他每个进程的祖先；</a:t>
            </a:r>
            <a:endParaRPr lang="en-US" altLang="zh-CN" sz="2400" dirty="0"/>
          </a:p>
          <a:p>
            <a:pPr eaLnBrk="1"/>
            <a:r>
              <a:rPr lang="zh-CN" altLang="en-US" sz="2400" dirty="0">
                <a:solidFill>
                  <a:srgbClr val="7030A0"/>
                </a:solidFill>
              </a:rPr>
              <a:t>进程</a:t>
            </a:r>
            <a:r>
              <a:rPr lang="en-US" altLang="zh-CN" sz="2400" dirty="0">
                <a:solidFill>
                  <a:srgbClr val="7030A0"/>
                </a:solidFill>
              </a:rPr>
              <a:t>0 </a:t>
            </a:r>
            <a:r>
              <a:rPr lang="zh-CN" altLang="en-US" sz="2400" dirty="0">
                <a:solidFill>
                  <a:srgbClr val="7030A0"/>
                </a:solidFill>
              </a:rPr>
              <a:t>是系统中唯一不通过</a:t>
            </a:r>
            <a:r>
              <a:rPr lang="en-US" altLang="zh-CN" sz="2400" dirty="0">
                <a:solidFill>
                  <a:srgbClr val="7030A0"/>
                </a:solidFill>
              </a:rPr>
              <a:t>fork()</a:t>
            </a:r>
            <a:r>
              <a:rPr lang="zh-CN" altLang="en-US" sz="2400" dirty="0">
                <a:solidFill>
                  <a:srgbClr val="7030A0"/>
                </a:solidFill>
              </a:rPr>
              <a:t>创建的进程；</a:t>
            </a:r>
            <a:endParaRPr lang="zh-CN" altLang="en-US" sz="2400" dirty="0">
              <a:solidFill>
                <a:srgbClr val="7030A0"/>
              </a:solidFill>
            </a:endParaRPr>
          </a:p>
          <a:p>
            <a:pPr eaLnBrk="1"/>
            <a:endParaRPr lang="zh-CN" altLang="en-US" sz="1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1042988" y="277813"/>
            <a:ext cx="8229600" cy="576262"/>
          </a:xfrm>
        </p:spPr>
        <p:txBody>
          <a:bodyPr/>
          <a:lstStyle/>
          <a:p>
            <a:pPr eaLnBrk="1" hangingPunct="1"/>
            <a:r>
              <a:rPr lang="en-US" altLang="zh-CN"/>
              <a:t>A Tree of Processes in Linux</a:t>
            </a:r>
            <a:endParaRPr lang="en-US" altLang="zh-CN"/>
          </a:p>
        </p:txBody>
      </p:sp>
      <p:pic>
        <p:nvPicPr>
          <p:cNvPr id="25603" name="Picture 1" descr="3_08.pd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82496" y="1192751"/>
            <a:ext cx="5824544" cy="3589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idx="4294967295"/>
          </p:nvPr>
        </p:nvSpPr>
        <p:spPr>
          <a:ln>
            <a:miter/>
          </a:ln>
        </p:spPr>
        <p:txBody>
          <a:bodyPr/>
          <a:lstStyle/>
          <a:p>
            <a:pPr>
              <a:defRPr/>
            </a:pPr>
            <a:r>
              <a:rPr lang="en-US" altLang="zh-CN" sz="2800" noProof="1">
                <a:effectLst>
                  <a:outerShdw blurRad="38100" dist="38100" dir="2700000">
                    <a:srgbClr val="C0C0C0"/>
                  </a:outerShdw>
                </a:effectLst>
              </a:rPr>
              <a:t>A tree of processes on a typical Solaris</a:t>
            </a:r>
            <a:endParaRPr lang="en-US" altLang="zh-CN" sz="2800" noProof="1">
              <a:effectLst>
                <a:outerShdw blurRad="38100" dist="38100" dir="2700000">
                  <a:srgbClr val="C0C0C0"/>
                </a:outerShdw>
              </a:effectLst>
            </a:endParaRPr>
          </a:p>
        </p:txBody>
      </p:sp>
      <p:pic>
        <p:nvPicPr>
          <p:cNvPr id="64515" name="Picture 3"/>
          <p:cNvPicPr>
            <a:picLocks noChangeAspect="1" noChangeArrowheads="1"/>
          </p:cNvPicPr>
          <p:nvPr/>
        </p:nvPicPr>
        <p:blipFill>
          <a:blip r:embed="rId1">
            <a:extLst>
              <a:ext uri="{28A0092B-C50C-407E-A947-70E740481C1C}">
                <a14:useLocalDpi xmlns:a14="http://schemas.microsoft.com/office/drawing/2010/main" val="0"/>
              </a:ext>
            </a:extLst>
          </a:blip>
          <a:srcRect l="7939" t="757" r="8128" b="505"/>
          <a:stretch>
            <a:fillRect/>
          </a:stretch>
        </p:blipFill>
        <p:spPr bwMode="auto">
          <a:xfrm>
            <a:off x="1198485" y="1146175"/>
            <a:ext cx="6844684" cy="434910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Process Creation</a:t>
            </a:r>
            <a:endParaRPr lang="zh-CN" altLang="en-US" noProof="1">
              <a:effectLst>
                <a:outerShdw blurRad="38100" dist="38100" dir="2700000">
                  <a:srgbClr val="C0C0C0"/>
                </a:outerShdw>
              </a:effectLst>
            </a:endParaRPr>
          </a:p>
        </p:txBody>
      </p:sp>
      <p:sp>
        <p:nvSpPr>
          <p:cNvPr id="65539" name="Rectangle 3"/>
          <p:cNvSpPr>
            <a:spLocks noGrp="1" noChangeArrowheads="1"/>
          </p:cNvSpPr>
          <p:nvPr>
            <p:ph type="body" idx="4294967295"/>
          </p:nvPr>
        </p:nvSpPr>
        <p:spPr>
          <a:xfrm>
            <a:off x="849313" y="1241425"/>
            <a:ext cx="7351712" cy="4741863"/>
          </a:xfrm>
        </p:spPr>
        <p:txBody>
          <a:bodyPr/>
          <a:lstStyle/>
          <a:p>
            <a:pPr>
              <a:spcBef>
                <a:spcPts val="600"/>
              </a:spcBef>
            </a:pPr>
            <a:r>
              <a:rPr lang="zh-CN" altLang="en-US" sz="2000" dirty="0" smtClean="0"/>
              <a:t>父进程可以创建众多的子进程</a:t>
            </a:r>
            <a:endParaRPr lang="en-US" altLang="zh-CN" sz="2000" dirty="0" smtClean="0"/>
          </a:p>
          <a:p>
            <a:pPr>
              <a:spcBef>
                <a:spcPts val="600"/>
              </a:spcBef>
            </a:pPr>
            <a:r>
              <a:rPr lang="zh-CN" altLang="en-US" sz="2000" dirty="0" smtClean="0"/>
              <a:t>父子进程之间应该如何协调它们之间的资源、地址空间（执行代码）、执行过程等相关问题</a:t>
            </a:r>
            <a:endParaRPr lang="en-US" altLang="zh-CN" sz="2000" b="1" dirty="0"/>
          </a:p>
          <a:p>
            <a:pPr>
              <a:spcBef>
                <a:spcPts val="600"/>
              </a:spcBef>
            </a:pPr>
            <a:r>
              <a:rPr lang="en-US" altLang="zh-CN" sz="2000" b="1" dirty="0">
                <a:solidFill>
                  <a:srgbClr val="7030A0"/>
                </a:solidFill>
              </a:rPr>
              <a:t>Resource sharing</a:t>
            </a:r>
            <a:r>
              <a:rPr lang="zh-CN" altLang="en-US" sz="2000" b="1" dirty="0">
                <a:solidFill>
                  <a:srgbClr val="7030A0"/>
                </a:solidFill>
              </a:rPr>
              <a:t> </a:t>
            </a:r>
            <a:r>
              <a:rPr lang="zh-CN" altLang="en-US" sz="2000" b="1" dirty="0">
                <a:solidFill>
                  <a:srgbClr val="121896"/>
                </a:solidFill>
              </a:rPr>
              <a:t>options</a:t>
            </a:r>
            <a:endParaRPr lang="en-US" altLang="zh-CN" sz="2000" b="1" dirty="0">
              <a:solidFill>
                <a:srgbClr val="121896"/>
              </a:solidFill>
            </a:endParaRPr>
          </a:p>
          <a:p>
            <a:pPr lvl="1">
              <a:spcBef>
                <a:spcPts val="600"/>
              </a:spcBef>
            </a:pPr>
            <a:r>
              <a:rPr lang="en-US" altLang="zh-CN" sz="1800" dirty="0"/>
              <a:t>Parent and children share </a:t>
            </a:r>
            <a:r>
              <a:rPr lang="en-US" altLang="zh-CN" sz="1800" dirty="0">
                <a:solidFill>
                  <a:srgbClr val="FF0000"/>
                </a:solidFill>
              </a:rPr>
              <a:t>all</a:t>
            </a:r>
            <a:r>
              <a:rPr lang="en-US" altLang="zh-CN" sz="1800" dirty="0"/>
              <a:t> resources</a:t>
            </a:r>
            <a:endParaRPr lang="en-US" altLang="zh-CN" sz="1800" dirty="0"/>
          </a:p>
          <a:p>
            <a:pPr lvl="1">
              <a:spcBef>
                <a:spcPts val="600"/>
              </a:spcBef>
            </a:pPr>
            <a:r>
              <a:rPr lang="en-US" altLang="zh-CN" sz="1800" dirty="0"/>
              <a:t>Children share </a:t>
            </a:r>
            <a:r>
              <a:rPr lang="en-US" altLang="zh-CN" sz="1800" dirty="0">
                <a:solidFill>
                  <a:srgbClr val="FF0000"/>
                </a:solidFill>
              </a:rPr>
              <a:t>subset</a:t>
            </a:r>
            <a:r>
              <a:rPr lang="en-US" altLang="zh-CN" sz="1800" dirty="0"/>
              <a:t> of parent’s resources</a:t>
            </a:r>
            <a:endParaRPr lang="en-US" altLang="zh-CN" sz="1800" b="1" dirty="0">
              <a:solidFill>
                <a:srgbClr val="121896"/>
              </a:solidFill>
              <a:sym typeface="Arial" panose="020B0604020202020204" pitchFamily="34" charset="0"/>
            </a:endParaRPr>
          </a:p>
          <a:p>
            <a:pPr lvl="1">
              <a:spcBef>
                <a:spcPts val="600"/>
              </a:spcBef>
            </a:pPr>
            <a:r>
              <a:rPr lang="en-US" altLang="zh-CN" sz="1800" dirty="0"/>
              <a:t>Parent and child share </a:t>
            </a:r>
            <a:r>
              <a:rPr lang="en-US" altLang="zh-CN" sz="1800" dirty="0">
                <a:solidFill>
                  <a:srgbClr val="FF0000"/>
                </a:solidFill>
              </a:rPr>
              <a:t>no</a:t>
            </a:r>
            <a:r>
              <a:rPr lang="en-US" altLang="zh-CN" sz="1800" dirty="0"/>
              <a:t> resources</a:t>
            </a:r>
            <a:endParaRPr lang="en-US" altLang="zh-CN" sz="1800" dirty="0"/>
          </a:p>
          <a:p>
            <a:pPr>
              <a:spcBef>
                <a:spcPts val="600"/>
              </a:spcBef>
            </a:pPr>
            <a:r>
              <a:rPr lang="zh-CN" altLang="en-US" sz="2000" b="1" dirty="0">
                <a:solidFill>
                  <a:srgbClr val="7030A0"/>
                </a:solidFill>
                <a:sym typeface="Arial" panose="020B0604020202020204" pitchFamily="34" charset="0"/>
              </a:rPr>
              <a:t>Address space </a:t>
            </a:r>
            <a:r>
              <a:rPr lang="zh-CN" altLang="en-US" sz="2000" b="1" dirty="0">
                <a:solidFill>
                  <a:srgbClr val="121896"/>
                </a:solidFill>
                <a:sym typeface="Arial" panose="020B0604020202020204" pitchFamily="34" charset="0"/>
              </a:rPr>
              <a:t>options</a:t>
            </a:r>
            <a:endParaRPr lang="zh-CN" altLang="en-US" sz="2000" b="1" dirty="0">
              <a:solidFill>
                <a:srgbClr val="121896"/>
              </a:solidFill>
              <a:sym typeface="Arial" panose="020B0604020202020204" pitchFamily="34" charset="0"/>
            </a:endParaRPr>
          </a:p>
          <a:p>
            <a:pPr lvl="1">
              <a:spcBef>
                <a:spcPts val="600"/>
              </a:spcBef>
            </a:pPr>
            <a:r>
              <a:rPr lang="zh-CN" altLang="en-US" sz="1800" dirty="0"/>
              <a:t>Child </a:t>
            </a:r>
            <a:r>
              <a:rPr lang="zh-CN" altLang="en-US" sz="1800" dirty="0">
                <a:solidFill>
                  <a:srgbClr val="006600"/>
                </a:solidFill>
              </a:rPr>
              <a:t>duplicate</a:t>
            </a:r>
            <a:r>
              <a:rPr lang="zh-CN" altLang="en-US" sz="1800" dirty="0"/>
              <a:t> of parent</a:t>
            </a:r>
            <a:endParaRPr lang="zh-CN" altLang="en-US" sz="1800" dirty="0"/>
          </a:p>
          <a:p>
            <a:pPr lvl="1">
              <a:spcBef>
                <a:spcPts val="600"/>
              </a:spcBef>
            </a:pPr>
            <a:r>
              <a:rPr lang="zh-CN" altLang="en-US" sz="1800" dirty="0"/>
              <a:t>Child has a </a:t>
            </a:r>
            <a:r>
              <a:rPr lang="zh-CN" altLang="en-US" sz="1800" dirty="0">
                <a:solidFill>
                  <a:srgbClr val="006600"/>
                </a:solidFill>
              </a:rPr>
              <a:t>program</a:t>
            </a:r>
            <a:r>
              <a:rPr lang="zh-CN" altLang="en-US" sz="1800" dirty="0"/>
              <a:t> loaded into it</a:t>
            </a:r>
            <a:endParaRPr lang="zh-CN" altLang="en-US" sz="1800" dirty="0"/>
          </a:p>
          <a:p>
            <a:pPr>
              <a:spcBef>
                <a:spcPts val="600"/>
              </a:spcBef>
            </a:pPr>
            <a:r>
              <a:rPr lang="zh-CN" altLang="en-US" sz="2000" b="1" dirty="0">
                <a:solidFill>
                  <a:srgbClr val="121896"/>
                </a:solidFill>
                <a:sym typeface="Arial" panose="020B0604020202020204" pitchFamily="34" charset="0"/>
              </a:rPr>
              <a:t>Execution optons</a:t>
            </a:r>
            <a:endParaRPr lang="zh-CN" altLang="en-US" sz="2000" b="1" dirty="0">
              <a:solidFill>
                <a:srgbClr val="121896"/>
              </a:solidFill>
              <a:sym typeface="Arial" panose="020B0604020202020204" pitchFamily="34" charset="0"/>
            </a:endParaRPr>
          </a:p>
          <a:p>
            <a:pPr lvl="1">
              <a:spcBef>
                <a:spcPts val="600"/>
              </a:spcBef>
            </a:pPr>
            <a:r>
              <a:rPr lang="zh-CN" altLang="en-US" sz="1800" dirty="0"/>
              <a:t>Parent and children </a:t>
            </a:r>
            <a:r>
              <a:rPr lang="zh-CN" altLang="en-US" sz="1800" dirty="0">
                <a:solidFill>
                  <a:srgbClr val="0070C0"/>
                </a:solidFill>
              </a:rPr>
              <a:t>execute </a:t>
            </a:r>
            <a:r>
              <a:rPr lang="zh-CN" altLang="en-US" sz="1800" u="sng" dirty="0">
                <a:solidFill>
                  <a:srgbClr val="C00000"/>
                </a:solidFill>
              </a:rPr>
              <a:t>concurrently</a:t>
            </a:r>
            <a:endParaRPr lang="zh-CN" altLang="en-US" sz="1800" u="sng" dirty="0">
              <a:solidFill>
                <a:srgbClr val="C00000"/>
              </a:solidFill>
            </a:endParaRPr>
          </a:p>
          <a:p>
            <a:pPr lvl="1">
              <a:spcBef>
                <a:spcPts val="600"/>
              </a:spcBef>
            </a:pPr>
            <a:r>
              <a:rPr lang="zh-CN" altLang="en-US" sz="1800" dirty="0"/>
              <a:t>Parent </a:t>
            </a:r>
            <a:r>
              <a:rPr lang="zh-CN" altLang="en-US" sz="1800" u="sng" dirty="0">
                <a:solidFill>
                  <a:srgbClr val="C00000"/>
                </a:solidFill>
              </a:rPr>
              <a:t>waits</a:t>
            </a:r>
            <a:r>
              <a:rPr lang="zh-CN" altLang="en-US" sz="1800" dirty="0">
                <a:solidFill>
                  <a:srgbClr val="0070C0"/>
                </a:solidFill>
              </a:rPr>
              <a:t> </a:t>
            </a:r>
            <a:r>
              <a:rPr lang="zh-CN" altLang="en-US" sz="1800" b="1" dirty="0">
                <a:solidFill>
                  <a:srgbClr val="006600"/>
                </a:solidFill>
              </a:rPr>
              <a:t>until children terminate</a:t>
            </a:r>
            <a:endParaRPr lang="zh-CN" altLang="en-US" sz="1800" b="1" dirty="0">
              <a:solidFill>
                <a:srgbClr val="006600"/>
              </a:solidFill>
            </a:endParaRPr>
          </a:p>
        </p:txBody>
      </p:sp>
      <p:sp>
        <p:nvSpPr>
          <p:cNvPr id="65540" name="文本框 1"/>
          <p:cNvSpPr txBox="1">
            <a:spLocks noChangeArrowheads="1"/>
          </p:cNvSpPr>
          <p:nvPr/>
        </p:nvSpPr>
        <p:spPr bwMode="auto">
          <a:xfrm>
            <a:off x="7205663" y="5295900"/>
            <a:ext cx="12969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a:t>成吉思汗</a:t>
            </a:r>
            <a:endParaRPr lang="zh-CN" altLang="en-US" sz="140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Process Creation (</a:t>
            </a:r>
            <a:r>
              <a:rPr lang="en-US" altLang="zh-CN" noProof="1" smtClean="0">
                <a:solidFill>
                  <a:srgbClr val="7030A0"/>
                </a:solidFill>
              </a:rPr>
              <a:t>UNIX</a:t>
            </a:r>
            <a:r>
              <a:rPr lang="en-US" altLang="zh-CN" noProof="1" smtClean="0">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66563" name="Rectangle 3"/>
          <p:cNvSpPr>
            <a:spLocks noGrp="1" noChangeArrowheads="1"/>
          </p:cNvSpPr>
          <p:nvPr>
            <p:ph type="body" idx="4294967295"/>
          </p:nvPr>
        </p:nvSpPr>
        <p:spPr>
          <a:xfrm>
            <a:off x="804863" y="1282700"/>
            <a:ext cx="7373937" cy="4741863"/>
          </a:xfrm>
        </p:spPr>
        <p:txBody>
          <a:bodyPr/>
          <a:lstStyle/>
          <a:p>
            <a:pPr>
              <a:lnSpc>
                <a:spcPct val="90000"/>
              </a:lnSpc>
            </a:pPr>
            <a:r>
              <a:rPr lang="en-US" altLang="zh-CN" sz="2000" dirty="0" smtClean="0"/>
              <a:t>UNIX</a:t>
            </a:r>
            <a:r>
              <a:rPr lang="zh-CN" altLang="en-US" sz="2000" dirty="0" smtClean="0"/>
              <a:t>中，</a:t>
            </a:r>
            <a:r>
              <a:rPr lang="en-US" altLang="zh-CN" sz="2000" b="1" dirty="0" smtClean="0"/>
              <a:t>fork</a:t>
            </a:r>
            <a:r>
              <a:rPr lang="zh-CN" altLang="en-US" sz="2000" b="1" dirty="0"/>
              <a:t>()</a:t>
            </a:r>
            <a:r>
              <a:rPr lang="en-US" altLang="zh-CN" sz="2000" dirty="0"/>
              <a:t> system call creates </a:t>
            </a:r>
            <a:r>
              <a:rPr lang="en-US" altLang="zh-CN" sz="2000" dirty="0" smtClean="0"/>
              <a:t>a new </a:t>
            </a:r>
            <a:r>
              <a:rPr lang="en-US" altLang="zh-CN" sz="2000" dirty="0"/>
              <a:t>process</a:t>
            </a:r>
            <a:endParaRPr lang="en-US" altLang="zh-CN" sz="2000" dirty="0"/>
          </a:p>
          <a:p>
            <a:pPr>
              <a:lnSpc>
                <a:spcPct val="90000"/>
              </a:lnSpc>
            </a:pPr>
            <a:r>
              <a:rPr lang="zh-CN" altLang="en-US" sz="2000" b="1" dirty="0" smtClean="0">
                <a:solidFill>
                  <a:srgbClr val="121896"/>
                </a:solidFill>
              </a:rPr>
              <a:t>Resource </a:t>
            </a:r>
            <a:r>
              <a:rPr lang="zh-CN" altLang="en-US" sz="2000" b="1" dirty="0">
                <a:solidFill>
                  <a:srgbClr val="121896"/>
                </a:solidFill>
              </a:rPr>
              <a:t>sharing</a:t>
            </a:r>
            <a:endParaRPr lang="zh-CN" altLang="en-US" sz="2000" b="1" dirty="0">
              <a:solidFill>
                <a:srgbClr val="121896"/>
              </a:solidFill>
            </a:endParaRPr>
          </a:p>
          <a:p>
            <a:pPr lvl="1">
              <a:lnSpc>
                <a:spcPct val="90000"/>
              </a:lnSpc>
            </a:pPr>
            <a:r>
              <a:rPr lang="zh-CN" altLang="en-US" sz="1800" dirty="0" smtClean="0">
                <a:sym typeface="Arial" panose="020B0604020202020204" pitchFamily="34" charset="0"/>
              </a:rPr>
              <a:t>子</a:t>
            </a:r>
            <a:r>
              <a:rPr lang="zh-CN" altLang="en-US" sz="1800" dirty="0">
                <a:sym typeface="Arial" panose="020B0604020202020204" pitchFamily="34" charset="0"/>
              </a:rPr>
              <a:t>进程继承父进程在子进程</a:t>
            </a:r>
            <a:r>
              <a:rPr lang="zh-CN" altLang="en-US" sz="1800" b="1" u="sng" dirty="0">
                <a:solidFill>
                  <a:srgbClr val="FF0000"/>
                </a:solidFill>
                <a:sym typeface="Arial" panose="020B0604020202020204" pitchFamily="34" charset="0"/>
              </a:rPr>
              <a:t>创建之前父进程所拥有的所有资源</a:t>
            </a:r>
            <a:endParaRPr lang="en-US" altLang="zh-CN" sz="1800" b="1" dirty="0">
              <a:solidFill>
                <a:srgbClr val="FF0000"/>
              </a:solidFill>
              <a:sym typeface="Arial" panose="020B0604020202020204" pitchFamily="34" charset="0"/>
            </a:endParaRPr>
          </a:p>
          <a:p>
            <a:pPr lvl="1">
              <a:lnSpc>
                <a:spcPct val="90000"/>
              </a:lnSpc>
            </a:pPr>
            <a:r>
              <a:rPr lang="zh-CN" altLang="en-US" sz="1800" b="1" dirty="0">
                <a:sym typeface="Arial" panose="020B0604020202020204" pitchFamily="34" charset="0"/>
              </a:rPr>
              <a:t>子进程创建之后，父子进程开始</a:t>
            </a:r>
            <a:r>
              <a:rPr lang="zh-CN" altLang="en-US" sz="1800" b="1" i="1" u="sng" dirty="0">
                <a:solidFill>
                  <a:srgbClr val="006600"/>
                </a:solidFill>
                <a:sym typeface="Arial" panose="020B0604020202020204" pitchFamily="34" charset="0"/>
              </a:rPr>
              <a:t>资源</a:t>
            </a:r>
            <a:r>
              <a:rPr lang="zh-CN" altLang="en-US" sz="1800" b="1" i="1" u="sng" dirty="0" smtClean="0">
                <a:solidFill>
                  <a:srgbClr val="006600"/>
                </a:solidFill>
                <a:sym typeface="Arial" panose="020B0604020202020204" pitchFamily="34" charset="0"/>
              </a:rPr>
              <a:t>分离 </a:t>
            </a:r>
            <a:r>
              <a:rPr lang="zh-CN" altLang="en-US" sz="1800" b="1" dirty="0" smtClean="0">
                <a:sym typeface="Arial" panose="020B0604020202020204" pitchFamily="34" charset="0"/>
              </a:rPr>
              <a:t>（</a:t>
            </a:r>
            <a:r>
              <a:rPr lang="zh-CN" altLang="en-US" sz="1800" b="1" u="sng" dirty="0" smtClean="0">
                <a:solidFill>
                  <a:srgbClr val="C00000"/>
                </a:solidFill>
                <a:sym typeface="Arial" panose="020B0604020202020204" pitchFamily="34" charset="0"/>
              </a:rPr>
              <a:t>先继承，后分离</a:t>
            </a:r>
            <a:r>
              <a:rPr lang="zh-CN" altLang="en-US" sz="1800" b="1" dirty="0" smtClean="0">
                <a:sym typeface="Arial" panose="020B0604020202020204" pitchFamily="34" charset="0"/>
              </a:rPr>
              <a:t>）</a:t>
            </a:r>
            <a:endParaRPr lang="zh-CN" altLang="en-US" sz="1800" b="1" dirty="0">
              <a:sym typeface="Arial" panose="020B0604020202020204" pitchFamily="34" charset="0"/>
            </a:endParaRPr>
          </a:p>
          <a:p>
            <a:pPr>
              <a:lnSpc>
                <a:spcPct val="90000"/>
              </a:lnSpc>
            </a:pPr>
            <a:r>
              <a:rPr lang="zh-CN" altLang="en-US" sz="2000" dirty="0">
                <a:solidFill>
                  <a:srgbClr val="121896"/>
                </a:solidFill>
              </a:rPr>
              <a:t>Address </a:t>
            </a:r>
            <a:r>
              <a:rPr lang="zh-CN" altLang="en-US" sz="2000" dirty="0" smtClean="0">
                <a:solidFill>
                  <a:srgbClr val="121896"/>
                </a:solidFill>
              </a:rPr>
              <a:t>space</a:t>
            </a:r>
            <a:endParaRPr lang="en-US" altLang="zh-CN" sz="1800" dirty="0" smtClean="0"/>
          </a:p>
          <a:p>
            <a:pPr lvl="1">
              <a:lnSpc>
                <a:spcPct val="90000"/>
              </a:lnSpc>
            </a:pPr>
            <a:r>
              <a:rPr lang="zh-CN" altLang="en-US" sz="1800" dirty="0"/>
              <a:t>内核为子进程做一个</a:t>
            </a:r>
            <a:r>
              <a:rPr lang="zh-CN" altLang="en-US" sz="1800" u="sng" dirty="0"/>
              <a:t>父进程的上下文的拷贝</a:t>
            </a:r>
            <a:r>
              <a:rPr lang="zh-CN" altLang="en-US" sz="1800" dirty="0" smtClean="0"/>
              <a:t>；</a:t>
            </a:r>
            <a:endParaRPr lang="en-US" altLang="zh-CN" sz="1800" dirty="0" smtClean="0"/>
          </a:p>
          <a:p>
            <a:pPr lvl="2">
              <a:lnSpc>
                <a:spcPct val="90000"/>
              </a:lnSpc>
            </a:pPr>
            <a:r>
              <a:rPr lang="en-US" altLang="zh-CN" sz="1600" dirty="0" smtClean="0"/>
              <a:t>PCB</a:t>
            </a:r>
            <a:r>
              <a:rPr lang="zh-CN" altLang="en-US" sz="1600" dirty="0" smtClean="0"/>
              <a:t>中的有关信息，代码，数据，栈</a:t>
            </a:r>
            <a:endParaRPr lang="en-US" altLang="zh-CN" sz="1600" dirty="0" smtClean="0"/>
          </a:p>
          <a:p>
            <a:pPr lvl="2">
              <a:lnSpc>
                <a:spcPct val="90000"/>
              </a:lnSpc>
            </a:pPr>
            <a:r>
              <a:rPr lang="en-US" altLang="zh-CN" sz="1600" dirty="0" smtClean="0"/>
              <a:t>PCB</a:t>
            </a:r>
            <a:r>
              <a:rPr lang="zh-CN" altLang="en-US" sz="1600" dirty="0" smtClean="0"/>
              <a:t>中的信息：打开的文件</a:t>
            </a:r>
            <a:r>
              <a:rPr lang="en-US" altLang="zh-CN" sz="1600" dirty="0" smtClean="0"/>
              <a:t>,</a:t>
            </a:r>
            <a:r>
              <a:rPr lang="zh-CN" altLang="en-US" sz="1600" dirty="0" smtClean="0"/>
              <a:t>当前工作目录</a:t>
            </a:r>
            <a:r>
              <a:rPr lang="en-US" altLang="zh-CN" sz="1600" dirty="0" smtClean="0"/>
              <a:t>, PC,SP,….. </a:t>
            </a:r>
            <a:endParaRPr lang="zh-CN" altLang="en-US" sz="1600" dirty="0"/>
          </a:p>
          <a:p>
            <a:pPr lvl="1">
              <a:lnSpc>
                <a:spcPct val="90000"/>
              </a:lnSpc>
            </a:pPr>
            <a:r>
              <a:rPr lang="zh-CN" altLang="en-US" sz="1800" b="1" dirty="0" smtClean="0">
                <a:solidFill>
                  <a:srgbClr val="7030A0"/>
                </a:solidFill>
              </a:rPr>
              <a:t>父</a:t>
            </a:r>
            <a:r>
              <a:rPr lang="zh-CN" altLang="en-US" sz="1800" b="1" dirty="0">
                <a:solidFill>
                  <a:srgbClr val="7030A0"/>
                </a:solidFill>
              </a:rPr>
              <a:t>进程和子进程在</a:t>
            </a:r>
            <a:r>
              <a:rPr lang="zh-CN" altLang="en-US" sz="1800" b="1" dirty="0">
                <a:solidFill>
                  <a:srgbClr val="C00000"/>
                </a:solidFill>
              </a:rPr>
              <a:t>不同</a:t>
            </a:r>
            <a:r>
              <a:rPr lang="zh-CN" altLang="en-US" sz="1800" b="1" dirty="0">
                <a:solidFill>
                  <a:srgbClr val="7030A0"/>
                </a:solidFill>
              </a:rPr>
              <a:t>的地址空间上运行</a:t>
            </a:r>
            <a:r>
              <a:rPr lang="zh-CN" altLang="en-US" sz="1800" b="1" dirty="0" smtClean="0"/>
              <a:t>；</a:t>
            </a:r>
            <a:endParaRPr lang="en-US" altLang="zh-CN" sz="1800" b="1" dirty="0" smtClean="0"/>
          </a:p>
          <a:p>
            <a:pPr lvl="1">
              <a:lnSpc>
                <a:spcPct val="90000"/>
              </a:lnSpc>
            </a:pPr>
            <a:r>
              <a:rPr lang="zh-CN" altLang="en-US" sz="1800" b="1" dirty="0" smtClean="0"/>
              <a:t>子进程可以装入并执行自己的程序</a:t>
            </a:r>
            <a:endParaRPr lang="zh-CN" altLang="en-US" sz="1800" b="1" dirty="0"/>
          </a:p>
          <a:p>
            <a:pPr>
              <a:lnSpc>
                <a:spcPct val="90000"/>
              </a:lnSpc>
            </a:pPr>
            <a:r>
              <a:rPr lang="zh-CN" altLang="en-US" sz="2000" b="1" dirty="0" smtClean="0">
                <a:solidFill>
                  <a:srgbClr val="121896"/>
                </a:solidFill>
              </a:rPr>
              <a:t>Execution</a:t>
            </a:r>
            <a:endParaRPr lang="zh-CN" altLang="en-US" sz="2000" b="1" dirty="0">
              <a:solidFill>
                <a:srgbClr val="121896"/>
              </a:solidFill>
            </a:endParaRPr>
          </a:p>
          <a:p>
            <a:pPr lvl="1">
              <a:lnSpc>
                <a:spcPct val="90000"/>
              </a:lnSpc>
            </a:pPr>
            <a:r>
              <a:rPr lang="zh-CN" altLang="en-US" sz="1800" dirty="0" smtClean="0"/>
              <a:t>父子进程可以并发执行</a:t>
            </a:r>
            <a:endParaRPr lang="en-US" altLang="zh-CN" sz="1800" dirty="0" smtClean="0"/>
          </a:p>
          <a:p>
            <a:pPr lvl="1">
              <a:lnSpc>
                <a:spcPct val="90000"/>
              </a:lnSpc>
            </a:pPr>
            <a:r>
              <a:rPr lang="zh-CN" altLang="en-US" sz="1800" dirty="0"/>
              <a:t>通常父</a:t>
            </a:r>
            <a:r>
              <a:rPr lang="zh-CN" altLang="en-US" sz="1800" dirty="0" smtClean="0"/>
              <a:t>进程在结束之前，需要</a:t>
            </a:r>
            <a:r>
              <a:rPr lang="zh-CN" altLang="en-US" sz="1800" dirty="0"/>
              <a:t>等待子进程结束</a:t>
            </a:r>
            <a:endParaRPr lang="zh-CN" alt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06413" y="1200150"/>
            <a:ext cx="8256587"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dirty="0">
                <a:effectLst>
                  <a:outerShdw blurRad="38100" dist="38100" dir="2700000">
                    <a:srgbClr val="C0C0C0"/>
                  </a:outerShdw>
                </a:effectLst>
              </a:rPr>
              <a:t>Components of a program in execution</a:t>
            </a:r>
            <a:endParaRPr lang="en-US" altLang="zh-CN" noProof="1">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Process Creation (</a:t>
            </a:r>
            <a:r>
              <a:rPr lang="en-US" altLang="zh-CN" noProof="1"/>
              <a:t>UNIX examples</a:t>
            </a:r>
            <a:r>
              <a:rPr lang="en-US" altLang="zh-CN" noProof="1">
                <a:effectLst>
                  <a:outerShdw blurRad="38100" dist="38100" dir="2700000">
                    <a:srgbClr val="C0C0C0"/>
                  </a:outerShdw>
                </a:effectLst>
              </a:rPr>
              <a:t>)</a:t>
            </a:r>
            <a:endParaRPr lang="en-US" altLang="zh-CN" noProof="1">
              <a:effectLst>
                <a:outerShdw blurRad="38100" dist="38100" dir="2700000">
                  <a:srgbClr val="C0C0C0"/>
                </a:outerShdw>
              </a:effectLst>
            </a:endParaRPr>
          </a:p>
        </p:txBody>
      </p:sp>
      <p:pic>
        <p:nvPicPr>
          <p:cNvPr id="67587" name="Picture 3"/>
          <p:cNvPicPr>
            <a:picLocks noChangeAspect="1" noChangeArrowheads="1"/>
          </p:cNvPicPr>
          <p:nvPr/>
        </p:nvPicPr>
        <p:blipFill>
          <a:blip r:embed="rId1">
            <a:extLst>
              <a:ext uri="{28A0092B-C50C-407E-A947-70E740481C1C}">
                <a14:useLocalDpi xmlns:a14="http://schemas.microsoft.com/office/drawing/2010/main" val="0"/>
              </a:ext>
            </a:extLst>
          </a:blip>
          <a:srcRect l="383" t="33247" r="575" b="33249"/>
          <a:stretch>
            <a:fillRect/>
          </a:stretch>
        </p:blipFill>
        <p:spPr bwMode="auto">
          <a:xfrm>
            <a:off x="1172218" y="2672486"/>
            <a:ext cx="6557963" cy="282340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67588" name="Rectangle 3"/>
          <p:cNvSpPr>
            <a:spLocks noGrp="1" noChangeArrowheads="1"/>
          </p:cNvSpPr>
          <p:nvPr/>
        </p:nvSpPr>
        <p:spPr bwMode="auto">
          <a:xfrm>
            <a:off x="869950" y="1060449"/>
            <a:ext cx="7154863" cy="138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1800" dirty="0">
                <a:latin typeface="Helvetica" panose="020B0604020202020204" pitchFamily="34" charset="0"/>
              </a:rPr>
              <a:t>UNIX examples</a:t>
            </a:r>
            <a:endParaRPr lang="en-US" altLang="zh-CN" sz="1800" dirty="0">
              <a:latin typeface="Helvetica" panose="020B0604020202020204" pitchFamily="34" charset="0"/>
            </a:endParaRPr>
          </a:p>
          <a:p>
            <a:pPr lvl="1"/>
            <a:r>
              <a:rPr lang="en-US" altLang="zh-CN" sz="1600" b="1" i="1" dirty="0">
                <a:solidFill>
                  <a:srgbClr val="C00000"/>
                </a:solidFill>
                <a:latin typeface="Courier New" panose="02070309020205020404" pitchFamily="49" charset="0"/>
                <a:cs typeface="Courier New" panose="02070309020205020404" pitchFamily="49" charset="0"/>
              </a:rPr>
              <a:t>fork()</a:t>
            </a:r>
            <a:r>
              <a:rPr lang="en-US" altLang="zh-CN" sz="1600" b="1" i="1" dirty="0">
                <a:solidFill>
                  <a:srgbClr val="C00000"/>
                </a:solidFill>
              </a:rPr>
              <a:t> </a:t>
            </a:r>
            <a:r>
              <a:rPr lang="en-US" altLang="zh-CN" sz="1600" dirty="0"/>
              <a:t>system call creates new process</a:t>
            </a:r>
            <a:endParaRPr lang="en-US" altLang="zh-CN" sz="1600" dirty="0"/>
          </a:p>
          <a:p>
            <a:pPr lvl="1"/>
            <a:r>
              <a:rPr lang="en-US" altLang="zh-CN" sz="1600" b="1" i="1" dirty="0">
                <a:solidFill>
                  <a:srgbClr val="C00000"/>
                </a:solidFill>
                <a:latin typeface="Courier New" panose="02070309020205020404" pitchFamily="49" charset="0"/>
                <a:cs typeface="Courier New" panose="02070309020205020404" pitchFamily="49" charset="0"/>
              </a:rPr>
              <a:t>exec()</a:t>
            </a:r>
            <a:r>
              <a:rPr lang="en-US" altLang="zh-CN" sz="1600" b="1" i="1" dirty="0">
                <a:solidFill>
                  <a:srgbClr val="C00000"/>
                </a:solidFill>
              </a:rPr>
              <a:t> </a:t>
            </a:r>
            <a:r>
              <a:rPr lang="en-US" altLang="zh-CN" sz="1600" dirty="0"/>
              <a:t>system call used after a </a:t>
            </a:r>
            <a:r>
              <a:rPr lang="en-US" altLang="zh-CN" sz="1600" dirty="0">
                <a:solidFill>
                  <a:srgbClr val="000000"/>
                </a:solidFill>
                <a:latin typeface="Courier New" panose="02070309020205020404" pitchFamily="49" charset="0"/>
                <a:cs typeface="Courier New" panose="02070309020205020404" pitchFamily="49" charset="0"/>
              </a:rPr>
              <a:t>fork()</a:t>
            </a:r>
            <a:r>
              <a:rPr lang="en-US" altLang="zh-CN" sz="1600" dirty="0"/>
              <a:t> to replace the </a:t>
            </a:r>
            <a:r>
              <a:rPr lang="en-US" altLang="zh-CN" sz="1600" dirty="0" smtClean="0"/>
              <a:t>process</a:t>
            </a:r>
            <a:r>
              <a:rPr lang="en-US" altLang="zh-CN" sz="1600" dirty="0" smtClean="0">
                <a:latin typeface="Helvetica" panose="020B0604020202020204" pitchFamily="34" charset="0"/>
              </a:rPr>
              <a:t>’ </a:t>
            </a:r>
            <a:r>
              <a:rPr lang="zh-CN" altLang="en-US" sz="1600" dirty="0" smtClean="0"/>
              <a:t>memory </a:t>
            </a:r>
            <a:r>
              <a:rPr lang="zh-CN" altLang="en-US" sz="1600" dirty="0"/>
              <a:t>space with a new program</a:t>
            </a:r>
            <a:endParaRPr lang="zh-CN" altLang="en-US" sz="1600" dirty="0"/>
          </a:p>
        </p:txBody>
      </p:sp>
      <p:sp>
        <p:nvSpPr>
          <p:cNvPr id="67589" name="文本框 1"/>
          <p:cNvSpPr txBox="1">
            <a:spLocks noChangeArrowheads="1"/>
          </p:cNvSpPr>
          <p:nvPr/>
        </p:nvSpPr>
        <p:spPr bwMode="auto">
          <a:xfrm>
            <a:off x="6816602" y="5559225"/>
            <a:ext cx="1670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dirty="0"/>
              <a:t>父子外出：父等子</a:t>
            </a:r>
            <a:endParaRPr lang="zh-CN" altLang="en-US" sz="1400" dirty="0"/>
          </a:p>
        </p:txBody>
      </p:sp>
      <p:cxnSp>
        <p:nvCxnSpPr>
          <p:cNvPr id="3" name="直接箭头连接符 2"/>
          <p:cNvCxnSpPr>
            <a:endCxn id="67587" idx="1"/>
          </p:cNvCxnSpPr>
          <p:nvPr/>
        </p:nvCxnSpPr>
        <p:spPr>
          <a:xfrm>
            <a:off x="685800" y="4081842"/>
            <a:ext cx="486418" cy="234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8" name="文本框 7"/>
          <p:cNvSpPr txBox="1"/>
          <p:nvPr/>
        </p:nvSpPr>
        <p:spPr>
          <a:xfrm>
            <a:off x="361591" y="3712510"/>
            <a:ext cx="887110" cy="369332"/>
          </a:xfrm>
          <a:prstGeom prst="rect">
            <a:avLst/>
          </a:prstGeom>
          <a:noFill/>
        </p:spPr>
        <p:txBody>
          <a:bodyPr wrap="square" rtlCol="0">
            <a:spAutoFit/>
          </a:bodyPr>
          <a:lstStyle/>
          <a:p>
            <a:r>
              <a:rPr lang="en-US" altLang="zh-CN" dirty="0" smtClean="0"/>
              <a:t>parent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p:txBody>
          <a:bodyPr/>
          <a:lstStyle/>
          <a:p>
            <a:pPr>
              <a:lnSpc>
                <a:spcPct val="80000"/>
              </a:lnSpc>
            </a:pPr>
            <a:r>
              <a:rPr lang="en-US" altLang="zh-CN"/>
              <a:t>Threads in Java</a:t>
            </a:r>
            <a:endParaRPr lang="en-US" altLang="zh-CN"/>
          </a:p>
        </p:txBody>
      </p:sp>
      <p:sp>
        <p:nvSpPr>
          <p:cNvPr id="68611" name="Rectangle 3"/>
          <p:cNvSpPr>
            <a:spLocks noGrp="1" noChangeArrowheads="1"/>
          </p:cNvSpPr>
          <p:nvPr>
            <p:ph type="body" idx="4294967295"/>
          </p:nvPr>
        </p:nvSpPr>
        <p:spPr>
          <a:xfrm>
            <a:off x="849313" y="1023938"/>
            <a:ext cx="7351712" cy="5257800"/>
          </a:xfrm>
        </p:spPr>
        <p:txBody>
          <a:bodyPr/>
          <a:lstStyle/>
          <a:p>
            <a:pPr>
              <a:lnSpc>
                <a:spcPct val="80000"/>
              </a:lnSpc>
            </a:pPr>
            <a:r>
              <a:rPr lang="en-US" altLang="zh-CN" sz="1800"/>
              <a:t>Java</a:t>
            </a:r>
            <a:r>
              <a:rPr lang="zh-CN" altLang="en-US" sz="1800"/>
              <a:t>中当利用继承</a:t>
            </a:r>
            <a:r>
              <a:rPr lang="en-US" altLang="zh-CN" sz="1800"/>
              <a:t>Thread</a:t>
            </a:r>
            <a:r>
              <a:rPr lang="zh-CN" altLang="en-US" sz="1800"/>
              <a:t>类或实现</a:t>
            </a:r>
            <a:r>
              <a:rPr lang="en-US" altLang="zh-CN" sz="1800"/>
              <a:t>Runnable</a:t>
            </a:r>
            <a:r>
              <a:rPr lang="zh-CN" altLang="en-US" sz="1800"/>
              <a:t>接口创建一个线程，然后调用线程的</a:t>
            </a:r>
            <a:r>
              <a:rPr lang="en-US" altLang="zh-CN" sz="1800"/>
              <a:t>start()</a:t>
            </a:r>
            <a:r>
              <a:rPr lang="zh-CN" altLang="en-US" sz="1800"/>
              <a:t>方法，系统中涉及到几个线程</a:t>
            </a:r>
            <a:endParaRPr lang="en-US" altLang="zh-CN" sz="1800"/>
          </a:p>
          <a:p>
            <a:pPr>
              <a:lnSpc>
                <a:spcPct val="80000"/>
              </a:lnSpc>
            </a:pPr>
            <a:r>
              <a:rPr lang="zh-CN" altLang="en-US" sz="1800"/>
              <a:t>例如：</a:t>
            </a:r>
            <a:endParaRPr lang="en-US" altLang="zh-CN" sz="1800"/>
          </a:p>
          <a:p>
            <a:pPr marL="457200" lvl="1" indent="0">
              <a:lnSpc>
                <a:spcPct val="80000"/>
              </a:lnSpc>
              <a:buFont typeface="Monotype Sorts" pitchFamily="2" charset="2"/>
              <a:buNone/>
            </a:pPr>
            <a:r>
              <a:rPr lang="en-US" altLang="zh-CN" sz="1400"/>
              <a:t>public class testThread {</a:t>
            </a:r>
            <a:endParaRPr lang="en-US" altLang="zh-CN" sz="1400"/>
          </a:p>
          <a:p>
            <a:pPr marL="457200" lvl="1" indent="0">
              <a:lnSpc>
                <a:spcPct val="80000"/>
              </a:lnSpc>
              <a:buFont typeface="Monotype Sorts" pitchFamily="2" charset="2"/>
              <a:buNone/>
            </a:pPr>
            <a:r>
              <a:rPr lang="en-US" altLang="zh-CN" sz="1400"/>
              <a:t>	 public static void main(String[] args) {		 </a:t>
            </a:r>
            <a:endParaRPr lang="en-US" altLang="zh-CN" sz="1400"/>
          </a:p>
          <a:p>
            <a:pPr marL="457200" lvl="1" indent="0">
              <a:lnSpc>
                <a:spcPct val="80000"/>
              </a:lnSpc>
              <a:buFont typeface="Monotype Sorts" pitchFamily="2" charset="2"/>
              <a:buNone/>
            </a:pPr>
            <a:r>
              <a:rPr lang="en-US" altLang="zh-CN" sz="1400"/>
              <a:t>	       Task task=new Task();</a:t>
            </a:r>
            <a:endParaRPr lang="en-US" altLang="zh-CN" sz="1400"/>
          </a:p>
          <a:p>
            <a:pPr marL="457200" lvl="1" indent="0">
              <a:lnSpc>
                <a:spcPct val="80000"/>
              </a:lnSpc>
              <a:buFont typeface="Monotype Sorts" pitchFamily="2" charset="2"/>
              <a:buNone/>
            </a:pPr>
            <a:r>
              <a:rPr lang="en-US" altLang="zh-CN" sz="1400"/>
              <a:t>	       Thread thread_1=new Thread(task);</a:t>
            </a:r>
            <a:endParaRPr lang="en-US" altLang="zh-CN" sz="1400"/>
          </a:p>
          <a:p>
            <a:pPr marL="457200" lvl="1" indent="0">
              <a:lnSpc>
                <a:spcPct val="80000"/>
              </a:lnSpc>
              <a:buFont typeface="Monotype Sorts" pitchFamily="2" charset="2"/>
              <a:buNone/>
            </a:pPr>
            <a:r>
              <a:rPr lang="en-US" altLang="zh-CN" sz="1400"/>
              <a:t>	</a:t>
            </a:r>
            <a:r>
              <a:rPr lang="en-US" altLang="zh-CN" sz="1400" b="1">
                <a:solidFill>
                  <a:srgbClr val="FF0000"/>
                </a:solidFill>
              </a:rPr>
              <a:t>       thread_1.start();    </a:t>
            </a:r>
            <a:endParaRPr lang="en-US" altLang="zh-CN" sz="1400" b="1">
              <a:solidFill>
                <a:srgbClr val="FF0000"/>
              </a:solidFill>
            </a:endParaRPr>
          </a:p>
          <a:p>
            <a:pPr marL="457200" lvl="1" indent="0">
              <a:lnSpc>
                <a:spcPct val="80000"/>
              </a:lnSpc>
              <a:buFont typeface="Monotype Sorts" pitchFamily="2" charset="2"/>
              <a:buNone/>
            </a:pPr>
            <a:r>
              <a:rPr lang="en-US" altLang="zh-CN" sz="1400" b="1">
                <a:solidFill>
                  <a:srgbClr val="FF0000"/>
                </a:solidFill>
              </a:rPr>
              <a:t>                </a:t>
            </a:r>
            <a:r>
              <a:rPr lang="en-US" altLang="zh-CN" sz="1400" b="1">
                <a:solidFill>
                  <a:srgbClr val="006600"/>
                </a:solidFill>
              </a:rPr>
              <a:t>// thread_1.run()    //</a:t>
            </a:r>
            <a:r>
              <a:rPr lang="zh-CN" altLang="en-US" sz="1400" b="1">
                <a:solidFill>
                  <a:srgbClr val="006600"/>
                </a:solidFill>
              </a:rPr>
              <a:t>与上条语句的执行过程有何区别</a:t>
            </a:r>
            <a:r>
              <a:rPr lang="en-US" altLang="zh-CN" sz="1400" b="1">
                <a:solidFill>
                  <a:srgbClr val="006600"/>
                </a:solidFill>
              </a:rPr>
              <a:t>?</a:t>
            </a:r>
            <a:endParaRPr lang="en-US" altLang="zh-CN" sz="1400" b="1">
              <a:solidFill>
                <a:srgbClr val="006600"/>
              </a:solidFill>
            </a:endParaRPr>
          </a:p>
          <a:p>
            <a:pPr marL="457200" lvl="1" indent="0">
              <a:lnSpc>
                <a:spcPct val="80000"/>
              </a:lnSpc>
              <a:buFont typeface="Monotype Sorts" pitchFamily="2" charset="2"/>
              <a:buNone/>
            </a:pPr>
            <a:r>
              <a:rPr lang="en-US" altLang="zh-CN" sz="1400" b="1">
                <a:solidFill>
                  <a:srgbClr val="FF0000"/>
                </a:solidFill>
              </a:rPr>
              <a:t>                </a:t>
            </a:r>
            <a:r>
              <a:rPr lang="en-US" altLang="zh-CN" sz="1400"/>
              <a:t>System.out.println(“Hello ”);</a:t>
            </a:r>
            <a:endParaRPr lang="en-US" altLang="zh-CN" sz="1400"/>
          </a:p>
          <a:p>
            <a:pPr marL="457200" lvl="1" indent="0">
              <a:lnSpc>
                <a:spcPct val="80000"/>
              </a:lnSpc>
              <a:buFont typeface="Monotype Sorts" pitchFamily="2" charset="2"/>
              <a:buNone/>
            </a:pPr>
            <a:r>
              <a:rPr lang="en-US" altLang="zh-CN" sz="1400"/>
              <a:t>            }</a:t>
            </a:r>
            <a:endParaRPr lang="en-US" altLang="zh-CN" sz="1400"/>
          </a:p>
          <a:p>
            <a:pPr marL="457200" lvl="1" indent="0">
              <a:lnSpc>
                <a:spcPct val="80000"/>
              </a:lnSpc>
              <a:buFont typeface="Monotype Sorts" pitchFamily="2" charset="2"/>
              <a:buNone/>
            </a:pPr>
            <a:r>
              <a:rPr lang="en-US" altLang="zh-CN" sz="1400"/>
              <a:t>}	 </a:t>
            </a:r>
            <a:endParaRPr lang="en-US" altLang="zh-CN" sz="1400"/>
          </a:p>
          <a:p>
            <a:pPr marL="457200" lvl="1" indent="0">
              <a:lnSpc>
                <a:spcPct val="80000"/>
              </a:lnSpc>
              <a:buFont typeface="Monotype Sorts" pitchFamily="2" charset="2"/>
              <a:buNone/>
            </a:pPr>
            <a:r>
              <a:rPr lang="en-US" altLang="zh-CN" sz="1400"/>
              <a:t>class Task implements Runnable {</a:t>
            </a:r>
            <a:endParaRPr lang="en-US" altLang="zh-CN" sz="1400"/>
          </a:p>
          <a:p>
            <a:pPr marL="457200" lvl="1" indent="0">
              <a:lnSpc>
                <a:spcPct val="80000"/>
              </a:lnSpc>
              <a:buFont typeface="Monotype Sorts" pitchFamily="2" charset="2"/>
              <a:buNone/>
            </a:pPr>
            <a:r>
              <a:rPr lang="en-US" altLang="zh-CN" sz="1400"/>
              <a:t>    public void run() { </a:t>
            </a:r>
            <a:endParaRPr lang="en-US" altLang="zh-CN" sz="1400"/>
          </a:p>
          <a:p>
            <a:pPr marL="457200" lvl="1" indent="0">
              <a:lnSpc>
                <a:spcPct val="80000"/>
              </a:lnSpc>
              <a:buFont typeface="Monotype Sorts" pitchFamily="2" charset="2"/>
              <a:buNone/>
            </a:pPr>
            <a:r>
              <a:rPr lang="en-US" altLang="zh-CN" sz="1400"/>
              <a:t>          System.out.println(“World ”);</a:t>
            </a:r>
            <a:r>
              <a:rPr lang="zh-CN" altLang="en-US" sz="1400"/>
              <a:t> </a:t>
            </a:r>
            <a:endParaRPr lang="en-US" altLang="zh-CN" sz="1400"/>
          </a:p>
          <a:p>
            <a:pPr marL="457200" lvl="1" indent="0">
              <a:lnSpc>
                <a:spcPct val="80000"/>
              </a:lnSpc>
              <a:buFont typeface="Monotype Sorts" pitchFamily="2" charset="2"/>
              <a:buNone/>
            </a:pPr>
            <a:r>
              <a:rPr lang="en-US" altLang="zh-CN" sz="1400"/>
              <a:t>     } </a:t>
            </a:r>
            <a:endParaRPr lang="en-US" altLang="zh-CN" sz="1400"/>
          </a:p>
          <a:p>
            <a:pPr marL="457200" lvl="1" indent="0">
              <a:lnSpc>
                <a:spcPct val="80000"/>
              </a:lnSpc>
              <a:buFont typeface="Monotype Sorts" pitchFamily="2" charset="2"/>
              <a:buNone/>
            </a:pPr>
            <a:r>
              <a:rPr lang="en-US" altLang="zh-CN" sz="1400"/>
              <a:t>}</a:t>
            </a:r>
            <a:endParaRPr lang="en-US" altLang="zh-CN" sz="1400"/>
          </a:p>
          <a:p>
            <a:pPr>
              <a:lnSpc>
                <a:spcPct val="80000"/>
              </a:lnSpc>
            </a:pPr>
            <a:r>
              <a:rPr lang="zh-CN" altLang="en-US" sz="1600" b="1"/>
              <a:t>问：</a:t>
            </a:r>
            <a:endParaRPr lang="en-US" altLang="zh-CN" sz="1600" b="1"/>
          </a:p>
          <a:p>
            <a:pPr marL="457200" lvl="1" indent="0">
              <a:lnSpc>
                <a:spcPct val="80000"/>
              </a:lnSpc>
              <a:buFont typeface="Monotype Sorts" pitchFamily="2" charset="2"/>
              <a:buNone/>
            </a:pPr>
            <a:r>
              <a:rPr lang="en-US" altLang="zh-CN" sz="1400" b="1"/>
              <a:t>1</a:t>
            </a:r>
            <a:r>
              <a:rPr lang="zh-CN" altLang="en-US" sz="1400" b="1"/>
              <a:t>、语句</a:t>
            </a:r>
            <a:r>
              <a:rPr lang="en-US" altLang="zh-CN" sz="1400" b="1"/>
              <a:t>thread_1.start()</a:t>
            </a:r>
            <a:r>
              <a:rPr lang="zh-CN" altLang="en-US" sz="1400" b="1"/>
              <a:t>执行后，</a:t>
            </a:r>
            <a:r>
              <a:rPr lang="en-US" altLang="zh-CN" sz="1400" b="1"/>
              <a:t>JVM</a:t>
            </a:r>
            <a:r>
              <a:rPr lang="zh-CN" altLang="en-US" sz="1400" b="1"/>
              <a:t>中有几个与该程序有关的线程在运行</a:t>
            </a:r>
            <a:endParaRPr lang="en-US" altLang="zh-CN" sz="1400" b="1"/>
          </a:p>
          <a:p>
            <a:pPr marL="457200" lvl="1" indent="0">
              <a:lnSpc>
                <a:spcPct val="80000"/>
              </a:lnSpc>
              <a:buFont typeface="Monotype Sorts" pitchFamily="2" charset="2"/>
              <a:buNone/>
            </a:pPr>
            <a:r>
              <a:rPr lang="en-US" altLang="zh-CN" sz="1400" b="1"/>
              <a:t>2</a:t>
            </a:r>
            <a:r>
              <a:rPr lang="zh-CN" altLang="en-US" sz="1400" b="1"/>
              <a:t>、程序的运行结果是什么？</a:t>
            </a:r>
            <a:endParaRPr lang="en-US" altLang="zh-CN" sz="1400" b="1"/>
          </a:p>
          <a:p>
            <a:pPr marL="457200" lvl="1" indent="0">
              <a:lnSpc>
                <a:spcPct val="80000"/>
              </a:lnSpc>
              <a:buFont typeface="Monotype Sorts" pitchFamily="2" charset="2"/>
              <a:buNone/>
            </a:pPr>
            <a:r>
              <a:rPr lang="en-US" altLang="zh-CN" sz="1400" b="1"/>
              <a:t>3</a:t>
            </a:r>
            <a:r>
              <a:rPr lang="zh-CN" altLang="en-US" sz="1400" b="1"/>
              <a:t>、</a:t>
            </a:r>
            <a:r>
              <a:rPr lang="en-US" altLang="zh-CN" sz="1400" b="1">
                <a:solidFill>
                  <a:srgbClr val="FF0000"/>
                </a:solidFill>
              </a:rPr>
              <a:t> thread_1.start()</a:t>
            </a:r>
            <a:r>
              <a:rPr lang="zh-CN" altLang="en-US" sz="1400" b="1">
                <a:solidFill>
                  <a:srgbClr val="FF0000"/>
                </a:solidFill>
              </a:rPr>
              <a:t>与 </a:t>
            </a:r>
            <a:r>
              <a:rPr lang="en-US" altLang="zh-CN" sz="1400" b="1">
                <a:solidFill>
                  <a:srgbClr val="FF0000"/>
                </a:solidFill>
              </a:rPr>
              <a:t>thread_1.run()</a:t>
            </a:r>
            <a:r>
              <a:rPr lang="zh-CN" altLang="en-US" sz="1400" b="1">
                <a:solidFill>
                  <a:srgbClr val="FF0000"/>
                </a:solidFill>
              </a:rPr>
              <a:t>有何区别？</a:t>
            </a:r>
            <a:endParaRPr lang="en-US" altLang="zh-CN" sz="1400" b="1">
              <a:solidFill>
                <a:srgbClr val="FF0000"/>
              </a:solidFill>
            </a:endParaRPr>
          </a:p>
          <a:p>
            <a:pPr marL="457200" lvl="1" indent="0">
              <a:lnSpc>
                <a:spcPct val="80000"/>
              </a:lnSpc>
              <a:buFont typeface="Monotype Sorts" pitchFamily="2" charset="2"/>
              <a:buNone/>
            </a:pPr>
            <a:endParaRPr lang="en-US" altLang="zh-CN" sz="1400" b="1"/>
          </a:p>
          <a:p>
            <a:pPr>
              <a:lnSpc>
                <a:spcPct val="80000"/>
              </a:lnSpc>
            </a:pPr>
            <a:endParaRPr lang="en-US" altLang="zh-CN"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p:txBody>
          <a:bodyPr/>
          <a:lstStyle/>
          <a:p>
            <a:pPr>
              <a:lnSpc>
                <a:spcPct val="80000"/>
              </a:lnSpc>
            </a:pPr>
            <a:r>
              <a:rPr lang="en-US" altLang="zh-CN"/>
              <a:t>Thread.start()</a:t>
            </a:r>
            <a:r>
              <a:rPr lang="zh-CN" altLang="en-US"/>
              <a:t> </a:t>
            </a:r>
            <a:r>
              <a:rPr lang="en-US" altLang="zh-CN"/>
              <a:t>in Java (Cont.)</a:t>
            </a:r>
            <a:endParaRPr lang="en-US" altLang="zh-CN"/>
          </a:p>
        </p:txBody>
      </p:sp>
      <p:sp>
        <p:nvSpPr>
          <p:cNvPr id="59395" name="Rectangle 3"/>
          <p:cNvSpPr>
            <a:spLocks noGrp="1" noChangeArrowheads="1"/>
          </p:cNvSpPr>
          <p:nvPr>
            <p:ph type="body" idx="4294967295"/>
          </p:nvPr>
        </p:nvSpPr>
        <p:spPr>
          <a:xfrm>
            <a:off x="849313" y="1023938"/>
            <a:ext cx="7351712" cy="5257800"/>
          </a:xfrm>
        </p:spPr>
        <p:txBody>
          <a:bodyPr/>
          <a:lstStyle/>
          <a:p>
            <a:pPr marL="285750" indent="-285750">
              <a:buFont typeface="Wingdings" panose="05000000000000000000" pitchFamily="2" charset="2"/>
              <a:buChar char="n"/>
              <a:defRPr/>
            </a:pPr>
            <a:r>
              <a:rPr lang="zh-CN" altLang="en-US" sz="2400" dirty="0"/>
              <a:t>官方注释：</a:t>
            </a:r>
            <a:endParaRPr lang="en-US" altLang="zh-CN" sz="2400" dirty="0"/>
          </a:p>
          <a:p>
            <a:pPr marL="685800" lvl="1">
              <a:buFont typeface="Wingdings" panose="05000000000000000000" pitchFamily="2" charset="2"/>
              <a:buChar char="n"/>
              <a:defRPr/>
            </a:pPr>
            <a:r>
              <a:rPr lang="en-US" altLang="zh-CN" sz="2000" dirty="0">
                <a:solidFill>
                  <a:srgbClr val="0070C0"/>
                </a:solidFill>
              </a:rPr>
              <a:t>public void </a:t>
            </a:r>
            <a:r>
              <a:rPr lang="en-US" altLang="zh-CN" sz="2000" dirty="0">
                <a:solidFill>
                  <a:srgbClr val="C00000"/>
                </a:solidFill>
              </a:rPr>
              <a:t>start()</a:t>
            </a:r>
            <a:endParaRPr lang="en-US" altLang="zh-CN" sz="2000" dirty="0">
              <a:solidFill>
                <a:srgbClr val="C00000"/>
              </a:solidFill>
            </a:endParaRPr>
          </a:p>
          <a:p>
            <a:pPr marL="1143000" lvl="2" indent="-342900">
              <a:buFont typeface="Wingdings" panose="05000000000000000000" pitchFamily="2" charset="2"/>
              <a:buChar char="ü"/>
              <a:defRPr/>
            </a:pPr>
            <a:r>
              <a:rPr lang="en-US" altLang="zh-CN" sz="2000" dirty="0"/>
              <a:t>Causes this thread to begin execution; the Java Virtual Machine </a:t>
            </a:r>
            <a:r>
              <a:rPr lang="en-US" altLang="zh-CN" sz="2000" dirty="0">
                <a:solidFill>
                  <a:srgbClr val="006600"/>
                </a:solidFill>
              </a:rPr>
              <a:t>calls the run method of this thread</a:t>
            </a:r>
            <a:r>
              <a:rPr lang="en-US" altLang="zh-CN" sz="2000" dirty="0"/>
              <a:t>. </a:t>
            </a:r>
            <a:endParaRPr lang="en-US" altLang="zh-CN" sz="2000" dirty="0"/>
          </a:p>
          <a:p>
            <a:pPr marL="1143000" lvl="2" indent="-342900">
              <a:buFont typeface="Wingdings" panose="05000000000000000000" pitchFamily="2" charset="2"/>
              <a:buChar char="ü"/>
              <a:defRPr/>
            </a:pPr>
            <a:r>
              <a:rPr lang="en-US" altLang="zh-CN" sz="2000" dirty="0">
                <a:solidFill>
                  <a:srgbClr val="006600"/>
                </a:solidFill>
              </a:rPr>
              <a:t>The result is that two threads are running concurrently</a:t>
            </a:r>
            <a:r>
              <a:rPr lang="en-US" altLang="zh-CN" sz="2000" dirty="0"/>
              <a:t>: the current thread (which returns from the call to the start method) and the other thread (which executes its run method). </a:t>
            </a:r>
            <a:endParaRPr lang="en-US" altLang="zh-CN" sz="2000" dirty="0"/>
          </a:p>
          <a:p>
            <a:pPr marL="1143000" lvl="2" indent="-342900">
              <a:buFont typeface="Wingdings" panose="05000000000000000000" pitchFamily="2" charset="2"/>
              <a:buChar char="ü"/>
              <a:defRPr/>
            </a:pPr>
            <a:r>
              <a:rPr lang="en-US" altLang="zh-CN" sz="2000" dirty="0"/>
              <a:t>It is never legal to start a thread more than once. In particular, a thread may not be restarted once it has completed execution.</a:t>
            </a:r>
            <a:endParaRPr lang="en-US" altLang="zh-CN" sz="2000" dirty="0"/>
          </a:p>
          <a:p>
            <a:pPr>
              <a:buFont typeface="Wingdings" panose="05000000000000000000" pitchFamily="2" charset="2"/>
              <a:buChar char="ü"/>
              <a:defRPr/>
            </a:pPr>
            <a:endParaRPr lang="en-US" altLang="zh-CN" sz="2000" dirty="0"/>
          </a:p>
          <a:p>
            <a:pPr marL="285750" indent="-285750">
              <a:buFont typeface="Wingdings" panose="05000000000000000000" pitchFamily="2" charset="2"/>
              <a:buChar char="n"/>
              <a:defRPr/>
            </a:pPr>
            <a:endParaRPr lang="en-US" altLang="zh-CN" sz="1800" dirty="0"/>
          </a:p>
          <a:p>
            <a:pPr marL="285750" indent="-285750">
              <a:buFont typeface="Wingdings" panose="05000000000000000000" pitchFamily="2" charset="2"/>
              <a:buChar char="n"/>
              <a:defRPr/>
            </a:pPr>
            <a:endParaRPr lang="en-US" altLang="zh-CN" sz="1800" dirty="0"/>
          </a:p>
          <a:p>
            <a:pPr marL="285750" indent="-285750">
              <a:buFont typeface="Wingdings" panose="05000000000000000000" pitchFamily="2" charset="2"/>
              <a:buChar char="n"/>
              <a:defRPr/>
            </a:pPr>
            <a:endParaRPr lang="en-US" altLang="zh-CN" sz="1800" dirty="0"/>
          </a:p>
          <a:p>
            <a:pPr>
              <a:defRPr/>
            </a:pPr>
            <a:endParaRPr lang="en-US" altLang="zh-CN" sz="1800" dirty="0"/>
          </a:p>
          <a:p>
            <a:pPr>
              <a:lnSpc>
                <a:spcPct val="80000"/>
              </a:lnSpc>
              <a:defRPr/>
            </a:pPr>
            <a:endParaRPr lang="en-US" altLang="zh-CN" sz="16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p:txBody>
          <a:bodyPr/>
          <a:lstStyle/>
          <a:p>
            <a:pPr>
              <a:lnSpc>
                <a:spcPct val="80000"/>
              </a:lnSpc>
            </a:pPr>
            <a:r>
              <a:rPr lang="en-US" altLang="zh-CN" dirty="0" err="1"/>
              <a:t>Thread.start</a:t>
            </a:r>
            <a:r>
              <a:rPr lang="en-US" altLang="zh-CN" dirty="0"/>
              <a:t>()</a:t>
            </a:r>
            <a:r>
              <a:rPr lang="zh-CN" altLang="en-US" dirty="0"/>
              <a:t> </a:t>
            </a:r>
            <a:r>
              <a:rPr lang="en-US" altLang="zh-CN" dirty="0"/>
              <a:t>in Java (Cont.)</a:t>
            </a:r>
            <a:endParaRPr lang="en-US" altLang="zh-CN" dirty="0"/>
          </a:p>
        </p:txBody>
      </p:sp>
      <p:sp>
        <p:nvSpPr>
          <p:cNvPr id="70659" name="Rectangle 3"/>
          <p:cNvSpPr>
            <a:spLocks noGrp="1" noChangeArrowheads="1"/>
          </p:cNvSpPr>
          <p:nvPr>
            <p:ph type="body" idx="4294967295"/>
          </p:nvPr>
        </p:nvSpPr>
        <p:spPr>
          <a:xfrm>
            <a:off x="441790" y="1023938"/>
            <a:ext cx="8455630" cy="5257800"/>
          </a:xfrm>
        </p:spPr>
        <p:txBody>
          <a:bodyPr/>
          <a:lstStyle/>
          <a:p>
            <a:pPr>
              <a:lnSpc>
                <a:spcPct val="80000"/>
              </a:lnSpc>
            </a:pPr>
            <a:r>
              <a:rPr lang="en-US" altLang="zh-CN" sz="2000" dirty="0"/>
              <a:t>Java</a:t>
            </a:r>
            <a:r>
              <a:rPr lang="zh-CN" altLang="en-US" sz="2000" dirty="0"/>
              <a:t>中调用</a:t>
            </a:r>
            <a:r>
              <a:rPr lang="en-US" altLang="zh-CN" sz="2000" dirty="0" err="1"/>
              <a:t>thread.start</a:t>
            </a:r>
            <a:r>
              <a:rPr lang="en-US" altLang="zh-CN" sz="2000" dirty="0"/>
              <a:t>()</a:t>
            </a:r>
            <a:endParaRPr lang="en-US" altLang="zh-CN" sz="2000" dirty="0"/>
          </a:p>
          <a:p>
            <a:pPr>
              <a:lnSpc>
                <a:spcPct val="80000"/>
              </a:lnSpc>
            </a:pPr>
            <a:r>
              <a:rPr lang="zh-CN" altLang="en-US" sz="1800" dirty="0"/>
              <a:t>例如：</a:t>
            </a:r>
            <a:endParaRPr lang="en-US" altLang="zh-CN" sz="1800" dirty="0"/>
          </a:p>
          <a:p>
            <a:pPr marL="457200" lvl="1" indent="0">
              <a:lnSpc>
                <a:spcPct val="80000"/>
              </a:lnSpc>
              <a:buFont typeface="Monotype Sorts" pitchFamily="2" charset="2"/>
              <a:buNone/>
            </a:pPr>
            <a:r>
              <a:rPr lang="en-US" altLang="zh-CN" sz="1400" dirty="0"/>
              <a:t>public class </a:t>
            </a:r>
            <a:r>
              <a:rPr lang="en-US" altLang="zh-CN" sz="1400" dirty="0" err="1"/>
              <a:t>testThread</a:t>
            </a:r>
            <a:r>
              <a:rPr lang="en-US" altLang="zh-CN" sz="1400" dirty="0"/>
              <a:t> {</a:t>
            </a:r>
            <a:endParaRPr lang="en-US" altLang="zh-CN" sz="1400" dirty="0"/>
          </a:p>
          <a:p>
            <a:pPr marL="457200" lvl="1" indent="0">
              <a:lnSpc>
                <a:spcPct val="80000"/>
              </a:lnSpc>
              <a:buFont typeface="Monotype Sorts" pitchFamily="2" charset="2"/>
              <a:buNone/>
            </a:pPr>
            <a:r>
              <a:rPr lang="en-US" altLang="zh-CN" sz="1400" dirty="0"/>
              <a:t>	 public static void main(String[] </a:t>
            </a:r>
            <a:r>
              <a:rPr lang="en-US" altLang="zh-CN" sz="1400" dirty="0" err="1"/>
              <a:t>args</a:t>
            </a:r>
            <a:r>
              <a:rPr lang="en-US" altLang="zh-CN" sz="1400" dirty="0"/>
              <a:t>) {		 </a:t>
            </a:r>
            <a:endParaRPr lang="en-US" altLang="zh-CN" sz="1400" dirty="0"/>
          </a:p>
          <a:p>
            <a:pPr marL="457200" lvl="1" indent="0">
              <a:lnSpc>
                <a:spcPct val="80000"/>
              </a:lnSpc>
              <a:buFont typeface="Monotype Sorts" pitchFamily="2" charset="2"/>
              <a:buNone/>
            </a:pPr>
            <a:r>
              <a:rPr lang="en-US" altLang="zh-CN" sz="1400" dirty="0"/>
              <a:t>	       Task task=new Task();</a:t>
            </a:r>
            <a:endParaRPr lang="en-US" altLang="zh-CN" sz="1400" dirty="0"/>
          </a:p>
          <a:p>
            <a:pPr marL="457200" lvl="1" indent="0">
              <a:lnSpc>
                <a:spcPct val="80000"/>
              </a:lnSpc>
              <a:buFont typeface="Monotype Sorts" pitchFamily="2" charset="2"/>
              <a:buNone/>
            </a:pPr>
            <a:r>
              <a:rPr lang="en-US" altLang="zh-CN" sz="1400" dirty="0"/>
              <a:t>	       Thread thread_1=new Thread(task);</a:t>
            </a:r>
            <a:endParaRPr lang="en-US" altLang="zh-CN" sz="1400" dirty="0"/>
          </a:p>
          <a:p>
            <a:pPr marL="457200" lvl="1" indent="0">
              <a:lnSpc>
                <a:spcPct val="80000"/>
              </a:lnSpc>
              <a:buFont typeface="Monotype Sorts" pitchFamily="2" charset="2"/>
              <a:buNone/>
            </a:pPr>
            <a:r>
              <a:rPr lang="en-US" altLang="zh-CN" sz="1400" dirty="0"/>
              <a:t>	</a:t>
            </a:r>
            <a:r>
              <a:rPr lang="en-US" altLang="zh-CN" sz="1400" b="1" dirty="0">
                <a:solidFill>
                  <a:srgbClr val="FF0000"/>
                </a:solidFill>
              </a:rPr>
              <a:t>        thread_1.start();    </a:t>
            </a:r>
            <a:r>
              <a:rPr lang="en-US" altLang="zh-CN" sz="1400" b="1" dirty="0">
                <a:solidFill>
                  <a:srgbClr val="006600"/>
                </a:solidFill>
              </a:rPr>
              <a:t>// thread_1.run()</a:t>
            </a:r>
            <a:r>
              <a:rPr lang="en-US" altLang="zh-CN" sz="1400" dirty="0"/>
              <a:t>                //…</a:t>
            </a:r>
            <a:endParaRPr lang="en-US" altLang="zh-CN" sz="1400" dirty="0"/>
          </a:p>
          <a:p>
            <a:pPr marL="457200" lvl="1" indent="0">
              <a:lnSpc>
                <a:spcPct val="80000"/>
              </a:lnSpc>
              <a:buFont typeface="Monotype Sorts" pitchFamily="2" charset="2"/>
              <a:buNone/>
            </a:pPr>
            <a:r>
              <a:rPr lang="en-US" altLang="zh-CN" sz="1400" b="1" dirty="0">
                <a:solidFill>
                  <a:srgbClr val="FF0000"/>
                </a:solidFill>
              </a:rPr>
              <a:t>                </a:t>
            </a:r>
            <a:r>
              <a:rPr lang="en-US" altLang="zh-CN" sz="1400" dirty="0" err="1"/>
              <a:t>System.out.println</a:t>
            </a:r>
            <a:r>
              <a:rPr lang="en-US" altLang="zh-CN" sz="1400" dirty="0"/>
              <a:t>(“Hello ”);</a:t>
            </a:r>
            <a:endParaRPr lang="en-US" altLang="zh-CN" sz="1400" dirty="0"/>
          </a:p>
          <a:p>
            <a:pPr marL="457200" lvl="1" indent="0">
              <a:lnSpc>
                <a:spcPct val="80000"/>
              </a:lnSpc>
              <a:buFont typeface="Monotype Sorts" pitchFamily="2" charset="2"/>
              <a:buNone/>
            </a:pPr>
            <a:r>
              <a:rPr lang="en-US" altLang="zh-CN" sz="1400" dirty="0"/>
              <a:t>            }</a:t>
            </a:r>
            <a:endParaRPr lang="en-US" altLang="zh-CN" sz="1400" dirty="0"/>
          </a:p>
          <a:p>
            <a:pPr marL="457200" lvl="1" indent="0">
              <a:lnSpc>
                <a:spcPct val="80000"/>
              </a:lnSpc>
              <a:buFont typeface="Monotype Sorts" pitchFamily="2" charset="2"/>
              <a:buNone/>
            </a:pPr>
            <a:r>
              <a:rPr lang="en-US" altLang="zh-CN" sz="1400" dirty="0"/>
              <a:t>}	 </a:t>
            </a:r>
            <a:endParaRPr lang="en-US" altLang="zh-CN" sz="1400" dirty="0"/>
          </a:p>
          <a:p>
            <a:pPr marL="457200" lvl="1" indent="0">
              <a:lnSpc>
                <a:spcPct val="80000"/>
              </a:lnSpc>
              <a:buFont typeface="Monotype Sorts" pitchFamily="2" charset="2"/>
              <a:buNone/>
            </a:pPr>
            <a:r>
              <a:rPr lang="en-US" altLang="zh-CN" sz="1400" dirty="0"/>
              <a:t>class Task implements Runnable {</a:t>
            </a:r>
            <a:endParaRPr lang="en-US" altLang="zh-CN" sz="1400" dirty="0"/>
          </a:p>
          <a:p>
            <a:pPr marL="457200" lvl="1" indent="0">
              <a:lnSpc>
                <a:spcPct val="80000"/>
              </a:lnSpc>
              <a:buFont typeface="Monotype Sorts" pitchFamily="2" charset="2"/>
              <a:buNone/>
            </a:pPr>
            <a:r>
              <a:rPr lang="en-US" altLang="zh-CN" sz="1400" dirty="0"/>
              <a:t>    public void run() { </a:t>
            </a:r>
            <a:endParaRPr lang="en-US" altLang="zh-CN" sz="1400" dirty="0"/>
          </a:p>
          <a:p>
            <a:pPr marL="457200" lvl="1" indent="0">
              <a:lnSpc>
                <a:spcPct val="80000"/>
              </a:lnSpc>
              <a:buFont typeface="Monotype Sorts" pitchFamily="2" charset="2"/>
              <a:buNone/>
            </a:pPr>
            <a:r>
              <a:rPr lang="en-US" altLang="zh-CN" sz="1400" dirty="0"/>
              <a:t>          </a:t>
            </a:r>
            <a:r>
              <a:rPr lang="en-US" altLang="zh-CN" sz="1400" dirty="0" err="1"/>
              <a:t>System.out.println</a:t>
            </a:r>
            <a:r>
              <a:rPr lang="en-US" altLang="zh-CN" sz="1400" dirty="0"/>
              <a:t>(“World ”);</a:t>
            </a:r>
            <a:r>
              <a:rPr lang="zh-CN" altLang="en-US" sz="1400" dirty="0"/>
              <a:t> </a:t>
            </a:r>
            <a:endParaRPr lang="en-US" altLang="zh-CN" sz="1400" dirty="0"/>
          </a:p>
          <a:p>
            <a:pPr marL="457200" lvl="1" indent="0">
              <a:lnSpc>
                <a:spcPct val="80000"/>
              </a:lnSpc>
              <a:buFont typeface="Monotype Sorts" pitchFamily="2" charset="2"/>
              <a:buNone/>
            </a:pPr>
            <a:r>
              <a:rPr lang="en-US" altLang="zh-CN" sz="1400" dirty="0"/>
              <a:t>     } </a:t>
            </a:r>
            <a:endParaRPr lang="en-US" altLang="zh-CN" sz="1400" dirty="0"/>
          </a:p>
          <a:p>
            <a:pPr marL="457200" lvl="1" indent="0">
              <a:lnSpc>
                <a:spcPct val="80000"/>
              </a:lnSpc>
              <a:buFont typeface="Monotype Sorts" pitchFamily="2" charset="2"/>
              <a:buNone/>
            </a:pPr>
            <a:r>
              <a:rPr lang="en-US" altLang="zh-CN" sz="1400" dirty="0"/>
              <a:t>}</a:t>
            </a:r>
            <a:endParaRPr lang="en-US" altLang="zh-CN" sz="1400" dirty="0"/>
          </a:p>
          <a:p>
            <a:pPr>
              <a:lnSpc>
                <a:spcPct val="80000"/>
              </a:lnSpc>
            </a:pPr>
            <a:r>
              <a:rPr lang="en-US" altLang="zh-CN" sz="1600" dirty="0"/>
              <a:t>Answer</a:t>
            </a:r>
            <a:r>
              <a:rPr lang="zh-CN" altLang="en-US" sz="1600" dirty="0"/>
              <a:t>：</a:t>
            </a:r>
            <a:endParaRPr lang="en-US" altLang="zh-CN" sz="1600" dirty="0"/>
          </a:p>
          <a:p>
            <a:pPr marL="457200" lvl="1" indent="0">
              <a:lnSpc>
                <a:spcPct val="80000"/>
              </a:lnSpc>
              <a:buFont typeface="Monotype Sorts" pitchFamily="2" charset="2"/>
              <a:buNone/>
            </a:pPr>
            <a:r>
              <a:rPr lang="en-US" altLang="zh-CN" sz="1400" dirty="0"/>
              <a:t>1</a:t>
            </a:r>
            <a:r>
              <a:rPr lang="zh-CN" altLang="en-US" sz="1400" dirty="0"/>
              <a:t>、有两个线程在并发执行，一个是调用</a:t>
            </a:r>
            <a:r>
              <a:rPr lang="en-US" altLang="zh-CN" sz="1400" dirty="0" err="1"/>
              <a:t>startt</a:t>
            </a:r>
            <a:r>
              <a:rPr lang="en-US" altLang="zh-CN" sz="1400" dirty="0"/>
              <a:t>()</a:t>
            </a:r>
            <a:r>
              <a:rPr lang="zh-CN" altLang="en-US" sz="1400" dirty="0"/>
              <a:t>的线程，这里就是</a:t>
            </a:r>
            <a:r>
              <a:rPr lang="en-US" altLang="zh-CN" sz="1400" dirty="0"/>
              <a:t>JVM</a:t>
            </a:r>
            <a:r>
              <a:rPr lang="zh-CN" altLang="en-US" sz="1400" dirty="0"/>
              <a:t>为</a:t>
            </a:r>
            <a:r>
              <a:rPr lang="en-US" altLang="zh-CN" sz="1400" dirty="0"/>
              <a:t>main()</a:t>
            </a:r>
            <a:r>
              <a:rPr lang="zh-CN" altLang="en-US" sz="1400" dirty="0"/>
              <a:t>创建的主线程，另一个是主线程创建的子线程，执行</a:t>
            </a:r>
            <a:r>
              <a:rPr lang="en-US" altLang="zh-CN" sz="1400" dirty="0"/>
              <a:t>Task </a:t>
            </a:r>
            <a:r>
              <a:rPr lang="zh-CN" altLang="en-US" sz="1400" dirty="0"/>
              <a:t>中的</a:t>
            </a:r>
            <a:r>
              <a:rPr lang="en-US" altLang="zh-CN" sz="1400" dirty="0"/>
              <a:t>run()</a:t>
            </a:r>
            <a:r>
              <a:rPr lang="zh-CN" altLang="en-US" sz="1400" dirty="0"/>
              <a:t>方法</a:t>
            </a:r>
            <a:endParaRPr lang="en-US" altLang="zh-CN" sz="1400" dirty="0"/>
          </a:p>
          <a:p>
            <a:pPr marL="457200" lvl="1" indent="0">
              <a:lnSpc>
                <a:spcPct val="80000"/>
              </a:lnSpc>
              <a:buFont typeface="Monotype Sorts" pitchFamily="2" charset="2"/>
              <a:buNone/>
            </a:pPr>
            <a:r>
              <a:rPr lang="en-US" altLang="zh-CN" sz="1400" dirty="0"/>
              <a:t>2</a:t>
            </a:r>
            <a:r>
              <a:rPr lang="zh-CN" altLang="en-US" sz="1400" dirty="0"/>
              <a:t>、</a:t>
            </a:r>
            <a:r>
              <a:rPr lang="zh-CN" altLang="en-US" sz="1400" b="1" dirty="0">
                <a:solidFill>
                  <a:srgbClr val="FF0000"/>
                </a:solidFill>
              </a:rPr>
              <a:t>理论上讲</a:t>
            </a:r>
            <a:r>
              <a:rPr lang="zh-CN" altLang="en-US" sz="1400" dirty="0"/>
              <a:t>，程序的执行结果可能是 </a:t>
            </a:r>
            <a:r>
              <a:rPr lang="en-US" altLang="zh-CN" sz="1400" dirty="0"/>
              <a:t>Hello World, </a:t>
            </a:r>
            <a:r>
              <a:rPr lang="zh-CN" altLang="en-US" sz="1400" dirty="0"/>
              <a:t>也可能是</a:t>
            </a:r>
            <a:r>
              <a:rPr lang="en-US" altLang="zh-CN" sz="1400" dirty="0"/>
              <a:t>World Hello</a:t>
            </a:r>
            <a:endParaRPr lang="en-US" altLang="zh-CN" sz="1400" dirty="0"/>
          </a:p>
          <a:p>
            <a:pPr marL="457200" lvl="1" indent="0">
              <a:lnSpc>
                <a:spcPct val="80000"/>
              </a:lnSpc>
              <a:buFont typeface="Monotype Sorts" pitchFamily="2" charset="2"/>
              <a:buNone/>
            </a:pPr>
            <a:r>
              <a:rPr lang="en-US" altLang="zh-CN" sz="1400" dirty="0"/>
              <a:t>3</a:t>
            </a:r>
            <a:r>
              <a:rPr lang="zh-CN" altLang="en-US" sz="1400" dirty="0"/>
              <a:t>、</a:t>
            </a:r>
            <a:r>
              <a:rPr lang="en-US" altLang="zh-CN" sz="1400" dirty="0"/>
              <a:t> </a:t>
            </a:r>
            <a:r>
              <a:rPr lang="en-US" altLang="zh-CN" sz="1400" dirty="0">
                <a:highlight>
                  <a:srgbClr val="FFFF00"/>
                </a:highlight>
              </a:rPr>
              <a:t>thread_1.start()</a:t>
            </a:r>
            <a:r>
              <a:rPr lang="zh-CN" altLang="en-US" sz="1400" dirty="0">
                <a:highlight>
                  <a:srgbClr val="FFFF00"/>
                </a:highlight>
              </a:rPr>
              <a:t>：父子线程</a:t>
            </a:r>
            <a:r>
              <a:rPr lang="zh-CN" altLang="en-US" sz="1400" b="1" dirty="0">
                <a:solidFill>
                  <a:srgbClr val="0000CC"/>
                </a:solidFill>
                <a:highlight>
                  <a:srgbClr val="FFFF00"/>
                </a:highlight>
              </a:rPr>
              <a:t>并发执行</a:t>
            </a:r>
            <a:r>
              <a:rPr lang="zh-CN" altLang="en-US" sz="1400" dirty="0">
                <a:highlight>
                  <a:srgbClr val="FFFF00"/>
                </a:highlight>
              </a:rPr>
              <a:t>； </a:t>
            </a:r>
            <a:endParaRPr lang="en-US" altLang="zh-CN" sz="1400" dirty="0" smtClean="0">
              <a:highlight>
                <a:srgbClr val="FFFF00"/>
              </a:highlight>
            </a:endParaRPr>
          </a:p>
          <a:p>
            <a:pPr marL="457200" lvl="1" indent="0">
              <a:lnSpc>
                <a:spcPct val="80000"/>
              </a:lnSpc>
              <a:buFont typeface="Monotype Sorts" pitchFamily="2" charset="2"/>
              <a:buNone/>
            </a:pPr>
            <a:r>
              <a:rPr lang="en-US" altLang="zh-CN" sz="1400" dirty="0">
                <a:highlight>
                  <a:srgbClr val="FFFF00"/>
                </a:highlight>
              </a:rPr>
              <a:t> </a:t>
            </a:r>
            <a:r>
              <a:rPr lang="en-US" altLang="zh-CN" sz="1400" dirty="0" smtClean="0">
                <a:highlight>
                  <a:srgbClr val="FFFF00"/>
                </a:highlight>
              </a:rPr>
              <a:t>     thread_1.run</a:t>
            </a:r>
            <a:r>
              <a:rPr lang="en-US" altLang="zh-CN" sz="1400" dirty="0">
                <a:highlight>
                  <a:srgbClr val="FFFF00"/>
                </a:highlight>
              </a:rPr>
              <a:t>()</a:t>
            </a:r>
            <a:r>
              <a:rPr lang="zh-CN" altLang="en-US" sz="1400" dirty="0">
                <a:highlight>
                  <a:srgbClr val="FFFF00"/>
                </a:highlight>
              </a:rPr>
              <a:t>：父线程调用执行子线程的</a:t>
            </a:r>
            <a:r>
              <a:rPr lang="en-US" altLang="zh-CN" sz="1400" dirty="0">
                <a:highlight>
                  <a:srgbClr val="FFFF00"/>
                </a:highlight>
              </a:rPr>
              <a:t>run()</a:t>
            </a:r>
            <a:r>
              <a:rPr lang="zh-CN" altLang="en-US" sz="1400" dirty="0">
                <a:highlight>
                  <a:srgbClr val="FFFF00"/>
                </a:highlight>
              </a:rPr>
              <a:t>，</a:t>
            </a:r>
            <a:r>
              <a:rPr lang="zh-CN" altLang="en-US" sz="1400" b="1" dirty="0">
                <a:solidFill>
                  <a:srgbClr val="0000CC"/>
                </a:solidFill>
                <a:highlight>
                  <a:srgbClr val="FFFF00"/>
                </a:highlight>
              </a:rPr>
              <a:t>顺序</a:t>
            </a:r>
            <a:r>
              <a:rPr lang="zh-CN" altLang="en-US" sz="1400" b="1" dirty="0" smtClean="0">
                <a:solidFill>
                  <a:srgbClr val="0000CC"/>
                </a:solidFill>
                <a:highlight>
                  <a:srgbClr val="FFFF00"/>
                </a:highlight>
              </a:rPr>
              <a:t>执行（在父线程的上下文中执行子线程）</a:t>
            </a:r>
            <a:endParaRPr lang="en-US" altLang="zh-CN" sz="1400" b="1" dirty="0">
              <a:solidFill>
                <a:srgbClr val="0000CC"/>
              </a:solidFill>
            </a:endParaRPr>
          </a:p>
          <a:p>
            <a:pPr>
              <a:lnSpc>
                <a:spcPct val="80000"/>
              </a:lnSpc>
            </a:pPr>
            <a:endParaRPr lang="en-US" altLang="zh-CN" sz="16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951230" y="134493"/>
            <a:ext cx="7580122" cy="576263"/>
          </a:xfrm>
        </p:spPr>
        <p:txBody>
          <a:bodyPr/>
          <a:lstStyle/>
          <a:p>
            <a:pPr eaLnBrk="1" hangingPunct="1"/>
            <a:r>
              <a:rPr lang="en-US" altLang="zh-CN" dirty="0"/>
              <a:t>C Program Forking Separate Process</a:t>
            </a:r>
            <a:endParaRPr lang="en-US" altLang="zh-CN" dirty="0"/>
          </a:p>
        </p:txBody>
      </p:sp>
      <p:pic>
        <p:nvPicPr>
          <p:cNvPr id="2" name="图片 1"/>
          <p:cNvPicPr>
            <a:picLocks noChangeAspect="1"/>
          </p:cNvPicPr>
          <p:nvPr/>
        </p:nvPicPr>
        <p:blipFill>
          <a:blip r:embed="rId1"/>
          <a:stretch>
            <a:fillRect/>
          </a:stretch>
        </p:blipFill>
        <p:spPr>
          <a:xfrm>
            <a:off x="2124307" y="984636"/>
            <a:ext cx="4871298" cy="4847994"/>
          </a:xfrm>
          <a:prstGeom prst="rect">
            <a:avLst/>
          </a:prstGeom>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685800" y="134176"/>
            <a:ext cx="8229600" cy="576262"/>
          </a:xfrm>
        </p:spPr>
        <p:txBody>
          <a:bodyPr/>
          <a:lstStyle/>
          <a:p>
            <a:pPr eaLnBrk="1" hangingPunct="1"/>
            <a:r>
              <a:rPr lang="en-US" altLang="zh-CN" sz="2800" dirty="0"/>
              <a:t>Creating a Separate Process via Windows API</a:t>
            </a:r>
            <a:endParaRPr lang="en-US" altLang="zh-CN" sz="2800" dirty="0"/>
          </a:p>
        </p:txBody>
      </p:sp>
      <p:pic>
        <p:nvPicPr>
          <p:cNvPr id="2" name="图片 1"/>
          <p:cNvPicPr>
            <a:picLocks noChangeAspect="1"/>
          </p:cNvPicPr>
          <p:nvPr/>
        </p:nvPicPr>
        <p:blipFill>
          <a:blip r:embed="rId1"/>
          <a:stretch>
            <a:fillRect/>
          </a:stretch>
        </p:blipFill>
        <p:spPr>
          <a:xfrm>
            <a:off x="1389062" y="1040167"/>
            <a:ext cx="4576731" cy="4724400"/>
          </a:xfrm>
          <a:prstGeom prst="rect">
            <a:avLst/>
          </a:prstGeom>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idx="4294967295"/>
          </p:nvPr>
        </p:nvSpPr>
        <p:spPr>
          <a:xfrm>
            <a:off x="685800" y="228600"/>
            <a:ext cx="7135427" cy="609600"/>
          </a:xfrm>
          <a:ln>
            <a:miter/>
          </a:ln>
        </p:spPr>
        <p:txBody>
          <a:bodyPr/>
          <a:lstStyle/>
          <a:p>
            <a:pPr>
              <a:defRPr/>
            </a:pPr>
            <a:r>
              <a:rPr lang="en-US" altLang="zh-CN" sz="2800" noProof="1" smtClean="0">
                <a:effectLst>
                  <a:outerShdw blurRad="38100" dist="38100" dir="2700000">
                    <a:srgbClr val="C0C0C0"/>
                  </a:outerShdw>
                </a:effectLst>
              </a:rPr>
              <a:t>UNIX</a:t>
            </a:r>
            <a:r>
              <a:rPr lang="zh-CN" altLang="en-US" sz="2800" noProof="1" smtClean="0">
                <a:effectLst>
                  <a:outerShdw blurRad="38100" dist="38100" dir="2700000">
                    <a:srgbClr val="C0C0C0"/>
                  </a:outerShdw>
                </a:effectLst>
              </a:rPr>
              <a:t>：系统</a:t>
            </a:r>
            <a:r>
              <a:rPr lang="zh-CN" altLang="en-US" sz="2800" noProof="1">
                <a:effectLst>
                  <a:outerShdw blurRad="38100" dist="38100" dir="2700000">
                    <a:srgbClr val="C0C0C0"/>
                  </a:outerShdw>
                </a:effectLst>
              </a:rPr>
              <a:t>调用fork</a:t>
            </a:r>
            <a:r>
              <a:rPr lang="zh-CN" altLang="en-US" sz="2800" noProof="1" smtClean="0">
                <a:effectLst>
                  <a:outerShdw blurRad="38100" dist="38100" dir="2700000">
                    <a:srgbClr val="C0C0C0"/>
                  </a:outerShdw>
                </a:effectLst>
              </a:rPr>
              <a:t>-</a:t>
            </a:r>
            <a:r>
              <a:rPr lang="en-US" altLang="zh-CN" sz="2800" noProof="1" smtClean="0">
                <a:effectLst>
                  <a:outerShdw blurRad="38100" dist="38100" dir="2700000">
                    <a:srgbClr val="C0C0C0"/>
                  </a:outerShdw>
                </a:effectLst>
              </a:rPr>
              <a:t>-</a:t>
            </a:r>
            <a:r>
              <a:rPr lang="zh-CN" altLang="en-US" sz="2400" noProof="1" smtClean="0">
                <a:solidFill>
                  <a:srgbClr val="0000CC"/>
                </a:solidFill>
                <a:effectLst>
                  <a:outerShdw blurRad="38100" dist="38100" dir="2700000">
                    <a:srgbClr val="C0C0C0"/>
                  </a:outerShdw>
                </a:effectLst>
              </a:rPr>
              <a:t>创建</a:t>
            </a:r>
            <a:r>
              <a:rPr lang="zh-CN" altLang="en-US" sz="2400" noProof="1">
                <a:solidFill>
                  <a:srgbClr val="0000CC"/>
                </a:solidFill>
                <a:effectLst>
                  <a:outerShdw blurRad="38100" dist="38100" dir="2700000">
                    <a:srgbClr val="C0C0C0"/>
                  </a:outerShdw>
                </a:effectLst>
              </a:rPr>
              <a:t>一个新的进程上下文</a:t>
            </a:r>
            <a:endParaRPr lang="zh-CN" altLang="en-US" sz="2400" noProof="1">
              <a:solidFill>
                <a:srgbClr val="0000CC"/>
              </a:solidFill>
              <a:effectLst>
                <a:outerShdw blurRad="38100" dist="38100" dir="2700000">
                  <a:srgbClr val="C0C0C0"/>
                </a:outerShdw>
              </a:effectLst>
            </a:endParaRPr>
          </a:p>
        </p:txBody>
      </p:sp>
      <p:pic>
        <p:nvPicPr>
          <p:cNvPr id="72707"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41338" y="1035050"/>
            <a:ext cx="7823200" cy="491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8" name="文本框 4"/>
          <p:cNvSpPr txBox="1">
            <a:spLocks noChangeArrowheads="1"/>
          </p:cNvSpPr>
          <p:nvPr/>
        </p:nvSpPr>
        <p:spPr bwMode="auto">
          <a:xfrm>
            <a:off x="541338" y="6111875"/>
            <a:ext cx="7158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b="1" dirty="0">
                <a:solidFill>
                  <a:srgbClr val="006600"/>
                </a:solidFill>
              </a:rPr>
              <a:t>更多细节请参阅“</a:t>
            </a:r>
            <a:r>
              <a:rPr lang="en-US" altLang="zh-CN" sz="1800" b="1" dirty="0">
                <a:solidFill>
                  <a:srgbClr val="006600"/>
                </a:solidFill>
              </a:rPr>
              <a:t>UNIX</a:t>
            </a:r>
            <a:r>
              <a:rPr lang="zh-CN" altLang="en-US" sz="1800" b="1" dirty="0">
                <a:solidFill>
                  <a:srgbClr val="006600"/>
                </a:solidFill>
              </a:rPr>
              <a:t>操作系统设计”</a:t>
            </a:r>
            <a:r>
              <a:rPr lang="en-US" altLang="zh-CN" sz="1800" b="1" dirty="0">
                <a:solidFill>
                  <a:srgbClr val="006600"/>
                </a:solidFill>
              </a:rPr>
              <a:t>—</a:t>
            </a:r>
            <a:r>
              <a:rPr lang="en-US" altLang="zh-CN" sz="1800" b="1" dirty="0" smtClean="0">
                <a:solidFill>
                  <a:srgbClr val="006600"/>
                </a:solidFill>
              </a:rPr>
              <a:t>P147, </a:t>
            </a:r>
            <a:r>
              <a:rPr lang="en-US" altLang="zh-CN" sz="1800" b="1" dirty="0">
                <a:solidFill>
                  <a:srgbClr val="006600"/>
                </a:solidFill>
              </a:rPr>
              <a:t>7.1</a:t>
            </a:r>
            <a:r>
              <a:rPr lang="zh-CN" altLang="en-US" sz="1800" b="1" dirty="0">
                <a:solidFill>
                  <a:srgbClr val="006600"/>
                </a:solidFill>
              </a:rPr>
              <a:t>节</a:t>
            </a:r>
            <a:endParaRPr lang="zh-CN" altLang="en-US" sz="1800" b="1" dirty="0">
              <a:solidFill>
                <a:srgbClr val="006600"/>
              </a:solidFill>
            </a:endParaRPr>
          </a:p>
        </p:txBody>
      </p:sp>
      <p:sp>
        <p:nvSpPr>
          <p:cNvPr id="2" name="文本框 1"/>
          <p:cNvSpPr txBox="1"/>
          <p:nvPr/>
        </p:nvSpPr>
        <p:spPr>
          <a:xfrm>
            <a:off x="2919234" y="1736332"/>
            <a:ext cx="584253" cy="276999"/>
          </a:xfrm>
          <a:prstGeom prst="rect">
            <a:avLst/>
          </a:prstGeom>
          <a:noFill/>
        </p:spPr>
        <p:txBody>
          <a:bodyPr wrap="square" rtlCol="0">
            <a:spAutoFit/>
          </a:bodyPr>
          <a:lstStyle/>
          <a:p>
            <a:r>
              <a:rPr lang="zh-CN" altLang="en-US" sz="1200" b="1" dirty="0" smtClean="0"/>
              <a:t>代码</a:t>
            </a:r>
            <a:endParaRPr lang="zh-CN" altLang="en-US" sz="1200" b="1" dirty="0"/>
          </a:p>
        </p:txBody>
      </p:sp>
      <p:sp>
        <p:nvSpPr>
          <p:cNvPr id="6" name="文本框 5"/>
          <p:cNvSpPr txBox="1"/>
          <p:nvPr/>
        </p:nvSpPr>
        <p:spPr>
          <a:xfrm>
            <a:off x="2919233" y="2038343"/>
            <a:ext cx="584253" cy="276999"/>
          </a:xfrm>
          <a:prstGeom prst="rect">
            <a:avLst/>
          </a:prstGeom>
          <a:noFill/>
        </p:spPr>
        <p:txBody>
          <a:bodyPr wrap="square" rtlCol="0">
            <a:spAutoFit/>
          </a:bodyPr>
          <a:lstStyle/>
          <a:p>
            <a:r>
              <a:rPr lang="zh-CN" altLang="en-US" sz="1200" b="1" dirty="0" smtClean="0"/>
              <a:t>数据</a:t>
            </a:r>
            <a:endParaRPr lang="zh-CN" altLang="en-US" sz="1200" b="1" dirty="0"/>
          </a:p>
        </p:txBody>
      </p:sp>
      <p:sp>
        <p:nvSpPr>
          <p:cNvPr id="7" name="文本框 6"/>
          <p:cNvSpPr txBox="1"/>
          <p:nvPr/>
        </p:nvSpPr>
        <p:spPr>
          <a:xfrm>
            <a:off x="2867862" y="2340354"/>
            <a:ext cx="707546" cy="276999"/>
          </a:xfrm>
          <a:prstGeom prst="rect">
            <a:avLst/>
          </a:prstGeom>
          <a:noFill/>
        </p:spPr>
        <p:txBody>
          <a:bodyPr wrap="square" rtlCol="0">
            <a:spAutoFit/>
          </a:bodyPr>
          <a:lstStyle/>
          <a:p>
            <a:r>
              <a:rPr lang="zh-CN" altLang="en-US" sz="1200" b="1" dirty="0" smtClean="0"/>
              <a:t>用户栈</a:t>
            </a:r>
            <a:endParaRPr lang="zh-CN" altLang="en-US" sz="1200" b="1" dirty="0"/>
          </a:p>
        </p:txBody>
      </p:sp>
      <p:sp>
        <p:nvSpPr>
          <p:cNvPr id="8" name="文本框 7"/>
          <p:cNvSpPr txBox="1"/>
          <p:nvPr/>
        </p:nvSpPr>
        <p:spPr>
          <a:xfrm>
            <a:off x="2970605" y="4397339"/>
            <a:ext cx="584253" cy="276999"/>
          </a:xfrm>
          <a:prstGeom prst="rect">
            <a:avLst/>
          </a:prstGeom>
          <a:noFill/>
        </p:spPr>
        <p:txBody>
          <a:bodyPr wrap="square" rtlCol="0">
            <a:spAutoFit/>
          </a:bodyPr>
          <a:lstStyle/>
          <a:p>
            <a:r>
              <a:rPr lang="zh-CN" altLang="en-US" sz="1200" b="1" dirty="0" smtClean="0"/>
              <a:t>代码</a:t>
            </a:r>
            <a:endParaRPr lang="zh-CN" altLang="en-US" sz="1200" b="1" dirty="0"/>
          </a:p>
        </p:txBody>
      </p:sp>
      <p:sp>
        <p:nvSpPr>
          <p:cNvPr id="9" name="文本框 8"/>
          <p:cNvSpPr txBox="1"/>
          <p:nvPr/>
        </p:nvSpPr>
        <p:spPr>
          <a:xfrm>
            <a:off x="2970604" y="4699350"/>
            <a:ext cx="584253" cy="276999"/>
          </a:xfrm>
          <a:prstGeom prst="rect">
            <a:avLst/>
          </a:prstGeom>
          <a:noFill/>
        </p:spPr>
        <p:txBody>
          <a:bodyPr wrap="square" rtlCol="0">
            <a:spAutoFit/>
          </a:bodyPr>
          <a:lstStyle/>
          <a:p>
            <a:r>
              <a:rPr lang="zh-CN" altLang="en-US" sz="1200" b="1" dirty="0" smtClean="0"/>
              <a:t>数据</a:t>
            </a:r>
            <a:endParaRPr lang="zh-CN" altLang="en-US" sz="1200" b="1" dirty="0"/>
          </a:p>
        </p:txBody>
      </p:sp>
      <p:sp>
        <p:nvSpPr>
          <p:cNvPr id="10" name="文本框 9"/>
          <p:cNvSpPr txBox="1"/>
          <p:nvPr/>
        </p:nvSpPr>
        <p:spPr>
          <a:xfrm>
            <a:off x="2919233" y="5001361"/>
            <a:ext cx="707546" cy="276999"/>
          </a:xfrm>
          <a:prstGeom prst="rect">
            <a:avLst/>
          </a:prstGeom>
          <a:noFill/>
        </p:spPr>
        <p:txBody>
          <a:bodyPr wrap="square" rtlCol="0">
            <a:spAutoFit/>
          </a:bodyPr>
          <a:lstStyle/>
          <a:p>
            <a:r>
              <a:rPr lang="zh-CN" altLang="en-US" sz="1200" b="1" dirty="0" smtClean="0"/>
              <a:t>用户栈</a:t>
            </a:r>
            <a:endParaRPr lang="zh-CN" altLang="en-US" sz="1200" b="1"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67585"/>
          <p:cNvSpPr>
            <a:spLocks noGrp="1"/>
          </p:cNvSpPr>
          <p:nvPr>
            <p:ph type="title"/>
          </p:nvPr>
        </p:nvSpPr>
        <p:spPr>
          <a:ln>
            <a:miter/>
          </a:ln>
        </p:spPr>
        <p:txBody>
          <a:bodyPr/>
          <a:lstStyle/>
          <a:p>
            <a:pPr>
              <a:defRPr/>
            </a:pPr>
            <a:r>
              <a:rPr lang="en-US" altLang="zh-CN" noProof="1">
                <a:effectLst>
                  <a:outerShdw blurRad="38100" dist="38100" dir="2700000">
                    <a:srgbClr val="C0C0C0"/>
                  </a:outerShdw>
                </a:effectLst>
              </a:rPr>
              <a:t>S</a:t>
            </a:r>
            <a:r>
              <a:rPr lang="zh-CN" altLang="en-US" noProof="1">
                <a:effectLst>
                  <a:outerShdw blurRad="38100" dist="38100" dir="2700000">
                    <a:srgbClr val="C0C0C0"/>
                  </a:outerShdw>
                </a:effectLst>
              </a:rPr>
              <a:t>ystem call </a:t>
            </a:r>
            <a:r>
              <a:rPr lang="en-US" altLang="zh-CN" b="0" noProof="1">
                <a:solidFill>
                  <a:srgbClr val="0070C0"/>
                </a:solidFill>
                <a:effectLst>
                  <a:outerShdw blurRad="38100" dist="38100" dir="2700000">
                    <a:srgbClr val="C0C0C0"/>
                  </a:outerShdw>
                </a:effectLst>
              </a:rPr>
              <a:t>f</a:t>
            </a:r>
            <a:r>
              <a:rPr lang="zh-CN" altLang="en-US" b="0" noProof="1">
                <a:solidFill>
                  <a:srgbClr val="0070C0"/>
                </a:solidFill>
                <a:effectLst>
                  <a:outerShdw blurRad="38100" dist="38100" dir="2700000">
                    <a:srgbClr val="C0C0C0"/>
                  </a:outerShdw>
                </a:effectLst>
              </a:rPr>
              <a:t>ork()</a:t>
            </a:r>
            <a:endParaRPr lang="zh-CN" altLang="en-US" noProof="1">
              <a:effectLst>
                <a:outerShdw blurRad="38100" dist="38100" dir="2700000">
                  <a:srgbClr val="C0C0C0"/>
                </a:outerShdw>
              </a:effectLst>
            </a:endParaRPr>
          </a:p>
        </p:txBody>
      </p:sp>
      <p:sp>
        <p:nvSpPr>
          <p:cNvPr id="2" name="文本占位符 67586"/>
          <p:cNvSpPr>
            <a:spLocks noGrp="1"/>
          </p:cNvSpPr>
          <p:nvPr>
            <p:ph idx="1"/>
          </p:nvPr>
        </p:nvSpPr>
        <p:spPr>
          <a:xfrm>
            <a:off x="497149" y="1211679"/>
            <a:ext cx="8194089" cy="4905036"/>
          </a:xfrm>
          <a:ln>
            <a:miter/>
          </a:ln>
        </p:spPr>
        <p:txBody>
          <a:bodyPr/>
          <a:lstStyle/>
          <a:p>
            <a:pPr eaLnBrk="1">
              <a:defRPr/>
            </a:pPr>
            <a:r>
              <a:rPr lang="zh-CN" altLang="en-US" sz="2000" b="1" noProof="1">
                <a:solidFill>
                  <a:srgbClr val="FF0000"/>
                </a:solidFill>
              </a:rPr>
              <a:t>语法</a:t>
            </a:r>
            <a:r>
              <a:rPr lang="zh-CN" altLang="en-US" sz="2000" noProof="1">
                <a:solidFill>
                  <a:srgbClr val="0000CC"/>
                </a:solidFill>
              </a:rPr>
              <a:t>：</a:t>
            </a:r>
            <a:r>
              <a:rPr lang="en-US" altLang="zh-CN" sz="2000" noProof="1"/>
              <a:t>int </a:t>
            </a:r>
            <a:r>
              <a:rPr lang="en-US" altLang="zh-CN" sz="2000" noProof="1" smtClean="0"/>
              <a:t>pid=fork</a:t>
            </a:r>
            <a:r>
              <a:rPr lang="en-US" altLang="zh-CN" sz="2000" noProof="1"/>
              <a:t>();  </a:t>
            </a:r>
            <a:r>
              <a:rPr lang="zh-CN" altLang="en-US" sz="2000" noProof="1"/>
              <a:t>或  </a:t>
            </a:r>
            <a:r>
              <a:rPr lang="en-US" altLang="zh-CN" sz="2000" noProof="1"/>
              <a:t>pid_t </a:t>
            </a:r>
            <a:r>
              <a:rPr lang="en-US" altLang="zh-CN" sz="2000" noProof="1" smtClean="0"/>
              <a:t>pid=fork</a:t>
            </a:r>
            <a:r>
              <a:rPr lang="en-US" altLang="zh-CN" sz="2000" noProof="1"/>
              <a:t>(); （</a:t>
            </a:r>
            <a:r>
              <a:rPr lang="en-US" altLang="zh-CN" sz="2000" dirty="0"/>
              <a:t> </a:t>
            </a:r>
            <a:r>
              <a:rPr lang="zh-CN" altLang="en-US" sz="2000" dirty="0" smtClean="0"/>
              <a:t>头文件：</a:t>
            </a:r>
            <a:r>
              <a:rPr lang="en-US" altLang="zh-CN" sz="2000" dirty="0" smtClean="0"/>
              <a:t>sys/</a:t>
            </a:r>
            <a:r>
              <a:rPr lang="en-US" altLang="zh-CN" sz="2000" dirty="0" err="1" smtClean="0"/>
              <a:t>types.h</a:t>
            </a:r>
            <a:r>
              <a:rPr lang="en-US" altLang="zh-CN" sz="2000" dirty="0" smtClean="0"/>
              <a:t> </a:t>
            </a:r>
            <a:r>
              <a:rPr lang="en-US" altLang="zh-CN" sz="2000" noProof="1"/>
              <a:t>）</a:t>
            </a:r>
            <a:endParaRPr lang="en-US" altLang="zh-CN" sz="2000" noProof="1"/>
          </a:p>
          <a:p>
            <a:pPr eaLnBrk="1">
              <a:defRPr/>
            </a:pPr>
            <a:r>
              <a:rPr lang="en-US" altLang="zh-CN" sz="2000" noProof="1"/>
              <a:t> </a:t>
            </a:r>
            <a:r>
              <a:rPr lang="zh-CN" altLang="en-US" sz="2000" noProof="1" smtClean="0"/>
              <a:t>内核</a:t>
            </a:r>
            <a:r>
              <a:rPr lang="zh-CN" altLang="en-US" sz="2000" noProof="1"/>
              <a:t>为系统调用fork完成下列操作：</a:t>
            </a:r>
            <a:endParaRPr lang="zh-CN" altLang="en-US" sz="2000" noProof="1"/>
          </a:p>
          <a:p>
            <a:pPr marL="459105" lvl="2" indent="455295" eaLnBrk="1">
              <a:defRPr/>
            </a:pPr>
            <a:r>
              <a:rPr lang="zh-CN" altLang="en-US" sz="1800" noProof="1" smtClean="0"/>
              <a:t>为子进程</a:t>
            </a:r>
            <a:r>
              <a:rPr lang="zh-CN" altLang="en-US" sz="1800" noProof="1"/>
              <a:t>在</a:t>
            </a:r>
            <a:r>
              <a:rPr lang="zh-CN" altLang="en-US" sz="1800" noProof="1">
                <a:solidFill>
                  <a:srgbClr val="006600"/>
                </a:solidFill>
              </a:rPr>
              <a:t>进程表</a:t>
            </a:r>
            <a:r>
              <a:rPr lang="zh-CN" altLang="en-US" sz="1800" noProof="1"/>
              <a:t>中分配一个空项（empty slot）</a:t>
            </a:r>
            <a:r>
              <a:rPr lang="en-US" altLang="zh-CN" sz="1800" noProof="1"/>
              <a:t>(PCB)</a:t>
            </a:r>
            <a:endParaRPr lang="zh-CN" altLang="en-US" sz="1800" noProof="1"/>
          </a:p>
          <a:p>
            <a:pPr marL="459105" lvl="2" indent="455295" eaLnBrk="1">
              <a:defRPr/>
            </a:pPr>
            <a:r>
              <a:rPr lang="zh-CN" altLang="en-US" sz="1800" noProof="1" smtClean="0"/>
              <a:t>为子进程</a:t>
            </a:r>
            <a:r>
              <a:rPr lang="zh-CN" altLang="en-US" sz="1800" noProof="1"/>
              <a:t>赋予一个唯一的进程标识号(PID</a:t>
            </a:r>
            <a:r>
              <a:rPr lang="zh-CN" altLang="en-US" sz="1800" noProof="1" smtClean="0"/>
              <a:t>)</a:t>
            </a:r>
            <a:endParaRPr lang="en-US" altLang="zh-CN" sz="1800" noProof="1" smtClean="0"/>
          </a:p>
          <a:p>
            <a:pPr marL="459105" lvl="2" indent="455295" eaLnBrk="1">
              <a:defRPr/>
            </a:pPr>
            <a:r>
              <a:rPr lang="zh-CN" altLang="en-US" sz="1800" noProof="1" smtClean="0"/>
              <a:t>为子进程分配独立的（内存）地址空间</a:t>
            </a:r>
            <a:endParaRPr lang="zh-CN" altLang="en-US" sz="1800" noProof="1"/>
          </a:p>
          <a:p>
            <a:pPr marL="459105" lvl="2" indent="455295" eaLnBrk="1">
              <a:defRPr/>
            </a:pPr>
            <a:r>
              <a:rPr lang="zh-CN" altLang="en-US" sz="1800" noProof="1" smtClean="0"/>
              <a:t>复制父进程的上下文到子进程的地址空间</a:t>
            </a:r>
            <a:endParaRPr lang="en-US" altLang="zh-CN" sz="1800" noProof="1"/>
          </a:p>
          <a:p>
            <a:pPr marL="1087755" lvl="3" indent="-285750" eaLnBrk="1">
              <a:buFont typeface="Wingdings" panose="05000000000000000000" pitchFamily="2" charset="2"/>
              <a:buChar char="ü"/>
              <a:defRPr/>
            </a:pPr>
            <a:r>
              <a:rPr lang="zh-CN" altLang="en-US" sz="1655" noProof="1" smtClean="0">
                <a:solidFill>
                  <a:srgbClr val="006600"/>
                </a:solidFill>
              </a:rPr>
              <a:t>将父进程的</a:t>
            </a:r>
            <a:r>
              <a:rPr lang="en-US" altLang="zh-CN" sz="1655" noProof="1" smtClean="0">
                <a:solidFill>
                  <a:srgbClr val="006600"/>
                </a:solidFill>
              </a:rPr>
              <a:t>PCB</a:t>
            </a:r>
            <a:r>
              <a:rPr lang="zh-CN" altLang="en-US" sz="1655" noProof="1" smtClean="0">
                <a:solidFill>
                  <a:srgbClr val="006600"/>
                </a:solidFill>
              </a:rPr>
              <a:t>、数据、栈、</a:t>
            </a:r>
            <a:r>
              <a:rPr lang="en-US" altLang="zh-CN" sz="1655" noProof="1" smtClean="0">
                <a:solidFill>
                  <a:srgbClr val="006600"/>
                </a:solidFill>
              </a:rPr>
              <a:t>PC</a:t>
            </a:r>
            <a:r>
              <a:rPr lang="zh-CN" altLang="en-US" sz="1655" noProof="1" smtClean="0">
                <a:solidFill>
                  <a:srgbClr val="006600"/>
                </a:solidFill>
              </a:rPr>
              <a:t>等内容到子进程的相应地址空间中</a:t>
            </a:r>
            <a:endParaRPr lang="zh-CN" altLang="en-US" sz="1655" noProof="1">
              <a:solidFill>
                <a:srgbClr val="006600"/>
              </a:solidFill>
            </a:endParaRPr>
          </a:p>
          <a:p>
            <a:pPr marL="1087755" lvl="4" indent="-285750" eaLnBrk="1">
              <a:buFont typeface="Wingdings" panose="05000000000000000000" pitchFamily="2" charset="2"/>
              <a:buChar char="ü"/>
              <a:defRPr/>
            </a:pPr>
            <a:r>
              <a:rPr lang="zh-CN" altLang="en-US" sz="1655" noProof="1">
                <a:solidFill>
                  <a:srgbClr val="006600"/>
                </a:solidFill>
              </a:rPr>
              <a:t>对于代码：</a:t>
            </a:r>
            <a:r>
              <a:rPr lang="zh-CN" altLang="en-US" sz="1600" noProof="1" smtClean="0">
                <a:solidFill>
                  <a:srgbClr val="0070C0"/>
                </a:solidFill>
              </a:rPr>
              <a:t>子</a:t>
            </a:r>
            <a:r>
              <a:rPr lang="zh-CN" altLang="en-US" sz="1600" noProof="1">
                <a:solidFill>
                  <a:srgbClr val="0070C0"/>
                </a:solidFill>
              </a:rPr>
              <a:t>进程</a:t>
            </a:r>
            <a:r>
              <a:rPr lang="zh-CN" altLang="en-US" sz="1600" u="sng" noProof="1">
                <a:solidFill>
                  <a:srgbClr val="0000CC"/>
                </a:solidFill>
              </a:rPr>
              <a:t>可能</a:t>
            </a:r>
            <a:r>
              <a:rPr lang="zh-CN" altLang="en-US" sz="1600" noProof="1">
                <a:solidFill>
                  <a:srgbClr val="0070C0"/>
                </a:solidFill>
              </a:rPr>
              <a:t>调用</a:t>
            </a:r>
            <a:r>
              <a:rPr lang="en-US" altLang="zh-CN" sz="1600" noProof="1">
                <a:solidFill>
                  <a:srgbClr val="0070C0"/>
                </a:solidFill>
              </a:rPr>
              <a:t>exec()</a:t>
            </a:r>
            <a:r>
              <a:rPr lang="zh-CN" altLang="en-US" sz="1600" noProof="1">
                <a:solidFill>
                  <a:srgbClr val="0070C0"/>
                </a:solidFill>
              </a:rPr>
              <a:t>装入一个新的程序而覆盖父进程的代码，</a:t>
            </a:r>
            <a:r>
              <a:rPr lang="zh-CN" altLang="en-US" sz="1600" noProof="1" smtClean="0">
                <a:solidFill>
                  <a:srgbClr val="0070C0"/>
                </a:solidFill>
              </a:rPr>
              <a:t>因此有的系统</a:t>
            </a:r>
            <a:r>
              <a:rPr lang="zh-CN" altLang="en-US" sz="1600" noProof="1" smtClean="0">
                <a:solidFill>
                  <a:srgbClr val="FF0000"/>
                </a:solidFill>
              </a:rPr>
              <a:t>不</a:t>
            </a:r>
            <a:r>
              <a:rPr lang="zh-CN" altLang="en-US" sz="1600" noProof="1">
                <a:solidFill>
                  <a:srgbClr val="FF0000"/>
                </a:solidFill>
              </a:rPr>
              <a:t>真正</a:t>
            </a:r>
            <a:r>
              <a:rPr lang="zh-CN" altLang="en-US" sz="1600" noProof="1">
                <a:solidFill>
                  <a:srgbClr val="0070C0"/>
                </a:solidFill>
              </a:rPr>
              <a:t>将父进程的</a:t>
            </a:r>
            <a:r>
              <a:rPr lang="zh-CN" altLang="en-US" sz="1600" b="1" noProof="1">
                <a:solidFill>
                  <a:srgbClr val="006600"/>
                </a:solidFill>
              </a:rPr>
              <a:t>代码</a:t>
            </a:r>
            <a:r>
              <a:rPr lang="zh-CN" altLang="en-US" sz="1600" noProof="1">
                <a:solidFill>
                  <a:srgbClr val="FF0000"/>
                </a:solidFill>
              </a:rPr>
              <a:t>复制到</a:t>
            </a:r>
            <a:r>
              <a:rPr lang="zh-CN" altLang="en-US" sz="1600" noProof="1">
                <a:solidFill>
                  <a:srgbClr val="0070C0"/>
                </a:solidFill>
              </a:rPr>
              <a:t>一个新的内存物理区，只是增加该取的引用数即可</a:t>
            </a:r>
            <a:r>
              <a:rPr lang="zh-CN" altLang="en-US" sz="1600" noProof="1"/>
              <a:t>。</a:t>
            </a:r>
            <a:endParaRPr lang="zh-CN" altLang="en-US" sz="1600" noProof="1"/>
          </a:p>
          <a:p>
            <a:pPr marL="1087755" lvl="3" indent="-285750" eaLnBrk="1">
              <a:buFont typeface="Wingdings" panose="05000000000000000000" pitchFamily="2" charset="2"/>
              <a:buChar char="ü"/>
              <a:defRPr/>
            </a:pPr>
            <a:r>
              <a:rPr lang="zh-CN" altLang="en-US" sz="1400" b="1" noProof="1">
                <a:solidFill>
                  <a:srgbClr val="0000CC"/>
                </a:solidFill>
              </a:rPr>
              <a:t>注</a:t>
            </a:r>
            <a:r>
              <a:rPr lang="zh-CN" altLang="en-US" sz="1400" b="1" noProof="1" smtClean="0">
                <a:solidFill>
                  <a:srgbClr val="0000CC"/>
                </a:solidFill>
              </a:rPr>
              <a:t>：子进程的</a:t>
            </a:r>
            <a:r>
              <a:rPr lang="en-US" altLang="zh-CN" sz="1400" b="1" noProof="1" smtClean="0">
                <a:solidFill>
                  <a:srgbClr val="0000CC"/>
                </a:solidFill>
              </a:rPr>
              <a:t>PCB</a:t>
            </a:r>
            <a:r>
              <a:rPr lang="zh-CN" altLang="en-US" sz="1400" b="1" noProof="1">
                <a:solidFill>
                  <a:srgbClr val="0000CC"/>
                </a:solidFill>
              </a:rPr>
              <a:t>中有父进程访问的文件、</a:t>
            </a:r>
            <a:r>
              <a:rPr lang="zh-CN" altLang="en-US" sz="1400" b="1" noProof="1" smtClean="0">
                <a:solidFill>
                  <a:srgbClr val="0000CC"/>
                </a:solidFill>
              </a:rPr>
              <a:t>设备、运行环境等，如打开的文件，</a:t>
            </a:r>
            <a:r>
              <a:rPr lang="en-US" altLang="zh-CN" sz="1400" b="1" noProof="1" smtClean="0">
                <a:solidFill>
                  <a:srgbClr val="0000CC"/>
                </a:solidFill>
              </a:rPr>
              <a:t>PC</a:t>
            </a:r>
            <a:r>
              <a:rPr lang="zh-CN" altLang="en-US" sz="1400" b="1" noProof="1" smtClean="0">
                <a:solidFill>
                  <a:srgbClr val="0000CC"/>
                </a:solidFill>
              </a:rPr>
              <a:t>等；</a:t>
            </a:r>
            <a:endParaRPr lang="en-US" altLang="zh-CN" sz="1400" b="1" noProof="1" smtClean="0">
              <a:solidFill>
                <a:srgbClr val="0000CC"/>
              </a:solidFill>
            </a:endParaRPr>
          </a:p>
          <a:p>
            <a:pPr marL="802005" lvl="3" indent="0" eaLnBrk="1">
              <a:buNone/>
              <a:defRPr/>
            </a:pPr>
            <a:r>
              <a:rPr lang="en-US" altLang="zh-CN" sz="1400" b="1" noProof="1">
                <a:solidFill>
                  <a:srgbClr val="0000CC"/>
                </a:solidFill>
              </a:rPr>
              <a:t> </a:t>
            </a:r>
            <a:r>
              <a:rPr lang="en-US" altLang="zh-CN" sz="1400" b="1" noProof="1" smtClean="0">
                <a:solidFill>
                  <a:srgbClr val="0000CC"/>
                </a:solidFill>
              </a:rPr>
              <a:t>            </a:t>
            </a:r>
            <a:r>
              <a:rPr lang="zh-CN" altLang="en-US" sz="1400" b="1" noProof="1" smtClean="0">
                <a:solidFill>
                  <a:srgbClr val="0000CC"/>
                </a:solidFill>
              </a:rPr>
              <a:t>栈</a:t>
            </a:r>
            <a:r>
              <a:rPr lang="zh-CN" altLang="en-US" sz="1400" b="1" noProof="1">
                <a:solidFill>
                  <a:srgbClr val="0000CC"/>
                </a:solidFill>
              </a:rPr>
              <a:t>中有局部变量；</a:t>
            </a:r>
            <a:endParaRPr lang="en-US" altLang="zh-CN" sz="1400" b="1" noProof="1">
              <a:solidFill>
                <a:srgbClr val="0000CC"/>
              </a:solidFill>
            </a:endParaRPr>
          </a:p>
          <a:p>
            <a:pPr marL="459105" lvl="2" indent="455295" eaLnBrk="1">
              <a:defRPr/>
            </a:pPr>
            <a:r>
              <a:rPr lang="zh-CN" altLang="en-US" sz="1800" b="1" noProof="1">
                <a:solidFill>
                  <a:srgbClr val="FF0000"/>
                </a:solidFill>
              </a:rPr>
              <a:t>对父进程返回</a:t>
            </a:r>
            <a:r>
              <a:rPr lang="zh-CN" altLang="en-US" sz="1800" b="1" noProof="1">
                <a:solidFill>
                  <a:srgbClr val="7030A0"/>
                </a:solidFill>
              </a:rPr>
              <a:t>子进程的进程号</a:t>
            </a:r>
            <a:r>
              <a:rPr lang="zh-CN" altLang="en-US" sz="1800" b="1" noProof="1">
                <a:solidFill>
                  <a:srgbClr val="FF0000"/>
                </a:solidFill>
              </a:rPr>
              <a:t>，对子进程</a:t>
            </a:r>
            <a:r>
              <a:rPr lang="zh-CN" altLang="en-US" sz="1800" b="1" noProof="1">
                <a:solidFill>
                  <a:srgbClr val="7030A0"/>
                </a:solidFill>
              </a:rPr>
              <a:t>返回零</a:t>
            </a:r>
            <a:r>
              <a:rPr lang="zh-CN" altLang="en-US" sz="1800" b="1" noProof="1">
                <a:solidFill>
                  <a:srgbClr val="FF0000"/>
                </a:solidFill>
              </a:rPr>
              <a:t>。</a:t>
            </a:r>
            <a:endParaRPr lang="en-US" altLang="zh-CN" sz="1800" b="1" noProof="1">
              <a:solidFill>
                <a:srgbClr val="FF0000"/>
              </a:solidFill>
            </a:endParaRPr>
          </a:p>
          <a:p>
            <a:pPr marL="0" indent="171450" eaLnBrk="1">
              <a:defRPr/>
            </a:pPr>
            <a:r>
              <a:rPr lang="zh-CN" altLang="en-US" sz="2000" noProof="1" smtClean="0"/>
              <a:t>课后</a:t>
            </a:r>
            <a:r>
              <a:rPr lang="zh-CN" altLang="en-US" sz="2000" noProof="1"/>
              <a:t>阅读：了解 </a:t>
            </a:r>
            <a:r>
              <a:rPr lang="en-US" altLang="zh-CN" sz="2000" b="1" noProof="1">
                <a:solidFill>
                  <a:srgbClr val="0000CC"/>
                </a:solidFill>
              </a:rPr>
              <a:t>vfork() </a:t>
            </a:r>
            <a:r>
              <a:rPr lang="zh-CN" altLang="en-US" sz="2000" noProof="1"/>
              <a:t>的</a:t>
            </a:r>
            <a:r>
              <a:rPr lang="zh-CN" altLang="en-US" sz="2000" noProof="1" smtClean="0"/>
              <a:t>功能与设计理念</a:t>
            </a:r>
            <a:endParaRPr lang="en-US" altLang="zh-CN" sz="2000" noProof="1"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67585"/>
          <p:cNvSpPr>
            <a:spLocks noGrp="1"/>
          </p:cNvSpPr>
          <p:nvPr>
            <p:ph type="title"/>
          </p:nvPr>
        </p:nvSpPr>
        <p:spPr>
          <a:xfrm>
            <a:off x="685800" y="448056"/>
            <a:ext cx="8077200" cy="609600"/>
          </a:xfrm>
          <a:ln>
            <a:miter/>
          </a:ln>
        </p:spPr>
        <p:txBody>
          <a:bodyPr/>
          <a:lstStyle/>
          <a:p>
            <a:pPr>
              <a:defRPr/>
            </a:pPr>
            <a:r>
              <a:rPr lang="zh-CN" altLang="en-US" noProof="1" smtClean="0">
                <a:effectLst>
                  <a:outerShdw blurRad="38100" dist="38100" dir="2700000">
                    <a:srgbClr val="C0C0C0"/>
                  </a:outerShdw>
                </a:effectLst>
              </a:rPr>
              <a:t>思考： </a:t>
            </a:r>
            <a:r>
              <a:rPr lang="en-US" altLang="zh-CN" b="0" noProof="1">
                <a:solidFill>
                  <a:srgbClr val="0070C0"/>
                </a:solidFill>
                <a:effectLst>
                  <a:outerShdw blurRad="38100" dist="38100" dir="2700000">
                    <a:srgbClr val="C0C0C0"/>
                  </a:outerShdw>
                </a:effectLst>
              </a:rPr>
              <a:t>f</a:t>
            </a:r>
            <a:r>
              <a:rPr lang="zh-CN" altLang="en-US" b="0" noProof="1">
                <a:solidFill>
                  <a:srgbClr val="0070C0"/>
                </a:solidFill>
                <a:effectLst>
                  <a:outerShdw blurRad="38100" dist="38100" dir="2700000">
                    <a:srgbClr val="C0C0C0"/>
                  </a:outerShdw>
                </a:effectLst>
              </a:rPr>
              <a:t>ork</a:t>
            </a:r>
            <a:r>
              <a:rPr lang="zh-CN" altLang="en-US" b="0" noProof="1" smtClean="0">
                <a:solidFill>
                  <a:srgbClr val="0070C0"/>
                </a:solidFill>
                <a:effectLst>
                  <a:outerShdw blurRad="38100" dist="38100" dir="2700000">
                    <a:srgbClr val="C0C0C0"/>
                  </a:outerShdw>
                </a:effectLst>
              </a:rPr>
              <a:t>()后，</a:t>
            </a:r>
            <a:r>
              <a:rPr lang="zh-CN" altLang="en-US" b="0" noProof="1" smtClean="0">
                <a:solidFill>
                  <a:srgbClr val="7030A0"/>
                </a:solidFill>
                <a:effectLst>
                  <a:outerShdw blurRad="38100" dist="38100" dir="2700000">
                    <a:srgbClr val="C0C0C0"/>
                  </a:outerShdw>
                </a:effectLst>
              </a:rPr>
              <a:t>子进程从何处开始执行</a:t>
            </a:r>
            <a:endParaRPr lang="zh-CN" altLang="en-US" noProof="1">
              <a:solidFill>
                <a:srgbClr val="7030A0"/>
              </a:solidFill>
              <a:effectLst>
                <a:outerShdw blurRad="38100" dist="38100" dir="2700000">
                  <a:srgbClr val="C0C0C0"/>
                </a:outerShdw>
              </a:effectLst>
            </a:endParaRPr>
          </a:p>
        </p:txBody>
      </p:sp>
      <p:sp>
        <p:nvSpPr>
          <p:cNvPr id="2" name="文本占位符 67586"/>
          <p:cNvSpPr>
            <a:spLocks noGrp="1"/>
          </p:cNvSpPr>
          <p:nvPr>
            <p:ph idx="1"/>
          </p:nvPr>
        </p:nvSpPr>
        <p:spPr>
          <a:xfrm>
            <a:off x="841248" y="1495144"/>
            <a:ext cx="7342632" cy="4649624"/>
          </a:xfrm>
          <a:ln>
            <a:miter/>
          </a:ln>
        </p:spPr>
        <p:txBody>
          <a:bodyPr/>
          <a:lstStyle/>
          <a:p>
            <a:pPr eaLnBrk="1">
              <a:defRPr/>
            </a:pPr>
            <a:r>
              <a:rPr lang="en-US" altLang="zh-CN" sz="2000" noProof="1"/>
              <a:t>fork</a:t>
            </a:r>
            <a:r>
              <a:rPr lang="en-US" altLang="zh-CN" sz="2000" noProof="1" smtClean="0"/>
              <a:t>()</a:t>
            </a:r>
            <a:r>
              <a:rPr lang="zh-CN" altLang="en-US" sz="2000" noProof="1" smtClean="0"/>
              <a:t>系统调用</a:t>
            </a:r>
            <a:r>
              <a:rPr lang="zh-CN" altLang="en-US" sz="2000" noProof="1" smtClean="0">
                <a:solidFill>
                  <a:srgbClr val="0000CC"/>
                </a:solidFill>
              </a:rPr>
              <a:t>为子进程复制了父</a:t>
            </a:r>
            <a:r>
              <a:rPr lang="zh-CN" altLang="en-US" sz="2000" noProof="1">
                <a:solidFill>
                  <a:srgbClr val="0000CC"/>
                </a:solidFill>
              </a:rPr>
              <a:t>进程</a:t>
            </a:r>
            <a:r>
              <a:rPr lang="zh-CN" altLang="en-US" sz="2000" noProof="1" smtClean="0">
                <a:solidFill>
                  <a:srgbClr val="0000CC"/>
                </a:solidFill>
              </a:rPr>
              <a:t>的上下文</a:t>
            </a:r>
            <a:endParaRPr lang="en-US" altLang="zh-CN" sz="2000" noProof="1" smtClean="0">
              <a:solidFill>
                <a:srgbClr val="0000CC"/>
              </a:solidFill>
            </a:endParaRPr>
          </a:p>
          <a:p>
            <a:pPr eaLnBrk="1">
              <a:defRPr/>
            </a:pPr>
            <a:r>
              <a:rPr lang="zh-CN" altLang="en-US" sz="2000" noProof="1" smtClean="0"/>
              <a:t>包括复制了</a:t>
            </a:r>
            <a:r>
              <a:rPr lang="en-US" altLang="zh-CN" sz="2000" noProof="1" smtClean="0"/>
              <a:t>PC</a:t>
            </a:r>
            <a:r>
              <a:rPr lang="zh-CN" altLang="en-US" sz="2000" noProof="1" smtClean="0"/>
              <a:t>、</a:t>
            </a:r>
            <a:r>
              <a:rPr lang="en-US" altLang="zh-CN" sz="2000" noProof="1" smtClean="0"/>
              <a:t>SP</a:t>
            </a:r>
            <a:r>
              <a:rPr lang="zh-CN" altLang="en-US" sz="2000" noProof="1" smtClean="0"/>
              <a:t>等内容</a:t>
            </a:r>
            <a:endParaRPr lang="en-US" altLang="zh-CN" sz="2000" noProof="1" smtClean="0"/>
          </a:p>
          <a:p>
            <a:pPr eaLnBrk="1">
              <a:defRPr/>
            </a:pPr>
            <a:r>
              <a:rPr lang="zh-CN" altLang="en-US" sz="2000" b="1" noProof="1" smtClean="0">
                <a:solidFill>
                  <a:srgbClr val="7030A0"/>
                </a:solidFill>
              </a:rPr>
              <a:t>思考：</a:t>
            </a:r>
            <a:r>
              <a:rPr lang="zh-CN" altLang="en-US" sz="2000" b="1" u="sng" noProof="1" smtClean="0">
                <a:solidFill>
                  <a:srgbClr val="7030A0"/>
                </a:solidFill>
              </a:rPr>
              <a:t>父子进程处于不同的地址空间中</a:t>
            </a:r>
            <a:endParaRPr lang="en-US" altLang="zh-CN" sz="2000" b="1" u="sng" noProof="1" smtClean="0">
              <a:solidFill>
                <a:srgbClr val="7030A0"/>
              </a:solidFill>
            </a:endParaRPr>
          </a:p>
          <a:p>
            <a:pPr lvl="1" eaLnBrk="1">
              <a:defRPr/>
            </a:pPr>
            <a:r>
              <a:rPr lang="zh-CN" altLang="en-US" sz="1800" noProof="1" smtClean="0"/>
              <a:t>按照一般理解</a:t>
            </a:r>
            <a:endParaRPr lang="en-US" altLang="zh-CN" sz="1800" noProof="1" smtClean="0"/>
          </a:p>
          <a:p>
            <a:pPr lvl="2" eaLnBrk="1">
              <a:defRPr/>
            </a:pPr>
            <a:r>
              <a:rPr lang="zh-CN" altLang="en-US" sz="1600" noProof="1" smtClean="0"/>
              <a:t>父子进程在不同的地址空间中运行</a:t>
            </a:r>
            <a:endParaRPr lang="en-US" altLang="zh-CN" sz="1600" noProof="1" smtClean="0"/>
          </a:p>
          <a:p>
            <a:pPr lvl="2" eaLnBrk="1">
              <a:defRPr/>
            </a:pPr>
            <a:r>
              <a:rPr lang="en-US" altLang="zh-CN" sz="1600" noProof="1" smtClean="0"/>
              <a:t>PC</a:t>
            </a:r>
            <a:r>
              <a:rPr lang="zh-CN" altLang="en-US" sz="1600" noProof="1" smtClean="0"/>
              <a:t>、</a:t>
            </a:r>
            <a:r>
              <a:rPr lang="en-US" altLang="zh-CN" sz="1600" noProof="1" smtClean="0"/>
              <a:t>SP</a:t>
            </a:r>
            <a:r>
              <a:rPr lang="zh-CN" altLang="en-US" sz="1600" noProof="1" smtClean="0"/>
              <a:t>中的内容不应该相同，应该不同</a:t>
            </a:r>
            <a:endParaRPr lang="en-US" altLang="zh-CN" sz="1600" noProof="1" smtClean="0"/>
          </a:p>
          <a:p>
            <a:pPr lvl="2" eaLnBrk="1">
              <a:defRPr/>
            </a:pPr>
            <a:r>
              <a:rPr lang="zh-CN" altLang="en-US" sz="1600" noProof="1" smtClean="0"/>
              <a:t>父子进程才可以分别执行自己的代码</a:t>
            </a:r>
            <a:endParaRPr lang="en-US" altLang="zh-CN" sz="1600" noProof="1"/>
          </a:p>
          <a:p>
            <a:pPr lvl="1" eaLnBrk="1">
              <a:defRPr/>
            </a:pPr>
            <a:r>
              <a:rPr lang="zh-CN" altLang="en-US" sz="1800" noProof="1" smtClean="0"/>
              <a:t>复制</a:t>
            </a:r>
            <a:r>
              <a:rPr lang="en-US" altLang="zh-CN" sz="1800" noProof="1" smtClean="0"/>
              <a:t>PC</a:t>
            </a:r>
            <a:r>
              <a:rPr lang="zh-CN" altLang="en-US" sz="1800" noProof="1"/>
              <a:t>、</a:t>
            </a:r>
            <a:r>
              <a:rPr lang="en-US" altLang="zh-CN" sz="1800" noProof="1"/>
              <a:t>SP</a:t>
            </a:r>
            <a:r>
              <a:rPr lang="zh-CN" altLang="en-US" sz="1800" noProof="1"/>
              <a:t>等</a:t>
            </a:r>
            <a:r>
              <a:rPr lang="zh-CN" altLang="en-US" sz="1800" noProof="1" smtClean="0"/>
              <a:t>内容有何用处？</a:t>
            </a:r>
            <a:endParaRPr lang="en-US" altLang="zh-CN" sz="1800" noProof="1" smtClean="0"/>
          </a:p>
          <a:p>
            <a:pPr eaLnBrk="1">
              <a:defRPr/>
            </a:pPr>
            <a:endParaRPr lang="en-US" altLang="zh-CN" sz="2400" noProof="1" smtClean="0"/>
          </a:p>
          <a:p>
            <a:pPr eaLnBrk="1">
              <a:defRPr/>
            </a:pPr>
            <a:endParaRPr lang="zh-CN" altLang="en-US" sz="2000"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67585"/>
          <p:cNvSpPr>
            <a:spLocks noGrp="1"/>
          </p:cNvSpPr>
          <p:nvPr>
            <p:ph type="title"/>
          </p:nvPr>
        </p:nvSpPr>
        <p:spPr>
          <a:xfrm>
            <a:off x="685801" y="475488"/>
            <a:ext cx="8077200" cy="609600"/>
          </a:xfrm>
          <a:ln>
            <a:miter/>
          </a:ln>
        </p:spPr>
        <p:txBody>
          <a:bodyPr/>
          <a:lstStyle/>
          <a:p>
            <a:pPr>
              <a:defRPr/>
            </a:pPr>
            <a:r>
              <a:rPr lang="zh-CN" altLang="en-US" noProof="1" smtClean="0">
                <a:effectLst>
                  <a:outerShdw blurRad="38100" dist="38100" dir="2700000">
                    <a:srgbClr val="C0C0C0"/>
                  </a:outerShdw>
                </a:effectLst>
              </a:rPr>
              <a:t>思考： </a:t>
            </a:r>
            <a:r>
              <a:rPr lang="en-US" altLang="zh-CN" b="0" noProof="1">
                <a:solidFill>
                  <a:srgbClr val="0070C0"/>
                </a:solidFill>
                <a:effectLst>
                  <a:outerShdw blurRad="38100" dist="38100" dir="2700000">
                    <a:srgbClr val="C0C0C0"/>
                  </a:outerShdw>
                </a:effectLst>
              </a:rPr>
              <a:t>f</a:t>
            </a:r>
            <a:r>
              <a:rPr lang="zh-CN" altLang="en-US" b="0" noProof="1">
                <a:solidFill>
                  <a:srgbClr val="0070C0"/>
                </a:solidFill>
                <a:effectLst>
                  <a:outerShdw blurRad="38100" dist="38100" dir="2700000">
                    <a:srgbClr val="C0C0C0"/>
                  </a:outerShdw>
                </a:effectLst>
              </a:rPr>
              <a:t>ork</a:t>
            </a:r>
            <a:r>
              <a:rPr lang="zh-CN" altLang="en-US" b="0" noProof="1" smtClean="0">
                <a:solidFill>
                  <a:srgbClr val="0070C0"/>
                </a:solidFill>
                <a:effectLst>
                  <a:outerShdw blurRad="38100" dist="38100" dir="2700000">
                    <a:srgbClr val="C0C0C0"/>
                  </a:outerShdw>
                </a:effectLst>
              </a:rPr>
              <a:t>()后，</a:t>
            </a:r>
            <a:r>
              <a:rPr lang="zh-CN" altLang="en-US" b="0" noProof="1" smtClean="0">
                <a:solidFill>
                  <a:srgbClr val="7030A0"/>
                </a:solidFill>
                <a:effectLst>
                  <a:outerShdw blurRad="38100" dist="38100" dir="2700000">
                    <a:srgbClr val="C0C0C0"/>
                  </a:outerShdw>
                </a:effectLst>
              </a:rPr>
              <a:t>子进程从何处开始执行</a:t>
            </a:r>
            <a:endParaRPr lang="zh-CN" altLang="en-US" noProof="1">
              <a:solidFill>
                <a:srgbClr val="7030A0"/>
              </a:solidFill>
              <a:effectLst>
                <a:outerShdw blurRad="38100" dist="38100" dir="2700000">
                  <a:srgbClr val="C0C0C0"/>
                </a:outerShdw>
              </a:effectLst>
            </a:endParaRPr>
          </a:p>
        </p:txBody>
      </p:sp>
      <p:sp>
        <p:nvSpPr>
          <p:cNvPr id="2" name="矩形 1"/>
          <p:cNvSpPr/>
          <p:nvPr/>
        </p:nvSpPr>
        <p:spPr>
          <a:xfrm>
            <a:off x="1892808" y="1481328"/>
            <a:ext cx="1481328" cy="420624"/>
          </a:xfrm>
          <a:prstGeom prst="rect">
            <a:avLst/>
          </a:prstGeom>
          <a:solidFill>
            <a:schemeClr val="accent5">
              <a:lumMod val="9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rgbClr val="000000"/>
                </a:solidFill>
              </a:rPr>
              <a:t>os</a:t>
            </a:r>
            <a:endParaRPr lang="zh-CN" altLang="en-US" dirty="0">
              <a:solidFill>
                <a:srgbClr val="000000"/>
              </a:solidFill>
            </a:endParaRPr>
          </a:p>
        </p:txBody>
      </p:sp>
      <p:sp>
        <p:nvSpPr>
          <p:cNvPr id="5" name="矩形 4"/>
          <p:cNvSpPr/>
          <p:nvPr/>
        </p:nvSpPr>
        <p:spPr>
          <a:xfrm>
            <a:off x="1892808" y="2319528"/>
            <a:ext cx="1481328" cy="1280160"/>
          </a:xfrm>
          <a:prstGeom prst="rect">
            <a:avLst/>
          </a:prstGeom>
          <a:solidFill>
            <a:schemeClr val="accent6"/>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0000"/>
              </a:solidFill>
            </a:endParaRPr>
          </a:p>
        </p:txBody>
      </p:sp>
      <p:sp>
        <p:nvSpPr>
          <p:cNvPr id="6" name="矩形 5"/>
          <p:cNvSpPr/>
          <p:nvPr/>
        </p:nvSpPr>
        <p:spPr>
          <a:xfrm>
            <a:off x="1892808" y="4023360"/>
            <a:ext cx="1481328" cy="1280160"/>
          </a:xfrm>
          <a:prstGeom prst="rect">
            <a:avLst/>
          </a:prstGeom>
          <a:solidFill>
            <a:srgbClr val="FFC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0000"/>
              </a:solidFill>
            </a:endParaRPr>
          </a:p>
        </p:txBody>
      </p:sp>
      <p:sp>
        <p:nvSpPr>
          <p:cNvPr id="7" name="矩形 6"/>
          <p:cNvSpPr/>
          <p:nvPr/>
        </p:nvSpPr>
        <p:spPr>
          <a:xfrm>
            <a:off x="1892808" y="1905000"/>
            <a:ext cx="1481328" cy="420624"/>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a:t>
            </a:r>
            <a:endParaRPr lang="zh-CN" altLang="en-US" dirty="0">
              <a:solidFill>
                <a:srgbClr val="000000"/>
              </a:solidFill>
            </a:endParaRPr>
          </a:p>
        </p:txBody>
      </p:sp>
      <p:sp>
        <p:nvSpPr>
          <p:cNvPr id="8" name="矩形 7"/>
          <p:cNvSpPr/>
          <p:nvPr/>
        </p:nvSpPr>
        <p:spPr>
          <a:xfrm>
            <a:off x="1892808" y="3602736"/>
            <a:ext cx="1481328" cy="420624"/>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a:t>
            </a:r>
            <a:endParaRPr lang="zh-CN" altLang="en-US" dirty="0">
              <a:solidFill>
                <a:srgbClr val="000000"/>
              </a:solidFill>
            </a:endParaRPr>
          </a:p>
        </p:txBody>
      </p:sp>
      <p:sp>
        <p:nvSpPr>
          <p:cNvPr id="11" name="矩形 10"/>
          <p:cNvSpPr/>
          <p:nvPr/>
        </p:nvSpPr>
        <p:spPr>
          <a:xfrm>
            <a:off x="1892808" y="5303520"/>
            <a:ext cx="1481328" cy="420624"/>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a:t>
            </a:r>
            <a:endParaRPr lang="zh-CN" altLang="en-US" dirty="0">
              <a:solidFill>
                <a:srgbClr val="000000"/>
              </a:solidFill>
            </a:endParaRPr>
          </a:p>
        </p:txBody>
      </p:sp>
      <p:sp>
        <p:nvSpPr>
          <p:cNvPr id="12" name="矩形 11"/>
          <p:cNvSpPr/>
          <p:nvPr/>
        </p:nvSpPr>
        <p:spPr>
          <a:xfrm>
            <a:off x="1892808" y="2709672"/>
            <a:ext cx="1481328" cy="262128"/>
          </a:xfrm>
          <a:prstGeom prst="rect">
            <a:avLst/>
          </a:prstGeom>
          <a:no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rgbClr val="000000"/>
                </a:solidFill>
              </a:rPr>
              <a:t>p</a:t>
            </a:r>
            <a:r>
              <a:rPr lang="en-US" altLang="zh-CN" sz="1600" dirty="0" err="1" smtClean="0">
                <a:solidFill>
                  <a:srgbClr val="000000"/>
                </a:solidFill>
              </a:rPr>
              <a:t>id</a:t>
            </a:r>
            <a:r>
              <a:rPr lang="en-US" altLang="zh-CN" sz="1600" dirty="0" smtClean="0">
                <a:solidFill>
                  <a:srgbClr val="000000"/>
                </a:solidFill>
              </a:rPr>
              <a:t>=fork()</a:t>
            </a:r>
            <a:endParaRPr lang="en-US" altLang="zh-CN" sz="1600" dirty="0" smtClean="0">
              <a:solidFill>
                <a:srgbClr val="000000"/>
              </a:solidFill>
            </a:endParaRPr>
          </a:p>
        </p:txBody>
      </p:sp>
      <p:sp>
        <p:nvSpPr>
          <p:cNvPr id="13" name="矩形 12"/>
          <p:cNvSpPr/>
          <p:nvPr/>
        </p:nvSpPr>
        <p:spPr>
          <a:xfrm>
            <a:off x="1892808" y="4410456"/>
            <a:ext cx="1481328" cy="234696"/>
          </a:xfrm>
          <a:prstGeom prst="rect">
            <a:avLst/>
          </a:prstGeom>
          <a:no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rgbClr val="000000"/>
                </a:solidFill>
              </a:rPr>
              <a:t>p</a:t>
            </a:r>
            <a:r>
              <a:rPr lang="en-US" altLang="zh-CN" sz="1600" dirty="0" err="1" smtClean="0">
                <a:solidFill>
                  <a:srgbClr val="000000"/>
                </a:solidFill>
              </a:rPr>
              <a:t>id</a:t>
            </a:r>
            <a:r>
              <a:rPr lang="en-US" altLang="zh-CN" sz="1600" dirty="0" smtClean="0">
                <a:solidFill>
                  <a:srgbClr val="000000"/>
                </a:solidFill>
              </a:rPr>
              <a:t>=fork()</a:t>
            </a:r>
            <a:endParaRPr lang="en-US" altLang="zh-CN" sz="1600" dirty="0" smtClean="0">
              <a:solidFill>
                <a:srgbClr val="000000"/>
              </a:solidFill>
            </a:endParaRPr>
          </a:p>
        </p:txBody>
      </p:sp>
      <p:sp>
        <p:nvSpPr>
          <p:cNvPr id="3" name="左大括号 2"/>
          <p:cNvSpPr/>
          <p:nvPr/>
        </p:nvSpPr>
        <p:spPr>
          <a:xfrm>
            <a:off x="1481328" y="2319528"/>
            <a:ext cx="306324" cy="128016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n>
                <a:solidFill>
                  <a:srgbClr val="0000CC"/>
                </a:solidFill>
              </a:ln>
              <a:noFill/>
            </a:endParaRPr>
          </a:p>
        </p:txBody>
      </p:sp>
      <p:sp>
        <p:nvSpPr>
          <p:cNvPr id="15" name="矩形 14"/>
          <p:cNvSpPr/>
          <p:nvPr/>
        </p:nvSpPr>
        <p:spPr>
          <a:xfrm>
            <a:off x="1124712" y="2637282"/>
            <a:ext cx="502920" cy="669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000000"/>
                </a:solidFill>
              </a:rPr>
              <a:t>父进程</a:t>
            </a:r>
            <a:endParaRPr lang="zh-CN" altLang="en-US" sz="1400" dirty="0">
              <a:solidFill>
                <a:srgbClr val="000000"/>
              </a:solidFill>
            </a:endParaRPr>
          </a:p>
        </p:txBody>
      </p:sp>
      <p:sp>
        <p:nvSpPr>
          <p:cNvPr id="16" name="左大括号 15"/>
          <p:cNvSpPr/>
          <p:nvPr/>
        </p:nvSpPr>
        <p:spPr>
          <a:xfrm>
            <a:off x="1458468" y="4023360"/>
            <a:ext cx="329184" cy="128016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n>
                <a:solidFill>
                  <a:srgbClr val="0000CC"/>
                </a:solidFill>
              </a:ln>
              <a:noFill/>
            </a:endParaRPr>
          </a:p>
        </p:txBody>
      </p:sp>
      <p:sp>
        <p:nvSpPr>
          <p:cNvPr id="17" name="矩形 16"/>
          <p:cNvSpPr/>
          <p:nvPr/>
        </p:nvSpPr>
        <p:spPr>
          <a:xfrm>
            <a:off x="978408" y="4310634"/>
            <a:ext cx="502920" cy="669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000000"/>
                </a:solidFill>
              </a:rPr>
              <a:t>子进程</a:t>
            </a:r>
            <a:endParaRPr lang="zh-CN" altLang="en-US" sz="1400" dirty="0">
              <a:solidFill>
                <a:srgbClr val="000000"/>
              </a:solidFill>
            </a:endParaRPr>
          </a:p>
        </p:txBody>
      </p:sp>
      <p:sp>
        <p:nvSpPr>
          <p:cNvPr id="14" name="左箭头 13"/>
          <p:cNvSpPr/>
          <p:nvPr/>
        </p:nvSpPr>
        <p:spPr>
          <a:xfrm>
            <a:off x="3374136" y="2979038"/>
            <a:ext cx="713232" cy="200667"/>
          </a:xfrm>
          <a:prstGeom prst="leftArrow">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087368" y="2932176"/>
            <a:ext cx="460248" cy="334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rgbClr val="000000"/>
                </a:solidFill>
              </a:rPr>
              <a:t>PC</a:t>
            </a:r>
            <a:endParaRPr lang="zh-CN" altLang="en-US" sz="1400" dirty="0">
              <a:solidFill>
                <a:srgbClr val="000000"/>
              </a:solidFill>
            </a:endParaRPr>
          </a:p>
        </p:txBody>
      </p:sp>
      <p:sp>
        <p:nvSpPr>
          <p:cNvPr id="21" name="左箭头 20"/>
          <p:cNvSpPr/>
          <p:nvPr/>
        </p:nvSpPr>
        <p:spPr>
          <a:xfrm>
            <a:off x="3374136" y="4688205"/>
            <a:ext cx="713232" cy="209170"/>
          </a:xfrm>
          <a:prstGeom prst="leftArrow">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087368" y="4641343"/>
            <a:ext cx="460248" cy="334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rgbClr val="000000"/>
                </a:solidFill>
              </a:rPr>
              <a:t>PC</a:t>
            </a:r>
            <a:endParaRPr lang="zh-CN" altLang="en-US" sz="1400" dirty="0">
              <a:solidFill>
                <a:srgbClr val="000000"/>
              </a:solidFill>
            </a:endParaRPr>
          </a:p>
        </p:txBody>
      </p:sp>
      <p:grpSp>
        <p:nvGrpSpPr>
          <p:cNvPr id="30" name="组合 29"/>
          <p:cNvGrpSpPr/>
          <p:nvPr/>
        </p:nvGrpSpPr>
        <p:grpSpPr>
          <a:xfrm>
            <a:off x="3391601" y="2305050"/>
            <a:ext cx="1436431" cy="741304"/>
            <a:chOff x="3391601" y="2305050"/>
            <a:chExt cx="1436431" cy="741304"/>
          </a:xfrm>
        </p:grpSpPr>
        <p:cxnSp>
          <p:nvCxnSpPr>
            <p:cNvPr id="23" name="直接箭头连接符 22"/>
            <p:cNvCxnSpPr/>
            <p:nvPr/>
          </p:nvCxnSpPr>
          <p:spPr>
            <a:xfrm>
              <a:off x="3391601" y="2319528"/>
              <a:ext cx="641726" cy="0"/>
            </a:xfrm>
            <a:prstGeom prst="straightConnector1">
              <a:avLst/>
            </a:prstGeom>
            <a:ln w="1905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691890" y="2305050"/>
              <a:ext cx="1524" cy="741304"/>
            </a:xfrm>
            <a:prstGeom prst="line">
              <a:avLst/>
            </a:prstGeom>
            <a:ln w="28575">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圆角矩形标注 28"/>
            <p:cNvSpPr/>
            <p:nvPr/>
          </p:nvSpPr>
          <p:spPr>
            <a:xfrm>
              <a:off x="3993703" y="2572893"/>
              <a:ext cx="834329" cy="260986"/>
            </a:xfrm>
            <a:prstGeom prst="wedgeRoundRectCallout">
              <a:avLst>
                <a:gd name="adj1" fmla="val -82216"/>
                <a:gd name="adj2" fmla="val -1303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rgbClr val="000000"/>
                  </a:solidFill>
                </a:rPr>
                <a:t>PC</a:t>
              </a:r>
              <a:r>
                <a:rPr lang="zh-CN" altLang="en-US" sz="1400" dirty="0" smtClean="0">
                  <a:solidFill>
                    <a:srgbClr val="000000"/>
                  </a:solidFill>
                </a:rPr>
                <a:t>的值</a:t>
              </a:r>
              <a:endParaRPr lang="zh-CN" altLang="en-US" sz="1400" dirty="0">
                <a:solidFill>
                  <a:srgbClr val="000000"/>
                </a:solidFill>
              </a:endParaRPr>
            </a:p>
          </p:txBody>
        </p:sp>
      </p:grpSp>
      <p:grpSp>
        <p:nvGrpSpPr>
          <p:cNvPr id="32" name="组合 31"/>
          <p:cNvGrpSpPr/>
          <p:nvPr/>
        </p:nvGrpSpPr>
        <p:grpSpPr>
          <a:xfrm>
            <a:off x="3374136" y="4014216"/>
            <a:ext cx="1564447" cy="741304"/>
            <a:chOff x="3391601" y="2305050"/>
            <a:chExt cx="1564447" cy="741304"/>
          </a:xfrm>
        </p:grpSpPr>
        <p:cxnSp>
          <p:nvCxnSpPr>
            <p:cNvPr id="33" name="直接箭头连接符 32"/>
            <p:cNvCxnSpPr/>
            <p:nvPr/>
          </p:nvCxnSpPr>
          <p:spPr>
            <a:xfrm>
              <a:off x="3391601" y="2319528"/>
              <a:ext cx="641726" cy="0"/>
            </a:xfrm>
            <a:prstGeom prst="straightConnector1">
              <a:avLst/>
            </a:prstGeom>
            <a:ln w="1905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691890" y="2305050"/>
              <a:ext cx="1524" cy="741304"/>
            </a:xfrm>
            <a:prstGeom prst="line">
              <a:avLst/>
            </a:prstGeom>
            <a:ln w="28575">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圆角矩形标注 34"/>
            <p:cNvSpPr/>
            <p:nvPr/>
          </p:nvSpPr>
          <p:spPr>
            <a:xfrm>
              <a:off x="3993703" y="2572894"/>
              <a:ext cx="962345" cy="260985"/>
            </a:xfrm>
            <a:prstGeom prst="wedgeRoundRectCallout">
              <a:avLst>
                <a:gd name="adj1" fmla="val -82216"/>
                <a:gd name="adj2" fmla="val -1303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rgbClr val="000000"/>
                  </a:solidFill>
                </a:rPr>
                <a:t>PC</a:t>
              </a:r>
              <a:r>
                <a:rPr lang="zh-CN" altLang="en-US" sz="1400" dirty="0" smtClean="0">
                  <a:solidFill>
                    <a:srgbClr val="000000"/>
                  </a:solidFill>
                </a:rPr>
                <a:t>的值</a:t>
              </a:r>
              <a:endParaRPr lang="zh-CN" altLang="en-US" sz="1400" dirty="0">
                <a:solidFill>
                  <a:srgbClr val="000000"/>
                </a:solidFill>
              </a:endParaRPr>
            </a:p>
          </p:txBody>
        </p:sp>
      </p:grpSp>
      <p:sp>
        <p:nvSpPr>
          <p:cNvPr id="31" name="矩形 30"/>
          <p:cNvSpPr/>
          <p:nvPr/>
        </p:nvSpPr>
        <p:spPr>
          <a:xfrm>
            <a:off x="5256337" y="1409521"/>
            <a:ext cx="3037271" cy="2554545"/>
          </a:xfrm>
          <a:prstGeom prst="rect">
            <a:avLst/>
          </a:prstGeom>
          <a:ln>
            <a:solidFill>
              <a:srgbClr val="000000"/>
            </a:solidFill>
          </a:ln>
        </p:spPr>
        <p:txBody>
          <a:bodyPr wrap="square">
            <a:spAutoFit/>
          </a:bodyPr>
          <a:lstStyle/>
          <a:p>
            <a:pPr marL="285750" indent="-285750" eaLnBrk="1">
              <a:buFont typeface="Wingdings" panose="05000000000000000000" pitchFamily="2" charset="2"/>
              <a:buChar char="l"/>
            </a:pPr>
            <a:r>
              <a:rPr lang="en-US" altLang="zh-CN" sz="1600" b="1" noProof="1" smtClean="0">
                <a:solidFill>
                  <a:srgbClr val="C00000"/>
                </a:solidFill>
              </a:rPr>
              <a:t>PC</a:t>
            </a:r>
            <a:r>
              <a:rPr lang="zh-CN" altLang="en-US" sz="1600" b="1" noProof="1" smtClean="0">
                <a:solidFill>
                  <a:srgbClr val="C00000"/>
                </a:solidFill>
              </a:rPr>
              <a:t>的内容：</a:t>
            </a:r>
            <a:endParaRPr lang="en-US" altLang="zh-CN" sz="1600" b="1" noProof="1" smtClean="0">
              <a:solidFill>
                <a:srgbClr val="C00000"/>
              </a:solidFill>
            </a:endParaRPr>
          </a:p>
          <a:p>
            <a:pPr marL="285750" indent="-285750" eaLnBrk="1">
              <a:buFont typeface="Arial" panose="020B0604020202020204" pitchFamily="34" charset="0"/>
              <a:buChar char="•"/>
            </a:pPr>
            <a:r>
              <a:rPr lang="zh-CN" altLang="en-US" sz="1600" noProof="1" smtClean="0"/>
              <a:t>现在的操作系统中，</a:t>
            </a:r>
            <a:r>
              <a:rPr lang="en-US" altLang="zh-CN" sz="1600" noProof="1" smtClean="0"/>
              <a:t>PC</a:t>
            </a:r>
            <a:r>
              <a:rPr lang="zh-CN" altLang="en-US" sz="1600" noProof="1" smtClean="0"/>
              <a:t>给出的指令地址不是物理内存地址，只是一个相对地址。</a:t>
            </a:r>
            <a:endParaRPr lang="en-US" altLang="zh-CN" sz="1600" noProof="1" smtClean="0"/>
          </a:p>
          <a:p>
            <a:pPr marL="285750" indent="-285750" eaLnBrk="1">
              <a:buFont typeface="Arial" panose="020B0604020202020204" pitchFamily="34" charset="0"/>
              <a:buChar char="•"/>
            </a:pPr>
            <a:r>
              <a:rPr lang="zh-CN" altLang="en-US" sz="1600" noProof="1" smtClean="0"/>
              <a:t>是相对于进程起始位置的</a:t>
            </a:r>
            <a:r>
              <a:rPr lang="zh-CN" altLang="en-US" sz="1600" noProof="1"/>
              <a:t>一个偏移</a:t>
            </a:r>
            <a:r>
              <a:rPr lang="zh-CN" altLang="en-US" sz="1600" noProof="1" smtClean="0"/>
              <a:t>量</a:t>
            </a:r>
            <a:endParaRPr lang="en-US" altLang="zh-CN" sz="1600" noProof="1" smtClean="0"/>
          </a:p>
          <a:p>
            <a:pPr marL="285750" indent="-285750" eaLnBrk="1">
              <a:buFont typeface="Arial" panose="020B0604020202020204" pitchFamily="34" charset="0"/>
              <a:buChar char="•"/>
            </a:pPr>
            <a:r>
              <a:rPr lang="en-US" altLang="zh-CN" sz="1600" dirty="0" smtClean="0"/>
              <a:t>CPU</a:t>
            </a:r>
            <a:r>
              <a:rPr lang="zh-CN" altLang="en-US" sz="1600" dirty="0" smtClean="0"/>
              <a:t>中的</a:t>
            </a:r>
            <a:r>
              <a:rPr lang="en-US" altLang="zh-CN" sz="1600" dirty="0" smtClean="0"/>
              <a:t>MMU</a:t>
            </a:r>
            <a:r>
              <a:rPr lang="zh-CN" altLang="en-US" sz="1600" dirty="0" smtClean="0"/>
              <a:t>负责将</a:t>
            </a:r>
            <a:r>
              <a:rPr lang="en-US" altLang="zh-CN" sz="1600" dirty="0" smtClean="0"/>
              <a:t>PC</a:t>
            </a:r>
            <a:r>
              <a:rPr lang="zh-CN" altLang="en-US" sz="1600" dirty="0" smtClean="0"/>
              <a:t>中的内容转换为真实的物理地址，然后送到地址总线上去对物理内存进行寻址</a:t>
            </a:r>
            <a:endParaRPr lang="zh-CN" altLang="en-US" sz="1600" dirty="0"/>
          </a:p>
        </p:txBody>
      </p:sp>
      <p:sp>
        <p:nvSpPr>
          <p:cNvPr id="38" name="矩形 37"/>
          <p:cNvSpPr/>
          <p:nvPr/>
        </p:nvSpPr>
        <p:spPr>
          <a:xfrm>
            <a:off x="5238872" y="4041648"/>
            <a:ext cx="3037271" cy="2308324"/>
          </a:xfrm>
          <a:prstGeom prst="rect">
            <a:avLst/>
          </a:prstGeom>
          <a:ln>
            <a:solidFill>
              <a:srgbClr val="000000"/>
            </a:solidFill>
          </a:ln>
        </p:spPr>
        <p:txBody>
          <a:bodyPr wrap="square">
            <a:spAutoFit/>
          </a:bodyPr>
          <a:lstStyle/>
          <a:p>
            <a:pPr marL="285750" indent="-285750" eaLnBrk="1">
              <a:buFont typeface="Wingdings" panose="05000000000000000000" pitchFamily="2" charset="2"/>
              <a:buChar char="l"/>
            </a:pPr>
            <a:r>
              <a:rPr lang="zh-CN" altLang="en-US" sz="1600" b="1" noProof="1" smtClean="0">
                <a:solidFill>
                  <a:srgbClr val="0000CC"/>
                </a:solidFill>
              </a:rPr>
              <a:t>测试</a:t>
            </a:r>
            <a:endParaRPr lang="en-US" altLang="zh-CN" sz="1600" b="1" noProof="1" smtClean="0">
              <a:solidFill>
                <a:srgbClr val="0000CC"/>
              </a:solidFill>
            </a:endParaRPr>
          </a:p>
          <a:p>
            <a:pPr marL="285750" indent="-285750" eaLnBrk="1">
              <a:buFont typeface="Arial" panose="020B0604020202020204" pitchFamily="34" charset="0"/>
              <a:buChar char="•"/>
            </a:pPr>
            <a:r>
              <a:rPr lang="zh-CN" altLang="en-US" sz="1600" noProof="1" smtClean="0"/>
              <a:t>在父进程中声明一个变量</a:t>
            </a:r>
            <a:r>
              <a:rPr lang="en-US" altLang="zh-CN" sz="1600" noProof="1" smtClean="0"/>
              <a:t>a</a:t>
            </a:r>
            <a:endParaRPr lang="en-US" altLang="zh-CN" sz="1600" noProof="1" smtClean="0"/>
          </a:p>
          <a:p>
            <a:pPr marL="285750" indent="-285750" eaLnBrk="1">
              <a:buFont typeface="Arial" panose="020B0604020202020204" pitchFamily="34" charset="0"/>
              <a:buChar char="•"/>
            </a:pPr>
            <a:r>
              <a:rPr lang="zh-CN" altLang="en-US" sz="1600" noProof="1" smtClean="0"/>
              <a:t>输出</a:t>
            </a:r>
            <a:r>
              <a:rPr lang="en-US" altLang="zh-CN" sz="1600" noProof="1" smtClean="0"/>
              <a:t>a</a:t>
            </a:r>
            <a:r>
              <a:rPr lang="zh-CN" altLang="en-US" sz="1600" noProof="1" smtClean="0"/>
              <a:t>的地址</a:t>
            </a:r>
            <a:endParaRPr lang="en-US" altLang="zh-CN" sz="1600" noProof="1" smtClean="0"/>
          </a:p>
          <a:p>
            <a:pPr marL="285750" indent="-285750" eaLnBrk="1">
              <a:buFont typeface="Arial" panose="020B0604020202020204" pitchFamily="34" charset="0"/>
              <a:buChar char="•"/>
            </a:pPr>
            <a:r>
              <a:rPr lang="en-US" altLang="zh-CN" sz="1600" noProof="1" smtClean="0"/>
              <a:t>fork</a:t>
            </a:r>
            <a:r>
              <a:rPr lang="zh-CN" altLang="en-US" sz="1600" noProof="1" smtClean="0"/>
              <a:t>一个子进程后，在子进程中输出</a:t>
            </a:r>
            <a:r>
              <a:rPr lang="en-US" altLang="zh-CN" sz="1600" noProof="1" smtClean="0"/>
              <a:t>a</a:t>
            </a:r>
            <a:r>
              <a:rPr lang="zh-CN" altLang="en-US" sz="1600" noProof="1" smtClean="0"/>
              <a:t>的地址</a:t>
            </a:r>
            <a:endParaRPr lang="en-US" altLang="zh-CN" sz="1600" noProof="1" smtClean="0"/>
          </a:p>
          <a:p>
            <a:pPr marL="285750" indent="-285750" eaLnBrk="1">
              <a:buFont typeface="Arial" panose="020B0604020202020204" pitchFamily="34" charset="0"/>
              <a:buChar char="•"/>
            </a:pPr>
            <a:r>
              <a:rPr lang="zh-CN" altLang="en-US" sz="1600" noProof="1" smtClean="0">
                <a:solidFill>
                  <a:srgbClr val="0000CC"/>
                </a:solidFill>
              </a:rPr>
              <a:t>两个地址是相同的</a:t>
            </a:r>
            <a:endParaRPr lang="en-US" altLang="zh-CN" sz="1600" noProof="1" smtClean="0">
              <a:solidFill>
                <a:srgbClr val="0000CC"/>
              </a:solidFill>
            </a:endParaRPr>
          </a:p>
          <a:p>
            <a:pPr marL="285750" indent="-285750" eaLnBrk="1">
              <a:buFont typeface="Arial" panose="020B0604020202020204" pitchFamily="34" charset="0"/>
              <a:buChar char="•"/>
            </a:pPr>
            <a:r>
              <a:rPr lang="zh-CN" altLang="en-US" sz="1600" noProof="1" smtClean="0"/>
              <a:t>变量</a:t>
            </a:r>
            <a:r>
              <a:rPr lang="en-US" altLang="zh-CN" sz="1600" noProof="1" smtClean="0"/>
              <a:t>a</a:t>
            </a:r>
            <a:r>
              <a:rPr lang="zh-CN" altLang="en-US" sz="1600" noProof="1" smtClean="0"/>
              <a:t>的地址对于父子进程来说，其偏移量是相同的</a:t>
            </a:r>
            <a:endParaRPr lang="en-US" altLang="zh-CN" sz="1600" noProof="1"/>
          </a:p>
          <a:p>
            <a:pPr marL="285750" indent="-285750" eaLnBrk="1">
              <a:buFont typeface="Wingdings" panose="05000000000000000000" pitchFamily="2" charset="2"/>
              <a:buChar char="l"/>
            </a:pP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a:xfrm>
            <a:off x="1154113" y="319088"/>
            <a:ext cx="6824662" cy="614362"/>
          </a:xfrm>
          <a:ln>
            <a:miter/>
          </a:ln>
        </p:spPr>
        <p:txBody>
          <a:bodyPr/>
          <a:lstStyle/>
          <a:p>
            <a:pPr>
              <a:defRPr/>
            </a:pPr>
            <a:r>
              <a:rPr lang="en-US" altLang="zh-CN" noProof="1" smtClean="0">
                <a:effectLst>
                  <a:outerShdw blurRad="38100" dist="38100" dir="2700000">
                    <a:srgbClr val="C0C0C0"/>
                  </a:outerShdw>
                </a:effectLst>
              </a:rPr>
              <a:t> </a:t>
            </a:r>
            <a:r>
              <a:rPr lang="en-US" altLang="zh-CN" dirty="0">
                <a:effectLst>
                  <a:outerShdw blurRad="38100" dist="38100" dir="2700000">
                    <a:srgbClr val="C0C0C0"/>
                  </a:outerShdw>
                </a:effectLst>
              </a:rPr>
              <a:t>Components of </a:t>
            </a:r>
            <a:r>
              <a:rPr lang="en-US" altLang="zh-CN" noProof="1" smtClean="0">
                <a:effectLst>
                  <a:outerShdw blurRad="38100" dist="38100" dir="2700000">
                    <a:srgbClr val="C0C0C0"/>
                  </a:outerShdw>
                </a:effectLst>
              </a:rPr>
              <a:t>Process</a:t>
            </a:r>
            <a:endParaRPr lang="en-US" altLang="zh-CN" noProof="1">
              <a:effectLst>
                <a:outerShdw blurRad="38100" dist="38100" dir="2700000">
                  <a:srgbClr val="C0C0C0"/>
                </a:outerShdw>
              </a:effectLst>
            </a:endParaRPr>
          </a:p>
        </p:txBody>
      </p:sp>
      <p:sp>
        <p:nvSpPr>
          <p:cNvPr id="7171" name="Rectangle 3"/>
          <p:cNvSpPr>
            <a:spLocks noGrp="1"/>
          </p:cNvSpPr>
          <p:nvPr>
            <p:ph type="body" idx="4294967295"/>
          </p:nvPr>
        </p:nvSpPr>
        <p:spPr>
          <a:xfrm>
            <a:off x="495300" y="933450"/>
            <a:ext cx="8497780" cy="5440717"/>
          </a:xfrm>
          <a:ln>
            <a:miter/>
          </a:ln>
        </p:spPr>
        <p:txBody>
          <a:bodyPr/>
          <a:lstStyle/>
          <a:p>
            <a:pPr eaLnBrk="1">
              <a:defRPr/>
            </a:pPr>
            <a:r>
              <a:rPr lang="en-US" altLang="x-none" sz="2400" noProof="1" smtClean="0">
                <a:solidFill>
                  <a:srgbClr val="000818"/>
                </a:solidFill>
                <a:sym typeface="Arial" panose="020B0604020202020204" pitchFamily="34" charset="0"/>
              </a:rPr>
              <a:t>A process includes </a:t>
            </a:r>
            <a:r>
              <a:rPr lang="en-US" altLang="x-none" sz="2400" noProof="1" smtClean="0">
                <a:solidFill>
                  <a:srgbClr val="006600"/>
                </a:solidFill>
                <a:sym typeface="Arial" panose="020B0604020202020204" pitchFamily="34" charset="0"/>
              </a:rPr>
              <a:t>Multiple </a:t>
            </a:r>
            <a:r>
              <a:rPr lang="en-US" altLang="x-none" sz="2400" noProof="1">
                <a:solidFill>
                  <a:srgbClr val="006600"/>
                </a:solidFill>
                <a:sym typeface="Arial" panose="020B0604020202020204" pitchFamily="34" charset="0"/>
              </a:rPr>
              <a:t>parts</a:t>
            </a:r>
            <a:endParaRPr lang="en-US" altLang="x-none" sz="2400" noProof="1">
              <a:solidFill>
                <a:srgbClr val="006600"/>
              </a:solidFill>
            </a:endParaRPr>
          </a:p>
          <a:p>
            <a:pPr lvl="1" eaLnBrk="1">
              <a:defRPr/>
            </a:pPr>
            <a:r>
              <a:rPr lang="en-US" altLang="zh-CN" sz="2000" b="1" noProof="1" smtClean="0">
                <a:solidFill>
                  <a:srgbClr val="3366FF"/>
                </a:solidFill>
                <a:sym typeface="Arial" panose="020B0604020202020204" pitchFamily="34" charset="0"/>
              </a:rPr>
              <a:t>T</a:t>
            </a:r>
            <a:r>
              <a:rPr lang="en-US" altLang="x-none" sz="2000" b="1" noProof="1" smtClean="0">
                <a:solidFill>
                  <a:srgbClr val="3366FF"/>
                </a:solidFill>
                <a:sym typeface="Arial" panose="020B0604020202020204" pitchFamily="34" charset="0"/>
              </a:rPr>
              <a:t>ext section</a:t>
            </a:r>
            <a:r>
              <a:rPr lang="zh-CN" altLang="en-US" sz="2000" b="1" noProof="1">
                <a:solidFill>
                  <a:srgbClr val="3366FF"/>
                </a:solidFill>
                <a:sym typeface="Arial" panose="020B0604020202020204" pitchFamily="34" charset="0"/>
              </a:rPr>
              <a:t> </a:t>
            </a:r>
            <a:r>
              <a:rPr lang="en-US" altLang="x-none" sz="2000" noProof="1">
                <a:sym typeface="宋体" panose="02010600030101010101" pitchFamily="2" charset="-122"/>
              </a:rPr>
              <a:t>containing </a:t>
            </a:r>
            <a:r>
              <a:rPr lang="en-US" altLang="x-none" sz="2000" noProof="1" smtClean="0">
                <a:solidFill>
                  <a:srgbClr val="CC6600"/>
                </a:solidFill>
                <a:sym typeface="Arial" panose="020B0604020202020204" pitchFamily="34" charset="0"/>
              </a:rPr>
              <a:t>program code</a:t>
            </a:r>
            <a:endParaRPr lang="en-US" altLang="x-none" sz="2000" b="1" noProof="1">
              <a:solidFill>
                <a:srgbClr val="3366FF"/>
              </a:solidFill>
            </a:endParaRPr>
          </a:p>
          <a:p>
            <a:pPr lvl="1" eaLnBrk="1">
              <a:defRPr/>
            </a:pPr>
            <a:r>
              <a:rPr lang="en-US" altLang="x-none" sz="2000" b="1" noProof="1">
                <a:solidFill>
                  <a:srgbClr val="3366FF"/>
                </a:solidFill>
                <a:sym typeface="宋体" panose="02010600030101010101" pitchFamily="2" charset="-122"/>
              </a:rPr>
              <a:t>Data section</a:t>
            </a:r>
            <a:r>
              <a:rPr lang="en-US" altLang="x-none" sz="2000" noProof="1">
                <a:sym typeface="宋体" panose="02010600030101010101" pitchFamily="2" charset="-122"/>
              </a:rPr>
              <a:t> containing </a:t>
            </a:r>
            <a:r>
              <a:rPr lang="en-US" altLang="x-none" sz="2000" noProof="1">
                <a:solidFill>
                  <a:srgbClr val="CC6600"/>
                </a:solidFill>
                <a:sym typeface="宋体" panose="02010600030101010101" pitchFamily="2" charset="-122"/>
              </a:rPr>
              <a:t>global variables </a:t>
            </a:r>
            <a:r>
              <a:rPr lang="en-US" altLang="zh-CN" sz="2000" dirty="0"/>
              <a:t>and </a:t>
            </a:r>
            <a:r>
              <a:rPr lang="en-US" altLang="zh-CN" sz="2000" dirty="0">
                <a:solidFill>
                  <a:srgbClr val="CC6600"/>
                </a:solidFill>
              </a:rPr>
              <a:t>static variables</a:t>
            </a:r>
            <a:endParaRPr lang="en-US" altLang="x-none" sz="2000" noProof="1">
              <a:solidFill>
                <a:srgbClr val="CC6600"/>
              </a:solidFill>
            </a:endParaRPr>
          </a:p>
          <a:p>
            <a:pPr lvl="1" eaLnBrk="1">
              <a:defRPr/>
            </a:pPr>
            <a:r>
              <a:rPr lang="en-US" altLang="x-none" sz="2000" b="1" noProof="1">
                <a:solidFill>
                  <a:srgbClr val="3366FF"/>
                </a:solidFill>
                <a:sym typeface="Arial" panose="020B0604020202020204" pitchFamily="34" charset="0"/>
              </a:rPr>
              <a:t>Stack</a:t>
            </a:r>
            <a:r>
              <a:rPr lang="en-US" altLang="x-none" sz="2000" b="1" noProof="1">
                <a:sym typeface="Arial" panose="020B0604020202020204" pitchFamily="34" charset="0"/>
              </a:rPr>
              <a:t> </a:t>
            </a:r>
            <a:r>
              <a:rPr lang="en-US" altLang="x-none" sz="2000" noProof="1">
                <a:sym typeface="Arial" panose="020B0604020202020204" pitchFamily="34" charset="0"/>
              </a:rPr>
              <a:t>containing temporary data</a:t>
            </a:r>
            <a:endParaRPr lang="en-US" altLang="x-none" sz="2000" noProof="1"/>
          </a:p>
          <a:p>
            <a:pPr lvl="2" eaLnBrk="1">
              <a:defRPr/>
            </a:pPr>
            <a:r>
              <a:rPr lang="en-US" altLang="x-none" sz="1800" noProof="1">
                <a:solidFill>
                  <a:srgbClr val="7030A0"/>
                </a:solidFill>
                <a:sym typeface="Arial" panose="020B0604020202020204" pitchFamily="34" charset="0"/>
              </a:rPr>
              <a:t>local variables</a:t>
            </a:r>
            <a:r>
              <a:rPr lang="en-US" altLang="x-none" sz="1800" noProof="1">
                <a:sym typeface="Arial" panose="020B0604020202020204" pitchFamily="34" charset="0"/>
              </a:rPr>
              <a:t>, </a:t>
            </a:r>
            <a:r>
              <a:rPr lang="en-US" altLang="x-none" sz="1800" noProof="1">
                <a:solidFill>
                  <a:srgbClr val="0000CC"/>
                </a:solidFill>
                <a:sym typeface="Arial" panose="020B0604020202020204" pitchFamily="34" charset="0"/>
              </a:rPr>
              <a:t>function parameters</a:t>
            </a:r>
            <a:r>
              <a:rPr lang="en-US" altLang="x-none" sz="1800" noProof="1">
                <a:sym typeface="Arial" panose="020B0604020202020204" pitchFamily="34" charset="0"/>
              </a:rPr>
              <a:t>, </a:t>
            </a:r>
            <a:r>
              <a:rPr lang="en-US" altLang="zh-CN" sz="1800" noProof="1" smtClean="0">
                <a:solidFill>
                  <a:srgbClr val="0070C0"/>
                </a:solidFill>
                <a:sym typeface="Arial" panose="020B0604020202020204" pitchFamily="34" charset="0"/>
              </a:rPr>
              <a:t>function </a:t>
            </a:r>
            <a:r>
              <a:rPr lang="en-US" altLang="x-none" sz="1800" noProof="1" smtClean="0">
                <a:solidFill>
                  <a:srgbClr val="0070C0"/>
                </a:solidFill>
                <a:sym typeface="Arial" panose="020B0604020202020204" pitchFamily="34" charset="0"/>
              </a:rPr>
              <a:t>return </a:t>
            </a:r>
            <a:r>
              <a:rPr lang="en-US" altLang="x-none" sz="1800" noProof="1">
                <a:solidFill>
                  <a:srgbClr val="0070C0"/>
                </a:solidFill>
                <a:sym typeface="Arial" panose="020B0604020202020204" pitchFamily="34" charset="0"/>
              </a:rPr>
              <a:t>addresses</a:t>
            </a:r>
            <a:endParaRPr lang="en-US" altLang="x-none" sz="1800" noProof="1">
              <a:solidFill>
                <a:srgbClr val="0070C0"/>
              </a:solidFill>
              <a:sym typeface="Arial" panose="020B0604020202020204" pitchFamily="34" charset="0"/>
            </a:endParaRPr>
          </a:p>
          <a:p>
            <a:pPr lvl="2" eaLnBrk="1">
              <a:defRPr/>
            </a:pPr>
            <a:r>
              <a:rPr lang="en-US" altLang="zh-CN" sz="1800" dirty="0"/>
              <a:t>It grows and shrinks as functions are called and returned</a:t>
            </a:r>
            <a:endParaRPr lang="en-US" altLang="x-none" sz="1800" noProof="1">
              <a:sym typeface="Arial" panose="020B0604020202020204" pitchFamily="34" charset="0"/>
            </a:endParaRPr>
          </a:p>
          <a:p>
            <a:pPr lvl="1" eaLnBrk="1">
              <a:defRPr/>
            </a:pPr>
            <a:r>
              <a:rPr lang="en-US" altLang="x-none" sz="2000" b="1" noProof="1">
                <a:solidFill>
                  <a:srgbClr val="3366FF"/>
                </a:solidFill>
                <a:sym typeface="Arial" panose="020B0604020202020204" pitchFamily="34" charset="0"/>
              </a:rPr>
              <a:t>Heap</a:t>
            </a:r>
            <a:r>
              <a:rPr lang="en-US" altLang="x-none" sz="2000" b="1" noProof="1">
                <a:sym typeface="Arial" panose="020B0604020202020204" pitchFamily="34" charset="0"/>
              </a:rPr>
              <a:t> </a:t>
            </a:r>
            <a:r>
              <a:rPr lang="en-US" altLang="x-none" sz="2000" noProof="1">
                <a:sym typeface="Arial" panose="020B0604020202020204" pitchFamily="34" charset="0"/>
              </a:rPr>
              <a:t>containing memory dynamically allocated during run time</a:t>
            </a:r>
            <a:endParaRPr lang="en-US" altLang="x-none" sz="2000" noProof="1">
              <a:sym typeface="Arial" panose="020B0604020202020204" pitchFamily="34" charset="0"/>
            </a:endParaRPr>
          </a:p>
          <a:p>
            <a:pPr lvl="2" eaLnBrk="1">
              <a:defRPr/>
            </a:pPr>
            <a:r>
              <a:rPr lang="en-US" altLang="zh-CN" sz="1800" dirty="0"/>
              <a:t>Such </a:t>
            </a:r>
            <a:r>
              <a:rPr lang="en-US" altLang="zh-CN" sz="1800" dirty="0" smtClean="0"/>
              <a:t>as memory space allocated by </a:t>
            </a:r>
            <a:r>
              <a:rPr lang="en-US" altLang="zh-CN" sz="1800" dirty="0" err="1"/>
              <a:t>malloc</a:t>
            </a:r>
            <a:r>
              <a:rPr lang="en-US" altLang="zh-CN" sz="1800" dirty="0"/>
              <a:t>() in C or </a:t>
            </a:r>
            <a:r>
              <a:rPr lang="en-US" altLang="zh-CN" sz="1800" dirty="0" smtClean="0"/>
              <a:t>new() </a:t>
            </a:r>
            <a:r>
              <a:rPr lang="en-US" altLang="zh-CN" sz="1800" dirty="0"/>
              <a:t>in C++</a:t>
            </a:r>
            <a:endParaRPr lang="en-US" altLang="x-none" sz="1800" noProof="1"/>
          </a:p>
          <a:p>
            <a:pPr lvl="1" eaLnBrk="1">
              <a:defRPr/>
            </a:pPr>
            <a:r>
              <a:rPr lang="en-US" altLang="x-none" sz="2000" b="1" noProof="1">
                <a:solidFill>
                  <a:srgbClr val="3366FF"/>
                </a:solidFill>
                <a:sym typeface="Arial" panose="020B0604020202020204" pitchFamily="34" charset="0"/>
              </a:rPr>
              <a:t>Current activity </a:t>
            </a:r>
            <a:r>
              <a:rPr lang="en-US" altLang="x-none" sz="2000" noProof="1">
                <a:sym typeface="Arial" panose="020B0604020202020204" pitchFamily="34" charset="0"/>
              </a:rPr>
              <a:t>including</a:t>
            </a:r>
            <a:r>
              <a:rPr lang="en-US" altLang="x-none" sz="2000" b="1" noProof="1">
                <a:solidFill>
                  <a:srgbClr val="3366FF"/>
                </a:solidFill>
                <a:sym typeface="Arial" panose="020B0604020202020204" pitchFamily="34" charset="0"/>
              </a:rPr>
              <a:t> </a:t>
            </a:r>
            <a:r>
              <a:rPr lang="en-US" altLang="x-none" sz="2000" noProof="1">
                <a:solidFill>
                  <a:srgbClr val="CC6600"/>
                </a:solidFill>
                <a:sym typeface="Arial" panose="020B0604020202020204" pitchFamily="34" charset="0"/>
              </a:rPr>
              <a:t>Program Pounter(PC), </a:t>
            </a:r>
            <a:r>
              <a:rPr lang="en-US" altLang="zh-CN" sz="2000" dirty="0">
                <a:solidFill>
                  <a:srgbClr val="CC6600"/>
                </a:solidFill>
              </a:rPr>
              <a:t>Stack Pointer (SP) ,</a:t>
            </a:r>
            <a:r>
              <a:rPr lang="en-US" altLang="x-none" sz="2000" noProof="1">
                <a:solidFill>
                  <a:srgbClr val="CC6600"/>
                </a:solidFill>
                <a:sym typeface="Arial" panose="020B0604020202020204" pitchFamily="34" charset="0"/>
              </a:rPr>
              <a:t>processor </a:t>
            </a:r>
            <a:r>
              <a:rPr lang="en-US" altLang="x-none" sz="2000" noProof="1" smtClean="0">
                <a:solidFill>
                  <a:srgbClr val="CC6600"/>
                </a:solidFill>
                <a:sym typeface="Arial" panose="020B0604020202020204" pitchFamily="34" charset="0"/>
              </a:rPr>
              <a:t>registers, </a:t>
            </a:r>
            <a:r>
              <a:rPr lang="en-US" altLang="zh-CN" sz="2000" noProof="1">
                <a:sym typeface="Arial" panose="020B0604020202020204" pitchFamily="34" charset="0"/>
              </a:rPr>
              <a:t>etc.</a:t>
            </a:r>
            <a:endParaRPr lang="en-US" altLang="x-none" sz="2000" noProof="1">
              <a:sym typeface="Arial" panose="020B0604020202020204" pitchFamily="34" charset="0"/>
            </a:endParaRPr>
          </a:p>
          <a:p>
            <a:pPr eaLnBrk="1">
              <a:spcBef>
                <a:spcPts val="0"/>
              </a:spcBef>
              <a:defRPr/>
            </a:pPr>
            <a:endParaRPr lang="en-US" altLang="x-none" sz="2800" noProof="1">
              <a:solidFill>
                <a:srgbClr val="000818"/>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67585"/>
          <p:cNvSpPr>
            <a:spLocks noGrp="1"/>
          </p:cNvSpPr>
          <p:nvPr>
            <p:ph type="title"/>
          </p:nvPr>
        </p:nvSpPr>
        <p:spPr>
          <a:xfrm>
            <a:off x="685801" y="475488"/>
            <a:ext cx="8077200" cy="609600"/>
          </a:xfrm>
          <a:ln>
            <a:miter/>
          </a:ln>
        </p:spPr>
        <p:txBody>
          <a:bodyPr/>
          <a:lstStyle/>
          <a:p>
            <a:pPr>
              <a:defRPr/>
            </a:pPr>
            <a:r>
              <a:rPr lang="zh-CN" altLang="en-US" noProof="1" smtClean="0">
                <a:effectLst>
                  <a:outerShdw blurRad="38100" dist="38100" dir="2700000">
                    <a:srgbClr val="C0C0C0"/>
                  </a:outerShdw>
                </a:effectLst>
              </a:rPr>
              <a:t>思考： </a:t>
            </a:r>
            <a:r>
              <a:rPr lang="en-US" altLang="zh-CN" b="0" noProof="1">
                <a:solidFill>
                  <a:srgbClr val="0070C0"/>
                </a:solidFill>
                <a:effectLst>
                  <a:outerShdw blurRad="38100" dist="38100" dir="2700000">
                    <a:srgbClr val="C0C0C0"/>
                  </a:outerShdw>
                </a:effectLst>
              </a:rPr>
              <a:t>f</a:t>
            </a:r>
            <a:r>
              <a:rPr lang="zh-CN" altLang="en-US" b="0" noProof="1">
                <a:solidFill>
                  <a:srgbClr val="0070C0"/>
                </a:solidFill>
                <a:effectLst>
                  <a:outerShdw blurRad="38100" dist="38100" dir="2700000">
                    <a:srgbClr val="C0C0C0"/>
                  </a:outerShdw>
                </a:effectLst>
              </a:rPr>
              <a:t>ork</a:t>
            </a:r>
            <a:r>
              <a:rPr lang="zh-CN" altLang="en-US" b="0" noProof="1" smtClean="0">
                <a:solidFill>
                  <a:srgbClr val="0070C0"/>
                </a:solidFill>
                <a:effectLst>
                  <a:outerShdw blurRad="38100" dist="38100" dir="2700000">
                    <a:srgbClr val="C0C0C0"/>
                  </a:outerShdw>
                </a:effectLst>
              </a:rPr>
              <a:t>()后，</a:t>
            </a:r>
            <a:r>
              <a:rPr lang="zh-CN" altLang="en-US" b="0" noProof="1" smtClean="0">
                <a:solidFill>
                  <a:srgbClr val="7030A0"/>
                </a:solidFill>
                <a:effectLst>
                  <a:outerShdw blurRad="38100" dist="38100" dir="2700000">
                    <a:srgbClr val="C0C0C0"/>
                  </a:outerShdw>
                </a:effectLst>
              </a:rPr>
              <a:t>子进程从何处开始执行</a:t>
            </a:r>
            <a:endParaRPr lang="zh-CN" altLang="en-US" noProof="1">
              <a:solidFill>
                <a:srgbClr val="7030A0"/>
              </a:solidFill>
              <a:effectLst>
                <a:outerShdw blurRad="38100" dist="38100" dir="2700000">
                  <a:srgbClr val="C0C0C0"/>
                </a:outerShdw>
              </a:effectLst>
            </a:endParaRPr>
          </a:p>
        </p:txBody>
      </p:sp>
      <p:sp>
        <p:nvSpPr>
          <p:cNvPr id="4" name="文本占位符 67586"/>
          <p:cNvSpPr txBox="1"/>
          <p:nvPr/>
        </p:nvSpPr>
        <p:spPr bwMode="auto">
          <a:xfrm>
            <a:off x="685801" y="1569394"/>
            <a:ext cx="7351776" cy="4621094"/>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a:lstStyle>
          <a:p>
            <a:pPr eaLnBrk="1">
              <a:defRPr/>
            </a:pPr>
            <a:r>
              <a:rPr lang="zh-CN" altLang="en-US" sz="1800" noProof="1"/>
              <a:t>子进程继承了父进程的</a:t>
            </a:r>
            <a:r>
              <a:rPr lang="en-US" altLang="zh-CN" sz="1800" noProof="1"/>
              <a:t>PC</a:t>
            </a:r>
            <a:r>
              <a:rPr lang="zh-CN" altLang="en-US" sz="1800" noProof="1"/>
              <a:t>、</a:t>
            </a:r>
            <a:r>
              <a:rPr lang="en-US" altLang="zh-CN" sz="1800" noProof="1"/>
              <a:t>SP</a:t>
            </a:r>
            <a:endParaRPr lang="en-US" altLang="zh-CN" sz="1800" noProof="1"/>
          </a:p>
          <a:p>
            <a:pPr eaLnBrk="1">
              <a:defRPr/>
            </a:pPr>
            <a:r>
              <a:rPr lang="zh-CN" altLang="en-US" sz="1800" noProof="1"/>
              <a:t>尽管父子进程</a:t>
            </a:r>
            <a:r>
              <a:rPr lang="en-US" altLang="zh-CN" sz="1800" noProof="1"/>
              <a:t>PC</a:t>
            </a:r>
            <a:r>
              <a:rPr lang="zh-CN" altLang="en-US" sz="1800" noProof="1"/>
              <a:t>、</a:t>
            </a:r>
            <a:r>
              <a:rPr lang="en-US" altLang="zh-CN" sz="1800" noProof="1"/>
              <a:t>SP</a:t>
            </a:r>
            <a:r>
              <a:rPr lang="zh-CN" altLang="en-US" sz="1800" noProof="1"/>
              <a:t>的值相同，父子进程访问的是不同地址空间中的</a:t>
            </a:r>
            <a:r>
              <a:rPr lang="zh-CN" altLang="en-US" sz="1800" noProof="1" smtClean="0"/>
              <a:t>内存区域</a:t>
            </a:r>
            <a:endParaRPr lang="zh-CN" altLang="en-US" sz="1800" noProof="1"/>
          </a:p>
          <a:p>
            <a:pPr eaLnBrk="1">
              <a:defRPr/>
            </a:pPr>
            <a:r>
              <a:rPr lang="zh-CN" altLang="en-US" sz="1800" b="1" i="1" u="sng" noProof="1" smtClean="0">
                <a:solidFill>
                  <a:srgbClr val="C00000"/>
                </a:solidFill>
              </a:rPr>
              <a:t>因此，父子进程在各自的地址空间中，均</a:t>
            </a:r>
            <a:r>
              <a:rPr lang="zh-CN" altLang="en-US" sz="1800" b="1" i="1" u="sng" noProof="1">
                <a:solidFill>
                  <a:srgbClr val="C00000"/>
                </a:solidFill>
              </a:rPr>
              <a:t>从</a:t>
            </a:r>
            <a:r>
              <a:rPr lang="en-US" altLang="zh-CN" sz="1800" b="1" i="1" u="sng" noProof="1">
                <a:solidFill>
                  <a:srgbClr val="C00000"/>
                </a:solidFill>
              </a:rPr>
              <a:t>fork()</a:t>
            </a:r>
            <a:r>
              <a:rPr lang="zh-CN" altLang="en-US" sz="1800" b="1" i="1" u="sng" noProof="1">
                <a:solidFill>
                  <a:srgbClr val="C00000"/>
                </a:solidFill>
              </a:rPr>
              <a:t>之后的语句开始</a:t>
            </a:r>
            <a:r>
              <a:rPr lang="zh-CN" altLang="en-US" sz="1800" b="1" i="1" u="sng" noProof="1" smtClean="0">
                <a:solidFill>
                  <a:srgbClr val="C00000"/>
                </a:solidFill>
              </a:rPr>
              <a:t>执行</a:t>
            </a:r>
            <a:endParaRPr lang="en-US" altLang="zh-CN" sz="1800" b="1" i="1" u="sng" noProof="1" smtClean="0">
              <a:solidFill>
                <a:srgbClr val="C00000"/>
              </a:solidFill>
            </a:endParaRPr>
          </a:p>
          <a:p>
            <a:pPr eaLnBrk="1">
              <a:defRPr/>
            </a:pPr>
            <a:endParaRPr lang="en-US" altLang="zh-CN" sz="1800" b="1" i="1" u="sng" noProof="1" smtClean="0">
              <a:solidFill>
                <a:srgbClr val="C00000"/>
              </a:solidFil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a:ln>
            <a:miter/>
          </a:ln>
        </p:spPr>
        <p:txBody>
          <a:bodyPr/>
          <a:lstStyle/>
          <a:p>
            <a:pPr>
              <a:defRPr/>
            </a:pPr>
            <a:r>
              <a:rPr lang="zh-CN" altLang="en-US" b="0" noProof="1">
                <a:effectLst>
                  <a:outerShdw blurRad="38100" dist="38100" dir="2700000">
                    <a:srgbClr val="C0C0C0"/>
                  </a:outerShdw>
                </a:effectLst>
              </a:rPr>
              <a:t>算法</a:t>
            </a:r>
            <a:r>
              <a:rPr lang="zh-CN" altLang="en-US" noProof="1">
                <a:effectLst>
                  <a:outerShdw blurRad="38100" dist="38100" dir="2700000">
                    <a:srgbClr val="C0C0C0"/>
                  </a:outerShdw>
                </a:effectLst>
              </a:rPr>
              <a:t>：fork</a:t>
            </a:r>
            <a:endParaRPr lang="zh-CN" altLang="en-US" noProof="1">
              <a:effectLst>
                <a:outerShdw blurRad="38100" dist="38100" dir="2700000">
                  <a:srgbClr val="C0C0C0"/>
                </a:outerShdw>
              </a:effectLst>
            </a:endParaRPr>
          </a:p>
        </p:txBody>
      </p:sp>
      <p:sp>
        <p:nvSpPr>
          <p:cNvPr id="73731" name="AutoShape 3"/>
          <p:cNvSpPr>
            <a:spLocks noGrp="1" noChangeAspect="1" noChangeArrowheads="1"/>
          </p:cNvSpPr>
          <p:nvPr>
            <p:ph type="body" idx="4294967295"/>
          </p:nvPr>
        </p:nvSpPr>
        <p:spPr>
          <a:xfrm>
            <a:off x="820738" y="946150"/>
            <a:ext cx="7572375" cy="5326063"/>
          </a:xfrm>
        </p:spPr>
        <p:txBody>
          <a:bodyPr/>
          <a:lstStyle/>
          <a:p>
            <a:pPr>
              <a:lnSpc>
                <a:spcPct val="80000"/>
              </a:lnSpc>
            </a:pPr>
            <a:r>
              <a:rPr lang="zh-CN" altLang="en-US" sz="1400" dirty="0"/>
              <a:t>输入：无 </a:t>
            </a:r>
            <a:endParaRPr lang="zh-CN" altLang="en-US" sz="1400" dirty="0"/>
          </a:p>
          <a:p>
            <a:pPr>
              <a:lnSpc>
                <a:spcPct val="80000"/>
              </a:lnSpc>
              <a:buFont typeface="Monotype Sorts" pitchFamily="2" charset="2"/>
              <a:buNone/>
            </a:pPr>
            <a:r>
              <a:rPr lang="zh-CN" altLang="en-US" sz="1400" b="1" dirty="0">
                <a:solidFill>
                  <a:srgbClr val="0000CC"/>
                </a:solidFill>
              </a:rPr>
              <a:t>     输出：对父进程是子进程的 PID</a:t>
            </a:r>
            <a:endParaRPr lang="zh-CN" altLang="en-US" sz="1400" b="1" dirty="0">
              <a:solidFill>
                <a:srgbClr val="0000CC"/>
              </a:solidFill>
            </a:endParaRPr>
          </a:p>
          <a:p>
            <a:pPr>
              <a:lnSpc>
                <a:spcPct val="80000"/>
              </a:lnSpc>
              <a:buFont typeface="Monotype Sorts" pitchFamily="2" charset="2"/>
              <a:buNone/>
            </a:pPr>
            <a:r>
              <a:rPr lang="zh-CN" altLang="en-US" sz="1400" b="1" dirty="0">
                <a:solidFill>
                  <a:srgbClr val="0000CC"/>
                </a:solidFill>
              </a:rPr>
              <a:t>                对子进程是0</a:t>
            </a:r>
            <a:endParaRPr lang="zh-CN" altLang="en-US" sz="1400" b="1" dirty="0">
              <a:solidFill>
                <a:srgbClr val="0000CC"/>
              </a:solidFill>
            </a:endParaRPr>
          </a:p>
          <a:p>
            <a:pPr>
              <a:lnSpc>
                <a:spcPct val="80000"/>
              </a:lnSpc>
              <a:buFont typeface="Monotype Sorts" pitchFamily="2" charset="2"/>
              <a:buNone/>
            </a:pPr>
            <a:r>
              <a:rPr lang="zh-CN" altLang="en-US" sz="1400" dirty="0"/>
              <a:t>     { 检查可用的核心资源</a:t>
            </a:r>
            <a:endParaRPr lang="zh-CN" altLang="en-US" sz="1400" dirty="0"/>
          </a:p>
          <a:p>
            <a:pPr>
              <a:lnSpc>
                <a:spcPct val="80000"/>
              </a:lnSpc>
              <a:buFont typeface="Monotype Sorts" pitchFamily="2" charset="2"/>
              <a:buNone/>
            </a:pPr>
            <a:r>
              <a:rPr lang="zh-CN" altLang="en-US" sz="1400" dirty="0"/>
              <a:t>       取一个空闲的进程表项和唯一的 PID 号</a:t>
            </a:r>
            <a:endParaRPr lang="zh-CN" altLang="en-US" sz="1400" dirty="0"/>
          </a:p>
          <a:p>
            <a:pPr>
              <a:lnSpc>
                <a:spcPct val="80000"/>
              </a:lnSpc>
              <a:buFont typeface="Monotype Sorts" pitchFamily="2" charset="2"/>
              <a:buNone/>
            </a:pPr>
            <a:r>
              <a:rPr lang="zh-CN" altLang="en-US" sz="1400" dirty="0"/>
              <a:t>       检查用户没有过多的运行进程</a:t>
            </a:r>
            <a:endParaRPr lang="zh-CN" altLang="en-US" sz="1400" dirty="0"/>
          </a:p>
          <a:p>
            <a:pPr>
              <a:lnSpc>
                <a:spcPct val="80000"/>
              </a:lnSpc>
              <a:buFont typeface="Monotype Sorts" pitchFamily="2" charset="2"/>
              <a:buNone/>
            </a:pPr>
            <a:r>
              <a:rPr lang="zh-CN" altLang="en-US" sz="1400" dirty="0"/>
              <a:t>       </a:t>
            </a:r>
            <a:r>
              <a:rPr lang="zh-CN" altLang="en-US" sz="1400" b="1" dirty="0">
                <a:solidFill>
                  <a:srgbClr val="0000CC"/>
                </a:solidFill>
              </a:rPr>
              <a:t>将子进程的状态设置为“创建”状态（</a:t>
            </a:r>
            <a:r>
              <a:rPr lang="en-US" altLang="zh-CN" sz="1400" b="1" dirty="0">
                <a:solidFill>
                  <a:srgbClr val="0000CC"/>
                </a:solidFill>
              </a:rPr>
              <a:t>new</a:t>
            </a:r>
            <a:r>
              <a:rPr lang="zh-CN" altLang="en-US" sz="1400" b="1" dirty="0">
                <a:solidFill>
                  <a:srgbClr val="0000CC"/>
                </a:solidFill>
              </a:rPr>
              <a:t>）</a:t>
            </a:r>
            <a:endParaRPr lang="zh-CN" altLang="en-US" sz="1400" b="1" dirty="0">
              <a:solidFill>
                <a:srgbClr val="0000CC"/>
              </a:solidFill>
            </a:endParaRPr>
          </a:p>
          <a:p>
            <a:pPr>
              <a:lnSpc>
                <a:spcPct val="80000"/>
              </a:lnSpc>
              <a:buFont typeface="Monotype Sorts" pitchFamily="2" charset="2"/>
              <a:buNone/>
            </a:pPr>
            <a:r>
              <a:rPr lang="zh-CN" altLang="en-US" sz="1400" dirty="0"/>
              <a:t>       将父进程的进程表中的数据拷贝到子进程表中 </a:t>
            </a:r>
            <a:endParaRPr lang="zh-CN" altLang="en-US" sz="1400" dirty="0"/>
          </a:p>
          <a:p>
            <a:pPr>
              <a:lnSpc>
                <a:spcPct val="80000"/>
              </a:lnSpc>
              <a:buFont typeface="Monotype Sorts" pitchFamily="2" charset="2"/>
              <a:buNone/>
            </a:pPr>
            <a:r>
              <a:rPr lang="zh-CN" altLang="en-US" sz="1400" dirty="0"/>
              <a:t>       当前目录的索引节点和改变的根目录(如果可以)的引用数加1 </a:t>
            </a:r>
            <a:endParaRPr lang="zh-CN" altLang="en-US" sz="1400" dirty="0"/>
          </a:p>
          <a:p>
            <a:pPr>
              <a:lnSpc>
                <a:spcPct val="80000"/>
              </a:lnSpc>
              <a:buFont typeface="Monotype Sorts" pitchFamily="2" charset="2"/>
              <a:buNone/>
            </a:pPr>
            <a:r>
              <a:rPr lang="zh-CN" altLang="en-US" sz="1400" dirty="0"/>
              <a:t>       文件表中的打开文件的引用数加1 </a:t>
            </a:r>
            <a:endParaRPr lang="zh-CN" altLang="en-US" sz="1400" dirty="0"/>
          </a:p>
          <a:p>
            <a:pPr>
              <a:lnSpc>
                <a:spcPct val="80000"/>
              </a:lnSpc>
              <a:buFont typeface="Monotype Sorts" pitchFamily="2" charset="2"/>
              <a:buNone/>
            </a:pPr>
            <a:r>
              <a:rPr lang="zh-CN" altLang="en-US" sz="1400" dirty="0"/>
              <a:t>       </a:t>
            </a:r>
            <a:r>
              <a:rPr lang="zh-CN" altLang="en-US" sz="1400" b="1" dirty="0">
                <a:solidFill>
                  <a:srgbClr val="0000CC"/>
                </a:solidFill>
              </a:rPr>
              <a:t>在内存中作父进程上下文的拷贝</a:t>
            </a:r>
            <a:r>
              <a:rPr lang="zh-CN" altLang="en-US" sz="1400" dirty="0"/>
              <a:t>(</a:t>
            </a:r>
            <a:r>
              <a:rPr lang="zh-CN" altLang="en-US" sz="1400" b="1" dirty="0">
                <a:solidFill>
                  <a:srgbClr val="006600"/>
                </a:solidFill>
              </a:rPr>
              <a:t>U area, text,data,stack</a:t>
            </a:r>
            <a:r>
              <a:rPr lang="zh-CN" altLang="en-US" sz="1400" dirty="0"/>
              <a:t>)</a:t>
            </a:r>
            <a:endParaRPr lang="zh-CN" altLang="en-US" sz="1400" dirty="0"/>
          </a:p>
          <a:p>
            <a:pPr>
              <a:lnSpc>
                <a:spcPct val="80000"/>
              </a:lnSpc>
              <a:buFont typeface="Monotype Sorts" pitchFamily="2" charset="2"/>
              <a:buNone/>
            </a:pPr>
            <a:r>
              <a:rPr lang="zh-CN" altLang="en-US" sz="1400" dirty="0"/>
              <a:t>       在子进程的系统级上下文中压入虚设系统级上下文层</a:t>
            </a:r>
            <a:endParaRPr lang="zh-CN" altLang="en-US" sz="1400" dirty="0"/>
          </a:p>
          <a:p>
            <a:pPr>
              <a:lnSpc>
                <a:spcPct val="80000"/>
              </a:lnSpc>
              <a:buFont typeface="Monotype Sorts" pitchFamily="2" charset="2"/>
              <a:buNone/>
            </a:pPr>
            <a:r>
              <a:rPr lang="zh-CN" altLang="en-US" sz="1400" dirty="0"/>
              <a:t>              /* 虚设上下文层中含有使子进程能识别自己的数据，并使子进程被调度时</a:t>
            </a:r>
            <a:endParaRPr lang="zh-CN" altLang="en-US" sz="1400" dirty="0"/>
          </a:p>
          <a:p>
            <a:pPr>
              <a:lnSpc>
                <a:spcPct val="80000"/>
              </a:lnSpc>
              <a:buFont typeface="Monotype Sorts" pitchFamily="2" charset="2"/>
              <a:buNone/>
            </a:pPr>
            <a:r>
              <a:rPr lang="zh-CN" altLang="en-US" sz="1400" dirty="0"/>
              <a:t>                 从这里开始运行 */</a:t>
            </a:r>
            <a:endParaRPr lang="zh-CN" altLang="en-US" sz="1400" dirty="0"/>
          </a:p>
          <a:p>
            <a:pPr>
              <a:lnSpc>
                <a:spcPct val="80000"/>
              </a:lnSpc>
              <a:buFont typeface="Monotype Sorts" pitchFamily="2" charset="2"/>
              <a:buNone/>
            </a:pPr>
            <a:r>
              <a:rPr lang="zh-CN" altLang="en-US" sz="1400" dirty="0"/>
              <a:t>        </a:t>
            </a:r>
            <a:r>
              <a:rPr lang="zh-CN" altLang="en-US" sz="1400" b="1" dirty="0"/>
              <a:t>if</a:t>
            </a:r>
            <a:r>
              <a:rPr lang="zh-CN" altLang="en-US" sz="1400" dirty="0"/>
              <a:t> (</a:t>
            </a:r>
            <a:r>
              <a:rPr lang="zh-CN" altLang="en-US" sz="1400" b="1" dirty="0">
                <a:solidFill>
                  <a:srgbClr val="7030A0"/>
                </a:solidFill>
              </a:rPr>
              <a:t>正在执行的进程是父进程</a:t>
            </a:r>
            <a:r>
              <a:rPr lang="zh-CN" altLang="en-US" sz="1400" dirty="0"/>
              <a:t>) </a:t>
            </a:r>
            <a:endParaRPr lang="zh-CN" altLang="en-US" sz="1400" dirty="0"/>
          </a:p>
          <a:p>
            <a:pPr>
              <a:lnSpc>
                <a:spcPct val="80000"/>
              </a:lnSpc>
              <a:buFont typeface="Monotype Sorts" pitchFamily="2" charset="2"/>
              <a:buNone/>
            </a:pPr>
            <a:r>
              <a:rPr lang="zh-CN" altLang="en-US" sz="1400" dirty="0"/>
              <a:t>           { 将子进程的状态设置为“就绪”状态</a:t>
            </a:r>
            <a:endParaRPr lang="zh-CN" altLang="en-US" sz="1400" dirty="0"/>
          </a:p>
          <a:p>
            <a:pPr>
              <a:lnSpc>
                <a:spcPct val="80000"/>
              </a:lnSpc>
              <a:buFont typeface="Monotype Sorts" pitchFamily="2" charset="2"/>
              <a:buNone/>
            </a:pPr>
            <a:r>
              <a:rPr lang="zh-CN" altLang="en-US" sz="1400" dirty="0"/>
              <a:t>              </a:t>
            </a:r>
            <a:r>
              <a:rPr lang="zh-CN" altLang="en-US" sz="1400" b="1" dirty="0">
                <a:solidFill>
                  <a:srgbClr val="C00000"/>
                </a:solidFill>
              </a:rPr>
              <a:t>return (子进程的 PID)    </a:t>
            </a:r>
            <a:r>
              <a:rPr lang="zh-CN" altLang="en-US" sz="1400" dirty="0">
                <a:solidFill>
                  <a:srgbClr val="0070C0"/>
                </a:solidFill>
              </a:rPr>
              <a:t>// </a:t>
            </a:r>
            <a:r>
              <a:rPr lang="zh-CN" altLang="en-US" sz="1400" dirty="0" smtClean="0">
                <a:solidFill>
                  <a:srgbClr val="0070C0"/>
                </a:solidFill>
              </a:rPr>
              <a:t>给父进程返回子进程的进程号</a:t>
            </a:r>
            <a:r>
              <a:rPr lang="zh-CN" altLang="en-US" sz="1400" dirty="0" smtClean="0"/>
              <a:t> </a:t>
            </a:r>
            <a:r>
              <a:rPr lang="zh-CN" altLang="en-US" sz="1400" dirty="0"/>
              <a:t>} </a:t>
            </a:r>
            <a:endParaRPr lang="zh-CN" altLang="en-US" sz="1400" dirty="0"/>
          </a:p>
          <a:p>
            <a:pPr>
              <a:lnSpc>
                <a:spcPct val="80000"/>
              </a:lnSpc>
              <a:buFont typeface="Monotype Sorts" pitchFamily="2" charset="2"/>
              <a:buNone/>
            </a:pPr>
            <a:r>
              <a:rPr lang="zh-CN" altLang="en-US" sz="1400" b="1" dirty="0"/>
              <a:t>        else</a:t>
            </a:r>
            <a:r>
              <a:rPr lang="zh-CN" altLang="en-US" sz="1400" dirty="0"/>
              <a:t> </a:t>
            </a:r>
            <a:endParaRPr lang="en-US" altLang="zh-CN" sz="1400" b="1" dirty="0">
              <a:solidFill>
                <a:srgbClr val="7030A0"/>
              </a:solidFill>
            </a:endParaRPr>
          </a:p>
          <a:p>
            <a:pPr>
              <a:lnSpc>
                <a:spcPct val="80000"/>
              </a:lnSpc>
              <a:buFont typeface="Monotype Sorts" pitchFamily="2" charset="2"/>
              <a:buNone/>
            </a:pPr>
            <a:r>
              <a:rPr lang="zh-CN" altLang="en-US" sz="1400" dirty="0" smtClean="0"/>
              <a:t>         </a:t>
            </a:r>
            <a:r>
              <a:rPr lang="zh-CN" altLang="en-US" sz="1400" dirty="0"/>
              <a:t>{ 初始化u area的计时区</a:t>
            </a:r>
            <a:endParaRPr lang="zh-CN" altLang="en-US" sz="1400" dirty="0"/>
          </a:p>
          <a:p>
            <a:pPr>
              <a:lnSpc>
                <a:spcPct val="80000"/>
              </a:lnSpc>
              <a:buNone/>
            </a:pPr>
            <a:r>
              <a:rPr lang="zh-CN" altLang="en-US" sz="1400" dirty="0"/>
              <a:t>            </a:t>
            </a:r>
            <a:r>
              <a:rPr lang="zh-CN" altLang="en-US" sz="1400" b="1" dirty="0" smtClean="0">
                <a:solidFill>
                  <a:srgbClr val="C00000"/>
                </a:solidFill>
              </a:rPr>
              <a:t>return </a:t>
            </a:r>
            <a:r>
              <a:rPr lang="zh-CN" altLang="en-US" sz="1400" b="1" dirty="0">
                <a:solidFill>
                  <a:srgbClr val="C00000"/>
                </a:solidFill>
              </a:rPr>
              <a:t>0; </a:t>
            </a:r>
            <a:r>
              <a:rPr lang="zh-CN" altLang="en-US" sz="1400" dirty="0" smtClean="0"/>
              <a:t>} </a:t>
            </a:r>
            <a:r>
              <a:rPr lang="zh-CN" altLang="en-US" sz="1400" dirty="0">
                <a:solidFill>
                  <a:srgbClr val="0070C0"/>
                </a:solidFill>
              </a:rPr>
              <a:t>// </a:t>
            </a:r>
            <a:r>
              <a:rPr lang="zh-CN" altLang="en-US" sz="1400" dirty="0" smtClean="0">
                <a:solidFill>
                  <a:srgbClr val="0070C0"/>
                </a:solidFill>
              </a:rPr>
              <a:t>给子进程返回</a:t>
            </a:r>
            <a:r>
              <a:rPr lang="en-US" altLang="zh-CN" sz="1400" dirty="0">
                <a:solidFill>
                  <a:srgbClr val="0070C0"/>
                </a:solidFill>
              </a:rPr>
              <a:t>0</a:t>
            </a:r>
            <a:endParaRPr lang="zh-CN" altLang="en-US" sz="1400" dirty="0"/>
          </a:p>
          <a:p>
            <a:pPr>
              <a:lnSpc>
                <a:spcPct val="80000"/>
              </a:lnSpc>
              <a:buFont typeface="Monotype Sorts" pitchFamily="2" charset="2"/>
              <a:buNone/>
            </a:pPr>
            <a:r>
              <a:rPr lang="zh-CN" altLang="en-US" sz="1400" dirty="0"/>
              <a:t>     } </a:t>
            </a:r>
            <a:r>
              <a:rPr lang="zh-CN" altLang="en-US" sz="1400" dirty="0" smtClean="0"/>
              <a:t>  </a:t>
            </a:r>
            <a:r>
              <a:rPr lang="en-US" altLang="zh-CN" sz="1400" dirty="0" smtClean="0"/>
              <a:t>//</a:t>
            </a:r>
            <a:r>
              <a:rPr lang="zh-CN" altLang="en-US" sz="1400" dirty="0" smtClean="0"/>
              <a:t>参见</a:t>
            </a:r>
            <a:r>
              <a:rPr lang="en-US" altLang="zh-CN" sz="1400" dirty="0" smtClean="0"/>
              <a:t>《UNXI</a:t>
            </a:r>
            <a:r>
              <a:rPr lang="zh-CN" altLang="en-US" sz="1400" dirty="0" smtClean="0"/>
              <a:t>操作系统设计</a:t>
            </a:r>
            <a:r>
              <a:rPr lang="en-US" altLang="zh-CN" sz="1400" dirty="0" smtClean="0"/>
              <a:t>》 P148</a:t>
            </a:r>
            <a:endParaRPr lang="zh-CN" altLang="en-US" sz="1400"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a:t>
            </a:r>
            <a:r>
              <a:rPr lang="zh-CN" altLang="en-US" noProof="1">
                <a:effectLst>
                  <a:outerShdw blurRad="38100" dist="38100" dir="2700000">
                    <a:srgbClr val="C0C0C0"/>
                  </a:outerShdw>
                </a:effectLst>
              </a:rPr>
              <a:t>ystem call </a:t>
            </a:r>
            <a:r>
              <a:rPr lang="en-US" altLang="zh-CN" b="0" noProof="1">
                <a:solidFill>
                  <a:srgbClr val="0070C0"/>
                </a:solidFill>
                <a:effectLst>
                  <a:outerShdw blurRad="38100" dist="38100" dir="2700000">
                    <a:srgbClr val="C0C0C0"/>
                  </a:outerShdw>
                </a:effectLst>
              </a:rPr>
              <a:t>f</a:t>
            </a:r>
            <a:r>
              <a:rPr lang="zh-CN" altLang="en-US" b="0" noProof="1">
                <a:solidFill>
                  <a:srgbClr val="0070C0"/>
                </a:solidFill>
                <a:effectLst>
                  <a:outerShdw blurRad="38100" dist="38100" dir="2700000">
                    <a:srgbClr val="C0C0C0"/>
                  </a:outerShdw>
                </a:effectLst>
              </a:rPr>
              <a:t>ork()</a:t>
            </a:r>
            <a:endParaRPr lang="zh-CN" altLang="en-US" b="0" noProof="1">
              <a:solidFill>
                <a:srgbClr val="0070C0"/>
              </a:solidFill>
              <a:effectLst>
                <a:outerShdw blurRad="38100" dist="38100" dir="2700000">
                  <a:srgbClr val="C0C0C0"/>
                </a:outerShdw>
              </a:effectLst>
            </a:endParaRPr>
          </a:p>
        </p:txBody>
      </p:sp>
      <p:sp>
        <p:nvSpPr>
          <p:cNvPr id="74755" name="Rectangle 3"/>
          <p:cNvSpPr>
            <a:spLocks noGrp="1" noChangeArrowheads="1"/>
          </p:cNvSpPr>
          <p:nvPr>
            <p:ph type="body" idx="4294967295"/>
          </p:nvPr>
        </p:nvSpPr>
        <p:spPr>
          <a:xfrm>
            <a:off x="838200" y="1007492"/>
            <a:ext cx="7924800" cy="4681538"/>
          </a:xfrm>
        </p:spPr>
        <p:txBody>
          <a:bodyPr/>
          <a:lstStyle/>
          <a:p>
            <a:pPr>
              <a:lnSpc>
                <a:spcPct val="90000"/>
              </a:lnSpc>
            </a:pPr>
            <a:r>
              <a:rPr lang="zh-CN" altLang="en-US" sz="2000" dirty="0">
                <a:solidFill>
                  <a:srgbClr val="0070C0"/>
                </a:solidFill>
              </a:rPr>
              <a:t>fork()的返回值</a:t>
            </a:r>
            <a:endParaRPr lang="zh-CN" altLang="en-US" sz="2000" dirty="0">
              <a:solidFill>
                <a:srgbClr val="0070C0"/>
              </a:solidFill>
            </a:endParaRPr>
          </a:p>
          <a:p>
            <a:pPr lvl="1">
              <a:lnSpc>
                <a:spcPct val="90000"/>
              </a:lnSpc>
            </a:pPr>
            <a:r>
              <a:rPr lang="zh-CN" altLang="en-US" sz="1800" dirty="0">
                <a:solidFill>
                  <a:srgbClr val="121896"/>
                </a:solidFill>
              </a:rPr>
              <a:t>如果正确执行</a:t>
            </a:r>
            <a:endParaRPr lang="zh-CN" altLang="en-US" sz="1800" dirty="0">
              <a:solidFill>
                <a:srgbClr val="121896"/>
              </a:solidFill>
            </a:endParaRPr>
          </a:p>
          <a:p>
            <a:pPr lvl="2">
              <a:lnSpc>
                <a:spcPct val="90000"/>
              </a:lnSpc>
            </a:pPr>
            <a:r>
              <a:rPr lang="zh-CN" altLang="en-US" sz="1600" dirty="0" smtClean="0"/>
              <a:t>给父</a:t>
            </a:r>
            <a:r>
              <a:rPr lang="zh-CN" altLang="en-US" sz="1600" dirty="0"/>
              <a:t>进程，返回非0的正整数（子进程的进程号）</a:t>
            </a:r>
            <a:endParaRPr lang="zh-CN" altLang="en-US" sz="1600" dirty="0"/>
          </a:p>
          <a:p>
            <a:pPr lvl="2">
              <a:lnSpc>
                <a:spcPct val="90000"/>
              </a:lnSpc>
            </a:pPr>
            <a:r>
              <a:rPr lang="zh-CN" altLang="en-US" sz="1600" dirty="0" smtClean="0"/>
              <a:t>给子</a:t>
            </a:r>
            <a:r>
              <a:rPr lang="zh-CN" altLang="en-US" sz="1600" dirty="0"/>
              <a:t>进程，返回0</a:t>
            </a:r>
            <a:endParaRPr lang="zh-CN" altLang="en-US" sz="1600" dirty="0"/>
          </a:p>
          <a:p>
            <a:pPr lvl="1">
              <a:lnSpc>
                <a:spcPct val="90000"/>
              </a:lnSpc>
            </a:pPr>
            <a:r>
              <a:rPr lang="zh-CN" altLang="en-US" sz="1800" dirty="0">
                <a:solidFill>
                  <a:srgbClr val="006600"/>
                </a:solidFill>
              </a:rPr>
              <a:t>如果出现错误（未成功创建）</a:t>
            </a:r>
            <a:endParaRPr lang="zh-CN" altLang="en-US" sz="1800" dirty="0">
              <a:solidFill>
                <a:srgbClr val="006600"/>
              </a:solidFill>
            </a:endParaRPr>
          </a:p>
          <a:p>
            <a:pPr lvl="2">
              <a:lnSpc>
                <a:spcPct val="90000"/>
              </a:lnSpc>
            </a:pPr>
            <a:r>
              <a:rPr lang="zh-CN" altLang="en-US" sz="1600" dirty="0"/>
              <a:t>返回 </a:t>
            </a:r>
            <a:r>
              <a:rPr lang="en-US" altLang="zh-CN" sz="1600" dirty="0"/>
              <a:t>-1</a:t>
            </a:r>
            <a:endParaRPr lang="en-US" altLang="zh-CN" sz="1600" dirty="0"/>
          </a:p>
          <a:p>
            <a:pPr>
              <a:lnSpc>
                <a:spcPct val="90000"/>
              </a:lnSpc>
            </a:pPr>
            <a:r>
              <a:rPr lang="en-US" altLang="zh-CN" sz="2000" dirty="0">
                <a:solidFill>
                  <a:srgbClr val="0070C0"/>
                </a:solidFill>
              </a:rPr>
              <a:t>fork()</a:t>
            </a:r>
            <a:r>
              <a:rPr lang="zh-CN" altLang="en-US" sz="2000" dirty="0">
                <a:solidFill>
                  <a:srgbClr val="0070C0"/>
                </a:solidFill>
              </a:rPr>
              <a:t>的功能</a:t>
            </a:r>
            <a:endParaRPr lang="zh-CN" altLang="en-US" sz="2000" dirty="0">
              <a:solidFill>
                <a:srgbClr val="0070C0"/>
              </a:solidFill>
            </a:endParaRPr>
          </a:p>
          <a:p>
            <a:pPr lvl="1">
              <a:lnSpc>
                <a:spcPct val="90000"/>
              </a:lnSpc>
            </a:pPr>
            <a:r>
              <a:rPr lang="zh-CN" altLang="en-US" sz="1800" dirty="0">
                <a:solidFill>
                  <a:srgbClr val="006600"/>
                </a:solidFill>
              </a:rPr>
              <a:t>内核为子进程做一个父进程上下文的</a:t>
            </a:r>
            <a:r>
              <a:rPr lang="zh-CN" altLang="en-US" sz="1800" u="sng" dirty="0">
                <a:solidFill>
                  <a:srgbClr val="C00000"/>
                </a:solidFill>
              </a:rPr>
              <a:t>拷贝</a:t>
            </a:r>
            <a:r>
              <a:rPr lang="zh-CN" altLang="en-US" sz="1800" dirty="0">
                <a:solidFill>
                  <a:srgbClr val="006600"/>
                </a:solidFill>
              </a:rPr>
              <a:t>；</a:t>
            </a:r>
            <a:endParaRPr lang="zh-CN" altLang="en-US" sz="1800" dirty="0">
              <a:solidFill>
                <a:srgbClr val="006600"/>
              </a:solidFill>
            </a:endParaRPr>
          </a:p>
          <a:p>
            <a:pPr lvl="2">
              <a:lnSpc>
                <a:spcPct val="90000"/>
              </a:lnSpc>
            </a:pPr>
            <a:r>
              <a:rPr lang="zh-CN" altLang="en-US" sz="1600" dirty="0"/>
              <a:t>复制父进程的PCB作为子进程的PCB</a:t>
            </a:r>
            <a:endParaRPr lang="zh-CN" altLang="en-US" sz="1600" dirty="0"/>
          </a:p>
          <a:p>
            <a:pPr lvl="2">
              <a:lnSpc>
                <a:spcPct val="90000"/>
              </a:lnSpc>
            </a:pPr>
            <a:r>
              <a:rPr lang="zh-CN" altLang="en-US" sz="1600" dirty="0"/>
              <a:t>在新的地址空间中复制父进程的一个拷贝（有不同的实现）</a:t>
            </a:r>
            <a:endParaRPr lang="zh-CN" altLang="en-US" sz="1600" dirty="0"/>
          </a:p>
          <a:p>
            <a:pPr lvl="1">
              <a:lnSpc>
                <a:spcPct val="90000"/>
              </a:lnSpc>
            </a:pPr>
            <a:r>
              <a:rPr lang="zh-CN" altLang="en-US" sz="1800" dirty="0" smtClean="0">
                <a:solidFill>
                  <a:srgbClr val="006600"/>
                </a:solidFill>
              </a:rPr>
              <a:t>关于资源</a:t>
            </a:r>
            <a:endParaRPr lang="en-US" altLang="zh-CN" sz="1800" dirty="0" smtClean="0">
              <a:solidFill>
                <a:srgbClr val="006600"/>
              </a:solidFill>
            </a:endParaRPr>
          </a:p>
          <a:p>
            <a:pPr lvl="2">
              <a:lnSpc>
                <a:spcPct val="90000"/>
              </a:lnSpc>
            </a:pPr>
            <a:r>
              <a:rPr lang="zh-CN" altLang="en-US" sz="1600" dirty="0"/>
              <a:t>创建子进程</a:t>
            </a:r>
            <a:r>
              <a:rPr lang="zh-CN" altLang="en-US" sz="1600" dirty="0">
                <a:solidFill>
                  <a:srgbClr val="7030A0"/>
                </a:solidFill>
              </a:rPr>
              <a:t>之前</a:t>
            </a:r>
            <a:r>
              <a:rPr lang="zh-CN" altLang="en-US" sz="1600" dirty="0"/>
              <a:t>父进程的的</a:t>
            </a:r>
            <a:r>
              <a:rPr lang="zh-CN" altLang="en-US" sz="1600" dirty="0" smtClean="0"/>
              <a:t>资源：</a:t>
            </a:r>
            <a:r>
              <a:rPr lang="zh-CN" altLang="en-US" sz="1600" dirty="0" smtClean="0">
                <a:solidFill>
                  <a:srgbClr val="C00000"/>
                </a:solidFill>
              </a:rPr>
              <a:t>子进程继承</a:t>
            </a:r>
            <a:endParaRPr lang="en-US" altLang="zh-CN" sz="1600" dirty="0" smtClean="0">
              <a:solidFill>
                <a:srgbClr val="C00000"/>
              </a:solidFill>
            </a:endParaRPr>
          </a:p>
          <a:p>
            <a:pPr lvl="2">
              <a:lnSpc>
                <a:spcPct val="90000"/>
              </a:lnSpc>
            </a:pPr>
            <a:r>
              <a:rPr lang="zh-CN" altLang="en-US" sz="1600" dirty="0"/>
              <a:t>创建子进程</a:t>
            </a:r>
            <a:r>
              <a:rPr lang="zh-CN" altLang="en-US" sz="1600" dirty="0" smtClean="0"/>
              <a:t>之后进程的资源：</a:t>
            </a:r>
            <a:r>
              <a:rPr lang="zh-CN" altLang="en-US" sz="1600" dirty="0">
                <a:solidFill>
                  <a:srgbClr val="C00000"/>
                </a:solidFill>
              </a:rPr>
              <a:t>各自独立</a:t>
            </a:r>
            <a:endParaRPr lang="en-US" altLang="zh-CN" sz="1600" dirty="0">
              <a:solidFill>
                <a:srgbClr val="C00000"/>
              </a:solidFill>
            </a:endParaRPr>
          </a:p>
          <a:p>
            <a:pPr lvl="1">
              <a:lnSpc>
                <a:spcPct val="90000"/>
              </a:lnSpc>
            </a:pPr>
            <a:r>
              <a:rPr lang="zh-CN" altLang="en-US" sz="1800" dirty="0" smtClean="0">
                <a:solidFill>
                  <a:srgbClr val="006600"/>
                </a:solidFill>
              </a:rPr>
              <a:t>父</a:t>
            </a:r>
            <a:r>
              <a:rPr lang="zh-CN" altLang="en-US" sz="1800" dirty="0">
                <a:solidFill>
                  <a:srgbClr val="006600"/>
                </a:solidFill>
              </a:rPr>
              <a:t>进程和子进程在不同的地址空间上运行；</a:t>
            </a:r>
            <a:endParaRPr lang="en-US" altLang="zh-CN" sz="1800" dirty="0">
              <a:solidFill>
                <a:srgbClr val="006600"/>
              </a:solidFill>
            </a:endParaRPr>
          </a:p>
          <a:p>
            <a:pPr>
              <a:lnSpc>
                <a:spcPct val="90000"/>
              </a:lnSpc>
            </a:pPr>
            <a:endParaRPr lang="zh-CN" altLang="en-US" sz="20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67585"/>
          <p:cNvSpPr>
            <a:spLocks noGrp="1"/>
          </p:cNvSpPr>
          <p:nvPr>
            <p:ph type="title"/>
          </p:nvPr>
        </p:nvSpPr>
        <p:spPr>
          <a:xfrm>
            <a:off x="685801" y="475488"/>
            <a:ext cx="8077200" cy="609600"/>
          </a:xfrm>
          <a:ln>
            <a:miter/>
          </a:ln>
        </p:spPr>
        <p:txBody>
          <a:bodyPr/>
          <a:lstStyle/>
          <a:p>
            <a:pPr>
              <a:defRPr/>
            </a:pPr>
            <a:r>
              <a:rPr lang="en-US" altLang="zh-CN" noProof="1" smtClean="0">
                <a:effectLst>
                  <a:outerShdw blurRad="38100" dist="38100" dir="2700000">
                    <a:srgbClr val="C0C0C0"/>
                  </a:outerShdw>
                </a:effectLst>
              </a:rPr>
              <a:t>Pid=</a:t>
            </a:r>
            <a:r>
              <a:rPr lang="en-US" altLang="zh-CN" b="0" noProof="1" smtClean="0">
                <a:solidFill>
                  <a:srgbClr val="0070C0"/>
                </a:solidFill>
                <a:effectLst>
                  <a:outerShdw blurRad="38100" dist="38100" dir="2700000">
                    <a:srgbClr val="C0C0C0"/>
                  </a:outerShdw>
                </a:effectLst>
              </a:rPr>
              <a:t>f</a:t>
            </a:r>
            <a:r>
              <a:rPr lang="zh-CN" altLang="en-US" b="0" noProof="1">
                <a:solidFill>
                  <a:srgbClr val="0070C0"/>
                </a:solidFill>
                <a:effectLst>
                  <a:outerShdw blurRad="38100" dist="38100" dir="2700000">
                    <a:srgbClr val="C0C0C0"/>
                  </a:outerShdw>
                </a:effectLst>
              </a:rPr>
              <a:t>ork</a:t>
            </a:r>
            <a:r>
              <a:rPr lang="zh-CN" altLang="en-US" b="0" noProof="1" smtClean="0">
                <a:solidFill>
                  <a:srgbClr val="0070C0"/>
                </a:solidFill>
                <a:effectLst>
                  <a:outerShdw blurRad="38100" dist="38100" dir="2700000">
                    <a:srgbClr val="C0C0C0"/>
                  </a:outerShdw>
                </a:effectLst>
              </a:rPr>
              <a:t>()的返回值</a:t>
            </a:r>
            <a:endParaRPr lang="zh-CN" altLang="en-US" noProof="1">
              <a:solidFill>
                <a:srgbClr val="7030A0"/>
              </a:solidFill>
              <a:effectLst>
                <a:outerShdw blurRad="38100" dist="38100" dir="2700000">
                  <a:srgbClr val="C0C0C0"/>
                </a:outerShdw>
              </a:effectLst>
            </a:endParaRPr>
          </a:p>
        </p:txBody>
      </p:sp>
      <p:sp>
        <p:nvSpPr>
          <p:cNvPr id="2" name="矩形 1"/>
          <p:cNvSpPr/>
          <p:nvPr/>
        </p:nvSpPr>
        <p:spPr>
          <a:xfrm>
            <a:off x="1892808" y="1481328"/>
            <a:ext cx="1481328" cy="420624"/>
          </a:xfrm>
          <a:prstGeom prst="rect">
            <a:avLst/>
          </a:prstGeom>
          <a:solidFill>
            <a:schemeClr val="accent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rgbClr val="000000"/>
                </a:solidFill>
              </a:rPr>
              <a:t>os</a:t>
            </a:r>
            <a:endParaRPr lang="zh-CN" altLang="en-US" dirty="0">
              <a:solidFill>
                <a:srgbClr val="000000"/>
              </a:solidFill>
            </a:endParaRPr>
          </a:p>
        </p:txBody>
      </p:sp>
      <p:sp>
        <p:nvSpPr>
          <p:cNvPr id="5" name="矩形 4"/>
          <p:cNvSpPr/>
          <p:nvPr/>
        </p:nvSpPr>
        <p:spPr>
          <a:xfrm>
            <a:off x="1892808" y="2319528"/>
            <a:ext cx="1481328" cy="1280160"/>
          </a:xfrm>
          <a:prstGeom prst="rect">
            <a:avLst/>
          </a:prstGeom>
          <a:solidFill>
            <a:schemeClr val="accent6"/>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0000"/>
              </a:solidFill>
            </a:endParaRPr>
          </a:p>
        </p:txBody>
      </p:sp>
      <p:sp>
        <p:nvSpPr>
          <p:cNvPr id="6" name="矩形 5"/>
          <p:cNvSpPr/>
          <p:nvPr/>
        </p:nvSpPr>
        <p:spPr>
          <a:xfrm>
            <a:off x="1892808" y="4023360"/>
            <a:ext cx="1481328" cy="1280160"/>
          </a:xfrm>
          <a:prstGeom prst="rect">
            <a:avLst/>
          </a:prstGeom>
          <a:solidFill>
            <a:srgbClr val="FFC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0000"/>
              </a:solidFill>
            </a:endParaRPr>
          </a:p>
        </p:txBody>
      </p:sp>
      <p:sp>
        <p:nvSpPr>
          <p:cNvPr id="7" name="矩形 6"/>
          <p:cNvSpPr/>
          <p:nvPr/>
        </p:nvSpPr>
        <p:spPr>
          <a:xfrm>
            <a:off x="1892808" y="1905000"/>
            <a:ext cx="1481328" cy="420624"/>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a:t>
            </a:r>
            <a:endParaRPr lang="zh-CN" altLang="en-US" dirty="0">
              <a:solidFill>
                <a:srgbClr val="000000"/>
              </a:solidFill>
            </a:endParaRPr>
          </a:p>
        </p:txBody>
      </p:sp>
      <p:sp>
        <p:nvSpPr>
          <p:cNvPr id="8" name="矩形 7"/>
          <p:cNvSpPr/>
          <p:nvPr/>
        </p:nvSpPr>
        <p:spPr>
          <a:xfrm>
            <a:off x="1892808" y="3602736"/>
            <a:ext cx="1481328" cy="420624"/>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a:t>
            </a:r>
            <a:endParaRPr lang="zh-CN" altLang="en-US" dirty="0">
              <a:solidFill>
                <a:srgbClr val="000000"/>
              </a:solidFill>
            </a:endParaRPr>
          </a:p>
        </p:txBody>
      </p:sp>
      <p:sp>
        <p:nvSpPr>
          <p:cNvPr id="11" name="矩形 10"/>
          <p:cNvSpPr/>
          <p:nvPr/>
        </p:nvSpPr>
        <p:spPr>
          <a:xfrm>
            <a:off x="1892808" y="5303520"/>
            <a:ext cx="1481328" cy="420624"/>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a:t>
            </a:r>
            <a:endParaRPr lang="zh-CN" altLang="en-US" dirty="0">
              <a:solidFill>
                <a:srgbClr val="000000"/>
              </a:solidFill>
            </a:endParaRPr>
          </a:p>
        </p:txBody>
      </p:sp>
      <p:sp>
        <p:nvSpPr>
          <p:cNvPr id="12" name="矩形 11"/>
          <p:cNvSpPr/>
          <p:nvPr/>
        </p:nvSpPr>
        <p:spPr>
          <a:xfrm>
            <a:off x="1892808" y="2709672"/>
            <a:ext cx="1481328" cy="262128"/>
          </a:xfrm>
          <a:prstGeom prst="rect">
            <a:avLst/>
          </a:prstGeom>
          <a:no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rgbClr val="000000"/>
                </a:solidFill>
              </a:rPr>
              <a:t>p</a:t>
            </a:r>
            <a:r>
              <a:rPr lang="en-US" altLang="zh-CN" sz="1600" dirty="0" err="1" smtClean="0">
                <a:solidFill>
                  <a:srgbClr val="000000"/>
                </a:solidFill>
              </a:rPr>
              <a:t>id</a:t>
            </a:r>
            <a:r>
              <a:rPr lang="en-US" altLang="zh-CN" sz="1600" dirty="0" smtClean="0">
                <a:solidFill>
                  <a:srgbClr val="000000"/>
                </a:solidFill>
              </a:rPr>
              <a:t>=fork()</a:t>
            </a:r>
            <a:endParaRPr lang="en-US" altLang="zh-CN" sz="1600" dirty="0" smtClean="0">
              <a:solidFill>
                <a:srgbClr val="000000"/>
              </a:solidFill>
            </a:endParaRPr>
          </a:p>
        </p:txBody>
      </p:sp>
      <p:sp>
        <p:nvSpPr>
          <p:cNvPr id="13" name="矩形 12"/>
          <p:cNvSpPr/>
          <p:nvPr/>
        </p:nvSpPr>
        <p:spPr>
          <a:xfrm>
            <a:off x="1892808" y="4410456"/>
            <a:ext cx="1481328" cy="234696"/>
          </a:xfrm>
          <a:prstGeom prst="rect">
            <a:avLst/>
          </a:prstGeom>
          <a:no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rgbClr val="000000"/>
                </a:solidFill>
              </a:rPr>
              <a:t>p</a:t>
            </a:r>
            <a:r>
              <a:rPr lang="en-US" altLang="zh-CN" sz="1600" dirty="0" err="1" smtClean="0">
                <a:solidFill>
                  <a:srgbClr val="000000"/>
                </a:solidFill>
              </a:rPr>
              <a:t>id</a:t>
            </a:r>
            <a:r>
              <a:rPr lang="en-US" altLang="zh-CN" sz="1600" dirty="0" smtClean="0">
                <a:solidFill>
                  <a:srgbClr val="000000"/>
                </a:solidFill>
              </a:rPr>
              <a:t>=fork()</a:t>
            </a:r>
            <a:endParaRPr lang="en-US" altLang="zh-CN" sz="1600" dirty="0" smtClean="0">
              <a:solidFill>
                <a:srgbClr val="000000"/>
              </a:solidFill>
            </a:endParaRPr>
          </a:p>
        </p:txBody>
      </p:sp>
      <p:sp>
        <p:nvSpPr>
          <p:cNvPr id="3" name="左大括号 2"/>
          <p:cNvSpPr/>
          <p:nvPr/>
        </p:nvSpPr>
        <p:spPr>
          <a:xfrm>
            <a:off x="1481328" y="2319528"/>
            <a:ext cx="306324" cy="128016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n>
                <a:solidFill>
                  <a:srgbClr val="0000CC"/>
                </a:solidFill>
              </a:ln>
              <a:noFill/>
            </a:endParaRPr>
          </a:p>
        </p:txBody>
      </p:sp>
      <p:sp>
        <p:nvSpPr>
          <p:cNvPr id="15" name="矩形 14"/>
          <p:cNvSpPr/>
          <p:nvPr/>
        </p:nvSpPr>
        <p:spPr>
          <a:xfrm>
            <a:off x="1037844" y="2625090"/>
            <a:ext cx="457200" cy="6362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000000"/>
                </a:solidFill>
              </a:rPr>
              <a:t>父进程</a:t>
            </a:r>
            <a:endParaRPr lang="zh-CN" altLang="en-US" sz="1400" dirty="0">
              <a:solidFill>
                <a:srgbClr val="000000"/>
              </a:solidFill>
            </a:endParaRPr>
          </a:p>
        </p:txBody>
      </p:sp>
      <p:sp>
        <p:nvSpPr>
          <p:cNvPr id="16" name="左大括号 15"/>
          <p:cNvSpPr/>
          <p:nvPr/>
        </p:nvSpPr>
        <p:spPr>
          <a:xfrm>
            <a:off x="1458468" y="4023360"/>
            <a:ext cx="329184" cy="128016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n>
                <a:solidFill>
                  <a:srgbClr val="0000CC"/>
                </a:solidFill>
              </a:ln>
              <a:noFill/>
            </a:endParaRPr>
          </a:p>
        </p:txBody>
      </p:sp>
      <p:sp>
        <p:nvSpPr>
          <p:cNvPr id="17" name="矩形 16"/>
          <p:cNvSpPr/>
          <p:nvPr/>
        </p:nvSpPr>
        <p:spPr>
          <a:xfrm>
            <a:off x="978408" y="4310634"/>
            <a:ext cx="502920" cy="669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000000"/>
                </a:solidFill>
              </a:rPr>
              <a:t>子进程</a:t>
            </a:r>
            <a:endParaRPr lang="zh-CN" altLang="en-US" sz="1400" dirty="0">
              <a:solidFill>
                <a:srgbClr val="000000"/>
              </a:solidFill>
            </a:endParaRPr>
          </a:p>
        </p:txBody>
      </p:sp>
      <p:sp>
        <p:nvSpPr>
          <p:cNvPr id="31" name="矩形 30"/>
          <p:cNvSpPr/>
          <p:nvPr/>
        </p:nvSpPr>
        <p:spPr>
          <a:xfrm>
            <a:off x="5038344" y="1691640"/>
            <a:ext cx="3108960" cy="2308324"/>
          </a:xfrm>
          <a:prstGeom prst="rect">
            <a:avLst/>
          </a:prstGeom>
          <a:ln>
            <a:solidFill>
              <a:srgbClr val="000000"/>
            </a:solidFill>
          </a:ln>
        </p:spPr>
        <p:txBody>
          <a:bodyPr wrap="square">
            <a:spAutoFit/>
          </a:bodyPr>
          <a:lstStyle/>
          <a:p>
            <a:pPr marL="285750" indent="-285750" eaLnBrk="1">
              <a:buFont typeface="Wingdings" panose="05000000000000000000" pitchFamily="2" charset="2"/>
              <a:buChar char="l"/>
            </a:pPr>
            <a:r>
              <a:rPr lang="zh-CN" altLang="en-US" sz="1600" b="1" noProof="1" smtClean="0">
                <a:solidFill>
                  <a:srgbClr val="C00000"/>
                </a:solidFill>
              </a:rPr>
              <a:t>父进程中执行</a:t>
            </a:r>
            <a:r>
              <a:rPr lang="en-US" altLang="zh-CN" sz="1600" b="1" noProof="1" smtClean="0">
                <a:solidFill>
                  <a:srgbClr val="C00000"/>
                </a:solidFill>
              </a:rPr>
              <a:t>pid=fork()</a:t>
            </a:r>
            <a:endParaRPr lang="en-US" altLang="zh-CN" sz="1600" b="1" noProof="1" smtClean="0">
              <a:solidFill>
                <a:srgbClr val="C00000"/>
              </a:solidFill>
            </a:endParaRPr>
          </a:p>
          <a:p>
            <a:pPr marL="285750" indent="-285750" eaLnBrk="1">
              <a:buFont typeface="Arial" panose="020B0604020202020204" pitchFamily="34" charset="0"/>
              <a:buChar char="•"/>
            </a:pPr>
            <a:r>
              <a:rPr lang="zh-CN" altLang="en-US" sz="1600" noProof="1" smtClean="0"/>
              <a:t>父子进程的地址空间中各有一个变量</a:t>
            </a:r>
            <a:r>
              <a:rPr lang="en-US" altLang="zh-CN" sz="1600" noProof="1" smtClean="0"/>
              <a:t>pid</a:t>
            </a:r>
            <a:endParaRPr lang="en-US" altLang="zh-CN" sz="1600" noProof="1" smtClean="0"/>
          </a:p>
          <a:p>
            <a:pPr marL="285750" indent="-285750" eaLnBrk="1">
              <a:buFont typeface="Arial" panose="020B0604020202020204" pitchFamily="34" charset="0"/>
              <a:buChar char="•"/>
            </a:pPr>
            <a:endParaRPr lang="en-US" altLang="zh-CN" sz="1600" noProof="1"/>
          </a:p>
          <a:p>
            <a:pPr marL="285750" indent="-285750" eaLnBrk="1">
              <a:buFont typeface="Arial" panose="020B0604020202020204" pitchFamily="34" charset="0"/>
              <a:buChar char="•"/>
            </a:pPr>
            <a:r>
              <a:rPr lang="zh-CN" altLang="en-US" sz="1600" noProof="1" smtClean="0"/>
              <a:t>操作系统内核给父进程中的</a:t>
            </a:r>
            <a:r>
              <a:rPr lang="en-US" altLang="zh-CN" sz="1600" noProof="1" smtClean="0"/>
              <a:t>pid</a:t>
            </a:r>
            <a:r>
              <a:rPr lang="zh-CN" altLang="en-US" sz="1600" noProof="1" smtClean="0"/>
              <a:t>返回子进程的进程号（</a:t>
            </a:r>
            <a:r>
              <a:rPr lang="en-US" altLang="zh-CN" sz="1600" noProof="1" smtClean="0"/>
              <a:t>pid&gt;0</a:t>
            </a:r>
            <a:r>
              <a:rPr lang="zh-CN" altLang="en-US" sz="1600" noProof="1" smtClean="0"/>
              <a:t>）</a:t>
            </a:r>
            <a:endParaRPr lang="en-US" altLang="zh-CN" sz="1600" noProof="1" smtClean="0"/>
          </a:p>
          <a:p>
            <a:pPr marL="285750" indent="-285750" eaLnBrk="1">
              <a:buFont typeface="Arial" panose="020B0604020202020204" pitchFamily="34" charset="0"/>
              <a:buChar char="•"/>
            </a:pPr>
            <a:r>
              <a:rPr lang="zh-CN" altLang="en-US" sz="1600" noProof="1"/>
              <a:t>操作系统内核</a:t>
            </a:r>
            <a:r>
              <a:rPr lang="zh-CN" altLang="en-US" sz="1600" noProof="1" smtClean="0"/>
              <a:t>给子进程中的</a:t>
            </a:r>
            <a:r>
              <a:rPr lang="en-US" altLang="zh-CN" sz="1600" noProof="1" smtClean="0"/>
              <a:t>pid</a:t>
            </a:r>
            <a:r>
              <a:rPr lang="zh-CN" altLang="en-US" sz="1600" noProof="1" smtClean="0"/>
              <a:t>返回</a:t>
            </a:r>
            <a:r>
              <a:rPr lang="en-US" altLang="zh-CN" sz="1600" noProof="1" smtClean="0"/>
              <a:t>0</a:t>
            </a:r>
            <a:r>
              <a:rPr lang="zh-CN" altLang="en-US" sz="1600" noProof="1" smtClean="0"/>
              <a:t>）</a:t>
            </a:r>
            <a:endParaRPr lang="en-US" altLang="zh-CN" sz="1600" noProof="1" smtClean="0"/>
          </a:p>
        </p:txBody>
      </p:sp>
      <p:sp>
        <p:nvSpPr>
          <p:cNvPr id="36" name="矩形 35"/>
          <p:cNvSpPr/>
          <p:nvPr/>
        </p:nvSpPr>
        <p:spPr>
          <a:xfrm>
            <a:off x="3374136" y="2625090"/>
            <a:ext cx="1266444" cy="346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rgbClr val="000000"/>
                </a:solidFill>
              </a:rPr>
              <a:t>p</a:t>
            </a:r>
            <a:r>
              <a:rPr lang="en-US" altLang="zh-CN" sz="1400" dirty="0" err="1" smtClean="0">
                <a:solidFill>
                  <a:srgbClr val="000000"/>
                </a:solidFill>
              </a:rPr>
              <a:t>id</a:t>
            </a:r>
            <a:r>
              <a:rPr lang="en-US" altLang="zh-CN" sz="1400" dirty="0" smtClean="0">
                <a:solidFill>
                  <a:srgbClr val="000000"/>
                </a:solidFill>
              </a:rPr>
              <a:t>:</a:t>
            </a:r>
            <a:r>
              <a:rPr lang="zh-CN" altLang="en-US" sz="1400" dirty="0" smtClean="0">
                <a:solidFill>
                  <a:srgbClr val="000000"/>
                </a:solidFill>
              </a:rPr>
              <a:t>子进程号</a:t>
            </a:r>
            <a:endParaRPr lang="zh-CN" altLang="en-US" sz="1400" dirty="0">
              <a:solidFill>
                <a:srgbClr val="000000"/>
              </a:solidFill>
            </a:endParaRPr>
          </a:p>
        </p:txBody>
      </p:sp>
      <p:sp>
        <p:nvSpPr>
          <p:cNvPr id="37" name="矩形 36"/>
          <p:cNvSpPr/>
          <p:nvPr/>
        </p:nvSpPr>
        <p:spPr>
          <a:xfrm>
            <a:off x="3374136" y="4354449"/>
            <a:ext cx="766571" cy="346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rgbClr val="000000"/>
                </a:solidFill>
              </a:rPr>
              <a:t>pid:</a:t>
            </a:r>
            <a:r>
              <a:rPr lang="en-US" altLang="zh-CN" sz="1400" dirty="0">
                <a:solidFill>
                  <a:srgbClr val="000000"/>
                </a:solidFill>
              </a:rPr>
              <a:t>0</a:t>
            </a:r>
            <a:endParaRPr lang="zh-CN" altLang="en-US" sz="1400" dirty="0">
              <a:solidFill>
                <a:srgbClr val="000000"/>
              </a:solidFill>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f</a:t>
            </a:r>
            <a:r>
              <a:rPr lang="zh-CN" altLang="en-US" noProof="1">
                <a:effectLst>
                  <a:outerShdw blurRad="38100" dist="38100" dir="2700000">
                    <a:srgbClr val="C0C0C0"/>
                  </a:outerShdw>
                </a:effectLst>
              </a:rPr>
              <a:t>ork的几个要点</a:t>
            </a:r>
            <a:endParaRPr lang="zh-CN" altLang="en-US" noProof="1">
              <a:effectLst>
                <a:outerShdw blurRad="38100" dist="38100" dir="2700000">
                  <a:srgbClr val="C0C0C0"/>
                </a:outerShdw>
              </a:effectLst>
            </a:endParaRPr>
          </a:p>
        </p:txBody>
      </p:sp>
      <p:sp>
        <p:nvSpPr>
          <p:cNvPr id="75779" name="Rectangle 3"/>
          <p:cNvSpPr>
            <a:spLocks noGrp="1" noChangeArrowheads="1"/>
          </p:cNvSpPr>
          <p:nvPr>
            <p:ph type="body" idx="4294967295"/>
          </p:nvPr>
        </p:nvSpPr>
        <p:spPr>
          <a:xfrm>
            <a:off x="506028" y="998614"/>
            <a:ext cx="8115686" cy="5419941"/>
          </a:xfrm>
        </p:spPr>
        <p:txBody>
          <a:bodyPr/>
          <a:lstStyle/>
          <a:p>
            <a:r>
              <a:rPr lang="zh-CN" altLang="en-US" sz="2000" dirty="0"/>
              <a:t>父子进程具有</a:t>
            </a:r>
            <a:r>
              <a:rPr lang="zh-CN" altLang="en-US" sz="2000" dirty="0" smtClean="0"/>
              <a:t>独立的地址空间</a:t>
            </a:r>
            <a:endParaRPr lang="zh-CN" altLang="en-US" sz="2000" dirty="0"/>
          </a:p>
          <a:p>
            <a:r>
              <a:rPr lang="zh-CN" altLang="en-US" sz="2000" dirty="0"/>
              <a:t>父子进程资源的共享与分离</a:t>
            </a:r>
            <a:endParaRPr lang="zh-CN" altLang="en-US" sz="2000" dirty="0"/>
          </a:p>
          <a:p>
            <a:pPr lvl="1"/>
            <a:r>
              <a:rPr lang="zh-CN" altLang="en-US" sz="1800" dirty="0"/>
              <a:t>父进程中在</a:t>
            </a:r>
            <a:r>
              <a:rPr lang="zh-CN" altLang="en-US" sz="1800" b="1" u="sng" dirty="0">
                <a:solidFill>
                  <a:srgbClr val="7030A0"/>
                </a:solidFill>
              </a:rPr>
              <a:t>fork之前</a:t>
            </a:r>
            <a:r>
              <a:rPr lang="zh-CN" altLang="en-US" sz="1800" dirty="0"/>
              <a:t>创建的变量</a:t>
            </a:r>
            <a:r>
              <a:rPr lang="zh-CN" altLang="en-US" sz="1800" dirty="0" smtClean="0"/>
              <a:t>—</a:t>
            </a:r>
            <a:r>
              <a:rPr lang="zh-CN" altLang="en-US" sz="1800" b="1" dirty="0" smtClean="0">
                <a:solidFill>
                  <a:srgbClr val="C00000"/>
                </a:solidFill>
              </a:rPr>
              <a:t>继承</a:t>
            </a:r>
            <a:endParaRPr lang="zh-CN" altLang="en-US" sz="1800" b="1" dirty="0" smtClean="0">
              <a:solidFill>
                <a:srgbClr val="C00000"/>
              </a:solidFill>
            </a:endParaRPr>
          </a:p>
          <a:p>
            <a:pPr lvl="2"/>
            <a:r>
              <a:rPr lang="en-US" altLang="zh-CN" sz="1600" b="1" dirty="0" smtClean="0">
                <a:solidFill>
                  <a:srgbClr val="006600"/>
                </a:solidFill>
              </a:rPr>
              <a:t>PCB</a:t>
            </a:r>
            <a:r>
              <a:rPr lang="zh-CN" altLang="en-US" sz="1600" b="1" dirty="0" smtClean="0">
                <a:solidFill>
                  <a:srgbClr val="006600"/>
                </a:solidFill>
              </a:rPr>
              <a:t>：</a:t>
            </a:r>
            <a:r>
              <a:rPr lang="zh-CN" altLang="en-US" sz="1600" dirty="0" smtClean="0"/>
              <a:t>除</a:t>
            </a:r>
            <a:r>
              <a:rPr lang="zh-CN" altLang="en-US" sz="1600" dirty="0"/>
              <a:t>进程号以外的所有内容</a:t>
            </a:r>
            <a:endParaRPr lang="en-US" altLang="zh-CN" sz="1600" dirty="0"/>
          </a:p>
          <a:p>
            <a:pPr lvl="2"/>
            <a:r>
              <a:rPr lang="zh-CN" altLang="en-US" sz="1600" b="1" dirty="0" smtClean="0">
                <a:solidFill>
                  <a:srgbClr val="006600"/>
                </a:solidFill>
              </a:rPr>
              <a:t>变量：</a:t>
            </a:r>
            <a:r>
              <a:rPr lang="zh-CN" altLang="en-US" sz="1600" dirty="0" smtClean="0"/>
              <a:t>父</a:t>
            </a:r>
            <a:r>
              <a:rPr lang="zh-CN" altLang="en-US" sz="1600" dirty="0"/>
              <a:t>进程所拥有</a:t>
            </a:r>
            <a:r>
              <a:rPr lang="zh-CN" altLang="en-US" sz="1600" dirty="0" smtClean="0"/>
              <a:t>的</a:t>
            </a:r>
            <a:r>
              <a:rPr lang="zh-CN" altLang="en-US" sz="1600" b="1" dirty="0" smtClean="0">
                <a:solidFill>
                  <a:srgbClr val="0000CC"/>
                </a:solidFill>
              </a:rPr>
              <a:t>全局</a:t>
            </a:r>
            <a:r>
              <a:rPr lang="zh-CN" altLang="en-US" sz="1600" b="1" dirty="0">
                <a:solidFill>
                  <a:srgbClr val="0000CC"/>
                </a:solidFill>
              </a:rPr>
              <a:t>、</a:t>
            </a:r>
            <a:r>
              <a:rPr lang="zh-CN" altLang="en-US" sz="1600" b="1" dirty="0" smtClean="0">
                <a:solidFill>
                  <a:srgbClr val="0000CC"/>
                </a:solidFill>
              </a:rPr>
              <a:t>局部变量</a:t>
            </a:r>
            <a:r>
              <a:rPr lang="zh-CN" altLang="en-US" sz="1600" dirty="0" smtClean="0"/>
              <a:t>等</a:t>
            </a:r>
            <a:endParaRPr lang="zh-CN" altLang="en-US" sz="1600" dirty="0"/>
          </a:p>
          <a:p>
            <a:pPr lvl="2"/>
            <a:r>
              <a:rPr lang="zh-CN" altLang="en-US" sz="1600" b="1" dirty="0">
                <a:solidFill>
                  <a:srgbClr val="006600"/>
                </a:solidFill>
              </a:rPr>
              <a:t>文件</a:t>
            </a:r>
            <a:r>
              <a:rPr lang="zh-CN" altLang="en-US" sz="1600" b="1" dirty="0" smtClean="0">
                <a:solidFill>
                  <a:srgbClr val="006600"/>
                </a:solidFill>
              </a:rPr>
              <a:t>描述符：</a:t>
            </a:r>
            <a:r>
              <a:rPr lang="zh-CN" altLang="en-US" sz="1600" dirty="0"/>
              <a:t>父进程打开的文件、</a:t>
            </a:r>
            <a:r>
              <a:rPr lang="zh-CN" altLang="en-US" sz="1600" dirty="0" smtClean="0"/>
              <a:t>设备描述符</a:t>
            </a:r>
            <a:endParaRPr lang="en-US" altLang="zh-CN" sz="1600" dirty="0"/>
          </a:p>
          <a:p>
            <a:pPr lvl="2"/>
            <a:r>
              <a:rPr lang="zh-CN" altLang="en-US" sz="1600" b="1" dirty="0" smtClean="0">
                <a:solidFill>
                  <a:srgbClr val="006600"/>
                </a:solidFill>
              </a:rPr>
              <a:t>缓冲区</a:t>
            </a:r>
            <a:r>
              <a:rPr lang="zh-CN" altLang="en-US" sz="1600" dirty="0"/>
              <a:t>：</a:t>
            </a:r>
            <a:r>
              <a:rPr lang="zh-CN" altLang="en-US" sz="1600" dirty="0" smtClean="0"/>
              <a:t>如</a:t>
            </a:r>
            <a:r>
              <a:rPr lang="en-US" altLang="zh-CN" sz="1600" dirty="0"/>
              <a:t>c</a:t>
            </a:r>
            <a:r>
              <a:rPr lang="zh-CN" altLang="en-US" sz="1600" dirty="0"/>
              <a:t>中</a:t>
            </a:r>
            <a:r>
              <a:rPr lang="en-US" altLang="zh-CN" sz="1600" dirty="0" err="1"/>
              <a:t>printf</a:t>
            </a:r>
            <a:r>
              <a:rPr lang="en-US" altLang="zh-CN" sz="1600" dirty="0"/>
              <a:t>()</a:t>
            </a:r>
            <a:r>
              <a:rPr lang="zh-CN" altLang="en-US" sz="1600" dirty="0"/>
              <a:t>语句所使用的输出</a:t>
            </a:r>
            <a:r>
              <a:rPr lang="zh-CN" altLang="en-US" sz="1600" dirty="0" smtClean="0"/>
              <a:t>缓存</a:t>
            </a:r>
            <a:endParaRPr lang="en-US" altLang="zh-CN" sz="1600" dirty="0" smtClean="0"/>
          </a:p>
          <a:p>
            <a:pPr lvl="2"/>
            <a:r>
              <a:rPr lang="en-US" altLang="zh-CN" sz="1600" dirty="0" smtClean="0"/>
              <a:t>…</a:t>
            </a:r>
            <a:endParaRPr lang="zh-CN" altLang="en-US" sz="1600" dirty="0"/>
          </a:p>
          <a:p>
            <a:pPr lvl="1"/>
            <a:r>
              <a:rPr lang="en-US" altLang="zh-CN" sz="1800" dirty="0" smtClean="0"/>
              <a:t>f</a:t>
            </a:r>
            <a:r>
              <a:rPr lang="zh-CN" altLang="en-US" sz="1800" b="1" dirty="0" smtClean="0">
                <a:solidFill>
                  <a:srgbClr val="7030A0"/>
                </a:solidFill>
              </a:rPr>
              <a:t>ork</a:t>
            </a:r>
            <a:r>
              <a:rPr lang="zh-CN" altLang="en-US" sz="1800" b="1" dirty="0">
                <a:solidFill>
                  <a:srgbClr val="7030A0"/>
                </a:solidFill>
              </a:rPr>
              <a:t>之后</a:t>
            </a:r>
            <a:r>
              <a:rPr lang="zh-CN" altLang="en-US" sz="1800" dirty="0"/>
              <a:t>各自创建的变量</a:t>
            </a:r>
            <a:r>
              <a:rPr lang="zh-CN" altLang="en-US" sz="1800" dirty="0" smtClean="0"/>
              <a:t>—</a:t>
            </a:r>
            <a:r>
              <a:rPr lang="zh-CN" altLang="en-US" sz="1800" b="1" dirty="0">
                <a:solidFill>
                  <a:srgbClr val="C00000"/>
                </a:solidFill>
              </a:rPr>
              <a:t>分离</a:t>
            </a:r>
            <a:endParaRPr lang="zh-CN" altLang="en-US" sz="1800" b="1" dirty="0">
              <a:solidFill>
                <a:srgbClr val="C00000"/>
              </a:solidFill>
            </a:endParaRPr>
          </a:p>
          <a:p>
            <a:pPr lvl="2"/>
            <a:r>
              <a:rPr lang="en-US" altLang="zh-CN" sz="1600" b="1" dirty="0" smtClean="0">
                <a:solidFill>
                  <a:srgbClr val="0000CC"/>
                </a:solidFill>
              </a:rPr>
              <a:t>PCB</a:t>
            </a:r>
            <a:r>
              <a:rPr lang="zh-CN" altLang="en-US" sz="1600" b="1" dirty="0" smtClean="0">
                <a:solidFill>
                  <a:srgbClr val="0000CC"/>
                </a:solidFill>
              </a:rPr>
              <a:t>、栈、堆：</a:t>
            </a:r>
            <a:r>
              <a:rPr lang="zh-CN" altLang="en-US" sz="1600" dirty="0"/>
              <a:t>各自新增或修改的</a:t>
            </a:r>
            <a:r>
              <a:rPr lang="zh-CN" altLang="en-US" sz="1600" dirty="0" smtClean="0"/>
              <a:t>内容，</a:t>
            </a:r>
            <a:r>
              <a:rPr lang="zh-CN" altLang="en-US" sz="1600" dirty="0" smtClean="0">
                <a:solidFill>
                  <a:srgbClr val="C00000"/>
                </a:solidFill>
              </a:rPr>
              <a:t>独立</a:t>
            </a:r>
            <a:endParaRPr lang="en-US" altLang="zh-CN" sz="1600" dirty="0">
              <a:solidFill>
                <a:srgbClr val="C00000"/>
              </a:solidFill>
            </a:endParaRPr>
          </a:p>
          <a:p>
            <a:pPr lvl="2"/>
            <a:r>
              <a:rPr lang="zh-CN" altLang="en-US" sz="1600" b="1" dirty="0" smtClean="0">
                <a:solidFill>
                  <a:srgbClr val="0000CC"/>
                </a:solidFill>
              </a:rPr>
              <a:t>变量：</a:t>
            </a:r>
            <a:r>
              <a:rPr lang="zh-CN" altLang="en-US" sz="1600" dirty="0"/>
              <a:t>各自新定义或修改，</a:t>
            </a:r>
            <a:r>
              <a:rPr lang="zh-CN" altLang="en-US" sz="1600" dirty="0">
                <a:solidFill>
                  <a:srgbClr val="C00000"/>
                </a:solidFill>
              </a:rPr>
              <a:t>独立</a:t>
            </a:r>
            <a:endParaRPr lang="zh-CN" altLang="en-US" sz="1600" dirty="0">
              <a:solidFill>
                <a:srgbClr val="C00000"/>
              </a:solidFill>
            </a:endParaRPr>
          </a:p>
          <a:p>
            <a:pPr lvl="2"/>
            <a:r>
              <a:rPr lang="zh-CN" altLang="en-US" sz="1600" b="1" dirty="0">
                <a:solidFill>
                  <a:srgbClr val="0000CC"/>
                </a:solidFill>
              </a:rPr>
              <a:t>文件</a:t>
            </a:r>
            <a:r>
              <a:rPr lang="zh-CN" altLang="en-US" sz="1600" b="1" dirty="0" smtClean="0">
                <a:solidFill>
                  <a:srgbClr val="0000CC"/>
                </a:solidFill>
              </a:rPr>
              <a:t>描述符</a:t>
            </a:r>
            <a:r>
              <a:rPr lang="zh-CN" altLang="en-US" sz="1600" dirty="0" smtClean="0"/>
              <a:t>：</a:t>
            </a:r>
            <a:r>
              <a:rPr lang="zh-CN" altLang="en-US" sz="1600" dirty="0" smtClean="0">
                <a:solidFill>
                  <a:srgbClr val="0070C0"/>
                </a:solidFill>
              </a:rPr>
              <a:t>存储文件描述符的变量</a:t>
            </a:r>
            <a:r>
              <a:rPr lang="zh-CN" altLang="en-US" sz="1600" dirty="0" smtClean="0">
                <a:solidFill>
                  <a:srgbClr val="C00000"/>
                </a:solidFill>
              </a:rPr>
              <a:t>各自独立</a:t>
            </a:r>
            <a:r>
              <a:rPr lang="zh-CN" altLang="en-US" sz="1600" dirty="0" smtClean="0"/>
              <a:t>，</a:t>
            </a:r>
            <a:r>
              <a:rPr lang="zh-CN" altLang="en-US" sz="1600" dirty="0"/>
              <a:t>对文件的操作也完全</a:t>
            </a:r>
            <a:r>
              <a:rPr lang="zh-CN" altLang="en-US" sz="1600" dirty="0" smtClean="0"/>
              <a:t>独立</a:t>
            </a:r>
            <a:endParaRPr lang="en-US" altLang="zh-CN" sz="1600" dirty="0" smtClean="0"/>
          </a:p>
          <a:p>
            <a:pPr lvl="3"/>
            <a:r>
              <a:rPr lang="zh-CN" altLang="en-US" sz="1400" dirty="0" smtClean="0"/>
              <a:t>注意：</a:t>
            </a:r>
            <a:r>
              <a:rPr lang="zh-CN" altLang="en-US" sz="1400" dirty="0" smtClean="0">
                <a:solidFill>
                  <a:srgbClr val="7030A0"/>
                </a:solidFill>
              </a:rPr>
              <a:t>尽管各进程对文件的访问是独立的</a:t>
            </a:r>
            <a:r>
              <a:rPr lang="zh-CN" altLang="en-US" sz="1400" dirty="0">
                <a:solidFill>
                  <a:srgbClr val="7030A0"/>
                </a:solidFill>
              </a:rPr>
              <a:t>，但可能互相</a:t>
            </a:r>
            <a:r>
              <a:rPr lang="zh-CN" altLang="en-US" sz="1400" dirty="0" smtClean="0">
                <a:solidFill>
                  <a:srgbClr val="7030A0"/>
                </a:solidFill>
              </a:rPr>
              <a:t>影响文件中的内容</a:t>
            </a:r>
            <a:endParaRPr lang="en-US" altLang="zh-CN" sz="1400" dirty="0" smtClean="0">
              <a:solidFill>
                <a:srgbClr val="7030A0"/>
              </a:solidFill>
            </a:endParaRPr>
          </a:p>
          <a:p>
            <a:pPr lvl="2"/>
            <a:r>
              <a:rPr lang="zh-CN" altLang="en-US" sz="1600" b="1" dirty="0" smtClean="0">
                <a:solidFill>
                  <a:srgbClr val="0000CC"/>
                </a:solidFill>
              </a:rPr>
              <a:t>缓冲区，</a:t>
            </a:r>
            <a:r>
              <a:rPr lang="zh-CN" altLang="en-US" sz="1600" dirty="0"/>
              <a:t>如输出</a:t>
            </a:r>
            <a:r>
              <a:rPr lang="zh-CN" altLang="en-US" sz="1600" dirty="0" smtClean="0"/>
              <a:t>缓存</a:t>
            </a:r>
            <a:endParaRPr lang="en-US" altLang="zh-CN" sz="1600" dirty="0" smtClean="0"/>
          </a:p>
          <a:p>
            <a:pPr lvl="2"/>
            <a:r>
              <a:rPr lang="en-US" altLang="zh-CN" sz="1600" dirty="0" smtClean="0"/>
              <a:t>….</a:t>
            </a:r>
            <a:endParaRPr lang="zh-CN" altLang="en-US" sz="1600" dirty="0"/>
          </a:p>
          <a:p>
            <a:pPr lvl="4"/>
            <a:endParaRPr lang="zh-CN" alt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a:xfrm>
            <a:off x="1193800" y="282575"/>
            <a:ext cx="6779768" cy="541338"/>
          </a:xfrm>
          <a:ln>
            <a:miter/>
          </a:ln>
        </p:spPr>
        <p:txBody>
          <a:bodyPr/>
          <a:lstStyle/>
          <a:p>
            <a:pPr>
              <a:defRPr/>
            </a:pPr>
            <a:r>
              <a:rPr lang="en-US" altLang="zh-CN" noProof="1">
                <a:effectLst>
                  <a:outerShdw blurRad="38100" dist="38100" dir="2700000">
                    <a:srgbClr val="C0C0C0"/>
                  </a:outerShdw>
                </a:effectLst>
              </a:rPr>
              <a:t>fork()--</a:t>
            </a:r>
            <a:r>
              <a:rPr lang="zh-CN" altLang="en-US" noProof="1">
                <a:effectLst>
                  <a:outerShdw blurRad="38100" dist="38100" dir="2700000">
                    <a:srgbClr val="C0C0C0"/>
                  </a:outerShdw>
                </a:effectLst>
              </a:rPr>
              <a:t>进一步讨论</a:t>
            </a:r>
            <a:endParaRPr lang="zh-CN" altLang="en-US" noProof="1">
              <a:effectLst>
                <a:outerShdw blurRad="38100" dist="38100" dir="2700000">
                  <a:srgbClr val="C0C0C0"/>
                </a:outerShdw>
              </a:effectLst>
            </a:endParaRPr>
          </a:p>
        </p:txBody>
      </p:sp>
      <p:sp>
        <p:nvSpPr>
          <p:cNvPr id="97283" name="Rectangle 3"/>
          <p:cNvSpPr>
            <a:spLocks noGrp="1" noChangeArrowheads="1"/>
          </p:cNvSpPr>
          <p:nvPr>
            <p:ph type="body" idx="4294967295"/>
          </p:nvPr>
        </p:nvSpPr>
        <p:spPr>
          <a:xfrm>
            <a:off x="933450" y="1347788"/>
            <a:ext cx="7499350" cy="3452812"/>
          </a:xfrm>
        </p:spPr>
        <p:txBody>
          <a:bodyPr>
            <a:spAutoFit/>
          </a:bodyPr>
          <a:lstStyle/>
          <a:p>
            <a:pPr marL="1905" indent="-344805">
              <a:buFont typeface="Wingdings" panose="05000000000000000000" pitchFamily="2" charset="2"/>
              <a:buChar char="n"/>
            </a:pPr>
            <a:r>
              <a:rPr lang="zh-CN" altLang="en-US" sz="2400" b="1" u="sng" dirty="0">
                <a:solidFill>
                  <a:srgbClr val="FF0000"/>
                </a:solidFill>
              </a:rPr>
              <a:t>父子进程各自的执行</a:t>
            </a:r>
            <a:r>
              <a:rPr lang="zh-CN" altLang="en-US" sz="2400" b="1" u="sng" dirty="0" smtClean="0">
                <a:solidFill>
                  <a:srgbClr val="7030A0"/>
                </a:solidFill>
              </a:rPr>
              <a:t>代码</a:t>
            </a:r>
            <a:r>
              <a:rPr lang="zh-CN" altLang="en-US" sz="2400" b="1" u="sng" dirty="0" smtClean="0">
                <a:solidFill>
                  <a:srgbClr val="FF0000"/>
                </a:solidFill>
              </a:rPr>
              <a:t>及父子进程的执行</a:t>
            </a:r>
            <a:endParaRPr lang="en-US" altLang="zh-CN" sz="2400" b="1" u="sng" dirty="0">
              <a:solidFill>
                <a:srgbClr val="FF0000"/>
              </a:solidFill>
            </a:endParaRPr>
          </a:p>
          <a:p>
            <a:pPr marL="1905" indent="-344805">
              <a:buFont typeface="Wingdings" panose="05000000000000000000" pitchFamily="2" charset="2"/>
              <a:buChar char="n"/>
            </a:pPr>
            <a:r>
              <a:rPr lang="zh-CN" altLang="en-US" sz="2400" dirty="0"/>
              <a:t>子进程继承父进程的</a:t>
            </a:r>
            <a:r>
              <a:rPr lang="zh-CN" altLang="en-US" sz="2400" b="1" dirty="0">
                <a:solidFill>
                  <a:srgbClr val="7030A0"/>
                </a:solidFill>
              </a:rPr>
              <a:t>缓存</a:t>
            </a:r>
            <a:endParaRPr lang="en-US" altLang="zh-CN" sz="2400" b="1" dirty="0">
              <a:solidFill>
                <a:srgbClr val="7030A0"/>
              </a:solidFill>
            </a:endParaRPr>
          </a:p>
          <a:p>
            <a:pPr marL="1905" indent="-344805">
              <a:buFont typeface="Wingdings" panose="05000000000000000000" pitchFamily="2" charset="2"/>
              <a:buChar char="n"/>
            </a:pPr>
            <a:r>
              <a:rPr lang="zh-CN" altLang="en-US" sz="2400" dirty="0"/>
              <a:t>父与子</a:t>
            </a:r>
            <a:r>
              <a:rPr lang="en-US" altLang="zh-CN" sz="2400" dirty="0"/>
              <a:t>---</a:t>
            </a:r>
            <a:r>
              <a:rPr lang="zh-CN" altLang="en-US" sz="2400" dirty="0" smtClean="0"/>
              <a:t>系统调用</a:t>
            </a:r>
            <a:r>
              <a:rPr lang="en-US" altLang="zh-CN" sz="2400" dirty="0" smtClean="0"/>
              <a:t>exec</a:t>
            </a:r>
            <a:r>
              <a:rPr lang="en-US" altLang="zh-CN" sz="2400" dirty="0"/>
              <a:t>()</a:t>
            </a:r>
            <a:r>
              <a:rPr lang="zh-CN" altLang="en-US" sz="2400" dirty="0"/>
              <a:t>、</a:t>
            </a:r>
            <a:r>
              <a:rPr lang="en-US" altLang="zh-CN" sz="2400" dirty="0"/>
              <a:t>wait()</a:t>
            </a:r>
            <a:endParaRPr lang="en-US" altLang="zh-CN" sz="2400" dirty="0"/>
          </a:p>
          <a:p>
            <a:pPr marL="1905" indent="-344805">
              <a:buFont typeface="Wingdings" panose="05000000000000000000" pitchFamily="2" charset="2"/>
              <a:buChar char="n"/>
            </a:pPr>
            <a:r>
              <a:rPr lang="zh-CN" altLang="en-US" sz="2400" dirty="0"/>
              <a:t>子进程继承父进程的</a:t>
            </a:r>
            <a:r>
              <a:rPr lang="zh-CN" altLang="en-US" sz="2400" b="1" dirty="0">
                <a:solidFill>
                  <a:srgbClr val="7030A0"/>
                </a:solidFill>
              </a:rPr>
              <a:t>变量</a:t>
            </a:r>
            <a:endParaRPr lang="en-US" altLang="zh-CN" sz="2400" b="1" dirty="0">
              <a:solidFill>
                <a:srgbClr val="7030A0"/>
              </a:solidFill>
            </a:endParaRPr>
          </a:p>
          <a:p>
            <a:pPr marL="1905" indent="-344805">
              <a:buFont typeface="Wingdings" panose="05000000000000000000" pitchFamily="2" charset="2"/>
              <a:buChar char="n"/>
            </a:pPr>
            <a:r>
              <a:rPr lang="zh-CN" altLang="en-US" sz="2400" dirty="0"/>
              <a:t>父进程如何创建多个子进程</a:t>
            </a:r>
            <a:endParaRPr lang="en-US" altLang="zh-CN" sz="2400" dirty="0"/>
          </a:p>
          <a:p>
            <a:pPr marL="1905" indent="-344805">
              <a:buFont typeface="Wingdings" panose="05000000000000000000" pitchFamily="2" charset="2"/>
              <a:buChar char="n"/>
            </a:pPr>
            <a:r>
              <a:rPr lang="zh-CN" altLang="en-US" sz="2400" dirty="0"/>
              <a:t>子进程继承父进程的</a:t>
            </a:r>
            <a:r>
              <a:rPr lang="en-US" altLang="zh-CN" sz="2400" b="1" dirty="0">
                <a:solidFill>
                  <a:srgbClr val="7030A0"/>
                </a:solidFill>
              </a:rPr>
              <a:t>I/O</a:t>
            </a:r>
            <a:endParaRPr lang="en-US" altLang="zh-CN" sz="2400" b="1" dirty="0">
              <a:solidFill>
                <a:srgbClr val="7030A0"/>
              </a:solidFill>
            </a:endParaRPr>
          </a:p>
          <a:p>
            <a:pPr marL="1905" indent="-344805">
              <a:buFont typeface="Wingdings" panose="05000000000000000000" pitchFamily="2" charset="2"/>
              <a:buChar char="n"/>
            </a:pPr>
            <a:r>
              <a:rPr lang="zh-CN" altLang="en-US" sz="2400" dirty="0"/>
              <a:t>与实验有关的几个系统调用</a:t>
            </a:r>
            <a:endParaRPr lang="zh-CN" altLang="en-US" sz="2400"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a:xfrm>
            <a:off x="1171575" y="88900"/>
            <a:ext cx="7772400" cy="844550"/>
          </a:xfrm>
          <a:ln>
            <a:miter/>
          </a:ln>
        </p:spPr>
        <p:txBody>
          <a:bodyPr/>
          <a:lstStyle/>
          <a:p>
            <a:pPr>
              <a:defRPr/>
            </a:pPr>
            <a:r>
              <a:rPr lang="en-US" altLang="zh-CN" noProof="1">
                <a:effectLst>
                  <a:outerShdw blurRad="38100" dist="38100" dir="2700000">
                    <a:srgbClr val="C0C0C0"/>
                  </a:outerShdw>
                </a:effectLst>
              </a:rPr>
              <a:t>f</a:t>
            </a:r>
            <a:r>
              <a:rPr lang="zh-CN" altLang="en-US" noProof="1">
                <a:effectLst>
                  <a:outerShdw blurRad="38100" dist="38100" dir="2700000">
                    <a:srgbClr val="C0C0C0"/>
                  </a:outerShdw>
                </a:effectLst>
              </a:rPr>
              <a:t>ork()例</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父子进程的执行代码</a:t>
            </a:r>
            <a:endParaRPr lang="zh-CN" altLang="en-US" noProof="1">
              <a:effectLst>
                <a:outerShdw blurRad="38100" dist="38100" dir="2700000">
                  <a:srgbClr val="C0C0C0"/>
                </a:outerShdw>
              </a:effectLst>
            </a:endParaRPr>
          </a:p>
        </p:txBody>
      </p:sp>
      <p:sp>
        <p:nvSpPr>
          <p:cNvPr id="77827" name="Rectangle 3"/>
          <p:cNvSpPr>
            <a:spLocks noGrp="1" noChangeArrowheads="1"/>
          </p:cNvSpPr>
          <p:nvPr>
            <p:ph type="body" idx="4294967295"/>
          </p:nvPr>
        </p:nvSpPr>
        <p:spPr>
          <a:xfrm>
            <a:off x="1020763" y="1017588"/>
            <a:ext cx="7499350" cy="4678204"/>
          </a:xfrm>
        </p:spPr>
        <p:txBody>
          <a:bodyPr>
            <a:spAutoFit/>
          </a:bodyPr>
          <a:lstStyle/>
          <a:p>
            <a:pPr marL="1905" indent="-344805">
              <a:spcBef>
                <a:spcPts val="600"/>
              </a:spcBef>
              <a:buFont typeface="Monotype Sorts" pitchFamily="2" charset="2"/>
              <a:buNone/>
            </a:pPr>
            <a:r>
              <a:rPr lang="zh-CN" altLang="en-US" sz="1800" dirty="0">
                <a:latin typeface="Times New Roman" panose="02020603050405020304" pitchFamily="2" charset="0"/>
                <a:cs typeface="Times New Roman" panose="02020603050405020304" pitchFamily="2" charset="0"/>
              </a:rPr>
              <a:t>#include &lt;stdio.h&gt;</a:t>
            </a:r>
            <a:endParaRPr lang="en-US" altLang="zh-CN" sz="1800" dirty="0">
              <a:latin typeface="Times New Roman" panose="02020603050405020304" pitchFamily="2" charset="0"/>
              <a:cs typeface="Times New Roman" panose="02020603050405020304" pitchFamily="2" charset="0"/>
            </a:endParaRPr>
          </a:p>
          <a:p>
            <a:pPr marL="1905" indent="-344805">
              <a:spcBef>
                <a:spcPts val="600"/>
              </a:spcBef>
              <a:buFont typeface="Monotype Sorts" pitchFamily="2" charset="2"/>
              <a:buNone/>
            </a:pPr>
            <a:r>
              <a:rPr lang="zh-CN" altLang="en-US" sz="1800" dirty="0">
                <a:latin typeface="Times New Roman" panose="02020603050405020304" pitchFamily="2" charset="0"/>
                <a:cs typeface="Times New Roman" panose="02020603050405020304" pitchFamily="2" charset="0"/>
              </a:rPr>
              <a:t>#include &lt;</a:t>
            </a:r>
            <a:r>
              <a:rPr lang="en-US" altLang="zh-CN" sz="1800" dirty="0" err="1">
                <a:latin typeface="Times New Roman" panose="02020603050405020304" pitchFamily="2" charset="0"/>
                <a:cs typeface="Times New Roman" panose="02020603050405020304" pitchFamily="2" charset="0"/>
              </a:rPr>
              <a:t>uni</a:t>
            </a:r>
            <a:r>
              <a:rPr lang="zh-CN" altLang="en-US" sz="1800" dirty="0">
                <a:latin typeface="Times New Roman" panose="02020603050405020304" pitchFamily="2" charset="0"/>
                <a:cs typeface="Times New Roman" panose="02020603050405020304" pitchFamily="2" charset="0"/>
              </a:rPr>
              <a:t>std.h</a:t>
            </a:r>
            <a:r>
              <a:rPr lang="zh-CN" altLang="en-US" sz="1800" dirty="0" smtClean="0">
                <a:latin typeface="Times New Roman" panose="02020603050405020304" pitchFamily="2" charset="0"/>
                <a:cs typeface="Times New Roman" panose="02020603050405020304" pitchFamily="2" charset="0"/>
              </a:rPr>
              <a:t>&gt;  </a:t>
            </a:r>
            <a:r>
              <a:rPr lang="en-US" altLang="zh-CN" sz="1800" dirty="0" smtClean="0">
                <a:latin typeface="Times New Roman" panose="02020603050405020304" pitchFamily="2" charset="0"/>
                <a:cs typeface="Times New Roman" panose="02020603050405020304" pitchFamily="2" charset="0"/>
              </a:rPr>
              <a:t>//fork()</a:t>
            </a:r>
            <a:endParaRPr lang="en-US" altLang="zh-CN" sz="1800" dirty="0">
              <a:latin typeface="Times New Roman" panose="02020603050405020304" pitchFamily="2" charset="0"/>
              <a:cs typeface="Times New Roman" panose="02020603050405020304" pitchFamily="2" charset="0"/>
            </a:endParaRPr>
          </a:p>
          <a:p>
            <a:pPr marL="1905" indent="-344805">
              <a:spcBef>
                <a:spcPts val="600"/>
              </a:spcBef>
              <a:buFont typeface="Monotype Sorts" pitchFamily="2" charset="2"/>
              <a:buNone/>
            </a:pPr>
            <a:r>
              <a:rPr lang="zh-CN" altLang="en-US" sz="1800" dirty="0">
                <a:latin typeface="Times New Roman" panose="02020603050405020304" pitchFamily="2" charset="0"/>
                <a:cs typeface="Times New Roman" panose="02020603050405020304" pitchFamily="2" charset="0"/>
              </a:rPr>
              <a:t>#include &lt;sys/types.h</a:t>
            </a:r>
            <a:r>
              <a:rPr lang="zh-CN" altLang="en-US" sz="1800" dirty="0" smtClean="0">
                <a:latin typeface="Times New Roman" panose="02020603050405020304" pitchFamily="2" charset="0"/>
                <a:cs typeface="Times New Roman" panose="02020603050405020304" pitchFamily="2" charset="0"/>
              </a:rPr>
              <a:t>&gt;  </a:t>
            </a:r>
            <a:r>
              <a:rPr lang="en-US" altLang="zh-CN" sz="1800" dirty="0" smtClean="0">
                <a:latin typeface="Times New Roman" panose="02020603050405020304" pitchFamily="2" charset="0"/>
                <a:cs typeface="Times New Roman" panose="02020603050405020304" pitchFamily="2" charset="0"/>
              </a:rPr>
              <a:t>//</a:t>
            </a:r>
            <a:r>
              <a:rPr lang="en-US" altLang="zh-CN" sz="1800" dirty="0" err="1" smtClean="0">
                <a:latin typeface="Times New Roman" panose="02020603050405020304" pitchFamily="2" charset="0"/>
                <a:cs typeface="Times New Roman" panose="02020603050405020304" pitchFamily="2" charset="0"/>
              </a:rPr>
              <a:t>pid_t</a:t>
            </a:r>
            <a:endParaRPr lang="zh-CN" altLang="en-US" sz="1800" dirty="0">
              <a:latin typeface="Times New Roman" panose="02020603050405020304" pitchFamily="2" charset="0"/>
              <a:cs typeface="Times New Roman" panose="02020603050405020304" pitchFamily="2" charset="0"/>
            </a:endParaRPr>
          </a:p>
          <a:p>
            <a:pPr marL="1905" indent="-344805">
              <a:spcBef>
                <a:spcPts val="600"/>
              </a:spcBef>
              <a:buFont typeface="Monotype Sorts" pitchFamily="2" charset="2"/>
              <a:buNone/>
            </a:pPr>
            <a:r>
              <a:rPr lang="zh-CN" altLang="en-US" sz="1800" dirty="0">
                <a:latin typeface="Times New Roman" panose="02020603050405020304" pitchFamily="2" charset="0"/>
                <a:cs typeface="Times New Roman" panose="02020603050405020304" pitchFamily="2" charset="0"/>
              </a:rPr>
              <a:t>main()</a:t>
            </a:r>
            <a:endParaRPr lang="zh-CN" altLang="en-US" sz="1800" dirty="0">
              <a:latin typeface="Times New Roman" panose="02020603050405020304" pitchFamily="2" charset="0"/>
              <a:cs typeface="Times New Roman" panose="02020603050405020304" pitchFamily="2" charset="0"/>
            </a:endParaRPr>
          </a:p>
          <a:p>
            <a:pPr marL="1905" indent="-344805">
              <a:spcBef>
                <a:spcPts val="600"/>
              </a:spcBef>
              <a:buFont typeface="Monotype Sorts" pitchFamily="2" charset="2"/>
              <a:buNone/>
            </a:pPr>
            <a:r>
              <a:rPr lang="zh-CN" altLang="en-US" sz="1800" dirty="0">
                <a:latin typeface="Times New Roman" panose="02020603050405020304" pitchFamily="2" charset="0"/>
                <a:cs typeface="Times New Roman" panose="02020603050405020304" pitchFamily="2" charset="0"/>
              </a:rPr>
              <a:t>  {</a:t>
            </a:r>
            <a:endParaRPr lang="zh-CN" altLang="en-US" sz="1800" dirty="0">
              <a:latin typeface="Times New Roman" panose="02020603050405020304" pitchFamily="2" charset="0"/>
              <a:cs typeface="Times New Roman" panose="02020603050405020304" pitchFamily="2" charset="0"/>
            </a:endParaRPr>
          </a:p>
          <a:p>
            <a:pPr marL="1905" indent="-344805">
              <a:spcBef>
                <a:spcPts val="600"/>
              </a:spcBef>
              <a:buFont typeface="Monotype Sorts" pitchFamily="2" charset="2"/>
              <a:buNone/>
            </a:pPr>
            <a:r>
              <a:rPr lang="zh-CN" altLang="en-US" sz="1800" dirty="0">
                <a:latin typeface="Times New Roman" panose="02020603050405020304" pitchFamily="2" charset="0"/>
                <a:cs typeface="Times New Roman" panose="02020603050405020304" pitchFamily="2" charset="0"/>
              </a:rPr>
              <a:t>     pid_t  pid</a:t>
            </a:r>
            <a:r>
              <a:rPr lang="zh-CN" altLang="en-US" sz="1800" dirty="0" smtClean="0">
                <a:latin typeface="Times New Roman" panose="02020603050405020304" pitchFamily="2" charset="0"/>
                <a:cs typeface="Times New Roman" panose="02020603050405020304" pitchFamily="2" charset="0"/>
              </a:rPr>
              <a:t>;    </a:t>
            </a:r>
            <a:r>
              <a:rPr lang="en-US" altLang="zh-CN" sz="1800" dirty="0" smtClean="0">
                <a:latin typeface="Times New Roman" panose="02020603050405020304" pitchFamily="2" charset="0"/>
                <a:cs typeface="Times New Roman" panose="02020603050405020304" pitchFamily="2" charset="0"/>
              </a:rPr>
              <a:t>//</a:t>
            </a:r>
            <a:r>
              <a:rPr lang="en-US" altLang="zh-CN" sz="1800" dirty="0" err="1" smtClean="0">
                <a:latin typeface="Times New Roman" panose="02020603050405020304" pitchFamily="2" charset="0"/>
                <a:cs typeface="Times New Roman" panose="02020603050405020304" pitchFamily="2" charset="0"/>
              </a:rPr>
              <a:t>int</a:t>
            </a:r>
            <a:r>
              <a:rPr lang="en-US" altLang="zh-CN" sz="1800" dirty="0" smtClean="0">
                <a:latin typeface="Times New Roman" panose="02020603050405020304" pitchFamily="2" charset="0"/>
                <a:cs typeface="Times New Roman" panose="02020603050405020304" pitchFamily="2" charset="0"/>
              </a:rPr>
              <a:t> </a:t>
            </a:r>
            <a:r>
              <a:rPr lang="en-US" altLang="zh-CN" sz="1800" dirty="0" err="1" smtClean="0">
                <a:latin typeface="Times New Roman" panose="02020603050405020304" pitchFamily="2" charset="0"/>
                <a:cs typeface="Times New Roman" panose="02020603050405020304" pitchFamily="2" charset="0"/>
              </a:rPr>
              <a:t>pid</a:t>
            </a:r>
            <a:r>
              <a:rPr lang="en-US" altLang="zh-CN" sz="1800" dirty="0" smtClean="0">
                <a:latin typeface="Times New Roman" panose="02020603050405020304" pitchFamily="2" charset="0"/>
                <a:cs typeface="Times New Roman" panose="02020603050405020304" pitchFamily="2" charset="0"/>
              </a:rPr>
              <a:t>;</a:t>
            </a:r>
            <a:r>
              <a:rPr lang="zh-CN" altLang="en-US" sz="1800" dirty="0" smtClean="0">
                <a:latin typeface="Times New Roman" panose="02020603050405020304" pitchFamily="2" charset="0"/>
                <a:cs typeface="Times New Roman" panose="02020603050405020304" pitchFamily="2" charset="0"/>
              </a:rPr>
              <a:t>声明一个整型变量</a:t>
            </a:r>
            <a:r>
              <a:rPr lang="en-US" altLang="zh-CN" sz="1800" dirty="0" err="1" smtClean="0">
                <a:latin typeface="Times New Roman" panose="02020603050405020304" pitchFamily="2" charset="0"/>
                <a:cs typeface="Times New Roman" panose="02020603050405020304" pitchFamily="2" charset="0"/>
              </a:rPr>
              <a:t>pid</a:t>
            </a:r>
            <a:r>
              <a:rPr lang="zh-CN" altLang="en-US" sz="1800" dirty="0" smtClean="0">
                <a:latin typeface="Times New Roman" panose="02020603050405020304" pitchFamily="2" charset="0"/>
                <a:cs typeface="Times New Roman" panose="02020603050405020304" pitchFamily="2" charset="0"/>
              </a:rPr>
              <a:t>，用于保存</a:t>
            </a:r>
            <a:r>
              <a:rPr lang="en-US" altLang="zh-CN" sz="1800" dirty="0" smtClean="0">
                <a:latin typeface="Times New Roman" panose="02020603050405020304" pitchFamily="2" charset="0"/>
                <a:cs typeface="Times New Roman" panose="02020603050405020304" pitchFamily="2" charset="0"/>
              </a:rPr>
              <a:t>fork()</a:t>
            </a:r>
            <a:r>
              <a:rPr lang="zh-CN" altLang="en-US" sz="1800" dirty="0" smtClean="0">
                <a:latin typeface="Times New Roman" panose="02020603050405020304" pitchFamily="2" charset="0"/>
                <a:cs typeface="Times New Roman" panose="02020603050405020304" pitchFamily="2" charset="0"/>
              </a:rPr>
              <a:t>的返回值</a:t>
            </a:r>
            <a:endParaRPr lang="zh-CN" altLang="en-US" sz="1800" dirty="0">
              <a:latin typeface="Times New Roman" panose="02020603050405020304" pitchFamily="2" charset="0"/>
              <a:cs typeface="Times New Roman" panose="02020603050405020304" pitchFamily="2" charset="0"/>
            </a:endParaRPr>
          </a:p>
          <a:p>
            <a:pPr marL="1905" indent="-344805">
              <a:spcBef>
                <a:spcPts val="600"/>
              </a:spcBef>
              <a:buNone/>
            </a:pPr>
            <a:r>
              <a:rPr lang="zh-CN" altLang="en-US" sz="1800" dirty="0">
                <a:solidFill>
                  <a:srgbClr val="0000CC"/>
                </a:solidFill>
                <a:latin typeface="Times New Roman" panose="02020603050405020304" pitchFamily="2" charset="0"/>
                <a:cs typeface="Times New Roman" panose="02020603050405020304" pitchFamily="2" charset="0"/>
              </a:rPr>
              <a:t>     printf</a:t>
            </a:r>
            <a:r>
              <a:rPr lang="zh-CN" altLang="en-US" sz="1800" dirty="0" smtClean="0">
                <a:solidFill>
                  <a:srgbClr val="0000CC"/>
                </a:solidFill>
                <a:latin typeface="Times New Roman" panose="02020603050405020304" pitchFamily="2" charset="0"/>
                <a:cs typeface="Times New Roman" panose="02020603050405020304" pitchFamily="2" charset="0"/>
              </a:rPr>
              <a:t>(</a:t>
            </a:r>
            <a:r>
              <a:rPr lang="en-US" altLang="zh-CN" sz="1800" dirty="0">
                <a:solidFill>
                  <a:srgbClr val="0000CC"/>
                </a:solidFill>
                <a:latin typeface="Times New Roman" panose="02020603050405020304" pitchFamily="2" charset="0"/>
                <a:cs typeface="Times New Roman" panose="02020603050405020304" pitchFamily="2" charset="0"/>
              </a:rPr>
              <a:t>"</a:t>
            </a:r>
            <a:r>
              <a:rPr lang="zh-CN" altLang="en-US" sz="1800" dirty="0" smtClean="0">
                <a:solidFill>
                  <a:srgbClr val="0000CC"/>
                </a:solidFill>
                <a:latin typeface="Times New Roman" panose="02020603050405020304" pitchFamily="2" charset="0"/>
                <a:cs typeface="Times New Roman" panose="02020603050405020304" pitchFamily="2" charset="0"/>
              </a:rPr>
              <a:t>hello\n</a:t>
            </a:r>
            <a:r>
              <a:rPr lang="en-US" altLang="zh-CN" sz="1800" dirty="0">
                <a:solidFill>
                  <a:srgbClr val="0000CC"/>
                </a:solidFill>
                <a:latin typeface="Times New Roman" panose="02020603050405020304" pitchFamily="2" charset="0"/>
                <a:cs typeface="Times New Roman" panose="02020603050405020304" pitchFamily="2" charset="0"/>
              </a:rPr>
              <a:t>"</a:t>
            </a:r>
            <a:r>
              <a:rPr lang="zh-CN" altLang="en-US" sz="1800" dirty="0" smtClean="0">
                <a:solidFill>
                  <a:srgbClr val="0000CC"/>
                </a:solidFill>
                <a:latin typeface="Times New Roman" panose="02020603050405020304" pitchFamily="2" charset="0"/>
                <a:cs typeface="Times New Roman" panose="02020603050405020304" pitchFamily="2" charset="0"/>
              </a:rPr>
              <a:t>)</a:t>
            </a:r>
            <a:r>
              <a:rPr lang="zh-CN" altLang="en-US" sz="1800" dirty="0">
                <a:solidFill>
                  <a:srgbClr val="0000CC"/>
                </a:solidFill>
                <a:latin typeface="Times New Roman" panose="02020603050405020304" pitchFamily="2" charset="0"/>
                <a:cs typeface="Times New Roman" panose="02020603050405020304" pitchFamily="2" charset="0"/>
              </a:rPr>
              <a:t>;</a:t>
            </a:r>
            <a:endParaRPr lang="zh-CN" altLang="en-US" sz="1800" dirty="0">
              <a:solidFill>
                <a:srgbClr val="0000CC"/>
              </a:solidFill>
              <a:latin typeface="Times New Roman" panose="02020603050405020304" pitchFamily="2" charset="0"/>
              <a:cs typeface="Times New Roman" panose="02020603050405020304" pitchFamily="2" charset="0"/>
            </a:endParaRPr>
          </a:p>
          <a:p>
            <a:pPr marL="1905" indent="-344805">
              <a:spcBef>
                <a:spcPts val="600"/>
              </a:spcBef>
              <a:buFont typeface="Monotype Sorts" pitchFamily="2" charset="2"/>
              <a:buNone/>
            </a:pPr>
            <a:r>
              <a:rPr lang="zh-CN" altLang="en-US" sz="1800" dirty="0">
                <a:solidFill>
                  <a:srgbClr val="006600"/>
                </a:solidFill>
                <a:latin typeface="Times New Roman" panose="02020603050405020304" pitchFamily="2" charset="0"/>
                <a:cs typeface="Times New Roman" panose="02020603050405020304" pitchFamily="2" charset="0"/>
              </a:rPr>
              <a:t>     pid=fork();</a:t>
            </a:r>
            <a:endParaRPr lang="zh-CN" altLang="en-US" sz="1800" dirty="0">
              <a:solidFill>
                <a:srgbClr val="006600"/>
              </a:solidFill>
              <a:latin typeface="Times New Roman" panose="02020603050405020304" pitchFamily="2" charset="0"/>
              <a:cs typeface="Times New Roman" panose="02020603050405020304" pitchFamily="2" charset="0"/>
            </a:endParaRPr>
          </a:p>
          <a:p>
            <a:pPr marL="1905" indent="-344805">
              <a:spcBef>
                <a:spcPts val="600"/>
              </a:spcBef>
              <a:buFont typeface="Monotype Sorts" pitchFamily="2" charset="2"/>
              <a:buNone/>
            </a:pPr>
            <a:r>
              <a:rPr lang="zh-CN" altLang="en-US" sz="1800" dirty="0">
                <a:latin typeface="Times New Roman" panose="02020603050405020304" pitchFamily="2" charset="0"/>
                <a:cs typeface="Times New Roman" panose="02020603050405020304" pitchFamily="2" charset="0"/>
              </a:rPr>
              <a:t>     if (pid = = 0)</a:t>
            </a:r>
            <a:endParaRPr lang="zh-CN" altLang="en-US" sz="1800" dirty="0">
              <a:latin typeface="Times New Roman" panose="02020603050405020304" pitchFamily="2" charset="0"/>
              <a:cs typeface="Times New Roman" panose="02020603050405020304" pitchFamily="2" charset="0"/>
            </a:endParaRPr>
          </a:p>
          <a:p>
            <a:pPr marL="1905" indent="-344805">
              <a:spcBef>
                <a:spcPts val="600"/>
              </a:spcBef>
              <a:buNone/>
            </a:pPr>
            <a:r>
              <a:rPr lang="zh-CN" altLang="en-US" sz="1800" dirty="0">
                <a:latin typeface="Times New Roman" panose="02020603050405020304" pitchFamily="2" charset="0"/>
                <a:cs typeface="Times New Roman" panose="02020603050405020304" pitchFamily="2" charset="0"/>
              </a:rPr>
              <a:t>         </a:t>
            </a:r>
            <a:r>
              <a:rPr lang="zh-CN" altLang="en-US" sz="1800" dirty="0">
                <a:solidFill>
                  <a:srgbClr val="006600"/>
                </a:solidFill>
                <a:latin typeface="Times New Roman" panose="02020603050405020304" pitchFamily="2" charset="0"/>
                <a:cs typeface="Times New Roman" panose="02020603050405020304" pitchFamily="2" charset="0"/>
              </a:rPr>
              <a:t>printf </a:t>
            </a:r>
            <a:r>
              <a:rPr lang="zh-CN" altLang="en-US" sz="1800" dirty="0" smtClean="0">
                <a:solidFill>
                  <a:srgbClr val="006600"/>
                </a:solidFill>
                <a:latin typeface="Times New Roman" panose="02020603050405020304" pitchFamily="2" charset="0"/>
                <a:cs typeface="Times New Roman" panose="02020603050405020304" pitchFamily="2" charset="0"/>
              </a:rPr>
              <a:t>(</a:t>
            </a:r>
            <a:r>
              <a:rPr lang="en-US" altLang="zh-CN" sz="1800" dirty="0">
                <a:solidFill>
                  <a:srgbClr val="006600"/>
                </a:solidFill>
                <a:latin typeface="Times New Roman" panose="02020603050405020304" pitchFamily="2" charset="0"/>
                <a:cs typeface="Times New Roman" panose="02020603050405020304" pitchFamily="2" charset="0"/>
              </a:rPr>
              <a:t>"</a:t>
            </a:r>
            <a:r>
              <a:rPr lang="zh-CN" altLang="en-US" sz="1800" dirty="0" smtClean="0">
                <a:solidFill>
                  <a:srgbClr val="006600"/>
                </a:solidFill>
                <a:latin typeface="Times New Roman" panose="02020603050405020304" pitchFamily="2" charset="0"/>
                <a:cs typeface="Times New Roman" panose="02020603050405020304" pitchFamily="2" charset="0"/>
              </a:rPr>
              <a:t>world\n</a:t>
            </a:r>
            <a:r>
              <a:rPr lang="en-US" altLang="zh-CN" sz="1800" dirty="0">
                <a:solidFill>
                  <a:srgbClr val="006600"/>
                </a:solidFill>
                <a:latin typeface="Times New Roman" panose="02020603050405020304" pitchFamily="2" charset="0"/>
                <a:cs typeface="Times New Roman" panose="02020603050405020304" pitchFamily="2" charset="0"/>
              </a:rPr>
              <a:t>"</a:t>
            </a:r>
            <a:r>
              <a:rPr lang="zh-CN" altLang="en-US" sz="1800" dirty="0" smtClean="0">
                <a:solidFill>
                  <a:srgbClr val="006600"/>
                </a:solidFill>
                <a:latin typeface="Times New Roman" panose="02020603050405020304" pitchFamily="2" charset="0"/>
                <a:cs typeface="Times New Roman" panose="02020603050405020304" pitchFamily="2" charset="0"/>
              </a:rPr>
              <a:t>)</a:t>
            </a:r>
            <a:r>
              <a:rPr lang="zh-CN" altLang="en-US" sz="1800" dirty="0">
                <a:solidFill>
                  <a:srgbClr val="006600"/>
                </a:solidFill>
                <a:latin typeface="Times New Roman" panose="02020603050405020304" pitchFamily="2" charset="0"/>
                <a:cs typeface="Times New Roman" panose="02020603050405020304" pitchFamily="2" charset="0"/>
              </a:rPr>
              <a:t>;</a:t>
            </a:r>
            <a:endParaRPr lang="zh-CN" altLang="en-US" sz="1800" dirty="0">
              <a:solidFill>
                <a:srgbClr val="006600"/>
              </a:solidFill>
              <a:latin typeface="Times New Roman" panose="02020603050405020304" pitchFamily="2" charset="0"/>
              <a:cs typeface="Times New Roman" panose="02020603050405020304" pitchFamily="2" charset="0"/>
            </a:endParaRPr>
          </a:p>
          <a:p>
            <a:pPr marL="1905" indent="-344805">
              <a:spcBef>
                <a:spcPts val="600"/>
              </a:spcBef>
              <a:buFont typeface="Monotype Sorts" pitchFamily="2" charset="2"/>
              <a:buNone/>
            </a:pPr>
            <a:r>
              <a:rPr lang="zh-CN" altLang="en-US" sz="1800" dirty="0">
                <a:latin typeface="Times New Roman" panose="02020603050405020304" pitchFamily="2" charset="0"/>
                <a:cs typeface="Times New Roman" panose="02020603050405020304" pitchFamily="2" charset="0"/>
              </a:rPr>
              <a:t>   </a:t>
            </a:r>
            <a:r>
              <a:rPr lang="zh-CN" altLang="en-US" sz="1800" dirty="0" smtClean="0">
                <a:latin typeface="Times New Roman" panose="02020603050405020304" pitchFamily="2" charset="0"/>
                <a:cs typeface="Times New Roman" panose="02020603050405020304" pitchFamily="2" charset="0"/>
              </a:rPr>
              <a:t>}</a:t>
            </a:r>
            <a:endParaRPr lang="zh-CN" altLang="en-US" sz="1800" dirty="0">
              <a:latin typeface="Times New Roman" panose="02020603050405020304" pitchFamily="2" charset="0"/>
              <a:cs typeface="Times New Roman" panose="02020603050405020304" pitchFamily="2" charset="0"/>
            </a:endParaRPr>
          </a:p>
          <a:p>
            <a:pPr marL="1905" indent="-344805">
              <a:spcBef>
                <a:spcPts val="600"/>
              </a:spcBef>
              <a:buFont typeface="Monotype Sorts" pitchFamily="2" charset="2"/>
              <a:buNone/>
            </a:pPr>
            <a:r>
              <a:rPr lang="zh-CN" altLang="en-US" sz="2000" dirty="0">
                <a:latin typeface="Times New Roman" panose="02020603050405020304" pitchFamily="2" charset="0"/>
                <a:cs typeface="Times New Roman" panose="02020603050405020304" pitchFamily="2" charset="0"/>
              </a:rPr>
              <a:t>// 程序的执行结果什么？ </a:t>
            </a:r>
            <a:endParaRPr lang="zh-CN" altLang="en-US" sz="2000" dirty="0">
              <a:latin typeface="Times New Roman" panose="02020603050405020304" pitchFamily="2" charset="0"/>
              <a:cs typeface="Times New Roman" panose="02020603050405020304" pitchFamily="2" charset="0"/>
            </a:endParaRPr>
          </a:p>
          <a:p>
            <a:pPr marL="1905" indent="-344805">
              <a:spcBef>
                <a:spcPts val="600"/>
              </a:spcBef>
              <a:buFont typeface="Monotype Sorts" pitchFamily="2" charset="2"/>
              <a:buNone/>
            </a:pPr>
            <a:r>
              <a:rPr lang="zh-CN" altLang="en-US" sz="2000" dirty="0" smtClean="0">
                <a:latin typeface="Times New Roman" panose="02020603050405020304" pitchFamily="2" charset="0"/>
                <a:cs typeface="Times New Roman" panose="02020603050405020304" pitchFamily="2" charset="0"/>
              </a:rPr>
              <a:t>//注意父子</a:t>
            </a:r>
            <a:r>
              <a:rPr lang="zh-CN" altLang="en-US" sz="2000" dirty="0">
                <a:latin typeface="Times New Roman" panose="02020603050405020304" pitchFamily="2" charset="0"/>
                <a:cs typeface="Times New Roman" panose="02020603050405020304" pitchFamily="2" charset="0"/>
              </a:rPr>
              <a:t>进程的</a:t>
            </a:r>
            <a:r>
              <a:rPr lang="zh-CN" altLang="en-US" sz="2000" dirty="0" smtClean="0">
                <a:latin typeface="Times New Roman" panose="02020603050405020304" pitchFamily="2" charset="0"/>
                <a:cs typeface="Times New Roman" panose="02020603050405020304" pitchFamily="2" charset="0"/>
              </a:rPr>
              <a:t>地址空间，资源继承与分离的问题</a:t>
            </a:r>
            <a:endParaRPr lang="zh-CN" altLang="en-US" sz="2000" dirty="0">
              <a:latin typeface="Times New Roman" panose="02020603050405020304" pitchFamily="2" charset="0"/>
              <a:cs typeface="Times New Roman" panose="02020603050405020304" pitchFamily="2"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f</a:t>
            </a:r>
            <a:r>
              <a:rPr lang="zh-CN" altLang="en-US" noProof="1" smtClean="0">
                <a:effectLst>
                  <a:outerShdw blurRad="38100" dist="38100" dir="2700000">
                    <a:srgbClr val="C0C0C0"/>
                  </a:outerShdw>
                </a:effectLst>
              </a:rPr>
              <a:t>ork</a:t>
            </a:r>
            <a:r>
              <a:rPr lang="zh-CN" altLang="en-US" noProof="1">
                <a:effectLst>
                  <a:outerShdw blurRad="38100" dist="38100" dir="2700000">
                    <a:srgbClr val="C0C0C0"/>
                  </a:outerShdw>
                </a:effectLst>
              </a:rPr>
              <a:t>()例 (续)</a:t>
            </a:r>
            <a:endParaRPr lang="zh-CN" altLang="en-US" noProof="1">
              <a:effectLst>
                <a:outerShdw blurRad="38100" dist="38100" dir="2700000">
                  <a:srgbClr val="C0C0C0"/>
                </a:outerShdw>
              </a:effectLst>
            </a:endParaRPr>
          </a:p>
        </p:txBody>
      </p:sp>
      <p:sp>
        <p:nvSpPr>
          <p:cNvPr id="72707" name="Text Box 3"/>
          <p:cNvSpPr txBox="1">
            <a:spLocks noChangeArrowheads="1"/>
          </p:cNvSpPr>
          <p:nvPr/>
        </p:nvSpPr>
        <p:spPr bwMode="auto">
          <a:xfrm>
            <a:off x="513207" y="1271778"/>
            <a:ext cx="3829050" cy="3970318"/>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ts val="0"/>
              </a:spcBef>
              <a:buClrTx/>
              <a:buSzTx/>
              <a:buFont typeface="Arial" panose="020B0604020202020204" pitchFamily="34" charset="0"/>
              <a:buNone/>
              <a:defRPr/>
            </a:pPr>
            <a:r>
              <a:rPr lang="zh-CN" altLang="en-US" sz="1800" dirty="0">
                <a:latin typeface="Times New Roman" panose="02020603050405020304" pitchFamily="2" charset="0"/>
                <a:ea typeface="+mn-ea"/>
                <a:cs typeface="Times New Roman" panose="02020603050405020304" pitchFamily="2" charset="0"/>
              </a:rPr>
              <a:t>//父进程</a:t>
            </a:r>
            <a:endParaRPr lang="zh-CN" altLang="en-US" sz="1800" dirty="0">
              <a:latin typeface="Times New Roman" panose="02020603050405020304" pitchFamily="2" charset="0"/>
              <a:ea typeface="+mn-ea"/>
              <a:cs typeface="Times New Roman" panose="02020603050405020304" pitchFamily="2" charset="0"/>
            </a:endParaRPr>
          </a:p>
          <a:p>
            <a:pPr marL="1905" indent="-344805">
              <a:spcBef>
                <a:spcPts val="0"/>
              </a:spcBef>
              <a:buNone/>
            </a:pPr>
            <a:r>
              <a:rPr lang="zh-CN" altLang="en-US" sz="1800" dirty="0">
                <a:latin typeface="Times New Roman" panose="02020603050405020304" pitchFamily="2" charset="0"/>
                <a:ea typeface="+mn-ea"/>
                <a:cs typeface="Times New Roman" panose="02020603050405020304" pitchFamily="2" charset="0"/>
              </a:rPr>
              <a:t>#include &lt;stdio.h&gt;</a:t>
            </a:r>
            <a:endParaRPr lang="en-US" altLang="zh-CN" sz="1800" dirty="0">
              <a:latin typeface="Times New Roman" panose="02020603050405020304" pitchFamily="2" charset="0"/>
              <a:ea typeface="+mn-ea"/>
              <a:cs typeface="Times New Roman" panose="02020603050405020304" pitchFamily="2" charset="0"/>
            </a:endParaRPr>
          </a:p>
          <a:p>
            <a:pPr marL="1905" indent="-344805">
              <a:spcBef>
                <a:spcPts val="0"/>
              </a:spcBef>
              <a:buNone/>
            </a:pPr>
            <a:r>
              <a:rPr lang="zh-CN" altLang="en-US" sz="1800" dirty="0">
                <a:latin typeface="Times New Roman" panose="02020603050405020304" pitchFamily="2" charset="0"/>
                <a:ea typeface="+mn-ea"/>
                <a:cs typeface="Times New Roman" panose="02020603050405020304" pitchFamily="2" charset="0"/>
              </a:rPr>
              <a:t>#include &lt;</a:t>
            </a:r>
            <a:r>
              <a:rPr lang="en-US" altLang="zh-CN" sz="1800" dirty="0" err="1">
                <a:latin typeface="Times New Roman" panose="02020603050405020304" pitchFamily="2" charset="0"/>
                <a:ea typeface="+mn-ea"/>
                <a:cs typeface="Times New Roman" panose="02020603050405020304" pitchFamily="2" charset="0"/>
              </a:rPr>
              <a:t>uni</a:t>
            </a:r>
            <a:r>
              <a:rPr lang="zh-CN" altLang="en-US" sz="1800" dirty="0">
                <a:latin typeface="Times New Roman" panose="02020603050405020304" pitchFamily="2" charset="0"/>
                <a:ea typeface="+mn-ea"/>
                <a:cs typeface="Times New Roman" panose="02020603050405020304" pitchFamily="2" charset="0"/>
              </a:rPr>
              <a:t>std.h&gt;  </a:t>
            </a:r>
            <a:r>
              <a:rPr lang="en-US" altLang="zh-CN" sz="1800" dirty="0">
                <a:latin typeface="Times New Roman" panose="02020603050405020304" pitchFamily="2" charset="0"/>
                <a:ea typeface="+mn-ea"/>
                <a:cs typeface="Times New Roman" panose="02020603050405020304" pitchFamily="2" charset="0"/>
              </a:rPr>
              <a:t>//fork()</a:t>
            </a:r>
            <a:endParaRPr lang="en-US" altLang="zh-CN" sz="1800" dirty="0">
              <a:latin typeface="Times New Roman" panose="02020603050405020304" pitchFamily="2" charset="0"/>
              <a:ea typeface="+mn-ea"/>
              <a:cs typeface="Times New Roman" panose="02020603050405020304" pitchFamily="2" charset="0"/>
            </a:endParaRPr>
          </a:p>
          <a:p>
            <a:pPr marL="1905" indent="-344805">
              <a:spcBef>
                <a:spcPts val="0"/>
              </a:spcBef>
              <a:buNone/>
            </a:pPr>
            <a:r>
              <a:rPr lang="zh-CN" altLang="en-US" sz="1800" dirty="0">
                <a:latin typeface="Times New Roman" panose="02020603050405020304" pitchFamily="2" charset="0"/>
                <a:ea typeface="+mn-ea"/>
                <a:cs typeface="Times New Roman" panose="02020603050405020304" pitchFamily="2" charset="0"/>
              </a:rPr>
              <a:t>#include &lt;sys/types.h&gt;  </a:t>
            </a:r>
            <a:r>
              <a:rPr lang="en-US" altLang="zh-CN" sz="1800" dirty="0">
                <a:latin typeface="Times New Roman" panose="02020603050405020304" pitchFamily="2" charset="0"/>
                <a:ea typeface="+mn-ea"/>
                <a:cs typeface="Times New Roman" panose="02020603050405020304" pitchFamily="2" charset="0"/>
              </a:rPr>
              <a:t>//</a:t>
            </a:r>
            <a:r>
              <a:rPr lang="en-US" altLang="zh-CN" sz="1800" dirty="0" err="1">
                <a:latin typeface="Times New Roman" panose="02020603050405020304" pitchFamily="2" charset="0"/>
                <a:ea typeface="+mn-ea"/>
                <a:cs typeface="Times New Roman" panose="02020603050405020304" pitchFamily="2" charset="0"/>
              </a:rPr>
              <a:t>pid_t</a:t>
            </a:r>
            <a:endParaRPr lang="zh-CN" altLang="en-US" sz="1800" dirty="0">
              <a:latin typeface="Times New Roman" panose="02020603050405020304" pitchFamily="2" charset="0"/>
              <a:ea typeface="+mn-ea"/>
              <a:cs typeface="Times New Roman" panose="02020603050405020304" pitchFamily="2" charset="0"/>
            </a:endParaRPr>
          </a:p>
          <a:p>
            <a:pPr>
              <a:spcBef>
                <a:spcPts val="0"/>
              </a:spcBef>
              <a:buClrTx/>
              <a:buSzTx/>
              <a:buFont typeface="Arial" panose="020B0604020202020204" pitchFamily="34" charset="0"/>
              <a:buNone/>
              <a:defRPr/>
            </a:pPr>
            <a:endParaRPr lang="en-US" altLang="zh-CN" sz="1800" dirty="0">
              <a:latin typeface="Times New Roman" panose="02020603050405020304" pitchFamily="2" charset="0"/>
              <a:ea typeface="+mn-ea"/>
              <a:cs typeface="Times New Roman" panose="02020603050405020304" pitchFamily="2" charset="0"/>
            </a:endParaRPr>
          </a:p>
          <a:p>
            <a:pPr>
              <a:spcBef>
                <a:spcPts val="0"/>
              </a:spcBef>
              <a:buClrTx/>
              <a:buSzTx/>
              <a:buFont typeface="Arial" panose="020B0604020202020204" pitchFamily="34" charset="0"/>
              <a:buNone/>
              <a:defRPr/>
            </a:pPr>
            <a:r>
              <a:rPr lang="zh-CN" altLang="en-US" sz="1800" dirty="0">
                <a:latin typeface="Times New Roman" panose="02020603050405020304" pitchFamily="2" charset="0"/>
                <a:ea typeface="+mn-ea"/>
                <a:cs typeface="Times New Roman" panose="02020603050405020304" pitchFamily="2" charset="0"/>
              </a:rPr>
              <a:t>main()</a:t>
            </a:r>
            <a:endParaRPr lang="zh-CN" altLang="en-US" sz="1800" dirty="0">
              <a:latin typeface="Times New Roman" panose="02020603050405020304" pitchFamily="2" charset="0"/>
              <a:ea typeface="+mn-ea"/>
              <a:cs typeface="Times New Roman" panose="02020603050405020304" pitchFamily="2" charset="0"/>
            </a:endParaRPr>
          </a:p>
          <a:p>
            <a:pPr>
              <a:spcBef>
                <a:spcPts val="0"/>
              </a:spcBef>
              <a:buClrTx/>
              <a:buSzTx/>
              <a:buFont typeface="Arial" panose="020B0604020202020204" pitchFamily="34" charset="0"/>
              <a:buNone/>
              <a:defRPr/>
            </a:pPr>
            <a:r>
              <a:rPr lang="zh-CN" altLang="en-US" sz="1800" dirty="0">
                <a:latin typeface="Times New Roman" panose="02020603050405020304" pitchFamily="2" charset="0"/>
                <a:ea typeface="+mn-ea"/>
                <a:cs typeface="Times New Roman" panose="02020603050405020304" pitchFamily="2" charset="0"/>
              </a:rPr>
              <a:t>  {</a:t>
            </a:r>
            <a:endParaRPr lang="zh-CN" altLang="en-US" sz="1800" dirty="0">
              <a:latin typeface="Times New Roman" panose="02020603050405020304" pitchFamily="2" charset="0"/>
              <a:ea typeface="+mn-ea"/>
              <a:cs typeface="Times New Roman" panose="02020603050405020304" pitchFamily="2" charset="0"/>
            </a:endParaRPr>
          </a:p>
          <a:p>
            <a:pPr>
              <a:spcBef>
                <a:spcPts val="0"/>
              </a:spcBef>
              <a:buClrTx/>
              <a:buSzTx/>
              <a:buFont typeface="Arial" panose="020B0604020202020204" pitchFamily="34" charset="0"/>
              <a:buNone/>
              <a:defRPr/>
            </a:pPr>
            <a:r>
              <a:rPr lang="zh-CN" altLang="en-US" sz="1800" dirty="0">
                <a:latin typeface="Times New Roman" panose="02020603050405020304" pitchFamily="2" charset="0"/>
                <a:ea typeface="+mn-ea"/>
                <a:cs typeface="Times New Roman" panose="02020603050405020304" pitchFamily="2" charset="0"/>
              </a:rPr>
              <a:t>    </a:t>
            </a:r>
            <a:r>
              <a:rPr lang="zh-CN" altLang="en-US" sz="1800" dirty="0">
                <a:solidFill>
                  <a:srgbClr val="121896"/>
                </a:solidFill>
                <a:latin typeface="Times New Roman" panose="02020603050405020304" pitchFamily="2" charset="0"/>
                <a:ea typeface="+mn-ea"/>
                <a:cs typeface="Times New Roman" panose="02020603050405020304" pitchFamily="2" charset="0"/>
              </a:rPr>
              <a:t> </a:t>
            </a:r>
            <a:r>
              <a:rPr lang="zh-CN" altLang="en-US" sz="1800" dirty="0">
                <a:latin typeface="Times New Roman" panose="02020603050405020304" pitchFamily="2" charset="0"/>
                <a:ea typeface="+mn-ea"/>
                <a:cs typeface="Times New Roman" panose="02020603050405020304" pitchFamily="2" charset="0"/>
              </a:rPr>
              <a:t>pid_t  pid;</a:t>
            </a:r>
            <a:endParaRPr lang="zh-CN" altLang="en-US" sz="1800" dirty="0">
              <a:latin typeface="Times New Roman" panose="02020603050405020304" pitchFamily="2" charset="0"/>
              <a:ea typeface="+mn-ea"/>
              <a:cs typeface="Times New Roman" panose="02020603050405020304" pitchFamily="2" charset="0"/>
            </a:endParaRPr>
          </a:p>
          <a:p>
            <a:pPr>
              <a:spcBef>
                <a:spcPts val="0"/>
              </a:spcBef>
              <a:buClrTx/>
              <a:buSzTx/>
              <a:buFont typeface="Arial" panose="020B0604020202020204" pitchFamily="34" charset="0"/>
              <a:buNone/>
              <a:defRPr/>
            </a:pPr>
            <a:r>
              <a:rPr lang="zh-CN" altLang="en-US" sz="1800" dirty="0">
                <a:solidFill>
                  <a:srgbClr val="121896"/>
                </a:solidFill>
                <a:latin typeface="Times New Roman" panose="02020603050405020304" pitchFamily="2" charset="0"/>
                <a:ea typeface="+mn-ea"/>
                <a:cs typeface="Times New Roman" panose="02020603050405020304" pitchFamily="2" charset="0"/>
              </a:rPr>
              <a:t>     printf(“hello\n”);</a:t>
            </a:r>
            <a:endParaRPr lang="zh-CN" altLang="en-US" sz="1800" dirty="0">
              <a:solidFill>
                <a:srgbClr val="121896"/>
              </a:solidFill>
              <a:latin typeface="Times New Roman" panose="02020603050405020304" pitchFamily="2" charset="0"/>
              <a:ea typeface="+mn-ea"/>
              <a:cs typeface="Times New Roman" panose="02020603050405020304" pitchFamily="2" charset="0"/>
            </a:endParaRPr>
          </a:p>
          <a:p>
            <a:pPr>
              <a:spcBef>
                <a:spcPts val="0"/>
              </a:spcBef>
              <a:buClrTx/>
              <a:buSzTx/>
              <a:buFont typeface="Arial" panose="020B0604020202020204" pitchFamily="34" charset="0"/>
              <a:buNone/>
              <a:defRPr/>
            </a:pPr>
            <a:r>
              <a:rPr lang="zh-CN" altLang="en-US" sz="1800" dirty="0">
                <a:solidFill>
                  <a:srgbClr val="121896"/>
                </a:solidFill>
                <a:latin typeface="Times New Roman" panose="02020603050405020304" pitchFamily="2" charset="0"/>
                <a:ea typeface="+mn-ea"/>
                <a:cs typeface="Times New Roman" panose="02020603050405020304" pitchFamily="2" charset="0"/>
              </a:rPr>
              <a:t>     </a:t>
            </a:r>
            <a:r>
              <a:rPr lang="zh-CN" altLang="en-US" sz="1800" b="1" dirty="0">
                <a:solidFill>
                  <a:srgbClr val="121896"/>
                </a:solidFill>
                <a:latin typeface="Times New Roman" panose="02020603050405020304" pitchFamily="2" charset="0"/>
                <a:ea typeface="+mn-ea"/>
                <a:cs typeface="Times New Roman" panose="02020603050405020304" pitchFamily="2" charset="0"/>
              </a:rPr>
              <a:t>pid=fork();</a:t>
            </a:r>
            <a:endParaRPr lang="zh-CN" altLang="en-US" sz="1800" b="1" dirty="0">
              <a:solidFill>
                <a:srgbClr val="121896"/>
              </a:solidFill>
              <a:latin typeface="Times New Roman" panose="02020603050405020304" pitchFamily="2" charset="0"/>
              <a:ea typeface="+mn-ea"/>
              <a:cs typeface="Times New Roman" panose="02020603050405020304" pitchFamily="2" charset="0"/>
            </a:endParaRPr>
          </a:p>
          <a:p>
            <a:pPr>
              <a:spcBef>
                <a:spcPts val="0"/>
              </a:spcBef>
              <a:buClrTx/>
              <a:buSzTx/>
              <a:buFont typeface="Arial" panose="020B0604020202020204" pitchFamily="34" charset="0"/>
              <a:buNone/>
              <a:defRPr/>
            </a:pPr>
            <a:r>
              <a:rPr lang="zh-CN" altLang="en-US" sz="1800" dirty="0">
                <a:solidFill>
                  <a:srgbClr val="121896"/>
                </a:solidFill>
                <a:latin typeface="Times New Roman" panose="02020603050405020304" pitchFamily="2" charset="0"/>
                <a:ea typeface="+mn-ea"/>
                <a:cs typeface="Times New Roman" panose="02020603050405020304" pitchFamily="2" charset="0"/>
              </a:rPr>
              <a:t>     if (pid = = 0)   </a:t>
            </a:r>
            <a:r>
              <a:rPr lang="en-US" altLang="zh-CN" sz="1800" dirty="0">
                <a:solidFill>
                  <a:srgbClr val="121896"/>
                </a:solidFill>
                <a:latin typeface="Times New Roman" panose="02020603050405020304" pitchFamily="2" charset="0"/>
                <a:ea typeface="+mn-ea"/>
                <a:cs typeface="Times New Roman" panose="02020603050405020304" pitchFamily="2" charset="0"/>
              </a:rPr>
              <a:t>//</a:t>
            </a:r>
            <a:r>
              <a:rPr lang="en-US" altLang="zh-CN" sz="1800" dirty="0">
                <a:solidFill>
                  <a:srgbClr val="FF0000"/>
                </a:solidFill>
                <a:latin typeface="Times New Roman" panose="02020603050405020304" pitchFamily="2" charset="0"/>
                <a:ea typeface="+mn-ea"/>
                <a:cs typeface="Times New Roman" panose="02020603050405020304" pitchFamily="2" charset="0"/>
              </a:rPr>
              <a:t>false</a:t>
            </a:r>
            <a:endParaRPr lang="zh-CN" altLang="en-US" sz="1800" dirty="0">
              <a:solidFill>
                <a:srgbClr val="FF0000"/>
              </a:solidFill>
              <a:latin typeface="Times New Roman" panose="02020603050405020304" pitchFamily="2" charset="0"/>
              <a:ea typeface="+mn-ea"/>
              <a:cs typeface="Times New Roman" panose="02020603050405020304" pitchFamily="2" charset="0"/>
            </a:endParaRPr>
          </a:p>
          <a:p>
            <a:pPr>
              <a:spcBef>
                <a:spcPts val="0"/>
              </a:spcBef>
              <a:buClrTx/>
              <a:buSzTx/>
              <a:buFont typeface="Arial" panose="020B0604020202020204" pitchFamily="34" charset="0"/>
              <a:buNone/>
              <a:defRPr/>
            </a:pPr>
            <a:r>
              <a:rPr lang="zh-CN" altLang="en-US" sz="1800" dirty="0">
                <a:latin typeface="Times New Roman" panose="02020603050405020304" pitchFamily="2" charset="0"/>
                <a:ea typeface="+mn-ea"/>
                <a:cs typeface="Times New Roman" panose="02020603050405020304" pitchFamily="2" charset="0"/>
              </a:rPr>
              <a:t>         printf (“world\n”);</a:t>
            </a:r>
            <a:endParaRPr lang="zh-CN" altLang="en-US" sz="1800" dirty="0">
              <a:latin typeface="Times New Roman" panose="02020603050405020304" pitchFamily="2" charset="0"/>
              <a:ea typeface="+mn-ea"/>
              <a:cs typeface="Times New Roman" panose="02020603050405020304" pitchFamily="2" charset="0"/>
            </a:endParaRPr>
          </a:p>
          <a:p>
            <a:pPr>
              <a:spcBef>
                <a:spcPts val="0"/>
              </a:spcBef>
              <a:buClrTx/>
              <a:buSzTx/>
              <a:buFont typeface="Arial" panose="020B0604020202020204" pitchFamily="34" charset="0"/>
              <a:buNone/>
              <a:defRPr/>
            </a:pPr>
            <a:r>
              <a:rPr lang="zh-CN" altLang="en-US" sz="1800" dirty="0">
                <a:latin typeface="Times New Roman" panose="02020603050405020304" pitchFamily="2" charset="0"/>
                <a:ea typeface="+mn-ea"/>
                <a:cs typeface="Times New Roman" panose="02020603050405020304" pitchFamily="2" charset="0"/>
              </a:rPr>
              <a:t>   }</a:t>
            </a:r>
            <a:endParaRPr lang="zh-CN" altLang="en-US" sz="1800" dirty="0">
              <a:latin typeface="Times New Roman" panose="02020603050405020304" pitchFamily="2" charset="0"/>
              <a:ea typeface="+mn-ea"/>
              <a:cs typeface="Times New Roman" panose="02020603050405020304" pitchFamily="2" charset="0"/>
            </a:endParaRPr>
          </a:p>
          <a:p>
            <a:pPr>
              <a:spcBef>
                <a:spcPts val="0"/>
              </a:spcBef>
              <a:buClrTx/>
              <a:buSzTx/>
              <a:buFont typeface="Arial" panose="020B0604020202020204" pitchFamily="34" charset="0"/>
              <a:buNone/>
              <a:defRPr/>
            </a:pPr>
            <a:endParaRPr lang="zh-CN" altLang="en-US" sz="1800" dirty="0">
              <a:latin typeface="Helvetica" panose="020B0604020202020204" pitchFamily="34" charset="0"/>
            </a:endParaRPr>
          </a:p>
        </p:txBody>
      </p:sp>
      <p:sp>
        <p:nvSpPr>
          <p:cNvPr id="72708" name="Text Box 4"/>
          <p:cNvSpPr txBox="1">
            <a:spLocks noChangeArrowheads="1"/>
          </p:cNvSpPr>
          <p:nvPr/>
        </p:nvSpPr>
        <p:spPr bwMode="auto">
          <a:xfrm>
            <a:off x="4777740" y="1245997"/>
            <a:ext cx="3597275" cy="400109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defRPr/>
            </a:pPr>
            <a:r>
              <a:rPr lang="zh-CN" altLang="en-US" sz="1800" dirty="0">
                <a:latin typeface="Times New Roman" panose="02020603050405020304" pitchFamily="2" charset="0"/>
                <a:cs typeface="Times New Roman" panose="02020603050405020304" pitchFamily="2" charset="0"/>
              </a:rPr>
              <a:t>//子</a:t>
            </a:r>
            <a:r>
              <a:rPr lang="zh-CN" altLang="en-US" sz="1800" dirty="0" smtClean="0">
                <a:latin typeface="Times New Roman" panose="02020603050405020304" pitchFamily="2" charset="0"/>
                <a:cs typeface="Times New Roman" panose="02020603050405020304" pitchFamily="2" charset="0"/>
              </a:rPr>
              <a:t>进程</a:t>
            </a:r>
            <a:endParaRPr lang="zh-CN" altLang="en-US" sz="1800" dirty="0">
              <a:latin typeface="Times New Roman" panose="02020603050405020304" pitchFamily="2" charset="0"/>
              <a:cs typeface="Times New Roman" panose="02020603050405020304" pitchFamily="2" charset="0"/>
            </a:endParaRPr>
          </a:p>
          <a:p>
            <a:pPr marL="1905" indent="-344805">
              <a:spcBef>
                <a:spcPts val="0"/>
              </a:spcBef>
              <a:buNone/>
            </a:pPr>
            <a:r>
              <a:rPr lang="zh-CN" altLang="en-US" sz="1800" dirty="0">
                <a:latin typeface="Times New Roman" panose="02020603050405020304" pitchFamily="2" charset="0"/>
                <a:cs typeface="Times New Roman" panose="02020603050405020304" pitchFamily="2" charset="0"/>
              </a:rPr>
              <a:t>#include &lt;stdio.h&gt;</a:t>
            </a:r>
            <a:endParaRPr lang="en-US" altLang="zh-CN" sz="1800" dirty="0">
              <a:latin typeface="Times New Roman" panose="02020603050405020304" pitchFamily="2" charset="0"/>
              <a:cs typeface="Times New Roman" panose="02020603050405020304" pitchFamily="2" charset="0"/>
            </a:endParaRPr>
          </a:p>
          <a:p>
            <a:pPr marL="1905" indent="-344805">
              <a:spcBef>
                <a:spcPts val="0"/>
              </a:spcBef>
              <a:buNone/>
            </a:pPr>
            <a:r>
              <a:rPr lang="zh-CN" altLang="en-US" sz="1800" dirty="0">
                <a:latin typeface="Times New Roman" panose="02020603050405020304" pitchFamily="2" charset="0"/>
                <a:cs typeface="Times New Roman" panose="02020603050405020304" pitchFamily="2" charset="0"/>
              </a:rPr>
              <a:t>#include &lt;</a:t>
            </a:r>
            <a:r>
              <a:rPr lang="en-US" altLang="zh-CN" sz="1800" dirty="0" err="1">
                <a:latin typeface="Times New Roman" panose="02020603050405020304" pitchFamily="2" charset="0"/>
                <a:cs typeface="Times New Roman" panose="02020603050405020304" pitchFamily="2" charset="0"/>
              </a:rPr>
              <a:t>uni</a:t>
            </a:r>
            <a:r>
              <a:rPr lang="zh-CN" altLang="en-US" sz="1800" dirty="0">
                <a:latin typeface="Times New Roman" panose="02020603050405020304" pitchFamily="2" charset="0"/>
                <a:cs typeface="Times New Roman" panose="02020603050405020304" pitchFamily="2" charset="0"/>
              </a:rPr>
              <a:t>std.h&gt;  </a:t>
            </a:r>
            <a:r>
              <a:rPr lang="en-US" altLang="zh-CN" sz="1800" dirty="0">
                <a:latin typeface="Times New Roman" panose="02020603050405020304" pitchFamily="2" charset="0"/>
                <a:cs typeface="Times New Roman" panose="02020603050405020304" pitchFamily="2" charset="0"/>
              </a:rPr>
              <a:t>//fork()</a:t>
            </a:r>
            <a:endParaRPr lang="en-US" altLang="zh-CN" sz="1800" dirty="0">
              <a:latin typeface="Times New Roman" panose="02020603050405020304" pitchFamily="2" charset="0"/>
              <a:cs typeface="Times New Roman" panose="02020603050405020304" pitchFamily="2" charset="0"/>
            </a:endParaRPr>
          </a:p>
          <a:p>
            <a:pPr marL="1905" indent="-344805">
              <a:spcBef>
                <a:spcPts val="0"/>
              </a:spcBef>
              <a:buNone/>
            </a:pPr>
            <a:r>
              <a:rPr lang="zh-CN" altLang="en-US" sz="1800" dirty="0">
                <a:latin typeface="Times New Roman" panose="02020603050405020304" pitchFamily="2" charset="0"/>
                <a:cs typeface="Times New Roman" panose="02020603050405020304" pitchFamily="2" charset="0"/>
              </a:rPr>
              <a:t>#include &lt;sys/types.h&gt;  </a:t>
            </a:r>
            <a:r>
              <a:rPr lang="en-US" altLang="zh-CN" sz="1800" dirty="0">
                <a:latin typeface="Times New Roman" panose="02020603050405020304" pitchFamily="2" charset="0"/>
                <a:cs typeface="Times New Roman" panose="02020603050405020304" pitchFamily="2" charset="0"/>
              </a:rPr>
              <a:t>//</a:t>
            </a:r>
            <a:r>
              <a:rPr lang="en-US" altLang="zh-CN" sz="1800" dirty="0" err="1">
                <a:latin typeface="Times New Roman" panose="02020603050405020304" pitchFamily="2" charset="0"/>
                <a:cs typeface="Times New Roman" panose="02020603050405020304" pitchFamily="2" charset="0"/>
              </a:rPr>
              <a:t>pid_t</a:t>
            </a:r>
            <a:endParaRPr lang="zh-CN" altLang="en-US" sz="1800" dirty="0">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endParaRPr lang="en-US" altLang="zh-CN" sz="1800" dirty="0" smtClean="0">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r>
              <a:rPr lang="zh-CN" altLang="en-US" sz="1800" dirty="0" smtClean="0">
                <a:latin typeface="Times New Roman" panose="02020603050405020304" pitchFamily="2" charset="0"/>
                <a:cs typeface="Times New Roman" panose="02020603050405020304" pitchFamily="2" charset="0"/>
              </a:rPr>
              <a:t>main</a:t>
            </a:r>
            <a:r>
              <a:rPr lang="zh-CN" altLang="en-US" sz="1800" dirty="0">
                <a:latin typeface="Times New Roman" panose="02020603050405020304" pitchFamily="2" charset="0"/>
                <a:cs typeface="Times New Roman" panose="02020603050405020304" pitchFamily="2" charset="0"/>
              </a:rPr>
              <a:t>()</a:t>
            </a:r>
            <a:endParaRPr lang="zh-CN" altLang="en-US" sz="1800" dirty="0">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r>
              <a:rPr lang="zh-CN" altLang="en-US" sz="1800" dirty="0">
                <a:latin typeface="Times New Roman" panose="02020603050405020304" pitchFamily="2" charset="0"/>
                <a:cs typeface="Times New Roman" panose="02020603050405020304" pitchFamily="2" charset="0"/>
              </a:rPr>
              <a:t>  {</a:t>
            </a:r>
            <a:endParaRPr lang="zh-CN" altLang="en-US" sz="1800" dirty="0">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r>
              <a:rPr lang="zh-CN" altLang="en-US" sz="1800" dirty="0">
                <a:latin typeface="Times New Roman" panose="02020603050405020304" pitchFamily="2" charset="0"/>
                <a:cs typeface="Times New Roman" panose="02020603050405020304" pitchFamily="2" charset="0"/>
              </a:rPr>
              <a:t>     pid_t  pid;</a:t>
            </a:r>
            <a:endParaRPr lang="zh-CN" altLang="en-US" sz="1800" dirty="0">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r>
              <a:rPr lang="zh-CN" altLang="en-US" sz="1800" dirty="0">
                <a:latin typeface="Times New Roman" panose="02020603050405020304" pitchFamily="2" charset="0"/>
                <a:cs typeface="Times New Roman" panose="02020603050405020304" pitchFamily="2" charset="0"/>
              </a:rPr>
              <a:t>     printf(“hello\n”);</a:t>
            </a:r>
            <a:endParaRPr lang="zh-CN" altLang="en-US" sz="1800" dirty="0">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r>
              <a:rPr lang="zh-CN" altLang="en-US" sz="1800" dirty="0">
                <a:latin typeface="Times New Roman" panose="02020603050405020304" pitchFamily="2" charset="0"/>
                <a:cs typeface="Times New Roman" panose="02020603050405020304" pitchFamily="2" charset="0"/>
              </a:rPr>
              <a:t>     </a:t>
            </a:r>
            <a:r>
              <a:rPr lang="zh-CN" altLang="en-US" sz="1800" b="1" dirty="0">
                <a:latin typeface="Times New Roman" panose="02020603050405020304" pitchFamily="2" charset="0"/>
                <a:cs typeface="Times New Roman" panose="02020603050405020304" pitchFamily="2" charset="0"/>
              </a:rPr>
              <a:t>pid=fork();</a:t>
            </a:r>
            <a:endParaRPr lang="zh-CN" altLang="en-US" sz="1800" b="1" dirty="0">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r>
              <a:rPr lang="zh-CN" altLang="en-US" sz="1800" dirty="0">
                <a:latin typeface="Times New Roman" panose="02020603050405020304" pitchFamily="2" charset="0"/>
                <a:cs typeface="Times New Roman" panose="02020603050405020304" pitchFamily="2" charset="0"/>
              </a:rPr>
              <a:t>    </a:t>
            </a:r>
            <a:r>
              <a:rPr lang="zh-CN" altLang="en-US" sz="1800" dirty="0">
                <a:solidFill>
                  <a:srgbClr val="121896"/>
                </a:solidFill>
                <a:latin typeface="Times New Roman" panose="02020603050405020304" pitchFamily="2" charset="0"/>
                <a:cs typeface="Times New Roman" panose="02020603050405020304" pitchFamily="2" charset="0"/>
              </a:rPr>
              <a:t> if (pid = = 0)   </a:t>
            </a:r>
            <a:r>
              <a:rPr lang="en-US" altLang="zh-CN" sz="1800" dirty="0">
                <a:solidFill>
                  <a:srgbClr val="121896"/>
                </a:solidFill>
                <a:latin typeface="Times New Roman" panose="02020603050405020304" pitchFamily="2" charset="0"/>
                <a:cs typeface="Times New Roman" panose="02020603050405020304" pitchFamily="2" charset="0"/>
              </a:rPr>
              <a:t>//</a:t>
            </a:r>
            <a:r>
              <a:rPr lang="en-US" altLang="zh-CN" sz="1800" dirty="0">
                <a:solidFill>
                  <a:srgbClr val="FF0000"/>
                </a:solidFill>
                <a:latin typeface="Times New Roman" panose="02020603050405020304" pitchFamily="2" charset="0"/>
                <a:cs typeface="Times New Roman" panose="02020603050405020304" pitchFamily="2" charset="0"/>
              </a:rPr>
              <a:t>true</a:t>
            </a:r>
            <a:endParaRPr lang="zh-CN" altLang="en-US" sz="1800" dirty="0">
              <a:solidFill>
                <a:srgbClr val="FF0000"/>
              </a:solidFill>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r>
              <a:rPr lang="zh-CN" altLang="en-US" sz="1800" dirty="0">
                <a:solidFill>
                  <a:srgbClr val="121896"/>
                </a:solidFill>
                <a:latin typeface="Times New Roman" panose="02020603050405020304" pitchFamily="2" charset="0"/>
                <a:cs typeface="Times New Roman" panose="02020603050405020304" pitchFamily="2" charset="0"/>
              </a:rPr>
              <a:t>         printf (“world\n”);</a:t>
            </a:r>
            <a:endParaRPr lang="zh-CN" altLang="en-US" sz="1800" dirty="0">
              <a:solidFill>
                <a:srgbClr val="121896"/>
              </a:solidFill>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r>
              <a:rPr lang="zh-CN" altLang="en-US" sz="1800" dirty="0">
                <a:latin typeface="Times New Roman" panose="02020603050405020304" pitchFamily="2" charset="0"/>
                <a:cs typeface="Times New Roman" panose="02020603050405020304" pitchFamily="2" charset="0"/>
              </a:rPr>
              <a:t>   }</a:t>
            </a:r>
            <a:endParaRPr lang="zh-CN" altLang="en-US" sz="1800" dirty="0">
              <a:latin typeface="Times New Roman" panose="02020603050405020304" pitchFamily="2" charset="0"/>
              <a:cs typeface="Times New Roman" panose="02020603050405020304" pitchFamily="2" charset="0"/>
            </a:endParaRPr>
          </a:p>
          <a:p>
            <a:pPr>
              <a:spcBef>
                <a:spcPct val="0"/>
              </a:spcBef>
              <a:buClrTx/>
              <a:buSzTx/>
              <a:buFont typeface="Arial" panose="020B0604020202020204" pitchFamily="34" charset="0"/>
              <a:buNone/>
              <a:defRPr/>
            </a:pPr>
            <a:endParaRPr lang="zh-CN" altLang="en-US" sz="2000" dirty="0">
              <a:latin typeface="Helvetica" panose="020B0604020202020204" pitchFamily="34" charset="0"/>
            </a:endParaRPr>
          </a:p>
        </p:txBody>
      </p:sp>
      <p:sp>
        <p:nvSpPr>
          <p:cNvPr id="2" name="圆角矩形标注 1"/>
          <p:cNvSpPr/>
          <p:nvPr/>
        </p:nvSpPr>
        <p:spPr>
          <a:xfrm>
            <a:off x="2747328" y="3234168"/>
            <a:ext cx="950976" cy="301752"/>
          </a:xfrm>
          <a:prstGeom prst="wedgeRoundRectCallout">
            <a:avLst>
              <a:gd name="adj1" fmla="val -42948"/>
              <a:gd name="adj2" fmla="val 82461"/>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818"/>
                </a:solidFill>
              </a:rPr>
              <a:t>hello</a:t>
            </a:r>
            <a:endParaRPr lang="zh-CN" altLang="en-US" dirty="0">
              <a:solidFill>
                <a:srgbClr val="000818"/>
              </a:solidFill>
            </a:endParaRPr>
          </a:p>
        </p:txBody>
      </p:sp>
      <p:sp>
        <p:nvSpPr>
          <p:cNvPr id="6" name="圆角矩形标注 5"/>
          <p:cNvSpPr/>
          <p:nvPr/>
        </p:nvSpPr>
        <p:spPr>
          <a:xfrm>
            <a:off x="7286879" y="4023360"/>
            <a:ext cx="950976" cy="301752"/>
          </a:xfrm>
          <a:prstGeom prst="wedgeRoundRectCallout">
            <a:avLst>
              <a:gd name="adj1" fmla="val -42948"/>
              <a:gd name="adj2" fmla="val 82461"/>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818"/>
                </a:solidFill>
              </a:rPr>
              <a:t>world</a:t>
            </a:r>
            <a:endParaRPr lang="zh-CN" altLang="en-US" dirty="0">
              <a:solidFill>
                <a:srgbClr val="00081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f</a:t>
            </a:r>
            <a:r>
              <a:rPr lang="zh-CN" altLang="en-US" noProof="1" smtClean="0">
                <a:effectLst>
                  <a:outerShdw blurRad="38100" dist="38100" dir="2700000">
                    <a:srgbClr val="C0C0C0"/>
                  </a:outerShdw>
                </a:effectLst>
              </a:rPr>
              <a:t>ork</a:t>
            </a:r>
            <a:r>
              <a:rPr lang="zh-CN" altLang="en-US" noProof="1">
                <a:effectLst>
                  <a:outerShdw blurRad="38100" dist="38100" dir="2700000">
                    <a:srgbClr val="C0C0C0"/>
                  </a:outerShdw>
                </a:effectLst>
              </a:rPr>
              <a:t>()例 (续)</a:t>
            </a:r>
            <a:endParaRPr lang="zh-CN" altLang="en-US" noProof="1">
              <a:effectLst>
                <a:outerShdw blurRad="38100" dist="38100" dir="2700000">
                  <a:srgbClr val="C0C0C0"/>
                </a:outerShdw>
              </a:effectLst>
            </a:endParaRPr>
          </a:p>
        </p:txBody>
      </p:sp>
      <p:sp>
        <p:nvSpPr>
          <p:cNvPr id="80899" name="Rectangle 3"/>
          <p:cNvSpPr>
            <a:spLocks noGrp="1" noChangeArrowheads="1"/>
          </p:cNvSpPr>
          <p:nvPr>
            <p:ph type="body" idx="4294967295"/>
          </p:nvPr>
        </p:nvSpPr>
        <p:spPr/>
        <p:txBody>
          <a:bodyPr/>
          <a:lstStyle/>
          <a:p>
            <a:pPr>
              <a:defRPr/>
            </a:pPr>
            <a:r>
              <a:rPr lang="zh-CN" altLang="en-US" dirty="0"/>
              <a:t>进程的执行结果</a:t>
            </a:r>
            <a:endParaRPr lang="zh-CN" altLang="en-US" dirty="0"/>
          </a:p>
          <a:p>
            <a:pPr lvl="1">
              <a:defRPr/>
            </a:pPr>
            <a:r>
              <a:rPr lang="zh-CN" altLang="en-US" dirty="0"/>
              <a:t>父进程输出 “hello”</a:t>
            </a:r>
            <a:endParaRPr lang="zh-CN" altLang="en-US" dirty="0"/>
          </a:p>
          <a:p>
            <a:pPr lvl="1">
              <a:defRPr/>
            </a:pPr>
            <a:r>
              <a:rPr lang="zh-CN" altLang="en-US" dirty="0"/>
              <a:t>子进程输出 “world”</a:t>
            </a:r>
            <a:endParaRPr lang="zh-CN" altLang="en-US" dirty="0"/>
          </a:p>
          <a:p>
            <a:pPr>
              <a:lnSpc>
                <a:spcPct val="90000"/>
              </a:lnSpc>
              <a:defRPr/>
            </a:pPr>
            <a:r>
              <a:rPr lang="zh-CN" altLang="en-US" dirty="0">
                <a:latin typeface="Helvetica" panose="020B0604020202020204" pitchFamily="34" charset="0"/>
                <a:sym typeface="Arial" panose="020B0604020202020204" pitchFamily="34" charset="0"/>
              </a:rPr>
              <a:t>屏幕</a:t>
            </a:r>
            <a:r>
              <a:rPr lang="zh-CN" altLang="en-US" dirty="0" smtClean="0">
                <a:latin typeface="Helvetica" panose="020B0604020202020204" pitchFamily="34" charset="0"/>
                <a:sym typeface="Arial" panose="020B0604020202020204" pitchFamily="34" charset="0"/>
              </a:rPr>
              <a:t>输出：（顺序固定）</a:t>
            </a:r>
            <a:endParaRPr lang="zh-CN" altLang="en-US" dirty="0">
              <a:latin typeface="Helvetica" panose="020B0604020202020204" pitchFamily="34" charset="0"/>
              <a:sym typeface="Arial" panose="020B0604020202020204" pitchFamily="34" charset="0"/>
            </a:endParaRPr>
          </a:p>
          <a:p>
            <a:pPr marL="457200" lvl="1" indent="0">
              <a:lnSpc>
                <a:spcPct val="90000"/>
              </a:lnSpc>
              <a:buFont typeface="Monotype Sorts" pitchFamily="2" charset="2"/>
              <a:buNone/>
              <a:defRPr/>
            </a:pPr>
            <a:r>
              <a:rPr lang="en-US" altLang="zh-CN" sz="2400" dirty="0"/>
              <a:t>h</a:t>
            </a:r>
            <a:r>
              <a:rPr lang="zh-CN" altLang="en-US" sz="2400" dirty="0"/>
              <a:t>ello </a:t>
            </a:r>
            <a:endParaRPr lang="en-US" altLang="zh-CN" sz="2400" dirty="0"/>
          </a:p>
          <a:p>
            <a:pPr marL="457200" lvl="1" indent="0">
              <a:lnSpc>
                <a:spcPct val="90000"/>
              </a:lnSpc>
              <a:buFont typeface="Monotype Sorts" pitchFamily="2" charset="2"/>
              <a:buNone/>
              <a:defRPr/>
            </a:pPr>
            <a:r>
              <a:rPr lang="zh-CN" altLang="en-US" sz="2400" dirty="0"/>
              <a:t>world</a:t>
            </a:r>
            <a:endParaRPr lang="zh-CN" altLang="en-US" sz="2400" dirty="0">
              <a:latin typeface="Helvetica" panose="020B0604020202020204" pitchFamily="34" charset="0"/>
              <a:sym typeface="Arial" panose="020B0604020202020204" pitchFamily="34" charset="0"/>
            </a:endParaRPr>
          </a:p>
          <a:p>
            <a:pPr lvl="1">
              <a:defRPr/>
            </a:pPr>
            <a:endParaRPr lang="zh-CN" altLang="en-US" dirty="0">
              <a:latin typeface="Helvetica" panose="020B0604020202020204" pitchFamily="3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idx="4294967295"/>
          </p:nvPr>
        </p:nvSpPr>
        <p:spPr>
          <a:xfrm>
            <a:off x="1171575" y="88900"/>
            <a:ext cx="7772400" cy="844550"/>
          </a:xfrm>
          <a:ln>
            <a:miter/>
          </a:ln>
        </p:spPr>
        <p:txBody>
          <a:bodyPr/>
          <a:lstStyle/>
          <a:p>
            <a:pPr>
              <a:defRPr/>
            </a:pPr>
            <a:r>
              <a:rPr lang="en-US" altLang="zh-CN" noProof="1" smtClean="0">
                <a:effectLst>
                  <a:outerShdw blurRad="38100" dist="38100" dir="2700000">
                    <a:srgbClr val="C0C0C0"/>
                  </a:outerShdw>
                </a:effectLst>
              </a:rPr>
              <a:t>f</a:t>
            </a:r>
            <a:r>
              <a:rPr lang="zh-CN" altLang="en-US" noProof="1" smtClean="0">
                <a:effectLst>
                  <a:outerShdw blurRad="38100" dist="38100" dir="2700000">
                    <a:srgbClr val="C0C0C0"/>
                  </a:outerShdw>
                </a:effectLst>
              </a:rPr>
              <a:t>ork</a:t>
            </a:r>
            <a:r>
              <a:rPr lang="zh-CN" altLang="en-US" noProof="1">
                <a:effectLst>
                  <a:outerShdw blurRad="38100" dist="38100" dir="2700000">
                    <a:srgbClr val="C0C0C0"/>
                  </a:outerShdw>
                </a:effectLst>
              </a:rPr>
              <a:t>()—比较1</a:t>
            </a:r>
            <a:endParaRPr lang="zh-CN" altLang="en-US" noProof="1">
              <a:effectLst>
                <a:outerShdw blurRad="38100" dist="38100" dir="2700000">
                  <a:srgbClr val="C0C0C0"/>
                </a:outerShdw>
              </a:effectLst>
            </a:endParaRPr>
          </a:p>
        </p:txBody>
      </p:sp>
      <p:sp>
        <p:nvSpPr>
          <p:cNvPr id="80899" name="Rectangle 3"/>
          <p:cNvSpPr>
            <a:spLocks noGrp="1" noChangeArrowheads="1"/>
          </p:cNvSpPr>
          <p:nvPr>
            <p:ph type="body" idx="4294967295"/>
          </p:nvPr>
        </p:nvSpPr>
        <p:spPr>
          <a:xfrm>
            <a:off x="1065213" y="1106488"/>
            <a:ext cx="7499350" cy="5309146"/>
          </a:xfrm>
        </p:spPr>
        <p:txBody>
          <a:bodyPr>
            <a:spAutoFit/>
          </a:bodyPr>
          <a:lstStyle/>
          <a:p>
            <a:pPr marL="1905" indent="-344805">
              <a:spcBef>
                <a:spcPts val="0"/>
              </a:spcBef>
              <a:buNone/>
            </a:pPr>
            <a:r>
              <a:rPr lang="zh-CN" altLang="en-US" sz="2000" dirty="0">
                <a:latin typeface="Times New Roman" panose="02020603050405020304" pitchFamily="2" charset="0"/>
                <a:cs typeface="Times New Roman" panose="02020603050405020304" pitchFamily="2" charset="0"/>
              </a:rPr>
              <a:t>#include &lt;stdio.h&gt;</a:t>
            </a:r>
            <a:endParaRPr lang="en-US" altLang="zh-CN" sz="2000" dirty="0">
              <a:latin typeface="Times New Roman" panose="02020603050405020304" pitchFamily="2" charset="0"/>
              <a:cs typeface="Times New Roman" panose="02020603050405020304" pitchFamily="2" charset="0"/>
            </a:endParaRPr>
          </a:p>
          <a:p>
            <a:pPr marL="1905" indent="-344805">
              <a:spcBef>
                <a:spcPts val="0"/>
              </a:spcBef>
              <a:buNone/>
            </a:pPr>
            <a:r>
              <a:rPr lang="zh-CN" altLang="en-US" sz="2000" dirty="0">
                <a:latin typeface="Times New Roman" panose="02020603050405020304" pitchFamily="2" charset="0"/>
                <a:cs typeface="Times New Roman" panose="02020603050405020304" pitchFamily="2" charset="0"/>
              </a:rPr>
              <a:t>#include &lt;</a:t>
            </a:r>
            <a:r>
              <a:rPr lang="en-US" altLang="zh-CN" sz="2000" dirty="0" err="1">
                <a:latin typeface="Times New Roman" panose="02020603050405020304" pitchFamily="2" charset="0"/>
                <a:cs typeface="Times New Roman" panose="02020603050405020304" pitchFamily="2" charset="0"/>
              </a:rPr>
              <a:t>uni</a:t>
            </a:r>
            <a:r>
              <a:rPr lang="zh-CN" altLang="en-US" sz="2000" dirty="0">
                <a:latin typeface="Times New Roman" panose="02020603050405020304" pitchFamily="2" charset="0"/>
                <a:cs typeface="Times New Roman" panose="02020603050405020304" pitchFamily="2" charset="0"/>
              </a:rPr>
              <a:t>std.h&gt;  </a:t>
            </a:r>
            <a:r>
              <a:rPr lang="en-US" altLang="zh-CN" sz="2000" dirty="0">
                <a:latin typeface="Times New Roman" panose="02020603050405020304" pitchFamily="2" charset="0"/>
                <a:cs typeface="Times New Roman" panose="02020603050405020304" pitchFamily="2" charset="0"/>
              </a:rPr>
              <a:t>//fork()</a:t>
            </a:r>
            <a:endParaRPr lang="en-US" altLang="zh-CN" sz="2000" dirty="0">
              <a:latin typeface="Times New Roman" panose="02020603050405020304" pitchFamily="2" charset="0"/>
              <a:cs typeface="Times New Roman" panose="02020603050405020304" pitchFamily="2" charset="0"/>
            </a:endParaRPr>
          </a:p>
          <a:p>
            <a:pPr marL="1905" indent="-344805">
              <a:spcBef>
                <a:spcPts val="0"/>
              </a:spcBef>
              <a:buNone/>
            </a:pPr>
            <a:r>
              <a:rPr lang="zh-CN" altLang="en-US" sz="2000" dirty="0">
                <a:latin typeface="Times New Roman" panose="02020603050405020304" pitchFamily="2" charset="0"/>
                <a:cs typeface="Times New Roman" panose="02020603050405020304" pitchFamily="2" charset="0"/>
              </a:rPr>
              <a:t>#include &lt;sys/types.h&gt;  </a:t>
            </a:r>
            <a:r>
              <a:rPr lang="en-US" altLang="zh-CN" sz="2000" dirty="0">
                <a:latin typeface="Times New Roman" panose="02020603050405020304" pitchFamily="2" charset="0"/>
                <a:cs typeface="Times New Roman" panose="02020603050405020304" pitchFamily="2" charset="0"/>
              </a:rPr>
              <a:t>//</a:t>
            </a:r>
            <a:r>
              <a:rPr lang="en-US" altLang="zh-CN" sz="2000" dirty="0" err="1">
                <a:latin typeface="Times New Roman" panose="02020603050405020304" pitchFamily="2" charset="0"/>
                <a:cs typeface="Times New Roman" panose="02020603050405020304" pitchFamily="2" charset="0"/>
              </a:rPr>
              <a:t>pid_t</a:t>
            </a:r>
            <a:endParaRPr lang="zh-CN" altLang="en-US" sz="2000" dirty="0">
              <a:latin typeface="Times New Roman" panose="02020603050405020304" pitchFamily="2" charset="0"/>
              <a:cs typeface="Times New Roman" panose="02020603050405020304" pitchFamily="2" charset="0"/>
            </a:endParaRPr>
          </a:p>
          <a:p>
            <a:pPr marL="1905" indent="-344805">
              <a:spcBef>
                <a:spcPts val="600"/>
              </a:spcBef>
              <a:buFont typeface="Monotype Sorts" pitchFamily="2" charset="2"/>
              <a:buNone/>
            </a:pPr>
            <a:r>
              <a:rPr lang="zh-CN" altLang="en-US" sz="2000" dirty="0" smtClean="0">
                <a:latin typeface="Times New Roman" panose="02020603050405020304" pitchFamily="2" charset="0"/>
                <a:cs typeface="Times New Roman" panose="02020603050405020304" pitchFamily="2" charset="0"/>
              </a:rPr>
              <a:t>main</a:t>
            </a:r>
            <a:r>
              <a:rPr lang="zh-CN" altLang="en-US" sz="2000" dirty="0">
                <a:latin typeface="Times New Roman" panose="02020603050405020304" pitchFamily="2" charset="0"/>
                <a:cs typeface="Times New Roman" panose="02020603050405020304" pitchFamily="2" charset="0"/>
              </a:rPr>
              <a:t>()</a:t>
            </a:r>
            <a:endParaRPr lang="zh-CN" altLang="en-US" sz="2000" dirty="0">
              <a:latin typeface="Times New Roman" panose="02020603050405020304" pitchFamily="2" charset="0"/>
              <a:cs typeface="Times New Roman" panose="02020603050405020304" pitchFamily="2" charset="0"/>
            </a:endParaRPr>
          </a:p>
          <a:p>
            <a:pPr marL="1905" indent="-344805">
              <a:spcBef>
                <a:spcPts val="600"/>
              </a:spcBef>
              <a:buFont typeface="Monotype Sorts" pitchFamily="2" charset="2"/>
              <a:buNone/>
            </a:pPr>
            <a:r>
              <a:rPr lang="zh-CN" altLang="en-US" sz="2000" dirty="0">
                <a:latin typeface="Times New Roman" panose="02020603050405020304" pitchFamily="2" charset="0"/>
                <a:cs typeface="Times New Roman" panose="02020603050405020304" pitchFamily="2" charset="0"/>
              </a:rPr>
              <a:t>  {</a:t>
            </a:r>
            <a:endParaRPr lang="zh-CN" altLang="en-US" sz="2000" dirty="0">
              <a:latin typeface="Times New Roman" panose="02020603050405020304" pitchFamily="2" charset="0"/>
              <a:cs typeface="Times New Roman" panose="02020603050405020304" pitchFamily="2" charset="0"/>
            </a:endParaRPr>
          </a:p>
          <a:p>
            <a:pPr marL="1905" indent="-344805">
              <a:spcBef>
                <a:spcPts val="600"/>
              </a:spcBef>
              <a:buFont typeface="Monotype Sorts" pitchFamily="2" charset="2"/>
              <a:buNone/>
            </a:pPr>
            <a:r>
              <a:rPr lang="zh-CN" altLang="en-US" sz="2000" dirty="0">
                <a:latin typeface="Times New Roman" panose="02020603050405020304" pitchFamily="2" charset="0"/>
                <a:cs typeface="Times New Roman" panose="02020603050405020304" pitchFamily="2" charset="0"/>
              </a:rPr>
              <a:t>     pid_t  pid;     </a:t>
            </a:r>
            <a:endParaRPr lang="zh-CN" altLang="en-US" sz="2000" dirty="0">
              <a:latin typeface="Times New Roman" panose="02020603050405020304" pitchFamily="2" charset="0"/>
              <a:cs typeface="Times New Roman" panose="02020603050405020304" pitchFamily="2" charset="0"/>
            </a:endParaRPr>
          </a:p>
          <a:p>
            <a:pPr marL="1905" indent="-344805">
              <a:spcBef>
                <a:spcPts val="600"/>
              </a:spcBef>
              <a:buFont typeface="Monotype Sorts" pitchFamily="2" charset="2"/>
              <a:buNone/>
            </a:pPr>
            <a:r>
              <a:rPr lang="zh-CN" altLang="en-US" sz="2000" dirty="0">
                <a:solidFill>
                  <a:srgbClr val="006600"/>
                </a:solidFill>
                <a:latin typeface="Times New Roman" panose="02020603050405020304" pitchFamily="2" charset="0"/>
                <a:cs typeface="Times New Roman" panose="02020603050405020304" pitchFamily="2" charset="0"/>
              </a:rPr>
              <a:t>     pid=fork();</a:t>
            </a:r>
            <a:endParaRPr lang="zh-CN" altLang="en-US" sz="2000" dirty="0">
              <a:solidFill>
                <a:srgbClr val="006600"/>
              </a:solidFill>
              <a:latin typeface="Times New Roman" panose="02020603050405020304" pitchFamily="2" charset="0"/>
              <a:cs typeface="Times New Roman" panose="02020603050405020304" pitchFamily="2" charset="0"/>
            </a:endParaRPr>
          </a:p>
          <a:p>
            <a:pPr marL="1905" indent="-344805">
              <a:spcBef>
                <a:spcPts val="600"/>
              </a:spcBef>
              <a:buFont typeface="Monotype Sorts" pitchFamily="2" charset="2"/>
              <a:buNone/>
            </a:pPr>
            <a:r>
              <a:rPr lang="zh-CN" altLang="en-US" sz="2000" dirty="0">
                <a:latin typeface="Times New Roman" panose="02020603050405020304" pitchFamily="2" charset="0"/>
                <a:cs typeface="Times New Roman" panose="02020603050405020304" pitchFamily="2" charset="0"/>
              </a:rPr>
              <a:t>     if (pid = = 0)</a:t>
            </a:r>
            <a:endParaRPr lang="zh-CN" altLang="en-US" sz="2000" dirty="0">
              <a:latin typeface="Times New Roman" panose="02020603050405020304" pitchFamily="2" charset="0"/>
              <a:cs typeface="Times New Roman" panose="02020603050405020304" pitchFamily="2" charset="0"/>
            </a:endParaRPr>
          </a:p>
          <a:p>
            <a:pPr marL="1905" indent="-344805">
              <a:spcBef>
                <a:spcPts val="600"/>
              </a:spcBef>
              <a:buFont typeface="Monotype Sorts" pitchFamily="2" charset="2"/>
              <a:buNone/>
            </a:pPr>
            <a:r>
              <a:rPr lang="zh-CN" altLang="en-US" sz="2000" dirty="0">
                <a:latin typeface="Times New Roman" panose="02020603050405020304" pitchFamily="2" charset="0"/>
                <a:cs typeface="Times New Roman" panose="02020603050405020304" pitchFamily="2" charset="0"/>
              </a:rPr>
              <a:t>         printf (“hello\n”);</a:t>
            </a:r>
            <a:endParaRPr lang="zh-CN" altLang="en-US" sz="2000" dirty="0">
              <a:latin typeface="Times New Roman" panose="02020603050405020304" pitchFamily="2" charset="0"/>
              <a:cs typeface="Times New Roman" panose="02020603050405020304" pitchFamily="2" charset="0"/>
            </a:endParaRPr>
          </a:p>
          <a:p>
            <a:pPr marL="1905" indent="-344805">
              <a:spcBef>
                <a:spcPts val="600"/>
              </a:spcBef>
              <a:buFont typeface="Monotype Sorts" pitchFamily="2" charset="2"/>
              <a:buNone/>
            </a:pPr>
            <a:r>
              <a:rPr lang="zh-CN" altLang="en-US" sz="2000" dirty="0">
                <a:latin typeface="Times New Roman" panose="02020603050405020304" pitchFamily="2" charset="0"/>
                <a:cs typeface="Times New Roman" panose="02020603050405020304" pitchFamily="2" charset="0"/>
              </a:rPr>
              <a:t>     else</a:t>
            </a:r>
            <a:endParaRPr lang="zh-CN" altLang="en-US" sz="2000" dirty="0">
              <a:latin typeface="Times New Roman" panose="02020603050405020304" pitchFamily="2" charset="0"/>
              <a:cs typeface="Times New Roman" panose="02020603050405020304" pitchFamily="2" charset="0"/>
            </a:endParaRPr>
          </a:p>
          <a:p>
            <a:pPr marL="1905" indent="-344805">
              <a:spcBef>
                <a:spcPts val="600"/>
              </a:spcBef>
              <a:buFont typeface="Monotype Sorts" pitchFamily="2" charset="2"/>
              <a:buNone/>
            </a:pPr>
            <a:r>
              <a:rPr lang="zh-CN" altLang="en-US" sz="2000" dirty="0">
                <a:latin typeface="Times New Roman" panose="02020603050405020304" pitchFamily="2" charset="0"/>
                <a:cs typeface="Times New Roman" panose="02020603050405020304" pitchFamily="2" charset="0"/>
              </a:rPr>
              <a:t>         printf(“world\n”);</a:t>
            </a:r>
            <a:endParaRPr lang="zh-CN" altLang="en-US" sz="2000" dirty="0">
              <a:latin typeface="Times New Roman" panose="02020603050405020304" pitchFamily="2" charset="0"/>
              <a:cs typeface="Times New Roman" panose="02020603050405020304" pitchFamily="2" charset="0"/>
            </a:endParaRPr>
          </a:p>
          <a:p>
            <a:pPr marL="1905" indent="-344805">
              <a:spcBef>
                <a:spcPts val="600"/>
              </a:spcBef>
              <a:buFont typeface="Monotype Sorts" pitchFamily="2" charset="2"/>
              <a:buNone/>
            </a:pPr>
            <a:r>
              <a:rPr lang="zh-CN" altLang="en-US" sz="2000" dirty="0">
                <a:latin typeface="Times New Roman" panose="02020603050405020304" pitchFamily="2" charset="0"/>
                <a:cs typeface="Times New Roman" panose="02020603050405020304" pitchFamily="2" charset="0"/>
              </a:rPr>
              <a:t>   }</a:t>
            </a:r>
            <a:endParaRPr lang="zh-CN" altLang="en-US" sz="2000" dirty="0">
              <a:latin typeface="Times New Roman" panose="02020603050405020304" pitchFamily="2" charset="0"/>
              <a:cs typeface="Times New Roman" panose="02020603050405020304" pitchFamily="2" charset="0"/>
            </a:endParaRPr>
          </a:p>
          <a:p>
            <a:pPr marL="1905" indent="-344805">
              <a:buFont typeface="Monotype Sorts" pitchFamily="2" charset="2"/>
              <a:buNone/>
            </a:pPr>
            <a:endParaRPr lang="zh-CN" altLang="en-US" sz="2000" dirty="0">
              <a:latin typeface="Times New Roman" panose="02020603050405020304" pitchFamily="2" charset="0"/>
              <a:cs typeface="Times New Roman" panose="02020603050405020304" pitchFamily="2" charset="0"/>
            </a:endParaRPr>
          </a:p>
          <a:p>
            <a:pPr marL="1905" indent="-344805">
              <a:buFont typeface="Monotype Sorts" pitchFamily="2" charset="2"/>
              <a:buNone/>
            </a:pPr>
            <a:r>
              <a:rPr lang="zh-CN" altLang="en-US" sz="2000" dirty="0">
                <a:latin typeface="Times New Roman" panose="02020603050405020304" pitchFamily="2" charset="0"/>
                <a:cs typeface="Times New Roman" panose="02020603050405020304" pitchFamily="2" charset="0"/>
              </a:rPr>
              <a:t>// 程序的执行结果什么？ </a:t>
            </a:r>
            <a:endParaRPr lang="zh-CN" altLang="en-US" sz="2000" dirty="0">
              <a:latin typeface="Times New Roman" panose="02020603050405020304" pitchFamily="2" charset="0"/>
              <a:cs typeface="Times New Roman" panose="02020603050405020304" pitchFamily="2"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 val="ProblemSubmit"/>
  <p:tag name="RAINPROBLEMTYPE" val="MultipleChoice"/>
</p:tagLst>
</file>

<file path=ppt/tags/tag100.xml><?xml version="1.0" encoding="utf-8"?>
<p:tagLst xmlns:p="http://schemas.openxmlformats.org/presentationml/2006/main">
  <p:tag name="PROBLEMREMARKTITLE" val="ProblemRemarkBoardTitle"/>
</p:tagLst>
</file>

<file path=ppt/tags/tag101.xml><?xml version="1.0" encoding="utf-8"?>
<p:tagLst xmlns:p="http://schemas.openxmlformats.org/presentationml/2006/main">
  <p:tag name="PROBLEMREMARKTITLE" val="ProblemRemarkBoardTitle"/>
</p:tagLst>
</file>

<file path=ppt/tags/tag102.xml><?xml version="1.0" encoding="utf-8"?>
<p:tagLst xmlns:p="http://schemas.openxmlformats.org/presentationml/2006/main">
  <p:tag name="PROBLEMREMARKTITLE" val="ProblemRemarkBoardTitle"/>
</p:tagLst>
</file>

<file path=ppt/tags/tag103.xml><?xml version="1.0" encoding="utf-8"?>
<p:tagLst xmlns:p="http://schemas.openxmlformats.org/presentationml/2006/main">
  <p:tag name="PROBLEMREMARKTITLE" val="ProblemRemarkBoardTitle"/>
</p:tagLst>
</file>

<file path=ppt/tags/tag104.xml><?xml version="1.0" encoding="utf-8"?>
<p:tagLst xmlns:p="http://schemas.openxmlformats.org/presentationml/2006/main">
  <p:tag name="PROBLEMREMARKTITLE" val="ProblemRemarkBoardTitle"/>
</p:tagLst>
</file>

<file path=ppt/tags/tag105.xml><?xml version="1.0" encoding="utf-8"?>
<p:tagLst xmlns:p="http://schemas.openxmlformats.org/presentationml/2006/main">
  <p:tag name="RAINPROBLEMTYPE" val="ProblemTypeMarker"/>
</p:tagLst>
</file>

<file path=ppt/tags/tag106.xml><?xml version="1.0" encoding="utf-8"?>
<p:tagLst xmlns:p="http://schemas.openxmlformats.org/presentationml/2006/main">
  <p:tag name="RAINPROBLEMTYPE" val="ProblemTypeMarker"/>
</p:tagLst>
</file>

<file path=ppt/tags/tag107.xml><?xml version="1.0" encoding="utf-8"?>
<p:tagLst xmlns:p="http://schemas.openxmlformats.org/presentationml/2006/main">
  <p:tag name="RAINPROBLEMTYPE" val="ProblemTypeMarker"/>
</p:tagLst>
</file>

<file path=ppt/tags/tag108.xml><?xml version="1.0" encoding="utf-8"?>
<p:tagLst xmlns:p="http://schemas.openxmlformats.org/presentationml/2006/main">
  <p:tag name="RAINPROBLEMTYPE" val="ProblemTypeMarker"/>
</p:tagLst>
</file>

<file path=ppt/tags/tag109.xml><?xml version="1.0" encoding="utf-8"?>
<p:tagLst xmlns:p="http://schemas.openxmlformats.org/presentationml/2006/main">
  <p:tag name="RAINPROBLEMTYPE" val="ProblemTypeMarker"/>
</p:tagLst>
</file>

<file path=ppt/tags/tag11.xml><?xml version="1.0" encoding="utf-8"?>
<p:tagLst xmlns:p="http://schemas.openxmlformats.org/presentationml/2006/main">
  <p:tag name="RAINPROBLEM" val="ProblemRemarkBoard"/>
</p:tagLst>
</file>

<file path=ppt/tags/tag110.xml><?xml version="1.0" encoding="utf-8"?>
<p:tagLst xmlns:p="http://schemas.openxmlformats.org/presentationml/2006/main">
  <p:tag name="RAINPROBLEM" val="ProblemSetting"/>
  <p:tag name="RAINPROBLEMTYPE" val="MultipleChoice"/>
</p:tagLst>
</file>

<file path=ppt/tags/tag111.xml><?xml version="1.0" encoding="utf-8"?>
<p:tagLst xmlns:p="http://schemas.openxmlformats.org/presentationml/2006/main">
  <p:tag name="RAINPROBLEM" val="ProblemWarning"/>
</p:tagLst>
</file>

<file path=ppt/tags/tag112.xml><?xml version="1.0" encoding="utf-8"?>
<p:tagLst xmlns:p="http://schemas.openxmlformats.org/presentationml/2006/main">
  <p:tag name="RAINPROBLEM" val="MultipleChoice"/>
  <p:tag name="PROBLEMSCORE" val="1.0"/>
  <p:tag name="PROBLEMHASREMARK" val="True"/>
  <p:tag name="PROBLEMREMARK" val="D"/>
</p:tagLst>
</file>

<file path=ppt/tags/tag113.xml><?xml version="1.0" encoding="utf-8"?>
<p:tagLst xmlns:p="http://schemas.openxmlformats.org/presentationml/2006/main">
  <p:tag name="RAINPROBLEM" val="ProblemBody"/>
</p:tagLst>
</file>

<file path=ppt/tags/tag114.xml><?xml version="1.0" encoding="utf-8"?>
<p:tagLst xmlns:p="http://schemas.openxmlformats.org/presentationml/2006/main">
  <p:tag name="RAINPROBLEM" val="ProblemItem"/>
</p:tagLst>
</file>

<file path=ppt/tags/tag115.xml><?xml version="1.0" encoding="utf-8"?>
<p:tagLst xmlns:p="http://schemas.openxmlformats.org/presentationml/2006/main">
  <p:tag name="RAINPROBLEM" val="ProblemItem"/>
</p:tagLst>
</file>

<file path=ppt/tags/tag116.xml><?xml version="1.0" encoding="utf-8"?>
<p:tagLst xmlns:p="http://schemas.openxmlformats.org/presentationml/2006/main">
  <p:tag name="RAINPROBLEM" val="ProblemItem"/>
</p:tagLst>
</file>

<file path=ppt/tags/tag117.xml><?xml version="1.0" encoding="utf-8"?>
<p:tagLst xmlns:p="http://schemas.openxmlformats.org/presentationml/2006/main">
  <p:tag name="RAINPROBLEM" val="ProblemItem"/>
</p:tagLst>
</file>

<file path=ppt/tags/tag118.xml><?xml version="1.0" encoding="utf-8"?>
<p:tagLst xmlns:p="http://schemas.openxmlformats.org/presentationml/2006/main">
  <p:tag name="RAINPROBLEM" val="ProblemBullet"/>
  <p:tag name="RAINPROBLEMTYPE" val="MultipleChoice"/>
  <p:tag name="RAINBULLET" val="Wrong"/>
</p:tagLst>
</file>

<file path=ppt/tags/tag119.xml><?xml version="1.0" encoding="utf-8"?>
<p:tagLst xmlns:p="http://schemas.openxmlformats.org/presentationml/2006/main">
  <p:tag name="RAINPROBLEM" val="ProblemBullet"/>
  <p:tag name="RAINPROBLEMTYPE" val="MultipleChoice"/>
  <p:tag name="RAINBULLET" val="Wrong"/>
</p:tagLst>
</file>

<file path=ppt/tags/tag12.xml><?xml version="1.0" encoding="utf-8"?>
<p:tagLst xmlns:p="http://schemas.openxmlformats.org/presentationml/2006/main">
  <p:tag name="PROBLEMREMARKTITLE" val="ProblemRemarkBoardTip"/>
</p:tagLst>
</file>

<file path=ppt/tags/tag120.xml><?xml version="1.0" encoding="utf-8"?>
<p:tagLst xmlns:p="http://schemas.openxmlformats.org/presentationml/2006/main">
  <p:tag name="RAINPROBLEM" val="ProblemBullet"/>
  <p:tag name="RAINPROBLEMTYPE" val="MultipleChoice"/>
  <p:tag name="RAINBULLET" val="Wrong"/>
</p:tagLst>
</file>

<file path=ppt/tags/tag121.xml><?xml version="1.0" encoding="utf-8"?>
<p:tagLst xmlns:p="http://schemas.openxmlformats.org/presentationml/2006/main">
  <p:tag name="RAINPROBLEM" val="ProblemBullet"/>
  <p:tag name="RAINPROBLEMTYPE" val="MultipleChoice"/>
  <p:tag name="RAINBULLET" val="Wrong"/>
</p:tagLst>
</file>

<file path=ppt/tags/tag122.xml><?xml version="1.0" encoding="utf-8"?>
<p:tagLst xmlns:p="http://schemas.openxmlformats.org/presentationml/2006/main">
  <p:tag name="RAINPROBLEM" val="ProblemSubmit"/>
  <p:tag name="RAINPROBLEMTYPE" val="MultipleChoice"/>
</p:tagLst>
</file>

<file path=ppt/tags/tag123.xml><?xml version="1.0" encoding="utf-8"?>
<p:tagLst xmlns:p="http://schemas.openxmlformats.org/presentationml/2006/main">
  <p:tag name="RAINPROBLEM" val="ProblemRemarkBoard"/>
</p:tagLst>
</file>

<file path=ppt/tags/tag124.xml><?xml version="1.0" encoding="utf-8"?>
<p:tagLst xmlns:p="http://schemas.openxmlformats.org/presentationml/2006/main">
  <p:tag name="PROBLEMREMARKTITLE" val="ProblemRemarkBoardTip"/>
</p:tagLst>
</file>

<file path=ppt/tags/tag125.xml><?xml version="1.0" encoding="utf-8"?>
<p:tagLst xmlns:p="http://schemas.openxmlformats.org/presentationml/2006/main">
  <p:tag name="RAINPROBLEM" val="ProblemRemark"/>
</p:tagLst>
</file>

<file path=ppt/tags/tag126.xml><?xml version="1.0" encoding="utf-8"?>
<p:tagLst xmlns:p="http://schemas.openxmlformats.org/presentationml/2006/main">
  <p:tag name="PROBLEMREMARKTITLE" val="ProblemRemarkBoardTitle"/>
</p:tagLst>
</file>

<file path=ppt/tags/tag127.xml><?xml version="1.0" encoding="utf-8"?>
<p:tagLst xmlns:p="http://schemas.openxmlformats.org/presentationml/2006/main">
  <p:tag name="PROBLEMREMARKTITLE" val="ProblemRemarkBoardTitle"/>
</p:tagLst>
</file>

<file path=ppt/tags/tag128.xml><?xml version="1.0" encoding="utf-8"?>
<p:tagLst xmlns:p="http://schemas.openxmlformats.org/presentationml/2006/main">
  <p:tag name="PROBLEMREMARKTITLE" val="ProblemRemarkBoardTitle"/>
</p:tagLst>
</file>

<file path=ppt/tags/tag129.xml><?xml version="1.0" encoding="utf-8"?>
<p:tagLst xmlns:p="http://schemas.openxmlformats.org/presentationml/2006/main">
  <p:tag name="PROBLEMREMARKTITLE" val="ProblemRemarkBoardTitle"/>
</p:tagLst>
</file>

<file path=ppt/tags/tag13.xml><?xml version="1.0" encoding="utf-8"?>
<p:tagLst xmlns:p="http://schemas.openxmlformats.org/presentationml/2006/main">
  <p:tag name="RAINPROBLEM" val="ProblemRemark"/>
</p:tagLst>
</file>

<file path=ppt/tags/tag130.xml><?xml version="1.0" encoding="utf-8"?>
<p:tagLst xmlns:p="http://schemas.openxmlformats.org/presentationml/2006/main">
  <p:tag name="PROBLEMREMARKTITLE" val="ProblemRemarkBoardTitle"/>
</p:tagLst>
</file>

<file path=ppt/tags/tag131.xml><?xml version="1.0" encoding="utf-8"?>
<p:tagLst xmlns:p="http://schemas.openxmlformats.org/presentationml/2006/main">
  <p:tag name="PROBLEMREMARKTITLE" val="ProblemRemarkBoardTitle"/>
</p:tagLst>
</file>

<file path=ppt/tags/tag132.xml><?xml version="1.0" encoding="utf-8"?>
<p:tagLst xmlns:p="http://schemas.openxmlformats.org/presentationml/2006/main">
  <p:tag name="PROBLEMREMARKTITLE" val="ProblemRemarkBoardTitle"/>
</p:tagLst>
</file>

<file path=ppt/tags/tag133.xml><?xml version="1.0" encoding="utf-8"?>
<p:tagLst xmlns:p="http://schemas.openxmlformats.org/presentationml/2006/main">
  <p:tag name="RAINPROBLEMTYPE" val="ProblemTypeMarker"/>
</p:tagLst>
</file>

<file path=ppt/tags/tag134.xml><?xml version="1.0" encoding="utf-8"?>
<p:tagLst xmlns:p="http://schemas.openxmlformats.org/presentationml/2006/main">
  <p:tag name="RAINPROBLEMTYPE" val="ProblemTypeMarker"/>
</p:tagLst>
</file>

<file path=ppt/tags/tag135.xml><?xml version="1.0" encoding="utf-8"?>
<p:tagLst xmlns:p="http://schemas.openxmlformats.org/presentationml/2006/main">
  <p:tag name="RAINPROBLEMTYPE" val="ProblemTypeMarker"/>
</p:tagLst>
</file>

<file path=ppt/tags/tag136.xml><?xml version="1.0" encoding="utf-8"?>
<p:tagLst xmlns:p="http://schemas.openxmlformats.org/presentationml/2006/main">
  <p:tag name="RAINPROBLEMTYPE" val="ProblemTypeMarker"/>
</p:tagLst>
</file>

<file path=ppt/tags/tag137.xml><?xml version="1.0" encoding="utf-8"?>
<p:tagLst xmlns:p="http://schemas.openxmlformats.org/presentationml/2006/main">
  <p:tag name="RAINPROBLEMTYPE" val="ProblemTypeMarker"/>
</p:tagLst>
</file>

<file path=ppt/tags/tag138.xml><?xml version="1.0" encoding="utf-8"?>
<p:tagLst xmlns:p="http://schemas.openxmlformats.org/presentationml/2006/main">
  <p:tag name="RAINPROBLEM" val="ProblemSetting"/>
  <p:tag name="RAINPROBLEMTYPE" val="MultipleChoice"/>
</p:tagLst>
</file>

<file path=ppt/tags/tag139.xml><?xml version="1.0" encoding="utf-8"?>
<p:tagLst xmlns:p="http://schemas.openxmlformats.org/presentationml/2006/main">
  <p:tag name="RAINPROBLEM" val="ProblemWarning"/>
</p:tagLst>
</file>

<file path=ppt/tags/tag14.xml><?xml version="1.0" encoding="utf-8"?>
<p:tagLst xmlns:p="http://schemas.openxmlformats.org/presentationml/2006/main">
  <p:tag name="PROBLEMREMARKTITLE" val="ProblemRemarkBoardTitle"/>
</p:tagLst>
</file>

<file path=ppt/tags/tag140.xml><?xml version="1.0" encoding="utf-8"?>
<p:tagLst xmlns:p="http://schemas.openxmlformats.org/presentationml/2006/main">
  <p:tag name="RAINPROBLEM" val="MultipleChoice"/>
  <p:tag name="PROBLEMSCORE" val="1.0"/>
  <p:tag name="PROBLEMHASREMARK" val="True"/>
  <p:tag name="PROBLEMREMARK" val="C"/>
</p:tagLst>
</file>

<file path=ppt/tags/tag141.xml><?xml version="1.0" encoding="utf-8"?>
<p:tagLst xmlns:p="http://schemas.openxmlformats.org/presentationml/2006/main">
  <p:tag name="KSO_WPP_MARK_KEY" val="5678c9e5-8ad2-4505-99a1-3cd174def91b"/>
  <p:tag name="COMMONDATA" val="eyJoZGlkIjoiZTJlYTQ4NDIyY2RmNWIyZGE3NzBlYTRmZmM4YmU0NzUifQ=="/>
</p:tagLst>
</file>

<file path=ppt/tags/tag15.xml><?xml version="1.0" encoding="utf-8"?>
<p:tagLst xmlns:p="http://schemas.openxmlformats.org/presentationml/2006/main">
  <p:tag name="PROBLEMREMARKTITLE" val="ProblemRemarkBoardTitle"/>
</p:tagLst>
</file>

<file path=ppt/tags/tag16.xml><?xml version="1.0" encoding="utf-8"?>
<p:tagLst xmlns:p="http://schemas.openxmlformats.org/presentationml/2006/main">
  <p:tag name="PROBLEMREMARKTITLE" val="ProblemRemarkBoardTitle"/>
</p:tagLst>
</file>

<file path=ppt/tags/tag17.xml><?xml version="1.0" encoding="utf-8"?>
<p:tagLst xmlns:p="http://schemas.openxmlformats.org/presentationml/2006/main">
  <p:tag name="PROBLEMREMARKTITLE" val="ProblemRemarkBoardTitle"/>
</p:tagLst>
</file>

<file path=ppt/tags/tag18.xml><?xml version="1.0" encoding="utf-8"?>
<p:tagLst xmlns:p="http://schemas.openxmlformats.org/presentationml/2006/main">
  <p:tag name="PROBLEMREMARKTITLE" val="ProblemRemarkBoardTitle"/>
</p:tagLst>
</file>

<file path=ppt/tags/tag19.xml><?xml version="1.0" encoding="utf-8"?>
<p:tagLst xmlns:p="http://schemas.openxmlformats.org/presentationml/2006/main">
  <p:tag name="PROBLEMREMARKTITLE" val="ProblemRemarkBoardTitle"/>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PROBLEMREMARKTITLE" val="ProblemRemarkBoardTitle"/>
</p:tagLst>
</file>

<file path=ppt/tags/tag21.xml><?xml version="1.0" encoding="utf-8"?>
<p:tagLst xmlns:p="http://schemas.openxmlformats.org/presentationml/2006/main">
  <p:tag name="RAINPROBLEMTYPE" val="ProblemTypeMarker"/>
</p:tagLst>
</file>

<file path=ppt/tags/tag22.xml><?xml version="1.0" encoding="utf-8"?>
<p:tagLst xmlns:p="http://schemas.openxmlformats.org/presentationml/2006/main">
  <p:tag name="RAINPROBLEMTYPE" val="ProblemTypeMarker"/>
</p:tagLst>
</file>

<file path=ppt/tags/tag23.xml><?xml version="1.0" encoding="utf-8"?>
<p:tagLst xmlns:p="http://schemas.openxmlformats.org/presentationml/2006/main">
  <p:tag name="RAINPROBLEMTYPE" val="ProblemTypeMarker"/>
</p:tagLst>
</file>

<file path=ppt/tags/tag24.xml><?xml version="1.0" encoding="utf-8"?>
<p:tagLst xmlns:p="http://schemas.openxmlformats.org/presentationml/2006/main">
  <p:tag name="RAINPROBLEMTYPE" val="ProblemTypeMarker"/>
</p:tagLst>
</file>

<file path=ppt/tags/tag25.xml><?xml version="1.0" encoding="utf-8"?>
<p:tagLst xmlns:p="http://schemas.openxmlformats.org/presentationml/2006/main">
  <p:tag name="RAINPROBLEMTYPE" val="ProblemTypeMarker"/>
</p:tagLst>
</file>

<file path=ppt/tags/tag26.xml><?xml version="1.0" encoding="utf-8"?>
<p:tagLst xmlns:p="http://schemas.openxmlformats.org/presentationml/2006/main">
  <p:tag name="RAINPROBLEM" val="ProblemSetting"/>
  <p:tag name="RAINPROBLEMTYPE" val="MultipleChoice"/>
</p:tagLst>
</file>

<file path=ppt/tags/tag27.xml><?xml version="1.0" encoding="utf-8"?>
<p:tagLst xmlns:p="http://schemas.openxmlformats.org/presentationml/2006/main">
  <p:tag name="RAINPROBLEM" val="ProblemWarning"/>
</p:tagLst>
</file>

<file path=ppt/tags/tag28.xml><?xml version="1.0" encoding="utf-8"?>
<p:tagLst xmlns:p="http://schemas.openxmlformats.org/presentationml/2006/main">
  <p:tag name="RAINPROBLEM" val="MultipleChoice"/>
  <p:tag name="PROBLEMSCORE" val="1.0"/>
  <p:tag name="PROBLEMHASREMARK" val="True"/>
  <p:tag name="PROBLEMREMARK" val="C"/>
</p:tagLst>
</file>

<file path=ppt/tags/tag29.xml><?xml version="1.0" encoding="utf-8"?>
<p:tagLst xmlns:p="http://schemas.openxmlformats.org/presentationml/2006/main">
  <p:tag name="RAINPROBLEM" val="ProblemBody"/>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RAINPROBLEM" val="ProblemItem"/>
</p:tagLst>
</file>

<file path=ppt/tags/tag31.xml><?xml version="1.0" encoding="utf-8"?>
<p:tagLst xmlns:p="http://schemas.openxmlformats.org/presentationml/2006/main">
  <p:tag name="RAINPROBLEM" val="ProblemItem"/>
</p:tagLst>
</file>

<file path=ppt/tags/tag32.xml><?xml version="1.0" encoding="utf-8"?>
<p:tagLst xmlns:p="http://schemas.openxmlformats.org/presentationml/2006/main">
  <p:tag name="RAINPROBLEM" val="ProblemItem"/>
</p:tagLst>
</file>

<file path=ppt/tags/tag33.xml><?xml version="1.0" encoding="utf-8"?>
<p:tagLst xmlns:p="http://schemas.openxmlformats.org/presentationml/2006/main">
  <p:tag name="RAINPROBLEM" val="ProblemItem"/>
</p:tagLst>
</file>

<file path=ppt/tags/tag34.xml><?xml version="1.0" encoding="utf-8"?>
<p:tagLst xmlns:p="http://schemas.openxmlformats.org/presentationml/2006/main">
  <p:tag name="RAINPROBLEM" val="ProblemBullet"/>
  <p:tag name="RAINPROBLEMTYPE" val="MultipleChoice"/>
  <p:tag name="RAINBULLET" val="Wrong"/>
</p:tagLst>
</file>

<file path=ppt/tags/tag35.xml><?xml version="1.0" encoding="utf-8"?>
<p:tagLst xmlns:p="http://schemas.openxmlformats.org/presentationml/2006/main">
  <p:tag name="RAINPROBLEM" val="ProblemBullet"/>
  <p:tag name="RAINPROBLEMTYPE" val="MultipleChoice"/>
  <p:tag name="RAINBULLET" val="Wrong"/>
</p:tagLst>
</file>

<file path=ppt/tags/tag36.xml><?xml version="1.0" encoding="utf-8"?>
<p:tagLst xmlns:p="http://schemas.openxmlformats.org/presentationml/2006/main">
  <p:tag name="RAINPROBLEM" val="ProblemBullet"/>
  <p:tag name="RAINPROBLEMTYPE" val="MultipleChoice"/>
  <p:tag name="RAINBULLET" val="Wrong"/>
</p:tagLst>
</file>

<file path=ppt/tags/tag37.xml><?xml version="1.0" encoding="utf-8"?>
<p:tagLst xmlns:p="http://schemas.openxmlformats.org/presentationml/2006/main">
  <p:tag name="RAINPROBLEM" val="ProblemBullet"/>
  <p:tag name="RAINPROBLEMTYPE" val="MultipleChoice"/>
  <p:tag name="RAINBULLET" val="Wrong"/>
</p:tagLst>
</file>

<file path=ppt/tags/tag38.xml><?xml version="1.0" encoding="utf-8"?>
<p:tagLst xmlns:p="http://schemas.openxmlformats.org/presentationml/2006/main">
  <p:tag name="RAINPROBLEM" val="ProblemSubmit"/>
  <p:tag name="RAINPROBLEMTYPE" val="MultipleChoice"/>
</p:tagLst>
</file>

<file path=ppt/tags/tag39.xml><?xml version="1.0" encoding="utf-8"?>
<p:tagLst xmlns:p="http://schemas.openxmlformats.org/presentationml/2006/main">
  <p:tag name="RAINPROBLEM" val="ProblemRemarkBoard"/>
</p:tagLst>
</file>

<file path=ppt/tags/tag4.xml><?xml version="1.0" encoding="utf-8"?>
<p:tagLst xmlns:p="http://schemas.openxmlformats.org/presentationml/2006/main">
  <p:tag name="RAINPROBLEM" val="ProblemItem"/>
</p:tagLst>
</file>

<file path=ppt/tags/tag40.xml><?xml version="1.0" encoding="utf-8"?>
<p:tagLst xmlns:p="http://schemas.openxmlformats.org/presentationml/2006/main">
  <p:tag name="PROBLEMREMARKTITLE" val="ProblemRemarkBoardTip"/>
</p:tagLst>
</file>

<file path=ppt/tags/tag41.xml><?xml version="1.0" encoding="utf-8"?>
<p:tagLst xmlns:p="http://schemas.openxmlformats.org/presentationml/2006/main">
  <p:tag name="RAINPROBLEM" val="ProblemRemark"/>
</p:tagLst>
</file>

<file path=ppt/tags/tag42.xml><?xml version="1.0" encoding="utf-8"?>
<p:tagLst xmlns:p="http://schemas.openxmlformats.org/presentationml/2006/main">
  <p:tag name="PROBLEMREMARKTITLE" val="ProblemRemarkBoardTitle"/>
</p:tagLst>
</file>

<file path=ppt/tags/tag43.xml><?xml version="1.0" encoding="utf-8"?>
<p:tagLst xmlns:p="http://schemas.openxmlformats.org/presentationml/2006/main">
  <p:tag name="PROBLEMREMARKTITLE" val="ProblemRemarkBoardTitle"/>
</p:tagLst>
</file>

<file path=ppt/tags/tag44.xml><?xml version="1.0" encoding="utf-8"?>
<p:tagLst xmlns:p="http://schemas.openxmlformats.org/presentationml/2006/main">
  <p:tag name="PROBLEMREMARKTITLE" val="ProblemRemarkBoardTitle"/>
</p:tagLst>
</file>

<file path=ppt/tags/tag45.xml><?xml version="1.0" encoding="utf-8"?>
<p:tagLst xmlns:p="http://schemas.openxmlformats.org/presentationml/2006/main">
  <p:tag name="PROBLEMREMARKTITLE" val="ProblemRemarkBoardTitle"/>
</p:tagLst>
</file>

<file path=ppt/tags/tag46.xml><?xml version="1.0" encoding="utf-8"?>
<p:tagLst xmlns:p="http://schemas.openxmlformats.org/presentationml/2006/main">
  <p:tag name="PROBLEMREMARKTITLE" val="ProblemRemarkBoardTitle"/>
</p:tagLst>
</file>

<file path=ppt/tags/tag47.xml><?xml version="1.0" encoding="utf-8"?>
<p:tagLst xmlns:p="http://schemas.openxmlformats.org/presentationml/2006/main">
  <p:tag name="PROBLEMREMARKTITLE" val="ProblemRemarkBoardTitle"/>
</p:tagLst>
</file>

<file path=ppt/tags/tag48.xml><?xml version="1.0" encoding="utf-8"?>
<p:tagLst xmlns:p="http://schemas.openxmlformats.org/presentationml/2006/main">
  <p:tag name="PROBLEMREMARKTITLE" val="ProblemRemarkBoardTitle"/>
</p:tagLst>
</file>

<file path=ppt/tags/tag49.xml><?xml version="1.0" encoding="utf-8"?>
<p:tagLst xmlns:p="http://schemas.openxmlformats.org/presentationml/2006/main">
  <p:tag name="RAINPROBLEMTYPE" val="ProblemTypeMarker"/>
</p:tagLst>
</file>

<file path=ppt/tags/tag5.xml><?xml version="1.0" encoding="utf-8"?>
<p:tagLst xmlns:p="http://schemas.openxmlformats.org/presentationml/2006/main">
  <p:tag name="RAINPROBLEM" val="ProblemItem"/>
</p:tagLst>
</file>

<file path=ppt/tags/tag50.xml><?xml version="1.0" encoding="utf-8"?>
<p:tagLst xmlns:p="http://schemas.openxmlformats.org/presentationml/2006/main">
  <p:tag name="RAINPROBLEMTYPE" val="ProblemTypeMarker"/>
</p:tagLst>
</file>

<file path=ppt/tags/tag51.xml><?xml version="1.0" encoding="utf-8"?>
<p:tagLst xmlns:p="http://schemas.openxmlformats.org/presentationml/2006/main">
  <p:tag name="RAINPROBLEMTYPE" val="ProblemTypeMarker"/>
</p:tagLst>
</file>

<file path=ppt/tags/tag52.xml><?xml version="1.0" encoding="utf-8"?>
<p:tagLst xmlns:p="http://schemas.openxmlformats.org/presentationml/2006/main">
  <p:tag name="RAINPROBLEMTYPE" val="ProblemTypeMarker"/>
</p:tagLst>
</file>

<file path=ppt/tags/tag53.xml><?xml version="1.0" encoding="utf-8"?>
<p:tagLst xmlns:p="http://schemas.openxmlformats.org/presentationml/2006/main">
  <p:tag name="RAINPROBLEMTYPE" val="ProblemTypeMarker"/>
</p:tagLst>
</file>

<file path=ppt/tags/tag54.xml><?xml version="1.0" encoding="utf-8"?>
<p:tagLst xmlns:p="http://schemas.openxmlformats.org/presentationml/2006/main">
  <p:tag name="RAINPROBLEM" val="ProblemSetting"/>
  <p:tag name="RAINPROBLEMTYPE" val="MultipleChoice"/>
</p:tagLst>
</file>

<file path=ppt/tags/tag55.xml><?xml version="1.0" encoding="utf-8"?>
<p:tagLst xmlns:p="http://schemas.openxmlformats.org/presentationml/2006/main">
  <p:tag name="RAINPROBLEM" val="ProblemWarning"/>
</p:tagLst>
</file>

<file path=ppt/tags/tag56.xml><?xml version="1.0" encoding="utf-8"?>
<p:tagLst xmlns:p="http://schemas.openxmlformats.org/presentationml/2006/main">
  <p:tag name="RAINPROBLEM" val="MultipleChoice"/>
  <p:tag name="PROBLEMSCORE" val="1.0"/>
  <p:tag name="PROBLEMREMARK" val="D"/>
  <p:tag name="PROBLEMHASREMARK" val="True"/>
</p:tagLst>
</file>

<file path=ppt/tags/tag57.xml><?xml version="1.0" encoding="utf-8"?>
<p:tagLst xmlns:p="http://schemas.openxmlformats.org/presentationml/2006/main">
  <p:tag name="RAINPROBLEM" val="ProblemBody"/>
</p:tagLst>
</file>

<file path=ppt/tags/tag58.xml><?xml version="1.0" encoding="utf-8"?>
<p:tagLst xmlns:p="http://schemas.openxmlformats.org/presentationml/2006/main">
  <p:tag name="RAINPROBLEM" val="ProblemItem"/>
</p:tagLst>
</file>

<file path=ppt/tags/tag59.xml><?xml version="1.0" encoding="utf-8"?>
<p:tagLst xmlns:p="http://schemas.openxmlformats.org/presentationml/2006/main">
  <p:tag name="RAINPROBLEM" val="ProblemItem"/>
</p:tagLst>
</file>

<file path=ppt/tags/tag6.xml><?xml version="1.0" encoding="utf-8"?>
<p:tagLst xmlns:p="http://schemas.openxmlformats.org/presentationml/2006/main">
  <p:tag name="RAINPROBLEM" val="ProblemBullet"/>
  <p:tag name="RAINPROBLEMTYPE" val="MultipleChoice"/>
  <p:tag name="RAINBULLET" val="Wrong"/>
</p:tagLst>
</file>

<file path=ppt/tags/tag60.xml><?xml version="1.0" encoding="utf-8"?>
<p:tagLst xmlns:p="http://schemas.openxmlformats.org/presentationml/2006/main">
  <p:tag name="RAINPROBLEM" val="ProblemItem"/>
</p:tagLst>
</file>

<file path=ppt/tags/tag61.xml><?xml version="1.0" encoding="utf-8"?>
<p:tagLst xmlns:p="http://schemas.openxmlformats.org/presentationml/2006/main">
  <p:tag name="RAINPROBLEM" val="ProblemItem"/>
</p:tagLst>
</file>

<file path=ppt/tags/tag62.xml><?xml version="1.0" encoding="utf-8"?>
<p:tagLst xmlns:p="http://schemas.openxmlformats.org/presentationml/2006/main">
  <p:tag name="RAINPROBLEM" val="ProblemBullet"/>
  <p:tag name="RAINPROBLEMTYPE" val="MultipleChoice"/>
  <p:tag name="RAINBULLET" val="Wrong"/>
</p:tagLst>
</file>

<file path=ppt/tags/tag63.xml><?xml version="1.0" encoding="utf-8"?>
<p:tagLst xmlns:p="http://schemas.openxmlformats.org/presentationml/2006/main">
  <p:tag name="RAINPROBLEM" val="ProblemBullet"/>
  <p:tag name="RAINPROBLEMTYPE" val="MultipleChoice"/>
  <p:tag name="RAINBULLET" val="Wrong"/>
</p:tagLst>
</file>

<file path=ppt/tags/tag64.xml><?xml version="1.0" encoding="utf-8"?>
<p:tagLst xmlns:p="http://schemas.openxmlformats.org/presentationml/2006/main">
  <p:tag name="RAINPROBLEM" val="ProblemBullet"/>
  <p:tag name="RAINPROBLEMTYPE" val="MultipleChoice"/>
  <p:tag name="RAINBULLET" val="Wrong"/>
</p:tagLst>
</file>

<file path=ppt/tags/tag65.xml><?xml version="1.0" encoding="utf-8"?>
<p:tagLst xmlns:p="http://schemas.openxmlformats.org/presentationml/2006/main">
  <p:tag name="RAINPROBLEM" val="ProblemBullet"/>
  <p:tag name="RAINPROBLEMTYPE" val="MultipleChoice"/>
  <p:tag name="RAINBULLET" val="Wrong"/>
</p:tagLst>
</file>

<file path=ppt/tags/tag66.xml><?xml version="1.0" encoding="utf-8"?>
<p:tagLst xmlns:p="http://schemas.openxmlformats.org/presentationml/2006/main">
  <p:tag name="RAINPROBLEM" val="ProblemSubmit"/>
  <p:tag name="RAINPROBLEMTYPE" val="MultipleChoice"/>
</p:tagLst>
</file>

<file path=ppt/tags/tag67.xml><?xml version="1.0" encoding="utf-8"?>
<p:tagLst xmlns:p="http://schemas.openxmlformats.org/presentationml/2006/main">
  <p:tag name="RAINPROBLEM" val="ProblemRemarkBoard"/>
</p:tagLst>
</file>

<file path=ppt/tags/tag68.xml><?xml version="1.0" encoding="utf-8"?>
<p:tagLst xmlns:p="http://schemas.openxmlformats.org/presentationml/2006/main">
  <p:tag name="PROBLEMREMARKTITLE" val="ProblemRemarkBoardTip"/>
</p:tagLst>
</file>

<file path=ppt/tags/tag69.xml><?xml version="1.0" encoding="utf-8"?>
<p:tagLst xmlns:p="http://schemas.openxmlformats.org/presentationml/2006/main">
  <p:tag name="RAINPROBLEM" val="ProblemRemark"/>
</p:tagLst>
</file>

<file path=ppt/tags/tag7.xml><?xml version="1.0" encoding="utf-8"?>
<p:tagLst xmlns:p="http://schemas.openxmlformats.org/presentationml/2006/main">
  <p:tag name="RAINPROBLEM" val="ProblemBullet"/>
  <p:tag name="RAINPROBLEMTYPE" val="MultipleChoice"/>
  <p:tag name="RAINBULLET" val="Wrong"/>
</p:tagLst>
</file>

<file path=ppt/tags/tag70.xml><?xml version="1.0" encoding="utf-8"?>
<p:tagLst xmlns:p="http://schemas.openxmlformats.org/presentationml/2006/main">
  <p:tag name="PROBLEMREMARKTITLE" val="ProblemRemarkBoardTitle"/>
</p:tagLst>
</file>

<file path=ppt/tags/tag71.xml><?xml version="1.0" encoding="utf-8"?>
<p:tagLst xmlns:p="http://schemas.openxmlformats.org/presentationml/2006/main">
  <p:tag name="PROBLEMREMARKTITLE" val="ProblemRemarkBoardTitle"/>
</p:tagLst>
</file>

<file path=ppt/tags/tag72.xml><?xml version="1.0" encoding="utf-8"?>
<p:tagLst xmlns:p="http://schemas.openxmlformats.org/presentationml/2006/main">
  <p:tag name="PROBLEMREMARKTITLE" val="ProblemRemarkBoardTitle"/>
</p:tagLst>
</file>

<file path=ppt/tags/tag73.xml><?xml version="1.0" encoding="utf-8"?>
<p:tagLst xmlns:p="http://schemas.openxmlformats.org/presentationml/2006/main">
  <p:tag name="PROBLEMREMARKTITLE" val="ProblemRemarkBoardTitle"/>
</p:tagLst>
</file>

<file path=ppt/tags/tag74.xml><?xml version="1.0" encoding="utf-8"?>
<p:tagLst xmlns:p="http://schemas.openxmlformats.org/presentationml/2006/main">
  <p:tag name="PROBLEMREMARKTITLE" val="ProblemRemarkBoardTitle"/>
</p:tagLst>
</file>

<file path=ppt/tags/tag75.xml><?xml version="1.0" encoding="utf-8"?>
<p:tagLst xmlns:p="http://schemas.openxmlformats.org/presentationml/2006/main">
  <p:tag name="PROBLEMREMARKTITLE" val="ProblemRemarkBoardTitle"/>
</p:tagLst>
</file>

<file path=ppt/tags/tag76.xml><?xml version="1.0" encoding="utf-8"?>
<p:tagLst xmlns:p="http://schemas.openxmlformats.org/presentationml/2006/main">
  <p:tag name="PROBLEMREMARKTITLE" val="ProblemRemarkBoardTitle"/>
</p:tagLst>
</file>

<file path=ppt/tags/tag77.xml><?xml version="1.0" encoding="utf-8"?>
<p:tagLst xmlns:p="http://schemas.openxmlformats.org/presentationml/2006/main">
  <p:tag name="RAINPROBLEMTYPE" val="ProblemTypeMarker"/>
</p:tagLst>
</file>

<file path=ppt/tags/tag78.xml><?xml version="1.0" encoding="utf-8"?>
<p:tagLst xmlns:p="http://schemas.openxmlformats.org/presentationml/2006/main">
  <p:tag name="RAINPROBLEMTYPE" val="ProblemTypeMarker"/>
</p:tagLst>
</file>

<file path=ppt/tags/tag79.xml><?xml version="1.0" encoding="utf-8"?>
<p:tagLst xmlns:p="http://schemas.openxmlformats.org/presentationml/2006/main">
  <p:tag name="RAINPROBLEMTYPE" val="ProblemTypeMarker"/>
</p:tagLst>
</file>

<file path=ppt/tags/tag8.xml><?xml version="1.0" encoding="utf-8"?>
<p:tagLst xmlns:p="http://schemas.openxmlformats.org/presentationml/2006/main">
  <p:tag name="RAINPROBLEM" val="ProblemBullet"/>
  <p:tag name="RAINPROBLEMTYPE" val="MultipleChoice"/>
  <p:tag name="RAINBULLET" val="Wrong"/>
</p:tagLst>
</file>

<file path=ppt/tags/tag80.xml><?xml version="1.0" encoding="utf-8"?>
<p:tagLst xmlns:p="http://schemas.openxmlformats.org/presentationml/2006/main">
  <p:tag name="RAINPROBLEMTYPE" val="ProblemTypeMarker"/>
</p:tagLst>
</file>

<file path=ppt/tags/tag81.xml><?xml version="1.0" encoding="utf-8"?>
<p:tagLst xmlns:p="http://schemas.openxmlformats.org/presentationml/2006/main">
  <p:tag name="RAINPROBLEMTYPE" val="ProblemTypeMarker"/>
</p:tagLst>
</file>

<file path=ppt/tags/tag82.xml><?xml version="1.0" encoding="utf-8"?>
<p:tagLst xmlns:p="http://schemas.openxmlformats.org/presentationml/2006/main">
  <p:tag name="RAINPROBLEM" val="ProblemSetting"/>
  <p:tag name="RAINPROBLEMTYPE" val="MultipleChoice"/>
</p:tagLst>
</file>

<file path=ppt/tags/tag83.xml><?xml version="1.0" encoding="utf-8"?>
<p:tagLst xmlns:p="http://schemas.openxmlformats.org/presentationml/2006/main">
  <p:tag name="RAINPROBLEM" val="ProblemWarning"/>
</p:tagLst>
</file>

<file path=ppt/tags/tag84.xml><?xml version="1.0" encoding="utf-8"?>
<p:tagLst xmlns:p="http://schemas.openxmlformats.org/presentationml/2006/main">
  <p:tag name="RAINPROBLEM" val="MultipleChoice"/>
  <p:tag name="PROBLEMSCORE" val="1.0"/>
  <p:tag name="PROBLEMHASREMARK" val="True"/>
  <p:tag name="PROBLEMREMARK" val="A"/>
</p:tagLst>
</file>

<file path=ppt/tags/tag85.xml><?xml version="1.0" encoding="utf-8"?>
<p:tagLst xmlns:p="http://schemas.openxmlformats.org/presentationml/2006/main">
  <p:tag name="RAINPROBLEM" val="ProblemBody"/>
</p:tagLst>
</file>

<file path=ppt/tags/tag86.xml><?xml version="1.0" encoding="utf-8"?>
<p:tagLst xmlns:p="http://schemas.openxmlformats.org/presentationml/2006/main">
  <p:tag name="RAINPROBLEM" val="ProblemItem"/>
</p:tagLst>
</file>

<file path=ppt/tags/tag87.xml><?xml version="1.0" encoding="utf-8"?>
<p:tagLst xmlns:p="http://schemas.openxmlformats.org/presentationml/2006/main">
  <p:tag name="RAINPROBLEM" val="ProblemItem"/>
</p:tagLst>
</file>

<file path=ppt/tags/tag88.xml><?xml version="1.0" encoding="utf-8"?>
<p:tagLst xmlns:p="http://schemas.openxmlformats.org/presentationml/2006/main">
  <p:tag name="RAINPROBLEM" val="ProblemItem"/>
</p:tagLst>
</file>

<file path=ppt/tags/tag89.xml><?xml version="1.0" encoding="utf-8"?>
<p:tagLst xmlns:p="http://schemas.openxmlformats.org/presentationml/2006/main">
  <p:tag name="RAINPROBLEM" val="ProblemItem"/>
</p:tagLst>
</file>

<file path=ppt/tags/tag9.xml><?xml version="1.0" encoding="utf-8"?>
<p:tagLst xmlns:p="http://schemas.openxmlformats.org/presentationml/2006/main">
  <p:tag name="RAINPROBLEM" val="ProblemBullet"/>
  <p:tag name="RAINPROBLEMTYPE" val="MultipleChoice"/>
  <p:tag name="RAINBULLET" val="Wrong"/>
</p:tagLst>
</file>

<file path=ppt/tags/tag90.xml><?xml version="1.0" encoding="utf-8"?>
<p:tagLst xmlns:p="http://schemas.openxmlformats.org/presentationml/2006/main">
  <p:tag name="RAINPROBLEM" val="ProblemBullet"/>
  <p:tag name="RAINPROBLEMTYPE" val="MultipleChoice"/>
  <p:tag name="RAINBULLET" val="Wrong"/>
</p:tagLst>
</file>

<file path=ppt/tags/tag91.xml><?xml version="1.0" encoding="utf-8"?>
<p:tagLst xmlns:p="http://schemas.openxmlformats.org/presentationml/2006/main">
  <p:tag name="RAINPROBLEM" val="ProblemBullet"/>
  <p:tag name="RAINPROBLEMTYPE" val="MultipleChoice"/>
  <p:tag name="RAINBULLET" val="Wrong"/>
</p:tagLst>
</file>

<file path=ppt/tags/tag92.xml><?xml version="1.0" encoding="utf-8"?>
<p:tagLst xmlns:p="http://schemas.openxmlformats.org/presentationml/2006/main">
  <p:tag name="RAINPROBLEM" val="ProblemBullet"/>
  <p:tag name="RAINPROBLEMTYPE" val="MultipleChoice"/>
  <p:tag name="RAINBULLET" val="Wrong"/>
</p:tagLst>
</file>

<file path=ppt/tags/tag93.xml><?xml version="1.0" encoding="utf-8"?>
<p:tagLst xmlns:p="http://schemas.openxmlformats.org/presentationml/2006/main">
  <p:tag name="RAINPROBLEM" val="ProblemBullet"/>
  <p:tag name="RAINPROBLEMTYPE" val="MultipleChoice"/>
  <p:tag name="RAINBULLET" val="Wrong"/>
</p:tagLst>
</file>

<file path=ppt/tags/tag94.xml><?xml version="1.0" encoding="utf-8"?>
<p:tagLst xmlns:p="http://schemas.openxmlformats.org/presentationml/2006/main">
  <p:tag name="RAINPROBLEM" val="ProblemSubmit"/>
  <p:tag name="RAINPROBLEMTYPE" val="MultipleChoice"/>
</p:tagLst>
</file>

<file path=ppt/tags/tag95.xml><?xml version="1.0" encoding="utf-8"?>
<p:tagLst xmlns:p="http://schemas.openxmlformats.org/presentationml/2006/main">
  <p:tag name="RAINPROBLEM" val="ProblemRemarkBoard"/>
</p:tagLst>
</file>

<file path=ppt/tags/tag96.xml><?xml version="1.0" encoding="utf-8"?>
<p:tagLst xmlns:p="http://schemas.openxmlformats.org/presentationml/2006/main">
  <p:tag name="PROBLEMREMARKTITLE" val="ProblemRemarkBoardTip"/>
</p:tagLst>
</file>

<file path=ppt/tags/tag97.xml><?xml version="1.0" encoding="utf-8"?>
<p:tagLst xmlns:p="http://schemas.openxmlformats.org/presentationml/2006/main">
  <p:tag name="RAINPROBLEM" val="ProblemRemark"/>
</p:tagLst>
</file>

<file path=ppt/tags/tag98.xml><?xml version="1.0" encoding="utf-8"?>
<p:tagLst xmlns:p="http://schemas.openxmlformats.org/presentationml/2006/main">
  <p:tag name="PROBLEMREMARKTITLE" val="ProblemRemarkBoardTitle"/>
</p:tagLst>
</file>

<file path=ppt/tags/tag99.xml><?xml version="1.0" encoding="utf-8"?>
<p:tagLst xmlns:p="http://schemas.openxmlformats.org/presentationml/2006/main">
  <p:tag name="PROBLEMREMARKTITLE" val="ProblemRemarkBoardTitle"/>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themeOverride>
</file>

<file path=docProps/app.xml><?xml version="1.0" encoding="utf-8"?>
<Properties xmlns="http://schemas.openxmlformats.org/officeDocument/2006/extended-properties" xmlns:vt="http://schemas.openxmlformats.org/officeDocument/2006/docPropsVTypes">
  <TotalTime>0</TotalTime>
  <Words>71216</Words>
  <Application>WPS 演示</Application>
  <PresentationFormat>全屏显示(4:3)</PresentationFormat>
  <Paragraphs>4347</Paragraphs>
  <Slides>261</Slides>
  <Notes>1</Notes>
  <HiddenSlides>39</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0</vt:i4>
      </vt:variant>
      <vt:variant>
        <vt:lpstr>幻灯片标题</vt:lpstr>
      </vt:variant>
      <vt:variant>
        <vt:i4>261</vt:i4>
      </vt:variant>
    </vt:vector>
  </HeadingPairs>
  <TitlesOfParts>
    <vt:vector size="281" baseType="lpstr">
      <vt:lpstr>Arial</vt:lpstr>
      <vt:lpstr>宋体</vt:lpstr>
      <vt:lpstr>Wingdings</vt:lpstr>
      <vt:lpstr>Helvetica</vt:lpstr>
      <vt:lpstr>Monotype Sorts</vt:lpstr>
      <vt:lpstr>Times New Roman</vt:lpstr>
      <vt:lpstr>Wingdings</vt:lpstr>
      <vt:lpstr>微软雅黑</vt:lpstr>
      <vt:lpstr>Arial Unicode MS</vt:lpstr>
      <vt:lpstr>华文行楷</vt:lpstr>
      <vt:lpstr>Symbol</vt:lpstr>
      <vt:lpstr>Gill Sans Light</vt:lpstr>
      <vt:lpstr>Segoe Print</vt:lpstr>
      <vt:lpstr>Courier New</vt:lpstr>
      <vt:lpstr>黑体</vt:lpstr>
      <vt:lpstr>Calibri</vt:lpstr>
      <vt:lpstr>Verdana</vt:lpstr>
      <vt:lpstr>华文中宋</vt:lpstr>
      <vt:lpstr>os-w-java</vt:lpstr>
      <vt:lpstr>1_os-w-java</vt:lpstr>
      <vt:lpstr>Chapter 3:  Processes</vt:lpstr>
      <vt:lpstr>Chapter 3:  Processes</vt:lpstr>
      <vt:lpstr>3.1 Process Concept</vt:lpstr>
      <vt:lpstr>讨论：一个程序在系统中的运行过程</vt:lpstr>
      <vt:lpstr>3.1.1 The Process</vt:lpstr>
      <vt:lpstr>The Process</vt:lpstr>
      <vt:lpstr>Process in Memory</vt:lpstr>
      <vt:lpstr>PowerPoint 演示文稿</vt:lpstr>
      <vt:lpstr> Components of Process</vt:lpstr>
      <vt:lpstr> Components of Process</vt:lpstr>
      <vt:lpstr> Components of Process</vt:lpstr>
      <vt:lpstr> Components of Process(Unix)</vt:lpstr>
      <vt:lpstr>Process Concept</vt:lpstr>
      <vt:lpstr>Same program, Separate process</vt:lpstr>
      <vt:lpstr>Same program, Separate process</vt:lpstr>
      <vt:lpstr>Some features of the process</vt:lpstr>
      <vt:lpstr>Some features of the process</vt:lpstr>
      <vt:lpstr>Some features of the process</vt:lpstr>
      <vt:lpstr>Some features of the process</vt:lpstr>
      <vt:lpstr>Some features of the process</vt:lpstr>
      <vt:lpstr>Some features of the process</vt:lpstr>
      <vt:lpstr>回顾：进程在系统中的建模</vt:lpstr>
      <vt:lpstr>3.1.2 Process State</vt:lpstr>
      <vt:lpstr>Diagram of Process State</vt:lpstr>
      <vt:lpstr>Process State—New--in Nachos</vt:lpstr>
      <vt:lpstr>Process State—New--in Nachos</vt:lpstr>
      <vt:lpstr>Process State--New</vt:lpstr>
      <vt:lpstr>Nachos: Functions in class Thread</vt:lpstr>
      <vt:lpstr>进程七状态转换图</vt:lpstr>
      <vt:lpstr>suspend vs. block activity vs. wakeup</vt:lpstr>
      <vt:lpstr>Process State in Linux</vt:lpstr>
      <vt:lpstr>PowerPoint 演示文稿</vt:lpstr>
      <vt:lpstr>PowerPoint 演示文稿</vt:lpstr>
      <vt:lpstr>PowerPoint 演示文稿</vt:lpstr>
      <vt:lpstr>回顾：进程在系统中的建模</vt:lpstr>
      <vt:lpstr>3.1.3 Process Control Block (PCB)</vt:lpstr>
      <vt:lpstr>Process Control Block (PCB)</vt:lpstr>
      <vt:lpstr>Process Control Block (PCB)</vt:lpstr>
      <vt:lpstr>Process Control Block (PCB)</vt:lpstr>
      <vt:lpstr>PCB– CPU registers (context) </vt:lpstr>
      <vt:lpstr>Process Control Block (PCB)</vt:lpstr>
      <vt:lpstr>Process Control Block (PCB)</vt:lpstr>
      <vt:lpstr>Process Control Block (PCB)</vt:lpstr>
      <vt:lpstr>链接结构</vt:lpstr>
      <vt:lpstr>索引结构</vt:lpstr>
      <vt:lpstr>PowerPoint 演示文稿</vt:lpstr>
      <vt:lpstr>Process Scheduling Queues</vt:lpstr>
      <vt:lpstr>Ready Queue And Various I/O Device Queues</vt:lpstr>
      <vt:lpstr>Schedulers</vt:lpstr>
      <vt:lpstr>Short-term Schedulers</vt:lpstr>
      <vt:lpstr>Representation of Process Scheduling</vt:lpstr>
      <vt:lpstr>Long-term Scheduler</vt:lpstr>
      <vt:lpstr>Long-term Scheduler</vt:lpstr>
      <vt:lpstr>Long-term Scheduler--features</vt:lpstr>
      <vt:lpstr>类比</vt:lpstr>
      <vt:lpstr>UNIX，Windows--No Long-term Scheduler</vt:lpstr>
      <vt:lpstr>UNIX，Windows--No Long-term Scheduler</vt:lpstr>
      <vt:lpstr>Short-term  vs. Long-term scheduler </vt:lpstr>
      <vt:lpstr>Addition of Medium Term Scheduling</vt:lpstr>
      <vt:lpstr>3.2.3 Context Switch</vt:lpstr>
      <vt:lpstr>Context Switch</vt:lpstr>
      <vt:lpstr>Switching Processes</vt:lpstr>
      <vt:lpstr>Switching Processes</vt:lpstr>
      <vt:lpstr>Switching Processes</vt:lpstr>
      <vt:lpstr>Switching Processes</vt:lpstr>
      <vt:lpstr>Switching Processes</vt:lpstr>
      <vt:lpstr>Switching Processes</vt:lpstr>
      <vt:lpstr>Context Switch</vt:lpstr>
      <vt:lpstr>回顾</vt:lpstr>
      <vt:lpstr>回顾</vt:lpstr>
      <vt:lpstr>PowerPoint 演示文稿</vt:lpstr>
      <vt:lpstr>3.3 Operations on Process</vt:lpstr>
      <vt:lpstr>3.3.1 Process Creation</vt:lpstr>
      <vt:lpstr>Processes Tree on a UNIX System</vt:lpstr>
      <vt:lpstr>UNIX中的进程0与进程1</vt:lpstr>
      <vt:lpstr>A Tree of Processes in Linux</vt:lpstr>
      <vt:lpstr>A tree of processes on a typical Solaris</vt:lpstr>
      <vt:lpstr>Process Creation</vt:lpstr>
      <vt:lpstr>Process Creation (UNIX)</vt:lpstr>
      <vt:lpstr>Process Creation (UNIX examples)</vt:lpstr>
      <vt:lpstr>Threads in Java</vt:lpstr>
      <vt:lpstr>Thread.start() in Java (Cont.)</vt:lpstr>
      <vt:lpstr>Thread.start() in Java (Cont.)</vt:lpstr>
      <vt:lpstr>C Program Forking Separate Process</vt:lpstr>
      <vt:lpstr>Creating a Separate Process via Windows API</vt:lpstr>
      <vt:lpstr>UNIX：系统调用fork--创建一个新的进程上下文</vt:lpstr>
      <vt:lpstr>System call fork()</vt:lpstr>
      <vt:lpstr>思考： fork()后，子进程从何处开始执行</vt:lpstr>
      <vt:lpstr>思考： fork()后，子进程从何处开始执行</vt:lpstr>
      <vt:lpstr>思考： fork()后，子进程从何处开始执行</vt:lpstr>
      <vt:lpstr>算法：fork</vt:lpstr>
      <vt:lpstr>System call fork()</vt:lpstr>
      <vt:lpstr>Pid=fork()的返回值</vt:lpstr>
      <vt:lpstr>fork的几个要点</vt:lpstr>
      <vt:lpstr>fork()--进一步讨论</vt:lpstr>
      <vt:lpstr>fork()例—父子进程的执行代码</vt:lpstr>
      <vt:lpstr>fork()例 (续)</vt:lpstr>
      <vt:lpstr>fork()例 (续)</vt:lpstr>
      <vt:lpstr>fork()—比较1</vt:lpstr>
      <vt:lpstr>fork()—比较1</vt:lpstr>
      <vt:lpstr>fork()—比较1</vt:lpstr>
      <vt:lpstr>fork()—比较2</vt:lpstr>
      <vt:lpstr>fork()—比较2</vt:lpstr>
      <vt:lpstr>Fork()—比较2</vt:lpstr>
      <vt:lpstr>fork()--进一步讨论</vt:lpstr>
      <vt:lpstr>关于输出缓存 例1</vt:lpstr>
      <vt:lpstr>关于输出缓存  例2</vt:lpstr>
      <vt:lpstr>关于输出缓存例2（续）</vt:lpstr>
      <vt:lpstr>fork()—继承缓存</vt:lpstr>
      <vt:lpstr>fork()—继承缓存（续）</vt:lpstr>
      <vt:lpstr>fork()—继承缓存</vt:lpstr>
      <vt:lpstr>fork()—继承缓存</vt:lpstr>
      <vt:lpstr>关于缓存—启示</vt:lpstr>
      <vt:lpstr>fork()--进一步讨论</vt:lpstr>
      <vt:lpstr>Process Creation (UNIX examples)</vt:lpstr>
      <vt:lpstr>C Program Forking Separate Process</vt:lpstr>
      <vt:lpstr>System call--exec()族</vt:lpstr>
      <vt:lpstr>System call-exec()</vt:lpstr>
      <vt:lpstr>C Program Forking Separate Process</vt:lpstr>
      <vt:lpstr>System call -wait</vt:lpstr>
      <vt:lpstr>测试代码--僵死子进程</vt:lpstr>
      <vt:lpstr>测试代码--僵死子进程</vt:lpstr>
      <vt:lpstr>测试代码--僵死子进程</vt:lpstr>
      <vt:lpstr>Process Creation (UNIX examples)</vt:lpstr>
      <vt:lpstr>测试代码—孤儿子进程</vt:lpstr>
      <vt:lpstr>测试代码--孤儿进程</vt:lpstr>
      <vt:lpstr>System call -wait</vt:lpstr>
      <vt:lpstr>System call -wait</vt:lpstr>
      <vt:lpstr>格式1：wait(int *status);</vt:lpstr>
      <vt:lpstr>格式二：waitpid(…);</vt:lpstr>
      <vt:lpstr>格式二：waitpid(…);</vt:lpstr>
      <vt:lpstr>System call-wait()</vt:lpstr>
      <vt:lpstr>C Program Forking Separate Process</vt:lpstr>
      <vt:lpstr>fork()--进一步讨论</vt:lpstr>
      <vt:lpstr> Page 117, exercise 3.4, fig 3.24</vt:lpstr>
      <vt:lpstr> Page 117, exercise 3.4, fig 3.24</vt:lpstr>
      <vt:lpstr> Page 117, exercise 3.4</vt:lpstr>
      <vt:lpstr> 思考：父、子进程变量value的地址</vt:lpstr>
      <vt:lpstr>续上页</vt:lpstr>
      <vt:lpstr> 关于指针变量</vt:lpstr>
      <vt:lpstr>续上页</vt:lpstr>
      <vt:lpstr>fork()--进一步讨论</vt:lpstr>
      <vt:lpstr>例：创建多个子进程1</vt:lpstr>
      <vt:lpstr>考察简化后的程序结构</vt:lpstr>
      <vt:lpstr>考察简化后的程序结构</vt:lpstr>
      <vt:lpstr>例：创建多个子进程1</vt:lpstr>
      <vt:lpstr>PowerPoint 演示文稿</vt:lpstr>
      <vt:lpstr>例：创建多个子进程1（cont.)</vt:lpstr>
      <vt:lpstr>例：创建多个子进程1（cont.)</vt:lpstr>
      <vt:lpstr>例：创建多个子进程1（cont.)</vt:lpstr>
      <vt:lpstr>例：创建多个子进程1（cont.)</vt:lpstr>
      <vt:lpstr>例：创建多个子进程1（Cont.）</vt:lpstr>
      <vt:lpstr>创建多个子进程，例2</vt:lpstr>
      <vt:lpstr>例：创建多个子进程2</vt:lpstr>
      <vt:lpstr>fork()使用规则</vt:lpstr>
      <vt:lpstr>fork的几个要点（Review）</vt:lpstr>
      <vt:lpstr>fork()</vt:lpstr>
      <vt:lpstr>fork()--进一步讨论—继承I/O</vt:lpstr>
      <vt:lpstr>fork()－子进程继承父进程的I/O问题--1</vt:lpstr>
      <vt:lpstr>fork()－子进程继承父进程的I/O问题--2</vt:lpstr>
      <vt:lpstr>讨论：UNIX打开文件后系统数据结构</vt:lpstr>
      <vt:lpstr>打开文件后的系统核心数据结构</vt:lpstr>
      <vt:lpstr>讨论：文件描述符与打开文件之间的关系</vt:lpstr>
      <vt:lpstr>讨论：进程级的文件描述符表</vt:lpstr>
      <vt:lpstr>讨论：系统级的文件表</vt:lpstr>
      <vt:lpstr>讨论：系统级的i-node表</vt:lpstr>
      <vt:lpstr>打开文件后的系统核心数据结构</vt:lpstr>
      <vt:lpstr>打开文件后的系统核心数据结构</vt:lpstr>
      <vt:lpstr>进程打开文件后的数据结构</vt:lpstr>
      <vt:lpstr>三个标准设备-例1</vt:lpstr>
      <vt:lpstr>三个标准设备-例2</vt:lpstr>
      <vt:lpstr>三个标准设备-例2</vt:lpstr>
      <vt:lpstr>三个标准设备-例2</vt:lpstr>
      <vt:lpstr>三个标准设备-例2</vt:lpstr>
      <vt:lpstr>两个独立进程打开文件后的数据结构</vt:lpstr>
      <vt:lpstr>PowerPoint 演示文稿</vt:lpstr>
      <vt:lpstr>一个进程关闭文件后的数据结构</vt:lpstr>
      <vt:lpstr>PowerPoint 演示文稿</vt:lpstr>
      <vt:lpstr>fork()－子进程继承父进程的I/O问题--1</vt:lpstr>
      <vt:lpstr>PowerPoint 演示文稿</vt:lpstr>
      <vt:lpstr>PowerPoint 演示文稿</vt:lpstr>
      <vt:lpstr>PowerPoint 演示文稿</vt:lpstr>
      <vt:lpstr>fork()－子进程继承父进程的I/O问题--1</vt:lpstr>
      <vt:lpstr>fork()－子进程继承父进程的I/O问题--1</vt:lpstr>
      <vt:lpstr>fork()－子进程继承父进程的I/O问题--2</vt:lpstr>
      <vt:lpstr>PowerPoint 演示文稿</vt:lpstr>
      <vt:lpstr>PowerPoint 演示文稿</vt:lpstr>
      <vt:lpstr>子进程继承父进程的文件描述符</vt:lpstr>
      <vt:lpstr>子进程继承父进程的文件描述符</vt:lpstr>
      <vt:lpstr>课后阅读：关于系统调用creat()</vt:lpstr>
      <vt:lpstr>fork()</vt:lpstr>
      <vt:lpstr>其它几个常用的系统调用</vt:lpstr>
      <vt:lpstr>UNIX中的软中断信号（信号）</vt:lpstr>
      <vt:lpstr>PowerPoint 演示文稿</vt:lpstr>
      <vt:lpstr>signal系统调用</vt:lpstr>
      <vt:lpstr>signal系统调用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常见的一些信号</vt:lpstr>
      <vt:lpstr>System call -kill</vt:lpstr>
      <vt:lpstr>PowerPoint 演示文稿</vt:lpstr>
      <vt:lpstr>PowerPoint 演示文稿</vt:lpstr>
      <vt:lpstr>PowerPoint 演示文稿</vt:lpstr>
      <vt:lpstr>PowerPoint 演示文稿</vt:lpstr>
      <vt:lpstr>PowerPoint 演示文稿</vt:lpstr>
      <vt:lpstr>函数alarm()与信号SIGALRM</vt:lpstr>
      <vt:lpstr>3.3.2 Process Termination</vt:lpstr>
      <vt:lpstr> Process Termination</vt:lpstr>
      <vt:lpstr>算法：exit</vt:lpstr>
      <vt:lpstr>Process Termination（Cont.）</vt:lpstr>
      <vt:lpstr>PowerPoint 演示文稿</vt:lpstr>
      <vt:lpstr>Cooperating Processes</vt:lpstr>
      <vt:lpstr>PowerPoint 演示文稿</vt:lpstr>
      <vt:lpstr>Communications Models </vt:lpstr>
      <vt:lpstr>3.4.1 Shared memory</vt:lpstr>
      <vt:lpstr>Shared memory</vt:lpstr>
      <vt:lpstr>Shared memory</vt:lpstr>
      <vt:lpstr>Shared memory</vt:lpstr>
      <vt:lpstr>Shared memory</vt:lpstr>
      <vt:lpstr>3.4.2 Message-Passing System</vt:lpstr>
      <vt:lpstr>Message-Passing System </vt:lpstr>
      <vt:lpstr>Implementation Questions</vt:lpstr>
      <vt:lpstr>Message-Passing System</vt:lpstr>
      <vt:lpstr>Naming--Direct Communication</vt:lpstr>
      <vt:lpstr>Naming--Indirect Communication</vt:lpstr>
      <vt:lpstr>Naming-Indirect Communication</vt:lpstr>
      <vt:lpstr>Naming-Indirect Communication</vt:lpstr>
      <vt:lpstr>Synchronization</vt:lpstr>
      <vt:lpstr>Buffering</vt:lpstr>
      <vt:lpstr>3.5 Example of IPC Systems</vt:lpstr>
      <vt:lpstr>Shared memory</vt:lpstr>
      <vt:lpstr>共享内存（存储区）过程</vt:lpstr>
      <vt:lpstr>共享内存（存储区）过程</vt:lpstr>
      <vt:lpstr>共享内存（存储区）过程</vt:lpstr>
      <vt:lpstr>Shared memory</vt:lpstr>
      <vt:lpstr>关于共享内存区与进程地址空间的附接与分离</vt:lpstr>
      <vt:lpstr>Shared memory</vt:lpstr>
      <vt:lpstr>Shared memory—单进程（Fig. 3.6）</vt:lpstr>
      <vt:lpstr>Shared memory例--进程之间通信</vt:lpstr>
      <vt:lpstr>PowerPoint 演示文稿</vt:lpstr>
      <vt:lpstr>PowerPoint 演示文稿</vt:lpstr>
      <vt:lpstr>PowerPoint 演示文稿</vt:lpstr>
      <vt:lpstr>PowerPoint 演示文稿</vt:lpstr>
      <vt:lpstr>Message-passing</vt:lpstr>
      <vt:lpstr>Message-passing</vt:lpstr>
      <vt:lpstr>Message-passing</vt:lpstr>
      <vt:lpstr>3.6 Communication in Client-Server Systems</vt:lpstr>
      <vt:lpstr>3.6.1 Sockets</vt:lpstr>
      <vt:lpstr>Socket Communication</vt:lpstr>
      <vt:lpstr>3.6.2 Remote Procedure Calls</vt:lpstr>
      <vt:lpstr>Remote Procedure Call</vt:lpstr>
      <vt:lpstr>Execution of RPC</vt:lpstr>
      <vt:lpstr>3.6.3 Remote Method Invocation</vt:lpstr>
      <vt:lpstr>Marshalling Parameters</vt:lpstr>
      <vt:lpstr>课后复习题</vt:lpstr>
      <vt:lpstr>End of Chapter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Processes</dc:title>
  <dc:creator/>
  <cp:lastModifiedBy>小鬼u</cp:lastModifiedBy>
  <cp:revision>2109</cp:revision>
  <dcterms:created xsi:type="dcterms:W3CDTF">2023-01-20T03:07:00Z</dcterms:created>
  <dcterms:modified xsi:type="dcterms:W3CDTF">2023-02-13T08:48:37Z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38547E0A04BE4C0B9E343DB9DF8B464D</vt:lpwstr>
  </property>
  <property fmtid="{D5CDD505-2E9C-101B-9397-08002B2CF9AE}" pid="3" name="KSOProductBuildVer">
    <vt:lpwstr>2052-11.1.0.13703</vt:lpwstr>
  </property>
</Properties>
</file>