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90" r:id="rId2"/>
  </p:sldMasterIdLst>
  <p:notesMasterIdLst>
    <p:notesMasterId r:id="rId101"/>
  </p:notesMasterIdLst>
  <p:sldIdLst>
    <p:sldId id="327" r:id="rId3"/>
    <p:sldId id="263" r:id="rId4"/>
    <p:sldId id="264" r:id="rId5"/>
    <p:sldId id="479" r:id="rId6"/>
    <p:sldId id="500" r:id="rId7"/>
    <p:sldId id="481" r:id="rId8"/>
    <p:sldId id="329" r:id="rId9"/>
    <p:sldId id="330" r:id="rId10"/>
    <p:sldId id="331" r:id="rId11"/>
    <p:sldId id="332" r:id="rId12"/>
    <p:sldId id="333" r:id="rId13"/>
    <p:sldId id="480" r:id="rId14"/>
    <p:sldId id="509" r:id="rId15"/>
    <p:sldId id="510" r:id="rId16"/>
    <p:sldId id="517" r:id="rId17"/>
    <p:sldId id="518" r:id="rId18"/>
    <p:sldId id="516" r:id="rId19"/>
    <p:sldId id="335" r:id="rId20"/>
    <p:sldId id="336" r:id="rId21"/>
    <p:sldId id="495" r:id="rId22"/>
    <p:sldId id="374" r:id="rId23"/>
    <p:sldId id="427" r:id="rId24"/>
    <p:sldId id="384" r:id="rId25"/>
    <p:sldId id="519" r:id="rId26"/>
    <p:sldId id="385" r:id="rId27"/>
    <p:sldId id="520" r:id="rId28"/>
    <p:sldId id="386" r:id="rId29"/>
    <p:sldId id="387" r:id="rId30"/>
    <p:sldId id="486" r:id="rId31"/>
    <p:sldId id="487" r:id="rId32"/>
    <p:sldId id="497" r:id="rId33"/>
    <p:sldId id="499" r:id="rId34"/>
    <p:sldId id="501" r:id="rId35"/>
    <p:sldId id="508" r:id="rId36"/>
    <p:sldId id="376" r:id="rId37"/>
    <p:sldId id="377" r:id="rId38"/>
    <p:sldId id="378" r:id="rId39"/>
    <p:sldId id="379" r:id="rId40"/>
    <p:sldId id="380" r:id="rId41"/>
    <p:sldId id="381" r:id="rId42"/>
    <p:sldId id="389" r:id="rId43"/>
    <p:sldId id="388" r:id="rId44"/>
    <p:sldId id="371" r:id="rId45"/>
    <p:sldId id="490" r:id="rId46"/>
    <p:sldId id="491" r:id="rId47"/>
    <p:sldId id="485" r:id="rId48"/>
    <p:sldId id="489" r:id="rId49"/>
    <p:sldId id="347" r:id="rId50"/>
    <p:sldId id="348" r:id="rId51"/>
    <p:sldId id="349" r:id="rId52"/>
    <p:sldId id="484" r:id="rId53"/>
    <p:sldId id="521" r:id="rId54"/>
    <p:sldId id="483" r:id="rId55"/>
    <p:sldId id="512" r:id="rId56"/>
    <p:sldId id="513" r:id="rId57"/>
    <p:sldId id="514" r:id="rId58"/>
    <p:sldId id="515" r:id="rId59"/>
    <p:sldId id="522" r:id="rId60"/>
    <p:sldId id="506" r:id="rId61"/>
    <p:sldId id="507" r:id="rId62"/>
    <p:sldId id="482" r:id="rId63"/>
    <p:sldId id="505" r:id="rId64"/>
    <p:sldId id="511" r:id="rId65"/>
    <p:sldId id="502" r:id="rId66"/>
    <p:sldId id="503" r:id="rId67"/>
    <p:sldId id="365" r:id="rId68"/>
    <p:sldId id="476" r:id="rId69"/>
    <p:sldId id="477" r:id="rId70"/>
    <p:sldId id="478" r:id="rId71"/>
    <p:sldId id="488" r:id="rId72"/>
    <p:sldId id="361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287" r:id="rId85"/>
    <p:sldId id="305" r:id="rId86"/>
    <p:sldId id="306" r:id="rId87"/>
    <p:sldId id="307" r:id="rId88"/>
    <p:sldId id="337" r:id="rId89"/>
    <p:sldId id="308" r:id="rId90"/>
    <p:sldId id="309" r:id="rId91"/>
    <p:sldId id="310" r:id="rId92"/>
    <p:sldId id="362" r:id="rId93"/>
    <p:sldId id="289" r:id="rId94"/>
    <p:sldId id="290" r:id="rId95"/>
    <p:sldId id="471" r:id="rId96"/>
    <p:sldId id="472" r:id="rId97"/>
    <p:sldId id="473" r:id="rId98"/>
    <p:sldId id="363" r:id="rId99"/>
    <p:sldId id="328" r:id="rId10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28" y="102"/>
      </p:cViewPr>
      <p:guideLst>
        <p:guide orient="horz" pos="808"/>
        <p:guide pos="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466922-934A-4231-A5C9-B4C795454594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84F9FE-E1BD-4E9B-96FB-EED16056E63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5F02FF-CCAD-481D-AFB7-F43823C6B4F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B1E07D-8DAE-4DBF-83EB-9EC03DFA13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8C9BE83-E726-4821-A35F-DAA335FFBB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E8241A1-F019-4384-A340-BC6CDCE7E1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69713F4-A75A-4620-BF63-F49885889FC2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26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7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2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5FCC-5057-47E5-B151-392415D96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66556-56C5-4118-BB8E-A4DF2AB9B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DB7314-B916-4A87-BEAB-E37C015D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4F2B3-912B-4829-8206-2FD97E61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DA3C5B-D72C-4F49-9DDA-0407514C3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9F6ED6-CA68-4898-9D73-B51379702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7BBE1-84FE-4A04-969E-26D6A41E8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C75AB-50E0-466D-AA5B-CBEF55B38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96C3D8-E82D-4E76-A691-59BD00F84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70021-4FD3-494C-A812-6E9626B51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90CB8E-BA63-43E6-A8C1-2DC13C4D2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F368F5-F7E0-4176-B795-BABE41B02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CC9ABF-ED0A-45A4-B293-0D18A606A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9ACFD-2932-414A-9713-259CED676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FAF82-F826-46C9-8FDE-35B4E17DF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DF3F-CB85-422B-B4BC-229D61A72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20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B27E1-065A-411E-808E-FE144C873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661E4-2395-4168-947F-035571A7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1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F6199-343D-4B67-89CA-E7A5BD8F4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D15BA-488B-4F13-BE3D-7B7F91C47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FF295A-F3F6-4F2E-8921-FA6A2F51A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5983D-D9D3-471A-84C7-EA0CDDD6F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72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7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0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9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19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A513E4-BBDC-44E8-B427-551DFE47A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70A8193C-0C79-4F0A-B065-54FD9C7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4.</a:t>
            </a:r>
            <a:fld id="{D5F2364D-3987-4EB4-8A1A-D67C131F7E90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190A9E-F7C9-40B6-8BB9-53AD1B8BB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E393BFE-165B-42FC-8475-85E28271739F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262E0334-A5BA-4E8B-AEDD-623990FE9AEC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1BF475E-497C-4D8D-B8F0-C8949DF0434E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0C03C90-6A56-4067-AC8F-941D3120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91352E4-A186-4059-B4BE-791BCA9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23,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C49EA47E-ACF6-4B7C-B722-7C14A40F5056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C9A08984-CECC-44CF-903C-27D46AC93E48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BEF0FD0-412C-447F-87EE-EF2C5A17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2AEB3CC-E63F-49E4-B139-E6013467AA99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6B577659-A2B2-4DE8-AFE2-EFEC37DFC4C0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2EE26A9D-C3FF-43F7-9C10-D778E289303A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8F61237A-5A9E-41BB-9444-3BACAA9CCC77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867680B2-3E5A-4F4A-869F-217CE4E88583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7FDCC33F-0EF6-48BE-A8A1-3E71CFB0A3DB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6526FCE5-6F86-4027-B198-6E294EA7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9D39498F-68DC-4723-85A1-FA6C45F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998790B8-317E-40D8-BDFB-EACC5A66ED59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6A628AFA-7AFC-495E-BFF0-FE648DF5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DB7DAC4D-C142-4863-A636-8C699CB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DAE2241-CA15-4638-8720-A149776C5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6E7D8322-4FDF-4FD0-A24A-990382DF9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8EFE78-2956-4327-874C-F303ED33D868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7DFF7376-2402-4944-85E1-05FAA14C6F6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ADEFF6-C9F1-489B-86EB-EC0922D34D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AF417A-7353-40E9-ABC4-6FE0E9530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0F4F6E0-5599-4C4D-BC40-935BE6CA8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15652"/>
            <a:ext cx="7029450" cy="4503738"/>
          </a:xfrm>
        </p:spPr>
        <p:txBody>
          <a:bodyPr/>
          <a:lstStyle/>
          <a:p>
            <a:r>
              <a:rPr lang="zh-CN" altLang="en-US" sz="2800" dirty="0"/>
              <a:t>进程是一个资源的拥有者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创建进程、撤销进程，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上下文切换</a:t>
            </a:r>
            <a:r>
              <a:rPr lang="zh-CN" altLang="en-US" sz="2400" dirty="0"/>
              <a:t>，系统必须为之付出</a:t>
            </a:r>
            <a:r>
              <a:rPr lang="zh-CN" altLang="en-US" sz="2400" dirty="0">
                <a:solidFill>
                  <a:srgbClr val="0000CC"/>
                </a:solidFill>
              </a:rPr>
              <a:t>很大的时空开销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进程</a:t>
            </a:r>
            <a:r>
              <a:rPr lang="zh-CN" altLang="en-US" sz="2400" dirty="0">
                <a:solidFill>
                  <a:srgbClr val="0000CC"/>
                </a:solidFill>
              </a:rPr>
              <a:t>切换的频率</a:t>
            </a:r>
            <a:r>
              <a:rPr lang="zh-CN" altLang="en-US" sz="2400" dirty="0"/>
              <a:t>不宜过高；</a:t>
            </a:r>
          </a:p>
          <a:p>
            <a:pPr lvl="1"/>
            <a:r>
              <a:rPr lang="zh-CN" altLang="en-US" sz="2400" dirty="0"/>
              <a:t>系统中所</a:t>
            </a:r>
            <a:r>
              <a:rPr lang="zh-CN" altLang="en-US" sz="2400" dirty="0">
                <a:solidFill>
                  <a:srgbClr val="0000CC"/>
                </a:solidFill>
              </a:rPr>
              <a:t>设置的进程数目</a:t>
            </a:r>
            <a:r>
              <a:rPr lang="zh-CN" altLang="en-US" sz="2400" dirty="0"/>
              <a:t>不宜过多</a:t>
            </a:r>
            <a:endParaRPr lang="en-US" altLang="zh-CN" sz="2400" dirty="0"/>
          </a:p>
          <a:p>
            <a:pPr lvl="1"/>
            <a:r>
              <a:rPr lang="zh-CN" altLang="en-US" sz="2400" dirty="0"/>
              <a:t>限制了</a:t>
            </a:r>
            <a:r>
              <a:rPr lang="zh-CN" altLang="en-US" sz="2400" dirty="0">
                <a:solidFill>
                  <a:srgbClr val="0000CC"/>
                </a:solidFill>
              </a:rPr>
              <a:t>并发程度</a:t>
            </a:r>
            <a:r>
              <a:rPr lang="zh-CN" altLang="en-US" sz="2400" dirty="0"/>
              <a:t>的进一步提高；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CE5DC5C-F57B-454D-B0F3-9E0F71B91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B29646-BA7E-46BD-93FE-A3D2EEAE8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9BFF0E-531E-477C-9BFE-F6B8C4B7D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39977"/>
            <a:ext cx="7029450" cy="4503738"/>
          </a:xfrm>
        </p:spPr>
        <p:txBody>
          <a:bodyPr/>
          <a:lstStyle/>
          <a:p>
            <a:pPr eaLnBrk="1"/>
            <a:r>
              <a:rPr lang="zh-CN" altLang="en-US" sz="2000" dirty="0"/>
              <a:t>如果将进程作为</a:t>
            </a:r>
            <a:r>
              <a:rPr lang="zh-CN" altLang="en-US" sz="2000" dirty="0">
                <a:solidFill>
                  <a:srgbClr val="7030A0"/>
                </a:solidFill>
              </a:rPr>
              <a:t>独立申请资源</a:t>
            </a:r>
            <a:r>
              <a:rPr lang="zh-CN" altLang="en-US" sz="2000" dirty="0"/>
              <a:t>基本单位与</a:t>
            </a:r>
            <a:r>
              <a:rPr lang="en-US" altLang="zh-CN" sz="2000" dirty="0">
                <a:solidFill>
                  <a:srgbClr val="7030A0"/>
                </a:solidFill>
              </a:rPr>
              <a:t>CPU</a:t>
            </a:r>
            <a:r>
              <a:rPr lang="zh-CN" altLang="en-US" sz="2000" dirty="0">
                <a:solidFill>
                  <a:srgbClr val="7030A0"/>
                </a:solidFill>
              </a:rPr>
              <a:t>调度和分派</a:t>
            </a:r>
            <a:r>
              <a:rPr lang="zh-CN" altLang="en-US" sz="2000" dirty="0"/>
              <a:t>的基本单位这两个基本属性分开</a:t>
            </a:r>
            <a:endParaRPr lang="en-US" altLang="zh-CN" sz="2000" dirty="0"/>
          </a:p>
          <a:p>
            <a:pPr lvl="1" eaLnBrk="1"/>
            <a:r>
              <a:rPr lang="zh-CN" altLang="en-US" dirty="0"/>
              <a:t>拥有资源的，不频繁调度</a:t>
            </a:r>
            <a:endParaRPr lang="en-US" altLang="zh-CN" dirty="0"/>
          </a:p>
          <a:p>
            <a:pPr lvl="1" eaLnBrk="1"/>
            <a:r>
              <a:rPr lang="zh-CN" altLang="en-US" dirty="0"/>
              <a:t>频繁调度的，基本不拥有资源（轻装上阵）</a:t>
            </a:r>
            <a:endParaRPr lang="en-US" altLang="zh-CN" dirty="0"/>
          </a:p>
          <a:p>
            <a:pPr eaLnBrk="1"/>
            <a:r>
              <a:rPr lang="zh-CN" altLang="en-US" sz="2000" dirty="0">
                <a:solidFill>
                  <a:srgbClr val="FF0000"/>
                </a:solidFill>
              </a:rPr>
              <a:t>这种观点导致了线程的产生</a:t>
            </a:r>
          </a:p>
          <a:p>
            <a:pPr eaLnBrk="1"/>
            <a:r>
              <a:rPr lang="zh-CN" altLang="en-US" sz="2000" dirty="0"/>
              <a:t>进程仍然是作为</a:t>
            </a:r>
            <a:r>
              <a:rPr lang="zh-CN" altLang="en-US" sz="2000" b="1" dirty="0">
                <a:solidFill>
                  <a:srgbClr val="0000CC"/>
                </a:solidFill>
              </a:rPr>
              <a:t>独立分配资源</a:t>
            </a:r>
            <a:r>
              <a:rPr lang="zh-CN" altLang="en-US" sz="2000" dirty="0"/>
              <a:t>的基本单位（</a:t>
            </a:r>
            <a:r>
              <a:rPr lang="zh-CN" altLang="en-US" sz="2000" dirty="0">
                <a:solidFill>
                  <a:srgbClr val="C00000"/>
                </a:solidFill>
              </a:rPr>
              <a:t>拥有资源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eaLnBrk="1"/>
            <a:r>
              <a:rPr lang="zh-CN" altLang="en-US" dirty="0"/>
              <a:t>不适合频繁进行</a:t>
            </a:r>
            <a:r>
              <a:rPr lang="zh-CN" altLang="en-US" dirty="0">
                <a:solidFill>
                  <a:srgbClr val="0000CC"/>
                </a:solidFill>
              </a:rPr>
              <a:t>上下文切换</a:t>
            </a:r>
            <a:endParaRPr lang="en-US" altLang="zh-CN" dirty="0"/>
          </a:p>
          <a:p>
            <a:pPr lvl="1" eaLnBrk="1"/>
            <a:r>
              <a:rPr lang="zh-CN" altLang="en-US" dirty="0"/>
              <a:t>不将其作为</a:t>
            </a:r>
            <a:r>
              <a:rPr lang="zh-CN" altLang="en-US" b="1" dirty="0">
                <a:solidFill>
                  <a:srgbClr val="003399"/>
                </a:solidFill>
              </a:rPr>
              <a:t>调度和分派</a:t>
            </a:r>
            <a:r>
              <a:rPr lang="zh-CN" altLang="en-US" dirty="0"/>
              <a:t>的基本单位</a:t>
            </a:r>
            <a:endParaRPr lang="en-US" altLang="zh-CN" dirty="0"/>
          </a:p>
          <a:p>
            <a:pPr eaLnBrk="1"/>
            <a:r>
              <a:rPr lang="zh-CN" altLang="en-US" dirty="0"/>
              <a:t>线程</a:t>
            </a:r>
            <a:endParaRPr lang="en-US" altLang="zh-CN" dirty="0"/>
          </a:p>
          <a:p>
            <a:pPr lvl="1" eaLnBrk="1"/>
            <a:r>
              <a:rPr lang="zh-CN" altLang="en-US" dirty="0"/>
              <a:t>仅拥有其</a:t>
            </a:r>
            <a:r>
              <a:rPr lang="zh-CN" altLang="en-US" dirty="0">
                <a:solidFill>
                  <a:srgbClr val="7030A0"/>
                </a:solidFill>
              </a:rPr>
              <a:t>运行所需</a:t>
            </a:r>
            <a:r>
              <a:rPr lang="zh-CN" altLang="en-US" dirty="0"/>
              <a:t>的极少的</a:t>
            </a:r>
            <a:r>
              <a:rPr lang="zh-CN" altLang="en-US" dirty="0">
                <a:solidFill>
                  <a:srgbClr val="7030A0"/>
                </a:solidFill>
              </a:rPr>
              <a:t>资源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/>
            <a:r>
              <a:rPr lang="zh-CN" altLang="en-US" dirty="0"/>
              <a:t>可以轻装上阵，作为</a:t>
            </a:r>
            <a:r>
              <a:rPr lang="en-US" altLang="zh-CN" dirty="0">
                <a:solidFill>
                  <a:srgbClr val="7030A0"/>
                </a:solidFill>
              </a:rPr>
              <a:t>CPU</a:t>
            </a:r>
            <a:r>
              <a:rPr lang="zh-CN" altLang="en-US" dirty="0">
                <a:solidFill>
                  <a:srgbClr val="7030A0"/>
                </a:solidFill>
              </a:rPr>
              <a:t>调度的基本单位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7C764D9-C4FD-4654-9BF1-FF13692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3693" y="435075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6600"/>
                </a:solidFill>
              </a:rPr>
              <a:t>light-weight </a:t>
            </a:r>
            <a:r>
              <a:rPr lang="en-US" altLang="zh-CN" dirty="0">
                <a:solidFill>
                  <a:srgbClr val="006600"/>
                </a:solidFill>
              </a:rPr>
              <a:t>p</a:t>
            </a:r>
            <a:r>
              <a:rPr lang="zh-CN" altLang="en-US" dirty="0">
                <a:solidFill>
                  <a:srgbClr val="006600"/>
                </a:solidFill>
              </a:rPr>
              <a:t>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178F9E-9331-4FC4-B72A-15110FD5A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95309"/>
            <a:ext cx="7158037" cy="555579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DF68CE3-54A0-432E-8413-8270270BC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874713"/>
            <a:ext cx="7927975" cy="5319712"/>
          </a:xfrm>
        </p:spPr>
        <p:txBody>
          <a:bodyPr/>
          <a:lstStyle/>
          <a:p>
            <a:pPr eaLnBrk="1"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Thread</a:t>
            </a:r>
            <a:r>
              <a:rPr lang="zh-CN" altLang="en-US" sz="2000" dirty="0">
                <a:solidFill>
                  <a:srgbClr val="FF0000"/>
                </a:solidFill>
              </a:rPr>
              <a:t>（线程）</a:t>
            </a:r>
            <a:r>
              <a:rPr lang="en-US" altLang="zh-CN" sz="2000" dirty="0">
                <a:solidFill>
                  <a:srgbClr val="FF0000"/>
                </a:solidFill>
              </a:rPr>
              <a:t>---</a:t>
            </a:r>
            <a:r>
              <a:rPr lang="zh-CN" altLang="en-US" sz="2000" dirty="0"/>
              <a:t>light-weight </a:t>
            </a:r>
            <a:r>
              <a:rPr lang="en-US" altLang="zh-CN" sz="2000" dirty="0"/>
              <a:t>p</a:t>
            </a:r>
            <a:r>
              <a:rPr lang="zh-CN" altLang="en-US" sz="2000" dirty="0"/>
              <a:t>rocess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线程隶属于进程，且一个线程只能属于一个进程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一个进程可以有多个线程，至少需要一个线程。</a:t>
            </a:r>
            <a:endParaRPr lang="en-US" altLang="zh-CN" sz="1600" dirty="0"/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系统将资源分配给进程，同一进程的所有线程共享该进程的所有资源</a:t>
            </a:r>
            <a:endParaRPr lang="en-US" altLang="zh-CN" dirty="0"/>
          </a:p>
          <a:p>
            <a:pPr lvl="2" eaLnBrk="1">
              <a:spcBef>
                <a:spcPts val="600"/>
              </a:spcBef>
            </a:pPr>
            <a:r>
              <a:rPr lang="zh-CN" altLang="en-US" sz="1600" dirty="0"/>
              <a:t>同一进程中的多个线程共享进程代码段</a:t>
            </a:r>
            <a:r>
              <a:rPr lang="en-US" altLang="zh-CN" sz="1600" dirty="0"/>
              <a:t>(</a:t>
            </a:r>
            <a:r>
              <a:rPr lang="zh-CN" altLang="en-US" sz="1600" dirty="0"/>
              <a:t>代码和常量</a:t>
            </a:r>
            <a:r>
              <a:rPr lang="en-US" altLang="zh-CN" sz="1600" dirty="0"/>
              <a:t>)</a:t>
            </a:r>
            <a:r>
              <a:rPr lang="zh-CN" altLang="en-US" sz="1600" dirty="0"/>
              <a:t>，数据段</a:t>
            </a:r>
            <a:r>
              <a:rPr lang="en-US" altLang="zh-CN" sz="1600" dirty="0"/>
              <a:t>(</a:t>
            </a:r>
            <a:r>
              <a:rPr lang="zh-CN" altLang="en-US" sz="1600" dirty="0"/>
              <a:t>全局变量和静态变量</a:t>
            </a:r>
            <a:r>
              <a:rPr lang="en-US" altLang="zh-CN" sz="1600" dirty="0"/>
              <a:t>)</a:t>
            </a:r>
            <a:r>
              <a:rPr lang="zh-CN" altLang="en-US" sz="1600" dirty="0"/>
              <a:t>，堆。</a:t>
            </a:r>
            <a:r>
              <a:rPr lang="zh-CN" altLang="en-US" sz="1600" dirty="0">
                <a:solidFill>
                  <a:srgbClr val="FF0000"/>
                </a:solidFill>
              </a:rPr>
              <a:t>注：线程不能共享进程的栈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 eaLnBrk="1">
              <a:spcBef>
                <a:spcPts val="600"/>
              </a:spcBef>
            </a:pPr>
            <a:r>
              <a:rPr lang="zh-CN" altLang="en-US" sz="1400" dirty="0"/>
              <a:t>线程自己基本不拥有资源，只拥有一些在运行中必不可少的资源如.，程序计数器、寄存器、栈（用来存放所有局部变量和临时变量），因此线程又称为light-weight </a:t>
            </a:r>
            <a:r>
              <a:rPr lang="en-US" altLang="zh-CN" sz="1400" dirty="0"/>
              <a:t>p</a:t>
            </a:r>
            <a:r>
              <a:rPr lang="zh-CN" altLang="en-US" sz="1400" dirty="0"/>
              <a:t>rocess。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线程是进程的一个实体，是操作系统调度和分派的基本单位（处理机上运行的是线程），</a:t>
            </a:r>
            <a:r>
              <a:rPr lang="zh-CN" altLang="zh-CN" b="1" dirty="0">
                <a:solidFill>
                  <a:srgbClr val="006600"/>
                </a:solidFill>
              </a:rPr>
              <a:t>线程运行在进程的上下文中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同一进程中的多个线程可以并发执行</a:t>
            </a:r>
          </a:p>
          <a:p>
            <a:pPr eaLnBrk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Process –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heavy-weight process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/>
              <a:t>一个进程一般拥有若干线程，</a:t>
            </a:r>
            <a:r>
              <a:rPr lang="zh-CN" altLang="en-US" dirty="0">
                <a:solidFill>
                  <a:srgbClr val="0000CC"/>
                </a:solidFill>
              </a:rPr>
              <a:t>至少需要一个线程；</a:t>
            </a:r>
          </a:p>
          <a:p>
            <a:pPr lvl="1" eaLnBrk="1">
              <a:spcBef>
                <a:spcPts val="600"/>
              </a:spcBef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进程不再是一个可执行的实体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</a:p>
          <a:p>
            <a:pPr lvl="1" eaLnBrk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76A6EC62-A34A-47EF-A75E-6C9FDBFAA92C}"/>
              </a:ext>
            </a:extLst>
          </p:cNvPr>
          <p:cNvSpPr/>
          <p:nvPr/>
        </p:nvSpPr>
        <p:spPr>
          <a:xfrm>
            <a:off x="7543800" y="58023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进程与线程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线程是进程的运行实体，一个进程至少需要一个线程，可以拥有多个线程，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>
                <a:solidFill>
                  <a:srgbClr val="7030A0"/>
                </a:solidFill>
              </a:rPr>
              <a:t>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CPU</a:t>
            </a:r>
            <a:r>
              <a:rPr lang="zh-CN" altLang="en-US" b="1" dirty="0">
                <a:solidFill>
                  <a:srgbClr val="0000CC"/>
                </a:solidFill>
              </a:rPr>
              <a:t>调度与分派的基本单位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6437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States（Java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1307592" y="1968437"/>
            <a:ext cx="6592824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3922776" y="1389888"/>
            <a:ext cx="2359152" cy="448056"/>
          </a:xfrm>
          <a:prstGeom prst="wedgeRoundRectCallout">
            <a:avLst>
              <a:gd name="adj1" fmla="val -14562"/>
              <a:gd name="adj2" fmla="val 13317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+ Running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5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 States （Java）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578469"/>
            <a:ext cx="7173157" cy="42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sp>
        <p:nvSpPr>
          <p:cNvPr id="2" name="AutoShape 2" descr="https://bkimg.cdn.bcebos.com/pic/a5c27d1ed21b0ef4a9c88f08ddc451da81cb3e47?x-bce-process=image/watermark,image_d2F0ZXIvYmFpa2U5Mg==,g_7,xp_5,yp_5/format,f_a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1633491"/>
            <a:ext cx="6414394" cy="3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5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39727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线程实体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06488"/>
            <a:ext cx="7351712" cy="49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线程的实体主要包括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</a:rPr>
              <a:t>程序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数据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7030A0"/>
                </a:solidFill>
              </a:rPr>
              <a:t>TCB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TCB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包括以下信息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线程状态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当线程不运行时，被保存的现场资源（线程的上下文）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一组执行堆栈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存放每个线程的局部变量主存区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访问同一个进程中的主存和其它资源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用于指示被执行指令序列的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程序计数器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、保留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局部变量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、少数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状态参数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返回地址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等的一组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寄存器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堆栈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805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0CFAAE-B0A8-404B-897B-59F695377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713DC3-7E66-477C-9857-A4CAFA59C9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28750"/>
            <a:ext cx="7513637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传统的OS中，调度和分派的基本单位是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进程</a:t>
            </a:r>
            <a:r>
              <a:rPr lang="zh-CN" altLang="en-US" sz="2000" dirty="0"/>
              <a:t>，拥有资源的基本单位也是进程；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线程</a:t>
            </a:r>
            <a:r>
              <a:rPr lang="zh-CN" altLang="en-US" sz="2000" dirty="0"/>
              <a:t>，拥有资源的基本单位是进程；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线程能轻装上阵，可显著地提高系统的并发度；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u="sng" dirty="0">
                <a:solidFill>
                  <a:srgbClr val="FF0000"/>
                </a:solidFill>
              </a:rPr>
              <a:t>同一进程中，线程的切换不会引起进程切换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不同进程中的线程之间的切换要引起进程的切换；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并发性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引入线程的系统中，同一进程中的多个线之间可并发执行，使系统具有更好的并发性，进一步提高了资源的利用率及系统的吞吐量；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例如web server，迅雷等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C16616E-2BBB-451A-9DB9-927AFCC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208781-E61E-41EB-8654-086E6952F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368F89-92B6-43AA-91B5-98857A03E7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006475"/>
            <a:ext cx="7673975" cy="4879975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拥有资源</a:t>
            </a:r>
          </a:p>
          <a:p>
            <a:pPr lvl="1" eaLnBrk="1" hangingPunct="1"/>
            <a:r>
              <a:rPr lang="zh-CN" altLang="en-US" sz="2000" dirty="0"/>
              <a:t>进程是拥有资源的独立单位；</a:t>
            </a:r>
          </a:p>
          <a:p>
            <a:pPr lvl="1" eaLnBrk="1" hangingPunct="1"/>
            <a:r>
              <a:rPr lang="zh-CN" altLang="en-US" sz="2000" dirty="0"/>
              <a:t>线程仅拥有比不可少的资源，可以访问其隶属进程的资源；例如进程的代码段、数据段及系统资源，如已打开的文件、I/O设备等，可供同一进程的线程共享；</a:t>
            </a:r>
          </a:p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系统开销</a:t>
            </a:r>
          </a:p>
          <a:p>
            <a:pPr lvl="1" eaLnBrk="1" hangingPunct="1"/>
            <a:r>
              <a:rPr lang="zh-CN" altLang="en-US" sz="2000" dirty="0"/>
              <a:t>系统创建及撤销进程时的开销远远大于创建及撤销线程时的开销；</a:t>
            </a:r>
          </a:p>
          <a:p>
            <a:pPr lvl="1" eaLnBrk="1" hangingPunct="1"/>
            <a:r>
              <a:rPr lang="zh-CN" altLang="en-US" sz="2000" dirty="0"/>
              <a:t>进程切换时的开销也远远大于线程切换时的开销；</a:t>
            </a:r>
          </a:p>
          <a:p>
            <a:pPr lvl="1" eaLnBrk="1" hangingPunct="1"/>
            <a:r>
              <a:rPr lang="zh-CN" altLang="en-US" sz="2000" dirty="0"/>
              <a:t>由于同一进程中的多个线程具有相同的地址空间，致使他们之间的同步和通信的实现，也变得比较容易；</a:t>
            </a:r>
          </a:p>
          <a:p>
            <a:pPr lvl="1" eaLnBrk="1" hangingPunct="1"/>
            <a:r>
              <a:rPr lang="zh-CN" altLang="en-US" sz="2000" dirty="0"/>
              <a:t>在有的OS中，线程的切换、同步和通信都无需OS内核的干预；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1263838-863B-457F-991E-807BE5F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3107FA-701F-40F0-931C-EA036DAD3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3638550"/>
          </a:xfrm>
        </p:spPr>
        <p:txBody>
          <a:bodyPr/>
          <a:lstStyle/>
          <a:p>
            <a:r>
              <a:rPr lang="zh-CN" altLang="en-US" sz="2400" b="1" dirty="0"/>
              <a:t>Overview</a:t>
            </a:r>
          </a:p>
          <a:p>
            <a:r>
              <a:rPr lang="zh-CN" altLang="en-US" sz="2400" b="1" dirty="0"/>
              <a:t>Multithreading Models</a:t>
            </a:r>
          </a:p>
          <a:p>
            <a:r>
              <a:rPr lang="zh-CN" altLang="en-US" sz="2400" b="1" dirty="0"/>
              <a:t>Threading Issues</a:t>
            </a:r>
          </a:p>
          <a:p>
            <a:r>
              <a:rPr lang="zh-CN" altLang="en-US" sz="2400" b="1" dirty="0"/>
              <a:t>Pthreads</a:t>
            </a:r>
          </a:p>
          <a:p>
            <a:r>
              <a:rPr lang="zh-CN" altLang="en-US" sz="2400" dirty="0"/>
              <a:t>Windows XP Threads</a:t>
            </a:r>
          </a:p>
          <a:p>
            <a:r>
              <a:rPr lang="zh-CN" altLang="en-US" sz="2400" dirty="0"/>
              <a:t>Linux Threads</a:t>
            </a:r>
          </a:p>
          <a:p>
            <a:r>
              <a:rPr lang="zh-CN" altLang="en-US" sz="2400" dirty="0"/>
              <a:t>Java Threads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85A5D-52A1-48D9-B7CD-64602EA67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17488"/>
            <a:ext cx="7158038" cy="787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 (Why thread?)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2916537-AEB2-4B9C-84CC-081A01FFC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514475"/>
            <a:ext cx="7351713" cy="387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Responsiveness（响应性）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A</a:t>
            </a:r>
            <a:r>
              <a:rPr lang="zh-CN" altLang="en-US" dirty="0"/>
              <a:t>llowing a program to </a:t>
            </a:r>
            <a:r>
              <a:rPr lang="zh-CN" altLang="en-US" dirty="0">
                <a:solidFill>
                  <a:srgbClr val="7030A0"/>
                </a:solidFill>
              </a:rPr>
              <a:t>continue running </a:t>
            </a:r>
            <a:r>
              <a:rPr lang="zh-CN" altLang="en-US" dirty="0"/>
              <a:t>even if </a:t>
            </a:r>
            <a:r>
              <a:rPr lang="zh-CN" altLang="en-US" dirty="0">
                <a:solidFill>
                  <a:srgbClr val="7030A0"/>
                </a:solidFill>
              </a:rPr>
              <a:t>parts of it </a:t>
            </a:r>
            <a:r>
              <a:rPr lang="zh-CN" altLang="en-US" dirty="0"/>
              <a:t>is </a:t>
            </a:r>
            <a:r>
              <a:rPr lang="zh-CN" altLang="en-US" dirty="0">
                <a:solidFill>
                  <a:srgbClr val="7030A0"/>
                </a:solidFill>
              </a:rPr>
              <a:t>blocked</a:t>
            </a:r>
            <a:r>
              <a:rPr lang="zh-CN" altLang="en-US" dirty="0"/>
              <a:t> or is </a:t>
            </a:r>
            <a:r>
              <a:rPr lang="zh-CN" altLang="en-US" dirty="0">
                <a:solidFill>
                  <a:srgbClr val="7030A0"/>
                </a:solidFill>
              </a:rPr>
              <a:t>performing a lengthy operation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Resource Sharing（共享资源）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ym typeface="Arial" panose="020B0604020202020204" pitchFamily="34" charset="0"/>
              </a:rPr>
              <a:t>T</a:t>
            </a:r>
            <a:r>
              <a:rPr lang="zh-CN" altLang="en-US" dirty="0">
                <a:sym typeface="Arial" panose="020B0604020202020204" pitchFamily="34" charset="0"/>
              </a:rPr>
              <a:t>hreads sharing the </a:t>
            </a:r>
            <a:r>
              <a:rPr lang="zh-CN" altLang="en-US" dirty="0">
                <a:solidFill>
                  <a:srgbClr val="0000CC"/>
                </a:solidFill>
                <a:sym typeface="Arial" panose="020B0604020202020204" pitchFamily="34" charset="0"/>
              </a:rPr>
              <a:t>memory and the resources </a:t>
            </a:r>
            <a:r>
              <a:rPr lang="zh-CN" altLang="en-US" dirty="0">
                <a:sym typeface="Arial" panose="020B0604020202020204" pitchFamily="34" charset="0"/>
              </a:rPr>
              <a:t>of the process to which they belong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Economy（经济）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rgbClr val="003399"/>
                </a:solidFill>
                <a:sym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llocating memory</a:t>
            </a:r>
            <a:r>
              <a:rPr lang="zh-CN" altLang="en-US" dirty="0">
                <a:sym typeface="Arial" panose="020B0604020202020204" pitchFamily="34" charset="0"/>
              </a:rPr>
              <a:t> and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resources</a:t>
            </a:r>
            <a:r>
              <a:rPr lang="zh-CN" altLang="en-US" dirty="0">
                <a:sym typeface="Arial" panose="020B0604020202020204" pitchFamily="34" charset="0"/>
              </a:rPr>
              <a:t> for process 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creating</a:t>
            </a:r>
            <a:r>
              <a:rPr lang="zh-CN" altLang="en-US" u="sng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olidFill>
                  <a:srgbClr val="7030A0"/>
                </a:solidFill>
                <a:sym typeface="Arial" panose="020B0604020202020204" pitchFamily="34" charset="0"/>
              </a:rPr>
              <a:t>constly</a:t>
            </a:r>
            <a:r>
              <a:rPr lang="zh-CN" altLang="en-US" dirty="0">
                <a:sym typeface="Arial" panose="020B0604020202020204" pitchFamily="34" charset="0"/>
              </a:rPr>
              <a:t>,  </a:t>
            </a:r>
            <a:r>
              <a:rPr lang="zh-CN" altLang="en-US" b="1" u="sng" dirty="0">
                <a:solidFill>
                  <a:srgbClr val="0070C0"/>
                </a:solidFill>
                <a:sym typeface="Arial" panose="020B0604020202020204" pitchFamily="34" charset="0"/>
              </a:rPr>
              <a:t>context switch </a:t>
            </a:r>
            <a:r>
              <a:rPr lang="zh-CN" altLang="en-US" sz="2000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ym typeface="Arial" panose="020B0604020202020204" pitchFamily="34" charset="0"/>
              </a:rPr>
              <a:t>the same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Utilization of MP Architectures（充分利用多处理器）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ym typeface="Arial" panose="020B0604020202020204" pitchFamily="34" charset="0"/>
              </a:rPr>
              <a:t>A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single-threaded process</a:t>
            </a:r>
            <a:r>
              <a:rPr lang="zh-CN" altLang="en-US" dirty="0">
                <a:sym typeface="Arial" panose="020B0604020202020204" pitchFamily="34" charset="0"/>
              </a:rPr>
              <a:t> can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run on one CPU</a:t>
            </a:r>
            <a:r>
              <a:rPr lang="zh-CN" altLang="en-US" dirty="0">
                <a:sym typeface="Arial" panose="020B0604020202020204" pitchFamily="34" charset="0"/>
              </a:rPr>
              <a:t>, while threads belong to one process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can run on diffrent CPUs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0326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 Multithreading 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824" y="1304100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EC401A9B-9375-4C95-876E-35104959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231900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284163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Helvetica" panose="020B0604020202020204" pitchFamily="34" charset="0"/>
              </a:rPr>
              <a:t>类比：客户到银行接受服务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" panose="020B0604020202020204" pitchFamily="34" charset="0"/>
              </a:rPr>
              <a:t>众多客户到银行办理业务，银行职员提供相应的服务。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客户到达银行，离开银行，可以自己协商服务顺序；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客户之间可以进行通信交流；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</a:rPr>
              <a:t>在为客户提供服务之前，银行感知不到客户的存在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</a:rPr>
              <a:t>客户必须通过银行职员才能办理相应业务；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7030A0"/>
                </a:solidFill>
                <a:latin typeface="Helvetica" panose="020B0604020202020204" pitchFamily="34" charset="0"/>
              </a:rPr>
              <a:t>用户自己管理效率高，因此系统提供一些线程库来管理用户级线程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客户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可以视为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银行职员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可以理解为</a:t>
            </a:r>
            <a:r>
              <a:rPr lang="zh-CN" altLang="en-US" b="1" dirty="0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用户级线程的管理无需通过</a:t>
            </a:r>
            <a:r>
              <a:rPr lang="zh-CN" altLang="en-US" sz="1600" b="1" dirty="0">
                <a:solidFill>
                  <a:srgbClr val="0066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sz="1600" dirty="0">
                <a:latin typeface="Helvetica" panose="020B0604020202020204" pitchFamily="34" charset="0"/>
                <a:sym typeface="Arial" panose="020B0604020202020204" pitchFamily="34" charset="0"/>
              </a:rPr>
              <a:t>干预；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用户级线程的运行需要</a:t>
            </a:r>
            <a:r>
              <a:rPr lang="zh-CN" altLang="en-US" sz="1600" b="1" dirty="0">
                <a:solidFill>
                  <a:srgbClr val="0000CC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映射到</a:t>
            </a:r>
            <a:r>
              <a:rPr lang="zh-CN" altLang="en-US" sz="1600" b="1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相应的核心线程才能完成；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88404558-5A2F-4120-BCFF-7B80EBBF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25463"/>
            <a:ext cx="7067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and </a:t>
            </a: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393762"/>
            <a:ext cx="7772400" cy="485159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r>
              <a:rPr lang="zh-CN" altLang="en-US" sz="2400" dirty="0"/>
              <a:t>       </a:t>
            </a:r>
            <a:endParaRPr lang="en-US" sz="2400" dirty="0"/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用户级线程仅存在于用户空间中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用户线程的</a:t>
            </a: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</a:rPr>
              <a:t>创建、 撤消、线程之间的同步与通信</a:t>
            </a:r>
            <a:r>
              <a:rPr lang="zh-CN" altLang="en-US" dirty="0">
                <a:latin typeface="Arial" panose="020B0604020202020204" pitchFamily="34" charset="0"/>
              </a:rPr>
              <a:t>等功能，都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无须</a:t>
            </a: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系统调用</a:t>
            </a:r>
            <a:r>
              <a:rPr lang="zh-CN" altLang="en-US" dirty="0">
                <a:latin typeface="Arial" panose="020B0604020202020204" pitchFamily="34" charset="0"/>
              </a:rPr>
              <a:t>来实现，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dirty="0">
                <a:solidFill>
                  <a:srgbClr val="0070C0"/>
                </a:solidFill>
                <a:sym typeface="宋体" panose="02010600030101010101" pitchFamily="2" charset="-122"/>
              </a:rPr>
              <a:t>通过用户级线程库来实现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如</a:t>
            </a:r>
            <a:r>
              <a:rPr lang="en-US" altLang="zh-CN" dirty="0" err="1">
                <a:sym typeface="宋体" panose="02010600030101010101" pitchFamily="2" charset="-122"/>
              </a:rPr>
              <a:t>pthread</a:t>
            </a:r>
            <a:r>
              <a:rPr lang="zh-CN" altLang="en-US" dirty="0">
                <a:sym typeface="宋体" panose="02010600030101010101" pitchFamily="2" charset="-122"/>
              </a:rPr>
              <a:t>等</a:t>
            </a:r>
            <a:r>
              <a:rPr lang="en-US" altLang="zh-CN" dirty="0">
                <a:sym typeface="宋体" panose="0201060003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对于</a:t>
            </a:r>
            <a:r>
              <a:rPr lang="zh-CN" altLang="en-US" u="sng" dirty="0">
                <a:solidFill>
                  <a:srgbClr val="7030A0"/>
                </a:solidFill>
                <a:latin typeface="Arial" panose="020B0604020202020204" pitchFamily="34" charset="0"/>
              </a:rPr>
              <a:t>用户级线程的</a:t>
            </a:r>
            <a:r>
              <a:rPr lang="zh-CN" altLang="en-US" b="1" u="sng" dirty="0">
                <a:solidFill>
                  <a:srgbClr val="7030A0"/>
                </a:solidFill>
                <a:latin typeface="Arial" panose="020B0604020202020204" pitchFamily="34" charset="0"/>
              </a:rPr>
              <a:t>切换</a:t>
            </a:r>
            <a:r>
              <a:rPr lang="zh-CN" altLang="en-US" dirty="0">
                <a:latin typeface="Arial" panose="020B0604020202020204" pitchFamily="34" charset="0"/>
              </a:rPr>
              <a:t>，通常是发生在一个应用进程的诸多线程之间，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无需内核的支持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/>
              <a:t>也是</a:t>
            </a:r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用户级线程库</a:t>
            </a:r>
            <a:r>
              <a:rPr lang="zh-CN" altLang="en-US" dirty="0">
                <a:sym typeface="宋体" panose="02010600030101010101" pitchFamily="2" charset="-122"/>
              </a:rPr>
              <a:t>来管理的。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由于切换的规则远比进程调度和切换的规则简单，因而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使线程的切换速度特别快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50825"/>
            <a:ext cx="70675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 and Kernel Threads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274890"/>
            <a:ext cx="7419975" cy="30746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用户线程的管理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zh-CN" altLang="en-US" b="1" dirty="0">
                <a:latin typeface="Arial" panose="020B0604020202020204" pitchFamily="34" charset="0"/>
              </a:rPr>
              <a:t>内核</a:t>
            </a:r>
            <a:r>
              <a:rPr lang="zh-CN" alt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无关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zh-CN" altLang="en-US" b="1" u="sng" dirty="0">
                <a:solidFill>
                  <a:srgbClr val="0000CC"/>
                </a:solidFill>
                <a:latin typeface="Arial" panose="020B0604020202020204" pitchFamily="34" charset="0"/>
              </a:rPr>
              <a:t>不需要通过系统调用来完成</a:t>
            </a: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u="sng" dirty="0">
                <a:solidFill>
                  <a:srgbClr val="006600"/>
                </a:solidFill>
              </a:rPr>
              <a:t>用户级线程是</a:t>
            </a:r>
            <a:r>
              <a:rPr lang="en-US" altLang="zh-CN" b="1" u="sng" dirty="0">
                <a:solidFill>
                  <a:srgbClr val="7030A0"/>
                </a:solidFill>
              </a:rPr>
              <a:t>OS</a:t>
            </a:r>
            <a:r>
              <a:rPr lang="zh-CN" altLang="en-US" b="1" u="sng" dirty="0">
                <a:solidFill>
                  <a:srgbClr val="7030A0"/>
                </a:solidFill>
              </a:rPr>
              <a:t>内核</a:t>
            </a:r>
            <a:r>
              <a:rPr lang="zh-CN" altLang="en-US" b="1" u="sng" dirty="0">
                <a:solidFill>
                  <a:srgbClr val="0070C0"/>
                </a:solidFill>
              </a:rPr>
              <a:t>不可感知</a:t>
            </a:r>
            <a:r>
              <a:rPr lang="zh-CN" altLang="en-US" b="1" u="sng" dirty="0">
                <a:solidFill>
                  <a:srgbClr val="006600"/>
                </a:solidFill>
              </a:rPr>
              <a:t>的，即核心</a:t>
            </a:r>
            <a:r>
              <a:rPr lang="zh-CN" altLang="en-US" b="1" u="sng" dirty="0">
                <a:solidFill>
                  <a:srgbClr val="0000CC"/>
                </a:solidFill>
              </a:rPr>
              <a:t>感知不到</a:t>
            </a:r>
            <a:r>
              <a:rPr lang="zh-CN" altLang="en-US" b="1" u="sng" dirty="0">
                <a:solidFill>
                  <a:srgbClr val="006600"/>
                </a:solidFill>
              </a:rPr>
              <a:t>用户级线程的存在。</a:t>
            </a:r>
            <a:endParaRPr lang="zh-CN" altLang="en-US" b="1" u="sng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当用户级线程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执行时</a:t>
            </a: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需要将</a:t>
            </a: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映射到</a:t>
            </a:r>
            <a:r>
              <a:rPr lang="zh-CN" altLang="en-US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，由</a:t>
            </a:r>
            <a:r>
              <a:rPr lang="zh-CN" altLang="en-US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控制</a:t>
            </a:r>
            <a:r>
              <a:rPr lang="zh-CN" altLang="en-US" b="1" i="1" u="sng" dirty="0">
                <a:solidFill>
                  <a:srgbClr val="C00000"/>
                </a:solidFill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的执行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1600" dirty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不支持多线程机制，</a:t>
            </a:r>
            <a:r>
              <a:rPr lang="en-US" altLang="zh-CN" sz="1600" dirty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内核只能感知到进程的存在（一个线程），因此即使用户创建了多个用户线程，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这些用户线程也不能分派到多个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上并行执行</a:t>
            </a:r>
            <a:r>
              <a:rPr lang="zh-CN" altLang="en-US" sz="1600" dirty="0">
                <a:solidFill>
                  <a:srgbClr val="0000CC"/>
                </a:solidFill>
                <a:latin typeface="Arial" panose="020B0604020202020204" pitchFamily="34" charset="0"/>
              </a:rPr>
              <a:t>；</a:t>
            </a:r>
            <a:endParaRPr lang="en-US" altLang="zh-CN" sz="16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742950" lvl="1" indent="-285750" eaLnBrk="1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7030A0"/>
                </a:solidFill>
                <a:latin typeface="Arial" panose="020B0604020202020204" pitchFamily="34" charset="0"/>
              </a:rPr>
              <a:t>当正在执行的用户线程被阻塞，进程就被阻塞，其他用户线程也无法执行；</a:t>
            </a: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16" y="406273"/>
            <a:ext cx="69376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</a:p>
        </p:txBody>
      </p:sp>
    </p:spTree>
    <p:extLst>
      <p:ext uri="{BB962C8B-B14F-4D97-AF65-F5344CB8AC3E}">
        <p14:creationId xmlns:p14="http://schemas.microsoft.com/office/powerpoint/2010/main" val="27836995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Three 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POSIX </a:t>
            </a:r>
            <a:r>
              <a:rPr lang="zh-CN" altLang="en-US" sz="2000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sz="2000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sz="2000" dirty="0"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Thread management done by user-level threads library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User-level threads are managed by a</a:t>
            </a:r>
            <a:r>
              <a:rPr lang="zh-CN" altLang="en-US" sz="2000" dirty="0">
                <a:solidFill>
                  <a:srgbClr val="003399"/>
                </a:solidFill>
              </a:rPr>
              <a:t> thread library</a:t>
            </a:r>
            <a:r>
              <a:rPr lang="zh-CN" altLang="en-US" sz="2000" dirty="0"/>
              <a:t>, and </a:t>
            </a:r>
            <a:r>
              <a:rPr lang="zh-CN" altLang="en-US" sz="2000" b="1" u="sng" dirty="0">
                <a:solidFill>
                  <a:srgbClr val="0070C0"/>
                </a:solidFill>
              </a:rPr>
              <a:t>the kernel is unaware of them.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To run on a CPU, </a:t>
            </a:r>
            <a:r>
              <a:rPr lang="zh-CN" altLang="en-US" sz="2000" b="1" dirty="0"/>
              <a:t>user-level threads </a:t>
            </a:r>
            <a:r>
              <a:rPr lang="zh-CN" altLang="en-US" sz="2000" dirty="0"/>
              <a:t>must ultimately be </a:t>
            </a:r>
            <a:r>
              <a:rPr lang="zh-CN" altLang="en-US" sz="2000" dirty="0">
                <a:solidFill>
                  <a:srgbClr val="CC6600"/>
                </a:solidFill>
              </a:rPr>
              <a:t>mapped to</a:t>
            </a:r>
            <a:r>
              <a:rPr lang="zh-CN" altLang="en-US" sz="2000" dirty="0"/>
              <a:t> an associated </a:t>
            </a:r>
            <a:r>
              <a:rPr lang="zh-CN" altLang="en-US" sz="2000" b="1" dirty="0"/>
              <a:t>kernel-level thread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6600"/>
                </a:solidFill>
                <a:sym typeface="Arial" panose="020B0604020202020204" pitchFamily="34" charset="0"/>
              </a:rPr>
              <a:t>If an OS does not support multithreaded, e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ven thouth a process could comproise of several user-level threads,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the operating system sees only a single process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 and will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not 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schedule the different threads of the process on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 separate processors.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Three 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POSIX </a:t>
            </a:r>
            <a:r>
              <a:rPr lang="zh-CN" altLang="en-US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dirty="0">
                <a:sym typeface="宋体" panose="02010600030101010101" pitchFamily="2" charset="-122"/>
              </a:rPr>
              <a:t>p</a:t>
            </a:r>
            <a:r>
              <a:rPr lang="zh-CN" altLang="en-US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226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395D60-0CF5-4282-B816-654F4CBF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A9A3D67-722E-4FAB-9BDB-98454F01EE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282700"/>
            <a:ext cx="7777162" cy="4483100"/>
          </a:xfrm>
        </p:spPr>
        <p:txBody>
          <a:bodyPr/>
          <a:lstStyle/>
          <a:p>
            <a:r>
              <a:rPr lang="zh-CN" altLang="en-US" sz="2000" dirty="0"/>
              <a:t>如果系统支持线程，</a:t>
            </a:r>
            <a:r>
              <a:rPr lang="zh-CN" altLang="en-US" sz="2000" u="sng" dirty="0"/>
              <a:t>核心线程的管理由内核完成</a:t>
            </a:r>
            <a:endParaRPr lang="en-US" altLang="zh-CN" sz="2000" u="sng" dirty="0"/>
          </a:p>
          <a:p>
            <a:r>
              <a:rPr lang="zh-CN" altLang="en-US" sz="2000" dirty="0"/>
              <a:t>线程的</a:t>
            </a:r>
            <a:r>
              <a:rPr lang="zh-CN" altLang="en-US" sz="2000" dirty="0">
                <a:solidFill>
                  <a:srgbClr val="7030A0"/>
                </a:solidFill>
              </a:rPr>
              <a:t>创建、撤消和切换</a:t>
            </a:r>
            <a:r>
              <a:rPr lang="zh-CN" altLang="en-US" sz="2000" dirty="0"/>
              <a:t>等，都是</a:t>
            </a:r>
            <a:r>
              <a:rPr lang="zh-CN" altLang="en-US" sz="2000" b="1" i="1" u="sng" dirty="0">
                <a:solidFill>
                  <a:srgbClr val="FF0000"/>
                </a:solidFill>
              </a:rPr>
              <a:t>依靠内核来实现</a:t>
            </a:r>
            <a:endParaRPr lang="en-US" altLang="zh-CN" sz="2000" dirty="0"/>
          </a:p>
          <a:p>
            <a:r>
              <a:rPr lang="zh-CN" altLang="en-US" sz="2000" u="sng" dirty="0">
                <a:solidFill>
                  <a:srgbClr val="0000CC"/>
                </a:solidFill>
              </a:rPr>
              <a:t>需要直接或间接通过</a:t>
            </a:r>
            <a:r>
              <a:rPr lang="zh-CN" altLang="en-US" sz="2000" i="1" u="sng" dirty="0">
                <a:solidFill>
                  <a:srgbClr val="C00000"/>
                </a:solidFill>
              </a:rPr>
              <a:t>系统调用</a:t>
            </a:r>
            <a:r>
              <a:rPr lang="zh-CN" altLang="en-US" sz="2000" u="sng" dirty="0">
                <a:solidFill>
                  <a:srgbClr val="0000CC"/>
                </a:solidFill>
              </a:rPr>
              <a:t>来完成</a:t>
            </a:r>
          </a:p>
          <a:p>
            <a:r>
              <a:rPr lang="zh-CN" altLang="en-US" sz="2000" dirty="0"/>
              <a:t>在内核空间中为每一个内核支持线程设置了一个</a:t>
            </a:r>
            <a:r>
              <a:rPr lang="zh-CN" altLang="en-US" sz="2000" dirty="0">
                <a:solidFill>
                  <a:srgbClr val="CC6600"/>
                </a:solidFill>
              </a:rPr>
              <a:t>线程控制块(TCB)</a:t>
            </a:r>
            <a:r>
              <a:rPr lang="zh-CN" altLang="en-US" sz="2000" dirty="0"/>
              <a:t>， 内核是根据该控制块而感知某线程的存在的，并对其加以控制。 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内核支持线程是</a:t>
            </a:r>
            <a:r>
              <a:rPr lang="en-US" altLang="zh-CN" sz="2000" b="1" dirty="0">
                <a:solidFill>
                  <a:srgbClr val="C00000"/>
                </a:solidFill>
              </a:rPr>
              <a:t>OS</a:t>
            </a:r>
            <a:r>
              <a:rPr lang="zh-CN" altLang="en-US" sz="2000" b="1" dirty="0">
                <a:solidFill>
                  <a:srgbClr val="C00000"/>
                </a:solidFill>
              </a:rPr>
              <a:t>内核可感知的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06600"/>
                </a:solidFill>
              </a:rPr>
              <a:t>用户级线程内核是不可感知的</a:t>
            </a:r>
            <a:endParaRPr lang="en-US" altLang="zh-CN" b="1" dirty="0">
              <a:solidFill>
                <a:srgbClr val="006600"/>
              </a:solidFill>
            </a:endParaRPr>
          </a:p>
          <a:p>
            <a:r>
              <a:rPr lang="en-US" altLang="zh-CN" sz="2400" b="1" i="1" u="sng" dirty="0">
                <a:solidFill>
                  <a:srgbClr val="C00000"/>
                </a:solidFill>
              </a:rPr>
              <a:t>OS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只为核心线程分配</a:t>
            </a:r>
            <a:r>
              <a:rPr lang="en-US" altLang="zh-CN" sz="2400" b="1" i="1" u="sng" dirty="0">
                <a:solidFill>
                  <a:srgbClr val="C00000"/>
                </a:solidFill>
              </a:rPr>
              <a:t>CPU</a:t>
            </a:r>
            <a:r>
              <a:rPr lang="zh-CN" altLang="en-US" sz="2400" b="1" i="1" u="sng" dirty="0">
                <a:solidFill>
                  <a:srgbClr val="C00000"/>
                </a:solidFill>
              </a:rPr>
              <a:t>等资源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BE4AC3-8978-4964-BD1B-2F9278ECB3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A82644F-2E35-41D5-B3D5-723FB21B79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Supported </a:t>
            </a:r>
            <a:r>
              <a:rPr lang="en-US" altLang="zh-CN" sz="2400" dirty="0">
                <a:solidFill>
                  <a:schemeClr val="tx2"/>
                </a:solidFill>
              </a:rPr>
              <a:t>by the </a:t>
            </a:r>
            <a:r>
              <a:rPr lang="en-US" altLang="zh-CN" sz="2400" dirty="0">
                <a:solidFill>
                  <a:srgbClr val="006600"/>
                </a:solidFill>
              </a:rPr>
              <a:t>Kernel </a:t>
            </a:r>
            <a:r>
              <a:rPr lang="en-US" altLang="zh-CN" sz="2400" dirty="0">
                <a:solidFill>
                  <a:schemeClr val="tx2"/>
                </a:solidFill>
              </a:rPr>
              <a:t>and </a:t>
            </a:r>
            <a:r>
              <a:rPr lang="en-US" altLang="zh-CN" sz="2400" dirty="0">
                <a:solidFill>
                  <a:srgbClr val="003399"/>
                </a:solidFill>
              </a:rPr>
              <a:t>managed </a:t>
            </a:r>
            <a:r>
              <a:rPr lang="en-US" altLang="zh-CN" sz="2400" dirty="0">
                <a:solidFill>
                  <a:schemeClr val="tx2"/>
                </a:solidFill>
              </a:rPr>
              <a:t>by the </a:t>
            </a:r>
            <a:r>
              <a:rPr lang="en-US" altLang="zh-CN" sz="2400" dirty="0">
                <a:solidFill>
                  <a:srgbClr val="006600"/>
                </a:solidFill>
              </a:rPr>
              <a:t>Kernel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Examples</a:t>
            </a:r>
          </a:p>
          <a:p>
            <a:pPr lvl="1"/>
            <a:r>
              <a:rPr lang="en-US" altLang="zh-CN" sz="2000" dirty="0"/>
              <a:t>Windows XP/2000</a:t>
            </a:r>
          </a:p>
          <a:p>
            <a:pPr lvl="1"/>
            <a:r>
              <a:rPr lang="en-US" altLang="zh-CN" sz="2000" dirty="0"/>
              <a:t>Solaris</a:t>
            </a:r>
          </a:p>
          <a:p>
            <a:pPr lvl="1"/>
            <a:r>
              <a:rPr lang="en-US" altLang="zh-CN" sz="2000" dirty="0"/>
              <a:t>Linux</a:t>
            </a:r>
          </a:p>
          <a:p>
            <a:pPr lvl="1"/>
            <a:r>
              <a:rPr lang="en-US" altLang="zh-CN" sz="2000" dirty="0"/>
              <a:t>Tru64 UNIX</a:t>
            </a:r>
          </a:p>
          <a:p>
            <a:pPr lvl="1"/>
            <a:r>
              <a:rPr lang="en-US" altLang="zh-CN" sz="2000" dirty="0"/>
              <a:t>Mac OS 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6CA862-A87A-49A2-B3C3-E38EFC1B0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1C7B14-839C-4400-9E4D-D33BC18A3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672" y="1079500"/>
            <a:ext cx="737920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</a:t>
            </a:r>
            <a:r>
              <a:rPr lang="zh-CN" altLang="en-US" sz="2000" dirty="0">
                <a:solidFill>
                  <a:srgbClr val="C00000"/>
                </a:solidFill>
              </a:rPr>
              <a:t>不支持</a:t>
            </a:r>
            <a:r>
              <a:rPr lang="zh-CN" altLang="en-US" sz="2000" dirty="0"/>
              <a:t>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</a:t>
            </a:r>
            <a:r>
              <a:rPr lang="zh-CN" altLang="en-US" sz="2000" dirty="0">
                <a:solidFill>
                  <a:srgbClr val="7030A0"/>
                </a:solidFill>
              </a:rPr>
              <a:t>用户级线程</a:t>
            </a:r>
            <a:r>
              <a:rPr lang="zh-CN" altLang="en-US" sz="2000" dirty="0"/>
              <a:t>时，这些用户级线程</a:t>
            </a:r>
            <a:r>
              <a:rPr lang="zh-CN" altLang="en-US" sz="2000" dirty="0">
                <a:solidFill>
                  <a:srgbClr val="0000CC"/>
                </a:solidFill>
              </a:rPr>
              <a:t>是否可以分配到多个处理器上运行</a:t>
            </a:r>
            <a:r>
              <a:rPr lang="zh-CN" altLang="en-US" sz="2000" dirty="0"/>
              <a:t>？为什么？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3BA59C-1F54-4BC4-8E28-C2C14C12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7050" y="11541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Multithreaded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Processes(fig.4.1)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4.1 Overview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CF6D4C7B-2D35-4589-8E0A-2C49D23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062663"/>
            <a:ext cx="6294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思考：线程</a:t>
            </a:r>
            <a:r>
              <a:rPr lang="zh-CN" altLang="en-US" dirty="0">
                <a:solidFill>
                  <a:srgbClr val="FF0000"/>
                </a:solidFill>
              </a:rPr>
              <a:t>可共享的资源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不可共享的资源</a:t>
            </a:r>
            <a:r>
              <a:rPr lang="zh-CN" altLang="en-US" dirty="0"/>
              <a:t>分别有哪些？</a:t>
            </a:r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6B3DAE6A-2642-46DC-98B8-9E0E4D2A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885950"/>
            <a:ext cx="7210425" cy="39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5BB263-00AB-445C-8534-53BBC78FE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(Cont.)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6C40D5-098C-467B-BFD0-02B5A915F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，但操作系统核心不支持多线程机制；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>
                <a:highlight>
                  <a:srgbClr val="FFFF00"/>
                </a:highlight>
              </a:rPr>
              <a:t>当用户使用</a:t>
            </a:r>
            <a:r>
              <a:rPr lang="en-US" altLang="zh-CN" sz="2000" dirty="0" err="1">
                <a:highlight>
                  <a:srgbClr val="FFFF00"/>
                </a:highlight>
              </a:rPr>
              <a:t>pthread</a:t>
            </a:r>
            <a:r>
              <a:rPr lang="zh-CN" altLang="en-US" sz="2000" dirty="0">
                <a:highlight>
                  <a:srgbClr val="FFFF00"/>
                </a:highlight>
              </a:rPr>
              <a:t>或</a:t>
            </a:r>
            <a:r>
              <a:rPr lang="en-US" altLang="zh-CN" sz="2000" dirty="0">
                <a:highlight>
                  <a:srgbClr val="FFFF00"/>
                </a:highlight>
              </a:rPr>
              <a:t>java</a:t>
            </a:r>
            <a:r>
              <a:rPr lang="zh-CN" altLang="en-US" sz="2000" dirty="0">
                <a:highlight>
                  <a:srgbClr val="FFFF00"/>
                </a:highlight>
              </a:rPr>
              <a:t>提供的多线程机制创建了多个用户级线程时，这些用户级线程是否可以分配到多个处理器上运行？为什么？</a:t>
            </a: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系统内核管理的是核心线程，</a:t>
            </a:r>
            <a:r>
              <a:rPr lang="zh-CN" altLang="en-US" sz="2000" b="1" u="sng" dirty="0">
                <a:solidFill>
                  <a:srgbClr val="C00000"/>
                </a:solidFill>
              </a:rPr>
              <a:t>只能为核心线程分配</a:t>
            </a:r>
            <a:r>
              <a:rPr lang="en-US" altLang="zh-CN" sz="2000" b="1" u="sng" dirty="0">
                <a:solidFill>
                  <a:srgbClr val="C00000"/>
                </a:solidFill>
              </a:rPr>
              <a:t>CPU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一个用户线程必须要</a:t>
            </a:r>
            <a:r>
              <a:rPr lang="zh-CN" altLang="en-US" sz="2000" b="1" u="sng" dirty="0">
                <a:solidFill>
                  <a:srgbClr val="C00000"/>
                </a:solidFill>
              </a:rPr>
              <a:t>映射</a:t>
            </a:r>
            <a:r>
              <a:rPr lang="zh-CN" altLang="en-US" sz="2000" b="1" dirty="0">
                <a:solidFill>
                  <a:srgbClr val="C00000"/>
                </a:solidFill>
              </a:rPr>
              <a:t>到一个核心线程，才能在</a:t>
            </a:r>
            <a:r>
              <a:rPr lang="en-US" altLang="zh-CN" sz="2000" b="1" dirty="0">
                <a:solidFill>
                  <a:srgbClr val="C00000"/>
                </a:solidFill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</a:rPr>
              <a:t>上执行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核心无法感知用户线程的存在；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若核心不支持多线程机制，</a:t>
            </a:r>
            <a:r>
              <a:rPr lang="zh-CN" altLang="en-US" sz="2000" b="1" dirty="0">
                <a:solidFill>
                  <a:srgbClr val="0000CC"/>
                </a:solidFill>
              </a:rPr>
              <a:t>核心仅能感知到一个用户进程的存在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一个进程至少应包括一个线程，</a:t>
            </a:r>
            <a:r>
              <a:rPr lang="en-US" altLang="zh-CN" dirty="0"/>
              <a:t>OS</a:t>
            </a:r>
            <a:r>
              <a:rPr lang="zh-CN" altLang="en-US" dirty="0"/>
              <a:t>只能感知到进程的一个线程存在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7030A0"/>
                </a:solidFill>
              </a:rPr>
              <a:t>因此内核无法将多个用户线程调度到多个</a:t>
            </a:r>
            <a:r>
              <a:rPr lang="en-US" altLang="zh-CN" sz="2000" b="1" dirty="0">
                <a:solidFill>
                  <a:srgbClr val="7030A0"/>
                </a:solidFill>
              </a:rPr>
              <a:t>CPU</a:t>
            </a:r>
            <a:r>
              <a:rPr lang="zh-CN" altLang="en-US" sz="2000" b="1" dirty="0">
                <a:solidFill>
                  <a:srgbClr val="7030A0"/>
                </a:solidFill>
              </a:rPr>
              <a:t>上运行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A66D43-0BD6-4758-9714-5228FF7E34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0797F3-39E5-4C73-8538-0E987BF4A5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958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Nachos</a:t>
            </a:r>
            <a:r>
              <a:rPr lang="zh-CN" altLang="en-US" sz="2000" dirty="0"/>
              <a:t>的</a:t>
            </a:r>
            <a:r>
              <a:rPr lang="en-US" altLang="zh-CN" sz="2000" dirty="0"/>
              <a:t>Thread</a:t>
            </a:r>
            <a:r>
              <a:rPr lang="zh-CN" altLang="en-US" sz="2000" dirty="0"/>
              <a:t>类的构造函数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Thread *thread=new Thread(“map”); //</a:t>
            </a:r>
            <a:r>
              <a:rPr lang="zh-CN" altLang="en-US" sz="2000" dirty="0">
                <a:solidFill>
                  <a:srgbClr val="0000CC"/>
                </a:solidFill>
              </a:rPr>
              <a:t>创建一个</a:t>
            </a:r>
            <a:r>
              <a:rPr lang="zh-CN" altLang="en-US" sz="2000" b="1" dirty="0">
                <a:solidFill>
                  <a:srgbClr val="7030A0"/>
                </a:solidFill>
              </a:rPr>
              <a:t>核心</a:t>
            </a:r>
            <a:r>
              <a:rPr lang="zh-CN" altLang="en-US" sz="2000" dirty="0">
                <a:solidFill>
                  <a:srgbClr val="0000CC"/>
                </a:solidFill>
              </a:rPr>
              <a:t>线程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28676" name="矩形 1">
            <a:extLst>
              <a:ext uri="{FF2B5EF4-FFF2-40B4-BE49-F238E27FC236}">
                <a16:creationId xmlns:a16="http://schemas.microsoft.com/office/drawing/2014/main" id="{B67555A6-71E8-4E86-9ED6-5076A079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279650"/>
            <a:ext cx="7112000" cy="3692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Thread::Thread(char*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核心线程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JUST_CREATED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//new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USER_PROGRAM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= NULL;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617140" y="4125912"/>
            <a:ext cx="4175490" cy="1294724"/>
          </a:xfrm>
          <a:prstGeom prst="wedgeRoundRectCallout">
            <a:avLst>
              <a:gd name="adj1" fmla="val -70163"/>
              <a:gd name="adj2" fmla="val -2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为用户创建一个用户线程时，系统为应用程序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分配内存地址空间，并建立了一个内存地址空间标识，以标识该用户线程。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15959C-CE7F-4578-AB2E-1AD0DBEBA0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40E822-E530-46B1-8519-CF908B40C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187450"/>
            <a:ext cx="8026400" cy="430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</a:t>
            </a:r>
            <a:r>
              <a:rPr lang="zh-CN" altLang="en-US" sz="2000" dirty="0"/>
              <a:t>中</a:t>
            </a:r>
            <a:r>
              <a:rPr lang="zh-CN" altLang="en-US" sz="2000" b="1" dirty="0">
                <a:solidFill>
                  <a:srgbClr val="0000CC"/>
                </a:solidFill>
              </a:rPr>
              <a:t>用户线程</a:t>
            </a:r>
            <a:r>
              <a:rPr lang="zh-CN" altLang="en-US" sz="2000" dirty="0"/>
              <a:t>的创建启动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29700" name="矩形 1">
            <a:extLst>
              <a:ext uri="{FF2B5EF4-FFF2-40B4-BE49-F238E27FC236}">
                <a16:creationId xmlns:a16="http://schemas.microsoft.com/office/drawing/2014/main" id="{721B32C3-135A-49DE-9DD5-CCFC90A8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31582"/>
            <a:ext cx="7862887" cy="45243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*executable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-&gt;Open(filename);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*space;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space = new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(executable);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为应用程序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分配地址空间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Thread*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cueentThread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Thread(“main”);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-&gt;space = space; 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将用户线程映射到当前系统核心线程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executable;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file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InitRegisters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initial register values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RestoreState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page table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machine-&gt;Run();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jump to the user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ASSERT(FALSE);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machine-&gt;Run never returns;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address space exits by doing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"exit"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>
            <a:extLst>
              <a:ext uri="{FF2B5EF4-FFF2-40B4-BE49-F238E27FC236}">
                <a16:creationId xmlns:a16="http://schemas.microsoft.com/office/drawing/2014/main" id="{CB8DA9C3-30C1-44DF-8107-0A22581F5A8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下列关于进程和线程的叙述中，正确的是（）。</a:t>
            </a: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CED480CF-5010-4A78-B575-B852EEB7EC8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5144" y="2246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不管系统是否支持线程，进程都是资源分配的基本单位</a:t>
            </a: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3CC943D8-59FA-4BE5-A8D2-E814440F95D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5144" y="3103563"/>
            <a:ext cx="6554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线程是资源分配的基本单位，进程是调度的基本单位</a:t>
            </a:r>
          </a:p>
        </p:txBody>
      </p:sp>
      <p:sp>
        <p:nvSpPr>
          <p:cNvPr id="30725" name="文本框 6">
            <a:extLst>
              <a:ext uri="{FF2B5EF4-FFF2-40B4-BE49-F238E27FC236}">
                <a16:creationId xmlns:a16="http://schemas.microsoft.com/office/drawing/2014/main" id="{F27A0F27-70A7-40F1-BE1C-AA0233B001F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5144" y="3960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系统级线程和用户级线程的切换都需要内核的支持</a:t>
            </a: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5B2757C9-0B22-4E30-BF16-4EDFD1DFA14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85144" y="4818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同一进程中的各个线程拥有各自不同的地址空间</a:t>
            </a:r>
          </a:p>
        </p:txBody>
      </p:sp>
      <p:sp>
        <p:nvSpPr>
          <p:cNvPr id="30727" name="椭圆 8">
            <a:extLst>
              <a:ext uri="{FF2B5EF4-FFF2-40B4-BE49-F238E27FC236}">
                <a16:creationId xmlns:a16="http://schemas.microsoft.com/office/drawing/2014/main" id="{00E4D036-9B8A-4F04-BB24-97AFBB7F3B1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70769" y="2309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8" name="椭圆 9">
            <a:extLst>
              <a:ext uri="{FF2B5EF4-FFF2-40B4-BE49-F238E27FC236}">
                <a16:creationId xmlns:a16="http://schemas.microsoft.com/office/drawing/2014/main" id="{67559B0B-CED7-4E38-8183-E2C8876AD1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70769" y="3167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9" name="椭圆 10">
            <a:extLst>
              <a:ext uri="{FF2B5EF4-FFF2-40B4-BE49-F238E27FC236}">
                <a16:creationId xmlns:a16="http://schemas.microsoft.com/office/drawing/2014/main" id="{C212975B-1AD6-4BBD-9291-1BA892BEB45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0769" y="4024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0" name="椭圆 11">
            <a:extLst>
              <a:ext uri="{FF2B5EF4-FFF2-40B4-BE49-F238E27FC236}">
                <a16:creationId xmlns:a16="http://schemas.microsoft.com/office/drawing/2014/main" id="{0079469B-3744-49B4-883A-66C7158340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070769" y="4881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1" name="矩形: 圆角 12">
            <a:extLst>
              <a:ext uri="{FF2B5EF4-FFF2-40B4-BE49-F238E27FC236}">
                <a16:creationId xmlns:a16="http://schemas.microsoft.com/office/drawing/2014/main" id="{054A96FB-A650-4089-BAB8-09FDDD98950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0732" name="矩形 19">
            <a:extLst>
              <a:ext uri="{FF2B5EF4-FFF2-40B4-BE49-F238E27FC236}">
                <a16:creationId xmlns:a16="http://schemas.microsoft.com/office/drawing/2014/main" id="{AC68B0F8-EB17-4DAD-BE88-AC63967C1A6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3" name="文本框 24">
            <a:extLst>
              <a:ext uri="{FF2B5EF4-FFF2-40B4-BE49-F238E27FC236}">
                <a16:creationId xmlns:a16="http://schemas.microsoft.com/office/drawing/2014/main" id="{D646F1FE-D642-4848-A65F-491DF16E2F1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734" name="文本框 25">
            <a:extLst>
              <a:ext uri="{FF2B5EF4-FFF2-40B4-BE49-F238E27FC236}">
                <a16:creationId xmlns:a16="http://schemas.microsoft.com/office/drawing/2014/main" id="{9DBCF549-1331-40C6-B7CB-0E1D9728CD7D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5" name="组合 23">
            <a:extLst>
              <a:ext uri="{FF2B5EF4-FFF2-40B4-BE49-F238E27FC236}">
                <a16:creationId xmlns:a16="http://schemas.microsoft.com/office/drawing/2014/main" id="{80F13C45-7CEB-4A90-81B7-AF5D8A7AA6C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0746" name="RemarkBack">
              <a:extLst>
                <a:ext uri="{FF2B5EF4-FFF2-40B4-BE49-F238E27FC236}">
                  <a16:creationId xmlns:a16="http://schemas.microsoft.com/office/drawing/2014/main" id="{C2755C5D-6F25-4812-AAFC-D84ECCDBDE42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7" name="RemarkBlock">
              <a:extLst>
                <a:ext uri="{FF2B5EF4-FFF2-40B4-BE49-F238E27FC236}">
                  <a16:creationId xmlns:a16="http://schemas.microsoft.com/office/drawing/2014/main" id="{62DAF6B0-24B4-42D3-BA58-386930597259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8" name="RemarkTitleText">
              <a:extLst>
                <a:ext uri="{FF2B5EF4-FFF2-40B4-BE49-F238E27FC236}">
                  <a16:creationId xmlns:a16="http://schemas.microsoft.com/office/drawing/2014/main" id="{42ED82C9-3055-46C6-AD25-B5DA02A628E1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0736" name="RemarkBack">
            <a:extLst>
              <a:ext uri="{FF2B5EF4-FFF2-40B4-BE49-F238E27FC236}">
                <a16:creationId xmlns:a16="http://schemas.microsoft.com/office/drawing/2014/main" id="{BC48F28A-F172-4BE9-B14E-3E590B591DA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7" name="RemarkBlock">
            <a:extLst>
              <a:ext uri="{FF2B5EF4-FFF2-40B4-BE49-F238E27FC236}">
                <a16:creationId xmlns:a16="http://schemas.microsoft.com/office/drawing/2014/main" id="{34BF49B3-A83C-4DCF-8ADE-6F4894EFD7F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8" name="RemarkTitleText">
            <a:extLst>
              <a:ext uri="{FF2B5EF4-FFF2-40B4-BE49-F238E27FC236}">
                <a16:creationId xmlns:a16="http://schemas.microsoft.com/office/drawing/2014/main" id="{D3149E87-66D0-40CA-9CD6-752F69CA5D1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30739" name="组合 17">
            <a:extLst>
              <a:ext uri="{FF2B5EF4-FFF2-40B4-BE49-F238E27FC236}">
                <a16:creationId xmlns:a16="http://schemas.microsoft.com/office/drawing/2014/main" id="{51F804F6-AF2C-41E6-A8E8-0F19768101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0742" name="TitleBackground">
              <a:extLst>
                <a:ext uri="{FF2B5EF4-FFF2-40B4-BE49-F238E27FC236}">
                  <a16:creationId xmlns:a16="http://schemas.microsoft.com/office/drawing/2014/main" id="{C06CEA37-3214-4744-8760-EB918C26218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3" name="ColorBlock">
              <a:extLst>
                <a:ext uri="{FF2B5EF4-FFF2-40B4-BE49-F238E27FC236}">
                  <a16:creationId xmlns:a16="http://schemas.microsoft.com/office/drawing/2014/main" id="{C5E24FB0-D2EA-4578-8C01-22123DAB898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4" name="TypeText">
              <a:extLst>
                <a:ext uri="{FF2B5EF4-FFF2-40B4-BE49-F238E27FC236}">
                  <a16:creationId xmlns:a16="http://schemas.microsoft.com/office/drawing/2014/main" id="{ADE51E72-00CD-42E1-94CE-84A5D3136E2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0745" name="TipText">
              <a:extLst>
                <a:ext uri="{FF2B5EF4-FFF2-40B4-BE49-F238E27FC236}">
                  <a16:creationId xmlns:a16="http://schemas.microsoft.com/office/drawing/2014/main" id="{E0393561-199D-4E3D-81F9-23E03954C7B4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0740" name="图片 2">
            <a:extLst>
              <a:ext uri="{FF2B5EF4-FFF2-40B4-BE49-F238E27FC236}">
                <a16:creationId xmlns:a16="http://schemas.microsoft.com/office/drawing/2014/main" id="{3D9BCCD0-EA31-434C-A6DA-B62B0994499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文本框 18">
            <a:extLst>
              <a:ext uri="{FF2B5EF4-FFF2-40B4-BE49-F238E27FC236}">
                <a16:creationId xmlns:a16="http://schemas.microsoft.com/office/drawing/2014/main" id="{24F94204-93E7-495D-B567-2DD4F86AF7F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4683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660D49-55EA-445A-BF01-A9D0EBCC8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4.2.1 Many-to-One Model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38A64747-F8C8-4498-B39E-F70CEF00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422400" y="1539875"/>
            <a:ext cx="4473575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文本框 22531">
            <a:extLst>
              <a:ext uri="{FF2B5EF4-FFF2-40B4-BE49-F238E27FC236}">
                <a16:creationId xmlns:a16="http://schemas.microsoft.com/office/drawing/2014/main" id="{C5D017B9-D2A8-439A-8A4D-03497F1F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e.g.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1</a:t>
            </a:r>
            <a:r>
              <a:rPr lang="zh-CN" altLang="en-US" sz="2000">
                <a:latin typeface="Helvetica" panose="020B0604020202020204" pitchFamily="34" charset="0"/>
              </a:rPr>
              <a:t>、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a lot of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only one staff.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2</a:t>
            </a:r>
            <a:r>
              <a:rPr lang="zh-CN" altLang="en-US" sz="2000">
                <a:latin typeface="Helvetica" panose="020B0604020202020204" pitchFamily="34" charset="0"/>
              </a:rPr>
              <a:t>、</a:t>
            </a:r>
            <a:r>
              <a:rPr lang="en-US" altLang="zh-CN" sz="2000">
                <a:latin typeface="Helvetica" panose="020B0604020202020204" pitchFamily="34" charset="0"/>
              </a:rPr>
              <a:t>In a mess hall</a:t>
            </a:r>
            <a:r>
              <a:rPr lang="zh-CN" altLang="en-US" sz="2000">
                <a:latin typeface="Helvetica" panose="020B0604020202020204" pitchFamily="34" charset="0"/>
              </a:rPr>
              <a:t> 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1F90BE-966A-4A90-860B-316BF5BC8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9957AD-ED6C-4E00-A928-6ECF4A11F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152130" cy="5530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Many user-level threads mapped to single kernel thread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E.g. in a bank，only one clerk，and many customers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Thread management is done by the</a:t>
            </a:r>
            <a:r>
              <a:rPr lang="zh-CN" altLang="en-US" sz="2000" dirty="0">
                <a:solidFill>
                  <a:srgbClr val="0000CC"/>
                </a:solidFill>
              </a:rPr>
              <a:t> thread libray</a:t>
            </a:r>
            <a:r>
              <a:rPr lang="zh-CN" altLang="en-US" sz="2000" dirty="0">
                <a:solidFill>
                  <a:srgbClr val="FF3300"/>
                </a:solidFill>
              </a:rPr>
              <a:t> in </a:t>
            </a:r>
            <a:r>
              <a:rPr lang="zh-CN" altLang="en-US" sz="2000" dirty="0">
                <a:solidFill>
                  <a:srgbClr val="006600"/>
                </a:solidFill>
              </a:rPr>
              <a:t>user space</a:t>
            </a:r>
            <a:r>
              <a:rPr lang="zh-CN" altLang="en-US" sz="2000" dirty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Efficient</a:t>
            </a:r>
          </a:p>
          <a:p>
            <a:pPr lvl="1">
              <a:lnSpc>
                <a:spcPct val="80000"/>
              </a:lnSpc>
            </a:pP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Developer can </a:t>
            </a:r>
            <a:r>
              <a:rPr lang="zh-CN" altLang="en-US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create as many user threads </a:t>
            </a: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as necessary</a:t>
            </a:r>
          </a:p>
          <a:p>
            <a:pPr lvl="1">
              <a:lnSpc>
                <a:spcPct val="80000"/>
              </a:lnSpc>
            </a:pP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Only one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thread can access the kernel at a time</a:t>
            </a:r>
          </a:p>
          <a:p>
            <a:pPr lvl="2">
              <a:lnSpc>
                <a:spcPct val="80000"/>
              </a:lnSpc>
            </a:pPr>
            <a:r>
              <a:rPr lang="zh-CN" altLang="en-US" sz="1600" u="sng" dirty="0">
                <a:sym typeface="Arial" panose="020B0604020202020204" pitchFamily="34" charset="0"/>
              </a:rPr>
              <a:t>Multiple threads </a:t>
            </a:r>
            <a:r>
              <a:rPr lang="zh-CN" altLang="en-US" sz="1600" u="sng" dirty="0">
                <a:solidFill>
                  <a:srgbClr val="0000CC"/>
                </a:solidFill>
                <a:sym typeface="Arial" panose="020B0604020202020204" pitchFamily="34" charset="0"/>
              </a:rPr>
              <a:t>are unable to</a:t>
            </a:r>
            <a:r>
              <a:rPr lang="zh-CN" altLang="en-US" sz="1600" u="sng" dirty="0">
                <a:sym typeface="Arial" panose="020B0604020202020204" pitchFamily="34" charset="0"/>
              </a:rPr>
              <a:t> run  in parallel on multiprocessors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The </a:t>
            </a:r>
            <a:r>
              <a:rPr lang="zh-CN" altLang="en-US" b="1" dirty="0">
                <a:solidFill>
                  <a:srgbClr val="006600"/>
                </a:solidFill>
                <a:sym typeface="宋体" panose="02010600030101010101" pitchFamily="2" charset="-122"/>
              </a:rPr>
              <a:t>entire process will block</a:t>
            </a:r>
            <a:r>
              <a:rPr lang="zh-CN" altLang="en-US" b="1" dirty="0">
                <a:sym typeface="宋体" panose="02010600030101010101" pitchFamily="2" charset="-122"/>
              </a:rPr>
              <a:t> </a:t>
            </a:r>
            <a:r>
              <a:rPr lang="zh-CN" altLang="en-US" dirty="0">
                <a:sym typeface="宋体" panose="02010600030101010101" pitchFamily="2" charset="-122"/>
              </a:rPr>
              <a:t>if a thread makes a blocking system call</a:t>
            </a:r>
          </a:p>
          <a:p>
            <a:pPr lvl="1"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Usually used on systems that do not support kernel threads</a:t>
            </a:r>
            <a:r>
              <a:rPr lang="zh-CN" altLang="en-US" sz="2000" u="sng" dirty="0">
                <a:solidFill>
                  <a:srgbClr val="FF33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Solaris Green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GNU Portable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5F6FDA-AE49-493E-99DE-E41BF37A7D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4.2.2 One-to-one Model</a:t>
            </a:r>
          </a:p>
        </p:txBody>
      </p:sp>
      <p:pic>
        <p:nvPicPr>
          <p:cNvPr id="33795" name="Picture 7">
            <a:extLst>
              <a:ext uri="{FF2B5EF4-FFF2-40B4-BE49-F238E27FC236}">
                <a16:creationId xmlns:a16="http://schemas.microsoft.com/office/drawing/2014/main" id="{5BD5F65F-633B-4D83-9786-C3BFC246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862013" y="2047875"/>
            <a:ext cx="5229225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文本框 24579">
            <a:extLst>
              <a:ext uri="{FF2B5EF4-FFF2-40B4-BE49-F238E27FC236}">
                <a16:creationId xmlns:a16="http://schemas.microsoft.com/office/drawing/2014/main" id="{82241EF8-0B32-41C6-BE72-591C48CD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2005013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one staff for each custmer.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8850C5-8E42-4E32-8FB1-2C00A23C0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26FDFA-1AC0-47EE-A87F-BB77782334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954088"/>
            <a:ext cx="7351713" cy="523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Each user-level thread maps to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.</a:t>
            </a:r>
            <a:r>
              <a:rPr lang="zh-CN" altLang="en-US" dirty="0">
                <a:sym typeface="Arial" panose="020B0604020202020204" pitchFamily="34" charset="0"/>
              </a:rPr>
              <a:t>E.g. in a bank，each customer has her own clerk.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Provides</a:t>
            </a:r>
            <a:r>
              <a:rPr lang="zh-CN" altLang="en-US" sz="2000" dirty="0">
                <a:solidFill>
                  <a:srgbClr val="003399"/>
                </a:solidFill>
              </a:rPr>
              <a:t> </a:t>
            </a:r>
            <a:r>
              <a:rPr lang="zh-CN" altLang="en-US" sz="2000" b="1" u="sng" dirty="0">
                <a:solidFill>
                  <a:srgbClr val="003399"/>
                </a:solidFill>
              </a:rPr>
              <a:t>more concurrency</a:t>
            </a:r>
            <a:r>
              <a:rPr lang="zh-CN" altLang="en-US" sz="2000" b="1" u="sng" dirty="0"/>
              <a:t> </a:t>
            </a:r>
            <a:r>
              <a:rPr lang="zh-CN" altLang="en-US" sz="2000" dirty="0"/>
              <a:t>than  </a:t>
            </a:r>
            <a:r>
              <a:rPr lang="zh-CN" altLang="en-US" sz="2000" b="1" dirty="0"/>
              <a:t>many-to-one </a:t>
            </a:r>
            <a:r>
              <a:rPr lang="zh-CN" altLang="en-US" sz="2000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another thread to run</a:t>
            </a:r>
            <a:r>
              <a:rPr lang="zh-CN" altLang="en-US" dirty="0"/>
              <a:t> when a thread makes a blocking system call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 multiple threads to run in </a:t>
            </a:r>
            <a:r>
              <a:rPr lang="zh-CN" altLang="en-US" b="1" dirty="0">
                <a:solidFill>
                  <a:srgbClr val="006600"/>
                </a:solidFill>
              </a:rPr>
              <a:t>parallel on </a:t>
            </a:r>
            <a:r>
              <a:rPr lang="zh-CN" altLang="en-US" b="1" dirty="0"/>
              <a:t>multiprocessors</a:t>
            </a:r>
          </a:p>
          <a:p>
            <a:pPr>
              <a:lnSpc>
                <a:spcPct val="9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Creating </a:t>
            </a:r>
            <a:r>
              <a:rPr lang="zh-CN" altLang="en-US" sz="2000" b="1" u="sng" dirty="0">
                <a:solidFill>
                  <a:srgbClr val="0000CC"/>
                </a:solidFill>
              </a:rPr>
              <a:t>a user thread </a:t>
            </a:r>
            <a:r>
              <a:rPr lang="zh-CN" altLang="en-US" sz="2000" b="1" u="sng" dirty="0">
                <a:solidFill>
                  <a:srgbClr val="FF3300"/>
                </a:solidFill>
              </a:rPr>
              <a:t>required creating the </a:t>
            </a:r>
            <a:r>
              <a:rPr lang="zh-CN" altLang="en-US" sz="2000" b="1" u="sng" dirty="0">
                <a:solidFill>
                  <a:srgbClr val="0000CC"/>
                </a:solidFill>
              </a:rPr>
              <a:t>corresponding kernel thread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003399"/>
                </a:solidFill>
              </a:rPr>
              <a:t>Overhead</a:t>
            </a:r>
            <a:r>
              <a:rPr lang="zh-CN" altLang="en-US" dirty="0">
                <a:solidFill>
                  <a:srgbClr val="003399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of creating kernel threads </a:t>
            </a:r>
            <a:r>
              <a:rPr lang="zh-CN" altLang="en-US" dirty="0"/>
              <a:t>can burden the performance of an application</a:t>
            </a:r>
          </a:p>
          <a:p>
            <a:pPr lvl="1">
              <a:lnSpc>
                <a:spcPct val="90000"/>
              </a:lnSpc>
            </a:pPr>
            <a:r>
              <a:rPr lang="zh-CN" altLang="en-US" b="1" u="sng" dirty="0">
                <a:solidFill>
                  <a:srgbClr val="7030A0"/>
                </a:solidFill>
              </a:rPr>
              <a:t>Restrict the number of threads </a:t>
            </a:r>
            <a:r>
              <a:rPr lang="zh-CN" altLang="en-US" u="sng" dirty="0"/>
              <a:t>supported by the system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Windows 95/98/NT/2000/XP…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Solaris 9 and later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00DF03D-73A6-45D6-B2C1-C9A4897C9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4.2.3 Many-to-Many Model</a:t>
            </a:r>
          </a:p>
        </p:txBody>
      </p:sp>
      <p:pic>
        <p:nvPicPr>
          <p:cNvPr id="35843" name="Picture 7">
            <a:extLst>
              <a:ext uri="{FF2B5EF4-FFF2-40B4-BE49-F238E27FC236}">
                <a16:creationId xmlns:a16="http://schemas.microsoft.com/office/drawing/2014/main" id="{863A7D12-4E5B-4173-ABB3-BB74EE5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1285875" y="17907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文本框 26627">
            <a:extLst>
              <a:ext uri="{FF2B5EF4-FFF2-40B4-BE49-F238E27FC236}">
                <a16:creationId xmlns:a16="http://schemas.microsoft.com/office/drawing/2014/main" id="{C10EE9E7-78CC-4AF4-AC53-BFAC2AC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线程是进程的运行实体，一个进程至少需要一个线程，可以拥有多个线程，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>
                <a:solidFill>
                  <a:srgbClr val="7030A0"/>
                </a:solidFill>
              </a:rPr>
              <a:t>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7030A0"/>
                </a:solidFill>
              </a:rPr>
              <a:t>这些线程不能共享进程（主线程）的栈、寄存器等资源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CPU</a:t>
            </a:r>
            <a:r>
              <a:rPr lang="zh-CN" altLang="en-US" b="1" dirty="0">
                <a:solidFill>
                  <a:srgbClr val="0000CC"/>
                </a:solidFill>
              </a:rPr>
              <a:t>调度与分派的基本单位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同一进程中的多个线程可以并发执行</a:t>
            </a:r>
          </a:p>
          <a:p>
            <a:pPr lvl="2" eaLnBrk="1" hangingPunct="1">
              <a:spcBef>
                <a:spcPts val="600"/>
              </a:spcBef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1B7794-C03F-4167-8318-2D64FDCD0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268C63-77D3-401C-B059-441BBC716B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358062" cy="44450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Multiplexes many user-level threads to a smaller or equal number of kernel threads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400" b="1" u="sng" dirty="0">
                <a:solidFill>
                  <a:srgbClr val="7030A0"/>
                </a:solidFill>
              </a:rPr>
              <a:t>Developer can create as many user threads as necessary</a:t>
            </a:r>
          </a:p>
          <a:p>
            <a:r>
              <a:rPr lang="zh-CN" altLang="en-US" sz="2400" dirty="0">
                <a:solidFill>
                  <a:srgbClr val="006600"/>
                </a:solidFill>
              </a:rPr>
              <a:t>Allow  multiple threads to run in parallel on multiprocessors</a:t>
            </a:r>
          </a:p>
          <a:p>
            <a:endParaRPr lang="zh-CN" altLang="en-US" sz="2400" dirty="0"/>
          </a:p>
          <a:p>
            <a:r>
              <a:rPr lang="zh-CN" altLang="en-US" sz="2400" dirty="0"/>
              <a:t>Solaris prior to version 9</a:t>
            </a:r>
          </a:p>
          <a:p>
            <a:r>
              <a:rPr lang="zh-CN" altLang="en-US" sz="2400" dirty="0"/>
              <a:t>Windows NT/2000 with the </a:t>
            </a:r>
            <a:r>
              <a:rPr lang="zh-CN" altLang="en-US" sz="2400" i="1" dirty="0"/>
              <a:t>ThreadFiber</a:t>
            </a:r>
            <a:r>
              <a:rPr lang="zh-CN" altLang="en-US" sz="2400" dirty="0"/>
              <a:t>  package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EC8179-C9C8-4327-AF60-46F89D683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pic>
        <p:nvPicPr>
          <p:cNvPr id="37891" name="Picture 9">
            <a:extLst>
              <a:ext uri="{FF2B5EF4-FFF2-40B4-BE49-F238E27FC236}">
                <a16:creationId xmlns:a16="http://schemas.microsoft.com/office/drawing/2014/main" id="{A57E7D9A-12F8-4390-B1A7-B0B8A1A1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795338" y="1736725"/>
            <a:ext cx="5191125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文本框 28675">
            <a:extLst>
              <a:ext uri="{FF2B5EF4-FFF2-40B4-BE49-F238E27FC236}">
                <a16:creationId xmlns:a16="http://schemas.microsoft.com/office/drawing/2014/main" id="{A087389B-9134-4264-91B8-9D6D28E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and a lot of staffs for VIPs.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9A680D-CB3C-4D99-93E1-7CF800F412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47800"/>
            <a:ext cx="7391400" cy="4456113"/>
          </a:xfrm>
        </p:spPr>
        <p:txBody>
          <a:bodyPr/>
          <a:lstStyle/>
          <a:p>
            <a:r>
              <a:rPr lang="en-US" altLang="zh-CN" sz="2400"/>
              <a:t>Similar to M:M,</a:t>
            </a:r>
            <a:r>
              <a:rPr lang="en-US" altLang="zh-CN" sz="2400">
                <a:solidFill>
                  <a:srgbClr val="006600"/>
                </a:solidFill>
              </a:rPr>
              <a:t> except that it allows</a:t>
            </a:r>
            <a:r>
              <a:rPr lang="en-US" altLang="zh-CN" sz="2400">
                <a:solidFill>
                  <a:srgbClr val="003399"/>
                </a:solidFill>
              </a:rPr>
              <a:t> a user thread to be </a:t>
            </a:r>
            <a:r>
              <a:rPr lang="en-US" altLang="zh-CN" sz="2400" b="1">
                <a:solidFill>
                  <a:srgbClr val="003399"/>
                </a:solidFill>
              </a:rPr>
              <a:t>bound</a:t>
            </a:r>
            <a:r>
              <a:rPr lang="en-US" altLang="zh-CN" sz="2400">
                <a:solidFill>
                  <a:srgbClr val="003399"/>
                </a:solidFill>
              </a:rPr>
              <a:t> to a kernel thread</a:t>
            </a:r>
          </a:p>
          <a:p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400"/>
              <a:t>IRIX</a:t>
            </a:r>
          </a:p>
          <a:p>
            <a:pPr lvl="1"/>
            <a:r>
              <a:rPr lang="en-US" altLang="zh-CN" sz="2400"/>
              <a:t>HP-UX</a:t>
            </a:r>
          </a:p>
          <a:p>
            <a:pPr lvl="1"/>
            <a:r>
              <a:rPr lang="en-US" altLang="zh-CN" sz="2400"/>
              <a:t>Tru64 UNIX</a:t>
            </a:r>
          </a:p>
          <a:p>
            <a:pPr lvl="1"/>
            <a:r>
              <a:rPr lang="en-US" altLang="zh-CN" sz="2400"/>
              <a:t>Solaris 8 and earlier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4197064E-2946-48EE-ABC0-BAB6CDC1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5954713"/>
            <a:ext cx="3082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 </a:t>
            </a:r>
            <a:r>
              <a:rPr lang="zh-CN" altLang="en-US">
                <a:latin typeface="Helvetica" panose="020B0604020202020204" pitchFamily="34" charset="0"/>
              </a:rPr>
              <a:t>利用轻型进程作为中间系统 </a:t>
            </a: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B1978014-73A8-4559-845E-5E4119017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762000"/>
          <a:ext cx="8991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9" r:id="rId3" imgW="4023360" imgH="2263140" progId="">
                  <p:embed/>
                </p:oleObj>
              </mc:Choice>
              <mc:Fallback>
                <p:oleObj r:id="rId3" imgW="4023360" imgH="22631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9916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F88CF5-3E0F-4BEB-A6A3-6CEE6B1B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70650"/>
            <a:ext cx="6096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B3DD06-85A6-44CB-AD5F-072B5A043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D3737A-DDBB-489C-9A0D-DF7260B76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952" y="1079500"/>
            <a:ext cx="7756398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/>
              <a:t>，</a:t>
            </a:r>
            <a:r>
              <a:rPr lang="en-US" altLang="zh-CN" sz="2400" dirty="0"/>
              <a:t>OS</a:t>
            </a:r>
            <a:r>
              <a:rPr lang="zh-CN" altLang="en-US" sz="2400" dirty="0"/>
              <a:t>支持多线程机制；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当用户使用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或</a:t>
            </a:r>
            <a:r>
              <a:rPr lang="en-US" altLang="zh-CN" sz="2400" dirty="0"/>
              <a:t>Java</a:t>
            </a:r>
            <a:r>
              <a:rPr lang="zh-CN" altLang="en-US" sz="2400" dirty="0"/>
              <a:t>提供的多线程机制创建了多个用户级线程时，这些用户级线程是否可以分配到多个处理器上运行？为什么？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D1E353-CAC2-4F56-92A2-11666416C9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ED0994-CC30-46FE-8509-211F9F3DD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25513"/>
            <a:ext cx="8026400" cy="56737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某计算机系统包括多个</a:t>
            </a:r>
            <a:r>
              <a:rPr lang="en-US" altLang="zh-CN" dirty="0"/>
              <a:t>CPU</a:t>
            </a:r>
            <a:r>
              <a:rPr lang="zh-CN" altLang="en-US" dirty="0"/>
              <a:t>，支持多线程机制，当用户使用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提供的多线程机制创建了多个用户级线程时，这些用户级线程是否可以分配到多个处理器上运行？为什么？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b="1" u="sng" dirty="0">
                <a:solidFill>
                  <a:srgbClr val="0000CC"/>
                </a:solidFill>
              </a:rPr>
              <a:t>要点：</a:t>
            </a:r>
            <a:r>
              <a:rPr lang="en-US" altLang="zh-CN" b="1" u="sng" dirty="0">
                <a:solidFill>
                  <a:srgbClr val="0000CC"/>
                </a:solidFill>
              </a:rPr>
              <a:t>OS</a:t>
            </a:r>
            <a:r>
              <a:rPr lang="zh-CN" altLang="en-US" b="1" u="sng" dirty="0">
                <a:solidFill>
                  <a:srgbClr val="0000CC"/>
                </a:solidFill>
              </a:rPr>
              <a:t>只能为核心线程分配</a:t>
            </a:r>
            <a:r>
              <a:rPr lang="en-US" altLang="zh-CN" b="1" u="sng" dirty="0">
                <a:solidFill>
                  <a:srgbClr val="0000CC"/>
                </a:solidFill>
              </a:rPr>
              <a:t>CPU</a:t>
            </a:r>
            <a:r>
              <a:rPr lang="zh-CN" altLang="en-US" b="1" u="sng" dirty="0">
                <a:solidFill>
                  <a:srgbClr val="0000CC"/>
                </a:solidFill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</a:rPr>
              <a:t>且只能当每个用户线程映射到一个核心线程时才能运行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每个时刻只能有一个用户线程映射到核心线程运行；（不能）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当一个用户线程调用一个系统调用进入阻塞状态后，整个进程将会被阻塞；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One-to-One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如果操作系统</a:t>
            </a:r>
            <a:r>
              <a:rPr lang="zh-CN" altLang="en-US" sz="1600" u="sng" dirty="0">
                <a:solidFill>
                  <a:srgbClr val="0000CC"/>
                </a:solidFill>
              </a:rPr>
              <a:t>允许创建的核心线程数不少于</a:t>
            </a:r>
            <a:r>
              <a:rPr lang="en-US" altLang="zh-CN" sz="1600" u="sng" dirty="0">
                <a:solidFill>
                  <a:srgbClr val="0000CC"/>
                </a:solidFill>
              </a:rPr>
              <a:t>CPU</a:t>
            </a:r>
            <a:r>
              <a:rPr lang="zh-CN" altLang="en-US" sz="1600" u="sng" dirty="0">
                <a:solidFill>
                  <a:srgbClr val="0000CC"/>
                </a:solidFill>
              </a:rPr>
              <a:t>的数量</a:t>
            </a:r>
            <a:r>
              <a:rPr lang="zh-CN" altLang="en-US" sz="1600" dirty="0"/>
              <a:t>，是可以的；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Many-to-Many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如果核心线程的数量足够多，多个用户线程可以映射到多个核心线程上运行，多个用户线程可以在多个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上运行；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但不能保证为每个用户线程都分配一个</a:t>
            </a:r>
            <a:r>
              <a:rPr lang="en-US" altLang="zh-CN" sz="1600" dirty="0"/>
              <a:t>CPU</a:t>
            </a:r>
            <a:r>
              <a:rPr lang="zh-CN" altLang="en-US" sz="1600" dirty="0"/>
              <a:t>，取决于核心线程的数量及用户线程与核心线程的映射关系；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440186-C741-46D5-B06B-D54568882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9547C3-D747-419B-B251-07F94FACD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79500"/>
            <a:ext cx="78295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7030A0"/>
                </a:solidFill>
              </a:rPr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多于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等于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>
                <a:solidFill>
                  <a:srgbClr val="0000CC"/>
                </a:solidFill>
              </a:rPr>
              <a:t>少于</a:t>
            </a:r>
            <a:r>
              <a:rPr lang="zh-CN" altLang="en-US" sz="2000" dirty="0"/>
              <a:t>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249EAEC-96D5-43AA-96E3-807C2FF34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3BED48-710C-406C-B814-2D937F14F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2740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用户线程的数量小于处理器数量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用户线程的数量等于处理器数量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用户线程的数量大于处理器数量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三种情况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有些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等于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所有</a:t>
            </a:r>
            <a:r>
              <a:rPr lang="en-US" altLang="zh-CN" sz="1600" dirty="0"/>
              <a:t>CPU</a:t>
            </a:r>
            <a:r>
              <a:rPr lang="zh-CN" altLang="en-US" sz="1600" dirty="0"/>
              <a:t>可能会充分利用，但若有的线程阻塞，则这些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大于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若有的线程阻塞，其他线程会被调度到这些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上执行，</a:t>
            </a:r>
            <a:r>
              <a:rPr lang="en-US" altLang="zh-CN" sz="1600" dirty="0"/>
              <a:t>CPU</a:t>
            </a:r>
            <a:r>
              <a:rPr lang="zh-CN" altLang="en-US" sz="1600" dirty="0"/>
              <a:t>会得到充分利用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61217-A170-41AA-8F7A-19A201F67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4.3 Thread libraries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AAB508-3D28-459B-BB57-BF8D46AE4D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3800"/>
          </a:xfrm>
        </p:spPr>
        <p:txBody>
          <a:bodyPr/>
          <a:lstStyle/>
          <a:p>
            <a:r>
              <a:rPr lang="en-US" altLang="zh-CN" b="1" u="sng" dirty="0"/>
              <a:t>A </a:t>
            </a:r>
            <a:r>
              <a:rPr lang="en-US" altLang="zh-CN" b="1" u="sng" dirty="0">
                <a:solidFill>
                  <a:srgbClr val="FF3300"/>
                </a:solidFill>
              </a:rPr>
              <a:t>thread library</a:t>
            </a:r>
            <a:r>
              <a:rPr lang="en-US" altLang="zh-CN" b="1" u="sng" dirty="0"/>
              <a:t> provides the </a:t>
            </a:r>
            <a:r>
              <a:rPr lang="en-US" altLang="zh-CN" b="1" u="sng" dirty="0">
                <a:solidFill>
                  <a:srgbClr val="FF3300"/>
                </a:solidFill>
              </a:rPr>
              <a:t>programmer </a:t>
            </a:r>
            <a:r>
              <a:rPr lang="en-US" altLang="zh-CN" b="1" u="sng" dirty="0"/>
              <a:t>an </a:t>
            </a:r>
            <a:r>
              <a:rPr lang="en-US" altLang="zh-CN" b="1" u="sng" dirty="0">
                <a:solidFill>
                  <a:srgbClr val="003399"/>
                </a:solidFill>
              </a:rPr>
              <a:t>API</a:t>
            </a:r>
            <a:r>
              <a:rPr lang="en-US" altLang="zh-CN" b="1" u="sng" dirty="0"/>
              <a:t> for creating and managing threads</a:t>
            </a:r>
            <a:r>
              <a:rPr lang="en-US" altLang="zh-CN" u="sng" dirty="0"/>
              <a:t>.</a:t>
            </a:r>
          </a:p>
          <a:p>
            <a:r>
              <a:rPr lang="en-US" altLang="zh-CN" b="1" u="sng" dirty="0">
                <a:solidFill>
                  <a:schemeClr val="tx2"/>
                </a:solidFill>
              </a:rPr>
              <a:t>Two ways</a:t>
            </a:r>
            <a:r>
              <a:rPr lang="en-US" altLang="zh-CN" b="1" u="sng" dirty="0"/>
              <a:t> of implementing a thread library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library entirely in user space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rgbClr val="006600"/>
                </a:solidFill>
              </a:rPr>
              <a:t> no kernel support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user space</a:t>
            </a:r>
          </a:p>
          <a:p>
            <a:pPr lvl="2"/>
            <a:r>
              <a:rPr lang="en-US" altLang="zh-CN" sz="1600" dirty="0"/>
              <a:t>Invoking a function in the library results in a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local call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6600"/>
                </a:solidFill>
              </a:rPr>
              <a:t>user space </a:t>
            </a:r>
            <a:r>
              <a:rPr lang="en-US" altLang="zh-CN" sz="1600" dirty="0"/>
              <a:t>and </a:t>
            </a:r>
            <a:r>
              <a:rPr lang="en-US" altLang="zh-CN" sz="1600" b="1" u="sng" dirty="0">
                <a:solidFill>
                  <a:srgbClr val="FF3300"/>
                </a:solidFill>
              </a:rPr>
              <a:t>not </a:t>
            </a:r>
            <a:r>
              <a:rPr lang="en-US" altLang="zh-CN" sz="1600" dirty="0"/>
              <a:t>a </a:t>
            </a:r>
            <a:r>
              <a:rPr lang="en-US" altLang="zh-CN" sz="1600" b="1" u="sng" dirty="0">
                <a:solidFill>
                  <a:srgbClr val="0070C0"/>
                </a:solidFill>
              </a:rPr>
              <a:t>system call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kernel-level library supported</a:t>
            </a:r>
            <a:r>
              <a:rPr lang="en-US" altLang="zh-CN" b="1" dirty="0"/>
              <a:t> directly by the kernel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kernel space</a:t>
            </a:r>
          </a:p>
          <a:p>
            <a:pPr lvl="2"/>
            <a:r>
              <a:rPr lang="en-US" altLang="zh-CN" sz="1600" dirty="0"/>
              <a:t>Invoking a function </a:t>
            </a:r>
            <a:r>
              <a:rPr lang="en-US" altLang="zh-CN" sz="1600" dirty="0">
                <a:solidFill>
                  <a:srgbClr val="003399"/>
                </a:solidFill>
              </a:rPr>
              <a:t>in the API </a:t>
            </a:r>
            <a:r>
              <a:rPr lang="en-US" altLang="zh-CN" sz="1600" dirty="0"/>
              <a:t>for the library typically results in a </a:t>
            </a:r>
            <a:r>
              <a:rPr lang="en-US" altLang="zh-CN" sz="1600" b="1" dirty="0">
                <a:solidFill>
                  <a:srgbClr val="FF3300"/>
                </a:solidFill>
              </a:rPr>
              <a:t>system call</a:t>
            </a:r>
            <a:r>
              <a:rPr lang="en-US" altLang="zh-CN" sz="1600" dirty="0">
                <a:solidFill>
                  <a:srgbClr val="FF3300"/>
                </a:solidFill>
              </a:rPr>
              <a:t> </a:t>
            </a:r>
            <a:r>
              <a:rPr lang="en-US" altLang="zh-CN" sz="1600" dirty="0"/>
              <a:t>to the kernel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A40A1F-CB67-448E-AAE4-C6A6786CFE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Three primary thread libraries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7681FBA-22CA-4A08-9059-4B0E3A4D3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dirty="0"/>
              <a:t>POSIX </a:t>
            </a:r>
            <a:r>
              <a:rPr lang="zh-CN" altLang="en-US" sz="2000" b="1" u="sng" dirty="0">
                <a:solidFill>
                  <a:srgbClr val="0000CC"/>
                </a:solidFill>
              </a:rPr>
              <a:t>Pthreads </a:t>
            </a:r>
            <a:r>
              <a:rPr lang="zh-CN" altLang="en-US" sz="2000" b="1" dirty="0"/>
              <a:t>(UNIX,LINUX)</a:t>
            </a:r>
          </a:p>
          <a:p>
            <a:pPr lvl="1"/>
            <a:r>
              <a:rPr lang="en-US" altLang="zh-CN" dirty="0"/>
              <a:t>May </a:t>
            </a:r>
            <a:r>
              <a:rPr lang="zh-CN" altLang="en-US" dirty="0"/>
              <a:t>Provide either 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u="sng" dirty="0">
                <a:solidFill>
                  <a:schemeClr val="tx2"/>
                </a:solidFill>
              </a:rPr>
              <a:t>user-level</a:t>
            </a:r>
            <a:r>
              <a:rPr lang="zh-CN" altLang="en-US" u="sng" dirty="0"/>
              <a:t> </a:t>
            </a:r>
            <a:r>
              <a:rPr lang="zh-CN" altLang="en-US" dirty="0"/>
              <a:t>or </a:t>
            </a:r>
            <a:r>
              <a:rPr lang="zh-CN" altLang="en-US" u="sng" dirty="0">
                <a:solidFill>
                  <a:schemeClr val="tx2"/>
                </a:solidFill>
              </a:rPr>
              <a:t>kernel-level </a:t>
            </a:r>
            <a:r>
              <a:rPr lang="zh-CN" altLang="en-US" dirty="0"/>
              <a:t>library </a:t>
            </a:r>
            <a:endParaRPr lang="en-US" altLang="zh-CN" dirty="0"/>
          </a:p>
          <a:p>
            <a:pPr lvl="1"/>
            <a:r>
              <a:rPr lang="en-US" altLang="zh-CN" dirty="0"/>
              <a:t>NPTL(Native POSIX Thread Library)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Win32 threads</a:t>
            </a:r>
          </a:p>
          <a:p>
            <a:pPr lvl="1"/>
            <a:r>
              <a:rPr lang="zh-CN" altLang="en-US" dirty="0"/>
              <a:t>Provides </a:t>
            </a:r>
            <a:r>
              <a:rPr lang="zh-CN" altLang="en-US" b="1" u="sng" dirty="0">
                <a:solidFill>
                  <a:schemeClr val="tx2"/>
                </a:solidFill>
              </a:rPr>
              <a:t>kernel-level library</a:t>
            </a:r>
            <a:r>
              <a:rPr lang="zh-CN" altLang="en-US" u="sng" dirty="0"/>
              <a:t> </a:t>
            </a:r>
            <a:r>
              <a:rPr lang="zh-CN" altLang="en-US" dirty="0"/>
              <a:t>on Windows systems</a:t>
            </a:r>
          </a:p>
          <a:p>
            <a:r>
              <a:rPr lang="zh-CN" altLang="en-US" dirty="0"/>
              <a:t> </a:t>
            </a:r>
            <a:r>
              <a:rPr lang="zh-CN" altLang="en-US" sz="2000" b="1" dirty="0"/>
              <a:t>Java threads</a:t>
            </a:r>
          </a:p>
          <a:p>
            <a:pPr lvl="1"/>
            <a:r>
              <a:rPr lang="zh-CN" altLang="en-US" dirty="0"/>
              <a:t>Allows threads creating and management directly in </a:t>
            </a:r>
            <a:r>
              <a:rPr lang="zh-CN" altLang="en-US" dirty="0">
                <a:solidFill>
                  <a:schemeClr val="tx2"/>
                </a:solidFill>
              </a:rPr>
              <a:t>Java programs.</a:t>
            </a:r>
          </a:p>
          <a:p>
            <a:pPr lvl="1"/>
            <a:r>
              <a:rPr lang="zh-CN" altLang="en-US" dirty="0"/>
              <a:t>Java thread API is typically i</a:t>
            </a:r>
            <a:r>
              <a:rPr lang="zh-CN" altLang="en-US" b="1" dirty="0">
                <a:solidFill>
                  <a:srgbClr val="7030A0"/>
                </a:solidFill>
              </a:rPr>
              <a:t>mplemented</a:t>
            </a:r>
            <a:r>
              <a:rPr lang="zh-CN" altLang="en-US" dirty="0"/>
              <a:t> using a </a:t>
            </a:r>
            <a:r>
              <a:rPr lang="zh-CN" altLang="en-US" dirty="0">
                <a:solidFill>
                  <a:srgbClr val="0000CC"/>
                </a:solidFill>
              </a:rPr>
              <a:t>thread library </a:t>
            </a:r>
            <a:r>
              <a:rPr lang="zh-CN" altLang="en-US" dirty="0"/>
              <a:t>available </a:t>
            </a:r>
            <a:r>
              <a:rPr lang="zh-CN" altLang="en-US" b="1" dirty="0">
                <a:solidFill>
                  <a:srgbClr val="C00000"/>
                </a:solidFill>
              </a:rPr>
              <a:t>on the host system</a:t>
            </a:r>
            <a:r>
              <a:rPr lang="zh-CN" altLang="en-US" dirty="0"/>
              <a:t>.</a:t>
            </a:r>
          </a:p>
          <a:p>
            <a:pPr lvl="2"/>
            <a:r>
              <a:rPr lang="zh-CN" altLang="en-US" dirty="0"/>
              <a:t> Windows system – </a:t>
            </a:r>
            <a:r>
              <a:rPr lang="zh-CN" altLang="en-US" b="1" dirty="0">
                <a:solidFill>
                  <a:srgbClr val="C00000"/>
                </a:solidFill>
              </a:rPr>
              <a:t>Win32 API</a:t>
            </a:r>
          </a:p>
          <a:p>
            <a:pPr lvl="2"/>
            <a:r>
              <a:rPr lang="zh-CN" altLang="en-US" dirty="0"/>
              <a:t>UNIX and Linux system --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threads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>
            <a:extLst>
              <a:ext uri="{FF2B5EF4-FFF2-40B4-BE49-F238E27FC236}">
                <a16:creationId xmlns:a16="http://schemas.microsoft.com/office/drawing/2014/main" id="{CFAEDEE8-0E93-49FB-A986-978D42689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1"/>
            <a:ext cx="7315200" cy="16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在支持多线程的系统中，进程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所创建的若干个线程</a:t>
            </a:r>
            <a:r>
              <a:rPr lang="zh-CN" altLang="en-US" sz="2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共享的是（）。</a:t>
            </a:r>
          </a:p>
        </p:txBody>
      </p:sp>
      <p:sp>
        <p:nvSpPr>
          <p:cNvPr id="9219" name="文本框 4">
            <a:extLst>
              <a:ext uri="{FF2B5EF4-FFF2-40B4-BE49-F238E27FC236}">
                <a16:creationId xmlns:a16="http://schemas.microsoft.com/office/drawing/2014/main" id="{DE0DC9D8-61B7-42D7-A7AD-81DABB4EEA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59000" y="25543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的代码段</a:t>
            </a:r>
          </a:p>
        </p:txBody>
      </p:sp>
      <p:sp>
        <p:nvSpPr>
          <p:cNvPr id="9220" name="文本框 5">
            <a:extLst>
              <a:ext uri="{FF2B5EF4-FFF2-40B4-BE49-F238E27FC236}">
                <a16:creationId xmlns:a16="http://schemas.microsoft.com/office/drawing/2014/main" id="{166AFB89-3F06-4B41-888E-ED449E31C9A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9000" y="3175000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中打开的文件</a:t>
            </a:r>
          </a:p>
        </p:txBody>
      </p:sp>
      <p:sp>
        <p:nvSpPr>
          <p:cNvPr id="9221" name="文本框 6">
            <a:extLst>
              <a:ext uri="{FF2B5EF4-FFF2-40B4-BE49-F238E27FC236}">
                <a16:creationId xmlns:a16="http://schemas.microsoft.com/office/drawing/2014/main" id="{A1FB9B33-9BB9-4FF3-96AF-929D8807C8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9000" y="38431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的全局变量</a:t>
            </a:r>
          </a:p>
        </p:txBody>
      </p:sp>
      <p:sp>
        <p:nvSpPr>
          <p:cNvPr id="9222" name="文本框 7">
            <a:extLst>
              <a:ext uri="{FF2B5EF4-FFF2-40B4-BE49-F238E27FC236}">
                <a16:creationId xmlns:a16="http://schemas.microsoft.com/office/drawing/2014/main" id="{57E2EF90-ADE3-4414-88E4-430B50DA5F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59000" y="4558774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中某线程的栈指针</a:t>
            </a:r>
          </a:p>
        </p:txBody>
      </p:sp>
      <p:sp>
        <p:nvSpPr>
          <p:cNvPr id="9223" name="椭圆 8">
            <a:extLst>
              <a:ext uri="{FF2B5EF4-FFF2-40B4-BE49-F238E27FC236}">
                <a16:creationId xmlns:a16="http://schemas.microsoft.com/office/drawing/2014/main" id="{505FB444-86BB-4E7A-BDCE-511007B8D5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425532" y="26018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4" name="椭圆 9">
            <a:extLst>
              <a:ext uri="{FF2B5EF4-FFF2-40B4-BE49-F238E27FC236}">
                <a16:creationId xmlns:a16="http://schemas.microsoft.com/office/drawing/2014/main" id="{21914E18-3098-40BF-912C-53BC90E72FE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25532" y="3222512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5" name="椭圆 10">
            <a:extLst>
              <a:ext uri="{FF2B5EF4-FFF2-40B4-BE49-F238E27FC236}">
                <a16:creationId xmlns:a16="http://schemas.microsoft.com/office/drawing/2014/main" id="{5AD7A54C-9DC0-4629-97BD-0B63083340D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425532" y="38906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6" name="椭圆 11">
            <a:extLst>
              <a:ext uri="{FF2B5EF4-FFF2-40B4-BE49-F238E27FC236}">
                <a16:creationId xmlns:a16="http://schemas.microsoft.com/office/drawing/2014/main" id="{E5765739-0D66-4332-8066-92CDB403374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425532" y="4606286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2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7" name="矩形: 圆角 12">
            <a:extLst>
              <a:ext uri="{FF2B5EF4-FFF2-40B4-BE49-F238E27FC236}">
                <a16:creationId xmlns:a16="http://schemas.microsoft.com/office/drawing/2014/main" id="{59F87565-8928-4703-8546-AA4AACA6688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5884337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9228" name="矩形 19">
            <a:extLst>
              <a:ext uri="{FF2B5EF4-FFF2-40B4-BE49-F238E27FC236}">
                <a16:creationId xmlns:a16="http://schemas.microsoft.com/office/drawing/2014/main" id="{A7F78EF2-67BC-4C6D-B81E-B1BC9254610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9" name="文本框 24">
            <a:extLst>
              <a:ext uri="{FF2B5EF4-FFF2-40B4-BE49-F238E27FC236}">
                <a16:creationId xmlns:a16="http://schemas.microsoft.com/office/drawing/2014/main" id="{20E4CA2A-6DA5-4C1B-9623-8FF171278CD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9230" name="文本框 25">
            <a:extLst>
              <a:ext uri="{FF2B5EF4-FFF2-40B4-BE49-F238E27FC236}">
                <a16:creationId xmlns:a16="http://schemas.microsoft.com/office/drawing/2014/main" id="{9D58DC9E-D9A3-47BC-A233-268F6D5A532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1" name="组合 23">
            <a:extLst>
              <a:ext uri="{FF2B5EF4-FFF2-40B4-BE49-F238E27FC236}">
                <a16:creationId xmlns:a16="http://schemas.microsoft.com/office/drawing/2014/main" id="{326D6D9A-1FFF-430F-9CA8-60C229AA2480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9242" name="RemarkBack">
              <a:extLst>
                <a:ext uri="{FF2B5EF4-FFF2-40B4-BE49-F238E27FC236}">
                  <a16:creationId xmlns:a16="http://schemas.microsoft.com/office/drawing/2014/main" id="{3CCC5A60-56B8-4B9F-A252-E0E72434316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3" name="RemarkBlock">
              <a:extLst>
                <a:ext uri="{FF2B5EF4-FFF2-40B4-BE49-F238E27FC236}">
                  <a16:creationId xmlns:a16="http://schemas.microsoft.com/office/drawing/2014/main" id="{85C8F786-C912-485F-B5EA-247293FB254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4" name="RemarkTitleText">
              <a:extLst>
                <a:ext uri="{FF2B5EF4-FFF2-40B4-BE49-F238E27FC236}">
                  <a16:creationId xmlns:a16="http://schemas.microsoft.com/office/drawing/2014/main" id="{DA6E286E-4A0A-420A-82F1-148F3B8EC1A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9232" name="RemarkBack">
            <a:extLst>
              <a:ext uri="{FF2B5EF4-FFF2-40B4-BE49-F238E27FC236}">
                <a16:creationId xmlns:a16="http://schemas.microsoft.com/office/drawing/2014/main" id="{0D1076CD-9E64-4B46-B08B-8F377071D46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3" name="RemarkBlock">
            <a:extLst>
              <a:ext uri="{FF2B5EF4-FFF2-40B4-BE49-F238E27FC236}">
                <a16:creationId xmlns:a16="http://schemas.microsoft.com/office/drawing/2014/main" id="{DADA862E-FF07-4987-872E-27680EFF129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4" name="RemarkTitleText">
            <a:extLst>
              <a:ext uri="{FF2B5EF4-FFF2-40B4-BE49-F238E27FC236}">
                <a16:creationId xmlns:a16="http://schemas.microsoft.com/office/drawing/2014/main" id="{1629CA6B-60A2-4472-A375-81BD59E3BA2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9235" name="组合 17">
            <a:extLst>
              <a:ext uri="{FF2B5EF4-FFF2-40B4-BE49-F238E27FC236}">
                <a16:creationId xmlns:a16="http://schemas.microsoft.com/office/drawing/2014/main" id="{9C2C9D44-F475-480E-9200-6AF7FE41F0A7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8" name="TitleBackground">
              <a:extLst>
                <a:ext uri="{FF2B5EF4-FFF2-40B4-BE49-F238E27FC236}">
                  <a16:creationId xmlns:a16="http://schemas.microsoft.com/office/drawing/2014/main" id="{23F4D03D-FC04-4E73-B6CA-B4ECCFDC5DA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39" name="ColorBlock">
              <a:extLst>
                <a:ext uri="{FF2B5EF4-FFF2-40B4-BE49-F238E27FC236}">
                  <a16:creationId xmlns:a16="http://schemas.microsoft.com/office/drawing/2014/main" id="{ADD2D384-5767-4D68-ADA5-07968515D0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0" name="TypeText">
              <a:extLst>
                <a:ext uri="{FF2B5EF4-FFF2-40B4-BE49-F238E27FC236}">
                  <a16:creationId xmlns:a16="http://schemas.microsoft.com/office/drawing/2014/main" id="{A6326325-8893-45A6-B483-52C9872F1834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241" name="TipText">
              <a:extLst>
                <a:ext uri="{FF2B5EF4-FFF2-40B4-BE49-F238E27FC236}">
                  <a16:creationId xmlns:a16="http://schemas.microsoft.com/office/drawing/2014/main" id="{F68706CA-EA80-4DC7-8909-A33E45A6BBA0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9236" name="图片 2">
            <a:extLst>
              <a:ext uri="{FF2B5EF4-FFF2-40B4-BE49-F238E27FC236}">
                <a16:creationId xmlns:a16="http://schemas.microsoft.com/office/drawing/2014/main" id="{46EFADFA-B34B-4B93-8413-0A7F84716CEE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文本框 18">
            <a:extLst>
              <a:ext uri="{FF2B5EF4-FFF2-40B4-BE49-F238E27FC236}">
                <a16:creationId xmlns:a16="http://schemas.microsoft.com/office/drawing/2014/main" id="{577F2430-C731-4513-97AD-3D8BEF72567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5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160AD2-79CA-4B51-A655-3E39DFFDC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5687355-21DA-49F5-99A0-A682FB50B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/>
              <a:t>A POSIX standard (IEEE 1003.1c) API for thread creation and synchronization</a:t>
            </a:r>
          </a:p>
          <a:p>
            <a:r>
              <a:rPr lang="zh-CN" altLang="en-US" sz="2000"/>
              <a:t>API specifies behavior of the thread library, implementation is up to development of the library</a:t>
            </a:r>
          </a:p>
          <a:p>
            <a:r>
              <a:rPr lang="zh-CN" altLang="en-US" sz="2000"/>
              <a:t>Common in UNIX operating systems (Solaris, Linux, Mac OS X)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72F3EFE-E5EA-4739-8FF3-E2E282B4BC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A06B285-AD6B-4601-9A00-E2479250B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关于</a:t>
            </a:r>
            <a:r>
              <a:rPr lang="en-US" altLang="zh-CN" sz="2400" dirty="0"/>
              <a:t>UNIX</a:t>
            </a:r>
            <a:r>
              <a:rPr lang="zh-CN" altLang="en-US" sz="2400" dirty="0"/>
              <a:t>环境下线程的编程规范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进程（主线程）定义线程的执行体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2000" dirty="0">
                <a:solidFill>
                  <a:srgbClr val="006600"/>
                </a:solidFill>
              </a:rPr>
              <a:t>(…)</a:t>
            </a:r>
            <a:r>
              <a:rPr lang="zh-CN" altLang="en-US" sz="2000" dirty="0"/>
              <a:t>创建子线程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pthread_join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tid</a:t>
            </a:r>
            <a:r>
              <a:rPr lang="en-US" altLang="zh-CN" sz="2000" dirty="0">
                <a:solidFill>
                  <a:srgbClr val="006600"/>
                </a:solidFill>
              </a:rPr>
              <a:t>,…)</a:t>
            </a:r>
            <a:r>
              <a:rPr lang="zh-CN" altLang="en-US" sz="2000" dirty="0"/>
              <a:t>等待子线程结束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zh-CN" altLang="en-US" sz="2000" dirty="0"/>
              <a:t>Page 133 figure 4.6 (next page)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063082"/>
            <a:ext cx="3341687" cy="861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600" dirty="0">
                <a:latin typeface="Helvetica" panose="020B0604020202020204" pitchFamily="34" charset="0"/>
              </a:rPr>
              <a:t>编译命令：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600" dirty="0" err="1">
                <a:latin typeface="Helvetica" panose="020B0604020202020204" pitchFamily="34" charset="0"/>
              </a:rPr>
              <a:t>gcc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600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sz="1600" dirty="0">
                <a:latin typeface="Helvetica" panose="020B0604020202020204" pitchFamily="34" charset="0"/>
              </a:rPr>
              <a:t>，或</a:t>
            </a:r>
            <a:endParaRPr lang="en-US" altLang="zh-CN" sz="16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sz="1600" dirty="0" err="1">
                <a:latin typeface="Helvetica" panose="020B0604020202020204" pitchFamily="34" charset="0"/>
              </a:rPr>
              <a:t>gcc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</a:rPr>
              <a:t>filename.c</a:t>
            </a:r>
            <a:r>
              <a:rPr lang="en-US" altLang="zh-CN" sz="1600" dirty="0">
                <a:latin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600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sz="1600" dirty="0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10854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0070C0"/>
                </a:solidFill>
              </a:rPr>
              <a:t>sum</a:t>
            </a:r>
            <a:r>
              <a:rPr lang="en-US" altLang="zh-CN" sz="1600" dirty="0"/>
              <a:t>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39110"/>
            <a:ext cx="3341687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sz="1600" dirty="0">
                <a:latin typeface="Helvetica" panose="020B0604020202020204" pitchFamily="34" charset="0"/>
              </a:rPr>
              <a:t>运行例：  </a:t>
            </a:r>
            <a:r>
              <a:rPr lang="en-US" altLang="zh-CN" sz="1600" dirty="0">
                <a:latin typeface="Helvetica" panose="020B0604020202020204" pitchFamily="34" charset="0"/>
              </a:rPr>
              <a:t>./</a:t>
            </a:r>
            <a:r>
              <a:rPr lang="en-US" altLang="zh-CN" sz="1600" dirty="0" err="1">
                <a:latin typeface="Helvetica" panose="020B0604020202020204" pitchFamily="34" charset="0"/>
              </a:rPr>
              <a:t>a,out</a:t>
            </a:r>
            <a:r>
              <a:rPr lang="en-US" altLang="zh-CN" sz="1600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042160" y="1665288"/>
            <a:ext cx="1281721" cy="624985"/>
          </a:xfrm>
          <a:prstGeom prst="wedgeRoundRectCallout">
            <a:avLst>
              <a:gd name="adj1" fmla="val -99341"/>
              <a:gd name="adj2" fmla="val 230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主线程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/>
              <a:t>（进程？）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087332" y="1281433"/>
            <a:ext cx="905854" cy="353382"/>
          </a:xfrm>
          <a:prstGeom prst="wedgeRoundRectCallout">
            <a:avLst>
              <a:gd name="adj1" fmla="val -92961"/>
              <a:gd name="adj2" fmla="val 576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子线程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977604" y="2376826"/>
            <a:ext cx="1572036" cy="353382"/>
          </a:xfrm>
          <a:prstGeom prst="wedgeRoundRectCallout">
            <a:avLst>
              <a:gd name="adj1" fmla="val -76400"/>
              <a:gd name="adj2" fmla="val -148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共享进程的资源</a:t>
            </a:r>
          </a:p>
        </p:txBody>
      </p:sp>
    </p:spTree>
    <p:extLst>
      <p:ext uri="{BB962C8B-B14F-4D97-AF65-F5344CB8AC3E}">
        <p14:creationId xmlns:p14="http://schemas.microsoft.com/office/powerpoint/2010/main" val="24861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功能：运行时携带一个整数作为参数，计算</a:t>
            </a:r>
            <a:r>
              <a:rPr lang="en-US" altLang="zh-CN" sz="2000" dirty="0"/>
              <a:t>1</a:t>
            </a:r>
            <a:r>
              <a:rPr lang="zh-CN" altLang="en-US" sz="2000" dirty="0"/>
              <a:t>到该整数的累加。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线程</a:t>
            </a:r>
            <a:r>
              <a:rPr lang="en-US" altLang="zh-CN" sz="2000" b="1" dirty="0"/>
              <a:t>runner</a:t>
            </a:r>
            <a:r>
              <a:rPr lang="zh-CN" altLang="en-US" sz="2000" b="1" i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b="1" dirty="0"/>
              <a:t>进程的变量</a:t>
            </a:r>
            <a:r>
              <a:rPr lang="en-US" altLang="zh-CN" sz="2000" b="1" dirty="0"/>
              <a:t>sum</a:t>
            </a:r>
          </a:p>
          <a:p>
            <a:endParaRPr lang="en-US" altLang="zh-CN" sz="2000" dirty="0"/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15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5050</a:t>
            </a:r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自学：关于线程属性：</a:t>
            </a:r>
            <a:r>
              <a:rPr lang="en-US" altLang="zh-CN" dirty="0" err="1"/>
              <a:t>pthread_attr_t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头文件</a:t>
            </a:r>
            <a:r>
              <a:rPr lang="en-US" altLang="zh-CN" sz="1600" dirty="0" err="1"/>
              <a:t>pthread.h</a:t>
            </a:r>
            <a:r>
              <a:rPr lang="zh-CN" altLang="zh-CN" sz="1600" dirty="0"/>
              <a:t>中声明了一个线程的属性结构体</a:t>
            </a:r>
            <a:r>
              <a:rPr lang="en-US" altLang="zh-CN" sz="1600" dirty="0" err="1"/>
              <a:t>pthread_attr_t</a:t>
            </a:r>
            <a:r>
              <a:rPr lang="zh-CN" altLang="zh-CN" sz="1600" dirty="0"/>
              <a:t>，其成员变量是要创建线程的各种属性值</a:t>
            </a:r>
            <a:endParaRPr lang="en-US" altLang="zh-CN" sz="1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在创建线程之前，使用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()</a:t>
            </a:r>
            <a:r>
              <a:rPr lang="zh-CN" altLang="zh-CN" sz="1600" dirty="0"/>
              <a:t>初始化线程的属性值</a:t>
            </a:r>
            <a:endParaRPr lang="en-US" altLang="zh-CN" sz="1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然后，可以使用一组函数</a:t>
            </a:r>
            <a:r>
              <a:rPr lang="en-US" altLang="zh-CN" sz="1600" dirty="0" err="1"/>
              <a:t>pthread_attr_getxxx</a:t>
            </a:r>
            <a:r>
              <a:rPr lang="en-US" altLang="zh-CN" sz="1600" dirty="0"/>
              <a:t>()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pthread_attr_setxxx</a:t>
            </a:r>
            <a:r>
              <a:rPr lang="en-US" altLang="zh-CN" sz="1600" dirty="0"/>
              <a:t>()</a:t>
            </a:r>
            <a:r>
              <a:rPr lang="zh-CN" altLang="zh-CN" sz="1600" dirty="0"/>
              <a:t>获取或设置相应的属性值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	            </a:t>
            </a:r>
            <a:r>
              <a:rPr lang="en-US" altLang="zh-CN" sz="1600" dirty="0" err="1"/>
              <a:t>detachstate</a:t>
            </a:r>
            <a:r>
              <a:rPr lang="en-US" altLang="zh-CN" sz="1600" dirty="0"/>
              <a:t>;   	//</a:t>
            </a:r>
            <a:r>
              <a:rPr lang="zh-CN" altLang="zh-CN" sz="1600" dirty="0"/>
              <a:t>线程分离属性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           	            </a:t>
            </a:r>
            <a:r>
              <a:rPr lang="en-US" altLang="zh-CN" sz="1600" dirty="0" err="1"/>
              <a:t>schedpolicy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线程调度策略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sched_param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schedparam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线程的优先级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	             </a:t>
            </a:r>
            <a:r>
              <a:rPr lang="en-US" altLang="zh-CN" sz="1600" dirty="0" err="1"/>
              <a:t>inheritsched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线程的继承性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	             scope;		//</a:t>
            </a:r>
            <a:r>
              <a:rPr lang="zh-CN" altLang="zh-CN" sz="1600" dirty="0"/>
              <a:t>线程的作用域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size_t</a:t>
            </a:r>
            <a:r>
              <a:rPr lang="en-US" altLang="zh-CN" sz="1600" dirty="0"/>
              <a:t>	             </a:t>
            </a:r>
            <a:r>
              <a:rPr lang="en-US" altLang="zh-CN" sz="1600" dirty="0" err="1"/>
              <a:t>gurdsize</a:t>
            </a:r>
            <a:r>
              <a:rPr lang="en-US" altLang="zh-CN" sz="1600" dirty="0"/>
              <a:t>; 		//</a:t>
            </a:r>
            <a:r>
              <a:rPr lang="zh-CN" altLang="zh-CN" sz="1600" dirty="0"/>
              <a:t>线程栈尾部的警戒缓冲区大小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	             </a:t>
            </a:r>
            <a:r>
              <a:rPr lang="en-US" altLang="zh-CN" sz="1600" dirty="0" err="1"/>
              <a:t>stackaddr_set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线程栈地址集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void	            *</a:t>
            </a:r>
            <a:r>
              <a:rPr lang="en-US" altLang="zh-CN" sz="1600" dirty="0" err="1"/>
              <a:t>stackaddr</a:t>
            </a:r>
            <a:r>
              <a:rPr lang="en-US" altLang="zh-CN" sz="1600" dirty="0"/>
              <a:t>;		//</a:t>
            </a:r>
            <a:r>
              <a:rPr lang="zh-CN" altLang="zh-CN" sz="1600" dirty="0"/>
              <a:t>线程栈位置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size_t</a:t>
            </a:r>
            <a:r>
              <a:rPr lang="en-US" altLang="zh-CN" sz="1600" dirty="0"/>
              <a:t>	             </a:t>
            </a:r>
            <a:r>
              <a:rPr lang="en-US" altLang="zh-CN" sz="1600" dirty="0" err="1"/>
              <a:t>stacksize</a:t>
            </a:r>
            <a:r>
              <a:rPr lang="en-US" altLang="zh-CN" sz="1600" dirty="0"/>
              <a:t>;		//</a:t>
            </a:r>
            <a:r>
              <a:rPr lang="zh-CN" altLang="zh-CN" sz="1600" dirty="0"/>
              <a:t>线程栈大小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64458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属性包括两种，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缺省为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JOINABLE</a:t>
            </a:r>
          </a:p>
          <a:p>
            <a:pPr lvl="1"/>
            <a:r>
              <a:rPr lang="zh-CN" altLang="zh-CN" dirty="0"/>
              <a:t>当子线程执行结束后，不会自动释放其所占用栈与线程描述符等资源（大约</a:t>
            </a:r>
            <a:r>
              <a:rPr lang="en-US" altLang="zh-CN" dirty="0"/>
              <a:t>8KB</a:t>
            </a:r>
            <a:r>
              <a:rPr lang="zh-CN" altLang="zh-CN" dirty="0"/>
              <a:t>），也就没有真正退出</a:t>
            </a:r>
            <a:endParaRPr lang="en-US" altLang="zh-CN" dirty="0"/>
          </a:p>
          <a:p>
            <a:pPr lvl="1"/>
            <a:r>
              <a:rPr lang="zh-CN" altLang="zh-CN" dirty="0"/>
              <a:t>需要创建它的父线程调用</a:t>
            </a:r>
            <a:r>
              <a:rPr lang="en-US" altLang="zh-CN" dirty="0" err="1">
                <a:solidFill>
                  <a:srgbClr val="7030A0"/>
                </a:solidFill>
              </a:rPr>
              <a:t>pthread_join</a:t>
            </a:r>
            <a:r>
              <a:rPr lang="en-US" altLang="zh-CN" dirty="0">
                <a:solidFill>
                  <a:srgbClr val="7030A0"/>
                </a:solidFill>
              </a:rPr>
              <a:t>()</a:t>
            </a:r>
            <a:r>
              <a:rPr lang="zh-CN" altLang="zh-CN" dirty="0"/>
              <a:t>来等待子线程结束，返回子线程的状态，并释放子线程所占资源</a:t>
            </a:r>
            <a:endParaRPr lang="en-US" altLang="zh-CN" dirty="0"/>
          </a:p>
          <a:p>
            <a:pPr lvl="1"/>
            <a:r>
              <a:rPr lang="zh-CN" altLang="zh-CN" dirty="0"/>
              <a:t>父线程调用</a:t>
            </a:r>
            <a:r>
              <a:rPr lang="en-US" altLang="zh-CN" dirty="0" err="1"/>
              <a:t>pthread_join</a:t>
            </a:r>
            <a:r>
              <a:rPr lang="en-US" altLang="zh-CN" dirty="0"/>
              <a:t>()</a:t>
            </a:r>
            <a:r>
              <a:rPr lang="zh-CN" altLang="en-US" dirty="0"/>
              <a:t>时</a:t>
            </a:r>
            <a:endParaRPr lang="en-US" altLang="zh-CN" dirty="0"/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如果子线程结束，父线程立即从</a:t>
            </a:r>
            <a:r>
              <a:rPr lang="en-US" altLang="zh-CN" sz="1600" dirty="0" err="1"/>
              <a:t>pthread_join</a:t>
            </a:r>
            <a:r>
              <a:rPr lang="en-US" altLang="zh-CN" sz="1600" dirty="0"/>
              <a:t>()</a:t>
            </a:r>
            <a:r>
              <a:rPr lang="zh-CN" altLang="en-US" sz="1600" dirty="0"/>
              <a:t>返回</a:t>
            </a:r>
            <a:endParaRPr lang="en-US" altLang="zh-CN" sz="1600" dirty="0"/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如果子线程尚未结束，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父线程阻塞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，直到子线程结束将父线程唤醒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pthread_join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,…)</a:t>
            </a:r>
            <a:r>
              <a:rPr lang="zh-CN" altLang="en-US" sz="1600" dirty="0"/>
              <a:t>的功能类似于</a:t>
            </a:r>
            <a:r>
              <a:rPr lang="en-US" altLang="zh-CN" sz="1600" dirty="0" err="1"/>
              <a:t>waitpid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, …)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428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8171" y="1282700"/>
            <a:ext cx="8194829" cy="4754116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DETACHED</a:t>
            </a:r>
          </a:p>
          <a:p>
            <a:pPr lvl="1"/>
            <a:r>
              <a:rPr lang="zh-CN" altLang="zh-CN" dirty="0"/>
              <a:t>当子线程执行结束后，自动释放其所占用栈与线程描述符等资源</a:t>
            </a:r>
            <a:endParaRPr lang="en-US" altLang="zh-CN" dirty="0"/>
          </a:p>
          <a:p>
            <a:pPr lvl="1"/>
            <a:r>
              <a:rPr lang="zh-CN" altLang="en-US" dirty="0"/>
              <a:t>不需要</a:t>
            </a:r>
            <a:r>
              <a:rPr lang="zh-CN" altLang="zh-CN" dirty="0"/>
              <a:t>父线程调用</a:t>
            </a:r>
            <a:r>
              <a:rPr lang="en-US" altLang="zh-CN" dirty="0" err="1"/>
              <a:t>pthread_join</a:t>
            </a:r>
            <a:r>
              <a:rPr lang="en-US" altLang="zh-CN" dirty="0"/>
              <a:t>()</a:t>
            </a:r>
            <a:r>
              <a:rPr lang="zh-CN" altLang="zh-CN" dirty="0"/>
              <a:t>来等待子线程结束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应用场景</a:t>
            </a:r>
            <a:endParaRPr lang="en-US" altLang="zh-CN" sz="2000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服务器中，当主线程为每个新来的链接请求创建一个子线程进行处理时，因为主线程还要继续处理之后到来的链接，因此主线程并不希望因为调用</a:t>
            </a:r>
            <a:r>
              <a:rPr lang="en-US" altLang="zh-CN" dirty="0" err="1"/>
              <a:t>pthread_join</a:t>
            </a:r>
            <a:r>
              <a:rPr lang="zh-CN" altLang="zh-CN" dirty="0"/>
              <a:t>因等待子线程而阻塞自己</a:t>
            </a:r>
            <a:endParaRPr lang="en-US" altLang="zh-CN" dirty="0"/>
          </a:p>
          <a:p>
            <a:pPr lvl="1"/>
            <a:r>
              <a:rPr lang="zh-CN" altLang="en-US" dirty="0"/>
              <a:t>需要将子线程的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</a:t>
            </a:r>
          </a:p>
          <a:p>
            <a:r>
              <a:rPr lang="zh-CN" altLang="en-US" sz="2000" dirty="0"/>
              <a:t>可以通过两个函数查看或设置该属性</a:t>
            </a:r>
            <a:endParaRPr lang="en-US" altLang="zh-CN" sz="2000" dirty="0"/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pthread_attr_getdetachstate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attr,PTHREAD_CREATE_DETACHED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373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自学：线程属性：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810885" cy="4754116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设置方法有三种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父线程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之前，利用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函数设置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父线程调用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所指定的子线程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在子线程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的第一条语句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，其作用是获得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线程属性结构体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中的线程的属性的具体内容，参见参见实验指导书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436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共享代码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864142"/>
            <a:ext cx="3341687" cy="191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进程自定义函数：实现</a:t>
            </a:r>
            <a:r>
              <a:rPr lang="en-US" altLang="zh-CN" sz="1600" dirty="0"/>
              <a:t>1~n</a:t>
            </a:r>
            <a:r>
              <a:rPr lang="zh-CN" altLang="en-US" sz="1600" dirty="0"/>
              <a:t>的累加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 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=0;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   return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386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>
                <a:solidFill>
                  <a:srgbClr val="006600"/>
                </a:solidFill>
              </a:rPr>
              <a:t>runner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99" y="3005534"/>
            <a:ext cx="3298825" cy="28100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void *runner(void *</a:t>
            </a:r>
            <a:r>
              <a:rPr lang="en-US" altLang="zh-CN" sz="1600" dirty="0">
                <a:solidFill>
                  <a:srgbClr val="FF0000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param</a:t>
            </a:r>
            <a:r>
              <a:rPr lang="en-US" altLang="zh-CN" sz="16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//</a:t>
            </a:r>
            <a:r>
              <a:rPr lang="zh-CN" altLang="en-US" sz="1600" dirty="0"/>
              <a:t>线程共享进程代码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sum</a:t>
            </a:r>
            <a:r>
              <a:rPr lang="en-US" altLang="zh-CN" sz="1600" dirty="0"/>
              <a:t>=</a:t>
            </a:r>
            <a:r>
              <a:rPr lang="en-US" altLang="zh-CN" sz="1600" dirty="0">
                <a:solidFill>
                  <a:srgbClr val="7030A0"/>
                </a:solidFill>
              </a:rPr>
              <a:t>add</a:t>
            </a:r>
            <a:r>
              <a:rPr lang="en-US" altLang="zh-CN" sz="1600" dirty="0"/>
              <a:t>(upper);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424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编译命令：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pthread</a:t>
            </a:r>
            <a:r>
              <a:rPr lang="zh-CN" altLang="en-US" dirty="0">
                <a:latin typeface="Helvetica" panose="020B0604020202020204" pitchFamily="34" charset="0"/>
              </a:rPr>
              <a:t>，或</a:t>
            </a:r>
            <a:endParaRPr lang="en-US" altLang="zh-CN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dirty="0" err="1">
                <a:latin typeface="Helvetica" panose="020B0604020202020204" pitchFamily="34" charset="0"/>
              </a:rPr>
              <a:t>gcc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err="1">
                <a:latin typeface="Helvetica" panose="020B0604020202020204" pitchFamily="34" charset="0"/>
              </a:rPr>
              <a:t>filename.c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dirty="0" err="1">
                <a:solidFill>
                  <a:srgbClr val="C00000"/>
                </a:solidFill>
                <a:latin typeface="Helvetica" panose="020B0604020202020204" pitchFamily="34" charset="0"/>
              </a:rPr>
              <a:t>lpthread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sum+=10;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149729"/>
              <a:gd name="adj2" fmla="val 19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27541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718F6-F44A-4AD7-805D-1616FD24A6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Why </a:t>
            </a:r>
            <a:r>
              <a:rPr lang="en-US" altLang="zh-CN" dirty="0">
                <a:solidFill>
                  <a:srgbClr val="0000CC"/>
                </a:solidFill>
              </a:rPr>
              <a:t>separate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register set </a:t>
            </a:r>
            <a:r>
              <a:rPr lang="en-US" altLang="zh-CN" dirty="0">
                <a:solidFill>
                  <a:srgbClr val="000000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stack</a:t>
            </a:r>
            <a:r>
              <a:rPr lang="zh-CN" altLang="en-US" dirty="0">
                <a:solidFill>
                  <a:srgbClr val="0000CC"/>
                </a:solidFill>
              </a:rPr>
              <a:t>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52D52D-4DEF-4CDC-9386-AC99939E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8550"/>
          </a:xfrm>
        </p:spPr>
        <p:txBody>
          <a:bodyPr/>
          <a:lstStyle/>
          <a:p>
            <a:r>
              <a:rPr lang="en-US" altLang="zh-CN" sz="2400" dirty="0"/>
              <a:t>Threads </a:t>
            </a:r>
            <a:r>
              <a:rPr lang="en-US" altLang="zh-CN" sz="2400" dirty="0">
                <a:solidFill>
                  <a:srgbClr val="FF0000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00CC"/>
                </a:solidFill>
              </a:rPr>
              <a:t>text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 sections, </a:t>
            </a:r>
            <a:r>
              <a:rPr lang="en-US" altLang="zh-CN" sz="2400" dirty="0">
                <a:solidFill>
                  <a:srgbClr val="0000CC"/>
                </a:solidFill>
              </a:rPr>
              <a:t>identity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resources</a:t>
            </a:r>
            <a:r>
              <a:rPr lang="en-US" altLang="zh-CN" sz="2400" dirty="0"/>
              <a:t> of the process to which they belong. </a:t>
            </a:r>
          </a:p>
          <a:p>
            <a:r>
              <a:rPr lang="en-US" altLang="zh-CN" sz="2400" dirty="0"/>
              <a:t>But, each thread has a </a:t>
            </a:r>
            <a:r>
              <a:rPr lang="en-US" altLang="zh-CN" sz="2400" dirty="0">
                <a:solidFill>
                  <a:srgbClr val="FF0000"/>
                </a:solidFill>
              </a:rPr>
              <a:t>separate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register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set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stack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Why does a thread needs a </a:t>
            </a:r>
            <a:r>
              <a:rPr lang="en-US" altLang="zh-CN" sz="2400" u="sng" dirty="0">
                <a:solidFill>
                  <a:srgbClr val="C00000"/>
                </a:solidFill>
              </a:rPr>
              <a:t>separate stack </a:t>
            </a:r>
            <a:r>
              <a:rPr lang="en-US" altLang="zh-CN" sz="2400" dirty="0">
                <a:solidFill>
                  <a:srgbClr val="7030A0"/>
                </a:solidFill>
              </a:rPr>
              <a:t>and </a:t>
            </a:r>
            <a:r>
              <a:rPr lang="en-US" altLang="zh-CN" sz="2400" u="sng" dirty="0">
                <a:solidFill>
                  <a:srgbClr val="C00000"/>
                </a:solidFill>
              </a:rPr>
              <a:t>register set</a:t>
            </a:r>
            <a:r>
              <a:rPr lang="en-US" altLang="zh-CN" sz="2400" dirty="0">
                <a:solidFill>
                  <a:srgbClr val="7030A0"/>
                </a:solidFill>
              </a:rPr>
              <a:t>? 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stack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006600"/>
                </a:solidFill>
              </a:rPr>
              <a:t> register set</a:t>
            </a:r>
            <a:r>
              <a:rPr lang="en-US" altLang="zh-CN" sz="2000" dirty="0"/>
              <a:t> are the components that </a:t>
            </a:r>
            <a:r>
              <a:rPr lang="en-US" altLang="zh-CN" sz="2000" u="sng" dirty="0"/>
              <a:t>define the </a:t>
            </a:r>
            <a:r>
              <a:rPr lang="en-US" altLang="zh-CN" sz="2000" b="1" u="sng" dirty="0">
                <a:solidFill>
                  <a:srgbClr val="0000CC"/>
                </a:solidFill>
              </a:rPr>
              <a:t>dynamic context</a:t>
            </a:r>
            <a:r>
              <a:rPr lang="en-US" altLang="zh-CN" sz="2000" b="1" u="sng" dirty="0"/>
              <a:t> </a:t>
            </a:r>
            <a:r>
              <a:rPr lang="en-US" altLang="zh-CN" sz="2000" u="sng" dirty="0"/>
              <a:t>of the program execution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The stack grows and shrinks as functions are called and returned and the contents of registers change after every instruction executed.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>
                <a:solidFill>
                  <a:srgbClr val="006600"/>
                </a:solidFill>
              </a:rPr>
              <a:t>runner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主线程</a:t>
            </a:r>
            <a:r>
              <a:rPr lang="zh-CN" altLang="en-US" sz="2000" b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和主线程</a:t>
            </a:r>
            <a:r>
              <a:rPr lang="zh-CN" altLang="en-US" sz="2000" dirty="0">
                <a:solidFill>
                  <a:srgbClr val="0000CC"/>
                </a:solidFill>
              </a:rPr>
              <a:t>共同运算后的结果</a:t>
            </a:r>
            <a:r>
              <a:rPr lang="zh-CN" altLang="en-US" sz="2000" dirty="0"/>
              <a:t>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25 </a:t>
            </a:r>
            <a:r>
              <a:rPr lang="zh-CN" altLang="en-US" sz="2000" dirty="0"/>
              <a:t>（</a:t>
            </a:r>
            <a:r>
              <a:rPr lang="en-US" altLang="zh-CN" sz="2000" dirty="0"/>
              <a:t>15+10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5060  </a:t>
            </a:r>
            <a:r>
              <a:rPr lang="zh-CN" altLang="en-US" sz="2000" dirty="0"/>
              <a:t>（</a:t>
            </a:r>
            <a:r>
              <a:rPr lang="en-US" altLang="zh-CN" sz="2000" dirty="0"/>
              <a:t>5050+10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51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pthread_join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tid,NULL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61172"/>
              <a:gd name="adj2" fmla="val -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假定去掉该语句，对输出结果有何影响？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主线程（进程）创建线程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后，没有等待子线程结束，而是执行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(“sum=%d\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</a:t>
            </a:r>
            <a:r>
              <a:rPr lang="zh-CN" altLang="en-US" sz="2000" dirty="0"/>
              <a:t>语句，然后退出；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主线程（进程）退出后，隶属于进程的线程</a:t>
            </a:r>
            <a:r>
              <a:rPr lang="zh-CN" altLang="en-US" sz="2000" b="1" dirty="0">
                <a:solidFill>
                  <a:srgbClr val="0000CC"/>
                </a:solidFill>
              </a:rPr>
              <a:t>也不复存在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即使主线程退出之前，已经调度子线程，主线程终止，子线程也会终止；</a:t>
            </a:r>
            <a:endParaRPr lang="en-US" altLang="zh-CN" dirty="0"/>
          </a:p>
          <a:p>
            <a:r>
              <a:rPr lang="zh-CN" altLang="en-US" sz="2000" dirty="0"/>
              <a:t>输出：</a:t>
            </a:r>
            <a:r>
              <a:rPr lang="en-US" altLang="zh-CN" sz="2000" dirty="0">
                <a:solidFill>
                  <a:srgbClr val="0000CC"/>
                </a:solidFill>
              </a:rPr>
              <a:t>sum=10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7030A0"/>
                </a:solidFill>
              </a:rPr>
              <a:t>或子线程中累加计算的部分和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如果主线程退出之前，已经调度了子线程，结果可能是子线程计算的部分和</a:t>
            </a:r>
            <a:endParaRPr lang="en-US" altLang="zh-CN" dirty="0"/>
          </a:p>
          <a:p>
            <a:pPr lvl="1"/>
            <a:r>
              <a:rPr lang="zh-CN" altLang="en-US" dirty="0"/>
              <a:t>例如，运行</a:t>
            </a:r>
            <a:r>
              <a:rPr lang="en-US" altLang="zh-CN" dirty="0"/>
              <a:t>./</a:t>
            </a:r>
            <a:r>
              <a:rPr lang="en-US" altLang="zh-CN" dirty="0" err="1"/>
              <a:t>a.out</a:t>
            </a:r>
            <a:r>
              <a:rPr lang="en-US" altLang="zh-CN" dirty="0"/>
              <a:t> 10</a:t>
            </a:r>
            <a:r>
              <a:rPr lang="zh-CN" altLang="en-US" dirty="0"/>
              <a:t>，子线程循环到</a:t>
            </a:r>
            <a:r>
              <a:rPr lang="en-US" altLang="zh-CN" dirty="0"/>
              <a:t>7</a:t>
            </a:r>
            <a:r>
              <a:rPr lang="zh-CN" altLang="en-US" dirty="0"/>
              <a:t>时，主线程退出，子线程也随之退出，</a:t>
            </a:r>
            <a:r>
              <a:rPr lang="en-US" altLang="zh-CN" dirty="0"/>
              <a:t>sum</a:t>
            </a:r>
            <a:r>
              <a:rPr lang="zh-CN" altLang="en-US" dirty="0"/>
              <a:t>的值即为</a:t>
            </a:r>
            <a:r>
              <a:rPr lang="en-US" altLang="zh-CN" dirty="0"/>
              <a:t>1~7</a:t>
            </a:r>
            <a:r>
              <a:rPr lang="zh-CN" altLang="en-US" dirty="0"/>
              <a:t>的累加和</a:t>
            </a:r>
            <a:endParaRPr lang="en-US" altLang="zh-CN" dirty="0"/>
          </a:p>
          <a:p>
            <a:pPr lvl="1"/>
            <a:r>
              <a:rPr lang="zh-CN" altLang="en-US" dirty="0"/>
              <a:t>参考测试代码见下页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2518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599"/>
            <a:ext cx="8077200" cy="560909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主线程退出对子线程的影响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61" y="857876"/>
            <a:ext cx="4886325" cy="541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pthread.h</a:t>
            </a:r>
            <a:r>
              <a:rPr lang="en-US" altLang="zh-CN" sz="1600" dirty="0"/>
              <a:t>&gt; 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sum=10; /*this data is shared by the threads*/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summ</a:t>
            </a:r>
            <a:r>
              <a:rPr lang="en-US" altLang="zh-CN" sz="1600" dirty="0"/>
              <a:t>=10;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  /*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 </a:t>
            </a:r>
            <a:r>
              <a:rPr lang="en-US" altLang="zh-CN" sz="1600" dirty="0" err="1"/>
              <a:t>pthread_t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 ;         /*the thread identifier*/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;  /* set of thread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 "usage: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value&gt;\n");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/*get the default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);  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pthread_create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, 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, runner,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for (</a:t>
            </a:r>
            <a:r>
              <a:rPr lang="en-US" altLang="zh-CN" sz="1600" dirty="0" err="1">
                <a:solidFill>
                  <a:srgbClr val="0000CC"/>
                </a:solidFill>
              </a:rPr>
              <a:t>int</a:t>
            </a:r>
            <a:r>
              <a:rPr lang="en-US" altLang="zh-CN" sz="1600" dirty="0">
                <a:solidFill>
                  <a:srgbClr val="0000CC"/>
                </a:solidFill>
              </a:rPr>
              <a:t> </a:t>
            </a:r>
            <a:r>
              <a:rPr lang="en-US" altLang="zh-CN" sz="1600" dirty="0" err="1">
                <a:solidFill>
                  <a:srgbClr val="0000CC"/>
                </a:solidFill>
              </a:rPr>
              <a:t>i</a:t>
            </a:r>
            <a:r>
              <a:rPr lang="en-US" altLang="zh-CN" sz="1600" dirty="0">
                <a:solidFill>
                  <a:srgbClr val="0000CC"/>
                </a:solidFill>
              </a:rPr>
              <a:t>=0;i&lt;10;i++)   //</a:t>
            </a:r>
            <a:r>
              <a:rPr lang="zh-CN" altLang="en-US" sz="1600" dirty="0">
                <a:solidFill>
                  <a:srgbClr val="C00000"/>
                </a:solidFill>
              </a:rPr>
              <a:t>跟踪线程的累加过程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</a:t>
            </a:r>
            <a:r>
              <a:rPr lang="en-US" altLang="zh-CN" sz="1600" dirty="0" err="1">
                <a:solidFill>
                  <a:srgbClr val="0000CC"/>
                </a:solidFill>
              </a:rPr>
              <a:t>usleep</a:t>
            </a:r>
            <a:r>
              <a:rPr lang="en-US" altLang="zh-CN" sz="1600" dirty="0">
                <a:solidFill>
                  <a:srgbClr val="0000CC"/>
                </a:solidFill>
              </a:rPr>
              <a:t>(1);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if (sum!=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{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("sum=%d\</a:t>
            </a:r>
            <a:r>
              <a:rPr lang="en-US" altLang="zh-CN" sz="1600" dirty="0" err="1">
                <a:solidFill>
                  <a:srgbClr val="0000CC"/>
                </a:solidFill>
              </a:rPr>
              <a:t>n",sum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=sum;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24396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sum=0;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sum+=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usleep</a:t>
            </a:r>
            <a:r>
              <a:rPr lang="en-US" altLang="zh-CN" sz="1600" dirty="0"/>
              <a:t>(100);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("Child sum=%d\</a:t>
            </a:r>
            <a:r>
              <a:rPr lang="en-US" altLang="zh-CN" sz="1600" dirty="0" err="1"/>
              <a:t>n",sum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7" y="6346004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743250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4468813"/>
            <a:ext cx="3101975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sum=5,x,y;  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线程能否访问这三个变量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“usage: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check if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tid,NULL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//main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389E2E-879E-4D44-A5C7-07002D45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487464"/>
            <a:ext cx="296068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35595" y="1691534"/>
            <a:ext cx="2457271" cy="1316586"/>
          </a:xfrm>
          <a:prstGeom prst="wedgeRoundRectCallout">
            <a:avLst>
              <a:gd name="adj1" fmla="val -83183"/>
              <a:gd name="adj2" fmla="val -3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/>
              <a:t>子线程是否可以访问变量</a:t>
            </a:r>
            <a:r>
              <a:rPr lang="en-US" altLang="zh-CN" sz="1600" dirty="0"/>
              <a:t>x</a:t>
            </a:r>
            <a:r>
              <a:rPr lang="zh-CN" altLang="en-US" sz="1600" dirty="0"/>
              <a:t>，</a:t>
            </a:r>
            <a:r>
              <a:rPr lang="en-US" altLang="zh-CN" sz="1600" dirty="0"/>
              <a:t>y</a:t>
            </a:r>
            <a:r>
              <a:rPr lang="zh-CN" altLang="en-US" sz="1600" dirty="0"/>
              <a:t>？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>
                <a:solidFill>
                  <a:srgbClr val="0000CC"/>
                </a:solidFill>
              </a:rPr>
              <a:t>不能访问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，因为它们</a:t>
            </a:r>
            <a:r>
              <a:rPr lang="zh-CN" altLang="en-US" sz="2000" dirty="0">
                <a:solidFill>
                  <a:srgbClr val="C00000"/>
                </a:solidFill>
              </a:rPr>
              <a:t>属于主线程栈（栈不能共享）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可以认为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>
                <a:solidFill>
                  <a:srgbClr val="C00000"/>
                </a:solidFill>
              </a:rPr>
              <a:t>int </a:t>
            </a:r>
            <a:r>
              <a:rPr lang="en-US" altLang="zh-CN" sz="2000" dirty="0" err="1">
                <a:solidFill>
                  <a:srgbClr val="C00000"/>
                </a:solidFill>
              </a:rPr>
              <a:t>sum,x,y</a:t>
            </a:r>
            <a:r>
              <a:rPr lang="zh-CN" altLang="en-US" sz="2000" dirty="0">
                <a:solidFill>
                  <a:srgbClr val="C00000"/>
                </a:solidFill>
              </a:rPr>
              <a:t>属于主线程的资源</a:t>
            </a:r>
            <a:r>
              <a:rPr lang="zh-CN" altLang="en-US" sz="2000" dirty="0"/>
              <a:t>，其它线程只能共享进程资源，</a:t>
            </a:r>
            <a:r>
              <a:rPr lang="zh-CN" altLang="en-US" sz="2000" dirty="0">
                <a:solidFill>
                  <a:srgbClr val="0070C0"/>
                </a:solidFill>
              </a:rPr>
              <a:t>而不能共享其它线程中的资源；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共享进程的全局变量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，而进程的主线程访问的是局部变量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C00000"/>
                </a:solidFill>
              </a:rPr>
              <a:t>不能共享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0000CC"/>
                </a:solidFill>
              </a:rPr>
              <a:t>因此输出：</a:t>
            </a:r>
            <a:r>
              <a:rPr lang="en-US" altLang="zh-CN" sz="2000" dirty="0">
                <a:solidFill>
                  <a:srgbClr val="0000CC"/>
                </a:solidFill>
              </a:rPr>
              <a:t>sum=5</a:t>
            </a:r>
            <a:r>
              <a:rPr lang="zh-CN" altLang="en-US" sz="2000" dirty="0">
                <a:solidFill>
                  <a:srgbClr val="0000CC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32381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84719E-63BE-4DCB-8278-31D1E93CF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(P148)</a:t>
            </a: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8A0F32FE-BBCF-433D-A552-84F22CF7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389" y="6163746"/>
            <a:ext cx="698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Figure 4.11 C program for question 4.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改自 </a:t>
            </a:r>
            <a:r>
              <a:rPr lang="en-US" altLang="zh-CN" dirty="0">
                <a:latin typeface="宋体" panose="02010600030101010101" pitchFamily="2" charset="-122"/>
              </a:rPr>
              <a:t>P147  4.7)</a:t>
            </a:r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EA25B1EC-237C-4D11-9650-37973B69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27100"/>
            <a:ext cx="4233863" cy="501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value=0;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/* the thread*/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pid;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pthread_t tid;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pthread_attr_t attr;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pid=fork();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(pid==0)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/* CHILD prcess 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pthread_attr_init(&amp;attr);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pthread_create(&amp;tid,&amp;attr,runner,NULL);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pthread_join(tid,NULL)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//挂起当前主线程，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//等待线程tid结束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printf("CHILD: value= %d \n",value);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6869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1249363"/>
            <a:ext cx="3748087" cy="3016250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if (pid&gt;0)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/* praent process */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wait(NULL);</a:t>
            </a:r>
            <a:endParaRPr lang="zh-CN" alt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printf("PARENT: value=%d\n",value)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}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void *runner(void *param)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value=5;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pthread_exit(0);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5120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670425"/>
            <a:ext cx="3503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思考：两个</a:t>
            </a: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的输出结果分别是多少？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11039-13F9-44A6-A20B-EBEA0F03BD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pthread2  (P148)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E3F7AEC-55AE-4059-86C9-1440E80A86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注意资源的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共享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问题：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子进程继承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了父进程的变量value=0，然后分离；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 线程共享创建该线程的进程的资源，包括value；</a:t>
            </a:r>
          </a:p>
          <a:p>
            <a:pPr lvl="1"/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sym typeface="Arial" panose="020B0604020202020204" pitchFamily="34" charset="0"/>
              </a:rPr>
              <a:t>therefore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，the result is:</a:t>
            </a:r>
          </a:p>
          <a:p>
            <a:pPr lvl="1"/>
            <a:r>
              <a:rPr lang="zh-CN" altLang="en-US" dirty="0"/>
              <a:t>PARENT value=0</a:t>
            </a:r>
          </a:p>
          <a:p>
            <a:pPr lvl="1"/>
            <a:r>
              <a:rPr lang="zh-CN" altLang="en-US" dirty="0"/>
              <a:t>CHILD value=5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14D21C-FB6B-4AC2-A4E1-6AA4F1165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3A1817-BE17-4D55-9CEA-F2E8857A0A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33437"/>
            <a:ext cx="4672709" cy="55483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int pid;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pid=fork();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if (pid==0) {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//子进程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pthread_attr_init(&amp;attr1);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 printf("\nCHILD: Runner1: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printf("\nCHILD: Runner2: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}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//if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DAE735-F7FB-4A87-B139-9B05F330F5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7B9675D-BFD5-4B2C-ADCD-CDBD8881802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34000" y="842963"/>
            <a:ext cx="3711575" cy="5538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dirty="0"/>
              <a:t>else if (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&gt;0) { //</a:t>
            </a:r>
            <a:r>
              <a:rPr lang="zh-CN" altLang="en-US" sz="1600" dirty="0">
                <a:latin typeface="Helvetica" panose="020B0604020202020204" pitchFamily="34" charset="0"/>
              </a:rPr>
              <a:t>父进程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wait(NULL);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err="1">
                <a:solidFill>
                  <a:srgbClr val="003399"/>
                </a:solidFill>
              </a:rPr>
              <a:t>printf</a:t>
            </a:r>
            <a:r>
              <a:rPr lang="en-US" altLang="zh-CN" sz="1600" dirty="0">
                <a:solidFill>
                  <a:srgbClr val="003399"/>
                </a:solidFill>
              </a:rPr>
              <a:t>("PARENT: value=%d\</a:t>
            </a:r>
            <a:r>
              <a:rPr lang="en-US" altLang="zh-CN" sz="1600" dirty="0" err="1">
                <a:solidFill>
                  <a:srgbClr val="003399"/>
                </a:solidFill>
              </a:rPr>
              <a:t>n",value</a:t>
            </a:r>
            <a:r>
              <a:rPr lang="en-US" altLang="zh-CN" sz="1600" dirty="0">
                <a:solidFill>
                  <a:srgbClr val="003399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}//if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}//main</a:t>
            </a:r>
          </a:p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void *runner1(void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value=value+3;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CC"/>
                </a:solidFill>
              </a:rPr>
              <a:t>void *runner2(void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value=value-2;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E211A6-C8AD-4E63-B54B-F6664A1C2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(Cont.)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EF7A86-3DC5-4567-8D4F-6EAF268A4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863" y="1016000"/>
            <a:ext cx="7516812" cy="4418013"/>
          </a:xfrm>
        </p:spPr>
        <p:txBody>
          <a:bodyPr/>
          <a:lstStyle/>
          <a:p>
            <a:r>
              <a:rPr lang="zh-CN" altLang="en-US" sz="2000" dirty="0"/>
              <a:t>facts</a:t>
            </a:r>
          </a:p>
          <a:p>
            <a:pPr lvl="1"/>
            <a:r>
              <a:rPr lang="zh-CN" altLang="en-US" dirty="0"/>
              <a:t>子进程继承了父进程的value=5</a:t>
            </a:r>
          </a:p>
          <a:p>
            <a:pPr lvl="1"/>
            <a:r>
              <a:rPr lang="zh-CN" altLang="en-US" dirty="0"/>
              <a:t>子进程中的两个线程runner1与runner2共享子进程的变量value</a:t>
            </a:r>
          </a:p>
          <a:p>
            <a:endParaRPr lang="zh-CN" altLang="en-US" dirty="0"/>
          </a:p>
          <a:p>
            <a:r>
              <a:rPr lang="zh-CN" altLang="en-US" sz="2000" dirty="0"/>
              <a:t>因此，执行结果</a:t>
            </a:r>
          </a:p>
          <a:p>
            <a:pPr lvl="1"/>
            <a:r>
              <a:rPr lang="zh-CN" altLang="en-US" dirty="0"/>
              <a:t>CHILD: runner1: value=8</a:t>
            </a: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CHILD: runner2: value=</a:t>
            </a:r>
            <a:r>
              <a:rPr lang="en-US" altLang="zh-CN" dirty="0">
                <a:sym typeface="Arial" panose="020B0604020202020204" pitchFamily="34" charset="0"/>
              </a:rPr>
              <a:t>6</a:t>
            </a:r>
            <a:endParaRPr lang="zh-CN" altLang="en-US" dirty="0"/>
          </a:p>
          <a:p>
            <a:pPr lvl="1"/>
            <a:r>
              <a:rPr lang="zh-CN" altLang="en-US" dirty="0"/>
              <a:t>PARENT: value=5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</a:t>
            </a:r>
            <a:r>
              <a:rPr lang="zh-CN" altLang="en-US" dirty="0"/>
              <a:t>的原因，线程</a:t>
            </a:r>
            <a:r>
              <a:rPr lang="en-US" altLang="zh-CN" dirty="0">
                <a:solidFill>
                  <a:srgbClr val="0000CC"/>
                </a:solidFill>
              </a:rPr>
              <a:t>runner1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000CC"/>
                </a:solidFill>
              </a:rPr>
              <a:t>runner2</a:t>
            </a:r>
            <a:r>
              <a:rPr lang="zh-CN" altLang="en-US" dirty="0">
                <a:solidFill>
                  <a:srgbClr val="7030A0"/>
                </a:solidFill>
              </a:rPr>
              <a:t>顺序执行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FDD5265-AB88-4A52-A34A-AB48BF2720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62276E-AF11-4672-B609-73762DB6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E16F2D-305A-486E-A673-C229F705B3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97721" cy="448310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0000CC"/>
                </a:solidFill>
              </a:rPr>
              <a:t>进程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多个程序并发执行，提高资源利用率，提高系统的吞吐量；</a:t>
            </a:r>
          </a:p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7030A0"/>
                </a:solidFill>
              </a:rPr>
              <a:t>线程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隶属于同一个进程的多个线程可以并发执行，缩短了进程任务的执行时间</a:t>
            </a:r>
            <a:endParaRPr lang="en-US" altLang="zh-CN" sz="2000" dirty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减少进程并发执行时所付出的时空开销（如上下文切换），使OS具有更好的并发性</a:t>
            </a:r>
            <a:endParaRPr lang="en-US" altLang="zh-CN" sz="2000" dirty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进一步提高了资源的利用率</a:t>
            </a:r>
          </a:p>
          <a:p>
            <a:pPr eaLnBrk="1"/>
            <a:endParaRPr lang="zh-CN" altLang="en-US" sz="24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295F995-2D4C-45D2-9937-6B4A74AA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047308-8AF3-42C4-8257-2EB0D7E8D0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9CFBED3-72AF-44B2-8A3F-3119CBED1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79488"/>
            <a:ext cx="4713288" cy="51196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//============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pthread_attr_init(&amp;attr1);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//=============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  <a:endParaRPr lang="en-US" altLang="zh-CN" sz="1600" dirty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  </a:t>
            </a:r>
            <a:r>
              <a:rPr lang="en-US" altLang="zh-CN" sz="1400" dirty="0" err="1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(“value=%d\</a:t>
            </a:r>
            <a:r>
              <a:rPr lang="en-US" altLang="zh-CN" sz="1400" dirty="0" err="1">
                <a:solidFill>
                  <a:srgbClr val="7030A0"/>
                </a:solidFill>
              </a:rPr>
              <a:t>n”,value</a:t>
            </a:r>
            <a:r>
              <a:rPr lang="en-US" altLang="zh-CN" sz="1400" dirty="0">
                <a:solidFill>
                  <a:srgbClr val="7030A0"/>
                </a:solidFill>
              </a:rPr>
              <a:t>);;</a:t>
            </a:r>
            <a:endParaRPr lang="en-US" altLang="zh-CN" sz="1400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4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/>
              <a:t>}//main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问：输出结果是什么？</a:t>
            </a:r>
            <a:endParaRPr lang="en-US" altLang="zh-CN" sz="160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>
                <a:latin typeface="Arial Unicode MS" pitchFamily="34" charset="-122"/>
                <a:ea typeface="Arial Unicode MS" pitchFamily="34" charset="-122"/>
              </a:rPr>
              <a:t>//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理论上，该程序存在问题，缺少对共享变量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value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互斥访问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92C34AE-CC02-4155-9C68-78733DE149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26700A6-BF3B-42CD-9F4A-891DF17926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4650" y="838200"/>
            <a:ext cx="3189288" cy="526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*runner1(void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</a:t>
            </a:r>
            <a:r>
              <a:rPr lang="en-US" altLang="zh-CN" sz="1600" dirty="0">
                <a:solidFill>
                  <a:srgbClr val="003399"/>
                </a:solidFill>
              </a:rPr>
              <a:t>value += 1;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*runner2(void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value -= 1;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21F7D8A-1F69-4DCD-A6C1-8CB701223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Win32 Threads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E1F3CD-93AD-4395-9322-0582ACEAD1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4125"/>
            <a:ext cx="7351712" cy="412935"/>
          </a:xfrm>
        </p:spPr>
        <p:txBody>
          <a:bodyPr/>
          <a:lstStyle/>
          <a:p>
            <a:r>
              <a:rPr lang="en-US" altLang="zh-CN" dirty="0" err="1"/>
              <a:t>CreateThread</a:t>
            </a:r>
            <a:r>
              <a:rPr lang="en-US" altLang="zh-CN" dirty="0"/>
              <a:t>(…) API</a:t>
            </a:r>
            <a:r>
              <a:rPr lang="zh-CN" altLang="en-US" dirty="0"/>
              <a:t>（见</a:t>
            </a:r>
            <a:r>
              <a:rPr lang="en-US" altLang="zh-CN" dirty="0"/>
              <a:t>Page 135 figure 4.7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9" y="1447059"/>
            <a:ext cx="5654379" cy="477618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C2E91C-CE8C-4956-BA0B-A4634EFAD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自学：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386749B-9985-4DAB-9819-749B765C9E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 sz="2400"/>
              <a:t>Java threads are managed by the JVM</a:t>
            </a:r>
          </a:p>
          <a:p>
            <a:pPr>
              <a:buFont typeface="Monotype Sorts" pitchFamily="2" charset="2"/>
              <a:buNone/>
            </a:pPr>
            <a:endParaRPr lang="en-US" altLang="zh-CN" sz="2400"/>
          </a:p>
          <a:p>
            <a:r>
              <a:rPr lang="en-US" altLang="zh-CN" sz="2400"/>
              <a:t>Java threads may be created by: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000"/>
              <a:t>Extending Thread class</a:t>
            </a:r>
          </a:p>
          <a:p>
            <a:pPr lvl="1"/>
            <a:r>
              <a:rPr lang="en-US" altLang="zh-CN" sz="2000"/>
              <a:t>Implementing the Runnable interface</a:t>
            </a:r>
            <a:br>
              <a:rPr lang="en-US" altLang="zh-CN" sz="2000"/>
            </a:br>
            <a:endParaRPr lang="en-US" altLang="zh-CN"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35564CC-8755-4E0C-B96A-A5C683289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Management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4950277-3ADB-45CD-8EFA-78009EBE31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/>
              <a:t>suspend()</a:t>
            </a:r>
            <a:r>
              <a:rPr lang="en-US" altLang="zh-CN" sz="2400"/>
              <a:t> – suspends execution of the currently running thread.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 b="1"/>
              <a:t>sleep()</a:t>
            </a:r>
            <a:r>
              <a:rPr lang="en-US" altLang="zh-CN" sz="2400"/>
              <a:t> – puts the currently running thread to sleep for a specified amount of time.</a:t>
            </a:r>
          </a:p>
          <a:p>
            <a:r>
              <a:rPr lang="en-US" altLang="zh-CN" sz="2400" b="1"/>
              <a:t>resume()</a:t>
            </a:r>
            <a:r>
              <a:rPr lang="en-US" altLang="zh-CN" sz="2400"/>
              <a:t> – resumes execution of a suspended thread.</a:t>
            </a:r>
          </a:p>
          <a:p>
            <a:r>
              <a:rPr lang="en-US" altLang="zh-CN" sz="2400" b="1"/>
              <a:t>stop()</a:t>
            </a:r>
            <a:r>
              <a:rPr lang="en-US" altLang="zh-CN" sz="2400"/>
              <a:t> – stops execution of a thread.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6562B2F-C045-42A4-BCDF-9427866F2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Extending the Thread Class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B6FBF24-FED0-41C5-8A89-44DA817D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Worker1 extends Thread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BC0AADD-5097-4B8C-BD79-9FDD9510D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8AF502E-8C44-450F-A695-F643617EE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First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Worker runner = new Worker1();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runner.start();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76FA22-FB8F-4D4F-ABE0-0ECBF4062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Runnable Interface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49D6E4-0D1E-413F-AEC2-6997BFE95B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/>
              <a:t>public interface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	public abstract void run();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3A65B5-1356-4367-9BD9-D9D5AF072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2226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Implementing the Runnable Interface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EDE6CE-AA33-4B67-B40C-1F6A86C635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Worker2 implements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1858350-07F4-4428-9075-29F6840E4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6CFD651-5780-43CA-83C5-5031521E1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Runnable runner = new Worker2();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Thread thrd = new Thread(runner);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thrd.start();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4A1AB6-6484-48D2-A196-F023BC0FF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E9C82B-A931-49DD-AD23-5262012783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早期的操作系统中，进程的两个基本特征</a:t>
            </a:r>
          </a:p>
          <a:p>
            <a:pPr lvl="1"/>
            <a:r>
              <a:rPr lang="zh-CN" altLang="en-US" sz="2400" dirty="0"/>
              <a:t>可</a:t>
            </a:r>
            <a:r>
              <a:rPr lang="zh-CN" altLang="en-US" sz="2400" b="1" dirty="0">
                <a:solidFill>
                  <a:srgbClr val="003399"/>
                </a:solidFill>
              </a:rPr>
              <a:t>独立申请和拥有资源</a:t>
            </a:r>
            <a:r>
              <a:rPr lang="zh-CN" altLang="en-US" sz="2400" dirty="0"/>
              <a:t>的独立单位；</a:t>
            </a:r>
          </a:p>
          <a:p>
            <a:pPr lvl="1"/>
            <a:r>
              <a:rPr lang="zh-CN" altLang="en-US" sz="2400" dirty="0"/>
              <a:t>可以作为</a:t>
            </a:r>
            <a:r>
              <a:rPr lang="en-US" altLang="zh-CN" sz="2400" b="1" dirty="0">
                <a:solidFill>
                  <a:srgbClr val="003399"/>
                </a:solidFill>
              </a:rPr>
              <a:t>CPU</a:t>
            </a:r>
            <a:r>
              <a:rPr lang="zh-CN" altLang="en-US" sz="2400" b="1" dirty="0">
                <a:solidFill>
                  <a:srgbClr val="003399"/>
                </a:solidFill>
              </a:rPr>
              <a:t>独立调度和分派</a:t>
            </a:r>
            <a:r>
              <a:rPr lang="zh-CN" altLang="en-US" sz="2400" dirty="0"/>
              <a:t>的基本单位；</a:t>
            </a:r>
          </a:p>
          <a:p>
            <a:pPr lvl="1"/>
            <a:endParaRPr lang="zh-CN" altLang="en-US" sz="2400" dirty="0"/>
          </a:p>
          <a:p>
            <a:r>
              <a:rPr lang="zh-CN" altLang="en-US" sz="2400" dirty="0"/>
              <a:t>进程的这两个基本属性，使进程成为一个</a:t>
            </a:r>
            <a:r>
              <a:rPr lang="zh-CN" altLang="en-US" sz="2400" b="1" dirty="0">
                <a:solidFill>
                  <a:srgbClr val="006600"/>
                </a:solidFill>
              </a:rPr>
              <a:t>能独立运行基本单位</a:t>
            </a:r>
            <a:r>
              <a:rPr lang="zh-CN" altLang="en-US" sz="2400" dirty="0"/>
              <a:t>，从而构成了</a:t>
            </a:r>
            <a:r>
              <a:rPr lang="zh-CN" altLang="en-US" sz="2400" b="1" dirty="0">
                <a:solidFill>
                  <a:srgbClr val="006600"/>
                </a:solidFill>
              </a:rPr>
              <a:t>进程并发执行的基础</a:t>
            </a:r>
            <a:r>
              <a:rPr lang="zh-CN" altLang="en-US" sz="2400" b="1" dirty="0"/>
              <a:t>；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CDD008A-968A-44D6-874B-46FD46AB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09BD89B-6CF6-460A-A4C3-1D208E452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6E1E72-4133-448A-B928-0CFE0F9876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public class Server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Server()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MessageQueue mailBox = new MessageQueue();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 producerThread = new Producer(mailBox);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 consumerThread = new Consumer(mailBox);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producerThread.start();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consumerThread.start();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static void main(String args[])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Server server = new Server();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1D4637-7908-4776-B8C6-10A17CC80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Thread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CE76C9-8805-4B13-977B-130ECD0D0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3338" y="1427163"/>
            <a:ext cx="6908800" cy="47720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Producer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Producer(MessageQueue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 // produce an item &amp; enter it into the buffer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new Date();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   	mbox.send(message);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CB2EBCB-EF3E-4476-9AA5-A458B0E26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Consumer Thread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913816-E198-48DA-BF92-4A75B2DD4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Consumer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Consumer(MessageQueue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(Date)mbox.receive();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if (message != null)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	// consume the message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F139079-5307-4C24-BEFF-50212A0926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4.4 Threading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9EBB1-22FF-4621-8BA2-8EEADC5F7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sz="2400" dirty="0"/>
              <a:t>Semantics of </a:t>
            </a:r>
            <a:r>
              <a:rPr lang="en-US" altLang="zh-CN" sz="2400" b="1" dirty="0">
                <a:solidFill>
                  <a:srgbClr val="003399"/>
                </a:solidFill>
              </a:rPr>
              <a:t>fork()</a:t>
            </a:r>
            <a:r>
              <a:rPr lang="en-US" altLang="zh-CN" sz="2400" dirty="0"/>
              <a:t> and </a:t>
            </a:r>
            <a:r>
              <a:rPr lang="en-US" altLang="zh-CN" sz="2400" b="1" dirty="0">
                <a:solidFill>
                  <a:srgbClr val="003399"/>
                </a:solidFill>
              </a:rPr>
              <a:t>exec()</a:t>
            </a:r>
            <a:r>
              <a:rPr lang="en-US" altLang="zh-CN" sz="2400" dirty="0"/>
              <a:t> system calls</a:t>
            </a:r>
          </a:p>
          <a:p>
            <a:r>
              <a:rPr lang="en-US" altLang="zh-CN" sz="2400" dirty="0"/>
              <a:t>Thread cancellation</a:t>
            </a:r>
          </a:p>
          <a:p>
            <a:r>
              <a:rPr lang="en-US" altLang="zh-CN" sz="2400" dirty="0"/>
              <a:t>Signal handling</a:t>
            </a:r>
          </a:p>
          <a:p>
            <a:r>
              <a:rPr lang="en-US" altLang="zh-CN" sz="2400" dirty="0"/>
              <a:t>Thread pools</a:t>
            </a:r>
          </a:p>
          <a:p>
            <a:r>
              <a:rPr lang="en-US" altLang="zh-CN" sz="2400" dirty="0"/>
              <a:t>Thread specific data</a:t>
            </a:r>
          </a:p>
          <a:p>
            <a:r>
              <a:rPr lang="en-US" altLang="zh-CN" sz="2400" dirty="0"/>
              <a:t>Scheduler activations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fork() and exec()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Once </a:t>
            </a:r>
            <a:r>
              <a:rPr lang="zh-CN" altLang="en-US" sz="2400" dirty="0">
                <a:solidFill>
                  <a:srgbClr val="006600"/>
                </a:solidFill>
              </a:rPr>
              <a:t>a thread </a:t>
            </a:r>
            <a:r>
              <a:rPr lang="zh-CN" altLang="en-US" sz="2400" dirty="0"/>
              <a:t>invoke the </a:t>
            </a:r>
            <a:r>
              <a:rPr lang="zh-CN" altLang="en-US" sz="2400" dirty="0">
                <a:solidFill>
                  <a:srgbClr val="FF0000"/>
                </a:solidFill>
              </a:rPr>
              <a:t>fork()</a:t>
            </a:r>
            <a:r>
              <a:rPr lang="zh-CN" altLang="en-US" sz="2400" dirty="0"/>
              <a:t> system call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3300"/>
                </a:solidFill>
              </a:rPr>
              <a:t>all the threads</a:t>
            </a:r>
            <a:r>
              <a:rPr lang="zh-CN" altLang="en-US" sz="2000" dirty="0"/>
              <a:t> in the process?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0000"/>
                </a:solidFill>
              </a:rPr>
              <a:t>only the thread </a:t>
            </a:r>
            <a:r>
              <a:rPr lang="zh-CN" altLang="en-US" sz="2000" dirty="0"/>
              <a:t>that invoke the </a:t>
            </a:r>
            <a:r>
              <a:rPr lang="zh-CN" altLang="en-US" sz="2000" dirty="0">
                <a:solidFill>
                  <a:srgbClr val="7030A0"/>
                </a:solidFill>
              </a:rPr>
              <a:t>fork() </a:t>
            </a:r>
            <a:r>
              <a:rPr lang="zh-CN" altLang="en-US" sz="2000" dirty="0"/>
              <a:t>system call?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/>
              <a:t>)</a:t>
            </a:r>
          </a:p>
          <a:p>
            <a:r>
              <a:rPr lang="zh-CN" altLang="en-US" sz="2400" dirty="0"/>
              <a:t>Once a  thread invoke the </a:t>
            </a:r>
            <a:r>
              <a:rPr lang="zh-CN" altLang="en-US" sz="2400" dirty="0">
                <a:solidFill>
                  <a:srgbClr val="FF0000"/>
                </a:solidFill>
              </a:rPr>
              <a:t>exec() </a:t>
            </a:r>
            <a:r>
              <a:rPr lang="zh-CN" altLang="en-US" sz="2400" dirty="0"/>
              <a:t>system call</a:t>
            </a:r>
          </a:p>
          <a:p>
            <a:pPr lvl="1"/>
            <a:r>
              <a:rPr lang="zh-CN" altLang="en-US" sz="2000" dirty="0"/>
              <a:t>Replace the </a:t>
            </a:r>
            <a:r>
              <a:rPr lang="zh-CN" altLang="en-US" sz="2000" dirty="0">
                <a:solidFill>
                  <a:srgbClr val="FF0000"/>
                </a:solidFill>
              </a:rPr>
              <a:t>entire process</a:t>
            </a:r>
            <a:r>
              <a:rPr lang="zh-CN" altLang="en-US" sz="2000" dirty="0"/>
              <a:t>, including  all the threads in the process？</a:t>
            </a:r>
          </a:p>
          <a:p>
            <a:pPr lvl="1"/>
            <a:r>
              <a:rPr lang="zh-CN" altLang="en-US" sz="2000" dirty="0"/>
              <a:t>Replace </a:t>
            </a:r>
            <a:r>
              <a:rPr lang="zh-CN" altLang="en-US" sz="2000" dirty="0">
                <a:solidFill>
                  <a:srgbClr val="FF3300"/>
                </a:solidFill>
              </a:rPr>
              <a:t>only the thread</a:t>
            </a:r>
            <a:r>
              <a:rPr lang="zh-CN" altLang="en-US" sz="2000" dirty="0"/>
              <a:t> that invoke the </a:t>
            </a:r>
            <a:r>
              <a:rPr lang="zh-CN" altLang="en-US" sz="2000" dirty="0">
                <a:solidFill>
                  <a:srgbClr val="7030A0"/>
                </a:solidFill>
              </a:rPr>
              <a:t>exec() </a:t>
            </a:r>
            <a:r>
              <a:rPr lang="zh-CN" altLang="en-US" sz="2000" dirty="0"/>
              <a:t>system call? 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/>
              <a:t>)</a:t>
            </a:r>
          </a:p>
          <a:p>
            <a:r>
              <a:rPr lang="zh-CN" altLang="en-US" sz="2400" dirty="0"/>
              <a:t>Solution: </a:t>
            </a:r>
            <a:r>
              <a:rPr lang="zh-CN" altLang="en-US" sz="2400" dirty="0">
                <a:solidFill>
                  <a:srgbClr val="0000CC"/>
                </a:solidFill>
              </a:rPr>
              <a:t>two versions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64E292-8EB6-42A7-83A5-EC836C9E1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D0224A-C8AA-44EA-8EE8-1FA3785944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5100"/>
            <a:ext cx="7307262" cy="4430713"/>
          </a:xfrm>
        </p:spPr>
        <p:txBody>
          <a:bodyPr/>
          <a:lstStyle/>
          <a:p>
            <a:r>
              <a:rPr lang="en-US" altLang="zh-CN" sz="2800"/>
              <a:t>Terminating a thread before it has finished</a:t>
            </a:r>
          </a:p>
          <a:p>
            <a:r>
              <a:rPr lang="en-US" altLang="zh-CN" sz="2800"/>
              <a:t>Two general approaches:</a:t>
            </a:r>
          </a:p>
          <a:p>
            <a:pPr lvl="1"/>
            <a:r>
              <a:rPr lang="en-US" altLang="zh-CN" sz="2400" b="1"/>
              <a:t>Asynchronous cancellation</a:t>
            </a:r>
            <a:r>
              <a:rPr lang="en-US" altLang="zh-CN" sz="2400"/>
              <a:t> terminates the target thread  </a:t>
            </a:r>
            <a:r>
              <a:rPr lang="en-US" altLang="zh-CN" sz="2400">
                <a:solidFill>
                  <a:srgbClr val="003399"/>
                </a:solidFill>
              </a:rPr>
              <a:t>immediately</a:t>
            </a:r>
          </a:p>
          <a:p>
            <a:pPr lvl="1"/>
            <a:r>
              <a:rPr lang="en-US" altLang="zh-CN" sz="2400" b="1"/>
              <a:t>Deferred cancellation</a:t>
            </a:r>
            <a:r>
              <a:rPr lang="en-US" altLang="zh-CN" sz="2400"/>
              <a:t> allows the target thread to </a:t>
            </a:r>
            <a:r>
              <a:rPr lang="en-US" altLang="zh-CN" sz="2400">
                <a:solidFill>
                  <a:srgbClr val="003399"/>
                </a:solidFill>
              </a:rPr>
              <a:t>periodically check if it should be cancelled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b="1" dirty="0"/>
              <a:t>Signals are used in UNIX systems to notify a process that a particular event has occurred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 dirty="0"/>
              <a:t>A </a:t>
            </a:r>
            <a:r>
              <a:rPr lang="en-US" altLang="zh-CN" sz="2000" b="1" dirty="0"/>
              <a:t>signal handler</a:t>
            </a:r>
            <a:r>
              <a:rPr lang="en-US" altLang="zh-CN" sz="2000" dirty="0"/>
              <a:t> is used to process signals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generated by particular event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delivered to a process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handled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1600" dirty="0"/>
              <a:t>Two possible handlers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default signal handler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user-defined signal handler</a:t>
            </a:r>
          </a:p>
          <a:p>
            <a:pPr marL="1543050" lvl="3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endParaRPr lang="en-US" altLang="zh-CN" sz="1400" dirty="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Options: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the thread </a:t>
            </a:r>
            <a:r>
              <a:rPr lang="en-US" altLang="zh-CN" dirty="0"/>
              <a:t>to which the </a:t>
            </a:r>
            <a:r>
              <a:rPr lang="en-US" altLang="zh-CN" dirty="0">
                <a:solidFill>
                  <a:srgbClr val="7030A0"/>
                </a:solidFill>
              </a:rPr>
              <a:t>signal</a:t>
            </a:r>
            <a:r>
              <a:rPr lang="en-US" altLang="zh-CN" dirty="0"/>
              <a:t> applies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every thread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certain threads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b="1" dirty="0"/>
              <a:t>Assign a </a:t>
            </a:r>
            <a:r>
              <a:rPr lang="en-US" altLang="zh-CN" b="1" dirty="0">
                <a:solidFill>
                  <a:srgbClr val="FF0000"/>
                </a:solidFill>
              </a:rPr>
              <a:t>specific thread </a:t>
            </a:r>
            <a:r>
              <a:rPr lang="en-US" altLang="zh-CN" b="1" dirty="0"/>
              <a:t>to </a:t>
            </a:r>
            <a:r>
              <a:rPr lang="en-US" altLang="zh-CN" b="1" dirty="0">
                <a:solidFill>
                  <a:srgbClr val="003399"/>
                </a:solidFill>
              </a:rPr>
              <a:t>receive </a:t>
            </a:r>
            <a:r>
              <a:rPr lang="en-US" altLang="zh-CN" b="1" dirty="0">
                <a:solidFill>
                  <a:srgbClr val="7030A0"/>
                </a:solidFill>
              </a:rPr>
              <a:t>all signals </a:t>
            </a:r>
            <a:r>
              <a:rPr lang="en-US" altLang="zh-CN" b="1" dirty="0">
                <a:solidFill>
                  <a:srgbClr val="003399"/>
                </a:solidFill>
              </a:rPr>
              <a:t>for the process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FDD443-BD37-4140-A104-033E41AEE4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41751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26AFC62-0D76-4D97-A71A-5EF503B05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553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Especially used on the server, such as web server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When a request comes, create a thread for it , and discarded once it has completed its work.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 problems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waste time, inefficient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unlimited threads could exhaust systems resources.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 thread pools</a:t>
            </a:r>
          </a:p>
        </p:txBody>
      </p:sp>
      <p:sp>
        <p:nvSpPr>
          <p:cNvPr id="72708" name="文本框 1">
            <a:extLst>
              <a:ext uri="{FF2B5EF4-FFF2-40B4-BE49-F238E27FC236}">
                <a16:creationId xmlns:a16="http://schemas.microsoft.com/office/drawing/2014/main" id="{3D690B7B-8E59-4FAF-A109-C3F5E2B1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5703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抓壮丁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F1BFB1-A3FA-42E2-8BE5-C9961FE97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33A129-1D1D-48E8-853F-AC44AE56F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816725" cy="4926013"/>
          </a:xfrm>
        </p:spPr>
        <p:txBody>
          <a:bodyPr/>
          <a:lstStyle/>
          <a:p>
            <a:r>
              <a:rPr lang="zh-CN" altLang="en-US" sz="2400" dirty="0"/>
              <a:t>Create a number of threads in a pool where they await work</a:t>
            </a:r>
          </a:p>
          <a:p>
            <a:r>
              <a:rPr lang="zh-CN" altLang="en-US" sz="2400" dirty="0"/>
              <a:t>Advantages:</a:t>
            </a:r>
          </a:p>
          <a:p>
            <a:pPr lvl="1"/>
            <a:r>
              <a:rPr lang="zh-CN" altLang="en-US" sz="2400" dirty="0"/>
              <a:t>Usually slightly faster to service a request with an existing thread than create a new thread</a:t>
            </a:r>
          </a:p>
          <a:p>
            <a:pPr lvl="1"/>
            <a:r>
              <a:rPr lang="zh-CN" altLang="en-US" sz="2400" dirty="0"/>
              <a:t>Allows the number of threads in the application(s) to be bound to the size of the pool</a:t>
            </a:r>
          </a:p>
          <a:p>
            <a:endParaRPr lang="zh-CN" altLang="en-US" sz="2400" dirty="0"/>
          </a:p>
          <a:p>
            <a:r>
              <a:rPr lang="zh-CN" altLang="en-US" sz="2000" dirty="0"/>
              <a:t>抓壮丁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02B4D1-C664-40CD-96DA-26D5B4BE2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7C1A898-C5D3-43F6-88A2-8F0A8F73EA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004050" cy="4430713"/>
          </a:xfrm>
        </p:spPr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Threads share the data of the process they belong to</a:t>
            </a:r>
            <a:r>
              <a:rPr lang="en-US" altLang="zh-CN" sz="2400" dirty="0"/>
              <a:t>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7030A0"/>
                </a:solidFill>
              </a:rPr>
              <a:t>each thread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have its own copy </a:t>
            </a:r>
            <a:r>
              <a:rPr lang="en-US" altLang="zh-CN" sz="2400" dirty="0"/>
              <a:t>of data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Useful when you do not have control over the thread creation process (i.e., </a:t>
            </a:r>
            <a:r>
              <a:rPr lang="en-US" altLang="zh-CN" sz="2400" dirty="0">
                <a:solidFill>
                  <a:srgbClr val="003399"/>
                </a:solidFill>
              </a:rPr>
              <a:t>when using a thread pool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11EB4E-3E50-43F9-8316-D6037C301F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884C40-43A0-4A28-952A-A2BA6B035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158875"/>
            <a:ext cx="7029450" cy="472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为使进程能并发执行，系统还必须提供一些相应的操作: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创建进程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OS需要为之分配必需的、除CPU以外的所有资源，如内存空间、I/O设备、PCB等；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撤销进程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回收资源，撤销PCB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进程切换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保留当前进程的运行环境，设置新选中的进程的运行环境；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要花费很多额外开销；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FC8F34B-18F3-4A73-81E6-08F7DA15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937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D8D7692-9024-4930-8BD5-7F06DBC1D9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048039-56CE-4ACA-973F-9FCDD52385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9293" y="1282700"/>
            <a:ext cx="8336132" cy="4445000"/>
          </a:xfrm>
        </p:spPr>
        <p:txBody>
          <a:bodyPr/>
          <a:lstStyle/>
          <a:p>
            <a:r>
              <a:rPr lang="en-US" altLang="zh-CN" sz="2400" dirty="0"/>
              <a:t>Both</a:t>
            </a:r>
            <a:r>
              <a:rPr lang="en-US" altLang="zh-CN" sz="2400" dirty="0">
                <a:solidFill>
                  <a:srgbClr val="FF3300"/>
                </a:solidFill>
              </a:rPr>
              <a:t> M:M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Two-level models </a:t>
            </a:r>
            <a:r>
              <a:rPr lang="en-US" altLang="zh-CN" sz="2400" dirty="0"/>
              <a:t>require communication to maintain </a:t>
            </a:r>
            <a:r>
              <a:rPr lang="en-US" altLang="zh-CN" sz="2400" dirty="0">
                <a:solidFill>
                  <a:srgbClr val="FF0000"/>
                </a:solidFill>
              </a:rPr>
              <a:t>the appropriate number </a:t>
            </a:r>
            <a:r>
              <a:rPr lang="en-US" altLang="zh-CN" sz="2400" dirty="0"/>
              <a:t>of kernel threads allocated to the </a:t>
            </a:r>
            <a:r>
              <a:rPr lang="en-US" altLang="zh-CN" sz="2400" dirty="0">
                <a:solidFill>
                  <a:srgbClr val="FF0000"/>
                </a:solidFill>
              </a:rPr>
              <a:t>application</a:t>
            </a:r>
          </a:p>
          <a:p>
            <a:r>
              <a:rPr lang="en-US" altLang="zh-CN" sz="2400" dirty="0"/>
              <a:t>Scheduler activations provide </a:t>
            </a:r>
            <a:r>
              <a:rPr lang="en-US" altLang="zh-CN" sz="2400" b="1" dirty="0" err="1"/>
              <a:t>upcalls</a:t>
            </a:r>
            <a:r>
              <a:rPr lang="en-US" altLang="zh-CN" sz="2400" dirty="0"/>
              <a:t> -- a communication mechanism </a:t>
            </a:r>
            <a:r>
              <a:rPr lang="en-US" altLang="zh-CN" sz="2400" b="1" dirty="0"/>
              <a:t>from the kernel to the thread library</a:t>
            </a:r>
          </a:p>
          <a:p>
            <a:r>
              <a:rPr lang="en-US" altLang="zh-CN" sz="2400" dirty="0"/>
              <a:t>This communication allows </a:t>
            </a:r>
            <a:r>
              <a:rPr lang="en-US" altLang="zh-CN" sz="2400" dirty="0">
                <a:solidFill>
                  <a:srgbClr val="FF0000"/>
                </a:solidFill>
              </a:rPr>
              <a:t>an application to maintain the correct number kernel threads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BEF2E9-AC46-4B7F-B3ED-547D6BB85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Operating-System Examples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76EBB0-2FB8-4905-8DFC-859E5CD6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Windows XP Threads</a:t>
            </a:r>
          </a:p>
          <a:p>
            <a:endParaRPr lang="zh-CN" altLang="en-US" sz="2400"/>
          </a:p>
          <a:p>
            <a:r>
              <a:rPr lang="zh-CN" altLang="en-US" sz="2400"/>
              <a:t>Linux Threads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5C5F255-2B09-41E4-8012-566F55F13B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63046E0-662E-45FA-AACE-5399C6DE0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62837" cy="4587875"/>
          </a:xfrm>
        </p:spPr>
        <p:txBody>
          <a:bodyPr/>
          <a:lstStyle/>
          <a:p>
            <a:r>
              <a:rPr lang="en-US" altLang="zh-CN" b="1" u="sng" dirty="0"/>
              <a:t>Implements the </a:t>
            </a:r>
            <a:r>
              <a:rPr lang="en-US" altLang="zh-CN" b="1" u="sng" dirty="0">
                <a:solidFill>
                  <a:srgbClr val="FF0000"/>
                </a:solidFill>
              </a:rPr>
              <a:t>one-to-one</a:t>
            </a:r>
            <a:r>
              <a:rPr lang="en-US" altLang="zh-CN" b="1" u="sng" dirty="0"/>
              <a:t> mapping</a:t>
            </a:r>
          </a:p>
          <a:p>
            <a:r>
              <a:rPr lang="en-US" altLang="zh-CN" dirty="0"/>
              <a:t>Each thread contains</a:t>
            </a:r>
          </a:p>
          <a:p>
            <a:pPr lvl="1"/>
            <a:r>
              <a:rPr lang="en-US" altLang="zh-CN" dirty="0"/>
              <a:t>A thread id</a:t>
            </a:r>
          </a:p>
          <a:p>
            <a:pPr lvl="1"/>
            <a:r>
              <a:rPr lang="en-US" altLang="zh-CN" dirty="0"/>
              <a:t>Register set</a:t>
            </a:r>
          </a:p>
          <a:p>
            <a:pPr lvl="1"/>
            <a:r>
              <a:rPr lang="en-US" altLang="zh-CN" dirty="0"/>
              <a:t>Separate user and kernel stacks</a:t>
            </a:r>
          </a:p>
          <a:p>
            <a:pPr lvl="1"/>
            <a:r>
              <a:rPr lang="en-US" altLang="zh-CN" dirty="0"/>
              <a:t>Private data storage area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tx2"/>
                </a:solidFill>
              </a:rPr>
              <a:t>register set, stacks, and private storage area</a:t>
            </a:r>
            <a:r>
              <a:rPr lang="en-US" altLang="zh-CN" dirty="0"/>
              <a:t> are known as the </a:t>
            </a:r>
            <a:r>
              <a:rPr lang="en-US" altLang="zh-CN" b="1" dirty="0"/>
              <a:t>context </a:t>
            </a:r>
            <a:r>
              <a:rPr lang="en-US" altLang="zh-CN" dirty="0"/>
              <a:t>of the threads</a:t>
            </a:r>
          </a:p>
          <a:p>
            <a:r>
              <a:rPr lang="en-US" altLang="zh-CN" dirty="0"/>
              <a:t>The primary data structures of a thread include:</a:t>
            </a:r>
          </a:p>
          <a:p>
            <a:pPr lvl="1"/>
            <a:r>
              <a:rPr lang="en-US" altLang="zh-CN" dirty="0"/>
              <a:t>ETHREAD (executive thread block)</a:t>
            </a:r>
          </a:p>
          <a:p>
            <a:pPr lvl="1"/>
            <a:r>
              <a:rPr lang="en-US" altLang="zh-CN" dirty="0"/>
              <a:t>KTHREAD (kernel thread block)</a:t>
            </a:r>
          </a:p>
          <a:p>
            <a:pPr lvl="1"/>
            <a:r>
              <a:rPr lang="en-US" altLang="zh-CN" dirty="0"/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6E8BBBD-5ECA-4C2B-AD61-F0757D1C7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8336747-52DC-4EA4-ADA7-61EFD34091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60500"/>
            <a:ext cx="7138987" cy="4495800"/>
          </a:xfrm>
        </p:spPr>
        <p:txBody>
          <a:bodyPr/>
          <a:lstStyle/>
          <a:p>
            <a:r>
              <a:rPr lang="en-US" altLang="zh-CN" sz="2400" dirty="0"/>
              <a:t>Linux refers to them as </a:t>
            </a:r>
            <a:r>
              <a:rPr lang="en-US" altLang="zh-CN" sz="2400" b="1" i="1" dirty="0">
                <a:solidFill>
                  <a:schemeClr val="tx2"/>
                </a:solidFill>
              </a:rPr>
              <a:t>tasks</a:t>
            </a:r>
            <a:r>
              <a:rPr lang="en-US" altLang="zh-CN" sz="2400" dirty="0"/>
              <a:t> rather than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threads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Thread creation </a:t>
            </a:r>
            <a:r>
              <a:rPr lang="en-US" altLang="zh-CN" sz="2400" dirty="0"/>
              <a:t>is done through </a:t>
            </a:r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/>
              <a:t> system call</a:t>
            </a:r>
          </a:p>
          <a:p>
            <a:r>
              <a:rPr lang="en-US" altLang="zh-CN" sz="2400" b="1" dirty="0">
                <a:solidFill>
                  <a:srgbClr val="003399"/>
                </a:solidFill>
              </a:rPr>
              <a:t>clone()</a:t>
            </a:r>
            <a:r>
              <a:rPr lang="en-US" altLang="zh-CN" sz="2400" dirty="0">
                <a:solidFill>
                  <a:srgbClr val="003399"/>
                </a:solidFill>
              </a:rPr>
              <a:t> </a:t>
            </a:r>
            <a:r>
              <a:rPr lang="en-US" altLang="zh-CN" sz="2400" dirty="0"/>
              <a:t>allows a child task to share the address space of the parent task (process)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04449">
            <a:extLst>
              <a:ext uri="{FF2B5EF4-FFF2-40B4-BE49-F238E27FC236}">
                <a16:creationId xmlns:a16="http://schemas.microsoft.com/office/drawing/2014/main" id="{BB24BBF3-124E-4BA8-9BCC-A16A804739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</a:p>
        </p:txBody>
      </p:sp>
      <p:sp>
        <p:nvSpPr>
          <p:cNvPr id="63491" name="文本占位符 104450">
            <a:extLst>
              <a:ext uri="{FF2B5EF4-FFF2-40B4-BE49-F238E27FC236}">
                <a16:creationId xmlns:a16="http://schemas.microsoft.com/office/drawing/2014/main" id="{9A195255-9E77-467B-AE9E-813065A432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892175"/>
            <a:ext cx="7718425" cy="35179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设有二元函数 f(x,y) = f(x) + f(y)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其中：</a:t>
            </a:r>
            <a:r>
              <a:rPr lang="zh-CN" altLang="en-US" dirty="0">
                <a:sym typeface="宋体" panose="02010600030101010101" pitchFamily="2" charset="-122"/>
              </a:rPr>
              <a:t>f(x) = f(x-1) * x, (x &gt;1), 其中  f(x)=1,  (x=1) 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>
                <a:sym typeface="宋体" panose="02010600030101010101" pitchFamily="2" charset="-122"/>
              </a:rPr>
              <a:t>f(y) = f(y-1) + f(y-2) , (y&gt; 2), 其中 f(y)=1 ,(y=1,2)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请编程建立 3 个并发协作进程或线程，它们分别完成 f(x)、f(y)及 f(x,y)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endParaRPr lang="zh-CN" altLang="en-US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函数f(x)与f(y)利用递归函数实现；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创建4个或5管道文件；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创建三个子进程或者三个线程，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主线程分别向管道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写入</a:t>
            </a:r>
            <a:r>
              <a:rPr lang="en-US" altLang="zh-CN" sz="1600" dirty="0"/>
              <a:t>x</a:t>
            </a:r>
            <a:r>
              <a:rPr lang="zh-CN" altLang="en-US" sz="1600" dirty="0"/>
              <a:t>及</a:t>
            </a:r>
            <a:r>
              <a:rPr lang="en-US" altLang="zh-CN" sz="1600" dirty="0"/>
              <a:t>y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线程1从管道</a:t>
            </a:r>
            <a:r>
              <a:rPr lang="zh-CN" altLang="en-US" sz="1600"/>
              <a:t>1读取x，并向</a:t>
            </a:r>
            <a:r>
              <a:rPr lang="zh-CN" altLang="en-US" sz="1600" dirty="0"/>
              <a:t>管道</a:t>
            </a:r>
            <a:r>
              <a:rPr lang="en-US" altLang="zh-CN" sz="1600" dirty="0"/>
              <a:t>3</a:t>
            </a:r>
            <a:r>
              <a:rPr lang="zh-CN" altLang="en-US" sz="1600" dirty="0"/>
              <a:t>写入</a:t>
            </a:r>
            <a:r>
              <a:rPr lang="en-US" altLang="zh-CN" sz="1600" dirty="0"/>
              <a:t>f(x);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</a:t>
            </a:r>
            <a:r>
              <a:rPr lang="en-US" altLang="zh-CN" sz="1600" dirty="0"/>
              <a:t>2</a:t>
            </a:r>
            <a:r>
              <a:rPr lang="zh-CN" altLang="en-US" sz="1600" dirty="0"/>
              <a:t>从管道</a:t>
            </a:r>
            <a:r>
              <a:rPr lang="en-US" altLang="zh-CN" sz="1600" dirty="0"/>
              <a:t>2</a:t>
            </a:r>
            <a:r>
              <a:rPr lang="zh-CN" altLang="en-US" sz="1600" dirty="0"/>
              <a:t>读取</a:t>
            </a:r>
            <a:r>
              <a:rPr lang="en-US" altLang="zh-CN" sz="1600" dirty="0"/>
              <a:t>y</a:t>
            </a:r>
            <a:r>
              <a:rPr lang="zh-CN" altLang="en-US" sz="1600" dirty="0"/>
              <a:t>，并向管道</a:t>
            </a:r>
            <a:r>
              <a:rPr lang="en-US" altLang="zh-CN" sz="1600" dirty="0"/>
              <a:t>4</a:t>
            </a:r>
            <a:r>
              <a:rPr lang="zh-CN" altLang="en-US" sz="1600" dirty="0"/>
              <a:t>写入f(</a:t>
            </a:r>
            <a:r>
              <a:rPr lang="en-US" altLang="zh-CN" sz="1600" dirty="0"/>
              <a:t>y</a:t>
            </a:r>
            <a:r>
              <a:rPr lang="zh-CN" altLang="en-US" sz="1600" dirty="0"/>
              <a:t>)；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线程3分别从管道</a:t>
            </a:r>
            <a:r>
              <a:rPr lang="en-US" altLang="zh-CN" sz="1600" dirty="0"/>
              <a:t>3</a:t>
            </a:r>
            <a:r>
              <a:rPr lang="zh-CN" altLang="en-US" sz="1600" dirty="0"/>
              <a:t>、4中读出f(x)及f(y), 并计算f(x,y)=f(x)+f(y)，输出结果。</a:t>
            </a:r>
          </a:p>
        </p:txBody>
      </p:sp>
      <p:sp>
        <p:nvSpPr>
          <p:cNvPr id="79876" name="流程图: 终止 1">
            <a:extLst>
              <a:ext uri="{FF2B5EF4-FFF2-40B4-BE49-F238E27FC236}">
                <a16:creationId xmlns:a16="http://schemas.microsoft.com/office/drawing/2014/main" id="{2A2F65D2-9995-4CB4-8C79-B3156F9C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478338"/>
            <a:ext cx="1928813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77" name="文本框 2">
            <a:extLst>
              <a:ext uri="{FF2B5EF4-FFF2-40B4-BE49-F238E27FC236}">
                <a16:creationId xmlns:a16="http://schemas.microsoft.com/office/drawing/2014/main" id="{DF499042-60FB-4249-B583-6AE42EDE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500563"/>
            <a:ext cx="114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pipeline3</a:t>
            </a:r>
          </a:p>
        </p:txBody>
      </p:sp>
      <p:sp>
        <p:nvSpPr>
          <p:cNvPr id="79878" name="文本框 3">
            <a:extLst>
              <a:ext uri="{FF2B5EF4-FFF2-40B4-BE49-F238E27FC236}">
                <a16:creationId xmlns:a16="http://schemas.microsoft.com/office/drawing/2014/main" id="{A2E00412-76EF-4DDC-BBE0-90DE2AA4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524375"/>
            <a:ext cx="569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f(x)</a:t>
            </a:r>
          </a:p>
        </p:txBody>
      </p:sp>
      <p:cxnSp>
        <p:nvCxnSpPr>
          <p:cNvPr id="79879" name="直接箭头连接符 4">
            <a:extLst>
              <a:ext uri="{FF2B5EF4-FFF2-40B4-BE49-F238E27FC236}">
                <a16:creationId xmlns:a16="http://schemas.microsoft.com/office/drawing/2014/main" id="{A3AA42C0-B139-469D-A431-D31D4092B368}"/>
              </a:ext>
            </a:extLst>
          </p:cNvPr>
          <p:cNvCxnSpPr>
            <a:cxnSpLocks noChangeShapeType="1"/>
            <a:endCxn id="79876" idx="1"/>
          </p:cNvCxnSpPr>
          <p:nvPr/>
        </p:nvCxnSpPr>
        <p:spPr bwMode="auto">
          <a:xfrm flipV="1">
            <a:off x="4070350" y="4703763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文本框 9">
            <a:extLst>
              <a:ext uri="{FF2B5EF4-FFF2-40B4-BE49-F238E27FC236}">
                <a16:creationId xmlns:a16="http://schemas.microsoft.com/office/drawing/2014/main" id="{472ECDC1-5D81-4B35-8BEA-696932BA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862513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f(x,y)</a:t>
            </a:r>
          </a:p>
        </p:txBody>
      </p:sp>
      <p:cxnSp>
        <p:nvCxnSpPr>
          <p:cNvPr id="79881" name="直接箭头连接符 10">
            <a:extLst>
              <a:ext uri="{FF2B5EF4-FFF2-40B4-BE49-F238E27FC236}">
                <a16:creationId xmlns:a16="http://schemas.microsoft.com/office/drawing/2014/main" id="{CF69A7D3-C624-49F1-BF38-31C60D9077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7150" y="4683125"/>
            <a:ext cx="1023938" cy="2317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箭头连接符 11">
            <a:extLst>
              <a:ext uri="{FF2B5EF4-FFF2-40B4-BE49-F238E27FC236}">
                <a16:creationId xmlns:a16="http://schemas.microsoft.com/office/drawing/2014/main" id="{E7C26A9B-CF52-4ED3-B4D4-5005D59133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53188" y="5164138"/>
            <a:ext cx="977900" cy="265112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流程图: 终止 12">
            <a:extLst>
              <a:ext uri="{FF2B5EF4-FFF2-40B4-BE49-F238E27FC236}">
                <a16:creationId xmlns:a16="http://schemas.microsoft.com/office/drawing/2014/main" id="{11923E19-DBCB-4663-AF52-1E1F11AD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513263"/>
            <a:ext cx="1927225" cy="427037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4" name="文本框 13">
            <a:extLst>
              <a:ext uri="{FF2B5EF4-FFF2-40B4-BE49-F238E27FC236}">
                <a16:creationId xmlns:a16="http://schemas.microsoft.com/office/drawing/2014/main" id="{1E7B940D-22B9-420C-84A2-9A8424E0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537075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pipeline1</a:t>
            </a:r>
          </a:p>
        </p:txBody>
      </p:sp>
      <p:sp>
        <p:nvSpPr>
          <p:cNvPr id="79885" name="文本框 14">
            <a:extLst>
              <a:ext uri="{FF2B5EF4-FFF2-40B4-BE49-F238E27FC236}">
                <a16:creationId xmlns:a16="http://schemas.microsoft.com/office/drawing/2014/main" id="{53D3614F-585C-4DB2-91CC-01DA3D12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53548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x</a:t>
            </a:r>
          </a:p>
        </p:txBody>
      </p:sp>
      <p:cxnSp>
        <p:nvCxnSpPr>
          <p:cNvPr id="79886" name="直接箭头连接符 15">
            <a:extLst>
              <a:ext uri="{FF2B5EF4-FFF2-40B4-BE49-F238E27FC236}">
                <a16:creationId xmlns:a16="http://schemas.microsoft.com/office/drawing/2014/main" id="{EB1C13D3-D5D8-478D-8A9F-A7D7EE73F935}"/>
              </a:ext>
            </a:extLst>
          </p:cNvPr>
          <p:cNvCxnSpPr>
            <a:cxnSpLocks noChangeShapeType="1"/>
            <a:endCxn id="79883" idx="1"/>
          </p:cNvCxnSpPr>
          <p:nvPr/>
        </p:nvCxnSpPr>
        <p:spPr bwMode="auto">
          <a:xfrm>
            <a:off x="1087438" y="473551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16">
            <a:extLst>
              <a:ext uri="{FF2B5EF4-FFF2-40B4-BE49-F238E27FC236}">
                <a16:creationId xmlns:a16="http://schemas.microsoft.com/office/drawing/2014/main" id="{D3DC2683-C1A0-4ECA-9FA5-FBA259342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4711700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流程图: 终止 17">
            <a:extLst>
              <a:ext uri="{FF2B5EF4-FFF2-40B4-BE49-F238E27FC236}">
                <a16:creationId xmlns:a16="http://schemas.microsoft.com/office/drawing/2014/main" id="{C805FEB0-DCA1-4F5E-8954-C43F2DF9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235575"/>
            <a:ext cx="1928813" cy="427038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9" name="文本框 18">
            <a:extLst>
              <a:ext uri="{FF2B5EF4-FFF2-40B4-BE49-F238E27FC236}">
                <a16:creationId xmlns:a16="http://schemas.microsoft.com/office/drawing/2014/main" id="{A5254B8E-EB45-4667-A6F0-BF1E8813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257800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pipeline4</a:t>
            </a:r>
          </a:p>
        </p:txBody>
      </p:sp>
      <p:sp>
        <p:nvSpPr>
          <p:cNvPr id="79890" name="文本框 19">
            <a:extLst>
              <a:ext uri="{FF2B5EF4-FFF2-40B4-BE49-F238E27FC236}">
                <a16:creationId xmlns:a16="http://schemas.microsoft.com/office/drawing/2014/main" id="{8C1863D3-9994-4434-A43D-D357388E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281613"/>
            <a:ext cx="592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f(y)</a:t>
            </a:r>
          </a:p>
        </p:txBody>
      </p:sp>
      <p:cxnSp>
        <p:nvCxnSpPr>
          <p:cNvPr id="79891" name="直接箭头连接符 20">
            <a:extLst>
              <a:ext uri="{FF2B5EF4-FFF2-40B4-BE49-F238E27FC236}">
                <a16:creationId xmlns:a16="http://schemas.microsoft.com/office/drawing/2014/main" id="{0D6A0279-E685-482F-8BC5-CD1F948C45F8}"/>
              </a:ext>
            </a:extLst>
          </p:cNvPr>
          <p:cNvCxnSpPr>
            <a:cxnSpLocks noChangeShapeType="1"/>
            <a:endCxn id="79888" idx="1"/>
          </p:cNvCxnSpPr>
          <p:nvPr/>
        </p:nvCxnSpPr>
        <p:spPr bwMode="auto">
          <a:xfrm flipV="1">
            <a:off x="4070350" y="5461000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流程图: 终止 21">
            <a:extLst>
              <a:ext uri="{FF2B5EF4-FFF2-40B4-BE49-F238E27FC236}">
                <a16:creationId xmlns:a16="http://schemas.microsoft.com/office/drawing/2014/main" id="{424F6FB7-E82C-40E1-ADAB-8A18CE6D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268913"/>
            <a:ext cx="1927225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93" name="文本框 22">
            <a:extLst>
              <a:ext uri="{FF2B5EF4-FFF2-40B4-BE49-F238E27FC236}">
                <a16:creationId xmlns:a16="http://schemas.microsoft.com/office/drawing/2014/main" id="{768AB555-A53C-464B-8A1B-B2E2C09B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5313363"/>
            <a:ext cx="1149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pipeline2</a:t>
            </a:r>
          </a:p>
        </p:txBody>
      </p:sp>
      <p:sp>
        <p:nvSpPr>
          <p:cNvPr id="79894" name="文本框 23">
            <a:extLst>
              <a:ext uri="{FF2B5EF4-FFF2-40B4-BE49-F238E27FC236}">
                <a16:creationId xmlns:a16="http://schemas.microsoft.com/office/drawing/2014/main" id="{364BBCA3-015A-4ED6-A881-21F640CA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2927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y</a:t>
            </a:r>
          </a:p>
        </p:txBody>
      </p:sp>
      <p:cxnSp>
        <p:nvCxnSpPr>
          <p:cNvPr id="79895" name="直接箭头连接符 24">
            <a:extLst>
              <a:ext uri="{FF2B5EF4-FFF2-40B4-BE49-F238E27FC236}">
                <a16:creationId xmlns:a16="http://schemas.microsoft.com/office/drawing/2014/main" id="{160EEBBE-07D7-4485-AF5C-68E5FAE260C0}"/>
              </a:ext>
            </a:extLst>
          </p:cNvPr>
          <p:cNvCxnSpPr>
            <a:cxnSpLocks noChangeShapeType="1"/>
            <a:endCxn id="79892" idx="1"/>
          </p:cNvCxnSpPr>
          <p:nvPr/>
        </p:nvCxnSpPr>
        <p:spPr bwMode="auto">
          <a:xfrm>
            <a:off x="1087438" y="549116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直接箭头连接符 25">
            <a:extLst>
              <a:ext uri="{FF2B5EF4-FFF2-40B4-BE49-F238E27FC236}">
                <a16:creationId xmlns:a16="http://schemas.microsoft.com/office/drawing/2014/main" id="{F324CB23-3195-43EA-B082-59D131C26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5468938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04449">
            <a:extLst>
              <a:ext uri="{FF2B5EF4-FFF2-40B4-BE49-F238E27FC236}">
                <a16:creationId xmlns:a16="http://schemas.microsoft.com/office/drawing/2014/main" id="{50C08552-EED9-4CB6-BF4A-3D246AAF4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实验2--hints（Cont.）</a:t>
            </a:r>
          </a:p>
        </p:txBody>
      </p:sp>
      <p:sp>
        <p:nvSpPr>
          <p:cNvPr id="80899" name="文本占位符 104450">
            <a:extLst>
              <a:ext uri="{FF2B5EF4-FFF2-40B4-BE49-F238E27FC236}">
                <a16:creationId xmlns:a16="http://schemas.microsoft.com/office/drawing/2014/main" id="{9C2515C6-4F86-4A00-8594-9A24183343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9950" y="1046163"/>
            <a:ext cx="73120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函数的递归实现：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函数：f(x) = f(x-1) * x, (x &gt;1), 其中  f(x)=1,  (x=1)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fx(int 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if (x==1) return 1 else return fx(x-1)*x;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函数：f(y) = f(y-1) + f(y-2) , (y&gt; 2), 其中 f(y)=1 ,(y=1,2)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int fy(int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   if (x==1 || x==2 ) return 1 else return fy(x-1)+fy(x-2);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04449">
            <a:extLst>
              <a:ext uri="{FF2B5EF4-FFF2-40B4-BE49-F238E27FC236}">
                <a16:creationId xmlns:a16="http://schemas.microsoft.com/office/drawing/2014/main" id="{CDDBBE87-4BB5-4743-84A7-834C241CF0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r>
              <a:rPr lang="zh-CN" altLang="en-US">
                <a:sym typeface="Arial" panose="020B0604020202020204" pitchFamily="34" charset="0"/>
              </a:rPr>
              <a:t>（Cont.）</a:t>
            </a:r>
            <a:endParaRPr lang="zh-CN" altLang="en-US"/>
          </a:p>
        </p:txBody>
      </p:sp>
      <p:sp>
        <p:nvSpPr>
          <p:cNvPr id="81923" name="文本占位符 104450">
            <a:extLst>
              <a:ext uri="{FF2B5EF4-FFF2-40B4-BE49-F238E27FC236}">
                <a16:creationId xmlns:a16="http://schemas.microsoft.com/office/drawing/2014/main" id="{F3B16CD6-A68D-428D-B4D8-D98F5B5337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12825" y="1049338"/>
            <a:ext cx="72231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管道文件：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pipe1[2]；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if(pipe(pipe1) &lt; 0) {  //创建一个管道文件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perror("pipe1 not create");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exit(EXIT_FAILURE);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//向管道文件写入一个整数x，占用一个int空间；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write(pipe1[1],&amp;x,sizeof(int));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宋体" panose="02010600030101010101" pitchFamily="2" charset="-122"/>
              </a:rPr>
              <a:t>//从管道文件读取一个整数x，占用一个int空间；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read(pipe2[0],&amp;x,sizeof(int)); 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4A8CC-7711-4F94-AD4B-5C3DE2042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BF44608-C63B-4AFE-A55E-2AFA6DD58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用户线程与核心线程之间有哪些映射模型？说明其原理及特点。</a:t>
            </a:r>
            <a:endParaRPr lang="en-US" altLang="zh-CN" dirty="0"/>
          </a:p>
          <a:p>
            <a:pPr lvl="1"/>
            <a:r>
              <a:rPr lang="zh-CN" altLang="en-US" dirty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线程对进程资源的共享（</a:t>
            </a:r>
            <a:r>
              <a:rPr lang="en-US" altLang="zh-CN" dirty="0" err="1"/>
              <a:t>pthread</a:t>
            </a:r>
            <a:r>
              <a:rPr lang="zh-CN" altLang="en-US"/>
              <a:t>的几个例子）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P146  </a:t>
            </a:r>
            <a:r>
              <a:rPr lang="en-US" altLang="zh-CN" dirty="0"/>
              <a:t>2,</a:t>
            </a:r>
            <a:r>
              <a:rPr lang="zh-CN" altLang="en-US" dirty="0"/>
              <a:t>4,5,7,8</a:t>
            </a:r>
          </a:p>
          <a:p>
            <a:r>
              <a:rPr lang="zh-CN" altLang="en-US" dirty="0"/>
              <a:t>思考：P146   1,3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2948" name="文本框 1">
            <a:extLst>
              <a:ext uri="{FF2B5EF4-FFF2-40B4-BE49-F238E27FC236}">
                <a16:creationId xmlns:a16="http://schemas.microsoft.com/office/drawing/2014/main" id="{987586E0-C3A8-4463-B044-120F6B74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7658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0428EF04-7D8C-4E97-B6FC-1CF9154A63F1}"/>
              </a:ext>
            </a:extLst>
          </p:cNvPr>
          <p:cNvSpPr/>
          <p:nvPr/>
        </p:nvSpPr>
        <p:spPr>
          <a:xfrm>
            <a:off x="7354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AC71D33-8D0D-47D9-98CD-070837371E4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REMARK" val="A"/>
  <p:tag name="PROBLEMHASREMAR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3111</TotalTime>
  <Pages>0</Pages>
  <Words>9605</Words>
  <Characters>0</Characters>
  <Application>Microsoft Office PowerPoint</Application>
  <DocSecurity>0</DocSecurity>
  <PresentationFormat>全屏显示(4:3)</PresentationFormat>
  <Lines>0</Lines>
  <Paragraphs>1113</Paragraphs>
  <Slides>98</Slides>
  <Notes>0</Notes>
  <HiddenSlides>24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98</vt:i4>
      </vt:variant>
    </vt:vector>
  </HeadingPairs>
  <TitlesOfParts>
    <vt:vector size="110" baseType="lpstr">
      <vt:lpstr>Arial Unicode MS</vt:lpstr>
      <vt:lpstr>Helvetica Neue</vt:lpstr>
      <vt:lpstr>Microsoft Yahei</vt:lpstr>
      <vt:lpstr>Monotype Sorts</vt:lpstr>
      <vt:lpstr>宋体</vt:lpstr>
      <vt:lpstr>Arial</vt:lpstr>
      <vt:lpstr>Helvetica</vt:lpstr>
      <vt:lpstr>Times New Roman</vt:lpstr>
      <vt:lpstr>Webdings</vt:lpstr>
      <vt:lpstr>Wingdings</vt:lpstr>
      <vt:lpstr>os-w-java</vt:lpstr>
      <vt:lpstr>1_os-w-java</vt:lpstr>
      <vt:lpstr>Chapter 4:  Threads</vt:lpstr>
      <vt:lpstr>Chapter 4: Threads</vt:lpstr>
      <vt:lpstr>Single and Multithreaded Processes(fig.4.1)</vt:lpstr>
      <vt:lpstr>Overview</vt:lpstr>
      <vt:lpstr>PowerPoint 演示文稿</vt:lpstr>
      <vt:lpstr>Why separate register set and stack？</vt:lpstr>
      <vt:lpstr>Why threads?</vt:lpstr>
      <vt:lpstr>Why threads</vt:lpstr>
      <vt:lpstr>Why threads</vt:lpstr>
      <vt:lpstr>Why threads</vt:lpstr>
      <vt:lpstr>Why threads</vt:lpstr>
      <vt:lpstr>threads</vt:lpstr>
      <vt:lpstr>threads</vt:lpstr>
      <vt:lpstr>Thread States（Java） </vt:lpstr>
      <vt:lpstr>Thread States （Java）</vt:lpstr>
      <vt:lpstr>Java Thread States </vt:lpstr>
      <vt:lpstr>PowerPoint 演示文稿</vt:lpstr>
      <vt:lpstr>Thread vs. Process</vt:lpstr>
      <vt:lpstr>Thread vs. Process</vt:lpstr>
      <vt:lpstr>Benefits (Why thread?)</vt:lpstr>
      <vt:lpstr>4.2 Multithreading Models</vt:lpstr>
      <vt:lpstr>PowerPoint 演示文稿</vt:lpstr>
      <vt:lpstr>PowerPoint 演示文稿</vt:lpstr>
      <vt:lpstr>PowerPoint 演示文稿</vt:lpstr>
      <vt:lpstr>User Threads</vt:lpstr>
      <vt:lpstr>User Threads</vt:lpstr>
      <vt:lpstr>Kernel Threads</vt:lpstr>
      <vt:lpstr>Kernel Threads</vt:lpstr>
      <vt:lpstr>讨论</vt:lpstr>
      <vt:lpstr>讨论(Cont.)</vt:lpstr>
      <vt:lpstr>如何映射：将用户线程映射到核心线程？</vt:lpstr>
      <vt:lpstr>如何映射：将用户线程映射到核心线程？</vt:lpstr>
      <vt:lpstr>PowerPoint 演示文稿</vt:lpstr>
      <vt:lpstr>Multithreading Models</vt:lpstr>
      <vt:lpstr>4.2.1 Many-to-One Model</vt:lpstr>
      <vt:lpstr>Many-to-One</vt:lpstr>
      <vt:lpstr>4.2.2 One-to-one Model</vt:lpstr>
      <vt:lpstr>One-to-One</vt:lpstr>
      <vt:lpstr>4.2.3 Many-to-Many Model</vt:lpstr>
      <vt:lpstr>Many-to-Many Model</vt:lpstr>
      <vt:lpstr>Two-level Model</vt:lpstr>
      <vt:lpstr>Two-level Model</vt:lpstr>
      <vt:lpstr>PowerPoint 演示文稿</vt:lpstr>
      <vt:lpstr>讨论</vt:lpstr>
      <vt:lpstr>讨论（Cont.）</vt:lpstr>
      <vt:lpstr>讨论</vt:lpstr>
      <vt:lpstr>讨论（Cont.）</vt:lpstr>
      <vt:lpstr>4.3 Thread libraries</vt:lpstr>
      <vt:lpstr>Three primary thread libraries</vt:lpstr>
      <vt:lpstr>Pthreads</vt:lpstr>
      <vt:lpstr>Pthreads</vt:lpstr>
      <vt:lpstr>Eaxmple of pthread1—P133</vt:lpstr>
      <vt:lpstr>Eaxmple of pthread1—P133 (Cont.)</vt:lpstr>
      <vt:lpstr>自学：关于线程属性：pthread_attr_t</vt:lpstr>
      <vt:lpstr>自学：线程属性： detachstate</vt:lpstr>
      <vt:lpstr>自学：线程属性： detachstate</vt:lpstr>
      <vt:lpstr>自学：线程属性： detachstate</vt:lpstr>
      <vt:lpstr>Eaxmple of pthread—共享代码</vt:lpstr>
      <vt:lpstr>Eaxmple of pthread1—P133</vt:lpstr>
      <vt:lpstr>Eaxmple of pthread1—P133 (Cont.)</vt:lpstr>
      <vt:lpstr>Eaxmple of pthread--join</vt:lpstr>
      <vt:lpstr>Eaxmple of pthread--join</vt:lpstr>
      <vt:lpstr>主线程退出对子线程的影响</vt:lpstr>
      <vt:lpstr>Eaxmple of pthread—共享主线程资源？</vt:lpstr>
      <vt:lpstr>Eaxmple of pthread1—共享主线程资源？</vt:lpstr>
      <vt:lpstr>Eaxmple of pthread--2  (P148)</vt:lpstr>
      <vt:lpstr>Eaxmple of pthread2  (P148) (Cont.)</vt:lpstr>
      <vt:lpstr>Eaxmple of pthread3  </vt:lpstr>
      <vt:lpstr>Eaxmple of pthread3 (Cont.) </vt:lpstr>
      <vt:lpstr>Eaxmple of pthread3  </vt:lpstr>
      <vt:lpstr>Win32 Threads</vt:lpstr>
      <vt:lpstr>自学：Java Threads</vt:lpstr>
      <vt:lpstr>Java Thread States </vt:lpstr>
      <vt:lpstr>Java Thread Management</vt:lpstr>
      <vt:lpstr>Extending the Thread Class</vt:lpstr>
      <vt:lpstr>Creating the Thread</vt:lpstr>
      <vt:lpstr>The Runnable Interface</vt:lpstr>
      <vt:lpstr>Implementing the Runnable Interface</vt:lpstr>
      <vt:lpstr>Creating the Thread</vt:lpstr>
      <vt:lpstr>Producer Consumer Problem</vt:lpstr>
      <vt:lpstr>Producer Thread</vt:lpstr>
      <vt:lpstr>Consumer Thread</vt:lpstr>
      <vt:lpstr>4.4 Threading Issues</vt:lpstr>
      <vt:lpstr>Semantics of fork() and exec()</vt:lpstr>
      <vt:lpstr>Thread Cancellation</vt:lpstr>
      <vt:lpstr>Signal Handling</vt:lpstr>
      <vt:lpstr>Thread pools</vt:lpstr>
      <vt:lpstr>Thread Pools</vt:lpstr>
      <vt:lpstr>Thread Specific Data</vt:lpstr>
      <vt:lpstr>Scheduler Activations</vt:lpstr>
      <vt:lpstr>Operating-System Examples</vt:lpstr>
      <vt:lpstr>Windows XP Threads</vt:lpstr>
      <vt:lpstr>Linux Threads</vt:lpstr>
      <vt:lpstr>实验2--hints</vt:lpstr>
      <vt:lpstr>实验2--hints（Cont.）</vt:lpstr>
      <vt:lpstr>实验2--hints（Cont.）</vt:lpstr>
      <vt:lpstr>课后复习题</vt:lpstr>
      <vt:lpstr>End of Chapter 4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subject/>
  <dc:creator>Marilyn Turnamian</dc:creator>
  <cp:keywords/>
  <dc:description/>
  <cp:lastModifiedBy>DELL</cp:lastModifiedBy>
  <cp:revision>745</cp:revision>
  <cp:lastPrinted>2001-06-14T14:23:12Z</cp:lastPrinted>
  <dcterms:created xsi:type="dcterms:W3CDTF">1999-07-15T18:20:03Z</dcterms:created>
  <dcterms:modified xsi:type="dcterms:W3CDTF">2022-10-05T08:28:29Z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