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083" r:id="rId2"/>
  </p:sldMasterIdLst>
  <p:notesMasterIdLst>
    <p:notesMasterId r:id="rId14"/>
  </p:notesMasterIdLst>
  <p:sldIdLst>
    <p:sldId id="421" r:id="rId3"/>
    <p:sldId id="422" r:id="rId4"/>
    <p:sldId id="426" r:id="rId5"/>
    <p:sldId id="427" r:id="rId6"/>
    <p:sldId id="428" r:id="rId7"/>
    <p:sldId id="429" r:id="rId8"/>
    <p:sldId id="430" r:id="rId9"/>
    <p:sldId id="431" r:id="rId10"/>
    <p:sldId id="434" r:id="rId11"/>
    <p:sldId id="432" r:id="rId12"/>
    <p:sldId id="433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DF"/>
    <a:srgbClr val="006600"/>
    <a:srgbClr val="0505CB"/>
    <a:srgbClr val="0033CC"/>
    <a:srgbClr val="000000"/>
    <a:srgbClr val="CC6600"/>
    <a:srgbClr val="0000FF"/>
    <a:srgbClr val="F0F6FC"/>
    <a:srgbClr val="EFF6F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9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AE2E675-FF49-47B1-B267-75BCE46B52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51" tIns="48326" rIns="96651" bIns="48326" anchor="ctr"/>
          <a:lstStyle>
            <a:lvl1pPr defTabSz="967105" eaLnBrk="1" hangingPunct="1">
              <a:buFont typeface="Arial" panose="020B0604020202020204" pitchFamily="34" charset="0"/>
              <a:buNone/>
              <a:defRPr sz="14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B3EE4FF-E146-4858-8BF5-1ED0561323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51" tIns="48326" rIns="96651" bIns="48326" anchor="ctr"/>
          <a:lstStyle>
            <a:lvl1pPr algn="r" defTabSz="967105" eaLnBrk="1" hangingPunct="1">
              <a:buFont typeface="Arial" panose="020B0604020202020204" pitchFamily="34" charset="0"/>
              <a:buNone/>
              <a:defRPr sz="14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3E1F370-2217-4490-8387-829A068C4B7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04913" y="696913"/>
            <a:ext cx="459898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88C3669-5916-4B7C-B4BB-D7B7E2924E5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35038" y="4416425"/>
            <a:ext cx="5138737" cy="4181475"/>
          </a:xfrm>
          <a:prstGeom prst="rect">
            <a:avLst/>
          </a:prstGeom>
          <a:noFill/>
          <a:ln>
            <a:noFill/>
          </a:ln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3ADB0A7-02C4-4F3B-9486-086E41E36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51" tIns="48326" rIns="96651" bIns="48326" anchor="b"/>
          <a:lstStyle>
            <a:lvl1pPr defTabSz="967105" eaLnBrk="1" hangingPunct="1">
              <a:buFont typeface="Arial" panose="020B0604020202020204" pitchFamily="34" charset="0"/>
              <a:buNone/>
              <a:defRPr sz="14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D5EF12A-2850-4045-B94E-4F512FF0C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51" tIns="48326" rIns="96651" bIns="48326" anchor="b"/>
          <a:lstStyle>
            <a:lvl1pPr algn="r" defTabSz="967105" eaLnBrk="1" hangingPunct="1">
              <a:buFont typeface="Arial" panose="020B0604020202020204" pitchFamily="34" charset="0"/>
              <a:buNone/>
              <a:defRPr sz="14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9CF161F-30FB-464D-8901-CE027BC1AADA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92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106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698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7D3BB9-996C-43EB-A95A-C4B64DB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689FDF-C43E-45E0-BFA1-3EBCAC0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875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93A952-603D-4632-AAEB-377ECEE1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BB040F-4778-4286-B75F-6F8A4F2B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287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AEEBDD-E698-41B8-8A61-B8FE9A52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224AE-0397-4D46-A43F-6CF4D99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44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C3C6D-7B46-4FF2-BDB3-C0DDE9C9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BAFA7-A241-455D-B080-4CCA606D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17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BF7B53-8EA1-4FB8-A84C-CBF060D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BEFF5C8-B6E4-4A43-AD53-FC917800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545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299A84-BCB3-4A4C-8088-01236C3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AAAE76-7742-4D7A-B806-0538898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070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66C722-E995-4435-AE95-FF0E4E8D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769E49-0959-4FF5-BD63-3C300040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2016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C08E6-15E5-4E87-8B8F-527F0FFF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CF740-5742-4F2D-A1E6-5A36F5EC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0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85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20187-F196-44CF-B18E-A65829D4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B0815-B06C-474E-95E4-9450C073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99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901827-18D1-41A5-8BD1-7940FE38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6FE598-EC59-4540-840A-7440505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6222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1DAD4-2949-4076-9DC6-6170B9A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B756A0-C0EB-4A94-8CFE-618AF915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799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7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53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78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59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52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3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28FA84-C6B3-4BDB-A6A7-85EF46F988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F0FFAF40-E7A8-4A67-AD56-A5F4A67B7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6613525"/>
            <a:ext cx="5842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6.</a:t>
            </a:r>
            <a:fld id="{4A2E47FB-A95C-4645-A52A-BF578AB265B9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6FE02D-CF95-4D0B-849B-673F80374E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2AF7F730-BA75-465A-8546-5B6A3BF70FB9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B6BDCAAF-DC46-45C6-A1FC-8DE73E0E4F57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DFF8626-0CB1-41BE-B511-EE69EF2B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24CE5239-D025-4A90-923E-787A77DA9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E91F70F-6795-43FF-975D-3E260067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7592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Feb 8,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27E6ECE-8D22-44A1-BBC9-1F1944B6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E5E7200B-0EF2-4276-8C1D-B7A2FFFE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1459A0AD-63C2-428E-9372-4A205571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F1390DDC-EEEB-4550-AE67-AC012C4F3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43EE31D4-AB0C-4DCA-9899-EB562DCA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5B99078F-4064-4121-9636-7FDA05C0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803F0CCB-5F42-4A8E-9946-EAB9E1FC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6757FEB6-EA7D-4F32-85B1-74628EA6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EEDD374B-D3C9-4EFD-93C0-649AA67E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1DB730C5-4531-4422-9F4F-2480B7467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DEE31E61-7C24-405E-BD21-934C86A13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49AE05FF-E8A3-4D82-8048-661C44F97878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9AC385F4-C914-4F8D-8368-E049E1E4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896CBEA8-077A-4DB3-BD59-10379D6B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848A51B4-DC8E-4BEB-B4A7-ABECB62B9B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C6EDFFF0-EF41-40B2-995A-AA8E22246B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ED2E591D-1DDE-43D8-B78B-74B8F5FB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4D3FB7B9-7B60-4D32-974F-08763BEC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556A30B-36B2-4E12-AB4D-1600AD766BA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6:  Process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互斥的概念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1096"/>
            <a:ext cx="8229600" cy="470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互斥</a:t>
            </a:r>
            <a:r>
              <a:rPr lang="zh-CN" altLang="en-US" dirty="0">
                <a:sym typeface="+mn-ea"/>
              </a:rPr>
              <a:t>(mutual exclusion)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定义：临界资源</a:t>
            </a:r>
            <a:r>
              <a:rPr lang="zh-CN" altLang="en-US" sz="2900" dirty="0" smtClean="0"/>
              <a:t>不能同时访问</a:t>
            </a:r>
            <a:endParaRPr lang="en-US" altLang="zh-CN" sz="2900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ym typeface="+mn-ea"/>
              </a:rPr>
              <a:t>互斥</a:t>
            </a:r>
            <a:r>
              <a:rPr lang="zh-CN" altLang="en-US" dirty="0">
                <a:sym typeface="+mn-ea"/>
              </a:rPr>
              <a:t>是对操作之间并发执行的约束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互斥的实现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若另一个操作</a:t>
            </a:r>
            <a:r>
              <a:rPr lang="zh-CN" altLang="en-US" dirty="0" smtClean="0"/>
              <a:t>正在使用临界，</a:t>
            </a:r>
            <a:r>
              <a:rPr lang="zh-CN" altLang="en-US" dirty="0"/>
              <a:t>则当前操作必须等待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单处理机系统中，存在并发，并不能自动满足互斥的条件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互斥的原因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与资源有关</a:t>
            </a:r>
          </a:p>
          <a:p>
            <a:pPr lvl="1">
              <a:lnSpc>
                <a:spcPct val="130000"/>
              </a:lnSpc>
            </a:pPr>
            <a:r>
              <a:rPr lang="zh-CN" altLang="en-US" sz="2900" dirty="0"/>
              <a:t>和操作有关：读</a:t>
            </a:r>
            <a:r>
              <a:rPr lang="en-US" altLang="zh-CN" sz="2900" dirty="0"/>
              <a:t>/</a:t>
            </a:r>
            <a:r>
              <a:rPr lang="zh-CN" altLang="en-US" sz="2900" dirty="0"/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40473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伯恩斯坦</a:t>
            </a:r>
            <a:r>
              <a:rPr lang="en-US" altLang="zh-CN"/>
              <a:t>(Bernstein)</a:t>
            </a:r>
            <a:r>
              <a:rPr lang="zh-CN" altLang="en-US"/>
              <a:t>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两个进程</a:t>
            </a:r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</a:p>
          <a:p>
            <a:r>
              <a:rPr lang="zh-CN" altLang="en-US" sz="2000" dirty="0"/>
              <a:t>假设</a:t>
            </a:r>
          </a:p>
          <a:p>
            <a:pPr lvl="1"/>
            <a:r>
              <a:rPr lang="en-US" altLang="zh-CN" sz="1800" dirty="0"/>
              <a:t>R(P1)</a:t>
            </a:r>
            <a:r>
              <a:rPr lang="zh-CN" altLang="en-US" sz="1800" dirty="0"/>
              <a:t>表示进程</a:t>
            </a:r>
            <a:r>
              <a:rPr lang="en-US" altLang="zh-CN" sz="1800" dirty="0"/>
              <a:t>P1</a:t>
            </a:r>
            <a:r>
              <a:rPr lang="zh-CN" altLang="en-US" sz="1800" dirty="0"/>
              <a:t>进行</a:t>
            </a:r>
            <a:r>
              <a:rPr lang="zh-CN" altLang="en-US" sz="1800" dirty="0">
                <a:solidFill>
                  <a:srgbClr val="C00000"/>
                </a:solidFill>
              </a:rPr>
              <a:t>读操作</a:t>
            </a:r>
            <a:r>
              <a:rPr lang="zh-CN" altLang="en-US" sz="1800" dirty="0"/>
              <a:t>的资源的集合</a:t>
            </a:r>
          </a:p>
          <a:p>
            <a:pPr lvl="1"/>
            <a:r>
              <a:rPr lang="en-US" altLang="zh-CN" sz="1800" dirty="0">
                <a:sym typeface="+mn-ea"/>
              </a:rPr>
              <a:t>W(P1)</a:t>
            </a:r>
            <a:r>
              <a:rPr lang="zh-CN" altLang="en-US" sz="1800" dirty="0">
                <a:sym typeface="+mn-ea"/>
              </a:rPr>
              <a:t>表示进程</a:t>
            </a:r>
            <a:r>
              <a:rPr lang="en-US" altLang="zh-CN" sz="1800" dirty="0">
                <a:sym typeface="+mn-ea"/>
              </a:rPr>
              <a:t>P1</a:t>
            </a:r>
            <a:r>
              <a:rPr lang="zh-CN" altLang="en-US" sz="1800" dirty="0">
                <a:sym typeface="+mn-ea"/>
              </a:rPr>
              <a:t>进行</a:t>
            </a:r>
            <a:r>
              <a:rPr lang="zh-CN" altLang="en-US" sz="1800" dirty="0">
                <a:solidFill>
                  <a:srgbClr val="0303DF"/>
                </a:solidFill>
                <a:sym typeface="+mn-ea"/>
              </a:rPr>
              <a:t>写操作</a:t>
            </a:r>
            <a:r>
              <a:rPr lang="zh-CN" altLang="en-US" sz="1800" dirty="0">
                <a:sym typeface="+mn-ea"/>
              </a:rPr>
              <a:t>的资源的集合</a:t>
            </a:r>
            <a:endParaRPr lang="zh-CN" altLang="en-US" sz="1800" dirty="0"/>
          </a:p>
          <a:p>
            <a:pPr lvl="1"/>
            <a:r>
              <a:rPr lang="en-US" altLang="zh-CN" sz="1800" dirty="0">
                <a:sym typeface="+mn-ea"/>
              </a:rPr>
              <a:t>R(P2)</a:t>
            </a:r>
            <a:r>
              <a:rPr lang="zh-CN" altLang="en-US" sz="1800" dirty="0">
                <a:sym typeface="+mn-ea"/>
              </a:rPr>
              <a:t>表示进程</a:t>
            </a:r>
            <a:r>
              <a:rPr lang="en-US" altLang="zh-CN" sz="1800" dirty="0">
                <a:sym typeface="+mn-ea"/>
              </a:rPr>
              <a:t>P2</a:t>
            </a:r>
            <a:r>
              <a:rPr lang="zh-CN" altLang="en-US" sz="1800" dirty="0">
                <a:sym typeface="+mn-ea"/>
              </a:rPr>
              <a:t>进行</a:t>
            </a:r>
            <a:r>
              <a:rPr lang="zh-CN" altLang="en-US" sz="1800" dirty="0">
                <a:solidFill>
                  <a:srgbClr val="C00000"/>
                </a:solidFill>
                <a:sym typeface="+mn-ea"/>
              </a:rPr>
              <a:t>读操作</a:t>
            </a:r>
            <a:r>
              <a:rPr lang="zh-CN" altLang="en-US" sz="1800" dirty="0">
                <a:sym typeface="+mn-ea"/>
              </a:rPr>
              <a:t>的资源的集合</a:t>
            </a:r>
            <a:endParaRPr lang="zh-CN" altLang="en-US" sz="1800" dirty="0"/>
          </a:p>
          <a:p>
            <a:pPr lvl="1"/>
            <a:r>
              <a:rPr lang="en-US" altLang="zh-CN" sz="1800" dirty="0">
                <a:sym typeface="+mn-ea"/>
              </a:rPr>
              <a:t>W(P2)</a:t>
            </a:r>
            <a:r>
              <a:rPr lang="zh-CN" altLang="en-US" sz="1800" dirty="0">
                <a:sym typeface="+mn-ea"/>
              </a:rPr>
              <a:t>表示进程</a:t>
            </a:r>
            <a:r>
              <a:rPr lang="en-US" altLang="zh-CN" sz="1800" dirty="0">
                <a:sym typeface="+mn-ea"/>
              </a:rPr>
              <a:t>P2</a:t>
            </a:r>
            <a:r>
              <a:rPr lang="zh-CN" altLang="en-US" sz="1800" dirty="0">
                <a:sym typeface="+mn-ea"/>
              </a:rPr>
              <a:t>进行</a:t>
            </a:r>
            <a:r>
              <a:rPr lang="zh-CN" altLang="en-US" sz="1800" dirty="0">
                <a:solidFill>
                  <a:srgbClr val="0303DF"/>
                </a:solidFill>
                <a:sym typeface="+mn-ea"/>
              </a:rPr>
              <a:t>写操作</a:t>
            </a:r>
            <a:r>
              <a:rPr lang="zh-CN" altLang="en-US" sz="1800" dirty="0">
                <a:sym typeface="+mn-ea"/>
              </a:rPr>
              <a:t>的资源的集合</a:t>
            </a:r>
            <a:endParaRPr lang="zh-CN" altLang="en-US" sz="1800" dirty="0"/>
          </a:p>
          <a:p>
            <a:r>
              <a:rPr lang="zh-CN" altLang="en-US" sz="2000" dirty="0">
                <a:sym typeface="+mn-ea"/>
              </a:rPr>
              <a:t>伯恩斯坦</a:t>
            </a:r>
            <a:r>
              <a:rPr lang="en-US" altLang="zh-CN" sz="2000" dirty="0">
                <a:sym typeface="+mn-ea"/>
              </a:rPr>
              <a:t>(Bernstein)</a:t>
            </a:r>
            <a:r>
              <a:rPr lang="zh-CN" altLang="en-US" sz="2000" dirty="0">
                <a:sym typeface="+mn-ea"/>
              </a:rPr>
              <a:t>条件</a:t>
            </a:r>
          </a:p>
          <a:p>
            <a:pPr lvl="1"/>
            <a:r>
              <a:rPr lang="zh-CN" altLang="en-US" sz="1800" dirty="0"/>
              <a:t>进程</a:t>
            </a:r>
            <a:r>
              <a:rPr lang="en-US" altLang="zh-CN" sz="1800" dirty="0"/>
              <a:t>P1</a:t>
            </a:r>
            <a:r>
              <a:rPr lang="zh-CN" altLang="en-US" sz="1800" dirty="0"/>
              <a:t>和</a:t>
            </a:r>
            <a:r>
              <a:rPr lang="en-US" altLang="zh-CN" sz="1800" dirty="0"/>
              <a:t>P2</a:t>
            </a:r>
            <a:r>
              <a:rPr lang="zh-CN" altLang="en-US" sz="1800" dirty="0"/>
              <a:t>并发执行的条件</a:t>
            </a:r>
            <a:r>
              <a:rPr lang="en-US" altLang="zh-CN" sz="1800" dirty="0"/>
              <a:t>:</a:t>
            </a:r>
            <a:endParaRPr lang="zh-CN" altLang="en-US" sz="1800" dirty="0"/>
          </a:p>
          <a:p>
            <a:pPr lvl="1"/>
            <a:r>
              <a:rPr lang="en-US" altLang="zh-CN" sz="1800" dirty="0">
                <a:sym typeface="+mn-ea"/>
              </a:rPr>
              <a:t>[R(P1)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∩</a:t>
            </a:r>
            <a:r>
              <a:rPr lang="en-US" altLang="zh-CN" sz="1800" dirty="0">
                <a:sym typeface="+mn-ea"/>
              </a:rPr>
              <a:t>W(P2)]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∪[</a:t>
            </a:r>
            <a:r>
              <a:rPr lang="en-US" altLang="zh-CN" sz="1800" dirty="0">
                <a:sym typeface="+mn-ea"/>
              </a:rPr>
              <a:t>R(P2)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∩</a:t>
            </a:r>
            <a:r>
              <a:rPr lang="en-US" altLang="zh-CN" sz="1800" dirty="0">
                <a:sym typeface="+mn-ea"/>
              </a:rPr>
              <a:t>W(P1)]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∪[</a:t>
            </a:r>
            <a:r>
              <a:rPr lang="en-US" altLang="zh-CN" sz="1800" dirty="0">
                <a:sym typeface="+mn-ea"/>
              </a:rPr>
              <a:t>W(P1)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∩</a:t>
            </a:r>
            <a:r>
              <a:rPr lang="en-US" altLang="zh-CN" sz="1800" dirty="0">
                <a:sym typeface="+mn-ea"/>
              </a:rPr>
              <a:t>W(P2)]=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</a:p>
          <a:p>
            <a:pPr lvl="1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即：读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、写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8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 操作不能同时访问同一个资源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67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互斥与同步的概念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进程之间需要协作</a:t>
            </a:r>
            <a:r>
              <a:rPr lang="en-US" altLang="zh-CN" sz="2400" dirty="0"/>
              <a:t>—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同步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dirty="0" smtClean="0"/>
              <a:t>进程</a:t>
            </a:r>
            <a:r>
              <a:rPr lang="zh-CN" altLang="en-US" sz="2400" dirty="0"/>
              <a:t>需要共享一些资源</a:t>
            </a:r>
            <a:r>
              <a:rPr lang="en-US" altLang="zh-CN" sz="2400" dirty="0"/>
              <a:t>—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互斥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3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同步：操作</a:t>
            </a:r>
            <a:r>
              <a:rPr lang="zh-CN" altLang="en-US" dirty="0">
                <a:sym typeface="+mn-ea"/>
              </a:rPr>
              <a:t>之间的偏序关系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315" y="1299799"/>
            <a:ext cx="8311476" cy="507802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操作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一条指令或一段代码的运行完成一个有意义的功能，这样一段代码的执行过程称为操作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在不引起混淆的情况下，也用操作来指称它所执行的那段代码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操作顺序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一项任务需要很多个操作才能完成，这些操作之间存在先后顺序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偏序关系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偏序关系图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如果操作A必须在操作B开始之前完成，称A为B</a:t>
            </a:r>
            <a:r>
              <a:rPr lang="zh-CN" altLang="en-US" dirty="0" smtClean="0"/>
              <a:t>的前趋(</a:t>
            </a:r>
            <a:r>
              <a:rPr lang="zh-CN" altLang="en-US" dirty="0"/>
              <a:t>happens-before)操作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偏序图中圆圈表示操作，有向弧连接两个操作，说明操作之间的偏序关系</a:t>
            </a:r>
          </a:p>
        </p:txBody>
      </p:sp>
      <p:grpSp>
        <p:nvGrpSpPr>
          <p:cNvPr id="182" name="组合 182"/>
          <p:cNvGrpSpPr/>
          <p:nvPr/>
        </p:nvGrpSpPr>
        <p:grpSpPr>
          <a:xfrm>
            <a:off x="7613637" y="2244335"/>
            <a:ext cx="1309900" cy="1488725"/>
            <a:chOff x="4830" y="6141"/>
            <a:chExt cx="1457" cy="1764"/>
          </a:xfrm>
          <a:noFill/>
        </p:grpSpPr>
        <p:grpSp>
          <p:nvGrpSpPr>
            <p:cNvPr id="12" name="组合 12"/>
            <p:cNvGrpSpPr/>
            <p:nvPr/>
          </p:nvGrpSpPr>
          <p:grpSpPr>
            <a:xfrm>
              <a:off x="4842" y="6878"/>
              <a:ext cx="388" cy="346"/>
              <a:chOff x="2633" y="4589"/>
              <a:chExt cx="388" cy="346"/>
            </a:xfrm>
            <a:grpFill/>
          </p:grpSpPr>
          <p:sp>
            <p:nvSpPr>
              <p:cNvPr id="10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11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7" name="组合 157"/>
            <p:cNvGrpSpPr/>
            <p:nvPr/>
          </p:nvGrpSpPr>
          <p:grpSpPr>
            <a:xfrm>
              <a:off x="4840" y="6141"/>
              <a:ext cx="388" cy="346"/>
              <a:chOff x="5122" y="6372"/>
              <a:chExt cx="388" cy="346"/>
            </a:xfrm>
            <a:grpFill/>
          </p:grpSpPr>
          <p:sp>
            <p:nvSpPr>
              <p:cNvPr id="4" name="文本框 2"/>
              <p:cNvSpPr txBox="1"/>
              <p:nvPr/>
            </p:nvSpPr>
            <p:spPr>
              <a:xfrm>
                <a:off x="5122" y="6400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 dirty="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5" name="椭圆 3"/>
              <p:cNvSpPr/>
              <p:nvPr/>
            </p:nvSpPr>
            <p:spPr>
              <a:xfrm>
                <a:off x="5150" y="6372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8" name="组合 158"/>
            <p:cNvGrpSpPr/>
            <p:nvPr/>
          </p:nvGrpSpPr>
          <p:grpSpPr>
            <a:xfrm>
              <a:off x="4830" y="7559"/>
              <a:ext cx="388" cy="346"/>
              <a:chOff x="2633" y="4589"/>
              <a:chExt cx="388" cy="346"/>
            </a:xfrm>
            <a:grpFill/>
          </p:grpSpPr>
          <p:sp>
            <p:nvSpPr>
              <p:cNvPr id="159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  <p:sp>
            <p:nvSpPr>
              <p:cNvPr id="160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1" name="直接连接符 161"/>
            <p:cNvCxnSpPr>
              <a:stCxn id="5" idx="4"/>
              <a:endCxn id="11" idx="0"/>
            </p:cNvCxnSpPr>
            <p:nvPr/>
          </p:nvCxnSpPr>
          <p:spPr>
            <a:xfrm>
              <a:off x="5038" y="6487"/>
              <a:ext cx="2" cy="391"/>
            </a:xfrm>
            <a:prstGeom prst="line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2"/>
            <p:cNvCxnSpPr>
              <a:stCxn id="11" idx="4"/>
              <a:endCxn id="160" idx="0"/>
            </p:cNvCxnSpPr>
            <p:nvPr/>
          </p:nvCxnSpPr>
          <p:spPr>
            <a:xfrm flipH="1">
              <a:off x="5028" y="7224"/>
              <a:ext cx="12" cy="3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7"/>
            <p:cNvGrpSpPr/>
            <p:nvPr/>
          </p:nvGrpSpPr>
          <p:grpSpPr>
            <a:xfrm>
              <a:off x="5899" y="6878"/>
              <a:ext cx="388" cy="346"/>
              <a:chOff x="2633" y="4589"/>
              <a:chExt cx="388" cy="346"/>
            </a:xfrm>
            <a:grpFill/>
          </p:grpSpPr>
          <p:sp>
            <p:nvSpPr>
              <p:cNvPr id="168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E</a:t>
                </a:r>
              </a:p>
            </p:txBody>
          </p:sp>
          <p:sp>
            <p:nvSpPr>
              <p:cNvPr id="169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3" name="组合 163"/>
            <p:cNvGrpSpPr/>
            <p:nvPr/>
          </p:nvGrpSpPr>
          <p:grpSpPr>
            <a:xfrm>
              <a:off x="5897" y="6141"/>
              <a:ext cx="388" cy="346"/>
              <a:chOff x="5122" y="6372"/>
              <a:chExt cx="388" cy="346"/>
            </a:xfrm>
            <a:grpFill/>
          </p:grpSpPr>
          <p:sp>
            <p:nvSpPr>
              <p:cNvPr id="164" name="文本框 2"/>
              <p:cNvSpPr txBox="1"/>
              <p:nvPr/>
            </p:nvSpPr>
            <p:spPr>
              <a:xfrm>
                <a:off x="5122" y="6400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165" name="椭圆 3"/>
              <p:cNvSpPr/>
              <p:nvPr/>
            </p:nvSpPr>
            <p:spPr>
              <a:xfrm>
                <a:off x="5150" y="6372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1" name="组合 171"/>
            <p:cNvGrpSpPr/>
            <p:nvPr/>
          </p:nvGrpSpPr>
          <p:grpSpPr>
            <a:xfrm>
              <a:off x="5887" y="7559"/>
              <a:ext cx="388" cy="346"/>
              <a:chOff x="2633" y="4589"/>
              <a:chExt cx="388" cy="346"/>
            </a:xfrm>
            <a:grpFill/>
          </p:grpSpPr>
          <p:sp>
            <p:nvSpPr>
              <p:cNvPr id="172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F</a:t>
                </a:r>
              </a:p>
            </p:txBody>
          </p:sp>
          <p:sp>
            <p:nvSpPr>
              <p:cNvPr id="173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6" name="直接连接符 166"/>
            <p:cNvCxnSpPr/>
            <p:nvPr/>
          </p:nvCxnSpPr>
          <p:spPr>
            <a:xfrm>
              <a:off x="6095" y="6487"/>
              <a:ext cx="2" cy="391"/>
            </a:xfrm>
            <a:prstGeom prst="line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70"/>
            <p:cNvCxnSpPr/>
            <p:nvPr/>
          </p:nvCxnSpPr>
          <p:spPr>
            <a:xfrm flipH="1">
              <a:off x="6085" y="7224"/>
              <a:ext cx="12" cy="3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4"/>
            <p:cNvCxnSpPr>
              <a:stCxn id="5" idx="6"/>
              <a:endCxn id="165" idx="2"/>
            </p:cNvCxnSpPr>
            <p:nvPr/>
          </p:nvCxnSpPr>
          <p:spPr>
            <a:xfrm>
              <a:off x="5207" y="6314"/>
              <a:ext cx="718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6"/>
            <p:cNvCxnSpPr>
              <a:stCxn id="165" idx="3"/>
              <a:endCxn id="160" idx="7"/>
            </p:cNvCxnSpPr>
            <p:nvPr/>
          </p:nvCxnSpPr>
          <p:spPr>
            <a:xfrm flipH="1">
              <a:off x="5147" y="6436"/>
              <a:ext cx="828" cy="11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7"/>
            <p:cNvCxnSpPr>
              <a:stCxn id="160" idx="6"/>
              <a:endCxn id="173" idx="2"/>
            </p:cNvCxnSpPr>
            <p:nvPr/>
          </p:nvCxnSpPr>
          <p:spPr>
            <a:xfrm>
              <a:off x="5197" y="7732"/>
              <a:ext cx="718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8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顺序执行中的偏序关系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sz="2100" dirty="0"/>
              <a:t>顺序执行环境下的程序设计</a:t>
            </a:r>
          </a:p>
          <a:p>
            <a:pPr lvl="1"/>
            <a:r>
              <a:rPr lang="zh-CN" altLang="en-US" sz="1800" dirty="0"/>
              <a:t>将偏序图中的操作序列化</a:t>
            </a:r>
          </a:p>
          <a:p>
            <a:pPr lvl="1"/>
            <a:r>
              <a:rPr lang="zh-CN" altLang="en-US" sz="1800" dirty="0">
                <a:sym typeface="+mn-ea"/>
              </a:rPr>
              <a:t>合理的顺序</a:t>
            </a:r>
          </a:p>
          <a:p>
            <a:pPr lvl="2"/>
            <a:r>
              <a:rPr lang="zh-CN" altLang="en-US" sz="1620" dirty="0">
                <a:sym typeface="+mn-ea"/>
              </a:rPr>
              <a:t>A-B-D-C-E-F</a:t>
            </a:r>
          </a:p>
          <a:p>
            <a:pPr lvl="2"/>
            <a:r>
              <a:rPr lang="zh-CN" altLang="en-US" sz="1620" dirty="0">
                <a:sym typeface="+mn-ea"/>
              </a:rPr>
              <a:t>A-D-B-E-C-F</a:t>
            </a:r>
          </a:p>
          <a:p>
            <a:pPr lvl="1"/>
            <a:r>
              <a:rPr lang="zh-CN" altLang="en-US" sz="1800" dirty="0">
                <a:sym typeface="+mn-ea"/>
              </a:rPr>
              <a:t>不合理的顺序</a:t>
            </a:r>
          </a:p>
          <a:p>
            <a:pPr lvl="2"/>
            <a:r>
              <a:rPr lang="zh-CN" altLang="en-US" sz="1620" dirty="0">
                <a:sym typeface="+mn-ea"/>
              </a:rPr>
              <a:t>A-B-C-D-E-F</a:t>
            </a:r>
            <a:endParaRPr lang="zh-CN" altLang="en-US" dirty="0"/>
          </a:p>
          <a:p>
            <a:r>
              <a:rPr lang="zh-CN" altLang="en-US" sz="2100" dirty="0"/>
              <a:t>操作之间的执行顺序</a:t>
            </a:r>
          </a:p>
          <a:p>
            <a:pPr lvl="1"/>
            <a:r>
              <a:rPr lang="zh-CN" altLang="en-US" sz="1800" dirty="0"/>
              <a:t>顺序程序设计：在程序设计时</a:t>
            </a:r>
            <a:r>
              <a:rPr lang="zh-CN" altLang="en-US" sz="1800" dirty="0" smtClean="0"/>
              <a:t>就已确定</a:t>
            </a:r>
          </a:p>
          <a:p>
            <a:pPr lvl="1"/>
            <a:r>
              <a:rPr lang="zh-CN" altLang="en-US" sz="1800" dirty="0" smtClean="0"/>
              <a:t>并发程序设计</a:t>
            </a:r>
            <a:endParaRPr lang="zh-CN" altLang="en-US" sz="1800" dirty="0"/>
          </a:p>
        </p:txBody>
      </p:sp>
      <p:grpSp>
        <p:nvGrpSpPr>
          <p:cNvPr id="182" name="组合 182"/>
          <p:cNvGrpSpPr/>
          <p:nvPr/>
        </p:nvGrpSpPr>
        <p:grpSpPr>
          <a:xfrm>
            <a:off x="5727382" y="2205514"/>
            <a:ext cx="2176463" cy="2446973"/>
            <a:chOff x="4830" y="6141"/>
            <a:chExt cx="1457" cy="1764"/>
          </a:xfrm>
          <a:noFill/>
        </p:grpSpPr>
        <p:grpSp>
          <p:nvGrpSpPr>
            <p:cNvPr id="12" name="组合 12"/>
            <p:cNvGrpSpPr/>
            <p:nvPr/>
          </p:nvGrpSpPr>
          <p:grpSpPr>
            <a:xfrm>
              <a:off x="4842" y="6878"/>
              <a:ext cx="388" cy="346"/>
              <a:chOff x="2633" y="4589"/>
              <a:chExt cx="388" cy="346"/>
            </a:xfrm>
            <a:grpFill/>
          </p:grpSpPr>
          <p:sp>
            <p:nvSpPr>
              <p:cNvPr id="10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5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11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7" name="组合 157"/>
            <p:cNvGrpSpPr/>
            <p:nvPr/>
          </p:nvGrpSpPr>
          <p:grpSpPr>
            <a:xfrm>
              <a:off x="4840" y="6141"/>
              <a:ext cx="388" cy="346"/>
              <a:chOff x="5122" y="6372"/>
              <a:chExt cx="388" cy="346"/>
            </a:xfrm>
            <a:grpFill/>
          </p:grpSpPr>
          <p:sp>
            <p:nvSpPr>
              <p:cNvPr id="4" name="文本框 2"/>
              <p:cNvSpPr txBox="1"/>
              <p:nvPr/>
            </p:nvSpPr>
            <p:spPr>
              <a:xfrm>
                <a:off x="5122" y="6400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5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5" name="椭圆 3"/>
              <p:cNvSpPr/>
              <p:nvPr/>
            </p:nvSpPr>
            <p:spPr>
              <a:xfrm>
                <a:off x="5150" y="6372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8" name="组合 158"/>
            <p:cNvGrpSpPr/>
            <p:nvPr/>
          </p:nvGrpSpPr>
          <p:grpSpPr>
            <a:xfrm>
              <a:off x="4830" y="7559"/>
              <a:ext cx="388" cy="346"/>
              <a:chOff x="2633" y="4589"/>
              <a:chExt cx="388" cy="346"/>
            </a:xfrm>
            <a:grpFill/>
          </p:grpSpPr>
          <p:sp>
            <p:nvSpPr>
              <p:cNvPr id="159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5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  <p:sp>
            <p:nvSpPr>
              <p:cNvPr id="160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1" name="直接连接符 161"/>
            <p:cNvCxnSpPr>
              <a:stCxn id="5" idx="4"/>
              <a:endCxn id="11" idx="0"/>
            </p:cNvCxnSpPr>
            <p:nvPr/>
          </p:nvCxnSpPr>
          <p:spPr>
            <a:xfrm>
              <a:off x="5038" y="6487"/>
              <a:ext cx="2" cy="391"/>
            </a:xfrm>
            <a:prstGeom prst="line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2"/>
            <p:cNvCxnSpPr>
              <a:stCxn id="11" idx="4"/>
              <a:endCxn id="160" idx="0"/>
            </p:cNvCxnSpPr>
            <p:nvPr/>
          </p:nvCxnSpPr>
          <p:spPr>
            <a:xfrm flipH="1">
              <a:off x="5028" y="7224"/>
              <a:ext cx="12" cy="3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7"/>
            <p:cNvGrpSpPr/>
            <p:nvPr/>
          </p:nvGrpSpPr>
          <p:grpSpPr>
            <a:xfrm>
              <a:off x="5899" y="6878"/>
              <a:ext cx="388" cy="346"/>
              <a:chOff x="2633" y="4589"/>
              <a:chExt cx="388" cy="346"/>
            </a:xfrm>
            <a:grpFill/>
          </p:grpSpPr>
          <p:sp>
            <p:nvSpPr>
              <p:cNvPr id="168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5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E</a:t>
                </a:r>
              </a:p>
            </p:txBody>
          </p:sp>
          <p:sp>
            <p:nvSpPr>
              <p:cNvPr id="169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3" name="组合 163"/>
            <p:cNvGrpSpPr/>
            <p:nvPr/>
          </p:nvGrpSpPr>
          <p:grpSpPr>
            <a:xfrm>
              <a:off x="5897" y="6141"/>
              <a:ext cx="388" cy="346"/>
              <a:chOff x="5122" y="6372"/>
              <a:chExt cx="388" cy="346"/>
            </a:xfrm>
            <a:grpFill/>
          </p:grpSpPr>
          <p:sp>
            <p:nvSpPr>
              <p:cNvPr id="164" name="文本框 2"/>
              <p:cNvSpPr txBox="1"/>
              <p:nvPr/>
            </p:nvSpPr>
            <p:spPr>
              <a:xfrm>
                <a:off x="5122" y="6400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5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165" name="椭圆 3"/>
              <p:cNvSpPr/>
              <p:nvPr/>
            </p:nvSpPr>
            <p:spPr>
              <a:xfrm>
                <a:off x="5150" y="6372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1" name="组合 171"/>
            <p:cNvGrpSpPr/>
            <p:nvPr/>
          </p:nvGrpSpPr>
          <p:grpSpPr>
            <a:xfrm>
              <a:off x="5887" y="7559"/>
              <a:ext cx="388" cy="346"/>
              <a:chOff x="2633" y="4589"/>
              <a:chExt cx="388" cy="346"/>
            </a:xfrm>
            <a:grpFill/>
          </p:grpSpPr>
          <p:sp>
            <p:nvSpPr>
              <p:cNvPr id="172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5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F</a:t>
                </a:r>
              </a:p>
            </p:txBody>
          </p:sp>
          <p:sp>
            <p:nvSpPr>
              <p:cNvPr id="173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6" name="直接连接符 166"/>
            <p:cNvCxnSpPr/>
            <p:nvPr/>
          </p:nvCxnSpPr>
          <p:spPr>
            <a:xfrm>
              <a:off x="6095" y="6487"/>
              <a:ext cx="2" cy="391"/>
            </a:xfrm>
            <a:prstGeom prst="line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70"/>
            <p:cNvCxnSpPr/>
            <p:nvPr/>
          </p:nvCxnSpPr>
          <p:spPr>
            <a:xfrm flipH="1">
              <a:off x="6085" y="7224"/>
              <a:ext cx="12" cy="3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4"/>
            <p:cNvCxnSpPr>
              <a:stCxn id="5" idx="6"/>
              <a:endCxn id="165" idx="2"/>
            </p:cNvCxnSpPr>
            <p:nvPr/>
          </p:nvCxnSpPr>
          <p:spPr>
            <a:xfrm>
              <a:off x="5207" y="6314"/>
              <a:ext cx="718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6"/>
            <p:cNvCxnSpPr>
              <a:stCxn id="165" idx="3"/>
              <a:endCxn id="160" idx="7"/>
            </p:cNvCxnSpPr>
            <p:nvPr/>
          </p:nvCxnSpPr>
          <p:spPr>
            <a:xfrm flipH="1">
              <a:off x="5147" y="6436"/>
              <a:ext cx="828" cy="11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7"/>
            <p:cNvCxnSpPr>
              <a:stCxn id="160" idx="6"/>
              <a:endCxn id="173" idx="2"/>
            </p:cNvCxnSpPr>
            <p:nvPr/>
          </p:nvCxnSpPr>
          <p:spPr>
            <a:xfrm>
              <a:off x="5197" y="7732"/>
              <a:ext cx="718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圆角矩形标注 5"/>
          <p:cNvSpPr/>
          <p:nvPr/>
        </p:nvSpPr>
        <p:spPr>
          <a:xfrm>
            <a:off x="4502943" y="1357128"/>
            <a:ext cx="4001865" cy="362876"/>
          </a:xfrm>
          <a:prstGeom prst="wedgeRoundRectCallout">
            <a:avLst>
              <a:gd name="adj1" fmla="val -20833"/>
              <a:gd name="adj2" fmla="val 5154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操作</a:t>
            </a:r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r>
              <a:rPr lang="zh-CN" altLang="en-US" sz="1600" dirty="0" smtClean="0">
                <a:solidFill>
                  <a:schemeClr val="tx1"/>
                </a:solidFill>
              </a:rPr>
              <a:t>必须在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r>
              <a:rPr lang="zh-CN" altLang="en-US" sz="1600" dirty="0" smtClean="0">
                <a:solidFill>
                  <a:schemeClr val="tx1"/>
                </a:solidFill>
              </a:rPr>
              <a:t>与</a:t>
            </a:r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r>
              <a:rPr lang="zh-CN" altLang="en-US" sz="1600" dirty="0" smtClean="0">
                <a:solidFill>
                  <a:schemeClr val="tx1"/>
                </a:solidFill>
              </a:rPr>
              <a:t>都执行结束后才能执行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4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并发执行中的偏序关系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3996"/>
            <a:ext cx="8229600" cy="5033639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并发程序设计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完成一项任务的所有操作要分配到不同的线程中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程序定义了每个线程中所有操作的顺序，符合偏序关系</a:t>
            </a:r>
          </a:p>
          <a:p>
            <a:pPr lvl="1">
              <a:lnSpc>
                <a:spcPct val="120000"/>
              </a:lnSpc>
            </a:pPr>
            <a:r>
              <a:rPr lang="zh-CN" altLang="en-US" b="1" u="sng" dirty="0" smtClean="0"/>
              <a:t>线程</a:t>
            </a:r>
            <a:r>
              <a:rPr lang="zh-CN" altLang="en-US" b="1" u="sng" dirty="0"/>
              <a:t>间的</a:t>
            </a:r>
            <a:r>
              <a:rPr lang="zh-CN" altLang="en-US" b="1" u="sng" dirty="0" smtClean="0"/>
              <a:t>操作顺序由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线程调度</a:t>
            </a:r>
            <a:r>
              <a:rPr lang="zh-CN" altLang="en-US" b="1" u="sng" dirty="0"/>
              <a:t>决定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假设程序员把右图中的操作分到两个线程中并发执行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线程1执行A、B、C；线程2执行D、E、F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存在多种可能的执行顺序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设计程序时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只能分别保证线程1中的操作A、B、C之间的顺序和线程2中的操作D、E、F之间的顺序，实线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如果操作系统让线程2先执行，D操作就会先于A操作执行，偏序关系就被破坏了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怎么办？</a:t>
            </a:r>
            <a:endParaRPr lang="zh-CN" altLang="en-US" dirty="0"/>
          </a:p>
        </p:txBody>
      </p:sp>
      <p:grpSp>
        <p:nvGrpSpPr>
          <p:cNvPr id="182" name="组合 182"/>
          <p:cNvGrpSpPr/>
          <p:nvPr/>
        </p:nvGrpSpPr>
        <p:grpSpPr>
          <a:xfrm>
            <a:off x="6951022" y="1233996"/>
            <a:ext cx="2127885" cy="2538378"/>
            <a:chOff x="4474" y="5638"/>
            <a:chExt cx="2138" cy="2765"/>
          </a:xfrm>
          <a:noFill/>
        </p:grpSpPr>
        <p:grpSp>
          <p:nvGrpSpPr>
            <p:cNvPr id="12" name="组合 12"/>
            <p:cNvGrpSpPr/>
            <p:nvPr/>
          </p:nvGrpSpPr>
          <p:grpSpPr>
            <a:xfrm>
              <a:off x="4842" y="6878"/>
              <a:ext cx="388" cy="346"/>
              <a:chOff x="2633" y="4589"/>
              <a:chExt cx="388" cy="346"/>
            </a:xfrm>
            <a:grpFill/>
          </p:grpSpPr>
          <p:sp>
            <p:nvSpPr>
              <p:cNvPr id="10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B</a:t>
                </a:r>
              </a:p>
            </p:txBody>
          </p:sp>
          <p:sp>
            <p:nvSpPr>
              <p:cNvPr id="11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7" name="组合 157"/>
            <p:cNvGrpSpPr/>
            <p:nvPr/>
          </p:nvGrpSpPr>
          <p:grpSpPr>
            <a:xfrm>
              <a:off x="4840" y="6141"/>
              <a:ext cx="388" cy="346"/>
              <a:chOff x="5122" y="6372"/>
              <a:chExt cx="388" cy="346"/>
            </a:xfrm>
            <a:grpFill/>
          </p:grpSpPr>
          <p:sp>
            <p:nvSpPr>
              <p:cNvPr id="4" name="文本框 2"/>
              <p:cNvSpPr txBox="1"/>
              <p:nvPr/>
            </p:nvSpPr>
            <p:spPr>
              <a:xfrm>
                <a:off x="5122" y="6400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A</a:t>
                </a:r>
              </a:p>
            </p:txBody>
          </p:sp>
          <p:sp>
            <p:nvSpPr>
              <p:cNvPr id="5" name="椭圆 3"/>
              <p:cNvSpPr/>
              <p:nvPr/>
            </p:nvSpPr>
            <p:spPr>
              <a:xfrm>
                <a:off x="5150" y="6372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" name="文本框 2"/>
            <p:cNvSpPr txBox="1"/>
            <p:nvPr/>
          </p:nvSpPr>
          <p:spPr>
            <a:xfrm>
              <a:off x="4474" y="8100"/>
              <a:ext cx="2138" cy="30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并发线程中的操作</a:t>
              </a:r>
            </a:p>
          </p:txBody>
        </p:sp>
        <p:grpSp>
          <p:nvGrpSpPr>
            <p:cNvPr id="158" name="组合 158"/>
            <p:cNvGrpSpPr/>
            <p:nvPr/>
          </p:nvGrpSpPr>
          <p:grpSpPr>
            <a:xfrm>
              <a:off x="4830" y="7559"/>
              <a:ext cx="388" cy="346"/>
              <a:chOff x="2633" y="4589"/>
              <a:chExt cx="388" cy="346"/>
            </a:xfrm>
            <a:grpFill/>
          </p:grpSpPr>
          <p:sp>
            <p:nvSpPr>
              <p:cNvPr id="159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C</a:t>
                </a:r>
              </a:p>
            </p:txBody>
          </p:sp>
          <p:sp>
            <p:nvSpPr>
              <p:cNvPr id="160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1" name="直接连接符 161"/>
            <p:cNvCxnSpPr>
              <a:stCxn id="5" idx="4"/>
              <a:endCxn id="11" idx="0"/>
            </p:cNvCxnSpPr>
            <p:nvPr/>
          </p:nvCxnSpPr>
          <p:spPr>
            <a:xfrm>
              <a:off x="5038" y="6487"/>
              <a:ext cx="2" cy="391"/>
            </a:xfrm>
            <a:prstGeom prst="line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2"/>
            <p:cNvCxnSpPr>
              <a:stCxn id="11" idx="4"/>
              <a:endCxn id="160" idx="0"/>
            </p:cNvCxnSpPr>
            <p:nvPr/>
          </p:nvCxnSpPr>
          <p:spPr>
            <a:xfrm flipH="1">
              <a:off x="5028" y="7224"/>
              <a:ext cx="12" cy="3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7"/>
            <p:cNvGrpSpPr/>
            <p:nvPr/>
          </p:nvGrpSpPr>
          <p:grpSpPr>
            <a:xfrm>
              <a:off x="5899" y="6878"/>
              <a:ext cx="388" cy="346"/>
              <a:chOff x="2633" y="4589"/>
              <a:chExt cx="388" cy="346"/>
            </a:xfrm>
            <a:grpFill/>
          </p:grpSpPr>
          <p:sp>
            <p:nvSpPr>
              <p:cNvPr id="168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E</a:t>
                </a:r>
              </a:p>
            </p:txBody>
          </p:sp>
          <p:sp>
            <p:nvSpPr>
              <p:cNvPr id="169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3" name="组合 163"/>
            <p:cNvGrpSpPr/>
            <p:nvPr/>
          </p:nvGrpSpPr>
          <p:grpSpPr>
            <a:xfrm>
              <a:off x="5897" y="6141"/>
              <a:ext cx="388" cy="346"/>
              <a:chOff x="5122" y="6372"/>
              <a:chExt cx="388" cy="346"/>
            </a:xfrm>
            <a:grpFill/>
          </p:grpSpPr>
          <p:sp>
            <p:nvSpPr>
              <p:cNvPr id="164" name="文本框 2"/>
              <p:cNvSpPr txBox="1"/>
              <p:nvPr/>
            </p:nvSpPr>
            <p:spPr>
              <a:xfrm>
                <a:off x="5122" y="6400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</a:t>
                </a:r>
              </a:p>
            </p:txBody>
          </p:sp>
          <p:sp>
            <p:nvSpPr>
              <p:cNvPr id="165" name="椭圆 3"/>
              <p:cNvSpPr/>
              <p:nvPr/>
            </p:nvSpPr>
            <p:spPr>
              <a:xfrm>
                <a:off x="5150" y="6372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1" name="组合 171"/>
            <p:cNvGrpSpPr/>
            <p:nvPr/>
          </p:nvGrpSpPr>
          <p:grpSpPr>
            <a:xfrm>
              <a:off x="5887" y="7559"/>
              <a:ext cx="388" cy="346"/>
              <a:chOff x="2633" y="4589"/>
              <a:chExt cx="388" cy="346"/>
            </a:xfrm>
            <a:grpFill/>
          </p:grpSpPr>
          <p:sp>
            <p:nvSpPr>
              <p:cNvPr id="172" name="文本框 2"/>
              <p:cNvSpPr txBox="1"/>
              <p:nvPr/>
            </p:nvSpPr>
            <p:spPr>
              <a:xfrm>
                <a:off x="2633" y="4589"/>
                <a:ext cx="388" cy="303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kern="100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F</a:t>
                </a:r>
              </a:p>
            </p:txBody>
          </p:sp>
          <p:sp>
            <p:nvSpPr>
              <p:cNvPr id="173" name="椭圆 3"/>
              <p:cNvSpPr/>
              <p:nvPr/>
            </p:nvSpPr>
            <p:spPr>
              <a:xfrm>
                <a:off x="2661" y="4589"/>
                <a:ext cx="339" cy="346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66" name="直接连接符 166"/>
            <p:cNvCxnSpPr/>
            <p:nvPr/>
          </p:nvCxnSpPr>
          <p:spPr>
            <a:xfrm>
              <a:off x="6095" y="6487"/>
              <a:ext cx="2" cy="391"/>
            </a:xfrm>
            <a:prstGeom prst="line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70"/>
            <p:cNvCxnSpPr/>
            <p:nvPr/>
          </p:nvCxnSpPr>
          <p:spPr>
            <a:xfrm flipH="1">
              <a:off x="6085" y="7224"/>
              <a:ext cx="12" cy="3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4"/>
            <p:cNvCxnSpPr>
              <a:stCxn id="5" idx="6"/>
              <a:endCxn id="165" idx="2"/>
            </p:cNvCxnSpPr>
            <p:nvPr/>
          </p:nvCxnSpPr>
          <p:spPr>
            <a:xfrm>
              <a:off x="5207" y="6314"/>
              <a:ext cx="718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6"/>
            <p:cNvCxnSpPr>
              <a:stCxn id="165" idx="3"/>
              <a:endCxn id="160" idx="7"/>
            </p:cNvCxnSpPr>
            <p:nvPr/>
          </p:nvCxnSpPr>
          <p:spPr>
            <a:xfrm flipH="1">
              <a:off x="5147" y="6436"/>
              <a:ext cx="828" cy="11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7"/>
            <p:cNvCxnSpPr>
              <a:stCxn id="160" idx="6"/>
              <a:endCxn id="173" idx="2"/>
            </p:cNvCxnSpPr>
            <p:nvPr/>
          </p:nvCxnSpPr>
          <p:spPr>
            <a:xfrm>
              <a:off x="5197" y="7732"/>
              <a:ext cx="718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2"/>
            <p:cNvSpPr txBox="1"/>
            <p:nvPr/>
          </p:nvSpPr>
          <p:spPr>
            <a:xfrm>
              <a:off x="4693" y="5692"/>
              <a:ext cx="719" cy="30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线程1</a:t>
              </a:r>
            </a:p>
          </p:txBody>
        </p:sp>
        <p:sp>
          <p:nvSpPr>
            <p:cNvPr id="179" name="文本框 2"/>
            <p:cNvSpPr txBox="1"/>
            <p:nvPr/>
          </p:nvSpPr>
          <p:spPr>
            <a:xfrm>
              <a:off x="5738" y="5694"/>
              <a:ext cx="719" cy="303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线程2</a:t>
              </a:r>
            </a:p>
          </p:txBody>
        </p:sp>
        <p:sp>
          <p:nvSpPr>
            <p:cNvPr id="180" name="矩形 180"/>
            <p:cNvSpPr/>
            <p:nvPr/>
          </p:nvSpPr>
          <p:spPr>
            <a:xfrm>
              <a:off x="4693" y="5638"/>
              <a:ext cx="650" cy="2386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" name="矩形 181"/>
            <p:cNvSpPr/>
            <p:nvPr/>
          </p:nvSpPr>
          <p:spPr>
            <a:xfrm>
              <a:off x="5739" y="5640"/>
              <a:ext cx="672" cy="2386"/>
            </a:xfrm>
            <a:prstGeom prst="rect">
              <a:avLst/>
            </a:prstGeom>
            <a:grpFill/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643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282699"/>
            <a:ext cx="7351712" cy="5038201"/>
          </a:xfrm>
        </p:spPr>
        <p:txBody>
          <a:bodyPr>
            <a:normAutofit fontScale="97500"/>
          </a:bodyPr>
          <a:lstStyle/>
          <a:p>
            <a:r>
              <a:rPr lang="zh-CN" altLang="en-US" sz="2400" dirty="0">
                <a:sym typeface="+mn-ea"/>
              </a:rPr>
              <a:t>同步的定义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并发执行环境下，保持操作之间偏序关系的行为，称为同步(synchronization)</a:t>
            </a:r>
          </a:p>
          <a:p>
            <a:r>
              <a:rPr lang="zh-CN" altLang="en-US" sz="2200" dirty="0">
                <a:sym typeface="+mn-ea"/>
              </a:rPr>
              <a:t>谁来实现同步</a:t>
            </a:r>
          </a:p>
          <a:p>
            <a:pPr lvl="1"/>
            <a:r>
              <a:rPr lang="zh-CN" altLang="en-US" sz="2000" dirty="0">
                <a:sym typeface="+mn-ea"/>
              </a:rPr>
              <a:t>操作系统</a:t>
            </a:r>
            <a:r>
              <a:rPr lang="zh-CN" altLang="en-US" sz="2000" dirty="0" smtClean="0">
                <a:sym typeface="+mn-ea"/>
              </a:rPr>
              <a:t>？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应用程序</a:t>
            </a:r>
            <a:r>
              <a:rPr lang="zh-CN" altLang="en-US" sz="2000" dirty="0" smtClean="0">
                <a:sym typeface="+mn-ea"/>
              </a:rPr>
              <a:t>？</a:t>
            </a:r>
            <a:endParaRPr lang="zh-CN" altLang="en-US" sz="20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如何实现同步</a:t>
            </a:r>
          </a:p>
          <a:p>
            <a:pPr lvl="1"/>
            <a:r>
              <a:rPr lang="zh-CN" altLang="en-US" sz="2000" dirty="0">
                <a:sym typeface="+mn-ea"/>
              </a:rPr>
              <a:t>执行一个操作之前，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程序</a:t>
            </a:r>
            <a:r>
              <a:rPr lang="zh-CN" altLang="en-US" sz="2000" dirty="0">
                <a:sym typeface="+mn-ea"/>
              </a:rPr>
              <a:t>判断是否具备执行的条件</a:t>
            </a:r>
          </a:p>
          <a:p>
            <a:pPr lvl="2"/>
            <a:r>
              <a:rPr lang="zh-CN" altLang="en-US" sz="1800" dirty="0">
                <a:sym typeface="+mn-ea"/>
              </a:rPr>
              <a:t>判断偏序图中在它之前的那些操作是否已经执行结束</a:t>
            </a:r>
          </a:p>
          <a:p>
            <a:pPr lvl="2"/>
            <a:r>
              <a:rPr lang="zh-CN" altLang="en-US" sz="1800" dirty="0">
                <a:sym typeface="+mn-ea"/>
              </a:rPr>
              <a:t>这种判断是在执行过程中判断的，是动态的</a:t>
            </a:r>
          </a:p>
          <a:p>
            <a:pPr lvl="1"/>
            <a:r>
              <a:rPr lang="zh-CN" altLang="en-US" sz="2000" dirty="0">
                <a:sym typeface="+mn-ea"/>
              </a:rPr>
              <a:t>如果还没执行完，就要等待</a:t>
            </a:r>
            <a:endParaRPr lang="zh-CN" altLang="en-US" sz="2000" dirty="0"/>
          </a:p>
        </p:txBody>
      </p:sp>
      <p:sp>
        <p:nvSpPr>
          <p:cNvPr id="4" name="圆角矩形标注 3"/>
          <p:cNvSpPr/>
          <p:nvPr/>
        </p:nvSpPr>
        <p:spPr>
          <a:xfrm>
            <a:off x="3320249" y="3000652"/>
            <a:ext cx="390617" cy="399496"/>
          </a:xfrm>
          <a:prstGeom prst="wedgeRoundRectCallout">
            <a:avLst>
              <a:gd name="adj1" fmla="val -22420"/>
              <a:gd name="adj2" fmla="val 3836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320248" y="3427395"/>
            <a:ext cx="390617" cy="399496"/>
          </a:xfrm>
          <a:prstGeom prst="wedgeRoundRectCallout">
            <a:avLst>
              <a:gd name="adj1" fmla="val -22420"/>
              <a:gd name="adj2" fmla="val 3836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同步的例子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282700"/>
            <a:ext cx="4905514" cy="44831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进程</a:t>
            </a:r>
            <a:r>
              <a:rPr lang="en-US" altLang="zh-CN" sz="2000" dirty="0" smtClean="0"/>
              <a:t>P1</a:t>
            </a:r>
            <a:r>
              <a:rPr lang="zh-CN" altLang="en-US" sz="2000" dirty="0" smtClean="0"/>
              <a:t>播放进程</a:t>
            </a:r>
            <a:r>
              <a:rPr lang="en-US" altLang="zh-CN" sz="2000" dirty="0" smtClean="0"/>
              <a:t>P2</a:t>
            </a:r>
            <a:r>
              <a:rPr lang="zh-CN" altLang="en-US" sz="2000" dirty="0" smtClean="0"/>
              <a:t>下载的</a:t>
            </a:r>
            <a:r>
              <a:rPr lang="zh-CN" altLang="en-US" sz="2000" dirty="0"/>
              <a:t>图像</a:t>
            </a:r>
          </a:p>
          <a:p>
            <a:r>
              <a:rPr lang="zh-CN" altLang="en-US" sz="2000" dirty="0" smtClean="0"/>
              <a:t>图像</a:t>
            </a:r>
            <a:r>
              <a:rPr lang="zh-CN" altLang="en-US" sz="2000" dirty="0"/>
              <a:t>数据放在缓冲区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中</a:t>
            </a:r>
          </a:p>
          <a:p>
            <a:r>
              <a:rPr lang="en-US" altLang="zh-CN" sz="2000" dirty="0"/>
              <a:t>P1</a:t>
            </a:r>
            <a:r>
              <a:rPr lang="zh-CN" altLang="en-US" sz="2000" dirty="0"/>
              <a:t>和</a:t>
            </a:r>
            <a:r>
              <a:rPr lang="en-US" altLang="zh-CN" sz="2000" dirty="0"/>
              <a:t>P2</a:t>
            </a:r>
            <a:r>
              <a:rPr lang="zh-CN" altLang="en-US" sz="2000" dirty="0"/>
              <a:t>之间的同步关系</a:t>
            </a:r>
          </a:p>
          <a:p>
            <a:pPr lvl="1"/>
            <a:r>
              <a:rPr lang="en-US" altLang="zh-CN" sz="1800" dirty="0" smtClean="0"/>
              <a:t>P2</a:t>
            </a:r>
            <a:r>
              <a:rPr lang="zh-CN" altLang="en-US" sz="1800" dirty="0" smtClean="0"/>
              <a:t>要</a:t>
            </a:r>
            <a:r>
              <a:rPr lang="zh-CN" altLang="en-US" sz="1800" dirty="0"/>
              <a:t>等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数据到达缓冲区后，才能</a:t>
            </a:r>
            <a:r>
              <a:rPr lang="zh-CN" altLang="en-US" sz="1800" dirty="0" smtClean="0"/>
              <a:t>开始播放</a:t>
            </a:r>
            <a:endParaRPr lang="zh-CN" altLang="en-US" sz="1800" dirty="0"/>
          </a:p>
          <a:p>
            <a:pPr lvl="1"/>
            <a:r>
              <a:rPr lang="en-US" altLang="zh-CN" sz="1800" dirty="0" smtClean="0"/>
              <a:t>P1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数据送往缓冲区后，要通知</a:t>
            </a:r>
            <a:r>
              <a:rPr lang="en-US" altLang="zh-CN" sz="1800" dirty="0" smtClean="0"/>
              <a:t>P2</a:t>
            </a:r>
            <a:endParaRPr lang="zh-CN" altLang="en-US" sz="1800" dirty="0"/>
          </a:p>
          <a:p>
            <a:r>
              <a:rPr lang="en-US" altLang="zh-CN" sz="2000" dirty="0"/>
              <a:t>P1</a:t>
            </a:r>
            <a:r>
              <a:rPr lang="zh-CN" altLang="en-US" sz="2000" dirty="0"/>
              <a:t>运行到时刻</a:t>
            </a:r>
            <a:r>
              <a:rPr lang="en-US" altLang="zh-CN" sz="2000" dirty="0"/>
              <a:t>T</a:t>
            </a:r>
          </a:p>
          <a:p>
            <a:pPr lvl="1"/>
            <a:r>
              <a:rPr lang="zh-CN" altLang="en-US" sz="1800" dirty="0">
                <a:sym typeface="+mn-ea"/>
              </a:rPr>
              <a:t>可能不等待</a:t>
            </a:r>
            <a:endParaRPr lang="zh-CN" altLang="en-US" sz="1800" dirty="0"/>
          </a:p>
          <a:p>
            <a:pPr lvl="1"/>
            <a:r>
              <a:rPr lang="zh-CN" altLang="en-US" sz="1800" dirty="0">
                <a:sym typeface="+mn-ea"/>
              </a:rPr>
              <a:t>也可能等待</a:t>
            </a:r>
            <a:endParaRPr lang="zh-CN" altLang="en-US" sz="1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511146" y="1259841"/>
            <a:ext cx="1869281" cy="1032510"/>
            <a:chOff x="14008" y="3758"/>
            <a:chExt cx="3925" cy="2168"/>
          </a:xfrm>
        </p:grpSpPr>
        <p:sp>
          <p:nvSpPr>
            <p:cNvPr id="11" name="文本框 7"/>
            <p:cNvSpPr txBox="1"/>
            <p:nvPr/>
          </p:nvSpPr>
          <p:spPr>
            <a:xfrm>
              <a:off x="17191" y="3760"/>
              <a:ext cx="742" cy="849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P2</a:t>
              </a:r>
              <a:endParaRPr lang="en-US" altLang="zh-CN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14008" y="3758"/>
              <a:ext cx="993" cy="812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P1</a:t>
              </a:r>
              <a:endParaRPr lang="en-US" altLang="zh-CN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文本框 1"/>
            <p:cNvSpPr txBox="1"/>
            <p:nvPr/>
          </p:nvSpPr>
          <p:spPr>
            <a:xfrm>
              <a:off x="15164" y="5114"/>
              <a:ext cx="1682" cy="812"/>
            </a:xfrm>
            <a:prstGeom prst="rect">
              <a:avLst/>
            </a:prstGeom>
            <a:noFill/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图像数据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4504" y="4452"/>
              <a:ext cx="691" cy="674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5"/>
            <p:cNvCxnSpPr/>
            <p:nvPr/>
          </p:nvCxnSpPr>
          <p:spPr>
            <a:xfrm flipV="1">
              <a:off x="16854" y="4506"/>
              <a:ext cx="733" cy="56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"/>
            <p:cNvSpPr txBox="1"/>
            <p:nvPr/>
          </p:nvSpPr>
          <p:spPr>
            <a:xfrm>
              <a:off x="14223" y="5072"/>
              <a:ext cx="941" cy="812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buf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13540" y="2882436"/>
            <a:ext cx="2703215" cy="2659855"/>
            <a:chOff x="6541482" y="2891314"/>
            <a:chExt cx="2145795" cy="265985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172801" y="3219451"/>
              <a:ext cx="7619" cy="2331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161497" y="3219450"/>
              <a:ext cx="7144" cy="194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6"/>
            <p:cNvSpPr txBox="1"/>
            <p:nvPr/>
          </p:nvSpPr>
          <p:spPr>
            <a:xfrm>
              <a:off x="6944202" y="2891314"/>
              <a:ext cx="472916" cy="2576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P2</a:t>
              </a:r>
              <a:endParaRPr lang="en-US" altLang="zh-CN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文本框 7"/>
            <p:cNvSpPr txBox="1"/>
            <p:nvPr/>
          </p:nvSpPr>
          <p:spPr>
            <a:xfrm>
              <a:off x="7991951" y="2895124"/>
              <a:ext cx="353378" cy="275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 dirty="0" smtClean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P1</a:t>
              </a:r>
              <a:endParaRPr lang="en-US" altLang="zh-CN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" name="文本框 1"/>
            <p:cNvSpPr txBox="1"/>
            <p:nvPr/>
          </p:nvSpPr>
          <p:spPr>
            <a:xfrm>
              <a:off x="7654291" y="3292317"/>
              <a:ext cx="1032986" cy="34909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2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下载图像数据</a:t>
              </a:r>
            </a:p>
          </p:txBody>
        </p:sp>
        <p:sp>
          <p:nvSpPr>
            <p:cNvPr id="24" name="文本框 1"/>
            <p:cNvSpPr txBox="1"/>
            <p:nvPr/>
          </p:nvSpPr>
          <p:spPr>
            <a:xfrm>
              <a:off x="6541482" y="5021104"/>
              <a:ext cx="1324511" cy="29622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显示图像数据</a:t>
              </a:r>
            </a:p>
          </p:txBody>
        </p:sp>
        <p:sp>
          <p:nvSpPr>
            <p:cNvPr id="26" name="文本框 1"/>
            <p:cNvSpPr txBox="1"/>
            <p:nvPr/>
          </p:nvSpPr>
          <p:spPr>
            <a:xfrm>
              <a:off x="6810137" y="4451668"/>
              <a:ext cx="637699" cy="31337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等待</a:t>
              </a:r>
            </a:p>
          </p:txBody>
        </p:sp>
        <p:sp>
          <p:nvSpPr>
            <p:cNvPr id="27" name="文本框 1"/>
            <p:cNvSpPr txBox="1"/>
            <p:nvPr/>
          </p:nvSpPr>
          <p:spPr>
            <a:xfrm>
              <a:off x="7872889" y="3689986"/>
              <a:ext cx="595789" cy="31099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kern="100" dirty="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通知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7393781" y="3926681"/>
              <a:ext cx="555308" cy="56292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26" idx="0"/>
            </p:cNvCxnSpPr>
            <p:nvPr/>
          </p:nvCxnSpPr>
          <p:spPr>
            <a:xfrm>
              <a:off x="6838474" y="4398645"/>
              <a:ext cx="342424" cy="4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6"/>
            <p:cNvSpPr txBox="1"/>
            <p:nvPr/>
          </p:nvSpPr>
          <p:spPr>
            <a:xfrm>
              <a:off x="6599873" y="4262438"/>
              <a:ext cx="240506" cy="2576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2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使用打印机</a:t>
            </a:r>
          </a:p>
          <a:p>
            <a:pPr lvl="1"/>
            <a:r>
              <a:rPr lang="zh-CN" altLang="en-US" sz="2000" dirty="0"/>
              <a:t>两个线程同时使用打印机</a:t>
            </a:r>
          </a:p>
          <a:p>
            <a:r>
              <a:rPr lang="zh-CN" altLang="en-US" sz="2400" dirty="0"/>
              <a:t>使用共享变量</a:t>
            </a:r>
          </a:p>
          <a:p>
            <a:pPr lvl="1"/>
            <a:r>
              <a:rPr lang="zh-CN" altLang="en-US" sz="2000" dirty="0"/>
              <a:t>售票系统</a:t>
            </a:r>
          </a:p>
          <a:p>
            <a:pPr lvl="1"/>
            <a:r>
              <a:rPr lang="en-US" altLang="zh-CN" sz="2000" dirty="0"/>
              <a:t>if </a:t>
            </a:r>
            <a:r>
              <a:rPr lang="zh-CN" altLang="en-US" sz="2000" dirty="0"/>
              <a:t>语句的问题</a:t>
            </a:r>
          </a:p>
          <a:p>
            <a:pPr lvl="1"/>
            <a:r>
              <a:rPr lang="en-US" altLang="zh-CN" sz="2000" dirty="0"/>
              <a:t>count--</a:t>
            </a:r>
            <a:r>
              <a:rPr lang="zh-CN" altLang="en-US" sz="2000" dirty="0"/>
              <a:t>的问题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9614" t="40995" r="52079" b="35363"/>
          <a:stretch>
            <a:fillRect/>
          </a:stretch>
        </p:blipFill>
        <p:spPr>
          <a:xfrm>
            <a:off x="5192712" y="1232030"/>
            <a:ext cx="2986088" cy="14030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51840" t="42608" r="12517" b="37091"/>
          <a:stretch>
            <a:fillRect/>
          </a:stretch>
        </p:blipFill>
        <p:spPr>
          <a:xfrm>
            <a:off x="3890910" y="4631336"/>
            <a:ext cx="3354705" cy="1074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8872" t="42106" r="55703" b="26543"/>
          <a:stretch>
            <a:fillRect/>
          </a:stretch>
        </p:blipFill>
        <p:spPr>
          <a:xfrm>
            <a:off x="4724400" y="2812326"/>
            <a:ext cx="3303746" cy="16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AF4F9FB2-37F8-4E97-A666-901200C8AD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14425"/>
            <a:ext cx="8050213" cy="462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u="sng" dirty="0" smtClean="0">
                <a:solidFill>
                  <a:srgbClr val="FF0000"/>
                </a:solidFill>
              </a:rPr>
              <a:t>Critical-Resources－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临界资源</a:t>
            </a:r>
            <a:endParaRPr lang="zh-CN" altLang="en-US" sz="2400" b="1" u="sng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系统中的某些资源，虽然可以提供给多个进程使用，但在一段时间内却只允许一个进程访问该资源。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当一个进程正在访问该资源时，其它欲访问该资源的进程必须等待，仅当该进程访问完并释放该资源后，才允许另一进程对该资源进行访问。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i="1" u="sng" dirty="0">
                <a:solidFill>
                  <a:schemeClr val="tx2"/>
                </a:solidFill>
              </a:rPr>
              <a:t>临界资源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00FF"/>
                </a:solidFill>
              </a:rPr>
              <a:t>在一段时间内只允许一个进程访问的资源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临界资源要求</a:t>
            </a:r>
            <a:r>
              <a:rPr lang="zh-CN" altLang="en-US" sz="2000" dirty="0">
                <a:solidFill>
                  <a:srgbClr val="FF0000"/>
                </a:solidFill>
              </a:rPr>
              <a:t>互斥</a:t>
            </a:r>
            <a:r>
              <a:rPr lang="zh-CN" altLang="en-US" sz="2000" dirty="0"/>
              <a:t>地共享，或</a:t>
            </a:r>
            <a:r>
              <a:rPr lang="zh-CN" altLang="en-US" sz="2000" dirty="0">
                <a:solidFill>
                  <a:srgbClr val="FF0000"/>
                </a:solidFill>
              </a:rPr>
              <a:t>互斥</a:t>
            </a:r>
            <a:r>
              <a:rPr lang="zh-CN" altLang="en-US" sz="2000" dirty="0"/>
              <a:t>地访问。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rgbClr val="006600"/>
                </a:solidFill>
              </a:rPr>
              <a:t>许多</a:t>
            </a:r>
            <a:r>
              <a:rPr lang="zh-CN" altLang="en-US" sz="2000" dirty="0">
                <a:solidFill>
                  <a:srgbClr val="0000FF"/>
                </a:solidFill>
              </a:rPr>
              <a:t>物理设备</a:t>
            </a:r>
            <a:r>
              <a:rPr lang="zh-CN" altLang="en-US" sz="2000" dirty="0">
                <a:solidFill>
                  <a:srgbClr val="006600"/>
                </a:solidFill>
              </a:rPr>
              <a:t>、某些共享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>
                <a:solidFill>
                  <a:srgbClr val="006600"/>
                </a:solidFill>
              </a:rPr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表格</a:t>
            </a:r>
            <a:r>
              <a:rPr lang="zh-CN" altLang="en-US" sz="2000" dirty="0">
                <a:solidFill>
                  <a:srgbClr val="006600"/>
                </a:solidFill>
              </a:rPr>
              <a:t>等都属于临界资源；</a:t>
            </a:r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C4D77F97-7F5D-4458-B946-A3E802546B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Critical-Resources</a:t>
            </a:r>
          </a:p>
        </p:txBody>
      </p:sp>
    </p:spTree>
    <p:extLst>
      <p:ext uri="{BB962C8B-B14F-4D97-AF65-F5344CB8AC3E}">
        <p14:creationId xmlns:p14="http://schemas.microsoft.com/office/powerpoint/2010/main" val="17597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870</Words>
  <Application>Microsoft Office PowerPoint</Application>
  <PresentationFormat>全屏显示(4:3)</PresentationFormat>
  <Paragraphs>131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Monotype Sorts</vt:lpstr>
      <vt:lpstr>宋体</vt:lpstr>
      <vt:lpstr>Arial</vt:lpstr>
      <vt:lpstr>Calibri</vt:lpstr>
      <vt:lpstr>Helvetica</vt:lpstr>
      <vt:lpstr>Times New Roman</vt:lpstr>
      <vt:lpstr>os-w-java</vt:lpstr>
      <vt:lpstr>1_os-w-java</vt:lpstr>
      <vt:lpstr>Chapter 6:  Process Synchronization</vt:lpstr>
      <vt:lpstr>互斥与同步的概念</vt:lpstr>
      <vt:lpstr>同步：操作之间的偏序关系</vt:lpstr>
      <vt:lpstr>顺序执行中的偏序关系</vt:lpstr>
      <vt:lpstr>并发执行中的偏序关系</vt:lpstr>
      <vt:lpstr>同步的概念</vt:lpstr>
      <vt:lpstr>同步的例子</vt:lpstr>
      <vt:lpstr>互斥的例子</vt:lpstr>
      <vt:lpstr>Critical-Resources</vt:lpstr>
      <vt:lpstr>互斥的概念</vt:lpstr>
      <vt:lpstr>伯恩斯坦(Bernstein)条件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Process Synchronization</dc:title>
  <cp:lastModifiedBy>han</cp:lastModifiedBy>
  <cp:revision>675</cp:revision>
  <dcterms:modified xsi:type="dcterms:W3CDTF">2021-09-29T01:37:15Z</dcterms:modified>
</cp:coreProperties>
</file>