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9"/>
  </p:notesMasterIdLst>
  <p:sldIdLst>
    <p:sldId id="313" r:id="rId4"/>
    <p:sldId id="264" r:id="rId5"/>
    <p:sldId id="310" r:id="rId6"/>
    <p:sldId id="433" r:id="rId7"/>
    <p:sldId id="449" r:id="rId8"/>
    <p:sldId id="265" r:id="rId9"/>
    <p:sldId id="452" r:id="rId10"/>
    <p:sldId id="318" r:id="rId11"/>
    <p:sldId id="473" r:id="rId12"/>
    <p:sldId id="474" r:id="rId13"/>
    <p:sldId id="357" r:id="rId14"/>
    <p:sldId id="268" r:id="rId15"/>
    <p:sldId id="269" r:id="rId16"/>
    <p:sldId id="270" r:id="rId17"/>
    <p:sldId id="479" r:id="rId18"/>
    <p:sldId id="271" r:id="rId19"/>
    <p:sldId id="256" r:id="rId20"/>
    <p:sldId id="272" r:id="rId21"/>
    <p:sldId id="273" r:id="rId22"/>
    <p:sldId id="359" r:id="rId23"/>
    <p:sldId id="360" r:id="rId24"/>
    <p:sldId id="274" r:id="rId25"/>
    <p:sldId id="275" r:id="rId26"/>
    <p:sldId id="475" r:id="rId27"/>
    <p:sldId id="476" r:id="rId28"/>
    <p:sldId id="276" r:id="rId29"/>
    <p:sldId id="477" r:id="rId30"/>
    <p:sldId id="493" r:id="rId31"/>
    <p:sldId id="349" r:id="rId32"/>
    <p:sldId id="358" r:id="rId33"/>
    <p:sldId id="471" r:id="rId34"/>
    <p:sldId id="444" r:id="rId35"/>
    <p:sldId id="445" r:id="rId36"/>
    <p:sldId id="446" r:id="rId37"/>
    <p:sldId id="447" r:id="rId38"/>
    <p:sldId id="467" r:id="rId39"/>
    <p:sldId id="319" r:id="rId40"/>
    <p:sldId id="483" r:id="rId41"/>
    <p:sldId id="277" r:id="rId42"/>
    <p:sldId id="494" r:id="rId43"/>
    <p:sldId id="484" r:id="rId44"/>
    <p:sldId id="321" r:id="rId45"/>
    <p:sldId id="320" r:id="rId46"/>
    <p:sldId id="453" r:id="rId47"/>
    <p:sldId id="468" r:id="rId48"/>
    <p:sldId id="278" r:id="rId49"/>
    <p:sldId id="485" r:id="rId50"/>
    <p:sldId id="308" r:id="rId51"/>
    <p:sldId id="472" r:id="rId52"/>
    <p:sldId id="454" r:id="rId53"/>
    <p:sldId id="280" r:id="rId54"/>
    <p:sldId id="316" r:id="rId55"/>
    <p:sldId id="356" r:id="rId56"/>
    <p:sldId id="260" r:id="rId57"/>
    <p:sldId id="361" r:id="rId58"/>
    <p:sldId id="317" r:id="rId59"/>
    <p:sldId id="436" r:id="rId60"/>
    <p:sldId id="355" r:id="rId61"/>
    <p:sldId id="324" r:id="rId62"/>
    <p:sldId id="325" r:id="rId63"/>
    <p:sldId id="326" r:id="rId64"/>
    <p:sldId id="327" r:id="rId65"/>
    <p:sldId id="328" r:id="rId66"/>
    <p:sldId id="455" r:id="rId67"/>
    <p:sldId id="330" r:id="rId68"/>
    <p:sldId id="456" r:id="rId69"/>
    <p:sldId id="457" r:id="rId70"/>
    <p:sldId id="281" r:id="rId71"/>
    <p:sldId id="282" r:id="rId72"/>
    <p:sldId id="459" r:id="rId73"/>
    <p:sldId id="283" r:id="rId74"/>
    <p:sldId id="437" r:id="rId75"/>
    <p:sldId id="438" r:id="rId76"/>
    <p:sldId id="439" r:id="rId77"/>
    <p:sldId id="440" r:id="rId78"/>
    <p:sldId id="441" r:id="rId79"/>
    <p:sldId id="442" r:id="rId80"/>
    <p:sldId id="443" r:id="rId81"/>
    <p:sldId id="284" r:id="rId82"/>
    <p:sldId id="285" r:id="rId83"/>
    <p:sldId id="363" r:id="rId84"/>
    <p:sldId id="460" r:id="rId85"/>
    <p:sldId id="462" r:id="rId86"/>
    <p:sldId id="461" r:id="rId87"/>
    <p:sldId id="463" r:id="rId88"/>
    <p:sldId id="338" r:id="rId89"/>
    <p:sldId id="339" r:id="rId90"/>
    <p:sldId id="340" r:id="rId91"/>
    <p:sldId id="344" r:id="rId92"/>
    <p:sldId id="346" r:id="rId93"/>
    <p:sldId id="348" r:id="rId94"/>
    <p:sldId id="469" r:id="rId95"/>
    <p:sldId id="482" r:id="rId96"/>
    <p:sldId id="486" r:id="rId97"/>
    <p:sldId id="487" r:id="rId98"/>
    <p:sldId id="488" r:id="rId99"/>
    <p:sldId id="489" r:id="rId100"/>
    <p:sldId id="289" r:id="rId101"/>
    <p:sldId id="262" r:id="rId102"/>
    <p:sldId id="290" r:id="rId103"/>
    <p:sldId id="291" r:id="rId104"/>
    <p:sldId id="292" r:id="rId105"/>
    <p:sldId id="293" r:id="rId106"/>
    <p:sldId id="350" r:id="rId107"/>
    <p:sldId id="364" r:id="rId108"/>
    <p:sldId id="464" r:id="rId109"/>
    <p:sldId id="366" r:id="rId110"/>
    <p:sldId id="365" r:id="rId111"/>
    <p:sldId id="367" r:id="rId112"/>
    <p:sldId id="362" r:id="rId113"/>
    <p:sldId id="470" r:id="rId114"/>
    <p:sldId id="295" r:id="rId115"/>
    <p:sldId id="490" r:id="rId116"/>
    <p:sldId id="491" r:id="rId117"/>
    <p:sldId id="480" r:id="rId118"/>
    <p:sldId id="296" r:id="rId119"/>
    <p:sldId id="297" r:id="rId120"/>
    <p:sldId id="332" r:id="rId121"/>
    <p:sldId id="492" r:id="rId122"/>
    <p:sldId id="333" r:id="rId123"/>
    <p:sldId id="368" r:id="rId124"/>
    <p:sldId id="351" r:id="rId125"/>
    <p:sldId id="458" r:id="rId126"/>
    <p:sldId id="336" r:id="rId127"/>
    <p:sldId id="314" r:id="rId128"/>
  </p:sldIdLst>
  <p:sldSz cx="9144000" cy="6858000" type="screen4x3"/>
  <p:notesSz cx="7315200" cy="9601200"/>
  <p:custDataLst>
    <p:tags r:id="rId133"/>
  </p:custDataLst>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8" userDrawn="1">
          <p15:clr>
            <a:srgbClr val="A4A3A4"/>
          </p15:clr>
        </p15:guide>
        <p15:guide id="2"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9C0"/>
    <a:srgbClr val="006600"/>
    <a:srgbClr val="080808"/>
    <a:srgbClr val="FF0000"/>
    <a:srgbClr val="000099"/>
    <a:srgbClr val="000000"/>
    <a:srgbClr val="003399"/>
    <a:srgbClr val="00759E"/>
    <a:srgbClr val="00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showGuides="1">
      <p:cViewPr varScale="1">
        <p:scale>
          <a:sx n="105" d="100"/>
          <a:sy n="105" d="100"/>
        </p:scale>
        <p:origin x="996" y="96"/>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3" Type="http://schemas.openxmlformats.org/officeDocument/2006/relationships/tags" Target="tags/tag115.xml"/><Relationship Id="rId132" Type="http://schemas.openxmlformats.org/officeDocument/2006/relationships/tableStyles" Target="tableStyles.xml"/><Relationship Id="rId131" Type="http://schemas.openxmlformats.org/officeDocument/2006/relationships/viewProps" Target="viewProps.xml"/><Relationship Id="rId130" Type="http://schemas.openxmlformats.org/officeDocument/2006/relationships/presProps" Target="presProps.xml"/><Relationship Id="rId13" Type="http://schemas.openxmlformats.org/officeDocument/2006/relationships/slide" Target="slides/slide10.xml"/><Relationship Id="rId129" Type="http://schemas.openxmlformats.org/officeDocument/2006/relationships/notesMaster" Target="notesMasters/notesMaster1.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defTabSz="966470" eaLnBrk="0" hangingPunct="0">
              <a:buFont typeface="Arial" panose="020B0604020202020204" pitchFamily="34" charset="0"/>
              <a:buNone/>
              <a:defRPr sz="1300">
                <a:latin typeface="Times New Roman" panose="02020603050405020304" pitchFamily="18" charset="0"/>
              </a:defRPr>
            </a:lvl1pPr>
          </a:lstStyle>
          <a:p>
            <a:pPr>
              <a:defRPr/>
            </a:pPr>
            <a:endParaRPr lang="zh-CN" altLang="en-US"/>
          </a:p>
        </p:txBody>
      </p:sp>
      <p:sp>
        <p:nvSpPr>
          <p:cNvPr id="3075" name="Rectangle 3"/>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algn="r" defTabSz="966470" eaLnBrk="0" hangingPunct="0">
              <a:buFont typeface="Arial" panose="020B0604020202020204" pitchFamily="34" charset="0"/>
              <a:buNone/>
              <a:defRPr sz="1300">
                <a:latin typeface="Times New Roman" panose="02020603050405020304" pitchFamily="18" charset="0"/>
                <a:ea typeface="宋体" panose="02010600030101010101" pitchFamily="2" charset="-122"/>
              </a:defRPr>
            </a:lvl1pPr>
          </a:lstStyle>
          <a:p>
            <a:pPr>
              <a:defRPr/>
            </a:pPr>
            <a:endParaRPr lang="en-US"/>
          </a:p>
        </p:txBody>
      </p:sp>
      <p:sp>
        <p:nvSpPr>
          <p:cNvPr id="3076" name="Rectangle 4"/>
          <p:cNvSpPr>
            <a:spLocks noGrp="1" noRot="1" noChangeAspect="1" noChangeArrowheads="1"/>
          </p:cNvSpPr>
          <p:nvPr>
            <p:ph type="sldImg" idx="4294967295"/>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defTabSz="966470" eaLnBrk="0" hangingPunct="0">
              <a:buFont typeface="Arial" panose="020B0604020202020204" pitchFamily="34" charset="0"/>
              <a:buNone/>
              <a:defRPr sz="1300">
                <a:latin typeface="Times New Roman" panose="02020603050405020304" pitchFamily="18" charset="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algn="r" defTabSz="966470" eaLnBrk="0" hangingPunct="0">
              <a:buFont typeface="Arial" panose="020B0604020202020204" pitchFamily="34" charset="0"/>
              <a:buNone/>
              <a:defRPr sz="1300">
                <a:latin typeface="Times New Roman" panose="02020603050405020304" pitchFamily="18" charset="0"/>
              </a:defRPr>
            </a:lvl1pPr>
          </a:lstStyle>
          <a:p>
            <a:pPr>
              <a:defRPr/>
            </a:pPr>
            <a:fld id="{F0464C70-BCB0-4222-9124-C4A6871BB5D5}"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oleObject" Target="../embeddings/oleObject1.bin"/><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Text Box 3"/>
          <p:cNvSpPr txBox="1">
            <a:spLocks noChangeArrowheads="1"/>
          </p:cNvSpPr>
          <p:nvPr/>
        </p:nvSpPr>
        <p:spPr bwMode="auto">
          <a:xfrm>
            <a:off x="4244975" y="6613525"/>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anose="02010600030101010101" pitchFamily="2" charset="-122"/>
              </a:rPr>
              <a:t>7.</a:t>
            </a:r>
            <a:fld id="{54E67F05-D09B-45C9-98EE-1B3EE9C27592}" type="slidenum">
              <a:rPr lang="en-US" altLang="zh-CN" sz="1000" b="1" smtClean="0">
                <a:solidFill>
                  <a:srgbClr val="993300"/>
                </a:solidFill>
                <a:ea typeface="宋体" panose="02010600030101010101" pitchFamily="2" charset="-122"/>
              </a:rPr>
            </a:fld>
            <a:endParaRPr lang="en-US" altLang="zh-CN" sz="1000" b="1">
              <a:solidFill>
                <a:srgbClr val="993300"/>
              </a:solidFill>
              <a:ea typeface="宋体" panose="02010600030101010101" pitchFamily="2" charset="-122"/>
            </a:endParaRPr>
          </a:p>
        </p:txBody>
      </p:sp>
      <p:sp>
        <p:nvSpPr>
          <p:cNvPr id="1028" name="Rectangle 4"/>
          <p:cNvSpPr>
            <a:spLocks noGrp="1" noChangeArrowheads="1"/>
          </p:cNvSpPr>
          <p:nvPr>
            <p:ph type="title" idx="9"/>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Freeform 5"/>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0" name="Freeform 6"/>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1" name="Freeform 7"/>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endParaRPr lang="en-US" sz="1000" b="1">
              <a:solidFill>
                <a:srgbClr val="993300"/>
              </a:solidFill>
              <a:ea typeface="宋体" panose="02010600030101010101" pitchFamily="2" charset="-122"/>
            </a:endParaRPr>
          </a:p>
        </p:txBody>
      </p:sp>
      <p:sp>
        <p:nvSpPr>
          <p:cNvPr id="1033" name="Text Box 9"/>
          <p:cNvSpPr txBox="1">
            <a:spLocks noChangeArrowheads="1"/>
          </p:cNvSpPr>
          <p:nvPr/>
        </p:nvSpPr>
        <p:spPr bwMode="auto">
          <a:xfrm>
            <a:off x="0" y="6613525"/>
            <a:ext cx="3830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Feb 14, 2005</a:t>
            </a:r>
            <a:endParaRPr lang="en-US" sz="1000" b="1">
              <a:solidFill>
                <a:srgbClr val="993300"/>
              </a:solidFill>
              <a:ea typeface="宋体" panose="02010600030101010101" pitchFamily="2" charset="-122"/>
            </a:endParaRPr>
          </a:p>
        </p:txBody>
      </p:sp>
      <p:sp>
        <p:nvSpPr>
          <p:cNvPr id="1034" name="Freeform 10"/>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11"/>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14"/>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15"/>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16"/>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17"/>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18"/>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470" name="" r:id="rId12" imgW="0" imgH="0" progId="">
                  <p:embed/>
                </p:oleObj>
              </mc:Choice>
              <mc:Fallback>
                <p:oleObj name="" r:id="rId12" imgW="0" imgH="0" progId="">
                  <p:embed/>
                  <p:pic>
                    <p:nvPicPr>
                      <p:cNvPr id="0" name="Rectangle 6"/>
                      <p:cNvPicPr>
                        <a:picLocks noChangeArrowheads="1"/>
                      </p:cNvPicPr>
                      <p:nvPr/>
                    </p:nvPicPr>
                    <p:blipFill>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4" name="Rectangle 4"/>
          <p:cNvSpPr>
            <a:spLocks noGrp="1" noChangeArrowheads="1"/>
          </p:cNvSpPr>
          <p:nvPr>
            <p:ph type="title" idx="9"/>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2055"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0" hangingPunct="0">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0" hangingPunct="0">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0" Type="http://schemas.openxmlformats.org/officeDocument/2006/relationships/slideLayout" Target="../slideLayouts/slideLayout7.xml"/><Relationship Id="rId3" Type="http://schemas.openxmlformats.org/officeDocument/2006/relationships/tags" Target="../tags/tag89.xml"/><Relationship Id="rId29" Type="http://schemas.openxmlformats.org/officeDocument/2006/relationships/tags" Target="../tags/tag114.xml"/><Relationship Id="rId28" Type="http://schemas.openxmlformats.org/officeDocument/2006/relationships/tags" Target="../tags/tag113.xml"/><Relationship Id="rId27" Type="http://schemas.openxmlformats.org/officeDocument/2006/relationships/image" Target="../media/image12.png"/><Relationship Id="rId26" Type="http://schemas.openxmlformats.org/officeDocument/2006/relationships/tags" Target="../tags/tag112.xml"/><Relationship Id="rId25" Type="http://schemas.openxmlformats.org/officeDocument/2006/relationships/tags" Target="../tags/tag111.xml"/><Relationship Id="rId24" Type="http://schemas.openxmlformats.org/officeDocument/2006/relationships/tags" Target="../tags/tag110.xml"/><Relationship Id="rId23" Type="http://schemas.openxmlformats.org/officeDocument/2006/relationships/tags" Target="../tags/tag109.xml"/><Relationship Id="rId22" Type="http://schemas.openxmlformats.org/officeDocument/2006/relationships/tags" Target="../tags/tag108.xml"/><Relationship Id="rId21" Type="http://schemas.openxmlformats.org/officeDocument/2006/relationships/tags" Target="../tags/tag107.xml"/><Relationship Id="rId20" Type="http://schemas.openxmlformats.org/officeDocument/2006/relationships/tags" Target="../tags/tag106.xml"/><Relationship Id="rId2" Type="http://schemas.openxmlformats.org/officeDocument/2006/relationships/tags" Target="../tags/tag88.xml"/><Relationship Id="rId19" Type="http://schemas.openxmlformats.org/officeDocument/2006/relationships/tags" Target="../tags/tag105.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3" Type="http://schemas.openxmlformats.org/officeDocument/2006/relationships/slideLayout" Target="../slideLayouts/slideLayout7.xml"/><Relationship Id="rId32" Type="http://schemas.openxmlformats.org/officeDocument/2006/relationships/tags" Target="../tags/tag29.xml"/><Relationship Id="rId31" Type="http://schemas.openxmlformats.org/officeDocument/2006/relationships/tags" Target="../tags/tag28.xml"/><Relationship Id="rId30" Type="http://schemas.openxmlformats.org/officeDocument/2006/relationships/image" Target="../media/image12.png"/><Relationship Id="rId3" Type="http://schemas.openxmlformats.org/officeDocument/2006/relationships/tags" Target="../tags/tag3.xml"/><Relationship Id="rId29" Type="http://schemas.openxmlformats.org/officeDocument/2006/relationships/tags" Target="../tags/tag27.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image" Target="../media/image11.png"/><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2.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image" Target="../media/image10.png"/><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1" Type="http://schemas.openxmlformats.org/officeDocument/2006/relationships/slideLayout" Target="../slideLayouts/slideLayout7.xml"/><Relationship Id="rId30" Type="http://schemas.openxmlformats.org/officeDocument/2006/relationships/tags" Target="../tags/tag58.xml"/><Relationship Id="rId3" Type="http://schemas.openxmlformats.org/officeDocument/2006/relationships/tags" Target="../tags/tag32.xml"/><Relationship Id="rId29" Type="http://schemas.openxmlformats.org/officeDocument/2006/relationships/tags" Target="../tags/tag57.xml"/><Relationship Id="rId28" Type="http://schemas.openxmlformats.org/officeDocument/2006/relationships/image" Target="../media/image12.png"/><Relationship Id="rId27" Type="http://schemas.openxmlformats.org/officeDocument/2006/relationships/tags" Target="../tags/tag56.xml"/><Relationship Id="rId26" Type="http://schemas.openxmlformats.org/officeDocument/2006/relationships/tags" Target="../tags/tag55.xml"/><Relationship Id="rId25" Type="http://schemas.openxmlformats.org/officeDocument/2006/relationships/tags" Target="../tags/tag54.xml"/><Relationship Id="rId24" Type="http://schemas.openxmlformats.org/officeDocument/2006/relationships/tags" Target="../tags/tag53.xml"/><Relationship Id="rId23" Type="http://schemas.openxmlformats.org/officeDocument/2006/relationships/tags" Target="../tags/tag52.xml"/><Relationship Id="rId22" Type="http://schemas.openxmlformats.org/officeDocument/2006/relationships/tags" Target="../tags/tag51.xml"/><Relationship Id="rId21" Type="http://schemas.openxmlformats.org/officeDocument/2006/relationships/tags" Target="../tags/tag50.xml"/><Relationship Id="rId20" Type="http://schemas.openxmlformats.org/officeDocument/2006/relationships/tags" Target="../tags/tag49.xml"/><Relationship Id="rId2" Type="http://schemas.openxmlformats.org/officeDocument/2006/relationships/tags" Target="../tags/tag31.xml"/><Relationship Id="rId19" Type="http://schemas.openxmlformats.org/officeDocument/2006/relationships/tags" Target="../tags/tag48.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oleObject3.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8.emf"/><Relationship Id="rId1"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8.emf"/><Relationship Id="rId1" Type="http://schemas.openxmlformats.org/officeDocument/2006/relationships/oleObject" Target="../embeddings/oleObject5.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9.emf"/><Relationship Id="rId1" Type="http://schemas.openxmlformats.org/officeDocument/2006/relationships/oleObject" Target="../embeddings/oleObject6.bin"/></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1.emf"/><Relationship Id="rId1"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1.emf"/><Relationship Id="rId1" Type="http://schemas.openxmlformats.org/officeDocument/2006/relationships/oleObject" Target="../embeddings/oleObject8.bin"/></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9.emf"/><Relationship Id="rId1" Type="http://schemas.openxmlformats.org/officeDocument/2006/relationships/oleObject" Target="../embeddings/oleObject9.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0" Type="http://schemas.openxmlformats.org/officeDocument/2006/relationships/slideLayout" Target="../slideLayouts/slideLayout7.xml"/><Relationship Id="rId3" Type="http://schemas.openxmlformats.org/officeDocument/2006/relationships/tags" Target="../tags/tag61.xml"/><Relationship Id="rId29" Type="http://schemas.openxmlformats.org/officeDocument/2006/relationships/tags" Target="../tags/tag86.xml"/><Relationship Id="rId28" Type="http://schemas.openxmlformats.org/officeDocument/2006/relationships/tags" Target="../tags/tag85.xml"/><Relationship Id="rId27" Type="http://schemas.openxmlformats.org/officeDocument/2006/relationships/image" Target="../media/image12.png"/><Relationship Id="rId26" Type="http://schemas.openxmlformats.org/officeDocument/2006/relationships/tags" Target="../tags/tag84.xml"/><Relationship Id="rId25" Type="http://schemas.openxmlformats.org/officeDocument/2006/relationships/tags" Target="../tags/tag83.xml"/><Relationship Id="rId24" Type="http://schemas.openxmlformats.org/officeDocument/2006/relationships/tags" Target="../tags/tag82.xml"/><Relationship Id="rId23" Type="http://schemas.openxmlformats.org/officeDocument/2006/relationships/tags" Target="../tags/tag81.xml"/><Relationship Id="rId22" Type="http://schemas.openxmlformats.org/officeDocument/2006/relationships/tags" Target="../tags/tag80.xml"/><Relationship Id="rId21" Type="http://schemas.openxmlformats.org/officeDocument/2006/relationships/tags" Target="../tags/tag79.xml"/><Relationship Id="rId20" Type="http://schemas.openxmlformats.org/officeDocument/2006/relationships/tags" Target="../tags/tag78.xml"/><Relationship Id="rId2" Type="http://schemas.openxmlformats.org/officeDocument/2006/relationships/tags" Target="../tags/tag60.xml"/><Relationship Id="rId19" Type="http://schemas.openxmlformats.org/officeDocument/2006/relationships/tags" Target="../tags/tag77.xml"/><Relationship Id="rId18" Type="http://schemas.openxmlformats.org/officeDocument/2006/relationships/tags" Target="../tags/tag76.xml"/><Relationship Id="rId17" Type="http://schemas.openxmlformats.org/officeDocument/2006/relationships/tags" Target="../tags/tag75.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2286000"/>
            <a:ext cx="7772400" cy="1143000"/>
          </a:xfrm>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Chapter 7:  Deadlocks</a:t>
            </a:r>
            <a:endParaRPr lang="en-US" altLang="zh-CN">
              <a:effectLst>
                <a:outerShdw blurRad="38100" dist="38100" dir="2700000" algn="tl">
                  <a:srgbClr val="C0C0C0"/>
                </a:outerShdw>
              </a:effectLst>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Reasons of </a:t>
            </a:r>
            <a:r>
              <a:rPr lang="en-US" altLang="zh-CN" dirty="0" smtClean="0">
                <a:effectLst>
                  <a:outerShdw blurRad="38100" dist="38100" dir="2700000" algn="tl">
                    <a:srgbClr val="C0C0C0"/>
                  </a:outerShdw>
                </a:effectLst>
                <a:ea typeface="宋体" panose="02010600030101010101" pitchFamily="2" charset="-122"/>
              </a:rPr>
              <a:t>Deadlock:</a:t>
            </a:r>
            <a:r>
              <a:rPr lang="zh-CN" altLang="en-US" dirty="0" smtClean="0">
                <a:effectLst>
                  <a:outerShdw blurRad="38100" dist="38100" dir="2700000" algn="tl">
                    <a:srgbClr val="C0C0C0"/>
                  </a:outerShdw>
                </a:effectLst>
                <a:ea typeface="宋体" panose="02010600030101010101" pitchFamily="2" charset="-122"/>
              </a:rPr>
              <a:t>例</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10243" name="Rectangle 3"/>
          <p:cNvSpPr>
            <a:spLocks noGrp="1" noChangeArrowheads="1"/>
          </p:cNvSpPr>
          <p:nvPr>
            <p:ph type="body" idx="4294967295"/>
          </p:nvPr>
        </p:nvSpPr>
        <p:spPr>
          <a:xfrm>
            <a:off x="858838" y="1227138"/>
            <a:ext cx="7729537" cy="4810125"/>
          </a:xfrm>
        </p:spPr>
        <p:txBody>
          <a:bodyPr/>
          <a:lstStyle/>
          <a:p>
            <a:pPr>
              <a:buSzPct val="85000"/>
            </a:pPr>
            <a:r>
              <a:rPr lang="zh-CN" altLang="en-US" sz="2400" dirty="0" smtClean="0">
                <a:solidFill>
                  <a:srgbClr val="7030A0"/>
                </a:solidFill>
                <a:ea typeface="宋体" panose="02010600030101010101" pitchFamily="2" charset="-122"/>
              </a:rPr>
              <a:t>竞争资源 </a:t>
            </a:r>
            <a:r>
              <a:rPr lang="zh-CN" altLang="en-US" sz="2400" dirty="0" smtClean="0">
                <a:ea typeface="宋体" panose="02010600030101010101" pitchFamily="2" charset="-122"/>
              </a:rPr>
              <a:t>与 </a:t>
            </a:r>
            <a:r>
              <a:rPr lang="zh-CN" altLang="en-US" sz="2400" dirty="0" smtClean="0">
                <a:solidFill>
                  <a:srgbClr val="7030A0"/>
                </a:solidFill>
                <a:ea typeface="宋体" panose="02010600030101010101" pitchFamily="2" charset="-122"/>
              </a:rPr>
              <a:t>推进顺序不当</a:t>
            </a:r>
            <a:endParaRPr lang="en-US" altLang="zh-CN" sz="2400" dirty="0">
              <a:solidFill>
                <a:srgbClr val="7030A0"/>
              </a:solidFill>
              <a:ea typeface="宋体" panose="02010600030101010101" pitchFamily="2" charset="-122"/>
            </a:endParaRP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both to 1</a:t>
            </a:r>
            <a:endParaRPr lang="en-US" altLang="zh-CN" sz="2000" dirty="0">
              <a:ea typeface="宋体" panose="02010600030101010101" pitchFamily="2" charset="-122"/>
            </a:endParaRP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 </a:t>
            </a:r>
            <a:r>
              <a:rPr lang="en-US" altLang="zh-CN" sz="2000" i="1" dirty="0">
                <a:solidFill>
                  <a:srgbClr val="006600"/>
                </a:solidFill>
                <a:ea typeface="宋体" panose="02010600030101010101" pitchFamily="2" charset="-122"/>
              </a:rPr>
              <a:t>represent two resources</a:t>
            </a:r>
            <a:r>
              <a:rPr lang="en-US" altLang="zh-CN" sz="2000" i="1" dirty="0">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pPr>
            <a:endParaRPr lang="en-US" altLang="zh-CN" sz="2000" dirty="0">
              <a:ea typeface="宋体" panose="02010600030101010101" pitchFamily="2" charset="-122"/>
            </a:endParaRPr>
          </a:p>
          <a:p>
            <a:pPr lvl="4">
              <a:lnSpc>
                <a:spcPct val="80000"/>
              </a:lnSpc>
              <a:buFont typeface="Monotype Sorts" pitchFamily="2" charset="2"/>
              <a:buNone/>
            </a:pP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0</a:t>
            </a: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1</a:t>
            </a:r>
            <a:endParaRPr lang="en-US" altLang="zh-CN" dirty="0">
              <a:ea typeface="宋体" panose="02010600030101010101" pitchFamily="2" charset="-122"/>
            </a:endParaRPr>
          </a:p>
          <a:p>
            <a:pPr lvl="4">
              <a:lnSpc>
                <a:spcPct val="80000"/>
              </a:lnSpc>
              <a:buFont typeface="Monotype Sorts" pitchFamily="2" charset="2"/>
              <a:buNone/>
            </a:pPr>
            <a:r>
              <a:rPr lang="en-US" altLang="zh-CN" dirty="0">
                <a:solidFill>
                  <a:srgbClr val="C00000"/>
                </a:solidFill>
                <a:ea typeface="宋体" panose="02010600030101010101" pitchFamily="2" charset="-122"/>
              </a:rPr>
              <a:t>wait (A);</a:t>
            </a:r>
            <a:r>
              <a:rPr lang="en-US" altLang="zh-CN" dirty="0">
                <a:solidFill>
                  <a:srgbClr val="0000FF"/>
                </a:solidFill>
                <a:ea typeface="宋体" panose="02010600030101010101" pitchFamily="2" charset="-122"/>
              </a:rPr>
              <a:t>		wait(B)   //</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dirty="0">
                <a:solidFill>
                  <a:srgbClr val="0000FF"/>
                </a:solidFill>
                <a:ea typeface="宋体" panose="02010600030101010101" pitchFamily="2" charset="-122"/>
              </a:rPr>
              <a:t>wait (B);		</a:t>
            </a:r>
            <a:r>
              <a:rPr lang="en-US" altLang="zh-CN"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zh-CN" altLang="en-US" sz="2000" dirty="0">
                <a:solidFill>
                  <a:srgbClr val="0000FF"/>
                </a:solidFill>
                <a:ea typeface="宋体" panose="02010600030101010101" pitchFamily="2" charset="-122"/>
              </a:rPr>
              <a:t> </a:t>
            </a:r>
            <a:r>
              <a:rPr lang="zh-CN" altLang="en-US" sz="2000" dirty="0" smtClean="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signal(A);         </a:t>
            </a:r>
            <a:r>
              <a:rPr lang="en-US" altLang="zh-CN" sz="2000" dirty="0" smtClean="0">
                <a:solidFill>
                  <a:srgbClr val="006600"/>
                </a:solidFill>
                <a:ea typeface="宋体" panose="02010600030101010101" pitchFamily="2" charset="-122"/>
              </a:rPr>
              <a:t>     signal(A</a:t>
            </a:r>
            <a:r>
              <a:rPr lang="en-US" altLang="zh-CN" sz="2000" dirty="0">
                <a:solidFill>
                  <a:srgbClr val="006600"/>
                </a:solidFill>
                <a:ea typeface="宋体" panose="02010600030101010101" pitchFamily="2" charset="-122"/>
              </a:rPr>
              <a:t>);</a:t>
            </a:r>
            <a:endParaRPr lang="en-US" altLang="zh-CN" sz="2000" dirty="0">
              <a:solidFill>
                <a:srgbClr val="006600"/>
              </a:solidFill>
              <a:ea typeface="宋体" panose="02010600030101010101" pitchFamily="2" charset="-122"/>
            </a:endParaRP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signal(B);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signal(B);</a:t>
            </a:r>
            <a:endParaRPr lang="en-US" altLang="zh-CN" sz="2000"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858838" y="736600"/>
            <a:ext cx="7772400" cy="579438"/>
          </a:xfrm>
          <a:ln>
            <a:miter/>
          </a:ln>
        </p:spPr>
        <p:txBody>
          <a:bodyPr/>
          <a:lstStyle/>
          <a:p>
            <a:pPr>
              <a:defRPr/>
            </a:pPr>
            <a:r>
              <a:rPr lang="en-US" altLang="zh-CN" sz="2800" dirty="0">
                <a:effectLst>
                  <a:outerShdw blurRad="38100" dist="38100" dir="2700000" algn="tl">
                    <a:srgbClr val="C0C0C0"/>
                  </a:outerShdw>
                </a:effectLst>
                <a:ea typeface="宋体" panose="02010600030101010101" pitchFamily="2" charset="-122"/>
                <a:cs typeface="+mj-cs"/>
              </a:rPr>
              <a:t>7.6.2 </a:t>
            </a:r>
            <a:r>
              <a:rPr lang="en-US" altLang="zh-CN" sz="2800" dirty="0">
                <a:solidFill>
                  <a:srgbClr val="006600"/>
                </a:solidFill>
                <a:effectLst>
                  <a:outerShdw blurRad="38100" dist="38100" dir="2700000" algn="tl">
                    <a:srgbClr val="C0C0C0"/>
                  </a:outerShdw>
                </a:effectLst>
                <a:ea typeface="宋体" panose="02010600030101010101" pitchFamily="2" charset="-122"/>
                <a:cs typeface="+mj-cs"/>
              </a:rPr>
              <a:t>Several Instances </a:t>
            </a:r>
            <a:r>
              <a:rPr lang="en-US" altLang="zh-CN" sz="2800" dirty="0">
                <a:effectLst>
                  <a:outerShdw blurRad="38100" dist="38100" dir="2700000" algn="tl">
                    <a:srgbClr val="C0C0C0"/>
                  </a:outerShdw>
                </a:effectLst>
                <a:ea typeface="宋体" panose="02010600030101010101" pitchFamily="2" charset="-122"/>
                <a:cs typeface="+mj-cs"/>
              </a:rPr>
              <a:t>of a Resource Type</a:t>
            </a:r>
            <a:endParaRPr lang="en-US" altLang="zh-CN" sz="2800" dirty="0">
              <a:effectLst>
                <a:outerShdw blurRad="38100" dist="38100" dir="2700000" algn="tl">
                  <a:srgbClr val="C0C0C0"/>
                </a:outerShdw>
              </a:effectLst>
              <a:ea typeface="宋体" panose="02010600030101010101" pitchFamily="2" charset="-122"/>
              <a:cs typeface="+mj-cs"/>
            </a:endParaRPr>
          </a:p>
        </p:txBody>
      </p:sp>
      <p:sp>
        <p:nvSpPr>
          <p:cNvPr id="86019" name="Rectangle 3"/>
          <p:cNvSpPr>
            <a:spLocks noGrp="1" noChangeArrowheads="1"/>
          </p:cNvSpPr>
          <p:nvPr>
            <p:ph type="body" idx="4294967295"/>
          </p:nvPr>
        </p:nvSpPr>
        <p:spPr>
          <a:xfrm>
            <a:off x="919163" y="1816100"/>
            <a:ext cx="7110412" cy="3794125"/>
          </a:xfrm>
        </p:spPr>
        <p:txBody>
          <a:bodyPr/>
          <a:lstStyle/>
          <a:p>
            <a:r>
              <a:rPr lang="en-US" altLang="zh-CN" sz="2000" b="1" i="1">
                <a:solidFill>
                  <a:srgbClr val="FF0000"/>
                </a:solidFill>
                <a:ea typeface="宋体" panose="02010600030101010101" pitchFamily="2" charset="-122"/>
              </a:rPr>
              <a:t>Available</a:t>
            </a:r>
            <a:r>
              <a:rPr lang="en-US" altLang="zh-CN" sz="2000" i="1">
                <a:ea typeface="宋体" panose="02010600030101010101" pitchFamily="2" charset="-122"/>
              </a:rPr>
              <a:t>:</a:t>
            </a:r>
            <a:r>
              <a:rPr lang="en-US" altLang="zh-CN" sz="2000">
                <a:ea typeface="宋体" panose="02010600030101010101" pitchFamily="2" charset="-122"/>
              </a:rPr>
              <a:t>  A vector of length </a:t>
            </a:r>
            <a:r>
              <a:rPr lang="en-US" altLang="zh-CN" sz="2000" i="1">
                <a:ea typeface="宋体" panose="02010600030101010101" pitchFamily="2" charset="-122"/>
              </a:rPr>
              <a:t>m</a:t>
            </a:r>
            <a:r>
              <a:rPr lang="en-US" altLang="zh-CN" sz="2000">
                <a:ea typeface="宋体" panose="02010600030101010101" pitchFamily="2" charset="-122"/>
              </a:rPr>
              <a:t> indicates the number of available resources of each type.</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i="1">
                <a:solidFill>
                  <a:srgbClr val="FF0000"/>
                </a:solidFill>
                <a:ea typeface="宋体" panose="02010600030101010101" pitchFamily="2" charset="-122"/>
              </a:rPr>
              <a:t>Allocation</a:t>
            </a:r>
            <a:r>
              <a:rPr lang="en-US" altLang="zh-CN" sz="2000" i="1">
                <a:ea typeface="宋体" panose="02010600030101010101" pitchFamily="2" charset="-122"/>
              </a:rPr>
              <a:t>:</a:t>
            </a:r>
            <a:r>
              <a:rPr lang="en-US" altLang="zh-CN" sz="2000">
                <a:ea typeface="宋体" panose="02010600030101010101" pitchFamily="2" charset="-122"/>
              </a:rPr>
              <a:t>  An </a:t>
            </a:r>
            <a:r>
              <a:rPr lang="en-US" altLang="zh-CN" sz="2000" i="1">
                <a:ea typeface="宋体" panose="02010600030101010101" pitchFamily="2" charset="-122"/>
              </a:rPr>
              <a:t>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defines the number of resources of each type currently allocated to each process.</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i="1">
                <a:solidFill>
                  <a:srgbClr val="FF0000"/>
                </a:solidFill>
                <a:ea typeface="宋体" panose="02010600030101010101" pitchFamily="2" charset="-122"/>
              </a:rPr>
              <a:t>Request</a:t>
            </a:r>
            <a:r>
              <a:rPr lang="en-US" altLang="zh-CN" sz="2000" i="1">
                <a:ea typeface="宋体" panose="02010600030101010101" pitchFamily="2" charset="-122"/>
              </a:rPr>
              <a:t>:</a:t>
            </a:r>
            <a:r>
              <a:rPr lang="en-US" altLang="zh-CN" sz="2000">
                <a:ea typeface="宋体" panose="02010600030101010101" pitchFamily="2" charset="-122"/>
              </a:rPr>
              <a:t>  An </a:t>
            </a:r>
            <a:r>
              <a:rPr lang="en-US" altLang="zh-CN" sz="2000" i="1">
                <a:ea typeface="宋体" panose="02010600030101010101" pitchFamily="2" charset="-122"/>
              </a:rPr>
              <a:t>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indicates the current request  of each process.  If </a:t>
            </a:r>
            <a:r>
              <a:rPr lang="en-US" altLang="zh-CN" sz="2000" i="1">
                <a:ea typeface="宋体" panose="02010600030101010101" pitchFamily="2" charset="-122"/>
              </a:rPr>
              <a:t>Request </a:t>
            </a:r>
            <a:r>
              <a:rPr lang="en-US" altLang="zh-CN" sz="2000">
                <a:ea typeface="宋体" panose="02010600030101010101" pitchFamily="2" charset="-122"/>
              </a:rPr>
              <a:t>[</a:t>
            </a:r>
            <a:r>
              <a:rPr lang="en-US" altLang="zh-CN" sz="2000" i="1">
                <a:ea typeface="宋体" panose="02010600030101010101" pitchFamily="2" charset="-122"/>
              </a:rPr>
              <a:t>i</a:t>
            </a:r>
            <a:r>
              <a:rPr lang="en-US" altLang="zh-CN" sz="2000" i="1" baseline="-25000">
                <a:ea typeface="宋体" panose="02010600030101010101" pitchFamily="2" charset="-122"/>
              </a:rPr>
              <a:t>j</a:t>
            </a:r>
            <a:r>
              <a:rPr lang="en-US" altLang="zh-CN" sz="2000">
                <a:ea typeface="宋体" panose="02010600030101010101" pitchFamily="2" charset="-122"/>
              </a:rPr>
              <a:t>] = </a:t>
            </a:r>
            <a:r>
              <a:rPr lang="en-US" altLang="zh-CN" sz="2000" i="1">
                <a:ea typeface="宋体" panose="02010600030101010101" pitchFamily="2" charset="-122"/>
              </a:rPr>
              <a:t>k</a:t>
            </a:r>
            <a:r>
              <a:rPr lang="en-US" altLang="zh-CN" sz="2000">
                <a:ea typeface="宋体" panose="02010600030101010101" pitchFamily="2" charset="-122"/>
              </a:rPr>
              <a:t>, then process</a:t>
            </a:r>
            <a:r>
              <a:rPr lang="en-US" altLang="zh-CN" sz="2000" i="1">
                <a:ea typeface="宋体" panose="02010600030101010101" pitchFamily="2" charset="-122"/>
              </a:rPr>
              <a:t> P</a:t>
            </a:r>
            <a:r>
              <a:rPr lang="en-US" altLang="zh-CN" sz="2000" i="1" baseline="-25000">
                <a:ea typeface="宋体" panose="02010600030101010101" pitchFamily="2" charset="-122"/>
              </a:rPr>
              <a:t>i</a:t>
            </a:r>
            <a:r>
              <a:rPr lang="en-US" altLang="zh-CN" sz="2000">
                <a:ea typeface="宋体" panose="02010600030101010101" pitchFamily="2" charset="-122"/>
              </a:rPr>
              <a:t> is requesting</a:t>
            </a:r>
            <a:r>
              <a:rPr lang="en-US" altLang="zh-CN" sz="2000" i="1">
                <a:ea typeface="宋体" panose="02010600030101010101" pitchFamily="2" charset="-122"/>
              </a:rPr>
              <a:t> k</a:t>
            </a:r>
            <a:r>
              <a:rPr lang="en-US" altLang="zh-CN" sz="2000">
                <a:ea typeface="宋体" panose="02010600030101010101" pitchFamily="2" charset="-122"/>
              </a:rPr>
              <a:t> more instances of resource type. </a:t>
            </a:r>
            <a:r>
              <a:rPr lang="en-US" altLang="zh-CN" sz="2000" i="1">
                <a:ea typeface="宋体" panose="02010600030101010101" pitchFamily="2" charset="-122"/>
              </a:rPr>
              <a:t>R</a:t>
            </a:r>
            <a:r>
              <a:rPr lang="en-US" altLang="zh-CN" sz="2000" i="1" baseline="-25000">
                <a:ea typeface="宋体" panose="02010600030101010101" pitchFamily="2" charset="-122"/>
              </a:rPr>
              <a:t>j</a:t>
            </a:r>
            <a:r>
              <a:rPr lang="en-US" altLang="zh-CN" sz="2000">
                <a:ea typeface="宋体" panose="02010600030101010101" pitchFamily="2" charset="-122"/>
              </a:rPr>
              <a:t>.</a:t>
            </a:r>
            <a:endParaRPr lang="en-US" altLang="zh-CN"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741363" y="685800"/>
            <a:ext cx="8077200" cy="609600"/>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Deadlock Detection Algorithm</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87043" name="Rectangle 3"/>
          <p:cNvSpPr>
            <a:spLocks noGrp="1" noChangeArrowheads="1"/>
          </p:cNvSpPr>
          <p:nvPr>
            <p:ph type="body" idx="4294967295"/>
          </p:nvPr>
        </p:nvSpPr>
        <p:spPr>
          <a:xfrm>
            <a:off x="804863" y="1773238"/>
            <a:ext cx="7351712" cy="3690937"/>
          </a:xfrm>
        </p:spPr>
        <p:txBody>
          <a:bodyPr/>
          <a:lstStyle/>
          <a:p>
            <a:pPr>
              <a:buFont typeface="Monotype Sorts" pitchFamily="2" charset="2"/>
              <a:buNone/>
            </a:pPr>
            <a:r>
              <a:rPr lang="en-US" altLang="zh-CN" sz="1800" dirty="0">
                <a:ea typeface="宋体" panose="02010600030101010101" pitchFamily="2" charset="-122"/>
              </a:rPr>
              <a:t>1.	Let </a:t>
            </a:r>
            <a:r>
              <a:rPr lang="en-US" altLang="zh-CN" sz="1800" i="1" dirty="0">
                <a:ea typeface="宋体" panose="02010600030101010101" pitchFamily="2" charset="-122"/>
              </a:rPr>
              <a:t>Work</a:t>
            </a:r>
            <a:r>
              <a:rPr lang="en-US" altLang="zh-CN" sz="1800" dirty="0">
                <a:ea typeface="宋体" panose="02010600030101010101" pitchFamily="2" charset="-122"/>
              </a:rPr>
              <a:t> and </a:t>
            </a:r>
            <a:r>
              <a:rPr lang="en-US" altLang="zh-CN" sz="1800" i="1" dirty="0">
                <a:ea typeface="宋体" panose="02010600030101010101" pitchFamily="2" charset="-122"/>
              </a:rPr>
              <a:t>Finish</a:t>
            </a:r>
            <a:r>
              <a:rPr lang="en-US" altLang="zh-CN" sz="1800" dirty="0">
                <a:ea typeface="宋体" panose="02010600030101010101" pitchFamily="2" charset="-122"/>
              </a:rPr>
              <a:t> be vectors of length </a:t>
            </a:r>
            <a:r>
              <a:rPr lang="en-US" altLang="zh-CN" sz="1800" i="1" dirty="0">
                <a:ea typeface="宋体" panose="02010600030101010101" pitchFamily="2" charset="-122"/>
              </a:rPr>
              <a:t>m</a:t>
            </a:r>
            <a:r>
              <a:rPr lang="en-US" altLang="zh-CN" sz="1800" dirty="0">
                <a:ea typeface="宋体" panose="02010600030101010101" pitchFamily="2" charset="-122"/>
              </a:rPr>
              <a:t> and </a:t>
            </a:r>
            <a:r>
              <a:rPr lang="en-US" altLang="zh-CN" sz="1800" i="1" dirty="0">
                <a:ea typeface="宋体" panose="02010600030101010101" pitchFamily="2" charset="-122"/>
              </a:rPr>
              <a:t>n</a:t>
            </a:r>
            <a:r>
              <a:rPr lang="en-US" altLang="zh-CN" sz="1800" dirty="0">
                <a:ea typeface="宋体" panose="02010600030101010101" pitchFamily="2" charset="-122"/>
              </a:rPr>
              <a:t>, respectively Initialize:</a:t>
            </a:r>
            <a:endParaRPr lang="en-US" altLang="zh-CN" sz="1800" dirty="0">
              <a:ea typeface="宋体" panose="02010600030101010101" pitchFamily="2" charset="-122"/>
            </a:endParaRPr>
          </a:p>
          <a:p>
            <a:pPr marL="850900" lvl="1" indent="-393700">
              <a:buFont typeface="Monotype Sorts" pitchFamily="2" charset="2"/>
              <a:buNone/>
            </a:pPr>
            <a:r>
              <a:rPr lang="en-US" altLang="zh-CN" sz="1800" dirty="0">
                <a:ea typeface="宋体" panose="02010600030101010101" pitchFamily="2" charset="-122"/>
              </a:rPr>
              <a:t>(a) </a:t>
            </a:r>
            <a:r>
              <a:rPr lang="en-US" altLang="zh-CN" sz="1800" i="1" dirty="0">
                <a:ea typeface="宋体" panose="02010600030101010101" pitchFamily="2" charset="-122"/>
              </a:rPr>
              <a:t>Work</a:t>
            </a:r>
            <a:r>
              <a:rPr lang="en-US" altLang="zh-CN" sz="1800" dirty="0">
                <a:ea typeface="宋体" panose="02010600030101010101" pitchFamily="2" charset="-122"/>
              </a:rPr>
              <a:t> = </a:t>
            </a:r>
            <a:r>
              <a:rPr lang="en-US" altLang="zh-CN" sz="1800" i="1" dirty="0">
                <a:ea typeface="宋体" panose="02010600030101010101" pitchFamily="2" charset="-122"/>
              </a:rPr>
              <a:t>Available</a:t>
            </a:r>
            <a:endParaRPr lang="en-US" altLang="zh-CN" sz="1800" dirty="0">
              <a:ea typeface="宋体" panose="02010600030101010101" pitchFamily="2" charset="-122"/>
            </a:endParaRPr>
          </a:p>
          <a:p>
            <a:pPr marL="850900" lvl="1" indent="-393700">
              <a:buFont typeface="Monotype Sorts" pitchFamily="2" charset="2"/>
              <a:buNone/>
            </a:pPr>
            <a:r>
              <a:rPr lang="en-US" altLang="zh-CN" sz="1800" dirty="0">
                <a:ea typeface="宋体" panose="02010600030101010101" pitchFamily="2" charset="-122"/>
              </a:rPr>
              <a:t>(b)	For </a:t>
            </a:r>
            <a:r>
              <a:rPr lang="en-US" altLang="zh-CN" sz="1800" i="1" dirty="0" err="1">
                <a:ea typeface="宋体" panose="02010600030101010101" pitchFamily="2" charset="-122"/>
              </a:rPr>
              <a:t>i</a:t>
            </a:r>
            <a:r>
              <a:rPr lang="en-US" altLang="zh-CN" sz="1800" dirty="0">
                <a:ea typeface="宋体" panose="02010600030101010101" pitchFamily="2" charset="-122"/>
              </a:rPr>
              <a:t> = 1,2, …,</a:t>
            </a:r>
            <a:r>
              <a:rPr lang="en-US" altLang="zh-CN" sz="1800" i="1" dirty="0">
                <a:ea typeface="宋体" panose="02010600030101010101" pitchFamily="2" charset="-122"/>
              </a:rPr>
              <a:t> n</a:t>
            </a:r>
            <a:r>
              <a:rPr lang="en-US" altLang="zh-CN" sz="1800" dirty="0">
                <a:ea typeface="宋体" panose="02010600030101010101" pitchFamily="2" charset="-122"/>
              </a:rPr>
              <a:t>, if </a:t>
            </a:r>
            <a:r>
              <a:rPr lang="en-US" altLang="zh-CN" sz="1800" i="1" dirty="0" err="1">
                <a:ea typeface="宋体" panose="02010600030101010101" pitchFamily="2" charset="-122"/>
              </a:rPr>
              <a:t>Allocation</a:t>
            </a:r>
            <a:r>
              <a:rPr lang="en-US" altLang="zh-CN" sz="1800" i="1" baseline="-25000" dirty="0" err="1">
                <a:ea typeface="宋体" panose="02010600030101010101" pitchFamily="2" charset="-122"/>
              </a:rPr>
              <a:t>i</a:t>
            </a:r>
            <a:r>
              <a:rPr lang="en-US" altLang="zh-CN" sz="1800"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0, then </a:t>
            </a:r>
            <a:br>
              <a:rPr lang="en-US" altLang="zh-CN" sz="1800" dirty="0">
                <a:ea typeface="宋体" panose="02010600030101010101" pitchFamily="2" charset="-122"/>
                <a:sym typeface="Symbol" panose="05050102010706020507" pitchFamily="18" charset="2"/>
              </a:rPr>
            </a:b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dirty="0" err="1">
                <a:ea typeface="宋体" panose="02010600030101010101" pitchFamily="2" charset="-122"/>
                <a:sym typeface="Symbol" panose="05050102010706020507" pitchFamily="18" charset="2"/>
              </a:rPr>
              <a:t>false;otherwise</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endParaRPr lang="en-US" altLang="zh-CN" sz="1800" dirty="0">
              <a:ea typeface="宋体" panose="02010600030101010101" pitchFamily="2" charset="-122"/>
              <a:sym typeface="Symbol" panose="05050102010706020507" pitchFamily="18" charset="2"/>
            </a:endParaRPr>
          </a:p>
          <a:p>
            <a:pPr>
              <a:buFont typeface="Monotype Sorts" pitchFamily="2" charset="2"/>
              <a:buNone/>
            </a:pPr>
            <a:r>
              <a:rPr lang="en-US" altLang="zh-CN" sz="1800" dirty="0">
                <a:ea typeface="宋体" panose="02010600030101010101" pitchFamily="2" charset="-122"/>
              </a:rPr>
              <a:t>2.	Find an index </a:t>
            </a:r>
            <a:r>
              <a:rPr lang="en-US" altLang="zh-CN" sz="1800" i="1" dirty="0" err="1">
                <a:ea typeface="宋体" panose="02010600030101010101" pitchFamily="2" charset="-122"/>
              </a:rPr>
              <a:t>i</a:t>
            </a:r>
            <a:r>
              <a:rPr lang="en-US" altLang="zh-CN" sz="1800" i="1" dirty="0">
                <a:ea typeface="宋体" panose="02010600030101010101" pitchFamily="2" charset="-122"/>
              </a:rPr>
              <a:t> </a:t>
            </a:r>
            <a:r>
              <a:rPr lang="en-US" altLang="zh-CN" sz="1800" dirty="0">
                <a:ea typeface="宋体" panose="02010600030101010101" pitchFamily="2" charset="-122"/>
              </a:rPr>
              <a:t>such that both:</a:t>
            </a:r>
            <a:endParaRPr lang="en-US" altLang="zh-CN" sz="1800" dirty="0">
              <a:ea typeface="宋体" panose="02010600030101010101" pitchFamily="2" charset="-122"/>
            </a:endParaRPr>
          </a:p>
          <a:p>
            <a:pPr marL="850900" lvl="1" indent="-393700">
              <a:buFont typeface="Monotype Sorts" pitchFamily="2" charset="2"/>
              <a:buNone/>
            </a:pPr>
            <a:r>
              <a:rPr lang="en-US" altLang="zh-CN" sz="1800" dirty="0">
                <a:ea typeface="宋体" panose="02010600030101010101" pitchFamily="2" charset="-122"/>
              </a:rPr>
              <a:t>(a)	</a:t>
            </a:r>
            <a:r>
              <a:rPr lang="en-US" altLang="zh-CN" sz="1800" i="1" dirty="0">
                <a:ea typeface="宋体" panose="02010600030101010101" pitchFamily="2" charset="-122"/>
              </a:rPr>
              <a:t>Finish</a:t>
            </a:r>
            <a:r>
              <a:rPr lang="en-US" altLang="zh-CN" sz="1800" dirty="0">
                <a:ea typeface="宋体" panose="02010600030101010101" pitchFamily="2" charset="-122"/>
              </a:rPr>
              <a:t>[</a:t>
            </a:r>
            <a:r>
              <a:rPr lang="en-US" altLang="zh-CN" sz="1800" i="1" dirty="0" err="1">
                <a:ea typeface="宋体" panose="02010600030101010101" pitchFamily="2" charset="-122"/>
              </a:rPr>
              <a:t>i</a:t>
            </a:r>
            <a:r>
              <a:rPr lang="en-US" altLang="zh-CN" sz="1800" dirty="0">
                <a:ea typeface="宋体" panose="02010600030101010101" pitchFamily="2" charset="-122"/>
              </a:rPr>
              <a:t>] == </a:t>
            </a:r>
            <a:r>
              <a:rPr lang="en-US" altLang="zh-CN" sz="1800" i="1" dirty="0">
                <a:ea typeface="宋体" panose="02010600030101010101" pitchFamily="2" charset="-122"/>
              </a:rPr>
              <a:t>false</a:t>
            </a:r>
            <a:endParaRPr lang="en-US" altLang="zh-CN" sz="1800" dirty="0">
              <a:ea typeface="宋体" panose="02010600030101010101" pitchFamily="2" charset="-122"/>
            </a:endParaRPr>
          </a:p>
          <a:p>
            <a:pPr marL="850900" lvl="1" indent="-393700">
              <a:buFont typeface="Monotype Sorts" pitchFamily="2" charset="2"/>
              <a:buNone/>
            </a:pPr>
            <a:r>
              <a:rPr lang="en-US" altLang="zh-CN" sz="1800" dirty="0">
                <a:ea typeface="宋体" panose="02010600030101010101" pitchFamily="2" charset="-122"/>
              </a:rPr>
              <a:t>(b)	</a:t>
            </a:r>
            <a:r>
              <a:rPr lang="en-US" altLang="zh-CN" sz="1800" i="1" dirty="0" err="1">
                <a:ea typeface="宋体" panose="02010600030101010101" pitchFamily="2" charset="-122"/>
              </a:rPr>
              <a:t>Request</a:t>
            </a:r>
            <a:r>
              <a:rPr lang="en-US" altLang="zh-CN" sz="1800" i="1" baseline="-25000" dirty="0" err="1">
                <a:ea typeface="宋体" panose="02010600030101010101" pitchFamily="2" charset="-122"/>
              </a:rPr>
              <a:t>i</a:t>
            </a:r>
            <a:r>
              <a:rPr lang="en-US" altLang="zh-CN" sz="1800"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Work</a:t>
            </a:r>
            <a:br>
              <a:rPr lang="en-US" altLang="zh-CN" sz="1800" i="1" dirty="0">
                <a:ea typeface="宋体" panose="02010600030101010101" pitchFamily="2" charset="-122"/>
                <a:sym typeface="Symbol" panose="05050102010706020507" pitchFamily="18" charset="2"/>
              </a:rPr>
            </a:br>
            <a:endParaRPr lang="en-US" altLang="zh-CN" sz="1800" dirty="0">
              <a:ea typeface="宋体" panose="02010600030101010101" pitchFamily="2" charset="-122"/>
              <a:sym typeface="Symbol" panose="05050102010706020507" pitchFamily="18" charset="2"/>
            </a:endParaRPr>
          </a:p>
          <a:p>
            <a:pPr marL="850900" lvl="1" indent="-393700">
              <a:buFont typeface="Monotype Sorts" pitchFamily="2" charset="2"/>
              <a:buNone/>
            </a:pPr>
            <a:r>
              <a:rPr lang="en-US" altLang="zh-CN" sz="1800" dirty="0">
                <a:ea typeface="宋体" panose="02010600030101010101" pitchFamily="2" charset="-122"/>
                <a:sym typeface="Symbol" panose="05050102010706020507" pitchFamily="18" charset="2"/>
              </a:rPr>
              <a:t>If no such </a:t>
            </a:r>
            <a:r>
              <a:rPr lang="en-US" altLang="zh-CN" sz="1800" i="1"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exists, go to step 4. </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Deadlock Detection Algorithm </a:t>
            </a:r>
            <a:r>
              <a:rPr lang="en-US" altLang="zh-CN" dirty="0">
                <a:effectLst>
                  <a:outerShdw blurRad="38100" dist="38100" dir="2700000" algn="tl">
                    <a:srgbClr val="C0C0C0"/>
                  </a:outerShdw>
                </a:effectLst>
                <a:ea typeface="宋体" panose="02010600030101010101" pitchFamily="2" charset="-122"/>
                <a:cs typeface="+mj-cs"/>
              </a:rPr>
              <a:t>(Cont.)</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88067" name="Rectangle 3"/>
          <p:cNvSpPr>
            <a:spLocks noGrp="1" noChangeArrowheads="1"/>
          </p:cNvSpPr>
          <p:nvPr>
            <p:ph type="body" idx="4294967295"/>
          </p:nvPr>
        </p:nvSpPr>
        <p:spPr>
          <a:xfrm>
            <a:off x="827088" y="1497013"/>
            <a:ext cx="7351712" cy="2800350"/>
          </a:xfrm>
        </p:spPr>
        <p:txBody>
          <a:bodyPr/>
          <a:lstStyle/>
          <a:p>
            <a:pPr>
              <a:lnSpc>
                <a:spcPct val="90000"/>
              </a:lnSpc>
              <a:buFont typeface="Monotype Sorts" pitchFamily="2" charset="2"/>
              <a:buNone/>
            </a:pPr>
            <a:r>
              <a:rPr lang="en-US" altLang="zh-CN" sz="1800" dirty="0">
                <a:ea typeface="宋体" panose="02010600030101010101" pitchFamily="2" charset="-122"/>
              </a:rPr>
              <a:t>3.	</a:t>
            </a:r>
            <a:r>
              <a:rPr lang="en-US" altLang="zh-CN" sz="1800" i="1" dirty="0">
                <a:ea typeface="宋体" panose="02010600030101010101" pitchFamily="2" charset="-122"/>
              </a:rPr>
              <a:t>Work</a:t>
            </a:r>
            <a:r>
              <a:rPr lang="en-US" altLang="zh-CN" sz="1800" dirty="0">
                <a:ea typeface="宋体" panose="02010600030101010101" pitchFamily="2" charset="-122"/>
              </a:rPr>
              <a:t> = </a:t>
            </a:r>
            <a:r>
              <a:rPr lang="en-US" altLang="zh-CN" sz="1800" i="1" dirty="0">
                <a:ea typeface="宋体" panose="02010600030101010101" pitchFamily="2" charset="-122"/>
              </a:rPr>
              <a:t>Work</a:t>
            </a:r>
            <a:r>
              <a:rPr lang="en-US" altLang="zh-CN" sz="1800" dirty="0">
                <a:ea typeface="宋体" panose="02010600030101010101" pitchFamily="2" charset="-122"/>
              </a:rPr>
              <a:t> + </a:t>
            </a:r>
            <a:r>
              <a:rPr lang="en-US" altLang="zh-CN" sz="1800" i="1" dirty="0" err="1">
                <a:ea typeface="宋体" panose="02010600030101010101" pitchFamily="2" charset="-122"/>
              </a:rPr>
              <a:t>Allocation</a:t>
            </a:r>
            <a:r>
              <a:rPr lang="en-US" altLang="zh-CN" sz="1800" i="1" baseline="-25000" dirty="0" err="1">
                <a:ea typeface="宋体" panose="02010600030101010101" pitchFamily="2" charset="-122"/>
              </a:rPr>
              <a:t>i</a:t>
            </a:r>
            <a:br>
              <a:rPr lang="en-US" altLang="zh-CN" sz="1800" dirty="0">
                <a:ea typeface="宋体" panose="02010600030101010101" pitchFamily="2" charset="-122"/>
              </a:rPr>
            </a:br>
            <a:r>
              <a:rPr lang="en-US" altLang="zh-CN" sz="1800" i="1" dirty="0">
                <a:ea typeface="宋体" panose="02010600030101010101" pitchFamily="2" charset="-122"/>
              </a:rPr>
              <a:t>Finish</a:t>
            </a:r>
            <a:r>
              <a:rPr lang="en-US" altLang="zh-CN" sz="1800" dirty="0">
                <a:ea typeface="宋体" panose="02010600030101010101" pitchFamily="2" charset="-122"/>
              </a:rPr>
              <a:t>[</a:t>
            </a:r>
            <a:r>
              <a:rPr lang="en-US" altLang="zh-CN" sz="1800" i="1" dirty="0" err="1">
                <a:ea typeface="宋体" panose="02010600030101010101" pitchFamily="2" charset="-122"/>
              </a:rPr>
              <a:t>i</a:t>
            </a:r>
            <a:r>
              <a:rPr lang="en-US" altLang="zh-CN" sz="1800" dirty="0">
                <a:ea typeface="宋体" panose="02010600030101010101" pitchFamily="2" charset="-122"/>
              </a:rPr>
              <a:t>] = </a:t>
            </a:r>
            <a:r>
              <a:rPr lang="en-US" altLang="zh-CN" sz="1800" i="1" dirty="0">
                <a:ea typeface="宋体" panose="02010600030101010101" pitchFamily="2" charset="-122"/>
              </a:rPr>
              <a:t>true</a:t>
            </a:r>
            <a:br>
              <a:rPr lang="en-US" altLang="zh-CN" sz="1800" dirty="0">
                <a:ea typeface="宋体" panose="02010600030101010101" pitchFamily="2" charset="-122"/>
              </a:rPr>
            </a:br>
            <a:r>
              <a:rPr lang="en-US" altLang="zh-CN" sz="1800" dirty="0">
                <a:ea typeface="宋体" panose="02010600030101010101" pitchFamily="2" charset="-122"/>
              </a:rPr>
              <a:t>go to step 2.</a:t>
            </a:r>
            <a:br>
              <a:rPr lang="en-US" altLang="zh-CN" sz="1800" dirty="0">
                <a:ea typeface="宋体" panose="02010600030101010101" pitchFamily="2" charset="-122"/>
              </a:rPr>
            </a:br>
            <a:endParaRPr lang="en-US" altLang="zh-CN" sz="1800" dirty="0">
              <a:ea typeface="宋体" panose="02010600030101010101" pitchFamily="2" charset="-122"/>
            </a:endParaRPr>
          </a:p>
          <a:p>
            <a:pPr>
              <a:lnSpc>
                <a:spcPct val="90000"/>
              </a:lnSpc>
              <a:buFont typeface="Monotype Sorts" pitchFamily="2" charset="2"/>
              <a:buNone/>
            </a:pPr>
            <a:r>
              <a:rPr lang="en-US" altLang="zh-CN" sz="1800" dirty="0">
                <a:ea typeface="宋体" panose="02010600030101010101" pitchFamily="2" charset="-122"/>
              </a:rPr>
              <a:t>4.	If </a:t>
            </a:r>
            <a:r>
              <a:rPr lang="en-US" altLang="zh-CN" sz="1800" i="1" dirty="0">
                <a:ea typeface="宋体" panose="02010600030101010101" pitchFamily="2" charset="-122"/>
              </a:rPr>
              <a:t>Finish</a:t>
            </a:r>
            <a:r>
              <a:rPr lang="en-US" altLang="zh-CN" sz="1800" dirty="0">
                <a:ea typeface="宋体" panose="02010600030101010101" pitchFamily="2" charset="-122"/>
              </a:rPr>
              <a:t>[</a:t>
            </a:r>
            <a:r>
              <a:rPr lang="en-US" altLang="zh-CN" sz="1800" i="1" dirty="0" err="1">
                <a:ea typeface="宋体" panose="02010600030101010101" pitchFamily="2" charset="-122"/>
              </a:rPr>
              <a:t>i</a:t>
            </a:r>
            <a:r>
              <a:rPr lang="en-US" altLang="zh-CN" sz="1800" dirty="0">
                <a:ea typeface="宋体" panose="02010600030101010101" pitchFamily="2" charset="-122"/>
              </a:rPr>
              <a:t>] == false, for some </a:t>
            </a:r>
            <a:r>
              <a:rPr lang="en-US" altLang="zh-CN" sz="1800" i="1" dirty="0" err="1">
                <a:ea typeface="宋体" panose="02010600030101010101" pitchFamily="2" charset="-122"/>
              </a:rPr>
              <a:t>i</a:t>
            </a:r>
            <a:r>
              <a:rPr lang="en-US" altLang="zh-CN" sz="1800" dirty="0">
                <a:ea typeface="宋体" panose="02010600030101010101" pitchFamily="2" charset="-122"/>
              </a:rPr>
              <a:t>, 1 </a:t>
            </a:r>
            <a:r>
              <a:rPr lang="en-US" altLang="zh-CN" sz="1800" dirty="0">
                <a:ea typeface="宋体" panose="02010600030101010101" pitchFamily="2" charset="-122"/>
                <a:sym typeface="Symbol" panose="05050102010706020507" pitchFamily="18" charset="2"/>
              </a:rPr>
              <a:t> </a:t>
            </a:r>
            <a:r>
              <a:rPr lang="en-US" altLang="zh-CN" sz="1800" i="1"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n</a:t>
            </a:r>
            <a:r>
              <a:rPr lang="en-US" altLang="zh-CN" sz="1800" dirty="0">
                <a:ea typeface="宋体" panose="02010600030101010101" pitchFamily="2" charset="-122"/>
                <a:sym typeface="Symbol" panose="05050102010706020507" pitchFamily="18" charset="2"/>
              </a:rPr>
              <a:t>, then</a:t>
            </a:r>
            <a:r>
              <a:rPr lang="en-US" altLang="zh-CN" sz="1800" dirty="0">
                <a:solidFill>
                  <a:srgbClr val="FF0066"/>
                </a:solidFill>
                <a:ea typeface="宋体" panose="02010600030101010101" pitchFamily="2" charset="-122"/>
                <a:sym typeface="Symbol" panose="05050102010706020507" pitchFamily="18" charset="2"/>
              </a:rPr>
              <a:t> the system is in deadlock state. Moreover, </a:t>
            </a: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i="1"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false</a:t>
            </a:r>
            <a:r>
              <a:rPr lang="en-US" altLang="zh-CN" sz="1800" dirty="0">
                <a:ea typeface="宋体" panose="02010600030101010101" pitchFamily="2" charset="-122"/>
                <a:sym typeface="Symbol" panose="05050102010706020507" pitchFamily="18" charset="2"/>
              </a:rPr>
              <a:t>, then </a:t>
            </a:r>
            <a:r>
              <a:rPr lang="en-US" altLang="zh-CN" sz="1800" i="1" dirty="0">
                <a:solidFill>
                  <a:srgbClr val="FF0066"/>
                </a:solidFill>
                <a:ea typeface="宋体" panose="02010600030101010101" pitchFamily="2" charset="-122"/>
                <a:sym typeface="Symbol" panose="05050102010706020507" pitchFamily="18" charset="2"/>
              </a:rPr>
              <a:t>P</a:t>
            </a:r>
            <a:r>
              <a:rPr lang="en-US" altLang="zh-CN" sz="1800" i="1" baseline="-25000" dirty="0">
                <a:solidFill>
                  <a:srgbClr val="FF0066"/>
                </a:solidFill>
                <a:ea typeface="宋体" panose="02010600030101010101" pitchFamily="2" charset="-122"/>
                <a:sym typeface="Symbol" panose="05050102010706020507" pitchFamily="18" charset="2"/>
              </a:rPr>
              <a:t>i</a:t>
            </a:r>
            <a:r>
              <a:rPr lang="en-US" altLang="zh-CN" sz="1800" dirty="0">
                <a:solidFill>
                  <a:srgbClr val="FF0066"/>
                </a:solidFill>
                <a:ea typeface="宋体" panose="02010600030101010101" pitchFamily="2" charset="-122"/>
                <a:sym typeface="Symbol" panose="05050102010706020507" pitchFamily="18" charset="2"/>
              </a:rPr>
              <a:t> is deadlocked.</a:t>
            </a:r>
            <a:endParaRPr lang="en-US" altLang="zh-CN" sz="1800" dirty="0">
              <a:solidFill>
                <a:srgbClr val="FF0066"/>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zh-CN" altLang="en-US" sz="1800" dirty="0">
                <a:solidFill>
                  <a:srgbClr val="0009C0"/>
                </a:solidFill>
                <a:ea typeface="宋体" panose="02010600030101010101" pitchFamily="2" charset="-122"/>
                <a:sym typeface="Symbol" panose="05050102010706020507" pitchFamily="18" charset="2"/>
              </a:rPr>
              <a:t>注：如果不能使所有进程对应的</a:t>
            </a:r>
            <a:r>
              <a:rPr lang="en-US" altLang="zh-CN" sz="1800" i="1" dirty="0">
                <a:solidFill>
                  <a:srgbClr val="0009C0"/>
                </a:solidFill>
                <a:ea typeface="宋体" panose="02010600030101010101" pitchFamily="2" charset="-122"/>
              </a:rPr>
              <a:t>Finish</a:t>
            </a:r>
            <a:r>
              <a:rPr lang="en-US" altLang="zh-CN" sz="1800" dirty="0">
                <a:solidFill>
                  <a:srgbClr val="0009C0"/>
                </a:solidFill>
                <a:ea typeface="宋体" panose="02010600030101010101" pitchFamily="2" charset="-122"/>
              </a:rPr>
              <a:t>[</a:t>
            </a:r>
            <a:r>
              <a:rPr lang="en-US" altLang="zh-CN" sz="1800" i="1"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]=true</a:t>
            </a:r>
            <a:r>
              <a:rPr lang="zh-CN" altLang="en-US" sz="1800" dirty="0">
                <a:solidFill>
                  <a:srgbClr val="0009C0"/>
                </a:solidFill>
                <a:ea typeface="宋体" panose="02010600030101010101" pitchFamily="2" charset="-122"/>
              </a:rPr>
              <a:t>，说明系统不能满足</a:t>
            </a:r>
            <a:r>
              <a:rPr lang="en-US" altLang="zh-CN" sz="1800" i="1" dirty="0">
                <a:solidFill>
                  <a:srgbClr val="0009C0"/>
                </a:solidFill>
                <a:ea typeface="宋体" panose="02010600030101010101" pitchFamily="2" charset="-122"/>
              </a:rPr>
              <a:t>Finish</a:t>
            </a:r>
            <a:r>
              <a:rPr lang="en-US" altLang="zh-CN" sz="1800" dirty="0">
                <a:solidFill>
                  <a:srgbClr val="0009C0"/>
                </a:solidFill>
                <a:ea typeface="宋体" panose="02010600030101010101" pitchFamily="2" charset="-122"/>
              </a:rPr>
              <a:t>[</a:t>
            </a:r>
            <a:r>
              <a:rPr lang="en-US" altLang="zh-CN" sz="1800" i="1"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]=false</a:t>
            </a:r>
            <a:r>
              <a:rPr lang="zh-CN" altLang="en-US" sz="1800" dirty="0">
                <a:solidFill>
                  <a:srgbClr val="0009C0"/>
                </a:solidFill>
                <a:ea typeface="宋体" panose="02010600030101010101" pitchFamily="2" charset="-122"/>
              </a:rPr>
              <a:t>对应的进程所提出的资源请求，这些进程会进入等待状态，且互相等待，是死锁进程。</a:t>
            </a:r>
            <a:endParaRPr lang="en-US" altLang="zh-CN" sz="1800" dirty="0">
              <a:solidFill>
                <a:srgbClr val="0009C0"/>
              </a:solidFill>
              <a:ea typeface="宋体" panose="02010600030101010101" pitchFamily="2" charset="-122"/>
            </a:endParaRPr>
          </a:p>
        </p:txBody>
      </p:sp>
      <p:sp>
        <p:nvSpPr>
          <p:cNvPr id="88068" name="Text Box 4"/>
          <p:cNvSpPr txBox="1">
            <a:spLocks noChangeArrowheads="1"/>
          </p:cNvSpPr>
          <p:nvPr/>
        </p:nvSpPr>
        <p:spPr bwMode="auto">
          <a:xfrm>
            <a:off x="827088" y="4597400"/>
            <a:ext cx="76946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sym typeface="Symbol" panose="05050102010706020507" pitchFamily="18" charset="2"/>
              </a:rPr>
              <a:t>Algorithm requires an order of O(</a:t>
            </a:r>
            <a:r>
              <a:rPr lang="en-US" altLang="zh-CN" sz="1800" i="1">
                <a:ea typeface="宋体" panose="02010600030101010101" pitchFamily="2" charset="-122"/>
                <a:sym typeface="Symbol" panose="05050102010706020507" pitchFamily="18" charset="2"/>
              </a:rPr>
              <a:t>m </a:t>
            </a:r>
            <a:r>
              <a:rPr lang="en-US" altLang="zh-CN" sz="1800">
                <a:ea typeface="宋体" panose="02010600030101010101" pitchFamily="2" charset="-122"/>
                <a:sym typeface="Symbol" panose="05050102010706020507" pitchFamily="18" charset="2"/>
              </a:rPr>
              <a:t>x</a:t>
            </a:r>
            <a:r>
              <a:rPr lang="en-US" altLang="zh-CN" sz="1800" i="1">
                <a:ea typeface="宋体" panose="02010600030101010101" pitchFamily="2" charset="-122"/>
                <a:sym typeface="Symbol" panose="05050102010706020507" pitchFamily="18" charset="2"/>
              </a:rPr>
              <a:t> n</a:t>
            </a:r>
            <a:r>
              <a:rPr lang="en-US" altLang="zh-CN" sz="1800" baseline="30000">
                <a:ea typeface="宋体" panose="02010600030101010101" pitchFamily="2" charset="-122"/>
                <a:sym typeface="Symbol" panose="05050102010706020507" pitchFamily="18" charset="2"/>
              </a:rPr>
              <a:t>2)</a:t>
            </a:r>
            <a:r>
              <a:rPr lang="en-US" altLang="zh-CN" sz="1800">
                <a:ea typeface="宋体" panose="02010600030101010101" pitchFamily="2" charset="-122"/>
                <a:sym typeface="Symbol" panose="05050102010706020507" pitchFamily="18" charset="2"/>
              </a:rPr>
              <a:t> operations to detect whether the system is in deadlocked state. </a:t>
            </a:r>
            <a:endParaRPr lang="en-US" altLang="zh-CN" sz="1800">
              <a:ea typeface="宋体" panose="02010600030101010101" pitchFamily="2" charset="-122"/>
            </a:endParaRPr>
          </a:p>
          <a:p>
            <a:pPr>
              <a:spcBef>
                <a:spcPct val="5000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585788" y="250825"/>
            <a:ext cx="8261350" cy="609600"/>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Example of </a:t>
            </a:r>
            <a:r>
              <a:rPr lang="en-US" altLang="zh-CN" dirty="0">
                <a:effectLst>
                  <a:outerShdw blurRad="38100" dist="38100" dir="2700000" algn="tl">
                    <a:srgbClr val="C0C0C0"/>
                  </a:outerShdw>
                </a:effectLst>
                <a:ea typeface="宋体" panose="02010600030101010101" pitchFamily="2" charset="-122"/>
              </a:rPr>
              <a:t>Deadlock Detection Algorithm</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89091" name="Rectangle 3"/>
          <p:cNvSpPr>
            <a:spLocks noGrp="1" noChangeArrowheads="1"/>
          </p:cNvSpPr>
          <p:nvPr>
            <p:ph type="body" idx="4294967295"/>
          </p:nvPr>
        </p:nvSpPr>
        <p:spPr>
          <a:xfrm>
            <a:off x="827088" y="1282700"/>
            <a:ext cx="7778750" cy="4870450"/>
          </a:xfrm>
        </p:spPr>
        <p:txBody>
          <a:bodyPr/>
          <a:lstStyle/>
          <a:p>
            <a:pPr>
              <a:tabLst>
                <a:tab pos="1428750" algn="l"/>
                <a:tab pos="2338070" algn="ctr"/>
                <a:tab pos="3594100" algn="ctr"/>
                <a:tab pos="4921250" algn="ctr"/>
              </a:tabLst>
            </a:pPr>
            <a:r>
              <a:rPr lang="en-US" altLang="zh-CN" sz="1800" dirty="0">
                <a:ea typeface="宋体" panose="02010600030101010101" pitchFamily="2" charset="-122"/>
              </a:rPr>
              <a:t>Five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through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three resource types </a:t>
            </a:r>
            <a:br>
              <a:rPr lang="en-US" altLang="zh-CN" sz="1800" dirty="0">
                <a:ea typeface="宋体" panose="02010600030101010101" pitchFamily="2" charset="-122"/>
              </a:rPr>
            </a:br>
            <a:r>
              <a:rPr lang="en-US" altLang="zh-CN" sz="1800" dirty="0">
                <a:ea typeface="宋体" panose="02010600030101010101" pitchFamily="2" charset="-122"/>
              </a:rPr>
              <a:t>A (7 instances), </a:t>
            </a:r>
            <a:r>
              <a:rPr lang="en-US" altLang="zh-CN" sz="1800" i="1" dirty="0">
                <a:ea typeface="宋体" panose="02010600030101010101" pitchFamily="2" charset="-122"/>
              </a:rPr>
              <a:t>B </a:t>
            </a:r>
            <a:r>
              <a:rPr lang="en-US" altLang="zh-CN" sz="1800" dirty="0">
                <a:ea typeface="宋体" panose="02010600030101010101" pitchFamily="2" charset="-122"/>
              </a:rPr>
              <a:t>(2 instances), and </a:t>
            </a:r>
            <a:r>
              <a:rPr lang="en-US" altLang="zh-CN" sz="1800" i="1" dirty="0">
                <a:ea typeface="宋体" panose="02010600030101010101" pitchFamily="2" charset="-122"/>
              </a:rPr>
              <a:t>C</a:t>
            </a:r>
            <a:r>
              <a:rPr lang="en-US" altLang="zh-CN" sz="1800" dirty="0">
                <a:ea typeface="宋体" panose="02010600030101010101" pitchFamily="2" charset="-122"/>
              </a:rPr>
              <a:t> (6 instances).</a:t>
            </a:r>
            <a:endParaRPr lang="en-US" altLang="zh-CN" sz="1800" dirty="0">
              <a:ea typeface="宋体" panose="02010600030101010101" pitchFamily="2" charset="-122"/>
            </a:endParaRPr>
          </a:p>
          <a:p>
            <a:pPr>
              <a:tabLst>
                <a:tab pos="1428750" algn="l"/>
                <a:tab pos="2338070" algn="ctr"/>
                <a:tab pos="3594100" algn="ctr"/>
                <a:tab pos="4921250"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C0000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endParaRPr lang="en-US" altLang="zh-CN" sz="1800" i="1" u="sng" dirty="0">
              <a:solidFill>
                <a:srgbClr val="009900"/>
              </a:solidFill>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A B C 	A B C 	A B C        </a:t>
            </a:r>
            <a:endParaRPr lang="en-US" altLang="zh-CN" sz="1800" i="1"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0 0 0 	0 0 0</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2 0 2</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3	0 0 0 </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1 0 0 </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0 0 2</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endParaRPr lang="en-US" altLang="zh-CN" sz="1800" dirty="0">
              <a:ea typeface="宋体" panose="02010600030101010101" pitchFamily="2" charset="-122"/>
            </a:endParaRPr>
          </a:p>
          <a:p>
            <a:pPr>
              <a:tabLst>
                <a:tab pos="1428750" algn="l"/>
                <a:tab pos="2338070" algn="ctr"/>
                <a:tab pos="3594100" algn="ctr"/>
                <a:tab pos="4921250" algn="ctr"/>
              </a:tabLst>
            </a:pPr>
            <a:r>
              <a:rPr lang="en-US" altLang="zh-CN" sz="1800" b="1" dirty="0">
                <a:solidFill>
                  <a:srgbClr val="000099"/>
                </a:solidFill>
                <a:ea typeface="宋体" panose="02010600030101010101" pitchFamily="2" charset="-122"/>
              </a:rPr>
              <a:t>Executing deadlock detection algorithm shows that </a:t>
            </a:r>
            <a:r>
              <a:rPr lang="en-US" altLang="zh-CN" sz="1800" b="1" dirty="0">
                <a:solidFill>
                  <a:srgbClr val="FF0000"/>
                </a:solidFill>
                <a:ea typeface="宋体" panose="02010600030101010101" pitchFamily="2" charset="-122"/>
              </a:rPr>
              <a:t>sequence &lt;</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0</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4</a:t>
            </a:r>
            <a:r>
              <a:rPr lang="en-US" altLang="zh-CN" sz="1800" b="1" dirty="0">
                <a:solidFill>
                  <a:srgbClr val="FF0000"/>
                </a:solidFill>
                <a:ea typeface="宋体" panose="02010600030101010101" pitchFamily="2" charset="-122"/>
              </a:rPr>
              <a:t>&gt; will result in </a:t>
            </a:r>
            <a:r>
              <a:rPr lang="en-US" altLang="zh-CN" sz="1800" b="1" i="1" dirty="0">
                <a:solidFill>
                  <a:srgbClr val="FF0000"/>
                </a:solidFill>
                <a:ea typeface="宋体" panose="02010600030101010101" pitchFamily="2" charset="-122"/>
              </a:rPr>
              <a:t>Finish</a:t>
            </a:r>
            <a:r>
              <a:rPr lang="en-US" altLang="zh-CN" sz="1800" b="1" dirty="0">
                <a:solidFill>
                  <a:srgbClr val="FF0000"/>
                </a:solidFill>
                <a:ea typeface="宋体" panose="02010600030101010101" pitchFamily="2" charset="-122"/>
              </a:rPr>
              <a:t>[</a:t>
            </a:r>
            <a:r>
              <a:rPr lang="en-US" altLang="zh-CN" sz="1800" b="1" i="1" dirty="0" err="1">
                <a:solidFill>
                  <a:srgbClr val="FF0000"/>
                </a:solidFill>
                <a:ea typeface="宋体" panose="02010600030101010101" pitchFamily="2" charset="-122"/>
              </a:rPr>
              <a:t>i</a:t>
            </a:r>
            <a:r>
              <a:rPr lang="en-US" altLang="zh-CN" sz="1800" b="1" dirty="0">
                <a:solidFill>
                  <a:srgbClr val="FF0000"/>
                </a:solidFill>
                <a:ea typeface="宋体" panose="02010600030101010101" pitchFamily="2" charset="-122"/>
              </a:rPr>
              <a:t>] = true for all </a:t>
            </a:r>
            <a:r>
              <a:rPr lang="en-US" altLang="zh-CN" sz="1800" b="1" i="1" dirty="0" err="1">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a:t>
            </a:r>
            <a:endParaRPr lang="en-US" altLang="zh-CN" sz="1800" dirty="0">
              <a:solidFill>
                <a:srgbClr val="FF0000"/>
              </a:solidFill>
              <a:ea typeface="宋体" panose="02010600030101010101" pitchFamily="2" charset="-122"/>
            </a:endParaRPr>
          </a:p>
          <a:p>
            <a:pPr>
              <a:tabLst>
                <a:tab pos="1428750" algn="l"/>
                <a:tab pos="2338070" algn="ctr"/>
                <a:tab pos="3594100" algn="ctr"/>
                <a:tab pos="4921250" algn="ctr"/>
              </a:tabLst>
            </a:pPr>
            <a:r>
              <a:rPr lang="en-US" altLang="zh-CN" sz="1800" dirty="0">
                <a:ea typeface="宋体" panose="02010600030101010101" pitchFamily="2" charset="-122"/>
              </a:rPr>
              <a:t>The system is </a:t>
            </a:r>
            <a:r>
              <a:rPr lang="en-US" altLang="zh-CN" sz="1800" dirty="0">
                <a:solidFill>
                  <a:srgbClr val="000099"/>
                </a:solidFill>
                <a:ea typeface="宋体" panose="02010600030101010101" pitchFamily="2" charset="-122"/>
              </a:rPr>
              <a:t>not deadlocked.</a:t>
            </a:r>
            <a:endParaRPr lang="en-US" altLang="zh-CN" sz="1800" dirty="0">
              <a:solidFill>
                <a:srgbClr val="000099"/>
              </a:solidFill>
              <a:ea typeface="宋体" panose="02010600030101010101" pitchFamily="2" charset="-122"/>
            </a:endParaRPr>
          </a:p>
          <a:p>
            <a:pPr>
              <a:buFont typeface="Monotype Sorts" pitchFamily="2" charset="2"/>
              <a:buNone/>
              <a:tabLst>
                <a:tab pos="1428750" algn="l"/>
                <a:tab pos="2338070" algn="ctr"/>
                <a:tab pos="3594100" algn="ctr"/>
                <a:tab pos="4921250" algn="ctr"/>
              </a:tabLst>
            </a:pPr>
            <a:endParaRPr lang="en-US" altLang="zh-CN" sz="1800" dirty="0">
              <a:ea typeface="宋体" panose="02010600030101010101" pitchFamily="2" charset="-122"/>
            </a:endParaRPr>
          </a:p>
        </p:txBody>
      </p:sp>
      <p:sp>
        <p:nvSpPr>
          <p:cNvPr id="2" name="圆角矩形标注 1"/>
          <p:cNvSpPr/>
          <p:nvPr/>
        </p:nvSpPr>
        <p:spPr bwMode="auto">
          <a:xfrm>
            <a:off x="6646127" y="1427356"/>
            <a:ext cx="2111801" cy="791737"/>
          </a:xfrm>
          <a:prstGeom prst="wedgeRoundRectCallout">
            <a:avLst>
              <a:gd name="adj1" fmla="val -143867"/>
              <a:gd name="adj2" fmla="val 64681"/>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Helvetica" panose="020B0604020202020204" pitchFamily="34" charset="0"/>
              </a:rPr>
              <a:t>不是</a:t>
            </a:r>
            <a:r>
              <a:rPr kumimoji="0" lang="en-US" altLang="zh-CN" sz="1800" b="0" i="0" u="none" strike="noStrike" cap="none" normalizeH="0" baseline="0" dirty="0" smtClean="0">
                <a:ln>
                  <a:noFill/>
                </a:ln>
                <a:solidFill>
                  <a:schemeClr val="tx1"/>
                </a:solidFill>
                <a:effectLst/>
                <a:latin typeface="Helvetica" panose="020B0604020202020204" pitchFamily="34" charset="0"/>
              </a:rPr>
              <a:t>Claim</a:t>
            </a:r>
            <a:r>
              <a:rPr kumimoji="0" lang="zh-CN" altLang="en-US" sz="1800" b="0" i="0" u="none" strike="noStrike" cap="none" normalizeH="0" baseline="0" dirty="0" smtClean="0">
                <a:ln>
                  <a:noFill/>
                </a:ln>
                <a:solidFill>
                  <a:schemeClr val="tx1"/>
                </a:solidFill>
                <a:effectLst/>
                <a:latin typeface="Helvetica" panose="020B0604020202020204" pitchFamily="34" charset="0"/>
              </a:rPr>
              <a:t>，是已经发出的资源请求</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Example (Cont.)</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90115" name="Rectangle 3"/>
          <p:cNvSpPr>
            <a:spLocks noGrp="1" noChangeArrowheads="1"/>
          </p:cNvSpPr>
          <p:nvPr>
            <p:ph type="body" idx="4294967295"/>
          </p:nvPr>
        </p:nvSpPr>
        <p:spPr>
          <a:xfrm>
            <a:off x="827088" y="1282700"/>
            <a:ext cx="7351712" cy="4929188"/>
          </a:xfrm>
        </p:spPr>
        <p:txBody>
          <a:bodyPr/>
          <a:lstStyle/>
          <a:p>
            <a:pPr>
              <a:tabLst>
                <a:tab pos="2800350" algn="l"/>
                <a:tab pos="3708400" algn="ctr"/>
              </a:tabLst>
            </a:pPr>
            <a:r>
              <a:rPr lang="en-US" altLang="zh-CN" sz="2400" i="1" dirty="0">
                <a:solidFill>
                  <a:srgbClr val="C00000"/>
                </a:solidFill>
                <a:ea typeface="宋体" panose="02010600030101010101" pitchFamily="2" charset="-122"/>
              </a:rPr>
              <a:t>P</a:t>
            </a:r>
            <a:r>
              <a:rPr lang="en-US" altLang="zh-CN" sz="2400" baseline="-25000" dirty="0">
                <a:solidFill>
                  <a:srgbClr val="C00000"/>
                </a:solidFill>
                <a:ea typeface="宋体" panose="02010600030101010101" pitchFamily="2" charset="-122"/>
              </a:rPr>
              <a:t>2</a:t>
            </a:r>
            <a:r>
              <a:rPr lang="en-US" altLang="zh-CN" sz="2400" dirty="0">
                <a:solidFill>
                  <a:srgbClr val="C00000"/>
                </a:solidFill>
                <a:ea typeface="宋体" panose="02010600030101010101" pitchFamily="2" charset="-122"/>
              </a:rPr>
              <a:t> requests an additional instance of type</a:t>
            </a:r>
            <a:r>
              <a:rPr lang="en-US" altLang="zh-CN" sz="2400" i="1" dirty="0">
                <a:solidFill>
                  <a:srgbClr val="C00000"/>
                </a:solidFill>
                <a:ea typeface="宋体" panose="02010600030101010101" pitchFamily="2" charset="-122"/>
              </a:rPr>
              <a:t> C</a:t>
            </a:r>
            <a:r>
              <a:rPr lang="en-US" altLang="zh-CN" sz="2400" dirty="0">
                <a:solidFill>
                  <a:srgbClr val="C00000"/>
                </a:solidFill>
                <a:ea typeface="宋体" panose="02010600030101010101" pitchFamily="2" charset="-122"/>
              </a:rPr>
              <a:t>.</a:t>
            </a:r>
            <a:endParaRPr lang="en-US" altLang="zh-CN" sz="2400" dirty="0">
              <a:solidFill>
                <a:srgbClr val="C00000"/>
              </a:solidFill>
              <a:ea typeface="宋体" panose="02010600030101010101" pitchFamily="2" charset="-122"/>
            </a:endParaRP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dirty="0">
                <a:solidFill>
                  <a:srgbClr val="000099"/>
                </a:solidFill>
                <a:ea typeface="宋体" panose="02010600030101010101" pitchFamily="2" charset="-122"/>
              </a:rPr>
              <a:t> </a:t>
            </a:r>
            <a:r>
              <a:rPr lang="en-US" altLang="zh-CN" sz="1600" i="1" u="sng" dirty="0">
                <a:solidFill>
                  <a:srgbClr val="009900"/>
                </a:solidFill>
                <a:ea typeface="宋体" panose="02010600030101010101" pitchFamily="2" charset="-122"/>
              </a:rPr>
              <a:t>Allocation</a:t>
            </a:r>
            <a:r>
              <a:rPr lang="en-US" altLang="zh-CN" sz="1600" i="1" dirty="0">
                <a:solidFill>
                  <a:srgbClr val="009900"/>
                </a:solidFill>
                <a:ea typeface="宋体" panose="02010600030101010101" pitchFamily="2" charset="-122"/>
              </a:rPr>
              <a:t>     </a:t>
            </a:r>
            <a:r>
              <a:rPr lang="en-US" altLang="zh-CN" sz="1600" i="1" u="sng" dirty="0">
                <a:solidFill>
                  <a:srgbClr val="C00000"/>
                </a:solidFill>
                <a:ea typeface="宋体" panose="02010600030101010101" pitchFamily="2" charset="-122"/>
              </a:rPr>
              <a:t>Request</a:t>
            </a:r>
            <a:r>
              <a:rPr lang="en-US" altLang="zh-CN" sz="1600" i="1" dirty="0">
                <a:solidFill>
                  <a:srgbClr val="009900"/>
                </a:solidFill>
                <a:ea typeface="宋体" panose="02010600030101010101" pitchFamily="2" charset="-122"/>
              </a:rPr>
              <a:t>     </a:t>
            </a:r>
            <a:r>
              <a:rPr lang="en-US" altLang="zh-CN" sz="1600" i="1" u="sng" dirty="0">
                <a:solidFill>
                  <a:srgbClr val="009900"/>
                </a:solidFill>
                <a:ea typeface="宋体" panose="02010600030101010101" pitchFamily="2" charset="-122"/>
              </a:rPr>
              <a:t>Available</a:t>
            </a:r>
            <a:r>
              <a:rPr lang="en-US" altLang="zh-CN" sz="1600" i="1" dirty="0">
                <a:solidFill>
                  <a:srgbClr val="009900"/>
                </a:solidFill>
                <a:ea typeface="宋体" panose="02010600030101010101" pitchFamily="2" charset="-122"/>
              </a:rPr>
              <a:t>   </a:t>
            </a:r>
            <a:r>
              <a:rPr lang="en-US" altLang="zh-CN" sz="1600" i="1" u="sng" dirty="0">
                <a:solidFill>
                  <a:srgbClr val="009900"/>
                </a:solidFill>
                <a:ea typeface="宋体" panose="02010600030101010101" pitchFamily="2" charset="-122"/>
              </a:rPr>
              <a:t>Finish</a:t>
            </a:r>
            <a:endParaRPr lang="en-US" altLang="zh-CN" sz="1600" i="1" u="sng" dirty="0">
              <a:solidFill>
                <a:srgbClr val="009900"/>
              </a:solidFill>
              <a:ea typeface="宋体" panose="02010600030101010101" pitchFamily="2" charset="-122"/>
            </a:endParaRP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A B C 	A B C 	A B C       </a:t>
            </a:r>
            <a:endParaRPr lang="en-US" altLang="zh-CN" sz="1600" i="1" dirty="0">
              <a:ea typeface="宋体" panose="02010600030101010101" pitchFamily="2" charset="-122"/>
            </a:endParaRP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0</a:t>
            </a:r>
            <a:r>
              <a:rPr lang="en-US" altLang="zh-CN" sz="1600" dirty="0">
                <a:ea typeface="宋体" panose="02010600030101010101" pitchFamily="2" charset="-122"/>
              </a:rPr>
              <a:t>	0 1 0 	0 0 0 	0 0 0         true</a:t>
            </a:r>
            <a:endParaRPr lang="en-US" altLang="zh-CN" sz="1600" dirty="0">
              <a:ea typeface="宋体" panose="02010600030101010101" pitchFamily="2" charset="-122"/>
            </a:endParaRP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1</a:t>
            </a:r>
            <a:r>
              <a:rPr lang="en-US" altLang="zh-CN" sz="1600" dirty="0">
                <a:ea typeface="宋体" panose="02010600030101010101" pitchFamily="2" charset="-122"/>
              </a:rPr>
              <a:t>	2 0 0 	2 0 1                         </a:t>
            </a:r>
            <a:r>
              <a:rPr lang="en-US" altLang="zh-CN" sz="1600" dirty="0">
                <a:solidFill>
                  <a:srgbClr val="FF0000"/>
                </a:solidFill>
                <a:ea typeface="宋体" panose="02010600030101010101" pitchFamily="2" charset="-122"/>
              </a:rPr>
              <a:t>false</a:t>
            </a:r>
            <a:endParaRPr lang="en-US" altLang="zh-CN" sz="1600" dirty="0">
              <a:solidFill>
                <a:srgbClr val="FF0000"/>
              </a:solidFill>
              <a:ea typeface="宋体" panose="02010600030101010101" pitchFamily="2" charset="-122"/>
            </a:endParaRP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solidFill>
                  <a:srgbClr val="FF0000"/>
                </a:solidFill>
                <a:ea typeface="宋体" panose="02010600030101010101" pitchFamily="2" charset="-122"/>
              </a:rPr>
              <a:t>P</a:t>
            </a:r>
            <a:r>
              <a:rPr lang="en-US" altLang="zh-CN" sz="1600" baseline="-25000" dirty="0">
                <a:solidFill>
                  <a:srgbClr val="FF0000"/>
                </a:solidFill>
                <a:ea typeface="宋体" panose="02010600030101010101" pitchFamily="2" charset="-122"/>
              </a:rPr>
              <a:t>2</a:t>
            </a:r>
            <a:r>
              <a:rPr lang="en-US" altLang="zh-CN" sz="1600" dirty="0">
                <a:solidFill>
                  <a:srgbClr val="FF0000"/>
                </a:solidFill>
                <a:ea typeface="宋体" panose="02010600030101010101" pitchFamily="2" charset="-122"/>
              </a:rPr>
              <a:t>	</a:t>
            </a:r>
            <a:r>
              <a:rPr lang="en-US" altLang="zh-CN" sz="1600" dirty="0">
                <a:ea typeface="宋体" panose="02010600030101010101" pitchFamily="2" charset="-122"/>
              </a:rPr>
              <a:t>3 0 3</a:t>
            </a:r>
            <a:r>
              <a:rPr lang="en-US" altLang="zh-CN" sz="1600" dirty="0">
                <a:solidFill>
                  <a:srgbClr val="FF0000"/>
                </a:solidFill>
                <a:ea typeface="宋体" panose="02010600030101010101" pitchFamily="2" charset="-122"/>
              </a:rPr>
              <a:t>	0 0 1                         false</a:t>
            </a:r>
            <a:endParaRPr lang="en-US" altLang="zh-CN" sz="1600" dirty="0">
              <a:solidFill>
                <a:srgbClr val="FF0000"/>
              </a:solidFill>
              <a:ea typeface="宋体" panose="02010600030101010101" pitchFamily="2" charset="-122"/>
            </a:endParaRP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3</a:t>
            </a:r>
            <a:r>
              <a:rPr lang="en-US" altLang="zh-CN" sz="1600" dirty="0">
                <a:ea typeface="宋体" panose="02010600030101010101" pitchFamily="2" charset="-122"/>
              </a:rPr>
              <a:t>	2 1 1 	1 0 0                         </a:t>
            </a:r>
            <a:r>
              <a:rPr lang="en-US" altLang="zh-CN" sz="1600" dirty="0">
                <a:solidFill>
                  <a:srgbClr val="FF0000"/>
                </a:solidFill>
                <a:ea typeface="宋体" panose="02010600030101010101" pitchFamily="2" charset="-122"/>
              </a:rPr>
              <a:t>false</a:t>
            </a:r>
            <a:endParaRPr lang="en-US" altLang="zh-CN" sz="1600" dirty="0">
              <a:solidFill>
                <a:srgbClr val="FF0000"/>
              </a:solidFill>
              <a:ea typeface="宋体" panose="02010600030101010101" pitchFamily="2" charset="-122"/>
            </a:endParaRP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4</a:t>
            </a:r>
            <a:r>
              <a:rPr lang="en-US" altLang="zh-CN" sz="1600" dirty="0">
                <a:ea typeface="宋体" panose="02010600030101010101" pitchFamily="2" charset="-122"/>
              </a:rPr>
              <a:t>	0 0 2 	0 0 2                         </a:t>
            </a:r>
            <a:r>
              <a:rPr lang="en-US" altLang="zh-CN" sz="1600" dirty="0">
                <a:solidFill>
                  <a:srgbClr val="FF0000"/>
                </a:solidFill>
                <a:ea typeface="宋体" panose="02010600030101010101" pitchFamily="2" charset="-122"/>
              </a:rPr>
              <a:t>false</a:t>
            </a:r>
            <a:endParaRPr lang="en-US" altLang="zh-CN" sz="1600" dirty="0">
              <a:solidFill>
                <a:srgbClr val="FF0000"/>
              </a:solidFill>
              <a:ea typeface="宋体" panose="02010600030101010101" pitchFamily="2" charset="-122"/>
            </a:endParaRPr>
          </a:p>
          <a:p>
            <a:pPr>
              <a:tabLst>
                <a:tab pos="2800350" algn="l"/>
                <a:tab pos="3708400" algn="ctr"/>
              </a:tabLst>
            </a:pPr>
            <a:r>
              <a:rPr lang="en-US" altLang="zh-CN" sz="1800" dirty="0">
                <a:ea typeface="宋体" panose="02010600030101010101" pitchFamily="2" charset="-122"/>
              </a:rPr>
              <a:t>State of system?</a:t>
            </a:r>
            <a:endParaRPr lang="en-US" altLang="zh-CN" sz="1800" dirty="0">
              <a:ea typeface="宋体" panose="02010600030101010101" pitchFamily="2" charset="-122"/>
            </a:endParaRPr>
          </a:p>
          <a:p>
            <a:pPr lvl="1">
              <a:tabLst>
                <a:tab pos="2800350" algn="l"/>
                <a:tab pos="3708400" algn="ctr"/>
              </a:tabLst>
            </a:pPr>
            <a:r>
              <a:rPr lang="en-US" altLang="zh-CN" sz="1800" dirty="0">
                <a:ea typeface="宋体" panose="02010600030101010101" pitchFamily="2" charset="-122"/>
              </a:rPr>
              <a:t>Can reclaim resources held by process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but insufficient resources to fulfill other processes’ requests.  </a:t>
            </a:r>
            <a:endParaRPr lang="en-US" altLang="zh-CN" sz="1800" dirty="0">
              <a:ea typeface="宋体" panose="02010600030101010101" pitchFamily="2" charset="-122"/>
            </a:endParaRPr>
          </a:p>
          <a:p>
            <a:pPr lvl="1">
              <a:tabLst>
                <a:tab pos="2800350" algn="l"/>
                <a:tab pos="3708400" algn="ctr"/>
              </a:tabLst>
            </a:pPr>
            <a:r>
              <a:rPr lang="en-US" altLang="zh-CN" sz="1800" b="1" dirty="0">
                <a:solidFill>
                  <a:srgbClr val="000099"/>
                </a:solidFill>
                <a:ea typeface="宋体" panose="02010600030101010101" pitchFamily="2" charset="-122"/>
              </a:rPr>
              <a:t>Executing deadlock detection algorithm shows that </a:t>
            </a:r>
            <a:r>
              <a:rPr lang="en-US" altLang="zh-CN" sz="1800" b="1" dirty="0">
                <a:solidFill>
                  <a:srgbClr val="006600"/>
                </a:solidFill>
                <a:ea typeface="宋体" panose="02010600030101010101" pitchFamily="2" charset="-122"/>
              </a:rPr>
              <a:t>No sequence  will result in </a:t>
            </a:r>
            <a:r>
              <a:rPr lang="en-US" altLang="zh-CN" sz="1800" b="1" i="1" dirty="0">
                <a:solidFill>
                  <a:srgbClr val="006600"/>
                </a:solidFill>
                <a:ea typeface="宋体" panose="02010600030101010101" pitchFamily="2" charset="-122"/>
              </a:rPr>
              <a:t>Finish</a:t>
            </a:r>
            <a:r>
              <a:rPr lang="en-US" altLang="zh-CN" sz="1800" b="1" dirty="0">
                <a:solidFill>
                  <a:srgbClr val="006600"/>
                </a:solidFill>
                <a:ea typeface="宋体" panose="02010600030101010101" pitchFamily="2" charset="-122"/>
              </a:rPr>
              <a:t>[</a:t>
            </a:r>
            <a:r>
              <a:rPr lang="en-US" altLang="zh-CN" sz="1800" b="1" i="1" dirty="0" err="1">
                <a:solidFill>
                  <a:srgbClr val="006600"/>
                </a:solidFill>
                <a:ea typeface="宋体" panose="02010600030101010101" pitchFamily="2" charset="-122"/>
              </a:rPr>
              <a:t>i</a:t>
            </a:r>
            <a:r>
              <a:rPr lang="en-US" altLang="zh-CN" sz="1800" b="1" dirty="0">
                <a:solidFill>
                  <a:srgbClr val="006600"/>
                </a:solidFill>
                <a:ea typeface="宋体" panose="02010600030101010101" pitchFamily="2" charset="-122"/>
              </a:rPr>
              <a:t>] = true for all </a:t>
            </a:r>
            <a:r>
              <a:rPr lang="en-US" altLang="zh-CN" sz="1800" b="1" i="1" dirty="0" err="1">
                <a:solidFill>
                  <a:srgbClr val="006600"/>
                </a:solidFill>
                <a:ea typeface="宋体" panose="02010600030101010101" pitchFamily="2" charset="-122"/>
              </a:rPr>
              <a:t>i</a:t>
            </a:r>
            <a:r>
              <a:rPr lang="en-US" altLang="zh-CN" sz="1800" dirty="0">
                <a:solidFill>
                  <a:srgbClr val="006600"/>
                </a:solidFill>
                <a:ea typeface="宋体" panose="02010600030101010101" pitchFamily="2" charset="-122"/>
              </a:rPr>
              <a:t>. </a:t>
            </a:r>
            <a:endParaRPr lang="en-US" altLang="zh-CN" sz="1800" dirty="0">
              <a:solidFill>
                <a:srgbClr val="006600"/>
              </a:solidFill>
              <a:ea typeface="宋体" panose="02010600030101010101" pitchFamily="2" charset="-122"/>
            </a:endParaRPr>
          </a:p>
          <a:p>
            <a:pPr lvl="1">
              <a:tabLst>
                <a:tab pos="2800350" algn="l"/>
                <a:tab pos="3708400" algn="ctr"/>
              </a:tabLst>
            </a:pPr>
            <a:r>
              <a:rPr lang="en-US" altLang="zh-CN" sz="1800" dirty="0">
                <a:solidFill>
                  <a:srgbClr val="FF0000"/>
                </a:solidFill>
                <a:ea typeface="宋体" panose="02010600030101010101" pitchFamily="2" charset="-122"/>
              </a:rPr>
              <a:t>Deadlock exists</a:t>
            </a:r>
            <a:r>
              <a:rPr lang="en-US" altLang="zh-CN" sz="1800" dirty="0">
                <a:ea typeface="宋体" panose="02010600030101010101" pitchFamily="2" charset="-122"/>
              </a:rPr>
              <a:t>, consisting of </a:t>
            </a:r>
            <a:r>
              <a:rPr lang="en-US" altLang="zh-CN" sz="1800" b="1" dirty="0">
                <a:solidFill>
                  <a:srgbClr val="FF0000"/>
                </a:solidFill>
                <a:ea typeface="宋体" panose="02010600030101010101" pitchFamily="2" charset="-122"/>
              </a:rPr>
              <a:t>processes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baseline="-25000"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 and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4</a:t>
            </a:r>
            <a:r>
              <a:rPr lang="en-US" altLang="zh-CN" sz="1800" b="1" dirty="0">
                <a:solidFill>
                  <a:srgbClr val="FF0000"/>
                </a:solidFill>
                <a:ea typeface="宋体" panose="02010600030101010101" pitchFamily="2" charset="-122"/>
              </a:rPr>
              <a:t>.</a:t>
            </a:r>
            <a:endParaRPr lang="en-US" altLang="zh-CN" sz="1800" b="1" dirty="0">
              <a:solidFill>
                <a:srgbClr val="FF0000"/>
              </a:solidFill>
              <a:ea typeface="宋体" panose="02010600030101010101" pitchFamily="2" charset="-122"/>
            </a:endParaRPr>
          </a:p>
        </p:txBody>
      </p:sp>
      <p:sp>
        <p:nvSpPr>
          <p:cNvPr id="4" name="圆角矩形标注 3"/>
          <p:cNvSpPr/>
          <p:nvPr/>
        </p:nvSpPr>
        <p:spPr bwMode="auto">
          <a:xfrm>
            <a:off x="685800" y="2163337"/>
            <a:ext cx="2336180" cy="791737"/>
          </a:xfrm>
          <a:prstGeom prst="wedgeRoundRectCallout">
            <a:avLst>
              <a:gd name="adj1" fmla="val -45467"/>
              <a:gd name="adj2" fmla="val 15385"/>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Helvetica" panose="020B0604020202020204" pitchFamily="34" charset="0"/>
              </a:rPr>
              <a:t>不是不安全，已经发生死锁</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anose="02010600030101010101" pitchFamily="2" charset="-122"/>
                <a:cs typeface="+mj-cs"/>
              </a:rPr>
              <a:t>例题</a:t>
            </a:r>
            <a:endParaRPr lang="en-US" altLang="zh-CN" sz="2800" dirty="0">
              <a:effectLst>
                <a:outerShdw blurRad="38100" dist="38100" dir="2700000" algn="tl">
                  <a:srgbClr val="C0C0C0"/>
                </a:outerShdw>
              </a:effectLst>
              <a:ea typeface="宋体" panose="02010600030101010101" pitchFamily="2" charset="-122"/>
              <a:cs typeface="+mj-cs"/>
            </a:endParaRPr>
          </a:p>
        </p:txBody>
      </p:sp>
      <p:sp>
        <p:nvSpPr>
          <p:cNvPr id="91139" name="文本框 1"/>
          <p:cNvSpPr txBox="1">
            <a:spLocks noChangeArrowheads="1"/>
          </p:cNvSpPr>
          <p:nvPr/>
        </p:nvSpPr>
        <p:spPr bwMode="auto">
          <a:xfrm>
            <a:off x="6289675" y="1700213"/>
            <a:ext cx="2005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问</a:t>
            </a:r>
            <a:r>
              <a:rPr lang="zh-CN" altLang="en-US" sz="1800" dirty="0" smtClean="0">
                <a:ea typeface="宋体" panose="02010600030101010101" pitchFamily="2" charset="-122"/>
              </a:rPr>
              <a:t>该时刻是否</a:t>
            </a:r>
            <a:r>
              <a:rPr lang="zh-CN" altLang="en-US" sz="1800" dirty="0">
                <a:ea typeface="宋体" panose="02010600030101010101" pitchFamily="2" charset="-122"/>
              </a:rPr>
              <a:t>存在死锁进程？</a:t>
            </a:r>
            <a:endParaRPr lang="zh-CN" altLang="en-US" sz="1800" dirty="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321802" y="1172369"/>
            <a:ext cx="4569050" cy="3248025"/>
          </a:xfrm>
          <a:prstGeom prst="rect">
            <a:avLst/>
          </a:prstGeom>
        </p:spPr>
      </p:pic>
      <p:sp>
        <p:nvSpPr>
          <p:cNvPr id="5" name="文本框 1"/>
          <p:cNvSpPr txBox="1">
            <a:spLocks noChangeArrowheads="1"/>
          </p:cNvSpPr>
          <p:nvPr/>
        </p:nvSpPr>
        <p:spPr bwMode="auto">
          <a:xfrm>
            <a:off x="1019976" y="4642645"/>
            <a:ext cx="6146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solidFill>
                  <a:srgbClr val="0009C0"/>
                </a:solidFill>
                <a:ea typeface="宋体" panose="02010600030101010101" pitchFamily="2" charset="-122"/>
              </a:rPr>
              <a:t>对于资源为单个实例的情况，检测是否存在死锁进程</a:t>
            </a:r>
            <a:r>
              <a:rPr lang="zh-CN" altLang="en-US" sz="1800" dirty="0" smtClean="0">
                <a:solidFill>
                  <a:srgbClr val="0009C0"/>
                </a:solidFill>
                <a:ea typeface="宋体" panose="02010600030101010101" pitchFamily="2" charset="-122"/>
              </a:rPr>
              <a:t>，可以画</a:t>
            </a:r>
            <a:r>
              <a:rPr lang="zh-CN" altLang="en-US" sz="1800" dirty="0">
                <a:solidFill>
                  <a:srgbClr val="0009C0"/>
                </a:solidFill>
                <a:ea typeface="宋体" panose="02010600030101010101" pitchFamily="2" charset="-122"/>
              </a:rPr>
              <a:t>出进程</a:t>
            </a:r>
            <a:r>
              <a:rPr lang="zh-CN" altLang="en-US" sz="1800" dirty="0">
                <a:solidFill>
                  <a:srgbClr val="C00000"/>
                </a:solidFill>
                <a:ea typeface="宋体" panose="02010600030101010101" pitchFamily="2" charset="-122"/>
              </a:rPr>
              <a:t>等待图</a:t>
            </a:r>
            <a:r>
              <a:rPr lang="zh-CN" altLang="en-US" sz="1800" dirty="0">
                <a:solidFill>
                  <a:srgbClr val="0009C0"/>
                </a:solidFill>
                <a:ea typeface="宋体" panose="02010600030101010101" pitchFamily="2" charset="-122"/>
              </a:rPr>
              <a:t>，然后检测是否存在圈</a:t>
            </a:r>
            <a:r>
              <a:rPr lang="zh-CN" altLang="en-US" sz="1800" dirty="0" smtClean="0">
                <a:solidFill>
                  <a:srgbClr val="0009C0"/>
                </a:solidFill>
                <a:ea typeface="宋体" panose="02010600030101010101" pitchFamily="2" charset="-122"/>
              </a:rPr>
              <a:t>。</a:t>
            </a:r>
            <a:endParaRPr lang="en-US" altLang="zh-CN" sz="1800" dirty="0" smtClean="0">
              <a:solidFill>
                <a:srgbClr val="0009C0"/>
              </a:solidFill>
              <a:ea typeface="宋体" panose="02010600030101010101" pitchFamily="2" charset="-122"/>
            </a:endParaRPr>
          </a:p>
          <a:p>
            <a:pPr>
              <a:spcBef>
                <a:spcPct val="0"/>
              </a:spcBef>
              <a:buClrTx/>
              <a:buSzTx/>
              <a:buFontTx/>
              <a:buNone/>
            </a:pPr>
            <a:r>
              <a:rPr lang="zh-CN" altLang="en-US" sz="1800" dirty="0" smtClean="0">
                <a:solidFill>
                  <a:srgbClr val="0009C0"/>
                </a:solidFill>
                <a:ea typeface="宋体" panose="02010600030101010101" pitchFamily="2" charset="-122"/>
              </a:rPr>
              <a:t>（也可以采用</a:t>
            </a:r>
            <a:r>
              <a:rPr lang="zh-CN" altLang="en-US" sz="1800" dirty="0" smtClean="0">
                <a:solidFill>
                  <a:srgbClr val="C00000"/>
                </a:solidFill>
                <a:ea typeface="宋体" panose="02010600030101010101" pitchFamily="2" charset="-122"/>
              </a:rPr>
              <a:t>死锁定理</a:t>
            </a:r>
            <a:r>
              <a:rPr lang="zh-CN" altLang="en-US" sz="1800" dirty="0" smtClean="0">
                <a:solidFill>
                  <a:srgbClr val="0009C0"/>
                </a:solidFill>
                <a:ea typeface="宋体" panose="02010600030101010101" pitchFamily="2" charset="-122"/>
              </a:rPr>
              <a:t>，或</a:t>
            </a:r>
            <a:r>
              <a:rPr lang="zh-CN" altLang="en-US" sz="1800" dirty="0" smtClean="0">
                <a:solidFill>
                  <a:srgbClr val="C00000"/>
                </a:solidFill>
                <a:ea typeface="宋体" panose="02010600030101010101" pitchFamily="2" charset="-122"/>
              </a:rPr>
              <a:t>死锁检测算法</a:t>
            </a:r>
            <a:r>
              <a:rPr lang="zh-CN" altLang="en-US" sz="1800" dirty="0" smtClean="0">
                <a:solidFill>
                  <a:srgbClr val="0009C0"/>
                </a:solidFill>
                <a:ea typeface="宋体" panose="02010600030101010101" pitchFamily="2" charset="-122"/>
              </a:rPr>
              <a:t>）</a:t>
            </a:r>
            <a:endParaRPr lang="zh-CN" altLang="en-US" sz="1800" dirty="0">
              <a:solidFill>
                <a:srgbClr val="0009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anose="02010600030101010101" pitchFamily="2" charset="-122"/>
                <a:cs typeface="+mj-cs"/>
              </a:rPr>
              <a:t>例题</a:t>
            </a:r>
            <a:endParaRPr lang="en-US" altLang="zh-CN" sz="2800" dirty="0">
              <a:effectLst>
                <a:outerShdw blurRad="38100" dist="38100" dir="2700000" algn="tl">
                  <a:srgbClr val="C0C0C0"/>
                </a:outerShdw>
              </a:effectLst>
              <a:ea typeface="宋体" panose="02010600030101010101" pitchFamily="2" charset="-122"/>
              <a:cs typeface="+mj-cs"/>
            </a:endParaRPr>
          </a:p>
        </p:txBody>
      </p:sp>
      <p:pic>
        <p:nvPicPr>
          <p:cNvPr id="93187" name="Picture 1032"/>
          <p:cNvPicPr>
            <a:picLocks noChangeAspect="1" noChangeArrowheads="1"/>
          </p:cNvPicPr>
          <p:nvPr/>
        </p:nvPicPr>
        <p:blipFill>
          <a:blip r:embed="rId1">
            <a:extLst>
              <a:ext uri="{28A0092B-C50C-407E-A947-70E740481C1C}">
                <a14:useLocalDpi xmlns:a14="http://schemas.microsoft.com/office/drawing/2010/main" val="0"/>
              </a:ext>
            </a:extLst>
          </a:blip>
          <a:srcRect l="25287" t="926" r="25287" b="1532"/>
          <a:stretch>
            <a:fillRect/>
          </a:stretch>
        </p:blipFill>
        <p:spPr bwMode="auto">
          <a:xfrm>
            <a:off x="1974850" y="1533525"/>
            <a:ext cx="3578225"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3188" name="文本框 1"/>
          <p:cNvSpPr txBox="1">
            <a:spLocks noChangeArrowheads="1"/>
          </p:cNvSpPr>
          <p:nvPr/>
        </p:nvSpPr>
        <p:spPr bwMode="auto">
          <a:xfrm>
            <a:off x="6278563" y="1473200"/>
            <a:ext cx="2005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问该状态是否存在死锁进程？</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ln>
            <a:miter/>
          </a:ln>
        </p:spPr>
        <p:txBody>
          <a:bodyPr/>
          <a:lstStyle/>
          <a:p>
            <a:pPr>
              <a:defRPr/>
            </a:pPr>
            <a:r>
              <a:rPr lang="zh-CN" altLang="en-US" dirty="0" smtClean="0">
                <a:effectLst>
                  <a:outerShdw blurRad="38100" dist="38100" dir="2700000" algn="tl">
                    <a:srgbClr val="C0C0C0"/>
                  </a:outerShdw>
                </a:effectLst>
                <a:ea typeface="宋体" panose="02010600030101010101" pitchFamily="2" charset="-122"/>
                <a:cs typeface="+mj-cs"/>
              </a:rPr>
              <a:t>例题（续上页）</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94211" name="Rectangle 3"/>
          <p:cNvSpPr>
            <a:spLocks noGrp="1" noChangeArrowheads="1"/>
          </p:cNvSpPr>
          <p:nvPr>
            <p:ph type="body" idx="4294967295"/>
          </p:nvPr>
        </p:nvSpPr>
        <p:spPr>
          <a:xfrm>
            <a:off x="827088" y="1282700"/>
            <a:ext cx="7943850" cy="4870450"/>
          </a:xfrm>
        </p:spPr>
        <p:txBody>
          <a:bodyPr/>
          <a:lstStyle/>
          <a:p>
            <a:pPr>
              <a:tabLst>
                <a:tab pos="1428750" algn="l"/>
                <a:tab pos="2338070" algn="ctr"/>
                <a:tab pos="3594100" algn="ctr"/>
                <a:tab pos="4921250" algn="ctr"/>
              </a:tabLst>
            </a:pPr>
            <a:r>
              <a:rPr lang="zh-CN" altLang="en-US" sz="1800" dirty="0" smtClean="0">
                <a:ea typeface="宋体" panose="02010600030101010101" pitchFamily="2" charset="-122"/>
              </a:rPr>
              <a:t>可以采用死锁定理（基于</a:t>
            </a:r>
            <a:r>
              <a:rPr lang="en-US" altLang="zh-CN" sz="1800" dirty="0" smtClean="0">
                <a:ea typeface="宋体" panose="02010600030101010101" pitchFamily="2" charset="-122"/>
              </a:rPr>
              <a:t>RAG</a:t>
            </a:r>
            <a:r>
              <a:rPr lang="zh-CN" altLang="en-US" sz="1800" dirty="0" smtClean="0">
                <a:ea typeface="宋体" panose="02010600030101010101" pitchFamily="2" charset="-122"/>
              </a:rPr>
              <a:t>，图算法）</a:t>
            </a:r>
            <a:endParaRPr lang="en-US" altLang="zh-CN" sz="1800" dirty="0" smtClean="0">
              <a:ea typeface="宋体" panose="02010600030101010101" pitchFamily="2" charset="-122"/>
            </a:endParaRPr>
          </a:p>
          <a:p>
            <a:pPr>
              <a:tabLst>
                <a:tab pos="1428750" algn="l"/>
                <a:tab pos="2338070" algn="ctr"/>
                <a:tab pos="3594100" algn="ctr"/>
                <a:tab pos="4921250" algn="ctr"/>
              </a:tabLst>
            </a:pPr>
            <a:r>
              <a:rPr lang="en-US" altLang="zh-CN" sz="1800" dirty="0" smtClean="0">
                <a:ea typeface="宋体" panose="02010600030101010101" pitchFamily="2" charset="-122"/>
              </a:rPr>
              <a:t>Three </a:t>
            </a:r>
            <a:r>
              <a:rPr lang="en-US" altLang="zh-CN" sz="1800" dirty="0">
                <a:ea typeface="宋体" panose="02010600030101010101" pitchFamily="2" charset="-122"/>
              </a:rPr>
              <a:t>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through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four resource types </a:t>
            </a:r>
            <a:br>
              <a:rPr lang="en-US" altLang="zh-CN" sz="1800" dirty="0">
                <a:ea typeface="宋体" panose="02010600030101010101" pitchFamily="2" charset="-122"/>
              </a:rPr>
            </a:b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dirty="0">
                <a:ea typeface="宋体" panose="02010600030101010101" pitchFamily="2" charset="-122"/>
              </a:rPr>
              <a:t> (1 instances),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a:t>
            </a:r>
            <a:r>
              <a:rPr lang="en-US" altLang="zh-CN" sz="1800" dirty="0">
                <a:ea typeface="宋体" panose="02010600030101010101" pitchFamily="2" charset="-122"/>
              </a:rPr>
              <a:t>(2 instances), </a:t>
            </a:r>
            <a:r>
              <a:rPr lang="en-US" altLang="zh-CN" sz="1800" i="1" dirty="0">
                <a:ea typeface="宋体" panose="02010600030101010101" pitchFamily="2" charset="-122"/>
              </a:rPr>
              <a:t>R</a:t>
            </a:r>
            <a:r>
              <a:rPr lang="en-US" altLang="zh-CN" sz="1800" i="1" baseline="-25000" dirty="0">
                <a:ea typeface="宋体" panose="02010600030101010101" pitchFamily="2" charset="-122"/>
              </a:rPr>
              <a:t>3 </a:t>
            </a:r>
            <a:r>
              <a:rPr lang="en-US" altLang="zh-CN" sz="1800" dirty="0">
                <a:ea typeface="宋体" panose="02010600030101010101" pitchFamily="2" charset="-122"/>
              </a:rPr>
              <a:t> (1 instances), and </a:t>
            </a:r>
            <a:r>
              <a:rPr lang="en-US" altLang="zh-CN" sz="1800" i="1" dirty="0">
                <a:ea typeface="宋体" panose="02010600030101010101" pitchFamily="2" charset="-122"/>
              </a:rPr>
              <a:t>R</a:t>
            </a:r>
            <a:r>
              <a:rPr lang="en-US" altLang="zh-CN" sz="1800" i="1" baseline="-25000" dirty="0">
                <a:ea typeface="宋体" panose="02010600030101010101" pitchFamily="2" charset="-122"/>
              </a:rPr>
              <a:t>4</a:t>
            </a:r>
            <a:r>
              <a:rPr lang="en-US" altLang="zh-CN" sz="1800" dirty="0">
                <a:ea typeface="宋体" panose="02010600030101010101" pitchFamily="2" charset="-122"/>
              </a:rPr>
              <a:t> (3 instances).</a:t>
            </a:r>
            <a:endParaRPr lang="en-US" altLang="zh-CN" sz="1800" dirty="0">
              <a:ea typeface="宋体" panose="02010600030101010101" pitchFamily="2" charset="-122"/>
            </a:endParaRPr>
          </a:p>
          <a:p>
            <a:pPr>
              <a:tabLst>
                <a:tab pos="1428750" algn="l"/>
                <a:tab pos="2338070" algn="ctr"/>
                <a:tab pos="3594100" algn="ctr"/>
                <a:tab pos="4921250"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0009C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endParaRPr lang="en-US" altLang="zh-CN" sz="1800" i="1" u="sng" dirty="0">
              <a:solidFill>
                <a:srgbClr val="009900"/>
              </a:solidFill>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a:t>
            </a:r>
            <a:endParaRPr lang="en-US" altLang="zh-CN" sz="1800" i="1"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0   1   0   0	      1   0   0   0         0   0   0   3</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1   1   0   0      	0   0   1   0</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0   0   1   0	      0   0   0   0 </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r>
              <a:rPr lang="en-US" altLang="zh-CN" sz="1800" dirty="0">
                <a:ea typeface="宋体" panose="02010600030101010101" pitchFamily="2" charset="-122"/>
              </a:rPr>
              <a:t>		</a:t>
            </a:r>
            <a:endParaRPr lang="en-US" altLang="zh-CN" sz="1800" dirty="0">
              <a:ea typeface="宋体" panose="02010600030101010101" pitchFamily="2" charset="-122"/>
            </a:endParaRPr>
          </a:p>
          <a:p>
            <a:pPr>
              <a:tabLst>
                <a:tab pos="1428750" algn="l"/>
                <a:tab pos="2338070" algn="ctr"/>
                <a:tab pos="3594100" algn="ctr"/>
                <a:tab pos="4921250" algn="ctr"/>
              </a:tabLst>
            </a:pPr>
            <a:r>
              <a:rPr lang="en-US" altLang="zh-CN" sz="1800" b="1" dirty="0">
                <a:solidFill>
                  <a:srgbClr val="FF0000"/>
                </a:solidFill>
                <a:ea typeface="宋体" panose="02010600030101010101" pitchFamily="2" charset="-122"/>
              </a:rPr>
              <a:t>Sequence &lt;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&gt; will result in </a:t>
            </a:r>
            <a:r>
              <a:rPr lang="en-US" altLang="zh-CN" sz="1800" b="1" i="1" dirty="0">
                <a:solidFill>
                  <a:srgbClr val="FF0000"/>
                </a:solidFill>
                <a:ea typeface="宋体" panose="02010600030101010101" pitchFamily="2" charset="-122"/>
              </a:rPr>
              <a:t>Finish</a:t>
            </a:r>
            <a:r>
              <a:rPr lang="en-US" altLang="zh-CN" sz="1800" b="1" dirty="0">
                <a:solidFill>
                  <a:srgbClr val="FF0000"/>
                </a:solidFill>
                <a:ea typeface="宋体" panose="02010600030101010101" pitchFamily="2" charset="-122"/>
              </a:rPr>
              <a:t>[</a:t>
            </a:r>
            <a:r>
              <a:rPr lang="en-US" altLang="zh-CN" sz="1800" b="1" i="1" dirty="0" err="1">
                <a:solidFill>
                  <a:srgbClr val="FF0000"/>
                </a:solidFill>
                <a:ea typeface="宋体" panose="02010600030101010101" pitchFamily="2" charset="-122"/>
              </a:rPr>
              <a:t>i</a:t>
            </a:r>
            <a:r>
              <a:rPr lang="en-US" altLang="zh-CN" sz="1800" b="1" dirty="0">
                <a:solidFill>
                  <a:srgbClr val="FF0000"/>
                </a:solidFill>
                <a:ea typeface="宋体" panose="02010600030101010101" pitchFamily="2" charset="-122"/>
              </a:rPr>
              <a:t>] = true for all </a:t>
            </a:r>
            <a:r>
              <a:rPr lang="en-US" altLang="zh-CN" sz="1800" b="1" i="1" dirty="0" err="1">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a:t>
            </a:r>
            <a:endParaRPr lang="en-US" altLang="zh-CN" sz="1800" dirty="0">
              <a:solidFill>
                <a:srgbClr val="FF0000"/>
              </a:solidFill>
              <a:ea typeface="宋体" panose="02010600030101010101" pitchFamily="2" charset="-122"/>
            </a:endParaRPr>
          </a:p>
          <a:p>
            <a:pPr>
              <a:tabLst>
                <a:tab pos="1428750" algn="l"/>
                <a:tab pos="2338070" algn="ctr"/>
                <a:tab pos="3594100" algn="ctr"/>
                <a:tab pos="4921250" algn="ctr"/>
              </a:tabLst>
            </a:pPr>
            <a:r>
              <a:rPr lang="en-US" altLang="zh-CN" sz="1800" dirty="0">
                <a:ea typeface="宋体" panose="02010600030101010101" pitchFamily="2" charset="-122"/>
              </a:rPr>
              <a:t>The system is </a:t>
            </a:r>
            <a:r>
              <a:rPr lang="en-US" altLang="zh-CN" sz="1800" dirty="0">
                <a:solidFill>
                  <a:srgbClr val="000099"/>
                </a:solidFill>
                <a:ea typeface="宋体" panose="02010600030101010101" pitchFamily="2" charset="-122"/>
              </a:rPr>
              <a:t>not deadlocked</a:t>
            </a:r>
            <a:r>
              <a:rPr lang="en-US" altLang="zh-CN" sz="1800" dirty="0">
                <a:ea typeface="宋体" panose="02010600030101010101" pitchFamily="2" charset="-122"/>
              </a:rPr>
              <a:t>.</a:t>
            </a:r>
            <a:endParaRPr lang="en-US" altLang="zh-CN" sz="1800" dirty="0">
              <a:ea typeface="宋体" panose="02010600030101010101" pitchFamily="2" charset="-122"/>
            </a:endParaRPr>
          </a:p>
          <a:p>
            <a:pPr>
              <a:buFont typeface="Monotype Sorts" pitchFamily="2" charset="2"/>
              <a:buNone/>
              <a:tabLst>
                <a:tab pos="1428750" algn="l"/>
                <a:tab pos="2338070" algn="ctr"/>
                <a:tab pos="3594100" algn="ctr"/>
                <a:tab pos="492125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63550" y="384175"/>
            <a:ext cx="8728075" cy="469900"/>
          </a:xfrm>
          <a:ln>
            <a:miter/>
          </a:ln>
        </p:spPr>
        <p:txBody>
          <a:bodyPr/>
          <a:lstStyle/>
          <a:p>
            <a:pPr>
              <a:defRPr/>
            </a:pPr>
            <a:r>
              <a:rPr lang="zh-CN" altLang="en-US" sz="2800" dirty="0">
                <a:solidFill>
                  <a:srgbClr val="003399"/>
                </a:solidFill>
                <a:effectLst>
                  <a:outerShdw blurRad="38100" dist="38100" dir="2700000" algn="tl">
                    <a:srgbClr val="C0C0C0"/>
                  </a:outerShdw>
                </a:effectLst>
                <a:ea typeface="宋体" panose="02010600030101010101" pitchFamily="2" charset="-122"/>
                <a:cs typeface="+mj-cs"/>
              </a:rPr>
              <a:t>例题</a:t>
            </a:r>
            <a:endParaRPr lang="en-US" altLang="zh-CN" sz="2800" dirty="0">
              <a:solidFill>
                <a:srgbClr val="003399"/>
              </a:solidFill>
              <a:effectLst>
                <a:outerShdw blurRad="38100" dist="38100" dir="2700000" algn="tl">
                  <a:srgbClr val="C0C0C0"/>
                </a:outerShdw>
              </a:effectLst>
              <a:ea typeface="宋体" panose="02010600030101010101" pitchFamily="2" charset="-122"/>
              <a:cs typeface="+mj-cs"/>
            </a:endParaRPr>
          </a:p>
        </p:txBody>
      </p:sp>
      <p:pic>
        <p:nvPicPr>
          <p:cNvPr id="95235" name="Picture 6"/>
          <p:cNvPicPr>
            <a:picLocks noChangeAspect="1" noChangeArrowheads="1"/>
          </p:cNvPicPr>
          <p:nvPr/>
        </p:nvPicPr>
        <p:blipFill>
          <a:blip r:embed="rId1">
            <a:extLst>
              <a:ext uri="{28A0092B-C50C-407E-A947-70E740481C1C}">
                <a14:useLocalDpi xmlns:a14="http://schemas.microsoft.com/office/drawing/2010/main" val="0"/>
              </a:ext>
            </a:extLst>
          </a:blip>
          <a:srcRect l="25067" t="934" r="25284" b="1547"/>
          <a:stretch>
            <a:fillRect/>
          </a:stretch>
        </p:blipFill>
        <p:spPr bwMode="auto">
          <a:xfrm>
            <a:off x="1654175" y="1431925"/>
            <a:ext cx="3703638" cy="4059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5236" name="文本框 3"/>
          <p:cNvSpPr txBox="1">
            <a:spLocks noChangeArrowheads="1"/>
          </p:cNvSpPr>
          <p:nvPr/>
        </p:nvSpPr>
        <p:spPr bwMode="auto">
          <a:xfrm>
            <a:off x="6278563" y="1473200"/>
            <a:ext cx="20050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smtClean="0">
                <a:ea typeface="宋体" panose="02010600030101010101" pitchFamily="2" charset="-122"/>
              </a:rPr>
              <a:t>问该</a:t>
            </a:r>
            <a:r>
              <a:rPr lang="zh-CN" altLang="en-US" sz="1800" dirty="0">
                <a:ea typeface="宋体" panose="02010600030101010101" pitchFamily="2" charset="-122"/>
              </a:rPr>
              <a:t>状态是否存在死锁进程</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spcBef>
                <a:spcPct val="0"/>
              </a:spcBef>
              <a:buClrTx/>
              <a:buSzTx/>
              <a:buFontTx/>
              <a:buNone/>
            </a:pPr>
            <a:r>
              <a:rPr lang="zh-CN" altLang="en-US" sz="1800" dirty="0" smtClean="0">
                <a:ea typeface="宋体" panose="02010600030101010101" pitchFamily="2" charset="-122"/>
              </a:rPr>
              <a:t>请利用</a:t>
            </a:r>
            <a:r>
              <a:rPr lang="zh-CN" altLang="en-US" sz="1800" dirty="0">
                <a:ea typeface="宋体" panose="02010600030101010101" pitchFamily="2" charset="-122"/>
              </a:rPr>
              <a:t>死锁检测</a:t>
            </a:r>
            <a:r>
              <a:rPr lang="zh-CN" altLang="en-US" sz="1800" dirty="0" smtClean="0">
                <a:ea typeface="宋体" panose="02010600030101010101" pitchFamily="2" charset="-122"/>
              </a:rPr>
              <a:t>算法判定</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ln>
            <a:miter/>
          </a:ln>
        </p:spPr>
        <p:txBody>
          <a:bodyPr/>
          <a:lstStyle/>
          <a:p>
            <a:pPr>
              <a:defRPr/>
            </a:pPr>
            <a:r>
              <a:rPr lang="zh-CN" altLang="en-US" sz="2800" dirty="0">
                <a:effectLst>
                  <a:outerShdw blurRad="38100" dist="38100" dir="2700000" algn="tl">
                    <a:srgbClr val="C0C0C0"/>
                  </a:outerShdw>
                </a:effectLst>
                <a:ea typeface="宋体" panose="02010600030101010101" pitchFamily="2" charset="-122"/>
                <a:cs typeface="+mj-cs"/>
              </a:rPr>
              <a:t>例题</a:t>
            </a:r>
            <a:endParaRPr lang="en-US" altLang="zh-CN" sz="2800" dirty="0">
              <a:effectLst>
                <a:outerShdw blurRad="38100" dist="38100" dir="2700000" algn="tl">
                  <a:srgbClr val="C0C0C0"/>
                </a:outerShdw>
              </a:effectLst>
              <a:ea typeface="宋体" panose="02010600030101010101" pitchFamily="2" charset="-122"/>
              <a:cs typeface="+mj-cs"/>
            </a:endParaRPr>
          </a:p>
        </p:txBody>
      </p:sp>
      <p:sp>
        <p:nvSpPr>
          <p:cNvPr id="96259" name="Rectangle 3"/>
          <p:cNvSpPr>
            <a:spLocks noGrp="1" noChangeArrowheads="1"/>
          </p:cNvSpPr>
          <p:nvPr>
            <p:ph type="body" idx="4294967295"/>
          </p:nvPr>
        </p:nvSpPr>
        <p:spPr>
          <a:xfrm>
            <a:off x="827088" y="1282700"/>
            <a:ext cx="7778750" cy="4870450"/>
          </a:xfrm>
        </p:spPr>
        <p:txBody>
          <a:bodyPr/>
          <a:lstStyle/>
          <a:p>
            <a:pPr>
              <a:tabLst>
                <a:tab pos="2800350" algn="l"/>
                <a:tab pos="3708400" algn="ctr"/>
              </a:tabLst>
            </a:pPr>
            <a:r>
              <a:rPr lang="en-US" altLang="zh-CN" sz="2400" i="1" dirty="0">
                <a:solidFill>
                  <a:srgbClr val="C00000"/>
                </a:solidFill>
                <a:ea typeface="宋体" panose="02010600030101010101" pitchFamily="2" charset="-122"/>
              </a:rPr>
              <a:t>P</a:t>
            </a:r>
            <a:r>
              <a:rPr lang="en-US" altLang="zh-CN" sz="2400" baseline="-25000" dirty="0">
                <a:solidFill>
                  <a:srgbClr val="C00000"/>
                </a:solidFill>
                <a:ea typeface="宋体" panose="02010600030101010101" pitchFamily="2" charset="-122"/>
              </a:rPr>
              <a:t>3</a:t>
            </a:r>
            <a:r>
              <a:rPr lang="en-US" altLang="zh-CN" sz="2400" dirty="0">
                <a:solidFill>
                  <a:srgbClr val="C00000"/>
                </a:solidFill>
                <a:ea typeface="宋体" panose="02010600030101010101" pitchFamily="2" charset="-122"/>
              </a:rPr>
              <a:t> </a:t>
            </a:r>
            <a:r>
              <a:rPr lang="en-US" altLang="zh-CN" sz="2400" dirty="0">
                <a:ea typeface="宋体" panose="02010600030101010101" pitchFamily="2" charset="-122"/>
              </a:rPr>
              <a:t>requests an additional instance of type</a:t>
            </a:r>
            <a:r>
              <a:rPr lang="en-US" altLang="zh-CN" sz="2400" i="1" dirty="0">
                <a:ea typeface="宋体" panose="02010600030101010101" pitchFamily="2" charset="-122"/>
              </a:rPr>
              <a:t> </a:t>
            </a:r>
            <a:r>
              <a:rPr lang="en-US" altLang="zh-CN" sz="2400" i="1" dirty="0">
                <a:solidFill>
                  <a:srgbClr val="C00000"/>
                </a:solidFill>
                <a:ea typeface="宋体" panose="02010600030101010101" pitchFamily="2" charset="-122"/>
              </a:rPr>
              <a:t>R</a:t>
            </a:r>
            <a:r>
              <a:rPr lang="en-US" altLang="zh-CN" sz="2400" i="1" baseline="-25000" dirty="0">
                <a:solidFill>
                  <a:srgbClr val="C00000"/>
                </a:solidFill>
                <a:ea typeface="宋体" panose="02010600030101010101" pitchFamily="2" charset="-122"/>
              </a:rPr>
              <a:t>2</a:t>
            </a:r>
            <a:r>
              <a:rPr lang="en-US" altLang="zh-CN" sz="2400" dirty="0">
                <a:ea typeface="宋体" panose="02010600030101010101" pitchFamily="2" charset="-122"/>
              </a:rPr>
              <a:t>.</a:t>
            </a:r>
            <a:endParaRPr lang="en-US" altLang="zh-CN" sz="2400" dirty="0">
              <a:ea typeface="宋体" panose="02010600030101010101" pitchFamily="2" charset="-122"/>
            </a:endParaRPr>
          </a:p>
          <a:p>
            <a:pPr>
              <a:buFont typeface="Monotype Sorts" pitchFamily="2" charset="2"/>
              <a:buNone/>
              <a:tabLst>
                <a:tab pos="2800350" algn="l"/>
                <a:tab pos="3708400" algn="ctr"/>
              </a:tabLst>
            </a:pPr>
            <a:endParaRPr lang="en-US" altLang="zh-CN" sz="1800" dirty="0">
              <a:ea typeface="宋体" panose="02010600030101010101" pitchFamily="2" charset="-122"/>
            </a:endParaRP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0009C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endParaRPr lang="en-US" altLang="zh-CN" sz="1800" i="1" u="sng" dirty="0">
              <a:solidFill>
                <a:srgbClr val="009900"/>
              </a:solidFill>
              <a:ea typeface="宋体" panose="02010600030101010101" pitchFamily="2" charset="-122"/>
            </a:endParaRP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a:t>
            </a:r>
            <a:endParaRPr lang="en-US" altLang="zh-CN" sz="1800" i="1" dirty="0">
              <a:ea typeface="宋体" panose="02010600030101010101" pitchFamily="2" charset="-122"/>
            </a:endParaRP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0   1   0   0             1   0   0   0               0   0   0   3</a:t>
            </a:r>
            <a:endParaRPr lang="en-US" altLang="zh-CN" sz="1800" dirty="0">
              <a:ea typeface="宋体" panose="02010600030101010101" pitchFamily="2" charset="-122"/>
            </a:endParaRP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1   1   0   0      	 0   0   1   0</a:t>
            </a:r>
            <a:endParaRPr lang="en-US" altLang="zh-CN" sz="1800" dirty="0">
              <a:ea typeface="宋体" panose="02010600030101010101" pitchFamily="2" charset="-122"/>
            </a:endParaRP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0   0   1   0	 0   0   1   0 </a:t>
            </a:r>
            <a:endParaRPr lang="en-US" altLang="zh-CN" sz="1800" dirty="0">
              <a:ea typeface="宋体" panose="02010600030101010101" pitchFamily="2" charset="-122"/>
            </a:endParaRPr>
          </a:p>
          <a:p>
            <a:pPr>
              <a:buFont typeface="Monotype Sorts" pitchFamily="2" charset="2"/>
              <a:buNone/>
              <a:tabLst>
                <a:tab pos="2800350" algn="l"/>
                <a:tab pos="3708400" algn="ctr"/>
              </a:tabLst>
            </a:pPr>
            <a:r>
              <a:rPr lang="en-US" altLang="zh-CN" sz="1800" dirty="0">
                <a:ea typeface="宋体" panose="02010600030101010101" pitchFamily="2" charset="-122"/>
              </a:rPr>
              <a:t>		</a:t>
            </a:r>
            <a:endParaRPr lang="en-US" altLang="zh-CN" sz="1800" dirty="0">
              <a:ea typeface="宋体" panose="02010600030101010101" pitchFamily="2" charset="-122"/>
            </a:endParaRPr>
          </a:p>
          <a:p>
            <a:pPr lvl="1">
              <a:tabLst>
                <a:tab pos="2800350" algn="l"/>
                <a:tab pos="3708400" algn="ctr"/>
              </a:tabLst>
            </a:pPr>
            <a:r>
              <a:rPr lang="en-US" altLang="zh-CN" sz="2000" b="1" dirty="0">
                <a:solidFill>
                  <a:srgbClr val="000099"/>
                </a:solidFill>
                <a:ea typeface="宋体" panose="02010600030101010101" pitchFamily="2" charset="-122"/>
              </a:rPr>
              <a:t>No Sequence  will result in </a:t>
            </a:r>
            <a:r>
              <a:rPr lang="en-US" altLang="zh-CN" sz="2000" b="1" i="1" dirty="0">
                <a:solidFill>
                  <a:srgbClr val="000099"/>
                </a:solidFill>
                <a:ea typeface="宋体" panose="02010600030101010101" pitchFamily="2" charset="-122"/>
              </a:rPr>
              <a:t>Finish</a:t>
            </a:r>
            <a:r>
              <a:rPr lang="en-US" altLang="zh-CN" sz="2000" b="1" dirty="0">
                <a:solidFill>
                  <a:srgbClr val="000099"/>
                </a:solidFill>
                <a:ea typeface="宋体" panose="02010600030101010101" pitchFamily="2" charset="-122"/>
              </a:rPr>
              <a:t>[</a:t>
            </a:r>
            <a:r>
              <a:rPr lang="en-US" altLang="zh-CN" sz="2000" b="1" i="1" dirty="0" err="1">
                <a:solidFill>
                  <a:srgbClr val="000099"/>
                </a:solidFill>
                <a:ea typeface="宋体" panose="02010600030101010101" pitchFamily="2" charset="-122"/>
              </a:rPr>
              <a:t>i</a:t>
            </a:r>
            <a:r>
              <a:rPr lang="en-US" altLang="zh-CN" sz="2000" b="1" dirty="0">
                <a:solidFill>
                  <a:srgbClr val="000099"/>
                </a:solidFill>
                <a:ea typeface="宋体" panose="02010600030101010101" pitchFamily="2" charset="-122"/>
              </a:rPr>
              <a:t>] = true for all </a:t>
            </a:r>
            <a:r>
              <a:rPr lang="en-US" altLang="zh-CN" sz="2000" b="1" i="1"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 </a:t>
            </a:r>
            <a:endParaRPr lang="en-US" altLang="zh-CN" sz="2000" dirty="0">
              <a:solidFill>
                <a:srgbClr val="000099"/>
              </a:solidFill>
              <a:ea typeface="宋体" panose="02010600030101010101" pitchFamily="2" charset="-122"/>
            </a:endParaRPr>
          </a:p>
          <a:p>
            <a:pPr lvl="1">
              <a:tabLst>
                <a:tab pos="2800350" algn="l"/>
                <a:tab pos="3708400" algn="ctr"/>
              </a:tabLst>
            </a:pPr>
            <a:r>
              <a:rPr lang="en-US" altLang="zh-CN" sz="2000" dirty="0">
                <a:solidFill>
                  <a:srgbClr val="FF0000"/>
                </a:solidFill>
                <a:ea typeface="宋体" panose="02010600030101010101" pitchFamily="2" charset="-122"/>
              </a:rPr>
              <a:t>Deadlock exists</a:t>
            </a:r>
            <a:r>
              <a:rPr lang="en-US" altLang="zh-CN" sz="2000" dirty="0">
                <a:ea typeface="宋体" panose="02010600030101010101" pitchFamily="2" charset="-122"/>
              </a:rPr>
              <a:t>, consisting of </a:t>
            </a:r>
            <a:r>
              <a:rPr lang="en-US" altLang="zh-CN" sz="2000" b="1" dirty="0">
                <a:solidFill>
                  <a:srgbClr val="FF0000"/>
                </a:solidFill>
                <a:ea typeface="宋体" panose="02010600030101010101" pitchFamily="2" charset="-122"/>
              </a:rPr>
              <a:t>processes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1</a:t>
            </a:r>
            <a:r>
              <a:rPr lang="en-US" altLang="zh-CN" sz="2000" b="1" dirty="0">
                <a:solidFill>
                  <a:srgbClr val="FF0000"/>
                </a:solidFill>
                <a:ea typeface="宋体" panose="02010600030101010101" pitchFamily="2" charset="-122"/>
              </a:rPr>
              <a:t>, </a:t>
            </a:r>
            <a:r>
              <a:rPr lang="en-US" altLang="zh-CN" sz="2000" b="1" baseline="-25000" dirty="0">
                <a:solidFill>
                  <a:srgbClr val="FF0000"/>
                </a:solidFill>
                <a:ea typeface="宋体" panose="02010600030101010101" pitchFamily="2" charset="-122"/>
              </a:rPr>
              <a:t>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2</a:t>
            </a:r>
            <a:r>
              <a:rPr lang="en-US" altLang="zh-CN" sz="2000" b="1" dirty="0">
                <a:solidFill>
                  <a:srgbClr val="FF0000"/>
                </a:solidFill>
                <a:ea typeface="宋体" panose="02010600030101010101" pitchFamily="2" charset="-122"/>
              </a:rPr>
              <a:t>, and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3</a:t>
            </a:r>
            <a:r>
              <a:rPr lang="en-US" altLang="zh-CN" sz="2000" b="1" dirty="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a:p>
            <a:pPr>
              <a:buFont typeface="Monotype Sorts" pitchFamily="2" charset="2"/>
              <a:buNone/>
              <a:tabLst>
                <a:tab pos="2800350" algn="l"/>
                <a:tab pos="370840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7.1 System Model</a:t>
            </a:r>
            <a:endParaRPr lang="en-US" altLang="zh-CN">
              <a:effectLst>
                <a:outerShdw blurRad="38100" dist="38100" dir="2700000" algn="tl">
                  <a:srgbClr val="C0C0C0"/>
                </a:outerShdw>
              </a:effectLst>
              <a:ea typeface="宋体" panose="02010600030101010101" pitchFamily="2" charset="-122"/>
              <a:cs typeface="+mj-cs"/>
            </a:endParaRPr>
          </a:p>
        </p:txBody>
      </p:sp>
      <p:sp>
        <p:nvSpPr>
          <p:cNvPr id="12291" name="Rectangle 3"/>
          <p:cNvSpPr>
            <a:spLocks noGrp="1" noChangeArrowheads="1"/>
          </p:cNvSpPr>
          <p:nvPr>
            <p:ph type="body" idx="4294967295"/>
          </p:nvPr>
        </p:nvSpPr>
        <p:spPr>
          <a:xfrm>
            <a:off x="827088" y="1425575"/>
            <a:ext cx="7351712" cy="4483100"/>
          </a:xfrm>
        </p:spPr>
        <p:txBody>
          <a:bodyPr/>
          <a:lstStyle/>
          <a:p>
            <a:r>
              <a:rPr lang="en-US" altLang="zh-CN" sz="2400" dirty="0">
                <a:ea typeface="宋体" panose="02010600030101010101" pitchFamily="2" charset="-122"/>
              </a:rPr>
              <a:t>Resource types </a:t>
            </a:r>
            <a:r>
              <a:rPr lang="en-US" altLang="zh-CN" sz="2400" i="1" dirty="0">
                <a:ea typeface="宋体" panose="02010600030101010101" pitchFamily="2" charset="-122"/>
              </a:rPr>
              <a:t>R</a:t>
            </a:r>
            <a:r>
              <a:rPr lang="en-US" altLang="zh-CN" sz="2400" baseline="-25000" dirty="0">
                <a:ea typeface="宋体" panose="02010600030101010101" pitchFamily="2" charset="-122"/>
              </a:rPr>
              <a:t>1</a:t>
            </a:r>
            <a:r>
              <a:rPr lang="en-US" altLang="zh-CN" sz="2400" dirty="0">
                <a:ea typeface="宋体" panose="02010600030101010101" pitchFamily="2" charset="-122"/>
              </a:rPr>
              <a:t>, </a:t>
            </a:r>
            <a:r>
              <a:rPr lang="en-US" altLang="zh-CN" sz="2400" i="1" dirty="0">
                <a:ea typeface="宋体" panose="02010600030101010101" pitchFamily="2" charset="-122"/>
              </a:rPr>
              <a:t>R</a:t>
            </a:r>
            <a:r>
              <a:rPr lang="en-US" altLang="zh-CN" sz="2400" baseline="-25000" dirty="0">
                <a:ea typeface="宋体" panose="02010600030101010101" pitchFamily="2" charset="-122"/>
              </a:rPr>
              <a:t>2</a:t>
            </a:r>
            <a:r>
              <a:rPr lang="en-US" altLang="zh-CN" sz="2400" dirty="0">
                <a:ea typeface="宋体" panose="02010600030101010101" pitchFamily="2" charset="-122"/>
              </a:rPr>
              <a:t>, . . ., </a:t>
            </a:r>
            <a:r>
              <a:rPr lang="en-US" altLang="zh-CN" sz="2400" i="1" dirty="0">
                <a:ea typeface="宋体" panose="02010600030101010101" pitchFamily="2" charset="-122"/>
              </a:rPr>
              <a:t>R</a:t>
            </a:r>
            <a:r>
              <a:rPr lang="en-US" altLang="zh-CN" sz="2400" baseline="-25000" dirty="0">
                <a:ea typeface="宋体" panose="02010600030101010101" pitchFamily="2" charset="-122"/>
              </a:rPr>
              <a:t>m</a:t>
            </a:r>
            <a:endParaRPr lang="en-US" altLang="zh-CN" sz="2400" baseline="-25000" dirty="0">
              <a:ea typeface="宋体" panose="02010600030101010101" pitchFamily="2" charset="-122"/>
            </a:endParaRPr>
          </a:p>
          <a:p>
            <a:pPr lvl="2">
              <a:buFont typeface="Monotype Sorts" pitchFamily="2" charset="2"/>
              <a:buNone/>
            </a:pPr>
            <a:r>
              <a:rPr lang="en-US" altLang="zh-CN" i="1" dirty="0">
                <a:ea typeface="宋体" panose="02010600030101010101" pitchFamily="2" charset="-122"/>
              </a:rPr>
              <a:t>CPU cycles, memory space, I/O devices</a:t>
            </a:r>
            <a:endParaRPr lang="en-US" altLang="zh-CN" i="1" dirty="0">
              <a:ea typeface="宋体" panose="02010600030101010101" pitchFamily="2" charset="-122"/>
            </a:endParaRPr>
          </a:p>
          <a:p>
            <a:r>
              <a:rPr lang="en-US" altLang="zh-CN" sz="2400" dirty="0">
                <a:ea typeface="宋体" panose="02010600030101010101" pitchFamily="2" charset="-122"/>
              </a:rPr>
              <a:t>Each resource type </a:t>
            </a:r>
            <a:r>
              <a:rPr lang="en-US" altLang="zh-CN" sz="2400" i="1" dirty="0">
                <a:ea typeface="宋体" panose="02010600030101010101" pitchFamily="2" charset="-122"/>
              </a:rPr>
              <a:t>R</a:t>
            </a:r>
            <a:r>
              <a:rPr lang="en-US" altLang="zh-CN" sz="2400" baseline="-25000" dirty="0">
                <a:ea typeface="宋体" panose="02010600030101010101" pitchFamily="2" charset="-122"/>
              </a:rPr>
              <a:t>i</a:t>
            </a:r>
            <a:r>
              <a:rPr lang="en-US" altLang="zh-CN" sz="2400" dirty="0">
                <a:ea typeface="宋体" panose="02010600030101010101" pitchFamily="2" charset="-122"/>
              </a:rPr>
              <a:t> has </a:t>
            </a:r>
            <a:r>
              <a:rPr lang="en-US" altLang="zh-CN" sz="2400" i="1" dirty="0">
                <a:ea typeface="宋体" panose="02010600030101010101" pitchFamily="2" charset="-122"/>
              </a:rPr>
              <a:t>W</a:t>
            </a:r>
            <a:r>
              <a:rPr lang="en-US" altLang="zh-CN" sz="2400" baseline="-25000" dirty="0">
                <a:ea typeface="宋体" panose="02010600030101010101" pitchFamily="2" charset="-122"/>
              </a:rPr>
              <a:t>i</a:t>
            </a:r>
            <a:r>
              <a:rPr lang="en-US" altLang="zh-CN" sz="2400" dirty="0">
                <a:ea typeface="宋体" panose="02010600030101010101" pitchFamily="2" charset="-122"/>
              </a:rPr>
              <a:t> </a:t>
            </a:r>
            <a:r>
              <a:rPr lang="en-US" altLang="zh-CN" sz="2400" dirty="0">
                <a:solidFill>
                  <a:srgbClr val="006600"/>
                </a:solidFill>
                <a:ea typeface="宋体" panose="02010600030101010101" pitchFamily="2" charset="-122"/>
              </a:rPr>
              <a:t>instances</a:t>
            </a:r>
            <a:r>
              <a:rPr lang="en-US" altLang="zh-CN" sz="2400" dirty="0">
                <a:ea typeface="宋体" panose="02010600030101010101" pitchFamily="2" charset="-122"/>
              </a:rPr>
              <a:t>.</a:t>
            </a:r>
            <a:endParaRPr lang="en-US" altLang="zh-CN" sz="2400" dirty="0">
              <a:ea typeface="宋体" panose="02010600030101010101" pitchFamily="2" charset="-122"/>
            </a:endParaRPr>
          </a:p>
          <a:p>
            <a:r>
              <a:rPr lang="en-US" altLang="zh-CN" sz="2400" dirty="0">
                <a:solidFill>
                  <a:srgbClr val="7030A0"/>
                </a:solidFill>
                <a:ea typeface="宋体" panose="02010600030101010101" pitchFamily="2" charset="-122"/>
              </a:rPr>
              <a:t>Each process utilizes a resource as follows:</a:t>
            </a:r>
            <a:endParaRPr lang="en-US" altLang="zh-CN" sz="2400" dirty="0">
              <a:solidFill>
                <a:srgbClr val="7030A0"/>
              </a:solidFill>
              <a:ea typeface="宋体" panose="02010600030101010101" pitchFamily="2" charset="-122"/>
            </a:endParaRPr>
          </a:p>
          <a:p>
            <a:pPr lvl="1"/>
            <a:r>
              <a:rPr lang="en-US" altLang="zh-CN" sz="2000" dirty="0">
                <a:solidFill>
                  <a:srgbClr val="C00000"/>
                </a:solidFill>
                <a:ea typeface="宋体" panose="02010600030101010101" pitchFamily="2" charset="-122"/>
              </a:rPr>
              <a:t>request </a:t>
            </a:r>
            <a:endParaRPr lang="en-US" altLang="zh-CN" sz="2000" dirty="0">
              <a:solidFill>
                <a:srgbClr val="C00000"/>
              </a:solidFill>
              <a:ea typeface="宋体" panose="02010600030101010101" pitchFamily="2" charset="-122"/>
            </a:endParaRPr>
          </a:p>
          <a:p>
            <a:pPr lvl="1"/>
            <a:r>
              <a:rPr lang="en-US" altLang="zh-CN" sz="2000" dirty="0">
                <a:solidFill>
                  <a:srgbClr val="006600"/>
                </a:solidFill>
                <a:ea typeface="宋体" panose="02010600030101010101" pitchFamily="2" charset="-122"/>
              </a:rPr>
              <a:t>use</a:t>
            </a:r>
            <a:r>
              <a:rPr lang="en-US" altLang="zh-CN" sz="2000" dirty="0">
                <a:ea typeface="宋体" panose="02010600030101010101" pitchFamily="2" charset="-122"/>
              </a:rPr>
              <a:t> </a:t>
            </a:r>
            <a:endParaRPr lang="en-US" altLang="zh-CN" sz="2000" dirty="0">
              <a:ea typeface="宋体" panose="02010600030101010101" pitchFamily="2" charset="-122"/>
            </a:endParaRPr>
          </a:p>
          <a:p>
            <a:pPr lvl="1"/>
            <a:r>
              <a:rPr lang="en-US" altLang="zh-CN" sz="2000" dirty="0" smtClean="0">
                <a:solidFill>
                  <a:srgbClr val="000099"/>
                </a:solidFill>
                <a:ea typeface="宋体" panose="02010600030101010101" pitchFamily="2" charset="-122"/>
              </a:rPr>
              <a:t>release</a:t>
            </a:r>
            <a:endParaRPr lang="en-US" altLang="zh-CN" sz="2000" dirty="0" smtClean="0">
              <a:solidFill>
                <a:srgbClr val="000099"/>
              </a:solidFill>
              <a:ea typeface="宋体" panose="02010600030101010101" pitchFamily="2" charset="-122"/>
            </a:endParaRPr>
          </a:p>
          <a:p>
            <a:endParaRPr lang="en-US" altLang="zh-CN" sz="2000" dirty="0" smtClean="0">
              <a:ea typeface="宋体" panose="02010600030101010101" pitchFamily="2" charset="-122"/>
            </a:endParaRPr>
          </a:p>
          <a:p>
            <a:r>
              <a:rPr lang="zh-CN" altLang="en-US" sz="2000" dirty="0" smtClean="0">
                <a:ea typeface="宋体" panose="02010600030101010101" pitchFamily="2" charset="-122"/>
              </a:rPr>
              <a:t>基于</a:t>
            </a:r>
            <a:r>
              <a:rPr lang="zh-CN" altLang="en-US" sz="2000" dirty="0">
                <a:ea typeface="宋体" panose="02010600030101010101" pitchFamily="2" charset="-122"/>
              </a:rPr>
              <a:t>该</a:t>
            </a:r>
            <a:r>
              <a:rPr lang="zh-CN" altLang="en-US" sz="2000" dirty="0" smtClean="0">
                <a:ea typeface="宋体" panose="02010600030101010101" pitchFamily="2" charset="-122"/>
              </a:rPr>
              <a:t>模型，得出死锁的四个必要条件。</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idx="4294967295"/>
          </p:nvPr>
        </p:nvSpPr>
        <p:spPr>
          <a:xfrm>
            <a:off x="685800" y="192088"/>
            <a:ext cx="8077200" cy="609600"/>
          </a:xfrm>
          <a:ln>
            <a:miter/>
          </a:ln>
        </p:spPr>
        <p:txBody>
          <a:bodyPr/>
          <a:lstStyle/>
          <a:p>
            <a:pPr>
              <a:defRPr/>
            </a:pPr>
            <a:r>
              <a:rPr lang="zh-CN" altLang="en-US" dirty="0">
                <a:effectLst>
                  <a:outerShdw blurRad="38100" dist="38100" dir="2700000" algn="tl">
                    <a:srgbClr val="C0C0C0"/>
                  </a:outerShdw>
                </a:effectLst>
                <a:ea typeface="宋体" panose="02010600030101010101" pitchFamily="2" charset="-122"/>
                <a:cs typeface="+mj-cs"/>
              </a:rPr>
              <a:t>比较</a:t>
            </a:r>
            <a:endParaRPr lang="zh-CN" altLang="en-US" dirty="0">
              <a:effectLst>
                <a:outerShdw blurRad="38100" dist="38100" dir="2700000" algn="tl">
                  <a:srgbClr val="C0C0C0"/>
                </a:outerShdw>
              </a:effectLst>
              <a:ea typeface="宋体" panose="02010600030101010101" pitchFamily="2" charset="-122"/>
              <a:cs typeface="+mj-cs"/>
            </a:endParaRPr>
          </a:p>
        </p:txBody>
      </p:sp>
      <p:sp>
        <p:nvSpPr>
          <p:cNvPr id="97283" name="内容占位符 2"/>
          <p:cNvSpPr>
            <a:spLocks noGrp="1" noChangeArrowheads="1"/>
          </p:cNvSpPr>
          <p:nvPr>
            <p:ph idx="4294967295"/>
          </p:nvPr>
        </p:nvSpPr>
        <p:spPr>
          <a:xfrm>
            <a:off x="755650" y="865188"/>
            <a:ext cx="7826375" cy="5478462"/>
          </a:xfrm>
        </p:spPr>
        <p:txBody>
          <a:bodyPr/>
          <a:lstStyle/>
          <a:p>
            <a:pPr>
              <a:lnSpc>
                <a:spcPct val="90000"/>
              </a:lnSpc>
            </a:pPr>
            <a:r>
              <a:rPr lang="zh-CN" altLang="en-US" sz="2000" dirty="0">
                <a:ea typeface="宋体" panose="02010600030101010101" pitchFamily="2" charset="-122"/>
              </a:rPr>
              <a:t>利用</a:t>
            </a:r>
            <a:r>
              <a:rPr lang="zh-CN" altLang="en-US" sz="2000" b="1" dirty="0">
                <a:solidFill>
                  <a:srgbClr val="7030A0"/>
                </a:solidFill>
                <a:ea typeface="宋体" panose="02010600030101010101" pitchFamily="2" charset="-122"/>
              </a:rPr>
              <a:t>死锁检测算法</a:t>
            </a:r>
            <a:r>
              <a:rPr lang="zh-CN" altLang="en-US" sz="2000" dirty="0">
                <a:solidFill>
                  <a:srgbClr val="FF0000"/>
                </a:solidFill>
                <a:ea typeface="宋体" panose="02010600030101010101" pitchFamily="2" charset="-122"/>
              </a:rPr>
              <a:t>检测</a:t>
            </a:r>
            <a:r>
              <a:rPr lang="zh-CN" altLang="en-US" sz="2000" dirty="0">
                <a:ea typeface="宋体" panose="02010600030101010101" pitchFamily="2" charset="-122"/>
              </a:rPr>
              <a:t>系统是否存在死锁</a:t>
            </a:r>
            <a:endParaRPr lang="zh-CN" altLang="en-US" sz="2000" dirty="0">
              <a:ea typeface="宋体" panose="02010600030101010101" pitchFamily="2" charset="-122"/>
            </a:endParaRPr>
          </a:p>
          <a:p>
            <a:pPr lvl="1">
              <a:lnSpc>
                <a:spcPct val="90000"/>
              </a:lnSpc>
            </a:pPr>
            <a:r>
              <a:rPr lang="zh-CN" altLang="en-US" sz="1800" dirty="0">
                <a:ea typeface="宋体" panose="02010600030101010101" pitchFamily="2" charset="-122"/>
              </a:rPr>
              <a:t>检测目前系统</a:t>
            </a:r>
            <a:r>
              <a:rPr lang="zh-CN" altLang="en-US" sz="1800" b="1" dirty="0">
                <a:solidFill>
                  <a:srgbClr val="000099"/>
                </a:solidFill>
                <a:ea typeface="宋体" panose="02010600030101010101" pitchFamily="2" charset="-122"/>
              </a:rPr>
              <a:t>是否进入死锁状态</a:t>
            </a:r>
            <a:r>
              <a:rPr lang="zh-CN" altLang="en-US" sz="1800" dirty="0" smtClean="0">
                <a:solidFill>
                  <a:srgbClr val="000099"/>
                </a:solidFill>
                <a:ea typeface="宋体" panose="02010600030101010101" pitchFamily="2" charset="-122"/>
              </a:rPr>
              <a:t>（</a:t>
            </a:r>
            <a:r>
              <a:rPr lang="zh-CN" altLang="en-US" sz="1800" dirty="0">
                <a:solidFill>
                  <a:srgbClr val="006600"/>
                </a:solidFill>
                <a:ea typeface="宋体" panose="02010600030101010101" pitchFamily="2" charset="-122"/>
              </a:rPr>
              <a:t>资源已经实施分配</a:t>
            </a:r>
            <a:r>
              <a:rPr lang="zh-CN" altLang="en-US" sz="1800" dirty="0">
                <a:solidFill>
                  <a:srgbClr val="000099"/>
                </a:solidFill>
                <a:ea typeface="宋体" panose="02010600030101010101" pitchFamily="2" charset="-122"/>
              </a:rPr>
              <a:t>）</a:t>
            </a:r>
            <a:endParaRPr lang="zh-CN" altLang="en-US" sz="1800" dirty="0">
              <a:solidFill>
                <a:srgbClr val="000099"/>
              </a:solidFill>
              <a:ea typeface="宋体" panose="02010600030101010101" pitchFamily="2" charset="-122"/>
            </a:endParaRPr>
          </a:p>
          <a:p>
            <a:pPr lvl="1">
              <a:lnSpc>
                <a:spcPct val="90000"/>
              </a:lnSpc>
            </a:pPr>
            <a:r>
              <a:rPr lang="zh-CN" altLang="en-US" sz="1800" dirty="0">
                <a:solidFill>
                  <a:srgbClr val="FF0000"/>
                </a:solidFill>
                <a:ea typeface="宋体" panose="02010600030101010101" pitchFamily="2" charset="-122"/>
              </a:rPr>
              <a:t>request</a:t>
            </a:r>
            <a:r>
              <a:rPr lang="zh-CN" altLang="en-US" sz="1800" dirty="0">
                <a:ea typeface="宋体" panose="02010600030101010101" pitchFamily="2" charset="-122"/>
              </a:rPr>
              <a:t>，available</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当进程提出请求</a:t>
            </a:r>
            <a:endParaRPr lang="en-US" altLang="zh-CN" sz="1800" dirty="0">
              <a:ea typeface="宋体" panose="02010600030101010101" pitchFamily="2" charset="-122"/>
            </a:endParaRPr>
          </a:p>
          <a:p>
            <a:pPr lvl="2">
              <a:lnSpc>
                <a:spcPct val="90000"/>
              </a:lnSpc>
            </a:pPr>
            <a:r>
              <a:rPr lang="zh-CN" altLang="en-US" sz="1600" dirty="0">
                <a:ea typeface="宋体" panose="02010600030101010101" pitchFamily="2" charset="-122"/>
              </a:rPr>
              <a:t>进程等待（当系统资源不能满足）</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满足要求，分配（当系统资源能满足）</a:t>
            </a:r>
            <a:endParaRPr lang="en-US" altLang="zh-CN" sz="1600" dirty="0">
              <a:ea typeface="宋体" panose="02010600030101010101" pitchFamily="2" charset="-122"/>
            </a:endParaRPr>
          </a:p>
          <a:p>
            <a:pPr>
              <a:lnSpc>
                <a:spcPct val="90000"/>
              </a:lnSpc>
            </a:pPr>
            <a:r>
              <a:rPr lang="zh-CN" altLang="en-US" sz="2000" dirty="0">
                <a:ea typeface="宋体" panose="02010600030101010101" pitchFamily="2" charset="-122"/>
              </a:rPr>
              <a:t>利用银行家算法</a:t>
            </a:r>
            <a:r>
              <a:rPr lang="zh-CN" altLang="en-US" sz="2000" b="1" dirty="0">
                <a:solidFill>
                  <a:srgbClr val="FF0000"/>
                </a:solidFill>
                <a:ea typeface="宋体" panose="02010600030101010101" pitchFamily="2" charset="-122"/>
              </a:rPr>
              <a:t>避免</a:t>
            </a:r>
            <a:r>
              <a:rPr lang="zh-CN" altLang="en-US" sz="2000" b="1" dirty="0">
                <a:ea typeface="宋体" panose="02010600030101010101" pitchFamily="2" charset="-122"/>
              </a:rPr>
              <a:t>死锁</a:t>
            </a:r>
            <a:endParaRPr lang="zh-CN" altLang="en-US" sz="2000" b="1" dirty="0">
              <a:ea typeface="宋体" panose="02010600030101010101" pitchFamily="2" charset="-122"/>
            </a:endParaRPr>
          </a:p>
          <a:p>
            <a:pPr lvl="1">
              <a:lnSpc>
                <a:spcPct val="90000"/>
              </a:lnSpc>
            </a:pPr>
            <a:r>
              <a:rPr lang="zh-CN" altLang="en-US" sz="1800" dirty="0">
                <a:ea typeface="宋体" panose="02010600030101010101" pitchFamily="2" charset="-122"/>
              </a:rPr>
              <a:t>利用先验知识</a:t>
            </a:r>
            <a:r>
              <a:rPr lang="en-US" altLang="zh-CN" sz="1800" dirty="0">
                <a:ea typeface="宋体" panose="02010600030101010101" pitchFamily="2" charset="-122"/>
              </a:rPr>
              <a:t>(max</a:t>
            </a:r>
            <a:r>
              <a:rPr lang="zh-CN" altLang="en-US" sz="1800" dirty="0">
                <a:ea typeface="宋体" panose="02010600030101010101" pitchFamily="2" charset="-122"/>
              </a:rPr>
              <a:t>矩阵</a:t>
            </a:r>
            <a:r>
              <a:rPr lang="en-US" altLang="zh-CN" sz="1800" dirty="0">
                <a:ea typeface="宋体" panose="02010600030101010101" pitchFamily="2" charset="-122"/>
              </a:rPr>
              <a:t>)</a:t>
            </a:r>
            <a:r>
              <a:rPr lang="zh-CN" altLang="en-US" sz="1800" dirty="0">
                <a:ea typeface="宋体" panose="02010600030101010101" pitchFamily="2" charset="-122"/>
              </a:rPr>
              <a:t>，当进程提出资源请求，系统进行检查以确定</a:t>
            </a:r>
            <a:r>
              <a:rPr lang="zh-CN" altLang="en-US" sz="1800" dirty="0">
                <a:solidFill>
                  <a:srgbClr val="000099"/>
                </a:solidFill>
                <a:ea typeface="宋体" panose="02010600030101010101" pitchFamily="2" charset="-122"/>
              </a:rPr>
              <a:t>是否满足该请求</a:t>
            </a:r>
            <a:r>
              <a:rPr lang="zh-CN" altLang="en-US" sz="1800" dirty="0">
                <a:ea typeface="宋体" panose="02010600030101010101" pitchFamily="2" charset="-122"/>
              </a:rPr>
              <a:t>。</a:t>
            </a:r>
            <a:endParaRPr lang="zh-CN" altLang="en-US" sz="1800" dirty="0">
              <a:ea typeface="宋体" panose="02010600030101010101" pitchFamily="2" charset="-122"/>
            </a:endParaRPr>
          </a:p>
          <a:p>
            <a:pPr lvl="1">
              <a:lnSpc>
                <a:spcPct val="90000"/>
              </a:lnSpc>
            </a:pPr>
            <a:r>
              <a:rPr lang="zh-CN" altLang="en-US" sz="1800" dirty="0">
                <a:solidFill>
                  <a:srgbClr val="FF0000"/>
                </a:solidFill>
                <a:ea typeface="宋体" panose="02010600030101010101" pitchFamily="2" charset="-122"/>
              </a:rPr>
              <a:t>need</a:t>
            </a:r>
            <a:r>
              <a:rPr lang="zh-CN" altLang="en-US" sz="1800" dirty="0">
                <a:ea typeface="宋体" panose="02010600030101010101" pitchFamily="2" charset="-122"/>
              </a:rPr>
              <a:t>，available</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安全检测算法：检测目前状态</a:t>
            </a:r>
            <a:r>
              <a:rPr lang="zh-CN" altLang="en-US" sz="1800" b="1" dirty="0">
                <a:solidFill>
                  <a:srgbClr val="000099"/>
                </a:solidFill>
                <a:ea typeface="宋体" panose="02010600030101010101" pitchFamily="2" charset="-122"/>
              </a:rPr>
              <a:t>是否安全</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尚未实施分配，请求探测</a:t>
            </a:r>
            <a:r>
              <a:rPr lang="zh-CN" altLang="en-US"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当进程提出请求</a:t>
            </a:r>
            <a:endParaRPr lang="en-US" altLang="zh-CN" sz="1800" dirty="0">
              <a:ea typeface="宋体" panose="02010600030101010101" pitchFamily="2" charset="-122"/>
            </a:endParaRPr>
          </a:p>
          <a:p>
            <a:pPr lvl="2">
              <a:lnSpc>
                <a:spcPct val="90000"/>
              </a:lnSpc>
            </a:pPr>
            <a:r>
              <a:rPr lang="zh-CN" altLang="en-US" sz="1600" dirty="0">
                <a:ea typeface="宋体" panose="02010600030101010101" pitchFamily="2" charset="-122"/>
              </a:rPr>
              <a:t>出错（当请求数量超过其声明的数量）</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进程等待（当请求数量未超过其声明的数量，但系统资源不能满足；或者若分配后系统状态不安全）</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分配（当请求数量未超过其声明的数量，且系统资源能满足，且分配后不会导致死锁）</a:t>
            </a:r>
            <a:endParaRPr lang="en-US" altLang="zh-CN" sz="1600" dirty="0">
              <a:ea typeface="宋体" panose="02010600030101010101" pitchFamily="2" charset="-122"/>
            </a:endParaRPr>
          </a:p>
          <a:p>
            <a:pPr lvl="2"/>
            <a:endParaRPr lang="en-US" altLang="zh-CN" sz="1600" dirty="0">
              <a:ea typeface="宋体" panose="02010600030101010101" pitchFamily="2" charset="-122"/>
            </a:endParaRPr>
          </a:p>
          <a:p>
            <a:pPr lvl="1"/>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1203794"/>
            <a:ext cx="7315200" cy="2143125"/>
          </a:xfrm>
          <a:prstGeom prst="rect">
            <a:avLst/>
          </a:prstGeom>
          <a:noFill/>
        </p:spPr>
        <p:txBody>
          <a:bodyPr vert="horz" wrap="square"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若系统</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采用死锁</a:t>
            </a:r>
            <a:r>
              <a:rPr lang="zh-CN" altLang="en-US" sz="2000" b="1" dirty="0">
                <a:solidFill>
                  <a:srgbClr val="0009C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避免</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方法，系统</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采用死锁</a:t>
            </a:r>
            <a:r>
              <a:rPr lang="zh-CN" altLang="en-US" sz="2000" b="1" dirty="0">
                <a:solidFill>
                  <a:srgbClr val="0009C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检测</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算法。下列叙述中，正确的是（）。</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会限制用户申请资源的顺序，</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不会</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a:t>
            </a:r>
            <a:r>
              <a:rPr lang="en-US" altLang="zh-CN"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S1</a:t>
            </a:r>
            <a:r>
              <a:rPr lang="zh-CN" altLang="en-US"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需要进程运行所需资源总量信息，</a:t>
            </a:r>
            <a:r>
              <a:rPr lang="en-US" altLang="zh-CN"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S2</a:t>
            </a:r>
            <a:r>
              <a:rPr lang="zh-CN" altLang="en-US"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不需要</a:t>
            </a:r>
            <a:endParaRPr lang="en-US" altLang="zh-CN"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S1</a:t>
            </a:r>
            <a:r>
              <a:rPr lang="zh-CN" altLang="en-US"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不会给可能导致死锁的进程分配资源，</a:t>
            </a:r>
            <a:r>
              <a:rPr lang="en-US" altLang="zh-CN"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S2</a:t>
            </a:r>
            <a:r>
              <a:rPr lang="zh-CN" altLang="en-US"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会</a:t>
            </a:r>
            <a:endParaRPr lang="zh-CN" altLang="en-US" sz="2000" dirty="0">
              <a:solidFill>
                <a:srgbClr val="0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5" name="文本框 4"/>
          <p:cNvSpPr txBox="1"/>
          <p:nvPr>
            <p:custDataLst>
              <p:tags r:id="rId2"/>
            </p:custDataLst>
          </p:nvPr>
        </p:nvSpPr>
        <p:spPr>
          <a:xfrm>
            <a:off x="1702762" y="3511082"/>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6" name="文本框 5"/>
          <p:cNvSpPr txBox="1"/>
          <p:nvPr>
            <p:custDataLst>
              <p:tags r:id="rId3"/>
            </p:custDataLst>
          </p:nvPr>
        </p:nvSpPr>
        <p:spPr>
          <a:xfrm>
            <a:off x="5273073" y="3503144"/>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7" name="文本框 6"/>
          <p:cNvSpPr txBox="1"/>
          <p:nvPr>
            <p:custDataLst>
              <p:tags r:id="rId4"/>
            </p:custDataLst>
          </p:nvPr>
        </p:nvSpPr>
        <p:spPr>
          <a:xfrm>
            <a:off x="1702762" y="4238777"/>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8" name="文本框 7"/>
          <p:cNvSpPr txBox="1"/>
          <p:nvPr>
            <p:custDataLst>
              <p:tags r:id="rId5"/>
            </p:custDataLst>
          </p:nvPr>
        </p:nvSpPr>
        <p:spPr>
          <a:xfrm>
            <a:off x="5247628" y="4257206"/>
            <a:ext cx="2743200"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9" name="椭圆 8"/>
          <p:cNvSpPr>
            <a:spLocks noChangeAspect="1"/>
          </p:cNvSpPr>
          <p:nvPr>
            <p:custDataLst>
              <p:tags r:id="rId6"/>
            </p:custDataLst>
          </p:nvPr>
        </p:nvSpPr>
        <p:spPr bwMode="auto">
          <a:xfrm>
            <a:off x="988387" y="3587901"/>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10" name="椭圆 9"/>
          <p:cNvSpPr>
            <a:spLocks noChangeAspect="1"/>
          </p:cNvSpPr>
          <p:nvPr>
            <p:custDataLst>
              <p:tags r:id="rId7"/>
            </p:custDataLst>
          </p:nvPr>
        </p:nvSpPr>
        <p:spPr bwMode="auto">
          <a:xfrm>
            <a:off x="4558698" y="3579963"/>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B</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11" name="椭圆 10"/>
          <p:cNvSpPr>
            <a:spLocks noChangeAspect="1"/>
          </p:cNvSpPr>
          <p:nvPr>
            <p:custDataLst>
              <p:tags r:id="rId8"/>
            </p:custDataLst>
          </p:nvPr>
        </p:nvSpPr>
        <p:spPr bwMode="auto">
          <a:xfrm>
            <a:off x="988387" y="431559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C</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12" name="椭圆 11"/>
          <p:cNvSpPr>
            <a:spLocks noChangeAspect="1"/>
          </p:cNvSpPr>
          <p:nvPr>
            <p:custDataLst>
              <p:tags r:id="rId9"/>
            </p:custDataLst>
          </p:nvPr>
        </p:nvSpPr>
        <p:spPr bwMode="auto">
          <a:xfrm>
            <a:off x="4533253" y="4321499"/>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D</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6" name="文本框 25"/>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微软雅黑" panose="020B0503020204020204" charset="-122"/>
                <a:ea typeface="微软雅黑" panose="020B0503020204020204" charset="-122"/>
                <a:sym typeface="微软雅黑" panose="020B0503020204020204" charset="-122"/>
              </a:rPr>
              <a:t>B</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400" dirty="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2400" dirty="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7.6.3 Detection-Algorithm Usage</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98307" name="Rectangle 3"/>
          <p:cNvSpPr>
            <a:spLocks noGrp="1" noChangeArrowheads="1"/>
          </p:cNvSpPr>
          <p:nvPr>
            <p:ph type="body" idx="4294967295"/>
          </p:nvPr>
        </p:nvSpPr>
        <p:spPr/>
        <p:txBody>
          <a:bodyPr/>
          <a:lstStyle/>
          <a:p>
            <a:r>
              <a:rPr lang="en-US" altLang="zh-CN" sz="2000" b="1" dirty="0">
                <a:solidFill>
                  <a:srgbClr val="0070C0"/>
                </a:solidFill>
                <a:ea typeface="宋体" panose="02010600030101010101" pitchFamily="2" charset="-122"/>
              </a:rPr>
              <a:t>When, and how often</a:t>
            </a:r>
            <a:r>
              <a:rPr lang="en-US" altLang="zh-CN" sz="2000" dirty="0">
                <a:ea typeface="宋体" panose="02010600030101010101" pitchFamily="2" charset="-122"/>
              </a:rPr>
              <a:t>, to invoke </a:t>
            </a:r>
            <a:r>
              <a:rPr lang="en-US" altLang="zh-CN" sz="2000" dirty="0">
                <a:effectLst>
                  <a:outerShdw blurRad="38100" dist="38100" dir="2700000" algn="tl">
                    <a:srgbClr val="C0C0C0"/>
                  </a:outerShdw>
                </a:effectLst>
                <a:ea typeface="宋体" panose="02010600030101010101" pitchFamily="2" charset="-122"/>
              </a:rPr>
              <a:t>Detection-Algorithm </a:t>
            </a:r>
            <a:r>
              <a:rPr lang="en-US" altLang="zh-CN" sz="2000" dirty="0" smtClean="0">
                <a:ea typeface="宋体" panose="02010600030101010101" pitchFamily="2" charset="-122"/>
              </a:rPr>
              <a:t>depends </a:t>
            </a:r>
            <a:r>
              <a:rPr lang="en-US" altLang="zh-CN" sz="2000" dirty="0">
                <a:ea typeface="宋体" panose="02010600030101010101" pitchFamily="2" charset="-122"/>
              </a:rPr>
              <a:t>on:</a:t>
            </a:r>
            <a:endParaRPr lang="en-US" altLang="zh-CN" sz="2000" dirty="0">
              <a:ea typeface="宋体" panose="02010600030101010101" pitchFamily="2" charset="-122"/>
            </a:endParaRPr>
          </a:p>
          <a:p>
            <a:pPr lvl="1"/>
            <a:r>
              <a:rPr lang="en-US" altLang="zh-CN" sz="2000" dirty="0">
                <a:solidFill>
                  <a:srgbClr val="7030A0"/>
                </a:solidFill>
                <a:ea typeface="宋体" panose="02010600030101010101" pitchFamily="2" charset="-122"/>
              </a:rPr>
              <a:t>How often </a:t>
            </a:r>
            <a:r>
              <a:rPr lang="en-US" altLang="zh-CN" sz="2000" dirty="0">
                <a:solidFill>
                  <a:srgbClr val="000099"/>
                </a:solidFill>
                <a:ea typeface="宋体" panose="02010600030101010101" pitchFamily="2" charset="-122"/>
              </a:rPr>
              <a:t>a deadlock is likely to occur?</a:t>
            </a:r>
            <a:endParaRPr lang="en-US" altLang="zh-CN" sz="2000" dirty="0">
              <a:solidFill>
                <a:srgbClr val="000099"/>
              </a:solidFill>
              <a:ea typeface="宋体" panose="02010600030101010101" pitchFamily="2" charset="-122"/>
            </a:endParaRPr>
          </a:p>
          <a:p>
            <a:pPr lvl="1"/>
            <a:r>
              <a:rPr lang="en-US" altLang="zh-CN" sz="2000" dirty="0">
                <a:solidFill>
                  <a:srgbClr val="7030A0"/>
                </a:solidFill>
                <a:ea typeface="宋体" panose="02010600030101010101" pitchFamily="2" charset="-122"/>
              </a:rPr>
              <a:t>How many </a:t>
            </a:r>
            <a:r>
              <a:rPr lang="en-US" altLang="zh-CN" sz="2000" dirty="0">
                <a:solidFill>
                  <a:srgbClr val="000099"/>
                </a:solidFill>
                <a:ea typeface="宋体" panose="02010600030101010101" pitchFamily="2" charset="-122"/>
              </a:rPr>
              <a:t>processes will need to be rolled back?</a:t>
            </a:r>
            <a:endParaRPr lang="en-US" altLang="zh-CN" sz="2000" dirty="0">
              <a:solidFill>
                <a:srgbClr val="000099"/>
              </a:solidFill>
              <a:ea typeface="宋体" panose="02010600030101010101" pitchFamily="2" charset="-122"/>
            </a:endParaRPr>
          </a:p>
          <a:p>
            <a:pPr lvl="2"/>
            <a:r>
              <a:rPr lang="en-US" altLang="zh-CN" sz="2000" dirty="0">
                <a:solidFill>
                  <a:srgbClr val="C00000"/>
                </a:solidFill>
                <a:ea typeface="宋体" panose="02010600030101010101" pitchFamily="2" charset="-122"/>
              </a:rPr>
              <a:t>one for each disjoint cycle</a:t>
            </a:r>
            <a:br>
              <a:rPr lang="en-US" altLang="zh-CN" sz="2000" dirty="0">
                <a:ea typeface="宋体" panose="02010600030101010101" pitchFamily="2" charset="-122"/>
              </a:rPr>
            </a:br>
            <a:endParaRPr lang="en-US" altLang="zh-CN" sz="2000" dirty="0">
              <a:ea typeface="宋体" panose="02010600030101010101" pitchFamily="2" charset="-122"/>
            </a:endParaRPr>
          </a:p>
          <a:p>
            <a:r>
              <a:rPr lang="en-US" altLang="zh-CN" sz="2000" dirty="0">
                <a:ea typeface="宋体" panose="02010600030101010101" pitchFamily="2" charset="-122"/>
              </a:rPr>
              <a:t>If detection algorithm is invoked arbitrarily, there may be many cycles in the resource graph and so we would not be able to tell which of the many deadlocked processes “caused” the deadlock.</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7.7 Recovery From Deadlock</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8195" name="Rectangle 3"/>
          <p:cNvSpPr>
            <a:spLocks noGrp="1" noChangeArrowheads="1"/>
          </p:cNvSpPr>
          <p:nvPr>
            <p:ph type="body" idx="4294967295"/>
          </p:nvPr>
        </p:nvSpPr>
        <p:spPr>
          <a:xfrm>
            <a:off x="502175" y="3708014"/>
            <a:ext cx="8194675" cy="2050587"/>
          </a:xfrm>
        </p:spPr>
        <p:txBody>
          <a:bodyPr/>
          <a:lstStyle/>
          <a:p>
            <a:pPr>
              <a:spcBef>
                <a:spcPts val="600"/>
              </a:spcBef>
            </a:pPr>
            <a:r>
              <a:rPr lang="en-US" altLang="zh-CN" sz="2000" dirty="0">
                <a:ea typeface="宋体" panose="02010600030101010101" pitchFamily="2" charset="-122"/>
              </a:rPr>
              <a:t>Traffic only in one direction.</a:t>
            </a:r>
            <a:endParaRPr lang="en-US" altLang="zh-CN" sz="2000" dirty="0">
              <a:ea typeface="宋体" panose="02010600030101010101" pitchFamily="2" charset="-122"/>
            </a:endParaRPr>
          </a:p>
          <a:p>
            <a:pPr>
              <a:spcBef>
                <a:spcPts val="600"/>
              </a:spcBef>
            </a:pPr>
            <a:r>
              <a:rPr lang="en-US" altLang="zh-CN" sz="2000" dirty="0">
                <a:solidFill>
                  <a:srgbClr val="7030A0"/>
                </a:solidFill>
                <a:ea typeface="宋体" panose="02010600030101010101" pitchFamily="2" charset="-122"/>
              </a:rPr>
              <a:t>Each section of a bridge </a:t>
            </a:r>
            <a:r>
              <a:rPr lang="en-US" altLang="zh-CN" sz="2000" dirty="0">
                <a:solidFill>
                  <a:srgbClr val="006600"/>
                </a:solidFill>
                <a:ea typeface="宋体" panose="02010600030101010101" pitchFamily="2" charset="-122"/>
              </a:rPr>
              <a:t>can be viewed as a </a:t>
            </a:r>
            <a:r>
              <a:rPr lang="en-US" altLang="zh-CN" sz="2000" dirty="0">
                <a:solidFill>
                  <a:srgbClr val="7030A0"/>
                </a:solidFill>
                <a:ea typeface="宋体" panose="02010600030101010101" pitchFamily="2" charset="-122"/>
              </a:rPr>
              <a:t>resource</a:t>
            </a:r>
            <a:r>
              <a:rPr lang="en-US" altLang="zh-CN" sz="2000" dirty="0">
                <a:solidFill>
                  <a:srgbClr val="006600"/>
                </a:solidFill>
                <a:ea typeface="宋体" panose="02010600030101010101" pitchFamily="2" charset="-122"/>
              </a:rPr>
              <a:t>.</a:t>
            </a:r>
            <a:endParaRPr lang="en-US" altLang="zh-CN" sz="2000" dirty="0">
              <a:solidFill>
                <a:srgbClr val="006600"/>
              </a:solidFill>
              <a:ea typeface="宋体" panose="02010600030101010101" pitchFamily="2" charset="-122"/>
            </a:endParaRPr>
          </a:p>
          <a:p>
            <a:pPr lvl="1">
              <a:spcBef>
                <a:spcPts val="600"/>
              </a:spcBef>
            </a:pPr>
            <a:r>
              <a:rPr lang="en-US" altLang="zh-CN" sz="1800" dirty="0">
                <a:ea typeface="宋体" panose="02010600030101010101" pitchFamily="2" charset="-122"/>
              </a:rPr>
              <a:t>Each car on the bridge hold one section and each needs another </a:t>
            </a:r>
            <a:r>
              <a:rPr lang="en-US" altLang="zh-CN" sz="1800" dirty="0" smtClean="0">
                <a:ea typeface="宋体" panose="02010600030101010101" pitchFamily="2" charset="-122"/>
              </a:rPr>
              <a:t>one</a:t>
            </a:r>
            <a:endParaRPr lang="en-US" altLang="zh-CN" sz="1800" dirty="0">
              <a:solidFill>
                <a:srgbClr val="006600"/>
              </a:solidFill>
              <a:ea typeface="宋体" panose="02010600030101010101" pitchFamily="2" charset="-122"/>
            </a:endParaRPr>
          </a:p>
        </p:txBody>
      </p:sp>
      <p:grpSp>
        <p:nvGrpSpPr>
          <p:cNvPr id="8196" name="Group 35"/>
          <p:cNvGrpSpPr/>
          <p:nvPr/>
        </p:nvGrpSpPr>
        <p:grpSpPr bwMode="auto">
          <a:xfrm>
            <a:off x="1344613" y="1839928"/>
            <a:ext cx="5892800" cy="1506954"/>
            <a:chOff x="0" y="0"/>
            <a:chExt cx="3954" cy="864"/>
          </a:xfrm>
        </p:grpSpPr>
        <p:grpSp>
          <p:nvGrpSpPr>
            <p:cNvPr id="8197" name="Group 11"/>
            <p:cNvGrpSpPr/>
            <p:nvPr/>
          </p:nvGrpSpPr>
          <p:grpSpPr bwMode="auto">
            <a:xfrm>
              <a:off x="18" y="0"/>
              <a:ext cx="3936" cy="240"/>
              <a:chOff x="0" y="0"/>
              <a:chExt cx="3936" cy="240"/>
            </a:xfrm>
          </p:grpSpPr>
          <p:sp>
            <p:nvSpPr>
              <p:cNvPr id="8221" name="Line 6"/>
              <p:cNvSpPr>
                <a:spLocks noChangeShapeType="1"/>
              </p:cNvSpPr>
              <p:nvPr/>
            </p:nvSpPr>
            <p:spPr bwMode="auto">
              <a:xfrm>
                <a:off x="0" y="0"/>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2" name="Line 7"/>
              <p:cNvSpPr>
                <a:spLocks noChangeShapeType="1"/>
              </p:cNvSpPr>
              <p:nvPr/>
            </p:nvSpPr>
            <p:spPr bwMode="auto">
              <a:xfrm>
                <a:off x="1152" y="0"/>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3" name="Line 8"/>
              <p:cNvSpPr>
                <a:spLocks noChangeShapeType="1"/>
              </p:cNvSpPr>
              <p:nvPr/>
            </p:nvSpPr>
            <p:spPr bwMode="auto">
              <a:xfrm>
                <a:off x="1536" y="240"/>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4" name="Line 9"/>
              <p:cNvSpPr>
                <a:spLocks noChangeShapeType="1"/>
              </p:cNvSpPr>
              <p:nvPr/>
            </p:nvSpPr>
            <p:spPr bwMode="auto">
              <a:xfrm flipV="1">
                <a:off x="2400" y="18"/>
                <a:ext cx="384" cy="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5" name="Line 10"/>
              <p:cNvSpPr>
                <a:spLocks noChangeShapeType="1"/>
              </p:cNvSpPr>
              <p:nvPr/>
            </p:nvSpPr>
            <p:spPr bwMode="auto">
              <a:xfrm>
                <a:off x="2784" y="12"/>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p:cNvGrpSpPr/>
            <p:nvPr/>
          </p:nvGrpSpPr>
          <p:grpSpPr bwMode="auto">
            <a:xfrm flipV="1">
              <a:off x="18" y="624"/>
              <a:ext cx="3936" cy="240"/>
              <a:chOff x="0" y="0"/>
              <a:chExt cx="3936" cy="240"/>
            </a:xfrm>
          </p:grpSpPr>
          <p:sp>
            <p:nvSpPr>
              <p:cNvPr id="8216" name="Line 13"/>
              <p:cNvSpPr>
                <a:spLocks noChangeShapeType="1"/>
              </p:cNvSpPr>
              <p:nvPr/>
            </p:nvSpPr>
            <p:spPr bwMode="auto">
              <a:xfrm>
                <a:off x="0" y="0"/>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17" name="Line 14"/>
              <p:cNvSpPr>
                <a:spLocks noChangeShapeType="1"/>
              </p:cNvSpPr>
              <p:nvPr/>
            </p:nvSpPr>
            <p:spPr bwMode="auto">
              <a:xfrm>
                <a:off x="1152" y="0"/>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18" name="Line 15"/>
              <p:cNvSpPr>
                <a:spLocks noChangeShapeType="1"/>
              </p:cNvSpPr>
              <p:nvPr/>
            </p:nvSpPr>
            <p:spPr bwMode="auto">
              <a:xfrm>
                <a:off x="1536" y="240"/>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19" name="Line 16"/>
              <p:cNvSpPr>
                <a:spLocks noChangeShapeType="1"/>
              </p:cNvSpPr>
              <p:nvPr/>
            </p:nvSpPr>
            <p:spPr bwMode="auto">
              <a:xfrm flipV="1">
                <a:off x="2400" y="18"/>
                <a:ext cx="384" cy="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0" name="Line 17"/>
              <p:cNvSpPr>
                <a:spLocks noChangeShapeType="1"/>
              </p:cNvSpPr>
              <p:nvPr/>
            </p:nvSpPr>
            <p:spPr bwMode="auto">
              <a:xfrm>
                <a:off x="2784" y="12"/>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p:cNvGrpSpPr/>
            <p:nvPr/>
          </p:nvGrpSpPr>
          <p:grpSpPr bwMode="auto">
            <a:xfrm>
              <a:off x="714" y="606"/>
              <a:ext cx="288" cy="162"/>
              <a:chOff x="0" y="0"/>
              <a:chExt cx="288" cy="162"/>
            </a:xfrm>
          </p:grpSpPr>
          <p:sp>
            <p:nvSpPr>
              <p:cNvPr id="8214" name="Rectangle 18"/>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p:cNvSpPr>
              <a:spLocks noChangeShapeType="1"/>
            </p:cNvSpPr>
            <p:nvPr/>
          </p:nvSpPr>
          <p:spPr bwMode="auto">
            <a:xfrm>
              <a:off x="0" y="420"/>
              <a:ext cx="127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201" name="Line 21"/>
            <p:cNvSpPr>
              <a:spLocks noChangeShapeType="1"/>
            </p:cNvSpPr>
            <p:nvPr/>
          </p:nvSpPr>
          <p:spPr bwMode="auto">
            <a:xfrm>
              <a:off x="2646" y="414"/>
              <a:ext cx="127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p:cNvGrpSpPr/>
            <p:nvPr/>
          </p:nvGrpSpPr>
          <p:grpSpPr bwMode="auto">
            <a:xfrm>
              <a:off x="1584" y="336"/>
              <a:ext cx="288" cy="162"/>
              <a:chOff x="0" y="0"/>
              <a:chExt cx="288" cy="162"/>
            </a:xfrm>
          </p:grpSpPr>
          <p:sp>
            <p:nvSpPr>
              <p:cNvPr id="8212" name="Rectangle 24"/>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p:cNvGrpSpPr/>
            <p:nvPr/>
          </p:nvGrpSpPr>
          <p:grpSpPr bwMode="auto">
            <a:xfrm flipH="1">
              <a:off x="2040" y="336"/>
              <a:ext cx="288" cy="162"/>
              <a:chOff x="0" y="0"/>
              <a:chExt cx="288" cy="162"/>
            </a:xfrm>
          </p:grpSpPr>
          <p:sp>
            <p:nvSpPr>
              <p:cNvPr id="8210" name="Rectangle 27"/>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p:cNvGrpSpPr/>
            <p:nvPr/>
          </p:nvGrpSpPr>
          <p:grpSpPr bwMode="auto">
            <a:xfrm flipH="1">
              <a:off x="3024" y="132"/>
              <a:ext cx="288" cy="162"/>
              <a:chOff x="0" y="0"/>
              <a:chExt cx="288" cy="162"/>
            </a:xfrm>
          </p:grpSpPr>
          <p:sp>
            <p:nvSpPr>
              <p:cNvPr id="8208" name="Rectangle 30"/>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p:cNvGrpSpPr/>
            <p:nvPr/>
          </p:nvGrpSpPr>
          <p:grpSpPr bwMode="auto">
            <a:xfrm flipH="1">
              <a:off x="3450" y="132"/>
              <a:ext cx="288" cy="162"/>
              <a:chOff x="0" y="0"/>
              <a:chExt cx="288" cy="162"/>
            </a:xfrm>
          </p:grpSpPr>
          <p:sp>
            <p:nvSpPr>
              <p:cNvPr id="8206" name="Rectangle 33"/>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ln>
            <a:miter/>
          </a:ln>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Recovery </a:t>
            </a:r>
            <a:r>
              <a:rPr lang="en-US" altLang="zh-CN" dirty="0">
                <a:effectLst>
                  <a:outerShdw blurRad="38100" dist="38100" dir="2700000" algn="tl">
                    <a:srgbClr val="C0C0C0"/>
                  </a:outerShdw>
                </a:effectLst>
                <a:ea typeface="宋体" panose="02010600030101010101" pitchFamily="2" charset="-122"/>
              </a:rPr>
              <a:t>From Deadlock</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8195" name="Rectangle 3"/>
          <p:cNvSpPr>
            <a:spLocks noGrp="1" noChangeArrowheads="1"/>
          </p:cNvSpPr>
          <p:nvPr>
            <p:ph type="body" idx="4294967295"/>
          </p:nvPr>
        </p:nvSpPr>
        <p:spPr>
          <a:xfrm>
            <a:off x="568325" y="3062952"/>
            <a:ext cx="8194675" cy="3098152"/>
          </a:xfrm>
        </p:spPr>
        <p:txBody>
          <a:bodyPr/>
          <a:lstStyle/>
          <a:p>
            <a:pPr>
              <a:spcBef>
                <a:spcPts val="600"/>
              </a:spcBef>
            </a:pPr>
            <a:r>
              <a:rPr lang="en-US" altLang="zh-CN" sz="2000" dirty="0" smtClean="0">
                <a:ea typeface="宋体" panose="02010600030101010101" pitchFamily="2" charset="-122"/>
              </a:rPr>
              <a:t>If </a:t>
            </a:r>
            <a:r>
              <a:rPr lang="en-US" altLang="zh-CN" sz="2000" dirty="0">
                <a:ea typeface="宋体" panose="02010600030101010101" pitchFamily="2" charset="-122"/>
              </a:rPr>
              <a:t>a deadlock occurs, it can be resolved:</a:t>
            </a:r>
            <a:endParaRPr lang="en-US" altLang="zh-CN" sz="2000" dirty="0">
              <a:ea typeface="宋体" panose="02010600030101010101" pitchFamily="2" charset="-122"/>
            </a:endParaRPr>
          </a:p>
          <a:p>
            <a:pPr lvl="1">
              <a:spcBef>
                <a:spcPts val="600"/>
              </a:spcBef>
            </a:pPr>
            <a:r>
              <a:rPr lang="en-US" altLang="zh-CN" sz="1800" dirty="0">
                <a:ea typeface="宋体" panose="02010600030101010101" pitchFamily="2" charset="-122"/>
              </a:rPr>
              <a:t>Push </a:t>
            </a:r>
            <a:r>
              <a:rPr lang="en-US" altLang="zh-CN" sz="1800" dirty="0" smtClean="0">
                <a:ea typeface="宋体" panose="02010600030101010101" pitchFamily="2" charset="-122"/>
              </a:rPr>
              <a:t>one or more car(s) </a:t>
            </a:r>
            <a:r>
              <a:rPr lang="en-US" altLang="zh-CN" sz="1800" dirty="0">
                <a:ea typeface="宋体" panose="02010600030101010101" pitchFamily="2" charset="-122"/>
              </a:rPr>
              <a:t>off the bridge into the river (</a:t>
            </a:r>
            <a:r>
              <a:rPr lang="en-US" altLang="zh-CN" sz="1800" dirty="0">
                <a:solidFill>
                  <a:srgbClr val="FF0066"/>
                </a:solidFill>
                <a:ea typeface="宋体" panose="02010600030101010101" pitchFamily="2" charset="-122"/>
              </a:rPr>
              <a:t>abort processes </a:t>
            </a:r>
            <a:r>
              <a:rPr lang="en-US" altLang="zh-CN" sz="1800" dirty="0">
                <a:ea typeface="宋体" panose="02010600030101010101" pitchFamily="2" charset="-122"/>
              </a:rPr>
              <a:t>)</a:t>
            </a:r>
            <a:endParaRPr lang="en-US" altLang="zh-CN" sz="1800" dirty="0">
              <a:ea typeface="宋体" panose="02010600030101010101" pitchFamily="2" charset="-122"/>
            </a:endParaRP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pushed into river if a deadlock occurs.</a:t>
            </a:r>
            <a:endParaRPr lang="en-US" altLang="zh-CN" sz="1600" dirty="0">
              <a:ea typeface="宋体" panose="02010600030101010101" pitchFamily="2" charset="-122"/>
            </a:endParaRPr>
          </a:p>
          <a:p>
            <a:pPr lvl="1">
              <a:spcBef>
                <a:spcPts val="600"/>
              </a:spcBef>
            </a:pPr>
            <a:r>
              <a:rPr lang="en-US" altLang="zh-CN" sz="1800" dirty="0">
                <a:ea typeface="宋体" panose="02010600030101010101" pitchFamily="2" charset="-122"/>
              </a:rPr>
              <a:t>if one car backs up (</a:t>
            </a:r>
            <a:r>
              <a:rPr lang="en-US" altLang="zh-CN" sz="1800" dirty="0">
                <a:solidFill>
                  <a:srgbClr val="FF0066"/>
                </a:solidFill>
                <a:ea typeface="宋体" panose="02010600030101010101" pitchFamily="2" charset="-122"/>
              </a:rPr>
              <a:t>preempt resources and rollback</a:t>
            </a:r>
            <a:r>
              <a:rPr lang="en-US" altLang="zh-CN" sz="1800" dirty="0">
                <a:ea typeface="宋体" panose="02010600030101010101" pitchFamily="2" charset="-122"/>
              </a:rPr>
              <a:t>).</a:t>
            </a:r>
            <a:endParaRPr lang="en-US" altLang="zh-CN" sz="1800" dirty="0">
              <a:ea typeface="宋体" panose="02010600030101010101" pitchFamily="2" charset="-122"/>
            </a:endParaRP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backed up if a deadlock occurs</a:t>
            </a:r>
            <a:r>
              <a:rPr lang="en-US" altLang="zh-CN" sz="1600" dirty="0" smtClean="0">
                <a:ea typeface="宋体" panose="02010600030101010101" pitchFamily="2" charset="-122"/>
              </a:rPr>
              <a:t>.</a:t>
            </a:r>
            <a:endParaRPr lang="en-US" altLang="zh-CN" sz="1600" dirty="0" smtClean="0">
              <a:ea typeface="宋体" panose="02010600030101010101" pitchFamily="2" charset="-122"/>
            </a:endParaRPr>
          </a:p>
          <a:p>
            <a:pPr lvl="1">
              <a:spcBef>
                <a:spcPts val="600"/>
              </a:spcBef>
            </a:pPr>
            <a:r>
              <a:rPr lang="en-US" altLang="zh-CN" sz="1800" dirty="0">
                <a:ea typeface="宋体" panose="02010600030101010101" pitchFamily="2" charset="-122"/>
              </a:rPr>
              <a:t>if </a:t>
            </a:r>
            <a:r>
              <a:rPr lang="en-US" altLang="zh-CN" sz="1800" dirty="0" smtClean="0">
                <a:ea typeface="宋体" panose="02010600030101010101" pitchFamily="2" charset="-122"/>
              </a:rPr>
              <a:t>all cars on the</a:t>
            </a:r>
            <a:r>
              <a:rPr lang="en-US" altLang="zh-CN" sz="1800" dirty="0">
                <a:ea typeface="宋体" panose="02010600030101010101" pitchFamily="2" charset="-122"/>
              </a:rPr>
              <a:t> bridge</a:t>
            </a:r>
            <a:r>
              <a:rPr lang="en-US" altLang="zh-CN" sz="1800" dirty="0" smtClean="0">
                <a:ea typeface="宋体" panose="02010600030101010101" pitchFamily="2" charset="-122"/>
              </a:rPr>
              <a:t> back up  (</a:t>
            </a:r>
            <a:r>
              <a:rPr lang="en-US" altLang="zh-CN" sz="1800" dirty="0" err="1">
                <a:solidFill>
                  <a:srgbClr val="FF0066"/>
                </a:solidFill>
                <a:ea typeface="宋体" panose="02010600030101010101" pitchFamily="2" charset="-122"/>
              </a:rPr>
              <a:t>checkpoint+ro</a:t>
            </a:r>
            <a:r>
              <a:rPr lang="en-US" altLang="zh-CN" sz="1800" dirty="0" err="1" smtClean="0">
                <a:solidFill>
                  <a:srgbClr val="FF0066"/>
                </a:solidFill>
                <a:ea typeface="宋体" panose="02010600030101010101" pitchFamily="2" charset="-122"/>
              </a:rPr>
              <a:t>llback</a:t>
            </a:r>
            <a:r>
              <a:rPr lang="en-US" altLang="zh-CN" sz="1800" dirty="0">
                <a:ea typeface="宋体" panose="02010600030101010101" pitchFamily="2" charset="-122"/>
              </a:rPr>
              <a:t>).</a:t>
            </a:r>
            <a:endParaRPr lang="en-US" altLang="zh-CN" sz="1800" dirty="0">
              <a:ea typeface="宋体" panose="02010600030101010101" pitchFamily="2" charset="-122"/>
            </a:endParaRPr>
          </a:p>
          <a:p>
            <a:pPr lvl="2">
              <a:spcBef>
                <a:spcPts val="600"/>
              </a:spcBef>
            </a:pPr>
            <a:r>
              <a:rPr lang="en-US" altLang="zh-CN" sz="1600" dirty="0" smtClean="0">
                <a:solidFill>
                  <a:srgbClr val="000099"/>
                </a:solidFill>
                <a:ea typeface="宋体" panose="02010600030101010101" pitchFamily="2" charset="-122"/>
              </a:rPr>
              <a:t>All cars</a:t>
            </a:r>
            <a:r>
              <a:rPr lang="en-US" altLang="zh-CN" sz="1600" dirty="0" smtClean="0">
                <a:ea typeface="宋体" panose="02010600030101010101" pitchFamily="2" charset="-122"/>
              </a:rPr>
              <a:t> </a:t>
            </a:r>
            <a:r>
              <a:rPr lang="en-US" altLang="zh-CN" sz="1600" dirty="0">
                <a:ea typeface="宋体" panose="02010600030101010101" pitchFamily="2" charset="-122"/>
              </a:rPr>
              <a:t>have to be backed up if a deadlock occurs</a:t>
            </a:r>
            <a:r>
              <a:rPr lang="en-US" altLang="zh-CN" sz="1600" dirty="0" smtClean="0">
                <a:ea typeface="宋体" panose="02010600030101010101" pitchFamily="2" charset="-122"/>
              </a:rPr>
              <a:t>.</a:t>
            </a:r>
            <a:endParaRPr lang="en-US" altLang="zh-CN" sz="2000" dirty="0">
              <a:ea typeface="宋体" panose="02010600030101010101" pitchFamily="2" charset="-122"/>
            </a:endParaRPr>
          </a:p>
          <a:p>
            <a:pPr>
              <a:spcBef>
                <a:spcPts val="600"/>
              </a:spcBef>
            </a:pPr>
            <a:r>
              <a:rPr lang="en-US" altLang="zh-CN" sz="2000" b="1" dirty="0">
                <a:solidFill>
                  <a:srgbClr val="003399"/>
                </a:solidFill>
                <a:ea typeface="宋体" panose="02010600030101010101" pitchFamily="2" charset="-122"/>
              </a:rPr>
              <a:t>Starvation is possible.</a:t>
            </a:r>
            <a:endParaRPr lang="en-US" altLang="zh-CN" sz="2000" b="1" dirty="0">
              <a:solidFill>
                <a:srgbClr val="003399"/>
              </a:solidFill>
              <a:ea typeface="宋体" panose="02010600030101010101" pitchFamily="2" charset="-122"/>
            </a:endParaRPr>
          </a:p>
        </p:txBody>
      </p:sp>
      <p:grpSp>
        <p:nvGrpSpPr>
          <p:cNvPr id="8196" name="Group 35"/>
          <p:cNvGrpSpPr/>
          <p:nvPr/>
        </p:nvGrpSpPr>
        <p:grpSpPr bwMode="auto">
          <a:xfrm>
            <a:off x="1344613" y="1635742"/>
            <a:ext cx="5892800" cy="1276134"/>
            <a:chOff x="0" y="0"/>
            <a:chExt cx="3954" cy="864"/>
          </a:xfrm>
        </p:grpSpPr>
        <p:grpSp>
          <p:nvGrpSpPr>
            <p:cNvPr id="8197" name="Group 11"/>
            <p:cNvGrpSpPr/>
            <p:nvPr/>
          </p:nvGrpSpPr>
          <p:grpSpPr bwMode="auto">
            <a:xfrm>
              <a:off x="18" y="0"/>
              <a:ext cx="3936" cy="240"/>
              <a:chOff x="0" y="0"/>
              <a:chExt cx="3936" cy="240"/>
            </a:xfrm>
          </p:grpSpPr>
          <p:sp>
            <p:nvSpPr>
              <p:cNvPr id="8221" name="Line 6"/>
              <p:cNvSpPr>
                <a:spLocks noChangeShapeType="1"/>
              </p:cNvSpPr>
              <p:nvPr/>
            </p:nvSpPr>
            <p:spPr bwMode="auto">
              <a:xfrm>
                <a:off x="0" y="0"/>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2" name="Line 7"/>
              <p:cNvSpPr>
                <a:spLocks noChangeShapeType="1"/>
              </p:cNvSpPr>
              <p:nvPr/>
            </p:nvSpPr>
            <p:spPr bwMode="auto">
              <a:xfrm>
                <a:off x="1152" y="0"/>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3" name="Line 8"/>
              <p:cNvSpPr>
                <a:spLocks noChangeShapeType="1"/>
              </p:cNvSpPr>
              <p:nvPr/>
            </p:nvSpPr>
            <p:spPr bwMode="auto">
              <a:xfrm>
                <a:off x="1536" y="240"/>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4" name="Line 9"/>
              <p:cNvSpPr>
                <a:spLocks noChangeShapeType="1"/>
              </p:cNvSpPr>
              <p:nvPr/>
            </p:nvSpPr>
            <p:spPr bwMode="auto">
              <a:xfrm flipV="1">
                <a:off x="2400" y="18"/>
                <a:ext cx="384" cy="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5" name="Line 10"/>
              <p:cNvSpPr>
                <a:spLocks noChangeShapeType="1"/>
              </p:cNvSpPr>
              <p:nvPr/>
            </p:nvSpPr>
            <p:spPr bwMode="auto">
              <a:xfrm>
                <a:off x="2784" y="12"/>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p:cNvGrpSpPr/>
            <p:nvPr/>
          </p:nvGrpSpPr>
          <p:grpSpPr bwMode="auto">
            <a:xfrm flipV="1">
              <a:off x="18" y="624"/>
              <a:ext cx="3936" cy="240"/>
              <a:chOff x="0" y="0"/>
              <a:chExt cx="3936" cy="240"/>
            </a:xfrm>
          </p:grpSpPr>
          <p:sp>
            <p:nvSpPr>
              <p:cNvPr id="8216" name="Line 13"/>
              <p:cNvSpPr>
                <a:spLocks noChangeShapeType="1"/>
              </p:cNvSpPr>
              <p:nvPr/>
            </p:nvSpPr>
            <p:spPr bwMode="auto">
              <a:xfrm>
                <a:off x="0" y="0"/>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17" name="Line 14"/>
              <p:cNvSpPr>
                <a:spLocks noChangeShapeType="1"/>
              </p:cNvSpPr>
              <p:nvPr/>
            </p:nvSpPr>
            <p:spPr bwMode="auto">
              <a:xfrm>
                <a:off x="1152" y="0"/>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18" name="Line 15"/>
              <p:cNvSpPr>
                <a:spLocks noChangeShapeType="1"/>
              </p:cNvSpPr>
              <p:nvPr/>
            </p:nvSpPr>
            <p:spPr bwMode="auto">
              <a:xfrm>
                <a:off x="1536" y="240"/>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19" name="Line 16"/>
              <p:cNvSpPr>
                <a:spLocks noChangeShapeType="1"/>
              </p:cNvSpPr>
              <p:nvPr/>
            </p:nvSpPr>
            <p:spPr bwMode="auto">
              <a:xfrm flipV="1">
                <a:off x="2400" y="18"/>
                <a:ext cx="384" cy="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0" name="Line 17"/>
              <p:cNvSpPr>
                <a:spLocks noChangeShapeType="1"/>
              </p:cNvSpPr>
              <p:nvPr/>
            </p:nvSpPr>
            <p:spPr bwMode="auto">
              <a:xfrm>
                <a:off x="2784" y="12"/>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p:cNvGrpSpPr/>
            <p:nvPr/>
          </p:nvGrpSpPr>
          <p:grpSpPr bwMode="auto">
            <a:xfrm>
              <a:off x="714" y="606"/>
              <a:ext cx="288" cy="162"/>
              <a:chOff x="0" y="0"/>
              <a:chExt cx="288" cy="162"/>
            </a:xfrm>
          </p:grpSpPr>
          <p:sp>
            <p:nvSpPr>
              <p:cNvPr id="8214" name="Rectangle 18"/>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p:cNvSpPr>
              <a:spLocks noChangeShapeType="1"/>
            </p:cNvSpPr>
            <p:nvPr/>
          </p:nvSpPr>
          <p:spPr bwMode="auto">
            <a:xfrm>
              <a:off x="0" y="420"/>
              <a:ext cx="127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201" name="Line 21"/>
            <p:cNvSpPr>
              <a:spLocks noChangeShapeType="1"/>
            </p:cNvSpPr>
            <p:nvPr/>
          </p:nvSpPr>
          <p:spPr bwMode="auto">
            <a:xfrm>
              <a:off x="2646" y="414"/>
              <a:ext cx="127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p:cNvGrpSpPr/>
            <p:nvPr/>
          </p:nvGrpSpPr>
          <p:grpSpPr bwMode="auto">
            <a:xfrm>
              <a:off x="1584" y="336"/>
              <a:ext cx="288" cy="162"/>
              <a:chOff x="0" y="0"/>
              <a:chExt cx="288" cy="162"/>
            </a:xfrm>
          </p:grpSpPr>
          <p:sp>
            <p:nvSpPr>
              <p:cNvPr id="8212" name="Rectangle 24"/>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p:cNvGrpSpPr/>
            <p:nvPr/>
          </p:nvGrpSpPr>
          <p:grpSpPr bwMode="auto">
            <a:xfrm flipH="1">
              <a:off x="2040" y="336"/>
              <a:ext cx="288" cy="162"/>
              <a:chOff x="0" y="0"/>
              <a:chExt cx="288" cy="162"/>
            </a:xfrm>
          </p:grpSpPr>
          <p:sp>
            <p:nvSpPr>
              <p:cNvPr id="8210" name="Rectangle 27"/>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p:cNvGrpSpPr/>
            <p:nvPr/>
          </p:nvGrpSpPr>
          <p:grpSpPr bwMode="auto">
            <a:xfrm flipH="1">
              <a:off x="3024" y="132"/>
              <a:ext cx="288" cy="162"/>
              <a:chOff x="0" y="0"/>
              <a:chExt cx="288" cy="162"/>
            </a:xfrm>
          </p:grpSpPr>
          <p:sp>
            <p:nvSpPr>
              <p:cNvPr id="8208" name="Rectangle 30"/>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p:cNvGrpSpPr/>
            <p:nvPr/>
          </p:nvGrpSpPr>
          <p:grpSpPr bwMode="auto">
            <a:xfrm flipH="1">
              <a:off x="3450" y="132"/>
              <a:ext cx="288" cy="162"/>
              <a:chOff x="0" y="0"/>
              <a:chExt cx="288" cy="162"/>
            </a:xfrm>
          </p:grpSpPr>
          <p:sp>
            <p:nvSpPr>
              <p:cNvPr id="8206" name="Rectangle 33"/>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756444" y="350145"/>
            <a:ext cx="8077200" cy="609600"/>
          </a:xfrm>
          <a:ln>
            <a:miter/>
          </a:ln>
        </p:spPr>
        <p:txBody>
          <a:bodyPr/>
          <a:lstStyle/>
          <a:p>
            <a:r>
              <a:rPr lang="en-US" altLang="zh-CN" dirty="0" smtClean="0">
                <a:effectLst>
                  <a:outerShdw blurRad="38100" dist="38100" dir="2700000" algn="tl">
                    <a:srgbClr val="C0C0C0"/>
                  </a:outerShdw>
                </a:effectLst>
                <a:ea typeface="宋体" panose="02010600030101010101" pitchFamily="2" charset="-122"/>
                <a:cs typeface="+mj-cs"/>
              </a:rPr>
              <a:t>Recovery </a:t>
            </a:r>
            <a:r>
              <a:rPr lang="en-US" altLang="zh-CN" dirty="0">
                <a:effectLst>
                  <a:outerShdw blurRad="38100" dist="38100" dir="2700000" algn="tl">
                    <a:srgbClr val="C0C0C0"/>
                  </a:outerShdw>
                </a:effectLst>
                <a:ea typeface="宋体" panose="02010600030101010101" pitchFamily="2" charset="-122"/>
                <a:cs typeface="+mj-cs"/>
              </a:rPr>
              <a:t>From Deadlock</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98307" name="Rectangle 3"/>
          <p:cNvSpPr>
            <a:spLocks noGrp="1" noChangeArrowheads="1"/>
          </p:cNvSpPr>
          <p:nvPr>
            <p:ph type="body" idx="4294967295"/>
          </p:nvPr>
        </p:nvSpPr>
        <p:spPr>
          <a:xfrm>
            <a:off x="827088" y="1399692"/>
            <a:ext cx="7935912" cy="4483100"/>
          </a:xfrm>
        </p:spPr>
        <p:txBody>
          <a:bodyPr/>
          <a:lstStyle/>
          <a:p>
            <a:r>
              <a:rPr lang="en-US" altLang="zh-CN" sz="2000" dirty="0"/>
              <a:t>When a detection algorithm determines that a </a:t>
            </a:r>
            <a:r>
              <a:rPr lang="en-US" altLang="zh-CN" sz="2000" dirty="0" smtClean="0"/>
              <a:t>deadlock </a:t>
            </a:r>
            <a:r>
              <a:rPr lang="en-US" altLang="zh-CN" sz="2000" dirty="0"/>
              <a:t>exists, </a:t>
            </a:r>
            <a:r>
              <a:rPr lang="en-US" altLang="zh-CN" sz="2000" dirty="0" smtClean="0"/>
              <a:t>several alternatives are available.</a:t>
            </a:r>
            <a:endParaRPr lang="en-US" altLang="zh-CN" sz="2000" dirty="0" smtClean="0"/>
          </a:p>
          <a:p>
            <a:pPr lvl="1"/>
            <a:r>
              <a:rPr lang="en-US" altLang="zh-CN" sz="1800" dirty="0" smtClean="0"/>
              <a:t>One </a:t>
            </a:r>
            <a:r>
              <a:rPr lang="en-US" altLang="zh-CN" sz="1800" dirty="0"/>
              <a:t>possibility is to </a:t>
            </a:r>
            <a:r>
              <a:rPr lang="en-US" altLang="zh-CN" sz="1800" dirty="0">
                <a:solidFill>
                  <a:srgbClr val="0070C0"/>
                </a:solidFill>
              </a:rPr>
              <a:t>inform the operator </a:t>
            </a:r>
            <a:r>
              <a:rPr lang="en-US" altLang="zh-CN" sz="1800" dirty="0"/>
              <a:t>that a </a:t>
            </a:r>
            <a:r>
              <a:rPr lang="en-US" altLang="zh-CN" sz="1800" dirty="0" smtClean="0"/>
              <a:t>deadlock has </a:t>
            </a:r>
            <a:r>
              <a:rPr lang="en-US" altLang="zh-CN" sz="1800" dirty="0"/>
              <a:t>occurred and </a:t>
            </a:r>
            <a:r>
              <a:rPr lang="en-US" altLang="zh-CN" sz="1800" dirty="0">
                <a:solidFill>
                  <a:srgbClr val="0070C0"/>
                </a:solidFill>
              </a:rPr>
              <a:t>to let the operator deal </a:t>
            </a:r>
            <a:r>
              <a:rPr lang="en-US" altLang="zh-CN" sz="1800" dirty="0" smtClean="0">
                <a:solidFill>
                  <a:srgbClr val="0070C0"/>
                </a:solidFill>
              </a:rPr>
              <a:t>with </a:t>
            </a:r>
            <a:r>
              <a:rPr lang="en-US" altLang="zh-CN" sz="1800" dirty="0">
                <a:solidFill>
                  <a:srgbClr val="0070C0"/>
                </a:solidFill>
              </a:rPr>
              <a:t>the deadlock </a:t>
            </a:r>
            <a:r>
              <a:rPr lang="en-US" altLang="zh-CN" sz="1800" dirty="0" smtClean="0">
                <a:solidFill>
                  <a:srgbClr val="FF0000"/>
                </a:solidFill>
              </a:rPr>
              <a:t>manually</a:t>
            </a:r>
            <a:r>
              <a:rPr lang="en-US" altLang="zh-CN" sz="1800" dirty="0" smtClean="0">
                <a:solidFill>
                  <a:srgbClr val="0070C0"/>
                </a:solidFill>
              </a:rPr>
              <a:t> </a:t>
            </a:r>
            <a:endParaRPr lang="en-US" altLang="zh-CN" sz="1800" dirty="0" smtClean="0">
              <a:solidFill>
                <a:srgbClr val="0070C0"/>
              </a:solidFill>
            </a:endParaRPr>
          </a:p>
          <a:p>
            <a:pPr lvl="1"/>
            <a:r>
              <a:rPr lang="en-US" altLang="zh-CN" sz="1800" dirty="0" smtClean="0"/>
              <a:t>Another possibility </a:t>
            </a:r>
            <a:r>
              <a:rPr lang="en-US" altLang="zh-CN" sz="1800" dirty="0"/>
              <a:t>is to </a:t>
            </a:r>
            <a:r>
              <a:rPr lang="en-US" altLang="zh-CN" sz="1800" dirty="0">
                <a:solidFill>
                  <a:srgbClr val="7030A0"/>
                </a:solidFill>
              </a:rPr>
              <a:t>let the </a:t>
            </a:r>
            <a:r>
              <a:rPr lang="en-US" altLang="zh-CN" sz="1800" dirty="0" smtClean="0">
                <a:solidFill>
                  <a:srgbClr val="7030A0"/>
                </a:solidFill>
              </a:rPr>
              <a:t>system recover</a:t>
            </a:r>
            <a:r>
              <a:rPr lang="en-US" altLang="zh-CN" sz="1800" i="1" dirty="0" smtClean="0">
                <a:solidFill>
                  <a:srgbClr val="7030A0"/>
                </a:solidFill>
              </a:rPr>
              <a:t> </a:t>
            </a:r>
            <a:r>
              <a:rPr lang="en-US" altLang="zh-CN" sz="1800" dirty="0">
                <a:solidFill>
                  <a:srgbClr val="7030A0"/>
                </a:solidFill>
              </a:rPr>
              <a:t>from the deadlock </a:t>
            </a:r>
            <a:r>
              <a:rPr lang="en-US" altLang="zh-CN" sz="1800" dirty="0">
                <a:solidFill>
                  <a:srgbClr val="FF0000"/>
                </a:solidFill>
              </a:rPr>
              <a:t>automatically</a:t>
            </a:r>
            <a:r>
              <a:rPr lang="en-US" altLang="zh-CN" sz="1800" dirty="0"/>
              <a:t>. </a:t>
            </a:r>
            <a:endParaRPr lang="en-US" altLang="zh-CN" sz="1800" dirty="0" smtClean="0"/>
          </a:p>
          <a:p>
            <a:r>
              <a:rPr lang="en-US" altLang="zh-CN" sz="2000" dirty="0" smtClean="0"/>
              <a:t>There are two </a:t>
            </a:r>
            <a:r>
              <a:rPr lang="en-US" altLang="zh-CN" sz="2000" dirty="0"/>
              <a:t>options </a:t>
            </a:r>
            <a:r>
              <a:rPr lang="en-US" altLang="zh-CN" sz="2000" b="1" u="sng" dirty="0"/>
              <a:t>for breaking a deadlock</a:t>
            </a:r>
            <a:r>
              <a:rPr lang="en-US" altLang="zh-CN" sz="2000" dirty="0" smtClean="0"/>
              <a:t>.</a:t>
            </a:r>
            <a:endParaRPr lang="en-US" altLang="zh-CN" sz="2000" dirty="0" smtClean="0"/>
          </a:p>
          <a:p>
            <a:pPr lvl="1"/>
            <a:r>
              <a:rPr lang="en-US" altLang="zh-CN" sz="1800" dirty="0"/>
              <a:t>t</a:t>
            </a:r>
            <a:r>
              <a:rPr lang="en-US" altLang="zh-CN" sz="1800" dirty="0" smtClean="0"/>
              <a:t>o </a:t>
            </a:r>
            <a:r>
              <a:rPr lang="en-US" altLang="zh-CN" sz="1800" dirty="0" smtClean="0">
                <a:solidFill>
                  <a:srgbClr val="C00000"/>
                </a:solidFill>
              </a:rPr>
              <a:t>abort</a:t>
            </a:r>
            <a:r>
              <a:rPr lang="en-US" altLang="zh-CN" sz="1800" dirty="0" smtClean="0"/>
              <a:t> </a:t>
            </a:r>
            <a:r>
              <a:rPr lang="en-US" altLang="zh-CN" sz="1800" dirty="0" smtClean="0">
                <a:solidFill>
                  <a:srgbClr val="0070C0"/>
                </a:solidFill>
              </a:rPr>
              <a:t>one </a:t>
            </a:r>
            <a:r>
              <a:rPr lang="en-US" altLang="zh-CN" sz="1800" dirty="0">
                <a:solidFill>
                  <a:srgbClr val="0070C0"/>
                </a:solidFill>
              </a:rPr>
              <a:t>or </a:t>
            </a:r>
            <a:r>
              <a:rPr lang="en-US" altLang="zh-CN" sz="1800" dirty="0" smtClean="0">
                <a:solidFill>
                  <a:srgbClr val="0070C0"/>
                </a:solidFill>
              </a:rPr>
              <a:t>more processes </a:t>
            </a:r>
            <a:r>
              <a:rPr lang="en-US" altLang="zh-CN" sz="1800" dirty="0"/>
              <a:t>to </a:t>
            </a:r>
            <a:r>
              <a:rPr lang="en-US" altLang="zh-CN" sz="1800" u="sng" dirty="0">
                <a:solidFill>
                  <a:srgbClr val="006600"/>
                </a:solidFill>
              </a:rPr>
              <a:t>break the </a:t>
            </a:r>
            <a:r>
              <a:rPr lang="en-US" altLang="zh-CN" sz="1800" u="sng" dirty="0" smtClean="0">
                <a:solidFill>
                  <a:srgbClr val="006600"/>
                </a:solidFill>
              </a:rPr>
              <a:t>circular </a:t>
            </a:r>
            <a:r>
              <a:rPr lang="en-US" altLang="zh-CN" sz="1800" u="sng" dirty="0">
                <a:solidFill>
                  <a:srgbClr val="006600"/>
                </a:solidFill>
              </a:rPr>
              <a:t>wait</a:t>
            </a:r>
            <a:r>
              <a:rPr lang="en-US" altLang="zh-CN" sz="1800" dirty="0" smtClean="0">
                <a:solidFill>
                  <a:srgbClr val="006600"/>
                </a:solidFill>
              </a:rPr>
              <a:t>.</a:t>
            </a:r>
            <a:endParaRPr lang="en-US" altLang="zh-CN" sz="1800" dirty="0" smtClean="0">
              <a:solidFill>
                <a:srgbClr val="006600"/>
              </a:solidFill>
            </a:endParaRPr>
          </a:p>
          <a:p>
            <a:pPr lvl="1"/>
            <a:r>
              <a:rPr lang="en-US" altLang="zh-CN" sz="1800" dirty="0" smtClean="0"/>
              <a:t>to </a:t>
            </a:r>
            <a:r>
              <a:rPr lang="en-US" altLang="zh-CN" sz="1800" dirty="0">
                <a:solidFill>
                  <a:srgbClr val="C00000"/>
                </a:solidFill>
              </a:rPr>
              <a:t>preempt some </a:t>
            </a:r>
            <a:r>
              <a:rPr lang="en-US" altLang="zh-CN" sz="1800" dirty="0" smtClean="0">
                <a:solidFill>
                  <a:srgbClr val="C00000"/>
                </a:solidFill>
              </a:rPr>
              <a:t>resources </a:t>
            </a:r>
            <a:r>
              <a:rPr lang="en-US" altLang="zh-CN" sz="1800" dirty="0" smtClean="0"/>
              <a:t>from </a:t>
            </a:r>
            <a:r>
              <a:rPr lang="en-US" altLang="zh-CN" sz="1800" dirty="0">
                <a:solidFill>
                  <a:srgbClr val="7030A0"/>
                </a:solidFill>
              </a:rPr>
              <a:t>one or more of the </a:t>
            </a:r>
            <a:r>
              <a:rPr lang="en-US" altLang="zh-CN" sz="1800" u="sng" dirty="0" smtClean="0">
                <a:solidFill>
                  <a:srgbClr val="7030A0"/>
                </a:solidFill>
              </a:rPr>
              <a:t>deadlocked </a:t>
            </a:r>
            <a:r>
              <a:rPr lang="en-US" altLang="zh-CN" sz="1800" u="sng" dirty="0">
                <a:solidFill>
                  <a:srgbClr val="7030A0"/>
                </a:solidFill>
              </a:rPr>
              <a:t>processes</a:t>
            </a:r>
            <a:r>
              <a:rPr lang="en-US" altLang="zh-CN" sz="1800" u="sng" dirty="0" smtClean="0">
                <a:solidFill>
                  <a:srgbClr val="7030A0"/>
                </a:solidFill>
              </a:rPr>
              <a:t>.</a:t>
            </a:r>
            <a:endParaRPr lang="en-US" altLang="zh-CN" sz="1800" u="sng" dirty="0" smtClean="0">
              <a:solidFill>
                <a:srgbClr val="7030A0"/>
              </a:solidFill>
            </a:endParaRPr>
          </a:p>
          <a:p>
            <a:pPr lvl="2"/>
            <a:r>
              <a:rPr lang="en-US" altLang="zh-CN" sz="1600" dirty="0">
                <a:solidFill>
                  <a:srgbClr val="C00000"/>
                </a:solidFill>
              </a:rPr>
              <a:t>preempt some </a:t>
            </a:r>
            <a:r>
              <a:rPr lang="en-US" altLang="zh-CN" sz="1600" dirty="0" smtClean="0">
                <a:solidFill>
                  <a:srgbClr val="C00000"/>
                </a:solidFill>
              </a:rPr>
              <a:t>resources </a:t>
            </a:r>
            <a:r>
              <a:rPr lang="en-US" altLang="zh-CN" sz="1600" dirty="0"/>
              <a:t>from </a:t>
            </a:r>
            <a:r>
              <a:rPr lang="en-US" altLang="zh-CN" sz="1600" dirty="0">
                <a:solidFill>
                  <a:srgbClr val="7030A0"/>
                </a:solidFill>
              </a:rPr>
              <a:t>one or more of the </a:t>
            </a:r>
            <a:r>
              <a:rPr lang="en-US" altLang="zh-CN" sz="1600" u="sng" dirty="0">
                <a:solidFill>
                  <a:srgbClr val="7030A0"/>
                </a:solidFill>
              </a:rPr>
              <a:t>deadlocked </a:t>
            </a:r>
            <a:r>
              <a:rPr lang="en-US" altLang="zh-CN" sz="1600" u="sng" dirty="0" err="1">
                <a:solidFill>
                  <a:srgbClr val="7030A0"/>
                </a:solidFill>
              </a:rPr>
              <a:t>processe</a:t>
            </a:r>
            <a:endParaRPr lang="en-US" altLang="zh-CN" sz="1600" dirty="0" smtClean="0">
              <a:solidFill>
                <a:srgbClr val="7030A0"/>
              </a:solidFill>
            </a:endParaRPr>
          </a:p>
          <a:p>
            <a:pPr lvl="2"/>
            <a:r>
              <a:rPr lang="en-US" altLang="zh-CN" sz="1600" dirty="0" smtClean="0">
                <a:solidFill>
                  <a:srgbClr val="C00000"/>
                </a:solidFill>
              </a:rPr>
              <a:t>Rollback </a:t>
            </a:r>
            <a:r>
              <a:rPr lang="en-US" altLang="zh-CN" sz="1600" dirty="0">
                <a:solidFill>
                  <a:srgbClr val="C00000"/>
                </a:solidFill>
              </a:rPr>
              <a:t>to </a:t>
            </a:r>
            <a:r>
              <a:rPr lang="en-US" altLang="zh-CN" sz="1600" b="1" u="sng" dirty="0">
                <a:solidFill>
                  <a:srgbClr val="C00000"/>
                </a:solidFill>
              </a:rPr>
              <a:t>last checkpoint</a:t>
            </a:r>
            <a:r>
              <a:rPr lang="en-US" altLang="zh-CN" sz="1600" dirty="0"/>
              <a:t>, or </a:t>
            </a:r>
            <a:r>
              <a:rPr lang="en-US" altLang="zh-CN" sz="1600" dirty="0">
                <a:solidFill>
                  <a:srgbClr val="7030A0"/>
                </a:solidFill>
              </a:rPr>
              <a:t>before last </a:t>
            </a:r>
            <a:r>
              <a:rPr lang="en-US" altLang="zh-CN" sz="1600" dirty="0" smtClean="0"/>
              <a:t>checkpoint, </a:t>
            </a:r>
            <a:r>
              <a:rPr lang="en-US" altLang="zh-CN" sz="1600" dirty="0"/>
              <a:t>or ….. </a:t>
            </a:r>
            <a:endParaRPr lang="en-US" altLang="zh-CN" sz="1600" dirty="0" smtClean="0"/>
          </a:p>
          <a:p>
            <a:pPr lvl="1"/>
            <a:endParaRPr lang="en-US" altLang="zh-CN" sz="1800" dirty="0"/>
          </a:p>
          <a:p>
            <a:pPr lvl="1"/>
            <a:endParaRPr lang="en-US" altLang="zh-CN" sz="1800" dirty="0">
              <a:solidFill>
                <a:srgbClr val="7030A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513371" y="974681"/>
            <a:ext cx="8763000" cy="457200"/>
          </a:xfrm>
          <a:ln>
            <a:miter/>
          </a:ln>
        </p:spPr>
        <p:txBody>
          <a:bodyPr/>
          <a:lstStyle/>
          <a:p>
            <a:pPr>
              <a:defRPr/>
            </a:pPr>
            <a:br>
              <a:rPr lang="zh-CN" altLang="en-US" sz="2700" dirty="0">
                <a:effectLst>
                  <a:outerShdw blurRad="38100" dist="38100" dir="2700000" algn="tl">
                    <a:srgbClr val="C0C0C0"/>
                  </a:outerShdw>
                </a:effectLst>
                <a:ea typeface="宋体" panose="02010600030101010101" pitchFamily="2" charset="-122"/>
                <a:cs typeface="+mj-cs"/>
              </a:rPr>
            </a:br>
            <a:r>
              <a:rPr lang="zh-CN" altLang="en-US" sz="2700" dirty="0">
                <a:effectLst>
                  <a:outerShdw blurRad="38100" dist="38100" dir="2700000" algn="tl">
                    <a:srgbClr val="C0C0C0"/>
                  </a:outerShdw>
                </a:effectLst>
                <a:ea typeface="宋体" panose="02010600030101010101" pitchFamily="2" charset="-122"/>
                <a:cs typeface="+mj-cs"/>
              </a:rPr>
              <a:t>Recovery from Deadlock:</a:t>
            </a:r>
            <a:r>
              <a:rPr lang="zh-CN" altLang="en-US" sz="2700" dirty="0">
                <a:solidFill>
                  <a:srgbClr val="009900"/>
                </a:solidFill>
                <a:effectLst>
                  <a:outerShdw blurRad="38100" dist="38100" dir="2700000" algn="tl">
                    <a:srgbClr val="C0C0C0"/>
                  </a:outerShdw>
                </a:effectLst>
                <a:ea typeface="宋体" panose="02010600030101010101" pitchFamily="2" charset="-122"/>
                <a:cs typeface="+mj-cs"/>
              </a:rPr>
              <a:t>  </a:t>
            </a:r>
            <a:r>
              <a:rPr lang="zh-CN" altLang="en-US" sz="2700" dirty="0">
                <a:solidFill>
                  <a:srgbClr val="0009C0"/>
                </a:solidFill>
                <a:effectLst>
                  <a:outerShdw blurRad="38100" dist="38100" dir="2700000" algn="tl">
                    <a:srgbClr val="C0C0C0"/>
                  </a:outerShdw>
                </a:effectLst>
                <a:ea typeface="宋体" panose="02010600030101010101" pitchFamily="2" charset="-122"/>
                <a:cs typeface="+mj-cs"/>
              </a:rPr>
              <a:t>Process Termination</a:t>
            </a:r>
            <a:endParaRPr lang="zh-CN" altLang="en-US" sz="2700" dirty="0">
              <a:solidFill>
                <a:srgbClr val="0009C0"/>
              </a:solidFill>
              <a:effectLst>
                <a:outerShdw blurRad="38100" dist="38100" dir="2700000" algn="tl">
                  <a:srgbClr val="C0C0C0"/>
                </a:outerShdw>
              </a:effectLst>
              <a:ea typeface="宋体" panose="02010600030101010101" pitchFamily="2" charset="-122"/>
              <a:cs typeface="+mj-cs"/>
            </a:endParaRPr>
          </a:p>
        </p:txBody>
      </p:sp>
      <p:sp>
        <p:nvSpPr>
          <p:cNvPr id="100355" name="Rectangle 3"/>
          <p:cNvSpPr>
            <a:spLocks noGrp="1" noChangeArrowheads="1"/>
          </p:cNvSpPr>
          <p:nvPr>
            <p:ph type="body" idx="4294967295"/>
          </p:nvPr>
        </p:nvSpPr>
        <p:spPr>
          <a:xfrm>
            <a:off x="815975" y="1657883"/>
            <a:ext cx="7529035" cy="4623275"/>
          </a:xfrm>
        </p:spPr>
        <p:txBody>
          <a:bodyPr/>
          <a:lstStyle/>
          <a:p>
            <a:r>
              <a:rPr lang="en-US" altLang="zh-CN" sz="2000" dirty="0">
                <a:solidFill>
                  <a:srgbClr val="000099"/>
                </a:solidFill>
                <a:ea typeface="宋体" panose="02010600030101010101" pitchFamily="2" charset="-122"/>
              </a:rPr>
              <a:t>Abort </a:t>
            </a:r>
            <a:r>
              <a:rPr lang="en-US" altLang="zh-CN" sz="2000" b="1" u="sng" dirty="0">
                <a:solidFill>
                  <a:srgbClr val="FF0000"/>
                </a:solidFill>
                <a:ea typeface="宋体" panose="02010600030101010101" pitchFamily="2" charset="-122"/>
              </a:rPr>
              <a:t>all</a:t>
            </a:r>
            <a:r>
              <a:rPr lang="en-US" altLang="zh-CN" sz="2000" u="sng" dirty="0">
                <a:solidFill>
                  <a:srgbClr val="FF0000"/>
                </a:solidFill>
                <a:ea typeface="宋体" panose="02010600030101010101" pitchFamily="2" charset="-122"/>
              </a:rPr>
              <a:t> deadlocked </a:t>
            </a:r>
            <a:r>
              <a:rPr lang="en-US" altLang="zh-CN" sz="2000" dirty="0">
                <a:solidFill>
                  <a:srgbClr val="000099"/>
                </a:solidFill>
                <a:ea typeface="宋体" panose="02010600030101010101" pitchFamily="2" charset="-122"/>
              </a:rPr>
              <a:t>processes</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000099"/>
                </a:solidFill>
                <a:ea typeface="宋体" panose="02010600030101010101" pitchFamily="2" charset="-122"/>
              </a:rPr>
              <a:t>Abort </a:t>
            </a:r>
            <a:r>
              <a:rPr lang="en-US" altLang="zh-CN" sz="2000" b="1" u="sng" dirty="0">
                <a:solidFill>
                  <a:srgbClr val="7030A0"/>
                </a:solidFill>
                <a:ea typeface="宋体" panose="02010600030101010101" pitchFamily="2" charset="-122"/>
              </a:rPr>
              <a:t>one</a:t>
            </a:r>
            <a:r>
              <a:rPr lang="en-US" altLang="zh-CN" sz="2000" u="sng" dirty="0">
                <a:solidFill>
                  <a:srgbClr val="7030A0"/>
                </a:solidFill>
                <a:ea typeface="宋体" panose="02010600030101010101" pitchFamily="2" charset="-122"/>
              </a:rPr>
              <a:t> process at a time</a:t>
            </a:r>
            <a:r>
              <a:rPr lang="en-US" altLang="zh-CN" sz="2000" dirty="0">
                <a:solidFill>
                  <a:srgbClr val="7030A0"/>
                </a:solidFill>
                <a:ea typeface="宋体" panose="02010600030101010101" pitchFamily="2" charset="-122"/>
              </a:rPr>
              <a:t> </a:t>
            </a:r>
            <a:r>
              <a:rPr lang="en-US" altLang="zh-CN" sz="2000" dirty="0">
                <a:solidFill>
                  <a:srgbClr val="C00000"/>
                </a:solidFill>
                <a:ea typeface="宋体" panose="02010600030101010101" pitchFamily="2" charset="-122"/>
              </a:rPr>
              <a:t>until</a:t>
            </a:r>
            <a:r>
              <a:rPr lang="en-US" altLang="zh-CN" sz="2000" dirty="0">
                <a:solidFill>
                  <a:srgbClr val="000099"/>
                </a:solidFill>
                <a:ea typeface="宋体" panose="02010600030101010101" pitchFamily="2" charset="-122"/>
              </a:rPr>
              <a:t> the deadlock cycle is eliminated</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pPr lvl="1"/>
            <a:r>
              <a:rPr lang="zh-CN" altLang="en-US" sz="1800" dirty="0" smtClean="0">
                <a:ea typeface="宋体" panose="02010600030101010101" pitchFamily="2" charset="-122"/>
              </a:rPr>
              <a:t>应撤销重新运行</a:t>
            </a:r>
            <a:r>
              <a:rPr lang="zh-CN" altLang="en-US" sz="1800" dirty="0" smtClean="0">
                <a:solidFill>
                  <a:srgbClr val="C00000"/>
                </a:solidFill>
                <a:ea typeface="宋体" panose="02010600030101010101" pitchFamily="2" charset="-122"/>
              </a:rPr>
              <a:t>不会产生副作用</a:t>
            </a:r>
            <a:r>
              <a:rPr lang="zh-CN" altLang="en-US" sz="1800" dirty="0" smtClean="0">
                <a:ea typeface="宋体" panose="02010600030101010101" pitchFamily="2" charset="-122"/>
              </a:rPr>
              <a:t>的进程</a:t>
            </a:r>
            <a:endParaRPr lang="en-US" altLang="zh-CN" sz="1800" dirty="0" smtClean="0">
              <a:ea typeface="宋体" panose="02010600030101010101" pitchFamily="2" charset="-122"/>
            </a:endParaRPr>
          </a:p>
          <a:p>
            <a:pPr lvl="2"/>
            <a:r>
              <a:rPr lang="zh-CN" altLang="en-US" sz="1600" b="1" dirty="0">
                <a:solidFill>
                  <a:srgbClr val="C00000"/>
                </a:solidFill>
                <a:highlight>
                  <a:srgbClr val="FFFF00"/>
                </a:highlight>
                <a:ea typeface="宋体" panose="02010600030101010101" pitchFamily="2" charset="-122"/>
              </a:rPr>
              <a:t>可以</a:t>
            </a:r>
            <a:r>
              <a:rPr lang="zh-CN" altLang="en-US" sz="1600" dirty="0" smtClean="0">
                <a:highlight>
                  <a:srgbClr val="FFFF00"/>
                </a:highlight>
                <a:ea typeface="宋体" panose="02010600030101010101" pitchFamily="2" charset="-122"/>
              </a:rPr>
              <a:t>撤销</a:t>
            </a:r>
            <a:r>
              <a:rPr lang="zh-CN" altLang="en-US" sz="1600" b="1" dirty="0">
                <a:solidFill>
                  <a:srgbClr val="7030A0"/>
                </a:solidFill>
                <a:highlight>
                  <a:srgbClr val="FFFF00"/>
                </a:highlight>
                <a:ea typeface="宋体" panose="02010600030101010101" pitchFamily="2" charset="-122"/>
              </a:rPr>
              <a:t>编译进程</a:t>
            </a:r>
            <a:r>
              <a:rPr lang="zh-CN" altLang="en-US" sz="1600" dirty="0" smtClean="0">
                <a:highlight>
                  <a:srgbClr val="FFFF00"/>
                </a:highlight>
                <a:ea typeface="宋体" panose="02010600030101010101" pitchFamily="2" charset="-122"/>
              </a:rPr>
              <a:t>，该程序可重复运行，</a:t>
            </a:r>
            <a:endParaRPr lang="en-US" altLang="zh-CN" sz="1600" dirty="0" smtClean="0">
              <a:highlight>
                <a:srgbClr val="FFFF00"/>
              </a:highlight>
              <a:ea typeface="宋体" panose="02010600030101010101" pitchFamily="2" charset="-122"/>
            </a:endParaRPr>
          </a:p>
          <a:p>
            <a:pPr lvl="2"/>
            <a:r>
              <a:rPr lang="zh-CN" altLang="en-US" sz="1600" b="1" dirty="0" smtClean="0">
                <a:solidFill>
                  <a:srgbClr val="C00000"/>
                </a:solidFill>
                <a:highlight>
                  <a:srgbClr val="FFFF00"/>
                </a:highlight>
                <a:ea typeface="宋体" panose="02010600030101010101" pitchFamily="2" charset="-122"/>
              </a:rPr>
              <a:t>不</a:t>
            </a:r>
            <a:r>
              <a:rPr lang="zh-CN" altLang="en-US" sz="1600" b="1" dirty="0">
                <a:solidFill>
                  <a:srgbClr val="C00000"/>
                </a:solidFill>
                <a:highlight>
                  <a:srgbClr val="FFFF00"/>
                </a:highlight>
                <a:ea typeface="宋体" panose="02010600030101010101" pitchFamily="2" charset="-122"/>
              </a:rPr>
              <a:t>应该</a:t>
            </a:r>
            <a:r>
              <a:rPr lang="zh-CN" altLang="en-US" sz="1600" dirty="0">
                <a:highlight>
                  <a:srgbClr val="FFFF00"/>
                </a:highlight>
                <a:ea typeface="宋体" panose="02010600030101010101" pitchFamily="2" charset="-122"/>
              </a:rPr>
              <a:t>撤销</a:t>
            </a:r>
            <a:r>
              <a:rPr lang="zh-CN" altLang="en-US" sz="1600" b="1" dirty="0">
                <a:solidFill>
                  <a:srgbClr val="7030A0"/>
                </a:solidFill>
                <a:highlight>
                  <a:srgbClr val="FFFF00"/>
                </a:highlight>
                <a:ea typeface="宋体" panose="02010600030101010101" pitchFamily="2" charset="-122"/>
              </a:rPr>
              <a:t>更新</a:t>
            </a:r>
            <a:r>
              <a:rPr lang="zh-CN" altLang="en-US" sz="1600" b="1" dirty="0" smtClean="0">
                <a:solidFill>
                  <a:srgbClr val="7030A0"/>
                </a:solidFill>
                <a:highlight>
                  <a:srgbClr val="FFFF00"/>
                </a:highlight>
                <a:ea typeface="宋体" panose="02010600030101010101" pitchFamily="2" charset="-122"/>
              </a:rPr>
              <a:t>数据库的进程</a:t>
            </a:r>
            <a:r>
              <a:rPr lang="zh-CN" altLang="en-US" sz="1600" dirty="0" smtClean="0">
                <a:highlight>
                  <a:srgbClr val="FFFF00"/>
                </a:highlight>
                <a:ea typeface="宋体" panose="02010600030101010101" pitchFamily="2" charset="-122"/>
              </a:rPr>
              <a:t>，若重复执行可能导致数据错误</a:t>
            </a:r>
            <a:endParaRPr lang="en-US" altLang="zh-CN" sz="1600" dirty="0" smtClean="0">
              <a:ea typeface="宋体" panose="02010600030101010101" pitchFamily="2" charset="-122"/>
            </a:endParaRPr>
          </a:p>
          <a:p>
            <a:r>
              <a:rPr lang="en-US" altLang="zh-CN" sz="2000" dirty="0" smtClean="0">
                <a:ea typeface="宋体" panose="02010600030101010101" pitchFamily="2" charset="-122"/>
              </a:rPr>
              <a:t>In which order should we choose to abort?</a:t>
            </a:r>
            <a:endParaRPr lang="en-US" altLang="zh-CN" sz="2000" dirty="0" smtClean="0">
              <a:ea typeface="宋体" panose="02010600030101010101" pitchFamily="2" charset="-122"/>
            </a:endParaRPr>
          </a:p>
          <a:p>
            <a:pPr lvl="1">
              <a:spcBef>
                <a:spcPts val="0"/>
              </a:spcBef>
            </a:pPr>
            <a:r>
              <a:rPr lang="en-US" altLang="zh-CN" sz="1800" dirty="0" smtClean="0">
                <a:ea typeface="宋体" panose="02010600030101010101" pitchFamily="2" charset="-122"/>
              </a:rPr>
              <a:t>Priority </a:t>
            </a:r>
            <a:r>
              <a:rPr lang="en-US" altLang="zh-CN" sz="1800" dirty="0">
                <a:ea typeface="宋体" panose="02010600030101010101" pitchFamily="2" charset="-122"/>
              </a:rPr>
              <a:t>of the process.</a:t>
            </a:r>
            <a:endParaRPr lang="en-US" altLang="zh-CN" sz="1800" dirty="0">
              <a:ea typeface="宋体" panose="02010600030101010101" pitchFamily="2" charset="-122"/>
            </a:endParaRPr>
          </a:p>
          <a:p>
            <a:pPr lvl="1">
              <a:spcBef>
                <a:spcPts val="0"/>
              </a:spcBef>
            </a:pPr>
            <a:r>
              <a:rPr lang="en-US" altLang="zh-CN" sz="1800" dirty="0">
                <a:ea typeface="宋体" panose="02010600030101010101" pitchFamily="2" charset="-122"/>
              </a:rPr>
              <a:t>How long process has computed, and how much longer to completion.</a:t>
            </a:r>
            <a:endParaRPr lang="en-US" altLang="zh-CN" sz="1800" dirty="0">
              <a:ea typeface="宋体" panose="02010600030101010101" pitchFamily="2" charset="-122"/>
            </a:endParaRPr>
          </a:p>
          <a:p>
            <a:pPr lvl="1">
              <a:spcBef>
                <a:spcPts val="0"/>
              </a:spcBef>
            </a:pPr>
            <a:r>
              <a:rPr lang="en-US" altLang="zh-CN" sz="1800" dirty="0">
                <a:ea typeface="宋体" panose="02010600030101010101" pitchFamily="2" charset="-122"/>
              </a:rPr>
              <a:t>Resources the process has used.</a:t>
            </a:r>
            <a:endParaRPr lang="en-US" altLang="zh-CN" sz="1800" dirty="0">
              <a:ea typeface="宋体" panose="02010600030101010101" pitchFamily="2" charset="-122"/>
            </a:endParaRPr>
          </a:p>
          <a:p>
            <a:pPr lvl="1">
              <a:spcBef>
                <a:spcPts val="0"/>
              </a:spcBef>
            </a:pPr>
            <a:r>
              <a:rPr lang="en-US" altLang="zh-CN" sz="1800" dirty="0">
                <a:ea typeface="宋体" panose="02010600030101010101" pitchFamily="2" charset="-122"/>
              </a:rPr>
              <a:t>Resources process needs to complete.</a:t>
            </a:r>
            <a:endParaRPr lang="en-US" altLang="zh-CN" sz="1800" dirty="0">
              <a:ea typeface="宋体" panose="02010600030101010101" pitchFamily="2" charset="-122"/>
            </a:endParaRPr>
          </a:p>
          <a:p>
            <a:pPr lvl="1">
              <a:spcBef>
                <a:spcPts val="0"/>
              </a:spcBef>
            </a:pPr>
            <a:r>
              <a:rPr lang="en-US" altLang="zh-CN" sz="1800" dirty="0">
                <a:ea typeface="宋体" panose="02010600030101010101" pitchFamily="2" charset="-122"/>
              </a:rPr>
              <a:t>How many processes will need to be terminated. </a:t>
            </a:r>
            <a:endParaRPr lang="en-US" altLang="zh-CN" sz="1800" dirty="0">
              <a:ea typeface="宋体" panose="02010600030101010101" pitchFamily="2" charset="-122"/>
            </a:endParaRPr>
          </a:p>
          <a:p>
            <a:pPr lvl="1">
              <a:spcBef>
                <a:spcPts val="0"/>
              </a:spcBef>
            </a:pPr>
            <a:r>
              <a:rPr lang="en-US" altLang="zh-CN" sz="1800" dirty="0">
                <a:ea typeface="宋体" panose="02010600030101010101" pitchFamily="2" charset="-122"/>
              </a:rPr>
              <a:t>Is process interactive or batch?</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836232" y="493310"/>
            <a:ext cx="8020050" cy="457200"/>
          </a:xfrm>
          <a:ln>
            <a:miter/>
          </a:ln>
        </p:spPr>
        <p:txBody>
          <a:bodyPr/>
          <a:lstStyle/>
          <a:p>
            <a:pPr>
              <a:defRPr/>
            </a:pPr>
            <a:r>
              <a:rPr lang="en-US" altLang="zh-CN" sz="2400" dirty="0">
                <a:effectLst>
                  <a:outerShdw blurRad="38100" dist="38100" dir="2700000" algn="tl">
                    <a:srgbClr val="C0C0C0"/>
                  </a:outerShdw>
                </a:effectLst>
                <a:ea typeface="宋体" panose="02010600030101010101" pitchFamily="2" charset="-122"/>
                <a:cs typeface="+mj-cs"/>
              </a:rPr>
              <a:t>Recovery from Deadlock: </a:t>
            </a:r>
            <a:r>
              <a:rPr lang="en-US" altLang="zh-CN" sz="2400" dirty="0">
                <a:solidFill>
                  <a:srgbClr val="0009C0"/>
                </a:solidFill>
                <a:effectLst>
                  <a:outerShdw blurRad="38100" dist="38100" dir="2700000" algn="tl">
                    <a:srgbClr val="C0C0C0"/>
                  </a:outerShdw>
                </a:effectLst>
                <a:ea typeface="宋体" panose="02010600030101010101" pitchFamily="2" charset="-122"/>
                <a:cs typeface="+mj-cs"/>
              </a:rPr>
              <a:t>Resource Preemption</a:t>
            </a:r>
            <a:endParaRPr lang="en-US" altLang="zh-CN" sz="2400" dirty="0">
              <a:solidFill>
                <a:srgbClr val="0009C0"/>
              </a:solidFill>
              <a:effectLst>
                <a:outerShdw blurRad="38100" dist="38100" dir="2700000" algn="tl">
                  <a:srgbClr val="C0C0C0"/>
                </a:outerShdw>
              </a:effectLst>
              <a:ea typeface="宋体" panose="02010600030101010101" pitchFamily="2" charset="-122"/>
              <a:cs typeface="+mj-cs"/>
            </a:endParaRPr>
          </a:p>
        </p:txBody>
      </p:sp>
      <p:sp>
        <p:nvSpPr>
          <p:cNvPr id="101379" name="Rectangle 3"/>
          <p:cNvSpPr>
            <a:spLocks noGrp="1" noChangeArrowheads="1"/>
          </p:cNvSpPr>
          <p:nvPr>
            <p:ph type="body" idx="4294967295"/>
          </p:nvPr>
        </p:nvSpPr>
        <p:spPr>
          <a:xfrm>
            <a:off x="940576" y="1350094"/>
            <a:ext cx="7351712" cy="4483100"/>
          </a:xfrm>
        </p:spPr>
        <p:txBody>
          <a:bodyPr/>
          <a:lstStyle/>
          <a:p>
            <a:r>
              <a:rPr lang="en-US" altLang="zh-CN" sz="2000" dirty="0">
                <a:solidFill>
                  <a:srgbClr val="000099"/>
                </a:solidFill>
                <a:ea typeface="宋体" panose="02010600030101010101" pitchFamily="2" charset="-122"/>
              </a:rPr>
              <a:t>Selecting </a:t>
            </a:r>
            <a:r>
              <a:rPr lang="en-US" altLang="zh-CN" sz="2000" dirty="0" smtClean="0">
                <a:solidFill>
                  <a:srgbClr val="000099"/>
                </a:solidFill>
                <a:ea typeface="宋体" panose="02010600030101010101" pitchFamily="2" charset="-122"/>
              </a:rPr>
              <a:t>one or several victims </a:t>
            </a:r>
            <a:r>
              <a:rPr lang="en-US" altLang="zh-CN" sz="2000" dirty="0">
                <a:ea typeface="宋体" panose="02010600030101010101" pitchFamily="2" charset="-122"/>
              </a:rPr>
              <a:t>– minimize cost</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pPr lvl="1"/>
            <a:r>
              <a:rPr lang="en-US" altLang="zh-CN" sz="1800" dirty="0" smtClean="0">
                <a:solidFill>
                  <a:srgbClr val="006600"/>
                </a:solidFill>
              </a:rPr>
              <a:t>Preempt </a:t>
            </a:r>
            <a:r>
              <a:rPr lang="en-US" altLang="zh-CN" sz="1800" dirty="0">
                <a:solidFill>
                  <a:srgbClr val="006600"/>
                </a:solidFill>
              </a:rPr>
              <a:t>some </a:t>
            </a:r>
            <a:r>
              <a:rPr lang="en-US" altLang="zh-CN" sz="1800" dirty="0" smtClean="0">
                <a:solidFill>
                  <a:srgbClr val="006600"/>
                </a:solidFill>
              </a:rPr>
              <a:t>resources from them</a:t>
            </a:r>
            <a:endParaRPr lang="en-US" altLang="zh-CN" sz="1800" dirty="0" smtClean="0">
              <a:solidFill>
                <a:srgbClr val="006600"/>
              </a:solidFill>
            </a:endParaRPr>
          </a:p>
          <a:p>
            <a:pPr lvl="1"/>
            <a:r>
              <a:rPr lang="en-US" altLang="zh-CN" sz="1800" dirty="0" smtClean="0">
                <a:solidFill>
                  <a:srgbClr val="000099"/>
                </a:solidFill>
                <a:ea typeface="宋体" panose="02010600030101010101" pitchFamily="2" charset="-122"/>
              </a:rPr>
              <a:t>Rollback</a:t>
            </a:r>
            <a:r>
              <a:rPr lang="en-US" altLang="zh-CN" sz="1800" dirty="0" smtClean="0">
                <a:ea typeface="宋体" panose="02010600030101010101" pitchFamily="2" charset="-122"/>
              </a:rPr>
              <a:t> – return to some safe state, restart these process for that state. </a:t>
            </a:r>
            <a:endParaRPr lang="en-US" altLang="zh-CN" sz="1800" dirty="0" smtClean="0">
              <a:ea typeface="宋体" panose="02010600030101010101" pitchFamily="2" charset="-122"/>
            </a:endParaRPr>
          </a:p>
          <a:p>
            <a:pPr lvl="2"/>
            <a:r>
              <a:rPr lang="zh-CN" altLang="en-US" sz="1600" b="1" dirty="0" smtClean="0">
                <a:solidFill>
                  <a:srgbClr val="0070C0"/>
                </a:solidFill>
                <a:ea typeface="宋体" panose="02010600030101010101" pitchFamily="2" charset="-122"/>
              </a:rPr>
              <a:t>将这些进程回滚到何时才是安全状态</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2"/>
            <a:r>
              <a:rPr lang="zh-CN" altLang="en-US" sz="1600" dirty="0" smtClean="0">
                <a:ea typeface="宋体" panose="02010600030101010101" pitchFamily="2" charset="-122"/>
              </a:rPr>
              <a:t>完全回滚，即重新执行这些进程</a:t>
            </a:r>
            <a:endParaRPr lang="en-US" altLang="zh-CN" sz="1600" dirty="0" smtClean="0">
              <a:ea typeface="宋体" panose="02010600030101010101" pitchFamily="2" charset="-122"/>
            </a:endParaRPr>
          </a:p>
          <a:p>
            <a:pPr lvl="1"/>
            <a:r>
              <a:rPr lang="zh-CN" altLang="en-US" sz="1800" dirty="0" smtClean="0">
                <a:solidFill>
                  <a:srgbClr val="0070C0"/>
                </a:solidFill>
                <a:ea typeface="宋体" panose="02010600030101010101" pitchFamily="2" charset="-122"/>
              </a:rPr>
              <a:t>适用于比较容易收回，以及状态比较容易恢复的资源</a:t>
            </a:r>
            <a:endParaRPr lang="en-US" altLang="zh-CN" sz="1800" dirty="0" smtClean="0">
              <a:solidFill>
                <a:srgbClr val="0070C0"/>
              </a:solidFill>
              <a:ea typeface="宋体" panose="02010600030101010101" pitchFamily="2" charset="-122"/>
            </a:endParaRPr>
          </a:p>
          <a:p>
            <a:pPr lvl="1"/>
            <a:r>
              <a:rPr lang="en-US" altLang="zh-CN" sz="1800" dirty="0" smtClean="0">
                <a:solidFill>
                  <a:srgbClr val="000099"/>
                </a:solidFill>
                <a:ea typeface="宋体" panose="02010600030101010101" pitchFamily="2" charset="-122"/>
              </a:rPr>
              <a:t>Starvation</a:t>
            </a:r>
            <a:r>
              <a:rPr lang="en-US" altLang="zh-CN" sz="1800" dirty="0" smtClean="0">
                <a:ea typeface="宋体" panose="02010600030101010101" pitchFamily="2" charset="-122"/>
              </a:rPr>
              <a:t> </a:t>
            </a:r>
            <a:r>
              <a:rPr lang="en-US" altLang="zh-CN" sz="1800" dirty="0">
                <a:ea typeface="宋体" panose="02010600030101010101" pitchFamily="2" charset="-122"/>
              </a:rPr>
              <a:t>–  same process may </a:t>
            </a:r>
            <a:r>
              <a:rPr lang="en-US" altLang="zh-CN" sz="1800" dirty="0">
                <a:solidFill>
                  <a:srgbClr val="FF0000"/>
                </a:solidFill>
                <a:ea typeface="宋体" panose="02010600030101010101" pitchFamily="2" charset="-122"/>
              </a:rPr>
              <a:t>always be picked as victim</a:t>
            </a:r>
            <a:r>
              <a:rPr lang="en-US" altLang="zh-CN" sz="1800" dirty="0">
                <a:ea typeface="宋体" panose="02010600030101010101" pitchFamily="2" charset="-122"/>
              </a:rPr>
              <a:t>, include number of rollback in cost factor</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endParaRPr lang="en-US" altLang="zh-CN" sz="2000" dirty="0" smtClean="0">
              <a:solidFill>
                <a:srgbClr val="7030A0"/>
              </a:solidFill>
              <a:ea typeface="宋体" panose="02010600030101010101" pitchFamily="2" charset="-122"/>
            </a:endParaRPr>
          </a:p>
          <a:p>
            <a:r>
              <a:rPr lang="en-US" altLang="zh-CN" sz="2000" b="1" dirty="0" err="1" smtClean="0">
                <a:solidFill>
                  <a:srgbClr val="7030A0"/>
                </a:solidFill>
                <a:ea typeface="宋体" panose="02010600030101010101" pitchFamily="2" charset="-122"/>
              </a:rPr>
              <a:t>Checkpoint+Rollback</a:t>
            </a:r>
            <a:r>
              <a:rPr lang="en-US" altLang="zh-CN" sz="2000" b="1" dirty="0" smtClean="0">
                <a:solidFill>
                  <a:srgbClr val="7030A0"/>
                </a:solidFill>
                <a:ea typeface="宋体" panose="02010600030101010101" pitchFamily="2" charset="-122"/>
              </a:rPr>
              <a:t> </a:t>
            </a:r>
            <a:r>
              <a:rPr lang="en-US" altLang="zh-CN" sz="2000" b="1" dirty="0" smtClean="0">
                <a:ea typeface="宋体" panose="02010600030101010101" pitchFamily="2" charset="-122"/>
              </a:rPr>
              <a:t>– </a:t>
            </a:r>
            <a:r>
              <a:rPr lang="en-US" altLang="zh-CN" sz="2000" b="1" dirty="0" smtClean="0">
                <a:solidFill>
                  <a:srgbClr val="C00000"/>
                </a:solidFill>
              </a:rPr>
              <a:t>Rollback </a:t>
            </a:r>
            <a:r>
              <a:rPr lang="en-US" altLang="zh-CN" sz="2000" b="1" dirty="0">
                <a:solidFill>
                  <a:srgbClr val="C00000"/>
                </a:solidFill>
              </a:rPr>
              <a:t>to </a:t>
            </a:r>
            <a:r>
              <a:rPr lang="en-US" altLang="zh-CN" sz="2000" b="1" u="sng" dirty="0">
                <a:solidFill>
                  <a:srgbClr val="C00000"/>
                </a:solidFill>
              </a:rPr>
              <a:t>last checkpoint</a:t>
            </a:r>
            <a:r>
              <a:rPr lang="en-US" altLang="zh-CN" sz="2000" b="1" dirty="0"/>
              <a:t>, or </a:t>
            </a:r>
            <a:r>
              <a:rPr lang="en-US" altLang="zh-CN" sz="2000" b="1" dirty="0">
                <a:solidFill>
                  <a:srgbClr val="7030A0"/>
                </a:solidFill>
              </a:rPr>
              <a:t>before last </a:t>
            </a:r>
            <a:r>
              <a:rPr lang="en-US" altLang="zh-CN" sz="2000" b="1" dirty="0"/>
              <a:t>checkpoint, or </a:t>
            </a:r>
            <a:r>
              <a:rPr lang="en-US" altLang="zh-CN" sz="2000" dirty="0"/>
              <a:t>….. </a:t>
            </a:r>
            <a:endParaRPr lang="en-US" altLang="zh-CN" sz="20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62712" y="587523"/>
            <a:ext cx="8077200" cy="609600"/>
          </a:xfrm>
          <a:ln>
            <a:miter/>
          </a:ln>
        </p:spPr>
        <p:txBody>
          <a:bodyPr/>
          <a:lstStyle/>
          <a:p>
            <a:pPr>
              <a:defRPr/>
            </a:pPr>
            <a:r>
              <a:rPr lang="zh-CN" altLang="en-US" dirty="0" smtClean="0">
                <a:effectLst>
                  <a:outerShdw blurRad="38100" dist="38100" dir="2700000" algn="tl">
                    <a:srgbClr val="C0C0C0"/>
                  </a:outerShdw>
                </a:effectLst>
                <a:ea typeface="宋体" panose="02010600030101010101" pitchFamily="2" charset="-122"/>
                <a:cs typeface="+mj-cs"/>
              </a:rPr>
              <a:t>讨论</a:t>
            </a:r>
            <a:endParaRPr lang="zh-CN" altLang="en-US" dirty="0">
              <a:effectLst>
                <a:outerShdw blurRad="38100" dist="38100" dir="2700000" algn="tl">
                  <a:srgbClr val="C0C0C0"/>
                </a:outerShdw>
              </a:effectLst>
              <a:ea typeface="宋体" panose="02010600030101010101" pitchFamily="2" charset="-122"/>
              <a:cs typeface="+mj-cs"/>
            </a:endParaRPr>
          </a:p>
        </p:txBody>
      </p:sp>
      <p:sp>
        <p:nvSpPr>
          <p:cNvPr id="102403" name="Rectangle 3"/>
          <p:cNvSpPr>
            <a:spLocks noGrp="1" noChangeArrowheads="1"/>
          </p:cNvSpPr>
          <p:nvPr>
            <p:ph type="body" idx="4294967295"/>
          </p:nvPr>
        </p:nvSpPr>
        <p:spPr>
          <a:xfrm>
            <a:off x="886909" y="1440456"/>
            <a:ext cx="7524750" cy="1696380"/>
          </a:xfrm>
        </p:spPr>
        <p:txBody>
          <a:bodyPr/>
          <a:lstStyle/>
          <a:p>
            <a:pPr>
              <a:buFont typeface="Wingdings" panose="05000000000000000000" pitchFamily="2" charset="2"/>
              <a:buChar char="n"/>
            </a:pPr>
            <a:r>
              <a:rPr lang="zh-CN" altLang="en-US" sz="2000" b="1" dirty="0" smtClean="0">
                <a:highlight>
                  <a:srgbClr val="FFFF00"/>
                </a:highlight>
                <a:ea typeface="宋体" panose="02010600030101010101" pitchFamily="2" charset="-122"/>
              </a:rPr>
              <a:t>尽管目前操作系统中，并没有采取死锁检测与恢复的措施处理死锁；</a:t>
            </a:r>
            <a:endParaRPr lang="en-US" altLang="zh-CN" sz="2000" b="1" dirty="0" smtClean="0">
              <a:ea typeface="宋体" panose="02010600030101010101" pitchFamily="2" charset="-122"/>
            </a:endParaRPr>
          </a:p>
          <a:p>
            <a:pPr>
              <a:buFont typeface="Wingdings" panose="05000000000000000000" pitchFamily="2" charset="2"/>
              <a:buChar char="n"/>
            </a:pPr>
            <a:r>
              <a:rPr lang="zh-CN" altLang="en-US" sz="2000" b="1" dirty="0" smtClean="0">
                <a:ea typeface="宋体" panose="02010600030101010101" pitchFamily="2" charset="-122"/>
              </a:rPr>
              <a:t>但我们在实际操作中有时沿用“撤销进程”这一理念。</a:t>
            </a:r>
            <a:endParaRPr lang="en-US" altLang="zh-CN" sz="2000" b="1" dirty="0" smtClean="0">
              <a:ea typeface="宋体" panose="02010600030101010101" pitchFamily="2" charset="-122"/>
            </a:endParaRPr>
          </a:p>
          <a:p>
            <a:pPr>
              <a:buFont typeface="Wingdings" panose="05000000000000000000" pitchFamily="2" charset="2"/>
              <a:buChar char="n"/>
            </a:pPr>
            <a:r>
              <a:rPr lang="zh-CN" altLang="en-US" sz="2000" b="1" dirty="0" smtClean="0">
                <a:ea typeface="宋体" panose="02010600030101010101" pitchFamily="2" charset="-122"/>
              </a:rPr>
              <a:t>如何体现？</a:t>
            </a:r>
            <a:endParaRPr lang="zh-CN" altLang="en-US" sz="2000" b="1" dirty="0">
              <a:ea typeface="宋体" panose="02010600030101010101" pitchFamily="2" charset="-122"/>
            </a:endParaRPr>
          </a:p>
        </p:txBody>
      </p:sp>
      <p:sp>
        <p:nvSpPr>
          <p:cNvPr id="4" name="Rectangle 3"/>
          <p:cNvSpPr txBox="1">
            <a:spLocks noChangeArrowheads="1"/>
          </p:cNvSpPr>
          <p:nvPr/>
        </p:nvSpPr>
        <p:spPr bwMode="auto">
          <a:xfrm>
            <a:off x="886909" y="3285679"/>
            <a:ext cx="7524750" cy="279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eaLnBrk="1" hangingPunct="1">
              <a:buFont typeface="Wingdings" panose="05000000000000000000" pitchFamily="2" charset="2"/>
              <a:buChar char="n"/>
            </a:pPr>
            <a:r>
              <a:rPr lang="en-US" altLang="zh-CN" sz="2000" b="1" kern="0" dirty="0" err="1" smtClean="0">
                <a:ea typeface="宋体" panose="02010600030101010101" pitchFamily="2" charset="-122"/>
              </a:rPr>
              <a:t>Ctrl+Alt+Delete</a:t>
            </a:r>
            <a:r>
              <a:rPr lang="zh-CN" altLang="en-US" sz="2000" b="1" kern="0" dirty="0" smtClean="0">
                <a:ea typeface="宋体" panose="02010600030101010101" pitchFamily="2" charset="-122"/>
              </a:rPr>
              <a:t>，或右键单击“任务栏”，打开“任务管理器”</a:t>
            </a:r>
            <a:endParaRPr lang="en-US" altLang="zh-CN" sz="2000" b="1" kern="0" dirty="0" smtClean="0">
              <a:ea typeface="宋体" panose="02010600030101010101" pitchFamily="2" charset="-122"/>
            </a:endParaRPr>
          </a:p>
          <a:p>
            <a:pPr eaLnBrk="1" hangingPunct="1">
              <a:buFont typeface="Wingdings" panose="05000000000000000000" pitchFamily="2" charset="2"/>
              <a:buChar char="n"/>
            </a:pPr>
            <a:r>
              <a:rPr lang="zh-CN" altLang="en-US" sz="2000" b="1" kern="0" dirty="0" smtClean="0">
                <a:ea typeface="宋体" panose="02010600030101010101" pitchFamily="2" charset="-122"/>
              </a:rPr>
              <a:t>右键单击可能导致死锁的进程</a:t>
            </a:r>
            <a:endParaRPr lang="en-US" altLang="zh-CN" sz="2000" b="1" kern="0" dirty="0" smtClean="0">
              <a:ea typeface="宋体" panose="02010600030101010101" pitchFamily="2" charset="-122"/>
            </a:endParaRPr>
          </a:p>
          <a:p>
            <a:pPr lvl="1" eaLnBrk="1" hangingPunct="1">
              <a:buFont typeface="Wingdings" panose="05000000000000000000" pitchFamily="2" charset="2"/>
              <a:buChar char="l"/>
            </a:pPr>
            <a:r>
              <a:rPr lang="en-US" altLang="zh-CN" sz="1800" b="1" kern="0" dirty="0" smtClean="0">
                <a:ea typeface="宋体" panose="02010600030101010101" pitchFamily="2" charset="-122"/>
              </a:rPr>
              <a:t>Win7</a:t>
            </a:r>
            <a:r>
              <a:rPr lang="zh-CN" altLang="en-US" sz="1800" b="1" kern="0" dirty="0" smtClean="0">
                <a:ea typeface="宋体" panose="02010600030101010101" pitchFamily="2" charset="-122"/>
              </a:rPr>
              <a:t>：快捷菜单选择“结束进程”或“结束进程树”命令</a:t>
            </a:r>
            <a:endParaRPr lang="en-US" altLang="zh-CN" sz="1800" b="1" kern="0" dirty="0" smtClean="0">
              <a:ea typeface="宋体" panose="02010600030101010101" pitchFamily="2" charset="-122"/>
            </a:endParaRPr>
          </a:p>
          <a:p>
            <a:pPr lvl="1" eaLnBrk="1" hangingPunct="1">
              <a:buFont typeface="Wingdings" panose="05000000000000000000" pitchFamily="2" charset="2"/>
              <a:buChar char="l"/>
            </a:pPr>
            <a:r>
              <a:rPr lang="en-US" altLang="zh-CN" sz="1800" b="1" kern="0" dirty="0" smtClean="0">
                <a:ea typeface="宋体" panose="02010600030101010101" pitchFamily="2" charset="-122"/>
              </a:rPr>
              <a:t>Win10</a:t>
            </a:r>
            <a:r>
              <a:rPr lang="zh-CN" altLang="en-US" sz="1800" b="1" kern="0" dirty="0" smtClean="0">
                <a:ea typeface="宋体" panose="02010600030101010101" pitchFamily="2" charset="-122"/>
              </a:rPr>
              <a:t>：</a:t>
            </a:r>
            <a:r>
              <a:rPr lang="zh-CN" altLang="en-US" sz="1800" b="1" kern="0" dirty="0">
                <a:ea typeface="宋体" panose="02010600030101010101" pitchFamily="2" charset="-122"/>
              </a:rPr>
              <a:t>快捷菜单</a:t>
            </a:r>
            <a:r>
              <a:rPr lang="zh-CN" altLang="en-US" sz="1800" b="1" kern="0" dirty="0" smtClean="0">
                <a:ea typeface="宋体" panose="02010600030101010101" pitchFamily="2" charset="-122"/>
              </a:rPr>
              <a:t>选择“结束任务”，或“转到详细信息”</a:t>
            </a:r>
            <a:r>
              <a:rPr lang="en-US" altLang="zh-CN" sz="1800" b="1" kern="0" dirty="0" smtClean="0">
                <a:ea typeface="宋体" panose="02010600030101010101" pitchFamily="2" charset="-122"/>
                <a:sym typeface="Wingdings" panose="05000000000000000000" pitchFamily="2" charset="2"/>
              </a:rPr>
              <a:t></a:t>
            </a:r>
            <a:r>
              <a:rPr lang="zh-CN" altLang="en-US" sz="1800" b="1" kern="0" dirty="0" smtClean="0">
                <a:ea typeface="宋体" panose="02010600030101010101" pitchFamily="2" charset="-122"/>
                <a:sym typeface="Wingdings" panose="05000000000000000000" pitchFamily="2" charset="2"/>
              </a:rPr>
              <a:t>“结束任务”，或“结束进程树”</a:t>
            </a:r>
            <a:endParaRPr lang="en-US" altLang="zh-CN" sz="1800" b="1" kern="0" dirty="0" smtClean="0">
              <a:ea typeface="宋体" panose="02010600030101010101" pitchFamily="2" charset="-122"/>
            </a:endParaRPr>
          </a:p>
          <a:p>
            <a:pPr eaLnBrk="1" hangingPunct="1">
              <a:buFont typeface="Wingdings" panose="05000000000000000000" pitchFamily="2" charset="2"/>
              <a:buChar char="n"/>
            </a:pPr>
            <a:endParaRPr lang="zh-CN" altLang="en-US" sz="2000" b="1" kern="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62712" y="587523"/>
            <a:ext cx="8077200" cy="609600"/>
          </a:xfrm>
          <a:ln>
            <a:miter/>
          </a:ln>
        </p:spPr>
        <p:txBody>
          <a:bodyPr/>
          <a:lstStyle/>
          <a:p>
            <a:pPr>
              <a:defRPr/>
            </a:pPr>
            <a:r>
              <a:rPr lang="zh-CN" altLang="en-US" dirty="0">
                <a:effectLst>
                  <a:outerShdw blurRad="38100" dist="38100" dir="2700000" algn="tl">
                    <a:srgbClr val="C0C0C0"/>
                  </a:outerShdw>
                </a:effectLst>
                <a:ea typeface="宋体" panose="02010600030101010101" pitchFamily="2" charset="-122"/>
                <a:cs typeface="+mj-cs"/>
              </a:rPr>
              <a:t>例题</a:t>
            </a:r>
            <a:endParaRPr lang="zh-CN" altLang="en-US" dirty="0">
              <a:effectLst>
                <a:outerShdw blurRad="38100" dist="38100" dir="2700000" algn="tl">
                  <a:srgbClr val="C0C0C0"/>
                </a:outerShdw>
              </a:effectLst>
              <a:ea typeface="宋体" panose="02010600030101010101" pitchFamily="2" charset="-122"/>
              <a:cs typeface="+mj-cs"/>
            </a:endParaRPr>
          </a:p>
        </p:txBody>
      </p:sp>
      <p:sp>
        <p:nvSpPr>
          <p:cNvPr id="102403" name="Rectangle 3"/>
          <p:cNvSpPr>
            <a:spLocks noGrp="1" noChangeArrowheads="1"/>
          </p:cNvSpPr>
          <p:nvPr>
            <p:ph type="body" idx="4294967295"/>
          </p:nvPr>
        </p:nvSpPr>
        <p:spPr>
          <a:xfrm>
            <a:off x="886909" y="1641624"/>
            <a:ext cx="7524750" cy="4483100"/>
          </a:xfrm>
        </p:spPr>
        <p:txBody>
          <a:bodyPr/>
          <a:lstStyle/>
          <a:p>
            <a:pPr>
              <a:buFont typeface="Monotype Sorts"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1、什么是死锁？死锁的四个必要条件是什么？</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2、对于死锁问题，系统有哪些处理措施？说明它们的基本思想。</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algn="just">
              <a:buFont typeface="Monotype Sorts" pitchFamily="2" charset="2"/>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7.2 Deadlock Characterization</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13315" name="Rectangle 3"/>
          <p:cNvSpPr>
            <a:spLocks noGrp="1" noChangeArrowheads="1"/>
          </p:cNvSpPr>
          <p:nvPr>
            <p:ph type="body" idx="4294967295"/>
          </p:nvPr>
        </p:nvSpPr>
        <p:spPr>
          <a:xfrm>
            <a:off x="976575" y="2044701"/>
            <a:ext cx="6669088" cy="3702050"/>
          </a:xfrm>
        </p:spPr>
        <p:txBody>
          <a:bodyPr/>
          <a:lstStyle/>
          <a:p>
            <a:pPr>
              <a:lnSpc>
                <a:spcPct val="90000"/>
              </a:lnSpc>
            </a:pPr>
            <a:r>
              <a:rPr lang="zh-CN" altLang="en-US" sz="1800" b="1" dirty="0">
                <a:solidFill>
                  <a:srgbClr val="003399"/>
                </a:solidFill>
                <a:ea typeface="宋体" panose="02010600030101010101" pitchFamily="2" charset="-122"/>
              </a:rPr>
              <a:t>Mutual exclusion</a:t>
            </a:r>
            <a:r>
              <a:rPr lang="zh-CN" altLang="en-US" sz="1800" b="1" dirty="0">
                <a:ea typeface="宋体" panose="02010600030101010101" pitchFamily="2" charset="-122"/>
              </a:rPr>
              <a:t>:</a:t>
            </a:r>
            <a:r>
              <a:rPr lang="zh-CN" altLang="en-US" sz="1800" dirty="0">
                <a:ea typeface="宋体" panose="02010600030101010101" pitchFamily="2" charset="-122"/>
              </a:rPr>
              <a:t>  only one process at a time can use a resource.</a:t>
            </a:r>
            <a:endParaRPr lang="zh-CN" altLang="en-US" sz="1800" dirty="0">
              <a:ea typeface="宋体" panose="02010600030101010101" pitchFamily="2" charset="-122"/>
            </a:endParaRPr>
          </a:p>
          <a:p>
            <a:pPr>
              <a:lnSpc>
                <a:spcPct val="90000"/>
              </a:lnSpc>
            </a:pPr>
            <a:r>
              <a:rPr lang="zh-CN" altLang="en-US" sz="1800" b="1" dirty="0">
                <a:solidFill>
                  <a:srgbClr val="003399"/>
                </a:solidFill>
                <a:ea typeface="宋体" panose="02010600030101010101" pitchFamily="2" charset="-122"/>
              </a:rPr>
              <a:t>Hold and wait</a:t>
            </a:r>
            <a:r>
              <a:rPr lang="zh-CN" altLang="en-US" sz="1800" b="1" dirty="0">
                <a:ea typeface="宋体" panose="02010600030101010101" pitchFamily="2" charset="-122"/>
              </a:rPr>
              <a:t>:</a:t>
            </a:r>
            <a:r>
              <a:rPr lang="zh-CN" altLang="en-US" sz="1800" dirty="0">
                <a:ea typeface="宋体" panose="02010600030101010101" pitchFamily="2" charset="-122"/>
              </a:rPr>
              <a:t>  a process holding at least one resource is waiting to acquire additional resources held by other processes.</a:t>
            </a:r>
            <a:endParaRPr lang="zh-CN" altLang="en-US" sz="1800" dirty="0">
              <a:ea typeface="宋体" panose="02010600030101010101" pitchFamily="2" charset="-122"/>
            </a:endParaRPr>
          </a:p>
          <a:p>
            <a:pPr>
              <a:lnSpc>
                <a:spcPct val="90000"/>
              </a:lnSpc>
            </a:pPr>
            <a:r>
              <a:rPr lang="zh-CN" altLang="en-US" sz="1800" b="1" dirty="0">
                <a:solidFill>
                  <a:srgbClr val="003399"/>
                </a:solidFill>
                <a:ea typeface="宋体" panose="02010600030101010101" pitchFamily="2" charset="-122"/>
              </a:rPr>
              <a:t>No preemption</a:t>
            </a:r>
            <a:r>
              <a:rPr lang="zh-CN" altLang="en-US" sz="1800" b="1" dirty="0">
                <a:ea typeface="宋体" panose="02010600030101010101" pitchFamily="2" charset="-122"/>
              </a:rPr>
              <a:t>:</a:t>
            </a:r>
            <a:r>
              <a:rPr lang="zh-CN" altLang="en-US" sz="1800" dirty="0">
                <a:ea typeface="宋体" panose="02010600030101010101" pitchFamily="2" charset="-122"/>
              </a:rPr>
              <a:t>  a resource can be released only voluntarily by the process holding it, after that process has completed its task.</a:t>
            </a:r>
            <a:endParaRPr lang="zh-CN" altLang="en-US" sz="1800" dirty="0">
              <a:ea typeface="宋体" panose="02010600030101010101" pitchFamily="2" charset="-122"/>
            </a:endParaRPr>
          </a:p>
          <a:p>
            <a:pPr>
              <a:lnSpc>
                <a:spcPct val="90000"/>
              </a:lnSpc>
            </a:pPr>
            <a:r>
              <a:rPr lang="zh-CN" altLang="en-US" sz="1800" b="1" dirty="0">
                <a:solidFill>
                  <a:srgbClr val="003399"/>
                </a:solidFill>
                <a:ea typeface="宋体" panose="02010600030101010101" pitchFamily="2" charset="-122"/>
              </a:rPr>
              <a:t>Circular wait</a:t>
            </a:r>
            <a:r>
              <a:rPr lang="zh-CN" altLang="en-US" sz="1800" b="1" dirty="0">
                <a:ea typeface="宋体" panose="02010600030101010101" pitchFamily="2" charset="-122"/>
              </a:rPr>
              <a:t>:</a:t>
            </a:r>
            <a:r>
              <a:rPr lang="zh-CN" altLang="en-US" sz="1800" dirty="0">
                <a:ea typeface="宋体" panose="02010600030101010101" pitchFamily="2" charset="-122"/>
              </a:rPr>
              <a:t>  there exists a set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of waiting processes such that </a:t>
            </a:r>
            <a:r>
              <a:rPr lang="zh-CN" altLang="en-US" sz="1800" i="1" dirty="0">
                <a:ea typeface="宋体" panose="02010600030101010101" pitchFamily="2" charset="-122"/>
              </a:rPr>
              <a:t>P</a:t>
            </a:r>
            <a:r>
              <a:rPr lang="zh-CN" altLang="en-US" sz="1800" baseline="-25000" dirty="0">
                <a:ea typeface="宋体" panose="02010600030101010101" pitchFamily="2" charset="-122"/>
              </a:rPr>
              <a:t>0 </a:t>
            </a:r>
            <a:r>
              <a:rPr lang="zh-CN" altLang="en-US" sz="1800" dirty="0">
                <a:ea typeface="宋体" panose="02010600030101010101" pitchFamily="2" charset="-122"/>
              </a:rPr>
              <a:t>is waiting for a resource that is held by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is waiting for a resource that is held by </a:t>
            </a:r>
            <a:endParaRPr lang="zh-CN" altLang="en-US" sz="1800" dirty="0">
              <a:ea typeface="宋体" panose="02010600030101010101" pitchFamily="2" charset="-122"/>
            </a:endParaRPr>
          </a:p>
          <a:p>
            <a:pPr>
              <a:lnSpc>
                <a:spcPct val="90000"/>
              </a:lnSpc>
              <a:buFont typeface="Monotype Sorts" pitchFamily="2" charset="2"/>
              <a:buNone/>
            </a:pPr>
            <a:r>
              <a:rPr lang="zh-CN" altLang="en-US" sz="1800" i="1" dirty="0">
                <a:ea typeface="宋体" panose="02010600030101010101" pitchFamily="2" charset="-122"/>
              </a:rPr>
              <a:t>	P</a:t>
            </a:r>
            <a:r>
              <a:rPr lang="zh-CN" altLang="en-US" sz="1800" baseline="-25000" dirty="0">
                <a:ea typeface="宋体" panose="02010600030101010101" pitchFamily="2" charset="-122"/>
              </a:rPr>
              <a:t>2</a:t>
            </a:r>
            <a:r>
              <a:rPr lang="zh-CN" altLang="en-US" sz="1800" dirty="0">
                <a:ea typeface="宋体" panose="02010600030101010101" pitchFamily="2" charset="-122"/>
              </a:rPr>
              <a:t>, …, </a:t>
            </a:r>
            <a:r>
              <a:rPr lang="zh-CN" altLang="en-US" sz="1800" i="1" dirty="0">
                <a:ea typeface="宋体" panose="02010600030101010101" pitchFamily="2" charset="-122"/>
              </a:rPr>
              <a:t>P</a:t>
            </a:r>
            <a:r>
              <a:rPr lang="zh-CN" altLang="en-US" sz="1800" i="1" baseline="-25000" dirty="0">
                <a:ea typeface="宋体" panose="02010600030101010101" pitchFamily="2" charset="-122"/>
              </a:rPr>
              <a:t>n</a:t>
            </a:r>
            <a:r>
              <a:rPr lang="zh-CN" altLang="en-US" sz="1800" baseline="-25000" dirty="0">
                <a:ea typeface="宋体" panose="02010600030101010101" pitchFamily="2" charset="-122"/>
              </a:rPr>
              <a:t>–1</a:t>
            </a:r>
            <a:r>
              <a:rPr lang="zh-CN" altLang="en-US" sz="1800" dirty="0">
                <a:ea typeface="宋体" panose="02010600030101010101" pitchFamily="2" charset="-122"/>
              </a:rPr>
              <a:t> is waiting for a resource that is held by </a:t>
            </a:r>
            <a:br>
              <a:rPr lang="zh-CN" altLang="en-US" sz="1800" dirty="0">
                <a:ea typeface="宋体" panose="02010600030101010101" pitchFamily="2" charset="-122"/>
              </a:rPr>
            </a:br>
            <a:r>
              <a:rPr lang="zh-CN" altLang="en-US" sz="1800" i="1" dirty="0">
                <a:ea typeface="宋体" panose="02010600030101010101" pitchFamily="2" charset="-122"/>
              </a:rPr>
              <a:t>P</a:t>
            </a:r>
            <a:r>
              <a:rPr lang="zh-CN" altLang="en-US" sz="1800" baseline="-25000" dirty="0">
                <a:ea typeface="宋体" panose="02010600030101010101" pitchFamily="2" charset="-122"/>
              </a:rPr>
              <a:t>n</a:t>
            </a:r>
            <a:r>
              <a:rPr lang="zh-CN" altLang="en-US" sz="1800" dirty="0">
                <a:ea typeface="宋体" panose="02010600030101010101" pitchFamily="2" charset="-122"/>
              </a:rPr>
              <a:t>, and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is waiting for a resource that is held by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a:t>
            </a:r>
            <a:endParaRPr lang="zh-CN" altLang="en-US" sz="1800" dirty="0">
              <a:ea typeface="宋体" panose="02010600030101010101" pitchFamily="2" charset="-122"/>
            </a:endParaRPr>
          </a:p>
        </p:txBody>
      </p:sp>
      <p:sp>
        <p:nvSpPr>
          <p:cNvPr id="13316" name="Text Box 5"/>
          <p:cNvSpPr txBox="1">
            <a:spLocks noChangeArrowheads="1"/>
          </p:cNvSpPr>
          <p:nvPr/>
        </p:nvSpPr>
        <p:spPr bwMode="auto">
          <a:xfrm>
            <a:off x="846138" y="1014413"/>
            <a:ext cx="669766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000" b="1">
                <a:solidFill>
                  <a:srgbClr val="FF0000"/>
                </a:solidFill>
                <a:ea typeface="宋体" panose="02010600030101010101" pitchFamily="2" charset="-122"/>
              </a:rPr>
              <a:t>7.2.1 Necessary condition</a:t>
            </a:r>
            <a:endParaRPr lang="en-US" altLang="zh-CN" sz="2000" i="1">
              <a:solidFill>
                <a:srgbClr val="FF0000"/>
              </a:solidFill>
              <a:ea typeface="宋体" panose="02010600030101010101" pitchFamily="2" charset="-122"/>
            </a:endParaRPr>
          </a:p>
          <a:p>
            <a:pPr>
              <a:spcBef>
                <a:spcPct val="50000"/>
              </a:spcBef>
              <a:buClrTx/>
              <a:buSzTx/>
              <a:buFont typeface="Monotype Sorts" pitchFamily="2" charset="2"/>
              <a:buNone/>
            </a:pPr>
            <a:r>
              <a:rPr lang="en-US" altLang="zh-CN" sz="2000" i="1">
                <a:ea typeface="宋体" panose="02010600030101010101" pitchFamily="2" charset="-122"/>
              </a:rPr>
              <a:t>Deadlock can arise </a:t>
            </a:r>
            <a:r>
              <a:rPr lang="en-US" altLang="zh-CN" sz="2000" i="1">
                <a:solidFill>
                  <a:srgbClr val="FF0066"/>
                </a:solidFill>
                <a:ea typeface="宋体" panose="02010600030101010101" pitchFamily="2" charset="-122"/>
              </a:rPr>
              <a:t>if four conditions hold simultaneously </a:t>
            </a:r>
            <a:endParaRPr lang="en-US" altLang="zh-CN" sz="2000" i="1">
              <a:solidFill>
                <a:srgbClr val="FF0066"/>
              </a:solidFill>
              <a:ea typeface="宋体" panose="02010600030101010101" pitchFamily="2" charset="-122"/>
            </a:endParaRPr>
          </a:p>
        </p:txBody>
      </p:sp>
      <p:sp>
        <p:nvSpPr>
          <p:cNvPr id="13317" name="矩形 1"/>
          <p:cNvSpPr>
            <a:spLocks noChangeArrowheads="1"/>
          </p:cNvSpPr>
          <p:nvPr/>
        </p:nvSpPr>
        <p:spPr bwMode="auto">
          <a:xfrm>
            <a:off x="976575" y="5915027"/>
            <a:ext cx="666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Tx/>
              <a:buNone/>
            </a:pPr>
            <a:r>
              <a:rPr lang="en-US" altLang="zh-CN" sz="1800" b="1" dirty="0">
                <a:solidFill>
                  <a:srgbClr val="C00000"/>
                </a:solidFill>
                <a:ea typeface="宋体" panose="02010600030101010101" pitchFamily="2" charset="-122"/>
              </a:rPr>
              <a:t>(take the dining philosopher problem as an example)</a:t>
            </a:r>
            <a:endParaRPr lang="en-US" altLang="zh-CN" sz="1800" b="1" i="1" dirty="0">
              <a:solidFill>
                <a:srgbClr val="C00000"/>
              </a:solidFill>
              <a:ea typeface="宋体" panose="02010600030101010101" pitchFamily="2" charset="-122"/>
            </a:endParaRPr>
          </a:p>
        </p:txBody>
      </p:sp>
      <p:sp>
        <p:nvSpPr>
          <p:cNvPr id="6" name="矩形 1"/>
          <p:cNvSpPr>
            <a:spLocks noChangeArrowheads="1"/>
          </p:cNvSpPr>
          <p:nvPr/>
        </p:nvSpPr>
        <p:spPr bwMode="auto">
          <a:xfrm>
            <a:off x="4307150" y="714068"/>
            <a:ext cx="2983637" cy="83099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6600"/>
                </a:solidFill>
                <a:ea typeface="宋体" panose="02010600030101010101" pitchFamily="2" charset="-122"/>
              </a:rPr>
              <a:t>思考：</a:t>
            </a:r>
            <a:endParaRPr lang="en-US" altLang="zh-CN" sz="1600" b="1" dirty="0" smtClean="0">
              <a:solidFill>
                <a:srgbClr val="006600"/>
              </a:solidFill>
              <a:ea typeface="宋体" panose="02010600030101010101" pitchFamily="2" charset="-122"/>
            </a:endParaRPr>
          </a:p>
          <a:p>
            <a:pPr>
              <a:spcBef>
                <a:spcPts val="0"/>
              </a:spcBef>
              <a:buClrTx/>
              <a:buSzTx/>
              <a:buFontTx/>
              <a:buNone/>
            </a:pPr>
            <a:r>
              <a:rPr lang="zh-CN" altLang="en-US" sz="1600" b="1" dirty="0" smtClean="0">
                <a:solidFill>
                  <a:srgbClr val="006600"/>
                </a:solidFill>
                <a:ea typeface="宋体" panose="02010600030101010101" pitchFamily="2" charset="-122"/>
              </a:rPr>
              <a:t>（</a:t>
            </a:r>
            <a:r>
              <a:rPr lang="en-US" altLang="zh-CN" sz="1600" b="1" dirty="0" smtClean="0">
                <a:solidFill>
                  <a:srgbClr val="006600"/>
                </a:solidFill>
                <a:ea typeface="宋体" panose="02010600030101010101" pitchFamily="2" charset="-122"/>
              </a:rPr>
              <a:t>1</a:t>
            </a:r>
            <a:r>
              <a:rPr lang="zh-CN" altLang="en-US" sz="1600" b="1" dirty="0" smtClean="0">
                <a:solidFill>
                  <a:srgbClr val="006600"/>
                </a:solidFill>
                <a:ea typeface="宋体" panose="02010600030101010101" pitchFamily="2" charset="-122"/>
              </a:rPr>
              <a:t>）为什么不是充分条件？</a:t>
            </a:r>
            <a:endParaRPr lang="en-US" altLang="zh-CN" sz="1600" b="1" dirty="0" smtClean="0">
              <a:solidFill>
                <a:srgbClr val="006600"/>
              </a:solidFill>
              <a:ea typeface="宋体" panose="02010600030101010101" pitchFamily="2" charset="-122"/>
            </a:endParaRPr>
          </a:p>
          <a:p>
            <a:pPr>
              <a:spcBef>
                <a:spcPts val="0"/>
              </a:spcBef>
              <a:buClrTx/>
              <a:buSzTx/>
              <a:buFontTx/>
              <a:buNone/>
            </a:pPr>
            <a:r>
              <a:rPr lang="zh-CN" altLang="en-US" sz="1600" b="1" dirty="0" smtClean="0">
                <a:solidFill>
                  <a:srgbClr val="006600"/>
                </a:solidFill>
                <a:ea typeface="宋体" panose="02010600030101010101" pitchFamily="2" charset="-122"/>
              </a:rPr>
              <a:t>（</a:t>
            </a:r>
            <a:r>
              <a:rPr lang="en-US" altLang="zh-CN" sz="1600" b="1" dirty="0" smtClean="0">
                <a:solidFill>
                  <a:srgbClr val="006600"/>
                </a:solidFill>
                <a:ea typeface="宋体" panose="02010600030101010101" pitchFamily="2" charset="-122"/>
              </a:rPr>
              <a:t>2</a:t>
            </a:r>
            <a:r>
              <a:rPr lang="zh-CN" altLang="en-US" sz="1600" b="1" dirty="0" smtClean="0">
                <a:solidFill>
                  <a:srgbClr val="006600"/>
                </a:solidFill>
                <a:ea typeface="宋体" panose="02010600030101010101" pitchFamily="2" charset="-122"/>
              </a:rPr>
              <a:t>）什么情况下是充分条件？</a:t>
            </a:r>
            <a:endParaRPr lang="en-US" altLang="zh-CN" sz="1600" b="1" i="1" dirty="0">
              <a:solidFill>
                <a:srgbClr val="006600"/>
              </a:solidFill>
              <a:ea typeface="宋体" panose="02010600030101010101" pitchFamily="2" charset="-122"/>
            </a:endParaRPr>
          </a:p>
        </p:txBody>
      </p:sp>
      <p:sp>
        <p:nvSpPr>
          <p:cNvPr id="7" name="矩形 1"/>
          <p:cNvSpPr>
            <a:spLocks noChangeArrowheads="1"/>
          </p:cNvSpPr>
          <p:nvPr/>
        </p:nvSpPr>
        <p:spPr bwMode="auto">
          <a:xfrm>
            <a:off x="7397689" y="714068"/>
            <a:ext cx="1365312" cy="83099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7030A0"/>
                </a:solidFill>
                <a:ea typeface="宋体" panose="02010600030101010101" pitchFamily="2" charset="-122"/>
              </a:rPr>
              <a:t>提示：单实例资源 </a:t>
            </a:r>
            <a:r>
              <a:rPr lang="en-US" altLang="zh-CN" sz="1600" b="1" dirty="0" smtClean="0">
                <a:solidFill>
                  <a:srgbClr val="7030A0"/>
                </a:solidFill>
                <a:ea typeface="宋体" panose="02010600030101010101" pitchFamily="2" charset="-122"/>
              </a:rPr>
              <a:t>vs. </a:t>
            </a:r>
            <a:r>
              <a:rPr lang="zh-CN" altLang="en-US" sz="1600" b="1" dirty="0" smtClean="0">
                <a:solidFill>
                  <a:srgbClr val="7030A0"/>
                </a:solidFill>
                <a:ea typeface="宋体" panose="02010600030101010101" pitchFamily="2" charset="-122"/>
              </a:rPr>
              <a:t>多实例资源</a:t>
            </a:r>
            <a:endParaRPr lang="en-US" altLang="zh-CN" sz="1600" b="1" i="1" dirty="0">
              <a:solidFill>
                <a:srgbClr val="7030A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1211263" y="1002944"/>
            <a:ext cx="7772400" cy="393700"/>
          </a:xfrm>
          <a:ln>
            <a:miter/>
          </a:ln>
        </p:spPr>
        <p:txBody>
          <a:bodyPr/>
          <a:lstStyle/>
          <a:p>
            <a:pPr>
              <a:defRPr/>
            </a:pPr>
            <a:r>
              <a:rPr lang="zh-CN" altLang="en-US">
                <a:effectLst>
                  <a:outerShdw blurRad="38100" dist="38100" dir="2700000" algn="tl">
                    <a:srgbClr val="C0C0C0"/>
                  </a:outerShdw>
                </a:effectLst>
                <a:ea typeface="宋体" panose="02010600030101010101" pitchFamily="2" charset="-122"/>
                <a:cs typeface="+mj-cs"/>
              </a:rPr>
              <a:t>例题</a:t>
            </a:r>
            <a:endParaRPr lang="zh-CN" altLang="en-US">
              <a:effectLst>
                <a:outerShdw blurRad="38100" dist="38100" dir="2700000" algn="tl">
                  <a:srgbClr val="C0C0C0"/>
                </a:outerShdw>
              </a:effectLst>
              <a:ea typeface="宋体" panose="02010600030101010101" pitchFamily="2" charset="-122"/>
              <a:cs typeface="+mj-cs"/>
            </a:endParaRPr>
          </a:p>
        </p:txBody>
      </p:sp>
      <p:sp>
        <p:nvSpPr>
          <p:cNvPr id="103427" name="Rectangle 3"/>
          <p:cNvSpPr>
            <a:spLocks noGrp="1" noChangeArrowheads="1"/>
          </p:cNvSpPr>
          <p:nvPr>
            <p:ph type="body" idx="4294967295"/>
          </p:nvPr>
        </p:nvSpPr>
        <p:spPr>
          <a:xfrm>
            <a:off x="1211263" y="1704886"/>
            <a:ext cx="7123113" cy="2895600"/>
          </a:xfrm>
        </p:spPr>
        <p:txBody>
          <a:bodyPr/>
          <a:lstStyle/>
          <a:p>
            <a:pPr>
              <a:buFont typeface="Monotype Sorts" pitchFamily="2" charset="2"/>
              <a:buNone/>
            </a:pPr>
            <a:r>
              <a:rPr lang="zh-CN" altLang="en-US" sz="18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简述利用银行家算法避免死锁的过程。</a:t>
            </a:r>
            <a:endParaRPr lang="zh-CN" altLang="en-US" sz="2400" b="1" dirty="0">
              <a:latin typeface="宋体" panose="02010600030101010101" pitchFamily="2" charset="-122"/>
              <a:ea typeface="宋体" panose="02010600030101010101" pitchFamily="2" charset="-122"/>
            </a:endParaRPr>
          </a:p>
          <a:p>
            <a:pPr>
              <a:buFont typeface="Monotype Sorts" pitchFamily="2" charset="2"/>
              <a:buNone/>
            </a:pPr>
            <a:r>
              <a:rPr lang="zh-CN" altLang="en-US" sz="2400" b="1" dirty="0">
                <a:latin typeface="宋体" panose="02010600030101010101" pitchFamily="2" charset="-122"/>
                <a:ea typeface="宋体" panose="02010600030101010101" pitchFamily="2" charset="-122"/>
              </a:rPr>
              <a:t>2、</a:t>
            </a:r>
            <a:r>
              <a:rPr lang="zh-CN" altLang="en-US" sz="2400" b="1" dirty="0">
                <a:ea typeface="宋体" panose="02010600030101010101" pitchFamily="2" charset="-122"/>
              </a:rPr>
              <a:t> 银行家算法的例子；</a:t>
            </a:r>
            <a:endParaRPr lang="zh-CN" altLang="en-US" sz="2400" b="1" dirty="0">
              <a:ea typeface="宋体" panose="02010600030101010101" pitchFamily="2" charset="-122"/>
            </a:endParaRPr>
          </a:p>
          <a:p>
            <a:pPr>
              <a:buFont typeface="Monotype Sorts" pitchFamily="2" charset="2"/>
              <a:buNone/>
            </a:pPr>
            <a:r>
              <a:rPr lang="zh-CN" altLang="en-US" sz="2400" b="1" dirty="0">
                <a:ea typeface="宋体" panose="02010600030101010101" pitchFamily="2" charset="-122"/>
              </a:rPr>
              <a:t>      (1) 给定一个状态，判断是否安全；</a:t>
            </a:r>
            <a:endParaRPr lang="zh-CN" altLang="en-US" sz="2400" b="1" dirty="0">
              <a:ea typeface="宋体" panose="02010600030101010101" pitchFamily="2" charset="-122"/>
            </a:endParaRPr>
          </a:p>
          <a:p>
            <a:pPr>
              <a:buFont typeface="Monotype Sorts" pitchFamily="2" charset="2"/>
              <a:buNone/>
            </a:pPr>
            <a:r>
              <a:rPr lang="zh-CN" altLang="en-US" sz="2400" b="1" dirty="0">
                <a:ea typeface="宋体" panose="02010600030101010101" pitchFamily="2" charset="-122"/>
              </a:rPr>
              <a:t>      (2) 一进程提出请求，问系统是否满足该请求；</a:t>
            </a:r>
            <a:endParaRPr lang="zh-CN" altLang="en-US" sz="2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1211263" y="584200"/>
            <a:ext cx="7772400" cy="393700"/>
          </a:xfrm>
          <a:ln>
            <a:miter/>
          </a:ln>
        </p:spPr>
        <p:txBody>
          <a:bodyPr/>
          <a:lstStyle/>
          <a:p>
            <a:pPr>
              <a:defRPr/>
            </a:pPr>
            <a:r>
              <a:rPr lang="zh-CN" altLang="en-US">
                <a:effectLst>
                  <a:outerShdw blurRad="38100" dist="38100" dir="2700000" algn="tl">
                    <a:srgbClr val="C0C0C0"/>
                  </a:outerShdw>
                </a:effectLst>
                <a:ea typeface="宋体" panose="02010600030101010101" pitchFamily="2" charset="-122"/>
                <a:cs typeface="+mj-cs"/>
              </a:rPr>
              <a:t>例题</a:t>
            </a:r>
            <a:endParaRPr lang="zh-CN" altLang="en-US">
              <a:effectLst>
                <a:outerShdw blurRad="38100" dist="38100" dir="2700000" algn="tl">
                  <a:srgbClr val="C0C0C0"/>
                </a:outerShdw>
              </a:effectLst>
              <a:ea typeface="宋体" panose="02010600030101010101" pitchFamily="2" charset="-122"/>
              <a:cs typeface="+mj-cs"/>
            </a:endParaRPr>
          </a:p>
        </p:txBody>
      </p:sp>
      <p:sp>
        <p:nvSpPr>
          <p:cNvPr id="104451" name="Rectangle 3"/>
          <p:cNvSpPr>
            <a:spLocks noGrp="1" noChangeArrowheads="1"/>
          </p:cNvSpPr>
          <p:nvPr>
            <p:ph type="body" idx="4294967295"/>
          </p:nvPr>
        </p:nvSpPr>
        <p:spPr>
          <a:xfrm>
            <a:off x="1177925" y="1371600"/>
            <a:ext cx="7123113" cy="2895600"/>
          </a:xfrm>
        </p:spPr>
        <p:txBody>
          <a:bodyPr/>
          <a:lstStyle/>
          <a:p>
            <a:pPr algn="just">
              <a:buFont typeface="Monotype Sorts" pitchFamily="2" charset="2"/>
              <a:buNone/>
            </a:pPr>
            <a:r>
              <a:rPr lang="zh-CN" altLang="en-US" sz="2400" b="1">
                <a:ea typeface="宋体" panose="02010600030101010101" pitchFamily="2" charset="-122"/>
              </a:rPr>
              <a:t>3、系统中现有四个进程和两类资源，进程和资源的关系如下图所示。试分析目前系统中是否存在死锁进程，并说明理由。</a:t>
            </a:r>
            <a:endParaRPr lang="zh-CN" altLang="en-US" sz="2400" b="1">
              <a:ea typeface="宋体" panose="02010600030101010101" pitchFamily="2" charset="-122"/>
            </a:endParaRPr>
          </a:p>
        </p:txBody>
      </p:sp>
      <p:pic>
        <p:nvPicPr>
          <p:cNvPr id="104452" name="Picture 4"/>
          <p:cNvPicPr>
            <a:picLocks noChangeAspect="1" noChangeArrowheads="1"/>
          </p:cNvPicPr>
          <p:nvPr/>
        </p:nvPicPr>
        <p:blipFill>
          <a:blip r:embed="rId1">
            <a:extLst>
              <a:ext uri="{28A0092B-C50C-407E-A947-70E740481C1C}">
                <a14:useLocalDpi xmlns:a14="http://schemas.microsoft.com/office/drawing/2010/main" val="0"/>
              </a:ext>
            </a:extLst>
          </a:blip>
          <a:srcRect l="19101" t="702" r="19101" b="702"/>
          <a:stretch>
            <a:fillRect/>
          </a:stretch>
        </p:blipFill>
        <p:spPr bwMode="auto">
          <a:xfrm>
            <a:off x="2224088" y="2979738"/>
            <a:ext cx="33305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685800" y="929474"/>
            <a:ext cx="8077200" cy="609600"/>
          </a:xfrm>
          <a:ln>
            <a:miter/>
          </a:ln>
        </p:spPr>
        <p:txBody>
          <a:bodyPr/>
          <a:lstStyle/>
          <a:p>
            <a:pPr>
              <a:defRPr/>
            </a:pPr>
            <a:r>
              <a:rPr lang="zh-CN" altLang="en-US" dirty="0">
                <a:effectLst>
                  <a:outerShdw blurRad="38100" dist="38100" dir="2700000" algn="tl">
                    <a:srgbClr val="C0C0C0"/>
                  </a:outerShdw>
                </a:effectLst>
                <a:ea typeface="宋体" panose="02010600030101010101" pitchFamily="2" charset="-122"/>
                <a:cs typeface="+mj-cs"/>
              </a:rPr>
              <a:t>上题 参考</a:t>
            </a:r>
            <a:endParaRPr lang="zh-CN" altLang="en-US" dirty="0">
              <a:effectLst>
                <a:outerShdw blurRad="38100" dist="38100" dir="2700000" algn="tl">
                  <a:srgbClr val="C0C0C0"/>
                </a:outerShdw>
              </a:effectLst>
              <a:ea typeface="宋体" panose="02010600030101010101" pitchFamily="2" charset="-122"/>
              <a:cs typeface="+mj-cs"/>
            </a:endParaRPr>
          </a:p>
        </p:txBody>
      </p:sp>
      <p:sp>
        <p:nvSpPr>
          <p:cNvPr id="105475" name="Rectangle 3"/>
          <p:cNvSpPr>
            <a:spLocks noGrp="1" noChangeArrowheads="1"/>
          </p:cNvSpPr>
          <p:nvPr>
            <p:ph type="body" idx="4294967295"/>
          </p:nvPr>
        </p:nvSpPr>
        <p:spPr>
          <a:xfrm>
            <a:off x="827088" y="1923635"/>
            <a:ext cx="7351712" cy="4483100"/>
          </a:xfrm>
        </p:spPr>
        <p:txBody>
          <a:bodyPr/>
          <a:lstStyle/>
          <a:p>
            <a:r>
              <a:rPr lang="zh-CN" altLang="en-US" sz="1800" b="1" dirty="0">
                <a:ea typeface="宋体" panose="02010600030101010101" pitchFamily="2" charset="-122"/>
              </a:rPr>
              <a:t> 采用死锁检测算法：</a:t>
            </a:r>
            <a:endParaRPr lang="zh-CN" altLang="en-US" sz="1800" b="1" dirty="0">
              <a:ea typeface="宋体" panose="02010600030101010101" pitchFamily="2" charset="-122"/>
            </a:endParaRPr>
          </a:p>
          <a:p>
            <a:pPr lvl="1"/>
            <a:r>
              <a:rPr lang="zh-CN" altLang="en-US" sz="1800" b="1" dirty="0">
                <a:ea typeface="宋体" panose="02010600030101010101" pitchFamily="2" charset="-122"/>
              </a:rPr>
              <a:t>如果资源是</a:t>
            </a:r>
            <a:r>
              <a:rPr lang="zh-CN" altLang="en-US" sz="1800" b="1" dirty="0">
                <a:solidFill>
                  <a:srgbClr val="0009C0"/>
                </a:solidFill>
                <a:ea typeface="宋体" panose="02010600030101010101" pitchFamily="2" charset="-122"/>
              </a:rPr>
              <a:t>单实例</a:t>
            </a:r>
            <a:r>
              <a:rPr lang="zh-CN" altLang="en-US" sz="1800" b="1" dirty="0">
                <a:ea typeface="宋体" panose="02010600030101010101" pitchFamily="2" charset="-122"/>
              </a:rPr>
              <a:t>的，可以采用</a:t>
            </a:r>
            <a:r>
              <a:rPr lang="zh-CN" altLang="en-US" sz="1800" dirty="0">
                <a:solidFill>
                  <a:srgbClr val="0009C0"/>
                </a:solidFill>
                <a:ea typeface="宋体" panose="02010600030101010101" pitchFamily="2" charset="-122"/>
              </a:rPr>
              <a:t>wait-for graph。</a:t>
            </a:r>
            <a:endParaRPr lang="zh-CN" altLang="en-US" sz="1800" dirty="0">
              <a:solidFill>
                <a:srgbClr val="0009C0"/>
              </a:solidFill>
              <a:ea typeface="宋体" panose="02010600030101010101" pitchFamily="2" charset="-122"/>
            </a:endParaRPr>
          </a:p>
          <a:p>
            <a:pPr lvl="1"/>
            <a:r>
              <a:rPr lang="zh-CN" altLang="en-US" sz="1800" b="1" dirty="0">
                <a:ea typeface="宋体" panose="02010600030101010101" pitchFamily="2" charset="-122"/>
              </a:rPr>
              <a:t>如果资源是</a:t>
            </a:r>
            <a:r>
              <a:rPr lang="zh-CN" altLang="en-US" sz="1800" b="1" dirty="0">
                <a:solidFill>
                  <a:srgbClr val="0009C0"/>
                </a:solidFill>
                <a:ea typeface="宋体" panose="02010600030101010101" pitchFamily="2" charset="-122"/>
              </a:rPr>
              <a:t>多实例</a:t>
            </a:r>
            <a:r>
              <a:rPr lang="zh-CN" altLang="en-US" sz="1800" b="1" dirty="0">
                <a:ea typeface="宋体" panose="02010600030101010101" pitchFamily="2" charset="-122"/>
              </a:rPr>
              <a:t>的，可以采用多实例的检测算法；</a:t>
            </a:r>
            <a:endParaRPr lang="zh-CN" altLang="en-US" sz="1800" b="1" dirty="0">
              <a:ea typeface="宋体" panose="02010600030101010101" pitchFamily="2" charset="-122"/>
            </a:endParaRPr>
          </a:p>
          <a:p>
            <a:pPr lvl="2"/>
            <a:r>
              <a:rPr lang="zh-CN" altLang="en-US" sz="1800" b="1" dirty="0">
                <a:ea typeface="宋体" panose="02010600030101010101" pitchFamily="2" charset="-122"/>
              </a:rPr>
              <a:t>从图中可以得出如下信息：</a:t>
            </a:r>
            <a:endParaRPr lang="zh-CN" altLang="en-US" sz="1800" b="1" dirty="0">
              <a:ea typeface="宋体" panose="02010600030101010101" pitchFamily="2" charset="-122"/>
            </a:endParaRPr>
          </a:p>
          <a:p>
            <a:pPr lvl="3"/>
            <a:r>
              <a:rPr lang="zh-CN" altLang="en-US" sz="1800" b="1" dirty="0">
                <a:ea typeface="宋体" panose="02010600030101010101" pitchFamily="2" charset="-122"/>
              </a:rPr>
              <a:t>Allocation</a:t>
            </a:r>
            <a:endParaRPr lang="zh-CN" altLang="en-US" sz="1800" b="1" dirty="0">
              <a:ea typeface="宋体" panose="02010600030101010101" pitchFamily="2" charset="-122"/>
            </a:endParaRPr>
          </a:p>
          <a:p>
            <a:pPr lvl="3"/>
            <a:r>
              <a:rPr lang="zh-CN" altLang="en-US" sz="1800" b="1" dirty="0">
                <a:ea typeface="宋体" panose="02010600030101010101" pitchFamily="2" charset="-122"/>
              </a:rPr>
              <a:t>Request</a:t>
            </a:r>
            <a:endParaRPr lang="zh-CN" altLang="en-US" sz="1800" b="1" dirty="0">
              <a:ea typeface="宋体" panose="02010600030101010101" pitchFamily="2" charset="-122"/>
            </a:endParaRPr>
          </a:p>
          <a:p>
            <a:pPr lvl="3"/>
            <a:r>
              <a:rPr lang="zh-CN" altLang="en-US" sz="1800" b="1" dirty="0">
                <a:ea typeface="宋体" panose="02010600030101010101" pitchFamily="2" charset="-122"/>
              </a:rPr>
              <a:t>Available</a:t>
            </a:r>
            <a:endParaRPr lang="zh-CN" altLang="en-US" sz="1800" b="1" dirty="0">
              <a:ea typeface="宋体" panose="02010600030101010101" pitchFamily="2" charset="-122"/>
            </a:endParaRPr>
          </a:p>
          <a:p>
            <a:pPr lvl="3"/>
            <a:endParaRPr lang="zh-CN" altLang="en-US" sz="1800" b="1" dirty="0">
              <a:ea typeface="宋体" panose="02010600030101010101" pitchFamily="2" charset="-122"/>
            </a:endParaRPr>
          </a:p>
          <a:p>
            <a:r>
              <a:rPr lang="zh-CN" altLang="en-US" sz="1800" b="1" dirty="0">
                <a:solidFill>
                  <a:srgbClr val="C00000"/>
                </a:solidFill>
                <a:ea typeface="宋体" panose="02010600030101010101" pitchFamily="2" charset="-122"/>
              </a:rPr>
              <a:t>死锁定理：</a:t>
            </a:r>
            <a:r>
              <a:rPr lang="zh-CN" altLang="en-US" sz="1800" b="1" dirty="0">
                <a:solidFill>
                  <a:srgbClr val="0009C0"/>
                </a:solidFill>
                <a:ea typeface="宋体" panose="02010600030101010101" pitchFamily="2" charset="-122"/>
              </a:rPr>
              <a:t>系统处于死锁状态当且仅当系统的资源分配图是不可完全简化的；即RAG图化简后不会使所有的进程成为孤立点。</a:t>
            </a:r>
            <a:endParaRPr lang="zh-CN" altLang="en-US" sz="1800" dirty="0">
              <a:solidFill>
                <a:srgbClr val="0009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98475" y="512332"/>
            <a:ext cx="8458200" cy="609600"/>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Review: Methods for Handling Deadlocks</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106499" name="Rectangle 3"/>
          <p:cNvSpPr>
            <a:spLocks noGrp="1" noChangeArrowheads="1"/>
          </p:cNvSpPr>
          <p:nvPr>
            <p:ph type="body" idx="4294967295"/>
          </p:nvPr>
        </p:nvSpPr>
        <p:spPr>
          <a:xfrm>
            <a:off x="685800" y="1296929"/>
            <a:ext cx="7918450" cy="5260975"/>
          </a:xfrm>
        </p:spPr>
        <p:txBody>
          <a:bodyPr/>
          <a:lstStyle/>
          <a:p>
            <a:r>
              <a:rPr lang="zh-CN" altLang="en-US" sz="2000" dirty="0">
                <a:ea typeface="宋体" panose="02010600030101010101" pitchFamily="2" charset="-122"/>
              </a:rPr>
              <a:t>操作系统对死锁所采取的措施（三种）：</a:t>
            </a:r>
            <a:endParaRPr lang="en-US" altLang="zh-CN" sz="2000" dirty="0">
              <a:ea typeface="宋体" panose="02010600030101010101" pitchFamily="2" charset="-122"/>
            </a:endParaRPr>
          </a:p>
          <a:p>
            <a:r>
              <a:rPr lang="en-US" altLang="zh-CN" sz="2000" dirty="0">
                <a:ea typeface="宋体" panose="02010600030101010101" pitchFamily="2" charset="-122"/>
              </a:rPr>
              <a:t>Ensure that the system will </a:t>
            </a:r>
            <a:r>
              <a:rPr lang="en-US" altLang="zh-CN" sz="2000" i="1" dirty="0">
                <a:solidFill>
                  <a:srgbClr val="FF0066"/>
                </a:solidFill>
                <a:ea typeface="宋体" panose="02010600030101010101" pitchFamily="2" charset="-122"/>
              </a:rPr>
              <a:t>never</a:t>
            </a:r>
            <a:r>
              <a:rPr lang="en-US" altLang="zh-CN" sz="2000" dirty="0">
                <a:ea typeface="宋体" panose="02010600030101010101" pitchFamily="2" charset="-122"/>
              </a:rPr>
              <a:t> enter a deadlock state.</a:t>
            </a:r>
            <a:endParaRPr lang="en-US" altLang="zh-CN" sz="2000" dirty="0">
              <a:ea typeface="宋体" panose="02010600030101010101" pitchFamily="2" charset="-122"/>
            </a:endParaRPr>
          </a:p>
          <a:p>
            <a:pPr lvl="1"/>
            <a:r>
              <a:rPr lang="en-US" altLang="zh-CN" sz="2000" dirty="0">
                <a:solidFill>
                  <a:srgbClr val="FF0000"/>
                </a:solidFill>
                <a:ea typeface="宋体" panose="02010600030101010101" pitchFamily="2" charset="-122"/>
              </a:rPr>
              <a:t>Deadlock Prevention  </a:t>
            </a:r>
            <a:r>
              <a:rPr lang="zh-CN" altLang="en-US" sz="1800" dirty="0">
                <a:solidFill>
                  <a:srgbClr val="000099"/>
                </a:solidFill>
                <a:ea typeface="宋体" panose="02010600030101010101" pitchFamily="2" charset="-122"/>
              </a:rPr>
              <a:t>（采取防污染措施，禁止出现污染）</a:t>
            </a:r>
            <a:endParaRPr lang="en-US" altLang="zh-CN" sz="1800" dirty="0">
              <a:solidFill>
                <a:srgbClr val="000099"/>
              </a:solidFill>
              <a:ea typeface="宋体" panose="02010600030101010101" pitchFamily="2" charset="-122"/>
            </a:endParaRPr>
          </a:p>
          <a:p>
            <a:pPr lvl="2"/>
            <a:r>
              <a:rPr lang="en-US" altLang="zh-CN" sz="1800" dirty="0">
                <a:ea typeface="宋体" panose="02010600030101010101" pitchFamily="2" charset="-122"/>
              </a:rPr>
              <a:t>Restrain the ways request can be made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对资源的使用加上诸多限制条件，以防止系统出现死锁现象</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lvl="1"/>
            <a:r>
              <a:rPr lang="en-US" altLang="zh-CN" sz="2000" dirty="0">
                <a:solidFill>
                  <a:srgbClr val="FF0000"/>
                </a:solidFill>
                <a:ea typeface="宋体" panose="02010600030101010101" pitchFamily="2" charset="-122"/>
              </a:rPr>
              <a:t>Deadlock Avoidance </a:t>
            </a:r>
            <a:r>
              <a:rPr lang="zh-CN" altLang="en-US" sz="2000" dirty="0">
                <a:solidFill>
                  <a:srgbClr val="000099"/>
                </a:solidFill>
                <a:ea typeface="宋体" panose="02010600030101010101" pitchFamily="2" charset="-122"/>
              </a:rPr>
              <a:t>（</a:t>
            </a:r>
            <a:r>
              <a:rPr lang="zh-CN" altLang="en-US" sz="1800" dirty="0">
                <a:solidFill>
                  <a:srgbClr val="000099"/>
                </a:solidFill>
                <a:ea typeface="宋体" panose="02010600030101010101" pitchFamily="2" charset="-122"/>
              </a:rPr>
              <a:t>根据环评结果，决定是否通过项目的审批）</a:t>
            </a:r>
            <a:endParaRPr lang="en-US" altLang="zh-CN" sz="1800" dirty="0">
              <a:solidFill>
                <a:srgbClr val="000099"/>
              </a:solidFill>
              <a:ea typeface="宋体" panose="02010600030101010101" pitchFamily="2" charset="-122"/>
            </a:endParaRPr>
          </a:p>
          <a:p>
            <a:pPr lvl="2"/>
            <a:r>
              <a:rPr lang="en-US" altLang="zh-CN" sz="1800" dirty="0">
                <a:ea typeface="宋体" panose="02010600030101010101" pitchFamily="2" charset="-122"/>
              </a:rPr>
              <a:t>Requires that the system has some additional </a:t>
            </a:r>
            <a:r>
              <a:rPr lang="en-US" altLang="zh-CN" sz="1800" i="1" dirty="0">
                <a:ea typeface="宋体" panose="02010600030101010101" pitchFamily="2" charset="-122"/>
              </a:rPr>
              <a:t>a priori </a:t>
            </a:r>
            <a:r>
              <a:rPr lang="en-US" altLang="zh-CN" sz="1800" dirty="0">
                <a:ea typeface="宋体" panose="02010600030101010101" pitchFamily="2" charset="-122"/>
              </a:rPr>
              <a:t>information </a:t>
            </a:r>
            <a:br>
              <a:rPr lang="en-US" altLang="zh-CN" sz="1800" dirty="0">
                <a:ea typeface="宋体" panose="02010600030101010101" pitchFamily="2" charset="-122"/>
              </a:rPr>
            </a:br>
            <a:r>
              <a:rPr lang="en-US" altLang="zh-CN" sz="1800" dirty="0">
                <a:ea typeface="宋体" panose="02010600030101010101" pitchFamily="2" charset="-122"/>
              </a:rPr>
              <a:t>available.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基于进程及系统的一些先验知识，当进程申请资源时，若发现满足该资源的请求可能导致死锁发生，则拒绝该申请</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r>
              <a:rPr lang="en-US" altLang="zh-CN" sz="2000" dirty="0">
                <a:ea typeface="宋体" panose="02010600030101010101" pitchFamily="2" charset="-122"/>
              </a:rPr>
              <a:t>Allow the system to enter a deadlock state and then recover.</a:t>
            </a:r>
            <a:endParaRPr lang="en-US" altLang="zh-CN" sz="2000" dirty="0">
              <a:ea typeface="宋体" panose="02010600030101010101" pitchFamily="2" charset="-122"/>
            </a:endParaRPr>
          </a:p>
          <a:p>
            <a:pPr lvl="1"/>
            <a:r>
              <a:rPr lang="en-US" altLang="zh-CN" sz="2000" dirty="0">
                <a:solidFill>
                  <a:srgbClr val="FF0000"/>
                </a:solidFill>
                <a:ea typeface="宋体" panose="02010600030101010101" pitchFamily="2" charset="-122"/>
              </a:rPr>
              <a:t>Deadlock detection and recovery  </a:t>
            </a:r>
            <a:r>
              <a:rPr lang="zh-CN" altLang="en-US" sz="1800" dirty="0">
                <a:solidFill>
                  <a:srgbClr val="000099"/>
                </a:solidFill>
                <a:ea typeface="宋体" panose="02010600030101010101" pitchFamily="2" charset="-122"/>
              </a:rPr>
              <a:t>（先污染，后治理）</a:t>
            </a:r>
            <a:endParaRPr lang="en-US" altLang="zh-CN" sz="1800" dirty="0">
              <a:solidFill>
                <a:srgbClr val="000099"/>
              </a:solidFill>
              <a:ea typeface="宋体" panose="02010600030101010101" pitchFamily="2" charset="-122"/>
            </a:endParaRPr>
          </a:p>
          <a:p>
            <a:r>
              <a:rPr lang="en-US" altLang="zh-CN" sz="2000" dirty="0">
                <a:ea typeface="宋体" panose="02010600030101010101" pitchFamily="2" charset="-122"/>
              </a:rPr>
              <a:t>Ignore the problem and pretend that deadlocks never occur in the system; </a:t>
            </a:r>
            <a:r>
              <a:rPr lang="en-US" altLang="zh-CN" sz="2000" dirty="0">
                <a:highlight>
                  <a:srgbClr val="FFFF00"/>
                </a:highlight>
                <a:ea typeface="宋体" panose="02010600030101010101" pitchFamily="2" charset="-122"/>
              </a:rPr>
              <a:t>used by most operating systems, including UNIX</a:t>
            </a:r>
            <a:r>
              <a:rPr lang="en-US" altLang="zh-CN" sz="2000" dirty="0">
                <a:ea typeface="宋体" panose="02010600030101010101" pitchFamily="2" charset="-122"/>
              </a:rPr>
              <a:t>. </a:t>
            </a:r>
            <a:r>
              <a:rPr lang="en-US" altLang="zh-CN" sz="1800" dirty="0">
                <a:solidFill>
                  <a:srgbClr val="006600"/>
                </a:solidFill>
                <a:ea typeface="宋体" panose="02010600030101010101" pitchFamily="2" charset="-122"/>
              </a:rPr>
              <a:t>(</a:t>
            </a:r>
            <a:r>
              <a:rPr lang="zh-CN" altLang="en-US" sz="1800" dirty="0">
                <a:solidFill>
                  <a:srgbClr val="006600"/>
                </a:solidFill>
                <a:ea typeface="宋体" panose="02010600030101010101" pitchFamily="2" charset="-122"/>
              </a:rPr>
              <a:t>鸵鸟策略，放任污染，当环境无法居住时，地球生命灭绝，开始一个新的轮回)</a:t>
            </a:r>
            <a:endParaRPr lang="zh-CN" altLang="en-US" sz="1800"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108547" name="Rectangle 3"/>
          <p:cNvSpPr>
            <a:spLocks noGrp="1" noChangeArrowheads="1"/>
          </p:cNvSpPr>
          <p:nvPr>
            <p:ph type="body" idx="4294967295"/>
          </p:nvPr>
        </p:nvSpPr>
        <p:spPr/>
        <p:txBody>
          <a:bodyPr/>
          <a:lstStyle/>
          <a:p>
            <a:r>
              <a:rPr lang="zh-CN" altLang="en-US" sz="1800" dirty="0" smtClean="0">
                <a:ea typeface="宋体" panose="02010600030101010101" pitchFamily="2" charset="-122"/>
              </a:rPr>
              <a:t>复习题</a:t>
            </a:r>
            <a:endParaRPr lang="zh-CN" altLang="en-US" sz="1800" dirty="0">
              <a:ea typeface="宋体" panose="02010600030101010101" pitchFamily="2" charset="-122"/>
            </a:endParaRPr>
          </a:p>
          <a:p>
            <a:pPr lvl="1"/>
            <a:r>
              <a:rPr lang="zh-CN" altLang="en-US" sz="1800" dirty="0">
                <a:ea typeface="宋体" panose="02010600030101010101" pitchFamily="2" charset="-122"/>
              </a:rPr>
              <a:t>死锁的概念</a:t>
            </a:r>
            <a:endParaRPr lang="en-US" altLang="zh-CN" sz="1800" dirty="0">
              <a:ea typeface="宋体" panose="02010600030101010101" pitchFamily="2" charset="-122"/>
            </a:endParaRPr>
          </a:p>
          <a:p>
            <a:pPr lvl="1"/>
            <a:r>
              <a:rPr lang="zh-CN" altLang="en-US" sz="1800" dirty="0">
                <a:ea typeface="宋体" panose="02010600030101010101" pitchFamily="2" charset="-122"/>
              </a:rPr>
              <a:t>死锁的四个必要条件</a:t>
            </a:r>
            <a:endParaRPr lang="en-US" altLang="zh-CN" sz="1800" dirty="0">
              <a:ea typeface="宋体" panose="02010600030101010101" pitchFamily="2" charset="-122"/>
            </a:endParaRPr>
          </a:p>
          <a:p>
            <a:pPr lvl="1"/>
            <a:r>
              <a:rPr lang="zh-CN" altLang="en-US" sz="1800" dirty="0">
                <a:ea typeface="宋体" panose="02010600030101010101" pitchFamily="2" charset="-122"/>
              </a:rPr>
              <a:t>对于死锁问题，可以考虑哪些方法予以解决？</a:t>
            </a:r>
            <a:endParaRPr lang="en-US" altLang="zh-CN" sz="1800" dirty="0">
              <a:ea typeface="宋体" panose="02010600030101010101" pitchFamily="2" charset="-122"/>
            </a:endParaRPr>
          </a:p>
          <a:p>
            <a:pPr lvl="1"/>
            <a:r>
              <a:rPr lang="zh-CN" altLang="en-US" sz="1800" dirty="0">
                <a:ea typeface="宋体" panose="02010600030101010101" pitchFamily="2" charset="-122"/>
              </a:rPr>
              <a:t>以哲学家就餐为例，说明如何</a:t>
            </a:r>
            <a:r>
              <a:rPr lang="zh-CN" altLang="en-US" sz="1800">
                <a:ea typeface="宋体" panose="02010600030101010101" pitchFamily="2" charset="-122"/>
              </a:rPr>
              <a:t>预防</a:t>
            </a:r>
            <a:r>
              <a:rPr lang="zh-CN" altLang="en-US" sz="1800" smtClean="0">
                <a:ea typeface="宋体" panose="02010600030101010101" pitchFamily="2" charset="-122"/>
              </a:rPr>
              <a:t>死锁。</a:t>
            </a:r>
            <a:endParaRPr lang="zh-CN" altLang="en-US" sz="1800" dirty="0">
              <a:ea typeface="宋体" panose="02010600030101010101" pitchFamily="2" charset="-122"/>
            </a:endParaRPr>
          </a:p>
          <a:p>
            <a:pPr lvl="1"/>
            <a:r>
              <a:rPr lang="zh-CN" altLang="en-US" sz="1800" dirty="0">
                <a:ea typeface="宋体" panose="02010600030101010101" pitchFamily="2" charset="-122"/>
              </a:rPr>
              <a:t>避免死锁的方法</a:t>
            </a:r>
            <a:endParaRPr lang="en-US" altLang="zh-CN" sz="1800" dirty="0">
              <a:ea typeface="宋体" panose="02010600030101010101" pitchFamily="2" charset="-122"/>
            </a:endParaRPr>
          </a:p>
          <a:p>
            <a:pPr lvl="1"/>
            <a:r>
              <a:rPr lang="zh-CN" altLang="en-US" sz="1800" dirty="0">
                <a:ea typeface="宋体" panose="02010600030101010101" pitchFamily="2" charset="-122"/>
              </a:rPr>
              <a:t>死锁的检测与恢复</a:t>
            </a:r>
            <a:endParaRPr lang="zh-CN" altLang="en-US" sz="1800" dirty="0">
              <a:ea typeface="宋体" panose="02010600030101010101" pitchFamily="2" charset="-122"/>
            </a:endParaRPr>
          </a:p>
          <a:p>
            <a:pPr lvl="1"/>
            <a:r>
              <a:rPr lang="zh-CN" altLang="en-US" sz="1800" dirty="0">
                <a:ea typeface="宋体" panose="02010600030101010101" pitchFamily="2" charset="-122"/>
              </a:rPr>
              <a:t>课件中的例题</a:t>
            </a:r>
            <a:endParaRPr lang="en-US" altLang="zh-CN" sz="1800" dirty="0">
              <a:ea typeface="宋体" panose="02010600030101010101" pitchFamily="2" charset="-122"/>
            </a:endParaRPr>
          </a:p>
          <a:p>
            <a:pPr lvl="1"/>
            <a:r>
              <a:rPr lang="en-US" altLang="zh-CN" sz="1800" dirty="0">
                <a:ea typeface="宋体" panose="02010600030101010101" pitchFamily="2" charset="-122"/>
              </a:rPr>
              <a:t>P268 5, 9, 10</a:t>
            </a:r>
            <a:endParaRPr lang="en-US" altLang="zh-CN" sz="1800" dirty="0">
              <a:ea typeface="宋体" panose="02010600030101010101" pitchFamily="2" charset="-122"/>
            </a:endParaRPr>
          </a:p>
          <a:p>
            <a:r>
              <a:rPr lang="zh-CN" altLang="en-US" sz="1800" dirty="0" smtClean="0">
                <a:ea typeface="宋体" panose="02010600030101010101" pitchFamily="2" charset="-122"/>
              </a:rPr>
              <a:t>Page 268</a:t>
            </a:r>
            <a:endParaRPr lang="zh-CN" altLang="en-US" sz="1800" dirty="0" smtClean="0">
              <a:ea typeface="宋体" panose="02010600030101010101" pitchFamily="2" charset="-122"/>
            </a:endParaRPr>
          </a:p>
          <a:p>
            <a:pPr>
              <a:buFont typeface="Monotype Sorts" pitchFamily="2" charset="2"/>
              <a:buNone/>
            </a:pPr>
            <a:r>
              <a:rPr lang="zh-CN" altLang="en-US" sz="1800" dirty="0" smtClean="0">
                <a:ea typeface="宋体" panose="02010600030101010101" pitchFamily="2" charset="-122"/>
              </a:rPr>
              <a:t>      </a:t>
            </a:r>
            <a:r>
              <a:rPr lang="en-US" altLang="zh-CN" sz="1800" dirty="0" smtClean="0">
                <a:ea typeface="宋体" panose="02010600030101010101" pitchFamily="2" charset="-122"/>
              </a:rPr>
              <a:t>1, </a:t>
            </a:r>
            <a:r>
              <a:rPr lang="zh-CN" altLang="en-US" sz="1800" dirty="0" smtClean="0">
                <a:ea typeface="宋体" panose="02010600030101010101" pitchFamily="2" charset="-122"/>
              </a:rPr>
              <a:t>2，3，4，6，8</a:t>
            </a:r>
            <a:r>
              <a:rPr lang="en-US" altLang="zh-CN" sz="1800" dirty="0" smtClean="0">
                <a:ea typeface="宋体" panose="02010600030101010101" pitchFamily="2" charset="-122"/>
              </a:rPr>
              <a:t>, </a:t>
            </a:r>
            <a:r>
              <a:rPr lang="zh-CN" altLang="en-US" sz="1800" dirty="0" smtClean="0">
                <a:ea typeface="宋体" panose="02010600030101010101" pitchFamily="2" charset="-122"/>
              </a:rPr>
              <a:t>11</a:t>
            </a:r>
            <a:endParaRPr lang="en-US" altLang="zh-CN" sz="1800" dirty="0" smtClean="0">
              <a:ea typeface="宋体" panose="02010600030101010101" pitchFamily="2" charset="-122"/>
            </a:endParaRPr>
          </a:p>
          <a:p>
            <a:pPr>
              <a:buFont typeface="Monotype Sorts" pitchFamily="2" charset="2"/>
              <a:buNone/>
            </a:pPr>
            <a:endParaRPr lang="zh-CN" altLang="en-US" sz="1800" dirty="0" smtClean="0">
              <a:ea typeface="宋体" panose="02010600030101010101" pitchFamily="2" charset="-122"/>
            </a:endParaRPr>
          </a:p>
          <a:p>
            <a:pPr lvl="1"/>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idx="4294967295"/>
          </p:nvPr>
        </p:nvSpPr>
        <p:spPr>
          <a:xfrm>
            <a:off x="685800" y="2286000"/>
            <a:ext cx="7772400" cy="1143000"/>
          </a:xfrm>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End of Chapter 7</a:t>
            </a:r>
            <a:endParaRPr lang="en-US" altLang="zh-CN">
              <a:effectLst>
                <a:outerShdw blurRad="38100" dist="38100" dir="2700000" algn="tl">
                  <a:srgbClr val="C0C0C0"/>
                </a:outerShdw>
              </a:effectLst>
              <a:ea typeface="宋体" panose="02010600030101010101" pitchFamily="2" charset="-122"/>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7.2.2 Resource-Allocation Graph (RAG)</a:t>
            </a:r>
            <a:endParaRPr lang="en-US" altLang="zh-CN">
              <a:effectLst>
                <a:outerShdw blurRad="38100" dist="38100" dir="2700000" algn="tl">
                  <a:srgbClr val="C0C0C0"/>
                </a:outerShdw>
              </a:effectLst>
              <a:ea typeface="宋体" panose="02010600030101010101" pitchFamily="2" charset="-122"/>
              <a:cs typeface="+mj-cs"/>
            </a:endParaRPr>
          </a:p>
        </p:txBody>
      </p:sp>
      <p:sp>
        <p:nvSpPr>
          <p:cNvPr id="14339" name="Rectangle 3"/>
          <p:cNvSpPr>
            <a:spLocks noGrp="1" noChangeArrowheads="1"/>
          </p:cNvSpPr>
          <p:nvPr>
            <p:ph type="body" idx="4294967295"/>
          </p:nvPr>
        </p:nvSpPr>
        <p:spPr>
          <a:xfrm>
            <a:off x="532660" y="1852613"/>
            <a:ext cx="8078680" cy="3287558"/>
          </a:xfrm>
        </p:spPr>
        <p:txBody>
          <a:bodyPr/>
          <a:lstStyle/>
          <a:p>
            <a:r>
              <a:rPr lang="en-US" altLang="zh-CN" sz="1800" dirty="0">
                <a:ea typeface="宋体" panose="02010600030101010101" pitchFamily="2" charset="-122"/>
              </a:rPr>
              <a:t>V is partitioned into two types:</a:t>
            </a:r>
            <a:endParaRPr lang="en-US" altLang="zh-CN" sz="1800" dirty="0">
              <a:ea typeface="宋体" panose="02010600030101010101" pitchFamily="2" charset="-122"/>
            </a:endParaRPr>
          </a:p>
          <a:p>
            <a:pPr lvl="1"/>
            <a:r>
              <a:rPr lang="en-US" altLang="zh-CN" sz="1800" i="1" dirty="0">
                <a:ea typeface="宋体" panose="02010600030101010101" pitchFamily="2" charset="-122"/>
              </a:rPr>
              <a:t>P</a:t>
            </a:r>
            <a:r>
              <a:rPr lang="en-US" altLang="zh-CN" sz="1800" dirty="0">
                <a:ea typeface="宋体" panose="02010600030101010101" pitchFamily="2" charset="-122"/>
              </a:rPr>
              <a:t> =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n</a:t>
            </a:r>
            <a:r>
              <a:rPr lang="en-US" altLang="zh-CN" sz="1800" dirty="0">
                <a:ea typeface="宋体" panose="02010600030101010101" pitchFamily="2" charset="-122"/>
              </a:rPr>
              <a:t>}, the set consisting of all the processes in the system.</a:t>
            </a:r>
            <a:br>
              <a:rPr lang="en-US" altLang="zh-CN" sz="1800" dirty="0">
                <a:ea typeface="宋体" panose="02010600030101010101" pitchFamily="2" charset="-122"/>
              </a:rPr>
            </a:br>
            <a:endParaRPr lang="en-US" altLang="zh-CN" sz="1800" dirty="0">
              <a:ea typeface="宋体" panose="02010600030101010101" pitchFamily="2" charset="-122"/>
            </a:endParaRPr>
          </a:p>
          <a:p>
            <a:pPr lvl="1"/>
            <a:r>
              <a:rPr lang="en-US" altLang="zh-CN" sz="1800" i="1" dirty="0">
                <a:ea typeface="宋体" panose="02010600030101010101" pitchFamily="2" charset="-122"/>
              </a:rPr>
              <a:t>R</a:t>
            </a:r>
            <a:r>
              <a:rPr lang="en-US" altLang="zh-CN" sz="1800" dirty="0">
                <a:ea typeface="宋体" panose="02010600030101010101" pitchFamily="2" charset="-122"/>
              </a:rPr>
              <a:t> = {</a:t>
            </a:r>
            <a:r>
              <a:rPr lang="en-US" altLang="zh-CN" sz="1800" i="1" dirty="0">
                <a:ea typeface="宋体" panose="02010600030101010101" pitchFamily="2" charset="-122"/>
              </a:rPr>
              <a:t>R</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baseline="-25000" dirty="0">
                <a:ea typeface="宋体" panose="02010600030101010101" pitchFamily="2" charset="-122"/>
              </a:rPr>
              <a:t>2</a:t>
            </a:r>
            <a:r>
              <a:rPr lang="en-US" altLang="zh-CN" sz="1800" dirty="0">
                <a:ea typeface="宋体" panose="02010600030101010101" pitchFamily="2" charset="-122"/>
              </a:rPr>
              <a:t>, …, </a:t>
            </a:r>
            <a:r>
              <a:rPr lang="en-US" altLang="zh-CN" sz="1800" i="1" dirty="0">
                <a:ea typeface="宋体" panose="02010600030101010101" pitchFamily="2" charset="-122"/>
              </a:rPr>
              <a:t>R</a:t>
            </a:r>
            <a:r>
              <a:rPr lang="en-US" altLang="zh-CN" sz="1800" i="1" baseline="-25000" dirty="0">
                <a:ea typeface="宋体" panose="02010600030101010101" pitchFamily="2" charset="-122"/>
              </a:rPr>
              <a:t>m</a:t>
            </a:r>
            <a:r>
              <a:rPr lang="en-US" altLang="zh-CN" sz="1800" dirty="0">
                <a:ea typeface="宋体" panose="02010600030101010101" pitchFamily="2" charset="-122"/>
              </a:rPr>
              <a:t>}, the set consisting of all resource types in the system.</a:t>
            </a:r>
            <a:endParaRPr lang="en-US" altLang="zh-CN" sz="1800" dirty="0">
              <a:ea typeface="宋体" panose="02010600030101010101" pitchFamily="2" charset="-122"/>
            </a:endParaRPr>
          </a:p>
          <a:p>
            <a:r>
              <a:rPr lang="en-US" altLang="zh-CN" sz="1800" dirty="0">
                <a:solidFill>
                  <a:srgbClr val="C00000"/>
                </a:solidFill>
                <a:ea typeface="宋体" panose="02010600030101010101" pitchFamily="2" charset="-122"/>
              </a:rPr>
              <a:t>request edge </a:t>
            </a:r>
            <a:r>
              <a:rPr lang="en-US" altLang="zh-CN" sz="1800" dirty="0">
                <a:ea typeface="宋体" panose="02010600030101010101" pitchFamily="2" charset="-122"/>
              </a:rPr>
              <a:t>– directed edge </a:t>
            </a:r>
            <a:r>
              <a:rPr lang="en-US" altLang="zh-CN" sz="1800" i="1" dirty="0" smtClean="0">
                <a:ea typeface="宋体" panose="02010600030101010101" pitchFamily="2" charset="-122"/>
                <a:sym typeface="Symbol" panose="05050102010706020507" pitchFamily="18" charset="2"/>
              </a:rPr>
              <a:t>P</a:t>
            </a:r>
            <a:r>
              <a:rPr lang="en-US" altLang="zh-CN" sz="1800" i="1" baseline="-25000" dirty="0" smtClean="0">
                <a:ea typeface="宋体" panose="02010600030101010101" pitchFamily="2" charset="-122"/>
                <a:sym typeface="Symbol" panose="05050102010706020507" pitchFamily="18" charset="2"/>
              </a:rPr>
              <a:t>i</a:t>
            </a:r>
            <a:r>
              <a:rPr lang="en-US" altLang="zh-CN" sz="1800" baseline="-25000" dirty="0" smtClean="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err="1" smtClean="0">
                <a:ea typeface="宋体" panose="02010600030101010101" pitchFamily="2" charset="-122"/>
                <a:sym typeface="Symbol" panose="05050102010706020507" pitchFamily="18" charset="2"/>
              </a:rPr>
              <a:t>R</a:t>
            </a:r>
            <a:r>
              <a:rPr lang="en-US" altLang="zh-CN" sz="1800" i="1" baseline="-25000" dirty="0" err="1" smtClean="0">
                <a:ea typeface="宋体" panose="02010600030101010101" pitchFamily="2" charset="-122"/>
                <a:sym typeface="Symbol" panose="05050102010706020507" pitchFamily="18" charset="2"/>
              </a:rPr>
              <a:t>j</a:t>
            </a:r>
            <a:r>
              <a:rPr lang="en-US" altLang="zh-CN" sz="1800" i="1" baseline="-25000" dirty="0" smtClean="0">
                <a:ea typeface="宋体" panose="02010600030101010101" pitchFamily="2" charset="-122"/>
                <a:sym typeface="Symbol" panose="05050102010706020507" pitchFamily="18" charset="2"/>
              </a:rPr>
              <a:t>  </a:t>
            </a:r>
            <a:r>
              <a:rPr lang="zh-CN" altLang="en-US" sz="1600" dirty="0" smtClean="0">
                <a:ea typeface="宋体" panose="02010600030101010101" pitchFamily="2" charset="-122"/>
                <a:sym typeface="Symbol" panose="05050102010706020507" pitchFamily="18" charset="2"/>
              </a:rPr>
              <a:t>（</a:t>
            </a:r>
            <a:r>
              <a:rPr lang="zh-CN" altLang="en-US" sz="1600" dirty="0" smtClean="0">
                <a:solidFill>
                  <a:srgbClr val="7030A0"/>
                </a:solidFill>
                <a:ea typeface="宋体" panose="02010600030101010101" pitchFamily="2" charset="-122"/>
                <a:sym typeface="Symbol" panose="05050102010706020507" pitchFamily="18" charset="2"/>
              </a:rPr>
              <a:t>进程</a:t>
            </a:r>
            <a:r>
              <a:rPr lang="en-US" altLang="zh-CN" sz="1600" dirty="0" smtClean="0">
                <a:solidFill>
                  <a:srgbClr val="7030A0"/>
                </a:solidFill>
                <a:ea typeface="宋体" panose="02010600030101010101" pitchFamily="2" charset="-122"/>
                <a:sym typeface="Symbol" panose="05050102010706020507" pitchFamily="18" charset="2"/>
              </a:rPr>
              <a:t>P</a:t>
            </a:r>
            <a:r>
              <a:rPr lang="en-US" altLang="zh-CN" sz="1600" baseline="-25000" dirty="0" smtClean="0">
                <a:solidFill>
                  <a:srgbClr val="7030A0"/>
                </a:solidFill>
                <a:ea typeface="宋体" panose="02010600030101010101" pitchFamily="2" charset="-122"/>
                <a:sym typeface="Symbol" panose="05050102010706020507" pitchFamily="18" charset="2"/>
              </a:rPr>
              <a:t>i</a:t>
            </a:r>
            <a:r>
              <a:rPr lang="zh-CN" altLang="en-US" sz="1600" dirty="0" smtClean="0">
                <a:solidFill>
                  <a:srgbClr val="7030A0"/>
                </a:solidFill>
                <a:ea typeface="宋体" panose="02010600030101010101" pitchFamily="2" charset="-122"/>
                <a:sym typeface="Symbol" panose="05050102010706020507" pitchFamily="18" charset="2"/>
              </a:rPr>
              <a:t>申请资源</a:t>
            </a:r>
            <a:r>
              <a:rPr lang="en-US" altLang="zh-CN" sz="1600" dirty="0" err="1" smtClean="0">
                <a:solidFill>
                  <a:srgbClr val="7030A0"/>
                </a:solidFill>
                <a:ea typeface="宋体" panose="02010600030101010101" pitchFamily="2" charset="-122"/>
                <a:sym typeface="Symbol" panose="05050102010706020507" pitchFamily="18" charset="2"/>
              </a:rPr>
              <a:t>R</a:t>
            </a:r>
            <a:r>
              <a:rPr lang="en-US" altLang="zh-CN" sz="1600" baseline="-25000" dirty="0" err="1" smtClean="0">
                <a:solidFill>
                  <a:srgbClr val="7030A0"/>
                </a:solidFill>
                <a:ea typeface="宋体" panose="02010600030101010101" pitchFamily="2" charset="-122"/>
                <a:sym typeface="Symbol" panose="05050102010706020507" pitchFamily="18" charset="2"/>
              </a:rPr>
              <a:t>j</a:t>
            </a:r>
            <a:r>
              <a:rPr lang="zh-CN" altLang="en-US" sz="1600" dirty="0" smtClean="0">
                <a:solidFill>
                  <a:srgbClr val="7030A0"/>
                </a:solidFill>
                <a:ea typeface="宋体" panose="02010600030101010101" pitchFamily="2" charset="-122"/>
                <a:sym typeface="Symbol" panose="05050102010706020507" pitchFamily="18" charset="2"/>
              </a:rPr>
              <a:t>的一个实例</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r>
              <a:rPr lang="en-US" altLang="zh-CN" sz="1800" dirty="0">
                <a:solidFill>
                  <a:srgbClr val="0009C0"/>
                </a:solidFill>
                <a:ea typeface="宋体" panose="02010600030101010101" pitchFamily="2" charset="-122"/>
                <a:sym typeface="Symbol" panose="05050102010706020507" pitchFamily="18" charset="2"/>
              </a:rPr>
              <a:t>assignment edge </a:t>
            </a:r>
            <a:r>
              <a:rPr lang="en-US" altLang="zh-CN" sz="1800" dirty="0">
                <a:ea typeface="宋体" panose="02010600030101010101" pitchFamily="2" charset="-122"/>
              </a:rPr>
              <a:t>– directed edge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r>
              <a:rPr lang="en-US" altLang="zh-CN" sz="1800" i="1"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smtClean="0">
                <a:ea typeface="宋体" panose="02010600030101010101" pitchFamily="2" charset="-122"/>
                <a:sym typeface="Symbol" panose="05050102010706020507" pitchFamily="18" charset="2"/>
              </a:rPr>
              <a:t>P</a:t>
            </a:r>
            <a:r>
              <a:rPr lang="en-US" altLang="zh-CN" sz="1800" i="1" baseline="-25000" dirty="0" smtClean="0">
                <a:ea typeface="宋体" panose="02010600030101010101" pitchFamily="2" charset="-122"/>
                <a:sym typeface="Symbol" panose="05050102010706020507" pitchFamily="18" charset="2"/>
              </a:rPr>
              <a:t>i  </a:t>
            </a:r>
            <a:r>
              <a:rPr lang="en-US" altLang="zh-CN" sz="1600" i="1" baseline="-25000" dirty="0" smtClean="0">
                <a:ea typeface="宋体" panose="02010600030101010101" pitchFamily="2" charset="-122"/>
                <a:sym typeface="Symbol" panose="05050102010706020507" pitchFamily="18" charset="2"/>
              </a:rPr>
              <a:t>  </a:t>
            </a:r>
            <a:r>
              <a:rPr lang="en-US" altLang="zh-CN" sz="1600" dirty="0" smtClean="0">
                <a:ea typeface="宋体" panose="02010600030101010101" pitchFamily="2" charset="-122"/>
                <a:sym typeface="Symbol" panose="05050102010706020507" pitchFamily="18" charset="2"/>
              </a:rPr>
              <a:t>(</a:t>
            </a:r>
            <a:r>
              <a:rPr lang="zh-CN" altLang="en-US" sz="1600" dirty="0" smtClean="0">
                <a:solidFill>
                  <a:srgbClr val="7030A0"/>
                </a:solidFill>
                <a:ea typeface="宋体" panose="02010600030101010101" pitchFamily="2" charset="-122"/>
                <a:sym typeface="Symbol" panose="05050102010706020507" pitchFamily="18" charset="2"/>
              </a:rPr>
              <a:t>资源</a:t>
            </a:r>
            <a:r>
              <a:rPr lang="en-US" altLang="zh-CN" sz="1600" dirty="0" err="1">
                <a:solidFill>
                  <a:srgbClr val="7030A0"/>
                </a:solidFill>
                <a:ea typeface="宋体" panose="02010600030101010101" pitchFamily="2" charset="-122"/>
                <a:sym typeface="Symbol" panose="05050102010706020507" pitchFamily="18" charset="2"/>
              </a:rPr>
              <a:t>R</a:t>
            </a:r>
            <a:r>
              <a:rPr lang="en-US" altLang="zh-CN" sz="1600" baseline="-25000" dirty="0" err="1">
                <a:solidFill>
                  <a:srgbClr val="7030A0"/>
                </a:solidFill>
                <a:ea typeface="宋体" panose="02010600030101010101" pitchFamily="2" charset="-122"/>
                <a:sym typeface="Symbol" panose="05050102010706020507" pitchFamily="18" charset="2"/>
              </a:rPr>
              <a:t>j</a:t>
            </a:r>
            <a:r>
              <a:rPr lang="zh-CN" altLang="en-US" sz="1600" dirty="0">
                <a:solidFill>
                  <a:srgbClr val="7030A0"/>
                </a:solidFill>
                <a:ea typeface="宋体" panose="02010600030101010101" pitchFamily="2" charset="-122"/>
                <a:sym typeface="Symbol" panose="05050102010706020507" pitchFamily="18" charset="2"/>
              </a:rPr>
              <a:t>的一个</a:t>
            </a:r>
            <a:r>
              <a:rPr lang="zh-CN" altLang="en-US" sz="1600" dirty="0" smtClean="0">
                <a:solidFill>
                  <a:srgbClr val="7030A0"/>
                </a:solidFill>
                <a:ea typeface="宋体" panose="02010600030101010101" pitchFamily="2" charset="-122"/>
                <a:sym typeface="Symbol" panose="05050102010706020507" pitchFamily="18" charset="2"/>
              </a:rPr>
              <a:t>实例分配给进程</a:t>
            </a:r>
            <a:r>
              <a:rPr lang="en-US" altLang="zh-CN" sz="1600" dirty="0" smtClean="0">
                <a:solidFill>
                  <a:srgbClr val="7030A0"/>
                </a:solidFill>
                <a:ea typeface="宋体" panose="02010600030101010101" pitchFamily="2" charset="-122"/>
                <a:sym typeface="Symbol" panose="05050102010706020507" pitchFamily="18" charset="2"/>
              </a:rPr>
              <a:t>P</a:t>
            </a:r>
            <a:r>
              <a:rPr lang="en-US" altLang="zh-CN" sz="1600" baseline="-25000" dirty="0" smtClean="0">
                <a:solidFill>
                  <a:srgbClr val="7030A0"/>
                </a:solidFill>
                <a:ea typeface="宋体" panose="02010600030101010101" pitchFamily="2" charset="-122"/>
                <a:sym typeface="Symbol" panose="05050102010706020507" pitchFamily="18" charset="2"/>
              </a:rPr>
              <a:t>i</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endParaRPr lang="en-US" altLang="zh-CN" sz="1800" dirty="0">
              <a:ea typeface="宋体" panose="02010600030101010101" pitchFamily="2" charset="-122"/>
              <a:sym typeface="Symbol" panose="05050102010706020507" pitchFamily="18" charset="2"/>
            </a:endParaRPr>
          </a:p>
        </p:txBody>
      </p:sp>
      <p:sp>
        <p:nvSpPr>
          <p:cNvPr id="14340" name="Text Box 4"/>
          <p:cNvSpPr txBox="1">
            <a:spLocks noChangeArrowheads="1"/>
          </p:cNvSpPr>
          <p:nvPr/>
        </p:nvSpPr>
        <p:spPr bwMode="auto">
          <a:xfrm>
            <a:off x="822325" y="1271588"/>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2000" dirty="0">
                <a:ea typeface="宋体" panose="02010600030101010101" pitchFamily="2" charset="-122"/>
              </a:rPr>
              <a:t>A set of </a:t>
            </a:r>
            <a:r>
              <a:rPr lang="en-US" altLang="zh-CN" sz="2000" dirty="0">
                <a:solidFill>
                  <a:srgbClr val="7030A0"/>
                </a:solidFill>
                <a:ea typeface="宋体" panose="02010600030101010101" pitchFamily="2" charset="-122"/>
              </a:rPr>
              <a:t>vertices </a:t>
            </a:r>
            <a:r>
              <a:rPr lang="en-US" altLang="zh-CN" sz="2000" i="1" dirty="0">
                <a:solidFill>
                  <a:srgbClr val="7030A0"/>
                </a:solidFill>
                <a:ea typeface="宋体" panose="02010600030101010101" pitchFamily="2" charset="-122"/>
              </a:rPr>
              <a:t>V</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and a set of </a:t>
            </a:r>
            <a:r>
              <a:rPr lang="en-US" altLang="zh-CN" sz="2000" dirty="0">
                <a:solidFill>
                  <a:srgbClr val="7030A0"/>
                </a:solidFill>
                <a:ea typeface="宋体" panose="02010600030101010101" pitchFamily="2" charset="-122"/>
              </a:rPr>
              <a:t>edges </a:t>
            </a:r>
            <a:r>
              <a:rPr lang="en-US" altLang="zh-CN" sz="2000" i="1" dirty="0">
                <a:solidFill>
                  <a:srgbClr val="7030A0"/>
                </a:solidFill>
                <a:ea typeface="宋体" panose="02010600030101010101" pitchFamily="2" charset="-122"/>
              </a:rPr>
              <a:t>E</a:t>
            </a:r>
            <a:r>
              <a:rPr lang="en-US" altLang="zh-CN" sz="2000" dirty="0">
                <a:solidFill>
                  <a:srgbClr val="7030A0"/>
                </a:solidFill>
                <a:ea typeface="宋体" panose="02010600030101010101" pitchFamily="2" charset="-122"/>
              </a:rPr>
              <a:t>.</a:t>
            </a:r>
            <a:endParaRPr lang="en-US" altLang="zh-CN" sz="20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83611" y="175418"/>
            <a:ext cx="8077200" cy="609600"/>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Resource-Allocation Graph (Cont.)</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15363" name="Rectangle 3"/>
          <p:cNvSpPr>
            <a:spLocks noGrp="1" noChangeArrowheads="1"/>
          </p:cNvSpPr>
          <p:nvPr>
            <p:ph type="body" idx="4294967295"/>
          </p:nvPr>
        </p:nvSpPr>
        <p:spPr>
          <a:xfrm>
            <a:off x="827088" y="1282700"/>
            <a:ext cx="4756966" cy="5200650"/>
          </a:xfrm>
        </p:spPr>
        <p:txBody>
          <a:bodyPr/>
          <a:lstStyle/>
          <a:p>
            <a:r>
              <a:rPr lang="en-US" altLang="zh-CN" sz="1800" dirty="0">
                <a:ea typeface="宋体" panose="02010600030101010101" pitchFamily="2" charset="-122"/>
              </a:rPr>
              <a:t>Process</a:t>
            </a:r>
            <a:br>
              <a:rPr lang="en-US" altLang="zh-CN" sz="1800" dirty="0">
                <a:ea typeface="宋体" panose="02010600030101010101" pitchFamily="2" charset="-122"/>
              </a:rPr>
            </a:br>
            <a:br>
              <a:rPr lang="en-US" altLang="zh-CN" sz="1800" dirty="0">
                <a:ea typeface="宋体" panose="02010600030101010101" pitchFamily="2" charset="-122"/>
              </a:rPr>
            </a:br>
            <a:br>
              <a:rPr lang="en-US" altLang="zh-CN" sz="1800" dirty="0">
                <a:ea typeface="宋体" panose="02010600030101010101" pitchFamily="2" charset="-122"/>
              </a:rPr>
            </a:br>
            <a:r>
              <a:rPr lang="en-US" altLang="zh-CN" sz="1800" dirty="0" smtClean="0">
                <a:ea typeface="宋体" panose="02010600030101010101" pitchFamily="2" charset="-122"/>
              </a:rPr>
              <a:t>Resource </a:t>
            </a:r>
            <a:r>
              <a:rPr lang="en-US" altLang="zh-CN" sz="1800" dirty="0">
                <a:ea typeface="宋体" panose="02010600030101010101" pitchFamily="2" charset="-122"/>
              </a:rPr>
              <a:t>Type with 4 instances</a:t>
            </a: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endParaRPr lang="en-US" altLang="zh-CN" sz="1800" dirty="0">
              <a:ea typeface="宋体" panose="02010600030101010101" pitchFamily="2" charset="-122"/>
            </a:endParaRPr>
          </a:p>
          <a:p>
            <a:r>
              <a:rPr lang="en-US" altLang="zh-CN" sz="1800" i="1" dirty="0">
                <a:highlight>
                  <a:srgbClr val="FFFF00"/>
                </a:highlight>
                <a:ea typeface="宋体" panose="02010600030101010101" pitchFamily="2" charset="-122"/>
              </a:rPr>
              <a:t>P</a:t>
            </a:r>
            <a:r>
              <a:rPr lang="en-US" altLang="zh-CN" sz="1800" i="1" baseline="-25000" dirty="0">
                <a:highlight>
                  <a:srgbClr val="FFFF00"/>
                </a:highlight>
                <a:ea typeface="宋体" panose="02010600030101010101" pitchFamily="2" charset="-122"/>
              </a:rPr>
              <a:t>i</a:t>
            </a:r>
            <a:r>
              <a:rPr lang="en-US" altLang="zh-CN" sz="1800" i="1" dirty="0">
                <a:highlight>
                  <a:srgbClr val="FFFF00"/>
                </a:highlight>
                <a:ea typeface="宋体" panose="02010600030101010101" pitchFamily="2" charset="-122"/>
              </a:rPr>
              <a:t> </a:t>
            </a:r>
            <a:r>
              <a:rPr lang="en-US" altLang="zh-CN" sz="1800" dirty="0">
                <a:solidFill>
                  <a:srgbClr val="0009C0"/>
                </a:solidFill>
                <a:highlight>
                  <a:srgbClr val="FFFF00"/>
                </a:highlight>
                <a:ea typeface="宋体" panose="02010600030101010101" pitchFamily="2" charset="-122"/>
              </a:rPr>
              <a:t>requests</a:t>
            </a:r>
            <a:r>
              <a:rPr lang="en-US" altLang="zh-CN" sz="1800" dirty="0">
                <a:highlight>
                  <a:srgbClr val="FFFF00"/>
                </a:highlight>
                <a:ea typeface="宋体" panose="02010600030101010101" pitchFamily="2" charset="-122"/>
              </a:rPr>
              <a:t> instance of </a:t>
            </a:r>
            <a:r>
              <a:rPr lang="en-US" altLang="zh-CN" sz="1800" i="1" dirty="0" err="1">
                <a:highlight>
                  <a:srgbClr val="FFFF00"/>
                </a:highlight>
                <a:ea typeface="宋体" panose="02010600030101010101" pitchFamily="2" charset="-122"/>
              </a:rPr>
              <a:t>R</a:t>
            </a:r>
            <a:r>
              <a:rPr lang="en-US" altLang="zh-CN" sz="1800" i="1" baseline="-25000" dirty="0" err="1">
                <a:highlight>
                  <a:srgbClr val="FFFF00"/>
                </a:highlight>
                <a:ea typeface="宋体" panose="02010600030101010101" pitchFamily="2" charset="-122"/>
              </a:rPr>
              <a:t>j</a:t>
            </a:r>
            <a:endParaRPr lang="en-US" altLang="zh-CN" sz="1800" dirty="0">
              <a:highlight>
                <a:srgbClr val="FFFF00"/>
              </a:highlight>
              <a:ea typeface="宋体" panose="02010600030101010101" pitchFamily="2" charset="-122"/>
            </a:endParaRPr>
          </a:p>
          <a:p>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is </a:t>
            </a:r>
            <a:r>
              <a:rPr lang="en-US" altLang="zh-CN" sz="1800" dirty="0">
                <a:solidFill>
                  <a:srgbClr val="7030A0"/>
                </a:solidFill>
                <a:ea typeface="宋体" panose="02010600030101010101" pitchFamily="2" charset="-122"/>
              </a:rPr>
              <a:t>holding</a:t>
            </a:r>
            <a:r>
              <a:rPr lang="en-US" altLang="zh-CN" sz="1800" dirty="0">
                <a:ea typeface="宋体" panose="02010600030101010101" pitchFamily="2" charset="-122"/>
              </a:rPr>
              <a:t> an instance of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endParaRPr lang="en-US" altLang="zh-CN" sz="1800" i="1" dirty="0">
              <a:ea typeface="宋体" panose="02010600030101010101" pitchFamily="2" charset="-122"/>
            </a:endParaRPr>
          </a:p>
        </p:txBody>
      </p:sp>
      <p:sp>
        <p:nvSpPr>
          <p:cNvPr id="15364" name="Oval 4"/>
          <p:cNvSpPr>
            <a:spLocks noChangeArrowheads="1"/>
          </p:cNvSpPr>
          <p:nvPr/>
        </p:nvSpPr>
        <p:spPr bwMode="auto">
          <a:xfrm>
            <a:off x="4143567" y="1492149"/>
            <a:ext cx="495300" cy="495300"/>
          </a:xfrm>
          <a:prstGeom prst="ellipse">
            <a:avLst/>
          </a:prstGeom>
          <a:solidFill>
            <a:schemeClr val="accent1"/>
          </a:soli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a:ea typeface="宋体" panose="02010600030101010101" pitchFamily="2" charset="-122"/>
              </a:rPr>
              <a:t>P</a:t>
            </a:r>
            <a:r>
              <a:rPr lang="en-US" altLang="zh-CN" sz="1800" i="1" baseline="-25000">
                <a:ea typeface="宋体" panose="02010600030101010101" pitchFamily="2" charset="-122"/>
              </a:rPr>
              <a:t>i</a:t>
            </a:r>
            <a:endParaRPr lang="en-US" altLang="zh-CN" sz="1800" i="1" dirty="0">
              <a:ea typeface="宋体" panose="02010600030101010101" pitchFamily="2" charset="-122"/>
            </a:endParaRPr>
          </a:p>
        </p:txBody>
      </p:sp>
      <p:grpSp>
        <p:nvGrpSpPr>
          <p:cNvPr id="15367" name="Group 12"/>
          <p:cNvGrpSpPr/>
          <p:nvPr/>
        </p:nvGrpSpPr>
        <p:grpSpPr bwMode="auto">
          <a:xfrm>
            <a:off x="4230086" y="2532062"/>
            <a:ext cx="438150" cy="419100"/>
            <a:chOff x="0" y="0"/>
            <a:chExt cx="276" cy="264"/>
          </a:xfrm>
        </p:grpSpPr>
        <p:sp>
          <p:nvSpPr>
            <p:cNvPr id="15385" name="Rectangle 7"/>
            <p:cNvSpPr>
              <a:spLocks noChangeArrowheads="1"/>
            </p:cNvSpPr>
            <p:nvPr/>
          </p:nvSpPr>
          <p:spPr bwMode="auto">
            <a:xfrm>
              <a:off x="0" y="0"/>
              <a:ext cx="276" cy="264"/>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6" name="Rectangle 8"/>
            <p:cNvSpPr>
              <a:spLocks noChangeArrowheads="1"/>
            </p:cNvSpPr>
            <p:nvPr/>
          </p:nvSpPr>
          <p:spPr bwMode="auto">
            <a:xfrm>
              <a:off x="70" y="60"/>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7" name="Rectangle 9"/>
            <p:cNvSpPr>
              <a:spLocks noChangeArrowheads="1"/>
            </p:cNvSpPr>
            <p:nvPr/>
          </p:nvSpPr>
          <p:spPr bwMode="auto">
            <a:xfrm>
              <a:off x="166" y="60"/>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8" name="Rectangle 10"/>
            <p:cNvSpPr>
              <a:spLocks noChangeArrowheads="1"/>
            </p:cNvSpPr>
            <p:nvPr/>
          </p:nvSpPr>
          <p:spPr bwMode="auto">
            <a:xfrm>
              <a:off x="70" y="142"/>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9" name="Rectangle 11"/>
            <p:cNvSpPr>
              <a:spLocks noChangeArrowheads="1"/>
            </p:cNvSpPr>
            <p:nvPr/>
          </p:nvSpPr>
          <p:spPr bwMode="auto">
            <a:xfrm>
              <a:off x="166" y="142"/>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2" name="组合 1"/>
          <p:cNvGrpSpPr/>
          <p:nvPr/>
        </p:nvGrpSpPr>
        <p:grpSpPr>
          <a:xfrm>
            <a:off x="3895917" y="3550443"/>
            <a:ext cx="1270000" cy="785813"/>
            <a:chOff x="3860800" y="4105275"/>
            <a:chExt cx="1270000" cy="785813"/>
          </a:xfrm>
        </p:grpSpPr>
        <p:sp>
          <p:nvSpPr>
            <p:cNvPr id="15366"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dirty="0">
                  <a:ea typeface="宋体" panose="02010600030101010101" pitchFamily="2" charset="-122"/>
                </a:rPr>
                <a:t>P</a:t>
              </a:r>
              <a:r>
                <a:rPr lang="en-US" altLang="zh-CN" sz="1800" i="1" baseline="-25000" dirty="0">
                  <a:ea typeface="宋体" panose="02010600030101010101" pitchFamily="2" charset="-122"/>
                </a:rPr>
                <a:t>i</a:t>
              </a:r>
              <a:endParaRPr lang="en-US" altLang="zh-CN" sz="1800" i="1" dirty="0">
                <a:ea typeface="宋体" panose="02010600030101010101" pitchFamily="2" charset="-122"/>
              </a:endParaRPr>
            </a:p>
          </p:txBody>
        </p:sp>
        <p:grpSp>
          <p:nvGrpSpPr>
            <p:cNvPr id="15368" name="Group 13"/>
            <p:cNvGrpSpPr/>
            <p:nvPr/>
          </p:nvGrpSpPr>
          <p:grpSpPr bwMode="auto">
            <a:xfrm>
              <a:off x="4692650" y="4168775"/>
              <a:ext cx="438150" cy="419100"/>
              <a:chOff x="0" y="0"/>
              <a:chExt cx="276" cy="264"/>
            </a:xfrm>
          </p:grpSpPr>
          <p:sp>
            <p:nvSpPr>
              <p:cNvPr id="15380" name="Rectangle 14"/>
              <p:cNvSpPr>
                <a:spLocks noChangeArrowheads="1"/>
              </p:cNvSpPr>
              <p:nvPr/>
            </p:nvSpPr>
            <p:spPr bwMode="auto">
              <a:xfrm>
                <a:off x="0" y="0"/>
                <a:ext cx="276" cy="264"/>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1" name="Rectangle 15"/>
              <p:cNvSpPr>
                <a:spLocks noChangeArrowheads="1"/>
              </p:cNvSpPr>
              <p:nvPr/>
            </p:nvSpPr>
            <p:spPr bwMode="auto">
              <a:xfrm>
                <a:off x="70" y="60"/>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2" name="Rectangle 16"/>
              <p:cNvSpPr>
                <a:spLocks noChangeArrowheads="1"/>
              </p:cNvSpPr>
              <p:nvPr/>
            </p:nvSpPr>
            <p:spPr bwMode="auto">
              <a:xfrm>
                <a:off x="166" y="60"/>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3" name="Rectangle 17"/>
              <p:cNvSpPr>
                <a:spLocks noChangeArrowheads="1"/>
              </p:cNvSpPr>
              <p:nvPr/>
            </p:nvSpPr>
            <p:spPr bwMode="auto">
              <a:xfrm>
                <a:off x="70" y="142"/>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4" name="Rectangle 18"/>
              <p:cNvSpPr>
                <a:spLocks noChangeArrowheads="1"/>
              </p:cNvSpPr>
              <p:nvPr/>
            </p:nvSpPr>
            <p:spPr bwMode="auto">
              <a:xfrm>
                <a:off x="166" y="142"/>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15369" name="Line 19"/>
            <p:cNvSpPr>
              <a:spLocks noChangeShapeType="1"/>
            </p:cNvSpPr>
            <p:nvPr/>
          </p:nvSpPr>
          <p:spPr bwMode="auto">
            <a:xfrm>
              <a:off x="4365625" y="4371975"/>
              <a:ext cx="304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0" name="Text Box 20"/>
            <p:cNvSpPr txBox="1">
              <a:spLocks noChangeArrowheads="1"/>
            </p:cNvSpPr>
            <p:nvPr/>
          </p:nvSpPr>
          <p:spPr bwMode="auto">
            <a:xfrm>
              <a:off x="4752975" y="458628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400" i="1">
                  <a:ea typeface="宋体" panose="02010600030101010101" pitchFamily="2" charset="-122"/>
                </a:rPr>
                <a:t>R</a:t>
              </a:r>
              <a:r>
                <a:rPr lang="en-US" altLang="zh-CN" sz="1400" i="1" baseline="-25000">
                  <a:ea typeface="宋体" panose="02010600030101010101" pitchFamily="2" charset="-122"/>
                </a:rPr>
                <a:t>j</a:t>
              </a:r>
              <a:endParaRPr lang="en-US" altLang="zh-CN" sz="1400" i="1">
                <a:ea typeface="宋体" panose="02010600030101010101" pitchFamily="2" charset="-122"/>
              </a:endParaRPr>
            </a:p>
          </p:txBody>
        </p:sp>
      </p:grpSp>
      <p:grpSp>
        <p:nvGrpSpPr>
          <p:cNvPr id="3" name="组合 2"/>
          <p:cNvGrpSpPr/>
          <p:nvPr/>
        </p:nvGrpSpPr>
        <p:grpSpPr>
          <a:xfrm>
            <a:off x="3877661" y="4874813"/>
            <a:ext cx="1231900" cy="757238"/>
            <a:chOff x="3657600" y="5562600"/>
            <a:chExt cx="1231900" cy="757238"/>
          </a:xfrm>
        </p:grpSpPr>
        <p:sp>
          <p:nvSpPr>
            <p:cNvPr id="15365"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a:ea typeface="宋体" panose="02010600030101010101" pitchFamily="2" charset="-122"/>
                </a:rPr>
                <a:t>P</a:t>
              </a:r>
              <a:r>
                <a:rPr lang="en-US" altLang="zh-CN" sz="1800" i="1" baseline="-25000">
                  <a:ea typeface="宋体" panose="02010600030101010101" pitchFamily="2" charset="-122"/>
                </a:rPr>
                <a:t>i</a:t>
              </a:r>
              <a:endParaRPr lang="en-US" altLang="zh-CN" sz="1800">
                <a:ea typeface="宋体" panose="02010600030101010101" pitchFamily="2" charset="-122"/>
              </a:endParaRPr>
            </a:p>
          </p:txBody>
        </p:sp>
        <p:grpSp>
          <p:nvGrpSpPr>
            <p:cNvPr id="15371" name="Group 21"/>
            <p:cNvGrpSpPr/>
            <p:nvPr/>
          </p:nvGrpSpPr>
          <p:grpSpPr bwMode="auto">
            <a:xfrm>
              <a:off x="4451350" y="5626100"/>
              <a:ext cx="438150" cy="419100"/>
              <a:chOff x="0" y="0"/>
              <a:chExt cx="276" cy="264"/>
            </a:xfrm>
          </p:grpSpPr>
          <p:sp>
            <p:nvSpPr>
              <p:cNvPr id="15375" name="Rectangle 22"/>
              <p:cNvSpPr>
                <a:spLocks noChangeArrowheads="1"/>
              </p:cNvSpPr>
              <p:nvPr/>
            </p:nvSpPr>
            <p:spPr bwMode="auto">
              <a:xfrm>
                <a:off x="0" y="0"/>
                <a:ext cx="276" cy="264"/>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6" name="Rectangle 23"/>
              <p:cNvSpPr>
                <a:spLocks noChangeArrowheads="1"/>
              </p:cNvSpPr>
              <p:nvPr/>
            </p:nvSpPr>
            <p:spPr bwMode="auto">
              <a:xfrm>
                <a:off x="70" y="60"/>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7" name="Rectangle 24"/>
              <p:cNvSpPr>
                <a:spLocks noChangeArrowheads="1"/>
              </p:cNvSpPr>
              <p:nvPr/>
            </p:nvSpPr>
            <p:spPr bwMode="auto">
              <a:xfrm>
                <a:off x="166" y="60"/>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8" name="Rectangle 25"/>
              <p:cNvSpPr>
                <a:spLocks noChangeArrowheads="1"/>
              </p:cNvSpPr>
              <p:nvPr/>
            </p:nvSpPr>
            <p:spPr bwMode="auto">
              <a:xfrm>
                <a:off x="70" y="142"/>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9" name="Rectangle 26"/>
              <p:cNvSpPr>
                <a:spLocks noChangeArrowheads="1"/>
              </p:cNvSpPr>
              <p:nvPr/>
            </p:nvSpPr>
            <p:spPr bwMode="auto">
              <a:xfrm>
                <a:off x="166" y="142"/>
                <a:ext cx="47" cy="47"/>
              </a:xfrm>
              <a:prstGeom prst="rect">
                <a:avLst/>
              </a:prstGeom>
              <a:solidFill>
                <a:schemeClr val="accent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15372" name="Line 27"/>
            <p:cNvSpPr>
              <a:spLocks noChangeShapeType="1"/>
            </p:cNvSpPr>
            <p:nvPr/>
          </p:nvSpPr>
          <p:spPr bwMode="auto">
            <a:xfrm flipH="1">
              <a:off x="4124325" y="5772150"/>
              <a:ext cx="476250" cy="10477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Text Box 28"/>
            <p:cNvSpPr txBox="1">
              <a:spLocks noChangeArrowheads="1"/>
            </p:cNvSpPr>
            <p:nvPr/>
          </p:nvSpPr>
          <p:spPr bwMode="auto">
            <a:xfrm>
              <a:off x="4502150" y="601503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400" i="1">
                  <a:ea typeface="宋体" panose="02010600030101010101" pitchFamily="2" charset="-122"/>
                </a:rPr>
                <a:t>R</a:t>
              </a:r>
              <a:r>
                <a:rPr lang="en-US" altLang="zh-CN" sz="1400" i="1" baseline="-25000">
                  <a:ea typeface="宋体" panose="02010600030101010101" pitchFamily="2" charset="-122"/>
                </a:rPr>
                <a:t>j</a:t>
              </a:r>
              <a:endParaRPr lang="en-US" altLang="zh-CN" sz="1400" i="1">
                <a:ea typeface="宋体" panose="02010600030101010101" pitchFamily="2" charset="-122"/>
              </a:endParaRPr>
            </a:p>
          </p:txBody>
        </p:sp>
      </p:grpSp>
      <p:sp>
        <p:nvSpPr>
          <p:cNvPr id="15374" name="TextBox 28"/>
          <p:cNvSpPr txBox="1">
            <a:spLocks noChangeArrowheads="1"/>
          </p:cNvSpPr>
          <p:nvPr/>
        </p:nvSpPr>
        <p:spPr bwMode="auto">
          <a:xfrm>
            <a:off x="5506436" y="4333476"/>
            <a:ext cx="2952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600" b="1" dirty="0">
                <a:solidFill>
                  <a:srgbClr val="000099"/>
                </a:solidFill>
                <a:ea typeface="宋体" panose="02010600030101010101" pitchFamily="2" charset="-122"/>
              </a:rPr>
              <a:t>如：</a:t>
            </a:r>
            <a:r>
              <a:rPr lang="en-US" altLang="zh-CN" sz="1600" b="1" dirty="0" err="1">
                <a:solidFill>
                  <a:srgbClr val="000099"/>
                </a:solidFill>
                <a:ea typeface="宋体" panose="02010600030101010101" pitchFamily="2" charset="-122"/>
              </a:rPr>
              <a:t>printf</a:t>
            </a:r>
            <a:r>
              <a:rPr lang="en-US" altLang="zh-CN" sz="1600" b="1" dirty="0">
                <a:solidFill>
                  <a:srgbClr val="000099"/>
                </a:solidFill>
                <a:ea typeface="宋体" panose="02010600030101010101" pitchFamily="2" charset="-122"/>
              </a:rPr>
              <a:t>(“…”);</a:t>
            </a:r>
            <a:r>
              <a:rPr lang="zh-CN" altLang="en-US" sz="1600" b="1" dirty="0">
                <a:solidFill>
                  <a:srgbClr val="000099"/>
                </a:solidFill>
                <a:ea typeface="宋体" panose="02010600030101010101" pitchFamily="2" charset="-122"/>
              </a:rPr>
              <a:t>申请打印机</a:t>
            </a:r>
            <a:r>
              <a:rPr lang="zh-CN" altLang="en-US" sz="1600" b="1" dirty="0" smtClean="0">
                <a:solidFill>
                  <a:srgbClr val="000099"/>
                </a:solidFill>
                <a:ea typeface="宋体" panose="02010600030101010101" pitchFamily="2" charset="-122"/>
              </a:rPr>
              <a:t>资源</a:t>
            </a:r>
            <a:r>
              <a:rPr lang="zh-CN" altLang="en-US" sz="1600" b="1" dirty="0">
                <a:solidFill>
                  <a:srgbClr val="000099"/>
                </a:solidFill>
                <a:ea typeface="宋体" panose="02010600030101010101" pitchFamily="2" charset="-122"/>
              </a:rPr>
              <a:t>。</a:t>
            </a:r>
            <a:r>
              <a:rPr lang="zh-CN" altLang="en-US" sz="1600" b="1" dirty="0" smtClean="0">
                <a:solidFill>
                  <a:srgbClr val="000099"/>
                </a:solidFill>
                <a:ea typeface="宋体" panose="02010600030101010101" pitchFamily="2" charset="-122"/>
              </a:rPr>
              <a:t>设备</a:t>
            </a:r>
            <a:r>
              <a:rPr lang="zh-CN" altLang="en-US" sz="1600" b="1" dirty="0">
                <a:solidFill>
                  <a:srgbClr val="000099"/>
                </a:solidFill>
                <a:ea typeface="宋体" panose="02010600030101010101" pitchFamily="2" charset="-122"/>
              </a:rPr>
              <a:t>的独立性概念 </a:t>
            </a:r>
            <a:r>
              <a:rPr lang="zh-CN" altLang="en-US" sz="1600" b="1" dirty="0" smtClean="0">
                <a:solidFill>
                  <a:srgbClr val="000099"/>
                </a:solidFill>
                <a:ea typeface="宋体" panose="02010600030101010101" pitchFamily="2" charset="-122"/>
              </a:rPr>
              <a:t>（逻辑设备</a:t>
            </a:r>
            <a:r>
              <a:rPr lang="zh-CN" altLang="en-US" sz="1600" b="1" dirty="0">
                <a:solidFill>
                  <a:srgbClr val="000099"/>
                </a:solidFill>
                <a:ea typeface="宋体" panose="02010600030101010101" pitchFamily="2" charset="-122"/>
              </a:rPr>
              <a:t>）</a:t>
            </a:r>
            <a:endParaRPr lang="zh-CN" altLang="en-US" sz="1600" b="1" dirty="0">
              <a:solidFill>
                <a:srgbClr val="000099"/>
              </a:solidFill>
              <a:ea typeface="宋体" panose="02010600030101010101" pitchFamily="2" charset="-122"/>
            </a:endParaRPr>
          </a:p>
        </p:txBody>
      </p:sp>
      <p:sp>
        <p:nvSpPr>
          <p:cNvPr id="4" name="圆角矩形标注 3"/>
          <p:cNvSpPr/>
          <p:nvPr/>
        </p:nvSpPr>
        <p:spPr bwMode="auto">
          <a:xfrm>
            <a:off x="5458811" y="5189137"/>
            <a:ext cx="2512435" cy="590226"/>
          </a:xfrm>
          <a:prstGeom prst="wedgeRoundRectCallout">
            <a:avLst>
              <a:gd name="adj1" fmla="val -61350"/>
              <a:gd name="adj2" fmla="val -39204"/>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因为已经实际分配，要具体到</a:t>
            </a: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hold</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哪个实例</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圆角矩形标注 32"/>
          <p:cNvSpPr/>
          <p:nvPr/>
        </p:nvSpPr>
        <p:spPr bwMode="auto">
          <a:xfrm>
            <a:off x="5493267" y="3271838"/>
            <a:ext cx="2568767" cy="912018"/>
          </a:xfrm>
          <a:prstGeom prst="wedgeRoundRectCallout">
            <a:avLst>
              <a:gd name="adj1" fmla="val -60235"/>
              <a:gd name="adj2" fmla="val 11291"/>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申请该类资源的任何一个实例均可，不能具体到申请哪个实例</a:t>
            </a:r>
            <a:endParaRPr kumimoji="0" lang="zh-CN" altLang="en-US"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endParaRPr>
          </a:p>
        </p:txBody>
      </p:sp>
      <p:grpSp>
        <p:nvGrpSpPr>
          <p:cNvPr id="9" name="组合 8"/>
          <p:cNvGrpSpPr/>
          <p:nvPr/>
        </p:nvGrpSpPr>
        <p:grpSpPr>
          <a:xfrm>
            <a:off x="5285141" y="1172906"/>
            <a:ext cx="3269136" cy="1871919"/>
            <a:chOff x="5285141" y="1172906"/>
            <a:chExt cx="3269136" cy="1871919"/>
          </a:xfrm>
        </p:grpSpPr>
        <p:pic>
          <p:nvPicPr>
            <p:cNvPr id="6" name="图片 5"/>
            <p:cNvPicPr>
              <a:picLocks noChangeAspect="1"/>
            </p:cNvPicPr>
            <p:nvPr/>
          </p:nvPicPr>
          <p:blipFill>
            <a:blip r:embed="rId1"/>
            <a:stretch>
              <a:fillRect/>
            </a:stretch>
          </p:blipFill>
          <p:spPr>
            <a:xfrm>
              <a:off x="5285141" y="1282700"/>
              <a:ext cx="1952625" cy="1762125"/>
            </a:xfrm>
            <a:prstGeom prst="rect">
              <a:avLst/>
            </a:prstGeom>
          </p:spPr>
        </p:pic>
        <p:sp>
          <p:nvSpPr>
            <p:cNvPr id="7" name="云形标注 6"/>
            <p:cNvSpPr/>
            <p:nvPr/>
          </p:nvSpPr>
          <p:spPr bwMode="auto">
            <a:xfrm>
              <a:off x="7179900" y="1172906"/>
              <a:ext cx="1251751" cy="930052"/>
            </a:xfrm>
            <a:prstGeom prst="cloudCallout">
              <a:avLst>
                <a:gd name="adj1" fmla="val -104521"/>
                <a:gd name="adj2" fmla="val 21455"/>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8" name="文本框 7"/>
            <p:cNvSpPr txBox="1"/>
            <p:nvPr/>
          </p:nvSpPr>
          <p:spPr>
            <a:xfrm>
              <a:off x="7295779" y="1371749"/>
              <a:ext cx="1019991" cy="523220"/>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老板，来一个水饺</a:t>
              </a:r>
              <a:endParaRPr lang="zh-CN" altLang="en-US" sz="1400" dirty="0">
                <a:latin typeface="宋体" panose="02010600030101010101" pitchFamily="2" charset="-122"/>
                <a:ea typeface="宋体" panose="02010600030101010101" pitchFamily="2" charset="-122"/>
              </a:endParaRPr>
            </a:p>
          </p:txBody>
        </p:sp>
        <p:sp>
          <p:nvSpPr>
            <p:cNvPr id="38" name="云形标注 37"/>
            <p:cNvSpPr/>
            <p:nvPr/>
          </p:nvSpPr>
          <p:spPr bwMode="auto">
            <a:xfrm>
              <a:off x="7302526" y="2067036"/>
              <a:ext cx="1251751" cy="930052"/>
            </a:xfrm>
            <a:prstGeom prst="cloudCallout">
              <a:avLst>
                <a:gd name="adj1" fmla="val -98677"/>
                <a:gd name="adj2" fmla="val -46384"/>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39" name="文本框 38"/>
            <p:cNvSpPr txBox="1"/>
            <p:nvPr/>
          </p:nvSpPr>
          <p:spPr>
            <a:xfrm>
              <a:off x="7418405" y="2265879"/>
              <a:ext cx="1019991" cy="523220"/>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不具体到某个水饺</a:t>
              </a:r>
              <a:endParaRPr lang="zh-CN" altLang="en-US" sz="1400"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endParaRPr lang="zh-CN" altLang="en-US" b="0" dirty="0">
              <a:effectLst>
                <a:outerShdw blurRad="38100" dist="38100" dir="2700000" algn="tl">
                  <a:srgbClr val="C0C0C0"/>
                </a:outerShdw>
              </a:effectLst>
              <a:ea typeface="宋体" panose="02010600030101010101" pitchFamily="2" charset="-122"/>
            </a:endParaRPr>
          </a:p>
        </p:txBody>
      </p:sp>
      <p:sp>
        <p:nvSpPr>
          <p:cNvPr id="70659" name="Rectangle 3"/>
          <p:cNvSpPr>
            <a:spLocks noGrp="1" noChangeArrowheads="1"/>
          </p:cNvSpPr>
          <p:nvPr>
            <p:ph type="body" idx="4294967295"/>
          </p:nvPr>
        </p:nvSpPr>
        <p:spPr>
          <a:xfrm>
            <a:off x="797233" y="1033833"/>
            <a:ext cx="7854333" cy="5242680"/>
          </a:xfrm>
        </p:spPr>
        <p:txBody>
          <a:bodyPr/>
          <a:lstStyle/>
          <a:p>
            <a:pPr eaLnBrk="1" hangingPunct="1"/>
            <a:r>
              <a:rPr lang="zh-CN" altLang="en-US" sz="2000" b="1" dirty="0" smtClean="0">
                <a:ea typeface="宋体" panose="02010600030101010101" pitchFamily="2" charset="-122"/>
              </a:rPr>
              <a:t>也称为设备的无关性：</a:t>
            </a:r>
            <a:r>
              <a:rPr lang="zh-CN" altLang="en-US" sz="2000" b="1" dirty="0" smtClean="0">
                <a:solidFill>
                  <a:srgbClr val="0070C0"/>
                </a:solidFill>
                <a:ea typeface="宋体" panose="02010600030101010101" pitchFamily="2" charset="-122"/>
              </a:rPr>
              <a:t>应用程序</a:t>
            </a:r>
            <a:r>
              <a:rPr lang="zh-CN" altLang="en-US" sz="2000" b="1" dirty="0">
                <a:solidFill>
                  <a:srgbClr val="0070C0"/>
                </a:solidFill>
                <a:ea typeface="宋体" panose="02010600030101010101" pitchFamily="2" charset="-122"/>
              </a:rPr>
              <a:t>独立于具体使用的物理设备</a:t>
            </a:r>
            <a:endParaRPr lang="zh-CN" altLang="en-US" sz="2000" b="1" dirty="0">
              <a:solidFill>
                <a:srgbClr val="0070C0"/>
              </a:solidFill>
              <a:ea typeface="宋体" panose="02010600030101010101" pitchFamily="2" charset="-122"/>
            </a:endParaRPr>
          </a:p>
          <a:p>
            <a:pPr eaLnBrk="1" hangingPunct="1"/>
            <a:r>
              <a:rPr lang="zh-CN" altLang="en-US" sz="2000" b="1" dirty="0">
                <a:ea typeface="宋体" panose="02010600030101010101" pitchFamily="2" charset="-122"/>
              </a:rPr>
              <a:t>逻辑设备与物理设备 </a:t>
            </a:r>
            <a:endParaRPr lang="zh-CN" altLang="en-US" sz="2000" b="1" dirty="0">
              <a:ea typeface="宋体" panose="02010600030101010101" pitchFamily="2" charset="-122"/>
            </a:endParaRPr>
          </a:p>
          <a:p>
            <a:pPr lvl="1" eaLnBrk="1" hangingPunct="1"/>
            <a:r>
              <a:rPr lang="zh-CN" altLang="en-US" sz="1600" b="1" dirty="0">
                <a:ea typeface="宋体" panose="02010600030101010101" pitchFamily="2" charset="-122"/>
              </a:rPr>
              <a:t>在</a:t>
            </a:r>
            <a:r>
              <a:rPr lang="zh-CN" altLang="en-US" sz="1600" b="1" dirty="0">
                <a:solidFill>
                  <a:srgbClr val="7030A0"/>
                </a:solidFill>
                <a:ea typeface="宋体" panose="02010600030101010101" pitchFamily="2" charset="-122"/>
              </a:rPr>
              <a:t>应用程序</a:t>
            </a:r>
            <a:r>
              <a:rPr lang="zh-CN" altLang="en-US" sz="1600" b="1" dirty="0">
                <a:ea typeface="宋体" panose="02010600030101010101" pitchFamily="2" charset="-122"/>
              </a:rPr>
              <a:t>中使用</a:t>
            </a:r>
            <a:r>
              <a:rPr lang="zh-CN" altLang="en-US" sz="1600" b="1" dirty="0">
                <a:solidFill>
                  <a:srgbClr val="7030A0"/>
                </a:solidFill>
                <a:ea typeface="宋体" panose="02010600030101010101" pitchFamily="2" charset="-122"/>
              </a:rPr>
              <a:t>逻辑设备名称</a:t>
            </a:r>
            <a:r>
              <a:rPr lang="zh-CN" altLang="en-US" sz="1600" b="1" dirty="0">
                <a:ea typeface="宋体" panose="02010600030101010101" pitchFamily="2" charset="-122"/>
              </a:rPr>
              <a:t>来请求使用某类设备；</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进程在申请设备时，请求的</a:t>
            </a:r>
            <a:r>
              <a:rPr lang="zh-CN" altLang="en-US" sz="1600" b="1" dirty="0" smtClean="0">
                <a:ea typeface="宋体" panose="02010600030101010101" pitchFamily="2" charset="-122"/>
              </a:rPr>
              <a:t>是</a:t>
            </a:r>
            <a:r>
              <a:rPr lang="zh-CN" altLang="en-US" sz="1600" b="1" dirty="0" smtClean="0">
                <a:solidFill>
                  <a:srgbClr val="7030A0"/>
                </a:solidFill>
                <a:ea typeface="宋体" panose="02010600030101010101" pitchFamily="2" charset="-122"/>
              </a:rPr>
              <a:t>逻辑</a:t>
            </a:r>
            <a:r>
              <a:rPr lang="zh-CN" altLang="en-US" sz="1600" b="1" dirty="0">
                <a:solidFill>
                  <a:srgbClr val="7030A0"/>
                </a:solidFill>
                <a:ea typeface="宋体" panose="02010600030101010101" pitchFamily="2" charset="-122"/>
              </a:rPr>
              <a:t>设备</a:t>
            </a:r>
            <a:r>
              <a:rPr lang="zh-CN" altLang="en-US" sz="1600" b="1" dirty="0">
                <a:ea typeface="宋体" panose="02010600030101010101" pitchFamily="2" charset="-122"/>
              </a:rPr>
              <a:t>，操作系统会</a:t>
            </a:r>
            <a:r>
              <a:rPr lang="zh-CN" altLang="en-US" sz="1600" b="1" dirty="0" smtClean="0">
                <a:ea typeface="宋体" panose="02010600030101010101" pitchFamily="2" charset="-122"/>
              </a:rPr>
              <a:t>将系统中目前</a:t>
            </a:r>
            <a:r>
              <a:rPr lang="zh-CN" altLang="en-US" sz="1600" b="1" dirty="0">
                <a:ea typeface="宋体" panose="02010600030101010101" pitchFamily="2" charset="-122"/>
              </a:rPr>
              <a:t>空闲可用的</a:t>
            </a:r>
            <a:r>
              <a:rPr lang="zh-CN" altLang="en-US" sz="1600" b="1" dirty="0">
                <a:solidFill>
                  <a:srgbClr val="7030A0"/>
                </a:solidFill>
                <a:ea typeface="宋体" panose="02010600030101010101" pitchFamily="2" charset="-122"/>
              </a:rPr>
              <a:t>物理设备</a:t>
            </a:r>
            <a:r>
              <a:rPr lang="zh-CN" altLang="en-US" sz="1600" b="1" dirty="0">
                <a:ea typeface="宋体" panose="02010600030101010101" pitchFamily="2" charset="-122"/>
              </a:rPr>
              <a:t>分配给该进程</a:t>
            </a:r>
            <a:endParaRPr lang="en-US" altLang="zh-CN" sz="1600" b="1" dirty="0">
              <a:ea typeface="宋体" panose="02010600030101010101" pitchFamily="2" charset="-122"/>
            </a:endParaRPr>
          </a:p>
          <a:p>
            <a:pPr lvl="1" eaLnBrk="1" hangingPunct="1"/>
            <a:r>
              <a:rPr lang="zh-CN" altLang="en-US" sz="1600" b="1" dirty="0">
                <a:highlight>
                  <a:srgbClr val="FFFF00"/>
                </a:highlight>
                <a:ea typeface="宋体" panose="02010600030101010101" pitchFamily="2" charset="-122"/>
              </a:rPr>
              <a:t>操作系统</a:t>
            </a:r>
            <a:r>
              <a:rPr lang="zh-CN" altLang="en-US" sz="1600" b="1" dirty="0" smtClean="0">
                <a:highlight>
                  <a:srgbClr val="FFFF00"/>
                </a:highlight>
                <a:ea typeface="宋体" panose="02010600030101010101" pitchFamily="2" charset="-122"/>
              </a:rPr>
              <a:t>需要借助逻辑设备表（</a:t>
            </a:r>
            <a:r>
              <a:rPr lang="en-US" altLang="zh-CN" sz="1600" b="1" dirty="0" smtClean="0">
                <a:highlight>
                  <a:srgbClr val="FFFF00"/>
                </a:highlight>
                <a:ea typeface="宋体" panose="02010600030101010101" pitchFamily="2" charset="-122"/>
              </a:rPr>
              <a:t>LUT</a:t>
            </a:r>
            <a:r>
              <a:rPr lang="zh-CN" altLang="en-US" sz="1600" b="1" dirty="0" smtClean="0">
                <a:highlight>
                  <a:srgbClr val="FFFF00"/>
                </a:highlight>
                <a:ea typeface="宋体" panose="02010600030101010101" pitchFamily="2" charset="-122"/>
              </a:rPr>
              <a:t>）完成</a:t>
            </a:r>
            <a:r>
              <a:rPr lang="zh-CN" altLang="en-US" sz="1600" b="1" dirty="0">
                <a:highlight>
                  <a:srgbClr val="FFFF00"/>
                </a:highlight>
                <a:ea typeface="宋体" panose="02010600030101010101" pitchFamily="2" charset="-122"/>
              </a:rPr>
              <a:t>从逻辑设备到物理设备的</a:t>
            </a:r>
            <a:r>
              <a:rPr lang="zh-CN" altLang="en-US" sz="1600" b="1" dirty="0" smtClean="0">
                <a:highlight>
                  <a:srgbClr val="FFFF00"/>
                </a:highlight>
                <a:ea typeface="宋体" panose="02010600030101010101" pitchFamily="2" charset="-122"/>
              </a:rPr>
              <a:t>映射</a:t>
            </a:r>
            <a:endParaRPr lang="en-US" altLang="zh-CN" sz="1600" b="1" dirty="0">
              <a:highlight>
                <a:srgbClr val="FFFF00"/>
              </a:highlight>
              <a:ea typeface="宋体" panose="02010600030101010101" pitchFamily="2" charset="-122"/>
            </a:endParaRPr>
          </a:p>
          <a:p>
            <a:pPr eaLnBrk="1" hangingPunct="1"/>
            <a:r>
              <a:rPr lang="zh-CN" altLang="en-US" sz="2000" b="1" dirty="0" smtClean="0">
                <a:ea typeface="宋体" panose="02010600030101010101" pitchFamily="2" charset="-122"/>
              </a:rPr>
              <a:t>优点</a:t>
            </a:r>
            <a:endParaRPr lang="en-US" altLang="zh-CN" sz="2000" b="1" dirty="0" smtClean="0">
              <a:ea typeface="宋体" panose="02010600030101010101" pitchFamily="2" charset="-122"/>
            </a:endParaRPr>
          </a:p>
          <a:p>
            <a:pPr lvl="1" eaLnBrk="1" hangingPunct="1"/>
            <a:r>
              <a:rPr lang="zh-CN" altLang="en-US" sz="1600" b="1" dirty="0">
                <a:ea typeface="宋体" panose="02010600030101010101" pitchFamily="2" charset="-122"/>
              </a:rPr>
              <a:t>设备分配时的灵活性；</a:t>
            </a:r>
            <a:endParaRPr lang="zh-CN" altLang="en-US" sz="1600" b="1" dirty="0">
              <a:ea typeface="宋体" panose="02010600030101010101" pitchFamily="2" charset="-122"/>
            </a:endParaRPr>
          </a:p>
          <a:p>
            <a:pPr lvl="1" eaLnBrk="1" hangingPunct="1"/>
            <a:r>
              <a:rPr lang="zh-CN" altLang="en-US" sz="1600" b="1" dirty="0">
                <a:ea typeface="宋体" panose="02010600030101010101" pitchFamily="2" charset="-122"/>
              </a:rPr>
              <a:t>易于实现I/O重定向(借助于LUT)；</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实现</a:t>
            </a:r>
            <a:endParaRPr lang="en-US" altLang="zh-CN" sz="2000" b="1" dirty="0">
              <a:ea typeface="宋体" panose="02010600030101010101" pitchFamily="2" charset="-122"/>
            </a:endParaRPr>
          </a:p>
          <a:p>
            <a:pPr lvl="1" eaLnBrk="1" hangingPunct="1"/>
            <a:r>
              <a:rPr lang="zh-CN" altLang="en-US" sz="1600" b="1" dirty="0" smtClean="0">
                <a:ea typeface="宋体" panose="02010600030101010101" pitchFamily="2" charset="-122"/>
              </a:rPr>
              <a:t>在设备驱动程序</a:t>
            </a:r>
            <a:r>
              <a:rPr lang="zh-CN" altLang="en-US" sz="1600" b="1" dirty="0">
                <a:ea typeface="宋体" panose="02010600030101010101" pitchFamily="2" charset="-122"/>
              </a:rPr>
              <a:t>之上设置一层“设备独立性软件”</a:t>
            </a:r>
            <a:r>
              <a:rPr lang="zh-CN" altLang="en-US" sz="1600" b="1" dirty="0" smtClean="0">
                <a:ea typeface="宋体" panose="02010600030101010101" pitchFamily="2" charset="-122"/>
              </a:rPr>
              <a:t>，以</a:t>
            </a:r>
            <a:r>
              <a:rPr lang="zh-CN" altLang="en-US" sz="1600" b="1" dirty="0">
                <a:ea typeface="宋体" panose="02010600030101010101" pitchFamily="2" charset="-122"/>
              </a:rPr>
              <a:t>执行所有设备的公有操作、完成逻辑设备名到物理设备名的</a:t>
            </a:r>
            <a:r>
              <a:rPr lang="zh-CN" altLang="en-US" sz="1600" b="1" dirty="0" smtClean="0">
                <a:ea typeface="宋体" panose="02010600030101010101" pitchFamily="2" charset="-122"/>
              </a:rPr>
              <a:t>转换（为此应设置一张逻辑设备表）并</a:t>
            </a:r>
            <a:r>
              <a:rPr lang="zh-CN" altLang="en-US" sz="1600" b="1" dirty="0">
                <a:ea typeface="宋体" panose="02010600030101010101" pitchFamily="2" charset="-122"/>
              </a:rPr>
              <a:t>向用户层（或文件层）软件提供统一</a:t>
            </a:r>
            <a:r>
              <a:rPr lang="zh-CN" altLang="en-US" sz="1600" b="1" dirty="0" smtClean="0">
                <a:ea typeface="宋体" panose="02010600030101010101" pitchFamily="2" charset="-122"/>
              </a:rPr>
              <a:t>接口，从而</a:t>
            </a:r>
            <a:r>
              <a:rPr lang="zh-CN" altLang="en-US" sz="1600" b="1" dirty="0">
                <a:ea typeface="宋体" panose="02010600030101010101" pitchFamily="2" charset="-122"/>
              </a:rPr>
              <a:t>实现设备的独立性</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zh-CN" altLang="en-US" sz="1600" b="1" dirty="0" smtClean="0">
                <a:ea typeface="宋体" panose="02010600030101010101" pitchFamily="2" charset="-122"/>
              </a:rPr>
              <a:t>操作系统</a:t>
            </a:r>
            <a:r>
              <a:rPr lang="zh-CN" altLang="en-US" sz="1600" b="1" dirty="0">
                <a:ea typeface="宋体" panose="02010600030101010101" pitchFamily="2" charset="-122"/>
              </a:rPr>
              <a:t>把所有外部设备统一当作成文件来看待</a:t>
            </a:r>
            <a:r>
              <a:rPr lang="zh-CN" altLang="en-US" sz="1600" b="1" dirty="0" smtClean="0">
                <a:ea typeface="宋体" panose="02010600030101010101" pitchFamily="2" charset="-122"/>
              </a:rPr>
              <a:t>，任何</a:t>
            </a:r>
            <a:r>
              <a:rPr lang="zh-CN" altLang="en-US" sz="1600" b="1" dirty="0">
                <a:ea typeface="宋体" panose="02010600030101010101" pitchFamily="2" charset="-122"/>
              </a:rPr>
              <a:t>用户都可以象使用文件</a:t>
            </a:r>
            <a:r>
              <a:rPr lang="zh-CN" altLang="en-US" sz="1600" b="1" dirty="0" smtClean="0">
                <a:ea typeface="宋体" panose="02010600030101010101" pitchFamily="2" charset="-122"/>
              </a:rPr>
              <a:t>一样操纵</a:t>
            </a:r>
            <a:r>
              <a:rPr lang="zh-CN" altLang="en-US" sz="1600" b="1" dirty="0">
                <a:ea typeface="宋体" panose="02010600030101010101" pitchFamily="2" charset="-122"/>
              </a:rPr>
              <a:t>、使用这些设备，而不必知道它们的具体存在形式</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endParaRPr lang="zh-CN" altLang="en-US" sz="2000" b="1" dirty="0" smtClean="0">
              <a:ea typeface="宋体" panose="02010600030101010101" pitchFamily="2" charset="-122"/>
            </a:endParaRPr>
          </a:p>
          <a:p>
            <a:pPr>
              <a:buFont typeface="Wingdings" panose="05000000000000000000" pitchFamily="2" charset="2"/>
              <a:buChar char="n"/>
            </a:pP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idx="4294967295"/>
          </p:nvPr>
        </p:nvSpPr>
        <p:spPr>
          <a:xfrm>
            <a:off x="690563" y="319088"/>
            <a:ext cx="8267700" cy="512762"/>
          </a:xfrm>
          <a:ln>
            <a:miter/>
          </a:ln>
        </p:spPr>
        <p:txBody>
          <a:bodyPr/>
          <a:lstStyle/>
          <a:p>
            <a:pPr>
              <a:defRPr/>
            </a:pPr>
            <a:r>
              <a:rPr lang="en-US" altLang="zh-CN" sz="2800">
                <a:effectLst>
                  <a:outerShdw blurRad="38100" dist="38100" dir="2700000" algn="tl">
                    <a:srgbClr val="C0C0C0"/>
                  </a:outerShdw>
                </a:effectLst>
                <a:ea typeface="宋体" panose="02010600030101010101" pitchFamily="2" charset="-122"/>
                <a:cs typeface="+mj-cs"/>
              </a:rPr>
              <a:t>Example of a Resource Allocation Graph</a:t>
            </a:r>
            <a:endParaRPr lang="en-US" altLang="zh-CN" sz="2800">
              <a:effectLst>
                <a:outerShdw blurRad="38100" dist="38100" dir="2700000" algn="tl">
                  <a:srgbClr val="C0C0C0"/>
                </a:outerShdw>
              </a:effectLst>
              <a:ea typeface="宋体" panose="02010600030101010101" pitchFamily="2" charset="-122"/>
              <a:cs typeface="+mj-cs"/>
            </a:endParaRPr>
          </a:p>
        </p:txBody>
      </p:sp>
      <p:pic>
        <p:nvPicPr>
          <p:cNvPr id="16387" name="Picture 1032"/>
          <p:cNvPicPr>
            <a:picLocks noChangeAspect="1" noChangeArrowheads="1"/>
          </p:cNvPicPr>
          <p:nvPr/>
        </p:nvPicPr>
        <p:blipFill>
          <a:blip r:embed="rId1">
            <a:extLst>
              <a:ext uri="{28A0092B-C50C-407E-A947-70E740481C1C}">
                <a14:useLocalDpi xmlns:a14="http://schemas.microsoft.com/office/drawing/2010/main" val="0"/>
              </a:ext>
            </a:extLst>
          </a:blip>
          <a:srcRect l="25287" t="926" r="25287" b="1532"/>
          <a:stretch>
            <a:fillRect/>
          </a:stretch>
        </p:blipFill>
        <p:spPr bwMode="auto">
          <a:xfrm>
            <a:off x="2167873" y="1446779"/>
            <a:ext cx="4094163"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63550" y="384175"/>
            <a:ext cx="8728075" cy="469900"/>
          </a:xfrm>
          <a:ln>
            <a:miter/>
          </a:ln>
        </p:spPr>
        <p:txBody>
          <a:bodyPr/>
          <a:lstStyle/>
          <a:p>
            <a:pPr>
              <a:defRPr/>
            </a:pPr>
            <a:r>
              <a:rPr lang="en-US" altLang="zh-CN" sz="2800" dirty="0">
                <a:effectLst>
                  <a:outerShdw blurRad="38100" dist="38100" dir="2700000" algn="tl">
                    <a:srgbClr val="C0C0C0"/>
                  </a:outerShdw>
                </a:effectLst>
                <a:ea typeface="宋体" panose="02010600030101010101" pitchFamily="2" charset="-122"/>
                <a:cs typeface="+mj-cs"/>
              </a:rPr>
              <a:t>Resource Allocation Graph </a:t>
            </a:r>
            <a:r>
              <a:rPr lang="en-US" altLang="zh-CN" sz="2800" dirty="0">
                <a:solidFill>
                  <a:srgbClr val="003399"/>
                </a:solidFill>
                <a:effectLst>
                  <a:outerShdw blurRad="38100" dist="38100" dir="2700000" algn="tl">
                    <a:srgbClr val="C0C0C0"/>
                  </a:outerShdw>
                </a:effectLst>
                <a:ea typeface="宋体" panose="02010600030101010101" pitchFamily="2" charset="-122"/>
                <a:cs typeface="+mj-cs"/>
              </a:rPr>
              <a:t>With A </a:t>
            </a:r>
            <a:r>
              <a:rPr lang="en-US" altLang="zh-CN" sz="2800" dirty="0">
                <a:solidFill>
                  <a:srgbClr val="0009C0"/>
                </a:solidFill>
                <a:effectLst>
                  <a:outerShdw blurRad="38100" dist="38100" dir="2700000" algn="tl">
                    <a:srgbClr val="C0C0C0"/>
                  </a:outerShdw>
                </a:effectLst>
                <a:ea typeface="宋体" panose="02010600030101010101" pitchFamily="2" charset="-122"/>
                <a:cs typeface="+mj-cs"/>
              </a:rPr>
              <a:t>Deadlock</a:t>
            </a:r>
            <a:endParaRPr lang="en-US" altLang="zh-CN" sz="2800" dirty="0">
              <a:solidFill>
                <a:srgbClr val="0009C0"/>
              </a:solidFill>
              <a:effectLst>
                <a:outerShdw blurRad="38100" dist="38100" dir="2700000" algn="tl">
                  <a:srgbClr val="C0C0C0"/>
                </a:outerShdw>
              </a:effectLst>
              <a:ea typeface="宋体" panose="02010600030101010101" pitchFamily="2" charset="-122"/>
              <a:cs typeface="+mj-cs"/>
            </a:endParaRPr>
          </a:p>
        </p:txBody>
      </p:sp>
      <p:pic>
        <p:nvPicPr>
          <p:cNvPr id="17411" name="Picture 6"/>
          <p:cNvPicPr>
            <a:picLocks noChangeAspect="1" noChangeArrowheads="1"/>
          </p:cNvPicPr>
          <p:nvPr/>
        </p:nvPicPr>
        <p:blipFill>
          <a:blip r:embed="rId1">
            <a:extLst>
              <a:ext uri="{28A0092B-C50C-407E-A947-70E740481C1C}">
                <a14:useLocalDpi xmlns:a14="http://schemas.microsoft.com/office/drawing/2010/main" val="0"/>
              </a:ext>
            </a:extLst>
          </a:blip>
          <a:srcRect l="25067" t="934" r="25284" b="1547"/>
          <a:stretch>
            <a:fillRect/>
          </a:stretch>
        </p:blipFill>
        <p:spPr bwMode="auto">
          <a:xfrm>
            <a:off x="2320417" y="1223901"/>
            <a:ext cx="4559300" cy="366038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7412" name="文本框 1"/>
          <p:cNvSpPr txBox="1">
            <a:spLocks noChangeArrowheads="1"/>
          </p:cNvSpPr>
          <p:nvPr/>
        </p:nvSpPr>
        <p:spPr bwMode="auto">
          <a:xfrm>
            <a:off x="834640" y="5254117"/>
            <a:ext cx="729730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a:t>
            </a:r>
            <a:r>
              <a:rPr lang="zh-CN" altLang="en-US" sz="1800" dirty="0">
                <a:solidFill>
                  <a:srgbClr val="7030A0"/>
                </a:solidFill>
                <a:ea typeface="宋体" panose="02010600030101010101" pitchFamily="2" charset="-122"/>
              </a:rPr>
              <a:t>占用资源</a:t>
            </a:r>
            <a:r>
              <a:rPr lang="zh-CN" altLang="en-US" sz="1800" dirty="0">
                <a:ea typeface="宋体" panose="02010600030101010101" pitchFamily="2" charset="-122"/>
              </a:rPr>
              <a:t>，并进入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且互相等待对方所占用的资源</a:t>
            </a:r>
            <a:r>
              <a:rPr lang="zh-CN" altLang="en-US" sz="1800" dirty="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38175" y="323850"/>
            <a:ext cx="8226425" cy="457200"/>
          </a:xfrm>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Graph With A Cycle But </a:t>
            </a:r>
            <a:r>
              <a:rPr lang="en-US" altLang="zh-CN">
                <a:solidFill>
                  <a:srgbClr val="003399"/>
                </a:solidFill>
                <a:effectLst>
                  <a:outerShdw blurRad="38100" dist="38100" dir="2700000" algn="tl">
                    <a:srgbClr val="C0C0C0"/>
                  </a:outerShdw>
                </a:effectLst>
                <a:ea typeface="宋体" panose="02010600030101010101" pitchFamily="2" charset="-122"/>
                <a:cs typeface="+mj-cs"/>
              </a:rPr>
              <a:t>No Deadlock</a:t>
            </a:r>
            <a:endParaRPr lang="en-US" altLang="zh-CN">
              <a:solidFill>
                <a:srgbClr val="003399"/>
              </a:solidFill>
              <a:effectLst>
                <a:outerShdw blurRad="38100" dist="38100" dir="2700000" algn="tl">
                  <a:srgbClr val="C0C0C0"/>
                </a:outerShdw>
              </a:effectLst>
              <a:ea typeface="宋体" panose="02010600030101010101" pitchFamily="2" charset="-122"/>
              <a:cs typeface="+mj-cs"/>
            </a:endParaRPr>
          </a:p>
        </p:txBody>
      </p:sp>
      <p:pic>
        <p:nvPicPr>
          <p:cNvPr id="18435" name="Picture 5"/>
          <p:cNvPicPr>
            <a:picLocks noChangeAspect="1" noChangeArrowheads="1"/>
          </p:cNvPicPr>
          <p:nvPr/>
        </p:nvPicPr>
        <p:blipFill>
          <a:blip r:embed="rId1">
            <a:extLst>
              <a:ext uri="{28A0092B-C50C-407E-A947-70E740481C1C}">
                <a14:useLocalDpi xmlns:a14="http://schemas.microsoft.com/office/drawing/2010/main" val="0"/>
              </a:ext>
            </a:extLst>
          </a:blip>
          <a:srcRect l="20947" t="906" r="21393" b="906"/>
          <a:stretch>
            <a:fillRect/>
          </a:stretch>
        </p:blipFill>
        <p:spPr bwMode="auto">
          <a:xfrm>
            <a:off x="2197100" y="1408113"/>
            <a:ext cx="4230688" cy="3457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8436" name="文本框 3"/>
          <p:cNvSpPr txBox="1">
            <a:spLocks noChangeArrowheads="1"/>
          </p:cNvSpPr>
          <p:nvPr/>
        </p:nvSpPr>
        <p:spPr bwMode="auto">
          <a:xfrm>
            <a:off x="738512" y="5127178"/>
            <a:ext cx="731353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均占用资源，且进入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endParaRPr lang="en-US" altLang="zh-CN" sz="1800" dirty="0">
              <a:ea typeface="宋体" panose="02010600030101010101" pitchFamily="2" charset="-122"/>
            </a:endParaRPr>
          </a:p>
          <a:p>
            <a:pPr>
              <a:spcBef>
                <a:spcPct val="0"/>
              </a:spcBef>
              <a:buClrTx/>
              <a:buSzTx/>
              <a:buFontTx/>
              <a:buNone/>
            </a:pP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p4</a:t>
            </a:r>
            <a:r>
              <a:rPr lang="zh-CN" altLang="en-US" sz="1800" dirty="0">
                <a:ea typeface="宋体" panose="02010600030101010101" pitchFamily="2" charset="-122"/>
              </a:rPr>
              <a:t>虽占用资源，但尚未进入等待状态；因此，</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p4</a:t>
            </a:r>
            <a:r>
              <a:rPr lang="zh-CN" altLang="en-US" sz="1800" dirty="0">
                <a:ea typeface="宋体" panose="02010600030101010101" pitchFamily="2" charset="-122"/>
              </a:rPr>
              <a:t>尚有释放其所占资源的可能。</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Basic Facts</a:t>
            </a:r>
            <a:endParaRPr lang="en-US" altLang="zh-CN">
              <a:effectLst>
                <a:outerShdw blurRad="38100" dist="38100" dir="2700000" algn="tl">
                  <a:srgbClr val="C0C0C0"/>
                </a:outerShdw>
              </a:effectLst>
              <a:ea typeface="宋体" panose="02010600030101010101" pitchFamily="2" charset="-122"/>
              <a:cs typeface="+mj-cs"/>
            </a:endParaRPr>
          </a:p>
        </p:txBody>
      </p:sp>
      <p:sp>
        <p:nvSpPr>
          <p:cNvPr id="19459" name="Rectangle 3"/>
          <p:cNvSpPr>
            <a:spLocks noGrp="1" noChangeArrowheads="1"/>
          </p:cNvSpPr>
          <p:nvPr>
            <p:ph type="body" idx="4294967295"/>
          </p:nvPr>
        </p:nvSpPr>
        <p:spPr>
          <a:xfrm>
            <a:off x="827088" y="1454150"/>
            <a:ext cx="7427912" cy="4400550"/>
          </a:xfrm>
        </p:spPr>
        <p:txBody>
          <a:bodyPr/>
          <a:lstStyle/>
          <a:p>
            <a:r>
              <a:rPr lang="en-US" altLang="zh-CN" sz="2400" dirty="0">
                <a:ea typeface="宋体" panose="02010600030101010101" pitchFamily="2" charset="-122"/>
              </a:rPr>
              <a:t>If graph contains </a:t>
            </a:r>
            <a:r>
              <a:rPr lang="en-US" altLang="zh-CN" sz="2400" dirty="0">
                <a:solidFill>
                  <a:srgbClr val="003399"/>
                </a:solidFill>
                <a:ea typeface="宋体" panose="02010600030101010101" pitchFamily="2" charset="-122"/>
              </a:rPr>
              <a:t>no cycles</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dirty="0">
                <a:solidFill>
                  <a:srgbClr val="FF0066"/>
                </a:solidFill>
                <a:ea typeface="宋体" panose="02010600030101010101" pitchFamily="2" charset="-122"/>
                <a:sym typeface="Symbol" panose="05050102010706020507" pitchFamily="18" charset="2"/>
              </a:rPr>
              <a:t>no deadlock</a:t>
            </a:r>
            <a:r>
              <a:rPr lang="en-US" altLang="zh-CN" sz="2400" dirty="0">
                <a:ea typeface="宋体" panose="02010600030101010101" pitchFamily="2" charset="-122"/>
                <a:sym typeface="Symbol" panose="05050102010706020507" pitchFamily="18" charset="2"/>
              </a:rPr>
              <a:t>.</a:t>
            </a:r>
            <a:br>
              <a:rPr lang="en-US" altLang="zh-CN" sz="2400" dirty="0">
                <a:ea typeface="宋体" panose="02010600030101010101" pitchFamily="2" charset="-122"/>
                <a:sym typeface="Symbol" panose="05050102010706020507" pitchFamily="18" charset="2"/>
              </a:rPr>
            </a:br>
            <a:endParaRPr lang="en-US" altLang="zh-CN" sz="2400" dirty="0">
              <a:ea typeface="宋体" panose="02010600030101010101" pitchFamily="2" charset="-122"/>
              <a:sym typeface="Symbol" panose="05050102010706020507" pitchFamily="18" charset="2"/>
            </a:endParaRPr>
          </a:p>
          <a:p>
            <a:r>
              <a:rPr lang="en-US" altLang="zh-CN" sz="2400" dirty="0">
                <a:ea typeface="宋体" panose="02010600030101010101" pitchFamily="2" charset="-122"/>
                <a:sym typeface="Symbol" panose="05050102010706020507" pitchFamily="18" charset="2"/>
              </a:rPr>
              <a:t>If graph </a:t>
            </a:r>
            <a:r>
              <a:rPr lang="en-US" altLang="zh-CN" sz="2400" dirty="0">
                <a:solidFill>
                  <a:srgbClr val="003399"/>
                </a:solidFill>
                <a:ea typeface="宋体" panose="02010600030101010101" pitchFamily="2" charset="-122"/>
                <a:sym typeface="Symbol" panose="05050102010706020507" pitchFamily="18" charset="2"/>
              </a:rPr>
              <a:t>contains a cycle</a:t>
            </a:r>
            <a:r>
              <a:rPr lang="en-US" altLang="zh-CN" sz="2400" dirty="0">
                <a:ea typeface="宋体" panose="02010600030101010101" pitchFamily="2" charset="-122"/>
                <a:sym typeface="Symbol" panose="05050102010706020507" pitchFamily="18" charset="2"/>
              </a:rPr>
              <a:t> </a:t>
            </a:r>
            <a:endParaRPr lang="en-US" altLang="zh-CN" sz="2400" dirty="0">
              <a:ea typeface="宋体" panose="02010600030101010101" pitchFamily="2" charset="-122"/>
              <a:sym typeface="Symbol" panose="05050102010706020507" pitchFamily="18" charset="2"/>
            </a:endParaRPr>
          </a:p>
          <a:p>
            <a:pPr lvl="1"/>
            <a:r>
              <a:rPr lang="en-US" altLang="zh-CN" sz="2400" dirty="0">
                <a:ea typeface="宋体" panose="02010600030101010101" pitchFamily="2" charset="-122"/>
                <a:sym typeface="Symbol" panose="05050102010706020507" pitchFamily="18" charset="2"/>
              </a:rPr>
              <a:t>if only </a:t>
            </a:r>
            <a:r>
              <a:rPr lang="en-US" altLang="zh-CN" sz="2400" dirty="0">
                <a:solidFill>
                  <a:srgbClr val="FF0066"/>
                </a:solidFill>
                <a:ea typeface="宋体" panose="02010600030101010101" pitchFamily="2" charset="-122"/>
                <a:sym typeface="Symbol" panose="05050102010706020507" pitchFamily="18" charset="2"/>
              </a:rPr>
              <a:t>one instance</a:t>
            </a:r>
            <a:r>
              <a:rPr lang="en-US" altLang="zh-CN" sz="2400" dirty="0">
                <a:ea typeface="宋体" panose="02010600030101010101" pitchFamily="2" charset="-122"/>
                <a:sym typeface="Symbol" panose="05050102010706020507" pitchFamily="18" charset="2"/>
              </a:rPr>
              <a:t> per resource type, then deadlock</a:t>
            </a:r>
            <a:r>
              <a:rPr lang="en-US" altLang="zh-CN" sz="2400" dirty="0" smtClean="0">
                <a:ea typeface="宋体" panose="02010600030101010101" pitchFamily="2" charset="-122"/>
                <a:sym typeface="Symbol" panose="05050102010706020507" pitchFamily="18" charset="2"/>
              </a:rPr>
              <a:t>.  </a:t>
            </a:r>
            <a:endParaRPr lang="en-US" altLang="zh-CN" sz="2400" dirty="0">
              <a:ea typeface="宋体" panose="02010600030101010101" pitchFamily="2" charset="-122"/>
              <a:sym typeface="Symbol" panose="05050102010706020507" pitchFamily="18" charset="2"/>
            </a:endParaRPr>
          </a:p>
          <a:p>
            <a:pPr lvl="1"/>
            <a:r>
              <a:rPr lang="en-US" altLang="zh-CN" sz="2400" dirty="0">
                <a:ea typeface="宋体" panose="02010600030101010101" pitchFamily="2" charset="-122"/>
                <a:sym typeface="Symbol" panose="05050102010706020507" pitchFamily="18" charset="2"/>
              </a:rPr>
              <a:t>if </a:t>
            </a:r>
            <a:r>
              <a:rPr lang="en-US" altLang="zh-CN" sz="2400" dirty="0">
                <a:solidFill>
                  <a:srgbClr val="FF0066"/>
                </a:solidFill>
                <a:ea typeface="宋体" panose="02010600030101010101" pitchFamily="2" charset="-122"/>
                <a:sym typeface="Symbol" panose="05050102010706020507" pitchFamily="18" charset="2"/>
              </a:rPr>
              <a:t>several instances</a:t>
            </a:r>
            <a:r>
              <a:rPr lang="en-US" altLang="zh-CN" sz="2400" dirty="0">
                <a:ea typeface="宋体" panose="02010600030101010101" pitchFamily="2" charset="-122"/>
                <a:sym typeface="Symbol" panose="05050102010706020507" pitchFamily="18" charset="2"/>
              </a:rPr>
              <a:t> per resource type, possibility of deadlock.</a:t>
            </a:r>
            <a:endParaRPr lang="en-US" altLang="zh-CN" sz="2400" dirty="0">
              <a:ea typeface="宋体" panose="02010600030101010101" pitchFamily="2" charset="-122"/>
              <a:sym typeface="Symbol" panose="05050102010706020507" pitchFamily="18" charset="2"/>
            </a:endParaRPr>
          </a:p>
        </p:txBody>
      </p:sp>
      <p:sp>
        <p:nvSpPr>
          <p:cNvPr id="4" name="矩形 1"/>
          <p:cNvSpPr>
            <a:spLocks noChangeArrowheads="1"/>
          </p:cNvSpPr>
          <p:nvPr/>
        </p:nvSpPr>
        <p:spPr bwMode="auto">
          <a:xfrm>
            <a:off x="2993022" y="3315871"/>
            <a:ext cx="5609439" cy="33855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0099"/>
                </a:solidFill>
                <a:ea typeface="宋体" panose="02010600030101010101" pitchFamily="2" charset="-122"/>
              </a:rPr>
              <a:t>思考：死锁的四个条件，在这种情况下，是不是充分条件？</a:t>
            </a:r>
            <a:endParaRPr lang="en-US" altLang="zh-CN" sz="1600" b="1" i="1" dirty="0">
              <a:solidFill>
                <a:srgbClr val="000099"/>
              </a:solidFill>
              <a:ea typeface="宋体" panose="02010600030101010101" pitchFamily="2" charset="-122"/>
            </a:endParaRPr>
          </a:p>
        </p:txBody>
      </p:sp>
      <p:sp>
        <p:nvSpPr>
          <p:cNvPr id="5" name="矩形 1"/>
          <p:cNvSpPr>
            <a:spLocks noChangeArrowheads="1"/>
          </p:cNvSpPr>
          <p:nvPr/>
        </p:nvSpPr>
        <p:spPr bwMode="auto">
          <a:xfrm>
            <a:off x="3010778" y="4478846"/>
            <a:ext cx="5591683" cy="33855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0099"/>
                </a:solidFill>
                <a:ea typeface="宋体" panose="02010600030101010101" pitchFamily="2" charset="-122"/>
              </a:rPr>
              <a:t>思考</a:t>
            </a:r>
            <a:r>
              <a:rPr lang="zh-CN" altLang="en-US" sz="1600" b="1" dirty="0">
                <a:solidFill>
                  <a:srgbClr val="000099"/>
                </a:solidFill>
                <a:ea typeface="宋体" panose="02010600030101010101" pitchFamily="2" charset="-122"/>
              </a:rPr>
              <a:t>：死锁的四</a:t>
            </a:r>
            <a:r>
              <a:rPr lang="zh-CN" altLang="en-US" sz="1600" b="1" dirty="0" smtClean="0">
                <a:solidFill>
                  <a:srgbClr val="000099"/>
                </a:solidFill>
                <a:ea typeface="宋体" panose="02010600030101010101" pitchFamily="2" charset="-122"/>
              </a:rPr>
              <a:t>个条件，在这种情况下，是不是充分条件？</a:t>
            </a:r>
            <a:endParaRPr lang="en-US" altLang="zh-CN" sz="1600" b="1" i="1" dirty="0">
              <a:solidFill>
                <a:srgbClr val="00009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Chapter 7:  Deadlocks</a:t>
            </a:r>
            <a:endParaRPr lang="en-US" altLang="zh-CN">
              <a:effectLst>
                <a:outerShdw blurRad="38100" dist="38100" dir="2700000" algn="tl">
                  <a:srgbClr val="C0C0C0"/>
                </a:outerShdw>
              </a:effectLst>
              <a:ea typeface="宋体" panose="02010600030101010101" pitchFamily="2" charset="-122"/>
              <a:cs typeface="+mj-cs"/>
            </a:endParaRPr>
          </a:p>
        </p:txBody>
      </p:sp>
      <p:sp>
        <p:nvSpPr>
          <p:cNvPr id="5123" name="Rectangle 3"/>
          <p:cNvSpPr>
            <a:spLocks noGrp="1" noChangeArrowheads="1"/>
          </p:cNvSpPr>
          <p:nvPr>
            <p:ph type="body" idx="4294967295"/>
          </p:nvPr>
        </p:nvSpPr>
        <p:spPr/>
        <p:txBody>
          <a:bodyPr/>
          <a:lstStyle/>
          <a:p>
            <a:pPr>
              <a:buSzPct val="85000"/>
            </a:pPr>
            <a:r>
              <a:rPr lang="en-US" altLang="zh-CN" sz="2400" b="1">
                <a:ea typeface="宋体" panose="02010600030101010101" pitchFamily="2" charset="-122"/>
              </a:rPr>
              <a:t>The </a:t>
            </a:r>
            <a:r>
              <a:rPr lang="en-US" altLang="zh-CN" sz="2400" b="1">
                <a:solidFill>
                  <a:srgbClr val="C00000"/>
                </a:solidFill>
                <a:ea typeface="宋体" panose="02010600030101010101" pitchFamily="2" charset="-122"/>
              </a:rPr>
              <a:t>Deadlock</a:t>
            </a:r>
            <a:r>
              <a:rPr lang="en-US" altLang="zh-CN" sz="2400" b="1">
                <a:ea typeface="宋体" panose="02010600030101010101" pitchFamily="2" charset="-122"/>
              </a:rPr>
              <a:t> Problem</a:t>
            </a:r>
            <a:endParaRPr lang="en-US" altLang="zh-CN" sz="2400" b="1">
              <a:ea typeface="宋体" panose="02010600030101010101" pitchFamily="2" charset="-122"/>
            </a:endParaRPr>
          </a:p>
          <a:p>
            <a:pPr>
              <a:buSzPct val="85000"/>
            </a:pPr>
            <a:r>
              <a:rPr lang="en-US" altLang="zh-CN" sz="2400">
                <a:ea typeface="宋体" panose="02010600030101010101" pitchFamily="2" charset="-122"/>
              </a:rPr>
              <a:t>System Model</a:t>
            </a:r>
            <a:endParaRPr lang="en-US" altLang="zh-CN" sz="2400">
              <a:ea typeface="宋体" panose="02010600030101010101" pitchFamily="2" charset="-122"/>
            </a:endParaRPr>
          </a:p>
          <a:p>
            <a:pPr>
              <a:buSzPct val="85000"/>
            </a:pPr>
            <a:r>
              <a:rPr lang="en-US" altLang="zh-CN" sz="2400" b="1">
                <a:solidFill>
                  <a:srgbClr val="C00000"/>
                </a:solidFill>
                <a:ea typeface="宋体" panose="02010600030101010101" pitchFamily="2" charset="-122"/>
              </a:rPr>
              <a:t>Deadlock Characterization</a:t>
            </a:r>
            <a:endParaRPr lang="en-US" altLang="zh-CN" sz="2400" b="1">
              <a:solidFill>
                <a:srgbClr val="C00000"/>
              </a:solidFill>
              <a:ea typeface="宋体" panose="02010600030101010101" pitchFamily="2" charset="-122"/>
            </a:endParaRPr>
          </a:p>
          <a:p>
            <a:pPr>
              <a:buSzPct val="85000"/>
            </a:pPr>
            <a:r>
              <a:rPr lang="en-US" altLang="zh-CN" sz="2400" b="1">
                <a:solidFill>
                  <a:srgbClr val="C00000"/>
                </a:solidFill>
                <a:ea typeface="宋体" panose="02010600030101010101" pitchFamily="2" charset="-122"/>
              </a:rPr>
              <a:t>Methods for Handling Deadlocks</a:t>
            </a:r>
            <a:endParaRPr lang="en-US" altLang="zh-CN" sz="2400" b="1">
              <a:solidFill>
                <a:srgbClr val="C00000"/>
              </a:solidFill>
              <a:ea typeface="宋体" panose="02010600030101010101" pitchFamily="2" charset="-122"/>
            </a:endParaRPr>
          </a:p>
          <a:p>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Prevention</a:t>
            </a:r>
            <a:endParaRPr lang="en-US" altLang="zh-CN" sz="2400" b="1">
              <a:solidFill>
                <a:srgbClr val="C00000"/>
              </a:solidFill>
              <a:ea typeface="宋体" panose="02010600030101010101" pitchFamily="2" charset="-122"/>
            </a:endParaRPr>
          </a:p>
          <a:p>
            <a:pPr>
              <a:buSzPct val="85000"/>
            </a:pPr>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Avoidance</a:t>
            </a:r>
            <a:endParaRPr lang="en-US" altLang="zh-CN" sz="2400" b="1">
              <a:solidFill>
                <a:srgbClr val="C00000"/>
              </a:solidFill>
              <a:ea typeface="宋体" panose="02010600030101010101" pitchFamily="2" charset="-122"/>
            </a:endParaRPr>
          </a:p>
          <a:p>
            <a:pPr>
              <a:buSzPct val="85000"/>
            </a:pPr>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Detection</a:t>
            </a:r>
            <a:r>
              <a:rPr lang="en-US" altLang="zh-CN" sz="2400" b="1">
                <a:ea typeface="宋体" panose="02010600030101010101" pitchFamily="2" charset="-122"/>
              </a:rPr>
              <a:t> </a:t>
            </a:r>
            <a:endParaRPr lang="en-US" altLang="zh-CN" sz="2400" b="1">
              <a:ea typeface="宋体" panose="02010600030101010101" pitchFamily="2" charset="-122"/>
            </a:endParaRPr>
          </a:p>
          <a:p>
            <a:pPr>
              <a:buSzPct val="85000"/>
            </a:pPr>
            <a:r>
              <a:rPr lang="en-US" altLang="zh-CN" sz="2400" b="1">
                <a:solidFill>
                  <a:srgbClr val="C00000"/>
                </a:solidFill>
                <a:ea typeface="宋体" panose="02010600030101010101" pitchFamily="2" charset="-122"/>
              </a:rPr>
              <a:t>Recovery </a:t>
            </a:r>
            <a:r>
              <a:rPr lang="en-US" altLang="zh-CN" sz="2400" b="1">
                <a:ea typeface="宋体" panose="02010600030101010101" pitchFamily="2" charset="-122"/>
              </a:rPr>
              <a:t>from Deadlock </a:t>
            </a:r>
            <a:endParaRPr lang="en-US" altLang="zh-CN" sz="2400" b="1">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533400" y="1905000"/>
            <a:ext cx="7772400" cy="2667000"/>
          </a:xfrm>
        </p:spPr>
        <p:txBody>
          <a:bodyPr/>
          <a:lstStyle/>
          <a:p>
            <a:pPr>
              <a:lnSpc>
                <a:spcPct val="90000"/>
              </a:lnSpc>
              <a:buFont typeface="Wingdings" panose="05000000000000000000" pitchFamily="2" charset="2"/>
              <a:buChar char="n"/>
            </a:pPr>
            <a:r>
              <a:rPr lang="zh-CN" altLang="en-US" sz="2000" b="1" dirty="0">
                <a:ea typeface="宋体" panose="02010600030101010101" pitchFamily="2" charset="-122"/>
              </a:rPr>
              <a:t>假定某计算机系统有R1设备3台，R2设备4台，它们被P1,P2,P3,P4四个进程所共享，且已知这4个进程均以下面所示的顺序使用现有设备。</a:t>
            </a:r>
            <a:endParaRPr lang="zh-CN" altLang="en-US" sz="2000" b="1" dirty="0">
              <a:ea typeface="宋体" panose="02010600030101010101" pitchFamily="2" charset="-122"/>
            </a:endParaRPr>
          </a:p>
          <a:p>
            <a:pPr>
              <a:lnSpc>
                <a:spcPct val="90000"/>
              </a:lnSpc>
              <a:buFont typeface="Monotype Sorts" pitchFamily="2" charset="2"/>
              <a:buNone/>
            </a:pPr>
            <a:r>
              <a:rPr lang="zh-CN" altLang="en-US" sz="2000" b="1" dirty="0">
                <a:ea typeface="宋体" panose="02010600030101010101" pitchFamily="2" charset="-122"/>
              </a:rPr>
              <a:t>   ￫申请R1￫申请R2￫申请R1￫释放R1￫释放R2￫释放R1￫</a:t>
            </a:r>
            <a:endParaRPr lang="zh-CN" altLang="en-US" sz="2000" b="1" dirty="0">
              <a:ea typeface="宋体" panose="02010600030101010101" pitchFamily="2" charset="-122"/>
            </a:endParaRPr>
          </a:p>
          <a:p>
            <a:pPr>
              <a:lnSpc>
                <a:spcPct val="90000"/>
              </a:lnSpc>
              <a:buFont typeface="Monotype Sorts" pitchFamily="2" charset="2"/>
              <a:buNone/>
            </a:pPr>
            <a:r>
              <a:rPr lang="zh-CN" altLang="en-US" sz="2000" b="1" dirty="0">
                <a:ea typeface="宋体" panose="02010600030101010101" pitchFamily="2" charset="-122"/>
              </a:rPr>
              <a:t>   （1）说明系统运行过程中是否有产生死锁的可能？为什么？</a:t>
            </a:r>
            <a:endParaRPr lang="zh-CN" altLang="en-US" sz="2000" b="1" dirty="0">
              <a:ea typeface="宋体" panose="02010600030101010101" pitchFamily="2" charset="-122"/>
            </a:endParaRPr>
          </a:p>
          <a:p>
            <a:pPr>
              <a:lnSpc>
                <a:spcPct val="90000"/>
              </a:lnSpc>
              <a:buFont typeface="Monotype Sorts" pitchFamily="2" charset="2"/>
              <a:buNone/>
            </a:pPr>
            <a:r>
              <a:rPr lang="zh-CN" altLang="en-US" sz="2000" b="1" dirty="0">
                <a:ea typeface="宋体" panose="02010600030101010101" pitchFamily="2" charset="-122"/>
              </a:rPr>
              <a:t>   （2）如果有可能的话，举出一例，并画出表示该死锁状态的进程－资源图。</a:t>
            </a:r>
            <a:endParaRPr lang="zh-CN" altLang="en-US" sz="2000" b="1" dirty="0">
              <a:ea typeface="宋体" panose="02010600030101010101" pitchFamily="2" charset="-122"/>
            </a:endParaRPr>
          </a:p>
        </p:txBody>
      </p:sp>
      <p:sp>
        <p:nvSpPr>
          <p:cNvPr id="18435" name="Rectangle 3"/>
          <p:cNvSpPr>
            <a:spLocks noGrp="1" noChangeArrowheads="1"/>
          </p:cNvSpPr>
          <p:nvPr>
            <p:ph type="title" idx="4294967295"/>
          </p:nvPr>
        </p:nvSpPr>
        <p:spPr>
          <a:xfrm>
            <a:off x="849313" y="658813"/>
            <a:ext cx="7772400" cy="844550"/>
          </a:xfrm>
          <a:ln>
            <a:miter/>
          </a:ln>
        </p:spPr>
        <p:txBody>
          <a:bodyPr/>
          <a:lstStyle/>
          <a:p>
            <a:pPr>
              <a:defRPr/>
            </a:pPr>
            <a:r>
              <a:rPr lang="zh-CN" altLang="en-US">
                <a:effectLst>
                  <a:outerShdw blurRad="38100" dist="38100" dir="2700000" algn="tl">
                    <a:srgbClr val="C0C0C0"/>
                  </a:outerShdw>
                </a:effectLst>
                <a:ea typeface="宋体" panose="02010600030101010101" pitchFamily="2" charset="-122"/>
                <a:cs typeface="+mj-cs"/>
              </a:rPr>
              <a:t>例题</a:t>
            </a:r>
            <a:endParaRPr lang="zh-CN" altLang="en-US">
              <a:effectLst>
                <a:outerShdw blurRad="38100" dist="38100" dir="2700000" algn="tl">
                  <a:srgbClr val="C0C0C0"/>
                </a:outerShdw>
              </a:effectLst>
              <a:ea typeface="宋体" panose="02010600030101010101" pitchFamily="2" charset="-122"/>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anose="02010600030101010101" pitchFamily="2" charset="-122"/>
                <a:cs typeface="+mj-cs"/>
              </a:rPr>
              <a:t>提示</a:t>
            </a:r>
            <a:endParaRPr lang="zh-CN" altLang="en-US">
              <a:effectLst>
                <a:outerShdw blurRad="38100" dist="38100" dir="2700000" algn="tl">
                  <a:srgbClr val="C0C0C0"/>
                </a:outerShdw>
              </a:effectLst>
              <a:ea typeface="宋体" panose="02010600030101010101" pitchFamily="2" charset="-122"/>
              <a:cs typeface="+mj-cs"/>
            </a:endParaRPr>
          </a:p>
        </p:txBody>
      </p:sp>
      <p:sp>
        <p:nvSpPr>
          <p:cNvPr id="21507" name="Rectangle 3"/>
          <p:cNvSpPr>
            <a:spLocks noGrp="1" noChangeArrowheads="1"/>
          </p:cNvSpPr>
          <p:nvPr>
            <p:ph type="body" idx="4294967295"/>
          </p:nvPr>
        </p:nvSpPr>
        <p:spPr/>
        <p:txBody>
          <a:bodyPr/>
          <a:lstStyle/>
          <a:p>
            <a:r>
              <a:rPr lang="zh-CN" altLang="en-US" sz="2000" b="1" dirty="0">
                <a:ea typeface="宋体" panose="02010600030101010101" pitchFamily="2" charset="-122"/>
              </a:rPr>
              <a:t>需要考察死锁的原因以及死锁的四个必要条件;</a:t>
            </a:r>
            <a:endParaRPr lang="en-US" altLang="zh-CN" sz="2000" b="1" dirty="0">
              <a:ea typeface="宋体" panose="02010600030101010101" pitchFamily="2" charset="-122"/>
            </a:endParaRPr>
          </a:p>
          <a:p>
            <a:pPr lvl="1"/>
            <a:r>
              <a:rPr lang="zh-CN" altLang="en-US" sz="1800" b="1" dirty="0">
                <a:solidFill>
                  <a:srgbClr val="7030A0"/>
                </a:solidFill>
                <a:ea typeface="宋体" panose="02010600030101010101" pitchFamily="2" charset="-122"/>
              </a:rPr>
              <a:t>死锁的原因</a:t>
            </a:r>
            <a:r>
              <a:rPr lang="zh-CN" altLang="en-US" sz="1800" b="1" dirty="0" smtClean="0">
                <a:ea typeface="宋体" panose="02010600030101010101" pitchFamily="2" charset="-122"/>
              </a:rPr>
              <a:t>：竞争资源，进程推进顺序不当</a:t>
            </a:r>
            <a:endParaRPr lang="en-US" altLang="zh-CN" sz="1800" b="1" dirty="0">
              <a:ea typeface="宋体" panose="02010600030101010101" pitchFamily="2" charset="-122"/>
            </a:endParaRPr>
          </a:p>
          <a:p>
            <a:pPr lvl="1"/>
            <a:r>
              <a:rPr lang="en-US" altLang="zh-CN" sz="1800" i="1" dirty="0" smtClean="0">
                <a:solidFill>
                  <a:srgbClr val="7030A0"/>
                </a:solidFill>
                <a:ea typeface="宋体" panose="02010600030101010101" pitchFamily="2" charset="-122"/>
              </a:rPr>
              <a:t>Deadlock</a:t>
            </a:r>
            <a:r>
              <a:rPr lang="en-US" altLang="zh-CN" sz="1800" i="1" dirty="0" smtClean="0">
                <a:ea typeface="宋体" panose="02010600030101010101" pitchFamily="2" charset="-122"/>
              </a:rPr>
              <a:t> </a:t>
            </a:r>
            <a:r>
              <a:rPr lang="en-US" altLang="zh-CN" sz="1800" i="1" dirty="0">
                <a:solidFill>
                  <a:srgbClr val="0009C0"/>
                </a:solidFill>
                <a:ea typeface="宋体" panose="02010600030101010101" pitchFamily="2" charset="-122"/>
              </a:rPr>
              <a:t>can</a:t>
            </a:r>
            <a:r>
              <a:rPr lang="en-US" altLang="zh-CN" sz="1800" i="1" dirty="0">
                <a:ea typeface="宋体" panose="02010600030101010101" pitchFamily="2" charset="-122"/>
              </a:rPr>
              <a:t> arise </a:t>
            </a:r>
            <a:r>
              <a:rPr lang="en-US" altLang="zh-CN" sz="1800" i="1" dirty="0">
                <a:solidFill>
                  <a:srgbClr val="FF0066"/>
                </a:solidFill>
                <a:ea typeface="宋体" panose="02010600030101010101" pitchFamily="2" charset="-122"/>
              </a:rPr>
              <a:t>if four conditions hold simultaneously </a:t>
            </a:r>
            <a:endParaRPr lang="zh-CN" altLang="en-US" sz="2000" b="1" dirty="0">
              <a:ea typeface="宋体" panose="02010600030101010101" pitchFamily="2" charset="-122"/>
            </a:endParaRPr>
          </a:p>
          <a:p>
            <a:r>
              <a:rPr lang="zh-CN" altLang="en-US" sz="2000" b="1" dirty="0">
                <a:ea typeface="宋体" panose="02010600030101010101" pitchFamily="2" charset="-122"/>
              </a:rPr>
              <a:t>如果进程按上面所示的顺序使用现有设备，进程对资源的使用可能满足四个必要条件，因此有可能发生死锁。</a:t>
            </a:r>
            <a:endParaRPr lang="en-US" altLang="zh-CN" sz="2000" b="1" dirty="0">
              <a:ea typeface="宋体" panose="02010600030101010101" pitchFamily="2" charset="-122"/>
            </a:endParaRPr>
          </a:p>
          <a:p>
            <a:endParaRPr lang="zh-CN" altLang="en-US" sz="2000" b="1" dirty="0">
              <a:ea typeface="宋体" panose="02010600030101010101" pitchFamily="2" charset="-122"/>
            </a:endParaRPr>
          </a:p>
          <a:p>
            <a:r>
              <a:rPr lang="zh-CN" altLang="en-US" sz="2000" b="1" dirty="0">
                <a:ea typeface="宋体" panose="02010600030101010101" pitchFamily="2" charset="-122"/>
              </a:rPr>
              <a:t>画出RAG，给出一个死锁点</a:t>
            </a:r>
            <a:endParaRPr lang="zh-CN" altLang="en-US" sz="2000" b="1" dirty="0">
              <a:ea typeface="宋体" panose="02010600030101010101" pitchFamily="2" charset="-122"/>
            </a:endParaRPr>
          </a:p>
          <a:p>
            <a:pPr lvl="1"/>
            <a:r>
              <a:rPr lang="zh-CN" altLang="en-US" sz="2000" b="1" dirty="0">
                <a:ea typeface="宋体" panose="02010600030101010101" pitchFamily="2" charset="-122"/>
              </a:rPr>
              <a:t>重点强调：</a:t>
            </a:r>
            <a:r>
              <a:rPr lang="zh-CN" altLang="en-US" sz="2000" b="1" dirty="0">
                <a:solidFill>
                  <a:srgbClr val="C00000"/>
                </a:solidFill>
                <a:ea typeface="宋体" panose="02010600030101010101" pitchFamily="2" charset="-122"/>
              </a:rPr>
              <a:t>死锁的进程一定是处于阻塞状态</a:t>
            </a:r>
            <a:r>
              <a:rPr lang="zh-CN" altLang="en-US" sz="2000" b="1" dirty="0">
                <a:ea typeface="宋体" panose="02010600030101010101" pitchFamily="2" charset="-122"/>
              </a:rPr>
              <a:t>。</a:t>
            </a:r>
            <a:endParaRPr lang="en-US" altLang="zh-CN" sz="2000" b="1" dirty="0">
              <a:ea typeface="宋体" panose="02010600030101010101" pitchFamily="2" charset="-122"/>
            </a:endParaRPr>
          </a:p>
          <a:p>
            <a:pPr lvl="1"/>
            <a:r>
              <a:rPr lang="zh-CN" altLang="en-US" sz="2000" b="1" dirty="0">
                <a:ea typeface="宋体" panose="02010600030101010101" pitchFamily="2" charset="-122"/>
              </a:rPr>
              <a:t>画图时，一般情况下，</a:t>
            </a:r>
            <a:r>
              <a:rPr lang="zh-CN" altLang="en-US" sz="2000" b="1" dirty="0">
                <a:solidFill>
                  <a:srgbClr val="006600"/>
                </a:solidFill>
                <a:ea typeface="宋体" panose="02010600030101010101" pitchFamily="2" charset="-122"/>
              </a:rPr>
              <a:t>每个进程的操作应预留一个申请操作</a:t>
            </a:r>
            <a:r>
              <a:rPr lang="zh-CN" altLang="en-US" sz="2000" b="1" dirty="0">
                <a:ea typeface="宋体" panose="02010600030101010101" pitchFamily="2" charset="-122"/>
              </a:rPr>
              <a:t>，以便当以后执行该申请操作时使进程进入等待状态。</a:t>
            </a:r>
            <a:endParaRPr lang="en-US" altLang="zh-CN" sz="2000" b="1" dirty="0">
              <a:ea typeface="宋体" panose="02010600030101010101" pitchFamily="2" charset="-122"/>
            </a:endParaRPr>
          </a:p>
          <a:p>
            <a:pPr lvl="1"/>
            <a:endParaRPr lang="zh-CN" altLang="en-US"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7.3 Methods for Handling Deadlocks</a:t>
            </a:r>
            <a:endParaRPr lang="en-US" altLang="zh-CN">
              <a:effectLst>
                <a:outerShdw blurRad="38100" dist="38100" dir="2700000" algn="tl">
                  <a:srgbClr val="C0C0C0"/>
                </a:outerShdw>
              </a:effectLst>
              <a:ea typeface="宋体" panose="02010600030101010101" pitchFamily="2" charset="-122"/>
              <a:cs typeface="+mj-cs"/>
            </a:endParaRPr>
          </a:p>
        </p:txBody>
      </p:sp>
      <p:sp>
        <p:nvSpPr>
          <p:cNvPr id="22531" name="Rectangle 3"/>
          <p:cNvSpPr>
            <a:spLocks noGrp="1" noChangeArrowheads="1"/>
          </p:cNvSpPr>
          <p:nvPr>
            <p:ph type="body" idx="4294967295"/>
          </p:nvPr>
        </p:nvSpPr>
        <p:spPr>
          <a:xfrm>
            <a:off x="685800" y="1074738"/>
            <a:ext cx="7918450" cy="5260975"/>
          </a:xfrm>
        </p:spPr>
        <p:txBody>
          <a:bodyPr/>
          <a:lstStyle/>
          <a:p>
            <a:pPr eaLnBrk="1" hangingPunct="1"/>
            <a:r>
              <a:rPr lang="zh-CN" altLang="en-US" sz="2000" b="1" dirty="0">
                <a:solidFill>
                  <a:srgbClr val="0009C0"/>
                </a:solidFill>
                <a:ea typeface="宋体" panose="02010600030101010101" pitchFamily="2" charset="-122"/>
              </a:rPr>
              <a:t>操作系统对死锁所采取的措施（三种）</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70C0"/>
                </a:solidFill>
                <a:ea typeface="宋体" panose="02010600030101010101" pitchFamily="2" charset="-122"/>
              </a:rPr>
              <a:t>Ensure</a:t>
            </a:r>
            <a:r>
              <a:rPr lang="en-US" altLang="zh-CN" sz="2000" dirty="0">
                <a:ea typeface="宋体" panose="02010600030101010101" pitchFamily="2" charset="-122"/>
              </a:rPr>
              <a:t> that the system will </a:t>
            </a:r>
            <a:r>
              <a:rPr lang="en-US" altLang="zh-CN" sz="2000" i="1" u="sng" dirty="0">
                <a:solidFill>
                  <a:srgbClr val="FF0066"/>
                </a:solidFill>
                <a:ea typeface="宋体" panose="02010600030101010101" pitchFamily="2" charset="-122"/>
              </a:rPr>
              <a:t>never</a:t>
            </a:r>
            <a:r>
              <a:rPr lang="en-US" altLang="zh-CN" sz="2000" u="sng" dirty="0">
                <a:ea typeface="宋体" panose="02010600030101010101" pitchFamily="2" charset="-122"/>
              </a:rPr>
              <a:t> </a:t>
            </a:r>
            <a:r>
              <a:rPr lang="en-US" altLang="zh-CN" sz="2000" u="sng" dirty="0">
                <a:solidFill>
                  <a:srgbClr val="7030A0"/>
                </a:solidFill>
                <a:ea typeface="宋体" panose="02010600030101010101" pitchFamily="2" charset="-122"/>
              </a:rPr>
              <a:t>enter</a:t>
            </a:r>
            <a:r>
              <a:rPr lang="en-US" altLang="zh-CN" sz="2000" u="sng" dirty="0">
                <a:ea typeface="宋体" panose="02010600030101010101" pitchFamily="2" charset="-122"/>
              </a:rPr>
              <a:t> </a:t>
            </a:r>
            <a:r>
              <a:rPr lang="en-US" altLang="zh-CN" sz="2000" dirty="0">
                <a:solidFill>
                  <a:srgbClr val="006600"/>
                </a:solidFill>
                <a:ea typeface="宋体" panose="02010600030101010101" pitchFamily="2" charset="-122"/>
              </a:rPr>
              <a:t>a deadlock state</a:t>
            </a:r>
            <a:r>
              <a:rPr lang="en-US" altLang="zh-CN" sz="2000" dirty="0">
                <a:ea typeface="宋体" panose="02010600030101010101" pitchFamily="2" charset="-122"/>
              </a:rPr>
              <a:t>.</a:t>
            </a:r>
            <a:endParaRPr lang="en-US" altLang="zh-CN" sz="2000" dirty="0">
              <a:ea typeface="宋体" panose="02010600030101010101" pitchFamily="2" charset="-122"/>
            </a:endParaRPr>
          </a:p>
          <a:p>
            <a:pPr lvl="1" eaLnBrk="1" hangingPunct="1"/>
            <a:r>
              <a:rPr lang="en-US" altLang="zh-CN" sz="2000" dirty="0">
                <a:solidFill>
                  <a:srgbClr val="FF0000"/>
                </a:solidFill>
                <a:ea typeface="宋体" panose="02010600030101010101" pitchFamily="2" charset="-122"/>
              </a:rPr>
              <a:t>Deadlock Prevention  </a:t>
            </a:r>
            <a:r>
              <a:rPr lang="zh-CN" altLang="en-US" sz="18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采取防污染措施，禁止出现污染</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hangingPunct="1"/>
            <a:r>
              <a:rPr lang="en-US" altLang="zh-CN" sz="1800" dirty="0">
                <a:ea typeface="宋体" panose="02010600030101010101" pitchFamily="2" charset="-122"/>
              </a:rPr>
              <a:t>Restrain the ways request can be made  </a:t>
            </a:r>
            <a:r>
              <a:rPr lang="zh-CN" altLang="en-US" sz="1800" dirty="0">
                <a:ea typeface="宋体" panose="02010600030101010101" pitchFamily="2" charset="-122"/>
              </a:rPr>
              <a:t>（</a:t>
            </a:r>
            <a:r>
              <a:rPr lang="zh-CN" altLang="en-US" sz="1800" dirty="0" smtClean="0">
                <a:solidFill>
                  <a:srgbClr val="006600"/>
                </a:solidFill>
                <a:ea typeface="宋体" panose="02010600030101010101" pitchFamily="2" charset="-122"/>
              </a:rPr>
              <a:t>对进程对资源</a:t>
            </a:r>
            <a:r>
              <a:rPr lang="zh-CN" altLang="en-US" sz="1800" dirty="0">
                <a:solidFill>
                  <a:srgbClr val="006600"/>
                </a:solidFill>
                <a:ea typeface="宋体" panose="02010600030101010101" pitchFamily="2" charset="-122"/>
              </a:rPr>
              <a:t>的使用加上诸多限制条件，以防止系统出现死锁现象</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lvl="1" eaLnBrk="1" hangingPunct="1"/>
            <a:r>
              <a:rPr lang="en-US" altLang="zh-CN" sz="2000" dirty="0">
                <a:solidFill>
                  <a:srgbClr val="FF0000"/>
                </a:solidFill>
                <a:ea typeface="宋体" panose="02010600030101010101" pitchFamily="2" charset="-122"/>
              </a:rPr>
              <a:t>Deadlock Avoidance </a:t>
            </a:r>
            <a:r>
              <a:rPr lang="zh-CN" altLang="en-US" sz="20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根据环评结果，决定是否通过项目的审批</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hangingPunct="1"/>
            <a:r>
              <a:rPr lang="en-US" altLang="zh-CN" sz="1800" dirty="0">
                <a:ea typeface="宋体" panose="02010600030101010101" pitchFamily="2" charset="-122"/>
              </a:rPr>
              <a:t>Requires that the system has some additional </a:t>
            </a:r>
            <a:r>
              <a:rPr lang="en-US" altLang="zh-CN" sz="1800" i="1" dirty="0">
                <a:ea typeface="宋体" panose="02010600030101010101" pitchFamily="2" charset="-122"/>
              </a:rPr>
              <a:t>a priori </a:t>
            </a:r>
            <a:r>
              <a:rPr lang="en-US" altLang="zh-CN" sz="1800" dirty="0">
                <a:ea typeface="宋体" panose="02010600030101010101" pitchFamily="2" charset="-122"/>
              </a:rPr>
              <a:t>information </a:t>
            </a:r>
            <a:br>
              <a:rPr lang="en-US" altLang="zh-CN" sz="1800" dirty="0">
                <a:ea typeface="宋体" panose="02010600030101010101" pitchFamily="2" charset="-122"/>
              </a:rPr>
            </a:br>
            <a:r>
              <a:rPr lang="en-US" altLang="zh-CN" sz="1800" dirty="0">
                <a:ea typeface="宋体" panose="02010600030101010101" pitchFamily="2" charset="-122"/>
              </a:rPr>
              <a:t>available.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基于进程及系统的一些先验知识，当进程申请资源时，若发现满足该资源的请求可能导致死锁发生，则拒绝该申请</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eaLnBrk="1" hangingPunct="1"/>
            <a:r>
              <a:rPr lang="en-US" altLang="zh-CN" sz="2000" dirty="0">
                <a:ea typeface="宋体" panose="02010600030101010101" pitchFamily="2" charset="-122"/>
              </a:rPr>
              <a:t>Allow the system to enter a deadlock state and then recover.</a:t>
            </a:r>
            <a:endParaRPr lang="en-US" altLang="zh-CN" sz="2000" dirty="0">
              <a:ea typeface="宋体" panose="02010600030101010101" pitchFamily="2" charset="-122"/>
            </a:endParaRPr>
          </a:p>
          <a:p>
            <a:pPr lvl="1" eaLnBrk="1" hangingPunct="1"/>
            <a:r>
              <a:rPr lang="en-US" altLang="zh-CN" sz="2000" dirty="0">
                <a:solidFill>
                  <a:srgbClr val="FF0000"/>
                </a:solidFill>
                <a:ea typeface="宋体" panose="02010600030101010101" pitchFamily="2" charset="-122"/>
              </a:rPr>
              <a:t>Deadlock detection and recovery  </a:t>
            </a:r>
            <a:r>
              <a:rPr lang="zh-CN" altLang="en-US" sz="18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先污染，后治理</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eaLnBrk="1" hangingPunct="1"/>
            <a:r>
              <a:rPr lang="en-US" altLang="zh-CN" sz="2000" dirty="0">
                <a:ea typeface="宋体" panose="02010600030101010101" pitchFamily="2" charset="-122"/>
              </a:rPr>
              <a:t>Ignore the problem and pretend that deadlocks never occur in the system; used by most operating systems, including UNIX. </a:t>
            </a:r>
            <a:r>
              <a:rPr lang="en-US" altLang="zh-CN" sz="1800" dirty="0">
                <a:solidFill>
                  <a:srgbClr val="006600"/>
                </a:solidFill>
                <a:ea typeface="宋体" panose="02010600030101010101" pitchFamily="2" charset="-122"/>
              </a:rPr>
              <a:t>(</a:t>
            </a:r>
            <a:r>
              <a:rPr lang="zh-CN" altLang="en-US" sz="1800" dirty="0">
                <a:solidFill>
                  <a:srgbClr val="006600"/>
                </a:solidFill>
                <a:ea typeface="宋体" panose="02010600030101010101" pitchFamily="2" charset="-122"/>
              </a:rPr>
              <a:t>鸵鸟策略，放任污染，当环境无法居住时，地球生命灭绝，开始一个新的轮回)</a:t>
            </a:r>
            <a:endParaRPr lang="zh-CN" altLang="en-US" sz="1800"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idx="4294967295"/>
          </p:nvPr>
        </p:nvSpPr>
        <p:spPr>
          <a:xfrm>
            <a:off x="556566" y="533398"/>
            <a:ext cx="8077200" cy="609600"/>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7.4 Deadlock Prevention</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23555" name="Rectangle 1027"/>
          <p:cNvSpPr>
            <a:spLocks noGrp="1" noChangeArrowheads="1"/>
          </p:cNvSpPr>
          <p:nvPr>
            <p:ph type="body" idx="4294967295"/>
          </p:nvPr>
        </p:nvSpPr>
        <p:spPr>
          <a:xfrm>
            <a:off x="556566" y="2662007"/>
            <a:ext cx="7934325" cy="3419198"/>
          </a:xfrm>
        </p:spPr>
        <p:txBody>
          <a:bodyPr/>
          <a:lstStyle/>
          <a:p>
            <a:r>
              <a:rPr lang="en-US" altLang="zh-CN" sz="2400" b="1" dirty="0">
                <a:solidFill>
                  <a:srgbClr val="0070C0"/>
                </a:solidFill>
                <a:ea typeface="宋体" panose="02010600030101010101" pitchFamily="2" charset="-122"/>
              </a:rPr>
              <a:t>Mutual Exclusion</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 not required for sharable resources; must hold for </a:t>
            </a:r>
            <a:r>
              <a:rPr lang="en-US" altLang="zh-CN" sz="2400" dirty="0" smtClean="0">
                <a:ea typeface="宋体" panose="02010600030101010101" pitchFamily="2" charset="-122"/>
              </a:rPr>
              <a:t>non-sharable </a:t>
            </a:r>
            <a:r>
              <a:rPr lang="en-US" altLang="zh-CN" sz="2400" dirty="0">
                <a:ea typeface="宋体" panose="02010600030101010101" pitchFamily="2" charset="-122"/>
              </a:rPr>
              <a:t>resources</a:t>
            </a:r>
            <a:r>
              <a:rPr lang="en-US" altLang="zh-CN" sz="2400" dirty="0" smtClean="0">
                <a:ea typeface="宋体" panose="02010600030101010101" pitchFamily="2" charset="-122"/>
              </a:rPr>
              <a:t>.</a:t>
            </a:r>
            <a:endParaRPr lang="en-US" altLang="zh-CN" sz="2400" dirty="0" smtClean="0">
              <a:ea typeface="宋体" panose="02010600030101010101" pitchFamily="2" charset="-122"/>
            </a:endParaRPr>
          </a:p>
          <a:p>
            <a:r>
              <a:rPr lang="zh-CN" altLang="zh-CN" sz="2000" dirty="0" smtClean="0">
                <a:latin typeface="宋体" panose="02010600030101010101" pitchFamily="2" charset="-122"/>
                <a:ea typeface="宋体" panose="02010600030101010101" pitchFamily="2" charset="-122"/>
              </a:rPr>
              <a:t>对于</a:t>
            </a:r>
            <a:r>
              <a:rPr lang="zh-CN" altLang="zh-CN" sz="2000" dirty="0">
                <a:latin typeface="宋体" panose="02010600030101010101" pitchFamily="2" charset="-122"/>
                <a:ea typeface="宋体" panose="02010600030101010101" pitchFamily="2" charset="-122"/>
              </a:rPr>
              <a:t>打印机、互斥锁这样的独占性资源，不仅不能破坏它们的互斥特性，</a:t>
            </a:r>
            <a:r>
              <a:rPr lang="zh-CN" altLang="zh-CN" sz="2000" dirty="0">
                <a:solidFill>
                  <a:srgbClr val="7030A0"/>
                </a:solidFill>
                <a:latin typeface="宋体" panose="02010600030101010101" pitchFamily="2" charset="-122"/>
                <a:ea typeface="宋体" panose="02010600030101010101" pitchFamily="2" charset="-122"/>
              </a:rPr>
              <a:t>而且还应加以保证</a:t>
            </a:r>
            <a:endParaRPr lang="en-US" altLang="zh-CN" sz="2000" dirty="0">
              <a:solidFill>
                <a:srgbClr val="7030A0"/>
              </a:solidFill>
              <a:latin typeface="宋体" panose="02010600030101010101" pitchFamily="2" charset="-122"/>
              <a:ea typeface="宋体" panose="02010600030101010101" pitchFamily="2" charset="-122"/>
            </a:endParaRPr>
          </a:p>
        </p:txBody>
      </p:sp>
      <p:sp>
        <p:nvSpPr>
          <p:cNvPr id="23556" name="Text Box 1028"/>
          <p:cNvSpPr txBox="1">
            <a:spLocks noChangeArrowheads="1"/>
          </p:cNvSpPr>
          <p:nvPr/>
        </p:nvSpPr>
        <p:spPr bwMode="auto">
          <a:xfrm>
            <a:off x="721311" y="1585840"/>
            <a:ext cx="7391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marL="342900" indent="-342900">
              <a:spcBef>
                <a:spcPct val="50000"/>
              </a:spcBef>
              <a:buClrTx/>
              <a:buSzTx/>
            </a:pPr>
            <a:r>
              <a:rPr lang="en-US" altLang="zh-CN" sz="2400" b="1" u="sng" dirty="0">
                <a:solidFill>
                  <a:srgbClr val="C00000"/>
                </a:solidFill>
                <a:ea typeface="宋体" panose="02010600030101010101" pitchFamily="2" charset="-122"/>
              </a:rPr>
              <a:t>Restrain the ways request can be made.</a:t>
            </a:r>
            <a:endParaRPr lang="en-US" altLang="zh-CN" sz="2400" b="1" u="sng" dirty="0">
              <a:solidFill>
                <a:srgbClr val="C00000"/>
              </a:solidFill>
              <a:ea typeface="宋体" panose="02010600030101010101" pitchFamily="2" charset="-122"/>
            </a:endParaRPr>
          </a:p>
          <a:p>
            <a:pPr>
              <a:spcBef>
                <a:spcPct val="50000"/>
              </a:spcBef>
              <a:buClrTx/>
              <a:buSzTx/>
              <a:buFont typeface="Arial" panose="020B0604020202020204" pitchFamily="34" charset="0"/>
              <a:buNone/>
            </a:pPr>
            <a:r>
              <a:rPr lang="zh-CN" altLang="en-US" sz="2000" b="1" dirty="0">
                <a:solidFill>
                  <a:srgbClr val="009900"/>
                </a:solidFill>
                <a:ea typeface="宋体" panose="02010600030101010101" pitchFamily="2" charset="-122"/>
              </a:rPr>
              <a:t>（</a:t>
            </a:r>
            <a:r>
              <a:rPr lang="en-US" altLang="zh-CN" sz="2000" b="1" dirty="0">
                <a:solidFill>
                  <a:srgbClr val="006600"/>
                </a:solidFill>
                <a:ea typeface="宋体" panose="02010600030101010101" pitchFamily="2" charset="-122"/>
              </a:rPr>
              <a:t>e.g. Dining Philosopher Problem</a:t>
            </a:r>
            <a:r>
              <a:rPr lang="zh-CN" altLang="en-US" sz="2000" b="1" dirty="0">
                <a:solidFill>
                  <a:srgbClr val="006600"/>
                </a:solidFill>
                <a:ea typeface="宋体" panose="02010600030101010101" pitchFamily="2" charset="-122"/>
              </a:rPr>
              <a:t>）</a:t>
            </a:r>
            <a:endParaRPr lang="zh-CN" altLang="en-US" sz="2000" b="1"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anose="02010600030101010101" pitchFamily="2" charset="-122"/>
                <a:cs typeface="+mj-cs"/>
              </a:rPr>
              <a:t>Deadlock </a:t>
            </a:r>
            <a:r>
              <a:rPr lang="en-US" altLang="zh-CN" dirty="0">
                <a:effectLst>
                  <a:outerShdw blurRad="38100" dist="38100" dir="2700000" algn="tl">
                    <a:srgbClr val="C0C0C0"/>
                  </a:outerShdw>
                </a:effectLst>
                <a:ea typeface="宋体" panose="02010600030101010101" pitchFamily="2" charset="-122"/>
                <a:cs typeface="+mj-cs"/>
              </a:rPr>
              <a:t>Prevention</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23555" name="Rectangle 1027"/>
          <p:cNvSpPr>
            <a:spLocks noGrp="1" noChangeArrowheads="1"/>
          </p:cNvSpPr>
          <p:nvPr>
            <p:ph type="body" idx="4294967295"/>
          </p:nvPr>
        </p:nvSpPr>
        <p:spPr>
          <a:xfrm>
            <a:off x="529933" y="1384918"/>
            <a:ext cx="7934325" cy="5024760"/>
          </a:xfrm>
        </p:spPr>
        <p:txBody>
          <a:bodyPr/>
          <a:lstStyle/>
          <a:p>
            <a:pPr eaLnBrk="1"/>
            <a:r>
              <a:rPr lang="en-US" altLang="zh-CN" sz="1800" b="1" dirty="0" smtClean="0">
                <a:solidFill>
                  <a:srgbClr val="0070C0"/>
                </a:solidFill>
                <a:ea typeface="宋体" panose="02010600030101010101" pitchFamily="2" charset="-122"/>
              </a:rPr>
              <a:t>Hold </a:t>
            </a:r>
            <a:r>
              <a:rPr lang="en-US" altLang="zh-CN" sz="1800" b="1" dirty="0">
                <a:solidFill>
                  <a:srgbClr val="0070C0"/>
                </a:solidFill>
                <a:ea typeface="宋体" panose="02010600030101010101" pitchFamily="2" charset="-122"/>
              </a:rPr>
              <a:t>and Wait</a:t>
            </a:r>
            <a:r>
              <a:rPr lang="en-US" altLang="zh-CN" sz="1800" dirty="0">
                <a:solidFill>
                  <a:srgbClr val="0070C0"/>
                </a:solidFill>
                <a:ea typeface="宋体" panose="02010600030101010101" pitchFamily="2" charset="-122"/>
              </a:rPr>
              <a:t> </a:t>
            </a:r>
            <a:r>
              <a:rPr lang="en-US" altLang="zh-CN" sz="1800" dirty="0">
                <a:ea typeface="宋体" panose="02010600030101010101" pitchFamily="2" charset="-122"/>
              </a:rPr>
              <a:t>– must guarantee that whenever a process requests a resource, it does not hold any other resources.</a:t>
            </a:r>
            <a:endParaRPr lang="en-US" altLang="zh-CN" sz="1800" dirty="0">
              <a:ea typeface="宋体" panose="02010600030101010101" pitchFamily="2" charset="-122"/>
            </a:endParaRPr>
          </a:p>
          <a:p>
            <a:pPr lvl="1" eaLnBrk="1"/>
            <a:r>
              <a:rPr lang="en-US" altLang="zh-CN" sz="1800" dirty="0">
                <a:ea typeface="宋体" panose="02010600030101010101" pitchFamily="2" charset="-122"/>
              </a:rPr>
              <a:t>Require process to request and be allocated </a:t>
            </a:r>
            <a:r>
              <a:rPr lang="en-US" altLang="zh-CN" sz="1800" dirty="0">
                <a:solidFill>
                  <a:srgbClr val="FF0000"/>
                </a:solidFill>
                <a:ea typeface="宋体" panose="02010600030101010101" pitchFamily="2" charset="-122"/>
              </a:rPr>
              <a:t>all its resources </a:t>
            </a:r>
            <a:r>
              <a:rPr lang="en-US" altLang="zh-CN" sz="1800" dirty="0">
                <a:ea typeface="宋体" panose="02010600030101010101" pitchFamily="2" charset="-122"/>
              </a:rPr>
              <a:t>before it begins execution (</a:t>
            </a:r>
            <a:r>
              <a:rPr lang="zh-CN" altLang="en-US" sz="1800" b="1" dirty="0">
                <a:solidFill>
                  <a:srgbClr val="7030A0"/>
                </a:solidFill>
                <a:ea typeface="宋体" panose="02010600030101010101" pitchFamily="2" charset="-122"/>
              </a:rPr>
              <a:t>资源静态分配策略</a:t>
            </a:r>
            <a:r>
              <a:rPr lang="zh-CN" altLang="en-US" sz="1800" dirty="0">
                <a:solidFill>
                  <a:srgbClr val="000099"/>
                </a:solidFill>
                <a:ea typeface="宋体" panose="02010600030101010101" pitchFamily="2" charset="-122"/>
              </a:rPr>
              <a:t>，</a:t>
            </a:r>
            <a:r>
              <a:rPr lang="zh-CN" altLang="en-US" sz="1800" b="1" u="sng" dirty="0">
                <a:solidFill>
                  <a:srgbClr val="006600"/>
                </a:solidFill>
                <a:ea typeface="宋体" panose="02010600030101010101" pitchFamily="2" charset="-122"/>
              </a:rPr>
              <a:t>占有不等待</a:t>
            </a:r>
            <a:r>
              <a:rPr lang="en-US" altLang="zh-CN"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a:r>
              <a:rPr lang="zh-CN" altLang="en-US" sz="1600" dirty="0">
                <a:solidFill>
                  <a:srgbClr val="000099"/>
                </a:solidFill>
                <a:ea typeface="宋体" panose="02010600030101010101" pitchFamily="2" charset="-122"/>
              </a:rPr>
              <a:t>System calls requesting resources for a process precede all other system calls</a:t>
            </a:r>
            <a:endParaRPr lang="zh-CN" altLang="en-US" sz="1600" dirty="0">
              <a:solidFill>
                <a:srgbClr val="000099"/>
              </a:solidFill>
              <a:ea typeface="宋体" panose="02010600030101010101" pitchFamily="2" charset="-122"/>
            </a:endParaRPr>
          </a:p>
          <a:p>
            <a:pPr lvl="1" eaLnBrk="1"/>
            <a:r>
              <a:rPr lang="en-US" altLang="zh-CN" sz="1800" dirty="0">
                <a:ea typeface="宋体" panose="02010600030101010101" pitchFamily="2" charset="-122"/>
              </a:rPr>
              <a:t>A</a:t>
            </a:r>
            <a:r>
              <a:rPr lang="zh-CN" altLang="en-US" sz="1800" dirty="0">
                <a:ea typeface="宋体" panose="02010600030101010101" pitchFamily="2" charset="-122"/>
              </a:rPr>
              <a:t>llow process to request resources only when the process has none. （当进程</a:t>
            </a:r>
            <a:r>
              <a:rPr lang="zh-CN" altLang="en-US" sz="1800" dirty="0">
                <a:solidFill>
                  <a:srgbClr val="7030A0"/>
                </a:solidFill>
                <a:ea typeface="宋体" panose="02010600030101010101" pitchFamily="2" charset="-122"/>
              </a:rPr>
              <a:t>不拥有资源时</a:t>
            </a:r>
            <a:r>
              <a:rPr lang="zh-CN" altLang="en-US" sz="1800" dirty="0">
                <a:ea typeface="宋体" panose="02010600030101010101" pitchFamily="2" charset="-122"/>
              </a:rPr>
              <a:t>才可申请资源；</a:t>
            </a:r>
            <a:r>
              <a:rPr lang="zh-CN" altLang="en-US" sz="1800" dirty="0">
                <a:solidFill>
                  <a:srgbClr val="7030A0"/>
                </a:solidFill>
                <a:ea typeface="宋体" panose="02010600030101010101" pitchFamily="2" charset="-122"/>
              </a:rPr>
              <a:t>进程使</a:t>
            </a:r>
            <a:r>
              <a:rPr lang="zh-CN" altLang="en-US" sz="1800" dirty="0" smtClean="0">
                <a:solidFill>
                  <a:srgbClr val="7030A0"/>
                </a:solidFill>
                <a:ea typeface="宋体" panose="02010600030101010101" pitchFamily="2" charset="-122"/>
              </a:rPr>
              <a:t>用完并释放一</a:t>
            </a:r>
            <a:r>
              <a:rPr lang="zh-CN" altLang="en-US" sz="1800" dirty="0">
                <a:solidFill>
                  <a:srgbClr val="7030A0"/>
                </a:solidFill>
                <a:ea typeface="宋体" panose="02010600030101010101" pitchFamily="2" charset="-122"/>
              </a:rPr>
              <a:t>种</a:t>
            </a:r>
            <a:r>
              <a:rPr lang="zh-CN" altLang="en-US" sz="1800" dirty="0" smtClean="0">
                <a:solidFill>
                  <a:srgbClr val="7030A0"/>
                </a:solidFill>
                <a:ea typeface="宋体" panose="02010600030101010101" pitchFamily="2" charset="-122"/>
              </a:rPr>
              <a:t>资源后</a:t>
            </a:r>
            <a:r>
              <a:rPr lang="zh-CN" altLang="en-US" sz="1800" dirty="0" smtClean="0">
                <a:ea typeface="宋体" panose="02010600030101010101" pitchFamily="2" charset="-122"/>
              </a:rPr>
              <a:t>，</a:t>
            </a:r>
            <a:r>
              <a:rPr lang="zh-CN" altLang="en-US" sz="1800" dirty="0">
                <a:solidFill>
                  <a:srgbClr val="0070C0"/>
                </a:solidFill>
                <a:ea typeface="宋体" panose="02010600030101010101" pitchFamily="2" charset="-122"/>
              </a:rPr>
              <a:t>才可以申请另一种资源</a:t>
            </a:r>
            <a:r>
              <a:rPr lang="zh-CN" altLang="en-US" sz="1800" dirty="0">
                <a:ea typeface="宋体" panose="02010600030101010101" pitchFamily="2" charset="-122"/>
              </a:rPr>
              <a:t>）（</a:t>
            </a:r>
            <a:r>
              <a:rPr lang="zh-CN" altLang="en-US" sz="1800" b="1" u="sng" dirty="0">
                <a:solidFill>
                  <a:srgbClr val="006600"/>
                </a:solidFill>
                <a:ea typeface="宋体" panose="02010600030101010101" pitchFamily="2" charset="-122"/>
              </a:rPr>
              <a:t>等待不占有</a:t>
            </a:r>
            <a:r>
              <a:rPr lang="zh-CN" altLang="en-US" sz="1800" dirty="0">
                <a:ea typeface="宋体" panose="02010600030101010101" pitchFamily="2" charset="-122"/>
              </a:rPr>
              <a:t>）</a:t>
            </a:r>
            <a:endParaRPr lang="zh-CN" altLang="en-US" sz="1800" dirty="0">
              <a:ea typeface="宋体" panose="02010600030101010101" pitchFamily="2" charset="-122"/>
            </a:endParaRPr>
          </a:p>
          <a:p>
            <a:pPr lvl="1" eaLnBrk="1">
              <a:spcBef>
                <a:spcPts val="600"/>
              </a:spcBef>
            </a:pPr>
            <a:r>
              <a:rPr lang="zh-CN" altLang="en-US" sz="1800" dirty="0" smtClean="0">
                <a:latin typeface="宋体" panose="02010600030101010101" pitchFamily="2" charset="-122"/>
                <a:ea typeface="宋体" panose="02010600030101010101" pitchFamily="2" charset="-122"/>
              </a:rPr>
              <a:t>优点：</a:t>
            </a:r>
            <a:r>
              <a:rPr lang="zh-CN" altLang="zh-CN" sz="1800" dirty="0" smtClean="0">
                <a:latin typeface="宋体" panose="02010600030101010101" pitchFamily="2" charset="-122"/>
                <a:ea typeface="宋体" panose="02010600030101010101" pitchFamily="2" charset="-122"/>
              </a:rPr>
              <a:t>简单</a:t>
            </a:r>
            <a:r>
              <a:rPr lang="zh-CN" altLang="zh-CN" sz="1800" dirty="0">
                <a:latin typeface="宋体" panose="02010600030101010101" pitchFamily="2" charset="-122"/>
                <a:ea typeface="宋体" panose="02010600030101010101" pitchFamily="2" charset="-122"/>
              </a:rPr>
              <a:t>，易于实现且很安全</a:t>
            </a:r>
            <a:endParaRPr lang="en-US" altLang="zh-CN" sz="1800" dirty="0" smtClean="0">
              <a:solidFill>
                <a:srgbClr val="FF0066"/>
              </a:solidFill>
              <a:latin typeface="宋体" panose="02010600030101010101" pitchFamily="2" charset="-122"/>
              <a:ea typeface="宋体" panose="02010600030101010101" pitchFamily="2" charset="-122"/>
            </a:endParaRPr>
          </a:p>
          <a:p>
            <a:pPr lvl="1" eaLnBrk="1">
              <a:spcBef>
                <a:spcPts val="600"/>
              </a:spcBef>
            </a:pPr>
            <a:r>
              <a:rPr lang="zh-CN" altLang="en-US" sz="1800" dirty="0" smtClean="0">
                <a:solidFill>
                  <a:srgbClr val="FF0066"/>
                </a:solidFill>
                <a:ea typeface="宋体" panose="02010600030101010101" pitchFamily="2" charset="-122"/>
              </a:rPr>
              <a:t>Problems</a:t>
            </a:r>
            <a:r>
              <a:rPr lang="zh-CN" altLang="en-US" sz="1800" dirty="0" smtClean="0">
                <a:solidFill>
                  <a:srgbClr val="FF0066"/>
                </a:solidFill>
                <a:ea typeface="宋体" panose="02010600030101010101" pitchFamily="2" charset="-122"/>
              </a:rPr>
              <a:t>：</a:t>
            </a:r>
            <a:endParaRPr lang="en-US" altLang="zh-CN" sz="1800" dirty="0" smtClean="0">
              <a:solidFill>
                <a:srgbClr val="FF0066"/>
              </a:solidFill>
              <a:ea typeface="宋体" panose="02010600030101010101" pitchFamily="2" charset="-122"/>
            </a:endParaRPr>
          </a:p>
          <a:p>
            <a:pPr lvl="2" eaLnBrk="1">
              <a:spcBef>
                <a:spcPts val="600"/>
              </a:spcBef>
            </a:pPr>
            <a:r>
              <a:rPr lang="zh-CN" altLang="en-US" sz="1600" dirty="0" smtClean="0">
                <a:solidFill>
                  <a:srgbClr val="7030A0"/>
                </a:solidFill>
                <a:ea typeface="宋体" panose="02010600030101010101" pitchFamily="2" charset="-122"/>
              </a:rPr>
              <a:t>Low </a:t>
            </a:r>
            <a:r>
              <a:rPr lang="zh-CN" altLang="en-US" sz="1600" dirty="0">
                <a:solidFill>
                  <a:srgbClr val="7030A0"/>
                </a:solidFill>
                <a:ea typeface="宋体" panose="02010600030101010101" pitchFamily="2" charset="-122"/>
              </a:rPr>
              <a:t>resource utilization; </a:t>
            </a:r>
            <a:endParaRPr lang="en-US" altLang="zh-CN" sz="1600" dirty="0" smtClean="0">
              <a:solidFill>
                <a:srgbClr val="7030A0"/>
              </a:solidFill>
              <a:ea typeface="宋体" panose="02010600030101010101" pitchFamily="2" charset="-122"/>
            </a:endParaRPr>
          </a:p>
          <a:p>
            <a:pPr lvl="2" eaLnBrk="1">
              <a:spcBef>
                <a:spcPts val="600"/>
              </a:spcBef>
            </a:pPr>
            <a:r>
              <a:rPr lang="zh-CN" altLang="en-US" sz="1600" dirty="0">
                <a:solidFill>
                  <a:srgbClr val="0009C0"/>
                </a:solidFill>
                <a:ea typeface="宋体" panose="02010600030101010101" pitchFamily="2" charset="-122"/>
              </a:rPr>
              <a:t>Starvation is possibl</a:t>
            </a:r>
            <a:r>
              <a:rPr lang="zh-CN" altLang="en-US" sz="1200" dirty="0">
                <a:solidFill>
                  <a:srgbClr val="0009C0"/>
                </a:solidFill>
                <a:ea typeface="宋体" panose="02010600030101010101" pitchFamily="2" charset="-122"/>
              </a:rPr>
              <a:t>e.</a:t>
            </a:r>
            <a:endParaRPr lang="en-US" altLang="zh-CN" sz="1200" dirty="0">
              <a:solidFill>
                <a:srgbClr val="0009C0"/>
              </a:solidFill>
              <a:ea typeface="宋体" panose="02010600030101010101" pitchFamily="2" charset="-122"/>
            </a:endParaRPr>
          </a:p>
          <a:p>
            <a:pPr lvl="2" eaLnBrk="1">
              <a:spcBef>
                <a:spcPts val="600"/>
              </a:spcBef>
            </a:pPr>
            <a:r>
              <a:rPr lang="zh-CN" altLang="en-US" sz="1600" dirty="0">
                <a:highlight>
                  <a:srgbClr val="FFFF00"/>
                </a:highlight>
                <a:latin typeface="宋体" panose="02010600030101010101" pitchFamily="2" charset="-122"/>
                <a:ea typeface="宋体" panose="02010600030101010101" pitchFamily="2" charset="-122"/>
              </a:rPr>
              <a:t>根据目前的编译器，</a:t>
            </a:r>
            <a:r>
              <a:rPr lang="zh-CN" altLang="zh-CN" sz="1600" dirty="0">
                <a:solidFill>
                  <a:srgbClr val="0070C0"/>
                </a:solidFill>
                <a:highlight>
                  <a:srgbClr val="FFFF00"/>
                </a:highlight>
                <a:latin typeface="宋体" panose="02010600030101010101" pitchFamily="2" charset="-122"/>
                <a:ea typeface="宋体" panose="02010600030101010101" pitchFamily="2" charset="-122"/>
              </a:rPr>
              <a:t>进程直到运行时才知道它</a:t>
            </a:r>
            <a:r>
              <a:rPr lang="zh-CN" altLang="zh-CN" sz="1600" dirty="0" smtClean="0">
                <a:solidFill>
                  <a:srgbClr val="0070C0"/>
                </a:solidFill>
                <a:highlight>
                  <a:srgbClr val="FFFF00"/>
                </a:highlight>
                <a:latin typeface="宋体" panose="02010600030101010101" pitchFamily="2" charset="-122"/>
                <a:ea typeface="宋体" panose="02010600030101010101" pitchFamily="2" charset="-122"/>
              </a:rPr>
              <a:t>需要</a:t>
            </a:r>
            <a:r>
              <a:rPr lang="zh-CN" altLang="en-US" sz="1600" dirty="0" smtClean="0">
                <a:solidFill>
                  <a:srgbClr val="0070C0"/>
                </a:solidFill>
                <a:highlight>
                  <a:srgbClr val="FFFF00"/>
                </a:highlight>
                <a:latin typeface="宋体" panose="02010600030101010101" pitchFamily="2" charset="-122"/>
                <a:ea typeface="宋体" panose="02010600030101010101" pitchFamily="2" charset="-122"/>
              </a:rPr>
              <a:t>哪些</a:t>
            </a:r>
            <a:r>
              <a:rPr lang="zh-CN" altLang="zh-CN" sz="1600" dirty="0" smtClean="0">
                <a:solidFill>
                  <a:srgbClr val="0070C0"/>
                </a:solidFill>
                <a:highlight>
                  <a:srgbClr val="FFFF00"/>
                </a:highlight>
                <a:latin typeface="宋体" panose="02010600030101010101" pitchFamily="2" charset="-122"/>
                <a:ea typeface="宋体" panose="02010600030101010101" pitchFamily="2" charset="-122"/>
              </a:rPr>
              <a:t>资源</a:t>
            </a:r>
            <a:endParaRPr lang="zh-CN" altLang="en-US" sz="1600" dirty="0">
              <a:solidFill>
                <a:srgbClr val="0070C0"/>
              </a:solidFill>
              <a:latin typeface="宋体" panose="02010600030101010101" pitchFamily="2" charset="-122"/>
              <a:ea typeface="宋体" panose="02010600030101010101" pitchFamily="2" charset="-122"/>
            </a:endParaRPr>
          </a:p>
          <a:p>
            <a:pPr lvl="2" eaLnBrk="1">
              <a:spcBef>
                <a:spcPts val="600"/>
              </a:spcBef>
            </a:pPr>
            <a:endParaRPr lang="en-US" altLang="zh-CN" sz="1600" dirty="0" smtClean="0">
              <a:solidFill>
                <a:srgbClr val="7030A0"/>
              </a:solidFill>
              <a:ea typeface="宋体" panose="02010600030101010101" pitchFamily="2" charset="-122"/>
            </a:endParaRPr>
          </a:p>
        </p:txBody>
      </p:sp>
      <p:sp>
        <p:nvSpPr>
          <p:cNvPr id="2" name="圆角矩形标注 1"/>
          <p:cNvSpPr/>
          <p:nvPr/>
        </p:nvSpPr>
        <p:spPr bwMode="auto">
          <a:xfrm>
            <a:off x="5522976" y="1384918"/>
            <a:ext cx="2798064" cy="681626"/>
          </a:xfrm>
          <a:prstGeom prst="wedgeRoundRectCallout">
            <a:avLst>
              <a:gd name="adj1" fmla="val -20833"/>
              <a:gd name="adj2" fmla="val 50294"/>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rgbClr val="080808"/>
                </a:solidFill>
                <a:effectLst/>
                <a:latin typeface="宋体" panose="02010600030101010101" pitchFamily="2" charset="-122"/>
                <a:ea typeface="宋体" panose="02010600030101010101" pitchFamily="2" charset="-122"/>
              </a:rPr>
              <a:t>例如利用管程机制解决哲学家就餐问题。</a:t>
            </a:r>
            <a:endParaRPr kumimoji="0" lang="zh-CN" altLang="en-US" sz="1600" b="0" i="0" u="none" strike="noStrike" cap="none" normalizeH="0" baseline="0" dirty="0" smtClean="0">
              <a:ln>
                <a:noFill/>
              </a:ln>
              <a:solidFill>
                <a:srgbClr val="080808"/>
              </a:solidFill>
              <a:effectLst/>
              <a:latin typeface="宋体" panose="02010600030101010101" pitchFamily="2" charset="-122"/>
              <a:ea typeface="宋体" panose="02010600030101010101" pitchFamily="2" charset="-122"/>
            </a:endParaRPr>
          </a:p>
        </p:txBody>
      </p:sp>
      <p:sp>
        <p:nvSpPr>
          <p:cNvPr id="6" name="圆角矩形标注 5"/>
          <p:cNvSpPr/>
          <p:nvPr/>
        </p:nvSpPr>
        <p:spPr bwMode="auto">
          <a:xfrm>
            <a:off x="5916168" y="3839949"/>
            <a:ext cx="2882342" cy="398162"/>
          </a:xfrm>
          <a:prstGeom prst="wedgeRoundRectCallout">
            <a:avLst>
              <a:gd name="adj1" fmla="val -20833"/>
              <a:gd name="adj2" fmla="val 50294"/>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rgbClr val="080808"/>
                </a:solidFill>
                <a:effectLst/>
                <a:latin typeface="宋体" panose="02010600030101010101" pitchFamily="2" charset="-122"/>
                <a:ea typeface="宋体" panose="02010600030101010101" pitchFamily="2" charset="-122"/>
              </a:rPr>
              <a:t>不适合类似于哲学家就餐问题</a:t>
            </a:r>
            <a:endParaRPr kumimoji="0" lang="zh-CN" altLang="en-US" sz="1600" b="0" i="0" u="none" strike="noStrike" cap="none" normalizeH="0" baseline="0" dirty="0" smtClean="0">
              <a:ln>
                <a:noFill/>
              </a:ln>
              <a:solidFill>
                <a:srgbClr val="080808"/>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anose="02010600030101010101" pitchFamily="2" charset="-122"/>
                <a:cs typeface="+mj-cs"/>
              </a:rPr>
              <a:t>Deadlock </a:t>
            </a:r>
            <a:r>
              <a:rPr lang="en-US" altLang="zh-CN" dirty="0">
                <a:effectLst>
                  <a:outerShdw blurRad="38100" dist="38100" dir="2700000" algn="tl">
                    <a:srgbClr val="C0C0C0"/>
                  </a:outerShdw>
                </a:effectLst>
                <a:ea typeface="宋体" panose="02010600030101010101" pitchFamily="2" charset="-122"/>
                <a:cs typeface="+mj-cs"/>
              </a:rPr>
              <a:t>Prevention</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23555" name="Rectangle 1027"/>
          <p:cNvSpPr>
            <a:spLocks noGrp="1" noChangeArrowheads="1"/>
          </p:cNvSpPr>
          <p:nvPr>
            <p:ph type="body" idx="4294967295"/>
          </p:nvPr>
        </p:nvSpPr>
        <p:spPr>
          <a:xfrm>
            <a:off x="529933" y="1384918"/>
            <a:ext cx="7934325" cy="5024760"/>
          </a:xfrm>
        </p:spPr>
        <p:txBody>
          <a:bodyPr/>
          <a:lstStyle/>
          <a:p>
            <a:r>
              <a:rPr lang="zh-CN" altLang="en-US" sz="2000" dirty="0" smtClean="0">
                <a:latin typeface="宋体" panose="02010600030101010101" pitchFamily="2" charset="-122"/>
                <a:ea typeface="宋体" panose="02010600030101010101" pitchFamily="2" charset="-122"/>
              </a:rPr>
              <a:t>根据</a:t>
            </a:r>
            <a:r>
              <a:rPr lang="zh-CN" altLang="en-US" sz="2000" dirty="0">
                <a:latin typeface="宋体" panose="02010600030101010101" pitchFamily="2" charset="-122"/>
                <a:ea typeface="宋体" panose="02010600030101010101" pitchFamily="2" charset="-122"/>
              </a:rPr>
              <a:t>目前的编译器，</a:t>
            </a:r>
            <a:r>
              <a:rPr lang="zh-CN" altLang="zh-CN" sz="2000" dirty="0">
                <a:solidFill>
                  <a:srgbClr val="0070C0"/>
                </a:solidFill>
                <a:latin typeface="宋体" panose="02010600030101010101" pitchFamily="2" charset="-122"/>
                <a:ea typeface="宋体" panose="02010600030101010101" pitchFamily="2" charset="-122"/>
              </a:rPr>
              <a:t>进程直到运行时才知道它需要</a:t>
            </a:r>
            <a:r>
              <a:rPr lang="zh-CN" altLang="en-US" sz="2000" dirty="0">
                <a:solidFill>
                  <a:srgbClr val="0070C0"/>
                </a:solidFill>
                <a:latin typeface="宋体" panose="02010600030101010101" pitchFamily="2" charset="-122"/>
                <a:ea typeface="宋体" panose="02010600030101010101" pitchFamily="2" charset="-122"/>
              </a:rPr>
              <a:t>哪些</a:t>
            </a:r>
            <a:r>
              <a:rPr lang="zh-CN" altLang="zh-CN" sz="2000" dirty="0">
                <a:solidFill>
                  <a:srgbClr val="0070C0"/>
                </a:solidFill>
                <a:latin typeface="宋体" panose="02010600030101010101" pitchFamily="2" charset="-122"/>
                <a:ea typeface="宋体" panose="02010600030101010101" pitchFamily="2" charset="-122"/>
              </a:rPr>
              <a:t>资源</a:t>
            </a:r>
            <a:endParaRPr lang="zh-CN" altLang="en-US" sz="2000" dirty="0">
              <a:solidFill>
                <a:srgbClr val="0070C0"/>
              </a:solidFill>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一些</a:t>
            </a:r>
            <a:r>
              <a:rPr lang="zh-CN" altLang="zh-CN" sz="1800" dirty="0">
                <a:latin typeface="宋体" panose="02010600030101010101" pitchFamily="2" charset="-122"/>
                <a:ea typeface="宋体" panose="02010600030101010101" pitchFamily="2" charset="-122"/>
              </a:rPr>
              <a:t>大型机</a:t>
            </a:r>
            <a:r>
              <a:rPr lang="zh-CN" altLang="zh-CN" sz="1800" dirty="0">
                <a:solidFill>
                  <a:srgbClr val="0009C0"/>
                </a:solidFill>
                <a:latin typeface="宋体" panose="02010600030101010101" pitchFamily="2" charset="-122"/>
                <a:ea typeface="宋体" panose="02010600030101010101" pitchFamily="2" charset="-122"/>
              </a:rPr>
              <a:t>批处理系统</a:t>
            </a:r>
            <a:r>
              <a:rPr lang="zh-CN" altLang="zh-CN" sz="1800" dirty="0">
                <a:latin typeface="宋体" panose="02010600030101010101" pitchFamily="2" charset="-122"/>
                <a:ea typeface="宋体" panose="02010600030101010101" pitchFamily="2" charset="-122"/>
              </a:rPr>
              <a:t>要求用户在所提交的作业</a:t>
            </a:r>
            <a:r>
              <a:rPr lang="zh-CN" altLang="zh-CN" sz="1800" dirty="0" smtClean="0">
                <a:latin typeface="宋体" panose="02010600030101010101" pitchFamily="2" charset="-122"/>
                <a:ea typeface="宋体" panose="02010600030101010101" pitchFamily="2" charset="-122"/>
              </a:rPr>
              <a:t>中（第一行）列出</a:t>
            </a:r>
            <a:r>
              <a:rPr lang="zh-CN" altLang="zh-CN" sz="1800" dirty="0">
                <a:latin typeface="宋体" panose="02010600030101010101" pitchFamily="2" charset="-122"/>
                <a:ea typeface="宋体" panose="02010600030101010101" pitchFamily="2" charset="-122"/>
              </a:rPr>
              <a:t>它们需要的</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系统</a:t>
            </a:r>
            <a:r>
              <a:rPr lang="zh-CN" altLang="en-US" sz="1800" dirty="0" smtClean="0">
                <a:latin typeface="宋体" panose="02010600030101010101" pitchFamily="2" charset="-122"/>
                <a:ea typeface="宋体" panose="02010600030101010101" pitchFamily="2" charset="-122"/>
              </a:rPr>
              <a:t>可以</a:t>
            </a:r>
            <a:r>
              <a:rPr lang="zh-CN" altLang="zh-CN" sz="1800" dirty="0" smtClean="0">
                <a:latin typeface="宋体" panose="02010600030101010101" pitchFamily="2" charset="-122"/>
                <a:ea typeface="宋体" panose="02010600030101010101" pitchFamily="2" charset="-122"/>
              </a:rPr>
              <a:t>根据</a:t>
            </a:r>
            <a:r>
              <a:rPr lang="zh-CN" altLang="zh-CN" sz="1800" dirty="0">
                <a:latin typeface="宋体" panose="02010600030101010101" pitchFamily="2" charset="-122"/>
                <a:ea typeface="宋体" panose="02010600030101010101" pitchFamily="2" charset="-122"/>
              </a:rPr>
              <a:t>该说明为其分配全部</a:t>
            </a:r>
            <a:r>
              <a:rPr lang="zh-CN" altLang="zh-CN" sz="1800" dirty="0" smtClean="0">
                <a:latin typeface="宋体" panose="02010600030101010101" pitchFamily="2" charset="-122"/>
                <a:ea typeface="宋体" panose="02010600030101010101" pitchFamily="2" charset="-122"/>
              </a:rPr>
              <a:t>资源</a:t>
            </a:r>
            <a:r>
              <a:rPr lang="zh-CN" altLang="en-US" sz="1800" dirty="0" smtClean="0">
                <a:latin typeface="宋体" panose="02010600030101010101" pitchFamily="2" charset="-122"/>
                <a:ea typeface="宋体" panose="02010600030101010101" pitchFamily="2" charset="-122"/>
              </a:rPr>
              <a:t>（</a:t>
            </a:r>
            <a:r>
              <a:rPr lang="zh-CN" altLang="en-US" sz="1800" dirty="0" smtClean="0">
                <a:solidFill>
                  <a:srgbClr val="C00000"/>
                </a:solidFill>
                <a:latin typeface="宋体" panose="02010600030101010101" pitchFamily="2" charset="-122"/>
                <a:ea typeface="宋体" panose="02010600030101010101" pitchFamily="2" charset="-122"/>
              </a:rPr>
              <a:t>资源的静态分配策略</a:t>
            </a:r>
            <a:r>
              <a:rPr lang="zh-CN" altLang="en-US"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直到</a:t>
            </a:r>
            <a:r>
              <a:rPr lang="zh-CN" altLang="zh-CN" sz="1800" dirty="0">
                <a:latin typeface="宋体" panose="02010600030101010101" pitchFamily="2" charset="-122"/>
                <a:ea typeface="宋体" panose="02010600030101010101" pitchFamily="2" charset="-122"/>
              </a:rPr>
              <a:t>作业完成时才回收</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虽然</a:t>
            </a:r>
            <a:r>
              <a:rPr lang="zh-CN" altLang="zh-CN" sz="1800" dirty="0">
                <a:latin typeface="宋体" panose="02010600030101010101" pitchFamily="2" charset="-122"/>
                <a:ea typeface="宋体" panose="02010600030101010101" pitchFamily="2" charset="-122"/>
              </a:rPr>
              <a:t>这</a:t>
            </a:r>
            <a:r>
              <a:rPr lang="zh-CN" altLang="zh-CN" sz="1800" dirty="0">
                <a:solidFill>
                  <a:srgbClr val="7030A0"/>
                </a:solidFill>
                <a:latin typeface="宋体" panose="02010600030101010101" pitchFamily="2" charset="-122"/>
                <a:ea typeface="宋体" panose="02010600030101010101" pitchFamily="2" charset="-122"/>
              </a:rPr>
              <a:t>加重了编程</a:t>
            </a:r>
            <a:r>
              <a:rPr lang="zh-CN" altLang="zh-CN" sz="1800" dirty="0" smtClean="0">
                <a:solidFill>
                  <a:srgbClr val="7030A0"/>
                </a:solidFill>
                <a:latin typeface="宋体" panose="02010600030101010101" pitchFamily="2" charset="-122"/>
                <a:ea typeface="宋体" panose="02010600030101010101" pitchFamily="2" charset="-122"/>
              </a:rPr>
              <a:t>人员</a:t>
            </a:r>
            <a:r>
              <a:rPr lang="zh-CN" altLang="en-US" sz="1800" dirty="0" smtClean="0">
                <a:solidFill>
                  <a:srgbClr val="7030A0"/>
                </a:solidFill>
                <a:latin typeface="宋体" panose="02010600030101010101" pitchFamily="2" charset="-122"/>
                <a:ea typeface="宋体" panose="02010600030101010101" pitchFamily="2" charset="-122"/>
              </a:rPr>
              <a:t>（用户）</a:t>
            </a:r>
            <a:r>
              <a:rPr lang="zh-CN" altLang="zh-CN" sz="1800" dirty="0" smtClean="0">
                <a:solidFill>
                  <a:srgbClr val="7030A0"/>
                </a:solidFill>
                <a:latin typeface="宋体" panose="02010600030101010101" pitchFamily="2" charset="-122"/>
                <a:ea typeface="宋体" panose="02010600030101010101" pitchFamily="2" charset="-122"/>
              </a:rPr>
              <a:t>的</a:t>
            </a:r>
            <a:r>
              <a:rPr lang="zh-CN" altLang="zh-CN" sz="1800" dirty="0">
                <a:solidFill>
                  <a:srgbClr val="7030A0"/>
                </a:solidFill>
                <a:latin typeface="宋体" panose="02010600030101010101" pitchFamily="2" charset="-122"/>
                <a:ea typeface="宋体" panose="02010600030101010101" pitchFamily="2" charset="-122"/>
              </a:rPr>
              <a:t>负担</a:t>
            </a:r>
            <a:r>
              <a:rPr lang="zh-CN" altLang="zh-CN" sz="1800" dirty="0">
                <a:latin typeface="宋体" panose="02010600030101010101" pitchFamily="2" charset="-122"/>
                <a:ea typeface="宋体" panose="02010600030101010101" pitchFamily="2" charset="-122"/>
              </a:rPr>
              <a:t>，也</a:t>
            </a:r>
            <a:r>
              <a:rPr lang="zh-CN" altLang="zh-CN" sz="1800" dirty="0">
                <a:solidFill>
                  <a:srgbClr val="006600"/>
                </a:solidFill>
                <a:latin typeface="宋体" panose="02010600030101010101" pitchFamily="2" charset="-122"/>
                <a:ea typeface="宋体" panose="02010600030101010101" pitchFamily="2" charset="-122"/>
              </a:rPr>
              <a:t>造成了资源的</a:t>
            </a:r>
            <a:r>
              <a:rPr lang="zh-CN" altLang="zh-CN" sz="1800" dirty="0" smtClean="0">
                <a:solidFill>
                  <a:srgbClr val="006600"/>
                </a:solidFill>
                <a:latin typeface="宋体" panose="02010600030101010101" pitchFamily="2" charset="-122"/>
                <a:ea typeface="宋体" panose="02010600030101010101" pitchFamily="2" charset="-122"/>
              </a:rPr>
              <a:t>浪费</a:t>
            </a:r>
            <a:endParaRPr lang="en-US" altLang="zh-CN" sz="1800" dirty="0" smtClean="0">
              <a:solidFill>
                <a:srgbClr val="006600"/>
              </a:solidFill>
              <a:latin typeface="宋体" panose="02010600030101010101" pitchFamily="2" charset="-122"/>
              <a:ea typeface="宋体" panose="02010600030101010101" pitchFamily="2" charset="-122"/>
            </a:endParaRPr>
          </a:p>
          <a:p>
            <a:pPr lvl="2"/>
            <a:r>
              <a:rPr lang="zh-CN" altLang="en-US" sz="1600" dirty="0" smtClean="0">
                <a:solidFill>
                  <a:srgbClr val="0009C0"/>
                </a:solidFill>
                <a:latin typeface="宋体" panose="02010600030101010101" pitchFamily="2" charset="-122"/>
                <a:ea typeface="宋体" panose="02010600030101010101" pitchFamily="2" charset="-122"/>
              </a:rPr>
              <a:t>需要知道自己使用了哪些资源</a:t>
            </a:r>
            <a:endParaRPr lang="en-US" altLang="zh-CN" sz="1600" dirty="0" smtClean="0">
              <a:solidFill>
                <a:srgbClr val="0009C0"/>
              </a:solidFill>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但</a:t>
            </a:r>
            <a:r>
              <a:rPr lang="zh-CN" altLang="zh-CN" sz="1800" dirty="0">
                <a:latin typeface="宋体" panose="02010600030101010101" pitchFamily="2" charset="-122"/>
                <a:ea typeface="宋体" panose="02010600030101010101" pitchFamily="2" charset="-122"/>
              </a:rPr>
              <a:t>这</a:t>
            </a:r>
            <a:r>
              <a:rPr lang="zh-CN" altLang="zh-CN" sz="1800" dirty="0">
                <a:solidFill>
                  <a:srgbClr val="FF0000"/>
                </a:solidFill>
                <a:latin typeface="宋体" panose="02010600030101010101" pitchFamily="2" charset="-122"/>
                <a:ea typeface="宋体" panose="02010600030101010101" pitchFamily="2" charset="-122"/>
              </a:rPr>
              <a:t>的确防止了死锁的</a:t>
            </a:r>
            <a:r>
              <a:rPr lang="zh-CN" altLang="zh-CN" sz="1800" dirty="0" smtClean="0">
                <a:solidFill>
                  <a:srgbClr val="FF0000"/>
                </a:solidFill>
                <a:latin typeface="宋体" panose="02010600030101010101" pitchFamily="2" charset="-122"/>
                <a:ea typeface="宋体" panose="02010600030101010101" pitchFamily="2" charset="-122"/>
              </a:rPr>
              <a:t>发生</a:t>
            </a:r>
            <a:endParaRPr lang="en-US" altLang="zh-CN" sz="1800" dirty="0" smtClean="0">
              <a:solidFill>
                <a:srgbClr val="FF0000"/>
              </a:solidFill>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Deadlock Prevention (Cont.)</a:t>
            </a:r>
            <a:endParaRPr lang="en-US" altLang="zh-CN">
              <a:effectLst>
                <a:outerShdw blurRad="38100" dist="38100" dir="2700000" algn="tl">
                  <a:srgbClr val="C0C0C0"/>
                </a:outerShdw>
              </a:effectLst>
              <a:ea typeface="宋体" panose="02010600030101010101" pitchFamily="2" charset="-122"/>
              <a:cs typeface="+mj-cs"/>
            </a:endParaRPr>
          </a:p>
        </p:txBody>
      </p:sp>
      <p:sp>
        <p:nvSpPr>
          <p:cNvPr id="24579" name="Rectangle 1027"/>
          <p:cNvSpPr>
            <a:spLocks noGrp="1" noChangeArrowheads="1"/>
          </p:cNvSpPr>
          <p:nvPr>
            <p:ph type="body" idx="4294967295"/>
          </p:nvPr>
        </p:nvSpPr>
        <p:spPr>
          <a:xfrm>
            <a:off x="498475" y="1008063"/>
            <a:ext cx="8042275" cy="5461000"/>
          </a:xfrm>
        </p:spPr>
        <p:txBody>
          <a:bodyPr/>
          <a:lstStyle/>
          <a:p>
            <a:r>
              <a:rPr lang="en-US" altLang="zh-CN" sz="2400" b="1" dirty="0">
                <a:solidFill>
                  <a:srgbClr val="0070C0"/>
                </a:solidFill>
                <a:ea typeface="宋体" panose="02010600030101010101" pitchFamily="2" charset="-122"/>
              </a:rPr>
              <a:t>No Preemption</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a:t>
            </a:r>
            <a:endParaRPr lang="en-US" altLang="zh-CN" sz="2400" dirty="0">
              <a:ea typeface="宋体" panose="02010600030101010101" pitchFamily="2" charset="-122"/>
            </a:endParaRPr>
          </a:p>
          <a:p>
            <a:pPr lvl="1"/>
            <a:r>
              <a:rPr lang="zh-CN" altLang="en-US" sz="1800" dirty="0">
                <a:ea typeface="宋体" panose="02010600030101010101" pitchFamily="2" charset="-122"/>
              </a:rPr>
              <a:t>Preempted resources are added to the list of resources for which the process is waiting. </a:t>
            </a:r>
            <a:r>
              <a:rPr lang="en-US" altLang="zh-CN" sz="1800" dirty="0" smtClean="0">
                <a:ea typeface="宋体" panose="02010600030101010101" pitchFamily="2" charset="-122"/>
              </a:rPr>
              <a:t>(</a:t>
            </a:r>
            <a:r>
              <a:rPr lang="zh-CN" altLang="en-US" sz="1800" dirty="0" smtClean="0">
                <a:solidFill>
                  <a:srgbClr val="C00000"/>
                </a:solidFill>
                <a:ea typeface="宋体" panose="02010600030101010101" pitchFamily="2" charset="-122"/>
              </a:rPr>
              <a:t>系统</a:t>
            </a:r>
            <a:r>
              <a:rPr lang="zh-CN" altLang="en-US" sz="1800" b="1" dirty="0" smtClean="0">
                <a:solidFill>
                  <a:srgbClr val="7030A0"/>
                </a:solidFill>
                <a:ea typeface="宋体" panose="02010600030101010101" pitchFamily="2" charset="-122"/>
              </a:rPr>
              <a:t>剥夺</a:t>
            </a:r>
            <a:r>
              <a:rPr lang="zh-CN" altLang="en-US" sz="1800" b="1" dirty="0">
                <a:solidFill>
                  <a:srgbClr val="7030A0"/>
                </a:solidFill>
                <a:ea typeface="宋体" panose="02010600030101010101" pitchFamily="2" charset="-122"/>
              </a:rPr>
              <a:t>某些</a:t>
            </a:r>
            <a:r>
              <a:rPr lang="zh-CN" altLang="en-US" sz="1800" b="1" dirty="0" smtClean="0">
                <a:solidFill>
                  <a:srgbClr val="7030A0"/>
                </a:solidFill>
                <a:ea typeface="宋体" panose="02010600030101010101" pitchFamily="2" charset="-122"/>
              </a:rPr>
              <a:t>阻塞进程的资源，将其</a:t>
            </a:r>
            <a:r>
              <a:rPr lang="zh-CN" altLang="zh-CN" sz="1800" b="1" dirty="0" smtClean="0">
                <a:solidFill>
                  <a:srgbClr val="7030A0"/>
                </a:solidFill>
                <a:ea typeface="宋体" panose="02010600030101010101" pitchFamily="2" charset="-122"/>
              </a:rPr>
              <a:t>分配</a:t>
            </a:r>
            <a:r>
              <a:rPr lang="zh-CN" altLang="zh-CN" sz="1800" b="1" dirty="0">
                <a:solidFill>
                  <a:srgbClr val="7030A0"/>
                </a:solidFill>
                <a:ea typeface="宋体" panose="02010600030101010101" pitchFamily="2" charset="-122"/>
              </a:rPr>
              <a:t>给</a:t>
            </a:r>
            <a:r>
              <a:rPr lang="zh-CN" altLang="zh-CN" sz="1800" b="1" dirty="0" smtClean="0">
                <a:solidFill>
                  <a:srgbClr val="7030A0"/>
                </a:solidFill>
                <a:ea typeface="宋体" panose="02010600030101010101" pitchFamily="2" charset="-122"/>
              </a:rPr>
              <a:t>其</a:t>
            </a:r>
            <a:r>
              <a:rPr lang="zh-CN" altLang="en-US" sz="1800" b="1" dirty="0" smtClean="0">
                <a:solidFill>
                  <a:srgbClr val="7030A0"/>
                </a:solidFill>
                <a:ea typeface="宋体" panose="02010600030101010101" pitchFamily="2" charset="-122"/>
              </a:rPr>
              <a:t>它</a:t>
            </a:r>
            <a:r>
              <a:rPr lang="zh-CN" altLang="zh-CN" sz="1800" b="1" dirty="0" smtClean="0">
                <a:solidFill>
                  <a:srgbClr val="7030A0"/>
                </a:solidFill>
                <a:ea typeface="宋体" panose="02010600030101010101" pitchFamily="2" charset="-122"/>
              </a:rPr>
              <a:t>等待</a:t>
            </a:r>
            <a:r>
              <a:rPr lang="zh-CN" altLang="zh-CN" sz="1800" b="1" dirty="0">
                <a:solidFill>
                  <a:srgbClr val="7030A0"/>
                </a:solidFill>
                <a:ea typeface="宋体" panose="02010600030101010101" pitchFamily="2" charset="-122"/>
              </a:rPr>
              <a:t>该资源的进程</a:t>
            </a:r>
            <a:r>
              <a:rPr lang="en-US" altLang="zh-CN" sz="1800" dirty="0">
                <a:ea typeface="宋体" panose="02010600030101010101" pitchFamily="2" charset="-122"/>
              </a:rPr>
              <a:t>)</a:t>
            </a:r>
            <a:endParaRPr lang="en-US" altLang="zh-CN" sz="1800" dirty="0">
              <a:ea typeface="宋体" panose="02010600030101010101" pitchFamily="2" charset="-122"/>
            </a:endParaRPr>
          </a:p>
          <a:p>
            <a:pPr lvl="1"/>
            <a:r>
              <a:rPr lang="en-US" altLang="zh-CN" sz="1800" dirty="0" smtClean="0">
                <a:ea typeface="宋体" panose="02010600030101010101" pitchFamily="2" charset="-122"/>
              </a:rPr>
              <a:t>If </a:t>
            </a:r>
            <a:r>
              <a:rPr lang="en-US" altLang="zh-CN" sz="1800" dirty="0">
                <a:ea typeface="宋体" panose="02010600030101010101" pitchFamily="2" charset="-122"/>
              </a:rPr>
              <a:t>a process that is holding some resources requests another resource </a:t>
            </a:r>
            <a:r>
              <a:rPr lang="en-US" altLang="zh-CN" sz="1800" dirty="0">
                <a:solidFill>
                  <a:srgbClr val="FF0066"/>
                </a:solidFill>
                <a:ea typeface="宋体" panose="02010600030101010101" pitchFamily="2" charset="-122"/>
              </a:rPr>
              <a:t>that cannot be immediately allocated to it,</a:t>
            </a:r>
            <a:r>
              <a:rPr lang="en-US" altLang="zh-CN" sz="1800" dirty="0">
                <a:ea typeface="宋体" panose="02010600030101010101" pitchFamily="2" charset="-122"/>
              </a:rPr>
              <a:t> then all resources currently being held are released (preempted).</a:t>
            </a:r>
            <a:endParaRPr lang="en-US" altLang="zh-CN" sz="1800" dirty="0">
              <a:ea typeface="宋体" panose="02010600030101010101" pitchFamily="2" charset="-122"/>
            </a:endParaRPr>
          </a:p>
          <a:p>
            <a:pPr lvl="1">
              <a:buFont typeface="Monotype Sorts" pitchFamily="2" charset="2"/>
              <a:buNone/>
            </a:pPr>
            <a:r>
              <a:rPr lang="en-US" altLang="zh-CN" sz="1800" dirty="0">
                <a:ea typeface="宋体" panose="02010600030101010101" pitchFamily="2" charset="-122"/>
              </a:rPr>
              <a:t>     </a:t>
            </a:r>
            <a:r>
              <a:rPr lang="zh-CN" altLang="en-US" sz="1800" dirty="0">
                <a:ea typeface="宋体" panose="02010600030101010101" pitchFamily="2" charset="-122"/>
              </a:rPr>
              <a:t>（</a:t>
            </a:r>
            <a:r>
              <a:rPr lang="zh-CN" altLang="en-US" sz="1800" b="1" dirty="0">
                <a:solidFill>
                  <a:srgbClr val="0009C0"/>
                </a:solidFill>
                <a:ea typeface="宋体" panose="02010600030101010101" pitchFamily="2" charset="-122"/>
              </a:rPr>
              <a:t>如果申请资源而未满足，则释放自己已经获得的资源</a:t>
            </a:r>
            <a:r>
              <a:rPr lang="zh-CN" altLang="en-US" sz="1800" dirty="0">
                <a:ea typeface="宋体" panose="02010600030101010101" pitchFamily="2" charset="-122"/>
              </a:rPr>
              <a:t>）</a:t>
            </a:r>
            <a:endParaRPr lang="zh-CN" altLang="en-US" sz="1800" dirty="0">
              <a:ea typeface="宋体" panose="02010600030101010101" pitchFamily="2" charset="-122"/>
            </a:endParaRPr>
          </a:p>
          <a:p>
            <a:pPr lvl="1"/>
            <a:r>
              <a:rPr lang="zh-CN" altLang="en-US" sz="1800" b="1" dirty="0" smtClean="0">
                <a:solidFill>
                  <a:srgbClr val="FF0000"/>
                </a:solidFill>
                <a:ea typeface="宋体" panose="02010600030101010101" pitchFamily="2" charset="-122"/>
              </a:rPr>
              <a:t>Problems</a:t>
            </a:r>
            <a:r>
              <a:rPr lang="zh-CN" altLang="en-US" sz="1800" dirty="0">
                <a:solidFill>
                  <a:srgbClr val="FF0000"/>
                </a:solidFill>
                <a:ea typeface="宋体" panose="02010600030101010101" pitchFamily="2" charset="-122"/>
              </a:rPr>
              <a:t>:</a:t>
            </a:r>
            <a:endParaRPr lang="en-US" altLang="zh-CN" sz="1800" dirty="0">
              <a:solidFill>
                <a:srgbClr val="003399"/>
              </a:solidFill>
              <a:ea typeface="宋体" panose="02010600030101010101" pitchFamily="2" charset="-122"/>
            </a:endParaRPr>
          </a:p>
          <a:p>
            <a:pPr lvl="2"/>
            <a:r>
              <a:rPr lang="zh-CN" altLang="en-US" sz="1600" dirty="0">
                <a:solidFill>
                  <a:srgbClr val="003399"/>
                </a:solidFill>
                <a:ea typeface="宋体" panose="02010600030101010101" pitchFamily="2" charset="-122"/>
              </a:rPr>
              <a:t>Process will be restarted</a:t>
            </a:r>
            <a:r>
              <a:rPr lang="zh-CN" altLang="en-US" sz="1600" dirty="0">
                <a:ea typeface="宋体" panose="02010600030101010101" pitchFamily="2" charset="-122"/>
              </a:rPr>
              <a:t> only when it can regain </a:t>
            </a:r>
            <a:r>
              <a:rPr lang="zh-CN" altLang="en-US" sz="1600" dirty="0">
                <a:solidFill>
                  <a:srgbClr val="C00000"/>
                </a:solidFill>
                <a:ea typeface="宋体" panose="02010600030101010101" pitchFamily="2" charset="-122"/>
              </a:rPr>
              <a:t>its old resources</a:t>
            </a:r>
            <a:r>
              <a:rPr lang="zh-CN" altLang="en-US" sz="1600" dirty="0">
                <a:ea typeface="宋体" panose="02010600030101010101" pitchFamily="2" charset="-122"/>
              </a:rPr>
              <a:t>, as well as the new ones that it is requesting</a:t>
            </a:r>
            <a:r>
              <a:rPr lang="zh-CN" altLang="en-US" sz="1600" dirty="0" smtClean="0">
                <a:ea typeface="宋体" panose="02010600030101010101" pitchFamily="2" charset="-122"/>
              </a:rPr>
              <a:t>.（当进程唤醒调度执行时，需要重新获取被剥夺的资源）</a:t>
            </a:r>
            <a:endParaRPr lang="en-US" altLang="zh-CN" sz="1600" dirty="0" smtClean="0">
              <a:ea typeface="宋体" panose="02010600030101010101" pitchFamily="2" charset="-122"/>
            </a:endParaRPr>
          </a:p>
          <a:p>
            <a:pPr lvl="2"/>
            <a:r>
              <a:rPr lang="en-US" altLang="zh-CN" sz="1600" dirty="0">
                <a:solidFill>
                  <a:srgbClr val="C00000"/>
                </a:solidFill>
                <a:ea typeface="宋体" panose="02010600030101010101" pitchFamily="2" charset="-122"/>
              </a:rPr>
              <a:t>Starvation is </a:t>
            </a:r>
            <a:r>
              <a:rPr lang="en-US" altLang="zh-CN" sz="1600" dirty="0" smtClean="0">
                <a:solidFill>
                  <a:srgbClr val="C00000"/>
                </a:solidFill>
                <a:ea typeface="宋体" panose="02010600030101010101" pitchFamily="2" charset="-122"/>
              </a:rPr>
              <a:t>possible</a:t>
            </a:r>
            <a:endParaRPr lang="zh-CN" altLang="en-US" sz="1600" dirty="0">
              <a:solidFill>
                <a:srgbClr val="C00000"/>
              </a:solidFill>
              <a:ea typeface="宋体" panose="02010600030101010101" pitchFamily="2" charset="-122"/>
            </a:endParaRPr>
          </a:p>
          <a:p>
            <a:pPr lvl="1"/>
            <a:r>
              <a:rPr lang="zh-CN" altLang="en-US" sz="1800" b="1" dirty="0">
                <a:solidFill>
                  <a:srgbClr val="0009C0"/>
                </a:solidFill>
                <a:ea typeface="宋体" panose="02010600030101010101" pitchFamily="2" charset="-122"/>
              </a:rPr>
              <a:t>适用于状态可保存及恢复的资源，如</a:t>
            </a:r>
            <a:r>
              <a:rPr lang="zh-CN" altLang="en-US" sz="1800" b="1" dirty="0" smtClean="0">
                <a:solidFill>
                  <a:srgbClr val="0009C0"/>
                </a:solidFill>
                <a:ea typeface="宋体" panose="02010600030101010101" pitchFamily="2" charset="-122"/>
              </a:rPr>
              <a:t>CPU寄存器，</a:t>
            </a:r>
            <a:r>
              <a:rPr lang="zh-CN" altLang="en-US" sz="1800" b="1" dirty="0">
                <a:solidFill>
                  <a:srgbClr val="0009C0"/>
                </a:solidFill>
                <a:ea typeface="宋体" panose="02010600030101010101" pitchFamily="2" charset="-122"/>
              </a:rPr>
              <a:t>Memory etc</a:t>
            </a:r>
            <a:r>
              <a:rPr lang="zh-CN" altLang="en-US" sz="1800" b="1" dirty="0" smtClean="0">
                <a:solidFill>
                  <a:srgbClr val="0009C0"/>
                </a:solidFill>
                <a:ea typeface="宋体" panose="02010600030101010101" pitchFamily="2" charset="-122"/>
              </a:rPr>
              <a:t>；</a:t>
            </a:r>
            <a:endParaRPr lang="en-US" altLang="zh-CN" sz="1800" b="1" dirty="0" smtClean="0">
              <a:solidFill>
                <a:srgbClr val="0009C0"/>
              </a:solidFill>
              <a:ea typeface="宋体" panose="02010600030101010101" pitchFamily="2" charset="-122"/>
            </a:endParaRPr>
          </a:p>
          <a:p>
            <a:pPr lvl="1"/>
            <a:r>
              <a:rPr lang="zh-CN" altLang="zh-CN" sz="1800" b="1" dirty="0">
                <a:solidFill>
                  <a:srgbClr val="0070C0"/>
                </a:solidFill>
                <a:ea typeface="宋体" panose="02010600030101010101" pitchFamily="2" charset="-122"/>
              </a:rPr>
              <a:t>一般不适用于像</a:t>
            </a:r>
            <a:r>
              <a:rPr lang="zh-CN" altLang="zh-CN" sz="1800" b="1" dirty="0">
                <a:solidFill>
                  <a:srgbClr val="C00000"/>
                </a:solidFill>
                <a:ea typeface="宋体" panose="02010600030101010101" pitchFamily="2" charset="-122"/>
              </a:rPr>
              <a:t>互斥锁</a:t>
            </a:r>
            <a:r>
              <a:rPr lang="zh-CN" altLang="zh-CN" sz="1800" b="1" dirty="0">
                <a:solidFill>
                  <a:srgbClr val="006600"/>
                </a:solidFill>
                <a:ea typeface="宋体" panose="02010600030101010101" pitchFamily="2" charset="-122"/>
              </a:rPr>
              <a:t>、</a:t>
            </a:r>
            <a:r>
              <a:rPr lang="zh-CN" altLang="zh-CN" sz="1800" b="1" dirty="0">
                <a:solidFill>
                  <a:srgbClr val="C00000"/>
                </a:solidFill>
                <a:ea typeface="宋体" panose="02010600030101010101" pitchFamily="2" charset="-122"/>
              </a:rPr>
              <a:t>信号量</a:t>
            </a:r>
            <a:r>
              <a:rPr lang="zh-CN" altLang="zh-CN" sz="1800" b="1" dirty="0">
                <a:solidFill>
                  <a:srgbClr val="006600"/>
                </a:solidFill>
                <a:ea typeface="宋体" panose="02010600030101010101" pitchFamily="2" charset="-122"/>
              </a:rPr>
              <a:t>以及</a:t>
            </a:r>
            <a:r>
              <a:rPr lang="zh-CN" altLang="zh-CN" sz="1800" b="1" dirty="0">
                <a:solidFill>
                  <a:srgbClr val="C00000"/>
                </a:solidFill>
                <a:ea typeface="宋体" panose="02010600030101010101" pitchFamily="2" charset="-122"/>
              </a:rPr>
              <a:t>打印机</a:t>
            </a:r>
            <a:r>
              <a:rPr lang="zh-CN" altLang="zh-CN" sz="1800" b="1" dirty="0">
                <a:solidFill>
                  <a:srgbClr val="0070C0"/>
                </a:solidFill>
                <a:ea typeface="宋体" panose="02010600030101010101" pitchFamily="2" charset="-122"/>
              </a:rPr>
              <a:t>这类需要互斥非共享使用的资源</a:t>
            </a:r>
            <a:r>
              <a:rPr lang="zh-CN" altLang="zh-CN" sz="1800" b="1" dirty="0">
                <a:solidFill>
                  <a:srgbClr val="0009C0"/>
                </a:solidFill>
                <a:ea typeface="宋体" panose="02010600030101010101" pitchFamily="2" charset="-122"/>
              </a:rPr>
              <a:t>。</a:t>
            </a:r>
            <a:endParaRPr lang="zh-CN" altLang="zh-CN" sz="1800" b="1" dirty="0">
              <a:solidFill>
                <a:srgbClr val="0009C0"/>
              </a:solidFill>
              <a:ea typeface="宋体" panose="02010600030101010101" pitchFamily="2" charset="-122"/>
            </a:endParaRPr>
          </a:p>
          <a:p>
            <a:pPr lvl="1"/>
            <a:endParaRPr lang="zh-CN" altLang="en-US" sz="1800" dirty="0">
              <a:solidFill>
                <a:srgbClr val="0009C0"/>
              </a:solidFill>
              <a:ea typeface="宋体" panose="02010600030101010101" pitchFamily="2" charset="-122"/>
            </a:endParaRPr>
          </a:p>
        </p:txBody>
      </p:sp>
      <p:sp>
        <p:nvSpPr>
          <p:cNvPr id="4" name="圆角矩形标注 3"/>
          <p:cNvSpPr/>
          <p:nvPr/>
        </p:nvSpPr>
        <p:spPr bwMode="auto">
          <a:xfrm>
            <a:off x="4361688" y="2624329"/>
            <a:ext cx="4179062" cy="630936"/>
          </a:xfrm>
          <a:prstGeom prst="wedgeRoundRectCallout">
            <a:avLst>
              <a:gd name="adj1" fmla="val -20833"/>
              <a:gd name="adj2" fmla="val 50294"/>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rgbClr val="080808"/>
                </a:solidFill>
                <a:effectLst/>
                <a:latin typeface="宋体" panose="02010600030101010101" pitchFamily="2" charset="-122"/>
                <a:ea typeface="宋体" panose="02010600030101010101" pitchFamily="2" charset="-122"/>
              </a:rPr>
              <a:t>哲学家就餐问题中，一个哲学家申请不到另一支筷子，就放下已经拿起的筷子。</a:t>
            </a:r>
            <a:endParaRPr kumimoji="0" lang="zh-CN" altLang="en-US" sz="1600" b="0" i="0" u="none" strike="noStrike" cap="none" normalizeH="0" baseline="0" dirty="0" smtClean="0">
              <a:ln>
                <a:noFill/>
              </a:ln>
              <a:solidFill>
                <a:srgbClr val="080808"/>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Deadlock Prevention (Cont.)</a:t>
            </a:r>
            <a:endParaRPr lang="en-US" altLang="zh-CN">
              <a:effectLst>
                <a:outerShdw blurRad="38100" dist="38100" dir="2700000" algn="tl">
                  <a:srgbClr val="C0C0C0"/>
                </a:outerShdw>
              </a:effectLst>
              <a:ea typeface="宋体" panose="02010600030101010101" pitchFamily="2" charset="-122"/>
              <a:cs typeface="+mj-cs"/>
            </a:endParaRPr>
          </a:p>
        </p:txBody>
      </p:sp>
      <p:sp>
        <p:nvSpPr>
          <p:cNvPr id="24579" name="Rectangle 1027"/>
          <p:cNvSpPr>
            <a:spLocks noGrp="1" noChangeArrowheads="1"/>
          </p:cNvSpPr>
          <p:nvPr>
            <p:ph type="body" idx="4294967295"/>
          </p:nvPr>
        </p:nvSpPr>
        <p:spPr>
          <a:xfrm>
            <a:off x="498475" y="1008063"/>
            <a:ext cx="7935311" cy="5461000"/>
          </a:xfrm>
        </p:spPr>
        <p:txBody>
          <a:bodyPr/>
          <a:lstStyle/>
          <a:p>
            <a:pPr eaLnBrk="1" hangingPunct="1">
              <a:spcBef>
                <a:spcPts val="0"/>
              </a:spcBef>
              <a:spcAft>
                <a:spcPts val="1200"/>
              </a:spcAft>
            </a:pPr>
            <a:r>
              <a:rPr lang="zh-CN" altLang="en-US" sz="2000" b="1" dirty="0" smtClean="0">
                <a:solidFill>
                  <a:srgbClr val="0070C0"/>
                </a:solidFill>
                <a:ea typeface="宋体" panose="02010600030101010101" pitchFamily="2" charset="-122"/>
              </a:rPr>
              <a:t>Circular </a:t>
            </a:r>
            <a:r>
              <a:rPr lang="zh-CN" altLang="en-US" sz="2000" b="1" dirty="0">
                <a:solidFill>
                  <a:srgbClr val="0070C0"/>
                </a:solidFill>
                <a:ea typeface="宋体" panose="02010600030101010101" pitchFamily="2" charset="-122"/>
              </a:rPr>
              <a:t>Wait</a:t>
            </a:r>
            <a:r>
              <a:rPr lang="zh-CN" altLang="en-US" sz="2000" dirty="0">
                <a:solidFill>
                  <a:srgbClr val="0070C0"/>
                </a:solidFill>
                <a:ea typeface="宋体" panose="02010600030101010101" pitchFamily="2" charset="-122"/>
              </a:rPr>
              <a:t> </a:t>
            </a:r>
            <a:r>
              <a:rPr lang="zh-CN" altLang="en-US" sz="2000" dirty="0">
                <a:ea typeface="宋体" panose="02010600030101010101" pitchFamily="2" charset="-122"/>
              </a:rPr>
              <a:t>– impose a total ordering of all resource types, and require that each process requests resources in an increasing order of enumeration</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lvl="1" eaLnBrk="1" hangingPunct="1">
              <a:spcBef>
                <a:spcPts val="0"/>
              </a:spcBef>
              <a:spcAft>
                <a:spcPts val="600"/>
              </a:spcAft>
            </a:pPr>
            <a:r>
              <a:rPr lang="zh-CN" altLang="zh-CN" sz="1800" dirty="0">
                <a:latin typeface="宋体" panose="02010600030101010101" pitchFamily="2" charset="-122"/>
                <a:ea typeface="宋体" panose="02010600030101010101" pitchFamily="2" charset="-122"/>
              </a:rPr>
              <a:t>可以将系统中所有的资源类型进行线性排队，并统一编号</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smtClean="0">
                <a:latin typeface="宋体" panose="02010600030101010101" pitchFamily="2" charset="-122"/>
                <a:ea typeface="宋体" panose="02010600030101010101" pitchFamily="2" charset="-122"/>
              </a:rPr>
              <a:t>进程</a:t>
            </a:r>
            <a:r>
              <a:rPr lang="zh-CN" altLang="zh-CN" sz="1800" dirty="0">
                <a:latin typeface="宋体" panose="02010600030101010101" pitchFamily="2" charset="-122"/>
                <a:ea typeface="宋体" panose="02010600030101010101" pitchFamily="2" charset="-122"/>
              </a:rPr>
              <a:t>可以在任何时候提出资源</a:t>
            </a:r>
            <a:r>
              <a:rPr lang="zh-CN" altLang="zh-CN" sz="1800" dirty="0" smtClean="0">
                <a:latin typeface="宋体" panose="02010600030101010101" pitchFamily="2" charset="-122"/>
                <a:ea typeface="宋体" panose="02010600030101010101" pitchFamily="2" charset="-122"/>
              </a:rPr>
              <a:t>请求</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smtClean="0">
                <a:highlight>
                  <a:srgbClr val="FFFF00"/>
                </a:highlight>
                <a:latin typeface="宋体" panose="02010600030101010101" pitchFamily="2" charset="-122"/>
                <a:ea typeface="宋体" panose="02010600030101010101" pitchFamily="2" charset="-122"/>
              </a:rPr>
              <a:t>但是</a:t>
            </a:r>
            <a:r>
              <a:rPr lang="zh-CN" altLang="zh-CN" sz="1800" dirty="0">
                <a:highlight>
                  <a:srgbClr val="FFFF00"/>
                </a:highlight>
                <a:latin typeface="宋体" panose="02010600030101010101" pitchFamily="2" charset="-122"/>
                <a:ea typeface="宋体" panose="02010600030101010101" pitchFamily="2" charset="-122"/>
              </a:rPr>
              <a:t>所有</a:t>
            </a:r>
            <a:r>
              <a:rPr lang="zh-CN" altLang="zh-CN" sz="1800" dirty="0">
                <a:solidFill>
                  <a:srgbClr val="C00000"/>
                </a:solidFill>
                <a:highlight>
                  <a:srgbClr val="FFFF00"/>
                </a:highlight>
                <a:latin typeface="宋体" panose="02010600030101010101" pitchFamily="2" charset="-122"/>
                <a:ea typeface="宋体" panose="02010600030101010101" pitchFamily="2" charset="-122"/>
              </a:rPr>
              <a:t>请求</a:t>
            </a:r>
            <a:r>
              <a:rPr lang="zh-CN" altLang="zh-CN" sz="1800" dirty="0">
                <a:highlight>
                  <a:srgbClr val="FFFF00"/>
                </a:highlight>
                <a:latin typeface="宋体" panose="02010600030101010101" pitchFamily="2" charset="-122"/>
                <a:ea typeface="宋体" panose="02010600030101010101" pitchFamily="2" charset="-122"/>
              </a:rPr>
              <a:t>必须</a:t>
            </a:r>
            <a:r>
              <a:rPr lang="zh-CN" altLang="zh-CN" sz="1800" dirty="0">
                <a:solidFill>
                  <a:srgbClr val="C00000"/>
                </a:solidFill>
                <a:highlight>
                  <a:srgbClr val="FFFF00"/>
                </a:highlight>
                <a:latin typeface="宋体" panose="02010600030101010101" pitchFamily="2" charset="-122"/>
                <a:ea typeface="宋体" panose="02010600030101010101" pitchFamily="2" charset="-122"/>
              </a:rPr>
              <a:t>按照资源编号递增的顺序提出</a:t>
            </a:r>
            <a:r>
              <a:rPr lang="zh-CN" altLang="zh-CN" sz="1800" dirty="0">
                <a:highlight>
                  <a:srgbClr val="FFFF00"/>
                </a:highlight>
                <a:latin typeface="宋体" panose="02010600030101010101" pitchFamily="2" charset="-122"/>
                <a:ea typeface="宋体" panose="02010600030101010101" pitchFamily="2" charset="-122"/>
              </a:rPr>
              <a:t>，</a:t>
            </a:r>
            <a:r>
              <a:rPr lang="zh-CN" altLang="zh-CN" sz="1800" dirty="0">
                <a:solidFill>
                  <a:srgbClr val="7030A0"/>
                </a:solidFill>
                <a:highlight>
                  <a:srgbClr val="FFFF00"/>
                </a:highlight>
                <a:latin typeface="宋体" panose="02010600030101010101" pitchFamily="2" charset="-122"/>
                <a:ea typeface="宋体" panose="02010600030101010101" pitchFamily="2" charset="-122"/>
              </a:rPr>
              <a:t>不允许进程请求比当前所占有设备编号低的资源</a:t>
            </a:r>
            <a:r>
              <a:rPr lang="zh-CN" altLang="zh-CN" sz="1800" dirty="0" smtClean="0">
                <a:highlight>
                  <a:srgbClr val="FFFF00"/>
                </a:highlight>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smtClean="0">
                <a:latin typeface="宋体" panose="02010600030101010101" pitchFamily="2" charset="-122"/>
                <a:ea typeface="宋体" panose="02010600030101010101" pitchFamily="2" charset="-122"/>
              </a:rPr>
              <a:t>如果</a:t>
            </a:r>
            <a:r>
              <a:rPr lang="zh-CN" altLang="zh-CN" sz="1800" dirty="0">
                <a:latin typeface="宋体" panose="02010600030101010101" pitchFamily="2" charset="-122"/>
                <a:ea typeface="宋体" panose="02010600030101010101" pitchFamily="2" charset="-122"/>
              </a:rPr>
              <a:t>进程需要同一资源的</a:t>
            </a:r>
            <a:r>
              <a:rPr lang="zh-CN" altLang="zh-CN" sz="1800" dirty="0">
                <a:solidFill>
                  <a:srgbClr val="0009C0"/>
                </a:solidFill>
                <a:latin typeface="宋体" panose="02010600030101010101" pitchFamily="2" charset="-122"/>
                <a:ea typeface="宋体" panose="02010600030101010101" pitchFamily="2" charset="-122"/>
              </a:rPr>
              <a:t>多个实例时，需要一起申请它们</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smtClean="0">
                <a:latin typeface="宋体" panose="02010600030101010101" pitchFamily="2" charset="-122"/>
                <a:ea typeface="宋体" panose="02010600030101010101" pitchFamily="2" charset="-122"/>
              </a:rPr>
              <a:t>或者</a:t>
            </a:r>
            <a:r>
              <a:rPr lang="zh-CN" altLang="zh-CN" sz="1800" dirty="0">
                <a:latin typeface="宋体" panose="02010600030101010101" pitchFamily="2" charset="-122"/>
                <a:ea typeface="宋体" panose="02010600030101010101" pitchFamily="2" charset="-122"/>
              </a:rPr>
              <a:t>规定当进程申请某种资源类型时</a:t>
            </a:r>
            <a:r>
              <a:rPr lang="zh-CN" altLang="zh-CN" sz="1800" dirty="0" smtClean="0">
                <a:latin typeface="宋体" panose="02010600030101010101" pitchFamily="2" charset="-122"/>
                <a:ea typeface="宋体" panose="02010600030101010101" pitchFamily="2" charset="-122"/>
              </a:rPr>
              <a:t>，如果</a:t>
            </a:r>
            <a:r>
              <a:rPr lang="zh-CN" altLang="zh-CN" sz="1800" dirty="0">
                <a:solidFill>
                  <a:srgbClr val="006600"/>
                </a:solidFill>
                <a:latin typeface="宋体" panose="02010600030101010101" pitchFamily="2" charset="-122"/>
                <a:ea typeface="宋体" panose="02010600030101010101" pitchFamily="2" charset="-122"/>
              </a:rPr>
              <a:t>其所占有的资源中有编号大于所请求资源的编号，应先予以释放</a:t>
            </a:r>
            <a:r>
              <a:rPr lang="zh-CN" altLang="zh-CN" sz="1800" dirty="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eaLnBrk="1" hangingPunct="1">
              <a:spcBef>
                <a:spcPts val="0"/>
              </a:spcBef>
              <a:spcAft>
                <a:spcPts val="600"/>
              </a:spcAft>
            </a:pPr>
            <a:r>
              <a:rPr lang="zh-CN" altLang="en-US" sz="2000" dirty="0" smtClean="0">
                <a:ea typeface="宋体" panose="02010600030101010101" pitchFamily="2" charset="-122"/>
              </a:rPr>
              <a:t>与</a:t>
            </a:r>
            <a:r>
              <a:rPr lang="zh-CN" altLang="zh-CN" sz="2000" dirty="0" smtClean="0">
                <a:ea typeface="宋体" panose="02010600030101010101" pitchFamily="2" charset="-122"/>
              </a:rPr>
              <a:t>前</a:t>
            </a:r>
            <a:r>
              <a:rPr lang="zh-CN" altLang="zh-CN" sz="2000" dirty="0">
                <a:ea typeface="宋体" panose="02010600030101010101" pitchFamily="2" charset="-122"/>
              </a:rPr>
              <a:t>两种方法相比，其资源利用率和系统吞吐量似乎有较为明显的</a:t>
            </a:r>
            <a:r>
              <a:rPr lang="zh-CN" altLang="zh-CN" sz="2000" dirty="0" smtClean="0">
                <a:ea typeface="宋体" panose="02010600030101010101" pitchFamily="2" charset="-122"/>
              </a:rPr>
              <a:t>改善</a:t>
            </a:r>
            <a:endParaRPr lang="en-US" altLang="zh-CN" sz="2000" dirty="0" smtClean="0">
              <a:ea typeface="宋体" panose="02010600030101010101" pitchFamily="2" charset="-122"/>
            </a:endParaRPr>
          </a:p>
          <a:p>
            <a:pPr eaLnBrk="1" hangingPunct="1">
              <a:spcBef>
                <a:spcPts val="0"/>
              </a:spcBef>
              <a:spcAft>
                <a:spcPts val="600"/>
              </a:spcAft>
            </a:pPr>
            <a:r>
              <a:rPr lang="zh-CN" altLang="en-US" sz="2000" dirty="0" smtClean="0">
                <a:solidFill>
                  <a:srgbClr val="C00000"/>
                </a:solidFill>
                <a:ea typeface="宋体" panose="02010600030101010101" pitchFamily="2" charset="-122"/>
              </a:rPr>
              <a:t>存在的问题？</a:t>
            </a:r>
            <a:endParaRPr lang="en-US" altLang="zh-CN" sz="2000"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Deadlock Prevention (Cont.)</a:t>
            </a:r>
            <a:endParaRPr lang="en-US" altLang="zh-CN">
              <a:effectLst>
                <a:outerShdw blurRad="38100" dist="38100" dir="2700000" algn="tl">
                  <a:srgbClr val="C0C0C0"/>
                </a:outerShdw>
              </a:effectLst>
              <a:ea typeface="宋体" panose="02010600030101010101" pitchFamily="2" charset="-122"/>
              <a:cs typeface="+mj-cs"/>
            </a:endParaRPr>
          </a:p>
        </p:txBody>
      </p:sp>
      <p:sp>
        <p:nvSpPr>
          <p:cNvPr id="24579" name="Rectangle 1027"/>
          <p:cNvSpPr>
            <a:spLocks noGrp="1" noChangeArrowheads="1"/>
          </p:cNvSpPr>
          <p:nvPr>
            <p:ph type="body" idx="4294967295"/>
          </p:nvPr>
        </p:nvSpPr>
        <p:spPr>
          <a:xfrm>
            <a:off x="498475" y="1008063"/>
            <a:ext cx="7935311" cy="5461000"/>
          </a:xfrm>
        </p:spPr>
        <p:txBody>
          <a:bodyPr/>
          <a:lstStyle/>
          <a:p>
            <a:pPr eaLnBrk="1" hangingPunct="1">
              <a:spcBef>
                <a:spcPts val="0"/>
              </a:spcBef>
              <a:spcAft>
                <a:spcPts val="600"/>
              </a:spcAft>
            </a:pPr>
            <a:r>
              <a:rPr lang="zh-CN" altLang="en-US" sz="2000" b="1" dirty="0" smtClean="0">
                <a:solidFill>
                  <a:srgbClr val="0070C0"/>
                </a:solidFill>
                <a:ea typeface="宋体" panose="02010600030101010101" pitchFamily="2" charset="-122"/>
              </a:rPr>
              <a:t>Circular </a:t>
            </a:r>
            <a:r>
              <a:rPr lang="zh-CN" altLang="en-US" sz="2000" b="1" dirty="0">
                <a:solidFill>
                  <a:srgbClr val="0070C0"/>
                </a:solidFill>
                <a:ea typeface="宋体" panose="02010600030101010101" pitchFamily="2" charset="-122"/>
              </a:rPr>
              <a:t>Wait</a:t>
            </a:r>
            <a:r>
              <a:rPr lang="zh-CN" altLang="en-US" sz="2000" dirty="0">
                <a:solidFill>
                  <a:srgbClr val="0070C0"/>
                </a:solidFill>
                <a:ea typeface="宋体" panose="02010600030101010101" pitchFamily="2" charset="-122"/>
              </a:rPr>
              <a:t> </a:t>
            </a:r>
            <a:r>
              <a:rPr lang="zh-CN" altLang="en-US" sz="2000" dirty="0">
                <a:ea typeface="宋体" panose="02010600030101010101" pitchFamily="2" charset="-122"/>
              </a:rPr>
              <a:t>– impose a total ordering of all resource types, and require that each process requests resources in an increasing order of enumeration</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eaLnBrk="1" hangingPunct="1">
              <a:spcBef>
                <a:spcPts val="0"/>
              </a:spcBef>
              <a:spcAft>
                <a:spcPts val="600"/>
              </a:spcAft>
            </a:pPr>
            <a:r>
              <a:rPr lang="zh-CN" altLang="en-US" sz="2000" dirty="0" smtClean="0">
                <a:ea typeface="宋体" panose="02010600030101010101" pitchFamily="2" charset="-122"/>
              </a:rPr>
              <a:t>问题</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lvl="1" eaLnBrk="1" hangingPunct="1">
              <a:spcBef>
                <a:spcPts val="0"/>
              </a:spcBef>
              <a:spcAft>
                <a:spcPts val="600"/>
              </a:spcAft>
            </a:pPr>
            <a:r>
              <a:rPr lang="zh-CN" altLang="zh-CN" sz="1800" dirty="0">
                <a:latin typeface="宋体" panose="02010600030101010101" pitchFamily="2" charset="-122"/>
                <a:ea typeface="宋体" panose="02010600030101010101" pitchFamily="2" charset="-122"/>
              </a:rPr>
              <a:t>为系统中各类资源所分配的序号应相对稳定，</a:t>
            </a:r>
            <a:r>
              <a:rPr lang="zh-CN" altLang="zh-CN" sz="1800" dirty="0">
                <a:solidFill>
                  <a:srgbClr val="0009C0"/>
                </a:solidFill>
                <a:latin typeface="宋体" panose="02010600030101010101" pitchFamily="2" charset="-122"/>
                <a:ea typeface="宋体" panose="02010600030101010101" pitchFamily="2" charset="-122"/>
              </a:rPr>
              <a:t>限制了新类型设备的增加</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a:solidFill>
                  <a:srgbClr val="0009C0"/>
                </a:solidFill>
                <a:latin typeface="宋体" panose="02010600030101010101" pitchFamily="2" charset="-122"/>
                <a:ea typeface="宋体" panose="02010600030101010101" pitchFamily="2" charset="-122"/>
              </a:rPr>
              <a:t>先申请到的资源被长时间闲置</a:t>
            </a:r>
            <a:r>
              <a:rPr lang="zh-CN" altLang="zh-CN" sz="1800" dirty="0">
                <a:latin typeface="宋体" panose="02010600030101010101" pitchFamily="2" charset="-122"/>
                <a:ea typeface="宋体" panose="02010600030101010101" pitchFamily="2" charset="-122"/>
              </a:rPr>
              <a:t>，</a:t>
            </a:r>
            <a:r>
              <a:rPr lang="zh-CN" altLang="zh-CN" sz="1800" dirty="0">
                <a:solidFill>
                  <a:srgbClr val="C00000"/>
                </a:solidFill>
                <a:latin typeface="宋体" panose="02010600030101010101" pitchFamily="2" charset="-122"/>
                <a:ea typeface="宋体" panose="02010600030101010101" pitchFamily="2" charset="-122"/>
              </a:rPr>
              <a:t>造成资源浪费</a:t>
            </a:r>
            <a:r>
              <a:rPr lang="zh-CN" altLang="zh-CN" sz="1800" dirty="0">
                <a:latin typeface="宋体" panose="02010600030101010101" pitchFamily="2" charset="-122"/>
                <a:ea typeface="宋体" panose="02010600030101010101" pitchFamily="2" charset="-122"/>
              </a:rPr>
              <a:t>，降低了资源利用率和系统</a:t>
            </a:r>
            <a:r>
              <a:rPr lang="zh-CN" altLang="zh-CN" sz="1800" dirty="0" smtClean="0">
                <a:latin typeface="宋体" panose="02010600030101010101" pitchFamily="2" charset="-122"/>
                <a:ea typeface="宋体" panose="02010600030101010101" pitchFamily="2" charset="-122"/>
              </a:rPr>
              <a:t>吞吐量</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a:latin typeface="宋体" panose="02010600030101010101" pitchFamily="2" charset="-122"/>
                <a:ea typeface="宋体" panose="02010600030101010101" pitchFamily="2" charset="-122"/>
              </a:rPr>
              <a:t>当资源包括进程表项、假脱机磁盘空间、加锁的数据库记录以及其它</a:t>
            </a:r>
            <a:r>
              <a:rPr lang="zh-CN" altLang="zh-CN" sz="1800" dirty="0">
                <a:solidFill>
                  <a:srgbClr val="C00000"/>
                </a:solidFill>
                <a:latin typeface="宋体" panose="02010600030101010101" pitchFamily="2" charset="-122"/>
                <a:ea typeface="宋体" panose="02010600030101010101" pitchFamily="2" charset="-122"/>
              </a:rPr>
              <a:t>抽象资源</a:t>
            </a:r>
            <a:r>
              <a:rPr lang="zh-CN" altLang="zh-CN" sz="1800" dirty="0">
                <a:latin typeface="宋体" panose="02010600030101010101" pitchFamily="2" charset="-122"/>
                <a:ea typeface="宋体" panose="02010600030101010101" pitchFamily="2" charset="-122"/>
              </a:rPr>
              <a:t>时，系统中潜在的资源数目会很大，</a:t>
            </a:r>
            <a:r>
              <a:rPr lang="zh-CN" altLang="zh-CN" sz="1800" dirty="0">
                <a:solidFill>
                  <a:srgbClr val="0070C0"/>
                </a:solidFill>
                <a:latin typeface="宋体" panose="02010600030101010101" pitchFamily="2" charset="-122"/>
                <a:ea typeface="宋体" panose="02010600030101010101" pitchFamily="2" charset="-122"/>
              </a:rPr>
              <a:t>以至于资源的编号方法根本无法使用</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a:solidFill>
                  <a:srgbClr val="0070C0"/>
                </a:solidFill>
                <a:latin typeface="宋体" panose="02010600030101010101" pitchFamily="2" charset="-122"/>
                <a:ea typeface="宋体" panose="02010600030101010101" pitchFamily="2" charset="-122"/>
              </a:rPr>
              <a:t>如果要求应用程序员在编程时应根据该策略</a:t>
            </a:r>
            <a:r>
              <a:rPr lang="zh-CN" altLang="zh-CN" sz="1800" dirty="0">
                <a:latin typeface="宋体" panose="02010600030101010101" pitchFamily="2" charset="-122"/>
                <a:ea typeface="宋体" panose="02010600030101010101" pitchFamily="2" charset="-122"/>
              </a:rPr>
              <a:t>，采用适当的顺序获取使用资源，必然会增加编程人员的负担，</a:t>
            </a:r>
            <a:r>
              <a:rPr lang="zh-CN" altLang="zh-CN" sz="1800" dirty="0">
                <a:solidFill>
                  <a:srgbClr val="C00000"/>
                </a:solidFill>
                <a:latin typeface="宋体" panose="02010600030101010101" pitchFamily="2" charset="-122"/>
                <a:ea typeface="宋体" panose="02010600030101010101" pitchFamily="2" charset="-122"/>
              </a:rPr>
              <a:t>无法使用户能够简单、自主地编程</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p:txBody>
      </p:sp>
      <p:sp>
        <p:nvSpPr>
          <p:cNvPr id="2" name="圆角矩形标注 1"/>
          <p:cNvSpPr/>
          <p:nvPr/>
        </p:nvSpPr>
        <p:spPr bwMode="auto">
          <a:xfrm>
            <a:off x="2392661" y="1167384"/>
            <a:ext cx="5919235" cy="1255776"/>
          </a:xfrm>
          <a:prstGeom prst="wedgeRoundRectCallout">
            <a:avLst>
              <a:gd name="adj1" fmla="val -20499"/>
              <a:gd name="adj2" fmla="val 3103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marR="0" indent="-285750" algn="l" defTabSz="914400" rtl="0" eaLnBrk="1" fontAlgn="base" latinLnBrk="0" hangingPunct="0">
              <a:lnSpc>
                <a:spcPct val="100000"/>
              </a:lnSpc>
              <a:spcBef>
                <a:spcPct val="0"/>
              </a:spcBef>
              <a:spcAft>
                <a:spcPct val="0"/>
              </a:spcAft>
              <a:buClrTx/>
              <a:buSzTx/>
              <a:buFont typeface="Arial" panose="020B0604020202020204" pitchFamily="34" charset="0"/>
              <a:buChar char="•"/>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BSD UNIX—</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witness</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动态检测系统内</a:t>
            </a:r>
            <a:r>
              <a:rPr kumimoji="0" lang="zh-CN" altLang="en-US" sz="1600" b="1" i="0" u="none" strike="noStrike" cap="none" normalizeH="0" baseline="0" dirty="0" smtClean="0">
                <a:ln>
                  <a:noFill/>
                </a:ln>
                <a:solidFill>
                  <a:srgbClr val="0009C0"/>
                </a:solidFill>
                <a:effectLst/>
                <a:latin typeface="Times New Roman" panose="02020603050405020304" pitchFamily="18" charset="0"/>
                <a:ea typeface="宋体" panose="02010600030101010101" pitchFamily="2" charset="-122"/>
                <a:cs typeface="Times New Roman" panose="02020603050405020304" pitchFamily="18" charset="0"/>
              </a:rPr>
              <a:t>临界区的锁顺序</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例如有两个锁</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，两个线程</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使用它们实现临界区的互斥。</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a:buFont typeface="Arial" panose="020B0604020202020204" pitchFamily="34" charset="0"/>
              <a:buChar char="•"/>
            </a:pPr>
            <a:r>
              <a:rPr kumimoji="0" lang="zh-CN" altLang="en-US" sz="1600" b="1" i="0" u="none" strike="noStrike" cap="none" normalizeH="0" baseline="0" dirty="0" smtClean="0">
                <a:ln>
                  <a:noFill/>
                </a:ln>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思考：这两个线程如何使用这两个锁，才不会导致死锁？</a:t>
            </a:r>
            <a:endParaRPr kumimoji="0" lang="zh-CN" altLang="en-US" sz="1600" b="1" i="0" u="none" strike="noStrike" cap="none" normalizeH="0" baseline="0" dirty="0" smtClean="0">
              <a:ln>
                <a:noFill/>
              </a:ln>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圆角矩形标注 4"/>
          <p:cNvSpPr/>
          <p:nvPr/>
        </p:nvSpPr>
        <p:spPr bwMode="auto">
          <a:xfrm>
            <a:off x="2625071" y="5171123"/>
            <a:ext cx="5635771" cy="991425"/>
          </a:xfrm>
          <a:prstGeom prst="wedgeRoundRectCallout">
            <a:avLst>
              <a:gd name="adj1" fmla="val -20499"/>
              <a:gd name="adj2" fmla="val 3103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如果线程</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获取</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锁的顺序是</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lock1</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lock2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而另</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一个</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线程</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T2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获取</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锁的顺序是</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lock2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lock1</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marL="285750" indent="-285750" eaLnBrk="1">
              <a:buFont typeface="Arial" panose="020B0604020202020204" pitchFamily="34" charset="0"/>
              <a:buChar char="•"/>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软件</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witness</a:t>
            </a:r>
            <a:r>
              <a:rPr lang="zh-CN" altLang="en-US"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将</a:t>
            </a:r>
            <a:r>
              <a:rPr lang="zh-CN" altLang="en-US"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给出警告</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sym typeface="+mn-ea"/>
              </a:rPr>
              <a:t>Deadlock Prevention: </a:t>
            </a:r>
            <a:r>
              <a:rPr lang="en-US" altLang="zh-CN" dirty="0">
                <a:solidFill>
                  <a:srgbClr val="7030A0"/>
                </a:solidFill>
                <a:effectLst>
                  <a:outerShdw blurRad="38100" dist="38100" dir="2700000" algn="tl">
                    <a:srgbClr val="C0C0C0"/>
                  </a:outerShdw>
                </a:effectLst>
                <a:ea typeface="宋体" panose="02010600030101010101" pitchFamily="2" charset="-122"/>
                <a:sym typeface="+mn-ea"/>
              </a:rPr>
              <a:t>Discussion</a:t>
            </a:r>
            <a:endParaRPr lang="zh-CN" altLang="en-US" dirty="0">
              <a:solidFill>
                <a:srgbClr val="7030A0"/>
              </a:solidFill>
              <a:effectLst>
                <a:outerShdw blurRad="38100" dist="38100" dir="2700000" algn="tl">
                  <a:srgbClr val="C0C0C0"/>
                </a:outerShdw>
              </a:effectLst>
              <a:ea typeface="宋体" panose="02010600030101010101" pitchFamily="2" charset="-122"/>
              <a:cs typeface="+mj-cs"/>
            </a:endParaRPr>
          </a:p>
        </p:txBody>
      </p:sp>
      <p:sp>
        <p:nvSpPr>
          <p:cNvPr id="25603" name="Rectangle 3"/>
          <p:cNvSpPr>
            <a:spLocks noGrp="1" noChangeArrowheads="1"/>
          </p:cNvSpPr>
          <p:nvPr>
            <p:ph type="body" idx="4294967295"/>
          </p:nvPr>
        </p:nvSpPr>
        <p:spPr>
          <a:xfrm>
            <a:off x="827088" y="1512888"/>
            <a:ext cx="7351712" cy="4586160"/>
          </a:xfrm>
        </p:spPr>
        <p:txBody>
          <a:bodyPr/>
          <a:lstStyle/>
          <a:p>
            <a:r>
              <a:rPr lang="zh-CN" altLang="en-US" sz="2000" dirty="0" smtClean="0">
                <a:ea typeface="宋体" panose="02010600030101010101" pitchFamily="2" charset="-122"/>
              </a:rPr>
              <a:t>为什么</a:t>
            </a:r>
            <a:r>
              <a:rPr lang="zh-CN" altLang="en-US" sz="2000" dirty="0">
                <a:ea typeface="宋体" panose="02010600030101010101" pitchFamily="2" charset="-122"/>
              </a:rPr>
              <a:t>进程不会等待</a:t>
            </a:r>
            <a:r>
              <a:rPr lang="en-US" altLang="zh-CN" sz="2000" dirty="0" smtClean="0">
                <a:ea typeface="宋体" panose="02010600030101010101" pitchFamily="2" charset="-122"/>
              </a:rPr>
              <a:t>CPU</a:t>
            </a:r>
            <a:r>
              <a:rPr lang="zh-CN" altLang="en-US" sz="2000" dirty="0" smtClean="0">
                <a:ea typeface="宋体" panose="02010600030101010101" pitchFamily="2" charset="-122"/>
              </a:rPr>
              <a:t>、</a:t>
            </a:r>
            <a:r>
              <a:rPr lang="en-US" altLang="zh-CN" sz="2000" dirty="0" smtClean="0">
                <a:ea typeface="宋体" panose="02010600030101010101" pitchFamily="2" charset="-122"/>
              </a:rPr>
              <a:t>memory</a:t>
            </a:r>
            <a:r>
              <a:rPr lang="zh-CN" altLang="en-US" sz="2000" dirty="0" smtClean="0">
                <a:ea typeface="宋体" panose="02010600030101010101" pitchFamily="2" charset="-122"/>
              </a:rPr>
              <a:t>等这</a:t>
            </a:r>
            <a:r>
              <a:rPr lang="zh-CN" altLang="en-US" sz="2000" dirty="0">
                <a:ea typeface="宋体" panose="02010600030101010101" pitchFamily="2" charset="-122"/>
              </a:rPr>
              <a:t>类资源而进入死锁？</a:t>
            </a:r>
            <a:endParaRPr lang="en-US" altLang="zh-CN" sz="2000" dirty="0">
              <a:ea typeface="宋体" panose="02010600030101010101" pitchFamily="2" charset="-122"/>
            </a:endParaRPr>
          </a:p>
          <a:p>
            <a:endParaRPr lang="en-US" altLang="zh-CN" sz="2000" dirty="0">
              <a:ea typeface="宋体" panose="02010600030101010101" pitchFamily="2" charset="-122"/>
            </a:endParaRPr>
          </a:p>
          <a:p>
            <a:r>
              <a:rPr lang="zh-CN" altLang="en-US" sz="2000" dirty="0">
                <a:ea typeface="宋体" panose="02010600030101010101" pitchFamily="2" charset="-122"/>
              </a:rPr>
              <a:t>预防死锁可以采取哪些措施？说明原因</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zh-CN" altLang="en-US" sz="2000" dirty="0">
                <a:ea typeface="宋体" panose="02010600030101010101" pitchFamily="2" charset="-122"/>
              </a:rPr>
              <a:t>给出一种资源分配策略，说明这种策略是否会导致死锁？为什么？可能存在什么问题？</a:t>
            </a:r>
            <a:endParaRPr lang="zh-CN" altLang="en-US" sz="2000" dirty="0">
              <a:ea typeface="宋体" panose="02010600030101010101" pitchFamily="2" charset="-122"/>
            </a:endParaRPr>
          </a:p>
          <a:p>
            <a:pPr lvl="1"/>
            <a:r>
              <a:rPr lang="zh-CN" altLang="en-US" sz="1800" dirty="0" smtClean="0">
                <a:ea typeface="宋体" panose="02010600030101010101" pitchFamily="2" charset="-122"/>
              </a:rPr>
              <a:t>原因</a:t>
            </a:r>
            <a:r>
              <a:rPr lang="zh-CN" altLang="en-US" sz="1800" dirty="0">
                <a:ea typeface="宋体" panose="02010600030101010101" pitchFamily="2" charset="-122"/>
              </a:rPr>
              <a:t>说明：</a:t>
            </a:r>
            <a:r>
              <a:rPr lang="zh-CN" altLang="en-US" sz="1800" dirty="0" smtClean="0">
                <a:ea typeface="宋体" panose="02010600030101010101" pitchFamily="2" charset="-122"/>
              </a:rPr>
              <a:t>摒弃了死锁四个必要条件中的哪一个或哪几个。</a:t>
            </a:r>
            <a:endParaRPr lang="en-US" altLang="zh-CN" sz="1800" dirty="0" smtClean="0">
              <a:ea typeface="宋体" panose="02010600030101010101" pitchFamily="2" charset="-122"/>
            </a:endParaRPr>
          </a:p>
          <a:p>
            <a:endParaRPr lang="en-US" altLang="zh-CN" sz="2000" b="1" dirty="0" smtClean="0">
              <a:solidFill>
                <a:srgbClr val="000099"/>
              </a:solidFill>
              <a:ea typeface="宋体" panose="02010600030101010101" pitchFamily="2" charset="-122"/>
            </a:endParaRPr>
          </a:p>
          <a:p>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Chapter Objectives</a:t>
            </a:r>
            <a:endParaRPr lang="en-US" altLang="zh-CN">
              <a:effectLst>
                <a:outerShdw blurRad="38100" dist="38100" dir="2700000" algn="tl">
                  <a:srgbClr val="C0C0C0"/>
                </a:outerShdw>
              </a:effectLst>
              <a:ea typeface="宋体" panose="02010600030101010101" pitchFamily="2" charset="-122"/>
              <a:cs typeface="+mj-cs"/>
            </a:endParaRPr>
          </a:p>
        </p:txBody>
      </p:sp>
      <p:sp>
        <p:nvSpPr>
          <p:cNvPr id="6147" name="Rectangle 3"/>
          <p:cNvSpPr>
            <a:spLocks noGrp="1" noChangeArrowheads="1"/>
          </p:cNvSpPr>
          <p:nvPr>
            <p:ph type="body" idx="4294967295"/>
          </p:nvPr>
        </p:nvSpPr>
        <p:spPr>
          <a:xfrm>
            <a:off x="827088" y="1282700"/>
            <a:ext cx="7335837" cy="4452938"/>
          </a:xfrm>
        </p:spPr>
        <p:txBody>
          <a:bodyPr/>
          <a:lstStyle/>
          <a:p>
            <a:r>
              <a:rPr lang="zh-CN" altLang="en-US" sz="2800">
                <a:ea typeface="宋体" panose="02010600030101010101" pitchFamily="2" charset="-122"/>
              </a:rPr>
              <a:t>To develop a description of deadlocks, which </a:t>
            </a:r>
            <a:r>
              <a:rPr lang="zh-CN" altLang="en-US" sz="2800" b="1">
                <a:ea typeface="宋体" panose="02010600030101010101" pitchFamily="2" charset="-122"/>
              </a:rPr>
              <a:t>prevent</a:t>
            </a:r>
            <a:r>
              <a:rPr lang="zh-CN" altLang="en-US" sz="2800">
                <a:ea typeface="宋体" panose="02010600030101010101" pitchFamily="2" charset="-122"/>
              </a:rPr>
              <a:t> sets of concurrent processes from completing their tasks</a:t>
            </a:r>
            <a:endParaRPr lang="zh-CN" altLang="en-US" sz="2800">
              <a:ea typeface="宋体" panose="02010600030101010101" pitchFamily="2" charset="-122"/>
            </a:endParaRPr>
          </a:p>
          <a:p>
            <a:r>
              <a:rPr lang="zh-CN" altLang="en-US" sz="2800">
                <a:ea typeface="宋体" panose="02010600030101010101" pitchFamily="2" charset="-122"/>
              </a:rPr>
              <a:t>To present a number of different methods for </a:t>
            </a:r>
            <a:r>
              <a:rPr lang="zh-CN" altLang="en-US" sz="2800" b="1">
                <a:ea typeface="宋体" panose="02010600030101010101" pitchFamily="2" charset="-122"/>
              </a:rPr>
              <a:t>preventing </a:t>
            </a:r>
            <a:r>
              <a:rPr lang="zh-CN" altLang="en-US" sz="2800">
                <a:ea typeface="宋体" panose="02010600030101010101" pitchFamily="2" charset="-122"/>
              </a:rPr>
              <a:t>or </a:t>
            </a:r>
            <a:r>
              <a:rPr lang="zh-CN" altLang="en-US" sz="2800" b="1">
                <a:ea typeface="宋体" panose="02010600030101010101" pitchFamily="2" charset="-122"/>
              </a:rPr>
              <a:t>avoiding</a:t>
            </a:r>
            <a:r>
              <a:rPr lang="zh-CN" altLang="en-US" sz="2800">
                <a:ea typeface="宋体" panose="02010600030101010101" pitchFamily="2" charset="-122"/>
              </a:rPr>
              <a:t> deadlocks in a computer system.</a:t>
            </a:r>
            <a:endParaRPr lang="zh-CN" altLang="en-US" sz="2800">
              <a:ea typeface="宋体" panose="02010600030101010101" pitchFamily="2" charset="-122"/>
            </a:endParaRPr>
          </a:p>
          <a:p>
            <a:pPr>
              <a:buSzPct val="85000"/>
              <a:buFont typeface="Monotype Sorts" pitchFamily="2" charset="2"/>
              <a:buNone/>
            </a:pPr>
            <a:endParaRPr lang="zh-CN" altLang="en-US" sz="2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a:xfrm>
            <a:off x="708025" y="663575"/>
            <a:ext cx="8077200" cy="609600"/>
          </a:xfrm>
          <a:ln>
            <a:miter/>
          </a:ln>
        </p:spPr>
        <p:txBody>
          <a:bodyPr/>
          <a:lstStyle/>
          <a:p>
            <a:pPr>
              <a:defRPr/>
            </a:pPr>
            <a:r>
              <a:rPr lang="zh-CN" altLang="en-US" dirty="0">
                <a:effectLst>
                  <a:outerShdw blurRad="38100" dist="38100" dir="2700000" algn="tl">
                    <a:srgbClr val="C0C0C0"/>
                  </a:outerShdw>
                </a:effectLst>
                <a:ea typeface="宋体" panose="02010600030101010101" pitchFamily="2" charset="-122"/>
                <a:cs typeface="+mj-cs"/>
              </a:rPr>
              <a:t>例题</a:t>
            </a:r>
            <a:endParaRPr lang="zh-CN" altLang="en-US" dirty="0">
              <a:effectLst>
                <a:outerShdw blurRad="38100" dist="38100" dir="2700000" algn="tl">
                  <a:srgbClr val="C0C0C0"/>
                </a:outerShdw>
              </a:effectLst>
              <a:ea typeface="宋体" panose="02010600030101010101" pitchFamily="2" charset="-122"/>
              <a:cs typeface="+mj-cs"/>
            </a:endParaRPr>
          </a:p>
        </p:txBody>
      </p:sp>
      <p:sp>
        <p:nvSpPr>
          <p:cNvPr id="25603" name="内容占位符 2"/>
          <p:cNvSpPr>
            <a:spLocks noGrp="1" noChangeArrowheads="1"/>
          </p:cNvSpPr>
          <p:nvPr>
            <p:ph idx="4294967295"/>
          </p:nvPr>
        </p:nvSpPr>
        <p:spPr>
          <a:xfrm>
            <a:off x="827088" y="1606550"/>
            <a:ext cx="7351712" cy="3300413"/>
          </a:xfrm>
        </p:spPr>
        <p:txBody>
          <a:bodyPr/>
          <a:lstStyle/>
          <a:p>
            <a:pPr algn="just">
              <a:buFont typeface="Wingdings" panose="05000000000000000000" pitchFamily="2" charset="2"/>
              <a:buChar char="n"/>
              <a:defRPr/>
            </a:pPr>
            <a:r>
              <a:rPr lang="zh-CN" altLang="en-US" sz="2000" b="1" dirty="0">
                <a:ea typeface="宋体" panose="02010600030101010101" pitchFamily="2" charset="-122"/>
              </a:rPr>
              <a:t>考虑下面的资源分配策略。进程在任何时刻都可以进行资源的请求和释放。</a:t>
            </a:r>
            <a:endParaRPr lang="zh-CN" altLang="en-US" sz="2000" b="1" dirty="0">
              <a:ea typeface="宋体" panose="02010600030101010101" pitchFamily="2" charset="-122"/>
            </a:endParaRPr>
          </a:p>
          <a:p>
            <a:pPr algn="just">
              <a:buFont typeface="Wingdings" panose="05000000000000000000" pitchFamily="2" charset="2"/>
              <a:buChar char="n"/>
              <a:defRPr/>
            </a:pPr>
            <a:r>
              <a:rPr lang="zh-CN" altLang="en-US" sz="2000" b="1" dirty="0">
                <a:ea typeface="宋体" panose="02010600030101010101" pitchFamily="2" charset="-122"/>
              </a:rPr>
              <a:t>如果一个进程对资源进行请求时，若系统中目前没有可用的资源，系统则检查所有等待资源而被阻塞的进程。</a:t>
            </a:r>
            <a:endParaRPr lang="zh-CN" altLang="en-US" sz="2000" b="1" dirty="0">
              <a:ea typeface="宋体" panose="02010600030101010101" pitchFamily="2" charset="-122"/>
            </a:endParaRPr>
          </a:p>
          <a:p>
            <a:pPr algn="just">
              <a:buFont typeface="Wingdings" panose="05000000000000000000" pitchFamily="2" charset="2"/>
              <a:buChar char="n"/>
              <a:defRPr/>
            </a:pPr>
            <a:r>
              <a:rPr lang="zh-CN" altLang="en-US" sz="2000" b="1" dirty="0">
                <a:solidFill>
                  <a:srgbClr val="FF0000"/>
                </a:solidFill>
                <a:ea typeface="宋体" panose="02010600030101010101" pitchFamily="2" charset="-122"/>
              </a:rPr>
              <a:t>如果这些阻塞的进程中有请求资源进程所需要的资源，则把资源从这些阻塞的进程中拿出以分配给请求资源的进程。</a:t>
            </a:r>
            <a:endParaRPr lang="zh-CN" altLang="en-US" sz="2000" b="1" dirty="0">
              <a:ea typeface="宋体" panose="02010600030101010101" pitchFamily="2" charset="-122"/>
            </a:endParaRPr>
          </a:p>
          <a:p>
            <a:pPr marL="0" indent="0" algn="just">
              <a:buFont typeface="Monotype Sorts" pitchFamily="2" charset="2"/>
              <a:buNone/>
              <a:defRPr/>
            </a:pPr>
            <a:r>
              <a:rPr lang="zh-CN" altLang="en-US" sz="2000" b="1" dirty="0">
                <a:ea typeface="宋体" panose="02010600030101010101" pitchFamily="2" charset="-122"/>
              </a:rPr>
              <a:t>     (1) 这种资源分配方案会出现死锁吗？为什么？</a:t>
            </a:r>
            <a:endParaRPr lang="en-US" altLang="zh-CN" sz="2000" b="1" dirty="0">
              <a:ea typeface="宋体" panose="02010600030101010101" pitchFamily="2" charset="-122"/>
            </a:endParaRPr>
          </a:p>
          <a:p>
            <a:pPr marL="0" indent="0" algn="just">
              <a:buFont typeface="Monotype Sorts" pitchFamily="2" charset="2"/>
              <a:buNone/>
              <a:defRPr/>
            </a:pPr>
            <a:r>
              <a:rPr lang="zh-CN" altLang="en-US" sz="2000" b="1" dirty="0">
                <a:ea typeface="宋体" panose="02010600030101010101" pitchFamily="2" charset="-122"/>
              </a:rPr>
              <a:t>     (2) </a:t>
            </a:r>
            <a:r>
              <a:rPr lang="zh-CN" altLang="en-US" sz="2000" b="1" dirty="0">
                <a:latin typeface="宋体" panose="02010600030101010101" pitchFamily="2" charset="-122"/>
                <a:ea typeface="宋体" panose="02010600030101010101" pitchFamily="2" charset="-122"/>
              </a:rPr>
              <a:t>这种资源分配方案存在什么问题？</a:t>
            </a:r>
            <a:r>
              <a:rPr lang="zh-CN" altLang="en-US" sz="2000" b="1" dirty="0">
                <a:ea typeface="宋体" panose="02010600030101010101" pitchFamily="2" charset="-122"/>
              </a:rPr>
              <a:t> </a:t>
            </a:r>
            <a:endParaRPr lang="zh-CN" altLang="en-US" sz="2000" b="1" dirty="0">
              <a:ea typeface="宋体" panose="02010600030101010101" pitchFamily="2" charset="-122"/>
            </a:endParaRPr>
          </a:p>
          <a:p>
            <a:pPr>
              <a:defRPr/>
            </a:pP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85006" y="415031"/>
            <a:ext cx="8077200" cy="609600"/>
          </a:xfrm>
          <a:ln>
            <a:miter/>
          </a:ln>
        </p:spPr>
        <p:txBody>
          <a:bodyPr/>
          <a:lstStyle/>
          <a:p>
            <a:pPr>
              <a:defRPr/>
            </a:pPr>
            <a:r>
              <a:rPr lang="zh-CN" altLang="en-US" dirty="0">
                <a:effectLst>
                  <a:outerShdw blurRad="38100" dist="38100" dir="2700000" algn="tl">
                    <a:srgbClr val="C0C0C0"/>
                  </a:outerShdw>
                </a:effectLst>
                <a:ea typeface="宋体" panose="02010600030101010101" pitchFamily="2" charset="-122"/>
                <a:cs typeface="+mj-cs"/>
              </a:rPr>
              <a:t>讨论：如何预防可能出现的死锁？</a:t>
            </a:r>
            <a:r>
              <a:rPr lang="zh-CN" altLang="en-US" dirty="0" smtClean="0">
                <a:effectLst>
                  <a:outerShdw blurRad="38100" dist="38100" dir="2700000" algn="tl">
                    <a:srgbClr val="C0C0C0"/>
                  </a:outerShdw>
                </a:effectLst>
                <a:ea typeface="宋体" panose="02010600030101010101" pitchFamily="2" charset="-122"/>
                <a:cs typeface="+mj-cs"/>
              </a:rPr>
              <a:t>说明理由</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10243" name="Rectangle 3"/>
          <p:cNvSpPr>
            <a:spLocks noGrp="1" noChangeArrowheads="1"/>
          </p:cNvSpPr>
          <p:nvPr>
            <p:ph type="body" idx="4294967295"/>
          </p:nvPr>
        </p:nvSpPr>
        <p:spPr>
          <a:xfrm>
            <a:off x="858838" y="1227139"/>
            <a:ext cx="7729537" cy="3712852"/>
          </a:xfrm>
        </p:spPr>
        <p:txBody>
          <a:bodyPr/>
          <a:lstStyle/>
          <a:p>
            <a:pPr>
              <a:lnSpc>
                <a:spcPct val="80000"/>
              </a:lnSpc>
              <a:buSzPct val="85000"/>
            </a:pPr>
            <a:r>
              <a:rPr lang="en-US" altLang="zh-CN" sz="2000" dirty="0">
                <a:ea typeface="宋体" panose="02010600030101010101" pitchFamily="2" charset="-122"/>
              </a:rPr>
              <a:t>Example </a:t>
            </a:r>
            <a:endParaRPr lang="en-US" altLang="zh-CN" sz="2000" dirty="0">
              <a:ea typeface="宋体" panose="02010600030101010101" pitchFamily="2" charset="-122"/>
            </a:endParaRP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both to 1</a:t>
            </a:r>
            <a:endParaRPr lang="en-US" altLang="zh-CN" sz="2000" dirty="0">
              <a:ea typeface="宋体" panose="02010600030101010101" pitchFamily="2" charset="-122"/>
            </a:endParaRP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 </a:t>
            </a:r>
            <a:r>
              <a:rPr lang="en-US" altLang="zh-CN" sz="2000" i="1" dirty="0">
                <a:solidFill>
                  <a:srgbClr val="006600"/>
                </a:solidFill>
                <a:ea typeface="宋体" panose="02010600030101010101" pitchFamily="2" charset="-122"/>
              </a:rPr>
              <a:t>represent two resources</a:t>
            </a:r>
            <a:r>
              <a:rPr lang="en-US" altLang="zh-CN" sz="2000" i="1" dirty="0">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pPr>
            <a:endParaRPr lang="en-US" altLang="zh-CN" sz="2000" dirty="0">
              <a:ea typeface="宋体" panose="02010600030101010101" pitchFamily="2" charset="-122"/>
            </a:endParaRPr>
          </a:p>
          <a:p>
            <a:pPr lvl="4">
              <a:lnSpc>
                <a:spcPct val="80000"/>
              </a:lnSpc>
              <a:buFont typeface="Monotype Sorts" pitchFamily="2" charset="2"/>
              <a:buNone/>
            </a:pP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0</a:t>
            </a: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1</a:t>
            </a:r>
            <a:endParaRPr lang="en-US" altLang="zh-CN" dirty="0">
              <a:ea typeface="宋体" panose="02010600030101010101" pitchFamily="2" charset="-122"/>
            </a:endParaRPr>
          </a:p>
          <a:p>
            <a:pPr lvl="4">
              <a:lnSpc>
                <a:spcPct val="80000"/>
              </a:lnSpc>
              <a:buFont typeface="Monotype Sorts" pitchFamily="2" charset="2"/>
              <a:buNone/>
            </a:pPr>
            <a:r>
              <a:rPr lang="en-US" altLang="zh-CN" dirty="0">
                <a:solidFill>
                  <a:srgbClr val="C00000"/>
                </a:solidFill>
                <a:ea typeface="宋体" panose="02010600030101010101" pitchFamily="2" charset="-122"/>
              </a:rPr>
              <a:t>wait (A);</a:t>
            </a:r>
            <a:r>
              <a:rPr lang="en-US" altLang="zh-CN" dirty="0">
                <a:solidFill>
                  <a:srgbClr val="0000FF"/>
                </a:solidFill>
                <a:ea typeface="宋体" panose="02010600030101010101" pitchFamily="2" charset="-122"/>
              </a:rPr>
              <a:t>		wait(B)   //</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dirty="0">
                <a:solidFill>
                  <a:srgbClr val="0000FF"/>
                </a:solidFill>
                <a:ea typeface="宋体" panose="02010600030101010101" pitchFamily="2" charset="-122"/>
              </a:rPr>
              <a:t>wait (B);		</a:t>
            </a:r>
            <a:r>
              <a:rPr lang="en-US" altLang="zh-CN"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signal(A</a:t>
            </a: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signal(A);</a:t>
            </a:r>
            <a:endParaRPr lang="en-US" altLang="zh-CN" sz="2000" dirty="0">
              <a:solidFill>
                <a:srgbClr val="006600"/>
              </a:solidFill>
              <a:ea typeface="宋体" panose="02010600030101010101" pitchFamily="2" charset="-122"/>
            </a:endParaRP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signal(B</a:t>
            </a: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signal(B</a:t>
            </a:r>
            <a:r>
              <a:rPr lang="en-US" altLang="zh-CN" sz="2000" dirty="0">
                <a:solidFill>
                  <a:srgbClr val="006600"/>
                </a:solidFill>
                <a:ea typeface="宋体" panose="02010600030101010101" pitchFamily="2" charset="-122"/>
              </a:rPr>
              <a:t>);</a:t>
            </a:r>
            <a:endParaRPr lang="en-US" altLang="zh-CN" sz="2000" dirty="0">
              <a:solidFill>
                <a:srgbClr val="006600"/>
              </a:solidFill>
              <a:ea typeface="宋体" panose="02010600030101010101" pitchFamily="2" charset="-122"/>
            </a:endParaRPr>
          </a:p>
        </p:txBody>
      </p:sp>
      <p:sp>
        <p:nvSpPr>
          <p:cNvPr id="2" name="圆角矩形标注 1"/>
          <p:cNvSpPr/>
          <p:nvPr/>
        </p:nvSpPr>
        <p:spPr bwMode="auto">
          <a:xfrm>
            <a:off x="685006" y="4775399"/>
            <a:ext cx="6540984" cy="1170878"/>
          </a:xfrm>
          <a:prstGeom prst="wedgeRoundRectCallout">
            <a:avLst>
              <a:gd name="adj1" fmla="val -21558"/>
              <a:gd name="adj2" fmla="val 52206"/>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indent="-285750">
              <a:buFont typeface="Arial" panose="020B0604020202020204" pitchFamily="34" charset="0"/>
              <a:buChar char="•"/>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将进程</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P</a:t>
            </a:r>
            <a:r>
              <a:rPr kumimoji="0" lang="en-US" altLang="zh-CN" sz="1800" b="0" i="0" u="none" strike="noStrike" cap="none" normalizeH="0" baseline="-25000" dirty="0" smtClean="0">
                <a:ln>
                  <a:noFill/>
                </a:ln>
                <a:solidFill>
                  <a:schemeClr val="tx1"/>
                </a:solidFill>
                <a:effectLst/>
                <a:latin typeface="宋体" panose="02010600030101010101" pitchFamily="2" charset="-122"/>
                <a:ea typeface="宋体" panose="02010600030101010101" pitchFamily="2" charset="-122"/>
              </a:rPr>
              <a:t>0</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的两个</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wait</a:t>
            </a:r>
            <a:r>
              <a:rPr lang="zh-CN" altLang="en-US" dirty="0">
                <a:latin typeface="宋体" panose="02010600030101010101" pitchFamily="2" charset="-122"/>
                <a:ea typeface="宋体" panose="02010600030101010101" pitchFamily="2" charset="-122"/>
              </a:rPr>
              <a:t>操作顺序互换，</a:t>
            </a:r>
            <a:r>
              <a:rPr lang="zh-CN" altLang="en-US" dirty="0" smtClean="0">
                <a:latin typeface="宋体" panose="02010600030101010101" pitchFamily="2" charset="-122"/>
                <a:ea typeface="宋体" panose="02010600030101010101" pitchFamily="2" charset="-122"/>
              </a:rPr>
              <a:t>或者将</a:t>
            </a:r>
            <a:r>
              <a:rPr lang="zh-CN" altLang="en-US" dirty="0">
                <a:latin typeface="宋体" panose="02010600030101010101" pitchFamily="2" charset="-122"/>
                <a:ea typeface="宋体" panose="02010600030101010101" pitchFamily="2" charset="-122"/>
              </a:rPr>
              <a:t>进程</a:t>
            </a:r>
            <a:r>
              <a:rPr lang="en-US" altLang="zh-CN" dirty="0" smtClean="0">
                <a:latin typeface="宋体" panose="02010600030101010101" pitchFamily="2" charset="-122"/>
                <a:ea typeface="宋体" panose="02010600030101010101" pitchFamily="2" charset="-122"/>
              </a:rPr>
              <a:t>P</a:t>
            </a:r>
            <a:r>
              <a:rPr lang="en-US" altLang="zh-CN" baseline="-25000"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的</a:t>
            </a:r>
            <a:r>
              <a:rPr lang="zh-CN" altLang="en-US" dirty="0">
                <a:latin typeface="宋体" panose="02010600030101010101" pitchFamily="2" charset="-122"/>
                <a:ea typeface="宋体" panose="02010600030101010101" pitchFamily="2" charset="-122"/>
              </a:rPr>
              <a:t>两个</a:t>
            </a:r>
            <a:r>
              <a:rPr lang="en-US" altLang="zh-CN" dirty="0">
                <a:latin typeface="宋体" panose="02010600030101010101" pitchFamily="2" charset="-122"/>
                <a:ea typeface="宋体" panose="02010600030101010101" pitchFamily="2" charset="-122"/>
              </a:rPr>
              <a:t>wait</a:t>
            </a:r>
            <a:r>
              <a:rPr lang="zh-CN" altLang="en-US" dirty="0">
                <a:latin typeface="宋体" panose="02010600030101010101" pitchFamily="2" charset="-122"/>
                <a:ea typeface="宋体" panose="02010600030101010101" pitchFamily="2" charset="-122"/>
              </a:rPr>
              <a:t>操作顺序</a:t>
            </a:r>
            <a:r>
              <a:rPr lang="zh-CN" altLang="en-US" dirty="0" smtClean="0">
                <a:latin typeface="宋体" panose="02010600030101010101" pitchFamily="2" charset="-122"/>
                <a:ea typeface="宋体" panose="02010600030101010101" pitchFamily="2" charset="-122"/>
              </a:rPr>
              <a:t>互换；</a:t>
            </a:r>
            <a:r>
              <a:rPr lang="zh-CN" altLang="en-US" dirty="0" smtClean="0">
                <a:solidFill>
                  <a:srgbClr val="C00000"/>
                </a:solidFill>
                <a:latin typeface="宋体" panose="02010600030101010101" pitchFamily="2" charset="-122"/>
                <a:ea typeface="宋体" panose="02010600030101010101" pitchFamily="2" charset="-122"/>
              </a:rPr>
              <a:t>但两者不能同时互换</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破坏或摒弃了</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死锁四个必要条件中的</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“环路等待”条件</a:t>
            </a:r>
            <a:endPar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7738" y="1557338"/>
            <a:ext cx="7335837" cy="1754326"/>
          </a:xfrm>
          <a:prstGeom prst="rect">
            <a:avLst/>
          </a:prstGeom>
        </p:spPr>
        <p:txBody>
          <a:bodyPr>
            <a:spAutoFit/>
          </a:bodyPr>
          <a:lstStyle/>
          <a:p>
            <a:pPr marL="285750" indent="-285750">
              <a:lnSpc>
                <a:spcPct val="150000"/>
              </a:lnSpc>
              <a:spcBef>
                <a:spcPts val="1200"/>
              </a:spcBef>
              <a:spcAft>
                <a:spcPts val="0"/>
              </a:spcAft>
              <a:buFont typeface="Wingdings" panose="05000000000000000000" pitchFamily="2" charset="2"/>
              <a:buChar char="n"/>
              <a:tabLst>
                <a:tab pos="2700655" algn="l"/>
              </a:tabLst>
              <a:defRPr/>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某系统有</a:t>
            </a:r>
            <a:r>
              <a:rPr lang="zh-CN"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同类资源</a:t>
            </a:r>
            <a:r>
              <a:rPr lang="en-US"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，它们供</a:t>
            </a:r>
            <a:r>
              <a:rPr lang="en-US" altLang="zh-CN" sz="2400"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400"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个进程共享</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。如果每个进程最多申请</a:t>
            </a:r>
            <a:r>
              <a:rPr lang="en-US" altLang="zh-CN" sz="2400"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，说明只要不等式</a:t>
            </a:r>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成立，</a:t>
            </a:r>
            <a:r>
              <a:rPr lang="zh-CN" altLang="zh-CN" sz="2400"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该</a:t>
            </a:r>
            <a:r>
              <a:rPr lang="zh-CN" altLang="zh-CN" sz="2400" kern="1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系统</a:t>
            </a:r>
            <a:r>
              <a:rPr lang="zh-CN" altLang="en-US" sz="2400" kern="1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就</a:t>
            </a:r>
            <a:r>
              <a:rPr lang="zh-CN" altLang="zh-CN" sz="2400" kern="1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不会</a:t>
            </a:r>
            <a:r>
              <a:rPr lang="zh-CN" altLang="zh-CN" sz="2400"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发生死锁</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p:nvPr/>
        </p:nvSpPr>
        <p:spPr bwMode="auto">
          <a:xfrm>
            <a:off x="708025" y="6635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kern="0">
                <a:effectLst>
                  <a:outerShdw blurRad="38100" dist="38100" dir="2700000" algn="tl">
                    <a:srgbClr val="C0C0C0"/>
                  </a:outerShdw>
                </a:effectLst>
                <a:ea typeface="宋体" panose="02010600030101010101" pitchFamily="2" charset="-122"/>
                <a:cs typeface="+mj-cs"/>
              </a:rPr>
              <a:t>例题</a:t>
            </a:r>
            <a:endParaRPr lang="zh-CN" altLang="en-US" kern="0" dirty="0">
              <a:effectLst>
                <a:outerShdw blurRad="38100" dist="38100" dir="2700000" algn="tl">
                  <a:srgbClr val="C0C0C0"/>
                </a:outerShdw>
              </a:effectLst>
              <a:ea typeface="宋体" panose="02010600030101010101" pitchFamily="2" charset="-122"/>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081" y="1176332"/>
            <a:ext cx="7335837" cy="3600986"/>
          </a:xfrm>
          <a:prstGeom prst="rect">
            <a:avLst/>
          </a:prstGeom>
        </p:spPr>
        <p:txBody>
          <a:bodyPr>
            <a:spAutoFit/>
          </a:bodyPr>
          <a:lstStyle/>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某系统有同类资源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个，它们供</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个进程共享。如果每个进程最多申请</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，说明只要不等式</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成立，该系统不会发生死锁</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每个进程最多申请使用</a:t>
            </a:r>
            <a:r>
              <a:rPr lang="en-US" altLang="zh-CN"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u="sng"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最坏（极端）情况下</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，每个进程</a:t>
            </a:r>
            <a:r>
              <a:rPr lang="zh-CN" altLang="en-US"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申请使用了</a:t>
            </a:r>
            <a:r>
              <a:rPr lang="en-US" altLang="zh-CN"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(x-1)</a:t>
            </a:r>
            <a:r>
              <a:rPr lang="zh-CN" altLang="en-US"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，并同时申请使用下一个资源。</a:t>
            </a:r>
            <a:endParaRPr lang="en-US" altLang="zh-CN"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上述情况下，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个进程总共使用了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如果系统还有一个可用资源</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这些进程中的一个就会获取所需的</a:t>
            </a:r>
            <a:r>
              <a:rPr lang="en-US" altLang="zh-CN"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个资源而执行完毕，然后就会释放其所已分配的</a:t>
            </a:r>
            <a:r>
              <a:rPr lang="en-US" altLang="zh-CN"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，其余进程就会依次获取所需的资源而执行结束。</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因此，</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不会</a:t>
            </a:r>
            <a:r>
              <a:rPr lang="zh-CN" altLang="en-US"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出现死锁的条件是可用资源数</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至少为</a:t>
            </a:r>
            <a:r>
              <a:rPr lang="en-US"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p:nvPr/>
        </p:nvSpPr>
        <p:spPr bwMode="auto">
          <a:xfrm>
            <a:off x="654759" y="328601"/>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kern="0" dirty="0">
                <a:effectLst>
                  <a:outerShdw blurRad="38100" dist="38100" dir="2700000" algn="tl">
                    <a:srgbClr val="C0C0C0"/>
                  </a:outerShdw>
                </a:effectLst>
                <a:ea typeface="宋体" panose="02010600030101010101" pitchFamily="2" charset="-122"/>
                <a:cs typeface="+mj-cs"/>
              </a:rPr>
              <a:t>例题</a:t>
            </a:r>
            <a:endParaRPr lang="zh-CN" altLang="en-US" kern="0" dirty="0">
              <a:effectLst>
                <a:outerShdw blurRad="38100" dist="38100" dir="2700000" algn="tl">
                  <a:srgbClr val="C0C0C0"/>
                </a:outerShdw>
              </a:effectLst>
              <a:ea typeface="宋体" panose="02010600030101010101" pitchFamily="2" charset="-122"/>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1"/>
          <p:cNvSpPr>
            <a:spLocks noChangeArrowheads="1"/>
          </p:cNvSpPr>
          <p:nvPr/>
        </p:nvSpPr>
        <p:spPr bwMode="auto">
          <a:xfrm>
            <a:off x="903288" y="1414463"/>
            <a:ext cx="7335837"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tabLst>
                <a:tab pos="2700020" algn="l"/>
              </a:tabLst>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tabLst>
                <a:tab pos="2700020" algn="l"/>
              </a:tabLst>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tabLst>
                <a:tab pos="2700020" algn="l"/>
              </a:tabLst>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9pPr>
          </a:lstStyle>
          <a:p>
            <a:pPr eaLnBrk="1" hangingPunct="1">
              <a:lnSpc>
                <a:spcPct val="150000"/>
              </a:lnSpc>
              <a:spcBef>
                <a:spcPts val="1200"/>
              </a:spcBef>
              <a:buClrTx/>
              <a:buSzTx/>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某系统有同类资源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个进程共享，如果每个进程最多申请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），且所有进程的最大需求量之和小于（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试证明该系统不会发生死锁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p:nvPr/>
        </p:nvSpPr>
        <p:spPr bwMode="auto">
          <a:xfrm>
            <a:off x="708025" y="6635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kern="0">
                <a:effectLst>
                  <a:outerShdw blurRad="38100" dist="38100" dir="2700000" algn="tl">
                    <a:srgbClr val="C0C0C0"/>
                  </a:outerShdw>
                </a:effectLst>
                <a:ea typeface="宋体" panose="02010600030101010101" pitchFamily="2" charset="-122"/>
                <a:cs typeface="+mj-cs"/>
              </a:rPr>
              <a:t>例题</a:t>
            </a:r>
            <a:endParaRPr lang="zh-CN" altLang="en-US" kern="0" dirty="0">
              <a:effectLst>
                <a:outerShdw blurRad="38100" dist="38100" dir="2700000" algn="tl">
                  <a:srgbClr val="C0C0C0"/>
                </a:outerShdw>
              </a:effectLst>
              <a:ea typeface="宋体" panose="02010600030101010101" pitchFamily="2" charset="-122"/>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0722" name="矩形 1"/>
              <p:cNvSpPr>
                <a:spLocks noChangeArrowheads="1"/>
              </p:cNvSpPr>
              <p:nvPr/>
            </p:nvSpPr>
            <p:spPr bwMode="auto">
              <a:xfrm>
                <a:off x="639550" y="1013787"/>
                <a:ext cx="7864899"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35000"/>
                  </a:spcBef>
                  <a:buClr>
                    <a:srgbClr val="993300"/>
                  </a:buClr>
                  <a:buSzPct val="90000"/>
                  <a:buFont typeface="Monotype Sorts" pitchFamily="2" charset="2"/>
                  <a:buChar char="n"/>
                  <a:tabLst>
                    <a:tab pos="2700020" algn="l"/>
                  </a:tabLst>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tabLst>
                    <a:tab pos="2700020" algn="l"/>
                  </a:tabLst>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tabLst>
                    <a:tab pos="2700020" algn="l"/>
                  </a:tabLst>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700020" algn="l"/>
                  </a:tabLst>
                  <a:defRPr sz="2000">
                    <a:solidFill>
                      <a:schemeClr val="tx1"/>
                    </a:solidFill>
                    <a:latin typeface="Helvetica" panose="020B0604020202020204" pitchFamily="34" charset="0"/>
                    <a:cs typeface="Arial" panose="020B0604020202020204" pitchFamily="34" charset="0"/>
                  </a:defRPr>
                </a:lvl9pPr>
              </a:lstStyle>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某系统有同类资源</a:t>
                </a:r>
                <a:r>
                  <a:rPr lang="en-US" altLang="zh-CN" sz="1800" dirty="0">
                    <a:ea typeface="宋体" panose="02010600030101010101" pitchFamily="2" charset="-122"/>
                  </a:rPr>
                  <a:t>m</a:t>
                </a:r>
                <a:r>
                  <a:rPr lang="zh-CN" altLang="en-US" sz="1800" dirty="0">
                    <a:ea typeface="宋体" panose="02010600030101010101" pitchFamily="2" charset="-122"/>
                  </a:rPr>
                  <a:t>个供</a:t>
                </a:r>
                <a:r>
                  <a:rPr lang="en-US" altLang="zh-CN" sz="1800" dirty="0">
                    <a:ea typeface="宋体" panose="02010600030101010101" pitchFamily="2" charset="-122"/>
                  </a:rPr>
                  <a:t>n</a:t>
                </a:r>
                <a:r>
                  <a:rPr lang="zh-CN" altLang="en-US" sz="1800" dirty="0">
                    <a:ea typeface="宋体" panose="02010600030101010101" pitchFamily="2" charset="-122"/>
                  </a:rPr>
                  <a:t>个进程共享，如果每个进程最多申请</a:t>
                </a:r>
                <a:r>
                  <a:rPr lang="en-US" altLang="zh-CN" sz="1800" dirty="0">
                    <a:ea typeface="宋体" panose="02010600030101010101" pitchFamily="2" charset="-122"/>
                  </a:rPr>
                  <a:t>x</a:t>
                </a:r>
                <a:r>
                  <a:rPr lang="zh-CN" altLang="en-US" sz="1800" dirty="0">
                    <a:ea typeface="宋体" panose="02010600030101010101" pitchFamily="2" charset="-122"/>
                  </a:rPr>
                  <a:t>个资源（</a:t>
                </a:r>
                <a:r>
                  <a:rPr lang="en-US" altLang="zh-CN" sz="1800" dirty="0">
                    <a:ea typeface="宋体" panose="02010600030101010101" pitchFamily="2" charset="-122"/>
                  </a:rPr>
                  <a:t> 1</a:t>
                </a:r>
                <a:r>
                  <a:rPr lang="zh-CN" altLang="zh-CN" sz="1800" dirty="0">
                    <a:ea typeface="宋体" panose="02010600030101010101" pitchFamily="2" charset="-122"/>
                  </a:rPr>
                  <a:t>≤</a:t>
                </a:r>
                <a:r>
                  <a:rPr lang="en-US" altLang="zh-CN" sz="1800" dirty="0">
                    <a:ea typeface="宋体" panose="02010600030101010101" pitchFamily="2" charset="-122"/>
                  </a:rPr>
                  <a:t>x</a:t>
                </a:r>
                <a:r>
                  <a:rPr lang="zh-CN" altLang="zh-CN" sz="1800" dirty="0">
                    <a:ea typeface="宋体" panose="02010600030101010101" pitchFamily="2" charset="-122"/>
                  </a:rPr>
                  <a:t>≤</a:t>
                </a:r>
                <a:r>
                  <a:rPr lang="en-US" altLang="zh-CN" sz="1800" dirty="0">
                    <a:ea typeface="宋体" panose="02010600030101010101" pitchFamily="2" charset="-122"/>
                  </a:rPr>
                  <a:t>m </a:t>
                </a:r>
                <a:r>
                  <a:rPr lang="zh-CN" altLang="en-US" sz="1800" dirty="0">
                    <a:ea typeface="宋体" panose="02010600030101010101" pitchFamily="2" charset="-122"/>
                  </a:rPr>
                  <a:t>），且所有进程的最大需求量之和小于（</a:t>
                </a:r>
                <a:r>
                  <a:rPr lang="en-US" altLang="zh-CN" sz="1800" dirty="0" err="1">
                    <a:ea typeface="宋体" panose="02010600030101010101" pitchFamily="2" charset="-122"/>
                  </a:rPr>
                  <a:t>m+n</a:t>
                </a:r>
                <a:r>
                  <a:rPr lang="zh-CN" altLang="en-US" sz="1800" dirty="0">
                    <a:ea typeface="宋体" panose="02010600030101010101" pitchFamily="2" charset="-122"/>
                  </a:rPr>
                  <a:t>）（即</a:t>
                </a:r>
                <a14:m>
                  <m:oMath xmlns:m="http://schemas.openxmlformats.org/officeDocument/2006/math">
                    <m:r>
                      <a:rPr lang="en-US" altLang="zh-CN" sz="1800" b="0" i="1" smtClean="0">
                        <a:latin typeface="Cambria Math" panose="02040503050406030204" pitchFamily="18" charset="0"/>
                        <a:ea typeface="宋体" panose="02010600030101010101" pitchFamily="2" charset="-122"/>
                      </a:rPr>
                      <m:t>𝑛𝑥</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𝑚</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oMath>
                </a14:m>
                <a:r>
                  <a:rPr lang="zh-CN" altLang="en-US" sz="1800" dirty="0">
                    <a:ea typeface="宋体" panose="02010600030101010101" pitchFamily="2" charset="-122"/>
                  </a:rPr>
                  <a:t>），试证明该系统不会发生死锁。</a:t>
                </a:r>
                <a:endParaRPr lang="en-US" altLang="zh-CN" sz="1800" dirty="0">
                  <a:ea typeface="宋体" panose="02010600030101010101" pitchFamily="2" charset="-122"/>
                </a:endParaRPr>
              </a:p>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若系统会发生死锁（四个必要条件成立）。每个进程都应最多申请到</a:t>
                </a:r>
                <a:r>
                  <a:rPr lang="en-US" altLang="zh-CN" sz="1800" dirty="0">
                    <a:ea typeface="宋体" panose="02010600030101010101" pitchFamily="2" charset="-122"/>
                  </a:rPr>
                  <a:t>x-1</a:t>
                </a:r>
                <a:r>
                  <a:rPr lang="zh-CN" altLang="en-US" sz="1800" dirty="0">
                    <a:ea typeface="宋体" panose="02010600030101010101" pitchFamily="2" charset="-122"/>
                  </a:rPr>
                  <a:t>个资源，每个进程至少缺少</a:t>
                </a:r>
                <a:r>
                  <a:rPr lang="en-US" altLang="zh-CN" sz="1800" dirty="0">
                    <a:ea typeface="宋体" panose="02010600030101010101" pitchFamily="2" charset="-122"/>
                  </a:rPr>
                  <a:t>1</a:t>
                </a:r>
                <a:r>
                  <a:rPr lang="zh-CN" altLang="en-US" sz="1800" dirty="0">
                    <a:ea typeface="宋体" panose="02010600030101010101" pitchFamily="2" charset="-122"/>
                  </a:rPr>
                  <a:t>个资源。因此若系统资源不超过</a:t>
                </a:r>
                <a:r>
                  <a:rPr lang="en-US" altLang="zh-CN" sz="1800" dirty="0">
                    <a:ea typeface="宋体" panose="02010600030101010101" pitchFamily="2" charset="-122"/>
                  </a:rPr>
                  <a:t>n(x-1)</a:t>
                </a:r>
                <a:r>
                  <a:rPr lang="zh-CN" altLang="en-US" sz="1800" dirty="0">
                    <a:ea typeface="宋体" panose="02010600030101010101" pitchFamily="2" charset="-122"/>
                  </a:rPr>
                  <a:t>个，系统</a:t>
                </a:r>
                <a:r>
                  <a:rPr lang="zh-CN" altLang="en-US" sz="1800" b="1" dirty="0">
                    <a:solidFill>
                      <a:srgbClr val="000099"/>
                    </a:solidFill>
                    <a:ea typeface="宋体" panose="02010600030101010101" pitchFamily="2" charset="-122"/>
                  </a:rPr>
                  <a:t>可能会</a:t>
                </a:r>
                <a:r>
                  <a:rPr lang="zh-CN" altLang="en-US" sz="1800" dirty="0">
                    <a:ea typeface="宋体" panose="02010600030101010101" pitchFamily="2" charset="-122"/>
                  </a:rPr>
                  <a:t>发生死锁，即系统</a:t>
                </a:r>
                <a:r>
                  <a:rPr lang="zh-CN" altLang="en-US" sz="1800" dirty="0">
                    <a:solidFill>
                      <a:srgbClr val="C00000"/>
                    </a:solidFill>
                    <a:ea typeface="宋体" panose="02010600030101010101" pitchFamily="2" charset="-122"/>
                  </a:rPr>
                  <a:t>可能发生死锁的条件是</a:t>
                </a:r>
                <a14:m>
                  <m:oMath xmlns:m="http://schemas.openxmlformats.org/officeDocument/2006/math">
                    <m:r>
                      <a:rPr lang="en-US" altLang="zh-CN" sz="1800" b="0" i="1" smtClean="0">
                        <a:solidFill>
                          <a:srgbClr val="0009C0"/>
                        </a:solidFill>
                        <a:latin typeface="Cambria Math" panose="02040503050406030204" pitchFamily="18" charset="0"/>
                        <a:ea typeface="Cambria Math" panose="02040503050406030204" pitchFamily="18" charset="0"/>
                      </a:rPr>
                      <m:t>𝑚</m:t>
                    </m:r>
                    <m:r>
                      <a:rPr lang="en-US" altLang="zh-CN" sz="1800" b="0" i="1" smtClean="0">
                        <a:solidFill>
                          <a:srgbClr val="0009C0"/>
                        </a:solidFill>
                        <a:latin typeface="Cambria Math" panose="02040503050406030204" pitchFamily="18" charset="0"/>
                        <a:ea typeface="Cambria Math" panose="02040503050406030204" pitchFamily="18" charset="0"/>
                      </a:rPr>
                      <m:t>≤</m:t>
                    </m:r>
                    <m:r>
                      <a:rPr lang="en-US" altLang="zh-CN" sz="1800" b="0" i="1" smtClean="0">
                        <a:solidFill>
                          <a:srgbClr val="0009C0"/>
                        </a:solidFill>
                        <a:latin typeface="Cambria Math" panose="02040503050406030204" pitchFamily="18" charset="0"/>
                        <a:ea typeface="Cambria Math" panose="02040503050406030204" pitchFamily="18" charset="0"/>
                      </a:rPr>
                      <m:t>𝑛</m:t>
                    </m:r>
                    <m:d>
                      <m:dPr>
                        <m:ctrlPr>
                          <a:rPr lang="en-US" altLang="zh-CN" sz="1800" b="0" i="1" smtClean="0">
                            <a:solidFill>
                              <a:srgbClr val="0009C0"/>
                            </a:solidFill>
                            <a:latin typeface="Cambria Math" panose="02040503050406030204" pitchFamily="18" charset="0"/>
                            <a:ea typeface="Cambria Math" panose="02040503050406030204" pitchFamily="18" charset="0"/>
                          </a:rPr>
                        </m:ctrlPr>
                      </m:dPr>
                      <m:e>
                        <m:r>
                          <a:rPr lang="en-US" altLang="zh-CN" sz="1800" b="0" i="1" smtClean="0">
                            <a:solidFill>
                              <a:srgbClr val="0009C0"/>
                            </a:solidFill>
                            <a:latin typeface="Cambria Math" panose="02040503050406030204" pitchFamily="18" charset="0"/>
                            <a:ea typeface="Cambria Math" panose="02040503050406030204" pitchFamily="18" charset="0"/>
                          </a:rPr>
                          <m:t>𝑥</m:t>
                        </m:r>
                        <m:r>
                          <a:rPr lang="en-US" altLang="zh-CN" sz="1800" b="0" i="1" smtClean="0">
                            <a:solidFill>
                              <a:srgbClr val="0009C0"/>
                            </a:solidFill>
                            <a:latin typeface="Cambria Math" panose="02040503050406030204" pitchFamily="18" charset="0"/>
                            <a:ea typeface="Cambria Math" panose="02040503050406030204" pitchFamily="18" charset="0"/>
                          </a:rPr>
                          <m:t>−</m:t>
                        </m:r>
                        <m:r>
                          <a:rPr lang="en-US" altLang="zh-CN" sz="1800" b="0" i="1" smtClean="0">
                            <a:solidFill>
                              <a:srgbClr val="0009C0"/>
                            </a:solidFill>
                            <a:latin typeface="Cambria Math" panose="02040503050406030204" pitchFamily="18" charset="0"/>
                            <a:ea typeface="Cambria Math" panose="02040503050406030204" pitchFamily="18" charset="0"/>
                          </a:rPr>
                          <m:t>1</m:t>
                        </m:r>
                      </m:e>
                    </m:d>
                  </m:oMath>
                </a14:m>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因此若要求该系统</a:t>
                </a:r>
                <a:r>
                  <a:rPr lang="zh-CN" altLang="en-US" sz="1600" dirty="0">
                    <a:solidFill>
                      <a:srgbClr val="000099"/>
                    </a:solidFill>
                    <a:ea typeface="宋体" panose="02010600030101010101" pitchFamily="2" charset="-122"/>
                  </a:rPr>
                  <a:t>不会</a:t>
                </a:r>
                <a:r>
                  <a:rPr lang="zh-CN" altLang="en-US" sz="1600" dirty="0">
                    <a:ea typeface="宋体" panose="02010600030101010101" pitchFamily="2" charset="-122"/>
                  </a:rPr>
                  <a:t>发生死锁，则应满足</a:t>
                </a: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𝑚</m:t>
                    </m:r>
                    <m:r>
                      <a:rPr lang="en-US" altLang="zh-CN" sz="1600" b="0" i="1" smtClean="0">
                        <a:latin typeface="Cambria Math" panose="02040503050406030204" pitchFamily="18" charset="0"/>
                        <a:ea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𝑛</m:t>
                    </m:r>
                    <m:d>
                      <m:dPr>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1</m:t>
                        </m:r>
                      </m:e>
                    </m:d>
                  </m:oMath>
                </a14:m>
                <a:r>
                  <a:rPr lang="en-US" altLang="zh-CN" sz="1600" dirty="0">
                    <a:ea typeface="宋体" panose="02010600030101010101" pitchFamily="2" charset="-122"/>
                  </a:rPr>
                  <a:t>, </a:t>
                </a:r>
                <a:r>
                  <a:rPr lang="zh-CN" altLang="en-US" sz="1600" dirty="0">
                    <a:ea typeface="宋体" panose="02010600030101010101" pitchFamily="2" charset="-122"/>
                  </a:rPr>
                  <a:t>即</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𝑛𝑥</m:t>
                    </m:r>
                    <m:r>
                      <a:rPr lang="en-US" altLang="zh-CN" sz="1600" b="0" i="1" smtClean="0">
                        <a:latin typeface="Cambria Math" panose="02040503050406030204" pitchFamily="18" charset="0"/>
                        <a:ea typeface="Cambria Math" panose="02040503050406030204" pitchFamily="18" charset="0"/>
                      </a:rPr>
                      <m:t>&lt;</m:t>
                    </m:r>
                    <m:r>
                      <a:rPr lang="en-US" altLang="zh-CN" sz="1600" b="0" i="1" smtClean="0">
                        <a:latin typeface="Cambria Math" panose="02040503050406030204" pitchFamily="18" charset="0"/>
                        <a:ea typeface="Cambria Math" panose="02040503050406030204" pitchFamily="18" charset="0"/>
                      </a:rPr>
                      <m:t>𝑚</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oMath>
                </a14:m>
                <a:r>
                  <a:rPr lang="zh-CN" altLang="en-US" sz="1600" dirty="0">
                    <a:ea typeface="宋体" panose="02010600030101010101" pitchFamily="2" charset="-122"/>
                  </a:rPr>
                  <a:t>。</a:t>
                </a:r>
                <a:endParaRPr lang="en-US" altLang="zh-CN" sz="1600" dirty="0">
                  <a:ea typeface="宋体" panose="02010600030101010101" pitchFamily="2" charset="-122"/>
                </a:endParaRPr>
              </a:p>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或：此时剩余资源为</a:t>
                </a:r>
                <a:r>
                  <a:rPr lang="en-US" altLang="zh-CN" sz="1800" dirty="0">
                    <a:ea typeface="宋体" panose="02010600030101010101" pitchFamily="2" charset="-122"/>
                  </a:rPr>
                  <a:t>m-n(x-1)</a:t>
                </a:r>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若剩余资源</a:t>
                </a:r>
                <a:r>
                  <a:rPr lang="en-US" altLang="zh-CN" sz="1600" dirty="0">
                    <a:ea typeface="宋体" panose="02010600030101010101" pitchFamily="2" charset="-122"/>
                  </a:rPr>
                  <a:t>m-n(x-1)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a:ea typeface="宋体" panose="02010600030101010101" pitchFamily="2" charset="-122"/>
                  </a:rPr>
                  <a:t>0</a:t>
                </a:r>
                <a:r>
                  <a:rPr lang="zh-CN" altLang="en-US" sz="1600" dirty="0">
                    <a:ea typeface="宋体" panose="02010600030101010101" pitchFamily="2" charset="-122"/>
                  </a:rPr>
                  <a:t>，即</a:t>
                </a:r>
                <a:r>
                  <a:rPr lang="en-US" altLang="zh-CN" sz="1600" dirty="0" err="1">
                    <a:ea typeface="宋体" panose="02010600030101010101" pitchFamily="2" charset="-122"/>
                  </a:rPr>
                  <a:t>nx</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err="1">
                    <a:ea typeface="宋体" panose="02010600030101010101" pitchFamily="2" charset="-122"/>
                  </a:rPr>
                  <a:t>m+n</a:t>
                </a:r>
                <a:r>
                  <a:rPr lang="zh-CN" altLang="en-US" sz="1600" dirty="0">
                    <a:ea typeface="宋体" panose="02010600030101010101" pitchFamily="2" charset="-122"/>
                  </a:rPr>
                  <a:t>，系统可能发生死锁；</a:t>
                </a:r>
                <a:endParaRPr lang="en-US" altLang="zh-CN" sz="16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若剩余资源</a:t>
                </a:r>
                <a:r>
                  <a:rPr lang="en-US" altLang="zh-CN" sz="1600" dirty="0">
                    <a:ea typeface="宋体" panose="02010600030101010101" pitchFamily="2" charset="-122"/>
                  </a:rPr>
                  <a:t>m-n(x-1) &gt;0</a:t>
                </a:r>
                <a:r>
                  <a:rPr lang="zh-CN" altLang="en-US" sz="1600" dirty="0">
                    <a:ea typeface="宋体" panose="02010600030101010101" pitchFamily="2" charset="-122"/>
                  </a:rPr>
                  <a:t>，即</a:t>
                </a:r>
                <a:r>
                  <a:rPr lang="en-US" altLang="zh-CN" sz="1600" dirty="0" err="1">
                    <a:ea typeface="宋体" panose="02010600030101010101" pitchFamily="2" charset="-122"/>
                  </a:rPr>
                  <a:t>nx</a:t>
                </a:r>
                <a:r>
                  <a:rPr lang="en-US" altLang="zh-CN" sz="1600" dirty="0">
                    <a:ea typeface="宋体" panose="02010600030101010101" pitchFamily="2" charset="-122"/>
                  </a:rPr>
                  <a:t>&lt;</a:t>
                </a:r>
                <a:r>
                  <a:rPr lang="en-US" altLang="zh-CN" sz="1600" dirty="0" err="1">
                    <a:ea typeface="宋体" panose="02010600030101010101" pitchFamily="2" charset="-122"/>
                  </a:rPr>
                  <a:t>m+n</a:t>
                </a:r>
                <a:r>
                  <a:rPr lang="zh-CN" altLang="en-US" sz="1600" dirty="0">
                    <a:ea typeface="宋体" panose="02010600030101010101" pitchFamily="2" charset="-122"/>
                  </a:rPr>
                  <a:t>，系统不会发生死锁；</a:t>
                </a:r>
                <a:endParaRPr lang="en-US" altLang="zh-CN" sz="1600" dirty="0">
                  <a:ea typeface="宋体" panose="02010600030101010101" pitchFamily="2" charset="-122"/>
                </a:endParaRPr>
              </a:p>
            </p:txBody>
          </p:sp>
        </mc:Choice>
        <mc:Fallback>
          <p:sp>
            <p:nvSpPr>
              <p:cNvPr id="30722" name="矩形 1"/>
              <p:cNvSpPr>
                <a:spLocks noRot="1" noChangeAspect="1" noMove="1" noResize="1" noEditPoints="1" noAdjustHandles="1" noChangeArrowheads="1" noChangeShapeType="1" noTextEdit="1"/>
              </p:cNvSpPr>
              <p:nvPr/>
            </p:nvSpPr>
            <p:spPr bwMode="auto">
              <a:xfrm>
                <a:off x="639550" y="1013787"/>
                <a:ext cx="7864899" cy="3539430"/>
              </a:xfrm>
              <a:prstGeom prst="rect">
                <a:avLst/>
              </a:prstGeom>
              <a:blipFill rotWithShape="1">
                <a:blip r:embed="rId1"/>
                <a:stretch>
                  <a:fillRect l="-1" t="-9" r="7"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标题 1"/>
          <p:cNvSpPr txBox="1"/>
          <p:nvPr/>
        </p:nvSpPr>
        <p:spPr bwMode="auto">
          <a:xfrm>
            <a:off x="708025" y="3587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kern="0" dirty="0">
                <a:effectLst>
                  <a:outerShdw blurRad="38100" dist="38100" dir="2700000" algn="tl">
                    <a:srgbClr val="C0C0C0"/>
                  </a:outerShdw>
                </a:effectLst>
                <a:ea typeface="宋体" panose="02010600030101010101" pitchFamily="2" charset="-122"/>
                <a:cs typeface="+mj-cs"/>
              </a:rPr>
              <a:t>例题</a:t>
            </a:r>
            <a:endParaRPr lang="zh-CN" altLang="en-US" kern="0" dirty="0">
              <a:effectLst>
                <a:outerShdw blurRad="38100" dist="38100" dir="2700000" algn="tl">
                  <a:srgbClr val="C0C0C0"/>
                </a:outerShdw>
              </a:effectLst>
              <a:ea typeface="宋体" panose="02010600030101010101" pitchFamily="2" charset="-122"/>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pPr eaLnBrk="1"/>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某计算机系统有</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8</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台打印机，有</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K</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个进程竞争使用，每个进程最多需要</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3</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台打印机。该系统</a:t>
            </a:r>
            <a:r>
              <a:rPr lang="zh-CN" altLang="en-US"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可能会发生死锁</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的</a:t>
            </a:r>
            <a:r>
              <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K</a:t>
            </a: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的最小值</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是（）。</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5" name="文本框 4"/>
          <p:cNvSpPr txBox="1"/>
          <p:nvPr>
            <p:custDataLst>
              <p:tags r:id="rId2"/>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2</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3</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4</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5</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mc:AlternateContent xmlns:mc="http://schemas.openxmlformats.org/markup-compatibility/2006">
        <mc:Choice xmlns:a14="http://schemas.microsoft.com/office/drawing/2010/main" Requires="a14">
          <p:sp>
            <p:nvSpPr>
              <p:cNvPr id="26" name="文本框 25"/>
              <p:cNvSpPr txBox="1"/>
              <p:nvPr>
                <p:custDataLst>
                  <p:tags r:id="rId13"/>
                </p:custDataLst>
              </p:nvPr>
            </p:nvSpPr>
            <p:spPr>
              <a:xfrm>
                <a:off x="9779000" y="635000"/>
                <a:ext cx="3573780" cy="3873501"/>
              </a:xfrm>
              <a:prstGeom prst="rect">
                <a:avLst/>
              </a:prstGeom>
              <a:noFill/>
            </p:spPr>
            <p:txBody>
              <a:bodyPr vert="horz" rtlCol="0" anchor="t" anchorCtr="0">
                <a:noAutofit/>
              </a:bodyPr>
              <a:lstStyle/>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C</a:t>
                </a:r>
                <a:endPar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14:m>
                  <m:oMath xmlns:m="http://schemas.openxmlformats.org/officeDocument/2006/math">
                    <m:r>
                      <a:rPr lang="zh-CN" altLang="en-US" sz="2000"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若不会发生</m:t>
                    </m:r>
                  </m:oMath>
                </a14:m>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死锁，应满足</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14:m>
                  <m:oMath xmlns:m="http://schemas.openxmlformats.org/officeDocument/2006/math">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3</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&lt;</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8</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 </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&lt;</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4</m:t>
                    </m:r>
                  </m:oMath>
                </a14:m>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，即</a:t>
                </a:r>
                <a:r>
                  <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4</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个进程就会发生死锁的可能。</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endParaRPr lang="en-US" altLang="zh-CN" sz="2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endParaRPr>
              </a:p>
              <a:p>
                <a:r>
                  <a:rPr lang="zh-CN" altLang="en-US" sz="2000" dirty="0" smtClean="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或</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若不可能死锁，应满足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(3-1)K+1</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8</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K</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即有</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个进程系统不会发生死锁，</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个进程就会有死锁的可能。</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endParaRPr>
              </a:p>
            </p:txBody>
          </p:sp>
        </mc:Choice>
        <mc:Fallback>
          <p:sp>
            <p:nvSpPr>
              <p:cNvPr id="26" name="文本框 25"/>
              <p:cNvSpPr txBox="1">
                <a:spLocks noRot="1" noChangeAspect="1" noMove="1" noResize="1" noEditPoints="1" noAdjustHandles="1" noChangeArrowheads="1" noChangeShapeType="1" noTextEdit="1"/>
              </p:cNvSpPr>
              <p:nvPr>
                <p:custDataLst>
                  <p:tags r:id="rId14"/>
                </p:custDataLst>
              </p:nvPr>
            </p:nvSpPr>
            <p:spPr>
              <a:xfrm>
                <a:off x="9779000" y="635000"/>
                <a:ext cx="3573780" cy="3873501"/>
              </a:xfrm>
              <a:prstGeom prst="rect">
                <a:avLst/>
              </a:prstGeom>
              <a:blipFill rotWithShape="1">
                <a:blip r:embed="rId15"/>
                <a:stretch>
                  <a:fillRect b="-11607"/>
                </a:stretch>
              </a:blipFill>
            </p:spPr>
            <p:txBody>
              <a:bodyPr/>
              <a:lstStyle/>
              <a:p>
                <a:r>
                  <a:rPr lang="zh-CN" altLang="en-US">
                    <a:noFill/>
                  </a:rPr>
                  <a:t> </a:t>
                </a:r>
              </a:p>
            </p:txBody>
          </p:sp>
        </mc:Fallback>
      </mc:AlternateContent>
      <p:grpSp>
        <p:nvGrpSpPr>
          <p:cNvPr id="24" name="组合 23"/>
          <p:cNvGrpSpPr/>
          <p:nvPr>
            <p:custDataLst>
              <p:tags r:id="rId16"/>
            </p:custDataLst>
          </p:nvPr>
        </p:nvGrpSpPr>
        <p:grpSpPr>
          <a:xfrm>
            <a:off x="9537700" y="0"/>
            <a:ext cx="3815080" cy="647700"/>
            <a:chOff x="9537700" y="0"/>
            <a:chExt cx="3815080" cy="647700"/>
          </a:xfrm>
        </p:grpSpPr>
        <p:sp>
          <p:nvSpPr>
            <p:cNvPr id="21" name="RemarkBack"/>
            <p:cNvSpPr/>
            <p:nvPr>
              <p:custDataLst>
                <p:tags r:id="rId1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20"/>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21"/>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2"/>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mc:AlternateContent xmlns:mc="http://schemas.openxmlformats.org/markup-compatibility/2006">
        <mc:Choice xmlns:a14="http://schemas.microsoft.com/office/drawing/2010/main" Requires="a14">
          <p:sp>
            <p:nvSpPr>
              <p:cNvPr id="29" name="圆角矩形标注 28"/>
              <p:cNvSpPr/>
              <p:nvPr/>
            </p:nvSpPr>
            <p:spPr bwMode="auto">
              <a:xfrm>
                <a:off x="3891776" y="2271710"/>
                <a:ext cx="4795024" cy="2634827"/>
              </a:xfrm>
              <a:prstGeom prst="wedgeRoundRectCallout">
                <a:avLst>
                  <a:gd name="adj1" fmla="val -20833"/>
                  <a:gd name="adj2" fmla="val 48568"/>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若不会发生死锁</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，应</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满足</a:t>
                </a:r>
                <a:r>
                  <a:rPr lang="en-US" altLang="zh-CN" b="1"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14:m>
                  <m:oMath xmlns:m="http://schemas.openxmlformats.org/officeDocument/2006/math">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𝟑𝐊</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&lt;</m:t>
                    </m:r>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𝟖</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m:t>
                    </m:r>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𝐊</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 </m:t>
                    </m:r>
                    <m:r>
                      <a:rPr lang="en-US" altLang="zh-CN" b="1" i="1" dirty="0" smtClean="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𝐊</m:t>
                    </m:r>
                    <m:r>
                      <a:rPr lang="en-US" altLang="zh-CN" b="1" dirty="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&lt;</m:t>
                    </m:r>
                    <m:r>
                      <a:rPr lang="en-US" altLang="zh-CN" b="1" i="1" dirty="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微软雅黑" panose="020B0503020204020204" charset="-122"/>
                      </a:rPr>
                      <m:t>𝟒</m:t>
                    </m:r>
                  </m:oMath>
                </a14:m>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，即</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4</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个进程就会发生死锁的可能。</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endParaRPr lang="en-US" altLang="zh-CN"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endParaRPr>
              </a:p>
              <a:p>
                <a:r>
                  <a:rPr lang="zh-CN" altLang="en-US"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或</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若不可能死锁，应满足 </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   </a:t>
                </a:r>
                <a:r>
                  <a:rPr lang="en-US" altLang="zh-CN"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3-1)K+1</a:t>
                </a:r>
                <a:r>
                  <a:rPr lang="zh-CN"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8</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K</a:t>
                </a:r>
                <a:r>
                  <a:rPr lang="zh-CN"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即有</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个进程系统不会发生死锁，</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个进程就会有死锁的可能。</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9" name="圆角矩形标注 28"/>
              <p:cNvSpPr>
                <a:spLocks noRot="1" noChangeAspect="1" noMove="1" noResize="1" noEditPoints="1" noAdjustHandles="1" noChangeArrowheads="1" noChangeShapeType="1" noTextEdit="1"/>
              </p:cNvSpPr>
              <p:nvPr/>
            </p:nvSpPr>
            <p:spPr bwMode="auto">
              <a:xfrm>
                <a:off x="3891776" y="2271710"/>
                <a:ext cx="4795024" cy="2634827"/>
              </a:xfrm>
              <a:prstGeom prst="wedgeRoundRectCallout">
                <a:avLst>
                  <a:gd name="adj1" fmla="val -20833"/>
                  <a:gd name="adj2" fmla="val 48568"/>
                  <a:gd name="adj3" fmla="val 16667"/>
                </a:avLst>
              </a:prstGeom>
              <a:blipFill rotWithShape="1">
                <a:blip r:embed="rId23"/>
                <a:stretch>
                  <a:fillRect l="-103" t="-205" r="-93" b="-173"/>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grpSp>
        <p:nvGrpSpPr>
          <p:cNvPr id="18" name="组合 17"/>
          <p:cNvGrpSpPr/>
          <p:nvPr>
            <p:custDataLst>
              <p:tags r:id="rId24"/>
            </p:custDataLst>
          </p:nvPr>
        </p:nvGrpSpPr>
        <p:grpSpPr>
          <a:xfrm>
            <a:off x="0" y="0"/>
            <a:ext cx="9144000" cy="635000"/>
            <a:chOff x="0" y="0"/>
            <a:chExt cx="9144000" cy="635000"/>
          </a:xfrm>
        </p:grpSpPr>
        <p:sp>
          <p:nvSpPr>
            <p:cNvPr id="14" name="TitleBackground"/>
            <p:cNvSpPr/>
            <p:nvPr>
              <p:custDataLst>
                <p:tags r:id="rId2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9"/>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3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3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171575" y="268288"/>
            <a:ext cx="7772400" cy="844550"/>
          </a:xfrm>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7.5 Deadlock Avoidance</a:t>
            </a:r>
            <a:endParaRPr lang="en-US" altLang="zh-CN">
              <a:effectLst>
                <a:outerShdw blurRad="38100" dist="38100" dir="2700000" algn="tl">
                  <a:srgbClr val="C0C0C0"/>
                </a:outerShdw>
              </a:effectLst>
              <a:ea typeface="宋体" panose="02010600030101010101" pitchFamily="2" charset="-122"/>
              <a:cs typeface="+mj-cs"/>
            </a:endParaRPr>
          </a:p>
        </p:txBody>
      </p:sp>
      <p:sp>
        <p:nvSpPr>
          <p:cNvPr id="31747" name="Rectangle 3"/>
          <p:cNvSpPr>
            <a:spLocks noGrp="1" noChangeArrowheads="1"/>
          </p:cNvSpPr>
          <p:nvPr>
            <p:ph type="body" idx="4294967295"/>
          </p:nvPr>
        </p:nvSpPr>
        <p:spPr>
          <a:xfrm>
            <a:off x="1033463" y="1701800"/>
            <a:ext cx="6773862" cy="4067175"/>
          </a:xfrm>
        </p:spPr>
        <p:txBody>
          <a:bodyPr/>
          <a:lstStyle/>
          <a:p>
            <a:r>
              <a:rPr lang="zh-CN" altLang="en-US" sz="2400" dirty="0">
                <a:ea typeface="宋体" panose="02010600030101010101" pitchFamily="2" charset="-122"/>
              </a:rPr>
              <a:t>Safe state</a:t>
            </a:r>
            <a:endParaRPr lang="zh-CN" altLang="en-US"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Imagination</a:t>
            </a:r>
            <a:endParaRPr lang="zh-CN" altLang="en-US"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邓小平关于改革开放的</a:t>
            </a:r>
            <a:r>
              <a:rPr lang="zh-CN" altLang="en-US" sz="2400" dirty="0" smtClean="0">
                <a:ea typeface="宋体" panose="02010600030101010101" pitchFamily="2" charset="-122"/>
              </a:rPr>
              <a:t>一句话</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smtClean="0">
                <a:ea typeface="宋体" panose="02010600030101010101" pitchFamily="2" charset="-122"/>
              </a:rPr>
              <a:t>盲人探杆前行</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336" y="609001"/>
            <a:ext cx="8077200" cy="609600"/>
          </a:xfrm>
        </p:spPr>
        <p:txBody>
          <a:bodyPr/>
          <a:lstStyle/>
          <a:p>
            <a:r>
              <a:rPr lang="zh-CN" altLang="en-US" dirty="0">
                <a:effectLst>
                  <a:outerShdw blurRad="38100" dist="38100" dir="2700000" algn="tl">
                    <a:srgbClr val="C0C0C0"/>
                  </a:outerShdw>
                </a:effectLst>
                <a:ea typeface="宋体" panose="02010600030101010101" pitchFamily="2" charset="-122"/>
                <a:cs typeface="+mj-cs"/>
                <a:sym typeface="+mn-ea"/>
              </a:rPr>
              <a:t>死锁产生的过程</a:t>
            </a:r>
            <a:endParaRPr lang="zh-CN" altLang="en-US" dirty="0">
              <a:effectLst>
                <a:outerShdw blurRad="38100" dist="38100" dir="2700000" algn="tl">
                  <a:srgbClr val="C0C0C0"/>
                </a:outerShdw>
              </a:effectLst>
              <a:ea typeface="宋体" panose="02010600030101010101" pitchFamily="2" charset="-122"/>
              <a:cs typeface="+mj-cs"/>
            </a:endParaRPr>
          </a:p>
        </p:txBody>
      </p:sp>
      <p:sp>
        <p:nvSpPr>
          <p:cNvPr id="4" name="内容占位符 3"/>
          <p:cNvSpPr>
            <a:spLocks noGrp="1"/>
          </p:cNvSpPr>
          <p:nvPr>
            <p:ph idx="1"/>
          </p:nvPr>
        </p:nvSpPr>
        <p:spPr>
          <a:xfrm>
            <a:off x="759226" y="4021945"/>
            <a:ext cx="3310414" cy="2274367"/>
          </a:xfrm>
        </p:spPr>
        <p:txBody>
          <a:bodyPr>
            <a:noAutofit/>
          </a:bodyPr>
          <a:lstStyle/>
          <a:p>
            <a:pPr>
              <a:lnSpc>
                <a:spcPct val="110000"/>
              </a:lnSpc>
            </a:pPr>
            <a:r>
              <a:rPr lang="zh-CN" altLang="en-US" sz="2100" dirty="0">
                <a:latin typeface="宋体" panose="02010600030101010101" pitchFamily="2" charset="-122"/>
                <a:ea typeface="宋体" panose="02010600030101010101" pitchFamily="2" charset="-122"/>
              </a:rPr>
              <a:t>不安全区域</a:t>
            </a:r>
            <a:endParaRPr lang="zh-CN" altLang="en-US" sz="2100" dirty="0">
              <a:latin typeface="宋体" panose="02010600030101010101" pitchFamily="2" charset="-122"/>
              <a:ea typeface="宋体" panose="02010600030101010101" pitchFamily="2" charset="-122"/>
            </a:endParaRPr>
          </a:p>
          <a:p>
            <a:pPr>
              <a:lnSpc>
                <a:spcPct val="110000"/>
              </a:lnSpc>
            </a:pPr>
            <a:r>
              <a:rPr lang="zh-CN" altLang="en-US" sz="2100" dirty="0">
                <a:latin typeface="宋体" panose="02010600030101010101" pitchFamily="2" charset="-122"/>
                <a:ea typeface="宋体" panose="02010600030101010101" pitchFamily="2" charset="-122"/>
              </a:rPr>
              <a:t>死锁点</a:t>
            </a:r>
            <a:endParaRPr lang="zh-CN" altLang="en-US" sz="2100" dirty="0">
              <a:latin typeface="宋体" panose="02010600030101010101" pitchFamily="2" charset="-122"/>
              <a:ea typeface="宋体" panose="02010600030101010101" pitchFamily="2" charset="-122"/>
            </a:endParaRPr>
          </a:p>
          <a:p>
            <a:pPr>
              <a:lnSpc>
                <a:spcPct val="110000"/>
              </a:lnSpc>
            </a:pPr>
            <a:r>
              <a:rPr lang="zh-CN" altLang="en-US" sz="2100" dirty="0">
                <a:latin typeface="宋体" panose="02010600030101010101" pitchFamily="2" charset="-122"/>
                <a:ea typeface="宋体" panose="02010600030101010101" pitchFamily="2" charset="-122"/>
              </a:rPr>
              <a:t>释放资源的时间</a:t>
            </a:r>
            <a:endParaRPr lang="zh-CN" altLang="en-US" sz="2100" dirty="0">
              <a:latin typeface="宋体" panose="02010600030101010101" pitchFamily="2" charset="-122"/>
              <a:ea typeface="宋体" panose="02010600030101010101" pitchFamily="2" charset="-122"/>
            </a:endParaRPr>
          </a:p>
          <a:p>
            <a:pPr>
              <a:lnSpc>
                <a:spcPct val="110000"/>
              </a:lnSpc>
            </a:pPr>
            <a:r>
              <a:rPr lang="zh-CN" altLang="en-US" sz="2100" dirty="0">
                <a:latin typeface="宋体" panose="02010600030101010101" pitchFamily="2" charset="-122"/>
                <a:ea typeface="宋体" panose="02010600030101010101" pitchFamily="2" charset="-122"/>
              </a:rPr>
              <a:t>进程的推进应受到限制</a:t>
            </a:r>
            <a:endParaRPr lang="zh-CN" altLang="en-US" sz="2100" dirty="0">
              <a:latin typeface="宋体" panose="02010600030101010101" pitchFamily="2" charset="-122"/>
              <a:ea typeface="宋体" panose="02010600030101010101" pitchFamily="2" charset="-122"/>
            </a:endParaRPr>
          </a:p>
        </p:txBody>
      </p:sp>
      <p:grpSp>
        <p:nvGrpSpPr>
          <p:cNvPr id="5" name="组合 4"/>
          <p:cNvGrpSpPr/>
          <p:nvPr/>
        </p:nvGrpSpPr>
        <p:grpSpPr>
          <a:xfrm>
            <a:off x="789623" y="1744504"/>
            <a:ext cx="2755385" cy="2031207"/>
            <a:chOff x="4605" y="4486"/>
            <a:chExt cx="5310" cy="4265"/>
          </a:xfrm>
        </p:grpSpPr>
        <p:sp>
          <p:nvSpPr>
            <p:cNvPr id="6" name="文本框 5"/>
            <p:cNvSpPr txBox="1"/>
            <p:nvPr/>
          </p:nvSpPr>
          <p:spPr>
            <a:xfrm>
              <a:off x="4605" y="4486"/>
              <a:ext cx="2632" cy="4265"/>
            </a:xfrm>
            <a:prstGeom prst="rect">
              <a:avLst/>
            </a:prstGeom>
            <a:noFill/>
          </p:spPr>
          <p:txBody>
            <a:bodyPr wrap="square" rtlCol="0" anchor="t">
              <a:spAutoFit/>
            </a:bodyPr>
            <a:lstStyle/>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P1 </a:t>
              </a:r>
              <a:endParaRPr lang="en-US" altLang="zh-CN" sz="1500" b="1" dirty="0" smtClean="0">
                <a:solidFill>
                  <a:srgbClr val="000000"/>
                </a:solidFill>
                <a:latin typeface="Times New Roman" panose="02020603050405020304" pitchFamily="18" charset="0"/>
                <a:cs typeface="Times New Roman" panose="02020603050405020304" pitchFamily="18" charset="0"/>
                <a:sym typeface="+mn-ea"/>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r>
                <a:rPr lang="en-US" altLang="zh-CN" sz="1500" b="1" dirty="0" smtClean="0">
                  <a:solidFill>
                    <a:srgbClr val="C00000"/>
                  </a:solidFill>
                  <a:latin typeface="Times New Roman" panose="02020603050405020304" pitchFamily="18" charset="0"/>
                  <a:cs typeface="Times New Roman" panose="02020603050405020304" pitchFamily="18" charset="0"/>
                  <a:sym typeface="+mn-ea"/>
                </a:rPr>
                <a:t>wait(Q</a:t>
              </a:r>
              <a:r>
                <a:rPr lang="en-US" altLang="zh-CN" sz="1500" b="1" dirty="0">
                  <a:solidFill>
                    <a:srgbClr val="C00000"/>
                  </a:solidFill>
                  <a:latin typeface="Times New Roman" panose="02020603050405020304" pitchFamily="18" charset="0"/>
                  <a:cs typeface="Times New Roman" panose="02020603050405020304" pitchFamily="18" charset="0"/>
                  <a:sym typeface="+mn-ea"/>
                </a:rPr>
                <a:t>)</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r>
                <a:rPr lang="en-US" altLang="zh-CN" sz="1500" b="1" dirty="0" smtClean="0">
                  <a:solidFill>
                    <a:srgbClr val="006600"/>
                  </a:solidFill>
                  <a:latin typeface="Times New Roman" panose="02020603050405020304" pitchFamily="18" charset="0"/>
                  <a:cs typeface="Times New Roman" panose="02020603050405020304" pitchFamily="18" charset="0"/>
                  <a:sym typeface="+mn-ea"/>
                </a:rPr>
                <a:t>wait(S</a:t>
              </a:r>
              <a:r>
                <a:rPr lang="en-US" altLang="zh-CN" sz="1500" b="1" dirty="0">
                  <a:solidFill>
                    <a:srgbClr val="006600"/>
                  </a:solidFill>
                  <a:latin typeface="Times New Roman" panose="02020603050405020304" pitchFamily="18" charset="0"/>
                  <a:cs typeface="Times New Roman" panose="02020603050405020304" pitchFamily="18" charset="0"/>
                  <a:sym typeface="+mn-ea"/>
                </a:rPr>
                <a:t>);</a:t>
              </a:r>
              <a:endParaRPr lang="en-US" altLang="zh-CN" sz="1500" b="1" dirty="0">
                <a:solidFill>
                  <a:srgbClr val="006600"/>
                </a:solidFill>
                <a:latin typeface="Times New Roman" panose="02020603050405020304" pitchFamily="18" charset="0"/>
                <a:cs typeface="Times New Roman" panose="02020603050405020304" pitchFamily="18" charset="0"/>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signal(S</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zh-CN" altLang="en-US" sz="15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283" y="4486"/>
              <a:ext cx="2632" cy="4265"/>
            </a:xfrm>
            <a:prstGeom prst="rect">
              <a:avLst/>
            </a:prstGeom>
            <a:noFill/>
          </p:spPr>
          <p:txBody>
            <a:bodyPr wrap="square" rtlCol="0" anchor="t">
              <a:spAutoFit/>
            </a:bodyPr>
            <a:lstStyle/>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P2 </a:t>
              </a:r>
              <a:endParaRPr lang="en-US" altLang="zh-CN" sz="1500" b="1" dirty="0">
                <a:solidFill>
                  <a:srgbClr val="000000"/>
                </a:solidFill>
                <a:latin typeface="Times New Roman" panose="02020603050405020304" pitchFamily="18" charset="0"/>
                <a:cs typeface="Times New Roman" panose="02020603050405020304" pitchFamily="18" charset="0"/>
                <a:sym typeface="+mn-ea"/>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r>
                <a:rPr lang="en-US" altLang="zh-CN" sz="1500" b="1" dirty="0" smtClean="0">
                  <a:solidFill>
                    <a:srgbClr val="006600"/>
                  </a:solidFill>
                  <a:latin typeface="Times New Roman" panose="02020603050405020304" pitchFamily="18" charset="0"/>
                  <a:cs typeface="Times New Roman" panose="02020603050405020304" pitchFamily="18" charset="0"/>
                  <a:sym typeface="+mn-ea"/>
                </a:rPr>
                <a:t>wait(S</a:t>
              </a:r>
              <a:r>
                <a:rPr lang="en-US" altLang="zh-CN" sz="1500" b="1" dirty="0">
                  <a:solidFill>
                    <a:srgbClr val="006600"/>
                  </a:solidFill>
                  <a:latin typeface="Times New Roman" panose="02020603050405020304" pitchFamily="18" charset="0"/>
                  <a:cs typeface="Times New Roman" panose="02020603050405020304" pitchFamily="18" charset="0"/>
                  <a:sym typeface="+mn-ea"/>
                </a:rPr>
                <a:t>);</a:t>
              </a:r>
              <a:endParaRPr lang="en-US" altLang="zh-CN" sz="1500" b="1" dirty="0">
                <a:solidFill>
                  <a:srgbClr val="006600"/>
                </a:solidFill>
                <a:latin typeface="Times New Roman" panose="02020603050405020304" pitchFamily="18" charset="0"/>
                <a:cs typeface="Times New Roman" panose="02020603050405020304" pitchFamily="18" charset="0"/>
              </a:endParaRPr>
            </a:p>
            <a:p>
              <a:pPr defTabSz="685800">
                <a:lnSpc>
                  <a:spcPct val="120000"/>
                </a:lnSpc>
                <a:tabLst>
                  <a:tab pos="1411605" algn="ctr"/>
                  <a:tab pos="3426460" algn="ctr"/>
                </a:tabLst>
              </a:pPr>
              <a:r>
                <a:rPr lang="en-US" altLang="zh-CN" sz="1500" b="1" dirty="0" smtClean="0">
                  <a:solidFill>
                    <a:srgbClr val="C00000"/>
                  </a:solidFill>
                  <a:latin typeface="Times New Roman" panose="02020603050405020304" pitchFamily="18" charset="0"/>
                  <a:cs typeface="Times New Roman" panose="02020603050405020304" pitchFamily="18" charset="0"/>
                  <a:sym typeface="+mn-ea"/>
                </a:rPr>
                <a:t>   wait(Q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1605" algn="ctr"/>
                  <a:tab pos="3426460"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signal(S</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zh-CN" altLang="en-US" sz="1500" dirty="0">
                <a:latin typeface="Times New Roman" panose="02020603050405020304" pitchFamily="18" charset="0"/>
                <a:cs typeface="Times New Roman" panose="02020603050405020304" pitchFamily="18" charset="0"/>
              </a:endParaRPr>
            </a:p>
          </p:txBody>
        </p:sp>
      </p:grpSp>
      <p:grpSp>
        <p:nvGrpSpPr>
          <p:cNvPr id="48" name="组合 47"/>
          <p:cNvGrpSpPr/>
          <p:nvPr/>
        </p:nvGrpSpPr>
        <p:grpSpPr>
          <a:xfrm>
            <a:off x="4112419" y="1710690"/>
            <a:ext cx="4642485" cy="2722974"/>
            <a:chOff x="9609" y="1872"/>
            <a:chExt cx="6674" cy="3737"/>
          </a:xfrm>
        </p:grpSpPr>
        <p:sp>
          <p:nvSpPr>
            <p:cNvPr id="32" name="矩形 32"/>
            <p:cNvSpPr/>
            <p:nvPr/>
          </p:nvSpPr>
          <p:spPr>
            <a:xfrm>
              <a:off x="11683" y="3547"/>
              <a:ext cx="1437" cy="904"/>
            </a:xfrm>
            <a:prstGeom prst="rect">
              <a:avLst/>
            </a:prstGeom>
            <a:pattFill prst="pct3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直接箭头连接符 21"/>
            <p:cNvCxnSpPr/>
            <p:nvPr/>
          </p:nvCxnSpPr>
          <p:spPr>
            <a:xfrm flipV="1">
              <a:off x="10758" y="5073"/>
              <a:ext cx="5380" cy="11"/>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p:nvPr/>
          </p:nvCxnSpPr>
          <p:spPr>
            <a:xfrm flipV="1">
              <a:off x="10734" y="1981"/>
              <a:ext cx="0" cy="3102"/>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3" name="直接连接符 23"/>
            <p:cNvCxnSpPr/>
            <p:nvPr/>
          </p:nvCxnSpPr>
          <p:spPr>
            <a:xfrm flipV="1">
              <a:off x="13122" y="246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4"/>
            <p:cNvCxnSpPr/>
            <p:nvPr/>
          </p:nvCxnSpPr>
          <p:spPr>
            <a:xfrm flipV="1">
              <a:off x="11649" y="247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5"/>
            <p:cNvCxnSpPr/>
            <p:nvPr/>
          </p:nvCxnSpPr>
          <p:spPr>
            <a:xfrm flipV="1">
              <a:off x="14036" y="2477"/>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6"/>
            <p:cNvCxnSpPr/>
            <p:nvPr/>
          </p:nvCxnSpPr>
          <p:spPr>
            <a:xfrm flipV="1">
              <a:off x="14856" y="246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7"/>
            <p:cNvCxnSpPr/>
            <p:nvPr/>
          </p:nvCxnSpPr>
          <p:spPr>
            <a:xfrm flipH="1">
              <a:off x="10734" y="4460"/>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8"/>
            <p:cNvCxnSpPr/>
            <p:nvPr/>
          </p:nvCxnSpPr>
          <p:spPr>
            <a:xfrm flipH="1">
              <a:off x="10722" y="2496"/>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9"/>
            <p:cNvCxnSpPr/>
            <p:nvPr/>
          </p:nvCxnSpPr>
          <p:spPr>
            <a:xfrm flipH="1">
              <a:off x="10747" y="2971"/>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30"/>
            <p:cNvCxnSpPr/>
            <p:nvPr/>
          </p:nvCxnSpPr>
          <p:spPr>
            <a:xfrm flipH="1">
              <a:off x="10720" y="3527"/>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椭圆 31"/>
            <p:cNvSpPr/>
            <p:nvPr/>
          </p:nvSpPr>
          <p:spPr>
            <a:xfrm>
              <a:off x="13028" y="3424"/>
              <a:ext cx="224" cy="183"/>
            </a:xfrm>
            <a:prstGeom prst="ellipse">
              <a:avLst/>
            </a:prstGeom>
          </p:spPr>
          <p:style>
            <a:lnRef idx="2">
              <a:schemeClr val="accent1">
                <a:shade val="50000"/>
              </a:schemeClr>
            </a:lnRef>
            <a:fillRef idx="1">
              <a:schemeClr val="accent1"/>
            </a:fillRef>
            <a:effectRef idx="0">
              <a:schemeClr val="accent1"/>
            </a:effectRef>
            <a:fontRef idx="minor">
              <a:schemeClr val="lt1"/>
            </a:fontRef>
          </p:style>
        </p:sp>
        <p:sp>
          <p:nvSpPr>
            <p:cNvPr id="33" name="文本框 10"/>
            <p:cNvSpPr txBox="1"/>
            <p:nvPr/>
          </p:nvSpPr>
          <p:spPr>
            <a:xfrm>
              <a:off x="10927" y="5080"/>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Req(Q)</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34" name="文本框 10"/>
            <p:cNvSpPr txBox="1"/>
            <p:nvPr/>
          </p:nvSpPr>
          <p:spPr>
            <a:xfrm>
              <a:off x="12308" y="5090"/>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Req(S)</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35" name="文本框 10"/>
            <p:cNvSpPr txBox="1"/>
            <p:nvPr/>
          </p:nvSpPr>
          <p:spPr>
            <a:xfrm>
              <a:off x="13517" y="5077"/>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Rel(Q)</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36" name="文本框 10"/>
            <p:cNvSpPr txBox="1"/>
            <p:nvPr/>
          </p:nvSpPr>
          <p:spPr>
            <a:xfrm>
              <a:off x="14681" y="5074"/>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Rel(S)</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37" name="文本框 10"/>
            <p:cNvSpPr txBox="1"/>
            <p:nvPr/>
          </p:nvSpPr>
          <p:spPr>
            <a:xfrm>
              <a:off x="9743" y="4231"/>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Req(S)</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38" name="文本框 10"/>
            <p:cNvSpPr txBox="1"/>
            <p:nvPr/>
          </p:nvSpPr>
          <p:spPr>
            <a:xfrm>
              <a:off x="9707" y="3288"/>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Req(Q)</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39" name="文本框 10"/>
            <p:cNvSpPr txBox="1"/>
            <p:nvPr/>
          </p:nvSpPr>
          <p:spPr>
            <a:xfrm>
              <a:off x="9741" y="2289"/>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Rel(Q)</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40" name="文本框 10"/>
            <p:cNvSpPr txBox="1"/>
            <p:nvPr/>
          </p:nvSpPr>
          <p:spPr>
            <a:xfrm>
              <a:off x="9729" y="2771"/>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Rel(S)</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41" name="文本框 10"/>
            <p:cNvSpPr txBox="1"/>
            <p:nvPr/>
          </p:nvSpPr>
          <p:spPr>
            <a:xfrm>
              <a:off x="15275" y="4555"/>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进程P1</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42" name="文本框 10"/>
            <p:cNvSpPr txBox="1"/>
            <p:nvPr/>
          </p:nvSpPr>
          <p:spPr>
            <a:xfrm>
              <a:off x="9609" y="1872"/>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进程P2</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12" name="文本框 10"/>
            <p:cNvSpPr txBox="1"/>
            <p:nvPr/>
          </p:nvSpPr>
          <p:spPr>
            <a:xfrm>
              <a:off x="11338" y="3088"/>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A</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44" name="文本框 10"/>
            <p:cNvSpPr txBox="1"/>
            <p:nvPr/>
          </p:nvSpPr>
          <p:spPr>
            <a:xfrm>
              <a:off x="11338" y="4331"/>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B</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45" name="文本框 10"/>
            <p:cNvSpPr txBox="1"/>
            <p:nvPr/>
          </p:nvSpPr>
          <p:spPr>
            <a:xfrm>
              <a:off x="13028" y="4331"/>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C</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46" name="文本框 10"/>
            <p:cNvSpPr txBox="1"/>
            <p:nvPr/>
          </p:nvSpPr>
          <p:spPr>
            <a:xfrm>
              <a:off x="13122" y="3088"/>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D</a:t>
              </a:r>
              <a:endParaRPr lang="en-US" altLang="zh-CN" sz="1050" kern="100">
                <a:latin typeface="幼圆" panose="02010509060101010101" charset="-122"/>
                <a:ea typeface="幼圆" panose="02010509060101010101" charset="-122"/>
                <a:cs typeface="幼圆" panose="02010509060101010101" charset="-122"/>
                <a:sym typeface="Times New Roman" panose="02020603050405020304"/>
              </a:endParaRPr>
            </a:p>
          </p:txBody>
        </p:sp>
        <p:sp>
          <p:nvSpPr>
            <p:cNvPr id="47" name="任意多边形 46"/>
            <p:cNvSpPr/>
            <p:nvPr/>
          </p:nvSpPr>
          <p:spPr>
            <a:xfrm>
              <a:off x="10729" y="3538"/>
              <a:ext cx="2407" cy="1543"/>
            </a:xfrm>
            <a:custGeom>
              <a:avLst/>
              <a:gdLst>
                <a:gd name="connsiteX0" fmla="*/ 0 w 3515"/>
                <a:gd name="connsiteY0" fmla="*/ 2360 h 2360"/>
                <a:gd name="connsiteX1" fmla="*/ 6 w 3515"/>
                <a:gd name="connsiteY1" fmla="*/ 1931 h 2360"/>
                <a:gd name="connsiteX2" fmla="*/ 636 w 3515"/>
                <a:gd name="connsiteY2" fmla="*/ 1931 h 2360"/>
                <a:gd name="connsiteX3" fmla="*/ 636 w 3515"/>
                <a:gd name="connsiteY3" fmla="*/ 855 h 2360"/>
                <a:gd name="connsiteX4" fmla="*/ 1803 w 3515"/>
                <a:gd name="connsiteY4" fmla="*/ 855 h 2360"/>
                <a:gd name="connsiteX5" fmla="*/ 1803 w 3515"/>
                <a:gd name="connsiteY5" fmla="*/ 416 h 2360"/>
                <a:gd name="connsiteX6" fmla="*/ 3515 w 3515"/>
                <a:gd name="connsiteY6" fmla="*/ 395 h 2360"/>
                <a:gd name="connsiteX7" fmla="*/ 3507 w 3515"/>
                <a:gd name="connsiteY7" fmla="*/ 0 h 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5" h="2360">
                  <a:moveTo>
                    <a:pt x="0" y="2360"/>
                  </a:moveTo>
                  <a:lnTo>
                    <a:pt x="6" y="1931"/>
                  </a:lnTo>
                  <a:lnTo>
                    <a:pt x="636" y="1931"/>
                  </a:lnTo>
                  <a:lnTo>
                    <a:pt x="636" y="855"/>
                  </a:lnTo>
                  <a:lnTo>
                    <a:pt x="1803" y="855"/>
                  </a:lnTo>
                  <a:lnTo>
                    <a:pt x="1803" y="416"/>
                  </a:lnTo>
                  <a:lnTo>
                    <a:pt x="3515" y="395"/>
                  </a:lnTo>
                  <a:lnTo>
                    <a:pt x="3507" y="0"/>
                  </a:lnTo>
                </a:path>
              </a:pathLst>
            </a:custGeom>
            <a:noFill/>
            <a:ln w="2540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sz="1050"/>
            </a:p>
          </p:txBody>
        </p:sp>
      </p:grpSp>
      <p:sp>
        <p:nvSpPr>
          <p:cNvPr id="50" name="文本框 49"/>
          <p:cNvSpPr txBox="1"/>
          <p:nvPr/>
        </p:nvSpPr>
        <p:spPr>
          <a:xfrm>
            <a:off x="7530941" y="5198269"/>
            <a:ext cx="1511952" cy="369332"/>
          </a:xfrm>
          <a:prstGeom prst="rect">
            <a:avLst/>
          </a:prstGeom>
          <a:noFill/>
        </p:spPr>
        <p:txBody>
          <a:bodyPr wrap="none" rtlCol="0" anchor="t">
            <a:spAutoFit/>
          </a:bodyPr>
          <a:lstStyle/>
          <a:p>
            <a:r>
              <a:rPr lang="en-US" altLang="zh-CN" dirty="0">
                <a:solidFill>
                  <a:schemeClr val="accent1"/>
                </a:solidFill>
                <a:sym typeface="+mn-ea"/>
              </a:rPr>
              <a:t>==&gt;</a:t>
            </a:r>
            <a:r>
              <a:rPr lang="zh-CN" altLang="en-US" dirty="0">
                <a:solidFill>
                  <a:schemeClr val="accent1"/>
                </a:solidFill>
                <a:sym typeface="+mn-ea"/>
              </a:rPr>
              <a:t>安全状态</a:t>
            </a:r>
            <a:endParaRPr lang="zh-CN" altLang="en-US" dirty="0">
              <a:solidFill>
                <a:schemeClr val="accent1"/>
              </a:solidFill>
              <a:sym typeface="+mn-ea"/>
            </a:endParaRPr>
          </a:p>
        </p:txBody>
      </p:sp>
      <p:sp>
        <p:nvSpPr>
          <p:cNvPr id="3" name="文本框 2"/>
          <p:cNvSpPr txBox="1"/>
          <p:nvPr/>
        </p:nvSpPr>
        <p:spPr>
          <a:xfrm>
            <a:off x="4685348" y="4627245"/>
            <a:ext cx="3417094" cy="415498"/>
          </a:xfrm>
          <a:prstGeom prst="rect">
            <a:avLst/>
          </a:prstGeom>
          <a:noFill/>
        </p:spPr>
        <p:txBody>
          <a:bodyPr wrap="square" rtlCol="0" anchor="t">
            <a:spAutoFit/>
          </a:bodyPr>
          <a:lstStyle/>
          <a:p>
            <a:pPr algn="l"/>
            <a:r>
              <a:rPr lang="zh-CN" altLang="en-US" sz="2100">
                <a:latin typeface="幼圆" panose="02010509060101010101" charset="-122"/>
                <a:ea typeface="幼圆" panose="02010509060101010101" charset="-122"/>
                <a:sym typeface="+mn-ea"/>
              </a:rPr>
              <a:t>不安全区，死锁就在眼前</a:t>
            </a:r>
            <a:endParaRPr lang="zh-CN" altLang="en-US" sz="2100">
              <a:latin typeface="幼圆" panose="02010509060101010101" charset="-122"/>
              <a:ea typeface="幼圆" panose="02010509060101010101" charset="-122"/>
              <a:sym typeface="+mn-ea"/>
            </a:endParaRPr>
          </a:p>
        </p:txBody>
      </p:sp>
      <p:sp>
        <p:nvSpPr>
          <p:cNvPr id="8" name="上箭头 7"/>
          <p:cNvSpPr/>
          <p:nvPr/>
        </p:nvSpPr>
        <p:spPr>
          <a:xfrm>
            <a:off x="5755005" y="3557112"/>
            <a:ext cx="205264" cy="1070134"/>
          </a:xfrm>
          <a:prstGeom prst="upArrow">
            <a:avLst/>
          </a:prstGeom>
          <a:pattFill prst="pct5">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7" name="文本框 10"/>
          <p:cNvSpPr txBox="1"/>
          <p:nvPr/>
        </p:nvSpPr>
        <p:spPr>
          <a:xfrm>
            <a:off x="4676299" y="4029551"/>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O</a:t>
            </a:r>
            <a:endPar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endParaRPr>
          </a:p>
        </p:txBody>
      </p:sp>
      <p:sp>
        <p:nvSpPr>
          <p:cNvPr id="9" name="文本框 10"/>
          <p:cNvSpPr txBox="1"/>
          <p:nvPr/>
        </p:nvSpPr>
        <p:spPr>
          <a:xfrm>
            <a:off x="4968241" y="3219450"/>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W</a:t>
            </a:r>
            <a:endPar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endParaRPr>
          </a:p>
        </p:txBody>
      </p:sp>
      <p:sp>
        <p:nvSpPr>
          <p:cNvPr id="11" name="文本框 10"/>
          <p:cNvSpPr txBox="1"/>
          <p:nvPr/>
        </p:nvSpPr>
        <p:spPr>
          <a:xfrm>
            <a:off x="4666298" y="3758565"/>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U</a:t>
            </a:r>
            <a:endPar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endParaRPr>
          </a:p>
        </p:txBody>
      </p:sp>
      <p:sp>
        <p:nvSpPr>
          <p:cNvPr id="13" name="文本框 10"/>
          <p:cNvSpPr txBox="1"/>
          <p:nvPr/>
        </p:nvSpPr>
        <p:spPr>
          <a:xfrm>
            <a:off x="5697856" y="3118961"/>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X</a:t>
            </a:r>
            <a:endPar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endParaRPr>
          </a:p>
        </p:txBody>
      </p:sp>
      <p:sp>
        <p:nvSpPr>
          <p:cNvPr id="14" name="文本框 10"/>
          <p:cNvSpPr txBox="1"/>
          <p:nvPr/>
        </p:nvSpPr>
        <p:spPr>
          <a:xfrm>
            <a:off x="5126832" y="3774281"/>
            <a:ext cx="291941" cy="273368"/>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V</a:t>
            </a:r>
            <a:endPar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endParaRPr>
          </a:p>
        </p:txBody>
      </p:sp>
      <p:sp>
        <p:nvSpPr>
          <p:cNvPr id="15" name="文本框 10"/>
          <p:cNvSpPr txBox="1"/>
          <p:nvPr/>
        </p:nvSpPr>
        <p:spPr>
          <a:xfrm>
            <a:off x="5529263" y="2916555"/>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Y</a:t>
            </a:r>
            <a:endPar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endParaRPr>
          </a:p>
        </p:txBody>
      </p:sp>
      <p:sp>
        <p:nvSpPr>
          <p:cNvPr id="16" name="文本框 10"/>
          <p:cNvSpPr txBox="1"/>
          <p:nvPr/>
        </p:nvSpPr>
        <p:spPr>
          <a:xfrm>
            <a:off x="6490812" y="3044190"/>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Z</a:t>
            </a:r>
            <a:endPar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747944" y="601463"/>
            <a:ext cx="6851342" cy="609600"/>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Deadlock Avoidance</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32771" name="Rectangle 3"/>
          <p:cNvSpPr>
            <a:spLocks noGrp="1" noChangeArrowheads="1"/>
          </p:cNvSpPr>
          <p:nvPr>
            <p:ph type="body" idx="4294967295"/>
          </p:nvPr>
        </p:nvSpPr>
        <p:spPr>
          <a:xfrm>
            <a:off x="876299" y="1763142"/>
            <a:ext cx="7319963" cy="3783013"/>
          </a:xfrm>
        </p:spPr>
        <p:txBody>
          <a:bodyPr/>
          <a:lstStyle/>
          <a:p>
            <a:pPr marL="285750" indent="-285750">
              <a:buFont typeface="Wingdings" panose="05000000000000000000" pitchFamily="2" charset="2"/>
              <a:buChar char="n"/>
            </a:pPr>
            <a:r>
              <a:rPr lang="en-US" altLang="zh-CN" sz="2400" b="1" dirty="0">
                <a:solidFill>
                  <a:srgbClr val="C00000"/>
                </a:solidFill>
                <a:ea typeface="宋体" panose="02010600030101010101" pitchFamily="2" charset="-122"/>
              </a:rPr>
              <a:t>Deadlock </a:t>
            </a:r>
            <a:r>
              <a:rPr lang="en-US" altLang="zh-CN" sz="2400" b="1" dirty="0">
                <a:solidFill>
                  <a:srgbClr val="C00000"/>
                </a:solidFill>
                <a:ea typeface="宋体" panose="02010600030101010101" pitchFamily="2" charset="-122"/>
                <a:sym typeface="Symbol" panose="05050102010706020507" pitchFamily="18" charset="2"/>
              </a:rPr>
              <a:t>Avoidance </a:t>
            </a:r>
            <a:r>
              <a:rPr lang="en-US" altLang="zh-CN" sz="2400" dirty="0">
                <a:ea typeface="宋体" panose="02010600030101010101" pitchFamily="2" charset="-122"/>
                <a:sym typeface="Symbol" panose="05050102010706020507" pitchFamily="18" charset="2"/>
              </a:rPr>
              <a:t> </a:t>
            </a:r>
            <a:r>
              <a:rPr lang="en-US" altLang="zh-CN" sz="2400" b="1" dirty="0">
                <a:ea typeface="宋体" panose="02010600030101010101" pitchFamily="2" charset="-122"/>
                <a:sym typeface="Symbol" panose="05050102010706020507" pitchFamily="18" charset="2"/>
              </a:rPr>
              <a:t>ensure that a system will </a:t>
            </a:r>
            <a:r>
              <a:rPr lang="en-US" altLang="zh-CN" sz="2400" b="1" u="sng" dirty="0">
                <a:solidFill>
                  <a:srgbClr val="FF0000"/>
                </a:solidFill>
                <a:ea typeface="宋体" panose="02010600030101010101" pitchFamily="2" charset="-122"/>
                <a:sym typeface="Symbol" panose="05050102010706020507" pitchFamily="18" charset="2"/>
              </a:rPr>
              <a:t>never</a:t>
            </a:r>
            <a:r>
              <a:rPr lang="en-US" altLang="zh-CN" sz="2400" b="1" dirty="0">
                <a:ea typeface="宋体" panose="02010600030101010101" pitchFamily="2" charset="-122"/>
                <a:sym typeface="Symbol" panose="05050102010706020507" pitchFamily="18" charset="2"/>
              </a:rPr>
              <a:t> </a:t>
            </a:r>
            <a:r>
              <a:rPr lang="en-US" altLang="zh-CN" sz="2400" b="1" dirty="0">
                <a:solidFill>
                  <a:srgbClr val="006600"/>
                </a:solidFill>
                <a:ea typeface="宋体" panose="02010600030101010101" pitchFamily="2" charset="-122"/>
                <a:sym typeface="Symbol" panose="05050102010706020507" pitchFamily="18" charset="2"/>
              </a:rPr>
              <a:t>enter</a:t>
            </a:r>
            <a:r>
              <a:rPr lang="en-US" altLang="zh-CN" sz="2400" b="1" dirty="0">
                <a:ea typeface="宋体" panose="02010600030101010101" pitchFamily="2" charset="-122"/>
                <a:sym typeface="Symbol" panose="05050102010706020507" pitchFamily="18" charset="2"/>
              </a:rPr>
              <a:t> an</a:t>
            </a:r>
            <a:r>
              <a:rPr lang="en-US" altLang="zh-CN" sz="2400" b="1" dirty="0">
                <a:solidFill>
                  <a:srgbClr val="FF0000"/>
                </a:solidFill>
                <a:ea typeface="宋体" panose="02010600030101010101" pitchFamily="2" charset="-122"/>
                <a:sym typeface="Symbol" panose="05050102010706020507" pitchFamily="18" charset="2"/>
              </a:rPr>
              <a:t> </a:t>
            </a:r>
            <a:r>
              <a:rPr lang="en-US" altLang="zh-CN" sz="2400" b="1" u="sng" dirty="0">
                <a:solidFill>
                  <a:srgbClr val="FF0000"/>
                </a:solidFill>
                <a:ea typeface="宋体" panose="02010600030101010101" pitchFamily="2" charset="-122"/>
                <a:sym typeface="Symbol" panose="05050102010706020507" pitchFamily="18" charset="2"/>
              </a:rPr>
              <a:t>unsafe state</a:t>
            </a:r>
            <a:r>
              <a:rPr lang="en-US" altLang="zh-CN" sz="2400" b="1" dirty="0">
                <a:ea typeface="宋体" panose="02010600030101010101" pitchFamily="2" charset="-122"/>
                <a:sym typeface="Symbol" panose="05050102010706020507" pitchFamily="18" charset="2"/>
              </a:rPr>
              <a:t>. </a:t>
            </a:r>
            <a:endParaRPr lang="en-US" altLang="zh-CN" sz="2400" b="1" dirty="0" smtClean="0">
              <a:ea typeface="宋体" panose="02010600030101010101" pitchFamily="2" charset="-122"/>
              <a:sym typeface="Symbol" panose="05050102010706020507" pitchFamily="18" charset="2"/>
            </a:endParaRPr>
          </a:p>
          <a:p>
            <a:pPr marL="285750" indent="-285750">
              <a:buFont typeface="Wingdings" panose="05000000000000000000" pitchFamily="2" charset="2"/>
              <a:buChar char="n"/>
            </a:pPr>
            <a:endParaRPr lang="en-US" altLang="zh-CN" sz="2400" b="1" dirty="0">
              <a:ea typeface="宋体" panose="02010600030101010101" pitchFamily="2" charset="-122"/>
              <a:sym typeface="Symbol" panose="05050102010706020507" pitchFamily="18" charset="2"/>
            </a:endParaRPr>
          </a:p>
          <a:p>
            <a:pPr marL="285750" indent="-285750">
              <a:buFont typeface="Wingdings" panose="05000000000000000000" pitchFamily="2" charset="2"/>
              <a:buChar char="n"/>
            </a:pPr>
            <a:r>
              <a:rPr lang="en-US" altLang="zh-CN" sz="2400" b="1" dirty="0" smtClean="0">
                <a:solidFill>
                  <a:srgbClr val="0009C0"/>
                </a:solidFill>
                <a:ea typeface="宋体" panose="02010600030101010101" pitchFamily="2" charset="-122"/>
              </a:rPr>
              <a:t>When </a:t>
            </a:r>
            <a:r>
              <a:rPr lang="en-US" altLang="zh-CN" sz="2400" b="1" dirty="0">
                <a:solidFill>
                  <a:srgbClr val="0009C0"/>
                </a:solidFill>
                <a:ea typeface="宋体" panose="02010600030101010101" pitchFamily="2" charset="-122"/>
              </a:rPr>
              <a:t>a process </a:t>
            </a:r>
            <a:r>
              <a:rPr lang="en-US" altLang="zh-CN" sz="2400" b="1" dirty="0">
                <a:solidFill>
                  <a:srgbClr val="7030A0"/>
                </a:solidFill>
                <a:ea typeface="宋体" panose="02010600030101010101" pitchFamily="2" charset="-122"/>
              </a:rPr>
              <a:t>requests an available resource</a:t>
            </a:r>
            <a:r>
              <a:rPr lang="en-US" altLang="zh-CN" sz="2400" b="1" dirty="0">
                <a:solidFill>
                  <a:srgbClr val="0009C0"/>
                </a:solidFill>
                <a:ea typeface="宋体" panose="02010600030101010101" pitchFamily="2" charset="-122"/>
              </a:rPr>
              <a:t>, system must </a:t>
            </a:r>
            <a:r>
              <a:rPr lang="en-US" altLang="zh-CN" sz="2400" b="1" dirty="0">
                <a:solidFill>
                  <a:srgbClr val="006600"/>
                </a:solidFill>
                <a:ea typeface="宋体" panose="02010600030101010101" pitchFamily="2" charset="-122"/>
              </a:rPr>
              <a:t>decide if immediate allocation </a:t>
            </a:r>
            <a:r>
              <a:rPr lang="en-US" altLang="zh-CN" sz="2400" b="1" dirty="0">
                <a:solidFill>
                  <a:srgbClr val="0009C0"/>
                </a:solidFill>
                <a:ea typeface="宋体" panose="02010600030101010101" pitchFamily="2" charset="-122"/>
              </a:rPr>
              <a:t>leaves the </a:t>
            </a:r>
            <a:r>
              <a:rPr lang="en-US" altLang="zh-CN" sz="2400" b="1" dirty="0">
                <a:solidFill>
                  <a:srgbClr val="C00000"/>
                </a:solidFill>
                <a:ea typeface="宋体" panose="02010600030101010101" pitchFamily="2" charset="-122"/>
              </a:rPr>
              <a:t>system in a </a:t>
            </a:r>
            <a:r>
              <a:rPr lang="en-US" altLang="zh-CN" sz="2400" b="1" i="1" dirty="0">
                <a:solidFill>
                  <a:srgbClr val="C00000"/>
                </a:solidFill>
                <a:ea typeface="宋体" panose="02010600030101010101" pitchFamily="2" charset="-122"/>
              </a:rPr>
              <a:t>safe </a:t>
            </a:r>
            <a:r>
              <a:rPr lang="en-US" altLang="zh-CN" sz="2400" b="1" i="1" dirty="0" smtClean="0">
                <a:solidFill>
                  <a:srgbClr val="C00000"/>
                </a:solidFill>
                <a:ea typeface="宋体" panose="02010600030101010101" pitchFamily="2" charset="-122"/>
              </a:rPr>
              <a:t>state</a:t>
            </a:r>
            <a:endParaRPr lang="en-US" altLang="zh-CN" sz="2400" b="1" i="1" dirty="0" smtClean="0">
              <a:solidFill>
                <a:srgbClr val="C00000"/>
              </a:solidFill>
              <a:ea typeface="宋体" panose="02010600030101010101" pitchFamily="2" charset="-122"/>
            </a:endParaRPr>
          </a:p>
          <a:p>
            <a:pPr marL="285750" indent="-285750">
              <a:buFont typeface="Wingdings" panose="05000000000000000000" pitchFamily="2" charset="2"/>
              <a:buChar char="n"/>
            </a:pP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The Deadlock Problem</a:t>
            </a:r>
            <a:endParaRPr lang="en-US" altLang="zh-CN">
              <a:effectLst>
                <a:outerShdw blurRad="38100" dist="38100" dir="2700000" algn="tl">
                  <a:srgbClr val="C0C0C0"/>
                </a:outerShdw>
              </a:effectLst>
              <a:ea typeface="宋体" panose="02010600030101010101" pitchFamily="2" charset="-122"/>
              <a:cs typeface="+mj-cs"/>
            </a:endParaRPr>
          </a:p>
        </p:txBody>
      </p:sp>
      <p:sp>
        <p:nvSpPr>
          <p:cNvPr id="7171" name="Rectangle 3"/>
          <p:cNvSpPr>
            <a:spLocks noGrp="1" noChangeArrowheads="1"/>
          </p:cNvSpPr>
          <p:nvPr>
            <p:ph type="body" idx="4294967295"/>
          </p:nvPr>
        </p:nvSpPr>
        <p:spPr>
          <a:xfrm>
            <a:off x="793750" y="1065213"/>
            <a:ext cx="7543800" cy="4810125"/>
          </a:xfrm>
        </p:spPr>
        <p:txBody>
          <a:bodyPr/>
          <a:lstStyle/>
          <a:p>
            <a:pPr eaLnBrk="1" hangingPunct="1">
              <a:lnSpc>
                <a:spcPct val="80000"/>
              </a:lnSpc>
            </a:pPr>
            <a:r>
              <a:rPr lang="en-US" altLang="zh-CN" sz="2000" b="1" dirty="0">
                <a:solidFill>
                  <a:srgbClr val="000099"/>
                </a:solidFill>
                <a:ea typeface="宋体" panose="02010600030101010101" pitchFamily="2" charset="-122"/>
              </a:rPr>
              <a:t>Deadlock</a:t>
            </a:r>
            <a:r>
              <a:rPr lang="en-US" altLang="zh-CN" sz="2000" b="1" dirty="0">
                <a:ea typeface="宋体" panose="02010600030101010101" pitchFamily="2" charset="-122"/>
              </a:rPr>
              <a:t>: </a:t>
            </a:r>
            <a:r>
              <a:rPr lang="zh-CN" altLang="en-US" sz="2000" b="1" dirty="0">
                <a:ea typeface="宋体" panose="02010600030101010101" pitchFamily="2" charset="-122"/>
              </a:rPr>
              <a:t>教材</a:t>
            </a:r>
            <a:r>
              <a:rPr lang="en-US" altLang="zh-CN" sz="2000" b="1" dirty="0">
                <a:ea typeface="宋体" panose="02010600030101010101" pitchFamily="2" charset="-122"/>
              </a:rPr>
              <a:t>P245</a:t>
            </a:r>
            <a:endParaRPr lang="en-US" altLang="zh-CN" sz="2000" b="1" dirty="0">
              <a:ea typeface="宋体" panose="02010600030101010101" pitchFamily="2" charset="-122"/>
            </a:endParaRPr>
          </a:p>
          <a:p>
            <a:pPr eaLnBrk="1" hangingPunct="1">
              <a:lnSpc>
                <a:spcPct val="80000"/>
              </a:lnSpc>
            </a:pPr>
            <a:r>
              <a:rPr lang="en-US" altLang="zh-CN" sz="2000" b="1" dirty="0" smtClean="0">
                <a:solidFill>
                  <a:srgbClr val="000099"/>
                </a:solidFill>
                <a:ea typeface="宋体" panose="02010600030101010101" pitchFamily="2" charset="-122"/>
              </a:rPr>
              <a:t>A </a:t>
            </a:r>
            <a:r>
              <a:rPr lang="en-US" altLang="zh-CN" sz="2000" b="1" dirty="0">
                <a:solidFill>
                  <a:srgbClr val="000099"/>
                </a:solidFill>
                <a:ea typeface="宋体" panose="02010600030101010101" pitchFamily="2" charset="-122"/>
              </a:rPr>
              <a:t>set of </a:t>
            </a:r>
            <a:r>
              <a:rPr lang="en-US" altLang="zh-CN" sz="2000" b="1" dirty="0">
                <a:solidFill>
                  <a:srgbClr val="FF0066"/>
                </a:solidFill>
                <a:ea typeface="宋体" panose="02010600030101010101" pitchFamily="2" charset="-122"/>
              </a:rPr>
              <a:t>blocked processes</a:t>
            </a:r>
            <a:r>
              <a:rPr lang="en-US" altLang="zh-CN" sz="2000" b="1" dirty="0">
                <a:ea typeface="宋体" panose="02010600030101010101" pitchFamily="2" charset="-122"/>
              </a:rPr>
              <a:t> each holding a resource and waiting to acquire a resource held by </a:t>
            </a:r>
            <a:r>
              <a:rPr lang="en-US" altLang="zh-CN" sz="2000" b="1" dirty="0">
                <a:solidFill>
                  <a:srgbClr val="003399"/>
                </a:solidFill>
                <a:ea typeface="宋体" panose="02010600030101010101" pitchFamily="2" charset="-122"/>
              </a:rPr>
              <a:t>another process </a:t>
            </a:r>
            <a:r>
              <a:rPr lang="en-US" altLang="zh-CN" sz="2000" b="1" dirty="0">
                <a:solidFill>
                  <a:srgbClr val="7030A0"/>
                </a:solidFill>
                <a:ea typeface="宋体" panose="02010600030101010101" pitchFamily="2" charset="-122"/>
              </a:rPr>
              <a:t>in the set.</a:t>
            </a:r>
            <a:endParaRPr lang="en-US" altLang="zh-CN" sz="2000" b="1" dirty="0">
              <a:solidFill>
                <a:srgbClr val="7030A0"/>
              </a:solidFill>
              <a:ea typeface="宋体" panose="02010600030101010101" pitchFamily="2" charset="-122"/>
            </a:endParaRPr>
          </a:p>
          <a:p>
            <a:pPr eaLnBrk="1" hangingPunct="1"/>
            <a:r>
              <a:rPr lang="zh-CN" altLang="zh-CN" sz="1800" dirty="0" smtClean="0">
                <a:ea typeface="宋体" panose="02010600030101010101" pitchFamily="2" charset="-122"/>
              </a:rPr>
              <a:t>死锁</a:t>
            </a:r>
            <a:r>
              <a:rPr lang="zh-CN" altLang="zh-CN" sz="1800" dirty="0">
                <a:ea typeface="宋体" panose="02010600030101010101" pitchFamily="2" charset="-122"/>
              </a:rPr>
              <a:t>是指一组处于</a:t>
            </a:r>
            <a:r>
              <a:rPr lang="zh-CN" altLang="zh-CN" sz="1800" b="1" dirty="0">
                <a:solidFill>
                  <a:srgbClr val="7030A0"/>
                </a:solidFill>
                <a:ea typeface="宋体" panose="02010600030101010101" pitchFamily="2" charset="-122"/>
              </a:rPr>
              <a:t>等待（阻塞）状态</a:t>
            </a:r>
            <a:r>
              <a:rPr lang="zh-CN" altLang="zh-CN" sz="1800" dirty="0">
                <a:ea typeface="宋体" panose="02010600030101010101" pitchFamily="2" charset="-122"/>
              </a:rPr>
              <a:t>的进程，每一个进程</a:t>
            </a:r>
            <a:r>
              <a:rPr lang="zh-CN" altLang="zh-CN" sz="1800" dirty="0">
                <a:solidFill>
                  <a:srgbClr val="FF0000"/>
                </a:solidFill>
                <a:ea typeface="宋体" panose="02010600030101010101" pitchFamily="2" charset="-122"/>
              </a:rPr>
              <a:t>持有</a:t>
            </a:r>
            <a:r>
              <a:rPr lang="zh-CN" altLang="zh-CN" sz="1800" dirty="0">
                <a:ea typeface="宋体" panose="02010600030101010101" pitchFamily="2" charset="-122"/>
              </a:rPr>
              <a:t>其</a:t>
            </a:r>
            <a:r>
              <a:rPr lang="zh-CN" altLang="en-US" sz="1800" dirty="0">
                <a:ea typeface="宋体" panose="02010600030101010101" pitchFamily="2" charset="-122"/>
              </a:rPr>
              <a:t>它</a:t>
            </a:r>
            <a:r>
              <a:rPr lang="zh-CN" altLang="zh-CN" sz="1800" dirty="0">
                <a:ea typeface="宋体" panose="02010600030101010101" pitchFamily="2" charset="-122"/>
              </a:rPr>
              <a:t>进程所需要的资源，而又</a:t>
            </a:r>
            <a:r>
              <a:rPr lang="zh-CN" altLang="zh-CN" sz="1800" dirty="0">
                <a:solidFill>
                  <a:srgbClr val="FF0000"/>
                </a:solidFill>
                <a:ea typeface="宋体" panose="02010600030101010101" pitchFamily="2" charset="-122"/>
              </a:rPr>
              <a:t>等待</a:t>
            </a:r>
            <a:r>
              <a:rPr lang="zh-CN" altLang="zh-CN" sz="1800" dirty="0">
                <a:ea typeface="宋体" panose="02010600030101010101" pitchFamily="2" charset="-122"/>
              </a:rPr>
              <a:t>使用其</a:t>
            </a:r>
            <a:r>
              <a:rPr lang="zh-CN" altLang="en-US" sz="1800" dirty="0">
                <a:ea typeface="宋体" panose="02010600030101010101" pitchFamily="2" charset="-122"/>
              </a:rPr>
              <a:t>它</a:t>
            </a:r>
            <a:r>
              <a:rPr lang="zh-CN" altLang="zh-CN" sz="1800" dirty="0">
                <a:ea typeface="宋体" panose="02010600030101010101" pitchFamily="2" charset="-122"/>
              </a:rPr>
              <a:t>进程所拥有的资源，致使</a:t>
            </a:r>
            <a:r>
              <a:rPr lang="zh-CN" altLang="zh-CN" sz="1800" b="1" dirty="0">
                <a:solidFill>
                  <a:srgbClr val="006600"/>
                </a:solidFill>
                <a:ea typeface="宋体" panose="02010600030101010101" pitchFamily="2" charset="-122"/>
              </a:rPr>
              <a:t>这组进程互相等待</a:t>
            </a:r>
            <a:r>
              <a:rPr lang="zh-CN" altLang="zh-CN" sz="1800" dirty="0">
                <a:ea typeface="宋体" panose="02010600030101010101" pitchFamily="2" charset="-122"/>
              </a:rPr>
              <a:t>，</a:t>
            </a:r>
            <a:r>
              <a:rPr lang="zh-CN" altLang="zh-CN" sz="1800" dirty="0">
                <a:solidFill>
                  <a:srgbClr val="0070C0"/>
                </a:solidFill>
                <a:ea typeface="宋体" panose="02010600030101010101" pitchFamily="2" charset="-122"/>
              </a:rPr>
              <a:t>均无法向前推进</a:t>
            </a:r>
            <a:r>
              <a:rPr lang="zh-CN" altLang="zh-CN" sz="1800" dirty="0">
                <a:ea typeface="宋体" panose="02010600030101010101" pitchFamily="2" charset="-122"/>
              </a:rPr>
              <a:t>。</a:t>
            </a:r>
            <a:endParaRPr lang="zh-CN" altLang="zh-CN" sz="1800" dirty="0">
              <a:ea typeface="宋体" panose="02010600030101010101" pitchFamily="2" charset="-122"/>
            </a:endParaRPr>
          </a:p>
          <a:p>
            <a:pPr eaLnBrk="1" hangingPunct="1"/>
            <a:r>
              <a:rPr lang="zh-CN" altLang="zh-CN" sz="1800" dirty="0">
                <a:ea typeface="宋体" panose="02010600030101010101" pitchFamily="2" charset="-122"/>
              </a:rPr>
              <a:t>死锁是指一组处于</a:t>
            </a:r>
            <a:r>
              <a:rPr lang="zh-CN" altLang="zh-CN" sz="1800" b="1" dirty="0">
                <a:solidFill>
                  <a:srgbClr val="7030A0"/>
                </a:solidFill>
                <a:ea typeface="宋体" panose="02010600030101010101" pitchFamily="2" charset="-122"/>
              </a:rPr>
              <a:t>等待（阻塞）状态</a:t>
            </a:r>
            <a:r>
              <a:rPr lang="zh-CN" altLang="zh-CN" sz="1800" dirty="0">
                <a:ea typeface="宋体" panose="02010600030101010101" pitchFamily="2" charset="-122"/>
              </a:rPr>
              <a:t>的进程，互相等待只有这组进程才能产生的</a:t>
            </a:r>
            <a:r>
              <a:rPr lang="zh-CN" altLang="zh-CN" sz="1800" dirty="0">
                <a:solidFill>
                  <a:srgbClr val="FF0000"/>
                </a:solidFill>
                <a:ea typeface="宋体" panose="02010600030101010101" pitchFamily="2" charset="-122"/>
              </a:rPr>
              <a:t>事件</a:t>
            </a:r>
            <a:r>
              <a:rPr lang="zh-CN" altLang="zh-CN" sz="1800" dirty="0">
                <a:ea typeface="宋体" panose="02010600030101010101" pitchFamily="2" charset="-122"/>
              </a:rPr>
              <a:t>，致使这组进程都无法往前推进，这些永远在</a:t>
            </a:r>
            <a:r>
              <a:rPr lang="zh-CN" altLang="zh-CN" sz="1800" b="1" dirty="0">
                <a:solidFill>
                  <a:srgbClr val="006600"/>
                </a:solidFill>
                <a:ea typeface="宋体" panose="02010600030101010101" pitchFamily="2" charset="-122"/>
              </a:rPr>
              <a:t>互相等待</a:t>
            </a:r>
            <a:r>
              <a:rPr lang="zh-CN" altLang="zh-CN" sz="1800" dirty="0">
                <a:ea typeface="宋体" panose="02010600030101010101" pitchFamily="2" charset="-122"/>
              </a:rPr>
              <a:t>的进程称为死锁进程</a:t>
            </a:r>
            <a:r>
              <a:rPr lang="zh-CN" altLang="zh-CN"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r>
              <a:rPr lang="zh-CN" altLang="zh-CN" sz="1800" dirty="0">
                <a:ea typeface="宋体" panose="02010600030101010101" pitchFamily="2" charset="-122"/>
              </a:rPr>
              <a:t>如果一个进程集合中的每个进程都在</a:t>
            </a:r>
            <a:r>
              <a:rPr lang="zh-CN" altLang="zh-CN" sz="1800" b="1" dirty="0">
                <a:solidFill>
                  <a:srgbClr val="7030A0"/>
                </a:solidFill>
                <a:ea typeface="宋体" panose="02010600030101010101" pitchFamily="2" charset="-122"/>
              </a:rPr>
              <a:t>等待</a:t>
            </a:r>
            <a:r>
              <a:rPr lang="zh-CN" altLang="zh-CN" sz="1800" dirty="0">
                <a:ea typeface="宋体" panose="02010600030101010101" pitchFamily="2" charset="-122"/>
              </a:rPr>
              <a:t>只能由该进程集合中的其它进程才能引发的</a:t>
            </a:r>
            <a:r>
              <a:rPr lang="zh-CN" altLang="zh-CN" sz="1800" dirty="0" smtClean="0">
                <a:ea typeface="宋体" panose="02010600030101010101" pitchFamily="2" charset="-122"/>
              </a:rPr>
              <a:t>事件</a:t>
            </a:r>
            <a:r>
              <a:rPr lang="zh-CN" altLang="en-US" sz="1800" dirty="0" smtClean="0">
                <a:ea typeface="宋体" panose="02010600030101010101" pitchFamily="2" charset="-122"/>
              </a:rPr>
              <a:t>（</a:t>
            </a:r>
            <a:r>
              <a:rPr lang="zh-CN" altLang="en-US" sz="1800" b="1" dirty="0" smtClean="0">
                <a:solidFill>
                  <a:srgbClr val="006600"/>
                </a:solidFill>
                <a:ea typeface="宋体" panose="02010600030101010101" pitchFamily="2" charset="-122"/>
              </a:rPr>
              <a:t>互相等待</a:t>
            </a:r>
            <a:r>
              <a:rPr lang="zh-CN" altLang="en-US" sz="1800" dirty="0" smtClean="0">
                <a:ea typeface="宋体" panose="02010600030101010101" pitchFamily="2" charset="-122"/>
              </a:rPr>
              <a:t>）</a:t>
            </a:r>
            <a:r>
              <a:rPr lang="zh-CN" altLang="zh-CN" sz="1800" dirty="0" smtClean="0">
                <a:ea typeface="宋体" panose="02010600030101010101" pitchFamily="2" charset="-122"/>
              </a:rPr>
              <a:t>，</a:t>
            </a:r>
            <a:r>
              <a:rPr lang="zh-CN" altLang="zh-CN" sz="1800" dirty="0">
                <a:ea typeface="宋体" panose="02010600030101010101" pitchFamily="2" charset="-122"/>
              </a:rPr>
              <a:t>那么该进程集合就是死锁的，我们称这些进程处于死锁状态，这些进程是死锁进程</a:t>
            </a:r>
            <a:r>
              <a:rPr lang="zh-CN" altLang="zh-CN"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上述定义的共性（</a:t>
            </a:r>
            <a:r>
              <a:rPr lang="en-US" altLang="zh-CN" sz="1800" dirty="0" smtClean="0">
                <a:ea typeface="宋体" panose="02010600030101010101" pitchFamily="2" charset="-122"/>
              </a:rPr>
              <a:t>3</a:t>
            </a:r>
            <a:r>
              <a:rPr lang="zh-CN" altLang="en-US" sz="1800" dirty="0" smtClean="0">
                <a:ea typeface="宋体" panose="02010600030101010101" pitchFamily="2" charset="-122"/>
              </a:rPr>
              <a:t>点）</a:t>
            </a:r>
            <a:endParaRPr lang="en-US" altLang="zh-CN" sz="1800" dirty="0" smtClean="0">
              <a:ea typeface="宋体" panose="02010600030101010101" pitchFamily="2" charset="-122"/>
            </a:endParaRPr>
          </a:p>
          <a:p>
            <a:pPr lvl="1" eaLnBrk="1" hangingPunct="1"/>
            <a:r>
              <a:rPr lang="zh-CN" altLang="en-US" sz="1600" dirty="0" smtClean="0">
                <a:highlight>
                  <a:srgbClr val="FFFF00"/>
                </a:highlight>
                <a:ea typeface="宋体" panose="02010600030101010101" pitchFamily="2" charset="-122"/>
              </a:rPr>
              <a:t>一组进程（至少两个）；处于等待（阻塞）状态；互相等待</a:t>
            </a:r>
            <a:r>
              <a:rPr lang="zh-CN" altLang="en-US" sz="1600" dirty="0" smtClean="0">
                <a:ea typeface="宋体" panose="02010600030101010101" pitchFamily="2" charset="-122"/>
              </a:rPr>
              <a:t>。</a:t>
            </a:r>
            <a:endParaRPr lang="en-US" altLang="zh-CN" sz="1600" dirty="0">
              <a:ea typeface="宋体" panose="02010600030101010101" pitchFamily="2" charset="-122"/>
            </a:endParaRPr>
          </a:p>
          <a:p>
            <a:pPr eaLnBrk="1" hangingPunct="1"/>
            <a:endParaRPr lang="zh-CN" altLang="zh-CN" sz="1800" dirty="0">
              <a:ea typeface="宋体" panose="02010600030101010101" pitchFamily="2" charset="-122"/>
            </a:endParaRPr>
          </a:p>
          <a:p>
            <a:pPr eaLnBrk="1" hangingPunct="1"/>
            <a:endParaRPr lang="zh-CN" altLang="zh-CN" sz="20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747944" y="601463"/>
            <a:ext cx="6851342" cy="609600"/>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Deadlock Avoidance</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32771" name="Rectangle 3"/>
          <p:cNvSpPr>
            <a:spLocks noGrp="1" noChangeArrowheads="1"/>
          </p:cNvSpPr>
          <p:nvPr>
            <p:ph type="body" idx="4294967295"/>
          </p:nvPr>
        </p:nvSpPr>
        <p:spPr>
          <a:xfrm>
            <a:off x="876299" y="1763142"/>
            <a:ext cx="7319963" cy="3783013"/>
          </a:xfrm>
        </p:spPr>
        <p:txBody>
          <a:bodyPr/>
          <a:lstStyle/>
          <a:p>
            <a:pPr marL="285750" indent="-285750">
              <a:buFont typeface="Wingdings" panose="05000000000000000000" pitchFamily="2" charset="2"/>
              <a:buChar char="n"/>
            </a:pPr>
            <a:r>
              <a:rPr lang="en-US" altLang="zh-CN" sz="2400" dirty="0" smtClean="0">
                <a:ea typeface="宋体" panose="02010600030101010101" pitchFamily="2" charset="-122"/>
              </a:rPr>
              <a:t>The </a:t>
            </a:r>
            <a:r>
              <a:rPr lang="en-US" altLang="zh-CN" sz="2400" dirty="0">
                <a:ea typeface="宋体" panose="02010600030101010101" pitchFamily="2" charset="-122"/>
              </a:rPr>
              <a:t>deadlock-avoidance </a:t>
            </a:r>
            <a:r>
              <a:rPr lang="en-US" altLang="zh-CN" sz="2400" dirty="0">
                <a:solidFill>
                  <a:srgbClr val="7030A0"/>
                </a:solidFill>
                <a:ea typeface="宋体" panose="02010600030101010101" pitchFamily="2" charset="-122"/>
              </a:rPr>
              <a:t>algorithm dynamically examines </a:t>
            </a:r>
            <a:r>
              <a:rPr lang="en-US" altLang="zh-CN" sz="2400" dirty="0">
                <a:ea typeface="宋体" panose="02010600030101010101" pitchFamily="2" charset="-122"/>
              </a:rPr>
              <a:t>the </a:t>
            </a:r>
            <a:r>
              <a:rPr lang="en-US" altLang="zh-CN" sz="2400" dirty="0">
                <a:solidFill>
                  <a:srgbClr val="7030A0"/>
                </a:solidFill>
                <a:ea typeface="宋体" panose="02010600030101010101" pitchFamily="2" charset="-122"/>
              </a:rPr>
              <a:t>resource-allocation state t</a:t>
            </a:r>
            <a:r>
              <a:rPr lang="en-US" altLang="zh-CN" sz="2400" dirty="0">
                <a:ea typeface="宋体" panose="02010600030101010101" pitchFamily="2" charset="-122"/>
              </a:rPr>
              <a:t>o ensure that there can </a:t>
            </a:r>
            <a:r>
              <a:rPr lang="en-US" altLang="zh-CN" sz="2400" b="1" i="1" u="sng" dirty="0">
                <a:solidFill>
                  <a:srgbClr val="FF0000"/>
                </a:solidFill>
                <a:ea typeface="宋体" panose="02010600030101010101" pitchFamily="2" charset="-122"/>
              </a:rPr>
              <a:t>never</a:t>
            </a:r>
            <a:r>
              <a:rPr lang="en-US" altLang="zh-CN" sz="2400" b="1" u="sng" dirty="0">
                <a:ea typeface="宋体" panose="02010600030101010101" pitchFamily="2" charset="-122"/>
              </a:rPr>
              <a:t> </a:t>
            </a:r>
            <a:r>
              <a:rPr lang="en-US" altLang="zh-CN" sz="2400" dirty="0">
                <a:ea typeface="宋体" panose="02010600030101010101" pitchFamily="2" charset="-122"/>
              </a:rPr>
              <a:t>be a </a:t>
            </a:r>
            <a:r>
              <a:rPr lang="en-US" altLang="zh-CN" sz="2400" b="1" u="sng" dirty="0">
                <a:solidFill>
                  <a:srgbClr val="C00000"/>
                </a:solidFill>
                <a:ea typeface="宋体" panose="02010600030101010101" pitchFamily="2" charset="-122"/>
              </a:rPr>
              <a:t>circular-wait condition.</a:t>
            </a:r>
            <a:endParaRPr lang="en-US" altLang="zh-CN" sz="2400" b="1" u="sng" dirty="0">
              <a:solidFill>
                <a:srgbClr val="C00000"/>
              </a:solidFill>
              <a:ea typeface="宋体" panose="02010600030101010101" pitchFamily="2" charset="-122"/>
            </a:endParaRPr>
          </a:p>
          <a:p>
            <a:pPr marL="285750" indent="-285750">
              <a:buFont typeface="Wingdings" panose="05000000000000000000" pitchFamily="2" charset="2"/>
              <a:buChar char="n"/>
            </a:pPr>
            <a:endParaRPr lang="zh-CN" alt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85800" y="477175"/>
            <a:ext cx="7046650" cy="609600"/>
          </a:xfrm>
          <a:ln>
            <a:miter/>
          </a:ln>
        </p:spPr>
        <p:txBody>
          <a:bodyPr/>
          <a:lstStyle/>
          <a:p>
            <a:r>
              <a:rPr lang="en-US" altLang="zh-CN" dirty="0">
                <a:effectLst>
                  <a:outerShdw blurRad="38100" dist="38100" dir="2700000" algn="tl">
                    <a:srgbClr val="C0C0C0"/>
                  </a:outerShdw>
                </a:effectLst>
                <a:ea typeface="宋体" panose="02010600030101010101" pitchFamily="2" charset="-122"/>
                <a:cs typeface="+mj-cs"/>
              </a:rPr>
              <a:t>Resource-allocation state</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32771" name="Rectangle 3"/>
          <p:cNvSpPr>
            <a:spLocks noGrp="1" noChangeArrowheads="1"/>
          </p:cNvSpPr>
          <p:nvPr>
            <p:ph type="body" idx="4294967295"/>
          </p:nvPr>
        </p:nvSpPr>
        <p:spPr>
          <a:xfrm>
            <a:off x="831911" y="1425791"/>
            <a:ext cx="7319963" cy="4167141"/>
          </a:xfrm>
        </p:spPr>
        <p:txBody>
          <a:bodyPr/>
          <a:lstStyle/>
          <a:p>
            <a:r>
              <a:rPr lang="en-US" altLang="zh-CN" sz="2400" dirty="0" smtClean="0">
                <a:ea typeface="宋体" panose="02010600030101010101" pitchFamily="2" charset="-122"/>
              </a:rPr>
              <a:t>Defined by</a:t>
            </a:r>
            <a:endParaRPr lang="en-US" altLang="zh-CN" sz="2400" dirty="0" smtClean="0">
              <a:ea typeface="宋体" panose="02010600030101010101" pitchFamily="2" charset="-122"/>
            </a:endParaRPr>
          </a:p>
          <a:p>
            <a:pPr lvl="1"/>
            <a:r>
              <a:rPr lang="en-US" altLang="zh-CN" sz="2000" dirty="0">
                <a:ea typeface="宋体" panose="02010600030101010101" pitchFamily="2" charset="-122"/>
              </a:rPr>
              <a:t>T</a:t>
            </a:r>
            <a:r>
              <a:rPr lang="en-US" altLang="zh-CN" sz="2000" dirty="0" smtClean="0">
                <a:ea typeface="宋体" panose="02010600030101010101" pitchFamily="2" charset="-122"/>
              </a:rPr>
              <a:t>he number of </a:t>
            </a:r>
            <a:r>
              <a:rPr lang="en-US" altLang="zh-CN" sz="2000" dirty="0" smtClean="0">
                <a:solidFill>
                  <a:srgbClr val="006600"/>
                </a:solidFill>
                <a:ea typeface="宋体" panose="02010600030101010101" pitchFamily="2" charset="-122"/>
              </a:rPr>
              <a:t>available</a:t>
            </a:r>
            <a:r>
              <a:rPr lang="en-US" altLang="zh-CN" sz="2000" dirty="0" smtClean="0">
                <a:ea typeface="宋体" panose="02010600030101010101" pitchFamily="2" charset="-122"/>
              </a:rPr>
              <a:t> resources of the system</a:t>
            </a:r>
            <a:endParaRPr lang="en-US" altLang="zh-CN" sz="2000" dirty="0" smtClean="0">
              <a:ea typeface="宋体" panose="02010600030101010101" pitchFamily="2" charset="-122"/>
            </a:endParaRPr>
          </a:p>
          <a:p>
            <a:pPr lvl="1"/>
            <a:r>
              <a:rPr lang="en-US" altLang="zh-CN" sz="2000" dirty="0">
                <a:solidFill>
                  <a:srgbClr val="006600"/>
                </a:solidFill>
                <a:ea typeface="宋体" panose="02010600030101010101" pitchFamily="2" charset="-122"/>
              </a:rPr>
              <a:t>A</a:t>
            </a:r>
            <a:r>
              <a:rPr lang="en-US" altLang="zh-CN" sz="2000" dirty="0" smtClean="0">
                <a:solidFill>
                  <a:srgbClr val="006600"/>
                </a:solidFill>
                <a:ea typeface="宋体" panose="02010600030101010101" pitchFamily="2" charset="-122"/>
              </a:rPr>
              <a:t>llocated</a:t>
            </a:r>
            <a:r>
              <a:rPr lang="en-US" altLang="zh-CN" sz="2000" dirty="0" smtClean="0">
                <a:ea typeface="宋体" panose="02010600030101010101" pitchFamily="2" charset="-122"/>
              </a:rPr>
              <a:t> resources </a:t>
            </a:r>
            <a:r>
              <a:rPr lang="en-US" altLang="zh-CN" sz="2000" dirty="0">
                <a:ea typeface="宋体" panose="02010600030101010101" pitchFamily="2" charset="-122"/>
              </a:rPr>
              <a:t>of the processes</a:t>
            </a:r>
            <a:endParaRPr lang="en-US" altLang="zh-CN" sz="2000" dirty="0" smtClean="0">
              <a:ea typeface="宋体" panose="02010600030101010101" pitchFamily="2" charset="-122"/>
            </a:endParaRPr>
          </a:p>
          <a:p>
            <a:pPr lvl="1"/>
            <a:r>
              <a:rPr lang="en-US" altLang="zh-CN" sz="2000" dirty="0">
                <a:ea typeface="宋体" panose="02010600030101010101" pitchFamily="2" charset="-122"/>
              </a:rPr>
              <a:t>T</a:t>
            </a:r>
            <a:r>
              <a:rPr lang="en-US" altLang="zh-CN" sz="2000" dirty="0" smtClean="0">
                <a:ea typeface="宋体" panose="02010600030101010101" pitchFamily="2" charset="-122"/>
              </a:rPr>
              <a:t>he </a:t>
            </a:r>
            <a:r>
              <a:rPr lang="en-US" altLang="zh-CN" sz="2000" dirty="0" smtClean="0">
                <a:solidFill>
                  <a:srgbClr val="006600"/>
                </a:solidFill>
                <a:ea typeface="宋体" panose="02010600030101010101" pitchFamily="2" charset="-122"/>
              </a:rPr>
              <a:t>maximum</a:t>
            </a:r>
            <a:r>
              <a:rPr lang="en-US" altLang="zh-CN" sz="2000" dirty="0" smtClean="0">
                <a:ea typeface="宋体" panose="02010600030101010101" pitchFamily="2" charset="-122"/>
              </a:rPr>
              <a:t> </a:t>
            </a:r>
            <a:r>
              <a:rPr lang="en-US" altLang="zh-CN" sz="2000" dirty="0">
                <a:ea typeface="宋体" panose="02010600030101010101" pitchFamily="2" charset="-122"/>
              </a:rPr>
              <a:t>demands of the </a:t>
            </a:r>
            <a:r>
              <a:rPr lang="en-US" altLang="zh-CN" sz="2000" dirty="0" smtClean="0">
                <a:ea typeface="宋体" panose="02010600030101010101" pitchFamily="2" charset="-122"/>
              </a:rPr>
              <a:t>processes</a:t>
            </a:r>
            <a:endParaRPr lang="en-US" altLang="zh-CN" sz="2000" dirty="0" smtClean="0">
              <a:ea typeface="宋体" panose="02010600030101010101" pitchFamily="2" charset="-122"/>
            </a:endParaRPr>
          </a:p>
          <a:p>
            <a:pPr lvl="2"/>
            <a:r>
              <a:rPr lang="en-US" altLang="zh-CN" sz="1800" dirty="0">
                <a:ea typeface="宋体" panose="02010600030101010101" pitchFamily="2" charset="-122"/>
              </a:rPr>
              <a:t>Requires that the system has some </a:t>
            </a:r>
            <a:r>
              <a:rPr lang="en-US" altLang="zh-CN" sz="1800" dirty="0">
                <a:solidFill>
                  <a:srgbClr val="0009C0"/>
                </a:solidFill>
                <a:ea typeface="宋体" panose="02010600030101010101" pitchFamily="2" charset="-122"/>
              </a:rPr>
              <a:t>additional a priori information </a:t>
            </a:r>
            <a:r>
              <a:rPr lang="en-US" altLang="zh-CN" sz="1800" dirty="0">
                <a:ea typeface="宋体" panose="02010600030101010101" pitchFamily="2" charset="-122"/>
              </a:rPr>
              <a:t>available.</a:t>
            </a:r>
            <a:endParaRPr lang="en-US" altLang="zh-CN" sz="1800" dirty="0">
              <a:ea typeface="宋体" panose="02010600030101010101" pitchFamily="2" charset="-122"/>
            </a:endParaRPr>
          </a:p>
          <a:p>
            <a:r>
              <a:rPr lang="en-US" altLang="zh-CN" sz="2000" dirty="0">
                <a:ea typeface="宋体" panose="02010600030101010101" pitchFamily="2" charset="-122"/>
              </a:rPr>
              <a:t>The deadlock-avoidance </a:t>
            </a:r>
            <a:r>
              <a:rPr lang="en-US" altLang="zh-CN" sz="2000" dirty="0">
                <a:solidFill>
                  <a:srgbClr val="7030A0"/>
                </a:solidFill>
                <a:ea typeface="宋体" panose="02010600030101010101" pitchFamily="2" charset="-122"/>
              </a:rPr>
              <a:t>algorithm dynamically examines </a:t>
            </a:r>
            <a:r>
              <a:rPr lang="en-US" altLang="zh-CN" sz="2000" dirty="0">
                <a:ea typeface="宋体" panose="02010600030101010101" pitchFamily="2" charset="-122"/>
              </a:rPr>
              <a:t>the </a:t>
            </a:r>
            <a:r>
              <a:rPr lang="en-US" altLang="zh-CN" sz="2000" dirty="0">
                <a:solidFill>
                  <a:srgbClr val="7030A0"/>
                </a:solidFill>
                <a:ea typeface="宋体" panose="02010600030101010101" pitchFamily="2" charset="-122"/>
              </a:rPr>
              <a:t>resource-allocation state t</a:t>
            </a:r>
            <a:r>
              <a:rPr lang="en-US" altLang="zh-CN" sz="2000" dirty="0">
                <a:ea typeface="宋体" panose="02010600030101010101" pitchFamily="2" charset="-122"/>
              </a:rPr>
              <a:t>o ensure that there can </a:t>
            </a:r>
            <a:r>
              <a:rPr lang="en-US" altLang="zh-CN" sz="2000" b="1" i="1" u="sng" dirty="0">
                <a:solidFill>
                  <a:srgbClr val="FF0000"/>
                </a:solidFill>
                <a:ea typeface="宋体" panose="02010600030101010101" pitchFamily="2" charset="-122"/>
              </a:rPr>
              <a:t>never</a:t>
            </a:r>
            <a:r>
              <a:rPr lang="en-US" altLang="zh-CN" sz="2000" b="1" u="sng" dirty="0">
                <a:ea typeface="宋体" panose="02010600030101010101" pitchFamily="2" charset="-122"/>
              </a:rPr>
              <a:t> </a:t>
            </a:r>
            <a:r>
              <a:rPr lang="en-US" altLang="zh-CN" sz="2000" dirty="0">
                <a:ea typeface="宋体" panose="02010600030101010101" pitchFamily="2" charset="-122"/>
              </a:rPr>
              <a:t>be a </a:t>
            </a:r>
            <a:r>
              <a:rPr lang="en-US" altLang="zh-CN" sz="2000" b="1" u="sng" dirty="0">
                <a:solidFill>
                  <a:srgbClr val="C00000"/>
                </a:solidFill>
                <a:ea typeface="宋体" panose="02010600030101010101" pitchFamily="2" charset="-122"/>
              </a:rPr>
              <a:t>circular-wait condition.</a:t>
            </a:r>
            <a:endParaRPr lang="en-US" altLang="zh-CN" sz="2000" b="1" u="sng" dirty="0">
              <a:solidFill>
                <a:srgbClr val="C00000"/>
              </a:solidFill>
              <a:ea typeface="宋体" panose="02010600030101010101" pitchFamily="2" charset="-122"/>
            </a:endParaRPr>
          </a:p>
          <a:p>
            <a:pPr lvl="1"/>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Safe State-</a:t>
            </a:r>
            <a:r>
              <a:rPr lang="zh-CN" altLang="en-US" dirty="0">
                <a:effectLst>
                  <a:outerShdw blurRad="38100" dist="38100" dir="2700000" algn="tl">
                    <a:srgbClr val="C0C0C0"/>
                  </a:outerShdw>
                </a:effectLst>
                <a:ea typeface="宋体" panose="02010600030101010101" pitchFamily="2" charset="-122"/>
                <a:cs typeface="+mj-cs"/>
              </a:rPr>
              <a:t>例</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33795" name="Rectangle 3"/>
          <p:cNvSpPr>
            <a:spLocks noGrp="1" noChangeArrowheads="1"/>
          </p:cNvSpPr>
          <p:nvPr>
            <p:ph type="body" idx="4294967295"/>
          </p:nvPr>
        </p:nvSpPr>
        <p:spPr>
          <a:xfrm>
            <a:off x="725488" y="1300163"/>
            <a:ext cx="7783512" cy="4395787"/>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endParaRPr lang="en-US" altLang="zh-CN" sz="2000">
              <a:ea typeface="宋体" panose="02010600030101010101" pitchFamily="2" charset="-122"/>
            </a:endParaRPr>
          </a:p>
          <a:p>
            <a:pPr>
              <a:lnSpc>
                <a:spcPct val="90000"/>
              </a:lnSpc>
            </a:pPr>
            <a:endParaRPr lang="en-US" altLang="zh-CN" sz="2000">
              <a:ea typeface="宋体" panose="02010600030101010101" pitchFamily="2" charset="-122"/>
            </a:endParaRPr>
          </a:p>
          <a:p>
            <a:pPr>
              <a:lnSpc>
                <a:spcPct val="90000"/>
              </a:lnSpc>
            </a:pPr>
            <a:r>
              <a:rPr lang="en-US" altLang="zh-CN" sz="2000">
                <a:solidFill>
                  <a:srgbClr val="C00000"/>
                </a:solidFill>
                <a:ea typeface="宋体" panose="02010600030101010101" pitchFamily="2" charset="-122"/>
              </a:rPr>
              <a:t>Processes</a:t>
            </a:r>
            <a:r>
              <a:rPr lang="en-US" altLang="zh-CN" sz="2000">
                <a:ea typeface="宋体" panose="02010600030101010101" pitchFamily="2" charset="-122"/>
              </a:rPr>
              <a:t>   </a:t>
            </a:r>
            <a:r>
              <a:rPr lang="en-US" altLang="zh-CN" sz="2000">
                <a:solidFill>
                  <a:srgbClr val="006600"/>
                </a:solidFill>
                <a:ea typeface="宋体" panose="02010600030101010101" pitchFamily="2" charset="-122"/>
              </a:rPr>
              <a:t>Maximum</a:t>
            </a:r>
            <a:r>
              <a:rPr lang="en-US" altLang="zh-CN" sz="2000">
                <a:ea typeface="宋体" panose="02010600030101010101" pitchFamily="2" charset="-122"/>
              </a:rPr>
              <a:t>   </a:t>
            </a:r>
            <a:r>
              <a:rPr lang="en-US" altLang="zh-CN" sz="2000">
                <a:solidFill>
                  <a:srgbClr val="000099"/>
                </a:solidFill>
                <a:ea typeface="宋体" panose="02010600030101010101" pitchFamily="2" charset="-122"/>
              </a:rPr>
              <a:t>Allocation</a:t>
            </a:r>
            <a:r>
              <a:rPr lang="en-US" altLang="zh-CN" sz="2000">
                <a:ea typeface="宋体" panose="02010600030101010101" pitchFamily="2" charset="-122"/>
              </a:rPr>
              <a:t>    </a:t>
            </a:r>
            <a:r>
              <a:rPr lang="en-US" altLang="zh-CN" sz="2000">
                <a:solidFill>
                  <a:srgbClr val="7030A0"/>
                </a:solidFill>
                <a:ea typeface="宋体" panose="02010600030101010101" pitchFamily="2" charset="-122"/>
              </a:rPr>
              <a:t>Need </a:t>
            </a:r>
            <a:r>
              <a:rPr lang="en-US" altLang="zh-CN" sz="2000">
                <a:ea typeface="宋体" panose="02010600030101010101" pitchFamily="2" charset="-122"/>
              </a:rPr>
              <a:t>  </a:t>
            </a:r>
            <a:r>
              <a:rPr lang="en-US" altLang="zh-CN" sz="2000">
                <a:solidFill>
                  <a:srgbClr val="00759E"/>
                </a:solidFill>
                <a:ea typeface="宋体" panose="02010600030101010101" pitchFamily="2" charset="-122"/>
              </a:rPr>
              <a:t>Available</a:t>
            </a:r>
            <a:r>
              <a:rPr lang="en-US" altLang="zh-CN" sz="2000">
                <a:ea typeface="宋体" panose="02010600030101010101" pitchFamily="2" charset="-122"/>
              </a:rPr>
              <a:t>    </a:t>
            </a: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p0                    10                5              5            3                    </a:t>
            </a: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p1                     4                 2              2</a:t>
            </a: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p2                     9                 2              7</a:t>
            </a:r>
            <a:endParaRPr lang="en-US" altLang="zh-CN" sz="2000">
              <a:ea typeface="宋体" panose="02010600030101010101" pitchFamily="2" charset="-122"/>
            </a:endParaRPr>
          </a:p>
          <a:p>
            <a:pPr>
              <a:lnSpc>
                <a:spcPct val="90000"/>
              </a:lnSpc>
            </a:pPr>
            <a:endParaRPr lang="en-US" altLang="zh-CN" sz="2000">
              <a:ea typeface="宋体" panose="02010600030101010101" pitchFamily="2" charset="-122"/>
            </a:endParaRPr>
          </a:p>
          <a:p>
            <a:pPr>
              <a:lnSpc>
                <a:spcPct val="90000"/>
              </a:lnSpc>
            </a:pPr>
            <a:r>
              <a:rPr lang="en-US" altLang="zh-CN" sz="2000" b="1">
                <a:solidFill>
                  <a:srgbClr val="000099"/>
                </a:solidFill>
                <a:ea typeface="宋体" panose="02010600030101010101" pitchFamily="2" charset="-122"/>
              </a:rPr>
              <a:t>Safe sequence</a:t>
            </a:r>
            <a:endParaRPr lang="en-US" altLang="zh-CN" sz="2000" b="1">
              <a:solidFill>
                <a:srgbClr val="000099"/>
              </a:solidFill>
              <a:ea typeface="宋体" panose="02010600030101010101" pitchFamily="2" charset="-122"/>
            </a:endParaRPr>
          </a:p>
          <a:p>
            <a:pPr lvl="1">
              <a:lnSpc>
                <a:spcPct val="90000"/>
              </a:lnSpc>
            </a:pPr>
            <a:r>
              <a:rPr lang="en-US" altLang="zh-CN" sz="2000">
                <a:ea typeface="宋体" panose="02010600030101010101" pitchFamily="2" charset="-122"/>
              </a:rPr>
              <a:t>p1,p0,p2</a:t>
            </a:r>
            <a:endParaRPr lang="en-US" altLang="zh-CN" sz="2000">
              <a:ea typeface="宋体" panose="02010600030101010101" pitchFamily="2" charset="-122"/>
            </a:endParaRPr>
          </a:p>
          <a:p>
            <a:pPr lvl="1">
              <a:lnSpc>
                <a:spcPct val="90000"/>
              </a:lnSpc>
            </a:pPr>
            <a:r>
              <a:rPr lang="zh-CN" altLang="en-US" sz="2000">
                <a:ea typeface="宋体" panose="02010600030101010101" pitchFamily="2" charset="-122"/>
              </a:rPr>
              <a:t>类似拓扑排序</a:t>
            </a:r>
            <a:endParaRPr lang="en-US" altLang="zh-CN"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Unsafe State-</a:t>
            </a:r>
            <a:r>
              <a:rPr lang="zh-CN" altLang="en-US" dirty="0">
                <a:effectLst>
                  <a:outerShdw blurRad="38100" dist="38100" dir="2700000" algn="tl">
                    <a:srgbClr val="C0C0C0"/>
                  </a:outerShdw>
                </a:effectLst>
                <a:ea typeface="宋体" panose="02010600030101010101" pitchFamily="2" charset="-122"/>
                <a:cs typeface="+mj-cs"/>
              </a:rPr>
              <a:t>例</a:t>
            </a:r>
            <a:r>
              <a:rPr lang="en-US" altLang="zh-CN" dirty="0">
                <a:effectLst>
                  <a:outerShdw blurRad="38100" dist="38100" dir="2700000" algn="tl">
                    <a:srgbClr val="C0C0C0"/>
                  </a:outerShdw>
                </a:effectLst>
                <a:ea typeface="宋体" panose="02010600030101010101" pitchFamily="2" charset="-122"/>
                <a:cs typeface="+mj-cs"/>
              </a:rPr>
              <a:t>1</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34819" name="Rectangle 3"/>
          <p:cNvSpPr>
            <a:spLocks noGrp="1" noChangeArrowheads="1"/>
          </p:cNvSpPr>
          <p:nvPr>
            <p:ph type="body" idx="4294967295"/>
          </p:nvPr>
        </p:nvSpPr>
        <p:spPr>
          <a:xfrm>
            <a:off x="725488" y="1300163"/>
            <a:ext cx="7783512" cy="47212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a:t>
            </a:r>
            <a:r>
              <a:rPr lang="en-US" altLang="zh-CN" sz="2000" dirty="0">
                <a:solidFill>
                  <a:srgbClr val="C00000"/>
                </a:solidFill>
                <a:ea typeface="宋体" panose="02010600030101010101" pitchFamily="2" charset="-122"/>
              </a:rPr>
              <a:t>7 </a:t>
            </a:r>
            <a:r>
              <a:rPr lang="en-US" altLang="zh-CN" sz="2000" dirty="0">
                <a:ea typeface="宋体" panose="02010600030101010101" pitchFamily="2" charset="-122"/>
              </a:rPr>
              <a:t>              3        </a:t>
            </a:r>
            <a:r>
              <a:rPr lang="en-US" altLang="zh-CN" sz="2000" dirty="0">
                <a:solidFill>
                  <a:srgbClr val="C00000"/>
                </a:solidFill>
                <a:ea typeface="宋体" panose="02010600030101010101" pitchFamily="2" charset="-122"/>
              </a:rPr>
              <a:t>1 </a:t>
            </a:r>
            <a:r>
              <a:rPr lang="en-US" altLang="zh-CN" sz="2000" dirty="0">
                <a:ea typeface="宋体" panose="02010600030101010101" pitchFamily="2" charset="-122"/>
              </a:rPr>
              <a:t>                  </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p1                   4                  2               2</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p2                   9                  2               7</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There </a:t>
            </a:r>
            <a:r>
              <a:rPr lang="en-US" altLang="zh-CN" sz="2000" dirty="0">
                <a:solidFill>
                  <a:srgbClr val="C00000"/>
                </a:solidFill>
                <a:ea typeface="宋体" panose="02010600030101010101" pitchFamily="2" charset="-122"/>
              </a:rPr>
              <a:t>is </a:t>
            </a:r>
            <a:r>
              <a:rPr lang="en-US" altLang="zh-CN" sz="2000" b="1" dirty="0">
                <a:solidFill>
                  <a:srgbClr val="C00000"/>
                </a:solidFill>
                <a:ea typeface="宋体" panose="02010600030101010101" pitchFamily="2" charset="-122"/>
              </a:rPr>
              <a:t>no any Safe sequence</a:t>
            </a:r>
            <a:r>
              <a:rPr lang="en-US" altLang="zh-CN" sz="2000" dirty="0">
                <a:ea typeface="宋体" panose="02010600030101010101" pitchFamily="2" charset="-122"/>
              </a:rPr>
              <a:t>. </a:t>
            </a:r>
            <a:endParaRPr lang="en-US" altLang="zh-CN" sz="2000" dirty="0">
              <a:ea typeface="宋体" panose="02010600030101010101" pitchFamily="2" charset="-122"/>
            </a:endParaRPr>
          </a:p>
          <a:p>
            <a:pPr lvl="1">
              <a:lnSpc>
                <a:spcPct val="90000"/>
              </a:lnSpc>
            </a:pPr>
            <a:r>
              <a:rPr lang="en-US" altLang="zh-CN" sz="2000" dirty="0">
                <a:ea typeface="宋体" panose="02010600030101010101" pitchFamily="2" charset="-122"/>
              </a:rPr>
              <a:t>Unsafe state</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54038" y="196850"/>
            <a:ext cx="7772400" cy="639763"/>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Unsafe State-</a:t>
            </a:r>
            <a:r>
              <a:rPr lang="zh-CN" altLang="en-US" dirty="0">
                <a:effectLst>
                  <a:outerShdw blurRad="38100" dist="38100" dir="2700000" algn="tl">
                    <a:srgbClr val="C0C0C0"/>
                  </a:outerShdw>
                </a:effectLst>
                <a:ea typeface="宋体" panose="02010600030101010101" pitchFamily="2" charset="-122"/>
                <a:cs typeface="+mj-cs"/>
              </a:rPr>
              <a:t>例</a:t>
            </a:r>
            <a:r>
              <a:rPr lang="en-US" altLang="zh-CN" dirty="0">
                <a:effectLst>
                  <a:outerShdw blurRad="38100" dist="38100" dir="2700000" algn="tl">
                    <a:srgbClr val="C0C0C0"/>
                  </a:outerShdw>
                </a:effectLst>
                <a:ea typeface="宋体" panose="02010600030101010101" pitchFamily="2" charset="-122"/>
                <a:cs typeface="+mj-cs"/>
              </a:rPr>
              <a:t>2</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35843" name="Rectangle 3"/>
          <p:cNvSpPr>
            <a:spLocks noGrp="1" noChangeArrowheads="1"/>
          </p:cNvSpPr>
          <p:nvPr>
            <p:ph type="body" idx="4294967295"/>
          </p:nvPr>
        </p:nvSpPr>
        <p:spPr>
          <a:xfrm>
            <a:off x="725488" y="1300163"/>
            <a:ext cx="7783512" cy="47212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7               3        </a:t>
            </a:r>
            <a:r>
              <a:rPr lang="en-US" altLang="zh-CN" sz="2000" dirty="0">
                <a:solidFill>
                  <a:srgbClr val="C00000"/>
                </a:solidFill>
                <a:ea typeface="宋体" panose="02010600030101010101" pitchFamily="2" charset="-122"/>
              </a:rPr>
              <a:t>0 </a:t>
            </a:r>
            <a:r>
              <a:rPr lang="en-US" altLang="zh-CN" sz="2000" dirty="0">
                <a:ea typeface="宋体" panose="02010600030101010101" pitchFamily="2" charset="-122"/>
              </a:rPr>
              <a:t>                  </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p1                   4                  </a:t>
            </a:r>
            <a:r>
              <a:rPr lang="en-US" altLang="zh-CN" sz="2000" dirty="0">
                <a:solidFill>
                  <a:srgbClr val="C00000"/>
                </a:solidFill>
                <a:ea typeface="宋体" panose="02010600030101010101" pitchFamily="2" charset="-122"/>
              </a:rPr>
              <a:t>3</a:t>
            </a:r>
            <a:r>
              <a:rPr lang="en-US" altLang="zh-CN" sz="2000" dirty="0">
                <a:ea typeface="宋体" panose="02010600030101010101" pitchFamily="2" charset="-122"/>
              </a:rPr>
              <a:t>               1</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p2                   9                  2               7</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There is </a:t>
            </a:r>
            <a:r>
              <a:rPr lang="en-US" altLang="zh-CN" sz="2000" b="1" dirty="0">
                <a:solidFill>
                  <a:srgbClr val="C00000"/>
                </a:solidFill>
                <a:ea typeface="宋体" panose="02010600030101010101" pitchFamily="2" charset="-122"/>
              </a:rPr>
              <a:t>no any Safe sequence</a:t>
            </a:r>
            <a:r>
              <a:rPr lang="en-US" altLang="zh-CN" sz="2000" dirty="0">
                <a:ea typeface="宋体" panose="02010600030101010101" pitchFamily="2" charset="-122"/>
              </a:rPr>
              <a:t>. </a:t>
            </a:r>
            <a:endParaRPr lang="en-US" altLang="zh-CN" sz="2000" dirty="0">
              <a:ea typeface="宋体" panose="02010600030101010101" pitchFamily="2" charset="-122"/>
            </a:endParaRPr>
          </a:p>
          <a:p>
            <a:pPr lvl="1">
              <a:lnSpc>
                <a:spcPct val="90000"/>
              </a:lnSpc>
            </a:pPr>
            <a:r>
              <a:rPr lang="en-US" altLang="zh-CN" sz="2000" dirty="0">
                <a:ea typeface="宋体" panose="02010600030101010101" pitchFamily="2" charset="-122"/>
              </a:rPr>
              <a:t>Unsafe state</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915874"/>
            <a:ext cx="7315200" cy="3492036"/>
          </a:xfrm>
          <a:prstGeom prst="rect">
            <a:avLst/>
          </a:prstGeom>
          <a:noFill/>
        </p:spPr>
        <p:txBody>
          <a:bodyPr vert="horz" wrap="square" rtlCol="0" anchor="t"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某时刻进程的资源使用情况如下所示。</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此时的</a:t>
            </a:r>
            <a:r>
              <a:rPr lang="zh-CN" altLang="en-US" sz="2000" dirty="0">
                <a:solidFill>
                  <a:srgbClr val="0009C0"/>
                </a:solidFill>
                <a:latin typeface="微软雅黑" panose="020B0503020204020204" charset="-122"/>
                <a:ea typeface="微软雅黑" panose="020B0503020204020204" charset="-122"/>
                <a:sym typeface="微软雅黑" panose="020B0503020204020204" charset="-122"/>
              </a:rPr>
              <a:t>安全序列</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是（）。</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1828800" y="4498743"/>
            <a:ext cx="2119086"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P1,P2,P3,P4</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5112657" y="4449190"/>
            <a:ext cx="2119086"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P1,P3,P2,P4</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1828800" y="5168219"/>
            <a:ext cx="2119086"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P1,P4,P3,P2</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5109028" y="5181531"/>
            <a:ext cx="1233714"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不存在</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114425" y="456303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4398282" y="4513483"/>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114425" y="5232512"/>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4394653" y="5245824"/>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aphicFrame>
        <p:nvGraphicFramePr>
          <p:cNvPr id="20" name="表格 20"/>
          <p:cNvGraphicFramePr>
            <a:graphicFrameLocks noGrp="1"/>
          </p:cNvGraphicFramePr>
          <p:nvPr>
            <p:custDataLst>
              <p:tags r:id="rId11"/>
            </p:custDataLst>
          </p:nvPr>
        </p:nvGraphicFramePr>
        <p:xfrm>
          <a:off x="1524000" y="1397000"/>
          <a:ext cx="6096000" cy="22250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rowSpan="2">
                  <a:txBody>
                    <a:bodyPr/>
                    <a:lstStyle/>
                    <a:p>
                      <a:pPr algn="ctr"/>
                      <a:r>
                        <a:rPr lang="zh-CN" altLang="en-US" dirty="0">
                          <a:solidFill>
                            <a:srgbClr val="000000"/>
                          </a:solidFill>
                        </a:rPr>
                        <a:t>进程</a:t>
                      </a:r>
                      <a:endParaRPr lang="zh-CN" altLang="en-US" dirty="0">
                        <a:solidFill>
                          <a:srgbClr val="000000"/>
                        </a:solidFill>
                      </a:endParaRPr>
                    </a:p>
                  </a:txBody>
                  <a:tcPr anchor="ctr">
                    <a:lnR w="12700" cmpd="sng">
                      <a:noFill/>
                    </a:lnR>
                  </a:tcPr>
                </a:tc>
                <a:tc>
                  <a:txBody>
                    <a:bodyPr/>
                    <a:lstStyle/>
                    <a:p>
                      <a:pPr algn="ctr"/>
                      <a:r>
                        <a:rPr lang="zh-CN" altLang="en-US" dirty="0">
                          <a:solidFill>
                            <a:srgbClr val="000000"/>
                          </a:solidFill>
                        </a:rPr>
                        <a:t>已分配资源</a:t>
                      </a:r>
                      <a:endParaRPr lang="zh-CN" altLang="en-US"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dirty="0">
                          <a:solidFill>
                            <a:srgbClr val="000000"/>
                          </a:solidFill>
                        </a:rPr>
                        <a:t>尚需资源</a:t>
                      </a:r>
                      <a:endParaRPr lang="zh-CN" altLang="en-US" dirty="0">
                        <a:solidFill>
                          <a:srgbClr val="000000"/>
                        </a:solidFill>
                      </a:endParaRPr>
                    </a:p>
                  </a:txBody>
                  <a:tcPr anchor="ctr">
                    <a:lnL w="12700" cmpd="sng">
                      <a:noFill/>
                    </a:lnL>
                  </a:tcPr>
                </a:tc>
                <a:tc>
                  <a:txBody>
                    <a:bodyPr/>
                    <a:lstStyle/>
                    <a:p>
                      <a:pPr algn="ctr"/>
                      <a:r>
                        <a:rPr lang="zh-CN" altLang="en-US" dirty="0">
                          <a:solidFill>
                            <a:srgbClr val="000000"/>
                          </a:solidFill>
                        </a:rPr>
                        <a:t>可用资源</a:t>
                      </a:r>
                      <a:endParaRPr lang="zh-CN" altLang="en-US" dirty="0">
                        <a:solidFill>
                          <a:srgbClr val="000000"/>
                        </a:solidFill>
                      </a:endParaRPr>
                    </a:p>
                  </a:txBody>
                  <a:tcPr anchor="ctr"/>
                </a:tc>
              </a:tr>
              <a:tr h="370840">
                <a:tc vMerge="1">
                  <a:tcPr/>
                </a:tc>
                <a:tc>
                  <a:txBody>
                    <a:bodyPr/>
                    <a:lstStyle/>
                    <a:p>
                      <a:pPr algn="ctr"/>
                      <a:r>
                        <a:rPr lang="en-US" altLang="zh-CN" dirty="0">
                          <a:solidFill>
                            <a:srgbClr val="0009C0"/>
                          </a:solidFill>
                        </a:rPr>
                        <a:t>R1   R2   R3</a:t>
                      </a:r>
                      <a:endParaRPr lang="zh-CN" altLang="en-US" dirty="0">
                        <a:solidFill>
                          <a:srgbClr val="0009C0"/>
                        </a:solidFill>
                      </a:endParaRPr>
                    </a:p>
                  </a:txBody>
                  <a:tcPr anchor="ctr">
                    <a:lnL w="381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dirty="0">
                          <a:solidFill>
                            <a:srgbClr val="006600"/>
                          </a:solidFill>
                        </a:rPr>
                        <a:t>R1   R2   R3</a:t>
                      </a:r>
                      <a:endParaRPr lang="zh-CN" altLang="en-US" dirty="0">
                        <a:solidFill>
                          <a:srgbClr val="006600"/>
                        </a:solidFill>
                      </a:endParaRPr>
                    </a:p>
                  </a:txBody>
                  <a:tcPr anchor="ctr">
                    <a:lnL w="12700" cmpd="sng">
                      <a:noFill/>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R1   R2   R3</a:t>
                      </a:r>
                      <a:endParaRPr lang="zh-CN" altLang="en-US" dirty="0">
                        <a:solidFill>
                          <a:srgbClr val="0070C0"/>
                        </a:solidFill>
                      </a:endParaRPr>
                    </a:p>
                  </a:txBody>
                  <a:tcPr anchor="ctr"/>
                </a:tc>
              </a:tr>
              <a:tr h="370840">
                <a:tc>
                  <a:txBody>
                    <a:bodyPr/>
                    <a:lstStyle/>
                    <a:p>
                      <a:pPr algn="ctr"/>
                      <a:r>
                        <a:rPr lang="en-US" altLang="zh-CN" dirty="0">
                          <a:solidFill>
                            <a:srgbClr val="000000"/>
                          </a:solidFill>
                        </a:rPr>
                        <a:t>P1</a:t>
                      </a:r>
                      <a:endParaRPr lang="zh-CN" altLang="en-US" dirty="0">
                        <a:solidFill>
                          <a:srgbClr val="000000"/>
                        </a:solidFill>
                      </a:endParaRPr>
                    </a:p>
                  </a:txBody>
                  <a:tcPr anchor="ctr">
                    <a:lnR w="12700" cmpd="sng">
                      <a:noFill/>
                    </a:lnR>
                  </a:tcPr>
                </a:tc>
                <a:tc>
                  <a:txBody>
                    <a:bodyPr/>
                    <a:lstStyle/>
                    <a:p>
                      <a:pPr algn="ctr"/>
                      <a:r>
                        <a:rPr lang="en-US" altLang="zh-CN" dirty="0">
                          <a:solidFill>
                            <a:srgbClr val="0009C0"/>
                          </a:solidFill>
                        </a:rPr>
                        <a:t>2      0      0</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solidFill>
                            <a:srgbClr val="006600"/>
                          </a:solidFill>
                        </a:rPr>
                        <a:t>0      0      1</a:t>
                      </a:r>
                      <a:endParaRPr lang="zh-CN" altLang="en-US" dirty="0">
                        <a:solidFill>
                          <a:srgbClr val="006600"/>
                        </a:solidFill>
                      </a:endParaRPr>
                    </a:p>
                  </a:txBody>
                  <a:tcPr anchor="ctr">
                    <a:lnL w="12700" cmpd="sng">
                      <a:noFill/>
                    </a:lnL>
                  </a:tcPr>
                </a:tc>
                <a:tc rowSpan="4">
                  <a:txBody>
                    <a:bodyPr/>
                    <a:lstStyle/>
                    <a:p>
                      <a:pPr algn="ctr"/>
                      <a:r>
                        <a:rPr lang="en-US" altLang="zh-CN" dirty="0">
                          <a:solidFill>
                            <a:srgbClr val="0070C0"/>
                          </a:solidFill>
                        </a:rPr>
                        <a:t>0       2      1 </a:t>
                      </a:r>
                      <a:endParaRPr lang="zh-CN" altLang="en-US" dirty="0">
                        <a:solidFill>
                          <a:srgbClr val="0070C0"/>
                        </a:solidFill>
                      </a:endParaRPr>
                    </a:p>
                  </a:txBody>
                  <a:tcPr anchor="ctr"/>
                </a:tc>
              </a:tr>
              <a:tr h="370840">
                <a:tc>
                  <a:txBody>
                    <a:bodyPr/>
                    <a:lstStyle/>
                    <a:p>
                      <a:pPr algn="ctr"/>
                      <a:r>
                        <a:rPr lang="en-US" altLang="zh-CN" dirty="0">
                          <a:solidFill>
                            <a:srgbClr val="000000"/>
                          </a:solidFill>
                        </a:rPr>
                        <a:t>P2</a:t>
                      </a:r>
                      <a:endParaRPr lang="zh-CN" altLang="en-US" dirty="0">
                        <a:solidFill>
                          <a:srgbClr val="000000"/>
                        </a:solidFill>
                      </a:endParaRPr>
                    </a:p>
                  </a:txBody>
                  <a:tcPr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0009C0"/>
                          </a:solidFill>
                        </a:rPr>
                        <a:t>1      2      0</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006600"/>
                          </a:solidFill>
                        </a:rPr>
                        <a:t>1      3      2</a:t>
                      </a:r>
                      <a:endParaRPr lang="zh-CN" altLang="en-US" dirty="0">
                        <a:solidFill>
                          <a:srgbClr val="006600"/>
                        </a:solidFill>
                      </a:endParaRPr>
                    </a:p>
                  </a:txBody>
                  <a:tcPr anchor="ctr">
                    <a:lnL w="12700" cmpd="sng">
                      <a:noFill/>
                    </a:lnL>
                  </a:tcPr>
                </a:tc>
                <a:tc vMerge="1">
                  <a:tcPr anchor="ctr"/>
                </a:tc>
              </a:tr>
              <a:tr h="370840">
                <a:tc>
                  <a:txBody>
                    <a:bodyPr/>
                    <a:lstStyle/>
                    <a:p>
                      <a:pPr algn="ctr"/>
                      <a:r>
                        <a:rPr lang="en-US" altLang="zh-CN" dirty="0">
                          <a:solidFill>
                            <a:srgbClr val="000000"/>
                          </a:solidFill>
                        </a:rPr>
                        <a:t>P3</a:t>
                      </a:r>
                      <a:endParaRPr lang="zh-CN" altLang="en-US" dirty="0">
                        <a:solidFill>
                          <a:srgbClr val="000000"/>
                        </a:solidFill>
                      </a:endParaRPr>
                    </a:p>
                  </a:txBody>
                  <a:tcPr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0009C0"/>
                          </a:solidFill>
                        </a:rPr>
                        <a:t>0      1      1</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006600"/>
                          </a:solidFill>
                        </a:rPr>
                        <a:t>1      3      1</a:t>
                      </a:r>
                      <a:endParaRPr lang="zh-CN" altLang="en-US" dirty="0">
                        <a:solidFill>
                          <a:srgbClr val="006600"/>
                        </a:solidFill>
                      </a:endParaRPr>
                    </a:p>
                  </a:txBody>
                  <a:tcPr anchor="ctr">
                    <a:lnL w="12700" cmpd="sng">
                      <a:noFill/>
                    </a:lnL>
                  </a:tcPr>
                </a:tc>
                <a:tc vMerge="1">
                  <a:tcPr anchor="ctr"/>
                </a:tc>
              </a:tr>
              <a:tr h="370840">
                <a:tc>
                  <a:txBody>
                    <a:bodyPr/>
                    <a:lstStyle/>
                    <a:p>
                      <a:pPr algn="ctr"/>
                      <a:r>
                        <a:rPr lang="en-US" altLang="zh-CN" dirty="0">
                          <a:solidFill>
                            <a:srgbClr val="000000"/>
                          </a:solidFill>
                        </a:rPr>
                        <a:t>P4</a:t>
                      </a:r>
                      <a:endParaRPr lang="zh-CN" altLang="en-US" dirty="0">
                        <a:solidFill>
                          <a:srgbClr val="000000"/>
                        </a:solidFill>
                      </a:endParaRPr>
                    </a:p>
                  </a:txBody>
                  <a:tcPr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0009C0"/>
                          </a:solidFill>
                        </a:rPr>
                        <a:t>0      0     1</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006600"/>
                          </a:solidFill>
                        </a:rPr>
                        <a:t>2      0     0</a:t>
                      </a:r>
                      <a:endParaRPr lang="zh-CN" altLang="en-US" dirty="0">
                        <a:solidFill>
                          <a:srgbClr val="006600"/>
                        </a:solidFill>
                      </a:endParaRPr>
                    </a:p>
                  </a:txBody>
                  <a:tcPr anchor="ctr">
                    <a:lnL w="12700" cmpd="sng">
                      <a:noFill/>
                    </a:lnL>
                  </a:tcPr>
                </a:tc>
                <a:tc vMerge="1">
                  <a:tcPr anchor="ctr"/>
                </a:tc>
              </a:tr>
            </a:tbl>
          </a:graphicData>
        </a:graphic>
      </p:graphicFrame>
      <p:sp>
        <p:nvSpPr>
          <p:cNvPr id="22" name="矩形 21"/>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7" name="文本框 26"/>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D</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6" name="组合 25"/>
          <p:cNvGrpSpPr/>
          <p:nvPr>
            <p:custDataLst>
              <p:tags r:id="rId15"/>
            </p:custDataLst>
          </p:nvPr>
        </p:nvGrpSpPr>
        <p:grpSpPr>
          <a:xfrm>
            <a:off x="9537700" y="0"/>
            <a:ext cx="3815080" cy="647700"/>
            <a:chOff x="9537700" y="0"/>
            <a:chExt cx="3815080" cy="647700"/>
          </a:xfrm>
        </p:grpSpPr>
        <p:sp>
          <p:nvSpPr>
            <p:cNvPr id="23" name="RemarkBack"/>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4" name="RemarkBlock"/>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5"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p:cNvSpPr/>
          <p:nvPr>
            <p:custDataLst>
              <p:tags r:id="rId2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9" name="RemarkTitleText"/>
          <p:cNvSpPr txBox="1"/>
          <p:nvPr>
            <p:custDataLst>
              <p:tags r:id="rId21"/>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2"/>
            </p:custDataLst>
          </p:nvPr>
        </p:nvGrpSpPr>
        <p:grpSpPr>
          <a:xfrm>
            <a:off x="0" y="0"/>
            <a:ext cx="9144000" cy="635000"/>
            <a:chOff x="0" y="0"/>
            <a:chExt cx="9144000" cy="635000"/>
          </a:xfrm>
        </p:grpSpPr>
        <p:sp>
          <p:nvSpPr>
            <p:cNvPr id="14" name="TitleBackground"/>
            <p:cNvSpPr/>
            <p:nvPr>
              <p:custDataLst>
                <p:tags r:id="rId2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7"/>
            </p:custDataLst>
          </p:nvPr>
        </p:nvPicPr>
        <p:blipFill>
          <a:blip r:embed="rId2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9"/>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30"/>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Safe State</a:t>
            </a:r>
            <a:endParaRPr lang="en-US" altLang="zh-CN">
              <a:effectLst>
                <a:outerShdw blurRad="38100" dist="38100" dir="2700000" algn="tl">
                  <a:srgbClr val="C0C0C0"/>
                </a:outerShdw>
              </a:effectLst>
              <a:ea typeface="宋体" panose="02010600030101010101" pitchFamily="2" charset="-122"/>
              <a:cs typeface="+mj-cs"/>
            </a:endParaRPr>
          </a:p>
        </p:txBody>
      </p:sp>
      <p:sp>
        <p:nvSpPr>
          <p:cNvPr id="36867" name="Rectangle 3"/>
          <p:cNvSpPr>
            <a:spLocks noGrp="1" noChangeArrowheads="1"/>
          </p:cNvSpPr>
          <p:nvPr>
            <p:ph type="body" idx="4294967295"/>
          </p:nvPr>
        </p:nvSpPr>
        <p:spPr>
          <a:xfrm>
            <a:off x="855663" y="1306513"/>
            <a:ext cx="7161212" cy="5149850"/>
          </a:xfrm>
        </p:spPr>
        <p:txBody>
          <a:bodyPr/>
          <a:lstStyle/>
          <a:p>
            <a:r>
              <a:rPr lang="en-US" altLang="zh-CN" sz="1800" dirty="0">
                <a:highlight>
                  <a:srgbClr val="FFFF00"/>
                </a:highlight>
                <a:ea typeface="宋体" panose="02010600030101010101" pitchFamily="2" charset="-122"/>
              </a:rPr>
              <a:t>System is in </a:t>
            </a:r>
            <a:r>
              <a:rPr lang="en-US" altLang="zh-CN" sz="1800" dirty="0">
                <a:solidFill>
                  <a:srgbClr val="FF0066"/>
                </a:solidFill>
                <a:highlight>
                  <a:srgbClr val="FFFF00"/>
                </a:highlight>
                <a:ea typeface="宋体" panose="02010600030101010101" pitchFamily="2" charset="-122"/>
              </a:rPr>
              <a:t>safe state</a:t>
            </a:r>
            <a:r>
              <a:rPr lang="en-US" altLang="zh-CN" sz="1800" dirty="0">
                <a:highlight>
                  <a:srgbClr val="FFFF00"/>
                </a:highlight>
                <a:ea typeface="宋体" panose="02010600030101010101" pitchFamily="2" charset="-122"/>
              </a:rPr>
              <a:t> </a:t>
            </a:r>
            <a:r>
              <a:rPr lang="en-US" altLang="zh-CN" sz="1800" dirty="0">
                <a:solidFill>
                  <a:srgbClr val="009900"/>
                </a:solidFill>
                <a:highlight>
                  <a:srgbClr val="FFFF00"/>
                </a:highlight>
                <a:ea typeface="宋体" panose="02010600030101010101" pitchFamily="2" charset="-122"/>
              </a:rPr>
              <a:t>if there exists a sequence </a:t>
            </a:r>
            <a:r>
              <a:rPr lang="en-US" altLang="zh-CN" sz="1800" dirty="0">
                <a:highlight>
                  <a:srgbClr val="FFFF00"/>
                </a:highlight>
                <a:ea typeface="宋体" panose="02010600030101010101" pitchFamily="2" charset="-122"/>
              </a:rPr>
              <a:t>&lt;</a:t>
            </a:r>
            <a:r>
              <a:rPr lang="en-US" altLang="zh-CN" sz="1800" i="1" dirty="0">
                <a:highlight>
                  <a:srgbClr val="FFFF00"/>
                </a:highlight>
                <a:ea typeface="宋体" panose="02010600030101010101" pitchFamily="2" charset="-122"/>
              </a:rPr>
              <a:t>P</a:t>
            </a:r>
            <a:r>
              <a:rPr lang="en-US" altLang="zh-CN" sz="1800" i="1" baseline="-25000" dirty="0">
                <a:highlight>
                  <a:srgbClr val="FFFF00"/>
                </a:highlight>
                <a:ea typeface="宋体" panose="02010600030101010101" pitchFamily="2" charset="-122"/>
              </a:rPr>
              <a:t>1</a:t>
            </a:r>
            <a:r>
              <a:rPr lang="en-US" altLang="zh-CN" sz="1800" i="1" dirty="0">
                <a:highlight>
                  <a:srgbClr val="FFFF00"/>
                </a:highlight>
                <a:ea typeface="宋体" panose="02010600030101010101" pitchFamily="2" charset="-122"/>
              </a:rPr>
              <a:t>, P</a:t>
            </a:r>
            <a:r>
              <a:rPr lang="en-US" altLang="zh-CN" sz="1800" i="1" baseline="-25000" dirty="0">
                <a:highlight>
                  <a:srgbClr val="FFFF00"/>
                </a:highlight>
                <a:ea typeface="宋体" panose="02010600030101010101" pitchFamily="2" charset="-122"/>
              </a:rPr>
              <a:t>2</a:t>
            </a:r>
            <a:r>
              <a:rPr lang="en-US" altLang="zh-CN" sz="1800" i="1" dirty="0">
                <a:highlight>
                  <a:srgbClr val="FFFF00"/>
                </a:highlight>
                <a:ea typeface="宋体" panose="02010600030101010101" pitchFamily="2" charset="-122"/>
              </a:rPr>
              <a:t>, …, </a:t>
            </a:r>
            <a:r>
              <a:rPr lang="en-US" altLang="zh-CN" sz="1800" i="1" dirty="0" err="1">
                <a:highlight>
                  <a:srgbClr val="FFFF00"/>
                </a:highlight>
                <a:ea typeface="宋体" panose="02010600030101010101" pitchFamily="2" charset="-122"/>
              </a:rPr>
              <a:t>P</a:t>
            </a:r>
            <a:r>
              <a:rPr lang="en-US" altLang="zh-CN" sz="1800" i="1" baseline="-25000" dirty="0" err="1">
                <a:highlight>
                  <a:srgbClr val="FFFF00"/>
                </a:highlight>
                <a:ea typeface="宋体" panose="02010600030101010101" pitchFamily="2" charset="-122"/>
              </a:rPr>
              <a:t>n</a:t>
            </a:r>
            <a:r>
              <a:rPr lang="en-US" altLang="zh-CN" sz="1800" dirty="0">
                <a:highlight>
                  <a:srgbClr val="FFFF00"/>
                </a:highlight>
                <a:ea typeface="宋体" panose="02010600030101010101" pitchFamily="2" charset="-122"/>
              </a:rPr>
              <a:t>&gt; of ALL the  processes  is the systems such that  for each P</a:t>
            </a:r>
            <a:r>
              <a:rPr lang="en-US" altLang="zh-CN" sz="1800" baseline="-25000" dirty="0">
                <a:highlight>
                  <a:srgbClr val="FFFF00"/>
                </a:highlight>
                <a:ea typeface="宋体" panose="02010600030101010101" pitchFamily="2" charset="-122"/>
              </a:rPr>
              <a:t>i</a:t>
            </a:r>
            <a:r>
              <a:rPr lang="en-US" altLang="zh-CN" sz="1800" dirty="0">
                <a:highlight>
                  <a:srgbClr val="FFFF00"/>
                </a:highlight>
                <a:ea typeface="宋体" panose="02010600030101010101" pitchFamily="2" charset="-122"/>
              </a:rPr>
              <a:t>, the resources that P</a:t>
            </a:r>
            <a:r>
              <a:rPr lang="en-US" altLang="zh-CN" sz="1800" baseline="-25000" dirty="0">
                <a:highlight>
                  <a:srgbClr val="FFFF00"/>
                </a:highlight>
                <a:ea typeface="宋体" panose="02010600030101010101" pitchFamily="2" charset="-122"/>
              </a:rPr>
              <a:t>i </a:t>
            </a:r>
            <a:r>
              <a:rPr lang="en-US" altLang="zh-CN" sz="1800" dirty="0">
                <a:highlight>
                  <a:srgbClr val="FFFF00"/>
                </a:highlight>
                <a:ea typeface="宋体" panose="02010600030101010101" pitchFamily="2" charset="-122"/>
              </a:rPr>
              <a:t>can still request can be satisfied by currently available resources + resources held by all the </a:t>
            </a:r>
            <a:r>
              <a:rPr lang="en-US" altLang="zh-CN" sz="1800" i="1" dirty="0" err="1">
                <a:highlight>
                  <a:srgbClr val="FFFF00"/>
                </a:highlight>
                <a:ea typeface="宋体" panose="02010600030101010101" pitchFamily="2" charset="-122"/>
              </a:rPr>
              <a:t>P</a:t>
            </a:r>
            <a:r>
              <a:rPr lang="en-US" altLang="zh-CN" sz="1800" i="1" baseline="-25000" dirty="0" err="1">
                <a:highlight>
                  <a:srgbClr val="FFFF00"/>
                </a:highlight>
                <a:ea typeface="宋体" panose="02010600030101010101" pitchFamily="2" charset="-122"/>
              </a:rPr>
              <a:t>j</a:t>
            </a:r>
            <a:r>
              <a:rPr lang="en-US" altLang="zh-CN" sz="1800" dirty="0">
                <a:highlight>
                  <a:srgbClr val="FFFF00"/>
                </a:highlight>
                <a:ea typeface="宋体" panose="02010600030101010101" pitchFamily="2" charset="-122"/>
              </a:rPr>
              <a:t>, with</a:t>
            </a:r>
            <a:r>
              <a:rPr lang="en-US" altLang="zh-CN" sz="1800" i="1" dirty="0">
                <a:highlight>
                  <a:srgbClr val="FFFF00"/>
                </a:highlight>
                <a:ea typeface="宋体" panose="02010600030101010101" pitchFamily="2" charset="-122"/>
              </a:rPr>
              <a:t> j </a:t>
            </a:r>
            <a:r>
              <a:rPr lang="en-US" altLang="zh-CN" sz="1800" dirty="0">
                <a:highlight>
                  <a:srgbClr val="FFFF00"/>
                </a:highlight>
                <a:ea typeface="宋体" panose="02010600030101010101" pitchFamily="2" charset="-122"/>
              </a:rPr>
              <a:t>&lt; </a:t>
            </a:r>
            <a:r>
              <a:rPr lang="en-US" altLang="zh-CN" sz="1800" i="1" dirty="0" err="1">
                <a:highlight>
                  <a:srgbClr val="FFFF00"/>
                </a:highlight>
                <a:ea typeface="宋体" panose="02010600030101010101" pitchFamily="2" charset="-122"/>
              </a:rPr>
              <a:t>i</a:t>
            </a:r>
            <a:r>
              <a:rPr lang="en-US" altLang="zh-CN" sz="1800" dirty="0">
                <a:highlight>
                  <a:srgbClr val="FFFF00"/>
                </a:highlight>
                <a:ea typeface="宋体" panose="02010600030101010101" pitchFamily="2" charset="-122"/>
              </a:rPr>
              <a:t>.</a:t>
            </a:r>
            <a:endParaRPr lang="en-US" altLang="zh-CN" sz="1800" dirty="0">
              <a:highlight>
                <a:srgbClr val="FFFF00"/>
              </a:highlight>
              <a:ea typeface="宋体" panose="02010600030101010101" pitchFamily="2" charset="-122"/>
            </a:endParaRPr>
          </a:p>
          <a:p>
            <a:r>
              <a:rPr lang="en-US" altLang="zh-CN" sz="1800" dirty="0">
                <a:ea typeface="宋体" panose="02010600030101010101" pitchFamily="2" charset="-122"/>
              </a:rPr>
              <a:t>That is:</a:t>
            </a:r>
            <a:endParaRPr lang="en-US" altLang="zh-CN" sz="1800" dirty="0">
              <a:ea typeface="宋体" panose="02010600030101010101" pitchFamily="2" charset="-122"/>
            </a:endParaRPr>
          </a:p>
          <a:p>
            <a:pPr lvl="1"/>
            <a:r>
              <a:rPr lang="en-US" altLang="zh-CN" sz="1800" dirty="0">
                <a:ea typeface="宋体" panose="02010600030101010101" pitchFamily="2" charset="-122"/>
              </a:rPr>
              <a:t>If P</a:t>
            </a:r>
            <a:r>
              <a:rPr lang="en-US" altLang="zh-CN" sz="1800" baseline="-25000" dirty="0">
                <a:ea typeface="宋体" panose="02010600030101010101" pitchFamily="2" charset="-122"/>
              </a:rPr>
              <a:t>i</a:t>
            </a:r>
            <a:r>
              <a:rPr lang="en-US" altLang="zh-CN" sz="1800" dirty="0">
                <a:ea typeface="宋体" panose="02010600030101010101" pitchFamily="2" charset="-122"/>
              </a:rPr>
              <a:t> resource needs are not immediately available, then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can wait until all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i="1" dirty="0">
                <a:ea typeface="宋体" panose="02010600030101010101" pitchFamily="2" charset="-122"/>
              </a:rPr>
              <a:t> </a:t>
            </a:r>
            <a:r>
              <a:rPr lang="en-US" altLang="zh-CN" sz="1800" dirty="0">
                <a:ea typeface="宋体" panose="02010600030101010101" pitchFamily="2" charset="-122"/>
              </a:rPr>
              <a:t>have finished.</a:t>
            </a:r>
            <a:endParaRPr lang="en-US" altLang="zh-CN" sz="1800" dirty="0">
              <a:ea typeface="宋体" panose="02010600030101010101" pitchFamily="2" charset="-122"/>
            </a:endParaRPr>
          </a:p>
          <a:p>
            <a:pPr lvl="1"/>
            <a:r>
              <a:rPr lang="en-US" altLang="zh-CN" sz="1800" dirty="0">
                <a:ea typeface="宋体" panose="02010600030101010101" pitchFamily="2" charset="-122"/>
              </a:rPr>
              <a:t>When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dirty="0">
                <a:ea typeface="宋体" panose="02010600030101010101" pitchFamily="2" charset="-122"/>
              </a:rPr>
              <a:t> is finished,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can obtain needed resources, execute, return allocated resources, and terminate. </a:t>
            </a:r>
            <a:endParaRPr lang="en-US" altLang="zh-CN" sz="1800" dirty="0">
              <a:ea typeface="宋体" panose="02010600030101010101" pitchFamily="2" charset="-122"/>
            </a:endParaRPr>
          </a:p>
          <a:p>
            <a:pPr lvl="1"/>
            <a:r>
              <a:rPr lang="en-US" altLang="zh-CN" sz="1800" dirty="0">
                <a:ea typeface="宋体" panose="02010600030101010101" pitchFamily="2" charset="-122"/>
              </a:rPr>
              <a:t>When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terminates, </a:t>
            </a:r>
            <a:r>
              <a:rPr lang="en-US" altLang="zh-CN" sz="1800" i="1" dirty="0">
                <a:ea typeface="宋体" panose="02010600030101010101" pitchFamily="2" charset="-122"/>
              </a:rPr>
              <a:t>P</a:t>
            </a:r>
            <a:r>
              <a:rPr lang="en-US" altLang="zh-CN" sz="1800" i="1" baseline="-25000" dirty="0">
                <a:ea typeface="宋体" panose="02010600030101010101" pitchFamily="2" charset="-122"/>
              </a:rPr>
              <a:t>i </a:t>
            </a:r>
            <a:r>
              <a:rPr lang="en-US" altLang="zh-CN" sz="1800" baseline="-25000" dirty="0">
                <a:ea typeface="宋体" panose="02010600030101010101" pitchFamily="2" charset="-122"/>
              </a:rPr>
              <a:t>+1</a:t>
            </a:r>
            <a:r>
              <a:rPr lang="en-US" altLang="zh-CN" sz="1800" dirty="0">
                <a:ea typeface="宋体" panose="02010600030101010101" pitchFamily="2" charset="-122"/>
              </a:rPr>
              <a:t> can obtain its needed resources, and so on. </a:t>
            </a:r>
            <a:endParaRPr lang="en-US" altLang="zh-CN" sz="18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Basic Facts</a:t>
            </a:r>
            <a:endParaRPr lang="en-US" altLang="zh-CN">
              <a:effectLst>
                <a:outerShdw blurRad="38100" dist="38100" dir="2700000" algn="tl">
                  <a:srgbClr val="C0C0C0"/>
                </a:outerShdw>
              </a:effectLst>
              <a:ea typeface="宋体" panose="02010600030101010101" pitchFamily="2" charset="-122"/>
              <a:cs typeface="+mj-cs"/>
            </a:endParaRPr>
          </a:p>
        </p:txBody>
      </p:sp>
      <p:sp>
        <p:nvSpPr>
          <p:cNvPr id="37891" name="Rectangle 3"/>
          <p:cNvSpPr>
            <a:spLocks noGrp="1" noChangeArrowheads="1"/>
          </p:cNvSpPr>
          <p:nvPr>
            <p:ph type="body" idx="4294967295"/>
          </p:nvPr>
        </p:nvSpPr>
        <p:spPr>
          <a:xfrm>
            <a:off x="828675" y="1235075"/>
            <a:ext cx="7299325" cy="1303939"/>
          </a:xfrm>
        </p:spPr>
        <p:txBody>
          <a:bodyPr/>
          <a:lstStyle/>
          <a:p>
            <a:r>
              <a:rPr lang="en-US" altLang="zh-CN" sz="2400" dirty="0">
                <a:ea typeface="宋体" panose="02010600030101010101" pitchFamily="2" charset="-122"/>
              </a:rPr>
              <a:t>If a system is </a:t>
            </a:r>
            <a:r>
              <a:rPr lang="en-US" altLang="zh-CN" sz="2400" dirty="0">
                <a:solidFill>
                  <a:srgbClr val="000099"/>
                </a:solidFill>
                <a:ea typeface="宋体" panose="02010600030101010101" pitchFamily="2" charset="-122"/>
              </a:rPr>
              <a:t>in safe state</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b="1" dirty="0">
                <a:solidFill>
                  <a:srgbClr val="009900"/>
                </a:solidFill>
                <a:ea typeface="宋体" panose="02010600030101010101" pitchFamily="2" charset="-122"/>
                <a:sym typeface="Symbol" panose="05050102010706020507" pitchFamily="18" charset="2"/>
              </a:rPr>
              <a:t>no deadlocks</a:t>
            </a:r>
            <a:r>
              <a:rPr lang="en-US" altLang="zh-CN" sz="2400" b="1" dirty="0">
                <a:ea typeface="宋体" panose="02010600030101010101" pitchFamily="2" charset="-122"/>
                <a:sym typeface="Symbol" panose="05050102010706020507" pitchFamily="18" charset="2"/>
              </a:rPr>
              <a:t>.</a:t>
            </a:r>
            <a:br>
              <a:rPr lang="en-US" altLang="zh-CN" sz="2400" b="1" dirty="0">
                <a:ea typeface="宋体" panose="02010600030101010101" pitchFamily="2" charset="-122"/>
                <a:sym typeface="Symbol" panose="05050102010706020507" pitchFamily="18" charset="2"/>
              </a:rPr>
            </a:br>
            <a:r>
              <a:rPr lang="en-US" altLang="zh-CN" sz="2400" dirty="0" smtClean="0">
                <a:ea typeface="宋体" panose="02010600030101010101" pitchFamily="2" charset="-122"/>
                <a:sym typeface="Symbol" panose="05050102010706020507" pitchFamily="18" charset="2"/>
              </a:rPr>
              <a:t>If </a:t>
            </a:r>
            <a:r>
              <a:rPr lang="en-US" altLang="zh-CN" sz="2400" dirty="0">
                <a:ea typeface="宋体" panose="02010600030101010101" pitchFamily="2" charset="-122"/>
                <a:sym typeface="Symbol" panose="05050102010706020507" pitchFamily="18" charset="2"/>
              </a:rPr>
              <a:t>a system is </a:t>
            </a:r>
            <a:r>
              <a:rPr lang="en-US" altLang="zh-CN" sz="2400" dirty="0">
                <a:solidFill>
                  <a:srgbClr val="000099"/>
                </a:solidFill>
                <a:ea typeface="宋体" panose="02010600030101010101" pitchFamily="2" charset="-122"/>
                <a:sym typeface="Symbol" panose="05050102010706020507" pitchFamily="18" charset="2"/>
              </a:rPr>
              <a:t>in unsafe state</a:t>
            </a:r>
            <a:r>
              <a:rPr lang="en-US" altLang="zh-CN" sz="2400" dirty="0">
                <a:ea typeface="宋体" panose="02010600030101010101" pitchFamily="2" charset="-122"/>
                <a:sym typeface="Symbol" panose="05050102010706020507" pitchFamily="18" charset="2"/>
              </a:rPr>
              <a:t>  </a:t>
            </a:r>
            <a:r>
              <a:rPr lang="en-US" altLang="zh-CN" sz="2400" b="1" dirty="0">
                <a:solidFill>
                  <a:srgbClr val="7030A0"/>
                </a:solidFill>
                <a:ea typeface="宋体" panose="02010600030101010101" pitchFamily="2" charset="-122"/>
                <a:sym typeface="Symbol" panose="05050102010706020507" pitchFamily="18" charset="2"/>
              </a:rPr>
              <a:t>possibility of deadlock.</a:t>
            </a:r>
            <a:endParaRPr lang="en-US" altLang="zh-CN" sz="2400" b="1" dirty="0">
              <a:solidFill>
                <a:srgbClr val="7030A0"/>
              </a:solidFill>
              <a:ea typeface="宋体" panose="02010600030101010101" pitchFamily="2" charset="-122"/>
              <a:sym typeface="Symbol" panose="05050102010706020507" pitchFamily="18" charset="2"/>
            </a:endParaRPr>
          </a:p>
          <a:p>
            <a:endParaRPr lang="en-US" altLang="zh-CN" sz="2400" dirty="0">
              <a:solidFill>
                <a:srgbClr val="0070C0"/>
              </a:solidFill>
              <a:ea typeface="宋体" panose="02010600030101010101" pitchFamily="2" charset="-122"/>
              <a:sym typeface="Symbol" panose="05050102010706020507" pitchFamily="18" charset="2"/>
            </a:endParaRPr>
          </a:p>
          <a:p>
            <a:endParaRPr lang="en-US" altLang="zh-CN" sz="2400" b="1" i="1" dirty="0">
              <a:solidFill>
                <a:srgbClr val="C00000"/>
              </a:solidFill>
              <a:ea typeface="宋体" panose="02010600030101010101" pitchFamily="2" charset="-122"/>
            </a:endParaRPr>
          </a:p>
          <a:p>
            <a:endParaRPr lang="en-US" altLang="zh-CN" sz="2400" b="1" dirty="0">
              <a:ea typeface="宋体" panose="02010600030101010101" pitchFamily="2" charset="-122"/>
              <a:sym typeface="Symbol" panose="05050102010706020507" pitchFamily="18" charset="2"/>
            </a:endParaRPr>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l="13437" t="1572" r="13683" b="2194"/>
          <a:stretch>
            <a:fillRect/>
          </a:stretch>
        </p:blipFill>
        <p:spPr bwMode="auto">
          <a:xfrm>
            <a:off x="3701986" y="2323679"/>
            <a:ext cx="3089431" cy="175117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bwMode="auto">
          <a:xfrm>
            <a:off x="685800" y="4360015"/>
            <a:ext cx="7299325" cy="178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en-US" altLang="zh-CN" sz="2000" b="1" kern="0" dirty="0" smtClean="0">
                <a:solidFill>
                  <a:srgbClr val="FF0066"/>
                </a:solidFill>
                <a:highlight>
                  <a:srgbClr val="FFFF00"/>
                </a:highlight>
                <a:ea typeface="宋体" panose="02010600030101010101" pitchFamily="2" charset="-122"/>
                <a:sym typeface="Symbol" panose="05050102010706020507" pitchFamily="18" charset="2"/>
              </a:rPr>
              <a:t>Avoidance</a:t>
            </a:r>
            <a:r>
              <a:rPr lang="en-US" altLang="zh-CN" sz="2000" kern="0" dirty="0" smtClean="0">
                <a:highlight>
                  <a:srgbClr val="FFFF00"/>
                </a:highlight>
                <a:ea typeface="宋体" panose="02010600030101010101" pitchFamily="2" charset="-122"/>
                <a:sym typeface="Symbol" panose="05050102010706020507" pitchFamily="18" charset="2"/>
              </a:rPr>
              <a:t>  </a:t>
            </a:r>
            <a:r>
              <a:rPr lang="en-US" altLang="zh-CN" sz="2000" b="1" kern="0" dirty="0" smtClean="0">
                <a:highlight>
                  <a:srgbClr val="FFFF00"/>
                </a:highlight>
                <a:ea typeface="宋体" panose="02010600030101010101" pitchFamily="2" charset="-122"/>
                <a:sym typeface="Symbol" panose="05050102010706020507" pitchFamily="18" charset="2"/>
              </a:rPr>
              <a:t>ensure that a system </a:t>
            </a:r>
            <a:r>
              <a:rPr lang="en-US" altLang="zh-CN" sz="2000" b="1" kern="0" dirty="0" smtClean="0">
                <a:solidFill>
                  <a:srgbClr val="FF0000"/>
                </a:solidFill>
                <a:highlight>
                  <a:srgbClr val="FFFF00"/>
                </a:highlight>
                <a:ea typeface="宋体" panose="02010600030101010101" pitchFamily="2" charset="-122"/>
                <a:sym typeface="Symbol" panose="05050102010706020507" pitchFamily="18" charset="2"/>
              </a:rPr>
              <a:t>will</a:t>
            </a:r>
            <a:r>
              <a:rPr lang="en-US" altLang="zh-CN" sz="2000" b="1" kern="0" dirty="0" smtClean="0">
                <a:highlight>
                  <a:srgbClr val="FFFF00"/>
                </a:highlight>
                <a:ea typeface="宋体" panose="02010600030101010101" pitchFamily="2" charset="-122"/>
                <a:sym typeface="Symbol" panose="05050102010706020507" pitchFamily="18" charset="2"/>
              </a:rPr>
              <a:t> </a:t>
            </a:r>
            <a:r>
              <a:rPr lang="en-US" altLang="zh-CN" sz="2000" b="1" kern="0" dirty="0" smtClean="0">
                <a:solidFill>
                  <a:srgbClr val="FF0000"/>
                </a:solidFill>
                <a:highlight>
                  <a:srgbClr val="FFFF00"/>
                </a:highlight>
                <a:ea typeface="宋体" panose="02010600030101010101" pitchFamily="2" charset="-122"/>
                <a:sym typeface="Symbol" panose="05050102010706020507" pitchFamily="18" charset="2"/>
              </a:rPr>
              <a:t>never</a:t>
            </a:r>
            <a:r>
              <a:rPr lang="en-US" altLang="zh-CN" sz="2000" b="1" kern="0" dirty="0" smtClean="0">
                <a:highlight>
                  <a:srgbClr val="FFFF00"/>
                </a:highlight>
                <a:ea typeface="宋体" panose="02010600030101010101" pitchFamily="2" charset="-122"/>
                <a:sym typeface="Symbol" panose="05050102010706020507" pitchFamily="18" charset="2"/>
              </a:rPr>
              <a:t> enter an</a:t>
            </a:r>
            <a:r>
              <a:rPr lang="en-US" altLang="zh-CN" sz="2000" b="1" kern="0" dirty="0" smtClean="0">
                <a:solidFill>
                  <a:srgbClr val="FF0000"/>
                </a:solidFill>
                <a:highlight>
                  <a:srgbClr val="FFFF00"/>
                </a:highlight>
                <a:ea typeface="宋体" panose="02010600030101010101" pitchFamily="2" charset="-122"/>
                <a:sym typeface="Symbol" panose="05050102010706020507" pitchFamily="18" charset="2"/>
              </a:rPr>
              <a:t> unsafe state</a:t>
            </a:r>
            <a:r>
              <a:rPr lang="en-US" altLang="zh-CN" sz="2000" b="1" kern="0" dirty="0" smtClean="0">
                <a:highlight>
                  <a:srgbClr val="FFFF00"/>
                </a:highlight>
                <a:ea typeface="宋体" panose="02010600030101010101" pitchFamily="2" charset="-122"/>
                <a:sym typeface="Symbol" panose="05050102010706020507" pitchFamily="18" charset="2"/>
              </a:rPr>
              <a:t>. </a:t>
            </a:r>
            <a:endParaRPr lang="en-US" altLang="zh-CN" sz="2000" b="1" kern="0" dirty="0" smtClean="0">
              <a:highlight>
                <a:srgbClr val="FFFF00"/>
              </a:highlight>
              <a:ea typeface="宋体" panose="02010600030101010101" pitchFamily="2" charset="-122"/>
              <a:sym typeface="Symbol" panose="05050102010706020507" pitchFamily="18" charset="2"/>
            </a:endParaRPr>
          </a:p>
          <a:p>
            <a:r>
              <a:rPr lang="en-US" altLang="zh-CN" sz="2000" b="1" kern="0" dirty="0" smtClean="0">
                <a:solidFill>
                  <a:srgbClr val="0009C0"/>
                </a:solidFill>
                <a:ea typeface="宋体" panose="02010600030101010101" pitchFamily="2" charset="-122"/>
              </a:rPr>
              <a:t>When a process requests an available resource, system must </a:t>
            </a:r>
            <a:r>
              <a:rPr lang="en-US" altLang="zh-CN" sz="2000" b="1" kern="0" dirty="0" smtClean="0">
                <a:solidFill>
                  <a:srgbClr val="7030A0"/>
                </a:solidFill>
                <a:ea typeface="宋体" panose="02010600030101010101" pitchFamily="2" charset="-122"/>
              </a:rPr>
              <a:t>decide if immediate allocation</a:t>
            </a:r>
            <a:r>
              <a:rPr lang="en-US" altLang="zh-CN" sz="2000" b="1" kern="0" dirty="0" smtClean="0">
                <a:solidFill>
                  <a:srgbClr val="0009C0"/>
                </a:solidFill>
                <a:ea typeface="宋体" panose="02010600030101010101" pitchFamily="2" charset="-122"/>
              </a:rPr>
              <a:t> leaves the </a:t>
            </a:r>
            <a:r>
              <a:rPr lang="en-US" altLang="zh-CN" sz="2000" b="1" kern="0" dirty="0" smtClean="0">
                <a:solidFill>
                  <a:srgbClr val="C00000"/>
                </a:solidFill>
                <a:ea typeface="宋体" panose="02010600030101010101" pitchFamily="2" charset="-122"/>
              </a:rPr>
              <a:t>system in a </a:t>
            </a:r>
            <a:r>
              <a:rPr lang="en-US" altLang="zh-CN" sz="2000" b="1" i="1" kern="0" dirty="0" smtClean="0">
                <a:solidFill>
                  <a:srgbClr val="C00000"/>
                </a:solidFill>
                <a:ea typeface="宋体" panose="02010600030101010101" pitchFamily="2" charset="-122"/>
              </a:rPr>
              <a:t>safe state.</a:t>
            </a:r>
            <a:endParaRPr lang="en-US" altLang="zh-CN" sz="2000" b="1" kern="0"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Safe, Unsafe , Deadlock State </a:t>
            </a:r>
            <a:endParaRPr lang="en-US" altLang="zh-CN" dirty="0">
              <a:effectLst>
                <a:outerShdw blurRad="38100" dist="38100" dir="2700000" algn="tl">
                  <a:srgbClr val="C0C0C0"/>
                </a:outerShdw>
              </a:effectLst>
              <a:ea typeface="宋体" panose="02010600030101010101" pitchFamily="2" charset="-122"/>
              <a:cs typeface="+mj-cs"/>
            </a:endParaRPr>
          </a:p>
        </p:txBody>
      </p:sp>
      <p:pic>
        <p:nvPicPr>
          <p:cNvPr id="38915" name="Picture 4"/>
          <p:cNvPicPr>
            <a:picLocks noChangeAspect="1" noChangeArrowheads="1"/>
          </p:cNvPicPr>
          <p:nvPr/>
        </p:nvPicPr>
        <p:blipFill>
          <a:blip r:embed="rId1">
            <a:extLst>
              <a:ext uri="{28A0092B-C50C-407E-A947-70E740481C1C}">
                <a14:useLocalDpi xmlns:a14="http://schemas.microsoft.com/office/drawing/2010/main" val="0"/>
              </a:ext>
            </a:extLst>
          </a:blip>
          <a:srcRect l="13437" t="1572" r="13683" b="2194"/>
          <a:stretch>
            <a:fillRect/>
          </a:stretch>
        </p:blipFill>
        <p:spPr bwMode="auto">
          <a:xfrm>
            <a:off x="1270000" y="1716088"/>
            <a:ext cx="6577013" cy="4348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Unsafe </a:t>
            </a:r>
            <a:r>
              <a:rPr lang="en-US" altLang="zh-CN" dirty="0" smtClean="0">
                <a:effectLst>
                  <a:outerShdw blurRad="38100" dist="38100" dir="2700000" algn="tl">
                    <a:srgbClr val="C0C0C0"/>
                  </a:outerShdw>
                </a:effectLst>
                <a:ea typeface="宋体" panose="02010600030101010101" pitchFamily="2" charset="-122"/>
                <a:cs typeface="+mj-cs"/>
              </a:rPr>
              <a:t>State---</a:t>
            </a:r>
            <a:r>
              <a:rPr lang="en-US" altLang="zh-CN" dirty="0" smtClean="0">
                <a:solidFill>
                  <a:srgbClr val="0070C0"/>
                </a:solidFill>
                <a:effectLst>
                  <a:outerShdw blurRad="38100" dist="38100" dir="2700000" algn="tl">
                    <a:srgbClr val="C0C0C0"/>
                  </a:outerShdw>
                </a:effectLst>
                <a:ea typeface="宋体" panose="02010600030101010101" pitchFamily="2" charset="-122"/>
                <a:cs typeface="+mj-cs"/>
              </a:rPr>
              <a:t>but not yet deadlock</a:t>
            </a:r>
            <a:endParaRPr lang="en-US" altLang="zh-CN" dirty="0">
              <a:solidFill>
                <a:srgbClr val="0070C0"/>
              </a:solidFill>
              <a:effectLst>
                <a:outerShdw blurRad="38100" dist="38100" dir="2700000" algn="tl">
                  <a:srgbClr val="C0C0C0"/>
                </a:outerShdw>
              </a:effectLst>
              <a:ea typeface="宋体" panose="02010600030101010101" pitchFamily="2" charset="-122"/>
              <a:cs typeface="+mj-cs"/>
            </a:endParaRPr>
          </a:p>
        </p:txBody>
      </p:sp>
      <p:sp>
        <p:nvSpPr>
          <p:cNvPr id="34819" name="Rectangle 3"/>
          <p:cNvSpPr>
            <a:spLocks noGrp="1" noChangeArrowheads="1"/>
          </p:cNvSpPr>
          <p:nvPr>
            <p:ph type="body" idx="4294967295"/>
          </p:nvPr>
        </p:nvSpPr>
        <p:spPr>
          <a:xfrm>
            <a:off x="390293" y="1300163"/>
            <a:ext cx="8118707" cy="5200998"/>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a:t>
            </a:r>
            <a:r>
              <a:rPr lang="en-US" altLang="zh-CN" sz="2000" dirty="0">
                <a:solidFill>
                  <a:srgbClr val="C00000"/>
                </a:solidFill>
                <a:ea typeface="宋体" panose="02010600030101010101" pitchFamily="2" charset="-122"/>
              </a:rPr>
              <a:t>7 </a:t>
            </a:r>
            <a:r>
              <a:rPr lang="en-US" altLang="zh-CN" sz="2000" dirty="0">
                <a:ea typeface="宋体" panose="02010600030101010101" pitchFamily="2" charset="-122"/>
              </a:rPr>
              <a:t>              3        </a:t>
            </a:r>
            <a:r>
              <a:rPr lang="en-US" altLang="zh-CN" sz="2000" dirty="0">
                <a:solidFill>
                  <a:srgbClr val="C00000"/>
                </a:solidFill>
                <a:ea typeface="宋体" panose="02010600030101010101" pitchFamily="2" charset="-122"/>
              </a:rPr>
              <a:t>1 </a:t>
            </a:r>
            <a:r>
              <a:rPr lang="en-US" altLang="zh-CN" sz="2000" dirty="0">
                <a:ea typeface="宋体" panose="02010600030101010101" pitchFamily="2" charset="-122"/>
              </a:rPr>
              <a:t>                  </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p1                   4                  2               2</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p2                   9                  2               7</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There is </a:t>
            </a:r>
            <a:r>
              <a:rPr lang="en-US" altLang="zh-CN" sz="2000" b="1" dirty="0">
                <a:solidFill>
                  <a:srgbClr val="000099"/>
                </a:solidFill>
                <a:ea typeface="宋体" panose="02010600030101010101" pitchFamily="2" charset="-122"/>
              </a:rPr>
              <a:t>no any Safe sequence</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lnSpc>
                <a:spcPct val="90000"/>
              </a:lnSpc>
            </a:pPr>
            <a:r>
              <a:rPr lang="en-US" altLang="zh-CN" sz="1800" dirty="0">
                <a:ea typeface="宋体" panose="02010600030101010101" pitchFamily="2" charset="-122"/>
              </a:rPr>
              <a:t>Unsafe state</a:t>
            </a:r>
            <a:endParaRPr lang="en-US" altLang="zh-CN" sz="1800" dirty="0">
              <a:ea typeface="宋体" panose="02010600030101010101" pitchFamily="2" charset="-122"/>
            </a:endParaRPr>
          </a:p>
          <a:p>
            <a:pPr>
              <a:lnSpc>
                <a:spcPct val="90000"/>
              </a:lnSpc>
            </a:pPr>
            <a:r>
              <a:rPr lang="zh-CN" altLang="en-US" sz="2000" dirty="0" smtClean="0">
                <a:solidFill>
                  <a:srgbClr val="0070C0"/>
                </a:solidFill>
                <a:ea typeface="宋体" panose="02010600030101010101" pitchFamily="2" charset="-122"/>
              </a:rPr>
              <a:t>若三个进程陆续提出资源请求，会陆续进入等待状态，则产生死锁</a:t>
            </a:r>
            <a:endParaRPr lang="en-US" altLang="zh-CN" sz="2000" dirty="0">
              <a:solidFill>
                <a:srgbClr val="0070C0"/>
              </a:solidFill>
              <a:ea typeface="宋体" panose="02010600030101010101" pitchFamily="2" charset="-122"/>
            </a:endParaRPr>
          </a:p>
          <a:p>
            <a:pPr lvl="1">
              <a:lnSpc>
                <a:spcPct val="90000"/>
              </a:lnSpc>
            </a:pPr>
            <a:r>
              <a:rPr lang="zh-CN" altLang="en-US" sz="1600" b="1" dirty="0" smtClean="0">
                <a:solidFill>
                  <a:srgbClr val="7030A0"/>
                </a:solidFill>
                <a:ea typeface="宋体" panose="02010600030101010101" pitchFamily="2" charset="-122"/>
              </a:rPr>
              <a:t>避免死锁，就是</a:t>
            </a:r>
            <a:r>
              <a:rPr lang="zh-CN" altLang="en-US" sz="1600" b="1" dirty="0" smtClean="0">
                <a:solidFill>
                  <a:srgbClr val="C00000"/>
                </a:solidFill>
                <a:ea typeface="宋体" panose="02010600030101010101" pitchFamily="2" charset="-122"/>
              </a:rPr>
              <a:t>系统</a:t>
            </a:r>
            <a:r>
              <a:rPr lang="zh-CN" altLang="en-US" sz="1600" b="1" dirty="0" smtClean="0">
                <a:solidFill>
                  <a:srgbClr val="0009C0"/>
                </a:solidFill>
                <a:ea typeface="宋体" panose="02010600030101010101" pitchFamily="2" charset="-122"/>
              </a:rPr>
              <a:t>不能再满足</a:t>
            </a:r>
            <a:r>
              <a:rPr lang="zh-CN" altLang="en-US" sz="1600" b="1" dirty="0" smtClean="0">
                <a:solidFill>
                  <a:srgbClr val="C00000"/>
                </a:solidFill>
                <a:ea typeface="宋体" panose="02010600030101010101" pitchFamily="2" charset="-122"/>
              </a:rPr>
              <a:t>它们</a:t>
            </a:r>
            <a:r>
              <a:rPr lang="zh-CN" altLang="en-US" sz="1600" b="1" dirty="0" smtClean="0">
                <a:solidFill>
                  <a:srgbClr val="006600"/>
                </a:solidFill>
                <a:ea typeface="宋体" panose="02010600030101010101" pitchFamily="2" charset="-122"/>
              </a:rPr>
              <a:t>后续的资源请求</a:t>
            </a:r>
            <a:endParaRPr lang="en-US" altLang="zh-CN" sz="1600" b="1"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Bridge Crossing Example</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8195" name="Rectangle 3"/>
          <p:cNvSpPr>
            <a:spLocks noGrp="1" noChangeArrowheads="1"/>
          </p:cNvSpPr>
          <p:nvPr>
            <p:ph type="body" idx="4294967295"/>
          </p:nvPr>
        </p:nvSpPr>
        <p:spPr>
          <a:xfrm>
            <a:off x="556208" y="2182366"/>
            <a:ext cx="8194675" cy="3898838"/>
          </a:xfrm>
        </p:spPr>
        <p:txBody>
          <a:bodyPr/>
          <a:lstStyle/>
          <a:p>
            <a:pPr>
              <a:spcBef>
                <a:spcPts val="600"/>
              </a:spcBef>
            </a:pPr>
            <a:r>
              <a:rPr lang="en-US" altLang="zh-CN" sz="2000" dirty="0">
                <a:ea typeface="宋体" panose="02010600030101010101" pitchFamily="2" charset="-122"/>
              </a:rPr>
              <a:t>Traffic only in one direction.</a:t>
            </a:r>
            <a:endParaRPr lang="en-US" altLang="zh-CN" sz="2000" dirty="0">
              <a:ea typeface="宋体" panose="02010600030101010101" pitchFamily="2" charset="-122"/>
            </a:endParaRPr>
          </a:p>
          <a:p>
            <a:pPr>
              <a:spcBef>
                <a:spcPts val="600"/>
              </a:spcBef>
            </a:pPr>
            <a:r>
              <a:rPr lang="en-US" altLang="zh-CN" sz="2000" dirty="0">
                <a:solidFill>
                  <a:srgbClr val="7030A0"/>
                </a:solidFill>
                <a:ea typeface="宋体" panose="02010600030101010101" pitchFamily="2" charset="-122"/>
              </a:rPr>
              <a:t>Each section of a bridge </a:t>
            </a:r>
            <a:r>
              <a:rPr lang="en-US" altLang="zh-CN" sz="2000" dirty="0">
                <a:solidFill>
                  <a:srgbClr val="006600"/>
                </a:solidFill>
                <a:ea typeface="宋体" panose="02010600030101010101" pitchFamily="2" charset="-122"/>
              </a:rPr>
              <a:t>can be viewed as a </a:t>
            </a:r>
            <a:r>
              <a:rPr lang="en-US" altLang="zh-CN" sz="2000" dirty="0">
                <a:solidFill>
                  <a:srgbClr val="7030A0"/>
                </a:solidFill>
                <a:ea typeface="宋体" panose="02010600030101010101" pitchFamily="2" charset="-122"/>
              </a:rPr>
              <a:t>resource</a:t>
            </a:r>
            <a:r>
              <a:rPr lang="en-US" altLang="zh-CN" sz="2000" dirty="0">
                <a:solidFill>
                  <a:srgbClr val="006600"/>
                </a:solidFill>
                <a:ea typeface="宋体" panose="02010600030101010101" pitchFamily="2" charset="-122"/>
              </a:rPr>
              <a:t>.</a:t>
            </a:r>
            <a:endParaRPr lang="en-US" altLang="zh-CN" sz="2000" dirty="0">
              <a:solidFill>
                <a:srgbClr val="006600"/>
              </a:solidFill>
              <a:ea typeface="宋体" panose="02010600030101010101" pitchFamily="2" charset="-122"/>
            </a:endParaRPr>
          </a:p>
          <a:p>
            <a:pPr lvl="1">
              <a:spcBef>
                <a:spcPts val="600"/>
              </a:spcBef>
            </a:pPr>
            <a:r>
              <a:rPr lang="en-US" altLang="zh-CN" sz="1800" dirty="0">
                <a:ea typeface="宋体" panose="02010600030101010101" pitchFamily="2" charset="-122"/>
              </a:rPr>
              <a:t>Each car on the bridge hold one section and each needs another one</a:t>
            </a:r>
            <a:endParaRPr lang="en-US" altLang="zh-CN" sz="1800" dirty="0">
              <a:solidFill>
                <a:srgbClr val="006600"/>
              </a:solidFill>
              <a:ea typeface="宋体" panose="02010600030101010101" pitchFamily="2" charset="-122"/>
            </a:endParaRPr>
          </a:p>
          <a:p>
            <a:pPr>
              <a:spcBef>
                <a:spcPts val="600"/>
              </a:spcBef>
            </a:pPr>
            <a:r>
              <a:rPr lang="en-US" altLang="zh-CN" sz="2000" dirty="0">
                <a:ea typeface="宋体" panose="02010600030101010101" pitchFamily="2" charset="-122"/>
              </a:rPr>
              <a:t>If a deadlock occurs, it can be resolved:</a:t>
            </a:r>
            <a:endParaRPr lang="en-US" altLang="zh-CN" sz="2000" dirty="0">
              <a:ea typeface="宋体" panose="02010600030101010101" pitchFamily="2" charset="-122"/>
            </a:endParaRPr>
          </a:p>
          <a:p>
            <a:pPr lvl="1">
              <a:spcBef>
                <a:spcPts val="600"/>
              </a:spcBef>
            </a:pPr>
            <a:r>
              <a:rPr lang="en-US" altLang="zh-CN" sz="1800" dirty="0">
                <a:ea typeface="宋体" panose="02010600030101010101" pitchFamily="2" charset="-122"/>
              </a:rPr>
              <a:t>Push one or more car(s) off the bridge into the river (</a:t>
            </a:r>
            <a:r>
              <a:rPr lang="en-US" altLang="zh-CN" sz="1800" dirty="0">
                <a:solidFill>
                  <a:srgbClr val="FF0066"/>
                </a:solidFill>
                <a:ea typeface="宋体" panose="02010600030101010101" pitchFamily="2" charset="-122"/>
              </a:rPr>
              <a:t>abort processes </a:t>
            </a:r>
            <a:r>
              <a:rPr lang="en-US" altLang="zh-CN" sz="1800" dirty="0">
                <a:ea typeface="宋体" panose="02010600030101010101" pitchFamily="2" charset="-122"/>
              </a:rPr>
              <a:t>)</a:t>
            </a:r>
            <a:endParaRPr lang="en-US" altLang="zh-CN" sz="1800" dirty="0">
              <a:ea typeface="宋体" panose="02010600030101010101" pitchFamily="2" charset="-122"/>
            </a:endParaRP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a:t>
            </a:r>
            <a:r>
              <a:rPr lang="en-US" altLang="zh-CN" sz="1600" dirty="0">
                <a:solidFill>
                  <a:srgbClr val="0070C0"/>
                </a:solidFill>
                <a:ea typeface="宋体" panose="02010600030101010101" pitchFamily="2" charset="-122"/>
              </a:rPr>
              <a:t>be pushed into river </a:t>
            </a:r>
            <a:r>
              <a:rPr lang="en-US" altLang="zh-CN" sz="1600" dirty="0">
                <a:ea typeface="宋体" panose="02010600030101010101" pitchFamily="2" charset="-122"/>
              </a:rPr>
              <a:t>if a deadlock occurs.</a:t>
            </a:r>
            <a:endParaRPr lang="en-US" altLang="zh-CN" sz="1600" dirty="0">
              <a:ea typeface="宋体" panose="02010600030101010101" pitchFamily="2" charset="-122"/>
            </a:endParaRPr>
          </a:p>
          <a:p>
            <a:pPr lvl="1">
              <a:spcBef>
                <a:spcPts val="600"/>
              </a:spcBef>
            </a:pPr>
            <a:r>
              <a:rPr lang="en-US" altLang="zh-CN" sz="1800" dirty="0">
                <a:ea typeface="宋体" panose="02010600030101010101" pitchFamily="2" charset="-122"/>
              </a:rPr>
              <a:t>if </a:t>
            </a:r>
            <a:r>
              <a:rPr lang="en-US" altLang="zh-CN" sz="1800" dirty="0">
                <a:solidFill>
                  <a:srgbClr val="0070C0"/>
                </a:solidFill>
                <a:ea typeface="宋体" panose="02010600030101010101" pitchFamily="2" charset="-122"/>
              </a:rPr>
              <a:t>one car on the bridge backs up </a:t>
            </a:r>
            <a:r>
              <a:rPr lang="en-US" altLang="zh-CN" sz="1800" dirty="0">
                <a:ea typeface="宋体" panose="02010600030101010101" pitchFamily="2" charset="-122"/>
              </a:rPr>
              <a:t>(</a:t>
            </a:r>
            <a:r>
              <a:rPr lang="en-US" altLang="zh-CN" sz="1800" dirty="0">
                <a:solidFill>
                  <a:srgbClr val="FF0066"/>
                </a:solidFill>
                <a:ea typeface="宋体" panose="02010600030101010101" pitchFamily="2" charset="-122"/>
              </a:rPr>
              <a:t>preempt resources +</a:t>
            </a:r>
            <a:r>
              <a:rPr lang="en-US" altLang="zh-CN" sz="1800" dirty="0" smtClean="0">
                <a:solidFill>
                  <a:srgbClr val="FF0066"/>
                </a:solidFill>
                <a:ea typeface="宋体" panose="02010600030101010101" pitchFamily="2" charset="-122"/>
              </a:rPr>
              <a:t> </a:t>
            </a:r>
            <a:r>
              <a:rPr lang="en-US" altLang="zh-CN" sz="1800" dirty="0">
                <a:solidFill>
                  <a:srgbClr val="FF0066"/>
                </a:solidFill>
                <a:ea typeface="宋体" panose="02010600030101010101" pitchFamily="2" charset="-122"/>
              </a:rPr>
              <a:t>rollback</a:t>
            </a:r>
            <a:r>
              <a:rPr lang="en-US" altLang="zh-CN" sz="1800" dirty="0">
                <a:ea typeface="宋体" panose="02010600030101010101" pitchFamily="2" charset="-122"/>
              </a:rPr>
              <a:t>).</a:t>
            </a:r>
            <a:endParaRPr lang="en-US" altLang="zh-CN" sz="1800" dirty="0">
              <a:ea typeface="宋体" panose="02010600030101010101" pitchFamily="2" charset="-122"/>
            </a:endParaRP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backed up if a deadlock occurs.</a:t>
            </a:r>
            <a:endParaRPr lang="en-US" altLang="zh-CN" sz="1600" dirty="0">
              <a:ea typeface="宋体" panose="02010600030101010101" pitchFamily="2" charset="-122"/>
            </a:endParaRPr>
          </a:p>
          <a:p>
            <a:pPr lvl="1">
              <a:spcBef>
                <a:spcPts val="600"/>
              </a:spcBef>
            </a:pPr>
            <a:r>
              <a:rPr lang="en-US" altLang="zh-CN" sz="1800" dirty="0">
                <a:ea typeface="宋体" panose="02010600030101010101" pitchFamily="2" charset="-122"/>
              </a:rPr>
              <a:t>if </a:t>
            </a:r>
            <a:r>
              <a:rPr lang="en-US" altLang="zh-CN" sz="1800" dirty="0">
                <a:solidFill>
                  <a:srgbClr val="0070C0"/>
                </a:solidFill>
                <a:ea typeface="宋体" panose="02010600030101010101" pitchFamily="2" charset="-122"/>
              </a:rPr>
              <a:t>all cars on the bridge back up  </a:t>
            </a:r>
            <a:r>
              <a:rPr lang="en-US" altLang="zh-CN" sz="1800" dirty="0">
                <a:ea typeface="宋体" panose="02010600030101010101" pitchFamily="2" charset="-122"/>
              </a:rPr>
              <a:t>(</a:t>
            </a:r>
            <a:r>
              <a:rPr lang="en-US" altLang="zh-CN" sz="1800" dirty="0" err="1">
                <a:solidFill>
                  <a:srgbClr val="FF0066"/>
                </a:solidFill>
                <a:ea typeface="宋体" panose="02010600030101010101" pitchFamily="2" charset="-122"/>
              </a:rPr>
              <a:t>checkpoint+rollback</a:t>
            </a:r>
            <a:r>
              <a:rPr lang="en-US" altLang="zh-CN" sz="1800" dirty="0">
                <a:ea typeface="宋体" panose="02010600030101010101" pitchFamily="2" charset="-122"/>
              </a:rPr>
              <a:t>).</a:t>
            </a:r>
            <a:endParaRPr lang="en-US" altLang="zh-CN" sz="1800" dirty="0">
              <a:ea typeface="宋体" panose="02010600030101010101" pitchFamily="2" charset="-122"/>
            </a:endParaRPr>
          </a:p>
          <a:p>
            <a:pPr lvl="2">
              <a:spcBef>
                <a:spcPts val="600"/>
              </a:spcBef>
            </a:pPr>
            <a:r>
              <a:rPr lang="en-US" altLang="zh-CN" sz="1600" dirty="0">
                <a:solidFill>
                  <a:srgbClr val="000099"/>
                </a:solidFill>
                <a:ea typeface="宋体" panose="02010600030101010101" pitchFamily="2" charset="-122"/>
              </a:rPr>
              <a:t>All cars</a:t>
            </a:r>
            <a:r>
              <a:rPr lang="en-US" altLang="zh-CN" sz="1600" dirty="0">
                <a:ea typeface="宋体" panose="02010600030101010101" pitchFamily="2" charset="-122"/>
              </a:rPr>
              <a:t> have to be backed up if a deadlock occurs.</a:t>
            </a:r>
            <a:endParaRPr lang="en-US" altLang="zh-CN" sz="2000" dirty="0">
              <a:ea typeface="宋体" panose="02010600030101010101" pitchFamily="2" charset="-122"/>
            </a:endParaRPr>
          </a:p>
          <a:p>
            <a:pPr>
              <a:spcBef>
                <a:spcPts val="600"/>
              </a:spcBef>
            </a:pPr>
            <a:r>
              <a:rPr lang="en-US" altLang="zh-CN" sz="2000" b="1" dirty="0">
                <a:solidFill>
                  <a:srgbClr val="003399"/>
                </a:solidFill>
                <a:ea typeface="宋体" panose="02010600030101010101" pitchFamily="2" charset="-122"/>
              </a:rPr>
              <a:t>Starvation is </a:t>
            </a:r>
            <a:r>
              <a:rPr lang="en-US" altLang="zh-CN" sz="2000" b="1" dirty="0" smtClean="0">
                <a:solidFill>
                  <a:srgbClr val="003399"/>
                </a:solidFill>
                <a:ea typeface="宋体" panose="02010600030101010101" pitchFamily="2" charset="-122"/>
              </a:rPr>
              <a:t>possible–</a:t>
            </a:r>
            <a:r>
              <a:rPr lang="en-US" altLang="zh-CN" sz="2000" dirty="0" smtClean="0">
                <a:solidFill>
                  <a:srgbClr val="FF0066"/>
                </a:solidFill>
                <a:ea typeface="宋体" panose="02010600030101010101" pitchFamily="2" charset="-122"/>
              </a:rPr>
              <a:t> the Process which preempted resources</a:t>
            </a:r>
            <a:endParaRPr lang="en-US" altLang="zh-CN" sz="2000" b="1" dirty="0">
              <a:solidFill>
                <a:srgbClr val="003399"/>
              </a:solidFill>
              <a:ea typeface="宋体" panose="02010600030101010101" pitchFamily="2" charset="-122"/>
            </a:endParaRPr>
          </a:p>
        </p:txBody>
      </p:sp>
      <p:grpSp>
        <p:nvGrpSpPr>
          <p:cNvPr id="8196" name="Group 35"/>
          <p:cNvGrpSpPr/>
          <p:nvPr/>
        </p:nvGrpSpPr>
        <p:grpSpPr bwMode="auto">
          <a:xfrm>
            <a:off x="1344613" y="1165225"/>
            <a:ext cx="5892800" cy="796740"/>
            <a:chOff x="0" y="0"/>
            <a:chExt cx="3954" cy="864"/>
          </a:xfrm>
        </p:grpSpPr>
        <p:grpSp>
          <p:nvGrpSpPr>
            <p:cNvPr id="8197" name="Group 11"/>
            <p:cNvGrpSpPr/>
            <p:nvPr/>
          </p:nvGrpSpPr>
          <p:grpSpPr bwMode="auto">
            <a:xfrm>
              <a:off x="18" y="0"/>
              <a:ext cx="3936" cy="240"/>
              <a:chOff x="0" y="0"/>
              <a:chExt cx="3936" cy="240"/>
            </a:xfrm>
          </p:grpSpPr>
          <p:sp>
            <p:nvSpPr>
              <p:cNvPr id="8221" name="Line 6"/>
              <p:cNvSpPr>
                <a:spLocks noChangeShapeType="1"/>
              </p:cNvSpPr>
              <p:nvPr/>
            </p:nvSpPr>
            <p:spPr bwMode="auto">
              <a:xfrm>
                <a:off x="0" y="0"/>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2" name="Line 7"/>
              <p:cNvSpPr>
                <a:spLocks noChangeShapeType="1"/>
              </p:cNvSpPr>
              <p:nvPr/>
            </p:nvSpPr>
            <p:spPr bwMode="auto">
              <a:xfrm>
                <a:off x="1152" y="0"/>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3" name="Line 8"/>
              <p:cNvSpPr>
                <a:spLocks noChangeShapeType="1"/>
              </p:cNvSpPr>
              <p:nvPr/>
            </p:nvSpPr>
            <p:spPr bwMode="auto">
              <a:xfrm>
                <a:off x="1536" y="240"/>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4" name="Line 9"/>
              <p:cNvSpPr>
                <a:spLocks noChangeShapeType="1"/>
              </p:cNvSpPr>
              <p:nvPr/>
            </p:nvSpPr>
            <p:spPr bwMode="auto">
              <a:xfrm flipV="1">
                <a:off x="2400" y="18"/>
                <a:ext cx="384" cy="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5" name="Line 10"/>
              <p:cNvSpPr>
                <a:spLocks noChangeShapeType="1"/>
              </p:cNvSpPr>
              <p:nvPr/>
            </p:nvSpPr>
            <p:spPr bwMode="auto">
              <a:xfrm>
                <a:off x="2784" y="12"/>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p:cNvGrpSpPr/>
            <p:nvPr/>
          </p:nvGrpSpPr>
          <p:grpSpPr bwMode="auto">
            <a:xfrm flipV="1">
              <a:off x="18" y="624"/>
              <a:ext cx="3936" cy="240"/>
              <a:chOff x="0" y="0"/>
              <a:chExt cx="3936" cy="240"/>
            </a:xfrm>
          </p:grpSpPr>
          <p:sp>
            <p:nvSpPr>
              <p:cNvPr id="8216" name="Line 13"/>
              <p:cNvSpPr>
                <a:spLocks noChangeShapeType="1"/>
              </p:cNvSpPr>
              <p:nvPr/>
            </p:nvSpPr>
            <p:spPr bwMode="auto">
              <a:xfrm>
                <a:off x="0" y="0"/>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17" name="Line 14"/>
              <p:cNvSpPr>
                <a:spLocks noChangeShapeType="1"/>
              </p:cNvSpPr>
              <p:nvPr/>
            </p:nvSpPr>
            <p:spPr bwMode="auto">
              <a:xfrm>
                <a:off x="1152" y="0"/>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18" name="Line 15"/>
              <p:cNvSpPr>
                <a:spLocks noChangeShapeType="1"/>
              </p:cNvSpPr>
              <p:nvPr/>
            </p:nvSpPr>
            <p:spPr bwMode="auto">
              <a:xfrm>
                <a:off x="1536" y="240"/>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19" name="Line 16"/>
              <p:cNvSpPr>
                <a:spLocks noChangeShapeType="1"/>
              </p:cNvSpPr>
              <p:nvPr/>
            </p:nvSpPr>
            <p:spPr bwMode="auto">
              <a:xfrm flipV="1">
                <a:off x="2400" y="18"/>
                <a:ext cx="384" cy="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0" name="Line 17"/>
              <p:cNvSpPr>
                <a:spLocks noChangeShapeType="1"/>
              </p:cNvSpPr>
              <p:nvPr/>
            </p:nvSpPr>
            <p:spPr bwMode="auto">
              <a:xfrm>
                <a:off x="2784" y="12"/>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p:cNvGrpSpPr/>
            <p:nvPr/>
          </p:nvGrpSpPr>
          <p:grpSpPr bwMode="auto">
            <a:xfrm>
              <a:off x="714" y="606"/>
              <a:ext cx="288" cy="162"/>
              <a:chOff x="0" y="0"/>
              <a:chExt cx="288" cy="162"/>
            </a:xfrm>
          </p:grpSpPr>
          <p:sp>
            <p:nvSpPr>
              <p:cNvPr id="8214" name="Rectangle 18"/>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p:cNvSpPr>
              <a:spLocks noChangeShapeType="1"/>
            </p:cNvSpPr>
            <p:nvPr/>
          </p:nvSpPr>
          <p:spPr bwMode="auto">
            <a:xfrm>
              <a:off x="0" y="420"/>
              <a:ext cx="127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201" name="Line 21"/>
            <p:cNvSpPr>
              <a:spLocks noChangeShapeType="1"/>
            </p:cNvSpPr>
            <p:nvPr/>
          </p:nvSpPr>
          <p:spPr bwMode="auto">
            <a:xfrm>
              <a:off x="2646" y="414"/>
              <a:ext cx="127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p:cNvGrpSpPr/>
            <p:nvPr/>
          </p:nvGrpSpPr>
          <p:grpSpPr bwMode="auto">
            <a:xfrm>
              <a:off x="1584" y="336"/>
              <a:ext cx="288" cy="162"/>
              <a:chOff x="0" y="0"/>
              <a:chExt cx="288" cy="162"/>
            </a:xfrm>
          </p:grpSpPr>
          <p:sp>
            <p:nvSpPr>
              <p:cNvPr id="8212" name="Rectangle 24"/>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p:cNvGrpSpPr/>
            <p:nvPr/>
          </p:nvGrpSpPr>
          <p:grpSpPr bwMode="auto">
            <a:xfrm flipH="1">
              <a:off x="2040" y="336"/>
              <a:ext cx="288" cy="162"/>
              <a:chOff x="0" y="0"/>
              <a:chExt cx="288" cy="162"/>
            </a:xfrm>
          </p:grpSpPr>
          <p:sp>
            <p:nvSpPr>
              <p:cNvPr id="8210" name="Rectangle 27"/>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p:cNvGrpSpPr/>
            <p:nvPr/>
          </p:nvGrpSpPr>
          <p:grpSpPr bwMode="auto">
            <a:xfrm flipH="1">
              <a:off x="3024" y="132"/>
              <a:ext cx="288" cy="162"/>
              <a:chOff x="0" y="0"/>
              <a:chExt cx="288" cy="162"/>
            </a:xfrm>
          </p:grpSpPr>
          <p:sp>
            <p:nvSpPr>
              <p:cNvPr id="8208" name="Rectangle 30"/>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p:cNvGrpSpPr/>
            <p:nvPr/>
          </p:nvGrpSpPr>
          <p:grpSpPr bwMode="auto">
            <a:xfrm flipH="1">
              <a:off x="3450" y="132"/>
              <a:ext cx="288" cy="162"/>
              <a:chOff x="0" y="0"/>
              <a:chExt cx="288" cy="162"/>
            </a:xfrm>
          </p:grpSpPr>
          <p:sp>
            <p:nvSpPr>
              <p:cNvPr id="8206" name="Rectangle 33"/>
              <p:cNvSpPr>
                <a:spLocks noChangeArrowheads="1"/>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p:cNvSpPr>
                <a:spLocks noChangeArrowheads="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Basic Facts</a:t>
            </a:r>
            <a:endParaRPr lang="en-US" altLang="zh-CN">
              <a:effectLst>
                <a:outerShdw blurRad="38100" dist="38100" dir="2700000" algn="tl">
                  <a:srgbClr val="C0C0C0"/>
                </a:outerShdw>
              </a:effectLst>
              <a:ea typeface="宋体" panose="02010600030101010101" pitchFamily="2" charset="-122"/>
              <a:cs typeface="+mj-cs"/>
            </a:endParaRPr>
          </a:p>
        </p:txBody>
      </p:sp>
      <p:sp>
        <p:nvSpPr>
          <p:cNvPr id="39939" name="Rectangle 3"/>
          <p:cNvSpPr>
            <a:spLocks noGrp="1" noChangeArrowheads="1"/>
          </p:cNvSpPr>
          <p:nvPr>
            <p:ph type="body" idx="4294967295"/>
          </p:nvPr>
        </p:nvSpPr>
        <p:spPr>
          <a:xfrm>
            <a:off x="828675" y="1235075"/>
            <a:ext cx="7299325" cy="4414838"/>
          </a:xfrm>
        </p:spPr>
        <p:txBody>
          <a:bodyPr/>
          <a:lstStyle/>
          <a:p>
            <a:r>
              <a:rPr lang="en-US" altLang="zh-CN" sz="2400">
                <a:ea typeface="宋体" panose="02010600030101010101" pitchFamily="2" charset="-122"/>
              </a:rPr>
              <a:t>If a system is </a:t>
            </a:r>
            <a:r>
              <a:rPr lang="en-US" altLang="zh-CN" sz="2400">
                <a:solidFill>
                  <a:srgbClr val="000099"/>
                </a:solidFill>
                <a:ea typeface="宋体" panose="02010600030101010101" pitchFamily="2" charset="-122"/>
              </a:rPr>
              <a:t>in safe state</a:t>
            </a:r>
            <a:r>
              <a:rPr lang="en-US" altLang="zh-CN" sz="2400">
                <a:ea typeface="宋体" panose="02010600030101010101" pitchFamily="2" charset="-122"/>
              </a:rPr>
              <a:t> </a:t>
            </a:r>
            <a:r>
              <a:rPr lang="en-US" altLang="zh-CN" sz="2400">
                <a:ea typeface="宋体" panose="02010600030101010101" pitchFamily="2" charset="-122"/>
                <a:sym typeface="Symbol" panose="05050102010706020507" pitchFamily="18" charset="2"/>
              </a:rPr>
              <a:t> </a:t>
            </a:r>
            <a:r>
              <a:rPr lang="en-US" altLang="zh-CN" sz="2400">
                <a:solidFill>
                  <a:srgbClr val="009900"/>
                </a:solidFill>
                <a:ea typeface="宋体" panose="02010600030101010101" pitchFamily="2" charset="-122"/>
                <a:sym typeface="Symbol" panose="05050102010706020507" pitchFamily="18" charset="2"/>
              </a:rPr>
              <a:t>no deadlocks</a:t>
            </a:r>
            <a:r>
              <a:rPr lang="en-US" altLang="zh-CN" sz="2400">
                <a:ea typeface="宋体" panose="02010600030101010101" pitchFamily="2" charset="-122"/>
                <a:sym typeface="Symbol" panose="05050102010706020507" pitchFamily="18" charset="2"/>
              </a:rPr>
              <a:t>.</a:t>
            </a:r>
            <a:br>
              <a:rPr lang="en-US" altLang="zh-CN" sz="2400">
                <a:ea typeface="宋体" panose="02010600030101010101" pitchFamily="2" charset="-122"/>
                <a:sym typeface="Symbol" panose="05050102010706020507" pitchFamily="18" charset="2"/>
              </a:rPr>
            </a:br>
            <a:endParaRPr lang="en-US" altLang="zh-CN" sz="2400">
              <a:ea typeface="宋体" panose="02010600030101010101" pitchFamily="2" charset="-122"/>
              <a:sym typeface="Symbol" panose="05050102010706020507" pitchFamily="18" charset="2"/>
            </a:endParaRPr>
          </a:p>
          <a:p>
            <a:r>
              <a:rPr lang="en-US" altLang="zh-CN" sz="2400">
                <a:ea typeface="宋体" panose="02010600030101010101" pitchFamily="2" charset="-122"/>
                <a:sym typeface="Symbol" panose="05050102010706020507" pitchFamily="18" charset="2"/>
              </a:rPr>
              <a:t>If a system is </a:t>
            </a:r>
            <a:r>
              <a:rPr lang="en-US" altLang="zh-CN" sz="2400">
                <a:solidFill>
                  <a:srgbClr val="000099"/>
                </a:solidFill>
                <a:ea typeface="宋体" panose="02010600030101010101" pitchFamily="2" charset="-122"/>
                <a:sym typeface="Symbol" panose="05050102010706020507" pitchFamily="18" charset="2"/>
              </a:rPr>
              <a:t>in unsafe state</a:t>
            </a:r>
            <a:r>
              <a:rPr lang="en-US" altLang="zh-CN" sz="2400">
                <a:ea typeface="宋体" panose="02010600030101010101" pitchFamily="2" charset="-122"/>
                <a:sym typeface="Symbol" panose="05050102010706020507" pitchFamily="18" charset="2"/>
              </a:rPr>
              <a:t>  </a:t>
            </a:r>
            <a:r>
              <a:rPr lang="en-US" altLang="zh-CN" sz="2400">
                <a:solidFill>
                  <a:srgbClr val="0070C0"/>
                </a:solidFill>
                <a:ea typeface="宋体" panose="02010600030101010101" pitchFamily="2" charset="-122"/>
                <a:sym typeface="Symbol" panose="05050102010706020507" pitchFamily="18" charset="2"/>
              </a:rPr>
              <a:t>possibility of deadlock.</a:t>
            </a:r>
            <a:endParaRPr lang="en-US" altLang="zh-CN" sz="2400">
              <a:solidFill>
                <a:srgbClr val="0070C0"/>
              </a:solidFill>
              <a:ea typeface="宋体" panose="02010600030101010101" pitchFamily="2" charset="-122"/>
              <a:sym typeface="Symbol" panose="05050102010706020507" pitchFamily="18" charset="2"/>
            </a:endParaRPr>
          </a:p>
          <a:p>
            <a:pPr lvl="1"/>
            <a:r>
              <a:rPr lang="zh-CN" altLang="en-US" sz="1800">
                <a:ea typeface="宋体" panose="02010600030101010101" pitchFamily="2" charset="-122"/>
                <a:sym typeface="Symbol" panose="05050102010706020507" pitchFamily="18" charset="2"/>
              </a:rPr>
              <a:t>考察</a:t>
            </a:r>
            <a:r>
              <a:rPr lang="en-US" altLang="zh-CN" sz="1800">
                <a:ea typeface="宋体" panose="02010600030101010101" pitchFamily="2" charset="-122"/>
              </a:rPr>
              <a:t>Unsafe State-</a:t>
            </a:r>
            <a:r>
              <a:rPr lang="zh-CN" altLang="en-US" sz="1800">
                <a:ea typeface="宋体" panose="02010600030101010101" pitchFamily="2" charset="-122"/>
              </a:rPr>
              <a:t>例</a:t>
            </a:r>
            <a:r>
              <a:rPr lang="en-US" altLang="zh-CN" sz="1800">
                <a:ea typeface="宋体" panose="02010600030101010101" pitchFamily="2" charset="-122"/>
              </a:rPr>
              <a:t>2</a:t>
            </a:r>
            <a:endParaRPr lang="en-US" altLang="zh-CN" sz="1800">
              <a:ea typeface="宋体" panose="02010600030101010101" pitchFamily="2" charset="-122"/>
            </a:endParaRPr>
          </a:p>
          <a:p>
            <a:pPr lvl="2"/>
            <a:r>
              <a:rPr lang="zh-CN" altLang="en-US" sz="1600">
                <a:ea typeface="宋体" panose="02010600030101010101" pitchFamily="2" charset="-122"/>
              </a:rPr>
              <a:t>当</a:t>
            </a:r>
            <a:r>
              <a:rPr lang="en-US" altLang="zh-CN" sz="1600">
                <a:ea typeface="宋体" panose="02010600030101010101" pitchFamily="2" charset="-122"/>
              </a:rPr>
              <a:t>P0</a:t>
            </a:r>
            <a:r>
              <a:rPr lang="zh-CN" altLang="en-US" sz="1600">
                <a:ea typeface="宋体" panose="02010600030101010101" pitchFamily="2" charset="-122"/>
              </a:rPr>
              <a:t>提出请求，进入等待状态；</a:t>
            </a:r>
            <a:endParaRPr lang="en-US" altLang="zh-CN" sz="1600">
              <a:ea typeface="宋体" panose="02010600030101010101" pitchFamily="2" charset="-122"/>
            </a:endParaRPr>
          </a:p>
          <a:p>
            <a:pPr lvl="2"/>
            <a:r>
              <a:rPr lang="en-US" altLang="zh-CN" sz="1600">
                <a:ea typeface="宋体" panose="02010600030101010101" pitchFamily="2" charset="-122"/>
              </a:rPr>
              <a:t>P1</a:t>
            </a:r>
            <a:r>
              <a:rPr lang="zh-CN" altLang="en-US" sz="1600">
                <a:ea typeface="宋体" panose="02010600030101010101" pitchFamily="2" charset="-122"/>
              </a:rPr>
              <a:t>继续申请，进入等待，此时</a:t>
            </a:r>
            <a:r>
              <a:rPr lang="en-US" altLang="zh-CN" sz="1600">
                <a:ea typeface="宋体" panose="02010600030101010101" pitchFamily="2" charset="-122"/>
              </a:rPr>
              <a:t>P0</a:t>
            </a:r>
            <a:r>
              <a:rPr lang="zh-CN" altLang="en-US" sz="1600">
                <a:ea typeface="宋体" panose="02010600030101010101" pitchFamily="2" charset="-122"/>
              </a:rPr>
              <a:t>与</a:t>
            </a:r>
            <a:r>
              <a:rPr lang="en-US" altLang="zh-CN" sz="1600">
                <a:ea typeface="宋体" panose="02010600030101010101" pitchFamily="2" charset="-122"/>
              </a:rPr>
              <a:t>P1</a:t>
            </a:r>
            <a:r>
              <a:rPr lang="zh-CN" altLang="en-US" sz="1600">
                <a:ea typeface="宋体" panose="02010600030101010101" pitchFamily="2" charset="-122"/>
              </a:rPr>
              <a:t>互相等待，</a:t>
            </a:r>
            <a:r>
              <a:rPr lang="en-US" altLang="zh-CN" sz="1600">
                <a:ea typeface="宋体" panose="02010600030101010101" pitchFamily="2" charset="-122"/>
              </a:rPr>
              <a:t>P0</a:t>
            </a:r>
            <a:r>
              <a:rPr lang="zh-CN" altLang="en-US" sz="1600">
                <a:ea typeface="宋体" panose="02010600030101010101" pitchFamily="2" charset="-122"/>
              </a:rPr>
              <a:t>与</a:t>
            </a:r>
            <a:r>
              <a:rPr lang="en-US" altLang="zh-CN" sz="1600">
                <a:ea typeface="宋体" panose="02010600030101010101" pitchFamily="2" charset="-122"/>
              </a:rPr>
              <a:t>P1</a:t>
            </a:r>
            <a:r>
              <a:rPr lang="zh-CN" altLang="en-US" sz="1600">
                <a:ea typeface="宋体" panose="02010600030101010101" pitchFamily="2" charset="-122"/>
              </a:rPr>
              <a:t>是死锁进程；</a:t>
            </a:r>
            <a:endParaRPr lang="en-US" altLang="zh-CN" sz="1600">
              <a:ea typeface="宋体" panose="02010600030101010101" pitchFamily="2" charset="-122"/>
            </a:endParaRPr>
          </a:p>
          <a:p>
            <a:pPr lvl="2"/>
            <a:r>
              <a:rPr lang="en-US" altLang="zh-CN" sz="1600">
                <a:ea typeface="宋体" panose="02010600030101010101" pitchFamily="2" charset="-122"/>
              </a:rPr>
              <a:t>P2</a:t>
            </a:r>
            <a:r>
              <a:rPr lang="zh-CN" altLang="en-US" sz="1600">
                <a:ea typeface="宋体" panose="02010600030101010101" pitchFamily="2" charset="-122"/>
              </a:rPr>
              <a:t>继续申请，进入等待，此时</a:t>
            </a:r>
            <a:r>
              <a:rPr lang="en-US" altLang="zh-CN" sz="1600">
                <a:ea typeface="宋体" panose="02010600030101010101" pitchFamily="2" charset="-122"/>
              </a:rPr>
              <a:t>P0</a:t>
            </a:r>
            <a:r>
              <a:rPr lang="zh-CN" altLang="en-US" sz="1600">
                <a:ea typeface="宋体" panose="02010600030101010101" pitchFamily="2" charset="-122"/>
              </a:rPr>
              <a:t>、</a:t>
            </a:r>
            <a:r>
              <a:rPr lang="en-US" altLang="zh-CN" sz="1600">
                <a:ea typeface="宋体" panose="02010600030101010101" pitchFamily="2" charset="-122"/>
              </a:rPr>
              <a:t>P1</a:t>
            </a:r>
            <a:r>
              <a:rPr lang="zh-CN" altLang="en-US" sz="1600">
                <a:ea typeface="宋体" panose="02010600030101010101" pitchFamily="2" charset="-122"/>
              </a:rPr>
              <a:t>、</a:t>
            </a:r>
            <a:r>
              <a:rPr lang="en-US" altLang="zh-CN" sz="1600">
                <a:ea typeface="宋体" panose="02010600030101010101" pitchFamily="2" charset="-122"/>
              </a:rPr>
              <a:t>P2</a:t>
            </a:r>
            <a:r>
              <a:rPr lang="zh-CN" altLang="en-US" sz="1600">
                <a:ea typeface="宋体" panose="02010600030101010101" pitchFamily="2" charset="-122"/>
              </a:rPr>
              <a:t>互相等待，</a:t>
            </a:r>
            <a:r>
              <a:rPr lang="en-US" altLang="zh-CN" sz="1600">
                <a:ea typeface="宋体" panose="02010600030101010101" pitchFamily="2" charset="-122"/>
              </a:rPr>
              <a:t>P0</a:t>
            </a:r>
            <a:r>
              <a:rPr lang="zh-CN" altLang="en-US" sz="1600">
                <a:ea typeface="宋体" panose="02010600030101010101" pitchFamily="2" charset="-122"/>
              </a:rPr>
              <a:t>、</a:t>
            </a:r>
            <a:r>
              <a:rPr lang="en-US" altLang="zh-CN" sz="1600">
                <a:ea typeface="宋体" panose="02010600030101010101" pitchFamily="2" charset="-122"/>
              </a:rPr>
              <a:t>P1</a:t>
            </a:r>
            <a:r>
              <a:rPr lang="zh-CN" altLang="en-US" sz="1600">
                <a:ea typeface="宋体" panose="02010600030101010101" pitchFamily="2" charset="-122"/>
              </a:rPr>
              <a:t>、</a:t>
            </a:r>
            <a:r>
              <a:rPr lang="en-US" altLang="zh-CN" sz="1600">
                <a:ea typeface="宋体" panose="02010600030101010101" pitchFamily="2" charset="-122"/>
              </a:rPr>
              <a:t>P3</a:t>
            </a:r>
            <a:r>
              <a:rPr lang="zh-CN" altLang="en-US" sz="1600">
                <a:ea typeface="宋体" panose="02010600030101010101" pitchFamily="2" charset="-122"/>
              </a:rPr>
              <a:t>是死锁进程</a:t>
            </a:r>
            <a:endParaRPr lang="en-US" altLang="zh-CN" sz="1600">
              <a:ea typeface="宋体" panose="02010600030101010101" pitchFamily="2" charset="-122"/>
              <a:sym typeface="Symbol" panose="05050102010706020507" pitchFamily="18" charset="2"/>
            </a:endParaRPr>
          </a:p>
          <a:p>
            <a:r>
              <a:rPr lang="en-US" altLang="zh-CN" sz="2400" b="1">
                <a:solidFill>
                  <a:srgbClr val="FF0066"/>
                </a:solidFill>
                <a:ea typeface="宋体" panose="02010600030101010101" pitchFamily="2" charset="-122"/>
                <a:sym typeface="Symbol" panose="05050102010706020507" pitchFamily="18" charset="2"/>
              </a:rPr>
              <a:t>Avoidance</a:t>
            </a:r>
            <a:r>
              <a:rPr lang="en-US" altLang="zh-CN" sz="2400">
                <a:ea typeface="宋体" panose="02010600030101010101" pitchFamily="2" charset="-122"/>
                <a:sym typeface="Symbol" panose="05050102010706020507" pitchFamily="18" charset="2"/>
              </a:rPr>
              <a:t>  </a:t>
            </a:r>
            <a:r>
              <a:rPr lang="en-US" altLang="zh-CN" sz="2400" b="1">
                <a:ea typeface="宋体" panose="02010600030101010101" pitchFamily="2" charset="-122"/>
                <a:sym typeface="Symbol" panose="05050102010706020507" pitchFamily="18" charset="2"/>
              </a:rPr>
              <a:t>ensure that a system </a:t>
            </a:r>
            <a:r>
              <a:rPr lang="en-US" altLang="zh-CN" sz="2400" b="1">
                <a:solidFill>
                  <a:srgbClr val="FF0000"/>
                </a:solidFill>
                <a:ea typeface="宋体" panose="02010600030101010101" pitchFamily="2" charset="-122"/>
                <a:sym typeface="Symbol" panose="05050102010706020507" pitchFamily="18" charset="2"/>
              </a:rPr>
              <a:t>will</a:t>
            </a:r>
            <a:r>
              <a:rPr lang="en-US" altLang="zh-CN" sz="2400" b="1">
                <a:ea typeface="宋体" panose="02010600030101010101" pitchFamily="2" charset="-122"/>
                <a:sym typeface="Symbol" panose="05050102010706020507" pitchFamily="18" charset="2"/>
              </a:rPr>
              <a:t> </a:t>
            </a:r>
            <a:r>
              <a:rPr lang="en-US" altLang="zh-CN" sz="2400" b="1">
                <a:solidFill>
                  <a:srgbClr val="FF0000"/>
                </a:solidFill>
                <a:ea typeface="宋体" panose="02010600030101010101" pitchFamily="2" charset="-122"/>
                <a:sym typeface="Symbol" panose="05050102010706020507" pitchFamily="18" charset="2"/>
              </a:rPr>
              <a:t>never</a:t>
            </a:r>
            <a:r>
              <a:rPr lang="en-US" altLang="zh-CN" sz="2400" b="1">
                <a:ea typeface="宋体" panose="02010600030101010101" pitchFamily="2" charset="-122"/>
                <a:sym typeface="Symbol" panose="05050102010706020507" pitchFamily="18" charset="2"/>
              </a:rPr>
              <a:t> enter an</a:t>
            </a:r>
            <a:r>
              <a:rPr lang="en-US" altLang="zh-CN" sz="2400" b="1">
                <a:solidFill>
                  <a:srgbClr val="FF0000"/>
                </a:solidFill>
                <a:ea typeface="宋体" panose="02010600030101010101" pitchFamily="2" charset="-122"/>
                <a:sym typeface="Symbol" panose="05050102010706020507" pitchFamily="18" charset="2"/>
              </a:rPr>
              <a:t> unsafe state</a:t>
            </a:r>
            <a:r>
              <a:rPr lang="en-US" altLang="zh-CN" sz="2400" b="1">
                <a:ea typeface="宋体" panose="02010600030101010101" pitchFamily="2" charset="-122"/>
                <a:sym typeface="Symbol" panose="05050102010706020507" pitchFamily="18" charset="2"/>
              </a:rPr>
              <a:t>. </a:t>
            </a:r>
            <a:endParaRPr lang="en-US" altLang="zh-CN" sz="2400" b="1">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Avoidance algorithms</a:t>
            </a:r>
            <a:endParaRPr lang="en-US" altLang="zh-CN">
              <a:effectLst>
                <a:outerShdw blurRad="38100" dist="38100" dir="2700000" algn="tl">
                  <a:srgbClr val="C0C0C0"/>
                </a:outerShdw>
              </a:effectLst>
              <a:ea typeface="宋体" panose="02010600030101010101" pitchFamily="2" charset="-122"/>
              <a:cs typeface="+mj-cs"/>
            </a:endParaRPr>
          </a:p>
        </p:txBody>
      </p:sp>
      <p:sp>
        <p:nvSpPr>
          <p:cNvPr id="32771" name="Rectangle 3"/>
          <p:cNvSpPr>
            <a:spLocks noGrp="1" noChangeArrowheads="1"/>
          </p:cNvSpPr>
          <p:nvPr>
            <p:ph type="body" idx="4294967295"/>
          </p:nvPr>
        </p:nvSpPr>
        <p:spPr>
          <a:xfrm>
            <a:off x="827088" y="1439863"/>
            <a:ext cx="7367587" cy="4483100"/>
          </a:xfrm>
          <a:ln>
            <a:miter/>
          </a:ln>
        </p:spPr>
        <p:txBody>
          <a:bodyPr/>
          <a:lstStyle/>
          <a:p>
            <a:pPr>
              <a:defRPr/>
            </a:pPr>
            <a:r>
              <a:rPr lang="zh-CN" altLang="en-US" sz="2000" b="1" u="sng" dirty="0">
                <a:solidFill>
                  <a:srgbClr val="000099"/>
                </a:solidFill>
                <a:effectLst>
                  <a:outerShdw blurRad="38100" dist="38100" dir="2700000" algn="tl">
                    <a:srgbClr val="000000">
                      <a:alpha val="43137"/>
                    </a:srgbClr>
                  </a:outerShdw>
                </a:effectLst>
                <a:ea typeface="宋体" panose="02010600030101010101" pitchFamily="2" charset="-122"/>
                <a:cs typeface="+mn-cs"/>
              </a:rPr>
              <a:t>总体思想</a:t>
            </a:r>
            <a:r>
              <a:rPr lang="zh-CN" altLang="en-US" sz="2000" dirty="0">
                <a:ea typeface="宋体" panose="02010600030101010101" pitchFamily="2" charset="-122"/>
                <a:cs typeface="+mn-cs"/>
              </a:rPr>
              <a:t>：</a:t>
            </a:r>
            <a:r>
              <a:rPr lang="zh-CN" altLang="en-US" sz="2000" b="1" dirty="0">
                <a:ea typeface="宋体" panose="02010600030101010101" pitchFamily="2" charset="-122"/>
                <a:cs typeface="+mn-cs"/>
              </a:rPr>
              <a:t>当进程提出资源请求时，系统进行</a:t>
            </a:r>
            <a:r>
              <a:rPr lang="zh-CN" altLang="en-US" sz="2000" b="1" dirty="0">
                <a:solidFill>
                  <a:srgbClr val="000099"/>
                </a:solidFill>
                <a:ea typeface="宋体" panose="02010600030101010101" pitchFamily="2" charset="-122"/>
                <a:cs typeface="+mn-cs"/>
              </a:rPr>
              <a:t>假分配</a:t>
            </a:r>
            <a:r>
              <a:rPr lang="zh-CN" altLang="en-US" sz="2000" b="1" dirty="0">
                <a:ea typeface="宋体" panose="02010600030101010101" pitchFamily="2" charset="-122"/>
                <a:cs typeface="+mn-cs"/>
              </a:rPr>
              <a:t>，然后检测假分配之后的状态是否安全，如果不安全，则不满足系统的请求；否则，满足本次进程的资源请求。</a:t>
            </a:r>
            <a:endParaRPr lang="en-US" altLang="zh-CN" sz="2000" b="1" dirty="0">
              <a:ea typeface="宋体" panose="02010600030101010101" pitchFamily="2" charset="-122"/>
              <a:cs typeface="+mn-cs"/>
            </a:endParaRPr>
          </a:p>
          <a:p>
            <a:pPr lvl="1">
              <a:defRPr/>
            </a:pPr>
            <a:r>
              <a:rPr lang="zh-CN" altLang="en-US" sz="1800" b="1" dirty="0">
                <a:solidFill>
                  <a:srgbClr val="002060"/>
                </a:solidFill>
                <a:ea typeface="宋体" panose="02010600030101010101" pitchFamily="2" charset="-122"/>
                <a:cs typeface="+mn-cs"/>
              </a:rPr>
              <a:t>摸着石头过河，盲人手杆试探</a:t>
            </a:r>
            <a:endParaRPr lang="en-US" altLang="zh-CN" sz="1800" b="1" dirty="0">
              <a:solidFill>
                <a:srgbClr val="002060"/>
              </a:solidFill>
              <a:ea typeface="宋体" panose="02010600030101010101" pitchFamily="2" charset="-122"/>
              <a:cs typeface="+mn-cs"/>
            </a:endParaRPr>
          </a:p>
          <a:p>
            <a:pPr lvl="1">
              <a:defRPr/>
            </a:pPr>
            <a:endParaRPr lang="en-US" altLang="zh-CN" sz="1800" b="1" dirty="0">
              <a:ea typeface="宋体" panose="02010600030101010101" pitchFamily="2" charset="-122"/>
              <a:cs typeface="+mn-cs"/>
            </a:endParaRPr>
          </a:p>
          <a:p>
            <a:pPr>
              <a:defRPr/>
            </a:pPr>
            <a:r>
              <a:rPr lang="zh-CN" altLang="en-US" sz="2400" u="sng" dirty="0">
                <a:solidFill>
                  <a:srgbClr val="009900"/>
                </a:solidFill>
                <a:ea typeface="宋体" panose="02010600030101010101" pitchFamily="2" charset="-122"/>
                <a:cs typeface="+mn-cs"/>
              </a:rPr>
              <a:t>Single instance </a:t>
            </a:r>
            <a:r>
              <a:rPr lang="zh-CN" altLang="en-US" sz="2400" dirty="0">
                <a:ea typeface="宋体" panose="02010600030101010101" pitchFamily="2" charset="-122"/>
                <a:cs typeface="+mn-cs"/>
              </a:rPr>
              <a:t>of a resource type.  Use a </a:t>
            </a:r>
            <a:r>
              <a:rPr lang="zh-CN" altLang="en-US" sz="2400" dirty="0">
                <a:solidFill>
                  <a:srgbClr val="FF0066"/>
                </a:solidFill>
                <a:ea typeface="宋体" panose="02010600030101010101" pitchFamily="2" charset="-122"/>
                <a:cs typeface="+mn-cs"/>
              </a:rPr>
              <a:t>resource-allocation graph（7.5.</a:t>
            </a:r>
            <a:r>
              <a:rPr lang="zh-CN" altLang="en-US" sz="2400" dirty="0" smtClean="0">
                <a:solidFill>
                  <a:srgbClr val="FF0066"/>
                </a:solidFill>
                <a:ea typeface="宋体" panose="02010600030101010101" pitchFamily="2" charset="-122"/>
                <a:cs typeface="+mn-cs"/>
              </a:rPr>
              <a:t>2</a:t>
            </a:r>
            <a:r>
              <a:rPr lang="zh-CN" altLang="en-US" sz="2400" dirty="0" smtClean="0">
                <a:solidFill>
                  <a:srgbClr val="FF0066"/>
                </a:solidFill>
                <a:ea typeface="宋体" panose="02010600030101010101" pitchFamily="2" charset="-122"/>
                <a:cs typeface="+mn-cs"/>
              </a:rPr>
              <a:t>，自学）</a:t>
            </a:r>
            <a:endParaRPr lang="zh-CN" altLang="en-US" sz="2400" dirty="0">
              <a:solidFill>
                <a:srgbClr val="FF0066"/>
              </a:solidFill>
              <a:ea typeface="宋体" panose="02010600030101010101" pitchFamily="2" charset="-122"/>
              <a:cs typeface="+mn-cs"/>
            </a:endParaRPr>
          </a:p>
          <a:p>
            <a:pPr>
              <a:defRPr/>
            </a:pPr>
            <a:endParaRPr lang="zh-CN" altLang="en-US" sz="2400" dirty="0">
              <a:solidFill>
                <a:srgbClr val="FF0066"/>
              </a:solidFill>
              <a:ea typeface="宋体" panose="02010600030101010101" pitchFamily="2" charset="-122"/>
              <a:cs typeface="+mn-cs"/>
            </a:endParaRPr>
          </a:p>
          <a:p>
            <a:pPr>
              <a:defRPr/>
            </a:pPr>
            <a:r>
              <a:rPr lang="zh-CN" altLang="en-US" sz="2400" u="sng" dirty="0">
                <a:solidFill>
                  <a:srgbClr val="009900"/>
                </a:solidFill>
                <a:ea typeface="宋体" panose="02010600030101010101" pitchFamily="2" charset="-122"/>
                <a:cs typeface="+mn-cs"/>
              </a:rPr>
              <a:t>Multiple instances </a:t>
            </a:r>
            <a:r>
              <a:rPr lang="zh-CN" altLang="en-US" sz="2400" dirty="0">
                <a:ea typeface="宋体" panose="02010600030101010101" pitchFamily="2" charset="-122"/>
                <a:cs typeface="+mn-cs"/>
              </a:rPr>
              <a:t>of a resource type.  Use the </a:t>
            </a:r>
            <a:r>
              <a:rPr lang="zh-CN" altLang="en-US" sz="2400" dirty="0">
                <a:solidFill>
                  <a:srgbClr val="FF0066"/>
                </a:solidFill>
                <a:ea typeface="宋体" panose="02010600030101010101" pitchFamily="2" charset="-122"/>
                <a:cs typeface="+mn-cs"/>
              </a:rPr>
              <a:t>banker</a:t>
            </a:r>
            <a:r>
              <a:rPr lang="en-US" altLang="zh-CN" sz="2400" dirty="0">
                <a:solidFill>
                  <a:srgbClr val="FF0066"/>
                </a:solidFill>
                <a:ea typeface="宋体" panose="02010600030101010101" pitchFamily="2" charset="-122"/>
                <a:cs typeface="+mn-cs"/>
              </a:rPr>
              <a:t>’</a:t>
            </a:r>
            <a:r>
              <a:rPr lang="zh-CN" altLang="en-US" sz="2400" dirty="0">
                <a:solidFill>
                  <a:srgbClr val="FF0066"/>
                </a:solidFill>
                <a:ea typeface="宋体" panose="02010600030101010101" pitchFamily="2" charset="-122"/>
                <a:cs typeface="+mn-cs"/>
              </a:rPr>
              <a:t>s algorithm （7.5.3）</a:t>
            </a:r>
            <a:endParaRPr lang="zh-CN" altLang="en-US" sz="2400" dirty="0">
              <a:solidFill>
                <a:srgbClr val="FF0066"/>
              </a:solidFill>
              <a:ea typeface="宋体" panose="02010600030101010101" pitchFamily="2" charset="-122"/>
              <a:cs typeface="+mn-cs"/>
            </a:endParaRPr>
          </a:p>
        </p:txBody>
      </p:sp>
      <p:sp>
        <p:nvSpPr>
          <p:cNvPr id="4" name="新月形 3"/>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15</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85800" y="1560513"/>
            <a:ext cx="7321550" cy="473075"/>
          </a:xfrm>
          <a:ln>
            <a:miter/>
          </a:ln>
        </p:spPr>
        <p:txBody>
          <a:bodyPr/>
          <a:lstStyle/>
          <a:p>
            <a:pPr>
              <a:defRPr/>
            </a:pPr>
            <a:r>
              <a:rPr lang="en-US" altLang="zh-CN" sz="2400">
                <a:effectLst>
                  <a:outerShdw blurRad="38100" dist="38100" dir="2700000" algn="tl">
                    <a:srgbClr val="C0C0C0"/>
                  </a:outerShdw>
                </a:effectLst>
                <a:ea typeface="宋体" panose="02010600030101010101" pitchFamily="2" charset="-122"/>
                <a:cs typeface="+mj-cs"/>
              </a:rPr>
              <a:t>Resource-Allocation Graph Scheme</a:t>
            </a:r>
            <a:endParaRPr lang="en-US" altLang="zh-CN" sz="2400">
              <a:effectLst>
                <a:outerShdw blurRad="38100" dist="38100" dir="2700000" algn="tl">
                  <a:srgbClr val="C0C0C0"/>
                </a:outerShdw>
              </a:effectLst>
              <a:ea typeface="宋体" panose="02010600030101010101" pitchFamily="2" charset="-122"/>
              <a:cs typeface="+mj-cs"/>
            </a:endParaRPr>
          </a:p>
        </p:txBody>
      </p:sp>
      <p:sp>
        <p:nvSpPr>
          <p:cNvPr id="41987" name="Rectangle 3"/>
          <p:cNvSpPr>
            <a:spLocks noGrp="1" noChangeArrowheads="1"/>
          </p:cNvSpPr>
          <p:nvPr>
            <p:ph type="body" idx="4294967295"/>
          </p:nvPr>
        </p:nvSpPr>
        <p:spPr>
          <a:xfrm>
            <a:off x="554038" y="2084388"/>
            <a:ext cx="7920037" cy="4059237"/>
          </a:xfrm>
        </p:spPr>
        <p:txBody>
          <a:bodyPr/>
          <a:lstStyle/>
          <a:p>
            <a:pPr>
              <a:lnSpc>
                <a:spcPct val="90000"/>
              </a:lnSpc>
            </a:pPr>
            <a:r>
              <a:rPr lang="zh-CN" altLang="en-US" sz="1600" i="1">
                <a:solidFill>
                  <a:srgbClr val="FF0066"/>
                </a:solidFill>
                <a:ea typeface="宋体" panose="02010600030101010101" pitchFamily="2" charset="-122"/>
                <a:sym typeface="Symbol" panose="05050102010706020507" pitchFamily="18" charset="2"/>
              </a:rPr>
              <a:t>assignment edge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 </a:t>
            </a:r>
            <a:r>
              <a:rPr lang="zh-CN" altLang="en-US" sz="1600" i="1">
                <a:ea typeface="宋体" panose="02010600030101010101" pitchFamily="2" charset="-122"/>
                <a:sym typeface="Symbol" panose="05050102010706020507" pitchFamily="18" charset="2"/>
              </a:rPr>
              <a:t> P</a:t>
            </a:r>
            <a:r>
              <a:rPr lang="zh-CN" altLang="en-US" sz="1600" i="1" baseline="-25000">
                <a:ea typeface="宋体" panose="02010600030101010101" pitchFamily="2" charset="-122"/>
                <a:sym typeface="Symbol" panose="05050102010706020507" pitchFamily="18" charset="2"/>
              </a:rPr>
              <a:t>i </a:t>
            </a:r>
            <a:r>
              <a:rPr lang="zh-CN" altLang="en-US" sz="1600" i="1">
                <a:ea typeface="宋体" panose="02010600030101010101" pitchFamily="2" charset="-122"/>
                <a:sym typeface="Symbol" panose="05050102010706020507" pitchFamily="18" charset="2"/>
              </a:rPr>
              <a:t>: resource R</a:t>
            </a:r>
            <a:r>
              <a:rPr lang="zh-CN" altLang="en-US" sz="1600" i="1" baseline="-25000">
                <a:ea typeface="宋体" panose="02010600030101010101" pitchFamily="2" charset="-122"/>
                <a:sym typeface="Symbol" panose="05050102010706020507" pitchFamily="18" charset="2"/>
              </a:rPr>
              <a:t>j  </a:t>
            </a:r>
            <a:r>
              <a:rPr lang="zh-CN" altLang="en-US" sz="1600" b="1" i="1">
                <a:ea typeface="宋体" panose="02010600030101010101" pitchFamily="2" charset="-122"/>
                <a:sym typeface="Symbol" panose="05050102010706020507" pitchFamily="18" charset="2"/>
              </a:rPr>
              <a:t>has assigned </a:t>
            </a:r>
            <a:r>
              <a:rPr lang="zh-CN" altLang="en-US" sz="1600" i="1">
                <a:ea typeface="宋体" panose="02010600030101010101" pitchFamily="2" charset="-122"/>
                <a:sym typeface="Symbol" panose="05050102010706020507" pitchFamily="18" charset="2"/>
              </a:rPr>
              <a:t>to process P</a:t>
            </a:r>
            <a:r>
              <a:rPr lang="zh-CN" altLang="en-US" sz="1600" i="1" baseline="-25000">
                <a:ea typeface="宋体" panose="02010600030101010101" pitchFamily="2" charset="-122"/>
                <a:sym typeface="Symbol" panose="05050102010706020507" pitchFamily="18" charset="2"/>
              </a:rPr>
              <a:t>i </a:t>
            </a:r>
            <a:endParaRPr lang="zh-CN" altLang="en-US" sz="1600" i="1">
              <a:ea typeface="宋体" panose="02010600030101010101" pitchFamily="2" charset="-122"/>
              <a:sym typeface="Symbol" panose="05050102010706020507" pitchFamily="18" charset="2"/>
            </a:endParaRPr>
          </a:p>
          <a:p>
            <a:pPr>
              <a:lnSpc>
                <a:spcPct val="90000"/>
              </a:lnSpc>
            </a:pPr>
            <a:r>
              <a:rPr lang="zh-CN" altLang="en-US" sz="1600" i="1">
                <a:solidFill>
                  <a:srgbClr val="FF0066"/>
                </a:solidFill>
                <a:ea typeface="宋体" panose="02010600030101010101" pitchFamily="2" charset="-122"/>
              </a:rPr>
              <a:t>Claim edge</a:t>
            </a:r>
            <a:r>
              <a:rPr lang="zh-CN" altLang="en-US" sz="1600">
                <a:solidFill>
                  <a:srgbClr val="FF0066"/>
                </a:solidFill>
                <a:ea typeface="宋体" panose="02010600030101010101" pitchFamily="2" charset="-122"/>
              </a:rPr>
              <a:t> </a:t>
            </a:r>
            <a:r>
              <a:rPr lang="zh-CN" altLang="en-US" sz="1600" i="1">
                <a:ea typeface="宋体" panose="02010600030101010101" pitchFamily="2" charset="-122"/>
                <a:sym typeface="Symbol" panose="05050102010706020507" pitchFamily="18" charset="2"/>
              </a:rPr>
              <a:t>P</a:t>
            </a:r>
            <a:r>
              <a:rPr lang="zh-CN" altLang="en-US" sz="1600" i="1" baseline="-25000">
                <a:ea typeface="宋体" panose="02010600030101010101" pitchFamily="2" charset="-122"/>
                <a:sym typeface="Symbol" panose="05050102010706020507" pitchFamily="18" charset="2"/>
              </a:rPr>
              <a:t>i </a:t>
            </a:r>
            <a:r>
              <a:rPr lang="zh-CN" altLang="en-US" sz="1600">
                <a:ea typeface="宋体" panose="02010600030101010101" pitchFamily="2" charset="-122"/>
                <a:sym typeface="Symbol" panose="05050102010706020507" pitchFamily="18" charset="2"/>
              </a:rPr>
              <a:t>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indicated that process </a:t>
            </a:r>
            <a:r>
              <a:rPr lang="zh-CN" altLang="en-US" sz="1600" i="1">
                <a:ea typeface="宋体" panose="02010600030101010101" pitchFamily="2" charset="-122"/>
                <a:sym typeface="Symbol" panose="05050102010706020507" pitchFamily="18" charset="2"/>
              </a:rPr>
              <a:t>P</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a:t>
            </a:r>
            <a:r>
              <a:rPr lang="zh-CN" altLang="en-US" sz="1600">
                <a:solidFill>
                  <a:srgbClr val="009900"/>
                </a:solidFill>
                <a:ea typeface="宋体" panose="02010600030101010101" pitchFamily="2" charset="-122"/>
                <a:sym typeface="Symbol" panose="05050102010706020507" pitchFamily="18" charset="2"/>
              </a:rPr>
              <a:t>may</a:t>
            </a:r>
            <a:r>
              <a:rPr lang="zh-CN" altLang="en-US" sz="1600">
                <a:ea typeface="宋体" panose="02010600030101010101" pitchFamily="2" charset="-122"/>
                <a:sym typeface="Symbol" panose="05050102010706020507" pitchFamily="18" charset="2"/>
              </a:rPr>
              <a:t> request resource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represented by a dashed line. </a:t>
            </a:r>
            <a:r>
              <a:rPr lang="zh-CN" altLang="en-US" sz="1600" b="1">
                <a:solidFill>
                  <a:srgbClr val="FF0000"/>
                </a:solidFill>
                <a:ea typeface="宋体" panose="02010600030101010101" pitchFamily="2" charset="-122"/>
                <a:sym typeface="Symbol" panose="05050102010706020507" pitchFamily="18" charset="2"/>
              </a:rPr>
              <a:t>(May need)</a:t>
            </a:r>
            <a:br>
              <a:rPr lang="zh-CN" altLang="en-US" sz="1600" b="1">
                <a:solidFill>
                  <a:srgbClr val="FF0000"/>
                </a:solidFill>
                <a:ea typeface="宋体" panose="02010600030101010101" pitchFamily="2" charset="-122"/>
                <a:sym typeface="Symbol" panose="05050102010706020507" pitchFamily="18" charset="2"/>
              </a:rPr>
            </a:br>
            <a:r>
              <a:rPr lang="zh-CN" altLang="en-US" sz="1600">
                <a:ea typeface="宋体" panose="02010600030101010101" pitchFamily="2" charset="-122"/>
                <a:sym typeface="Symbol" panose="05050102010706020507" pitchFamily="18" charset="2"/>
              </a:rPr>
              <a:t>（ </a:t>
            </a:r>
            <a:r>
              <a:rPr lang="zh-CN" altLang="en-US" sz="1600" i="1">
                <a:solidFill>
                  <a:srgbClr val="FF0066"/>
                </a:solidFill>
                <a:ea typeface="宋体" panose="02010600030101010101" pitchFamily="2" charset="-122"/>
              </a:rPr>
              <a:t>Claim edge-</a:t>
            </a:r>
            <a:r>
              <a:rPr lang="zh-CN" altLang="en-US" sz="1600">
                <a:ea typeface="宋体" panose="02010600030101010101" pitchFamily="2" charset="-122"/>
                <a:sym typeface="Symbol" panose="05050102010706020507" pitchFamily="18" charset="2"/>
              </a:rPr>
              <a:t>需求边）</a:t>
            </a:r>
            <a:endParaRPr lang="zh-CN" altLang="en-US" sz="1600">
              <a:ea typeface="宋体" panose="02010600030101010101" pitchFamily="2" charset="-122"/>
              <a:sym typeface="Symbol" panose="05050102010706020507" pitchFamily="18" charset="2"/>
            </a:endParaRPr>
          </a:p>
          <a:p>
            <a:pPr>
              <a:lnSpc>
                <a:spcPct val="90000"/>
              </a:lnSpc>
            </a:pPr>
            <a:r>
              <a:rPr lang="zh-CN" altLang="en-US" sz="1600">
                <a:ea typeface="宋体" panose="02010600030101010101" pitchFamily="2" charset="-122"/>
                <a:sym typeface="Symbol" panose="05050102010706020507" pitchFamily="18" charset="2"/>
              </a:rPr>
              <a:t>Claim edge converts to request edge when a process requests a resource.</a:t>
            </a:r>
            <a:br>
              <a:rPr lang="zh-CN" altLang="en-US" sz="1600">
                <a:ea typeface="宋体" panose="02010600030101010101" pitchFamily="2" charset="-122"/>
                <a:sym typeface="Symbol" panose="05050102010706020507" pitchFamily="18" charset="2"/>
              </a:rPr>
            </a:br>
            <a:endParaRPr lang="zh-CN" altLang="en-US" sz="1600">
              <a:ea typeface="宋体" panose="02010600030101010101" pitchFamily="2" charset="-122"/>
              <a:sym typeface="Symbol" panose="05050102010706020507" pitchFamily="18" charset="2"/>
            </a:endParaRPr>
          </a:p>
          <a:p>
            <a:pPr>
              <a:lnSpc>
                <a:spcPct val="90000"/>
              </a:lnSpc>
            </a:pPr>
            <a:r>
              <a:rPr lang="zh-CN" altLang="en-US" sz="1600">
                <a:solidFill>
                  <a:srgbClr val="FF0066"/>
                </a:solidFill>
                <a:ea typeface="宋体" panose="02010600030101010101" pitchFamily="2" charset="-122"/>
                <a:sym typeface="Symbol" panose="05050102010706020507" pitchFamily="18" charset="2"/>
              </a:rPr>
              <a:t>Request edge</a:t>
            </a:r>
            <a:r>
              <a:rPr lang="zh-CN" altLang="en-US" sz="1600">
                <a:ea typeface="宋体" panose="02010600030101010101" pitchFamily="2" charset="-122"/>
                <a:sym typeface="Symbol" panose="05050102010706020507" pitchFamily="18" charset="2"/>
              </a:rPr>
              <a:t> converted to an assignment edge when the  resource is allocated to the process.</a:t>
            </a:r>
            <a:endParaRPr lang="zh-CN" altLang="en-US" sz="1600">
              <a:ea typeface="宋体" panose="02010600030101010101" pitchFamily="2" charset="-122"/>
              <a:sym typeface="Symbol" panose="05050102010706020507" pitchFamily="18" charset="2"/>
            </a:endParaRPr>
          </a:p>
          <a:p>
            <a:pPr>
              <a:lnSpc>
                <a:spcPct val="90000"/>
              </a:lnSpc>
              <a:buFont typeface="Monotype Sorts" pitchFamily="2" charset="2"/>
              <a:buNone/>
            </a:pPr>
            <a:r>
              <a:rPr lang="zh-CN" altLang="en-US" sz="1600">
                <a:ea typeface="宋体" panose="02010600030101010101" pitchFamily="2" charset="-122"/>
                <a:sym typeface="Symbol" panose="05050102010706020507" pitchFamily="18" charset="2"/>
              </a:rPr>
              <a:t>     （ </a:t>
            </a:r>
            <a:r>
              <a:rPr lang="zh-CN" altLang="en-US" sz="1600">
                <a:solidFill>
                  <a:srgbClr val="FF0066"/>
                </a:solidFill>
                <a:ea typeface="宋体" panose="02010600030101010101" pitchFamily="2" charset="-122"/>
                <a:sym typeface="Symbol" panose="05050102010706020507" pitchFamily="18" charset="2"/>
              </a:rPr>
              <a:t>Request edge-</a:t>
            </a:r>
            <a:r>
              <a:rPr lang="zh-CN" altLang="en-US" sz="1600">
                <a:ea typeface="宋体" panose="02010600030101010101" pitchFamily="2" charset="-122"/>
                <a:sym typeface="Symbol" panose="05050102010706020507" pitchFamily="18" charset="2"/>
              </a:rPr>
              <a:t>请求边）</a:t>
            </a:r>
            <a:endParaRPr lang="zh-CN" altLang="en-US" sz="1600">
              <a:ea typeface="宋体" panose="02010600030101010101" pitchFamily="2" charset="-122"/>
              <a:sym typeface="Symbol" panose="05050102010706020507" pitchFamily="18" charset="2"/>
            </a:endParaRPr>
          </a:p>
          <a:p>
            <a:pPr>
              <a:lnSpc>
                <a:spcPct val="90000"/>
              </a:lnSpc>
            </a:pPr>
            <a:r>
              <a:rPr lang="en-US" altLang="zh-CN" sz="1600">
                <a:ea typeface="宋体" panose="02010600030101010101" pitchFamily="2" charset="-122"/>
                <a:sym typeface="Symbol" panose="05050102010706020507" pitchFamily="18" charset="2"/>
              </a:rPr>
              <a:t>When a resource is released by a process, assignment edge reconverts to a claim edge.</a:t>
            </a:r>
            <a:br>
              <a:rPr lang="en-US" altLang="zh-CN" sz="1600">
                <a:ea typeface="宋体" panose="02010600030101010101" pitchFamily="2" charset="-122"/>
                <a:sym typeface="Symbol" panose="05050102010706020507" pitchFamily="18" charset="2"/>
              </a:rPr>
            </a:br>
            <a:endParaRPr lang="en-US" altLang="zh-CN" sz="1600">
              <a:ea typeface="宋体" panose="02010600030101010101" pitchFamily="2" charset="-122"/>
              <a:sym typeface="Symbol" panose="05050102010706020507" pitchFamily="18" charset="2"/>
            </a:endParaRPr>
          </a:p>
          <a:p>
            <a:pPr>
              <a:lnSpc>
                <a:spcPct val="90000"/>
              </a:lnSpc>
            </a:pPr>
            <a:r>
              <a:rPr lang="en-US" altLang="zh-CN" sz="1600" b="1">
                <a:solidFill>
                  <a:srgbClr val="000099"/>
                </a:solidFill>
                <a:ea typeface="宋体" panose="02010600030101010101" pitchFamily="2" charset="-122"/>
                <a:sym typeface="Symbol" panose="05050102010706020507" pitchFamily="18" charset="2"/>
              </a:rPr>
              <a:t>Resources must be claimed </a:t>
            </a:r>
            <a:r>
              <a:rPr lang="en-US" altLang="zh-CN" sz="1600" b="1" i="1">
                <a:solidFill>
                  <a:srgbClr val="000099"/>
                </a:solidFill>
                <a:ea typeface="宋体" panose="02010600030101010101" pitchFamily="2" charset="-122"/>
                <a:sym typeface="Symbol" panose="05050102010706020507" pitchFamily="18" charset="2"/>
              </a:rPr>
              <a:t>a priori</a:t>
            </a:r>
            <a:r>
              <a:rPr lang="en-US" altLang="zh-CN" sz="1600" b="1">
                <a:solidFill>
                  <a:srgbClr val="000099"/>
                </a:solidFill>
                <a:ea typeface="宋体" panose="02010600030101010101" pitchFamily="2" charset="-122"/>
                <a:sym typeface="Symbol" panose="05050102010706020507" pitchFamily="18" charset="2"/>
              </a:rPr>
              <a:t> in the system.</a:t>
            </a:r>
            <a:endParaRPr lang="en-US" altLang="zh-CN" sz="1600" b="1">
              <a:solidFill>
                <a:srgbClr val="000099"/>
              </a:solidFill>
              <a:ea typeface="宋体" panose="02010600030101010101" pitchFamily="2" charset="-122"/>
              <a:sym typeface="Symbol" panose="05050102010706020507" pitchFamily="18" charset="2"/>
            </a:endParaRPr>
          </a:p>
          <a:p>
            <a:pPr lvl="1">
              <a:lnSpc>
                <a:spcPct val="90000"/>
              </a:lnSpc>
            </a:pPr>
            <a:r>
              <a:rPr lang="en-US" altLang="zh-CN" sz="1600">
                <a:ea typeface="宋体" panose="02010600030101010101" pitchFamily="2" charset="-122"/>
              </a:rPr>
              <a:t>Before a process starts executing, all its claim edges must already appear in the resource-allocation graph.</a:t>
            </a:r>
            <a:r>
              <a:rPr lang="en-US" altLang="zh-CN" sz="1800">
                <a:ea typeface="宋体" panose="02010600030101010101" pitchFamily="2" charset="-122"/>
              </a:rPr>
              <a:t> </a:t>
            </a:r>
            <a:endParaRPr lang="en-US" altLang="zh-CN" sz="1800">
              <a:ea typeface="宋体" panose="02010600030101010101" pitchFamily="2" charset="-122"/>
            </a:endParaRPr>
          </a:p>
        </p:txBody>
      </p:sp>
      <p:sp>
        <p:nvSpPr>
          <p:cNvPr id="33796" name="Rectangle 2"/>
          <p:cNvSpPr txBox="1">
            <a:spLocks noChangeArrowheads="1"/>
          </p:cNvSpPr>
          <p:nvPr/>
        </p:nvSpPr>
        <p:spPr bwMode="auto">
          <a:xfrm>
            <a:off x="685800" y="228600"/>
            <a:ext cx="80772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buFont typeface="Arial" panose="020B0604020202020204" pitchFamily="34" charset="0"/>
              <a:buNone/>
              <a:defRPr/>
            </a:pPr>
            <a:r>
              <a:rPr lang="en-US" sz="2800" b="1" dirty="0">
                <a:solidFill>
                  <a:srgbClr val="993300"/>
                </a:solidFill>
                <a:effectLst>
                  <a:outerShdw blurRad="38100" dist="38100" dir="2700000" algn="tl">
                    <a:srgbClr val="C0C0C0"/>
                  </a:outerShdw>
                </a:effectLst>
                <a:ea typeface="宋体" panose="02010600030101010101" pitchFamily="2" charset="-122"/>
              </a:rPr>
              <a:t>7.5.2 Resource-Allocation Graph Algorithm</a:t>
            </a:r>
            <a:br>
              <a:rPr lang="en-US" sz="2800" b="1" dirty="0">
                <a:solidFill>
                  <a:srgbClr val="993300"/>
                </a:solidFill>
                <a:effectLst>
                  <a:outerShdw blurRad="38100" dist="38100" dir="2700000" algn="tl">
                    <a:srgbClr val="C0C0C0"/>
                  </a:outerShdw>
                </a:effectLst>
                <a:ea typeface="宋体" panose="02010600030101010101" pitchFamily="2" charset="-122"/>
              </a:rPr>
            </a:br>
            <a:r>
              <a:rPr lang="en-US" sz="2800" b="1" u="sng" dirty="0">
                <a:solidFill>
                  <a:srgbClr val="009900"/>
                </a:solidFill>
                <a:effectLst>
                  <a:outerShdw blurRad="38100" dist="38100" dir="2700000" algn="tl">
                    <a:srgbClr val="C0C0C0"/>
                  </a:outerShdw>
                </a:effectLst>
                <a:ea typeface="宋体" panose="02010600030101010101" pitchFamily="2" charset="-122"/>
              </a:rPr>
              <a:t> Single instance </a:t>
            </a:r>
            <a:endParaRPr lang="en-US" sz="2800" b="1" dirty="0">
              <a:solidFill>
                <a:srgbClr val="993300"/>
              </a:solidFill>
              <a:effectLst>
                <a:outerShdw blurRad="38100" dist="38100" dir="2700000" algn="tl">
                  <a:srgbClr val="C0C0C0"/>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ln>
            <a:miter/>
          </a:ln>
        </p:spPr>
        <p:txBody>
          <a:bodyPr/>
          <a:lstStyle/>
          <a:p>
            <a:pPr>
              <a:defRPr/>
            </a:pPr>
            <a:r>
              <a:rPr lang="zh-CN" altLang="en-US" sz="2800" dirty="0">
                <a:solidFill>
                  <a:srgbClr val="FF0000"/>
                </a:solidFill>
                <a:ea typeface="宋体" panose="02010600030101010101" pitchFamily="2" charset="-122"/>
              </a:rPr>
              <a:t>Safe state  </a:t>
            </a:r>
            <a:r>
              <a:rPr lang="zh-CN" altLang="en-US" sz="2800" dirty="0">
                <a:ea typeface="宋体" panose="02010600030101010101" pitchFamily="2" charset="-122"/>
              </a:rPr>
              <a:t>and </a:t>
            </a:r>
            <a:r>
              <a:rPr lang="zh-CN" altLang="en-US" sz="2800" dirty="0">
                <a:solidFill>
                  <a:srgbClr val="FF0000"/>
                </a:solidFill>
                <a:ea typeface="宋体" panose="02010600030101010101" pitchFamily="2" charset="-122"/>
              </a:rPr>
              <a:t>unsafe state </a:t>
            </a:r>
            <a:r>
              <a:rPr lang="zh-CN" altLang="en-US" sz="2800" dirty="0">
                <a:ea typeface="宋体" panose="02010600030101010101" pitchFamily="2" charset="-122"/>
              </a:rPr>
              <a:t>in RAG Scheme</a:t>
            </a:r>
            <a:endParaRPr lang="zh-CN" altLang="en-US" sz="2800" dirty="0">
              <a:effectLst>
                <a:outerShdw blurRad="38100" dist="38100" dir="2700000" algn="tl">
                  <a:srgbClr val="C0C0C0"/>
                </a:outerShdw>
              </a:effectLst>
              <a:ea typeface="宋体" panose="02010600030101010101" pitchFamily="2" charset="-122"/>
              <a:cs typeface="+mj-cs"/>
            </a:endParaRPr>
          </a:p>
        </p:txBody>
      </p:sp>
      <p:sp>
        <p:nvSpPr>
          <p:cNvPr id="43011" name="Rectangle 3"/>
          <p:cNvSpPr>
            <a:spLocks noGrp="1" noChangeArrowheads="1"/>
          </p:cNvSpPr>
          <p:nvPr>
            <p:ph type="body" idx="4294967295"/>
          </p:nvPr>
        </p:nvSpPr>
        <p:spPr>
          <a:xfrm>
            <a:off x="827087" y="1282700"/>
            <a:ext cx="7703595" cy="4483100"/>
          </a:xfrm>
        </p:spPr>
        <p:txBody>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假定系统中的资源R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各有一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资源；</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进程P</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及P</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a:t>
            </a:r>
            <a:r>
              <a:rPr lang="zh-CN" altLang="en-US" sz="20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需要使用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资源R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配给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还需要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还</a:t>
            </a:r>
            <a:r>
              <a:rPr lang="zh-CN" altLang="en-US"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上述情况可用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图表示为（见下页）</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a:p>
            <a:endParaRPr lang="zh-CN" altLang="en-US" sz="2400" b="1" dirty="0">
              <a:ea typeface="宋体" panose="02010600030101010101" pitchFamily="2" charset="-122"/>
            </a:endParaRPr>
          </a:p>
          <a:p>
            <a:pPr>
              <a:buFont typeface="Monotype Sorts" pitchFamily="2" charset="2"/>
              <a:buNone/>
            </a:pPr>
            <a:endParaRPr lang="zh-CN" altLang="en-US" sz="2400" b="1"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60463" y="449263"/>
            <a:ext cx="7159625" cy="457200"/>
          </a:xfrm>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Resource-Allocation Graph</a:t>
            </a:r>
            <a:endParaRPr lang="en-US" altLang="zh-CN">
              <a:effectLst>
                <a:outerShdw blurRad="38100" dist="38100" dir="2700000" algn="tl">
                  <a:srgbClr val="C0C0C0"/>
                </a:outerShdw>
              </a:effectLst>
              <a:ea typeface="宋体" panose="02010600030101010101" pitchFamily="2" charset="-122"/>
              <a:cs typeface="+mj-cs"/>
            </a:endParaRPr>
          </a:p>
        </p:txBody>
      </p:sp>
      <p:pic>
        <p:nvPicPr>
          <p:cNvPr id="44035" name="Picture 6"/>
          <p:cNvPicPr>
            <a:picLocks noChangeAspect="1" noChangeArrowheads="1"/>
          </p:cNvPicPr>
          <p:nvPr/>
        </p:nvPicPr>
        <p:blipFill>
          <a:blip r:embed="rId1">
            <a:extLst>
              <a:ext uri="{28A0092B-C50C-407E-A947-70E740481C1C}">
                <a14:useLocalDpi xmlns:a14="http://schemas.microsoft.com/office/drawing/2010/main" val="0"/>
              </a:ext>
            </a:extLst>
          </a:blip>
          <a:srcRect l="13803" t="607" r="13803" b="2141"/>
          <a:stretch>
            <a:fillRect/>
          </a:stretch>
        </p:blipFill>
        <p:spPr bwMode="auto">
          <a:xfrm>
            <a:off x="2017713" y="1801813"/>
            <a:ext cx="4214812" cy="3716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4036" name="Text Box 7"/>
          <p:cNvSpPr txBox="1">
            <a:spLocks noChangeArrowheads="1"/>
          </p:cNvSpPr>
          <p:nvPr/>
        </p:nvSpPr>
        <p:spPr bwMode="auto">
          <a:xfrm>
            <a:off x="3270250" y="5668963"/>
            <a:ext cx="176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Safe  state</a:t>
            </a:r>
            <a:endParaRPr lang="en-US" altLang="zh-CN" sz="1800">
              <a:ea typeface="宋体" panose="02010600030101010101" pitchFamily="2" charset="-122"/>
            </a:endParaRPr>
          </a:p>
        </p:txBody>
      </p:sp>
      <p:sp>
        <p:nvSpPr>
          <p:cNvPr id="44037" name="TextBox 4"/>
          <p:cNvSpPr txBox="1">
            <a:spLocks noChangeArrowheads="1"/>
          </p:cNvSpPr>
          <p:nvPr/>
        </p:nvSpPr>
        <p:spPr bwMode="auto">
          <a:xfrm>
            <a:off x="2192338" y="2325688"/>
            <a:ext cx="1574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sym typeface="Symbol" panose="05050102010706020507" pitchFamily="18" charset="2"/>
              </a:rPr>
              <a:t>assignment edge </a:t>
            </a:r>
            <a:endParaRPr lang="zh-CN" altLang="en-US" sz="1800">
              <a:ea typeface="宋体" panose="02010600030101010101" pitchFamily="2" charset="-122"/>
            </a:endParaRPr>
          </a:p>
        </p:txBody>
      </p:sp>
      <p:sp>
        <p:nvSpPr>
          <p:cNvPr id="44038" name="TextBox 5"/>
          <p:cNvSpPr txBox="1">
            <a:spLocks noChangeArrowheads="1"/>
          </p:cNvSpPr>
          <p:nvPr/>
        </p:nvSpPr>
        <p:spPr bwMode="auto">
          <a:xfrm>
            <a:off x="2489200" y="4248150"/>
            <a:ext cx="92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rPr>
              <a:t>Claim edge</a:t>
            </a:r>
            <a:r>
              <a:rPr lang="en-US" altLang="zh-CN" sz="1800">
                <a:solidFill>
                  <a:srgbClr val="FF0066"/>
                </a:solidFill>
                <a:ea typeface="宋体" panose="02010600030101010101" pitchFamily="2" charset="-122"/>
              </a:rPr>
              <a:t> </a:t>
            </a:r>
            <a:endParaRPr lang="zh-CN" altLang="en-US" sz="1800">
              <a:ea typeface="宋体" panose="02010600030101010101" pitchFamily="2" charset="-122"/>
            </a:endParaRPr>
          </a:p>
        </p:txBody>
      </p:sp>
      <p:sp>
        <p:nvSpPr>
          <p:cNvPr id="44039" name="TextBox 6"/>
          <p:cNvSpPr txBox="1">
            <a:spLocks noChangeArrowheads="1"/>
          </p:cNvSpPr>
          <p:nvPr/>
        </p:nvSpPr>
        <p:spPr bwMode="auto">
          <a:xfrm>
            <a:off x="5380038" y="2487613"/>
            <a:ext cx="115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solidFill>
                  <a:srgbClr val="FF0066"/>
                </a:solidFill>
                <a:ea typeface="宋体" panose="02010600030101010101" pitchFamily="2" charset="-122"/>
                <a:sym typeface="Symbol" panose="05050102010706020507" pitchFamily="18" charset="2"/>
              </a:rPr>
              <a:t>Request edge</a:t>
            </a:r>
            <a:r>
              <a:rPr lang="en-US" altLang="zh-CN" sz="1800">
                <a:ea typeface="宋体" panose="02010600030101010101" pitchFamily="2" charset="-122"/>
                <a:sym typeface="Symbol" panose="05050102010706020507" pitchFamily="18" charset="2"/>
              </a:rPr>
              <a:t> </a:t>
            </a:r>
            <a:endParaRPr lang="zh-CN" altLang="en-US" sz="1800">
              <a:ea typeface="宋体" panose="02010600030101010101" pitchFamily="2" charset="-122"/>
            </a:endParaRPr>
          </a:p>
        </p:txBody>
      </p:sp>
      <p:sp>
        <p:nvSpPr>
          <p:cNvPr id="44040" name="TextBox 5"/>
          <p:cNvSpPr txBox="1">
            <a:spLocks noChangeArrowheads="1"/>
          </p:cNvSpPr>
          <p:nvPr/>
        </p:nvSpPr>
        <p:spPr bwMode="auto">
          <a:xfrm>
            <a:off x="5030788" y="4397375"/>
            <a:ext cx="92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rPr>
              <a:t>Claim edge</a:t>
            </a:r>
            <a:r>
              <a:rPr lang="en-US" altLang="zh-CN" sz="1800">
                <a:solidFill>
                  <a:srgbClr val="FF0066"/>
                </a:solidFill>
                <a:ea typeface="宋体" panose="02010600030101010101" pitchFamily="2" charset="-122"/>
              </a:rPr>
              <a:t> </a:t>
            </a:r>
            <a:endParaRPr lang="zh-CN" altLang="en-US" sz="1800">
              <a:ea typeface="宋体" panose="02010600030101010101" pitchFamily="2" charset="-122"/>
            </a:endParaRPr>
          </a:p>
        </p:txBody>
      </p:sp>
      <p:sp>
        <p:nvSpPr>
          <p:cNvPr id="44041" name="圆角矩形标注 1"/>
          <p:cNvSpPr>
            <a:spLocks noChangeArrowheads="1"/>
          </p:cNvSpPr>
          <p:nvPr/>
        </p:nvSpPr>
        <p:spPr bwMode="auto">
          <a:xfrm>
            <a:off x="6535738" y="1597025"/>
            <a:ext cx="1125537" cy="428625"/>
          </a:xfrm>
          <a:prstGeom prst="wedgeRoundRectCallout">
            <a:avLst>
              <a:gd name="adj1" fmla="val -190542"/>
              <a:gd name="adj2" fmla="val 213009"/>
              <a:gd name="adj3" fmla="val 16667"/>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已请求</a:t>
            </a:r>
            <a:endParaRPr lang="zh-CN" altLang="en-US" sz="1800">
              <a:ea typeface="宋体" panose="02010600030101010101" pitchFamily="2" charset="-122"/>
            </a:endParaRPr>
          </a:p>
        </p:txBody>
      </p:sp>
      <p:sp>
        <p:nvSpPr>
          <p:cNvPr id="44042" name="圆角矩形标注 9"/>
          <p:cNvSpPr>
            <a:spLocks noChangeArrowheads="1"/>
          </p:cNvSpPr>
          <p:nvPr/>
        </p:nvSpPr>
        <p:spPr bwMode="auto">
          <a:xfrm>
            <a:off x="714375" y="2051050"/>
            <a:ext cx="1031875" cy="430213"/>
          </a:xfrm>
          <a:prstGeom prst="wedgeRoundRectCallout">
            <a:avLst>
              <a:gd name="adj1" fmla="val 153769"/>
              <a:gd name="adj2" fmla="val 202903"/>
              <a:gd name="adj3" fmla="val 16667"/>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已分配</a:t>
            </a:r>
            <a:endParaRPr lang="zh-CN" altLang="en-US" sz="1800">
              <a:ea typeface="宋体" panose="02010600030101010101" pitchFamily="2" charset="-122"/>
            </a:endParaRPr>
          </a:p>
        </p:txBody>
      </p:sp>
      <p:sp>
        <p:nvSpPr>
          <p:cNvPr id="44043" name="圆角矩形标注 10"/>
          <p:cNvSpPr>
            <a:spLocks noChangeArrowheads="1"/>
          </p:cNvSpPr>
          <p:nvPr/>
        </p:nvSpPr>
        <p:spPr bwMode="auto">
          <a:xfrm>
            <a:off x="495300" y="4357688"/>
            <a:ext cx="1250950" cy="1311275"/>
          </a:xfrm>
          <a:prstGeom prst="wedgeRoundRectCallout">
            <a:avLst>
              <a:gd name="adj1" fmla="val 137921"/>
              <a:gd name="adj2" fmla="val -62509"/>
              <a:gd name="adj3" fmla="val 16667"/>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尚需要，</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将要请求，</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但尚未发</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出请求</a:t>
            </a:r>
            <a:endParaRPr lang="en-US" altLang="zh-CN" sz="1800">
              <a:ea typeface="宋体" panose="02010600030101010101" pitchFamily="2" charset="-122"/>
            </a:endParaRPr>
          </a:p>
        </p:txBody>
      </p:sp>
      <p:sp>
        <p:nvSpPr>
          <p:cNvPr id="44044" name="流程图: 联系 3"/>
          <p:cNvSpPr>
            <a:spLocks noChangeArrowheads="1"/>
          </p:cNvSpPr>
          <p:nvPr/>
        </p:nvSpPr>
        <p:spPr bwMode="auto">
          <a:xfrm>
            <a:off x="3968750" y="2463800"/>
            <a:ext cx="157163"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4045" name="流程图: 联系 13"/>
          <p:cNvSpPr>
            <a:spLocks noChangeArrowheads="1"/>
          </p:cNvSpPr>
          <p:nvPr/>
        </p:nvSpPr>
        <p:spPr bwMode="auto">
          <a:xfrm>
            <a:off x="4046538" y="4637088"/>
            <a:ext cx="157162"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4" name="圆角矩形标注 10"/>
          <p:cNvSpPr>
            <a:spLocks noChangeArrowheads="1"/>
          </p:cNvSpPr>
          <p:nvPr/>
        </p:nvSpPr>
        <p:spPr bwMode="auto">
          <a:xfrm>
            <a:off x="6321426" y="4248150"/>
            <a:ext cx="1250950" cy="1311275"/>
          </a:xfrm>
          <a:prstGeom prst="wedgeRoundRectCallout">
            <a:avLst>
              <a:gd name="adj1" fmla="val -117917"/>
              <a:gd name="adj2" fmla="val -59542"/>
              <a:gd name="adj3" fmla="val 16667"/>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尚需要，</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将要请求，</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但尚未发</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出请求</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714375" y="449263"/>
            <a:ext cx="8150225" cy="457200"/>
          </a:xfrm>
          <a:ln>
            <a:miter/>
          </a:ln>
        </p:spPr>
        <p:txBody>
          <a:bodyPr/>
          <a:lstStyle/>
          <a:p>
            <a:pPr>
              <a:defRPr/>
            </a:pPr>
            <a:r>
              <a:rPr lang="en-US" altLang="zh-CN" dirty="0">
                <a:solidFill>
                  <a:srgbClr val="FF0000"/>
                </a:solidFill>
                <a:effectLst>
                  <a:outerShdw blurRad="38100" dist="38100" dir="2700000" algn="tl">
                    <a:srgbClr val="C0C0C0"/>
                  </a:outerShdw>
                </a:effectLst>
                <a:ea typeface="宋体" panose="02010600030101010101" pitchFamily="2" charset="-122"/>
                <a:cs typeface="+mj-cs"/>
              </a:rPr>
              <a:t>Safe State </a:t>
            </a:r>
            <a:r>
              <a:rPr lang="en-US" altLang="zh-CN" dirty="0">
                <a:effectLst>
                  <a:outerShdw blurRad="38100" dist="38100" dir="2700000" algn="tl">
                    <a:srgbClr val="C0C0C0"/>
                  </a:outerShdw>
                </a:effectLst>
                <a:ea typeface="宋体" panose="02010600030101010101" pitchFamily="2" charset="-122"/>
                <a:cs typeface="+mj-cs"/>
              </a:rPr>
              <a:t>In Resource-Allocation Graph</a:t>
            </a:r>
            <a:endParaRPr lang="en-US" altLang="zh-CN" dirty="0">
              <a:effectLst>
                <a:outerShdw blurRad="38100" dist="38100" dir="2700000" algn="tl">
                  <a:srgbClr val="C0C0C0"/>
                </a:outerShdw>
              </a:effectLst>
              <a:ea typeface="宋体" panose="02010600030101010101" pitchFamily="2" charset="-122"/>
              <a:cs typeface="+mj-cs"/>
            </a:endParaRPr>
          </a:p>
        </p:txBody>
      </p:sp>
      <p:pic>
        <p:nvPicPr>
          <p:cNvPr id="45059" name="Picture 6"/>
          <p:cNvPicPr>
            <a:picLocks noChangeAspect="1" noChangeArrowheads="1"/>
          </p:cNvPicPr>
          <p:nvPr/>
        </p:nvPicPr>
        <p:blipFill>
          <a:blip r:embed="rId1">
            <a:extLst>
              <a:ext uri="{28A0092B-C50C-407E-A947-70E740481C1C}">
                <a14:useLocalDpi xmlns:a14="http://schemas.microsoft.com/office/drawing/2010/main" val="0"/>
              </a:ext>
            </a:extLst>
          </a:blip>
          <a:srcRect l="13803" t="607" r="13803" b="2141"/>
          <a:stretch>
            <a:fillRect/>
          </a:stretch>
        </p:blipFill>
        <p:spPr bwMode="auto">
          <a:xfrm>
            <a:off x="890588" y="1524000"/>
            <a:ext cx="3290887" cy="3003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Text Box 7"/>
          <p:cNvSpPr txBox="1">
            <a:spLocks noChangeArrowheads="1"/>
          </p:cNvSpPr>
          <p:nvPr/>
        </p:nvSpPr>
        <p:spPr bwMode="auto">
          <a:xfrm>
            <a:off x="1735138" y="4687888"/>
            <a:ext cx="1758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solidFill>
                  <a:srgbClr val="009900"/>
                </a:solidFill>
                <a:ea typeface="宋体" panose="02010600030101010101" pitchFamily="2" charset="-122"/>
              </a:rPr>
              <a:t>Safe  state</a:t>
            </a:r>
            <a:endParaRPr lang="en-US" altLang="zh-CN" sz="1800">
              <a:solidFill>
                <a:srgbClr val="009900"/>
              </a:solidFill>
              <a:ea typeface="宋体" panose="02010600030101010101" pitchFamily="2" charset="-122"/>
            </a:endParaRPr>
          </a:p>
        </p:txBody>
      </p:sp>
      <p:sp>
        <p:nvSpPr>
          <p:cNvPr id="45061" name="TextBox 2"/>
          <p:cNvSpPr txBox="1">
            <a:spLocks noChangeArrowheads="1"/>
          </p:cNvSpPr>
          <p:nvPr/>
        </p:nvSpPr>
        <p:spPr bwMode="auto">
          <a:xfrm>
            <a:off x="5045075" y="1800225"/>
            <a:ext cx="3348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2400">
                <a:solidFill>
                  <a:srgbClr val="0070C0"/>
                </a:solidFill>
                <a:ea typeface="宋体" panose="02010600030101010101" pitchFamily="2" charset="-122"/>
              </a:rPr>
              <a:t>Safe sequence: p1,p2</a:t>
            </a:r>
            <a:endParaRPr lang="zh-CN" altLang="en-US" sz="2400">
              <a:solidFill>
                <a:srgbClr val="0070C0"/>
              </a:solidFill>
              <a:ea typeface="宋体" panose="02010600030101010101" pitchFamily="2" charset="-122"/>
            </a:endParaRPr>
          </a:p>
        </p:txBody>
      </p:sp>
      <p:sp>
        <p:nvSpPr>
          <p:cNvPr id="45062" name="流程图: 联系 3"/>
          <p:cNvSpPr>
            <a:spLocks noChangeArrowheads="1"/>
          </p:cNvSpPr>
          <p:nvPr/>
        </p:nvSpPr>
        <p:spPr bwMode="auto">
          <a:xfrm>
            <a:off x="2457450" y="2039938"/>
            <a:ext cx="157163"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5063" name="流程图: 联系 13"/>
          <p:cNvSpPr>
            <a:spLocks noChangeArrowheads="1"/>
          </p:cNvSpPr>
          <p:nvPr/>
        </p:nvSpPr>
        <p:spPr bwMode="auto">
          <a:xfrm>
            <a:off x="2457450" y="3778250"/>
            <a:ext cx="157163"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5064" name="矩形 4"/>
          <p:cNvSpPr>
            <a:spLocks noChangeArrowheads="1"/>
          </p:cNvSpPr>
          <p:nvPr/>
        </p:nvSpPr>
        <p:spPr bwMode="auto">
          <a:xfrm>
            <a:off x="4789488" y="3157538"/>
            <a:ext cx="3500437"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b="1">
                <a:solidFill>
                  <a:srgbClr val="FF0000"/>
                </a:solidFill>
                <a:ea typeface="宋体" panose="02010600030101010101" pitchFamily="2" charset="-122"/>
                <a:sym typeface="Symbol" panose="05050102010706020507" pitchFamily="18" charset="2"/>
              </a:rPr>
              <a:t>Facts:</a:t>
            </a:r>
            <a:endParaRPr lang="en-US" altLang="zh-CN" sz="1800" b="1">
              <a:solidFill>
                <a:srgbClr val="FF0000"/>
              </a:solidFill>
              <a:ea typeface="宋体" panose="02010600030101010101" pitchFamily="2" charset="-122"/>
              <a:sym typeface="Symbol" panose="05050102010706020507" pitchFamily="18" charset="2"/>
            </a:endParaRPr>
          </a:p>
          <a:p>
            <a:pP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sym typeface="Symbol" panose="05050102010706020507" pitchFamily="18" charset="2"/>
              </a:rPr>
              <a:t>graph contains no cycle </a:t>
            </a:r>
            <a:r>
              <a:rPr lang="en-US" altLang="zh-CN" sz="1800" b="1">
                <a:solidFill>
                  <a:srgbClr val="FF0000"/>
                </a:solidFill>
                <a:ea typeface="宋体" panose="02010600030101010101" pitchFamily="2" charset="-122"/>
                <a:sym typeface="Symbol" panose="05050102010706020507" pitchFamily="18" charset="2"/>
              </a:rPr>
              <a:t>safe state</a:t>
            </a:r>
            <a:endParaRPr lang="en-US" altLang="zh-CN" sz="1800" b="1">
              <a:solidFill>
                <a:srgbClr val="FF0000"/>
              </a:solidFill>
              <a:ea typeface="宋体" panose="02010600030101010101" pitchFamily="2" charset="-122"/>
              <a:sym typeface="Symbol" panose="05050102010706020507" pitchFamily="18" charset="2"/>
            </a:endParaRPr>
          </a:p>
          <a:p>
            <a:pPr>
              <a:spcBef>
                <a:spcPct val="0"/>
              </a:spcBef>
              <a:buClrTx/>
              <a:buSzTx/>
              <a:buFont typeface="Arial" panose="020B0604020202020204" pitchFamily="34" charset="0"/>
              <a:buNone/>
            </a:pPr>
            <a:endParaRPr lang="en-US" altLang="zh-CN" sz="1800" b="1">
              <a:solidFill>
                <a:srgbClr val="FF0000"/>
              </a:solidFill>
              <a:ea typeface="宋体" panose="02010600030101010101" pitchFamily="2" charset="-122"/>
              <a:sym typeface="Symbol" panose="05050102010706020507" pitchFamily="18" charset="2"/>
            </a:endParaRPr>
          </a:p>
          <a:p>
            <a:pP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sym typeface="Symbol" panose="05050102010706020507" pitchFamily="18" charset="2"/>
              </a:rPr>
              <a:t>graph contains a cycle </a:t>
            </a:r>
            <a:r>
              <a:rPr lang="en-US" altLang="zh-CN" sz="1800" b="1">
                <a:solidFill>
                  <a:srgbClr val="FF0000"/>
                </a:solidFill>
                <a:ea typeface="宋体" panose="02010600030101010101" pitchFamily="2" charset="-122"/>
                <a:sym typeface="Symbol" panose="05050102010706020507" pitchFamily="18" charset="2"/>
              </a:rPr>
              <a:t>unsafe state</a:t>
            </a:r>
            <a:endParaRPr lang="en-US" altLang="zh-CN" sz="1800" b="1">
              <a:solidFill>
                <a:srgbClr val="FF0000"/>
              </a:solidFill>
              <a:ea typeface="宋体" panose="02010600030101010101" pitchFamily="2" charset="-122"/>
              <a:sym typeface="Symbol" panose="05050102010706020507" pitchFamily="18" charset="2"/>
            </a:endParaRPr>
          </a:p>
          <a:p>
            <a:pPr>
              <a:spcBef>
                <a:spcPct val="0"/>
              </a:spcBef>
              <a:buClrTx/>
              <a:buSzTx/>
              <a:buFont typeface="Arial" panose="020B0604020202020204" pitchFamily="34" charset="0"/>
              <a:buNone/>
            </a:pPr>
            <a:endParaRPr lang="en-US" altLang="zh-CN" sz="1800" b="1">
              <a:solidFill>
                <a:srgbClr val="FF0000"/>
              </a:solidFill>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900113" y="258763"/>
            <a:ext cx="8243887" cy="457200"/>
          </a:xfrm>
          <a:ln>
            <a:miter/>
          </a:ln>
        </p:spPr>
        <p:txBody>
          <a:bodyPr/>
          <a:lstStyle/>
          <a:p>
            <a:pPr>
              <a:defRPr/>
            </a:pPr>
            <a:r>
              <a:rPr lang="en-US" altLang="zh-CN" sz="2800" dirty="0">
                <a:solidFill>
                  <a:srgbClr val="FF0000"/>
                </a:solidFill>
                <a:effectLst>
                  <a:outerShdw blurRad="38100" dist="38100" dir="2700000" algn="tl">
                    <a:srgbClr val="C0C0C0"/>
                  </a:outerShdw>
                </a:effectLst>
                <a:ea typeface="宋体" panose="02010600030101010101" pitchFamily="2" charset="-122"/>
                <a:cs typeface="+mj-cs"/>
              </a:rPr>
              <a:t>Unsafe State </a:t>
            </a:r>
            <a:r>
              <a:rPr lang="en-US" altLang="zh-CN" sz="2800" dirty="0">
                <a:effectLst>
                  <a:outerShdw blurRad="38100" dist="38100" dir="2700000" algn="tl">
                    <a:srgbClr val="C0C0C0"/>
                  </a:outerShdw>
                </a:effectLst>
                <a:ea typeface="宋体" panose="02010600030101010101" pitchFamily="2" charset="-122"/>
                <a:cs typeface="+mj-cs"/>
              </a:rPr>
              <a:t>In Resource-Allocation Graph</a:t>
            </a:r>
            <a:endParaRPr lang="en-US" altLang="zh-CN" sz="2800" dirty="0">
              <a:effectLst>
                <a:outerShdw blurRad="38100" dist="38100" dir="2700000" algn="tl">
                  <a:srgbClr val="C0C0C0"/>
                </a:outerShdw>
              </a:effectLst>
              <a:ea typeface="宋体" panose="02010600030101010101" pitchFamily="2" charset="-122"/>
              <a:cs typeface="+mj-cs"/>
            </a:endParaRPr>
          </a:p>
        </p:txBody>
      </p:sp>
      <p:pic>
        <p:nvPicPr>
          <p:cNvPr id="46083" name="Picture 3"/>
          <p:cNvPicPr>
            <a:picLocks noChangeAspect="1" noChangeArrowheads="1"/>
          </p:cNvPicPr>
          <p:nvPr/>
        </p:nvPicPr>
        <p:blipFill>
          <a:blip r:embed="rId1">
            <a:extLst>
              <a:ext uri="{28A0092B-C50C-407E-A947-70E740481C1C}">
                <a14:useLocalDpi xmlns:a14="http://schemas.microsoft.com/office/drawing/2010/main" val="0"/>
              </a:ext>
            </a:extLst>
          </a:blip>
          <a:srcRect l="13501" t="1407" r="13721" b="851"/>
          <a:stretch>
            <a:fillRect/>
          </a:stretch>
        </p:blipFill>
        <p:spPr bwMode="auto">
          <a:xfrm>
            <a:off x="762794" y="1525984"/>
            <a:ext cx="3742532" cy="348376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4" name="Text Box 4"/>
          <p:cNvSpPr txBox="1">
            <a:spLocks noChangeArrowheads="1"/>
          </p:cNvSpPr>
          <p:nvPr/>
        </p:nvSpPr>
        <p:spPr bwMode="auto">
          <a:xfrm>
            <a:off x="1784350" y="5266491"/>
            <a:ext cx="1531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Unsafe state</a:t>
            </a:r>
            <a:endParaRPr lang="en-US" altLang="zh-CN" sz="1800">
              <a:ea typeface="宋体" panose="02010600030101010101" pitchFamily="2" charset="-122"/>
            </a:endParaRPr>
          </a:p>
        </p:txBody>
      </p:sp>
      <p:sp>
        <p:nvSpPr>
          <p:cNvPr id="46085" name="流程图: 联系 4"/>
          <p:cNvSpPr>
            <a:spLocks noChangeArrowheads="1"/>
          </p:cNvSpPr>
          <p:nvPr/>
        </p:nvSpPr>
        <p:spPr bwMode="auto">
          <a:xfrm>
            <a:off x="2995613" y="2368550"/>
            <a:ext cx="157162"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6086" name="流程图: 联系 5"/>
          <p:cNvSpPr>
            <a:spLocks noChangeArrowheads="1"/>
          </p:cNvSpPr>
          <p:nvPr/>
        </p:nvSpPr>
        <p:spPr bwMode="auto">
          <a:xfrm>
            <a:off x="2995613" y="4581525"/>
            <a:ext cx="157162"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6087" name="矩形 6"/>
          <p:cNvSpPr>
            <a:spLocks noChangeArrowheads="1"/>
          </p:cNvSpPr>
          <p:nvPr/>
        </p:nvSpPr>
        <p:spPr bwMode="auto">
          <a:xfrm>
            <a:off x="4772026" y="1202531"/>
            <a:ext cx="364966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defRPr/>
            </a:pPr>
            <a:r>
              <a:rPr lang="en-US" altLang="zh-CN" sz="1800" b="1" dirty="0">
                <a:solidFill>
                  <a:srgbClr val="FF0000"/>
                </a:solidFill>
                <a:ea typeface="宋体" panose="02010600030101010101" pitchFamily="2" charset="-122"/>
                <a:sym typeface="Symbol" panose="05050102010706020507" pitchFamily="18" charset="2"/>
              </a:rPr>
              <a:t>graph contains a cycle unsafe state</a:t>
            </a:r>
            <a:endParaRPr lang="en-US" altLang="zh-CN" sz="1800" b="1" dirty="0">
              <a:solidFill>
                <a:srgbClr val="FF0000"/>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solidFill>
                <a:srgbClr val="FF0000"/>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dirty="0" smtClean="0">
                <a:ea typeface="宋体" panose="02010600030101010101" pitchFamily="2" charset="-122"/>
                <a:sym typeface="Symbol" panose="05050102010706020507" pitchFamily="18" charset="2"/>
              </a:rPr>
              <a:t>对于该图所示的状态，如果</a:t>
            </a:r>
            <a:r>
              <a:rPr lang="zh-CN" altLang="en-US" sz="1800" b="1" dirty="0">
                <a:ea typeface="宋体" panose="02010600030101010101" pitchFamily="2" charset="-122"/>
                <a:sym typeface="Symbol" panose="05050102010706020507" pitchFamily="18" charset="2"/>
              </a:rPr>
              <a:t>此时进程</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发出对资源</a:t>
            </a:r>
            <a:r>
              <a:rPr lang="en-US" altLang="zh-CN" sz="1800" b="1" dirty="0">
                <a:ea typeface="宋体" panose="02010600030101010101" pitchFamily="2" charset="-122"/>
                <a:sym typeface="Symbol" panose="05050102010706020507" pitchFamily="18" charset="2"/>
              </a:rPr>
              <a:t>R2</a:t>
            </a:r>
            <a:r>
              <a:rPr lang="zh-CN" altLang="en-US" sz="1800" b="1" dirty="0">
                <a:ea typeface="宋体" panose="02010600030101010101" pitchFamily="2" charset="-122"/>
                <a:sym typeface="Symbol" panose="05050102010706020507" pitchFamily="18" charset="2"/>
              </a:rPr>
              <a:t>的请求，系统将会出现死锁现象，进程</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a:t>
            </a:r>
            <a:r>
              <a:rPr lang="en-US" altLang="zh-CN" sz="1800" b="1" dirty="0">
                <a:ea typeface="宋体" panose="02010600030101010101" pitchFamily="2" charset="-122"/>
                <a:sym typeface="Symbol" panose="05050102010706020507" pitchFamily="18" charset="2"/>
              </a:rPr>
              <a:t>P2</a:t>
            </a:r>
            <a:r>
              <a:rPr lang="zh-CN" altLang="en-US" sz="1800" b="1" dirty="0">
                <a:ea typeface="宋体" panose="02010600030101010101" pitchFamily="2" charset="-122"/>
                <a:sym typeface="Symbol" panose="05050102010706020507" pitchFamily="18" charset="2"/>
              </a:rPr>
              <a:t>将会是死锁进程。</a:t>
            </a: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dirty="0">
                <a:ea typeface="宋体" panose="02010600030101010101" pitchFamily="2" charset="-122"/>
                <a:sym typeface="Symbol" panose="05050102010706020507" pitchFamily="18" charset="2"/>
              </a:rPr>
              <a:t>但由于此时</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并未实际提出对</a:t>
            </a:r>
            <a:r>
              <a:rPr lang="en-US" altLang="zh-CN" sz="1800" b="1" dirty="0">
                <a:ea typeface="宋体" panose="02010600030101010101" pitchFamily="2" charset="-122"/>
                <a:sym typeface="Symbol" panose="05050102010706020507" pitchFamily="18" charset="2"/>
              </a:rPr>
              <a:t>R2</a:t>
            </a:r>
            <a:r>
              <a:rPr lang="zh-CN" altLang="en-US" sz="1800" b="1" dirty="0">
                <a:ea typeface="宋体" panose="02010600030101010101" pitchFamily="2" charset="-122"/>
                <a:sym typeface="Symbol" panose="05050102010706020507" pitchFamily="18" charset="2"/>
              </a:rPr>
              <a:t>的使用请求，因此</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并未进入等待状态，系统也就没有出现死锁现象，</a:t>
            </a:r>
            <a:r>
              <a:rPr lang="zh-CN" altLang="en-US" sz="1800" b="1" dirty="0">
                <a:solidFill>
                  <a:srgbClr val="FF0000"/>
                </a:solidFill>
                <a:ea typeface="宋体" panose="02010600030101010101" pitchFamily="2" charset="-122"/>
                <a:sym typeface="Symbol" panose="05050102010706020507" pitchFamily="18" charset="2"/>
              </a:rPr>
              <a:t>但已经不安全。</a:t>
            </a:r>
            <a:endParaRPr lang="en-US" altLang="zh-CN" sz="1800" b="1" dirty="0">
              <a:solidFill>
                <a:srgbClr val="FF0000"/>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u="sng" dirty="0">
                <a:solidFill>
                  <a:srgbClr val="00759E"/>
                </a:solidFill>
                <a:ea typeface="宋体" panose="02010600030101010101" pitchFamily="2" charset="-122"/>
                <a:sym typeface="Symbol" panose="05050102010706020507" pitchFamily="18" charset="2"/>
              </a:rPr>
              <a:t>按照死锁的避免措施要求，图示的这种状态是不允许出现。</a:t>
            </a:r>
            <a:endParaRPr lang="en-US" altLang="zh-CN" sz="1800" b="1" u="sng" dirty="0">
              <a:solidFill>
                <a:srgbClr val="00759E"/>
              </a:solidFill>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106" name="Picture 6"/>
          <p:cNvPicPr>
            <a:picLocks noChangeAspect="1" noChangeArrowheads="1"/>
          </p:cNvPicPr>
          <p:nvPr/>
        </p:nvPicPr>
        <p:blipFill>
          <a:blip r:embed="rId1">
            <a:extLst>
              <a:ext uri="{28A0092B-C50C-407E-A947-70E740481C1C}">
                <a14:useLocalDpi xmlns:a14="http://schemas.microsoft.com/office/drawing/2010/main" val="0"/>
              </a:ext>
            </a:extLst>
          </a:blip>
          <a:srcRect l="13803" t="607" r="13803" b="2141"/>
          <a:stretch>
            <a:fillRect/>
          </a:stretch>
        </p:blipFill>
        <p:spPr bwMode="auto">
          <a:xfrm>
            <a:off x="631825" y="1454150"/>
            <a:ext cx="3290888" cy="3003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l="13501" t="1407" r="13721" b="851"/>
          <a:stretch>
            <a:fillRect/>
          </a:stretch>
        </p:blipFill>
        <p:spPr bwMode="auto">
          <a:xfrm>
            <a:off x="4456113" y="1336675"/>
            <a:ext cx="3421062" cy="22955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bwMode="auto">
          <a:xfrm>
            <a:off x="644525" y="27622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kern="0" dirty="0">
                <a:solidFill>
                  <a:srgbClr val="7030A0"/>
                </a:solidFill>
                <a:effectLst>
                  <a:outerShdw blurRad="38100" dist="38100" dir="2700000" algn="tl">
                    <a:srgbClr val="C0C0C0"/>
                  </a:outerShdw>
                </a:effectLst>
                <a:ea typeface="宋体" panose="02010600030101010101" pitchFamily="2" charset="-122"/>
                <a:cs typeface="+mj-cs"/>
              </a:rPr>
              <a:t>Safe</a:t>
            </a:r>
            <a:r>
              <a:rPr lang="en-US" altLang="zh-CN" kern="0" dirty="0">
                <a:effectLst>
                  <a:outerShdw blurRad="38100" dist="38100" dir="2700000" algn="tl">
                    <a:srgbClr val="C0C0C0"/>
                  </a:outerShdw>
                </a:effectLst>
                <a:ea typeface="宋体" panose="02010600030101010101" pitchFamily="2" charset="-122"/>
                <a:cs typeface="+mj-cs"/>
              </a:rPr>
              <a:t>, Unsafe , </a:t>
            </a:r>
            <a:r>
              <a:rPr lang="en-US" altLang="zh-CN" kern="0" dirty="0">
                <a:solidFill>
                  <a:srgbClr val="0070C0"/>
                </a:solidFill>
                <a:effectLst>
                  <a:outerShdw blurRad="38100" dist="38100" dir="2700000" algn="tl">
                    <a:srgbClr val="C0C0C0"/>
                  </a:outerShdw>
                </a:effectLst>
                <a:ea typeface="宋体" panose="02010600030101010101" pitchFamily="2" charset="-122"/>
                <a:cs typeface="+mj-cs"/>
              </a:rPr>
              <a:t>Deadlock</a:t>
            </a:r>
            <a:r>
              <a:rPr lang="en-US" altLang="zh-CN" kern="0" dirty="0">
                <a:effectLst>
                  <a:outerShdw blurRad="38100" dist="38100" dir="2700000" algn="tl">
                    <a:srgbClr val="C0C0C0"/>
                  </a:outerShdw>
                </a:effectLst>
                <a:ea typeface="宋体" panose="02010600030101010101" pitchFamily="2" charset="-122"/>
                <a:cs typeface="+mj-cs"/>
              </a:rPr>
              <a:t> State </a:t>
            </a:r>
            <a:endParaRPr lang="en-US" altLang="zh-CN" kern="0" dirty="0">
              <a:effectLst>
                <a:outerShdw blurRad="38100" dist="38100" dir="2700000" algn="tl">
                  <a:srgbClr val="C0C0C0"/>
                </a:outerShdw>
              </a:effectLst>
              <a:ea typeface="宋体" panose="02010600030101010101" pitchFamily="2" charset="-122"/>
              <a:cs typeface="+mj-cs"/>
            </a:endParaRPr>
          </a:p>
        </p:txBody>
      </p:sp>
      <p:pic>
        <p:nvPicPr>
          <p:cNvPr id="47109" name="Picture 3"/>
          <p:cNvPicPr>
            <a:picLocks noChangeAspect="1" noChangeArrowheads="1"/>
          </p:cNvPicPr>
          <p:nvPr/>
        </p:nvPicPr>
        <p:blipFill>
          <a:blip r:embed="rId2">
            <a:extLst>
              <a:ext uri="{28A0092B-C50C-407E-A947-70E740481C1C}">
                <a14:useLocalDpi xmlns:a14="http://schemas.microsoft.com/office/drawing/2010/main" val="0"/>
              </a:ext>
            </a:extLst>
          </a:blip>
          <a:srcRect l="13501" t="1407" r="13721" b="851"/>
          <a:stretch>
            <a:fillRect/>
          </a:stretch>
        </p:blipFill>
        <p:spPr bwMode="auto">
          <a:xfrm>
            <a:off x="4440238" y="3979863"/>
            <a:ext cx="3421062" cy="2378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47110" name="直接连接符 6"/>
          <p:cNvCxnSpPr>
            <a:cxnSpLocks noChangeShapeType="1"/>
          </p:cNvCxnSpPr>
          <p:nvPr/>
        </p:nvCxnSpPr>
        <p:spPr bwMode="auto">
          <a:xfrm>
            <a:off x="4935538" y="5264150"/>
            <a:ext cx="752475" cy="514350"/>
          </a:xfrm>
          <a:prstGeom prst="line">
            <a:avLst/>
          </a:prstGeom>
          <a:noFill/>
          <a:ln w="38100" algn="ctr">
            <a:solidFill>
              <a:schemeClr val="tx1"/>
            </a:solidFill>
            <a:round/>
          </a:ln>
          <a:extLst>
            <a:ext uri="{909E8E84-426E-40DD-AFC4-6F175D3DCCD1}">
              <a14:hiddenFill xmlns:a14="http://schemas.microsoft.com/office/drawing/2010/main">
                <a:noFill/>
              </a14:hiddenFill>
            </a:ext>
          </a:extLst>
        </p:spPr>
      </p:cxnSp>
      <p:sp>
        <p:nvSpPr>
          <p:cNvPr id="47111" name="矩形 11"/>
          <p:cNvSpPr>
            <a:spLocks noChangeArrowheads="1"/>
          </p:cNvSpPr>
          <p:nvPr/>
        </p:nvSpPr>
        <p:spPr bwMode="auto">
          <a:xfrm>
            <a:off x="1617663" y="4684713"/>
            <a:ext cx="65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Safe</a:t>
            </a:r>
            <a:endParaRPr lang="zh-CN" altLang="en-US" sz="1800">
              <a:solidFill>
                <a:srgbClr val="FF0000"/>
              </a:solidFill>
              <a:ea typeface="宋体" panose="02010600030101010101" pitchFamily="2" charset="-122"/>
            </a:endParaRPr>
          </a:p>
        </p:txBody>
      </p:sp>
      <p:sp>
        <p:nvSpPr>
          <p:cNvPr id="47112" name="矩形 12"/>
          <p:cNvSpPr>
            <a:spLocks noChangeArrowheads="1"/>
          </p:cNvSpPr>
          <p:nvPr/>
        </p:nvSpPr>
        <p:spPr bwMode="auto">
          <a:xfrm>
            <a:off x="8096250" y="2174875"/>
            <a:ext cx="91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Unsafe</a:t>
            </a:r>
            <a:endParaRPr lang="zh-CN" altLang="en-US" sz="1800">
              <a:solidFill>
                <a:srgbClr val="FF0000"/>
              </a:solidFill>
              <a:ea typeface="宋体" panose="02010600030101010101" pitchFamily="2" charset="-122"/>
            </a:endParaRPr>
          </a:p>
        </p:txBody>
      </p:sp>
      <p:sp>
        <p:nvSpPr>
          <p:cNvPr id="47113" name="矩形 13"/>
          <p:cNvSpPr>
            <a:spLocks noChangeArrowheads="1"/>
          </p:cNvSpPr>
          <p:nvPr/>
        </p:nvSpPr>
        <p:spPr bwMode="auto">
          <a:xfrm>
            <a:off x="7942263" y="4795838"/>
            <a:ext cx="114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Deadlock</a:t>
            </a:r>
            <a:endParaRPr lang="zh-CN" altLang="en-US" sz="1800">
              <a:solidFill>
                <a:srgbClr val="FF0000"/>
              </a:solidFill>
              <a:ea typeface="宋体" panose="02010600030101010101" pitchFamily="2" charset="-122"/>
            </a:endParaRPr>
          </a:p>
        </p:txBody>
      </p:sp>
      <p:sp>
        <p:nvSpPr>
          <p:cNvPr id="47114" name="矩形 15"/>
          <p:cNvSpPr>
            <a:spLocks noChangeArrowheads="1"/>
          </p:cNvSpPr>
          <p:nvPr/>
        </p:nvSpPr>
        <p:spPr bwMode="auto">
          <a:xfrm>
            <a:off x="476250" y="5275263"/>
            <a:ext cx="3781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2000" b="1">
                <a:solidFill>
                  <a:srgbClr val="FF0066"/>
                </a:solidFill>
                <a:ea typeface="宋体" panose="02010600030101010101" pitchFamily="2" charset="-122"/>
                <a:sym typeface="Symbol" panose="05050102010706020507" pitchFamily="18" charset="2"/>
              </a:rPr>
              <a:t>Avoidance</a:t>
            </a:r>
            <a:r>
              <a:rPr lang="en-US" altLang="zh-CN" sz="2000">
                <a:ea typeface="宋体" panose="02010600030101010101" pitchFamily="2" charset="-122"/>
                <a:sym typeface="Symbol" panose="05050102010706020507" pitchFamily="18" charset="2"/>
              </a:rPr>
              <a:t>  </a:t>
            </a:r>
            <a:r>
              <a:rPr lang="en-US" altLang="zh-CN" sz="2000" b="1">
                <a:ea typeface="宋体" panose="02010600030101010101" pitchFamily="2" charset="-122"/>
                <a:sym typeface="Symbol" panose="05050102010706020507" pitchFamily="18" charset="2"/>
              </a:rPr>
              <a:t>ensure that a system </a:t>
            </a:r>
            <a:r>
              <a:rPr lang="en-US" altLang="zh-CN" sz="2000" b="1">
                <a:solidFill>
                  <a:srgbClr val="FF0000"/>
                </a:solidFill>
                <a:ea typeface="宋体" panose="02010600030101010101" pitchFamily="2" charset="-122"/>
                <a:sym typeface="Symbol" panose="05050102010706020507" pitchFamily="18" charset="2"/>
              </a:rPr>
              <a:t>will</a:t>
            </a:r>
            <a:r>
              <a:rPr lang="en-US" altLang="zh-CN" sz="2000" b="1">
                <a:ea typeface="宋体" panose="02010600030101010101" pitchFamily="2" charset="-122"/>
                <a:sym typeface="Symbol" panose="05050102010706020507" pitchFamily="18" charset="2"/>
              </a:rPr>
              <a:t> </a:t>
            </a:r>
            <a:r>
              <a:rPr lang="en-US" altLang="zh-CN" sz="2000" b="1">
                <a:solidFill>
                  <a:srgbClr val="FF0000"/>
                </a:solidFill>
                <a:ea typeface="宋体" panose="02010600030101010101" pitchFamily="2" charset="-122"/>
                <a:sym typeface="Symbol" panose="05050102010706020507" pitchFamily="18" charset="2"/>
              </a:rPr>
              <a:t>never</a:t>
            </a:r>
            <a:r>
              <a:rPr lang="en-US" altLang="zh-CN" sz="2000" b="1">
                <a:ea typeface="宋体" panose="02010600030101010101" pitchFamily="2" charset="-122"/>
                <a:sym typeface="Symbol" panose="05050102010706020507" pitchFamily="18" charset="2"/>
              </a:rPr>
              <a:t> enter an</a:t>
            </a:r>
            <a:r>
              <a:rPr lang="en-US" altLang="zh-CN" sz="2000" b="1">
                <a:solidFill>
                  <a:srgbClr val="FF0000"/>
                </a:solidFill>
                <a:ea typeface="宋体" panose="02010600030101010101" pitchFamily="2" charset="-122"/>
                <a:sym typeface="Symbol" panose="05050102010706020507" pitchFamily="18" charset="2"/>
              </a:rPr>
              <a:t> unsafe state</a:t>
            </a:r>
            <a:r>
              <a:rPr lang="en-US" altLang="zh-CN" sz="2000" b="1">
                <a:ea typeface="宋体" panose="02010600030101010101" pitchFamily="2" charset="-122"/>
                <a:sym typeface="Symbol" panose="05050102010706020507" pitchFamily="18" charset="2"/>
              </a:rPr>
              <a:t>. </a:t>
            </a:r>
            <a:endParaRPr lang="en-US" altLang="zh-CN" sz="2000" b="1">
              <a:ea typeface="宋体" panose="02010600030101010101" pitchFamily="2" charset="-122"/>
              <a:sym typeface="Symbol" panose="05050102010706020507" pitchFamily="18" charset="2"/>
            </a:endParaRPr>
          </a:p>
        </p:txBody>
      </p:sp>
      <p:sp>
        <p:nvSpPr>
          <p:cNvPr id="47115" name="流程图: 联系 3"/>
          <p:cNvSpPr>
            <a:spLocks noChangeArrowheads="1"/>
          </p:cNvSpPr>
          <p:nvPr/>
        </p:nvSpPr>
        <p:spPr bwMode="auto">
          <a:xfrm>
            <a:off x="2209800" y="2006600"/>
            <a:ext cx="157163"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6" name="流程图: 联系 3"/>
          <p:cNvSpPr>
            <a:spLocks noChangeArrowheads="1"/>
          </p:cNvSpPr>
          <p:nvPr/>
        </p:nvSpPr>
        <p:spPr bwMode="auto">
          <a:xfrm>
            <a:off x="2197100" y="3700463"/>
            <a:ext cx="157163"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7" name="流程图: 联系 3"/>
          <p:cNvSpPr>
            <a:spLocks noChangeArrowheads="1"/>
          </p:cNvSpPr>
          <p:nvPr/>
        </p:nvSpPr>
        <p:spPr bwMode="auto">
          <a:xfrm>
            <a:off x="6026150" y="5762625"/>
            <a:ext cx="157163"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8" name="流程图: 联系 3"/>
          <p:cNvSpPr>
            <a:spLocks noChangeArrowheads="1"/>
          </p:cNvSpPr>
          <p:nvPr/>
        </p:nvSpPr>
        <p:spPr bwMode="auto">
          <a:xfrm>
            <a:off x="6057900" y="4349750"/>
            <a:ext cx="157163"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9" name="流程图: 联系 3"/>
          <p:cNvSpPr>
            <a:spLocks noChangeArrowheads="1"/>
          </p:cNvSpPr>
          <p:nvPr/>
        </p:nvSpPr>
        <p:spPr bwMode="auto">
          <a:xfrm>
            <a:off x="6011863" y="3040063"/>
            <a:ext cx="157162"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20" name="流程图: 联系 3"/>
          <p:cNvSpPr>
            <a:spLocks noChangeArrowheads="1"/>
          </p:cNvSpPr>
          <p:nvPr/>
        </p:nvSpPr>
        <p:spPr bwMode="auto">
          <a:xfrm>
            <a:off x="6088063" y="1690688"/>
            <a:ext cx="157162" cy="168275"/>
          </a:xfrm>
          <a:prstGeom prst="flowChartConnector">
            <a:avLst/>
          </a:prstGeom>
          <a:solidFill>
            <a:schemeClr val="accent1"/>
          </a:solidFill>
          <a:ln w="9525">
            <a:solidFill>
              <a:schemeClr val="tx1"/>
            </a:solidFill>
            <a:rou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85800" y="228600"/>
            <a:ext cx="8077200" cy="1130300"/>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Resource-Allocation Graph Algorithm</a:t>
            </a:r>
            <a:br>
              <a:rPr lang="en-US" altLang="zh-CN" dirty="0">
                <a:effectLst>
                  <a:outerShdw blurRad="38100" dist="38100" dir="2700000" algn="tl">
                    <a:srgbClr val="C0C0C0"/>
                  </a:outerShdw>
                </a:effectLst>
                <a:ea typeface="宋体" panose="02010600030101010101" pitchFamily="2" charset="-122"/>
                <a:cs typeface="+mj-cs"/>
              </a:rPr>
            </a:br>
            <a:r>
              <a:rPr lang="en-US" altLang="zh-CN" u="sng" dirty="0">
                <a:solidFill>
                  <a:srgbClr val="009900"/>
                </a:solidFill>
                <a:effectLst>
                  <a:outerShdw blurRad="38100" dist="38100" dir="2700000" algn="tl">
                    <a:srgbClr val="C0C0C0"/>
                  </a:outerShdw>
                </a:effectLst>
                <a:ea typeface="宋体" panose="02010600030101010101" pitchFamily="2" charset="-122"/>
                <a:cs typeface="+mj-cs"/>
              </a:rPr>
              <a:t> Single instance </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48131" name="Rectangle 3"/>
          <p:cNvSpPr>
            <a:spLocks noGrp="1" noChangeArrowheads="1"/>
          </p:cNvSpPr>
          <p:nvPr>
            <p:ph type="body" idx="4294967295"/>
          </p:nvPr>
        </p:nvSpPr>
        <p:spPr>
          <a:xfrm>
            <a:off x="620713" y="1619250"/>
            <a:ext cx="8089900" cy="4875213"/>
          </a:xfrm>
        </p:spPr>
        <p:txBody>
          <a:bodyPr/>
          <a:lstStyle/>
          <a:p>
            <a:pPr>
              <a:lnSpc>
                <a:spcPct val="90000"/>
              </a:lnSpc>
            </a:pPr>
            <a:r>
              <a:rPr lang="zh-CN" altLang="en-US" sz="2400" dirty="0">
                <a:solidFill>
                  <a:srgbClr val="7030A0"/>
                </a:solidFill>
                <a:ea typeface="宋体" panose="02010600030101010101" pitchFamily="2" charset="-122"/>
              </a:rPr>
              <a:t>Suppose that process</a:t>
            </a:r>
            <a:r>
              <a:rPr lang="zh-CN" altLang="en-US" sz="2400" i="1" dirty="0">
                <a:solidFill>
                  <a:srgbClr val="7030A0"/>
                </a:solidFill>
                <a:ea typeface="宋体" panose="02010600030101010101" pitchFamily="2" charset="-122"/>
              </a:rPr>
              <a:t> P</a:t>
            </a:r>
            <a:r>
              <a:rPr lang="zh-CN" altLang="en-US" sz="2400" i="1" baseline="-25000" dirty="0">
                <a:solidFill>
                  <a:srgbClr val="7030A0"/>
                </a:solidFill>
                <a:ea typeface="宋体" panose="02010600030101010101" pitchFamily="2" charset="-122"/>
              </a:rPr>
              <a:t>i</a:t>
            </a:r>
            <a:r>
              <a:rPr lang="zh-CN" altLang="en-US" sz="2400" dirty="0">
                <a:solidFill>
                  <a:srgbClr val="7030A0"/>
                </a:solidFill>
                <a:ea typeface="宋体" panose="02010600030101010101" pitchFamily="2" charset="-122"/>
              </a:rPr>
              <a:t> </a:t>
            </a:r>
            <a:r>
              <a:rPr lang="zh-CN" altLang="en-US" sz="2400" u="sng" dirty="0">
                <a:solidFill>
                  <a:srgbClr val="FF0000"/>
                </a:solidFill>
                <a:ea typeface="宋体" panose="02010600030101010101" pitchFamily="2" charset="-122"/>
              </a:rPr>
              <a:t>requests</a:t>
            </a:r>
            <a:r>
              <a:rPr lang="zh-CN" altLang="en-US" sz="2400" dirty="0">
                <a:solidFill>
                  <a:srgbClr val="7030A0"/>
                </a:solidFill>
                <a:ea typeface="宋体" panose="02010600030101010101" pitchFamily="2" charset="-122"/>
              </a:rPr>
              <a:t> a resource </a:t>
            </a:r>
            <a:r>
              <a:rPr lang="zh-CN" altLang="en-US" sz="2400" i="1" dirty="0">
                <a:solidFill>
                  <a:srgbClr val="7030A0"/>
                </a:solidFill>
                <a:ea typeface="宋体" panose="02010600030101010101" pitchFamily="2" charset="-122"/>
                <a:sym typeface="Symbol" panose="05050102010706020507" pitchFamily="18" charset="2"/>
              </a:rPr>
              <a:t>R</a:t>
            </a:r>
            <a:r>
              <a:rPr lang="zh-CN" altLang="en-US" sz="2400" i="1" baseline="-25000" dirty="0">
                <a:solidFill>
                  <a:srgbClr val="7030A0"/>
                </a:solidFill>
                <a:ea typeface="宋体" panose="02010600030101010101" pitchFamily="2" charset="-122"/>
                <a:sym typeface="Symbol" panose="05050102010706020507" pitchFamily="18" charset="2"/>
              </a:rPr>
              <a:t>j</a:t>
            </a:r>
            <a:endParaRPr lang="zh-CN" altLang="en-US" sz="2400" i="1" baseline="-25000" dirty="0">
              <a:solidFill>
                <a:srgbClr val="7030A0"/>
              </a:solidFill>
              <a:ea typeface="宋体" panose="02010600030101010101" pitchFamily="2" charset="-122"/>
              <a:sym typeface="Symbol" panose="05050102010706020507" pitchFamily="18" charset="2"/>
            </a:endParaRPr>
          </a:p>
          <a:p>
            <a:pPr>
              <a:lnSpc>
                <a:spcPct val="90000"/>
              </a:lnSpc>
            </a:pPr>
            <a:endParaRPr lang="zh-CN" altLang="en-US" sz="2000" i="1" baseline="-25000" dirty="0">
              <a:ea typeface="宋体" panose="02010600030101010101" pitchFamily="2" charset="-122"/>
              <a:sym typeface="Symbol" panose="05050102010706020507" pitchFamily="18" charset="2"/>
            </a:endParaRPr>
          </a:p>
          <a:p>
            <a:pPr>
              <a:lnSpc>
                <a:spcPct val="90000"/>
              </a:lnSpc>
            </a:pPr>
            <a:r>
              <a:rPr lang="zh-CN" altLang="en-US" sz="2000" b="1" dirty="0">
                <a:ea typeface="宋体" panose="02010600030101010101" pitchFamily="2" charset="-122"/>
                <a:sym typeface="Symbol" panose="05050102010706020507" pitchFamily="18" charset="2"/>
              </a:rPr>
              <a:t>The request </a:t>
            </a:r>
            <a:r>
              <a:rPr lang="zh-CN" altLang="en-US" sz="2000" b="1" dirty="0">
                <a:solidFill>
                  <a:srgbClr val="FF0000"/>
                </a:solidFill>
                <a:ea typeface="宋体" panose="02010600030101010101" pitchFamily="2" charset="-122"/>
                <a:sym typeface="Symbol" panose="05050102010706020507" pitchFamily="18" charset="2"/>
              </a:rPr>
              <a:t>can be granted </a:t>
            </a:r>
            <a:r>
              <a:rPr lang="zh-CN" altLang="en-US" sz="2000" b="1" dirty="0">
                <a:ea typeface="宋体" panose="02010600030101010101" pitchFamily="2" charset="-122"/>
                <a:sym typeface="Symbol" panose="05050102010706020507" pitchFamily="18" charset="2"/>
              </a:rPr>
              <a:t>only if </a:t>
            </a:r>
            <a:r>
              <a:rPr lang="zh-CN" altLang="en-US" sz="2000" b="1" dirty="0">
                <a:solidFill>
                  <a:srgbClr val="006600"/>
                </a:solidFill>
                <a:ea typeface="宋体" panose="02010600030101010101" pitchFamily="2" charset="-122"/>
                <a:sym typeface="Symbol" panose="05050102010706020507" pitchFamily="18" charset="2"/>
              </a:rPr>
              <a:t>converting</a:t>
            </a:r>
            <a:r>
              <a:rPr lang="zh-CN" altLang="en-US" sz="2000" b="1" dirty="0">
                <a:ea typeface="宋体" panose="02010600030101010101" pitchFamily="2" charset="-122"/>
                <a:sym typeface="Symbol" panose="05050102010706020507" pitchFamily="18" charset="2"/>
              </a:rPr>
              <a:t> </a:t>
            </a:r>
            <a:r>
              <a:rPr lang="zh-CN" altLang="en-US" sz="2000" b="1" u="sng" dirty="0">
                <a:solidFill>
                  <a:srgbClr val="7030A0"/>
                </a:solidFill>
                <a:ea typeface="宋体" panose="02010600030101010101" pitchFamily="2" charset="-122"/>
                <a:sym typeface="Symbol" panose="05050102010706020507" pitchFamily="18" charset="2"/>
              </a:rPr>
              <a:t>the request edge</a:t>
            </a:r>
            <a:r>
              <a:rPr lang="zh-CN" altLang="en-US" sz="2000" b="1" dirty="0">
                <a:ea typeface="宋体" panose="02010600030101010101" pitchFamily="2" charset="-122"/>
                <a:sym typeface="Symbol" panose="05050102010706020507" pitchFamily="18" charset="2"/>
              </a:rPr>
              <a:t> to </a:t>
            </a:r>
            <a:r>
              <a:rPr lang="zh-CN" altLang="en-US" sz="2000" b="1" u="sng" dirty="0">
                <a:solidFill>
                  <a:srgbClr val="7030A0"/>
                </a:solidFill>
                <a:ea typeface="宋体" panose="02010600030101010101" pitchFamily="2" charset="-122"/>
                <a:sym typeface="Symbol" panose="05050102010706020507" pitchFamily="18" charset="2"/>
              </a:rPr>
              <a:t>an assignment edge </a:t>
            </a:r>
            <a:r>
              <a:rPr lang="zh-CN" altLang="en-US" sz="2000" b="1" dirty="0">
                <a:ea typeface="宋体" panose="02010600030101010101" pitchFamily="2" charset="-122"/>
                <a:sym typeface="Symbol" panose="05050102010706020507" pitchFamily="18" charset="2"/>
              </a:rPr>
              <a:t>does not result in the </a:t>
            </a:r>
            <a:r>
              <a:rPr lang="zh-CN" altLang="en-US" sz="2000" b="1" dirty="0">
                <a:solidFill>
                  <a:srgbClr val="FF0000"/>
                </a:solidFill>
                <a:ea typeface="宋体" panose="02010600030101010101" pitchFamily="2" charset="-122"/>
                <a:sym typeface="Symbol" panose="05050102010706020507" pitchFamily="18" charset="2"/>
              </a:rPr>
              <a:t>formation of a cycle </a:t>
            </a:r>
            <a:r>
              <a:rPr lang="zh-CN" altLang="en-US" sz="2000" b="1" dirty="0">
                <a:ea typeface="宋体" panose="02010600030101010101" pitchFamily="2" charset="-122"/>
                <a:sym typeface="Symbol" panose="05050102010706020507" pitchFamily="18" charset="2"/>
              </a:rPr>
              <a:t>in the resource allocation graph</a:t>
            </a:r>
            <a:endParaRPr lang="zh-CN" altLang="en-US" sz="2000" b="1" dirty="0">
              <a:ea typeface="宋体" panose="02010600030101010101" pitchFamily="2" charset="-122"/>
              <a:sym typeface="Symbol" panose="05050102010706020507" pitchFamily="18" charset="2"/>
            </a:endParaRPr>
          </a:p>
          <a:p>
            <a:pPr>
              <a:lnSpc>
                <a:spcPct val="90000"/>
              </a:lnSpc>
            </a:pPr>
            <a:r>
              <a:rPr lang="zh-CN" altLang="en-US" sz="2000" b="1" dirty="0">
                <a:solidFill>
                  <a:srgbClr val="000099"/>
                </a:solidFill>
                <a:ea typeface="宋体" panose="02010600030101010101" pitchFamily="2" charset="-122"/>
                <a:sym typeface="Symbol" panose="05050102010706020507" pitchFamily="18" charset="2"/>
              </a:rPr>
              <a:t>假定</a:t>
            </a:r>
            <a:r>
              <a:rPr lang="zh-CN" altLang="en-US" sz="2000" dirty="0">
                <a:solidFill>
                  <a:srgbClr val="000099"/>
                </a:solidFill>
                <a:ea typeface="宋体" panose="02010600030101010101" pitchFamily="2" charset="-122"/>
                <a:sym typeface="Symbol" panose="05050102010706020507" pitchFamily="18" charset="2"/>
              </a:rPr>
              <a:t>满足请求（分配资源给请求的进程），如果出现环，则状态不安全，则不分配。否则满足请求，分配资源。</a:t>
            </a:r>
            <a:endParaRPr lang="zh-CN" altLang="en-US" sz="2000" dirty="0">
              <a:solidFill>
                <a:srgbClr val="000099"/>
              </a:solidFill>
              <a:ea typeface="宋体" panose="02010600030101010101" pitchFamily="2" charset="-122"/>
              <a:sym typeface="Symbol" panose="05050102010706020507" pitchFamily="18" charset="2"/>
            </a:endParaRPr>
          </a:p>
          <a:p>
            <a:pPr>
              <a:lnSpc>
                <a:spcPct val="90000"/>
              </a:lnSpc>
            </a:pPr>
            <a:r>
              <a:rPr lang="en-US" altLang="zh-CN" sz="2000" b="1" dirty="0">
                <a:solidFill>
                  <a:srgbClr val="7030A0"/>
                </a:solidFill>
                <a:ea typeface="宋体" panose="02010600030101010101" pitchFamily="2" charset="-122"/>
                <a:sym typeface="Symbol" panose="05050102010706020507" pitchFamily="18" charset="2"/>
              </a:rPr>
              <a:t>Algorithm</a:t>
            </a:r>
            <a:endParaRPr lang="en-US" altLang="zh-CN" sz="2000" b="1" dirty="0">
              <a:solidFill>
                <a:srgbClr val="7030A0"/>
              </a:solidFill>
              <a:ea typeface="宋体" panose="02010600030101010101" pitchFamily="2" charset="-122"/>
              <a:sym typeface="Symbol" panose="05050102010706020507" pitchFamily="18" charset="2"/>
            </a:endParaRPr>
          </a:p>
          <a:p>
            <a:pPr lvl="1">
              <a:lnSpc>
                <a:spcPct val="90000"/>
              </a:lnSpc>
            </a:pPr>
            <a:r>
              <a:rPr lang="en-US" altLang="zh-CN" sz="1800" dirty="0">
                <a:ea typeface="宋体" panose="02010600030101010101" pitchFamily="2" charset="-122"/>
              </a:rPr>
              <a:t>Step 1: converts the relevant </a:t>
            </a:r>
            <a:r>
              <a:rPr lang="en-US" altLang="zh-CN" sz="1800" b="1" i="1" u="sng" dirty="0">
                <a:solidFill>
                  <a:srgbClr val="003399"/>
                </a:solidFill>
                <a:ea typeface="宋体" panose="02010600030101010101" pitchFamily="2" charset="-122"/>
              </a:rPr>
              <a:t>claim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to the </a:t>
            </a:r>
            <a:r>
              <a:rPr lang="en-US" altLang="zh-CN" sz="1800" b="1" i="1" u="sng" dirty="0">
                <a:solidFill>
                  <a:srgbClr val="003399"/>
                </a:solidFill>
                <a:ea typeface="宋体" panose="02010600030101010101" pitchFamily="2" charset="-122"/>
              </a:rPr>
              <a:t>request edge</a:t>
            </a:r>
            <a:r>
              <a:rPr lang="en-US" altLang="zh-CN"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en-US" altLang="zh-CN" sz="1800" dirty="0">
                <a:ea typeface="宋体" panose="02010600030101010101" pitchFamily="2" charset="-122"/>
              </a:rPr>
              <a:t>Step 2: if the requested resource is </a:t>
            </a:r>
            <a:r>
              <a:rPr lang="en-US" altLang="zh-CN" sz="1800" dirty="0">
                <a:solidFill>
                  <a:srgbClr val="009900"/>
                </a:solidFill>
                <a:ea typeface="宋体" panose="02010600030101010101" pitchFamily="2" charset="-122"/>
              </a:rPr>
              <a:t>available</a:t>
            </a:r>
            <a:r>
              <a:rPr lang="en-US" altLang="zh-CN" sz="1800" dirty="0">
                <a:ea typeface="宋体" panose="02010600030101010101" pitchFamily="2" charset="-122"/>
              </a:rPr>
              <a:t>, then converts the </a:t>
            </a:r>
            <a:r>
              <a:rPr lang="en-US" altLang="zh-CN" sz="1800" b="1" i="1" u="sng" dirty="0">
                <a:solidFill>
                  <a:srgbClr val="003399"/>
                </a:solidFill>
                <a:ea typeface="宋体" panose="02010600030101010101" pitchFamily="2" charset="-122"/>
              </a:rPr>
              <a:t>request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to the </a:t>
            </a:r>
            <a:r>
              <a:rPr lang="en-US" altLang="zh-CN" sz="1800" b="1" i="1" u="sng" dirty="0">
                <a:solidFill>
                  <a:srgbClr val="003399"/>
                </a:solidFill>
                <a:ea typeface="宋体" panose="02010600030101010101" pitchFamily="2" charset="-122"/>
              </a:rPr>
              <a:t>assignment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a:t>
            </a:r>
            <a:r>
              <a:rPr lang="en-US" altLang="zh-CN" sz="1800" dirty="0">
                <a:solidFill>
                  <a:srgbClr val="FF0000"/>
                </a:solidFill>
                <a:ea typeface="宋体" panose="02010600030101010101" pitchFamily="2" charset="-122"/>
              </a:rPr>
              <a:t>otherwise, p</a:t>
            </a:r>
            <a:r>
              <a:rPr lang="en-US" altLang="zh-CN" sz="1800" baseline="-25000" dirty="0">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waits.</a:t>
            </a:r>
            <a:endParaRPr lang="en-US" altLang="zh-CN" sz="1800" dirty="0">
              <a:solidFill>
                <a:srgbClr val="FF0000"/>
              </a:solidFill>
              <a:ea typeface="宋体" panose="02010600030101010101" pitchFamily="2" charset="-122"/>
            </a:endParaRPr>
          </a:p>
          <a:p>
            <a:pPr lvl="1">
              <a:lnSpc>
                <a:spcPct val="90000"/>
              </a:lnSpc>
            </a:pPr>
            <a:r>
              <a:rPr lang="en-US" altLang="zh-CN" sz="1800" dirty="0">
                <a:ea typeface="宋体" panose="02010600030101010101" pitchFamily="2" charset="-122"/>
              </a:rPr>
              <a:t>Step 3: if a </a:t>
            </a:r>
            <a:r>
              <a:rPr lang="en-US" altLang="zh-CN" sz="1800" b="1" u="sng" dirty="0">
                <a:solidFill>
                  <a:srgbClr val="003399"/>
                </a:solidFill>
                <a:ea typeface="宋体" panose="02010600030101010101" pitchFamily="2" charset="-122"/>
              </a:rPr>
              <a:t>cycle</a:t>
            </a:r>
            <a:r>
              <a:rPr lang="en-US" altLang="zh-CN" sz="1800" b="1" u="sng" dirty="0">
                <a:ea typeface="宋体" panose="02010600030101010101" pitchFamily="2" charset="-122"/>
              </a:rPr>
              <a:t> </a:t>
            </a:r>
            <a:r>
              <a:rPr lang="en-US" altLang="zh-CN" sz="1800" dirty="0">
                <a:ea typeface="宋体" panose="02010600030101010101" pitchFamily="2" charset="-122"/>
              </a:rPr>
              <a:t>is detected, the request </a:t>
            </a:r>
            <a:r>
              <a:rPr lang="en-US" altLang="zh-CN" sz="1800" b="1" u="sng" dirty="0">
                <a:ea typeface="宋体" panose="02010600030101010101" pitchFamily="2" charset="-122"/>
              </a:rPr>
              <a:t>should </a:t>
            </a:r>
            <a:r>
              <a:rPr lang="en-US" altLang="zh-CN" sz="1800" b="1" u="sng" dirty="0">
                <a:solidFill>
                  <a:srgbClr val="FF0000"/>
                </a:solidFill>
                <a:ea typeface="宋体" panose="02010600030101010101" pitchFamily="2" charset="-122"/>
              </a:rPr>
              <a:t>not</a:t>
            </a:r>
            <a:r>
              <a:rPr lang="en-US" altLang="zh-CN" sz="1800" b="1" u="sng" dirty="0">
                <a:ea typeface="宋体" panose="02010600030101010101" pitchFamily="2" charset="-122"/>
              </a:rPr>
              <a:t> be granted</a:t>
            </a:r>
            <a:r>
              <a:rPr lang="en-US" altLang="zh-CN" sz="1800" dirty="0">
                <a:ea typeface="宋体" panose="02010600030101010101" pitchFamily="2" charset="-122"/>
              </a:rPr>
              <a:t>, otherwise, the request should be granted.</a:t>
            </a:r>
            <a:endParaRPr lang="en-US" altLang="zh-CN" sz="1800" dirty="0">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anose="02010600030101010101" pitchFamily="2" charset="-122"/>
                <a:cs typeface="+mj-cs"/>
              </a:rPr>
              <a:t>Resource-Allocation Graph For Deadlock Avoidance (Demo1)</a:t>
            </a:r>
            <a:endParaRPr lang="en-US" altLang="zh-CN" sz="2000" dirty="0">
              <a:effectLst>
                <a:outerShdw blurRad="38100" dist="38100" dir="2700000" algn="tl">
                  <a:srgbClr val="C0C0C0"/>
                </a:outerShdw>
              </a:effectLst>
              <a:ea typeface="宋体" panose="02010600030101010101" pitchFamily="2" charset="-122"/>
              <a:cs typeface="+mj-cs"/>
            </a:endParaRPr>
          </a:p>
        </p:txBody>
      </p:sp>
      <p:graphicFrame>
        <p:nvGraphicFramePr>
          <p:cNvPr id="49155" name="Object 3"/>
          <p:cNvGraphicFramePr>
            <a:graphicFrameLocks noGrp="1" noChangeAspect="1"/>
          </p:cNvGraphicFramePr>
          <p:nvPr>
            <p:ph idx="4294967295"/>
          </p:nvPr>
        </p:nvGraphicFramePr>
        <p:xfrm>
          <a:off x="901700" y="2486819"/>
          <a:ext cx="4640263" cy="3195637"/>
        </p:xfrm>
        <a:graphic>
          <a:graphicData uri="http://schemas.openxmlformats.org/presentationml/2006/ole">
            <mc:AlternateContent xmlns:mc="http://schemas.openxmlformats.org/markup-compatibility/2006">
              <mc:Choice xmlns:v="urn:schemas-microsoft-com:vml" Requires="v">
                <p:oleObj spid="_x0000_s49573" name="" r:id="rId1" imgW="6118860" imgH="4222115" progId="Visio.Drawing.11">
                  <p:embed/>
                </p:oleObj>
              </mc:Choice>
              <mc:Fallback>
                <p:oleObj name="" r:id="rId1" imgW="6118860" imgH="4222115"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00" y="2486819"/>
                        <a:ext cx="4640263"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Text Box 4"/>
          <p:cNvSpPr txBox="1">
            <a:spLocks noChangeArrowheads="1"/>
          </p:cNvSpPr>
          <p:nvPr/>
        </p:nvSpPr>
        <p:spPr bwMode="auto">
          <a:xfrm>
            <a:off x="6288088" y="2452688"/>
            <a:ext cx="23161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000">
                <a:solidFill>
                  <a:srgbClr val="000099"/>
                </a:solidFill>
                <a:ea typeface="宋体" panose="02010600030101010101" pitchFamily="2" charset="-122"/>
              </a:rPr>
              <a:t>Suppose that </a:t>
            </a:r>
            <a:r>
              <a:rPr lang="en-US" altLang="zh-CN" sz="2000">
                <a:solidFill>
                  <a:srgbClr val="C00000"/>
                </a:solidFill>
                <a:ea typeface="宋体" panose="02010600030101010101" pitchFamily="2" charset="-122"/>
              </a:rPr>
              <a:t>P1 </a:t>
            </a:r>
            <a:r>
              <a:rPr lang="en-US" altLang="zh-CN" sz="2000">
                <a:solidFill>
                  <a:srgbClr val="000099"/>
                </a:solidFill>
                <a:ea typeface="宋体" panose="02010600030101010101" pitchFamily="2" charset="-122"/>
              </a:rPr>
              <a:t>requests </a:t>
            </a:r>
            <a:r>
              <a:rPr lang="en-US" altLang="zh-CN" sz="2000">
                <a:solidFill>
                  <a:srgbClr val="C00000"/>
                </a:solidFill>
                <a:ea typeface="宋体" panose="02010600030101010101" pitchFamily="2" charset="-122"/>
              </a:rPr>
              <a:t>R1</a:t>
            </a:r>
            <a:r>
              <a:rPr lang="en-US" altLang="zh-CN" sz="2000">
                <a:solidFill>
                  <a:srgbClr val="000099"/>
                </a:solidFill>
                <a:ea typeface="宋体" panose="02010600030101010101" pitchFamily="2" charset="-122"/>
              </a:rPr>
              <a:t> at this time, </a:t>
            </a:r>
            <a:r>
              <a:rPr lang="en-US" altLang="zh-CN" sz="2000">
                <a:solidFill>
                  <a:srgbClr val="00759E"/>
                </a:solidFill>
                <a:ea typeface="宋体" panose="02010600030101010101" pitchFamily="2" charset="-122"/>
              </a:rPr>
              <a:t>can this request  be </a:t>
            </a:r>
            <a:r>
              <a:rPr lang="en-US" altLang="zh-CN" sz="2000">
                <a:solidFill>
                  <a:srgbClr val="006600"/>
                </a:solidFill>
                <a:ea typeface="宋体" panose="02010600030101010101" pitchFamily="2" charset="-122"/>
              </a:rPr>
              <a:t>granted ?</a:t>
            </a:r>
            <a:endParaRPr lang="en-US" altLang="zh-CN" sz="2000">
              <a:solidFill>
                <a:srgbClr val="006600"/>
              </a:solidFill>
              <a:ea typeface="宋体" panose="02010600030101010101" pitchFamily="2" charset="-122"/>
            </a:endParaRPr>
          </a:p>
        </p:txBody>
      </p:sp>
      <p:sp>
        <p:nvSpPr>
          <p:cNvPr id="49157" name="TextBox 1"/>
          <p:cNvSpPr txBox="1">
            <a:spLocks noChangeArrowheads="1"/>
          </p:cNvSpPr>
          <p:nvPr/>
        </p:nvSpPr>
        <p:spPr bwMode="auto">
          <a:xfrm>
            <a:off x="4125719" y="5830094"/>
            <a:ext cx="324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：表示 可能使用，或将要请求</a:t>
            </a:r>
            <a:endParaRPr lang="zh-CN" altLang="en-US" sz="1800" dirty="0">
              <a:ea typeface="宋体" panose="02010600030101010101" pitchFamily="2" charset="-122"/>
            </a:endParaRPr>
          </a:p>
        </p:txBody>
      </p:sp>
      <p:cxnSp>
        <p:nvCxnSpPr>
          <p:cNvPr id="49158" name="直接箭头连接符 2"/>
          <p:cNvCxnSpPr>
            <a:cxnSpLocks noChangeShapeType="1"/>
          </p:cNvCxnSpPr>
          <p:nvPr/>
        </p:nvCxnSpPr>
        <p:spPr bwMode="auto">
          <a:xfrm>
            <a:off x="2925569" y="6006306"/>
            <a:ext cx="1009650" cy="7938"/>
          </a:xfrm>
          <a:prstGeom prst="straightConnector1">
            <a:avLst/>
          </a:prstGeom>
          <a:noFill/>
          <a:ln w="9525" algn="ctr">
            <a:solidFill>
              <a:schemeClr val="tx1"/>
            </a:solidFill>
            <a:prstDash val="dash"/>
            <a:round/>
            <a:tailEnd type="triangle" w="med" len="med"/>
          </a:ln>
          <a:extLst>
            <a:ext uri="{909E8E84-426E-40DD-AFC4-6F175D3DCCD1}">
              <a14:hiddenFill xmlns:a14="http://schemas.microsoft.com/office/drawing/2010/main">
                <a:noFill/>
              </a14:hiddenFill>
            </a:ext>
          </a:extLst>
        </p:spPr>
      </p:cxnSp>
      <p:sp>
        <p:nvSpPr>
          <p:cNvPr id="7" name="Rectangle 3"/>
          <p:cNvSpPr txBox="1">
            <a:spLocks noChangeArrowheads="1"/>
          </p:cNvSpPr>
          <p:nvPr/>
        </p:nvSpPr>
        <p:spPr bwMode="auto">
          <a:xfrm>
            <a:off x="901700" y="1108075"/>
            <a:ext cx="735171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defRPr/>
            </a:pPr>
            <a:r>
              <a:rPr lang="zh-CN" altLang="en-US" sz="2000" b="1" kern="0" dirty="0">
                <a:ea typeface="宋体" panose="02010600030101010101" pitchFamily="2" charset="-122"/>
              </a:rPr>
              <a:t>假定系统中的资源R1与R2各有一</a:t>
            </a:r>
            <a:r>
              <a:rPr lang="zh-CN" altLang="en-US" sz="2000" b="1" kern="0" dirty="0" smtClean="0">
                <a:ea typeface="宋体" panose="02010600030101010101" pitchFamily="2" charset="-122"/>
              </a:rPr>
              <a:t>个实例；</a:t>
            </a:r>
            <a:endParaRPr lang="zh-CN" altLang="en-US" sz="2000" b="1" kern="0" dirty="0">
              <a:ea typeface="宋体" panose="02010600030101010101" pitchFamily="2" charset="-122"/>
            </a:endParaRPr>
          </a:p>
          <a:p>
            <a:pPr>
              <a:defRPr/>
            </a:pPr>
            <a:r>
              <a:rPr lang="zh-CN" altLang="en-US" sz="2000" b="1" kern="0" dirty="0">
                <a:ea typeface="宋体" panose="02010600030101010101" pitchFamily="2" charset="-122"/>
              </a:rPr>
              <a:t>进程P1及P2需要资源R1与R2的一</a:t>
            </a:r>
            <a:r>
              <a:rPr lang="zh-CN" altLang="en-US" sz="2000" b="1" kern="0" dirty="0" smtClean="0">
                <a:ea typeface="宋体" panose="02010600030101010101" pitchFamily="2" charset="-122"/>
              </a:rPr>
              <a:t>个实例；</a:t>
            </a:r>
            <a:endParaRPr lang="en-US" altLang="zh-CN" sz="2000" b="1" kern="0" dirty="0">
              <a:ea typeface="宋体" panose="02010600030101010101" pitchFamily="2" charset="-122"/>
            </a:endParaRPr>
          </a:p>
          <a:p>
            <a:pPr>
              <a:defRPr/>
            </a:pPr>
            <a:r>
              <a:rPr lang="zh-CN" altLang="en-US" sz="2000" b="1" kern="0" dirty="0">
                <a:ea typeface="宋体" panose="02010600030101010101" pitchFamily="2" charset="-122"/>
              </a:rPr>
              <a:t>系统初始状态如下：</a:t>
            </a:r>
            <a:endParaRPr lang="zh-CN" altLang="en-US" sz="2000" b="1" kern="0" dirty="0">
              <a:ea typeface="宋体" panose="02010600030101010101" pitchFamily="2" charset="-122"/>
            </a:endParaRPr>
          </a:p>
          <a:p>
            <a:pPr>
              <a:defRPr/>
            </a:pPr>
            <a:endParaRPr lang="zh-CN" altLang="en-US" sz="2400" b="1" kern="0" dirty="0">
              <a:ea typeface="宋体" panose="02010600030101010101" pitchFamily="2" charset="-122"/>
            </a:endParaRPr>
          </a:p>
        </p:txBody>
      </p:sp>
      <p:sp>
        <p:nvSpPr>
          <p:cNvPr id="2" name="矩形 1"/>
          <p:cNvSpPr/>
          <p:nvPr/>
        </p:nvSpPr>
        <p:spPr>
          <a:xfrm>
            <a:off x="1484149" y="5821640"/>
            <a:ext cx="1441420" cy="369332"/>
          </a:xfrm>
          <a:prstGeom prst="rect">
            <a:avLst/>
          </a:prstGeom>
        </p:spPr>
        <p:txBody>
          <a:bodyPr wrap="none">
            <a:spAutoFit/>
          </a:bodyPr>
          <a:lstStyle/>
          <a:p>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The Deadlock Problem</a:t>
            </a:r>
            <a:endParaRPr lang="en-US" altLang="zh-CN">
              <a:effectLst>
                <a:outerShdw blurRad="38100" dist="38100" dir="2700000" algn="tl">
                  <a:srgbClr val="C0C0C0"/>
                </a:outerShdw>
              </a:effectLst>
              <a:ea typeface="宋体" panose="02010600030101010101" pitchFamily="2" charset="-122"/>
              <a:cs typeface="+mj-cs"/>
            </a:endParaRPr>
          </a:p>
        </p:txBody>
      </p:sp>
      <p:sp>
        <p:nvSpPr>
          <p:cNvPr id="9219" name="Rectangle 3"/>
          <p:cNvSpPr>
            <a:spLocks noGrp="1" noChangeArrowheads="1"/>
          </p:cNvSpPr>
          <p:nvPr>
            <p:ph type="body" idx="4294967295"/>
          </p:nvPr>
        </p:nvSpPr>
        <p:spPr>
          <a:xfrm>
            <a:off x="858838" y="1227138"/>
            <a:ext cx="7729537" cy="4810125"/>
          </a:xfrm>
        </p:spPr>
        <p:txBody>
          <a:bodyPr/>
          <a:lstStyle/>
          <a:p>
            <a:r>
              <a:rPr lang="en-US" altLang="zh-CN" sz="2800">
                <a:ea typeface="宋体" panose="02010600030101010101" pitchFamily="2" charset="-122"/>
              </a:rPr>
              <a:t>Example</a:t>
            </a:r>
            <a:endParaRPr lang="en-US" altLang="zh-CN" sz="2800">
              <a:ea typeface="宋体" panose="02010600030101010101" pitchFamily="2" charset="-122"/>
            </a:endParaRPr>
          </a:p>
          <a:p>
            <a:pPr lvl="1"/>
            <a:r>
              <a:rPr lang="en-US" altLang="zh-CN" sz="2400" b="1">
                <a:ea typeface="宋体" panose="02010600030101010101" pitchFamily="2" charset="-122"/>
              </a:rPr>
              <a:t>Opusculum </a:t>
            </a:r>
            <a:r>
              <a:rPr lang="zh-CN" altLang="en-US" sz="2400" b="1">
                <a:ea typeface="宋体" panose="02010600030101010101" pitchFamily="2" charset="-122"/>
              </a:rPr>
              <a:t>开锁：黄宏、董卿、巩汉林、林永健 </a:t>
            </a:r>
            <a:endParaRPr lang="zh-CN" altLang="en-US" sz="2400" b="1">
              <a:ea typeface="宋体" panose="02010600030101010101" pitchFamily="2" charset="-122"/>
            </a:endParaRPr>
          </a:p>
          <a:p>
            <a:pPr>
              <a:buSzPct val="85000"/>
            </a:pPr>
            <a:r>
              <a:rPr lang="en-US" altLang="zh-CN" sz="2800">
                <a:ea typeface="宋体" panose="02010600030101010101" pitchFamily="2" charset="-122"/>
              </a:rPr>
              <a:t>Example </a:t>
            </a:r>
            <a:endParaRPr lang="en-US" altLang="zh-CN" sz="2800">
              <a:ea typeface="宋体" panose="02010600030101010101" pitchFamily="2" charset="-122"/>
            </a:endParaRPr>
          </a:p>
          <a:p>
            <a:pPr lvl="1"/>
            <a:r>
              <a:rPr lang="en-US" altLang="zh-CN" sz="2400">
                <a:ea typeface="宋体" panose="02010600030101010101" pitchFamily="2" charset="-122"/>
              </a:rPr>
              <a:t>System has 2 disk drives.</a:t>
            </a:r>
            <a:endParaRPr lang="en-US" altLang="zh-CN" sz="2400">
              <a:ea typeface="宋体" panose="02010600030101010101" pitchFamily="2" charset="-122"/>
            </a:endParaRPr>
          </a:p>
          <a:p>
            <a:pPr lvl="1"/>
            <a:r>
              <a:rPr lang="en-US" altLang="zh-CN" sz="2400" i="1">
                <a:ea typeface="宋体" panose="02010600030101010101" pitchFamily="2" charset="-122"/>
              </a:rPr>
              <a:t>P</a:t>
            </a:r>
            <a:r>
              <a:rPr lang="en-US" altLang="zh-CN" sz="2400" baseline="-25000">
                <a:ea typeface="宋体" panose="02010600030101010101" pitchFamily="2" charset="-122"/>
              </a:rPr>
              <a:t>1</a:t>
            </a:r>
            <a:r>
              <a:rPr lang="en-US" altLang="zh-CN" sz="2400">
                <a:ea typeface="宋体" panose="02010600030101010101" pitchFamily="2" charset="-122"/>
              </a:rPr>
              <a:t> and </a:t>
            </a:r>
            <a:r>
              <a:rPr lang="en-US" altLang="zh-CN" sz="2400" i="1">
                <a:ea typeface="宋体" panose="02010600030101010101" pitchFamily="2" charset="-122"/>
              </a:rPr>
              <a:t>P</a:t>
            </a:r>
            <a:r>
              <a:rPr lang="en-US" altLang="zh-CN" sz="2400" baseline="-25000">
                <a:ea typeface="宋体" panose="02010600030101010101" pitchFamily="2" charset="-122"/>
              </a:rPr>
              <a:t>2</a:t>
            </a:r>
            <a:r>
              <a:rPr lang="en-US" altLang="zh-CN" sz="2400">
                <a:ea typeface="宋体" panose="02010600030101010101" pitchFamily="2" charset="-122"/>
              </a:rPr>
              <a:t> </a:t>
            </a:r>
            <a:r>
              <a:rPr lang="en-US" altLang="zh-CN" sz="2400">
                <a:solidFill>
                  <a:srgbClr val="006600"/>
                </a:solidFill>
                <a:ea typeface="宋体" panose="02010600030101010101" pitchFamily="2" charset="-122"/>
              </a:rPr>
              <a:t>each hold one disk drive and each needs another one</a:t>
            </a:r>
            <a:r>
              <a:rPr lang="en-US" altLang="zh-CN" sz="2400">
                <a:ea typeface="宋体" panose="02010600030101010101" pitchFamily="2" charset="-122"/>
              </a:rPr>
              <a:t>.</a:t>
            </a:r>
            <a:endParaRPr lang="en-US" altLang="zh-CN" sz="2400">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Step1</a:t>
            </a:r>
            <a:endParaRPr lang="en-US" altLang="zh-CN">
              <a:effectLst>
                <a:outerShdw blurRad="38100" dist="38100" dir="2700000" algn="tl">
                  <a:srgbClr val="C0C0C0"/>
                </a:outerShdw>
              </a:effectLst>
              <a:ea typeface="宋体" panose="02010600030101010101" pitchFamily="2" charset="-122"/>
              <a:cs typeface="+mj-cs"/>
            </a:endParaRPr>
          </a:p>
        </p:txBody>
      </p:sp>
      <p:sp>
        <p:nvSpPr>
          <p:cNvPr id="50179" name="Rectangle 3"/>
          <p:cNvSpPr>
            <a:spLocks noGrp="1" noChangeArrowheads="1"/>
          </p:cNvSpPr>
          <p:nvPr>
            <p:ph type="body" sz="half" idx="4294967295"/>
          </p:nvPr>
        </p:nvSpPr>
        <p:spPr>
          <a:xfrm>
            <a:off x="625475" y="1384300"/>
            <a:ext cx="7527925" cy="619125"/>
          </a:xfrm>
        </p:spPr>
        <p:txBody>
          <a:bodyPr/>
          <a:lstStyle/>
          <a:p>
            <a:r>
              <a:rPr lang="en-US" altLang="zh-CN" sz="2000">
                <a:ea typeface="宋体" panose="02010600030101010101" pitchFamily="2" charset="-122"/>
              </a:rPr>
              <a:t>1. </a:t>
            </a:r>
            <a:r>
              <a:rPr lang="zh-CN" altLang="en-US" sz="2000">
                <a:ea typeface="宋体" panose="02010600030101010101" pitchFamily="2" charset="-122"/>
              </a:rPr>
              <a:t>Converts the relevant </a:t>
            </a:r>
            <a:r>
              <a:rPr lang="zh-CN" altLang="en-US" sz="2000" b="1" i="1" u="sng">
                <a:ea typeface="宋体" panose="02010600030101010101" pitchFamily="2" charset="-122"/>
              </a:rPr>
              <a:t>claim edge</a:t>
            </a:r>
            <a:r>
              <a:rPr lang="zh-CN" altLang="en-US" sz="2000">
                <a:ea typeface="宋体" panose="02010600030101010101" pitchFamily="2" charset="-122"/>
              </a:rPr>
              <a:t> to the </a:t>
            </a:r>
            <a:r>
              <a:rPr lang="zh-CN" altLang="en-US" sz="2000" b="1" i="1" u="sng">
                <a:ea typeface="宋体" panose="02010600030101010101" pitchFamily="2" charset="-122"/>
              </a:rPr>
              <a:t>request edge</a:t>
            </a:r>
            <a:endParaRPr lang="zh-CN" altLang="en-US" sz="2000" b="1" i="1" u="sng">
              <a:ea typeface="宋体" panose="02010600030101010101" pitchFamily="2" charset="-122"/>
            </a:endParaRPr>
          </a:p>
        </p:txBody>
      </p:sp>
      <p:graphicFrame>
        <p:nvGraphicFramePr>
          <p:cNvPr id="50180" name="Object 4"/>
          <p:cNvGraphicFramePr>
            <a:graphicFrameLocks noGrp="1" noChangeAspect="1"/>
          </p:cNvGraphicFramePr>
          <p:nvPr>
            <p:ph sz="half" idx="4294967295"/>
          </p:nvPr>
        </p:nvGraphicFramePr>
        <p:xfrm>
          <a:off x="2141033" y="2341563"/>
          <a:ext cx="3512635" cy="3460750"/>
        </p:xfrm>
        <a:graphic>
          <a:graphicData uri="http://schemas.openxmlformats.org/presentationml/2006/ole">
            <mc:AlternateContent xmlns:mc="http://schemas.openxmlformats.org/markup-compatibility/2006">
              <mc:Choice xmlns:v="urn:schemas-microsoft-com:vml" Requires="v">
                <p:oleObj spid="_x0000_s50596" name="" r:id="rId1" imgW="6118860" imgH="4222115" progId="Visio.Drawing.11">
                  <p:embed/>
                </p:oleObj>
              </mc:Choice>
              <mc:Fallback>
                <p:oleObj name="" r:id="rId1" imgW="6118860" imgH="422211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033" y="2341563"/>
                        <a:ext cx="3512635" cy="3460750"/>
                      </a:xfrm>
                      <a:prstGeom prst="rect">
                        <a:avLst/>
                      </a:prstGeom>
                      <a:noFill/>
                      <a:ln>
                        <a:noFill/>
                      </a:ln>
                    </p:spPr>
                  </p:pic>
                </p:oleObj>
              </mc:Fallback>
            </mc:AlternateContent>
          </a:graphicData>
        </a:graphic>
      </p:graphicFrame>
      <p:sp>
        <p:nvSpPr>
          <p:cNvPr id="50181" name="文本框 1"/>
          <p:cNvSpPr txBox="1">
            <a:spLocks noChangeArrowheads="1"/>
          </p:cNvSpPr>
          <p:nvPr/>
        </p:nvSpPr>
        <p:spPr bwMode="auto">
          <a:xfrm>
            <a:off x="5754029" y="2398713"/>
            <a:ext cx="262955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Tx/>
              <a:buNone/>
            </a:pPr>
            <a:r>
              <a:rPr lang="zh-CN" altLang="en-US" sz="1800" b="1" dirty="0">
                <a:solidFill>
                  <a:srgbClr val="7030A0"/>
                </a:solidFill>
                <a:ea typeface="宋体" panose="02010600030101010101" pitchFamily="2" charset="-122"/>
              </a:rPr>
              <a:t>该步目的是检查资源</a:t>
            </a:r>
            <a:r>
              <a:rPr lang="en-US" altLang="zh-CN" sz="1800" b="1" dirty="0">
                <a:solidFill>
                  <a:srgbClr val="7030A0"/>
                </a:solidFill>
                <a:ea typeface="宋体" panose="02010600030101010101" pitchFamily="2" charset="-122"/>
              </a:rPr>
              <a:t>R1</a:t>
            </a:r>
            <a:r>
              <a:rPr lang="zh-CN" altLang="en-US" sz="1800" b="1" dirty="0">
                <a:solidFill>
                  <a:srgbClr val="7030A0"/>
                </a:solidFill>
                <a:ea typeface="宋体" panose="02010600030101010101" pitchFamily="2" charset="-122"/>
              </a:rPr>
              <a:t>是否可用：</a:t>
            </a:r>
            <a:endParaRPr lang="en-US" altLang="zh-CN" sz="1800" b="1" dirty="0">
              <a:solidFill>
                <a:srgbClr val="7030A0"/>
              </a:solidFill>
              <a:ea typeface="宋体" panose="02010600030101010101" pitchFamily="2" charset="-122"/>
            </a:endParaRPr>
          </a:p>
          <a:p>
            <a:pPr eaLnBrk="1" hangingPunct="1">
              <a:spcBef>
                <a:spcPct val="0"/>
              </a:spcBef>
              <a:buClrTx/>
              <a:buSzTx/>
              <a:buFontTx/>
              <a:buNone/>
            </a:pPr>
            <a:endParaRPr lang="en-US" altLang="zh-CN" sz="1800" dirty="0">
              <a:ea typeface="宋体" panose="02010600030101010101" pitchFamily="2" charset="-122"/>
            </a:endParaRPr>
          </a:p>
          <a:p>
            <a:pPr eaLnBrk="1" hangingPunct="1">
              <a:spcBef>
                <a:spcPct val="0"/>
              </a:spcBef>
              <a:buClrTx/>
              <a:buSzTx/>
              <a:buFont typeface="Monotype Sorts" pitchFamily="2" charset="2"/>
              <a:buNone/>
            </a:pPr>
            <a:r>
              <a:rPr lang="en-US" altLang="zh-CN" sz="1800" dirty="0">
                <a:ea typeface="宋体" panose="02010600030101010101" pitchFamily="2" charset="-122"/>
              </a:rPr>
              <a:t>1. </a:t>
            </a:r>
            <a:r>
              <a:rPr lang="zh-CN" altLang="en-US" sz="1800" dirty="0">
                <a:ea typeface="宋体" panose="02010600030101010101" pitchFamily="2" charset="-122"/>
              </a:rPr>
              <a:t>如果目前</a:t>
            </a:r>
            <a:r>
              <a:rPr lang="en-US" altLang="zh-CN" sz="1800" dirty="0">
                <a:ea typeface="宋体" panose="02010600030101010101" pitchFamily="2" charset="-122"/>
              </a:rPr>
              <a:t>R1</a:t>
            </a:r>
            <a:r>
              <a:rPr lang="zh-CN" altLang="en-US" sz="1800" dirty="0">
                <a:ea typeface="宋体" panose="02010600030101010101" pitchFamily="2" charset="-122"/>
              </a:rPr>
              <a:t>不可用，则</a:t>
            </a:r>
            <a:r>
              <a:rPr lang="en-US" altLang="zh-CN" sz="1800" dirty="0">
                <a:ea typeface="宋体" panose="02010600030101010101" pitchFamily="2" charset="-122"/>
              </a:rPr>
              <a:t>P1</a:t>
            </a:r>
            <a:r>
              <a:rPr lang="zh-CN" altLang="en-US" sz="1800" dirty="0">
                <a:ea typeface="宋体" panose="02010600030101010101" pitchFamily="2" charset="-122"/>
              </a:rPr>
              <a:t>等待；</a:t>
            </a:r>
            <a:endParaRPr lang="en-US" altLang="zh-CN" sz="1800" dirty="0">
              <a:ea typeface="宋体" panose="02010600030101010101" pitchFamily="2" charset="-122"/>
            </a:endParaRPr>
          </a:p>
          <a:p>
            <a:pPr eaLnBrk="1" hangingPunct="1">
              <a:spcBef>
                <a:spcPct val="0"/>
              </a:spcBef>
              <a:buClrTx/>
              <a:buSzTx/>
              <a:buFontTx/>
              <a:buNone/>
            </a:pPr>
            <a:endParaRPr lang="en-US" altLang="zh-CN" sz="1800" dirty="0">
              <a:ea typeface="宋体" panose="02010600030101010101" pitchFamily="2" charset="-122"/>
            </a:endParaRPr>
          </a:p>
          <a:p>
            <a:pPr eaLnBrk="1" hangingPunct="1">
              <a:spcBef>
                <a:spcPct val="0"/>
              </a:spcBef>
              <a:buClrTx/>
              <a:buSzTx/>
              <a:buFont typeface="Monotype Sorts" pitchFamily="2" charset="2"/>
              <a:buNone/>
            </a:pPr>
            <a:r>
              <a:rPr lang="en-US" altLang="zh-CN" sz="1800" dirty="0">
                <a:ea typeface="宋体" panose="02010600030101010101" pitchFamily="2" charset="-122"/>
              </a:rPr>
              <a:t>2. </a:t>
            </a:r>
            <a:r>
              <a:rPr lang="zh-CN" altLang="en-US" sz="1800" dirty="0">
                <a:ea typeface="宋体" panose="02010600030101010101" pitchFamily="2" charset="-122"/>
              </a:rPr>
              <a:t>如果目前</a:t>
            </a:r>
            <a:r>
              <a:rPr lang="en-US" altLang="zh-CN" sz="1800" dirty="0">
                <a:ea typeface="宋体" panose="02010600030101010101" pitchFamily="2" charset="-122"/>
              </a:rPr>
              <a:t>R1</a:t>
            </a:r>
            <a:r>
              <a:rPr lang="zh-CN" altLang="en-US" sz="1800" dirty="0">
                <a:ea typeface="宋体" panose="02010600030101010101" pitchFamily="2" charset="-122"/>
              </a:rPr>
              <a:t>可用，则进一步查看若将</a:t>
            </a:r>
            <a:r>
              <a:rPr lang="en-US" altLang="zh-CN" sz="1800" dirty="0">
                <a:ea typeface="宋体" panose="02010600030101010101" pitchFamily="2" charset="-122"/>
              </a:rPr>
              <a:t>R1</a:t>
            </a:r>
            <a:r>
              <a:rPr lang="zh-CN" altLang="en-US" sz="1800" dirty="0">
                <a:ea typeface="宋体" panose="02010600030101010101" pitchFamily="2" charset="-122"/>
              </a:rPr>
              <a:t>分给</a:t>
            </a:r>
            <a:r>
              <a:rPr lang="en-US" altLang="zh-CN" sz="1800" dirty="0">
                <a:ea typeface="宋体" panose="02010600030101010101" pitchFamily="2" charset="-122"/>
              </a:rPr>
              <a:t>P1</a:t>
            </a:r>
            <a:r>
              <a:rPr lang="zh-CN" altLang="en-US" sz="1800" dirty="0">
                <a:ea typeface="宋体" panose="02010600030101010101" pitchFamily="2" charset="-122"/>
              </a:rPr>
              <a:t>，状态是否安全</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spcBef>
                <a:spcPct val="0"/>
              </a:spcBef>
              <a:buClrTx/>
              <a:buSzTx/>
              <a:buFont typeface="Monotype Sorts" pitchFamily="2" charset="2"/>
              <a:buNone/>
            </a:pPr>
            <a:r>
              <a:rPr lang="zh-CN" altLang="en-US" sz="1800" dirty="0" smtClean="0">
                <a:ea typeface="宋体" panose="02010600030101010101" pitchFamily="2" charset="-122"/>
              </a:rPr>
              <a:t>（</a:t>
            </a:r>
            <a:r>
              <a:rPr lang="en-US" altLang="zh-CN" sz="1800" dirty="0">
                <a:ea typeface="宋体" panose="02010600030101010101" pitchFamily="2" charset="-122"/>
              </a:rPr>
              <a:t>RAG</a:t>
            </a:r>
            <a:r>
              <a:rPr lang="zh-CN" altLang="en-US" sz="1800" dirty="0">
                <a:ea typeface="宋体" panose="02010600030101010101" pitchFamily="2" charset="-122"/>
              </a:rPr>
              <a:t>图是否存在圈）</a:t>
            </a:r>
            <a:endParaRPr lang="en-US" altLang="zh-CN" sz="1800" dirty="0">
              <a:ea typeface="宋体" panose="02010600030101010101" pitchFamily="2" charset="-122"/>
            </a:endParaRPr>
          </a:p>
          <a:p>
            <a:pPr eaLnBrk="1" hangingPunct="1">
              <a:spcBef>
                <a:spcPct val="0"/>
              </a:spcBef>
              <a:buClrTx/>
              <a:buSzTx/>
              <a:buFontTx/>
              <a:buNone/>
            </a:pPr>
            <a:endParaRPr lang="zh-CN" altLang="en-US" sz="1800" dirty="0">
              <a:ea typeface="宋体" panose="02010600030101010101" pitchFamily="2" charset="-122"/>
            </a:endParaRPr>
          </a:p>
        </p:txBody>
      </p:sp>
      <p:sp>
        <p:nvSpPr>
          <p:cNvPr id="50182" name="椭圆形标注 2"/>
          <p:cNvSpPr>
            <a:spLocks noChangeArrowheads="1"/>
          </p:cNvSpPr>
          <p:nvPr/>
        </p:nvSpPr>
        <p:spPr bwMode="auto">
          <a:xfrm>
            <a:off x="883055" y="2230515"/>
            <a:ext cx="1850521" cy="533187"/>
          </a:xfrm>
          <a:prstGeom prst="wedgeEllipseCallout">
            <a:avLst>
              <a:gd name="adj1" fmla="val 57710"/>
              <a:gd name="adj2" fmla="val 79840"/>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提出申请</a:t>
            </a:r>
            <a:endParaRPr lang="zh-CN" altLang="en-US" sz="1800" dirty="0">
              <a:ea typeface="宋体" panose="02010600030101010101" pitchFamily="2" charset="-122"/>
            </a:endParaRPr>
          </a:p>
        </p:txBody>
      </p:sp>
      <p:sp>
        <p:nvSpPr>
          <p:cNvPr id="2" name="圆角矩形标注 1"/>
          <p:cNvSpPr/>
          <p:nvPr/>
        </p:nvSpPr>
        <p:spPr bwMode="auto">
          <a:xfrm>
            <a:off x="312234" y="2932771"/>
            <a:ext cx="1683834" cy="1583474"/>
          </a:xfrm>
          <a:prstGeom prst="wedgeRoundRectCallout">
            <a:avLst>
              <a:gd name="adj1" fmla="val 85218"/>
              <a:gd name="adj2" fmla="val -19919"/>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dirty="0">
                <a:ea typeface="宋体" panose="02010600030101010101" pitchFamily="2" charset="-122"/>
              </a:rPr>
              <a:t>relevant </a:t>
            </a:r>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r>
              <a:rPr lang="en-US" altLang="zh-CN" dirty="0">
                <a:ea typeface="宋体" panose="02010600030101010101" pitchFamily="2" charset="-122"/>
              </a:rPr>
              <a:t>to the </a:t>
            </a:r>
            <a:r>
              <a:rPr lang="en-US" altLang="zh-CN" b="1" i="1" u="sng" dirty="0">
                <a:solidFill>
                  <a:srgbClr val="003399"/>
                </a:solidFill>
                <a:ea typeface="宋体" panose="02010600030101010101" pitchFamily="2" charset="-122"/>
              </a:rPr>
              <a:t>request edge</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Step2</a:t>
            </a:r>
            <a:endParaRPr lang="en-US" altLang="zh-CN">
              <a:effectLst>
                <a:outerShdw blurRad="38100" dist="38100" dir="2700000" algn="tl">
                  <a:srgbClr val="C0C0C0"/>
                </a:outerShdw>
              </a:effectLst>
              <a:ea typeface="宋体" panose="02010600030101010101" pitchFamily="2" charset="-122"/>
              <a:cs typeface="+mj-cs"/>
            </a:endParaRPr>
          </a:p>
        </p:txBody>
      </p:sp>
      <p:sp>
        <p:nvSpPr>
          <p:cNvPr id="51203" name="Rectangle 3"/>
          <p:cNvSpPr>
            <a:spLocks noGrp="1" noChangeArrowheads="1"/>
          </p:cNvSpPr>
          <p:nvPr>
            <p:ph type="body" sz="half" idx="4294967295"/>
          </p:nvPr>
        </p:nvSpPr>
        <p:spPr>
          <a:xfrm>
            <a:off x="685800" y="1365250"/>
            <a:ext cx="7232650" cy="785813"/>
          </a:xfrm>
        </p:spPr>
        <p:txBody>
          <a:bodyPr/>
          <a:lstStyle/>
          <a:p>
            <a:pPr marL="0" lvl="1"/>
            <a:r>
              <a:rPr lang="en-US" altLang="zh-CN" sz="2000" dirty="0">
                <a:ea typeface="宋体" panose="02010600030101010101" pitchFamily="2" charset="-122"/>
              </a:rPr>
              <a:t>2. </a:t>
            </a:r>
            <a:r>
              <a:rPr lang="zh-CN" altLang="en-US" sz="2000" dirty="0">
                <a:ea typeface="宋体" panose="02010600030101010101" pitchFamily="2" charset="-122"/>
              </a:rPr>
              <a:t>if the requested resource is </a:t>
            </a:r>
            <a:r>
              <a:rPr lang="zh-CN" altLang="en-US" sz="2000" b="1" dirty="0">
                <a:solidFill>
                  <a:srgbClr val="FF0000"/>
                </a:solidFill>
                <a:ea typeface="宋体" panose="02010600030101010101" pitchFamily="2" charset="-122"/>
              </a:rPr>
              <a:t>available</a:t>
            </a:r>
            <a:r>
              <a:rPr lang="zh-CN" altLang="en-US" sz="2000" dirty="0">
                <a:ea typeface="宋体" panose="02010600030101010101" pitchFamily="2" charset="-122"/>
              </a:rPr>
              <a:t>, then converts the </a:t>
            </a:r>
            <a:r>
              <a:rPr lang="zh-CN" altLang="en-US" sz="2000" b="1" i="1" u="sng" dirty="0">
                <a:ea typeface="宋体" panose="02010600030101010101" pitchFamily="2" charset="-122"/>
              </a:rPr>
              <a:t>request edge</a:t>
            </a:r>
            <a:r>
              <a:rPr lang="zh-CN" altLang="en-US" sz="2000" dirty="0">
                <a:ea typeface="宋体" panose="02010600030101010101" pitchFamily="2" charset="-122"/>
              </a:rPr>
              <a:t> to the </a:t>
            </a:r>
            <a:r>
              <a:rPr lang="zh-CN" altLang="en-US" sz="2000" b="1" i="1" u="sng" dirty="0">
                <a:ea typeface="宋体" panose="02010600030101010101" pitchFamily="2" charset="-122"/>
              </a:rPr>
              <a:t>assignment edge ，</a:t>
            </a:r>
            <a:r>
              <a:rPr lang="en-US" altLang="zh-CN" sz="2000" dirty="0">
                <a:solidFill>
                  <a:srgbClr val="FF0000"/>
                </a:solidFill>
                <a:ea typeface="宋体" panose="02010600030101010101" pitchFamily="2" charset="-122"/>
                <a:sym typeface="Arial" panose="020B0604020202020204" pitchFamily="34" charset="0"/>
              </a:rPr>
              <a:t>otherwise, p</a:t>
            </a:r>
            <a:r>
              <a:rPr lang="en-US" altLang="zh-CN" sz="2000" baseline="-25000" dirty="0">
                <a:solidFill>
                  <a:srgbClr val="FF0000"/>
                </a:solidFill>
                <a:ea typeface="宋体" panose="02010600030101010101" pitchFamily="2" charset="-122"/>
                <a:sym typeface="Arial" panose="020B0604020202020204" pitchFamily="34" charset="0"/>
              </a:rPr>
              <a:t>i</a:t>
            </a:r>
            <a:r>
              <a:rPr lang="en-US" altLang="zh-CN" sz="2000" dirty="0">
                <a:solidFill>
                  <a:srgbClr val="FF0000"/>
                </a:solidFill>
                <a:ea typeface="宋体" panose="02010600030101010101" pitchFamily="2" charset="-122"/>
                <a:sym typeface="Arial" panose="020B0604020202020204" pitchFamily="34" charset="0"/>
              </a:rPr>
              <a:t> waits.</a:t>
            </a:r>
            <a:endParaRPr lang="en-US" altLang="zh-CN" sz="2000" dirty="0">
              <a:solidFill>
                <a:srgbClr val="FF0000"/>
              </a:solidFill>
              <a:ea typeface="宋体" panose="02010600030101010101" pitchFamily="2" charset="-122"/>
            </a:endParaRPr>
          </a:p>
          <a:p>
            <a:endParaRPr lang="zh-CN" altLang="en-US" sz="2000" dirty="0">
              <a:solidFill>
                <a:srgbClr val="FF0000"/>
              </a:solidFill>
              <a:ea typeface="宋体" panose="02010600030101010101" pitchFamily="2" charset="-122"/>
            </a:endParaRPr>
          </a:p>
          <a:p>
            <a:endParaRPr lang="zh-CN" altLang="en-US" sz="2000" b="1" i="1" u="sng" dirty="0">
              <a:ea typeface="宋体" panose="02010600030101010101" pitchFamily="2" charset="-122"/>
            </a:endParaRPr>
          </a:p>
        </p:txBody>
      </p:sp>
      <p:graphicFrame>
        <p:nvGraphicFramePr>
          <p:cNvPr id="51204" name="Object 4"/>
          <p:cNvGraphicFramePr>
            <a:graphicFrameLocks noGrp="1" noChangeAspect="1"/>
          </p:cNvGraphicFramePr>
          <p:nvPr>
            <p:ph sz="half" idx="4294967295"/>
          </p:nvPr>
        </p:nvGraphicFramePr>
        <p:xfrm>
          <a:off x="1799523" y="2552700"/>
          <a:ext cx="4459288" cy="3043238"/>
        </p:xfrm>
        <a:graphic>
          <a:graphicData uri="http://schemas.openxmlformats.org/presentationml/2006/ole">
            <mc:AlternateContent xmlns:mc="http://schemas.openxmlformats.org/markup-compatibility/2006">
              <mc:Choice xmlns:v="urn:schemas-microsoft-com:vml" Requires="v">
                <p:oleObj spid="_x0000_s51620" name="" r:id="rId1" imgW="6118860" imgH="4222115" progId="Visio.Drawing.11">
                  <p:embed/>
                </p:oleObj>
              </mc:Choice>
              <mc:Fallback>
                <p:oleObj name="" r:id="rId1" imgW="6118860" imgH="422211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523" y="2552700"/>
                        <a:ext cx="4459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5" name="椭圆形标注 2"/>
          <p:cNvSpPr>
            <a:spLocks noChangeArrowheads="1"/>
          </p:cNvSpPr>
          <p:nvPr/>
        </p:nvSpPr>
        <p:spPr bwMode="auto">
          <a:xfrm>
            <a:off x="144552" y="2405857"/>
            <a:ext cx="3223115" cy="544512"/>
          </a:xfrm>
          <a:prstGeom prst="wedgeEllipseCallout">
            <a:avLst>
              <a:gd name="adj1" fmla="val 38472"/>
              <a:gd name="adj2" fmla="val 115968"/>
            </a:avLst>
          </a:prstGeom>
          <a:solidFill>
            <a:schemeClr val="accent1"/>
          </a:solidFill>
          <a:ln w="9525">
            <a:solidFill>
              <a:schemeClr val="tx1"/>
            </a:solidFill>
            <a:miter lim="800000"/>
          </a:ln>
        </p:spPr>
        <p:txBody>
          <a:bodyPr wrap="none" lIns="0"/>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smtClean="0">
                <a:ea typeface="宋体" panose="02010600030101010101" pitchFamily="2" charset="-122"/>
              </a:rPr>
              <a:t>目前资源</a:t>
            </a:r>
            <a:r>
              <a:rPr lang="en-US" altLang="zh-CN" sz="1800" dirty="0">
                <a:ea typeface="宋体" panose="02010600030101010101" pitchFamily="2" charset="-122"/>
              </a:rPr>
              <a:t>R1</a:t>
            </a:r>
            <a:r>
              <a:rPr lang="zh-CN" altLang="en-US" sz="1800" dirty="0">
                <a:ea typeface="宋体" panose="02010600030101010101" pitchFamily="2" charset="-122"/>
              </a:rPr>
              <a:t>可用，假分配</a:t>
            </a:r>
            <a:endParaRPr lang="zh-CN" altLang="en-US" sz="1800" dirty="0">
              <a:ea typeface="宋体" panose="02010600030101010101" pitchFamily="2" charset="-122"/>
            </a:endParaRPr>
          </a:p>
        </p:txBody>
      </p:sp>
      <p:sp>
        <p:nvSpPr>
          <p:cNvPr id="51206" name="文本框 1"/>
          <p:cNvSpPr txBox="1">
            <a:spLocks noChangeArrowheads="1"/>
          </p:cNvSpPr>
          <p:nvPr/>
        </p:nvSpPr>
        <p:spPr bwMode="auto">
          <a:xfrm>
            <a:off x="6454074" y="2552700"/>
            <a:ext cx="204315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dirty="0">
                <a:ea typeface="宋体" panose="02010600030101010101" pitchFamily="2" charset="-122"/>
                <a:sym typeface="Arial" panose="020B0604020202020204" pitchFamily="34" charset="0"/>
              </a:rPr>
              <a:t>如果资源</a:t>
            </a:r>
            <a:r>
              <a:rPr lang="zh-CN" altLang="en-US" sz="1800" dirty="0">
                <a:solidFill>
                  <a:srgbClr val="003399"/>
                </a:solidFill>
                <a:ea typeface="宋体" panose="02010600030101010101" pitchFamily="2" charset="-122"/>
                <a:sym typeface="Arial" panose="020B0604020202020204" pitchFamily="34" charset="0"/>
              </a:rPr>
              <a:t>可用</a:t>
            </a:r>
            <a:r>
              <a:rPr lang="zh-CN" altLang="en-US" sz="1800" dirty="0">
                <a:ea typeface="宋体" panose="02010600030101010101" pitchFamily="2" charset="-122"/>
                <a:sym typeface="Arial" panose="020B0604020202020204" pitchFamily="34" charset="0"/>
              </a:rPr>
              <a:t>，则</a:t>
            </a:r>
            <a:endParaRPr lang="zh-CN" altLang="en-US" sz="1800" dirty="0">
              <a:ea typeface="宋体" panose="02010600030101010101" pitchFamily="2" charset="-122"/>
              <a:sym typeface="Arial" panose="020B0604020202020204" pitchFamily="34" charset="0"/>
            </a:endParaRPr>
          </a:p>
          <a:p>
            <a:pPr eaLnBrk="1" hangingPunct="1">
              <a:spcBef>
                <a:spcPct val="0"/>
              </a:spcBef>
              <a:buClrTx/>
              <a:buSzTx/>
              <a:buFont typeface="Arial" panose="020B0604020202020204" pitchFamily="34" charset="0"/>
              <a:buNone/>
            </a:pPr>
            <a:r>
              <a:rPr lang="zh-CN" altLang="en-US" sz="1800" dirty="0">
                <a:solidFill>
                  <a:srgbClr val="FF0000"/>
                </a:solidFill>
                <a:ea typeface="宋体" panose="02010600030101010101" pitchFamily="2" charset="-122"/>
                <a:sym typeface="Arial" panose="020B0604020202020204" pitchFamily="34" charset="0"/>
              </a:rPr>
              <a:t>先假定</a:t>
            </a:r>
            <a:r>
              <a:rPr lang="zh-CN" altLang="en-US" sz="1800" dirty="0">
                <a:ea typeface="宋体" panose="02010600030101010101" pitchFamily="2" charset="-122"/>
                <a:sym typeface="Arial" panose="020B0604020202020204" pitchFamily="34" charset="0"/>
              </a:rPr>
              <a:t>将资源分配给请求的进程，</a:t>
            </a:r>
            <a:r>
              <a:rPr lang="zh-CN" altLang="en-US" sz="1800" b="1" u="sng" dirty="0">
                <a:solidFill>
                  <a:srgbClr val="FF0000"/>
                </a:solidFill>
                <a:ea typeface="宋体" panose="02010600030101010101" pitchFamily="2" charset="-122"/>
                <a:sym typeface="Arial" panose="020B0604020202020204" pitchFamily="34" charset="0"/>
              </a:rPr>
              <a:t>然后探测是否存在环；</a:t>
            </a:r>
            <a:endParaRPr lang="zh-CN" altLang="en-US" sz="1800" b="1" u="sng" dirty="0">
              <a:solidFill>
                <a:srgbClr val="FF0000"/>
              </a:solidFill>
              <a:ea typeface="宋体" panose="02010600030101010101" pitchFamily="2" charset="-122"/>
              <a:sym typeface="Arial" panose="020B0604020202020204" pitchFamily="34" charset="0"/>
            </a:endParaRP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sym typeface="Arial" panose="020B0604020202020204" pitchFamily="34" charset="0"/>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sym typeface="Arial" panose="020B0604020202020204" pitchFamily="34" charset="0"/>
              </a:rPr>
              <a:t>如果资源</a:t>
            </a:r>
            <a:r>
              <a:rPr lang="zh-CN" altLang="en-US" sz="1800" dirty="0">
                <a:solidFill>
                  <a:srgbClr val="003399"/>
                </a:solidFill>
                <a:ea typeface="宋体" panose="02010600030101010101" pitchFamily="2" charset="-122"/>
                <a:sym typeface="Arial" panose="020B0604020202020204" pitchFamily="34" charset="0"/>
              </a:rPr>
              <a:t>不可用</a:t>
            </a:r>
            <a:r>
              <a:rPr lang="zh-CN" altLang="en-US" sz="1800" dirty="0">
                <a:ea typeface="宋体" panose="02010600030101010101" pitchFamily="2" charset="-122"/>
                <a:sym typeface="Arial" panose="020B0604020202020204" pitchFamily="34" charset="0"/>
              </a:rPr>
              <a:t>，则请求资源的进程进入等待状态</a:t>
            </a:r>
            <a:endParaRPr lang="zh-CN" altLang="en-US" sz="1800" dirty="0">
              <a:ea typeface="宋体" panose="02010600030101010101" pitchFamily="2" charset="-122"/>
              <a:sym typeface="Arial" panose="020B0604020202020204" pitchFamily="34" charset="0"/>
            </a:endParaRP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Step 3</a:t>
            </a:r>
            <a:endParaRPr lang="en-US" altLang="zh-CN">
              <a:effectLst>
                <a:outerShdw blurRad="38100" dist="38100" dir="2700000" algn="tl">
                  <a:srgbClr val="C0C0C0"/>
                </a:outerShdw>
              </a:effectLst>
              <a:ea typeface="宋体" panose="02010600030101010101" pitchFamily="2" charset="-122"/>
              <a:cs typeface="+mj-cs"/>
            </a:endParaRPr>
          </a:p>
        </p:txBody>
      </p:sp>
      <p:sp>
        <p:nvSpPr>
          <p:cNvPr id="52227" name="Rectangle 3"/>
          <p:cNvSpPr>
            <a:spLocks noGrp="1" noChangeArrowheads="1"/>
          </p:cNvSpPr>
          <p:nvPr>
            <p:ph type="body" sz="half" idx="4294967295"/>
          </p:nvPr>
        </p:nvSpPr>
        <p:spPr>
          <a:xfrm>
            <a:off x="1174750" y="1444625"/>
            <a:ext cx="7324725" cy="792163"/>
          </a:xfrm>
        </p:spPr>
        <p:txBody>
          <a:bodyPr/>
          <a:lstStyle/>
          <a:p>
            <a:r>
              <a:rPr lang="en-US" altLang="zh-CN" sz="2000">
                <a:ea typeface="宋体" panose="02010600030101010101" pitchFamily="2" charset="-122"/>
              </a:rPr>
              <a:t>3</a:t>
            </a:r>
            <a:r>
              <a:rPr lang="en-US" altLang="zh-CN" sz="2000">
                <a:solidFill>
                  <a:srgbClr val="00759E"/>
                </a:solidFill>
                <a:ea typeface="宋体" panose="02010600030101010101" pitchFamily="2" charset="-122"/>
              </a:rPr>
              <a:t>. </a:t>
            </a:r>
            <a:r>
              <a:rPr lang="zh-CN" altLang="en-US" sz="2000">
                <a:solidFill>
                  <a:srgbClr val="006600"/>
                </a:solidFill>
                <a:ea typeface="宋体" panose="02010600030101010101" pitchFamily="2" charset="-122"/>
              </a:rPr>
              <a:t>If a cycle is detected</a:t>
            </a:r>
            <a:r>
              <a:rPr lang="zh-CN" altLang="en-US" sz="2000">
                <a:ea typeface="宋体" panose="02010600030101010101" pitchFamily="2" charset="-122"/>
              </a:rPr>
              <a:t>, the request </a:t>
            </a:r>
            <a:r>
              <a:rPr lang="zh-CN" altLang="en-US" sz="2000">
                <a:solidFill>
                  <a:srgbClr val="C00000"/>
                </a:solidFill>
                <a:ea typeface="宋体" panose="02010600030101010101" pitchFamily="2" charset="-122"/>
              </a:rPr>
              <a:t>should not be </a:t>
            </a:r>
            <a:r>
              <a:rPr lang="zh-CN" altLang="en-US" sz="2000">
                <a:ea typeface="宋体" panose="02010600030101010101" pitchFamily="2" charset="-122"/>
              </a:rPr>
              <a:t>granted, otherwise, the request </a:t>
            </a:r>
            <a:r>
              <a:rPr lang="zh-CN" altLang="en-US" sz="2000">
                <a:solidFill>
                  <a:srgbClr val="C00000"/>
                </a:solidFill>
                <a:ea typeface="宋体" panose="02010600030101010101" pitchFamily="2" charset="-122"/>
              </a:rPr>
              <a:t>should be </a:t>
            </a:r>
            <a:r>
              <a:rPr lang="zh-CN" altLang="en-US" sz="2000">
                <a:ea typeface="宋体" panose="02010600030101010101" pitchFamily="2" charset="-122"/>
              </a:rPr>
              <a:t>granted.</a:t>
            </a:r>
            <a:endParaRPr lang="zh-CN" altLang="en-US" sz="2000">
              <a:ea typeface="宋体" panose="02010600030101010101" pitchFamily="2" charset="-122"/>
            </a:endParaRPr>
          </a:p>
          <a:p>
            <a:pPr lvl="1"/>
            <a:endParaRPr lang="zh-CN" altLang="en-US" sz="2000" b="1" i="1" u="sng">
              <a:ea typeface="宋体" panose="02010600030101010101" pitchFamily="2" charset="-122"/>
            </a:endParaRPr>
          </a:p>
        </p:txBody>
      </p:sp>
      <p:graphicFrame>
        <p:nvGraphicFramePr>
          <p:cNvPr id="52228" name="Object 4"/>
          <p:cNvGraphicFramePr>
            <a:graphicFrameLocks noGrp="1" noChangeAspect="1"/>
          </p:cNvGraphicFramePr>
          <p:nvPr>
            <p:ph sz="half" idx="4294967295"/>
          </p:nvPr>
        </p:nvGraphicFramePr>
        <p:xfrm>
          <a:off x="1914525" y="2787650"/>
          <a:ext cx="4459288" cy="3043238"/>
        </p:xfrm>
        <a:graphic>
          <a:graphicData uri="http://schemas.openxmlformats.org/presentationml/2006/ole">
            <mc:AlternateContent xmlns:mc="http://schemas.openxmlformats.org/markup-compatibility/2006">
              <mc:Choice xmlns:v="urn:schemas-microsoft-com:vml" Requires="v">
                <p:oleObj spid="_x0000_s52645" name="" r:id="rId1" imgW="6118860" imgH="4222115" progId="Visio.Drawing.11">
                  <p:embed/>
                </p:oleObj>
              </mc:Choice>
              <mc:Fallback>
                <p:oleObj name="" r:id="rId1" imgW="6118860" imgH="422211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2787650"/>
                        <a:ext cx="4459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29" name="Text Box 5"/>
          <p:cNvSpPr txBox="1">
            <a:spLocks noChangeArrowheads="1"/>
          </p:cNvSpPr>
          <p:nvPr/>
        </p:nvSpPr>
        <p:spPr bwMode="auto">
          <a:xfrm>
            <a:off x="6880225" y="3314700"/>
            <a:ext cx="1787525"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dirty="0">
                <a:solidFill>
                  <a:srgbClr val="C00000"/>
                </a:solidFill>
                <a:ea typeface="宋体" panose="02010600030101010101" pitchFamily="2" charset="-122"/>
              </a:rPr>
              <a:t>Yes, request should be granted</a:t>
            </a:r>
            <a:endParaRPr lang="en-US" altLang="zh-CN" sz="1800" dirty="0">
              <a:solidFill>
                <a:srgbClr val="C00000"/>
              </a:solidFill>
              <a:ea typeface="宋体" panose="02010600030101010101" pitchFamily="2" charset="-122"/>
            </a:endParaRPr>
          </a:p>
          <a:p>
            <a:pPr algn="ctr">
              <a:spcBef>
                <a:spcPct val="50000"/>
              </a:spcBef>
              <a:buClrTx/>
              <a:buSzTx/>
              <a:buFont typeface="Arial" panose="020B0604020202020204" pitchFamily="34" charset="0"/>
              <a:buNone/>
            </a:pPr>
            <a:r>
              <a:rPr lang="en-US" altLang="zh-CN" sz="1800" dirty="0">
                <a:solidFill>
                  <a:srgbClr val="C00000"/>
                </a:solidFill>
                <a:ea typeface="宋体" panose="02010600030101010101" pitchFamily="2" charset="-122"/>
              </a:rPr>
              <a:t>(No cycle)</a:t>
            </a:r>
            <a:endParaRPr lang="en-US" altLang="zh-CN" sz="1800" dirty="0">
              <a:solidFill>
                <a:srgbClr val="C00000"/>
              </a:solidFill>
              <a:ea typeface="宋体" panose="02010600030101010101" pitchFamily="2" charset="-122"/>
            </a:endParaRPr>
          </a:p>
        </p:txBody>
      </p:sp>
      <p:sp>
        <p:nvSpPr>
          <p:cNvPr id="52230" name="矩形 1"/>
          <p:cNvSpPr>
            <a:spLocks noChangeArrowheads="1"/>
          </p:cNvSpPr>
          <p:nvPr/>
        </p:nvSpPr>
        <p:spPr bwMode="auto">
          <a:xfrm>
            <a:off x="2911475" y="5976938"/>
            <a:ext cx="2424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No cycle </a:t>
            </a:r>
            <a:r>
              <a:rPr lang="en-US" altLang="zh-CN" sz="1800">
                <a:ea typeface="宋体" panose="02010600030101010101" pitchFamily="2" charset="-122"/>
                <a:sym typeface="Wingdings" panose="05000000000000000000" pitchFamily="2" charset="2"/>
              </a:rPr>
              <a:t>safe state</a:t>
            </a: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52231" name="椭圆形标注 2"/>
          <p:cNvSpPr>
            <a:spLocks noChangeArrowheads="1"/>
          </p:cNvSpPr>
          <p:nvPr/>
        </p:nvSpPr>
        <p:spPr bwMode="auto">
          <a:xfrm>
            <a:off x="173037" y="2149676"/>
            <a:ext cx="2499142" cy="1738743"/>
          </a:xfrm>
          <a:prstGeom prst="wedgeEllipseCallout">
            <a:avLst>
              <a:gd name="adj1" fmla="val 57536"/>
              <a:gd name="adj2" fmla="val 35489"/>
            </a:avLst>
          </a:prstGeom>
          <a:solidFill>
            <a:schemeClr val="accent1"/>
          </a:solidFill>
          <a:ln w="9525">
            <a:solidFill>
              <a:schemeClr val="tx1"/>
            </a:solidFill>
            <a:miter lim="800000"/>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无环，说明如果把</a:t>
            </a:r>
            <a:r>
              <a:rPr lang="en-US" altLang="zh-CN" sz="1600" dirty="0">
                <a:ea typeface="宋体" panose="02010600030101010101" pitchFamily="2" charset="-122"/>
              </a:rPr>
              <a:t>R1</a:t>
            </a:r>
            <a:r>
              <a:rPr lang="zh-CN" altLang="en-US" sz="1600" dirty="0">
                <a:ea typeface="宋体" panose="02010600030101010101" pitchFamily="2" charset="-122"/>
              </a:rPr>
              <a:t>分配给</a:t>
            </a:r>
            <a:r>
              <a:rPr lang="en-US" altLang="zh-CN" sz="1600" dirty="0">
                <a:ea typeface="宋体" panose="02010600030101010101" pitchFamily="2" charset="-122"/>
              </a:rPr>
              <a:t>P1</a:t>
            </a:r>
            <a:r>
              <a:rPr lang="zh-CN" altLang="en-US" sz="1600" dirty="0">
                <a:ea typeface="宋体" panose="02010600030101010101" pitchFamily="2" charset="-122"/>
              </a:rPr>
              <a:t>后，系统是安全的，不会</a:t>
            </a:r>
            <a:r>
              <a:rPr lang="zh-CN" altLang="en-US" sz="1600" dirty="0" smtClean="0">
                <a:ea typeface="宋体" panose="02010600030101010101" pitchFamily="2" charset="-122"/>
              </a:rPr>
              <a:t>导致死锁，</a:t>
            </a:r>
            <a:r>
              <a:rPr lang="zh-CN" altLang="en-US" sz="1600" dirty="0">
                <a:ea typeface="宋体" panose="02010600030101010101" pitchFamily="2" charset="-122"/>
              </a:rPr>
              <a:t>因此</a:t>
            </a:r>
            <a:r>
              <a:rPr lang="zh-CN" altLang="en-US" sz="1600" b="1" dirty="0">
                <a:solidFill>
                  <a:srgbClr val="0009C0"/>
                </a:solidFill>
                <a:ea typeface="宋体" panose="02010600030101010101" pitchFamily="2" charset="-122"/>
              </a:rPr>
              <a:t>可以真分配。</a:t>
            </a:r>
            <a:endParaRPr lang="zh-CN" altLang="en-US" sz="1600" b="1" dirty="0">
              <a:solidFill>
                <a:srgbClr val="0009C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anose="02010600030101010101" pitchFamily="2" charset="-122"/>
                <a:cs typeface="+mj-cs"/>
              </a:rPr>
              <a:t>Resource-Allocation Graph For Deadlock Avoidance(Demo2)</a:t>
            </a:r>
            <a:endParaRPr lang="en-US" altLang="zh-CN" sz="2000" dirty="0">
              <a:effectLst>
                <a:outerShdw blurRad="38100" dist="38100" dir="2700000" algn="tl">
                  <a:srgbClr val="C0C0C0"/>
                </a:outerShdw>
              </a:effectLst>
              <a:ea typeface="宋体" panose="02010600030101010101" pitchFamily="2" charset="-122"/>
              <a:cs typeface="+mj-cs"/>
            </a:endParaRPr>
          </a:p>
        </p:txBody>
      </p:sp>
      <p:sp>
        <p:nvSpPr>
          <p:cNvPr id="53251" name="Text Box 3"/>
          <p:cNvSpPr txBox="1">
            <a:spLocks noChangeArrowheads="1"/>
          </p:cNvSpPr>
          <p:nvPr/>
        </p:nvSpPr>
        <p:spPr bwMode="auto">
          <a:xfrm>
            <a:off x="6292850" y="1924050"/>
            <a:ext cx="24749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solidFill>
                  <a:srgbClr val="000099"/>
                </a:solidFill>
                <a:ea typeface="宋体" panose="02010600030101010101" pitchFamily="2" charset="-122"/>
              </a:rPr>
              <a:t>Suppose that </a:t>
            </a:r>
            <a:r>
              <a:rPr lang="en-US" altLang="zh-CN" sz="2400">
                <a:solidFill>
                  <a:srgbClr val="C00000"/>
                </a:solidFill>
                <a:ea typeface="宋体" panose="02010600030101010101" pitchFamily="2" charset="-122"/>
              </a:rPr>
              <a:t>P2 </a:t>
            </a:r>
            <a:r>
              <a:rPr lang="en-US" altLang="zh-CN" sz="2400">
                <a:solidFill>
                  <a:srgbClr val="000099"/>
                </a:solidFill>
                <a:ea typeface="宋体" panose="02010600030101010101" pitchFamily="2" charset="-122"/>
              </a:rPr>
              <a:t>requests </a:t>
            </a:r>
            <a:r>
              <a:rPr lang="en-US" altLang="zh-CN" sz="2400">
                <a:solidFill>
                  <a:srgbClr val="C00000"/>
                </a:solidFill>
                <a:ea typeface="宋体" panose="02010600030101010101" pitchFamily="2" charset="-122"/>
              </a:rPr>
              <a:t>R2</a:t>
            </a:r>
            <a:r>
              <a:rPr lang="en-US" altLang="zh-CN" sz="2400">
                <a:solidFill>
                  <a:srgbClr val="000099"/>
                </a:solidFill>
                <a:ea typeface="宋体" panose="02010600030101010101" pitchFamily="2" charset="-122"/>
              </a:rPr>
              <a:t> at this time, can this request  be granted ?</a:t>
            </a:r>
            <a:endParaRPr lang="en-US" altLang="zh-CN" sz="2400">
              <a:solidFill>
                <a:srgbClr val="000099"/>
              </a:solidFill>
              <a:ea typeface="宋体" panose="02010600030101010101" pitchFamily="2" charset="-122"/>
            </a:endParaRPr>
          </a:p>
        </p:txBody>
      </p:sp>
      <p:graphicFrame>
        <p:nvGraphicFramePr>
          <p:cNvPr id="53252" name="Object 4"/>
          <p:cNvGraphicFramePr>
            <a:graphicFrameLocks noGrp="1" noChangeAspect="1"/>
          </p:cNvGraphicFramePr>
          <p:nvPr>
            <p:ph idx="4294967295"/>
          </p:nvPr>
        </p:nvGraphicFramePr>
        <p:xfrm>
          <a:off x="279400" y="1471613"/>
          <a:ext cx="5372100" cy="4114800"/>
        </p:xfrm>
        <a:graphic>
          <a:graphicData uri="http://schemas.openxmlformats.org/presentationml/2006/ole">
            <mc:AlternateContent xmlns:mc="http://schemas.openxmlformats.org/markup-compatibility/2006">
              <mc:Choice xmlns:v="urn:schemas-microsoft-com:vml" Requires="v">
                <p:oleObj spid="_x0000_s53666" name="" r:id="rId1" imgW="6118860" imgH="4222115" progId="Visio.Drawing.11">
                  <p:embed/>
                </p:oleObj>
              </mc:Choice>
              <mc:Fallback>
                <p:oleObj name="" r:id="rId1" imgW="6118860" imgH="422211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471613"/>
                        <a:ext cx="5372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427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19174" y="1614528"/>
            <a:ext cx="5135563"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椭圆形标注 2"/>
          <p:cNvSpPr>
            <a:spLocks noChangeArrowheads="1"/>
          </p:cNvSpPr>
          <p:nvPr/>
        </p:nvSpPr>
        <p:spPr bwMode="auto">
          <a:xfrm>
            <a:off x="6193380" y="3835168"/>
            <a:ext cx="1766887" cy="544512"/>
          </a:xfrm>
          <a:prstGeom prst="wedgeEllipseCallout">
            <a:avLst>
              <a:gd name="adj1" fmla="val -96741"/>
              <a:gd name="adj2" fmla="val -1380"/>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提出申请</a:t>
            </a:r>
            <a:endParaRPr lang="zh-CN" altLang="en-US" sz="1800" dirty="0">
              <a:ea typeface="宋体" panose="02010600030101010101" pitchFamily="2" charset="-122"/>
            </a:endParaRPr>
          </a:p>
        </p:txBody>
      </p:sp>
      <p:sp>
        <p:nvSpPr>
          <p:cNvPr id="4" name="Rectangle 2"/>
          <p:cNvSpPr txBox="1">
            <a:spLocks noChangeArrowheads="1"/>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sz="2000" kern="0">
                <a:effectLst>
                  <a:outerShdw blurRad="38100" dist="38100" dir="2700000" algn="tl">
                    <a:srgbClr val="C0C0C0"/>
                  </a:outerShdw>
                </a:effectLst>
                <a:ea typeface="宋体" panose="02010600030101010101" pitchFamily="2" charset="-122"/>
                <a:cs typeface="+mj-cs"/>
              </a:rPr>
              <a:t>Resource-Allocation Graph For Deadlock Avoidance(Demo2)</a:t>
            </a:r>
            <a:endParaRPr lang="en-US" altLang="zh-CN" sz="2000" kern="0" dirty="0">
              <a:effectLst>
                <a:outerShdw blurRad="38100" dist="38100" dir="2700000" algn="tl">
                  <a:srgbClr val="C0C0C0"/>
                </a:outerShdw>
              </a:effectLst>
              <a:ea typeface="宋体" panose="02010600030101010101" pitchFamily="2" charset="-122"/>
              <a:cs typeface="+mj-cs"/>
            </a:endParaRPr>
          </a:p>
        </p:txBody>
      </p:sp>
      <p:sp>
        <p:nvSpPr>
          <p:cNvPr id="54277" name="矩形 4"/>
          <p:cNvSpPr>
            <a:spLocks noChangeArrowheads="1"/>
          </p:cNvSpPr>
          <p:nvPr/>
        </p:nvSpPr>
        <p:spPr bwMode="auto">
          <a:xfrm>
            <a:off x="944563" y="1020763"/>
            <a:ext cx="7218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1. </a:t>
            </a:r>
            <a:r>
              <a:rPr lang="zh-CN" altLang="en-US" sz="2000">
                <a:ea typeface="宋体" panose="02010600030101010101" pitchFamily="2" charset="-122"/>
              </a:rPr>
              <a:t>Converts the relevant </a:t>
            </a:r>
            <a:r>
              <a:rPr lang="zh-CN" altLang="en-US" sz="2000" b="1" i="1" u="sng">
                <a:ea typeface="宋体" panose="02010600030101010101" pitchFamily="2" charset="-122"/>
              </a:rPr>
              <a:t>claim edge</a:t>
            </a:r>
            <a:r>
              <a:rPr lang="zh-CN" altLang="en-US" sz="2000">
                <a:ea typeface="宋体" panose="02010600030101010101" pitchFamily="2" charset="-122"/>
              </a:rPr>
              <a:t> to the </a:t>
            </a:r>
            <a:r>
              <a:rPr lang="zh-CN" altLang="en-US" sz="2000" b="1" i="1" u="sng">
                <a:ea typeface="宋体" panose="02010600030101010101" pitchFamily="2" charset="-122"/>
              </a:rPr>
              <a:t>request edge</a:t>
            </a:r>
            <a:endParaRPr lang="zh-CN" altLang="en-US" sz="2000" b="1" i="1" u="sng">
              <a:ea typeface="宋体" panose="02010600030101010101" pitchFamily="2" charset="-122"/>
            </a:endParaRPr>
          </a:p>
        </p:txBody>
      </p:sp>
      <p:sp>
        <p:nvSpPr>
          <p:cNvPr id="6" name="圆角矩形标注 5"/>
          <p:cNvSpPr/>
          <p:nvPr/>
        </p:nvSpPr>
        <p:spPr bwMode="auto">
          <a:xfrm>
            <a:off x="5466033" y="4625996"/>
            <a:ext cx="2696892" cy="791737"/>
          </a:xfrm>
          <a:prstGeom prst="wedgeRoundRectCallout">
            <a:avLst>
              <a:gd name="adj1" fmla="val -70411"/>
              <a:gd name="adj2" fmla="val -46680"/>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dirty="0">
                <a:ea typeface="宋体" panose="02010600030101010101" pitchFamily="2" charset="-122"/>
              </a:rPr>
              <a:t>relevant </a:t>
            </a:r>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r>
              <a:rPr lang="en-US" altLang="zh-CN" dirty="0">
                <a:ea typeface="宋体" panose="02010600030101010101" pitchFamily="2" charset="-122"/>
              </a:rPr>
              <a:t>to the </a:t>
            </a:r>
            <a:r>
              <a:rPr lang="en-US" altLang="zh-CN" b="1" i="1" u="sng" dirty="0">
                <a:solidFill>
                  <a:srgbClr val="003399"/>
                </a:solidFill>
                <a:ea typeface="宋体" panose="02010600030101010101" pitchFamily="2" charset="-122"/>
              </a:rPr>
              <a:t>request edge</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ln>
            <a:miter/>
          </a:ln>
        </p:spPr>
        <p:txBody>
          <a:bodyPr/>
          <a:lstStyle/>
          <a:p>
            <a:pPr>
              <a:defRPr/>
            </a:pPr>
            <a:r>
              <a:rPr lang="en-US" altLang="zh-CN" sz="2800">
                <a:effectLst>
                  <a:outerShdw blurRad="38100" dist="38100" dir="2700000" algn="tl">
                    <a:srgbClr val="C0C0C0"/>
                  </a:outerShdw>
                </a:effectLst>
                <a:ea typeface="宋体" panose="02010600030101010101" pitchFamily="2" charset="-122"/>
                <a:cs typeface="+mj-cs"/>
              </a:rPr>
              <a:t>Unsafe State In Resource-Allocation Graph</a:t>
            </a:r>
            <a:endParaRPr lang="en-US" altLang="zh-CN" sz="2800">
              <a:effectLst>
                <a:outerShdw blurRad="38100" dist="38100" dir="2700000" algn="tl">
                  <a:srgbClr val="C0C0C0"/>
                </a:outerShdw>
              </a:effectLst>
              <a:ea typeface="宋体" panose="02010600030101010101" pitchFamily="2" charset="-122"/>
              <a:cs typeface="+mj-cs"/>
            </a:endParaRPr>
          </a:p>
        </p:txBody>
      </p:sp>
      <p:graphicFrame>
        <p:nvGraphicFramePr>
          <p:cNvPr id="55299" name="Object 4"/>
          <p:cNvGraphicFramePr>
            <a:graphicFrameLocks noGrp="1" noChangeAspect="1"/>
          </p:cNvGraphicFramePr>
          <p:nvPr>
            <p:ph idx="4294967295"/>
          </p:nvPr>
        </p:nvGraphicFramePr>
        <p:xfrm>
          <a:off x="1077913" y="1954213"/>
          <a:ext cx="5173662" cy="3670300"/>
        </p:xfrm>
        <a:graphic>
          <a:graphicData uri="http://schemas.openxmlformats.org/presentationml/2006/ole">
            <mc:AlternateContent xmlns:mc="http://schemas.openxmlformats.org/markup-compatibility/2006">
              <mc:Choice xmlns:v="urn:schemas-microsoft-com:vml" Requires="v">
                <p:oleObj spid="_x0000_s55715" name="" r:id="rId1" imgW="6141085" imgH="4244340" progId="Visio.Drawing.11">
                  <p:embed/>
                </p:oleObj>
              </mc:Choice>
              <mc:Fallback>
                <p:oleObj name="" r:id="rId1" imgW="6141085" imgH="424434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1954213"/>
                        <a:ext cx="5173662"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0" name="椭圆形标注 2"/>
          <p:cNvSpPr>
            <a:spLocks noChangeArrowheads="1"/>
          </p:cNvSpPr>
          <p:nvPr/>
        </p:nvSpPr>
        <p:spPr bwMode="auto">
          <a:xfrm>
            <a:off x="5035550" y="5021263"/>
            <a:ext cx="2747963" cy="512762"/>
          </a:xfrm>
          <a:prstGeom prst="wedgeEllipseCallout">
            <a:avLst>
              <a:gd name="adj1" fmla="val -50829"/>
              <a:gd name="adj2" fmla="val -147176"/>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资源可用，假分配</a:t>
            </a:r>
            <a:endParaRPr lang="zh-CN" altLang="en-US" sz="1800">
              <a:ea typeface="宋体" panose="02010600030101010101" pitchFamily="2" charset="-122"/>
            </a:endParaRPr>
          </a:p>
        </p:txBody>
      </p:sp>
      <p:sp>
        <p:nvSpPr>
          <p:cNvPr id="6" name="Rectangle 3"/>
          <p:cNvSpPr txBox="1">
            <a:spLocks noChangeArrowheads="1"/>
          </p:cNvSpPr>
          <p:nvPr/>
        </p:nvSpPr>
        <p:spPr bwMode="auto">
          <a:xfrm>
            <a:off x="1077913" y="1006475"/>
            <a:ext cx="72326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marL="0" lvl="1">
              <a:defRPr/>
            </a:pPr>
            <a:r>
              <a:rPr lang="en-US" altLang="zh-CN" sz="2000" kern="0">
                <a:ea typeface="宋体" panose="02010600030101010101" pitchFamily="2" charset="-122"/>
              </a:rPr>
              <a:t>2. </a:t>
            </a:r>
            <a:r>
              <a:rPr lang="zh-CN" altLang="en-US" sz="2000" kern="0">
                <a:ea typeface="宋体" panose="02010600030101010101" pitchFamily="2" charset="-122"/>
              </a:rPr>
              <a:t>if the requested resource is </a:t>
            </a:r>
            <a:r>
              <a:rPr lang="zh-CN" altLang="en-US" sz="2000" b="1" kern="0">
                <a:solidFill>
                  <a:srgbClr val="FF0000"/>
                </a:solidFill>
                <a:ea typeface="宋体" panose="02010600030101010101" pitchFamily="2" charset="-122"/>
              </a:rPr>
              <a:t>available</a:t>
            </a:r>
            <a:r>
              <a:rPr lang="zh-CN" altLang="en-US" sz="2000" kern="0">
                <a:ea typeface="宋体" panose="02010600030101010101" pitchFamily="2" charset="-122"/>
              </a:rPr>
              <a:t>, then converts the </a:t>
            </a:r>
            <a:r>
              <a:rPr lang="zh-CN" altLang="en-US" sz="2000" b="1" i="1" u="sng" kern="0">
                <a:ea typeface="宋体" panose="02010600030101010101" pitchFamily="2" charset="-122"/>
              </a:rPr>
              <a:t>request edge</a:t>
            </a:r>
            <a:r>
              <a:rPr lang="zh-CN" altLang="en-US" sz="2000" kern="0">
                <a:ea typeface="宋体" panose="02010600030101010101" pitchFamily="2" charset="-122"/>
              </a:rPr>
              <a:t> to the </a:t>
            </a:r>
            <a:r>
              <a:rPr lang="zh-CN" altLang="en-US" sz="2000" b="1" i="1" u="sng" kern="0">
                <a:ea typeface="宋体" panose="02010600030101010101" pitchFamily="2" charset="-122"/>
              </a:rPr>
              <a:t>assignment edge ，</a:t>
            </a:r>
            <a:r>
              <a:rPr lang="en-US" altLang="zh-CN" sz="2000" kern="0">
                <a:solidFill>
                  <a:srgbClr val="FF0000"/>
                </a:solidFill>
                <a:ea typeface="宋体" panose="02010600030101010101" pitchFamily="2" charset="-122"/>
                <a:sym typeface="Arial" panose="020B0604020202020204" pitchFamily="34" charset="0"/>
              </a:rPr>
              <a:t>otherwise, p</a:t>
            </a:r>
            <a:r>
              <a:rPr lang="en-US" altLang="zh-CN" sz="2000" kern="0" baseline="-25000">
                <a:solidFill>
                  <a:srgbClr val="FF0000"/>
                </a:solidFill>
                <a:ea typeface="宋体" panose="02010600030101010101" pitchFamily="2" charset="-122"/>
                <a:sym typeface="Arial" panose="020B0604020202020204" pitchFamily="34" charset="0"/>
              </a:rPr>
              <a:t>i</a:t>
            </a:r>
            <a:r>
              <a:rPr lang="en-US" altLang="zh-CN" sz="2000" kern="0">
                <a:solidFill>
                  <a:srgbClr val="FF0000"/>
                </a:solidFill>
                <a:ea typeface="宋体" panose="02010600030101010101" pitchFamily="2" charset="-122"/>
                <a:sym typeface="Arial" panose="020B0604020202020204" pitchFamily="34" charset="0"/>
              </a:rPr>
              <a:t> waits.</a:t>
            </a:r>
            <a:endParaRPr lang="en-US" altLang="zh-CN" sz="2000" kern="0">
              <a:solidFill>
                <a:srgbClr val="FF0000"/>
              </a:solidFill>
              <a:ea typeface="宋体" panose="02010600030101010101" pitchFamily="2" charset="-122"/>
            </a:endParaRPr>
          </a:p>
          <a:p>
            <a:pPr>
              <a:defRPr/>
            </a:pPr>
            <a:endParaRPr lang="zh-CN" altLang="en-US" sz="2000" kern="0">
              <a:solidFill>
                <a:srgbClr val="FF0000"/>
              </a:solidFill>
              <a:ea typeface="宋体" panose="02010600030101010101" pitchFamily="2" charset="-122"/>
            </a:endParaRPr>
          </a:p>
          <a:p>
            <a:pPr>
              <a:defRPr/>
            </a:pPr>
            <a:endParaRPr lang="zh-CN" altLang="en-US" sz="2000" b="1" i="1" u="sng" kern="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ln>
            <a:miter/>
          </a:ln>
        </p:spPr>
        <p:txBody>
          <a:bodyPr/>
          <a:lstStyle/>
          <a:p>
            <a:pPr>
              <a:defRPr/>
            </a:pPr>
            <a:r>
              <a:rPr lang="en-US" altLang="zh-CN" sz="2800">
                <a:effectLst>
                  <a:outerShdw blurRad="38100" dist="38100" dir="2700000" algn="tl">
                    <a:srgbClr val="C0C0C0"/>
                  </a:outerShdw>
                </a:effectLst>
                <a:ea typeface="宋体" panose="02010600030101010101" pitchFamily="2" charset="-122"/>
                <a:cs typeface="+mj-cs"/>
              </a:rPr>
              <a:t>Unsafe State In Resource-Allocation Graph</a:t>
            </a:r>
            <a:endParaRPr lang="en-US" altLang="zh-CN" sz="2800">
              <a:effectLst>
                <a:outerShdw blurRad="38100" dist="38100" dir="2700000" algn="tl">
                  <a:srgbClr val="C0C0C0"/>
                </a:outerShdw>
              </a:effectLst>
              <a:ea typeface="宋体" panose="02010600030101010101" pitchFamily="2" charset="-122"/>
              <a:cs typeface="+mj-cs"/>
            </a:endParaRPr>
          </a:p>
        </p:txBody>
      </p:sp>
      <p:graphicFrame>
        <p:nvGraphicFramePr>
          <p:cNvPr id="56323" name="Object 4"/>
          <p:cNvGraphicFramePr>
            <a:graphicFrameLocks noGrp="1" noChangeAspect="1"/>
          </p:cNvGraphicFramePr>
          <p:nvPr>
            <p:ph idx="4294967295"/>
          </p:nvPr>
        </p:nvGraphicFramePr>
        <p:xfrm>
          <a:off x="1077913" y="1954213"/>
          <a:ext cx="5173662" cy="3670300"/>
        </p:xfrm>
        <a:graphic>
          <a:graphicData uri="http://schemas.openxmlformats.org/presentationml/2006/ole">
            <mc:AlternateContent xmlns:mc="http://schemas.openxmlformats.org/markup-compatibility/2006">
              <mc:Choice xmlns:v="urn:schemas-microsoft-com:vml" Requires="v">
                <p:oleObj spid="_x0000_s56740" name="" r:id="rId1" imgW="6141085" imgH="4244340" progId="Visio.Drawing.11">
                  <p:embed/>
                </p:oleObj>
              </mc:Choice>
              <mc:Fallback>
                <p:oleObj name="" r:id="rId1" imgW="6141085" imgH="424434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1954213"/>
                        <a:ext cx="5173662"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4" name="椭圆形标注 2"/>
          <p:cNvSpPr>
            <a:spLocks noChangeArrowheads="1"/>
          </p:cNvSpPr>
          <p:nvPr/>
        </p:nvSpPr>
        <p:spPr bwMode="auto">
          <a:xfrm>
            <a:off x="5035550" y="5021263"/>
            <a:ext cx="3220683" cy="512762"/>
          </a:xfrm>
          <a:prstGeom prst="wedgeEllipseCallout">
            <a:avLst>
              <a:gd name="adj1" fmla="val -50829"/>
              <a:gd name="adj2" fmla="val -147176"/>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有环，不安全，不分配</a:t>
            </a:r>
            <a:endParaRPr lang="zh-CN" altLang="en-US" sz="1800" dirty="0">
              <a:ea typeface="宋体" panose="02010600030101010101" pitchFamily="2" charset="-122"/>
            </a:endParaRPr>
          </a:p>
        </p:txBody>
      </p:sp>
      <p:sp>
        <p:nvSpPr>
          <p:cNvPr id="56325" name="Text Box 3"/>
          <p:cNvSpPr txBox="1">
            <a:spLocks noChangeArrowheads="1"/>
          </p:cNvSpPr>
          <p:nvPr/>
        </p:nvSpPr>
        <p:spPr bwMode="auto">
          <a:xfrm>
            <a:off x="6534150" y="2671763"/>
            <a:ext cx="24987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ea typeface="宋体" panose="02010600030101010101" pitchFamily="2" charset="-122"/>
              </a:rPr>
              <a:t>No!!!</a:t>
            </a:r>
            <a:endParaRPr lang="en-US" altLang="zh-CN" sz="2400">
              <a:ea typeface="宋体" panose="02010600030101010101" pitchFamily="2" charset="-122"/>
            </a:endParaRPr>
          </a:p>
          <a:p>
            <a:pPr>
              <a:spcBef>
                <a:spcPct val="50000"/>
              </a:spcBef>
              <a:buClrTx/>
              <a:buSzTx/>
              <a:buFont typeface="Arial" panose="020B0604020202020204" pitchFamily="34" charset="0"/>
              <a:buNone/>
            </a:pPr>
            <a:r>
              <a:rPr lang="en-US" altLang="zh-CN" sz="2400">
                <a:ea typeface="宋体" panose="02010600030101010101" pitchFamily="2" charset="-122"/>
              </a:rPr>
              <a:t>There exists a cycle  =&gt;Unsafe</a:t>
            </a:r>
            <a:endParaRPr lang="en-US" altLang="zh-CN" sz="2400">
              <a:ea typeface="宋体" panose="02010600030101010101" pitchFamily="2" charset="-122"/>
            </a:endParaRPr>
          </a:p>
          <a:p>
            <a:pPr>
              <a:spcBef>
                <a:spcPct val="50000"/>
              </a:spcBef>
              <a:buClrTx/>
              <a:buSzTx/>
              <a:buFont typeface="Arial" panose="020B0604020202020204" pitchFamily="34" charset="0"/>
              <a:buNone/>
            </a:pPr>
            <a:endParaRPr lang="en-US" altLang="zh-CN" sz="2400">
              <a:ea typeface="宋体" panose="02010600030101010101" pitchFamily="2" charset="-122"/>
            </a:endParaRPr>
          </a:p>
        </p:txBody>
      </p:sp>
      <p:sp>
        <p:nvSpPr>
          <p:cNvPr id="8" name="Rectangle 3"/>
          <p:cNvSpPr txBox="1">
            <a:spLocks noChangeArrowheads="1"/>
          </p:cNvSpPr>
          <p:nvPr/>
        </p:nvSpPr>
        <p:spPr bwMode="auto">
          <a:xfrm>
            <a:off x="1196975" y="1071563"/>
            <a:ext cx="73247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defRPr/>
            </a:pPr>
            <a:r>
              <a:rPr lang="en-US" altLang="zh-CN" sz="2000" kern="0">
                <a:ea typeface="宋体" panose="02010600030101010101" pitchFamily="2" charset="-122"/>
              </a:rPr>
              <a:t>3</a:t>
            </a:r>
            <a:r>
              <a:rPr lang="en-US" altLang="zh-CN" sz="2000" kern="0">
                <a:solidFill>
                  <a:srgbClr val="00759E"/>
                </a:solidFill>
                <a:ea typeface="宋体" panose="02010600030101010101" pitchFamily="2" charset="-122"/>
              </a:rPr>
              <a:t>. </a:t>
            </a:r>
            <a:r>
              <a:rPr lang="zh-CN" altLang="en-US" sz="2000" kern="0">
                <a:solidFill>
                  <a:srgbClr val="00759E"/>
                </a:solidFill>
                <a:ea typeface="宋体" panose="02010600030101010101" pitchFamily="2" charset="-122"/>
              </a:rPr>
              <a:t>If a cycle is detected</a:t>
            </a:r>
            <a:r>
              <a:rPr lang="zh-CN" altLang="en-US" sz="2000" kern="0">
                <a:ea typeface="宋体" panose="02010600030101010101" pitchFamily="2" charset="-122"/>
              </a:rPr>
              <a:t>, the request should not be granted, otherwise, the request should be granted.</a:t>
            </a:r>
            <a:endParaRPr lang="zh-CN" altLang="en-US" sz="2000" kern="0">
              <a:ea typeface="宋体" panose="02010600030101010101" pitchFamily="2" charset="-122"/>
            </a:endParaRPr>
          </a:p>
          <a:p>
            <a:pPr lvl="1">
              <a:defRPr/>
            </a:pPr>
            <a:endParaRPr lang="zh-CN" altLang="en-US" sz="2000" b="1" i="1" u="sng" kern="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anose="02010600030101010101" pitchFamily="2" charset="-122"/>
                <a:cs typeface="+mj-cs"/>
              </a:rPr>
              <a:t>Resource-Allocation Graph For Deadlock Avoidance(Demo2)</a:t>
            </a:r>
            <a:endParaRPr lang="en-US" altLang="zh-CN" sz="2000" dirty="0">
              <a:effectLst>
                <a:outerShdw blurRad="38100" dist="38100" dir="2700000" algn="tl">
                  <a:srgbClr val="C0C0C0"/>
                </a:outerShdw>
              </a:effectLst>
              <a:ea typeface="宋体" panose="02010600030101010101" pitchFamily="2" charset="-122"/>
              <a:cs typeface="+mj-cs"/>
            </a:endParaRPr>
          </a:p>
        </p:txBody>
      </p:sp>
      <p:graphicFrame>
        <p:nvGraphicFramePr>
          <p:cNvPr id="57347" name="Object 4"/>
          <p:cNvGraphicFramePr>
            <a:graphicFrameLocks noGrp="1" noChangeAspect="1"/>
          </p:cNvGraphicFramePr>
          <p:nvPr>
            <p:ph idx="4294967295"/>
          </p:nvPr>
        </p:nvGraphicFramePr>
        <p:xfrm>
          <a:off x="685800" y="2016125"/>
          <a:ext cx="4657725" cy="3536950"/>
        </p:xfrm>
        <a:graphic>
          <a:graphicData uri="http://schemas.openxmlformats.org/presentationml/2006/ole">
            <mc:AlternateContent xmlns:mc="http://schemas.openxmlformats.org/markup-compatibility/2006">
              <mc:Choice xmlns:v="urn:schemas-microsoft-com:vml" Requires="v">
                <p:oleObj spid="_x0000_s57763" name="" r:id="rId1" imgW="6118860" imgH="4222115" progId="Visio.Drawing.11">
                  <p:embed/>
                </p:oleObj>
              </mc:Choice>
              <mc:Fallback>
                <p:oleObj name="" r:id="rId1" imgW="6118860" imgH="422211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16125"/>
                        <a:ext cx="4657725"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8" name="Text Box 3"/>
          <p:cNvSpPr txBox="1">
            <a:spLocks noChangeArrowheads="1"/>
          </p:cNvSpPr>
          <p:nvPr/>
        </p:nvSpPr>
        <p:spPr bwMode="auto">
          <a:xfrm>
            <a:off x="5959475" y="1508125"/>
            <a:ext cx="2498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50000"/>
              </a:spcBef>
              <a:buClrTx/>
              <a:buSzTx/>
              <a:buFont typeface="Arial" panose="020B0604020202020204" pitchFamily="34" charset="0"/>
              <a:buNone/>
            </a:pPr>
            <a:r>
              <a:rPr lang="zh-CN" altLang="en-US" sz="2000" dirty="0">
                <a:solidFill>
                  <a:srgbClr val="FF0000"/>
                </a:solidFill>
                <a:ea typeface="宋体" panose="02010600030101010101" pitchFamily="2" charset="-122"/>
              </a:rPr>
              <a:t>系统恢复到原来的安全状态，</a:t>
            </a:r>
            <a:r>
              <a:rPr lang="en-US" altLang="zh-CN" sz="2000" dirty="0">
                <a:solidFill>
                  <a:srgbClr val="FF0000"/>
                </a:solidFill>
                <a:ea typeface="宋体" panose="02010600030101010101" pitchFamily="2" charset="-122"/>
              </a:rPr>
              <a:t>P2</a:t>
            </a:r>
            <a:r>
              <a:rPr lang="zh-CN" altLang="en-US" sz="2000" dirty="0">
                <a:solidFill>
                  <a:srgbClr val="FF0000"/>
                </a:solidFill>
                <a:ea typeface="宋体" panose="02010600030101010101" pitchFamily="2" charset="-122"/>
              </a:rPr>
              <a:t>被阻塞，进入等待状态</a:t>
            </a:r>
            <a:endParaRPr lang="en-US" altLang="zh-CN" sz="2000" dirty="0">
              <a:solidFill>
                <a:srgbClr val="FF0000"/>
              </a:solidFill>
              <a:ea typeface="宋体" panose="02010600030101010101" pitchFamily="2" charset="-122"/>
            </a:endParaRPr>
          </a:p>
        </p:txBody>
      </p:sp>
      <p:sp>
        <p:nvSpPr>
          <p:cNvPr id="57349" name="Text Box 3"/>
          <p:cNvSpPr txBox="1">
            <a:spLocks noChangeArrowheads="1"/>
          </p:cNvSpPr>
          <p:nvPr/>
        </p:nvSpPr>
        <p:spPr bwMode="auto">
          <a:xfrm>
            <a:off x="5959475" y="2945845"/>
            <a:ext cx="27146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50000"/>
              </a:spcBef>
              <a:buClrTx/>
              <a:buSzTx/>
              <a:buFont typeface="Arial" panose="020B0604020202020204" pitchFamily="34" charset="0"/>
              <a:buNone/>
            </a:pPr>
            <a:r>
              <a:rPr lang="zh-CN" altLang="en-US" sz="2000" dirty="0">
                <a:ea typeface="宋体" panose="02010600030101010101" pitchFamily="2" charset="-122"/>
              </a:rPr>
              <a:t>在该状态下，若</a:t>
            </a:r>
            <a:r>
              <a:rPr lang="en-US" altLang="zh-CN" sz="2000" dirty="0">
                <a:ea typeface="宋体" panose="02010600030101010101" pitchFamily="2" charset="-122"/>
              </a:rPr>
              <a:t>P1</a:t>
            </a:r>
            <a:r>
              <a:rPr lang="zh-CN" altLang="en-US" sz="2000" dirty="0">
                <a:ea typeface="宋体" panose="02010600030101010101" pitchFamily="2" charset="-122"/>
              </a:rPr>
              <a:t>再申请</a:t>
            </a:r>
            <a:r>
              <a:rPr lang="en-US" altLang="zh-CN" sz="2000" dirty="0">
                <a:ea typeface="宋体" panose="02010600030101010101" pitchFamily="2" charset="-122"/>
              </a:rPr>
              <a:t>R2</a:t>
            </a:r>
            <a:r>
              <a:rPr lang="zh-CN" altLang="en-US" sz="2000" dirty="0">
                <a:ea typeface="宋体" panose="02010600030101010101" pitchFamily="2" charset="-122"/>
              </a:rPr>
              <a:t>，系统会满足其请求；（</a:t>
            </a:r>
            <a:r>
              <a:rPr lang="en-US" altLang="zh-CN" sz="2000" dirty="0">
                <a:solidFill>
                  <a:srgbClr val="C00000"/>
                </a:solidFill>
                <a:ea typeface="宋体" panose="02010600030101010101" pitchFamily="2" charset="-122"/>
              </a:rPr>
              <a:t>WHY</a:t>
            </a:r>
            <a:r>
              <a:rPr lang="zh-CN" altLang="en-US" sz="2000" dirty="0">
                <a:solidFill>
                  <a:srgbClr val="C00000"/>
                </a:solidFill>
                <a:ea typeface="宋体" panose="02010600030101010101" pitchFamily="2" charset="-122"/>
              </a:rPr>
              <a:t>？</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spcBef>
                <a:spcPct val="50000"/>
              </a:spcBef>
              <a:buClrTx/>
              <a:buSzTx/>
              <a:buFont typeface="Arial" panose="020B0604020202020204" pitchFamily="34" charset="0"/>
              <a:buNone/>
            </a:pPr>
            <a:r>
              <a:rPr lang="en-US" altLang="zh-CN" sz="2000" dirty="0">
                <a:ea typeface="宋体" panose="02010600030101010101" pitchFamily="2" charset="-122"/>
              </a:rPr>
              <a:t>P1</a:t>
            </a:r>
            <a:r>
              <a:rPr lang="zh-CN" altLang="en-US" sz="2000" dirty="0">
                <a:ea typeface="宋体" panose="02010600030101010101" pitchFamily="2" charset="-122"/>
              </a:rPr>
              <a:t>使用完两种设备后，若</a:t>
            </a:r>
            <a:r>
              <a:rPr lang="en-US" altLang="zh-CN" sz="2000" dirty="0">
                <a:ea typeface="宋体" panose="02010600030101010101" pitchFamily="2" charset="-122"/>
              </a:rPr>
              <a:t>P2</a:t>
            </a:r>
            <a:r>
              <a:rPr lang="zh-CN" altLang="en-US" sz="2000" dirty="0">
                <a:ea typeface="宋体" panose="02010600030101010101" pitchFamily="2" charset="-122"/>
              </a:rPr>
              <a:t>再提出请求，系统会满足其请求。</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7.5.3 Banker’s Algorithm</a:t>
            </a:r>
            <a:endParaRPr lang="en-US" altLang="zh-CN">
              <a:effectLst>
                <a:outerShdw blurRad="38100" dist="38100" dir="2700000" algn="tl">
                  <a:srgbClr val="C0C0C0"/>
                </a:outerShdw>
              </a:effectLst>
              <a:ea typeface="宋体" panose="02010600030101010101" pitchFamily="2" charset="-122"/>
              <a:cs typeface="+mj-cs"/>
            </a:endParaRPr>
          </a:p>
        </p:txBody>
      </p:sp>
      <p:sp>
        <p:nvSpPr>
          <p:cNvPr id="58371" name="Rectangle 3"/>
          <p:cNvSpPr>
            <a:spLocks noGrp="1" noChangeArrowheads="1"/>
          </p:cNvSpPr>
          <p:nvPr>
            <p:ph type="body" idx="4294967295"/>
          </p:nvPr>
        </p:nvSpPr>
        <p:spPr>
          <a:xfrm>
            <a:off x="827088" y="1397000"/>
            <a:ext cx="7165975" cy="4441825"/>
          </a:xfrm>
        </p:spPr>
        <p:txBody>
          <a:bodyPr/>
          <a:lstStyle/>
          <a:p>
            <a:r>
              <a:rPr lang="en-US" altLang="zh-CN" sz="2400" dirty="0">
                <a:solidFill>
                  <a:srgbClr val="0009C0"/>
                </a:solidFill>
                <a:ea typeface="宋体" panose="02010600030101010101" pitchFamily="2" charset="-122"/>
              </a:rPr>
              <a:t>Multiple instances.</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Each process must a priori claim maximum use.</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When a process requests a resource it may have to wait.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When a process gets all its resources it must return them in a finite amount of time.</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1047750" y="412750"/>
            <a:ext cx="7591425" cy="457200"/>
          </a:xfrm>
          <a:ln>
            <a:miter/>
          </a:ln>
        </p:spPr>
        <p:txBody>
          <a:bodyPr/>
          <a:lstStyle/>
          <a:p>
            <a:pPr>
              <a:defRPr/>
            </a:pPr>
            <a:r>
              <a:rPr lang="en-US" altLang="zh-CN" sz="2800" dirty="0">
                <a:effectLst>
                  <a:outerShdw blurRad="38100" dist="38100" dir="2700000" algn="tl">
                    <a:srgbClr val="C0C0C0"/>
                  </a:outerShdw>
                </a:effectLst>
                <a:ea typeface="宋体" panose="02010600030101010101" pitchFamily="2" charset="-122"/>
                <a:cs typeface="+mj-cs"/>
              </a:rPr>
              <a:t>Data Structures for the Banker’s Algorithm </a:t>
            </a:r>
            <a:endParaRPr lang="en-US" altLang="zh-CN" sz="2800" dirty="0">
              <a:effectLst>
                <a:outerShdw blurRad="38100" dist="38100" dir="2700000" algn="tl">
                  <a:srgbClr val="C0C0C0"/>
                </a:outerShdw>
              </a:effectLst>
              <a:ea typeface="宋体" panose="02010600030101010101" pitchFamily="2" charset="-122"/>
              <a:cs typeface="+mj-cs"/>
            </a:endParaRPr>
          </a:p>
        </p:txBody>
      </p:sp>
      <p:sp>
        <p:nvSpPr>
          <p:cNvPr id="59395" name="Rectangle 3"/>
          <p:cNvSpPr>
            <a:spLocks noGrp="1" noChangeArrowheads="1"/>
          </p:cNvSpPr>
          <p:nvPr>
            <p:ph type="body" idx="4294967295"/>
          </p:nvPr>
        </p:nvSpPr>
        <p:spPr>
          <a:xfrm>
            <a:off x="601701" y="2142428"/>
            <a:ext cx="7873226" cy="3783013"/>
          </a:xfrm>
        </p:spPr>
        <p:txBody>
          <a:bodyPr/>
          <a:lstStyle/>
          <a:p>
            <a:r>
              <a:rPr lang="en-US" altLang="zh-CN" sz="2000" b="1" i="1" dirty="0">
                <a:solidFill>
                  <a:srgbClr val="FF0000"/>
                </a:solidFill>
                <a:ea typeface="宋体" panose="02010600030101010101" pitchFamily="2" charset="-122"/>
              </a:rPr>
              <a:t>Available</a:t>
            </a:r>
            <a:r>
              <a:rPr lang="en-US" altLang="zh-CN" sz="2000" i="1" dirty="0">
                <a:ea typeface="宋体" panose="02010600030101010101" pitchFamily="2" charset="-122"/>
              </a:rPr>
              <a:t>:</a:t>
            </a:r>
            <a:r>
              <a:rPr lang="en-US" altLang="zh-CN" sz="2000" dirty="0">
                <a:ea typeface="宋体" panose="02010600030101010101" pitchFamily="2" charset="-122"/>
              </a:rPr>
              <a:t>  Vector of length </a:t>
            </a:r>
            <a:r>
              <a:rPr lang="en-US" altLang="zh-CN" sz="2000" i="1" dirty="0">
                <a:ea typeface="宋体" panose="02010600030101010101" pitchFamily="2" charset="-122"/>
              </a:rPr>
              <a:t>m</a:t>
            </a:r>
            <a:r>
              <a:rPr lang="en-US" altLang="zh-CN" sz="2000" dirty="0">
                <a:ea typeface="宋体" panose="02010600030101010101" pitchFamily="2" charset="-122"/>
              </a:rPr>
              <a:t>. If available [</a:t>
            </a:r>
            <a:r>
              <a:rPr lang="en-US" altLang="zh-CN" sz="2000" i="1" dirty="0">
                <a:ea typeface="宋体" panose="02010600030101010101" pitchFamily="2" charset="-122"/>
              </a:rPr>
              <a:t>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there are</a:t>
            </a:r>
            <a:r>
              <a:rPr lang="en-US" altLang="zh-CN" sz="2000" i="1" dirty="0">
                <a:ea typeface="宋体" panose="02010600030101010101" pitchFamily="2" charset="-122"/>
              </a:rPr>
              <a:t> k</a:t>
            </a:r>
            <a:r>
              <a:rPr lang="en-US" altLang="zh-CN" sz="2000" dirty="0">
                <a:ea typeface="宋体" panose="02010600030101010101" pitchFamily="2" charset="-122"/>
              </a:rPr>
              <a:t> instances of resource type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baseline="-25000" dirty="0">
                <a:ea typeface="宋体" panose="02010600030101010101" pitchFamily="2" charset="-122"/>
              </a:rPr>
              <a:t>  </a:t>
            </a:r>
            <a:r>
              <a:rPr lang="en-US" altLang="zh-CN" sz="2000" dirty="0">
                <a:ea typeface="宋体" panose="02010600030101010101" pitchFamily="2" charset="-122"/>
              </a:rPr>
              <a:t>available.</a:t>
            </a:r>
            <a:endParaRPr lang="en-US" altLang="zh-CN" sz="2000" dirty="0">
              <a:ea typeface="宋体" panose="02010600030101010101" pitchFamily="2" charset="-122"/>
            </a:endParaRPr>
          </a:p>
          <a:p>
            <a:r>
              <a:rPr lang="en-US" altLang="zh-CN" sz="2000" b="1" i="1" dirty="0">
                <a:solidFill>
                  <a:srgbClr val="FF0000"/>
                </a:solidFill>
                <a:ea typeface="宋体" panose="02010600030101010101" pitchFamily="2" charset="-122"/>
              </a:rPr>
              <a:t>Max</a:t>
            </a:r>
            <a:r>
              <a:rPr lang="en-US" altLang="zh-CN" sz="2000" i="1" dirty="0">
                <a:ea typeface="宋体" panose="02010600030101010101" pitchFamily="2" charset="-122"/>
              </a:rPr>
              <a:t>: n x m</a:t>
            </a:r>
            <a:r>
              <a:rPr lang="en-US" altLang="zh-CN" sz="2000" dirty="0">
                <a:ea typeface="宋体" panose="02010600030101010101" pitchFamily="2" charset="-122"/>
              </a:rPr>
              <a:t> matrix.  If </a:t>
            </a:r>
            <a:r>
              <a:rPr lang="en-US" altLang="zh-CN" sz="2000" i="1" dirty="0">
                <a:ea typeface="宋体" panose="02010600030101010101" pitchFamily="2" charset="-122"/>
              </a:rPr>
              <a:t>Max </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then process </a:t>
            </a:r>
            <a:r>
              <a:rPr lang="en-US" altLang="zh-CN" sz="2000" i="1" dirty="0">
                <a:ea typeface="宋体" panose="02010600030101010101" pitchFamily="2" charset="-122"/>
              </a:rPr>
              <a:t>P</a:t>
            </a:r>
            <a:r>
              <a:rPr lang="en-US" altLang="zh-CN" sz="2000" i="1" baseline="-25000" dirty="0">
                <a:ea typeface="宋体" panose="02010600030101010101" pitchFamily="2" charset="-122"/>
              </a:rPr>
              <a:t>i</a:t>
            </a:r>
            <a:r>
              <a:rPr lang="en-US" altLang="zh-CN" sz="2000" i="1" dirty="0">
                <a:ea typeface="宋体" panose="02010600030101010101" pitchFamily="2" charset="-122"/>
              </a:rPr>
              <a:t> </a:t>
            </a:r>
            <a:r>
              <a:rPr lang="en-US" altLang="zh-CN" sz="2000" dirty="0">
                <a:ea typeface="宋体" panose="02010600030101010101" pitchFamily="2" charset="-122"/>
              </a:rPr>
              <a:t>may request at most</a:t>
            </a:r>
            <a:r>
              <a:rPr lang="en-US" altLang="zh-CN" sz="2000" i="1" dirty="0">
                <a:ea typeface="宋体" panose="02010600030101010101" pitchFamily="2" charset="-122"/>
              </a:rPr>
              <a:t> k </a:t>
            </a:r>
            <a:r>
              <a:rPr lang="en-US" altLang="zh-CN" sz="2000" dirty="0">
                <a:ea typeface="宋体" panose="02010600030101010101" pitchFamily="2" charset="-122"/>
              </a:rPr>
              <a:t>instances of resource type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b="1" i="1" dirty="0">
                <a:solidFill>
                  <a:srgbClr val="FF0000"/>
                </a:solidFill>
                <a:ea typeface="宋体" panose="02010600030101010101" pitchFamily="2" charset="-122"/>
              </a:rPr>
              <a:t>Allocation</a:t>
            </a:r>
            <a:r>
              <a:rPr lang="en-US" altLang="zh-CN" sz="2000" i="1" dirty="0">
                <a:ea typeface="宋体" panose="02010600030101010101" pitchFamily="2" charset="-122"/>
              </a:rPr>
              <a:t>:  n </a:t>
            </a:r>
            <a:r>
              <a:rPr lang="en-US" altLang="zh-CN" sz="2000" dirty="0">
                <a:ea typeface="宋体" panose="02010600030101010101" pitchFamily="2" charset="-122"/>
              </a:rPr>
              <a:t>x</a:t>
            </a:r>
            <a:r>
              <a:rPr lang="en-US" altLang="zh-CN" sz="2000" i="1" dirty="0">
                <a:ea typeface="宋体" panose="02010600030101010101" pitchFamily="2" charset="-122"/>
              </a:rPr>
              <a:t> m</a:t>
            </a:r>
            <a:r>
              <a:rPr lang="en-US" altLang="zh-CN" sz="2000" dirty="0">
                <a:ea typeface="宋体" panose="02010600030101010101" pitchFamily="2" charset="-122"/>
              </a:rPr>
              <a:t> matrix.  If Allocation[</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then</a:t>
            </a:r>
            <a:r>
              <a:rPr lang="en-US" altLang="zh-CN" sz="2000" i="1" dirty="0">
                <a:ea typeface="宋体" panose="02010600030101010101" pitchFamily="2" charset="-122"/>
              </a:rPr>
              <a:t> P</a:t>
            </a:r>
            <a:r>
              <a:rPr lang="en-US" altLang="zh-CN" sz="2000" i="1" baseline="-25000" dirty="0">
                <a:ea typeface="宋体" panose="02010600030101010101" pitchFamily="2" charset="-122"/>
              </a:rPr>
              <a:t>i</a:t>
            </a:r>
            <a:r>
              <a:rPr lang="en-US" altLang="zh-CN" sz="2000" dirty="0">
                <a:ea typeface="宋体" panose="02010600030101010101" pitchFamily="2" charset="-122"/>
              </a:rPr>
              <a:t> is currently allocated </a:t>
            </a:r>
            <a:r>
              <a:rPr lang="en-US" altLang="zh-CN" sz="2000" i="1" dirty="0">
                <a:ea typeface="宋体" panose="02010600030101010101" pitchFamily="2" charset="-122"/>
              </a:rPr>
              <a:t>k</a:t>
            </a:r>
            <a:r>
              <a:rPr lang="en-US" altLang="zh-CN" sz="2000" dirty="0">
                <a:ea typeface="宋体" panose="02010600030101010101" pitchFamily="2" charset="-122"/>
              </a:rPr>
              <a:t> instances of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i="1" baseline="-25000" dirty="0">
                <a:ea typeface="宋体" panose="02010600030101010101" pitchFamily="2" charset="-122"/>
              </a:rPr>
              <a:t>.</a:t>
            </a:r>
            <a:endParaRPr lang="en-US" altLang="zh-CN" sz="2000" baseline="-25000" dirty="0">
              <a:ea typeface="宋体" panose="02010600030101010101" pitchFamily="2" charset="-122"/>
            </a:endParaRPr>
          </a:p>
          <a:p>
            <a:r>
              <a:rPr lang="en-US" altLang="zh-CN" sz="2000" b="1" i="1" dirty="0">
                <a:solidFill>
                  <a:srgbClr val="FF0000"/>
                </a:solidFill>
                <a:ea typeface="宋体" panose="02010600030101010101" pitchFamily="2" charset="-122"/>
              </a:rPr>
              <a:t>Need</a:t>
            </a:r>
            <a:r>
              <a:rPr lang="en-US" altLang="zh-CN" sz="2000" i="1" dirty="0">
                <a:ea typeface="宋体" panose="02010600030101010101" pitchFamily="2" charset="-122"/>
              </a:rPr>
              <a:t>:  n </a:t>
            </a:r>
            <a:r>
              <a:rPr lang="en-US" altLang="zh-CN" sz="2000" dirty="0">
                <a:ea typeface="宋体" panose="02010600030101010101" pitchFamily="2" charset="-122"/>
              </a:rPr>
              <a:t>x</a:t>
            </a:r>
            <a:r>
              <a:rPr lang="en-US" altLang="zh-CN" sz="2000" i="1" dirty="0">
                <a:ea typeface="宋体" panose="02010600030101010101" pitchFamily="2" charset="-122"/>
              </a:rPr>
              <a:t> m</a:t>
            </a:r>
            <a:r>
              <a:rPr lang="en-US" altLang="zh-CN" sz="2000" dirty="0">
                <a:ea typeface="宋体" panose="02010600030101010101" pitchFamily="2" charset="-122"/>
              </a:rPr>
              <a:t> matrix. If </a:t>
            </a:r>
            <a:r>
              <a:rPr lang="en-US" altLang="zh-CN" sz="2000" i="1" dirty="0">
                <a:ea typeface="宋体" panose="02010600030101010101" pitchFamily="2" charset="-122"/>
              </a:rPr>
              <a:t>Need</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a:t>
            </a:r>
            <a:r>
              <a:rPr lang="en-US" altLang="zh-CN" sz="2000" i="1" dirty="0">
                <a:ea typeface="宋体" panose="02010600030101010101" pitchFamily="2" charset="-122"/>
              </a:rPr>
              <a:t> k</a:t>
            </a:r>
            <a:r>
              <a:rPr lang="en-US" altLang="zh-CN" sz="2000" dirty="0">
                <a:ea typeface="宋体" panose="02010600030101010101" pitchFamily="2" charset="-122"/>
              </a:rPr>
              <a:t>, then</a:t>
            </a:r>
            <a:r>
              <a:rPr lang="en-US" altLang="zh-CN" sz="2000" i="1" dirty="0">
                <a:ea typeface="宋体" panose="02010600030101010101" pitchFamily="2" charset="-122"/>
              </a:rPr>
              <a:t> P</a:t>
            </a:r>
            <a:r>
              <a:rPr lang="en-US" altLang="zh-CN" sz="2000" i="1" baseline="-25000" dirty="0">
                <a:ea typeface="宋体" panose="02010600030101010101" pitchFamily="2" charset="-122"/>
              </a:rPr>
              <a:t>i</a:t>
            </a:r>
            <a:r>
              <a:rPr lang="en-US" altLang="zh-CN" sz="2000" dirty="0">
                <a:ea typeface="宋体" panose="02010600030101010101" pitchFamily="2" charset="-122"/>
              </a:rPr>
              <a:t> may need </a:t>
            </a:r>
            <a:r>
              <a:rPr lang="en-US" altLang="zh-CN" sz="2000" i="1" dirty="0">
                <a:ea typeface="宋体" panose="02010600030101010101" pitchFamily="2" charset="-122"/>
              </a:rPr>
              <a:t>k</a:t>
            </a:r>
            <a:r>
              <a:rPr lang="en-US" altLang="zh-CN" sz="2000" dirty="0">
                <a:ea typeface="宋体" panose="02010600030101010101" pitchFamily="2" charset="-122"/>
              </a:rPr>
              <a:t> more instances of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baseline="-25000" dirty="0">
                <a:ea typeface="宋体" panose="02010600030101010101" pitchFamily="2" charset="-122"/>
              </a:rPr>
              <a:t> </a:t>
            </a:r>
            <a:r>
              <a:rPr lang="en-US" altLang="zh-CN" sz="2000" dirty="0">
                <a:ea typeface="宋体" panose="02010600030101010101" pitchFamily="2" charset="-122"/>
              </a:rPr>
              <a:t>to complete its task.</a:t>
            </a:r>
            <a:endParaRPr lang="en-US" altLang="zh-CN" sz="2000" dirty="0">
              <a:ea typeface="宋体" panose="02010600030101010101" pitchFamily="2" charset="-122"/>
            </a:endParaRPr>
          </a:p>
          <a:p>
            <a:pPr lvl="2">
              <a:buFont typeface="Monotype Sorts" pitchFamily="2" charset="2"/>
              <a:buNone/>
            </a:pPr>
            <a:br>
              <a:rPr lang="en-US" altLang="zh-CN" sz="2000" dirty="0">
                <a:ea typeface="宋体" panose="02010600030101010101" pitchFamily="2" charset="-122"/>
              </a:rPr>
            </a:br>
            <a:r>
              <a:rPr lang="en-US" altLang="zh-CN" sz="2000" i="1" dirty="0">
                <a:ea typeface="宋体" panose="02010600030101010101" pitchFamily="2" charset="-122"/>
              </a:rPr>
              <a:t>Need</a:t>
            </a:r>
            <a:r>
              <a:rPr lang="en-US" altLang="zh-CN" sz="2000" dirty="0">
                <a:ea typeface="宋体" panose="02010600030101010101" pitchFamily="2" charset="-122"/>
              </a:rPr>
              <a:t> [</a:t>
            </a:r>
            <a:r>
              <a:rPr lang="en-US" altLang="zh-CN" sz="2000" i="1" dirty="0" err="1">
                <a:ea typeface="宋体" panose="02010600030101010101" pitchFamily="2" charset="-122"/>
              </a:rPr>
              <a:t>i,j</a:t>
            </a:r>
            <a:r>
              <a:rPr lang="en-US" altLang="zh-CN" sz="2000" i="1" dirty="0">
                <a:ea typeface="宋体" panose="02010600030101010101" pitchFamily="2" charset="-122"/>
              </a:rPr>
              <a:t>]</a:t>
            </a:r>
            <a:r>
              <a:rPr lang="en-US" altLang="zh-CN" sz="2000" dirty="0">
                <a:ea typeface="宋体" panose="02010600030101010101" pitchFamily="2" charset="-122"/>
              </a:rPr>
              <a:t> = </a:t>
            </a:r>
            <a:r>
              <a:rPr lang="en-US" altLang="zh-CN" sz="2000" i="1" dirty="0">
                <a:ea typeface="宋体" panose="02010600030101010101" pitchFamily="2" charset="-122"/>
              </a:rPr>
              <a:t>Max</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Allocation</a:t>
            </a:r>
            <a:r>
              <a:rPr lang="en-US" altLang="zh-CN" sz="2000" dirty="0">
                <a:ea typeface="宋体" panose="02010600030101010101" pitchFamily="2" charset="-122"/>
              </a:rPr>
              <a:t> [</a:t>
            </a:r>
            <a:r>
              <a:rPr lang="en-US" altLang="zh-CN" sz="2000" i="1" dirty="0" err="1">
                <a:ea typeface="宋体" panose="02010600030101010101" pitchFamily="2" charset="-122"/>
              </a:rPr>
              <a:t>i,j</a:t>
            </a:r>
            <a:r>
              <a:rPr lang="en-US" altLang="zh-CN" sz="2000" dirty="0">
                <a:ea typeface="宋体" panose="02010600030101010101" pitchFamily="2" charset="-122"/>
              </a:rPr>
              <a:t>].</a:t>
            </a:r>
            <a:endParaRPr lang="en-US" altLang="zh-CN" sz="2000" dirty="0">
              <a:ea typeface="宋体" panose="02010600030101010101" pitchFamily="2" charset="-122"/>
            </a:endParaRPr>
          </a:p>
        </p:txBody>
      </p:sp>
      <p:sp>
        <p:nvSpPr>
          <p:cNvPr id="59396" name="Text Box 4"/>
          <p:cNvSpPr txBox="1">
            <a:spLocks noChangeArrowheads="1"/>
          </p:cNvSpPr>
          <p:nvPr/>
        </p:nvSpPr>
        <p:spPr bwMode="auto">
          <a:xfrm>
            <a:off x="731566" y="1233527"/>
            <a:ext cx="7743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dirty="0">
                <a:ea typeface="宋体" panose="02010600030101010101" pitchFamily="2" charset="-122"/>
              </a:rPr>
              <a:t>Let </a:t>
            </a:r>
            <a:r>
              <a:rPr lang="en-US" altLang="zh-CN" sz="2400" i="1" dirty="0">
                <a:ea typeface="宋体" panose="02010600030101010101" pitchFamily="2" charset="-122"/>
              </a:rPr>
              <a:t>n</a:t>
            </a:r>
            <a:r>
              <a:rPr lang="en-US" altLang="zh-CN" sz="2400" dirty="0">
                <a:ea typeface="宋体" panose="02010600030101010101" pitchFamily="2" charset="-122"/>
              </a:rPr>
              <a:t> = number of processes, and </a:t>
            </a:r>
            <a:r>
              <a:rPr lang="en-US" altLang="zh-CN" sz="2400" i="1" dirty="0">
                <a:ea typeface="宋体" panose="02010600030101010101" pitchFamily="2" charset="-122"/>
              </a:rPr>
              <a:t>m </a:t>
            </a:r>
            <a:r>
              <a:rPr lang="en-US" altLang="zh-CN" sz="2400" dirty="0">
                <a:ea typeface="宋体" panose="02010600030101010101" pitchFamily="2" charset="-122"/>
              </a:rPr>
              <a:t>= number of resources types. </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The Deadlock Problem</a:t>
            </a:r>
            <a:endParaRPr lang="en-US" altLang="zh-CN">
              <a:effectLst>
                <a:outerShdw blurRad="38100" dist="38100" dir="2700000" algn="tl">
                  <a:srgbClr val="C0C0C0"/>
                </a:outerShdw>
              </a:effectLst>
              <a:ea typeface="宋体" panose="02010600030101010101" pitchFamily="2" charset="-122"/>
              <a:cs typeface="+mj-cs"/>
            </a:endParaRPr>
          </a:p>
        </p:txBody>
      </p:sp>
      <p:sp>
        <p:nvSpPr>
          <p:cNvPr id="10243" name="Rectangle 3"/>
          <p:cNvSpPr>
            <a:spLocks noGrp="1" noChangeArrowheads="1"/>
          </p:cNvSpPr>
          <p:nvPr>
            <p:ph type="body" idx="4294967295"/>
          </p:nvPr>
        </p:nvSpPr>
        <p:spPr>
          <a:xfrm>
            <a:off x="858838" y="1227138"/>
            <a:ext cx="7729537" cy="4810125"/>
          </a:xfrm>
        </p:spPr>
        <p:txBody>
          <a:bodyPr/>
          <a:lstStyle/>
          <a:p>
            <a:pPr>
              <a:lnSpc>
                <a:spcPct val="80000"/>
              </a:lnSpc>
              <a:buSzPct val="85000"/>
            </a:pPr>
            <a:r>
              <a:rPr lang="en-US" altLang="zh-CN" sz="2800" dirty="0">
                <a:ea typeface="宋体" panose="02010600030101010101" pitchFamily="2" charset="-122"/>
              </a:rPr>
              <a:t>Example </a:t>
            </a:r>
            <a:endParaRPr lang="en-US" altLang="zh-CN" sz="2800" dirty="0">
              <a:ea typeface="宋体" panose="02010600030101010101" pitchFamily="2" charset="-122"/>
            </a:endParaRPr>
          </a:p>
          <a:p>
            <a:pPr lvl="1">
              <a:lnSpc>
                <a:spcPct val="80000"/>
              </a:lnSpc>
            </a:pPr>
            <a:r>
              <a:rPr lang="en-US" altLang="zh-CN" sz="2400" dirty="0">
                <a:ea typeface="宋体" panose="02010600030101010101" pitchFamily="2" charset="-122"/>
              </a:rPr>
              <a:t>semaphores </a:t>
            </a:r>
            <a:r>
              <a:rPr lang="en-US" altLang="zh-CN" sz="2400" i="1" dirty="0">
                <a:ea typeface="宋体" panose="02010600030101010101" pitchFamily="2" charset="-122"/>
              </a:rPr>
              <a:t>A</a:t>
            </a:r>
            <a:r>
              <a:rPr lang="en-US" altLang="zh-CN" sz="2400" dirty="0">
                <a:ea typeface="宋体" panose="02010600030101010101" pitchFamily="2" charset="-122"/>
              </a:rPr>
              <a:t> and</a:t>
            </a:r>
            <a:r>
              <a:rPr lang="en-US" altLang="zh-CN" sz="2400" i="1" dirty="0">
                <a:ea typeface="宋体" panose="02010600030101010101" pitchFamily="2" charset="-122"/>
              </a:rPr>
              <a:t> B</a:t>
            </a:r>
            <a:r>
              <a:rPr lang="en-US" altLang="zh-CN" sz="2400" dirty="0">
                <a:ea typeface="宋体" panose="02010600030101010101" pitchFamily="2" charset="-122"/>
              </a:rPr>
              <a:t>, initialized both to 1</a:t>
            </a:r>
            <a:endParaRPr lang="en-US" altLang="zh-CN" sz="2400" dirty="0">
              <a:ea typeface="宋体" panose="02010600030101010101" pitchFamily="2" charset="-122"/>
            </a:endParaRPr>
          </a:p>
          <a:p>
            <a:pPr lvl="1">
              <a:lnSpc>
                <a:spcPct val="80000"/>
              </a:lnSpc>
            </a:pPr>
            <a:r>
              <a:rPr lang="en-US" altLang="zh-CN" sz="2400" dirty="0">
                <a:ea typeface="宋体" panose="02010600030101010101" pitchFamily="2" charset="-122"/>
              </a:rPr>
              <a:t>semaphores </a:t>
            </a:r>
            <a:r>
              <a:rPr lang="en-US" altLang="zh-CN" sz="2400" i="1" dirty="0">
                <a:ea typeface="宋体" panose="02010600030101010101" pitchFamily="2" charset="-122"/>
              </a:rPr>
              <a:t>A</a:t>
            </a:r>
            <a:r>
              <a:rPr lang="en-US" altLang="zh-CN" sz="2400" dirty="0">
                <a:ea typeface="宋体" panose="02010600030101010101" pitchFamily="2" charset="-122"/>
              </a:rPr>
              <a:t> and</a:t>
            </a:r>
            <a:r>
              <a:rPr lang="en-US" altLang="zh-CN" sz="2400" i="1" dirty="0">
                <a:ea typeface="宋体" panose="02010600030101010101" pitchFamily="2" charset="-122"/>
              </a:rPr>
              <a:t> B </a:t>
            </a:r>
            <a:r>
              <a:rPr lang="en-US" altLang="zh-CN" sz="2400" i="1" dirty="0">
                <a:solidFill>
                  <a:srgbClr val="006600"/>
                </a:solidFill>
                <a:ea typeface="宋体" panose="02010600030101010101" pitchFamily="2" charset="-122"/>
              </a:rPr>
              <a:t>represent two resources</a:t>
            </a:r>
            <a:r>
              <a:rPr lang="en-US" altLang="zh-CN" sz="2400" i="1" dirty="0">
                <a:ea typeface="宋体" panose="02010600030101010101" pitchFamily="2" charset="-122"/>
              </a:rPr>
              <a:t>.</a:t>
            </a:r>
            <a:endParaRPr lang="en-US" altLang="zh-CN" sz="2400" dirty="0">
              <a:solidFill>
                <a:srgbClr val="0000FF"/>
              </a:solidFill>
              <a:ea typeface="宋体" panose="02010600030101010101" pitchFamily="2" charset="-122"/>
            </a:endParaRPr>
          </a:p>
          <a:p>
            <a:pPr lvl="1">
              <a:lnSpc>
                <a:spcPct val="80000"/>
              </a:lnSpc>
            </a:pPr>
            <a:endParaRPr lang="en-US" altLang="zh-CN" sz="2400" dirty="0">
              <a:ea typeface="宋体" panose="02010600030101010101" pitchFamily="2" charset="-122"/>
            </a:endParaRPr>
          </a:p>
          <a:p>
            <a:pPr lvl="4">
              <a:lnSpc>
                <a:spcPct val="80000"/>
              </a:lnSpc>
              <a:buFont typeface="Monotype Sorts" pitchFamily="2" charset="2"/>
              <a:buNone/>
            </a:pP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0</a:t>
            </a: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1</a:t>
            </a:r>
            <a:endParaRPr lang="en-US" altLang="zh-CN" sz="2400" dirty="0">
              <a:ea typeface="宋体" panose="02010600030101010101" pitchFamily="2" charset="-122"/>
            </a:endParaRPr>
          </a:p>
          <a:p>
            <a:pPr lvl="4">
              <a:lnSpc>
                <a:spcPct val="80000"/>
              </a:lnSpc>
              <a:buFont typeface="Monotype Sorts" pitchFamily="2" charset="2"/>
              <a:buNone/>
            </a:pPr>
            <a:r>
              <a:rPr lang="en-US" altLang="zh-CN" sz="2400" dirty="0">
                <a:solidFill>
                  <a:srgbClr val="C00000"/>
                </a:solidFill>
                <a:ea typeface="宋体" panose="02010600030101010101" pitchFamily="2" charset="-122"/>
              </a:rPr>
              <a:t>wait (A);</a:t>
            </a:r>
            <a:r>
              <a:rPr lang="en-US" altLang="zh-CN" sz="2400" dirty="0">
                <a:solidFill>
                  <a:srgbClr val="0000FF"/>
                </a:solidFill>
                <a:ea typeface="宋体" panose="02010600030101010101" pitchFamily="2" charset="-122"/>
              </a:rPr>
              <a:t>		wait(B)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sz="2400" dirty="0">
                <a:solidFill>
                  <a:srgbClr val="0000FF"/>
                </a:solidFill>
                <a:ea typeface="宋体" panose="02010600030101010101" pitchFamily="2" charset="-122"/>
              </a:rPr>
              <a:t>wait (B);		</a:t>
            </a:r>
            <a:r>
              <a:rPr lang="en-US" altLang="zh-CN" sz="2400"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dirty="0">
                <a:solidFill>
                  <a:srgbClr val="0000FF"/>
                </a:solidFill>
                <a:ea typeface="宋体" panose="02010600030101010101" pitchFamily="2" charset="-122"/>
              </a:rPr>
              <a:t>             ….                 ….</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400" dirty="0">
                <a:solidFill>
                  <a:srgbClr val="006600"/>
                </a:solidFill>
                <a:ea typeface="宋体" panose="02010600030101010101" pitchFamily="2" charset="-122"/>
              </a:rPr>
              <a:t>            signal(A);         signal(A);</a:t>
            </a:r>
            <a:endParaRPr lang="en-US" altLang="zh-CN" sz="2400" dirty="0">
              <a:solidFill>
                <a:srgbClr val="006600"/>
              </a:solidFill>
              <a:ea typeface="宋体" panose="02010600030101010101" pitchFamily="2" charset="-122"/>
            </a:endParaRPr>
          </a:p>
          <a:p>
            <a:pPr lvl="1">
              <a:lnSpc>
                <a:spcPct val="80000"/>
              </a:lnSpc>
              <a:buFont typeface="Monotype Sorts" pitchFamily="2" charset="2"/>
              <a:buNone/>
            </a:pPr>
            <a:r>
              <a:rPr lang="en-US" altLang="zh-CN" sz="2400" dirty="0">
                <a:solidFill>
                  <a:srgbClr val="006600"/>
                </a:solidFill>
                <a:ea typeface="宋体" panose="02010600030101010101" pitchFamily="2" charset="-122"/>
              </a:rPr>
              <a:t>            signal(B);         signal(B);</a:t>
            </a:r>
            <a:endParaRPr lang="en-US" altLang="zh-CN" sz="2400"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Safety Algorithm </a:t>
            </a:r>
            <a:r>
              <a:rPr lang="zh-CN" altLang="en-US" dirty="0">
                <a:effectLst>
                  <a:outerShdw blurRad="38100" dist="38100" dir="2700000" algn="tl">
                    <a:srgbClr val="C0C0C0"/>
                  </a:outerShdw>
                </a:effectLst>
                <a:ea typeface="宋体" panose="02010600030101010101" pitchFamily="2" charset="-122"/>
              </a:rPr>
              <a:t>例</a:t>
            </a:r>
            <a:r>
              <a:rPr lang="en-US" altLang="zh-CN" dirty="0">
                <a:effectLst>
                  <a:outerShdw blurRad="38100" dist="38100" dir="2700000" algn="tl">
                    <a:srgbClr val="C0C0C0"/>
                  </a:outerShdw>
                </a:effectLst>
                <a:ea typeface="宋体" panose="02010600030101010101" pitchFamily="2" charset="-122"/>
              </a:rPr>
              <a:t>1</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60419" name="Rectangle 3"/>
          <p:cNvSpPr>
            <a:spLocks noGrp="1" noChangeArrowheads="1"/>
          </p:cNvSpPr>
          <p:nvPr>
            <p:ph type="body" idx="4294967295"/>
          </p:nvPr>
        </p:nvSpPr>
        <p:spPr>
          <a:xfrm>
            <a:off x="725488" y="1300163"/>
            <a:ext cx="7783512" cy="4527550"/>
          </a:xfrm>
        </p:spPr>
        <p:txBody>
          <a:bodyPr/>
          <a:lstStyle/>
          <a:p>
            <a:pPr>
              <a:lnSpc>
                <a:spcPct val="90000"/>
              </a:lnSpc>
            </a:pPr>
            <a:r>
              <a:rPr lang="en-US" altLang="zh-CN" sz="2000" dirty="0">
                <a:ea typeface="宋体" panose="02010600030101010101" pitchFamily="2" charset="-122"/>
              </a:rPr>
              <a:t>Suppose the system is in the following state at one time, </a:t>
            </a:r>
            <a:r>
              <a:rPr lang="en-US" altLang="zh-CN" sz="2000" dirty="0">
                <a:solidFill>
                  <a:srgbClr val="003399"/>
                </a:solidFill>
                <a:ea typeface="宋体" panose="02010600030101010101" pitchFamily="2" charset="-122"/>
              </a:rPr>
              <a:t>is the system in a safe sate?</a:t>
            </a:r>
            <a:endParaRPr lang="en-US" altLang="zh-CN" sz="2000" dirty="0">
              <a:solidFill>
                <a:srgbClr val="003399"/>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a:t>
            </a:r>
            <a:r>
              <a:rPr lang="en-US" altLang="zh-CN" sz="2000" dirty="0">
                <a:solidFill>
                  <a:srgbClr val="C00000"/>
                </a:solidFill>
                <a:ea typeface="宋体" panose="02010600030101010101" pitchFamily="2" charset="-122"/>
              </a:rPr>
              <a:t>Maximum</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Allocation</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Need</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Available</a:t>
            </a:r>
            <a:endParaRPr lang="en-US" altLang="zh-CN" sz="2000" dirty="0">
              <a:solidFill>
                <a:srgbClr val="C00000"/>
              </a:solidFill>
              <a:ea typeface="宋体" panose="02010600030101010101" pitchFamily="2" charset="-122"/>
            </a:endParaRPr>
          </a:p>
          <a:p>
            <a:pPr>
              <a:lnSpc>
                <a:spcPct val="90000"/>
              </a:lnSpc>
            </a:pPr>
            <a:r>
              <a:rPr lang="en-US" altLang="zh-CN" sz="2000" dirty="0">
                <a:ea typeface="宋体" panose="02010600030101010101" pitchFamily="2" charset="-122"/>
              </a:rPr>
              <a:t>p0                    10                5              5            3</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p1                     4                 2              2</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p2                     9                 2              7</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Maximum - Allocation = Need</a:t>
            </a:r>
            <a:endParaRPr lang="en-US" altLang="zh-CN" sz="2000" dirty="0">
              <a:ea typeface="宋体" panose="02010600030101010101" pitchFamily="2" charset="-122"/>
            </a:endParaRPr>
          </a:p>
          <a:p>
            <a:pPr>
              <a:lnSpc>
                <a:spcPct val="90000"/>
              </a:lnSpc>
            </a:pPr>
            <a:r>
              <a:rPr lang="en-US" altLang="zh-CN" sz="2000" dirty="0">
                <a:solidFill>
                  <a:srgbClr val="009900"/>
                </a:solidFill>
                <a:ea typeface="宋体" panose="02010600030101010101" pitchFamily="2" charset="-122"/>
              </a:rPr>
              <a:t>Safe state</a:t>
            </a:r>
            <a:r>
              <a:rPr lang="zh-CN" altLang="en-US" sz="2000" dirty="0">
                <a:solidFill>
                  <a:srgbClr val="009900"/>
                </a:solidFill>
                <a:ea typeface="宋体" panose="02010600030101010101" pitchFamily="2" charset="-122"/>
              </a:rPr>
              <a:t>？ </a:t>
            </a:r>
            <a:r>
              <a:rPr lang="zh-CN" altLang="en-US" sz="2000" b="1" u="sng" dirty="0">
                <a:solidFill>
                  <a:srgbClr val="7030A0"/>
                </a:solidFill>
                <a:ea typeface="宋体" panose="02010600030101010101" pitchFamily="2" charset="-122"/>
              </a:rPr>
              <a:t>利用下面的安全性检查算法进行检查。</a:t>
            </a:r>
            <a:endParaRPr lang="en-US" altLang="zh-CN" sz="2000" b="1" u="sng" dirty="0">
              <a:solidFill>
                <a:srgbClr val="7030A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ln>
            <a:miter/>
          </a:ln>
        </p:spPr>
        <p:txBody>
          <a:bodyPr/>
          <a:lstStyle/>
          <a:p>
            <a:pPr>
              <a:defRPr/>
            </a:pPr>
            <a:r>
              <a:rPr lang="en-US" altLang="zh-CN" sz="2800" dirty="0">
                <a:effectLst>
                  <a:outerShdw blurRad="38100" dist="38100" dir="2700000" algn="tl">
                    <a:srgbClr val="C0C0C0"/>
                  </a:outerShdw>
                </a:effectLst>
                <a:ea typeface="宋体" panose="02010600030101010101" pitchFamily="2" charset="-122"/>
                <a:cs typeface="+mj-cs"/>
              </a:rPr>
              <a:t>Safety Algorithm</a:t>
            </a:r>
            <a:endParaRPr lang="en-US" altLang="zh-CN" sz="2800" dirty="0">
              <a:effectLst>
                <a:outerShdw blurRad="38100" dist="38100" dir="2700000" algn="tl">
                  <a:srgbClr val="C0C0C0"/>
                </a:outerShdw>
              </a:effectLst>
              <a:ea typeface="宋体" panose="02010600030101010101" pitchFamily="2" charset="-122"/>
              <a:cs typeface="+mj-cs"/>
            </a:endParaRPr>
          </a:p>
        </p:txBody>
      </p:sp>
      <p:sp>
        <p:nvSpPr>
          <p:cNvPr id="61443" name="Rectangle 3"/>
          <p:cNvSpPr>
            <a:spLocks noGrp="1" noChangeArrowheads="1"/>
          </p:cNvSpPr>
          <p:nvPr>
            <p:ph type="body" idx="4294967295"/>
          </p:nvPr>
        </p:nvSpPr>
        <p:spPr>
          <a:xfrm>
            <a:off x="833438" y="1331913"/>
            <a:ext cx="6584950" cy="4249737"/>
          </a:xfrm>
        </p:spPr>
        <p:txBody>
          <a:bodyPr/>
          <a:lstStyle/>
          <a:p>
            <a:pPr>
              <a:lnSpc>
                <a:spcPct val="90000"/>
              </a:lnSpc>
              <a:buFont typeface="Monotype Sorts" pitchFamily="2" charset="2"/>
              <a:buNone/>
            </a:pPr>
            <a:r>
              <a:rPr lang="en-US" altLang="zh-CN" sz="1800">
                <a:ea typeface="宋体" panose="02010600030101010101" pitchFamily="2" charset="-122"/>
              </a:rPr>
              <a:t>1.	Let </a:t>
            </a:r>
            <a:r>
              <a:rPr lang="en-US" altLang="zh-CN" sz="1800" b="1" i="1">
                <a:solidFill>
                  <a:srgbClr val="FF0000"/>
                </a:solidFill>
                <a:ea typeface="宋体" panose="02010600030101010101" pitchFamily="2" charset="-122"/>
              </a:rPr>
              <a:t>Work</a:t>
            </a:r>
            <a:r>
              <a:rPr lang="en-US" altLang="zh-CN" sz="1800" i="1">
                <a:ea typeface="宋体" panose="02010600030101010101" pitchFamily="2" charset="-122"/>
              </a:rPr>
              <a:t> </a:t>
            </a:r>
            <a:r>
              <a:rPr lang="en-US" altLang="zh-CN" sz="1800">
                <a:ea typeface="宋体" panose="02010600030101010101" pitchFamily="2" charset="-122"/>
              </a:rPr>
              <a:t>and </a:t>
            </a:r>
            <a:r>
              <a:rPr lang="en-US" altLang="zh-CN" sz="1800" b="1" i="1">
                <a:solidFill>
                  <a:srgbClr val="FF0000"/>
                </a:solidFill>
                <a:ea typeface="宋体" panose="02010600030101010101" pitchFamily="2" charset="-122"/>
              </a:rPr>
              <a:t>Finish</a:t>
            </a:r>
            <a:r>
              <a:rPr lang="en-US" altLang="zh-CN" sz="1800">
                <a:ea typeface="宋体" panose="02010600030101010101" pitchFamily="2" charset="-122"/>
              </a:rPr>
              <a:t> be vectors of length</a:t>
            </a:r>
            <a:r>
              <a:rPr lang="en-US" altLang="zh-CN" sz="1800" i="1">
                <a:ea typeface="宋体" panose="02010600030101010101" pitchFamily="2" charset="-122"/>
              </a:rPr>
              <a:t> m</a:t>
            </a:r>
            <a:r>
              <a:rPr lang="en-US" altLang="zh-CN" sz="1800">
                <a:ea typeface="宋体" panose="02010600030101010101" pitchFamily="2" charset="-122"/>
              </a:rPr>
              <a:t> and</a:t>
            </a:r>
            <a:r>
              <a:rPr lang="en-US" altLang="zh-CN" sz="1800" i="1">
                <a:ea typeface="宋体" panose="02010600030101010101" pitchFamily="2" charset="-122"/>
              </a:rPr>
              <a:t> n</a:t>
            </a:r>
            <a:r>
              <a:rPr lang="en-US" altLang="zh-CN" sz="1800">
                <a:ea typeface="宋体" panose="02010600030101010101" pitchFamily="2" charset="-122"/>
              </a:rPr>
              <a:t>, respectively.  Initialize:</a:t>
            </a:r>
            <a:endParaRPr lang="en-US" altLang="zh-CN" sz="1800">
              <a:ea typeface="宋体" panose="02010600030101010101" pitchFamily="2" charset="-122"/>
            </a:endParaRPr>
          </a:p>
          <a:p>
            <a:pPr lvl="3">
              <a:lnSpc>
                <a:spcPct val="90000"/>
              </a:lnSpc>
              <a:buFont typeface="Monotype Sorts" pitchFamily="2" charset="2"/>
              <a:buNone/>
            </a:pPr>
            <a:r>
              <a:rPr lang="en-US" altLang="zh-CN" sz="1800" i="1">
                <a:ea typeface="宋体" panose="02010600030101010101" pitchFamily="2" charset="-122"/>
              </a:rPr>
              <a:t>Work </a:t>
            </a:r>
            <a:r>
              <a:rPr lang="en-US" altLang="zh-CN" sz="1800">
                <a:ea typeface="宋体" panose="02010600030101010101" pitchFamily="2" charset="-122"/>
              </a:rPr>
              <a:t>= </a:t>
            </a:r>
            <a:r>
              <a:rPr lang="en-US" altLang="zh-CN" sz="1800" i="1">
                <a:ea typeface="宋体" panose="02010600030101010101" pitchFamily="2" charset="-122"/>
              </a:rPr>
              <a:t>Available</a:t>
            </a:r>
            <a:endParaRPr lang="en-US" altLang="zh-CN" sz="1800" i="1">
              <a:ea typeface="宋体" panose="02010600030101010101" pitchFamily="2" charset="-122"/>
            </a:endParaRPr>
          </a:p>
          <a:p>
            <a:pPr lvl="3">
              <a:lnSpc>
                <a:spcPct val="90000"/>
              </a:lnSpc>
              <a:buFont typeface="Monotype Sorts" pitchFamily="2" charset="2"/>
              <a:buNone/>
            </a:pPr>
            <a:r>
              <a:rPr lang="en-US" altLang="zh-CN" sz="1800" i="1">
                <a:ea typeface="宋体" panose="02010600030101010101" pitchFamily="2" charset="-122"/>
              </a:rPr>
              <a:t>Finish </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a:t>
            </a:r>
            <a:r>
              <a:rPr lang="en-US" altLang="zh-CN" sz="1800" i="1">
                <a:ea typeface="宋体" panose="02010600030101010101" pitchFamily="2" charset="-122"/>
              </a:rPr>
              <a:t> false </a:t>
            </a:r>
            <a:r>
              <a:rPr lang="en-US" altLang="zh-CN" sz="1800">
                <a:ea typeface="宋体" panose="02010600030101010101" pitchFamily="2" charset="-122"/>
              </a:rPr>
              <a:t>for</a:t>
            </a:r>
            <a:r>
              <a:rPr lang="en-US" altLang="zh-CN" sz="1800" i="1">
                <a:ea typeface="宋体" panose="02010600030101010101" pitchFamily="2" charset="-122"/>
              </a:rPr>
              <a:t> i</a:t>
            </a:r>
            <a:r>
              <a:rPr lang="en-US" altLang="zh-CN" sz="1800">
                <a:ea typeface="宋体" panose="02010600030101010101" pitchFamily="2" charset="-122"/>
              </a:rPr>
              <a:t> = 0, 1, …, </a:t>
            </a:r>
            <a:r>
              <a:rPr lang="en-US" altLang="zh-CN" sz="1800" i="1">
                <a:ea typeface="宋体" panose="02010600030101010101" pitchFamily="2" charset="-122"/>
              </a:rPr>
              <a:t>n- </a:t>
            </a:r>
            <a:r>
              <a:rPr lang="en-US" altLang="zh-CN" sz="1800">
                <a:ea typeface="宋体" panose="02010600030101010101" pitchFamily="2" charset="-122"/>
              </a:rPr>
              <a:t>1</a:t>
            </a:r>
            <a:r>
              <a:rPr lang="en-US" altLang="zh-CN" sz="1800" i="1">
                <a:ea typeface="宋体" panose="02010600030101010101" pitchFamily="2" charset="-122"/>
              </a:rPr>
              <a:t>.</a:t>
            </a:r>
            <a:endParaRPr lang="en-US" altLang="zh-CN" sz="1800">
              <a:ea typeface="宋体" panose="02010600030101010101" pitchFamily="2" charset="-122"/>
            </a:endParaRPr>
          </a:p>
          <a:p>
            <a:pPr>
              <a:lnSpc>
                <a:spcPct val="90000"/>
              </a:lnSpc>
              <a:buFont typeface="Monotype Sorts" pitchFamily="2" charset="2"/>
              <a:buNone/>
            </a:pPr>
            <a:r>
              <a:rPr lang="en-US" altLang="zh-CN" sz="1800">
                <a:ea typeface="宋体" panose="02010600030101010101" pitchFamily="2" charset="-122"/>
              </a:rPr>
              <a:t>2.	Find and </a:t>
            </a:r>
            <a:r>
              <a:rPr lang="en-US" altLang="zh-CN" sz="1800" i="1">
                <a:ea typeface="宋体" panose="02010600030101010101" pitchFamily="2" charset="-122"/>
              </a:rPr>
              <a:t>i </a:t>
            </a:r>
            <a:r>
              <a:rPr lang="en-US" altLang="zh-CN" sz="1800">
                <a:ea typeface="宋体" panose="02010600030101010101" pitchFamily="2" charset="-122"/>
              </a:rPr>
              <a:t>such that both: </a:t>
            </a:r>
            <a:endParaRPr lang="en-US" altLang="zh-CN" sz="1800">
              <a:ea typeface="宋体" panose="02010600030101010101" pitchFamily="2" charset="-122"/>
            </a:endParaRPr>
          </a:p>
          <a:p>
            <a:pPr lvl="1">
              <a:lnSpc>
                <a:spcPct val="90000"/>
              </a:lnSpc>
              <a:buFont typeface="Monotype Sorts" pitchFamily="2" charset="2"/>
              <a:buNone/>
            </a:pPr>
            <a:r>
              <a:rPr lang="en-US" altLang="zh-CN" sz="1800">
                <a:ea typeface="宋体" panose="02010600030101010101" pitchFamily="2" charset="-122"/>
              </a:rPr>
              <a:t>(a) </a:t>
            </a:r>
            <a:r>
              <a:rPr lang="en-US" altLang="zh-CN" sz="1800" i="1">
                <a:ea typeface="宋体" panose="02010600030101010101" pitchFamily="2" charset="-122"/>
              </a:rPr>
              <a:t>Finish</a:t>
            </a:r>
            <a:r>
              <a:rPr lang="en-US" altLang="zh-CN" sz="1800">
                <a:ea typeface="宋体" panose="02010600030101010101" pitchFamily="2" charset="-122"/>
              </a:rPr>
              <a:t> [</a:t>
            </a:r>
            <a:r>
              <a:rPr lang="en-US" altLang="zh-CN" sz="1800" i="1">
                <a:ea typeface="宋体" panose="02010600030101010101" pitchFamily="2" charset="-122"/>
              </a:rPr>
              <a:t>i</a:t>
            </a:r>
            <a:r>
              <a:rPr lang="en-US" altLang="zh-CN" sz="1800">
                <a:ea typeface="宋体" panose="02010600030101010101" pitchFamily="2" charset="-122"/>
              </a:rPr>
              <a:t>] = </a:t>
            </a:r>
            <a:r>
              <a:rPr lang="en-US" altLang="zh-CN" sz="1800" i="1">
                <a:ea typeface="宋体" panose="02010600030101010101" pitchFamily="2" charset="-122"/>
              </a:rPr>
              <a:t>false</a:t>
            </a:r>
            <a:endParaRPr lang="en-US" altLang="zh-CN" sz="1800">
              <a:ea typeface="宋体" panose="02010600030101010101" pitchFamily="2" charset="-122"/>
            </a:endParaRPr>
          </a:p>
          <a:p>
            <a:pPr lvl="1">
              <a:lnSpc>
                <a:spcPct val="90000"/>
              </a:lnSpc>
              <a:buFont typeface="Monotype Sorts" pitchFamily="2" charset="2"/>
              <a:buNone/>
            </a:pPr>
            <a:r>
              <a:rPr lang="en-US" altLang="zh-CN" sz="1800">
                <a:ea typeface="宋体" panose="02010600030101010101" pitchFamily="2" charset="-122"/>
              </a:rPr>
              <a:t>(b) </a:t>
            </a:r>
            <a:r>
              <a:rPr lang="en-US" altLang="zh-CN" sz="1800" i="1">
                <a:ea typeface="宋体" panose="02010600030101010101" pitchFamily="2" charset="-122"/>
              </a:rPr>
              <a:t>Need</a:t>
            </a:r>
            <a:r>
              <a:rPr lang="en-US" altLang="zh-CN" sz="1800" i="1" baseline="-25000">
                <a:ea typeface="宋体" panose="02010600030101010101" pitchFamily="2" charset="-122"/>
              </a:rPr>
              <a:t>i</a:t>
            </a:r>
            <a:r>
              <a:rPr lang="en-US" altLang="zh-CN" sz="1800">
                <a:ea typeface="宋体" panose="02010600030101010101" pitchFamily="2" charset="-122"/>
              </a:rPr>
              <a:t> </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Work</a:t>
            </a:r>
            <a:endParaRPr lang="en-US" altLang="zh-CN" sz="1800" i="1">
              <a:ea typeface="宋体" panose="02010600030101010101" pitchFamily="2" charset="-122"/>
              <a:sym typeface="Symbol" panose="05050102010706020507" pitchFamily="18" charset="2"/>
            </a:endParaRPr>
          </a:p>
          <a:p>
            <a:pPr lvl="1">
              <a:lnSpc>
                <a:spcPct val="90000"/>
              </a:lnSpc>
              <a:buFont typeface="Monotype Sorts" pitchFamily="2" charset="2"/>
              <a:buNone/>
            </a:pPr>
            <a:r>
              <a:rPr lang="en-US" altLang="zh-CN" sz="1800">
                <a:ea typeface="宋体" panose="02010600030101010101" pitchFamily="2" charset="-122"/>
                <a:sym typeface="Symbol" panose="05050102010706020507" pitchFamily="18" charset="2"/>
              </a:rPr>
              <a:t>If no such </a:t>
            </a:r>
            <a:r>
              <a:rPr lang="en-US" altLang="zh-CN" sz="1800" i="1">
                <a:ea typeface="宋体" panose="02010600030101010101" pitchFamily="2" charset="-122"/>
                <a:sym typeface="Symbol" panose="05050102010706020507" pitchFamily="18" charset="2"/>
              </a:rPr>
              <a:t>i </a:t>
            </a:r>
            <a:r>
              <a:rPr lang="en-US" altLang="zh-CN" sz="1800">
                <a:ea typeface="宋体" panose="02010600030101010101" pitchFamily="2" charset="-122"/>
                <a:sym typeface="Symbol" panose="05050102010706020507" pitchFamily="18" charset="2"/>
              </a:rPr>
              <a:t>exists, go to step 4.</a:t>
            </a:r>
            <a:endParaRPr lang="en-US" altLang="zh-CN" sz="1800">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800">
                <a:ea typeface="宋体" panose="02010600030101010101" pitchFamily="2" charset="-122"/>
              </a:rPr>
              <a:t>3.	</a:t>
            </a:r>
            <a:r>
              <a:rPr lang="en-US" altLang="zh-CN" sz="1800" i="1">
                <a:ea typeface="宋体" panose="02010600030101010101" pitchFamily="2" charset="-122"/>
              </a:rPr>
              <a:t>Work</a:t>
            </a:r>
            <a:r>
              <a:rPr lang="en-US" altLang="zh-CN" sz="1800">
                <a:ea typeface="宋体" panose="02010600030101010101" pitchFamily="2" charset="-122"/>
              </a:rPr>
              <a:t> = </a:t>
            </a:r>
            <a:r>
              <a:rPr lang="en-US" altLang="zh-CN" sz="1800" i="1">
                <a:ea typeface="宋体" panose="02010600030101010101" pitchFamily="2" charset="-122"/>
              </a:rPr>
              <a:t>Work </a:t>
            </a:r>
            <a:r>
              <a:rPr lang="en-US" altLang="zh-CN" sz="1800">
                <a:ea typeface="宋体" panose="02010600030101010101" pitchFamily="2" charset="-122"/>
              </a:rPr>
              <a:t>+ </a:t>
            </a:r>
            <a:r>
              <a:rPr lang="en-US" altLang="zh-CN" sz="1800" i="1">
                <a:ea typeface="宋体" panose="02010600030101010101" pitchFamily="2" charset="-122"/>
              </a:rPr>
              <a:t>Allocation</a:t>
            </a:r>
            <a:r>
              <a:rPr lang="en-US" altLang="zh-CN" sz="1800" i="1" baseline="-25000">
                <a:ea typeface="宋体" panose="02010600030101010101" pitchFamily="2" charset="-122"/>
              </a:rPr>
              <a:t>i</a:t>
            </a:r>
            <a:br>
              <a:rPr lang="en-US" altLang="zh-CN" sz="1800">
                <a:ea typeface="宋体" panose="02010600030101010101" pitchFamily="2" charset="-122"/>
              </a:rPr>
            </a:br>
            <a:r>
              <a:rPr lang="en-US" altLang="zh-CN" sz="1800" i="1">
                <a:ea typeface="宋体" panose="02010600030101010101" pitchFamily="2" charset="-122"/>
              </a:rPr>
              <a:t>Finish</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a:t>
            </a:r>
            <a:r>
              <a:rPr lang="en-US" altLang="zh-CN" sz="1800" i="1">
                <a:ea typeface="宋体" panose="02010600030101010101" pitchFamily="2" charset="-122"/>
              </a:rPr>
              <a:t> true</a:t>
            </a:r>
            <a:br>
              <a:rPr lang="en-US" altLang="zh-CN" sz="1800">
                <a:ea typeface="宋体" panose="02010600030101010101" pitchFamily="2" charset="-122"/>
              </a:rPr>
            </a:br>
            <a:r>
              <a:rPr lang="en-US" altLang="zh-CN" sz="1800">
                <a:ea typeface="宋体" panose="02010600030101010101" pitchFamily="2" charset="-122"/>
              </a:rPr>
              <a:t>go to step 2.</a:t>
            </a:r>
            <a:endParaRPr lang="en-US" altLang="zh-CN" sz="1800">
              <a:ea typeface="宋体" panose="02010600030101010101" pitchFamily="2" charset="-122"/>
            </a:endParaRPr>
          </a:p>
          <a:p>
            <a:pPr>
              <a:lnSpc>
                <a:spcPct val="90000"/>
              </a:lnSpc>
              <a:buFont typeface="Monotype Sorts" pitchFamily="2" charset="2"/>
              <a:buNone/>
            </a:pPr>
            <a:r>
              <a:rPr lang="en-US" altLang="zh-CN" sz="1800">
                <a:ea typeface="宋体" panose="02010600030101010101" pitchFamily="2" charset="-122"/>
              </a:rPr>
              <a:t>4.	If </a:t>
            </a:r>
            <a:r>
              <a:rPr lang="en-US" altLang="zh-CN" sz="1800" i="1">
                <a:ea typeface="宋体" panose="02010600030101010101" pitchFamily="2" charset="-122"/>
              </a:rPr>
              <a:t>Finish</a:t>
            </a:r>
            <a:r>
              <a:rPr lang="en-US" altLang="zh-CN" sz="1800">
                <a:ea typeface="宋体" panose="02010600030101010101" pitchFamily="2" charset="-122"/>
              </a:rPr>
              <a:t> [</a:t>
            </a:r>
            <a:r>
              <a:rPr lang="en-US" altLang="zh-CN" sz="1800" i="1">
                <a:ea typeface="宋体" panose="02010600030101010101" pitchFamily="2" charset="-122"/>
              </a:rPr>
              <a:t>i</a:t>
            </a:r>
            <a:r>
              <a:rPr lang="en-US" altLang="zh-CN" sz="1800">
                <a:ea typeface="宋体" panose="02010600030101010101" pitchFamily="2" charset="-122"/>
              </a:rPr>
              <a:t>] == true for all </a:t>
            </a:r>
            <a:r>
              <a:rPr lang="en-US" altLang="zh-CN" sz="1800" i="1">
                <a:ea typeface="宋体" panose="02010600030101010101" pitchFamily="2" charset="-122"/>
              </a:rPr>
              <a:t>i</a:t>
            </a:r>
            <a:r>
              <a:rPr lang="en-US" altLang="zh-CN" sz="1800">
                <a:ea typeface="宋体" panose="02010600030101010101" pitchFamily="2" charset="-122"/>
              </a:rPr>
              <a:t>, then the system is in a safe state.   Otherwise, the system is in an unsafe state</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Safety Algorithm </a:t>
            </a:r>
            <a:r>
              <a:rPr lang="zh-CN" altLang="en-US" dirty="0">
                <a:effectLst>
                  <a:outerShdw blurRad="38100" dist="38100" dir="2700000" algn="tl">
                    <a:srgbClr val="C0C0C0"/>
                  </a:outerShdw>
                </a:effectLst>
                <a:ea typeface="宋体" panose="02010600030101010101" pitchFamily="2" charset="-122"/>
              </a:rPr>
              <a:t>例</a:t>
            </a:r>
            <a:r>
              <a:rPr lang="en-US" altLang="zh-CN" dirty="0">
                <a:effectLst>
                  <a:outerShdw blurRad="38100" dist="38100" dir="2700000" algn="tl">
                    <a:srgbClr val="C0C0C0"/>
                  </a:outerShdw>
                </a:effectLst>
                <a:ea typeface="宋体" panose="02010600030101010101" pitchFamily="2" charset="-122"/>
              </a:rPr>
              <a:t>1</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62467" name="Rectangle 3"/>
          <p:cNvSpPr>
            <a:spLocks noGrp="1" noChangeArrowheads="1"/>
          </p:cNvSpPr>
          <p:nvPr>
            <p:ph type="body" idx="4294967295"/>
          </p:nvPr>
        </p:nvSpPr>
        <p:spPr>
          <a:xfrm>
            <a:off x="725488" y="1300163"/>
            <a:ext cx="7977187" cy="45275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r>
              <a:rPr lang="en-US" altLang="zh-CN" sz="2000" dirty="0">
                <a:solidFill>
                  <a:srgbClr val="FF0000"/>
                </a:solidFill>
                <a:ea typeface="宋体" panose="02010600030101010101" pitchFamily="2" charset="-122"/>
              </a:rPr>
              <a:t>Finish</a:t>
            </a:r>
            <a:endParaRPr lang="en-US" altLang="zh-CN" sz="2000" dirty="0">
              <a:solidFill>
                <a:srgbClr val="FF0000"/>
              </a:solidFill>
              <a:ea typeface="宋体" panose="02010600030101010101" pitchFamily="2" charset="-122"/>
            </a:endParaRPr>
          </a:p>
          <a:p>
            <a:pPr>
              <a:lnSpc>
                <a:spcPct val="90000"/>
              </a:lnSpc>
            </a:pPr>
            <a:r>
              <a:rPr lang="en-US" altLang="zh-CN" sz="2000" dirty="0">
                <a:ea typeface="宋体" panose="02010600030101010101" pitchFamily="2" charset="-122"/>
              </a:rPr>
              <a:t>p0                    10                5              5            3              </a:t>
            </a:r>
            <a:r>
              <a:rPr lang="en-US" altLang="zh-CN" sz="2000" dirty="0">
                <a:solidFill>
                  <a:srgbClr val="0009C0"/>
                </a:solidFill>
                <a:ea typeface="宋体" panose="02010600030101010101" pitchFamily="2" charset="-122"/>
              </a:rPr>
              <a:t>false</a:t>
            </a:r>
            <a:endParaRPr lang="en-US" altLang="zh-CN" sz="2000" dirty="0">
              <a:solidFill>
                <a:srgbClr val="0009C0"/>
              </a:solidFill>
              <a:ea typeface="宋体" panose="02010600030101010101" pitchFamily="2" charset="-122"/>
            </a:endParaRPr>
          </a:p>
          <a:p>
            <a:pPr>
              <a:lnSpc>
                <a:spcPct val="90000"/>
              </a:lnSpc>
            </a:pPr>
            <a:r>
              <a:rPr lang="en-US" altLang="zh-CN" sz="2000" dirty="0">
                <a:ea typeface="宋体" panose="02010600030101010101" pitchFamily="2" charset="-122"/>
              </a:rPr>
              <a:t>p1                     4                 2              2                            </a:t>
            </a:r>
            <a:r>
              <a:rPr lang="en-US" altLang="zh-CN" sz="2000" dirty="0">
                <a:solidFill>
                  <a:srgbClr val="0009C0"/>
                </a:solidFill>
                <a:ea typeface="宋体" panose="02010600030101010101" pitchFamily="2" charset="-122"/>
              </a:rPr>
              <a:t>false</a:t>
            </a:r>
            <a:endParaRPr lang="en-US" altLang="zh-CN" sz="2000" dirty="0">
              <a:solidFill>
                <a:srgbClr val="0009C0"/>
              </a:solidFill>
              <a:ea typeface="宋体" panose="02010600030101010101" pitchFamily="2" charset="-122"/>
            </a:endParaRP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endParaRPr lang="en-US" altLang="zh-CN" sz="2000" dirty="0">
              <a:solidFill>
                <a:srgbClr val="0009C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C00000"/>
                </a:solidFill>
                <a:ea typeface="宋体" panose="02010600030101010101" pitchFamily="2" charset="-122"/>
              </a:rPr>
              <a:t>初始化：</a:t>
            </a:r>
            <a:endParaRPr lang="en-US" altLang="zh-CN" sz="2000" dirty="0">
              <a:solidFill>
                <a:srgbClr val="C00000"/>
              </a:solidFill>
              <a:ea typeface="宋体" panose="02010600030101010101" pitchFamily="2" charset="-122"/>
            </a:endParaRPr>
          </a:p>
          <a:p>
            <a:pPr lvl="1">
              <a:lnSpc>
                <a:spcPct val="90000"/>
              </a:lnSpc>
            </a:pPr>
            <a:r>
              <a:rPr lang="zh-CN" altLang="en-US" sz="1800" dirty="0">
                <a:solidFill>
                  <a:srgbClr val="006600"/>
                </a:solidFill>
                <a:ea typeface="宋体" panose="02010600030101010101" pitchFamily="2" charset="-122"/>
              </a:rPr>
              <a:t>对应每个进程，设置  </a:t>
            </a:r>
            <a:r>
              <a:rPr lang="en-US" altLang="zh-CN" sz="1800" dirty="0">
                <a:solidFill>
                  <a:srgbClr val="006600"/>
                </a:solidFill>
                <a:ea typeface="宋体" panose="02010600030101010101" pitchFamily="2" charset="-122"/>
              </a:rPr>
              <a:t>Finish[0]=false,  Finish[1]=false, Finish[2]=false</a:t>
            </a:r>
            <a:endParaRPr lang="en-US" altLang="zh-CN" sz="1800" dirty="0">
              <a:solidFill>
                <a:srgbClr val="006600"/>
              </a:solidFill>
              <a:ea typeface="宋体" panose="02010600030101010101" pitchFamily="2" charset="-122"/>
            </a:endParaRPr>
          </a:p>
          <a:p>
            <a:pPr lvl="1">
              <a:lnSpc>
                <a:spcPct val="90000"/>
              </a:lnSpc>
            </a:pPr>
            <a:r>
              <a:rPr lang="en-US" altLang="zh-CN" sz="1800" b="1" dirty="0">
                <a:solidFill>
                  <a:srgbClr val="0070C0"/>
                </a:solidFill>
                <a:ea typeface="宋体" panose="02010600030101010101" pitchFamily="2" charset="-122"/>
              </a:rPr>
              <a:t>Work= Available=3</a:t>
            </a:r>
            <a:endParaRPr lang="en-US" altLang="zh-CN" sz="1800" b="1" dirty="0">
              <a:solidFill>
                <a:srgbClr val="0070C0"/>
              </a:solidFill>
              <a:ea typeface="宋体" panose="02010600030101010101" pitchFamily="2" charset="-122"/>
            </a:endParaRPr>
          </a:p>
          <a:p>
            <a:pPr>
              <a:lnSpc>
                <a:spcPct val="90000"/>
              </a:lnSpc>
            </a:pPr>
            <a:endParaRPr lang="en-US" altLang="zh-CN" sz="2000" dirty="0">
              <a:solidFill>
                <a:srgbClr val="00990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Safety Algorithm </a:t>
            </a:r>
            <a:r>
              <a:rPr lang="zh-CN" altLang="en-US" dirty="0">
                <a:effectLst>
                  <a:outerShdw blurRad="38100" dist="38100" dir="2700000" algn="tl">
                    <a:srgbClr val="C0C0C0"/>
                  </a:outerShdw>
                </a:effectLst>
                <a:ea typeface="宋体" panose="02010600030101010101" pitchFamily="2" charset="-122"/>
              </a:rPr>
              <a:t>例</a:t>
            </a:r>
            <a:r>
              <a:rPr lang="en-US" altLang="zh-CN" dirty="0">
                <a:effectLst>
                  <a:outerShdw blurRad="38100" dist="38100" dir="2700000" algn="tl">
                    <a:srgbClr val="C0C0C0"/>
                  </a:outerShdw>
                </a:effectLst>
                <a:ea typeface="宋体" panose="02010600030101010101" pitchFamily="2" charset="-122"/>
              </a:rPr>
              <a:t>1</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63491" name="Rectangle 3"/>
          <p:cNvSpPr>
            <a:spLocks noGrp="1" noChangeArrowheads="1"/>
          </p:cNvSpPr>
          <p:nvPr>
            <p:ph type="body" idx="4294967295"/>
          </p:nvPr>
        </p:nvSpPr>
        <p:spPr>
          <a:xfrm>
            <a:off x="725488" y="1300163"/>
            <a:ext cx="7783512" cy="471487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5              5            3            </a:t>
            </a:r>
            <a:r>
              <a:rPr lang="en-US" altLang="zh-CN" sz="2000" dirty="0">
                <a:solidFill>
                  <a:srgbClr val="0009C0"/>
                </a:solidFill>
                <a:ea typeface="宋体" panose="02010600030101010101" pitchFamily="2" charset="-122"/>
              </a:rPr>
              <a:t>false</a:t>
            </a:r>
            <a:endParaRPr lang="en-US" altLang="zh-CN" sz="2000" dirty="0">
              <a:solidFill>
                <a:srgbClr val="0009C0"/>
              </a:solidFill>
              <a:ea typeface="宋体" panose="02010600030101010101" pitchFamily="2" charset="-122"/>
            </a:endParaRPr>
          </a:p>
          <a:p>
            <a:pPr>
              <a:lnSpc>
                <a:spcPct val="90000"/>
              </a:lnSpc>
            </a:pPr>
            <a:r>
              <a:rPr lang="en-US" altLang="zh-CN" sz="2000" dirty="0">
                <a:solidFill>
                  <a:srgbClr val="006600"/>
                </a:solidFill>
                <a:ea typeface="宋体" panose="02010600030101010101" pitchFamily="2" charset="-122"/>
              </a:rPr>
              <a:t>p1                     4                 2              2                          true</a:t>
            </a:r>
            <a:endParaRPr lang="en-US" altLang="zh-CN" sz="2000" dirty="0">
              <a:solidFill>
                <a:srgbClr val="006600"/>
              </a:solidFill>
              <a:ea typeface="宋体" panose="02010600030101010101" pitchFamily="2" charset="-122"/>
            </a:endParaRP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endParaRPr lang="en-US" altLang="zh-CN" sz="2000" dirty="0">
              <a:solidFill>
                <a:srgbClr val="0009C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Finish[1]=false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Need1(=2)&lt;=Work(=3)</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3</a:t>
            </a:r>
            <a:r>
              <a:rPr lang="zh-CN" altLang="en-US" sz="2000" dirty="0">
                <a:solidFill>
                  <a:srgbClr val="000099"/>
                </a:solidFill>
                <a:ea typeface="宋体" panose="02010600030101010101" pitchFamily="2" charset="-122"/>
              </a:rPr>
              <a:t>个可用的资源中的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个分配给进程</a:t>
            </a:r>
            <a:r>
              <a:rPr lang="en-US" altLang="zh-CN" sz="2000" dirty="0">
                <a:solidFill>
                  <a:srgbClr val="000099"/>
                </a:solidFill>
                <a:ea typeface="宋体" panose="02010600030101010101" pitchFamily="2" charset="-122"/>
              </a:rPr>
              <a:t>P1</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P1</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6600"/>
                </a:solidFill>
                <a:ea typeface="宋体" panose="02010600030101010101" pitchFamily="2" charset="-122"/>
              </a:rPr>
              <a:t>Finish[0]=false, Finish[1]=</a:t>
            </a:r>
            <a:r>
              <a:rPr lang="en-US" altLang="zh-CN" sz="1800" dirty="0">
                <a:solidFill>
                  <a:srgbClr val="000099"/>
                </a:solidFill>
                <a:ea typeface="宋体" panose="02010600030101010101" pitchFamily="2" charset="-122"/>
              </a:rPr>
              <a:t>true,</a:t>
            </a:r>
            <a:r>
              <a:rPr lang="en-US" altLang="zh-CN" sz="1800" dirty="0">
                <a:solidFill>
                  <a:srgbClr val="009900"/>
                </a:solidFill>
                <a:ea typeface="宋体" panose="02010600030101010101" pitchFamily="2" charset="-122"/>
              </a:rPr>
              <a:t>  </a:t>
            </a:r>
            <a:r>
              <a:rPr lang="en-US" altLang="zh-CN" sz="1800" dirty="0">
                <a:solidFill>
                  <a:srgbClr val="006600"/>
                </a:solidFill>
                <a:ea typeface="宋体" panose="02010600030101010101" pitchFamily="2" charset="-122"/>
              </a:rPr>
              <a:t>Finish[2]=false</a:t>
            </a:r>
            <a:endParaRPr lang="en-US" altLang="zh-CN" sz="1800" dirty="0">
              <a:solidFill>
                <a:srgbClr val="006600"/>
              </a:solidFill>
              <a:ea typeface="宋体" panose="02010600030101010101" pitchFamily="2" charset="-122"/>
            </a:endParaRPr>
          </a:p>
          <a:p>
            <a:pPr lvl="1">
              <a:lnSpc>
                <a:spcPct val="90000"/>
              </a:lnSpc>
            </a:pPr>
            <a:r>
              <a:rPr lang="en-US" altLang="zh-CN" sz="1800" b="1" dirty="0">
                <a:solidFill>
                  <a:srgbClr val="0070C0"/>
                </a:solidFill>
                <a:ea typeface="宋体" panose="02010600030101010101" pitchFamily="2" charset="-122"/>
              </a:rPr>
              <a:t>Work=Work+allocation1=3+2=5</a:t>
            </a:r>
            <a:endParaRPr lang="en-US" altLang="zh-CN" sz="1800" b="1" dirty="0">
              <a:solidFill>
                <a:srgbClr val="0070C0"/>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Safety Algorithm </a:t>
            </a:r>
            <a:r>
              <a:rPr lang="zh-CN" altLang="en-US" dirty="0">
                <a:effectLst>
                  <a:outerShdw blurRad="38100" dist="38100" dir="2700000" algn="tl">
                    <a:srgbClr val="C0C0C0"/>
                  </a:outerShdw>
                </a:effectLst>
                <a:ea typeface="宋体" panose="02010600030101010101" pitchFamily="2" charset="-122"/>
              </a:rPr>
              <a:t>例</a:t>
            </a:r>
            <a:r>
              <a:rPr lang="en-US" altLang="zh-CN" dirty="0">
                <a:effectLst>
                  <a:outerShdw blurRad="38100" dist="38100" dir="2700000" algn="tl">
                    <a:srgbClr val="C0C0C0"/>
                  </a:outerShdw>
                </a:effectLst>
                <a:ea typeface="宋体" panose="02010600030101010101" pitchFamily="2" charset="-122"/>
              </a:rPr>
              <a:t>1</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64515" name="Rectangle 3"/>
          <p:cNvSpPr>
            <a:spLocks noGrp="1" noChangeArrowheads="1"/>
          </p:cNvSpPr>
          <p:nvPr>
            <p:ph type="body" idx="4294967295"/>
          </p:nvPr>
        </p:nvSpPr>
        <p:spPr>
          <a:xfrm>
            <a:off x="725488" y="1300163"/>
            <a:ext cx="7783512" cy="464820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endParaRPr lang="en-US" altLang="zh-CN" sz="2000" dirty="0">
              <a:ea typeface="宋体" panose="02010600030101010101" pitchFamily="2" charset="-122"/>
            </a:endParaRPr>
          </a:p>
          <a:p>
            <a:pPr>
              <a:lnSpc>
                <a:spcPct val="90000"/>
              </a:lnSpc>
            </a:pPr>
            <a:r>
              <a:rPr lang="en-US" altLang="zh-CN" sz="2000" dirty="0">
                <a:solidFill>
                  <a:srgbClr val="006600"/>
                </a:solidFill>
                <a:ea typeface="宋体" panose="02010600030101010101" pitchFamily="2" charset="-122"/>
              </a:rPr>
              <a:t>p0                    10                5              5            3             true</a:t>
            </a:r>
            <a:endParaRPr lang="en-US" altLang="zh-CN" sz="2000" dirty="0">
              <a:solidFill>
                <a:srgbClr val="006600"/>
              </a:solidFill>
              <a:ea typeface="宋体" panose="02010600030101010101" pitchFamily="2" charset="-122"/>
            </a:endParaRPr>
          </a:p>
          <a:p>
            <a:pPr>
              <a:lnSpc>
                <a:spcPct val="90000"/>
              </a:lnSpc>
            </a:pPr>
            <a:r>
              <a:rPr lang="en-US" altLang="zh-CN" sz="2000" dirty="0">
                <a:solidFill>
                  <a:srgbClr val="006600"/>
                </a:solidFill>
                <a:ea typeface="宋体" panose="02010600030101010101" pitchFamily="2" charset="-122"/>
              </a:rPr>
              <a:t>p1                     4                 2              2                           true</a:t>
            </a:r>
            <a:endParaRPr lang="en-US" altLang="zh-CN" sz="2000" dirty="0">
              <a:solidFill>
                <a:srgbClr val="006600"/>
              </a:solidFill>
              <a:ea typeface="宋体" panose="02010600030101010101" pitchFamily="2" charset="-122"/>
            </a:endParaRP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endParaRPr lang="en-US" altLang="zh-CN" sz="2000" dirty="0">
              <a:solidFill>
                <a:srgbClr val="0009C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Finish[0]=false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Need0(=5)&lt;=work(=5)</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5</a:t>
            </a:r>
            <a:r>
              <a:rPr lang="zh-CN" altLang="en-US" sz="2000" dirty="0">
                <a:solidFill>
                  <a:srgbClr val="000099"/>
                </a:solidFill>
                <a:ea typeface="宋体" panose="02010600030101010101" pitchFamily="2" charset="-122"/>
              </a:rPr>
              <a:t>个可用的资源分配给进程</a:t>
            </a:r>
            <a:r>
              <a:rPr lang="en-US" altLang="zh-CN" sz="2000" dirty="0">
                <a:solidFill>
                  <a:srgbClr val="000099"/>
                </a:solidFill>
                <a:ea typeface="宋体" panose="02010600030101010101" pitchFamily="2" charset="-122"/>
              </a:rPr>
              <a:t>P0</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P0</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5</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9900"/>
                </a:solidFill>
                <a:ea typeface="宋体" panose="02010600030101010101" pitchFamily="2" charset="-122"/>
              </a:rPr>
              <a:t>Finish[0]=</a:t>
            </a:r>
            <a:r>
              <a:rPr lang="en-US" altLang="zh-CN" sz="1800" dirty="0">
                <a:solidFill>
                  <a:srgbClr val="000099"/>
                </a:solidFill>
                <a:ea typeface="宋体" panose="02010600030101010101" pitchFamily="2" charset="-122"/>
              </a:rPr>
              <a:t> true,</a:t>
            </a:r>
            <a:r>
              <a:rPr lang="en-US" altLang="zh-CN" sz="1800" dirty="0">
                <a:solidFill>
                  <a:srgbClr val="009900"/>
                </a:solidFill>
                <a:ea typeface="宋体" panose="02010600030101010101" pitchFamily="2" charset="-122"/>
              </a:rPr>
              <a:t> Finish[1]=</a:t>
            </a:r>
            <a:r>
              <a:rPr lang="en-US" altLang="zh-CN" sz="1800" dirty="0">
                <a:solidFill>
                  <a:srgbClr val="000099"/>
                </a:solidFill>
                <a:ea typeface="宋体" panose="02010600030101010101" pitchFamily="2" charset="-122"/>
              </a:rPr>
              <a:t>true,</a:t>
            </a:r>
            <a:r>
              <a:rPr lang="en-US" altLang="zh-CN" sz="1800" dirty="0">
                <a:solidFill>
                  <a:srgbClr val="009900"/>
                </a:solidFill>
                <a:ea typeface="宋体" panose="02010600030101010101" pitchFamily="2" charset="-122"/>
              </a:rPr>
              <a:t> Finish[2]=false</a:t>
            </a:r>
            <a:endParaRPr lang="en-US" altLang="zh-CN" sz="1800" dirty="0">
              <a:solidFill>
                <a:srgbClr val="009900"/>
              </a:solidFill>
              <a:ea typeface="宋体" panose="02010600030101010101" pitchFamily="2" charset="-122"/>
            </a:endParaRPr>
          </a:p>
          <a:p>
            <a:pPr lvl="1">
              <a:lnSpc>
                <a:spcPct val="90000"/>
              </a:lnSpc>
            </a:pPr>
            <a:r>
              <a:rPr lang="en-US" altLang="zh-CN" sz="1800" b="1" dirty="0">
                <a:solidFill>
                  <a:srgbClr val="0070C0"/>
                </a:solidFill>
                <a:ea typeface="宋体" panose="02010600030101010101" pitchFamily="2" charset="-122"/>
              </a:rPr>
              <a:t>Work=work+allocation0=5+5=10</a:t>
            </a:r>
            <a:endParaRPr lang="en-US" altLang="zh-CN" sz="1800" b="1" dirty="0">
              <a:solidFill>
                <a:srgbClr val="0070C0"/>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Safety Algorithm </a:t>
            </a:r>
            <a:r>
              <a:rPr lang="zh-CN" altLang="en-US" dirty="0">
                <a:effectLst>
                  <a:outerShdw blurRad="38100" dist="38100" dir="2700000" algn="tl">
                    <a:srgbClr val="C0C0C0"/>
                  </a:outerShdw>
                </a:effectLst>
                <a:ea typeface="宋体" panose="02010600030101010101" pitchFamily="2" charset="-122"/>
              </a:rPr>
              <a:t>例</a:t>
            </a:r>
            <a:r>
              <a:rPr lang="en-US" altLang="zh-CN" dirty="0">
                <a:effectLst>
                  <a:outerShdw blurRad="38100" dist="38100" dir="2700000" algn="tl">
                    <a:srgbClr val="C0C0C0"/>
                  </a:outerShdw>
                </a:effectLst>
                <a:ea typeface="宋体" panose="02010600030101010101" pitchFamily="2" charset="-122"/>
              </a:rPr>
              <a:t>1</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65539" name="Rectangle 3"/>
          <p:cNvSpPr>
            <a:spLocks noGrp="1" noChangeArrowheads="1"/>
          </p:cNvSpPr>
          <p:nvPr>
            <p:ph type="body" idx="4294967295"/>
          </p:nvPr>
        </p:nvSpPr>
        <p:spPr>
          <a:xfrm>
            <a:off x="625475" y="1135063"/>
            <a:ext cx="7783513" cy="52546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5              5            3            </a:t>
            </a:r>
            <a:r>
              <a:rPr lang="en-US" altLang="zh-CN" sz="2000" dirty="0">
                <a:solidFill>
                  <a:srgbClr val="006600"/>
                </a:solidFill>
                <a:ea typeface="宋体" panose="02010600030101010101" pitchFamily="2" charset="-122"/>
              </a:rPr>
              <a:t>true</a:t>
            </a:r>
            <a:endParaRPr lang="en-US" altLang="zh-CN" sz="2000" dirty="0">
              <a:solidFill>
                <a:srgbClr val="006600"/>
              </a:solidFill>
              <a:ea typeface="宋体" panose="02010600030101010101" pitchFamily="2" charset="-122"/>
            </a:endParaRPr>
          </a:p>
          <a:p>
            <a:pPr>
              <a:lnSpc>
                <a:spcPct val="90000"/>
              </a:lnSpc>
            </a:pPr>
            <a:r>
              <a:rPr lang="en-US" altLang="zh-CN" sz="2000" dirty="0">
                <a:ea typeface="宋体" panose="02010600030101010101" pitchFamily="2" charset="-122"/>
              </a:rPr>
              <a:t>p1                     4                 2              2                          </a:t>
            </a:r>
            <a:r>
              <a:rPr lang="en-US" altLang="zh-CN" sz="2000" dirty="0">
                <a:solidFill>
                  <a:srgbClr val="006600"/>
                </a:solidFill>
                <a:ea typeface="宋体" panose="02010600030101010101" pitchFamily="2" charset="-122"/>
              </a:rPr>
              <a:t>true</a:t>
            </a:r>
            <a:endParaRPr lang="en-US" altLang="zh-CN" sz="2000" dirty="0">
              <a:solidFill>
                <a:srgbClr val="006600"/>
              </a:solidFill>
              <a:ea typeface="宋体" panose="02010600030101010101" pitchFamily="2" charset="-122"/>
            </a:endParaRPr>
          </a:p>
          <a:p>
            <a:pPr>
              <a:lnSpc>
                <a:spcPct val="90000"/>
              </a:lnSpc>
            </a:pPr>
            <a:r>
              <a:rPr lang="en-US" altLang="zh-CN" sz="2000" dirty="0">
                <a:ea typeface="宋体" panose="02010600030101010101" pitchFamily="2" charset="-122"/>
              </a:rPr>
              <a:t>p2                     9                 2              7                          </a:t>
            </a:r>
            <a:r>
              <a:rPr lang="en-US" altLang="zh-CN" sz="2000" dirty="0">
                <a:solidFill>
                  <a:srgbClr val="006600"/>
                </a:solidFill>
                <a:ea typeface="宋体" panose="02010600030101010101" pitchFamily="2" charset="-122"/>
              </a:rPr>
              <a:t>true</a:t>
            </a:r>
            <a:endParaRPr lang="en-US" altLang="zh-CN" sz="2000" dirty="0">
              <a:solidFill>
                <a:srgbClr val="00660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Finish[2]=false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Need2(7)&lt;=work (=10)</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10</a:t>
            </a:r>
            <a:r>
              <a:rPr lang="zh-CN" altLang="en-US" sz="2000" dirty="0">
                <a:solidFill>
                  <a:srgbClr val="000099"/>
                </a:solidFill>
                <a:ea typeface="宋体" panose="02010600030101010101" pitchFamily="2" charset="-122"/>
              </a:rPr>
              <a:t>个可用的资源中的</a:t>
            </a:r>
            <a:r>
              <a:rPr lang="en-US" altLang="zh-CN" sz="2000" dirty="0">
                <a:solidFill>
                  <a:srgbClr val="000099"/>
                </a:solidFill>
                <a:ea typeface="宋体" panose="02010600030101010101" pitchFamily="2" charset="-122"/>
              </a:rPr>
              <a:t>7</a:t>
            </a:r>
            <a:r>
              <a:rPr lang="zh-CN" altLang="en-US" sz="2000" dirty="0">
                <a:solidFill>
                  <a:srgbClr val="000099"/>
                </a:solidFill>
                <a:ea typeface="宋体" panose="02010600030101010101" pitchFamily="2" charset="-122"/>
              </a:rPr>
              <a:t>个分配给进程</a:t>
            </a:r>
            <a:r>
              <a:rPr lang="en-US" altLang="zh-CN" sz="2000" dirty="0">
                <a:solidFill>
                  <a:srgbClr val="000099"/>
                </a:solidFill>
                <a:ea typeface="宋体" panose="02010600030101010101" pitchFamily="2" charset="-122"/>
              </a:rPr>
              <a:t>P2</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P2</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9900"/>
                </a:solidFill>
                <a:ea typeface="宋体" panose="02010600030101010101" pitchFamily="2" charset="-122"/>
              </a:rPr>
              <a:t>Finish[0]=</a:t>
            </a:r>
            <a:r>
              <a:rPr lang="en-US" altLang="zh-CN" sz="1800" dirty="0">
                <a:solidFill>
                  <a:srgbClr val="000099"/>
                </a:solidFill>
                <a:ea typeface="宋体" panose="02010600030101010101" pitchFamily="2" charset="-122"/>
              </a:rPr>
              <a:t> true</a:t>
            </a:r>
            <a:r>
              <a:rPr lang="zh-CN" altLang="en-US" sz="1800" dirty="0">
                <a:solidFill>
                  <a:srgbClr val="000099"/>
                </a:solidFill>
                <a:ea typeface="宋体" panose="02010600030101010101" pitchFamily="2" charset="-122"/>
              </a:rPr>
              <a:t>，</a:t>
            </a:r>
            <a:r>
              <a:rPr lang="en-US" altLang="zh-CN" sz="1800" dirty="0">
                <a:solidFill>
                  <a:srgbClr val="009900"/>
                </a:solidFill>
                <a:ea typeface="宋体" panose="02010600030101010101" pitchFamily="2" charset="-122"/>
              </a:rPr>
              <a:t>Finish[1]=</a:t>
            </a:r>
            <a:r>
              <a:rPr lang="en-US" altLang="zh-CN" sz="1800" dirty="0">
                <a:solidFill>
                  <a:srgbClr val="000099"/>
                </a:solidFill>
                <a:ea typeface="宋体" panose="02010600030101010101" pitchFamily="2" charset="-122"/>
              </a:rPr>
              <a:t> true</a:t>
            </a:r>
            <a:r>
              <a:rPr lang="zh-CN" altLang="en-US" sz="1800" dirty="0">
                <a:solidFill>
                  <a:srgbClr val="000099"/>
                </a:solidFill>
                <a:ea typeface="宋体" panose="02010600030101010101" pitchFamily="2" charset="-122"/>
              </a:rPr>
              <a:t>，</a:t>
            </a:r>
            <a:r>
              <a:rPr lang="en-US" altLang="zh-CN" sz="1800" dirty="0">
                <a:solidFill>
                  <a:srgbClr val="009900"/>
                </a:solidFill>
                <a:ea typeface="宋体" panose="02010600030101010101" pitchFamily="2" charset="-122"/>
              </a:rPr>
              <a:t>Finish[2]=</a:t>
            </a:r>
            <a:r>
              <a:rPr lang="en-US" altLang="zh-CN" sz="1800" dirty="0">
                <a:solidFill>
                  <a:srgbClr val="000099"/>
                </a:solidFill>
                <a:ea typeface="宋体" panose="02010600030101010101" pitchFamily="2" charset="-122"/>
              </a:rPr>
              <a:t> true</a:t>
            </a:r>
            <a:r>
              <a:rPr lang="en-US" altLang="zh-CN" sz="1800" dirty="0">
                <a:solidFill>
                  <a:srgbClr val="009900"/>
                </a:solidFill>
                <a:ea typeface="宋体" panose="02010600030101010101" pitchFamily="2" charset="-122"/>
              </a:rPr>
              <a:t> </a:t>
            </a:r>
            <a:endParaRPr lang="en-US" altLang="zh-CN" sz="1800" dirty="0">
              <a:solidFill>
                <a:srgbClr val="000099"/>
              </a:solidFill>
              <a:ea typeface="宋体" panose="02010600030101010101" pitchFamily="2" charset="-122"/>
            </a:endParaRPr>
          </a:p>
          <a:p>
            <a:pPr lvl="1">
              <a:lnSpc>
                <a:spcPct val="90000"/>
              </a:lnSpc>
            </a:pPr>
            <a:r>
              <a:rPr lang="en-US" altLang="zh-CN" sz="1800" b="1" dirty="0">
                <a:solidFill>
                  <a:srgbClr val="0070C0"/>
                </a:solidFill>
                <a:ea typeface="宋体" panose="02010600030101010101" pitchFamily="2" charset="-122"/>
              </a:rPr>
              <a:t>Work=work+allocation0=10+2=12</a:t>
            </a:r>
            <a:endParaRPr lang="en-US" altLang="zh-CN" sz="1800" b="1" dirty="0">
              <a:solidFill>
                <a:srgbClr val="0070C0"/>
              </a:solidFill>
              <a:ea typeface="宋体" panose="02010600030101010101" pitchFamily="2" charset="-122"/>
            </a:endParaRPr>
          </a:p>
          <a:p>
            <a:pPr>
              <a:lnSpc>
                <a:spcPct val="90000"/>
              </a:lnSpc>
            </a:pPr>
            <a:r>
              <a:rPr lang="zh-CN" altLang="en-US" sz="2000" dirty="0">
                <a:solidFill>
                  <a:srgbClr val="7030A0"/>
                </a:solidFill>
                <a:ea typeface="宋体" panose="02010600030101010101" pitchFamily="2" charset="-122"/>
              </a:rPr>
              <a:t>所有进程对应的</a:t>
            </a:r>
            <a:r>
              <a:rPr lang="en-US" altLang="zh-CN" sz="2000" dirty="0">
                <a:solidFill>
                  <a:srgbClr val="7030A0"/>
                </a:solidFill>
                <a:ea typeface="宋体" panose="02010600030101010101" pitchFamily="2" charset="-122"/>
              </a:rPr>
              <a:t>Finish[</a:t>
            </a:r>
            <a:r>
              <a:rPr lang="en-US" altLang="zh-CN" sz="2000" dirty="0" err="1">
                <a:solidFill>
                  <a:srgbClr val="7030A0"/>
                </a:solidFill>
                <a:ea typeface="宋体" panose="02010600030101010101" pitchFamily="2" charset="-122"/>
              </a:rPr>
              <a:t>i</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都可变为</a:t>
            </a:r>
            <a:r>
              <a:rPr lang="en-US" altLang="zh-CN" sz="2000" dirty="0">
                <a:solidFill>
                  <a:srgbClr val="7030A0"/>
                </a:solidFill>
                <a:ea typeface="宋体" panose="02010600030101010101" pitchFamily="2" charset="-122"/>
              </a:rPr>
              <a:t>true</a:t>
            </a:r>
            <a:r>
              <a:rPr lang="zh-CN" altLang="en-US" sz="2000" dirty="0">
                <a:solidFill>
                  <a:srgbClr val="7030A0"/>
                </a:solidFill>
                <a:ea typeface="宋体" panose="02010600030101010101" pitchFamily="2" charset="-122"/>
              </a:rPr>
              <a:t>，</a:t>
            </a:r>
            <a:r>
              <a:rPr lang="zh-CN" altLang="en-US" sz="2000" dirty="0">
                <a:solidFill>
                  <a:srgbClr val="C00000"/>
                </a:solidFill>
                <a:ea typeface="宋体" panose="02010600030101010101" pitchFamily="2" charset="-122"/>
              </a:rPr>
              <a:t>也就是说存在安全分配序列</a:t>
            </a:r>
            <a:r>
              <a:rPr lang="en-US" altLang="zh-CN" sz="2000" dirty="0">
                <a:solidFill>
                  <a:srgbClr val="C00000"/>
                </a:solidFill>
                <a:ea typeface="宋体" panose="02010600030101010101" pitchFamily="2" charset="-122"/>
              </a:rPr>
              <a:t>p1,p0,p2</a:t>
            </a:r>
            <a:r>
              <a:rPr lang="zh-CN" altLang="en-US" sz="2000" dirty="0">
                <a:solidFill>
                  <a:srgbClr val="C00000"/>
                </a:solidFill>
                <a:ea typeface="宋体" panose="02010600030101010101" pitchFamily="2" charset="-122"/>
              </a:rPr>
              <a:t>，因此该状态是安全的</a:t>
            </a:r>
            <a:endParaRPr lang="en-US" altLang="zh-CN" sz="2000" dirty="0">
              <a:solidFill>
                <a:srgbClr val="C00000"/>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Safety Algorithm </a:t>
            </a:r>
            <a:r>
              <a:rPr lang="zh-CN" altLang="en-US" dirty="0">
                <a:effectLst>
                  <a:outerShdw blurRad="38100" dist="38100" dir="2700000" algn="tl">
                    <a:srgbClr val="C0C0C0"/>
                  </a:outerShdw>
                </a:effectLst>
                <a:ea typeface="宋体" panose="02010600030101010101" pitchFamily="2" charset="-122"/>
              </a:rPr>
              <a:t>例</a:t>
            </a:r>
            <a:r>
              <a:rPr lang="en-US" altLang="zh-CN" dirty="0">
                <a:effectLst>
                  <a:outerShdw blurRad="38100" dist="38100" dir="2700000" algn="tl">
                    <a:srgbClr val="C0C0C0"/>
                  </a:outerShdw>
                </a:effectLst>
                <a:ea typeface="宋体" panose="02010600030101010101" pitchFamily="2" charset="-122"/>
              </a:rPr>
              <a:t>2</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66563" name="Rectangle 3"/>
          <p:cNvSpPr>
            <a:spLocks noGrp="1" noChangeArrowheads="1"/>
          </p:cNvSpPr>
          <p:nvPr>
            <p:ph type="body" idx="4294967295"/>
          </p:nvPr>
        </p:nvSpPr>
        <p:spPr>
          <a:xfrm>
            <a:off x="725488" y="1300163"/>
            <a:ext cx="8032750" cy="45275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5              5            2             false</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p1                     4                 2              2                           false</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p2                     9                 3              6                           false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zh-CN" altLang="en-US" sz="2000" dirty="0">
                <a:ea typeface="宋体" panose="02010600030101010101" pitchFamily="2" charset="-122"/>
              </a:rPr>
              <a:t>初始化：</a:t>
            </a:r>
            <a:endParaRPr lang="en-US" altLang="zh-CN" sz="2000" dirty="0">
              <a:ea typeface="宋体" panose="02010600030101010101" pitchFamily="2" charset="-122"/>
            </a:endParaRPr>
          </a:p>
          <a:p>
            <a:pPr>
              <a:lnSpc>
                <a:spcPct val="90000"/>
              </a:lnSpc>
            </a:pPr>
            <a:r>
              <a:rPr lang="zh-CN" altLang="en-US" sz="2000" dirty="0">
                <a:solidFill>
                  <a:srgbClr val="006600"/>
                </a:solidFill>
                <a:ea typeface="宋体" panose="02010600030101010101" pitchFamily="2" charset="-122"/>
              </a:rPr>
              <a:t>对应每个进程，设置  </a:t>
            </a:r>
            <a:r>
              <a:rPr lang="en-US" altLang="zh-CN" sz="2000" dirty="0">
                <a:solidFill>
                  <a:srgbClr val="006600"/>
                </a:solidFill>
                <a:ea typeface="宋体" panose="02010600030101010101" pitchFamily="2" charset="-122"/>
              </a:rPr>
              <a:t>Finish[0]=false Finish[1]=false Finish[2]=false</a:t>
            </a:r>
            <a:endParaRPr lang="en-US" altLang="zh-CN" sz="2000" dirty="0">
              <a:solidFill>
                <a:srgbClr val="006600"/>
              </a:solidFill>
              <a:ea typeface="宋体" panose="02010600030101010101" pitchFamily="2" charset="-122"/>
            </a:endParaRPr>
          </a:p>
          <a:p>
            <a:pPr>
              <a:lnSpc>
                <a:spcPct val="90000"/>
              </a:lnSpc>
            </a:pPr>
            <a:r>
              <a:rPr lang="en-US" altLang="zh-CN" sz="2000" b="1" dirty="0">
                <a:solidFill>
                  <a:srgbClr val="0070C0"/>
                </a:solidFill>
                <a:ea typeface="宋体" panose="02010600030101010101" pitchFamily="2" charset="-122"/>
              </a:rPr>
              <a:t>Work= Available=2</a:t>
            </a:r>
            <a:endParaRPr lang="en-US" altLang="zh-CN" sz="2000" b="1" dirty="0">
              <a:solidFill>
                <a:srgbClr val="0070C0"/>
              </a:solidFill>
              <a:ea typeface="宋体" panose="02010600030101010101" pitchFamily="2" charset="-122"/>
            </a:endParaRPr>
          </a:p>
          <a:p>
            <a:pPr>
              <a:lnSpc>
                <a:spcPct val="90000"/>
              </a:lnSpc>
            </a:pPr>
            <a:endParaRPr lang="en-US" altLang="zh-CN" sz="2000" dirty="0">
              <a:solidFill>
                <a:srgbClr val="00990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Safety Algorithm </a:t>
            </a:r>
            <a:r>
              <a:rPr lang="zh-CN" altLang="en-US" dirty="0">
                <a:effectLst>
                  <a:outerShdw blurRad="38100" dist="38100" dir="2700000" algn="tl">
                    <a:srgbClr val="C0C0C0"/>
                  </a:outerShdw>
                </a:effectLst>
                <a:ea typeface="宋体" panose="02010600030101010101" pitchFamily="2" charset="-122"/>
              </a:rPr>
              <a:t>例</a:t>
            </a:r>
            <a:r>
              <a:rPr lang="en-US" altLang="zh-CN" dirty="0">
                <a:effectLst>
                  <a:outerShdw blurRad="38100" dist="38100" dir="2700000" algn="tl">
                    <a:srgbClr val="C0C0C0"/>
                  </a:outerShdw>
                </a:effectLst>
                <a:ea typeface="宋体" panose="02010600030101010101" pitchFamily="2" charset="-122"/>
              </a:rPr>
              <a:t>2</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67587" name="Rectangle 3"/>
          <p:cNvSpPr>
            <a:spLocks noGrp="1" noChangeArrowheads="1"/>
          </p:cNvSpPr>
          <p:nvPr>
            <p:ph type="body" idx="4294967295"/>
          </p:nvPr>
        </p:nvSpPr>
        <p:spPr>
          <a:xfrm>
            <a:off x="725488" y="1300163"/>
            <a:ext cx="7783512" cy="41592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5              5            2             false</a:t>
            </a:r>
            <a:endParaRPr lang="en-US" altLang="zh-CN" sz="2000" dirty="0">
              <a:ea typeface="宋体" panose="02010600030101010101" pitchFamily="2" charset="-122"/>
            </a:endParaRPr>
          </a:p>
          <a:p>
            <a:pPr>
              <a:lnSpc>
                <a:spcPct val="90000"/>
              </a:lnSpc>
            </a:pPr>
            <a:r>
              <a:rPr lang="en-US" altLang="zh-CN" sz="2000" dirty="0">
                <a:solidFill>
                  <a:srgbClr val="006600"/>
                </a:solidFill>
                <a:ea typeface="宋体" panose="02010600030101010101" pitchFamily="2" charset="-122"/>
              </a:rPr>
              <a:t>p1                     4                 2              2                           true</a:t>
            </a:r>
            <a:endParaRPr lang="en-US" altLang="zh-CN" sz="2000" dirty="0">
              <a:solidFill>
                <a:srgbClr val="006600"/>
              </a:solidFill>
              <a:ea typeface="宋体" panose="02010600030101010101" pitchFamily="2" charset="-122"/>
            </a:endParaRPr>
          </a:p>
          <a:p>
            <a:pPr>
              <a:lnSpc>
                <a:spcPct val="90000"/>
              </a:lnSpc>
            </a:pPr>
            <a:r>
              <a:rPr lang="en-US" altLang="zh-CN" sz="2000" dirty="0">
                <a:ea typeface="宋体" panose="02010600030101010101" pitchFamily="2" charset="-122"/>
              </a:rPr>
              <a:t>p2                     9                 3              6                           false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Finish[1]=false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Need1(=2)&lt;=work(=2)</a:t>
            </a:r>
            <a:r>
              <a:rPr lang="zh-CN" altLang="en-US" sz="2000" dirty="0">
                <a:solidFill>
                  <a:srgbClr val="000099"/>
                </a:solidFill>
                <a:ea typeface="宋体" panose="02010600030101010101" pitchFamily="2" charset="-122"/>
              </a:rPr>
              <a:t>，因此，</a:t>
            </a:r>
            <a:endParaRPr lang="en-US" altLang="zh-CN" sz="2000" dirty="0">
              <a:solidFill>
                <a:srgbClr val="000099"/>
              </a:solidFill>
              <a:ea typeface="宋体" panose="02010600030101010101" pitchFamily="2" charset="-122"/>
            </a:endParaRPr>
          </a:p>
          <a:p>
            <a:pPr>
              <a:lnSpc>
                <a:spcPct val="90000"/>
              </a:lnSpc>
            </a:pPr>
            <a:r>
              <a:rPr lang="en-US" altLang="zh-CN" sz="2000" dirty="0">
                <a:solidFill>
                  <a:srgbClr val="009900"/>
                </a:solidFill>
                <a:ea typeface="宋体" panose="02010600030101010101" pitchFamily="2" charset="-122"/>
              </a:rPr>
              <a:t>Finish[0]=false Finish[1]=</a:t>
            </a:r>
            <a:r>
              <a:rPr lang="en-US" altLang="zh-CN" sz="2000" dirty="0">
                <a:solidFill>
                  <a:srgbClr val="000099"/>
                </a:solidFill>
                <a:ea typeface="宋体" panose="02010600030101010101" pitchFamily="2" charset="-122"/>
              </a:rPr>
              <a:t>true</a:t>
            </a:r>
            <a:r>
              <a:rPr lang="en-US" altLang="zh-CN" sz="2000" dirty="0">
                <a:solidFill>
                  <a:srgbClr val="009900"/>
                </a:solidFill>
                <a:ea typeface="宋体" panose="02010600030101010101" pitchFamily="2" charset="-122"/>
              </a:rPr>
              <a:t> Finish[2]=false</a:t>
            </a:r>
            <a:endParaRPr lang="en-US" altLang="zh-CN" sz="2000" dirty="0">
              <a:solidFill>
                <a:srgbClr val="009900"/>
              </a:solidFill>
              <a:ea typeface="宋体" panose="02010600030101010101" pitchFamily="2" charset="-122"/>
            </a:endParaRPr>
          </a:p>
          <a:p>
            <a:pPr>
              <a:lnSpc>
                <a:spcPct val="90000"/>
              </a:lnSpc>
            </a:pPr>
            <a:r>
              <a:rPr lang="en-US" altLang="zh-CN" sz="2000" b="1" dirty="0">
                <a:solidFill>
                  <a:srgbClr val="0070C0"/>
                </a:solidFill>
                <a:ea typeface="宋体" panose="02010600030101010101" pitchFamily="2" charset="-122"/>
              </a:rPr>
              <a:t>Work=work+allocation1=2+2=4</a:t>
            </a:r>
            <a:endParaRPr lang="en-US" altLang="zh-CN" sz="2000" b="1" dirty="0">
              <a:solidFill>
                <a:srgbClr val="0070C0"/>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Safety Algorithm </a:t>
            </a:r>
            <a:r>
              <a:rPr lang="zh-CN" altLang="en-US" dirty="0">
                <a:effectLst>
                  <a:outerShdw blurRad="38100" dist="38100" dir="2700000" algn="tl">
                    <a:srgbClr val="C0C0C0"/>
                  </a:outerShdw>
                </a:effectLst>
                <a:ea typeface="宋体" panose="02010600030101010101" pitchFamily="2" charset="-122"/>
              </a:rPr>
              <a:t>例</a:t>
            </a:r>
            <a:r>
              <a:rPr lang="en-US" altLang="zh-CN" dirty="0">
                <a:effectLst>
                  <a:outerShdw blurRad="38100" dist="38100" dir="2700000" algn="tl">
                    <a:srgbClr val="C0C0C0"/>
                  </a:outerShdw>
                </a:effectLst>
                <a:ea typeface="宋体" panose="02010600030101010101" pitchFamily="2" charset="-122"/>
              </a:rPr>
              <a:t>2</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68611" name="Rectangle 3"/>
          <p:cNvSpPr>
            <a:spLocks noGrp="1" noChangeArrowheads="1"/>
          </p:cNvSpPr>
          <p:nvPr>
            <p:ph type="body" idx="4294967295"/>
          </p:nvPr>
        </p:nvSpPr>
        <p:spPr>
          <a:xfrm>
            <a:off x="725488" y="1300163"/>
            <a:ext cx="7783512" cy="41592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5              5            2              false</a:t>
            </a: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p1                     4                 2              2                            </a:t>
            </a:r>
            <a:r>
              <a:rPr lang="en-US" altLang="zh-CN" sz="2000" dirty="0">
                <a:solidFill>
                  <a:srgbClr val="006600"/>
                </a:solidFill>
                <a:ea typeface="宋体" panose="02010600030101010101" pitchFamily="2" charset="-122"/>
              </a:rPr>
              <a:t>true</a:t>
            </a:r>
            <a:endParaRPr lang="en-US" altLang="zh-CN" sz="2000" dirty="0">
              <a:solidFill>
                <a:srgbClr val="006600"/>
              </a:solidFill>
              <a:ea typeface="宋体" panose="02010600030101010101" pitchFamily="2" charset="-122"/>
            </a:endParaRPr>
          </a:p>
          <a:p>
            <a:pPr>
              <a:lnSpc>
                <a:spcPct val="90000"/>
              </a:lnSpc>
            </a:pPr>
            <a:r>
              <a:rPr lang="en-US" altLang="zh-CN" sz="2000" dirty="0">
                <a:ea typeface="宋体" panose="02010600030101010101" pitchFamily="2" charset="-122"/>
              </a:rPr>
              <a:t>p2                     9                 3              6                            false</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对所有的</a:t>
            </a:r>
            <a:r>
              <a:rPr lang="en-US" altLang="zh-CN" sz="2000" dirty="0">
                <a:solidFill>
                  <a:srgbClr val="000099"/>
                </a:solidFill>
                <a:ea typeface="宋体" panose="02010600030101010101" pitchFamily="2" charset="-122"/>
              </a:rPr>
              <a:t>Finish[</a:t>
            </a:r>
            <a:r>
              <a:rPr lang="en-US" altLang="zh-CN" sz="2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]=false</a:t>
            </a:r>
            <a:r>
              <a:rPr lang="zh-CN" altLang="en-US" sz="2000" dirty="0">
                <a:solidFill>
                  <a:srgbClr val="000099"/>
                </a:solidFill>
                <a:ea typeface="宋体" panose="02010600030101010101" pitchFamily="2" charset="-122"/>
              </a:rPr>
              <a:t>，均不满足</a:t>
            </a:r>
            <a:r>
              <a:rPr lang="en-US" altLang="zh-CN" sz="2000" dirty="0">
                <a:solidFill>
                  <a:srgbClr val="000099"/>
                </a:solidFill>
                <a:ea typeface="宋体" panose="02010600030101010101" pitchFamily="2" charset="-122"/>
              </a:rPr>
              <a:t>Need&lt;=work(=4)</a:t>
            </a:r>
            <a:r>
              <a:rPr lang="zh-CN" altLang="en-US" sz="2000" dirty="0">
                <a:solidFill>
                  <a:srgbClr val="000099"/>
                </a:solidFill>
                <a:ea typeface="宋体" panose="02010600030101010101" pitchFamily="2" charset="-122"/>
              </a:rPr>
              <a:t>，因此，</a:t>
            </a:r>
            <a:endParaRPr lang="en-US" altLang="zh-CN" sz="2000" dirty="0">
              <a:solidFill>
                <a:srgbClr val="000099"/>
              </a:solidFill>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无法使所有的</a:t>
            </a:r>
            <a:r>
              <a:rPr lang="en-US" altLang="zh-CN" sz="2000" dirty="0">
                <a:solidFill>
                  <a:srgbClr val="000099"/>
                </a:solidFill>
                <a:ea typeface="宋体" panose="02010600030101010101" pitchFamily="2" charset="-122"/>
              </a:rPr>
              <a:t>Finish[</a:t>
            </a:r>
            <a:r>
              <a:rPr lang="en-US" altLang="zh-CN" sz="2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a:t>
            </a:r>
            <a:r>
              <a:rPr lang="zh-CN" altLang="en-US" sz="2000" dirty="0">
                <a:solidFill>
                  <a:srgbClr val="000099"/>
                </a:solidFill>
                <a:ea typeface="宋体" panose="02010600030101010101" pitchFamily="2" charset="-122"/>
              </a:rPr>
              <a:t>都变为</a:t>
            </a:r>
            <a:r>
              <a:rPr lang="en-US" altLang="zh-CN" sz="2000" dirty="0">
                <a:solidFill>
                  <a:srgbClr val="000099"/>
                </a:solidFill>
                <a:ea typeface="宋体" panose="02010600030101010101" pitchFamily="2" charset="-122"/>
              </a:rPr>
              <a:t>true</a:t>
            </a:r>
            <a:r>
              <a:rPr lang="zh-CN" altLang="en-US" sz="2000" dirty="0">
                <a:solidFill>
                  <a:srgbClr val="000099"/>
                </a:solidFill>
                <a:ea typeface="宋体" panose="02010600030101010101" pitchFamily="2" charset="-122"/>
              </a:rPr>
              <a:t>，</a:t>
            </a:r>
            <a:r>
              <a:rPr lang="zh-CN" altLang="en-US" sz="2000" b="1" dirty="0">
                <a:solidFill>
                  <a:srgbClr val="C00000"/>
                </a:solidFill>
                <a:ea typeface="宋体" panose="02010600030101010101" pitchFamily="2" charset="-122"/>
              </a:rPr>
              <a:t>因此该状态是不安全的</a:t>
            </a:r>
            <a:endParaRPr lang="en-US" altLang="zh-CN" sz="2000" b="1" dirty="0">
              <a:solidFill>
                <a:srgbClr val="C00000"/>
              </a:solidFill>
              <a:ea typeface="宋体" panose="02010600030101010101" pitchFamily="2" charset="-122"/>
            </a:endParaRPr>
          </a:p>
          <a:p>
            <a:pPr>
              <a:lnSpc>
                <a:spcPct val="90000"/>
              </a:lnSpc>
            </a:pPr>
            <a:r>
              <a:rPr lang="zh-CN" altLang="en-US" sz="2000" dirty="0">
                <a:solidFill>
                  <a:srgbClr val="009900"/>
                </a:solidFill>
                <a:ea typeface="宋体" panose="02010600030101010101" pitchFamily="2" charset="-122"/>
              </a:rPr>
              <a:t>（</a:t>
            </a:r>
            <a:r>
              <a:rPr lang="en-US" altLang="zh-CN" sz="2000" dirty="0">
                <a:solidFill>
                  <a:srgbClr val="009900"/>
                </a:solidFill>
                <a:ea typeface="宋体" panose="02010600030101010101" pitchFamily="2" charset="-122"/>
              </a:rPr>
              <a:t>Finish[0]=</a:t>
            </a:r>
            <a:r>
              <a:rPr lang="en-US" altLang="zh-CN" sz="2000" dirty="0" smtClean="0">
                <a:solidFill>
                  <a:srgbClr val="009900"/>
                </a:solidFill>
                <a:ea typeface="宋体" panose="02010600030101010101" pitchFamily="2" charset="-122"/>
              </a:rPr>
              <a:t>false</a:t>
            </a:r>
            <a:r>
              <a:rPr lang="zh-CN" altLang="en-US" sz="2000" dirty="0" smtClean="0">
                <a:solidFill>
                  <a:srgbClr val="009900"/>
                </a:solidFill>
                <a:ea typeface="宋体" panose="02010600030101010101" pitchFamily="2" charset="-122"/>
              </a:rPr>
              <a:t>，</a:t>
            </a:r>
            <a:r>
              <a:rPr lang="en-US" altLang="zh-CN" sz="2000" dirty="0" smtClean="0">
                <a:solidFill>
                  <a:srgbClr val="009900"/>
                </a:solidFill>
                <a:ea typeface="宋体" panose="02010600030101010101" pitchFamily="2" charset="-122"/>
              </a:rPr>
              <a:t> </a:t>
            </a:r>
            <a:r>
              <a:rPr lang="en-US" altLang="zh-CN" sz="2000" dirty="0">
                <a:solidFill>
                  <a:srgbClr val="009900"/>
                </a:solidFill>
                <a:ea typeface="宋体" panose="02010600030101010101" pitchFamily="2" charset="-122"/>
              </a:rPr>
              <a:t>Finish[1]=</a:t>
            </a:r>
            <a:r>
              <a:rPr lang="en-US" altLang="zh-CN" sz="2000" dirty="0">
                <a:solidFill>
                  <a:srgbClr val="000099"/>
                </a:solidFill>
                <a:ea typeface="宋体" panose="02010600030101010101" pitchFamily="2" charset="-122"/>
              </a:rPr>
              <a:t>true</a:t>
            </a:r>
            <a:r>
              <a:rPr lang="en-US" altLang="zh-CN" sz="2000" dirty="0">
                <a:solidFill>
                  <a:srgbClr val="009900"/>
                </a:solidFill>
                <a:ea typeface="宋体" panose="02010600030101010101" pitchFamily="2" charset="-122"/>
              </a:rPr>
              <a:t> </a:t>
            </a:r>
            <a:r>
              <a:rPr lang="zh-CN" altLang="en-US" sz="2000" dirty="0" smtClean="0">
                <a:solidFill>
                  <a:srgbClr val="009900"/>
                </a:solidFill>
                <a:ea typeface="宋体" panose="02010600030101010101" pitchFamily="2" charset="-122"/>
              </a:rPr>
              <a:t>，</a:t>
            </a:r>
            <a:r>
              <a:rPr lang="en-US" altLang="zh-CN" sz="2000" dirty="0" smtClean="0">
                <a:solidFill>
                  <a:srgbClr val="009900"/>
                </a:solidFill>
                <a:ea typeface="宋体" panose="02010600030101010101" pitchFamily="2" charset="-122"/>
              </a:rPr>
              <a:t>Finish[2</a:t>
            </a:r>
            <a:r>
              <a:rPr lang="en-US" altLang="zh-CN" sz="2000" dirty="0">
                <a:solidFill>
                  <a:srgbClr val="009900"/>
                </a:solidFill>
                <a:ea typeface="宋体" panose="02010600030101010101" pitchFamily="2" charset="-122"/>
              </a:rPr>
              <a:t>]=false</a:t>
            </a:r>
            <a:r>
              <a:rPr lang="zh-CN" altLang="en-US" sz="2000" dirty="0">
                <a:solidFill>
                  <a:srgbClr val="009900"/>
                </a:solidFill>
                <a:ea typeface="宋体" panose="02010600030101010101" pitchFamily="2" charset="-122"/>
              </a:rPr>
              <a:t>）</a:t>
            </a:r>
            <a:endParaRPr lang="en-US" altLang="zh-CN" sz="2000" dirty="0">
              <a:solidFill>
                <a:srgbClr val="009900"/>
              </a:solidFill>
              <a:ea typeface="宋体" panose="02010600030101010101" pitchFamily="2" charset="-122"/>
            </a:endParaRPr>
          </a:p>
          <a:p>
            <a:pPr>
              <a:lnSpc>
                <a:spcPct val="90000"/>
              </a:lnSpc>
            </a:pPr>
            <a:endParaRPr lang="en-US" altLang="zh-CN" sz="2000" dirty="0">
              <a:solidFill>
                <a:srgbClr val="000099"/>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877888" y="271463"/>
            <a:ext cx="7924800" cy="828675"/>
          </a:xfrm>
          <a:ln>
            <a:miter/>
          </a:ln>
        </p:spPr>
        <p:txBody>
          <a:bodyPr/>
          <a:lstStyle/>
          <a:p>
            <a:pPr>
              <a:defRPr/>
            </a:pPr>
            <a:r>
              <a:rPr lang="en-US" altLang="zh-CN" sz="2800" dirty="0">
                <a:effectLst>
                  <a:outerShdw blurRad="38100" dist="38100" dir="2700000" algn="tl">
                    <a:srgbClr val="C0C0C0"/>
                  </a:outerShdw>
                </a:effectLst>
                <a:ea typeface="宋体" panose="02010600030101010101" pitchFamily="2" charset="-122"/>
                <a:cs typeface="+mj-cs"/>
              </a:rPr>
              <a:t>Resource-Request Algorithm for Process Pi</a:t>
            </a:r>
            <a:br>
              <a:rPr lang="en-US" altLang="zh-CN" sz="2800" dirty="0">
                <a:effectLst>
                  <a:outerShdw blurRad="38100" dist="38100" dir="2700000" algn="tl">
                    <a:srgbClr val="C0C0C0"/>
                  </a:outerShdw>
                </a:effectLst>
                <a:ea typeface="宋体" panose="02010600030101010101" pitchFamily="2" charset="-122"/>
                <a:cs typeface="+mj-cs"/>
              </a:rPr>
            </a:br>
            <a:r>
              <a:rPr lang="en-US" altLang="zh-CN" sz="2800" dirty="0">
                <a:solidFill>
                  <a:srgbClr val="003399"/>
                </a:solidFill>
                <a:effectLst>
                  <a:outerShdw blurRad="38100" dist="38100" dir="2700000" algn="tl">
                    <a:srgbClr val="C0C0C0"/>
                  </a:outerShdw>
                </a:effectLst>
                <a:ea typeface="宋体" panose="02010600030101010101" pitchFamily="2" charset="-122"/>
                <a:cs typeface="+mj-cs"/>
              </a:rPr>
              <a:t>Banker’s Algorithm</a:t>
            </a:r>
            <a:endParaRPr lang="en-US" altLang="zh-CN" sz="2800" dirty="0">
              <a:solidFill>
                <a:srgbClr val="003399"/>
              </a:solidFill>
              <a:effectLst>
                <a:outerShdw blurRad="38100" dist="38100" dir="2700000" algn="tl">
                  <a:srgbClr val="C0C0C0"/>
                </a:outerShdw>
              </a:effectLst>
              <a:ea typeface="宋体" panose="02010600030101010101" pitchFamily="2" charset="-122"/>
              <a:cs typeface="+mj-cs"/>
            </a:endParaRPr>
          </a:p>
        </p:txBody>
      </p:sp>
      <p:sp>
        <p:nvSpPr>
          <p:cNvPr id="68611" name="Rectangle 3"/>
          <p:cNvSpPr>
            <a:spLocks noGrp="1" noChangeArrowheads="1"/>
          </p:cNvSpPr>
          <p:nvPr>
            <p:ph type="body" idx="4294967295"/>
          </p:nvPr>
        </p:nvSpPr>
        <p:spPr>
          <a:xfrm>
            <a:off x="379141" y="1271588"/>
            <a:ext cx="7794703" cy="4686300"/>
          </a:xfrm>
        </p:spPr>
        <p:txBody>
          <a:bodyPr/>
          <a:lstStyle/>
          <a:p>
            <a:pPr>
              <a:lnSpc>
                <a:spcPct val="90000"/>
              </a:lnSpc>
              <a:buFont typeface="Monotype Sorts" pitchFamily="2" charset="2"/>
              <a:buNone/>
              <a:defRPr/>
            </a:pPr>
            <a:r>
              <a:rPr lang="zh-CN" altLang="en-US" sz="1800" i="1" dirty="0">
                <a:ea typeface="宋体" panose="02010600030101010101" pitchFamily="2" charset="-122"/>
              </a:rPr>
              <a:t>      </a:t>
            </a:r>
            <a:r>
              <a:rPr lang="en-US" altLang="zh-CN" sz="1800" i="1" dirty="0" err="1" smtClean="0">
                <a:solidFill>
                  <a:srgbClr val="C00000"/>
                </a:solidFill>
                <a:ea typeface="宋体" panose="02010600030101010101" pitchFamily="2" charset="-122"/>
              </a:rPr>
              <a:t>Request</a:t>
            </a:r>
            <a:r>
              <a:rPr lang="en-US" altLang="zh-CN" sz="1800" i="1" baseline="-25000" dirty="0" err="1" smtClean="0">
                <a:solidFill>
                  <a:srgbClr val="C00000"/>
                </a:solidFill>
                <a:ea typeface="宋体" panose="02010600030101010101" pitchFamily="2" charset="-122"/>
              </a:rPr>
              <a:t>i</a:t>
            </a:r>
            <a:r>
              <a:rPr lang="en-US" altLang="zh-CN" sz="1800" dirty="0" smtClean="0">
                <a:ea typeface="宋体" panose="02010600030101010101" pitchFamily="2" charset="-122"/>
              </a:rPr>
              <a:t> </a:t>
            </a:r>
            <a:r>
              <a:rPr lang="en-US" altLang="zh-CN" sz="1800" dirty="0">
                <a:ea typeface="宋体" panose="02010600030101010101" pitchFamily="2" charset="-122"/>
              </a:rPr>
              <a:t>= request vector for </a:t>
            </a:r>
            <a:r>
              <a:rPr lang="en-US" altLang="zh-CN" sz="1800" b="1" dirty="0">
                <a:solidFill>
                  <a:srgbClr val="006600"/>
                </a:solidFill>
                <a:ea typeface="宋体" panose="02010600030101010101" pitchFamily="2" charset="-122"/>
              </a:rPr>
              <a:t>process </a:t>
            </a:r>
            <a:r>
              <a:rPr lang="en-US" altLang="zh-CN" sz="1800" b="1" i="1" dirty="0">
                <a:solidFill>
                  <a:srgbClr val="006600"/>
                </a:solidFill>
                <a:ea typeface="宋体" panose="02010600030101010101" pitchFamily="2" charset="-122"/>
              </a:rPr>
              <a:t>P</a:t>
            </a:r>
            <a:r>
              <a:rPr lang="en-US" altLang="zh-CN" sz="1800" b="1" i="1" baseline="-25000" dirty="0">
                <a:solidFill>
                  <a:srgbClr val="006600"/>
                </a:solidFill>
                <a:ea typeface="宋体" panose="02010600030101010101" pitchFamily="2" charset="-122"/>
              </a:rPr>
              <a:t>i</a:t>
            </a:r>
            <a:r>
              <a:rPr lang="en-US" altLang="zh-CN" sz="1800" dirty="0">
                <a:ea typeface="宋体" panose="02010600030101010101" pitchFamily="2" charset="-122"/>
              </a:rPr>
              <a:t>.  If </a:t>
            </a:r>
            <a:r>
              <a:rPr lang="en-US" altLang="zh-CN" sz="1800" b="1" i="1" dirty="0" err="1">
                <a:solidFill>
                  <a:srgbClr val="006600"/>
                </a:solidFill>
                <a:ea typeface="宋体" panose="02010600030101010101" pitchFamily="2" charset="-122"/>
              </a:rPr>
              <a:t>Request</a:t>
            </a:r>
            <a:r>
              <a:rPr lang="en-US" altLang="zh-CN" sz="1800" b="1" i="1" baseline="-25000" dirty="0" err="1">
                <a:solidFill>
                  <a:srgbClr val="006600"/>
                </a:solidFill>
                <a:ea typeface="宋体" panose="02010600030101010101" pitchFamily="2" charset="-122"/>
              </a:rPr>
              <a:t>i</a:t>
            </a:r>
            <a:r>
              <a:rPr lang="en-US" altLang="zh-CN" sz="1800" b="1" baseline="-25000" dirty="0">
                <a:solidFill>
                  <a:srgbClr val="006600"/>
                </a:solidFill>
                <a:ea typeface="宋体" panose="02010600030101010101" pitchFamily="2" charset="-122"/>
              </a:rPr>
              <a:t> </a:t>
            </a:r>
            <a:r>
              <a:rPr lang="en-US" altLang="zh-CN" sz="1800" b="1" dirty="0">
                <a:solidFill>
                  <a:srgbClr val="006600"/>
                </a:solidFill>
                <a:ea typeface="宋体" panose="02010600030101010101" pitchFamily="2" charset="-122"/>
              </a:rPr>
              <a:t>[</a:t>
            </a:r>
            <a:r>
              <a:rPr lang="en-US" altLang="zh-CN" sz="1800" b="1" i="1" dirty="0">
                <a:solidFill>
                  <a:srgbClr val="006600"/>
                </a:solidFill>
                <a:ea typeface="宋体" panose="02010600030101010101" pitchFamily="2" charset="-122"/>
              </a:rPr>
              <a:t>j</a:t>
            </a:r>
            <a:r>
              <a:rPr lang="en-US" altLang="zh-CN" sz="1800" b="1" dirty="0">
                <a:solidFill>
                  <a:srgbClr val="006600"/>
                </a:solidFill>
                <a:ea typeface="宋体" panose="02010600030101010101" pitchFamily="2" charset="-122"/>
              </a:rPr>
              <a:t>] = </a:t>
            </a:r>
            <a:r>
              <a:rPr lang="en-US" altLang="zh-CN" sz="1800" b="1" i="1" dirty="0">
                <a:solidFill>
                  <a:srgbClr val="006600"/>
                </a:solidFill>
                <a:ea typeface="宋体" panose="02010600030101010101" pitchFamily="2" charset="-122"/>
              </a:rPr>
              <a:t>k</a:t>
            </a:r>
            <a:r>
              <a:rPr lang="en-US" altLang="zh-CN" sz="1800" b="1" dirty="0">
                <a:solidFill>
                  <a:srgbClr val="006600"/>
                </a:solidFill>
                <a:ea typeface="宋体" panose="02010600030101010101" pitchFamily="2" charset="-122"/>
              </a:rPr>
              <a:t> </a:t>
            </a:r>
            <a:r>
              <a:rPr lang="en-US" altLang="zh-CN" sz="1800" dirty="0">
                <a:ea typeface="宋体" panose="02010600030101010101" pitchFamily="2" charset="-122"/>
              </a:rPr>
              <a:t>then process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wants </a:t>
            </a:r>
            <a:r>
              <a:rPr lang="en-US" altLang="zh-CN" sz="1800" i="1" dirty="0">
                <a:ea typeface="宋体" panose="02010600030101010101" pitchFamily="2" charset="-122"/>
              </a:rPr>
              <a:t>k</a:t>
            </a:r>
            <a:r>
              <a:rPr lang="en-US" altLang="zh-CN" sz="1800" dirty="0">
                <a:ea typeface="宋体" panose="02010600030101010101" pitchFamily="2" charset="-122"/>
              </a:rPr>
              <a:t> instances of resource type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r>
              <a:rPr lang="en-US" altLang="zh-CN" sz="1800" baseline="-25000" dirty="0">
                <a:ea typeface="宋体" panose="02010600030101010101" pitchFamily="2" charset="-122"/>
              </a:rPr>
              <a:t>.  </a:t>
            </a:r>
            <a:endParaRPr lang="en-US" altLang="zh-CN" sz="1800" baseline="-25000" dirty="0">
              <a:ea typeface="宋体" panose="02010600030101010101" pitchFamily="2" charset="-122"/>
            </a:endParaRPr>
          </a:p>
          <a:p>
            <a:pPr lvl="1">
              <a:lnSpc>
                <a:spcPct val="90000"/>
              </a:lnSpc>
              <a:buFont typeface="Monotype Sorts" pitchFamily="2" charset="2"/>
              <a:buNone/>
              <a:defRPr/>
            </a:pPr>
            <a:r>
              <a:rPr lang="en-US" altLang="zh-CN" sz="1800" dirty="0">
                <a:ea typeface="宋体" panose="02010600030101010101" pitchFamily="2" charset="-122"/>
              </a:rPr>
              <a:t>1.	If </a:t>
            </a:r>
            <a:r>
              <a:rPr lang="en-US" altLang="zh-CN" sz="1800" i="1" dirty="0" err="1">
                <a:solidFill>
                  <a:srgbClr val="0009C0"/>
                </a:solidFill>
                <a:ea typeface="宋体" panose="02010600030101010101" pitchFamily="2" charset="-122"/>
              </a:rPr>
              <a:t>Request</a:t>
            </a:r>
            <a:r>
              <a:rPr lang="en-US" altLang="zh-CN" sz="1800" i="1" baseline="-25000" dirty="0" err="1">
                <a:solidFill>
                  <a:srgbClr val="0009C0"/>
                </a:solidFill>
                <a:ea typeface="宋体" panose="02010600030101010101" pitchFamily="2" charset="-122"/>
              </a:rPr>
              <a:t>i</a:t>
            </a:r>
            <a:r>
              <a:rPr lang="en-US" altLang="zh-CN" sz="1800" i="1" dirty="0">
                <a:solidFill>
                  <a:srgbClr val="0009C0"/>
                </a:solidFill>
                <a:ea typeface="宋体" panose="02010600030101010101" pitchFamily="2" charset="-122"/>
              </a:rPr>
              <a:t> </a:t>
            </a:r>
            <a:r>
              <a:rPr lang="en-US" altLang="zh-CN" sz="1800" dirty="0">
                <a:solidFill>
                  <a:srgbClr val="0009C0"/>
                </a:solidFill>
                <a:ea typeface="宋体" panose="02010600030101010101" pitchFamily="2" charset="-122"/>
                <a:sym typeface="Symbol" panose="05050102010706020507" pitchFamily="18" charset="2"/>
              </a:rPr>
              <a:t> </a:t>
            </a:r>
            <a:r>
              <a:rPr lang="en-US" altLang="zh-CN" sz="1800" i="1" dirty="0" err="1">
                <a:solidFill>
                  <a:srgbClr val="0009C0"/>
                </a:solidFill>
                <a:ea typeface="宋体" panose="02010600030101010101" pitchFamily="2" charset="-122"/>
                <a:sym typeface="Symbol" panose="05050102010706020507" pitchFamily="18" charset="2"/>
              </a:rPr>
              <a:t>Need</a:t>
            </a:r>
            <a:r>
              <a:rPr lang="en-US" altLang="zh-CN" sz="1800" i="1" baseline="-25000" dirty="0" err="1">
                <a:solidFill>
                  <a:srgbClr val="0009C0"/>
                </a:solidFill>
                <a:ea typeface="宋体" panose="02010600030101010101" pitchFamily="2" charset="-122"/>
                <a:sym typeface="Symbol" panose="05050102010706020507" pitchFamily="18" charset="2"/>
              </a:rPr>
              <a:t>i</a:t>
            </a:r>
            <a:r>
              <a:rPr lang="en-US" altLang="zh-CN" sz="1800" i="1" dirty="0">
                <a:solidFill>
                  <a:srgbClr val="0009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go to step 2.  Otherwise</a:t>
            </a:r>
            <a:r>
              <a:rPr lang="en-US" altLang="zh-CN" sz="1800" dirty="0">
                <a:solidFill>
                  <a:srgbClr val="FF0000"/>
                </a:solidFill>
                <a:ea typeface="宋体" panose="02010600030101010101" pitchFamily="2" charset="-122"/>
                <a:sym typeface="Symbol" panose="05050102010706020507" pitchFamily="18" charset="2"/>
              </a:rPr>
              <a:t>, raise error condition</a:t>
            </a:r>
            <a:r>
              <a:rPr lang="en-US" altLang="zh-CN" sz="1800" dirty="0">
                <a:ea typeface="宋体" panose="02010600030101010101" pitchFamily="2" charset="-122"/>
                <a:sym typeface="Symbol" panose="05050102010706020507" pitchFamily="18" charset="2"/>
              </a:rPr>
              <a:t>, since process has exceeded its maximum claim.</a:t>
            </a:r>
            <a:endParaRPr lang="en-US" altLang="zh-CN" sz="1800" dirty="0">
              <a:ea typeface="宋体" panose="02010600030101010101" pitchFamily="2" charset="-122"/>
              <a:sym typeface="Symbol" panose="05050102010706020507" pitchFamily="18" charset="2"/>
            </a:endParaRPr>
          </a:p>
          <a:p>
            <a:pPr lvl="1">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2.	If </a:t>
            </a:r>
            <a:r>
              <a:rPr lang="en-US" altLang="zh-CN" sz="1800" i="1" dirty="0" err="1">
                <a:solidFill>
                  <a:srgbClr val="0009C0"/>
                </a:solidFill>
                <a:ea typeface="宋体" panose="02010600030101010101" pitchFamily="2" charset="-122"/>
              </a:rPr>
              <a:t>Request</a:t>
            </a:r>
            <a:r>
              <a:rPr lang="en-US" altLang="zh-CN" sz="1800" i="1" baseline="-25000"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 </a:t>
            </a:r>
            <a:r>
              <a:rPr lang="en-US" altLang="zh-CN" sz="1800" dirty="0">
                <a:solidFill>
                  <a:srgbClr val="0009C0"/>
                </a:solidFill>
                <a:ea typeface="宋体" panose="02010600030101010101" pitchFamily="2" charset="-122"/>
                <a:sym typeface="Symbol" panose="05050102010706020507" pitchFamily="18" charset="2"/>
              </a:rPr>
              <a:t> </a:t>
            </a:r>
            <a:r>
              <a:rPr lang="en-US" altLang="zh-CN" sz="1800" i="1" dirty="0">
                <a:solidFill>
                  <a:srgbClr val="0009C0"/>
                </a:solidFill>
                <a:ea typeface="宋体" panose="02010600030101010101" pitchFamily="2" charset="-122"/>
                <a:sym typeface="Symbol" panose="05050102010706020507" pitchFamily="18" charset="2"/>
              </a:rPr>
              <a:t>Available</a:t>
            </a:r>
            <a:r>
              <a:rPr lang="en-US" altLang="zh-CN" sz="1800" dirty="0">
                <a:ea typeface="宋体" panose="02010600030101010101" pitchFamily="2" charset="-122"/>
                <a:sym typeface="Symbol" panose="05050102010706020507" pitchFamily="18" charset="2"/>
              </a:rPr>
              <a:t>, go to step 3.  Otherwise </a:t>
            </a:r>
            <a:r>
              <a:rPr lang="en-US" altLang="zh-CN" sz="1800" i="1" dirty="0">
                <a:solidFill>
                  <a:srgbClr val="FF0000"/>
                </a:solidFill>
                <a:ea typeface="宋体" panose="02010600030101010101" pitchFamily="2" charset="-122"/>
                <a:sym typeface="Symbol" panose="05050102010706020507" pitchFamily="18" charset="2"/>
              </a:rPr>
              <a:t>P</a:t>
            </a:r>
            <a:r>
              <a:rPr lang="en-US" altLang="zh-CN" sz="1800" i="1" baseline="-25000" dirty="0">
                <a:solidFill>
                  <a:srgbClr val="FF0000"/>
                </a:solidFill>
                <a:ea typeface="宋体" panose="02010600030101010101" pitchFamily="2" charset="-122"/>
                <a:sym typeface="Symbol" panose="05050102010706020507" pitchFamily="18" charset="2"/>
              </a:rPr>
              <a:t>i</a:t>
            </a:r>
            <a:r>
              <a:rPr lang="en-US" altLang="zh-CN" sz="1800" dirty="0">
                <a:solidFill>
                  <a:srgbClr val="FF0000"/>
                </a:solidFill>
                <a:ea typeface="宋体" panose="02010600030101010101" pitchFamily="2" charset="-122"/>
                <a:sym typeface="Symbol" panose="05050102010706020507" pitchFamily="18" charset="2"/>
              </a:rPr>
              <a:t>  must wait</a:t>
            </a:r>
            <a:r>
              <a:rPr lang="en-US" altLang="zh-CN" sz="1800" dirty="0">
                <a:ea typeface="宋体" panose="02010600030101010101" pitchFamily="2" charset="-122"/>
                <a:sym typeface="Symbol" panose="05050102010706020507" pitchFamily="18" charset="2"/>
              </a:rPr>
              <a:t>, since resources are not available.</a:t>
            </a:r>
            <a:endParaRPr lang="en-US" altLang="zh-CN" sz="1800" dirty="0">
              <a:ea typeface="宋体" panose="02010600030101010101" pitchFamily="2" charset="-122"/>
              <a:sym typeface="Symbol" panose="05050102010706020507" pitchFamily="18" charset="2"/>
            </a:endParaRPr>
          </a:p>
          <a:p>
            <a:pPr lvl="1">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3.	</a:t>
            </a:r>
            <a:r>
              <a:rPr lang="en-US" altLang="zh-CN" sz="1800" dirty="0">
                <a:solidFill>
                  <a:srgbClr val="0009C0"/>
                </a:solidFill>
                <a:ea typeface="宋体" panose="02010600030101010101" pitchFamily="2" charset="-122"/>
                <a:sym typeface="Symbol" panose="05050102010706020507" pitchFamily="18" charset="2"/>
              </a:rPr>
              <a:t>Pretend to allocate</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by modifying the state as follows: </a:t>
            </a:r>
            <a:endParaRPr lang="en-US" altLang="zh-CN" sz="1800" dirty="0">
              <a:ea typeface="宋体" panose="02010600030101010101" pitchFamily="2" charset="-122"/>
              <a:sym typeface="Symbol" panose="05050102010706020507" pitchFamily="18" charset="2"/>
            </a:endParaRPr>
          </a:p>
          <a:p>
            <a:pPr lvl="3">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		</a:t>
            </a:r>
            <a:r>
              <a:rPr lang="en-US" altLang="zh-CN" sz="1800" i="1" dirty="0">
                <a:solidFill>
                  <a:srgbClr val="006600"/>
                </a:solidFill>
                <a:ea typeface="宋体" panose="02010600030101010101" pitchFamily="2" charset="-122"/>
                <a:sym typeface="Symbol" panose="05050102010706020507" pitchFamily="18" charset="2"/>
              </a:rPr>
              <a:t>Available</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a:solidFill>
                  <a:srgbClr val="006600"/>
                </a:solidFill>
                <a:ea typeface="宋体" panose="02010600030101010101" pitchFamily="2" charset="-122"/>
                <a:sym typeface="Symbol" panose="05050102010706020507" pitchFamily="18" charset="2"/>
              </a:rPr>
              <a:t>Available  </a:t>
            </a:r>
            <a:r>
              <a:rPr lang="en-US" altLang="zh-CN" sz="1800" dirty="0">
                <a:solidFill>
                  <a:srgbClr val="006600"/>
                </a:solidFill>
                <a:ea typeface="宋体" panose="02010600030101010101" pitchFamily="2" charset="-122"/>
                <a:sym typeface="Symbol" panose="05050102010706020507" pitchFamily="18" charset="2"/>
              </a:rPr>
              <a:t>–</a:t>
            </a:r>
            <a:r>
              <a:rPr lang="en-US" altLang="zh-CN" sz="1800" i="1" dirty="0">
                <a:solidFill>
                  <a:srgbClr val="006600"/>
                </a:solidFill>
                <a:ea typeface="宋体" panose="02010600030101010101" pitchFamily="2" charset="-122"/>
                <a:sym typeface="Symbol" panose="05050102010706020507" pitchFamily="18" charset="2"/>
              </a:rPr>
              <a:t> Request;</a:t>
            </a:r>
            <a:endParaRPr lang="en-US" altLang="zh-CN" sz="1800" i="1" dirty="0">
              <a:solidFill>
                <a:srgbClr val="006600"/>
              </a:solidFill>
              <a:ea typeface="宋体" panose="02010600030101010101" pitchFamily="2" charset="-122"/>
              <a:sym typeface="Symbol" panose="05050102010706020507" pitchFamily="18" charset="2"/>
            </a:endParaRPr>
          </a:p>
          <a:p>
            <a:pPr lvl="3">
              <a:lnSpc>
                <a:spcPct val="90000"/>
              </a:lnSpc>
              <a:buFont typeface="Monotype Sorts" pitchFamily="2" charset="2"/>
              <a:buNone/>
              <a:defRPr/>
            </a:pP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Allocation</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baseline="-25000"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Allocation</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err="1">
                <a:solidFill>
                  <a:srgbClr val="006600"/>
                </a:solidFill>
                <a:ea typeface="宋体" panose="02010600030101010101" pitchFamily="2" charset="-122"/>
                <a:sym typeface="Symbol" panose="05050102010706020507" pitchFamily="18" charset="2"/>
              </a:rPr>
              <a:t>Request</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a:t>
            </a:r>
            <a:endParaRPr lang="en-US" altLang="zh-CN" sz="1800" dirty="0">
              <a:solidFill>
                <a:srgbClr val="006600"/>
              </a:solidFill>
              <a:ea typeface="宋体" panose="02010600030101010101" pitchFamily="2" charset="-122"/>
              <a:sym typeface="Symbol" panose="05050102010706020507" pitchFamily="18" charset="2"/>
            </a:endParaRPr>
          </a:p>
          <a:p>
            <a:pPr lvl="3">
              <a:lnSpc>
                <a:spcPct val="90000"/>
              </a:lnSpc>
              <a:buFont typeface="Monotype Sorts" pitchFamily="2" charset="2"/>
              <a:buNone/>
              <a:defRPr/>
            </a:pP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Need</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i="1"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a:t>
            </a:r>
            <a:r>
              <a:rPr lang="en-US" altLang="zh-CN" sz="1800" i="1"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Need</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err="1">
                <a:solidFill>
                  <a:srgbClr val="006600"/>
                </a:solidFill>
                <a:ea typeface="宋体" panose="02010600030101010101" pitchFamily="2" charset="-122"/>
                <a:sym typeface="Symbol" panose="05050102010706020507" pitchFamily="18" charset="2"/>
              </a:rPr>
              <a:t>Request</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i="1" dirty="0">
                <a:solidFill>
                  <a:srgbClr val="006600"/>
                </a:solidFill>
                <a:ea typeface="宋体" panose="02010600030101010101" pitchFamily="2" charset="-122"/>
                <a:sym typeface="Symbol" panose="05050102010706020507" pitchFamily="18" charset="2"/>
              </a:rPr>
              <a:t>;</a:t>
            </a:r>
            <a:endParaRPr lang="en-US" altLang="zh-CN" sz="1800" i="1" dirty="0">
              <a:solidFill>
                <a:srgbClr val="006600"/>
              </a:solidFill>
              <a:ea typeface="宋体" panose="02010600030101010101" pitchFamily="2" charset="-122"/>
              <a:sym typeface="Symbol" panose="05050102010706020507" pitchFamily="18" charset="2"/>
            </a:endParaRPr>
          </a:p>
          <a:p>
            <a:pPr marL="457200" lvl="1" indent="0">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4.</a:t>
            </a:r>
            <a:r>
              <a:rPr lang="en-US" altLang="zh-CN" sz="1800" b="1" dirty="0">
                <a:solidFill>
                  <a:srgbClr val="C00000"/>
                </a:solidFill>
                <a:ea typeface="宋体" panose="02010600030101010101" pitchFamily="2" charset="-122"/>
              </a:rPr>
              <a:t> </a:t>
            </a:r>
            <a:r>
              <a:rPr lang="en-US" altLang="zh-CN" sz="1800" dirty="0">
                <a:solidFill>
                  <a:srgbClr val="0070C0"/>
                </a:solidFill>
                <a:ea typeface="宋体" panose="02010600030101010101" pitchFamily="2" charset="-122"/>
              </a:rPr>
              <a:t>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2">
              <a:lnSpc>
                <a:spcPct val="90000"/>
              </a:lnSpc>
              <a:buClr>
                <a:srgbClr val="CC6600"/>
              </a:buClr>
              <a:buSzPct val="80000"/>
              <a:buFont typeface="Monotype Sorts" pitchFamily="2" charset="2"/>
              <a:buChar char="l"/>
              <a:defRPr/>
            </a:pPr>
            <a:r>
              <a:rPr lang="en-US" altLang="zh-CN" sz="1800" i="1" dirty="0">
                <a:solidFill>
                  <a:srgbClr val="0070C0"/>
                </a:solidFill>
                <a:ea typeface="宋体" panose="02010600030101010101" pitchFamily="2" charset="-122"/>
                <a:sym typeface="Symbol" panose="05050102010706020507" pitchFamily="18" charset="2"/>
              </a:rPr>
              <a:t>If safe </a:t>
            </a:r>
            <a:r>
              <a:rPr lang="en-US" altLang="zh-CN" sz="1800" i="1" dirty="0">
                <a:ea typeface="宋体" panose="02010600030101010101" pitchFamily="2" charset="-122"/>
                <a:sym typeface="Symbol" panose="05050102010706020507" pitchFamily="18" charset="2"/>
              </a:rPr>
              <a:t> the resources are </a:t>
            </a:r>
            <a:r>
              <a:rPr lang="en-US" altLang="zh-CN" sz="1800" i="1" dirty="0">
                <a:solidFill>
                  <a:srgbClr val="003399"/>
                </a:solidFill>
                <a:ea typeface="宋体" panose="02010600030101010101" pitchFamily="2" charset="-122"/>
                <a:sym typeface="Symbol" panose="05050102010706020507" pitchFamily="18" charset="2"/>
              </a:rPr>
              <a:t>allocated to P</a:t>
            </a:r>
            <a:r>
              <a:rPr lang="en-US" altLang="zh-CN" sz="1800" i="1" baseline="-25000" dirty="0">
                <a:solidFill>
                  <a:srgbClr val="003399"/>
                </a:solidFill>
                <a:ea typeface="宋体" panose="02010600030101010101" pitchFamily="2" charset="-122"/>
                <a:sym typeface="Symbol" panose="05050102010706020507" pitchFamily="18" charset="2"/>
              </a:rPr>
              <a:t>i</a:t>
            </a:r>
            <a:r>
              <a:rPr lang="en-US" altLang="zh-CN" sz="1800" i="1" dirty="0">
                <a:solidFill>
                  <a:srgbClr val="003399"/>
                </a:solidFill>
                <a:ea typeface="宋体" panose="02010600030101010101" pitchFamily="2" charset="-122"/>
                <a:sym typeface="Symbol" panose="05050102010706020507" pitchFamily="18" charset="2"/>
              </a:rPr>
              <a:t>. </a:t>
            </a:r>
            <a:endParaRPr lang="en-US" altLang="zh-CN" sz="1800" i="1" dirty="0">
              <a:solidFill>
                <a:srgbClr val="003399"/>
              </a:solidFill>
              <a:ea typeface="宋体" panose="02010600030101010101" pitchFamily="2" charset="-122"/>
              <a:sym typeface="Symbol" panose="05050102010706020507" pitchFamily="18" charset="2"/>
            </a:endParaRPr>
          </a:p>
          <a:p>
            <a:pPr lvl="2">
              <a:lnSpc>
                <a:spcPct val="90000"/>
              </a:lnSpc>
              <a:buClr>
                <a:srgbClr val="CC6600"/>
              </a:buClr>
              <a:buSzPct val="80000"/>
              <a:buFont typeface="Monotype Sorts" pitchFamily="2" charset="2"/>
              <a:buChar char="l"/>
              <a:defRPr/>
            </a:pPr>
            <a:r>
              <a:rPr lang="en-US" altLang="zh-CN" sz="1800" i="1" dirty="0">
                <a:solidFill>
                  <a:srgbClr val="0070C0"/>
                </a:solidFill>
                <a:ea typeface="宋体" panose="02010600030101010101" pitchFamily="2" charset="-122"/>
                <a:sym typeface="Symbol" panose="05050102010706020507" pitchFamily="18" charset="2"/>
              </a:rPr>
              <a:t>If unsafe </a:t>
            </a:r>
            <a:r>
              <a:rPr lang="en-US" altLang="zh-CN" sz="1800" i="1" dirty="0">
                <a:ea typeface="宋体" panose="02010600030101010101" pitchFamily="2" charset="-122"/>
                <a:sym typeface="Symbol" panose="05050102010706020507" pitchFamily="18" charset="2"/>
              </a:rPr>
              <a:t> Pi </a:t>
            </a:r>
            <a:r>
              <a:rPr lang="en-US" altLang="zh-CN" sz="1800" i="1" dirty="0">
                <a:solidFill>
                  <a:srgbClr val="003399"/>
                </a:solidFill>
                <a:ea typeface="宋体" panose="02010600030101010101" pitchFamily="2" charset="-122"/>
                <a:sym typeface="Symbol" panose="05050102010706020507" pitchFamily="18" charset="2"/>
              </a:rPr>
              <a:t>must wait</a:t>
            </a:r>
            <a:r>
              <a:rPr lang="en-US" altLang="zh-CN" sz="1800" i="1" dirty="0">
                <a:ea typeface="宋体" panose="02010600030101010101" pitchFamily="2" charset="-122"/>
                <a:sym typeface="Symbol" panose="05050102010706020507" pitchFamily="18" charset="2"/>
              </a:rPr>
              <a:t>, and the old resource-allocation state is </a:t>
            </a:r>
            <a:r>
              <a:rPr lang="en-US" altLang="zh-CN" sz="1800" i="1" dirty="0">
                <a:solidFill>
                  <a:srgbClr val="FF0000"/>
                </a:solidFill>
                <a:ea typeface="宋体" panose="02010600030101010101" pitchFamily="2" charset="-122"/>
                <a:sym typeface="Symbol" panose="05050102010706020507" pitchFamily="18" charset="2"/>
              </a:rPr>
              <a:t>restored</a:t>
            </a:r>
            <a:endParaRPr lang="en-US" altLang="zh-CN" sz="1800" i="1" dirty="0">
              <a:solidFill>
                <a:srgbClr val="FF0000"/>
              </a:solidFill>
              <a:ea typeface="宋体" panose="02010600030101010101" pitchFamily="2" charset="-122"/>
              <a:sym typeface="Symbol" panose="05050102010706020507" pitchFamily="18" charset="2"/>
            </a:endParaRPr>
          </a:p>
        </p:txBody>
      </p:sp>
      <p:sp>
        <p:nvSpPr>
          <p:cNvPr id="2" name="圆角矩形标注 1"/>
          <p:cNvSpPr/>
          <p:nvPr/>
        </p:nvSpPr>
        <p:spPr bwMode="auto">
          <a:xfrm>
            <a:off x="6200079" y="2196791"/>
            <a:ext cx="1572322" cy="267628"/>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r>
              <a:rPr lang="zh-CN" altLang="en-US" sz="1600" dirty="0">
                <a:ea typeface="宋体" panose="02010600030101010101" pitchFamily="2" charset="-122"/>
              </a:rPr>
              <a:t>申请合法性检查</a:t>
            </a:r>
            <a:endParaRPr lang="zh-CN" altLang="en-US" sz="1600" dirty="0">
              <a:ea typeface="宋体" panose="02010600030101010101" pitchFamily="2" charset="-122"/>
            </a:endParaRPr>
          </a:p>
        </p:txBody>
      </p:sp>
      <p:sp>
        <p:nvSpPr>
          <p:cNvPr id="5" name="圆角矩形标注 4"/>
          <p:cNvSpPr/>
          <p:nvPr/>
        </p:nvSpPr>
        <p:spPr bwMode="auto">
          <a:xfrm>
            <a:off x="4148255" y="2776654"/>
            <a:ext cx="1739589" cy="278780"/>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600" dirty="0">
                <a:ea typeface="宋体" panose="02010600030101010101" pitchFamily="2" charset="-122"/>
              </a:rPr>
              <a:t>资源</a:t>
            </a:r>
            <a:r>
              <a:rPr lang="zh-CN" altLang="en-US" sz="1600" dirty="0" smtClean="0">
                <a:ea typeface="宋体" panose="02010600030101010101" pitchFamily="2" charset="-122"/>
              </a:rPr>
              <a:t>可用性检查</a:t>
            </a:r>
            <a:endParaRPr lang="zh-CN" altLang="en-US" sz="1600" dirty="0">
              <a:ea typeface="宋体" panose="02010600030101010101" pitchFamily="2" charset="-122"/>
            </a:endParaRPr>
          </a:p>
        </p:txBody>
      </p:sp>
      <p:sp>
        <p:nvSpPr>
          <p:cNvPr id="8" name="圆角矩形标注 7"/>
          <p:cNvSpPr/>
          <p:nvPr/>
        </p:nvSpPr>
        <p:spPr bwMode="auto">
          <a:xfrm>
            <a:off x="2536903" y="3348853"/>
            <a:ext cx="2168912" cy="278780"/>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r>
              <a:rPr lang="zh-CN" altLang="en-US" sz="1600" dirty="0">
                <a:ea typeface="宋体" panose="02010600030101010101" pitchFamily="2" charset="-122"/>
                <a:sym typeface="Symbol" panose="05050102010706020507" pitchFamily="18" charset="2"/>
              </a:rPr>
              <a:t>假分配，试探性分配</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9" name="圆角矩形标注 8"/>
          <p:cNvSpPr/>
          <p:nvPr/>
        </p:nvSpPr>
        <p:spPr bwMode="auto">
          <a:xfrm>
            <a:off x="7878337" y="4608941"/>
            <a:ext cx="924351" cy="587528"/>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0" rIns="91440" bIns="0" numCol="1" rtlCol="0" anchor="t" anchorCtr="0" compatLnSpc="1"/>
          <a:lstStyle/>
          <a:p>
            <a:r>
              <a:rPr lang="zh-CN" altLang="en-US" sz="1600" dirty="0" smtClean="0">
                <a:ea typeface="宋体" panose="02010600030101010101" pitchFamily="2" charset="-122"/>
                <a:sym typeface="Symbol" panose="05050102010706020507" pitchFamily="18" charset="2"/>
              </a:rPr>
              <a:t>安全性检查</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10" name="圆角矩形标注 9"/>
          <p:cNvSpPr/>
          <p:nvPr/>
        </p:nvSpPr>
        <p:spPr bwMode="auto">
          <a:xfrm>
            <a:off x="2730462" y="5704898"/>
            <a:ext cx="2967811" cy="339063"/>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0" rIns="91440" bIns="0" numCol="1" rtlCol="0" anchor="t" anchorCtr="0" compatLnSpc="1"/>
          <a:lstStyle/>
          <a:p>
            <a:r>
              <a:rPr lang="zh-CN" altLang="en-US" sz="1600" dirty="0" smtClean="0">
                <a:ea typeface="宋体" panose="02010600030101010101" pitchFamily="2" charset="-122"/>
                <a:sym typeface="Symbol" panose="05050102010706020507" pitchFamily="18" charset="2"/>
              </a:rPr>
              <a:t>确定是否满足进程的资源请求</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Deadlock and </a:t>
            </a:r>
            <a:r>
              <a:rPr lang="en-US" altLang="zh-CN">
                <a:effectLst>
                  <a:outerShdw blurRad="38100" dist="38100" dir="2700000" algn="tl">
                    <a:srgbClr val="C0C0C0"/>
                  </a:outerShdw>
                </a:effectLst>
                <a:ea typeface="宋体" panose="02010600030101010101" pitchFamily="2" charset="-122"/>
                <a:cs typeface="+mj-cs"/>
                <a:sym typeface="MT Extra" panose="05050102010205020202" pitchFamily="18" charset="2"/>
              </a:rPr>
              <a:t>Starvation</a:t>
            </a:r>
            <a:endParaRPr lang="en-US" altLang="zh-CN">
              <a:effectLst>
                <a:outerShdw blurRad="38100" dist="38100" dir="2700000" algn="tl">
                  <a:srgbClr val="C0C0C0"/>
                </a:outerShdw>
              </a:effectLst>
              <a:ea typeface="宋体" panose="02010600030101010101" pitchFamily="2" charset="-122"/>
              <a:cs typeface="+mj-cs"/>
              <a:sym typeface="MT Extra" panose="05050102010205020202" pitchFamily="18" charset="2"/>
            </a:endParaRPr>
          </a:p>
        </p:txBody>
      </p:sp>
      <p:sp>
        <p:nvSpPr>
          <p:cNvPr id="11267" name="Rectangle 3"/>
          <p:cNvSpPr>
            <a:spLocks noGrp="1" noChangeArrowheads="1"/>
          </p:cNvSpPr>
          <p:nvPr>
            <p:ph type="body" idx="4294967295"/>
          </p:nvPr>
        </p:nvSpPr>
        <p:spPr>
          <a:xfrm>
            <a:off x="685800" y="1323975"/>
            <a:ext cx="7991475" cy="4810125"/>
          </a:xfrm>
        </p:spPr>
        <p:txBody>
          <a:bodyPr/>
          <a:lstStyle/>
          <a:p>
            <a:pPr>
              <a:lnSpc>
                <a:spcPct val="90000"/>
              </a:lnSpc>
              <a:tabLst>
                <a:tab pos="1887220" algn="ctr"/>
                <a:tab pos="4572000" algn="ctr"/>
              </a:tabLst>
            </a:pPr>
            <a:r>
              <a:rPr lang="zh-CN" altLang="en-US" sz="2400" b="1" dirty="0">
                <a:solidFill>
                  <a:srgbClr val="006600"/>
                </a:solidFill>
                <a:ea typeface="宋体" panose="02010600030101010101" pitchFamily="2" charset="-122"/>
              </a:rPr>
              <a:t>Deadlock</a:t>
            </a:r>
            <a:r>
              <a:rPr lang="zh-CN" altLang="en-US" sz="2400" dirty="0">
                <a:solidFill>
                  <a:srgbClr val="006600"/>
                </a:solidFill>
                <a:ea typeface="宋体" panose="02010600030101010101" pitchFamily="2" charset="-122"/>
              </a:rPr>
              <a:t> </a:t>
            </a:r>
            <a:r>
              <a:rPr lang="zh-CN" altLang="en-US" sz="2400" dirty="0">
                <a:solidFill>
                  <a:srgbClr val="003399"/>
                </a:solidFill>
                <a:ea typeface="宋体" panose="02010600030101010101" pitchFamily="2" charset="-122"/>
              </a:rPr>
              <a:t>– </a:t>
            </a:r>
            <a:r>
              <a:rPr lang="zh-CN" altLang="en-US" sz="2400" dirty="0">
                <a:solidFill>
                  <a:srgbClr val="7030A0"/>
                </a:solidFill>
                <a:ea typeface="宋体" panose="02010600030101010101" pitchFamily="2" charset="-122"/>
              </a:rPr>
              <a:t>two or more </a:t>
            </a:r>
            <a:r>
              <a:rPr lang="zh-CN" altLang="en-US" sz="2400" dirty="0">
                <a:solidFill>
                  <a:srgbClr val="003399"/>
                </a:solidFill>
                <a:ea typeface="宋体" panose="02010600030101010101" pitchFamily="2" charset="-122"/>
              </a:rPr>
              <a:t>processes are</a:t>
            </a:r>
            <a:r>
              <a:rPr lang="zh-CN" altLang="en-US" sz="2400" b="1" dirty="0">
                <a:solidFill>
                  <a:srgbClr val="003399"/>
                </a:solidFill>
                <a:ea typeface="宋体" panose="02010600030101010101" pitchFamily="2" charset="-122"/>
              </a:rPr>
              <a:t> </a:t>
            </a:r>
            <a:r>
              <a:rPr lang="zh-CN" altLang="en-US" sz="2400" b="1" dirty="0">
                <a:solidFill>
                  <a:srgbClr val="C00000"/>
                </a:solidFill>
                <a:ea typeface="宋体" panose="02010600030101010101" pitchFamily="2" charset="-122"/>
              </a:rPr>
              <a:t>waiting</a:t>
            </a:r>
            <a:r>
              <a:rPr lang="zh-CN" altLang="en-US" sz="2400" b="1" dirty="0">
                <a:solidFill>
                  <a:srgbClr val="003399"/>
                </a:solidFill>
                <a:ea typeface="宋体" panose="02010600030101010101" pitchFamily="2" charset="-122"/>
              </a:rPr>
              <a:t> </a:t>
            </a:r>
            <a:r>
              <a:rPr lang="zh-CN" altLang="en-US" sz="2400" dirty="0">
                <a:solidFill>
                  <a:srgbClr val="003399"/>
                </a:solidFill>
                <a:ea typeface="宋体" panose="02010600030101010101" pitchFamily="2" charset="-122"/>
              </a:rPr>
              <a:t>indefinitely for an </a:t>
            </a:r>
            <a:r>
              <a:rPr lang="zh-CN" altLang="en-US" sz="2400" dirty="0">
                <a:solidFill>
                  <a:srgbClr val="FF0000"/>
                </a:solidFill>
                <a:ea typeface="宋体" panose="02010600030101010101" pitchFamily="2" charset="-122"/>
              </a:rPr>
              <a:t>event</a:t>
            </a:r>
            <a:r>
              <a:rPr lang="zh-CN" altLang="en-US" sz="2400" dirty="0">
                <a:solidFill>
                  <a:srgbClr val="003399"/>
                </a:solidFill>
                <a:ea typeface="宋体" panose="02010600030101010101" pitchFamily="2" charset="-122"/>
              </a:rPr>
              <a:t> that can be caused by only one of the waiting processes.  </a:t>
            </a:r>
            <a:r>
              <a:rPr lang="en-US" altLang="zh-CN" sz="2400" dirty="0">
                <a:solidFill>
                  <a:srgbClr val="003399"/>
                </a:solidFill>
                <a:ea typeface="宋体" panose="02010600030101010101" pitchFamily="2" charset="-122"/>
              </a:rPr>
              <a:t>(</a:t>
            </a:r>
            <a:r>
              <a:rPr lang="zh-CN" altLang="en-US" sz="2400" b="1" dirty="0">
                <a:solidFill>
                  <a:srgbClr val="C00000"/>
                </a:solidFill>
                <a:ea typeface="宋体" panose="02010600030101010101" pitchFamily="2" charset="-122"/>
              </a:rPr>
              <a:t>互相等待</a:t>
            </a:r>
            <a:r>
              <a:rPr lang="zh-CN" altLang="en-US" sz="2400" dirty="0">
                <a:ea typeface="宋体" panose="02010600030101010101" pitchFamily="2" charset="-122"/>
              </a:rPr>
              <a:t>)</a:t>
            </a:r>
            <a:endParaRPr lang="zh-CN" altLang="en-US" sz="2400" dirty="0">
              <a:ea typeface="宋体" panose="02010600030101010101" pitchFamily="2" charset="-122"/>
            </a:endParaRPr>
          </a:p>
          <a:p>
            <a:pPr>
              <a:lnSpc>
                <a:spcPct val="90000"/>
              </a:lnSpc>
              <a:tabLst>
                <a:tab pos="1887220" algn="ctr"/>
                <a:tab pos="4572000" algn="ctr"/>
              </a:tabLst>
            </a:pPr>
            <a:r>
              <a:rPr lang="zh-CN" altLang="en-US" sz="2400" b="1" dirty="0">
                <a:solidFill>
                  <a:srgbClr val="006600"/>
                </a:solidFill>
                <a:ea typeface="宋体" panose="02010600030101010101" pitchFamily="2" charset="-122"/>
                <a:sym typeface="MT Extra" panose="05050102010205020202" pitchFamily="18" charset="2"/>
              </a:rPr>
              <a:t>Starvation</a:t>
            </a:r>
            <a:r>
              <a:rPr lang="zh-CN" altLang="en-US" sz="2400" dirty="0">
                <a:ea typeface="宋体" panose="02010600030101010101" pitchFamily="2" charset="-122"/>
                <a:sym typeface="MT Extra" panose="05050102010205020202" pitchFamily="18" charset="2"/>
              </a:rPr>
              <a:t> </a:t>
            </a:r>
            <a:r>
              <a:rPr lang="zh-CN" altLang="en-US" sz="2400" dirty="0">
                <a:ea typeface="宋体" panose="02010600030101010101" pitchFamily="2" charset="-122"/>
              </a:rPr>
              <a:t> – </a:t>
            </a:r>
            <a:r>
              <a:rPr lang="zh-CN" altLang="en-US" sz="2000" b="1" dirty="0">
                <a:ea typeface="宋体" panose="02010600030101010101" pitchFamily="2" charset="-122"/>
              </a:rPr>
              <a:t>长时间处于</a:t>
            </a:r>
            <a:r>
              <a:rPr lang="zh-CN" altLang="en-US" sz="2000" b="1" dirty="0" smtClean="0">
                <a:ea typeface="宋体" panose="02010600030101010101" pitchFamily="2" charset="-122"/>
              </a:rPr>
              <a:t>就绪或阻塞状态</a:t>
            </a:r>
            <a:r>
              <a:rPr lang="zh-CN" altLang="en-US" sz="2000" b="1" dirty="0">
                <a:ea typeface="宋体" panose="02010600030101010101" pitchFamily="2" charset="-122"/>
              </a:rPr>
              <a:t>，但</a:t>
            </a:r>
            <a:r>
              <a:rPr lang="zh-CN" altLang="en-US" sz="2000" b="1" dirty="0">
                <a:solidFill>
                  <a:srgbClr val="FF0000"/>
                </a:solidFill>
                <a:ea typeface="宋体" panose="02010600030101010101" pitchFamily="2" charset="-122"/>
              </a:rPr>
              <a:t>不是互相等待</a:t>
            </a:r>
            <a:endParaRPr lang="en-US" altLang="zh-CN" sz="2000" b="1" dirty="0">
              <a:ea typeface="宋体" panose="02010600030101010101" pitchFamily="2" charset="-122"/>
            </a:endParaRPr>
          </a:p>
          <a:p>
            <a:pPr lvl="1">
              <a:lnSpc>
                <a:spcPct val="90000"/>
              </a:lnSpc>
              <a:tabLst>
                <a:tab pos="1887220" algn="ctr"/>
                <a:tab pos="4572000" algn="ctr"/>
              </a:tabLst>
            </a:pPr>
            <a:r>
              <a:rPr lang="en-US" altLang="zh-CN" sz="2400" b="1" dirty="0" smtClean="0">
                <a:ea typeface="宋体" panose="02010600030101010101" pitchFamily="2" charset="-122"/>
              </a:rPr>
              <a:t>I</a:t>
            </a:r>
            <a:r>
              <a:rPr lang="zh-CN" altLang="en-US" sz="2400" b="1" dirty="0" smtClean="0">
                <a:ea typeface="宋体" panose="02010600030101010101" pitchFamily="2" charset="-122"/>
              </a:rPr>
              <a:t>ndefinite </a:t>
            </a:r>
            <a:r>
              <a:rPr lang="zh-CN" altLang="en-US" sz="2400" b="1" dirty="0">
                <a:solidFill>
                  <a:srgbClr val="C00000"/>
                </a:solidFill>
                <a:ea typeface="宋体" panose="02010600030101010101" pitchFamily="2" charset="-122"/>
              </a:rPr>
              <a:t>blocking</a:t>
            </a:r>
            <a:r>
              <a:rPr lang="zh-CN" altLang="en-US" sz="2400" dirty="0">
                <a:ea typeface="宋体" panose="02010600030101010101" pitchFamily="2" charset="-122"/>
              </a:rPr>
              <a:t>.  </a:t>
            </a:r>
            <a:endParaRPr lang="en-US" altLang="zh-CN" sz="2400" dirty="0">
              <a:ea typeface="宋体" panose="02010600030101010101" pitchFamily="2" charset="-122"/>
            </a:endParaRPr>
          </a:p>
          <a:p>
            <a:pPr lvl="2">
              <a:lnSpc>
                <a:spcPct val="90000"/>
              </a:lnSpc>
              <a:tabLst>
                <a:tab pos="1887220" algn="ctr"/>
                <a:tab pos="4572000" algn="ctr"/>
              </a:tabLst>
            </a:pPr>
            <a:r>
              <a:rPr lang="zh-CN" altLang="en-US" sz="2000" dirty="0">
                <a:ea typeface="宋体" panose="02010600030101010101" pitchFamily="2" charset="-122"/>
              </a:rPr>
              <a:t>A process may never be removed from the semaphore queue in which it is suspended.</a:t>
            </a:r>
            <a:endParaRPr lang="en-US" altLang="zh-CN" sz="2000" dirty="0">
              <a:ea typeface="宋体" panose="02010600030101010101" pitchFamily="2" charset="-122"/>
            </a:endParaRPr>
          </a:p>
          <a:p>
            <a:pPr lvl="2">
              <a:lnSpc>
                <a:spcPct val="90000"/>
              </a:lnSpc>
              <a:tabLst>
                <a:tab pos="1887220" algn="ctr"/>
                <a:tab pos="4572000" algn="ctr"/>
              </a:tabLst>
            </a:pPr>
            <a:r>
              <a:rPr lang="zh-CN" altLang="en-US" sz="2000" dirty="0">
                <a:ea typeface="宋体" panose="02010600030101010101" pitchFamily="2" charset="-122"/>
              </a:rPr>
              <a:t>若信号量的等待队列按LIFO或优先级管理，则可能导致饥饿</a:t>
            </a:r>
            <a:endParaRPr lang="en-US" altLang="zh-CN" sz="2000" dirty="0">
              <a:ea typeface="宋体" panose="02010600030101010101" pitchFamily="2" charset="-122"/>
            </a:endParaRPr>
          </a:p>
          <a:p>
            <a:pPr lvl="1">
              <a:lnSpc>
                <a:spcPct val="90000"/>
              </a:lnSpc>
              <a:tabLst>
                <a:tab pos="1887220" algn="ctr"/>
                <a:tab pos="4572000" algn="ctr"/>
              </a:tabLst>
            </a:pPr>
            <a:r>
              <a:rPr lang="en-US" altLang="zh-CN" sz="2400" b="1" dirty="0" smtClean="0">
                <a:ea typeface="宋体" panose="02010600030101010101" pitchFamily="2" charset="-122"/>
              </a:rPr>
              <a:t>I</a:t>
            </a:r>
            <a:r>
              <a:rPr lang="zh-CN" altLang="en-US" sz="2400" b="1" dirty="0" smtClean="0">
                <a:ea typeface="宋体" panose="02010600030101010101" pitchFamily="2" charset="-122"/>
              </a:rPr>
              <a:t>ndefinite </a:t>
            </a:r>
            <a:r>
              <a:rPr lang="en-US" altLang="zh-CN" sz="2400" b="1" dirty="0">
                <a:solidFill>
                  <a:srgbClr val="C00000"/>
                </a:solidFill>
                <a:ea typeface="宋体" panose="02010600030101010101" pitchFamily="2" charset="-122"/>
              </a:rPr>
              <a:t>ready</a:t>
            </a:r>
            <a:endParaRPr lang="en-US" altLang="zh-CN" sz="2400" b="1" dirty="0">
              <a:solidFill>
                <a:srgbClr val="C00000"/>
              </a:solidFill>
              <a:ea typeface="宋体" panose="02010600030101010101" pitchFamily="2" charset="-122"/>
            </a:endParaRPr>
          </a:p>
          <a:p>
            <a:pPr lvl="2">
              <a:lnSpc>
                <a:spcPct val="90000"/>
              </a:lnSpc>
              <a:tabLst>
                <a:tab pos="1887220" algn="ctr"/>
                <a:tab pos="4572000" algn="ctr"/>
              </a:tabLst>
            </a:pPr>
            <a:r>
              <a:rPr lang="zh-CN" altLang="en-US" sz="2000" dirty="0">
                <a:ea typeface="宋体" panose="02010600030101010101" pitchFamily="2" charset="-122"/>
              </a:rPr>
              <a:t>就绪</a:t>
            </a:r>
            <a:r>
              <a:rPr lang="zh-CN" altLang="en-US" sz="2000" dirty="0" smtClean="0">
                <a:ea typeface="宋体" panose="02010600030101010101" pitchFamily="2" charset="-122"/>
              </a:rPr>
              <a:t>进程因不满足调度策略所需的条件，长</a:t>
            </a:r>
            <a:r>
              <a:rPr lang="zh-CN" altLang="en-US" sz="2000" dirty="0">
                <a:ea typeface="宋体" panose="02010600030101010101" pitchFamily="2" charset="-122"/>
              </a:rPr>
              <a:t>时间得不到调度</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Example of Banker’s Algorithm</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70659" name="Rectangle 3"/>
          <p:cNvSpPr>
            <a:spLocks noGrp="1" noChangeArrowheads="1"/>
          </p:cNvSpPr>
          <p:nvPr>
            <p:ph type="body" idx="4294967295"/>
          </p:nvPr>
        </p:nvSpPr>
        <p:spPr>
          <a:xfrm>
            <a:off x="827088" y="1368425"/>
            <a:ext cx="7923212" cy="4540250"/>
          </a:xfrm>
        </p:spPr>
        <p:txBody>
          <a:bodyPr/>
          <a:lstStyle/>
          <a:p>
            <a:pPr>
              <a:tabLst>
                <a:tab pos="1371600" algn="l"/>
                <a:tab pos="2395220" algn="ctr"/>
                <a:tab pos="3594100" algn="ctr"/>
                <a:tab pos="4805045" algn="ctr"/>
              </a:tabLst>
            </a:pPr>
            <a:r>
              <a:rPr lang="en-US" altLang="zh-CN" sz="1800" dirty="0">
                <a:ea typeface="宋体" panose="02010600030101010101" pitchFamily="2" charset="-122"/>
              </a:rPr>
              <a:t>5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through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a:t>
            </a:r>
            <a:endParaRPr lang="en-US" altLang="zh-CN" sz="1800" dirty="0">
              <a:ea typeface="宋体" panose="02010600030101010101" pitchFamily="2" charset="-122"/>
            </a:endParaRPr>
          </a:p>
          <a:p>
            <a:pPr>
              <a:buFont typeface="Monotype Sorts" pitchFamily="2" charset="2"/>
              <a:buNone/>
              <a:tabLst>
                <a:tab pos="1371600" algn="l"/>
                <a:tab pos="2395220" algn="ctr"/>
                <a:tab pos="3594100" algn="ctr"/>
                <a:tab pos="4805045" algn="ctr"/>
              </a:tabLst>
            </a:pPr>
            <a:r>
              <a:rPr lang="en-US" altLang="zh-CN" sz="1800" dirty="0">
                <a:ea typeface="宋体" panose="02010600030101010101" pitchFamily="2" charset="-122"/>
              </a:rPr>
              <a:t>      3 resource types:</a:t>
            </a:r>
            <a:endParaRPr lang="en-US" altLang="zh-CN" sz="1800" dirty="0">
              <a:ea typeface="宋体" panose="02010600030101010101" pitchFamily="2" charset="-122"/>
            </a:endParaRPr>
          </a:p>
          <a:p>
            <a:pPr>
              <a:buFont typeface="Monotype Sorts" pitchFamily="2" charset="2"/>
              <a:buNone/>
              <a:tabLst>
                <a:tab pos="1371600" algn="l"/>
                <a:tab pos="2395220" algn="ctr"/>
                <a:tab pos="3594100" algn="ctr"/>
                <a:tab pos="4805045" algn="ctr"/>
              </a:tabLst>
            </a:pPr>
            <a:r>
              <a:rPr lang="en-US" altLang="zh-CN" sz="1800" dirty="0">
                <a:ea typeface="宋体" panose="02010600030101010101" pitchFamily="2" charset="-122"/>
              </a:rPr>
              <a:t>              </a:t>
            </a:r>
            <a:r>
              <a:rPr lang="en-US" altLang="zh-CN" sz="1800" i="1" dirty="0">
                <a:ea typeface="宋体" panose="02010600030101010101" pitchFamily="2" charset="-122"/>
              </a:rPr>
              <a:t>A</a:t>
            </a:r>
            <a:r>
              <a:rPr lang="en-US" altLang="zh-CN" sz="1800" dirty="0">
                <a:ea typeface="宋体" panose="02010600030101010101" pitchFamily="2" charset="-122"/>
              </a:rPr>
              <a:t> (10 instances),  </a:t>
            </a:r>
            <a:r>
              <a:rPr lang="en-US" altLang="zh-CN" sz="1800" i="1" dirty="0">
                <a:ea typeface="宋体" panose="02010600030101010101" pitchFamily="2" charset="-122"/>
              </a:rPr>
              <a:t>B</a:t>
            </a:r>
            <a:r>
              <a:rPr lang="en-US" altLang="zh-CN" sz="1800" dirty="0">
                <a:ea typeface="宋体" panose="02010600030101010101" pitchFamily="2" charset="-122"/>
              </a:rPr>
              <a:t> (5instances), and </a:t>
            </a:r>
            <a:r>
              <a:rPr lang="en-US" altLang="zh-CN" sz="1800" i="1" dirty="0">
                <a:ea typeface="宋体" panose="02010600030101010101" pitchFamily="2" charset="-122"/>
              </a:rPr>
              <a:t>C</a:t>
            </a:r>
            <a:r>
              <a:rPr lang="en-US" altLang="zh-CN" sz="1800" dirty="0">
                <a:ea typeface="宋体" panose="02010600030101010101" pitchFamily="2" charset="-122"/>
              </a:rPr>
              <a:t> (7 instances).</a:t>
            </a:r>
            <a:endParaRPr lang="en-US" altLang="zh-CN" sz="1800" dirty="0">
              <a:ea typeface="宋体" panose="02010600030101010101" pitchFamily="2" charset="-122"/>
            </a:endParaRPr>
          </a:p>
          <a:p>
            <a:pPr>
              <a:tabLst>
                <a:tab pos="1371600" algn="l"/>
                <a:tab pos="2395220" algn="ctr"/>
                <a:tab pos="3594100" algn="ctr"/>
                <a:tab pos="4805045"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endParaRPr lang="en-US" altLang="zh-CN" sz="1800" dirty="0">
              <a:ea typeface="宋体" panose="02010600030101010101" pitchFamily="2" charset="-122"/>
            </a:endParaRPr>
          </a:p>
          <a:p>
            <a:pPr>
              <a:buFont typeface="Monotype Sorts" pitchFamily="2" charset="2"/>
              <a:buNone/>
              <a:tabLst>
                <a:tab pos="1371600" algn="l"/>
                <a:tab pos="2395220" algn="ctr"/>
                <a:tab pos="3594100" algn="ctr"/>
                <a:tab pos="4805045" algn="ctr"/>
              </a:tabLst>
            </a:pPr>
            <a:r>
              <a:rPr lang="en-US" altLang="zh-CN" sz="1800" dirty="0">
                <a:ea typeface="宋体" panose="02010600030101010101" pitchFamily="2" charset="-122"/>
              </a:rPr>
              <a:t>			</a:t>
            </a:r>
            <a:r>
              <a:rPr lang="en-US" altLang="zh-CN" sz="1800" i="1" u="sng" dirty="0">
                <a:solidFill>
                  <a:srgbClr val="0009C0"/>
                </a:solidFill>
                <a:ea typeface="宋体" panose="02010600030101010101" pitchFamily="2" charset="-122"/>
              </a:rPr>
              <a:t>Allocation</a:t>
            </a:r>
            <a:r>
              <a:rPr lang="en-US" altLang="zh-CN" sz="1800" i="1" dirty="0">
                <a:solidFill>
                  <a:srgbClr val="0009C0"/>
                </a:solidFill>
                <a:ea typeface="宋体" panose="02010600030101010101" pitchFamily="2" charset="-122"/>
              </a:rPr>
              <a:t>	</a:t>
            </a:r>
            <a:r>
              <a:rPr lang="en-US" altLang="zh-CN" sz="1800" i="1" u="sng" dirty="0">
                <a:solidFill>
                  <a:srgbClr val="C00000"/>
                </a:solidFill>
                <a:ea typeface="宋体" panose="02010600030101010101" pitchFamily="2" charset="-122"/>
              </a:rPr>
              <a:t>Max</a:t>
            </a:r>
            <a:r>
              <a:rPr lang="en-US" altLang="zh-CN" sz="1800" i="1" dirty="0">
                <a:solidFill>
                  <a:srgbClr val="0009C0"/>
                </a:solidFill>
                <a:ea typeface="宋体" panose="02010600030101010101" pitchFamily="2" charset="-122"/>
              </a:rPr>
              <a:t>	</a:t>
            </a:r>
            <a:r>
              <a:rPr lang="en-US" altLang="zh-CN" sz="1800" i="1" u="sng" dirty="0">
                <a:solidFill>
                  <a:srgbClr val="0009C0"/>
                </a:solidFill>
                <a:ea typeface="宋体" panose="02010600030101010101" pitchFamily="2" charset="-122"/>
              </a:rPr>
              <a:t>Available</a:t>
            </a:r>
            <a:endParaRPr lang="en-US" altLang="zh-CN" sz="1800" i="1" dirty="0">
              <a:solidFill>
                <a:srgbClr val="0009C0"/>
              </a:solidFill>
              <a:ea typeface="宋体" panose="02010600030101010101" pitchFamily="2" charset="-122"/>
            </a:endParaRPr>
          </a:p>
          <a:p>
            <a:pPr>
              <a:buFont typeface="Monotype Sorts" pitchFamily="2" charset="2"/>
              <a:buNone/>
              <a:tabLst>
                <a:tab pos="1371600" algn="l"/>
                <a:tab pos="2395220" algn="ctr"/>
                <a:tab pos="3594100" algn="ctr"/>
                <a:tab pos="4805045" algn="ctr"/>
              </a:tabLst>
            </a:pPr>
            <a:r>
              <a:rPr lang="en-US" altLang="zh-CN" sz="1800" i="1" dirty="0">
                <a:ea typeface="宋体" panose="02010600030101010101" pitchFamily="2" charset="-122"/>
              </a:rPr>
              <a:t>			A B C	A B C 	A B C</a:t>
            </a:r>
            <a:endParaRPr lang="en-US" altLang="zh-CN" sz="1800" i="1" dirty="0">
              <a:ea typeface="宋体" panose="02010600030101010101" pitchFamily="2" charset="-122"/>
            </a:endParaRPr>
          </a:p>
          <a:p>
            <a:pPr>
              <a:buFont typeface="Monotype Sorts" pitchFamily="2" charset="2"/>
              <a:buNone/>
              <a:tabLst>
                <a:tab pos="1371600" algn="l"/>
                <a:tab pos="2395220" algn="ctr"/>
                <a:tab pos="3594100" algn="ctr"/>
                <a:tab pos="4805045"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0 1 0	7 5 3 	3 3 2</a:t>
            </a:r>
            <a:endParaRPr lang="en-US" altLang="zh-CN" sz="1800" dirty="0">
              <a:ea typeface="宋体" panose="02010600030101010101" pitchFamily="2" charset="-122"/>
            </a:endParaRPr>
          </a:p>
          <a:p>
            <a:pPr>
              <a:buFont typeface="Monotype Sorts" pitchFamily="2" charset="2"/>
              <a:buNone/>
              <a:tabLst>
                <a:tab pos="1371600" algn="l"/>
                <a:tab pos="2395220" algn="ctr"/>
                <a:tab pos="3594100" algn="ctr"/>
                <a:tab pos="4805045"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3 2 2  </a:t>
            </a:r>
            <a:endParaRPr lang="en-US" altLang="zh-CN" sz="1800" dirty="0">
              <a:ea typeface="宋体" panose="02010600030101010101" pitchFamily="2" charset="-122"/>
            </a:endParaRPr>
          </a:p>
          <a:p>
            <a:pPr>
              <a:buFont typeface="Monotype Sorts" pitchFamily="2" charset="2"/>
              <a:buNone/>
              <a:tabLst>
                <a:tab pos="1371600" algn="l"/>
                <a:tab pos="2395220" algn="ctr"/>
                <a:tab pos="3594100" algn="ctr"/>
                <a:tab pos="4805045"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9 0 2</a:t>
            </a:r>
            <a:endParaRPr lang="en-US" altLang="zh-CN" sz="1800" dirty="0">
              <a:ea typeface="宋体" panose="02010600030101010101" pitchFamily="2" charset="-122"/>
            </a:endParaRPr>
          </a:p>
          <a:p>
            <a:pPr>
              <a:buFont typeface="Monotype Sorts" pitchFamily="2" charset="2"/>
              <a:buNone/>
              <a:tabLst>
                <a:tab pos="1371600" algn="l"/>
                <a:tab pos="2395220" algn="ctr"/>
                <a:tab pos="3594100" algn="ctr"/>
                <a:tab pos="4805045"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2 2 2</a:t>
            </a:r>
            <a:endParaRPr lang="en-US" altLang="zh-CN" sz="1800" dirty="0">
              <a:ea typeface="宋体" panose="02010600030101010101" pitchFamily="2" charset="-122"/>
            </a:endParaRPr>
          </a:p>
          <a:p>
            <a:pPr>
              <a:buFont typeface="Monotype Sorts" pitchFamily="2" charset="2"/>
              <a:buNone/>
              <a:tabLst>
                <a:tab pos="1371600" algn="l"/>
                <a:tab pos="2395220" algn="ctr"/>
                <a:tab pos="3594100" algn="ctr"/>
                <a:tab pos="4805045"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3  		</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Example of Banker’s Algorithm (Cont.)</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71683" name="Rectangle 3"/>
          <p:cNvSpPr>
            <a:spLocks noGrp="1" noChangeArrowheads="1"/>
          </p:cNvSpPr>
          <p:nvPr>
            <p:ph type="body" idx="4294967295"/>
          </p:nvPr>
        </p:nvSpPr>
        <p:spPr>
          <a:xfrm>
            <a:off x="833438" y="1296988"/>
            <a:ext cx="7766050" cy="4432300"/>
          </a:xfrm>
        </p:spPr>
        <p:txBody>
          <a:bodyPr/>
          <a:lstStyle/>
          <a:p>
            <a:pPr>
              <a:lnSpc>
                <a:spcPct val="90000"/>
              </a:lnSpc>
              <a:tabLst>
                <a:tab pos="1544320" algn="l"/>
                <a:tab pos="2452370" algn="ctr"/>
                <a:tab pos="3766820" algn="ctr"/>
                <a:tab pos="5022850" algn="ctr"/>
              </a:tabLst>
            </a:pPr>
            <a:r>
              <a:rPr lang="zh-CN" altLang="en-US" sz="1800" dirty="0">
                <a:ea typeface="宋体" panose="02010600030101010101" pitchFamily="2" charset="-122"/>
              </a:rPr>
              <a:t>The content of the matrix </a:t>
            </a:r>
            <a:r>
              <a:rPr lang="zh-CN" altLang="en-US" sz="1800" i="1" dirty="0">
                <a:ea typeface="宋体" panose="02010600030101010101" pitchFamily="2" charset="-122"/>
              </a:rPr>
              <a:t>Need</a:t>
            </a:r>
            <a:r>
              <a:rPr lang="zh-CN" altLang="en-US" sz="1800" dirty="0">
                <a:ea typeface="宋体" panose="02010600030101010101" pitchFamily="2" charset="-122"/>
              </a:rPr>
              <a:t> is defined to be </a:t>
            </a:r>
            <a:r>
              <a:rPr lang="zh-CN" altLang="en-US" sz="1800" b="1" i="1" dirty="0">
                <a:solidFill>
                  <a:srgbClr val="009900"/>
                </a:solidFill>
                <a:ea typeface="宋体" panose="02010600030101010101" pitchFamily="2" charset="-122"/>
              </a:rPr>
              <a:t>Max</a:t>
            </a:r>
            <a:r>
              <a:rPr lang="zh-CN" altLang="en-US" sz="1800" b="1" dirty="0">
                <a:solidFill>
                  <a:srgbClr val="009900"/>
                </a:solidFill>
                <a:ea typeface="宋体" panose="02010600030101010101" pitchFamily="2" charset="-122"/>
              </a:rPr>
              <a:t> – </a:t>
            </a:r>
            <a:r>
              <a:rPr lang="zh-CN" altLang="en-US" sz="1800" b="1" i="1" dirty="0">
                <a:solidFill>
                  <a:srgbClr val="009900"/>
                </a:solidFill>
                <a:ea typeface="宋体" panose="02010600030101010101" pitchFamily="2" charset="-122"/>
              </a:rPr>
              <a:t>Allocation</a:t>
            </a:r>
            <a:r>
              <a:rPr lang="zh-CN" altLang="en-US" sz="1800" b="1" dirty="0">
                <a:solidFill>
                  <a:srgbClr val="009900"/>
                </a:solidFill>
                <a:ea typeface="宋体" panose="02010600030101010101" pitchFamily="2" charset="-122"/>
              </a:rPr>
              <a:t>.</a:t>
            </a:r>
            <a:endParaRPr lang="zh-CN" altLang="en-US" sz="1800" b="1" dirty="0">
              <a:solidFill>
                <a:srgbClr val="009900"/>
              </a:solidFill>
              <a:ea typeface="宋体" panose="02010600030101010101" pitchFamily="2" charset="-122"/>
            </a:endParaRPr>
          </a:p>
          <a:p>
            <a:pPr>
              <a:lnSpc>
                <a:spcPct val="90000"/>
              </a:lnSpc>
              <a:tabLst>
                <a:tab pos="1544320" algn="l"/>
                <a:tab pos="2452370" algn="ctr"/>
                <a:tab pos="3766820"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C00000"/>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 B C	A B C	A B C </a:t>
            </a:r>
            <a:endParaRPr lang="en-US" altLang="zh-CN" sz="1800" i="1"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3 3 2</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1 2 2 </a:t>
            </a:r>
            <a:r>
              <a:rPr lang="en-US" altLang="zh-CN" sz="1800" dirty="0">
                <a:solidFill>
                  <a:srgbClr val="FF0066"/>
                </a:solidFill>
                <a:ea typeface="宋体" panose="02010600030101010101" pitchFamily="2" charset="-122"/>
              </a:rPr>
              <a:t>	</a:t>
            </a:r>
            <a:endParaRPr lang="en-US" altLang="zh-CN" sz="1800" dirty="0">
              <a:solidFill>
                <a:srgbClr val="FF0066"/>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b="1" dirty="0">
                <a:solidFill>
                  <a:srgbClr val="000099"/>
                </a:solidFill>
                <a:ea typeface="宋体" panose="02010600030101010101" pitchFamily="2" charset="-122"/>
              </a:rPr>
              <a:t>      T</a:t>
            </a:r>
            <a:r>
              <a:rPr lang="zh-CN" altLang="en-US" sz="1800" b="1" dirty="0">
                <a:solidFill>
                  <a:srgbClr val="000099"/>
                </a:solidFill>
                <a:ea typeface="宋体" panose="02010600030101010101" pitchFamily="2" charset="-122"/>
              </a:rPr>
              <a:t>he system is in a safe state </a:t>
            </a:r>
            <a:r>
              <a:rPr lang="en-US" altLang="zh-CN" sz="1800" b="1" dirty="0">
                <a:solidFill>
                  <a:srgbClr val="C00000"/>
                </a:solidFill>
                <a:ea typeface="宋体" panose="02010600030101010101" pitchFamily="2" charset="-122"/>
              </a:rPr>
              <a:t>since executing safety algorithm shows that sequence &lt; P1, P3, P4, P0, P2&gt; satisfies safety requirement.</a:t>
            </a:r>
            <a:endParaRPr lang="en-US" altLang="zh-CN" sz="1800" b="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Example:  </a:t>
            </a:r>
            <a:r>
              <a:rPr lang="en-US" altLang="zh-CN" i="1" dirty="0">
                <a:solidFill>
                  <a:srgbClr val="006600"/>
                </a:solidFill>
                <a:effectLst>
                  <a:outerShdw blurRad="38100" dist="38100" dir="2700000" algn="tl">
                    <a:srgbClr val="C0C0C0"/>
                  </a:outerShdw>
                </a:effectLst>
                <a:ea typeface="宋体" panose="02010600030101010101" pitchFamily="2" charset="-122"/>
              </a:rPr>
              <a:t>P</a:t>
            </a:r>
            <a:r>
              <a:rPr lang="en-US" altLang="zh-CN" baseline="-25000" dirty="0">
                <a:solidFill>
                  <a:srgbClr val="006600"/>
                </a:solidFill>
                <a:effectLst>
                  <a:outerShdw blurRad="38100" dist="38100" dir="2700000" algn="tl">
                    <a:srgbClr val="C0C0C0"/>
                  </a:outerShdw>
                </a:effectLst>
                <a:ea typeface="宋体" panose="02010600030101010101" pitchFamily="2" charset="-122"/>
              </a:rPr>
              <a:t>1</a:t>
            </a:r>
            <a:r>
              <a:rPr lang="en-US" altLang="zh-CN" dirty="0">
                <a:solidFill>
                  <a:srgbClr val="006600"/>
                </a:solidFill>
                <a:effectLst>
                  <a:outerShdw blurRad="38100" dist="38100" dir="2700000" algn="tl">
                    <a:srgbClr val="C0C0C0"/>
                  </a:outerShdw>
                </a:effectLst>
                <a:ea typeface="宋体" panose="02010600030101010101" pitchFamily="2" charset="-122"/>
              </a:rPr>
              <a:t> Request (1,0,2)</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72707" name="Rectangle 3"/>
          <p:cNvSpPr>
            <a:spLocks noGrp="1" noChangeArrowheads="1"/>
          </p:cNvSpPr>
          <p:nvPr>
            <p:ph type="body" idx="4294967295"/>
          </p:nvPr>
        </p:nvSpPr>
        <p:spPr>
          <a:xfrm>
            <a:off x="833438" y="1296988"/>
            <a:ext cx="7766050" cy="4432300"/>
          </a:xfrm>
        </p:spPr>
        <p:txBody>
          <a:bodyPr/>
          <a:lstStyle/>
          <a:p>
            <a:pPr>
              <a:lnSpc>
                <a:spcPct val="90000"/>
              </a:lnSpc>
              <a:tabLst>
                <a:tab pos="1544320" algn="l"/>
                <a:tab pos="2452370" algn="ctr"/>
                <a:tab pos="3766820"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a:t>
            </a:r>
            <a:r>
              <a:rPr lang="en-US" altLang="zh-CN" sz="1800" dirty="0">
                <a:solidFill>
                  <a:srgbClr val="006600"/>
                </a:solidFill>
                <a:ea typeface="宋体" panose="02010600030101010101" pitchFamily="2" charset="-122"/>
                <a:sym typeface="Symbol" panose="05050102010706020507" pitchFamily="18" charset="2"/>
              </a:rPr>
              <a:t>1,0,2</a:t>
            </a:r>
            <a:r>
              <a:rPr lang="en-US" altLang="zh-CN" sz="1800" dirty="0">
                <a:ea typeface="宋体" panose="02010600030101010101" pitchFamily="2" charset="-122"/>
                <a:sym typeface="Symbol" panose="05050102010706020507" pitchFamily="18" charset="2"/>
              </a:rPr>
              <a:t>)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endParaRPr lang="en-US" altLang="zh-CN" sz="1800" dirty="0">
              <a:ea typeface="宋体" panose="02010600030101010101" pitchFamily="2" charset="-122"/>
            </a:endParaRPr>
          </a:p>
          <a:p>
            <a:pPr>
              <a:lnSpc>
                <a:spcPct val="90000"/>
              </a:lnSpc>
              <a:tabLst>
                <a:tab pos="1544320" algn="l"/>
                <a:tab pos="2452370" algn="ctr"/>
                <a:tab pos="3766820"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 B C	A B C	A B C </a:t>
            </a:r>
            <a:endParaRPr lang="en-US" altLang="zh-CN" sz="1800" i="1"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3 3 2</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a:t>
            </a:r>
            <a:r>
              <a:rPr lang="en-US" altLang="zh-CN" sz="1800" dirty="0">
                <a:solidFill>
                  <a:srgbClr val="006600"/>
                </a:solidFill>
                <a:ea typeface="宋体" panose="02010600030101010101" pitchFamily="2" charset="-122"/>
              </a:rPr>
              <a:t>1 2 2 </a:t>
            </a:r>
            <a:r>
              <a:rPr lang="en-US" altLang="zh-CN" sz="1800" dirty="0">
                <a:solidFill>
                  <a:srgbClr val="FF0066"/>
                </a:solidFill>
                <a:ea typeface="宋体" panose="02010600030101010101" pitchFamily="2" charset="-122"/>
              </a:rPr>
              <a:t>	</a:t>
            </a:r>
            <a:endParaRPr lang="en-US" altLang="zh-CN" sz="1800" dirty="0">
              <a:solidFill>
                <a:srgbClr val="FF0066"/>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b="1" dirty="0">
                <a:solidFill>
                  <a:srgbClr val="000099"/>
                </a:solidFill>
                <a:ea typeface="宋体" panose="02010600030101010101" pitchFamily="2" charset="-122"/>
              </a:rPr>
              <a:t>      </a:t>
            </a:r>
            <a:endParaRPr lang="en-US" altLang="zh-CN" sz="1800" b="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rPr>
              <a:t>Example:  </a:t>
            </a:r>
            <a:r>
              <a:rPr lang="en-US" altLang="zh-CN" i="1" dirty="0">
                <a:solidFill>
                  <a:srgbClr val="006600"/>
                </a:solidFill>
                <a:effectLst>
                  <a:outerShdw blurRad="38100" dist="38100" dir="2700000" algn="tl">
                    <a:srgbClr val="C0C0C0"/>
                  </a:outerShdw>
                </a:effectLst>
                <a:ea typeface="宋体" panose="02010600030101010101" pitchFamily="2" charset="-122"/>
              </a:rPr>
              <a:t>P</a:t>
            </a:r>
            <a:r>
              <a:rPr lang="en-US" altLang="zh-CN" baseline="-25000" dirty="0">
                <a:solidFill>
                  <a:srgbClr val="006600"/>
                </a:solidFill>
                <a:effectLst>
                  <a:outerShdw blurRad="38100" dist="38100" dir="2700000" algn="tl">
                    <a:srgbClr val="C0C0C0"/>
                  </a:outerShdw>
                </a:effectLst>
                <a:ea typeface="宋体" panose="02010600030101010101" pitchFamily="2" charset="-122"/>
              </a:rPr>
              <a:t>1</a:t>
            </a:r>
            <a:r>
              <a:rPr lang="en-US" altLang="zh-CN" dirty="0">
                <a:solidFill>
                  <a:srgbClr val="006600"/>
                </a:solidFill>
                <a:effectLst>
                  <a:outerShdw blurRad="38100" dist="38100" dir="2700000" algn="tl">
                    <a:srgbClr val="C0C0C0"/>
                  </a:outerShdw>
                </a:effectLst>
                <a:ea typeface="宋体" panose="02010600030101010101" pitchFamily="2" charset="-122"/>
              </a:rPr>
              <a:t> Request (1,0,2)</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73731" name="Rectangle 3"/>
          <p:cNvSpPr>
            <a:spLocks noGrp="1" noChangeArrowheads="1"/>
          </p:cNvSpPr>
          <p:nvPr>
            <p:ph type="body" idx="4294967295"/>
          </p:nvPr>
        </p:nvSpPr>
        <p:spPr>
          <a:xfrm>
            <a:off x="833438" y="1296988"/>
            <a:ext cx="7766050" cy="4432300"/>
          </a:xfrm>
        </p:spPr>
        <p:txBody>
          <a:bodyPr/>
          <a:lstStyle/>
          <a:p>
            <a:pPr>
              <a:lnSpc>
                <a:spcPct val="90000"/>
              </a:lnSpc>
              <a:tabLst>
                <a:tab pos="1544320" algn="l"/>
                <a:tab pos="2452370" algn="ctr"/>
                <a:tab pos="3766820"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endParaRPr lang="en-US" altLang="zh-CN" sz="1800" dirty="0">
              <a:ea typeface="宋体" panose="02010600030101010101" pitchFamily="2" charset="-122"/>
            </a:endParaRPr>
          </a:p>
          <a:p>
            <a:pPr>
              <a:lnSpc>
                <a:spcPct val="90000"/>
              </a:lnSpc>
              <a:tabLst>
                <a:tab pos="1544320" algn="l"/>
                <a:tab pos="2452370" algn="ctr"/>
                <a:tab pos="3766820"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a:t>
            </a:r>
            <a:r>
              <a:rPr lang="en-US" altLang="zh-CN" sz="1800" dirty="0">
                <a:solidFill>
                  <a:srgbClr val="006600"/>
                </a:solidFill>
                <a:ea typeface="宋体" panose="02010600030101010101" pitchFamily="2" charset="-122"/>
                <a:sym typeface="Symbol" panose="05050102010706020507" pitchFamily="18" charset="2"/>
              </a:rPr>
              <a:t>1,0,2</a:t>
            </a:r>
            <a:r>
              <a:rPr lang="en-US" altLang="zh-CN" sz="1800" dirty="0">
                <a:ea typeface="宋体" panose="02010600030101010101" pitchFamily="2" charset="-122"/>
                <a:sym typeface="Symbol" panose="05050102010706020507" pitchFamily="18" charset="2"/>
              </a:rPr>
              <a:t>)  (3,3,2)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endParaRPr lang="en-US" altLang="zh-CN" sz="1800" i="1" dirty="0">
              <a:ea typeface="宋体" panose="02010600030101010101" pitchFamily="2" charset="-122"/>
              <a:sym typeface="Symbol" panose="05050102010706020507" pitchFamily="18" charset="2"/>
            </a:endParaRPr>
          </a:p>
          <a:p>
            <a:pPr>
              <a:lnSpc>
                <a:spcPct val="90000"/>
              </a:lnSpc>
              <a:tabLst>
                <a:tab pos="1544320" algn="l"/>
                <a:tab pos="2452370" algn="ctr"/>
                <a:tab pos="3766820"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 B C	A B C	A B C </a:t>
            </a:r>
            <a:endParaRPr lang="en-US" altLang="zh-CN" sz="1800" i="1"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006600"/>
                </a:solidFill>
                <a:ea typeface="宋体" panose="02010600030101010101" pitchFamily="2" charset="-122"/>
              </a:rPr>
              <a:t>3 3 2</a:t>
            </a:r>
            <a:endParaRPr lang="en-US" altLang="zh-CN" sz="1800" dirty="0">
              <a:solidFill>
                <a:srgbClr val="006600"/>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P1	2 0 0	1 2 2 	</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Example:  </a:t>
            </a:r>
            <a:r>
              <a:rPr lang="en-US" altLang="zh-CN" i="1" dirty="0">
                <a:solidFill>
                  <a:srgbClr val="006600"/>
                </a:solidFill>
                <a:effectLst>
                  <a:outerShdw blurRad="38100" dist="38100" dir="2700000" algn="tl">
                    <a:srgbClr val="C0C0C0"/>
                  </a:outerShdw>
                </a:effectLst>
                <a:ea typeface="宋体" panose="02010600030101010101" pitchFamily="2" charset="-122"/>
                <a:cs typeface="+mj-cs"/>
              </a:rPr>
              <a:t>P</a:t>
            </a:r>
            <a:r>
              <a:rPr lang="en-US" altLang="zh-CN" baseline="-25000" dirty="0">
                <a:solidFill>
                  <a:srgbClr val="006600"/>
                </a:solidFill>
                <a:effectLst>
                  <a:outerShdw blurRad="38100" dist="38100" dir="2700000" algn="tl">
                    <a:srgbClr val="C0C0C0"/>
                  </a:outerShdw>
                </a:effectLst>
                <a:ea typeface="宋体" panose="02010600030101010101" pitchFamily="2" charset="-122"/>
                <a:cs typeface="+mj-cs"/>
              </a:rPr>
              <a:t>1</a:t>
            </a:r>
            <a:r>
              <a:rPr lang="en-US" altLang="zh-CN" dirty="0">
                <a:solidFill>
                  <a:srgbClr val="006600"/>
                </a:solidFill>
                <a:effectLst>
                  <a:outerShdw blurRad="38100" dist="38100" dir="2700000" algn="tl">
                    <a:srgbClr val="C0C0C0"/>
                  </a:outerShdw>
                </a:effectLst>
                <a:ea typeface="宋体" panose="02010600030101010101" pitchFamily="2" charset="-122"/>
                <a:cs typeface="+mj-cs"/>
              </a:rPr>
              <a:t> Request (1,0,2) </a:t>
            </a:r>
            <a:r>
              <a:rPr lang="en-US" altLang="zh-CN" dirty="0">
                <a:effectLst>
                  <a:outerShdw blurRad="38100" dist="38100" dir="2700000" algn="tl">
                    <a:srgbClr val="C0C0C0"/>
                  </a:outerShdw>
                </a:effectLst>
                <a:ea typeface="宋体" panose="02010600030101010101" pitchFamily="2" charset="-122"/>
                <a:cs typeface="+mj-cs"/>
              </a:rPr>
              <a:t>(Cont.)</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74755" name="Rectangle 3"/>
          <p:cNvSpPr>
            <a:spLocks noGrp="1" noChangeArrowheads="1"/>
          </p:cNvSpPr>
          <p:nvPr>
            <p:ph type="body" idx="4294967295"/>
          </p:nvPr>
        </p:nvSpPr>
        <p:spPr>
          <a:xfrm>
            <a:off x="833438" y="1292225"/>
            <a:ext cx="7766050" cy="4141788"/>
          </a:xfrm>
        </p:spPr>
        <p:txBody>
          <a:bodyPr/>
          <a:lstStyle/>
          <a:p>
            <a:pPr>
              <a:lnSpc>
                <a:spcPct val="90000"/>
              </a:lnSpc>
              <a:tabLst>
                <a:tab pos="1544320" algn="l"/>
                <a:tab pos="2452370" algn="ctr"/>
                <a:tab pos="3766820"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true)</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endParaRPr lang="en-US" altLang="zh-CN" sz="1800" dirty="0">
              <a:ea typeface="宋体" panose="02010600030101010101" pitchFamily="2" charset="-122"/>
            </a:endParaRPr>
          </a:p>
          <a:p>
            <a:pPr>
              <a:lnSpc>
                <a:spcPct val="90000"/>
              </a:lnSpc>
              <a:tabLst>
                <a:tab pos="1544320" algn="l"/>
                <a:tab pos="2452370" algn="ctr"/>
                <a:tab pos="3766820"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(1,0,2)  (3,3,2)  true)</a:t>
            </a:r>
            <a:r>
              <a:rPr lang="en-US" altLang="zh-CN" sz="1800" i="1" dirty="0">
                <a:ea typeface="宋体" panose="02010600030101010101" pitchFamily="2" charset="-122"/>
                <a:sym typeface="Symbol" panose="05050102010706020507" pitchFamily="18" charset="2"/>
              </a:rPr>
              <a:t>.</a:t>
            </a:r>
            <a:endParaRPr lang="en-US" altLang="zh-CN" sz="1800" i="1" dirty="0">
              <a:ea typeface="宋体" panose="02010600030101010101" pitchFamily="2" charset="-122"/>
              <a:sym typeface="Symbol" panose="05050102010706020507" pitchFamily="18" charset="2"/>
            </a:endParaRPr>
          </a:p>
          <a:p>
            <a:pPr>
              <a:lnSpc>
                <a:spcPct val="90000"/>
              </a:lnSpc>
              <a:tabLst>
                <a:tab pos="1544320" algn="l"/>
                <a:tab pos="2452370" algn="ctr"/>
                <a:tab pos="3766820"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1</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tabLst>
                <a:tab pos="1544320" algn="l"/>
                <a:tab pos="2452370" algn="ctr"/>
                <a:tab pos="3766820"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 B C	A B C	A B C </a:t>
            </a:r>
            <a:endParaRPr lang="en-US" altLang="zh-CN" sz="1800" i="1"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FF0066"/>
                </a:solidFill>
                <a:ea typeface="宋体" panose="02010600030101010101" pitchFamily="2" charset="-122"/>
              </a:rPr>
              <a:t>2 3 0</a:t>
            </a:r>
            <a:endParaRPr lang="en-US" altLang="zh-CN" sz="1800" dirty="0">
              <a:solidFill>
                <a:srgbClr val="FF0066"/>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1</a:t>
            </a:r>
            <a:r>
              <a:rPr lang="en-US" altLang="zh-CN" sz="1800" dirty="0">
                <a:solidFill>
                  <a:srgbClr val="FF0066"/>
                </a:solidFill>
                <a:ea typeface="宋体" panose="02010600030101010101" pitchFamily="2" charset="-122"/>
              </a:rPr>
              <a:t>	3 0 2	0 2 0 	</a:t>
            </a:r>
            <a:endParaRPr lang="en-US" altLang="zh-CN" sz="1800" dirty="0">
              <a:solidFill>
                <a:srgbClr val="FF0066"/>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Example:  </a:t>
            </a:r>
            <a:r>
              <a:rPr lang="en-US" altLang="zh-CN" i="1" dirty="0">
                <a:solidFill>
                  <a:srgbClr val="006600"/>
                </a:solidFill>
                <a:effectLst>
                  <a:outerShdw blurRad="38100" dist="38100" dir="2700000" algn="tl">
                    <a:srgbClr val="C0C0C0"/>
                  </a:outerShdw>
                </a:effectLst>
                <a:ea typeface="宋体" panose="02010600030101010101" pitchFamily="2" charset="-122"/>
                <a:cs typeface="+mj-cs"/>
              </a:rPr>
              <a:t>P</a:t>
            </a:r>
            <a:r>
              <a:rPr lang="en-US" altLang="zh-CN" baseline="-25000" dirty="0">
                <a:solidFill>
                  <a:srgbClr val="006600"/>
                </a:solidFill>
                <a:effectLst>
                  <a:outerShdw blurRad="38100" dist="38100" dir="2700000" algn="tl">
                    <a:srgbClr val="C0C0C0"/>
                  </a:outerShdw>
                </a:effectLst>
                <a:ea typeface="宋体" panose="02010600030101010101" pitchFamily="2" charset="-122"/>
                <a:cs typeface="+mj-cs"/>
              </a:rPr>
              <a:t>1</a:t>
            </a:r>
            <a:r>
              <a:rPr lang="en-US" altLang="zh-CN" dirty="0">
                <a:solidFill>
                  <a:srgbClr val="006600"/>
                </a:solidFill>
                <a:effectLst>
                  <a:outerShdw blurRad="38100" dist="38100" dir="2700000" algn="tl">
                    <a:srgbClr val="C0C0C0"/>
                  </a:outerShdw>
                </a:effectLst>
                <a:ea typeface="宋体" panose="02010600030101010101" pitchFamily="2" charset="-122"/>
                <a:cs typeface="+mj-cs"/>
              </a:rPr>
              <a:t> Request (1,0,2) </a:t>
            </a:r>
            <a:r>
              <a:rPr lang="en-US" altLang="zh-CN" dirty="0">
                <a:effectLst>
                  <a:outerShdw blurRad="38100" dist="38100" dir="2700000" algn="tl">
                    <a:srgbClr val="C0C0C0"/>
                  </a:outerShdw>
                </a:effectLst>
                <a:ea typeface="宋体" panose="02010600030101010101" pitchFamily="2" charset="-122"/>
                <a:cs typeface="+mj-cs"/>
              </a:rPr>
              <a:t>(Cont.)</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75779" name="Rectangle 3"/>
          <p:cNvSpPr>
            <a:spLocks noGrp="1" noChangeArrowheads="1"/>
          </p:cNvSpPr>
          <p:nvPr>
            <p:ph type="body" idx="4294967295"/>
          </p:nvPr>
        </p:nvSpPr>
        <p:spPr>
          <a:xfrm>
            <a:off x="841375" y="1104900"/>
            <a:ext cx="7766050" cy="5086350"/>
          </a:xfrm>
        </p:spPr>
        <p:txBody>
          <a:bodyPr/>
          <a:lstStyle/>
          <a:p>
            <a:pPr>
              <a:lnSpc>
                <a:spcPct val="90000"/>
              </a:lnSpc>
              <a:tabLst>
                <a:tab pos="1544320" algn="l"/>
                <a:tab pos="2452370" algn="ctr"/>
                <a:tab pos="3766820"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true)</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endParaRPr lang="en-US" altLang="zh-CN" sz="1800" dirty="0">
              <a:ea typeface="宋体" panose="02010600030101010101" pitchFamily="2" charset="-122"/>
            </a:endParaRPr>
          </a:p>
          <a:p>
            <a:pPr>
              <a:lnSpc>
                <a:spcPct val="90000"/>
              </a:lnSpc>
              <a:tabLst>
                <a:tab pos="1544320" algn="l"/>
                <a:tab pos="2452370" algn="ctr"/>
                <a:tab pos="3766820"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(1,0,2)  (3,3,2)  true)</a:t>
            </a:r>
            <a:r>
              <a:rPr lang="en-US" altLang="zh-CN" sz="1800" i="1" dirty="0">
                <a:ea typeface="宋体" panose="02010600030101010101" pitchFamily="2" charset="-122"/>
                <a:sym typeface="Symbol" panose="05050102010706020507" pitchFamily="18" charset="2"/>
              </a:rPr>
              <a:t>.</a:t>
            </a:r>
            <a:endParaRPr lang="en-US" altLang="zh-CN" sz="1800" i="1" dirty="0">
              <a:ea typeface="宋体" panose="02010600030101010101" pitchFamily="2" charset="-122"/>
              <a:sym typeface="Symbol" panose="05050102010706020507" pitchFamily="18" charset="2"/>
            </a:endParaRPr>
          </a:p>
          <a:p>
            <a:pPr>
              <a:lnSpc>
                <a:spcPct val="90000"/>
              </a:lnSpc>
              <a:tabLst>
                <a:tab pos="1544320" algn="l"/>
                <a:tab pos="2452370" algn="ctr"/>
                <a:tab pos="3766820"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1</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 B C	A B C	A B C </a:t>
            </a:r>
            <a:endParaRPr lang="en-US" altLang="zh-CN" sz="1800" i="1"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FF0066"/>
                </a:solidFill>
                <a:ea typeface="宋体" panose="02010600030101010101" pitchFamily="2" charset="-122"/>
              </a:rPr>
              <a:t>2 3 0</a:t>
            </a:r>
            <a:endParaRPr lang="en-US" altLang="zh-CN" sz="1800" dirty="0">
              <a:solidFill>
                <a:srgbClr val="FF0066"/>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1</a:t>
            </a:r>
            <a:r>
              <a:rPr lang="en-US" altLang="zh-CN" sz="1800" dirty="0">
                <a:solidFill>
                  <a:srgbClr val="FF0066"/>
                </a:solidFill>
                <a:ea typeface="宋体" panose="02010600030101010101" pitchFamily="2" charset="-122"/>
              </a:rPr>
              <a:t>	3 0 2	0 2 0 	</a:t>
            </a:r>
            <a:endParaRPr lang="en-US" altLang="zh-CN" sz="1800" dirty="0">
              <a:solidFill>
                <a:srgbClr val="FF0066"/>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endParaRPr lang="en-US" altLang="zh-CN" sz="1800" dirty="0">
              <a:ea typeface="宋体" panose="02010600030101010101" pitchFamily="2" charset="-122"/>
            </a:endParaRPr>
          </a:p>
          <a:p>
            <a:pPr>
              <a:lnSpc>
                <a:spcPct val="90000"/>
              </a:lnSpc>
              <a:tabLst>
                <a:tab pos="1544320" algn="l"/>
                <a:tab pos="2452370" algn="ctr"/>
                <a:tab pos="3766820" algn="ctr"/>
                <a:tab pos="5022850" algn="ctr"/>
              </a:tabLst>
            </a:pPr>
            <a:r>
              <a:rPr lang="en-US" altLang="zh-CN" sz="1800" dirty="0">
                <a:solidFill>
                  <a:srgbClr val="0070C0"/>
                </a:solidFill>
                <a:ea typeface="宋体" panose="02010600030101010101" pitchFamily="2" charset="-122"/>
              </a:rPr>
              <a:t>4. </a:t>
            </a:r>
            <a:r>
              <a:rPr lang="en-US" altLang="zh-CN" sz="1800" dirty="0">
                <a:solidFill>
                  <a:srgbClr val="C00000"/>
                </a:solidFill>
                <a:ea typeface="宋体" panose="02010600030101010101" pitchFamily="2" charset="-122"/>
              </a:rPr>
              <a:t>Execute safety algorithm to check the safety of the modified state.</a:t>
            </a:r>
            <a:endParaRPr lang="en-US" altLang="zh-CN" sz="1800" dirty="0">
              <a:solidFill>
                <a:srgbClr val="C00000"/>
              </a:solidFill>
              <a:ea typeface="宋体" panose="02010600030101010101" pitchFamily="2" charset="-122"/>
              <a:sym typeface="Symbol" panose="05050102010706020507" pitchFamily="18" charset="2"/>
            </a:endParaRPr>
          </a:p>
          <a:p>
            <a:pPr lvl="1">
              <a:lnSpc>
                <a:spcPct val="90000"/>
              </a:lnSpc>
              <a:tabLst>
                <a:tab pos="1544320" algn="l"/>
                <a:tab pos="2452370" algn="ctr"/>
                <a:tab pos="3766820" algn="ctr"/>
                <a:tab pos="5022850" algn="ctr"/>
              </a:tabLst>
            </a:pPr>
            <a:r>
              <a:rPr lang="en-US" altLang="zh-CN" sz="1600" b="1" dirty="0">
                <a:solidFill>
                  <a:srgbClr val="000099"/>
                </a:solidFill>
                <a:ea typeface="宋体" panose="02010600030101010101" pitchFamily="2" charset="-122"/>
              </a:rPr>
              <a:t>Executing safety algorithm shows that sequence &lt;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1</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3</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4</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0</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2</a:t>
            </a:r>
            <a:r>
              <a:rPr lang="en-US" altLang="zh-CN" sz="1600" b="1" dirty="0">
                <a:solidFill>
                  <a:srgbClr val="000099"/>
                </a:solidFill>
                <a:ea typeface="宋体" panose="02010600030101010101" pitchFamily="2" charset="-122"/>
              </a:rPr>
              <a:t>&gt; satisfies safety requirement. </a:t>
            </a:r>
            <a:endParaRPr lang="en-US" altLang="zh-CN" sz="1600" b="1" dirty="0">
              <a:solidFill>
                <a:srgbClr val="000099"/>
              </a:solidFill>
              <a:ea typeface="宋体" panose="02010600030101010101" pitchFamily="2" charset="-122"/>
            </a:endParaRPr>
          </a:p>
          <a:p>
            <a:pPr lvl="1">
              <a:lnSpc>
                <a:spcPct val="90000"/>
              </a:lnSpc>
              <a:tabLst>
                <a:tab pos="1544320" algn="l"/>
                <a:tab pos="2452370" algn="ctr"/>
                <a:tab pos="3766820" algn="ctr"/>
                <a:tab pos="5022850" algn="ctr"/>
              </a:tabLst>
            </a:pPr>
            <a:r>
              <a:rPr lang="en-US" altLang="zh-CN" sz="1600" b="1" dirty="0">
                <a:solidFill>
                  <a:srgbClr val="FF0000"/>
                </a:solidFill>
                <a:ea typeface="宋体" panose="02010600030101010101" pitchFamily="2" charset="-122"/>
              </a:rPr>
              <a:t>So, request for (1,0,2) by </a:t>
            </a:r>
            <a:r>
              <a:rPr lang="en-US" altLang="zh-CN" sz="1600" b="1" i="1" dirty="0">
                <a:solidFill>
                  <a:srgbClr val="FF0000"/>
                </a:solidFill>
                <a:ea typeface="宋体" panose="02010600030101010101" pitchFamily="2" charset="-122"/>
              </a:rPr>
              <a:t>P</a:t>
            </a:r>
            <a:r>
              <a:rPr lang="en-US" altLang="zh-CN" sz="1600" b="1" i="1" baseline="-25000" dirty="0">
                <a:solidFill>
                  <a:srgbClr val="FF0000"/>
                </a:solidFill>
                <a:ea typeface="宋体" panose="02010600030101010101" pitchFamily="2" charset="-122"/>
              </a:rPr>
              <a:t>1</a:t>
            </a:r>
            <a:r>
              <a:rPr lang="en-US" altLang="zh-CN" sz="1600" b="1" dirty="0">
                <a:solidFill>
                  <a:srgbClr val="FF0000"/>
                </a:solidFill>
                <a:ea typeface="宋体" panose="02010600030101010101" pitchFamily="2" charset="-122"/>
              </a:rPr>
              <a:t> be granted.</a:t>
            </a:r>
            <a:endParaRPr lang="en-US" altLang="zh-CN" sz="16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Banker’s </a:t>
            </a:r>
            <a:r>
              <a:rPr lang="en-US" altLang="zh-CN" dirty="0">
                <a:effectLst>
                  <a:outerShdw blurRad="38100" dist="38100" dir="2700000" algn="tl">
                    <a:srgbClr val="C0C0C0"/>
                  </a:outerShdw>
                </a:effectLst>
                <a:ea typeface="宋体" panose="02010600030101010101" pitchFamily="2" charset="-122"/>
                <a:cs typeface="+mj-cs"/>
              </a:rPr>
              <a:t>Algorithm </a:t>
            </a:r>
            <a:r>
              <a:rPr lang="zh-CN" altLang="en-US" dirty="0" smtClean="0">
                <a:effectLst>
                  <a:outerShdw blurRad="38100" dist="38100" dir="2700000" algn="tl">
                    <a:srgbClr val="C0C0C0"/>
                  </a:outerShdw>
                </a:effectLst>
                <a:ea typeface="宋体" panose="02010600030101010101" pitchFamily="2" charset="-122"/>
                <a:cs typeface="+mj-cs"/>
              </a:rPr>
              <a:t>例</a:t>
            </a:r>
            <a:endParaRPr lang="zh-CN" altLang="en-US" dirty="0">
              <a:effectLst>
                <a:outerShdw blurRad="38100" dist="38100" dir="2700000" algn="tl">
                  <a:srgbClr val="C0C0C0"/>
                </a:outerShdw>
              </a:effectLst>
              <a:ea typeface="宋体" panose="02010600030101010101" pitchFamily="2" charset="-122"/>
              <a:cs typeface="+mj-cs"/>
            </a:endParaRPr>
          </a:p>
        </p:txBody>
      </p:sp>
      <p:sp>
        <p:nvSpPr>
          <p:cNvPr id="76803" name="Rectangle 3"/>
          <p:cNvSpPr>
            <a:spLocks noGrp="1" noChangeArrowheads="1"/>
          </p:cNvSpPr>
          <p:nvPr>
            <p:ph type="body" idx="4294967295"/>
          </p:nvPr>
        </p:nvSpPr>
        <p:spPr>
          <a:xfrm>
            <a:off x="855663" y="1716088"/>
            <a:ext cx="7766050" cy="2609850"/>
          </a:xfrm>
        </p:spPr>
        <p:txBody>
          <a:bodyPr/>
          <a:lstStyle/>
          <a:p>
            <a:pPr>
              <a:tabLst>
                <a:tab pos="1544320" algn="l"/>
                <a:tab pos="2452370" algn="ctr"/>
                <a:tab pos="3766820" algn="ctr"/>
                <a:tab pos="5022850" algn="ctr"/>
              </a:tabLst>
            </a:pPr>
            <a:r>
              <a:rPr lang="en-US" altLang="zh-CN" sz="2400">
                <a:ea typeface="宋体" panose="02010600030101010101" pitchFamily="2" charset="-122"/>
              </a:rPr>
              <a:t>When system at the original state, </a:t>
            </a:r>
            <a:endParaRPr lang="en-US" altLang="zh-CN" sz="2400">
              <a:ea typeface="宋体" panose="02010600030101010101" pitchFamily="2" charset="-122"/>
            </a:endParaRPr>
          </a:p>
          <a:p>
            <a:pPr lvl="1">
              <a:tabLst>
                <a:tab pos="1544320" algn="l"/>
                <a:tab pos="2452370" algn="ctr"/>
                <a:tab pos="3766820" algn="ctr"/>
                <a:tab pos="5022850" algn="ctr"/>
              </a:tabLst>
            </a:pPr>
            <a:r>
              <a:rPr lang="zh-CN" altLang="en-US" sz="2000">
                <a:ea typeface="宋体" panose="02010600030101010101" pitchFamily="2" charset="-122"/>
              </a:rPr>
              <a:t>Can request for (3,3,0) by </a:t>
            </a:r>
            <a:r>
              <a:rPr lang="zh-CN" altLang="en-US" sz="2000" i="1">
                <a:ea typeface="宋体" panose="02010600030101010101" pitchFamily="2" charset="-122"/>
              </a:rPr>
              <a:t>P</a:t>
            </a:r>
            <a:r>
              <a:rPr lang="zh-CN" altLang="en-US" sz="2000" baseline="-25000">
                <a:ea typeface="宋体" panose="02010600030101010101" pitchFamily="2" charset="-122"/>
              </a:rPr>
              <a:t>4</a:t>
            </a:r>
            <a:r>
              <a:rPr lang="zh-CN" altLang="en-US" sz="2000">
                <a:ea typeface="宋体" panose="02010600030101010101" pitchFamily="2" charset="-122"/>
              </a:rPr>
              <a:t> be granted?</a:t>
            </a:r>
            <a:endParaRPr lang="zh-CN" altLang="en-US" sz="2000">
              <a:ea typeface="宋体" panose="02010600030101010101" pitchFamily="2" charset="-122"/>
            </a:endParaRPr>
          </a:p>
          <a:p>
            <a:pPr lvl="1">
              <a:tabLst>
                <a:tab pos="1544320" algn="l"/>
                <a:tab pos="2452370" algn="ctr"/>
                <a:tab pos="3766820" algn="ctr"/>
                <a:tab pos="5022850" algn="ctr"/>
              </a:tabLst>
            </a:pPr>
            <a:r>
              <a:rPr lang="zh-CN" altLang="en-US" sz="2000">
                <a:ea typeface="宋体" panose="02010600030101010101" pitchFamily="2" charset="-122"/>
              </a:rPr>
              <a:t>Can request for (0,2,0) by </a:t>
            </a:r>
            <a:r>
              <a:rPr lang="zh-CN" altLang="en-US" sz="2000" i="1">
                <a:ea typeface="宋体" panose="02010600030101010101" pitchFamily="2" charset="-122"/>
              </a:rPr>
              <a:t>P</a:t>
            </a:r>
            <a:r>
              <a:rPr lang="zh-CN" altLang="en-US" sz="2000" baseline="-25000">
                <a:ea typeface="宋体" panose="02010600030101010101" pitchFamily="2" charset="-122"/>
              </a:rPr>
              <a:t>0</a:t>
            </a:r>
            <a:r>
              <a:rPr lang="zh-CN" altLang="en-US" sz="2000">
                <a:ea typeface="宋体" panose="02010600030101010101" pitchFamily="2" charset="-122"/>
              </a:rPr>
              <a:t> be granted?</a:t>
            </a:r>
            <a:endParaRPr lang="zh-CN" altLang="en-US" sz="2000">
              <a:ea typeface="宋体" panose="02010600030101010101" pitchFamily="2" charset="-122"/>
            </a:endParaRPr>
          </a:p>
          <a:p>
            <a:pPr lvl="1">
              <a:tabLst>
                <a:tab pos="1544320" algn="l"/>
                <a:tab pos="2452370" algn="ctr"/>
                <a:tab pos="3766820" algn="ctr"/>
                <a:tab pos="5022850" algn="ctr"/>
              </a:tabLst>
            </a:pPr>
            <a:endParaRPr lang="zh-CN" altLang="en-US" sz="2000">
              <a:ea typeface="宋体" panose="02010600030101010101" pitchFamily="2" charset="-122"/>
            </a:endParaRPr>
          </a:p>
          <a:p>
            <a:pPr lvl="1">
              <a:tabLst>
                <a:tab pos="1544320" algn="l"/>
                <a:tab pos="2452370" algn="ctr"/>
                <a:tab pos="3766820" algn="ctr"/>
                <a:tab pos="5022850" algn="ctr"/>
              </a:tabLst>
            </a:pPr>
            <a:r>
              <a:rPr lang="zh-CN" altLang="en-US" sz="2000">
                <a:ea typeface="宋体" panose="02010600030101010101" pitchFamily="2" charset="-122"/>
              </a:rPr>
              <a:t>Can request for (0,2,0) by </a:t>
            </a:r>
            <a:r>
              <a:rPr lang="zh-CN" altLang="en-US" sz="2000" i="1">
                <a:ea typeface="宋体" panose="02010600030101010101" pitchFamily="2" charset="-122"/>
              </a:rPr>
              <a:t>P</a:t>
            </a:r>
            <a:r>
              <a:rPr lang="zh-CN" altLang="en-US" sz="2000" baseline="-25000">
                <a:ea typeface="宋体" panose="02010600030101010101" pitchFamily="2" charset="-122"/>
              </a:rPr>
              <a:t>3</a:t>
            </a:r>
            <a:r>
              <a:rPr lang="zh-CN" altLang="en-US" sz="2000">
                <a:ea typeface="宋体" panose="02010600030101010101" pitchFamily="2" charset="-122"/>
              </a:rPr>
              <a:t> be granted?</a:t>
            </a:r>
            <a:endParaRPr lang="zh-CN" altLang="en-US" sz="2000">
              <a:ea typeface="宋体" panose="02010600030101010101" pitchFamily="2" charset="-122"/>
            </a:endParaRPr>
          </a:p>
          <a:p>
            <a:pPr lvl="1">
              <a:tabLst>
                <a:tab pos="1544320" algn="l"/>
                <a:tab pos="2452370" algn="ctr"/>
                <a:tab pos="3766820" algn="ctr"/>
                <a:tab pos="5022850" algn="ctr"/>
              </a:tabLst>
            </a:pPr>
            <a:r>
              <a:rPr lang="zh-CN" altLang="en-US" sz="2000">
                <a:ea typeface="宋体" panose="02010600030101010101" pitchFamily="2" charset="-122"/>
              </a:rPr>
              <a:t>Can request for (4,0,0) by </a:t>
            </a:r>
            <a:r>
              <a:rPr lang="zh-CN" altLang="en-US" sz="2000" i="1">
                <a:ea typeface="宋体" panose="02010600030101010101" pitchFamily="2" charset="-122"/>
              </a:rPr>
              <a:t>P</a:t>
            </a:r>
            <a:r>
              <a:rPr lang="zh-CN" altLang="en-US" sz="2000" baseline="-25000">
                <a:ea typeface="宋体" panose="02010600030101010101" pitchFamily="2" charset="-122"/>
              </a:rPr>
              <a:t>2</a:t>
            </a:r>
            <a:r>
              <a:rPr lang="zh-CN" altLang="en-US" sz="2000">
                <a:ea typeface="宋体" panose="02010600030101010101" pitchFamily="2" charset="-122"/>
              </a:rPr>
              <a:t> be granted?</a:t>
            </a:r>
            <a:endParaRPr lang="zh-CN" altLang="en-US"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Example:  </a:t>
            </a:r>
            <a:r>
              <a:rPr lang="en-US" altLang="zh-CN" i="1">
                <a:effectLst>
                  <a:outerShdw blurRad="38100" dist="38100" dir="2700000" algn="tl">
                    <a:srgbClr val="C0C0C0"/>
                  </a:outerShdw>
                </a:effectLst>
                <a:ea typeface="宋体" panose="02010600030101010101" pitchFamily="2" charset="-122"/>
                <a:cs typeface="+mj-cs"/>
              </a:rPr>
              <a:t>P</a:t>
            </a:r>
            <a:r>
              <a:rPr lang="en-US" altLang="zh-CN" baseline="-25000">
                <a:effectLst>
                  <a:outerShdw blurRad="38100" dist="38100" dir="2700000" algn="tl">
                    <a:srgbClr val="C0C0C0"/>
                  </a:outerShdw>
                </a:effectLst>
                <a:ea typeface="宋体" panose="02010600030101010101" pitchFamily="2" charset="-122"/>
                <a:cs typeface="+mj-cs"/>
              </a:rPr>
              <a:t>4</a:t>
            </a:r>
            <a:r>
              <a:rPr lang="en-US" altLang="zh-CN">
                <a:effectLst>
                  <a:outerShdw blurRad="38100" dist="38100" dir="2700000" algn="tl">
                    <a:srgbClr val="C0C0C0"/>
                  </a:outerShdw>
                </a:effectLst>
                <a:ea typeface="宋体" panose="02010600030101010101" pitchFamily="2" charset="-122"/>
                <a:cs typeface="+mj-cs"/>
              </a:rPr>
              <a:t> Request (3,3,0)</a:t>
            </a:r>
            <a:endParaRPr lang="en-US" altLang="zh-CN">
              <a:effectLst>
                <a:outerShdw blurRad="38100" dist="38100" dir="2700000" algn="tl">
                  <a:srgbClr val="C0C0C0"/>
                </a:outerShdw>
              </a:effectLst>
              <a:ea typeface="宋体" panose="02010600030101010101" pitchFamily="2" charset="-122"/>
              <a:cs typeface="+mj-cs"/>
            </a:endParaRPr>
          </a:p>
        </p:txBody>
      </p:sp>
      <p:sp>
        <p:nvSpPr>
          <p:cNvPr id="77827" name="Rectangle 3"/>
          <p:cNvSpPr>
            <a:spLocks noGrp="1" noChangeArrowheads="1"/>
          </p:cNvSpPr>
          <p:nvPr>
            <p:ph type="body" idx="4294967295"/>
          </p:nvPr>
        </p:nvSpPr>
        <p:spPr>
          <a:xfrm>
            <a:off x="841375" y="1071563"/>
            <a:ext cx="7766050" cy="5075237"/>
          </a:xfrm>
        </p:spPr>
        <p:txBody>
          <a:bodyPr/>
          <a:lstStyle/>
          <a:p>
            <a:pPr>
              <a:lnSpc>
                <a:spcPct val="90000"/>
              </a:lnSpc>
              <a:tabLst>
                <a:tab pos="1544320" algn="l"/>
                <a:tab pos="2452370" algn="ctr"/>
                <a:tab pos="3766820" algn="ctr"/>
                <a:tab pos="5022850" algn="ctr"/>
              </a:tabLst>
            </a:pPr>
            <a:r>
              <a:rPr lang="en-US" altLang="zh-CN" sz="1800" dirty="0">
                <a:ea typeface="宋体" panose="02010600030101010101" pitchFamily="2" charset="-122"/>
              </a:rPr>
              <a:t>1. Check that Request </a:t>
            </a:r>
            <a:r>
              <a:rPr lang="en-US" altLang="zh-CN" sz="1800" dirty="0">
                <a:ea typeface="宋体" panose="02010600030101010101" pitchFamily="2" charset="-122"/>
                <a:sym typeface="Symbol" panose="05050102010706020507" pitchFamily="18" charset="2"/>
              </a:rPr>
              <a:t> Need</a:t>
            </a:r>
            <a:r>
              <a:rPr lang="en-US" altLang="zh-CN" sz="1800" baseline="-25000" dirty="0">
                <a:ea typeface="宋体" panose="02010600030101010101" pitchFamily="2" charset="-122"/>
                <a:sym typeface="Symbol" panose="05050102010706020507" pitchFamily="18" charset="2"/>
              </a:rPr>
              <a:t>4</a:t>
            </a:r>
            <a:r>
              <a:rPr lang="en-US" altLang="zh-CN" sz="1800" dirty="0">
                <a:ea typeface="宋体" panose="02010600030101010101" pitchFamily="2" charset="-122"/>
                <a:sym typeface="Symbol" panose="05050102010706020507" pitchFamily="18" charset="2"/>
              </a:rPr>
              <a:t> (that is, (3,3,0)   (</a:t>
            </a:r>
            <a:r>
              <a:rPr lang="en-US" altLang="zh-CN" sz="1800" dirty="0">
                <a:ea typeface="宋体" panose="02010600030101010101" pitchFamily="2" charset="-122"/>
              </a:rPr>
              <a:t>4,3,1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endParaRPr lang="en-US" altLang="zh-CN" sz="1800" i="1" dirty="0">
              <a:ea typeface="宋体" panose="02010600030101010101" pitchFamily="2" charset="-122"/>
              <a:sym typeface="Symbol" panose="05050102010706020507" pitchFamily="18" charset="2"/>
            </a:endParaRPr>
          </a:p>
          <a:p>
            <a:pPr>
              <a:lnSpc>
                <a:spcPct val="90000"/>
              </a:lnSpc>
              <a:tabLst>
                <a:tab pos="1544320" algn="l"/>
                <a:tab pos="2452370" algn="ctr"/>
                <a:tab pos="3766820" algn="ctr"/>
                <a:tab pos="5022850" algn="ctr"/>
              </a:tabLst>
            </a:pPr>
            <a:r>
              <a:rPr lang="en-US" altLang="zh-CN" sz="1800" dirty="0">
                <a:ea typeface="宋体" panose="02010600030101010101" pitchFamily="2" charset="-122"/>
              </a:rPr>
              <a:t>2. Check that Request </a:t>
            </a:r>
            <a:r>
              <a:rPr lang="en-US" altLang="zh-CN" sz="1800" dirty="0">
                <a:ea typeface="宋体" panose="02010600030101010101" pitchFamily="2" charset="-122"/>
                <a:sym typeface="Symbol" panose="05050102010706020507" pitchFamily="18" charset="2"/>
              </a:rPr>
              <a:t> Available (that is, (3,3,0)  (3,3,2)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endParaRPr lang="en-US" altLang="zh-CN" sz="1800" i="1" dirty="0">
              <a:ea typeface="宋体" panose="02010600030101010101" pitchFamily="2" charset="-122"/>
              <a:sym typeface="Symbol" panose="05050102010706020507" pitchFamily="18" charset="2"/>
            </a:endParaRPr>
          </a:p>
          <a:p>
            <a:pPr>
              <a:lnSpc>
                <a:spcPct val="90000"/>
              </a:lnSpc>
              <a:tabLst>
                <a:tab pos="1544320" algn="l"/>
                <a:tab pos="2452370" algn="ctr"/>
                <a:tab pos="3766820"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4</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 B C	A B C	A B C </a:t>
            </a:r>
            <a:endParaRPr lang="en-US" altLang="zh-CN" sz="1800" i="1"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0 1 0	7 4 3 	</a:t>
            </a:r>
            <a:r>
              <a:rPr lang="en-US" altLang="zh-CN" sz="1800" dirty="0">
                <a:solidFill>
                  <a:srgbClr val="FF0066"/>
                </a:solidFill>
                <a:ea typeface="宋体" panose="02010600030101010101" pitchFamily="2" charset="-122"/>
              </a:rPr>
              <a:t>0 0 2</a:t>
            </a:r>
            <a:endParaRPr lang="en-US" altLang="zh-CN" sz="1800" dirty="0">
              <a:solidFill>
                <a:srgbClr val="FF0066"/>
              </a:solidFill>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1 2 2  </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2</a:t>
            </a:r>
            <a:endParaRPr lang="en-US" altLang="zh-CN" sz="1800" dirty="0">
              <a:ea typeface="宋体" panose="02010600030101010101" pitchFamily="2" charset="-122"/>
            </a:endParaRPr>
          </a:p>
          <a:p>
            <a:pPr>
              <a:lnSpc>
                <a:spcPct val="90000"/>
              </a:lnSpc>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endParaRPr lang="en-US" altLang="zh-CN" sz="1800" dirty="0">
              <a:ea typeface="宋体" panose="02010600030101010101" pitchFamily="2" charset="-122"/>
            </a:endParaRPr>
          </a:p>
          <a:p>
            <a:pPr lvl="1">
              <a:lnSpc>
                <a:spcPct val="90000"/>
              </a:lnSpc>
              <a:buFont typeface="Monotype Sorts" pitchFamily="2" charset="2"/>
              <a:buNone/>
              <a:tabLst>
                <a:tab pos="1544320" algn="l"/>
                <a:tab pos="2452370" algn="ctr"/>
                <a:tab pos="3766820" algn="ctr"/>
                <a:tab pos="5022850" algn="ctr"/>
              </a:tabLst>
            </a:pPr>
            <a:r>
              <a:rPr lang="en-US" altLang="zh-CN" sz="1800" dirty="0">
                <a:solidFill>
                  <a:srgbClr val="FF0066"/>
                </a:solidFill>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4</a:t>
            </a:r>
            <a:r>
              <a:rPr lang="en-US" altLang="zh-CN" sz="1800" dirty="0">
                <a:solidFill>
                  <a:srgbClr val="FF0066"/>
                </a:solidFill>
                <a:ea typeface="宋体" panose="02010600030101010101" pitchFamily="2" charset="-122"/>
              </a:rPr>
              <a:t>	3 3 2	1 0 1  </a:t>
            </a:r>
            <a:endParaRPr lang="en-US" altLang="zh-CN" sz="1800" dirty="0">
              <a:solidFill>
                <a:srgbClr val="FF0066"/>
              </a:solidFill>
              <a:ea typeface="宋体" panose="02010600030101010101" pitchFamily="2" charset="-122"/>
            </a:endParaRPr>
          </a:p>
          <a:p>
            <a:pPr>
              <a:lnSpc>
                <a:spcPct val="90000"/>
              </a:lnSpc>
              <a:tabLst>
                <a:tab pos="1544320" algn="l"/>
                <a:tab pos="2452370" algn="ctr"/>
                <a:tab pos="3766820" algn="ctr"/>
                <a:tab pos="5022850" algn="ctr"/>
              </a:tabLst>
            </a:pPr>
            <a:r>
              <a:rPr lang="en-US" altLang="zh-CN" sz="1800" dirty="0">
                <a:solidFill>
                  <a:srgbClr val="0070C0"/>
                </a:solidFill>
                <a:ea typeface="宋体" panose="02010600030101010101" pitchFamily="2" charset="-122"/>
              </a:rPr>
              <a:t>4. 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1">
              <a:lnSpc>
                <a:spcPct val="90000"/>
              </a:lnSpc>
              <a:tabLst>
                <a:tab pos="1544320" algn="l"/>
                <a:tab pos="2452370" algn="ctr"/>
                <a:tab pos="3766820" algn="ctr"/>
                <a:tab pos="5022850" algn="ctr"/>
              </a:tabLst>
            </a:pPr>
            <a:r>
              <a:rPr lang="en-US" altLang="zh-CN" sz="1600" b="1" dirty="0">
                <a:ea typeface="宋体" panose="02010600030101010101" pitchFamily="2" charset="-122"/>
              </a:rPr>
              <a:t>Executing safety algorithm shows that </a:t>
            </a:r>
            <a:r>
              <a:rPr lang="en-US" altLang="zh-CN" sz="1600" b="1" dirty="0">
                <a:solidFill>
                  <a:srgbClr val="FF0066"/>
                </a:solidFill>
                <a:ea typeface="宋体" panose="02010600030101010101" pitchFamily="2" charset="-122"/>
              </a:rPr>
              <a:t>no any sequence</a:t>
            </a:r>
            <a:r>
              <a:rPr lang="en-US" altLang="zh-CN" sz="1600" b="1" dirty="0">
                <a:ea typeface="宋体" panose="02010600030101010101" pitchFamily="2" charset="-122"/>
              </a:rPr>
              <a:t> will satisfy safety requirement. </a:t>
            </a:r>
            <a:endParaRPr lang="en-US" altLang="zh-CN" sz="1600" b="1" dirty="0">
              <a:ea typeface="宋体" panose="02010600030101010101" pitchFamily="2" charset="-122"/>
            </a:endParaRPr>
          </a:p>
          <a:p>
            <a:pPr lvl="1">
              <a:lnSpc>
                <a:spcPct val="90000"/>
              </a:lnSpc>
              <a:tabLst>
                <a:tab pos="1544320" algn="l"/>
                <a:tab pos="2452370" algn="ctr"/>
                <a:tab pos="3766820" algn="ctr"/>
                <a:tab pos="5022850" algn="ctr"/>
              </a:tabLst>
            </a:pPr>
            <a:r>
              <a:rPr lang="en-US" altLang="zh-CN" sz="1600" dirty="0">
                <a:ea typeface="宋体" panose="02010600030101010101" pitchFamily="2" charset="-122"/>
              </a:rPr>
              <a:t>So, request for (3,3,0) by </a:t>
            </a:r>
            <a:r>
              <a:rPr lang="en-US" altLang="zh-CN" sz="1600" i="1" dirty="0">
                <a:ea typeface="宋体" panose="02010600030101010101" pitchFamily="2" charset="-122"/>
              </a:rPr>
              <a:t>P</a:t>
            </a:r>
            <a:r>
              <a:rPr lang="en-US" altLang="zh-CN" sz="1600" i="1" baseline="-25000" dirty="0">
                <a:ea typeface="宋体" panose="02010600030101010101" pitchFamily="2" charset="-122"/>
              </a:rPr>
              <a:t>4</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not</a:t>
            </a:r>
            <a:r>
              <a:rPr lang="en-US" altLang="zh-CN" sz="1600" dirty="0">
                <a:ea typeface="宋体" panose="02010600030101010101" pitchFamily="2" charset="-122"/>
              </a:rPr>
              <a:t> </a:t>
            </a:r>
            <a:r>
              <a:rPr lang="en-US" altLang="zh-CN" sz="1600" dirty="0">
                <a:solidFill>
                  <a:srgbClr val="7030A0"/>
                </a:solidFill>
                <a:ea typeface="宋体" panose="02010600030101010101" pitchFamily="2" charset="-122"/>
              </a:rPr>
              <a:t>be granted</a:t>
            </a:r>
            <a:r>
              <a:rPr lang="en-US" altLang="zh-CN" sz="1600" dirty="0">
                <a:ea typeface="宋体" panose="02010600030101010101" pitchFamily="2" charset="-122"/>
              </a:rPr>
              <a:t>.</a:t>
            </a:r>
            <a:endParaRPr lang="en-US" altLang="zh-CN" sz="1600" dirty="0">
              <a:ea typeface="宋体" panose="02010600030101010101" pitchFamily="2" charset="-122"/>
            </a:endParaRPr>
          </a:p>
          <a:p>
            <a:pPr lvl="1">
              <a:lnSpc>
                <a:spcPct val="90000"/>
              </a:lnSpc>
              <a:buFont typeface="Monotype Sorts" pitchFamily="2" charset="2"/>
              <a:buNone/>
              <a:tabLst>
                <a:tab pos="1544320" algn="l"/>
                <a:tab pos="2452370" algn="ctr"/>
                <a:tab pos="3766820" algn="ctr"/>
                <a:tab pos="5022850" algn="ctr"/>
              </a:tabLst>
            </a:pPr>
            <a:r>
              <a:rPr lang="en-US" altLang="zh-CN" sz="1800" dirty="0">
                <a:solidFill>
                  <a:srgbClr val="FF0066"/>
                </a:solidFill>
                <a:ea typeface="宋体" panose="02010600030101010101" pitchFamily="2" charset="-122"/>
              </a:rPr>
              <a:t>		</a:t>
            </a:r>
            <a:endParaRPr lang="en-US" altLang="zh-CN" sz="1800" dirty="0">
              <a:solidFill>
                <a:srgbClr val="FF0066"/>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Example:  </a:t>
            </a:r>
            <a:r>
              <a:rPr lang="en-US" altLang="zh-CN" i="1">
                <a:effectLst>
                  <a:outerShdw blurRad="38100" dist="38100" dir="2700000" algn="tl">
                    <a:srgbClr val="C0C0C0"/>
                  </a:outerShdw>
                </a:effectLst>
                <a:ea typeface="宋体" panose="02010600030101010101" pitchFamily="2" charset="-122"/>
                <a:cs typeface="+mj-cs"/>
              </a:rPr>
              <a:t>P</a:t>
            </a:r>
            <a:r>
              <a:rPr lang="en-US" altLang="zh-CN" baseline="-25000">
                <a:effectLst>
                  <a:outerShdw blurRad="38100" dist="38100" dir="2700000" algn="tl">
                    <a:srgbClr val="C0C0C0"/>
                  </a:outerShdw>
                </a:effectLst>
                <a:ea typeface="宋体" panose="02010600030101010101" pitchFamily="2" charset="-122"/>
                <a:cs typeface="+mj-cs"/>
              </a:rPr>
              <a:t>0</a:t>
            </a:r>
            <a:r>
              <a:rPr lang="en-US" altLang="zh-CN">
                <a:effectLst>
                  <a:outerShdw blurRad="38100" dist="38100" dir="2700000" algn="tl">
                    <a:srgbClr val="C0C0C0"/>
                  </a:outerShdw>
                </a:effectLst>
                <a:ea typeface="宋体" panose="02010600030101010101" pitchFamily="2" charset="-122"/>
                <a:cs typeface="+mj-cs"/>
              </a:rPr>
              <a:t> Request (0,2,0)</a:t>
            </a:r>
            <a:endParaRPr lang="en-US" altLang="zh-CN">
              <a:effectLst>
                <a:outerShdw blurRad="38100" dist="38100" dir="2700000" algn="tl">
                  <a:srgbClr val="C0C0C0"/>
                </a:outerShdw>
              </a:effectLst>
              <a:ea typeface="宋体" panose="02010600030101010101" pitchFamily="2" charset="-122"/>
              <a:cs typeface="+mj-cs"/>
            </a:endParaRPr>
          </a:p>
        </p:txBody>
      </p:sp>
      <p:sp>
        <p:nvSpPr>
          <p:cNvPr id="78851" name="Rectangle 3"/>
          <p:cNvSpPr>
            <a:spLocks noGrp="1" noChangeArrowheads="1"/>
          </p:cNvSpPr>
          <p:nvPr>
            <p:ph type="body" idx="4294967295"/>
          </p:nvPr>
        </p:nvSpPr>
        <p:spPr>
          <a:xfrm>
            <a:off x="841375" y="1071563"/>
            <a:ext cx="7766050" cy="5340350"/>
          </a:xfrm>
        </p:spPr>
        <p:txBody>
          <a:bodyPr/>
          <a:lstStyle/>
          <a:p>
            <a:pPr>
              <a:tabLst>
                <a:tab pos="1544320" algn="l"/>
                <a:tab pos="2452370" algn="ctr"/>
                <a:tab pos="3766820" algn="ctr"/>
                <a:tab pos="5022850" algn="ctr"/>
              </a:tabLst>
            </a:pPr>
            <a:r>
              <a:rPr lang="en-US" altLang="zh-CN" sz="1800" dirty="0">
                <a:ea typeface="宋体" panose="02010600030101010101" pitchFamily="2" charset="-122"/>
              </a:rPr>
              <a:t>1. Check that Request </a:t>
            </a:r>
            <a:r>
              <a:rPr lang="en-US" altLang="zh-CN" sz="1800" dirty="0">
                <a:ea typeface="宋体" panose="02010600030101010101" pitchFamily="2" charset="-122"/>
                <a:sym typeface="Symbol" panose="05050102010706020507" pitchFamily="18" charset="2"/>
              </a:rPr>
              <a:t> Need</a:t>
            </a:r>
            <a:r>
              <a:rPr lang="en-US" altLang="zh-CN" sz="1800" baseline="-25000" dirty="0">
                <a:ea typeface="宋体" panose="02010600030101010101" pitchFamily="2" charset="-122"/>
                <a:sym typeface="Symbol" panose="05050102010706020507" pitchFamily="18" charset="2"/>
              </a:rPr>
              <a:t>0</a:t>
            </a:r>
            <a:r>
              <a:rPr lang="en-US" altLang="zh-CN" sz="1800" dirty="0">
                <a:ea typeface="宋体" panose="02010600030101010101" pitchFamily="2" charset="-122"/>
                <a:sym typeface="Symbol" panose="05050102010706020507" pitchFamily="18" charset="2"/>
              </a:rPr>
              <a:t> (that is, (0,2,0)  (</a:t>
            </a:r>
            <a:r>
              <a:rPr lang="en-US" altLang="zh-CN" sz="1800" dirty="0">
                <a:ea typeface="宋体" panose="02010600030101010101" pitchFamily="2" charset="-122"/>
              </a:rPr>
              <a:t>7 4 3 </a:t>
            </a:r>
            <a:r>
              <a:rPr lang="en-US" altLang="zh-CN" sz="1800" dirty="0">
                <a:ea typeface="宋体" panose="02010600030101010101" pitchFamily="2" charset="-122"/>
                <a:sym typeface="Symbol" panose="05050102010706020507" pitchFamily="18" charset="2"/>
              </a:rPr>
              <a:t>)  </a:t>
            </a:r>
            <a:r>
              <a:rPr lang="en-US" altLang="zh-CN" sz="1800" dirty="0">
                <a:solidFill>
                  <a:srgbClr val="7030A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endParaRPr lang="en-US" altLang="zh-CN" sz="1800" dirty="0">
              <a:ea typeface="宋体" panose="02010600030101010101" pitchFamily="2" charset="-122"/>
            </a:endParaRPr>
          </a:p>
          <a:p>
            <a:pPr>
              <a:tabLst>
                <a:tab pos="1544320" algn="l"/>
                <a:tab pos="2452370" algn="ctr"/>
                <a:tab pos="3766820" algn="ctr"/>
                <a:tab pos="5022850" algn="ctr"/>
              </a:tabLst>
            </a:pPr>
            <a:r>
              <a:rPr lang="en-US" altLang="zh-CN" sz="1800" dirty="0">
                <a:ea typeface="宋体" panose="02010600030101010101" pitchFamily="2" charset="-122"/>
              </a:rPr>
              <a:t>2. Check that Request </a:t>
            </a:r>
            <a:r>
              <a:rPr lang="en-US" altLang="zh-CN" sz="1800" dirty="0">
                <a:ea typeface="宋体" panose="02010600030101010101" pitchFamily="2" charset="-122"/>
                <a:sym typeface="Symbol" panose="05050102010706020507" pitchFamily="18" charset="2"/>
              </a:rPr>
              <a:t> Available (that is, (0,2,0)  (3,3,2)  </a:t>
            </a:r>
            <a:r>
              <a:rPr lang="en-US" altLang="zh-CN" sz="1800" dirty="0">
                <a:solidFill>
                  <a:srgbClr val="7030A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endParaRPr lang="en-US" altLang="zh-CN" sz="1800" i="1" dirty="0">
              <a:ea typeface="宋体" panose="02010600030101010101" pitchFamily="2" charset="-122"/>
              <a:sym typeface="Symbol" panose="05050102010706020507" pitchFamily="18" charset="2"/>
            </a:endParaRPr>
          </a:p>
          <a:p>
            <a:pPr>
              <a:tabLst>
                <a:tab pos="1544320" algn="l"/>
                <a:tab pos="2452370" algn="ctr"/>
                <a:tab pos="3766820" algn="ctr"/>
                <a:tab pos="5022850" algn="ctr"/>
              </a:tabLst>
            </a:pPr>
            <a:r>
              <a:rPr lang="en-US" altLang="zh-CN" sz="1800" dirty="0">
                <a:solidFill>
                  <a:srgbClr val="0070C0"/>
                </a:solidFill>
                <a:ea typeface="宋体" panose="02010600030101010101" pitchFamily="2" charset="-122"/>
                <a:sym typeface="Symbol" panose="05050102010706020507" pitchFamily="18" charset="2"/>
              </a:rPr>
              <a:t>3. 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0</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buFont typeface="Monotype Sorts" pitchFamily="2" charset="2"/>
              <a:buNone/>
              <a:tabLst>
                <a:tab pos="1544320" algn="l"/>
                <a:tab pos="2452370" algn="ctr"/>
                <a:tab pos="3766820" algn="ctr"/>
                <a:tab pos="5022850" algn="ctr"/>
              </a:tabLst>
            </a:pPr>
            <a:r>
              <a:rPr lang="en-US" altLang="zh-CN" sz="1800" i="1" dirty="0">
                <a:ea typeface="宋体" panose="02010600030101010101" pitchFamily="2" charset="-122"/>
              </a:rPr>
              <a:t>			A B C	A B C	A B C </a:t>
            </a:r>
            <a:endParaRPr lang="en-US" altLang="zh-CN" sz="1800" i="1" dirty="0">
              <a:ea typeface="宋体" panose="02010600030101010101" pitchFamily="2" charset="-122"/>
            </a:endParaRPr>
          </a:p>
          <a:p>
            <a:pPr>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dirty="0">
                <a:solidFill>
                  <a:srgbClr val="FF0066"/>
                </a:solidFill>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0	</a:t>
            </a:r>
            <a:r>
              <a:rPr lang="en-US" altLang="zh-CN" sz="1800" dirty="0">
                <a:solidFill>
                  <a:srgbClr val="FF0066"/>
                </a:solidFill>
                <a:ea typeface="宋体" panose="02010600030101010101" pitchFamily="2" charset="-122"/>
              </a:rPr>
              <a:t>0 3 0	7 2 3 	3 1 2</a:t>
            </a:r>
            <a:endParaRPr lang="en-US" altLang="zh-CN" sz="1800" dirty="0">
              <a:solidFill>
                <a:srgbClr val="FF0066"/>
              </a:solidFill>
              <a:ea typeface="宋体" panose="02010600030101010101" pitchFamily="2" charset="-122"/>
            </a:endParaRPr>
          </a:p>
          <a:p>
            <a:pPr>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1 2 2  </a:t>
            </a:r>
            <a:endParaRPr lang="en-US" altLang="zh-CN" sz="1800" dirty="0">
              <a:ea typeface="宋体" panose="02010600030101010101" pitchFamily="2" charset="-122"/>
            </a:endParaRPr>
          </a:p>
          <a:p>
            <a:pPr>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a:t>
            </a:r>
            <a:endParaRPr lang="en-US" altLang="zh-CN" sz="1800" dirty="0">
              <a:ea typeface="宋体" panose="02010600030101010101" pitchFamily="2" charset="-122"/>
            </a:endParaRPr>
          </a:p>
          <a:p>
            <a:pPr>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 </a:t>
            </a:r>
            <a:endParaRPr lang="en-US" altLang="zh-CN" sz="1800" dirty="0">
              <a:ea typeface="宋体" panose="02010600030101010101" pitchFamily="2" charset="-122"/>
            </a:endParaRPr>
          </a:p>
          <a:p>
            <a:pPr>
              <a:buFont typeface="Monotype Sorts" pitchFamily="2" charset="2"/>
              <a:buNone/>
              <a:tabLst>
                <a:tab pos="1544320" algn="l"/>
                <a:tab pos="2452370" algn="ctr"/>
                <a:tab pos="3766820"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endParaRPr lang="en-US" altLang="zh-CN" sz="1800" dirty="0">
              <a:ea typeface="宋体" panose="02010600030101010101" pitchFamily="2" charset="-122"/>
            </a:endParaRPr>
          </a:p>
          <a:p>
            <a:pPr>
              <a:lnSpc>
                <a:spcPct val="90000"/>
              </a:lnSpc>
              <a:tabLst>
                <a:tab pos="1544320" algn="l"/>
                <a:tab pos="2452370" algn="ctr"/>
                <a:tab pos="3766820" algn="ctr"/>
                <a:tab pos="5022850" algn="ctr"/>
              </a:tabLst>
            </a:pPr>
            <a:r>
              <a:rPr lang="en-US" altLang="zh-CN" sz="1800" dirty="0">
                <a:solidFill>
                  <a:srgbClr val="0070C0"/>
                </a:solidFill>
                <a:ea typeface="宋体" panose="02010600030101010101" pitchFamily="2" charset="-122"/>
              </a:rPr>
              <a:t>4. 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1">
              <a:lnSpc>
                <a:spcPct val="90000"/>
              </a:lnSpc>
              <a:tabLst>
                <a:tab pos="1544320" algn="l"/>
                <a:tab pos="2452370" algn="ctr"/>
                <a:tab pos="3766820" algn="ctr"/>
                <a:tab pos="5022850" algn="ctr"/>
              </a:tabLst>
            </a:pPr>
            <a:r>
              <a:rPr lang="en-US" altLang="zh-CN" sz="1600" b="1" dirty="0">
                <a:solidFill>
                  <a:srgbClr val="000099"/>
                </a:solidFill>
                <a:ea typeface="宋体" panose="02010600030101010101" pitchFamily="2" charset="-122"/>
              </a:rPr>
              <a:t>Executing safety algorithm shows that sequence &lt;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3</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1</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0</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2</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4</a:t>
            </a:r>
            <a:r>
              <a:rPr lang="en-US" altLang="zh-CN" sz="1600" b="1" dirty="0">
                <a:solidFill>
                  <a:srgbClr val="000099"/>
                </a:solidFill>
                <a:ea typeface="宋体" panose="02010600030101010101" pitchFamily="2" charset="-122"/>
              </a:rPr>
              <a:t>&gt; satisfies safety requirement. </a:t>
            </a:r>
            <a:endParaRPr lang="en-US" altLang="zh-CN" sz="1600" b="1" dirty="0">
              <a:solidFill>
                <a:srgbClr val="000099"/>
              </a:solidFill>
              <a:ea typeface="宋体" panose="02010600030101010101" pitchFamily="2" charset="-122"/>
            </a:endParaRPr>
          </a:p>
          <a:p>
            <a:pPr lvl="1">
              <a:lnSpc>
                <a:spcPct val="90000"/>
              </a:lnSpc>
              <a:tabLst>
                <a:tab pos="1544320" algn="l"/>
                <a:tab pos="2452370" algn="ctr"/>
                <a:tab pos="3766820" algn="ctr"/>
                <a:tab pos="5022850" algn="ctr"/>
              </a:tabLst>
            </a:pPr>
            <a:r>
              <a:rPr lang="en-US" altLang="zh-CN" sz="1600" b="1" dirty="0">
                <a:solidFill>
                  <a:srgbClr val="FF0000"/>
                </a:solidFill>
                <a:ea typeface="宋体" panose="02010600030101010101" pitchFamily="2" charset="-122"/>
              </a:rPr>
              <a:t>So, request for (0,2,0) by </a:t>
            </a:r>
            <a:r>
              <a:rPr lang="en-US" altLang="zh-CN" sz="1600" b="1" i="1" dirty="0">
                <a:solidFill>
                  <a:srgbClr val="FF0000"/>
                </a:solidFill>
                <a:ea typeface="宋体" panose="02010600030101010101" pitchFamily="2" charset="-122"/>
              </a:rPr>
              <a:t>P</a:t>
            </a:r>
            <a:r>
              <a:rPr lang="en-US" altLang="zh-CN" sz="1600" b="1" i="1" baseline="-25000" dirty="0">
                <a:solidFill>
                  <a:srgbClr val="FF0000"/>
                </a:solidFill>
                <a:ea typeface="宋体" panose="02010600030101010101" pitchFamily="2" charset="-122"/>
              </a:rPr>
              <a:t>0</a:t>
            </a:r>
            <a:r>
              <a:rPr lang="en-US" altLang="zh-CN" sz="1600" b="1" dirty="0">
                <a:solidFill>
                  <a:srgbClr val="FF0000"/>
                </a:solidFill>
                <a:ea typeface="宋体" panose="02010600030101010101" pitchFamily="2" charset="-122"/>
              </a:rPr>
              <a:t> </a:t>
            </a:r>
            <a:r>
              <a:rPr lang="en-US" altLang="zh-CN" sz="1600" b="1" dirty="0">
                <a:solidFill>
                  <a:srgbClr val="7030A0"/>
                </a:solidFill>
                <a:ea typeface="宋体" panose="02010600030101010101" pitchFamily="2" charset="-122"/>
              </a:rPr>
              <a:t>be granted</a:t>
            </a:r>
            <a:r>
              <a:rPr lang="en-US" altLang="zh-CN" sz="1600" b="1" dirty="0">
                <a:solidFill>
                  <a:srgbClr val="FF0000"/>
                </a:solidFill>
                <a:ea typeface="宋体" panose="02010600030101010101" pitchFamily="2" charset="-122"/>
              </a:rPr>
              <a:t>.</a:t>
            </a:r>
            <a:endParaRPr lang="en-US" altLang="zh-CN" sz="16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anose="02010600030101010101" pitchFamily="2" charset="-122"/>
                <a:cs typeface="+mj-cs"/>
              </a:rPr>
              <a:t>Example:  </a:t>
            </a:r>
            <a:r>
              <a:rPr lang="en-US" altLang="zh-CN" i="1" dirty="0">
                <a:effectLst>
                  <a:outerShdw blurRad="38100" dist="38100" dir="2700000" algn="tl">
                    <a:srgbClr val="C0C0C0"/>
                  </a:outerShdw>
                </a:effectLst>
                <a:ea typeface="宋体" panose="02010600030101010101" pitchFamily="2" charset="-122"/>
                <a:cs typeface="+mj-cs"/>
              </a:rPr>
              <a:t>P</a:t>
            </a:r>
            <a:r>
              <a:rPr lang="en-US" altLang="zh-CN" baseline="-25000" dirty="0">
                <a:effectLst>
                  <a:outerShdw blurRad="38100" dist="38100" dir="2700000" algn="tl">
                    <a:srgbClr val="C0C0C0"/>
                  </a:outerShdw>
                </a:effectLst>
                <a:ea typeface="宋体" panose="02010600030101010101" pitchFamily="2" charset="-122"/>
                <a:cs typeface="+mj-cs"/>
              </a:rPr>
              <a:t>3</a:t>
            </a:r>
            <a:r>
              <a:rPr lang="en-US" altLang="zh-CN" dirty="0">
                <a:effectLst>
                  <a:outerShdw blurRad="38100" dist="38100" dir="2700000" algn="tl">
                    <a:srgbClr val="C0C0C0"/>
                  </a:outerShdw>
                </a:effectLst>
                <a:ea typeface="宋体" panose="02010600030101010101" pitchFamily="2" charset="-122"/>
                <a:cs typeface="+mj-cs"/>
              </a:rPr>
              <a:t> Request (0,2,0)</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79875" name="Rectangle 3"/>
          <p:cNvSpPr>
            <a:spLocks noGrp="1" noChangeArrowheads="1"/>
          </p:cNvSpPr>
          <p:nvPr>
            <p:ph type="body" idx="4294967295"/>
          </p:nvPr>
        </p:nvSpPr>
        <p:spPr>
          <a:xfrm>
            <a:off x="566738" y="1368425"/>
            <a:ext cx="8315325" cy="4540250"/>
          </a:xfrm>
        </p:spPr>
        <p:txBody>
          <a:bodyPr/>
          <a:lstStyle/>
          <a:p>
            <a:pPr>
              <a:tabLst>
                <a:tab pos="1371600" algn="l"/>
                <a:tab pos="2395220" algn="ctr"/>
                <a:tab pos="3594100" algn="ctr"/>
                <a:tab pos="4805045" algn="ctr"/>
              </a:tabLst>
            </a:pPr>
            <a:r>
              <a:rPr lang="en-US" altLang="zh-CN" sz="2000" dirty="0">
                <a:ea typeface="宋体" panose="02010600030101010101" pitchFamily="2" charset="-122"/>
              </a:rPr>
              <a:t>1. Check that Request </a:t>
            </a:r>
            <a:r>
              <a:rPr lang="en-US" altLang="zh-CN" sz="2000" dirty="0">
                <a:solidFill>
                  <a:srgbClr val="FF0066"/>
                </a:solidFill>
                <a:ea typeface="宋体" panose="02010600030101010101" pitchFamily="2" charset="-122"/>
              </a:rPr>
              <a:t>not</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Need</a:t>
            </a:r>
            <a:r>
              <a:rPr lang="en-US" altLang="zh-CN" sz="2000" baseline="-25000" dirty="0">
                <a:ea typeface="宋体" panose="02010600030101010101" pitchFamily="2" charset="-122"/>
                <a:sym typeface="Symbol" panose="05050102010706020507" pitchFamily="18" charset="2"/>
              </a:rPr>
              <a:t>3</a:t>
            </a:r>
            <a:r>
              <a:rPr lang="en-US" altLang="zh-CN" sz="2000" dirty="0">
                <a:ea typeface="宋体" panose="02010600030101010101" pitchFamily="2" charset="-122"/>
                <a:sym typeface="Symbol" panose="05050102010706020507" pitchFamily="18" charset="2"/>
              </a:rPr>
              <a:t> (that is, (0,2,0)  (</a:t>
            </a:r>
            <a:r>
              <a:rPr lang="en-US" altLang="zh-CN" sz="2000" dirty="0">
                <a:ea typeface="宋体" panose="02010600030101010101" pitchFamily="2" charset="-122"/>
              </a:rPr>
              <a:t>0,1,1 </a:t>
            </a:r>
            <a:r>
              <a:rPr lang="en-US" altLang="zh-CN" sz="2000" dirty="0">
                <a:ea typeface="宋体" panose="02010600030101010101" pitchFamily="2" charset="-122"/>
                <a:sym typeface="Symbol" panose="05050102010706020507" pitchFamily="18" charset="2"/>
              </a:rPr>
              <a:t>)  </a:t>
            </a:r>
            <a:r>
              <a:rPr lang="en-US" altLang="zh-CN" sz="2000" dirty="0">
                <a:solidFill>
                  <a:srgbClr val="7030A0"/>
                </a:solidFill>
                <a:ea typeface="宋体" panose="02010600030101010101" pitchFamily="2" charset="-122"/>
                <a:sym typeface="Symbol" panose="05050102010706020507" pitchFamily="18" charset="2"/>
              </a:rPr>
              <a:t>false</a:t>
            </a:r>
            <a:r>
              <a:rPr lang="en-US" altLang="zh-CN" sz="2000" i="1" dirty="0">
                <a:ea typeface="宋体" panose="02010600030101010101" pitchFamily="2" charset="-122"/>
                <a:sym typeface="Symbol" panose="05050102010706020507" pitchFamily="18" charset="2"/>
              </a:rPr>
              <a:t>.</a:t>
            </a:r>
            <a:r>
              <a:rPr lang="en-US" altLang="zh-CN" sz="2000" dirty="0">
                <a:ea typeface="宋体" panose="02010600030101010101" pitchFamily="2" charset="-122"/>
              </a:rPr>
              <a:t> </a:t>
            </a:r>
            <a:endParaRPr lang="en-US" altLang="zh-CN" sz="2000" dirty="0">
              <a:ea typeface="宋体" panose="02010600030101010101" pitchFamily="2" charset="-122"/>
            </a:endParaRPr>
          </a:p>
          <a:p>
            <a:pPr>
              <a:tabLst>
                <a:tab pos="1371600" algn="l"/>
                <a:tab pos="2395220" algn="ctr"/>
                <a:tab pos="3594100" algn="ctr"/>
                <a:tab pos="4805045" algn="ctr"/>
              </a:tabLst>
            </a:pPr>
            <a:endParaRPr lang="en-US" altLang="zh-CN" sz="2000" dirty="0">
              <a:ea typeface="宋体" panose="02010600030101010101" pitchFamily="2" charset="-122"/>
              <a:sym typeface="Symbol" panose="05050102010706020507" pitchFamily="18" charset="2"/>
            </a:endParaRPr>
          </a:p>
          <a:p>
            <a:pPr>
              <a:tabLst>
                <a:tab pos="1371600" algn="l"/>
                <a:tab pos="2395220" algn="ctr"/>
                <a:tab pos="3594100" algn="ctr"/>
                <a:tab pos="4805045" algn="ctr"/>
              </a:tabLst>
            </a:pPr>
            <a:r>
              <a:rPr lang="en-US" altLang="zh-CN" sz="2000" dirty="0">
                <a:ea typeface="宋体" panose="02010600030101010101" pitchFamily="2" charset="-122"/>
                <a:sym typeface="Symbol" panose="05050102010706020507" pitchFamily="18" charset="2"/>
              </a:rPr>
              <a:t>Since process P</a:t>
            </a:r>
            <a:r>
              <a:rPr lang="en-US" altLang="zh-CN" sz="2000" baseline="-25000" dirty="0">
                <a:ea typeface="宋体" panose="02010600030101010101" pitchFamily="2" charset="-122"/>
                <a:sym typeface="Symbol" panose="05050102010706020507" pitchFamily="18" charset="2"/>
              </a:rPr>
              <a:t>3</a:t>
            </a:r>
            <a:r>
              <a:rPr lang="en-US" altLang="zh-CN" sz="2000" dirty="0">
                <a:ea typeface="宋体" panose="02010600030101010101" pitchFamily="2" charset="-122"/>
                <a:sym typeface="Symbol" panose="05050102010706020507" pitchFamily="18" charset="2"/>
              </a:rPr>
              <a:t> has exceeded its maximum claim, </a:t>
            </a:r>
            <a:r>
              <a:rPr lang="en-US" altLang="zh-CN" sz="2000" b="1" dirty="0">
                <a:solidFill>
                  <a:srgbClr val="C00000"/>
                </a:solidFill>
                <a:ea typeface="宋体" panose="02010600030101010101" pitchFamily="2" charset="-122"/>
                <a:sym typeface="Symbol" panose="05050102010706020507" pitchFamily="18" charset="2"/>
              </a:rPr>
              <a:t>an error condition will be raised.</a:t>
            </a:r>
            <a:endParaRPr lang="en-US" altLang="zh-CN" sz="2000" b="1" dirty="0">
              <a:solidFill>
                <a:srgbClr val="C00000"/>
              </a:solidFill>
              <a:ea typeface="宋体" panose="02010600030101010101" pitchFamily="2" charset="-122"/>
              <a:sym typeface="Symbol" panose="05050102010706020507" pitchFamily="18" charset="2"/>
            </a:endParaRPr>
          </a:p>
          <a:p>
            <a:pPr>
              <a:tabLst>
                <a:tab pos="1371600" algn="l"/>
                <a:tab pos="2395220" algn="ctr"/>
                <a:tab pos="3594100" algn="ctr"/>
                <a:tab pos="4805045" algn="ctr"/>
              </a:tabLst>
            </a:pPr>
            <a:r>
              <a:rPr lang="en-US" altLang="zh-CN" sz="2000" dirty="0">
                <a:ea typeface="宋体" panose="02010600030101010101" pitchFamily="2" charset="-122"/>
              </a:rPr>
              <a:t>So, request for (0,2,0) by </a:t>
            </a:r>
            <a:r>
              <a:rPr lang="en-US" altLang="zh-CN" sz="2000" i="1" dirty="0">
                <a:ea typeface="宋体" panose="02010600030101010101" pitchFamily="2" charset="-122"/>
              </a:rPr>
              <a:t>P</a:t>
            </a:r>
            <a:r>
              <a:rPr lang="en-US" altLang="zh-CN" sz="2000" i="1" baseline="-25000" dirty="0">
                <a:ea typeface="宋体" panose="02010600030101010101" pitchFamily="2" charset="-122"/>
              </a:rPr>
              <a:t>3</a:t>
            </a:r>
            <a:r>
              <a:rPr lang="en-US" altLang="zh-CN" sz="2000" dirty="0">
                <a:ea typeface="宋体" panose="02010600030101010101" pitchFamily="2" charset="-122"/>
              </a:rPr>
              <a:t> </a:t>
            </a:r>
            <a:r>
              <a:rPr lang="en-US" altLang="zh-CN" sz="2000" dirty="0">
                <a:solidFill>
                  <a:srgbClr val="006600"/>
                </a:solidFill>
                <a:ea typeface="宋体" panose="02010600030101010101" pitchFamily="2" charset="-122"/>
              </a:rPr>
              <a:t>not be granted.</a:t>
            </a:r>
            <a:endParaRPr lang="en-US" altLang="zh-CN" sz="2000" dirty="0">
              <a:solidFill>
                <a:srgbClr val="006600"/>
              </a:solidFill>
              <a:ea typeface="宋体" panose="02010600030101010101" pitchFamily="2" charset="-122"/>
            </a:endParaRPr>
          </a:p>
          <a:p>
            <a:pPr>
              <a:tabLst>
                <a:tab pos="1371600" algn="l"/>
                <a:tab pos="2395220" algn="ctr"/>
                <a:tab pos="3594100" algn="ctr"/>
                <a:tab pos="4805045"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ln>
            <a:miter/>
          </a:ln>
        </p:spPr>
        <p:txBody>
          <a:bodyPr/>
          <a:lstStyle/>
          <a:p>
            <a:pPr>
              <a:defRPr/>
            </a:pPr>
            <a:r>
              <a:rPr lang="en-US" altLang="zh-CN" dirty="0" smtClean="0">
                <a:effectLst>
                  <a:outerShdw blurRad="38100" dist="38100" dir="2700000" algn="tl">
                    <a:srgbClr val="C0C0C0"/>
                  </a:outerShdw>
                </a:effectLst>
                <a:ea typeface="宋体" panose="02010600030101010101" pitchFamily="2" charset="-122"/>
                <a:cs typeface="+mj-cs"/>
              </a:rPr>
              <a:t>Reasons of Deadlock</a:t>
            </a:r>
            <a:endParaRPr lang="en-US" altLang="zh-CN" dirty="0">
              <a:effectLst>
                <a:outerShdw blurRad="38100" dist="38100" dir="2700000" algn="tl">
                  <a:srgbClr val="C0C0C0"/>
                </a:outerShdw>
              </a:effectLst>
              <a:ea typeface="宋体" panose="02010600030101010101" pitchFamily="2" charset="-122"/>
              <a:cs typeface="+mj-cs"/>
              <a:sym typeface="MT Extra" panose="05050102010205020202" pitchFamily="18" charset="2"/>
            </a:endParaRPr>
          </a:p>
        </p:txBody>
      </p:sp>
      <p:sp>
        <p:nvSpPr>
          <p:cNvPr id="11267" name="Rectangle 3"/>
          <p:cNvSpPr>
            <a:spLocks noGrp="1" noChangeArrowheads="1"/>
          </p:cNvSpPr>
          <p:nvPr>
            <p:ph type="body" idx="4294967295"/>
          </p:nvPr>
        </p:nvSpPr>
        <p:spPr>
          <a:xfrm>
            <a:off x="685800" y="1323975"/>
            <a:ext cx="7991475" cy="4810125"/>
          </a:xfrm>
        </p:spPr>
        <p:txBody>
          <a:bodyPr/>
          <a:lstStyle/>
          <a:p>
            <a:pPr eaLnBrk="1" hangingPunct="1"/>
            <a:r>
              <a:rPr lang="zh-CN" altLang="zh-CN" sz="2400" b="1" dirty="0" smtClean="0">
                <a:solidFill>
                  <a:srgbClr val="7030A0"/>
                </a:solidFill>
                <a:latin typeface="宋体" panose="02010600030101010101" pitchFamily="2" charset="-122"/>
                <a:ea typeface="宋体" panose="02010600030101010101" pitchFamily="2" charset="-122"/>
              </a:rPr>
              <a:t>竞争资源</a:t>
            </a:r>
            <a:endParaRPr lang="en-US" altLang="zh-CN" sz="2400" b="1" dirty="0" smtClean="0">
              <a:solidFill>
                <a:srgbClr val="7030A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当</a:t>
            </a:r>
            <a:r>
              <a:rPr lang="zh-CN" altLang="zh-CN" sz="2000" dirty="0">
                <a:latin typeface="宋体" panose="02010600030101010101" pitchFamily="2" charset="-122"/>
                <a:ea typeface="宋体" panose="02010600030101010101" pitchFamily="2" charset="-122"/>
              </a:rPr>
              <a:t>系统中供进程共享的资源如打印机、表格、公共队列（如消息队列）等，其数目不足以满足诸进程的需求时，进程之间需要竞争使用这些资源，可能会产生死锁。</a:t>
            </a:r>
            <a:endParaRPr lang="zh-CN" altLang="zh-CN" sz="2000" dirty="0">
              <a:latin typeface="宋体" panose="02010600030101010101" pitchFamily="2" charset="-122"/>
              <a:ea typeface="宋体" panose="02010600030101010101" pitchFamily="2" charset="-122"/>
            </a:endParaRPr>
          </a:p>
          <a:p>
            <a:pPr eaLnBrk="1" hangingPunct="1"/>
            <a:r>
              <a:rPr lang="zh-CN" altLang="zh-CN" sz="2400" b="1" dirty="0" smtClean="0">
                <a:solidFill>
                  <a:srgbClr val="7030A0"/>
                </a:solidFill>
                <a:latin typeface="宋体" panose="02010600030101010101" pitchFamily="2" charset="-122"/>
                <a:ea typeface="宋体" panose="02010600030101010101" pitchFamily="2" charset="-122"/>
              </a:rPr>
              <a:t>进程</a:t>
            </a:r>
            <a:r>
              <a:rPr lang="zh-CN" altLang="zh-CN" sz="2400" b="1" dirty="0">
                <a:solidFill>
                  <a:srgbClr val="7030A0"/>
                </a:solidFill>
                <a:latin typeface="宋体" panose="02010600030101010101" pitchFamily="2" charset="-122"/>
                <a:ea typeface="宋体" panose="02010600030101010101" pitchFamily="2" charset="-122"/>
              </a:rPr>
              <a:t>间的推进顺序</a:t>
            </a:r>
            <a:r>
              <a:rPr lang="zh-CN" altLang="zh-CN" sz="2400" b="1" dirty="0" smtClean="0">
                <a:solidFill>
                  <a:srgbClr val="7030A0"/>
                </a:solidFill>
                <a:latin typeface="宋体" panose="02010600030101010101" pitchFamily="2" charset="-122"/>
                <a:ea typeface="宋体" panose="02010600030101010101" pitchFamily="2" charset="-122"/>
              </a:rPr>
              <a:t>不当</a:t>
            </a:r>
            <a:endParaRPr lang="en-US" altLang="zh-CN" sz="2400" b="1" dirty="0" smtClean="0">
              <a:solidFill>
                <a:srgbClr val="7030A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进程</a:t>
            </a:r>
            <a:r>
              <a:rPr lang="zh-CN" altLang="zh-CN" sz="2000" dirty="0">
                <a:latin typeface="宋体" panose="02010600030101010101" pitchFamily="2" charset="-122"/>
                <a:ea typeface="宋体" panose="02010600030101010101" pitchFamily="2" charset="-122"/>
              </a:rPr>
              <a:t>在运行过程中，需要多种（个）资源，而请求和释放资源的顺序不当，可能会导致进程之间互相等待对方所占用的资源，从而产生死锁。</a:t>
            </a:r>
            <a:endParaRPr lang="zh-CN" altLang="zh-CN" sz="2000" dirty="0">
              <a:latin typeface="宋体" panose="02010600030101010101" pitchFamily="2" charset="-122"/>
              <a:ea typeface="宋体" panose="02010600030101010101" pitchFamily="2" charset="-122"/>
            </a:endParaRPr>
          </a:p>
          <a:p>
            <a:pPr eaLnBrk="1" hangingPunct="1">
              <a:lnSpc>
                <a:spcPct val="90000"/>
              </a:lnSpc>
              <a:tabLst>
                <a:tab pos="1887220" algn="ctr"/>
                <a:tab pos="4572000" algn="ctr"/>
              </a:tabLst>
            </a:pP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Example:  </a:t>
            </a:r>
            <a:r>
              <a:rPr lang="en-US" altLang="zh-CN" i="1">
                <a:effectLst>
                  <a:outerShdw blurRad="38100" dist="38100" dir="2700000" algn="tl">
                    <a:srgbClr val="C0C0C0"/>
                  </a:outerShdw>
                </a:effectLst>
                <a:ea typeface="宋体" panose="02010600030101010101" pitchFamily="2" charset="-122"/>
                <a:cs typeface="+mj-cs"/>
              </a:rPr>
              <a:t>P</a:t>
            </a:r>
            <a:r>
              <a:rPr lang="en-US" altLang="zh-CN" baseline="-25000">
                <a:effectLst>
                  <a:outerShdw blurRad="38100" dist="38100" dir="2700000" algn="tl">
                    <a:srgbClr val="C0C0C0"/>
                  </a:outerShdw>
                </a:effectLst>
                <a:ea typeface="宋体" panose="02010600030101010101" pitchFamily="2" charset="-122"/>
                <a:cs typeface="+mj-cs"/>
              </a:rPr>
              <a:t>2</a:t>
            </a:r>
            <a:r>
              <a:rPr lang="en-US" altLang="zh-CN">
                <a:effectLst>
                  <a:outerShdw blurRad="38100" dist="38100" dir="2700000" algn="tl">
                    <a:srgbClr val="C0C0C0"/>
                  </a:outerShdw>
                </a:effectLst>
                <a:ea typeface="宋体" panose="02010600030101010101" pitchFamily="2" charset="-122"/>
                <a:cs typeface="+mj-cs"/>
              </a:rPr>
              <a:t> Request (4,0,0)</a:t>
            </a:r>
            <a:endParaRPr lang="en-US" altLang="zh-CN">
              <a:effectLst>
                <a:outerShdw blurRad="38100" dist="38100" dir="2700000" algn="tl">
                  <a:srgbClr val="C0C0C0"/>
                </a:outerShdw>
              </a:effectLst>
              <a:ea typeface="宋体" panose="02010600030101010101" pitchFamily="2" charset="-122"/>
              <a:cs typeface="+mj-cs"/>
            </a:endParaRPr>
          </a:p>
        </p:txBody>
      </p:sp>
      <p:sp>
        <p:nvSpPr>
          <p:cNvPr id="80899" name="Rectangle 3"/>
          <p:cNvSpPr>
            <a:spLocks noGrp="1" noChangeArrowheads="1"/>
          </p:cNvSpPr>
          <p:nvPr>
            <p:ph type="body" idx="4294967295"/>
          </p:nvPr>
        </p:nvSpPr>
        <p:spPr>
          <a:xfrm>
            <a:off x="198438" y="1368425"/>
            <a:ext cx="8680450" cy="4540250"/>
          </a:xfrm>
        </p:spPr>
        <p:txBody>
          <a:bodyPr/>
          <a:lstStyle/>
          <a:p>
            <a:pPr>
              <a:tabLst>
                <a:tab pos="1371600" algn="l"/>
                <a:tab pos="2395220" algn="ctr"/>
                <a:tab pos="3594100" algn="ctr"/>
                <a:tab pos="4805045" algn="ctr"/>
              </a:tabLst>
            </a:pPr>
            <a:r>
              <a:rPr lang="en-US" altLang="zh-CN" sz="2000" dirty="0">
                <a:ea typeface="宋体" panose="02010600030101010101" pitchFamily="2" charset="-122"/>
              </a:rPr>
              <a:t>1. Check that Request </a:t>
            </a:r>
            <a:r>
              <a:rPr lang="en-US" altLang="zh-CN" sz="2000" dirty="0">
                <a:ea typeface="宋体" panose="02010600030101010101" pitchFamily="2" charset="-122"/>
                <a:sym typeface="Symbol" panose="05050102010706020507" pitchFamily="18" charset="2"/>
              </a:rPr>
              <a:t> Need</a:t>
            </a:r>
            <a:r>
              <a:rPr lang="en-US" altLang="zh-CN" sz="2000" baseline="-25000" dirty="0">
                <a:ea typeface="宋体" panose="02010600030101010101" pitchFamily="2" charset="-122"/>
                <a:sym typeface="Symbol" panose="05050102010706020507" pitchFamily="18" charset="2"/>
              </a:rPr>
              <a:t>2</a:t>
            </a:r>
            <a:r>
              <a:rPr lang="en-US" altLang="zh-CN" sz="2000" dirty="0">
                <a:ea typeface="宋体" panose="02010600030101010101" pitchFamily="2" charset="-122"/>
                <a:sym typeface="Symbol" panose="05050102010706020507" pitchFamily="18" charset="2"/>
              </a:rPr>
              <a:t> (that is, (4,0,0)  (</a:t>
            </a:r>
            <a:r>
              <a:rPr lang="en-US" altLang="zh-CN" sz="2000" dirty="0">
                <a:ea typeface="宋体" panose="02010600030101010101" pitchFamily="2" charset="-122"/>
              </a:rPr>
              <a:t>6 0 0 </a:t>
            </a:r>
            <a:r>
              <a:rPr lang="en-US" altLang="zh-CN" sz="2000" dirty="0">
                <a:ea typeface="宋体" panose="02010600030101010101" pitchFamily="2" charset="-122"/>
                <a:sym typeface="Symbol" panose="05050102010706020507" pitchFamily="18" charset="2"/>
              </a:rPr>
              <a:t>)  </a:t>
            </a:r>
            <a:r>
              <a:rPr lang="en-US" altLang="zh-CN" sz="2000" dirty="0">
                <a:solidFill>
                  <a:srgbClr val="7030A0"/>
                </a:solidFill>
                <a:ea typeface="宋体" panose="02010600030101010101" pitchFamily="2" charset="-122"/>
                <a:sym typeface="Symbol" panose="05050102010706020507" pitchFamily="18" charset="2"/>
              </a:rPr>
              <a:t>true</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t>
            </a:r>
            <a:r>
              <a:rPr lang="en-US" altLang="zh-CN" sz="2000" dirty="0">
                <a:ea typeface="宋体" panose="02010600030101010101" pitchFamily="2" charset="-122"/>
              </a:rPr>
              <a:t> </a:t>
            </a:r>
            <a:endParaRPr lang="en-US" altLang="zh-CN" sz="2000" dirty="0">
              <a:ea typeface="宋体" panose="02010600030101010101" pitchFamily="2" charset="-122"/>
            </a:endParaRPr>
          </a:p>
          <a:p>
            <a:pPr>
              <a:tabLst>
                <a:tab pos="1371600" algn="l"/>
                <a:tab pos="2395220" algn="ctr"/>
                <a:tab pos="3594100" algn="ctr"/>
                <a:tab pos="4805045" algn="ctr"/>
              </a:tabLst>
            </a:pPr>
            <a:r>
              <a:rPr lang="en-US" altLang="zh-CN" sz="2000" dirty="0">
                <a:ea typeface="宋体" panose="02010600030101010101" pitchFamily="2" charset="-122"/>
              </a:rPr>
              <a:t>2. Check that Request</a:t>
            </a:r>
            <a:r>
              <a:rPr lang="en-US" altLang="zh-CN" sz="2000" dirty="0">
                <a:solidFill>
                  <a:srgbClr val="FF0066"/>
                </a:solidFill>
                <a:ea typeface="宋体" panose="02010600030101010101" pitchFamily="2" charset="-122"/>
              </a:rPr>
              <a:t> not</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Available (that is, (4,0,0)  (3,3,2)  </a:t>
            </a:r>
            <a:r>
              <a:rPr lang="en-US" altLang="zh-CN" sz="2000" dirty="0">
                <a:solidFill>
                  <a:srgbClr val="000099"/>
                </a:solidFill>
                <a:ea typeface="宋体" panose="02010600030101010101" pitchFamily="2" charset="-122"/>
                <a:sym typeface="Symbol" panose="05050102010706020507" pitchFamily="18" charset="2"/>
              </a:rPr>
              <a:t>false</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t>
            </a:r>
            <a:endParaRPr lang="en-US" altLang="zh-CN" sz="2000" i="1" dirty="0">
              <a:ea typeface="宋体" panose="02010600030101010101" pitchFamily="2" charset="-122"/>
              <a:sym typeface="Symbol" panose="05050102010706020507" pitchFamily="18" charset="2"/>
            </a:endParaRPr>
          </a:p>
          <a:p>
            <a:pPr>
              <a:tabLst>
                <a:tab pos="1371600" algn="l"/>
                <a:tab pos="2395220" algn="ctr"/>
                <a:tab pos="3594100" algn="ctr"/>
                <a:tab pos="4805045" algn="ctr"/>
              </a:tabLst>
            </a:pPr>
            <a:endParaRPr lang="en-US" altLang="zh-CN" sz="2000" dirty="0">
              <a:ea typeface="宋体" panose="02010600030101010101" pitchFamily="2" charset="-122"/>
              <a:sym typeface="Symbol" panose="05050102010706020507" pitchFamily="18" charset="2"/>
            </a:endParaRPr>
          </a:p>
          <a:p>
            <a:pPr>
              <a:tabLst>
                <a:tab pos="1371600" algn="l"/>
                <a:tab pos="2395220" algn="ctr"/>
                <a:tab pos="3594100" algn="ctr"/>
                <a:tab pos="4805045" algn="ctr"/>
              </a:tabLst>
            </a:pPr>
            <a:r>
              <a:rPr lang="en-US" altLang="zh-CN" sz="2000" dirty="0">
                <a:ea typeface="宋体" panose="02010600030101010101" pitchFamily="2" charset="-122"/>
                <a:sym typeface="Symbol" panose="05050102010706020507" pitchFamily="18" charset="2"/>
              </a:rPr>
              <a:t>Since resources are not available, </a:t>
            </a:r>
            <a:r>
              <a:rPr lang="en-US" altLang="zh-CN" sz="2000" b="1" i="1" dirty="0">
                <a:solidFill>
                  <a:srgbClr val="C00000"/>
                </a:solidFill>
                <a:ea typeface="宋体" panose="02010600030101010101" pitchFamily="2" charset="-122"/>
                <a:sym typeface="Symbol" panose="05050102010706020507" pitchFamily="18" charset="2"/>
              </a:rPr>
              <a:t>P</a:t>
            </a:r>
            <a:r>
              <a:rPr lang="en-US" altLang="zh-CN" sz="2000" b="1" i="1" baseline="-25000" dirty="0">
                <a:solidFill>
                  <a:srgbClr val="C00000"/>
                </a:solidFill>
                <a:ea typeface="宋体" panose="02010600030101010101" pitchFamily="2" charset="-122"/>
                <a:sym typeface="Symbol" panose="05050102010706020507" pitchFamily="18" charset="2"/>
              </a:rPr>
              <a:t>2</a:t>
            </a:r>
            <a:r>
              <a:rPr lang="en-US" altLang="zh-CN" sz="2000" b="1" dirty="0">
                <a:solidFill>
                  <a:srgbClr val="C00000"/>
                </a:solidFill>
                <a:ea typeface="宋体" panose="02010600030101010101" pitchFamily="2" charset="-122"/>
                <a:sym typeface="Symbol" panose="05050102010706020507" pitchFamily="18" charset="2"/>
              </a:rPr>
              <a:t> must wait</a:t>
            </a:r>
            <a:r>
              <a:rPr lang="en-US" altLang="zh-CN" sz="2000" dirty="0">
                <a:solidFill>
                  <a:srgbClr val="C00000"/>
                </a:solidFill>
                <a:ea typeface="宋体" panose="02010600030101010101" pitchFamily="2" charset="-122"/>
                <a:sym typeface="Symbol" panose="05050102010706020507" pitchFamily="18" charset="2"/>
              </a:rPr>
              <a:t>.</a:t>
            </a:r>
            <a:endParaRPr lang="en-US" altLang="zh-CN" sz="2000" dirty="0">
              <a:solidFill>
                <a:srgbClr val="C00000"/>
              </a:solidFill>
              <a:ea typeface="宋体" panose="02010600030101010101" pitchFamily="2" charset="-122"/>
              <a:sym typeface="Symbol" panose="05050102010706020507" pitchFamily="18" charset="2"/>
            </a:endParaRPr>
          </a:p>
          <a:p>
            <a:pPr>
              <a:tabLst>
                <a:tab pos="1371600" algn="l"/>
                <a:tab pos="2395220" algn="ctr"/>
                <a:tab pos="3594100" algn="ctr"/>
                <a:tab pos="4805045" algn="ctr"/>
              </a:tabLst>
            </a:pPr>
            <a:r>
              <a:rPr lang="en-US" altLang="zh-CN" sz="2000" dirty="0">
                <a:ea typeface="宋体" panose="02010600030101010101" pitchFamily="2" charset="-122"/>
              </a:rPr>
              <a:t>So, request for (4,0,0) by </a:t>
            </a:r>
            <a:r>
              <a:rPr lang="en-US" altLang="zh-CN" sz="2000" i="1" dirty="0">
                <a:ea typeface="宋体" panose="02010600030101010101" pitchFamily="2" charset="-122"/>
              </a:rPr>
              <a:t>P</a:t>
            </a:r>
            <a:r>
              <a:rPr lang="en-US" altLang="zh-CN" sz="2000" i="1" baseline="-25000" dirty="0">
                <a:ea typeface="宋体" panose="02010600030101010101" pitchFamily="2" charset="-122"/>
              </a:rPr>
              <a:t>2</a:t>
            </a:r>
            <a:r>
              <a:rPr lang="en-US" altLang="zh-CN" sz="2000" dirty="0">
                <a:ea typeface="宋体" panose="02010600030101010101" pitchFamily="2" charset="-122"/>
              </a:rPr>
              <a:t> </a:t>
            </a:r>
            <a:r>
              <a:rPr lang="en-US" altLang="zh-CN" sz="2000" dirty="0">
                <a:solidFill>
                  <a:srgbClr val="006600"/>
                </a:solidFill>
                <a:ea typeface="宋体" panose="02010600030101010101" pitchFamily="2" charset="-122"/>
              </a:rPr>
              <a:t>not be granted</a:t>
            </a:r>
            <a:endParaRPr lang="en-US" altLang="zh-CN" sz="2000" dirty="0">
              <a:solidFill>
                <a:srgbClr val="006600"/>
              </a:solidFill>
              <a:ea typeface="宋体" panose="02010600030101010101" pitchFamily="2" charset="-122"/>
              <a:sym typeface="Symbol" panose="05050102010706020507" pitchFamily="18" charset="2"/>
            </a:endParaRPr>
          </a:p>
          <a:p>
            <a:pPr>
              <a:tabLst>
                <a:tab pos="1371600" algn="l"/>
                <a:tab pos="2395220" algn="ctr"/>
                <a:tab pos="3594100" algn="ctr"/>
                <a:tab pos="4805045" algn="ctr"/>
              </a:tabLst>
            </a:pPr>
            <a:endParaRPr lang="en-US" altLang="zh-CN" sz="2400" i="1" dirty="0">
              <a:ea typeface="宋体" panose="02010600030101010101" pitchFamily="2" charset="-122"/>
              <a:sym typeface="Symbol" panose="05050102010706020507" pitchFamily="18" charset="2"/>
            </a:endParaRPr>
          </a:p>
          <a:p>
            <a:pPr>
              <a:tabLst>
                <a:tab pos="1371600" algn="l"/>
                <a:tab pos="2395220" algn="ctr"/>
                <a:tab pos="3594100" algn="ctr"/>
                <a:tab pos="4805045" algn="ctr"/>
              </a:tabLst>
            </a:pPr>
            <a:endParaRPr lang="en-US" altLang="zh-CN" sz="1800" i="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anose="02010600030101010101" pitchFamily="2" charset="-122"/>
                <a:cs typeface="+mj-cs"/>
              </a:rPr>
              <a:t>避免死锁要点</a:t>
            </a:r>
            <a:endParaRPr lang="zh-CN" altLang="en-US">
              <a:effectLst>
                <a:outerShdw blurRad="38100" dist="38100" dir="2700000" algn="tl">
                  <a:srgbClr val="C0C0C0"/>
                </a:outerShdw>
              </a:effectLst>
              <a:ea typeface="宋体" panose="02010600030101010101" pitchFamily="2" charset="-122"/>
              <a:cs typeface="+mj-cs"/>
            </a:endParaRPr>
          </a:p>
        </p:txBody>
      </p:sp>
      <p:sp>
        <p:nvSpPr>
          <p:cNvPr id="81923" name="Rectangle 3"/>
          <p:cNvSpPr>
            <a:spLocks noGrp="1" noChangeArrowheads="1"/>
          </p:cNvSpPr>
          <p:nvPr>
            <p:ph type="body" idx="4294967295"/>
          </p:nvPr>
        </p:nvSpPr>
        <p:spPr>
          <a:xfrm>
            <a:off x="827088" y="1282699"/>
            <a:ext cx="7351712" cy="5106949"/>
          </a:xfrm>
        </p:spPr>
        <p:txBody>
          <a:bodyPr/>
          <a:lstStyle/>
          <a:p>
            <a:pPr>
              <a:lnSpc>
                <a:spcPct val="90000"/>
              </a:lnSpc>
            </a:pPr>
            <a:r>
              <a:rPr lang="zh-CN" altLang="en-US" sz="1800" dirty="0">
                <a:ea typeface="宋体" panose="02010600030101010101" pitchFamily="2" charset="-122"/>
              </a:rPr>
              <a:t>对于每类资源</a:t>
            </a:r>
            <a:r>
              <a:rPr lang="zh-CN" altLang="en-US" sz="1800" b="1" dirty="0">
                <a:solidFill>
                  <a:srgbClr val="C00000"/>
                </a:solidFill>
                <a:ea typeface="宋体" panose="02010600030101010101" pitchFamily="2" charset="-122"/>
              </a:rPr>
              <a:t>只有一个实例</a:t>
            </a:r>
            <a:r>
              <a:rPr lang="zh-CN" altLang="en-US" sz="1800" dirty="0">
                <a:ea typeface="宋体" panose="02010600030101010101" pitchFamily="2" charset="-122"/>
              </a:rPr>
              <a:t>的情况</a:t>
            </a:r>
            <a:r>
              <a:rPr lang="zh-CN" altLang="en-US" sz="1800" dirty="0" smtClean="0">
                <a:ea typeface="宋体" panose="02010600030101010101" pitchFamily="2" charset="-122"/>
              </a:rPr>
              <a:t>，可以</a:t>
            </a:r>
            <a:r>
              <a:rPr lang="zh-CN" altLang="en-US" sz="1800" b="1" u="sng" dirty="0" smtClean="0">
                <a:solidFill>
                  <a:srgbClr val="7030A0"/>
                </a:solidFill>
                <a:ea typeface="宋体" panose="02010600030101010101" pitchFamily="2" charset="-122"/>
              </a:rPr>
              <a:t>采用</a:t>
            </a:r>
            <a:r>
              <a:rPr lang="zh-CN" altLang="en-US" sz="1800" b="1" u="sng" dirty="0">
                <a:solidFill>
                  <a:srgbClr val="7030A0"/>
                </a:solidFill>
                <a:ea typeface="宋体" panose="02010600030101010101" pitchFamily="2" charset="-122"/>
              </a:rPr>
              <a:t>具有claimed edge的RAG图。</a:t>
            </a:r>
            <a:endParaRPr lang="zh-CN" altLang="en-US" sz="1800" b="1" u="sng" dirty="0">
              <a:solidFill>
                <a:srgbClr val="7030A0"/>
              </a:solidFill>
              <a:ea typeface="宋体" panose="02010600030101010101" pitchFamily="2" charset="-122"/>
            </a:endParaRPr>
          </a:p>
          <a:p>
            <a:pPr lvl="1">
              <a:lnSpc>
                <a:spcPct val="90000"/>
              </a:lnSpc>
            </a:pPr>
            <a:r>
              <a:rPr lang="zh-CN" altLang="en-US" sz="1800" dirty="0">
                <a:ea typeface="宋体" panose="02010600030101010101" pitchFamily="2" charset="-122"/>
              </a:rPr>
              <a:t>当一个进程提出资源请求，</a:t>
            </a:r>
            <a:r>
              <a:rPr lang="zh-CN" altLang="en-US" sz="1800" dirty="0">
                <a:solidFill>
                  <a:srgbClr val="000099"/>
                </a:solidFill>
                <a:ea typeface="宋体" panose="02010600030101010101" pitchFamily="2" charset="-122"/>
              </a:rPr>
              <a:t>假如满足该请求</a:t>
            </a:r>
            <a:r>
              <a:rPr lang="zh-CN" altLang="en-US" sz="1800" dirty="0">
                <a:ea typeface="宋体" panose="02010600030101010101" pitchFamily="2" charset="-122"/>
              </a:rPr>
              <a:t>，在RAG图中检测到环，则不安全，不予以满足；</a:t>
            </a:r>
            <a:endParaRPr lang="zh-CN" altLang="en-US" sz="1800" dirty="0">
              <a:ea typeface="宋体" panose="02010600030101010101" pitchFamily="2" charset="-122"/>
            </a:endParaRPr>
          </a:p>
          <a:p>
            <a:pPr lvl="1">
              <a:lnSpc>
                <a:spcPct val="90000"/>
              </a:lnSpc>
            </a:pPr>
            <a:r>
              <a:rPr lang="zh-CN" altLang="en-US" sz="1800" dirty="0">
                <a:ea typeface="宋体" panose="02010600030101010101" pitchFamily="2" charset="-122"/>
              </a:rPr>
              <a:t>否则，满足；</a:t>
            </a:r>
            <a:endParaRPr lang="zh-CN" altLang="en-US" sz="1800" dirty="0">
              <a:ea typeface="宋体" panose="02010600030101010101" pitchFamily="2" charset="-122"/>
            </a:endParaRPr>
          </a:p>
          <a:p>
            <a:pPr>
              <a:lnSpc>
                <a:spcPct val="90000"/>
              </a:lnSpc>
            </a:pPr>
            <a:r>
              <a:rPr lang="zh-CN" altLang="en-US" sz="1800" dirty="0">
                <a:highlight>
                  <a:srgbClr val="FFFF00"/>
                </a:highlight>
                <a:ea typeface="宋体" panose="02010600030101010101" pitchFamily="2" charset="-122"/>
              </a:rPr>
              <a:t>对于每类资源</a:t>
            </a:r>
            <a:r>
              <a:rPr lang="zh-CN" altLang="en-US" sz="1800" dirty="0" smtClean="0">
                <a:highlight>
                  <a:srgbClr val="FFFF00"/>
                </a:highlight>
                <a:ea typeface="宋体" panose="02010600030101010101" pitchFamily="2" charset="-122"/>
              </a:rPr>
              <a:t>有</a:t>
            </a:r>
            <a:r>
              <a:rPr lang="zh-CN" altLang="en-US" sz="1800" b="1" dirty="0">
                <a:solidFill>
                  <a:srgbClr val="C00000"/>
                </a:solidFill>
                <a:highlight>
                  <a:srgbClr val="FFFF00"/>
                </a:highlight>
                <a:ea typeface="宋体" panose="02010600030101010101" pitchFamily="2" charset="-122"/>
              </a:rPr>
              <a:t>一个或多个实例</a:t>
            </a:r>
            <a:r>
              <a:rPr lang="zh-CN" altLang="en-US" sz="1800" dirty="0">
                <a:highlight>
                  <a:srgbClr val="FFFF00"/>
                </a:highlight>
                <a:ea typeface="宋体" panose="02010600030101010101" pitchFamily="2" charset="-122"/>
              </a:rPr>
              <a:t>的情况</a:t>
            </a:r>
            <a:r>
              <a:rPr lang="zh-CN" altLang="en-US" sz="1800" dirty="0" smtClean="0">
                <a:highlight>
                  <a:srgbClr val="FFFF00"/>
                </a:highlight>
                <a:ea typeface="宋体" panose="02010600030101010101" pitchFamily="2" charset="-122"/>
              </a:rPr>
              <a:t>，可以</a:t>
            </a:r>
            <a:r>
              <a:rPr lang="zh-CN" altLang="en-US" sz="1800" b="1" dirty="0" smtClean="0">
                <a:solidFill>
                  <a:srgbClr val="7030A0"/>
                </a:solidFill>
                <a:highlight>
                  <a:srgbClr val="FFFF00"/>
                </a:highlight>
                <a:ea typeface="宋体" panose="02010600030101010101" pitchFamily="2" charset="-122"/>
              </a:rPr>
              <a:t>采用</a:t>
            </a:r>
            <a:r>
              <a:rPr lang="zh-CN" altLang="en-US" sz="1800" b="1" dirty="0">
                <a:solidFill>
                  <a:srgbClr val="7030A0"/>
                </a:solidFill>
                <a:highlight>
                  <a:srgbClr val="FFFF00"/>
                </a:highlight>
                <a:ea typeface="宋体" panose="02010600030101010101" pitchFamily="2" charset="-122"/>
              </a:rPr>
              <a:t>银行家算法</a:t>
            </a:r>
            <a:r>
              <a:rPr lang="zh-CN" altLang="en-US" sz="1800" dirty="0">
                <a:highlight>
                  <a:srgbClr val="FFFF00"/>
                </a:highlight>
                <a:ea typeface="宋体" panose="02010600030101010101" pitchFamily="2" charset="-122"/>
              </a:rPr>
              <a:t>。</a:t>
            </a:r>
            <a:endParaRPr lang="zh-CN" altLang="en-US" sz="1800" dirty="0">
              <a:ea typeface="宋体" panose="02010600030101010101" pitchFamily="2" charset="-122"/>
            </a:endParaRPr>
          </a:p>
          <a:p>
            <a:pPr lvl="1">
              <a:lnSpc>
                <a:spcPct val="90000"/>
              </a:lnSpc>
            </a:pPr>
            <a:r>
              <a:rPr lang="zh-CN" altLang="en-US" sz="1800" dirty="0">
                <a:ea typeface="宋体" panose="02010600030101010101" pitchFamily="2" charset="-122"/>
              </a:rPr>
              <a:t>一、</a:t>
            </a:r>
            <a:endParaRPr lang="zh-CN" altLang="en-US" sz="1800" dirty="0">
              <a:ea typeface="宋体" panose="02010600030101010101" pitchFamily="2" charset="-122"/>
            </a:endParaRPr>
          </a:p>
          <a:p>
            <a:pPr lvl="2">
              <a:lnSpc>
                <a:spcPct val="90000"/>
              </a:lnSpc>
            </a:pPr>
            <a:r>
              <a:rPr lang="zh-CN" altLang="en-US" sz="1800" dirty="0">
                <a:ea typeface="宋体" panose="02010600030101010101" pitchFamily="2" charset="-122"/>
              </a:rPr>
              <a:t>给定一个状态，问该状态是否安全？</a:t>
            </a:r>
            <a:endParaRPr lang="zh-CN" altLang="en-US" sz="1800" dirty="0">
              <a:ea typeface="宋体" panose="02010600030101010101" pitchFamily="2" charset="-122"/>
            </a:endParaRPr>
          </a:p>
          <a:p>
            <a:pPr lvl="2">
              <a:lnSpc>
                <a:spcPct val="90000"/>
              </a:lnSpc>
            </a:pPr>
            <a:r>
              <a:rPr lang="zh-CN" altLang="en-US" sz="1800" dirty="0">
                <a:ea typeface="宋体" panose="02010600030101010101" pitchFamily="2" charset="-122"/>
              </a:rPr>
              <a:t>当某一进程提出请求，系统是否满足？</a:t>
            </a:r>
            <a:endParaRPr lang="zh-CN" altLang="en-US" sz="1800" dirty="0">
              <a:ea typeface="宋体" panose="02010600030101010101" pitchFamily="2" charset="-122"/>
            </a:endParaRPr>
          </a:p>
          <a:p>
            <a:pPr lvl="3">
              <a:lnSpc>
                <a:spcPct val="90000"/>
              </a:lnSpc>
            </a:pPr>
            <a:r>
              <a:rPr lang="zh-CN" altLang="en-US" sz="1800" dirty="0">
                <a:ea typeface="宋体" panose="02010600030101010101" pitchFamily="2" charset="-122"/>
              </a:rPr>
              <a:t>严格按银行家算法规定的步骤进行；如果时间不允许，安全性检查算法可以简化；</a:t>
            </a:r>
            <a:endParaRPr lang="zh-CN" altLang="en-US" sz="1800" dirty="0">
              <a:ea typeface="宋体" panose="02010600030101010101" pitchFamily="2" charset="-122"/>
            </a:endParaRPr>
          </a:p>
          <a:p>
            <a:pPr lvl="1">
              <a:lnSpc>
                <a:spcPct val="90000"/>
              </a:lnSpc>
            </a:pPr>
            <a:r>
              <a:rPr lang="zh-CN" altLang="en-US" sz="1800" dirty="0">
                <a:ea typeface="宋体" panose="02010600030101010101" pitchFamily="2" charset="-122"/>
              </a:rPr>
              <a:t>二、</a:t>
            </a:r>
            <a:endParaRPr lang="zh-CN" altLang="en-US" sz="1800" dirty="0">
              <a:ea typeface="宋体" panose="02010600030101010101" pitchFamily="2" charset="-122"/>
            </a:endParaRPr>
          </a:p>
          <a:p>
            <a:pPr lvl="2">
              <a:lnSpc>
                <a:spcPct val="90000"/>
              </a:lnSpc>
            </a:pPr>
            <a:r>
              <a:rPr lang="zh-CN" altLang="en-US" sz="1800" dirty="0">
                <a:ea typeface="宋体" panose="02010600030101010101" pitchFamily="2" charset="-122"/>
              </a:rPr>
              <a:t>叙述银行家算法的基本思想。（按银行家算法规定的步骤</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lnSpc>
                <a:spcPct val="90000"/>
              </a:lnSpc>
            </a:pPr>
            <a:r>
              <a:rPr lang="zh-CN" altLang="en-US" sz="1800" dirty="0">
                <a:ea typeface="宋体" panose="02010600030101010101" pitchFamily="2" charset="-122"/>
              </a:rPr>
              <a:t>讨论</a:t>
            </a:r>
            <a:r>
              <a:rPr lang="zh-CN" altLang="en-US" sz="1800" dirty="0" smtClean="0">
                <a:ea typeface="宋体" panose="02010600030101010101" pitchFamily="2" charset="-122"/>
              </a:rPr>
              <a:t>：银行家算法破坏了死锁必要条件中的哪个（些）条件。</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下列关于银行家算法的叙述中，正确的是（）。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1745344" y="2198687"/>
            <a:ext cx="6400800" cy="642938"/>
          </a:xfrm>
          <a:prstGeom prst="rect">
            <a:avLst/>
          </a:prstGeom>
          <a:noFill/>
        </p:spPr>
        <p:txBody>
          <a:bodyPr vert="horz"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银行家算法可以预防死锁</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1745344" y="3055937"/>
            <a:ext cx="6400800" cy="642938"/>
          </a:xfrm>
          <a:prstGeom prst="rect">
            <a:avLst/>
          </a:prstGeom>
          <a:noFill/>
        </p:spPr>
        <p:txBody>
          <a:bodyPr vert="horz" rtlCol="0" anchor="ctr" anchorCtr="0">
            <a:noAutofit/>
          </a:bodyPr>
          <a:lstStyle/>
          <a:p>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当系统处于安全状态时，系统中一定无死锁进程</a:t>
            </a:r>
            <a:endPar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1745344" y="3913187"/>
            <a:ext cx="6400800" cy="642938"/>
          </a:xfrm>
          <a:prstGeom prst="rect">
            <a:avLst/>
          </a:prstGeom>
          <a:noFill/>
        </p:spPr>
        <p:txBody>
          <a:bodyPr vert="horz"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系统处于不安全状态时，系统中一定会出现死锁进程</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1745343" y="4770437"/>
            <a:ext cx="6865257" cy="642938"/>
          </a:xfrm>
          <a:prstGeom prst="rect">
            <a:avLst/>
          </a:prstGeom>
          <a:noFill/>
        </p:spPr>
        <p:txBody>
          <a:bodyPr vert="horz"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银行家算法破坏了死锁必要条件中的“请求与保持”条件</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030969" y="22629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030969" y="31202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030969" y="39774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030969" y="48347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6" name="文本框 25"/>
          <p:cNvSpPr txBox="1"/>
          <p:nvPr>
            <p:custDataLst>
              <p:tags r:id="rId13"/>
            </p:custDataLst>
          </p:nvPr>
        </p:nvSpPr>
        <p:spPr>
          <a:xfrm>
            <a:off x="9779000" y="635000"/>
            <a:ext cx="3332480" cy="2643187"/>
          </a:xfrm>
          <a:prstGeom prst="rect">
            <a:avLst/>
          </a:prstGeom>
          <a:noFill/>
        </p:spPr>
        <p:txBody>
          <a:bodyPr vert="horz" rtlCol="0" anchor="t" anchorCtr="0">
            <a:noAutofit/>
          </a:bodyPr>
          <a:lstStyle/>
          <a:p>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B</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银行家</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算法运行进程随时提出资源请求，没有破坏</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死锁必要条件中的“请求与保持”</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条件，以及“不剥夺”条件，</a:t>
            </a:r>
            <a:r>
              <a:rPr lang="zh-CN" altLang="en-US" sz="2000" dirty="0" smtClean="0">
                <a:solidFill>
                  <a:srgbClr val="7030A0"/>
                </a:solidFill>
                <a:latin typeface="微软雅黑" panose="020B0503020204020204" charset="-122"/>
                <a:ea typeface="微软雅黑" panose="020B0503020204020204" charset="-122"/>
                <a:sym typeface="微软雅黑" panose="020B0503020204020204" charset="-122"/>
              </a:rPr>
              <a:t>只是破坏了“环路等待条件”</a:t>
            </a:r>
            <a:endParaRPr lang="zh-CN" altLang="en-US" sz="2000" dirty="0">
              <a:solidFill>
                <a:srgbClr val="7030A0"/>
              </a:solidFill>
              <a:latin typeface="微软雅黑" panose="020B0503020204020204" charset="-122"/>
              <a:ea typeface="微软雅黑" panose="020B0503020204020204" charset="-122"/>
              <a:sym typeface="微软雅黑" panose="020B050302020402020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20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anose="02010600030101010101" pitchFamily="2" charset="-122"/>
                <a:cs typeface="+mj-cs"/>
              </a:rPr>
              <a:t>Deadlock </a:t>
            </a:r>
            <a:r>
              <a:rPr lang="en-US" altLang="zh-CN" dirty="0">
                <a:effectLst>
                  <a:outerShdw blurRad="38100" dist="38100" dir="2700000" algn="tl">
                    <a:srgbClr val="C0C0C0"/>
                  </a:outerShdw>
                </a:effectLst>
                <a:ea typeface="宋体" panose="02010600030101010101" pitchFamily="2" charset="-122"/>
              </a:rPr>
              <a:t>Avoidance</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23555" name="Rectangle 1027"/>
          <p:cNvSpPr>
            <a:spLocks noGrp="1" noChangeArrowheads="1"/>
          </p:cNvSpPr>
          <p:nvPr>
            <p:ph type="body" idx="4294967295"/>
          </p:nvPr>
        </p:nvSpPr>
        <p:spPr>
          <a:xfrm>
            <a:off x="529933" y="1384918"/>
            <a:ext cx="7934325" cy="5024760"/>
          </a:xfrm>
        </p:spPr>
        <p:txBody>
          <a:bodyPr/>
          <a:lstStyle/>
          <a:p>
            <a:r>
              <a:rPr lang="zh-CN" altLang="en-US" sz="2400" b="1" dirty="0" smtClean="0">
                <a:solidFill>
                  <a:srgbClr val="7030A0"/>
                </a:solidFill>
                <a:latin typeface="宋体" panose="02010600030101010101" pitchFamily="2" charset="-122"/>
                <a:ea typeface="宋体" panose="02010600030101010101" pitchFamily="2" charset="-122"/>
              </a:rPr>
              <a:t>思考：</a:t>
            </a:r>
            <a:r>
              <a:rPr lang="zh-CN" altLang="zh-CN" sz="2400" b="1" dirty="0" smtClean="0">
                <a:solidFill>
                  <a:srgbClr val="7030A0"/>
                </a:solidFill>
                <a:latin typeface="宋体" panose="02010600030101010101" pitchFamily="2" charset="-122"/>
                <a:ea typeface="宋体" panose="02010600030101010101" pitchFamily="2" charset="-122"/>
              </a:rPr>
              <a:t>进程</a:t>
            </a:r>
            <a:r>
              <a:rPr lang="zh-CN" altLang="zh-CN" sz="2400" b="1" dirty="0">
                <a:solidFill>
                  <a:srgbClr val="7030A0"/>
                </a:solidFill>
                <a:latin typeface="宋体" panose="02010600030101010101" pitchFamily="2" charset="-122"/>
                <a:ea typeface="宋体" panose="02010600030101010101" pitchFamily="2" charset="-122"/>
              </a:rPr>
              <a:t>直到运行时才知道它需要多少资源</a:t>
            </a:r>
            <a:endParaRPr lang="zh-CN" altLang="en-US" sz="2400" b="1" dirty="0">
              <a:solidFill>
                <a:srgbClr val="7030A0"/>
              </a:solidFill>
              <a:latin typeface="宋体" panose="02010600030101010101" pitchFamily="2" charset="-122"/>
              <a:ea typeface="宋体" panose="02010600030101010101" pitchFamily="2" charset="-122"/>
            </a:endParaRPr>
          </a:p>
          <a:p>
            <a:pPr eaLnBrk="1" hangingPunct="1"/>
            <a:r>
              <a:rPr lang="zh-CN" altLang="zh-CN" sz="2200" dirty="0" smtClean="0">
                <a:latin typeface="宋体" panose="02010600030101010101" pitchFamily="2" charset="-122"/>
                <a:ea typeface="宋体" panose="02010600030101010101" pitchFamily="2" charset="-122"/>
              </a:rPr>
              <a:t>一些</a:t>
            </a:r>
            <a:r>
              <a:rPr lang="zh-CN" altLang="zh-CN" sz="2200" dirty="0">
                <a:latin typeface="宋体" panose="02010600030101010101" pitchFamily="2" charset="-122"/>
                <a:ea typeface="宋体" panose="02010600030101010101" pitchFamily="2" charset="-122"/>
              </a:rPr>
              <a:t>大型机批处理</a:t>
            </a:r>
            <a:r>
              <a:rPr lang="zh-CN" altLang="zh-CN" sz="2200" dirty="0" smtClean="0">
                <a:latin typeface="宋体" panose="02010600030101010101" pitchFamily="2" charset="-122"/>
                <a:ea typeface="宋体" panose="02010600030101010101" pitchFamily="2" charset="-122"/>
              </a:rPr>
              <a:t>系统</a:t>
            </a:r>
            <a:endParaRPr lang="en-US" altLang="zh-CN" sz="2200" dirty="0" smtClean="0">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要求</a:t>
            </a:r>
            <a:r>
              <a:rPr lang="zh-CN" altLang="zh-CN" sz="2000" dirty="0">
                <a:latin typeface="宋体" panose="02010600030101010101" pitchFamily="2" charset="-122"/>
                <a:ea typeface="宋体" panose="02010600030101010101" pitchFamily="2" charset="-122"/>
              </a:rPr>
              <a:t>用户在所提交的作业</a:t>
            </a:r>
            <a:r>
              <a:rPr lang="zh-CN" altLang="zh-CN" sz="2000" dirty="0" smtClean="0">
                <a:latin typeface="宋体" panose="02010600030101010101" pitchFamily="2" charset="-122"/>
                <a:ea typeface="宋体" panose="02010600030101010101" pitchFamily="2" charset="-122"/>
              </a:rPr>
              <a:t>中列出</a:t>
            </a:r>
            <a:r>
              <a:rPr lang="zh-CN" altLang="zh-CN" sz="2000" dirty="0">
                <a:latin typeface="宋体" panose="02010600030101010101" pitchFamily="2" charset="-122"/>
                <a:ea typeface="宋体" panose="02010600030101010101" pitchFamily="2" charset="-122"/>
              </a:rPr>
              <a:t>它们需要的</a:t>
            </a:r>
            <a:r>
              <a:rPr lang="zh-CN" altLang="zh-CN" sz="2000" dirty="0" smtClean="0">
                <a:latin typeface="宋体" panose="02010600030101010101" pitchFamily="2" charset="-122"/>
                <a:ea typeface="宋体" panose="02010600030101010101" pitchFamily="2" charset="-122"/>
              </a:rPr>
              <a:t>资源</a:t>
            </a:r>
            <a:endParaRPr lang="en-US" altLang="zh-CN" sz="2000" dirty="0" smtClean="0">
              <a:latin typeface="宋体" panose="02010600030101010101" pitchFamily="2" charset="-122"/>
              <a:ea typeface="宋体" panose="02010600030101010101" pitchFamily="2" charset="-122"/>
            </a:endParaRPr>
          </a:p>
          <a:p>
            <a:pPr lvl="1" eaLnBrk="1" hangingPunct="1"/>
            <a:r>
              <a:rPr lang="zh-CN" altLang="zh-CN" sz="2000" b="1" dirty="0" smtClean="0">
                <a:solidFill>
                  <a:srgbClr val="006600"/>
                </a:solidFill>
                <a:latin typeface="宋体" panose="02010600030101010101" pitchFamily="2" charset="-122"/>
                <a:ea typeface="宋体" panose="02010600030101010101" pitchFamily="2" charset="-122"/>
              </a:rPr>
              <a:t>系统</a:t>
            </a:r>
            <a:r>
              <a:rPr lang="zh-CN" altLang="en-US" sz="2000" b="1" dirty="0" smtClean="0">
                <a:solidFill>
                  <a:srgbClr val="006600"/>
                </a:solidFill>
                <a:latin typeface="宋体" panose="02010600030101010101" pitchFamily="2" charset="-122"/>
                <a:ea typeface="宋体" panose="02010600030101010101" pitchFamily="2" charset="-122"/>
              </a:rPr>
              <a:t>可以</a:t>
            </a:r>
            <a:r>
              <a:rPr lang="zh-CN" altLang="zh-CN" sz="2000" b="1" dirty="0" smtClean="0">
                <a:solidFill>
                  <a:srgbClr val="006600"/>
                </a:solidFill>
                <a:latin typeface="宋体" panose="02010600030101010101" pitchFamily="2" charset="-122"/>
                <a:ea typeface="宋体" panose="02010600030101010101" pitchFamily="2" charset="-122"/>
              </a:rPr>
              <a:t>根据</a:t>
            </a:r>
            <a:r>
              <a:rPr lang="zh-CN" altLang="zh-CN" sz="2000" b="1" dirty="0">
                <a:solidFill>
                  <a:srgbClr val="006600"/>
                </a:solidFill>
                <a:latin typeface="宋体" panose="02010600030101010101" pitchFamily="2" charset="-122"/>
                <a:ea typeface="宋体" panose="02010600030101010101" pitchFamily="2" charset="-122"/>
              </a:rPr>
              <a:t>该</a:t>
            </a:r>
            <a:r>
              <a:rPr lang="zh-CN" altLang="zh-CN" sz="2000" b="1" dirty="0" smtClean="0">
                <a:solidFill>
                  <a:srgbClr val="006600"/>
                </a:solidFill>
                <a:latin typeface="宋体" panose="02010600030101010101" pitchFamily="2" charset="-122"/>
                <a:ea typeface="宋体" panose="02010600030101010101" pitchFamily="2" charset="-122"/>
              </a:rPr>
              <a:t>说明</a:t>
            </a:r>
            <a:r>
              <a:rPr lang="zh-CN" altLang="en-US" sz="2000" b="1" dirty="0" smtClean="0">
                <a:solidFill>
                  <a:srgbClr val="006600"/>
                </a:solidFill>
                <a:latin typeface="宋体" panose="02010600030101010101" pitchFamily="2" charset="-122"/>
                <a:ea typeface="宋体" panose="02010600030101010101" pitchFamily="2" charset="-122"/>
              </a:rPr>
              <a:t>使用银行家</a:t>
            </a:r>
            <a:r>
              <a:rPr lang="zh-CN" altLang="en-US" sz="2000" b="1" dirty="0" smtClean="0">
                <a:solidFill>
                  <a:srgbClr val="006600"/>
                </a:solidFill>
                <a:latin typeface="宋体" panose="02010600030101010101" pitchFamily="2" charset="-122"/>
                <a:ea typeface="宋体" panose="02010600030101010101" pitchFamily="2" charset="-122"/>
              </a:rPr>
              <a:t>算法（</a:t>
            </a:r>
            <a:r>
              <a:rPr lang="en-US" altLang="zh-CN" sz="2000" b="1" dirty="0" smtClean="0">
                <a:solidFill>
                  <a:srgbClr val="006600"/>
                </a:solidFill>
                <a:latin typeface="宋体" panose="02010600030101010101" pitchFamily="2" charset="-122"/>
                <a:ea typeface="宋体" panose="02010600030101010101" pitchFamily="2" charset="-122"/>
              </a:rPr>
              <a:t>Maximum</a:t>
            </a:r>
            <a:r>
              <a:rPr lang="zh-CN" altLang="en-US" sz="2000" b="1" dirty="0" smtClean="0">
                <a:solidFill>
                  <a:srgbClr val="006600"/>
                </a:solidFill>
                <a:latin typeface="宋体" panose="02010600030101010101" pitchFamily="2" charset="-122"/>
                <a:ea typeface="宋体" panose="02010600030101010101" pitchFamily="2" charset="-122"/>
              </a:rPr>
              <a:t>）</a:t>
            </a:r>
            <a:endParaRPr lang="en-US" altLang="zh-CN" sz="2000" b="1" dirty="0" smtClean="0">
              <a:solidFill>
                <a:srgbClr val="00660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虽然</a:t>
            </a:r>
            <a:r>
              <a:rPr lang="zh-CN" altLang="zh-CN" sz="2000" dirty="0">
                <a:latin typeface="宋体" panose="02010600030101010101" pitchFamily="2" charset="-122"/>
                <a:ea typeface="宋体" panose="02010600030101010101" pitchFamily="2" charset="-122"/>
              </a:rPr>
              <a:t>这加重了编程人员的</a:t>
            </a:r>
            <a:r>
              <a:rPr lang="zh-CN" altLang="zh-CN" sz="2000" dirty="0" smtClean="0">
                <a:latin typeface="宋体" panose="02010600030101010101" pitchFamily="2" charset="-122"/>
                <a:ea typeface="宋体" panose="02010600030101010101" pitchFamily="2" charset="-122"/>
              </a:rPr>
              <a:t>负担</a:t>
            </a:r>
            <a:r>
              <a:rPr lang="zh-CN" altLang="en-US" sz="2000" dirty="0" smtClean="0">
                <a:latin typeface="宋体" panose="02010600030101010101" pitchFamily="2" charset="-122"/>
                <a:ea typeface="宋体" panose="02010600030101010101" pitchFamily="2" charset="-122"/>
              </a:rPr>
              <a:t>，但可以预防死锁</a:t>
            </a: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r>
              <a:rPr lang="zh-CN" altLang="en-US" sz="2000" dirty="0" smtClean="0">
                <a:solidFill>
                  <a:srgbClr val="C00000"/>
                </a:solidFill>
                <a:latin typeface="宋体" panose="02010600030101010101" pitchFamily="2" charset="-122"/>
                <a:ea typeface="宋体" panose="02010600030101010101" pitchFamily="2" charset="-122"/>
              </a:rPr>
              <a:t>是否可以考虑在编译过程中，确定各进程的资源需求？</a:t>
            </a:r>
            <a:endParaRPr lang="en-US" altLang="zh-CN" sz="2000" dirty="0">
              <a:solidFill>
                <a:srgbClr val="C00000"/>
              </a:solidFill>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fade">
                                      <p:cBhvr>
                                        <p:cTn id="12" dur="500"/>
                                        <p:tgtEl>
                                          <p:spTgt spid="2355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fade">
                                      <p:cBhvr>
                                        <p:cTn id="15" dur="500"/>
                                        <p:tgtEl>
                                          <p:spTgt spid="2355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fade">
                                      <p:cBhvr>
                                        <p:cTn id="18" dur="500"/>
                                        <p:tgtEl>
                                          <p:spTgt spid="2355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animEffect transition="in" filter="fade">
                                      <p:cBhvr>
                                        <p:cTn id="23"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85800" y="652463"/>
            <a:ext cx="8077200" cy="609600"/>
          </a:xfrm>
          <a:ln>
            <a:miter/>
          </a:ln>
        </p:spPr>
        <p:txBody>
          <a:bodyPr/>
          <a:lstStyle/>
          <a:p>
            <a:pPr>
              <a:defRPr/>
            </a:pPr>
            <a:r>
              <a:rPr lang="en-US" altLang="zh-CN">
                <a:effectLst>
                  <a:outerShdw blurRad="38100" dist="38100" dir="2700000" algn="tl">
                    <a:srgbClr val="C0C0C0"/>
                  </a:outerShdw>
                </a:effectLst>
                <a:ea typeface="宋体" panose="02010600030101010101" pitchFamily="2" charset="-122"/>
                <a:cs typeface="+mj-cs"/>
              </a:rPr>
              <a:t>7.6 Deadlock Detection</a:t>
            </a:r>
            <a:endParaRPr lang="en-US" altLang="zh-CN">
              <a:effectLst>
                <a:outerShdw blurRad="38100" dist="38100" dir="2700000" algn="tl">
                  <a:srgbClr val="C0C0C0"/>
                </a:outerShdw>
              </a:effectLst>
              <a:ea typeface="宋体" panose="02010600030101010101" pitchFamily="2" charset="-122"/>
              <a:cs typeface="+mj-cs"/>
            </a:endParaRPr>
          </a:p>
        </p:txBody>
      </p:sp>
      <p:sp>
        <p:nvSpPr>
          <p:cNvPr id="82947" name="Rectangle 3"/>
          <p:cNvSpPr>
            <a:spLocks noGrp="1" noChangeArrowheads="1"/>
          </p:cNvSpPr>
          <p:nvPr>
            <p:ph type="body" idx="4294967295"/>
          </p:nvPr>
        </p:nvSpPr>
        <p:spPr>
          <a:xfrm>
            <a:off x="871476" y="1584880"/>
            <a:ext cx="7351712" cy="4229994"/>
          </a:xfrm>
        </p:spPr>
        <p:txBody>
          <a:bodyPr/>
          <a:lstStyle/>
          <a:p>
            <a:r>
              <a:rPr lang="en-US" altLang="zh-CN" sz="2400" dirty="0">
                <a:ea typeface="宋体" panose="02010600030101010101" pitchFamily="2" charset="-122"/>
              </a:rPr>
              <a:t>Allow system to enter deadlock state </a:t>
            </a:r>
            <a:endParaRPr lang="en-US" altLang="zh-CN" sz="2400" dirty="0">
              <a:ea typeface="宋体" panose="02010600030101010101" pitchFamily="2" charset="-122"/>
            </a:endParaRPr>
          </a:p>
          <a:p>
            <a:r>
              <a:rPr lang="en-US" altLang="zh-CN" sz="2400" dirty="0">
                <a:ea typeface="宋体" panose="02010600030101010101" pitchFamily="2" charset="-122"/>
              </a:rPr>
              <a:t>Detection algorithm</a:t>
            </a:r>
            <a:endParaRPr lang="en-US" altLang="zh-CN" sz="2400" dirty="0">
              <a:ea typeface="宋体" panose="02010600030101010101" pitchFamily="2" charset="-122"/>
            </a:endParaRPr>
          </a:p>
          <a:p>
            <a:r>
              <a:rPr lang="en-US" altLang="zh-CN" sz="2400" dirty="0">
                <a:ea typeface="宋体" panose="02010600030101010101" pitchFamily="2" charset="-122"/>
              </a:rPr>
              <a:t>Recovery scheme</a:t>
            </a:r>
            <a:endParaRPr lang="en-US" altLang="zh-CN" sz="2400" dirty="0">
              <a:ea typeface="宋体" panose="02010600030101010101" pitchFamily="2" charset="-122"/>
            </a:endParaRPr>
          </a:p>
          <a:p>
            <a:endParaRPr lang="en-US" altLang="zh-CN" sz="1800" dirty="0">
              <a:ea typeface="宋体" panose="02010600030101010101" pitchFamily="2" charset="-122"/>
            </a:endParaRPr>
          </a:p>
          <a:p>
            <a:r>
              <a:rPr lang="en-US" altLang="zh-CN" sz="2400" dirty="0">
                <a:solidFill>
                  <a:srgbClr val="003399"/>
                </a:solidFill>
                <a:ea typeface="宋体" panose="02010600030101010101" pitchFamily="2" charset="-122"/>
              </a:rPr>
              <a:t>Deadlock Detection algorithm</a:t>
            </a:r>
            <a:endParaRPr lang="en-US" altLang="zh-CN" sz="2400" dirty="0">
              <a:solidFill>
                <a:srgbClr val="003399"/>
              </a:solidFill>
              <a:ea typeface="宋体" panose="02010600030101010101" pitchFamily="2" charset="-122"/>
            </a:endParaRPr>
          </a:p>
          <a:p>
            <a:pPr lvl="1"/>
            <a:r>
              <a:rPr lang="zh-CN" altLang="en-US" sz="2000" b="1" dirty="0" smtClean="0">
                <a:solidFill>
                  <a:srgbClr val="006600"/>
                </a:solidFill>
                <a:ea typeface="宋体" panose="02010600030101010101" pitchFamily="2" charset="-122"/>
              </a:rPr>
              <a:t>基于</a:t>
            </a:r>
            <a:r>
              <a:rPr lang="en-US" altLang="zh-CN" sz="2000" b="1" dirty="0" smtClean="0">
                <a:solidFill>
                  <a:srgbClr val="006600"/>
                </a:solidFill>
                <a:ea typeface="宋体" panose="02010600030101010101" pitchFamily="2" charset="-122"/>
              </a:rPr>
              <a:t>RAG</a:t>
            </a:r>
            <a:r>
              <a:rPr lang="zh-CN" altLang="en-US" sz="2000" b="1" dirty="0" smtClean="0">
                <a:solidFill>
                  <a:srgbClr val="006600"/>
                </a:solidFill>
                <a:ea typeface="宋体" panose="02010600030101010101" pitchFamily="2" charset="-122"/>
              </a:rPr>
              <a:t>的死锁检测</a:t>
            </a:r>
            <a:endParaRPr lang="en-US" altLang="zh-CN" sz="2000" b="1" dirty="0" smtClean="0">
              <a:solidFill>
                <a:srgbClr val="006600"/>
              </a:solidFill>
              <a:ea typeface="宋体" panose="02010600030101010101" pitchFamily="2" charset="-122"/>
            </a:endParaRPr>
          </a:p>
          <a:p>
            <a:pPr lvl="2"/>
            <a:r>
              <a:rPr lang="zh-CN" altLang="en-US" sz="1800" b="1" dirty="0" smtClean="0">
                <a:solidFill>
                  <a:srgbClr val="7030A0"/>
                </a:solidFill>
                <a:ea typeface="宋体" panose="02010600030101010101" pitchFamily="2" charset="-122"/>
              </a:rPr>
              <a:t>死锁定理</a:t>
            </a:r>
            <a:r>
              <a:rPr lang="en-US" altLang="zh-CN" sz="1800" b="1" dirty="0" smtClean="0">
                <a:solidFill>
                  <a:srgbClr val="7030A0"/>
                </a:solidFill>
                <a:ea typeface="宋体" panose="02010600030101010101" pitchFamily="2" charset="-122"/>
              </a:rPr>
              <a:t>—RAG</a:t>
            </a:r>
            <a:r>
              <a:rPr lang="zh-CN" altLang="en-US" sz="1800" b="1" dirty="0" smtClean="0">
                <a:solidFill>
                  <a:srgbClr val="7030A0"/>
                </a:solidFill>
                <a:ea typeface="宋体" panose="02010600030101010101" pitchFamily="2" charset="-122"/>
              </a:rPr>
              <a:t>图是否能够简化</a:t>
            </a:r>
            <a:endParaRPr lang="en-US" altLang="zh-CN" sz="1800" b="1" dirty="0" smtClean="0">
              <a:solidFill>
                <a:srgbClr val="7030A0"/>
              </a:solidFill>
              <a:ea typeface="宋体" panose="02010600030101010101" pitchFamily="2" charset="-122"/>
            </a:endParaRPr>
          </a:p>
          <a:p>
            <a:pPr lvl="2"/>
            <a:r>
              <a:rPr lang="en-US" altLang="zh-CN" sz="1800" b="1" dirty="0" smtClean="0">
                <a:solidFill>
                  <a:srgbClr val="7030A0"/>
                </a:solidFill>
                <a:ea typeface="宋体" panose="02010600030101010101" pitchFamily="2" charset="-122"/>
              </a:rPr>
              <a:t>Single </a:t>
            </a:r>
            <a:r>
              <a:rPr lang="en-US" altLang="zh-CN" sz="1800" b="1" dirty="0">
                <a:solidFill>
                  <a:srgbClr val="7030A0"/>
                </a:solidFill>
                <a:ea typeface="宋体" panose="02010600030101010101" pitchFamily="2" charset="-122"/>
              </a:rPr>
              <a:t>Instance</a:t>
            </a:r>
            <a:r>
              <a:rPr lang="en-US" altLang="zh-CN" sz="1800" b="1" dirty="0">
                <a:solidFill>
                  <a:srgbClr val="FF0000"/>
                </a:solidFill>
                <a:ea typeface="宋体" panose="02010600030101010101" pitchFamily="2" charset="-122"/>
              </a:rPr>
              <a:t>: Wait-for Graph</a:t>
            </a:r>
            <a:endParaRPr lang="en-US" altLang="zh-CN" sz="1800" b="1" dirty="0">
              <a:solidFill>
                <a:srgbClr val="FF0000"/>
              </a:solidFill>
              <a:ea typeface="宋体" panose="02010600030101010101" pitchFamily="2" charset="-122"/>
            </a:endParaRPr>
          </a:p>
          <a:p>
            <a:pPr lvl="1"/>
            <a:r>
              <a:rPr lang="en-US" altLang="zh-CN" sz="2000" b="1" dirty="0" smtClean="0">
                <a:solidFill>
                  <a:srgbClr val="FF0000"/>
                </a:solidFill>
                <a:ea typeface="宋体" panose="02010600030101010101" pitchFamily="2" charset="-122"/>
              </a:rPr>
              <a:t>Detection </a:t>
            </a:r>
            <a:r>
              <a:rPr lang="en-US" altLang="zh-CN" sz="2000" b="1" dirty="0">
                <a:solidFill>
                  <a:srgbClr val="FF0000"/>
                </a:solidFill>
                <a:ea typeface="宋体" panose="02010600030101010101" pitchFamily="2" charset="-122"/>
              </a:rPr>
              <a:t>Algorithm</a:t>
            </a:r>
            <a:endParaRPr lang="en-US" altLang="zh-CN" sz="20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85800" y="652463"/>
            <a:ext cx="8077200" cy="609600"/>
          </a:xfrm>
          <a:ln>
            <a:miter/>
          </a:ln>
        </p:spPr>
        <p:txBody>
          <a:bodyPr/>
          <a:lstStyle/>
          <a:p>
            <a:pPr>
              <a:defRPr/>
            </a:pPr>
            <a:r>
              <a:rPr lang="zh-CN" altLang="en-US" dirty="0" smtClean="0">
                <a:effectLst>
                  <a:outerShdw blurRad="38100" dist="38100" dir="2700000" algn="tl">
                    <a:srgbClr val="C0C0C0"/>
                  </a:outerShdw>
                </a:effectLst>
                <a:ea typeface="宋体" panose="02010600030101010101" pitchFamily="2" charset="-122"/>
                <a:cs typeface="+mj-cs"/>
              </a:rPr>
              <a:t>基于</a:t>
            </a:r>
            <a:r>
              <a:rPr lang="en-US" altLang="zh-CN" dirty="0" smtClean="0">
                <a:effectLst>
                  <a:outerShdw blurRad="38100" dist="38100" dir="2700000" algn="tl">
                    <a:srgbClr val="C0C0C0"/>
                  </a:outerShdw>
                </a:effectLst>
                <a:ea typeface="宋体" panose="02010600030101010101" pitchFamily="2" charset="-122"/>
                <a:cs typeface="+mj-cs"/>
              </a:rPr>
              <a:t>RAG</a:t>
            </a:r>
            <a:r>
              <a:rPr lang="zh-CN" altLang="en-US" dirty="0" smtClean="0">
                <a:effectLst>
                  <a:outerShdw blurRad="38100" dist="38100" dir="2700000" algn="tl">
                    <a:srgbClr val="C0C0C0"/>
                  </a:outerShdw>
                </a:effectLst>
                <a:ea typeface="宋体" panose="02010600030101010101" pitchFamily="2" charset="-122"/>
                <a:cs typeface="+mj-cs"/>
              </a:rPr>
              <a:t>的死锁检测</a:t>
            </a:r>
            <a:endParaRPr lang="en-US" altLang="zh-CN" dirty="0">
              <a:effectLst>
                <a:outerShdw blurRad="38100" dist="38100" dir="2700000" algn="tl">
                  <a:srgbClr val="C0C0C0"/>
                </a:outerShdw>
              </a:effectLst>
              <a:ea typeface="宋体" panose="02010600030101010101" pitchFamily="2" charset="-122"/>
              <a:cs typeface="+mj-cs"/>
            </a:endParaRPr>
          </a:p>
        </p:txBody>
      </p:sp>
      <p:sp>
        <p:nvSpPr>
          <p:cNvPr id="82947" name="Rectangle 3"/>
          <p:cNvSpPr>
            <a:spLocks noGrp="1" noChangeArrowheads="1"/>
          </p:cNvSpPr>
          <p:nvPr>
            <p:ph type="body" idx="4294967295"/>
          </p:nvPr>
        </p:nvSpPr>
        <p:spPr>
          <a:xfrm>
            <a:off x="827088" y="1669001"/>
            <a:ext cx="7351712" cy="3329127"/>
          </a:xfrm>
        </p:spPr>
        <p:txBody>
          <a:bodyPr/>
          <a:lstStyle/>
          <a:p>
            <a:r>
              <a:rPr lang="zh-CN" altLang="en-US" sz="2000" b="1" dirty="0" smtClean="0">
                <a:solidFill>
                  <a:srgbClr val="006600"/>
                </a:solidFill>
                <a:ea typeface="宋体" panose="02010600030101010101" pitchFamily="2" charset="-122"/>
              </a:rPr>
              <a:t>死锁定理</a:t>
            </a:r>
            <a:endParaRPr lang="en-US" altLang="zh-CN" sz="2000" b="1" dirty="0" smtClean="0">
              <a:solidFill>
                <a:srgbClr val="006600"/>
              </a:solidFill>
              <a:ea typeface="宋体" panose="02010600030101010101" pitchFamily="2" charset="-122"/>
            </a:endParaRPr>
          </a:p>
          <a:p>
            <a:pPr lvl="1"/>
            <a:r>
              <a:rPr lang="zh-CN" altLang="en-US" sz="1800" b="1" dirty="0" smtClean="0">
                <a:solidFill>
                  <a:srgbClr val="C00000"/>
                </a:solidFill>
                <a:ea typeface="宋体" panose="02010600030101010101" pitchFamily="2" charset="-122"/>
              </a:rPr>
              <a:t>状态</a:t>
            </a:r>
            <a:r>
              <a:rPr lang="en-US" altLang="zh-CN" sz="1800" b="1" dirty="0" smtClean="0">
                <a:solidFill>
                  <a:srgbClr val="C00000"/>
                </a:solidFill>
                <a:ea typeface="宋体" panose="02010600030101010101" pitchFamily="2" charset="-122"/>
              </a:rPr>
              <a:t>S</a:t>
            </a:r>
            <a:r>
              <a:rPr lang="zh-CN" altLang="en-US" sz="1800" b="1" dirty="0" smtClean="0">
                <a:solidFill>
                  <a:srgbClr val="C00000"/>
                </a:solidFill>
                <a:ea typeface="宋体" panose="02010600030101010101" pitchFamily="2" charset="-122"/>
              </a:rPr>
              <a:t>为死锁的充分条件是</a:t>
            </a:r>
            <a:r>
              <a:rPr lang="zh-CN" altLang="en-US" sz="1800" b="1" dirty="0" smtClean="0">
                <a:solidFill>
                  <a:srgbClr val="000000"/>
                </a:solidFill>
                <a:ea typeface="宋体" panose="02010600030101010101" pitchFamily="2" charset="-122"/>
              </a:rPr>
              <a:t>：当且仅当状态</a:t>
            </a:r>
            <a:r>
              <a:rPr lang="en-US" altLang="zh-CN" sz="1800" b="1" dirty="0" smtClean="0">
                <a:solidFill>
                  <a:srgbClr val="000000"/>
                </a:solidFill>
                <a:ea typeface="宋体" panose="02010600030101010101" pitchFamily="2" charset="-122"/>
              </a:rPr>
              <a:t>S</a:t>
            </a:r>
            <a:r>
              <a:rPr lang="zh-CN" altLang="en-US" sz="1800" b="1" dirty="0" smtClean="0">
                <a:solidFill>
                  <a:srgbClr val="000000"/>
                </a:solidFill>
                <a:ea typeface="宋体" panose="02010600030101010101" pitchFamily="2" charset="-122"/>
              </a:rPr>
              <a:t>的资源分配图是不可完全简化的</a:t>
            </a:r>
            <a:endParaRPr lang="en-US" altLang="zh-CN" sz="1800" b="1" dirty="0" smtClean="0">
              <a:solidFill>
                <a:srgbClr val="000000"/>
              </a:solidFill>
              <a:ea typeface="宋体" panose="02010600030101010101" pitchFamily="2" charset="-122"/>
            </a:endParaRPr>
          </a:p>
          <a:p>
            <a:r>
              <a:rPr lang="en-US" altLang="zh-CN" sz="2000" b="1" dirty="0" smtClean="0">
                <a:solidFill>
                  <a:srgbClr val="7030A0"/>
                </a:solidFill>
                <a:ea typeface="宋体" panose="02010600030101010101" pitchFamily="2" charset="-122"/>
              </a:rPr>
              <a:t>RAG</a:t>
            </a:r>
            <a:r>
              <a:rPr lang="zh-CN" altLang="en-US" sz="2000" b="1" dirty="0" smtClean="0">
                <a:solidFill>
                  <a:srgbClr val="7030A0"/>
                </a:solidFill>
                <a:ea typeface="宋体" panose="02010600030101010101" pitchFamily="2" charset="-122"/>
              </a:rPr>
              <a:t>是可完全简化</a:t>
            </a:r>
            <a:endParaRPr lang="en-US" altLang="zh-CN" sz="2000" b="1" dirty="0" smtClean="0">
              <a:solidFill>
                <a:srgbClr val="7030A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若能消去资源分配图中所有的边，使所有的进程都成为孤立点</a:t>
            </a:r>
            <a:endParaRPr lang="en-US" altLang="zh-CN" sz="1800" b="1" dirty="0" smtClean="0">
              <a:solidFill>
                <a:srgbClr val="000000"/>
              </a:solidFill>
              <a:ea typeface="宋体" panose="02010600030101010101" pitchFamily="2" charset="-122"/>
            </a:endParaRPr>
          </a:p>
          <a:p>
            <a:r>
              <a:rPr lang="en-US" altLang="zh-CN" sz="2000" b="1" dirty="0" smtClean="0">
                <a:solidFill>
                  <a:srgbClr val="7030A0"/>
                </a:solidFill>
                <a:ea typeface="宋体" panose="02010600030101010101" pitchFamily="2" charset="-122"/>
              </a:rPr>
              <a:t>RAG</a:t>
            </a:r>
            <a:r>
              <a:rPr lang="zh-CN" altLang="en-US" sz="2000" b="1" dirty="0" smtClean="0">
                <a:solidFill>
                  <a:srgbClr val="7030A0"/>
                </a:solidFill>
                <a:ea typeface="宋体" panose="02010600030101010101" pitchFamily="2" charset="-122"/>
              </a:rPr>
              <a:t>是不可</a:t>
            </a:r>
            <a:r>
              <a:rPr lang="zh-CN" altLang="en-US" sz="2000" b="1" dirty="0">
                <a:solidFill>
                  <a:srgbClr val="7030A0"/>
                </a:solidFill>
                <a:ea typeface="宋体" panose="02010600030101010101" pitchFamily="2" charset="-122"/>
              </a:rPr>
              <a:t>完全</a:t>
            </a:r>
            <a:r>
              <a:rPr lang="zh-CN" altLang="en-US" sz="2000" b="1" dirty="0" smtClean="0">
                <a:solidFill>
                  <a:srgbClr val="7030A0"/>
                </a:solidFill>
                <a:ea typeface="宋体" panose="02010600030101010101" pitchFamily="2" charset="-122"/>
              </a:rPr>
              <a:t>简化</a:t>
            </a:r>
            <a:endParaRPr lang="en-US" altLang="zh-CN" sz="2000" b="1" dirty="0" smtClean="0">
              <a:solidFill>
                <a:srgbClr val="7030A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若不能通过任何简化过程使该图完全简化（图中有环路）</a:t>
            </a:r>
            <a:endParaRPr lang="en-US" altLang="zh-CN" sz="1800" b="1" dirty="0" smtClean="0">
              <a:solidFill>
                <a:srgbClr val="000000"/>
              </a:solidFill>
              <a:ea typeface="宋体" panose="02010600030101010101" pitchFamily="2" charset="-122"/>
            </a:endParaRPr>
          </a:p>
          <a:p>
            <a:pPr lvl="1"/>
            <a:r>
              <a:rPr lang="zh-CN" altLang="en-US" sz="1800" b="1" dirty="0" smtClean="0">
                <a:solidFill>
                  <a:srgbClr val="006600"/>
                </a:solidFill>
                <a:ea typeface="宋体" panose="02010600030101010101" pitchFamily="2" charset="-122"/>
              </a:rPr>
              <a:t>已经证明：对于一个资源分配图，所有的简化顺序，都将得到相同的不可简化图</a:t>
            </a:r>
            <a:endParaRPr lang="en-US" altLang="zh-CN" sz="1800" b="1" dirty="0" smtClean="0">
              <a:solidFill>
                <a:srgbClr val="006600"/>
              </a:solidFill>
              <a:ea typeface="宋体" panose="02010600030101010101" pitchFamily="2" charset="-122"/>
            </a:endParaRPr>
          </a:p>
          <a:p>
            <a:endParaRPr lang="en-US" altLang="zh-CN" sz="20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idx="4294967295"/>
          </p:nvPr>
        </p:nvSpPr>
        <p:spPr>
          <a:xfrm>
            <a:off x="690563" y="603174"/>
            <a:ext cx="8267700" cy="512762"/>
          </a:xfrm>
          <a:ln>
            <a:miter/>
          </a:ln>
        </p:spPr>
        <p:txBody>
          <a:bodyPr/>
          <a:lstStyle/>
          <a:p>
            <a:pPr>
              <a:defRPr/>
            </a:pPr>
            <a:r>
              <a:rPr lang="zh-CN" altLang="en-US" sz="2800" dirty="0" smtClean="0">
                <a:effectLst>
                  <a:outerShdw blurRad="38100" dist="38100" dir="2700000" algn="tl">
                    <a:srgbClr val="C0C0C0"/>
                  </a:outerShdw>
                </a:effectLst>
                <a:ea typeface="宋体" panose="02010600030101010101" pitchFamily="2" charset="-122"/>
                <a:cs typeface="+mj-cs"/>
              </a:rPr>
              <a:t>可完全简化的</a:t>
            </a:r>
            <a:r>
              <a:rPr lang="en-US" altLang="zh-CN" sz="2800" dirty="0" smtClean="0">
                <a:effectLst>
                  <a:outerShdw blurRad="38100" dist="38100" dir="2700000" algn="tl">
                    <a:srgbClr val="C0C0C0"/>
                  </a:outerShdw>
                </a:effectLst>
                <a:ea typeface="宋体" panose="02010600030101010101" pitchFamily="2" charset="-122"/>
                <a:cs typeface="+mj-cs"/>
              </a:rPr>
              <a:t>RAG</a:t>
            </a:r>
            <a:endParaRPr lang="en-US" altLang="zh-CN" sz="2800" dirty="0">
              <a:effectLst>
                <a:outerShdw blurRad="38100" dist="38100" dir="2700000" algn="tl">
                  <a:srgbClr val="C0C0C0"/>
                </a:outerShdw>
              </a:effectLst>
              <a:ea typeface="宋体" panose="02010600030101010101" pitchFamily="2" charset="-122"/>
              <a:cs typeface="+mj-cs"/>
            </a:endParaRPr>
          </a:p>
        </p:txBody>
      </p:sp>
      <p:pic>
        <p:nvPicPr>
          <p:cNvPr id="16387" name="Picture 1032"/>
          <p:cNvPicPr>
            <a:picLocks noChangeAspect="1" noChangeArrowheads="1"/>
          </p:cNvPicPr>
          <p:nvPr/>
        </p:nvPicPr>
        <p:blipFill>
          <a:blip r:embed="rId1">
            <a:extLst>
              <a:ext uri="{28A0092B-C50C-407E-A947-70E740481C1C}">
                <a14:useLocalDpi xmlns:a14="http://schemas.microsoft.com/office/drawing/2010/main" val="0"/>
              </a:ext>
            </a:extLst>
          </a:blip>
          <a:srcRect l="25287" t="926" r="25287" b="1532"/>
          <a:stretch>
            <a:fillRect/>
          </a:stretch>
        </p:blipFill>
        <p:spPr bwMode="auto">
          <a:xfrm>
            <a:off x="1939894" y="1722269"/>
            <a:ext cx="3617527" cy="292963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045693" y="1882066"/>
            <a:ext cx="1811045" cy="369332"/>
          </a:xfrm>
          <a:prstGeom prst="rect">
            <a:avLst/>
          </a:prstGeom>
          <a:noFill/>
        </p:spPr>
        <p:txBody>
          <a:bodyPr wrap="square" rtlCol="0">
            <a:spAutoFit/>
          </a:bodyPr>
          <a:lstStyle/>
          <a:p>
            <a:r>
              <a:rPr lang="zh-CN" altLang="en-US" dirty="0" smtClean="0"/>
              <a:t>没有死锁</a:t>
            </a:r>
            <a:endParaRPr lang="zh-CN"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63550" y="384175"/>
            <a:ext cx="8728075" cy="469900"/>
          </a:xfrm>
          <a:ln>
            <a:miter/>
          </a:ln>
        </p:spPr>
        <p:txBody>
          <a:bodyPr/>
          <a:lstStyle/>
          <a:p>
            <a:pPr>
              <a:defRPr/>
            </a:pPr>
            <a:r>
              <a:rPr lang="zh-CN" altLang="en-US" sz="2800" dirty="0" smtClean="0">
                <a:effectLst>
                  <a:outerShdw blurRad="38100" dist="38100" dir="2700000" algn="tl">
                    <a:srgbClr val="C0C0C0"/>
                  </a:outerShdw>
                </a:effectLst>
                <a:ea typeface="宋体" panose="02010600030101010101" pitchFamily="2" charset="-122"/>
              </a:rPr>
              <a:t>不可完全</a:t>
            </a:r>
            <a:r>
              <a:rPr lang="zh-CN" altLang="en-US" sz="2800" dirty="0">
                <a:effectLst>
                  <a:outerShdw blurRad="38100" dist="38100" dir="2700000" algn="tl">
                    <a:srgbClr val="C0C0C0"/>
                  </a:outerShdw>
                </a:effectLst>
                <a:ea typeface="宋体" panose="02010600030101010101" pitchFamily="2" charset="-122"/>
              </a:rPr>
              <a:t>简化的</a:t>
            </a:r>
            <a:r>
              <a:rPr lang="en-US" altLang="zh-CN" sz="2800" dirty="0">
                <a:effectLst>
                  <a:outerShdw blurRad="38100" dist="38100" dir="2700000" algn="tl">
                    <a:srgbClr val="C0C0C0"/>
                  </a:outerShdw>
                </a:effectLst>
                <a:ea typeface="宋体" panose="02010600030101010101" pitchFamily="2" charset="-122"/>
              </a:rPr>
              <a:t>RAG</a:t>
            </a:r>
            <a:endParaRPr lang="en-US" altLang="zh-CN" sz="2800" dirty="0">
              <a:solidFill>
                <a:srgbClr val="0009C0"/>
              </a:solidFill>
              <a:effectLst>
                <a:outerShdw blurRad="38100" dist="38100" dir="2700000" algn="tl">
                  <a:srgbClr val="C0C0C0"/>
                </a:outerShdw>
              </a:effectLst>
              <a:ea typeface="宋体" panose="02010600030101010101" pitchFamily="2" charset="-122"/>
              <a:cs typeface="+mj-cs"/>
            </a:endParaRPr>
          </a:p>
        </p:txBody>
      </p:sp>
      <p:pic>
        <p:nvPicPr>
          <p:cNvPr id="17411" name="Picture 6"/>
          <p:cNvPicPr>
            <a:picLocks noChangeAspect="1" noChangeArrowheads="1"/>
          </p:cNvPicPr>
          <p:nvPr/>
        </p:nvPicPr>
        <p:blipFill>
          <a:blip r:embed="rId1">
            <a:extLst>
              <a:ext uri="{28A0092B-C50C-407E-A947-70E740481C1C}">
                <a14:useLocalDpi xmlns:a14="http://schemas.microsoft.com/office/drawing/2010/main" val="0"/>
              </a:ext>
            </a:extLst>
          </a:blip>
          <a:srcRect l="25067" t="934" r="25284" b="1547"/>
          <a:stretch>
            <a:fillRect/>
          </a:stretch>
        </p:blipFill>
        <p:spPr bwMode="auto">
          <a:xfrm>
            <a:off x="2467991" y="1562470"/>
            <a:ext cx="3210033" cy="332182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7412" name="文本框 1"/>
          <p:cNvSpPr txBox="1">
            <a:spLocks noChangeArrowheads="1"/>
          </p:cNvSpPr>
          <p:nvPr/>
        </p:nvSpPr>
        <p:spPr bwMode="auto">
          <a:xfrm>
            <a:off x="834640" y="5254117"/>
            <a:ext cx="729730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a:t>
            </a:r>
            <a:r>
              <a:rPr lang="zh-CN" altLang="en-US" sz="1800" dirty="0">
                <a:solidFill>
                  <a:srgbClr val="7030A0"/>
                </a:solidFill>
                <a:ea typeface="宋体" panose="02010600030101010101" pitchFamily="2" charset="-122"/>
              </a:rPr>
              <a:t>占用资源</a:t>
            </a:r>
            <a:r>
              <a:rPr lang="zh-CN" altLang="en-US" sz="1800" dirty="0">
                <a:ea typeface="宋体" panose="02010600030101010101" pitchFamily="2" charset="-122"/>
              </a:rPr>
              <a:t>，并进入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且互相等待对方所占用的资源</a:t>
            </a:r>
            <a:r>
              <a:rPr lang="zh-CN" altLang="en-US" sz="1800" dirty="0">
                <a:ea typeface="宋体" panose="02010600030101010101" pitchFamily="2" charset="-122"/>
              </a:rPr>
              <a:t>；</a:t>
            </a:r>
            <a:endParaRPr lang="zh-CN" altLang="en-US" sz="1800" dirty="0">
              <a:ea typeface="宋体" panose="02010600030101010101" pitchFamily="2" charset="-122"/>
            </a:endParaRPr>
          </a:p>
        </p:txBody>
      </p:sp>
      <p:sp>
        <p:nvSpPr>
          <p:cNvPr id="2" name="矩形 1"/>
          <p:cNvSpPr/>
          <p:nvPr/>
        </p:nvSpPr>
        <p:spPr>
          <a:xfrm>
            <a:off x="6175264" y="1797274"/>
            <a:ext cx="2517036" cy="646331"/>
          </a:xfrm>
          <a:prstGeom prst="rect">
            <a:avLst/>
          </a:prstGeom>
        </p:spPr>
        <p:txBody>
          <a:bodyPr wrap="none">
            <a:spAutoFit/>
          </a:bodyPr>
          <a:lstStyle/>
          <a:p>
            <a:r>
              <a:rPr lang="zh-CN" altLang="en-US" dirty="0" smtClean="0"/>
              <a:t>死锁进程：</a:t>
            </a:r>
            <a:r>
              <a:rPr lang="en-US" altLang="zh-CN" dirty="0" smtClean="0"/>
              <a:t>P</a:t>
            </a:r>
            <a:r>
              <a:rPr lang="en-US" altLang="zh-CN" baseline="-25000" dirty="0" smtClean="0"/>
              <a:t>1</a:t>
            </a:r>
            <a:r>
              <a:rPr lang="zh-CN" altLang="en-US" dirty="0" smtClean="0"/>
              <a:t>、</a:t>
            </a:r>
            <a:r>
              <a:rPr lang="en-US" altLang="zh-CN" dirty="0" smtClean="0"/>
              <a:t>P</a:t>
            </a:r>
            <a:r>
              <a:rPr lang="en-US" altLang="zh-CN" baseline="-25000" dirty="0" smtClean="0"/>
              <a:t>2</a:t>
            </a:r>
            <a:r>
              <a:rPr lang="zh-CN" altLang="en-US" dirty="0" smtClean="0"/>
              <a:t>、</a:t>
            </a:r>
            <a:r>
              <a:rPr lang="en-US" altLang="zh-CN" dirty="0" smtClean="0"/>
              <a:t>P</a:t>
            </a:r>
            <a:r>
              <a:rPr lang="en-US" altLang="zh-CN" baseline="-25000" dirty="0" smtClean="0"/>
              <a:t>3</a:t>
            </a:r>
            <a:endParaRPr lang="en-US" altLang="zh-CN" baseline="-25000" dirty="0" smtClean="0"/>
          </a:p>
          <a:p>
            <a:endParaRPr lang="zh-CN" alt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1036638" y="334963"/>
            <a:ext cx="7772400" cy="565150"/>
          </a:xfrm>
          <a:ln>
            <a:miter/>
          </a:ln>
        </p:spPr>
        <p:txBody>
          <a:bodyPr/>
          <a:lstStyle/>
          <a:p>
            <a:pPr>
              <a:defRPr/>
            </a:pPr>
            <a:r>
              <a:rPr lang="en-US" altLang="zh-CN" sz="2800" dirty="0">
                <a:effectLst>
                  <a:outerShdw blurRad="38100" dist="38100" dir="2700000" algn="tl">
                    <a:srgbClr val="C0C0C0"/>
                  </a:outerShdw>
                </a:effectLst>
                <a:ea typeface="宋体" panose="02010600030101010101" pitchFamily="2" charset="-122"/>
                <a:cs typeface="+mj-cs"/>
              </a:rPr>
              <a:t>7.6.1 </a:t>
            </a:r>
            <a:r>
              <a:rPr lang="en-US" altLang="zh-CN" sz="2800" dirty="0">
                <a:solidFill>
                  <a:srgbClr val="009900"/>
                </a:solidFill>
                <a:effectLst>
                  <a:outerShdw blurRad="38100" dist="38100" dir="2700000" algn="tl">
                    <a:srgbClr val="C0C0C0"/>
                  </a:outerShdw>
                </a:effectLst>
                <a:ea typeface="宋体" panose="02010600030101010101" pitchFamily="2" charset="-122"/>
                <a:cs typeface="+mj-cs"/>
              </a:rPr>
              <a:t>Single Instance </a:t>
            </a:r>
            <a:r>
              <a:rPr lang="en-US" altLang="zh-CN" sz="2800" dirty="0">
                <a:effectLst>
                  <a:outerShdw blurRad="38100" dist="38100" dir="2700000" algn="tl">
                    <a:srgbClr val="C0C0C0"/>
                  </a:outerShdw>
                </a:effectLst>
                <a:ea typeface="宋体" panose="02010600030101010101" pitchFamily="2" charset="-122"/>
                <a:cs typeface="+mj-cs"/>
              </a:rPr>
              <a:t>of Each Resource Type</a:t>
            </a:r>
            <a:endParaRPr lang="en-US" altLang="zh-CN" sz="2800" dirty="0">
              <a:effectLst>
                <a:outerShdw blurRad="38100" dist="38100" dir="2700000" algn="tl">
                  <a:srgbClr val="C0C0C0"/>
                </a:outerShdw>
              </a:effectLst>
              <a:ea typeface="宋体" panose="02010600030101010101" pitchFamily="2" charset="-122"/>
              <a:cs typeface="+mj-cs"/>
            </a:endParaRPr>
          </a:p>
        </p:txBody>
      </p:sp>
      <p:sp>
        <p:nvSpPr>
          <p:cNvPr id="83971" name="Rectangle 3"/>
          <p:cNvSpPr>
            <a:spLocks noGrp="1" noChangeArrowheads="1"/>
          </p:cNvSpPr>
          <p:nvPr>
            <p:ph type="body" idx="4294967295"/>
          </p:nvPr>
        </p:nvSpPr>
        <p:spPr>
          <a:xfrm>
            <a:off x="827088" y="1425575"/>
            <a:ext cx="7312025" cy="4511675"/>
          </a:xfrm>
        </p:spPr>
        <p:txBody>
          <a:bodyPr/>
          <a:lstStyle/>
          <a:p>
            <a:r>
              <a:rPr lang="en-US" altLang="zh-CN" sz="2000" dirty="0">
                <a:ea typeface="宋体" panose="02010600030101010101" pitchFamily="2" charset="-122"/>
              </a:rPr>
              <a:t>Maintain </a:t>
            </a:r>
            <a:r>
              <a:rPr lang="en-US" altLang="zh-CN" sz="2000" i="1" dirty="0">
                <a:solidFill>
                  <a:srgbClr val="FF0066"/>
                </a:solidFill>
                <a:ea typeface="宋体" panose="02010600030101010101" pitchFamily="2" charset="-122"/>
              </a:rPr>
              <a:t>wait-for</a:t>
            </a:r>
            <a:r>
              <a:rPr lang="en-US" altLang="zh-CN" sz="2000" dirty="0">
                <a:solidFill>
                  <a:srgbClr val="FF0066"/>
                </a:solidFill>
                <a:ea typeface="宋体" panose="02010600030101010101" pitchFamily="2" charset="-122"/>
              </a:rPr>
              <a:t> </a:t>
            </a:r>
            <a:r>
              <a:rPr lang="en-US" altLang="zh-CN" sz="2000" dirty="0">
                <a:ea typeface="宋体" panose="02010600030101010101" pitchFamily="2" charset="-122"/>
              </a:rPr>
              <a:t>graph</a:t>
            </a:r>
            <a:endParaRPr lang="en-US" altLang="zh-CN" sz="2000" dirty="0">
              <a:ea typeface="宋体" panose="02010600030101010101" pitchFamily="2" charset="-122"/>
            </a:endParaRPr>
          </a:p>
          <a:p>
            <a:pPr lvl="1"/>
            <a:r>
              <a:rPr lang="en-US" altLang="zh-CN" sz="1800" dirty="0">
                <a:ea typeface="宋体" panose="02010600030101010101" pitchFamily="2" charset="-122"/>
              </a:rPr>
              <a:t>Nodes are processes.</a:t>
            </a:r>
            <a:endParaRPr lang="en-US" altLang="zh-CN" sz="1800" dirty="0">
              <a:ea typeface="宋体" panose="02010600030101010101" pitchFamily="2" charset="-122"/>
            </a:endParaRPr>
          </a:p>
          <a:p>
            <a:pPr lvl="1"/>
            <a:r>
              <a:rPr lang="en-US" altLang="zh-CN" sz="1800" i="1" dirty="0">
                <a:solidFill>
                  <a:srgbClr val="7030A0"/>
                </a:solidFill>
                <a:ea typeface="宋体" panose="02010600030101010101" pitchFamily="2" charset="-122"/>
              </a:rPr>
              <a:t>P</a:t>
            </a:r>
            <a:r>
              <a:rPr lang="en-US" altLang="zh-CN" sz="1800" i="1" baseline="-25000" dirty="0">
                <a:solidFill>
                  <a:srgbClr val="7030A0"/>
                </a:solidFill>
                <a:ea typeface="宋体" panose="02010600030101010101" pitchFamily="2" charset="-122"/>
              </a:rPr>
              <a:t>i</a:t>
            </a:r>
            <a:r>
              <a:rPr lang="en-US" altLang="zh-CN" sz="1800"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sym typeface="Symbol" panose="05050102010706020507" pitchFamily="18" charset="2"/>
              </a:rPr>
              <a:t> </a:t>
            </a:r>
            <a:r>
              <a:rPr lang="en-US" altLang="zh-CN" sz="1800" i="1" dirty="0" err="1">
                <a:solidFill>
                  <a:srgbClr val="7030A0"/>
                </a:solidFill>
                <a:ea typeface="宋体" panose="02010600030101010101" pitchFamily="2" charset="-122"/>
                <a:sym typeface="Symbol" panose="05050102010706020507" pitchFamily="18" charset="2"/>
              </a:rPr>
              <a:t>P</a:t>
            </a:r>
            <a:r>
              <a:rPr lang="en-US" altLang="zh-CN" sz="1800" i="1" baseline="-25000" dirty="0" err="1">
                <a:solidFill>
                  <a:srgbClr val="7030A0"/>
                </a:solidFill>
                <a:ea typeface="宋体" panose="02010600030101010101" pitchFamily="2" charset="-122"/>
                <a:sym typeface="Symbol" panose="05050102010706020507" pitchFamily="18" charset="2"/>
              </a:rPr>
              <a:t>j</a:t>
            </a:r>
            <a:r>
              <a:rPr lang="en-US" altLang="zh-CN" sz="1800" i="1" baseline="-25000" dirty="0">
                <a:solidFill>
                  <a:srgbClr val="7030A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i="1" dirty="0">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is waiting for</a:t>
            </a:r>
            <a:r>
              <a:rPr lang="en-US" altLang="zh-CN" sz="1800" i="1" dirty="0">
                <a:ea typeface="宋体" panose="02010600030101010101" pitchFamily="2" charset="-122"/>
                <a:sym typeface="Symbol" panose="05050102010706020507" pitchFamily="18" charset="2"/>
              </a:rPr>
              <a:t> </a:t>
            </a:r>
            <a:r>
              <a:rPr lang="en-US" altLang="zh-CN" sz="1800" i="1" dirty="0" err="1">
                <a:ea typeface="宋体" panose="02010600030101010101" pitchFamily="2" charset="-122"/>
                <a:sym typeface="Symbol" panose="05050102010706020507" pitchFamily="18" charset="2"/>
              </a:rPr>
              <a:t>P</a:t>
            </a:r>
            <a:r>
              <a:rPr lang="en-US" altLang="zh-CN" sz="1800" i="1" baseline="-25000" dirty="0" err="1">
                <a:ea typeface="宋体" panose="02010600030101010101" pitchFamily="2" charset="-122"/>
                <a:sym typeface="Symbol" panose="05050102010706020507" pitchFamily="18" charset="2"/>
              </a:rPr>
              <a:t>j</a:t>
            </a:r>
            <a:r>
              <a:rPr lang="en-US" altLang="zh-CN" sz="1800" i="1" dirty="0">
                <a:ea typeface="宋体" panose="02010600030101010101" pitchFamily="2" charset="-122"/>
                <a:sym typeface="Symbol" panose="05050102010706020507" pitchFamily="18" charset="2"/>
              </a:rPr>
              <a:t>.</a:t>
            </a:r>
            <a:br>
              <a:rPr lang="en-US" altLang="zh-CN" sz="1800" i="1" dirty="0">
                <a:ea typeface="宋体" panose="02010600030101010101" pitchFamily="2" charset="-122"/>
                <a:sym typeface="Symbol" panose="05050102010706020507" pitchFamily="18" charset="2"/>
              </a:rPr>
            </a:br>
            <a:endParaRPr lang="en-US" altLang="zh-CN" sz="1800" i="1" dirty="0">
              <a:ea typeface="宋体" panose="02010600030101010101" pitchFamily="2" charset="-122"/>
              <a:sym typeface="Symbol" panose="05050102010706020507" pitchFamily="18" charset="2"/>
            </a:endParaRPr>
          </a:p>
          <a:p>
            <a:r>
              <a:rPr lang="en-US" altLang="zh-CN" sz="2000" dirty="0">
                <a:ea typeface="宋体" panose="02010600030101010101" pitchFamily="2" charset="-122"/>
              </a:rPr>
              <a:t>Periodically invoke an algorithm that searches for </a:t>
            </a:r>
            <a:r>
              <a:rPr lang="en-US" altLang="zh-CN" sz="2000" dirty="0">
                <a:solidFill>
                  <a:srgbClr val="FF0066"/>
                </a:solidFill>
                <a:ea typeface="宋体" panose="02010600030101010101" pitchFamily="2" charset="-122"/>
              </a:rPr>
              <a:t>a cycle</a:t>
            </a:r>
            <a:r>
              <a:rPr lang="en-US" altLang="zh-CN" sz="2000" dirty="0">
                <a:ea typeface="宋体" panose="02010600030101010101" pitchFamily="2" charset="-122"/>
              </a:rPr>
              <a:t> in the graph. </a:t>
            </a:r>
            <a:r>
              <a:rPr lang="en-US" altLang="zh-CN" sz="2000" dirty="0">
                <a:solidFill>
                  <a:srgbClr val="FF0066"/>
                </a:solidFill>
                <a:ea typeface="宋体" panose="02010600030101010101" pitchFamily="2" charset="-122"/>
              </a:rPr>
              <a:t>If there is a </a:t>
            </a:r>
            <a:r>
              <a:rPr lang="en-US" altLang="zh-CN" sz="2000" b="1" dirty="0">
                <a:solidFill>
                  <a:srgbClr val="FF0066"/>
                </a:solidFill>
                <a:ea typeface="宋体" panose="02010600030101010101" pitchFamily="2" charset="-122"/>
              </a:rPr>
              <a:t>cycle</a:t>
            </a:r>
            <a:r>
              <a:rPr lang="en-US" altLang="zh-CN" sz="2000" dirty="0">
                <a:solidFill>
                  <a:srgbClr val="FF0066"/>
                </a:solidFill>
                <a:ea typeface="宋体" panose="02010600030101010101" pitchFamily="2" charset="-122"/>
              </a:rPr>
              <a:t>, there exists a deadlock</a:t>
            </a:r>
            <a:r>
              <a:rPr lang="en-US" altLang="zh-CN" sz="2000" dirty="0">
                <a:ea typeface="宋体" panose="02010600030101010101" pitchFamily="2" charset="-122"/>
              </a:rPr>
              <a:t>.</a:t>
            </a:r>
            <a:endParaRPr lang="en-US" altLang="zh-CN" sz="2000" dirty="0">
              <a:ea typeface="宋体" panose="02010600030101010101" pitchFamily="2" charset="-122"/>
            </a:endParaRPr>
          </a:p>
          <a:p>
            <a:pPr>
              <a:buFont typeface="Monotype Sorts" pitchFamily="2" charset="2"/>
              <a:buNone/>
            </a:pPr>
            <a:endParaRPr lang="en-US" altLang="zh-CN" sz="2000" dirty="0">
              <a:ea typeface="宋体" panose="02010600030101010101" pitchFamily="2" charset="-122"/>
            </a:endParaRPr>
          </a:p>
          <a:p>
            <a:r>
              <a:rPr lang="en-US" altLang="zh-CN" sz="2000" dirty="0">
                <a:ea typeface="宋体" panose="02010600030101010101" pitchFamily="2" charset="-122"/>
              </a:rPr>
              <a:t>An algorithm to detect a cycle in a graph requires an order of</a:t>
            </a:r>
            <a:r>
              <a:rPr lang="en-US" altLang="zh-CN" sz="2000" i="1" dirty="0">
                <a:ea typeface="宋体" panose="02010600030101010101" pitchFamily="2" charset="-122"/>
              </a:rPr>
              <a:t> n</a:t>
            </a:r>
            <a:r>
              <a:rPr lang="en-US" altLang="zh-CN" sz="2000" baseline="30000" dirty="0">
                <a:ea typeface="宋体" panose="02010600030101010101" pitchFamily="2" charset="-122"/>
              </a:rPr>
              <a:t>2</a:t>
            </a:r>
            <a:r>
              <a:rPr lang="en-US" altLang="zh-CN" sz="2000" dirty="0">
                <a:ea typeface="宋体" panose="02010600030101010101" pitchFamily="2" charset="-122"/>
              </a:rPr>
              <a:t> operations, where </a:t>
            </a:r>
            <a:r>
              <a:rPr lang="en-US" altLang="zh-CN" sz="2000" i="1" dirty="0">
                <a:ea typeface="宋体" panose="02010600030101010101" pitchFamily="2" charset="-122"/>
              </a:rPr>
              <a:t>n</a:t>
            </a:r>
            <a:r>
              <a:rPr lang="en-US" altLang="zh-CN" sz="2000" dirty="0">
                <a:ea typeface="宋体" panose="02010600030101010101" pitchFamily="2" charset="-122"/>
              </a:rPr>
              <a:t> is the number of vertices in the graph.</a:t>
            </a:r>
            <a:r>
              <a:rPr lang="zh-CN" altLang="en-US" sz="2000" dirty="0">
                <a:ea typeface="宋体" panose="02010600030101010101" pitchFamily="2" charset="-122"/>
              </a:rPr>
              <a:t>（</a:t>
            </a:r>
            <a:r>
              <a:rPr lang="en-US" altLang="zh-CN" sz="2000" dirty="0">
                <a:ea typeface="宋体" panose="02010600030101010101" pitchFamily="2" charset="-122"/>
              </a:rPr>
              <a:t>O(</a:t>
            </a:r>
            <a:r>
              <a:rPr lang="en-US" altLang="zh-CN" sz="2000" i="1" dirty="0">
                <a:ea typeface="宋体" panose="02010600030101010101" pitchFamily="2" charset="-122"/>
              </a:rPr>
              <a:t>n</a:t>
            </a:r>
            <a:r>
              <a:rPr lang="en-US" altLang="zh-CN" sz="2000" baseline="30000" dirty="0">
                <a:ea typeface="宋体" panose="02010600030101010101" pitchFamily="2" charset="-122"/>
              </a:rPr>
              <a:t>2</a:t>
            </a:r>
            <a:r>
              <a:rPr lang="en-US" altLang="zh-CN" sz="2000" dirty="0">
                <a:ea typeface="宋体" panose="02010600030101010101" pitchFamily="2" charset="-122"/>
              </a:rPr>
              <a:t>)</a:t>
            </a:r>
            <a:r>
              <a:rPr lang="zh-CN" altLang="en-US" sz="2000" dirty="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039813" y="581025"/>
            <a:ext cx="7285037" cy="457200"/>
          </a:xfrm>
          <a:ln>
            <a:miter/>
          </a:ln>
        </p:spPr>
        <p:txBody>
          <a:bodyPr/>
          <a:lstStyle/>
          <a:p>
            <a:pPr>
              <a:defRPr/>
            </a:pPr>
            <a:r>
              <a:rPr lang="en-US" altLang="zh-CN" sz="2000">
                <a:effectLst>
                  <a:outerShdw blurRad="38100" dist="38100" dir="2700000" algn="tl">
                    <a:srgbClr val="C0C0C0"/>
                  </a:outerShdw>
                </a:effectLst>
                <a:ea typeface="宋体" panose="02010600030101010101" pitchFamily="2" charset="-122"/>
                <a:cs typeface="+mj-cs"/>
              </a:rPr>
              <a:t>Resource-Allocation Graph and Wait-for Graph</a:t>
            </a:r>
            <a:endParaRPr lang="en-US" altLang="zh-CN" sz="2000">
              <a:effectLst>
                <a:outerShdw blurRad="38100" dist="38100" dir="2700000" algn="tl">
                  <a:srgbClr val="C0C0C0"/>
                </a:outerShdw>
              </a:effectLst>
              <a:ea typeface="宋体" panose="02010600030101010101" pitchFamily="2" charset="-122"/>
              <a:cs typeface="+mj-cs"/>
            </a:endParaRPr>
          </a:p>
        </p:txBody>
      </p:sp>
      <p:sp>
        <p:nvSpPr>
          <p:cNvPr id="84995" name="Text Box 5"/>
          <p:cNvSpPr txBox="1">
            <a:spLocks noChangeArrowheads="1"/>
          </p:cNvSpPr>
          <p:nvPr/>
        </p:nvSpPr>
        <p:spPr bwMode="auto">
          <a:xfrm>
            <a:off x="1039813" y="5292725"/>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(a) </a:t>
            </a:r>
            <a:r>
              <a:rPr lang="en-US" altLang="zh-CN" sz="1800">
                <a:solidFill>
                  <a:srgbClr val="000099"/>
                </a:solidFill>
                <a:ea typeface="宋体" panose="02010600030101010101" pitchFamily="2" charset="-122"/>
              </a:rPr>
              <a:t>Resource-Allocation Graph</a:t>
            </a:r>
            <a:endParaRPr lang="en-US" altLang="zh-CN" sz="1800">
              <a:solidFill>
                <a:srgbClr val="000099"/>
              </a:solidFill>
              <a:ea typeface="宋体" panose="02010600030101010101" pitchFamily="2" charset="-122"/>
            </a:endParaRPr>
          </a:p>
        </p:txBody>
      </p:sp>
      <p:sp>
        <p:nvSpPr>
          <p:cNvPr id="84996" name="Text Box 6"/>
          <p:cNvSpPr txBox="1">
            <a:spLocks noChangeArrowheads="1"/>
          </p:cNvSpPr>
          <p:nvPr/>
        </p:nvSpPr>
        <p:spPr bwMode="auto">
          <a:xfrm>
            <a:off x="4932363" y="5292725"/>
            <a:ext cx="3582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 (b</a:t>
            </a:r>
            <a:r>
              <a:rPr lang="en-US" altLang="zh-CN" sz="1800" dirty="0">
                <a:solidFill>
                  <a:srgbClr val="7030A0"/>
                </a:solidFill>
                <a:ea typeface="宋体" panose="02010600030101010101" pitchFamily="2" charset="-122"/>
              </a:rPr>
              <a:t>) Corresponding wait-for graph</a:t>
            </a:r>
            <a:endParaRPr lang="en-US" altLang="zh-CN" sz="1800" dirty="0">
              <a:solidFill>
                <a:srgbClr val="7030A0"/>
              </a:solidFill>
              <a:ea typeface="宋体" panose="02010600030101010101" pitchFamily="2" charset="-122"/>
            </a:endParaRPr>
          </a:p>
        </p:txBody>
      </p:sp>
      <p:pic>
        <p:nvPicPr>
          <p:cNvPr id="84997" name="Picture 8"/>
          <p:cNvPicPr>
            <a:picLocks noChangeAspect="1" noChangeArrowheads="1"/>
          </p:cNvPicPr>
          <p:nvPr/>
        </p:nvPicPr>
        <p:blipFill>
          <a:blip r:embed="rId1">
            <a:extLst>
              <a:ext uri="{28A0092B-C50C-407E-A947-70E740481C1C}">
                <a14:useLocalDpi xmlns:a14="http://schemas.microsoft.com/office/drawing/2010/main" val="0"/>
              </a:ext>
            </a:extLst>
          </a:blip>
          <a:srcRect l="758" t="7358" r="523" b="7356"/>
          <a:stretch>
            <a:fillRect/>
          </a:stretch>
        </p:blipFill>
        <p:spPr bwMode="auto">
          <a:xfrm>
            <a:off x="1849438" y="1562100"/>
            <a:ext cx="5313362" cy="34432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PROBLEMREMARKTITLE" val="ProblemRemarkBoardTitle"/>
</p:tagLst>
</file>

<file path=ppt/tags/tag101.xml><?xml version="1.0" encoding="utf-8"?>
<p:tagLst xmlns:p="http://schemas.openxmlformats.org/presentationml/2006/main">
  <p:tag name="PROBLEMREMARKTITLE" val="ProblemRemarkBoardTitle"/>
</p:tagLst>
</file>

<file path=ppt/tags/tag102.xml><?xml version="1.0" encoding="utf-8"?>
<p:tagLst xmlns:p="http://schemas.openxmlformats.org/presentationml/2006/main">
  <p:tag name="PROBLEMREMARKTITLE" val="ProblemRemarkBoardTitle"/>
</p:tagLst>
</file>

<file path=ppt/tags/tag103.xml><?xml version="1.0" encoding="utf-8"?>
<p:tagLst xmlns:p="http://schemas.openxmlformats.org/presentationml/2006/main">
  <p:tag name="PROBLEMREMARKTITLE" val="ProblemRemarkBoardTitle"/>
</p:tagLst>
</file>

<file path=ppt/tags/tag104.xml><?xml version="1.0" encoding="utf-8"?>
<p:tagLst xmlns:p="http://schemas.openxmlformats.org/presentationml/2006/main">
  <p:tag name="PROBLEMREMARKTITLE" val="ProblemRemarkBoardTitle"/>
</p:tagLst>
</file>

<file path=ppt/tags/tag105.xml><?xml version="1.0" encoding="utf-8"?>
<p:tagLst xmlns:p="http://schemas.openxmlformats.org/presentationml/2006/main">
  <p:tag name="PROBLEMREMARKTITLE" val="ProblemRemarkBoardTitle"/>
</p:tagLst>
</file>

<file path=ppt/tags/tag106.xml><?xml version="1.0" encoding="utf-8"?>
<p:tagLst xmlns:p="http://schemas.openxmlformats.org/presentationml/2006/main">
  <p:tag name="PROBLEMREMARKTITLE" val="ProblemRemarkBoardTitle"/>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 val="ProblemRemarkBoard"/>
</p:tagLst>
</file>

<file path=ppt/tags/tag110.xml><?xml version="1.0" encoding="utf-8"?>
<p:tagLst xmlns:p="http://schemas.openxmlformats.org/presentationml/2006/main">
  <p:tag name="RAINPROBLEMTYPE" val="ProblemTypeMarker"/>
</p:tagLst>
</file>

<file path=ppt/tags/tag111.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 val="ProblemSetting"/>
  <p:tag name="RAINPROBLEMTYPE" val="MultipleChoice"/>
</p:tagLst>
</file>

<file path=ppt/tags/tag113.xml><?xml version="1.0" encoding="utf-8"?>
<p:tagLst xmlns:p="http://schemas.openxmlformats.org/presentationml/2006/main">
  <p:tag name="RAINPROBLEM" val="ProblemWarning"/>
</p:tagLst>
</file>

<file path=ppt/tags/tag114.xml><?xml version="1.0" encoding="utf-8"?>
<p:tagLst xmlns:p="http://schemas.openxmlformats.org/presentationml/2006/main">
  <p:tag name="RAINPROBLEM" val="MultipleChoice"/>
  <p:tag name="PROBLEMSCORE" val="1.0"/>
  <p:tag name="PROBLEMHASREMARK" val="True"/>
  <p:tag name="PROBLEMREMARK" val="B"/>
</p:tagLst>
</file>

<file path=ppt/tags/tag115.xml><?xml version="1.0" encoding="utf-8"?>
<p:tagLst xmlns:p="http://schemas.openxmlformats.org/presentationml/2006/main">
  <p:tag name="KSO_WPP_MARK_KEY" val="9d448375-73d1-4783-8614-c4f75383ff53"/>
  <p:tag name="COMMONDATA" val="eyJoZGlkIjoiZTJlYTQ4NDIyY2RmNWIyZGE3NzBlYTRmZmM4YmU0NzUifQ=="/>
</p:tagLst>
</file>

<file path=ppt/tags/tag12.xml><?xml version="1.0" encoding="utf-8"?>
<p:tagLst xmlns:p="http://schemas.openxmlformats.org/presentationml/2006/main">
  <p:tag name="PROBLEMREMARKTITLE" val="ProblemRemarkBoardTip"/>
</p:tagLst>
</file>

<file path=ppt/tags/tag13.xml><?xml version="1.0" encoding="utf-8"?>
<p:tagLst xmlns:p="http://schemas.openxmlformats.org/presentationml/2006/main">
  <p:tag name="RAINPROBLEM" val="ProblemRemark"/>
</p:tagLst>
</file>

<file path=ppt/tags/tag14.xml><?xml version="1.0" encoding="utf-8"?>
<p:tagLst xmlns:p="http://schemas.openxmlformats.org/presentationml/2006/main">
  <p:tag name="RAINPROBLEM" val="ProblemRemark"/>
</p:tagLst>
</file>

<file path=ppt/tags/tag15.xml><?xml version="1.0" encoding="utf-8"?>
<p:tagLst xmlns:p="http://schemas.openxmlformats.org/presentationml/2006/main">
  <p:tag name="PROBLEMREMARKTITLE" val="ProblemRemarkBoardTitle"/>
</p:tagLst>
</file>

<file path=ppt/tags/tag16.xml><?xml version="1.0" encoding="utf-8"?>
<p:tagLst xmlns:p="http://schemas.openxmlformats.org/presentationml/2006/main">
  <p:tag name="PROBLEMREMARKTITLE" val="ProblemRemarkBoardTitle"/>
</p:tagLst>
</file>

<file path=ppt/tags/tag17.xml><?xml version="1.0" encoding="utf-8"?>
<p:tagLst xmlns:p="http://schemas.openxmlformats.org/presentationml/2006/main">
  <p:tag name="PROBLEMREMARKTITLE" val="ProblemRemarkBoardTitle"/>
</p:tagLst>
</file>

<file path=ppt/tags/tag18.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PROBLEMREMARKTITLE" val="ProblemRemarkBoardTitle"/>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1.xml><?xml version="1.0" encoding="utf-8"?>
<p:tagLst xmlns:p="http://schemas.openxmlformats.org/presentationml/2006/main">
  <p:tag name="PROBLEMREMARKTITLE" val="ProblemRemarkBoardTitle"/>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 val="ProblemSetting"/>
  <p:tag name="RAINPROBLEMTYPE" val="MultipleChoice"/>
</p:tagLst>
</file>

<file path=ppt/tags/tag28.xml><?xml version="1.0" encoding="utf-8"?>
<p:tagLst xmlns:p="http://schemas.openxmlformats.org/presentationml/2006/main">
  <p:tag name="RAINPROBLEM" val="ProblemWarning"/>
</p:tagLst>
</file>

<file path=ppt/tags/tag29.xml><?xml version="1.0" encoding="utf-8"?>
<p:tagLst xmlns:p="http://schemas.openxmlformats.org/presentationml/2006/main">
  <p:tag name="RAINPROBLEM" val="MultipleChoice"/>
  <p:tag name="PROBLEMSCORE" val="1.0"/>
  <p:tag name="PROBLEMHASREMARK" val="True"/>
  <p:tag name="PROBLEMREMARK" val="C&#10;若不会发生死锁，应满足&#10;nx＜m+n，即&#10;3𝐾&lt;8+𝐾, 𝐾&lt;4，即4个进程就会发生死锁的可能。&#10;&#10;或： 若不可能死锁，应满足 n(x-1)+1≤m，有&#10;(3-1)K+1 ≤ 8，K ≤3.5，&#10;即有3.5个进程系统不会发生死锁，4个进程就会有死锁的可能。&#10;&#10;"/>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Body"/>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Item"/>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Bullet"/>
  <p:tag name="RAINPROBLEMTYPE" val="MultipleChoice"/>
  <p:tag name="RAINBULLET" val="Wrong"/>
</p:tagLst>
</file>

<file path=ppt/tags/tag39.xml><?xml version="1.0" encoding="utf-8"?>
<p:tagLst xmlns:p="http://schemas.openxmlformats.org/presentationml/2006/main">
  <p:tag name="RAINPROBLEM" val="ProblemSubmit"/>
  <p:tag name="RAINPROBLEMTYPE" val="MultipleChoice"/>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KSO_WM_UNIT_TABLE_BEAUTIFY" val="smartTable{25772f35-2802-482b-8c9c-a8050e8b0dea}"/>
</p:tagLst>
</file>

<file path=ppt/tags/tag41.xml><?xml version="1.0" encoding="utf-8"?>
<p:tagLst xmlns:p="http://schemas.openxmlformats.org/presentationml/2006/main">
  <p:tag name="RAINPROBLEM" val="ProblemRemarkBoard"/>
</p:tagLst>
</file>

<file path=ppt/tags/tag42.xml><?xml version="1.0" encoding="utf-8"?>
<p:tagLst xmlns:p="http://schemas.openxmlformats.org/presentationml/2006/main">
  <p:tag name="PROBLEMREMARKTITLE" val="ProblemRemarkBoardTip"/>
</p:tagLst>
</file>

<file path=ppt/tags/tag43.xml><?xml version="1.0" encoding="utf-8"?>
<p:tagLst xmlns:p="http://schemas.openxmlformats.org/presentationml/2006/main">
  <p:tag name="RAINPROBLEM" val="ProblemRemark"/>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PROBLEMREMARKTITLE" val="ProblemRemarkBoardTitle"/>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PROBLEMREMARKTITLE" val="ProblemRemarkBoardTitle"/>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 val="ProblemSetting"/>
  <p:tag name="RAINPROBLEMTYPE" val="MultipleChoice"/>
</p:tagLst>
</file>

<file path=ppt/tags/tag57.xml><?xml version="1.0" encoding="utf-8"?>
<p:tagLst xmlns:p="http://schemas.openxmlformats.org/presentationml/2006/main">
  <p:tag name="RAINPROBLEM" val="ProblemWarning"/>
</p:tagLst>
</file>

<file path=ppt/tags/tag58.xml><?xml version="1.0" encoding="utf-8"?>
<p:tagLst xmlns:p="http://schemas.openxmlformats.org/presentationml/2006/main">
  <p:tag name="RAINPROBLEM" val="MultipleChoice"/>
  <p:tag name="PROBLEMSCORE" val="1.0"/>
  <p:tag name="PROBLEMHASREMARK" val="True"/>
  <p:tag name="PROBLEMREMARK" val="D"/>
</p:tagLst>
</file>

<file path=ppt/tags/tag59.xml><?xml version="1.0" encoding="utf-8"?>
<p:tagLst xmlns:p="http://schemas.openxmlformats.org/presentationml/2006/main">
  <p:tag name="RAINPROBLEM" val="ProblemBody"/>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Item"/>
</p:tagLst>
</file>

<file path=ppt/tags/tag63.xml><?xml version="1.0" encoding="utf-8"?>
<p:tagLst xmlns:p="http://schemas.openxmlformats.org/presentationml/2006/main">
  <p:tag name="RAINPROBLEM" val="ProblemItem"/>
</p:tagLst>
</file>

<file path=ppt/tags/tag64.xml><?xml version="1.0" encoding="utf-8"?>
<p:tagLst xmlns:p="http://schemas.openxmlformats.org/presentationml/2006/main">
  <p:tag name="RAINPROBLEM" val="ProblemBullet"/>
  <p:tag name="RAINPROBLEMTYPE" val="MultipleChoice"/>
  <p:tag name="RAINBULLET" val="Wrong"/>
</p:tagLst>
</file>

<file path=ppt/tags/tag65.xml><?xml version="1.0" encoding="utf-8"?>
<p:tagLst xmlns:p="http://schemas.openxmlformats.org/presentationml/2006/main">
  <p:tag name="RAINPROBLEM" val="ProblemBullet"/>
  <p:tag name="RAINPROBLEMTYPE" val="MultipleChoice"/>
  <p:tag name="RAINBULLET" val="Wrong"/>
</p:tagLst>
</file>

<file path=ppt/tags/tag66.xml><?xml version="1.0" encoding="utf-8"?>
<p:tagLst xmlns:p="http://schemas.openxmlformats.org/presentationml/2006/main">
  <p:tag name="RAINPROBLEM" val="ProblemBullet"/>
  <p:tag name="RAINPROBLEMTYPE" val="MultipleChoice"/>
  <p:tag name="RAINBULLET" val="Wrong"/>
</p:tagLst>
</file>

<file path=ppt/tags/tag67.xml><?xml version="1.0" encoding="utf-8"?>
<p:tagLst xmlns:p="http://schemas.openxmlformats.org/presentationml/2006/main">
  <p:tag name="RAINPROBLEM" val="ProblemBullet"/>
  <p:tag name="RAINPROBLEMTYPE" val="MultipleChoice"/>
  <p:tag name="RAINBULLET" val="Wrong"/>
</p:tagLst>
</file>

<file path=ppt/tags/tag68.xml><?xml version="1.0" encoding="utf-8"?>
<p:tagLst xmlns:p="http://schemas.openxmlformats.org/presentationml/2006/main">
  <p:tag name="RAINPROBLEM" val="ProblemSubmit"/>
  <p:tag name="RAINPROBLEMTYPE" val="MultipleChoice"/>
</p:tagLst>
</file>

<file path=ppt/tags/tag69.xml><?xml version="1.0" encoding="utf-8"?>
<p:tagLst xmlns:p="http://schemas.openxmlformats.org/presentationml/2006/main">
  <p:tag name="RAINPROBLEM" val="ProblemRemarkBoard"/>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PROBLEMREMARKTITLE" val="ProblemRemarkBoardTip"/>
</p:tagLst>
</file>

<file path=ppt/tags/tag71.xml><?xml version="1.0" encoding="utf-8"?>
<p:tagLst xmlns:p="http://schemas.openxmlformats.org/presentationml/2006/main">
  <p:tag name="RAINPROBLEM" val="ProblemRemark"/>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PROBLEMREMARKTITLE" val="ProblemRemarkBoardTitle"/>
</p:tagLst>
</file>

<file path=ppt/tags/tag76.xml><?xml version="1.0" encoding="utf-8"?>
<p:tagLst xmlns:p="http://schemas.openxmlformats.org/presentationml/2006/main">
  <p:tag name="PROBLEMREMARKTITLE" val="ProblemRemarkBoardTitle"/>
</p:tagLst>
</file>

<file path=ppt/tags/tag77.xml><?xml version="1.0" encoding="utf-8"?>
<p:tagLst xmlns:p="http://schemas.openxmlformats.org/presentationml/2006/main">
  <p:tag name="PROBLEMREMARKTITLE" val="ProblemRemarkBoardTitle"/>
</p:tagLst>
</file>

<file path=ppt/tags/tag78.xml><?xml version="1.0" encoding="utf-8"?>
<p:tagLst xmlns:p="http://schemas.openxmlformats.org/presentationml/2006/main">
  <p:tag name="PROBLEMREMARKTITLE" val="ProblemRemarkBoardTitle"/>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TYPE" val="ProblemTypeMarker"/>
</p:tagLst>
</file>

<file path=ppt/tags/tag84.xml><?xml version="1.0" encoding="utf-8"?>
<p:tagLst xmlns:p="http://schemas.openxmlformats.org/presentationml/2006/main">
  <p:tag name="RAINPROBLEM" val="ProblemSetting"/>
  <p:tag name="RAINPROBLEMTYPE" val="MultipleChoice"/>
</p:tagLst>
</file>

<file path=ppt/tags/tag85.xml><?xml version="1.0" encoding="utf-8"?>
<p:tagLst xmlns:p="http://schemas.openxmlformats.org/presentationml/2006/main">
  <p:tag name="RAINPROBLEM" val="ProblemWarning"/>
</p:tagLst>
</file>

<file path=ppt/tags/tag86.xml><?xml version="1.0" encoding="utf-8"?>
<p:tagLst xmlns:p="http://schemas.openxmlformats.org/presentationml/2006/main">
  <p:tag name="RAINPROBLEM" val="MultipleChoice"/>
  <p:tag name="PROBLEMSCORE" val="1.0"/>
  <p:tag name="PROBLEMHASREMARK" val="True"/>
  <p:tag name="PROBLEMREMARK" val="B&#10;&#10;银行家算法运行进程随时提出资源请求，没有破坏死锁必要条件中的“请求与保持”条件，以及“不剥夺”条件，只是破坏了“环路等待条件”"/>
</p:tagLst>
</file>

<file path=ppt/tags/tag87.xml><?xml version="1.0" encoding="utf-8"?>
<p:tagLst xmlns:p="http://schemas.openxmlformats.org/presentationml/2006/main">
  <p:tag name="RAINPROBLEM" val="ProblemBody"/>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ProblemItem"/>
</p:tagLst>
</file>

<file path=ppt/tags/tag91.xml><?xml version="1.0" encoding="utf-8"?>
<p:tagLst xmlns:p="http://schemas.openxmlformats.org/presentationml/2006/main">
  <p:tag name="RAINPROBLEM" val="ProblemItem"/>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Bullet"/>
  <p:tag name="RAINPROBLEMTYPE" val="MultipleChoice"/>
  <p:tag name="RAINBULLET" val="Wrong"/>
</p:tagLst>
</file>

<file path=ppt/tags/tag94.xml><?xml version="1.0" encoding="utf-8"?>
<p:tagLst xmlns:p="http://schemas.openxmlformats.org/presentationml/2006/main">
  <p:tag name="RAINPROBLEM" val="ProblemBullet"/>
  <p:tag name="RAINPROBLEMTYPE" val="MultipleChoice"/>
  <p:tag name="RAINBULLET" val="Wrong"/>
</p:tagLst>
</file>

<file path=ppt/tags/tag95.xml><?xml version="1.0" encoding="utf-8"?>
<p:tagLst xmlns:p="http://schemas.openxmlformats.org/presentationml/2006/main">
  <p:tag name="RAINPROBLEM" val="ProblemBullet"/>
  <p:tag name="RAINPROBLEMTYPE" val="MultipleChoice"/>
  <p:tag name="RAINBULLET" val="Wrong"/>
</p:tagLst>
</file>

<file path=ppt/tags/tag96.xml><?xml version="1.0" encoding="utf-8"?>
<p:tagLst xmlns:p="http://schemas.openxmlformats.org/presentationml/2006/main">
  <p:tag name="RAINPROBLEM" val="ProblemSubmit"/>
  <p:tag name="RAINPROBLEMTYPE" val="MultipleChoice"/>
</p:tagLst>
</file>

<file path=ppt/tags/tag97.xml><?xml version="1.0" encoding="utf-8"?>
<p:tagLst xmlns:p="http://schemas.openxmlformats.org/presentationml/2006/main">
  <p:tag name="RAINPROBLEM" val="ProblemRemarkBoard"/>
</p:tagLst>
</file>

<file path=ppt/tags/tag98.xml><?xml version="1.0" encoding="utf-8"?>
<p:tagLst xmlns:p="http://schemas.openxmlformats.org/presentationml/2006/main">
  <p:tag name="PROBLEMREMARKTITLE" val="ProblemRemarkBoardTip"/>
</p:tagLst>
</file>

<file path=ppt/tags/tag99.xml><?xml version="1.0" encoding="utf-8"?>
<p:tagLst xmlns:p="http://schemas.openxmlformats.org/presentationml/2006/main">
  <p:tag name="RAINPROBLEM" val="ProblemRemark"/>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38944</Words>
  <Application>WPS 演示</Application>
  <PresentationFormat>全屏显示(4:3)</PresentationFormat>
  <Paragraphs>1632</Paragraphs>
  <Slides>125</Slides>
  <Notes>0</Notes>
  <HiddenSlides>21</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8</vt:i4>
      </vt:variant>
      <vt:variant>
        <vt:lpstr>幻灯片标题</vt:lpstr>
      </vt:variant>
      <vt:variant>
        <vt:i4>125</vt:i4>
      </vt:variant>
    </vt:vector>
  </HeadingPairs>
  <TitlesOfParts>
    <vt:vector size="149" baseType="lpstr">
      <vt:lpstr>Arial</vt:lpstr>
      <vt:lpstr>宋体</vt:lpstr>
      <vt:lpstr>Wingdings</vt:lpstr>
      <vt:lpstr>Helvetica</vt:lpstr>
      <vt:lpstr>Monotype Sorts</vt:lpstr>
      <vt:lpstr>Wingdings</vt:lpstr>
      <vt:lpstr>Times New Roman</vt:lpstr>
      <vt:lpstr>MT Extra</vt:lpstr>
      <vt:lpstr>微软雅黑</vt:lpstr>
      <vt:lpstr>Arial Unicode MS</vt:lpstr>
      <vt:lpstr>Symbol</vt:lpstr>
      <vt:lpstr>Cambria Math</vt:lpstr>
      <vt:lpstr>幼圆</vt:lpstr>
      <vt:lpstr>Times New Roman</vt:lpstr>
      <vt:lpstr>os-w-java</vt:lpstr>
      <vt:lpstr>1_os-w-java</vt:lpstr>
      <vt:lpstr>Visio.Drawing.11</vt:lpstr>
      <vt:lpstr>Visio.Drawing.11</vt:lpstr>
      <vt:lpstr>Visio.Drawing.11</vt:lpstr>
      <vt:lpstr>Visio.Drawing.11</vt:lpstr>
      <vt:lpstr>Visio.Drawing.11</vt:lpstr>
      <vt:lpstr>Visio.Drawing.11</vt:lpstr>
      <vt:lpstr>Visio.Drawing.11</vt:lpstr>
      <vt:lpstr>Visio.Drawing.11</vt:lpstr>
      <vt:lpstr>Chapter 7:  Deadlocks</vt:lpstr>
      <vt:lpstr>Chapter 7:  Deadlocks</vt:lpstr>
      <vt:lpstr>Chapter Objectives</vt:lpstr>
      <vt:lpstr>The Deadlock Problem</vt:lpstr>
      <vt:lpstr>Bridge Crossing Example</vt:lpstr>
      <vt:lpstr>The Deadlock Problem</vt:lpstr>
      <vt:lpstr>The Deadlock Problem</vt:lpstr>
      <vt:lpstr>Deadlock and Starvation</vt:lpstr>
      <vt:lpstr>Reasons of Deadlock</vt:lpstr>
      <vt:lpstr>Reasons of Deadlock:例</vt:lpstr>
      <vt:lpstr>7.1 System Model</vt:lpstr>
      <vt:lpstr>7.2 Deadlock Characterization</vt:lpstr>
      <vt:lpstr>7.2.2 Resource-Allocation Graph (RAG)</vt:lpstr>
      <vt:lpstr>Resource-Allocation Graph (Cont.)</vt:lpstr>
      <vt:lpstr>设备独立性</vt:lpstr>
      <vt:lpstr>Example of a Resource Allocation Graph</vt:lpstr>
      <vt:lpstr>Resource Allocation Graph With A Deadlock</vt:lpstr>
      <vt:lpstr>Graph With A Cycle But No Deadlock</vt:lpstr>
      <vt:lpstr>Basic Facts</vt:lpstr>
      <vt:lpstr>例题</vt:lpstr>
      <vt:lpstr>提示</vt:lpstr>
      <vt:lpstr>7.3 Methods for Handling Deadlocks</vt:lpstr>
      <vt:lpstr>7.4 Deadlock Prevention</vt:lpstr>
      <vt:lpstr>Deadlock Prevention</vt:lpstr>
      <vt:lpstr>Deadlock Prevention</vt:lpstr>
      <vt:lpstr>Deadlock Prevention (Cont.)</vt:lpstr>
      <vt:lpstr>Deadlock Prevention (Cont.)</vt:lpstr>
      <vt:lpstr>Deadlock Prevention (Cont.)</vt:lpstr>
      <vt:lpstr>Deadlock Prevention: Discussion</vt:lpstr>
      <vt:lpstr>例题</vt:lpstr>
      <vt:lpstr>讨论：如何预防可能出现的死锁？说明理由</vt:lpstr>
      <vt:lpstr>PowerPoint 演示文稿</vt:lpstr>
      <vt:lpstr>PowerPoint 演示文稿</vt:lpstr>
      <vt:lpstr>PowerPoint 演示文稿</vt:lpstr>
      <vt:lpstr>PowerPoint 演示文稿</vt:lpstr>
      <vt:lpstr>PowerPoint 演示文稿</vt:lpstr>
      <vt:lpstr>7.5 Deadlock Avoidance</vt:lpstr>
      <vt:lpstr>死锁产生的过程</vt:lpstr>
      <vt:lpstr>Deadlock Avoidance</vt:lpstr>
      <vt:lpstr>Deadlock Avoidance</vt:lpstr>
      <vt:lpstr>Resource-allocation state</vt:lpstr>
      <vt:lpstr>Safe State-例</vt:lpstr>
      <vt:lpstr>Unsafe State-例1</vt:lpstr>
      <vt:lpstr>Unsafe State-例2</vt:lpstr>
      <vt:lpstr>PowerPoint 演示文稿</vt:lpstr>
      <vt:lpstr>Safe State</vt:lpstr>
      <vt:lpstr>Basic Facts</vt:lpstr>
      <vt:lpstr>Safe, Unsafe , Deadlock State </vt:lpstr>
      <vt:lpstr>Unsafe State---but not yet deadlock</vt:lpstr>
      <vt:lpstr>Basic Facts</vt:lpstr>
      <vt:lpstr>Avoidance algorithms</vt:lpstr>
      <vt:lpstr>Resource-Allocation Graph Scheme</vt:lpstr>
      <vt:lpstr>Safe state  and unsafe state in RAG Scheme</vt:lpstr>
      <vt:lpstr>Resource-Allocation Graph</vt:lpstr>
      <vt:lpstr>Safe State In Resource-Allocation Graph</vt:lpstr>
      <vt:lpstr>Unsafe State In Resource-Allocation Graph</vt:lpstr>
      <vt:lpstr>PowerPoint 演示文稿</vt:lpstr>
      <vt:lpstr>Resource-Allocation Graph Algorithm  Single instance </vt:lpstr>
      <vt:lpstr>Resource-Allocation Graph For Deadlock Avoidance (Demo1)</vt:lpstr>
      <vt:lpstr>Step1</vt:lpstr>
      <vt:lpstr>Step2</vt:lpstr>
      <vt:lpstr>Step 3</vt:lpstr>
      <vt:lpstr>Resource-Allocation Graph For Deadlock Avoidance(Demo2)</vt:lpstr>
      <vt:lpstr>PowerPoint 演示文稿</vt:lpstr>
      <vt:lpstr>Unsafe State In Resource-Allocation Graph</vt:lpstr>
      <vt:lpstr>Unsafe State In Resource-Allocation Graph</vt:lpstr>
      <vt:lpstr>Resource-Allocation Graph For Deadlock Avoidance(Demo2)</vt:lpstr>
      <vt:lpstr>7.5.3 Banker’s Algorithm</vt:lpstr>
      <vt:lpstr>Data Structures for the Banker’s Algorithm </vt:lpstr>
      <vt:lpstr>Safety Algorithm 例1</vt:lpstr>
      <vt:lpstr>Safety Algorithm</vt:lpstr>
      <vt:lpstr>Safety Algorithm 例1</vt:lpstr>
      <vt:lpstr>Safety Algorithm 例1</vt:lpstr>
      <vt:lpstr>Safety Algorithm 例1</vt:lpstr>
      <vt:lpstr>Safety Algorithm 例1</vt:lpstr>
      <vt:lpstr>Safety Algorithm 例2</vt:lpstr>
      <vt:lpstr>Safety Algorithm 例2</vt:lpstr>
      <vt:lpstr>Safety Algorithm 例2</vt:lpstr>
      <vt:lpstr>Resource-Request Algorithm for Process Pi Banker’s Algorithm</vt:lpstr>
      <vt:lpstr>Example of Banker’s Algorithm</vt:lpstr>
      <vt:lpstr>Example of Banker’s Algorithm (Cont.)</vt:lpstr>
      <vt:lpstr>Example:  P1 Request (1,0,2)</vt:lpstr>
      <vt:lpstr>Example:  P1 Request (1,0,2)</vt:lpstr>
      <vt:lpstr>Example:  P1 Request (1,0,2) (Cont.)</vt:lpstr>
      <vt:lpstr>Example:  P1 Request (1,0,2) (Cont.)</vt:lpstr>
      <vt:lpstr>Banker’s Algorithm 例</vt:lpstr>
      <vt:lpstr>Example:  P4 Request (3,3,0)</vt:lpstr>
      <vt:lpstr>Example:  P0 Request (0,2,0)</vt:lpstr>
      <vt:lpstr>Example:  P3 Request (0,2,0)</vt:lpstr>
      <vt:lpstr>Example:  P2 Request (4,0,0)</vt:lpstr>
      <vt:lpstr>避免死锁要点</vt:lpstr>
      <vt:lpstr>PowerPoint 演示文稿</vt:lpstr>
      <vt:lpstr>Deadlock Avoidance</vt:lpstr>
      <vt:lpstr>7.6 Deadlock Detection</vt:lpstr>
      <vt:lpstr>基于RAG的死锁检测</vt:lpstr>
      <vt:lpstr>可完全简化的RAG</vt:lpstr>
      <vt:lpstr>不可完全简化的RAG</vt:lpstr>
      <vt:lpstr>7.6.1 Single Instance of Each Resource Type</vt:lpstr>
      <vt:lpstr>Resource-Allocation Graph and Wait-for Graph</vt:lpstr>
      <vt:lpstr>7.6.2 Several Instances of a Resource Type</vt:lpstr>
      <vt:lpstr>Deadlock Detection Algorithm</vt:lpstr>
      <vt:lpstr>Deadlock Detection Algorithm (Cont.)</vt:lpstr>
      <vt:lpstr>Example of Deadlock Detection Algorithm</vt:lpstr>
      <vt:lpstr>Example (Cont.)</vt:lpstr>
      <vt:lpstr>例题</vt:lpstr>
      <vt:lpstr>例题</vt:lpstr>
      <vt:lpstr>例题（续上页）</vt:lpstr>
      <vt:lpstr>例题</vt:lpstr>
      <vt:lpstr>例题</vt:lpstr>
      <vt:lpstr>比较</vt:lpstr>
      <vt:lpstr>PowerPoint 演示文稿</vt:lpstr>
      <vt:lpstr>7.6.3 Detection-Algorithm Usage</vt:lpstr>
      <vt:lpstr>7.7 Recovery From Deadlock</vt:lpstr>
      <vt:lpstr>Recovery From Deadlock</vt:lpstr>
      <vt:lpstr>Recovery From Deadlock</vt:lpstr>
      <vt:lpstr> Recovery from Deadlock:  Process Termination</vt:lpstr>
      <vt:lpstr>Recovery from Deadlock: Resource Preemption</vt:lpstr>
      <vt:lpstr>讨论</vt:lpstr>
      <vt:lpstr>例题</vt:lpstr>
      <vt:lpstr>例题</vt:lpstr>
      <vt:lpstr>例题</vt:lpstr>
      <vt:lpstr>上题 参考</vt:lpstr>
      <vt:lpstr>Review: Methods for Handling Deadlocks</vt:lpstr>
      <vt:lpstr>课后复习题</vt:lpstr>
      <vt:lpstr>End of Chapter 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Deadlocks</dc:title>
  <dc:creator/>
  <cp:lastModifiedBy>小鬼u</cp:lastModifiedBy>
  <cp:revision>609</cp:revision>
  <dcterms:created xsi:type="dcterms:W3CDTF">2022-11-04T00:05:00Z</dcterms:created>
  <dcterms:modified xsi:type="dcterms:W3CDTF">2023-02-14T05:02:35Z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C497CC784977467B9F89B26AFC054AC8</vt:lpwstr>
  </property>
  <property fmtid="{D5CDD505-2E9C-101B-9397-08002B2CF9AE}" pid="3" name="KSOProductBuildVer">
    <vt:lpwstr>2052-11.1.0.13703</vt:lpwstr>
  </property>
</Properties>
</file>