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6"/>
  </p:notesMasterIdLst>
  <p:sldIdLst>
    <p:sldId id="356" r:id="rId4"/>
    <p:sldId id="274" r:id="rId5"/>
    <p:sldId id="369" r:id="rId6"/>
    <p:sldId id="381" r:id="rId7"/>
    <p:sldId id="578" r:id="rId8"/>
    <p:sldId id="382" r:id="rId9"/>
    <p:sldId id="383" r:id="rId10"/>
    <p:sldId id="384" r:id="rId11"/>
    <p:sldId id="579" r:id="rId12"/>
    <p:sldId id="385" r:id="rId13"/>
    <p:sldId id="576" r:id="rId14"/>
    <p:sldId id="378" r:id="rId15"/>
    <p:sldId id="354" r:id="rId16"/>
    <p:sldId id="352" r:id="rId17"/>
    <p:sldId id="555" r:id="rId18"/>
    <p:sldId id="275" r:id="rId19"/>
    <p:sldId id="387" r:id="rId20"/>
    <p:sldId id="534" r:id="rId21"/>
    <p:sldId id="379" r:id="rId22"/>
    <p:sldId id="563" r:id="rId23"/>
    <p:sldId id="535" r:id="rId24"/>
    <p:sldId id="277" r:id="rId25"/>
    <p:sldId id="573" r:id="rId26"/>
    <p:sldId id="380" r:id="rId27"/>
    <p:sldId id="538" r:id="rId28"/>
    <p:sldId id="278" r:id="rId29"/>
    <p:sldId id="406" r:id="rId30"/>
    <p:sldId id="388" r:id="rId31"/>
    <p:sldId id="367" r:id="rId32"/>
    <p:sldId id="389" r:id="rId33"/>
    <p:sldId id="553" r:id="rId34"/>
    <p:sldId id="558" r:id="rId35"/>
    <p:sldId id="550" r:id="rId36"/>
    <p:sldId id="281" r:id="rId37"/>
    <p:sldId id="390" r:id="rId38"/>
    <p:sldId id="324" r:id="rId39"/>
    <p:sldId id="325" r:id="rId40"/>
    <p:sldId id="559" r:id="rId41"/>
    <p:sldId id="370" r:id="rId42"/>
    <p:sldId id="430" r:id="rId43"/>
    <p:sldId id="410" r:id="rId44"/>
    <p:sldId id="539" r:id="rId45"/>
    <p:sldId id="368" r:id="rId46"/>
    <p:sldId id="329" r:id="rId47"/>
    <p:sldId id="282" r:id="rId48"/>
    <p:sldId id="541" r:id="rId49"/>
    <p:sldId id="328" r:id="rId50"/>
    <p:sldId id="330" r:id="rId51"/>
    <p:sldId id="283" r:id="rId52"/>
    <p:sldId id="331" r:id="rId53"/>
    <p:sldId id="433" r:id="rId54"/>
    <p:sldId id="332" r:id="rId55"/>
    <p:sldId id="434" r:id="rId56"/>
    <p:sldId id="284" r:id="rId57"/>
    <p:sldId id="333" r:id="rId58"/>
    <p:sldId id="569" r:id="rId59"/>
    <p:sldId id="411" r:id="rId60"/>
    <p:sldId id="412" r:id="rId61"/>
    <p:sldId id="435" r:id="rId62"/>
    <p:sldId id="436" r:id="rId63"/>
    <p:sldId id="335" r:id="rId64"/>
    <p:sldId id="447" r:id="rId65"/>
    <p:sldId id="526" r:id="rId66"/>
    <p:sldId id="547" r:id="rId67"/>
    <p:sldId id="286" r:id="rId68"/>
    <p:sldId id="568" r:id="rId69"/>
    <p:sldId id="542" r:id="rId70"/>
    <p:sldId id="287" r:id="rId71"/>
    <p:sldId id="437" r:id="rId72"/>
    <p:sldId id="416" r:id="rId73"/>
    <p:sldId id="420" r:id="rId74"/>
    <p:sldId id="417" r:id="rId75"/>
    <p:sldId id="418" r:id="rId76"/>
    <p:sldId id="419" r:id="rId77"/>
    <p:sldId id="421" r:id="rId78"/>
    <p:sldId id="422" r:id="rId79"/>
    <p:sldId id="423" r:id="rId80"/>
    <p:sldId id="424" r:id="rId81"/>
    <p:sldId id="425" r:id="rId82"/>
    <p:sldId id="426" r:id="rId83"/>
    <p:sldId id="427" r:id="rId84"/>
    <p:sldId id="428" r:id="rId85"/>
    <p:sldId id="429" r:id="rId86"/>
    <p:sldId id="543" r:id="rId87"/>
    <p:sldId id="544" r:id="rId88"/>
    <p:sldId id="288" r:id="rId89"/>
    <p:sldId id="438" r:id="rId90"/>
    <p:sldId id="413" r:id="rId91"/>
    <p:sldId id="337" r:id="rId92"/>
    <p:sldId id="414" r:id="rId93"/>
    <p:sldId id="289" r:id="rId94"/>
    <p:sldId id="530" r:id="rId95"/>
    <p:sldId id="531" r:id="rId96"/>
    <p:sldId id="431" r:id="rId97"/>
    <p:sldId id="393" r:id="rId98"/>
    <p:sldId id="290" r:id="rId99"/>
    <p:sldId id="291" r:id="rId100"/>
    <p:sldId id="292" r:id="rId101"/>
    <p:sldId id="565" r:id="rId102"/>
    <p:sldId id="293" r:id="rId103"/>
    <p:sldId id="548" r:id="rId104"/>
    <p:sldId id="551" r:id="rId105"/>
    <p:sldId id="540" r:id="rId107"/>
    <p:sldId id="549" r:id="rId108"/>
    <p:sldId id="280" r:id="rId109"/>
    <p:sldId id="556" r:id="rId110"/>
    <p:sldId id="552" r:id="rId111"/>
    <p:sldId id="557" r:id="rId112"/>
    <p:sldId id="571" r:id="rId113"/>
    <p:sldId id="572" r:id="rId114"/>
    <p:sldId id="294" r:id="rId115"/>
    <p:sldId id="440" r:id="rId116"/>
    <p:sldId id="295" r:id="rId117"/>
    <p:sldId id="365" r:id="rId118"/>
    <p:sldId id="338" r:id="rId119"/>
    <p:sldId id="574" r:id="rId120"/>
    <p:sldId id="545" r:id="rId121"/>
    <p:sldId id="532" r:id="rId122"/>
    <p:sldId id="395" r:id="rId123"/>
    <p:sldId id="396" r:id="rId124"/>
    <p:sldId id="527" r:id="rId125"/>
    <p:sldId id="446" r:id="rId126"/>
    <p:sldId id="397" r:id="rId127"/>
    <p:sldId id="399" r:id="rId128"/>
    <p:sldId id="400" r:id="rId129"/>
    <p:sldId id="401" r:id="rId130"/>
    <p:sldId id="407" r:id="rId131"/>
    <p:sldId id="577" r:id="rId132"/>
    <p:sldId id="297" r:id="rId133"/>
    <p:sldId id="575" r:id="rId134"/>
    <p:sldId id="298" r:id="rId135"/>
    <p:sldId id="564" r:id="rId136"/>
    <p:sldId id="561" r:id="rId137"/>
    <p:sldId id="554" r:id="rId138"/>
    <p:sldId id="409" r:id="rId139"/>
    <p:sldId id="408" r:id="rId140"/>
    <p:sldId id="326" r:id="rId141"/>
    <p:sldId id="441" r:id="rId142"/>
    <p:sldId id="327" r:id="rId143"/>
    <p:sldId id="442" r:id="rId144"/>
    <p:sldId id="375" r:id="rId145"/>
    <p:sldId id="443" r:id="rId146"/>
    <p:sldId id="372" r:id="rId147"/>
    <p:sldId id="444" r:id="rId148"/>
    <p:sldId id="299" r:id="rId149"/>
    <p:sldId id="366" r:id="rId150"/>
    <p:sldId id="340" r:id="rId151"/>
    <p:sldId id="445" r:id="rId152"/>
    <p:sldId id="300" r:id="rId153"/>
    <p:sldId id="343" r:id="rId154"/>
    <p:sldId id="342" r:id="rId155"/>
    <p:sldId id="344" r:id="rId156"/>
    <p:sldId id="345" r:id="rId157"/>
    <p:sldId id="566" r:id="rId158"/>
    <p:sldId id="567" r:id="rId159"/>
    <p:sldId id="346" r:id="rId160"/>
    <p:sldId id="562" r:id="rId161"/>
    <p:sldId id="402" r:id="rId162"/>
    <p:sldId id="363" r:id="rId163"/>
  </p:sldIdLst>
  <p:sldSz cx="9144000" cy="6858000" type="screen4x3"/>
  <p:notesSz cx="7315200" cy="9601200"/>
  <p:custDataLst>
    <p:tags r:id="rId168"/>
  </p:custDataLst>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userDrawn="1">
          <p15:clr>
            <a:srgbClr val="A4A3A4"/>
          </p15:clr>
        </p15:guide>
        <p15:guide id="2" pos="5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00"/>
    <a:srgbClr val="0000CC"/>
    <a:srgbClr val="66330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2" y="114"/>
      </p:cViewPr>
      <p:guideLst>
        <p:guide orient="horz" pos="808"/>
        <p:guide pos="52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8" Type="http://schemas.openxmlformats.org/officeDocument/2006/relationships/tags" Target="tags/tag204.xml"/><Relationship Id="rId167" Type="http://schemas.openxmlformats.org/officeDocument/2006/relationships/commentAuthors" Target="commentAuthors.xml"/><Relationship Id="rId166" Type="http://schemas.openxmlformats.org/officeDocument/2006/relationships/tableStyles" Target="tableStyles.xml"/><Relationship Id="rId165" Type="http://schemas.openxmlformats.org/officeDocument/2006/relationships/viewProps" Target="viewProps.xml"/><Relationship Id="rId164" Type="http://schemas.openxmlformats.org/officeDocument/2006/relationships/presProps" Target="presProps.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3.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notesMaster" Target="notesMasters/notesMaster1.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22:19:00.314" idx="1">
    <p:pos x="10" y="10"/>
    <p:text/>
  </p:cm>
</p:cmLst>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defTabSz="967105">
              <a:buFont typeface="Arial" panose="020B0604020202020204" pitchFamily="34" charset="0"/>
              <a:buNone/>
              <a:defRPr sz="1300">
                <a:latin typeface="Times New Roman" panose="02020603050405020304"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algn="r" defTabSz="967105">
              <a:buFont typeface="Arial" panose="020B0604020202020204" pitchFamily="34" charset="0"/>
              <a:buNone/>
              <a:defRPr sz="1300">
                <a:latin typeface="Times New Roman" panose="02020603050405020304" pitchFamily="18" charset="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defTabSz="967105">
              <a:buFont typeface="Arial" panose="020B0604020202020204" pitchFamily="34" charset="0"/>
              <a:buNone/>
              <a:defRPr sz="1300">
                <a:latin typeface="Times New Roman" panose="02020603050405020304" pitchFamily="18" charset="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algn="r" defTabSz="967105">
              <a:buFont typeface="Arial" panose="020B0604020202020204" pitchFamily="34" charset="0"/>
              <a:buNone/>
              <a:defRPr sz="1300">
                <a:latin typeface="Times New Roman" panose="02020603050405020304" pitchFamily="18" charset="0"/>
              </a:defRPr>
            </a:lvl1pPr>
          </a:lstStyle>
          <a:p>
            <a:pPr>
              <a:defRPr/>
            </a:pPr>
            <a:fld id="{6763B3E9-04FE-4FAE-874A-CA1E5515193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763B3E9-04FE-4FAE-874A-CA1E5515193D}"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9.</a:t>
            </a:r>
            <a:fld id="{3C39DC6E-B6DE-408B-A9C4-436BFD3B8356}" type="slidenum">
              <a:rPr lang="en-US" altLang="zh-CN" sz="1000" b="1" smtClean="0">
                <a:solidFill>
                  <a:srgbClr val="993300"/>
                </a:solidFill>
                <a:ea typeface="宋体" panose="02010600030101010101" pitchFamily="2" charset="-122"/>
              </a:rPr>
            </a:fld>
            <a:endParaRPr lang="en-US" altLang="zh-CN" sz="1000" b="1">
              <a:solidFill>
                <a:srgbClr val="993300"/>
              </a:solidFill>
              <a:ea typeface="宋体" panose="02010600030101010101" pitchFamily="2" charset="-122"/>
            </a:endParaRPr>
          </a:p>
        </p:txBody>
      </p:sp>
      <p:sp>
        <p:nvSpPr>
          <p:cNvPr id="1028"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endParaRPr lang="en-US" sz="1000" b="1">
              <a:solidFill>
                <a:srgbClr val="993300"/>
              </a:solidFill>
              <a:ea typeface="宋体" panose="02010600030101010101" pitchFamily="2" charset="-122"/>
            </a:endParaRPr>
          </a:p>
        </p:txBody>
      </p:sp>
      <p:sp>
        <p:nvSpPr>
          <p:cNvPr id="1033" name="Text Box 9"/>
          <p:cNvSpPr txBox="1">
            <a:spLocks noChangeArrowheads="1"/>
          </p:cNvSpPr>
          <p:nvPr/>
        </p:nvSpPr>
        <p:spPr bwMode="auto">
          <a:xfrm>
            <a:off x="0" y="6613525"/>
            <a:ext cx="345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22, 2005</a:t>
            </a:r>
            <a:endParaRPr lang="en-US" sz="1000" b="1">
              <a:solidFill>
                <a:srgbClr val="993300"/>
              </a:solidFill>
              <a:ea typeface="宋体" panose="02010600030101010101" pitchFamily="2" charset="-122"/>
            </a:endParaRPr>
          </a:p>
        </p:txBody>
      </p:sp>
      <p:sp>
        <p:nvSpPr>
          <p:cNvPr id="1034" name="Freeform 10"/>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09"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9" Type="http://schemas.openxmlformats.org/officeDocument/2006/relationships/slideLayout" Target="../slideLayouts/slideLayout7.xml"/><Relationship Id="rId28" Type="http://schemas.openxmlformats.org/officeDocument/2006/relationships/tags" Target="../tags/tag139.xml"/><Relationship Id="rId27" Type="http://schemas.openxmlformats.org/officeDocument/2006/relationships/image" Target="../media/image8.png"/><Relationship Id="rId26" Type="http://schemas.openxmlformats.org/officeDocument/2006/relationships/tags" Target="../tags/tag138.xml"/><Relationship Id="rId25" Type="http://schemas.openxmlformats.org/officeDocument/2006/relationships/tags" Target="../tags/tag137.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tags" Target="../tags/tag114.xml"/><Relationship Id="rId19" Type="http://schemas.openxmlformats.org/officeDocument/2006/relationships/tags" Target="../tags/tag131.xml"/><Relationship Id="rId18" Type="http://schemas.openxmlformats.org/officeDocument/2006/relationships/tags" Target="../tags/tag130.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102.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3" Type="http://schemas.openxmlformats.org/officeDocument/2006/relationships/notesSlide" Target="../notesSlides/notesSlide1.xml"/><Relationship Id="rId12" Type="http://schemas.openxmlformats.org/officeDocument/2006/relationships/slideLayout" Target="../slideLayouts/slideLayout7.xml"/><Relationship Id="rId11" Type="http://schemas.openxmlformats.org/officeDocument/2006/relationships/tags" Target="../tags/tag149.xml"/><Relationship Id="rId10" Type="http://schemas.openxmlformats.org/officeDocument/2006/relationships/image" Target="../media/image8.png"/><Relationship Id="rId1" Type="http://schemas.openxmlformats.org/officeDocument/2006/relationships/tags" Target="../tags/tag14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9" Type="http://schemas.openxmlformats.org/officeDocument/2006/relationships/slideLayout" Target="../slideLayouts/slideLayout7.xml"/><Relationship Id="rId18" Type="http://schemas.openxmlformats.org/officeDocument/2006/relationships/tags" Target="../tags/tag166.xml"/><Relationship Id="rId17" Type="http://schemas.openxmlformats.org/officeDocument/2006/relationships/image" Target="../media/image8.png"/><Relationship Id="rId16" Type="http://schemas.openxmlformats.org/officeDocument/2006/relationships/tags" Target="../tags/tag165.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06.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2" Type="http://schemas.openxmlformats.org/officeDocument/2006/relationships/slideLayout" Target="../slideLayouts/slideLayout7.xml"/><Relationship Id="rId11" Type="http://schemas.openxmlformats.org/officeDocument/2006/relationships/tags" Target="../tags/tag176.xml"/><Relationship Id="rId10" Type="http://schemas.openxmlformats.org/officeDocument/2006/relationships/image" Target="../media/image8.png"/><Relationship Id="rId1" Type="http://schemas.openxmlformats.org/officeDocument/2006/relationships/tags" Target="../tags/tag16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11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emf"/></Relationships>
</file>

<file path=ppt/slides/_rels/slide1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9" Type="http://schemas.openxmlformats.org/officeDocument/2006/relationships/slideLayout" Target="../slideLayouts/slideLayout7.xml"/><Relationship Id="rId28" Type="http://schemas.openxmlformats.org/officeDocument/2006/relationships/tags" Target="../tags/tag203.xml"/><Relationship Id="rId27" Type="http://schemas.openxmlformats.org/officeDocument/2006/relationships/image" Target="../media/image8.png"/><Relationship Id="rId26" Type="http://schemas.openxmlformats.org/officeDocument/2006/relationships/tags" Target="../tags/tag202.xml"/><Relationship Id="rId25" Type="http://schemas.openxmlformats.org/officeDocument/2006/relationships/tags" Target="../tags/tag201.xml"/><Relationship Id="rId24" Type="http://schemas.openxmlformats.org/officeDocument/2006/relationships/tags" Target="../tags/tag200.xml"/><Relationship Id="rId23" Type="http://schemas.openxmlformats.org/officeDocument/2006/relationships/tags" Target="../tags/tag199.xml"/><Relationship Id="rId22" Type="http://schemas.openxmlformats.org/officeDocument/2006/relationships/tags" Target="../tags/tag198.xml"/><Relationship Id="rId21" Type="http://schemas.openxmlformats.org/officeDocument/2006/relationships/tags" Target="../tags/tag197.xml"/><Relationship Id="rId20" Type="http://schemas.openxmlformats.org/officeDocument/2006/relationships/tags" Target="../tags/tag196.xml"/><Relationship Id="rId2" Type="http://schemas.openxmlformats.org/officeDocument/2006/relationships/tags" Target="../tags/tag178.xml"/><Relationship Id="rId19" Type="http://schemas.openxmlformats.org/officeDocument/2006/relationships/tags" Target="../tags/tag195.xml"/><Relationship Id="rId18" Type="http://schemas.openxmlformats.org/officeDocument/2006/relationships/tags" Target="../tags/tag194.xml"/><Relationship Id="rId17" Type="http://schemas.openxmlformats.org/officeDocument/2006/relationships/tags" Target="../tags/tag193.xml"/><Relationship Id="rId16" Type="http://schemas.openxmlformats.org/officeDocument/2006/relationships/tags" Target="../tags/tag192.xml"/><Relationship Id="rId15" Type="http://schemas.openxmlformats.org/officeDocument/2006/relationships/tags" Target="../tags/tag191.xml"/><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tags" Target="../tags/tag17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image" Target="../media/image8.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0" Type="http://schemas.openxmlformats.org/officeDocument/2006/relationships/slideLayout" Target="../slideLayouts/slideLayout7.xml"/><Relationship Id="rId3" Type="http://schemas.openxmlformats.org/officeDocument/2006/relationships/tags" Target="../tags/tag31.xml"/><Relationship Id="rId29" Type="http://schemas.openxmlformats.org/officeDocument/2006/relationships/tags" Target="../tags/tag56.xml"/><Relationship Id="rId28" Type="http://schemas.openxmlformats.org/officeDocument/2006/relationships/tags" Target="../tags/tag55.xml"/><Relationship Id="rId27" Type="http://schemas.openxmlformats.org/officeDocument/2006/relationships/image" Target="../media/image8.png"/><Relationship Id="rId26" Type="http://schemas.openxmlformats.org/officeDocument/2006/relationships/tags" Target="../tags/tag54.xml"/><Relationship Id="rId25" Type="http://schemas.openxmlformats.org/officeDocument/2006/relationships/tags" Target="../tags/tag53.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0.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0" Type="http://schemas.openxmlformats.org/officeDocument/2006/relationships/slideLayout" Target="../slideLayouts/slideLayout7.xml"/><Relationship Id="rId3" Type="http://schemas.openxmlformats.org/officeDocument/2006/relationships/tags" Target="../tags/tag59.xml"/><Relationship Id="rId29" Type="http://schemas.openxmlformats.org/officeDocument/2006/relationships/tags" Target="../tags/tag84.xml"/><Relationship Id="rId28" Type="http://schemas.openxmlformats.org/officeDocument/2006/relationships/tags" Target="../tags/tag83.xml"/><Relationship Id="rId27" Type="http://schemas.openxmlformats.org/officeDocument/2006/relationships/image" Target="../media/image8.png"/><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en.wikipedia.org/wiki/VAX/VMS" TargetMode="External"/><Relationship Id="rId1" Type="http://schemas.openxmlformats.org/officeDocument/2006/relationships/hyperlink" Target="http://en.wikipedia.org/wiki/B%C3%A9l%C3%A1dy%27s_anomaly"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0" Type="http://schemas.openxmlformats.org/officeDocument/2006/relationships/slideLayout" Target="../slideLayouts/slideLayout7.xml"/><Relationship Id="rId3" Type="http://schemas.openxmlformats.org/officeDocument/2006/relationships/tags" Target="../tags/tag87.xml"/><Relationship Id="rId29" Type="http://schemas.openxmlformats.org/officeDocument/2006/relationships/tags" Target="../tags/tag112.xml"/><Relationship Id="rId28" Type="http://schemas.openxmlformats.org/officeDocument/2006/relationships/tags" Target="../tags/tag111.xml"/><Relationship Id="rId27" Type="http://schemas.openxmlformats.org/officeDocument/2006/relationships/image" Target="../media/image8.png"/><Relationship Id="rId26" Type="http://schemas.openxmlformats.org/officeDocument/2006/relationships/tags" Target="../tags/tag110.xml"/><Relationship Id="rId25" Type="http://schemas.openxmlformats.org/officeDocument/2006/relationships/tags" Target="../tags/tag109.xml"/><Relationship Id="rId24" Type="http://schemas.openxmlformats.org/officeDocument/2006/relationships/tags" Target="../tags/tag108.xml"/><Relationship Id="rId23" Type="http://schemas.openxmlformats.org/officeDocument/2006/relationships/tags" Target="../tags/tag107.xml"/><Relationship Id="rId22" Type="http://schemas.openxmlformats.org/officeDocument/2006/relationships/tags" Target="../tags/tag106.xml"/><Relationship Id="rId21" Type="http://schemas.openxmlformats.org/officeDocument/2006/relationships/tags" Target="../tags/tag105.xml"/><Relationship Id="rId20" Type="http://schemas.openxmlformats.org/officeDocument/2006/relationships/tags" Target="../tags/tag104.xml"/><Relationship Id="rId2" Type="http://schemas.openxmlformats.org/officeDocument/2006/relationships/tags" Target="../tags/tag86.xml"/><Relationship Id="rId19" Type="http://schemas.openxmlformats.org/officeDocument/2006/relationships/tags" Target="../tags/tag103.xml"/><Relationship Id="rId18" Type="http://schemas.openxmlformats.org/officeDocument/2006/relationships/tags" Target="../tags/tag102.xml"/><Relationship Id="rId17" Type="http://schemas.openxmlformats.org/officeDocument/2006/relationships/tags" Target="../tags/tag101.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9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28.wmf"/><Relationship Id="rId3" Type="http://schemas.openxmlformats.org/officeDocument/2006/relationships/oleObject" Target="../embeddings/oleObject6.bin"/><Relationship Id="rId2" Type="http://schemas.openxmlformats.org/officeDocument/2006/relationships/image" Target="../media/image27.wmf"/><Relationship Id="rId1" Type="http://schemas.openxmlformats.org/officeDocument/2006/relationships/oleObject" Target="../embeddings/oleObject5.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9:  Virtual Memory</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虚拟存储器的基本思想</a:t>
            </a:r>
            <a:endParaRPr lang="zh-CN" altLang="en-US">
              <a:effectLst>
                <a:outerShdw blurRad="38100" dist="38100" dir="2700000" algn="tl">
                  <a:srgbClr val="C0C0C0"/>
                </a:outerShdw>
              </a:effectLst>
              <a:ea typeface="宋体" panose="02010600030101010101" pitchFamily="2" charset="-122"/>
            </a:endParaRPr>
          </a:p>
        </p:txBody>
      </p:sp>
      <p:sp>
        <p:nvSpPr>
          <p:cNvPr id="11267" name="Rectangle 3"/>
          <p:cNvSpPr>
            <a:spLocks noGrp="1" noChangeArrowheads="1"/>
          </p:cNvSpPr>
          <p:nvPr>
            <p:ph type="body" idx="4294967295"/>
          </p:nvPr>
        </p:nvSpPr>
        <p:spPr>
          <a:xfrm>
            <a:off x="685800" y="1217613"/>
            <a:ext cx="7696200" cy="5429250"/>
          </a:xfrm>
        </p:spPr>
        <p:txBody>
          <a:bodyPr/>
          <a:lstStyle/>
          <a:p>
            <a:r>
              <a:rPr lang="zh-CN" altLang="en-US" sz="2400" dirty="0">
                <a:ea typeface="宋体" panose="02010600030101010101" pitchFamily="2" charset="-122"/>
              </a:rPr>
              <a:t>基于虚拟存储器技术</a:t>
            </a:r>
            <a:endParaRPr lang="zh-CN" altLang="en-US" sz="2400" dirty="0">
              <a:ea typeface="宋体" panose="02010600030101010101" pitchFamily="2" charset="-122"/>
            </a:endParaRPr>
          </a:p>
          <a:p>
            <a:pPr lvl="1"/>
            <a:r>
              <a:rPr lang="zh-CN" altLang="en-US" sz="2000" b="1" dirty="0">
                <a:solidFill>
                  <a:srgbClr val="006600"/>
                </a:solidFill>
                <a:ea typeface="宋体" panose="02010600030101010101" pitchFamily="2" charset="-122"/>
              </a:rPr>
              <a:t>可使一个</a:t>
            </a:r>
            <a:r>
              <a:rPr lang="zh-CN" altLang="en-US" sz="2000" b="1" dirty="0">
                <a:solidFill>
                  <a:srgbClr val="7030A0"/>
                </a:solidFill>
                <a:ea typeface="宋体" panose="02010600030101010101" pitchFamily="2" charset="-122"/>
              </a:rPr>
              <a:t>大</a:t>
            </a:r>
            <a:r>
              <a:rPr lang="zh-CN" altLang="en-US" sz="2000" b="1" dirty="0">
                <a:solidFill>
                  <a:srgbClr val="006600"/>
                </a:solidFill>
                <a:ea typeface="宋体" panose="02010600030101010101" pitchFamily="2" charset="-122"/>
              </a:rPr>
              <a:t>的用户程序在</a:t>
            </a:r>
            <a:r>
              <a:rPr lang="zh-CN" altLang="en-US" sz="2000" b="1" dirty="0">
                <a:solidFill>
                  <a:srgbClr val="7030A0"/>
                </a:solidFill>
                <a:ea typeface="宋体" panose="02010600030101010101" pitchFamily="2" charset="-122"/>
              </a:rPr>
              <a:t>较小</a:t>
            </a:r>
            <a:r>
              <a:rPr lang="zh-CN" altLang="en-US" sz="2000" b="1" dirty="0">
                <a:solidFill>
                  <a:srgbClr val="006600"/>
                </a:solidFill>
                <a:ea typeface="宋体" panose="02010600030101010101" pitchFamily="2" charset="-122"/>
              </a:rPr>
              <a:t>的内存空间中运行</a:t>
            </a:r>
            <a:endParaRPr lang="zh-CN" altLang="en-US" sz="2000" b="1" dirty="0">
              <a:solidFill>
                <a:srgbClr val="006600"/>
              </a:solidFill>
              <a:ea typeface="宋体" panose="02010600030101010101" pitchFamily="2" charset="-122"/>
            </a:endParaRPr>
          </a:p>
          <a:p>
            <a:pPr lvl="1"/>
            <a:r>
              <a:rPr lang="zh-CN" altLang="en-US" sz="2000" dirty="0">
                <a:solidFill>
                  <a:srgbClr val="7030A0"/>
                </a:solidFill>
                <a:ea typeface="宋体" panose="02010600030101010101" pitchFamily="2" charset="-122"/>
              </a:rPr>
              <a:t>可使内存中</a:t>
            </a:r>
            <a:r>
              <a:rPr lang="zh-CN" altLang="en-US" sz="2000" b="1" dirty="0">
                <a:solidFill>
                  <a:srgbClr val="0000CC"/>
                </a:solidFill>
                <a:ea typeface="宋体" panose="02010600030101010101" pitchFamily="2" charset="-122"/>
              </a:rPr>
              <a:t>同时装入</a:t>
            </a:r>
            <a:r>
              <a:rPr lang="zh-CN" altLang="en-US" sz="2000" b="1" dirty="0">
                <a:solidFill>
                  <a:srgbClr val="C00000"/>
                </a:solidFill>
                <a:ea typeface="宋体" panose="02010600030101010101" pitchFamily="2" charset="-122"/>
              </a:rPr>
              <a:t>更多的进程</a:t>
            </a:r>
            <a:r>
              <a:rPr lang="zh-CN" altLang="en-US" sz="2000" dirty="0">
                <a:solidFill>
                  <a:srgbClr val="7030A0"/>
                </a:solidFill>
                <a:ea typeface="宋体" panose="02010600030101010101" pitchFamily="2" charset="-122"/>
              </a:rPr>
              <a:t>以并发执行</a:t>
            </a:r>
            <a:endParaRPr lang="zh-CN" altLang="en-US" sz="2000" dirty="0">
              <a:solidFill>
                <a:srgbClr val="7030A0"/>
              </a:solidFill>
              <a:ea typeface="宋体" panose="02010600030101010101" pitchFamily="2" charset="-122"/>
            </a:endParaRPr>
          </a:p>
          <a:p>
            <a:pPr lvl="1"/>
            <a:r>
              <a:rPr lang="zh-CN" altLang="en-US" sz="2000" b="1" dirty="0" smtClean="0">
                <a:solidFill>
                  <a:srgbClr val="0000CC"/>
                </a:solidFill>
                <a:ea typeface="宋体" panose="02010600030101010101" pitchFamily="2" charset="-122"/>
              </a:rPr>
              <a:t>用户</a:t>
            </a:r>
            <a:r>
              <a:rPr lang="zh-CN" altLang="en-US" sz="2000" b="1" dirty="0">
                <a:solidFill>
                  <a:srgbClr val="0000CC"/>
                </a:solidFill>
                <a:ea typeface="宋体" panose="02010600030101010101" pitchFamily="2" charset="-122"/>
              </a:rPr>
              <a:t>可以在一个比</a:t>
            </a:r>
            <a:r>
              <a:rPr lang="zh-CN" altLang="en-US" sz="2000" b="1" dirty="0" smtClean="0">
                <a:solidFill>
                  <a:srgbClr val="0000CC"/>
                </a:solidFill>
                <a:ea typeface="宋体" panose="02010600030101010101" pitchFamily="2" charset="-122"/>
              </a:rPr>
              <a:t>物理内存大的多的</a:t>
            </a:r>
            <a:r>
              <a:rPr lang="zh-CN" altLang="en-US" sz="2000" b="1" dirty="0" smtClean="0">
                <a:solidFill>
                  <a:srgbClr val="7030A0"/>
                </a:solidFill>
                <a:ea typeface="宋体" panose="02010600030101010101" pitchFamily="2" charset="-122"/>
              </a:rPr>
              <a:t>虚拟地址</a:t>
            </a:r>
            <a:r>
              <a:rPr lang="zh-CN" altLang="en-US" sz="2000" b="1" dirty="0">
                <a:solidFill>
                  <a:srgbClr val="7030A0"/>
                </a:solidFill>
                <a:ea typeface="宋体" panose="02010600030101010101" pitchFamily="2" charset="-122"/>
              </a:rPr>
              <a:t>空间中</a:t>
            </a:r>
            <a:r>
              <a:rPr lang="zh-CN" altLang="en-US" sz="2000" b="1" dirty="0">
                <a:solidFill>
                  <a:srgbClr val="C00000"/>
                </a:solidFill>
                <a:ea typeface="宋体" panose="02010600030101010101" pitchFamily="2" charset="-122"/>
              </a:rPr>
              <a:t>编程</a:t>
            </a:r>
            <a:r>
              <a:rPr lang="zh-CN" altLang="en-US" sz="2000" b="1" dirty="0">
                <a:solidFill>
                  <a:srgbClr val="0000CC"/>
                </a:solidFill>
                <a:ea typeface="宋体" panose="02010600030101010101" pitchFamily="2" charset="-122"/>
              </a:rPr>
              <a:t>，无需担心物理内存大小，简化了编程工作</a:t>
            </a:r>
            <a:endParaRPr lang="zh-CN" altLang="en-US" sz="2000" b="1" dirty="0">
              <a:solidFill>
                <a:srgbClr val="0000CC"/>
              </a:solidFill>
              <a:ea typeface="宋体" panose="02010600030101010101" pitchFamily="2" charset="-122"/>
            </a:endParaRPr>
          </a:p>
          <a:p>
            <a:pPr lvl="1"/>
            <a:r>
              <a:rPr lang="zh-CN" altLang="en-US" sz="2000" dirty="0">
                <a:solidFill>
                  <a:srgbClr val="CC6600"/>
                </a:solidFill>
                <a:ea typeface="宋体" panose="02010600030101010101" pitchFamily="2" charset="-122"/>
              </a:rPr>
              <a:t>提高了系统的</a:t>
            </a:r>
            <a:r>
              <a:rPr lang="zh-CN" altLang="en-US" sz="2000" b="1" dirty="0">
                <a:solidFill>
                  <a:srgbClr val="0000CC"/>
                </a:solidFill>
                <a:ea typeface="宋体" panose="02010600030101010101" pitchFamily="2" charset="-122"/>
              </a:rPr>
              <a:t>并发度及</a:t>
            </a:r>
            <a:r>
              <a:rPr lang="zh-CN" altLang="en-US" sz="2000" b="1" dirty="0" smtClean="0">
                <a:solidFill>
                  <a:srgbClr val="0000CC"/>
                </a:solidFill>
                <a:ea typeface="宋体" panose="02010600030101010101" pitchFamily="2" charset="-122"/>
              </a:rPr>
              <a:t>吞吐量</a:t>
            </a:r>
            <a:endParaRPr lang="en-US" altLang="zh-CN" sz="2000" b="1" dirty="0" smtClean="0">
              <a:solidFill>
                <a:srgbClr val="0000CC"/>
              </a:solidFill>
              <a:ea typeface="宋体" panose="02010600030101010101" pitchFamily="2" charset="-122"/>
            </a:endParaRPr>
          </a:p>
          <a:p>
            <a:pPr lvl="1"/>
            <a:r>
              <a:rPr lang="zh-CN" altLang="en-US" sz="2000" dirty="0" smtClean="0">
                <a:solidFill>
                  <a:srgbClr val="CC6600"/>
                </a:solidFill>
                <a:ea typeface="宋体" panose="02010600030101010101" pitchFamily="2" charset="-122"/>
              </a:rPr>
              <a:t>减少</a:t>
            </a:r>
            <a:r>
              <a:rPr lang="zh-CN" altLang="en-US" sz="2000" dirty="0">
                <a:solidFill>
                  <a:srgbClr val="CC6600"/>
                </a:solidFill>
                <a:ea typeface="宋体" panose="02010600030101010101" pitchFamily="2" charset="-122"/>
              </a:rPr>
              <a:t>了</a:t>
            </a:r>
            <a:r>
              <a:rPr lang="en-US" altLang="zh-CN" sz="2000" b="1" dirty="0">
                <a:solidFill>
                  <a:srgbClr val="0000CC"/>
                </a:solidFill>
                <a:ea typeface="宋体" panose="02010600030101010101" pitchFamily="2" charset="-122"/>
              </a:rPr>
              <a:t>I/O</a:t>
            </a:r>
            <a:r>
              <a:rPr lang="zh-CN" altLang="en-US" sz="2000" b="1" dirty="0" smtClean="0">
                <a:solidFill>
                  <a:srgbClr val="0000CC"/>
                </a:solidFill>
                <a:ea typeface="宋体" panose="02010600030101010101" pitchFamily="2" charset="-122"/>
              </a:rPr>
              <a:t>时间</a:t>
            </a:r>
            <a:endParaRPr lang="en-US" altLang="zh-CN" sz="2000" b="1" dirty="0" smtClean="0">
              <a:solidFill>
                <a:srgbClr val="0000CC"/>
              </a:solidFill>
              <a:ea typeface="宋体" panose="02010600030101010101" pitchFamily="2" charset="-122"/>
            </a:endParaRPr>
          </a:p>
          <a:p>
            <a:pPr lvl="2"/>
            <a:r>
              <a:rPr lang="zh-CN" altLang="en-US" sz="1600" b="1" dirty="0" smtClean="0">
                <a:solidFill>
                  <a:srgbClr val="006600"/>
                </a:solidFill>
                <a:ea typeface="宋体" panose="02010600030101010101" pitchFamily="2" charset="-122"/>
              </a:rPr>
              <a:t>运行时不需要将整个作业全部装入主存</a:t>
            </a:r>
            <a:endParaRPr lang="zh-CN" altLang="en-US" sz="1600" b="1" dirty="0">
              <a:solidFill>
                <a:srgbClr val="006600"/>
              </a:solidFill>
              <a:ea typeface="宋体" panose="02010600030101010101" pitchFamily="2" charset="-122"/>
            </a:endParaRPr>
          </a:p>
          <a:p>
            <a:r>
              <a:rPr lang="zh-CN" altLang="en-US" sz="2000" dirty="0" smtClean="0">
                <a:ea typeface="宋体" panose="02010600030101010101" pitchFamily="2" charset="-122"/>
              </a:rPr>
              <a:t>从</a:t>
            </a:r>
            <a:r>
              <a:rPr lang="zh-CN" altLang="en-US" sz="2000" dirty="0">
                <a:ea typeface="宋体" panose="02010600030101010101" pitchFamily="2" charset="-122"/>
              </a:rPr>
              <a:t>用户的角度看，该系统所具有的内存容量，将比实际内存容量大得多－</a:t>
            </a:r>
            <a:r>
              <a:rPr lang="zh-CN" altLang="en-US" sz="2000" b="1" dirty="0">
                <a:ea typeface="宋体" panose="02010600030101010101" pitchFamily="2" charset="-122"/>
              </a:rPr>
              <a:t>即</a:t>
            </a:r>
            <a:r>
              <a:rPr lang="zh-CN" altLang="en-US" sz="2000" b="1" dirty="0">
                <a:solidFill>
                  <a:srgbClr val="C00000"/>
                </a:solidFill>
                <a:ea typeface="宋体" panose="02010600030101010101" pitchFamily="2" charset="-122"/>
              </a:rPr>
              <a:t>虚拟存储器</a:t>
            </a:r>
            <a:endParaRPr lang="zh-CN" altLang="en-US" sz="2000" b="1" dirty="0">
              <a:solidFill>
                <a:srgbClr val="C00000"/>
              </a:solidFill>
              <a:ea typeface="宋体" panose="02010600030101010101" pitchFamily="2" charset="-122"/>
            </a:endParaRPr>
          </a:p>
          <a:p>
            <a:pPr algn="just" eaLnBrk="1" hangingPunct="1">
              <a:spcBef>
                <a:spcPct val="50000"/>
              </a:spcBef>
            </a:pPr>
            <a:r>
              <a:rPr lang="zh-CN" altLang="en-US" sz="2000" dirty="0">
                <a:ea typeface="宋体" panose="02010600030101010101" pitchFamily="2" charset="-122"/>
              </a:rPr>
              <a:t>虚拟存储技术是一种性能非常优越的存储器管理技术，故被广泛地应用于大、 中、 小型机器和微型机中。</a:t>
            </a:r>
            <a:endParaRPr lang="en-US" altLang="zh-CN" sz="2000" dirty="0">
              <a:ea typeface="宋体" panose="02010600030101010101" pitchFamily="2" charset="-122"/>
            </a:endParaRPr>
          </a:p>
          <a:p>
            <a:pPr algn="just" eaLnBrk="1" hangingPunct="1">
              <a:spcBef>
                <a:spcPct val="50000"/>
              </a:spcBef>
            </a:pPr>
            <a:endParaRPr lang="en-US" altLang="zh-CN" sz="2000" dirty="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Loc</a:t>
            </a:r>
            <a:r>
              <a:rPr lang="zh-CN" altLang="en-US" dirty="0">
                <a:effectLst>
                  <a:outerShdw blurRad="38100" dist="38100" dir="2700000" algn="tl">
                    <a:srgbClr val="C0C0C0"/>
                  </a:outerShdw>
                </a:effectLst>
                <a:ea typeface="宋体" panose="02010600030101010101" pitchFamily="2" charset="-122"/>
                <a:sym typeface="Arial" panose="020B0604020202020204" pitchFamily="34" charset="0"/>
              </a:rPr>
              <a:t>al </a:t>
            </a:r>
            <a:r>
              <a:rPr lang="zh-CN" altLang="en-US" dirty="0">
                <a:effectLst>
                  <a:outerShdw blurRad="38100" dist="38100" dir="2700000" algn="tl">
                    <a:srgbClr val="C0C0C0"/>
                  </a:outerShdw>
                </a:effectLst>
                <a:ea typeface="宋体" panose="02010600030101010101" pitchFamily="2" charset="-122"/>
              </a:rPr>
              <a:t>vs.</a:t>
            </a:r>
            <a:r>
              <a:rPr lang="zh-CN" altLang="en-US" dirty="0">
                <a:effectLst>
                  <a:outerShdw blurRad="38100" dist="38100" dir="2700000" algn="tl">
                    <a:srgbClr val="C0C0C0"/>
                  </a:outerShdw>
                </a:effectLst>
                <a:ea typeface="宋体" panose="02010600030101010101" pitchFamily="2" charset="-122"/>
                <a:sym typeface="Arial" panose="020B0604020202020204" pitchFamily="34" charset="0"/>
              </a:rPr>
              <a:t> </a:t>
            </a:r>
            <a:r>
              <a:rPr lang="zh-CN" altLang="en-US" dirty="0">
                <a:effectLst>
                  <a:outerShdw blurRad="38100" dist="38100" dir="2700000" algn="tl">
                    <a:srgbClr val="C0C0C0"/>
                  </a:outerShdw>
                </a:effectLst>
                <a:ea typeface="宋体" panose="02010600030101010101" pitchFamily="2" charset="-122"/>
              </a:rPr>
              <a:t>Global </a:t>
            </a:r>
            <a:r>
              <a:rPr lang="zh-CN" altLang="en-US" dirty="0">
                <a:effectLst>
                  <a:outerShdw blurRad="38100" dist="38100" dir="2700000" algn="tl">
                    <a:srgbClr val="C0C0C0"/>
                  </a:outerShdw>
                </a:effectLst>
                <a:ea typeface="宋体" panose="02010600030101010101" pitchFamily="2" charset="-122"/>
                <a:sym typeface="Arial" panose="020B0604020202020204" pitchFamily="34" charset="0"/>
              </a:rPr>
              <a:t>Replacement</a:t>
            </a:r>
            <a:endParaRPr lang="zh-CN" altLang="en-US" dirty="0">
              <a:effectLst>
                <a:outerShdw blurRad="38100" dist="38100" dir="2700000" algn="tl">
                  <a:srgbClr val="C0C0C0"/>
                </a:outerShdw>
              </a:effectLst>
              <a:ea typeface="宋体" panose="02010600030101010101" pitchFamily="2" charset="-122"/>
              <a:sym typeface="Arial" panose="020B0604020202020204" pitchFamily="34" charset="0"/>
            </a:endParaRPr>
          </a:p>
        </p:txBody>
      </p:sp>
      <p:sp>
        <p:nvSpPr>
          <p:cNvPr id="94211" name="Rectangle 3"/>
          <p:cNvSpPr>
            <a:spLocks noGrp="1" noChangeArrowheads="1"/>
          </p:cNvSpPr>
          <p:nvPr>
            <p:ph type="body" idx="4294967295"/>
          </p:nvPr>
        </p:nvSpPr>
        <p:spPr>
          <a:xfrm>
            <a:off x="685800" y="1044575"/>
            <a:ext cx="8077200" cy="5436124"/>
          </a:xfrm>
        </p:spPr>
        <p:txBody>
          <a:bodyPr/>
          <a:lstStyle/>
          <a:p>
            <a:r>
              <a:rPr lang="en-US" altLang="zh-CN" sz="2400" b="1" u="sng" dirty="0">
                <a:solidFill>
                  <a:srgbClr val="C00000"/>
                </a:solidFill>
                <a:ea typeface="宋体" panose="02010600030101010101" pitchFamily="2" charset="-122"/>
              </a:rPr>
              <a:t>Local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each process selects from </a:t>
            </a:r>
            <a:r>
              <a:rPr lang="en-US" altLang="zh-CN" sz="2400" dirty="0">
                <a:solidFill>
                  <a:srgbClr val="0000CC"/>
                </a:solidFill>
                <a:ea typeface="宋体" panose="02010600030101010101" pitchFamily="2" charset="-122"/>
              </a:rPr>
              <a:t>only its own</a:t>
            </a:r>
            <a:r>
              <a:rPr lang="en-US" altLang="zh-CN" sz="2400" dirty="0">
                <a:ea typeface="宋体" panose="02010600030101010101" pitchFamily="2" charset="-122"/>
              </a:rPr>
              <a:t> set of </a:t>
            </a:r>
            <a:r>
              <a:rPr lang="en-US" altLang="zh-CN" sz="2400" dirty="0">
                <a:solidFill>
                  <a:srgbClr val="7030A0"/>
                </a:solidFill>
                <a:ea typeface="宋体" panose="02010600030101010101" pitchFamily="2" charset="-122"/>
              </a:rPr>
              <a:t>allocated frames</a:t>
            </a:r>
            <a:endParaRPr lang="en-US" altLang="zh-CN" sz="2400" dirty="0">
              <a:solidFill>
                <a:srgbClr val="7030A0"/>
              </a:solidFill>
              <a:ea typeface="宋体" panose="02010600030101010101" pitchFamily="2" charset="-122"/>
            </a:endParaRPr>
          </a:p>
          <a:p>
            <a:pPr lvl="1"/>
            <a:r>
              <a:rPr lang="en-US" altLang="zh-CN" sz="2000" dirty="0">
                <a:solidFill>
                  <a:srgbClr val="CC6600"/>
                </a:solidFill>
                <a:ea typeface="宋体" panose="02010600030101010101" pitchFamily="2" charset="-122"/>
              </a:rPr>
              <a:t>Affected by the paging </a:t>
            </a:r>
            <a:r>
              <a:rPr lang="en-US" altLang="zh-CN" sz="2000" b="1" u="sng" dirty="0">
                <a:solidFill>
                  <a:srgbClr val="CC6600"/>
                </a:solidFill>
                <a:ea typeface="宋体" panose="02010600030101010101" pitchFamily="2" charset="-122"/>
              </a:rPr>
              <a:t>behavior of only that process</a:t>
            </a:r>
            <a:r>
              <a:rPr lang="en-US" altLang="zh-CN" sz="2000" dirty="0">
                <a:solidFill>
                  <a:srgbClr val="CC6600"/>
                </a:solidFill>
                <a:ea typeface="宋体" panose="02010600030101010101" pitchFamily="2" charset="-122"/>
              </a:rPr>
              <a:t>;</a:t>
            </a:r>
            <a:endParaRPr lang="en-US" altLang="zh-CN" sz="2000" dirty="0">
              <a:solidFill>
                <a:srgbClr val="CC6600"/>
              </a:solidFill>
              <a:ea typeface="宋体" panose="02010600030101010101" pitchFamily="2" charset="-122"/>
            </a:endParaRPr>
          </a:p>
          <a:p>
            <a:pPr lvl="1"/>
            <a:r>
              <a:rPr lang="en-US" altLang="zh-CN" sz="2000" dirty="0">
                <a:solidFill>
                  <a:srgbClr val="006600"/>
                </a:solidFill>
                <a:ea typeface="宋体" panose="02010600030101010101" pitchFamily="2" charset="-122"/>
              </a:rPr>
              <a:t>Might </a:t>
            </a:r>
            <a:r>
              <a:rPr lang="en-US" altLang="zh-CN" sz="2000" dirty="0">
                <a:solidFill>
                  <a:srgbClr val="C00000"/>
                </a:solidFill>
                <a:ea typeface="宋体" panose="02010600030101010101" pitchFamily="2" charset="-122"/>
              </a:rPr>
              <a:t>hinder</a:t>
            </a:r>
            <a:r>
              <a:rPr lang="en-US" altLang="zh-CN" sz="2000" dirty="0">
                <a:solidFill>
                  <a:srgbClr val="006600"/>
                </a:solidFill>
                <a:ea typeface="宋体" panose="02010600030101010101" pitchFamily="2" charset="-122"/>
              </a:rPr>
              <a:t> a process  (by not making available frames to it ,  less used pages of memory</a:t>
            </a:r>
            <a:r>
              <a:rPr lang="en-US" altLang="zh-CN" sz="2000" dirty="0" smtClean="0">
                <a:solidFill>
                  <a:srgbClr val="006600"/>
                </a:solidFill>
                <a:ea typeface="宋体" panose="02010600030101010101" pitchFamily="2" charset="-122"/>
              </a:rPr>
              <a:t>);</a:t>
            </a:r>
            <a:endParaRPr lang="en-US" altLang="zh-CN" sz="2000" dirty="0" smtClean="0">
              <a:solidFill>
                <a:srgbClr val="006600"/>
              </a:solidFill>
              <a:ea typeface="宋体" panose="02010600030101010101" pitchFamily="2" charset="-122"/>
            </a:endParaRPr>
          </a:p>
          <a:p>
            <a:pPr lvl="2"/>
            <a:r>
              <a:rPr lang="zh-CN" altLang="en-US" sz="1800" dirty="0" smtClean="0">
                <a:solidFill>
                  <a:srgbClr val="000000"/>
                </a:solidFill>
                <a:ea typeface="宋体" panose="02010600030101010101" pitchFamily="2" charset="-122"/>
              </a:rPr>
              <a:t>一个需要更多内存的进程可能不会获的目前系统中空闲的页框</a:t>
            </a:r>
            <a:endParaRPr lang="en-US" altLang="zh-CN" sz="1800" dirty="0">
              <a:solidFill>
                <a:srgbClr val="000000"/>
              </a:solidFill>
              <a:ea typeface="宋体" panose="02010600030101010101" pitchFamily="2" charset="-122"/>
            </a:endParaRPr>
          </a:p>
          <a:p>
            <a:r>
              <a:rPr lang="en-US" altLang="zh-CN" sz="2400" b="1" u="sng" dirty="0">
                <a:solidFill>
                  <a:srgbClr val="C00000"/>
                </a:solidFill>
                <a:ea typeface="宋体" panose="02010600030101010101" pitchFamily="2" charset="-122"/>
              </a:rPr>
              <a:t>Global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process selects a replacement frame from </a:t>
            </a:r>
            <a:r>
              <a:rPr lang="en-US" altLang="zh-CN" sz="2400" dirty="0">
                <a:solidFill>
                  <a:srgbClr val="0000CC"/>
                </a:solidFill>
                <a:ea typeface="宋体" panose="02010600030101010101" pitchFamily="2" charset="-122"/>
              </a:rPr>
              <a:t>the set of all frames</a:t>
            </a:r>
            <a:r>
              <a:rPr lang="en-US" altLang="zh-CN" sz="2400" dirty="0">
                <a:ea typeface="宋体" panose="02010600030101010101" pitchFamily="2" charset="-122"/>
              </a:rPr>
              <a:t>; one process can take a frame from another</a:t>
            </a:r>
            <a:endParaRPr lang="en-US" altLang="zh-CN" sz="2400" dirty="0">
              <a:ea typeface="宋体" panose="02010600030101010101" pitchFamily="2" charset="-122"/>
            </a:endParaRPr>
          </a:p>
          <a:p>
            <a:pPr lvl="1"/>
            <a:r>
              <a:rPr lang="en-US" altLang="zh-CN" sz="2000" dirty="0">
                <a:solidFill>
                  <a:srgbClr val="CC6600"/>
                </a:solidFill>
                <a:ea typeface="宋体" panose="02010600030101010101" pitchFamily="2" charset="-122"/>
              </a:rPr>
              <a:t>Process </a:t>
            </a:r>
            <a:r>
              <a:rPr lang="en-US" altLang="zh-CN" sz="2000" b="1" u="sng" dirty="0">
                <a:solidFill>
                  <a:srgbClr val="7030A0"/>
                </a:solidFill>
                <a:ea typeface="宋体" panose="02010600030101010101" pitchFamily="2" charset="-122"/>
              </a:rPr>
              <a:t>cannot control </a:t>
            </a:r>
            <a:r>
              <a:rPr lang="en-US" altLang="zh-CN" sz="2000" dirty="0">
                <a:solidFill>
                  <a:srgbClr val="CC6600"/>
                </a:solidFill>
                <a:ea typeface="宋体" panose="02010600030101010101" pitchFamily="2" charset="-122"/>
              </a:rPr>
              <a:t>its own page-fault rate</a:t>
            </a:r>
            <a:r>
              <a:rPr lang="en-US" altLang="zh-CN" sz="2000" dirty="0" smtClean="0">
                <a:solidFill>
                  <a:srgbClr val="CC6600"/>
                </a:solidFill>
                <a:ea typeface="宋体" panose="02010600030101010101" pitchFamily="2" charset="-122"/>
              </a:rPr>
              <a:t>;</a:t>
            </a:r>
            <a:endParaRPr lang="en-US" altLang="zh-CN" sz="2000" dirty="0" smtClean="0">
              <a:solidFill>
                <a:srgbClr val="CC6600"/>
              </a:solidFill>
              <a:ea typeface="宋体" panose="02010600030101010101" pitchFamily="2" charset="-122"/>
            </a:endParaRPr>
          </a:p>
          <a:p>
            <a:pPr lvl="2"/>
            <a:r>
              <a:rPr lang="zh-CN" altLang="en-US" sz="1800" dirty="0" smtClean="0">
                <a:solidFill>
                  <a:srgbClr val="000000"/>
                </a:solidFill>
                <a:ea typeface="宋体" panose="02010600030101010101" pitchFamily="2" charset="-122"/>
              </a:rPr>
              <a:t>可能从缺页率低的进程中获取页框，分配给缺页率高的进程</a:t>
            </a:r>
            <a:endParaRPr lang="en-US" altLang="zh-CN" sz="1800" dirty="0" smtClean="0">
              <a:solidFill>
                <a:srgbClr val="000000"/>
              </a:solidFill>
              <a:ea typeface="宋体" panose="02010600030101010101" pitchFamily="2" charset="-122"/>
            </a:endParaRPr>
          </a:p>
          <a:p>
            <a:pPr lvl="2"/>
            <a:r>
              <a:rPr lang="zh-CN" altLang="en-US" sz="1800" dirty="0" smtClean="0">
                <a:solidFill>
                  <a:srgbClr val="000000"/>
                </a:solidFill>
                <a:highlight>
                  <a:srgbClr val="FFFF00"/>
                </a:highlight>
                <a:ea typeface="宋体" panose="02010600030101010101" pitchFamily="2" charset="-122"/>
              </a:rPr>
              <a:t>但也可能从</a:t>
            </a:r>
            <a:r>
              <a:rPr lang="zh-CN" altLang="en-US" sz="1800" dirty="0">
                <a:solidFill>
                  <a:srgbClr val="000000"/>
                </a:solidFill>
                <a:highlight>
                  <a:srgbClr val="FFFF00"/>
                </a:highlight>
                <a:ea typeface="宋体" panose="02010600030101010101" pitchFamily="2" charset="-122"/>
              </a:rPr>
              <a:t>缺页</a:t>
            </a:r>
            <a:r>
              <a:rPr lang="zh-CN" altLang="en-US" sz="1800" dirty="0" smtClean="0">
                <a:solidFill>
                  <a:srgbClr val="000000"/>
                </a:solidFill>
                <a:highlight>
                  <a:srgbClr val="FFFF00"/>
                </a:highlight>
                <a:ea typeface="宋体" panose="02010600030101010101" pitchFamily="2" charset="-122"/>
              </a:rPr>
              <a:t>率已经比较高</a:t>
            </a:r>
            <a:r>
              <a:rPr lang="zh-CN" altLang="en-US" sz="1800" dirty="0">
                <a:solidFill>
                  <a:srgbClr val="000000"/>
                </a:solidFill>
                <a:highlight>
                  <a:srgbClr val="FFFF00"/>
                </a:highlight>
                <a:ea typeface="宋体" panose="02010600030101010101" pitchFamily="2" charset="-122"/>
              </a:rPr>
              <a:t>的</a:t>
            </a:r>
            <a:r>
              <a:rPr lang="zh-CN" altLang="en-US" sz="1800" dirty="0" smtClean="0">
                <a:solidFill>
                  <a:srgbClr val="000000"/>
                </a:solidFill>
                <a:highlight>
                  <a:srgbClr val="FFFF00"/>
                </a:highlight>
                <a:ea typeface="宋体" panose="02010600030101010101" pitchFamily="2" charset="-122"/>
              </a:rPr>
              <a:t>进程中获取页框，致使该进程频繁进行页面置换。导致抖动的发生即抖动的蔓延。</a:t>
            </a:r>
            <a:endParaRPr lang="en-US" altLang="zh-CN" sz="1800" dirty="0">
              <a:solidFill>
                <a:srgbClr val="000000"/>
              </a:solidFill>
              <a:highlight>
                <a:srgbClr val="FFFF00"/>
              </a:highlight>
              <a:ea typeface="宋体" panose="02010600030101010101" pitchFamily="2" charset="-122"/>
            </a:endParaRPr>
          </a:p>
          <a:p>
            <a:pPr lvl="1"/>
            <a:r>
              <a:rPr lang="en-US" altLang="zh-CN" sz="2000" dirty="0">
                <a:solidFill>
                  <a:srgbClr val="FF0000"/>
                </a:solidFill>
                <a:highlight>
                  <a:srgbClr val="FFFF00"/>
                </a:highlight>
                <a:ea typeface="宋体" panose="02010600030101010101" pitchFamily="2" charset="-122"/>
              </a:rPr>
              <a:t>Greater </a:t>
            </a:r>
            <a:r>
              <a:rPr lang="en-US" altLang="zh-CN" sz="2000" dirty="0">
                <a:solidFill>
                  <a:srgbClr val="006600"/>
                </a:solidFill>
                <a:highlight>
                  <a:srgbClr val="FFFF00"/>
                </a:highlight>
                <a:ea typeface="宋体" panose="02010600030101010101" pitchFamily="2" charset="-122"/>
              </a:rPr>
              <a:t>system throughput, </a:t>
            </a:r>
            <a:r>
              <a:rPr lang="en-US" altLang="zh-CN" sz="2000" dirty="0">
                <a:solidFill>
                  <a:srgbClr val="0000CC"/>
                </a:solidFill>
                <a:highlight>
                  <a:srgbClr val="FFFF00"/>
                </a:highlight>
                <a:ea typeface="宋体" panose="02010600030101010101" pitchFamily="2" charset="-122"/>
              </a:rPr>
              <a:t>so used commonly;</a:t>
            </a:r>
            <a:endParaRPr lang="en-US" altLang="zh-CN" sz="2000" dirty="0">
              <a:solidFill>
                <a:srgbClr val="0000CC"/>
              </a:solidFill>
              <a:highlight>
                <a:srgbClr val="FFFF00"/>
              </a:highlight>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2"/>
          <p:cNvSpPr txBox="1">
            <a:spLocks noChangeArrowheads="1"/>
          </p:cNvSpPr>
          <p:nvPr>
            <p:custDataLst>
              <p:tags r:id="rId1"/>
            </p:custDataLst>
          </p:nvPr>
        </p:nvSpPr>
        <p:spPr bwMode="auto">
          <a:xfrm>
            <a:off x="914400" y="745214"/>
            <a:ext cx="7315200" cy="15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在请求分页系统中，</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页面分配</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与</a:t>
            </a:r>
            <a:r>
              <a:rPr lang="zh-CN" altLang="en-US" sz="2600" dirty="0">
                <a:solidFill>
                  <a:srgbClr val="0000CC"/>
                </a:solidFill>
                <a:latin typeface="微软雅黑" panose="020B0503020204020204" charset="-122"/>
                <a:ea typeface="微软雅黑" panose="020B0503020204020204" charset="-122"/>
                <a:sym typeface="微软雅黑" panose="020B0503020204020204" charset="-122"/>
              </a:rPr>
              <a:t>页面置换</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策略</a:t>
            </a:r>
            <a:r>
              <a:rPr lang="zh-CN" altLang="en-US" sz="26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不能</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组合使用的是（）。（</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2015</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5235" name="文本框 3"/>
          <p:cNvSpPr txBox="1">
            <a:spLocks noChangeArrowheads="1"/>
          </p:cNvSpPr>
          <p:nvPr>
            <p:custDataLst>
              <p:tags r:id="rId2"/>
            </p:custDataLst>
          </p:nvPr>
        </p:nvSpPr>
        <p:spPr bwMode="auto">
          <a:xfrm>
            <a:off x="1828800" y="24566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可变分配，全局置换</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5236" name="文本框 4"/>
          <p:cNvSpPr txBox="1">
            <a:spLocks noChangeArrowheads="1"/>
          </p:cNvSpPr>
          <p:nvPr>
            <p:custDataLst>
              <p:tags r:id="rId3"/>
            </p:custDataLst>
          </p:nvPr>
        </p:nvSpPr>
        <p:spPr bwMode="auto">
          <a:xfrm>
            <a:off x="1828800" y="33139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可变分配，局部置换</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5237" name="文本框 5"/>
          <p:cNvSpPr txBox="1">
            <a:spLocks noChangeArrowheads="1"/>
          </p:cNvSpPr>
          <p:nvPr>
            <p:custDataLst>
              <p:tags r:id="rId4"/>
            </p:custDataLst>
          </p:nvPr>
        </p:nvSpPr>
        <p:spPr bwMode="auto">
          <a:xfrm>
            <a:off x="1828800" y="41711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固定分配，全局置换</a:t>
            </a:r>
            <a:endParaRPr lang="zh-CN" altLang="en-US" sz="260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sp>
        <p:nvSpPr>
          <p:cNvPr id="95238" name="文本框 6"/>
          <p:cNvSpPr txBox="1">
            <a:spLocks noChangeArrowheads="1"/>
          </p:cNvSpPr>
          <p:nvPr>
            <p:custDataLst>
              <p:tags r:id="rId5"/>
            </p:custDataLst>
          </p:nvPr>
        </p:nvSpPr>
        <p:spPr bwMode="auto">
          <a:xfrm>
            <a:off x="1828800" y="50284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固定分配，局部置换</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5239" name="椭圆 7"/>
          <p:cNvSpPr>
            <a:spLocks noChangeAspect="1"/>
          </p:cNvSpPr>
          <p:nvPr>
            <p:custDataLst>
              <p:tags r:id="rId6"/>
            </p:custDataLst>
          </p:nvPr>
        </p:nvSpPr>
        <p:spPr bwMode="auto">
          <a:xfrm>
            <a:off x="1114425" y="2520156"/>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5240" name="椭圆 8"/>
          <p:cNvSpPr>
            <a:spLocks noChangeAspect="1"/>
          </p:cNvSpPr>
          <p:nvPr>
            <p:custDataLst>
              <p:tags r:id="rId7"/>
            </p:custDataLst>
          </p:nvPr>
        </p:nvSpPr>
        <p:spPr bwMode="auto">
          <a:xfrm>
            <a:off x="1114425" y="3377406"/>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5241" name="椭圆 9"/>
          <p:cNvSpPr>
            <a:spLocks noChangeAspect="1"/>
          </p:cNvSpPr>
          <p:nvPr>
            <p:custDataLst>
              <p:tags r:id="rId8"/>
            </p:custDataLst>
          </p:nvPr>
        </p:nvSpPr>
        <p:spPr bwMode="auto">
          <a:xfrm>
            <a:off x="1114425" y="4234656"/>
            <a:ext cx="514350" cy="514350"/>
          </a:xfrm>
          <a:prstGeom prst="ellipse">
            <a:avLst/>
          </a:prstGeom>
          <a:solidFill>
            <a:srgbClr val="00FF00"/>
          </a:solidFill>
          <a:ln w="254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5242" name="椭圆 10"/>
          <p:cNvSpPr>
            <a:spLocks noChangeAspect="1"/>
          </p:cNvSpPr>
          <p:nvPr>
            <p:custDataLst>
              <p:tags r:id="rId9"/>
            </p:custDataLst>
          </p:nvPr>
        </p:nvSpPr>
        <p:spPr bwMode="auto">
          <a:xfrm>
            <a:off x="1114425" y="5091906"/>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5243" name="圆角矩形 11"/>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6" name="组合 5"/>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9"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0"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1"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95244" name="组合 16"/>
          <p:cNvGrpSpPr/>
          <p:nvPr>
            <p:custDataLst>
              <p:tags r:id="rId21"/>
            </p:custDataLst>
          </p:nvPr>
        </p:nvGrpSpPr>
        <p:grpSpPr bwMode="auto">
          <a:xfrm>
            <a:off x="0" y="0"/>
            <a:ext cx="9144000" cy="635000"/>
            <a:chOff x="0" y="0"/>
            <a:chExt cx="9144000" cy="635000"/>
          </a:xfrm>
        </p:grpSpPr>
        <p:sp>
          <p:nvSpPr>
            <p:cNvPr id="95247"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8"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9"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5250"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95245"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8"/>
    </p:custData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937260"/>
            <a:ext cx="7315200" cy="4848542"/>
          </a:xfrm>
          <a:prstGeom prst="rect">
            <a:avLst/>
          </a:prstGeom>
          <a:noFill/>
        </p:spPr>
        <p:txBody>
          <a:bodyPr vert="horz" wrap="square" rtlCol="0" anchor="t" anchorCtr="0">
            <a:noAutofit/>
          </a:bodyPr>
          <a:lstStyle/>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某计算机的逻辑地址空间与物理地址空间均为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64KB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，按字节编址。若某进程最多需要</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6</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页数据存储空间，页大小为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，操作系统采用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固定分配局部置换策略</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为该进程分配</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个页框。在时刻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之前该进程的访问情况如下表所示（访问位即使用位）。</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当该进程执行到时刻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时，要访问逻辑地址</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17CAH</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的数据，请回答下列问题：</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）该逻辑地址对应的页号时多少？</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）如果采用</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FIFO</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，该逻辑地址对应的物理地址是多少？要求给出计算过程。</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）若采用</a:t>
            </a:r>
            <a:r>
              <a:rPr lang="zh-CN" altLang="en-US" sz="1600" b="1" dirty="0">
                <a:solidFill>
                  <a:srgbClr val="7030A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时钟（</a:t>
            </a:r>
            <a:r>
              <a:rPr lang="en-US" altLang="zh-CN" sz="1600" b="1" dirty="0">
                <a:solidFill>
                  <a:srgbClr val="7030A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CLOCK</a:t>
            </a:r>
            <a:r>
              <a:rPr lang="zh-CN" altLang="en-US" sz="1600" b="1" dirty="0">
                <a:solidFill>
                  <a:srgbClr val="7030A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，该逻辑地址对应的物理地址是多少？要求给出计算过程。（设搜索下一页的指针按照页号顺序</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210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依次循环，</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当前搜索指针指向</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号页，即从</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号页面开始检查）</a:t>
            </a:r>
            <a:endPar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5" name="矩形: 圆角 4"/>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矩形 10"/>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r>
              <a:rPr kumimoji="0" lang="zh-CN" altLang="en-US" sz="1200" b="0" i="0" u="none" strike="noStrike" cap="none" normalizeH="0" baseline="0" dirty="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正常使用主观题需</a:t>
            </a:r>
            <a:r>
              <a:rPr kumimoji="0" lang="en-US" altLang="zh-CN" sz="1200" b="0" i="0" u="none" strike="noStrike" cap="none" normalizeH="0" baseline="0" dirty="0">
                <a:ln>
                  <a:noFill/>
                </a:ln>
                <a:solidFill>
                  <a:srgbClr val="F84F41"/>
                </a:solidFill>
                <a:effectLst/>
                <a:latin typeface="微软雅黑" panose="020B0503020204020204" charset="-122"/>
                <a:ea typeface="微软雅黑" panose="020B0503020204020204" charset="-122"/>
                <a:sym typeface="微软雅黑" panose="020B0503020204020204" charset="-122"/>
              </a:rPr>
              <a:t>2.0</a:t>
            </a:r>
            <a:r>
              <a:rPr kumimoji="0" lang="zh-CN" altLang="en-US" sz="1200" b="0" i="0" u="none" strike="noStrike" cap="none" normalizeH="0" baseline="0" dirty="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200" b="0" i="0" u="none" strike="noStrike" cap="none" normalizeH="0" baseline="0" dirty="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aphicFrame>
        <p:nvGraphicFramePr>
          <p:cNvPr id="12" name="表格 12"/>
          <p:cNvGraphicFramePr>
            <a:graphicFrameLocks noGrp="1"/>
          </p:cNvGraphicFramePr>
          <p:nvPr/>
        </p:nvGraphicFramePr>
        <p:xfrm>
          <a:off x="2138680" y="1870551"/>
          <a:ext cx="4615180" cy="1371600"/>
        </p:xfrm>
        <a:graphic>
          <a:graphicData uri="http://schemas.openxmlformats.org/drawingml/2006/table">
            <a:tbl>
              <a:tblPr firstRow="1" bandRow="1">
                <a:tableStyleId>{5C22544A-7EE6-4342-B048-85BDC9FD1C3A}</a:tableStyleId>
              </a:tblPr>
              <a:tblGrid>
                <a:gridCol w="1153795"/>
                <a:gridCol w="1153795"/>
                <a:gridCol w="1153795"/>
                <a:gridCol w="1153795"/>
              </a:tblGrid>
              <a:tr h="187230">
                <a:tc>
                  <a:txBody>
                    <a:bodyPr/>
                    <a:lstStyle/>
                    <a:p>
                      <a:pPr algn="ctr"/>
                      <a:r>
                        <a:rPr lang="zh-CN" altLang="en-US" sz="1200" dirty="0">
                          <a:solidFill>
                            <a:srgbClr val="000000"/>
                          </a:solidFill>
                        </a:rPr>
                        <a:t>页号</a:t>
                      </a:r>
                      <a:endParaRPr lang="zh-CN" altLang="en-US" sz="1200" dirty="0">
                        <a:solidFill>
                          <a:srgbClr val="000000"/>
                        </a:solidFill>
                      </a:endParaRPr>
                    </a:p>
                  </a:txBody>
                  <a:tcPr/>
                </a:tc>
                <a:tc>
                  <a:txBody>
                    <a:bodyPr/>
                    <a:lstStyle/>
                    <a:p>
                      <a:pPr algn="ctr"/>
                      <a:r>
                        <a:rPr lang="zh-CN" altLang="en-US" sz="1200" dirty="0">
                          <a:solidFill>
                            <a:srgbClr val="000000"/>
                          </a:solidFill>
                        </a:rPr>
                        <a:t>页框号</a:t>
                      </a:r>
                      <a:endParaRPr lang="zh-CN" altLang="en-US" sz="1200" dirty="0">
                        <a:solidFill>
                          <a:srgbClr val="000000"/>
                        </a:solidFill>
                      </a:endParaRPr>
                    </a:p>
                  </a:txBody>
                  <a:tcPr/>
                </a:tc>
                <a:tc>
                  <a:txBody>
                    <a:bodyPr/>
                    <a:lstStyle/>
                    <a:p>
                      <a:pPr algn="ctr"/>
                      <a:r>
                        <a:rPr lang="zh-CN" altLang="en-US" sz="1200" dirty="0">
                          <a:solidFill>
                            <a:srgbClr val="000000"/>
                          </a:solidFill>
                        </a:rPr>
                        <a:t>装入时刻</a:t>
                      </a:r>
                      <a:endParaRPr lang="zh-CN" altLang="en-US" sz="1200" dirty="0">
                        <a:solidFill>
                          <a:srgbClr val="000000"/>
                        </a:solidFill>
                      </a:endParaRPr>
                    </a:p>
                  </a:txBody>
                  <a:tcPr/>
                </a:tc>
                <a:tc>
                  <a:txBody>
                    <a:bodyPr/>
                    <a:lstStyle/>
                    <a:p>
                      <a:pPr algn="ctr"/>
                      <a:r>
                        <a:rPr lang="zh-CN" altLang="en-US" sz="1200" dirty="0">
                          <a:solidFill>
                            <a:srgbClr val="000000"/>
                          </a:solidFill>
                        </a:rPr>
                        <a:t>访问位</a:t>
                      </a:r>
                      <a:endParaRPr lang="zh-CN" altLang="en-US" sz="1200" dirty="0">
                        <a:solidFill>
                          <a:srgbClr val="000000"/>
                        </a:solidFill>
                      </a:endParaRPr>
                    </a:p>
                  </a:txBody>
                  <a:tcPr/>
                </a:tc>
              </a:tr>
              <a:tr h="187230">
                <a:tc>
                  <a:txBody>
                    <a:bodyPr/>
                    <a:lstStyle/>
                    <a:p>
                      <a:pPr algn="ctr"/>
                      <a:r>
                        <a:rPr lang="en-US" altLang="zh-CN" sz="1200" dirty="0">
                          <a:solidFill>
                            <a:srgbClr val="000000"/>
                          </a:solidFill>
                        </a:rPr>
                        <a:t>0</a:t>
                      </a:r>
                      <a:endParaRPr lang="zh-CN" altLang="en-US" sz="1200" dirty="0">
                        <a:solidFill>
                          <a:srgbClr val="000000"/>
                        </a:solidFill>
                      </a:endParaRPr>
                    </a:p>
                  </a:txBody>
                  <a:tcPr/>
                </a:tc>
                <a:tc>
                  <a:txBody>
                    <a:bodyPr/>
                    <a:lstStyle/>
                    <a:p>
                      <a:pPr algn="ctr"/>
                      <a:r>
                        <a:rPr lang="en-US" altLang="zh-CN" sz="1200" dirty="0">
                          <a:solidFill>
                            <a:srgbClr val="000000"/>
                          </a:solidFill>
                        </a:rPr>
                        <a:t>7</a:t>
                      </a:r>
                      <a:endParaRPr lang="zh-CN" altLang="en-US" sz="1200" dirty="0">
                        <a:solidFill>
                          <a:srgbClr val="000000"/>
                        </a:solidFill>
                      </a:endParaRPr>
                    </a:p>
                  </a:txBody>
                  <a:tcPr/>
                </a:tc>
                <a:tc>
                  <a:txBody>
                    <a:bodyPr/>
                    <a:lstStyle/>
                    <a:p>
                      <a:pPr algn="ctr"/>
                      <a:r>
                        <a:rPr lang="en-US" altLang="zh-CN" sz="1200" dirty="0">
                          <a:solidFill>
                            <a:srgbClr val="000000"/>
                          </a:solidFill>
                        </a:rPr>
                        <a:t>130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tr>
              <a:tr h="187230">
                <a:tc>
                  <a:txBody>
                    <a:bodyPr/>
                    <a:lstStyle/>
                    <a:p>
                      <a:pPr algn="ctr"/>
                      <a:r>
                        <a:rPr lang="en-US" altLang="zh-CN" sz="1200" dirty="0">
                          <a:solidFill>
                            <a:srgbClr val="000000"/>
                          </a:solidFill>
                        </a:rPr>
                        <a:t>1</a:t>
                      </a:r>
                      <a:endParaRPr lang="zh-CN" altLang="en-US" sz="1200" dirty="0">
                        <a:solidFill>
                          <a:srgbClr val="000000"/>
                        </a:solidFill>
                      </a:endParaRPr>
                    </a:p>
                  </a:txBody>
                  <a:tcPr/>
                </a:tc>
                <a:tc>
                  <a:txBody>
                    <a:bodyPr/>
                    <a:lstStyle/>
                    <a:p>
                      <a:pPr algn="ctr"/>
                      <a:r>
                        <a:rPr lang="en-US" altLang="zh-CN" sz="1200" dirty="0">
                          <a:solidFill>
                            <a:srgbClr val="000000"/>
                          </a:solidFill>
                        </a:rPr>
                        <a:t>4</a:t>
                      </a:r>
                      <a:endParaRPr lang="zh-CN" altLang="en-US" sz="1200" dirty="0">
                        <a:solidFill>
                          <a:srgbClr val="000000"/>
                        </a:solidFill>
                      </a:endParaRPr>
                    </a:p>
                  </a:txBody>
                  <a:tcPr/>
                </a:tc>
                <a:tc>
                  <a:txBody>
                    <a:bodyPr/>
                    <a:lstStyle/>
                    <a:p>
                      <a:pPr algn="ctr"/>
                      <a:r>
                        <a:rPr lang="en-US" altLang="zh-CN" sz="1200" dirty="0">
                          <a:solidFill>
                            <a:srgbClr val="000000"/>
                          </a:solidFill>
                        </a:rPr>
                        <a:t>230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tr>
              <a:tr h="187230">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200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tr>
              <a:tr h="187230">
                <a:tc>
                  <a:txBody>
                    <a:bodyPr/>
                    <a:lstStyle/>
                    <a:p>
                      <a:pPr algn="ctr"/>
                      <a:r>
                        <a:rPr lang="en-US" altLang="zh-CN" sz="1200" dirty="0">
                          <a:solidFill>
                            <a:srgbClr val="000000"/>
                          </a:solidFill>
                        </a:rPr>
                        <a:t>3</a:t>
                      </a:r>
                      <a:endParaRPr lang="zh-CN" altLang="en-US" sz="1200" dirty="0">
                        <a:solidFill>
                          <a:srgbClr val="000000"/>
                        </a:solidFill>
                      </a:endParaRPr>
                    </a:p>
                  </a:txBody>
                  <a:tcPr/>
                </a:tc>
                <a:tc>
                  <a:txBody>
                    <a:bodyPr/>
                    <a:lstStyle/>
                    <a:p>
                      <a:pPr algn="ctr"/>
                      <a:r>
                        <a:rPr lang="en-US" altLang="zh-CN" sz="1200" dirty="0">
                          <a:solidFill>
                            <a:srgbClr val="000000"/>
                          </a:solidFill>
                        </a:rPr>
                        <a:t>9</a:t>
                      </a:r>
                      <a:endParaRPr lang="zh-CN" altLang="en-US" sz="1200" dirty="0">
                        <a:solidFill>
                          <a:srgbClr val="000000"/>
                        </a:solidFill>
                      </a:endParaRPr>
                    </a:p>
                  </a:txBody>
                  <a:tcPr/>
                </a:tc>
                <a:tc>
                  <a:txBody>
                    <a:bodyPr/>
                    <a:lstStyle/>
                    <a:p>
                      <a:pPr algn="ctr"/>
                      <a:r>
                        <a:rPr lang="en-US" altLang="zh-CN" sz="1200" dirty="0">
                          <a:solidFill>
                            <a:srgbClr val="000000"/>
                          </a:solidFill>
                        </a:rPr>
                        <a:t>160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tr>
            </a:tbl>
          </a:graphicData>
        </a:graphic>
      </p:graphicFrame>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7"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8"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zh-CN" altLang="en-US" dirty="0">
              <a:effectLst>
                <a:outerShdw blurRad="38100" dist="38100" dir="2700000" algn="tl">
                  <a:srgbClr val="C0C0C0"/>
                </a:outerShdw>
              </a:effectLst>
              <a:ea typeface="宋体" panose="02010600030101010101" pitchFamily="2" charset="-122"/>
            </a:endParaRPr>
          </a:p>
        </p:txBody>
      </p:sp>
      <p:sp>
        <p:nvSpPr>
          <p:cNvPr id="96259" name="Rectangle 3"/>
          <p:cNvSpPr>
            <a:spLocks noGrp="1" noChangeArrowheads="1"/>
          </p:cNvSpPr>
          <p:nvPr>
            <p:ph type="body" idx="4294967295"/>
          </p:nvPr>
        </p:nvSpPr>
        <p:spPr>
          <a:xfrm>
            <a:off x="376238" y="1217613"/>
            <a:ext cx="8496300" cy="5137150"/>
          </a:xfrm>
        </p:spPr>
        <p:txBody>
          <a:bodyPr/>
          <a:lstStyle/>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）逻辑地址空间与物理地址空间均为</a:t>
            </a:r>
            <a:r>
              <a:rPr lang="en-US" altLang="zh-CN" sz="1800" dirty="0">
                <a:ea typeface="宋体" panose="02010600030101010101" pitchFamily="2" charset="-122"/>
              </a:rPr>
              <a:t>64KB=2</a:t>
            </a:r>
            <a:r>
              <a:rPr lang="en-US" altLang="zh-CN" sz="1800" baseline="30000" dirty="0">
                <a:ea typeface="宋体" panose="02010600030101010101" pitchFamily="2" charset="-122"/>
              </a:rPr>
              <a:t>16</a:t>
            </a:r>
            <a:r>
              <a:rPr lang="en-US" altLang="zh-CN" sz="1800" dirty="0">
                <a:ea typeface="宋体" panose="02010600030101010101" pitchFamily="2" charset="-122"/>
              </a:rPr>
              <a:t>B</a:t>
            </a:r>
            <a:r>
              <a:rPr lang="zh-CN" altLang="en-US" sz="1800" dirty="0">
                <a:ea typeface="宋体" panose="02010600030101010101" pitchFamily="2" charset="-122"/>
              </a:rPr>
              <a:t>，按字节编址，页大小为</a:t>
            </a:r>
            <a:r>
              <a:rPr lang="en-US" altLang="zh-CN" sz="1800" dirty="0">
                <a:ea typeface="宋体" panose="02010600030101010101" pitchFamily="2" charset="-122"/>
              </a:rPr>
              <a:t>1KB=2</a:t>
            </a:r>
            <a:r>
              <a:rPr lang="en-US" altLang="zh-CN" sz="1800" baseline="30000" dirty="0">
                <a:ea typeface="宋体" panose="02010600030101010101" pitchFamily="2" charset="-122"/>
              </a:rPr>
              <a:t>10</a:t>
            </a:r>
            <a:r>
              <a:rPr lang="en-US" altLang="zh-CN" sz="1800" dirty="0">
                <a:ea typeface="宋体" panose="02010600030101010101" pitchFamily="2" charset="-122"/>
              </a:rPr>
              <a:t>B</a:t>
            </a:r>
            <a:r>
              <a:rPr lang="zh-CN" altLang="en-US" sz="1800" dirty="0">
                <a:ea typeface="宋体" panose="02010600030101010101" pitchFamily="2" charset="-122"/>
              </a:rPr>
              <a:t>，则逻辑地址的结构为：页号</a:t>
            </a:r>
            <a:r>
              <a:rPr lang="en-US" altLang="zh-CN" sz="1800" dirty="0">
                <a:ea typeface="宋体" panose="02010600030101010101" pitchFamily="2" charset="-122"/>
              </a:rPr>
              <a:t>6</a:t>
            </a:r>
            <a:r>
              <a:rPr lang="zh-CN" altLang="en-US" sz="1800" dirty="0">
                <a:ea typeface="宋体" panose="02010600030101010101" pitchFamily="2" charset="-122"/>
              </a:rPr>
              <a:t>位，页内偏移量</a:t>
            </a:r>
            <a:r>
              <a:rPr lang="en-US" altLang="zh-CN" sz="1800" dirty="0">
                <a:ea typeface="宋体" panose="02010600030101010101" pitchFamily="2" charset="-122"/>
              </a:rPr>
              <a:t>10</a:t>
            </a:r>
            <a:r>
              <a:rPr lang="zh-CN" altLang="en-US" sz="1800" dirty="0">
                <a:ea typeface="宋体" panose="02010600030101010101" pitchFamily="2" charset="-122"/>
              </a:rPr>
              <a:t>位；物理地址的结构为：页框号</a:t>
            </a:r>
            <a:r>
              <a:rPr lang="en-US" altLang="zh-CN" sz="1800" dirty="0">
                <a:ea typeface="宋体" panose="02010600030101010101" pitchFamily="2" charset="-122"/>
              </a:rPr>
              <a:t>6</a:t>
            </a:r>
            <a:r>
              <a:rPr lang="zh-CN" altLang="en-US" sz="1800" dirty="0">
                <a:ea typeface="宋体" panose="02010600030101010101" pitchFamily="2" charset="-122"/>
              </a:rPr>
              <a:t>位，块内偏移量</a:t>
            </a:r>
            <a:r>
              <a:rPr lang="en-US" altLang="zh-CN" sz="1800" dirty="0">
                <a:ea typeface="宋体" panose="02010600030101010101" pitchFamily="2" charset="-122"/>
              </a:rPr>
              <a:t>10</a:t>
            </a:r>
            <a:r>
              <a:rPr lang="zh-CN" altLang="en-US" sz="1800" dirty="0">
                <a:ea typeface="宋体" panose="02010600030101010101" pitchFamily="2" charset="-122"/>
              </a:rPr>
              <a:t>位。</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  逻辑地址</a:t>
            </a:r>
            <a:r>
              <a:rPr lang="en-US" altLang="zh-CN" sz="1800" dirty="0">
                <a:ea typeface="宋体" panose="02010600030101010101" pitchFamily="2" charset="-122"/>
              </a:rPr>
              <a:t>17CAH=(</a:t>
            </a:r>
            <a:r>
              <a:rPr lang="en-US" altLang="zh-CN" sz="1800" dirty="0">
                <a:solidFill>
                  <a:srgbClr val="0000CC"/>
                </a:solidFill>
                <a:ea typeface="宋体" panose="02010600030101010101" pitchFamily="2" charset="-122"/>
              </a:rPr>
              <a:t>0001 01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zh-CN" altLang="en-US" sz="1800" dirty="0">
                <a:ea typeface="宋体" panose="02010600030101010101" pitchFamily="2" charset="-122"/>
              </a:rPr>
              <a:t>，对应的页号为</a:t>
            </a:r>
            <a:r>
              <a:rPr lang="en-US" altLang="zh-CN" sz="1800" dirty="0">
                <a:ea typeface="宋体" panose="02010600030101010101" pitchFamily="2" charset="-122"/>
              </a:rPr>
              <a:t>(</a:t>
            </a:r>
            <a:r>
              <a:rPr lang="en-US" altLang="zh-CN" sz="1800" dirty="0">
                <a:solidFill>
                  <a:srgbClr val="0000CC"/>
                </a:solidFill>
                <a:ea typeface="宋体" panose="02010600030101010101" pitchFamily="2" charset="-122"/>
              </a:rPr>
              <a:t>0001 01</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en-US" altLang="zh-CN" sz="1800" dirty="0">
                <a:ea typeface="宋体" panose="02010600030101010101" pitchFamily="2" charset="-122"/>
              </a:rPr>
              <a:t>=5</a:t>
            </a:r>
            <a:r>
              <a:rPr lang="zh-CN" altLang="en-US" sz="1800" dirty="0">
                <a:ea typeface="宋体" panose="02010600030101010101" pitchFamily="2" charset="-122"/>
              </a:rPr>
              <a:t>。</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a:t>
            </a:r>
            <a:r>
              <a:rPr lang="en-US" altLang="zh-CN" sz="1800" dirty="0">
                <a:ea typeface="宋体" panose="02010600030101010101" pitchFamily="2" charset="-122"/>
              </a:rPr>
              <a:t>5</a:t>
            </a:r>
            <a:r>
              <a:rPr lang="zh-CN" altLang="en-US" sz="1800" dirty="0">
                <a:ea typeface="宋体" panose="02010600030101010101" pitchFamily="2" charset="-122"/>
              </a:rPr>
              <a:t>号页面不在内存，按照</a:t>
            </a:r>
            <a:r>
              <a:rPr lang="en-US" altLang="zh-CN" sz="1800" dirty="0">
                <a:ea typeface="宋体" panose="02010600030101010101" pitchFamily="2" charset="-122"/>
              </a:rPr>
              <a:t>FIFO</a:t>
            </a:r>
            <a:r>
              <a:rPr lang="zh-CN" altLang="en-US" sz="1800" dirty="0">
                <a:ea typeface="宋体" panose="02010600030101010101" pitchFamily="2" charset="-122"/>
              </a:rPr>
              <a:t>页面置换算法，将最早装入的</a:t>
            </a:r>
            <a:r>
              <a:rPr lang="en-US" altLang="zh-CN" sz="1800" dirty="0">
                <a:ea typeface="宋体" panose="02010600030101010101" pitchFamily="2" charset="-122"/>
              </a:rPr>
              <a:t>0</a:t>
            </a:r>
            <a:r>
              <a:rPr lang="zh-CN" altLang="en-US" sz="1800" dirty="0">
                <a:ea typeface="宋体" panose="02010600030101010101" pitchFamily="2" charset="-122"/>
              </a:rPr>
              <a:t>号页面置换出去，将</a:t>
            </a:r>
            <a:r>
              <a:rPr lang="en-US" altLang="zh-CN" sz="1800" dirty="0">
                <a:ea typeface="宋体" panose="02010600030101010101" pitchFamily="2" charset="-122"/>
              </a:rPr>
              <a:t>5</a:t>
            </a:r>
            <a:r>
              <a:rPr lang="zh-CN" altLang="en-US" sz="1800" dirty="0">
                <a:ea typeface="宋体" panose="02010600030101010101" pitchFamily="2" charset="-122"/>
              </a:rPr>
              <a:t>号页面装入到</a:t>
            </a:r>
            <a:r>
              <a:rPr lang="en-US" altLang="zh-CN" sz="1800" dirty="0">
                <a:ea typeface="宋体" panose="02010600030101010101" pitchFamily="2" charset="-122"/>
              </a:rPr>
              <a:t>7</a:t>
            </a:r>
            <a:r>
              <a:rPr lang="zh-CN" altLang="en-US" sz="1800" dirty="0">
                <a:ea typeface="宋体" panose="02010600030101010101" pitchFamily="2" charset="-122"/>
              </a:rPr>
              <a:t>号页框中，因此逻辑地址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(0001 11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=1FCAH</a:t>
            </a:r>
            <a:r>
              <a:rPr lang="zh-CN" altLang="en-US" sz="1800" dirty="0">
                <a:ea typeface="宋体" panose="02010600030101010101" pitchFamily="2" charset="-122"/>
                <a:sym typeface="Wingdings" panose="05000000000000000000" pitchFamily="2" charset="2"/>
              </a:rPr>
              <a:t>。</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3</a:t>
            </a:r>
            <a:r>
              <a:rPr lang="zh-CN" altLang="en-US" sz="1800" dirty="0">
                <a:ea typeface="宋体" panose="02010600030101010101" pitchFamily="2" charset="-122"/>
                <a:sym typeface="Wingdings" panose="05000000000000000000" pitchFamily="2" charset="2"/>
              </a:rPr>
              <a:t>）若采用时钟（</a:t>
            </a:r>
            <a:r>
              <a:rPr lang="en-US" altLang="zh-CN" sz="1800" dirty="0">
                <a:ea typeface="宋体" panose="02010600030101010101" pitchFamily="2" charset="-122"/>
                <a:sym typeface="Wingdings" panose="05000000000000000000" pitchFamily="2" charset="2"/>
              </a:rPr>
              <a:t>CLOCK</a:t>
            </a:r>
            <a:r>
              <a:rPr lang="zh-CN" altLang="en-US" sz="1800" dirty="0">
                <a:ea typeface="宋体" panose="02010600030101010101" pitchFamily="2" charset="-122"/>
                <a:sym typeface="Wingdings" panose="05000000000000000000" pitchFamily="2" charset="2"/>
              </a:rPr>
              <a:t>）页面置换算法，则从当前指针指向的页开始查找，若其中页访问位为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，则置换该页，否则将访问位清</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，并继续搜索下一个页框。</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由于初始时</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个页的访问位均为</a:t>
            </a:r>
            <a:r>
              <a:rPr lang="en-US" altLang="zh-CN" sz="1800" dirty="0">
                <a:ea typeface="宋体" panose="02010600030101010101" pitchFamily="2" charset="-122"/>
                <a:sym typeface="Wingdings" panose="05000000000000000000" pitchFamily="2" charset="2"/>
              </a:rPr>
              <a:t>1</a:t>
            </a:r>
            <a:r>
              <a:rPr lang="zh-CN" altLang="en-US" sz="1800" dirty="0">
                <a:ea typeface="宋体" panose="02010600030101010101" pitchFamily="2" charset="-122"/>
                <a:sym typeface="Wingdings" panose="05000000000000000000" pitchFamily="2" charset="2"/>
              </a:rPr>
              <a:t>，</a:t>
            </a:r>
            <a:r>
              <a:rPr lang="zh-CN" altLang="en-US" sz="1800" dirty="0">
                <a:highlight>
                  <a:srgbClr val="FFFF00"/>
                </a:highlight>
                <a:ea typeface="宋体" panose="02010600030101010101" pitchFamily="2" charset="-122"/>
                <a:sym typeface="Wingdings" panose="05000000000000000000" pitchFamily="2" charset="2"/>
              </a:rPr>
              <a:t>前</a:t>
            </a:r>
            <a:r>
              <a:rPr lang="en-US" altLang="zh-CN" sz="1800" dirty="0">
                <a:highlight>
                  <a:srgbClr val="FFFF00"/>
                </a:highlight>
                <a:ea typeface="宋体" panose="02010600030101010101" pitchFamily="2" charset="-122"/>
                <a:sym typeface="Wingdings" panose="05000000000000000000" pitchFamily="2" charset="2"/>
              </a:rPr>
              <a:t>4</a:t>
            </a:r>
            <a:r>
              <a:rPr lang="zh-CN" altLang="en-US" sz="1800" dirty="0">
                <a:highlight>
                  <a:srgbClr val="FFFF00"/>
                </a:highlight>
                <a:ea typeface="宋体" panose="02010600030101010101" pitchFamily="2" charset="-122"/>
                <a:sym typeface="Wingdings" panose="05000000000000000000" pitchFamily="2" charset="2"/>
              </a:rPr>
              <a:t>次查找均为找到合适的页，但对应的页的访问位已经请</a:t>
            </a:r>
            <a:r>
              <a:rPr lang="en-US" altLang="zh-CN" sz="1800" dirty="0">
                <a:highlight>
                  <a:srgbClr val="FFFF00"/>
                </a:highlight>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，因此第</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次查找时，指针重新指向</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号页框，该页的访问位为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，则置换该页，将</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号页面装入到</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号页框中，因此</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(0000 10</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=0BCAH</a:t>
            </a:r>
            <a:r>
              <a:rPr lang="zh-CN" altLang="en-US" sz="1800" dirty="0">
                <a:ea typeface="宋体" panose="02010600030101010101" pitchFamily="2" charset="-122"/>
                <a:sym typeface="Wingdings" panose="05000000000000000000" pitchFamily="2" charset="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59588" cy="5295283"/>
          </a:xfrm>
          <a:prstGeom prst="rect">
            <a:avLst/>
          </a:prstGeom>
          <a:noFill/>
        </p:spPr>
        <p:txBody>
          <a:bodyPr vert="horz" wrap="square" rtlCol="0" anchor="t" anchorCtr="0">
            <a:noAutofit/>
          </a:bodyPr>
          <a:lstStyle/>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请求分页管理系统中，假设某进程的页表内容如下：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页号    页框号   有效位（存在位）</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0          101H        1</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1           --             0</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2          254H        1</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页面大小为</a:t>
            </a:r>
            <a:r>
              <a:rPr lang="en-US" altLang="zh-CN"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，一次内存的访问时间是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，一次快表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，处理一次缺页的平均时间为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a:t>
            </a:r>
            <a:r>
              <a:rPr lang="en-US" altLang="zh-CN"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8</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（已含更新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和页表的时间），进程的</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驻留集大小固定为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，采用</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LRU</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页面置换算法和局部淘汰策略</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。假设</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457200" indent="-457200" eaLnBrk="1">
              <a:buFont typeface="+mj-ea"/>
              <a:buAutoNum type="circleNumDbPlain"/>
            </a:pP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TLB</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初始为空；</a:t>
            </a:r>
            <a:endPar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457200" indent="-457200" eaLnBrk="1">
              <a:buFont typeface="+mj-ea"/>
              <a:buAutoNum type="circleNumDbPlain"/>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地址转换时先访问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，若未命中，再访问页表并更新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（忽略访问页表之后的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更新时间）；</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457200" indent="-457200" eaLnBrk="1">
              <a:buFont typeface="+mj-ea"/>
              <a:buAutoNum type="circleNumDbPlain"/>
            </a:pP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有效位为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0</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表示页面不在内存</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，访问该页时将产生缺页中断，缺页中断处理后，返回到产生缺页中断的指令处重新执行该条指令。</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设有虚地址访问序列：</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2362H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25A5H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，问：</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）依次访问上述三个虚地址，各需多少时间？给出计算过程。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）基于上述访问序列，虚地址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的物理地址是多少？说明理由。</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5" name="矩形: 圆角 4"/>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矩形 10"/>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r>
              <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正常使用主观题需</a:t>
            </a:r>
            <a:r>
              <a:rPr kumimoji="0" lang="en-US" altLang="zh-CN"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2.0</a:t>
            </a:r>
            <a:r>
              <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sp>
        <p:nvSpPr>
          <p:cNvPr id="12" name="矩形 11" hidden="1"/>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17" name="文本框 16" hidden="1"/>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18" name="文本框 17" hidden="1"/>
          <p:cNvSpPr txBox="1"/>
          <p:nvPr>
            <p:custDataLst>
              <p:tags r:id="rId6"/>
            </p:custDataLst>
          </p:nvPr>
        </p:nvSpPr>
        <p:spPr>
          <a:xfrm>
            <a:off x="9779000" y="1270000"/>
            <a:ext cx="3332480" cy="1905000"/>
          </a:xfrm>
          <a:prstGeom prst="rect">
            <a:avLst/>
          </a:prstGeom>
          <a:noFill/>
        </p:spPr>
        <p:txBody>
          <a:bodyPr vert="horz" rtlCol="0" anchor="t" anchorCtr="0">
            <a:noAutofit/>
          </a:body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此处添加答案解析</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6" name="组合 15" hidden="1"/>
          <p:cNvGrpSpPr/>
          <p:nvPr>
            <p:custDataLst>
              <p:tags r:id="rId7"/>
            </p:custDataLst>
          </p:nvPr>
        </p:nvGrpSpPr>
        <p:grpSpPr>
          <a:xfrm>
            <a:off x="9537700" y="0"/>
            <a:ext cx="3815080" cy="647700"/>
            <a:chOff x="9537700" y="0"/>
            <a:chExt cx="3815080" cy="647700"/>
          </a:xfrm>
        </p:grpSpPr>
        <p:sp>
          <p:nvSpPr>
            <p:cNvPr id="13" name="RemarkBack" hidden="1"/>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4" name="RemarkBlock" hidden="1"/>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RemarkTitleText" hidden="1"/>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10" name="组合 9"/>
          <p:cNvGrpSpPr/>
          <p:nvPr>
            <p:custDataLst>
              <p:tags r:id="rId11"/>
            </p:custDataLst>
          </p:nvPr>
        </p:nvGrpSpPr>
        <p:grpSpPr>
          <a:xfrm>
            <a:off x="0" y="0"/>
            <a:ext cx="9144000" cy="635000"/>
            <a:chOff x="0" y="0"/>
            <a:chExt cx="9144000" cy="635000"/>
          </a:xfrm>
        </p:grpSpPr>
        <p:sp>
          <p:nvSpPr>
            <p:cNvPr id="6"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7"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dirty="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mc:AlternateContent xmlns:mc="http://schemas.openxmlformats.org/markup-compatibility/2006">
        <mc:Choice xmlns:a14="http://schemas.microsoft.com/office/drawing/2010/main" Requires="a14">
          <p:sp>
            <p:nvSpPr>
              <p:cNvPr id="29699" name="Rectangle 3"/>
              <p:cNvSpPr>
                <a:spLocks noGrp="1" noChangeArrowheads="1"/>
              </p:cNvSpPr>
              <p:nvPr>
                <p:ph type="body" idx="4294967295"/>
              </p:nvPr>
            </p:nvSpPr>
            <p:spPr/>
            <p:txBody>
              <a:bodyPr/>
              <a:lstStyle/>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）页大小</a:t>
                </a:r>
                <a:r>
                  <a:rPr lang="en-US" altLang="zh-CN" sz="1600" dirty="0">
                    <a:ea typeface="宋体" panose="02010600030101010101" pitchFamily="2" charset="-122"/>
                    <a:sym typeface="Symbol" panose="05050102010706020507" pitchFamily="18" charset="2"/>
                  </a:rPr>
                  <a:t>4KB</a:t>
                </a:r>
                <a:r>
                  <a:rPr lang="zh-CN" altLang="en-US" sz="1600" dirty="0">
                    <a:ea typeface="宋体" panose="02010600030101010101" pitchFamily="2" charset="-122"/>
                    <a:sym typeface="Symbol" panose="05050102010706020507" pitchFamily="18" charset="2"/>
                  </a:rPr>
                  <a:t>，虚地址中低</a:t>
                </a:r>
                <a:r>
                  <a:rPr lang="en-US" altLang="zh-CN" sz="1600" dirty="0">
                    <a:ea typeface="宋体" panose="02010600030101010101" pitchFamily="2" charset="-122"/>
                    <a:sym typeface="Symbol" panose="05050102010706020507" pitchFamily="18" charset="2"/>
                  </a:rPr>
                  <a:t>12</a:t>
                </a:r>
                <a:r>
                  <a:rPr lang="zh-CN" altLang="en-US" sz="1600" dirty="0">
                    <a:ea typeface="宋体" panose="02010600030101010101" pitchFamily="2" charset="-122"/>
                    <a:sym typeface="Symbol" panose="05050102010706020507" pitchFamily="18" charset="2"/>
                  </a:rPr>
                  <a:t>位为页内地址，其余高位为页号。在</a:t>
                </a:r>
                <a:r>
                  <a:rPr lang="en-US" altLang="zh-CN" sz="1600" dirty="0">
                    <a:ea typeface="宋体" panose="02010600030101010101" pitchFamily="2" charset="-122"/>
                    <a:sym typeface="Symbol" panose="05050102010706020507" pitchFamily="18" charset="2"/>
                  </a:rPr>
                  <a:t>16</a:t>
                </a:r>
                <a:r>
                  <a:rPr lang="zh-CN" altLang="en-US" sz="1600" dirty="0">
                    <a:ea typeface="宋体" panose="02010600030101010101" pitchFamily="2" charset="-122"/>
                    <a:sym typeface="Symbol" panose="05050102010706020507" pitchFamily="18" charset="2"/>
                  </a:rPr>
                  <a:t>进制表示中，低</a:t>
                </a:r>
                <a:r>
                  <a:rPr lang="en-US" altLang="zh-CN" sz="1600" dirty="0">
                    <a:ea typeface="宋体" panose="02010600030101010101" pitchFamily="2" charset="-122"/>
                    <a:sym typeface="Symbol" panose="05050102010706020507" pitchFamily="18" charset="2"/>
                  </a:rPr>
                  <a:t>3</a:t>
                </a:r>
                <a:r>
                  <a:rPr lang="zh-CN" altLang="en-US" sz="1600" dirty="0">
                    <a:ea typeface="宋体" panose="02010600030101010101" pitchFamily="2" charset="-122"/>
                    <a:sym typeface="Symbol" panose="05050102010706020507" pitchFamily="18" charset="2"/>
                  </a:rPr>
                  <a:t>位为页内地址，其余高位为页号。</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2363H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362H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，说明该页在内存，根据形成的物理地址再次访问内存需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10ns+100ns*2=210ns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初始为空，因此未命中，然后访问内存中的页表需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0</a:t>
                </a:r>
                <a:r>
                  <a:rPr lang="zh-CN" altLang="en-US" sz="1600" dirty="0">
                    <a:ea typeface="宋体" panose="02010600030101010101" pitchFamily="2" charset="-122"/>
                    <a:sym typeface="Symbol" panose="05050102010706020507" pitchFamily="18" charset="2"/>
                  </a:rPr>
                  <a:t>，说明该页不在内存，处理缺页需</a:t>
                </a:r>
                <a:r>
                  <a:rPr lang="en-US" altLang="zh-CN" sz="1600" dirty="0">
                    <a:ea typeface="宋体" panose="02010600030101010101" pitchFamily="2" charset="-122"/>
                    <a:sym typeface="Symbol" panose="05050102010706020507" pitchFamily="18" charset="2"/>
                  </a:rPr>
                  <a:t>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，再次访问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ns+10ns+100ns</a:t>
                </a:r>
                <a14:m>
                  <m:oMath xmlns:m="http://schemas.openxmlformats.org/officeDocument/2006/math">
                    <m:r>
                      <a:rPr lang="en-US" altLang="zh-CN" sz="1600" i="1" smtClean="0">
                        <a:latin typeface="Cambria Math" panose="02040503050406030204" pitchFamily="18" charset="0"/>
                        <a:ea typeface="Cambria Math" panose="02040503050406030204" pitchFamily="18" charset="0"/>
                        <a:sym typeface="Symbol" panose="05050102010706020507" pitchFamily="18" charset="2"/>
                      </a:rPr>
                      <m:t>≈</m:t>
                    </m:r>
                    <m:r>
                      <m:rPr>
                        <m:nor/>
                      </m:rPr>
                      <a:rPr lang="en-US" altLang="zh-CN" sz="1600" dirty="0" smtClean="0">
                        <a:latin typeface="Cambria Math" panose="02040503050406030204" pitchFamily="18" charset="0"/>
                        <a:ea typeface="宋体" panose="02010600030101010101" pitchFamily="2" charset="-122"/>
                        <a:sym typeface="Symbol" panose="05050102010706020507" pitchFamily="18" charset="2"/>
                      </a:rPr>
                      <m:t>10</m:t>
                    </m:r>
                    <m:r>
                      <m:rPr>
                        <m:nor/>
                      </m:rPr>
                      <a:rPr lang="en-US" altLang="zh-CN" sz="1600" baseline="30000" dirty="0" smtClean="0">
                        <a:latin typeface="Cambria Math" panose="02040503050406030204" pitchFamily="18" charset="0"/>
                        <a:ea typeface="宋体" panose="02010600030101010101" pitchFamily="2" charset="-122"/>
                        <a:sym typeface="Symbol" panose="05050102010706020507" pitchFamily="18" charset="2"/>
                      </a:rPr>
                      <m:t>8</m:t>
                    </m:r>
                  </m:oMath>
                </a14:m>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25A5H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5A5H</a:t>
                </a:r>
                <a:r>
                  <a:rPr lang="zh-CN" altLang="en-US" sz="1600" dirty="0">
                    <a:ea typeface="宋体" panose="02010600030101010101" pitchFamily="2" charset="-122"/>
                    <a:sym typeface="Symbol" panose="05050102010706020507" pitchFamily="18" charset="2"/>
                  </a:rPr>
                  <a:t>。由于访问</a:t>
                </a:r>
                <a:r>
                  <a:rPr lang="en-US" altLang="zh-CN" sz="1600" dirty="0">
                    <a:ea typeface="宋体" panose="02010600030101010101" pitchFamily="2" charset="-122"/>
                    <a:sym typeface="Symbol" panose="05050102010706020507" pitchFamily="18" charset="2"/>
                  </a:rPr>
                  <a:t>2362H</a:t>
                </a:r>
                <a:r>
                  <a:rPr lang="zh-CN" altLang="en-US" sz="1600" dirty="0">
                    <a:ea typeface="宋体" panose="02010600030101010101" pitchFamily="2" charset="-122"/>
                    <a:sym typeface="Symbol" panose="05050102010706020507" pitchFamily="18" charset="2"/>
                  </a:rPr>
                  <a:t>时已将</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号页面的页表项写入</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，因此访问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。访问</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号页时发生缺页，由于驻留集固定大小为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（系统为该进程分配了两个页框），</a:t>
                </a:r>
                <a:r>
                  <a:rPr lang="zh-CN" altLang="en-US" sz="1600" dirty="0">
                    <a:ea typeface="宋体" panose="02010600030101010101" pitchFamily="2" charset="-122"/>
                    <a:sym typeface="微软雅黑" panose="020B0503020204020204" charset="-122"/>
                  </a:rPr>
                  <a:t>采用</a:t>
                </a:r>
                <a:r>
                  <a:rPr lang="en-US" altLang="zh-CN" sz="1600" dirty="0">
                    <a:ea typeface="宋体" panose="02010600030101010101" pitchFamily="2" charset="-122"/>
                    <a:sym typeface="微软雅黑" panose="020B0503020204020204" charset="-122"/>
                  </a:rPr>
                  <a:t>LRU</a:t>
                </a:r>
                <a:r>
                  <a:rPr lang="zh-CN" altLang="en-US" sz="1600" dirty="0">
                    <a:ea typeface="宋体" panose="02010600030101010101" pitchFamily="2" charset="-122"/>
                    <a:sym typeface="微软雅黑" panose="020B0503020204020204" charset="-122"/>
                  </a:rPr>
                  <a:t>页面置换算法和局部淘汰策略将</a:t>
                </a:r>
                <a:r>
                  <a:rPr lang="en-US" altLang="zh-CN" sz="1600" dirty="0">
                    <a:ea typeface="宋体" panose="02010600030101010101" pitchFamily="2" charset="-122"/>
                    <a:sym typeface="微软雅黑" panose="020B0503020204020204" charset="-122"/>
                  </a:rPr>
                  <a:t>0</a:t>
                </a:r>
                <a:r>
                  <a:rPr lang="zh-CN" altLang="en-US" sz="1600" dirty="0">
                    <a:ea typeface="宋体" panose="02010600030101010101" pitchFamily="2" charset="-122"/>
                    <a:sym typeface="微软雅黑" panose="020B0503020204020204" charset="-122"/>
                  </a:rPr>
                  <a:t>号页面置换出去，因此页面</a:t>
                </a:r>
                <a:r>
                  <a:rPr lang="en-US" altLang="zh-CN" sz="1600" dirty="0">
                    <a:ea typeface="宋体" panose="02010600030101010101" pitchFamily="2" charset="-122"/>
                    <a:sym typeface="微软雅黑" panose="020B0503020204020204" charset="-122"/>
                  </a:rPr>
                  <a:t>1</a:t>
                </a:r>
                <a:r>
                  <a:rPr lang="zh-CN" altLang="en-US" sz="1600" dirty="0">
                    <a:ea typeface="宋体" panose="02010600030101010101" pitchFamily="2" charset="-122"/>
                    <a:sym typeface="微软雅黑" panose="020B0503020204020204" charset="-122"/>
                  </a:rPr>
                  <a:t>对应的页框号为</a:t>
                </a:r>
                <a:r>
                  <a:rPr lang="en-US" altLang="zh-CN" sz="1600" dirty="0">
                    <a:ea typeface="宋体" panose="02010600030101010101" pitchFamily="2" charset="-122"/>
                    <a:sym typeface="微软雅黑" panose="020B0503020204020204" charset="-122"/>
                  </a:rPr>
                  <a:t>101H</a:t>
                </a:r>
                <a:r>
                  <a:rPr lang="zh-CN" altLang="en-US" sz="1600" dirty="0">
                    <a:ea typeface="宋体" panose="02010600030101010101" pitchFamily="2" charset="-122"/>
                    <a:sym typeface="微软雅黑" panose="020B0503020204020204" charset="-122"/>
                  </a:rPr>
                  <a:t>，则</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对应的物理地址为：</a:t>
                </a:r>
                <a:r>
                  <a:rPr lang="en-US" altLang="zh-CN" sz="1600" dirty="0">
                    <a:ea typeface="宋体" panose="02010600030101010101" pitchFamily="2" charset="-122"/>
                    <a:sym typeface="Symbol" panose="05050102010706020507" pitchFamily="18" charset="2"/>
                  </a:rPr>
                  <a:t>101565H</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a:buNone/>
                  <a:tabLst>
                    <a:tab pos="2165350" algn="l"/>
                    <a:tab pos="2857500" algn="l"/>
                  </a:tabLst>
                </a:pPr>
                <a:endParaRPr lang="en-US" altLang="zh-CN" sz="1800" dirty="0">
                  <a:ea typeface="宋体" panose="02010600030101010101" pitchFamily="2" charset="-122"/>
                  <a:sym typeface="Symbol" panose="05050102010706020507" pitchFamily="18" charset="2"/>
                </a:endParaRPr>
              </a:p>
            </p:txBody>
          </p:sp>
        </mc:Choice>
        <mc:Fallback>
          <p:sp>
            <p:nvSpPr>
              <p:cNvPr id="29699" name="Rectangle 3"/>
              <p:cNvSpPr>
                <a:spLocks noRot="1" noChangeAspect="1" noMove="1" noResize="1" noEditPoints="1" noAdjustHandles="1" noChangeArrowheads="1" noChangeShapeType="1" noTextEdit="1"/>
              </p:cNvSpPr>
              <p:nvPr>
                <p:ph type="body" idx="4294967295"/>
              </p:nvPr>
            </p:nvSpPr>
            <p:spPr>
              <a:blipFill rotWithShape="1">
                <a:blip r:embed="rId1"/>
                <a:stretch>
                  <a:fillRect l="-4" b="-389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937260"/>
            <a:ext cx="7315200" cy="5410693"/>
          </a:xfrm>
          <a:prstGeom prst="rect">
            <a:avLst/>
          </a:prstGeom>
          <a:noFill/>
        </p:spPr>
        <p:txBody>
          <a:bodyPr vert="horz" wrap="square" rtlCol="0" anchor="t" anchorCtr="0">
            <a:noAutofit/>
          </a:bodyPr>
          <a:lstStyle/>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某请求分页系统的局部页面置换算法如下：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系统从</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0</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开始扫描，每隔</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个时间单位扫描一轮驻留集（扫描时间不计），本轮没有被访问过的页框将被系统收回，并放到空闲页框链尾，其中内容在下一次被分配之前不被清空。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当发生缺页时，如果该页</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未</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曾被使用过且还在空闲页框链表中，则重新放回进程的驻留集；否则，从空闲页框链表头部取出一个页框。</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假设不考虑其它进程的影响和系统开销，初始时进程驻留集为空。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目前空闲页框链表中页框号依次为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。进程</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依次访问的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虚拟页号，访问时刻</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&lt;3,2&gt;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&lt;0,6&gt;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&lt;0,13&gt;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请回答下列问题：</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）该策略是否适合于时间局部性好的程序？说明理由。</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5" name="矩形: 圆角 4"/>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矩形 10"/>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r>
              <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正常使用主观题需</a:t>
            </a:r>
            <a:r>
              <a:rPr kumimoji="0" lang="en-US" altLang="zh-CN"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2.0</a:t>
            </a:r>
            <a:r>
              <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7"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8"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zh-CN" altLang="en-US" dirty="0">
              <a:effectLst>
                <a:outerShdw blurRad="38100" dist="38100" dir="2700000" algn="tl">
                  <a:srgbClr val="C0C0C0"/>
                </a:outerShdw>
              </a:effectLst>
              <a:ea typeface="宋体" panose="02010600030101010101" pitchFamily="2" charset="-122"/>
            </a:endParaRPr>
          </a:p>
        </p:txBody>
      </p:sp>
      <p:sp>
        <p:nvSpPr>
          <p:cNvPr id="96259" name="Rectangle 3"/>
          <p:cNvSpPr>
            <a:spLocks noGrp="1" noChangeArrowheads="1"/>
          </p:cNvSpPr>
          <p:nvPr>
            <p:ph type="body" idx="4294967295"/>
          </p:nvPr>
        </p:nvSpPr>
        <p:spPr>
          <a:xfrm>
            <a:off x="376238" y="1217613"/>
            <a:ext cx="8496300" cy="5137150"/>
          </a:xfrm>
        </p:spPr>
        <p:txBody>
          <a:bodyPr/>
          <a:lstStyle/>
          <a:p>
            <a:pPr marL="0" indent="0" eaLnBrk="1">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en-US" altLang="zh-CN" sz="1600" dirty="0">
                <a:ea typeface="宋体" panose="02010600030101010101" pitchFamily="2" charset="-122"/>
              </a:rPr>
              <a:t>&lt;0,4&gt;</a:t>
            </a:r>
            <a:r>
              <a:rPr lang="zh-CN" altLang="en-US" sz="1600" dirty="0">
                <a:ea typeface="宋体" panose="02010600030101010101" pitchFamily="2" charset="-122"/>
              </a:rPr>
              <a:t>对应的页框号是</a:t>
            </a:r>
            <a:r>
              <a:rPr lang="en-US" altLang="zh-CN" sz="1600" dirty="0">
                <a:ea typeface="宋体" panose="02010600030101010101" pitchFamily="2" charset="-122"/>
              </a:rPr>
              <a:t>21</a:t>
            </a:r>
            <a:r>
              <a:rPr lang="zh-CN" altLang="en-US" sz="1600" dirty="0">
                <a:ea typeface="宋体" panose="02010600030101010101" pitchFamily="2" charset="-122"/>
              </a:rPr>
              <a:t>。初始驻留集为空，</a:t>
            </a:r>
            <a:r>
              <a:rPr lang="zh-CN" altLang="en-US" sz="1600" dirty="0">
                <a:ea typeface="宋体" panose="02010600030101010101" pitchFamily="2" charset="-122"/>
                <a:sym typeface="微软雅黑" panose="020B0503020204020204" charset="-122"/>
              </a:rPr>
              <a:t>空闲页框链表中页框号依次为</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15</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21</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41</a:t>
            </a:r>
            <a:r>
              <a:rPr lang="zh-CN" altLang="en-US" sz="1600" dirty="0">
                <a:ea typeface="宋体" panose="02010600030101010101" pitchFamily="2" charset="-122"/>
                <a:sym typeface="微软雅黑" panose="020B0503020204020204" charset="-122"/>
              </a:rPr>
              <a:t>。访问</a:t>
            </a:r>
            <a:r>
              <a:rPr lang="en-US" altLang="zh-CN" sz="1600" dirty="0">
                <a:ea typeface="宋体" panose="02010600030101010101" pitchFamily="2" charset="-122"/>
                <a:sym typeface="微软雅黑" panose="020B0503020204020204" charset="-122"/>
              </a:rPr>
              <a:t>&lt;1,1&gt;</a:t>
            </a:r>
            <a:r>
              <a:rPr lang="zh-CN" altLang="en-US" sz="1600" dirty="0">
                <a:ea typeface="宋体" panose="02010600030101010101" pitchFamily="2" charset="-122"/>
                <a:sym typeface="微软雅黑" panose="020B0503020204020204" charset="-122"/>
              </a:rPr>
              <a:t>时将</a:t>
            </a:r>
            <a:r>
              <a:rPr lang="en-US" altLang="zh-CN" sz="1600" dirty="0">
                <a:ea typeface="宋体" panose="02010600030101010101" pitchFamily="2" charset="-122"/>
                <a:sym typeface="微软雅黑" panose="020B0503020204020204" charset="-122"/>
              </a:rPr>
              <a:t>1</a:t>
            </a:r>
            <a:r>
              <a:rPr lang="zh-CN" altLang="en-US" sz="1600" dirty="0">
                <a:ea typeface="宋体" panose="02010600030101010101" pitchFamily="2" charset="-122"/>
                <a:sym typeface="微软雅黑" panose="020B0503020204020204" charset="-122"/>
              </a:rPr>
              <a:t>号页装入</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号框，访问</a:t>
            </a:r>
            <a:r>
              <a:rPr lang="en-US" altLang="zh-CN" sz="1600" dirty="0">
                <a:ea typeface="宋体" panose="02010600030101010101" pitchFamily="2" charset="-122"/>
                <a:sym typeface="微软雅黑" panose="020B0503020204020204" charset="-122"/>
              </a:rPr>
              <a:t>&lt;3,2&gt;</a:t>
            </a:r>
            <a:r>
              <a:rPr lang="zh-CN" altLang="en-US" sz="1600" dirty="0">
                <a:ea typeface="宋体" panose="02010600030101010101" pitchFamily="2" charset="-122"/>
                <a:sym typeface="微软雅黑" panose="020B0503020204020204" charset="-122"/>
              </a:rPr>
              <a:t>时将</a:t>
            </a:r>
            <a:r>
              <a:rPr lang="en-US" altLang="zh-CN" sz="1600" dirty="0">
                <a:ea typeface="宋体" panose="02010600030101010101" pitchFamily="2" charset="-122"/>
                <a:sym typeface="微软雅黑" panose="020B0503020204020204" charset="-122"/>
              </a:rPr>
              <a:t>3</a:t>
            </a:r>
            <a:r>
              <a:rPr lang="zh-CN" altLang="en-US" sz="1600" dirty="0">
                <a:ea typeface="宋体" panose="02010600030101010101" pitchFamily="2" charset="-122"/>
                <a:sym typeface="微软雅黑" panose="020B0503020204020204" charset="-122"/>
              </a:rPr>
              <a:t>号页装入</a:t>
            </a:r>
            <a:r>
              <a:rPr lang="en-US" altLang="zh-CN" sz="1600" dirty="0">
                <a:ea typeface="宋体" panose="02010600030101010101" pitchFamily="2" charset="-122"/>
                <a:sym typeface="微软雅黑" panose="020B0503020204020204" charset="-122"/>
              </a:rPr>
              <a:t>15</a:t>
            </a:r>
            <a:r>
              <a:rPr lang="zh-CN" altLang="en-US" sz="1600" dirty="0">
                <a:ea typeface="宋体" panose="02010600030101010101" pitchFamily="2" charset="-122"/>
                <a:sym typeface="微软雅黑" panose="020B0503020204020204" charset="-122"/>
              </a:rPr>
              <a:t>号框，访问</a:t>
            </a:r>
            <a:r>
              <a:rPr lang="en-US" altLang="zh-CN" sz="1600" dirty="0">
                <a:ea typeface="宋体" panose="02010600030101010101" pitchFamily="2" charset="-122"/>
                <a:sym typeface="微软雅黑" panose="020B0503020204020204" charset="-122"/>
              </a:rPr>
              <a:t>&lt;0,4&gt;</a:t>
            </a:r>
            <a:r>
              <a:rPr lang="zh-CN" altLang="en-US" sz="1600" dirty="0">
                <a:ea typeface="宋体" panose="02010600030101010101" pitchFamily="2" charset="-122"/>
                <a:sym typeface="微软雅黑" panose="020B0503020204020204" charset="-122"/>
              </a:rPr>
              <a:t>时将</a:t>
            </a:r>
            <a:r>
              <a:rPr lang="en-US" altLang="zh-CN" sz="1600" dirty="0">
                <a:ea typeface="宋体" panose="02010600030101010101" pitchFamily="2" charset="-122"/>
                <a:sym typeface="微软雅黑" panose="020B0503020204020204" charset="-122"/>
              </a:rPr>
              <a:t>0</a:t>
            </a:r>
            <a:r>
              <a:rPr lang="zh-CN" altLang="en-US" sz="1600" dirty="0">
                <a:ea typeface="宋体" panose="02010600030101010101" pitchFamily="2" charset="-122"/>
                <a:sym typeface="微软雅黑" panose="020B0503020204020204" charset="-122"/>
              </a:rPr>
              <a:t>号页装入</a:t>
            </a:r>
            <a:r>
              <a:rPr lang="en-US" altLang="zh-CN" sz="1600" dirty="0">
                <a:ea typeface="宋体" panose="02010600030101010101" pitchFamily="2" charset="-122"/>
                <a:sym typeface="微软雅黑" panose="020B0503020204020204" charset="-122"/>
              </a:rPr>
              <a:t>21</a:t>
            </a:r>
            <a:r>
              <a:rPr lang="zh-CN" altLang="en-US" sz="1600" dirty="0">
                <a:ea typeface="宋体" panose="02010600030101010101" pitchFamily="2" charset="-122"/>
                <a:sym typeface="微软雅黑" panose="020B0503020204020204" charset="-122"/>
              </a:rPr>
              <a:t>号框。</a:t>
            </a:r>
            <a:endParaRPr lang="en-US" altLang="zh-CN" sz="1600" dirty="0">
              <a:ea typeface="宋体" panose="02010600030101010101" pitchFamily="2" charset="-122"/>
              <a:sym typeface="微软雅黑" panose="020B0503020204020204" charset="-122"/>
            </a:endParaRPr>
          </a:p>
          <a:p>
            <a:pPr marL="0" indent="0" eaLnBrk="1">
              <a:buNone/>
            </a:pP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2</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&lt;1,11&gt;</a:t>
            </a:r>
            <a:r>
              <a:rPr lang="zh-CN" altLang="en-US" sz="1600" dirty="0">
                <a:ea typeface="宋体" panose="02010600030101010101" pitchFamily="2" charset="-122"/>
                <a:sym typeface="微软雅黑" panose="020B0503020204020204" charset="-122"/>
              </a:rPr>
              <a:t>对应的</a:t>
            </a:r>
            <a:r>
              <a:rPr lang="zh-CN" altLang="en-US" sz="1600" dirty="0">
                <a:ea typeface="宋体" panose="02010600030101010101" pitchFamily="2" charset="-122"/>
              </a:rPr>
              <a:t>页框号是</a:t>
            </a:r>
            <a:r>
              <a:rPr lang="en-US" altLang="zh-CN" sz="1600" dirty="0">
                <a:ea typeface="宋体" panose="02010600030101010101" pitchFamily="2" charset="-122"/>
              </a:rPr>
              <a:t>32</a:t>
            </a:r>
            <a:r>
              <a:rPr lang="zh-CN" altLang="en-US" sz="1600" dirty="0">
                <a:ea typeface="宋体" panose="02010600030101010101" pitchFamily="2" charset="-122"/>
              </a:rPr>
              <a:t>。</a:t>
            </a:r>
            <a:r>
              <a:rPr lang="zh-CN" altLang="en-US" sz="1600" dirty="0">
                <a:ea typeface="宋体" panose="02010600030101010101" pitchFamily="2" charset="-122"/>
                <a:sym typeface="微软雅黑" panose="020B0503020204020204" charset="-122"/>
              </a:rPr>
              <a:t>访问</a:t>
            </a:r>
            <a:r>
              <a:rPr lang="en-US" altLang="zh-CN" sz="1600" dirty="0">
                <a:ea typeface="宋体" panose="02010600030101010101" pitchFamily="2" charset="-122"/>
                <a:sym typeface="微软雅黑" panose="020B0503020204020204" charset="-122"/>
              </a:rPr>
              <a:t>&lt;1,1&gt;</a:t>
            </a:r>
            <a:r>
              <a:rPr lang="zh-CN" altLang="en-US" sz="1600" dirty="0">
                <a:ea typeface="宋体" panose="02010600030101010101" pitchFamily="2" charset="-122"/>
                <a:sym typeface="微软雅黑" panose="020B0503020204020204" charset="-122"/>
              </a:rPr>
              <a:t>时已经将</a:t>
            </a:r>
            <a:r>
              <a:rPr lang="en-US" altLang="zh-CN" sz="1600" dirty="0">
                <a:ea typeface="宋体" panose="02010600030101010101" pitchFamily="2" charset="-122"/>
                <a:sym typeface="微软雅黑" panose="020B0503020204020204" charset="-122"/>
              </a:rPr>
              <a:t>1</a:t>
            </a:r>
            <a:r>
              <a:rPr lang="zh-CN" altLang="en-US" sz="1600" dirty="0">
                <a:ea typeface="宋体" panose="02010600030101010101" pitchFamily="2" charset="-122"/>
                <a:sym typeface="微软雅黑" panose="020B0503020204020204" charset="-122"/>
              </a:rPr>
              <a:t>号页装入</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号框，在第</a:t>
            </a:r>
            <a:r>
              <a:rPr lang="en-US" altLang="zh-CN" sz="1600" dirty="0">
                <a:ea typeface="宋体" panose="02010600030101010101" pitchFamily="2" charset="-122"/>
                <a:sym typeface="微软雅黑" panose="020B0503020204020204" charset="-122"/>
              </a:rPr>
              <a:t>10</a:t>
            </a:r>
            <a:r>
              <a:rPr lang="zh-CN" altLang="en-US" sz="1600" dirty="0">
                <a:ea typeface="宋体" panose="02010600030101010101" pitchFamily="2" charset="-122"/>
                <a:sym typeface="微软雅黑" panose="020B0503020204020204" charset="-122"/>
              </a:rPr>
              <a:t>时刻进行第二轮扫描时，</a:t>
            </a:r>
            <a:r>
              <a:rPr lang="en-US" altLang="zh-CN" sz="1600" dirty="0">
                <a:ea typeface="宋体" panose="02010600030101010101" pitchFamily="2" charset="-122"/>
                <a:sym typeface="微软雅黑" panose="020B0503020204020204" charset="-122"/>
              </a:rPr>
              <a:t>1</a:t>
            </a:r>
            <a:r>
              <a:rPr lang="zh-CN" altLang="en-US" sz="1600" dirty="0">
                <a:ea typeface="宋体" panose="02010600030101010101" pitchFamily="2" charset="-122"/>
                <a:sym typeface="微软雅黑" panose="020B0503020204020204" charset="-122"/>
              </a:rPr>
              <a:t>号页所在的</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和页框由于在本轮未被访问而被系统回收，访问</a:t>
            </a:r>
            <a:r>
              <a:rPr lang="en-US" altLang="zh-CN" sz="1600" dirty="0">
                <a:ea typeface="宋体" panose="02010600030101010101" pitchFamily="2" charset="-122"/>
                <a:sym typeface="微软雅黑" panose="020B0503020204020204" charset="-122"/>
              </a:rPr>
              <a:t>&lt;1,11&gt;</a:t>
            </a:r>
            <a:r>
              <a:rPr lang="zh-CN" altLang="en-US" sz="1600" dirty="0">
                <a:ea typeface="宋体" panose="02010600030101010101" pitchFamily="2" charset="-122"/>
                <a:sym typeface="微软雅黑" panose="020B0503020204020204" charset="-122"/>
              </a:rPr>
              <a:t>时，</a:t>
            </a:r>
            <a:r>
              <a:rPr lang="en-US" altLang="zh-CN" sz="1600" dirty="0">
                <a:ea typeface="宋体" panose="02010600030101010101" pitchFamily="2" charset="-122"/>
                <a:sym typeface="微软雅黑" panose="020B0503020204020204" charset="-122"/>
              </a:rPr>
              <a:t>1</a:t>
            </a:r>
            <a:r>
              <a:rPr lang="zh-CN" altLang="en-US" sz="1600" dirty="0">
                <a:ea typeface="宋体" panose="02010600030101010101" pitchFamily="2" charset="-122"/>
                <a:sym typeface="微软雅黑" panose="020B0503020204020204" charset="-122"/>
              </a:rPr>
              <a:t>号页所在的</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号页框仍在空闲页框链表中，且未被访问过，重新将</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号页框放回进程的驻留集。</a:t>
            </a:r>
            <a:endParaRPr lang="en-US" altLang="zh-CN" sz="1600" dirty="0">
              <a:ea typeface="宋体" panose="02010600030101010101" pitchFamily="2" charset="-122"/>
              <a:sym typeface="微软雅黑" panose="020B0503020204020204" charset="-122"/>
            </a:endParaRPr>
          </a:p>
          <a:p>
            <a:pPr marL="0" indent="0" eaLnBrk="1">
              <a:buNone/>
            </a:pPr>
            <a:r>
              <a:rPr lang="en-US" altLang="zh-CN" sz="1600" dirty="0">
                <a:ea typeface="宋体" panose="02010600030101010101" pitchFamily="2" charset="-122"/>
                <a:sym typeface="微软雅黑" panose="020B0503020204020204" charset="-122"/>
              </a:rPr>
              <a:t>   </a:t>
            </a:r>
            <a:r>
              <a:rPr lang="zh-CN" altLang="en-US" sz="1600" dirty="0">
                <a:ea typeface="宋体" panose="02010600030101010101" pitchFamily="2" charset="-122"/>
                <a:sym typeface="微软雅黑" panose="020B0503020204020204" charset="-122"/>
              </a:rPr>
              <a:t>注：第二轮在时刻</a:t>
            </a:r>
            <a:r>
              <a:rPr lang="en-US" altLang="zh-CN" sz="1600" dirty="0">
                <a:ea typeface="宋体" panose="02010600030101010101" pitchFamily="2" charset="-122"/>
                <a:sym typeface="微软雅黑" panose="020B0503020204020204" charset="-122"/>
              </a:rPr>
              <a:t>10</a:t>
            </a:r>
            <a:r>
              <a:rPr lang="zh-CN" altLang="en-US" sz="1600" dirty="0">
                <a:ea typeface="宋体" panose="02010600030101010101" pitchFamily="2" charset="-122"/>
                <a:sym typeface="微软雅黑" panose="020B0503020204020204" charset="-122"/>
              </a:rPr>
              <a:t>进行扫描，扫描结束后，将</a:t>
            </a:r>
            <a:r>
              <a:rPr lang="en-US" altLang="zh-CN" sz="1600" dirty="0">
                <a:ea typeface="宋体" panose="02010600030101010101" pitchFamily="2" charset="-122"/>
                <a:sym typeface="微软雅黑" panose="020B0503020204020204" charset="-122"/>
              </a:rPr>
              <a:t>1</a:t>
            </a:r>
            <a:r>
              <a:rPr lang="zh-CN" altLang="en-US" sz="1600" dirty="0">
                <a:ea typeface="宋体" panose="02010600030101010101" pitchFamily="2" charset="-122"/>
                <a:sym typeface="微软雅黑" panose="020B0503020204020204" charset="-122"/>
              </a:rPr>
              <a:t>号页面的第</a:t>
            </a:r>
            <a:r>
              <a:rPr lang="en-US" altLang="zh-CN" sz="1600" dirty="0">
                <a:ea typeface="宋体" panose="02010600030101010101" pitchFamily="2" charset="-122"/>
                <a:sym typeface="微软雅黑" panose="020B0503020204020204" charset="-122"/>
              </a:rPr>
              <a:t>33</a:t>
            </a:r>
            <a:r>
              <a:rPr lang="zh-CN" altLang="en-US" sz="1600" dirty="0">
                <a:ea typeface="宋体" panose="02010600030101010101" pitchFamily="2" charset="-122"/>
                <a:sym typeface="微软雅黑" panose="020B0503020204020204" charset="-122"/>
              </a:rPr>
              <a:t>号页框，以及</a:t>
            </a:r>
            <a:r>
              <a:rPr lang="en-US" altLang="zh-CN" sz="1600" dirty="0">
                <a:ea typeface="宋体" panose="02010600030101010101" pitchFamily="2" charset="-122"/>
                <a:sym typeface="微软雅黑" panose="020B0503020204020204" charset="-122"/>
              </a:rPr>
              <a:t>3</a:t>
            </a:r>
            <a:r>
              <a:rPr lang="zh-CN" altLang="en-US" sz="1600" dirty="0">
                <a:ea typeface="宋体" panose="02010600030101010101" pitchFamily="2" charset="-122"/>
                <a:sym typeface="微软雅黑" panose="020B0503020204020204" charset="-122"/>
              </a:rPr>
              <a:t>号页面的第</a:t>
            </a:r>
            <a:r>
              <a:rPr lang="en-US" altLang="zh-CN" sz="1600" dirty="0">
                <a:ea typeface="宋体" panose="02010600030101010101" pitchFamily="2" charset="-122"/>
                <a:sym typeface="微软雅黑" panose="020B0503020204020204" charset="-122"/>
              </a:rPr>
              <a:t>15</a:t>
            </a:r>
            <a:r>
              <a:rPr lang="zh-CN" altLang="en-US" sz="1600" dirty="0">
                <a:ea typeface="宋体" panose="02010600030101010101" pitchFamily="2" charset="-122"/>
                <a:sym typeface="微软雅黑" panose="020B0503020204020204" charset="-122"/>
              </a:rPr>
              <a:t>号页框放到空闲页框链表的尾部。系统空闲页框链表依次为：</a:t>
            </a:r>
            <a:r>
              <a:rPr lang="en-US" altLang="zh-CN" sz="1600" dirty="0">
                <a:ea typeface="宋体" panose="02010600030101010101" pitchFamily="2" charset="-122"/>
                <a:sym typeface="微软雅黑" panose="020B0503020204020204" charset="-122"/>
              </a:rPr>
              <a:t>41</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15</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0</a:t>
            </a:r>
            <a:r>
              <a:rPr lang="zh-CN" altLang="en-US" sz="1600" dirty="0">
                <a:ea typeface="宋体" panose="02010600030101010101" pitchFamily="2" charset="-122"/>
                <a:sym typeface="微软雅黑" panose="020B0503020204020204" charset="-122"/>
              </a:rPr>
              <a:t>号页面对应的第</a:t>
            </a:r>
            <a:r>
              <a:rPr lang="en-US" altLang="zh-CN" sz="1600" dirty="0">
                <a:ea typeface="宋体" panose="02010600030101010101" pitchFamily="2" charset="-122"/>
                <a:sym typeface="微软雅黑" panose="020B0503020204020204" charset="-122"/>
              </a:rPr>
              <a:t>21</a:t>
            </a:r>
            <a:r>
              <a:rPr lang="zh-CN" altLang="en-US" sz="1600" dirty="0">
                <a:ea typeface="宋体" panose="02010600030101010101" pitchFamily="2" charset="-122"/>
                <a:sym typeface="微软雅黑" panose="020B0503020204020204" charset="-122"/>
              </a:rPr>
              <a:t>号页框未被回收）</a:t>
            </a:r>
            <a:endParaRPr lang="en-US" altLang="zh-CN" sz="1600" dirty="0">
              <a:ea typeface="宋体" panose="02010600030101010101" pitchFamily="2" charset="-122"/>
              <a:sym typeface="微软雅黑" panose="020B0503020204020204" charset="-122"/>
            </a:endParaRPr>
          </a:p>
          <a:p>
            <a:pPr marL="0" indent="0" eaLnBrk="1">
              <a:buNone/>
            </a:pPr>
            <a:r>
              <a:rPr lang="en-US" altLang="zh-CN" sz="1600" dirty="0">
                <a:ea typeface="宋体" panose="02010600030101010101" pitchFamily="2" charset="-122"/>
                <a:sym typeface="微软雅黑" panose="020B0503020204020204" charset="-122"/>
              </a:rPr>
              <a:t>   </a:t>
            </a:r>
            <a:r>
              <a:rPr lang="zh-CN" altLang="en-US" sz="1600" dirty="0">
                <a:ea typeface="宋体" panose="02010600030101010101" pitchFamily="2" charset="-122"/>
                <a:sym typeface="微软雅黑" panose="020B0503020204020204" charset="-122"/>
              </a:rPr>
              <a:t>访问</a:t>
            </a:r>
            <a:r>
              <a:rPr lang="en-US" altLang="zh-CN" sz="1600" dirty="0">
                <a:ea typeface="宋体" panose="02010600030101010101" pitchFamily="2" charset="-122"/>
                <a:sym typeface="微软雅黑" panose="020B0503020204020204" charset="-122"/>
              </a:rPr>
              <a:t>&lt;1,11&gt;</a:t>
            </a:r>
            <a:r>
              <a:rPr lang="zh-CN" altLang="en-US" sz="1600" dirty="0">
                <a:ea typeface="宋体" panose="02010600030101010101" pitchFamily="2" charset="-122"/>
                <a:sym typeface="微软雅黑" panose="020B0503020204020204" charset="-122"/>
              </a:rPr>
              <a:t>后，将</a:t>
            </a:r>
            <a:r>
              <a:rPr lang="en-US" altLang="zh-CN" sz="1600" dirty="0">
                <a:ea typeface="宋体" panose="02010600030101010101" pitchFamily="2" charset="-122"/>
                <a:sym typeface="微软雅黑" panose="020B0503020204020204" charset="-122"/>
              </a:rPr>
              <a:t>1</a:t>
            </a:r>
            <a:r>
              <a:rPr lang="zh-CN" altLang="en-US" sz="1600" dirty="0">
                <a:ea typeface="宋体" panose="02010600030101010101" pitchFamily="2" charset="-122"/>
                <a:sym typeface="微软雅黑" panose="020B0503020204020204" charset="-122"/>
              </a:rPr>
              <a:t>号页面对应的</a:t>
            </a:r>
            <a:r>
              <a:rPr lang="en-US" altLang="zh-CN" sz="1600" dirty="0">
                <a:ea typeface="宋体" panose="02010600030101010101" pitchFamily="2" charset="-122"/>
                <a:sym typeface="微软雅黑" panose="020B0503020204020204" charset="-122"/>
              </a:rPr>
              <a:t>32</a:t>
            </a:r>
            <a:r>
              <a:rPr lang="zh-CN" altLang="en-US" sz="1600" dirty="0">
                <a:ea typeface="宋体" panose="02010600030101010101" pitchFamily="2" charset="-122"/>
                <a:sym typeface="微软雅黑" panose="020B0503020204020204" charset="-122"/>
              </a:rPr>
              <a:t>号页框重新放回驻留集，则系统空闲页框链表依次为：</a:t>
            </a:r>
            <a:r>
              <a:rPr lang="en-US" altLang="zh-CN" sz="1600" dirty="0">
                <a:ea typeface="宋体" panose="02010600030101010101" pitchFamily="2" charset="-122"/>
                <a:sym typeface="微软雅黑" panose="020B0503020204020204" charset="-122"/>
              </a:rPr>
              <a:t>41</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15</a:t>
            </a:r>
            <a:r>
              <a:rPr lang="zh-CN" altLang="en-US" sz="1600" dirty="0">
                <a:ea typeface="宋体" panose="02010600030101010101" pitchFamily="2" charset="-122"/>
                <a:sym typeface="微软雅黑" panose="020B0503020204020204" charset="-122"/>
              </a:rPr>
              <a:t>；</a:t>
            </a:r>
            <a:endParaRPr lang="en-US" altLang="zh-CN" sz="1600" dirty="0">
              <a:ea typeface="宋体" panose="02010600030101010101" pitchFamily="2" charset="-122"/>
              <a:sym typeface="微软雅黑" panose="020B0503020204020204" charset="-122"/>
            </a:endParaRPr>
          </a:p>
          <a:p>
            <a:pPr marL="0" indent="0" eaLnBrk="1">
              <a:buNone/>
            </a:pP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3</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&lt;2,14&gt;</a:t>
            </a:r>
            <a:r>
              <a:rPr lang="zh-CN" altLang="en-US" sz="1600" dirty="0">
                <a:ea typeface="宋体" panose="02010600030101010101" pitchFamily="2" charset="-122"/>
                <a:sym typeface="微软雅黑" panose="020B0503020204020204" charset="-122"/>
              </a:rPr>
              <a:t>对应的页框号是</a:t>
            </a:r>
            <a:r>
              <a:rPr lang="en-US" altLang="zh-CN" sz="1600" dirty="0">
                <a:ea typeface="宋体" panose="02010600030101010101" pitchFamily="2" charset="-122"/>
                <a:sym typeface="微软雅黑" panose="020B0503020204020204" charset="-122"/>
              </a:rPr>
              <a:t>41</a:t>
            </a:r>
            <a:r>
              <a:rPr lang="zh-CN" altLang="en-US" sz="1600" dirty="0">
                <a:ea typeface="宋体" panose="02010600030101010101" pitchFamily="2" charset="-122"/>
                <a:sym typeface="微软雅黑" panose="020B0503020204020204" charset="-122"/>
              </a:rPr>
              <a:t>。时刻</a:t>
            </a:r>
            <a:r>
              <a:rPr lang="en-US" altLang="zh-CN" sz="1600" dirty="0">
                <a:ea typeface="宋体" panose="02010600030101010101" pitchFamily="2" charset="-122"/>
                <a:sym typeface="微软雅黑" panose="020B0503020204020204" charset="-122"/>
              </a:rPr>
              <a:t>14</a:t>
            </a:r>
            <a:r>
              <a:rPr lang="zh-CN" altLang="en-US" sz="1600" dirty="0">
                <a:ea typeface="宋体" panose="02010600030101010101" pitchFamily="2" charset="-122"/>
                <a:sym typeface="微软雅黑" panose="020B0503020204020204" charset="-122"/>
              </a:rPr>
              <a:t>时，系统空闲页框链表依次是</a:t>
            </a:r>
            <a:r>
              <a:rPr lang="en-US" altLang="zh-CN" sz="1600" dirty="0">
                <a:ea typeface="宋体" panose="02010600030101010101" pitchFamily="2" charset="-122"/>
                <a:sym typeface="微软雅黑" panose="020B0503020204020204" charset="-122"/>
              </a:rPr>
              <a:t>41</a:t>
            </a: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15</a:t>
            </a:r>
            <a:r>
              <a:rPr lang="zh-CN" altLang="en-US" sz="1600" dirty="0">
                <a:ea typeface="宋体" panose="02010600030101010101" pitchFamily="2" charset="-122"/>
                <a:sym typeface="微软雅黑" panose="020B0503020204020204" charset="-122"/>
              </a:rPr>
              <a:t>，由于</a:t>
            </a:r>
            <a:r>
              <a:rPr lang="en-US" altLang="zh-CN" sz="1600" dirty="0">
                <a:ea typeface="宋体" panose="02010600030101010101" pitchFamily="2" charset="-122"/>
                <a:sym typeface="微软雅黑" panose="020B0503020204020204" charset="-122"/>
              </a:rPr>
              <a:t>2</a:t>
            </a:r>
            <a:r>
              <a:rPr lang="zh-CN" altLang="en-US" sz="1600" dirty="0">
                <a:ea typeface="宋体" panose="02010600030101010101" pitchFamily="2" charset="-122"/>
                <a:sym typeface="微软雅黑" panose="020B0503020204020204" charset="-122"/>
              </a:rPr>
              <a:t>号页时首次访问，因此将</a:t>
            </a:r>
            <a:r>
              <a:rPr lang="en-US" altLang="zh-CN" sz="1600" dirty="0">
                <a:ea typeface="宋体" panose="02010600030101010101" pitchFamily="2" charset="-122"/>
                <a:sym typeface="微软雅黑" panose="020B0503020204020204" charset="-122"/>
              </a:rPr>
              <a:t>2</a:t>
            </a:r>
            <a:r>
              <a:rPr lang="zh-CN" altLang="en-US" sz="1600" dirty="0">
                <a:ea typeface="宋体" panose="02010600030101010101" pitchFamily="2" charset="-122"/>
                <a:sym typeface="微软雅黑" panose="020B0503020204020204" charset="-122"/>
              </a:rPr>
              <a:t>号页装入</a:t>
            </a:r>
            <a:r>
              <a:rPr lang="en-US" altLang="zh-CN" sz="1600" dirty="0">
                <a:ea typeface="宋体" panose="02010600030101010101" pitchFamily="2" charset="-122"/>
                <a:sym typeface="微软雅黑" panose="020B0503020204020204" charset="-122"/>
              </a:rPr>
              <a:t>41</a:t>
            </a:r>
            <a:r>
              <a:rPr lang="zh-CN" altLang="en-US" sz="1600" dirty="0">
                <a:ea typeface="宋体" panose="02010600030101010101" pitchFamily="2" charset="-122"/>
                <a:sym typeface="微软雅黑" panose="020B0503020204020204" charset="-122"/>
              </a:rPr>
              <a:t>号页框中。系统空闲页框链表：</a:t>
            </a:r>
            <a:r>
              <a:rPr lang="en-US" altLang="zh-CN" sz="1600" dirty="0">
                <a:ea typeface="宋体" panose="02010600030101010101" pitchFamily="2" charset="-122"/>
                <a:sym typeface="微软雅黑" panose="020B0503020204020204" charset="-122"/>
              </a:rPr>
              <a:t>15</a:t>
            </a:r>
            <a:r>
              <a:rPr lang="zh-CN" altLang="en-US" sz="1600" dirty="0">
                <a:ea typeface="宋体" panose="02010600030101010101" pitchFamily="2" charset="-122"/>
                <a:sym typeface="微软雅黑" panose="020B0503020204020204" charset="-122"/>
              </a:rPr>
              <a:t>。</a:t>
            </a:r>
            <a:endParaRPr lang="en-US" altLang="zh-CN" sz="1600" dirty="0">
              <a:ea typeface="宋体" panose="02010600030101010101" pitchFamily="2" charset="-122"/>
              <a:sym typeface="微软雅黑" panose="020B0503020204020204" charset="-122"/>
            </a:endParaRPr>
          </a:p>
          <a:p>
            <a:pPr marL="0" indent="0" eaLnBrk="1">
              <a:buNone/>
            </a:pPr>
            <a:r>
              <a:rPr lang="zh-CN" altLang="en-US" sz="1600" dirty="0">
                <a:ea typeface="宋体" panose="02010600030101010101" pitchFamily="2" charset="-122"/>
                <a:sym typeface="微软雅黑" panose="020B0503020204020204" charset="-122"/>
              </a:rPr>
              <a:t>（</a:t>
            </a:r>
            <a:r>
              <a:rPr lang="en-US" altLang="zh-CN" sz="1600" dirty="0">
                <a:ea typeface="宋体" panose="02010600030101010101" pitchFamily="2" charset="-122"/>
                <a:sym typeface="微软雅黑" panose="020B0503020204020204" charset="-122"/>
              </a:rPr>
              <a:t>4</a:t>
            </a:r>
            <a:r>
              <a:rPr lang="zh-CN" altLang="en-US" sz="1600" dirty="0">
                <a:ea typeface="宋体" panose="02010600030101010101" pitchFamily="2" charset="-122"/>
                <a:sym typeface="微软雅黑" panose="020B0503020204020204" charset="-122"/>
              </a:rPr>
              <a:t>）该策略适合于时间局部性好的程序。因为置换时，淘汰的是最近最久未被访问的页面，根据时间局部性原理，这些页面在最近的将来不被重新访问的可能性很大。而最近被访问过的页面即使被淘汰，若再次访问，若还在空闲页框中，只需重新放回到进程的驻留集即可，也符合时间局部性原理。</a:t>
            </a:r>
            <a:endParaRPr lang="zh-CN" altLang="en-US"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例题</a:t>
            </a:r>
            <a:endParaRPr lang="zh-CN" altLang="en-US" dirty="0">
              <a:effectLst>
                <a:outerShdw blurRad="38100" dist="38100" dir="2700000" algn="tl">
                  <a:srgbClr val="C0C0C0"/>
                </a:outerShdw>
              </a:effectLst>
              <a:ea typeface="宋体" panose="02010600030101010101" pitchFamily="2" charset="-122"/>
            </a:endParaRPr>
          </a:p>
        </p:txBody>
      </p:sp>
      <p:sp>
        <p:nvSpPr>
          <p:cNvPr id="96259" name="Rectangle 3"/>
          <p:cNvSpPr>
            <a:spLocks noGrp="1" noChangeArrowheads="1"/>
          </p:cNvSpPr>
          <p:nvPr>
            <p:ph type="body" idx="4294967295"/>
          </p:nvPr>
        </p:nvSpPr>
        <p:spPr>
          <a:xfrm>
            <a:off x="376238" y="1217613"/>
            <a:ext cx="8496300" cy="1108337"/>
          </a:xfrm>
        </p:spPr>
        <p:txBody>
          <a:bodyPr/>
          <a:lstStyle/>
          <a:p>
            <a:r>
              <a:rPr lang="zh-CN" altLang="zh-CN" sz="1600" dirty="0">
                <a:latin typeface="宋体" panose="02010600030101010101" pitchFamily="2" charset="-122"/>
                <a:ea typeface="宋体" panose="02010600030101010101" pitchFamily="2" charset="-122"/>
              </a:rPr>
              <a:t>设某计算机的逻辑地址空间和物理地址空间均为</a:t>
            </a:r>
            <a:r>
              <a:rPr lang="en-US" altLang="zh-CN" sz="1600" dirty="0">
                <a:latin typeface="宋体" panose="02010600030101010101" pitchFamily="2" charset="-122"/>
                <a:ea typeface="宋体" panose="02010600030101010101" pitchFamily="2" charset="-122"/>
              </a:rPr>
              <a:t>64 KB</a:t>
            </a:r>
            <a:r>
              <a:rPr lang="zh-CN" altLang="zh-CN" sz="1600" dirty="0">
                <a:latin typeface="宋体" panose="02010600030101010101" pitchFamily="2" charset="-122"/>
                <a:ea typeface="宋体" panose="02010600030101010101" pitchFamily="2" charset="-122"/>
              </a:rPr>
              <a:t>，按字节编址。若某进程最多需要</a:t>
            </a:r>
            <a:r>
              <a:rPr lang="en-US" altLang="zh-CN" sz="1600" dirty="0">
                <a:latin typeface="宋体" panose="02010600030101010101" pitchFamily="2" charset="-122"/>
                <a:ea typeface="宋体" panose="02010600030101010101" pitchFamily="2" charset="-122"/>
              </a:rPr>
              <a:t>6</a:t>
            </a:r>
            <a:r>
              <a:rPr lang="zh-CN" altLang="zh-CN" sz="1600" dirty="0">
                <a:latin typeface="宋体" panose="02010600030101010101" pitchFamily="2" charset="-122"/>
                <a:ea typeface="宋体" panose="02010600030101010101" pitchFamily="2" charset="-122"/>
              </a:rPr>
              <a:t>页（</a:t>
            </a:r>
            <a:r>
              <a:rPr lang="en-US" altLang="zh-CN" sz="1600" dirty="0">
                <a:latin typeface="宋体" panose="02010600030101010101" pitchFamily="2" charset="-122"/>
                <a:ea typeface="宋体" panose="02010600030101010101" pitchFamily="2" charset="-122"/>
              </a:rPr>
              <a:t>Page</a:t>
            </a:r>
            <a:r>
              <a:rPr lang="zh-CN" altLang="zh-CN" sz="1600" dirty="0">
                <a:latin typeface="宋体" panose="02010600030101010101" pitchFamily="2" charset="-122"/>
                <a:ea typeface="宋体" panose="02010600030101010101" pitchFamily="2" charset="-122"/>
              </a:rPr>
              <a:t>）数据存储空间，页的大小为</a:t>
            </a:r>
            <a:r>
              <a:rPr lang="en-US" altLang="zh-CN" sz="1600" dirty="0">
                <a:latin typeface="宋体" panose="02010600030101010101" pitchFamily="2" charset="-122"/>
                <a:ea typeface="宋体" panose="02010600030101010101" pitchFamily="2" charset="-122"/>
              </a:rPr>
              <a:t>1 KB</a:t>
            </a:r>
            <a:r>
              <a:rPr lang="zh-CN" altLang="zh-CN" sz="1600" dirty="0">
                <a:latin typeface="宋体" panose="02010600030101010101" pitchFamily="2" charset="-122"/>
                <a:ea typeface="宋体" panose="02010600030101010101" pitchFamily="2" charset="-122"/>
              </a:rPr>
              <a:t>，操作系统采用固定分配局部置换策略为此进程分配</a:t>
            </a:r>
            <a:r>
              <a:rPr lang="en-US" altLang="zh-CN" sz="1600" dirty="0">
                <a:latin typeface="宋体" panose="02010600030101010101" pitchFamily="2" charset="-122"/>
                <a:ea typeface="宋体" panose="02010600030101010101" pitchFamily="2" charset="-122"/>
              </a:rPr>
              <a:t>4</a:t>
            </a:r>
            <a:r>
              <a:rPr lang="zh-CN" altLang="zh-CN" sz="1600" dirty="0">
                <a:latin typeface="宋体" panose="02010600030101010101" pitchFamily="2" charset="-122"/>
                <a:ea typeface="宋体" panose="02010600030101010101" pitchFamily="2" charset="-122"/>
              </a:rPr>
              <a:t>个页框（</a:t>
            </a:r>
            <a:r>
              <a:rPr lang="en-US" altLang="zh-CN" sz="1600" dirty="0">
                <a:latin typeface="宋体" panose="02010600030101010101" pitchFamily="2" charset="-122"/>
                <a:ea typeface="宋体" panose="02010600030101010101" pitchFamily="2" charset="-122"/>
              </a:rPr>
              <a:t>Page Frame</a:t>
            </a:r>
            <a:r>
              <a:rPr lang="zh-CN" altLang="zh-CN" sz="1600" dirty="0">
                <a:latin typeface="宋体" panose="02010600030101010101" pitchFamily="2" charset="-122"/>
                <a:ea typeface="宋体" panose="02010600030101010101" pitchFamily="2" charset="-122"/>
              </a:rPr>
              <a:t>）。在时刻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前的该进程访问情况如下表所示（访问位即使用位）。</a:t>
            </a:r>
            <a:endParaRPr lang="zh-CN" altLang="en-US" sz="16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nvGraphicFramePr>
        <p:xfrm>
          <a:off x="813786" y="2426809"/>
          <a:ext cx="4068932" cy="1219200"/>
        </p:xfrm>
        <a:graphic>
          <a:graphicData uri="http://schemas.openxmlformats.org/drawingml/2006/table">
            <a:tbl>
              <a:tblPr firstRow="1" bandRow="1">
                <a:tableStyleId>{5C22544A-7EE6-4342-B048-85BDC9FD1C3A}</a:tableStyleId>
              </a:tblPr>
              <a:tblGrid>
                <a:gridCol w="1017233"/>
                <a:gridCol w="1017233"/>
                <a:gridCol w="1017233"/>
                <a:gridCol w="1017233"/>
              </a:tblGrid>
              <a:tr h="233729">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页号</a:t>
                      </a:r>
                      <a:endParaRPr lang="zh-CN" sz="1600" b="0" kern="100" dirty="0">
                        <a:solidFill>
                          <a:srgbClr val="0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页框号</a:t>
                      </a:r>
                      <a:endParaRPr lang="zh-CN" sz="1600" b="0" kern="100" dirty="0">
                        <a:solidFill>
                          <a:srgbClr val="0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装入时刻</a:t>
                      </a:r>
                      <a:endParaRPr lang="zh-CN" sz="1600" b="0" kern="100" dirty="0">
                        <a:solidFill>
                          <a:srgbClr val="0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访问位</a:t>
                      </a:r>
                      <a:endParaRPr lang="zh-CN" sz="1600" b="0" kern="100" dirty="0">
                        <a:solidFill>
                          <a:srgbClr val="000000"/>
                        </a:solidFill>
                        <a:effectLst/>
                        <a:latin typeface="宋体" panose="02010600030101010101" pitchFamily="2" charset="-122"/>
                        <a:ea typeface="宋体" panose="02010600030101010101" pitchFamily="2" charset="-122"/>
                      </a:endParaRPr>
                    </a:p>
                  </a:txBody>
                  <a:tcPr marL="68580" marR="68580" marT="0" marB="0" anchor="ctr"/>
                </a:tc>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7</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130</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4</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230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2</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200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3</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9</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160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r>
            </a:tbl>
          </a:graphicData>
        </a:graphic>
      </p:graphicFrame>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5456529" y="2325950"/>
            <a:ext cx="2204899" cy="1219200"/>
          </a:xfrm>
          <a:prstGeom prst="rect">
            <a:avLst/>
          </a:prstGeom>
          <a:noFill/>
        </p:spPr>
      </p:pic>
      <p:sp>
        <p:nvSpPr>
          <p:cNvPr id="10" name="Rectangle 3"/>
          <p:cNvSpPr txBox="1">
            <a:spLocks noChangeArrowheads="1"/>
          </p:cNvSpPr>
          <p:nvPr/>
        </p:nvSpPr>
        <p:spPr bwMode="auto">
          <a:xfrm>
            <a:off x="376238" y="3845403"/>
            <a:ext cx="8496300" cy="221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zh-CN" sz="1600" dirty="0">
                <a:latin typeface="宋体" panose="02010600030101010101" pitchFamily="2" charset="-122"/>
                <a:ea typeface="宋体" panose="02010600030101010101" pitchFamily="2" charset="-122"/>
              </a:rPr>
              <a:t>当该进程执行到时刻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时，要访问逻辑地址为</a:t>
            </a:r>
            <a:r>
              <a:rPr lang="en-US" altLang="zh-CN" sz="1600" dirty="0">
                <a:latin typeface="宋体" panose="02010600030101010101" pitchFamily="2" charset="-122"/>
                <a:ea typeface="宋体" panose="02010600030101010101" pitchFamily="2" charset="-122"/>
              </a:rPr>
              <a:t>17CAH</a:t>
            </a:r>
            <a:r>
              <a:rPr lang="zh-CN" altLang="zh-CN" sz="1600" dirty="0">
                <a:latin typeface="宋体" panose="02010600030101010101" pitchFamily="2" charset="-122"/>
                <a:ea typeface="宋体" panose="02010600030101010101" pitchFamily="2" charset="-122"/>
              </a:rPr>
              <a:t>的数据。请回答下列问题：</a:t>
            </a:r>
            <a:endParaRPr lang="zh-CN" altLang="zh-CN" sz="1600" dirty="0">
              <a:latin typeface="宋体" panose="02010600030101010101" pitchFamily="2" charset="-122"/>
              <a:ea typeface="宋体" panose="02010600030101010101" pitchFamily="2" charset="-122"/>
            </a:endParaRP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a:t>
            </a:r>
            <a:r>
              <a:rPr lang="zh-CN" altLang="zh-CN" sz="1600" dirty="0">
                <a:latin typeface="宋体" panose="02010600030101010101" pitchFamily="2" charset="-122"/>
                <a:ea typeface="宋体" panose="02010600030101010101" pitchFamily="2" charset="-122"/>
              </a:rPr>
              <a:t>）该逻辑地址对应的页号是多少？ </a:t>
            </a:r>
            <a:endParaRPr lang="zh-CN" altLang="zh-CN" sz="1600" dirty="0">
              <a:latin typeface="宋体" panose="02010600030101010101" pitchFamily="2" charset="-122"/>
              <a:ea typeface="宋体" panose="02010600030101010101" pitchFamily="2" charset="-122"/>
            </a:endParaRP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）若采用先进先出（</a:t>
            </a:r>
            <a:r>
              <a:rPr lang="en-US" altLang="zh-CN" sz="1600" dirty="0">
                <a:latin typeface="宋体" panose="02010600030101010101" pitchFamily="2" charset="-122"/>
                <a:ea typeface="宋体" panose="02010600030101010101" pitchFamily="2" charset="-122"/>
              </a:rPr>
              <a:t>FIFO</a:t>
            </a:r>
            <a:r>
              <a:rPr lang="zh-CN" altLang="zh-CN" sz="1600" dirty="0">
                <a:latin typeface="宋体" panose="02010600030101010101" pitchFamily="2" charset="-122"/>
                <a:ea typeface="宋体" panose="02010600030101010101" pitchFamily="2" charset="-122"/>
              </a:rPr>
              <a:t>）置换算法，该逻辑地址对应的物理地址是多少？要求给出计算过程。</a:t>
            </a:r>
            <a:endParaRPr lang="zh-CN" altLang="zh-CN" sz="1600" dirty="0">
              <a:latin typeface="宋体" panose="02010600030101010101" pitchFamily="2" charset="-122"/>
              <a:ea typeface="宋体" panose="02010600030101010101" pitchFamily="2" charset="-122"/>
            </a:endParaRP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3</a:t>
            </a:r>
            <a:r>
              <a:rPr lang="zh-CN" altLang="zh-CN" sz="1600" dirty="0">
                <a:latin typeface="宋体" panose="02010600030101010101" pitchFamily="2" charset="-122"/>
                <a:ea typeface="宋体" panose="02010600030101010101" pitchFamily="2" charset="-122"/>
              </a:rPr>
              <a:t>）若采用时钟</a:t>
            </a:r>
            <a:r>
              <a:rPr lang="en-US" altLang="zh-CN" sz="1600" dirty="0">
                <a:latin typeface="宋体" panose="02010600030101010101" pitchFamily="2" charset="-122"/>
                <a:ea typeface="宋体" panose="02010600030101010101" pitchFamily="2" charset="-122"/>
              </a:rPr>
              <a:t>CLOCK</a:t>
            </a:r>
            <a:r>
              <a:rPr lang="zh-CN" altLang="zh-CN" sz="1600" dirty="0">
                <a:latin typeface="宋体" panose="02010600030101010101" pitchFamily="2" charset="-122"/>
                <a:ea typeface="宋体" panose="02010600030101010101" pitchFamily="2" charset="-122"/>
              </a:rPr>
              <a:t>（二次机会）置换算法，该逻辑地址对应的物理地址是多少？要求给出计算过程（设搜索下一页的指针沿顺时针方向移动，且当前指向</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号页框，示意图如上）。</a:t>
            </a:r>
            <a:endParaRPr lang="zh-CN" altLang="zh-CN" sz="16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参考答案</a:t>
            </a:r>
            <a:endParaRPr lang="zh-CN" altLang="en-US" dirty="0">
              <a:effectLst>
                <a:outerShdw blurRad="38100" dist="38100" dir="2700000" algn="tl">
                  <a:srgbClr val="C0C0C0"/>
                </a:outerShdw>
              </a:effectLst>
              <a:ea typeface="宋体" panose="02010600030101010101" pitchFamily="2" charset="-122"/>
            </a:endParaRPr>
          </a:p>
        </p:txBody>
      </p:sp>
      <p:sp>
        <p:nvSpPr>
          <p:cNvPr id="96259" name="Rectangle 3"/>
          <p:cNvSpPr>
            <a:spLocks noGrp="1" noChangeArrowheads="1"/>
          </p:cNvSpPr>
          <p:nvPr>
            <p:ph type="body" idx="4294967295"/>
          </p:nvPr>
        </p:nvSpPr>
        <p:spPr>
          <a:xfrm>
            <a:off x="376238" y="1217613"/>
            <a:ext cx="8496300" cy="5137150"/>
          </a:xfrm>
        </p:spPr>
        <p:txBody>
          <a:bodyPr/>
          <a:lstStyle/>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en-US" altLang="zh-CN" sz="1800" dirty="0" smtClean="0">
                <a:latin typeface="宋体" panose="02010600030101010101" pitchFamily="2" charset="-122"/>
                <a:ea typeface="宋体" panose="02010600030101010101" pitchFamily="2" charset="-122"/>
              </a:rPr>
              <a:t>17CAH = </a:t>
            </a:r>
            <a:r>
              <a:rPr lang="en-US" altLang="zh-CN" sz="1800" dirty="0" smtClean="0">
                <a:solidFill>
                  <a:srgbClr val="7030A0"/>
                </a:solidFill>
                <a:latin typeface="宋体" panose="02010600030101010101" pitchFamily="2" charset="-122"/>
                <a:ea typeface="宋体" panose="02010600030101010101" pitchFamily="2" charset="-122"/>
              </a:rPr>
              <a:t>0001 </a:t>
            </a:r>
            <a:r>
              <a:rPr lang="en-US" altLang="zh-CN" sz="1800" dirty="0">
                <a:solidFill>
                  <a:srgbClr val="7030A0"/>
                </a:solidFill>
                <a:latin typeface="宋体" panose="02010600030101010101" pitchFamily="2" charset="-122"/>
                <a:ea typeface="宋体" panose="02010600030101010101" pitchFamily="2" charset="-122"/>
              </a:rPr>
              <a:t>01 </a:t>
            </a:r>
            <a:r>
              <a:rPr lang="en-US" altLang="zh-CN" sz="1800" b="1" dirty="0">
                <a:solidFill>
                  <a:srgbClr val="0000CC"/>
                </a:solidFill>
                <a:latin typeface="宋体" panose="02010600030101010101" pitchFamily="2" charset="-122"/>
                <a:ea typeface="宋体" panose="02010600030101010101" pitchFamily="2" charset="-122"/>
              </a:rPr>
              <a:t>11 1100 1010</a:t>
            </a:r>
            <a:r>
              <a:rPr lang="zh-CN" altLang="zh-CN" sz="1800" dirty="0">
                <a:latin typeface="宋体" panose="02010600030101010101" pitchFamily="2" charset="-122"/>
                <a:ea typeface="宋体" panose="02010600030101010101" pitchFamily="2" charset="-122"/>
              </a:rPr>
              <a:t>，页面大小</a:t>
            </a:r>
            <a:r>
              <a:rPr lang="en-US" altLang="zh-CN" sz="1800" dirty="0">
                <a:latin typeface="宋体" panose="02010600030101010101" pitchFamily="2" charset="-122"/>
                <a:ea typeface="宋体" panose="02010600030101010101" pitchFamily="2" charset="-122"/>
              </a:rPr>
              <a:t>1K</a:t>
            </a:r>
            <a:r>
              <a:rPr lang="zh-CN" altLang="zh-CN" sz="1800" dirty="0">
                <a:latin typeface="宋体" panose="02010600030101010101" pitchFamily="2" charset="-122"/>
                <a:ea typeface="宋体" panose="02010600030101010101" pitchFamily="2" charset="-122"/>
              </a:rPr>
              <a:t>，低</a:t>
            </a:r>
            <a:r>
              <a:rPr lang="en-US" altLang="zh-CN" sz="1800" dirty="0">
                <a:latin typeface="宋体" panose="02010600030101010101" pitchFamily="2" charset="-122"/>
                <a:ea typeface="宋体" panose="02010600030101010101" pitchFamily="2" charset="-122"/>
              </a:rPr>
              <a:t>10</a:t>
            </a:r>
            <a:r>
              <a:rPr lang="zh-CN" altLang="zh-CN" sz="1800" dirty="0">
                <a:latin typeface="宋体" panose="02010600030101010101" pitchFamily="2" charset="-122"/>
                <a:ea typeface="宋体" panose="02010600030101010101" pitchFamily="2" charset="-122"/>
              </a:rPr>
              <a:t>位是页内偏移量，剩余高</a:t>
            </a:r>
            <a:r>
              <a:rPr lang="en-US" altLang="zh-CN" sz="1800" dirty="0">
                <a:latin typeface="宋体" panose="02010600030101010101" pitchFamily="2" charset="-122"/>
                <a:ea typeface="宋体" panose="02010600030101010101" pitchFamily="2" charset="-122"/>
              </a:rPr>
              <a:t>6</a:t>
            </a:r>
            <a:r>
              <a:rPr lang="zh-CN" altLang="zh-CN" sz="1800" dirty="0">
                <a:latin typeface="宋体" panose="02010600030101010101" pitchFamily="2" charset="-122"/>
                <a:ea typeface="宋体" panose="02010600030101010101" pitchFamily="2" charset="-122"/>
              </a:rPr>
              <a:t>为即为页号，</a:t>
            </a:r>
            <a:r>
              <a:rPr lang="zh-CN" altLang="zh-CN" sz="1800" b="1" dirty="0">
                <a:latin typeface="宋体" panose="02010600030101010101" pitchFamily="2" charset="-122"/>
                <a:ea typeface="宋体" panose="02010600030101010101" pitchFamily="2" charset="-122"/>
              </a:rPr>
              <a:t>即页号为</a:t>
            </a:r>
            <a:r>
              <a:rPr lang="en-US" altLang="zh-CN" sz="1800" b="1"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smtClean="0">
                <a:latin typeface="宋体" panose="02010600030101010101" pitchFamily="2" charset="-122"/>
                <a:ea typeface="宋体" panose="02010600030101010101" pitchFamily="2" charset="-122"/>
              </a:rPr>
              <a:t>）此时</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号页面不在内存，按</a:t>
            </a:r>
            <a:r>
              <a:rPr lang="en-US" altLang="zh-CN" sz="1800" dirty="0">
                <a:latin typeface="宋体" panose="02010600030101010101" pitchFamily="2" charset="-122"/>
                <a:ea typeface="宋体" panose="02010600030101010101" pitchFamily="2" charset="-122"/>
              </a:rPr>
              <a:t>FIFO</a:t>
            </a:r>
            <a:r>
              <a:rPr lang="zh-CN" altLang="zh-CN" sz="1800" dirty="0">
                <a:latin typeface="宋体" panose="02010600030101010101" pitchFamily="2" charset="-122"/>
                <a:ea typeface="宋体" panose="02010600030101010101" pitchFamily="2" charset="-122"/>
              </a:rPr>
              <a:t>置换算法，置换</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号页，将</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号页装入到</a:t>
            </a:r>
            <a:r>
              <a:rPr lang="en-US" altLang="zh-CN" sz="1800" dirty="0">
                <a:latin typeface="宋体" panose="02010600030101010101" pitchFamily="2" charset="-122"/>
                <a:ea typeface="宋体" panose="02010600030101010101" pitchFamily="2" charset="-122"/>
              </a:rPr>
              <a:t>7</a:t>
            </a:r>
            <a:r>
              <a:rPr lang="zh-CN" altLang="zh-CN" sz="1800" dirty="0">
                <a:latin typeface="宋体" panose="02010600030101010101" pitchFamily="2" charset="-122"/>
                <a:ea typeface="宋体" panose="02010600030101010101" pitchFamily="2" charset="-122"/>
              </a:rPr>
              <a:t>号页框中，对应的物理地址即为：</a:t>
            </a:r>
            <a:r>
              <a:rPr lang="en-US" altLang="zh-CN" sz="1800" dirty="0">
                <a:latin typeface="宋体" panose="02010600030101010101" pitchFamily="2" charset="-122"/>
                <a:ea typeface="宋体" panose="02010600030101010101" pitchFamily="2" charset="-122"/>
              </a:rPr>
              <a:t> 0001 1111 1100 1010</a:t>
            </a:r>
            <a:r>
              <a:rPr lang="zh-CN" altLang="zh-CN" sz="1800" dirty="0">
                <a:latin typeface="宋体" panose="02010600030101010101" pitchFamily="2" charset="-122"/>
                <a:ea typeface="宋体" panose="02010600030101010101" pitchFamily="2" charset="-122"/>
              </a:rPr>
              <a:t>，即为</a:t>
            </a:r>
            <a:r>
              <a:rPr lang="en-US" altLang="zh-CN" sz="1800" b="1" dirty="0">
                <a:latin typeface="宋体" panose="02010600030101010101" pitchFamily="2" charset="-122"/>
                <a:ea typeface="宋体" panose="02010600030101010101" pitchFamily="2" charset="-122"/>
              </a:rPr>
              <a:t>1FCAH=8138</a:t>
            </a:r>
            <a:r>
              <a:rPr lang="zh-CN" altLang="zh-CN" sz="1800" b="1" dirty="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smtClean="0">
                <a:latin typeface="宋体" panose="02010600030101010101" pitchFamily="2" charset="-122"/>
                <a:ea typeface="宋体" panose="02010600030101010101" pitchFamily="2" charset="-122"/>
              </a:rPr>
              <a:t>）若</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CLOCK</a:t>
            </a:r>
            <a:r>
              <a:rPr lang="zh-CN" altLang="zh-CN" sz="1800" dirty="0">
                <a:latin typeface="宋体" panose="02010600030101010101" pitchFamily="2" charset="-122"/>
                <a:ea typeface="宋体" panose="02010600030101010101" pitchFamily="2" charset="-122"/>
              </a:rPr>
              <a:t>置换算法，</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smtClean="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en-US" sz="1800" dirty="0" smtClean="0">
                <a:latin typeface="宋体" panose="02010600030101010101" pitchFamily="2" charset="-122"/>
                <a:ea typeface="宋体" panose="02010600030101010101" pitchFamily="2" charset="-122"/>
              </a:rPr>
              <a:t>此时，</a:t>
            </a:r>
            <a:r>
              <a:rPr lang="en-US" altLang="zh-CN" sz="1800" dirty="0" smtClean="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，置换该页，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2</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0000 1011 1100 1010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0BCAH=3018</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zh-CN" sz="1800" dirty="0">
                <a:latin typeface="宋体" panose="02010600030101010101" pitchFamily="2" charset="-122"/>
                <a:ea typeface="宋体" panose="02010600030101010101" pitchFamily="2" charset="-122"/>
              </a:rPr>
              <a:t>注：若从</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号页框开始查找，则按上述过程，置换</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4</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0001 0011 1100 1010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13CAH=5066</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虚拟存储器</a:t>
            </a:r>
            <a:endParaRPr lang="zh-CN" altLang="en-US" dirty="0">
              <a:effectLst>
                <a:outerShdw blurRad="38100" dist="38100" dir="2700000" algn="tl">
                  <a:srgbClr val="C0C0C0"/>
                </a:outerShdw>
              </a:effectLst>
              <a:ea typeface="宋体" panose="02010600030101010101" pitchFamily="2" charset="-122"/>
            </a:endParaRPr>
          </a:p>
        </p:txBody>
      </p:sp>
      <p:sp>
        <p:nvSpPr>
          <p:cNvPr id="11267" name="Rectangle 3"/>
          <p:cNvSpPr>
            <a:spLocks noGrp="1" noChangeArrowheads="1"/>
          </p:cNvSpPr>
          <p:nvPr>
            <p:ph type="body" idx="4294967295"/>
          </p:nvPr>
        </p:nvSpPr>
        <p:spPr>
          <a:xfrm>
            <a:off x="685800" y="1217613"/>
            <a:ext cx="7900416" cy="5429250"/>
          </a:xfrm>
        </p:spPr>
        <p:txBody>
          <a:bodyPr/>
          <a:lstStyle/>
          <a:p>
            <a:r>
              <a:rPr lang="zh-CN" altLang="en-US" sz="2400" dirty="0" smtClean="0">
                <a:ea typeface="宋体" panose="02010600030101010101" pitchFamily="2" charset="-122"/>
              </a:rPr>
              <a:t>理论上，</a:t>
            </a:r>
            <a:endParaRPr lang="en-US" altLang="zh-CN" sz="2400" dirty="0" smtClean="0">
              <a:ea typeface="宋体" panose="02010600030101010101" pitchFamily="2" charset="-122"/>
            </a:endParaRPr>
          </a:p>
          <a:p>
            <a:pPr lvl="1"/>
            <a:r>
              <a:rPr lang="zh-CN" altLang="en-US" sz="2000" dirty="0" smtClean="0">
                <a:ea typeface="宋体" panose="02010600030101010101" pitchFamily="2" charset="-122"/>
              </a:rPr>
              <a:t>当运行加载一个应用程序</a:t>
            </a:r>
            <a:endParaRPr lang="en-US" altLang="zh-CN" sz="2000" dirty="0" smtClean="0">
              <a:ea typeface="宋体" panose="02010600030101010101" pitchFamily="2" charset="-122"/>
            </a:endParaRPr>
          </a:p>
          <a:p>
            <a:pPr lvl="2"/>
            <a:r>
              <a:rPr lang="zh-CN" altLang="en-US" sz="1800" dirty="0" smtClean="0">
                <a:ea typeface="宋体" panose="02010600030101010101" pitchFamily="2" charset="-122"/>
              </a:rPr>
              <a:t>在</a:t>
            </a:r>
            <a:r>
              <a:rPr lang="en-US" altLang="zh-CN" sz="1800" dirty="0" smtClean="0">
                <a:ea typeface="宋体" panose="02010600030101010101" pitchFamily="2" charset="-122"/>
              </a:rPr>
              <a:t>GUI</a:t>
            </a:r>
            <a:r>
              <a:rPr lang="zh-CN" altLang="en-US" sz="1800" dirty="0" smtClean="0">
                <a:ea typeface="宋体" panose="02010600030101010101" pitchFamily="2" charset="-122"/>
              </a:rPr>
              <a:t>界面，当双击一个应用程序图标</a:t>
            </a:r>
            <a:endParaRPr lang="en-US" altLang="zh-CN" sz="1800" dirty="0" smtClean="0">
              <a:ea typeface="宋体" panose="02010600030101010101" pitchFamily="2" charset="-122"/>
            </a:endParaRPr>
          </a:p>
          <a:p>
            <a:pPr lvl="2"/>
            <a:r>
              <a:rPr lang="zh-CN" altLang="en-US" sz="1800" dirty="0" smtClean="0">
                <a:ea typeface="宋体" panose="02010600030101010101" pitchFamily="2" charset="-122"/>
              </a:rPr>
              <a:t>或在命令终端上运行一个程序</a:t>
            </a:r>
            <a:endParaRPr lang="en-US" altLang="zh-CN" sz="1800" dirty="0" smtClean="0">
              <a:ea typeface="宋体" panose="02010600030101010101" pitchFamily="2" charset="-122"/>
            </a:endParaRPr>
          </a:p>
          <a:p>
            <a:pPr lvl="1"/>
            <a:r>
              <a:rPr lang="en-US" altLang="zh-CN" sz="2000" b="1" dirty="0" smtClean="0">
                <a:solidFill>
                  <a:srgbClr val="7030A0"/>
                </a:solidFill>
                <a:ea typeface="宋体" panose="02010600030101010101" pitchFamily="2" charset="-122"/>
              </a:rPr>
              <a:t>OS</a:t>
            </a:r>
            <a:r>
              <a:rPr lang="zh-CN" altLang="en-US" sz="2000" b="1" dirty="0" smtClean="0">
                <a:solidFill>
                  <a:srgbClr val="7030A0"/>
                </a:solidFill>
                <a:ea typeface="宋体" panose="02010600030101010101" pitchFamily="2" charset="-122"/>
              </a:rPr>
              <a:t>为</a:t>
            </a:r>
            <a:r>
              <a:rPr lang="zh-CN" altLang="en-US" sz="2000" b="1" dirty="0" smtClean="0">
                <a:solidFill>
                  <a:srgbClr val="7030A0"/>
                </a:solidFill>
                <a:ea typeface="宋体" panose="02010600030101010101" pitchFamily="2" charset="-122"/>
              </a:rPr>
              <a:t>该该应用程序</a:t>
            </a:r>
            <a:r>
              <a:rPr lang="zh-CN" altLang="en-US" sz="2000" b="1" dirty="0" smtClean="0">
                <a:solidFill>
                  <a:srgbClr val="7030A0"/>
                </a:solidFill>
                <a:ea typeface="宋体" panose="02010600030101010101" pitchFamily="2" charset="-122"/>
              </a:rPr>
              <a:t>创建进程</a:t>
            </a:r>
            <a:endParaRPr lang="en-US" altLang="zh-CN" sz="2000" b="1" dirty="0" smtClean="0">
              <a:solidFill>
                <a:srgbClr val="7030A0"/>
              </a:solidFill>
              <a:ea typeface="宋体" panose="02010600030101010101" pitchFamily="2" charset="-122"/>
            </a:endParaRPr>
          </a:p>
          <a:p>
            <a:pPr lvl="1"/>
            <a:r>
              <a:rPr lang="zh-CN" altLang="en-US" sz="2000" b="1" dirty="0" smtClean="0">
                <a:solidFill>
                  <a:srgbClr val="7030A0"/>
                </a:solidFill>
                <a:ea typeface="宋体" panose="02010600030101010101" pitchFamily="2" charset="-122"/>
              </a:rPr>
              <a:t>此时</a:t>
            </a:r>
            <a:r>
              <a:rPr lang="en-US" altLang="zh-CN" sz="2000" b="1" dirty="0" smtClean="0">
                <a:solidFill>
                  <a:srgbClr val="7030A0"/>
                </a:solidFill>
                <a:ea typeface="宋体" panose="02010600030101010101" pitchFamily="2" charset="-122"/>
              </a:rPr>
              <a:t>OS</a:t>
            </a:r>
            <a:r>
              <a:rPr lang="zh-CN" altLang="en-US" sz="2000" b="1" dirty="0" smtClean="0">
                <a:solidFill>
                  <a:srgbClr val="006600"/>
                </a:solidFill>
                <a:ea typeface="宋体" panose="02010600030101010101" pitchFamily="2" charset="-122"/>
              </a:rPr>
              <a:t>仅仅</a:t>
            </a:r>
            <a:r>
              <a:rPr lang="zh-CN" altLang="en-US" sz="2000" b="1" dirty="0" smtClean="0">
                <a:solidFill>
                  <a:srgbClr val="7030A0"/>
                </a:solidFill>
                <a:ea typeface="宋体" panose="02010600030101010101" pitchFamily="2" charset="-122"/>
              </a:rPr>
              <a:t>创建</a:t>
            </a:r>
            <a:r>
              <a:rPr lang="zh-CN" altLang="en-US" sz="2000" b="1" dirty="0" smtClean="0">
                <a:solidFill>
                  <a:srgbClr val="006600"/>
                </a:solidFill>
                <a:ea typeface="宋体" panose="02010600030101010101" pitchFamily="2" charset="-122"/>
              </a:rPr>
              <a:t>进程</a:t>
            </a:r>
            <a:r>
              <a:rPr lang="zh-CN" altLang="en-US" sz="2000" b="1" dirty="0">
                <a:solidFill>
                  <a:srgbClr val="006600"/>
                </a:solidFill>
                <a:ea typeface="宋体" panose="02010600030101010101" pitchFamily="2" charset="-122"/>
              </a:rPr>
              <a:t>运行</a:t>
            </a:r>
            <a:r>
              <a:rPr lang="zh-CN" altLang="en-US" sz="2000" b="1" dirty="0">
                <a:solidFill>
                  <a:srgbClr val="C00000"/>
                </a:solidFill>
                <a:ea typeface="宋体" panose="02010600030101010101" pitchFamily="2" charset="-122"/>
              </a:rPr>
              <a:t>所</a:t>
            </a:r>
            <a:r>
              <a:rPr lang="zh-CN" altLang="en-US" sz="2000" b="1" dirty="0" smtClean="0">
                <a:solidFill>
                  <a:srgbClr val="C00000"/>
                </a:solidFill>
                <a:ea typeface="宋体" panose="02010600030101010101" pitchFamily="2" charset="-122"/>
              </a:rPr>
              <a:t>需的数据结构</a:t>
            </a:r>
            <a:endParaRPr lang="en-US" altLang="zh-CN" sz="2000" b="1" dirty="0" smtClean="0">
              <a:solidFill>
                <a:srgbClr val="C00000"/>
              </a:solidFill>
              <a:ea typeface="宋体" panose="02010600030101010101" pitchFamily="2" charset="-122"/>
            </a:endParaRPr>
          </a:p>
          <a:p>
            <a:pPr lvl="1"/>
            <a:r>
              <a:rPr lang="zh-CN" altLang="en-US" sz="2000" b="1" dirty="0" smtClean="0">
                <a:solidFill>
                  <a:srgbClr val="0000CC"/>
                </a:solidFill>
                <a:ea typeface="宋体" panose="02010600030101010101" pitchFamily="2" charset="-122"/>
              </a:rPr>
              <a:t>代码和数据不需要真正装入主存，</a:t>
            </a:r>
            <a:r>
              <a:rPr lang="zh-CN" altLang="en-US" sz="2000" b="1" dirty="0" smtClean="0">
                <a:solidFill>
                  <a:srgbClr val="0000CC"/>
                </a:solidFill>
                <a:ea typeface="宋体" panose="02010600030101010101" pitchFamily="2" charset="-122"/>
              </a:rPr>
              <a:t>仅仅存放到外存的对换</a:t>
            </a:r>
            <a:r>
              <a:rPr lang="zh-CN" altLang="en-US" sz="2000" b="1" dirty="0" smtClean="0">
                <a:solidFill>
                  <a:srgbClr val="0000CC"/>
                </a:solidFill>
                <a:ea typeface="宋体" panose="02010600030101010101" pitchFamily="2" charset="-122"/>
              </a:rPr>
              <a:t>区中</a:t>
            </a:r>
            <a:endParaRPr lang="en-US" altLang="zh-CN" sz="2000" b="1" dirty="0" smtClean="0">
              <a:solidFill>
                <a:srgbClr val="0000CC"/>
              </a:solidFill>
              <a:ea typeface="宋体" panose="02010600030101010101" pitchFamily="2" charset="-122"/>
            </a:endParaRPr>
          </a:p>
          <a:p>
            <a:pPr lvl="1"/>
            <a:r>
              <a:rPr lang="zh-CN" altLang="en-US" sz="2000" dirty="0" smtClean="0">
                <a:ea typeface="宋体" panose="02010600030101010101" pitchFamily="2" charset="-122"/>
              </a:rPr>
              <a:t>当调度</a:t>
            </a:r>
            <a:r>
              <a:rPr lang="zh-CN" altLang="en-US" sz="2000" dirty="0" smtClean="0">
                <a:ea typeface="宋体" panose="02010600030101010101" pitchFamily="2" charset="-122"/>
              </a:rPr>
              <a:t>到该进程时</a:t>
            </a:r>
            <a:r>
              <a:rPr lang="zh-CN" altLang="en-US" sz="2000" dirty="0" smtClean="0">
                <a:ea typeface="宋体" panose="02010600030101010101" pitchFamily="2" charset="-122"/>
              </a:rPr>
              <a:t>，</a:t>
            </a:r>
            <a:r>
              <a:rPr lang="en-US" altLang="zh-CN" sz="2000" dirty="0" smtClean="0">
                <a:ea typeface="宋体" panose="02010600030101010101" pitchFamily="2" charset="-122"/>
              </a:rPr>
              <a:t>CPU</a:t>
            </a:r>
            <a:r>
              <a:rPr lang="zh-CN" altLang="en-US" sz="2000" dirty="0" smtClean="0">
                <a:ea typeface="宋体" panose="02010600030101010101" pitchFamily="2" charset="-122"/>
              </a:rPr>
              <a:t>把</a:t>
            </a:r>
            <a:r>
              <a:rPr lang="zh-CN" altLang="en-US" sz="2000" dirty="0" smtClean="0">
                <a:ea typeface="宋体" panose="02010600030101010101" pitchFamily="2" charset="-122"/>
              </a:rPr>
              <a:t>要访问的逻辑地址送给</a:t>
            </a:r>
            <a:r>
              <a:rPr lang="en-US" altLang="zh-CN" sz="2000" dirty="0" smtClean="0">
                <a:ea typeface="宋体" panose="02010600030101010101" pitchFamily="2" charset="-122"/>
              </a:rPr>
              <a:t>MMU</a:t>
            </a:r>
            <a:endParaRPr lang="en-US" altLang="zh-CN" sz="2000" dirty="0">
              <a:ea typeface="宋体" panose="02010600030101010101" pitchFamily="2" charset="-122"/>
            </a:endParaRPr>
          </a:p>
          <a:p>
            <a:pPr lvl="1"/>
            <a:r>
              <a:rPr lang="en-US" altLang="zh-CN" sz="2000" dirty="0" smtClean="0">
                <a:highlight>
                  <a:srgbClr val="FFFF00"/>
                </a:highlight>
                <a:ea typeface="宋体" panose="02010600030101010101" pitchFamily="2" charset="-122"/>
              </a:rPr>
              <a:t>MMU</a:t>
            </a:r>
            <a:r>
              <a:rPr lang="zh-CN" altLang="en-US" sz="2000" dirty="0" smtClean="0">
                <a:highlight>
                  <a:srgbClr val="FFFF00"/>
                </a:highlight>
                <a:ea typeface="宋体" panose="02010600030101010101" pitchFamily="2" charset="-122"/>
              </a:rPr>
              <a:t>检测到该地址对应的页面不在内存，会导致产生</a:t>
            </a:r>
            <a:r>
              <a:rPr lang="en-US" altLang="zh-CN" sz="2000" dirty="0" smtClean="0">
                <a:highlight>
                  <a:srgbClr val="FFFF00"/>
                </a:highlight>
                <a:ea typeface="宋体" panose="02010600030101010101" pitchFamily="2" charset="-122"/>
              </a:rPr>
              <a:t>page-fault</a:t>
            </a:r>
            <a:r>
              <a:rPr lang="zh-CN" altLang="en-US" sz="2000" dirty="0" smtClean="0">
                <a:highlight>
                  <a:srgbClr val="FFFF00"/>
                </a:highlight>
                <a:ea typeface="宋体" panose="02010600030101010101" pitchFamily="2" charset="-122"/>
              </a:rPr>
              <a:t>，陷入到内核中，将页面装入到内存中（可能需要页面置换）</a:t>
            </a:r>
            <a:endParaRPr lang="en-US" altLang="zh-CN" sz="2000" dirty="0">
              <a:ea typeface="宋体" panose="02010600030101010101" pitchFamily="2" charset="-122"/>
            </a:endParaRPr>
          </a:p>
          <a:p>
            <a:endParaRPr lang="zh-CN" altLang="en-US" sz="2400" dirty="0">
              <a:ea typeface="宋体" panose="02010600030101010101" pitchFamily="2" charset="-122"/>
            </a:endParaRPr>
          </a:p>
          <a:p>
            <a:pPr lvl="1"/>
            <a:endParaRPr lang="zh-CN" altLang="en-US" sz="2000" dirty="0">
              <a:ea typeface="宋体" panose="02010600030101010101" pitchFamily="2" charset="-122"/>
            </a:endParaRPr>
          </a:p>
          <a:p>
            <a:pPr algn="just" eaLnBrk="1" hangingPunct="1">
              <a:spcBef>
                <a:spcPct val="50000"/>
              </a:spcBef>
            </a:pPr>
            <a:endParaRPr lang="en-US" altLang="zh-CN" sz="2000" dirty="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虚拟存储器需要解决的几个问题</a:t>
            </a:r>
            <a:endParaRPr lang="zh-CN" altLang="en-US">
              <a:effectLst>
                <a:outerShdw blurRad="38100" dist="38100" dir="2700000" algn="tl">
                  <a:srgbClr val="C0C0C0"/>
                </a:outerShdw>
              </a:effectLst>
              <a:ea typeface="宋体" panose="02010600030101010101" pitchFamily="2" charset="-122"/>
            </a:endParaRPr>
          </a:p>
        </p:txBody>
      </p:sp>
      <p:sp>
        <p:nvSpPr>
          <p:cNvPr id="96259" name="Rectangle 3"/>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一般有请求页式、请求段式、段页式虚拟存储器管理</a:t>
            </a:r>
            <a:endParaRPr lang="zh-CN" altLang="en-US"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（以请求页式为例）</a:t>
            </a:r>
            <a:endParaRPr lang="zh-CN" altLang="en-US" sz="2000" b="1" dirty="0">
              <a:ea typeface="宋体" panose="02010600030101010101" pitchFamily="2" charset="-122"/>
            </a:endParaRPr>
          </a:p>
          <a:p>
            <a:pPr lvl="1"/>
            <a:r>
              <a:rPr lang="zh-CN" altLang="en-US" sz="1800" b="1" dirty="0">
                <a:solidFill>
                  <a:srgbClr val="0000CC"/>
                </a:solidFill>
                <a:ea typeface="宋体" panose="02010600030101010101" pitchFamily="2" charset="-122"/>
              </a:rPr>
              <a:t>当访问到一个页面时，需要检测一个页是否已经在内存；</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dirty="0">
                <a:ea typeface="宋体" panose="02010600030101010101" pitchFamily="2" charset="-122"/>
              </a:rPr>
              <a:t>   (page table+ Valid &amp; invalid bit ) or (page table+ existence bit)</a:t>
            </a:r>
            <a:endParaRPr lang="zh-CN" altLang="en-US" sz="1800" dirty="0">
              <a:ea typeface="宋体" panose="02010600030101010101" pitchFamily="2" charset="-122"/>
            </a:endParaRPr>
          </a:p>
          <a:p>
            <a:pPr lvl="1"/>
            <a:r>
              <a:rPr lang="zh-CN" altLang="en-US" sz="1800" b="1" dirty="0">
                <a:solidFill>
                  <a:srgbClr val="0000CC"/>
                </a:solidFill>
                <a:ea typeface="宋体" panose="02010600030101010101" pitchFamily="2" charset="-122"/>
              </a:rPr>
              <a:t>当访问页面不在内存，如何处理？</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page-fault trap，缺页中断，页面错误，页失效）</a:t>
            </a:r>
            <a:endParaRPr lang="zh-CN" altLang="en-US" sz="1800"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 replacement，页面置换）</a:t>
            </a:r>
            <a:endParaRPr lang="zh-CN" altLang="en-US" sz="1800" dirty="0">
              <a:ea typeface="宋体" panose="02010600030101010101" pitchFamily="2" charset="-122"/>
            </a:endParaRPr>
          </a:p>
          <a:p>
            <a:pPr lvl="1"/>
            <a:r>
              <a:rPr lang="zh-CN" altLang="en-US" sz="1800" b="1" u="sng" dirty="0">
                <a:solidFill>
                  <a:srgbClr val="CC6600"/>
                </a:solidFill>
                <a:ea typeface="宋体" panose="02010600030101010101" pitchFamily="2" charset="-122"/>
              </a:rPr>
              <a:t>当页面置换过于频繁时，会引起系统不稳定，如何处理？</a:t>
            </a:r>
            <a:endParaRPr lang="zh-CN" altLang="en-US" sz="1800" b="1" u="sng" dirty="0">
              <a:solidFill>
                <a:srgbClr val="CC6600"/>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（thrashing，抖动、颠簸、颤抖、颤动）</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9.6 Thrashing</a:t>
            </a:r>
            <a:endParaRPr lang="en-US" altLang="zh-CN">
              <a:effectLst>
                <a:outerShdw blurRad="38100" dist="38100" dir="2700000" algn="tl">
                  <a:srgbClr val="C0C0C0"/>
                </a:outerShdw>
              </a:effectLst>
              <a:ea typeface="宋体" panose="02010600030101010101" pitchFamily="2" charset="-122"/>
            </a:endParaRPr>
          </a:p>
        </p:txBody>
      </p:sp>
      <p:sp>
        <p:nvSpPr>
          <p:cNvPr id="97283" name="Rectangle 3"/>
          <p:cNvSpPr>
            <a:spLocks noGrp="1" noChangeArrowheads="1"/>
          </p:cNvSpPr>
          <p:nvPr>
            <p:ph type="body" idx="4294967295"/>
          </p:nvPr>
        </p:nvSpPr>
        <p:spPr>
          <a:xfrm>
            <a:off x="823913" y="1496859"/>
            <a:ext cx="7351712" cy="4456680"/>
          </a:xfrm>
        </p:spPr>
        <p:txBody>
          <a:bodyPr/>
          <a:lstStyle/>
          <a:p>
            <a:r>
              <a:rPr lang="en-US" altLang="zh-CN" sz="2400" b="1" dirty="0">
                <a:solidFill>
                  <a:srgbClr val="FF0000"/>
                </a:solidFill>
                <a:ea typeface="宋体" panose="02010600030101010101" pitchFamily="2" charset="-122"/>
              </a:rPr>
              <a:t>Thrashing</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b="1" dirty="0">
                <a:solidFill>
                  <a:srgbClr val="7030A0"/>
                </a:solidFill>
                <a:ea typeface="宋体" panose="02010600030101010101" pitchFamily="2" charset="-122"/>
                <a:sym typeface="Symbol" panose="05050102010706020507" pitchFamily="18" charset="2"/>
              </a:rPr>
              <a:t>high paging activity</a:t>
            </a:r>
            <a:r>
              <a:rPr lang="en-US" altLang="zh-CN" sz="2400" dirty="0">
                <a:solidFill>
                  <a:srgbClr val="0000CC"/>
                </a:solidFill>
                <a:ea typeface="宋体" panose="02010600030101010101" pitchFamily="2" charset="-122"/>
                <a:sym typeface="Symbol" panose="05050102010706020507" pitchFamily="18" charset="2"/>
              </a:rPr>
              <a:t>, a process is </a:t>
            </a:r>
            <a:r>
              <a:rPr lang="en-US" altLang="zh-CN" sz="2400" b="1" dirty="0">
                <a:solidFill>
                  <a:srgbClr val="7030A0"/>
                </a:solidFill>
                <a:ea typeface="宋体" panose="02010600030101010101" pitchFamily="2" charset="-122"/>
                <a:sym typeface="Symbol" panose="05050102010706020507" pitchFamily="18" charset="2"/>
              </a:rPr>
              <a:t>busy</a:t>
            </a:r>
            <a:r>
              <a:rPr lang="en-US" altLang="zh-CN" sz="2400" dirty="0">
                <a:solidFill>
                  <a:srgbClr val="0000CC"/>
                </a:solidFill>
                <a:ea typeface="宋体" panose="02010600030101010101" pitchFamily="2" charset="-122"/>
                <a:sym typeface="Symbol" panose="05050102010706020507" pitchFamily="18" charset="2"/>
              </a:rPr>
              <a:t> </a:t>
            </a:r>
            <a:r>
              <a:rPr lang="en-US" altLang="zh-CN" sz="2400" b="1" dirty="0">
                <a:solidFill>
                  <a:srgbClr val="0000CC"/>
                </a:solidFill>
                <a:ea typeface="宋体" panose="02010600030101010101" pitchFamily="2" charset="-122"/>
                <a:sym typeface="Symbol" panose="05050102010706020507" pitchFamily="18" charset="2"/>
              </a:rPr>
              <a:t>swapping pages in and out</a:t>
            </a:r>
            <a:r>
              <a:rPr lang="en-US" altLang="zh-CN" sz="2400" dirty="0">
                <a:solidFill>
                  <a:srgbClr val="0000CC"/>
                </a:solidFill>
                <a:ea typeface="宋体" panose="02010600030101010101" pitchFamily="2" charset="-122"/>
                <a:sym typeface="Symbol" panose="05050102010706020507" pitchFamily="18" charset="2"/>
              </a:rPr>
              <a:t>, spending more time paging than executing</a:t>
            </a:r>
            <a:r>
              <a:rPr lang="en-US" altLang="zh-CN" sz="1800" dirty="0">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a:p>
            <a:endParaRPr lang="en-US" altLang="zh-CN" sz="1800" dirty="0">
              <a:ea typeface="宋体" panose="02010600030101010101" pitchFamily="2" charset="-122"/>
              <a:sym typeface="Symbol" panose="05050102010706020507" pitchFamily="18" charset="2"/>
            </a:endParaRPr>
          </a:p>
          <a:p>
            <a:r>
              <a:rPr lang="en-US" altLang="zh-CN" sz="2400" dirty="0">
                <a:solidFill>
                  <a:srgbClr val="7030A0"/>
                </a:solidFill>
                <a:ea typeface="宋体" panose="02010600030101010101" pitchFamily="2" charset="-122"/>
              </a:rPr>
              <a:t>If a process </a:t>
            </a:r>
            <a:r>
              <a:rPr lang="en-US" altLang="zh-CN" sz="2400" dirty="0">
                <a:solidFill>
                  <a:srgbClr val="C00000"/>
                </a:solidFill>
                <a:ea typeface="宋体" panose="02010600030101010101" pitchFamily="2" charset="-122"/>
              </a:rPr>
              <a:t>does not </a:t>
            </a:r>
            <a:r>
              <a:rPr lang="en-US" altLang="zh-CN" sz="2400" dirty="0">
                <a:solidFill>
                  <a:srgbClr val="7030A0"/>
                </a:solidFill>
                <a:ea typeface="宋体" panose="02010600030101010101" pitchFamily="2" charset="-122"/>
              </a:rPr>
              <a:t>have “enough” frames</a:t>
            </a:r>
            <a:r>
              <a:rPr lang="en-US" altLang="zh-CN" sz="2400" dirty="0">
                <a:ea typeface="宋体" panose="02010600030101010101" pitchFamily="2" charset="-122"/>
              </a:rPr>
              <a:t>, it will quickly page-fault, it must </a:t>
            </a:r>
            <a:endParaRPr lang="en-US" altLang="zh-CN" sz="2400" dirty="0">
              <a:ea typeface="宋体" panose="02010600030101010101" pitchFamily="2" charset="-122"/>
            </a:endParaRPr>
          </a:p>
          <a:p>
            <a:pPr lvl="1"/>
            <a:r>
              <a:rPr lang="en-US" altLang="zh-CN" sz="2000" dirty="0">
                <a:ea typeface="宋体" panose="02010600030101010101" pitchFamily="2" charset="-122"/>
              </a:rPr>
              <a:t>Replace some pages</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These pages might be needed again right away</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So they must be brought back in immediately.  </a:t>
            </a:r>
            <a:endParaRPr lang="en-US" altLang="zh-CN" sz="2000" dirty="0">
              <a:ea typeface="宋体" panose="02010600030101010101" pitchFamily="2" charset="-122"/>
            </a:endParaRPr>
          </a:p>
          <a:p>
            <a:r>
              <a:rPr lang="en-US" altLang="zh-CN" sz="2400" b="1" dirty="0" smtClean="0">
                <a:solidFill>
                  <a:srgbClr val="006600"/>
                </a:solidFill>
                <a:ea typeface="宋体" panose="02010600030101010101" pitchFamily="2" charset="-122"/>
              </a:rPr>
              <a:t>Thrashing</a:t>
            </a:r>
            <a:r>
              <a:rPr lang="zh-CN" altLang="en-US" sz="2400" b="1" dirty="0" smtClean="0">
                <a:solidFill>
                  <a:srgbClr val="006600"/>
                </a:solidFill>
                <a:ea typeface="宋体" panose="02010600030101010101" pitchFamily="2" charset="-122"/>
              </a:rPr>
              <a:t>：</a:t>
            </a:r>
            <a:r>
              <a:rPr lang="zh-CN" altLang="en-US" sz="2400" dirty="0" smtClean="0">
                <a:solidFill>
                  <a:srgbClr val="006600"/>
                </a:solidFill>
                <a:ea typeface="宋体" panose="02010600030101010101" pitchFamily="2" charset="-122"/>
                <a:sym typeface="Symbol" panose="05050102010706020507" pitchFamily="18" charset="2"/>
              </a:rPr>
              <a:t>抖动，颠簸</a:t>
            </a:r>
            <a:endParaRPr lang="en-US" altLang="zh-CN" sz="2400" dirty="0">
              <a:solidFill>
                <a:srgbClr val="0066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74688" y="45720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9.6.1 Cause of Thrashing</a:t>
            </a:r>
            <a:endParaRPr lang="en-US" altLang="zh-CN">
              <a:effectLst>
                <a:outerShdw blurRad="38100" dist="38100" dir="2700000" algn="tl">
                  <a:srgbClr val="C0C0C0"/>
                </a:outerShdw>
              </a:effectLst>
              <a:ea typeface="宋体" panose="02010600030101010101" pitchFamily="2" charset="-122"/>
            </a:endParaRPr>
          </a:p>
        </p:txBody>
      </p:sp>
      <p:sp>
        <p:nvSpPr>
          <p:cNvPr id="98307" name="Rectangle 3"/>
          <p:cNvSpPr>
            <a:spLocks noGrp="1" noChangeArrowheads="1"/>
          </p:cNvSpPr>
          <p:nvPr>
            <p:ph type="body" idx="4294967295"/>
          </p:nvPr>
        </p:nvSpPr>
        <p:spPr>
          <a:xfrm>
            <a:off x="823913" y="1447800"/>
            <a:ext cx="7391400" cy="4419600"/>
          </a:xfrm>
        </p:spPr>
        <p:txBody>
          <a:bodyPr/>
          <a:lstStyle/>
          <a:p>
            <a:r>
              <a:rPr lang="en-US" altLang="zh-CN" sz="2400" dirty="0">
                <a:solidFill>
                  <a:srgbClr val="FF0000"/>
                </a:solidFill>
                <a:ea typeface="宋体" panose="02010600030101010101" pitchFamily="2" charset="-122"/>
              </a:rPr>
              <a:t>If a process </a:t>
            </a:r>
            <a:r>
              <a:rPr lang="en-US" altLang="zh-CN" sz="2400" b="1" dirty="0">
                <a:solidFill>
                  <a:srgbClr val="FF0000"/>
                </a:solidFill>
                <a:ea typeface="宋体" panose="02010600030101010101" pitchFamily="2" charset="-122"/>
              </a:rPr>
              <a:t>does not </a:t>
            </a:r>
            <a:r>
              <a:rPr lang="en-US" altLang="zh-CN" sz="2400" dirty="0">
                <a:solidFill>
                  <a:srgbClr val="FF0000"/>
                </a:solidFill>
                <a:ea typeface="宋体" panose="02010600030101010101" pitchFamily="2" charset="-122"/>
              </a:rPr>
              <a:t>have “</a:t>
            </a:r>
            <a:r>
              <a:rPr lang="en-US" altLang="zh-CN" sz="2400" b="1" dirty="0">
                <a:solidFill>
                  <a:srgbClr val="FF0000"/>
                </a:solidFill>
                <a:ea typeface="宋体" panose="02010600030101010101" pitchFamily="2" charset="-122"/>
              </a:rPr>
              <a:t>enough</a:t>
            </a:r>
            <a:r>
              <a:rPr lang="en-US" altLang="zh-CN" sz="2400" dirty="0">
                <a:solidFill>
                  <a:srgbClr val="FF0000"/>
                </a:solidFill>
                <a:ea typeface="宋体" panose="02010600030101010101" pitchFamily="2" charset="-122"/>
              </a:rPr>
              <a:t>” frames</a:t>
            </a:r>
            <a:r>
              <a:rPr lang="en-US" altLang="zh-CN" sz="2400" dirty="0">
                <a:ea typeface="宋体" panose="02010600030101010101" pitchFamily="2" charset="-122"/>
              </a:rPr>
              <a:t>, the page-fault rate is very high.  </a:t>
            </a:r>
            <a:endParaRPr lang="en-US" altLang="zh-CN" sz="2400" dirty="0">
              <a:ea typeface="宋体" panose="02010600030101010101" pitchFamily="2" charset="-122"/>
            </a:endParaRPr>
          </a:p>
          <a:p>
            <a:r>
              <a:rPr lang="en-US" altLang="zh-CN" sz="2400" dirty="0">
                <a:ea typeface="宋体" panose="02010600030101010101" pitchFamily="2" charset="-122"/>
              </a:rPr>
              <a:t>This leads to:</a:t>
            </a:r>
            <a:endParaRPr lang="en-US" altLang="zh-CN" sz="2400" dirty="0">
              <a:ea typeface="宋体" panose="02010600030101010101" pitchFamily="2" charset="-122"/>
            </a:endParaRPr>
          </a:p>
          <a:p>
            <a:pPr lvl="1"/>
            <a:r>
              <a:rPr lang="en-US" altLang="zh-CN" sz="2000" dirty="0">
                <a:solidFill>
                  <a:srgbClr val="009900"/>
                </a:solidFill>
                <a:ea typeface="宋体" panose="02010600030101010101" pitchFamily="2" charset="-122"/>
              </a:rPr>
              <a:t>Low </a:t>
            </a:r>
            <a:r>
              <a:rPr lang="en-US" altLang="zh-CN" sz="2000" dirty="0">
                <a:ea typeface="宋体" panose="02010600030101010101" pitchFamily="2" charset="-122"/>
              </a:rPr>
              <a:t>CPU utilization;</a:t>
            </a:r>
            <a:endParaRPr lang="en-US" altLang="zh-CN" sz="2000" dirty="0">
              <a:ea typeface="宋体" panose="02010600030101010101" pitchFamily="2" charset="-122"/>
            </a:endParaRPr>
          </a:p>
          <a:p>
            <a:pPr lvl="1"/>
            <a:r>
              <a:rPr lang="en-US" altLang="zh-CN" sz="2000" dirty="0">
                <a:ea typeface="宋体" panose="02010600030101010101" pitchFamily="2" charset="-122"/>
              </a:rPr>
              <a:t>Operating system thinks that it needs to </a:t>
            </a:r>
            <a:r>
              <a:rPr lang="en-US" altLang="zh-CN" sz="2000" b="1" dirty="0">
                <a:solidFill>
                  <a:srgbClr val="009900"/>
                </a:solidFill>
                <a:ea typeface="宋体" panose="02010600030101010101" pitchFamily="2" charset="-122"/>
              </a:rPr>
              <a:t>increase</a:t>
            </a:r>
            <a:r>
              <a:rPr lang="en-US" altLang="zh-CN" sz="2000" b="1" dirty="0">
                <a:ea typeface="宋体" panose="02010600030101010101" pitchFamily="2" charset="-122"/>
              </a:rPr>
              <a:t> the degree of multiprogramming;</a:t>
            </a:r>
            <a:endParaRPr lang="en-US" altLang="zh-CN" sz="2000" b="1" dirty="0">
              <a:ea typeface="宋体" panose="02010600030101010101" pitchFamily="2" charset="-122"/>
            </a:endParaRPr>
          </a:p>
          <a:p>
            <a:pPr lvl="1"/>
            <a:r>
              <a:rPr lang="en-US" altLang="zh-CN" sz="2000" dirty="0">
                <a:ea typeface="宋体" panose="02010600030101010101" pitchFamily="2" charset="-122"/>
              </a:rPr>
              <a:t>Another process </a:t>
            </a:r>
            <a:r>
              <a:rPr lang="en-US" altLang="zh-CN" sz="2000" dirty="0">
                <a:solidFill>
                  <a:srgbClr val="009900"/>
                </a:solidFill>
                <a:ea typeface="宋体" panose="02010600030101010101" pitchFamily="2" charset="-122"/>
              </a:rPr>
              <a:t>added</a:t>
            </a:r>
            <a:r>
              <a:rPr lang="en-US" altLang="zh-CN" sz="2000" dirty="0">
                <a:ea typeface="宋体" panose="02010600030101010101" pitchFamily="2" charset="-122"/>
              </a:rPr>
              <a:t> to the system;</a:t>
            </a:r>
            <a:endParaRPr lang="en-US" altLang="zh-CN" sz="2000" dirty="0">
              <a:ea typeface="宋体" panose="02010600030101010101" pitchFamily="2" charset="-122"/>
            </a:endParaRPr>
          </a:p>
          <a:p>
            <a:pPr lvl="1"/>
            <a:r>
              <a:rPr lang="en-US" altLang="zh-CN" sz="2000" dirty="0">
                <a:ea typeface="宋体" panose="02010600030101010101" pitchFamily="2" charset="-122"/>
              </a:rPr>
              <a:t>Leads to </a:t>
            </a:r>
            <a:r>
              <a:rPr lang="en-US" altLang="zh-CN" sz="2000" dirty="0">
                <a:solidFill>
                  <a:srgbClr val="009900"/>
                </a:solidFill>
                <a:ea typeface="宋体" panose="02010600030101010101" pitchFamily="2" charset="-122"/>
              </a:rPr>
              <a:t>lower</a:t>
            </a:r>
            <a:r>
              <a:rPr lang="en-US" altLang="zh-CN" sz="2000" dirty="0">
                <a:ea typeface="宋体" panose="02010600030101010101" pitchFamily="2" charset="-122"/>
              </a:rPr>
              <a:t> CPU utilization;</a:t>
            </a:r>
            <a:endParaRPr lang="en-US" altLang="zh-CN" sz="2000" dirty="0">
              <a:ea typeface="宋体" panose="02010600030101010101" pitchFamily="2" charset="-122"/>
            </a:endParaRPr>
          </a:p>
          <a:p>
            <a:pPr lvl="1"/>
            <a:r>
              <a:rPr lang="zh-CN" altLang="en-US" sz="2000" dirty="0">
                <a:ea typeface="宋体" panose="02010600030101010101" pitchFamily="2" charset="-122"/>
              </a:rPr>
              <a:t>（</a:t>
            </a:r>
            <a:r>
              <a:rPr lang="zh-CN" altLang="en-US" sz="2000" b="1" dirty="0">
                <a:ea typeface="宋体" panose="02010600030101010101" pitchFamily="2" charset="-122"/>
              </a:rPr>
              <a:t>a vicious circle</a:t>
            </a:r>
            <a:r>
              <a:rPr lang="zh-CN" altLang="en-US" sz="2000" dirty="0">
                <a:ea typeface="宋体" panose="02010600030101010101" pitchFamily="2" charset="-122"/>
              </a:rPr>
              <a:t>） </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anose="02010600030101010101" pitchFamily="2" charset="-122"/>
              </a:rPr>
              <a:t>Thrashing</a:t>
            </a:r>
            <a:endParaRPr lang="en-US" altLang="zh-CN" sz="2400">
              <a:effectLst>
                <a:outerShdw blurRad="38100" dist="38100" dir="2700000" algn="tl">
                  <a:srgbClr val="C0C0C0"/>
                </a:outerShdw>
              </a:effectLst>
              <a:ea typeface="宋体" panose="02010600030101010101" pitchFamily="2" charset="-122"/>
            </a:endParaRPr>
          </a:p>
        </p:txBody>
      </p:sp>
      <p:pic>
        <p:nvPicPr>
          <p:cNvPr id="99331" name="Picture 6"/>
          <p:cNvPicPr>
            <a:picLocks noChangeAspect="1" noChangeArrowheads="1"/>
          </p:cNvPicPr>
          <p:nvPr/>
        </p:nvPicPr>
        <p:blipFill>
          <a:blip r:embed="rId1">
            <a:extLst>
              <a:ext uri="{28A0092B-C50C-407E-A947-70E740481C1C}">
                <a14:useLocalDpi xmlns:a14="http://schemas.microsoft.com/office/drawing/2010/main" val="0"/>
              </a:ext>
            </a:extLst>
          </a:blip>
          <a:srcRect l="417" t="12083" r="856" b="12083"/>
          <a:stretch>
            <a:fillRect/>
          </a:stretch>
        </p:blipFill>
        <p:spPr bwMode="auto">
          <a:xfrm>
            <a:off x="1341437" y="1144587"/>
            <a:ext cx="5962650" cy="34353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9332" name="文本框 1"/>
          <p:cNvSpPr txBox="1">
            <a:spLocks noChangeArrowheads="1"/>
          </p:cNvSpPr>
          <p:nvPr/>
        </p:nvSpPr>
        <p:spPr bwMode="auto">
          <a:xfrm>
            <a:off x="546099" y="4788671"/>
            <a:ext cx="8127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eaLnBrk="1" hangingPunct="1">
              <a:spcBef>
                <a:spcPct val="0"/>
              </a:spcBef>
              <a:buClrTx/>
              <a:buSzTx/>
              <a:buFont typeface="Arial" panose="020B0604020202020204" pitchFamily="34" charset="0"/>
              <a:buChar char="•"/>
            </a:pPr>
            <a:r>
              <a:rPr lang="zh-CN" altLang="en-US" sz="1600" dirty="0">
                <a:ea typeface="宋体" panose="02010600030101010101" pitchFamily="2" charset="-122"/>
              </a:rPr>
              <a:t>为提高</a:t>
            </a:r>
            <a:r>
              <a:rPr lang="en-US" altLang="zh-CN" sz="1600" dirty="0">
                <a:ea typeface="宋体" panose="02010600030101010101" pitchFamily="2" charset="-122"/>
              </a:rPr>
              <a:t>CPU</a:t>
            </a:r>
            <a:r>
              <a:rPr lang="zh-CN" altLang="en-US" sz="1600" dirty="0">
                <a:ea typeface="宋体" panose="02010600030101010101" pitchFamily="2" charset="-122"/>
              </a:rPr>
              <a:t>利用率，需要装入更多的程序以提高系统的多道程序度，从而提高</a:t>
            </a:r>
            <a:r>
              <a:rPr lang="en-US" altLang="zh-CN" sz="1600" dirty="0">
                <a:ea typeface="宋体" panose="02010600030101010101" pitchFamily="2" charset="-122"/>
              </a:rPr>
              <a:t>CPU</a:t>
            </a:r>
            <a:r>
              <a:rPr lang="zh-CN" altLang="en-US" sz="1600" dirty="0">
                <a:ea typeface="宋体" panose="02010600030101010101" pitchFamily="2" charset="-122"/>
              </a:rPr>
              <a:t>的</a:t>
            </a:r>
            <a:r>
              <a:rPr lang="zh-CN" altLang="en-US" sz="1600" dirty="0" smtClean="0">
                <a:ea typeface="宋体" panose="02010600030101010101" pitchFamily="2" charset="-122"/>
              </a:rPr>
              <a:t>利用率；</a:t>
            </a:r>
            <a:endParaRPr lang="en-US" altLang="zh-CN" sz="1600" dirty="0" smtClean="0">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600" dirty="0" smtClean="0">
                <a:ea typeface="宋体" panose="02010600030101010101" pitchFamily="2" charset="-122"/>
              </a:rPr>
              <a:t>当</a:t>
            </a:r>
            <a:r>
              <a:rPr lang="zh-CN" altLang="en-US" sz="1600" dirty="0">
                <a:ea typeface="宋体" panose="02010600030101010101" pitchFamily="2" charset="-122"/>
              </a:rPr>
              <a:t>多道程序度过度增加时，每个进程所分配的内存不足以支持进程的运行，</a:t>
            </a:r>
            <a:r>
              <a:rPr lang="zh-CN" altLang="en-US" sz="1600" dirty="0">
                <a:solidFill>
                  <a:srgbClr val="C00000"/>
                </a:solidFill>
                <a:ea typeface="宋体" panose="02010600030101010101" pitchFamily="2" charset="-122"/>
              </a:rPr>
              <a:t>页面错误就会频繁</a:t>
            </a:r>
            <a:r>
              <a:rPr lang="zh-CN" altLang="en-US" sz="1600" dirty="0" smtClean="0">
                <a:solidFill>
                  <a:srgbClr val="C00000"/>
                </a:solidFill>
                <a:ea typeface="宋体" panose="02010600030101010101" pitchFamily="2" charset="-122"/>
              </a:rPr>
              <a:t>发生；</a:t>
            </a:r>
            <a:endParaRPr lang="en-US" altLang="zh-CN" sz="1600" dirty="0" smtClean="0">
              <a:solidFill>
                <a:srgbClr val="C00000"/>
              </a:solidFill>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600" dirty="0" smtClean="0">
                <a:solidFill>
                  <a:srgbClr val="C00000"/>
                </a:solidFill>
                <a:ea typeface="宋体" panose="02010600030101010101" pitchFamily="2" charset="-122"/>
              </a:rPr>
              <a:t>系统</a:t>
            </a:r>
            <a:r>
              <a:rPr lang="zh-CN" altLang="en-US" sz="1600" dirty="0">
                <a:solidFill>
                  <a:srgbClr val="C00000"/>
                </a:solidFill>
                <a:ea typeface="宋体" panose="02010600030101010101" pitchFamily="2" charset="-122"/>
              </a:rPr>
              <a:t>在页面置换上所花费的时间多于进程的运行时间，导致</a:t>
            </a:r>
            <a:r>
              <a:rPr lang="en-US" altLang="zh-CN" sz="1600" dirty="0">
                <a:solidFill>
                  <a:srgbClr val="C00000"/>
                </a:solidFill>
                <a:ea typeface="宋体" panose="02010600030101010101" pitchFamily="2" charset="-122"/>
              </a:rPr>
              <a:t>CPU</a:t>
            </a:r>
            <a:r>
              <a:rPr lang="zh-CN" altLang="en-US" sz="1600" dirty="0">
                <a:solidFill>
                  <a:srgbClr val="C00000"/>
                </a:solidFill>
                <a:ea typeface="宋体" panose="02010600030101010101" pitchFamily="2" charset="-122"/>
              </a:rPr>
              <a:t>的利用率急剧下降。</a:t>
            </a:r>
            <a:endParaRPr lang="zh-CN" altLang="en-US" sz="1600" dirty="0">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fade">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228725" y="228600"/>
            <a:ext cx="7273925" cy="609600"/>
          </a:xfrm>
        </p:spPr>
        <p:txBody>
          <a:bodyPr/>
          <a:lstStyle/>
          <a:p>
            <a:pPr>
              <a:defRPr/>
            </a:pPr>
            <a:r>
              <a:rPr lang="en-US" altLang="zh-CN">
                <a:effectLst>
                  <a:outerShdw blurRad="38100" dist="38100" dir="2700000" algn="tl">
                    <a:srgbClr val="C0C0C0"/>
                  </a:outerShdw>
                </a:effectLst>
                <a:ea typeface="宋体" panose="02010600030101010101" pitchFamily="2" charset="-122"/>
              </a:rPr>
              <a:t>Demand Paging and Thrashing </a:t>
            </a:r>
            <a:endParaRPr lang="en-US" altLang="zh-CN" sz="2400">
              <a:effectLst>
                <a:outerShdw blurRad="38100" dist="38100" dir="2700000" algn="tl">
                  <a:srgbClr val="C0C0C0"/>
                </a:outerShdw>
              </a:effectLst>
              <a:ea typeface="宋体" panose="02010600030101010101" pitchFamily="2" charset="-122"/>
            </a:endParaRPr>
          </a:p>
        </p:txBody>
      </p:sp>
      <p:sp>
        <p:nvSpPr>
          <p:cNvPr id="100355" name="Rectangle 3"/>
          <p:cNvSpPr>
            <a:spLocks noGrp="1" noChangeArrowheads="1"/>
          </p:cNvSpPr>
          <p:nvPr>
            <p:ph type="body" idx="4294967295"/>
          </p:nvPr>
        </p:nvSpPr>
        <p:spPr>
          <a:xfrm>
            <a:off x="674688" y="1033463"/>
            <a:ext cx="7816850" cy="5203825"/>
          </a:xfrm>
        </p:spPr>
        <p:txBody>
          <a:bodyPr/>
          <a:lstStyle/>
          <a:p>
            <a:r>
              <a:rPr lang="en-US" altLang="zh-CN" sz="2000" b="1" dirty="0">
                <a:solidFill>
                  <a:srgbClr val="0000CC"/>
                </a:solidFill>
                <a:ea typeface="宋体" panose="02010600030101010101" pitchFamily="2" charset="-122"/>
              </a:rPr>
              <a:t>Why does demand paging work?</a:t>
            </a:r>
            <a:endParaRPr lang="en-US" altLang="zh-CN" sz="2000" b="1" dirty="0">
              <a:solidFill>
                <a:srgbClr val="0000CC"/>
              </a:solidFill>
              <a:ea typeface="宋体" panose="02010600030101010101" pitchFamily="2" charset="-122"/>
            </a:endParaRPr>
          </a:p>
          <a:p>
            <a:r>
              <a:rPr lang="en-US" altLang="zh-CN" sz="2000" b="1" dirty="0">
                <a:ea typeface="宋体" panose="02010600030101010101" pitchFamily="2" charset="-122"/>
              </a:rPr>
              <a:t>Locality</a:t>
            </a:r>
            <a:endParaRPr lang="en-US" altLang="zh-CN" sz="2000" b="1" dirty="0">
              <a:ea typeface="宋体" panose="02010600030101010101" pitchFamily="2" charset="-122"/>
            </a:endParaRPr>
          </a:p>
          <a:p>
            <a:pPr lvl="1"/>
            <a:r>
              <a:rPr lang="en-US" altLang="zh-CN" sz="1800" b="1" i="1" u="sng" dirty="0">
                <a:solidFill>
                  <a:srgbClr val="C00000"/>
                </a:solidFill>
                <a:ea typeface="宋体" panose="02010600030101010101" pitchFamily="2" charset="-122"/>
              </a:rPr>
              <a:t>A set of pages that are actively </a:t>
            </a:r>
            <a:r>
              <a:rPr lang="en-US" altLang="zh-CN" sz="1800" b="1" i="1" u="sng" dirty="0">
                <a:solidFill>
                  <a:srgbClr val="7030A0"/>
                </a:solidFill>
                <a:ea typeface="宋体" panose="02010600030101010101" pitchFamily="2" charset="-122"/>
              </a:rPr>
              <a:t>used together </a:t>
            </a:r>
            <a:endParaRPr lang="en-US" altLang="zh-CN" sz="1800" b="1" i="1" u="sng" dirty="0">
              <a:solidFill>
                <a:srgbClr val="7030A0"/>
              </a:solidFill>
              <a:ea typeface="宋体" panose="02010600030101010101" pitchFamily="2" charset="-122"/>
            </a:endParaRPr>
          </a:p>
          <a:p>
            <a:pPr lvl="1"/>
            <a:r>
              <a:rPr lang="en-US" altLang="zh-CN" sz="1800" dirty="0">
                <a:ea typeface="宋体" panose="02010600030101010101" pitchFamily="2" charset="-122"/>
              </a:rPr>
              <a:t>A </a:t>
            </a:r>
            <a:r>
              <a:rPr lang="en-US" altLang="zh-CN" sz="1800" dirty="0">
                <a:solidFill>
                  <a:srgbClr val="0000CC"/>
                </a:solidFill>
                <a:ea typeface="宋体" panose="02010600030101010101" pitchFamily="2" charset="-122"/>
              </a:rPr>
              <a:t>locality</a:t>
            </a:r>
            <a:r>
              <a:rPr lang="en-US" altLang="zh-CN" sz="1800" dirty="0">
                <a:ea typeface="宋体" panose="02010600030101010101" pitchFamily="2" charset="-122"/>
              </a:rPr>
              <a:t> is defined by the </a:t>
            </a:r>
            <a:r>
              <a:rPr lang="en-US" altLang="zh-CN" sz="1800" b="1" dirty="0">
                <a:solidFill>
                  <a:srgbClr val="0000CC"/>
                </a:solidFill>
                <a:ea typeface="宋体" panose="02010600030101010101" pitchFamily="2" charset="-122"/>
              </a:rPr>
              <a:t>program structure </a:t>
            </a:r>
            <a:r>
              <a:rPr lang="en-US" altLang="zh-CN" sz="1800" dirty="0">
                <a:ea typeface="宋体" panose="02010600030101010101" pitchFamily="2" charset="-122"/>
              </a:rPr>
              <a:t>and its </a:t>
            </a:r>
            <a:r>
              <a:rPr lang="en-US" altLang="zh-CN" sz="1800" b="1" dirty="0">
                <a:solidFill>
                  <a:srgbClr val="0000CC"/>
                </a:solidFill>
                <a:ea typeface="宋体" panose="02010600030101010101" pitchFamily="2" charset="-122"/>
              </a:rPr>
              <a:t>data structure </a:t>
            </a:r>
            <a:r>
              <a:rPr lang="en-US" altLang="zh-CN" sz="1800" dirty="0">
                <a:ea typeface="宋体" panose="02010600030101010101" pitchFamily="2" charset="-122"/>
              </a:rPr>
              <a:t>(</a:t>
            </a:r>
            <a:r>
              <a:rPr lang="en-US" altLang="zh-CN" sz="1800" dirty="0">
                <a:solidFill>
                  <a:srgbClr val="006600"/>
                </a:solidFill>
                <a:ea typeface="宋体" panose="02010600030101010101" pitchFamily="2" charset="-122"/>
              </a:rPr>
              <a:t>instructions, local variable</a:t>
            </a:r>
            <a:r>
              <a:rPr lang="en-US" altLang="zh-CN" sz="1800" dirty="0">
                <a:ea typeface="宋体" panose="02010600030101010101" pitchFamily="2" charset="-122"/>
              </a:rPr>
              <a:t>, and a </a:t>
            </a:r>
            <a:r>
              <a:rPr lang="en-US" altLang="zh-CN" sz="1800" dirty="0">
                <a:solidFill>
                  <a:srgbClr val="006600"/>
                </a:solidFill>
                <a:ea typeface="宋体" panose="02010600030101010101" pitchFamily="2" charset="-122"/>
              </a:rPr>
              <a:t>subset of the global variable</a:t>
            </a:r>
            <a:r>
              <a:rPr lang="en-US" altLang="zh-CN" sz="1800" dirty="0">
                <a:ea typeface="宋体" panose="02010600030101010101" pitchFamily="2" charset="-122"/>
              </a:rPr>
              <a:t>)</a:t>
            </a:r>
            <a:endParaRPr lang="en-US" altLang="zh-CN" sz="1800" dirty="0">
              <a:ea typeface="宋体" panose="02010600030101010101" pitchFamily="2" charset="-122"/>
            </a:endParaRPr>
          </a:p>
          <a:p>
            <a:pPr lvl="1"/>
            <a:r>
              <a:rPr lang="en-US" altLang="en-US" sz="1800" dirty="0">
                <a:solidFill>
                  <a:srgbClr val="0070C0"/>
                </a:solidFill>
              </a:rPr>
              <a:t>Process migrates from one locality to another </a:t>
            </a:r>
            <a:r>
              <a:rPr lang="en-US" altLang="en-US" sz="1800" dirty="0"/>
              <a:t>--</a:t>
            </a:r>
            <a:r>
              <a:rPr lang="en-US" altLang="zh-CN" sz="1800" dirty="0">
                <a:ea typeface="宋体" panose="02010600030101010101" pitchFamily="2" charset="-122"/>
              </a:rPr>
              <a:t>When a </a:t>
            </a:r>
            <a:r>
              <a:rPr lang="en-US" altLang="zh-CN" sz="1800" dirty="0">
                <a:solidFill>
                  <a:srgbClr val="0000CC"/>
                </a:solidFill>
                <a:ea typeface="宋体" panose="02010600030101010101" pitchFamily="2" charset="-122"/>
              </a:rPr>
              <a:t>function</a:t>
            </a:r>
            <a:r>
              <a:rPr lang="en-US" altLang="zh-CN" sz="1800" dirty="0">
                <a:ea typeface="宋体" panose="02010600030101010101" pitchFamily="2" charset="-122"/>
              </a:rPr>
              <a:t> is called, it defines </a:t>
            </a:r>
            <a:r>
              <a:rPr lang="en-US" altLang="zh-CN" sz="1800" dirty="0">
                <a:solidFill>
                  <a:srgbClr val="0000CC"/>
                </a:solidFill>
                <a:ea typeface="宋体" panose="02010600030101010101" pitchFamily="2" charset="-122"/>
              </a:rPr>
              <a:t>a new locality</a:t>
            </a:r>
            <a:r>
              <a:rPr lang="en-US" altLang="zh-CN" sz="1800" dirty="0">
                <a:ea typeface="宋体" panose="02010600030101010101" pitchFamily="2" charset="-122"/>
              </a:rPr>
              <a:t>; when we exit the function, the process leaves this locality; we may return to this locality later  </a:t>
            </a:r>
            <a:endParaRPr lang="en-US" altLang="zh-CN" sz="1800" dirty="0">
              <a:ea typeface="宋体" panose="02010600030101010101" pitchFamily="2" charset="-122"/>
            </a:endParaRPr>
          </a:p>
          <a:p>
            <a:pPr lvl="1"/>
            <a:r>
              <a:rPr lang="en-US" altLang="zh-CN" sz="1800" b="1" i="1" u="sng" dirty="0">
                <a:solidFill>
                  <a:srgbClr val="C00000"/>
                </a:solidFill>
                <a:highlight>
                  <a:srgbClr val="FFFF00"/>
                </a:highlight>
                <a:ea typeface="宋体" panose="02010600030101010101" pitchFamily="2" charset="-122"/>
              </a:rPr>
              <a:t>If we </a:t>
            </a:r>
            <a:r>
              <a:rPr lang="en-US" altLang="zh-CN" sz="1800" b="1" i="1" u="sng" dirty="0">
                <a:solidFill>
                  <a:srgbClr val="7030A0"/>
                </a:solidFill>
                <a:highlight>
                  <a:srgbClr val="FFFF00"/>
                </a:highlight>
                <a:ea typeface="宋体" panose="02010600030101010101" pitchFamily="2" charset="-122"/>
              </a:rPr>
              <a:t>allocate fewer frames </a:t>
            </a:r>
            <a:r>
              <a:rPr lang="en-US" altLang="zh-CN" sz="1800" b="1" i="1" u="sng" dirty="0">
                <a:solidFill>
                  <a:srgbClr val="C00000"/>
                </a:solidFill>
                <a:highlight>
                  <a:srgbClr val="FFFF00"/>
                </a:highlight>
                <a:ea typeface="宋体" panose="02010600030101010101" pitchFamily="2" charset="-122"/>
              </a:rPr>
              <a:t>than </a:t>
            </a:r>
            <a:r>
              <a:rPr lang="en-US" altLang="zh-CN" sz="1800" b="1" i="1" u="sng" dirty="0">
                <a:solidFill>
                  <a:srgbClr val="7030A0"/>
                </a:solidFill>
                <a:highlight>
                  <a:srgbClr val="FFFF00"/>
                </a:highlight>
                <a:ea typeface="宋体" panose="02010600030101010101" pitchFamily="2" charset="-122"/>
              </a:rPr>
              <a:t>the size of the current locality</a:t>
            </a:r>
            <a:r>
              <a:rPr lang="en-US" altLang="zh-CN" sz="1800" b="1" i="1" u="sng" dirty="0">
                <a:solidFill>
                  <a:srgbClr val="C00000"/>
                </a:solidFill>
                <a:highlight>
                  <a:srgbClr val="FFFF00"/>
                </a:highlight>
                <a:ea typeface="宋体" panose="02010600030101010101" pitchFamily="2" charset="-122"/>
              </a:rPr>
              <a:t>, the process will thrash </a:t>
            </a:r>
            <a:r>
              <a:rPr lang="zh-CN" altLang="en-US" sz="1800" dirty="0">
                <a:ea typeface="宋体" panose="02010600030101010101" pitchFamily="2" charset="-122"/>
              </a:rPr>
              <a:t>（如一个循环结构）</a:t>
            </a:r>
            <a:endParaRPr lang="en-US" altLang="zh-CN" sz="1800" dirty="0">
              <a:ea typeface="宋体" panose="02010600030101010101" pitchFamily="2" charset="-122"/>
            </a:endParaRPr>
          </a:p>
          <a:p>
            <a:r>
              <a:rPr lang="en-US" altLang="zh-CN" sz="2000" b="1" dirty="0">
                <a:solidFill>
                  <a:srgbClr val="0000CC"/>
                </a:solidFill>
                <a:ea typeface="宋体" panose="02010600030101010101" pitchFamily="2" charset="-122"/>
              </a:rPr>
              <a:t>Locality model (of process execution)</a:t>
            </a:r>
            <a:endParaRPr lang="en-US" altLang="zh-CN" sz="2000" b="1" dirty="0">
              <a:solidFill>
                <a:srgbClr val="0000CC"/>
              </a:solidFill>
              <a:ea typeface="宋体" panose="02010600030101010101" pitchFamily="2" charset="-122"/>
            </a:endParaRPr>
          </a:p>
          <a:p>
            <a:pPr lvl="1"/>
            <a:r>
              <a:rPr lang="en-US" altLang="zh-CN" sz="1800" dirty="0">
                <a:ea typeface="宋体" panose="02010600030101010101" pitchFamily="2" charset="-122"/>
              </a:rPr>
              <a:t>A program is generally </a:t>
            </a:r>
            <a:r>
              <a:rPr lang="en-US" altLang="zh-CN" sz="1800" dirty="0">
                <a:solidFill>
                  <a:srgbClr val="006600"/>
                </a:solidFill>
                <a:ea typeface="宋体" panose="02010600030101010101" pitchFamily="2" charset="-122"/>
              </a:rPr>
              <a:t>composed o</a:t>
            </a:r>
            <a:r>
              <a:rPr lang="en-US" altLang="zh-CN" sz="1800" dirty="0">
                <a:ea typeface="宋体" panose="02010600030101010101" pitchFamily="2" charset="-122"/>
              </a:rPr>
              <a:t>f </a:t>
            </a:r>
            <a:r>
              <a:rPr lang="en-US" altLang="zh-CN" sz="1800" dirty="0">
                <a:solidFill>
                  <a:srgbClr val="7030A0"/>
                </a:solidFill>
                <a:ea typeface="宋体" panose="02010600030101010101" pitchFamily="2" charset="-122"/>
              </a:rPr>
              <a:t>several different localities</a:t>
            </a:r>
            <a:endParaRPr lang="en-US" altLang="zh-CN" sz="1800" dirty="0">
              <a:solidFill>
                <a:srgbClr val="7030A0"/>
              </a:solidFill>
              <a:ea typeface="宋体" panose="02010600030101010101" pitchFamily="2" charset="-122"/>
            </a:endParaRPr>
          </a:p>
          <a:p>
            <a:pPr lvl="1"/>
            <a:r>
              <a:rPr lang="en-US" altLang="zh-CN" sz="1800" dirty="0">
                <a:solidFill>
                  <a:srgbClr val="006600"/>
                </a:solidFill>
                <a:ea typeface="宋体" panose="02010600030101010101" pitchFamily="2" charset="-122"/>
              </a:rPr>
              <a:t>Process migrates </a:t>
            </a:r>
            <a:r>
              <a:rPr lang="en-US" altLang="zh-CN" sz="1800" dirty="0">
                <a:ea typeface="宋体" panose="02010600030101010101" pitchFamily="2" charset="-122"/>
              </a:rPr>
              <a:t>from </a:t>
            </a:r>
            <a:r>
              <a:rPr lang="en-US" altLang="zh-CN" sz="1800" dirty="0">
                <a:solidFill>
                  <a:srgbClr val="7030A0"/>
                </a:solidFill>
                <a:ea typeface="宋体" panose="02010600030101010101" pitchFamily="2" charset="-122"/>
              </a:rPr>
              <a:t>one locality </a:t>
            </a:r>
            <a:r>
              <a:rPr lang="en-US" altLang="zh-CN" sz="1800" dirty="0">
                <a:ea typeface="宋体" panose="02010600030101010101" pitchFamily="2" charset="-122"/>
              </a:rPr>
              <a:t>to </a:t>
            </a:r>
            <a:r>
              <a:rPr lang="en-US" altLang="zh-CN" sz="1800" dirty="0">
                <a:solidFill>
                  <a:srgbClr val="0000CC"/>
                </a:solidFill>
                <a:ea typeface="宋体" panose="02010600030101010101" pitchFamily="2" charset="-122"/>
              </a:rPr>
              <a:t>another</a:t>
            </a:r>
            <a:endParaRPr lang="en-US" altLang="zh-CN" sz="1800" dirty="0">
              <a:solidFill>
                <a:srgbClr val="0000CC"/>
              </a:solidFill>
              <a:ea typeface="宋体" panose="02010600030101010101" pitchFamily="2" charset="-122"/>
            </a:endParaRPr>
          </a:p>
          <a:p>
            <a:pPr lvl="1"/>
            <a:r>
              <a:rPr lang="en-US" altLang="zh-CN" sz="1800" dirty="0">
                <a:ea typeface="宋体" panose="02010600030101010101" pitchFamily="2" charset="-122"/>
              </a:rPr>
              <a:t>Localities may </a:t>
            </a:r>
            <a:r>
              <a:rPr lang="en-US" altLang="zh-CN" sz="1800" dirty="0">
                <a:solidFill>
                  <a:srgbClr val="7030A0"/>
                </a:solidFill>
                <a:ea typeface="宋体" panose="02010600030101010101" pitchFamily="2" charset="-122"/>
              </a:rPr>
              <a:t>overlap</a:t>
            </a:r>
            <a:endParaRPr lang="en-US" altLang="zh-CN"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Locality In A Memory-Reference Pattern</a:t>
            </a:r>
            <a:endParaRPr lang="en-US" altLang="zh-CN" sz="2800" dirty="0">
              <a:effectLst>
                <a:outerShdw blurRad="38100" dist="38100" dir="2700000" algn="tl">
                  <a:srgbClr val="C0C0C0"/>
                </a:outerShdw>
              </a:effectLst>
              <a:ea typeface="宋体" panose="02010600030101010101" pitchFamily="2" charset="-122"/>
            </a:endParaRPr>
          </a:p>
        </p:txBody>
      </p:sp>
      <p:pic>
        <p:nvPicPr>
          <p:cNvPr id="101379" name="Picture 4"/>
          <p:cNvPicPr>
            <a:picLocks noChangeAspect="1" noChangeArrowheads="1"/>
          </p:cNvPicPr>
          <p:nvPr/>
        </p:nvPicPr>
        <p:blipFill>
          <a:blip r:embed="rId1">
            <a:extLst>
              <a:ext uri="{28A0092B-C50C-407E-A947-70E740481C1C}">
                <a14:useLocalDpi xmlns:a14="http://schemas.microsoft.com/office/drawing/2010/main" val="0"/>
              </a:ext>
            </a:extLst>
          </a:blip>
          <a:srcRect l="21249" t="659" r="21251" b="1007"/>
          <a:stretch>
            <a:fillRect/>
          </a:stretch>
        </p:blipFill>
        <p:spPr bwMode="auto">
          <a:xfrm>
            <a:off x="515566" y="1074941"/>
            <a:ext cx="7119938" cy="5064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effectLst>
                  <a:outerShdw blurRad="38100" dist="38100" dir="2700000" algn="tl">
                    <a:srgbClr val="C0C0C0"/>
                  </a:outerShdw>
                </a:effectLst>
                <a:ea typeface="宋体" panose="02010600030101010101" pitchFamily="2" charset="-122"/>
                <a:sym typeface="+mn-ea"/>
              </a:rPr>
              <a:t>局部模式</a:t>
            </a:r>
            <a:r>
              <a:rPr lang="en-US" altLang="zh-CN" sz="2800" dirty="0">
                <a:effectLst>
                  <a:outerShdw blurRad="38100" dist="38100" dir="2700000" algn="tl">
                    <a:srgbClr val="C0C0C0"/>
                  </a:outerShdw>
                </a:effectLst>
                <a:ea typeface="宋体" panose="02010600030101010101" pitchFamily="2" charset="-122"/>
                <a:sym typeface="+mn-ea"/>
              </a:rPr>
              <a:t>(Locality Model)</a:t>
            </a:r>
            <a:endParaRPr lang="en-US" altLang="zh-CN" sz="2800" dirty="0">
              <a:effectLst>
                <a:outerShdw blurRad="38100" dist="38100" dir="2700000" algn="tl">
                  <a:srgbClr val="C0C0C0"/>
                </a:outerShdw>
              </a:effectLst>
              <a:ea typeface="宋体" panose="02010600030101010101" pitchFamily="2" charset="-122"/>
              <a:sym typeface="+mn-ea"/>
            </a:endParaRPr>
          </a:p>
        </p:txBody>
      </p:sp>
      <p:sp>
        <p:nvSpPr>
          <p:cNvPr id="3" name="内容占位符 2"/>
          <p:cNvSpPr>
            <a:spLocks noGrp="1"/>
          </p:cNvSpPr>
          <p:nvPr>
            <p:ph idx="1"/>
          </p:nvPr>
        </p:nvSpPr>
        <p:spPr>
          <a:xfrm>
            <a:off x="462678" y="1147232"/>
            <a:ext cx="8229600" cy="2375535"/>
          </a:xfrm>
        </p:spPr>
        <p:txBody>
          <a:bodyPr>
            <a:normAutofit/>
          </a:bodyPr>
          <a:lstStyle/>
          <a:p>
            <a:r>
              <a:rPr lang="zh-CN" altLang="en-US" sz="2400" dirty="0">
                <a:sym typeface="+mn-ea"/>
              </a:rPr>
              <a:t>局部(Locality)</a:t>
            </a:r>
            <a:endParaRPr lang="zh-CN" altLang="en-US" sz="2400" dirty="0">
              <a:sym typeface="+mn-ea"/>
            </a:endParaRPr>
          </a:p>
          <a:p>
            <a:pPr lvl="1"/>
            <a:r>
              <a:rPr lang="zh-CN" altLang="en-US" sz="2100" dirty="0">
                <a:solidFill>
                  <a:srgbClr val="7030A0"/>
                </a:solidFill>
                <a:sym typeface="+mn-ea"/>
              </a:rPr>
              <a:t>进程访问的页的集合，这些页在使用上具有关联性</a:t>
            </a:r>
            <a:endParaRPr lang="zh-CN" altLang="en-US" sz="2100" dirty="0">
              <a:solidFill>
                <a:srgbClr val="7030A0"/>
              </a:solidFill>
              <a:sym typeface="+mn-ea"/>
            </a:endParaRPr>
          </a:p>
          <a:p>
            <a:pPr lvl="1"/>
            <a:r>
              <a:rPr lang="zh-CN" altLang="en-US" sz="2100" dirty="0">
                <a:sym typeface="+mn-ea"/>
              </a:rPr>
              <a:t>一段程序或数据一般由若干个局部组成</a:t>
            </a:r>
            <a:endParaRPr lang="zh-CN" altLang="en-US" sz="2100" dirty="0">
              <a:sym typeface="+mn-ea"/>
            </a:endParaRPr>
          </a:p>
          <a:p>
            <a:pPr lvl="1"/>
            <a:r>
              <a:rPr lang="zh-CN" altLang="en-US" sz="2100" dirty="0">
                <a:sym typeface="+mn-ea"/>
              </a:rPr>
              <a:t>在任何时刻t，进程总处于一个或多个局部</a:t>
            </a:r>
            <a:r>
              <a:rPr lang="zh-CN" altLang="en-US" sz="2100" dirty="0" smtClean="0">
                <a:sym typeface="+mn-ea"/>
              </a:rPr>
              <a:t>中</a:t>
            </a:r>
            <a:endParaRPr lang="en-US" altLang="zh-CN" sz="2100" dirty="0" smtClean="0">
              <a:sym typeface="+mn-ea"/>
            </a:endParaRPr>
          </a:p>
          <a:p>
            <a:pPr lvl="1"/>
            <a:r>
              <a:rPr lang="zh-CN" altLang="en-US" sz="2100" dirty="0" smtClean="0">
                <a:sym typeface="+mn-ea"/>
              </a:rPr>
              <a:t>进程的执行过程，可以认为是局部的迁移过程</a:t>
            </a:r>
            <a:endParaRPr lang="zh-CN" altLang="en-US" sz="2100" dirty="0">
              <a:sym typeface="+mn-ea"/>
            </a:endParaRPr>
          </a:p>
        </p:txBody>
      </p:sp>
      <p:pic>
        <p:nvPicPr>
          <p:cNvPr id="111618" name="Picture 4" descr="9"/>
          <p:cNvPicPr>
            <a:picLocks noChangeAspect="1"/>
          </p:cNvPicPr>
          <p:nvPr/>
        </p:nvPicPr>
        <p:blipFill>
          <a:blip r:embed="rId1"/>
          <a:srcRect t="10271"/>
          <a:stretch>
            <a:fillRect/>
          </a:stretch>
        </p:blipFill>
        <p:spPr>
          <a:xfrm>
            <a:off x="699615" y="3595456"/>
            <a:ext cx="6654590" cy="1262593"/>
          </a:xfrm>
          <a:prstGeom prst="rect">
            <a:avLst/>
          </a:prstGeom>
          <a:noFill/>
          <a:ln w="9525">
            <a:noFill/>
          </a:ln>
        </p:spPr>
      </p:pic>
      <p:sp>
        <p:nvSpPr>
          <p:cNvPr id="6" name="圆角矩形标注 5"/>
          <p:cNvSpPr/>
          <p:nvPr/>
        </p:nvSpPr>
        <p:spPr bwMode="auto">
          <a:xfrm>
            <a:off x="685800" y="5037271"/>
            <a:ext cx="7705791" cy="926753"/>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Helvetica" panose="020B0604020202020204" pitchFamily="34" charset="0"/>
              </a:rPr>
              <a:t>当进程发生局部迁移时，对一个新的局部按需调页，页错误率进入波峰；</a:t>
            </a:r>
            <a:endParaRPr kumimoji="0" lang="en-US" altLang="zh-CN" sz="1600" b="0" i="0" u="none" strike="noStrike" cap="none" normalizeH="0" baseline="0" dirty="0" smtClean="0">
              <a:ln>
                <a:noFill/>
              </a:ln>
              <a:solidFill>
                <a:schemeClr val="tx1"/>
              </a:solidFill>
              <a:effectLst/>
              <a:latin typeface="Helvetica" panose="020B0604020202020204" pitchFamily="34"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Helvetica" panose="020B0604020202020204" pitchFamily="34" charset="0"/>
              </a:rPr>
              <a:t>一旦系统为该进程分配的内存足以容纳该局部的页面，缺页率开始下降</a:t>
            </a:r>
            <a:endParaRPr kumimoji="0" lang="en-US" altLang="zh-CN" sz="1600" b="0" i="0" u="none" strike="noStrike" cap="none" normalizeH="0" baseline="0" dirty="0" smtClean="0">
              <a:ln>
                <a:noFill/>
              </a:ln>
              <a:solidFill>
                <a:schemeClr val="tx1"/>
              </a:solidFill>
              <a:effectLst/>
              <a:latin typeface="Helvetica"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Locality</a:t>
            </a:r>
            <a:r>
              <a:rPr lang="zh-CN" altLang="en-US" dirty="0">
                <a:effectLst>
                  <a:outerShdw blurRad="38100" dist="38100" dir="2700000" algn="tl">
                    <a:srgbClr val="C0C0C0"/>
                  </a:outerShdw>
                </a:effectLst>
                <a:ea typeface="宋体" panose="02010600030101010101" pitchFamily="2" charset="-122"/>
              </a:rPr>
              <a:t>例</a:t>
            </a:r>
            <a:endParaRPr lang="en-US" altLang="zh-CN" dirty="0">
              <a:effectLst>
                <a:outerShdw blurRad="38100" dist="38100" dir="2700000" algn="tl">
                  <a:srgbClr val="C0C0C0"/>
                </a:outerShdw>
              </a:effectLst>
              <a:ea typeface="宋体" panose="02010600030101010101" pitchFamily="2" charset="-122"/>
            </a:endParaRPr>
          </a:p>
        </p:txBody>
      </p:sp>
      <p:sp>
        <p:nvSpPr>
          <p:cNvPr id="102403" name="Rectangle 3"/>
          <p:cNvSpPr>
            <a:spLocks noGrp="1" noChangeArrowheads="1"/>
          </p:cNvSpPr>
          <p:nvPr>
            <p:ph type="body" idx="4294967295"/>
          </p:nvPr>
        </p:nvSpPr>
        <p:spPr>
          <a:xfrm>
            <a:off x="827088" y="1425575"/>
            <a:ext cx="6434137" cy="4483100"/>
          </a:xfrm>
        </p:spPr>
        <p:txBody>
          <a:bodyPr/>
          <a:lstStyle/>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endParaRPr lang="en-US" altLang="zh-CN" sz="2000" dirty="0">
              <a:ea typeface="宋体" panose="02010600030101010101" pitchFamily="2" charset="-122"/>
            </a:endParaRPr>
          </a:p>
          <a:p>
            <a:pPr lvl="1"/>
            <a:r>
              <a:rPr lang="en-US" altLang="zh-CN" sz="1800" dirty="0">
                <a:ea typeface="宋体" panose="02010600030101010101" pitchFamily="2" charset="-122"/>
              </a:rPr>
              <a:t>instruction is 6 bytes, might span 2 pages</a:t>
            </a:r>
            <a:endParaRPr lang="en-US" altLang="zh-CN" sz="1800" dirty="0">
              <a:ea typeface="宋体" panose="02010600030101010101" pitchFamily="2" charset="-122"/>
            </a:endParaRP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endParaRPr lang="en-US" altLang="zh-CN" sz="1800" i="1" dirty="0">
              <a:ea typeface="宋体" panose="02010600030101010101" pitchFamily="2" charset="-122"/>
            </a:endParaRP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endParaRPr lang="en-US" altLang="zh-CN" sz="1800" i="1" dirty="0">
              <a:ea typeface="宋体" panose="02010600030101010101" pitchFamily="2" charset="-122"/>
            </a:endParaRPr>
          </a:p>
          <a:p>
            <a:pPr lvl="1"/>
            <a:endParaRPr lang="en-US" altLang="zh-CN" sz="1800" i="1" dirty="0">
              <a:ea typeface="宋体" panose="02010600030101010101" pitchFamily="2" charset="-122"/>
            </a:endParaRPr>
          </a:p>
          <a:p>
            <a:r>
              <a:rPr lang="zh-CN" altLang="en-US" sz="2000" b="1" dirty="0">
                <a:solidFill>
                  <a:srgbClr val="0000CC"/>
                </a:solidFill>
                <a:ea typeface="宋体" panose="02010600030101010101" pitchFamily="2" charset="-122"/>
              </a:rPr>
              <a:t>页面 </a:t>
            </a:r>
            <a:r>
              <a:rPr lang="en-US" altLang="zh-CN" sz="2000" b="1" dirty="0">
                <a:solidFill>
                  <a:srgbClr val="0000CC"/>
                </a:solidFill>
                <a:ea typeface="宋体" panose="02010600030101010101" pitchFamily="2" charset="-122"/>
              </a:rPr>
              <a:t>{1,2,3,4,5,6}</a:t>
            </a:r>
            <a:r>
              <a:rPr lang="zh-CN" altLang="en-US" sz="2000" b="1" dirty="0">
                <a:solidFill>
                  <a:srgbClr val="0000CC"/>
                </a:solidFill>
                <a:ea typeface="宋体" panose="02010600030101010101" pitchFamily="2" charset="-122"/>
              </a:rPr>
              <a:t>构成该进程的一个局部；</a:t>
            </a:r>
            <a:endParaRPr lang="en-US" altLang="zh-CN" sz="2000" b="1" dirty="0">
              <a:solidFill>
                <a:srgbClr val="0000CC"/>
              </a:solidFill>
              <a:ea typeface="宋体" panose="02010600030101010101" pitchFamily="2" charset="-122"/>
            </a:endParaRPr>
          </a:p>
          <a:p>
            <a:r>
              <a:rPr lang="zh-CN" altLang="en-US" sz="2000" b="1" dirty="0">
                <a:solidFill>
                  <a:srgbClr val="7030A0"/>
                </a:solidFill>
                <a:ea typeface="宋体" panose="02010600030101010101" pitchFamily="2" charset="-122"/>
              </a:rPr>
              <a:t>该段代码至少要分配</a:t>
            </a:r>
            <a:r>
              <a:rPr lang="en-US" altLang="zh-CN" sz="2000" b="1" dirty="0">
                <a:solidFill>
                  <a:srgbClr val="7030A0"/>
                </a:solidFill>
                <a:ea typeface="宋体" panose="02010600030101010101" pitchFamily="2" charset="-122"/>
              </a:rPr>
              <a:t>6</a:t>
            </a:r>
            <a:r>
              <a:rPr lang="zh-CN" altLang="en-US" sz="2000" b="1" dirty="0">
                <a:solidFill>
                  <a:srgbClr val="7030A0"/>
                </a:solidFill>
                <a:ea typeface="宋体" panose="02010600030101010101" pitchFamily="2" charset="-122"/>
              </a:rPr>
              <a:t>个页面才能执行；</a:t>
            </a:r>
            <a:endParaRPr lang="en-US" altLang="zh-CN" sz="2000" b="1" dirty="0">
              <a:solidFill>
                <a:srgbClr val="7030A0"/>
              </a:solidFill>
              <a:ea typeface="宋体" panose="02010600030101010101" pitchFamily="2" charset="-122"/>
            </a:endParaRPr>
          </a:p>
        </p:txBody>
      </p:sp>
      <p:graphicFrame>
        <p:nvGraphicFramePr>
          <p:cNvPr id="102404" name="对象 1"/>
          <p:cNvGraphicFramePr>
            <a:graphicFrameLocks noChangeAspect="1"/>
          </p:cNvGraphicFramePr>
          <p:nvPr/>
        </p:nvGraphicFramePr>
        <p:xfrm>
          <a:off x="6240463" y="2098675"/>
          <a:ext cx="2335212" cy="2820988"/>
        </p:xfrm>
        <a:graphic>
          <a:graphicData uri="http://schemas.openxmlformats.org/presentationml/2006/ole">
            <mc:AlternateContent xmlns:mc="http://schemas.openxmlformats.org/markup-compatibility/2006">
              <mc:Choice xmlns:v="urn:schemas-microsoft-com:vml" Requires="v">
                <p:oleObj spid="_x0000_s102957" name="" r:id="rId1" imgW="2776855" imgH="3059430" progId="">
                  <p:embed/>
                </p:oleObj>
              </mc:Choice>
              <mc:Fallback>
                <p:oleObj name="" r:id="rId1" imgW="2776855" imgH="3059430" progId="">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3" y="20986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685800" y="228600"/>
            <a:ext cx="7273925" cy="609600"/>
          </a:xfrm>
        </p:spPr>
        <p:txBody>
          <a:bodyPr/>
          <a:lstStyle/>
          <a:p>
            <a:pPr>
              <a:defRPr/>
            </a:pPr>
            <a:r>
              <a:rPr lang="zh-CN" altLang="en-US" dirty="0" smtClean="0">
                <a:solidFill>
                  <a:srgbClr val="7030A0"/>
                </a:solidFill>
                <a:effectLst>
                  <a:outerShdw blurRad="38100" dist="38100" dir="2700000" algn="tl">
                    <a:srgbClr val="C0C0C0"/>
                  </a:outerShdw>
                </a:effectLst>
                <a:ea typeface="宋体" panose="02010600030101010101" pitchFamily="2" charset="-122"/>
              </a:rPr>
              <a:t>自学：</a:t>
            </a:r>
            <a:r>
              <a:rPr lang="en-US" altLang="zh-CN" dirty="0" smtClean="0">
                <a:effectLst>
                  <a:outerShdw blurRad="38100" dist="38100" dir="2700000" algn="tl">
                    <a:srgbClr val="C0C0C0"/>
                  </a:outerShdw>
                </a:effectLst>
                <a:ea typeface="宋体" panose="02010600030101010101" pitchFamily="2" charset="-122"/>
              </a:rPr>
              <a:t>Locality</a:t>
            </a:r>
            <a:r>
              <a:rPr lang="zh-CN" altLang="en-US" dirty="0">
                <a:effectLst>
                  <a:outerShdw blurRad="38100" dist="38100" dir="2700000" algn="tl">
                    <a:srgbClr val="C0C0C0"/>
                  </a:outerShdw>
                </a:effectLst>
                <a:ea typeface="宋体" panose="02010600030101010101" pitchFamily="2" charset="-122"/>
              </a:rPr>
              <a:t>例</a:t>
            </a:r>
            <a:endParaRPr lang="en-US" altLang="zh-CN" dirty="0">
              <a:effectLst>
                <a:outerShdw blurRad="38100" dist="38100" dir="2700000" algn="tl">
                  <a:srgbClr val="C0C0C0"/>
                </a:outerShdw>
              </a:effectLst>
              <a:ea typeface="宋体" panose="02010600030101010101" pitchFamily="2" charset="-122"/>
            </a:endParaRPr>
          </a:p>
        </p:txBody>
      </p:sp>
      <p:sp>
        <p:nvSpPr>
          <p:cNvPr id="103427" name="Rectangle 3"/>
          <p:cNvSpPr>
            <a:spLocks noGrp="1" noChangeArrowheads="1"/>
          </p:cNvSpPr>
          <p:nvPr>
            <p:ph type="body" idx="4294967295"/>
          </p:nvPr>
        </p:nvSpPr>
        <p:spPr>
          <a:xfrm>
            <a:off x="990600" y="1263650"/>
            <a:ext cx="7772400" cy="4884738"/>
          </a:xfrm>
        </p:spPr>
        <p:txBody>
          <a:bodyPr/>
          <a:lstStyle/>
          <a:p>
            <a:r>
              <a:rPr lang="zh-CN" altLang="en-US" sz="2400" dirty="0">
                <a:ea typeface="宋体" panose="02010600030101010101" pitchFamily="2" charset="-122"/>
              </a:rPr>
              <a:t>假定有一进程循环检测某一内存单元数据的改变</a:t>
            </a:r>
            <a:endParaRPr lang="en-US" altLang="zh-CN" sz="2400" dirty="0">
              <a:ea typeface="宋体" panose="02010600030101010101" pitchFamily="2" charset="-122"/>
            </a:endParaRPr>
          </a:p>
          <a:p>
            <a:pPr lvl="1"/>
            <a:r>
              <a:rPr lang="zh-CN" altLang="en-US" sz="2000" dirty="0">
                <a:ea typeface="宋体" panose="02010600030101010101" pitchFamily="2" charset="-122"/>
              </a:rPr>
              <a:t>进程的</a:t>
            </a:r>
            <a:r>
              <a:rPr lang="en-US" altLang="zh-CN" sz="2000" dirty="0">
                <a:ea typeface="宋体" panose="02010600030101010101" pitchFamily="2" charset="-122"/>
              </a:rPr>
              <a:t>0</a:t>
            </a:r>
            <a:r>
              <a:rPr lang="zh-CN" altLang="en-US" sz="2000" dirty="0">
                <a:ea typeface="宋体" panose="02010600030101010101" pitchFamily="2" charset="-122"/>
              </a:rPr>
              <a:t>号页面有一条指令</a:t>
            </a:r>
            <a:r>
              <a:rPr lang="en-US" altLang="zh-CN" sz="2000" dirty="0">
                <a:ea typeface="宋体" panose="02010600030101010101" pitchFamily="2" charset="-122"/>
              </a:rPr>
              <a:t>S</a:t>
            </a:r>
            <a:r>
              <a:rPr lang="zh-CN" altLang="en-US" sz="2000" dirty="0">
                <a:ea typeface="宋体" panose="02010600030101010101" pitchFamily="2" charset="-122"/>
              </a:rPr>
              <a:t>，该指令采用存储器</a:t>
            </a:r>
            <a:r>
              <a:rPr lang="zh-CN" altLang="en-US" sz="2000" dirty="0">
                <a:solidFill>
                  <a:srgbClr val="0000CC"/>
                </a:solidFill>
                <a:ea typeface="宋体" panose="02010600030101010101" pitchFamily="2" charset="-122"/>
              </a:rPr>
              <a:t>一次间接寻址</a:t>
            </a:r>
            <a:r>
              <a:rPr lang="zh-CN" altLang="en-US" sz="2000" dirty="0">
                <a:ea typeface="宋体" panose="02010600030101010101" pitchFamily="2" charset="-122"/>
              </a:rPr>
              <a:t>方式访问内存数据；</a:t>
            </a:r>
            <a:endParaRPr lang="en-US" altLang="zh-CN" sz="2000" dirty="0">
              <a:ea typeface="宋体" panose="02010600030101010101" pitchFamily="2" charset="-122"/>
            </a:endParaRPr>
          </a:p>
          <a:p>
            <a:pPr lvl="1"/>
            <a:r>
              <a:rPr lang="zh-CN" altLang="en-US" sz="2000" dirty="0">
                <a:ea typeface="宋体" panose="02010600030101010101" pitchFamily="2" charset="-122"/>
              </a:rPr>
              <a:t>若指令</a:t>
            </a:r>
            <a:r>
              <a:rPr lang="en-US" altLang="zh-CN" sz="2000" dirty="0">
                <a:ea typeface="宋体" panose="02010600030101010101" pitchFamily="2" charset="-122"/>
              </a:rPr>
              <a:t>S</a:t>
            </a:r>
            <a:r>
              <a:rPr lang="zh-CN" altLang="en-US" sz="2000" dirty="0">
                <a:ea typeface="宋体" panose="02010600030101010101" pitchFamily="2" charset="-122"/>
              </a:rPr>
              <a:t>中的</a:t>
            </a:r>
            <a:r>
              <a:rPr lang="zh-CN" altLang="en-US" sz="2000" dirty="0">
                <a:solidFill>
                  <a:srgbClr val="0000CC"/>
                </a:solidFill>
                <a:ea typeface="宋体" panose="02010600030101010101" pitchFamily="2" charset="-122"/>
              </a:rPr>
              <a:t>形式地址</a:t>
            </a:r>
            <a:r>
              <a:rPr lang="zh-CN" altLang="en-US" sz="2000" dirty="0">
                <a:ea typeface="宋体" panose="02010600030101010101" pitchFamily="2" charset="-122"/>
              </a:rPr>
              <a:t>指向该进程的第</a:t>
            </a:r>
            <a:r>
              <a:rPr lang="en-US" altLang="zh-CN" sz="2000" dirty="0">
                <a:ea typeface="宋体" panose="02010600030101010101" pitchFamily="2" charset="-122"/>
              </a:rPr>
              <a:t>1</a:t>
            </a:r>
            <a:r>
              <a:rPr lang="zh-CN" altLang="en-US" sz="2000" dirty="0">
                <a:ea typeface="宋体" panose="02010600030101010101" pitchFamily="2" charset="-122"/>
              </a:rPr>
              <a:t>号页面的地址</a:t>
            </a:r>
            <a:r>
              <a:rPr lang="en-US" altLang="zh-CN" sz="2000" dirty="0">
                <a:ea typeface="宋体" panose="02010600030101010101" pitchFamily="2" charset="-122"/>
              </a:rPr>
              <a:t>A</a:t>
            </a:r>
            <a:r>
              <a:rPr lang="zh-CN" altLang="en-US" sz="2000" dirty="0">
                <a:ea typeface="宋体" panose="02010600030101010101" pitchFamily="2" charset="-122"/>
              </a:rPr>
              <a:t>，则</a:t>
            </a:r>
            <a:r>
              <a:rPr lang="en-US" altLang="zh-CN" sz="2000" dirty="0">
                <a:ea typeface="宋体" panose="02010600030101010101" pitchFamily="2" charset="-122"/>
              </a:rPr>
              <a:t>A</a:t>
            </a:r>
            <a:r>
              <a:rPr lang="zh-CN" altLang="en-US" sz="2000" dirty="0">
                <a:ea typeface="宋体" panose="02010600030101010101" pitchFamily="2" charset="-122"/>
              </a:rPr>
              <a:t>中的内容</a:t>
            </a:r>
            <a:r>
              <a:rPr lang="en-US" altLang="zh-CN" sz="2000" dirty="0">
                <a:ea typeface="宋体" panose="02010600030101010101" pitchFamily="2" charset="-122"/>
              </a:rPr>
              <a:t>(A)</a:t>
            </a:r>
            <a:r>
              <a:rPr lang="zh-CN" altLang="en-US" sz="2000" dirty="0">
                <a:ea typeface="宋体" panose="02010600030101010101" pitchFamily="2" charset="-122"/>
              </a:rPr>
              <a:t>就是操作数的有效地址；</a:t>
            </a:r>
            <a:endParaRPr lang="en-US" altLang="zh-CN" sz="2000" dirty="0">
              <a:ea typeface="宋体" panose="02010600030101010101" pitchFamily="2" charset="-122"/>
            </a:endParaRPr>
          </a:p>
          <a:p>
            <a:pPr lvl="1"/>
            <a:r>
              <a:rPr lang="zh-CN" altLang="en-US" sz="2000" dirty="0">
                <a:ea typeface="宋体" panose="02010600030101010101" pitchFamily="2" charset="-122"/>
              </a:rPr>
              <a:t>若</a:t>
            </a:r>
            <a:r>
              <a:rPr lang="zh-CN" altLang="en-US" sz="2000" dirty="0">
                <a:solidFill>
                  <a:srgbClr val="0000CC"/>
                </a:solidFill>
                <a:ea typeface="宋体" panose="02010600030101010101" pitchFamily="2" charset="-122"/>
              </a:rPr>
              <a:t>有效地址</a:t>
            </a:r>
            <a:r>
              <a:rPr lang="en-US" altLang="zh-CN" sz="2000" dirty="0">
                <a:solidFill>
                  <a:srgbClr val="0000CC"/>
                </a:solidFill>
                <a:ea typeface="宋体" panose="02010600030101010101" pitchFamily="2" charset="-122"/>
              </a:rPr>
              <a:t>(A)</a:t>
            </a:r>
            <a:r>
              <a:rPr lang="zh-CN" altLang="en-US" sz="2000" dirty="0">
                <a:ea typeface="宋体" panose="02010600030101010101" pitchFamily="2" charset="-122"/>
              </a:rPr>
              <a:t>所在的页面是该进程的第</a:t>
            </a:r>
            <a:r>
              <a:rPr lang="en-US" altLang="zh-CN" sz="2000" dirty="0">
                <a:ea typeface="宋体" panose="02010600030101010101" pitchFamily="2" charset="-122"/>
              </a:rPr>
              <a:t>20</a:t>
            </a:r>
            <a:r>
              <a:rPr lang="zh-CN" altLang="en-US" sz="2000" dirty="0">
                <a:ea typeface="宋体" panose="02010600030101010101" pitchFamily="2" charset="-122"/>
              </a:rPr>
              <a:t>号页面；</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则页面 </a:t>
            </a:r>
            <a:r>
              <a:rPr lang="en-US" altLang="zh-CN" sz="2000" dirty="0">
                <a:ea typeface="宋体" panose="02010600030101010101" pitchFamily="2" charset="-122"/>
              </a:rPr>
              <a:t>{0,1,20} </a:t>
            </a:r>
            <a:r>
              <a:rPr lang="zh-CN" altLang="en-US" sz="2000" dirty="0">
                <a:ea typeface="宋体" panose="02010600030101010101" pitchFamily="2" charset="-122"/>
              </a:rPr>
              <a:t>构成该进程的一个局部；</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r>
              <a:rPr lang="zh-CN" altLang="en-US" sz="2400" dirty="0">
                <a:solidFill>
                  <a:srgbClr val="0000CC"/>
                </a:solidFill>
                <a:ea typeface="宋体" panose="02010600030101010101" pitchFamily="2" charset="-122"/>
              </a:rPr>
              <a:t>该段代码在执行时至少应该分配给</a:t>
            </a:r>
            <a:r>
              <a:rPr lang="en-US" altLang="zh-CN" sz="2400" dirty="0">
                <a:solidFill>
                  <a:srgbClr val="0000CC"/>
                </a:solidFill>
                <a:ea typeface="宋体" panose="02010600030101010101" pitchFamily="2" charset="-122"/>
              </a:rPr>
              <a:t>3</a:t>
            </a:r>
            <a:r>
              <a:rPr lang="zh-CN" altLang="en-US" sz="2400" dirty="0">
                <a:solidFill>
                  <a:srgbClr val="0000CC"/>
                </a:solidFill>
                <a:ea typeface="宋体" panose="02010600030101010101" pitchFamily="2" charset="-122"/>
              </a:rPr>
              <a:t>个页面</a:t>
            </a:r>
            <a:endParaRPr lang="en-US" altLang="zh-CN" sz="2400" dirty="0">
              <a:solidFill>
                <a:srgbClr val="0000CC"/>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anose="02010600030101010101" pitchFamily="2" charset="-122"/>
              </a:rPr>
              <a:t>Thrashing </a:t>
            </a:r>
            <a:endParaRPr lang="en-US" altLang="zh-CN" sz="2400">
              <a:effectLst>
                <a:outerShdw blurRad="38100" dist="38100" dir="2700000" algn="tl">
                  <a:srgbClr val="C0C0C0"/>
                </a:outerShdw>
              </a:effectLst>
              <a:ea typeface="宋体" panose="02010600030101010101" pitchFamily="2" charset="-122"/>
            </a:endParaRPr>
          </a:p>
        </p:txBody>
      </p:sp>
      <p:sp>
        <p:nvSpPr>
          <p:cNvPr id="91139" name="Rectangle 3"/>
          <p:cNvSpPr>
            <a:spLocks noGrp="1" noChangeArrowheads="1"/>
          </p:cNvSpPr>
          <p:nvPr>
            <p:ph type="body" idx="4294967295"/>
          </p:nvPr>
        </p:nvSpPr>
        <p:spPr>
          <a:xfrm>
            <a:off x="990600" y="1087438"/>
            <a:ext cx="7772400" cy="5203825"/>
          </a:xfrm>
        </p:spPr>
        <p:txBody>
          <a:bodyPr/>
          <a:lstStyle/>
          <a:p>
            <a:pPr>
              <a:defRPr/>
            </a:pPr>
            <a:r>
              <a:rPr lang="zh-CN" altLang="en-US" sz="2800" dirty="0">
                <a:solidFill>
                  <a:srgbClr val="0070C0"/>
                </a:solidFill>
                <a:ea typeface="宋体" panose="02010600030101010101" pitchFamily="2" charset="-122"/>
              </a:rPr>
              <a:t>Why does thrashing occur?</a:t>
            </a:r>
            <a:endParaRPr lang="en-US" altLang="zh-CN" sz="2800" dirty="0">
              <a:solidFill>
                <a:srgbClr val="0070C0"/>
              </a:solidFill>
              <a:ea typeface="宋体" panose="02010600030101010101" pitchFamily="2" charset="-122"/>
            </a:endParaRPr>
          </a:p>
          <a:p>
            <a:pPr lvl="1">
              <a:defRPr/>
            </a:pPr>
            <a:r>
              <a:rPr lang="zh-CN" altLang="en-US" sz="2400" b="1" i="1" dirty="0">
                <a:solidFill>
                  <a:srgbClr val="C00000"/>
                </a:solidFill>
                <a:highlight>
                  <a:srgbClr val="FFFF00"/>
                </a:highlight>
                <a:ea typeface="宋体" panose="02010600030101010101" pitchFamily="2" charset="-122"/>
                <a:sym typeface="Symbol" panose="05050102010706020507" pitchFamily="18" charset="2"/>
              </a:rPr>
              <a:t> size </a:t>
            </a:r>
            <a:r>
              <a:rPr lang="zh-CN" altLang="en-US" sz="2400" b="1" i="1" dirty="0">
                <a:solidFill>
                  <a:srgbClr val="006600"/>
                </a:solidFill>
                <a:highlight>
                  <a:srgbClr val="FFFF00"/>
                </a:highlight>
                <a:ea typeface="宋体" panose="02010600030101010101" pitchFamily="2" charset="-122"/>
                <a:sym typeface="Symbol" panose="05050102010706020507" pitchFamily="18" charset="2"/>
              </a:rPr>
              <a:t>of </a:t>
            </a:r>
            <a:r>
              <a:rPr lang="zh-CN" altLang="en-US" sz="2400" b="1" i="1" dirty="0">
                <a:solidFill>
                  <a:srgbClr val="7030A0"/>
                </a:solidFill>
                <a:highlight>
                  <a:srgbClr val="FFFF00"/>
                </a:highlight>
                <a:ea typeface="宋体" panose="02010600030101010101" pitchFamily="2" charset="-122"/>
                <a:sym typeface="Symbol" panose="05050102010706020507" pitchFamily="18" charset="2"/>
              </a:rPr>
              <a:t>locality</a:t>
            </a:r>
            <a:r>
              <a:rPr lang="zh-CN" altLang="en-US" sz="2400" b="1" i="1" dirty="0">
                <a:solidFill>
                  <a:srgbClr val="006600"/>
                </a:solidFill>
                <a:highlight>
                  <a:srgbClr val="FFFF00"/>
                </a:highlight>
                <a:ea typeface="宋体" panose="02010600030101010101" pitchFamily="2" charset="-122"/>
                <a:sym typeface="Symbol" panose="05050102010706020507" pitchFamily="18" charset="2"/>
              </a:rPr>
              <a:t> (of all executing processes)&gt; </a:t>
            </a:r>
            <a:r>
              <a:rPr lang="zh-CN" altLang="en-US" sz="2400" b="1" i="1" dirty="0">
                <a:solidFill>
                  <a:srgbClr val="7030A0"/>
                </a:solidFill>
                <a:highlight>
                  <a:srgbClr val="FFFF00"/>
                </a:highlight>
                <a:ea typeface="宋体" panose="02010600030101010101" pitchFamily="2" charset="-122"/>
                <a:sym typeface="Symbol" panose="05050102010706020507" pitchFamily="18" charset="2"/>
              </a:rPr>
              <a:t>total memory size</a:t>
            </a:r>
            <a:endParaRPr lang="zh-CN" altLang="en-US" sz="2400" b="1" i="1" dirty="0">
              <a:solidFill>
                <a:srgbClr val="7030A0"/>
              </a:solidFill>
              <a:highlight>
                <a:srgbClr val="FFFF00"/>
              </a:highlight>
              <a:ea typeface="宋体" panose="02010600030101010101" pitchFamily="2" charset="-122"/>
              <a:sym typeface="Symbol" panose="05050102010706020507" pitchFamily="18" charset="2"/>
            </a:endParaRPr>
          </a:p>
          <a:p>
            <a:pPr marL="1028700" lvl="3" indent="-342900">
              <a:buClr>
                <a:srgbClr val="993300"/>
              </a:buClr>
              <a:buSzPct val="90000"/>
              <a:buFont typeface="Monotype Sorts" pitchFamily="2" charset="2"/>
              <a:buChar char="n"/>
              <a:defRPr/>
            </a:pPr>
            <a:r>
              <a:rPr lang="zh-CN" altLang="en-US" sz="1800" dirty="0">
                <a:solidFill>
                  <a:srgbClr val="0000CC"/>
                </a:solidFill>
                <a:ea typeface="宋体" panose="02010600030101010101" pitchFamily="2" charset="-122"/>
                <a:cs typeface="+mn-cs"/>
                <a:sym typeface="Symbol" panose="05050102010706020507" pitchFamily="18" charset="2"/>
              </a:rPr>
              <a:t>对于内存中运行的进程，如果分配给这些进程的内存大小不足以容纳这些进程的局部，则会出现页面频繁置换的现象，即系统出现抖动（颠簸）；</a:t>
            </a:r>
            <a:endParaRPr lang="en-US" altLang="en-US" sz="1800" dirty="0">
              <a:solidFill>
                <a:srgbClr val="0000CC"/>
              </a:solidFill>
              <a:ea typeface="宋体" panose="02010600030101010101" pitchFamily="2" charset="-122"/>
              <a:cs typeface="+mn-cs"/>
              <a:sym typeface="Symbol" panose="05050102010706020507" pitchFamily="18" charset="2"/>
            </a:endParaRPr>
          </a:p>
          <a:p>
            <a:pPr marL="1028700" lvl="3" indent="-342900">
              <a:buClr>
                <a:srgbClr val="993300"/>
              </a:buClr>
              <a:buSzPct val="90000"/>
              <a:buFont typeface="Monotype Sorts" pitchFamily="2" charset="2"/>
              <a:buChar char="n"/>
              <a:defRPr/>
            </a:pPr>
            <a:r>
              <a:rPr lang="en-US" altLang="en-US" sz="1800" b="1" i="1" u="sng" dirty="0">
                <a:solidFill>
                  <a:srgbClr val="C00000"/>
                </a:solidFill>
                <a:sym typeface="Symbol" panose="05050102010706020507" pitchFamily="18" charset="2"/>
              </a:rPr>
              <a:t>Limit effects by using local or priority page replacement</a:t>
            </a:r>
            <a:r>
              <a:rPr lang="zh-CN" altLang="en-US" sz="1800" b="1" i="1" u="sng" dirty="0">
                <a:solidFill>
                  <a:srgbClr val="C00000"/>
                </a:solidFill>
                <a:sym typeface="Symbol" panose="05050102010706020507" pitchFamily="18" charset="2"/>
              </a:rPr>
              <a:t>；</a:t>
            </a:r>
            <a:endParaRPr lang="zh-CN" altLang="en-US" sz="2000" b="1" i="1" u="sng" dirty="0">
              <a:solidFill>
                <a:srgbClr val="C00000"/>
              </a:solidFill>
              <a:ea typeface="宋体" panose="02010600030101010101" pitchFamily="2" charset="-122"/>
              <a:sym typeface="Symbol" panose="05050102010706020507" pitchFamily="18" charset="2"/>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一个循环对数组中的数据进行处理，程序包括3个页面，数据包括4个页面，共7个页面，构成一个局部；</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如果分配给该局部的页框少于7个，则需要频繁进行页面置换，出现抖动；否则，在该局部执行时，不会出现抖动；</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因此，分配给每个进程的页框数应不少于该进程的当前局部；</a:t>
            </a:r>
            <a:endPar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452" name="文本框 1"/>
          <p:cNvSpPr txBox="1">
            <a:spLocks noChangeArrowheads="1"/>
          </p:cNvSpPr>
          <p:nvPr/>
        </p:nvSpPr>
        <p:spPr bwMode="auto">
          <a:xfrm>
            <a:off x="6257925" y="6291263"/>
            <a:ext cx="206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latin typeface="宋体" panose="02010600030101010101" pitchFamily="2" charset="-122"/>
                <a:ea typeface="宋体" panose="02010600030101010101" pitchFamily="2" charset="-122"/>
              </a:rPr>
              <a:t>食堂提供的物品不足以满足同学们的最低需求</a:t>
            </a:r>
            <a:endParaRPr lang="zh-CN" altLang="en-US" sz="12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909638" y="0"/>
            <a:ext cx="8161337" cy="844550"/>
          </a:xfrm>
        </p:spPr>
        <p:txBody>
          <a:bodyPr/>
          <a:lstStyle/>
          <a:p>
            <a:pPr>
              <a:defRPr/>
            </a:pPr>
            <a:r>
              <a:rPr lang="en-US" altLang="zh-CN" sz="2400">
                <a:effectLst>
                  <a:outerShdw blurRad="38100" dist="38100" dir="2700000" algn="tl">
                    <a:srgbClr val="C0C0C0"/>
                  </a:outerShdw>
                </a:effectLst>
                <a:ea typeface="宋体" panose="02010600030101010101" pitchFamily="2" charset="-122"/>
              </a:rPr>
              <a:t>Virtual Memory That is Larger Than Physical Memory</a:t>
            </a:r>
            <a:endParaRPr lang="en-US" altLang="zh-CN" sz="2400">
              <a:effectLst>
                <a:outerShdw blurRad="38100" dist="38100" dir="2700000" algn="tl">
                  <a:srgbClr val="C0C0C0"/>
                </a:outerShdw>
              </a:effectLst>
              <a:ea typeface="宋体" panose="02010600030101010101" pitchFamily="2" charset="-122"/>
            </a:endParaRPr>
          </a:p>
        </p:txBody>
      </p:sp>
      <p:sp>
        <p:nvSpPr>
          <p:cNvPr id="12291" name="Rectangle 3"/>
          <p:cNvSpPr>
            <a:spLocks noChangeArrowheads="1"/>
          </p:cNvSpPr>
          <p:nvPr/>
        </p:nvSpPr>
        <p:spPr bwMode="auto">
          <a:xfrm>
            <a:off x="4367213" y="3246438"/>
            <a:ext cx="40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sym typeface="Symbol" panose="05050102010706020507" pitchFamily="18" charset="2"/>
              </a:rPr>
              <a:t></a:t>
            </a:r>
            <a:endParaRPr lang="zh-CN" altLang="en-US" sz="1800">
              <a:ea typeface="宋体" panose="02010600030101010101" pitchFamily="2" charset="-122"/>
              <a:sym typeface="Symbol" panose="05050102010706020507" pitchFamily="18" charset="2"/>
            </a:endParaRPr>
          </a:p>
        </p:txBody>
      </p:sp>
      <p:pic>
        <p:nvPicPr>
          <p:cNvPr id="12292" name="Picture 4"/>
          <p:cNvPicPr>
            <a:picLocks noChangeAspect="1" noChangeArrowheads="1"/>
          </p:cNvPicPr>
          <p:nvPr/>
        </p:nvPicPr>
        <p:blipFill>
          <a:blip r:embed="rId1">
            <a:extLst>
              <a:ext uri="{28A0092B-C50C-407E-A947-70E740481C1C}">
                <a14:useLocalDpi xmlns:a14="http://schemas.microsoft.com/office/drawing/2010/main" val="0"/>
              </a:ext>
            </a:extLst>
          </a:blip>
          <a:srcRect l="3516" t="1007" r="3751" b="1042"/>
          <a:stretch>
            <a:fillRect/>
          </a:stretch>
        </p:blipFill>
        <p:spPr bwMode="auto">
          <a:xfrm>
            <a:off x="1431925" y="1119188"/>
            <a:ext cx="5894388" cy="36433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93" name="矩形 1"/>
          <p:cNvSpPr>
            <a:spLocks noChangeArrowheads="1"/>
          </p:cNvSpPr>
          <p:nvPr/>
        </p:nvSpPr>
        <p:spPr bwMode="auto">
          <a:xfrm>
            <a:off x="1154113" y="5000625"/>
            <a:ext cx="720865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600" dirty="0">
                <a:ea typeface="宋体" panose="02010600030101010101" pitchFamily="2" charset="-122"/>
              </a:rPr>
              <a:t>The programmer no longer needs to worry about </a:t>
            </a:r>
            <a:r>
              <a:rPr lang="en-US" altLang="zh-CN" sz="1600" b="1" i="1" dirty="0">
                <a:ea typeface="宋体" panose="02010600030101010101" pitchFamily="2" charset="-122"/>
              </a:rPr>
              <a:t> </a:t>
            </a:r>
            <a:r>
              <a:rPr lang="en-US" altLang="zh-CN" sz="1600" dirty="0">
                <a:ea typeface="宋体" panose="02010600030101010101" pitchFamily="2" charset="-122"/>
              </a:rPr>
              <a:t>the amount of physical memory available.</a:t>
            </a:r>
            <a:endParaRPr lang="en-US" altLang="zh-CN" sz="1600" dirty="0">
              <a:ea typeface="宋体" panose="02010600030101010101" pitchFamily="2" charset="-122"/>
            </a:endParaRPr>
          </a:p>
          <a:p>
            <a:pPr>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系统采用对换功能将一个大的逻辑地址映射到一个较小的物理空间中</a:t>
            </a:r>
            <a:r>
              <a:rPr lang="zh-CN" altLang="en-US" sz="1600" dirty="0">
                <a:ea typeface="宋体" panose="02010600030101010101" pitchFamily="2" charset="-122"/>
              </a:rPr>
              <a:t>（当使用到就分配内存，也不一定在连续区域；使用不到就不为其分配内存）</a:t>
            </a:r>
            <a:endParaRPr lang="zh-CN" altLang="en-US" sz="16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anose="02010600030101010101" pitchFamily="2" charset="-122"/>
              </a:rPr>
              <a:t>Thrashing Prevention</a:t>
            </a:r>
            <a:endParaRPr lang="en-US" altLang="zh-CN" dirty="0">
              <a:effectLst>
                <a:outerShdw blurRad="38100" dist="38100" dir="2700000" algn="tl">
                  <a:srgbClr val="C0C0C0"/>
                </a:outerShdw>
              </a:effectLst>
              <a:ea typeface="宋体" panose="02010600030101010101" pitchFamily="2" charset="-122"/>
            </a:endParaRPr>
          </a:p>
        </p:txBody>
      </p:sp>
      <p:sp>
        <p:nvSpPr>
          <p:cNvPr id="99331" name="Rectangle 3"/>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a:t>
            </a:r>
            <a:r>
              <a:rPr lang="zh-CN" altLang="en-US" sz="1600" b="1" dirty="0" smtClean="0">
                <a:ea typeface="宋体" panose="02010600030101010101" pitchFamily="2" charset="-122"/>
              </a:rPr>
              <a:t>个工作集时间</a:t>
            </a:r>
            <a:r>
              <a:rPr lang="zh-CN" altLang="en-US" sz="1600" b="1" dirty="0">
                <a:ea typeface="宋体" panose="02010600030101010101" pitchFamily="2" charset="-122"/>
              </a:rPr>
              <a:t>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highlight>
                  <a:srgbClr val="FFFF00"/>
                </a:highlight>
                <a:ea typeface="宋体" panose="02010600030101010101" pitchFamily="2" charset="-122"/>
              </a:rPr>
              <a:t>如果所有进程需要的页框数之和 &gt; </a:t>
            </a:r>
            <a:r>
              <a:rPr lang="zh-CN" altLang="en-US" sz="1600" b="1" i="1" u="sng" dirty="0" smtClean="0">
                <a:highlight>
                  <a:srgbClr val="FFFF00"/>
                </a:highlight>
                <a:ea typeface="宋体" panose="02010600030101010101" pitchFamily="2" charset="-122"/>
              </a:rPr>
              <a:t>系统</a:t>
            </a:r>
            <a:r>
              <a:rPr lang="zh-CN" altLang="en-US" sz="1600" b="1" i="1" u="sng" dirty="0" smtClean="0">
                <a:highlight>
                  <a:srgbClr val="FFFF00"/>
                </a:highlight>
                <a:ea typeface="宋体" panose="02010600030101010101" pitchFamily="2" charset="-122"/>
                <a:sym typeface="Symbol" panose="05050102010706020507" pitchFamily="18" charset="2"/>
              </a:rPr>
              <a:t>可用</a:t>
            </a:r>
            <a:r>
              <a:rPr lang="zh-CN" altLang="en-US" sz="1600" b="1" i="1" u="sng" dirty="0">
                <a:highlight>
                  <a:srgbClr val="FFFF00"/>
                </a:highlight>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highlight>
                  <a:srgbClr val="FFFF00"/>
                </a:highlight>
                <a:ea typeface="宋体" panose="02010600030101010101" pitchFamily="2" charset="-122"/>
                <a:sym typeface="Symbol" panose="05050102010706020507" pitchFamily="18" charset="2"/>
              </a:rPr>
              <a:t>抖动</a:t>
            </a:r>
            <a:r>
              <a:rPr lang="zh-CN" altLang="en-US" sz="1600" b="1" i="1" u="sng" dirty="0">
                <a:highlight>
                  <a:srgbClr val="FFFF00"/>
                </a:highlight>
                <a:ea typeface="宋体" panose="02010600030101010101" pitchFamily="2" charset="-122"/>
                <a:sym typeface="Symbol" panose="05050102010706020507" pitchFamily="18" charset="2"/>
              </a:rPr>
              <a:t>，</a:t>
            </a:r>
            <a:r>
              <a:rPr lang="zh-CN" altLang="en-US" sz="1600" b="1" i="1" u="sng" dirty="0">
                <a:solidFill>
                  <a:srgbClr val="006600"/>
                </a:solidFill>
                <a:highlight>
                  <a:srgbClr val="FFFF00"/>
                </a:highlight>
                <a:ea typeface="宋体" panose="02010600030101010101" pitchFamily="2" charset="-122"/>
                <a:sym typeface="Symbol" panose="05050102010706020507" pitchFamily="18" charset="2"/>
              </a:rPr>
              <a:t>需挂起或终止部分进程，以释放内存</a:t>
            </a:r>
            <a:r>
              <a:rPr lang="zh-CN" altLang="en-US" sz="1600" b="1" i="1" u="sng" dirty="0" smtClean="0">
                <a:highlight>
                  <a:srgbClr val="FFFF00"/>
                </a:highlight>
                <a:ea typeface="宋体" panose="02010600030101010101" pitchFamily="2" charset="-122"/>
                <a:sym typeface="Symbol" panose="05050102010706020507" pitchFamily="18" charset="2"/>
              </a:rPr>
              <a:t>，将它们分配给其它的</a:t>
            </a:r>
            <a:r>
              <a:rPr lang="zh-CN" altLang="en-US" sz="1600" b="1" i="1" u="sng" dirty="0">
                <a:highlight>
                  <a:srgbClr val="FFFF00"/>
                </a:highlight>
                <a:ea typeface="宋体" panose="02010600030101010101" pitchFamily="2" charset="-122"/>
                <a:sym typeface="Symbol" panose="05050102010706020507" pitchFamily="18" charset="2"/>
              </a:rPr>
              <a:t>进程；</a:t>
            </a:r>
            <a:endParaRPr lang="zh-CN" altLang="en-US" sz="1600" b="1" i="1" u="sng" dirty="0">
              <a:highlight>
                <a:srgbClr val="FFFF00"/>
              </a:highlight>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a:t>
            </a:r>
            <a:r>
              <a:rPr lang="en-US" altLang="zh-CN" sz="2000" b="1" dirty="0" smtClean="0">
                <a:solidFill>
                  <a:srgbClr val="FF0000"/>
                </a:solidFill>
                <a:ea typeface="宋体" panose="02010600030101010101" pitchFamily="2" charset="-122"/>
              </a:rPr>
              <a:t>Scheme</a:t>
            </a:r>
            <a:r>
              <a:rPr lang="zh-CN" altLang="en-US" sz="2000" b="1" dirty="0" smtClean="0">
                <a:solidFill>
                  <a:srgbClr val="000000"/>
                </a:solidFill>
                <a:ea typeface="宋体" panose="02010600030101010101" pitchFamily="2" charset="-122"/>
              </a:rPr>
              <a:t>（</a:t>
            </a:r>
            <a:r>
              <a:rPr lang="zh-CN" altLang="en-US" sz="2000" b="1" dirty="0">
                <a:solidFill>
                  <a:srgbClr val="000000"/>
                </a:solidFill>
                <a:ea typeface="宋体" panose="02010600030101010101" pitchFamily="2" charset="-122"/>
              </a:rPr>
              <a:t>缺页故障频率策略）</a:t>
            </a:r>
            <a:endParaRPr lang="en-US" altLang="zh-CN" sz="2000" b="1" dirty="0">
              <a:solidFill>
                <a:srgbClr val="000000"/>
              </a:solidFill>
              <a:ea typeface="宋体" panose="02010600030101010101" pitchFamily="2" charset="-122"/>
            </a:endParaRPr>
          </a:p>
          <a:p>
            <a:pPr lvl="1" eaLnBrk="1" hangingPunct="1">
              <a:lnSpc>
                <a:spcPct val="90000"/>
              </a:lnSpc>
              <a:defRPr/>
            </a:pPr>
            <a:r>
              <a:rPr lang="en-US" altLang="zh-CN" sz="1800" dirty="0">
                <a:ea typeface="宋体" panose="02010600030101010101" pitchFamily="2" charset="-122"/>
              </a:rPr>
              <a:t>Establish “acceptable” page-fault rate.</a:t>
            </a:r>
            <a:endParaRPr lang="en-US" altLang="zh-CN" sz="1800" dirty="0">
              <a:ea typeface="宋体" panose="02010600030101010101" pitchFamily="2" charset="-122"/>
            </a:endParaRPr>
          </a:p>
          <a:p>
            <a:pPr lvl="2" eaLnBrk="1" hangingPunct="1">
              <a:lnSpc>
                <a:spcPct val="90000"/>
              </a:lnSpc>
              <a:defRPr/>
            </a:pPr>
            <a:r>
              <a:rPr lang="en-US" altLang="zh-CN" sz="1600" dirty="0">
                <a:ea typeface="宋体" panose="02010600030101010101" pitchFamily="2" charset="-122"/>
              </a:rPr>
              <a:t>If actual page-fault rate too low, process loses frame.</a:t>
            </a:r>
            <a:endParaRPr lang="en-US" altLang="zh-CN" sz="1600" dirty="0">
              <a:ea typeface="宋体" panose="02010600030101010101" pitchFamily="2" charset="-122"/>
            </a:endParaRPr>
          </a:p>
          <a:p>
            <a:pPr lvl="2" eaLnBrk="1" hangingPunct="1">
              <a:lnSpc>
                <a:spcPct val="90000"/>
              </a:lnSpc>
              <a:defRPr/>
            </a:pPr>
            <a:r>
              <a:rPr lang="en-US" altLang="zh-CN" sz="1600" dirty="0">
                <a:ea typeface="宋体" panose="02010600030101010101" pitchFamily="2" charset="-122"/>
              </a:rPr>
              <a:t>If actual page-fault rate too high, process gains frame.</a:t>
            </a:r>
            <a:endParaRPr lang="en-US" altLang="zh-CN" sz="1600" dirty="0">
              <a:ea typeface="宋体" panose="02010600030101010101" pitchFamily="2" charset="-122"/>
            </a:endParaRP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anose="02010600030101010101" pitchFamily="2" charset="-122"/>
              </a:rPr>
              <a:t>Solution to Thrashing</a:t>
            </a:r>
            <a:endParaRPr lang="en-US" altLang="zh-CN" dirty="0">
              <a:effectLst>
                <a:outerShdw blurRad="38100" dist="38100" dir="2700000" algn="tl">
                  <a:srgbClr val="C0C0C0"/>
                </a:outerShdw>
              </a:effectLst>
              <a:ea typeface="宋体" panose="02010600030101010101" pitchFamily="2" charset="-122"/>
            </a:endParaRPr>
          </a:p>
        </p:txBody>
      </p:sp>
      <p:sp>
        <p:nvSpPr>
          <p:cNvPr id="91139" name="Rectangle 3"/>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endParaRPr lang="en-US" altLang="zh-CN" sz="2000" dirty="0">
              <a:ea typeface="宋体" panose="02010600030101010101" pitchFamily="2" charset="-122"/>
              <a:sym typeface="Symbol" panose="05050102010706020507" pitchFamily="18" charset="2"/>
            </a:endParaRP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endParaRPr lang="zh-CN" altLang="en-US" sz="2000" dirty="0">
              <a:ea typeface="宋体" panose="02010600030101010101" pitchFamily="2" charset="-122"/>
              <a:sym typeface="Symbol" panose="05050102010706020507" pitchFamily="18" charset="2"/>
            </a:endParaRP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endParaRPr lang="en-US" altLang="zh-CN" sz="2400" dirty="0">
              <a:solidFill>
                <a:srgbClr val="0070C0"/>
              </a:solidFill>
              <a:ea typeface="宋体" panose="02010600030101010101" pitchFamily="2" charset="-122"/>
            </a:endParaRPr>
          </a:p>
          <a:p>
            <a:pPr lvl="1">
              <a:lnSpc>
                <a:spcPct val="90000"/>
              </a:lnSpc>
              <a:defRPr/>
            </a:pPr>
            <a:r>
              <a:rPr lang="en-US" altLang="zh-CN" sz="2000" dirty="0">
                <a:ea typeface="宋体" panose="02010600030101010101" pitchFamily="2" charset="-122"/>
              </a:rPr>
              <a:t>If actual page-fault rate too low, process loses frame.</a:t>
            </a:r>
            <a:endParaRPr lang="en-US" altLang="zh-CN" sz="2000" dirty="0">
              <a:ea typeface="宋体" panose="02010600030101010101" pitchFamily="2" charset="-122"/>
            </a:endParaRPr>
          </a:p>
          <a:p>
            <a:pPr lvl="1">
              <a:lnSpc>
                <a:spcPct val="90000"/>
              </a:lnSpc>
              <a:defRPr/>
            </a:pPr>
            <a:r>
              <a:rPr lang="en-US" altLang="zh-CN" sz="2000" dirty="0">
                <a:ea typeface="宋体" panose="02010600030101010101" pitchFamily="2" charset="-122"/>
              </a:rPr>
              <a:t>If actual page-fault rate too high, process gains frame.</a:t>
            </a:r>
            <a:endParaRPr lang="en-US" altLang="zh-CN" sz="2000" dirty="0">
              <a:ea typeface="宋体" panose="02010600030101010101" pitchFamily="2" charset="-122"/>
            </a:endParaRPr>
          </a:p>
          <a:p>
            <a:pPr lvl="2">
              <a:lnSpc>
                <a:spcPct val="90000"/>
              </a:lnSpc>
              <a:defRPr/>
            </a:pPr>
            <a:r>
              <a:rPr lang="en-US" altLang="zh-CN" sz="1800" dirty="0">
                <a:solidFill>
                  <a:srgbClr val="0000CC"/>
                </a:solidFill>
                <a:effectLst>
                  <a:outerShdw blurRad="38100" dist="38100" dir="2700000" algn="tl">
                    <a:srgbClr val="C0C0C0"/>
                  </a:outerShdw>
                </a:effectLst>
                <a:ea typeface="宋体" panose="02010600030101010101" pitchFamily="2" charset="-122"/>
              </a:rPr>
              <a:t>Sometime need to suspend, or t</a:t>
            </a:r>
            <a:r>
              <a:rPr lang="zh-CN" altLang="en-US" sz="1800" dirty="0">
                <a:solidFill>
                  <a:srgbClr val="0000CC"/>
                </a:solidFill>
                <a:effectLst>
                  <a:outerShdw blurRad="38100" dist="38100" dir="2700000" algn="tl">
                    <a:srgbClr val="C0C0C0"/>
                  </a:outerShdw>
                </a:effectLst>
                <a:ea typeface="宋体" panose="02010600030101010101" pitchFamily="2" charset="-122"/>
              </a:rPr>
              <a:t>erminat</a:t>
            </a:r>
            <a:r>
              <a:rPr lang="en-US" altLang="zh-CN" sz="1800" dirty="0">
                <a:solidFill>
                  <a:srgbClr val="0000CC"/>
                </a:solidFill>
                <a:effectLst>
                  <a:outerShdw blurRad="38100" dist="38100" dir="2700000" algn="tl">
                    <a:srgbClr val="C0C0C0"/>
                  </a:outerShdw>
                </a:effectLst>
                <a:ea typeface="宋体" panose="02010600030101010101"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9.6.2 Working-set model</a:t>
            </a:r>
            <a:endParaRPr lang="en-US" altLang="zh-CN">
              <a:effectLst>
                <a:outerShdw blurRad="38100" dist="38100" dir="2700000" algn="tl">
                  <a:srgbClr val="C0C0C0"/>
                </a:outerShdw>
              </a:effectLst>
              <a:ea typeface="宋体" panose="02010600030101010101" pitchFamily="2" charset="-122"/>
            </a:endParaRPr>
          </a:p>
        </p:txBody>
      </p:sp>
      <p:sp>
        <p:nvSpPr>
          <p:cNvPr id="107523" name="Rectangle 4"/>
          <p:cNvSpPr>
            <a:spLocks noChangeArrowheads="1"/>
          </p:cNvSpPr>
          <p:nvPr/>
        </p:nvSpPr>
        <p:spPr bwMode="auto">
          <a:xfrm>
            <a:off x="631825" y="1436688"/>
            <a:ext cx="78359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en-US" altLang="zh-CN" sz="2000" b="1" dirty="0">
                <a:solidFill>
                  <a:srgbClr val="0070C0"/>
                </a:solidFill>
                <a:ea typeface="宋体" panose="02010600030101010101" pitchFamily="2" charset="-122"/>
              </a:rPr>
              <a:t>Based on the </a:t>
            </a:r>
            <a:r>
              <a:rPr lang="en-US" altLang="zh-CN" sz="2000" b="1" dirty="0">
                <a:solidFill>
                  <a:srgbClr val="0000CC"/>
                </a:solidFill>
                <a:ea typeface="宋体" panose="02010600030101010101" pitchFamily="2" charset="-122"/>
              </a:rPr>
              <a:t>assumption</a:t>
            </a:r>
            <a:r>
              <a:rPr lang="en-US" altLang="zh-CN" sz="2000" b="1" dirty="0">
                <a:solidFill>
                  <a:srgbClr val="C00000"/>
                </a:solidFill>
                <a:ea typeface="宋体" panose="02010600030101010101" pitchFamily="2" charset="-122"/>
              </a:rPr>
              <a:t> </a:t>
            </a:r>
            <a:r>
              <a:rPr lang="en-US" altLang="zh-CN" sz="2000" b="1" dirty="0">
                <a:solidFill>
                  <a:srgbClr val="0070C0"/>
                </a:solidFill>
                <a:ea typeface="宋体" panose="02010600030101010101" pitchFamily="2" charset="-122"/>
              </a:rPr>
              <a:t>of </a:t>
            </a:r>
            <a:r>
              <a:rPr lang="en-US" altLang="zh-CN" sz="2000" b="1" dirty="0">
                <a:solidFill>
                  <a:srgbClr val="C00000"/>
                </a:solidFill>
                <a:ea typeface="宋体" panose="02010600030101010101" pitchFamily="2" charset="-122"/>
              </a:rPr>
              <a:t>locality</a:t>
            </a:r>
            <a:r>
              <a:rPr lang="zh-CN" altLang="en-US" sz="2000" b="1" dirty="0">
                <a:solidFill>
                  <a:srgbClr val="C00000"/>
                </a:solidFill>
                <a:ea typeface="宋体" panose="02010600030101010101" pitchFamily="2" charset="-122"/>
              </a:rPr>
              <a:t>；</a:t>
            </a:r>
            <a:endParaRPr lang="en-US" altLang="zh-CN" sz="2000" b="1" dirty="0">
              <a:solidFill>
                <a:srgbClr val="C00000"/>
              </a:solidFill>
              <a:ea typeface="宋体" panose="02010600030101010101" pitchFamily="2" charset="-122"/>
            </a:endParaRPr>
          </a:p>
          <a:p>
            <a:pPr eaLnBrk="1" hangingPunct="1"/>
            <a:r>
              <a:rPr lang="en-US" altLang="zh-CN" sz="2000" b="1" u="sng" dirty="0">
                <a:solidFill>
                  <a:srgbClr val="006600"/>
                </a:solidFill>
                <a:ea typeface="宋体" panose="02010600030101010101" pitchFamily="2" charset="-122"/>
              </a:rPr>
              <a:t>Starts by looking at how many frames a process is actually using</a:t>
            </a:r>
            <a:r>
              <a:rPr lang="zh-CN" altLang="en-US" sz="2000" b="1" u="sng" dirty="0" smtClean="0">
                <a:solidFill>
                  <a:srgbClr val="006600"/>
                </a:solidFill>
                <a:ea typeface="宋体" panose="02010600030101010101" pitchFamily="2" charset="-122"/>
              </a:rPr>
              <a:t>；</a:t>
            </a:r>
            <a:endParaRPr lang="en-US" altLang="zh-CN" sz="2000" b="1" u="sng" dirty="0" smtClean="0">
              <a:solidFill>
                <a:srgbClr val="006600"/>
              </a:solidFill>
              <a:ea typeface="宋体" panose="02010600030101010101" pitchFamily="2" charset="-122"/>
            </a:endParaRPr>
          </a:p>
          <a:p>
            <a:pPr eaLnBrk="1" hangingPunct="1"/>
            <a:r>
              <a:rPr lang="zh-CN" altLang="en-US" sz="2000" dirty="0"/>
              <a:t>1968年，由Denning提出</a:t>
            </a:r>
            <a:endParaRPr lang="zh-CN" altLang="en-US" sz="2000" dirty="0"/>
          </a:p>
          <a:p>
            <a:pPr eaLnBrk="1" hangingPunct="1"/>
            <a:r>
              <a:rPr lang="zh-CN" altLang="en-US" sz="2000" b="1" dirty="0">
                <a:solidFill>
                  <a:srgbClr val="0070C0"/>
                </a:solidFill>
                <a:ea typeface="宋体" panose="02010600030101010101" pitchFamily="2" charset="-122"/>
              </a:rPr>
              <a:t>有关工作集的三个术语</a:t>
            </a:r>
            <a:endParaRPr lang="en-US" altLang="zh-CN" sz="2000" b="1" dirty="0">
              <a:solidFill>
                <a:srgbClr val="0070C0"/>
              </a:solidFill>
              <a:ea typeface="宋体" panose="02010600030101010101" pitchFamily="2" charset="-122"/>
            </a:endParaRPr>
          </a:p>
          <a:p>
            <a:pPr lvl="1" eaLnBrk="1" hangingPunct="1"/>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working-set window </a:t>
            </a:r>
            <a:r>
              <a:rPr lang="en-US" altLang="zh-CN" sz="1800" dirty="0">
                <a:ea typeface="宋体" panose="02010600030101010101" pitchFamily="2" charset="-122"/>
                <a:sym typeface="Symbol" panose="05050102010706020507" pitchFamily="18" charset="2"/>
              </a:rPr>
              <a:t> a fixed number of page </a:t>
            </a:r>
            <a:r>
              <a:rPr lang="en-US" altLang="zh-CN" sz="1800" dirty="0" smtClean="0">
                <a:ea typeface="宋体" panose="02010600030101010101" pitchFamily="2" charset="-122"/>
                <a:sym typeface="Symbol" panose="05050102010706020507" pitchFamily="18" charset="2"/>
              </a:rPr>
              <a:t>references</a:t>
            </a:r>
            <a:r>
              <a:rPr lang="zh-CN" altLang="en-US" sz="1800" dirty="0" smtClean="0">
                <a:ea typeface="宋体" panose="02010600030101010101" pitchFamily="2" charset="-122"/>
                <a:sym typeface="Symbol" panose="05050102010706020507" pitchFamily="18" charset="2"/>
              </a:rPr>
              <a:t>；</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Example: </a:t>
            </a:r>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取</a:t>
            </a:r>
            <a:r>
              <a:rPr lang="en-US" altLang="zh-CN" sz="1800" dirty="0">
                <a:ea typeface="宋体" panose="02010600030101010101" pitchFamily="2" charset="-122"/>
                <a:sym typeface="Symbol" panose="05050102010706020507" pitchFamily="18" charset="2"/>
              </a:rPr>
              <a:t>10,000 </a:t>
            </a:r>
            <a:r>
              <a:rPr lang="en-US" altLang="zh-CN" sz="1800" dirty="0" smtClean="0">
                <a:ea typeface="宋体" panose="02010600030101010101" pitchFamily="2" charset="-122"/>
                <a:sym typeface="Symbol" panose="05050102010706020507" pitchFamily="18" charset="2"/>
              </a:rPr>
              <a:t>instruction</a:t>
            </a:r>
            <a:r>
              <a:rPr lang="zh-CN" altLang="en-US" sz="1800" dirty="0" smtClean="0">
                <a:ea typeface="宋体" panose="02010600030101010101" pitchFamily="2" charset="-122"/>
                <a:sym typeface="Symbol" panose="05050102010706020507" pitchFamily="18" charset="2"/>
              </a:rPr>
              <a:t>，</a:t>
            </a:r>
            <a:r>
              <a:rPr lang="en-US" altLang="zh-CN" sz="1800" dirty="0" smtClean="0">
                <a:ea typeface="宋体" panose="02010600030101010101" pitchFamily="2" charset="-122"/>
                <a:sym typeface="Symbol" panose="05050102010706020507" pitchFamily="18" charset="2"/>
              </a:rPr>
              <a:t>or 100 pages</a:t>
            </a:r>
            <a:r>
              <a:rPr lang="zh-CN" altLang="en-US" sz="1800" dirty="0" smtClean="0">
                <a:ea typeface="宋体" panose="02010600030101010101" pitchFamily="2" charset="-122"/>
                <a:sym typeface="Symbol" panose="05050102010706020507" pitchFamily="18" charset="2"/>
              </a:rPr>
              <a:t>；（</a:t>
            </a:r>
            <a:r>
              <a:rPr lang="zh-CN" altLang="en-US" sz="1800" dirty="0" smtClean="0">
                <a:solidFill>
                  <a:srgbClr val="006600"/>
                </a:solidFill>
                <a:ea typeface="宋体" panose="02010600030101010101" pitchFamily="2" charset="-122"/>
                <a:sym typeface="Symbol" panose="05050102010706020507" pitchFamily="18" charset="2"/>
              </a:rPr>
              <a:t>工作集窗口）</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b="1" i="1" dirty="0">
                <a:solidFill>
                  <a:srgbClr val="FF0000"/>
                </a:solidFill>
                <a:ea typeface="宋体" panose="02010600030101010101" pitchFamily="2" charset="-122"/>
                <a:sym typeface="Symbol" panose="05050102010706020507" pitchFamily="18" charset="2"/>
              </a:rPr>
              <a:t>Work set </a:t>
            </a:r>
            <a:r>
              <a:rPr lang="zh-CN" altLang="en-US" sz="1800" b="1" i="1" u="sng" dirty="0">
                <a:solidFill>
                  <a:srgbClr val="7030A0"/>
                </a:solidFill>
                <a:ea typeface="宋体" panose="02010600030101010101" pitchFamily="2" charset="-122"/>
                <a:sym typeface="Symbol" panose="05050102010706020507" pitchFamily="18" charset="2"/>
              </a:rPr>
              <a:t></a:t>
            </a:r>
            <a:r>
              <a:rPr lang="zh-CN" altLang="en-US" sz="1800" b="1" u="sng" dirty="0">
                <a:solidFill>
                  <a:srgbClr val="7030A0"/>
                </a:solidFill>
                <a:ea typeface="宋体" panose="02010600030101010101" pitchFamily="2" charset="-122"/>
                <a:sym typeface="Symbol" panose="05050102010706020507" pitchFamily="18" charset="2"/>
              </a:rPr>
              <a:t> </a:t>
            </a:r>
            <a:r>
              <a:rPr lang="en-US" altLang="zh-CN" sz="1800" b="1" u="sng" dirty="0">
                <a:solidFill>
                  <a:srgbClr val="7030A0"/>
                </a:solidFill>
                <a:ea typeface="宋体" panose="02010600030101010101" pitchFamily="2" charset="-122"/>
                <a:sym typeface="Symbol" panose="05050102010706020507" pitchFamily="18" charset="2"/>
              </a:rPr>
              <a:t>the set of pages </a:t>
            </a:r>
            <a:r>
              <a:rPr lang="en-US" altLang="zh-CN" sz="1800" u="sng" dirty="0">
                <a:solidFill>
                  <a:srgbClr val="7030A0"/>
                </a:solidFill>
                <a:ea typeface="宋体" panose="02010600030101010101" pitchFamily="2" charset="-122"/>
                <a:sym typeface="Symbol" panose="05050102010706020507" pitchFamily="18" charset="2"/>
              </a:rPr>
              <a:t>in the most recent </a:t>
            </a:r>
            <a:r>
              <a:rPr lang="zh-CN" altLang="en-US" sz="1800" u="sng" dirty="0">
                <a:solidFill>
                  <a:srgbClr val="7030A0"/>
                </a:solidFill>
                <a:ea typeface="宋体" panose="02010600030101010101" pitchFamily="2" charset="-122"/>
                <a:sym typeface="Symbol" panose="05050102010706020507" pitchFamily="18" charset="2"/>
              </a:rPr>
              <a:t> </a:t>
            </a:r>
            <a:r>
              <a:rPr lang="en-US" altLang="zh-CN" sz="1800" u="sng" dirty="0">
                <a:solidFill>
                  <a:srgbClr val="7030A0"/>
                </a:solidFill>
                <a:ea typeface="宋体" panose="02010600030101010101" pitchFamily="2" charset="-122"/>
                <a:sym typeface="Symbol" panose="05050102010706020507" pitchFamily="18" charset="2"/>
              </a:rPr>
              <a:t>page </a:t>
            </a:r>
            <a:r>
              <a:rPr lang="en-US" altLang="zh-CN" sz="1800" u="sng" dirty="0" smtClean="0">
                <a:solidFill>
                  <a:srgbClr val="7030A0"/>
                </a:solidFill>
                <a:ea typeface="宋体" panose="02010600030101010101" pitchFamily="2" charset="-122"/>
                <a:sym typeface="Symbol" panose="05050102010706020507" pitchFamily="18" charset="2"/>
              </a:rPr>
              <a:t>references</a:t>
            </a:r>
            <a:r>
              <a:rPr lang="zh-CN" altLang="en-US" sz="1800" u="sng" dirty="0" smtClean="0">
                <a:solidFill>
                  <a:srgbClr val="7030A0"/>
                </a:solidFill>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（工作集）</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 set of Process </a:t>
            </a:r>
            <a:r>
              <a:rPr lang="en-US" altLang="zh-CN" sz="1800" i="1" dirty="0">
                <a:solidFill>
                  <a:srgbClr val="0000CC"/>
                </a:solidFill>
                <a:ea typeface="宋体" panose="02010600030101010101" pitchFamily="2" charset="-122"/>
                <a:sym typeface="Symbol" panose="05050102010706020507" pitchFamily="18" charset="2"/>
              </a:rPr>
              <a:t>P</a:t>
            </a:r>
            <a:r>
              <a:rPr lang="en-US" altLang="zh-CN" sz="1800" i="1" baseline="-25000" dirty="0">
                <a:solidFill>
                  <a:srgbClr val="0000CC"/>
                </a:solidFill>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solidFill>
                  <a:srgbClr val="0070C0"/>
                </a:solidFill>
                <a:ea typeface="宋体" panose="02010600030101010101" pitchFamily="2" charset="-122"/>
                <a:sym typeface="Symbol" panose="05050102010706020507" pitchFamily="18" charset="2"/>
              </a:rPr>
              <a:t>total number of pages </a:t>
            </a:r>
            <a:r>
              <a:rPr lang="en-US" altLang="zh-CN" sz="1800" dirty="0">
                <a:ea typeface="宋体" panose="02010600030101010101" pitchFamily="2" charset="-122"/>
                <a:sym typeface="Symbol" panose="05050102010706020507" pitchFamily="18" charset="2"/>
              </a:rPr>
              <a:t>referenced in the most recent  (varies in time</a:t>
            </a:r>
            <a:r>
              <a:rPr lang="en-US" altLang="zh-CN" sz="1800" dirty="0" smtClean="0">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 （</a:t>
            </a:r>
            <a:r>
              <a:rPr lang="zh-CN" altLang="en-US" sz="1800" dirty="0" smtClean="0">
                <a:solidFill>
                  <a:srgbClr val="006600"/>
                </a:solidFill>
                <a:ea typeface="宋体" panose="02010600030101010101" pitchFamily="2" charset="-122"/>
                <a:sym typeface="Symbol" panose="05050102010706020507" pitchFamily="18" charset="2"/>
              </a:rPr>
              <a:t>工作集大小）</a:t>
            </a:r>
            <a:endParaRPr lang="en-US" altLang="zh-CN" sz="1800" dirty="0">
              <a:ea typeface="宋体" panose="02010600030101010101" pitchFamily="2" charset="-122"/>
              <a:sym typeface="Symbol" panose="05050102010706020507" pitchFamily="18" charset="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Working-set model</a:t>
            </a:r>
            <a:endParaRPr lang="en-US" altLang="zh-CN" dirty="0">
              <a:effectLst>
                <a:outerShdw blurRad="38100" dist="38100" dir="2700000" algn="tl">
                  <a:srgbClr val="C0C0C0"/>
                </a:outerShdw>
              </a:effectLst>
              <a:ea typeface="宋体" panose="02010600030101010101" pitchFamily="2" charset="-122"/>
            </a:endParaRPr>
          </a:p>
        </p:txBody>
      </p:sp>
      <p:pic>
        <p:nvPicPr>
          <p:cNvPr id="108547" name="Picture 3"/>
          <p:cNvPicPr>
            <a:picLocks noChangeAspect="1" noChangeArrowheads="1"/>
          </p:cNvPicPr>
          <p:nvPr/>
        </p:nvPicPr>
        <p:blipFill>
          <a:blip r:embed="rId1">
            <a:extLst>
              <a:ext uri="{28A0092B-C50C-407E-A947-70E740481C1C}">
                <a14:useLocalDpi xmlns:a14="http://schemas.microsoft.com/office/drawing/2010/main" val="0"/>
              </a:ext>
            </a:extLst>
          </a:blip>
          <a:srcRect l="667" t="34583" r="3287" b="34836"/>
          <a:stretch>
            <a:fillRect/>
          </a:stretch>
        </p:blipFill>
        <p:spPr bwMode="auto">
          <a:xfrm>
            <a:off x="571500" y="3770313"/>
            <a:ext cx="8191500" cy="19589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8548" name="Rectangle 4"/>
          <p:cNvSpPr>
            <a:spLocks noChangeArrowheads="1"/>
          </p:cNvSpPr>
          <p:nvPr/>
        </p:nvSpPr>
        <p:spPr bwMode="auto">
          <a:xfrm>
            <a:off x="403225" y="962025"/>
            <a:ext cx="8359775"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000" dirty="0">
                <a:ea typeface="宋体" panose="02010600030101010101" pitchFamily="2" charset="-122"/>
              </a:rPr>
              <a:t>The sequence of memory references is as below.</a:t>
            </a:r>
            <a:endParaRPr lang="en-US" altLang="zh-CN" sz="2000" dirty="0">
              <a:ea typeface="宋体" panose="02010600030101010101" pitchFamily="2" charset="-122"/>
            </a:endParaRPr>
          </a:p>
          <a:p>
            <a:r>
              <a:rPr lang="en-US" altLang="zh-CN" sz="1800" dirty="0">
                <a:ea typeface="宋体" panose="02010600030101010101" pitchFamily="2" charset="-122"/>
              </a:rPr>
              <a:t>If </a:t>
            </a:r>
            <a:r>
              <a:rPr lang="zh-CN" altLang="en-US" sz="1800" dirty="0">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=10 </a:t>
            </a:r>
            <a:r>
              <a:rPr lang="zh-CN" altLang="en-US" sz="1800" dirty="0">
                <a:ea typeface="宋体" panose="02010600030101010101" pitchFamily="2" charset="-122"/>
                <a:sym typeface="Symbol" panose="05050102010706020507" pitchFamily="18" charset="2"/>
              </a:rPr>
              <a:t>， </a:t>
            </a:r>
            <a:r>
              <a:rPr lang="zh-CN" altLang="en-US" sz="1800" dirty="0">
                <a:solidFill>
                  <a:srgbClr val="006600"/>
                </a:solidFill>
                <a:ea typeface="宋体" panose="02010600030101010101" pitchFamily="2" charset="-122"/>
                <a:sym typeface="Symbol" panose="05050102010706020507" pitchFamily="18" charset="2"/>
              </a:rPr>
              <a:t></a:t>
            </a:r>
            <a:r>
              <a:rPr lang="zh-CN" altLang="en-US" sz="1800" b="1" dirty="0">
                <a:solidFill>
                  <a:srgbClr val="006600"/>
                </a:solidFill>
                <a:ea typeface="宋体" panose="02010600030101010101" pitchFamily="2" charset="-122"/>
                <a:sym typeface="Symbol" panose="05050102010706020507" pitchFamily="18" charset="2"/>
              </a:rPr>
              <a:t>称为工作集窗口 </a:t>
            </a:r>
            <a:r>
              <a:rPr lang="en-US" altLang="zh-CN" sz="1600" dirty="0">
                <a:ea typeface="宋体" panose="02010600030101010101" pitchFamily="2" charset="-122"/>
                <a:sym typeface="Symbol" panose="05050102010706020507" pitchFamily="18" charset="2"/>
              </a:rPr>
              <a:t>(to examine the most recent </a:t>
            </a:r>
            <a:r>
              <a:rPr lang="zh-CN" altLang="en-US" sz="1600" dirty="0">
                <a:ea typeface="宋体" panose="02010600030101010101" pitchFamily="2" charset="-122"/>
                <a:sym typeface="Symbol" panose="05050102010706020507" pitchFamily="18" charset="2"/>
              </a:rPr>
              <a:t> </a:t>
            </a:r>
            <a:r>
              <a:rPr lang="en-US" altLang="zh-CN" sz="1600" dirty="0">
                <a:ea typeface="宋体" panose="02010600030101010101" pitchFamily="2" charset="-122"/>
                <a:sym typeface="Symbol" panose="05050102010706020507" pitchFamily="18" charset="2"/>
              </a:rPr>
              <a:t>page reference)</a:t>
            </a:r>
            <a:endParaRPr lang="zh-CN" altLang="en-US" sz="1600" dirty="0">
              <a:ea typeface="宋体" panose="02010600030101010101" pitchFamily="2" charset="-122"/>
              <a:sym typeface="Symbol" panose="05050102010706020507" pitchFamily="18" charset="2"/>
            </a:endParaRPr>
          </a:p>
          <a:p>
            <a:pPr lvl="1"/>
            <a:r>
              <a:rPr lang="zh-CN" altLang="en-US" sz="1600" b="1" dirty="0">
                <a:solidFill>
                  <a:srgbClr val="FF0000"/>
                </a:solidFill>
                <a:ea typeface="宋体" panose="02010600030101010101" pitchFamily="2" charset="-122"/>
                <a:sym typeface="Symbol" panose="05050102010706020507" pitchFamily="18" charset="2"/>
              </a:rPr>
              <a:t>考察</a:t>
            </a:r>
            <a:r>
              <a:rPr lang="zh-CN" altLang="en-US" sz="1600" b="1" u="sng" dirty="0">
                <a:solidFill>
                  <a:srgbClr val="FF0000"/>
                </a:solidFill>
                <a:ea typeface="宋体" panose="02010600030101010101" pitchFamily="2" charset="-122"/>
                <a:sym typeface="Symbol" panose="05050102010706020507" pitchFamily="18" charset="2"/>
              </a:rPr>
              <a:t>最近</a:t>
            </a:r>
            <a:r>
              <a:rPr lang="en-US" altLang="zh-CN" sz="1600" b="1" dirty="0">
                <a:solidFill>
                  <a:srgbClr val="FF0000"/>
                </a:solidFill>
                <a:ea typeface="宋体" panose="02010600030101010101" pitchFamily="2" charset="-122"/>
                <a:sym typeface="Symbol" panose="05050102010706020507" pitchFamily="18" charset="2"/>
              </a:rPr>
              <a:t>10</a:t>
            </a:r>
            <a:r>
              <a:rPr lang="zh-CN" altLang="en-US" sz="1600" b="1" dirty="0">
                <a:solidFill>
                  <a:srgbClr val="FF0000"/>
                </a:solidFill>
                <a:ea typeface="宋体" panose="02010600030101010101" pitchFamily="2" charset="-122"/>
                <a:sym typeface="Symbol" panose="05050102010706020507" pitchFamily="18" charset="2"/>
              </a:rPr>
              <a:t>个页面的引用序列，被访问的页集合记为</a:t>
            </a:r>
            <a:r>
              <a:rPr lang="en-US" altLang="zh-CN" sz="1600" b="1" dirty="0">
                <a:solidFill>
                  <a:srgbClr val="0000CC"/>
                </a:solidFill>
                <a:ea typeface="宋体" panose="02010600030101010101" pitchFamily="2" charset="-122"/>
                <a:sym typeface="Symbol" panose="05050102010706020507" pitchFamily="18" charset="2"/>
              </a:rPr>
              <a:t>WS</a:t>
            </a:r>
            <a:r>
              <a:rPr lang="zh-CN" altLang="en-US" sz="1600" b="1" dirty="0">
                <a:solidFill>
                  <a:srgbClr val="0000CC"/>
                </a:solidFill>
                <a:ea typeface="宋体" panose="02010600030101010101" pitchFamily="2" charset="-122"/>
                <a:sym typeface="Symbol" panose="05050102010706020507" pitchFamily="18" charset="2"/>
              </a:rPr>
              <a:t>，称为工作集</a:t>
            </a:r>
            <a:r>
              <a:rPr lang="en-US" altLang="zh-CN" sz="1600" b="1" dirty="0">
                <a:solidFill>
                  <a:srgbClr val="FF0000"/>
                </a:solidFill>
                <a:ea typeface="宋体" panose="02010600030101010101" pitchFamily="2" charset="-122"/>
                <a:sym typeface="Symbol" panose="05050102010706020507" pitchFamily="18" charset="2"/>
              </a:rPr>
              <a:t>.</a:t>
            </a:r>
            <a:endParaRPr lang="en-US" altLang="zh-CN" sz="1600" b="1" dirty="0">
              <a:solidFill>
                <a:srgbClr val="FF0000"/>
              </a:solidFill>
              <a:ea typeface="宋体" panose="02010600030101010101" pitchFamily="2" charset="-122"/>
              <a:sym typeface="Symbol" panose="05050102010706020507" pitchFamily="18" charset="2"/>
            </a:endParaRPr>
          </a:p>
          <a:p>
            <a:pPr lvl="1"/>
            <a:r>
              <a:rPr lang="zh-CN" altLang="en-US" sz="1600" b="1" i="1" dirty="0">
                <a:ea typeface="宋体" panose="02010600030101010101" pitchFamily="2" charset="-122"/>
                <a:sym typeface="Symbol" panose="05050102010706020507" pitchFamily="18" charset="2"/>
              </a:rPr>
              <a:t>工作集是程序的一个局部的近似（  的选择要合适</a:t>
            </a:r>
            <a:r>
              <a:rPr lang="en-US" altLang="zh-CN" sz="1600" b="1" i="1" dirty="0">
                <a:ea typeface="宋体" panose="02010600030101010101" pitchFamily="2" charset="-122"/>
                <a:sym typeface="Symbol" panose="05050102010706020507" pitchFamily="18" charset="2"/>
              </a:rPr>
              <a:t>)( if too small or too large ?</a:t>
            </a:r>
            <a:r>
              <a:rPr lang="zh-CN" altLang="en-US" sz="1600" b="1" i="1" dirty="0">
                <a:ea typeface="宋体" panose="02010600030101010101" pitchFamily="2" charset="-122"/>
                <a:sym typeface="Symbol" panose="05050102010706020507" pitchFamily="18" charset="2"/>
              </a:rPr>
              <a:t>）</a:t>
            </a:r>
            <a:endParaRPr lang="zh-CN" altLang="en-US" sz="1600" b="1" i="1" dirty="0">
              <a:ea typeface="宋体" panose="02010600030101010101" pitchFamily="2" charset="-122"/>
              <a:sym typeface="Symbol" panose="05050102010706020507" pitchFamily="18" charset="2"/>
            </a:endParaRPr>
          </a:p>
          <a:p>
            <a:r>
              <a:rPr lang="en-US" altLang="zh-CN" sz="1800" b="1" dirty="0">
                <a:ea typeface="宋体" panose="02010600030101010101" pitchFamily="2" charset="-122"/>
                <a:sym typeface="Symbol" panose="05050102010706020507" pitchFamily="18" charset="2"/>
              </a:rPr>
              <a:t>WSS </a:t>
            </a:r>
            <a:r>
              <a:rPr lang="zh-CN" altLang="en-US" sz="1800" b="1" i="1" dirty="0">
                <a:ea typeface="宋体" panose="02010600030101010101" pitchFamily="2" charset="-122"/>
                <a:sym typeface="Symbol" panose="05050102010706020507" pitchFamily="18" charset="2"/>
              </a:rPr>
              <a:t>  </a:t>
            </a:r>
            <a:r>
              <a:rPr lang="en-US" altLang="zh-CN" sz="1800" b="1" i="1" dirty="0">
                <a:ea typeface="宋体" panose="02010600030101010101" pitchFamily="2" charset="-122"/>
                <a:sym typeface="Symbol" panose="05050102010706020507" pitchFamily="18" charset="2"/>
              </a:rPr>
              <a:t>size of working set   (</a:t>
            </a:r>
            <a:r>
              <a:rPr lang="en-US" altLang="zh-CN" sz="1800" b="1" i="1" dirty="0">
                <a:solidFill>
                  <a:srgbClr val="0000CC"/>
                </a:solidFill>
                <a:ea typeface="宋体" panose="02010600030101010101" pitchFamily="2" charset="-122"/>
                <a:sym typeface="Symbol" panose="05050102010706020507" pitchFamily="18" charset="2"/>
              </a:rPr>
              <a:t>WSS-</a:t>
            </a:r>
            <a:r>
              <a:rPr lang="zh-CN" altLang="en-US" sz="1800" b="1" i="1" dirty="0">
                <a:solidFill>
                  <a:srgbClr val="0000CC"/>
                </a:solidFill>
                <a:ea typeface="宋体" panose="02010600030101010101" pitchFamily="2" charset="-122"/>
                <a:sym typeface="Symbol" panose="05050102010706020507" pitchFamily="18" charset="2"/>
              </a:rPr>
              <a:t>工作集大小</a:t>
            </a:r>
            <a:r>
              <a:rPr lang="zh-CN" altLang="en-US" sz="1800" b="1" i="1" dirty="0">
                <a:ea typeface="宋体" panose="02010600030101010101" pitchFamily="2" charset="-122"/>
                <a:sym typeface="Symbol" panose="05050102010706020507" pitchFamily="18" charset="2"/>
              </a:rPr>
              <a:t>，</a:t>
            </a:r>
            <a:r>
              <a:rPr lang="zh-CN" altLang="en-US" sz="1800" b="1" i="1" dirty="0">
                <a:solidFill>
                  <a:srgbClr val="7030A0"/>
                </a:solidFill>
                <a:ea typeface="宋体" panose="02010600030101010101" pitchFamily="2" charset="-122"/>
                <a:sym typeface="Symbol" panose="05050102010706020507" pitchFamily="18" charset="2"/>
              </a:rPr>
              <a:t>即</a:t>
            </a:r>
            <a:r>
              <a:rPr lang="zh-CN" altLang="en-US" sz="1800" b="1" dirty="0">
                <a:solidFill>
                  <a:srgbClr val="7030A0"/>
                </a:solidFill>
                <a:ea typeface="宋体" panose="02010600030101010101" pitchFamily="2" charset="-122"/>
                <a:sym typeface="Symbol" panose="05050102010706020507" pitchFamily="18" charset="2"/>
              </a:rPr>
              <a:t>工作集中所含的页数</a:t>
            </a:r>
            <a:r>
              <a:rPr lang="en-US" altLang="zh-CN" sz="1800" b="1" dirty="0">
                <a:ea typeface="宋体" panose="02010600030101010101" pitchFamily="2" charset="-122"/>
                <a:sym typeface="Symbol" panose="05050102010706020507" pitchFamily="18" charset="2"/>
              </a:rPr>
              <a:t>)</a:t>
            </a:r>
            <a:endParaRPr lang="zh-CN" altLang="en-US" sz="1800" b="1" dirty="0">
              <a:ea typeface="宋体" panose="02010600030101010101" pitchFamily="2" charset="-122"/>
              <a:sym typeface="Symbol" panose="05050102010706020507" pitchFamily="18" charset="2"/>
            </a:endParaRPr>
          </a:p>
          <a:p>
            <a:pPr lvl="1"/>
            <a:r>
              <a:rPr lang="en-US" altLang="zh-CN" sz="1600" b="1" dirty="0">
                <a:ea typeface="宋体" panose="02010600030101010101" pitchFamily="2" charset="-122"/>
                <a:sym typeface="Symbol" panose="05050102010706020507" pitchFamily="18" charset="2"/>
              </a:rPr>
              <a:t>WS(t1)={1,2,5,6,7}    WSS(WS(t1))=5 </a:t>
            </a:r>
            <a:endParaRPr lang="en-US" altLang="zh-CN" sz="1600" b="1" dirty="0">
              <a:ea typeface="宋体" panose="02010600030101010101" pitchFamily="2" charset="-122"/>
              <a:sym typeface="Symbol" panose="05050102010706020507" pitchFamily="18" charset="2"/>
            </a:endParaRPr>
          </a:p>
          <a:p>
            <a:pPr lvl="1"/>
            <a:r>
              <a:rPr lang="en-US" altLang="zh-CN" sz="1600" b="1" dirty="0">
                <a:ea typeface="宋体" panose="02010600030101010101" pitchFamily="2" charset="-122"/>
                <a:sym typeface="Symbol" panose="05050102010706020507" pitchFamily="18" charset="2"/>
              </a:rPr>
              <a:t>WS(t2)={3,4}             WSS(WS(t2))=2 </a:t>
            </a:r>
            <a:endParaRPr lang="en-US" altLang="zh-CN" sz="1600" b="1" dirty="0">
              <a:ea typeface="宋体" panose="02010600030101010101" pitchFamily="2" charset="-122"/>
              <a:sym typeface="Symbol" panose="05050102010706020507" pitchFamily="18" charset="2"/>
            </a:endParaRPr>
          </a:p>
        </p:txBody>
      </p:sp>
      <p:sp>
        <p:nvSpPr>
          <p:cNvPr id="108549" name="矩形 1"/>
          <p:cNvSpPr>
            <a:spLocks noChangeArrowheads="1"/>
          </p:cNvSpPr>
          <p:nvPr/>
        </p:nvSpPr>
        <p:spPr bwMode="auto">
          <a:xfrm>
            <a:off x="356980" y="5885554"/>
            <a:ext cx="819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对一个时间段（窗口）对进程访问的页面进行采样，得出其运行所需的最小帧数，作为将来一段时间内该进程所需内存的近似值，</a:t>
            </a:r>
            <a:r>
              <a:rPr lang="zh-CN" altLang="en-US" sz="1600" b="1" dirty="0">
                <a:solidFill>
                  <a:srgbClr val="7030A0"/>
                </a:solidFill>
                <a:ea typeface="宋体" panose="02010600030101010101" pitchFamily="2" charset="-122"/>
              </a:rPr>
              <a:t>并根据该数值对进程的内存进行调整。</a:t>
            </a:r>
            <a:endParaRPr lang="zh-CN" altLang="en-US" sz="1600" b="1" dirty="0">
              <a:solidFill>
                <a:srgbClr val="7030A0"/>
              </a:solidFill>
              <a:ea typeface="宋体" panose="02010600030101010101" pitchFamily="2" charset="-122"/>
            </a:endParaRPr>
          </a:p>
        </p:txBody>
      </p:sp>
      <p:sp>
        <p:nvSpPr>
          <p:cNvPr id="2" name="圆角矩形标注 1"/>
          <p:cNvSpPr/>
          <p:nvPr/>
        </p:nvSpPr>
        <p:spPr bwMode="auto">
          <a:xfrm>
            <a:off x="477079" y="2286000"/>
            <a:ext cx="3975651" cy="1083366"/>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r>
              <a:rPr lang="zh-CN" altLang="en-US" b="1" dirty="0" smtClean="0">
                <a:ea typeface="宋体" panose="02010600030101010101" pitchFamily="2" charset="-122"/>
              </a:rPr>
              <a:t>如果</a:t>
            </a:r>
            <a:r>
              <a:rPr lang="zh-CN" altLang="en-US" b="1" dirty="0">
                <a:ea typeface="宋体" panose="02010600030101010101" pitchFamily="2" charset="-122"/>
              </a:rPr>
              <a:t>在t</a:t>
            </a:r>
            <a:r>
              <a:rPr lang="zh-CN" altLang="en-US" b="1" baseline="-25000" dirty="0">
                <a:ea typeface="宋体" panose="02010600030101010101" pitchFamily="2" charset="-122"/>
              </a:rPr>
              <a:t>1</a:t>
            </a:r>
            <a:r>
              <a:rPr lang="zh-CN" altLang="en-US" b="1" dirty="0">
                <a:ea typeface="宋体" panose="02010600030101010101" pitchFamily="2" charset="-122"/>
              </a:rPr>
              <a:t>时刻之前，分配给该进程的页框数少于5个，系统将不稳定（抖动）；</a:t>
            </a:r>
            <a:endParaRPr lang="zh-CN" altLang="en-US" b="1" dirty="0">
              <a:ea typeface="宋体" panose="02010600030101010101" pitchFamily="2" charset="-122"/>
            </a:endParaRPr>
          </a:p>
        </p:txBody>
      </p:sp>
      <p:sp>
        <p:nvSpPr>
          <p:cNvPr id="7" name="圆角矩形标注 6"/>
          <p:cNvSpPr/>
          <p:nvPr/>
        </p:nvSpPr>
        <p:spPr bwMode="auto">
          <a:xfrm>
            <a:off x="4667250" y="2286000"/>
            <a:ext cx="3958119" cy="1083366"/>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r>
              <a:rPr lang="zh-CN" altLang="en-US" b="1" dirty="0">
                <a:ea typeface="宋体" panose="02010600030101010101" pitchFamily="2" charset="-122"/>
              </a:rPr>
              <a:t>如果在t</a:t>
            </a:r>
            <a:r>
              <a:rPr lang="zh-CN" altLang="en-US" b="1" baseline="-25000" dirty="0">
                <a:ea typeface="宋体" panose="02010600030101010101" pitchFamily="2" charset="-122"/>
              </a:rPr>
              <a:t>2</a:t>
            </a:r>
            <a:r>
              <a:rPr lang="zh-CN" altLang="en-US" b="1" dirty="0">
                <a:ea typeface="宋体" panose="02010600030101010101" pitchFamily="2" charset="-122"/>
              </a:rPr>
              <a:t>时刻之前，分配给该进程的页框数少于2个，系统也将不稳定（抖动）</a:t>
            </a:r>
            <a:endParaRPr lang="zh-CN" altLang="en-US"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Working-set model</a:t>
            </a:r>
            <a:endParaRPr lang="zh-CN" altLang="en-US" dirty="0">
              <a:effectLst>
                <a:outerShdw blurRad="38100" dist="38100" dir="2700000" algn="tl">
                  <a:srgbClr val="C0C0C0"/>
                </a:outerShdw>
              </a:effectLst>
              <a:ea typeface="宋体" panose="02010600030101010101" pitchFamily="2" charset="-122"/>
            </a:endParaRPr>
          </a:p>
        </p:txBody>
      </p:sp>
      <p:sp>
        <p:nvSpPr>
          <p:cNvPr id="110595" name="Rectangle 3"/>
          <p:cNvSpPr>
            <a:spLocks noGrp="1" noChangeArrowheads="1"/>
          </p:cNvSpPr>
          <p:nvPr>
            <p:ph type="body" idx="4294967295"/>
          </p:nvPr>
        </p:nvSpPr>
        <p:spPr>
          <a:xfrm>
            <a:off x="1187450" y="1217613"/>
            <a:ext cx="7029450" cy="4803775"/>
          </a:xfrm>
        </p:spPr>
        <p:txBody>
          <a:bodyPr/>
          <a:lstStyle/>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由于</a:t>
            </a:r>
            <a:r>
              <a:rPr lang="zh-CN" altLang="en-US" sz="2000" b="1" u="sng" dirty="0" smtClean="0">
                <a:solidFill>
                  <a:srgbClr val="C00000"/>
                </a:solidFill>
                <a:ea typeface="宋体" panose="02010600030101010101" pitchFamily="2" charset="-122"/>
                <a:sym typeface="Symbol" panose="05050102010706020507" pitchFamily="18" charset="2"/>
              </a:rPr>
              <a:t>工作集</a:t>
            </a:r>
            <a:r>
              <a:rPr lang="zh-CN" altLang="en-US" sz="2000" b="1" u="sng" dirty="0">
                <a:solidFill>
                  <a:srgbClr val="C00000"/>
                </a:solidFill>
                <a:ea typeface="宋体" panose="02010600030101010101" pitchFamily="2" charset="-122"/>
                <a:sym typeface="Symbol" panose="05050102010706020507" pitchFamily="18" charset="2"/>
              </a:rPr>
              <a:t>是程序的一个局部的近似</a:t>
            </a:r>
            <a:r>
              <a:rPr lang="zh-CN" altLang="en-US" sz="2000" b="1" dirty="0">
                <a:ea typeface="宋体" panose="02010600030101010101" pitchFamily="2" charset="-122"/>
                <a:sym typeface="Symbol" panose="05050102010706020507" pitchFamily="18" charset="2"/>
              </a:rPr>
              <a:t>；</a:t>
            </a:r>
            <a:endParaRPr lang="en-US" altLang="zh-CN"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因此可以认为：</a:t>
            </a:r>
            <a:r>
              <a:rPr lang="zh-CN" altLang="en-US" sz="2000" b="1" i="1" u="sng" dirty="0" smtClean="0">
                <a:solidFill>
                  <a:srgbClr val="0000CC"/>
                </a:solidFill>
                <a:highlight>
                  <a:srgbClr val="FFFF00"/>
                </a:highlight>
                <a:ea typeface="宋体" panose="02010600030101010101" pitchFamily="2" charset="-122"/>
                <a:sym typeface="Symbol" panose="05050102010706020507" pitchFamily="18" charset="2"/>
              </a:rPr>
              <a:t>工作集</a:t>
            </a:r>
            <a:r>
              <a:rPr lang="zh-CN" altLang="en-US" sz="2000" b="1" i="1" u="sng" dirty="0">
                <a:solidFill>
                  <a:srgbClr val="0000CC"/>
                </a:solidFill>
                <a:highlight>
                  <a:srgbClr val="FFFF00"/>
                </a:highlight>
                <a:ea typeface="宋体" panose="02010600030101010101" pitchFamily="2" charset="-122"/>
                <a:sym typeface="Symbol" panose="05050102010706020507" pitchFamily="18" charset="2"/>
              </a:rPr>
              <a:t>中包含的页面</a:t>
            </a:r>
            <a:r>
              <a:rPr lang="zh-CN" altLang="en-US" sz="2000" b="1" i="1" u="sng" dirty="0" smtClean="0">
                <a:solidFill>
                  <a:srgbClr val="0000CC"/>
                </a:solidFill>
                <a:highlight>
                  <a:srgbClr val="FFFF00"/>
                </a:highlight>
                <a:ea typeface="宋体" panose="02010600030101010101" pitchFamily="2" charset="-122"/>
                <a:sym typeface="Symbol" panose="05050102010706020507" pitchFamily="18" charset="2"/>
              </a:rPr>
              <a:t>数，即工作集大小WSS</a:t>
            </a:r>
            <a:r>
              <a:rPr lang="zh-CN" altLang="en-US" sz="2000" b="1" i="1" u="sng" dirty="0">
                <a:solidFill>
                  <a:srgbClr val="7030A0"/>
                </a:solidFill>
                <a:highlight>
                  <a:srgbClr val="FFFF00"/>
                </a:highlight>
                <a:ea typeface="宋体" panose="02010600030101010101" pitchFamily="2" charset="-122"/>
                <a:sym typeface="Symbol" panose="05050102010706020507" pitchFamily="18" charset="2"/>
              </a:rPr>
              <a:t>是一个局部所需要的页框数</a:t>
            </a:r>
            <a:r>
              <a:rPr lang="zh-CN" altLang="en-US" sz="2000" b="1" dirty="0">
                <a:solidFill>
                  <a:srgbClr val="7030A0"/>
                </a:solidFill>
                <a:highlight>
                  <a:srgbClr val="FFFF00"/>
                </a:highlight>
                <a:ea typeface="宋体" panose="02010600030101010101" pitchFamily="2" charset="-122"/>
                <a:sym typeface="Symbol" panose="05050102010706020507" pitchFamily="18" charset="2"/>
              </a:rPr>
              <a:t>；</a:t>
            </a:r>
            <a:endParaRPr lang="en-US" altLang="zh-CN" sz="2000" b="1" dirty="0">
              <a:solidFill>
                <a:srgbClr val="7030A0"/>
              </a:solidFill>
              <a:highlight>
                <a:srgbClr val="FFFF00"/>
              </a:highlight>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也可以认为是一个程序在</a:t>
            </a:r>
            <a:r>
              <a:rPr lang="zh-CN" altLang="en-US" sz="2000" b="1" u="sng" dirty="0">
                <a:ea typeface="宋体" panose="02010600030101010101" pitchFamily="2" charset="-122"/>
                <a:sym typeface="Symbol" panose="05050102010706020507" pitchFamily="18" charset="2"/>
              </a:rPr>
              <a:t>近段时间内</a:t>
            </a:r>
            <a:r>
              <a:rPr lang="zh-CN" altLang="en-US" sz="2000" b="1" i="1" u="sng" dirty="0">
                <a:solidFill>
                  <a:srgbClr val="FF0000"/>
                </a:solidFill>
                <a:ea typeface="宋体" panose="02010600030101010101" pitchFamily="2" charset="-122"/>
                <a:sym typeface="Symbol" panose="05050102010706020507" pitchFamily="18" charset="2"/>
              </a:rPr>
              <a:t>最少需要的页框数</a:t>
            </a:r>
            <a:r>
              <a:rPr lang="zh-CN" altLang="en-US" sz="2000" b="1" dirty="0">
                <a:ea typeface="宋体" panose="02010600030101010101" pitchFamily="2" charset="-122"/>
                <a:sym typeface="Symbol" panose="05050102010706020507" pitchFamily="18" charset="2"/>
              </a:rPr>
              <a:t>。</a:t>
            </a:r>
            <a:endParaRPr lang="zh-CN" altLang="en-US" sz="2000" b="1" dirty="0">
              <a:ea typeface="宋体" panose="02010600030101010101" pitchFamily="2" charset="-122"/>
              <a:sym typeface="Symbol" panose="05050102010706020507" pitchFamily="18" charset="2"/>
            </a:endParaRPr>
          </a:p>
          <a:p>
            <a:pPr>
              <a:lnSpc>
                <a:spcPct val="150000"/>
              </a:lnSpc>
              <a:spcBef>
                <a:spcPts val="600"/>
              </a:spcBef>
            </a:pPr>
            <a:endParaRPr lang="zh-CN" altLang="en-US"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如果一个进程的可用页框数少于WSS，也就是说分配给该进程的页框数不能包含进程的某个局部，</a:t>
            </a:r>
            <a:r>
              <a:rPr lang="zh-CN" altLang="en-US" sz="2000" b="1" dirty="0" smtClean="0">
                <a:ea typeface="宋体" panose="02010600030101010101" pitchFamily="2" charset="-122"/>
                <a:sym typeface="Symbol" panose="05050102010706020507" pitchFamily="18" charset="2"/>
              </a:rPr>
              <a:t>就可能引起</a:t>
            </a:r>
            <a:r>
              <a:rPr lang="zh-CN" altLang="en-US" sz="2000" b="1" dirty="0">
                <a:ea typeface="宋体" panose="02010600030101010101" pitchFamily="2" charset="-122"/>
                <a:sym typeface="Symbol" panose="05050102010706020507" pitchFamily="18" charset="2"/>
              </a:rPr>
              <a:t>颠簸（或抖动）。</a:t>
            </a:r>
            <a:endParaRPr lang="zh-CN" altLang="en-US" sz="2000" b="1" dirty="0">
              <a:ea typeface="宋体" panose="02010600030101010101" pitchFamily="2" charset="-122"/>
              <a:sym typeface="Symbol" panose="05050102010706020507" pitchFamily="18" charset="2"/>
            </a:endParaRPr>
          </a:p>
          <a:p>
            <a:endParaRPr lang="zh-CN" altLang="en-US" sz="20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Working-set model</a:t>
            </a:r>
            <a:endParaRPr lang="zh-CN" altLang="en-US" dirty="0">
              <a:effectLst>
                <a:outerShdw blurRad="38100" dist="38100" dir="2700000" algn="tl">
                  <a:srgbClr val="C0C0C0"/>
                </a:outerShdw>
              </a:effectLst>
              <a:ea typeface="宋体" panose="02010600030101010101" pitchFamily="2" charset="-122"/>
            </a:endParaRPr>
          </a:p>
        </p:txBody>
      </p:sp>
      <p:sp>
        <p:nvSpPr>
          <p:cNvPr id="111619" name="Rectangle 3"/>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sym typeface="Symbol" panose="05050102010706020507" pitchFamily="18" charset="2"/>
              </a:rPr>
              <a:t>因此如果能够预知进程在未来的个页面引用序列，也就能得到WS及WSS，进一步得出进程需要的页框数，可以有效防止颠簸；</a:t>
            </a:r>
            <a:endParaRPr lang="zh-CN" altLang="en-US" sz="2400" b="1" dirty="0">
              <a:ea typeface="宋体" panose="02010600030101010101" pitchFamily="2" charset="-122"/>
              <a:sym typeface="Symbol" panose="05050102010706020507" pitchFamily="18" charset="2"/>
            </a:endParaRPr>
          </a:p>
          <a:p>
            <a:pPr eaLnBrk="1" hangingPunct="1"/>
            <a:endParaRPr lang="zh-CN" altLang="en-US" sz="2400" b="1" dirty="0">
              <a:ea typeface="宋体" panose="02010600030101010101" pitchFamily="2" charset="-122"/>
            </a:endParaRPr>
          </a:p>
          <a:p>
            <a:pPr eaLnBrk="1" hangingPunct="1"/>
            <a:endParaRPr lang="zh-CN" altLang="en-US" sz="2400" b="1" dirty="0">
              <a:ea typeface="宋体" panose="02010600030101010101" pitchFamily="2" charset="-122"/>
            </a:endParaRPr>
          </a:p>
          <a:p>
            <a:pPr eaLnBrk="1" hangingPunct="1"/>
            <a:r>
              <a:rPr lang="zh-CN" altLang="en-US" sz="2400" b="1" dirty="0">
                <a:ea typeface="宋体" panose="02010600030101010101" pitchFamily="2" charset="-122"/>
              </a:rPr>
              <a:t>由于无法获知将来的页面引用序列，可以使用</a:t>
            </a:r>
            <a:r>
              <a:rPr lang="zh-CN" altLang="en-US" sz="2400" b="1" i="1" u="sng" dirty="0">
                <a:ea typeface="宋体" panose="02010600030101010101" pitchFamily="2" charset="-122"/>
              </a:rPr>
              <a:t>进程的过去执行情况预计将来的使用情况</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1184275" y="344488"/>
            <a:ext cx="68707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工作集模型的应用</a:t>
            </a:r>
            <a:endParaRPr lang="zh-CN" altLang="en-US">
              <a:effectLst>
                <a:outerShdw blurRad="38100" dist="38100" dir="2700000" algn="tl">
                  <a:srgbClr val="C0C0C0"/>
                </a:outerShdw>
              </a:effectLst>
              <a:ea typeface="宋体" panose="02010600030101010101" pitchFamily="2" charset="-122"/>
            </a:endParaRPr>
          </a:p>
        </p:txBody>
      </p:sp>
      <p:sp>
        <p:nvSpPr>
          <p:cNvPr id="112643" name="Rectangle 3"/>
          <p:cNvSpPr>
            <a:spLocks noGrp="1" noChangeArrowheads="1"/>
          </p:cNvSpPr>
          <p:nvPr>
            <p:ph type="body" idx="4294967295"/>
          </p:nvPr>
        </p:nvSpPr>
        <p:spPr>
          <a:xfrm>
            <a:off x="590549" y="1562100"/>
            <a:ext cx="7991475" cy="4049713"/>
          </a:xfrm>
        </p:spPr>
        <p:txBody>
          <a:bodyPr/>
          <a:lstStyle/>
          <a:p>
            <a:pPr eaLnBrk="1" hangingPunct="1">
              <a:lnSpc>
                <a:spcPct val="90000"/>
              </a:lnSpc>
            </a:pPr>
            <a:r>
              <a:rPr lang="zh-CN" altLang="en-US" sz="2000" b="1" dirty="0">
                <a:ea typeface="宋体" panose="02010600030101010101" pitchFamily="2" charset="-122"/>
              </a:rPr>
              <a:t>OS监视每个进程的工作集，为进程分配足够的内存以容纳进程的整个工作集（页框数&gt;=WSS）；</a:t>
            </a:r>
            <a:endParaRPr lang="zh-CN" altLang="en-US" sz="2000" b="1" dirty="0">
              <a:ea typeface="宋体" panose="02010600030101010101" pitchFamily="2" charset="-122"/>
            </a:endParaRPr>
          </a:p>
          <a:p>
            <a:pPr eaLnBrk="1" hangingPunct="1">
              <a:lnSpc>
                <a:spcPct val="90000"/>
              </a:lnSpc>
            </a:pPr>
            <a:endParaRPr lang="zh-CN" altLang="en-US" sz="2000" b="1" dirty="0">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如果进程有多余的页框</a:t>
            </a:r>
            <a:r>
              <a:rPr lang="zh-CN" altLang="en-US" sz="2000" b="1" dirty="0">
                <a:ea typeface="宋体" panose="02010600030101010101" pitchFamily="2" charset="-122"/>
              </a:rPr>
              <a:t>，可以把它们分配给其它进程并启动该进程</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注</a:t>
            </a:r>
            <a:r>
              <a:rPr lang="zh-CN" altLang="en-US" sz="1800" b="1" dirty="0">
                <a:solidFill>
                  <a:srgbClr val="006600"/>
                </a:solidFill>
                <a:ea typeface="宋体" panose="02010600030101010101" pitchFamily="2" charset="-122"/>
              </a:rPr>
              <a:t>：当进程的局部转移后，需要的内存的页框数也随之改变，每个进程需要的页框数是动态改变</a:t>
            </a:r>
            <a:r>
              <a:rPr lang="zh-CN" altLang="en-US" sz="1800" b="1" dirty="0" smtClean="0">
                <a:solidFill>
                  <a:srgbClr val="006600"/>
                </a:solidFill>
                <a:ea typeface="宋体" panose="02010600030101010101" pitchFamily="2" charset="-122"/>
              </a:rPr>
              <a:t>的；</a:t>
            </a:r>
            <a:endParaRPr lang="en-US" altLang="zh-CN" sz="1800" b="1" dirty="0" smtClean="0">
              <a:solidFill>
                <a:srgbClr val="006600"/>
              </a:solidFill>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这里进程所需页框数也只是一个近似估计值；</a:t>
            </a:r>
            <a:endParaRPr lang="zh-CN" altLang="en-US" sz="1800" b="1" dirty="0">
              <a:solidFill>
                <a:srgbClr val="006600"/>
              </a:solidFill>
              <a:ea typeface="宋体" panose="02010600030101010101" pitchFamily="2" charset="-122"/>
            </a:endParaRPr>
          </a:p>
          <a:p>
            <a:pPr eaLnBrk="1" hangingPunct="1">
              <a:lnSpc>
                <a:spcPct val="90000"/>
              </a:lnSpc>
            </a:pPr>
            <a:endParaRPr lang="zh-CN" altLang="en-US" sz="1800" b="1" dirty="0">
              <a:solidFill>
                <a:srgbClr val="006600"/>
              </a:solidFill>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如果所有进程的WSS之和超过了系统可用的页框数</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则选择一个进程并挂起，令其释放内存，将释放出的内存分配给其他需要的进程；</a:t>
            </a:r>
            <a:endParaRPr lang="zh-CN" altLang="en-US" sz="2000" b="1"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Working-Set Model</a:t>
            </a:r>
            <a:endParaRPr lang="en-US" altLang="zh-CN">
              <a:effectLst>
                <a:outerShdw blurRad="38100" dist="38100" dir="2700000" algn="tl">
                  <a:srgbClr val="C0C0C0"/>
                </a:outerShdw>
              </a:effectLst>
              <a:ea typeface="宋体" panose="02010600030101010101" pitchFamily="2" charset="-122"/>
            </a:endParaRPr>
          </a:p>
        </p:txBody>
      </p:sp>
      <p:sp>
        <p:nvSpPr>
          <p:cNvPr id="113667" name="Rectangle 3"/>
          <p:cNvSpPr>
            <a:spLocks noGrp="1" noChangeArrowheads="1"/>
          </p:cNvSpPr>
          <p:nvPr>
            <p:ph type="body" idx="4294967295"/>
          </p:nvPr>
        </p:nvSpPr>
        <p:spPr>
          <a:xfrm>
            <a:off x="827088" y="1282700"/>
            <a:ext cx="7597775" cy="4454525"/>
          </a:xfrm>
        </p:spPr>
        <p:txBody>
          <a:bodyPr/>
          <a:lstStyle/>
          <a:p>
            <a:pPr>
              <a:lnSpc>
                <a:spcPct val="90000"/>
              </a:lnSpc>
            </a:pPr>
            <a:r>
              <a:rPr lang="zh-CN" altLang="en-US" sz="1800" dirty="0">
                <a:ea typeface="宋体" panose="02010600030101010101" pitchFamily="2" charset="-122"/>
                <a:sym typeface="Symbol" panose="05050102010706020507" pitchFamily="18" charset="2"/>
              </a:rPr>
              <a:t>  working-set window  a fixed number of page references </a:t>
            </a:r>
            <a:br>
              <a:rPr lang="zh-CN" altLang="en-US" sz="1800" dirty="0">
                <a:ea typeface="宋体" panose="02010600030101010101" pitchFamily="2" charset="-122"/>
                <a:sym typeface="Symbol" panose="05050102010706020507" pitchFamily="18" charset="2"/>
              </a:rPr>
            </a:br>
            <a:r>
              <a:rPr lang="zh-CN" altLang="en-US" sz="1800" dirty="0">
                <a:ea typeface="宋体" panose="02010600030101010101" pitchFamily="2" charset="-122"/>
                <a:sym typeface="Symbol" panose="05050102010706020507" pitchFamily="18" charset="2"/>
              </a:rPr>
              <a:t>Example:  10,000 instruction</a:t>
            </a:r>
            <a:endParaRPr lang="zh-CN" altLang="en-US" sz="1800" dirty="0">
              <a:ea typeface="宋体" panose="02010600030101010101" pitchFamily="2" charset="-122"/>
              <a:sym typeface="Symbol" panose="05050102010706020507" pitchFamily="18" charset="2"/>
            </a:endParaRPr>
          </a:p>
          <a:p>
            <a:pPr>
              <a:lnSpc>
                <a:spcPct val="90000"/>
              </a:lnSpc>
            </a:pPr>
            <a:r>
              <a:rPr lang="zh-CN" altLang="en-US" sz="2000" b="1" i="1" dirty="0">
                <a:solidFill>
                  <a:srgbClr val="FF0000"/>
                </a:solidFill>
                <a:ea typeface="宋体" panose="02010600030101010101" pitchFamily="2" charset="-122"/>
                <a:sym typeface="Symbol" panose="05050102010706020507" pitchFamily="18" charset="2"/>
              </a:rPr>
              <a:t>Work set </a:t>
            </a:r>
            <a:r>
              <a:rPr lang="zh-CN" altLang="en-US" sz="2000" dirty="0">
                <a:solidFill>
                  <a:srgbClr val="FF0000"/>
                </a:solidFill>
                <a:ea typeface="宋体" panose="02010600030101010101" pitchFamily="2" charset="-122"/>
                <a:sym typeface="Symbol" panose="05050102010706020507" pitchFamily="18" charset="2"/>
              </a:rPr>
              <a:t> the set of pages in the most recent  </a:t>
            </a:r>
            <a:r>
              <a:rPr lang="en-US" altLang="zh-CN" sz="2000" dirty="0">
                <a:solidFill>
                  <a:srgbClr val="FF0000"/>
                </a:solidFill>
                <a:ea typeface="宋体" panose="02010600030101010101" pitchFamily="2" charset="-122"/>
                <a:sym typeface="Symbol" panose="05050102010706020507" pitchFamily="18" charset="2"/>
              </a:rPr>
              <a:t>page references.</a:t>
            </a:r>
            <a:endParaRPr lang="en-US" altLang="zh-CN" sz="1800" dirty="0">
              <a:solidFill>
                <a:srgbClr val="FF0000"/>
              </a:solidFill>
              <a:ea typeface="宋体" panose="02010600030101010101" pitchFamily="2" charset="-122"/>
              <a:sym typeface="Symbol" panose="05050102010706020507" pitchFamily="18" charset="2"/>
            </a:endParaRPr>
          </a:p>
          <a:p>
            <a:pPr>
              <a:lnSpc>
                <a:spcPct val="90000"/>
              </a:lnSpc>
            </a:pP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(working set of Process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total number of pages referenced in the most recent  (varies in time)</a:t>
            </a:r>
            <a:endParaRPr lang="en-US" altLang="zh-CN" sz="1800" dirty="0">
              <a:ea typeface="宋体" panose="02010600030101010101" pitchFamily="2" charset="-122"/>
              <a:sym typeface="Symbol" panose="05050102010706020507" pitchFamily="18" charset="2"/>
            </a:endParaRP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small</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will not encompass entire locality</a:t>
            </a:r>
            <a:endParaRPr lang="en-US" altLang="zh-CN" sz="1800" dirty="0">
              <a:solidFill>
                <a:srgbClr val="0000CC"/>
              </a:solidFill>
              <a:ea typeface="宋体" panose="02010600030101010101" pitchFamily="2" charset="-122"/>
              <a:sym typeface="Symbol" panose="05050102010706020507" pitchFamily="18" charset="2"/>
            </a:endParaRP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large</a:t>
            </a:r>
            <a:r>
              <a:rPr lang="en-US" altLang="zh-CN" sz="1800" dirty="0">
                <a:ea typeface="宋体" panose="02010600030101010101" pitchFamily="2" charset="-122"/>
                <a:sym typeface="Symbol" panose="05050102010706020507" pitchFamily="18" charset="2"/>
              </a:rPr>
              <a:t> </a:t>
            </a:r>
            <a:r>
              <a:rPr lang="en-US" altLang="zh-CN" sz="1800" dirty="0">
                <a:solidFill>
                  <a:srgbClr val="7030A0"/>
                </a:solidFill>
                <a:ea typeface="宋体" panose="02010600030101010101" pitchFamily="2" charset="-122"/>
                <a:sym typeface="Symbol" panose="05050102010706020507" pitchFamily="18" charset="2"/>
              </a:rPr>
              <a:t>will encompass several localities</a:t>
            </a:r>
            <a:endParaRPr lang="en-US" altLang="zh-CN" sz="1800" dirty="0">
              <a:solidFill>
                <a:srgbClr val="7030A0"/>
              </a:solidFill>
              <a:ea typeface="宋体" panose="02010600030101010101" pitchFamily="2" charset="-122"/>
              <a:sym typeface="Symbol" panose="05050102010706020507" pitchFamily="18" charset="2"/>
            </a:endParaRPr>
          </a:p>
          <a:p>
            <a:pPr lvl="1">
              <a:lnSpc>
                <a:spcPct val="90000"/>
              </a:lnSpc>
            </a:pPr>
            <a:r>
              <a:rPr lang="en-US" altLang="zh-CN" sz="1800" dirty="0">
                <a:ea typeface="宋体" panose="02010600030101010101" pitchFamily="2" charset="-122"/>
                <a:sym typeface="Symbol" panose="05050102010706020507" pitchFamily="18" charset="2"/>
              </a:rPr>
              <a:t>if  = </a:t>
            </a:r>
            <a:r>
              <a:rPr lang="en-US" altLang="zh-CN" sz="1800" dirty="0">
                <a:solidFill>
                  <a:srgbClr val="FF0000"/>
                </a:solidFill>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 </a:t>
            </a:r>
            <a:r>
              <a:rPr lang="en-US" altLang="zh-CN" sz="1800" dirty="0">
                <a:solidFill>
                  <a:srgbClr val="0000CC"/>
                </a:solidFill>
                <a:ea typeface="宋体" panose="02010600030101010101" pitchFamily="2" charset="-122"/>
                <a:sym typeface="Symbol" panose="05050102010706020507" pitchFamily="18" charset="2"/>
              </a:rPr>
              <a:t>will encompass entire program</a:t>
            </a:r>
            <a:endParaRPr lang="en-US" altLang="zh-CN" sz="1800" dirty="0">
              <a:solidFill>
                <a:srgbClr val="0000CC"/>
              </a:solidFill>
              <a:ea typeface="宋体" panose="02010600030101010101" pitchFamily="2" charset="-122"/>
              <a:sym typeface="Symbol" panose="05050102010706020507" pitchFamily="18" charset="2"/>
            </a:endParaRPr>
          </a:p>
          <a:p>
            <a:pPr>
              <a:lnSpc>
                <a:spcPct val="90000"/>
              </a:lnSpc>
            </a:pP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  </a:t>
            </a: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total demand frames </a:t>
            </a:r>
            <a:endParaRPr lang="en-US" altLang="zh-CN" sz="1800" dirty="0">
              <a:ea typeface="宋体" panose="02010600030101010101" pitchFamily="2" charset="-122"/>
              <a:sym typeface="Symbol" panose="05050102010706020507" pitchFamily="18" charset="2"/>
            </a:endParaRPr>
          </a:p>
          <a:p>
            <a:pPr>
              <a:lnSpc>
                <a:spcPct val="90000"/>
              </a:lnSpc>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&gt; </a:t>
            </a:r>
            <a:r>
              <a:rPr lang="en-US" altLang="zh-CN" sz="1800" i="1" dirty="0">
                <a:ea typeface="宋体" panose="02010600030101010101" pitchFamily="2" charset="-122"/>
                <a:sym typeface="Symbol" panose="05050102010706020507" pitchFamily="18" charset="2"/>
              </a:rPr>
              <a:t>m</a:t>
            </a:r>
            <a:r>
              <a:rPr lang="en-US" altLang="zh-CN" sz="18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a:t>
            </a:r>
            <a:r>
              <a:rPr lang="zh-CN" altLang="en-US" sz="2000" dirty="0">
                <a:solidFill>
                  <a:srgbClr val="7030A0"/>
                </a:solidFill>
                <a:ea typeface="宋体" panose="02010600030101010101" pitchFamily="2" charset="-122"/>
                <a:sym typeface="Symbol" panose="05050102010706020507" pitchFamily="18" charset="2"/>
              </a:rPr>
              <a:t>m</a:t>
            </a:r>
            <a:r>
              <a:rPr lang="zh-CN" altLang="en-US" sz="2000" dirty="0" smtClean="0">
                <a:solidFill>
                  <a:srgbClr val="7030A0"/>
                </a:solidFill>
                <a:ea typeface="宋体" panose="02010600030101010101" pitchFamily="2" charset="-122"/>
                <a:sym typeface="Symbol" panose="05050102010706020507" pitchFamily="18" charset="2"/>
              </a:rPr>
              <a:t>=系统所有的</a:t>
            </a:r>
            <a:r>
              <a:rPr lang="zh-CN" altLang="en-US" sz="2000" dirty="0">
                <a:solidFill>
                  <a:srgbClr val="7030A0"/>
                </a:solidFill>
                <a:ea typeface="宋体" panose="02010600030101010101" pitchFamily="2" charset="-122"/>
                <a:sym typeface="Symbol" panose="05050102010706020507" pitchFamily="18" charset="2"/>
              </a:rPr>
              <a:t>页框数</a:t>
            </a:r>
            <a:r>
              <a:rPr lang="zh-CN" altLang="en-US" sz="2000" dirty="0">
                <a:ea typeface="宋体" panose="02010600030101010101" pitchFamily="2" charset="-122"/>
                <a:sym typeface="Symbol" panose="05050102010706020507" pitchFamily="18" charset="2"/>
              </a:rPr>
              <a:t>）</a:t>
            </a:r>
            <a:endParaRPr lang="zh-CN" altLang="en-US" sz="1800" dirty="0">
              <a:ea typeface="宋体" panose="02010600030101010101" pitchFamily="2" charset="-122"/>
              <a:sym typeface="Symbol" panose="05050102010706020507" pitchFamily="18" charset="2"/>
            </a:endParaRPr>
          </a:p>
          <a:p>
            <a:pPr>
              <a:lnSpc>
                <a:spcPct val="90000"/>
              </a:lnSpc>
            </a:pPr>
            <a:r>
              <a:rPr lang="zh-CN" altLang="en-US" sz="2400" b="1" dirty="0">
                <a:solidFill>
                  <a:srgbClr val="C00000"/>
                </a:solidFill>
                <a:ea typeface="宋体" panose="02010600030101010101" pitchFamily="2" charset="-122"/>
                <a:sym typeface="Symbol" panose="05050102010706020507" pitchFamily="18" charset="2"/>
              </a:rPr>
              <a:t>Policy</a:t>
            </a:r>
            <a:r>
              <a:rPr lang="zh-CN" altLang="en-US" sz="2000" b="1" dirty="0">
                <a:solidFill>
                  <a:srgbClr val="C00000"/>
                </a:solidFill>
                <a:ea typeface="宋体" panose="02010600030101010101" pitchFamily="2" charset="-122"/>
                <a:sym typeface="Symbol" panose="05050102010706020507" pitchFamily="18" charset="2"/>
              </a:rPr>
              <a:t>: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a:t>
            </a:r>
            <a:r>
              <a:rPr lang="zh-CN" altLang="en-US" sz="2000" b="1" dirty="0">
                <a:solidFill>
                  <a:srgbClr val="006600"/>
                </a:solidFill>
                <a:ea typeface="宋体" panose="02010600030101010101" pitchFamily="2" charset="-122"/>
                <a:sym typeface="Symbol" panose="05050102010706020507" pitchFamily="18" charset="2"/>
              </a:rPr>
              <a:t>then suspend one of the processes</a:t>
            </a:r>
            <a:endParaRPr lang="zh-CN" altLang="en-US" sz="2000" b="1" dirty="0">
              <a:solidFill>
                <a:srgbClr val="0066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1446716" y="2674046"/>
            <a:ext cx="5131637" cy="3169718"/>
            <a:chOff x="1788" y="21368"/>
            <a:chExt cx="3085" cy="2593"/>
          </a:xfrm>
          <a:noFill/>
        </p:grpSpPr>
        <p:sp>
          <p:nvSpPr>
            <p:cNvPr id="3" name="文本框 21"/>
            <p:cNvSpPr txBox="1"/>
            <p:nvPr/>
          </p:nvSpPr>
          <p:spPr>
            <a:xfrm>
              <a:off x="1788" y="21368"/>
              <a:ext cx="821"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工作集大小</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sp>
          <p:nvSpPr>
            <p:cNvPr id="4" name="文本框 20"/>
            <p:cNvSpPr txBox="1"/>
            <p:nvPr/>
          </p:nvSpPr>
          <p:spPr>
            <a:xfrm>
              <a:off x="3915" y="23241"/>
              <a:ext cx="958"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工作集窗口Δ</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cxnSp>
          <p:nvCxnSpPr>
            <p:cNvPr id="5" name="直接连接符 4"/>
            <p:cNvCxnSpPr/>
            <p:nvPr/>
          </p:nvCxnSpPr>
          <p:spPr>
            <a:xfrm>
              <a:off x="2146" y="21689"/>
              <a:ext cx="5" cy="1822"/>
            </a:xfrm>
            <a:prstGeom prst="line">
              <a:avLst/>
            </a:prstGeom>
            <a:grpFill/>
            <a:ln w="6350">
              <a:solidFill>
                <a:schemeClr val="tx1"/>
              </a:solidFill>
              <a:headEnd type="arrow" w="sm" len="med"/>
              <a:tailEnd type="none"/>
            </a:ln>
          </p:spPr>
          <p:style>
            <a:lnRef idx="1">
              <a:schemeClr val="accent1"/>
            </a:lnRef>
            <a:fillRef idx="0">
              <a:schemeClr val="accent1"/>
            </a:fillRef>
            <a:effectRef idx="0">
              <a:schemeClr val="accent1"/>
            </a:effectRef>
            <a:fontRef idx="minor">
              <a:schemeClr val="tx1"/>
            </a:fontRef>
          </p:style>
        </p:cxnSp>
        <p:cxnSp>
          <p:nvCxnSpPr>
            <p:cNvPr id="6" name="直接连接符 15"/>
            <p:cNvCxnSpPr/>
            <p:nvPr/>
          </p:nvCxnSpPr>
          <p:spPr>
            <a:xfrm>
              <a:off x="2153" y="23531"/>
              <a:ext cx="2690" cy="0"/>
            </a:xfrm>
            <a:prstGeom prst="line">
              <a:avLst/>
            </a:prstGeom>
            <a:grpFill/>
            <a:ln w="635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sp>
          <p:nvSpPr>
            <p:cNvPr id="7" name="任意多边形 19"/>
            <p:cNvSpPr/>
            <p:nvPr/>
          </p:nvSpPr>
          <p:spPr>
            <a:xfrm>
              <a:off x="2146" y="22199"/>
              <a:ext cx="2679" cy="1332"/>
            </a:xfrm>
            <a:custGeom>
              <a:avLst/>
              <a:gdLst>
                <a:gd name="connsiteX0" fmla="*/ 0 w 3220"/>
                <a:gd name="connsiteY0" fmla="*/ 1540 h 1540"/>
                <a:gd name="connsiteX1" fmla="*/ 180 w 3220"/>
                <a:gd name="connsiteY1" fmla="*/ 1140 h 1540"/>
                <a:gd name="connsiteX2" fmla="*/ 420 w 3220"/>
                <a:gd name="connsiteY2" fmla="*/ 780 h 1540"/>
                <a:gd name="connsiteX3" fmla="*/ 674 w 3220"/>
                <a:gd name="connsiteY3" fmla="*/ 520 h 1540"/>
                <a:gd name="connsiteX4" fmla="*/ 1127 w 3220"/>
                <a:gd name="connsiteY4" fmla="*/ 274 h 1540"/>
                <a:gd name="connsiteX5" fmla="*/ 2054 w 3220"/>
                <a:gd name="connsiteY5" fmla="*/ 67 h 1540"/>
                <a:gd name="connsiteX6" fmla="*/ 3220 w 3220"/>
                <a:gd name="connsiteY6" fmla="*/ 0 h 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0" h="1540">
                  <a:moveTo>
                    <a:pt x="0" y="1540"/>
                  </a:moveTo>
                  <a:cubicBezTo>
                    <a:pt x="31" y="1467"/>
                    <a:pt x="97" y="1287"/>
                    <a:pt x="180" y="1140"/>
                  </a:cubicBezTo>
                  <a:cubicBezTo>
                    <a:pt x="263" y="993"/>
                    <a:pt x="319" y="897"/>
                    <a:pt x="420" y="780"/>
                  </a:cubicBezTo>
                  <a:cubicBezTo>
                    <a:pt x="521" y="663"/>
                    <a:pt x="531" y="627"/>
                    <a:pt x="674" y="520"/>
                  </a:cubicBezTo>
                  <a:cubicBezTo>
                    <a:pt x="817" y="413"/>
                    <a:pt x="854" y="371"/>
                    <a:pt x="1127" y="274"/>
                  </a:cubicBezTo>
                  <a:cubicBezTo>
                    <a:pt x="1400" y="177"/>
                    <a:pt x="1635" y="122"/>
                    <a:pt x="2054" y="67"/>
                  </a:cubicBezTo>
                  <a:cubicBezTo>
                    <a:pt x="2473" y="12"/>
                    <a:pt x="2957" y="15"/>
                    <a:pt x="3220" y="0"/>
                  </a:cubicBezTo>
                </a:path>
              </a:pathLst>
            </a:cu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文本框 22"/>
            <p:cNvSpPr txBox="1"/>
            <p:nvPr/>
          </p:nvSpPr>
          <p:spPr>
            <a:xfrm>
              <a:off x="2312" y="23640"/>
              <a:ext cx="2016"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工作集大小和窗口之间的关系</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grpSp>
      <p:sp>
        <p:nvSpPr>
          <p:cNvPr id="9" name="Rectangle 2"/>
          <p:cNvSpPr txBox="1">
            <a:spLocks noChangeArrowheads="1"/>
          </p:cNvSpPr>
          <p:nvPr/>
        </p:nvSpPr>
        <p:spPr bwMode="auto">
          <a:xfrm>
            <a:off x="774577" y="929936"/>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kern="0" smtClean="0">
                <a:effectLst>
                  <a:outerShdw blurRad="38100" dist="38100" dir="2700000" algn="tl">
                    <a:srgbClr val="C0C0C0"/>
                  </a:outerShdw>
                </a:effectLst>
                <a:ea typeface="宋体" panose="02010600030101010101" pitchFamily="2" charset="-122"/>
              </a:rPr>
              <a:t>Working-set model</a:t>
            </a:r>
            <a:endParaRPr lang="en-US" altLang="zh-CN" kern="0" dirty="0">
              <a:effectLst>
                <a:outerShdw blurRad="38100" dist="38100" dir="2700000" algn="tl">
                  <a:srgbClr val="C0C0C0"/>
                </a:outerShdw>
              </a:effectLst>
              <a:ea typeface="宋体" panose="02010600030101010101" pitchFamily="2" charset="-122"/>
            </a:endParaRPr>
          </a:p>
        </p:txBody>
      </p:sp>
      <p:sp>
        <p:nvSpPr>
          <p:cNvPr id="10" name="矩形 1"/>
          <p:cNvSpPr>
            <a:spLocks noChangeArrowheads="1"/>
          </p:cNvSpPr>
          <p:nvPr/>
        </p:nvSpPr>
        <p:spPr bwMode="auto">
          <a:xfrm>
            <a:off x="560020" y="1832637"/>
            <a:ext cx="8191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a:spcBef>
                <a:spcPct val="0"/>
              </a:spcBef>
              <a:buClrTx/>
              <a:buSzTx/>
              <a:buFont typeface="Wingdings" panose="05000000000000000000" pitchFamily="2" charset="2"/>
              <a:buChar char="n"/>
            </a:pPr>
            <a:r>
              <a:rPr lang="zh-CN" altLang="en-US" sz="2000" b="1" dirty="0" smtClean="0">
                <a:solidFill>
                  <a:srgbClr val="000000"/>
                </a:solidFill>
                <a:ea typeface="宋体" panose="02010600030101010101" pitchFamily="2" charset="-122"/>
              </a:rPr>
              <a:t>工作集窗口</a:t>
            </a:r>
            <a:r>
              <a:rPr lang="en-US" altLang="zh-CN" sz="2000" b="1" dirty="0" smtClean="0">
                <a:solidFill>
                  <a:srgbClr val="000000"/>
                </a:solidFill>
                <a:ea typeface="宋体" panose="02010600030101010101" pitchFamily="2" charset="-122"/>
                <a:sym typeface="Times New Roman" panose="02020603050405020304"/>
              </a:rPr>
              <a:t>Δ</a:t>
            </a:r>
            <a:r>
              <a:rPr lang="zh-CN" altLang="en-US" sz="2000" b="1" dirty="0" smtClean="0">
                <a:solidFill>
                  <a:srgbClr val="000000"/>
                </a:solidFill>
                <a:ea typeface="宋体" panose="02010600030101010101" pitchFamily="2" charset="-122"/>
              </a:rPr>
              <a:t>对工作集的影响</a:t>
            </a:r>
            <a:endParaRPr lang="zh-CN" altLang="en-US" sz="2000" b="1" dirty="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Keeping Track of the Working Set</a:t>
            </a:r>
            <a:endParaRPr lang="en-US" altLang="zh-CN">
              <a:effectLst>
                <a:outerShdw blurRad="38100" dist="38100" dir="2700000" algn="tl">
                  <a:srgbClr val="C0C0C0"/>
                </a:outerShdw>
              </a:effectLst>
              <a:ea typeface="宋体" panose="02010600030101010101" pitchFamily="2" charset="-122"/>
            </a:endParaRPr>
          </a:p>
        </p:txBody>
      </p:sp>
      <p:sp>
        <p:nvSpPr>
          <p:cNvPr id="114691" name="Rectangle 3"/>
          <p:cNvSpPr>
            <a:spLocks noGrp="1" noChangeArrowheads="1"/>
          </p:cNvSpPr>
          <p:nvPr>
            <p:ph type="body" idx="4294967295"/>
          </p:nvPr>
        </p:nvSpPr>
        <p:spPr>
          <a:xfrm>
            <a:off x="827088" y="1282700"/>
            <a:ext cx="7351712" cy="4968875"/>
          </a:xfrm>
        </p:spPr>
        <p:txBody>
          <a:bodyPr/>
          <a:lstStyle/>
          <a:p>
            <a:pPr eaLnBrk="1" hangingPunct="1"/>
            <a:r>
              <a:rPr lang="en-US" altLang="zh-CN" sz="1800" b="1" dirty="0">
                <a:solidFill>
                  <a:srgbClr val="C00000"/>
                </a:solidFill>
                <a:ea typeface="宋体" panose="02010600030101010101" pitchFamily="2" charset="-122"/>
              </a:rPr>
              <a:t>Approximate with </a:t>
            </a:r>
            <a:r>
              <a:rPr lang="en-US" altLang="zh-CN" sz="1800" b="1" dirty="0">
                <a:solidFill>
                  <a:srgbClr val="0000CC"/>
                </a:solidFill>
                <a:ea typeface="宋体" panose="02010600030101010101" pitchFamily="2" charset="-122"/>
              </a:rPr>
              <a:t>interval timer + a reference bit</a:t>
            </a:r>
            <a:endParaRPr lang="en-US" altLang="zh-CN" sz="1800" b="1" dirty="0">
              <a:solidFill>
                <a:srgbClr val="0000CC"/>
              </a:solidFill>
              <a:ea typeface="宋体" panose="02010600030101010101" pitchFamily="2" charset="-122"/>
            </a:endParaRPr>
          </a:p>
          <a:p>
            <a:pPr eaLnBrk="1" hangingPunct="1"/>
            <a:r>
              <a:rPr lang="en-US" altLang="zh-CN" sz="1800" dirty="0">
                <a:ea typeface="宋体" panose="02010600030101010101" pitchFamily="2" charset="-122"/>
              </a:rPr>
              <a:t>Example: </a:t>
            </a:r>
            <a:r>
              <a:rPr lang="en-US" altLang="zh-CN" sz="1800" dirty="0">
                <a:ea typeface="宋体" panose="02010600030101010101" pitchFamily="2" charset="-122"/>
                <a:sym typeface="Symbol" panose="05050102010706020507" pitchFamily="18" charset="2"/>
              </a:rPr>
              <a:t> = 10,000 references</a:t>
            </a:r>
            <a:endParaRPr lang="en-US" altLang="zh-CN" sz="1800" dirty="0">
              <a:ea typeface="宋体" panose="02010600030101010101" pitchFamily="2" charset="-122"/>
              <a:sym typeface="Symbol" panose="05050102010706020507" pitchFamily="18" charset="2"/>
            </a:endParaRPr>
          </a:p>
          <a:p>
            <a:pPr lvl="1" eaLnBrk="1" hangingPunct="1"/>
            <a:r>
              <a:rPr lang="en-US" altLang="zh-CN" sz="1800" dirty="0">
                <a:ea typeface="宋体" panose="02010600030101010101" pitchFamily="2" charset="-122"/>
                <a:sym typeface="Symbol" panose="05050102010706020507" pitchFamily="18" charset="2"/>
              </a:rPr>
              <a:t>Timer interrupts after every 5000 references(time units)</a:t>
            </a:r>
            <a:endParaRPr lang="en-US" altLang="zh-CN" sz="1800" dirty="0">
              <a:ea typeface="宋体" panose="02010600030101010101" pitchFamily="2" charset="-122"/>
              <a:sym typeface="Symbol" panose="05050102010706020507" pitchFamily="18" charset="2"/>
            </a:endParaRPr>
          </a:p>
          <a:p>
            <a:pPr lvl="1" eaLnBrk="1" hangingPunct="1"/>
            <a:r>
              <a:rPr lang="en-US" altLang="zh-CN" sz="1800" dirty="0">
                <a:ea typeface="宋体" panose="02010600030101010101" pitchFamily="2" charset="-122"/>
                <a:sym typeface="Symbol" panose="05050102010706020507" pitchFamily="18" charset="2"/>
              </a:rPr>
              <a:t>Keep in memory 2 bits for each page </a:t>
            </a:r>
            <a:r>
              <a:rPr lang="zh-CN" altLang="en-US" sz="1800" dirty="0">
                <a:ea typeface="宋体" panose="02010600030101010101" pitchFamily="2" charset="-122"/>
                <a:sym typeface="Symbol" panose="05050102010706020507" pitchFamily="18" charset="2"/>
              </a:rPr>
              <a:t>（10,000/5000=2 ）</a:t>
            </a:r>
            <a:endParaRPr lang="zh-CN" altLang="en-US" sz="1800" dirty="0">
              <a:ea typeface="宋体" panose="02010600030101010101" pitchFamily="2" charset="-122"/>
              <a:sym typeface="Symbol" panose="05050102010706020507" pitchFamily="18" charset="2"/>
            </a:endParaRPr>
          </a:p>
          <a:p>
            <a:pPr lvl="2" eaLnBrk="1" hangingPunct="1"/>
            <a:r>
              <a:rPr lang="zh-CN" altLang="en-US" sz="1400" dirty="0">
                <a:ea typeface="宋体" panose="02010600030101010101" pitchFamily="2" charset="-122"/>
                <a:sym typeface="Symbol" panose="05050102010706020507" pitchFamily="18" charset="2"/>
              </a:rPr>
              <a:t>第一次中断时，将当前的引用位状态复制到一个in memory bit；第二次中断时，将当前的引用位状态复制到另一个in memory bit。（保存历史位）</a:t>
            </a:r>
            <a:endParaRPr lang="zh-CN" altLang="en-US" sz="1400" dirty="0">
              <a:ea typeface="宋体" panose="02010600030101010101" pitchFamily="2" charset="-122"/>
              <a:sym typeface="Symbol" panose="05050102010706020507" pitchFamily="18" charset="2"/>
            </a:endParaRPr>
          </a:p>
          <a:p>
            <a:pPr lvl="1" eaLnBrk="1" hangingPunct="1"/>
            <a:r>
              <a:rPr lang="zh-CN" altLang="en-US" sz="1800" dirty="0">
                <a:ea typeface="宋体" panose="02010600030101010101" pitchFamily="2" charset="-122"/>
                <a:sym typeface="Symbol" panose="05050102010706020507" pitchFamily="18" charset="2"/>
              </a:rPr>
              <a:t>Whenever a timer </a:t>
            </a:r>
            <a:r>
              <a:rPr lang="zh-CN" altLang="en-US" sz="1800" b="1" dirty="0">
                <a:ea typeface="宋体" panose="02010600030101010101" pitchFamily="2" charset="-122"/>
                <a:sym typeface="Symbol" panose="05050102010706020507" pitchFamily="18" charset="2"/>
              </a:rPr>
              <a:t>interrupts， </a:t>
            </a:r>
            <a:r>
              <a:rPr lang="en-US" altLang="zh-CN" sz="1800" b="1" dirty="0">
                <a:ea typeface="宋体" panose="02010600030101010101" pitchFamily="2" charset="-122"/>
                <a:sym typeface="Symbol" panose="05050102010706020507" pitchFamily="18" charset="2"/>
              </a:rPr>
              <a:t>copy and sets </a:t>
            </a:r>
            <a:r>
              <a:rPr lang="en-US" altLang="zh-CN" sz="1800" dirty="0">
                <a:ea typeface="宋体" panose="02010600030101010101" pitchFamily="2" charset="-122"/>
                <a:sym typeface="Symbol" panose="05050102010706020507" pitchFamily="18" charset="2"/>
              </a:rPr>
              <a:t>the values of all reference bits to 0</a:t>
            </a:r>
            <a:endParaRPr lang="en-US" altLang="zh-CN" sz="1800" dirty="0">
              <a:ea typeface="宋体" panose="02010600030101010101" pitchFamily="2" charset="-122"/>
              <a:sym typeface="Symbol" panose="05050102010706020507" pitchFamily="18" charset="2"/>
            </a:endParaRPr>
          </a:p>
          <a:p>
            <a:pPr lvl="2" eaLnBrk="1" hangingPunct="1"/>
            <a:r>
              <a:rPr lang="en-US" altLang="zh-CN" sz="1400" dirty="0">
                <a:ea typeface="宋体" panose="02010600030101010101" pitchFamily="2" charset="-122"/>
                <a:sym typeface="Symbol" panose="05050102010706020507" pitchFamily="18" charset="2"/>
              </a:rPr>
              <a:t>Copy the current reference bit to 2 in memory bits separately</a:t>
            </a:r>
            <a:endParaRPr lang="en-US" altLang="zh-CN" sz="1400" dirty="0">
              <a:ea typeface="宋体" panose="02010600030101010101" pitchFamily="2" charset="-122"/>
              <a:sym typeface="Symbol" panose="05050102010706020507" pitchFamily="18" charset="2"/>
            </a:endParaRPr>
          </a:p>
          <a:p>
            <a:pPr lvl="1" eaLnBrk="1" hangingPunct="1"/>
            <a:r>
              <a:rPr lang="en-US" altLang="zh-CN" sz="1800" b="1" dirty="0">
                <a:solidFill>
                  <a:srgbClr val="0000CC"/>
                </a:solidFill>
                <a:ea typeface="宋体" panose="02010600030101010101" pitchFamily="2" charset="-122"/>
                <a:sym typeface="Symbol" panose="05050102010706020507" pitchFamily="18" charset="2"/>
              </a:rPr>
              <a:t>When a page fault occurs, if one of the bits in memory or current reference bit = 1  page in working set</a:t>
            </a:r>
            <a:endParaRPr lang="en-US" altLang="zh-CN" sz="1800" b="1" dirty="0">
              <a:solidFill>
                <a:srgbClr val="0000CC"/>
              </a:solidFill>
              <a:ea typeface="宋体" panose="02010600030101010101" pitchFamily="2" charset="-122"/>
              <a:sym typeface="Symbol" panose="05050102010706020507" pitchFamily="18" charset="2"/>
            </a:endParaRPr>
          </a:p>
          <a:p>
            <a:pPr eaLnBrk="1" hangingPunct="1"/>
            <a:r>
              <a:rPr lang="en-US" altLang="zh-CN" sz="1800" dirty="0">
                <a:ea typeface="宋体" panose="02010600030101010101" pitchFamily="2" charset="-122"/>
                <a:sym typeface="Symbol" panose="05050102010706020507" pitchFamily="18" charset="2"/>
              </a:rPr>
              <a:t>Why is this not completely accurate?</a:t>
            </a:r>
            <a:endParaRPr lang="en-US" altLang="zh-CN" sz="1800" dirty="0">
              <a:ea typeface="宋体" panose="02010600030101010101" pitchFamily="2" charset="-122"/>
              <a:sym typeface="Symbol" panose="05050102010706020507" pitchFamily="18" charset="2"/>
            </a:endParaRPr>
          </a:p>
          <a:p>
            <a:pPr lvl="1" eaLnBrk="1" hangingPunct="1"/>
            <a:r>
              <a:rPr lang="en-US" altLang="zh-CN" sz="1400" dirty="0">
                <a:ea typeface="宋体" panose="02010600030101010101" pitchFamily="2" charset="-122"/>
                <a:sym typeface="Symbol" panose="05050102010706020507" pitchFamily="18" charset="2"/>
              </a:rPr>
              <a:t>We cannot tell where a reference occurred within an interval 5000 references.</a:t>
            </a:r>
            <a:endParaRPr lang="en-US" altLang="zh-CN" sz="1400" dirty="0">
              <a:ea typeface="宋体" panose="02010600030101010101" pitchFamily="2" charset="-122"/>
              <a:sym typeface="Symbol" panose="05050102010706020507" pitchFamily="18" charset="2"/>
            </a:endParaRPr>
          </a:p>
          <a:p>
            <a:pPr eaLnBrk="1" hangingPunct="1"/>
            <a:r>
              <a:rPr lang="en-US" altLang="zh-CN" sz="1800" dirty="0">
                <a:ea typeface="宋体" panose="02010600030101010101" pitchFamily="2" charset="-122"/>
                <a:sym typeface="Symbol" panose="05050102010706020507" pitchFamily="18" charset="2"/>
              </a:rPr>
              <a:t>Improvement = 10 bits and interrupt every 1000 time units (/1000=10)</a:t>
            </a:r>
            <a:endParaRPr lang="en-US" altLang="zh-CN" sz="1800" dirty="0">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Virtual-address Space</a:t>
            </a:r>
            <a:endParaRPr lang="en-US" altLang="zh-CN">
              <a:effectLst>
                <a:outerShdw blurRad="38100" dist="38100" dir="2700000" algn="tl">
                  <a:srgbClr val="C0C0C0"/>
                </a:outerShdw>
              </a:effectLst>
              <a:ea typeface="宋体" panose="02010600030101010101" pitchFamily="2" charset="-122"/>
            </a:endParaRPr>
          </a:p>
        </p:txBody>
      </p:sp>
      <p:pic>
        <p:nvPicPr>
          <p:cNvPr id="13315" name="Picture 4"/>
          <p:cNvPicPr>
            <a:picLocks noChangeAspect="1" noChangeArrowheads="1"/>
          </p:cNvPicPr>
          <p:nvPr/>
        </p:nvPicPr>
        <p:blipFill>
          <a:blip r:embed="rId1">
            <a:extLst>
              <a:ext uri="{28A0092B-C50C-407E-A947-70E740481C1C}">
                <a14:useLocalDpi xmlns:a14="http://schemas.microsoft.com/office/drawing/2010/main" val="0"/>
              </a:ext>
            </a:extLst>
          </a:blip>
          <a:srcRect l="34624" t="613" r="34842" b="613"/>
          <a:stretch>
            <a:fillRect/>
          </a:stretch>
        </p:blipFill>
        <p:spPr bwMode="auto">
          <a:xfrm>
            <a:off x="1143000" y="936625"/>
            <a:ext cx="2106613" cy="5111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矩形 1"/>
          <p:cNvSpPr>
            <a:spLocks noChangeArrowheads="1"/>
          </p:cNvSpPr>
          <p:nvPr/>
        </p:nvSpPr>
        <p:spPr bwMode="auto">
          <a:xfrm>
            <a:off x="3559175" y="976313"/>
            <a:ext cx="504031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en-US" altLang="zh-CN" sz="1800" b="1" dirty="0">
                <a:solidFill>
                  <a:srgbClr val="C00000"/>
                </a:solidFill>
                <a:ea typeface="宋体" panose="02010600030101010101" pitchFamily="2" charset="-122"/>
              </a:rPr>
              <a:t>The virtual address space of a process ---the logical (or virtual) view </a:t>
            </a:r>
            <a:r>
              <a:rPr lang="en-US" altLang="zh-CN" sz="1800" b="1" dirty="0">
                <a:solidFill>
                  <a:srgbClr val="009900"/>
                </a:solidFill>
                <a:ea typeface="宋体" panose="02010600030101010101" pitchFamily="2" charset="-122"/>
              </a:rPr>
              <a:t>of </a:t>
            </a:r>
            <a:r>
              <a:rPr lang="en-US" altLang="zh-CN" sz="1800" b="1" dirty="0">
                <a:solidFill>
                  <a:srgbClr val="7030A0"/>
                </a:solidFill>
                <a:ea typeface="宋体" panose="02010600030101010101" pitchFamily="2" charset="-122"/>
              </a:rPr>
              <a:t>how a process is stored in memory.</a:t>
            </a:r>
            <a:endParaRPr lang="en-US" altLang="zh-CN" sz="1800" b="1" dirty="0">
              <a:solidFill>
                <a:srgbClr val="7030A0"/>
              </a:solidFill>
              <a:ea typeface="宋体" panose="02010600030101010101" pitchFamily="2" charset="-122"/>
            </a:endParaRPr>
          </a:p>
          <a:p>
            <a:pPr>
              <a:spcBef>
                <a:spcPct val="0"/>
              </a:spcBef>
              <a:buClrTx/>
              <a:buSzTx/>
              <a:buFont typeface="Wingdings" panose="05000000000000000000" pitchFamily="2" charset="2"/>
              <a:buChar char="n"/>
            </a:pPr>
            <a:r>
              <a:rPr lang="en-US" altLang="zh-CN" sz="1800" dirty="0">
                <a:ea typeface="宋体" panose="02010600030101010101" pitchFamily="2" charset="-122"/>
              </a:rPr>
              <a:t>Typically, </a:t>
            </a:r>
            <a:r>
              <a:rPr lang="en-US" altLang="zh-CN" sz="1800" dirty="0">
                <a:solidFill>
                  <a:srgbClr val="0000CC"/>
                </a:solidFill>
                <a:ea typeface="宋体" panose="02010600030101010101" pitchFamily="2" charset="-122"/>
              </a:rPr>
              <a:t>this view is that a process begins at a certain logical address and exists in </a:t>
            </a:r>
            <a:r>
              <a:rPr lang="en-US" altLang="zh-CN" sz="1800" b="1" u="sng" dirty="0">
                <a:solidFill>
                  <a:srgbClr val="7030A0"/>
                </a:solidFill>
                <a:ea typeface="宋体" panose="02010600030101010101" pitchFamily="2" charset="-122"/>
              </a:rPr>
              <a:t>contiguous memory</a:t>
            </a:r>
            <a:r>
              <a:rPr lang="en-US" altLang="zh-CN" sz="1800" b="1" dirty="0">
                <a:solidFill>
                  <a:srgbClr val="7030A0"/>
                </a:solidFill>
                <a:ea typeface="宋体" panose="02010600030101010101" pitchFamily="2" charset="-122"/>
              </a:rPr>
              <a:t>.</a:t>
            </a:r>
            <a:endParaRPr lang="en-US" altLang="zh-CN" sz="1800" b="1" dirty="0">
              <a:solidFill>
                <a:srgbClr val="7030A0"/>
              </a:solidFill>
              <a:ea typeface="宋体" panose="02010600030101010101" pitchFamily="2" charset="-122"/>
            </a:endParaRPr>
          </a:p>
          <a:p>
            <a:pPr>
              <a:spcBef>
                <a:spcPct val="0"/>
              </a:spcBef>
              <a:buClrTx/>
              <a:buSzTx/>
              <a:buFont typeface="Wingdings" panose="05000000000000000000" pitchFamily="2" charset="2"/>
              <a:buChar char="n"/>
            </a:pPr>
            <a:r>
              <a:rPr lang="en-US" altLang="zh-CN" sz="1800" dirty="0">
                <a:ea typeface="宋体" panose="02010600030101010101" pitchFamily="2" charset="-122"/>
              </a:rPr>
              <a:t>In fact, physical memory may be organized in page frames and that the </a:t>
            </a:r>
            <a:r>
              <a:rPr lang="en-US" altLang="zh-CN" sz="1800" dirty="0">
                <a:solidFill>
                  <a:srgbClr val="0000CC"/>
                </a:solidFill>
                <a:ea typeface="宋体" panose="02010600030101010101" pitchFamily="2" charset="-122"/>
              </a:rPr>
              <a:t>physical page frames assigned to a process may </a:t>
            </a:r>
            <a:r>
              <a:rPr lang="en-US" altLang="zh-CN" sz="1800" b="1" u="sng" dirty="0">
                <a:solidFill>
                  <a:srgbClr val="7030A0"/>
                </a:solidFill>
                <a:ea typeface="宋体" panose="02010600030101010101" pitchFamily="2" charset="-122"/>
              </a:rPr>
              <a:t>not be contiguous</a:t>
            </a:r>
            <a:r>
              <a:rPr lang="en-US" altLang="zh-CN" sz="1800" u="sng" dirty="0">
                <a:solidFill>
                  <a:srgbClr val="7030A0"/>
                </a:solidFill>
                <a:ea typeface="宋体" panose="02010600030101010101" pitchFamily="2" charset="-122"/>
              </a:rPr>
              <a:t>.</a:t>
            </a:r>
            <a:endParaRPr lang="en-US" altLang="zh-CN" sz="1800" u="sng" dirty="0">
              <a:solidFill>
                <a:srgbClr val="7030A0"/>
              </a:solidFill>
              <a:ea typeface="宋体" panose="02010600030101010101" pitchFamily="2" charset="-122"/>
            </a:endParaRPr>
          </a:p>
          <a:p>
            <a:pPr>
              <a:spcBef>
                <a:spcPct val="0"/>
              </a:spcBef>
              <a:buClrTx/>
              <a:buSzTx/>
              <a:buFont typeface="Wingdings" panose="05000000000000000000" pitchFamily="2" charset="2"/>
              <a:buChar char="n"/>
            </a:pPr>
            <a:r>
              <a:rPr lang="en-US" altLang="zh-CN" sz="1800" dirty="0">
                <a:ea typeface="宋体" panose="02010600030101010101" pitchFamily="2" charset="-122"/>
              </a:rPr>
              <a:t>Memory management unit (</a:t>
            </a:r>
            <a:r>
              <a:rPr lang="en-US" altLang="zh-CN" sz="1800" b="1" i="1" u="sng" dirty="0">
                <a:ea typeface="宋体" panose="02010600030101010101" pitchFamily="2" charset="-122"/>
              </a:rPr>
              <a:t>MMU</a:t>
            </a:r>
            <a:r>
              <a:rPr lang="en-US" altLang="zh-CN" sz="1800" dirty="0">
                <a:ea typeface="宋体" panose="02010600030101010101" pitchFamily="2" charset="-122"/>
              </a:rPr>
              <a:t>) to </a:t>
            </a:r>
            <a:r>
              <a:rPr lang="en-US" altLang="zh-CN" sz="1800" dirty="0">
                <a:solidFill>
                  <a:srgbClr val="C00000"/>
                </a:solidFill>
                <a:ea typeface="宋体" panose="02010600030101010101" pitchFamily="2" charset="-122"/>
              </a:rPr>
              <a:t>map logical pages to physical page frames in memory</a:t>
            </a:r>
            <a:r>
              <a:rPr lang="en-US" altLang="zh-CN"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 typeface="Wingdings" panose="05000000000000000000" pitchFamily="2" charset="2"/>
              <a:buChar char="n"/>
            </a:pPr>
            <a:r>
              <a:rPr lang="en-US" altLang="zh-CN" sz="1800" dirty="0">
                <a:highlight>
                  <a:srgbClr val="FFFF00"/>
                </a:highlight>
                <a:ea typeface="宋体" panose="02010600030101010101" pitchFamily="2" charset="-122"/>
              </a:rPr>
              <a:t>The large blank space (or hole) between the </a:t>
            </a:r>
            <a:r>
              <a:rPr lang="en-US" altLang="zh-CN" sz="1800" dirty="0">
                <a:solidFill>
                  <a:srgbClr val="0000CC"/>
                </a:solidFill>
                <a:highlight>
                  <a:srgbClr val="FFFF00"/>
                </a:highlight>
                <a:ea typeface="宋体" panose="02010600030101010101" pitchFamily="2" charset="-122"/>
              </a:rPr>
              <a:t>heap and the stack </a:t>
            </a:r>
            <a:r>
              <a:rPr lang="en-US" altLang="zh-CN" sz="1800" dirty="0">
                <a:highlight>
                  <a:srgbClr val="FFFF00"/>
                </a:highlight>
                <a:ea typeface="宋体" panose="02010600030101010101" pitchFamily="2" charset="-122"/>
              </a:rPr>
              <a:t>is part of the virtual address space will </a:t>
            </a:r>
            <a:r>
              <a:rPr lang="en-US" altLang="zh-CN" sz="1800" dirty="0">
                <a:solidFill>
                  <a:srgbClr val="009900"/>
                </a:solidFill>
                <a:highlight>
                  <a:srgbClr val="FFFF00"/>
                </a:highlight>
                <a:ea typeface="宋体" panose="02010600030101010101" pitchFamily="2" charset="-122"/>
              </a:rPr>
              <a:t>require actual physical pages</a:t>
            </a:r>
            <a:r>
              <a:rPr lang="en-US" altLang="zh-CN" sz="1800" dirty="0">
                <a:solidFill>
                  <a:srgbClr val="0070C0"/>
                </a:solidFill>
                <a:highlight>
                  <a:srgbClr val="FFFF00"/>
                </a:highlight>
                <a:ea typeface="宋体" panose="02010600030101010101" pitchFamily="2" charset="-122"/>
              </a:rPr>
              <a:t> only if the heap or stack grows</a:t>
            </a:r>
            <a:r>
              <a:rPr lang="en-US" altLang="zh-CN" sz="1800" dirty="0">
                <a:solidFill>
                  <a:srgbClr val="009900"/>
                </a:solidFill>
                <a:highlight>
                  <a:srgbClr val="FFFF00"/>
                </a:highlight>
                <a:ea typeface="宋体" panose="02010600030101010101" pitchFamily="2" charset="-122"/>
              </a:rPr>
              <a:t>.</a:t>
            </a:r>
            <a:endParaRPr lang="en-US" altLang="zh-CN" sz="1800" dirty="0">
              <a:solidFill>
                <a:srgbClr val="009900"/>
              </a:solidFill>
              <a:highlight>
                <a:srgbClr val="FFFF00"/>
              </a:highlight>
              <a:ea typeface="宋体" panose="02010600030101010101" pitchFamily="2" charset="-122"/>
            </a:endParaRPr>
          </a:p>
          <a:p>
            <a:pPr>
              <a:spcBef>
                <a:spcPct val="0"/>
              </a:spcBef>
              <a:buClrTx/>
              <a:buSzTx/>
              <a:buFont typeface="Arial" panose="020B0604020202020204" pitchFamily="34" charset="0"/>
              <a:buNone/>
            </a:pPr>
            <a:endParaRPr lang="en-US" altLang="zh-CN" sz="1800" dirty="0">
              <a:solidFill>
                <a:srgbClr val="009900"/>
              </a:solidFill>
              <a:highlight>
                <a:srgbClr val="FFFF00"/>
              </a:highlight>
              <a:ea typeface="宋体" panose="02010600030101010101" pitchFamily="2" charset="-122"/>
            </a:endParaRPr>
          </a:p>
        </p:txBody>
      </p:sp>
      <p:sp>
        <p:nvSpPr>
          <p:cNvPr id="2" name="圆角矩形标注 1"/>
          <p:cNvSpPr/>
          <p:nvPr/>
        </p:nvSpPr>
        <p:spPr bwMode="auto">
          <a:xfrm>
            <a:off x="1483075" y="2212848"/>
            <a:ext cx="1804860" cy="1700784"/>
          </a:xfrm>
          <a:prstGeom prst="wedgeRoundRectCallout">
            <a:avLst>
              <a:gd name="adj1" fmla="val -21537"/>
              <a:gd name="adj2" fmla="val 4886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1"/>
            <a:r>
              <a:rPr lang="en-US" altLang="zh-CN" sz="1600" dirty="0" smtClean="0">
                <a:ea typeface="宋体" panose="02010600030101010101" pitchFamily="2" charset="-122"/>
              </a:rPr>
              <a:t> </a:t>
            </a:r>
            <a:r>
              <a:rPr lang="en-US" altLang="zh-CN" sz="1600" dirty="0">
                <a:ea typeface="宋体" panose="02010600030101010101" pitchFamily="2" charset="-122"/>
              </a:rPr>
              <a:t>large blank space (or hole</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eaLnBrk="1"/>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进程运行过程中，需要时才分配相应的页框</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标注 5"/>
          <p:cNvSpPr/>
          <p:nvPr/>
        </p:nvSpPr>
        <p:spPr bwMode="auto">
          <a:xfrm>
            <a:off x="375317" y="1842262"/>
            <a:ext cx="674497" cy="3086354"/>
          </a:xfrm>
          <a:prstGeom prst="wedgeRoundRectCallout">
            <a:avLst>
              <a:gd name="adj1" fmla="val -21537"/>
              <a:gd name="adj2" fmla="val 48864"/>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1"/>
            <a:r>
              <a:rPr lang="zh-CN" altLang="en-US" sz="1600" dirty="0" smtClean="0">
                <a:ea typeface="宋体" panose="02010600030101010101" pitchFamily="2" charset="-122"/>
              </a:rPr>
              <a:t>虚拟存储器将进程的虚拟空间视为一个连续的地址空间</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a:defRPr/>
            </a:pPr>
            <a:r>
              <a:rPr lang="en-US" altLang="zh-CN" sz="2400" dirty="0" smtClean="0">
                <a:effectLst>
                  <a:outerShdw blurRad="38100" dist="38100" dir="2700000" algn="tl">
                    <a:srgbClr val="C0C0C0"/>
                  </a:outerShdw>
                </a:effectLst>
                <a:ea typeface="宋体" panose="02010600030101010101" pitchFamily="2" charset="-122"/>
              </a:rPr>
              <a:t>Relationship of working Set and page-fault </a:t>
            </a:r>
            <a:r>
              <a:rPr lang="en-US" altLang="zh-CN" sz="2400" dirty="0">
                <a:effectLst>
                  <a:outerShdw blurRad="38100" dist="38100" dir="2700000" algn="tl">
                    <a:srgbClr val="C0C0C0"/>
                  </a:outerShdw>
                </a:effectLst>
                <a:ea typeface="宋体" panose="02010600030101010101" pitchFamily="2" charset="-122"/>
              </a:rPr>
              <a:t>r</a:t>
            </a:r>
            <a:r>
              <a:rPr lang="en-US" altLang="zh-CN" sz="2400" dirty="0" smtClean="0">
                <a:effectLst>
                  <a:outerShdw blurRad="38100" dist="38100" dir="2700000" algn="tl">
                    <a:srgbClr val="C0C0C0"/>
                  </a:outerShdw>
                </a:effectLst>
                <a:ea typeface="宋体" panose="02010600030101010101" pitchFamily="2" charset="-122"/>
              </a:rPr>
              <a:t>ate</a:t>
            </a:r>
            <a:endParaRPr lang="en-US" altLang="zh-CN" sz="2400" dirty="0">
              <a:effectLst>
                <a:outerShdw blurRad="38100" dist="38100" dir="2700000" algn="tl">
                  <a:srgbClr val="C0C0C0"/>
                </a:outerShdw>
              </a:effectLst>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165700" y="2948003"/>
            <a:ext cx="6479177" cy="2834640"/>
          </a:xfrm>
          <a:prstGeom prst="rect">
            <a:avLst/>
          </a:prstGeom>
        </p:spPr>
      </p:pic>
      <p:sp>
        <p:nvSpPr>
          <p:cNvPr id="5" name="文本占位符 4"/>
          <p:cNvSpPr>
            <a:spLocks noGrp="1"/>
          </p:cNvSpPr>
          <p:nvPr>
            <p:ph type="body" idx="4294967295"/>
          </p:nvPr>
        </p:nvSpPr>
        <p:spPr bwMode="auto">
          <a:xfrm>
            <a:off x="969131" y="1282700"/>
            <a:ext cx="7351712" cy="1291824"/>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lstStyle/>
          <a:p>
            <a:pPr marL="285750" indent="-285750" eaLnBrk="1" hangingPunct="1">
              <a:spcBef>
                <a:spcPct val="0"/>
              </a:spcBef>
              <a:buClrTx/>
              <a:buSzTx/>
              <a:buFont typeface="Arial" panose="020B0604020202020204" pitchFamily="34" charset="0"/>
              <a:buChar char="•"/>
            </a:pPr>
            <a:r>
              <a:rPr lang="zh-CN" altLang="en-US" sz="2000" dirty="0">
                <a:ea typeface="宋体" panose="02010600030101010101" pitchFamily="2" charset="-122"/>
              </a:rPr>
              <a:t>当进程发生</a:t>
            </a:r>
            <a:r>
              <a:rPr lang="zh-CN" altLang="en-US" sz="2000" b="1" dirty="0">
                <a:solidFill>
                  <a:srgbClr val="7030A0"/>
                </a:solidFill>
                <a:ea typeface="宋体" panose="02010600030101010101" pitchFamily="2" charset="-122"/>
              </a:rPr>
              <a:t>局部迁移</a:t>
            </a:r>
            <a:r>
              <a:rPr lang="zh-CN" altLang="en-US" sz="2000" dirty="0">
                <a:ea typeface="宋体" panose="02010600030101010101" pitchFamily="2" charset="-122"/>
              </a:rPr>
              <a:t>时，进程的</a:t>
            </a:r>
            <a:r>
              <a:rPr lang="zh-CN" altLang="en-US" sz="2000" b="1" dirty="0">
                <a:solidFill>
                  <a:srgbClr val="7030A0"/>
                </a:solidFill>
                <a:ea typeface="宋体" panose="02010600030101010101" pitchFamily="2" charset="-122"/>
              </a:rPr>
              <a:t>工作集也发生了改变</a:t>
            </a:r>
            <a:r>
              <a:rPr lang="zh-CN" altLang="en-US" sz="2000" dirty="0">
                <a:ea typeface="宋体" panose="02010600030101010101" pitchFamily="2" charset="-122"/>
              </a:rPr>
              <a:t>。</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lang="zh-CN" altLang="en-US" sz="2000" dirty="0">
                <a:ea typeface="宋体" panose="02010600030101010101" pitchFamily="2" charset="-122"/>
              </a:rPr>
              <a:t>对一个新的局部按需调页，页错误率进入波峰；</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lang="zh-CN" altLang="en-US" sz="2000" dirty="0">
                <a:ea typeface="宋体" panose="02010600030101010101" pitchFamily="2" charset="-122"/>
              </a:rPr>
              <a:t>一旦新局部的工作集在内存中，缺页率开始下降</a:t>
            </a:r>
            <a:endParaRPr lang="en-US" altLang="zh-CN" sz="2000" dirty="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9.6.3 Page-Fault Frequency Scheme</a:t>
            </a:r>
            <a:endParaRPr lang="en-US" altLang="zh-CN">
              <a:effectLst>
                <a:outerShdw blurRad="38100" dist="38100" dir="2700000" algn="tl">
                  <a:srgbClr val="C0C0C0"/>
                </a:outerShdw>
              </a:effectLst>
              <a:ea typeface="宋体" panose="02010600030101010101" pitchFamily="2" charset="-122"/>
            </a:endParaRPr>
          </a:p>
        </p:txBody>
      </p:sp>
      <p:sp>
        <p:nvSpPr>
          <p:cNvPr id="115715" name="Rectangle 3"/>
          <p:cNvSpPr>
            <a:spLocks noGrp="1" noChangeArrowheads="1"/>
          </p:cNvSpPr>
          <p:nvPr>
            <p:ph type="body" idx="4294967295"/>
          </p:nvPr>
        </p:nvSpPr>
        <p:spPr>
          <a:xfrm>
            <a:off x="773113" y="1109663"/>
            <a:ext cx="7029450" cy="1677987"/>
          </a:xfrm>
        </p:spPr>
        <p:txBody>
          <a:bodyPr/>
          <a:lstStyle/>
          <a:p>
            <a:r>
              <a:rPr lang="en-US" altLang="zh-CN" sz="1800">
                <a:ea typeface="宋体" panose="02010600030101010101" pitchFamily="2" charset="-122"/>
              </a:rPr>
              <a:t>PFF takes a more direct approach than working-set model</a:t>
            </a:r>
            <a:endParaRPr lang="en-US" altLang="zh-CN" sz="1800">
              <a:ea typeface="宋体" panose="02010600030101010101" pitchFamily="2" charset="-122"/>
            </a:endParaRPr>
          </a:p>
          <a:p>
            <a:r>
              <a:rPr lang="en-US" altLang="zh-CN" sz="1800">
                <a:ea typeface="宋体" panose="02010600030101010101" pitchFamily="2" charset="-122"/>
              </a:rPr>
              <a:t>Establish “acceptable” page-fault rate</a:t>
            </a:r>
            <a:endParaRPr lang="en-US" altLang="zh-CN" sz="1800">
              <a:ea typeface="宋体" panose="02010600030101010101" pitchFamily="2" charset="-122"/>
            </a:endParaRPr>
          </a:p>
          <a:p>
            <a:pPr lvl="1"/>
            <a:r>
              <a:rPr lang="en-US" altLang="zh-CN" sz="1800">
                <a:ea typeface="宋体" panose="02010600030101010101" pitchFamily="2" charset="-122"/>
              </a:rPr>
              <a:t>If actual rate too low, process </a:t>
            </a:r>
            <a:r>
              <a:rPr lang="en-US" altLang="zh-CN" sz="1800">
                <a:solidFill>
                  <a:srgbClr val="FF0000"/>
                </a:solidFill>
                <a:ea typeface="宋体" panose="02010600030101010101" pitchFamily="2" charset="-122"/>
              </a:rPr>
              <a:t>loses</a:t>
            </a:r>
            <a:r>
              <a:rPr lang="en-US" altLang="zh-CN" sz="1800">
                <a:ea typeface="宋体" panose="02010600030101010101" pitchFamily="2" charset="-122"/>
              </a:rPr>
              <a:t> frame</a:t>
            </a:r>
            <a:endParaRPr lang="en-US" altLang="zh-CN" sz="1800">
              <a:ea typeface="宋体" panose="02010600030101010101" pitchFamily="2" charset="-122"/>
            </a:endParaRPr>
          </a:p>
          <a:p>
            <a:pPr lvl="1"/>
            <a:r>
              <a:rPr lang="en-US" altLang="zh-CN" sz="1800">
                <a:ea typeface="宋体" panose="02010600030101010101" pitchFamily="2" charset="-122"/>
              </a:rPr>
              <a:t>If actual rate too high, process </a:t>
            </a:r>
            <a:r>
              <a:rPr lang="en-US" altLang="zh-CN" sz="1800">
                <a:solidFill>
                  <a:srgbClr val="FF0000"/>
                </a:solidFill>
                <a:ea typeface="宋体" panose="02010600030101010101" pitchFamily="2" charset="-122"/>
              </a:rPr>
              <a:t>gains</a:t>
            </a:r>
            <a:r>
              <a:rPr lang="en-US" altLang="zh-CN" sz="1800">
                <a:ea typeface="宋体" panose="02010600030101010101" pitchFamily="2" charset="-122"/>
              </a:rPr>
              <a:t> frame</a:t>
            </a:r>
            <a:endParaRPr lang="en-US" altLang="zh-CN" sz="1800">
              <a:ea typeface="宋体" panose="02010600030101010101" pitchFamily="2" charset="-122"/>
            </a:endParaRPr>
          </a:p>
        </p:txBody>
      </p:sp>
      <p:pic>
        <p:nvPicPr>
          <p:cNvPr id="115716" name="Picture 6"/>
          <p:cNvPicPr>
            <a:picLocks noChangeAspect="1" noChangeArrowheads="1"/>
          </p:cNvPicPr>
          <p:nvPr/>
        </p:nvPicPr>
        <p:blipFill>
          <a:blip r:embed="rId1">
            <a:extLst>
              <a:ext uri="{28A0092B-C50C-407E-A947-70E740481C1C}">
                <a14:useLocalDpi xmlns:a14="http://schemas.microsoft.com/office/drawing/2010/main" val="0"/>
              </a:ext>
            </a:extLst>
          </a:blip>
          <a:srcRect l="900" t="16351" r="1137" b="16667"/>
          <a:stretch>
            <a:fillRect/>
          </a:stretch>
        </p:blipFill>
        <p:spPr bwMode="auto">
          <a:xfrm>
            <a:off x="914400" y="2787650"/>
            <a:ext cx="7232650" cy="3244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bwMode="auto">
          <a:xfrm>
            <a:off x="2252663" y="4386263"/>
            <a:ext cx="12700" cy="13541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bwMode="auto">
          <a:xfrm>
            <a:off x="3467100" y="5183188"/>
            <a:ext cx="0" cy="555625"/>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5719" name="文本框 6"/>
          <p:cNvSpPr txBox="1">
            <a:spLocks noChangeArrowheads="1"/>
          </p:cNvSpPr>
          <p:nvPr/>
        </p:nvSpPr>
        <p:spPr bwMode="auto">
          <a:xfrm>
            <a:off x="1774825" y="6142038"/>
            <a:ext cx="954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内存最小量</a:t>
            </a:r>
            <a:endParaRPr lang="zh-CN" altLang="en-US" sz="1200">
              <a:ea typeface="宋体" panose="02010600030101010101" pitchFamily="2" charset="-122"/>
            </a:endParaRPr>
          </a:p>
        </p:txBody>
      </p:sp>
      <p:sp>
        <p:nvSpPr>
          <p:cNvPr id="115720" name="文本框 11"/>
          <p:cNvSpPr txBox="1">
            <a:spLocks noChangeArrowheads="1"/>
          </p:cNvSpPr>
          <p:nvPr/>
        </p:nvSpPr>
        <p:spPr bwMode="auto">
          <a:xfrm>
            <a:off x="2989263" y="6142038"/>
            <a:ext cx="955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内存最大量</a:t>
            </a:r>
            <a:endParaRPr lang="zh-CN" altLang="en-US" sz="1200">
              <a:ea typeface="宋体" panose="02010600030101010101"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anose="02010600030101010101" pitchFamily="2" charset="-122"/>
              </a:rPr>
              <a:t>Thrashing Prevention</a:t>
            </a:r>
            <a:endParaRPr lang="en-US" altLang="zh-CN" dirty="0">
              <a:effectLst>
                <a:outerShdw blurRad="38100" dist="38100" dir="2700000" algn="tl">
                  <a:srgbClr val="C0C0C0"/>
                </a:outerShdw>
              </a:effectLst>
              <a:ea typeface="宋体" panose="02010600030101010101" pitchFamily="2" charset="-122"/>
            </a:endParaRPr>
          </a:p>
        </p:txBody>
      </p:sp>
      <p:sp>
        <p:nvSpPr>
          <p:cNvPr id="99331" name="Rectangle 3"/>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即根据在一个时间窗口内每个进程所访问的页面踪迹，得出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Scheme</a:t>
            </a:r>
            <a:endParaRPr lang="en-US" altLang="zh-CN" sz="2000" b="1" dirty="0">
              <a:solidFill>
                <a:srgbClr val="FF0000"/>
              </a:solidFill>
              <a:ea typeface="宋体" panose="02010600030101010101" pitchFamily="2" charset="-122"/>
            </a:endParaRPr>
          </a:p>
          <a:p>
            <a:pPr lvl="1" eaLnBrk="1" hangingPunct="1">
              <a:lnSpc>
                <a:spcPct val="90000"/>
              </a:lnSpc>
              <a:defRPr/>
            </a:pPr>
            <a:r>
              <a:rPr lang="en-US" altLang="zh-CN" sz="1800" dirty="0">
                <a:ea typeface="宋体" panose="02010600030101010101" pitchFamily="2" charset="-122"/>
              </a:rPr>
              <a:t>Establish “acceptable” page-fault rate.</a:t>
            </a:r>
            <a:endParaRPr lang="en-US" altLang="zh-CN" sz="1800" dirty="0">
              <a:ea typeface="宋体" panose="02010600030101010101" pitchFamily="2" charset="-122"/>
            </a:endParaRPr>
          </a:p>
          <a:p>
            <a:pPr lvl="2" eaLnBrk="1" hangingPunct="1">
              <a:lnSpc>
                <a:spcPct val="90000"/>
              </a:lnSpc>
              <a:defRPr/>
            </a:pPr>
            <a:r>
              <a:rPr lang="en-US" altLang="zh-CN" sz="1600" dirty="0">
                <a:ea typeface="宋体" panose="02010600030101010101" pitchFamily="2" charset="-122"/>
              </a:rPr>
              <a:t>If actual page-fault rate too low, process loses frame.</a:t>
            </a:r>
            <a:endParaRPr lang="en-US" altLang="zh-CN" sz="1600" dirty="0">
              <a:ea typeface="宋体" panose="02010600030101010101" pitchFamily="2" charset="-122"/>
            </a:endParaRPr>
          </a:p>
          <a:p>
            <a:pPr lvl="2" eaLnBrk="1" hangingPunct="1">
              <a:lnSpc>
                <a:spcPct val="90000"/>
              </a:lnSpc>
              <a:defRPr/>
            </a:pPr>
            <a:r>
              <a:rPr lang="en-US" altLang="zh-CN" sz="1600" dirty="0">
                <a:ea typeface="宋体" panose="02010600030101010101" pitchFamily="2" charset="-122"/>
              </a:rPr>
              <a:t>If actual page-fault rate too high, process gains frame.</a:t>
            </a:r>
            <a:endParaRPr lang="en-US" altLang="zh-CN" sz="1600" dirty="0">
              <a:ea typeface="宋体" panose="02010600030101010101" pitchFamily="2" charset="-122"/>
            </a:endParaRP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anose="02010600030101010101" pitchFamily="2" charset="-122"/>
              </a:rPr>
              <a:t>Solution to Thrashing</a:t>
            </a:r>
            <a:endParaRPr lang="en-US" altLang="zh-CN" dirty="0">
              <a:effectLst>
                <a:outerShdw blurRad="38100" dist="38100" dir="2700000" algn="tl">
                  <a:srgbClr val="C0C0C0"/>
                </a:outerShdw>
              </a:effectLst>
              <a:ea typeface="宋体" panose="02010600030101010101" pitchFamily="2" charset="-122"/>
            </a:endParaRPr>
          </a:p>
        </p:txBody>
      </p:sp>
      <p:sp>
        <p:nvSpPr>
          <p:cNvPr id="91139" name="Rectangle 3"/>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endParaRPr lang="en-US" altLang="zh-CN" sz="2000" dirty="0">
              <a:ea typeface="宋体" panose="02010600030101010101" pitchFamily="2" charset="-122"/>
              <a:sym typeface="Symbol" panose="05050102010706020507" pitchFamily="18" charset="2"/>
            </a:endParaRP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endParaRPr lang="zh-CN" altLang="en-US" sz="2000" dirty="0">
              <a:ea typeface="宋体" panose="02010600030101010101" pitchFamily="2" charset="-122"/>
              <a:sym typeface="Symbol" panose="05050102010706020507" pitchFamily="18" charset="2"/>
            </a:endParaRP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endParaRPr lang="en-US" altLang="zh-CN" sz="2400" dirty="0">
              <a:solidFill>
                <a:srgbClr val="0070C0"/>
              </a:solidFill>
              <a:ea typeface="宋体" panose="02010600030101010101" pitchFamily="2" charset="-122"/>
            </a:endParaRPr>
          </a:p>
          <a:p>
            <a:pPr lvl="1">
              <a:lnSpc>
                <a:spcPct val="90000"/>
              </a:lnSpc>
              <a:defRPr/>
            </a:pPr>
            <a:r>
              <a:rPr lang="en-US" altLang="zh-CN" sz="2000" dirty="0">
                <a:ea typeface="宋体" panose="02010600030101010101" pitchFamily="2" charset="-122"/>
              </a:rPr>
              <a:t>If actual page-fault rate too low, process loses frame.</a:t>
            </a:r>
            <a:endParaRPr lang="en-US" altLang="zh-CN" sz="2000" dirty="0">
              <a:ea typeface="宋体" panose="02010600030101010101" pitchFamily="2" charset="-122"/>
            </a:endParaRPr>
          </a:p>
          <a:p>
            <a:pPr lvl="1">
              <a:lnSpc>
                <a:spcPct val="90000"/>
              </a:lnSpc>
              <a:defRPr/>
            </a:pPr>
            <a:r>
              <a:rPr lang="en-US" altLang="zh-CN" sz="2000" dirty="0">
                <a:ea typeface="宋体" panose="02010600030101010101" pitchFamily="2" charset="-122"/>
              </a:rPr>
              <a:t>If actual page-fault rate too high, process gains frame.</a:t>
            </a:r>
            <a:endParaRPr lang="en-US" altLang="zh-CN" sz="2000" dirty="0">
              <a:ea typeface="宋体" panose="02010600030101010101" pitchFamily="2" charset="-122"/>
            </a:endParaRPr>
          </a:p>
          <a:p>
            <a:pPr lvl="2">
              <a:lnSpc>
                <a:spcPct val="90000"/>
              </a:lnSpc>
              <a:defRPr/>
            </a:pPr>
            <a:r>
              <a:rPr lang="en-US" altLang="zh-CN" sz="1800" dirty="0">
                <a:solidFill>
                  <a:srgbClr val="0000CC"/>
                </a:solidFill>
                <a:effectLst>
                  <a:outerShdw blurRad="38100" dist="38100" dir="2700000" algn="tl">
                    <a:srgbClr val="C0C0C0"/>
                  </a:outerShdw>
                </a:effectLst>
                <a:ea typeface="宋体" panose="02010600030101010101" pitchFamily="2" charset="-122"/>
              </a:rPr>
              <a:t>Sometime need to suspend, or t</a:t>
            </a:r>
            <a:r>
              <a:rPr lang="zh-CN" altLang="en-US" sz="1800" dirty="0">
                <a:solidFill>
                  <a:srgbClr val="0000CC"/>
                </a:solidFill>
                <a:effectLst>
                  <a:outerShdw blurRad="38100" dist="38100" dir="2700000" algn="tl">
                    <a:srgbClr val="C0C0C0"/>
                  </a:outerShdw>
                </a:effectLst>
                <a:ea typeface="宋体" panose="02010600030101010101" pitchFamily="2" charset="-122"/>
              </a:rPr>
              <a:t>erminat</a:t>
            </a:r>
            <a:r>
              <a:rPr lang="en-US" altLang="zh-CN" sz="1800" dirty="0">
                <a:solidFill>
                  <a:srgbClr val="0000CC"/>
                </a:solidFill>
                <a:effectLst>
                  <a:outerShdw blurRad="38100" dist="38100" dir="2700000" algn="tl">
                    <a:srgbClr val="C0C0C0"/>
                  </a:outerShdw>
                </a:effectLst>
                <a:ea typeface="宋体" panose="02010600030101010101"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975677"/>
            <a:ext cx="7590971" cy="1657351"/>
          </a:xfrm>
          <a:prstGeom prst="rect">
            <a:avLst/>
          </a:prstGeom>
          <a:noFill/>
        </p:spPr>
        <p:txBody>
          <a:bodyPr vert="horz" wrap="square" rtlCol="0" anchor="ctr" anchorCtr="0">
            <a:noAutofit/>
          </a:bodyPr>
          <a:lstStyle/>
          <a:p>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在系统发生抖动是，可以采取的有效措施是（）。</a:t>
            </a:r>
            <a:endParaRPr lang="en-US" altLang="zh-CN" sz="240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  撤销部分进程    </a:t>
            </a:r>
            <a:endParaRPr lang="en-US" altLang="zh-CN" sz="240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、增加磁盘交换区的容量</a:t>
            </a:r>
            <a:endParaRPr lang="en-US" altLang="zh-CN" sz="240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III</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、提高用户进程优先级</a:t>
            </a:r>
            <a:endParaRPr lang="zh-CN" altLang="en-US" sz="24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828800" y="276574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828800" y="362299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828800" y="4415948"/>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828800" y="516477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114425" y="283003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114425" y="3687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114425" y="45445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114425" y="522906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例题 P367 9.10</a:t>
            </a:r>
            <a:endParaRPr lang="zh-CN" altLang="en-US">
              <a:effectLst>
                <a:outerShdw blurRad="38100" dist="38100" dir="2700000" algn="tl">
                  <a:srgbClr val="C0C0C0"/>
                </a:outerShdw>
              </a:effectLst>
              <a:ea typeface="宋体" panose="02010600030101010101" pitchFamily="2" charset="-122"/>
            </a:endParaRPr>
          </a:p>
        </p:txBody>
      </p:sp>
      <p:sp>
        <p:nvSpPr>
          <p:cNvPr id="118787" name="内容占位符 2"/>
          <p:cNvSpPr>
            <a:spLocks noGrp="1"/>
          </p:cNvSpPr>
          <p:nvPr>
            <p:ph idx="4294967295"/>
          </p:nvPr>
        </p:nvSpPr>
        <p:spPr>
          <a:xfrm>
            <a:off x="827088" y="1282700"/>
            <a:ext cx="7515225" cy="4483100"/>
          </a:xfrm>
        </p:spPr>
        <p:txBody>
          <a:bodyPr/>
          <a:lstStyle/>
          <a:p>
            <a:r>
              <a:rPr lang="zh-CN" altLang="en-US" sz="1600">
                <a:ea typeface="宋体" panose="02010600030101010101" pitchFamily="2" charset="-122"/>
              </a:rPr>
              <a:t>Consider a demand-paging system with the following time-measured utilizations</a:t>
            </a:r>
            <a:r>
              <a:rPr lang="en-US" altLang="zh-CN" sz="1600">
                <a:ea typeface="宋体" panose="02010600030101010101" pitchFamily="2" charset="-122"/>
              </a:rPr>
              <a:t>:</a:t>
            </a:r>
            <a:endParaRPr lang="en-US" altLang="zh-CN" sz="1600">
              <a:ea typeface="宋体" panose="02010600030101010101" pitchFamily="2" charset="-122"/>
            </a:endParaRPr>
          </a:p>
          <a:p>
            <a:pPr lvl="1"/>
            <a:r>
              <a:rPr lang="en-US" altLang="zh-CN" sz="1200">
                <a:ea typeface="宋体" panose="02010600030101010101" pitchFamily="2" charset="-122"/>
              </a:rPr>
              <a:t>CPU utilization 20%</a:t>
            </a:r>
            <a:endParaRPr lang="en-US" altLang="zh-CN" sz="1200">
              <a:ea typeface="宋体" panose="02010600030101010101" pitchFamily="2" charset="-122"/>
            </a:endParaRPr>
          </a:p>
          <a:p>
            <a:pPr lvl="1"/>
            <a:r>
              <a:rPr lang="en-US" altLang="zh-CN" sz="1200">
                <a:ea typeface="宋体" panose="02010600030101010101" pitchFamily="2" charset="-122"/>
              </a:rPr>
              <a:t>Paging disk 97.7%</a:t>
            </a:r>
            <a:endParaRPr lang="en-US" altLang="zh-CN" sz="1200">
              <a:ea typeface="宋体" panose="02010600030101010101" pitchFamily="2" charset="-122"/>
            </a:endParaRPr>
          </a:p>
          <a:p>
            <a:pPr lvl="1"/>
            <a:r>
              <a:rPr lang="en-US" altLang="zh-CN" sz="1200">
                <a:ea typeface="宋体" panose="02010600030101010101" pitchFamily="2" charset="-122"/>
              </a:rPr>
              <a:t>Other I/O devices 5%</a:t>
            </a:r>
            <a:endParaRPr lang="en-US" altLang="zh-CN" sz="1200">
              <a:ea typeface="宋体" panose="02010600030101010101" pitchFamily="2" charset="-122"/>
            </a:endParaRPr>
          </a:p>
          <a:p>
            <a:r>
              <a:rPr lang="en-US" altLang="zh-CN" sz="1600">
                <a:ea typeface="宋体" panose="02010600030101010101" pitchFamily="2" charset="-122"/>
              </a:rPr>
              <a:t>Which (if any) of the following will (probably) improve CPU utilization?</a:t>
            </a:r>
            <a:endParaRPr lang="en-US" altLang="zh-CN" sz="1600">
              <a:ea typeface="宋体" panose="02010600030101010101" pitchFamily="2" charset="-122"/>
            </a:endParaRPr>
          </a:p>
          <a:p>
            <a:r>
              <a:rPr lang="en-US" altLang="zh-CN" sz="1600">
                <a:ea typeface="宋体" panose="02010600030101010101" pitchFamily="2" charset="-122"/>
              </a:rPr>
              <a:t>Explain your answer.</a:t>
            </a:r>
            <a:endParaRPr lang="en-US" altLang="zh-CN" sz="16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a. Install a faster CPU.</a:t>
            </a:r>
            <a:endParaRPr lang="en-US" altLang="zh-CN" sz="14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b. Install a bigger paging disk.</a:t>
            </a:r>
            <a:endParaRPr lang="en-US" altLang="zh-CN" sz="14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c. Increase the degree of multiprogramming.</a:t>
            </a:r>
            <a:endParaRPr lang="en-US" altLang="zh-CN" sz="14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d. Decrease the degree of multiprogramming.</a:t>
            </a:r>
            <a:endParaRPr lang="en-US" altLang="zh-CN" sz="14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e. Install more main memory.</a:t>
            </a:r>
            <a:endParaRPr lang="en-US" altLang="zh-CN" sz="14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f. Install a faster hard disk or multiple controllers with multiple hard disks.</a:t>
            </a:r>
            <a:endParaRPr lang="en-US" altLang="zh-CN" sz="14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g. Add prepaging to the page fetch algorithms.</a:t>
            </a:r>
            <a:endParaRPr lang="en-US" altLang="zh-CN" sz="1400">
              <a:ea typeface="宋体" panose="02010600030101010101" pitchFamily="2" charset="-122"/>
            </a:endParaRPr>
          </a:p>
          <a:p>
            <a:pPr lvl="1">
              <a:buFont typeface="Monotype Sorts" pitchFamily="2" charset="2"/>
              <a:buNone/>
            </a:pPr>
            <a:r>
              <a:rPr lang="en-US" altLang="zh-CN" sz="1400">
                <a:ea typeface="宋体" panose="02010600030101010101" pitchFamily="2" charset="-122"/>
              </a:rPr>
              <a:t>h. Increase the page size.</a:t>
            </a:r>
            <a:endParaRPr lang="zh-CN" altLang="en-US"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Virtual Memory（回顾）</a:t>
            </a:r>
            <a:endParaRPr lang="zh-CN" altLang="en-US" dirty="0">
              <a:effectLst>
                <a:outerShdw blurRad="38100" dist="38100" dir="2700000" algn="tl">
                  <a:srgbClr val="C0C0C0"/>
                </a:outerShdw>
              </a:effectLst>
              <a:ea typeface="宋体" panose="02010600030101010101" pitchFamily="2" charset="-122"/>
            </a:endParaRPr>
          </a:p>
        </p:txBody>
      </p:sp>
      <p:sp>
        <p:nvSpPr>
          <p:cNvPr id="119811" name="Rectangle 3"/>
          <p:cNvSpPr>
            <a:spLocks noGrp="1" noChangeArrowheads="1"/>
          </p:cNvSpPr>
          <p:nvPr>
            <p:ph type="body" idx="4294967295"/>
          </p:nvPr>
        </p:nvSpPr>
        <p:spPr>
          <a:xfrm>
            <a:off x="376238" y="1217613"/>
            <a:ext cx="8496300" cy="5137150"/>
          </a:xfrm>
        </p:spPr>
        <p:txBody>
          <a:bodyPr/>
          <a:lstStyle/>
          <a:p>
            <a:r>
              <a:rPr lang="zh-CN" altLang="en-US" sz="2000" b="1">
                <a:ea typeface="宋体" panose="02010600030101010101" pitchFamily="2" charset="-122"/>
              </a:rPr>
              <a:t>一般有请求页式、请求段式、段页式虚拟存储器管理</a:t>
            </a:r>
            <a:endParaRPr lang="zh-CN" altLang="en-US" sz="2000" b="1">
              <a:ea typeface="宋体" panose="02010600030101010101" pitchFamily="2" charset="-122"/>
            </a:endParaRPr>
          </a:p>
          <a:p>
            <a:endParaRPr lang="zh-CN" altLang="en-US" sz="2000" b="1">
              <a:ea typeface="宋体" panose="02010600030101010101" pitchFamily="2" charset="-122"/>
            </a:endParaRPr>
          </a:p>
          <a:p>
            <a:r>
              <a:rPr lang="zh-CN" altLang="en-US" sz="2000" b="1">
                <a:solidFill>
                  <a:srgbClr val="FF0000"/>
                </a:solidFill>
                <a:ea typeface="宋体" panose="02010600030101010101" pitchFamily="2" charset="-122"/>
              </a:rPr>
              <a:t>相关的几个问题，或需要解决的问题</a:t>
            </a:r>
            <a:r>
              <a:rPr lang="zh-CN" altLang="en-US" sz="2000" b="1">
                <a:ea typeface="宋体" panose="02010600030101010101" pitchFamily="2" charset="-122"/>
              </a:rPr>
              <a:t>（以请求页式为例）</a:t>
            </a:r>
            <a:endParaRPr lang="zh-CN" altLang="en-US" sz="2000" b="1">
              <a:ea typeface="宋体" panose="02010600030101010101" pitchFamily="2" charset="-122"/>
            </a:endParaRPr>
          </a:p>
          <a:p>
            <a:pPr lvl="1"/>
            <a:r>
              <a:rPr lang="zh-CN" altLang="en-US" sz="2000" b="1">
                <a:solidFill>
                  <a:srgbClr val="0070C0"/>
                </a:solidFill>
                <a:ea typeface="宋体" panose="02010600030101010101" pitchFamily="2" charset="-122"/>
              </a:rPr>
              <a:t>当访问到一个页面时，需要检测一个页是否已经在内存</a:t>
            </a:r>
            <a:r>
              <a:rPr lang="zh-CN" altLang="en-US" sz="2000" b="1">
                <a:ea typeface="宋体" panose="02010600030101010101" pitchFamily="2" charset="-122"/>
              </a:rPr>
              <a:t>；</a:t>
            </a:r>
            <a:endParaRPr lang="zh-CN" altLang="en-US" sz="2000" b="1">
              <a:ea typeface="宋体" panose="02010600030101010101" pitchFamily="2" charset="-122"/>
            </a:endParaRPr>
          </a:p>
          <a:p>
            <a:pPr lvl="1">
              <a:buFont typeface="Monotype Sorts" pitchFamily="2" charset="2"/>
              <a:buNone/>
            </a:pPr>
            <a:r>
              <a:rPr lang="zh-CN" altLang="en-US" sz="2000" b="1">
                <a:ea typeface="宋体" panose="02010600030101010101" pitchFamily="2" charset="-122"/>
              </a:rPr>
              <a:t>   (page table+ </a:t>
            </a:r>
            <a:r>
              <a:rPr lang="zh-CN" altLang="en-US" sz="1800" b="1">
                <a:ea typeface="宋体" panose="02010600030101010101" pitchFamily="2" charset="-122"/>
              </a:rPr>
              <a:t>Valid &amp; invalid bit </a:t>
            </a:r>
            <a:r>
              <a:rPr lang="zh-CN" altLang="en-US" sz="2000" b="1">
                <a:ea typeface="宋体" panose="02010600030101010101" pitchFamily="2" charset="-122"/>
              </a:rPr>
              <a:t>) or (page table+ existence bit)</a:t>
            </a:r>
            <a:endParaRPr lang="zh-CN" altLang="en-US" sz="2000" b="1">
              <a:ea typeface="宋体" panose="02010600030101010101" pitchFamily="2" charset="-122"/>
            </a:endParaRPr>
          </a:p>
          <a:p>
            <a:pPr lvl="1"/>
            <a:r>
              <a:rPr lang="zh-CN" altLang="en-US" sz="2000" b="1">
                <a:solidFill>
                  <a:srgbClr val="0070C0"/>
                </a:solidFill>
                <a:ea typeface="宋体" panose="02010600030101010101" pitchFamily="2" charset="-122"/>
              </a:rPr>
              <a:t>当访问页面不在内存，如何处理？</a:t>
            </a:r>
            <a:endParaRPr lang="zh-CN" altLang="en-US" sz="2000" b="1">
              <a:solidFill>
                <a:srgbClr val="0070C0"/>
              </a:solidFill>
              <a:ea typeface="宋体" panose="02010600030101010101" pitchFamily="2" charset="-122"/>
            </a:endParaRPr>
          </a:p>
          <a:p>
            <a:pPr lvl="1">
              <a:buFont typeface="Monotype Sorts" pitchFamily="2" charset="2"/>
              <a:buNone/>
            </a:pPr>
            <a:r>
              <a:rPr lang="zh-CN" altLang="en-US" sz="2000" b="1">
                <a:ea typeface="宋体" panose="02010600030101010101" pitchFamily="2" charset="-122"/>
              </a:rPr>
              <a:t>   （page-fault trap，缺页中断）</a:t>
            </a:r>
            <a:endParaRPr lang="zh-CN" altLang="en-US" sz="2000" b="1">
              <a:ea typeface="宋体" panose="02010600030101010101" pitchFamily="2" charset="-122"/>
            </a:endParaRPr>
          </a:p>
          <a:p>
            <a:pPr lvl="1"/>
            <a:r>
              <a:rPr lang="zh-CN" altLang="en-US" sz="2000" b="1">
                <a:solidFill>
                  <a:srgbClr val="0070C0"/>
                </a:solidFill>
                <a:ea typeface="宋体" panose="02010600030101010101" pitchFamily="2" charset="-122"/>
              </a:rPr>
              <a:t>当要装入页面时，若内存无空闲页框，如何处理？</a:t>
            </a:r>
            <a:endParaRPr lang="zh-CN" altLang="en-US" sz="2000" b="1">
              <a:solidFill>
                <a:srgbClr val="0070C0"/>
              </a:solidFill>
              <a:ea typeface="宋体" panose="02010600030101010101" pitchFamily="2" charset="-122"/>
            </a:endParaRPr>
          </a:p>
          <a:p>
            <a:pPr lvl="1">
              <a:buFont typeface="Monotype Sorts" pitchFamily="2" charset="2"/>
              <a:buNone/>
            </a:pPr>
            <a:r>
              <a:rPr lang="zh-CN" altLang="en-US" sz="2000" b="1">
                <a:ea typeface="宋体" panose="02010600030101010101" pitchFamily="2" charset="-122"/>
              </a:rPr>
              <a:t>   （page replacement，页面置换）</a:t>
            </a:r>
            <a:endParaRPr lang="zh-CN" altLang="en-US" sz="2000" b="1">
              <a:ea typeface="宋体" panose="02010600030101010101" pitchFamily="2" charset="-122"/>
            </a:endParaRPr>
          </a:p>
          <a:p>
            <a:pPr lvl="1"/>
            <a:r>
              <a:rPr lang="zh-CN" altLang="en-US" sz="2000" b="1">
                <a:solidFill>
                  <a:srgbClr val="0070C0"/>
                </a:solidFill>
                <a:ea typeface="宋体" panose="02010600030101010101" pitchFamily="2" charset="-122"/>
              </a:rPr>
              <a:t>当页面置换过于频繁时，会引起系统不稳定，如何处理？</a:t>
            </a:r>
            <a:endParaRPr lang="zh-CN" altLang="en-US" sz="2000" b="1">
              <a:solidFill>
                <a:srgbClr val="0070C0"/>
              </a:solidFill>
              <a:ea typeface="宋体" panose="02010600030101010101" pitchFamily="2" charset="-122"/>
            </a:endParaRPr>
          </a:p>
          <a:p>
            <a:pPr lvl="1">
              <a:buFont typeface="Monotype Sorts" pitchFamily="2" charset="2"/>
              <a:buNone/>
            </a:pPr>
            <a:r>
              <a:rPr lang="zh-CN" altLang="en-US" sz="2000" b="1">
                <a:ea typeface="宋体" panose="02010600030101010101" pitchFamily="2" charset="-122"/>
              </a:rPr>
              <a:t> （thrashing，抖动、颠簸、颤抖、颤动）</a:t>
            </a:r>
            <a:endParaRPr lang="zh-CN" altLang="en-US" sz="20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9.7 Memory-Mapped Files</a:t>
            </a:r>
            <a:endParaRPr lang="en-US" altLang="zh-CN">
              <a:effectLst>
                <a:outerShdw blurRad="38100" dist="38100" dir="2700000" algn="tl">
                  <a:srgbClr val="C0C0C0"/>
                </a:outerShdw>
              </a:effectLst>
              <a:ea typeface="宋体" panose="02010600030101010101" pitchFamily="2" charset="-122"/>
            </a:endParaRPr>
          </a:p>
        </p:txBody>
      </p:sp>
      <p:sp>
        <p:nvSpPr>
          <p:cNvPr id="120835" name="Rectangle 3"/>
          <p:cNvSpPr>
            <a:spLocks noGrp="1" noChangeArrowheads="1"/>
          </p:cNvSpPr>
          <p:nvPr>
            <p:ph type="body" idx="4294967295"/>
          </p:nvPr>
        </p:nvSpPr>
        <p:spPr>
          <a:xfrm>
            <a:off x="561975" y="1282699"/>
            <a:ext cx="7867650" cy="4822825"/>
          </a:xfrm>
        </p:spPr>
        <p:txBody>
          <a:bodyPr/>
          <a:lstStyle/>
          <a:p>
            <a:r>
              <a:rPr lang="en-US" altLang="zh-CN" sz="2400" dirty="0">
                <a:ea typeface="宋体" panose="02010600030101010101" pitchFamily="2" charset="-122"/>
              </a:rPr>
              <a:t>Standard system calls for file I/O</a:t>
            </a:r>
            <a:endParaRPr lang="en-US" altLang="zh-CN" sz="2400" dirty="0">
              <a:ea typeface="宋体" panose="02010600030101010101" pitchFamily="2" charset="-122"/>
            </a:endParaRPr>
          </a:p>
          <a:p>
            <a:pPr lvl="1"/>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open(), read(), write()</a:t>
            </a:r>
            <a:r>
              <a:rPr lang="zh-CN" altLang="en-US" sz="2000" dirty="0">
                <a:solidFill>
                  <a:srgbClr val="7030A0"/>
                </a:solidFill>
                <a:ea typeface="宋体" panose="02010600030101010101" pitchFamily="2" charset="-122"/>
              </a:rPr>
              <a:t>，</a:t>
            </a:r>
            <a:r>
              <a:rPr lang="en-US" altLang="zh-CN" sz="2000" dirty="0">
                <a:solidFill>
                  <a:srgbClr val="7030A0"/>
                </a:solidFill>
                <a:ea typeface="宋体" panose="02010600030101010101" pitchFamily="2" charset="-122"/>
              </a:rPr>
              <a:t>close()</a:t>
            </a:r>
            <a:endParaRPr lang="en-US" altLang="zh-CN" sz="2000" dirty="0">
              <a:solidFill>
                <a:srgbClr val="7030A0"/>
              </a:solidFill>
              <a:ea typeface="宋体" panose="02010600030101010101" pitchFamily="2" charset="-122"/>
            </a:endParaRPr>
          </a:p>
          <a:p>
            <a:pPr lvl="1"/>
            <a:endParaRPr lang="en-US" altLang="zh-CN" sz="2000" dirty="0">
              <a:ea typeface="宋体" panose="02010600030101010101" pitchFamily="2" charset="-122"/>
            </a:endParaRPr>
          </a:p>
          <a:p>
            <a:r>
              <a:rPr lang="en-US" altLang="zh-CN" sz="2400" dirty="0">
                <a:ea typeface="宋体" panose="02010600030101010101" pitchFamily="2" charset="-122"/>
              </a:rPr>
              <a:t>Memory mapping a file </a:t>
            </a:r>
            <a:endParaRPr lang="en-US" altLang="zh-CN" sz="2400" dirty="0">
              <a:ea typeface="宋体" panose="02010600030101010101" pitchFamily="2" charset="-122"/>
            </a:endParaRPr>
          </a:p>
          <a:p>
            <a:pPr lvl="1"/>
            <a:r>
              <a:rPr lang="en-US" altLang="zh-CN" sz="2000" dirty="0">
                <a:solidFill>
                  <a:srgbClr val="7030A0"/>
                </a:solidFill>
                <a:highlight>
                  <a:srgbClr val="FFFF00"/>
                </a:highlight>
                <a:ea typeface="宋体" panose="02010600030101010101" pitchFamily="2" charset="-122"/>
              </a:rPr>
              <a:t>With the virtual memory techniques</a:t>
            </a:r>
            <a:r>
              <a:rPr lang="en-US" altLang="zh-CN" sz="2000" dirty="0">
                <a:highlight>
                  <a:srgbClr val="FFFF00"/>
                </a:highlight>
                <a:ea typeface="宋体" panose="02010600030101010101" pitchFamily="2" charset="-122"/>
              </a:rPr>
              <a:t>, we </a:t>
            </a:r>
            <a:r>
              <a:rPr lang="en-US" altLang="zh-CN" sz="2000" dirty="0">
                <a:solidFill>
                  <a:srgbClr val="C00000"/>
                </a:solidFill>
                <a:highlight>
                  <a:srgbClr val="FFFF00"/>
                </a:highlight>
                <a:ea typeface="宋体" panose="02010600030101010101" pitchFamily="2" charset="-122"/>
              </a:rPr>
              <a:t>can treat file I/O as routine memory access. </a:t>
            </a:r>
            <a:endParaRPr lang="en-US" altLang="zh-CN" sz="2000" dirty="0">
              <a:solidFill>
                <a:srgbClr val="C00000"/>
              </a:solidFill>
              <a:highlight>
                <a:srgbClr val="FFFF00"/>
              </a:highlight>
              <a:ea typeface="宋体" panose="02010600030101010101" pitchFamily="2" charset="-122"/>
            </a:endParaRPr>
          </a:p>
          <a:p>
            <a:pPr lvl="1"/>
            <a:r>
              <a:rPr lang="en-US" altLang="zh-CN" sz="2000" dirty="0">
                <a:solidFill>
                  <a:srgbClr val="0000CC"/>
                </a:solidFill>
                <a:ea typeface="宋体" panose="02010600030101010101" pitchFamily="2" charset="-122"/>
              </a:rPr>
              <a:t>Demand paging</a:t>
            </a:r>
            <a:endParaRPr lang="en-US" altLang="zh-CN" sz="2000" dirty="0">
              <a:solidFill>
                <a:srgbClr val="0000CC"/>
              </a:solidFill>
              <a:ea typeface="宋体" panose="02010600030101010101" pitchFamily="2" charset="-122"/>
            </a:endParaRPr>
          </a:p>
          <a:p>
            <a:pPr lvl="2"/>
            <a:r>
              <a:rPr lang="en-US" altLang="zh-CN" sz="1800" b="1" dirty="0" smtClean="0">
                <a:solidFill>
                  <a:srgbClr val="006600"/>
                </a:solidFill>
                <a:ea typeface="宋体" panose="02010600030101010101" pitchFamily="2" charset="-122"/>
              </a:rPr>
              <a:t>A paging </a:t>
            </a:r>
            <a:r>
              <a:rPr lang="en-US" altLang="zh-CN" sz="1800" b="1" dirty="0">
                <a:solidFill>
                  <a:srgbClr val="006600"/>
                </a:solidFill>
                <a:ea typeface="宋体" panose="02010600030101010101" pitchFamily="2" charset="-122"/>
              </a:rPr>
              <a:t>system </a:t>
            </a:r>
            <a:r>
              <a:rPr lang="en-US" altLang="zh-CN" sz="1800" b="1" dirty="0">
                <a:solidFill>
                  <a:srgbClr val="0000CC"/>
                </a:solidFill>
                <a:ea typeface="宋体" panose="02010600030101010101" pitchFamily="2" charset="-122"/>
              </a:rPr>
              <a:t>with</a:t>
            </a:r>
            <a:r>
              <a:rPr lang="en-US" altLang="zh-CN" sz="1800" b="1" dirty="0">
                <a:solidFill>
                  <a:srgbClr val="FF0000"/>
                </a:solidFill>
                <a:ea typeface="宋体" panose="02010600030101010101" pitchFamily="2" charset="-122"/>
              </a:rPr>
              <a:t> </a:t>
            </a:r>
            <a:r>
              <a:rPr lang="en-US" altLang="zh-CN" sz="1800" b="1" dirty="0">
                <a:solidFill>
                  <a:srgbClr val="0070C0"/>
                </a:solidFill>
                <a:ea typeface="宋体" panose="02010600030101010101" pitchFamily="2" charset="-122"/>
              </a:rPr>
              <a:t>swapping</a:t>
            </a:r>
            <a:r>
              <a:rPr lang="en-US" altLang="zh-CN" sz="1800" b="1" dirty="0" smtClean="0">
                <a:ea typeface="宋体" panose="02010600030101010101" pitchFamily="2" charset="-122"/>
              </a:rPr>
              <a:t>.</a:t>
            </a:r>
            <a:endParaRPr lang="en-US" altLang="zh-CN" sz="1800" b="1" dirty="0">
              <a:ea typeface="宋体" panose="02010600030101010101" pitchFamily="2" charset="-122"/>
            </a:endParaRPr>
          </a:p>
          <a:p>
            <a:pPr lvl="2"/>
            <a:r>
              <a:rPr lang="en-US" altLang="zh-CN" sz="1800" b="1" dirty="0">
                <a:ea typeface="宋体" panose="02010600030101010101" pitchFamily="2" charset="-122"/>
              </a:rPr>
              <a:t>Bring a page into memory </a:t>
            </a:r>
            <a:r>
              <a:rPr lang="en-US" altLang="zh-CN" sz="1800" b="1" dirty="0">
                <a:solidFill>
                  <a:srgbClr val="0000CC"/>
                </a:solidFill>
                <a:ea typeface="宋体" panose="02010600030101010101" pitchFamily="2" charset="-122"/>
              </a:rPr>
              <a:t>only when it is needed.</a:t>
            </a:r>
            <a:endParaRPr lang="en-US" altLang="zh-CN" sz="1800" b="1" dirty="0">
              <a:solidFill>
                <a:srgbClr val="0000CC"/>
              </a:solidFill>
              <a:ea typeface="宋体" panose="02010600030101010101" pitchFamily="2" charset="-122"/>
            </a:endParaRPr>
          </a:p>
          <a:p>
            <a:pPr lvl="1"/>
            <a:endParaRPr lang="en-US" altLang="zh-CN" sz="2000" dirty="0">
              <a:ea typeface="宋体" panose="02010600030101010101" pitchFamily="2" charset="-122"/>
            </a:endParaRPr>
          </a:p>
          <a:p>
            <a:r>
              <a:rPr lang="en-US" altLang="zh-CN" sz="2400" dirty="0">
                <a:ea typeface="宋体" panose="02010600030101010101" pitchFamily="2" charset="-122"/>
              </a:rPr>
              <a:t>(Disk Cache in Unix)</a:t>
            </a:r>
            <a:endParaRPr lang="en-US" altLang="zh-CN" sz="2400" dirty="0">
              <a:ea typeface="宋体" panose="02010600030101010101" pitchFamily="2" charset="-122"/>
            </a:endParaRP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9.7.1 Basic Mechanism </a:t>
            </a:r>
            <a:endParaRPr lang="en-US" altLang="zh-CN" dirty="0">
              <a:effectLst>
                <a:outerShdw blurRad="38100" dist="38100" dir="2700000" algn="tl">
                  <a:srgbClr val="C0C0C0"/>
                </a:outerShdw>
              </a:effectLst>
              <a:ea typeface="宋体" panose="02010600030101010101" pitchFamily="2" charset="-122"/>
            </a:endParaRPr>
          </a:p>
        </p:txBody>
      </p:sp>
      <p:sp>
        <p:nvSpPr>
          <p:cNvPr id="121859" name="Rectangle 3"/>
          <p:cNvSpPr>
            <a:spLocks noGrp="1" noChangeArrowheads="1"/>
          </p:cNvSpPr>
          <p:nvPr>
            <p:ph type="body" idx="4294967295"/>
          </p:nvPr>
        </p:nvSpPr>
        <p:spPr>
          <a:xfrm>
            <a:off x="419100" y="1066800"/>
            <a:ext cx="8172450" cy="5086350"/>
          </a:xfrm>
        </p:spPr>
        <p:txBody>
          <a:bodyPr/>
          <a:lstStyle/>
          <a:p>
            <a:r>
              <a:rPr lang="en-US" altLang="zh-CN" sz="2000" b="1" u="sng" dirty="0">
                <a:ea typeface="宋体" panose="02010600030101010101" pitchFamily="2" charset="-122"/>
              </a:rPr>
              <a:t>Memory-mapped file I/O allows file I/O to be treated as routine memory access by </a:t>
            </a:r>
            <a:r>
              <a:rPr lang="en-US" altLang="zh-CN" sz="2000" b="1" u="sng" dirty="0">
                <a:solidFill>
                  <a:srgbClr val="C00000"/>
                </a:solidFill>
                <a:ea typeface="宋体" panose="02010600030101010101" pitchFamily="2" charset="-122"/>
              </a:rPr>
              <a:t>mapping</a:t>
            </a:r>
            <a:r>
              <a:rPr lang="en-US" altLang="zh-CN" sz="2000" b="1" u="sng" dirty="0">
                <a:ea typeface="宋体" panose="02010600030101010101" pitchFamily="2" charset="-122"/>
              </a:rPr>
              <a:t> </a:t>
            </a:r>
            <a:r>
              <a:rPr lang="en-US" altLang="zh-CN" sz="2000" b="1" u="sng" dirty="0">
                <a:solidFill>
                  <a:srgbClr val="009900"/>
                </a:solidFill>
                <a:ea typeface="宋体" panose="02010600030101010101" pitchFamily="2" charset="-122"/>
              </a:rPr>
              <a:t>a disk block </a:t>
            </a:r>
            <a:r>
              <a:rPr lang="en-US" altLang="zh-CN" sz="2000" b="1" u="sng" dirty="0">
                <a:ea typeface="宋体" panose="02010600030101010101" pitchFamily="2" charset="-122"/>
              </a:rPr>
              <a:t>to </a:t>
            </a:r>
            <a:r>
              <a:rPr lang="en-US" altLang="zh-CN" sz="2000" b="1" u="sng" dirty="0">
                <a:solidFill>
                  <a:srgbClr val="009900"/>
                </a:solidFill>
                <a:ea typeface="宋体" panose="02010600030101010101" pitchFamily="2" charset="-122"/>
              </a:rPr>
              <a:t>a page in memory</a:t>
            </a:r>
            <a:endParaRPr lang="en-US" altLang="zh-CN" sz="2000" b="1" u="sng" dirty="0">
              <a:solidFill>
                <a:srgbClr val="009900"/>
              </a:solidFill>
              <a:ea typeface="宋体" panose="02010600030101010101" pitchFamily="2" charset="-122"/>
            </a:endParaRPr>
          </a:p>
          <a:p>
            <a:endParaRPr lang="en-US" altLang="zh-CN" sz="2000" dirty="0">
              <a:ea typeface="宋体" panose="02010600030101010101" pitchFamily="2" charset="-122"/>
            </a:endParaRPr>
          </a:p>
          <a:p>
            <a:r>
              <a:rPr lang="en-US" altLang="zh-CN" sz="2000" b="1" dirty="0">
                <a:solidFill>
                  <a:srgbClr val="0000CC"/>
                </a:solidFill>
                <a:ea typeface="宋体" panose="02010600030101010101" pitchFamily="2" charset="-122"/>
              </a:rPr>
              <a:t>A file is initially </a:t>
            </a:r>
            <a:r>
              <a:rPr lang="en-US" altLang="zh-CN" sz="2000" b="1" dirty="0">
                <a:solidFill>
                  <a:srgbClr val="C00000"/>
                </a:solidFill>
                <a:ea typeface="宋体" panose="02010600030101010101" pitchFamily="2" charset="-122"/>
              </a:rPr>
              <a:t>read</a:t>
            </a:r>
            <a:r>
              <a:rPr lang="en-US" altLang="zh-CN" sz="2000" b="1" dirty="0">
                <a:solidFill>
                  <a:srgbClr val="0000CC"/>
                </a:solidFill>
                <a:ea typeface="宋体" panose="02010600030101010101" pitchFamily="2" charset="-122"/>
              </a:rPr>
              <a:t> using ordinary </a:t>
            </a:r>
            <a:r>
              <a:rPr lang="en-US" altLang="zh-CN" sz="2000" b="1" dirty="0">
                <a:solidFill>
                  <a:srgbClr val="FF0000"/>
                </a:solidFill>
                <a:ea typeface="宋体" panose="02010600030101010101" pitchFamily="2" charset="-122"/>
              </a:rPr>
              <a:t>demand paging </a:t>
            </a:r>
            <a:r>
              <a:rPr lang="en-US" altLang="zh-CN" sz="2000" b="1" dirty="0">
                <a:solidFill>
                  <a:srgbClr val="009900"/>
                </a:solidFill>
                <a:ea typeface="宋体" panose="02010600030101010101" pitchFamily="2" charset="-122"/>
              </a:rPr>
              <a:t>(resulting in a page fault)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A </a:t>
            </a:r>
            <a:r>
              <a:rPr lang="en-US" altLang="zh-CN" sz="1800" dirty="0">
                <a:ea typeface="宋体" panose="02010600030101010101" pitchFamily="2" charset="-122"/>
              </a:rPr>
              <a:t>page-sized portion of the file is read </a:t>
            </a:r>
            <a:r>
              <a:rPr lang="en-US" altLang="zh-CN" sz="1800" u="sng" dirty="0">
                <a:ea typeface="宋体" panose="02010600030101010101" pitchFamily="2" charset="-122"/>
              </a:rPr>
              <a:t>from the file system into a physical page</a:t>
            </a:r>
            <a:r>
              <a:rPr lang="en-US" altLang="zh-CN" sz="1800" dirty="0">
                <a:solidFill>
                  <a:srgbClr val="FF0000"/>
                </a:solidFill>
                <a:ea typeface="宋体" panose="02010600030101010101" pitchFamily="2" charset="-122"/>
              </a:rPr>
              <a:t>. </a:t>
            </a:r>
            <a:endParaRPr lang="en-US" altLang="zh-CN" sz="1800" dirty="0" smtClean="0">
              <a:solidFill>
                <a:srgbClr val="FF0000"/>
              </a:solidFill>
              <a:ea typeface="宋体" panose="02010600030101010101" pitchFamily="2" charset="-122"/>
            </a:endParaRPr>
          </a:p>
          <a:p>
            <a:pPr lvl="1"/>
            <a:r>
              <a:rPr lang="en-US" altLang="zh-CN" sz="1800" b="1" dirty="0" smtClean="0">
                <a:solidFill>
                  <a:srgbClr val="FF0000"/>
                </a:solidFill>
                <a:ea typeface="宋体" panose="02010600030101010101" pitchFamily="2" charset="-122"/>
              </a:rPr>
              <a:t>Subsequent </a:t>
            </a:r>
            <a:r>
              <a:rPr lang="en-US" altLang="zh-CN" sz="1800" b="1" dirty="0">
                <a:solidFill>
                  <a:srgbClr val="FF0000"/>
                </a:solidFill>
                <a:ea typeface="宋体" panose="02010600030101010101" pitchFamily="2" charset="-122"/>
              </a:rPr>
              <a:t>reads/writes to/from the file are treated as ordinary memory accesses</a:t>
            </a:r>
            <a:r>
              <a:rPr lang="en-US" altLang="zh-CN" sz="1800" dirty="0">
                <a:ea typeface="宋体" panose="02010600030101010101" pitchFamily="2" charset="-122"/>
              </a:rPr>
              <a:t>.</a:t>
            </a:r>
            <a:endParaRPr lang="en-US" altLang="zh-CN" sz="1800" dirty="0">
              <a:ea typeface="宋体" panose="02010600030101010101" pitchFamily="2" charset="-122"/>
            </a:endParaRPr>
          </a:p>
          <a:p>
            <a:r>
              <a:rPr lang="en-US" altLang="zh-CN" sz="2000" dirty="0">
                <a:ea typeface="宋体" panose="02010600030101010101" pitchFamily="2" charset="-122"/>
              </a:rPr>
              <a:t>Simplifies </a:t>
            </a:r>
            <a:r>
              <a:rPr lang="en-US" altLang="zh-CN" sz="2000" b="1" dirty="0">
                <a:ea typeface="宋体" panose="02010600030101010101" pitchFamily="2" charset="-122"/>
              </a:rPr>
              <a:t>file access </a:t>
            </a:r>
            <a:r>
              <a:rPr lang="en-US" altLang="zh-CN" sz="2000" dirty="0">
                <a:ea typeface="宋体" panose="02010600030101010101" pitchFamily="2" charset="-122"/>
              </a:rPr>
              <a:t>by </a:t>
            </a:r>
            <a:r>
              <a:rPr lang="en-US" altLang="zh-CN" sz="2000" b="1" dirty="0">
                <a:ea typeface="宋体" panose="02010600030101010101" pitchFamily="2" charset="-122"/>
              </a:rPr>
              <a:t>treating file I/O through memory </a:t>
            </a:r>
            <a:r>
              <a:rPr lang="en-US" altLang="zh-CN" sz="2000" dirty="0">
                <a:ea typeface="宋体" panose="02010600030101010101" pitchFamily="2" charset="-122"/>
              </a:rPr>
              <a:t>rather than </a:t>
            </a:r>
            <a:r>
              <a:rPr lang="en-US" altLang="zh-CN" sz="2000" b="1" dirty="0">
                <a:latin typeface="Courier New" panose="02070309020205020404" pitchFamily="49" charset="0"/>
                <a:ea typeface="宋体" panose="02010600030101010101" pitchFamily="2" charset="-122"/>
              </a:rPr>
              <a:t>read()</a:t>
            </a:r>
            <a:r>
              <a:rPr lang="en-US" altLang="zh-CN" sz="2000"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write()</a:t>
            </a:r>
            <a:r>
              <a:rPr lang="en-US" altLang="zh-CN" sz="2000" dirty="0">
                <a:ea typeface="宋体" panose="02010600030101010101" pitchFamily="2" charset="-122"/>
              </a:rPr>
              <a:t> system calls</a:t>
            </a:r>
            <a:endParaRPr lang="en-US" altLang="zh-CN" sz="2000" dirty="0">
              <a:ea typeface="宋体" panose="02010600030101010101" pitchFamily="2" charset="-122"/>
            </a:endParaRPr>
          </a:p>
          <a:p>
            <a:r>
              <a:rPr lang="en-US" altLang="zh-CN" sz="2000" b="1" dirty="0">
                <a:solidFill>
                  <a:srgbClr val="00B050"/>
                </a:solidFill>
                <a:ea typeface="宋体" panose="02010600030101010101" pitchFamily="2" charset="-122"/>
              </a:rPr>
              <a:t>Also allows </a:t>
            </a:r>
            <a:r>
              <a:rPr lang="en-US" altLang="zh-CN" sz="2000" b="1" u="sng" dirty="0">
                <a:solidFill>
                  <a:srgbClr val="7030A0"/>
                </a:solidFill>
                <a:ea typeface="宋体" panose="02010600030101010101" pitchFamily="2" charset="-122"/>
              </a:rPr>
              <a:t>several processes </a:t>
            </a:r>
            <a:r>
              <a:rPr lang="en-US" altLang="zh-CN" sz="2000" b="1" dirty="0">
                <a:solidFill>
                  <a:srgbClr val="00B050"/>
                </a:solidFill>
                <a:ea typeface="宋体" panose="02010600030101010101" pitchFamily="2" charset="-122"/>
              </a:rPr>
              <a:t>to </a:t>
            </a:r>
            <a:r>
              <a:rPr lang="en-US" altLang="zh-CN" sz="2000" b="1" u="sng" dirty="0">
                <a:solidFill>
                  <a:srgbClr val="00B050"/>
                </a:solidFill>
                <a:ea typeface="宋体" panose="02010600030101010101" pitchFamily="2" charset="-122"/>
              </a:rPr>
              <a:t>map </a:t>
            </a:r>
            <a:r>
              <a:rPr lang="en-US" altLang="zh-CN" sz="2000" b="1" u="sng" dirty="0">
                <a:solidFill>
                  <a:srgbClr val="FF0000"/>
                </a:solidFill>
                <a:ea typeface="宋体" panose="02010600030101010101" pitchFamily="2" charset="-122"/>
              </a:rPr>
              <a:t>the same file </a:t>
            </a:r>
            <a:r>
              <a:rPr lang="en-US" altLang="zh-CN" sz="2000" b="1" dirty="0">
                <a:solidFill>
                  <a:srgbClr val="00B050"/>
                </a:solidFill>
                <a:ea typeface="宋体" panose="02010600030101010101" pitchFamily="2" charset="-122"/>
              </a:rPr>
              <a:t>allowing the pages in memory to be </a:t>
            </a:r>
            <a:r>
              <a:rPr lang="en-US" altLang="zh-CN" sz="2000" b="1" u="sng" dirty="0" smtClean="0">
                <a:solidFill>
                  <a:srgbClr val="FF0000"/>
                </a:solidFill>
                <a:ea typeface="宋体" panose="02010600030101010101" pitchFamily="2" charset="-122"/>
              </a:rPr>
              <a:t>shared</a:t>
            </a:r>
            <a:r>
              <a:rPr lang="en-US" altLang="zh-CN" sz="2000" b="1" dirty="0" smtClean="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Memory Mapped Files</a:t>
            </a:r>
            <a:endParaRPr lang="en-US" altLang="zh-CN">
              <a:effectLst>
                <a:outerShdw blurRad="38100" dist="38100" dir="2700000" algn="tl">
                  <a:srgbClr val="C0C0C0"/>
                </a:outerShdw>
              </a:effectLst>
              <a:ea typeface="宋体" panose="02010600030101010101" pitchFamily="2" charset="-122"/>
            </a:endParaRPr>
          </a:p>
        </p:txBody>
      </p:sp>
      <p:pic>
        <p:nvPicPr>
          <p:cNvPr id="122883" name="Picture 4"/>
          <p:cNvPicPr>
            <a:picLocks noChangeAspect="1" noChangeArrowheads="1"/>
          </p:cNvPicPr>
          <p:nvPr/>
        </p:nvPicPr>
        <p:blipFill>
          <a:blip r:embed="rId1">
            <a:extLst>
              <a:ext uri="{28A0092B-C50C-407E-A947-70E740481C1C}">
                <a14:useLocalDpi xmlns:a14="http://schemas.microsoft.com/office/drawing/2010/main" val="0"/>
              </a:ext>
            </a:extLst>
          </a:blip>
          <a:srcRect l="4375" t="641" r="4121" b="641"/>
          <a:stretch>
            <a:fillRect/>
          </a:stretch>
        </p:blipFill>
        <p:spPr bwMode="auto">
          <a:xfrm>
            <a:off x="998538" y="1108075"/>
            <a:ext cx="6383337" cy="42592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884" name="TextBox 1"/>
          <p:cNvSpPr txBox="1">
            <a:spLocks noChangeArrowheads="1"/>
          </p:cNvSpPr>
          <p:nvPr/>
        </p:nvSpPr>
        <p:spPr bwMode="auto">
          <a:xfrm>
            <a:off x="1589088" y="5692775"/>
            <a:ext cx="530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Multiple processes map the same file concurrently</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Shared Library Using Virtual Memory</a:t>
            </a:r>
            <a:endParaRPr lang="en-US" altLang="zh-CN">
              <a:effectLst>
                <a:outerShdw blurRad="38100" dist="38100" dir="2700000" algn="tl">
                  <a:srgbClr val="C0C0C0"/>
                </a:outerShdw>
              </a:effectLst>
              <a:ea typeface="宋体" panose="02010600030101010101" pitchFamily="2" charset="-122"/>
            </a:endParaRPr>
          </a:p>
        </p:txBody>
      </p:sp>
      <p:pic>
        <p:nvPicPr>
          <p:cNvPr id="14339" name="Picture 4"/>
          <p:cNvPicPr>
            <a:picLocks noChangeAspect="1" noChangeArrowheads="1"/>
          </p:cNvPicPr>
          <p:nvPr/>
        </p:nvPicPr>
        <p:blipFill>
          <a:blip r:embed="rId1">
            <a:extLst>
              <a:ext uri="{28A0092B-C50C-407E-A947-70E740481C1C}">
                <a14:useLocalDpi xmlns:a14="http://schemas.microsoft.com/office/drawing/2010/main" val="0"/>
              </a:ext>
            </a:extLst>
          </a:blip>
          <a:srcRect l="702" t="6815" r="1163" b="6815"/>
          <a:stretch>
            <a:fillRect/>
          </a:stretch>
        </p:blipFill>
        <p:spPr bwMode="auto">
          <a:xfrm>
            <a:off x="1565275" y="1100138"/>
            <a:ext cx="5667375" cy="3113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4340" name="矩形 1"/>
          <p:cNvSpPr>
            <a:spLocks noChangeArrowheads="1"/>
          </p:cNvSpPr>
          <p:nvPr/>
        </p:nvSpPr>
        <p:spPr bwMode="auto">
          <a:xfrm>
            <a:off x="1176338" y="4543425"/>
            <a:ext cx="70643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pPr>
            <a:r>
              <a:rPr lang="en-US" altLang="zh-CN" sz="1600" dirty="0">
                <a:solidFill>
                  <a:srgbClr val="C00000"/>
                </a:solidFill>
                <a:ea typeface="宋体" panose="02010600030101010101" pitchFamily="2" charset="-122"/>
              </a:rPr>
              <a:t>System libraries can be shared by several processes through mapping of </a:t>
            </a:r>
            <a:r>
              <a:rPr lang="en-US" altLang="zh-CN" sz="1600" b="1" dirty="0">
                <a:solidFill>
                  <a:srgbClr val="C00000"/>
                </a:solidFill>
                <a:ea typeface="宋体" panose="02010600030101010101" pitchFamily="2" charset="-122"/>
              </a:rPr>
              <a:t>the shared object into a virtual address space</a:t>
            </a:r>
            <a:r>
              <a:rPr lang="en-US" altLang="zh-CN" sz="1600" dirty="0">
                <a:solidFill>
                  <a:srgbClr val="C00000"/>
                </a:solidFill>
                <a:ea typeface="宋体" panose="02010600030101010101" pitchFamily="2" charset="-122"/>
              </a:rPr>
              <a:t>.</a:t>
            </a:r>
            <a:endParaRPr lang="en-US" altLang="zh-CN" sz="1600" dirty="0">
              <a:solidFill>
                <a:srgbClr val="C00000"/>
              </a:solidFill>
              <a:ea typeface="宋体" panose="02010600030101010101" pitchFamily="2" charset="-122"/>
            </a:endParaRPr>
          </a:p>
          <a:p>
            <a:pPr>
              <a:spcBef>
                <a:spcPct val="0"/>
              </a:spcBef>
              <a:buClrTx/>
              <a:buSzTx/>
            </a:pPr>
            <a:r>
              <a:rPr lang="en-US" altLang="zh-CN" sz="1600" dirty="0">
                <a:ea typeface="宋体" panose="02010600030101010101" pitchFamily="2" charset="-122"/>
              </a:rPr>
              <a:t>Although each process considers the shared libraries to be part of its virtual address space, the actual pages where the libraries reside in physical memory are shared by all the processes.</a:t>
            </a:r>
            <a:endParaRPr lang="en-US" altLang="zh-CN" sz="1600" dirty="0">
              <a:ea typeface="宋体" panose="02010600030101010101" pitchFamily="2" charset="-122"/>
            </a:endParaRPr>
          </a:p>
          <a:p>
            <a:pPr>
              <a:spcBef>
                <a:spcPct val="0"/>
              </a:spcBef>
              <a:buClrTx/>
              <a:buSzTx/>
            </a:pPr>
            <a:r>
              <a:rPr lang="zh-CN" altLang="en-US" sz="1600" dirty="0" smtClean="0">
                <a:solidFill>
                  <a:srgbClr val="7030A0"/>
                </a:solidFill>
                <a:ea typeface="宋体" panose="02010600030101010101" pitchFamily="2" charset="-122"/>
              </a:rPr>
              <a:t>类似于段的共享</a:t>
            </a:r>
            <a:endParaRPr lang="zh-CN" altLang="en-US" sz="1600" dirty="0">
              <a:solidFill>
                <a:srgbClr val="7030A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9.7.2  Shared Memory in the WIn32 API</a:t>
            </a:r>
            <a:endParaRPr lang="en-US" altLang="zh-CN">
              <a:effectLst>
                <a:outerShdw blurRad="38100" dist="38100" dir="2700000" algn="tl">
                  <a:srgbClr val="C0C0C0"/>
                </a:outerShdw>
              </a:effectLst>
              <a:ea typeface="宋体" panose="02010600030101010101" pitchFamily="2" charset="-122"/>
            </a:endParaRPr>
          </a:p>
        </p:txBody>
      </p:sp>
      <p:sp>
        <p:nvSpPr>
          <p:cNvPr id="123907" name="Rectangle 3"/>
          <p:cNvSpPr>
            <a:spLocks noGrp="1" noChangeArrowheads="1"/>
          </p:cNvSpPr>
          <p:nvPr>
            <p:ph type="body" idx="4294967295"/>
          </p:nvPr>
        </p:nvSpPr>
        <p:spPr/>
        <p:txBody>
          <a:bodyPr/>
          <a:lstStyle/>
          <a:p>
            <a:r>
              <a:rPr lang="en-US" altLang="zh-CN" sz="2400">
                <a:ea typeface="宋体" panose="02010600030101010101" pitchFamily="2" charset="-122"/>
              </a:rPr>
              <a:t>To establish a memory-mapped file</a:t>
            </a:r>
            <a:endParaRPr lang="en-US" altLang="zh-CN" sz="2400">
              <a:ea typeface="宋体" panose="02010600030101010101" pitchFamily="2" charset="-122"/>
            </a:endParaRPr>
          </a:p>
          <a:p>
            <a:pPr lvl="1"/>
            <a:r>
              <a:rPr lang="en-US" altLang="zh-CN" sz="2000">
                <a:ea typeface="宋体" panose="02010600030101010101" pitchFamily="2" charset="-122"/>
              </a:rPr>
              <a:t>a process first </a:t>
            </a:r>
            <a:r>
              <a:rPr lang="en-US" altLang="zh-CN" sz="2000" b="1" u="sng">
                <a:ea typeface="宋体" panose="02010600030101010101" pitchFamily="2" charset="-122"/>
              </a:rPr>
              <a:t>opens the file </a:t>
            </a:r>
            <a:r>
              <a:rPr lang="en-US" altLang="zh-CN" sz="2000">
                <a:ea typeface="宋体" panose="02010600030101010101" pitchFamily="2" charset="-122"/>
              </a:rPr>
              <a:t>to be mapped with the </a:t>
            </a:r>
            <a:r>
              <a:rPr lang="en-US" altLang="zh-CN" sz="2000">
                <a:solidFill>
                  <a:srgbClr val="009900"/>
                </a:solidFill>
                <a:ea typeface="宋体" panose="02010600030101010101" pitchFamily="2" charset="-122"/>
              </a:rPr>
              <a:t>Createfile() </a:t>
            </a:r>
            <a:r>
              <a:rPr lang="en-US" altLang="zh-CN" sz="2000">
                <a:ea typeface="宋体" panose="02010600030101010101" pitchFamily="2" charset="-122"/>
              </a:rPr>
              <a:t>function, which returns a HANDLE to the opened file. </a:t>
            </a:r>
            <a:endParaRPr lang="en-US" altLang="zh-CN" sz="2000">
              <a:ea typeface="宋体" panose="02010600030101010101" pitchFamily="2" charset="-122"/>
            </a:endParaRPr>
          </a:p>
          <a:p>
            <a:pPr lvl="1"/>
            <a:r>
              <a:rPr lang="en-US" altLang="zh-CN" sz="2000">
                <a:ea typeface="宋体" panose="02010600030101010101" pitchFamily="2" charset="-122"/>
              </a:rPr>
              <a:t>The process then </a:t>
            </a:r>
            <a:r>
              <a:rPr lang="en-US" altLang="zh-CN" sz="2000" b="1" u="sng">
                <a:ea typeface="宋体" panose="02010600030101010101" pitchFamily="2" charset="-122"/>
              </a:rPr>
              <a:t>creates a mapping </a:t>
            </a:r>
            <a:r>
              <a:rPr lang="en-US" altLang="zh-CN" sz="2000">
                <a:ea typeface="宋体" panose="02010600030101010101" pitchFamily="2" charset="-122"/>
              </a:rPr>
              <a:t>of this file HANDLE using the </a:t>
            </a:r>
            <a:r>
              <a:rPr lang="en-US" altLang="zh-CN" sz="2000">
                <a:solidFill>
                  <a:srgbClr val="009900"/>
                </a:solidFill>
                <a:ea typeface="宋体" panose="02010600030101010101" pitchFamily="2" charset="-122"/>
              </a:rPr>
              <a:t>CreateFileMapping () </a:t>
            </a:r>
            <a:r>
              <a:rPr lang="en-US" altLang="zh-CN" sz="2000">
                <a:ea typeface="宋体" panose="02010600030101010101" pitchFamily="2" charset="-122"/>
              </a:rPr>
              <a:t>function.</a:t>
            </a:r>
            <a:endParaRPr lang="en-US" altLang="zh-CN" sz="2000">
              <a:ea typeface="宋体" panose="02010600030101010101" pitchFamily="2" charset="-122"/>
            </a:endParaRPr>
          </a:p>
          <a:p>
            <a:pPr lvl="1"/>
            <a:r>
              <a:rPr lang="en-US" altLang="zh-CN" sz="2000">
                <a:ea typeface="宋体" panose="02010600030101010101" pitchFamily="2" charset="-122"/>
              </a:rPr>
              <a:t> Once the file mapping is established, the process then </a:t>
            </a:r>
            <a:r>
              <a:rPr lang="en-US" altLang="zh-CN" sz="2000" b="1" u="sng">
                <a:ea typeface="宋体" panose="02010600030101010101" pitchFamily="2" charset="-122"/>
              </a:rPr>
              <a:t>establishes a view </a:t>
            </a:r>
            <a:r>
              <a:rPr lang="en-US" altLang="zh-CN" sz="2000">
                <a:ea typeface="宋体" panose="02010600030101010101" pitchFamily="2" charset="-122"/>
              </a:rPr>
              <a:t>of the mapped file in its virtual address space with the </a:t>
            </a:r>
            <a:r>
              <a:rPr lang="en-US" altLang="zh-CN" sz="2000">
                <a:solidFill>
                  <a:srgbClr val="009900"/>
                </a:solidFill>
                <a:ea typeface="宋体" panose="02010600030101010101" pitchFamily="2" charset="-122"/>
              </a:rPr>
              <a:t>MapViewOfFile()</a:t>
            </a:r>
            <a:r>
              <a:rPr lang="en-US" altLang="zh-CN" sz="2000" i="1">
                <a:solidFill>
                  <a:srgbClr val="009900"/>
                </a:solidFill>
                <a:ea typeface="宋体" panose="02010600030101010101" pitchFamily="2" charset="-122"/>
              </a:rPr>
              <a:t> </a:t>
            </a:r>
            <a:r>
              <a:rPr lang="en-US" altLang="zh-CN" sz="2000">
                <a:ea typeface="宋体" panose="02010600030101010101" pitchFamily="2" charset="-122"/>
              </a:rPr>
              <a:t>function. </a:t>
            </a:r>
            <a:endParaRPr lang="en-US" altLang="zh-CN" sz="2000">
              <a:ea typeface="宋体" panose="02010600030101010101" pitchFamily="2" charset="-122"/>
            </a:endParaRPr>
          </a:p>
          <a:p>
            <a:pPr lvl="1"/>
            <a:r>
              <a:rPr lang="en-US" altLang="zh-CN" sz="2000">
                <a:ea typeface="宋体" panose="02010600030101010101" pitchFamily="2" charset="-122"/>
              </a:rPr>
              <a:t>The view of the mapped file represents the portion of the file being mapped in the virtual address space of the process ---the entire file or only a portion of it may be mapped.</a:t>
            </a:r>
            <a:endParaRPr lang="en-US" altLang="zh-CN" sz="20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Memory-Mapped Shared Memory in Windows</a:t>
            </a:r>
            <a:endParaRPr lang="en-US" altLang="zh-CN" sz="2800">
              <a:effectLst>
                <a:outerShdw blurRad="38100" dist="38100" dir="2700000" algn="tl">
                  <a:srgbClr val="C0C0C0"/>
                </a:outerShdw>
              </a:effectLst>
              <a:ea typeface="宋体" panose="02010600030101010101" pitchFamily="2" charset="-122"/>
            </a:endParaRPr>
          </a:p>
        </p:txBody>
      </p:sp>
      <p:pic>
        <p:nvPicPr>
          <p:cNvPr id="124931" name="Picture 4"/>
          <p:cNvPicPr>
            <a:picLocks noChangeAspect="1" noChangeArrowheads="1"/>
          </p:cNvPicPr>
          <p:nvPr/>
        </p:nvPicPr>
        <p:blipFill>
          <a:blip r:embed="rId1">
            <a:extLst>
              <a:ext uri="{28A0092B-C50C-407E-A947-70E740481C1C}">
                <a14:useLocalDpi xmlns:a14="http://schemas.microsoft.com/office/drawing/2010/main" val="0"/>
              </a:ext>
            </a:extLst>
          </a:blip>
          <a:srcRect l="656" t="23116" r="916" b="22835"/>
          <a:stretch>
            <a:fillRect/>
          </a:stretch>
        </p:blipFill>
        <p:spPr bwMode="auto">
          <a:xfrm>
            <a:off x="366713" y="1638300"/>
            <a:ext cx="8207375" cy="33797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4932" name="矩形 3"/>
          <p:cNvSpPr>
            <a:spLocks noChangeArrowheads="1"/>
          </p:cNvSpPr>
          <p:nvPr/>
        </p:nvSpPr>
        <p:spPr bwMode="auto">
          <a:xfrm>
            <a:off x="3529013" y="5410200"/>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rPr>
              <a:t>demand paging</a:t>
            </a: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685800" y="446088"/>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9.7.3  Memory-Mapped I/O</a:t>
            </a:r>
            <a:endParaRPr lang="en-US" altLang="zh-CN" dirty="0">
              <a:effectLst>
                <a:outerShdw blurRad="38100" dist="38100" dir="2700000" algn="tl">
                  <a:srgbClr val="C0C0C0"/>
                </a:outerShdw>
              </a:effectLst>
              <a:ea typeface="宋体" panose="02010600030101010101" pitchFamily="2" charset="-122"/>
            </a:endParaRPr>
          </a:p>
        </p:txBody>
      </p:sp>
      <p:sp>
        <p:nvSpPr>
          <p:cNvPr id="125955" name="Rectangle 3"/>
          <p:cNvSpPr>
            <a:spLocks noGrp="1" noChangeArrowheads="1"/>
          </p:cNvSpPr>
          <p:nvPr>
            <p:ph type="body" idx="4294967295"/>
          </p:nvPr>
        </p:nvSpPr>
        <p:spPr>
          <a:xfrm>
            <a:off x="827088" y="1470025"/>
            <a:ext cx="7351712" cy="4295775"/>
          </a:xfrm>
        </p:spPr>
        <p:txBody>
          <a:bodyPr/>
          <a:lstStyle/>
          <a:p>
            <a:r>
              <a:rPr lang="zh-CN" altLang="en-US" sz="2400">
                <a:ea typeface="宋体" panose="02010600030101010101" pitchFamily="2" charset="-122"/>
              </a:rPr>
              <a:t>Ranges of </a:t>
            </a:r>
            <a:r>
              <a:rPr lang="zh-CN" altLang="en-US" sz="2400">
                <a:solidFill>
                  <a:srgbClr val="0000CC"/>
                </a:solidFill>
                <a:ea typeface="宋体" panose="02010600030101010101" pitchFamily="2" charset="-122"/>
              </a:rPr>
              <a:t>memory addresses </a:t>
            </a:r>
            <a:r>
              <a:rPr lang="zh-CN" altLang="en-US" sz="2400">
                <a:ea typeface="宋体" panose="02010600030101010101" pitchFamily="2" charset="-122"/>
              </a:rPr>
              <a:t>are set aside and are mapped to the </a:t>
            </a:r>
            <a:r>
              <a:rPr lang="zh-CN" altLang="en-US" sz="2400">
                <a:solidFill>
                  <a:srgbClr val="0000CC"/>
                </a:solidFill>
                <a:ea typeface="宋体" panose="02010600030101010101" pitchFamily="2" charset="-122"/>
              </a:rPr>
              <a:t>device registers. </a:t>
            </a:r>
            <a:endParaRPr lang="zh-CN" altLang="en-US" sz="2400">
              <a:solidFill>
                <a:srgbClr val="0000CC"/>
              </a:solidFill>
              <a:ea typeface="宋体" panose="02010600030101010101" pitchFamily="2" charset="-122"/>
            </a:endParaRPr>
          </a:p>
          <a:p>
            <a:r>
              <a:rPr lang="zh-CN" altLang="en-US" sz="2400">
                <a:solidFill>
                  <a:srgbClr val="FF0000"/>
                </a:solidFill>
                <a:ea typeface="宋体" panose="02010600030101010101" pitchFamily="2" charset="-122"/>
              </a:rPr>
              <a:t>Reads</a:t>
            </a:r>
            <a:r>
              <a:rPr lang="zh-CN" altLang="en-US" sz="2400">
                <a:ea typeface="宋体" panose="02010600030101010101" pitchFamily="2" charset="-122"/>
              </a:rPr>
              <a:t> and </a:t>
            </a:r>
            <a:r>
              <a:rPr lang="zh-CN" altLang="en-US" sz="2400">
                <a:solidFill>
                  <a:srgbClr val="FF0000"/>
                </a:solidFill>
                <a:ea typeface="宋体" panose="02010600030101010101" pitchFamily="2" charset="-122"/>
              </a:rPr>
              <a:t>writes</a:t>
            </a:r>
            <a:r>
              <a:rPr lang="zh-CN" altLang="en-US" sz="2400">
                <a:ea typeface="宋体" panose="02010600030101010101" pitchFamily="2" charset="-122"/>
              </a:rPr>
              <a:t> to these </a:t>
            </a:r>
            <a:r>
              <a:rPr lang="zh-CN" altLang="en-US" sz="2400">
                <a:solidFill>
                  <a:srgbClr val="0000CC"/>
                </a:solidFill>
                <a:ea typeface="宋体" panose="02010600030101010101" pitchFamily="2" charset="-122"/>
              </a:rPr>
              <a:t>memory addresses </a:t>
            </a:r>
            <a:r>
              <a:rPr lang="zh-CN" altLang="en-US" sz="2400">
                <a:ea typeface="宋体" panose="02010600030101010101" pitchFamily="2" charset="-122"/>
              </a:rPr>
              <a:t>cause the </a:t>
            </a:r>
            <a:r>
              <a:rPr lang="zh-CN" altLang="en-US" sz="2400">
                <a:solidFill>
                  <a:srgbClr val="006600"/>
                </a:solidFill>
                <a:ea typeface="宋体" panose="02010600030101010101" pitchFamily="2" charset="-122"/>
              </a:rPr>
              <a:t>data to be transferred </a:t>
            </a:r>
            <a:r>
              <a:rPr lang="zh-CN" altLang="en-US" sz="2400">
                <a:ea typeface="宋体" panose="02010600030101010101" pitchFamily="2" charset="-122"/>
              </a:rPr>
              <a:t>to and from the </a:t>
            </a:r>
            <a:r>
              <a:rPr lang="zh-CN" altLang="en-US" sz="2400">
                <a:solidFill>
                  <a:srgbClr val="0000CC"/>
                </a:solidFill>
                <a:ea typeface="宋体" panose="02010600030101010101" pitchFamily="2" charset="-122"/>
              </a:rPr>
              <a:t>device registers</a:t>
            </a:r>
            <a:r>
              <a:rPr lang="zh-CN" altLang="en-US" sz="2400">
                <a:ea typeface="宋体" panose="02010600030101010101" pitchFamily="2" charset="-122"/>
              </a:rPr>
              <a:t>.</a:t>
            </a:r>
            <a:endParaRPr lang="zh-CN" altLang="en-US" sz="2400">
              <a:ea typeface="宋体" panose="02010600030101010101" pitchFamily="2" charset="-122"/>
            </a:endParaRPr>
          </a:p>
          <a:p>
            <a:endParaRPr lang="zh-CN" altLang="en-US" sz="2400">
              <a:ea typeface="宋体" panose="02010600030101010101" pitchFamily="2" charset="-122"/>
            </a:endParaRPr>
          </a:p>
          <a:p>
            <a:r>
              <a:rPr lang="zh-CN" altLang="en-US" sz="2400">
                <a:ea typeface="宋体" panose="02010600030101010101" pitchFamily="2" charset="-122"/>
              </a:rPr>
              <a:t>I/O设备的编址</a:t>
            </a:r>
            <a:endParaRPr lang="zh-CN" altLang="en-US" sz="2400">
              <a:ea typeface="宋体" panose="02010600030101010101" pitchFamily="2" charset="-122"/>
            </a:endParaRPr>
          </a:p>
          <a:p>
            <a:pPr lvl="1"/>
            <a:r>
              <a:rPr lang="zh-CN" altLang="en-US" sz="2000">
                <a:ea typeface="宋体" panose="02010600030101010101" pitchFamily="2" charset="-122"/>
              </a:rPr>
              <a:t>独立编址</a:t>
            </a:r>
            <a:endParaRPr lang="zh-CN" altLang="en-US" sz="2000">
              <a:ea typeface="宋体" panose="02010600030101010101" pitchFamily="2" charset="-122"/>
            </a:endParaRPr>
          </a:p>
          <a:p>
            <a:pPr lvl="1"/>
            <a:r>
              <a:rPr lang="zh-CN" altLang="en-US" sz="2000">
                <a:ea typeface="宋体" panose="02010600030101010101" pitchFamily="2" charset="-122"/>
              </a:rPr>
              <a:t>统一编址</a:t>
            </a:r>
            <a:endParaRPr lang="zh-CN" altLang="en-US" sz="2000">
              <a:ea typeface="宋体" panose="02010600030101010101" pitchFamily="2" charset="-122"/>
            </a:endParaRPr>
          </a:p>
          <a:p>
            <a:endParaRPr lang="zh-CN" altLang="en-US" sz="24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9.8 Allocating Kernel Memory</a:t>
            </a:r>
            <a:endParaRPr lang="en-US" altLang="zh-CN">
              <a:effectLst>
                <a:outerShdw blurRad="38100" dist="38100" dir="2700000" algn="tl">
                  <a:srgbClr val="C0C0C0"/>
                </a:outerShdw>
              </a:effectLst>
              <a:ea typeface="宋体" panose="02010600030101010101" pitchFamily="2" charset="-122"/>
            </a:endParaRPr>
          </a:p>
        </p:txBody>
      </p:sp>
      <p:sp>
        <p:nvSpPr>
          <p:cNvPr id="126979" name="Rectangle 3"/>
          <p:cNvSpPr>
            <a:spLocks noGrp="1" noChangeArrowheads="1"/>
          </p:cNvSpPr>
          <p:nvPr>
            <p:ph type="body" idx="4294967295"/>
          </p:nvPr>
        </p:nvSpPr>
        <p:spPr>
          <a:xfrm>
            <a:off x="827087" y="1282700"/>
            <a:ext cx="7616521" cy="4807382"/>
          </a:xfrm>
        </p:spPr>
        <p:txBody>
          <a:bodyPr/>
          <a:lstStyle/>
          <a:p>
            <a:r>
              <a:rPr lang="en-US" altLang="zh-CN" sz="2400" dirty="0">
                <a:solidFill>
                  <a:srgbClr val="0000CC"/>
                </a:solidFill>
                <a:ea typeface="宋体" panose="02010600030101010101" pitchFamily="2" charset="-122"/>
              </a:rPr>
              <a:t>Treated </a:t>
            </a:r>
            <a:r>
              <a:rPr lang="en-US" altLang="zh-CN" sz="2400" dirty="0">
                <a:solidFill>
                  <a:srgbClr val="C00000"/>
                </a:solidFill>
                <a:ea typeface="宋体" panose="02010600030101010101" pitchFamily="2" charset="-122"/>
              </a:rPr>
              <a:t>differently from </a:t>
            </a:r>
            <a:r>
              <a:rPr lang="en-US" altLang="zh-CN" sz="2400" dirty="0">
                <a:solidFill>
                  <a:srgbClr val="7030A0"/>
                </a:solidFill>
                <a:ea typeface="宋体" panose="02010600030101010101" pitchFamily="2" charset="-122"/>
              </a:rPr>
              <a:t>user </a:t>
            </a:r>
            <a:r>
              <a:rPr lang="en-US" altLang="zh-CN" sz="2400" dirty="0" smtClean="0">
                <a:solidFill>
                  <a:srgbClr val="7030A0"/>
                </a:solidFill>
                <a:ea typeface="宋体" panose="02010600030101010101" pitchFamily="2" charset="-122"/>
              </a:rPr>
              <a:t>memory;</a:t>
            </a:r>
            <a:endParaRPr lang="en-US" altLang="zh-CN" sz="2400" dirty="0">
              <a:solidFill>
                <a:srgbClr val="7030A0"/>
              </a:solidFill>
              <a:ea typeface="宋体" panose="02010600030101010101" pitchFamily="2" charset="-122"/>
            </a:endParaRPr>
          </a:p>
          <a:p>
            <a:r>
              <a:rPr lang="en-US" altLang="zh-CN" sz="2400" dirty="0">
                <a:ea typeface="宋体" panose="02010600030101010101" pitchFamily="2" charset="-122"/>
              </a:rPr>
              <a:t>Often allocated from a free-memory pool</a:t>
            </a:r>
            <a:endParaRPr lang="en-US" altLang="zh-CN" sz="2400" dirty="0">
              <a:ea typeface="宋体" panose="02010600030101010101" pitchFamily="2" charset="-122"/>
            </a:endParaRPr>
          </a:p>
          <a:p>
            <a:pPr lvl="1"/>
            <a:r>
              <a:rPr lang="en-US" altLang="zh-CN" sz="2400" dirty="0">
                <a:solidFill>
                  <a:srgbClr val="C00000"/>
                </a:solidFill>
                <a:ea typeface="宋体" panose="02010600030101010101" pitchFamily="2" charset="-122"/>
              </a:rPr>
              <a:t>Kernel</a:t>
            </a:r>
            <a:r>
              <a:rPr lang="en-US" altLang="zh-CN" sz="2400" dirty="0">
                <a:ea typeface="宋体" panose="02010600030101010101" pitchFamily="2" charset="-122"/>
              </a:rPr>
              <a:t> requests memory for </a:t>
            </a:r>
            <a:r>
              <a:rPr lang="en-US" altLang="zh-CN" sz="2400" b="1" dirty="0">
                <a:solidFill>
                  <a:srgbClr val="0070C0"/>
                </a:solidFill>
                <a:ea typeface="宋体" panose="02010600030101010101" pitchFamily="2" charset="-122"/>
              </a:rPr>
              <a:t>structures</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of </a:t>
            </a:r>
            <a:r>
              <a:rPr lang="en-US" altLang="zh-CN" sz="2400" dirty="0">
                <a:solidFill>
                  <a:srgbClr val="006600"/>
                </a:solidFill>
                <a:ea typeface="宋体" panose="02010600030101010101" pitchFamily="2" charset="-122"/>
              </a:rPr>
              <a:t>varying sizes</a:t>
            </a:r>
            <a:endParaRPr lang="en-US" altLang="zh-CN" sz="2400" dirty="0">
              <a:solidFill>
                <a:srgbClr val="006600"/>
              </a:solidFill>
              <a:ea typeface="宋体" panose="02010600030101010101" pitchFamily="2" charset="-122"/>
            </a:endParaRPr>
          </a:p>
          <a:p>
            <a:pPr lvl="2"/>
            <a:r>
              <a:rPr lang="en-US" altLang="zh-CN" sz="2000" dirty="0">
                <a:ea typeface="宋体" panose="02010600030101010101" pitchFamily="2" charset="-122"/>
              </a:rPr>
              <a:t>Some of which are </a:t>
            </a:r>
            <a:r>
              <a:rPr lang="en-US" altLang="zh-CN" sz="2000" dirty="0">
                <a:solidFill>
                  <a:srgbClr val="0070C0"/>
                </a:solidFill>
                <a:ea typeface="宋体" panose="02010600030101010101" pitchFamily="2" charset="-122"/>
              </a:rPr>
              <a:t>less than a page in size</a:t>
            </a:r>
            <a:endParaRPr lang="en-US" altLang="zh-CN" sz="2000" dirty="0">
              <a:solidFill>
                <a:srgbClr val="0070C0"/>
              </a:solidFill>
              <a:ea typeface="宋体" panose="02010600030101010101" pitchFamily="2" charset="-122"/>
            </a:endParaRPr>
          </a:p>
          <a:p>
            <a:pPr lvl="2"/>
            <a:r>
              <a:rPr lang="en-US" altLang="zh-CN" sz="2000" dirty="0">
                <a:ea typeface="宋体" panose="02010600030101010101" pitchFamily="2" charset="-122"/>
              </a:rPr>
              <a:t>Minimize waste due to a </a:t>
            </a:r>
            <a:r>
              <a:rPr lang="en-US" altLang="zh-CN" sz="2000" dirty="0">
                <a:solidFill>
                  <a:srgbClr val="0070C0"/>
                </a:solidFill>
                <a:ea typeface="宋体" panose="02010600030101010101" pitchFamily="2" charset="-122"/>
              </a:rPr>
              <a:t>fragmentation</a:t>
            </a:r>
            <a:endParaRPr lang="en-US" altLang="zh-CN" sz="2000" dirty="0">
              <a:solidFill>
                <a:srgbClr val="0070C0"/>
              </a:solidFill>
              <a:ea typeface="宋体" panose="02010600030101010101" pitchFamily="2" charset="-122"/>
            </a:endParaRPr>
          </a:p>
          <a:p>
            <a:pPr lvl="2"/>
            <a:r>
              <a:rPr lang="en-US" altLang="zh-CN" sz="2000" b="1" dirty="0">
                <a:solidFill>
                  <a:srgbClr val="FF0000"/>
                </a:solidFill>
                <a:ea typeface="宋体" panose="02010600030101010101" pitchFamily="2" charset="-122"/>
              </a:rPr>
              <a:t>OS do </a:t>
            </a:r>
            <a:r>
              <a:rPr lang="en-US" altLang="zh-CN" sz="2000" b="1" dirty="0">
                <a:solidFill>
                  <a:srgbClr val="0000CC"/>
                </a:solidFill>
                <a:ea typeface="宋体" panose="02010600030101010101" pitchFamily="2" charset="-122"/>
              </a:rPr>
              <a:t>not</a:t>
            </a:r>
            <a:r>
              <a:rPr lang="en-US" altLang="zh-CN" sz="2000" b="1" dirty="0">
                <a:solidFill>
                  <a:srgbClr val="FF0000"/>
                </a:solidFill>
                <a:ea typeface="宋体" panose="02010600030101010101" pitchFamily="2" charset="-122"/>
              </a:rPr>
              <a:t> subject kernel code or data to be </a:t>
            </a:r>
            <a:r>
              <a:rPr lang="en-US" altLang="zh-CN" sz="2000" b="1" dirty="0">
                <a:solidFill>
                  <a:srgbClr val="7030A0"/>
                </a:solidFill>
                <a:ea typeface="宋体" panose="02010600030101010101" pitchFamily="2" charset="-122"/>
              </a:rPr>
              <a:t>paging system</a:t>
            </a:r>
            <a:endParaRPr lang="en-US" altLang="zh-CN" sz="2000" b="1" dirty="0">
              <a:solidFill>
                <a:srgbClr val="7030A0"/>
              </a:solidFill>
              <a:ea typeface="宋体" panose="02010600030101010101" pitchFamily="2" charset="-122"/>
            </a:endParaRPr>
          </a:p>
          <a:p>
            <a:pPr lvl="1"/>
            <a:r>
              <a:rPr lang="en-US" altLang="zh-CN" sz="2400" dirty="0">
                <a:solidFill>
                  <a:srgbClr val="FF0000"/>
                </a:solidFill>
                <a:ea typeface="宋体" panose="02010600030101010101" pitchFamily="2" charset="-122"/>
              </a:rPr>
              <a:t>Some </a:t>
            </a:r>
            <a:r>
              <a:rPr lang="en-US" altLang="zh-CN" sz="2400" dirty="0">
                <a:solidFill>
                  <a:srgbClr val="006600"/>
                </a:solidFill>
                <a:ea typeface="宋体" panose="02010600030101010101" pitchFamily="2" charset="-122"/>
              </a:rPr>
              <a:t>kernel memory </a:t>
            </a:r>
            <a:r>
              <a:rPr lang="en-US" altLang="zh-CN" sz="2400" dirty="0">
                <a:solidFill>
                  <a:srgbClr val="FF0000"/>
                </a:solidFill>
                <a:ea typeface="宋体" panose="02010600030101010101" pitchFamily="2" charset="-122"/>
              </a:rPr>
              <a:t>needs to be </a:t>
            </a:r>
            <a:r>
              <a:rPr lang="en-US" altLang="zh-CN" sz="2400" dirty="0">
                <a:solidFill>
                  <a:srgbClr val="006600"/>
                </a:solidFill>
                <a:ea typeface="宋体" panose="02010600030101010101" pitchFamily="2" charset="-122"/>
              </a:rPr>
              <a:t>contiguous</a:t>
            </a:r>
            <a:endParaRPr lang="en-US" altLang="zh-CN" sz="2400" dirty="0">
              <a:solidFill>
                <a:srgbClr val="006600"/>
              </a:solidFill>
              <a:ea typeface="宋体" panose="02010600030101010101" pitchFamily="2" charset="-122"/>
            </a:endParaRPr>
          </a:p>
          <a:p>
            <a:pPr lvl="2"/>
            <a:r>
              <a:rPr lang="en-US" altLang="zh-CN" sz="2000" dirty="0">
                <a:ea typeface="宋体" panose="02010600030101010101" pitchFamily="2" charset="-122"/>
              </a:rPr>
              <a:t>Certain hardware devices interact directly with physical memory </a:t>
            </a:r>
            <a:endParaRPr lang="en-US" altLang="zh-CN" sz="2000" dirty="0">
              <a:ea typeface="宋体" panose="02010600030101010101" pitchFamily="2" charset="-122"/>
            </a:endParaRPr>
          </a:p>
          <a:p>
            <a:pPr>
              <a:buFont typeface="Monotype Sorts" pitchFamily="2" charset="2"/>
              <a:buNone/>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631825" y="555625"/>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9.9  Other Considerations</a:t>
            </a:r>
            <a:endParaRPr lang="en-US" altLang="zh-CN">
              <a:effectLst>
                <a:outerShdw blurRad="38100" dist="38100" dir="2700000" algn="tl">
                  <a:srgbClr val="C0C0C0"/>
                </a:outerShdw>
              </a:effectLst>
              <a:ea typeface="宋体" panose="02010600030101010101" pitchFamily="2" charset="-122"/>
            </a:endParaRPr>
          </a:p>
        </p:txBody>
      </p:sp>
      <p:sp>
        <p:nvSpPr>
          <p:cNvPr id="128003" name="Rectangle 3"/>
          <p:cNvSpPr>
            <a:spLocks noGrp="1" noChangeArrowheads="1"/>
          </p:cNvSpPr>
          <p:nvPr>
            <p:ph type="body" idx="4294967295"/>
          </p:nvPr>
        </p:nvSpPr>
        <p:spPr>
          <a:xfrm>
            <a:off x="827088" y="1447800"/>
            <a:ext cx="7064375" cy="2263775"/>
          </a:xfrm>
        </p:spPr>
        <p:txBody>
          <a:bodyPr/>
          <a:lstStyle/>
          <a:p>
            <a:r>
              <a:rPr lang="en-US" altLang="zh-CN" sz="2400">
                <a:ea typeface="宋体" panose="02010600030101010101" pitchFamily="2" charset="-122"/>
              </a:rPr>
              <a:t>The major decisions that we make for a paging system are the selections of a </a:t>
            </a:r>
            <a:r>
              <a:rPr lang="en-US" altLang="zh-CN" sz="2400">
                <a:solidFill>
                  <a:srgbClr val="009900"/>
                </a:solidFill>
                <a:ea typeface="宋体" panose="02010600030101010101" pitchFamily="2" charset="-122"/>
              </a:rPr>
              <a:t>replacement algorithm </a:t>
            </a:r>
            <a:r>
              <a:rPr lang="en-US" altLang="zh-CN" sz="2400">
                <a:ea typeface="宋体" panose="02010600030101010101" pitchFamily="2" charset="-122"/>
              </a:rPr>
              <a:t>and an </a:t>
            </a:r>
            <a:r>
              <a:rPr lang="en-US" altLang="zh-CN" sz="2400">
                <a:solidFill>
                  <a:srgbClr val="009900"/>
                </a:solidFill>
                <a:ea typeface="宋体" panose="02010600030101010101" pitchFamily="2" charset="-122"/>
              </a:rPr>
              <a:t>allocation policy</a:t>
            </a:r>
            <a:r>
              <a:rPr lang="en-US" altLang="zh-CN" sz="2400">
                <a:ea typeface="宋体" panose="02010600030101010101" pitchFamily="2" charset="-122"/>
              </a:rPr>
              <a:t>, </a:t>
            </a:r>
            <a:endParaRPr lang="en-US" altLang="zh-CN" sz="2400">
              <a:ea typeface="宋体" panose="02010600030101010101" pitchFamily="2" charset="-122"/>
            </a:endParaRPr>
          </a:p>
          <a:p>
            <a:r>
              <a:rPr lang="en-US" altLang="zh-CN" sz="2400">
                <a:ea typeface="宋体" panose="02010600030101010101" pitchFamily="2" charset="-122"/>
              </a:rPr>
              <a:t>There are </a:t>
            </a:r>
            <a:r>
              <a:rPr lang="en-US" altLang="zh-CN" sz="2400">
                <a:solidFill>
                  <a:srgbClr val="009900"/>
                </a:solidFill>
                <a:ea typeface="宋体" panose="02010600030101010101" pitchFamily="2" charset="-122"/>
              </a:rPr>
              <a:t>many other considerations </a:t>
            </a:r>
            <a:r>
              <a:rPr lang="en-US" altLang="zh-CN" sz="2400">
                <a:ea typeface="宋体" panose="02010600030101010101" pitchFamily="2" charset="-122"/>
              </a:rPr>
              <a:t>as well, and we discuss several of them.</a:t>
            </a:r>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685800" y="566738"/>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9.9.1 Other Considerations -- Prepaging</a:t>
            </a:r>
            <a:endParaRPr lang="en-US" altLang="zh-CN">
              <a:effectLst>
                <a:outerShdw blurRad="38100" dist="38100" dir="2700000" algn="tl">
                  <a:srgbClr val="C0C0C0"/>
                </a:outerShdw>
              </a:effectLst>
              <a:ea typeface="宋体" panose="02010600030101010101" pitchFamily="2" charset="-122"/>
            </a:endParaRPr>
          </a:p>
        </p:txBody>
      </p:sp>
      <p:sp>
        <p:nvSpPr>
          <p:cNvPr id="129027" name="Rectangle 3"/>
          <p:cNvSpPr>
            <a:spLocks noGrp="1" noChangeArrowheads="1"/>
          </p:cNvSpPr>
          <p:nvPr>
            <p:ph type="body" idx="4294967295"/>
          </p:nvPr>
        </p:nvSpPr>
        <p:spPr>
          <a:xfrm>
            <a:off x="827088" y="1447800"/>
            <a:ext cx="7523162" cy="4908550"/>
          </a:xfrm>
        </p:spPr>
        <p:txBody>
          <a:bodyPr/>
          <a:lstStyle/>
          <a:p>
            <a:r>
              <a:rPr lang="zh-CN" altLang="en-US" sz="1800">
                <a:ea typeface="宋体" panose="02010600030101010101" pitchFamily="2" charset="-122"/>
              </a:rPr>
              <a:t>Prepaging （</a:t>
            </a:r>
            <a:r>
              <a:rPr lang="zh-CN" altLang="en-US" sz="1800" b="1">
                <a:ea typeface="宋体" panose="02010600030101010101" pitchFamily="2" charset="-122"/>
              </a:rPr>
              <a:t>类似8088中的指令预取）</a:t>
            </a:r>
            <a:endParaRPr lang="zh-CN" altLang="en-US" sz="1800" b="1">
              <a:ea typeface="宋体" panose="02010600030101010101" pitchFamily="2" charset="-122"/>
            </a:endParaRPr>
          </a:p>
          <a:p>
            <a:pPr lvl="1"/>
            <a:r>
              <a:rPr lang="zh-CN" altLang="en-US" sz="1600">
                <a:ea typeface="宋体" panose="02010600030101010101" pitchFamily="2" charset="-122"/>
              </a:rPr>
              <a:t>To reduce the large number of page faults that occurs at process startup</a:t>
            </a:r>
            <a:endParaRPr lang="zh-CN" altLang="en-US" sz="1600">
              <a:ea typeface="宋体" panose="02010600030101010101" pitchFamily="2" charset="-122"/>
            </a:endParaRPr>
          </a:p>
          <a:p>
            <a:pPr lvl="1"/>
            <a:r>
              <a:rPr lang="zh-CN" altLang="en-US" sz="1600" b="1">
                <a:solidFill>
                  <a:srgbClr val="0000CC"/>
                </a:solidFill>
                <a:ea typeface="宋体" panose="02010600030101010101" pitchFamily="2" charset="-122"/>
              </a:rPr>
              <a:t>Prepage all or some of the pages a process will need, before they are referenced</a:t>
            </a:r>
            <a:endParaRPr lang="zh-CN" altLang="en-US" sz="1600" b="1">
              <a:solidFill>
                <a:srgbClr val="0000CC"/>
              </a:solidFill>
              <a:ea typeface="宋体" panose="02010600030101010101" pitchFamily="2" charset="-122"/>
            </a:endParaRPr>
          </a:p>
          <a:p>
            <a:pPr lvl="1"/>
            <a:r>
              <a:rPr lang="zh-CN" altLang="en-US" sz="1600" b="1">
                <a:ea typeface="宋体" panose="02010600030101010101" pitchFamily="2" charset="-122"/>
              </a:rPr>
              <a:t>E.g. if one suspended process is to be executing, we automatically </a:t>
            </a:r>
            <a:r>
              <a:rPr lang="zh-CN" altLang="en-US" sz="1600" b="1">
                <a:solidFill>
                  <a:srgbClr val="0000CC"/>
                </a:solidFill>
                <a:ea typeface="宋体" panose="02010600030101010101" pitchFamily="2" charset="-122"/>
              </a:rPr>
              <a:t>bring back into memory its entire working set </a:t>
            </a:r>
            <a:r>
              <a:rPr lang="zh-CN" altLang="en-US" sz="1600" b="1">
                <a:solidFill>
                  <a:srgbClr val="FF0000"/>
                </a:solidFill>
                <a:ea typeface="宋体" panose="02010600030101010101" pitchFamily="2" charset="-122"/>
              </a:rPr>
              <a:t>before</a:t>
            </a:r>
            <a:r>
              <a:rPr lang="zh-CN" altLang="en-US" sz="1600" b="1">
                <a:ea typeface="宋体" panose="02010600030101010101" pitchFamily="2" charset="-122"/>
              </a:rPr>
              <a:t> </a:t>
            </a:r>
            <a:r>
              <a:rPr lang="zh-CN" altLang="en-US" sz="1600" b="1">
                <a:solidFill>
                  <a:srgbClr val="006600"/>
                </a:solidFill>
                <a:ea typeface="宋体" panose="02010600030101010101" pitchFamily="2" charset="-122"/>
              </a:rPr>
              <a:t>restarting the process. </a:t>
            </a:r>
            <a:endParaRPr lang="zh-CN" altLang="en-US" sz="1600" b="1">
              <a:solidFill>
                <a:srgbClr val="006600"/>
              </a:solidFill>
              <a:ea typeface="宋体" panose="02010600030101010101" pitchFamily="2" charset="-122"/>
            </a:endParaRPr>
          </a:p>
          <a:p>
            <a:pPr lvl="1"/>
            <a:endParaRPr lang="zh-CN" altLang="en-US" sz="1600" b="1">
              <a:ea typeface="宋体" panose="02010600030101010101" pitchFamily="2" charset="-122"/>
            </a:endParaRPr>
          </a:p>
          <a:p>
            <a:pPr lvl="1"/>
            <a:r>
              <a:rPr lang="zh-CN" altLang="en-US" sz="1600">
                <a:ea typeface="宋体" panose="02010600030101010101" pitchFamily="2" charset="-122"/>
              </a:rPr>
              <a:t>But if prepaged pages are </a:t>
            </a:r>
            <a:r>
              <a:rPr lang="zh-CN" altLang="en-US" sz="1600" b="1">
                <a:ea typeface="宋体" panose="02010600030101010101" pitchFamily="2" charset="-122"/>
              </a:rPr>
              <a:t>unused,</a:t>
            </a:r>
            <a:r>
              <a:rPr lang="zh-CN" altLang="en-US" sz="1600">
                <a:ea typeface="宋体" panose="02010600030101010101" pitchFamily="2" charset="-122"/>
              </a:rPr>
              <a:t> I/O and memory was </a:t>
            </a:r>
            <a:r>
              <a:rPr lang="zh-CN" altLang="en-US" sz="1600" b="1">
                <a:ea typeface="宋体" panose="02010600030101010101" pitchFamily="2" charset="-122"/>
              </a:rPr>
              <a:t>wasted</a:t>
            </a:r>
            <a:endParaRPr lang="zh-CN" altLang="en-US" sz="1600" b="1">
              <a:ea typeface="宋体" panose="02010600030101010101" pitchFamily="2" charset="-122"/>
            </a:endParaRPr>
          </a:p>
          <a:p>
            <a:pPr lvl="1"/>
            <a:r>
              <a:rPr lang="zh-CN" altLang="en-US" sz="1600">
                <a:ea typeface="宋体" panose="02010600030101010101" pitchFamily="2" charset="-122"/>
              </a:rPr>
              <a:t>Assume </a:t>
            </a:r>
            <a:r>
              <a:rPr lang="zh-CN" altLang="en-US" sz="1600" i="1">
                <a:solidFill>
                  <a:srgbClr val="009900"/>
                </a:solidFill>
                <a:ea typeface="宋体" panose="02010600030101010101" pitchFamily="2" charset="-122"/>
              </a:rPr>
              <a:t>s</a:t>
            </a:r>
            <a:r>
              <a:rPr lang="zh-CN" altLang="en-US" sz="1600">
                <a:ea typeface="宋体" panose="02010600030101010101" pitchFamily="2" charset="-122"/>
              </a:rPr>
              <a:t> pages are prepaged and </a:t>
            </a:r>
            <a:r>
              <a:rPr lang="el-GR" altLang="en-US" sz="1600" i="1">
                <a:solidFill>
                  <a:srgbClr val="009900"/>
                </a:solidFill>
              </a:rPr>
              <a:t>α</a:t>
            </a:r>
            <a:r>
              <a:rPr lang="zh-CN" altLang="en-US" sz="1600" i="1">
                <a:ea typeface="宋体" panose="02010600030101010101" pitchFamily="2" charset="-122"/>
              </a:rPr>
              <a:t> </a:t>
            </a:r>
            <a:r>
              <a:rPr lang="zh-CN" altLang="en-US" sz="1600">
                <a:ea typeface="宋体" panose="02010600030101010101" pitchFamily="2" charset="-122"/>
              </a:rPr>
              <a:t>of the pages is actually used</a:t>
            </a:r>
            <a:endParaRPr lang="zh-CN" altLang="en-US" sz="1600">
              <a:ea typeface="宋体" panose="02010600030101010101" pitchFamily="2" charset="-122"/>
            </a:endParaRPr>
          </a:p>
          <a:p>
            <a:pPr lvl="2"/>
            <a:r>
              <a:rPr lang="zh-CN" altLang="en-US" sz="1400">
                <a:ea typeface="宋体" panose="02010600030101010101" pitchFamily="2" charset="-122"/>
              </a:rPr>
              <a:t>Is cost of </a:t>
            </a:r>
            <a:r>
              <a:rPr lang="zh-CN" altLang="en-US" sz="1400" i="1">
                <a:ea typeface="宋体" panose="02010600030101010101" pitchFamily="2" charset="-122"/>
              </a:rPr>
              <a:t>s * </a:t>
            </a:r>
            <a:r>
              <a:rPr lang="el-GR" altLang="en-US" sz="1400" i="1"/>
              <a:t>α</a:t>
            </a:r>
            <a:r>
              <a:rPr lang="zh-CN" altLang="en-US" sz="1400" i="1">
                <a:ea typeface="宋体" panose="02010600030101010101" pitchFamily="2" charset="-122"/>
              </a:rPr>
              <a:t>  </a:t>
            </a:r>
            <a:r>
              <a:rPr lang="zh-CN" altLang="en-US" sz="1400">
                <a:ea typeface="宋体" panose="02010600030101010101" pitchFamily="2" charset="-122"/>
              </a:rPr>
              <a:t>save pages faults greater or less than the cost of prepaging</a:t>
            </a:r>
            <a:r>
              <a:rPr lang="zh-CN" altLang="en-US" sz="1400" i="1">
                <a:ea typeface="宋体" panose="02010600030101010101" pitchFamily="2" charset="-122"/>
              </a:rPr>
              <a:t> </a:t>
            </a:r>
            <a:br>
              <a:rPr lang="zh-CN" altLang="en-US" sz="1400" i="1">
                <a:ea typeface="宋体" panose="02010600030101010101" pitchFamily="2" charset="-122"/>
              </a:rPr>
            </a:br>
            <a:r>
              <a:rPr lang="zh-CN" altLang="en-US" sz="1400" i="1">
                <a:ea typeface="宋体" panose="02010600030101010101" pitchFamily="2" charset="-122"/>
              </a:rPr>
              <a:t>s * (1- </a:t>
            </a:r>
            <a:r>
              <a:rPr lang="el-GR" altLang="en-US" sz="1400" i="1"/>
              <a:t>α</a:t>
            </a:r>
            <a:r>
              <a:rPr lang="zh-CN" altLang="en-US" sz="1400" i="1">
                <a:ea typeface="宋体" panose="02010600030101010101" pitchFamily="2" charset="-122"/>
              </a:rPr>
              <a:t>) </a:t>
            </a:r>
            <a:r>
              <a:rPr lang="zh-CN" altLang="en-US" sz="1400">
                <a:ea typeface="宋体" panose="02010600030101010101" pitchFamily="2" charset="-122"/>
              </a:rPr>
              <a:t>unnecessary pages</a:t>
            </a:r>
            <a:r>
              <a:rPr lang="zh-CN" altLang="en-US" sz="1400" i="1">
                <a:ea typeface="宋体" panose="02010600030101010101" pitchFamily="2" charset="-122"/>
              </a:rPr>
              <a:t>?  </a:t>
            </a:r>
            <a:endParaRPr lang="zh-CN" altLang="en-US" sz="1400" i="1">
              <a:ea typeface="宋体" panose="02010600030101010101" pitchFamily="2" charset="-122"/>
            </a:endParaRPr>
          </a:p>
          <a:p>
            <a:pPr lvl="2"/>
            <a:r>
              <a:rPr lang="el-GR" altLang="en-US" sz="1400" i="1"/>
              <a:t>α</a:t>
            </a:r>
            <a:r>
              <a:rPr lang="en-US" altLang="zh-CN" sz="1400" i="1">
                <a:ea typeface="宋体" panose="02010600030101010101" pitchFamily="2" charset="-122"/>
              </a:rPr>
              <a:t> </a:t>
            </a:r>
            <a:r>
              <a:rPr lang="en-US" altLang="zh-CN" sz="1400">
                <a:ea typeface="宋体" panose="02010600030101010101" pitchFamily="2" charset="-122"/>
              </a:rPr>
              <a:t>near zero </a:t>
            </a:r>
            <a:r>
              <a:rPr lang="en-US" altLang="zh-CN" sz="1400">
                <a:ea typeface="宋体" panose="02010600030101010101" pitchFamily="2" charset="-122"/>
                <a:sym typeface="Symbol" panose="05050102010706020507" pitchFamily="18" charset="2"/>
              </a:rPr>
              <a:t> prepaging loses</a:t>
            </a:r>
            <a:r>
              <a:rPr lang="en-US" altLang="zh-CN" sz="1400">
                <a:ea typeface="宋体" panose="02010600030101010101" pitchFamily="2" charset="-122"/>
              </a:rPr>
              <a:t> </a:t>
            </a:r>
            <a:endParaRPr lang="en-US" altLang="zh-CN" sz="1400">
              <a:ea typeface="宋体" panose="02010600030101010101" pitchFamily="2" charset="-122"/>
            </a:endParaRPr>
          </a:p>
          <a:p>
            <a:pPr lvl="2"/>
            <a:endParaRPr lang="en-US" altLang="zh-CN" sz="1400">
              <a:ea typeface="宋体" panose="02010600030101010101" pitchFamily="2" charset="-122"/>
            </a:endParaRPr>
          </a:p>
          <a:p>
            <a:r>
              <a:rPr lang="en-US" altLang="zh-CN" sz="2200">
                <a:ea typeface="宋体" panose="02010600030101010101" pitchFamily="2" charset="-122"/>
              </a:rPr>
              <a:t>Unix</a:t>
            </a:r>
            <a:r>
              <a:rPr lang="zh-CN" altLang="en-US" sz="2200">
                <a:ea typeface="宋体" panose="02010600030101010101" pitchFamily="2" charset="-122"/>
              </a:rPr>
              <a:t>读取文件：read(), reada ( readahead)</a:t>
            </a:r>
            <a:endParaRPr lang="zh-CN" altLang="en-US" sz="22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685800" y="892175"/>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9.9.2 Other Considerations– Page Size</a:t>
            </a:r>
            <a:endParaRPr lang="en-US" altLang="zh-CN">
              <a:effectLst>
                <a:outerShdw blurRad="38100" dist="38100" dir="2700000" algn="tl">
                  <a:srgbClr val="C0C0C0"/>
                </a:outerShdw>
              </a:effectLst>
              <a:ea typeface="宋体" panose="02010600030101010101" pitchFamily="2" charset="-122"/>
            </a:endParaRPr>
          </a:p>
        </p:txBody>
      </p:sp>
      <p:sp>
        <p:nvSpPr>
          <p:cNvPr id="130051" name="Rectangle 3"/>
          <p:cNvSpPr>
            <a:spLocks noGrp="1" noChangeArrowheads="1"/>
          </p:cNvSpPr>
          <p:nvPr>
            <p:ph type="body" idx="4294967295"/>
          </p:nvPr>
        </p:nvSpPr>
        <p:spPr>
          <a:xfrm>
            <a:off x="347663" y="1992313"/>
            <a:ext cx="8240712" cy="3884704"/>
          </a:xfrm>
        </p:spPr>
        <p:txBody>
          <a:bodyPr/>
          <a:lstStyle/>
          <a:p>
            <a:r>
              <a:rPr lang="en-US" altLang="zh-CN" sz="2400" dirty="0">
                <a:ea typeface="宋体" panose="02010600030101010101" pitchFamily="2" charset="-122"/>
              </a:rPr>
              <a:t>Page size selection must take into consideration:</a:t>
            </a:r>
            <a:endParaRPr lang="en-US" altLang="zh-CN" sz="2400" dirty="0">
              <a:ea typeface="宋体" panose="02010600030101010101" pitchFamily="2" charset="-122"/>
            </a:endParaRPr>
          </a:p>
          <a:p>
            <a:pPr lvl="1"/>
            <a:r>
              <a:rPr lang="en-US" altLang="zh-CN" sz="2000" dirty="0">
                <a:solidFill>
                  <a:srgbClr val="0070C0"/>
                </a:solidFill>
                <a:ea typeface="宋体" panose="02010600030101010101" pitchFamily="2" charset="-122"/>
              </a:rPr>
              <a:t>Fragmentation</a:t>
            </a:r>
            <a:r>
              <a:rPr lang="en-US" altLang="zh-CN" sz="2000" dirty="0">
                <a:ea typeface="宋体" panose="02010600030101010101" pitchFamily="2" charset="-122"/>
              </a:rPr>
              <a:t> (solution</a:t>
            </a:r>
            <a:r>
              <a:rPr lang="zh-CN" altLang="en-US" sz="2000" dirty="0">
                <a:ea typeface="宋体" panose="02010600030101010101" pitchFamily="2" charset="-122"/>
              </a:rPr>
              <a:t>：smaller page size)</a:t>
            </a:r>
            <a:endParaRPr lang="zh-CN" altLang="en-US" sz="2000" dirty="0">
              <a:ea typeface="宋体" panose="02010600030101010101" pitchFamily="2" charset="-122"/>
            </a:endParaRPr>
          </a:p>
          <a:p>
            <a:pPr lvl="1"/>
            <a:r>
              <a:rPr lang="zh-CN" altLang="en-US" sz="2000" dirty="0">
                <a:solidFill>
                  <a:srgbClr val="0070C0"/>
                </a:solidFill>
                <a:ea typeface="宋体" panose="02010600030101010101" pitchFamily="2" charset="-122"/>
              </a:rPr>
              <a:t>table size         </a:t>
            </a:r>
            <a:r>
              <a:rPr lang="zh-CN" altLang="en-US" sz="2000" dirty="0">
                <a:ea typeface="宋体" panose="02010600030101010101" pitchFamily="2" charset="-122"/>
              </a:rPr>
              <a:t>(solution： lager page size)</a:t>
            </a:r>
            <a:endParaRPr lang="zh-CN" altLang="en-US" sz="2000" dirty="0">
              <a:ea typeface="宋体" panose="02010600030101010101" pitchFamily="2" charset="-122"/>
            </a:endParaRPr>
          </a:p>
          <a:p>
            <a:pPr lvl="1"/>
            <a:r>
              <a:rPr lang="zh-CN" altLang="en-US" sz="2000" dirty="0">
                <a:solidFill>
                  <a:srgbClr val="0070C0"/>
                </a:solidFill>
                <a:ea typeface="宋体" panose="02010600030101010101" pitchFamily="2" charset="-122"/>
              </a:rPr>
              <a:t>I/O overhead    </a:t>
            </a:r>
            <a:r>
              <a:rPr lang="zh-CN" altLang="en-US" sz="2000" dirty="0">
                <a:ea typeface="宋体" panose="02010600030101010101" pitchFamily="2" charset="-122"/>
              </a:rPr>
              <a:t>(solution： lager page size)</a:t>
            </a:r>
            <a:endParaRPr lang="zh-CN" altLang="en-US" sz="2000" dirty="0">
              <a:ea typeface="宋体" panose="02010600030101010101" pitchFamily="2" charset="-122"/>
            </a:endParaRPr>
          </a:p>
          <a:p>
            <a:pPr lvl="1"/>
            <a:r>
              <a:rPr lang="zh-CN" altLang="en-US" sz="2000" dirty="0">
                <a:solidFill>
                  <a:srgbClr val="0070C0"/>
                </a:solidFill>
                <a:ea typeface="宋体" panose="02010600030101010101" pitchFamily="2" charset="-122"/>
              </a:rPr>
              <a:t>Locality</a:t>
            </a:r>
            <a:r>
              <a:rPr lang="zh-CN" altLang="en-US" sz="2000" dirty="0">
                <a:ea typeface="宋体" panose="02010600030101010101" pitchFamily="2" charset="-122"/>
              </a:rPr>
              <a:t>            (solution： smaller page size, </a:t>
            </a:r>
            <a:endParaRPr lang="en-US" altLang="zh-CN" sz="2000" dirty="0">
              <a:ea typeface="宋体" panose="02010600030101010101" pitchFamily="2" charset="-122"/>
            </a:endParaRPr>
          </a:p>
          <a:p>
            <a:pPr marL="457200" lvl="1" indent="0">
              <a:buNone/>
            </a:pPr>
            <a:r>
              <a:rPr lang="en-US" altLang="zh-CN" sz="2000" dirty="0">
                <a:ea typeface="宋体" panose="02010600030101010101" pitchFamily="2" charset="-122"/>
              </a:rPr>
              <a:t>                                              </a:t>
            </a:r>
            <a:r>
              <a:rPr lang="zh-CN" altLang="en-US" sz="2000" dirty="0">
                <a:ea typeface="宋体" panose="02010600030101010101" pitchFamily="2" charset="-122"/>
              </a:rPr>
              <a:t>total I/O should  be reduced,</a:t>
            </a:r>
            <a:endParaRPr lang="en-US" altLang="zh-CN" sz="2000" dirty="0">
              <a:ea typeface="宋体" panose="02010600030101010101" pitchFamily="2" charset="-122"/>
            </a:endParaRPr>
          </a:p>
          <a:p>
            <a:pPr marL="457200" lvl="1" indent="0">
              <a:buNone/>
            </a:pPr>
            <a:r>
              <a:rPr lang="zh-CN" altLang="en-US" sz="2000" dirty="0">
                <a:ea typeface="宋体" panose="02010600030101010101" pitchFamily="2" charset="-122"/>
              </a:rPr>
              <a:t>                                              locality will be improved)</a:t>
            </a:r>
            <a:endParaRPr lang="zh-CN" altLang="en-US" sz="2000" dirty="0">
              <a:ea typeface="宋体" panose="02010600030101010101" pitchFamily="2" charset="-122"/>
            </a:endParaRPr>
          </a:p>
          <a:p>
            <a:pPr lvl="1">
              <a:buFont typeface="Monotype Sorts" pitchFamily="2" charset="2"/>
              <a:buNone/>
            </a:pPr>
            <a:r>
              <a:rPr lang="zh-CN" altLang="en-US" sz="2000" dirty="0">
                <a:ea typeface="宋体" panose="02010600030101010101" pitchFamily="2" charset="-122"/>
              </a:rPr>
              <a:t>A </a:t>
            </a:r>
            <a:r>
              <a:rPr lang="zh-CN" altLang="en-US" sz="2000" dirty="0">
                <a:solidFill>
                  <a:srgbClr val="0000CC"/>
                </a:solidFill>
                <a:ea typeface="宋体" panose="02010600030101010101" pitchFamily="2" charset="-122"/>
              </a:rPr>
              <a:t>smaller page size </a:t>
            </a:r>
            <a:r>
              <a:rPr lang="zh-CN" altLang="en-US" sz="2000" dirty="0">
                <a:ea typeface="宋体" panose="02010600030101010101" pitchFamily="2" charset="-122"/>
              </a:rPr>
              <a:t>allows each page to </a:t>
            </a:r>
            <a:r>
              <a:rPr lang="zh-CN" altLang="en-US" sz="2000" dirty="0">
                <a:solidFill>
                  <a:srgbClr val="006600"/>
                </a:solidFill>
                <a:ea typeface="宋体" panose="02010600030101010101" pitchFamily="2" charset="-122"/>
              </a:rPr>
              <a:t>match </a:t>
            </a:r>
            <a:r>
              <a:rPr lang="zh-CN" altLang="en-US" sz="2000" dirty="0">
                <a:ea typeface="宋体" panose="02010600030101010101" pitchFamily="2" charset="-122"/>
              </a:rPr>
              <a:t>program locality </a:t>
            </a:r>
            <a:r>
              <a:rPr lang="zh-CN" altLang="en-US" sz="2000" dirty="0">
                <a:solidFill>
                  <a:srgbClr val="C00000"/>
                </a:solidFill>
                <a:ea typeface="宋体" panose="02010600030101010101" pitchFamily="2" charset="-122"/>
              </a:rPr>
              <a:t>more accurately.</a:t>
            </a:r>
            <a:endParaRPr lang="zh-CN" altLang="en-US" sz="2000" dirty="0">
              <a:solidFill>
                <a:srgbClr val="C00000"/>
              </a:solidFill>
              <a:ea typeface="宋体" panose="02010600030101010101" pitchFamily="2" charset="-122"/>
            </a:endParaRPr>
          </a:p>
          <a:p>
            <a:pPr lvl="1"/>
            <a:endParaRPr lang="zh-CN" altLang="en-US"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9.9.3 Other Considerations– TLB Reach </a:t>
            </a:r>
            <a:endParaRPr lang="en-US" altLang="zh-CN">
              <a:effectLst>
                <a:outerShdw blurRad="38100" dist="38100" dir="2700000" algn="tl">
                  <a:srgbClr val="C0C0C0"/>
                </a:outerShdw>
              </a:effectLst>
              <a:ea typeface="宋体" panose="02010600030101010101" pitchFamily="2" charset="-122"/>
            </a:endParaRPr>
          </a:p>
        </p:txBody>
      </p:sp>
      <p:sp>
        <p:nvSpPr>
          <p:cNvPr id="131075" name="Rectangle 3"/>
          <p:cNvSpPr>
            <a:spLocks noGrp="1" noChangeArrowheads="1"/>
          </p:cNvSpPr>
          <p:nvPr>
            <p:ph type="body" idx="4294967295"/>
          </p:nvPr>
        </p:nvSpPr>
        <p:spPr>
          <a:xfrm>
            <a:off x="827088" y="1187450"/>
            <a:ext cx="7653337" cy="4941888"/>
          </a:xfrm>
        </p:spPr>
        <p:txBody>
          <a:bodyPr/>
          <a:lstStyle/>
          <a:p>
            <a:r>
              <a:rPr lang="en-US" altLang="zh-CN" sz="2200">
                <a:ea typeface="宋体" panose="02010600030101010101" pitchFamily="2" charset="-122"/>
              </a:rPr>
              <a:t>To </a:t>
            </a:r>
            <a:r>
              <a:rPr lang="en-US" altLang="zh-CN" sz="2200">
                <a:solidFill>
                  <a:srgbClr val="FF0000"/>
                </a:solidFill>
                <a:ea typeface="宋体" panose="02010600030101010101" pitchFamily="2" charset="-122"/>
              </a:rPr>
              <a:t>increase</a:t>
            </a:r>
            <a:r>
              <a:rPr lang="en-US" altLang="zh-CN" sz="2200">
                <a:ea typeface="宋体" panose="02010600030101010101" pitchFamily="2" charset="-122"/>
              </a:rPr>
              <a:t> </a:t>
            </a:r>
            <a:r>
              <a:rPr lang="en-US" altLang="zh-CN" sz="2200">
                <a:solidFill>
                  <a:srgbClr val="006600"/>
                </a:solidFill>
                <a:ea typeface="宋体" panose="02010600030101010101" pitchFamily="2" charset="-122"/>
              </a:rPr>
              <a:t>hit ratio, </a:t>
            </a:r>
            <a:r>
              <a:rPr lang="en-US" altLang="zh-CN" sz="2200">
                <a:solidFill>
                  <a:srgbClr val="FF0000"/>
                </a:solidFill>
                <a:ea typeface="宋体" panose="02010600030101010101" pitchFamily="2" charset="-122"/>
              </a:rPr>
              <a:t>more entries in the TLB is needed</a:t>
            </a:r>
            <a:endParaRPr lang="en-US" altLang="zh-CN" sz="2200">
              <a:solidFill>
                <a:srgbClr val="FF0000"/>
              </a:solidFill>
              <a:ea typeface="宋体" panose="02010600030101010101" pitchFamily="2" charset="-122"/>
            </a:endParaRPr>
          </a:p>
          <a:p>
            <a:pPr lvl="1"/>
            <a:r>
              <a:rPr lang="en-US" altLang="zh-CN" sz="1800">
                <a:ea typeface="宋体" panose="02010600030101010101" pitchFamily="2" charset="-122"/>
              </a:rPr>
              <a:t>Expensive, and power hungry</a:t>
            </a:r>
            <a:endParaRPr lang="en-US" altLang="zh-CN" sz="1800">
              <a:ea typeface="宋体" panose="02010600030101010101" pitchFamily="2" charset="-122"/>
            </a:endParaRPr>
          </a:p>
          <a:p>
            <a:pPr lvl="1"/>
            <a:r>
              <a:rPr lang="en-US" altLang="zh-CN" sz="1800">
                <a:ea typeface="宋体" panose="02010600030101010101" pitchFamily="2" charset="-122"/>
              </a:rPr>
              <a:t>Increase the page size</a:t>
            </a:r>
            <a:endParaRPr lang="en-US" altLang="zh-CN" sz="1800">
              <a:ea typeface="宋体" panose="02010600030101010101" pitchFamily="2" charset="-122"/>
            </a:endParaRPr>
          </a:p>
          <a:p>
            <a:r>
              <a:rPr lang="en-US" altLang="zh-CN" sz="1800">
                <a:ea typeface="宋体" panose="02010600030101010101" pitchFamily="2" charset="-122"/>
              </a:rPr>
              <a:t>TLB Reach - </a:t>
            </a:r>
            <a:r>
              <a:rPr lang="en-US" altLang="zh-CN" sz="1800" b="1">
                <a:ea typeface="宋体" panose="02010600030101010101" pitchFamily="2" charset="-122"/>
              </a:rPr>
              <a:t>The amount of memory accessible from the TLB</a:t>
            </a:r>
            <a:endParaRPr lang="en-US" altLang="zh-CN" sz="1800" b="1">
              <a:ea typeface="宋体" panose="02010600030101010101" pitchFamily="2" charset="-122"/>
            </a:endParaRPr>
          </a:p>
          <a:p>
            <a:r>
              <a:rPr lang="en-US" altLang="zh-CN" sz="1800">
                <a:ea typeface="宋体" panose="02010600030101010101" pitchFamily="2" charset="-122"/>
              </a:rPr>
              <a:t>TLB Reach = (TLB Size) X (Page Size)</a:t>
            </a:r>
            <a:endParaRPr lang="en-US" altLang="zh-CN" sz="1800">
              <a:ea typeface="宋体" panose="02010600030101010101" pitchFamily="2" charset="-122"/>
            </a:endParaRPr>
          </a:p>
          <a:p>
            <a:r>
              <a:rPr lang="en-US" altLang="zh-CN" sz="1800">
                <a:solidFill>
                  <a:srgbClr val="006600"/>
                </a:solidFill>
                <a:ea typeface="宋体" panose="02010600030101010101" pitchFamily="2" charset="-122"/>
              </a:rPr>
              <a:t>Ideally</a:t>
            </a:r>
            <a:r>
              <a:rPr lang="en-US" altLang="zh-CN" sz="1800">
                <a:ea typeface="宋体" panose="02010600030101010101" pitchFamily="2" charset="-122"/>
              </a:rPr>
              <a:t>, </a:t>
            </a:r>
            <a:r>
              <a:rPr lang="en-US" altLang="zh-CN" sz="1800">
                <a:solidFill>
                  <a:srgbClr val="FF0000"/>
                </a:solidFill>
                <a:ea typeface="宋体" panose="02010600030101010101" pitchFamily="2" charset="-122"/>
              </a:rPr>
              <a:t>the working set of each process is stored in the TLB</a:t>
            </a:r>
            <a:endParaRPr lang="en-US" altLang="zh-CN" sz="1800">
              <a:solidFill>
                <a:srgbClr val="FF0000"/>
              </a:solidFill>
              <a:ea typeface="宋体" panose="02010600030101010101" pitchFamily="2" charset="-122"/>
            </a:endParaRPr>
          </a:p>
          <a:p>
            <a:pPr lvl="1"/>
            <a:r>
              <a:rPr lang="en-US" altLang="zh-CN" sz="1800">
                <a:ea typeface="宋体" panose="02010600030101010101" pitchFamily="2" charset="-122"/>
              </a:rPr>
              <a:t>Otherwise there is a high degree of page faults</a:t>
            </a:r>
            <a:endParaRPr lang="en-US" altLang="zh-CN" sz="1800">
              <a:ea typeface="宋体" panose="02010600030101010101" pitchFamily="2" charset="-122"/>
            </a:endParaRPr>
          </a:p>
          <a:p>
            <a:r>
              <a:rPr lang="en-US" altLang="zh-CN" sz="1800">
                <a:solidFill>
                  <a:srgbClr val="006600"/>
                </a:solidFill>
                <a:ea typeface="宋体" panose="02010600030101010101" pitchFamily="2" charset="-122"/>
              </a:rPr>
              <a:t>Increase the Page Size</a:t>
            </a:r>
            <a:endParaRPr lang="en-US" altLang="zh-CN" sz="1800">
              <a:solidFill>
                <a:srgbClr val="006600"/>
              </a:solidFill>
              <a:ea typeface="宋体" panose="02010600030101010101" pitchFamily="2" charset="-122"/>
            </a:endParaRPr>
          </a:p>
          <a:p>
            <a:pPr lvl="1"/>
            <a:r>
              <a:rPr lang="en-US" altLang="zh-CN" sz="1800">
                <a:ea typeface="宋体" panose="02010600030101010101" pitchFamily="2" charset="-122"/>
              </a:rPr>
              <a:t>This may lead to an increase in fragmentation as not all applications require a large page size</a:t>
            </a:r>
            <a:endParaRPr lang="en-US" altLang="zh-CN" sz="1800">
              <a:ea typeface="宋体" panose="02010600030101010101" pitchFamily="2" charset="-122"/>
            </a:endParaRPr>
          </a:p>
          <a:p>
            <a:r>
              <a:rPr lang="en-US" altLang="zh-CN" sz="1800">
                <a:solidFill>
                  <a:srgbClr val="006600"/>
                </a:solidFill>
                <a:ea typeface="宋体" panose="02010600030101010101" pitchFamily="2" charset="-122"/>
              </a:rPr>
              <a:t>Provide Multiple Page Sizes</a:t>
            </a:r>
            <a:endParaRPr lang="en-US" altLang="zh-CN" sz="1800">
              <a:solidFill>
                <a:srgbClr val="006600"/>
              </a:solidFill>
              <a:ea typeface="宋体" panose="02010600030101010101" pitchFamily="2" charset="-122"/>
            </a:endParaRPr>
          </a:p>
          <a:p>
            <a:pPr lvl="1"/>
            <a:r>
              <a:rPr lang="en-US" altLang="zh-CN" sz="1800">
                <a:ea typeface="宋体" panose="02010600030101010101" pitchFamily="2" charset="-122"/>
              </a:rPr>
              <a:t>This allows applications that require larger page sizes the opportunity to use them without an increase in fragmentation</a:t>
            </a:r>
            <a:endParaRPr lang="en-US" altLang="zh-CN" sz="1800">
              <a:ea typeface="宋体" panose="02010600030101010101" pitchFamily="2" charset="-122"/>
            </a:endParaRPr>
          </a:p>
          <a:p>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652463" y="620713"/>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9.9.4 Other Considerations– Invert Page Table</a:t>
            </a:r>
            <a:endParaRPr lang="en-US" altLang="zh-CN" sz="2800">
              <a:effectLst>
                <a:outerShdw blurRad="38100" dist="38100" dir="2700000" algn="tl">
                  <a:srgbClr val="C0C0C0"/>
                </a:outerShdw>
              </a:effectLst>
              <a:ea typeface="宋体" panose="02010600030101010101" pitchFamily="2" charset="-122"/>
            </a:endParaRPr>
          </a:p>
        </p:txBody>
      </p:sp>
      <p:sp>
        <p:nvSpPr>
          <p:cNvPr id="132099" name="Rectangle 3"/>
          <p:cNvSpPr>
            <a:spLocks noGrp="1" noChangeArrowheads="1"/>
          </p:cNvSpPr>
          <p:nvPr>
            <p:ph type="body" idx="4294967295"/>
          </p:nvPr>
        </p:nvSpPr>
        <p:spPr>
          <a:xfrm>
            <a:off x="827088" y="1470025"/>
            <a:ext cx="7315200" cy="4418013"/>
          </a:xfrm>
        </p:spPr>
        <p:txBody>
          <a:bodyPr/>
          <a:lstStyle/>
          <a:p>
            <a:r>
              <a:rPr lang="en-US" altLang="zh-CN" sz="2000" dirty="0">
                <a:ea typeface="宋体" panose="02010600030101010101" pitchFamily="2" charset="-122"/>
              </a:rPr>
              <a:t>The purpose of this form of page management is to</a:t>
            </a:r>
            <a:r>
              <a:rPr lang="en-US" altLang="zh-CN" sz="2000" dirty="0">
                <a:solidFill>
                  <a:srgbClr val="009900"/>
                </a:solidFill>
                <a:ea typeface="宋体" panose="02010600030101010101" pitchFamily="2" charset="-122"/>
              </a:rPr>
              <a:t> </a:t>
            </a:r>
            <a:r>
              <a:rPr lang="en-US" altLang="zh-CN" sz="2000" dirty="0">
                <a:solidFill>
                  <a:srgbClr val="0000CC"/>
                </a:solidFill>
                <a:ea typeface="宋体" panose="02010600030101010101" pitchFamily="2" charset="-122"/>
              </a:rPr>
              <a:t>reduce the amount of physical memory</a:t>
            </a:r>
            <a:r>
              <a:rPr lang="en-US" altLang="zh-CN" sz="2000" dirty="0">
                <a:solidFill>
                  <a:srgbClr val="009900"/>
                </a:solidFill>
                <a:ea typeface="宋体" panose="02010600030101010101" pitchFamily="2" charset="-122"/>
              </a:rPr>
              <a:t> </a:t>
            </a:r>
            <a:r>
              <a:rPr lang="en-US" altLang="zh-CN" sz="2000" dirty="0">
                <a:solidFill>
                  <a:srgbClr val="7030A0"/>
                </a:solidFill>
                <a:ea typeface="宋体" panose="02010600030101010101" pitchFamily="2" charset="-122"/>
              </a:rPr>
              <a:t>needed to track virtual-to-physical address translation.</a:t>
            </a:r>
            <a:endParaRPr lang="en-US" altLang="zh-CN" sz="2000" dirty="0">
              <a:solidFill>
                <a:srgbClr val="7030A0"/>
              </a:solidFill>
              <a:ea typeface="宋体" panose="02010600030101010101" pitchFamily="2" charset="-122"/>
            </a:endParaRPr>
          </a:p>
          <a:p>
            <a:r>
              <a:rPr lang="en-US" altLang="zh-CN" sz="2000" dirty="0">
                <a:ea typeface="宋体" panose="02010600030101010101" pitchFamily="2" charset="-122"/>
              </a:rPr>
              <a:t>We accomplish this savings by creating a table that has one entry per page of physical memory, indexed by the pair</a:t>
            </a:r>
            <a:endParaRPr lang="en-US" altLang="zh-CN" sz="2000" dirty="0">
              <a:ea typeface="宋体" panose="02010600030101010101" pitchFamily="2" charset="-122"/>
            </a:endParaRPr>
          </a:p>
          <a:p>
            <a:pPr>
              <a:buFont typeface="Monotype Sorts" pitchFamily="2" charset="2"/>
              <a:buNone/>
            </a:pP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&lt;process-id, </a:t>
            </a:r>
            <a:r>
              <a:rPr lang="en-US" altLang="zh-CN" sz="2000" dirty="0" err="1">
                <a:solidFill>
                  <a:srgbClr val="009900"/>
                </a:solidFill>
                <a:ea typeface="宋体" panose="02010600030101010101" pitchFamily="2" charset="-122"/>
              </a:rPr>
              <a:t>pagenumber</a:t>
            </a:r>
            <a:r>
              <a:rPr lang="en-US" altLang="zh-CN" sz="2000" dirty="0">
                <a:solidFill>
                  <a:srgbClr val="009900"/>
                </a:solidFill>
                <a:ea typeface="宋体" panose="02010600030101010101" pitchFamily="2" charset="-122"/>
              </a:rPr>
              <a:t>&gt;.</a:t>
            </a:r>
            <a:endParaRPr lang="en-US" altLang="zh-CN" sz="2000" dirty="0">
              <a:solidFill>
                <a:srgbClr val="009900"/>
              </a:solidFill>
              <a:ea typeface="宋体" panose="02010600030101010101" pitchFamily="2" charset="-122"/>
            </a:endParaRPr>
          </a:p>
          <a:p>
            <a:r>
              <a:rPr lang="en-US" altLang="zh-CN" sz="2000" dirty="0">
                <a:ea typeface="宋体" panose="02010600030101010101" pitchFamily="2" charset="-122"/>
              </a:rPr>
              <a:t>However, The inverted page table </a:t>
            </a:r>
            <a:r>
              <a:rPr lang="en-US" altLang="zh-CN" sz="2000" b="1" dirty="0">
                <a:solidFill>
                  <a:srgbClr val="009900"/>
                </a:solidFill>
                <a:ea typeface="宋体" panose="02010600030101010101" pitchFamily="2" charset="-122"/>
              </a:rPr>
              <a:t>no longer contains complete information</a:t>
            </a:r>
            <a:r>
              <a:rPr lang="en-US" altLang="zh-CN" sz="2000" dirty="0">
                <a:ea typeface="宋体" panose="02010600030101010101" pitchFamily="2" charset="-122"/>
              </a:rPr>
              <a:t> about the logical address space of a process, and that information is required if a referenced page is not currently in memory. Demand paging requires this information to process page faults. (</a:t>
            </a:r>
            <a:r>
              <a:rPr lang="en-US" altLang="zh-CN" sz="2000" dirty="0">
                <a:solidFill>
                  <a:srgbClr val="009900"/>
                </a:solidFill>
                <a:ea typeface="宋体" panose="02010600030101010101" pitchFamily="2" charset="-122"/>
              </a:rPr>
              <a:t>e.g. where each virtual page is located</a:t>
            </a:r>
            <a:r>
              <a:rPr lang="en-US" altLang="zh-CN"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anose="02010600030101010101" pitchFamily="2" charset="-122"/>
              </a:rPr>
              <a:t>9.9.5 Other Considerations– </a:t>
            </a:r>
            <a:r>
              <a:rPr lang="en-US" altLang="zh-CN" sz="2400" dirty="0">
                <a:solidFill>
                  <a:srgbClr val="0000CC"/>
                </a:solidFill>
                <a:effectLst>
                  <a:outerShdw blurRad="38100" dist="38100" dir="2700000" algn="tl">
                    <a:srgbClr val="C0C0C0"/>
                  </a:outerShdw>
                </a:effectLst>
                <a:ea typeface="宋体" panose="02010600030101010101" pitchFamily="2" charset="-122"/>
              </a:rPr>
              <a:t>Program Structure</a:t>
            </a:r>
            <a:endParaRPr lang="en-US" altLang="zh-CN" sz="2400" dirty="0">
              <a:solidFill>
                <a:srgbClr val="0000CC"/>
              </a:solidFill>
              <a:effectLst>
                <a:outerShdw blurRad="38100" dist="38100" dir="2700000" algn="tl">
                  <a:srgbClr val="C0C0C0"/>
                </a:outerShdw>
              </a:effectLst>
              <a:ea typeface="宋体" panose="02010600030101010101" pitchFamily="2" charset="-122"/>
            </a:endParaRPr>
          </a:p>
        </p:txBody>
      </p:sp>
      <p:sp>
        <p:nvSpPr>
          <p:cNvPr id="133123" name="Rectangle 3"/>
          <p:cNvSpPr>
            <a:spLocks noGrp="1" noChangeArrowheads="1"/>
          </p:cNvSpPr>
          <p:nvPr>
            <p:ph type="body" idx="4294967295"/>
          </p:nvPr>
        </p:nvSpPr>
        <p:spPr>
          <a:xfrm>
            <a:off x="827088" y="1282700"/>
            <a:ext cx="7548562" cy="5270500"/>
          </a:xfrm>
        </p:spPr>
        <p:txBody>
          <a:bodyPr/>
          <a:lstStyle/>
          <a:p>
            <a:r>
              <a:rPr lang="en-US" altLang="zh-CN" sz="1800">
                <a:ea typeface="宋体" panose="02010600030101010101" pitchFamily="2" charset="-122"/>
              </a:rPr>
              <a:t>Demand paging is </a:t>
            </a:r>
            <a:r>
              <a:rPr lang="en-US" altLang="zh-CN" sz="1800">
                <a:solidFill>
                  <a:srgbClr val="FF0000"/>
                </a:solidFill>
                <a:ea typeface="宋体" panose="02010600030101010101" pitchFamily="2" charset="-122"/>
              </a:rPr>
              <a:t>designed to be transparent </a:t>
            </a:r>
            <a:r>
              <a:rPr lang="en-US" altLang="zh-CN" sz="1800">
                <a:ea typeface="宋体" panose="02010600030101010101" pitchFamily="2" charset="-122"/>
              </a:rPr>
              <a:t>to the user program</a:t>
            </a:r>
            <a:endParaRPr lang="en-US" altLang="zh-CN" sz="1800">
              <a:ea typeface="宋体" panose="02010600030101010101" pitchFamily="2" charset="-122"/>
            </a:endParaRPr>
          </a:p>
          <a:p>
            <a:r>
              <a:rPr lang="en-US" altLang="zh-CN" sz="1800">
                <a:highlight>
                  <a:srgbClr val="FFFF00"/>
                </a:highlight>
                <a:ea typeface="宋体" panose="02010600030101010101" pitchFamily="2" charset="-122"/>
              </a:rPr>
              <a:t>However, system performance can be improved if the user (or compiler) has an </a:t>
            </a:r>
            <a:r>
              <a:rPr lang="en-US" altLang="zh-CN" sz="1800">
                <a:solidFill>
                  <a:srgbClr val="FF0000"/>
                </a:solidFill>
                <a:highlight>
                  <a:srgbClr val="FFFF00"/>
                </a:highlight>
                <a:ea typeface="宋体" panose="02010600030101010101" pitchFamily="2" charset="-122"/>
              </a:rPr>
              <a:t>awareness of the underlying demand paging</a:t>
            </a:r>
            <a:endParaRPr lang="en-US" altLang="zh-CN" sz="1800">
              <a:solidFill>
                <a:srgbClr val="FF0000"/>
              </a:solidFill>
              <a:highlight>
                <a:srgbClr val="FFFF00"/>
              </a:highlight>
              <a:ea typeface="宋体" panose="02010600030101010101" pitchFamily="2" charset="-122"/>
            </a:endParaRPr>
          </a:p>
          <a:p>
            <a:pPr>
              <a:lnSpc>
                <a:spcPct val="90000"/>
              </a:lnSpc>
            </a:pPr>
            <a:r>
              <a:rPr lang="en-US" altLang="zh-CN" sz="1400">
                <a:ea typeface="宋体" panose="02010600030101010101" pitchFamily="2" charset="-122"/>
              </a:rPr>
              <a:t>Program structure</a:t>
            </a:r>
            <a:endParaRPr lang="en-US" altLang="zh-CN" sz="1400">
              <a:ea typeface="宋体" panose="02010600030101010101" pitchFamily="2" charset="-122"/>
            </a:endParaRPr>
          </a:p>
          <a:p>
            <a:pPr lvl="1">
              <a:lnSpc>
                <a:spcPct val="90000"/>
              </a:lnSpc>
            </a:pPr>
            <a:r>
              <a:rPr lang="en-US" altLang="zh-CN" sz="1400">
                <a:latin typeface="Courier New" panose="02070309020205020404" pitchFamily="49" charset="0"/>
                <a:ea typeface="宋体" panose="02010600030101010101" pitchFamily="2" charset="-122"/>
              </a:rPr>
              <a:t>int[128,128] data;</a:t>
            </a:r>
            <a:endParaRPr lang="en-US" altLang="zh-CN" sz="1400">
              <a:latin typeface="Courier New" panose="02070309020205020404" pitchFamily="49" charset="0"/>
              <a:ea typeface="宋体" panose="02010600030101010101" pitchFamily="2" charset="-122"/>
            </a:endParaRPr>
          </a:p>
          <a:p>
            <a:pPr lvl="1">
              <a:lnSpc>
                <a:spcPct val="90000"/>
              </a:lnSpc>
            </a:pPr>
            <a:r>
              <a:rPr lang="en-US" altLang="zh-CN" sz="1400">
                <a:ea typeface="宋体" panose="02010600030101010101" pitchFamily="2" charset="-122"/>
              </a:rPr>
              <a:t>Each row is stored in one page </a:t>
            </a:r>
            <a:endParaRPr lang="en-US" altLang="zh-CN" sz="1400">
              <a:ea typeface="宋体" panose="02010600030101010101" pitchFamily="2" charset="-122"/>
            </a:endParaRPr>
          </a:p>
          <a:p>
            <a:pPr lvl="1">
              <a:lnSpc>
                <a:spcPct val="90000"/>
              </a:lnSpc>
            </a:pPr>
            <a:r>
              <a:rPr lang="en-US" altLang="zh-CN" sz="1400">
                <a:ea typeface="宋体" panose="02010600030101010101" pitchFamily="2" charset="-122"/>
              </a:rPr>
              <a:t>Program 1 (column)</a:t>
            </a:r>
            <a:endParaRPr lang="en-US" altLang="zh-CN" sz="1400">
              <a:ea typeface="宋体" panose="02010600030101010101" pitchFamily="2" charset="-122"/>
            </a:endParaRPr>
          </a:p>
          <a:p>
            <a:pPr>
              <a:lnSpc>
                <a:spcPct val="90000"/>
              </a:lnSpc>
              <a:buFont typeface="Monotype Sorts" pitchFamily="2" charset="2"/>
              <a:buNone/>
            </a:pPr>
            <a:r>
              <a:rPr lang="en-US" altLang="zh-CN" sz="1400">
                <a:latin typeface="Courier New" panose="02070309020205020404" pitchFamily="49" charset="0"/>
                <a:ea typeface="宋体" panose="02010600030101010101" pitchFamily="2" charset="-122"/>
              </a:rPr>
              <a:t>                for (j = 0; j &lt;128; j++)</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for (i = 0; i &lt; 128; i++)</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data[i,j] = 0;</a:t>
            </a:r>
            <a:br>
              <a:rPr lang="en-US" altLang="zh-CN" sz="1400">
                <a:latin typeface="Courier New" panose="02070309020205020404" pitchFamily="49" charset="0"/>
                <a:ea typeface="宋体" panose="02010600030101010101" pitchFamily="2" charset="-122"/>
              </a:rPr>
            </a:br>
            <a:endParaRPr lang="en-US" altLang="zh-CN" sz="1400">
              <a:latin typeface="Courier New" panose="02070309020205020404" pitchFamily="49" charset="0"/>
              <a:ea typeface="宋体" panose="02010600030101010101" pitchFamily="2" charset="-122"/>
            </a:endParaRPr>
          </a:p>
          <a:p>
            <a:pPr lvl="1">
              <a:lnSpc>
                <a:spcPct val="90000"/>
              </a:lnSpc>
              <a:buFont typeface="Monotype Sorts" pitchFamily="2" charset="2"/>
              <a:buNone/>
            </a:pPr>
            <a:r>
              <a:rPr lang="en-US" altLang="zh-CN" sz="1400">
                <a:ea typeface="宋体" panose="02010600030101010101" pitchFamily="2" charset="-122"/>
              </a:rPr>
              <a:t>     128 x 128 = 16,384 page faults </a:t>
            </a:r>
            <a:br>
              <a:rPr lang="en-US" altLang="zh-CN" sz="1400">
                <a:ea typeface="宋体" panose="02010600030101010101" pitchFamily="2" charset="-122"/>
              </a:rPr>
            </a:br>
            <a:endParaRPr lang="en-US" altLang="zh-CN" sz="1400">
              <a:ea typeface="宋体" panose="02010600030101010101" pitchFamily="2" charset="-122"/>
            </a:endParaRPr>
          </a:p>
          <a:p>
            <a:pPr lvl="1">
              <a:lnSpc>
                <a:spcPct val="90000"/>
              </a:lnSpc>
            </a:pPr>
            <a:r>
              <a:rPr lang="en-US" altLang="zh-CN" sz="1400">
                <a:ea typeface="宋体" panose="02010600030101010101" pitchFamily="2" charset="-122"/>
              </a:rPr>
              <a:t>Program 2 </a:t>
            </a:r>
            <a:r>
              <a:rPr lang="zh-CN" altLang="en-US" sz="1400">
                <a:ea typeface="宋体" panose="02010600030101010101" pitchFamily="2" charset="-122"/>
              </a:rPr>
              <a:t>（row）</a:t>
            </a:r>
            <a:endParaRPr lang="zh-CN" altLang="en-US" sz="1400">
              <a:ea typeface="宋体" panose="02010600030101010101" pitchFamily="2" charset="-122"/>
            </a:endParaRPr>
          </a:p>
          <a:p>
            <a:pPr lvl="1">
              <a:lnSpc>
                <a:spcPct val="90000"/>
              </a:lnSpc>
              <a:buFont typeface="Monotype Sorts" pitchFamily="2" charset="2"/>
              <a:buNone/>
            </a:pPr>
            <a:r>
              <a:rPr lang="zh-CN" altLang="en-US" sz="1400">
                <a:latin typeface="Courier New" panose="02070309020205020404" pitchFamily="49" charset="0"/>
                <a:ea typeface="宋体" panose="02010600030101010101" pitchFamily="2" charset="-122"/>
              </a:rPr>
              <a:t>             for (i = 0; i &lt; 128; i++)</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for (j = 0; j &lt; 128; j++)</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data[i,j] = 0;</a:t>
            </a:r>
            <a:endParaRPr lang="zh-CN" altLang="en-US" sz="1400">
              <a:latin typeface="Courier New" panose="02070309020205020404" pitchFamily="49" charset="0"/>
              <a:ea typeface="宋体" panose="02010600030101010101" pitchFamily="2" charset="-122"/>
            </a:endParaRPr>
          </a:p>
          <a:p>
            <a:pPr lvl="1">
              <a:lnSpc>
                <a:spcPct val="90000"/>
              </a:lnSpc>
              <a:buFont typeface="Monotype Sorts" pitchFamily="2" charset="2"/>
              <a:buNone/>
            </a:pPr>
            <a:br>
              <a:rPr lang="zh-CN" altLang="en-US" sz="1400">
                <a:ea typeface="宋体" panose="02010600030101010101" pitchFamily="2" charset="-122"/>
              </a:rPr>
            </a:br>
            <a:r>
              <a:rPr lang="zh-CN" altLang="en-US" sz="1400">
                <a:ea typeface="宋体" panose="02010600030101010101" pitchFamily="2" charset="-122"/>
              </a:rPr>
              <a:t>128 page faults</a:t>
            </a:r>
            <a:endParaRPr lang="zh-CN" altLang="en-US" sz="1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下列关于虚拟存储的叙述中，正确的是（）。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828800" y="2456656"/>
            <a:ext cx="6400800" cy="642938"/>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虚拟存储只能基于连续分配技术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828800" y="3313906"/>
            <a:ext cx="6400800" cy="642938"/>
          </a:xfrm>
          <a:prstGeom prst="rect">
            <a:avLst/>
          </a:prstGeom>
          <a:noFill/>
        </p:spPr>
        <p:txBody>
          <a:bodyPr vert="horz" rtlCol="0" anchor="ctr" anchorCtr="0">
            <a:noAutofit/>
          </a:bodyPr>
          <a:lstStyle/>
          <a:p>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虚拟存储只能基于非连续分配技术</a:t>
            </a:r>
            <a:endPar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828800" y="4171156"/>
            <a:ext cx="6400800" cy="642938"/>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虚拟存储容量只受外存容量的限制</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828800" y="5028406"/>
            <a:ext cx="6400800" cy="642938"/>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虚拟存储容量只受内存容量的限制</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114425" y="25209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114425" y="33781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114425" y="42354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114425" y="50926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9.9.6 Other Considerations– I/O interlock</a:t>
            </a:r>
            <a:endParaRPr lang="en-US" altLang="zh-CN">
              <a:effectLst>
                <a:outerShdw blurRad="38100" dist="38100" dir="2700000" algn="tl">
                  <a:srgbClr val="C0C0C0"/>
                </a:outerShdw>
              </a:effectLst>
              <a:ea typeface="宋体" panose="02010600030101010101" pitchFamily="2" charset="-122"/>
            </a:endParaRPr>
          </a:p>
        </p:txBody>
      </p:sp>
      <p:sp>
        <p:nvSpPr>
          <p:cNvPr id="134147" name="Rectangle 3"/>
          <p:cNvSpPr>
            <a:spLocks noGrp="1" noChangeArrowheads="1"/>
          </p:cNvSpPr>
          <p:nvPr>
            <p:ph type="body" idx="4294967295"/>
          </p:nvPr>
        </p:nvSpPr>
        <p:spPr>
          <a:xfrm>
            <a:off x="827088" y="1409700"/>
            <a:ext cx="7413625" cy="4459288"/>
          </a:xfrm>
        </p:spPr>
        <p:txBody>
          <a:bodyPr/>
          <a:lstStyle/>
          <a:p>
            <a:r>
              <a:rPr lang="zh-CN" altLang="en-US" sz="2000" b="1" dirty="0">
                <a:highlight>
                  <a:srgbClr val="FFFF00"/>
                </a:highlight>
                <a:ea typeface="宋体" panose="02010600030101010101" pitchFamily="2" charset="-122"/>
              </a:rPr>
              <a:t>I/O Interlock</a:t>
            </a:r>
            <a:r>
              <a:rPr lang="zh-CN" altLang="en-US" sz="2000" dirty="0">
                <a:highlight>
                  <a:srgbClr val="FFFF00"/>
                </a:highlight>
                <a:ea typeface="宋体" panose="02010600030101010101" pitchFamily="2" charset="-122"/>
              </a:rPr>
              <a:t> – </a:t>
            </a:r>
            <a:r>
              <a:rPr lang="zh-CN" altLang="en-US" sz="2000" dirty="0">
                <a:solidFill>
                  <a:srgbClr val="FF0000"/>
                </a:solidFill>
                <a:highlight>
                  <a:srgbClr val="FFFF00"/>
                </a:highlight>
                <a:ea typeface="宋体" panose="02010600030101010101" pitchFamily="2" charset="-122"/>
              </a:rPr>
              <a:t>Pages must sometimes be locked into memory</a:t>
            </a:r>
            <a:endParaRPr lang="zh-CN" altLang="en-US" sz="2000" dirty="0">
              <a:solidFill>
                <a:srgbClr val="FF0000"/>
              </a:solidFill>
              <a:highlight>
                <a:srgbClr val="FFFF00"/>
              </a:highlight>
              <a:ea typeface="宋体" panose="02010600030101010101" pitchFamily="2" charset="-122"/>
            </a:endParaRPr>
          </a:p>
          <a:p>
            <a:endParaRPr lang="zh-CN" altLang="en-US" sz="2000" dirty="0">
              <a:ea typeface="宋体" panose="02010600030101010101" pitchFamily="2" charset="-122"/>
            </a:endParaRPr>
          </a:p>
          <a:p>
            <a:r>
              <a:rPr lang="zh-CN" altLang="en-US" sz="2000" dirty="0">
                <a:ea typeface="宋体" panose="02010600030101010101" pitchFamily="2" charset="-122"/>
              </a:rPr>
              <a:t>Consider </a:t>
            </a:r>
            <a:r>
              <a:rPr lang="zh-CN" altLang="en-US" sz="2000" dirty="0">
                <a:solidFill>
                  <a:srgbClr val="0000CC"/>
                </a:solidFill>
                <a:ea typeface="宋体" panose="02010600030101010101" pitchFamily="2" charset="-122"/>
              </a:rPr>
              <a:t>I/O - Pages </a:t>
            </a:r>
            <a:r>
              <a:rPr lang="zh-CN" altLang="en-US" sz="2000" dirty="0">
                <a:ea typeface="宋体" panose="02010600030101010101" pitchFamily="2" charset="-122"/>
              </a:rPr>
              <a:t>that are used for copying a file from a device must be </a:t>
            </a:r>
            <a:r>
              <a:rPr lang="zh-CN" altLang="en-US" sz="2000" b="1" dirty="0">
                <a:solidFill>
                  <a:srgbClr val="FF0000"/>
                </a:solidFill>
                <a:ea typeface="宋体" panose="02010600030101010101" pitchFamily="2" charset="-122"/>
              </a:rPr>
              <a:t>locked</a:t>
            </a:r>
            <a:r>
              <a:rPr lang="zh-CN" altLang="en-US" sz="2000" b="1" dirty="0">
                <a:ea typeface="宋体" panose="02010600030101010101" pitchFamily="2" charset="-122"/>
              </a:rPr>
              <a:t> from </a:t>
            </a:r>
            <a:r>
              <a:rPr lang="zh-CN" altLang="en-US" sz="2000" dirty="0">
                <a:ea typeface="宋体" panose="02010600030101010101" pitchFamily="2" charset="-122"/>
              </a:rPr>
              <a:t>being selected for eviction by a page replacement algorithm</a:t>
            </a:r>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r>
              <a:rPr lang="zh-CN" altLang="en-US" sz="2000" dirty="0">
                <a:solidFill>
                  <a:srgbClr val="7030A0"/>
                </a:solidFill>
                <a:ea typeface="宋体" panose="02010600030101010101" pitchFamily="2" charset="-122"/>
              </a:rPr>
              <a:t>对于一些特殊的页面，如用于</a:t>
            </a:r>
            <a:r>
              <a:rPr lang="en-US" altLang="zh-CN" sz="2000" dirty="0">
                <a:solidFill>
                  <a:srgbClr val="7030A0"/>
                </a:solidFill>
                <a:ea typeface="宋体" panose="02010600030101010101" pitchFamily="2" charset="-122"/>
              </a:rPr>
              <a:t>I/O</a:t>
            </a:r>
            <a:r>
              <a:rPr lang="zh-CN" altLang="en-US" sz="2000" dirty="0">
                <a:solidFill>
                  <a:srgbClr val="7030A0"/>
                </a:solidFill>
                <a:ea typeface="宋体" panose="02010600030101010101" pitchFamily="2" charset="-122"/>
              </a:rPr>
              <a:t>缓冲去的页面，不能置换出去；</a:t>
            </a:r>
            <a:endParaRPr lang="zh-CN" altLang="en-US" sz="2000" dirty="0">
              <a:solidFill>
                <a:srgbClr val="7030A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873125" y="0"/>
            <a:ext cx="8134350" cy="844550"/>
          </a:xfrm>
        </p:spPr>
        <p:txBody>
          <a:bodyPr/>
          <a:lstStyle/>
          <a:p>
            <a:pPr>
              <a:defRPr/>
            </a:pPr>
            <a:r>
              <a:rPr lang="en-US" altLang="zh-CN" sz="2400">
                <a:effectLst>
                  <a:outerShdw blurRad="38100" dist="38100" dir="2700000" algn="tl">
                    <a:srgbClr val="C0C0C0"/>
                  </a:outerShdw>
                </a:effectLst>
                <a:ea typeface="宋体" panose="02010600030101010101" pitchFamily="2" charset="-122"/>
              </a:rPr>
              <a:t>Reason Why Frames Used For I/O Must Be In Memory</a:t>
            </a:r>
            <a:endParaRPr lang="en-US" altLang="zh-CN" sz="2400">
              <a:effectLst>
                <a:outerShdw blurRad="38100" dist="38100" dir="2700000" algn="tl">
                  <a:srgbClr val="C0C0C0"/>
                </a:outerShdw>
              </a:effectLst>
              <a:ea typeface="宋体" panose="02010600030101010101" pitchFamily="2" charset="-122"/>
            </a:endParaRPr>
          </a:p>
        </p:txBody>
      </p:sp>
      <p:pic>
        <p:nvPicPr>
          <p:cNvPr id="135171" name="Picture 4"/>
          <p:cNvPicPr>
            <a:picLocks noChangeAspect="1" noChangeArrowheads="1"/>
          </p:cNvPicPr>
          <p:nvPr/>
        </p:nvPicPr>
        <p:blipFill>
          <a:blip r:embed="rId1">
            <a:extLst>
              <a:ext uri="{28A0092B-C50C-407E-A947-70E740481C1C}">
                <a14:useLocalDpi xmlns:a14="http://schemas.microsoft.com/office/drawing/2010/main" val="0"/>
              </a:ext>
            </a:extLst>
          </a:blip>
          <a:srcRect l="18478" t="1178" r="18478" b="1450"/>
          <a:stretch>
            <a:fillRect/>
          </a:stretch>
        </p:blipFill>
        <p:spPr bwMode="auto">
          <a:xfrm>
            <a:off x="2555875" y="1762125"/>
            <a:ext cx="3797300" cy="43989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9.10 Operating System Examples</a:t>
            </a:r>
            <a:endParaRPr lang="en-US" altLang="zh-CN">
              <a:effectLst>
                <a:outerShdw blurRad="38100" dist="38100" dir="2700000" algn="tl">
                  <a:srgbClr val="C0C0C0"/>
                </a:outerShdw>
              </a:effectLst>
              <a:ea typeface="宋体" panose="02010600030101010101" pitchFamily="2" charset="-122"/>
            </a:endParaRPr>
          </a:p>
        </p:txBody>
      </p:sp>
      <p:sp>
        <p:nvSpPr>
          <p:cNvPr id="136195" name="Rectangle 3"/>
          <p:cNvSpPr>
            <a:spLocks noGrp="1" noChangeArrowheads="1"/>
          </p:cNvSpPr>
          <p:nvPr>
            <p:ph type="body" idx="4294967295"/>
          </p:nvPr>
        </p:nvSpPr>
        <p:spPr>
          <a:xfrm>
            <a:off x="827088" y="1435100"/>
            <a:ext cx="7351712" cy="4483100"/>
          </a:xfrm>
        </p:spPr>
        <p:txBody>
          <a:bodyPr/>
          <a:lstStyle/>
          <a:p>
            <a:r>
              <a:rPr lang="en-US" altLang="zh-CN" sz="2800">
                <a:ea typeface="宋体" panose="02010600030101010101" pitchFamily="2" charset="-122"/>
              </a:rPr>
              <a:t>Windows XP</a:t>
            </a:r>
            <a:endParaRPr lang="en-US" altLang="zh-CN" sz="2800">
              <a:ea typeface="宋体" panose="02010600030101010101" pitchFamily="2" charset="-122"/>
            </a:endParaRPr>
          </a:p>
          <a:p>
            <a:endParaRPr lang="en-US" altLang="zh-CN" sz="2800">
              <a:ea typeface="宋体" panose="02010600030101010101" pitchFamily="2" charset="-122"/>
            </a:endParaRPr>
          </a:p>
          <a:p>
            <a:r>
              <a:rPr lang="en-US" altLang="zh-CN" sz="2800">
                <a:ea typeface="宋体" panose="02010600030101010101" pitchFamily="2" charset="-122"/>
              </a:rPr>
              <a:t>Solaris </a:t>
            </a:r>
            <a:endParaRPr lang="en-US" altLang="zh-CN" sz="2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9.10.1 Windows XP</a:t>
            </a:r>
            <a:endParaRPr lang="en-US" altLang="zh-CN" dirty="0">
              <a:effectLst>
                <a:outerShdw blurRad="38100" dist="38100" dir="2700000" algn="tl">
                  <a:srgbClr val="C0C0C0"/>
                </a:outerShdw>
              </a:effectLst>
              <a:ea typeface="宋体" panose="02010600030101010101" pitchFamily="2" charset="-122"/>
            </a:endParaRPr>
          </a:p>
        </p:txBody>
      </p:sp>
      <p:sp>
        <p:nvSpPr>
          <p:cNvPr id="137219" name="Rectangle 3"/>
          <p:cNvSpPr>
            <a:spLocks noGrp="1" noChangeArrowheads="1"/>
          </p:cNvSpPr>
          <p:nvPr>
            <p:ph type="body" idx="4294967295"/>
          </p:nvPr>
        </p:nvSpPr>
        <p:spPr>
          <a:xfrm>
            <a:off x="827088" y="1282700"/>
            <a:ext cx="7351712" cy="5008563"/>
          </a:xfrm>
        </p:spPr>
        <p:txBody>
          <a:bodyPr/>
          <a:lstStyle/>
          <a:p>
            <a:r>
              <a:rPr lang="en-US" altLang="zh-CN" sz="2000" b="1">
                <a:ea typeface="宋体" panose="02010600030101010101" pitchFamily="2" charset="-122"/>
              </a:rPr>
              <a:t>Uses </a:t>
            </a:r>
            <a:r>
              <a:rPr lang="en-US" altLang="zh-CN" sz="2000" b="1">
                <a:solidFill>
                  <a:srgbClr val="FF0000"/>
                </a:solidFill>
                <a:ea typeface="宋体" panose="02010600030101010101" pitchFamily="2" charset="-122"/>
              </a:rPr>
              <a:t>demand paging with clustering</a:t>
            </a:r>
            <a:r>
              <a:rPr lang="en-US" altLang="zh-CN" sz="2000">
                <a:ea typeface="宋体" panose="02010600030101010101" pitchFamily="2" charset="-122"/>
              </a:rPr>
              <a:t>. </a:t>
            </a:r>
            <a:endParaRPr lang="en-US" altLang="zh-CN" sz="2000">
              <a:ea typeface="宋体" panose="02010600030101010101" pitchFamily="2" charset="-122"/>
            </a:endParaRPr>
          </a:p>
          <a:p>
            <a:pPr lvl="1"/>
            <a:r>
              <a:rPr lang="en-US" altLang="zh-CN" sz="1800" b="1" u="sng">
                <a:solidFill>
                  <a:srgbClr val="009900"/>
                </a:solidFill>
                <a:ea typeface="宋体" panose="02010600030101010101" pitchFamily="2" charset="-122"/>
              </a:rPr>
              <a:t>Clustering</a:t>
            </a:r>
            <a:r>
              <a:rPr lang="en-US" altLang="zh-CN" sz="1800" u="sng">
                <a:ea typeface="宋体" panose="02010600030101010101" pitchFamily="2" charset="-122"/>
              </a:rPr>
              <a:t> </a:t>
            </a:r>
            <a:r>
              <a:rPr lang="en-US" altLang="zh-CN" sz="1800" u="sng">
                <a:solidFill>
                  <a:srgbClr val="0070C0"/>
                </a:solidFill>
                <a:ea typeface="宋体" panose="02010600030101010101" pitchFamily="2" charset="-122"/>
              </a:rPr>
              <a:t>brings in pages </a:t>
            </a:r>
            <a:r>
              <a:rPr lang="en-US" altLang="zh-CN" sz="1800" b="1" u="sng">
                <a:solidFill>
                  <a:srgbClr val="0000CC"/>
                </a:solidFill>
                <a:ea typeface="宋体" panose="02010600030101010101" pitchFamily="2" charset="-122"/>
              </a:rPr>
              <a:t>surrounding the faulting page</a:t>
            </a:r>
            <a:r>
              <a:rPr lang="en-US" altLang="zh-CN" sz="1800">
                <a:ea typeface="宋体" panose="02010600030101010101" pitchFamily="2" charset="-122"/>
              </a:rPr>
              <a:t>.</a:t>
            </a:r>
            <a:endParaRPr lang="en-US" altLang="zh-CN" sz="1800">
              <a:ea typeface="宋体" panose="02010600030101010101" pitchFamily="2" charset="-122"/>
            </a:endParaRPr>
          </a:p>
          <a:p>
            <a:r>
              <a:rPr lang="en-US" altLang="zh-CN" sz="2000">
                <a:ea typeface="宋体" panose="02010600030101010101" pitchFamily="2" charset="-122"/>
              </a:rPr>
              <a:t>Processes are assigned </a:t>
            </a:r>
            <a:r>
              <a:rPr lang="en-US" altLang="zh-CN" sz="2000" b="1">
                <a:solidFill>
                  <a:srgbClr val="009900"/>
                </a:solidFill>
                <a:ea typeface="宋体" panose="02010600030101010101" pitchFamily="2" charset="-122"/>
              </a:rPr>
              <a:t>working set minimum</a:t>
            </a:r>
            <a:r>
              <a:rPr lang="en-US" altLang="zh-CN" sz="2000">
                <a:solidFill>
                  <a:srgbClr val="009900"/>
                </a:solidFill>
                <a:ea typeface="宋体" panose="02010600030101010101" pitchFamily="2" charset="-122"/>
              </a:rPr>
              <a:t> </a:t>
            </a:r>
            <a:r>
              <a:rPr lang="en-US" altLang="zh-CN" sz="2000">
                <a:ea typeface="宋体" panose="02010600030101010101" pitchFamily="2" charset="-122"/>
              </a:rPr>
              <a:t>and </a:t>
            </a:r>
            <a:r>
              <a:rPr lang="en-US" altLang="zh-CN" sz="2000" b="1">
                <a:solidFill>
                  <a:srgbClr val="009900"/>
                </a:solidFill>
                <a:ea typeface="宋体" panose="02010600030101010101" pitchFamily="2" charset="-122"/>
              </a:rPr>
              <a:t>working set maximum</a:t>
            </a:r>
            <a:endParaRPr lang="en-US" altLang="zh-CN" sz="2000">
              <a:solidFill>
                <a:srgbClr val="009900"/>
              </a:solidFill>
              <a:ea typeface="宋体" panose="02010600030101010101" pitchFamily="2" charset="-122"/>
            </a:endParaRPr>
          </a:p>
          <a:p>
            <a:r>
              <a:rPr lang="en-US" altLang="zh-CN" sz="2000">
                <a:solidFill>
                  <a:srgbClr val="0070C0"/>
                </a:solidFill>
                <a:ea typeface="宋体" panose="02010600030101010101" pitchFamily="2" charset="-122"/>
              </a:rPr>
              <a:t>Working set minimum </a:t>
            </a:r>
            <a:r>
              <a:rPr lang="en-US" altLang="zh-CN" sz="2000">
                <a:ea typeface="宋体" panose="02010600030101010101" pitchFamily="2" charset="-122"/>
              </a:rPr>
              <a:t>is the minimum number of pages the process is guaranteed to have in memory</a:t>
            </a:r>
            <a:endParaRPr lang="en-US" altLang="zh-CN" sz="2000">
              <a:ea typeface="宋体" panose="02010600030101010101" pitchFamily="2" charset="-122"/>
            </a:endParaRPr>
          </a:p>
          <a:p>
            <a:r>
              <a:rPr lang="en-US" altLang="zh-CN" sz="2000">
                <a:ea typeface="宋体" panose="02010600030101010101" pitchFamily="2" charset="-122"/>
              </a:rPr>
              <a:t>A process may be assigned as many pages up to its </a:t>
            </a:r>
            <a:r>
              <a:rPr lang="en-US" altLang="zh-CN" sz="2000">
                <a:solidFill>
                  <a:srgbClr val="0070C0"/>
                </a:solidFill>
                <a:ea typeface="宋体" panose="02010600030101010101" pitchFamily="2" charset="-122"/>
              </a:rPr>
              <a:t>working set maximum</a:t>
            </a:r>
            <a:endParaRPr lang="en-US" altLang="zh-CN" sz="2000">
              <a:solidFill>
                <a:srgbClr val="0070C0"/>
              </a:solidFill>
              <a:ea typeface="宋体" panose="02010600030101010101" pitchFamily="2" charset="-122"/>
            </a:endParaRPr>
          </a:p>
          <a:p>
            <a:r>
              <a:rPr lang="en-US" altLang="zh-CN" sz="2000">
                <a:ea typeface="宋体" panose="02010600030101010101" pitchFamily="2" charset="-122"/>
              </a:rPr>
              <a:t>When the amount of free memory in the system falls below a threshold, </a:t>
            </a:r>
            <a:r>
              <a:rPr lang="en-US" altLang="zh-CN" sz="2000" b="1">
                <a:ea typeface="宋体" panose="02010600030101010101" pitchFamily="2" charset="-122"/>
              </a:rPr>
              <a:t>automatic working set trimming</a:t>
            </a:r>
            <a:r>
              <a:rPr lang="en-US" altLang="zh-CN" sz="2000">
                <a:ea typeface="宋体" panose="02010600030101010101" pitchFamily="2" charset="-122"/>
              </a:rPr>
              <a:t> is performed to restore the amount of free memory</a:t>
            </a:r>
            <a:endParaRPr lang="en-US" altLang="zh-CN" sz="2000">
              <a:ea typeface="宋体" panose="02010600030101010101" pitchFamily="2" charset="-122"/>
            </a:endParaRPr>
          </a:p>
          <a:p>
            <a:r>
              <a:rPr lang="en-US" altLang="zh-CN" sz="2000">
                <a:solidFill>
                  <a:srgbClr val="009900"/>
                </a:solidFill>
                <a:ea typeface="宋体" panose="02010600030101010101" pitchFamily="2" charset="-122"/>
              </a:rPr>
              <a:t>Working set trimming </a:t>
            </a:r>
            <a:r>
              <a:rPr lang="en-US" altLang="zh-CN" sz="2000">
                <a:solidFill>
                  <a:srgbClr val="0070C0"/>
                </a:solidFill>
                <a:ea typeface="宋体" panose="02010600030101010101" pitchFamily="2" charset="-122"/>
              </a:rPr>
              <a:t>removes</a:t>
            </a:r>
            <a:r>
              <a:rPr lang="en-US" altLang="zh-CN" sz="2000">
                <a:ea typeface="宋体" panose="02010600030101010101" pitchFamily="2" charset="-122"/>
              </a:rPr>
              <a:t> </a:t>
            </a:r>
            <a:r>
              <a:rPr lang="en-US" altLang="zh-CN" sz="2000">
                <a:solidFill>
                  <a:srgbClr val="0070C0"/>
                </a:solidFill>
                <a:ea typeface="宋体" panose="02010600030101010101" pitchFamily="2" charset="-122"/>
              </a:rPr>
              <a:t>pages</a:t>
            </a:r>
            <a:r>
              <a:rPr lang="en-US" altLang="zh-CN" sz="2000">
                <a:ea typeface="宋体" panose="02010600030101010101" pitchFamily="2" charset="-122"/>
              </a:rPr>
              <a:t> from processes that have pages in excess of their </a:t>
            </a:r>
            <a:r>
              <a:rPr lang="en-US" altLang="zh-CN" sz="2000">
                <a:solidFill>
                  <a:srgbClr val="0070C0"/>
                </a:solidFill>
                <a:ea typeface="宋体" panose="02010600030101010101" pitchFamily="2" charset="-122"/>
              </a:rPr>
              <a:t>working set minimum</a:t>
            </a:r>
            <a:endParaRPr lang="en-US" altLang="zh-CN" sz="2000">
              <a:solidFill>
                <a:srgbClr val="0070C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anose="02010600030101010101" pitchFamily="2" charset="-122"/>
              </a:rPr>
              <a:t>Windows XP</a:t>
            </a:r>
            <a:r>
              <a:rPr lang="zh-CN" altLang="en-US" dirty="0">
                <a:effectLst>
                  <a:outerShdw blurRad="38100" dist="38100" dir="2700000" algn="tl">
                    <a:srgbClr val="C0C0C0"/>
                  </a:outerShdw>
                </a:effectLst>
                <a:ea typeface="宋体" panose="02010600030101010101" pitchFamily="2" charset="-122"/>
              </a:rPr>
              <a:t>页框分配</a:t>
            </a:r>
            <a:endParaRPr lang="zh-CN" altLang="en-US" dirty="0">
              <a:effectLst>
                <a:outerShdw blurRad="38100" dist="38100" dir="2700000" algn="tl">
                  <a:srgbClr val="C0C0C0"/>
                </a:outerShdw>
              </a:effectLst>
              <a:ea typeface="宋体" panose="02010600030101010101" pitchFamily="2" charset="-122"/>
            </a:endParaRPr>
          </a:p>
        </p:txBody>
      </p:sp>
      <p:sp>
        <p:nvSpPr>
          <p:cNvPr id="3" name="内容占位符 2"/>
          <p:cNvSpPr>
            <a:spLocks noGrp="1"/>
          </p:cNvSpPr>
          <p:nvPr>
            <p:ph idx="1"/>
          </p:nvPr>
        </p:nvSpPr>
        <p:spPr>
          <a:xfrm>
            <a:off x="550415" y="1282700"/>
            <a:ext cx="8087557" cy="4483100"/>
          </a:xfrm>
        </p:spPr>
        <p:txBody>
          <a:bodyPr>
            <a:normAutofit fontScale="97500"/>
          </a:bodyPr>
          <a:lstStyle/>
          <a:p>
            <a:pPr>
              <a:lnSpc>
                <a:spcPct val="11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基于局部性原理，采用预调页</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prepaging</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页</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簇</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缺页及其周围</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的若干</a:t>
            </a: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页称为一个页簇</a:t>
            </a:r>
            <a:endPar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rPr>
              <a:t>当发生缺页时，将一</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个</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页簇</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调入到内存中</a:t>
            </a:r>
            <a:endParaRPr lang="zh-CN" altLang="en-US" sz="2175"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sym typeface="+mn-ea"/>
              </a:rPr>
              <a:t>为</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mn-ea"/>
              </a:rPr>
              <a:t>每个进程设置</a:t>
            </a:r>
            <a:endParaRPr lang="en-US" altLang="en-US" sz="22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sym typeface="+mn-ea"/>
              </a:rPr>
              <a:t>最小</a:t>
            </a:r>
            <a:r>
              <a:rPr lang="zh-CN" altLang="en-US" sz="2175" dirty="0">
                <a:latin typeface="Times New Roman" panose="02020603050405020304" pitchFamily="18" charset="0"/>
                <a:ea typeface="宋体" panose="02010600030101010101" pitchFamily="2" charset="-122"/>
                <a:cs typeface="Times New Roman" panose="02020603050405020304" pitchFamily="18" charset="0"/>
                <a:sym typeface="+mn-ea"/>
              </a:rPr>
              <a:t>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：50</a:t>
            </a:r>
            <a:endPar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nSpc>
                <a:spcPct val="110000"/>
              </a:lnSpc>
            </a:pPr>
            <a:r>
              <a:rPr lang="zh-CN" altLang="en-US" sz="2175" dirty="0">
                <a:latin typeface="Times New Roman" panose="02020603050405020304" pitchFamily="18" charset="0"/>
                <a:ea typeface="宋体" panose="02010600030101010101" pitchFamily="2" charset="-122"/>
                <a:cs typeface="Times New Roman" panose="02020603050405020304" pitchFamily="18" charset="0"/>
                <a:sym typeface="+mn-ea"/>
              </a:rPr>
              <a:t>最大工作集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175" dirty="0" smtClean="0">
                <a:latin typeface="Times New Roman" panose="02020603050405020304" pitchFamily="18" charset="0"/>
                <a:ea typeface="宋体" panose="02010600030101010101" pitchFamily="2" charset="-122"/>
                <a:cs typeface="Times New Roman" panose="02020603050405020304" pitchFamily="18" charset="0"/>
                <a:sym typeface="+mn-ea"/>
              </a:rPr>
              <a:t>345</a:t>
            </a:r>
            <a:endParaRPr lang="en-US" altLang="zh-CN" sz="2175"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保证</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每个进程不至于内存太</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少</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有空闲内存，还可为进程分配更多的页框。</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C0C0C0"/>
                  </a:outerShdw>
                </a:effectLst>
                <a:ea typeface="宋体" panose="02010600030101010101" pitchFamily="2" charset="-122"/>
              </a:rPr>
              <a:t>Windows </a:t>
            </a:r>
            <a:r>
              <a:rPr lang="en-US" altLang="zh-CN" dirty="0">
                <a:effectLst>
                  <a:outerShdw blurRad="38100" dist="38100" dir="2700000" algn="tl">
                    <a:srgbClr val="C0C0C0"/>
                  </a:outerShdw>
                </a:effectLst>
                <a:ea typeface="宋体" panose="02010600030101010101" pitchFamily="2" charset="-122"/>
              </a:rPr>
              <a:t>XP</a:t>
            </a:r>
            <a:r>
              <a:rPr lang="zh-CN" altLang="en-US" dirty="0">
                <a:effectLst>
                  <a:outerShdw blurRad="38100" dist="38100" dir="2700000" algn="tl">
                    <a:srgbClr val="C0C0C0"/>
                  </a:outerShdw>
                </a:effectLst>
                <a:ea typeface="宋体" panose="02010600030101010101" pitchFamily="2" charset="-122"/>
              </a:rPr>
              <a:t>页框分配</a:t>
            </a:r>
            <a:endParaRPr lang="zh-CN" altLang="en-US" dirty="0">
              <a:effectLst>
                <a:outerShdw blurRad="38100" dist="38100" dir="2700000" algn="tl">
                  <a:srgbClr val="C0C0C0"/>
                </a:outerShdw>
              </a:effectLst>
              <a:ea typeface="宋体" panose="02010600030101010101" pitchFamily="2" charset="-122"/>
            </a:endParaRPr>
          </a:p>
        </p:txBody>
      </p:sp>
      <p:sp>
        <p:nvSpPr>
          <p:cNvPr id="3" name="内容占位符 2"/>
          <p:cNvSpPr>
            <a:spLocks noGrp="1"/>
          </p:cNvSpPr>
          <p:nvPr>
            <p:ph idx="1"/>
          </p:nvPr>
        </p:nvSpPr>
        <p:spPr>
          <a:xfrm>
            <a:off x="399495" y="1282699"/>
            <a:ext cx="8363505" cy="5038201"/>
          </a:xfrm>
        </p:spPr>
        <p:txBody>
          <a:bodyPr>
            <a:noAutofit/>
          </a:bodyPr>
          <a:lstStyle/>
          <a:p>
            <a:pPr>
              <a:lnSpc>
                <a:spcPct val="11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空闲页</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框链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系统维护</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一个空闲页框链表，并设定一个阈值，以保证系统可以足够</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多的内存协调进程的执行过程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阈值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多大比较合适</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自动工作集</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修补</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a:p>
            <a:pPr lvl="2">
              <a:lnSpc>
                <a:spcPct val="110000"/>
              </a:lnSpc>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空闲页框链表中空闲页框数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低于所设定的阈值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，系统将</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自动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ea"/>
              </a:rPr>
              <a:t>页框数量多于最小工作集的进程中获取，直至达到工作集的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最小值为止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当进程出现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页故障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a:t>
            </a:r>
            <a:r>
              <a:rPr lang="zh-CN" altLang="en-US" sz="18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框数低于其工作集最大值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，系统从分配页框空闲链表中为该进程追加页</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框；</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如果进程分配的页框数已经达到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其工作集最大值</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局部页面置换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予以</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换页</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局部</a:t>
            </a:r>
            <a:r>
              <a:rPr lang="zh-CN" altLang="en-US"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clock</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算法的变种</a:t>
            </a:r>
            <a:endPar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1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9.10.2 Solaris </a:t>
            </a:r>
            <a:endParaRPr lang="en-US" altLang="zh-CN">
              <a:effectLst>
                <a:outerShdw blurRad="38100" dist="38100" dir="2700000" algn="tl">
                  <a:srgbClr val="C0C0C0"/>
                </a:outerShdw>
              </a:effectLst>
              <a:ea typeface="宋体" panose="02010600030101010101" pitchFamily="2" charset="-122"/>
            </a:endParaRPr>
          </a:p>
        </p:txBody>
      </p:sp>
      <p:sp>
        <p:nvSpPr>
          <p:cNvPr id="138243" name="Rectangle 3"/>
          <p:cNvSpPr>
            <a:spLocks noGrp="1" noChangeArrowheads="1"/>
          </p:cNvSpPr>
          <p:nvPr>
            <p:ph type="body" idx="4294967295"/>
          </p:nvPr>
        </p:nvSpPr>
        <p:spPr/>
        <p:txBody>
          <a:bodyPr/>
          <a:lstStyle/>
          <a:p>
            <a:r>
              <a:rPr lang="zh-CN" altLang="en-US" sz="2000" b="1">
                <a:solidFill>
                  <a:srgbClr val="FF0000"/>
                </a:solidFill>
                <a:ea typeface="宋体" panose="02010600030101010101" pitchFamily="2" charset="-122"/>
              </a:rPr>
              <a:t>Maintains a list of </a:t>
            </a:r>
            <a:r>
              <a:rPr lang="zh-CN" altLang="en-US" sz="2000" b="1">
                <a:solidFill>
                  <a:srgbClr val="0000CC"/>
                </a:solidFill>
                <a:ea typeface="宋体" panose="02010600030101010101" pitchFamily="2" charset="-122"/>
              </a:rPr>
              <a:t>free pages </a:t>
            </a:r>
            <a:r>
              <a:rPr lang="zh-CN" altLang="en-US" sz="2000" b="1">
                <a:solidFill>
                  <a:srgbClr val="FF0000"/>
                </a:solidFill>
                <a:ea typeface="宋体" panose="02010600030101010101" pitchFamily="2" charset="-122"/>
              </a:rPr>
              <a:t>to assign </a:t>
            </a:r>
            <a:r>
              <a:rPr lang="zh-CN" altLang="en-US" sz="2000" b="1">
                <a:solidFill>
                  <a:srgbClr val="0070C0"/>
                </a:solidFill>
                <a:ea typeface="宋体" panose="02010600030101010101" pitchFamily="2" charset="-122"/>
              </a:rPr>
              <a:t>faulting processes </a:t>
            </a:r>
            <a:r>
              <a:rPr lang="zh-CN" altLang="en-US" sz="2000">
                <a:ea typeface="宋体" panose="02010600030101010101" pitchFamily="2" charset="-122"/>
              </a:rPr>
              <a:t>（机动帧）</a:t>
            </a:r>
            <a:endParaRPr lang="zh-CN" altLang="en-US" sz="2000">
              <a:ea typeface="宋体" panose="02010600030101010101" pitchFamily="2" charset="-122"/>
            </a:endParaRPr>
          </a:p>
          <a:p>
            <a:r>
              <a:rPr lang="zh-CN" altLang="en-US" sz="2000" i="1">
                <a:ea typeface="宋体" panose="02010600030101010101" pitchFamily="2" charset="-122"/>
              </a:rPr>
              <a:t>Lotsfree</a:t>
            </a:r>
            <a:r>
              <a:rPr lang="zh-CN" altLang="en-US" sz="2000">
                <a:ea typeface="宋体" panose="02010600030101010101" pitchFamily="2" charset="-122"/>
              </a:rPr>
              <a:t> – threshold parameter (amount of free memory) to begin paging</a:t>
            </a:r>
            <a:endParaRPr lang="zh-CN" altLang="en-US" sz="2000">
              <a:ea typeface="宋体" panose="02010600030101010101" pitchFamily="2" charset="-122"/>
            </a:endParaRPr>
          </a:p>
          <a:p>
            <a:r>
              <a:rPr lang="zh-CN" altLang="en-US" sz="2000" i="1">
                <a:ea typeface="宋体" panose="02010600030101010101" pitchFamily="2" charset="-122"/>
              </a:rPr>
              <a:t>Desfree</a:t>
            </a:r>
            <a:r>
              <a:rPr lang="zh-CN" altLang="en-US" sz="2000">
                <a:ea typeface="宋体" panose="02010600030101010101" pitchFamily="2" charset="-122"/>
              </a:rPr>
              <a:t> – threshold parameter to increasing paging</a:t>
            </a:r>
            <a:endParaRPr lang="zh-CN" altLang="en-US" sz="2000">
              <a:ea typeface="宋体" panose="02010600030101010101" pitchFamily="2" charset="-122"/>
            </a:endParaRPr>
          </a:p>
          <a:p>
            <a:r>
              <a:rPr lang="zh-CN" altLang="en-US" sz="2000" i="1">
                <a:ea typeface="宋体" panose="02010600030101010101" pitchFamily="2" charset="-122"/>
              </a:rPr>
              <a:t>Minfree</a:t>
            </a:r>
            <a:r>
              <a:rPr lang="zh-CN" altLang="en-US" sz="2000">
                <a:ea typeface="宋体" panose="02010600030101010101" pitchFamily="2" charset="-122"/>
              </a:rPr>
              <a:t> – threshold parameter to being swapping</a:t>
            </a:r>
            <a:endParaRPr lang="zh-CN" altLang="en-US" sz="2000">
              <a:ea typeface="宋体" panose="02010600030101010101" pitchFamily="2" charset="-122"/>
            </a:endParaRPr>
          </a:p>
          <a:p>
            <a:r>
              <a:rPr lang="zh-CN" altLang="en-US" sz="2000">
                <a:ea typeface="宋体" panose="02010600030101010101" pitchFamily="2" charset="-122"/>
              </a:rPr>
              <a:t>Paging is performed by </a:t>
            </a:r>
            <a:r>
              <a:rPr lang="zh-CN" altLang="en-US" sz="2000" i="1">
                <a:ea typeface="宋体" panose="02010600030101010101" pitchFamily="2" charset="-122"/>
              </a:rPr>
              <a:t>pageout</a:t>
            </a:r>
            <a:r>
              <a:rPr lang="zh-CN" altLang="en-US" sz="2000">
                <a:ea typeface="宋体" panose="02010600030101010101" pitchFamily="2" charset="-122"/>
              </a:rPr>
              <a:t> process</a:t>
            </a:r>
            <a:endParaRPr lang="zh-CN" altLang="en-US" sz="2000">
              <a:ea typeface="宋体" panose="02010600030101010101" pitchFamily="2" charset="-122"/>
            </a:endParaRPr>
          </a:p>
          <a:p>
            <a:r>
              <a:rPr lang="zh-CN" altLang="en-US" sz="2000">
                <a:ea typeface="宋体" panose="02010600030101010101" pitchFamily="2" charset="-122"/>
              </a:rPr>
              <a:t>Pageout scans pages using modified clock algorithm</a:t>
            </a:r>
            <a:endParaRPr lang="zh-CN" altLang="en-US" sz="2000">
              <a:ea typeface="宋体" panose="02010600030101010101" pitchFamily="2" charset="-122"/>
            </a:endParaRPr>
          </a:p>
          <a:p>
            <a:r>
              <a:rPr lang="zh-CN" altLang="en-US" sz="2000" i="1">
                <a:ea typeface="宋体" panose="02010600030101010101" pitchFamily="2" charset="-122"/>
              </a:rPr>
              <a:t>Scanrate</a:t>
            </a:r>
            <a:r>
              <a:rPr lang="zh-CN" altLang="en-US" sz="2000">
                <a:ea typeface="宋体" panose="02010600030101010101" pitchFamily="2" charset="-122"/>
              </a:rPr>
              <a:t> is the rate at which pages are scanned. This ranges from </a:t>
            </a:r>
            <a:r>
              <a:rPr lang="zh-CN" altLang="en-US" sz="2000" i="1">
                <a:ea typeface="宋体" panose="02010600030101010101" pitchFamily="2" charset="-122"/>
              </a:rPr>
              <a:t>slowscan</a:t>
            </a:r>
            <a:r>
              <a:rPr lang="zh-CN" altLang="en-US" sz="2000">
                <a:ea typeface="宋体" panose="02010600030101010101" pitchFamily="2" charset="-122"/>
              </a:rPr>
              <a:t> to </a:t>
            </a:r>
            <a:r>
              <a:rPr lang="zh-CN" altLang="en-US" sz="2000" i="1">
                <a:ea typeface="宋体" panose="02010600030101010101" pitchFamily="2" charset="-122"/>
              </a:rPr>
              <a:t>fastscan</a:t>
            </a:r>
            <a:endParaRPr lang="zh-CN" altLang="en-US" sz="2000">
              <a:ea typeface="宋体" panose="02010600030101010101" pitchFamily="2" charset="-122"/>
            </a:endParaRPr>
          </a:p>
          <a:p>
            <a:r>
              <a:rPr lang="zh-CN" altLang="en-US" sz="2000">
                <a:ea typeface="宋体" panose="02010600030101010101" pitchFamily="2" charset="-122"/>
              </a:rPr>
              <a:t>Pageout is called more frequently depending upon the amount of free memory available</a:t>
            </a:r>
            <a:endParaRPr lang="zh-CN" altLang="en-US"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Page table（demand paging）</a:t>
            </a:r>
            <a:endParaRPr lang="zh-CN" altLang="en-US">
              <a:effectLst>
                <a:outerShdw blurRad="38100" dist="38100" dir="2700000" algn="tl">
                  <a:srgbClr val="C0C0C0"/>
                </a:outerShdw>
              </a:effectLst>
              <a:ea typeface="宋体" panose="02010600030101010101" pitchFamily="2" charset="-122"/>
            </a:endParaRPr>
          </a:p>
        </p:txBody>
      </p:sp>
      <p:sp>
        <p:nvSpPr>
          <p:cNvPr id="90115" name="Rectangle 3"/>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endParaRPr lang="zh-CN" altLang="en-US" sz="1600" b="1" dirty="0">
              <a:ea typeface="宋体" panose="02010600030101010101" pitchFamily="2" charset="-122"/>
            </a:endParaRP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endParaRPr lang="zh-CN" altLang="en-US" sz="1600" b="1" dirty="0">
              <a:ea typeface="宋体" panose="02010600030101010101" pitchFamily="2" charset="-122"/>
            </a:endParaRPr>
          </a:p>
          <a:p>
            <a:r>
              <a:rPr lang="zh-CN" altLang="en-US" sz="1600" b="1" dirty="0">
                <a:ea typeface="宋体" panose="02010600030101010101" pitchFamily="2" charset="-122"/>
              </a:rPr>
              <a:t>页面是否合法</a:t>
            </a:r>
            <a:endParaRPr lang="zh-CN" altLang="en-US" sz="1600" b="1" dirty="0">
              <a:ea typeface="宋体" panose="02010600030101010101" pitchFamily="2" charset="-122"/>
            </a:endParaRPr>
          </a:p>
          <a:p>
            <a:pPr lvl="1"/>
            <a:r>
              <a:rPr lang="zh-CN" altLang="en-US" sz="1600" b="1" dirty="0">
                <a:ea typeface="宋体" panose="02010600030101010101" pitchFamily="2" charset="-122"/>
              </a:rPr>
              <a:t>Valid &amp; invalid bit</a:t>
            </a:r>
            <a:endParaRPr lang="zh-CN" altLang="en-US" sz="1600" b="1" dirty="0">
              <a:ea typeface="宋体" panose="02010600030101010101" pitchFamily="2" charset="-122"/>
            </a:endParaRPr>
          </a:p>
          <a:p>
            <a:r>
              <a:rPr lang="zh-CN" altLang="en-US" sz="1600" b="1" dirty="0">
                <a:ea typeface="宋体" panose="02010600030101010101" pitchFamily="2" charset="-122"/>
              </a:rPr>
              <a:t>页面是否在内存</a:t>
            </a:r>
            <a:endParaRPr lang="zh-CN" altLang="en-US" sz="1600" b="1" dirty="0">
              <a:ea typeface="宋体" panose="02010600030101010101" pitchFamily="2" charset="-122"/>
            </a:endParaRP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endParaRPr lang="zh-CN" altLang="en-US" sz="1600" b="1" dirty="0">
              <a:ea typeface="宋体" panose="02010600030101010101" pitchFamily="2" charset="-122"/>
            </a:endParaRPr>
          </a:p>
          <a:p>
            <a:pPr lvl="1"/>
            <a:r>
              <a:rPr lang="zh-CN" altLang="en-US" sz="1600" b="1" dirty="0">
                <a:solidFill>
                  <a:srgbClr val="7030A0"/>
                </a:solidFill>
                <a:ea typeface="宋体" panose="02010600030101010101" pitchFamily="2" charset="-122"/>
              </a:rPr>
              <a:t>页面是否被访问过（访问的次数、时间）</a:t>
            </a:r>
            <a:endParaRPr lang="zh-CN" altLang="en-US" sz="1600" b="1" dirty="0">
              <a:solidFill>
                <a:srgbClr val="7030A0"/>
              </a:solidFill>
              <a:ea typeface="宋体" panose="02010600030101010101" pitchFamily="2" charset="-122"/>
            </a:endParaRPr>
          </a:p>
          <a:p>
            <a:pPr lvl="1"/>
            <a:r>
              <a:rPr lang="zh-CN" altLang="en-US" sz="1600" b="1" dirty="0">
                <a:solidFill>
                  <a:srgbClr val="7030A0"/>
                </a:solidFill>
                <a:ea typeface="宋体" panose="02010600030101010101" pitchFamily="2" charset="-122"/>
              </a:rPr>
              <a:t>近似LRU算法；二次机会算法；结合修改位，增强二次机会算法使用</a:t>
            </a:r>
            <a:endParaRPr lang="zh-CN" altLang="en-US" sz="1600" b="1" dirty="0">
              <a:solidFill>
                <a:srgbClr val="7030A0"/>
              </a:solidFill>
              <a:ea typeface="宋体" panose="02010600030101010101" pitchFamily="2" charset="-122"/>
            </a:endParaRPr>
          </a:p>
          <a:p>
            <a:r>
              <a:rPr lang="zh-CN" altLang="en-US" sz="1600" b="1" dirty="0">
                <a:ea typeface="宋体" panose="02010600030101010101" pitchFamily="2" charset="-122"/>
              </a:rPr>
              <a:t>页面是否被修改过</a:t>
            </a:r>
            <a:endParaRPr lang="zh-CN" altLang="en-US" sz="1600" b="1" dirty="0">
              <a:ea typeface="宋体" panose="02010600030101010101" pitchFamily="2" charset="-122"/>
            </a:endParaRP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endParaRPr lang="zh-CN" altLang="en-US" sz="1600" i="1" dirty="0">
              <a:ea typeface="宋体" panose="02010600030101010101" pitchFamily="2" charset="-122"/>
            </a:endParaRPr>
          </a:p>
          <a:p>
            <a:pPr lvl="1"/>
            <a:r>
              <a:rPr lang="zh-CN" altLang="en-US" sz="1600" b="1" dirty="0">
                <a:ea typeface="宋体" panose="02010600030101010101" pitchFamily="2" charset="-122"/>
              </a:rPr>
              <a:t>若被置换，是否需要写回磁盘；</a:t>
            </a:r>
            <a:endParaRPr lang="zh-CN" altLang="en-US" sz="1600" b="1" dirty="0">
              <a:ea typeface="宋体" panose="02010600030101010101" pitchFamily="2" charset="-122"/>
            </a:endParaRP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139267" name="Rectangle 3"/>
          <p:cNvSpPr>
            <a:spLocks noGrp="1" noChangeArrowheads="1"/>
          </p:cNvSpPr>
          <p:nvPr>
            <p:ph type="body" idx="4294967295"/>
          </p:nvPr>
        </p:nvSpPr>
        <p:spPr>
          <a:xfrm>
            <a:off x="827088" y="1282699"/>
            <a:ext cx="7351712" cy="4816259"/>
          </a:xfrm>
        </p:spPr>
        <p:txBody>
          <a:bodyPr/>
          <a:lstStyle/>
          <a:p>
            <a:r>
              <a:rPr lang="zh-CN" altLang="en-US" sz="1800" dirty="0">
                <a:ea typeface="宋体" panose="02010600030101010101" pitchFamily="2" charset="-122"/>
              </a:rPr>
              <a:t>思考</a:t>
            </a:r>
            <a:endParaRPr lang="en-US" altLang="zh-CN" sz="1800" dirty="0">
              <a:ea typeface="宋体" panose="02010600030101010101" pitchFamily="2" charset="-122"/>
            </a:endParaRPr>
          </a:p>
          <a:p>
            <a:pPr lvl="1"/>
            <a:r>
              <a:rPr lang="en-US" altLang="zh-CN" sz="1600" dirty="0">
                <a:ea typeface="宋体" panose="02010600030101010101" pitchFamily="2" charset="-122"/>
              </a:rPr>
              <a:t>Page 366       4,5,6,7,8,9,16</a:t>
            </a:r>
            <a:endParaRPr lang="en-US" altLang="zh-CN" sz="1600" dirty="0">
              <a:ea typeface="宋体" panose="02010600030101010101" pitchFamily="2" charset="-122"/>
            </a:endParaRPr>
          </a:p>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en-US" altLang="zh-CN" sz="1600" dirty="0">
                <a:ea typeface="宋体" panose="02010600030101010101" pitchFamily="2" charset="-122"/>
              </a:rPr>
              <a:t>Concept of Virtual memory</a:t>
            </a:r>
            <a:endParaRPr lang="en-US" altLang="zh-CN" sz="1600" dirty="0">
              <a:ea typeface="宋体" panose="02010600030101010101" pitchFamily="2" charset="-122"/>
            </a:endParaRPr>
          </a:p>
          <a:p>
            <a:pPr lvl="1"/>
            <a:r>
              <a:rPr lang="en-US" altLang="zh-CN" sz="1600" dirty="0">
                <a:ea typeface="宋体" panose="02010600030101010101" pitchFamily="2" charset="-122"/>
              </a:rPr>
              <a:t>Local Principle </a:t>
            </a:r>
            <a:r>
              <a:rPr lang="zh-CN" altLang="en-US" sz="1600" dirty="0">
                <a:ea typeface="宋体" panose="02010600030101010101" pitchFamily="2" charset="-122"/>
              </a:rPr>
              <a:t>（时间局部性、空间局部性）</a:t>
            </a:r>
            <a:endParaRPr lang="en-US" altLang="zh-CN" sz="1600" dirty="0">
              <a:ea typeface="宋体" panose="02010600030101010101" pitchFamily="2" charset="-122"/>
            </a:endParaRPr>
          </a:p>
          <a:p>
            <a:pPr lvl="1"/>
            <a:r>
              <a:rPr lang="en-US" altLang="zh-CN" sz="1600" dirty="0">
                <a:ea typeface="宋体" panose="02010600030101010101" pitchFamily="2" charset="-122"/>
              </a:rPr>
              <a:t>Demand paging (Principle, page fault)</a:t>
            </a:r>
            <a:endParaRPr lang="en-US" altLang="zh-CN" sz="1600" dirty="0">
              <a:ea typeface="宋体" panose="02010600030101010101" pitchFamily="2" charset="-122"/>
            </a:endParaRPr>
          </a:p>
          <a:p>
            <a:pPr lvl="1"/>
            <a:r>
              <a:rPr lang="en-US" altLang="zh-CN" sz="1600" dirty="0">
                <a:ea typeface="宋体" panose="02010600030101010101" pitchFamily="2" charset="-122"/>
              </a:rPr>
              <a:t>Page replacement</a:t>
            </a:r>
            <a:endParaRPr lang="en-US" altLang="zh-CN" sz="1600" dirty="0">
              <a:ea typeface="宋体" panose="02010600030101010101" pitchFamily="2" charset="-122"/>
            </a:endParaRPr>
          </a:p>
          <a:p>
            <a:pPr lvl="1"/>
            <a:r>
              <a:rPr lang="en-US" altLang="zh-CN" sz="1600" dirty="0">
                <a:ea typeface="宋体" panose="02010600030101010101" pitchFamily="2" charset="-122"/>
              </a:rPr>
              <a:t>Thrashing (what, how(prevention, solution))</a:t>
            </a:r>
            <a:endParaRPr lang="en-US" altLang="zh-CN" sz="1600" dirty="0">
              <a:ea typeface="宋体" panose="02010600030101010101" pitchFamily="2" charset="-122"/>
            </a:endParaRPr>
          </a:p>
          <a:p>
            <a:pPr lvl="1"/>
            <a:r>
              <a:rPr lang="en-US" altLang="zh-CN" sz="1600" dirty="0">
                <a:ea typeface="宋体" panose="02010600030101010101" pitchFamily="2" charset="-122"/>
              </a:rPr>
              <a:t>Copy-on-Write (COW)</a:t>
            </a:r>
            <a:endParaRPr lang="en-US" altLang="zh-CN" sz="1600" dirty="0">
              <a:ea typeface="宋体" panose="02010600030101010101" pitchFamily="2" charset="-122"/>
            </a:endParaRPr>
          </a:p>
          <a:p>
            <a:pPr lvl="1"/>
            <a:r>
              <a:rPr lang="en-US" altLang="zh-CN" sz="1600" dirty="0">
                <a:ea typeface="宋体" panose="02010600030101010101" pitchFamily="2" charset="-122"/>
              </a:rPr>
              <a:t>Memory-Mapped Files</a:t>
            </a:r>
            <a:endParaRPr lang="en-US" altLang="zh-CN" sz="1600" dirty="0">
              <a:ea typeface="宋体" panose="02010600030101010101" pitchFamily="2" charset="-122"/>
            </a:endParaRPr>
          </a:p>
          <a:p>
            <a:pPr lvl="1"/>
            <a:r>
              <a:rPr lang="zh-CN" altLang="en-US" sz="1600" dirty="0">
                <a:ea typeface="宋体" panose="02010600030101010101" pitchFamily="2" charset="-122"/>
              </a:rPr>
              <a:t>为支持虚拟存储管理，页表应该包括哪些内容？</a:t>
            </a:r>
            <a:endParaRPr lang="en-US" altLang="zh-CN" sz="1600" dirty="0">
              <a:ea typeface="宋体" panose="02010600030101010101" pitchFamily="2" charset="-122"/>
            </a:endParaRPr>
          </a:p>
          <a:p>
            <a:r>
              <a:rPr lang="en-US" altLang="zh-CN" sz="1800" dirty="0" smtClean="0">
                <a:ea typeface="宋体" panose="02010600030101010101" pitchFamily="2" charset="-122"/>
              </a:rPr>
              <a:t>Page </a:t>
            </a:r>
            <a:r>
              <a:rPr lang="en-US" altLang="zh-CN" sz="1800" dirty="0">
                <a:ea typeface="宋体" panose="02010600030101010101" pitchFamily="2" charset="-122"/>
              </a:rPr>
              <a:t>366</a:t>
            </a: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2,3,9,10,11,12,13,14,15,17,20</a:t>
            </a: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9</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85800" y="330200"/>
            <a:ext cx="8077200" cy="609600"/>
          </a:xfrm>
        </p:spPr>
        <p:txBody>
          <a:bodyPr/>
          <a:lstStyle/>
          <a:p>
            <a:pPr>
              <a:defRPr/>
            </a:pPr>
            <a:r>
              <a:rPr lang="en-US" altLang="zh-CN" dirty="0">
                <a:ea typeface="宋体" panose="02010600030101010101" pitchFamily="2" charset="-122"/>
              </a:rPr>
              <a:t>Virtual memory implementation</a:t>
            </a:r>
            <a:endParaRPr lang="en-US" altLang="zh-CN" dirty="0">
              <a:effectLst>
                <a:outerShdw blurRad="38100" dist="38100" dir="2700000" algn="tl">
                  <a:srgbClr val="C0C0C0"/>
                </a:outerShdw>
              </a:effectLst>
              <a:ea typeface="宋体" panose="02010600030101010101" pitchFamily="2" charset="-122"/>
            </a:endParaRPr>
          </a:p>
        </p:txBody>
      </p:sp>
      <p:sp>
        <p:nvSpPr>
          <p:cNvPr id="15363" name="Rectangle 3"/>
          <p:cNvSpPr>
            <a:spLocks noGrp="1" noChangeArrowheads="1"/>
          </p:cNvSpPr>
          <p:nvPr>
            <p:ph type="body" idx="4294967295"/>
          </p:nvPr>
        </p:nvSpPr>
        <p:spPr>
          <a:xfrm>
            <a:off x="831850" y="1282700"/>
            <a:ext cx="7761734" cy="4940300"/>
          </a:xfrm>
        </p:spPr>
        <p:txBody>
          <a:bodyPr/>
          <a:lstStyle/>
          <a:p>
            <a:pPr eaLnBrk="1" hangingPunct="1"/>
            <a:r>
              <a:rPr lang="en-US" altLang="zh-CN" sz="2800" dirty="0">
                <a:ea typeface="宋体" panose="02010600030101010101" pitchFamily="2" charset="-122"/>
              </a:rPr>
              <a:t>Virtual memory can be implemented via:</a:t>
            </a:r>
            <a:endParaRPr lang="en-US" altLang="zh-CN" sz="2800" dirty="0">
              <a:ea typeface="宋体" panose="02010600030101010101" pitchFamily="2" charset="-122"/>
            </a:endParaRPr>
          </a:p>
          <a:p>
            <a:pPr lvl="1" eaLnBrk="1" hangingPunct="1"/>
            <a:r>
              <a:rPr lang="en-US" altLang="zh-CN" sz="2400" b="1" dirty="0">
                <a:solidFill>
                  <a:srgbClr val="FF0000"/>
                </a:solidFill>
                <a:ea typeface="宋体" panose="02010600030101010101" pitchFamily="2" charset="-122"/>
              </a:rPr>
              <a:t>Demand paging </a:t>
            </a:r>
            <a:r>
              <a:rPr lang="zh-CN" altLang="en-US" sz="2400" b="1" dirty="0">
                <a:solidFill>
                  <a:srgbClr val="7030A0"/>
                </a:solidFill>
                <a:ea typeface="宋体" panose="02010600030101010101" pitchFamily="2" charset="-122"/>
              </a:rPr>
              <a:t>（请求</a:t>
            </a:r>
            <a:r>
              <a:rPr lang="zh-CN" altLang="en-US" sz="2400" b="1" dirty="0" smtClean="0">
                <a:solidFill>
                  <a:srgbClr val="7030A0"/>
                </a:solidFill>
                <a:ea typeface="宋体" panose="02010600030101010101" pitchFamily="2" charset="-122"/>
              </a:rPr>
              <a:t>页式，</a:t>
            </a:r>
            <a:r>
              <a:rPr lang="en-US" altLang="zh-CN" sz="2400" dirty="0">
                <a:effectLst>
                  <a:outerShdw blurRad="38100" dist="38100" dir="2700000" algn="tl">
                    <a:srgbClr val="C0C0C0"/>
                  </a:outerShdw>
                </a:effectLst>
                <a:ea typeface="宋体" panose="02010600030101010101" pitchFamily="2" charset="-122"/>
              </a:rPr>
              <a:t> </a:t>
            </a:r>
            <a:r>
              <a:rPr lang="en-US" altLang="zh-CN" sz="2400" dirty="0">
                <a:solidFill>
                  <a:srgbClr val="0000CC"/>
                </a:solidFill>
                <a:effectLst>
                  <a:outerShdw blurRad="38100" dist="38100" dir="2700000" algn="tl">
                    <a:srgbClr val="C0C0C0"/>
                  </a:outerShdw>
                </a:effectLst>
                <a:ea typeface="宋体" panose="02010600030101010101" pitchFamily="2" charset="-122"/>
              </a:rPr>
              <a:t>Demand Paging </a:t>
            </a:r>
            <a:r>
              <a:rPr lang="zh-CN" altLang="en-US" sz="2400" b="1" dirty="0" smtClean="0">
                <a:solidFill>
                  <a:srgbClr val="7030A0"/>
                </a:solidFill>
                <a:ea typeface="宋体" panose="02010600030101010101" pitchFamily="2" charset="-122"/>
              </a:rPr>
              <a:t>）</a:t>
            </a:r>
            <a:endParaRPr lang="en-US" altLang="zh-CN" sz="2400" b="1" dirty="0">
              <a:solidFill>
                <a:srgbClr val="7030A0"/>
              </a:solidFill>
              <a:ea typeface="宋体" panose="02010600030101010101" pitchFamily="2" charset="-122"/>
            </a:endParaRPr>
          </a:p>
          <a:p>
            <a:pPr lvl="1" eaLnBrk="1" hangingPunct="1"/>
            <a:r>
              <a:rPr lang="en-US" altLang="zh-CN" sz="2400" b="1" dirty="0">
                <a:solidFill>
                  <a:srgbClr val="FF0000"/>
                </a:solidFill>
                <a:ea typeface="宋体" panose="02010600030101010101" pitchFamily="2" charset="-122"/>
              </a:rPr>
              <a:t>Demand segmentation </a:t>
            </a:r>
            <a:r>
              <a:rPr lang="zh-CN" altLang="en-US" sz="2400" b="1" dirty="0">
                <a:solidFill>
                  <a:srgbClr val="7030A0"/>
                </a:solidFill>
                <a:ea typeface="宋体" panose="02010600030101010101" pitchFamily="2" charset="-122"/>
              </a:rPr>
              <a:t>（请求段式</a:t>
            </a:r>
            <a:r>
              <a:rPr lang="zh-CN" altLang="en-US" sz="2400" b="1" dirty="0" smtClean="0">
                <a:solidFill>
                  <a:srgbClr val="7030A0"/>
                </a:solidFill>
                <a:ea typeface="宋体" panose="02010600030101010101" pitchFamily="2" charset="-122"/>
              </a:rPr>
              <a:t>）</a:t>
            </a:r>
            <a:endParaRPr lang="en-US" altLang="zh-CN" sz="2400" b="1" dirty="0" smtClean="0">
              <a:solidFill>
                <a:srgbClr val="7030A0"/>
              </a:solidFill>
              <a:ea typeface="宋体" panose="02010600030101010101" pitchFamily="2" charset="-122"/>
            </a:endParaRPr>
          </a:p>
          <a:p>
            <a:pPr lvl="1" eaLnBrk="1" hangingPunct="1"/>
            <a:r>
              <a:rPr lang="zh-CN" altLang="en-US" sz="2400" dirty="0">
                <a:solidFill>
                  <a:srgbClr val="0000CC"/>
                </a:solidFill>
                <a:effectLst>
                  <a:outerShdw blurRad="38100" dist="38100" dir="2700000" algn="tl">
                    <a:srgbClr val="C0C0C0"/>
                  </a:outerShdw>
                </a:effectLst>
                <a:ea typeface="宋体" panose="02010600030101010101" pitchFamily="2" charset="-122"/>
              </a:rPr>
              <a:t>Segmentation with Paging</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r>
              <a:rPr lang="zh-CN" altLang="en-US" sz="2400" b="1" dirty="0" smtClean="0">
                <a:solidFill>
                  <a:srgbClr val="7030A0"/>
                </a:solidFill>
                <a:ea typeface="宋体" panose="02010600030101010101" pitchFamily="2" charset="-122"/>
              </a:rPr>
              <a:t>请求段页式</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endParaRPr lang="en-US" altLang="zh-CN" sz="2400" dirty="0">
              <a:solidFill>
                <a:srgbClr val="7030A0"/>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9.2 Demand Paging</a:t>
            </a:r>
            <a:endParaRPr lang="en-US" altLang="zh-CN" dirty="0">
              <a:effectLst>
                <a:outerShdw blurRad="38100" dist="38100" dir="2700000" algn="tl">
                  <a:srgbClr val="C0C0C0"/>
                </a:outerShdw>
              </a:effectLst>
              <a:ea typeface="宋体" panose="02010600030101010101" pitchFamily="2" charset="-122"/>
            </a:endParaRPr>
          </a:p>
        </p:txBody>
      </p:sp>
      <p:sp>
        <p:nvSpPr>
          <p:cNvPr id="17411" name="Rectangle 3"/>
          <p:cNvSpPr>
            <a:spLocks noGrp="1" noChangeArrowheads="1"/>
          </p:cNvSpPr>
          <p:nvPr>
            <p:ph type="body" idx="4294967295"/>
          </p:nvPr>
        </p:nvSpPr>
        <p:spPr>
          <a:xfrm>
            <a:off x="374650" y="1270000"/>
            <a:ext cx="8456613" cy="5240338"/>
          </a:xfrm>
        </p:spPr>
        <p:txBody>
          <a:bodyPr/>
          <a:lstStyle/>
          <a:p>
            <a:r>
              <a:rPr lang="en-US" altLang="zh-CN" sz="2800" b="1" dirty="0">
                <a:solidFill>
                  <a:srgbClr val="FF0000"/>
                </a:solidFill>
                <a:ea typeface="宋体" panose="02010600030101010101" pitchFamily="2" charset="-122"/>
              </a:rPr>
              <a:t>Demand paging </a:t>
            </a:r>
            <a:r>
              <a:rPr lang="en-US" altLang="zh-CN" sz="2800" b="1" dirty="0">
                <a:solidFill>
                  <a:srgbClr val="006600"/>
                </a:solidFill>
                <a:ea typeface="宋体" panose="02010600030101010101" pitchFamily="2" charset="-122"/>
              </a:rPr>
              <a:t>is a </a:t>
            </a:r>
            <a:r>
              <a:rPr lang="en-US" altLang="zh-CN" sz="2800" b="1" dirty="0">
                <a:solidFill>
                  <a:srgbClr val="FF0000"/>
                </a:solidFill>
                <a:ea typeface="宋体" panose="02010600030101010101" pitchFamily="2" charset="-122"/>
              </a:rPr>
              <a:t>paging</a:t>
            </a:r>
            <a:r>
              <a:rPr lang="en-US" altLang="zh-CN" sz="2800" b="1" dirty="0">
                <a:solidFill>
                  <a:srgbClr val="7030A0"/>
                </a:solidFill>
                <a:ea typeface="宋体" panose="02010600030101010101" pitchFamily="2" charset="-122"/>
              </a:rPr>
              <a:t> system </a:t>
            </a:r>
            <a:r>
              <a:rPr lang="en-US" altLang="zh-CN" sz="2800" b="1" dirty="0">
                <a:solidFill>
                  <a:srgbClr val="0000CC"/>
                </a:solidFill>
                <a:ea typeface="宋体" panose="02010600030101010101" pitchFamily="2" charset="-122"/>
              </a:rPr>
              <a:t>with</a:t>
            </a:r>
            <a:r>
              <a:rPr lang="en-US" altLang="zh-CN" sz="2800" b="1" dirty="0">
                <a:solidFill>
                  <a:srgbClr val="FF0000"/>
                </a:solidFill>
                <a:ea typeface="宋体" panose="02010600030101010101" pitchFamily="2" charset="-122"/>
              </a:rPr>
              <a:t> </a:t>
            </a:r>
            <a:r>
              <a:rPr lang="en-US" altLang="zh-CN" sz="2800" b="1" u="sng" dirty="0">
                <a:solidFill>
                  <a:srgbClr val="0070C0"/>
                </a:solidFill>
                <a:ea typeface="宋体" panose="02010600030101010101" pitchFamily="2" charset="-122"/>
              </a:rPr>
              <a:t>swapping</a:t>
            </a:r>
            <a:r>
              <a:rPr lang="en-US" altLang="zh-CN" sz="2800" b="1" u="sng" dirty="0">
                <a:ea typeface="宋体" panose="02010600030101010101" pitchFamily="2" charset="-122"/>
              </a:rPr>
              <a:t>.</a:t>
            </a:r>
            <a:endParaRPr lang="en-US" altLang="zh-CN" sz="2800" b="1" u="sng" dirty="0">
              <a:ea typeface="宋体" panose="02010600030101010101" pitchFamily="2" charset="-122"/>
            </a:endParaRPr>
          </a:p>
          <a:p>
            <a:endParaRPr lang="en-US" altLang="zh-CN" sz="2800" b="1" dirty="0">
              <a:ea typeface="宋体" panose="02010600030101010101" pitchFamily="2" charset="-122"/>
            </a:endParaRPr>
          </a:p>
          <a:p>
            <a:r>
              <a:rPr lang="en-US" altLang="zh-CN" sz="2800" b="1" dirty="0">
                <a:solidFill>
                  <a:srgbClr val="006600"/>
                </a:solidFill>
                <a:ea typeface="宋体" panose="02010600030101010101" pitchFamily="2" charset="-122"/>
              </a:rPr>
              <a:t>Bring a page into memory </a:t>
            </a:r>
            <a:r>
              <a:rPr lang="en-US" altLang="zh-CN" sz="2800" b="1" dirty="0">
                <a:solidFill>
                  <a:srgbClr val="0000CC"/>
                </a:solidFill>
                <a:ea typeface="宋体" panose="02010600030101010101" pitchFamily="2" charset="-122"/>
              </a:rPr>
              <a:t>only when it is </a:t>
            </a:r>
            <a:r>
              <a:rPr lang="en-US" altLang="zh-CN" sz="2800" b="1" dirty="0">
                <a:solidFill>
                  <a:srgbClr val="C00000"/>
                </a:solidFill>
                <a:ea typeface="宋体" panose="02010600030101010101" pitchFamily="2" charset="-122"/>
              </a:rPr>
              <a:t>needed.</a:t>
            </a:r>
            <a:endParaRPr lang="en-US" altLang="zh-CN" sz="2800" b="1" dirty="0">
              <a:solidFill>
                <a:srgbClr val="C00000"/>
              </a:solidFill>
              <a:ea typeface="宋体" panose="02010600030101010101" pitchFamily="2" charset="-122"/>
            </a:endParaRPr>
          </a:p>
          <a:p>
            <a:pPr lvl="1"/>
            <a:r>
              <a:rPr lang="en-US" altLang="zh-CN" sz="2400" dirty="0">
                <a:ea typeface="宋体" panose="02010600030101010101" pitchFamily="2" charset="-122"/>
              </a:rPr>
              <a:t>Less I/O needed</a:t>
            </a:r>
            <a:endParaRPr lang="en-US" altLang="zh-CN" sz="2400" dirty="0">
              <a:ea typeface="宋体" panose="02010600030101010101" pitchFamily="2" charset="-122"/>
            </a:endParaRPr>
          </a:p>
          <a:p>
            <a:pPr lvl="1"/>
            <a:r>
              <a:rPr lang="en-US" altLang="zh-CN" sz="2400" dirty="0">
                <a:ea typeface="宋体" panose="02010600030101010101" pitchFamily="2" charset="-122"/>
              </a:rPr>
              <a:t>Less memory needed </a:t>
            </a:r>
            <a:endParaRPr lang="en-US" altLang="zh-CN" sz="2400" dirty="0">
              <a:ea typeface="宋体" panose="02010600030101010101" pitchFamily="2" charset="-122"/>
            </a:endParaRPr>
          </a:p>
          <a:p>
            <a:pPr lvl="1"/>
            <a:r>
              <a:rPr lang="en-US" altLang="zh-CN" sz="2400" dirty="0">
                <a:ea typeface="宋体" panose="02010600030101010101" pitchFamily="2" charset="-122"/>
              </a:rPr>
              <a:t>Faster response</a:t>
            </a:r>
            <a:endParaRPr lang="en-US" altLang="zh-CN" sz="2400" dirty="0">
              <a:ea typeface="宋体" panose="02010600030101010101" pitchFamily="2" charset="-122"/>
            </a:endParaRPr>
          </a:p>
          <a:p>
            <a:pPr lvl="1"/>
            <a:r>
              <a:rPr lang="en-US" altLang="zh-CN" sz="2400" dirty="0">
                <a:ea typeface="宋体" panose="02010600030101010101" pitchFamily="2" charset="-122"/>
              </a:rPr>
              <a:t>More users</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Demand Paging</a:t>
            </a:r>
            <a:endParaRPr lang="en-US" altLang="zh-CN" dirty="0">
              <a:effectLst>
                <a:outerShdw blurRad="38100" dist="38100" dir="2700000" algn="tl">
                  <a:srgbClr val="C0C0C0"/>
                </a:outerShdw>
              </a:effectLst>
              <a:ea typeface="宋体" panose="02010600030101010101" pitchFamily="2" charset="-122"/>
            </a:endParaRPr>
          </a:p>
        </p:txBody>
      </p:sp>
      <p:sp>
        <p:nvSpPr>
          <p:cNvPr id="18435" name="Rectangle 3"/>
          <p:cNvSpPr>
            <a:spLocks noGrp="1" noChangeArrowheads="1"/>
          </p:cNvSpPr>
          <p:nvPr>
            <p:ph type="body" idx="4294967295"/>
          </p:nvPr>
        </p:nvSpPr>
        <p:spPr>
          <a:xfrm>
            <a:off x="847725" y="1296988"/>
            <a:ext cx="7558088" cy="5213350"/>
          </a:xfrm>
        </p:spPr>
        <p:txBody>
          <a:bodyPr/>
          <a:lstStyle/>
          <a:p>
            <a:r>
              <a:rPr lang="en-US" altLang="zh-CN" sz="2400" b="1" u="sng" dirty="0">
                <a:ea typeface="宋体" panose="02010600030101010101" pitchFamily="2" charset="-122"/>
                <a:sym typeface="Symbol" panose="05050102010706020507" pitchFamily="18" charset="2"/>
              </a:rPr>
              <a:t>Lazy swapper </a:t>
            </a:r>
            <a:r>
              <a:rPr lang="en-US" altLang="zh-CN" sz="2400" dirty="0">
                <a:ea typeface="宋体" panose="02010600030101010101" pitchFamily="2" charset="-122"/>
                <a:sym typeface="Symbol" panose="05050102010706020507" pitchFamily="18" charset="2"/>
              </a:rPr>
              <a:t>– </a:t>
            </a:r>
            <a:r>
              <a:rPr lang="en-US" altLang="zh-CN" sz="2400" b="1" dirty="0">
                <a:solidFill>
                  <a:srgbClr val="C00000"/>
                </a:solidFill>
                <a:ea typeface="宋体" panose="02010600030101010101" pitchFamily="2" charset="-122"/>
                <a:sym typeface="Symbol" panose="05050102010706020507" pitchFamily="18" charset="2"/>
              </a:rPr>
              <a:t>never</a:t>
            </a:r>
            <a:r>
              <a:rPr lang="en-US" altLang="zh-CN" sz="2400" b="1" dirty="0">
                <a:solidFill>
                  <a:srgbClr val="006600"/>
                </a:solidFill>
                <a:ea typeface="宋体" panose="02010600030101010101" pitchFamily="2" charset="-122"/>
                <a:sym typeface="Symbol" panose="05050102010706020507" pitchFamily="18" charset="2"/>
              </a:rPr>
              <a:t> </a:t>
            </a:r>
            <a:r>
              <a:rPr lang="en-US" altLang="zh-CN" sz="2400" b="1" dirty="0">
                <a:solidFill>
                  <a:srgbClr val="7030A0"/>
                </a:solidFill>
                <a:ea typeface="宋体" panose="02010600030101010101" pitchFamily="2" charset="-122"/>
                <a:sym typeface="Symbol" panose="05050102010706020507" pitchFamily="18" charset="2"/>
              </a:rPr>
              <a:t>swaps a page into memory</a:t>
            </a:r>
            <a:r>
              <a:rPr lang="en-US" altLang="zh-CN" sz="2400" b="1" dirty="0">
                <a:solidFill>
                  <a:srgbClr val="006600"/>
                </a:solidFill>
                <a:ea typeface="宋体" panose="02010600030101010101" pitchFamily="2" charset="-122"/>
                <a:sym typeface="Symbol" panose="05050102010706020507" pitchFamily="18" charset="2"/>
              </a:rPr>
              <a:t> unless page will be </a:t>
            </a:r>
            <a:r>
              <a:rPr lang="en-US" altLang="zh-CN" sz="2400" b="1" dirty="0">
                <a:solidFill>
                  <a:srgbClr val="0070C0"/>
                </a:solidFill>
                <a:ea typeface="宋体" panose="02010600030101010101" pitchFamily="2" charset="-122"/>
                <a:sym typeface="Symbol" panose="05050102010706020507" pitchFamily="18" charset="2"/>
              </a:rPr>
              <a:t>needed</a:t>
            </a:r>
            <a:endParaRPr lang="en-US" altLang="zh-CN" sz="2400" b="1" dirty="0">
              <a:solidFill>
                <a:srgbClr val="0070C0"/>
              </a:solidFill>
              <a:ea typeface="宋体" panose="02010600030101010101" pitchFamily="2" charset="-122"/>
              <a:sym typeface="Symbol" panose="05050102010706020507" pitchFamily="18" charset="2"/>
            </a:endParaRPr>
          </a:p>
          <a:p>
            <a:pPr lvl="1"/>
            <a:r>
              <a:rPr lang="zh-CN" altLang="en-US" sz="2400" dirty="0">
                <a:solidFill>
                  <a:srgbClr val="0000CC"/>
                </a:solidFill>
                <a:ea typeface="宋体" panose="02010600030101010101" pitchFamily="2" charset="-122"/>
              </a:rPr>
              <a:t>A swapper </a:t>
            </a:r>
            <a:r>
              <a:rPr lang="zh-CN" altLang="en-US" sz="2400" dirty="0">
                <a:ea typeface="宋体" panose="02010600030101010101" pitchFamily="2" charset="-122"/>
              </a:rPr>
              <a:t>manipulates the entire processes (swap out the entire process)</a:t>
            </a:r>
            <a:endParaRPr lang="zh-CN" altLang="en-US" sz="2400" dirty="0">
              <a:ea typeface="宋体" panose="02010600030101010101" pitchFamily="2" charset="-122"/>
            </a:endParaRPr>
          </a:p>
          <a:p>
            <a:pPr lvl="1"/>
            <a:r>
              <a:rPr lang="zh-CN" altLang="en-US" sz="2400" dirty="0">
                <a:solidFill>
                  <a:srgbClr val="C00000"/>
                </a:solidFill>
                <a:ea typeface="宋体" panose="02010600030101010101" pitchFamily="2" charset="-122"/>
                <a:sym typeface="Symbol" panose="05050102010706020507" pitchFamily="18" charset="2"/>
              </a:rPr>
              <a:t>Swapper</a:t>
            </a:r>
            <a:r>
              <a:rPr lang="zh-CN" altLang="en-US" sz="2400" dirty="0">
                <a:solidFill>
                  <a:srgbClr val="0070C0"/>
                </a:solidFill>
                <a:ea typeface="宋体" panose="02010600030101010101" pitchFamily="2" charset="-122"/>
                <a:sym typeface="Symbol" panose="05050102010706020507" pitchFamily="18" charset="2"/>
              </a:rPr>
              <a:t> that deals with </a:t>
            </a:r>
            <a:r>
              <a:rPr lang="zh-CN" altLang="en-US" sz="2400" dirty="0">
                <a:solidFill>
                  <a:srgbClr val="7030A0"/>
                </a:solidFill>
                <a:ea typeface="宋体" panose="02010600030101010101" pitchFamily="2" charset="-122"/>
                <a:sym typeface="Symbol" panose="05050102010706020507" pitchFamily="18" charset="2"/>
              </a:rPr>
              <a:t>pages</a:t>
            </a:r>
            <a:r>
              <a:rPr lang="zh-CN" altLang="en-US" sz="2400" dirty="0">
                <a:solidFill>
                  <a:srgbClr val="0070C0"/>
                </a:solidFill>
                <a:ea typeface="宋体" panose="02010600030101010101" pitchFamily="2" charset="-122"/>
                <a:sym typeface="Symbol" panose="05050102010706020507" pitchFamily="18" charset="2"/>
              </a:rPr>
              <a:t> is a </a:t>
            </a:r>
            <a:r>
              <a:rPr lang="zh-CN" altLang="en-US" sz="2400" b="1" u="sng" dirty="0">
                <a:solidFill>
                  <a:srgbClr val="FF0000"/>
                </a:solidFill>
                <a:ea typeface="宋体" panose="02010600030101010101" pitchFamily="2" charset="-122"/>
                <a:sym typeface="Symbol" panose="05050102010706020507" pitchFamily="18" charset="2"/>
              </a:rPr>
              <a:t>pager</a:t>
            </a:r>
            <a:endParaRPr lang="zh-CN" altLang="en-US" sz="2400" b="1" u="sng" dirty="0">
              <a:solidFill>
                <a:srgbClr val="FF0000"/>
              </a:solidFill>
              <a:ea typeface="宋体" panose="02010600030101010101" pitchFamily="2" charset="-122"/>
              <a:sym typeface="Symbol" panose="05050102010706020507" pitchFamily="18" charset="2"/>
            </a:endParaRPr>
          </a:p>
          <a:p>
            <a:pPr lvl="1"/>
            <a:r>
              <a:rPr lang="zh-CN" altLang="en-US" sz="2400" dirty="0">
                <a:ea typeface="宋体" panose="02010600030101010101" pitchFamily="2" charset="-122"/>
                <a:sym typeface="Symbol" panose="05050102010706020507" pitchFamily="18" charset="2"/>
              </a:rPr>
              <a:t>A</a:t>
            </a:r>
            <a:r>
              <a:rPr lang="zh-CN" altLang="en-US" sz="2400" dirty="0">
                <a:solidFill>
                  <a:srgbClr val="0000CC"/>
                </a:solidFill>
                <a:ea typeface="宋体" panose="02010600030101010101" pitchFamily="2" charset="-122"/>
                <a:sym typeface="Symbol" panose="05050102010706020507" pitchFamily="18" charset="2"/>
              </a:rPr>
              <a:t> pager</a:t>
            </a:r>
            <a:r>
              <a:rPr lang="zh-CN" altLang="en-US" sz="2400" dirty="0">
                <a:ea typeface="宋体" panose="02010600030101010101" pitchFamily="2" charset="-122"/>
                <a:sym typeface="Symbol" panose="05050102010706020507" pitchFamily="18" charset="2"/>
              </a:rPr>
              <a:t>  is concerned with the individual pages of a process.</a:t>
            </a:r>
            <a:endParaRPr lang="zh-CN" altLang="en-US" sz="2400" dirty="0">
              <a:ea typeface="宋体" panose="02010600030101010101" pitchFamily="2" charset="-122"/>
              <a:sym typeface="Symbol" panose="05050102010706020507" pitchFamily="18" charset="2"/>
            </a:endParaRPr>
          </a:p>
          <a:p>
            <a:pPr lvl="2">
              <a:buFont typeface="Wingdings" panose="05000000000000000000" pitchFamily="2" charset="2"/>
              <a:buChar char="ü"/>
            </a:pPr>
            <a:r>
              <a:rPr lang="zh-CN" altLang="en-US" sz="2000" dirty="0">
                <a:ea typeface="宋体" panose="02010600030101010101" pitchFamily="2" charset="-122"/>
                <a:sym typeface="Symbol" panose="05050102010706020507" pitchFamily="18" charset="2"/>
              </a:rPr>
              <a:t> </a:t>
            </a:r>
            <a:r>
              <a:rPr lang="en-US" altLang="zh-CN" sz="2000" dirty="0">
                <a:solidFill>
                  <a:srgbClr val="CC6600"/>
                </a:solidFill>
                <a:highlight>
                  <a:srgbClr val="FFFF00"/>
                </a:highlight>
                <a:ea typeface="宋体" panose="02010600030101010101" pitchFamily="2" charset="-122"/>
                <a:sym typeface="Symbol" panose="05050102010706020507" pitchFamily="18" charset="2"/>
              </a:rPr>
              <a:t>V</a:t>
            </a:r>
            <a:r>
              <a:rPr lang="zh-CN" altLang="en-US" sz="2000" dirty="0">
                <a:solidFill>
                  <a:srgbClr val="CC6600"/>
                </a:solidFill>
                <a:highlight>
                  <a:srgbClr val="FFFF00"/>
                </a:highlight>
                <a:ea typeface="宋体" panose="02010600030101010101" pitchFamily="2" charset="-122"/>
                <a:sym typeface="Symbol" panose="05050102010706020507" pitchFamily="18" charset="2"/>
              </a:rPr>
              <a:t>iewing </a:t>
            </a:r>
            <a:r>
              <a:rPr lang="zh-CN" altLang="en-US" sz="2000" dirty="0">
                <a:solidFill>
                  <a:srgbClr val="7030A0"/>
                </a:solidFill>
                <a:highlight>
                  <a:srgbClr val="FFFF00"/>
                </a:highlight>
                <a:ea typeface="宋体" panose="02010600030101010101" pitchFamily="2" charset="-122"/>
                <a:sym typeface="Symbol" panose="05050102010706020507" pitchFamily="18" charset="2"/>
              </a:rPr>
              <a:t>a process </a:t>
            </a:r>
            <a:r>
              <a:rPr lang="zh-CN" altLang="en-US" sz="2000" dirty="0">
                <a:solidFill>
                  <a:srgbClr val="CC6600"/>
                </a:solidFill>
                <a:highlight>
                  <a:srgbClr val="FFFF00"/>
                </a:highlight>
                <a:ea typeface="宋体" panose="02010600030101010101" pitchFamily="2" charset="-122"/>
                <a:sym typeface="Symbol" panose="05050102010706020507" pitchFamily="18" charset="2"/>
              </a:rPr>
              <a:t>as </a:t>
            </a:r>
            <a:r>
              <a:rPr lang="zh-CN" altLang="en-US" sz="2000" dirty="0">
                <a:solidFill>
                  <a:srgbClr val="7030A0"/>
                </a:solidFill>
                <a:highlight>
                  <a:srgbClr val="FFFF00"/>
                </a:highlight>
                <a:ea typeface="宋体" panose="02010600030101010101" pitchFamily="2" charset="-122"/>
                <a:sym typeface="Symbol" panose="05050102010706020507" pitchFamily="18" charset="2"/>
              </a:rPr>
              <a:t>a </a:t>
            </a:r>
            <a:r>
              <a:rPr lang="zh-CN" altLang="en-US" sz="2000" b="1" u="sng" dirty="0">
                <a:solidFill>
                  <a:srgbClr val="C00000"/>
                </a:solidFill>
                <a:highlight>
                  <a:srgbClr val="FFFF00"/>
                </a:highlight>
                <a:ea typeface="宋体" panose="02010600030101010101" pitchFamily="2" charset="-122"/>
                <a:sym typeface="Symbol" panose="05050102010706020507" pitchFamily="18" charset="2"/>
              </a:rPr>
              <a:t>sequence of pages</a:t>
            </a:r>
            <a:r>
              <a:rPr lang="zh-CN" altLang="en-US" sz="2000" dirty="0">
                <a:solidFill>
                  <a:srgbClr val="CC6600"/>
                </a:solidFill>
                <a:highlight>
                  <a:srgbClr val="FFFF00"/>
                </a:highlight>
                <a:ea typeface="宋体" panose="02010600030101010101" pitchFamily="2" charset="-122"/>
                <a:sym typeface="Symbol" panose="05050102010706020507" pitchFamily="18" charset="2"/>
              </a:rPr>
              <a:t>, rather than as </a:t>
            </a:r>
            <a:r>
              <a:rPr lang="zh-CN" altLang="en-US" sz="2000" dirty="0">
                <a:solidFill>
                  <a:srgbClr val="006600"/>
                </a:solidFill>
                <a:highlight>
                  <a:srgbClr val="FFFF00"/>
                </a:highlight>
                <a:ea typeface="宋体" panose="02010600030101010101" pitchFamily="2" charset="-122"/>
                <a:sym typeface="Symbol" panose="05050102010706020507" pitchFamily="18" charset="2"/>
              </a:rPr>
              <a:t>one large </a:t>
            </a:r>
            <a:r>
              <a:rPr lang="zh-CN" altLang="en-US" sz="2000" u="sng" dirty="0">
                <a:solidFill>
                  <a:srgbClr val="0070C0"/>
                </a:solidFill>
                <a:highlight>
                  <a:srgbClr val="FFFF00"/>
                </a:highlight>
                <a:ea typeface="宋体" panose="02010600030101010101" pitchFamily="2" charset="-122"/>
                <a:sym typeface="Symbol" panose="05050102010706020507" pitchFamily="18" charset="2"/>
              </a:rPr>
              <a:t>contiguous </a:t>
            </a:r>
            <a:r>
              <a:rPr lang="zh-CN" altLang="en-US" sz="2000" dirty="0">
                <a:solidFill>
                  <a:srgbClr val="006600"/>
                </a:solidFill>
                <a:highlight>
                  <a:srgbClr val="FFFF00"/>
                </a:highlight>
                <a:ea typeface="宋体" panose="02010600030101010101" pitchFamily="2" charset="-122"/>
                <a:sym typeface="Symbol" panose="05050102010706020507" pitchFamily="18" charset="2"/>
              </a:rPr>
              <a:t>address space</a:t>
            </a:r>
            <a:r>
              <a:rPr lang="zh-CN" altLang="en-US" sz="2000" dirty="0">
                <a:solidFill>
                  <a:srgbClr val="CC6600"/>
                </a:solidFill>
                <a:highlight>
                  <a:srgbClr val="FFFF00"/>
                </a:highlight>
                <a:ea typeface="宋体" panose="02010600030101010101" pitchFamily="2" charset="-122"/>
                <a:sym typeface="Symbol" panose="05050102010706020507" pitchFamily="18" charset="2"/>
              </a:rPr>
              <a:t>.</a:t>
            </a:r>
            <a:endParaRPr lang="zh-CN" altLang="en-US" sz="2000" dirty="0">
              <a:solidFill>
                <a:srgbClr val="CC6600"/>
              </a:solidFill>
              <a:highlight>
                <a:srgbClr val="FFFF00"/>
              </a:highlight>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93738" y="0"/>
            <a:ext cx="8350250" cy="844550"/>
          </a:xfrm>
        </p:spPr>
        <p:txBody>
          <a:bodyPr/>
          <a:lstStyle/>
          <a:p>
            <a:pPr>
              <a:defRPr/>
            </a:pPr>
            <a:r>
              <a:rPr lang="en-US" altLang="zh-CN" sz="2400">
                <a:effectLst>
                  <a:outerShdw blurRad="38100" dist="38100" dir="2700000" algn="tl">
                    <a:srgbClr val="C0C0C0"/>
                  </a:outerShdw>
                </a:effectLst>
                <a:ea typeface="宋体" panose="02010600030101010101" pitchFamily="2" charset="-122"/>
              </a:rPr>
              <a:t>Transfer of a Paged Memory to Contiguous Disk Space</a:t>
            </a:r>
            <a:endParaRPr lang="en-US" altLang="zh-CN" sz="2400">
              <a:effectLst>
                <a:outerShdw blurRad="38100" dist="38100" dir="2700000" algn="tl">
                  <a:srgbClr val="C0C0C0"/>
                </a:outerShdw>
              </a:effectLst>
              <a:ea typeface="宋体" panose="02010600030101010101" pitchFamily="2" charset="-122"/>
            </a:endParaRPr>
          </a:p>
        </p:txBody>
      </p:sp>
      <p:pic>
        <p:nvPicPr>
          <p:cNvPr id="19459" name="Picture 3"/>
          <p:cNvPicPr>
            <a:picLocks noChangeAspect="1" noChangeArrowheads="1"/>
          </p:cNvPicPr>
          <p:nvPr/>
        </p:nvPicPr>
        <p:blipFill>
          <a:blip r:embed="rId1">
            <a:extLst>
              <a:ext uri="{28A0092B-C50C-407E-A947-70E740481C1C}">
                <a14:useLocalDpi xmlns:a14="http://schemas.microsoft.com/office/drawing/2010/main" val="0"/>
              </a:ext>
            </a:extLst>
          </a:blip>
          <a:srcRect l="9654" t="706" r="9933" b="1413"/>
          <a:stretch>
            <a:fillRect/>
          </a:stretch>
        </p:blipFill>
        <p:spPr bwMode="auto">
          <a:xfrm>
            <a:off x="1050925" y="1600200"/>
            <a:ext cx="6837363" cy="4176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9460" name="文本框 1"/>
          <p:cNvSpPr txBox="1">
            <a:spLocks noChangeArrowheads="1"/>
          </p:cNvSpPr>
          <p:nvPr/>
        </p:nvSpPr>
        <p:spPr bwMode="auto">
          <a:xfrm>
            <a:off x="796649" y="947807"/>
            <a:ext cx="751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a:solidFill>
                  <a:srgbClr val="0000CC"/>
                </a:solidFill>
                <a:ea typeface="宋体" panose="02010600030101010101" pitchFamily="2" charset="-122"/>
              </a:rPr>
              <a:t>为了提高对换速度，数据在对磁盘换区</a:t>
            </a:r>
            <a:r>
              <a:rPr lang="zh-CN" altLang="en-US" sz="1800" b="1" dirty="0" smtClean="0">
                <a:solidFill>
                  <a:srgbClr val="0000CC"/>
                </a:solidFill>
                <a:ea typeface="宋体" panose="02010600030101010101" pitchFamily="2" charset="-122"/>
              </a:rPr>
              <a:t>中尽量存放</a:t>
            </a:r>
            <a:r>
              <a:rPr lang="zh-CN" altLang="en-US" sz="1800" b="1" dirty="0" smtClean="0">
                <a:solidFill>
                  <a:srgbClr val="0000CC"/>
                </a:solidFill>
                <a:ea typeface="宋体" panose="02010600030101010101" pitchFamily="2" charset="-122"/>
              </a:rPr>
              <a:t>在连续的磁盘块中</a:t>
            </a:r>
            <a:endParaRPr lang="zh-CN" altLang="en-US" sz="1800" b="1" dirty="0">
              <a:solidFill>
                <a:srgbClr val="0000CC"/>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9:  Virtual Memory</a:t>
            </a:r>
            <a:endParaRPr lang="en-US" altLang="zh-CN">
              <a:effectLst>
                <a:outerShdw blurRad="38100" dist="38100" dir="2700000" algn="tl">
                  <a:srgbClr val="C0C0C0"/>
                </a:outerShdw>
              </a:effectLst>
              <a:ea typeface="宋体" panose="02010600030101010101" pitchFamily="2" charset="-122"/>
            </a:endParaRPr>
          </a:p>
        </p:txBody>
      </p:sp>
      <p:sp>
        <p:nvSpPr>
          <p:cNvPr id="5123" name="Rectangle 3"/>
          <p:cNvSpPr>
            <a:spLocks noGrp="1" noChangeArrowheads="1"/>
          </p:cNvSpPr>
          <p:nvPr>
            <p:ph type="body" idx="4294967295"/>
          </p:nvPr>
        </p:nvSpPr>
        <p:spPr>
          <a:xfrm>
            <a:off x="831850" y="1282700"/>
            <a:ext cx="7351713" cy="5091113"/>
          </a:xfrm>
        </p:spPr>
        <p:txBody>
          <a:bodyPr/>
          <a:lstStyle/>
          <a:p>
            <a:r>
              <a:rPr lang="en-US" altLang="zh-CN" sz="2000" b="1">
                <a:ea typeface="宋体" panose="02010600030101010101" pitchFamily="2" charset="-122"/>
              </a:rPr>
              <a:t>Background</a:t>
            </a:r>
            <a:endParaRPr lang="en-US" altLang="zh-CN" sz="2000" b="1">
              <a:ea typeface="宋体" panose="02010600030101010101" pitchFamily="2" charset="-122"/>
            </a:endParaRPr>
          </a:p>
          <a:p>
            <a:r>
              <a:rPr lang="en-US" altLang="zh-CN" sz="2000" b="1">
                <a:ea typeface="宋体" panose="02010600030101010101" pitchFamily="2" charset="-122"/>
              </a:rPr>
              <a:t>Demand Paging</a:t>
            </a:r>
            <a:endParaRPr lang="en-US" altLang="zh-CN" sz="2000" b="1">
              <a:ea typeface="宋体" panose="02010600030101010101" pitchFamily="2" charset="-122"/>
            </a:endParaRPr>
          </a:p>
          <a:p>
            <a:r>
              <a:rPr lang="en-US" altLang="zh-CN" sz="2000" b="1">
                <a:ea typeface="宋体" panose="02010600030101010101" pitchFamily="2" charset="-122"/>
              </a:rPr>
              <a:t>Copy-on-Write</a:t>
            </a:r>
            <a:endParaRPr lang="en-US" altLang="zh-CN" sz="2000" b="1">
              <a:ea typeface="宋体" panose="02010600030101010101" pitchFamily="2" charset="-122"/>
            </a:endParaRPr>
          </a:p>
          <a:p>
            <a:r>
              <a:rPr lang="en-US" altLang="zh-CN" sz="2000" b="1">
                <a:ea typeface="宋体" panose="02010600030101010101" pitchFamily="2" charset="-122"/>
              </a:rPr>
              <a:t>Page Replacement</a:t>
            </a:r>
            <a:endParaRPr lang="en-US" altLang="zh-CN" sz="2000" b="1">
              <a:ea typeface="宋体" panose="02010600030101010101" pitchFamily="2" charset="-122"/>
            </a:endParaRPr>
          </a:p>
          <a:p>
            <a:r>
              <a:rPr lang="en-US" altLang="zh-CN" sz="2000">
                <a:ea typeface="宋体" panose="02010600030101010101" pitchFamily="2" charset="-122"/>
              </a:rPr>
              <a:t>Allocation of Frames </a:t>
            </a:r>
            <a:endParaRPr lang="en-US" altLang="zh-CN" sz="2000">
              <a:ea typeface="宋体" panose="02010600030101010101" pitchFamily="2" charset="-122"/>
            </a:endParaRPr>
          </a:p>
          <a:p>
            <a:r>
              <a:rPr lang="en-US" altLang="zh-CN" sz="2000" b="1">
                <a:highlight>
                  <a:srgbClr val="FFFF00"/>
                </a:highlight>
                <a:ea typeface="宋体" panose="02010600030101010101" pitchFamily="2" charset="-122"/>
              </a:rPr>
              <a:t>Thrashing (thrilling)</a:t>
            </a:r>
            <a:endParaRPr lang="en-US" altLang="zh-CN" sz="2000" b="1">
              <a:highlight>
                <a:srgbClr val="FFFF00"/>
              </a:highlight>
              <a:ea typeface="宋体" panose="02010600030101010101" pitchFamily="2" charset="-122"/>
            </a:endParaRPr>
          </a:p>
          <a:p>
            <a:r>
              <a:rPr lang="en-US" altLang="zh-CN" sz="2000" b="1">
                <a:ea typeface="宋体" panose="02010600030101010101" pitchFamily="2" charset="-122"/>
              </a:rPr>
              <a:t>Memory-Mapped Files</a:t>
            </a:r>
            <a:endParaRPr lang="en-US" altLang="zh-CN" sz="2000" b="1">
              <a:ea typeface="宋体" panose="02010600030101010101" pitchFamily="2" charset="-122"/>
            </a:endParaRPr>
          </a:p>
          <a:p>
            <a:r>
              <a:rPr lang="en-US" altLang="zh-CN" sz="2000">
                <a:ea typeface="宋体" panose="02010600030101010101" pitchFamily="2" charset="-122"/>
              </a:rPr>
              <a:t>Allocating Kernel Memory</a:t>
            </a:r>
            <a:endParaRPr lang="en-US" altLang="zh-CN" sz="2000">
              <a:ea typeface="宋体" panose="02010600030101010101" pitchFamily="2" charset="-122"/>
            </a:endParaRPr>
          </a:p>
          <a:p>
            <a:r>
              <a:rPr lang="en-US" altLang="zh-CN" sz="2000" b="1">
                <a:ea typeface="宋体" panose="02010600030101010101" pitchFamily="2" charset="-122"/>
              </a:rPr>
              <a:t>Other Considerations</a:t>
            </a:r>
            <a:endParaRPr lang="en-US" altLang="zh-CN" sz="2000" b="1">
              <a:ea typeface="宋体" panose="02010600030101010101" pitchFamily="2" charset="-122"/>
            </a:endParaRPr>
          </a:p>
          <a:p>
            <a:r>
              <a:rPr lang="en-US" altLang="zh-CN" sz="2000">
                <a:ea typeface="宋体" panose="02010600030101010101" pitchFamily="2" charset="-122"/>
              </a:rPr>
              <a:t>Operating-System Examples</a:t>
            </a:r>
            <a:endParaRPr lang="en-US" altLang="zh-CN" sz="200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虚拟存储器需要解决的几个问题</a:t>
            </a:r>
            <a:endParaRPr lang="zh-CN" altLang="en-US">
              <a:effectLst>
                <a:outerShdw blurRad="38100" dist="38100" dir="2700000" algn="tl">
                  <a:srgbClr val="C0C0C0"/>
                </a:outerShdw>
              </a:effectLst>
              <a:ea typeface="宋体" panose="02010600030101010101" pitchFamily="2" charset="-122"/>
            </a:endParaRPr>
          </a:p>
        </p:txBody>
      </p:sp>
      <p:sp>
        <p:nvSpPr>
          <p:cNvPr id="16387" name="Rectangle 3"/>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a:t>
            </a:r>
            <a:r>
              <a:rPr lang="zh-CN" altLang="en-US" sz="2000" b="1" dirty="0" smtClean="0">
                <a:ea typeface="宋体" panose="02010600030101010101" pitchFamily="2" charset="-122"/>
              </a:rPr>
              <a:t>、请求段</a:t>
            </a:r>
            <a:r>
              <a:rPr lang="zh-CN" altLang="en-US" sz="2000" b="1" dirty="0">
                <a:ea typeface="宋体" panose="02010600030101010101" pitchFamily="2" charset="-122"/>
              </a:rPr>
              <a:t>页式虚拟存储器管理</a:t>
            </a:r>
            <a:endParaRPr lang="zh-CN" altLang="en-US"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endParaRPr lang="zh-CN" altLang="en-US" sz="2000" b="1" dirty="0">
              <a:ea typeface="宋体" panose="02010600030101010101" pitchFamily="2" charset="-122"/>
            </a:endParaRPr>
          </a:p>
          <a:p>
            <a:pPr lvl="1"/>
            <a:r>
              <a:rPr lang="zh-CN" altLang="en-US" sz="1800" b="1" u="sng" dirty="0">
                <a:solidFill>
                  <a:srgbClr val="CC6600"/>
                </a:solidFill>
                <a:ea typeface="宋体" panose="02010600030101010101" pitchFamily="2" charset="-122"/>
              </a:rPr>
              <a:t>当访问到一个页面时，需要检测一个页是否已经在内存；</a:t>
            </a:r>
            <a:endParaRPr lang="zh-CN" altLang="en-US" sz="1800" b="1" u="sng" dirty="0">
              <a:solidFill>
                <a:srgbClr val="CC6600"/>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(page table+ Valid &amp; invalid bit ) or (page table+ existence bit)</a:t>
            </a:r>
            <a:endParaRPr lang="zh-CN" altLang="en-US" sz="1800" b="1" dirty="0">
              <a:ea typeface="宋体" panose="02010600030101010101" pitchFamily="2" charset="-122"/>
            </a:endParaRPr>
          </a:p>
          <a:p>
            <a:pPr lvl="1"/>
            <a:r>
              <a:rPr lang="zh-CN" altLang="en-US" sz="1800" b="1" dirty="0">
                <a:solidFill>
                  <a:srgbClr val="0000CC"/>
                </a:solidFill>
                <a:ea typeface="宋体" panose="02010600030101010101" pitchFamily="2" charset="-122"/>
              </a:rPr>
              <a:t>当访问页面不在内存，如何处理？</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（page-fault trap，缺页中断，页面错误，页失效）</a:t>
            </a:r>
            <a:endParaRPr lang="zh-CN" altLang="en-US" sz="1800" b="1"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（page replacement，页面置换）</a:t>
            </a:r>
            <a:endParaRPr lang="zh-CN" altLang="en-US" sz="1800" b="1" dirty="0">
              <a:ea typeface="宋体" panose="02010600030101010101" pitchFamily="2" charset="-122"/>
            </a:endParaRPr>
          </a:p>
          <a:p>
            <a:pPr lvl="1"/>
            <a:r>
              <a:rPr lang="zh-CN" altLang="en-US" sz="1800" b="1" dirty="0">
                <a:solidFill>
                  <a:srgbClr val="0000CC"/>
                </a:solidFill>
                <a:ea typeface="宋体" panose="02010600030101010101" pitchFamily="2" charset="-122"/>
              </a:rPr>
              <a:t>当页面置换过于频繁时，会引起系统不稳定，如何处理？</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（thrashing，抖动、颠簸、颤抖、颤动）</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563563" y="382588"/>
            <a:ext cx="8077200" cy="695325"/>
          </a:xfrm>
        </p:spPr>
        <p:txBody>
          <a:bodyPr/>
          <a:lstStyle/>
          <a:p>
            <a:pPr>
              <a:defRPr/>
            </a:pPr>
            <a:br>
              <a:rPr lang="en-US" altLang="zh-CN" dirty="0">
                <a:solidFill>
                  <a:srgbClr val="0070C0"/>
                </a:solidFill>
                <a:effectLst>
                  <a:outerShdw blurRad="38100" dist="38100" dir="2700000" algn="tl">
                    <a:srgbClr val="C0C0C0"/>
                  </a:outerShdw>
                </a:effectLst>
                <a:ea typeface="宋体" panose="02010600030101010101" pitchFamily="2" charset="-122"/>
              </a:rPr>
            </a:br>
            <a:br>
              <a:rPr lang="en-US" altLang="zh-CN" dirty="0">
                <a:solidFill>
                  <a:srgbClr val="0070C0"/>
                </a:solidFill>
                <a:effectLst>
                  <a:outerShdw blurRad="38100" dist="38100" dir="2700000" algn="tl">
                    <a:srgbClr val="C0C0C0"/>
                  </a:outerShdw>
                </a:effectLst>
                <a:ea typeface="宋体" panose="02010600030101010101" pitchFamily="2" charset="-122"/>
              </a:rPr>
            </a:br>
            <a:r>
              <a:rPr lang="en-US" altLang="zh-CN" dirty="0">
                <a:effectLst>
                  <a:outerShdw blurRad="38100" dist="38100" dir="2700000" algn="tl">
                    <a:srgbClr val="C0C0C0"/>
                  </a:outerShdw>
                </a:effectLst>
                <a:ea typeface="宋体" panose="02010600030101010101" pitchFamily="2" charset="-122"/>
              </a:rPr>
              <a:t>9.2.1 Basic Concepts</a:t>
            </a:r>
            <a:endParaRPr lang="en-US" altLang="zh-CN" dirty="0">
              <a:effectLst>
                <a:outerShdw blurRad="38100" dist="38100" dir="2700000" algn="tl">
                  <a:srgbClr val="C0C0C0"/>
                </a:outerShdw>
              </a:effectLst>
              <a:ea typeface="宋体" panose="02010600030101010101" pitchFamily="2" charset="-122"/>
            </a:endParaRPr>
          </a:p>
        </p:txBody>
      </p:sp>
      <p:sp>
        <p:nvSpPr>
          <p:cNvPr id="20483" name="Rectangle 3"/>
          <p:cNvSpPr>
            <a:spLocks noGrp="1" noChangeArrowheads="1"/>
          </p:cNvSpPr>
          <p:nvPr>
            <p:ph type="body" idx="4294967295"/>
          </p:nvPr>
        </p:nvSpPr>
        <p:spPr>
          <a:xfrm>
            <a:off x="563563" y="1354138"/>
            <a:ext cx="8077200" cy="5295237"/>
          </a:xfrm>
        </p:spPr>
        <p:txBody>
          <a:bodyPr/>
          <a:lstStyle/>
          <a:p>
            <a:pPr eaLnBrk="1" hangingPunct="1">
              <a:spcBef>
                <a:spcPts val="600"/>
              </a:spcBef>
            </a:pPr>
            <a:r>
              <a:rPr lang="zh-CN" altLang="en-US" sz="2400" b="1" dirty="0">
                <a:solidFill>
                  <a:srgbClr val="0000CC"/>
                </a:solidFill>
                <a:ea typeface="宋体" panose="02010600030101010101" pitchFamily="2" charset="-122"/>
              </a:rPr>
              <a:t>页表中需要指明对应的页是否在内存</a:t>
            </a:r>
            <a:endParaRPr lang="zh-CN" altLang="en-US" sz="2400" b="1" dirty="0">
              <a:solidFill>
                <a:srgbClr val="0000CC"/>
              </a:solidFill>
              <a:ea typeface="宋体" panose="02010600030101010101" pitchFamily="2" charset="-122"/>
            </a:endParaRPr>
          </a:p>
          <a:p>
            <a:pPr lvl="1" eaLnBrk="1" hangingPunct="1">
              <a:spcBef>
                <a:spcPts val="600"/>
              </a:spcBef>
            </a:pPr>
            <a:r>
              <a:rPr lang="en-US" altLang="zh-CN" sz="2000" b="1" dirty="0">
                <a:solidFill>
                  <a:srgbClr val="7030A0"/>
                </a:solidFill>
                <a:ea typeface="宋体" panose="02010600030101010101" pitchFamily="2" charset="-122"/>
              </a:rPr>
              <a:t>Valid &amp; invalid bit  </a:t>
            </a:r>
            <a:endParaRPr lang="en-US" altLang="zh-CN" sz="2000" b="1" dirty="0">
              <a:solidFill>
                <a:srgbClr val="7030A0"/>
              </a:solidFill>
              <a:ea typeface="宋体" panose="02010600030101010101" pitchFamily="2" charset="-122"/>
            </a:endParaRPr>
          </a:p>
          <a:p>
            <a:pPr lvl="2" eaLnBrk="1" hangingPunct="1">
              <a:spcBef>
                <a:spcPts val="600"/>
              </a:spcBef>
            </a:pPr>
            <a:r>
              <a:rPr lang="en-US" altLang="zh-CN" sz="1800" dirty="0">
                <a:solidFill>
                  <a:srgbClr val="0000CC"/>
                </a:solidFill>
                <a:ea typeface="宋体" panose="02010600030101010101" pitchFamily="2" charset="-122"/>
              </a:rPr>
              <a:t>Valid</a:t>
            </a:r>
            <a:r>
              <a:rPr lang="en-US" altLang="zh-CN" sz="1800" dirty="0">
                <a:ea typeface="宋体" panose="02010600030101010101" pitchFamily="2" charset="-122"/>
              </a:rPr>
              <a:t> (v) – </a:t>
            </a:r>
            <a:r>
              <a:rPr lang="en-US" altLang="zh-CN" sz="1800" i="1" u="sng" dirty="0">
                <a:ea typeface="宋体" panose="02010600030101010101" pitchFamily="2" charset="-122"/>
              </a:rPr>
              <a:t>the page is valid and in memory</a:t>
            </a:r>
            <a:endParaRPr lang="en-US" altLang="zh-CN" sz="1800" i="1" u="sng" dirty="0">
              <a:ea typeface="宋体" panose="02010600030101010101" pitchFamily="2" charset="-122"/>
            </a:endParaRPr>
          </a:p>
          <a:p>
            <a:pPr lvl="2" eaLnBrk="1" hangingPunct="1">
              <a:spcBef>
                <a:spcPts val="600"/>
              </a:spcBef>
            </a:pPr>
            <a:r>
              <a:rPr lang="en-US" altLang="zh-CN" sz="1800" dirty="0">
                <a:solidFill>
                  <a:srgbClr val="0000CC"/>
                </a:solidFill>
                <a:ea typeface="宋体" panose="02010600030101010101" pitchFamily="2" charset="-122"/>
              </a:rPr>
              <a:t>Invalid</a:t>
            </a:r>
            <a:r>
              <a:rPr lang="en-US" altLang="zh-CN" sz="1800" dirty="0">
                <a:ea typeface="宋体" panose="02010600030101010101" pitchFamily="2" charset="-122"/>
              </a:rPr>
              <a:t> (</a:t>
            </a:r>
            <a:r>
              <a:rPr lang="en-US" altLang="zh-CN" sz="1800" dirty="0" err="1">
                <a:ea typeface="宋体" panose="02010600030101010101" pitchFamily="2" charset="-122"/>
              </a:rPr>
              <a:t>i</a:t>
            </a:r>
            <a:r>
              <a:rPr lang="en-US" altLang="zh-CN" sz="1800" dirty="0">
                <a:ea typeface="宋体" panose="02010600030101010101" pitchFamily="2" charset="-122"/>
              </a:rPr>
              <a:t>) – </a:t>
            </a:r>
            <a:r>
              <a:rPr lang="en-US" altLang="zh-CN" sz="1800" u="sng" dirty="0">
                <a:ea typeface="宋体" panose="02010600030101010101" pitchFamily="2" charset="-122"/>
              </a:rPr>
              <a:t>the page is </a:t>
            </a:r>
            <a:r>
              <a:rPr lang="en-US" altLang="zh-CN" sz="1800" u="sng" dirty="0">
                <a:solidFill>
                  <a:srgbClr val="FF0000"/>
                </a:solidFill>
                <a:ea typeface="宋体" panose="02010600030101010101" pitchFamily="2" charset="-122"/>
              </a:rPr>
              <a:t>invalid</a:t>
            </a:r>
            <a:r>
              <a:rPr lang="en-US" altLang="zh-CN" sz="1800" u="sng" dirty="0">
                <a:ea typeface="宋体" panose="02010600030101010101" pitchFamily="2" charset="-122"/>
              </a:rPr>
              <a:t> or is </a:t>
            </a:r>
            <a:r>
              <a:rPr lang="en-US" altLang="zh-CN" sz="1800" u="sng" dirty="0">
                <a:solidFill>
                  <a:srgbClr val="FF0000"/>
                </a:solidFill>
                <a:ea typeface="宋体" panose="02010600030101010101" pitchFamily="2" charset="-122"/>
              </a:rPr>
              <a:t>valid but not </a:t>
            </a:r>
            <a:r>
              <a:rPr lang="en-US" altLang="zh-CN" sz="1800" u="sng" dirty="0">
                <a:solidFill>
                  <a:srgbClr val="FF0000"/>
                </a:solidFill>
                <a:ea typeface="宋体" panose="02010600030101010101" pitchFamily="2" charset="-122"/>
                <a:sym typeface="Symbol" panose="05050102010706020507" pitchFamily="18" charset="2"/>
              </a:rPr>
              <a:t>in memory</a:t>
            </a:r>
            <a:r>
              <a:rPr lang="en-US" altLang="zh-CN" sz="1800" dirty="0">
                <a:solidFill>
                  <a:srgbClr val="FF0000"/>
                </a:solidFill>
                <a:ea typeface="宋体" panose="02010600030101010101" pitchFamily="2" charset="-122"/>
                <a:sym typeface="Symbol" panose="05050102010706020507" pitchFamily="18" charset="2"/>
              </a:rPr>
              <a:t> </a:t>
            </a:r>
            <a:endParaRPr lang="en-US" altLang="zh-CN" sz="1800" dirty="0">
              <a:solidFill>
                <a:srgbClr val="FF0000"/>
              </a:solidFill>
              <a:ea typeface="宋体" panose="02010600030101010101" pitchFamily="2" charset="-122"/>
              <a:sym typeface="Symbol" panose="05050102010706020507" pitchFamily="18" charset="2"/>
            </a:endParaRPr>
          </a:p>
          <a:p>
            <a:pPr eaLnBrk="1" hangingPunct="1">
              <a:spcBef>
                <a:spcPts val="600"/>
              </a:spcBef>
            </a:pPr>
            <a:r>
              <a:rPr lang="en-US" altLang="zh-CN" sz="2400" b="1" dirty="0" smtClean="0">
                <a:solidFill>
                  <a:srgbClr val="0070C0"/>
                </a:solidFill>
                <a:ea typeface="宋体" panose="02010600030101010101" pitchFamily="2" charset="-122"/>
                <a:sym typeface="Symbol" panose="05050102010706020507" pitchFamily="18" charset="2"/>
              </a:rPr>
              <a:t>During </a:t>
            </a:r>
            <a:r>
              <a:rPr lang="en-US" altLang="zh-CN" sz="2400" b="1" dirty="0">
                <a:solidFill>
                  <a:srgbClr val="0070C0"/>
                </a:solidFill>
                <a:ea typeface="宋体" panose="02010600030101010101" pitchFamily="2" charset="-122"/>
                <a:sym typeface="Symbol" panose="05050102010706020507" pitchFamily="18" charset="2"/>
              </a:rPr>
              <a:t>address translation, if valid–invalid bit in page table entry is </a:t>
            </a:r>
            <a:r>
              <a:rPr lang="en-US" altLang="zh-CN" sz="2400" b="1" dirty="0" err="1">
                <a:solidFill>
                  <a:srgbClr val="FF0000"/>
                </a:solidFill>
                <a:ea typeface="宋体" panose="02010600030101010101" pitchFamily="2" charset="-122"/>
                <a:sym typeface="Symbol" panose="05050102010706020507" pitchFamily="18" charset="2"/>
              </a:rPr>
              <a:t>i</a:t>
            </a:r>
            <a:r>
              <a:rPr lang="en-US" altLang="zh-CN" sz="2400" b="1" dirty="0">
                <a:ea typeface="宋体" panose="02010600030101010101" pitchFamily="2" charset="-122"/>
                <a:sym typeface="Symbol" panose="05050102010706020507" pitchFamily="18" charset="2"/>
              </a:rPr>
              <a:t>  </a:t>
            </a:r>
            <a:r>
              <a:rPr lang="en-US" altLang="zh-CN" sz="2400" b="1" dirty="0">
                <a:solidFill>
                  <a:srgbClr val="009900"/>
                </a:solidFill>
                <a:ea typeface="宋体" panose="02010600030101010101" pitchFamily="2" charset="-122"/>
                <a:sym typeface="Symbol" panose="05050102010706020507" pitchFamily="18" charset="2"/>
              </a:rPr>
              <a:t>page fault</a:t>
            </a:r>
            <a:endParaRPr lang="en-US" altLang="zh-CN" sz="2400" b="1" dirty="0">
              <a:solidFill>
                <a:srgbClr val="009900"/>
              </a:solidFill>
              <a:ea typeface="宋体" panose="02010600030101010101" pitchFamily="2" charset="-122"/>
              <a:sym typeface="Symbol" panose="05050102010706020507" pitchFamily="18" charset="2"/>
            </a:endParaRPr>
          </a:p>
          <a:p>
            <a:pPr lvl="1" eaLnBrk="1" hangingPunct="1">
              <a:spcBef>
                <a:spcPts val="600"/>
              </a:spcBef>
            </a:pPr>
            <a:r>
              <a:rPr lang="en-US" altLang="zh-CN" sz="2000" dirty="0" smtClean="0">
                <a:solidFill>
                  <a:srgbClr val="0000CC"/>
                </a:solidFill>
                <a:ea typeface="宋体" panose="02010600030101010101" pitchFamily="2" charset="-122"/>
                <a:sym typeface="Symbol" panose="05050102010706020507" pitchFamily="18" charset="2"/>
              </a:rPr>
              <a:t>Page fault</a:t>
            </a:r>
            <a:r>
              <a:rPr lang="en-US" altLang="zh-CN" sz="2000" dirty="0" smtClean="0">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o</a:t>
            </a:r>
            <a:r>
              <a:rPr lang="en-US" altLang="zh-CN" sz="2000" dirty="0" smtClean="0">
                <a:ea typeface="宋体" panose="02010600030101010101" pitchFamily="2" charset="-122"/>
                <a:sym typeface="Symbol" panose="05050102010706020507" pitchFamily="18" charset="2"/>
              </a:rPr>
              <a:t>perating </a:t>
            </a:r>
            <a:r>
              <a:rPr lang="en-US" altLang="zh-CN" sz="2000" dirty="0">
                <a:ea typeface="宋体" panose="02010600030101010101" pitchFamily="2" charset="-122"/>
                <a:sym typeface="Symbol" panose="05050102010706020507" pitchFamily="18" charset="2"/>
              </a:rPr>
              <a:t>system needs to </a:t>
            </a:r>
            <a:r>
              <a:rPr lang="en-US" altLang="zh-CN" sz="2000" b="1" u="sng" dirty="0">
                <a:solidFill>
                  <a:srgbClr val="7030A0"/>
                </a:solidFill>
                <a:ea typeface="宋体" panose="02010600030101010101" pitchFamily="2" charset="-122"/>
                <a:sym typeface="Symbol" panose="05050102010706020507" pitchFamily="18" charset="2"/>
              </a:rPr>
              <a:t>further decide</a:t>
            </a:r>
            <a:endParaRPr lang="en-US" altLang="zh-CN" sz="2000" b="1" u="sng" dirty="0">
              <a:solidFill>
                <a:srgbClr val="7030A0"/>
              </a:solidFill>
              <a:ea typeface="宋体" panose="02010600030101010101" pitchFamily="2" charset="-122"/>
              <a:sym typeface="Symbol" panose="05050102010706020507" pitchFamily="18" charset="2"/>
            </a:endParaRPr>
          </a:p>
          <a:p>
            <a:pPr lvl="2" eaLnBrk="1" hangingPunct="1">
              <a:spcBef>
                <a:spcPts val="600"/>
              </a:spcBef>
            </a:pPr>
            <a:r>
              <a:rPr lang="en-US" altLang="zh-CN" sz="1800" b="1" dirty="0">
                <a:solidFill>
                  <a:srgbClr val="FF00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abort</a:t>
            </a:r>
            <a:endParaRPr lang="en-US" altLang="zh-CN" sz="1800" b="1" dirty="0">
              <a:ea typeface="宋体" panose="02010600030101010101" pitchFamily="2" charset="-122"/>
              <a:sym typeface="Symbol" panose="05050102010706020507" pitchFamily="18" charset="2"/>
            </a:endParaRPr>
          </a:p>
          <a:p>
            <a:pPr lvl="2" eaLnBrk="1" hangingPunct="1">
              <a:spcBef>
                <a:spcPts val="600"/>
              </a:spcBef>
            </a:pPr>
            <a:r>
              <a:rPr lang="en-US" altLang="zh-CN" sz="1800" b="1" dirty="0">
                <a:solidFill>
                  <a:srgbClr val="FF0000"/>
                </a:solidFill>
                <a:ea typeface="宋体" panose="02010600030101010101" pitchFamily="2" charset="-122"/>
                <a:sym typeface="Symbol" panose="05050102010706020507" pitchFamily="18" charset="2"/>
              </a:rPr>
              <a:t>not-in-memory</a:t>
            </a:r>
            <a:r>
              <a:rPr lang="en-US" altLang="zh-CN" sz="1800" b="1" dirty="0">
                <a:ea typeface="宋体" panose="02010600030101010101" pitchFamily="2" charset="-122"/>
                <a:sym typeface="Symbol" panose="05050102010706020507" pitchFamily="18" charset="2"/>
              </a:rPr>
              <a:t>  bring to </a:t>
            </a:r>
            <a:r>
              <a:rPr lang="en-US" altLang="zh-CN" sz="1800" b="1" dirty="0" smtClean="0">
                <a:ea typeface="宋体" panose="02010600030101010101" pitchFamily="2" charset="-122"/>
                <a:sym typeface="Symbol" panose="05050102010706020507" pitchFamily="18" charset="2"/>
              </a:rPr>
              <a:t>memory</a:t>
            </a:r>
            <a:endParaRPr lang="en-US" altLang="zh-CN" sz="18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96913" y="358775"/>
            <a:ext cx="8077200" cy="477838"/>
          </a:xfrm>
        </p:spPr>
        <p:txBody>
          <a:bodyPr/>
          <a:lstStyle/>
          <a:p>
            <a:pPr>
              <a:defRPr/>
            </a:pPr>
            <a:r>
              <a:rPr lang="en-US" altLang="zh-CN" sz="2800" dirty="0">
                <a:solidFill>
                  <a:srgbClr val="0070C0"/>
                </a:solidFill>
                <a:effectLst>
                  <a:outerShdw blurRad="38100" dist="38100" dir="2700000" algn="tl">
                    <a:srgbClr val="C0C0C0"/>
                  </a:outerShdw>
                </a:effectLst>
                <a:ea typeface="宋体" panose="02010600030101010101" pitchFamily="2" charset="-122"/>
              </a:rPr>
              <a:t>Valid-Invalid Bit</a:t>
            </a:r>
            <a:endParaRPr lang="en-US" altLang="zh-CN" sz="2800" dirty="0">
              <a:solidFill>
                <a:srgbClr val="0070C0"/>
              </a:solidFill>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831850" y="1282700"/>
            <a:ext cx="7245350" cy="5216525"/>
          </a:xfrm>
        </p:spPr>
        <p:txBody>
          <a:bodyPr/>
          <a:lstStyle/>
          <a:p>
            <a:pPr>
              <a:lnSpc>
                <a:spcPct val="90000"/>
              </a:lnSpc>
            </a:pPr>
            <a:r>
              <a:rPr lang="en-US" altLang="zh-CN" sz="1800" dirty="0">
                <a:ea typeface="宋体" panose="02010600030101010101" pitchFamily="2" charset="-122"/>
              </a:rPr>
              <a:t>With each page table entry a valid–invalid bit is associated</a:t>
            </a:r>
            <a:br>
              <a:rPr lang="en-US" altLang="zh-CN" sz="1800" dirty="0">
                <a:ea typeface="宋体" panose="02010600030101010101" pitchFamily="2" charset="-122"/>
              </a:rPr>
            </a:br>
            <a:r>
              <a:rPr lang="en-US" altLang="zh-CN" sz="1800" dirty="0">
                <a:ea typeface="宋体" panose="02010600030101010101" pitchFamily="2" charset="-122"/>
              </a:rPr>
              <a:t>(</a:t>
            </a:r>
            <a:r>
              <a:rPr lang="en-US" altLang="zh-CN" sz="1800" b="1" dirty="0">
                <a:solidFill>
                  <a:srgbClr val="FF0000"/>
                </a:solidFill>
                <a:ea typeface="宋体" panose="02010600030101010101" pitchFamily="2" charset="-122"/>
              </a:rPr>
              <a:t>v</a:t>
            </a:r>
            <a:r>
              <a:rPr lang="en-US" altLang="zh-CN" sz="1800" dirty="0">
                <a:solidFill>
                  <a:srgbClr val="FF0000"/>
                </a:solidFill>
                <a:ea typeface="宋体" panose="02010600030101010101" pitchFamily="2" charset="-122"/>
              </a:rPr>
              <a:t> </a:t>
            </a:r>
            <a:r>
              <a:rPr lang="en-US" altLang="zh-CN" sz="1800" dirty="0">
                <a:solidFill>
                  <a:srgbClr val="FF0000"/>
                </a:solidFill>
                <a:ea typeface="宋体" panose="02010600030101010101" pitchFamily="2" charset="-122"/>
                <a:sym typeface="Symbol" panose="05050102010706020507" pitchFamily="18" charset="2"/>
              </a:rPr>
              <a:t> in-memory</a:t>
            </a:r>
            <a:r>
              <a:rPr lang="en-US" altLang="zh-CN" sz="1800" dirty="0">
                <a:ea typeface="宋体" panose="02010600030101010101" pitchFamily="2" charset="-122"/>
                <a:sym typeface="Symbol" panose="05050102010706020507" pitchFamily="18" charset="2"/>
              </a:rPr>
              <a:t>,  </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b="1" dirty="0" err="1">
                <a:solidFill>
                  <a:srgbClr val="0000CC"/>
                </a:solidFill>
                <a:ea typeface="宋体" panose="02010600030101010101" pitchFamily="2" charset="-122"/>
                <a:sym typeface="Symbol" panose="05050102010706020507" pitchFamily="18" charset="2"/>
              </a:rPr>
              <a:t>i</a:t>
            </a:r>
            <a:r>
              <a:rPr lang="en-US" altLang="zh-CN" sz="1800" dirty="0">
                <a:solidFill>
                  <a:srgbClr val="0000CC"/>
                </a:solidFill>
                <a:ea typeface="宋体" panose="02010600030101010101" pitchFamily="2" charset="-122"/>
                <a:sym typeface="Symbol" panose="05050102010706020507" pitchFamily="18" charset="2"/>
              </a:rPr>
              <a:t>  not-in-memory</a:t>
            </a:r>
            <a:r>
              <a:rPr lang="en-US" altLang="zh-CN" sz="1800" dirty="0">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a:p>
            <a:pPr>
              <a:lnSpc>
                <a:spcPct val="90000"/>
              </a:lnSpc>
            </a:pPr>
            <a:r>
              <a:rPr lang="en-US" altLang="zh-CN" sz="1800" dirty="0">
                <a:solidFill>
                  <a:srgbClr val="006600"/>
                </a:solidFill>
                <a:ea typeface="宋体" panose="02010600030101010101" pitchFamily="2" charset="-122"/>
                <a:sym typeface="Symbol" panose="05050102010706020507" pitchFamily="18" charset="2"/>
              </a:rPr>
              <a:t>Initially valid–invalid bit is set to</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b="1" dirty="0" err="1">
                <a:solidFill>
                  <a:srgbClr val="006600"/>
                </a:solidFill>
                <a:ea typeface="宋体" panose="02010600030101010101" pitchFamily="2" charset="-122"/>
                <a:sym typeface="Symbol" panose="05050102010706020507" pitchFamily="18" charset="2"/>
              </a:rPr>
              <a:t>i</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on all entries</a:t>
            </a:r>
            <a:endParaRPr lang="en-US" altLang="zh-CN" sz="1800" dirty="0">
              <a:solidFill>
                <a:srgbClr val="006600"/>
              </a:solidFill>
              <a:ea typeface="宋体" panose="02010600030101010101" pitchFamily="2" charset="-122"/>
              <a:sym typeface="Symbol" panose="05050102010706020507" pitchFamily="18" charset="2"/>
            </a:endParaRPr>
          </a:p>
          <a:p>
            <a:pPr>
              <a:lnSpc>
                <a:spcPct val="90000"/>
              </a:lnSpc>
            </a:pPr>
            <a:r>
              <a:rPr lang="en-US" altLang="zh-CN" sz="1800" dirty="0">
                <a:ea typeface="宋体" panose="02010600030101010101" pitchFamily="2" charset="-122"/>
                <a:sym typeface="Symbol" panose="05050102010706020507" pitchFamily="18" charset="2"/>
              </a:rPr>
              <a:t>Example of a page table snapshot:</a:t>
            </a: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br>
              <a:rPr lang="en-US" altLang="zh-CN" sz="1600" dirty="0">
                <a:ea typeface="宋体" panose="02010600030101010101" pitchFamily="2" charset="-122"/>
                <a:sym typeface="Symbol" panose="05050102010706020507" pitchFamily="18" charset="2"/>
              </a:rPr>
            </a:br>
            <a:endParaRPr lang="en-US" altLang="zh-CN" sz="1600" dirty="0">
              <a:ea typeface="宋体" panose="02010600030101010101" pitchFamily="2" charset="-122"/>
              <a:sym typeface="Symbol" panose="05050102010706020507" pitchFamily="18" charset="2"/>
            </a:endParaRPr>
          </a:p>
          <a:p>
            <a:pPr>
              <a:lnSpc>
                <a:spcPct val="90000"/>
              </a:lnSpc>
            </a:pPr>
            <a:r>
              <a:rPr lang="en-US" altLang="zh-CN" sz="1800" b="1" dirty="0">
                <a:solidFill>
                  <a:srgbClr val="0070C0"/>
                </a:solidFill>
                <a:ea typeface="宋体" panose="02010600030101010101" pitchFamily="2" charset="-122"/>
                <a:sym typeface="Symbol" panose="05050102010706020507" pitchFamily="18" charset="2"/>
              </a:rPr>
              <a:t>During address translation, if valid–invalid bit in page table entry is </a:t>
            </a:r>
            <a:r>
              <a:rPr lang="en-US" altLang="zh-CN" sz="1800" b="1" dirty="0" err="1">
                <a:solidFill>
                  <a:srgbClr val="FF0000"/>
                </a:solidFill>
                <a:ea typeface="宋体" panose="02010600030101010101" pitchFamily="2" charset="-122"/>
                <a:sym typeface="Symbol" panose="05050102010706020507" pitchFamily="18" charset="2"/>
              </a:rPr>
              <a:t>i</a:t>
            </a:r>
            <a:r>
              <a:rPr lang="en-US" altLang="zh-CN" sz="1800" b="1" dirty="0">
                <a:ea typeface="宋体" panose="02010600030101010101" pitchFamily="2" charset="-122"/>
                <a:sym typeface="Symbol" panose="05050102010706020507" pitchFamily="18" charset="2"/>
              </a:rPr>
              <a:t>  </a:t>
            </a:r>
            <a:r>
              <a:rPr lang="en-US" altLang="zh-CN" sz="1800" b="1" dirty="0">
                <a:solidFill>
                  <a:srgbClr val="009900"/>
                </a:solidFill>
                <a:ea typeface="宋体" panose="02010600030101010101" pitchFamily="2" charset="-122"/>
                <a:sym typeface="Symbol" panose="05050102010706020507" pitchFamily="18" charset="2"/>
              </a:rPr>
              <a:t>page </a:t>
            </a:r>
            <a:r>
              <a:rPr lang="en-US" altLang="zh-CN" sz="1800" b="1" dirty="0" smtClean="0">
                <a:solidFill>
                  <a:srgbClr val="009900"/>
                </a:solidFill>
                <a:ea typeface="宋体" panose="02010600030101010101" pitchFamily="2" charset="-122"/>
                <a:sym typeface="Symbol" panose="05050102010706020507" pitchFamily="18" charset="2"/>
              </a:rPr>
              <a:t>fault </a:t>
            </a:r>
            <a:r>
              <a:rPr lang="en-US" altLang="zh-CN" sz="1800" b="1" dirty="0" smtClean="0">
                <a:solidFill>
                  <a:srgbClr val="0000CC"/>
                </a:solidFill>
                <a:ea typeface="宋体" panose="02010600030101010101" pitchFamily="2" charset="-122"/>
                <a:sym typeface="Symbol" panose="05050102010706020507" pitchFamily="18" charset="2"/>
              </a:rPr>
              <a:t>(</a:t>
            </a:r>
            <a:r>
              <a:rPr lang="en-US" altLang="zh-CN" sz="1800" dirty="0" smtClean="0">
                <a:solidFill>
                  <a:srgbClr val="0000CC"/>
                </a:solidFill>
                <a:ea typeface="宋体" panose="02010600030101010101" pitchFamily="2" charset="-122"/>
                <a:sym typeface="Symbol" panose="05050102010706020507" pitchFamily="18" charset="2"/>
              </a:rPr>
              <a:t> </a:t>
            </a:r>
            <a:r>
              <a:rPr lang="en-US" altLang="zh-CN" sz="1800" b="1" u="sng" dirty="0">
                <a:solidFill>
                  <a:srgbClr val="C00000"/>
                </a:solidFill>
                <a:ea typeface="宋体" panose="02010600030101010101" pitchFamily="2" charset="-122"/>
                <a:sym typeface="Symbol" panose="05050102010706020507" pitchFamily="18" charset="2"/>
              </a:rPr>
              <a:t>further </a:t>
            </a:r>
            <a:r>
              <a:rPr lang="en-US" altLang="zh-CN" sz="1800" b="1" u="sng" dirty="0" smtClean="0">
                <a:solidFill>
                  <a:srgbClr val="C00000"/>
                </a:solidFill>
                <a:ea typeface="宋体" panose="02010600030101010101" pitchFamily="2" charset="-122"/>
                <a:sym typeface="Symbol" panose="05050102010706020507" pitchFamily="18" charset="2"/>
              </a:rPr>
              <a:t>decide the meaning of </a:t>
            </a:r>
            <a:r>
              <a:rPr lang="en-US" altLang="zh-CN" sz="1800" b="1" u="sng" dirty="0" err="1" smtClean="0">
                <a:solidFill>
                  <a:srgbClr val="C00000"/>
                </a:solidFill>
                <a:ea typeface="宋体" panose="02010600030101010101" pitchFamily="2" charset="-122"/>
                <a:sym typeface="Symbol" panose="05050102010706020507" pitchFamily="18" charset="2"/>
              </a:rPr>
              <a:t>i</a:t>
            </a:r>
            <a:r>
              <a:rPr lang="en-US" altLang="zh-CN" sz="1800" b="1" dirty="0" smtClean="0">
                <a:solidFill>
                  <a:srgbClr val="0000CC"/>
                </a:solidFill>
                <a:ea typeface="宋体" panose="02010600030101010101" pitchFamily="2" charset="-122"/>
                <a:sym typeface="Symbol" panose="05050102010706020507" pitchFamily="18" charset="2"/>
              </a:rPr>
              <a:t>)</a:t>
            </a:r>
            <a:endParaRPr lang="en-US" altLang="zh-CN" sz="1800" b="1" dirty="0">
              <a:solidFill>
                <a:srgbClr val="0000CC"/>
              </a:solidFill>
              <a:ea typeface="宋体" panose="02010600030101010101" pitchFamily="2" charset="-122"/>
              <a:sym typeface="Symbol" panose="05050102010706020507" pitchFamily="18" charset="2"/>
            </a:endParaRPr>
          </a:p>
        </p:txBody>
      </p:sp>
      <p:sp>
        <p:nvSpPr>
          <p:cNvPr id="21508" name="Rectangle 4"/>
          <p:cNvSpPr>
            <a:spLocks noChangeArrowheads="1"/>
          </p:cNvSpPr>
          <p:nvPr/>
        </p:nvSpPr>
        <p:spPr bwMode="auto">
          <a:xfrm>
            <a:off x="2951163" y="2867025"/>
            <a:ext cx="1878012" cy="2667000"/>
          </a:xfrm>
          <a:prstGeom prst="rect">
            <a:avLst/>
          </a:prstGeom>
          <a:solidFill>
            <a:schemeClr val="bg1"/>
          </a:solidFill>
          <a:ln w="57150" cmpd="thickThin">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1509" name="Line 5"/>
          <p:cNvSpPr>
            <a:spLocks noChangeShapeType="1"/>
          </p:cNvSpPr>
          <p:nvPr/>
        </p:nvSpPr>
        <p:spPr bwMode="auto">
          <a:xfrm>
            <a:off x="2901950" y="3151188"/>
            <a:ext cx="1905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6"/>
          <p:cNvSpPr>
            <a:spLocks noChangeShapeType="1"/>
          </p:cNvSpPr>
          <p:nvPr/>
        </p:nvSpPr>
        <p:spPr bwMode="auto">
          <a:xfrm>
            <a:off x="2901950" y="3455988"/>
            <a:ext cx="1905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p:cNvSpPr>
            <a:spLocks noChangeShapeType="1"/>
          </p:cNvSpPr>
          <p:nvPr/>
        </p:nvSpPr>
        <p:spPr bwMode="auto">
          <a:xfrm>
            <a:off x="2901950" y="3760788"/>
            <a:ext cx="1905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p:cNvSpPr>
            <a:spLocks noChangeShapeType="1"/>
          </p:cNvSpPr>
          <p:nvPr/>
        </p:nvSpPr>
        <p:spPr bwMode="auto">
          <a:xfrm>
            <a:off x="2901950" y="4065588"/>
            <a:ext cx="1905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10"/>
          <p:cNvSpPr>
            <a:spLocks noChangeShapeType="1"/>
          </p:cNvSpPr>
          <p:nvPr/>
        </p:nvSpPr>
        <p:spPr bwMode="auto">
          <a:xfrm>
            <a:off x="2901950" y="4370388"/>
            <a:ext cx="1905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1"/>
          <p:cNvSpPr>
            <a:spLocks noChangeShapeType="1"/>
          </p:cNvSpPr>
          <p:nvPr/>
        </p:nvSpPr>
        <p:spPr bwMode="auto">
          <a:xfrm>
            <a:off x="2901950" y="4927600"/>
            <a:ext cx="1905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2"/>
          <p:cNvSpPr>
            <a:spLocks noChangeShapeType="1"/>
          </p:cNvSpPr>
          <p:nvPr/>
        </p:nvSpPr>
        <p:spPr bwMode="auto">
          <a:xfrm>
            <a:off x="2901950" y="5208588"/>
            <a:ext cx="1905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3"/>
          <p:cNvSpPr>
            <a:spLocks noChangeShapeType="1"/>
          </p:cNvSpPr>
          <p:nvPr/>
        </p:nvSpPr>
        <p:spPr bwMode="auto">
          <a:xfrm>
            <a:off x="4349750" y="2541588"/>
            <a:ext cx="0" cy="297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4"/>
          <p:cNvSpPr txBox="1">
            <a:spLocks noChangeArrowheads="1"/>
          </p:cNvSpPr>
          <p:nvPr/>
        </p:nvSpPr>
        <p:spPr bwMode="auto">
          <a:xfrm>
            <a:off x="4427538" y="281781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endParaRPr lang="en-US" altLang="zh-CN" sz="1800" b="1">
              <a:solidFill>
                <a:srgbClr val="FF0000"/>
              </a:solidFill>
              <a:ea typeface="宋体" panose="02010600030101010101" pitchFamily="2" charset="-122"/>
            </a:endParaRPr>
          </a:p>
        </p:txBody>
      </p:sp>
      <p:sp>
        <p:nvSpPr>
          <p:cNvPr id="21518" name="Text Box 15"/>
          <p:cNvSpPr txBox="1">
            <a:spLocks noChangeArrowheads="1"/>
          </p:cNvSpPr>
          <p:nvPr/>
        </p:nvSpPr>
        <p:spPr bwMode="auto">
          <a:xfrm>
            <a:off x="4429125" y="311785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endParaRPr lang="en-US" altLang="zh-CN" sz="1800" b="1">
              <a:solidFill>
                <a:srgbClr val="FF0000"/>
              </a:solidFill>
              <a:ea typeface="宋体" panose="02010600030101010101" pitchFamily="2" charset="-122"/>
            </a:endParaRPr>
          </a:p>
        </p:txBody>
      </p:sp>
      <p:sp>
        <p:nvSpPr>
          <p:cNvPr id="21519" name="Text Box 16"/>
          <p:cNvSpPr txBox="1">
            <a:spLocks noChangeArrowheads="1"/>
          </p:cNvSpPr>
          <p:nvPr/>
        </p:nvSpPr>
        <p:spPr bwMode="auto">
          <a:xfrm>
            <a:off x="4427538" y="341788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endParaRPr lang="en-US" altLang="zh-CN" sz="1800" b="1">
              <a:solidFill>
                <a:srgbClr val="FF0000"/>
              </a:solidFill>
              <a:ea typeface="宋体" panose="02010600030101010101" pitchFamily="2" charset="-122"/>
            </a:endParaRPr>
          </a:p>
        </p:txBody>
      </p:sp>
      <p:sp>
        <p:nvSpPr>
          <p:cNvPr id="21520" name="Text Box 17"/>
          <p:cNvSpPr txBox="1">
            <a:spLocks noChangeArrowheads="1"/>
          </p:cNvSpPr>
          <p:nvPr/>
        </p:nvSpPr>
        <p:spPr bwMode="auto">
          <a:xfrm>
            <a:off x="4429125" y="374650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endParaRPr lang="en-US" altLang="zh-CN" sz="1800" b="1">
              <a:solidFill>
                <a:srgbClr val="FF0000"/>
              </a:solidFill>
              <a:ea typeface="宋体" panose="02010600030101010101" pitchFamily="2" charset="-122"/>
            </a:endParaRPr>
          </a:p>
        </p:txBody>
      </p:sp>
      <p:sp>
        <p:nvSpPr>
          <p:cNvPr id="21521" name="Text Box 18"/>
          <p:cNvSpPr txBox="1">
            <a:spLocks noChangeArrowheads="1"/>
          </p:cNvSpPr>
          <p:nvPr/>
        </p:nvSpPr>
        <p:spPr bwMode="auto">
          <a:xfrm>
            <a:off x="4457700" y="4065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endParaRPr lang="en-US" altLang="zh-CN" sz="1800" b="1">
              <a:solidFill>
                <a:srgbClr val="FF0000"/>
              </a:solidFill>
              <a:ea typeface="宋体" panose="02010600030101010101" pitchFamily="2" charset="-122"/>
            </a:endParaRPr>
          </a:p>
        </p:txBody>
      </p:sp>
      <p:sp>
        <p:nvSpPr>
          <p:cNvPr id="21522" name="Text Box 19"/>
          <p:cNvSpPr txBox="1">
            <a:spLocks noChangeArrowheads="1"/>
          </p:cNvSpPr>
          <p:nvPr/>
        </p:nvSpPr>
        <p:spPr bwMode="auto">
          <a:xfrm>
            <a:off x="4457700" y="49037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endParaRPr lang="en-US" altLang="zh-CN" sz="1800" b="1">
              <a:solidFill>
                <a:srgbClr val="FF0000"/>
              </a:solidFill>
              <a:ea typeface="宋体" panose="02010600030101010101" pitchFamily="2" charset="-122"/>
            </a:endParaRPr>
          </a:p>
        </p:txBody>
      </p:sp>
      <p:sp>
        <p:nvSpPr>
          <p:cNvPr id="21523" name="Text Box 20"/>
          <p:cNvSpPr txBox="1">
            <a:spLocks noChangeArrowheads="1"/>
          </p:cNvSpPr>
          <p:nvPr/>
        </p:nvSpPr>
        <p:spPr bwMode="auto">
          <a:xfrm>
            <a:off x="4457700" y="5208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endParaRPr lang="en-US" altLang="zh-CN" sz="1800" b="1">
              <a:solidFill>
                <a:srgbClr val="FF0000"/>
              </a:solidFill>
              <a:ea typeface="宋体" panose="02010600030101010101" pitchFamily="2" charset="-122"/>
            </a:endParaRPr>
          </a:p>
        </p:txBody>
      </p:sp>
      <p:sp>
        <p:nvSpPr>
          <p:cNvPr id="21524" name="Text Box 21"/>
          <p:cNvSpPr txBox="1">
            <a:spLocks noChangeArrowheads="1"/>
          </p:cNvSpPr>
          <p:nvPr/>
        </p:nvSpPr>
        <p:spPr bwMode="auto">
          <a:xfrm>
            <a:off x="3403600" y="44465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t>
            </a:r>
            <a:endParaRPr lang="en-US" altLang="zh-CN" sz="1800">
              <a:ea typeface="宋体" panose="02010600030101010101" pitchFamily="2" charset="-122"/>
            </a:endParaRPr>
          </a:p>
        </p:txBody>
      </p:sp>
      <p:sp>
        <p:nvSpPr>
          <p:cNvPr id="21525" name="Text Box 22"/>
          <p:cNvSpPr txBox="1">
            <a:spLocks noChangeArrowheads="1"/>
          </p:cNvSpPr>
          <p:nvPr/>
        </p:nvSpPr>
        <p:spPr bwMode="auto">
          <a:xfrm>
            <a:off x="3257550" y="2541588"/>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Frame #</a:t>
            </a:r>
            <a:endParaRPr lang="en-US" altLang="zh-CN" sz="1400">
              <a:ea typeface="宋体" panose="02010600030101010101" pitchFamily="2" charset="-122"/>
            </a:endParaRPr>
          </a:p>
        </p:txBody>
      </p:sp>
      <p:sp>
        <p:nvSpPr>
          <p:cNvPr id="21526" name="Text Box 23"/>
          <p:cNvSpPr txBox="1">
            <a:spLocks noChangeArrowheads="1"/>
          </p:cNvSpPr>
          <p:nvPr/>
        </p:nvSpPr>
        <p:spPr bwMode="auto">
          <a:xfrm>
            <a:off x="4373563" y="2541588"/>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valid-invalid bit</a:t>
            </a:r>
            <a:endParaRPr lang="en-US" altLang="zh-CN" sz="1400">
              <a:ea typeface="宋体" panose="02010600030101010101" pitchFamily="2" charset="-122"/>
            </a:endParaRPr>
          </a:p>
        </p:txBody>
      </p:sp>
      <p:sp>
        <p:nvSpPr>
          <p:cNvPr id="21527" name="Text Box 24"/>
          <p:cNvSpPr txBox="1">
            <a:spLocks noChangeArrowheads="1"/>
          </p:cNvSpPr>
          <p:nvPr/>
        </p:nvSpPr>
        <p:spPr bwMode="auto">
          <a:xfrm>
            <a:off x="3452813" y="5513388"/>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page table</a:t>
            </a:r>
            <a:endParaRPr lang="en-US" altLang="zh-CN" sz="1400">
              <a:ea typeface="宋体" panose="02010600030101010101" pitchFamily="2" charset="-122"/>
            </a:endParaRPr>
          </a:p>
        </p:txBody>
      </p:sp>
      <p:sp>
        <p:nvSpPr>
          <p:cNvPr id="19480" name="Rectangle 2"/>
          <p:cNvSpPr txBox="1">
            <a:spLocks noChangeArrowheads="1"/>
          </p:cNvSpPr>
          <p:nvPr/>
        </p:nvSpPr>
        <p:spPr bwMode="auto">
          <a:xfrm>
            <a:off x="768350" y="206375"/>
            <a:ext cx="8077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buFont typeface="Arial" panose="020B0604020202020204" pitchFamily="34" charset="0"/>
              <a:buNone/>
              <a:defRPr/>
            </a:pPr>
            <a:endParaRPr lang="en-US" sz="2800" b="1" dirty="0">
              <a:solidFill>
                <a:srgbClr val="993300"/>
              </a:solidFill>
              <a:effectLst>
                <a:outerShdw blurRad="38100" dist="38100" dir="2700000" algn="tl">
                  <a:srgbClr val="C0C0C0"/>
                </a:outerShdw>
              </a:effectLst>
              <a:ea typeface="宋体" panose="02010600030101010101" pitchFamily="2" charset="-122"/>
            </a:endParaRPr>
          </a:p>
        </p:txBody>
      </p:sp>
      <p:sp>
        <p:nvSpPr>
          <p:cNvPr id="2" name="圆角矩形标注 1"/>
          <p:cNvSpPr/>
          <p:nvPr/>
        </p:nvSpPr>
        <p:spPr bwMode="auto">
          <a:xfrm>
            <a:off x="5260085" y="2920207"/>
            <a:ext cx="3159125" cy="2386012"/>
          </a:xfrm>
          <a:prstGeom prst="wedgeRoundRectCallout">
            <a:avLst>
              <a:gd name="adj1" fmla="val -19881"/>
              <a:gd name="adj2" fmla="val 510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lvl="2" eaLnBrk="1" hangingPunct="1">
              <a:spcBef>
                <a:spcPts val="600"/>
              </a:spcBef>
            </a:pPr>
            <a:r>
              <a:rPr lang="en-US" altLang="zh-CN" dirty="0" err="1" smtClean="0">
                <a:ea typeface="宋体" panose="02010600030101010101" pitchFamily="2" charset="-122"/>
              </a:rPr>
              <a:t>i</a:t>
            </a:r>
            <a:r>
              <a:rPr lang="en-US" altLang="zh-CN" dirty="0" smtClean="0">
                <a:solidFill>
                  <a:srgbClr val="FF0000"/>
                </a:solidFill>
                <a:ea typeface="宋体" panose="02010600030101010101" pitchFamily="2" charset="-122"/>
                <a:sym typeface="Symbol" panose="05050102010706020507" pitchFamily="18" charset="2"/>
              </a:rPr>
              <a:t> </a:t>
            </a:r>
            <a:r>
              <a:rPr lang="en-US" altLang="zh-CN" b="1" dirty="0" err="1">
                <a:solidFill>
                  <a:srgbClr val="0000CC"/>
                </a:solidFill>
                <a:ea typeface="宋体" panose="02010600030101010101" pitchFamily="2" charset="-122"/>
                <a:sym typeface="Symbol" panose="05050102010706020507" pitchFamily="18" charset="2"/>
              </a:rPr>
              <a:t>i</a:t>
            </a:r>
            <a:r>
              <a:rPr lang="en-US" altLang="zh-CN" dirty="0">
                <a:solidFill>
                  <a:srgbClr val="0000CC"/>
                </a:solidFill>
                <a:ea typeface="宋体" panose="02010600030101010101" pitchFamily="2" charset="-122"/>
                <a:sym typeface="Symbol" panose="05050102010706020507" pitchFamily="18" charset="2"/>
              </a:rPr>
              <a:t>  not-in-memory</a:t>
            </a:r>
            <a:endParaRPr lang="en-US" altLang="zh-CN" dirty="0" smtClean="0">
              <a:ea typeface="宋体" panose="02010600030101010101" pitchFamily="2" charset="-122"/>
            </a:endParaRPr>
          </a:p>
          <a:p>
            <a:pPr marL="0" lvl="2" eaLnBrk="1" hangingPunct="1">
              <a:spcBef>
                <a:spcPts val="600"/>
              </a:spcBef>
            </a:pP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the </a:t>
            </a:r>
            <a:r>
              <a:rPr lang="en-US" altLang="zh-CN" dirty="0">
                <a:ea typeface="宋体" panose="02010600030101010101" pitchFamily="2" charset="-122"/>
              </a:rPr>
              <a:t>page is </a:t>
            </a:r>
            <a:r>
              <a:rPr lang="en-US" altLang="zh-CN" dirty="0">
                <a:solidFill>
                  <a:srgbClr val="FF0000"/>
                </a:solidFill>
                <a:ea typeface="宋体" panose="02010600030101010101" pitchFamily="2" charset="-122"/>
              </a:rPr>
              <a:t>invalid</a:t>
            </a:r>
            <a:r>
              <a:rPr lang="en-US" altLang="zh-CN" dirty="0">
                <a:ea typeface="宋体" panose="02010600030101010101" pitchFamily="2" charset="-122"/>
              </a:rPr>
              <a:t> </a:t>
            </a:r>
            <a:endParaRPr lang="en-US" altLang="zh-CN" dirty="0" smtClean="0">
              <a:ea typeface="宋体" panose="02010600030101010101" pitchFamily="2" charset="-122"/>
            </a:endParaRPr>
          </a:p>
          <a:p>
            <a:pPr marL="0" lvl="2" eaLnBrk="1" hangingPunct="1">
              <a:spcBef>
                <a:spcPts val="600"/>
              </a:spcBef>
            </a:pPr>
            <a:r>
              <a:rPr lang="en-US" altLang="zh-CN" dirty="0" smtClean="0">
                <a:ea typeface="宋体" panose="02010600030101010101" pitchFamily="2" charset="-122"/>
              </a:rPr>
              <a:t>2</a:t>
            </a:r>
            <a:r>
              <a:rPr lang="zh-CN" altLang="en-US" dirty="0" smtClean="0">
                <a:ea typeface="宋体" panose="02010600030101010101" pitchFamily="2" charset="-122"/>
              </a:rPr>
              <a:t>、</a:t>
            </a:r>
            <a:r>
              <a:rPr lang="en-US" altLang="zh-CN" dirty="0">
                <a:ea typeface="宋体" panose="02010600030101010101" pitchFamily="2" charset="-122"/>
              </a:rPr>
              <a:t> the page </a:t>
            </a:r>
            <a:r>
              <a:rPr lang="en-US" altLang="zh-CN" dirty="0" smtClean="0">
                <a:ea typeface="宋体" panose="02010600030101010101" pitchFamily="2" charset="-122"/>
              </a:rPr>
              <a:t> </a:t>
            </a:r>
            <a:r>
              <a:rPr lang="en-US" altLang="zh-CN" dirty="0">
                <a:ea typeface="宋体" panose="02010600030101010101" pitchFamily="2" charset="-122"/>
              </a:rPr>
              <a:t>is </a:t>
            </a:r>
            <a:r>
              <a:rPr lang="en-US" altLang="zh-CN" dirty="0" smtClean="0">
                <a:solidFill>
                  <a:srgbClr val="FF0000"/>
                </a:solidFill>
                <a:ea typeface="宋体" panose="02010600030101010101" pitchFamily="2" charset="-122"/>
              </a:rPr>
              <a:t>valid</a:t>
            </a:r>
            <a:r>
              <a:rPr lang="zh-CN" altLang="en-US" dirty="0" smtClean="0">
                <a:solidFill>
                  <a:srgbClr val="FF0000"/>
                </a:solidFill>
                <a:ea typeface="宋体" panose="02010600030101010101" pitchFamily="2" charset="-122"/>
              </a:rPr>
              <a:t>，</a:t>
            </a:r>
            <a:r>
              <a:rPr lang="en-US" altLang="zh-CN" dirty="0" smtClean="0">
                <a:solidFill>
                  <a:srgbClr val="FF0000"/>
                </a:solidFill>
                <a:ea typeface="宋体" panose="02010600030101010101" pitchFamily="2" charset="-122"/>
              </a:rPr>
              <a:t>but </a:t>
            </a:r>
            <a:r>
              <a:rPr lang="en-US" altLang="zh-CN" dirty="0">
                <a:solidFill>
                  <a:srgbClr val="FF0000"/>
                </a:solidFill>
                <a:ea typeface="宋体" panose="02010600030101010101" pitchFamily="2" charset="-122"/>
              </a:rPr>
              <a:t>not </a:t>
            </a:r>
            <a:r>
              <a:rPr lang="en-US" altLang="zh-CN" dirty="0">
                <a:solidFill>
                  <a:srgbClr val="FF0000"/>
                </a:solidFill>
                <a:ea typeface="宋体" panose="02010600030101010101" pitchFamily="2" charset="-122"/>
                <a:sym typeface="Symbol" panose="05050102010706020507" pitchFamily="18" charset="2"/>
              </a:rPr>
              <a:t>in memory </a:t>
            </a:r>
            <a:endParaRPr lang="en-US" altLang="zh-CN" dirty="0">
              <a:solidFill>
                <a:srgbClr val="FF00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563563" y="382588"/>
            <a:ext cx="8077200" cy="695325"/>
          </a:xfrm>
        </p:spPr>
        <p:txBody>
          <a:bodyPr/>
          <a:lstStyle/>
          <a:p>
            <a:pPr lvl="2" eaLnBrk="1" hangingPunct="1">
              <a:spcBef>
                <a:spcPts val="600"/>
              </a:spcBef>
            </a:pPr>
            <a:r>
              <a:rPr lang="en-US" altLang="zh-CN" sz="2400" dirty="0" smtClean="0">
                <a:effectLst>
                  <a:outerShdw blurRad="38100" dist="38100" dir="2700000" algn="tl">
                    <a:srgbClr val="C0C0C0"/>
                  </a:outerShdw>
                </a:effectLst>
                <a:latin typeface="+mj-lt"/>
                <a:ea typeface="宋体" panose="02010600030101010101" pitchFamily="2" charset="-122"/>
                <a:cs typeface="+mj-cs"/>
              </a:rPr>
              <a:t>One </a:t>
            </a:r>
            <a:r>
              <a:rPr lang="en-US" altLang="zh-CN" sz="2400" dirty="0">
                <a:effectLst>
                  <a:outerShdw blurRad="38100" dist="38100" dir="2700000" algn="tl">
                    <a:srgbClr val="C0C0C0"/>
                  </a:outerShdw>
                </a:effectLst>
                <a:latin typeface="+mj-lt"/>
                <a:ea typeface="宋体" panose="02010600030101010101" pitchFamily="2" charset="-122"/>
                <a:cs typeface="+mj-cs"/>
              </a:rPr>
              <a:t>page </a:t>
            </a:r>
            <a:r>
              <a:rPr lang="en-US" altLang="zh-CN" sz="2400" dirty="0">
                <a:solidFill>
                  <a:srgbClr val="0000CC"/>
                </a:solidFill>
                <a:effectLst>
                  <a:outerShdw blurRad="38100" dist="38100" dir="2700000" algn="tl">
                    <a:srgbClr val="C0C0C0"/>
                  </a:outerShdw>
                </a:effectLst>
                <a:latin typeface="+mj-lt"/>
                <a:ea typeface="宋体" panose="02010600030101010101" pitchFamily="2" charset="-122"/>
                <a:cs typeface="+mj-cs"/>
              </a:rPr>
              <a:t>is invalid </a:t>
            </a:r>
            <a:r>
              <a:rPr lang="en-US" altLang="zh-CN" sz="2400" dirty="0">
                <a:effectLst>
                  <a:outerShdw blurRad="38100" dist="38100" dir="2700000" algn="tl">
                    <a:srgbClr val="C0C0C0"/>
                  </a:outerShdw>
                </a:effectLst>
                <a:latin typeface="+mj-lt"/>
                <a:ea typeface="宋体" panose="02010600030101010101" pitchFamily="2" charset="-122"/>
                <a:cs typeface="+mj-cs"/>
              </a:rPr>
              <a:t>or </a:t>
            </a:r>
            <a:r>
              <a:rPr lang="en-US" altLang="zh-CN" sz="2400" dirty="0">
                <a:solidFill>
                  <a:srgbClr val="0000CC"/>
                </a:solidFill>
                <a:effectLst>
                  <a:outerShdw blurRad="38100" dist="38100" dir="2700000" algn="tl">
                    <a:srgbClr val="C0C0C0"/>
                  </a:outerShdw>
                </a:effectLst>
                <a:latin typeface="+mj-lt"/>
                <a:ea typeface="宋体" panose="02010600030101010101" pitchFamily="2" charset="-122"/>
                <a:cs typeface="+mj-cs"/>
              </a:rPr>
              <a:t>is valid but not </a:t>
            </a:r>
            <a:r>
              <a:rPr lang="en-US" altLang="zh-CN" sz="2400" dirty="0">
                <a:solidFill>
                  <a:srgbClr val="0000CC"/>
                </a:solidFill>
                <a:effectLst>
                  <a:outerShdw blurRad="38100" dist="38100" dir="2700000" algn="tl">
                    <a:srgbClr val="C0C0C0"/>
                  </a:outerShdw>
                </a:effectLst>
                <a:latin typeface="+mj-lt"/>
                <a:ea typeface="宋体" panose="02010600030101010101" pitchFamily="2" charset="-122"/>
                <a:cs typeface="+mj-cs"/>
                <a:sym typeface="Symbol" panose="05050102010706020507" pitchFamily="18" charset="2"/>
              </a:rPr>
              <a:t>in memory </a:t>
            </a:r>
            <a:endParaRPr lang="en-US" altLang="zh-CN" sz="2400" dirty="0">
              <a:solidFill>
                <a:srgbClr val="0000CC"/>
              </a:solidFill>
              <a:effectLst>
                <a:outerShdw blurRad="38100" dist="38100" dir="2700000" algn="tl">
                  <a:srgbClr val="C0C0C0"/>
                </a:outerShdw>
              </a:effectLst>
              <a:latin typeface="+mj-lt"/>
              <a:ea typeface="宋体" panose="02010600030101010101" pitchFamily="2" charset="-122"/>
              <a:cs typeface="+mj-cs"/>
              <a:sym typeface="Symbol" panose="05050102010706020507" pitchFamily="18" charset="2"/>
            </a:endParaRPr>
          </a:p>
        </p:txBody>
      </p:sp>
      <p:sp>
        <p:nvSpPr>
          <p:cNvPr id="20483" name="Rectangle 3"/>
          <p:cNvSpPr>
            <a:spLocks noGrp="1" noChangeArrowheads="1"/>
          </p:cNvSpPr>
          <p:nvPr>
            <p:ph type="body" idx="4294967295"/>
          </p:nvPr>
        </p:nvSpPr>
        <p:spPr>
          <a:xfrm>
            <a:off x="563563" y="1354139"/>
            <a:ext cx="8077200" cy="5206460"/>
          </a:xfrm>
        </p:spPr>
        <p:txBody>
          <a:bodyPr/>
          <a:lstStyle/>
          <a:p>
            <a:r>
              <a:rPr lang="zh-CN" altLang="en-US" sz="2400" b="1" dirty="0">
                <a:solidFill>
                  <a:srgbClr val="C00000"/>
                </a:solidFill>
                <a:ea typeface="宋体" panose="02010600030101010101" pitchFamily="2" charset="-122"/>
              </a:rPr>
              <a:t>一种实现</a:t>
            </a:r>
            <a:r>
              <a:rPr lang="zh-CN" altLang="en-US" sz="2400" b="1" dirty="0">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Two page tables scheme</a:t>
            </a:r>
            <a:endPar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685800" lvl="1">
              <a:spcBef>
                <a:spcPts val="600"/>
              </a:spcBef>
              <a:buFont typeface="Arial" panose="020B0604020202020204" pitchFamily="34" charset="0"/>
              <a:buChar char="•"/>
            </a:pPr>
            <a:r>
              <a:rPr lang="en-US" altLang="zh-CN" sz="2000" b="1" u="sng"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Each process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maintains</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its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own page table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(per process page table) c</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ontains the current state of memory allocation</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i.e.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valid pages and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hether they are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memory or not</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685800" lvl="1">
              <a:spcBef>
                <a:spcPts val="600"/>
              </a:spcBef>
              <a:buFont typeface="Arial" panose="020B0604020202020204" pitchFamily="34" charset="0"/>
              <a:buChar char="•"/>
            </a:pP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maintains</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one page table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(system page table) for executing process.</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685800" lvl="1">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saves system table page to the old process’s page table  or restores system table page from the scheduled process’s page table. </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hangingPunct="1">
              <a:spcBef>
                <a:spcPts val="600"/>
              </a:spcBef>
            </a:pPr>
            <a:r>
              <a:rPr lang="zh-CN" altLang="en-US" sz="2400" b="1" dirty="0" smtClean="0">
                <a:solidFill>
                  <a:srgbClr val="C00000"/>
                </a:solidFill>
                <a:ea typeface="宋体" panose="02010600030101010101" pitchFamily="2" charset="-122"/>
                <a:sym typeface="Symbol" panose="05050102010706020507" pitchFamily="18" charset="2"/>
              </a:rPr>
              <a:t>另一种实现：</a:t>
            </a:r>
            <a:endParaRPr lang="en-US" altLang="zh-CN" sz="2400" b="1" dirty="0" smtClean="0">
              <a:solidFill>
                <a:srgbClr val="C00000"/>
              </a:solidFill>
              <a:ea typeface="宋体" panose="02010600030101010101" pitchFamily="2" charset="-122"/>
              <a:sym typeface="Symbol" panose="05050102010706020507" pitchFamily="18" charset="2"/>
            </a:endParaRPr>
          </a:p>
          <a:p>
            <a:pPr lvl="1" eaLnBrk="1" hangingPunct="1">
              <a:spcBef>
                <a:spcPts val="600"/>
              </a:spcBef>
            </a:pPr>
            <a:r>
              <a:rPr lang="zh-CN" altLang="en-US" sz="2000" b="1" dirty="0" smtClean="0">
                <a:ea typeface="宋体" panose="02010600030101010101" pitchFamily="2" charset="-122"/>
                <a:sym typeface="Symbol" panose="05050102010706020507" pitchFamily="18" charset="2"/>
              </a:rPr>
              <a:t>在</a:t>
            </a:r>
            <a:r>
              <a:rPr lang="zh-CN" altLang="en-US" sz="2000" b="1" dirty="0">
                <a:solidFill>
                  <a:srgbClr val="7030A0"/>
                </a:solidFill>
                <a:ea typeface="宋体" panose="02010600030101010101" pitchFamily="2" charset="-122"/>
                <a:sym typeface="Symbol" panose="05050102010706020507" pitchFamily="18" charset="2"/>
              </a:rPr>
              <a:t>页表中</a:t>
            </a:r>
            <a:r>
              <a:rPr lang="zh-CN" altLang="en-US" sz="2000" b="1" dirty="0">
                <a:ea typeface="宋体" panose="02010600030101010101" pitchFamily="2" charset="-122"/>
                <a:sym typeface="Symbol" panose="05050102010706020507" pitchFamily="18" charset="2"/>
              </a:rPr>
              <a:t>的每个页表项添加一个“</a:t>
            </a:r>
            <a:r>
              <a:rPr lang="zh-CN" altLang="en-US" sz="2000" b="1" dirty="0">
                <a:solidFill>
                  <a:srgbClr val="FF0000"/>
                </a:solidFill>
                <a:ea typeface="宋体" panose="02010600030101010101" pitchFamily="2" charset="-122"/>
                <a:sym typeface="Symbol" panose="05050102010706020507" pitchFamily="18" charset="2"/>
              </a:rPr>
              <a:t>存在位，</a:t>
            </a:r>
            <a:r>
              <a:rPr lang="zh-CN" altLang="en-US" sz="2000" b="1" dirty="0">
                <a:ea typeface="宋体" panose="02010600030101010101" pitchFamily="2" charset="-122"/>
              </a:rPr>
              <a:t> </a:t>
            </a:r>
            <a:r>
              <a:rPr lang="zh-CN" altLang="en-US" sz="2000" b="1" dirty="0">
                <a:solidFill>
                  <a:srgbClr val="009900"/>
                </a:solidFill>
                <a:ea typeface="宋体" panose="02010600030101010101" pitchFamily="2" charset="-122"/>
              </a:rPr>
              <a:t>existence bit</a:t>
            </a:r>
            <a:r>
              <a:rPr lang="zh-CN" altLang="en-US" sz="2000" b="1" dirty="0">
                <a:ea typeface="宋体" panose="02010600030101010101" pitchFamily="2" charset="-122"/>
                <a:sym typeface="Symbol" panose="05050102010706020507" pitchFamily="18" charset="2"/>
              </a:rPr>
              <a:t>”，以指明相应的页是否在</a:t>
            </a:r>
            <a:r>
              <a:rPr lang="zh-CN" altLang="en-US" sz="2000" b="1" dirty="0" smtClean="0">
                <a:ea typeface="宋体" panose="02010600030101010101" pitchFamily="2" charset="-122"/>
                <a:sym typeface="Symbol" panose="05050102010706020507" pitchFamily="18" charset="2"/>
              </a:rPr>
              <a:t>内存</a:t>
            </a:r>
            <a:endParaRPr lang="en-US" altLang="zh-CN" sz="2000" b="1" dirty="0" smtClean="0">
              <a:ea typeface="宋体" panose="02010600030101010101" pitchFamily="2" charset="-122"/>
              <a:sym typeface="Symbol" panose="05050102010706020507" pitchFamily="18" charset="2"/>
            </a:endParaRPr>
          </a:p>
          <a:p>
            <a:pPr lvl="1" eaLnBrk="1" hangingPunct="1">
              <a:spcBef>
                <a:spcPts val="600"/>
              </a:spcBef>
            </a:pPr>
            <a:r>
              <a:rPr lang="zh-CN" altLang="en-US" sz="2000" b="1" dirty="0">
                <a:ea typeface="宋体" panose="02010600030101010101" pitchFamily="2" charset="-122"/>
              </a:rPr>
              <a:t>用</a:t>
            </a:r>
            <a:r>
              <a:rPr lang="en-US" altLang="zh-CN" sz="2000" b="1" dirty="0" smtClean="0">
                <a:solidFill>
                  <a:srgbClr val="7030A0"/>
                </a:solidFill>
                <a:ea typeface="宋体" panose="02010600030101010101" pitchFamily="2" charset="-122"/>
              </a:rPr>
              <a:t>Valid </a:t>
            </a:r>
            <a:r>
              <a:rPr lang="en-US" altLang="zh-CN" sz="2000" b="1" dirty="0">
                <a:solidFill>
                  <a:srgbClr val="7030A0"/>
                </a:solidFill>
                <a:ea typeface="宋体" panose="02010600030101010101" pitchFamily="2" charset="-122"/>
              </a:rPr>
              <a:t>&amp; invalid </a:t>
            </a:r>
            <a:r>
              <a:rPr lang="en-US" altLang="zh-CN" sz="2000" b="1" dirty="0" smtClean="0">
                <a:solidFill>
                  <a:srgbClr val="7030A0"/>
                </a:solidFill>
                <a:ea typeface="宋体" panose="02010600030101010101" pitchFamily="2" charset="-122"/>
              </a:rPr>
              <a:t>bit</a:t>
            </a:r>
            <a:r>
              <a:rPr lang="zh-CN" altLang="en-US" sz="2000" b="1" dirty="0" smtClean="0">
                <a:ea typeface="宋体" panose="02010600030101010101" pitchFamily="2" charset="-122"/>
              </a:rPr>
              <a:t>标识相应的页是否为合法</a:t>
            </a:r>
            <a:r>
              <a:rPr lang="zh-CN" altLang="en-US" sz="2000" b="1" dirty="0">
                <a:ea typeface="宋体" panose="02010600030101010101" pitchFamily="2" charset="-122"/>
              </a:rPr>
              <a:t>页面</a:t>
            </a:r>
            <a:r>
              <a:rPr lang="en-US" altLang="zh-CN" sz="2000" b="1" dirty="0">
                <a:ea typeface="宋体" panose="02010600030101010101" pitchFamily="2" charset="-122"/>
              </a:rPr>
              <a:t>  </a:t>
            </a:r>
            <a:endParaRPr lang="en-US" altLang="zh-CN" sz="2000" b="1" dirty="0">
              <a:ea typeface="宋体" panose="02010600030101010101" pitchFamily="2" charset="-122"/>
            </a:endParaRPr>
          </a:p>
          <a:p>
            <a:pPr lvl="1" eaLnBrk="1" hangingPunct="1">
              <a:spcBef>
                <a:spcPts val="600"/>
              </a:spcBef>
            </a:pPr>
            <a:endParaRPr lang="en-US" altLang="zh-CN" sz="20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46113" y="0"/>
            <a:ext cx="8361362" cy="844550"/>
          </a:xfrm>
        </p:spPr>
        <p:txBody>
          <a:bodyPr/>
          <a:lstStyle/>
          <a:p>
            <a:pPr>
              <a:defRPr/>
            </a:pPr>
            <a:r>
              <a:rPr lang="en-US" altLang="zh-CN" sz="2400">
                <a:effectLst>
                  <a:outerShdw blurRad="38100" dist="38100" dir="2700000" algn="tl">
                    <a:srgbClr val="C0C0C0"/>
                  </a:outerShdw>
                </a:effectLst>
                <a:ea typeface="宋体" panose="02010600030101010101" pitchFamily="2" charset="-122"/>
              </a:rPr>
              <a:t>Page Table When Some Pages Are Not in Main Memory</a:t>
            </a:r>
            <a:endParaRPr lang="en-US" altLang="zh-CN" sz="2400">
              <a:effectLst>
                <a:outerShdw blurRad="38100" dist="38100" dir="2700000" algn="tl">
                  <a:srgbClr val="C0C0C0"/>
                </a:outerShdw>
              </a:effectLst>
              <a:ea typeface="宋体" panose="02010600030101010101" pitchFamily="2" charset="-122"/>
            </a:endParaRPr>
          </a:p>
        </p:txBody>
      </p:sp>
      <p:pic>
        <p:nvPicPr>
          <p:cNvPr id="22531" name="Picture 3"/>
          <p:cNvPicPr>
            <a:picLocks noChangeAspect="1" noChangeArrowheads="1"/>
          </p:cNvPicPr>
          <p:nvPr/>
        </p:nvPicPr>
        <p:blipFill>
          <a:blip r:embed="rId1">
            <a:extLst>
              <a:ext uri="{28A0092B-C50C-407E-A947-70E740481C1C}">
                <a14:useLocalDpi xmlns:a14="http://schemas.microsoft.com/office/drawing/2010/main" val="0"/>
              </a:ext>
            </a:extLst>
          </a:blip>
          <a:srcRect l="11795" t="635" r="12021" b="1302"/>
          <a:stretch>
            <a:fillRect/>
          </a:stretch>
        </p:blipFill>
        <p:spPr bwMode="auto">
          <a:xfrm>
            <a:off x="798513" y="1327150"/>
            <a:ext cx="7275512" cy="46624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虚拟存储器需要解决的几个问题</a:t>
            </a:r>
            <a:endParaRPr lang="zh-CN" altLang="en-US">
              <a:effectLst>
                <a:outerShdw blurRad="38100" dist="38100" dir="2700000" algn="tl">
                  <a:srgbClr val="C0C0C0"/>
                </a:outerShdw>
              </a:effectLst>
              <a:ea typeface="宋体" panose="02010600030101010101" pitchFamily="2" charset="-122"/>
            </a:endParaRPr>
          </a:p>
        </p:txBody>
      </p:sp>
      <p:sp>
        <p:nvSpPr>
          <p:cNvPr id="23555" name="Rectangle 3"/>
          <p:cNvSpPr>
            <a:spLocks noGrp="1" noChangeArrowheads="1"/>
          </p:cNvSpPr>
          <p:nvPr>
            <p:ph type="body" idx="4294967295"/>
          </p:nvPr>
        </p:nvSpPr>
        <p:spPr>
          <a:xfrm>
            <a:off x="376238" y="1217613"/>
            <a:ext cx="8496300" cy="5137150"/>
          </a:xfrm>
        </p:spPr>
        <p:txBody>
          <a:bodyPr/>
          <a:lstStyle/>
          <a:p>
            <a:r>
              <a:rPr lang="zh-CN" altLang="en-US" sz="2000" b="1">
                <a:ea typeface="宋体" panose="02010600030101010101" pitchFamily="2" charset="-122"/>
              </a:rPr>
              <a:t>一般有请求页式、请求段式、段页式虚拟存储器管理</a:t>
            </a:r>
            <a:endParaRPr lang="zh-CN" altLang="en-US" sz="2000" b="1">
              <a:ea typeface="宋体" panose="02010600030101010101" pitchFamily="2" charset="-122"/>
            </a:endParaRPr>
          </a:p>
          <a:p>
            <a:endParaRPr lang="zh-CN" altLang="en-US" sz="2000" b="1">
              <a:ea typeface="宋体" panose="02010600030101010101" pitchFamily="2" charset="-122"/>
            </a:endParaRPr>
          </a:p>
          <a:p>
            <a:r>
              <a:rPr lang="zh-CN" altLang="en-US" sz="2000" b="1">
                <a:solidFill>
                  <a:srgbClr val="FF0000"/>
                </a:solidFill>
                <a:ea typeface="宋体" panose="02010600030101010101" pitchFamily="2" charset="-122"/>
              </a:rPr>
              <a:t>相关的几个问题，或需要解决的问题（</a:t>
            </a:r>
            <a:r>
              <a:rPr lang="zh-CN" altLang="en-US" sz="2000" b="1">
                <a:solidFill>
                  <a:srgbClr val="006600"/>
                </a:solidFill>
                <a:ea typeface="宋体" panose="02010600030101010101" pitchFamily="2" charset="-122"/>
              </a:rPr>
              <a:t>复习纲要</a:t>
            </a:r>
            <a:r>
              <a:rPr lang="zh-CN" altLang="en-US" sz="2000" b="1">
                <a:solidFill>
                  <a:srgbClr val="FF0000"/>
                </a:solidFill>
                <a:ea typeface="宋体" panose="02010600030101010101" pitchFamily="2" charset="-122"/>
              </a:rPr>
              <a:t>）</a:t>
            </a:r>
            <a:r>
              <a:rPr lang="zh-CN" altLang="en-US" sz="2000" b="1">
                <a:ea typeface="宋体" panose="02010600030101010101" pitchFamily="2" charset="-122"/>
              </a:rPr>
              <a:t>（以请求页式为例）</a:t>
            </a:r>
            <a:endParaRPr lang="zh-CN" altLang="en-US" sz="2000" b="1">
              <a:ea typeface="宋体" panose="02010600030101010101" pitchFamily="2" charset="-122"/>
            </a:endParaRPr>
          </a:p>
          <a:p>
            <a:pPr lvl="1"/>
            <a:r>
              <a:rPr lang="zh-CN" altLang="en-US" sz="1800" b="1">
                <a:solidFill>
                  <a:srgbClr val="0000CC"/>
                </a:solidFill>
                <a:ea typeface="宋体" panose="02010600030101010101" pitchFamily="2" charset="-122"/>
              </a:rPr>
              <a:t>当访问到一个页面时，需要检测一个页是否已经在内存；</a:t>
            </a:r>
            <a:endParaRPr lang="zh-CN" altLang="en-US" sz="1800" b="1">
              <a:solidFill>
                <a:srgbClr val="0000CC"/>
              </a:solidFill>
              <a:ea typeface="宋体" panose="02010600030101010101" pitchFamily="2" charset="-122"/>
            </a:endParaRPr>
          </a:p>
          <a:p>
            <a:pPr lvl="1">
              <a:buFont typeface="Monotype Sorts" pitchFamily="2" charset="2"/>
              <a:buNone/>
            </a:pPr>
            <a:r>
              <a:rPr lang="zh-CN" altLang="en-US" sz="1800">
                <a:ea typeface="宋体" panose="02010600030101010101" pitchFamily="2" charset="-122"/>
              </a:rPr>
              <a:t>   (page table+ Valid &amp; invalid bit ) or (page table+ existence bit)</a:t>
            </a:r>
            <a:endParaRPr lang="zh-CN" altLang="en-US" sz="1800">
              <a:ea typeface="宋体" panose="02010600030101010101" pitchFamily="2" charset="-122"/>
            </a:endParaRPr>
          </a:p>
          <a:p>
            <a:pPr lvl="1"/>
            <a:r>
              <a:rPr lang="zh-CN" altLang="en-US" sz="1800" b="1" u="sng">
                <a:solidFill>
                  <a:srgbClr val="CC6600"/>
                </a:solidFill>
                <a:ea typeface="宋体" panose="02010600030101010101" pitchFamily="2" charset="-122"/>
              </a:rPr>
              <a:t>当访问页面不在内存，如何处理？</a:t>
            </a:r>
            <a:endParaRPr lang="zh-CN" altLang="en-US" sz="1800" b="1" u="sng">
              <a:solidFill>
                <a:srgbClr val="CC6600"/>
              </a:solidFill>
              <a:ea typeface="宋体" panose="02010600030101010101" pitchFamily="2" charset="-122"/>
            </a:endParaRP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page-fault trap，缺页中断，页面错误，页失效）</a:t>
            </a:r>
            <a:endParaRPr lang="zh-CN" altLang="en-US" sz="1800">
              <a:ea typeface="宋体" panose="02010600030101010101" pitchFamily="2" charset="-122"/>
            </a:endParaRPr>
          </a:p>
          <a:p>
            <a:pPr lvl="1"/>
            <a:r>
              <a:rPr lang="zh-CN" altLang="en-US" sz="1800" b="1">
                <a:solidFill>
                  <a:srgbClr val="0000CC"/>
                </a:solidFill>
                <a:ea typeface="宋体" panose="02010600030101010101" pitchFamily="2" charset="-122"/>
              </a:rPr>
              <a:t>当要装入页面时，若内存无空闲页框，如何处理？</a:t>
            </a:r>
            <a:endParaRPr lang="zh-CN" altLang="en-US" sz="1800" b="1">
              <a:solidFill>
                <a:srgbClr val="0000CC"/>
              </a:solidFill>
              <a:ea typeface="宋体" panose="02010600030101010101" pitchFamily="2" charset="-122"/>
            </a:endParaRP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（page replacement，页面置换）</a:t>
            </a:r>
            <a:endParaRPr lang="zh-CN" altLang="en-US" sz="1800">
              <a:ea typeface="宋体" panose="02010600030101010101" pitchFamily="2" charset="-122"/>
            </a:endParaRPr>
          </a:p>
          <a:p>
            <a:pPr lvl="1"/>
            <a:r>
              <a:rPr lang="zh-CN" altLang="en-US" sz="1800" b="1">
                <a:solidFill>
                  <a:srgbClr val="0000CC"/>
                </a:solidFill>
                <a:ea typeface="宋体" panose="02010600030101010101" pitchFamily="2" charset="-122"/>
              </a:rPr>
              <a:t>当页面置换过于频繁时，会引起系统不稳定，如何处理？</a:t>
            </a:r>
            <a:endParaRPr lang="zh-CN" altLang="en-US" sz="1800" b="1">
              <a:solidFill>
                <a:srgbClr val="0000CC"/>
              </a:solidFill>
              <a:ea typeface="宋体" panose="02010600030101010101" pitchFamily="2" charset="-122"/>
            </a:endParaRP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（thrashing，抖动、颠簸、颤抖、颤动）</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Page Fault </a:t>
            </a:r>
            <a:r>
              <a:rPr lang="en-US" altLang="zh-CN" sz="2400" dirty="0">
                <a:effectLst>
                  <a:outerShdw blurRad="38100" dist="38100" dir="2700000" algn="tl">
                    <a:srgbClr val="C0C0C0"/>
                  </a:outerShdw>
                </a:effectLst>
                <a:ea typeface="宋体" panose="02010600030101010101" pitchFamily="2" charset="-122"/>
              </a:rPr>
              <a:t>(</a:t>
            </a:r>
            <a:r>
              <a:rPr lang="zh-CN" altLang="en-US" sz="2400" dirty="0">
                <a:solidFill>
                  <a:srgbClr val="7030A0"/>
                </a:solidFill>
                <a:effectLst>
                  <a:outerShdw blurRad="38100" dist="38100" dir="2700000" algn="tl">
                    <a:srgbClr val="C0C0C0"/>
                  </a:outerShdw>
                </a:effectLst>
                <a:ea typeface="宋体" panose="02010600030101010101" pitchFamily="2" charset="-122"/>
              </a:rPr>
              <a:t>页面错误、页失效、缺页中断</a:t>
            </a:r>
            <a:r>
              <a:rPr lang="en-US" altLang="zh-CN" sz="2400" dirty="0">
                <a:effectLst>
                  <a:outerShdw blurRad="38100" dist="38100" dir="2700000" algn="tl">
                    <a:srgbClr val="C0C0C0"/>
                  </a:outerShdw>
                </a:effectLst>
                <a:ea typeface="宋体" panose="02010600030101010101" pitchFamily="2" charset="-122"/>
              </a:rPr>
              <a:t>)</a:t>
            </a:r>
            <a:endParaRPr lang="en-US" altLang="zh-CN" sz="2400" dirty="0">
              <a:effectLst>
                <a:outerShdw blurRad="38100" dist="38100" dir="2700000" algn="tl">
                  <a:srgbClr val="C0C0C0"/>
                </a:outerShdw>
              </a:effectLst>
              <a:ea typeface="宋体" panose="02010600030101010101" pitchFamily="2" charset="-122"/>
            </a:endParaRPr>
          </a:p>
        </p:txBody>
      </p:sp>
      <p:sp>
        <p:nvSpPr>
          <p:cNvPr id="24579" name="Rectangle 3"/>
          <p:cNvSpPr>
            <a:spLocks noGrp="1" noChangeArrowheads="1"/>
          </p:cNvSpPr>
          <p:nvPr>
            <p:ph type="body" idx="4294967295"/>
          </p:nvPr>
        </p:nvSpPr>
        <p:spPr>
          <a:xfrm>
            <a:off x="550417" y="1277984"/>
            <a:ext cx="7998780" cy="4936385"/>
          </a:xfrm>
        </p:spPr>
        <p:txBody>
          <a:bodyPr/>
          <a:lstStyle/>
          <a:p>
            <a:pPr>
              <a:lnSpc>
                <a:spcPct val="90000"/>
              </a:lnSpc>
              <a:buFont typeface="Wingdings" panose="05000000000000000000" pitchFamily="2" charset="2"/>
              <a:buChar char="l"/>
            </a:pPr>
            <a:r>
              <a:rPr lang="en-US" altLang="zh-CN" sz="1800" b="1" dirty="0">
                <a:ea typeface="宋体" panose="02010600030101010101" pitchFamily="2" charset="-122"/>
              </a:rPr>
              <a:t>If there is a </a:t>
            </a:r>
            <a:r>
              <a:rPr lang="en-US" altLang="zh-CN" sz="1800" b="1" dirty="0">
                <a:solidFill>
                  <a:srgbClr val="0070C0"/>
                </a:solidFill>
                <a:ea typeface="宋体" panose="02010600030101010101" pitchFamily="2" charset="-122"/>
              </a:rPr>
              <a:t>reference to a page</a:t>
            </a:r>
            <a:r>
              <a:rPr lang="en-US" altLang="zh-CN" sz="1800" b="1" dirty="0">
                <a:ea typeface="宋体" panose="02010600030101010101" pitchFamily="2" charset="-122"/>
              </a:rPr>
              <a:t>, </a:t>
            </a:r>
            <a:r>
              <a:rPr lang="en-US" altLang="zh-CN" sz="1800" b="1" dirty="0">
                <a:solidFill>
                  <a:srgbClr val="FF0000"/>
                </a:solidFill>
                <a:ea typeface="宋体" panose="02010600030101010101" pitchFamily="2" charset="-122"/>
              </a:rPr>
              <a:t>first reference </a:t>
            </a:r>
            <a:r>
              <a:rPr lang="en-US" altLang="zh-CN" sz="1800" b="1" dirty="0">
                <a:ea typeface="宋体" panose="02010600030101010101" pitchFamily="2" charset="-122"/>
              </a:rPr>
              <a:t>to that page will trap to operating system:</a:t>
            </a:r>
            <a:endParaRPr lang="en-US" altLang="zh-CN" sz="1800" b="1" dirty="0">
              <a:ea typeface="宋体" panose="02010600030101010101" pitchFamily="2" charset="-122"/>
            </a:endParaRP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a:ea typeface="宋体" panose="02010600030101010101" pitchFamily="2" charset="-122"/>
                <a:sym typeface="Symbol" panose="05050102010706020507" pitchFamily="18" charset="2"/>
              </a:rPr>
              <a:t>、缺页中断）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b="1" dirty="0">
                <a:ea typeface="宋体" panose="02010600030101010101" pitchFamily="2" charset="-122"/>
                <a:sym typeface="Symbol" panose="05050102010706020507" pitchFamily="18" charset="2"/>
              </a:rPr>
              <a:t>Operating system looks at </a:t>
            </a:r>
            <a:r>
              <a:rPr lang="en-US" altLang="zh-CN" sz="1800" b="1" i="1" u="sng" dirty="0">
                <a:solidFill>
                  <a:srgbClr val="FF0000"/>
                </a:solidFill>
                <a:ea typeface="宋体" panose="02010600030101010101" pitchFamily="2" charset="-122"/>
                <a:sym typeface="Symbol" panose="05050102010706020507" pitchFamily="18" charset="2"/>
              </a:rPr>
              <a:t>another table (?)</a:t>
            </a:r>
            <a:r>
              <a:rPr lang="en-US" altLang="zh-CN" sz="1800" b="1" i="1" u="sng"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to decide:</a:t>
            </a:r>
            <a:endParaRPr lang="en-US" altLang="zh-CN" sz="1800" b="1" dirty="0">
              <a:ea typeface="宋体" panose="02010600030101010101" pitchFamily="2" charset="-122"/>
              <a:sym typeface="Symbol" panose="05050102010706020507" pitchFamily="18" charset="2"/>
            </a:endParaRPr>
          </a:p>
          <a:p>
            <a:pPr marL="800100" lvl="1" indent="-342900">
              <a:lnSpc>
                <a:spcPct val="90000"/>
              </a:lnSpc>
            </a:pPr>
            <a:r>
              <a:rPr lang="en-US" altLang="zh-CN" sz="1800" b="1" dirty="0">
                <a:solidFill>
                  <a:srgbClr val="0099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abort</a:t>
            </a:r>
            <a:endParaRPr lang="en-US" altLang="zh-CN" sz="1800" b="1" dirty="0">
              <a:ea typeface="宋体" panose="02010600030101010101" pitchFamily="2" charset="-122"/>
              <a:sym typeface="Symbol" panose="05050102010706020507" pitchFamily="18" charset="2"/>
            </a:endParaRPr>
          </a:p>
          <a:p>
            <a:pPr marL="800100" lvl="1" indent="-342900">
              <a:lnSpc>
                <a:spcPct val="90000"/>
              </a:lnSpc>
            </a:pPr>
            <a:r>
              <a:rPr lang="en-US" altLang="zh-CN" sz="1800" b="1" dirty="0">
                <a:solidFill>
                  <a:srgbClr val="009900"/>
                </a:solidFill>
                <a:ea typeface="宋体" panose="02010600030101010101" pitchFamily="2" charset="-122"/>
                <a:sym typeface="Symbol" panose="05050102010706020507" pitchFamily="18" charset="2"/>
              </a:rPr>
              <a:t>Just not in memory </a:t>
            </a:r>
            <a:r>
              <a:rPr lang="en-US" altLang="zh-CN" sz="1800" b="1" dirty="0">
                <a:ea typeface="宋体" panose="02010600030101010101" pitchFamily="2" charset="-122"/>
                <a:sym typeface="Symbol" panose="05050102010706020507" pitchFamily="18" charset="2"/>
              </a:rPr>
              <a:t> bring to memory</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Get empty frame</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600" b="1" dirty="0">
                <a:solidFill>
                  <a:srgbClr val="0000CC"/>
                </a:solidFill>
                <a:ea typeface="宋体" panose="02010600030101010101" pitchFamily="2" charset="-122"/>
                <a:sym typeface="Symbol" panose="05050102010706020507" pitchFamily="18" charset="2"/>
              </a:rPr>
              <a:t>1</a:t>
            </a:r>
            <a:r>
              <a:rPr lang="zh-CN" altLang="en-US" sz="1600" b="1" dirty="0">
                <a:solidFill>
                  <a:srgbClr val="0000CC"/>
                </a:solidFill>
                <a:ea typeface="宋体" panose="02010600030101010101" pitchFamily="2" charset="-122"/>
                <a:sym typeface="Symbol" panose="05050102010706020507" pitchFamily="18" charset="2"/>
              </a:rPr>
              <a:t>、</a:t>
            </a:r>
            <a:r>
              <a:rPr lang="en-US" altLang="zh-CN" sz="1600" dirty="0">
                <a:solidFill>
                  <a:srgbClr val="0000CC"/>
                </a:solidFill>
                <a:ea typeface="宋体" panose="02010600030101010101" pitchFamily="2" charset="-122"/>
              </a:rPr>
              <a:t> first reference </a:t>
            </a:r>
            <a:r>
              <a:rPr lang="zh-CN" altLang="en-US" sz="1600" dirty="0">
                <a:solidFill>
                  <a:srgbClr val="0000CC"/>
                </a:solidFill>
                <a:ea typeface="宋体" panose="02010600030101010101" pitchFamily="2" charset="-122"/>
              </a:rPr>
              <a:t>：如跳转到一个新的页面</a:t>
            </a:r>
            <a:r>
              <a:rPr lang="zh-CN" altLang="en-US" sz="1600" dirty="0" smtClean="0">
                <a:solidFill>
                  <a:srgbClr val="0000CC"/>
                </a:solidFill>
                <a:ea typeface="宋体" panose="02010600030101010101" pitchFamily="2" charset="-122"/>
              </a:rPr>
              <a:t>，或欲</a:t>
            </a:r>
            <a:r>
              <a:rPr lang="zh-CN" altLang="en-US" sz="1600" dirty="0">
                <a:solidFill>
                  <a:srgbClr val="0000CC"/>
                </a:solidFill>
                <a:ea typeface="宋体" panose="02010600030101010101" pitchFamily="2" charset="-122"/>
              </a:rPr>
              <a:t>访问的操作数在一个新的页面中</a:t>
            </a:r>
            <a:endParaRPr lang="en-US" altLang="zh-CN" sz="16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600" b="1" dirty="0">
                <a:solidFill>
                  <a:srgbClr val="FF0000"/>
                </a:solidFill>
                <a:ea typeface="宋体" panose="02010600030101010101" pitchFamily="2" charset="-122"/>
                <a:sym typeface="Symbol" panose="05050102010706020507" pitchFamily="18" charset="2"/>
              </a:rPr>
              <a:t>2</a:t>
            </a:r>
            <a:r>
              <a:rPr lang="zh-CN" altLang="en-US" sz="1600" b="1" dirty="0">
                <a:solidFill>
                  <a:srgbClr val="FF0000"/>
                </a:solidFill>
                <a:ea typeface="宋体" panose="02010600030101010101" pitchFamily="2" charset="-122"/>
                <a:sym typeface="Symbol" panose="05050102010706020507" pitchFamily="18" charset="2"/>
              </a:rPr>
              <a:t>、系统通过比对</a:t>
            </a:r>
            <a:r>
              <a:rPr lang="zh-CN" altLang="en-US" sz="1600" b="1" dirty="0">
                <a:solidFill>
                  <a:srgbClr val="006600"/>
                </a:solidFill>
                <a:ea typeface="宋体" panose="02010600030101010101" pitchFamily="2" charset="-122"/>
                <a:sym typeface="Symbol" panose="05050102010706020507" pitchFamily="18" charset="2"/>
              </a:rPr>
              <a:t>系统页表</a:t>
            </a:r>
            <a:r>
              <a:rPr lang="zh-CN" altLang="en-US" sz="1600" b="1" dirty="0">
                <a:solidFill>
                  <a:srgbClr val="FF0000"/>
                </a:solidFill>
                <a:ea typeface="宋体" panose="02010600030101010101" pitchFamily="2" charset="-122"/>
                <a:sym typeface="Symbol" panose="05050102010706020507" pitchFamily="18" charset="2"/>
              </a:rPr>
              <a:t>与</a:t>
            </a:r>
            <a:r>
              <a:rPr lang="zh-CN" altLang="en-US" sz="1600" b="1" dirty="0">
                <a:solidFill>
                  <a:srgbClr val="0070C0"/>
                </a:solidFill>
                <a:ea typeface="宋体" panose="02010600030101010101" pitchFamily="2" charset="-122"/>
                <a:sym typeface="Symbol" panose="05050102010706020507" pitchFamily="18" charset="2"/>
              </a:rPr>
              <a:t>进程页表</a:t>
            </a:r>
            <a:r>
              <a:rPr lang="zh-CN" altLang="en-US" sz="1600" b="1" dirty="0">
                <a:solidFill>
                  <a:srgbClr val="FF0000"/>
                </a:solidFill>
                <a:ea typeface="宋体" panose="02010600030101010101" pitchFamily="2" charset="-122"/>
                <a:sym typeface="Symbol" panose="05050102010706020507" pitchFamily="18" charset="2"/>
              </a:rPr>
              <a:t>以确定一个页面的引用是非法页面，还是一个尚未装入内存的合法页面。</a:t>
            </a:r>
            <a:endParaRPr lang="zh-CN" altLang="en-US" sz="1600" b="1" dirty="0">
              <a:solidFill>
                <a:srgbClr val="FF00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Steps in Handling a Page Fault</a:t>
            </a:r>
            <a:endParaRPr lang="en-US" altLang="zh-CN" dirty="0">
              <a:effectLst>
                <a:outerShdw blurRad="38100" dist="38100" dir="2700000" algn="tl">
                  <a:srgbClr val="C0C0C0"/>
                </a:outerShdw>
              </a:effectLst>
              <a:ea typeface="宋体" panose="02010600030101010101" pitchFamily="2" charset="-122"/>
            </a:endParaRPr>
          </a:p>
        </p:txBody>
      </p:sp>
      <p:pic>
        <p:nvPicPr>
          <p:cNvPr id="25603" name="Picture 4"/>
          <p:cNvPicPr>
            <a:picLocks noChangeAspect="1" noChangeArrowheads="1"/>
          </p:cNvPicPr>
          <p:nvPr/>
        </p:nvPicPr>
        <p:blipFill>
          <a:blip r:embed="rId1">
            <a:extLst>
              <a:ext uri="{28A0092B-C50C-407E-A947-70E740481C1C}">
                <a14:useLocalDpi xmlns:a14="http://schemas.microsoft.com/office/drawing/2010/main" val="0"/>
              </a:ext>
            </a:extLst>
          </a:blip>
          <a:srcRect l="5666" t="598" r="6114" b="912"/>
          <a:stretch>
            <a:fillRect/>
          </a:stretch>
        </p:blipFill>
        <p:spPr bwMode="auto">
          <a:xfrm>
            <a:off x="914400" y="1189660"/>
            <a:ext cx="6902657" cy="52800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Page </a:t>
            </a:r>
            <a:r>
              <a:rPr lang="zh-CN" altLang="en-US" dirty="0">
                <a:effectLst>
                  <a:outerShdw blurRad="38100" dist="38100" dir="2700000" algn="tl">
                    <a:srgbClr val="C0C0C0"/>
                  </a:outerShdw>
                </a:effectLst>
                <a:ea typeface="宋体" panose="02010600030101010101" pitchFamily="2" charset="-122"/>
              </a:rPr>
              <a:t>Fault（P322-323）</a:t>
            </a:r>
            <a:endParaRPr lang="zh-CN" altLang="en-US" dirty="0">
              <a:effectLst>
                <a:outerShdw blurRad="38100" dist="38100" dir="2700000" algn="tl">
                  <a:srgbClr val="C0C0C0"/>
                </a:outerShdw>
              </a:effectLst>
              <a:ea typeface="宋体" panose="02010600030101010101" pitchFamily="2" charset="-122"/>
            </a:endParaRPr>
          </a:p>
        </p:txBody>
      </p:sp>
      <p:sp>
        <p:nvSpPr>
          <p:cNvPr id="26627" name="Rectangle 3"/>
          <p:cNvSpPr>
            <a:spLocks noGrp="1" noChangeArrowheads="1"/>
          </p:cNvSpPr>
          <p:nvPr>
            <p:ph type="body" sz="half" idx="4294967295"/>
          </p:nvPr>
        </p:nvSpPr>
        <p:spPr>
          <a:xfrm>
            <a:off x="685800" y="873125"/>
            <a:ext cx="7823200" cy="2774950"/>
          </a:xfrm>
        </p:spPr>
        <p:txBody>
          <a:bodyPr/>
          <a:lstStyle/>
          <a:p>
            <a:r>
              <a:rPr lang="zh-CN" altLang="en-US" sz="1800" b="1" dirty="0">
                <a:solidFill>
                  <a:srgbClr val="C00000"/>
                </a:solidFill>
                <a:ea typeface="宋体" panose="02010600030101010101" pitchFamily="2" charset="-122"/>
                <a:sym typeface="Symbol" panose="05050102010706020507" pitchFamily="18" charset="2"/>
              </a:rPr>
              <a:t>缺页中断与一般的中断相比，有明显的不同：</a:t>
            </a:r>
            <a:endParaRPr lang="zh-CN" altLang="en-US" sz="1800" b="1" dirty="0">
              <a:solidFill>
                <a:srgbClr val="C00000"/>
              </a:solidFill>
              <a:ea typeface="宋体" panose="02010600030101010101" pitchFamily="2" charset="-122"/>
              <a:sym typeface="Symbol" panose="05050102010706020507" pitchFamily="18" charset="2"/>
            </a:endParaRPr>
          </a:p>
          <a:p>
            <a:pPr lvl="1"/>
            <a:r>
              <a:rPr lang="zh-CN" altLang="en-US" sz="1600" b="1" dirty="0" smtClean="0">
                <a:highlight>
                  <a:srgbClr val="FFFF00"/>
                </a:highlight>
                <a:ea typeface="宋体" panose="02010600030101010101" pitchFamily="2" charset="-122"/>
                <a:sym typeface="Symbol" panose="05050102010706020507" pitchFamily="18" charset="2"/>
              </a:rPr>
              <a:t>CPU</a:t>
            </a:r>
            <a:r>
              <a:rPr lang="zh-CN" altLang="en-US" sz="1600" b="1" dirty="0">
                <a:highlight>
                  <a:srgbClr val="FFFF00"/>
                </a:highlight>
                <a:ea typeface="宋体" panose="02010600030101010101" pitchFamily="2" charset="-122"/>
                <a:sym typeface="Symbol" panose="05050102010706020507" pitchFamily="18" charset="2"/>
              </a:rPr>
              <a:t>在</a:t>
            </a:r>
            <a:r>
              <a:rPr lang="zh-CN" altLang="en-US" sz="1600" b="1" dirty="0">
                <a:solidFill>
                  <a:srgbClr val="0000CC"/>
                </a:solidFill>
                <a:highlight>
                  <a:srgbClr val="FFFF00"/>
                </a:highlight>
                <a:ea typeface="宋体" panose="02010600030101010101" pitchFamily="2" charset="-122"/>
                <a:sym typeface="Symbol" panose="05050102010706020507" pitchFamily="18" charset="2"/>
              </a:rPr>
              <a:t>执行完一条指令之后</a:t>
            </a:r>
            <a:r>
              <a:rPr lang="zh-CN" altLang="en-US" sz="1600" b="1" dirty="0">
                <a:highlight>
                  <a:srgbClr val="FFFF00"/>
                </a:highlight>
                <a:ea typeface="宋体" panose="02010600030101010101" pitchFamily="2" charset="-122"/>
                <a:sym typeface="Symbol" panose="05050102010706020507" pitchFamily="18" charset="2"/>
              </a:rPr>
              <a:t>检查和</a:t>
            </a:r>
            <a:r>
              <a:rPr lang="zh-CN" altLang="en-US" sz="1600" b="1" dirty="0" smtClean="0">
                <a:highlight>
                  <a:srgbClr val="FFFF00"/>
                </a:highlight>
                <a:ea typeface="宋体" panose="02010600030101010101" pitchFamily="2" charset="-122"/>
                <a:sym typeface="Symbol" panose="05050102010706020507" pitchFamily="18" charset="2"/>
              </a:rPr>
              <a:t>处理通常的中断请求。而</a:t>
            </a:r>
            <a:r>
              <a:rPr lang="zh-CN" altLang="en-US" sz="1600" b="1" dirty="0">
                <a:solidFill>
                  <a:srgbClr val="0000CC"/>
                </a:solidFill>
                <a:highlight>
                  <a:srgbClr val="FFFF00"/>
                </a:highlight>
                <a:ea typeface="宋体" panose="02010600030101010101" pitchFamily="2" charset="-122"/>
                <a:sym typeface="Symbol" panose="05050102010706020507" pitchFamily="18" charset="2"/>
              </a:rPr>
              <a:t>缺页中断却是在指令执行期间</a:t>
            </a:r>
            <a:r>
              <a:rPr lang="zh-CN" altLang="en-US" sz="1600" b="1" dirty="0">
                <a:highlight>
                  <a:srgbClr val="FFFF00"/>
                </a:highlight>
                <a:ea typeface="宋体" panose="02010600030101010101" pitchFamily="2" charset="-122"/>
                <a:sym typeface="Symbol" panose="05050102010706020507" pitchFamily="18" charset="2"/>
              </a:rPr>
              <a:t>，发现要访问的指令或数据不在内存时产生和</a:t>
            </a:r>
            <a:r>
              <a:rPr lang="zh-CN" altLang="en-US" sz="1600" b="1" dirty="0" smtClean="0">
                <a:highlight>
                  <a:srgbClr val="FFFF00"/>
                </a:highlight>
                <a:ea typeface="宋体" panose="02010600030101010101" pitchFamily="2" charset="-122"/>
                <a:sym typeface="Symbol" panose="05050102010706020507" pitchFamily="18" charset="2"/>
              </a:rPr>
              <a:t>处理。</a:t>
            </a:r>
            <a:endParaRPr lang="zh-CN" altLang="en-US" sz="1600" b="1" dirty="0">
              <a:highlight>
                <a:srgbClr val="FFFF00"/>
              </a:highlight>
              <a:ea typeface="宋体" panose="02010600030101010101" pitchFamily="2" charset="-122"/>
              <a:sym typeface="Symbol" panose="05050102010706020507" pitchFamily="18" charset="2"/>
            </a:endParaRPr>
          </a:p>
          <a:p>
            <a:pPr lvl="1">
              <a:lnSpc>
                <a:spcPct val="80000"/>
              </a:lnSpc>
            </a:pPr>
            <a:r>
              <a:rPr lang="zh-CN" altLang="en-US" sz="1600" b="1" dirty="0">
                <a:solidFill>
                  <a:srgbClr val="7030A0"/>
                </a:solidFill>
                <a:ea typeface="宋体" panose="02010600030101010101" pitchFamily="2" charset="-122"/>
                <a:sym typeface="Symbol" panose="05050102010706020507" pitchFamily="18" charset="2"/>
              </a:rPr>
              <a:t>一条指令执行期间，可能产生多次缺页中断。</a:t>
            </a:r>
            <a:endParaRPr lang="zh-CN" altLang="en-US" sz="1600" b="1" dirty="0">
              <a:solidFill>
                <a:srgbClr val="7030A0"/>
              </a:solidFill>
              <a:ea typeface="宋体" panose="02010600030101010101" pitchFamily="2" charset="-122"/>
              <a:sym typeface="Symbol" panose="05050102010706020507" pitchFamily="18" charset="2"/>
            </a:endParaRPr>
          </a:p>
          <a:p>
            <a:pPr lvl="1">
              <a:lnSpc>
                <a:spcPct val="80000"/>
              </a:lnSpc>
            </a:pPr>
            <a:r>
              <a:rPr lang="zh-CN" altLang="en-US" sz="1600" b="1" dirty="0">
                <a:ea typeface="宋体" panose="02010600030101010101" pitchFamily="2" charset="-122"/>
              </a:rPr>
              <a:t>Example:  IBM 370 – 6 pages to handle SS MOVE instruction:</a:t>
            </a:r>
            <a:endParaRPr lang="zh-CN" altLang="en-US" sz="1600" b="1" dirty="0">
              <a:ea typeface="宋体" panose="02010600030101010101" pitchFamily="2" charset="-122"/>
            </a:endParaRPr>
          </a:p>
          <a:p>
            <a:pPr lvl="1">
              <a:lnSpc>
                <a:spcPct val="80000"/>
              </a:lnSpc>
            </a:pPr>
            <a:r>
              <a:rPr lang="zh-CN" altLang="en-US" sz="1600" b="1" dirty="0">
                <a:ea typeface="宋体" panose="02010600030101010101" pitchFamily="2" charset="-122"/>
              </a:rPr>
              <a:t>instruction is 6 bytes, might span 2 pages</a:t>
            </a:r>
            <a:endParaRPr lang="zh-CN" altLang="en-US" sz="1600" b="1" dirty="0">
              <a:ea typeface="宋体" panose="02010600030101010101" pitchFamily="2" charset="-122"/>
            </a:endParaRPr>
          </a:p>
          <a:p>
            <a:pPr lvl="1">
              <a:lnSpc>
                <a:spcPct val="80000"/>
              </a:lnSpc>
            </a:pPr>
            <a:r>
              <a:rPr lang="zh-CN" altLang="en-US" sz="1600" b="1" dirty="0">
                <a:ea typeface="宋体" panose="02010600030101010101" pitchFamily="2" charset="-122"/>
              </a:rPr>
              <a:t>2 pages to handle from</a:t>
            </a:r>
            <a:endParaRPr lang="zh-CN" altLang="en-US" sz="1600" b="1" dirty="0">
              <a:ea typeface="宋体" panose="02010600030101010101" pitchFamily="2" charset="-122"/>
            </a:endParaRPr>
          </a:p>
          <a:p>
            <a:pPr lvl="1">
              <a:lnSpc>
                <a:spcPct val="80000"/>
              </a:lnSpc>
            </a:pPr>
            <a:r>
              <a:rPr lang="zh-CN" altLang="en-US" sz="1600" b="1" dirty="0">
                <a:ea typeface="宋体" panose="02010600030101010101" pitchFamily="2" charset="-122"/>
              </a:rPr>
              <a:t>2 pages to handle to</a:t>
            </a:r>
            <a:endParaRPr lang="zh-CN" altLang="en-US" sz="1600" b="1" dirty="0">
              <a:ea typeface="宋体" panose="02010600030101010101" pitchFamily="2" charset="-122"/>
            </a:endParaRPr>
          </a:p>
          <a:p>
            <a:pPr lvl="1">
              <a:lnSpc>
                <a:spcPct val="80000"/>
              </a:lnSpc>
            </a:pPr>
            <a:r>
              <a:rPr lang="zh-CN" altLang="en-US" sz="1600" b="1" dirty="0">
                <a:ea typeface="宋体" panose="02010600030101010101" pitchFamily="2" charset="-122"/>
              </a:rPr>
              <a:t>MOVE instruction</a:t>
            </a:r>
            <a:r>
              <a:rPr lang="zh-CN" altLang="en-US" sz="1600" b="1" dirty="0">
                <a:ea typeface="宋体" panose="02010600030101010101" pitchFamily="2" charset="-122"/>
                <a:sym typeface="Symbol" panose="05050102010706020507" pitchFamily="18" charset="2"/>
              </a:rPr>
              <a:t> ，可能要产生6次缺页中断；</a:t>
            </a:r>
            <a:endParaRPr lang="zh-CN" altLang="en-US" sz="1600" b="1" dirty="0">
              <a:ea typeface="宋体" panose="02010600030101010101" pitchFamily="2" charset="-122"/>
              <a:sym typeface="Symbol" panose="05050102010706020507" pitchFamily="18" charset="2"/>
            </a:endParaRPr>
          </a:p>
        </p:txBody>
      </p:sp>
      <p:graphicFrame>
        <p:nvGraphicFramePr>
          <p:cNvPr id="26628" name="Object 4"/>
          <p:cNvGraphicFramePr>
            <a:graphicFrameLocks noGrp="1" noChangeAspect="1"/>
          </p:cNvGraphicFramePr>
          <p:nvPr>
            <p:ph sz="half" idx="4294967295"/>
          </p:nvPr>
        </p:nvGraphicFramePr>
        <p:xfrm>
          <a:off x="3195638" y="3567113"/>
          <a:ext cx="2335212" cy="2820987"/>
        </p:xfrm>
        <a:graphic>
          <a:graphicData uri="http://schemas.openxmlformats.org/presentationml/2006/ole">
            <mc:AlternateContent xmlns:mc="http://schemas.openxmlformats.org/markup-compatibility/2006">
              <mc:Choice xmlns:v="urn:schemas-microsoft-com:vml" Requires="v">
                <p:oleObj spid="_x0000_s27181" name="" r:id="rId1" imgW="2776855" imgH="3059430" progId="">
                  <p:embed/>
                </p:oleObj>
              </mc:Choice>
              <mc:Fallback>
                <p:oleObj name="" r:id="rId1" imgW="2776855" imgH="305943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38" y="3567113"/>
                        <a:ext cx="23352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Page Fault－problems </a:t>
            </a:r>
            <a:endParaRPr lang="zh-CN" altLang="en-US">
              <a:effectLst>
                <a:outerShdw blurRad="38100" dist="38100" dir="2700000" algn="tl">
                  <a:srgbClr val="C0C0C0"/>
                </a:outerShdw>
              </a:effectLst>
              <a:ea typeface="宋体" panose="02010600030101010101" pitchFamily="2" charset="-122"/>
            </a:endParaRPr>
          </a:p>
        </p:txBody>
      </p:sp>
      <p:sp>
        <p:nvSpPr>
          <p:cNvPr id="27651" name="Rectangle 3"/>
          <p:cNvSpPr>
            <a:spLocks noGrp="1" noChangeArrowheads="1"/>
          </p:cNvSpPr>
          <p:nvPr>
            <p:ph type="body" idx="4294967295"/>
          </p:nvPr>
        </p:nvSpPr>
        <p:spPr>
          <a:xfrm>
            <a:off x="585926" y="1282700"/>
            <a:ext cx="7821227" cy="5064834"/>
          </a:xfrm>
        </p:spPr>
        <p:txBody>
          <a:bodyPr/>
          <a:lstStyle/>
          <a:p>
            <a:pPr>
              <a:lnSpc>
                <a:spcPct val="90000"/>
              </a:lnSpc>
            </a:pPr>
            <a:r>
              <a:rPr lang="en-US" altLang="zh-CN" sz="2400" dirty="0">
                <a:solidFill>
                  <a:srgbClr val="FF0000"/>
                </a:solidFill>
                <a:ea typeface="宋体" panose="02010600030101010101" pitchFamily="2" charset="-122"/>
                <a:sym typeface="Symbol" panose="05050102010706020507" pitchFamily="18" charset="2"/>
              </a:rPr>
              <a:t>Restart </a:t>
            </a:r>
            <a:r>
              <a:rPr lang="en-US" altLang="zh-CN" sz="2400" dirty="0" smtClean="0">
                <a:solidFill>
                  <a:srgbClr val="FF0000"/>
                </a:solidFill>
                <a:ea typeface="宋体" panose="02010600030101010101" pitchFamily="2" charset="-122"/>
                <a:sym typeface="Symbol" panose="05050102010706020507" pitchFamily="18" charset="2"/>
              </a:rPr>
              <a:t>instruction</a:t>
            </a:r>
            <a:r>
              <a:rPr lang="zh-CN" altLang="en-US" sz="2400" dirty="0" smtClean="0">
                <a:solidFill>
                  <a:srgbClr val="FF0000"/>
                </a:solidFill>
                <a:ea typeface="宋体" panose="02010600030101010101" pitchFamily="2" charset="-122"/>
                <a:sym typeface="Symbol" panose="05050102010706020507" pitchFamily="18" charset="2"/>
              </a:rPr>
              <a:t>？</a:t>
            </a:r>
            <a:endParaRPr lang="en-US" altLang="zh-CN" sz="2400" dirty="0" smtClean="0">
              <a:solidFill>
                <a:srgbClr val="FF0000"/>
              </a:solidFill>
              <a:ea typeface="宋体" panose="02010600030101010101" pitchFamily="2" charset="-122"/>
              <a:sym typeface="Symbol" panose="05050102010706020507" pitchFamily="18" charset="2"/>
            </a:endParaRPr>
          </a:p>
          <a:p>
            <a:pPr>
              <a:lnSpc>
                <a:spcPct val="90000"/>
              </a:lnSpc>
            </a:pPr>
            <a:r>
              <a:rPr lang="zh-CN" altLang="en-US" sz="2400" b="1" dirty="0">
                <a:solidFill>
                  <a:srgbClr val="7030A0"/>
                </a:solidFill>
                <a:ea typeface="宋体" panose="02010600030101010101" pitchFamily="2" charset="-122"/>
                <a:sym typeface="Symbol" panose="05050102010706020507" pitchFamily="18" charset="2"/>
              </a:rPr>
              <a:t>有时重启被中断的指令并不可行</a:t>
            </a:r>
            <a:endParaRPr lang="en-US" altLang="zh-CN" sz="2400" dirty="0">
              <a:solidFill>
                <a:srgbClr val="7030A0"/>
              </a:solidFill>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block move </a:t>
            </a:r>
            <a:br>
              <a:rPr lang="en-US" altLang="zh-CN" sz="2000" dirty="0">
                <a:ea typeface="宋体" panose="02010600030101010101" pitchFamily="2" charset="-122"/>
                <a:sym typeface="Symbol" panose="05050102010706020507" pitchFamily="18" charset="2"/>
              </a:rPr>
            </a:br>
            <a:br>
              <a:rPr lang="en-US" altLang="zh-CN" sz="2400" dirty="0">
                <a:ea typeface="宋体" panose="02010600030101010101" pitchFamily="2" charset="-122"/>
                <a:sym typeface="Symbol" panose="05050102010706020507" pitchFamily="18" charset="2"/>
              </a:rPr>
            </a:br>
            <a:br>
              <a:rPr lang="en-US" altLang="zh-CN" sz="2400" dirty="0">
                <a:ea typeface="宋体" panose="02010600030101010101" pitchFamily="2" charset="-122"/>
                <a:sym typeface="Symbol" panose="05050102010706020507" pitchFamily="18" charset="2"/>
              </a:rPr>
            </a:br>
            <a:br>
              <a:rPr lang="en-US" altLang="zh-CN" sz="2400" dirty="0">
                <a:ea typeface="宋体" panose="02010600030101010101" pitchFamily="2" charset="-122"/>
                <a:sym typeface="Symbol" panose="05050102010706020507" pitchFamily="18" charset="2"/>
              </a:rPr>
            </a:b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pPr lvl="1">
              <a:lnSpc>
                <a:spcPct val="90000"/>
              </a:lnSpc>
              <a:buFont typeface="Monotype Sorts" pitchFamily="2" charset="2"/>
              <a:buNone/>
            </a:pPr>
            <a:endParaRPr lang="en-US" altLang="zh-CN" sz="2400" dirty="0">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auto increment/decrement location</a:t>
            </a:r>
            <a:endParaRPr lang="en-US" altLang="zh-CN" sz="2000" dirty="0">
              <a:ea typeface="宋体" panose="02010600030101010101" pitchFamily="2" charset="-122"/>
              <a:sym typeface="Symbol" panose="05050102010706020507" pitchFamily="18" charset="2"/>
            </a:endParaRPr>
          </a:p>
          <a:p>
            <a:pPr lvl="2">
              <a:lnSpc>
                <a:spcPct val="90000"/>
              </a:lnSpc>
            </a:pPr>
            <a:r>
              <a:rPr lang="zh-CN" altLang="en-US" sz="1600" dirty="0">
                <a:ea typeface="宋体" panose="02010600030101010101" pitchFamily="2" charset="-122"/>
                <a:sym typeface="Symbol" panose="05050102010706020507" pitchFamily="18" charset="2"/>
              </a:rPr>
              <a:t>有的处理机指令模拟</a:t>
            </a:r>
            <a:r>
              <a:rPr lang="en-US" altLang="zh-CN" sz="1600" dirty="0">
                <a:ea typeface="宋体" panose="02010600030101010101" pitchFamily="2" charset="-122"/>
                <a:sym typeface="Symbol" panose="05050102010706020507" pitchFamily="18" charset="2"/>
              </a:rPr>
              <a:t>PC</a:t>
            </a:r>
            <a:r>
              <a:rPr lang="zh-CN" altLang="en-US" sz="1600" dirty="0">
                <a:ea typeface="宋体" panose="02010600030101010101" pitchFamily="2" charset="-122"/>
                <a:sym typeface="Symbol" panose="05050102010706020507" pitchFamily="18" charset="2"/>
              </a:rPr>
              <a:t>自动</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的功能，对一些特定的单元的间接寻址方式中，存取操作数后地址自动</a:t>
            </a:r>
            <a:r>
              <a:rPr lang="en-US" altLang="zh-CN" sz="1600" dirty="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1</a:t>
            </a:r>
            <a:r>
              <a:rPr lang="zh-CN" altLang="en-US" sz="1600" dirty="0" smtClean="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DJS-140</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Update in database (partially updated)</a:t>
            </a:r>
            <a:endParaRPr lang="en-US" altLang="zh-CN" sz="2000" dirty="0">
              <a:ea typeface="宋体" panose="02010600030101010101" pitchFamily="2" charset="-122"/>
              <a:sym typeface="Symbol" panose="05050102010706020507" pitchFamily="18" charset="2"/>
            </a:endParaRPr>
          </a:p>
        </p:txBody>
      </p:sp>
      <p:sp>
        <p:nvSpPr>
          <p:cNvPr id="27652" name="Rectangle 4"/>
          <p:cNvSpPr>
            <a:spLocks noChangeArrowheads="1"/>
          </p:cNvSpPr>
          <p:nvPr/>
        </p:nvSpPr>
        <p:spPr bwMode="auto">
          <a:xfrm>
            <a:off x="3381375" y="2405063"/>
            <a:ext cx="914400" cy="914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3" name="Rectangle 5"/>
          <p:cNvSpPr>
            <a:spLocks noChangeArrowheads="1"/>
          </p:cNvSpPr>
          <p:nvPr/>
        </p:nvSpPr>
        <p:spPr bwMode="auto">
          <a:xfrm>
            <a:off x="3895725" y="2825750"/>
            <a:ext cx="914400" cy="914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4" name="Freeform 6"/>
          <p:cNvSpPr/>
          <p:nvPr/>
        </p:nvSpPr>
        <p:spPr bwMode="auto">
          <a:xfrm>
            <a:off x="4289425" y="2238375"/>
            <a:ext cx="533400" cy="533400"/>
          </a:xfrm>
          <a:custGeom>
            <a:avLst/>
            <a:gdLst>
              <a:gd name="T0" fmla="*/ 2147483646 w 344"/>
              <a:gd name="T1" fmla="*/ 2147483646 h 376"/>
              <a:gd name="T2" fmla="*/ 2147483646 w 344"/>
              <a:gd name="T3" fmla="*/ 2147483646 h 376"/>
              <a:gd name="T4" fmla="*/ 0 w 344"/>
              <a:gd name="T5" fmla="*/ 2147483646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cmpd="sng">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endParaRPr lang="en-US" altLang="zh-CN">
              <a:effectLst>
                <a:outerShdw blurRad="38100" dist="38100" dir="2700000" algn="tl">
                  <a:srgbClr val="C0C0C0"/>
                </a:outerShdw>
              </a:effectLst>
              <a:ea typeface="宋体" panose="02010600030101010101" pitchFamily="2" charset="-122"/>
            </a:endParaRPr>
          </a:p>
        </p:txBody>
      </p:sp>
      <p:sp>
        <p:nvSpPr>
          <p:cNvPr id="6147" name="Rectangle 3"/>
          <p:cNvSpPr>
            <a:spLocks noGrp="1" noChangeArrowheads="1"/>
          </p:cNvSpPr>
          <p:nvPr>
            <p:ph type="body" idx="4294967295"/>
          </p:nvPr>
        </p:nvSpPr>
        <p:spPr>
          <a:xfrm>
            <a:off x="827088" y="1282700"/>
            <a:ext cx="7478712" cy="4483100"/>
          </a:xfrm>
        </p:spPr>
        <p:txBody>
          <a:bodyPr/>
          <a:lstStyle/>
          <a:p>
            <a:r>
              <a:rPr lang="en-US" altLang="zh-CN" sz="2400">
                <a:ea typeface="宋体" panose="02010600030101010101" pitchFamily="2" charset="-122"/>
              </a:rPr>
              <a:t>To describe the benefits of a virtual memory system</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explain the concepts of demand paging, page-replacement algorithms, and allocation of page frames</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discuss the principle of the working-set model</a:t>
            </a:r>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Page Fault－problems</a:t>
            </a:r>
            <a:endParaRPr lang="zh-CN" altLang="en-US">
              <a:effectLst>
                <a:outerShdw blurRad="38100" dist="38100" dir="2700000" algn="tl">
                  <a:srgbClr val="C0C0C0"/>
                </a:outerShdw>
              </a:effectLst>
              <a:ea typeface="宋体" panose="02010600030101010101" pitchFamily="2" charset="-122"/>
            </a:endParaRPr>
          </a:p>
        </p:txBody>
      </p:sp>
      <p:sp>
        <p:nvSpPr>
          <p:cNvPr id="28675" name="Rectangle 3"/>
          <p:cNvSpPr>
            <a:spLocks noGrp="1" noChangeArrowheads="1"/>
          </p:cNvSpPr>
          <p:nvPr>
            <p:ph type="body" sz="half" idx="4294967295"/>
          </p:nvPr>
        </p:nvSpPr>
        <p:spPr>
          <a:xfrm>
            <a:off x="358775" y="1217613"/>
            <a:ext cx="8561388" cy="2509837"/>
          </a:xfrm>
        </p:spPr>
        <p:txBody>
          <a:bodyPr/>
          <a:lstStyle/>
          <a:p>
            <a:r>
              <a:rPr lang="zh-CN" altLang="en-US" sz="2000" b="1" dirty="0">
                <a:solidFill>
                  <a:srgbClr val="FF0000"/>
                </a:solidFill>
                <a:ea typeface="宋体" panose="02010600030101010101" pitchFamily="2" charset="-122"/>
                <a:sym typeface="Symbol" panose="05050102010706020507" pitchFamily="18" charset="2"/>
              </a:rPr>
              <a:t>有时重启被中断的指令并不可行；</a:t>
            </a:r>
            <a:endParaRPr lang="zh-CN" altLang="en-US" sz="2000" b="1" dirty="0">
              <a:solidFill>
                <a:srgbClr val="FF0000"/>
              </a:solidFill>
              <a:ea typeface="宋体" panose="02010600030101010101" pitchFamily="2" charset="-122"/>
              <a:sym typeface="Symbol" panose="05050102010706020507" pitchFamily="18" charset="2"/>
            </a:endParaRPr>
          </a:p>
          <a:p>
            <a:pPr lvl="1"/>
            <a:r>
              <a:rPr lang="zh-CN" altLang="en-US" sz="2000" b="1" dirty="0">
                <a:highlight>
                  <a:srgbClr val="FFFF00"/>
                </a:highlight>
                <a:ea typeface="宋体" panose="02010600030101010101" pitchFamily="2" charset="-122"/>
                <a:sym typeface="Symbol" panose="05050102010706020507" pitchFamily="18" charset="2"/>
              </a:rPr>
              <a:t>例如：相互重叠的区域中进行块移动指令</a:t>
            </a:r>
            <a:endParaRPr lang="zh-CN" altLang="en-US" sz="2000" b="1" dirty="0">
              <a:highlight>
                <a:srgbClr val="FFFF00"/>
              </a:highlight>
              <a:ea typeface="宋体" panose="02010600030101010101" pitchFamily="2" charset="-122"/>
              <a:sym typeface="Symbol" panose="05050102010706020507" pitchFamily="18" charset="2"/>
            </a:endParaRPr>
          </a:p>
          <a:p>
            <a:pPr lvl="1"/>
            <a:r>
              <a:rPr lang="zh-CN" altLang="en-US" sz="2000" b="1" dirty="0">
                <a:ea typeface="宋体" panose="02010600030101010101" pitchFamily="2" charset="-122"/>
                <a:sym typeface="Symbol" panose="05050102010706020507" pitchFamily="18" charset="2"/>
              </a:rPr>
              <a:t>该指令将虚框内的数据移动到Page n中，由于虚框跨越两个页面，若指令开始执行时第n+1页不在内存，当将虚框内第n+1页中的数据移动到第n页时，产生缺页中断；</a:t>
            </a:r>
            <a:endParaRPr lang="zh-CN" altLang="en-US" sz="2000" b="1" dirty="0">
              <a:ea typeface="宋体" panose="02010600030101010101" pitchFamily="2" charset="-122"/>
              <a:sym typeface="Symbol" panose="05050102010706020507" pitchFamily="18" charset="2"/>
            </a:endParaRPr>
          </a:p>
          <a:p>
            <a:pPr lvl="1"/>
            <a:r>
              <a:rPr lang="zh-CN" altLang="en-US" sz="2000" b="1" dirty="0">
                <a:ea typeface="宋体" panose="02010600030101010101" pitchFamily="2" charset="-122"/>
                <a:sym typeface="Symbol" panose="05050102010706020507" pitchFamily="18" charset="2"/>
              </a:rPr>
              <a:t>当将第n+1页装入到主存后，虚框中第n页的内容已被修改，重启指令重新进行传送，将导致错误；（复制的是已经修改过的数据）</a:t>
            </a:r>
            <a:endParaRPr lang="zh-CN" altLang="en-US" sz="2000" b="1" dirty="0">
              <a:ea typeface="宋体" panose="02010600030101010101" pitchFamily="2" charset="-122"/>
              <a:sym typeface="Symbol" panose="05050102010706020507" pitchFamily="18" charset="2"/>
            </a:endParaRPr>
          </a:p>
        </p:txBody>
      </p:sp>
      <p:graphicFrame>
        <p:nvGraphicFramePr>
          <p:cNvPr id="28676" name="Object 4"/>
          <p:cNvGraphicFramePr>
            <a:graphicFrameLocks noGrp="1" noChangeAspect="1"/>
          </p:cNvGraphicFramePr>
          <p:nvPr>
            <p:ph sz="quarter" idx="4294967295"/>
          </p:nvPr>
        </p:nvGraphicFramePr>
        <p:xfrm>
          <a:off x="2979738" y="3748088"/>
          <a:ext cx="3035300" cy="2695575"/>
        </p:xfrm>
        <a:graphic>
          <a:graphicData uri="http://schemas.openxmlformats.org/presentationml/2006/ole">
            <mc:AlternateContent xmlns:mc="http://schemas.openxmlformats.org/markup-compatibility/2006">
              <mc:Choice xmlns:v="urn:schemas-microsoft-com:vml" Requires="v">
                <p:oleObj spid="_x0000_s29231" name="" r:id="rId1" imgW="4142740" imgH="2709545" progId="">
                  <p:embed/>
                </p:oleObj>
              </mc:Choice>
              <mc:Fallback>
                <p:oleObj name="" r:id="rId1" imgW="4142740" imgH="2709545"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3748088"/>
                        <a:ext cx="30353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Box 1"/>
          <p:cNvSpPr txBox="1">
            <a:spLocks noChangeArrowheads="1"/>
          </p:cNvSpPr>
          <p:nvPr/>
        </p:nvSpPr>
        <p:spPr bwMode="auto">
          <a:xfrm>
            <a:off x="6434138" y="402748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如座位的前移过程</a:t>
            </a:r>
            <a:endParaRPr lang="zh-CN" altLang="en-US" sz="1800">
              <a:ea typeface="宋体" panose="02010600030101010101" pitchFamily="2" charset="-122"/>
            </a:endParaRPr>
          </a:p>
        </p:txBody>
      </p:sp>
      <p:sp>
        <p:nvSpPr>
          <p:cNvPr id="28678" name="TextBox 2"/>
          <p:cNvSpPr txBox="1">
            <a:spLocks noChangeArrowheads="1"/>
          </p:cNvSpPr>
          <p:nvPr/>
        </p:nvSpPr>
        <p:spPr bwMode="auto">
          <a:xfrm>
            <a:off x="6434138" y="4975225"/>
            <a:ext cx="218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Solution</a:t>
            </a:r>
            <a:r>
              <a:rPr lang="zh-CN" altLang="en-US" sz="1800">
                <a:ea typeface="宋体" panose="02010600030101010101" pitchFamily="2" charset="-122"/>
              </a:rPr>
              <a:t>：？</a:t>
            </a: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在缺页处理过程中，操作系统执行的操作可能是（）。</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I</a:t>
            </a:r>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、修改页表             </a:t>
            </a:r>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II</a:t>
            </a:r>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、磁盘</a:t>
            </a:r>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I/O           III</a:t>
            </a:r>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、分配页框</a:t>
            </a:r>
            <a:endPar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744889" y="2336840"/>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744889" y="3194090"/>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744889" y="4051340"/>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744889" y="4908590"/>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030514" y="24011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030514" y="32583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030514" y="41156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030514" y="49728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D</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若用户进程访问内存时产生缺页，则下列选项中，操作系统可能执行的是（）。</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、处理越界错误             </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、置换页</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III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、分配内存</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744889" y="2507456"/>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744889" y="3364706"/>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744889" y="4221956"/>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744889" y="5079206"/>
            <a:ext cx="6400800"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030514" y="25717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030514" y="34289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030514" y="42862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030514" y="51434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635000"/>
            <a:ext cx="3332480" cy="5159218"/>
          </a:xfrm>
          <a:prstGeom prst="rect">
            <a:avLst/>
          </a:prstGeom>
          <a:noFill/>
        </p:spPr>
        <p:txBody>
          <a:bodyPr vert="horz" rtlCol="0" anchor="t" anchorCtr="0">
            <a:noAutofit/>
          </a:bodyPr>
          <a:lstStyle/>
          <a:p>
            <a:pPr eaLnBrk="1" hangingPunct="1"/>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如果按照本教材的观点，当</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给出要访问存储单元的逻辑地址，</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MMU</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根据该地址对应的页号查页表，若欲访问的页面对应的页表中的</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v/</a:t>
            </a:r>
            <a:r>
              <a:rPr lang="en-US" altLang="zh-CN" sz="1600" dirty="0" err="1">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位是</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v</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，则进行地址变换；若为</a:t>
            </a:r>
            <a:r>
              <a:rPr lang="en-US" altLang="zh-CN" sz="1600" dirty="0" err="1">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，则进入</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page fault</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，然后再判断这个</a:t>
            </a:r>
            <a:r>
              <a:rPr lang="en-US" altLang="zh-CN" sz="1600" dirty="0" err="1">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是非法页面还是尚未装入内存的合法页面，若为非法页面，则产生</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trap</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进行地址越界处理。</a:t>
            </a:r>
            <a:r>
              <a:rPr lang="zh-CN" altLang="en-US" sz="1600" dirty="0">
                <a:solidFill>
                  <a:srgbClr val="0000CC"/>
                </a:solidFill>
                <a:latin typeface="微软雅黑" panose="020B0503020204020204" charset="-122"/>
                <a:ea typeface="微软雅黑" panose="020B0503020204020204" charset="-122"/>
                <a:sym typeface="微软雅黑" panose="020B0503020204020204" charset="-122"/>
              </a:rPr>
              <a:t>因此应该选</a:t>
            </a:r>
            <a:r>
              <a:rPr lang="en-US" altLang="zh-CN" sz="1600" dirty="0">
                <a:solidFill>
                  <a:srgbClr val="0000CC"/>
                </a:solidFill>
                <a:latin typeface="微软雅黑" panose="020B0503020204020204" charset="-122"/>
                <a:ea typeface="微软雅黑" panose="020B0503020204020204" charset="-122"/>
                <a:sym typeface="微软雅黑" panose="020B0503020204020204" charset="-122"/>
              </a:rPr>
              <a:t>D</a:t>
            </a:r>
            <a:r>
              <a:rPr lang="zh-CN" altLang="en-US" sz="1600" dirty="0">
                <a:solidFill>
                  <a:srgbClr val="0000CC"/>
                </a:solidFill>
                <a:latin typeface="微软雅黑" panose="020B0503020204020204" charset="-122"/>
                <a:ea typeface="微软雅黑" panose="020B0503020204020204" charset="-122"/>
                <a:sym typeface="微软雅黑" panose="020B0503020204020204" charset="-122"/>
              </a:rPr>
              <a:t>。</a:t>
            </a:r>
            <a:endParaRPr lang="en-US" altLang="zh-CN" sz="1600" dirty="0">
              <a:solidFill>
                <a:srgbClr val="0000CC"/>
              </a:solidFill>
              <a:latin typeface="微软雅黑" panose="020B0503020204020204" charset="-122"/>
              <a:ea typeface="微软雅黑" panose="020B0503020204020204" charset="-122"/>
              <a:sym typeface="微软雅黑" panose="020B0503020204020204" charset="-122"/>
            </a:endParaRPr>
          </a:p>
          <a:p>
            <a:pPr eaLnBrk="1" hangingPunct="1"/>
            <a:endParaRPr lang="en-US" altLang="zh-CN" sz="16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按汤子瀛教材的观点，当</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给出一个欲访问存储单元的逻辑地址，</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MMU</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首先将页号与页表长度进行比较，即进行地址越界检查，如果地址越界，产生一个</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trap</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进行地址越界处理；否则如果欲访问的页面在内存，则进行地址变换，否则，进入</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page </a:t>
            </a:r>
            <a:r>
              <a:rPr lang="en-US" altLang="zh-CN" sz="1600" dirty="0" err="1">
                <a:solidFill>
                  <a:srgbClr val="000000"/>
                </a:solidFill>
                <a:latin typeface="微软雅黑" panose="020B0503020204020204" charset="-122"/>
                <a:ea typeface="微软雅黑" panose="020B0503020204020204" charset="-122"/>
                <a:sym typeface="微软雅黑" panose="020B0503020204020204" charset="-122"/>
              </a:rPr>
              <a:t>falut</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600" dirty="0">
                <a:solidFill>
                  <a:srgbClr val="0000CC"/>
                </a:solidFill>
                <a:latin typeface="微软雅黑" panose="020B0503020204020204" charset="-122"/>
                <a:ea typeface="微软雅黑" panose="020B0503020204020204" charset="-122"/>
                <a:sym typeface="微软雅黑" panose="020B0503020204020204" charset="-122"/>
              </a:rPr>
              <a:t>因此选</a:t>
            </a:r>
            <a:r>
              <a:rPr lang="en-US" altLang="zh-CN" sz="1600" dirty="0">
                <a:solidFill>
                  <a:srgbClr val="0000CC"/>
                </a:solidFill>
                <a:latin typeface="微软雅黑" panose="020B0503020204020204" charset="-122"/>
                <a:ea typeface="微软雅黑" panose="020B0503020204020204" charset="-122"/>
                <a:sym typeface="微软雅黑" panose="020B0503020204020204" charset="-122"/>
              </a:rPr>
              <a:t>B</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6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（参见汤子瀛第</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版，</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P146</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6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9.2.2 Performance of Demand Paging</a:t>
            </a:r>
            <a:endParaRPr lang="en-US" altLang="zh-CN">
              <a:effectLst>
                <a:outerShdw blurRad="38100" dist="38100" dir="2700000" algn="tl">
                  <a:srgbClr val="C0C0C0"/>
                </a:outerShdw>
              </a:effectLst>
              <a:ea typeface="宋体" panose="02010600030101010101" pitchFamily="2" charset="-122"/>
            </a:endParaRPr>
          </a:p>
        </p:txBody>
      </p:sp>
      <p:sp>
        <p:nvSpPr>
          <p:cNvPr id="29699" name="Rectangle 3"/>
          <p:cNvSpPr>
            <a:spLocks noGrp="1" noChangeArrowheads="1"/>
          </p:cNvSpPr>
          <p:nvPr>
            <p:ph type="body" idx="4294967295"/>
          </p:nvPr>
        </p:nvSpPr>
        <p:spPr/>
        <p:txBody>
          <a:bodyPr/>
          <a:lstStyle/>
          <a:p>
            <a:pPr>
              <a:tabLst>
                <a:tab pos="2165350" algn="l"/>
                <a:tab pos="2857500" algn="l"/>
              </a:tabLst>
            </a:pPr>
            <a:r>
              <a:rPr lang="en-US" altLang="zh-CN" sz="1800" dirty="0">
                <a:solidFill>
                  <a:srgbClr val="0000CC"/>
                </a:solidFill>
                <a:ea typeface="宋体" panose="02010600030101010101" pitchFamily="2" charset="-122"/>
              </a:rPr>
              <a:t>Page Fault Rate </a:t>
            </a:r>
            <a:r>
              <a:rPr lang="en-US" altLang="zh-CN" sz="1800" dirty="0">
                <a:ea typeface="宋体" panose="02010600030101010101" pitchFamily="2" charset="-122"/>
              </a:rPr>
              <a:t>0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1.0</a:t>
            </a:r>
            <a:endParaRPr lang="en-US" altLang="zh-CN" sz="1800" dirty="0">
              <a:ea typeface="宋体" panose="02010600030101010101" pitchFamily="2" charset="-122"/>
              <a:sym typeface="Symbol" panose="05050102010706020507" pitchFamily="18" charset="2"/>
            </a:endParaRP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0 no page faults </a:t>
            </a:r>
            <a:endParaRPr lang="en-US" altLang="zh-CN" sz="1800" dirty="0">
              <a:ea typeface="宋体" panose="02010600030101010101" pitchFamily="2" charset="-122"/>
              <a:sym typeface="Symbol" panose="05050102010706020507" pitchFamily="18" charset="2"/>
            </a:endParaRP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 every reference is a fault</a:t>
            </a:r>
            <a:br>
              <a:rPr lang="en-US" altLang="zh-CN" sz="1800"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a:tabLst>
                <a:tab pos="2165350" algn="l"/>
                <a:tab pos="2857500" algn="l"/>
              </a:tabLst>
            </a:pPr>
            <a:r>
              <a:rPr lang="en-US" altLang="zh-CN" sz="1800" dirty="0">
                <a:solidFill>
                  <a:srgbClr val="FF0000"/>
                </a:solidFill>
                <a:ea typeface="宋体" panose="02010600030101010101" pitchFamily="2" charset="-122"/>
                <a:sym typeface="Symbol" panose="05050102010706020507" pitchFamily="18" charset="2"/>
              </a:rPr>
              <a:t>Effective Access Time (EAT)</a:t>
            </a:r>
            <a:endParaRPr lang="en-US" altLang="zh-CN" sz="1800" dirty="0">
              <a:solidFill>
                <a:srgbClr val="FF0000"/>
              </a:solidFill>
              <a:ea typeface="宋体" panose="02010600030101010101" pitchFamily="2" charset="-122"/>
              <a:sym typeface="Symbol" panose="05050102010706020507" pitchFamily="18" charset="2"/>
            </a:endParaRP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EAT = (1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x </a:t>
            </a:r>
            <a:r>
              <a:rPr lang="en-US" altLang="zh-CN" sz="1800" dirty="0">
                <a:solidFill>
                  <a:srgbClr val="7030A0"/>
                </a:solidFill>
                <a:ea typeface="宋体" panose="02010600030101010101" pitchFamily="2" charset="-122"/>
                <a:sym typeface="Symbol" panose="05050102010706020507" pitchFamily="18" charset="2"/>
              </a:rPr>
              <a:t>memory access </a:t>
            </a:r>
            <a:endParaRPr lang="en-US" altLang="zh-CN" sz="1800" dirty="0">
              <a:solidFill>
                <a:srgbClr val="7030A0"/>
              </a:solidFill>
              <a:ea typeface="宋体" panose="02010600030101010101" pitchFamily="2" charset="-122"/>
              <a:sym typeface="Symbol" panose="05050102010706020507" pitchFamily="18" charset="2"/>
            </a:endParaRP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page fault overhead</a:t>
            </a:r>
            <a:endParaRPr lang="en-US" altLang="zh-CN" sz="1800" dirty="0">
              <a:solidFill>
                <a:srgbClr val="006600"/>
              </a:solidFill>
              <a:ea typeface="宋体" panose="02010600030101010101" pitchFamily="2" charset="-122"/>
              <a:sym typeface="Symbol" panose="05050102010706020507" pitchFamily="18" charset="2"/>
            </a:endParaRP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swap page out</a:t>
            </a:r>
            <a:endParaRPr lang="en-US" altLang="zh-CN" sz="1800" dirty="0">
              <a:solidFill>
                <a:srgbClr val="006600"/>
              </a:solidFill>
              <a:ea typeface="宋体" panose="02010600030101010101" pitchFamily="2" charset="-122"/>
              <a:sym typeface="Symbol" panose="05050102010706020507" pitchFamily="18" charset="2"/>
            </a:endParaRP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swap page in</a:t>
            </a:r>
            <a:endParaRPr lang="en-US" altLang="zh-CN" sz="1800" dirty="0">
              <a:solidFill>
                <a:srgbClr val="006600"/>
              </a:solidFill>
              <a:ea typeface="宋体" panose="02010600030101010101" pitchFamily="2" charset="-122"/>
              <a:sym typeface="Symbol" panose="05050102010706020507" pitchFamily="18" charset="2"/>
            </a:endParaRP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restart overhead </a:t>
            </a:r>
            <a:r>
              <a:rPr lang="en-US" altLang="zh-CN" sz="1800" dirty="0">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Performance of Demand Paging</a:t>
            </a:r>
            <a:endParaRPr lang="en-US" altLang="zh-CN">
              <a:effectLst>
                <a:outerShdw blurRad="38100" dist="38100" dir="2700000" algn="tl">
                  <a:srgbClr val="C0C0C0"/>
                </a:outerShdw>
              </a:effectLst>
              <a:ea typeface="宋体" panose="02010600030101010101" pitchFamily="2" charset="-122"/>
            </a:endParaRPr>
          </a:p>
        </p:txBody>
      </p:sp>
      <p:sp>
        <p:nvSpPr>
          <p:cNvPr id="30723" name="Rectangle 3"/>
          <p:cNvSpPr>
            <a:spLocks noGrp="1" noChangeArrowheads="1"/>
          </p:cNvSpPr>
          <p:nvPr>
            <p:ph type="body" idx="4294967295"/>
          </p:nvPr>
        </p:nvSpPr>
        <p:spPr/>
        <p:txBody>
          <a:bodyPr/>
          <a:lstStyle/>
          <a:p>
            <a:pPr>
              <a:tabLst>
                <a:tab pos="1774825" algn="l"/>
                <a:tab pos="2279650" algn="l"/>
              </a:tabLst>
            </a:pPr>
            <a:r>
              <a:rPr lang="en-US" altLang="zh-CN" sz="1800">
                <a:ea typeface="宋体" panose="02010600030101010101" pitchFamily="2" charset="-122"/>
              </a:rPr>
              <a:t>Memory access time =</a:t>
            </a:r>
            <a:r>
              <a:rPr lang="en-US" altLang="zh-CN" sz="1800" b="1">
                <a:solidFill>
                  <a:srgbClr val="0000CC"/>
                </a:solidFill>
                <a:ea typeface="宋体" panose="02010600030101010101" pitchFamily="2" charset="-122"/>
              </a:rPr>
              <a:t> 200 nanoseconds (ns)</a:t>
            </a:r>
            <a:endParaRPr lang="en-US" altLang="zh-CN" sz="1800" b="1">
              <a:solidFill>
                <a:srgbClr val="0000CC"/>
              </a:solidFill>
              <a:ea typeface="宋体" panose="02010600030101010101" pitchFamily="2" charset="-122"/>
            </a:endParaRP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Average page-fault service time = </a:t>
            </a:r>
            <a:r>
              <a:rPr lang="en-US" altLang="zh-CN" sz="1800" b="1">
                <a:solidFill>
                  <a:srgbClr val="0000CC"/>
                </a:solidFill>
                <a:ea typeface="宋体" panose="02010600030101010101" pitchFamily="2" charset="-122"/>
              </a:rPr>
              <a:t>8 milliseconds (ms)</a:t>
            </a:r>
            <a:br>
              <a:rPr lang="en-US" altLang="zh-CN" sz="1800">
                <a:ea typeface="宋体" panose="02010600030101010101" pitchFamily="2" charset="-122"/>
              </a:rPr>
            </a:b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EAT = (1 – p) x 200 + p x (8 milliseconds) </a:t>
            </a:r>
            <a:endParaRPr lang="en-US" altLang="zh-CN" sz="1800">
              <a:ea typeface="宋体" panose="02010600030101010101" pitchFamily="2" charset="-122"/>
            </a:endParaRPr>
          </a:p>
          <a:p>
            <a:pPr>
              <a:buFont typeface="Monotype Sorts" pitchFamily="2" charset="2"/>
              <a:buNone/>
              <a:tabLst>
                <a:tab pos="1774825" algn="l"/>
                <a:tab pos="2279650" algn="l"/>
              </a:tabLst>
            </a:pPr>
            <a:r>
              <a:rPr lang="en-US" altLang="zh-CN" sz="1800">
                <a:ea typeface="宋体" panose="02010600030101010101" pitchFamily="2" charset="-122"/>
              </a:rPr>
              <a:t>	        = (1 – p  x 200 + p x 8,000,000 </a:t>
            </a:r>
            <a:endParaRPr lang="en-US" altLang="zh-CN" sz="1800">
              <a:ea typeface="宋体" panose="02010600030101010101" pitchFamily="2" charset="-122"/>
            </a:endParaRPr>
          </a:p>
          <a:p>
            <a:pPr>
              <a:buFont typeface="Monotype Sorts" pitchFamily="2" charset="2"/>
              <a:buNone/>
              <a:tabLst>
                <a:tab pos="1774825" algn="l"/>
                <a:tab pos="2279650" algn="l"/>
              </a:tabLst>
            </a:pPr>
            <a:r>
              <a:rPr lang="en-US" altLang="zh-CN" sz="1800" b="1">
                <a:ea typeface="宋体" panose="02010600030101010101" pitchFamily="2" charset="-122"/>
              </a:rPr>
              <a:t>              = 200 + p x 7,999,800 </a:t>
            </a:r>
            <a:r>
              <a:rPr lang="en-US" altLang="zh-CN" sz="1800" b="1">
                <a:solidFill>
                  <a:srgbClr val="0000CC"/>
                </a:solidFill>
                <a:ea typeface="宋体" panose="02010600030101010101" pitchFamily="2" charset="-122"/>
              </a:rPr>
              <a:t>nanoseconds</a:t>
            </a:r>
            <a:endParaRPr lang="en-US" altLang="zh-CN" sz="1800" b="1">
              <a:ea typeface="宋体" panose="02010600030101010101" pitchFamily="2" charset="-122"/>
            </a:endParaRP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highlight>
                  <a:srgbClr val="FFFF00"/>
                </a:highlight>
                <a:ea typeface="宋体" panose="02010600030101010101" pitchFamily="2" charset="-122"/>
              </a:rPr>
              <a:t>If </a:t>
            </a:r>
            <a:r>
              <a:rPr lang="en-US" altLang="zh-CN" sz="1800">
                <a:solidFill>
                  <a:srgbClr val="0000CC"/>
                </a:solidFill>
                <a:highlight>
                  <a:srgbClr val="FFFF00"/>
                </a:highlight>
                <a:ea typeface="宋体" panose="02010600030101010101" pitchFamily="2" charset="-122"/>
              </a:rPr>
              <a:t>one access out of 1,000 </a:t>
            </a:r>
            <a:r>
              <a:rPr lang="en-US" altLang="zh-CN" sz="1800">
                <a:highlight>
                  <a:srgbClr val="FFFF00"/>
                </a:highlight>
                <a:ea typeface="宋体" panose="02010600030101010101" pitchFamily="2" charset="-122"/>
              </a:rPr>
              <a:t>causes a page fault, then</a:t>
            </a:r>
            <a:endParaRPr lang="en-US" altLang="zh-CN" sz="1800">
              <a:highlight>
                <a:srgbClr val="FFFF00"/>
              </a:highlight>
              <a:ea typeface="宋体" panose="02010600030101010101" pitchFamily="2" charset="-122"/>
            </a:endParaRPr>
          </a:p>
          <a:p>
            <a:pPr>
              <a:buFont typeface="Monotype Sorts" pitchFamily="2" charset="2"/>
              <a:buNone/>
              <a:tabLst>
                <a:tab pos="1774825" algn="l"/>
                <a:tab pos="2279650" algn="l"/>
              </a:tabLst>
            </a:pPr>
            <a:r>
              <a:rPr lang="en-US" altLang="zh-CN" sz="1800">
                <a:highlight>
                  <a:srgbClr val="FFFF00"/>
                </a:highlight>
                <a:ea typeface="宋体" panose="02010600030101010101" pitchFamily="2" charset="-122"/>
              </a:rPr>
              <a:t>         EAT = 200+7999.8 ns=8199.8 ns ≈  8.2 microseconds (µs)</a:t>
            </a:r>
            <a:endParaRPr lang="en-US" altLang="zh-CN" sz="1800">
              <a:highlight>
                <a:srgbClr val="FFFF00"/>
              </a:highlight>
              <a:ea typeface="宋体" panose="02010600030101010101" pitchFamily="2" charset="-122"/>
            </a:endParaRPr>
          </a:p>
          <a:p>
            <a:pPr>
              <a:buFont typeface="Monotype Sorts" pitchFamily="2" charset="2"/>
              <a:buNone/>
              <a:tabLst>
                <a:tab pos="1774825" algn="l"/>
                <a:tab pos="2279650" algn="l"/>
              </a:tabLst>
            </a:pPr>
            <a:r>
              <a:rPr lang="en-US" altLang="zh-CN" sz="1800">
                <a:highlight>
                  <a:srgbClr val="FFFF00"/>
                </a:highlight>
                <a:ea typeface="宋体" panose="02010600030101010101" pitchFamily="2" charset="-122"/>
              </a:rPr>
              <a:t>      This is a </a:t>
            </a:r>
            <a:r>
              <a:rPr lang="en-US" altLang="zh-CN" sz="1800">
                <a:solidFill>
                  <a:srgbClr val="FF0000"/>
                </a:solidFill>
                <a:highlight>
                  <a:srgbClr val="FFFF00"/>
                </a:highlight>
                <a:ea typeface="宋体" panose="02010600030101010101" pitchFamily="2" charset="-122"/>
              </a:rPr>
              <a:t>slowdown</a:t>
            </a:r>
            <a:r>
              <a:rPr lang="en-US" altLang="zh-CN" sz="1800">
                <a:highlight>
                  <a:srgbClr val="FFFF00"/>
                </a:highlight>
                <a:ea typeface="宋体" panose="02010600030101010101" pitchFamily="2" charset="-122"/>
              </a:rPr>
              <a:t> </a:t>
            </a:r>
            <a:r>
              <a:rPr lang="en-US" altLang="zh-CN" sz="1800">
                <a:solidFill>
                  <a:srgbClr val="0000CC"/>
                </a:solidFill>
                <a:highlight>
                  <a:srgbClr val="FFFF00"/>
                </a:highlight>
                <a:ea typeface="宋体" panose="02010600030101010101" pitchFamily="2" charset="-122"/>
              </a:rPr>
              <a:t>by a factor of 40 </a:t>
            </a:r>
            <a:r>
              <a:rPr lang="en-US" altLang="zh-CN" sz="1800">
                <a:highlight>
                  <a:srgbClr val="FFFF00"/>
                </a:highlight>
                <a:ea typeface="宋体" panose="02010600030101010101" pitchFamily="2" charset="-122"/>
              </a:rPr>
              <a:t>because of </a:t>
            </a:r>
            <a:r>
              <a:rPr lang="en-US" altLang="zh-CN" sz="1800">
                <a:solidFill>
                  <a:srgbClr val="FF0000"/>
                </a:solidFill>
                <a:highlight>
                  <a:srgbClr val="FFFF00"/>
                </a:highlight>
                <a:ea typeface="宋体" panose="02010600030101010101" pitchFamily="2" charset="-122"/>
              </a:rPr>
              <a:t>demand paging</a:t>
            </a:r>
            <a:r>
              <a:rPr lang="en-US" altLang="zh-CN" sz="1800">
                <a:highlight>
                  <a:srgbClr val="FFFF00"/>
                </a:highlight>
                <a:ea typeface="宋体" panose="02010600030101010101" pitchFamily="2" charset="-122"/>
              </a:rPr>
              <a:t>!!</a:t>
            </a:r>
            <a:endParaRPr lang="en-US" altLang="zh-CN" sz="1800">
              <a:highlight>
                <a:srgbClr val="FFFF00"/>
              </a:highlight>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Performance of Demand Paging</a:t>
            </a:r>
            <a:endParaRPr lang="en-US" altLang="zh-CN">
              <a:effectLst>
                <a:outerShdw blurRad="38100" dist="38100" dir="2700000" algn="tl">
                  <a:srgbClr val="C0C0C0"/>
                </a:outerShdw>
              </a:effectLst>
              <a:ea typeface="宋体" panose="02010600030101010101" pitchFamily="2" charset="-122"/>
            </a:endParaRPr>
          </a:p>
        </p:txBody>
      </p:sp>
      <p:sp>
        <p:nvSpPr>
          <p:cNvPr id="31747" name="Rectangle 3"/>
          <p:cNvSpPr>
            <a:spLocks noGrp="1" noChangeArrowheads="1"/>
          </p:cNvSpPr>
          <p:nvPr>
            <p:ph type="body" idx="4294967295"/>
          </p:nvPr>
        </p:nvSpPr>
        <p:spPr>
          <a:xfrm>
            <a:off x="722313" y="1817688"/>
            <a:ext cx="7494587" cy="3709987"/>
          </a:xfrm>
        </p:spPr>
        <p:txBody>
          <a:bodyPr/>
          <a:lstStyle/>
          <a:p>
            <a:pPr>
              <a:tabLst>
                <a:tab pos="1774825" algn="l"/>
                <a:tab pos="2279650" algn="l"/>
              </a:tabLst>
            </a:pPr>
            <a:r>
              <a:rPr lang="en-US" altLang="zh-CN" sz="2000" b="1">
                <a:ea typeface="宋体" panose="02010600030101010101" pitchFamily="2" charset="-122"/>
              </a:rPr>
              <a:t>If less  than </a:t>
            </a:r>
            <a:r>
              <a:rPr lang="en-US" altLang="zh-CN" sz="2000" b="1" i="1" u="sng">
                <a:solidFill>
                  <a:srgbClr val="0000CC"/>
                </a:solidFill>
                <a:ea typeface="宋体" panose="02010600030101010101" pitchFamily="2" charset="-122"/>
              </a:rPr>
              <a:t>10-percent</a:t>
            </a:r>
            <a:r>
              <a:rPr lang="en-US" altLang="zh-CN" sz="2000" b="1">
                <a:solidFill>
                  <a:srgbClr val="0000CC"/>
                </a:solidFill>
                <a:ea typeface="宋体" panose="02010600030101010101" pitchFamily="2" charset="-122"/>
              </a:rPr>
              <a:t> </a:t>
            </a:r>
            <a:r>
              <a:rPr lang="en-US" altLang="zh-CN" sz="2000" b="1">
                <a:ea typeface="宋体" panose="02010600030101010101" pitchFamily="2" charset="-122"/>
              </a:rPr>
              <a:t>degradation is wanted, we need </a:t>
            </a:r>
            <a:endParaRPr lang="en-US" altLang="zh-CN" sz="2000" b="1">
              <a:ea typeface="宋体" panose="02010600030101010101" pitchFamily="2" charset="-122"/>
            </a:endParaRPr>
          </a:p>
          <a:p>
            <a:pPr lvl="1">
              <a:buFont typeface="Monotype Sorts" pitchFamily="2" charset="2"/>
              <a:buNone/>
              <a:tabLst>
                <a:tab pos="1774825" algn="l"/>
                <a:tab pos="2279650" algn="l"/>
              </a:tabLst>
            </a:pPr>
            <a:r>
              <a:rPr lang="en-US" altLang="zh-CN" sz="2000" b="1">
                <a:ea typeface="宋体" panose="02010600030101010101" pitchFamily="2" charset="-122"/>
              </a:rPr>
              <a:t>    220 &gt; 200+ 7,999,800p</a:t>
            </a:r>
            <a:endParaRPr lang="en-US" altLang="zh-CN" sz="2000" b="1">
              <a:ea typeface="宋体" panose="02010600030101010101" pitchFamily="2" charset="-122"/>
            </a:endParaRPr>
          </a:p>
          <a:p>
            <a:pPr lvl="1">
              <a:buFont typeface="Monotype Sorts" pitchFamily="2" charset="2"/>
              <a:buNone/>
              <a:tabLst>
                <a:tab pos="1774825" algn="l"/>
                <a:tab pos="2279650" algn="l"/>
              </a:tabLst>
            </a:pPr>
            <a:r>
              <a:rPr lang="en-US" altLang="zh-CN" sz="2000" b="1">
                <a:ea typeface="宋体" panose="02010600030101010101" pitchFamily="2" charset="-122"/>
              </a:rPr>
              <a:t>    20 &gt; 7,999,800p</a:t>
            </a:r>
            <a:endParaRPr lang="en-US" altLang="zh-CN" sz="2000" b="1">
              <a:ea typeface="宋体" panose="02010600030101010101" pitchFamily="2" charset="-122"/>
            </a:endParaRPr>
          </a:p>
          <a:p>
            <a:pPr lvl="1">
              <a:buFont typeface="Monotype Sorts" pitchFamily="2" charset="2"/>
              <a:buNone/>
              <a:tabLst>
                <a:tab pos="1774825" algn="l"/>
                <a:tab pos="2279650" algn="l"/>
              </a:tabLst>
            </a:pPr>
            <a:r>
              <a:rPr lang="en-US" altLang="zh-CN" sz="2000" b="1">
                <a:ea typeface="宋体" panose="02010600030101010101" pitchFamily="2" charset="-122"/>
              </a:rPr>
              <a:t>     </a:t>
            </a:r>
            <a:r>
              <a:rPr lang="en-US" altLang="zh-CN" sz="2400" b="1" i="1">
                <a:ea typeface="宋体" panose="02010600030101010101" pitchFamily="2" charset="-122"/>
              </a:rPr>
              <a:t>p &lt; </a:t>
            </a:r>
            <a:r>
              <a:rPr lang="en-US" altLang="zh-CN" sz="2400" b="1" i="1">
                <a:solidFill>
                  <a:srgbClr val="FF0000"/>
                </a:solidFill>
                <a:ea typeface="宋体" panose="02010600030101010101" pitchFamily="2" charset="-122"/>
              </a:rPr>
              <a:t>0.000,002,5</a:t>
            </a:r>
            <a:endParaRPr lang="en-US" altLang="zh-CN" sz="2400" b="1" i="1">
              <a:solidFill>
                <a:srgbClr val="FF0000"/>
              </a:solidFill>
              <a:ea typeface="宋体" panose="02010600030101010101" pitchFamily="2" charset="-122"/>
            </a:endParaRPr>
          </a:p>
        </p:txBody>
      </p:sp>
      <p:sp>
        <p:nvSpPr>
          <p:cNvPr id="28676" name="Text Box 4"/>
          <p:cNvSpPr txBox="1">
            <a:spLocks noChangeArrowheads="1"/>
          </p:cNvSpPr>
          <p:nvPr/>
        </p:nvSpPr>
        <p:spPr bwMode="auto">
          <a:xfrm>
            <a:off x="1919288" y="5802313"/>
            <a:ext cx="586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zh-CN" altLang="en-US" sz="1800" b="1">
                <a:ea typeface="宋体" panose="02010600030101010101" pitchFamily="2" charset="-122"/>
              </a:rPr>
              <a:t>扩充内存</a:t>
            </a:r>
            <a:endParaRPr lang="zh-CN" altLang="en-US" sz="1800" b="1">
              <a:ea typeface="宋体" panose="02010600030101010101" pitchFamily="2" charset="-122"/>
            </a:endParaRPr>
          </a:p>
        </p:txBody>
      </p:sp>
      <p:sp>
        <p:nvSpPr>
          <p:cNvPr id="5" name="新月形 4"/>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18</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328738" y="1066800"/>
            <a:ext cx="5170487"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Process Creation</a:t>
            </a:r>
            <a:endParaRPr lang="en-US" altLang="zh-CN" sz="2800">
              <a:effectLst>
                <a:outerShdw blurRad="38100" dist="38100" dir="2700000" algn="tl">
                  <a:srgbClr val="C0C0C0"/>
                </a:outerShdw>
              </a:effectLst>
              <a:ea typeface="宋体" panose="02010600030101010101" pitchFamily="2" charset="-122"/>
            </a:endParaRPr>
          </a:p>
        </p:txBody>
      </p:sp>
      <p:sp>
        <p:nvSpPr>
          <p:cNvPr id="32771" name="Rectangle 3"/>
          <p:cNvSpPr>
            <a:spLocks noGrp="1" noChangeArrowheads="1"/>
          </p:cNvSpPr>
          <p:nvPr>
            <p:ph type="body" idx="4294967295"/>
          </p:nvPr>
        </p:nvSpPr>
        <p:spPr>
          <a:xfrm>
            <a:off x="544749" y="1971675"/>
            <a:ext cx="8122596" cy="4156751"/>
          </a:xfrm>
        </p:spPr>
        <p:txBody>
          <a:bodyPr/>
          <a:lstStyle/>
          <a:p>
            <a:pPr marL="381000" indent="-381000"/>
            <a:r>
              <a:rPr lang="en-US" altLang="zh-CN" sz="2400" dirty="0">
                <a:ea typeface="宋体" panose="02010600030101010101" pitchFamily="2" charset="-122"/>
              </a:rPr>
              <a:t>Virtual memory </a:t>
            </a:r>
            <a:r>
              <a:rPr lang="en-US" altLang="zh-CN" sz="2400" dirty="0">
                <a:solidFill>
                  <a:srgbClr val="006600"/>
                </a:solidFill>
                <a:ea typeface="宋体" panose="02010600030101010101" pitchFamily="2" charset="-122"/>
              </a:rPr>
              <a:t>allows other benefits </a:t>
            </a:r>
            <a:r>
              <a:rPr lang="en-US" altLang="zh-CN" sz="2400" dirty="0">
                <a:ea typeface="宋体" panose="02010600030101010101" pitchFamily="2" charset="-122"/>
              </a:rPr>
              <a:t>during </a:t>
            </a:r>
            <a:r>
              <a:rPr lang="en-US" altLang="zh-CN" sz="2400" dirty="0">
                <a:solidFill>
                  <a:srgbClr val="FF0000"/>
                </a:solidFill>
                <a:ea typeface="宋体" panose="02010600030101010101" pitchFamily="2" charset="-122"/>
              </a:rPr>
              <a:t>process creation:</a:t>
            </a:r>
            <a:br>
              <a:rPr lang="en-US" altLang="zh-CN" sz="2400" dirty="0">
                <a:solidFill>
                  <a:srgbClr val="FF0000"/>
                </a:solidFill>
                <a:ea typeface="宋体" panose="02010600030101010101" pitchFamily="2" charset="-122"/>
              </a:rPr>
            </a:br>
            <a:endParaRPr lang="en-US" altLang="zh-CN" sz="2400" dirty="0">
              <a:solidFill>
                <a:srgbClr val="FF0000"/>
              </a:solidFill>
              <a:ea typeface="宋体" panose="02010600030101010101" pitchFamily="2" charset="-122"/>
            </a:endParaRPr>
          </a:p>
          <a:p>
            <a:pPr marL="381000" indent="-381000">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00CC"/>
                </a:solidFill>
                <a:ea typeface="宋体" panose="02010600030101010101" pitchFamily="2" charset="-122"/>
              </a:rPr>
              <a:t>Copy-on-Write (COW)</a:t>
            </a:r>
            <a:br>
              <a:rPr lang="en-US" altLang="zh-CN" sz="2000" dirty="0">
                <a:solidFill>
                  <a:srgbClr val="0000CC"/>
                </a:solidFill>
                <a:ea typeface="宋体" panose="02010600030101010101" pitchFamily="2" charset="-122"/>
              </a:rPr>
            </a:br>
            <a:endParaRPr lang="en-US" altLang="zh-CN" sz="2000" dirty="0">
              <a:solidFill>
                <a:srgbClr val="0000CC"/>
              </a:solidFill>
              <a:ea typeface="宋体" panose="02010600030101010101" pitchFamily="2" charset="-122"/>
            </a:endParaRPr>
          </a:p>
          <a:p>
            <a:pPr marL="381000" indent="-381000">
              <a:buFont typeface="Monotype Sorts" pitchFamily="2" charset="2"/>
              <a:buNone/>
            </a:pPr>
            <a:r>
              <a:rPr lang="en-US" altLang="zh-CN" sz="2000" dirty="0">
                <a:solidFill>
                  <a:srgbClr val="0000CC"/>
                </a:solidFill>
                <a:ea typeface="宋体" panose="02010600030101010101" pitchFamily="2" charset="-122"/>
              </a:rPr>
              <a:t>	- Memory-Mapped Files (Chapter 9.7)</a:t>
            </a:r>
            <a:endParaRPr lang="en-US" altLang="zh-CN" sz="2000" dirty="0">
              <a:solidFill>
                <a:srgbClr val="0000CC"/>
              </a:solidFill>
              <a:ea typeface="宋体" panose="02010600030101010101" pitchFamily="2" charset="-122"/>
            </a:endParaRPr>
          </a:p>
        </p:txBody>
      </p:sp>
      <p:sp>
        <p:nvSpPr>
          <p:cNvPr id="29700" name="Rectangle 2"/>
          <p:cNvSpPr txBox="1">
            <a:spLocks noChangeArrowheads="1"/>
          </p:cNvSpPr>
          <p:nvPr/>
        </p:nvSpPr>
        <p:spPr bwMode="auto">
          <a:xfrm>
            <a:off x="804863" y="457200"/>
            <a:ext cx="6391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anose="02010600030101010101" pitchFamily="2" charset="-122"/>
              </a:rPr>
              <a:t>9.3 Copy-on-Write</a:t>
            </a:r>
            <a:endParaRPr lang="en-US" sz="3200" b="1">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Copy-on-Write</a:t>
            </a:r>
            <a:endParaRPr lang="en-US" altLang="zh-CN">
              <a:effectLst>
                <a:outerShdw blurRad="38100" dist="38100" dir="2700000" algn="tl">
                  <a:srgbClr val="C0C0C0"/>
                </a:outerShdw>
              </a:effectLst>
              <a:ea typeface="宋体" panose="02010600030101010101" pitchFamily="2" charset="-122"/>
            </a:endParaRPr>
          </a:p>
        </p:txBody>
      </p:sp>
      <p:sp>
        <p:nvSpPr>
          <p:cNvPr id="3" name="矩形 2"/>
          <p:cNvSpPr/>
          <p:nvPr/>
        </p:nvSpPr>
        <p:spPr>
          <a:xfrm>
            <a:off x="685800" y="1175491"/>
            <a:ext cx="7659210" cy="5301451"/>
          </a:xfrm>
          <a:prstGeom prst="rect">
            <a:avLst/>
          </a:prstGeom>
        </p:spPr>
        <p:txBody>
          <a:bodyPr wrap="square">
            <a:spAutoFit/>
          </a:bodyPr>
          <a:lstStyle/>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若系统不支持虚拟存储器管理技术</a:t>
            </a:r>
            <a:r>
              <a:rPr lang="zh-CN" altLang="en-US" b="1" dirty="0">
                <a:ea typeface="宋体" panose="02010600030101010101" pitchFamily="2" charset="-122"/>
              </a:rPr>
              <a:t>，系统需要为进程分配其所需的全部的内存空间，将整个进程全部装入主存才能运行；</a:t>
            </a:r>
            <a:endParaRPr lang="en-US" altLang="zh-CN"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在不支持虚拟存储管理的系统中</a:t>
            </a:r>
            <a:r>
              <a:rPr lang="zh-CN" altLang="en-US" b="1" dirty="0">
                <a:ea typeface="宋体" panose="02010600030101010101" pitchFamily="2" charset="-122"/>
              </a:rPr>
              <a:t>，当父进程创建了一个子进程</a:t>
            </a:r>
            <a:endParaRPr lang="en-US" altLang="zh-CN"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系统需要为子进程分配独立的地址空间；</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系统将父进程的地址空间复制到子进程的地址空间中；</a:t>
            </a:r>
            <a:endParaRPr lang="en-US" altLang="zh-CN" sz="1600"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7030A0"/>
                </a:solidFill>
                <a:ea typeface="宋体" panose="02010600030101010101" pitchFamily="2" charset="-122"/>
              </a:rPr>
              <a:t>存在的问题</a:t>
            </a:r>
            <a:endParaRPr lang="en-US" altLang="zh-CN" b="1" dirty="0">
              <a:solidFill>
                <a:srgbClr val="7030A0"/>
              </a:solidFill>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由于父子进程的继承与分离的问题，对于</a:t>
            </a:r>
            <a:r>
              <a:rPr lang="zh-CN" altLang="en-US" sz="1600" b="1" dirty="0">
                <a:solidFill>
                  <a:srgbClr val="006600"/>
                </a:solidFill>
                <a:ea typeface="宋体" panose="02010600030101010101" pitchFamily="2" charset="-122"/>
              </a:rPr>
              <a:t>数据段、堆栈段</a:t>
            </a:r>
            <a:r>
              <a:rPr lang="zh-CN" altLang="en-US" sz="1600" b="1" dirty="0">
                <a:ea typeface="宋体" panose="02010600030101010101" pitchFamily="2" charset="-122"/>
              </a:rPr>
              <a:t>分配</a:t>
            </a:r>
            <a:r>
              <a:rPr lang="zh-CN" altLang="en-US" sz="1600" b="1" dirty="0">
                <a:solidFill>
                  <a:srgbClr val="7030A0"/>
                </a:solidFill>
                <a:ea typeface="宋体" panose="02010600030101010101" pitchFamily="2" charset="-122"/>
              </a:rPr>
              <a:t>独立的物理空间</a:t>
            </a:r>
            <a:r>
              <a:rPr lang="zh-CN" altLang="en-US" sz="1600" b="1" dirty="0">
                <a:ea typeface="宋体" panose="02010600030101010101" pitchFamily="2" charset="-122"/>
              </a:rPr>
              <a:t>是合理的；</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对于极少数情况，也有可能子进程也不会修改继承自父进程的数据，数据段也不需要复制，只需要复制栈段即可；</a:t>
            </a:r>
            <a:endParaRPr lang="en-US" altLang="zh-CN" sz="1600" b="1" dirty="0">
              <a:ea typeface="宋体" panose="02010600030101010101" pitchFamily="2" charset="-122"/>
            </a:endParaRPr>
          </a:p>
          <a:p>
            <a:pPr marL="742950" lvl="1" indent="-285750" eaLnBrk="1" hangingPunct="1">
              <a:spcBef>
                <a:spcPts val="300"/>
              </a:spcBef>
              <a:buFont typeface="Wingdings" panose="05000000000000000000" pitchFamily="2" charset="2"/>
              <a:buChar char="ü"/>
              <a:defRPr/>
            </a:pPr>
            <a:r>
              <a:rPr lang="zh-CN" altLang="en-US" sz="1600" b="1" dirty="0">
                <a:highlight>
                  <a:srgbClr val="FFFF00"/>
                </a:highlight>
                <a:ea typeface="宋体" panose="02010600030101010101" pitchFamily="2" charset="-122"/>
              </a:rPr>
              <a:t>对于</a:t>
            </a:r>
            <a:r>
              <a:rPr lang="zh-CN" altLang="en-US" sz="1600" b="1" dirty="0">
                <a:solidFill>
                  <a:srgbClr val="7030A0"/>
                </a:solidFill>
                <a:highlight>
                  <a:srgbClr val="FFFF00"/>
                </a:highlight>
                <a:ea typeface="宋体" panose="02010600030101010101" pitchFamily="2" charset="-122"/>
              </a:rPr>
              <a:t>代码段</a:t>
            </a:r>
            <a:r>
              <a:rPr lang="zh-CN" altLang="en-US" sz="1600" b="1" dirty="0">
                <a:highlight>
                  <a:srgbClr val="FFFF00"/>
                </a:highlight>
                <a:ea typeface="宋体" panose="02010600030101010101" pitchFamily="2" charset="-122"/>
              </a:rPr>
              <a:t>，多数子进程会调用</a:t>
            </a:r>
            <a:r>
              <a:rPr lang="en-US" altLang="zh-CN" sz="1600" b="1" dirty="0">
                <a:highlight>
                  <a:srgbClr val="FFFF00"/>
                </a:highlight>
                <a:ea typeface="宋体" panose="02010600030101010101" pitchFamily="2" charset="-122"/>
              </a:rPr>
              <a:t>exec</a:t>
            </a:r>
            <a:r>
              <a:rPr lang="zh-CN" altLang="en-US" sz="1600" b="1" dirty="0">
                <a:highlight>
                  <a:srgbClr val="FFFF00"/>
                </a:highlight>
                <a:ea typeface="宋体" panose="02010600030101010101" pitchFamily="2" charset="-122"/>
              </a:rPr>
              <a:t>执行自己的应用程序，</a:t>
            </a:r>
            <a:r>
              <a:rPr lang="zh-CN" altLang="en-US" sz="1600" b="1" dirty="0">
                <a:solidFill>
                  <a:srgbClr val="006600"/>
                </a:solidFill>
                <a:highlight>
                  <a:srgbClr val="FFFF00"/>
                </a:highlight>
                <a:ea typeface="宋体" panose="02010600030101010101" pitchFamily="2" charset="-122"/>
              </a:rPr>
              <a:t>这种复制会浪费时间</a:t>
            </a:r>
            <a:r>
              <a:rPr lang="zh-CN" altLang="en-US" sz="1600" b="1" dirty="0">
                <a:highlight>
                  <a:srgbClr val="FFFF00"/>
                </a:highlight>
                <a:ea typeface="宋体" panose="02010600030101010101" pitchFamily="2" charset="-122"/>
              </a:rPr>
              <a:t>；</a:t>
            </a:r>
            <a:endParaRPr lang="en-US" altLang="zh-CN" sz="1600" b="1" dirty="0">
              <a:highlight>
                <a:srgbClr val="FFFF00"/>
              </a:highlight>
              <a:ea typeface="宋体" panose="02010600030101010101" pitchFamily="2" charset="-122"/>
            </a:endParaRPr>
          </a:p>
          <a:p>
            <a:pPr marL="342900" indent="-342900" eaLnBrk="1" hangingPunct="1">
              <a:buFont typeface="Arial" panose="020B0604020202020204" pitchFamily="34" charset="0"/>
              <a:buChar char="•"/>
              <a:defRPr/>
            </a:pPr>
            <a:r>
              <a:rPr lang="zh-CN" altLang="en-US" b="1" dirty="0">
                <a:solidFill>
                  <a:srgbClr val="C00000"/>
                </a:solidFill>
                <a:ea typeface="宋体" panose="02010600030101010101" pitchFamily="2" charset="-122"/>
              </a:rPr>
              <a:t>在支持虚拟存储技术的系统中，是否可以：</a:t>
            </a:r>
            <a:endParaRPr lang="en-US" altLang="zh-CN" b="1" dirty="0">
              <a:solidFill>
                <a:srgbClr val="C00000"/>
              </a:solidFill>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ea typeface="宋体" panose="02010600030101010101" pitchFamily="2" charset="-122"/>
              </a:rPr>
              <a:t>内核为新创建的子进程仅创建一个</a:t>
            </a:r>
            <a:r>
              <a:rPr lang="zh-CN" altLang="en-US" sz="1600" b="1" dirty="0">
                <a:solidFill>
                  <a:srgbClr val="0000CC"/>
                </a:solidFill>
                <a:ea typeface="宋体" panose="02010600030101010101" pitchFamily="2" charset="-122"/>
              </a:rPr>
              <a:t>虚拟地址空间</a:t>
            </a:r>
            <a:r>
              <a:rPr lang="zh-CN" altLang="en-US" sz="1600" b="1" dirty="0">
                <a:ea typeface="宋体" panose="02010600030101010101" pitchFamily="2" charset="-122"/>
              </a:rPr>
              <a:t>，即</a:t>
            </a:r>
            <a:r>
              <a:rPr lang="zh-CN" altLang="en-US" sz="1600" b="1" dirty="0">
                <a:solidFill>
                  <a:srgbClr val="7030A0"/>
                </a:solidFill>
                <a:ea typeface="宋体" panose="02010600030101010101" pitchFamily="2" charset="-122"/>
              </a:rPr>
              <a:t>为子进程复制一个父进程虚拟空间结构</a:t>
            </a:r>
            <a:r>
              <a:rPr lang="zh-CN" altLang="en-US" sz="1600" b="1" dirty="0">
                <a:ea typeface="宋体" panose="02010600030101010101" pitchFamily="2" charset="-122"/>
              </a:rPr>
              <a:t>；（使子进程</a:t>
            </a:r>
            <a:r>
              <a:rPr lang="zh-CN" altLang="en-US" sz="1600" b="1" dirty="0">
                <a:solidFill>
                  <a:srgbClr val="C00000"/>
                </a:solidFill>
                <a:ea typeface="宋体" panose="02010600030101010101" pitchFamily="2" charset="-122"/>
              </a:rPr>
              <a:t>逻辑上</a:t>
            </a:r>
            <a:r>
              <a:rPr lang="zh-CN" altLang="en-US" sz="1600" b="1" dirty="0">
                <a:ea typeface="宋体" panose="02010600030101010101" pitchFamily="2" charset="-122"/>
              </a:rPr>
              <a:t>与父进程</a:t>
            </a:r>
            <a:r>
              <a:rPr lang="zh-CN" altLang="en-US" sz="1600" b="1" dirty="0">
                <a:solidFill>
                  <a:srgbClr val="C00000"/>
                </a:solidFill>
                <a:ea typeface="宋体" panose="02010600030101010101" pitchFamily="2" charset="-122"/>
              </a:rPr>
              <a:t>分离</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0000CC"/>
                </a:solidFill>
                <a:highlight>
                  <a:srgbClr val="FFFF00"/>
                </a:highlight>
                <a:ea typeface="宋体" panose="02010600030101010101" pitchFamily="2" charset="-122"/>
              </a:rPr>
              <a:t>不为子进程分配物理内存，而是共享父进程的物理空间</a:t>
            </a:r>
            <a:r>
              <a:rPr lang="zh-CN" altLang="en-US" sz="1600" b="1" dirty="0">
                <a:highlight>
                  <a:srgbClr val="FFFF00"/>
                </a:highlight>
                <a:ea typeface="宋体" panose="02010600030101010101" pitchFamily="2" charset="-122"/>
              </a:rPr>
              <a:t>；（立项不给钱）</a:t>
            </a:r>
            <a:endParaRPr lang="en-US" altLang="zh-CN" sz="1600" b="1" dirty="0">
              <a:highlight>
                <a:srgbClr val="FFFF00"/>
              </a:highlight>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7030A0"/>
                </a:solidFill>
                <a:ea typeface="宋体" panose="02010600030101010101" pitchFamily="2" charset="-122"/>
              </a:rPr>
              <a:t>当父子进程中有更改相应段的行为发生时，再为子进程相应的段分配物理空间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defRPr/>
            </a:pPr>
            <a:endParaRPr lang="zh-CN" altLang="en-US" dirty="0">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Copy-on-Write</a:t>
            </a:r>
            <a:endParaRPr lang="en-US" altLang="zh-CN">
              <a:effectLst>
                <a:outerShdw blurRad="38100" dist="38100" dir="2700000" algn="tl">
                  <a:srgbClr val="C0C0C0"/>
                </a:outerShdw>
              </a:effectLst>
              <a:ea typeface="宋体" panose="02010600030101010101" pitchFamily="2" charset="-122"/>
            </a:endParaRPr>
          </a:p>
        </p:txBody>
      </p:sp>
      <p:sp>
        <p:nvSpPr>
          <p:cNvPr id="33795" name="Rectangle 3"/>
          <p:cNvSpPr>
            <a:spLocks noGrp="1" noChangeArrowheads="1"/>
          </p:cNvSpPr>
          <p:nvPr>
            <p:ph type="body" idx="4294967295"/>
          </p:nvPr>
        </p:nvSpPr>
        <p:spPr>
          <a:xfrm>
            <a:off x="564205" y="1282699"/>
            <a:ext cx="7986408" cy="4894365"/>
          </a:xfrm>
        </p:spPr>
        <p:txBody>
          <a:bodyPr/>
          <a:lstStyle/>
          <a:p>
            <a:pPr eaLnBrk="1" hangingPunct="1"/>
            <a:r>
              <a:rPr lang="en-US" altLang="zh-CN" sz="2000" b="1" dirty="0">
                <a:ea typeface="宋体" panose="02010600030101010101" pitchFamily="2" charset="-122"/>
              </a:rPr>
              <a:t>Copy-on-Write (COW) allows both </a:t>
            </a:r>
            <a:r>
              <a:rPr lang="en-US" altLang="zh-CN" sz="2000" b="1" dirty="0">
                <a:solidFill>
                  <a:srgbClr val="FF0000"/>
                </a:solidFill>
                <a:ea typeface="宋体" panose="02010600030101010101" pitchFamily="2" charset="-122"/>
              </a:rPr>
              <a:t>parent</a:t>
            </a:r>
            <a:r>
              <a:rPr lang="en-US" altLang="zh-CN" sz="2000" b="1" dirty="0">
                <a:ea typeface="宋体" panose="02010600030101010101" pitchFamily="2" charset="-122"/>
              </a:rPr>
              <a:t> and </a:t>
            </a:r>
            <a:r>
              <a:rPr lang="en-US" altLang="zh-CN" sz="2000" b="1" dirty="0">
                <a:solidFill>
                  <a:srgbClr val="FF0000"/>
                </a:solidFill>
                <a:ea typeface="宋体" panose="02010600030101010101" pitchFamily="2" charset="-122"/>
              </a:rPr>
              <a:t>child</a:t>
            </a:r>
            <a:r>
              <a:rPr lang="en-US" altLang="zh-CN" sz="2000" b="1" dirty="0">
                <a:ea typeface="宋体" panose="02010600030101010101" pitchFamily="2" charset="-122"/>
              </a:rPr>
              <a:t> processes to </a:t>
            </a:r>
            <a:r>
              <a:rPr lang="en-US" altLang="zh-CN" sz="2000" b="1" dirty="0">
                <a:solidFill>
                  <a:srgbClr val="006600"/>
                </a:solidFill>
                <a:ea typeface="宋体" panose="02010600030101010101" pitchFamily="2" charset="-122"/>
              </a:rPr>
              <a:t>initially</a:t>
            </a:r>
            <a:r>
              <a:rPr lang="en-US" altLang="zh-CN" sz="2000" b="1"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share</a:t>
            </a:r>
            <a:r>
              <a:rPr lang="en-US" altLang="zh-CN" sz="2000" b="1" dirty="0">
                <a:solidFill>
                  <a:srgbClr val="FF0000"/>
                </a:solidFill>
                <a:ea typeface="宋体" panose="02010600030101010101" pitchFamily="2" charset="-122"/>
              </a:rPr>
              <a:t> </a:t>
            </a:r>
            <a:r>
              <a:rPr lang="en-US" altLang="zh-CN" sz="2000" b="1" dirty="0">
                <a:solidFill>
                  <a:srgbClr val="7030A0"/>
                </a:solidFill>
                <a:ea typeface="宋体" panose="02010600030101010101" pitchFamily="2" charset="-122"/>
              </a:rPr>
              <a:t>the same pages </a:t>
            </a:r>
            <a:r>
              <a:rPr lang="en-US" altLang="zh-CN" sz="2000" b="1" dirty="0">
                <a:solidFill>
                  <a:srgbClr val="FF0000"/>
                </a:solidFill>
                <a:ea typeface="宋体" panose="02010600030101010101" pitchFamily="2" charset="-122"/>
              </a:rPr>
              <a:t>in memory</a:t>
            </a:r>
            <a:r>
              <a:rPr lang="zh-CN" altLang="en-US" sz="2000" b="1" dirty="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a:p>
            <a:pPr lvl="1" eaLnBrk="1" hangingPunct="1"/>
            <a:r>
              <a:rPr lang="en-US" altLang="zh-CN" sz="1800" dirty="0">
                <a:solidFill>
                  <a:srgbClr val="0000CC"/>
                </a:solidFill>
                <a:ea typeface="宋体" panose="02010600030101010101" pitchFamily="2" charset="-122"/>
              </a:rPr>
              <a:t>fork()</a:t>
            </a:r>
            <a:r>
              <a:rPr lang="zh-CN" altLang="en-US" sz="1800" dirty="0">
                <a:solidFill>
                  <a:srgbClr val="0000CC"/>
                </a:solidFill>
                <a:ea typeface="宋体" panose="02010600030101010101" pitchFamily="2" charset="-122"/>
              </a:rPr>
              <a:t>系统调用</a:t>
            </a:r>
            <a:r>
              <a:rPr lang="zh-CN" altLang="en-US" sz="1800" b="1" dirty="0">
                <a:solidFill>
                  <a:srgbClr val="C00000"/>
                </a:solidFill>
                <a:ea typeface="宋体" panose="02010600030101010101" pitchFamily="2" charset="-122"/>
              </a:rPr>
              <a:t>不真正复制</a:t>
            </a:r>
            <a:r>
              <a:rPr lang="zh-CN" altLang="en-US" sz="1800" dirty="0">
                <a:solidFill>
                  <a:srgbClr val="0000CC"/>
                </a:solidFill>
                <a:ea typeface="宋体" panose="02010600030101010101" pitchFamily="2" charset="-122"/>
              </a:rPr>
              <a:t>父进程到子进程的空间，而仅仅是建立一个引用；</a:t>
            </a:r>
            <a:endParaRPr lang="en-US" altLang="zh-CN" sz="1800" dirty="0">
              <a:solidFill>
                <a:srgbClr val="0000CC"/>
              </a:solidFill>
              <a:ea typeface="宋体" panose="02010600030101010101" pitchFamily="2" charset="-122"/>
            </a:endParaRPr>
          </a:p>
          <a:p>
            <a:pPr eaLnBrk="1" hangingPunct="1"/>
            <a:r>
              <a:rPr lang="zh-CN" altLang="en-US" sz="2000" dirty="0" smtClean="0">
                <a:ea typeface="宋体" panose="02010600030101010101" pitchFamily="2" charset="-122"/>
              </a:rPr>
              <a:t>If </a:t>
            </a:r>
            <a:r>
              <a:rPr lang="zh-CN" altLang="en-US" sz="2000" dirty="0">
                <a:ea typeface="宋体" panose="02010600030101010101" pitchFamily="2" charset="-122"/>
              </a:rPr>
              <a:t>either </a:t>
            </a:r>
            <a:r>
              <a:rPr lang="zh-CN" altLang="en-US" sz="2000" b="1" dirty="0">
                <a:ea typeface="宋体" panose="02010600030101010101" pitchFamily="2" charset="-122"/>
              </a:rPr>
              <a:t>process </a:t>
            </a:r>
            <a:r>
              <a:rPr lang="zh-CN" altLang="en-US" sz="2000" b="1" dirty="0">
                <a:solidFill>
                  <a:srgbClr val="7030A0"/>
                </a:solidFill>
                <a:ea typeface="宋体" panose="02010600030101010101" pitchFamily="2" charset="-122"/>
              </a:rPr>
              <a:t>modifies a shared page</a:t>
            </a:r>
            <a:r>
              <a:rPr lang="zh-CN" altLang="en-US" sz="2000" dirty="0">
                <a:ea typeface="宋体" panose="02010600030101010101" pitchFamily="2" charset="-122"/>
              </a:rPr>
              <a:t>, </a:t>
            </a:r>
            <a:r>
              <a:rPr lang="zh-CN" altLang="en-US" sz="2000" dirty="0">
                <a:solidFill>
                  <a:srgbClr val="006600"/>
                </a:solidFill>
                <a:ea typeface="宋体" panose="02010600030101010101" pitchFamily="2" charset="-122"/>
              </a:rPr>
              <a:t>only then is the page </a:t>
            </a:r>
            <a:r>
              <a:rPr lang="zh-CN" altLang="en-US" sz="2000" b="1" dirty="0">
                <a:solidFill>
                  <a:srgbClr val="006600"/>
                </a:solidFill>
                <a:ea typeface="宋体" panose="02010600030101010101" pitchFamily="2" charset="-122"/>
              </a:rPr>
              <a:t>copied</a:t>
            </a:r>
            <a:r>
              <a:rPr lang="zh-CN" altLang="en-US" sz="2000" b="1" dirty="0">
                <a:ea typeface="宋体" panose="02010600030101010101" pitchFamily="2" charset="-122"/>
              </a:rPr>
              <a:t>；</a:t>
            </a:r>
            <a:endParaRPr lang="zh-CN" altLang="en-US" sz="2000" b="1" dirty="0">
              <a:ea typeface="宋体" panose="02010600030101010101" pitchFamily="2" charset="-122"/>
            </a:endParaRPr>
          </a:p>
          <a:p>
            <a:pPr eaLnBrk="1" hangingPunct="1"/>
            <a:r>
              <a:rPr lang="zh-CN" altLang="en-US" sz="2000" b="1" dirty="0">
                <a:solidFill>
                  <a:srgbClr val="002060"/>
                </a:solidFill>
                <a:ea typeface="宋体" panose="02010600030101010101" pitchFamily="2" charset="-122"/>
              </a:rPr>
              <a:t>COW allows more efficient process creation as</a:t>
            </a:r>
            <a:r>
              <a:rPr lang="zh-CN" altLang="en-US" sz="2000" b="1" dirty="0">
                <a:solidFill>
                  <a:srgbClr val="FF0000"/>
                </a:solidFill>
                <a:ea typeface="宋体" panose="02010600030101010101" pitchFamily="2" charset="-122"/>
              </a:rPr>
              <a:t> only modified pages are copied；</a:t>
            </a:r>
            <a:endParaRPr lang="zh-CN" altLang="en-US" sz="2000" b="1" dirty="0">
              <a:solidFill>
                <a:srgbClr val="FF0000"/>
              </a:solidFill>
              <a:ea typeface="宋体" panose="02010600030101010101" pitchFamily="2" charset="-122"/>
            </a:endParaRPr>
          </a:p>
          <a:p>
            <a:pPr lvl="1" eaLnBrk="1" hangingPunct="1"/>
            <a:r>
              <a:rPr lang="zh-CN" altLang="en-US" sz="1800" dirty="0">
                <a:solidFill>
                  <a:srgbClr val="0000CC"/>
                </a:solidFill>
                <a:ea typeface="宋体" panose="02010600030101010101" pitchFamily="2" charset="-122"/>
              </a:rPr>
              <a:t>只有被修改了的页面才进行复制，实现父子进程地址空间的真正分离；</a:t>
            </a:r>
            <a:endParaRPr lang="en-US" altLang="zh-CN" sz="1800" dirty="0">
              <a:ea typeface="宋体" panose="02010600030101010101" pitchFamily="2" charset="-122"/>
            </a:endParaRPr>
          </a:p>
          <a:p>
            <a:pPr eaLnBrk="1" hangingPunct="1"/>
            <a:endParaRPr lang="en-US" altLang="zh-CN" sz="180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Before Process 1 Modifies Page C</a:t>
            </a:r>
            <a:endParaRPr lang="en-US" altLang="zh-CN">
              <a:effectLst>
                <a:outerShdw blurRad="38100" dist="38100" dir="2700000" algn="tl">
                  <a:srgbClr val="C0C0C0"/>
                </a:outerShdw>
              </a:effectLst>
              <a:ea typeface="宋体" panose="02010600030101010101" pitchFamily="2" charset="-122"/>
            </a:endParaRPr>
          </a:p>
        </p:txBody>
      </p:sp>
      <p:pic>
        <p:nvPicPr>
          <p:cNvPr id="34819" name="Picture 4"/>
          <p:cNvPicPr>
            <a:picLocks noGrp="1" noChangeAspect="1" noChangeArrowheads="1"/>
          </p:cNvPicPr>
          <p:nvPr>
            <p:ph type="body" idx="4294967295"/>
          </p:nvPr>
        </p:nvPicPr>
        <p:blipFill>
          <a:blip r:embed="rId1">
            <a:extLst>
              <a:ext uri="{28A0092B-C50C-407E-A947-70E740481C1C}">
                <a14:useLocalDpi xmlns:a14="http://schemas.microsoft.com/office/drawing/2010/main" val="0"/>
              </a:ext>
            </a:extLst>
          </a:blip>
          <a:srcRect l="674" t="23741" r="781" b="23329"/>
          <a:stretch>
            <a:fillRect/>
          </a:stretch>
        </p:blipFill>
        <p:spPr>
          <a:xfrm>
            <a:off x="1322388" y="1631950"/>
            <a:ext cx="6510337" cy="2665413"/>
          </a:xfrm>
          <a:noFill/>
          <a:ln w="38100" cmpd="dbl">
            <a:solidFill>
              <a:srgbClr val="CC6600"/>
            </a:solidFill>
            <a:miter lim="800000"/>
            <a:headEnd/>
            <a:tailEnd/>
          </a:ln>
        </p:spPr>
      </p:pic>
      <p:sp>
        <p:nvSpPr>
          <p:cNvPr id="34820" name="文本框 1"/>
          <p:cNvSpPr txBox="1">
            <a:spLocks noChangeArrowheads="1"/>
          </p:cNvSpPr>
          <p:nvPr/>
        </p:nvSpPr>
        <p:spPr bwMode="auto">
          <a:xfrm>
            <a:off x="592138" y="4605338"/>
            <a:ext cx="8170862" cy="12001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800" dirty="0">
                <a:latin typeface="宋体" panose="02010600030101010101" pitchFamily="2" charset="-122"/>
                <a:ea typeface="宋体" panose="02010600030101010101" pitchFamily="2" charset="-122"/>
              </a:rPr>
              <a:t>e.g. </a:t>
            </a:r>
            <a:r>
              <a:rPr lang="zh-CN" altLang="en-US" sz="1800" dirty="0">
                <a:latin typeface="宋体" panose="02010600030101010101" pitchFamily="2" charset="-122"/>
                <a:ea typeface="宋体" panose="02010600030101010101" pitchFamily="2" charset="-122"/>
              </a:rPr>
              <a:t>父进程创建子进程时，系统不是真正为子进程复制父进程的代码段，而仅仅为子进程建立一个指向父进程代码段的一个引用；</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只有当父进程或子进程对相应的页面做了修改，才真正复制修改了的页面；</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0000CC"/>
                </a:solidFill>
                <a:latin typeface="宋体" panose="02010600030101010101" pitchFamily="2" charset="-122"/>
                <a:ea typeface="宋体" panose="02010600030101010101" pitchFamily="2" charset="-122"/>
              </a:rPr>
              <a:t>体现了 </a:t>
            </a:r>
            <a:r>
              <a:rPr lang="en-US" altLang="zh-CN" sz="1800" b="1" dirty="0">
                <a:solidFill>
                  <a:srgbClr val="0000CC"/>
                </a:solidFill>
                <a:latin typeface="宋体" panose="02010600030101010101" pitchFamily="2" charset="-122"/>
                <a:ea typeface="宋体" panose="02010600030101010101" pitchFamily="2" charset="-122"/>
              </a:rPr>
              <a:t>Demand Paging</a:t>
            </a:r>
            <a:r>
              <a:rPr lang="zh-CN" altLang="en-US" sz="1800" b="1" dirty="0">
                <a:solidFill>
                  <a:srgbClr val="0000CC"/>
                </a:solidFill>
                <a:latin typeface="宋体" panose="02010600030101010101" pitchFamily="2" charset="-122"/>
                <a:ea typeface="宋体" panose="02010600030101010101" pitchFamily="2" charset="-122"/>
              </a:rPr>
              <a:t>的思想（</a:t>
            </a:r>
            <a:r>
              <a:rPr lang="en-US" altLang="zh-CN" sz="1800" b="1" dirty="0">
                <a:solidFill>
                  <a:srgbClr val="0000CC"/>
                </a:solidFill>
                <a:latin typeface="宋体" panose="02010600030101010101" pitchFamily="2" charset="-122"/>
                <a:ea typeface="宋体" panose="02010600030101010101" pitchFamily="2" charset="-122"/>
              </a:rPr>
              <a:t>lazy swapper</a:t>
            </a:r>
            <a:r>
              <a:rPr lang="zh-CN" altLang="en-US" sz="1800" b="1" dirty="0">
                <a:solidFill>
                  <a:srgbClr val="0000CC"/>
                </a:solidFill>
                <a:latin typeface="宋体" panose="02010600030101010101" pitchFamily="2" charset="-122"/>
                <a:ea typeface="宋体" panose="02010600030101010101" pitchFamily="2" charset="-122"/>
              </a:rPr>
              <a:t>）</a:t>
            </a:r>
            <a:endParaRPr lang="zh-CN" altLang="en-US" sz="1800" b="1" dirty="0">
              <a:solidFill>
                <a:srgbClr val="0000CC"/>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9.1 Background</a:t>
            </a:r>
            <a:endParaRPr lang="zh-CN" altLang="en-US">
              <a:effectLst>
                <a:outerShdw blurRad="38100" dist="38100" dir="2700000" algn="tl">
                  <a:srgbClr val="C0C0C0"/>
                </a:outerShdw>
              </a:effectLst>
              <a:ea typeface="宋体" panose="02010600030101010101" pitchFamily="2" charset="-122"/>
            </a:endParaRPr>
          </a:p>
        </p:txBody>
      </p:sp>
      <p:sp>
        <p:nvSpPr>
          <p:cNvPr id="7171" name="Rectangle 3"/>
          <p:cNvSpPr>
            <a:spLocks noGrp="1" noChangeArrowheads="1"/>
          </p:cNvSpPr>
          <p:nvPr>
            <p:ph type="body" idx="4294967295"/>
          </p:nvPr>
        </p:nvSpPr>
        <p:spPr>
          <a:xfrm>
            <a:off x="586724" y="1165777"/>
            <a:ext cx="7981025" cy="5474100"/>
          </a:xfrm>
        </p:spPr>
        <p:txBody>
          <a:bodyPr/>
          <a:lstStyle/>
          <a:p>
            <a:pPr marL="342900" lvl="2" indent="-342900" eaLnBrk="1" hangingPunct="1">
              <a:spcBef>
                <a:spcPts val="600"/>
              </a:spcBef>
              <a:buClr>
                <a:srgbClr val="993300"/>
              </a:buClr>
              <a:buSzPct val="90000"/>
              <a:buFont typeface="Monotype Sorts" pitchFamily="2" charset="2"/>
              <a:buChar char="n"/>
              <a:defRPr/>
            </a:pPr>
            <a:r>
              <a:rPr lang="zh-CN" altLang="en-US" sz="2000" b="1" u="sng" dirty="0">
                <a:solidFill>
                  <a:srgbClr val="7030A0"/>
                </a:solidFill>
                <a:ea typeface="宋体" panose="02010600030101010101" pitchFamily="2" charset="-122"/>
              </a:rPr>
              <a:t>虚拟存储管理</a:t>
            </a:r>
            <a:r>
              <a:rPr lang="zh-CN" altLang="en-US" sz="2000" b="1" u="sng" dirty="0">
                <a:solidFill>
                  <a:srgbClr val="000000"/>
                </a:solidFill>
                <a:ea typeface="宋体" panose="02010600030101010101" pitchFamily="2" charset="-122"/>
              </a:rPr>
              <a:t>的思想</a:t>
            </a:r>
            <a:r>
              <a:rPr lang="zh-CN" altLang="en-US" sz="2000" b="1" u="sng" dirty="0">
                <a:solidFill>
                  <a:srgbClr val="7030A0"/>
                </a:solidFill>
                <a:ea typeface="宋体" panose="02010600030101010101" pitchFamily="2" charset="-122"/>
              </a:rPr>
              <a:t>与</a:t>
            </a:r>
            <a:r>
              <a:rPr lang="en-US" altLang="zh-CN" sz="2000" b="1" u="sng" dirty="0">
                <a:solidFill>
                  <a:srgbClr val="7030A0"/>
                </a:solidFill>
                <a:ea typeface="宋体" panose="02010600030101010101" pitchFamily="2" charset="-122"/>
              </a:rPr>
              <a:t>Cache</a:t>
            </a:r>
            <a:r>
              <a:rPr lang="zh-CN" altLang="en-US" sz="2000" b="1" u="sng" dirty="0">
                <a:solidFill>
                  <a:srgbClr val="7030A0"/>
                </a:solidFill>
                <a:ea typeface="宋体" panose="02010600030101010101" pitchFamily="2" charset="-122"/>
              </a:rPr>
              <a:t>管理</a:t>
            </a:r>
            <a:r>
              <a:rPr lang="zh-CN" altLang="en-US" sz="2000" b="1" u="sng" dirty="0">
                <a:solidFill>
                  <a:srgbClr val="000000"/>
                </a:solidFill>
                <a:ea typeface="宋体" panose="02010600030101010101" pitchFamily="2" charset="-122"/>
              </a:rPr>
              <a:t>的思想</a:t>
            </a:r>
            <a:r>
              <a:rPr lang="zh-CN" altLang="en-US" sz="2000" b="1" u="sng" dirty="0">
                <a:solidFill>
                  <a:srgbClr val="7030A0"/>
                </a:solidFill>
                <a:ea typeface="宋体" panose="02010600030101010101" pitchFamily="2" charset="-122"/>
              </a:rPr>
              <a:t>类似，</a:t>
            </a:r>
            <a:r>
              <a:rPr lang="zh-CN" altLang="en-US" sz="2000" b="1" u="sng" dirty="0" smtClean="0">
                <a:solidFill>
                  <a:srgbClr val="7030A0"/>
                </a:solidFill>
                <a:ea typeface="宋体" panose="02010600030101010101" pitchFamily="2" charset="-122"/>
              </a:rPr>
              <a:t>只是在</a:t>
            </a:r>
            <a:r>
              <a:rPr lang="zh-CN" altLang="en-US" sz="2000" b="1" u="sng" dirty="0" smtClean="0">
                <a:solidFill>
                  <a:srgbClr val="0000CC"/>
                </a:solidFill>
                <a:ea typeface="宋体" panose="02010600030101010101" pitchFamily="2" charset="-122"/>
              </a:rPr>
              <a:t>存储器层次结构</a:t>
            </a:r>
            <a:r>
              <a:rPr lang="zh-CN" altLang="en-US" sz="2000" b="1" u="sng" dirty="0" smtClean="0">
                <a:solidFill>
                  <a:srgbClr val="7030A0"/>
                </a:solidFill>
                <a:ea typeface="宋体" panose="02010600030101010101" pitchFamily="2" charset="-122"/>
              </a:rPr>
              <a:t>中所处的</a:t>
            </a:r>
            <a:r>
              <a:rPr lang="zh-CN" altLang="en-US" sz="2000" b="1" u="sng" dirty="0" smtClean="0">
                <a:solidFill>
                  <a:srgbClr val="FF0000"/>
                </a:solidFill>
                <a:ea typeface="宋体" panose="02010600030101010101" pitchFamily="2" charset="-122"/>
              </a:rPr>
              <a:t>层次</a:t>
            </a:r>
            <a:r>
              <a:rPr lang="zh-CN" altLang="en-US" sz="2000" b="1" u="sng" dirty="0" smtClean="0">
                <a:solidFill>
                  <a:srgbClr val="7030A0"/>
                </a:solidFill>
                <a:ea typeface="宋体" panose="02010600030101010101" pitchFamily="2" charset="-122"/>
              </a:rPr>
              <a:t>与</a:t>
            </a:r>
            <a:r>
              <a:rPr lang="zh-CN" altLang="en-US" sz="2000" b="1" u="sng" dirty="0" smtClean="0">
                <a:solidFill>
                  <a:srgbClr val="C00000"/>
                </a:solidFill>
                <a:ea typeface="宋体" panose="02010600030101010101" pitchFamily="2" charset="-122"/>
              </a:rPr>
              <a:t>目的</a:t>
            </a:r>
            <a:r>
              <a:rPr lang="zh-CN" altLang="en-US" sz="2000" b="1" u="sng" dirty="0" smtClean="0">
                <a:solidFill>
                  <a:srgbClr val="7030A0"/>
                </a:solidFill>
                <a:ea typeface="宋体" panose="02010600030101010101" pitchFamily="2" charset="-122"/>
              </a:rPr>
              <a:t>不同；</a:t>
            </a:r>
            <a:endParaRPr lang="en-US" altLang="zh-CN" sz="2000" b="1" u="sng" dirty="0" smtClean="0">
              <a:solidFill>
                <a:srgbClr val="7030A0"/>
              </a:solidFill>
              <a:ea typeface="宋体" panose="02010600030101010101" pitchFamily="2" charset="-122"/>
            </a:endParaRPr>
          </a:p>
          <a:p>
            <a:pPr marL="685800" lvl="3" indent="-342900" eaLnBrk="1" hangingPunct="1">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存储器层次结构：</a:t>
            </a:r>
            <a:r>
              <a:rPr lang="en-US" altLang="zh-CN" sz="1800" b="1" dirty="0">
                <a:solidFill>
                  <a:srgbClr val="006600"/>
                </a:solidFill>
                <a:ea typeface="宋体" panose="02010600030101010101" pitchFamily="2" charset="-122"/>
              </a:rPr>
              <a:t>CPU Register — cache—memory</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外存；</a:t>
            </a:r>
            <a:endParaRPr lang="en-US" altLang="zh-CN" sz="1800" b="1" dirty="0" smtClean="0">
              <a:solidFill>
                <a:srgbClr val="006600"/>
              </a:solidFill>
              <a:ea typeface="宋体" panose="02010600030101010101" pitchFamily="2" charset="-122"/>
            </a:endParaRPr>
          </a:p>
          <a:p>
            <a:pPr marL="685800" lvl="3" indent="-342900" eaLnBrk="1" hangingPunct="1">
              <a:spcBef>
                <a:spcPts val="600"/>
              </a:spcBef>
              <a:buClr>
                <a:srgbClr val="993300"/>
              </a:buClr>
              <a:buSzPct val="90000"/>
              <a:buFont typeface="Wingdings" panose="05000000000000000000" pitchFamily="2" charset="2"/>
              <a:buChar char="l"/>
              <a:defRPr/>
            </a:pPr>
            <a:r>
              <a:rPr lang="en-US" altLang="zh-CN" sz="1800" b="1" dirty="0" smtClean="0">
                <a:solidFill>
                  <a:srgbClr val="006600"/>
                </a:solidFill>
                <a:ea typeface="宋体" panose="02010600030101010101" pitchFamily="2" charset="-122"/>
              </a:rPr>
              <a:t>cache:</a:t>
            </a:r>
            <a:r>
              <a:rPr lang="zh-CN" altLang="en-US" sz="1800" b="1" dirty="0" smtClean="0">
                <a:solidFill>
                  <a:srgbClr val="0000CC"/>
                </a:solidFill>
                <a:ea typeface="宋体" panose="02010600030101010101" pitchFamily="2" charset="-122"/>
              </a:rPr>
              <a:t>速度</a:t>
            </a:r>
            <a:r>
              <a:rPr lang="en-US" altLang="zh-CN" sz="1800" b="1" dirty="0" smtClean="0">
                <a:solidFill>
                  <a:srgbClr val="006600"/>
                </a:solidFill>
                <a:ea typeface="宋体" panose="02010600030101010101" pitchFamily="2" charset="-122"/>
              </a:rPr>
              <a:t>,  </a:t>
            </a:r>
            <a:r>
              <a:rPr lang="zh-CN" altLang="en-US" sz="1800" b="1" dirty="0" smtClean="0">
                <a:solidFill>
                  <a:srgbClr val="006600"/>
                </a:solidFill>
                <a:ea typeface="宋体" panose="02010600030101010101" pitchFamily="2" charset="-122"/>
              </a:rPr>
              <a:t>虚拟存储器：</a:t>
            </a:r>
            <a:r>
              <a:rPr lang="zh-CN" altLang="en-US" sz="1800" b="1" dirty="0" smtClean="0">
                <a:solidFill>
                  <a:srgbClr val="0000CC"/>
                </a:solidFill>
                <a:ea typeface="宋体" panose="02010600030101010101" pitchFamily="2" charset="-122"/>
              </a:rPr>
              <a:t>内存空间的利用率，系统的并发度，</a:t>
            </a:r>
            <a:r>
              <a:rPr lang="en-US" altLang="zh-CN" sz="1800" b="1" dirty="0" smtClean="0">
                <a:solidFill>
                  <a:srgbClr val="0000CC"/>
                </a:solidFill>
                <a:ea typeface="宋体" panose="02010600030101010101" pitchFamily="2" charset="-122"/>
              </a:rPr>
              <a:t>I/O</a:t>
            </a:r>
            <a:r>
              <a:rPr lang="zh-CN" altLang="en-US" sz="1800" b="1" dirty="0" smtClean="0">
                <a:solidFill>
                  <a:srgbClr val="0000CC"/>
                </a:solidFill>
                <a:ea typeface="宋体" panose="02010600030101010101" pitchFamily="2" charset="-122"/>
              </a:rPr>
              <a:t>时间</a:t>
            </a:r>
            <a:endParaRPr lang="en-US" altLang="zh-CN" sz="1800" b="1" dirty="0">
              <a:solidFill>
                <a:srgbClr val="0000CC"/>
              </a:solidFill>
              <a:ea typeface="宋体" panose="02010600030101010101" pitchFamily="2" charset="-122"/>
            </a:endParaRPr>
          </a:p>
          <a:p>
            <a:pPr eaLnBrk="1" hangingPunct="1">
              <a:spcBef>
                <a:spcPts val="600"/>
              </a:spcBef>
              <a:defRPr/>
            </a:pPr>
            <a:r>
              <a:rPr lang="zh-CN" altLang="en-US" sz="2000" b="1" dirty="0">
                <a:ea typeface="宋体" panose="02010600030101010101" pitchFamily="2" charset="-122"/>
              </a:rPr>
              <a:t>有时用户编写的程序长度大于实际安装的物理内存；</a:t>
            </a:r>
            <a:endParaRPr lang="zh-CN" altLang="en-US" sz="2000" b="1" dirty="0">
              <a:ea typeface="宋体" panose="02010600030101010101" pitchFamily="2" charset="-122"/>
            </a:endParaRPr>
          </a:p>
          <a:p>
            <a:pPr eaLnBrk="1" hangingPunct="1">
              <a:spcBef>
                <a:spcPts val="600"/>
              </a:spcBef>
              <a:defRPr/>
            </a:pPr>
            <a:r>
              <a:rPr lang="zh-CN" altLang="en-US" sz="2000" b="1" dirty="0">
                <a:ea typeface="宋体" panose="02010600030101010101" pitchFamily="2" charset="-122"/>
              </a:rPr>
              <a:t>一般情况下，多道程序需要的内存总量大于实际的</a:t>
            </a:r>
            <a:r>
              <a:rPr lang="zh-CN" altLang="en-US" sz="2000" b="1" dirty="0" smtClean="0">
                <a:ea typeface="宋体" panose="02010600030101010101" pitchFamily="2" charset="-122"/>
              </a:rPr>
              <a:t>物理内存</a:t>
            </a:r>
            <a:endParaRPr lang="en-US" altLang="zh-CN" sz="2000" b="1" dirty="0">
              <a:ea typeface="宋体" panose="02010600030101010101" pitchFamily="2" charset="-122"/>
            </a:endParaRPr>
          </a:p>
        </p:txBody>
      </p:sp>
      <p:sp>
        <p:nvSpPr>
          <p:cNvPr id="7172" name="文本框 1"/>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endParaRPr lang="zh-CN" altLang="en-US"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571500" y="434975"/>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After Process 1 Modifies Page C</a:t>
            </a:r>
            <a:endParaRPr lang="zh-CN" altLang="en-US">
              <a:effectLst>
                <a:outerShdw blurRad="38100" dist="38100" dir="2700000" algn="tl">
                  <a:srgbClr val="C0C0C0"/>
                </a:outerShdw>
              </a:effectLst>
              <a:ea typeface="宋体" panose="02010600030101010101" pitchFamily="2" charset="-122"/>
            </a:endParaRPr>
          </a:p>
        </p:txBody>
      </p:sp>
      <p:pic>
        <p:nvPicPr>
          <p:cNvPr id="358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8663" y="1501775"/>
            <a:ext cx="7772400"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启示-虚拟存储技术与编程质量</a:t>
            </a:r>
            <a:endParaRPr lang="zh-CN" altLang="en-US">
              <a:effectLst>
                <a:outerShdw blurRad="38100" dist="38100" dir="2700000" algn="tl">
                  <a:srgbClr val="C0C0C0"/>
                </a:outerShdw>
              </a:effectLst>
              <a:ea typeface="宋体" panose="02010600030101010101" pitchFamily="2" charset="-122"/>
            </a:endParaRPr>
          </a:p>
        </p:txBody>
      </p:sp>
      <p:sp>
        <p:nvSpPr>
          <p:cNvPr id="36867" name="Rectangle 3"/>
          <p:cNvSpPr>
            <a:spLocks noGrp="1" noChangeArrowheads="1"/>
          </p:cNvSpPr>
          <p:nvPr>
            <p:ph type="body" idx="4294967295"/>
          </p:nvPr>
        </p:nvSpPr>
        <p:spPr>
          <a:xfrm>
            <a:off x="574890" y="1164347"/>
            <a:ext cx="8188110" cy="5156200"/>
          </a:xfrm>
        </p:spPr>
        <p:txBody>
          <a:bodyPr/>
          <a:lstStyle/>
          <a:p>
            <a:pPr marL="0" indent="0" eaLnBrk="1" hangingPunct="1">
              <a:lnSpc>
                <a:spcPct val="90000"/>
              </a:lnSpc>
              <a:buFont typeface="Monotype Sorts" pitchFamily="2" charset="2"/>
              <a:buNone/>
            </a:pPr>
            <a:r>
              <a:rPr lang="zh-CN" altLang="en-US" sz="1600" b="1" dirty="0">
                <a:ea typeface="宋体" panose="02010600030101010101" pitchFamily="2" charset="-122"/>
              </a:rPr>
              <a:t>1. 在一个请求分页存储器管理系统中</a:t>
            </a:r>
            <a:r>
              <a:rPr lang="zh-CN" altLang="en-US" sz="1600" b="1" dirty="0" smtClean="0">
                <a:ea typeface="宋体" panose="02010600030101010101" pitchFamily="2" charset="-122"/>
              </a:rPr>
              <a:t>，主存每个页框大小为</a:t>
            </a:r>
            <a:r>
              <a:rPr lang="en-US" altLang="zh-CN" sz="1600" b="1" dirty="0" smtClean="0">
                <a:ea typeface="宋体" panose="02010600030101010101" pitchFamily="2" charset="-122"/>
              </a:rPr>
              <a:t>512</a:t>
            </a:r>
            <a:r>
              <a:rPr lang="zh-CN" altLang="en-US" sz="1600" b="1" dirty="0" smtClean="0">
                <a:ea typeface="宋体" panose="02010600030101010101" pitchFamily="2" charset="-122"/>
              </a:rPr>
              <a:t>字节；</a:t>
            </a:r>
            <a:r>
              <a:rPr lang="zh-CN" altLang="en-US" sz="1600" b="1" dirty="0">
                <a:ea typeface="宋体" panose="02010600030101010101" pitchFamily="2" charset="-122"/>
              </a:rPr>
              <a:t>一用户定义了一个128x128</a:t>
            </a:r>
            <a:r>
              <a:rPr lang="zh-CN" altLang="en-US" sz="1600" b="1" dirty="0" smtClean="0">
                <a:ea typeface="宋体" panose="02010600030101010101" pitchFamily="2" charset="-122"/>
              </a:rPr>
              <a:t>的整型数组（假设系统为一个整型数据分配</a:t>
            </a:r>
            <a:r>
              <a:rPr lang="en-US" altLang="zh-CN" sz="1600" b="1" dirty="0" smtClean="0">
                <a:ea typeface="宋体" panose="02010600030101010101" pitchFamily="2" charset="-122"/>
              </a:rPr>
              <a:t>4</a:t>
            </a:r>
            <a:r>
              <a:rPr lang="zh-CN" altLang="en-US" sz="1600" b="1" dirty="0" smtClean="0">
                <a:ea typeface="宋体" panose="02010600030101010101" pitchFamily="2" charset="-122"/>
              </a:rPr>
              <a:t>个字节），数组元素是按行分配存储空间，在</a:t>
            </a:r>
            <a:r>
              <a:rPr lang="zh-CN" altLang="en-US" sz="1600" b="1" dirty="0">
                <a:ea typeface="宋体" panose="02010600030101010101" pitchFamily="2" charset="-122"/>
              </a:rPr>
              <a:t>分页时把数组中</a:t>
            </a:r>
            <a:r>
              <a:rPr lang="zh-CN" altLang="en-US" sz="1600" b="1" dirty="0" smtClean="0">
                <a:ea typeface="宋体" panose="02010600030101010101" pitchFamily="2" charset="-122"/>
              </a:rPr>
              <a:t>的每一行元素放</a:t>
            </a:r>
            <a:r>
              <a:rPr lang="zh-CN" altLang="en-US" sz="1600" b="1" dirty="0">
                <a:ea typeface="宋体" panose="02010600030101010101" pitchFamily="2" charset="-122"/>
              </a:rPr>
              <a:t>在一页中。</a:t>
            </a:r>
            <a:r>
              <a:rPr lang="zh-CN" altLang="en-US" sz="1600" b="1" dirty="0">
                <a:highlight>
                  <a:srgbClr val="FFFF00"/>
                </a:highlight>
                <a:ea typeface="宋体" panose="02010600030101010101" pitchFamily="2" charset="-122"/>
              </a:rPr>
              <a:t>假定分给用户可用来存放数组信息的工作区只有</a:t>
            </a:r>
            <a:r>
              <a:rPr lang="zh-CN" altLang="en-US" sz="1600" b="1" dirty="0" smtClean="0">
                <a:highlight>
                  <a:srgbClr val="FFFF00"/>
                </a:highlight>
                <a:ea typeface="宋体" panose="02010600030101010101" pitchFamily="2" charset="-122"/>
              </a:rPr>
              <a:t>一个页框（</a:t>
            </a:r>
            <a:r>
              <a:rPr lang="zh-CN" altLang="en-US" sz="1600" b="1" dirty="0">
                <a:highlight>
                  <a:srgbClr val="FFFF00"/>
                </a:highlight>
                <a:ea typeface="宋体" panose="02010600030101010101" pitchFamily="2" charset="-122"/>
              </a:rPr>
              <a:t>只能存放数组中一行元素）</a:t>
            </a:r>
            <a:r>
              <a:rPr lang="zh-CN" altLang="en-US" sz="1600" b="1" dirty="0">
                <a:ea typeface="宋体" panose="02010600030101010101" pitchFamily="2" charset="-122"/>
              </a:rPr>
              <a:t>。用户编制了如下的两个不同的程序实现数组的初始化:</a:t>
            </a:r>
            <a:endParaRPr lang="zh-CN" altLang="en-US" sz="16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ea typeface="宋体" panose="02010600030101010101" pitchFamily="2" charset="-122"/>
              </a:rPr>
              <a:t>    </a:t>
            </a:r>
            <a:r>
              <a:rPr lang="zh-CN" altLang="en-US" sz="1400" b="1" dirty="0">
                <a:ea typeface="宋体" panose="02010600030101010101" pitchFamily="2" charset="-122"/>
              </a:rPr>
              <a:t>(1)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       //按行访问</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400" b="1" dirty="0">
                <a:ea typeface="宋体" panose="02010600030101010101" pitchFamily="2" charset="-122"/>
              </a:rPr>
              <a:t>                A[i,j]=0; </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400" b="1" dirty="0">
                <a:ea typeface="宋体" panose="02010600030101010101" pitchFamily="2" charset="-122"/>
              </a:rPr>
              <a:t>   (2)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       //按列访问</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400" b="1" dirty="0">
                <a:ea typeface="宋体" panose="02010600030101010101" pitchFamily="2" charset="-122"/>
              </a:rPr>
              <a:t>                A[i,j]=0;</a:t>
            </a:r>
            <a:endParaRPr lang="zh-CN" altLang="en-US" sz="14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ea typeface="宋体" panose="02010600030101010101" pitchFamily="2" charset="-122"/>
              </a:rPr>
              <a:t>当分别运行上述两程序时，各会产生多少次缺页中断？</a:t>
            </a:r>
            <a:endParaRPr lang="zh-CN" altLang="en-US" sz="16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ea typeface="宋体" panose="02010600030101010101" pitchFamily="2" charset="-122"/>
              </a:rPr>
              <a:t>(假定开始时所有页面均不在内存)</a:t>
            </a:r>
            <a:endParaRPr lang="en-US" altLang="zh-CN" sz="16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solidFill>
                  <a:srgbClr val="0000CC"/>
                </a:solidFill>
                <a:ea typeface="宋体" panose="02010600030101010101" pitchFamily="2" charset="-122"/>
              </a:rPr>
              <a:t>启示：</a:t>
            </a:r>
            <a:endParaRPr lang="en-US" altLang="zh-CN" sz="1600" b="1" dirty="0">
              <a:solidFill>
                <a:srgbClr val="0000CC"/>
              </a:solidFill>
              <a:ea typeface="宋体" panose="02010600030101010101" pitchFamily="2" charset="-122"/>
            </a:endParaRPr>
          </a:p>
          <a:p>
            <a:pPr marL="0" indent="0" eaLnBrk="1" hangingPunct="1">
              <a:lnSpc>
                <a:spcPct val="90000"/>
              </a:lnSpc>
              <a:buFont typeface="Monotype Sorts" pitchFamily="2" charset="2"/>
              <a:buNone/>
            </a:pPr>
            <a:r>
              <a:rPr lang="en-US" altLang="zh-CN" sz="1600" b="1" dirty="0">
                <a:solidFill>
                  <a:srgbClr val="7030A0"/>
                </a:solidFill>
                <a:ea typeface="宋体" panose="02010600030101010101" pitchFamily="2" charset="-122"/>
              </a:rPr>
              <a:t>1</a:t>
            </a:r>
            <a:r>
              <a:rPr lang="zh-CN" altLang="en-US" sz="1600" b="1" dirty="0">
                <a:solidFill>
                  <a:srgbClr val="7030A0"/>
                </a:solidFill>
                <a:ea typeface="宋体" panose="02010600030101010101" pitchFamily="2" charset="-122"/>
              </a:rPr>
              <a:t>、编程需要了解所使用编程环境及运行环境的细节，并建立良好的程序结构</a:t>
            </a:r>
            <a:r>
              <a:rPr lang="zh-CN" altLang="en-US" sz="1600" b="1" dirty="0" smtClean="0">
                <a:solidFill>
                  <a:srgbClr val="7030A0"/>
                </a:solidFill>
                <a:ea typeface="宋体" panose="02010600030101010101" pitchFamily="2" charset="-122"/>
              </a:rPr>
              <a:t>；</a:t>
            </a:r>
            <a:endParaRPr lang="en-US" altLang="zh-CN" sz="1600" b="1" dirty="0" smtClean="0">
              <a:solidFill>
                <a:srgbClr val="7030A0"/>
              </a:solidFill>
              <a:ea typeface="宋体" panose="02010600030101010101" pitchFamily="2" charset="-122"/>
            </a:endParaRPr>
          </a:p>
          <a:p>
            <a:pPr marL="0" indent="0" eaLnBrk="1" hangingPunct="1">
              <a:lnSpc>
                <a:spcPct val="90000"/>
              </a:lnSpc>
              <a:buNone/>
            </a:pPr>
            <a:r>
              <a:rPr lang="en-US" altLang="zh-CN" sz="1600" b="1" dirty="0" smtClean="0">
                <a:solidFill>
                  <a:srgbClr val="7030A0"/>
                </a:solidFill>
                <a:ea typeface="宋体" panose="02010600030101010101" pitchFamily="2" charset="-122"/>
              </a:rPr>
              <a:t>2</a:t>
            </a:r>
            <a:r>
              <a:rPr lang="zh-CN" altLang="en-US" sz="1600" b="1" dirty="0" smtClean="0">
                <a:solidFill>
                  <a:srgbClr val="7030A0"/>
                </a:solidFill>
                <a:ea typeface="宋体" panose="02010600030101010101" pitchFamily="2" charset="-122"/>
              </a:rPr>
              <a:t>、编程时不能</a:t>
            </a:r>
            <a:r>
              <a:rPr lang="zh-CN" altLang="en-US" sz="1600" b="1" dirty="0">
                <a:solidFill>
                  <a:srgbClr val="7030A0"/>
                </a:solidFill>
                <a:ea typeface="宋体" panose="02010600030101010101" pitchFamily="2" charset="-122"/>
              </a:rPr>
              <a:t>仅仅</a:t>
            </a:r>
            <a:r>
              <a:rPr lang="zh-CN" altLang="en-US" sz="1600" b="1">
                <a:solidFill>
                  <a:srgbClr val="7030A0"/>
                </a:solidFill>
                <a:ea typeface="宋体" panose="02010600030101010101" pitchFamily="2" charset="-122"/>
              </a:rPr>
              <a:t>关心</a:t>
            </a:r>
            <a:r>
              <a:rPr lang="zh-CN" altLang="en-US" sz="1600" b="1" smtClean="0">
                <a:solidFill>
                  <a:srgbClr val="7030A0"/>
                </a:solidFill>
                <a:ea typeface="宋体" panose="02010600030101010101" pitchFamily="2" charset="-122"/>
              </a:rPr>
              <a:t>程序要完成的</a:t>
            </a:r>
            <a:r>
              <a:rPr lang="zh-CN" altLang="en-US" sz="1600" b="1" dirty="0">
                <a:solidFill>
                  <a:srgbClr val="7030A0"/>
                </a:solidFill>
                <a:ea typeface="宋体" panose="02010600030101010101" pitchFamily="2" charset="-122"/>
              </a:rPr>
              <a:t>功能，还要根据系统的特点</a:t>
            </a:r>
            <a:r>
              <a:rPr lang="zh-CN" altLang="en-US" sz="1600" b="1">
                <a:solidFill>
                  <a:srgbClr val="7030A0"/>
                </a:solidFill>
                <a:ea typeface="宋体" panose="02010600030101010101" pitchFamily="2" charset="-122"/>
              </a:rPr>
              <a:t>，</a:t>
            </a:r>
            <a:r>
              <a:rPr lang="zh-CN" altLang="en-US" sz="1600" b="1" smtClean="0">
                <a:solidFill>
                  <a:srgbClr val="7030A0"/>
                </a:solidFill>
                <a:ea typeface="宋体" panose="02010600030101010101" pitchFamily="2" charset="-122"/>
              </a:rPr>
              <a:t>关注程序的</a:t>
            </a:r>
            <a:r>
              <a:rPr lang="zh-CN" altLang="en-US" sz="1600" b="1" dirty="0">
                <a:solidFill>
                  <a:srgbClr val="7030A0"/>
                </a:solidFill>
                <a:ea typeface="宋体" panose="02010600030101010101" pitchFamily="2" charset="-122"/>
              </a:rPr>
              <a:t>运行效率。</a:t>
            </a:r>
            <a:endParaRPr lang="zh-CN" altLang="en-US" sz="1600" b="1" dirty="0">
              <a:solidFill>
                <a:srgbClr val="7030A0"/>
              </a:solidFill>
              <a:ea typeface="宋体" panose="02010600030101010101" pitchFamily="2" charset="-122"/>
            </a:endParaRPr>
          </a:p>
          <a:p>
            <a:pPr marL="0" indent="0" eaLnBrk="1" hangingPunct="1">
              <a:lnSpc>
                <a:spcPct val="90000"/>
              </a:lnSpc>
              <a:buFont typeface="Monotype Sorts" pitchFamily="2" charset="2"/>
              <a:buNone/>
            </a:pPr>
            <a:r>
              <a:rPr lang="en-US" altLang="zh-CN" sz="1600" b="1" dirty="0">
                <a:solidFill>
                  <a:srgbClr val="0000CC"/>
                </a:solidFill>
                <a:ea typeface="宋体" panose="02010600030101010101" pitchFamily="2" charset="-122"/>
              </a:rPr>
              <a:t>3</a:t>
            </a:r>
            <a:r>
              <a:rPr lang="zh-CN" altLang="en-US" sz="1600" b="1" dirty="0" smtClean="0">
                <a:solidFill>
                  <a:srgbClr val="0000CC"/>
                </a:solidFill>
                <a:ea typeface="宋体" panose="02010600030101010101" pitchFamily="2" charset="-122"/>
              </a:rPr>
              <a:t>. </a:t>
            </a:r>
            <a:r>
              <a:rPr lang="zh-CN" altLang="en-US" sz="1600" b="1" dirty="0">
                <a:solidFill>
                  <a:srgbClr val="0000CC"/>
                </a:solidFill>
                <a:ea typeface="宋体" panose="02010600030101010101" pitchFamily="2" charset="-122"/>
              </a:rPr>
              <a:t>程序中goto语句的使用（破坏了局部性），应尽量少用或不用；尽可能地模块化；</a:t>
            </a:r>
            <a:endParaRPr lang="zh-CN" altLang="en-US" sz="1600" b="1"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虚拟存储器需要解决的几个问题</a:t>
            </a:r>
            <a:endParaRPr lang="zh-CN" altLang="en-US">
              <a:effectLst>
                <a:outerShdw blurRad="38100" dist="38100" dir="2700000" algn="tl">
                  <a:srgbClr val="C0C0C0"/>
                </a:outerShdw>
              </a:effectLst>
              <a:ea typeface="宋体" panose="02010600030101010101" pitchFamily="2" charset="-122"/>
            </a:endParaRPr>
          </a:p>
        </p:txBody>
      </p:sp>
      <p:sp>
        <p:nvSpPr>
          <p:cNvPr id="37891" name="Rectangle 3"/>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一般有请求页式、请求段式、段页式虚拟存储器管理</a:t>
            </a:r>
            <a:endParaRPr lang="zh-CN" altLang="en-US"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（以请求页式为例）</a:t>
            </a:r>
            <a:endParaRPr lang="zh-CN" altLang="en-US" sz="2000" b="1" dirty="0">
              <a:ea typeface="宋体" panose="02010600030101010101" pitchFamily="2" charset="-122"/>
            </a:endParaRPr>
          </a:p>
          <a:p>
            <a:pPr lvl="1"/>
            <a:r>
              <a:rPr lang="zh-CN" altLang="en-US" sz="1800" b="1" dirty="0">
                <a:solidFill>
                  <a:srgbClr val="0000CC"/>
                </a:solidFill>
                <a:ea typeface="宋体" panose="02010600030101010101" pitchFamily="2" charset="-122"/>
              </a:rPr>
              <a:t>当访问到一个页面时，需要检测一个页是否已经在内存；</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dirty="0">
                <a:ea typeface="宋体" panose="02010600030101010101" pitchFamily="2" charset="-122"/>
              </a:rPr>
              <a:t>   (page table+ Valid &amp; invalid bit ) or (page table+ existence bit)</a:t>
            </a:r>
            <a:endParaRPr lang="zh-CN" altLang="en-US" sz="1800" dirty="0">
              <a:ea typeface="宋体" panose="02010600030101010101" pitchFamily="2" charset="-122"/>
            </a:endParaRPr>
          </a:p>
          <a:p>
            <a:pPr lvl="1"/>
            <a:r>
              <a:rPr lang="zh-CN" altLang="en-US" sz="1800" b="1" dirty="0">
                <a:solidFill>
                  <a:srgbClr val="0000CC"/>
                </a:solidFill>
                <a:ea typeface="宋体" panose="02010600030101010101" pitchFamily="2" charset="-122"/>
              </a:rPr>
              <a:t>当访问页面不在内存，如何处理？</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page-fault trap，缺页中断，页面错误，页失效）</a:t>
            </a:r>
            <a:endParaRPr lang="zh-CN" altLang="en-US" sz="1800" dirty="0">
              <a:ea typeface="宋体" panose="02010600030101010101" pitchFamily="2" charset="-122"/>
            </a:endParaRPr>
          </a:p>
          <a:p>
            <a:pPr lvl="1"/>
            <a:r>
              <a:rPr lang="zh-CN" altLang="en-US" sz="1800" b="1" u="sng" dirty="0">
                <a:solidFill>
                  <a:srgbClr val="CC6600"/>
                </a:solidFill>
                <a:ea typeface="宋体" panose="02010600030101010101" pitchFamily="2" charset="-122"/>
              </a:rPr>
              <a:t>当要装入页面时，若内存无空闲页框，如何处理？</a:t>
            </a:r>
            <a:endParaRPr lang="zh-CN" altLang="en-US" sz="1800" b="1" u="sng" dirty="0">
              <a:solidFill>
                <a:srgbClr val="CC6600"/>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 replacement，页面置换）</a:t>
            </a:r>
            <a:endParaRPr lang="zh-CN" altLang="en-US" sz="1800" dirty="0">
              <a:ea typeface="宋体" panose="02010600030101010101" pitchFamily="2" charset="-122"/>
            </a:endParaRPr>
          </a:p>
          <a:p>
            <a:pPr lvl="1"/>
            <a:r>
              <a:rPr lang="zh-CN" altLang="en-US" sz="1800" b="1" dirty="0">
                <a:solidFill>
                  <a:srgbClr val="0000CC"/>
                </a:solidFill>
                <a:ea typeface="宋体" panose="02010600030101010101" pitchFamily="2" charset="-122"/>
              </a:rPr>
              <a:t>当页面置换过于频繁时，会引起系统不稳定，如何处理？</a:t>
            </a:r>
            <a:endParaRPr lang="zh-CN" altLang="en-US" sz="1800" b="1" dirty="0">
              <a:solidFill>
                <a:srgbClr val="0000CC"/>
              </a:solidFill>
              <a:ea typeface="宋体" panose="02010600030101010101" pitchFamily="2" charset="-122"/>
            </a:endParaRP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（thrashing，抖动、颠簸、颤抖、颤动）</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5800" y="815975"/>
            <a:ext cx="6824663" cy="609600"/>
          </a:xfrm>
        </p:spPr>
        <p:txBody>
          <a:bodyPr/>
          <a:lstStyle/>
          <a:p>
            <a:pPr>
              <a:defRPr/>
            </a:pPr>
            <a:r>
              <a:rPr lang="en-US" altLang="zh-CN" sz="2400">
                <a:effectLst>
                  <a:outerShdw blurRad="38100" dist="38100" dir="2700000" algn="tl">
                    <a:srgbClr val="C0C0C0"/>
                  </a:outerShdw>
                </a:effectLst>
                <a:ea typeface="宋体" panose="02010600030101010101" pitchFamily="2" charset="-122"/>
              </a:rPr>
              <a:t>What happens if there is no free frame?</a:t>
            </a:r>
            <a:endParaRPr lang="en-US" altLang="zh-CN" sz="2400">
              <a:effectLst>
                <a:outerShdw blurRad="38100" dist="38100" dir="2700000" algn="tl">
                  <a:srgbClr val="C0C0C0"/>
                </a:outerShdw>
              </a:effectLst>
              <a:ea typeface="宋体" panose="02010600030101010101" pitchFamily="2" charset="-122"/>
            </a:endParaRPr>
          </a:p>
        </p:txBody>
      </p:sp>
      <p:sp>
        <p:nvSpPr>
          <p:cNvPr id="38915" name="Rectangle 3"/>
          <p:cNvSpPr>
            <a:spLocks noGrp="1" noChangeArrowheads="1"/>
          </p:cNvSpPr>
          <p:nvPr>
            <p:ph type="body" idx="4294967295"/>
          </p:nvPr>
        </p:nvSpPr>
        <p:spPr>
          <a:xfrm>
            <a:off x="849313" y="1555750"/>
            <a:ext cx="7423150" cy="4681538"/>
          </a:xfrm>
        </p:spPr>
        <p:txBody>
          <a:bodyPr/>
          <a:lstStyle/>
          <a:p>
            <a:r>
              <a:rPr lang="en-US" altLang="zh-CN" sz="2400" b="1">
                <a:solidFill>
                  <a:srgbClr val="0000CC"/>
                </a:solidFill>
                <a:ea typeface="宋体" panose="02010600030101010101" pitchFamily="2" charset="-122"/>
              </a:rPr>
              <a:t>Page replacement </a:t>
            </a:r>
            <a:r>
              <a:rPr lang="en-US" altLang="zh-CN" sz="2400">
                <a:ea typeface="宋体" panose="02010600030101010101" pitchFamily="2" charset="-122"/>
              </a:rPr>
              <a:t>– find some page in memory, but not really in use, swap it out</a:t>
            </a:r>
            <a:endParaRPr lang="en-US" altLang="zh-CN" sz="2400">
              <a:ea typeface="宋体" panose="02010600030101010101" pitchFamily="2" charset="-122"/>
            </a:endParaRPr>
          </a:p>
          <a:p>
            <a:pPr lvl="1"/>
            <a:r>
              <a:rPr lang="en-US" altLang="zh-CN" sz="2000">
                <a:solidFill>
                  <a:srgbClr val="009900"/>
                </a:solidFill>
                <a:ea typeface="宋体" panose="02010600030101010101" pitchFamily="2" charset="-122"/>
              </a:rPr>
              <a:t>algorithm</a:t>
            </a:r>
            <a:endParaRPr lang="en-US" altLang="zh-CN" sz="2000">
              <a:solidFill>
                <a:srgbClr val="009900"/>
              </a:solidFill>
              <a:ea typeface="宋体" panose="02010600030101010101" pitchFamily="2" charset="-122"/>
            </a:endParaRPr>
          </a:p>
          <a:p>
            <a:pPr lvl="1"/>
            <a:r>
              <a:rPr lang="en-US" altLang="zh-CN" sz="2000">
                <a:solidFill>
                  <a:srgbClr val="009900"/>
                </a:solidFill>
                <a:ea typeface="宋体" panose="02010600030101010101" pitchFamily="2" charset="-122"/>
              </a:rPr>
              <a:t>performance</a:t>
            </a:r>
            <a:r>
              <a:rPr lang="en-US" altLang="zh-CN" sz="2000">
                <a:ea typeface="宋体" panose="02010600030101010101" pitchFamily="2" charset="-122"/>
              </a:rPr>
              <a:t> – want an algorithm which will result in </a:t>
            </a:r>
            <a:r>
              <a:rPr lang="en-US" altLang="zh-CN" sz="2000" b="1">
                <a:solidFill>
                  <a:srgbClr val="FF0000"/>
                </a:solidFill>
                <a:ea typeface="宋体" panose="02010600030101010101" pitchFamily="2" charset="-122"/>
              </a:rPr>
              <a:t>minimum number of page faults</a:t>
            </a:r>
            <a:endParaRPr lang="en-US" altLang="zh-CN" sz="2000" b="1">
              <a:solidFill>
                <a:srgbClr val="FF0000"/>
              </a:solidFill>
              <a:ea typeface="宋体" panose="02010600030101010101" pitchFamily="2" charset="-122"/>
            </a:endParaRPr>
          </a:p>
          <a:p>
            <a:r>
              <a:rPr lang="en-US" altLang="zh-CN" sz="2400" b="1">
                <a:solidFill>
                  <a:srgbClr val="0070C0"/>
                </a:solidFill>
                <a:ea typeface="宋体" panose="02010600030101010101" pitchFamily="2" charset="-122"/>
              </a:rPr>
              <a:t>Same page may be brought into memory several times</a:t>
            </a:r>
            <a:endParaRPr lang="en-US" altLang="zh-CN" sz="2400" b="1">
              <a:solidFill>
                <a:srgbClr val="0070C0"/>
              </a:solidFill>
              <a:ea typeface="宋体" panose="02010600030101010101" pitchFamily="2" charset="-122"/>
            </a:endParaRPr>
          </a:p>
          <a:p>
            <a:r>
              <a:rPr lang="en-US" altLang="zh-CN" sz="2400">
                <a:solidFill>
                  <a:srgbClr val="0070C0"/>
                </a:solidFill>
                <a:ea typeface="宋体" panose="02010600030101010101" pitchFamily="2" charset="-122"/>
              </a:rPr>
              <a:t>Page replacement </a:t>
            </a:r>
            <a:r>
              <a:rPr lang="en-US" altLang="zh-CN" sz="2400">
                <a:ea typeface="宋体" panose="02010600030101010101" pitchFamily="2" charset="-122"/>
              </a:rPr>
              <a:t>completes separation between logical memory and physical memory – </a:t>
            </a:r>
            <a:r>
              <a:rPr lang="en-US" altLang="zh-CN" sz="2400" b="1">
                <a:solidFill>
                  <a:srgbClr val="009900"/>
                </a:solidFill>
                <a:ea typeface="宋体" panose="02010600030101010101" pitchFamily="2" charset="-122"/>
              </a:rPr>
              <a:t>large virtual memory can be provided on a smaller physical memory</a:t>
            </a:r>
            <a:endParaRPr lang="en-US" altLang="zh-CN" sz="2400" b="1">
              <a:solidFill>
                <a:srgbClr val="009900"/>
              </a:solidFill>
              <a:ea typeface="宋体" panose="02010600030101010101" pitchFamily="2" charset="-122"/>
            </a:endParaRPr>
          </a:p>
          <a:p>
            <a:endParaRPr lang="en-US" altLang="zh-CN" sz="2400" b="1">
              <a:ea typeface="宋体" panose="02010600030101010101" pitchFamily="2" charset="-122"/>
            </a:endParaRPr>
          </a:p>
        </p:txBody>
      </p:sp>
      <p:sp>
        <p:nvSpPr>
          <p:cNvPr id="35844" name="Rectangle 2"/>
          <p:cNvSpPr txBox="1">
            <a:spLocks noChangeArrowheads="1"/>
          </p:cNvSpPr>
          <p:nvPr/>
        </p:nvSpPr>
        <p:spPr bwMode="auto">
          <a:xfrm>
            <a:off x="685800" y="206375"/>
            <a:ext cx="6824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anose="02010600030101010101" pitchFamily="2" charset="-122"/>
              </a:rPr>
              <a:t>9.4 Page Replacement</a:t>
            </a:r>
            <a:endParaRPr lang="en-US" sz="3200" b="1">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Need For Page Replacement</a:t>
            </a:r>
            <a:endParaRPr lang="en-US" altLang="zh-CN">
              <a:effectLst>
                <a:outerShdw blurRad="38100" dist="38100" dir="2700000" algn="tl">
                  <a:srgbClr val="C0C0C0"/>
                </a:outerShdw>
              </a:effectLst>
              <a:ea typeface="宋体" panose="02010600030101010101" pitchFamily="2" charset="-122"/>
            </a:endParaRPr>
          </a:p>
        </p:txBody>
      </p:sp>
      <p:pic>
        <p:nvPicPr>
          <p:cNvPr id="39939" name="Picture 4"/>
          <p:cNvPicPr>
            <a:picLocks noChangeAspect="1" noChangeArrowheads="1"/>
          </p:cNvPicPr>
          <p:nvPr/>
        </p:nvPicPr>
        <p:blipFill>
          <a:blip r:embed="rId1">
            <a:extLst>
              <a:ext uri="{28A0092B-C50C-407E-A947-70E740481C1C}">
                <a14:useLocalDpi xmlns:a14="http://schemas.microsoft.com/office/drawing/2010/main" val="0"/>
              </a:ext>
            </a:extLst>
          </a:blip>
          <a:srcRect l="702" t="2161" r="702" b="2161"/>
          <a:stretch>
            <a:fillRect/>
          </a:stretch>
        </p:blipFill>
        <p:spPr bwMode="auto">
          <a:xfrm>
            <a:off x="720725" y="1081088"/>
            <a:ext cx="6335713" cy="50625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9940" name="TextBox 3"/>
          <p:cNvSpPr txBox="1">
            <a:spLocks noChangeArrowheads="1"/>
          </p:cNvSpPr>
          <p:nvPr/>
        </p:nvSpPr>
        <p:spPr bwMode="auto">
          <a:xfrm>
            <a:off x="7254875" y="1208088"/>
            <a:ext cx="13160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0000"/>
                </a:solidFill>
                <a:ea typeface="宋体" panose="02010600030101010101" pitchFamily="2" charset="-122"/>
              </a:rPr>
              <a:t>作业</a:t>
            </a:r>
            <a:r>
              <a:rPr lang="en-US" altLang="zh-CN" sz="1600">
                <a:solidFill>
                  <a:srgbClr val="FF0000"/>
                </a:solidFill>
                <a:ea typeface="宋体" panose="02010600030101010101" pitchFamily="2" charset="-122"/>
              </a:rPr>
              <a:t>1</a:t>
            </a:r>
            <a:r>
              <a:rPr lang="zh-CN" altLang="en-US" sz="1600">
                <a:solidFill>
                  <a:srgbClr val="FF0000"/>
                </a:solidFill>
                <a:ea typeface="宋体" panose="02010600030101010101" pitchFamily="2" charset="-122"/>
              </a:rPr>
              <a:t>：</a:t>
            </a:r>
            <a:r>
              <a:rPr lang="zh-CN" altLang="en-US" sz="1600">
                <a:ea typeface="宋体" panose="02010600030101010101" pitchFamily="2" charset="-122"/>
              </a:rPr>
              <a:t>访问页</a:t>
            </a:r>
            <a:r>
              <a:rPr lang="en-US" altLang="zh-CN" sz="1600">
                <a:ea typeface="宋体" panose="02010600030101010101" pitchFamily="2" charset="-122"/>
              </a:rPr>
              <a:t>M(</a:t>
            </a:r>
            <a:r>
              <a:rPr lang="zh-CN" altLang="en-US" sz="1600">
                <a:ea typeface="宋体" panose="02010600030101010101" pitchFamily="2" charset="-122"/>
              </a:rPr>
              <a:t>第</a:t>
            </a:r>
            <a:r>
              <a:rPr lang="en-US" altLang="zh-CN" sz="1600">
                <a:ea typeface="宋体" panose="02010600030101010101" pitchFamily="2" charset="-122"/>
              </a:rPr>
              <a:t>3</a:t>
            </a:r>
            <a:r>
              <a:rPr lang="zh-CN" altLang="en-US" sz="1600">
                <a:ea typeface="宋体" panose="02010600030101010101" pitchFamily="2" charset="-122"/>
              </a:rPr>
              <a:t>页</a:t>
            </a:r>
            <a:r>
              <a:rPr lang="en-US" altLang="zh-CN" sz="1600">
                <a:ea typeface="宋体" panose="02010600030101010101" pitchFamily="2" charset="-122"/>
              </a:rPr>
              <a:t>)</a:t>
            </a:r>
            <a:r>
              <a:rPr lang="zh-CN" altLang="en-US" sz="1600">
                <a:ea typeface="宋体" panose="02010600030101010101" pitchFamily="2" charset="-122"/>
              </a:rPr>
              <a:t>时，内存已满，需要调出一页，为</a:t>
            </a:r>
            <a:r>
              <a:rPr lang="en-US" altLang="zh-CN" sz="1600">
                <a:ea typeface="宋体" panose="02010600030101010101" pitchFamily="2" charset="-122"/>
              </a:rPr>
              <a:t>M</a:t>
            </a:r>
            <a:r>
              <a:rPr lang="zh-CN" altLang="en-US" sz="1600">
                <a:ea typeface="宋体" panose="02010600030101010101" pitchFamily="2" charset="-122"/>
              </a:rPr>
              <a:t>腾出空间</a:t>
            </a:r>
            <a:endParaRPr lang="en-US" altLang="zh-CN" sz="1600">
              <a:ea typeface="宋体" panose="02010600030101010101" pitchFamily="2" charset="-122"/>
            </a:endParaRPr>
          </a:p>
          <a:p>
            <a:pPr>
              <a:spcBef>
                <a:spcPct val="0"/>
              </a:spcBef>
              <a:buClrTx/>
              <a:buSzTx/>
              <a:buFont typeface="Arial" panose="020B0604020202020204" pitchFamily="34" charset="0"/>
              <a:buNone/>
            </a:pPr>
            <a:endParaRPr lang="en-US" altLang="zh-CN" sz="1600">
              <a:ea typeface="宋体" panose="02010600030101010101" pitchFamily="2" charset="-122"/>
            </a:endParaRPr>
          </a:p>
          <a:p>
            <a:pPr>
              <a:spcBef>
                <a:spcPct val="0"/>
              </a:spcBef>
              <a:buClrTx/>
              <a:buSzTx/>
              <a:buFont typeface="Monotype Sorts" pitchFamily="2" charset="2"/>
              <a:buNone/>
            </a:pPr>
            <a:r>
              <a:rPr lang="zh-CN" altLang="en-US" sz="1600">
                <a:solidFill>
                  <a:srgbClr val="FF0000"/>
                </a:solidFill>
                <a:ea typeface="宋体" panose="02010600030101010101" pitchFamily="2" charset="-122"/>
              </a:rPr>
              <a:t>作业</a:t>
            </a:r>
            <a:r>
              <a:rPr lang="en-US" altLang="zh-CN" sz="1600">
                <a:solidFill>
                  <a:srgbClr val="FF0000"/>
                </a:solidFill>
                <a:ea typeface="宋体" panose="02010600030101010101" pitchFamily="2" charset="-122"/>
              </a:rPr>
              <a:t>2</a:t>
            </a:r>
            <a:r>
              <a:rPr lang="zh-CN" altLang="en-US" sz="1600">
                <a:solidFill>
                  <a:srgbClr val="FF0000"/>
                </a:solidFill>
                <a:ea typeface="宋体" panose="02010600030101010101" pitchFamily="2" charset="-122"/>
              </a:rPr>
              <a:t>：</a:t>
            </a:r>
            <a:r>
              <a:rPr lang="zh-CN" altLang="en-US" sz="1600">
                <a:ea typeface="宋体" panose="02010600030101010101" pitchFamily="2" charset="-122"/>
              </a:rPr>
              <a:t>访问页</a:t>
            </a:r>
            <a:r>
              <a:rPr lang="en-US" altLang="zh-CN" sz="1600">
                <a:ea typeface="宋体" panose="02010600030101010101" pitchFamily="2" charset="-122"/>
              </a:rPr>
              <a:t>B(</a:t>
            </a:r>
            <a:r>
              <a:rPr lang="zh-CN" altLang="en-US" sz="1600">
                <a:ea typeface="宋体" panose="02010600030101010101" pitchFamily="2" charset="-122"/>
              </a:rPr>
              <a:t>第</a:t>
            </a:r>
            <a:r>
              <a:rPr lang="en-US" altLang="zh-CN" sz="1600">
                <a:ea typeface="宋体" panose="02010600030101010101" pitchFamily="2" charset="-122"/>
              </a:rPr>
              <a:t>1</a:t>
            </a:r>
            <a:r>
              <a:rPr lang="zh-CN" altLang="en-US" sz="1600">
                <a:ea typeface="宋体" panose="02010600030101010101" pitchFamily="2" charset="-122"/>
              </a:rPr>
              <a:t>页</a:t>
            </a:r>
            <a:r>
              <a:rPr lang="en-US" altLang="zh-CN" sz="1600">
                <a:ea typeface="宋体" panose="02010600030101010101" pitchFamily="2" charset="-122"/>
              </a:rPr>
              <a:t>)</a:t>
            </a:r>
            <a:r>
              <a:rPr lang="zh-CN" altLang="en-US" sz="1600">
                <a:ea typeface="宋体" panose="02010600030101010101" pitchFamily="2" charset="-122"/>
              </a:rPr>
              <a:t>时，内存已满，需要调出一页，为</a:t>
            </a:r>
            <a:r>
              <a:rPr lang="en-US" altLang="zh-CN" sz="1600">
                <a:ea typeface="宋体" panose="02010600030101010101" pitchFamily="2" charset="-122"/>
              </a:rPr>
              <a:t>M</a:t>
            </a:r>
            <a:r>
              <a:rPr lang="zh-CN" altLang="en-US" sz="1600">
                <a:ea typeface="宋体" panose="02010600030101010101" pitchFamily="2" charset="-122"/>
              </a:rPr>
              <a:t>腾出空间</a:t>
            </a:r>
            <a:endParaRPr lang="en-US" altLang="zh-CN" sz="1600">
              <a:ea typeface="宋体" panose="02010600030101010101" pitchFamily="2" charset="-122"/>
            </a:endParaRPr>
          </a:p>
          <a:p>
            <a:pPr>
              <a:spcBef>
                <a:spcPct val="0"/>
              </a:spcBef>
              <a:buClrTx/>
              <a:buSzTx/>
              <a:buFont typeface="Arial" panose="020B0604020202020204" pitchFamily="34" charset="0"/>
              <a:buNone/>
            </a:pPr>
            <a:endParaRPr lang="zh-CN" altLang="en-US" sz="16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9.4.1 Basic Page Replacement</a:t>
            </a:r>
            <a:endParaRPr lang="en-US" altLang="zh-CN">
              <a:effectLst>
                <a:outerShdw blurRad="38100" dist="38100" dir="2700000" algn="tl">
                  <a:srgbClr val="C0C0C0"/>
                </a:outerShdw>
              </a:effectLst>
              <a:ea typeface="宋体" panose="02010600030101010101" pitchFamily="2" charset="-122"/>
            </a:endParaRPr>
          </a:p>
        </p:txBody>
      </p:sp>
      <p:sp>
        <p:nvSpPr>
          <p:cNvPr id="40963" name="Rectangle 3"/>
          <p:cNvSpPr>
            <a:spLocks noGrp="1" noChangeArrowheads="1"/>
          </p:cNvSpPr>
          <p:nvPr>
            <p:ph type="body" idx="4294967295"/>
          </p:nvPr>
        </p:nvSpPr>
        <p:spPr>
          <a:xfrm>
            <a:off x="598488" y="1425575"/>
            <a:ext cx="7897442" cy="3657600"/>
          </a:xfrm>
        </p:spPr>
        <p:txBody>
          <a:bodyPr/>
          <a:lstStyle/>
          <a:p>
            <a:r>
              <a:rPr lang="en-US" altLang="zh-CN" sz="2400" dirty="0">
                <a:solidFill>
                  <a:srgbClr val="0000CC"/>
                </a:solidFill>
                <a:ea typeface="宋体" panose="02010600030101010101" pitchFamily="2" charset="-122"/>
              </a:rPr>
              <a:t>Prevent over-allocation of memory </a:t>
            </a:r>
            <a:r>
              <a:rPr lang="en-US" altLang="zh-CN" sz="2400" dirty="0">
                <a:ea typeface="宋体" panose="02010600030101010101" pitchFamily="2" charset="-122"/>
              </a:rPr>
              <a:t>by </a:t>
            </a:r>
            <a:r>
              <a:rPr lang="en-US" altLang="zh-CN" sz="2400" b="1" dirty="0">
                <a:solidFill>
                  <a:srgbClr val="7030A0"/>
                </a:solidFill>
                <a:ea typeface="宋体" panose="02010600030101010101" pitchFamily="2" charset="-122"/>
              </a:rPr>
              <a:t>modifying</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page-fault service routine </a:t>
            </a:r>
            <a:r>
              <a:rPr lang="en-US" altLang="zh-CN" sz="2400" b="1" dirty="0">
                <a:ea typeface="宋体" panose="02010600030101010101" pitchFamily="2" charset="-122"/>
              </a:rPr>
              <a:t>to include page replacement</a:t>
            </a:r>
            <a:br>
              <a:rPr lang="en-US" altLang="zh-CN" sz="2400" b="1" dirty="0">
                <a:ea typeface="宋体" panose="02010600030101010101" pitchFamily="2" charset="-122"/>
              </a:rPr>
            </a:br>
            <a:endParaRPr lang="en-US" altLang="zh-CN" sz="2400" b="1" dirty="0">
              <a:ea typeface="宋体" panose="02010600030101010101" pitchFamily="2" charset="-122"/>
            </a:endParaRPr>
          </a:p>
          <a:p>
            <a:r>
              <a:rPr lang="en-US" altLang="zh-CN" sz="2400" dirty="0">
                <a:ea typeface="宋体" panose="02010600030101010101" pitchFamily="2" charset="-122"/>
              </a:rPr>
              <a:t>Use </a:t>
            </a:r>
            <a:r>
              <a:rPr lang="en-US" altLang="zh-CN" sz="2400" b="1" dirty="0">
                <a:solidFill>
                  <a:srgbClr val="FF0000"/>
                </a:solidFill>
                <a:ea typeface="宋体" panose="02010600030101010101" pitchFamily="2" charset="-122"/>
              </a:rPr>
              <a:t>modify (dirty) bit</a:t>
            </a:r>
            <a:r>
              <a:rPr lang="en-US" altLang="zh-CN" sz="2400" b="1" dirty="0">
                <a:solidFill>
                  <a:schemeClr val="tx2"/>
                </a:solidFill>
                <a:ea typeface="宋体" panose="02010600030101010101" pitchFamily="2" charset="-122"/>
              </a:rPr>
              <a:t> </a:t>
            </a:r>
            <a:r>
              <a:rPr lang="en-US" altLang="zh-CN" sz="2400" dirty="0">
                <a:ea typeface="宋体" panose="02010600030101010101" pitchFamily="2" charset="-122"/>
              </a:rPr>
              <a:t>to reduce overhead of </a:t>
            </a:r>
            <a:r>
              <a:rPr lang="en-US" altLang="zh-CN" sz="2400" dirty="0">
                <a:solidFill>
                  <a:srgbClr val="0000CC"/>
                </a:solidFill>
                <a:ea typeface="宋体" panose="02010600030101010101" pitchFamily="2" charset="-122"/>
              </a:rPr>
              <a:t>page transfers</a:t>
            </a:r>
            <a:r>
              <a:rPr lang="en-US" altLang="zh-CN" sz="2400" dirty="0">
                <a:ea typeface="宋体" panose="02010600030101010101" pitchFamily="2" charset="-122"/>
              </a:rPr>
              <a:t> – </a:t>
            </a:r>
            <a:r>
              <a:rPr lang="en-US" altLang="zh-CN" sz="2400" b="1" u="sng" dirty="0">
                <a:solidFill>
                  <a:srgbClr val="006600"/>
                </a:solidFill>
                <a:ea typeface="宋体" panose="02010600030101010101" pitchFamily="2" charset="-122"/>
              </a:rPr>
              <a:t>only </a:t>
            </a:r>
            <a:r>
              <a:rPr lang="en-US" altLang="zh-CN" sz="2400" b="1" u="sng" dirty="0">
                <a:solidFill>
                  <a:srgbClr val="7030A0"/>
                </a:solidFill>
                <a:ea typeface="宋体" panose="02010600030101010101" pitchFamily="2" charset="-122"/>
              </a:rPr>
              <a:t>modified pages </a:t>
            </a:r>
            <a:r>
              <a:rPr lang="en-US" altLang="zh-CN" sz="2400" b="1" u="sng" dirty="0">
                <a:solidFill>
                  <a:srgbClr val="006600"/>
                </a:solidFill>
                <a:ea typeface="宋体" panose="02010600030101010101" pitchFamily="2" charset="-122"/>
              </a:rPr>
              <a:t>are </a:t>
            </a:r>
            <a:r>
              <a:rPr lang="en-US" altLang="zh-CN" sz="2400" b="1" u="sng" dirty="0">
                <a:solidFill>
                  <a:srgbClr val="7030A0"/>
                </a:solidFill>
                <a:ea typeface="宋体" panose="02010600030101010101" pitchFamily="2" charset="-122"/>
              </a:rPr>
              <a:t>written to disk</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anose="02010600030101010101" pitchFamily="2" charset="-122"/>
              </a:rPr>
              <a:t>回顾：</a:t>
            </a:r>
            <a:r>
              <a:rPr lang="zh-CN" altLang="en-US" dirty="0" smtClean="0">
                <a:effectLst>
                  <a:outerShdw blurRad="38100" dist="38100" dir="2700000" algn="tl">
                    <a:srgbClr val="C0C0C0"/>
                  </a:outerShdw>
                </a:effectLst>
                <a:ea typeface="宋体" panose="02010600030101010101" pitchFamily="2" charset="-122"/>
              </a:rPr>
              <a:t>不</a:t>
            </a:r>
            <a:r>
              <a:rPr lang="zh-CN" altLang="en-US" dirty="0">
                <a:effectLst>
                  <a:outerShdw blurRad="38100" dist="38100" dir="2700000" algn="tl">
                    <a:srgbClr val="C0C0C0"/>
                  </a:outerShdw>
                </a:effectLst>
                <a:ea typeface="宋体" panose="02010600030101010101" pitchFamily="2" charset="-122"/>
              </a:rPr>
              <a:t>具备页面置换功能的</a:t>
            </a:r>
            <a:r>
              <a:rPr lang="en-US" altLang="zh-CN" dirty="0">
                <a:effectLst>
                  <a:outerShdw blurRad="38100" dist="38100" dir="2700000" algn="tl">
                    <a:srgbClr val="C0C0C0"/>
                  </a:outerShdw>
                </a:effectLst>
                <a:ea typeface="宋体" panose="02010600030101010101" pitchFamily="2" charset="-122"/>
              </a:rPr>
              <a:t>Page Fault</a:t>
            </a:r>
            <a:endParaRPr lang="en-US" altLang="zh-CN" sz="2400" dirty="0">
              <a:effectLst>
                <a:outerShdw blurRad="38100" dist="38100" dir="2700000" algn="tl">
                  <a:srgbClr val="C0C0C0"/>
                </a:outerShdw>
              </a:effectLst>
              <a:ea typeface="宋体" panose="02010600030101010101" pitchFamily="2" charset="-122"/>
            </a:endParaRPr>
          </a:p>
        </p:txBody>
      </p:sp>
      <p:sp>
        <p:nvSpPr>
          <p:cNvPr id="41987" name="Rectangle 3"/>
          <p:cNvSpPr>
            <a:spLocks noGrp="1" noChangeArrowheads="1"/>
          </p:cNvSpPr>
          <p:nvPr>
            <p:ph type="body" idx="4294967295"/>
          </p:nvPr>
        </p:nvSpPr>
        <p:spPr>
          <a:xfrm>
            <a:off x="846138" y="1082675"/>
            <a:ext cx="7027862" cy="5303838"/>
          </a:xfrm>
        </p:spPr>
        <p:txBody>
          <a:bodyPr/>
          <a:lstStyle/>
          <a:p>
            <a:pPr>
              <a:lnSpc>
                <a:spcPct val="90000"/>
              </a:lnSpc>
            </a:pPr>
            <a:r>
              <a:rPr lang="en-US" altLang="zh-CN" sz="1800" dirty="0">
                <a:ea typeface="宋体" panose="02010600030101010101" pitchFamily="2" charset="-122"/>
              </a:rPr>
              <a:t>If there is a reference to a page, </a:t>
            </a:r>
            <a:r>
              <a:rPr lang="en-US" altLang="zh-CN" sz="1800" dirty="0">
                <a:solidFill>
                  <a:srgbClr val="FF0000"/>
                </a:solidFill>
                <a:ea typeface="宋体" panose="02010600030101010101" pitchFamily="2" charset="-122"/>
              </a:rPr>
              <a:t>first reference </a:t>
            </a:r>
            <a:r>
              <a:rPr lang="en-US" altLang="zh-CN" sz="1800" dirty="0">
                <a:ea typeface="宋体" panose="02010600030101010101" pitchFamily="2" charset="-122"/>
              </a:rPr>
              <a:t>to that page will trap to operating system:</a:t>
            </a:r>
            <a:endParaRPr lang="en-US" altLang="zh-CN" sz="1800" dirty="0">
              <a:ea typeface="宋体" panose="02010600030101010101" pitchFamily="2" charset="-122"/>
            </a:endParaRP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a:ea typeface="宋体" panose="02010600030101010101" pitchFamily="2" charset="-122"/>
                <a:sym typeface="Symbol" panose="05050102010706020507" pitchFamily="18" charset="2"/>
              </a:rPr>
              <a:t>、缺页中断）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Operating system looks at </a:t>
            </a:r>
            <a:r>
              <a:rPr lang="en-US" altLang="zh-CN" sz="1800" b="1" dirty="0">
                <a:solidFill>
                  <a:srgbClr val="FF0000"/>
                </a:solidFill>
                <a:ea typeface="宋体" panose="02010600030101010101" pitchFamily="2" charset="-122"/>
                <a:sym typeface="Symbol" panose="05050102010706020507" pitchFamily="18" charset="2"/>
              </a:rPr>
              <a:t>another table</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 to decide:</a:t>
            </a:r>
            <a:endParaRPr lang="en-US" altLang="zh-CN" sz="1800" dirty="0">
              <a:ea typeface="宋体" panose="02010600030101010101" pitchFamily="2" charset="-122"/>
              <a:sym typeface="Symbol" panose="05050102010706020507" pitchFamily="18" charset="2"/>
            </a:endParaRPr>
          </a:p>
          <a:p>
            <a:pPr marL="800100" lvl="1" indent="-342900">
              <a:lnSpc>
                <a:spcPct val="90000"/>
              </a:lnSpc>
            </a:pPr>
            <a:r>
              <a:rPr lang="en-US" altLang="zh-CN" sz="1800" dirty="0">
                <a:solidFill>
                  <a:srgbClr val="7030A0"/>
                </a:solidFill>
                <a:ea typeface="宋体" panose="02010600030101010101" pitchFamily="2" charset="-122"/>
              </a:rPr>
              <a:t>Invalid reference </a:t>
            </a:r>
            <a:r>
              <a:rPr lang="en-US" altLang="zh-CN" sz="1800" dirty="0">
                <a:ea typeface="宋体" panose="02010600030101010101" pitchFamily="2" charset="-122"/>
                <a:sym typeface="Symbol" panose="05050102010706020507" pitchFamily="18" charset="2"/>
              </a:rPr>
              <a:t> abort</a:t>
            </a:r>
            <a:endParaRPr lang="en-US" altLang="zh-CN" sz="1800" dirty="0">
              <a:ea typeface="宋体" panose="02010600030101010101" pitchFamily="2" charset="-122"/>
              <a:sym typeface="Symbol" panose="05050102010706020507" pitchFamily="18" charset="2"/>
            </a:endParaRPr>
          </a:p>
          <a:p>
            <a:pPr marL="800100" lvl="1" indent="-342900">
              <a:lnSpc>
                <a:spcPct val="90000"/>
              </a:lnSpc>
            </a:pPr>
            <a:r>
              <a:rPr lang="en-US" altLang="zh-CN" sz="1800" dirty="0">
                <a:solidFill>
                  <a:srgbClr val="7030A0"/>
                </a:solidFill>
                <a:ea typeface="宋体" panose="02010600030101010101" pitchFamily="2" charset="-122"/>
                <a:sym typeface="Symbol" panose="05050102010706020507" pitchFamily="18" charset="2"/>
              </a:rPr>
              <a:t>Just not in memory </a:t>
            </a:r>
            <a:r>
              <a:rPr lang="en-US" altLang="zh-CN" sz="1800" dirty="0">
                <a:ea typeface="宋体" panose="02010600030101010101" pitchFamily="2" charset="-122"/>
                <a:sym typeface="Symbol" panose="05050102010706020507" pitchFamily="18" charset="2"/>
              </a:rPr>
              <a:t> bring to memory</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solidFill>
                  <a:srgbClr val="006600"/>
                </a:solidFill>
                <a:ea typeface="宋体" panose="02010600030101010101" pitchFamily="2" charset="-122"/>
                <a:sym typeface="Symbol" panose="05050102010706020507" pitchFamily="18" charset="2"/>
              </a:rPr>
              <a:t>Get empty </a:t>
            </a:r>
            <a:r>
              <a:rPr lang="en-US" altLang="zh-CN" sz="1800" dirty="0" smtClean="0">
                <a:solidFill>
                  <a:srgbClr val="006600"/>
                </a:solidFill>
                <a:ea typeface="宋体" panose="02010600030101010101" pitchFamily="2" charset="-122"/>
                <a:sym typeface="Symbol" panose="05050102010706020507" pitchFamily="18" charset="2"/>
              </a:rPr>
              <a:t>frame </a:t>
            </a:r>
            <a:r>
              <a:rPr lang="zh-CN" altLang="en-US" sz="1800" b="1" dirty="0" smtClean="0">
                <a:solidFill>
                  <a:srgbClr val="006600"/>
                </a:solidFill>
                <a:ea typeface="宋体" panose="02010600030101010101" pitchFamily="2" charset="-122"/>
                <a:sym typeface="Symbol" panose="05050102010706020507" pitchFamily="18" charset="2"/>
              </a:rPr>
              <a:t>（首先，要有空闲帧）</a:t>
            </a:r>
            <a:endParaRPr lang="en-US" altLang="zh-CN" sz="1800" b="1" dirty="0">
              <a:solidFill>
                <a:srgbClr val="006600"/>
              </a:solidFill>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0000CC"/>
                </a:solidFill>
                <a:ea typeface="宋体" panose="02010600030101010101" pitchFamily="2" charset="-122"/>
                <a:sym typeface="Symbol" panose="05050102010706020507" pitchFamily="18" charset="2"/>
              </a:rPr>
              <a:t>1</a:t>
            </a:r>
            <a:r>
              <a:rPr lang="zh-CN" altLang="en-US" sz="1800" b="1" dirty="0">
                <a:solidFill>
                  <a:srgbClr val="0000CC"/>
                </a:solidFill>
                <a:ea typeface="宋体" panose="02010600030101010101" pitchFamily="2" charset="-122"/>
                <a:sym typeface="Symbol" panose="05050102010706020507" pitchFamily="18" charset="2"/>
              </a:rPr>
              <a:t>、</a:t>
            </a:r>
            <a:r>
              <a:rPr lang="en-US" altLang="zh-CN" sz="1800" dirty="0">
                <a:solidFill>
                  <a:srgbClr val="0000CC"/>
                </a:solidFill>
                <a:ea typeface="宋体" panose="02010600030101010101" pitchFamily="2" charset="-122"/>
              </a:rPr>
              <a:t> first reference </a:t>
            </a:r>
            <a:r>
              <a:rPr lang="zh-CN" altLang="en-US" sz="1800" dirty="0">
                <a:solidFill>
                  <a:srgbClr val="0000CC"/>
                </a:solidFill>
                <a:ea typeface="宋体" panose="02010600030101010101" pitchFamily="2" charset="-122"/>
              </a:rPr>
              <a:t>：如跳转到一个新的页面，欲访问的操作数在一个新的页面中</a:t>
            </a:r>
            <a:endParaRPr lang="en-US" altLang="zh-CN" sz="18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FF0000"/>
                </a:solidFill>
                <a:ea typeface="宋体" panose="02010600030101010101" pitchFamily="2" charset="-122"/>
                <a:sym typeface="Symbol" panose="05050102010706020507" pitchFamily="18" charset="2"/>
              </a:rPr>
              <a:t>2</a:t>
            </a:r>
            <a:r>
              <a:rPr lang="zh-CN" altLang="en-US" sz="1800" b="1" dirty="0">
                <a:solidFill>
                  <a:srgbClr val="FF0000"/>
                </a:solidFill>
                <a:ea typeface="宋体" panose="02010600030101010101" pitchFamily="2" charset="-122"/>
                <a:sym typeface="Symbol" panose="05050102010706020507" pitchFamily="18" charset="2"/>
              </a:rPr>
              <a:t>、系统通过比对系统页表与进程页表以确定一个页面的引用是非法页面，还是一个尚未装入内存的合法页面。</a:t>
            </a:r>
            <a:endParaRPr lang="zh-CN" altLang="en-US" sz="1800" b="1" dirty="0">
              <a:solidFill>
                <a:srgbClr val="FF00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85800" y="228600"/>
            <a:ext cx="8077200" cy="1143000"/>
          </a:xfrm>
        </p:spPr>
        <p:txBody>
          <a:bodyPr/>
          <a:lstStyle/>
          <a:p>
            <a:pPr>
              <a:defRPr/>
            </a:pPr>
            <a:r>
              <a:rPr lang="en-US" altLang="zh-CN" dirty="0">
                <a:effectLst>
                  <a:outerShdw blurRad="38100" dist="38100" dir="2700000" algn="tl">
                    <a:srgbClr val="C0C0C0"/>
                  </a:outerShdw>
                </a:effectLst>
                <a:ea typeface="宋体" panose="02010600030101010101" pitchFamily="2" charset="-122"/>
              </a:rPr>
              <a:t>Modifying page-fault service routine to include page replacement</a:t>
            </a:r>
            <a:endParaRPr lang="en-US" altLang="zh-CN" dirty="0">
              <a:effectLst>
                <a:outerShdw blurRad="38100" dist="38100" dir="2700000" algn="tl">
                  <a:srgbClr val="C0C0C0"/>
                </a:outerShdw>
              </a:effectLst>
              <a:ea typeface="宋体" panose="02010600030101010101" pitchFamily="2" charset="-122"/>
            </a:endParaRPr>
          </a:p>
        </p:txBody>
      </p:sp>
      <p:sp>
        <p:nvSpPr>
          <p:cNvPr id="43011" name="Rectangle 3"/>
          <p:cNvSpPr>
            <a:spLocks noGrp="1" noChangeArrowheads="1"/>
          </p:cNvSpPr>
          <p:nvPr>
            <p:ph type="body" idx="4294967295"/>
          </p:nvPr>
        </p:nvSpPr>
        <p:spPr>
          <a:xfrm>
            <a:off x="842963" y="1778000"/>
            <a:ext cx="7661845" cy="3970338"/>
          </a:xfrm>
        </p:spPr>
        <p:txBody>
          <a:bodyPr/>
          <a:lstStyle/>
          <a:p>
            <a:pPr marL="0" indent="0">
              <a:buFont typeface="Monotype Sorts" pitchFamily="2" charset="2"/>
              <a:buNone/>
            </a:pPr>
            <a:r>
              <a:rPr lang="en-US" altLang="zh-CN" sz="2000" dirty="0">
                <a:ea typeface="宋体" panose="02010600030101010101" pitchFamily="2" charset="-122"/>
              </a:rPr>
              <a:t>1. </a:t>
            </a:r>
            <a:r>
              <a:rPr lang="en-US" altLang="zh-CN" sz="2000" b="1" dirty="0">
                <a:ea typeface="宋体" panose="02010600030101010101" pitchFamily="2" charset="-122"/>
              </a:rPr>
              <a:t>Find the location of the desired page on disk</a:t>
            </a:r>
            <a:r>
              <a:rPr lang="zh-CN" altLang="en-US" sz="2000" b="1" dirty="0">
                <a:ea typeface="宋体" panose="02010600030101010101" pitchFamily="2" charset="-122"/>
              </a:rPr>
              <a:t>（</a:t>
            </a:r>
            <a:r>
              <a:rPr lang="en-US" altLang="zh-CN" sz="2000" b="1" dirty="0">
                <a:ea typeface="宋体" panose="02010600030101010101" pitchFamily="2" charset="-122"/>
              </a:rPr>
              <a:t>how</a:t>
            </a:r>
            <a:r>
              <a:rPr lang="zh-CN" altLang="en-US" sz="2000" b="1" dirty="0">
                <a:ea typeface="宋体" panose="02010600030101010101" pitchFamily="2" charset="-122"/>
              </a:rPr>
              <a:t>？）</a:t>
            </a:r>
            <a:endParaRPr lang="en-US" altLang="zh-CN" sz="2000" b="1" dirty="0">
              <a:ea typeface="宋体" panose="02010600030101010101" pitchFamily="2" charset="-122"/>
            </a:endParaRPr>
          </a:p>
          <a:p>
            <a:pPr marL="0" indent="0">
              <a:spcBef>
                <a:spcPct val="0"/>
              </a:spcBef>
              <a:buFont typeface="Monotype Sorts" pitchFamily="2" charset="2"/>
              <a:buNone/>
            </a:pPr>
            <a:r>
              <a:rPr lang="en-US" altLang="zh-CN" sz="2000" dirty="0">
                <a:ea typeface="宋体" panose="02010600030101010101" pitchFamily="2" charset="-122"/>
              </a:rPr>
              <a:t>2. Find a free frame:</a:t>
            </a:r>
            <a:br>
              <a:rPr lang="en-US" altLang="zh-CN" sz="2000" dirty="0">
                <a:ea typeface="宋体" panose="02010600030101010101" pitchFamily="2" charset="-122"/>
              </a:rPr>
            </a:br>
            <a:r>
              <a:rPr lang="en-US" altLang="zh-CN" sz="2000" dirty="0">
                <a:ea typeface="宋体" panose="02010600030101010101" pitchFamily="2" charset="-122"/>
              </a:rPr>
              <a:t>   </a:t>
            </a:r>
            <a:r>
              <a:rPr lang="en-US" altLang="zh-CN" sz="2000" b="1" dirty="0">
                <a:ea typeface="宋体" panose="02010600030101010101" pitchFamily="2" charset="-122"/>
              </a:rPr>
              <a:t>-  </a:t>
            </a:r>
            <a:r>
              <a:rPr lang="en-US" altLang="zh-CN" sz="2000" b="1" dirty="0">
                <a:solidFill>
                  <a:srgbClr val="7030A0"/>
                </a:solidFill>
                <a:ea typeface="宋体" panose="02010600030101010101" pitchFamily="2" charset="-122"/>
              </a:rPr>
              <a:t>If there is a free frame, use it</a:t>
            </a:r>
            <a:br>
              <a:rPr lang="en-US" altLang="zh-CN" sz="2000" b="1" dirty="0">
                <a:solidFill>
                  <a:srgbClr val="7030A0"/>
                </a:solidFill>
                <a:ea typeface="宋体" panose="02010600030101010101" pitchFamily="2" charset="-122"/>
              </a:rPr>
            </a:br>
            <a:r>
              <a:rPr lang="en-US" altLang="zh-CN" sz="2000" dirty="0">
                <a:ea typeface="宋体" panose="02010600030101010101" pitchFamily="2" charset="-122"/>
              </a:rPr>
              <a:t>   -  </a:t>
            </a:r>
            <a:r>
              <a:rPr lang="en-US" altLang="zh-CN" sz="2000" b="1" dirty="0">
                <a:ea typeface="宋体" panose="02010600030101010101" pitchFamily="2" charset="-122"/>
              </a:rPr>
              <a:t>If there is </a:t>
            </a:r>
            <a:r>
              <a:rPr lang="en-US" altLang="zh-CN" sz="2000" b="1" dirty="0">
                <a:solidFill>
                  <a:srgbClr val="C00000"/>
                </a:solidFill>
                <a:ea typeface="宋体" panose="02010600030101010101" pitchFamily="2" charset="-122"/>
              </a:rPr>
              <a:t>no free frame</a:t>
            </a:r>
            <a:r>
              <a:rPr lang="en-US" altLang="zh-CN" sz="2000" dirty="0">
                <a:ea typeface="宋体" panose="02010600030101010101" pitchFamily="2" charset="-122"/>
              </a:rPr>
              <a:t>, use a </a:t>
            </a:r>
            <a:r>
              <a:rPr lang="en-US" altLang="zh-CN" sz="2000" b="1" dirty="0">
                <a:solidFill>
                  <a:srgbClr val="FF0000"/>
                </a:solidFill>
                <a:ea typeface="宋体" panose="02010600030101010101" pitchFamily="2" charset="-122"/>
              </a:rPr>
              <a:t>page replacement </a:t>
            </a:r>
            <a:r>
              <a:rPr lang="en-US" altLang="zh-CN" sz="2000" dirty="0">
                <a:solidFill>
                  <a:srgbClr val="FF0000"/>
                </a:solidFill>
                <a:ea typeface="宋体" panose="02010600030101010101" pitchFamily="2" charset="-122"/>
              </a:rPr>
              <a:t>  </a:t>
            </a:r>
            <a:endParaRPr lang="en-US" altLang="zh-CN" sz="2000" dirty="0">
              <a:solidFill>
                <a:srgbClr val="FF0000"/>
              </a:solidFill>
              <a:ea typeface="宋体" panose="02010600030101010101" pitchFamily="2" charset="-122"/>
            </a:endParaRPr>
          </a:p>
          <a:p>
            <a:pPr marL="0" indent="0">
              <a:spcBef>
                <a:spcPct val="0"/>
              </a:spcBef>
              <a:buFont typeface="Monotype Sorts" pitchFamily="2" charset="2"/>
              <a:buNone/>
            </a:pPr>
            <a:r>
              <a:rPr lang="en-US" altLang="zh-CN" sz="2000" dirty="0">
                <a:ea typeface="宋体" panose="02010600030101010101" pitchFamily="2" charset="-122"/>
              </a:rPr>
              <a:t>      algorithm to select a </a:t>
            </a:r>
            <a:r>
              <a:rPr lang="en-US" altLang="zh-CN" sz="2000" b="1" dirty="0">
                <a:ea typeface="宋体" panose="02010600030101010101" pitchFamily="2" charset="-122"/>
              </a:rPr>
              <a:t>victim</a:t>
            </a:r>
            <a:r>
              <a:rPr lang="en-US" altLang="zh-CN" sz="2000" dirty="0">
                <a:ea typeface="宋体" panose="02010600030101010101" pitchFamily="2" charset="-122"/>
              </a:rPr>
              <a:t> frame</a:t>
            </a:r>
            <a:br>
              <a:rPr lang="en-US" altLang="zh-CN" sz="2000" dirty="0">
                <a:ea typeface="宋体" panose="02010600030101010101" pitchFamily="2" charset="-122"/>
              </a:rPr>
            </a:br>
            <a:r>
              <a:rPr lang="en-US" altLang="zh-CN" sz="2000" dirty="0">
                <a:highlight>
                  <a:srgbClr val="FFFF00"/>
                </a:highlight>
                <a:ea typeface="宋体" panose="02010600030101010101" pitchFamily="2" charset="-122"/>
              </a:rPr>
              <a:t>   -  if this victim frame </a:t>
            </a:r>
            <a:r>
              <a:rPr lang="en-US" altLang="zh-CN" sz="2000" dirty="0">
                <a:solidFill>
                  <a:srgbClr val="006600"/>
                </a:solidFill>
                <a:highlight>
                  <a:srgbClr val="FFFF00"/>
                </a:highlight>
                <a:ea typeface="宋体" panose="02010600030101010101" pitchFamily="2" charset="-122"/>
              </a:rPr>
              <a:t>has  been modified </a:t>
            </a:r>
            <a:r>
              <a:rPr lang="en-US" altLang="zh-CN" sz="2000" dirty="0">
                <a:highlight>
                  <a:srgbClr val="FFFF00"/>
                </a:highlight>
                <a:ea typeface="宋体" panose="02010600030101010101" pitchFamily="2" charset="-122"/>
              </a:rPr>
              <a:t>since it was read </a:t>
            </a:r>
            <a:endParaRPr lang="en-US" altLang="zh-CN" sz="2000" dirty="0">
              <a:highlight>
                <a:srgbClr val="FFFF00"/>
              </a:highlight>
              <a:ea typeface="宋体" panose="02010600030101010101" pitchFamily="2" charset="-122"/>
            </a:endParaRPr>
          </a:p>
          <a:p>
            <a:pPr marL="0" indent="0">
              <a:spcBef>
                <a:spcPct val="0"/>
              </a:spcBef>
              <a:buFont typeface="Monotype Sorts" pitchFamily="2" charset="2"/>
              <a:buNone/>
            </a:pPr>
            <a:r>
              <a:rPr lang="en-US" altLang="zh-CN" sz="2000" dirty="0">
                <a:highlight>
                  <a:srgbClr val="FFFF00"/>
                </a:highlight>
                <a:ea typeface="宋体" panose="02010600030101010101" pitchFamily="2" charset="-122"/>
              </a:rPr>
              <a:t>      in from the disk, then </a:t>
            </a:r>
            <a:r>
              <a:rPr lang="en-US" altLang="zh-CN" sz="2000" dirty="0">
                <a:solidFill>
                  <a:srgbClr val="7030A0"/>
                </a:solidFill>
                <a:highlight>
                  <a:srgbClr val="FFFF00"/>
                </a:highlight>
                <a:ea typeface="宋体" panose="02010600030101010101" pitchFamily="2" charset="-122"/>
              </a:rPr>
              <a:t>write the victim frame to the disk</a:t>
            </a:r>
            <a:r>
              <a:rPr lang="en-US" altLang="zh-CN" sz="2000" dirty="0">
                <a:highlight>
                  <a:srgbClr val="FFFF00"/>
                </a:highlight>
                <a:ea typeface="宋体" panose="02010600030101010101" pitchFamily="2" charset="-122"/>
              </a:rPr>
              <a:t>;</a:t>
            </a:r>
            <a:endParaRPr lang="en-US" altLang="zh-CN" sz="2000" dirty="0">
              <a:highlight>
                <a:srgbClr val="FFFF00"/>
              </a:highlight>
              <a:ea typeface="宋体" panose="02010600030101010101" pitchFamily="2" charset="-122"/>
            </a:endParaRPr>
          </a:p>
          <a:p>
            <a:pPr marL="0" indent="0">
              <a:spcBef>
                <a:spcPct val="0"/>
              </a:spcBef>
              <a:buFont typeface="Monotype Sorts" pitchFamily="2" charset="2"/>
              <a:buNone/>
            </a:pPr>
            <a:r>
              <a:rPr lang="en-US" altLang="zh-CN" sz="2000" dirty="0">
                <a:solidFill>
                  <a:srgbClr val="006600"/>
                </a:solidFill>
                <a:highlight>
                  <a:srgbClr val="FFFF00"/>
                </a:highlight>
                <a:ea typeface="宋体" panose="02010600030101010101" pitchFamily="2" charset="-122"/>
              </a:rPr>
              <a:t>      change the page  and frame tables accordingly</a:t>
            </a:r>
            <a:r>
              <a:rPr lang="en-US" altLang="zh-CN" sz="2000" dirty="0">
                <a:solidFill>
                  <a:srgbClr val="009900"/>
                </a:solidFill>
                <a:highlight>
                  <a:srgbClr val="FFFF00"/>
                </a:highlight>
                <a:ea typeface="宋体" panose="02010600030101010101" pitchFamily="2" charset="-122"/>
              </a:rPr>
              <a:t>.</a:t>
            </a:r>
            <a:endParaRPr lang="en-US" altLang="zh-CN" sz="2000" dirty="0">
              <a:solidFill>
                <a:srgbClr val="009900"/>
              </a:solidFill>
              <a:highlight>
                <a:srgbClr val="FFFF00"/>
              </a:highlight>
              <a:ea typeface="宋体" panose="02010600030101010101" pitchFamily="2" charset="-122"/>
            </a:endParaRPr>
          </a:p>
          <a:p>
            <a:pPr marL="0" indent="0">
              <a:buFont typeface="Monotype Sorts" pitchFamily="2" charset="2"/>
              <a:buNone/>
            </a:pPr>
            <a:r>
              <a:rPr lang="en-US" altLang="zh-CN" sz="2000" dirty="0">
                <a:ea typeface="宋体" panose="02010600030101010101" pitchFamily="2" charset="-122"/>
              </a:rPr>
              <a:t>3</a:t>
            </a:r>
            <a:r>
              <a:rPr lang="en-US" altLang="zh-CN" sz="2000" dirty="0">
                <a:solidFill>
                  <a:srgbClr val="7030A0"/>
                </a:solidFill>
                <a:ea typeface="宋体" panose="02010600030101010101" pitchFamily="2" charset="-122"/>
              </a:rPr>
              <a:t>. Bring  the desired page into the (newly) free frame</a:t>
            </a:r>
            <a:r>
              <a:rPr lang="en-US" altLang="zh-CN" sz="2000" dirty="0">
                <a:ea typeface="宋体" panose="02010600030101010101" pitchFamily="2" charset="-122"/>
              </a:rPr>
              <a:t>; update the </a:t>
            </a:r>
            <a:r>
              <a:rPr lang="en-US" altLang="zh-CN" sz="2000" dirty="0">
                <a:solidFill>
                  <a:srgbClr val="0000CC"/>
                </a:solidFill>
                <a:ea typeface="宋体" panose="02010600030101010101" pitchFamily="2" charset="-122"/>
              </a:rPr>
              <a:t>page and frame tables</a:t>
            </a:r>
            <a:endParaRPr lang="en-US" altLang="zh-CN" sz="2000" dirty="0">
              <a:ea typeface="宋体" panose="02010600030101010101" pitchFamily="2" charset="-122"/>
            </a:endParaRPr>
          </a:p>
          <a:p>
            <a:pPr marL="0" indent="0">
              <a:buFont typeface="Monotype Sorts" pitchFamily="2" charset="2"/>
              <a:buNone/>
            </a:pPr>
            <a:r>
              <a:rPr lang="en-US" altLang="zh-CN" sz="2000" dirty="0">
                <a:ea typeface="宋体" panose="02010600030101010101" pitchFamily="2" charset="-122"/>
              </a:rPr>
              <a:t>4. Restart the process</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Page Replacement</a:t>
            </a:r>
            <a:endParaRPr lang="en-US" altLang="zh-CN">
              <a:effectLst>
                <a:outerShdw blurRad="38100" dist="38100" dir="2700000" algn="tl">
                  <a:srgbClr val="C0C0C0"/>
                </a:outerShdw>
              </a:effectLst>
              <a:ea typeface="宋体" panose="02010600030101010101" pitchFamily="2" charset="-122"/>
            </a:endParaRPr>
          </a:p>
        </p:txBody>
      </p:sp>
      <p:pic>
        <p:nvPicPr>
          <p:cNvPr id="44035" name="Picture 4"/>
          <p:cNvPicPr>
            <a:picLocks noChangeAspect="1" noChangeArrowheads="1"/>
          </p:cNvPicPr>
          <p:nvPr/>
        </p:nvPicPr>
        <p:blipFill>
          <a:blip r:embed="rId1">
            <a:extLst>
              <a:ext uri="{28A0092B-C50C-407E-A947-70E740481C1C}">
                <a14:useLocalDpi xmlns:a14="http://schemas.microsoft.com/office/drawing/2010/main" val="0"/>
              </a:ext>
            </a:extLst>
          </a:blip>
          <a:srcRect l="694" t="1534" r="694" b="1534"/>
          <a:stretch>
            <a:fillRect/>
          </a:stretch>
        </p:blipFill>
        <p:spPr bwMode="auto">
          <a:xfrm>
            <a:off x="685800" y="1350963"/>
            <a:ext cx="6427788" cy="47450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文本框 3"/>
          <p:cNvSpPr txBox="1">
            <a:spLocks noChangeArrowheads="1"/>
          </p:cNvSpPr>
          <p:nvPr/>
        </p:nvSpPr>
        <p:spPr bwMode="auto">
          <a:xfrm>
            <a:off x="996950" y="4476750"/>
            <a:ext cx="14778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9900"/>
                </a:solidFill>
                <a:ea typeface="宋体" panose="02010600030101010101" pitchFamily="2" charset="-122"/>
              </a:rPr>
              <a:t>Frame </a:t>
            </a:r>
            <a:r>
              <a:rPr lang="en-US" altLang="zh-CN" sz="1800">
                <a:solidFill>
                  <a:srgbClr val="C00000"/>
                </a:solidFill>
                <a:ea typeface="宋体" panose="02010600030101010101" pitchFamily="2" charset="-122"/>
              </a:rPr>
              <a:t>f</a:t>
            </a:r>
            <a:r>
              <a:rPr lang="en-US" altLang="zh-CN" sz="1800">
                <a:solidFill>
                  <a:srgbClr val="009900"/>
                </a:solidFill>
                <a:ea typeface="宋体" panose="02010600030101010101" pitchFamily="2" charset="-122"/>
              </a:rPr>
              <a:t> is the </a:t>
            </a:r>
            <a:r>
              <a:rPr lang="en-US" altLang="zh-CN" sz="1800">
                <a:solidFill>
                  <a:srgbClr val="C00000"/>
                </a:solidFill>
                <a:ea typeface="宋体" panose="02010600030101010101" pitchFamily="2" charset="-122"/>
              </a:rPr>
              <a:t>victim </a:t>
            </a:r>
            <a:endParaRPr lang="zh-CN" altLang="en-US" sz="18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Page Replacement Algorithms</a:t>
            </a:r>
            <a:endParaRPr lang="en-US" altLang="zh-CN">
              <a:effectLst>
                <a:outerShdw blurRad="38100" dist="38100" dir="2700000" algn="tl">
                  <a:srgbClr val="C0C0C0"/>
                </a:outerShdw>
              </a:effectLst>
              <a:ea typeface="宋体" panose="02010600030101010101" pitchFamily="2" charset="-122"/>
            </a:endParaRPr>
          </a:p>
        </p:txBody>
      </p:sp>
      <p:sp>
        <p:nvSpPr>
          <p:cNvPr id="45059" name="Rectangle 3"/>
          <p:cNvSpPr>
            <a:spLocks noGrp="1" noChangeArrowheads="1"/>
          </p:cNvSpPr>
          <p:nvPr>
            <p:ph type="body" idx="4294967295"/>
          </p:nvPr>
        </p:nvSpPr>
        <p:spPr>
          <a:xfrm>
            <a:off x="815975" y="1125538"/>
            <a:ext cx="7337425" cy="5068887"/>
          </a:xfrm>
        </p:spPr>
        <p:txBody>
          <a:bodyPr/>
          <a:lstStyle/>
          <a:p>
            <a:pPr>
              <a:tabLst>
                <a:tab pos="3146425" algn="ctr"/>
              </a:tabLst>
            </a:pPr>
            <a:r>
              <a:rPr lang="en-US" altLang="zh-CN" sz="2000" b="1" dirty="0">
                <a:solidFill>
                  <a:srgbClr val="C00000"/>
                </a:solidFill>
                <a:ea typeface="宋体" panose="02010600030101010101" pitchFamily="2" charset="-122"/>
              </a:rPr>
              <a:t>Want lowest page-fault rate</a:t>
            </a:r>
            <a:endParaRPr lang="en-US" altLang="zh-CN" sz="2000" b="1" dirty="0">
              <a:solidFill>
                <a:srgbClr val="C00000"/>
              </a:solidFill>
              <a:ea typeface="宋体" panose="02010600030101010101" pitchFamily="2" charset="-122"/>
            </a:endParaRPr>
          </a:p>
          <a:p>
            <a:pPr lvl="1">
              <a:tabLst>
                <a:tab pos="3146425" algn="ctr"/>
              </a:tabLst>
            </a:pPr>
            <a:r>
              <a:rPr lang="en-US" altLang="zh-CN" sz="1800" b="1" dirty="0">
                <a:solidFill>
                  <a:srgbClr val="7030A0"/>
                </a:solidFill>
                <a:ea typeface="宋体" panose="02010600030101010101" pitchFamily="2" charset="-122"/>
              </a:rPr>
              <a:t>page-replacement algorithm</a:t>
            </a:r>
            <a:endParaRPr lang="en-US" altLang="zh-CN" sz="1800" b="1" dirty="0">
              <a:solidFill>
                <a:srgbClr val="7030A0"/>
              </a:solidFill>
              <a:ea typeface="宋体" panose="02010600030101010101" pitchFamily="2" charset="-122"/>
            </a:endParaRPr>
          </a:p>
          <a:p>
            <a:pPr lvl="1">
              <a:tabLst>
                <a:tab pos="3146425" algn="ctr"/>
              </a:tabLst>
            </a:pPr>
            <a:r>
              <a:rPr lang="en-US" altLang="zh-CN" sz="1800" b="1" dirty="0">
                <a:solidFill>
                  <a:srgbClr val="7030A0"/>
                </a:solidFill>
                <a:ea typeface="宋体" panose="02010600030101010101" pitchFamily="2" charset="-122"/>
              </a:rPr>
              <a:t>frame-allocation algorithm</a:t>
            </a:r>
            <a:endParaRPr lang="en-US" altLang="zh-CN" sz="1800" b="1" dirty="0">
              <a:solidFill>
                <a:srgbClr val="7030A0"/>
              </a:solidFill>
              <a:ea typeface="宋体" panose="02010600030101010101" pitchFamily="2" charset="-122"/>
            </a:endParaRPr>
          </a:p>
          <a:p>
            <a:pPr>
              <a:tabLst>
                <a:tab pos="3146425" algn="ctr"/>
              </a:tabLst>
            </a:pPr>
            <a:r>
              <a:rPr lang="en-US" altLang="zh-CN" sz="2000" dirty="0">
                <a:ea typeface="宋体" panose="02010600030101010101" pitchFamily="2" charset="-122"/>
              </a:rPr>
              <a:t>Evaluate algorithm by running it on a </a:t>
            </a:r>
            <a:r>
              <a:rPr lang="en-US" altLang="zh-CN" sz="2000" dirty="0">
                <a:solidFill>
                  <a:srgbClr val="0000CC"/>
                </a:solidFill>
                <a:ea typeface="宋体" panose="02010600030101010101" pitchFamily="2" charset="-122"/>
              </a:rPr>
              <a:t>particular string </a:t>
            </a:r>
            <a:r>
              <a:rPr lang="en-US" altLang="zh-CN" sz="2000" dirty="0">
                <a:ea typeface="宋体" panose="02010600030101010101" pitchFamily="2" charset="-122"/>
              </a:rPr>
              <a:t>of memory references (</a:t>
            </a:r>
            <a:r>
              <a:rPr lang="en-US" altLang="zh-CN" sz="2000" b="1" dirty="0">
                <a:solidFill>
                  <a:srgbClr val="0000CC"/>
                </a:solidFill>
                <a:ea typeface="宋体" panose="02010600030101010101" pitchFamily="2" charset="-122"/>
              </a:rPr>
              <a:t>reference string</a:t>
            </a:r>
            <a:r>
              <a:rPr lang="en-US" altLang="zh-CN" sz="2000" dirty="0">
                <a:ea typeface="宋体" panose="02010600030101010101" pitchFamily="2" charset="-122"/>
              </a:rPr>
              <a:t>) with </a:t>
            </a:r>
            <a:r>
              <a:rPr lang="en-US" altLang="zh-CN" sz="2000" dirty="0">
                <a:solidFill>
                  <a:srgbClr val="0000CC"/>
                </a:solidFill>
                <a:ea typeface="宋体" panose="02010600030101010101" pitchFamily="2" charset="-122"/>
              </a:rPr>
              <a:t>the number of page frames available</a:t>
            </a:r>
            <a:r>
              <a:rPr lang="en-US" altLang="zh-CN" sz="2000" dirty="0">
                <a:ea typeface="宋体" panose="02010600030101010101" pitchFamily="2" charset="-122"/>
              </a:rPr>
              <a:t>, and computing the number of page faults on that string</a:t>
            </a:r>
            <a:endParaRPr lang="en-US" altLang="zh-CN" sz="1600" dirty="0">
              <a:ea typeface="宋体" panose="02010600030101010101" pitchFamily="2" charset="-122"/>
            </a:endParaRPr>
          </a:p>
          <a:p>
            <a:pPr>
              <a:tabLst>
                <a:tab pos="3146425" algn="ctr"/>
              </a:tabLst>
            </a:pPr>
            <a:r>
              <a:rPr lang="en-US" altLang="zh-CN" sz="2000" dirty="0">
                <a:solidFill>
                  <a:srgbClr val="7030A0"/>
                </a:solidFill>
                <a:ea typeface="宋体" panose="02010600030101010101" pitchFamily="2" charset="-122"/>
              </a:rPr>
              <a:t>Suppose address sequence as follows:</a:t>
            </a:r>
            <a:endParaRPr lang="en-US" altLang="zh-CN" sz="2000" dirty="0">
              <a:solidFill>
                <a:srgbClr val="7030A0"/>
              </a:solidFill>
              <a:ea typeface="宋体" panose="02010600030101010101" pitchFamily="2" charset="-122"/>
            </a:endParaRPr>
          </a:p>
          <a:p>
            <a:pPr>
              <a:buFont typeface="Monotype Sorts" pitchFamily="2" charset="2"/>
              <a:buNone/>
              <a:tabLst>
                <a:tab pos="3146425" algn="ctr"/>
              </a:tabLst>
            </a:pPr>
            <a:r>
              <a:rPr lang="en-US" altLang="zh-CN" sz="1800" dirty="0">
                <a:ea typeface="宋体" panose="02010600030101010101" pitchFamily="2" charset="-122"/>
              </a:rPr>
              <a:t>      0100</a:t>
            </a:r>
            <a:r>
              <a:rPr lang="zh-CN" altLang="en-US" sz="1800" dirty="0">
                <a:ea typeface="宋体" panose="02010600030101010101" pitchFamily="2" charset="-122"/>
              </a:rPr>
              <a:t>，0432，0101，0612，</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，0611，</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0610，</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，0609，</a:t>
            </a:r>
            <a:r>
              <a:rPr lang="zh-CN" altLang="en-US" sz="1800" dirty="0">
                <a:solidFill>
                  <a:srgbClr val="009900"/>
                </a:solidFill>
                <a:ea typeface="宋体" panose="02010600030101010101" pitchFamily="2" charset="-122"/>
              </a:rPr>
              <a:t>0102，0105  </a:t>
            </a:r>
            <a:endParaRPr lang="zh-CN" altLang="en-US" sz="1800" dirty="0">
              <a:solidFill>
                <a:srgbClr val="009900"/>
              </a:solidFill>
              <a:ea typeface="宋体" panose="02010600030101010101" pitchFamily="2" charset="-122"/>
            </a:endParaRPr>
          </a:p>
          <a:p>
            <a:pPr>
              <a:buFont typeface="Monotype Sorts" pitchFamily="2" charset="2"/>
              <a:buNone/>
              <a:tabLst>
                <a:tab pos="3146425" algn="ctr"/>
              </a:tabLst>
            </a:pPr>
            <a:r>
              <a:rPr lang="zh-CN" altLang="en-US" sz="1600" dirty="0">
                <a:ea typeface="宋体" panose="02010600030101010101" pitchFamily="2" charset="-122"/>
              </a:rPr>
              <a:t>      </a:t>
            </a:r>
            <a:r>
              <a:rPr lang="zh-CN" altLang="en-US" sz="1800" dirty="0">
                <a:ea typeface="宋体" panose="02010600030101010101" pitchFamily="2" charset="-122"/>
              </a:rPr>
              <a:t> </a:t>
            </a:r>
            <a:r>
              <a:rPr lang="zh-CN" altLang="en-US" sz="1800" dirty="0">
                <a:solidFill>
                  <a:srgbClr val="C00000"/>
                </a:solidFill>
                <a:ea typeface="宋体" panose="02010600030101010101" pitchFamily="2" charset="-122"/>
              </a:rPr>
              <a:t>at 100 bytes per page</a:t>
            </a:r>
            <a:r>
              <a:rPr lang="zh-CN" altLang="en-US" sz="1800" dirty="0">
                <a:solidFill>
                  <a:srgbClr val="7030A0"/>
                </a:solidFill>
                <a:ea typeface="宋体" panose="02010600030101010101" pitchFamily="2" charset="-122"/>
              </a:rPr>
              <a:t>, the reference string is</a:t>
            </a:r>
            <a:r>
              <a:rPr lang="zh-CN" altLang="en-US" sz="1800" dirty="0">
                <a:ea typeface="宋体" panose="02010600030101010101" pitchFamily="2" charset="-122"/>
              </a:rPr>
              <a:t>:</a:t>
            </a:r>
            <a:r>
              <a:rPr lang="zh-CN" altLang="en-US" sz="1800" b="1" dirty="0">
                <a:solidFill>
                  <a:srgbClr val="0000CC"/>
                </a:solidFill>
                <a:ea typeface="宋体" panose="02010600030101010101" pitchFamily="2" charset="-122"/>
              </a:rPr>
              <a:t>1,4,1,6,1,6,1,6,1,6,1</a:t>
            </a:r>
            <a:r>
              <a:rPr lang="zh-CN" altLang="en-US" sz="2000" b="1" dirty="0">
                <a:solidFill>
                  <a:srgbClr val="0000CC"/>
                </a:solidFill>
                <a:ea typeface="宋体" panose="02010600030101010101" pitchFamily="2" charset="-122"/>
              </a:rPr>
              <a:t>  </a:t>
            </a:r>
            <a:r>
              <a:rPr lang="zh-CN" altLang="en-US" sz="2000" dirty="0">
                <a:ea typeface="宋体" panose="02010600030101010101" pitchFamily="2" charset="-122"/>
              </a:rPr>
              <a:t>   </a:t>
            </a:r>
            <a:endParaRPr lang="zh-CN" altLang="en-US" sz="2000" dirty="0">
              <a:ea typeface="宋体" panose="02010600030101010101" pitchFamily="2" charset="-122"/>
            </a:endParaRPr>
          </a:p>
          <a:p>
            <a:pPr>
              <a:tabLst>
                <a:tab pos="3146425" algn="ctr"/>
              </a:tabLst>
            </a:pPr>
            <a:r>
              <a:rPr lang="zh-CN" altLang="en-US" sz="2000" dirty="0">
                <a:ea typeface="宋体" panose="02010600030101010101" pitchFamily="2" charset="-122"/>
              </a:rPr>
              <a:t>In all our examples, the reference string is:</a:t>
            </a:r>
            <a:endParaRPr lang="zh-CN" altLang="en-US" sz="2000" dirty="0">
              <a:ea typeface="宋体" panose="02010600030101010101" pitchFamily="2" charset="-122"/>
            </a:endParaRPr>
          </a:p>
          <a:p>
            <a:pPr>
              <a:buFont typeface="Monotype Sorts" pitchFamily="2" charset="2"/>
              <a:buNone/>
              <a:tabLst>
                <a:tab pos="3146425" algn="ctr"/>
              </a:tabLst>
            </a:pPr>
            <a:r>
              <a:rPr lang="zh-CN" altLang="en-US" sz="2000" dirty="0">
                <a:ea typeface="宋体" panose="02010600030101010101" pitchFamily="2" charset="-122"/>
              </a:rPr>
              <a:t>	   </a:t>
            </a:r>
            <a:r>
              <a:rPr lang="zh-CN" altLang="en-US" sz="2000" b="1" dirty="0">
                <a:solidFill>
                  <a:srgbClr val="FF0000"/>
                </a:solidFill>
                <a:ea typeface="宋体" panose="02010600030101010101" pitchFamily="2" charset="-122"/>
              </a:rPr>
              <a:t>7, 0, 1, 2, 0, 3, 0, 4, 2, 3, 0, 3, 2, 1, 2, 0, 1, 7, 0, 1 </a:t>
            </a:r>
            <a:endParaRPr lang="zh-CN" altLang="en-US"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Background</a:t>
            </a:r>
            <a:endParaRPr lang="zh-CN" altLang="en-US" dirty="0">
              <a:effectLst>
                <a:outerShdw blurRad="38100" dist="38100" dir="2700000" algn="tl">
                  <a:srgbClr val="C0C0C0"/>
                </a:outerShdw>
              </a:effectLst>
              <a:ea typeface="宋体" panose="02010600030101010101" pitchFamily="2" charset="-122"/>
            </a:endParaRPr>
          </a:p>
        </p:txBody>
      </p:sp>
      <p:sp>
        <p:nvSpPr>
          <p:cNvPr id="7171" name="Rectangle 3"/>
          <p:cNvSpPr>
            <a:spLocks noGrp="1" noChangeArrowheads="1"/>
          </p:cNvSpPr>
          <p:nvPr>
            <p:ph type="body" idx="4294967295"/>
          </p:nvPr>
        </p:nvSpPr>
        <p:spPr>
          <a:xfrm>
            <a:off x="559292" y="882313"/>
            <a:ext cx="7981025" cy="5474100"/>
          </a:xfrm>
        </p:spPr>
        <p:txBody>
          <a:bodyPr/>
          <a:lstStyle/>
          <a:p>
            <a:pPr marL="342900" lvl="2" indent="-342900" eaLnBrk="1" hangingPunct="1">
              <a:spcBef>
                <a:spcPts val="600"/>
              </a:spcBef>
              <a:buClr>
                <a:srgbClr val="993300"/>
              </a:buClr>
              <a:buSzPct val="90000"/>
              <a:buFont typeface="Monotype Sorts" pitchFamily="2" charset="2"/>
              <a:buChar char="n"/>
              <a:defRPr/>
            </a:pPr>
            <a:r>
              <a:rPr lang="zh-CN" altLang="en-US" sz="2000" b="1" dirty="0" smtClean="0">
                <a:ea typeface="宋体" panose="02010600030101010101" pitchFamily="2" charset="-122"/>
              </a:rPr>
              <a:t>前面</a:t>
            </a:r>
            <a:r>
              <a:rPr lang="zh-CN" altLang="en-US" sz="2000" b="1" dirty="0">
                <a:ea typeface="宋体" panose="02010600030101010101" pitchFamily="2" charset="-122"/>
              </a:rPr>
              <a:t>介绍的几种存储器管理方法，要求作业在运行前，将作业</a:t>
            </a:r>
            <a:r>
              <a:rPr lang="zh-CN" altLang="en-US" sz="2000" b="1" i="1" u="sng" dirty="0">
                <a:solidFill>
                  <a:srgbClr val="FF0000"/>
                </a:solidFill>
                <a:ea typeface="宋体" panose="02010600030101010101" pitchFamily="2" charset="-122"/>
              </a:rPr>
              <a:t>全部装入</a:t>
            </a:r>
            <a:r>
              <a:rPr lang="zh-CN" altLang="en-US" sz="2000" b="1" dirty="0">
                <a:ea typeface="宋体" panose="02010600030101010101" pitchFamily="2" charset="-122"/>
              </a:rPr>
              <a:t>内存，直到作业运行完后才能</a:t>
            </a:r>
            <a:r>
              <a:rPr lang="zh-CN" altLang="en-US" sz="2000" b="1" i="1" u="sng" dirty="0">
                <a:solidFill>
                  <a:srgbClr val="FF0000"/>
                </a:solidFill>
                <a:ea typeface="宋体" panose="02010600030101010101" pitchFamily="2" charset="-122"/>
              </a:rPr>
              <a:t>释放内存 </a:t>
            </a:r>
            <a:r>
              <a:rPr lang="zh-CN" altLang="en-US" sz="2000" b="1" i="1" dirty="0">
                <a:solidFill>
                  <a:srgbClr val="FF0000"/>
                </a:solidFill>
                <a:ea typeface="宋体" panose="02010600030101010101" pitchFamily="2" charset="-122"/>
              </a:rPr>
              <a:t>   </a:t>
            </a:r>
            <a:r>
              <a:rPr lang="en-US" altLang="zh-CN" sz="2000" b="1" dirty="0">
                <a:ea typeface="宋体" panose="02010600030101010101" pitchFamily="2" charset="-122"/>
              </a:rPr>
              <a:t>(</a:t>
            </a:r>
            <a:r>
              <a:rPr lang="zh-CN" altLang="en-US" sz="2000" b="1" dirty="0">
                <a:solidFill>
                  <a:srgbClr val="7030A0"/>
                </a:solidFill>
                <a:ea typeface="宋体" panose="02010600030101010101" pitchFamily="2" charset="-122"/>
              </a:rPr>
              <a:t>绝对装入方式</a:t>
            </a:r>
            <a:r>
              <a:rPr lang="en-US" altLang="zh-CN" sz="2000" b="1" u="sng" dirty="0">
                <a:ea typeface="宋体" panose="02010600030101010101" pitchFamily="2" charset="-122"/>
              </a:rPr>
              <a:t>)</a:t>
            </a:r>
            <a:endParaRPr lang="zh-CN" altLang="en-US" sz="2000" b="1" dirty="0">
              <a:ea typeface="宋体" panose="02010600030101010101" pitchFamily="2" charset="-122"/>
            </a:endParaRPr>
          </a:p>
          <a:p>
            <a:pPr lvl="1" eaLnBrk="1" hangingPunct="1">
              <a:spcBef>
                <a:spcPts val="600"/>
              </a:spcBef>
              <a:defRPr/>
            </a:pPr>
            <a:r>
              <a:rPr lang="zh-CN" altLang="en-US" sz="1800" b="1" dirty="0">
                <a:solidFill>
                  <a:srgbClr val="0070C0"/>
                </a:solidFill>
                <a:ea typeface="宋体" panose="02010600030101010101" pitchFamily="2" charset="-122"/>
              </a:rPr>
              <a:t>作业在每次运行时并非使用到，或暂时未使用到其全部程序或数据；</a:t>
            </a:r>
            <a:endParaRPr lang="zh-CN" altLang="en-US" sz="1800" b="1" dirty="0">
              <a:solidFill>
                <a:srgbClr val="0070C0"/>
              </a:solidFill>
              <a:ea typeface="宋体" panose="02010600030101010101" pitchFamily="2" charset="-122"/>
            </a:endParaRPr>
          </a:p>
          <a:p>
            <a:pPr lvl="2" eaLnBrk="1" hangingPunct="1">
              <a:spcBef>
                <a:spcPts val="0"/>
              </a:spcBef>
              <a:defRPr/>
            </a:pPr>
            <a:r>
              <a:rPr lang="zh-CN" altLang="en-US" sz="1600" b="1" dirty="0">
                <a:ea typeface="宋体" panose="02010600030101010101" pitchFamily="2" charset="-122"/>
              </a:rPr>
              <a:t>条件处理模块</a:t>
            </a:r>
            <a:endParaRPr lang="zh-CN" altLang="en-US" sz="1600" b="1" dirty="0">
              <a:ea typeface="宋体" panose="02010600030101010101" pitchFamily="2" charset="-122"/>
            </a:endParaRPr>
          </a:p>
          <a:p>
            <a:pPr lvl="2" eaLnBrk="1" hangingPunct="1">
              <a:spcBef>
                <a:spcPts val="0"/>
              </a:spcBef>
              <a:defRPr/>
            </a:pPr>
            <a:r>
              <a:rPr lang="zh-CN" altLang="en-US" sz="1600" b="1" dirty="0">
                <a:ea typeface="宋体" panose="02010600030101010101" pitchFamily="2" charset="-122"/>
              </a:rPr>
              <a:t>处理异常错误模块</a:t>
            </a:r>
            <a:endParaRPr lang="zh-CN" altLang="en-US" sz="1600" b="1" dirty="0">
              <a:ea typeface="宋体" panose="02010600030101010101" pitchFamily="2" charset="-122"/>
            </a:endParaRPr>
          </a:p>
          <a:p>
            <a:pPr lvl="2" eaLnBrk="1" hangingPunct="1">
              <a:spcBef>
                <a:spcPts val="0"/>
              </a:spcBef>
              <a:defRPr/>
            </a:pPr>
            <a:r>
              <a:rPr lang="zh-CN" altLang="en-US" sz="1600" b="1" dirty="0">
                <a:ea typeface="宋体" panose="02010600030101010101" pitchFamily="2" charset="-122"/>
              </a:rPr>
              <a:t>通常声明的内存比实际使用的内存大（e.g. 数组）</a:t>
            </a:r>
            <a:endParaRPr lang="zh-CN" altLang="en-US" sz="1600" b="1" dirty="0">
              <a:ea typeface="宋体" panose="02010600030101010101" pitchFamily="2" charset="-122"/>
            </a:endParaRPr>
          </a:p>
          <a:p>
            <a:pPr lvl="1" eaLnBrk="1" hangingPunct="1">
              <a:spcBef>
                <a:spcPts val="600"/>
              </a:spcBef>
              <a:defRPr/>
            </a:pPr>
            <a:r>
              <a:rPr lang="zh-CN" altLang="en-US" sz="1800" b="1" dirty="0">
                <a:solidFill>
                  <a:srgbClr val="0070C0"/>
                </a:solidFill>
                <a:ea typeface="宋体" panose="02010600030101010101" pitchFamily="2" charset="-122"/>
              </a:rPr>
              <a:t>有的模块有时因I/O长期等待，但仍需要占用内存；</a:t>
            </a:r>
            <a:endParaRPr lang="zh-CN" altLang="en-US" sz="1800" b="1" dirty="0">
              <a:solidFill>
                <a:srgbClr val="0070C0"/>
              </a:solidFill>
              <a:ea typeface="宋体" panose="02010600030101010101" pitchFamily="2" charset="-122"/>
            </a:endParaRPr>
          </a:p>
          <a:p>
            <a:pPr lvl="1" eaLnBrk="1" hangingPunct="1">
              <a:spcBef>
                <a:spcPts val="600"/>
              </a:spcBef>
              <a:defRPr/>
            </a:pPr>
            <a:r>
              <a:rPr lang="zh-CN" altLang="en-US" sz="1800" b="1" dirty="0">
                <a:solidFill>
                  <a:srgbClr val="000000"/>
                </a:solidFill>
                <a:ea typeface="宋体" panose="02010600030101010101" pitchFamily="2" charset="-122"/>
              </a:rPr>
              <a:t>有的程序段很少运行，有的运行一次后便不再需要；</a:t>
            </a:r>
            <a:endParaRPr lang="zh-CN" altLang="en-US" sz="1800" b="1" dirty="0">
              <a:solidFill>
                <a:srgbClr val="000000"/>
              </a:solidFill>
              <a:ea typeface="宋体" panose="02010600030101010101" pitchFamily="2" charset="-122"/>
            </a:endParaRPr>
          </a:p>
          <a:p>
            <a:pPr lvl="1" eaLnBrk="1" hangingPunct="1">
              <a:spcBef>
                <a:spcPts val="600"/>
              </a:spcBef>
              <a:defRPr/>
            </a:pPr>
            <a:r>
              <a:rPr lang="zh-CN" altLang="en-US" sz="1800" b="1" dirty="0" smtClean="0">
                <a:solidFill>
                  <a:srgbClr val="7030A0"/>
                </a:solidFill>
                <a:ea typeface="宋体" panose="02010600030101010101" pitchFamily="2" charset="-122"/>
              </a:rPr>
              <a:t>浪费</a:t>
            </a:r>
            <a:r>
              <a:rPr lang="zh-CN" altLang="en-US" sz="1800" b="1" dirty="0">
                <a:solidFill>
                  <a:srgbClr val="7030A0"/>
                </a:solidFill>
                <a:ea typeface="宋体" panose="02010600030101010101" pitchFamily="2" charset="-122"/>
              </a:rPr>
              <a:t>内存空间，降低了内存的利用率，降低了系统的并发度，减少了系统的吞吐量；</a:t>
            </a:r>
            <a:endParaRPr lang="zh-CN" altLang="en-US" sz="1800" b="1" dirty="0">
              <a:solidFill>
                <a:srgbClr val="7030A0"/>
              </a:solidFill>
              <a:ea typeface="宋体" panose="02010600030101010101" pitchFamily="2" charset="-122"/>
            </a:endParaRPr>
          </a:p>
          <a:p>
            <a:pPr lvl="1" eaLnBrk="1" hangingPunct="1">
              <a:spcBef>
                <a:spcPts val="600"/>
              </a:spcBef>
              <a:defRPr/>
            </a:pPr>
            <a:r>
              <a:rPr lang="zh-CN" altLang="en-US" sz="1800" b="1" dirty="0">
                <a:solidFill>
                  <a:srgbClr val="006600"/>
                </a:solidFill>
                <a:ea typeface="宋体" panose="02010600030101010101" pitchFamily="2" charset="-122"/>
              </a:rPr>
              <a:t>增加了I/O的时间（装入不需要的模块）</a:t>
            </a:r>
            <a:endParaRPr lang="zh-CN" altLang="en-US" sz="1800" b="1" dirty="0">
              <a:solidFill>
                <a:srgbClr val="006600"/>
              </a:solidFill>
              <a:ea typeface="宋体" panose="02010600030101010101" pitchFamily="2" charset="-122"/>
            </a:endParaRPr>
          </a:p>
        </p:txBody>
      </p:sp>
      <p:sp>
        <p:nvSpPr>
          <p:cNvPr id="7172" name="文本框 1"/>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endParaRPr lang="zh-CN" altLang="en-US"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anose="02010600030101010101" pitchFamily="2" charset="-122"/>
              </a:rPr>
              <a:t>Graph of Page Faults Versus The Number of Frames</a:t>
            </a:r>
            <a:endParaRPr lang="en-US" altLang="zh-CN" sz="2400">
              <a:effectLst>
                <a:outerShdw blurRad="38100" dist="38100" dir="2700000" algn="tl">
                  <a:srgbClr val="C0C0C0"/>
                </a:outerShdw>
              </a:effectLst>
              <a:ea typeface="宋体" panose="02010600030101010101" pitchFamily="2" charset="-122"/>
            </a:endParaRPr>
          </a:p>
        </p:txBody>
      </p:sp>
      <p:pic>
        <p:nvPicPr>
          <p:cNvPr id="46083" name="Picture 4"/>
          <p:cNvPicPr>
            <a:picLocks noChangeAspect="1" noChangeArrowheads="1"/>
          </p:cNvPicPr>
          <p:nvPr/>
        </p:nvPicPr>
        <p:blipFill>
          <a:blip r:embed="rId1">
            <a:extLst>
              <a:ext uri="{28A0092B-C50C-407E-A947-70E740481C1C}">
                <a14:useLocalDpi xmlns:a14="http://schemas.microsoft.com/office/drawing/2010/main" val="0"/>
              </a:ext>
            </a:extLst>
          </a:blip>
          <a:srcRect l="493" t="11264" r="1244" b="11610"/>
          <a:stretch>
            <a:fillRect/>
          </a:stretch>
        </p:blipFill>
        <p:spPr bwMode="auto">
          <a:xfrm>
            <a:off x="1168400" y="1528763"/>
            <a:ext cx="6392863" cy="35671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文本框 1"/>
          <p:cNvSpPr txBox="1">
            <a:spLocks noChangeArrowheads="1"/>
          </p:cNvSpPr>
          <p:nvPr/>
        </p:nvSpPr>
        <p:spPr bwMode="auto">
          <a:xfrm>
            <a:off x="1168400" y="5435600"/>
            <a:ext cx="7248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随着分配给进程的物理帧数越多，产生页面错误的次数就越少；</a:t>
            </a:r>
            <a:endParaRPr lang="zh-CN" altLang="en-US"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FF0000"/>
                </a:solidFill>
                <a:ea typeface="宋体" panose="02010600030101010101" pitchFamily="2" charset="-122"/>
              </a:rPr>
              <a:t>当分配的物理帧数大于</a:t>
            </a:r>
            <a:r>
              <a:rPr lang="en-US" altLang="zh-CN" sz="1800" b="1" dirty="0">
                <a:solidFill>
                  <a:srgbClr val="FF0000"/>
                </a:solidFill>
                <a:ea typeface="宋体" panose="02010600030101010101" pitchFamily="2" charset="-122"/>
              </a:rPr>
              <a:t>5</a:t>
            </a:r>
            <a:r>
              <a:rPr lang="zh-CN" altLang="en-US" sz="1800" b="1" dirty="0">
                <a:solidFill>
                  <a:srgbClr val="FF0000"/>
                </a:solidFill>
                <a:ea typeface="宋体" panose="02010600030101010101" pitchFamily="2" charset="-122"/>
              </a:rPr>
              <a:t>时</a:t>
            </a:r>
            <a:r>
              <a:rPr lang="zh-CN" altLang="en-US" sz="1800" dirty="0">
                <a:ea typeface="宋体" panose="02010600030101010101" pitchFamily="2" charset="-122"/>
              </a:rPr>
              <a:t>，页面错误产生的次数下降缓慢；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solidFill>
                  <a:srgbClr val="7030A0"/>
                </a:solidFill>
                <a:ea typeface="宋体" panose="02010600030101010101" pitchFamily="2" charset="-122"/>
              </a:rPr>
              <a:t>即使分配过多的帧，对于提高进程的执行效率作用不是很明显；</a:t>
            </a:r>
            <a:endParaRPr lang="zh-CN" altLang="en-US"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9.4.2 FIFO Page Replacement</a:t>
            </a:r>
            <a:endParaRPr lang="en-US" altLang="zh-CN">
              <a:effectLst>
                <a:outerShdw blurRad="38100" dist="38100" dir="2700000" algn="tl">
                  <a:srgbClr val="C0C0C0"/>
                </a:outerShdw>
              </a:effectLst>
              <a:ea typeface="宋体" panose="02010600030101010101" pitchFamily="2" charset="-122"/>
            </a:endParaRPr>
          </a:p>
        </p:txBody>
      </p:sp>
      <p:sp>
        <p:nvSpPr>
          <p:cNvPr id="47107" name="Rectangle 3"/>
          <p:cNvSpPr txBox="1">
            <a:spLocks noChangeArrowheads="1"/>
          </p:cNvSpPr>
          <p:nvPr/>
        </p:nvSpPr>
        <p:spPr bwMode="auto">
          <a:xfrm>
            <a:off x="831850" y="1154113"/>
            <a:ext cx="70294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en-US" altLang="zh-CN" sz="1600" b="1" u="sng">
              <a:ea typeface="宋体" panose="02010600030101010101" pitchFamily="2" charset="-122"/>
            </a:endParaRPr>
          </a:p>
        </p:txBody>
      </p:sp>
      <p:sp>
        <p:nvSpPr>
          <p:cNvPr id="47108" name="Rectangle 3"/>
          <p:cNvSpPr txBox="1">
            <a:spLocks noChangeArrowheads="1"/>
          </p:cNvSpPr>
          <p:nvPr/>
        </p:nvSpPr>
        <p:spPr bwMode="auto">
          <a:xfrm>
            <a:off x="685800" y="1260475"/>
            <a:ext cx="79073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800">
                <a:ea typeface="宋体" panose="02010600030101010101" pitchFamily="2" charset="-122"/>
              </a:rPr>
              <a:t>The idea is obvious from the name (FIFO)– </a:t>
            </a:r>
            <a:endParaRPr lang="en-US" altLang="zh-CN" sz="2800">
              <a:ea typeface="宋体" panose="02010600030101010101" pitchFamily="2" charset="-122"/>
            </a:endParaRPr>
          </a:p>
          <a:p>
            <a:pPr lvl="1"/>
            <a:r>
              <a:rPr lang="en-US" altLang="zh-CN" sz="2000">
                <a:ea typeface="宋体" panose="02010600030101010101" pitchFamily="2" charset="-122"/>
              </a:rPr>
              <a:t>The operating system </a:t>
            </a:r>
            <a:r>
              <a:rPr lang="en-US" altLang="zh-CN" sz="2000">
                <a:solidFill>
                  <a:srgbClr val="0000CC"/>
                </a:solidFill>
                <a:ea typeface="宋体" panose="02010600030101010101" pitchFamily="2" charset="-122"/>
              </a:rPr>
              <a:t>keeps track of all the pages in memory in a </a:t>
            </a:r>
            <a:r>
              <a:rPr lang="en-US" altLang="zh-CN" sz="2000">
                <a:solidFill>
                  <a:srgbClr val="C00000"/>
                </a:solidFill>
                <a:ea typeface="宋体" panose="02010600030101010101" pitchFamily="2" charset="-122"/>
              </a:rPr>
              <a:t>queue</a:t>
            </a:r>
            <a:r>
              <a:rPr lang="en-US" altLang="zh-CN" sz="2000">
                <a:ea typeface="宋体" panose="02010600030101010101" pitchFamily="2" charset="-122"/>
              </a:rPr>
              <a:t>, with the </a:t>
            </a:r>
            <a:r>
              <a:rPr lang="en-US" altLang="zh-CN" sz="2000">
                <a:solidFill>
                  <a:srgbClr val="009900"/>
                </a:solidFill>
                <a:ea typeface="宋体" panose="02010600030101010101" pitchFamily="2" charset="-122"/>
              </a:rPr>
              <a:t>most recent arrival at the back</a:t>
            </a:r>
            <a:r>
              <a:rPr lang="en-US" altLang="zh-CN" sz="2000">
                <a:ea typeface="宋体" panose="02010600030101010101" pitchFamily="2" charset="-122"/>
              </a:rPr>
              <a:t>, and the </a:t>
            </a:r>
            <a:r>
              <a:rPr lang="en-US" altLang="zh-CN" sz="2000">
                <a:solidFill>
                  <a:srgbClr val="FF0000"/>
                </a:solidFill>
                <a:ea typeface="宋体" panose="02010600030101010101" pitchFamily="2" charset="-122"/>
              </a:rPr>
              <a:t>oldest</a:t>
            </a:r>
            <a:r>
              <a:rPr lang="en-US" altLang="zh-CN" sz="2000">
                <a:solidFill>
                  <a:srgbClr val="0000CC"/>
                </a:solidFill>
                <a:ea typeface="宋体" panose="02010600030101010101" pitchFamily="2" charset="-122"/>
              </a:rPr>
              <a:t> arrival </a:t>
            </a:r>
            <a:r>
              <a:rPr lang="en-US" altLang="zh-CN" sz="2000">
                <a:solidFill>
                  <a:srgbClr val="FF0000"/>
                </a:solidFill>
                <a:ea typeface="宋体" panose="02010600030101010101" pitchFamily="2" charset="-122"/>
              </a:rPr>
              <a:t>in front</a:t>
            </a:r>
            <a:r>
              <a:rPr lang="en-US" altLang="zh-CN" sz="2000">
                <a:ea typeface="宋体" panose="02010600030101010101" pitchFamily="2" charset="-122"/>
              </a:rPr>
              <a:t>. </a:t>
            </a:r>
            <a:endParaRPr lang="en-US" altLang="zh-CN" sz="2000">
              <a:ea typeface="宋体" panose="02010600030101010101" pitchFamily="2" charset="-122"/>
            </a:endParaRPr>
          </a:p>
          <a:p>
            <a:pPr lvl="1"/>
            <a:r>
              <a:rPr lang="en-US" altLang="zh-CN" sz="2000">
                <a:ea typeface="宋体" panose="02010600030101010101" pitchFamily="2" charset="-122"/>
              </a:rPr>
              <a:t>When a page needs to be replaced, the </a:t>
            </a:r>
            <a:r>
              <a:rPr lang="en-US" altLang="zh-CN" sz="2000">
                <a:solidFill>
                  <a:srgbClr val="0000CC"/>
                </a:solidFill>
                <a:ea typeface="宋体" panose="02010600030101010101" pitchFamily="2" charset="-122"/>
              </a:rPr>
              <a:t>page at the </a:t>
            </a:r>
            <a:r>
              <a:rPr lang="en-US" altLang="zh-CN" sz="2000">
                <a:solidFill>
                  <a:srgbClr val="FF0000"/>
                </a:solidFill>
                <a:ea typeface="宋体" panose="02010600030101010101" pitchFamily="2" charset="-122"/>
              </a:rPr>
              <a:t>front</a:t>
            </a:r>
            <a:r>
              <a:rPr lang="en-US" altLang="zh-CN" sz="2000">
                <a:solidFill>
                  <a:srgbClr val="0000CC"/>
                </a:solidFill>
                <a:ea typeface="宋体" panose="02010600030101010101" pitchFamily="2" charset="-122"/>
              </a:rPr>
              <a:t> of the queue </a:t>
            </a:r>
            <a:r>
              <a:rPr lang="en-US" altLang="zh-CN" sz="2000">
                <a:ea typeface="宋体" panose="02010600030101010101" pitchFamily="2" charset="-122"/>
              </a:rPr>
              <a:t>(the oldest page) is selected.</a:t>
            </a:r>
            <a:endParaRPr lang="en-US" altLang="zh-CN" sz="2000">
              <a:ea typeface="宋体" panose="02010600030101010101" pitchFamily="2" charset="-122"/>
            </a:endParaRPr>
          </a:p>
          <a:p>
            <a:pPr lvl="1"/>
            <a:endParaRPr lang="en-US" altLang="zh-CN" sz="2000">
              <a:ea typeface="宋体" panose="02010600030101010101" pitchFamily="2" charset="-122"/>
            </a:endParaRPr>
          </a:p>
          <a:p>
            <a:pPr lvl="1"/>
            <a:r>
              <a:rPr lang="zh-CN" altLang="en-US" sz="2000">
                <a:ea typeface="宋体" panose="02010600030101010101" pitchFamily="2" charset="-122"/>
              </a:rPr>
              <a:t>系统维护一个为作业的页面分配物理帧顺序的先进先出队列；</a:t>
            </a:r>
            <a:endParaRPr lang="en-US" altLang="zh-CN" sz="2000">
              <a:ea typeface="宋体" panose="02010600030101010101" pitchFamily="2" charset="-122"/>
            </a:endParaRPr>
          </a:p>
          <a:p>
            <a:pPr lvl="1"/>
            <a:r>
              <a:rPr lang="zh-CN" altLang="en-US" sz="2000">
                <a:ea typeface="宋体" panose="02010600030101010101" pitchFamily="2" charset="-122"/>
              </a:rPr>
              <a:t>最后分配的总是放在队尾；</a:t>
            </a:r>
            <a:endParaRPr lang="en-US" altLang="zh-CN" sz="2000">
              <a:ea typeface="宋体" panose="02010600030101010101" pitchFamily="2" charset="-122"/>
            </a:endParaRPr>
          </a:p>
          <a:p>
            <a:pPr lvl="1"/>
            <a:r>
              <a:rPr lang="zh-CN" altLang="en-US" sz="2000">
                <a:ea typeface="宋体" panose="02010600030101010101" pitchFamily="2" charset="-122"/>
              </a:rPr>
              <a:t>首先淘汰队首的页面；</a:t>
            </a:r>
            <a:endParaRPr lang="en-US" altLang="zh-CN" sz="2000">
              <a:ea typeface="宋体" panose="02010600030101010101" pitchFamily="2" charset="-122"/>
            </a:endParaRPr>
          </a:p>
          <a:p>
            <a:endParaRPr lang="en-US" altLang="zh-CN" sz="2800" b="1" u="sng">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FIFO Page Replacement</a:t>
            </a:r>
            <a:endParaRPr lang="en-US" altLang="zh-CN">
              <a:effectLst>
                <a:outerShdw blurRad="38100" dist="38100" dir="2700000" algn="tl">
                  <a:srgbClr val="C0C0C0"/>
                </a:outerShdw>
              </a:effectLst>
              <a:ea typeface="宋体" panose="02010600030101010101" pitchFamily="2" charset="-122"/>
            </a:endParaRPr>
          </a:p>
        </p:txBody>
      </p:sp>
      <p:pic>
        <p:nvPicPr>
          <p:cNvPr id="48131" name="Picture 4"/>
          <p:cNvPicPr>
            <a:picLocks noChangeAspect="1" noChangeArrowheads="1"/>
          </p:cNvPicPr>
          <p:nvPr/>
        </p:nvPicPr>
        <p:blipFill>
          <a:blip r:embed="rId1">
            <a:extLst>
              <a:ext uri="{28A0092B-C50C-407E-A947-70E740481C1C}">
                <a14:useLocalDpi xmlns:a14="http://schemas.microsoft.com/office/drawing/2010/main" val="0"/>
              </a:ext>
            </a:extLst>
          </a:blip>
          <a:srcRect l="655" t="32359" r="452" b="32361"/>
          <a:stretch>
            <a:fillRect/>
          </a:stretch>
        </p:blipFill>
        <p:spPr bwMode="auto">
          <a:xfrm>
            <a:off x="242093" y="1545501"/>
            <a:ext cx="8659813" cy="2316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8132" name="Text Box 5"/>
          <p:cNvSpPr txBox="1">
            <a:spLocks noChangeArrowheads="1"/>
          </p:cNvSpPr>
          <p:nvPr/>
        </p:nvSpPr>
        <p:spPr bwMode="auto">
          <a:xfrm>
            <a:off x="560927" y="4204625"/>
            <a:ext cx="7446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15</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15/20 =3/4</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zh-CN" altLang="en-US" sz="1800" b="1" dirty="0">
                <a:ea typeface="宋体" panose="02010600030101010101" pitchFamily="2" charset="-122"/>
              </a:rPr>
              <a:t>选择最早分配物理帧的页面予以淘汰；</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FIFO Page Replacement</a:t>
            </a:r>
            <a:endParaRPr lang="en-US" altLang="zh-CN">
              <a:effectLst>
                <a:outerShdw blurRad="38100" dist="38100" dir="2700000" algn="tl">
                  <a:srgbClr val="C0C0C0"/>
                </a:outerShdw>
              </a:effectLst>
              <a:ea typeface="宋体" panose="02010600030101010101" pitchFamily="2" charset="-122"/>
            </a:endParaRPr>
          </a:p>
        </p:txBody>
      </p:sp>
      <p:sp>
        <p:nvSpPr>
          <p:cNvPr id="49155" name="Rectangle 3"/>
          <p:cNvSpPr>
            <a:spLocks noGrp="1" noChangeArrowheads="1"/>
          </p:cNvSpPr>
          <p:nvPr>
            <p:ph type="body" idx="4294967295"/>
          </p:nvPr>
        </p:nvSpPr>
        <p:spPr>
          <a:xfrm>
            <a:off x="815975" y="1557338"/>
            <a:ext cx="7742099" cy="4637087"/>
          </a:xfrm>
        </p:spPr>
        <p:txBody>
          <a:bodyPr/>
          <a:lstStyle/>
          <a:p>
            <a:pPr>
              <a:tabLst>
                <a:tab pos="3146425" algn="ctr"/>
              </a:tabLst>
            </a:pPr>
            <a:r>
              <a:rPr lang="en-US" altLang="zh-CN" sz="2000" dirty="0">
                <a:ea typeface="宋体" panose="02010600030101010101" pitchFamily="2" charset="-122"/>
              </a:rPr>
              <a:t>FIFO is </a:t>
            </a:r>
            <a:r>
              <a:rPr lang="en-US" altLang="zh-CN" sz="2000" dirty="0">
                <a:solidFill>
                  <a:srgbClr val="009900"/>
                </a:solidFill>
                <a:ea typeface="宋体" panose="02010600030101010101" pitchFamily="2" charset="-122"/>
              </a:rPr>
              <a:t>cheap</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intuitive</a:t>
            </a: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easy</a:t>
            </a:r>
            <a:r>
              <a:rPr lang="en-US" altLang="zh-CN" sz="2000" dirty="0">
                <a:ea typeface="宋体" panose="02010600030101010101" pitchFamily="2" charset="-122"/>
              </a:rPr>
              <a:t> to </a:t>
            </a:r>
            <a:r>
              <a:rPr lang="en-US" altLang="zh-CN" sz="2000" dirty="0">
                <a:solidFill>
                  <a:srgbClr val="009900"/>
                </a:solidFill>
                <a:ea typeface="宋体" panose="02010600030101010101" pitchFamily="2" charset="-122"/>
              </a:rPr>
              <a:t>understand</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program</a:t>
            </a:r>
            <a:r>
              <a:rPr lang="en-US" altLang="zh-CN" sz="2000" dirty="0">
                <a:ea typeface="宋体" panose="02010600030101010101" pitchFamily="2" charset="-122"/>
              </a:rPr>
              <a:t>.</a:t>
            </a:r>
            <a:endParaRPr lang="en-US" altLang="zh-CN" sz="2000" dirty="0">
              <a:ea typeface="宋体" panose="02010600030101010101" pitchFamily="2" charset="-122"/>
            </a:endParaRPr>
          </a:p>
          <a:p>
            <a:pPr>
              <a:tabLst>
                <a:tab pos="3146425" algn="ctr"/>
              </a:tabLst>
            </a:pPr>
            <a:r>
              <a:rPr lang="en-US" altLang="zh-CN" sz="2000" dirty="0">
                <a:ea typeface="宋体" panose="02010600030101010101" pitchFamily="2" charset="-122"/>
              </a:rPr>
              <a:t>Its </a:t>
            </a:r>
            <a:r>
              <a:rPr lang="en-US" altLang="zh-CN" sz="2000" dirty="0">
                <a:solidFill>
                  <a:srgbClr val="0000CC"/>
                </a:solidFill>
                <a:ea typeface="宋体" panose="02010600030101010101" pitchFamily="2" charset="-122"/>
              </a:rPr>
              <a:t>performance is </a:t>
            </a:r>
            <a:r>
              <a:rPr lang="en-US" altLang="zh-CN" sz="2000" dirty="0">
                <a:solidFill>
                  <a:srgbClr val="C00000"/>
                </a:solidFill>
                <a:ea typeface="宋体" panose="02010600030101010101" pitchFamily="2" charset="-122"/>
              </a:rPr>
              <a:t>not</a:t>
            </a:r>
            <a:r>
              <a:rPr lang="en-US" altLang="zh-CN" sz="2000" dirty="0">
                <a:solidFill>
                  <a:srgbClr val="0000CC"/>
                </a:solidFill>
                <a:ea typeface="宋体" panose="02010600030101010101" pitchFamily="2" charset="-122"/>
              </a:rPr>
              <a:t> always </a:t>
            </a:r>
            <a:r>
              <a:rPr lang="en-US" altLang="zh-CN" sz="2000" dirty="0">
                <a:solidFill>
                  <a:srgbClr val="C00000"/>
                </a:solidFill>
                <a:ea typeface="宋体" panose="02010600030101010101" pitchFamily="2" charset="-122"/>
              </a:rPr>
              <a:t>good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(performs poorly in practical application)</a:t>
            </a:r>
            <a:endParaRPr lang="en-US" altLang="zh-CN" sz="2000" dirty="0">
              <a:ea typeface="宋体" panose="02010600030101010101" pitchFamily="2" charset="-122"/>
            </a:endParaRPr>
          </a:p>
          <a:p>
            <a:pPr lvl="1">
              <a:tabLst>
                <a:tab pos="3146425" algn="ctr"/>
              </a:tabLst>
            </a:pPr>
            <a:r>
              <a:rPr lang="en-US" altLang="zh-CN" sz="1800" dirty="0">
                <a:ea typeface="宋体" panose="02010600030101010101" pitchFamily="2" charset="-122"/>
              </a:rPr>
              <a:t>On the one hand, the page replaced may be an</a:t>
            </a:r>
            <a:r>
              <a:rPr lang="en-US" altLang="zh-CN" sz="1800"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initialization</a:t>
            </a:r>
            <a:r>
              <a:rPr lang="en-US" altLang="zh-CN" sz="1800"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module</a:t>
            </a:r>
            <a:r>
              <a:rPr lang="en-US" altLang="zh-CN" sz="1800" dirty="0">
                <a:ea typeface="宋体" panose="02010600030101010101" pitchFamily="2" charset="-122"/>
              </a:rPr>
              <a:t> that was </a:t>
            </a:r>
            <a:r>
              <a:rPr lang="en-US" altLang="zh-CN" sz="1800" dirty="0">
                <a:solidFill>
                  <a:srgbClr val="009900"/>
                </a:solidFill>
                <a:ea typeface="宋体" panose="02010600030101010101" pitchFamily="2" charset="-122"/>
              </a:rPr>
              <a:t>used a long time ago </a:t>
            </a:r>
            <a:r>
              <a:rPr lang="en-US" altLang="zh-CN" sz="1800" dirty="0">
                <a:ea typeface="宋体" panose="02010600030101010101" pitchFamily="2" charset="-122"/>
              </a:rPr>
              <a:t>and is </a:t>
            </a:r>
            <a:r>
              <a:rPr lang="en-US" altLang="zh-CN" sz="1800" dirty="0">
                <a:solidFill>
                  <a:srgbClr val="009900"/>
                </a:solidFill>
                <a:ea typeface="宋体" panose="02010600030101010101" pitchFamily="2" charset="-122"/>
              </a:rPr>
              <a:t>no longer needed.</a:t>
            </a:r>
            <a:r>
              <a:rPr lang="en-US" altLang="zh-CN" sz="1800" dirty="0">
                <a:ea typeface="宋体" panose="02010600030101010101" pitchFamily="2" charset="-122"/>
              </a:rPr>
              <a:t> </a:t>
            </a:r>
            <a:endParaRPr lang="en-US" altLang="zh-CN" sz="1800" dirty="0">
              <a:ea typeface="宋体" panose="02010600030101010101" pitchFamily="2" charset="-122"/>
            </a:endParaRPr>
          </a:p>
          <a:p>
            <a:pPr lvl="1">
              <a:tabLst>
                <a:tab pos="3146425" algn="ctr"/>
              </a:tabLst>
            </a:pPr>
            <a:r>
              <a:rPr lang="en-US" altLang="zh-CN" sz="1800" dirty="0">
                <a:ea typeface="宋体" panose="02010600030101010101" pitchFamily="2" charset="-122"/>
              </a:rPr>
              <a:t>On the other hand, it could contain </a:t>
            </a:r>
            <a:r>
              <a:rPr lang="en-US" altLang="zh-CN" sz="1800" b="1" u="sng" dirty="0">
                <a:solidFill>
                  <a:srgbClr val="FF0000"/>
                </a:solidFill>
                <a:ea typeface="宋体" panose="02010600030101010101" pitchFamily="2" charset="-122"/>
              </a:rPr>
              <a:t>a heavily used variable </a:t>
            </a:r>
            <a:r>
              <a:rPr lang="en-US" altLang="zh-CN" sz="1800" dirty="0">
                <a:ea typeface="宋体" panose="02010600030101010101" pitchFamily="2" charset="-122"/>
              </a:rPr>
              <a:t>that was initialized early and is in constant use.</a:t>
            </a:r>
            <a:endParaRPr lang="en-US" altLang="zh-CN" sz="1800" dirty="0">
              <a:ea typeface="宋体" panose="02010600030101010101" pitchFamily="2" charset="-122"/>
            </a:endParaRPr>
          </a:p>
          <a:p>
            <a:pPr>
              <a:tabLst>
                <a:tab pos="3146425" algn="ctr"/>
              </a:tabLst>
            </a:pPr>
            <a:r>
              <a:rPr lang="en-US" altLang="zh-CN" sz="2000" dirty="0">
                <a:ea typeface="宋体" panose="02010600030101010101" pitchFamily="2" charset="-122"/>
              </a:rPr>
              <a:t>This algorithm experiences </a:t>
            </a:r>
            <a:r>
              <a:rPr lang="zh-CN" altLang="en-US" sz="2000" dirty="0">
                <a:ea typeface="宋体" panose="02010600030101010101" pitchFamily="2" charset="-122"/>
                <a:hlinkClick r:id="rId1" tooltip="Bélády's anomaly"/>
              </a:rPr>
              <a:t>Bélády's anomaly</a:t>
            </a:r>
            <a:r>
              <a:rPr lang="zh-CN" altLang="en-US" sz="2000" dirty="0">
                <a:ea typeface="宋体" panose="02010600030101010101" pitchFamily="2" charset="-122"/>
              </a:rPr>
              <a:t>.</a:t>
            </a:r>
            <a:endParaRPr lang="zh-CN" altLang="en-US" sz="2000" dirty="0">
              <a:ea typeface="宋体" panose="02010600030101010101" pitchFamily="2" charset="-122"/>
            </a:endParaRPr>
          </a:p>
          <a:p>
            <a:pPr>
              <a:tabLst>
                <a:tab pos="3146425" algn="ctr"/>
              </a:tabLst>
            </a:pPr>
            <a:r>
              <a:rPr lang="zh-CN" altLang="en-US" sz="2000" dirty="0">
                <a:ea typeface="宋体" panose="02010600030101010101" pitchFamily="2" charset="-122"/>
              </a:rPr>
              <a:t>This algorithm is used by the </a:t>
            </a:r>
            <a:r>
              <a:rPr lang="zh-CN" altLang="en-US" sz="2000" dirty="0">
                <a:ea typeface="宋体" panose="02010600030101010101" pitchFamily="2" charset="-122"/>
                <a:hlinkClick r:id="rId2" tooltip="VAX/VMS"/>
              </a:rPr>
              <a:t>VAX/VMS</a:t>
            </a:r>
            <a:r>
              <a:rPr lang="zh-CN" altLang="en-US" sz="2000" dirty="0">
                <a:ea typeface="宋体" panose="02010600030101010101" pitchFamily="2" charset="-122"/>
              </a:rPr>
              <a:t> operating system, with </a:t>
            </a:r>
            <a:r>
              <a:rPr lang="zh-CN" altLang="en-US" sz="2000" dirty="0">
                <a:solidFill>
                  <a:srgbClr val="009900"/>
                </a:solidFill>
                <a:ea typeface="宋体" panose="02010600030101010101" pitchFamily="2" charset="-122"/>
              </a:rPr>
              <a:t>some modifications</a:t>
            </a:r>
            <a:r>
              <a:rPr lang="zh-CN" altLang="en-US" sz="2000" dirty="0">
                <a:ea typeface="宋体" panose="02010600030101010101" pitchFamily="2" charset="-122"/>
              </a:rPr>
              <a:t>.(</a:t>
            </a:r>
            <a:r>
              <a:rPr lang="en-US" altLang="zh-CN" sz="2000" dirty="0">
                <a:ea typeface="宋体" panose="02010600030101010101" pitchFamily="2" charset="-122"/>
              </a:rPr>
              <a:t>e.g. </a:t>
            </a:r>
            <a:r>
              <a:rPr lang="zh-CN" altLang="en-US" sz="2000" dirty="0">
                <a:solidFill>
                  <a:srgbClr val="0000CC"/>
                </a:solidFill>
                <a:ea typeface="宋体" panose="02010600030101010101" pitchFamily="2" charset="-122"/>
              </a:rPr>
              <a:t>Second chance ,clock</a:t>
            </a:r>
            <a:r>
              <a:rPr lang="zh-CN" altLang="en-US"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First-In-First-Out (FIFO) Algorithm</a:t>
            </a:r>
            <a:endParaRPr lang="en-US" altLang="zh-CN" dirty="0">
              <a:effectLst>
                <a:outerShdw blurRad="38100" dist="38100" dir="2700000" algn="tl">
                  <a:srgbClr val="C0C0C0"/>
                </a:outerShdw>
              </a:effectLst>
              <a:ea typeface="宋体" panose="02010600030101010101" pitchFamily="2" charset="-122"/>
            </a:endParaRPr>
          </a:p>
        </p:txBody>
      </p:sp>
      <p:sp>
        <p:nvSpPr>
          <p:cNvPr id="50179" name="Rectangle 3"/>
          <p:cNvSpPr>
            <a:spLocks noGrp="1" noChangeArrowheads="1"/>
          </p:cNvSpPr>
          <p:nvPr>
            <p:ph type="body" idx="4294967295"/>
          </p:nvPr>
        </p:nvSpPr>
        <p:spPr>
          <a:xfrm>
            <a:off x="831850" y="1154113"/>
            <a:ext cx="7029450" cy="5762625"/>
          </a:xfrm>
        </p:spPr>
        <p:txBody>
          <a:bodyPr/>
          <a:lstStyle/>
          <a:p>
            <a:r>
              <a:rPr lang="en-US" altLang="zh-CN" sz="2000" dirty="0">
                <a:solidFill>
                  <a:srgbClr val="0000CC"/>
                </a:solidFill>
                <a:ea typeface="宋体" panose="02010600030101010101" pitchFamily="2" charset="-122"/>
              </a:rPr>
              <a:t>Reference string: </a:t>
            </a:r>
            <a:r>
              <a:rPr lang="en-US" altLang="zh-CN" sz="2000" b="1" dirty="0">
                <a:solidFill>
                  <a:srgbClr val="009900"/>
                </a:solidFill>
                <a:ea typeface="宋体" panose="02010600030101010101" pitchFamily="2" charset="-122"/>
              </a:rPr>
              <a:t>1, 2, 3, 4</a:t>
            </a:r>
            <a:r>
              <a:rPr lang="en-US" altLang="zh-CN" sz="2000" b="1" dirty="0">
                <a:solidFill>
                  <a:srgbClr val="0000CC"/>
                </a:solidFill>
                <a:ea typeface="宋体" panose="02010600030101010101" pitchFamily="2" charset="-122"/>
              </a:rPr>
              <a:t>, 1, 2, 5, </a:t>
            </a:r>
            <a:r>
              <a:rPr lang="en-US" altLang="zh-CN" sz="2000" b="1" dirty="0">
                <a:solidFill>
                  <a:srgbClr val="0070C0"/>
                </a:solidFill>
                <a:ea typeface="宋体" panose="02010600030101010101" pitchFamily="2" charset="-122"/>
              </a:rPr>
              <a:t>1, 2, 3, 4, 5</a:t>
            </a:r>
            <a:endParaRPr lang="en-US" altLang="zh-CN" sz="2000" b="1" dirty="0">
              <a:solidFill>
                <a:srgbClr val="0070C0"/>
              </a:solidFill>
              <a:ea typeface="宋体" panose="02010600030101010101" pitchFamily="2" charset="-122"/>
            </a:endParaRPr>
          </a:p>
          <a:p>
            <a:r>
              <a:rPr lang="en-US" altLang="zh-CN" sz="1600" dirty="0">
                <a:ea typeface="宋体" panose="02010600030101010101" pitchFamily="2" charset="-122"/>
              </a:rPr>
              <a:t>3 frames (3 pages can be in memory at a time per process)</a:t>
            </a:r>
            <a:endParaRPr lang="en-US" altLang="zh-CN" sz="1600" dirty="0">
              <a:ea typeface="宋体" panose="02010600030101010101" pitchFamily="2" charset="-122"/>
            </a:endParaRPr>
          </a:p>
          <a:p>
            <a:pPr>
              <a:buFont typeface="Monotype Sorts" pitchFamily="2" charset="2"/>
              <a:buNone/>
            </a:pPr>
            <a:endParaRPr lang="en-US" altLang="zh-CN" sz="16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600" dirty="0">
                <a:ea typeface="宋体" panose="02010600030101010101" pitchFamily="2" charset="-122"/>
              </a:rPr>
              <a:t>4 frames</a:t>
            </a:r>
            <a:br>
              <a:rPr lang="en-US" altLang="zh-CN" sz="16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br>
              <a:rPr lang="en-US" altLang="zh-CN" sz="1800" dirty="0">
                <a:ea typeface="宋体" panose="02010600030101010101" pitchFamily="2" charset="-122"/>
              </a:rPr>
            </a:br>
            <a:endParaRPr lang="en-US" altLang="zh-CN" sz="1800" dirty="0">
              <a:ea typeface="宋体" panose="02010600030101010101" pitchFamily="2" charset="-122"/>
            </a:endParaRPr>
          </a:p>
          <a:p>
            <a:r>
              <a:rPr lang="en-US" altLang="zh-CN" sz="2000" b="1" u="sng" dirty="0" err="1">
                <a:solidFill>
                  <a:srgbClr val="C00000"/>
                </a:solidFill>
                <a:highlight>
                  <a:srgbClr val="FFFF00"/>
                </a:highlight>
                <a:ea typeface="宋体" panose="02010600030101010101" pitchFamily="2" charset="-122"/>
              </a:rPr>
              <a:t>Belady’s</a:t>
            </a:r>
            <a:r>
              <a:rPr lang="en-US" altLang="zh-CN" sz="2000" b="1" u="sng" dirty="0">
                <a:solidFill>
                  <a:srgbClr val="C00000"/>
                </a:solidFill>
                <a:highlight>
                  <a:srgbClr val="FFFF00"/>
                </a:highlight>
                <a:ea typeface="宋体" panose="02010600030101010101" pitchFamily="2" charset="-122"/>
              </a:rPr>
              <a:t> Anomaly</a:t>
            </a:r>
            <a:r>
              <a:rPr lang="en-US" altLang="zh-CN" sz="2000" b="1" u="sng" dirty="0">
                <a:highlight>
                  <a:srgbClr val="FFFF00"/>
                </a:highlight>
                <a:ea typeface="宋体" panose="02010600030101010101" pitchFamily="2" charset="-122"/>
              </a:rPr>
              <a:t>: </a:t>
            </a:r>
            <a:r>
              <a:rPr lang="en-US" altLang="zh-CN" sz="2000" b="1" u="sng" dirty="0">
                <a:solidFill>
                  <a:srgbClr val="7030A0"/>
                </a:solidFill>
                <a:highlight>
                  <a:srgbClr val="FFFF00"/>
                </a:highlight>
                <a:ea typeface="宋体" panose="02010600030101010101" pitchFamily="2" charset="-122"/>
              </a:rPr>
              <a:t>more frames </a:t>
            </a:r>
            <a:r>
              <a:rPr lang="en-US" altLang="zh-CN" sz="2000" b="1" u="sng" dirty="0">
                <a:solidFill>
                  <a:srgbClr val="7030A0"/>
                </a:solidFill>
                <a:highlight>
                  <a:srgbClr val="FFFF00"/>
                </a:highlight>
                <a:ea typeface="宋体" panose="02010600030101010101" pitchFamily="2" charset="-122"/>
                <a:sym typeface="Symbol" panose="05050102010706020507" pitchFamily="18" charset="2"/>
              </a:rPr>
              <a:t> more page faults</a:t>
            </a:r>
            <a:endParaRPr lang="en-US" altLang="zh-CN" sz="2000" b="1" u="sng" dirty="0">
              <a:solidFill>
                <a:srgbClr val="7030A0"/>
              </a:solidFill>
              <a:highlight>
                <a:srgbClr val="FFFF00"/>
              </a:highlight>
              <a:ea typeface="宋体" panose="02010600030101010101" pitchFamily="2" charset="-122"/>
              <a:sym typeface="Symbol" panose="05050102010706020507" pitchFamily="18" charset="2"/>
            </a:endParaRPr>
          </a:p>
        </p:txBody>
      </p:sp>
      <p:sp>
        <p:nvSpPr>
          <p:cNvPr id="50180" name="Rectangle 4"/>
          <p:cNvSpPr>
            <a:spLocks noChangeArrowheads="1"/>
          </p:cNvSpPr>
          <p:nvPr/>
        </p:nvSpPr>
        <p:spPr bwMode="auto">
          <a:xfrm>
            <a:off x="3441700" y="22256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0181" name="Rectangle 5"/>
          <p:cNvSpPr>
            <a:spLocks noChangeArrowheads="1"/>
          </p:cNvSpPr>
          <p:nvPr/>
        </p:nvSpPr>
        <p:spPr bwMode="auto">
          <a:xfrm>
            <a:off x="3441700" y="26828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0182" name="Rectangle 6"/>
          <p:cNvSpPr>
            <a:spLocks noChangeArrowheads="1"/>
          </p:cNvSpPr>
          <p:nvPr/>
        </p:nvSpPr>
        <p:spPr bwMode="auto">
          <a:xfrm>
            <a:off x="3441700" y="31400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0183" name="Text Box 7"/>
          <p:cNvSpPr txBox="1">
            <a:spLocks noChangeArrowheads="1"/>
          </p:cNvSpPr>
          <p:nvPr/>
        </p:nvSpPr>
        <p:spPr bwMode="auto">
          <a:xfrm>
            <a:off x="3054350" y="2259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0184" name="Text Box 8"/>
          <p:cNvSpPr txBox="1">
            <a:spLocks noChangeArrowheads="1"/>
          </p:cNvSpPr>
          <p:nvPr/>
        </p:nvSpPr>
        <p:spPr bwMode="auto">
          <a:xfrm>
            <a:off x="3054350" y="2701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0185" name="Text Box 9"/>
          <p:cNvSpPr txBox="1">
            <a:spLocks noChangeArrowheads="1"/>
          </p:cNvSpPr>
          <p:nvPr/>
        </p:nvSpPr>
        <p:spPr bwMode="auto">
          <a:xfrm>
            <a:off x="3054350" y="31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0186" name="Text Box 10"/>
          <p:cNvSpPr txBox="1">
            <a:spLocks noChangeArrowheads="1"/>
          </p:cNvSpPr>
          <p:nvPr/>
        </p:nvSpPr>
        <p:spPr bwMode="auto">
          <a:xfrm>
            <a:off x="3898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0187" name="Text Box 11"/>
          <p:cNvSpPr txBox="1">
            <a:spLocks noChangeArrowheads="1"/>
          </p:cNvSpPr>
          <p:nvPr/>
        </p:nvSpPr>
        <p:spPr bwMode="auto">
          <a:xfrm>
            <a:off x="3898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0188" name="Text Box 12"/>
          <p:cNvSpPr txBox="1">
            <a:spLocks noChangeArrowheads="1"/>
          </p:cNvSpPr>
          <p:nvPr/>
        </p:nvSpPr>
        <p:spPr bwMode="auto">
          <a:xfrm>
            <a:off x="3898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0189" name="Text Box 13"/>
          <p:cNvSpPr txBox="1">
            <a:spLocks noChangeArrowheads="1"/>
          </p:cNvSpPr>
          <p:nvPr/>
        </p:nvSpPr>
        <p:spPr bwMode="auto">
          <a:xfrm>
            <a:off x="4279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endParaRPr lang="en-US" altLang="zh-CN" sz="1800">
              <a:ea typeface="宋体" panose="02010600030101010101" pitchFamily="2" charset="-122"/>
            </a:endParaRPr>
          </a:p>
        </p:txBody>
      </p:sp>
      <p:sp>
        <p:nvSpPr>
          <p:cNvPr id="50190" name="Text Box 14"/>
          <p:cNvSpPr txBox="1">
            <a:spLocks noChangeArrowheads="1"/>
          </p:cNvSpPr>
          <p:nvPr/>
        </p:nvSpPr>
        <p:spPr bwMode="auto">
          <a:xfrm>
            <a:off x="4279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0191" name="Text Box 15"/>
          <p:cNvSpPr txBox="1">
            <a:spLocks noChangeArrowheads="1"/>
          </p:cNvSpPr>
          <p:nvPr/>
        </p:nvSpPr>
        <p:spPr bwMode="auto">
          <a:xfrm>
            <a:off x="4279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0192" name="Text Box 16"/>
          <p:cNvSpPr txBox="1">
            <a:spLocks noChangeArrowheads="1"/>
          </p:cNvSpPr>
          <p:nvPr/>
        </p:nvSpPr>
        <p:spPr bwMode="auto">
          <a:xfrm>
            <a:off x="4737100" y="2740025"/>
            <a:ext cx="168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9 page faults</a:t>
            </a:r>
            <a:endParaRPr lang="en-US" altLang="zh-CN" sz="1800">
              <a:solidFill>
                <a:srgbClr val="FF0000"/>
              </a:solidFill>
              <a:ea typeface="宋体" panose="02010600030101010101" pitchFamily="2" charset="-122"/>
            </a:endParaRPr>
          </a:p>
        </p:txBody>
      </p:sp>
      <p:sp>
        <p:nvSpPr>
          <p:cNvPr id="50193" name="Rectangle 17"/>
          <p:cNvSpPr>
            <a:spLocks noChangeArrowheads="1"/>
          </p:cNvSpPr>
          <p:nvPr/>
        </p:nvSpPr>
        <p:spPr bwMode="auto">
          <a:xfrm>
            <a:off x="3409950" y="3949700"/>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0194" name="Rectangle 18"/>
          <p:cNvSpPr>
            <a:spLocks noChangeArrowheads="1"/>
          </p:cNvSpPr>
          <p:nvPr/>
        </p:nvSpPr>
        <p:spPr bwMode="auto">
          <a:xfrm>
            <a:off x="3409950" y="4406900"/>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0195" name="Rectangle 19"/>
          <p:cNvSpPr>
            <a:spLocks noChangeArrowheads="1"/>
          </p:cNvSpPr>
          <p:nvPr/>
        </p:nvSpPr>
        <p:spPr bwMode="auto">
          <a:xfrm>
            <a:off x="3409950" y="4864100"/>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0196" name="Text Box 20"/>
          <p:cNvSpPr txBox="1">
            <a:spLocks noChangeArrowheads="1"/>
          </p:cNvSpPr>
          <p:nvPr/>
        </p:nvSpPr>
        <p:spPr bwMode="auto">
          <a:xfrm>
            <a:off x="3022600" y="3983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0197" name="Text Box 21"/>
          <p:cNvSpPr txBox="1">
            <a:spLocks noChangeArrowheads="1"/>
          </p:cNvSpPr>
          <p:nvPr/>
        </p:nvSpPr>
        <p:spPr bwMode="auto">
          <a:xfrm>
            <a:off x="3022600" y="4425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0198" name="Text Box 22"/>
          <p:cNvSpPr txBox="1">
            <a:spLocks noChangeArrowheads="1"/>
          </p:cNvSpPr>
          <p:nvPr/>
        </p:nvSpPr>
        <p:spPr bwMode="auto">
          <a:xfrm>
            <a:off x="3022600" y="490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0199" name="Text Box 23"/>
          <p:cNvSpPr txBox="1">
            <a:spLocks noChangeArrowheads="1"/>
          </p:cNvSpPr>
          <p:nvPr/>
        </p:nvSpPr>
        <p:spPr bwMode="auto">
          <a:xfrm>
            <a:off x="3867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endParaRPr lang="en-US" altLang="zh-CN" sz="1800">
              <a:ea typeface="宋体" panose="02010600030101010101" pitchFamily="2" charset="-122"/>
            </a:endParaRPr>
          </a:p>
        </p:txBody>
      </p:sp>
      <p:sp>
        <p:nvSpPr>
          <p:cNvPr id="50200" name="Text Box 24"/>
          <p:cNvSpPr txBox="1">
            <a:spLocks noChangeArrowheads="1"/>
          </p:cNvSpPr>
          <p:nvPr/>
        </p:nvSpPr>
        <p:spPr bwMode="auto">
          <a:xfrm>
            <a:off x="3867150" y="446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0201" name="Text Box 25"/>
          <p:cNvSpPr txBox="1">
            <a:spLocks noChangeArrowheads="1"/>
          </p:cNvSpPr>
          <p:nvPr/>
        </p:nvSpPr>
        <p:spPr bwMode="auto">
          <a:xfrm>
            <a:off x="3867150" y="4940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0202" name="Text Box 26"/>
          <p:cNvSpPr txBox="1">
            <a:spLocks noChangeArrowheads="1"/>
          </p:cNvSpPr>
          <p:nvPr/>
        </p:nvSpPr>
        <p:spPr bwMode="auto">
          <a:xfrm>
            <a:off x="4248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0203" name="Text Box 28"/>
          <p:cNvSpPr txBox="1">
            <a:spLocks noChangeArrowheads="1"/>
          </p:cNvSpPr>
          <p:nvPr/>
        </p:nvSpPr>
        <p:spPr bwMode="auto">
          <a:xfrm>
            <a:off x="4248150" y="4483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endParaRPr lang="en-US" altLang="zh-CN" sz="1800">
              <a:ea typeface="宋体" panose="02010600030101010101" pitchFamily="2" charset="-122"/>
            </a:endParaRPr>
          </a:p>
        </p:txBody>
      </p:sp>
      <p:sp>
        <p:nvSpPr>
          <p:cNvPr id="50204" name="Text Box 29"/>
          <p:cNvSpPr txBox="1">
            <a:spLocks noChangeArrowheads="1"/>
          </p:cNvSpPr>
          <p:nvPr/>
        </p:nvSpPr>
        <p:spPr bwMode="auto">
          <a:xfrm>
            <a:off x="4641850" y="44640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10 page faults</a:t>
            </a:r>
            <a:endParaRPr lang="en-US" altLang="zh-CN" sz="1800">
              <a:solidFill>
                <a:srgbClr val="FF0000"/>
              </a:solidFill>
              <a:ea typeface="宋体" panose="02010600030101010101" pitchFamily="2" charset="-122"/>
            </a:endParaRPr>
          </a:p>
        </p:txBody>
      </p:sp>
      <p:sp>
        <p:nvSpPr>
          <p:cNvPr id="50205" name="Rectangle 30"/>
          <p:cNvSpPr>
            <a:spLocks noChangeArrowheads="1"/>
          </p:cNvSpPr>
          <p:nvPr/>
        </p:nvSpPr>
        <p:spPr bwMode="auto">
          <a:xfrm>
            <a:off x="3409950" y="5321300"/>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0206" name="Text Box 31"/>
          <p:cNvSpPr txBox="1">
            <a:spLocks noChangeArrowheads="1"/>
          </p:cNvSpPr>
          <p:nvPr/>
        </p:nvSpPr>
        <p:spPr bwMode="auto">
          <a:xfrm>
            <a:off x="30289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0207" name="Text Box 32"/>
          <p:cNvSpPr txBox="1">
            <a:spLocks noChangeArrowheads="1"/>
          </p:cNvSpPr>
          <p:nvPr/>
        </p:nvSpPr>
        <p:spPr bwMode="auto">
          <a:xfrm>
            <a:off x="38671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FIFO Illustrating Belady’s Anomaly</a:t>
            </a:r>
            <a:endParaRPr lang="en-US" altLang="zh-CN">
              <a:effectLst>
                <a:outerShdw blurRad="38100" dist="38100" dir="2700000" algn="tl">
                  <a:srgbClr val="C0C0C0"/>
                </a:outerShdw>
              </a:effectLst>
              <a:ea typeface="宋体" panose="02010600030101010101" pitchFamily="2" charset="-122"/>
            </a:endParaRPr>
          </a:p>
        </p:txBody>
      </p:sp>
      <p:pic>
        <p:nvPicPr>
          <p:cNvPr id="51203" name="Picture 4"/>
          <p:cNvPicPr>
            <a:picLocks noChangeAspect="1" noChangeArrowheads="1"/>
          </p:cNvPicPr>
          <p:nvPr/>
        </p:nvPicPr>
        <p:blipFill>
          <a:blip r:embed="rId1">
            <a:extLst>
              <a:ext uri="{28A0092B-C50C-407E-A947-70E740481C1C}">
                <a14:useLocalDpi xmlns:a14="http://schemas.microsoft.com/office/drawing/2010/main" val="0"/>
              </a:ext>
            </a:extLst>
          </a:blip>
          <a:srcRect l="1103" t="7935" r="1103" b="8517"/>
          <a:stretch>
            <a:fillRect/>
          </a:stretch>
        </p:blipFill>
        <p:spPr bwMode="auto">
          <a:xfrm>
            <a:off x="1411288" y="1827213"/>
            <a:ext cx="6196012" cy="3970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kern="0" dirty="0">
                <a:effectLst>
                  <a:outerShdw blurRad="38100" dist="38100" dir="2700000" algn="tl">
                    <a:srgbClr val="C0C0C0"/>
                  </a:outerShdw>
                </a:effectLst>
                <a:ea typeface="宋体" panose="02010600030101010101" pitchFamily="2" charset="-122"/>
              </a:rPr>
              <a:t>FIFO  Algorithm</a:t>
            </a:r>
            <a:r>
              <a:rPr lang="zh-CN" altLang="en-US" kern="0" dirty="0">
                <a:effectLst>
                  <a:outerShdw blurRad="38100" dist="38100" dir="2700000" algn="tl">
                    <a:srgbClr val="C0C0C0"/>
                  </a:outerShdw>
                </a:effectLst>
                <a:ea typeface="宋体" panose="02010600030101010101" pitchFamily="2" charset="-122"/>
              </a:rPr>
              <a:t>：Bélády's anomaly.</a:t>
            </a:r>
            <a:endParaRPr lang="zh-CN" altLang="en-US" kern="0" dirty="0">
              <a:effectLst>
                <a:outerShdw blurRad="38100" dist="38100" dir="2700000" algn="tl">
                  <a:srgbClr val="C0C0C0"/>
                </a:outerShdw>
              </a:effectLst>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898442" y="1014677"/>
            <a:ext cx="5514975" cy="2162175"/>
          </a:xfrm>
          <a:prstGeom prst="rect">
            <a:avLst/>
          </a:prstGeom>
        </p:spPr>
      </p:pic>
      <p:pic>
        <p:nvPicPr>
          <p:cNvPr id="6" name="图片 5"/>
          <p:cNvPicPr>
            <a:picLocks noChangeAspect="1"/>
          </p:cNvPicPr>
          <p:nvPr/>
        </p:nvPicPr>
        <p:blipFill>
          <a:blip r:embed="rId2"/>
          <a:stretch>
            <a:fillRect/>
          </a:stretch>
        </p:blipFill>
        <p:spPr>
          <a:xfrm>
            <a:off x="927016" y="3353329"/>
            <a:ext cx="5457825" cy="2333625"/>
          </a:xfrm>
          <a:prstGeom prst="rect">
            <a:avLst/>
          </a:prstGeom>
        </p:spPr>
      </p:pic>
      <p:sp>
        <p:nvSpPr>
          <p:cNvPr id="7" name="矩形 6"/>
          <p:cNvSpPr/>
          <p:nvPr/>
        </p:nvSpPr>
        <p:spPr>
          <a:xfrm>
            <a:off x="6384841" y="3843277"/>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页故障次数为</a:t>
            </a:r>
            <a:r>
              <a:rPr lang="en-US" altLang="zh-CN" sz="2400" dirty="0">
                <a:latin typeface="宋体" panose="02010600030101010101" pitchFamily="2" charset="-122"/>
                <a:ea typeface="宋体" panose="02010600030101010101" pitchFamily="2" charset="-122"/>
                <a:sym typeface="+mn-ea"/>
              </a:rPr>
              <a:t>10</a:t>
            </a:r>
            <a:endParaRPr lang="en-US" altLang="zh-CN" sz="2400" dirty="0">
              <a:latin typeface="宋体" panose="02010600030101010101" pitchFamily="2" charset="-122"/>
              <a:ea typeface="宋体" panose="02010600030101010101" pitchFamily="2" charset="-122"/>
              <a:sym typeface="+mn-ea"/>
            </a:endParaRPr>
          </a:p>
        </p:txBody>
      </p:sp>
      <p:sp>
        <p:nvSpPr>
          <p:cNvPr id="8" name="矩形 7"/>
          <p:cNvSpPr/>
          <p:nvPr/>
        </p:nvSpPr>
        <p:spPr>
          <a:xfrm>
            <a:off x="6482496" y="1680265"/>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a:t>
            </a:r>
            <a:r>
              <a:rPr lang="zh-CN" altLang="en-US" sz="2400" dirty="0" smtClean="0">
                <a:latin typeface="宋体" panose="02010600030101010101" pitchFamily="2" charset="-122"/>
                <a:ea typeface="宋体" panose="02010600030101010101" pitchFamily="2" charset="-122"/>
                <a:sym typeface="+mn-ea"/>
              </a:rPr>
              <a:t>为</a:t>
            </a:r>
            <a:r>
              <a:rPr lang="en-US" altLang="zh-CN" sz="2400" dirty="0">
                <a:latin typeface="宋体" panose="02010600030101010101" pitchFamily="2" charset="-122"/>
                <a:ea typeface="宋体" panose="02010600030101010101" pitchFamily="2" charset="-122"/>
                <a:sym typeface="+mn-ea"/>
              </a:rPr>
              <a:t>9</a:t>
            </a:r>
            <a:endParaRPr lang="en-US" altLang="zh-CN"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9.4.3 Optimal Algorithm</a:t>
            </a:r>
            <a:endParaRPr lang="en-US" altLang="zh-CN">
              <a:effectLst>
                <a:outerShdw blurRad="38100" dist="38100" dir="2700000" algn="tl">
                  <a:srgbClr val="C0C0C0"/>
                </a:outerShdw>
              </a:effectLst>
              <a:ea typeface="宋体" panose="02010600030101010101" pitchFamily="2" charset="-122"/>
            </a:endParaRPr>
          </a:p>
        </p:txBody>
      </p:sp>
      <p:sp>
        <p:nvSpPr>
          <p:cNvPr id="52227" name="Rectangle 3"/>
          <p:cNvSpPr>
            <a:spLocks noGrp="1" noChangeArrowheads="1"/>
          </p:cNvSpPr>
          <p:nvPr>
            <p:ph type="body" idx="4294967295"/>
          </p:nvPr>
        </p:nvSpPr>
        <p:spPr/>
        <p:txBody>
          <a:bodyPr/>
          <a:lstStyle/>
          <a:p>
            <a:pPr>
              <a:tabLst>
                <a:tab pos="1890395" algn="l"/>
              </a:tabLst>
            </a:pPr>
            <a:r>
              <a:rPr lang="en-US" altLang="zh-CN" sz="1800" b="1" dirty="0">
                <a:solidFill>
                  <a:srgbClr val="0000CC"/>
                </a:solidFill>
                <a:ea typeface="宋体" panose="02010600030101010101" pitchFamily="2" charset="-122"/>
              </a:rPr>
              <a:t>Replace page that will not be used for longest period of time</a:t>
            </a:r>
            <a:endParaRPr lang="en-US" altLang="zh-CN" sz="1800" b="1" dirty="0">
              <a:solidFill>
                <a:srgbClr val="0000CC"/>
              </a:solidFill>
              <a:ea typeface="宋体" panose="02010600030101010101" pitchFamily="2" charset="-122"/>
            </a:endParaRPr>
          </a:p>
          <a:p>
            <a:pPr>
              <a:tabLst>
                <a:tab pos="1890395" algn="l"/>
              </a:tabLst>
            </a:pPr>
            <a:r>
              <a:rPr lang="en-US" altLang="zh-CN" sz="1800" dirty="0">
                <a:ea typeface="宋体" panose="02010600030101010101" pitchFamily="2" charset="-122"/>
              </a:rPr>
              <a:t>4 frames example</a:t>
            </a:r>
            <a:endParaRPr lang="en-US" altLang="zh-CN" sz="1800" dirty="0">
              <a:ea typeface="宋体" panose="02010600030101010101" pitchFamily="2" charset="-122"/>
            </a:endParaRPr>
          </a:p>
          <a:p>
            <a:pPr>
              <a:buFont typeface="Monotype Sorts" pitchFamily="2" charset="2"/>
              <a:buNone/>
              <a:tabLst>
                <a:tab pos="1890395" algn="l"/>
              </a:tabLst>
            </a:pPr>
            <a:r>
              <a:rPr lang="en-US" altLang="zh-CN" sz="1800" dirty="0">
                <a:solidFill>
                  <a:srgbClr val="FF0000"/>
                </a:solidFill>
                <a:ea typeface="宋体" panose="02010600030101010101" pitchFamily="2" charset="-122"/>
              </a:rPr>
              <a:t>               </a:t>
            </a:r>
            <a:r>
              <a:rPr lang="en-US" altLang="zh-CN" sz="1800" dirty="0">
                <a:solidFill>
                  <a:srgbClr val="009900"/>
                </a:solidFill>
                <a:ea typeface="宋体" panose="02010600030101010101" pitchFamily="2" charset="-122"/>
              </a:rPr>
              <a:t>1, 2, 3, 4</a:t>
            </a:r>
            <a:r>
              <a:rPr lang="en-US" altLang="zh-CN" sz="1800" dirty="0">
                <a:solidFill>
                  <a:srgbClr val="FF0000"/>
                </a:solidFill>
                <a:ea typeface="宋体" panose="02010600030101010101" pitchFamily="2" charset="-122"/>
              </a:rPr>
              <a:t>, 1, 2, 5, </a:t>
            </a:r>
            <a:r>
              <a:rPr lang="en-US" altLang="zh-CN" sz="1800" dirty="0">
                <a:solidFill>
                  <a:srgbClr val="0070C0"/>
                </a:solidFill>
                <a:ea typeface="宋体" panose="02010600030101010101" pitchFamily="2" charset="-122"/>
              </a:rPr>
              <a:t>1, 2, 3, 4, 5</a:t>
            </a:r>
            <a:br>
              <a:rPr lang="en-US" altLang="zh-CN" sz="1800" dirty="0">
                <a:solidFill>
                  <a:srgbClr val="0070C0"/>
                </a:solidFill>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endParaRPr lang="en-US" altLang="zh-CN" sz="1800" dirty="0">
              <a:ea typeface="宋体" panose="02010600030101010101" pitchFamily="2" charset="-122"/>
            </a:endParaRPr>
          </a:p>
          <a:p>
            <a:pPr>
              <a:tabLst>
                <a:tab pos="1890395" algn="l"/>
              </a:tabLst>
            </a:pPr>
            <a:endParaRPr lang="en-US" altLang="zh-CN" sz="1800" dirty="0">
              <a:ea typeface="宋体" panose="02010600030101010101" pitchFamily="2" charset="-122"/>
            </a:endParaRPr>
          </a:p>
          <a:p>
            <a:pPr>
              <a:tabLst>
                <a:tab pos="1890395" algn="l"/>
              </a:tabLst>
            </a:pPr>
            <a:r>
              <a:rPr lang="en-US" altLang="zh-CN" sz="1800" dirty="0">
                <a:solidFill>
                  <a:srgbClr val="0070C0"/>
                </a:solidFill>
                <a:ea typeface="宋体" panose="02010600030101010101" pitchFamily="2" charset="-122"/>
              </a:rPr>
              <a:t>How do you know this?</a:t>
            </a:r>
            <a:endParaRPr lang="en-US" altLang="zh-CN" sz="1800" dirty="0">
              <a:solidFill>
                <a:srgbClr val="0070C0"/>
              </a:solidFill>
              <a:ea typeface="宋体" panose="02010600030101010101" pitchFamily="2" charset="-122"/>
            </a:endParaRPr>
          </a:p>
          <a:p>
            <a:pPr>
              <a:tabLst>
                <a:tab pos="1890395" algn="l"/>
              </a:tabLst>
            </a:pPr>
            <a:r>
              <a:rPr lang="en-US" altLang="zh-CN" sz="1800" dirty="0">
                <a:solidFill>
                  <a:srgbClr val="7030A0"/>
                </a:solidFill>
                <a:ea typeface="宋体" panose="02010600030101010101" pitchFamily="2" charset="-122"/>
              </a:rPr>
              <a:t>Used for measuring how well your algorithm performs</a:t>
            </a:r>
            <a:endParaRPr lang="en-US" altLang="zh-CN" sz="1800" dirty="0">
              <a:solidFill>
                <a:srgbClr val="7030A0"/>
              </a:solidFill>
              <a:ea typeface="宋体" panose="02010600030101010101" pitchFamily="2" charset="-122"/>
            </a:endParaRPr>
          </a:p>
        </p:txBody>
      </p:sp>
      <p:sp>
        <p:nvSpPr>
          <p:cNvPr id="52228" name="Rectangle 4"/>
          <p:cNvSpPr>
            <a:spLocks noChangeArrowheads="1"/>
          </p:cNvSpPr>
          <p:nvPr/>
        </p:nvSpPr>
        <p:spPr bwMode="auto">
          <a:xfrm>
            <a:off x="3560763" y="2909888"/>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2229" name="Rectangle 5"/>
          <p:cNvSpPr>
            <a:spLocks noChangeArrowheads="1"/>
          </p:cNvSpPr>
          <p:nvPr/>
        </p:nvSpPr>
        <p:spPr bwMode="auto">
          <a:xfrm>
            <a:off x="3560763" y="3367088"/>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2230" name="Rectangle 6"/>
          <p:cNvSpPr>
            <a:spLocks noChangeArrowheads="1"/>
          </p:cNvSpPr>
          <p:nvPr/>
        </p:nvSpPr>
        <p:spPr bwMode="auto">
          <a:xfrm>
            <a:off x="3560763" y="3824288"/>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2231" name="Text Box 7"/>
          <p:cNvSpPr txBox="1">
            <a:spLocks noChangeArrowheads="1"/>
          </p:cNvSpPr>
          <p:nvPr/>
        </p:nvSpPr>
        <p:spPr bwMode="auto">
          <a:xfrm>
            <a:off x="3981450" y="2981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2232" name="Text Box 8"/>
          <p:cNvSpPr txBox="1">
            <a:spLocks noChangeArrowheads="1"/>
          </p:cNvSpPr>
          <p:nvPr/>
        </p:nvSpPr>
        <p:spPr bwMode="auto">
          <a:xfrm>
            <a:off x="4732338" y="3441700"/>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6 page faults</a:t>
            </a:r>
            <a:endParaRPr lang="en-US" altLang="zh-CN" sz="1800">
              <a:ea typeface="宋体" panose="02010600030101010101" pitchFamily="2" charset="-122"/>
            </a:endParaRPr>
          </a:p>
        </p:txBody>
      </p:sp>
      <p:sp>
        <p:nvSpPr>
          <p:cNvPr id="52233" name="Rectangle 9"/>
          <p:cNvSpPr>
            <a:spLocks noChangeArrowheads="1"/>
          </p:cNvSpPr>
          <p:nvPr/>
        </p:nvSpPr>
        <p:spPr bwMode="auto">
          <a:xfrm>
            <a:off x="3560763" y="4281488"/>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2234" name="Text Box 10"/>
          <p:cNvSpPr txBox="1">
            <a:spLocks noChangeArrowheads="1"/>
          </p:cNvSpPr>
          <p:nvPr/>
        </p:nvSpPr>
        <p:spPr bwMode="auto">
          <a:xfrm>
            <a:off x="4017963" y="4357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Optimal Page Replacement</a:t>
            </a:r>
            <a:endParaRPr lang="en-US" altLang="zh-CN">
              <a:effectLst>
                <a:outerShdw blurRad="38100" dist="38100" dir="2700000" algn="tl">
                  <a:srgbClr val="C0C0C0"/>
                </a:outerShdw>
              </a:effectLst>
              <a:ea typeface="宋体" panose="02010600030101010101" pitchFamily="2" charset="-122"/>
            </a:endParaRPr>
          </a:p>
        </p:txBody>
      </p:sp>
      <p:pic>
        <p:nvPicPr>
          <p:cNvPr id="53251" name="Picture 3"/>
          <p:cNvPicPr>
            <a:picLocks noChangeAspect="1" noChangeArrowheads="1"/>
          </p:cNvPicPr>
          <p:nvPr/>
        </p:nvPicPr>
        <p:blipFill>
          <a:blip r:embed="rId1">
            <a:extLst>
              <a:ext uri="{28A0092B-C50C-407E-A947-70E740481C1C}">
                <a14:useLocalDpi xmlns:a14="http://schemas.microsoft.com/office/drawing/2010/main" val="0"/>
              </a:ext>
            </a:extLst>
          </a:blip>
          <a:srcRect l="471" t="32074" r="781" b="32076"/>
          <a:stretch>
            <a:fillRect/>
          </a:stretch>
        </p:blipFill>
        <p:spPr bwMode="auto">
          <a:xfrm>
            <a:off x="420688" y="1703388"/>
            <a:ext cx="8342312" cy="22717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Text Box 4"/>
          <p:cNvSpPr txBox="1">
            <a:spLocks noChangeArrowheads="1"/>
          </p:cNvSpPr>
          <p:nvPr/>
        </p:nvSpPr>
        <p:spPr bwMode="auto">
          <a:xfrm>
            <a:off x="868362" y="4138612"/>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9</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9/20</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highlight>
                  <a:srgbClr val="FFFF00"/>
                </a:highlight>
                <a:ea typeface="宋体" panose="02010600030101010101" pitchFamily="2" charset="-122"/>
              </a:rPr>
              <a:t>选择将来最长时间不被访问的页面予以淘汰；</a:t>
            </a:r>
            <a:r>
              <a:rPr lang="en-US" altLang="zh-CN" sz="1800" b="1" dirty="0">
                <a:highlight>
                  <a:srgbClr val="FFFF00"/>
                </a:highlight>
                <a:ea typeface="宋体" panose="02010600030101010101" pitchFamily="2" charset="-122"/>
              </a:rPr>
              <a:t> </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a:t>
            </a:r>
            <a:r>
              <a:rPr lang="zh-CN" altLang="en-US" sz="1800" b="1" dirty="0" smtClean="0">
                <a:ea typeface="宋体" panose="02010600030101010101" pitchFamily="2" charset="-122"/>
              </a:rPr>
              <a:t>可能</a:t>
            </a:r>
            <a:r>
              <a:rPr lang="zh-CN" altLang="en-US" sz="1800" b="1" dirty="0" smtClean="0">
                <a:solidFill>
                  <a:srgbClr val="C00000"/>
                </a:solidFill>
                <a:ea typeface="宋体" panose="02010600030101010101" pitchFamily="2" charset="-122"/>
              </a:rPr>
              <a:t>展望未来；</a:t>
            </a:r>
            <a:endParaRPr lang="en-US" altLang="zh-CN"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Optimal Page Replacement</a:t>
            </a:r>
            <a:endParaRPr lang="en-US" altLang="zh-CN">
              <a:effectLst>
                <a:outerShdw blurRad="38100" dist="38100" dir="2700000" algn="tl">
                  <a:srgbClr val="C0C0C0"/>
                </a:outerShdw>
              </a:effectLst>
              <a:ea typeface="宋体" panose="02010600030101010101" pitchFamily="2" charset="-122"/>
            </a:endParaRPr>
          </a:p>
        </p:txBody>
      </p:sp>
      <p:sp>
        <p:nvSpPr>
          <p:cNvPr id="54275" name="Rectangle 3"/>
          <p:cNvSpPr>
            <a:spLocks noGrp="1" noChangeArrowheads="1"/>
          </p:cNvSpPr>
          <p:nvPr>
            <p:ph type="body" idx="4294967295"/>
          </p:nvPr>
        </p:nvSpPr>
        <p:spPr>
          <a:xfrm>
            <a:off x="815975" y="1557338"/>
            <a:ext cx="7724343" cy="4135437"/>
          </a:xfrm>
        </p:spPr>
        <p:txBody>
          <a:bodyPr/>
          <a:lstStyle/>
          <a:p>
            <a:r>
              <a:rPr lang="en-US" altLang="zh-CN" sz="2000" b="1" dirty="0">
                <a:ea typeface="宋体" panose="02010600030101010101" pitchFamily="2" charset="-122"/>
              </a:rPr>
              <a:t>Guarantees the </a:t>
            </a:r>
            <a:r>
              <a:rPr lang="en-US" altLang="zh-CN" sz="2000" b="1" u="sng" dirty="0">
                <a:solidFill>
                  <a:srgbClr val="FF0000"/>
                </a:solidFill>
                <a:ea typeface="宋体" panose="02010600030101010101" pitchFamily="2" charset="-122"/>
              </a:rPr>
              <a:t>lowest</a:t>
            </a:r>
            <a:r>
              <a:rPr lang="en-US" altLang="zh-CN" sz="2000" b="1" dirty="0">
                <a:ea typeface="宋体" panose="02010600030101010101" pitchFamily="2" charset="-122"/>
              </a:rPr>
              <a:t> possible </a:t>
            </a:r>
            <a:r>
              <a:rPr lang="en-US" altLang="zh-CN" sz="2000" b="1" dirty="0">
                <a:solidFill>
                  <a:srgbClr val="009900"/>
                </a:solidFill>
                <a:ea typeface="宋体" panose="02010600030101010101" pitchFamily="2" charset="-122"/>
              </a:rPr>
              <a:t>page fault rate </a:t>
            </a:r>
            <a:r>
              <a:rPr lang="en-US" altLang="zh-CN" sz="2000" b="1" dirty="0">
                <a:ea typeface="宋体" panose="02010600030101010101" pitchFamily="2" charset="-122"/>
              </a:rPr>
              <a:t>for a fixed number of frames.</a:t>
            </a:r>
            <a:endParaRPr lang="en-US" altLang="zh-CN" sz="2000" b="1" dirty="0">
              <a:ea typeface="宋体" panose="02010600030101010101" pitchFamily="2" charset="-122"/>
            </a:endParaRPr>
          </a:p>
          <a:p>
            <a:endParaRPr lang="en-US" altLang="zh-CN" sz="2000" dirty="0">
              <a:ea typeface="宋体" panose="02010600030101010101" pitchFamily="2" charset="-122"/>
            </a:endParaRPr>
          </a:p>
          <a:p>
            <a:r>
              <a:rPr lang="en-US" altLang="zh-CN" sz="2000" dirty="0">
                <a:ea typeface="宋体" panose="02010600030101010101" pitchFamily="2" charset="-122"/>
              </a:rPr>
              <a:t>Unfortunately, the optimal page-replacement algorithm is </a:t>
            </a:r>
            <a:r>
              <a:rPr lang="en-US" altLang="zh-CN" sz="2000" dirty="0">
                <a:solidFill>
                  <a:srgbClr val="0000CC"/>
                </a:solidFill>
                <a:ea typeface="宋体" panose="02010600030101010101" pitchFamily="2" charset="-122"/>
              </a:rPr>
              <a:t>difficult to implement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Because </a:t>
            </a:r>
            <a:r>
              <a:rPr lang="en-US" altLang="zh-CN" sz="1800" dirty="0">
                <a:ea typeface="宋体" panose="02010600030101010101" pitchFamily="2" charset="-122"/>
              </a:rPr>
              <a:t>it requires </a:t>
            </a:r>
            <a:r>
              <a:rPr lang="en-US" altLang="zh-CN" sz="1800" b="1" dirty="0">
                <a:solidFill>
                  <a:srgbClr val="7030A0"/>
                </a:solidFill>
                <a:ea typeface="宋体" panose="02010600030101010101" pitchFamily="2" charset="-122"/>
              </a:rPr>
              <a:t>future knowledge </a:t>
            </a:r>
            <a:r>
              <a:rPr lang="en-US" altLang="zh-CN" sz="1800" dirty="0">
                <a:ea typeface="宋体" panose="02010600030101010101" pitchFamily="2" charset="-122"/>
              </a:rPr>
              <a:t>of the reference string</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lvl="1"/>
            <a:r>
              <a:rPr lang="en-US" altLang="zh-CN" sz="1800" dirty="0" smtClean="0">
                <a:highlight>
                  <a:srgbClr val="FFFF00"/>
                </a:highlight>
                <a:ea typeface="宋体" panose="02010600030101010101" pitchFamily="2" charset="-122"/>
              </a:rPr>
              <a:t>We </a:t>
            </a:r>
            <a:r>
              <a:rPr lang="en-US" altLang="zh-CN" sz="1800" dirty="0">
                <a:highlight>
                  <a:srgbClr val="FFFF00"/>
                </a:highlight>
                <a:ea typeface="宋体" panose="02010600030101010101" pitchFamily="2" charset="-122"/>
              </a:rPr>
              <a:t>encountered a similar situation with the SJF CPU-scheduling </a:t>
            </a:r>
            <a:r>
              <a:rPr lang="en-US" altLang="zh-CN" sz="1800" dirty="0" smtClean="0">
                <a:highlight>
                  <a:srgbClr val="FFFF00"/>
                </a:highlight>
                <a:ea typeface="宋体" panose="02010600030101010101" pitchFamily="2" charset="-122"/>
              </a:rPr>
              <a:t>algorithm</a:t>
            </a:r>
            <a:r>
              <a:rPr lang="en-US" altLang="zh-CN" sz="1800" dirty="0">
                <a:highlight>
                  <a:srgbClr val="FFFF00"/>
                </a:highlight>
                <a:ea typeface="宋体" panose="02010600030101010101" pitchFamily="2" charset="-122"/>
              </a:rPr>
              <a:t>.</a:t>
            </a:r>
            <a:endParaRPr lang="en-US" altLang="zh-CN" sz="1800" dirty="0">
              <a:highlight>
                <a:srgbClr val="FFFF00"/>
              </a:highlight>
              <a:ea typeface="宋体" panose="02010600030101010101" pitchFamily="2" charset="-122"/>
            </a:endParaRPr>
          </a:p>
          <a:p>
            <a:endParaRPr lang="en-US" altLang="zh-CN" sz="2000" dirty="0">
              <a:ea typeface="宋体" panose="02010600030101010101" pitchFamily="2" charset="-122"/>
            </a:endParaRPr>
          </a:p>
          <a:p>
            <a:r>
              <a:rPr lang="en-US" altLang="zh-CN" sz="2000" b="1" dirty="0">
                <a:ea typeface="宋体" panose="02010600030101010101" pitchFamily="2" charset="-122"/>
              </a:rPr>
              <a:t>As a result, the optimal algorithm is used mainly for </a:t>
            </a:r>
            <a:r>
              <a:rPr lang="en-US" altLang="zh-CN" sz="2000" b="1" dirty="0">
                <a:solidFill>
                  <a:srgbClr val="C00000"/>
                </a:solidFill>
                <a:ea typeface="宋体" panose="02010600030101010101" pitchFamily="2" charset="-122"/>
              </a:rPr>
              <a:t>comparison studies</a:t>
            </a:r>
            <a:r>
              <a:rPr lang="en-US" altLang="zh-CN" sz="2000" b="1" dirty="0">
                <a:ea typeface="宋体" panose="02010600030101010101" pitchFamily="2" charset="-122"/>
              </a:rPr>
              <a:t>.</a:t>
            </a:r>
            <a:endParaRPr lang="en-US" altLang="zh-CN" sz="2000" b="1" dirty="0">
              <a:ea typeface="宋体" panose="02010600030101010101" pitchFamily="2" charset="-122"/>
            </a:endParaRPr>
          </a:p>
          <a:p>
            <a:pPr>
              <a:buFont typeface="Monotype Sorts" pitchFamily="2" charset="2"/>
              <a:buNone/>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Background</a:t>
            </a:r>
            <a:endParaRPr lang="zh-CN" altLang="en-US">
              <a:effectLst>
                <a:outerShdw blurRad="38100" dist="38100" dir="2700000" algn="tl">
                  <a:srgbClr val="C0C0C0"/>
                </a:outerShdw>
              </a:effectLst>
              <a:ea typeface="宋体" panose="02010600030101010101" pitchFamily="2" charset="-122"/>
            </a:endParaRPr>
          </a:p>
        </p:txBody>
      </p:sp>
      <p:sp>
        <p:nvSpPr>
          <p:cNvPr id="8195" name="Rectangle 3"/>
          <p:cNvSpPr>
            <a:spLocks noGrp="1" noChangeArrowheads="1"/>
          </p:cNvSpPr>
          <p:nvPr>
            <p:ph type="body" idx="4294967295"/>
          </p:nvPr>
        </p:nvSpPr>
        <p:spPr>
          <a:xfrm>
            <a:off x="1187450" y="1217613"/>
            <a:ext cx="7324725" cy="4748212"/>
          </a:xfrm>
        </p:spPr>
        <p:txBody>
          <a:bodyPr/>
          <a:lstStyle/>
          <a:p>
            <a:pPr eaLnBrk="1" hangingPunct="1">
              <a:lnSpc>
                <a:spcPct val="90000"/>
              </a:lnSpc>
            </a:pPr>
            <a:r>
              <a:rPr lang="zh-CN" altLang="en-US" sz="2400" b="1" dirty="0">
                <a:ea typeface="宋体" panose="02010600030101010101" pitchFamily="2" charset="-122"/>
              </a:rPr>
              <a:t>Facts</a:t>
            </a:r>
            <a:endParaRPr lang="zh-CN" altLang="en-US" sz="2400" b="1" dirty="0">
              <a:ea typeface="宋体" panose="02010600030101010101" pitchFamily="2" charset="-122"/>
            </a:endParaRPr>
          </a:p>
          <a:p>
            <a:pPr eaLnBrk="1" hangingPunct="1">
              <a:lnSpc>
                <a:spcPct val="90000"/>
              </a:lnSpc>
            </a:pPr>
            <a:r>
              <a:rPr lang="zh-CN" altLang="en-US" sz="2400" b="1" dirty="0">
                <a:solidFill>
                  <a:srgbClr val="0000CC"/>
                </a:solidFill>
                <a:ea typeface="宋体" panose="02010600030101010101" pitchFamily="2" charset="-122"/>
              </a:rPr>
              <a:t>在一段时间内，正在执行的程序仅局限在一个程序段内</a:t>
            </a:r>
            <a:endParaRPr lang="zh-CN" altLang="en-US" sz="2400" b="1" dirty="0">
              <a:solidFill>
                <a:srgbClr val="0000CC"/>
              </a:solidFill>
              <a:ea typeface="宋体" panose="02010600030101010101" pitchFamily="2" charset="-122"/>
            </a:endParaRPr>
          </a:p>
          <a:p>
            <a:pPr lvl="1" eaLnBrk="1" hangingPunct="1">
              <a:lnSpc>
                <a:spcPct val="90000"/>
              </a:lnSpc>
            </a:pPr>
            <a:r>
              <a:rPr lang="zh-CN" altLang="en-US" sz="2000" b="1" dirty="0">
                <a:ea typeface="宋体" panose="02010600030101010101" pitchFamily="2" charset="-122"/>
              </a:rPr>
              <a:t>程序绝大部分时间是</a:t>
            </a:r>
            <a:r>
              <a:rPr lang="zh-CN" altLang="en-US" sz="2000" b="1" dirty="0">
                <a:solidFill>
                  <a:srgbClr val="FF0000"/>
                </a:solidFill>
                <a:ea typeface="宋体" panose="02010600030101010101" pitchFamily="2" charset="-122"/>
              </a:rPr>
              <a:t>顺序</a:t>
            </a:r>
            <a:r>
              <a:rPr lang="zh-CN" altLang="en-US" sz="2000" b="1" dirty="0">
                <a:ea typeface="宋体" panose="02010600030101010101" pitchFamily="2" charset="-122"/>
              </a:rPr>
              <a:t>执行的；</a:t>
            </a:r>
            <a:endParaRPr lang="zh-CN" altLang="en-US" sz="2000" b="1" dirty="0">
              <a:ea typeface="宋体" panose="02010600030101010101" pitchFamily="2" charset="-122"/>
            </a:endParaRPr>
          </a:p>
          <a:p>
            <a:pPr lvl="1" eaLnBrk="1" hangingPunct="1">
              <a:lnSpc>
                <a:spcPct val="90000"/>
              </a:lnSpc>
            </a:pPr>
            <a:r>
              <a:rPr lang="zh-CN" altLang="en-US" sz="2000" b="1" dirty="0">
                <a:ea typeface="宋体" panose="02010600030101010101" pitchFamily="2" charset="-122"/>
              </a:rPr>
              <a:t>过程调用改变程序的执行轨迹。研究表明，大多数情况下，过程调用的深度不超过5</a:t>
            </a:r>
            <a:r>
              <a:rPr lang="zh-CN" altLang="en-US" sz="2000" b="1" dirty="0">
                <a:solidFill>
                  <a:srgbClr val="006600"/>
                </a:solidFill>
                <a:ea typeface="宋体" panose="02010600030101010101" pitchFamily="2" charset="-122"/>
              </a:rPr>
              <a:t>；因此程序会在一段时间内局限在这些过程的范围内运行；</a:t>
            </a:r>
            <a:endParaRPr lang="zh-CN" altLang="en-US" sz="2000" b="1" dirty="0">
              <a:solidFill>
                <a:srgbClr val="006600"/>
              </a:solidFill>
              <a:ea typeface="宋体" panose="02010600030101010101" pitchFamily="2" charset="-122"/>
            </a:endParaRPr>
          </a:p>
          <a:p>
            <a:pPr lvl="1" eaLnBrk="1" hangingPunct="1">
              <a:lnSpc>
                <a:spcPct val="90000"/>
              </a:lnSpc>
            </a:pPr>
            <a:r>
              <a:rPr lang="zh-CN" altLang="en-US" sz="2000" b="1" dirty="0">
                <a:ea typeface="宋体" panose="02010600030101010101" pitchFamily="2" charset="-122"/>
              </a:rPr>
              <a:t>程序存在很多</a:t>
            </a:r>
            <a:r>
              <a:rPr lang="zh-CN" altLang="en-US" sz="2000" b="1" dirty="0">
                <a:solidFill>
                  <a:srgbClr val="FF0000"/>
                </a:solidFill>
                <a:ea typeface="宋体" panose="02010600030101010101" pitchFamily="2" charset="-122"/>
              </a:rPr>
              <a:t>循环结构</a:t>
            </a:r>
            <a:r>
              <a:rPr lang="zh-CN" altLang="en-US" sz="2000" b="1" dirty="0">
                <a:ea typeface="宋体" panose="02010600030101010101" pitchFamily="2" charset="-122"/>
              </a:rPr>
              <a:t>，虽然由少数指令构成，但多次执行；</a:t>
            </a:r>
            <a:endParaRPr lang="zh-CN" altLang="en-US" sz="2000" b="1" dirty="0">
              <a:ea typeface="宋体" panose="02010600030101010101" pitchFamily="2" charset="-122"/>
            </a:endParaRPr>
          </a:p>
          <a:p>
            <a:pPr lvl="1" eaLnBrk="1" hangingPunct="1">
              <a:lnSpc>
                <a:spcPct val="90000"/>
              </a:lnSpc>
            </a:pPr>
            <a:r>
              <a:rPr lang="zh-CN" altLang="en-US" sz="2000" b="1" dirty="0">
                <a:ea typeface="宋体" panose="02010600030101010101" pitchFamily="2" charset="-122"/>
              </a:rPr>
              <a:t>程序还包括对许多数据结构的处理，例如</a:t>
            </a:r>
            <a:r>
              <a:rPr lang="zh-CN" altLang="en-US" sz="2000" b="1" dirty="0">
                <a:solidFill>
                  <a:srgbClr val="FF0000"/>
                </a:solidFill>
                <a:ea typeface="宋体" panose="02010600030101010101" pitchFamily="2" charset="-122"/>
              </a:rPr>
              <a:t>数组</a:t>
            </a:r>
            <a:r>
              <a:rPr lang="zh-CN" altLang="en-US" sz="2000" b="1" dirty="0">
                <a:ea typeface="宋体" panose="02010600030101010101" pitchFamily="2" charset="-122"/>
              </a:rPr>
              <a:t>，也都局限于一个很小的范围内；</a:t>
            </a:r>
            <a:endParaRPr lang="zh-CN" altLang="en-US" sz="2000" b="1" dirty="0">
              <a:ea typeface="宋体" panose="02010600030101010101" pitchFamily="2" charset="-122"/>
            </a:endParaRPr>
          </a:p>
          <a:p>
            <a:pPr lvl="1" eaLnBrk="1" hangingPunct="1">
              <a:lnSpc>
                <a:spcPct val="90000"/>
              </a:lnSpc>
            </a:pP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96913" y="369888"/>
            <a:ext cx="8077200" cy="860425"/>
          </a:xfrm>
        </p:spPr>
        <p:txBody>
          <a:bodyPr/>
          <a:lstStyle/>
          <a:p>
            <a:pPr>
              <a:defRPr/>
            </a:pPr>
            <a:r>
              <a:rPr lang="en-US" altLang="zh-CN" dirty="0">
                <a:effectLst>
                  <a:outerShdw blurRad="38100" dist="38100" dir="2700000" algn="tl">
                    <a:srgbClr val="C0C0C0"/>
                  </a:outerShdw>
                </a:effectLst>
                <a:ea typeface="宋体" panose="02010600030101010101" pitchFamily="2" charset="-122"/>
              </a:rPr>
              <a:t>9.4.4 LRU Page Replacement</a:t>
            </a:r>
            <a:br>
              <a:rPr lang="en-US" altLang="zh-CN" dirty="0">
                <a:effectLst>
                  <a:outerShdw blurRad="38100" dist="38100" dir="2700000" algn="tl">
                    <a:srgbClr val="C0C0C0"/>
                  </a:outerShdw>
                </a:effectLst>
                <a:ea typeface="宋体" panose="02010600030101010101" pitchFamily="2" charset="-122"/>
              </a:rPr>
            </a:br>
            <a:r>
              <a:rPr lang="en-US" altLang="zh-CN" sz="1800" dirty="0">
                <a:effectLst>
                  <a:outerShdw blurRad="38100" dist="38100" dir="2700000" algn="tl">
                    <a:srgbClr val="C0C0C0"/>
                  </a:outerShdw>
                </a:effectLst>
                <a:ea typeface="宋体" panose="02010600030101010101" pitchFamily="2" charset="-122"/>
              </a:rPr>
              <a:t>(</a:t>
            </a:r>
            <a:r>
              <a:rPr lang="en-US" altLang="zh-CN" sz="1800" dirty="0">
                <a:solidFill>
                  <a:srgbClr val="0000CC"/>
                </a:solidFill>
                <a:effectLst>
                  <a:outerShdw blurRad="38100" dist="38100" dir="2700000" algn="tl">
                    <a:srgbClr val="C0C0C0"/>
                  </a:outerShdw>
                </a:effectLst>
                <a:ea typeface="宋体" panose="02010600030101010101" pitchFamily="2" charset="-122"/>
              </a:rPr>
              <a:t>Least-Recently-Used</a:t>
            </a:r>
            <a:r>
              <a:rPr lang="en-US" altLang="zh-CN" sz="1800" dirty="0">
                <a:effectLst>
                  <a:outerShdw blurRad="38100" dist="38100" dir="2700000" algn="tl">
                    <a:srgbClr val="C0C0C0"/>
                  </a:outerShdw>
                </a:effectLst>
                <a:ea typeface="宋体" panose="02010600030101010101" pitchFamily="2" charset="-122"/>
              </a:rPr>
              <a:t>)</a:t>
            </a:r>
            <a:endParaRPr lang="en-US" altLang="zh-CN" dirty="0">
              <a:effectLst>
                <a:outerShdw blurRad="38100" dist="38100" dir="2700000" algn="tl">
                  <a:srgbClr val="C0C0C0"/>
                </a:outerShdw>
              </a:effectLst>
              <a:ea typeface="宋体" panose="02010600030101010101" pitchFamily="2" charset="-122"/>
            </a:endParaRPr>
          </a:p>
        </p:txBody>
      </p:sp>
      <p:sp>
        <p:nvSpPr>
          <p:cNvPr id="55299" name="Rectangle 3"/>
          <p:cNvSpPr>
            <a:spLocks noGrp="1" noChangeArrowheads="1"/>
          </p:cNvSpPr>
          <p:nvPr>
            <p:ph type="body" idx="4294967295"/>
          </p:nvPr>
        </p:nvSpPr>
        <p:spPr>
          <a:xfrm>
            <a:off x="461639" y="1441929"/>
            <a:ext cx="8202967" cy="4706937"/>
          </a:xfrm>
        </p:spPr>
        <p:txBody>
          <a:bodyPr/>
          <a:lstStyle/>
          <a:p>
            <a:r>
              <a:rPr lang="en-US" altLang="zh-CN" sz="2000" smtClean="0">
                <a:ea typeface="宋体" panose="02010600030101010101" pitchFamily="2" charset="-122"/>
              </a:rPr>
              <a:t>The </a:t>
            </a:r>
            <a:r>
              <a:rPr lang="en-US" altLang="zh-CN" sz="2000" dirty="0">
                <a:ea typeface="宋体" panose="02010600030101010101" pitchFamily="2" charset="-122"/>
              </a:rPr>
              <a:t>key distinction between the FIFO and OPT algorithms (other than </a:t>
            </a:r>
            <a:r>
              <a:rPr lang="en-US" altLang="zh-CN" sz="2000" dirty="0">
                <a:solidFill>
                  <a:srgbClr val="FF0000"/>
                </a:solidFill>
                <a:ea typeface="宋体" panose="02010600030101010101" pitchFamily="2" charset="-122"/>
              </a:rPr>
              <a:t>looking </a:t>
            </a:r>
            <a:r>
              <a:rPr lang="en-US" altLang="zh-CN" sz="2000" dirty="0">
                <a:solidFill>
                  <a:srgbClr val="0000CC"/>
                </a:solidFill>
                <a:ea typeface="宋体" panose="02010600030101010101" pitchFamily="2" charset="-122"/>
              </a:rPr>
              <a:t>backward</a:t>
            </a:r>
            <a:r>
              <a:rPr lang="en-US" altLang="zh-CN" sz="2000" dirty="0">
                <a:solidFill>
                  <a:srgbClr val="FF0000"/>
                </a:solidFill>
                <a:ea typeface="宋体" panose="02010600030101010101" pitchFamily="2" charset="-122"/>
              </a:rPr>
              <a:t> versus </a:t>
            </a:r>
            <a:r>
              <a:rPr lang="en-US" altLang="zh-CN" sz="2000" dirty="0">
                <a:solidFill>
                  <a:srgbClr val="0000CC"/>
                </a:solidFill>
                <a:ea typeface="宋体" panose="02010600030101010101" pitchFamily="2" charset="-122"/>
              </a:rPr>
              <a:t>forward</a:t>
            </a:r>
            <a:r>
              <a:rPr lang="en-US" altLang="zh-CN" sz="2000" dirty="0">
                <a:solidFill>
                  <a:srgbClr val="FF0000"/>
                </a:solidFill>
                <a:ea typeface="宋体" panose="02010600030101010101" pitchFamily="2" charset="-122"/>
              </a:rPr>
              <a:t> </a:t>
            </a:r>
            <a:r>
              <a:rPr lang="en-US" altLang="zh-CN" sz="2000" dirty="0">
                <a:solidFill>
                  <a:srgbClr val="009900"/>
                </a:solidFill>
                <a:ea typeface="宋体" panose="02010600030101010101" pitchFamily="2" charset="-122"/>
              </a:rPr>
              <a:t>in time</a:t>
            </a:r>
            <a:r>
              <a:rPr lang="en-US" altLang="zh-CN" sz="2000" dirty="0">
                <a:ea typeface="宋体" panose="02010600030101010101" pitchFamily="2" charset="-122"/>
              </a:rPr>
              <a:t>) is that:</a:t>
            </a:r>
            <a:endParaRPr lang="en-US" altLang="zh-CN" sz="2000" dirty="0">
              <a:ea typeface="宋体" panose="02010600030101010101" pitchFamily="2" charset="-122"/>
            </a:endParaRPr>
          </a:p>
          <a:p>
            <a:pPr lvl="1"/>
            <a:r>
              <a:rPr lang="en-US" altLang="zh-CN" sz="1600" dirty="0">
                <a:ea typeface="宋体" panose="02010600030101010101" pitchFamily="2" charset="-122"/>
              </a:rPr>
              <a:t>the FIFO algorithm uses the time when a page </a:t>
            </a:r>
            <a:r>
              <a:rPr lang="en-US" altLang="zh-CN" sz="1600" i="1" dirty="0">
                <a:solidFill>
                  <a:srgbClr val="0000CC"/>
                </a:solidFill>
                <a:ea typeface="宋体" panose="02010600030101010101" pitchFamily="2" charset="-122"/>
              </a:rPr>
              <a:t>was brought into memory.</a:t>
            </a:r>
            <a:endParaRPr lang="en-US" altLang="zh-CN" sz="1600" i="1" dirty="0">
              <a:solidFill>
                <a:srgbClr val="0000CC"/>
              </a:solidFill>
              <a:ea typeface="宋体" panose="02010600030101010101" pitchFamily="2" charset="-122"/>
            </a:endParaRPr>
          </a:p>
          <a:p>
            <a:pPr lvl="1"/>
            <a:r>
              <a:rPr lang="en-US" altLang="zh-CN" sz="1600" dirty="0">
                <a:ea typeface="宋体" panose="02010600030101010101" pitchFamily="2" charset="-122"/>
              </a:rPr>
              <a:t>whereas the OPT algorithm uses the time when a page </a:t>
            </a:r>
            <a:r>
              <a:rPr lang="en-US" altLang="zh-CN" sz="1600" i="1" dirty="0">
                <a:solidFill>
                  <a:srgbClr val="0000CC"/>
                </a:solidFill>
                <a:ea typeface="宋体" panose="02010600030101010101" pitchFamily="2" charset="-122"/>
              </a:rPr>
              <a:t>is to be used</a:t>
            </a:r>
            <a:r>
              <a:rPr lang="en-US" altLang="zh-CN" sz="1600" dirty="0">
                <a:ea typeface="宋体" panose="02010600030101010101" pitchFamily="2" charset="-122"/>
              </a:rPr>
              <a:t>. </a:t>
            </a:r>
            <a:endParaRPr lang="en-US" altLang="zh-CN" sz="1600" dirty="0">
              <a:ea typeface="宋体" panose="02010600030101010101" pitchFamily="2" charset="-122"/>
            </a:endParaRPr>
          </a:p>
          <a:p>
            <a:r>
              <a:rPr lang="en-US" altLang="zh-CN" sz="2000" dirty="0">
                <a:ea typeface="宋体" panose="02010600030101010101" pitchFamily="2" charset="-122"/>
              </a:rPr>
              <a:t>We use the </a:t>
            </a:r>
            <a:r>
              <a:rPr lang="en-US" altLang="zh-CN" sz="2000" dirty="0">
                <a:solidFill>
                  <a:srgbClr val="C00000"/>
                </a:solidFill>
                <a:ea typeface="宋体" panose="02010600030101010101" pitchFamily="2" charset="-122"/>
              </a:rPr>
              <a:t>recent past </a:t>
            </a:r>
            <a:r>
              <a:rPr lang="en-US" altLang="zh-CN" sz="2000" dirty="0">
                <a:solidFill>
                  <a:srgbClr val="009900"/>
                </a:solidFill>
                <a:ea typeface="宋体" panose="02010600030101010101" pitchFamily="2" charset="-122"/>
              </a:rPr>
              <a:t>as an approximation </a:t>
            </a:r>
            <a:r>
              <a:rPr lang="en-US" altLang="zh-CN" sz="2000" dirty="0">
                <a:solidFill>
                  <a:srgbClr val="0000CC"/>
                </a:solidFill>
                <a:ea typeface="宋体" panose="02010600030101010101" pitchFamily="2" charset="-122"/>
              </a:rPr>
              <a:t>of the near future</a:t>
            </a:r>
            <a:r>
              <a:rPr lang="en-US" altLang="zh-CN" sz="2000" dirty="0">
                <a:ea typeface="宋体" panose="02010600030101010101" pitchFamily="2" charset="-122"/>
              </a:rPr>
              <a:t>, then we can replace the page that has not been used for the </a:t>
            </a:r>
            <a:r>
              <a:rPr lang="en-US" altLang="zh-CN" sz="2000" dirty="0">
                <a:solidFill>
                  <a:srgbClr val="FF0000"/>
                </a:solidFill>
                <a:ea typeface="宋体" panose="02010600030101010101" pitchFamily="2" charset="-122"/>
              </a:rPr>
              <a:t>longest</a:t>
            </a:r>
            <a:r>
              <a:rPr lang="en-US" altLang="zh-CN" sz="2000" dirty="0">
                <a:ea typeface="宋体" panose="02010600030101010101" pitchFamily="2" charset="-122"/>
              </a:rPr>
              <a:t> period of time. </a:t>
            </a:r>
            <a:endParaRPr lang="en-US" altLang="zh-CN" sz="2000" dirty="0">
              <a:ea typeface="宋体" panose="02010600030101010101" pitchFamily="2" charset="-122"/>
            </a:endParaRPr>
          </a:p>
          <a:p>
            <a:r>
              <a:rPr lang="en-US" altLang="zh-CN" sz="2000" dirty="0">
                <a:ea typeface="宋体" panose="02010600030101010101" pitchFamily="2" charset="-122"/>
              </a:rPr>
              <a:t>This approach is the </a:t>
            </a:r>
            <a:r>
              <a:rPr lang="en-US" altLang="zh-CN" sz="2000" b="1" dirty="0">
                <a:solidFill>
                  <a:srgbClr val="FF0000"/>
                </a:solidFill>
                <a:ea typeface="宋体" panose="02010600030101010101" pitchFamily="2" charset="-122"/>
              </a:rPr>
              <a:t>least-recently-used </a:t>
            </a:r>
            <a:r>
              <a:rPr lang="en-US" altLang="zh-CN" sz="2000" dirty="0">
                <a:solidFill>
                  <a:srgbClr val="FF0000"/>
                </a:solidFill>
                <a:ea typeface="宋体" panose="02010600030101010101" pitchFamily="2" charset="-122"/>
              </a:rPr>
              <a:t>(LRU) </a:t>
            </a:r>
            <a:r>
              <a:rPr lang="en-US" altLang="zh-CN" sz="2000" dirty="0">
                <a:ea typeface="宋体" panose="02010600030101010101" pitchFamily="2" charset="-122"/>
              </a:rPr>
              <a:t>algorithm.</a:t>
            </a:r>
            <a:endParaRPr lang="en-US" altLang="zh-CN" sz="2000" dirty="0">
              <a:ea typeface="宋体" panose="02010600030101010101" pitchFamily="2" charset="-122"/>
            </a:endParaRPr>
          </a:p>
          <a:p>
            <a:endParaRPr lang="en-US" altLang="zh-CN" sz="2000" dirty="0">
              <a:ea typeface="宋体" panose="02010600030101010101" pitchFamily="2" charset="-122"/>
            </a:endParaRPr>
          </a:p>
          <a:p>
            <a:r>
              <a:rPr lang="zh-CN" altLang="en-US" sz="2000" b="1" dirty="0">
                <a:solidFill>
                  <a:srgbClr val="C00000"/>
                </a:solidFill>
                <a:ea typeface="宋体" panose="02010600030101010101" pitchFamily="2" charset="-122"/>
              </a:rPr>
              <a:t>根据时间局部性原理</a:t>
            </a:r>
            <a:endParaRPr lang="en-US" altLang="zh-CN" sz="2000" b="1" dirty="0">
              <a:solidFill>
                <a:srgbClr val="C00000"/>
              </a:solidFill>
              <a:ea typeface="宋体" panose="02010600030101010101" pitchFamily="2" charset="-122"/>
            </a:endParaRPr>
          </a:p>
          <a:p>
            <a:pPr lvl="1"/>
            <a:r>
              <a:rPr lang="zh-CN" altLang="en-US" sz="1800" b="1" dirty="0">
                <a:ea typeface="宋体" panose="02010600030101010101" pitchFamily="2" charset="-122"/>
              </a:rPr>
              <a:t>最近被访问过的页面可能近期还要被访问；</a:t>
            </a:r>
            <a:endParaRPr lang="en-US" altLang="zh-CN" sz="1800" b="1" dirty="0">
              <a:ea typeface="宋体" panose="02010600030101010101" pitchFamily="2" charset="-122"/>
            </a:endParaRPr>
          </a:p>
          <a:p>
            <a:pPr lvl="1"/>
            <a:r>
              <a:rPr lang="zh-CN" altLang="en-US" sz="1800" b="1" dirty="0">
                <a:ea typeface="宋体" panose="02010600030101010101" pitchFamily="2" charset="-122"/>
              </a:rPr>
              <a:t>长时间未被访问的页面近期可能也不会再被访问；</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685800" y="533400"/>
            <a:ext cx="8077200" cy="631825"/>
          </a:xfrm>
        </p:spPr>
        <p:txBody>
          <a:bodyPr/>
          <a:lstStyle/>
          <a:p>
            <a:pPr>
              <a:defRPr/>
            </a:pPr>
            <a:r>
              <a:rPr lang="en-US" altLang="zh-CN">
                <a:effectLst>
                  <a:outerShdw blurRad="38100" dist="38100" dir="2700000" algn="tl">
                    <a:srgbClr val="C0C0C0"/>
                  </a:outerShdw>
                </a:effectLst>
                <a:ea typeface="宋体" panose="02010600030101010101" pitchFamily="2" charset="-122"/>
              </a:rPr>
              <a:t>LRU Page Replacement</a:t>
            </a:r>
            <a:endParaRPr lang="en-US" altLang="zh-CN" sz="1800">
              <a:effectLst>
                <a:outerShdw blurRad="38100" dist="38100" dir="2700000" algn="tl">
                  <a:srgbClr val="C0C0C0"/>
                </a:outerShdw>
              </a:effectLst>
              <a:ea typeface="宋体" panose="02010600030101010101" pitchFamily="2" charset="-122"/>
            </a:endParaRPr>
          </a:p>
        </p:txBody>
      </p:sp>
      <p:pic>
        <p:nvPicPr>
          <p:cNvPr id="56323" name="Picture 4"/>
          <p:cNvPicPr>
            <a:picLocks noChangeAspect="1" noChangeArrowheads="1"/>
          </p:cNvPicPr>
          <p:nvPr/>
        </p:nvPicPr>
        <p:blipFill>
          <a:blip r:embed="rId1">
            <a:extLst>
              <a:ext uri="{28A0092B-C50C-407E-A947-70E740481C1C}">
                <a14:useLocalDpi xmlns:a14="http://schemas.microsoft.com/office/drawing/2010/main" val="0"/>
              </a:ext>
            </a:extLst>
          </a:blip>
          <a:srcRect l="809" t="32875" r="789" b="32362"/>
          <a:stretch>
            <a:fillRect/>
          </a:stretch>
        </p:blipFill>
        <p:spPr bwMode="auto">
          <a:xfrm>
            <a:off x="911225" y="1755775"/>
            <a:ext cx="7286625" cy="1930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p:cNvSpPr txBox="1">
            <a:spLocks noChangeArrowheads="1"/>
          </p:cNvSpPr>
          <p:nvPr/>
        </p:nvSpPr>
        <p:spPr bwMode="auto">
          <a:xfrm>
            <a:off x="831055" y="3960843"/>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12</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12/20 =3/5</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选择将来最长时间未被访问过的页面予以淘汰；</a:t>
            </a:r>
            <a:r>
              <a:rPr lang="en-US" altLang="zh-CN" sz="1800" b="1" dirty="0">
                <a:ea typeface="宋体" panose="02010600030101010101" pitchFamily="2" charset="-122"/>
              </a:rPr>
              <a:t> </a:t>
            </a: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选择要淘汰的页面时，尽最大可能</a:t>
            </a:r>
            <a:r>
              <a:rPr lang="zh-CN" altLang="en-US" sz="1800" b="1" dirty="0">
                <a:solidFill>
                  <a:srgbClr val="C00000"/>
                </a:solidFill>
                <a:ea typeface="宋体" panose="02010600030101010101" pitchFamily="2" charset="-122"/>
              </a:rPr>
              <a:t>回望过去</a:t>
            </a:r>
            <a:r>
              <a:rPr lang="zh-CN" altLang="en-US" sz="1800" b="1" dirty="0">
                <a:ea typeface="宋体" panose="02010600030101010101" pitchFamily="2" charset="-122"/>
              </a:rPr>
              <a:t>；</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Least Recently Used (LRU) Algorithm</a:t>
            </a:r>
            <a:endParaRPr lang="en-US" altLang="zh-CN">
              <a:effectLst>
                <a:outerShdw blurRad="38100" dist="38100" dir="2700000" algn="tl">
                  <a:srgbClr val="C0C0C0"/>
                </a:outerShdw>
              </a:effectLst>
              <a:ea typeface="宋体" panose="02010600030101010101" pitchFamily="2" charset="-122"/>
            </a:endParaRPr>
          </a:p>
        </p:txBody>
      </p:sp>
      <p:sp>
        <p:nvSpPr>
          <p:cNvPr id="53251" name="Rectangle 3"/>
          <p:cNvSpPr>
            <a:spLocks noGrp="1" noChangeArrowheads="1"/>
          </p:cNvSpPr>
          <p:nvPr>
            <p:ph type="body" idx="4294967295"/>
          </p:nvPr>
        </p:nvSpPr>
        <p:spPr>
          <a:xfrm>
            <a:off x="652463" y="957263"/>
            <a:ext cx="7859712" cy="4979987"/>
          </a:xfrm>
        </p:spPr>
        <p:txBody>
          <a:bodyPr/>
          <a:lstStyle/>
          <a:p>
            <a:pPr>
              <a:defRPr/>
            </a:pPr>
            <a:r>
              <a:rPr lang="zh-CN" altLang="en-US" sz="2000" dirty="0">
                <a:ea typeface="宋体" panose="02010600030101010101" pitchFamily="2" charset="-122"/>
              </a:rPr>
              <a:t>Reference string:  1, 2, 3, 4, 1, 2, </a:t>
            </a:r>
            <a:r>
              <a:rPr lang="zh-CN" altLang="en-US" sz="2000" b="1" dirty="0">
                <a:solidFill>
                  <a:srgbClr val="FF0000"/>
                </a:solidFill>
                <a:ea typeface="宋体" panose="02010600030101010101" pitchFamily="2" charset="-122"/>
              </a:rPr>
              <a:t>5</a:t>
            </a:r>
            <a:r>
              <a:rPr lang="zh-CN" altLang="en-US" sz="2000" dirty="0">
                <a:ea typeface="宋体" panose="02010600030101010101" pitchFamily="2" charset="-122"/>
              </a:rPr>
              <a:t>, 1, 2, </a:t>
            </a:r>
            <a:r>
              <a:rPr lang="zh-CN" altLang="en-US" sz="2000" b="1" dirty="0">
                <a:solidFill>
                  <a:srgbClr val="0000CC"/>
                </a:solidFill>
                <a:ea typeface="宋体" panose="02010600030101010101" pitchFamily="2" charset="-122"/>
              </a:rPr>
              <a:t>3</a:t>
            </a:r>
            <a:r>
              <a:rPr lang="zh-CN" altLang="en-US" sz="2000" dirty="0">
                <a:ea typeface="宋体" panose="02010600030101010101" pitchFamily="2" charset="-122"/>
              </a:rPr>
              <a:t>, </a:t>
            </a:r>
            <a:r>
              <a:rPr lang="zh-CN" altLang="en-US" sz="2000" b="1" dirty="0">
                <a:solidFill>
                  <a:srgbClr val="663300"/>
                </a:solidFill>
                <a:ea typeface="宋体" panose="02010600030101010101" pitchFamily="2" charset="-122"/>
              </a:rPr>
              <a:t>4</a:t>
            </a:r>
            <a:r>
              <a:rPr lang="zh-CN" altLang="en-US" sz="2000" dirty="0">
                <a:ea typeface="宋体" panose="02010600030101010101" pitchFamily="2" charset="-122"/>
              </a:rPr>
              <a:t>, </a:t>
            </a:r>
            <a:r>
              <a:rPr lang="zh-CN" altLang="en-US" sz="2000" b="1" dirty="0">
                <a:solidFill>
                  <a:srgbClr val="009900"/>
                </a:solidFill>
                <a:ea typeface="宋体" panose="02010600030101010101" pitchFamily="2" charset="-122"/>
              </a:rPr>
              <a:t>5  </a:t>
            </a:r>
            <a:br>
              <a:rPr lang="zh-CN" altLang="en-US" sz="2000" dirty="0">
                <a:ea typeface="宋体" panose="02010600030101010101" pitchFamily="2" charset="-122"/>
              </a:rPr>
            </a:br>
            <a:endParaRPr lang="zh-CN" altLang="en-US" sz="2000" dirty="0">
              <a:ea typeface="宋体" panose="02010600030101010101" pitchFamily="2" charset="-122"/>
            </a:endParaRPr>
          </a:p>
          <a:p>
            <a:pPr>
              <a:defRPr/>
            </a:pPr>
            <a:endParaRPr lang="zh-CN" altLang="en-US" sz="2000" dirty="0">
              <a:ea typeface="宋体" panose="02010600030101010101" pitchFamily="2" charset="-122"/>
            </a:endParaRPr>
          </a:p>
          <a:p>
            <a:pPr>
              <a:defRPr/>
            </a:pPr>
            <a:endParaRPr lang="zh-CN" altLang="en-US" sz="2000" dirty="0">
              <a:ea typeface="宋体" panose="02010600030101010101" pitchFamily="2" charset="-122"/>
            </a:endParaRPr>
          </a:p>
          <a:p>
            <a:pPr>
              <a:defRPr/>
            </a:pPr>
            <a:endParaRPr lang="zh-CN" altLang="en-US" sz="2000" dirty="0">
              <a:ea typeface="宋体" panose="02010600030101010101" pitchFamily="2" charset="-122"/>
            </a:endParaRPr>
          </a:p>
          <a:p>
            <a:pPr>
              <a:defRPr/>
            </a:pPr>
            <a:endParaRPr lang="zh-CN" altLang="en-US" sz="2000" dirty="0">
              <a:ea typeface="宋体" panose="02010600030101010101" pitchFamily="2" charset="-122"/>
            </a:endParaRPr>
          </a:p>
          <a:p>
            <a:pPr>
              <a:defRPr/>
            </a:pPr>
            <a:endParaRPr lang="zh-CN" altLang="en-US" sz="2000" dirty="0">
              <a:ea typeface="宋体" panose="02010600030101010101" pitchFamily="2" charset="-122"/>
            </a:endParaRPr>
          </a:p>
          <a:p>
            <a:pPr>
              <a:defRPr/>
            </a:pPr>
            <a:r>
              <a:rPr lang="zh-CN" altLang="en-US" sz="2000" dirty="0">
                <a:ea typeface="宋体" panose="02010600030101010101" pitchFamily="2" charset="-122"/>
              </a:rPr>
              <a:t>导致Belady</a:t>
            </a:r>
            <a:r>
              <a:rPr lang="en-US" altLang="zh-CN" sz="2000" dirty="0">
                <a:ea typeface="宋体" panose="02010600030101010101" pitchFamily="2" charset="-122"/>
              </a:rPr>
              <a:t>’</a:t>
            </a:r>
            <a:r>
              <a:rPr lang="zh-CN" altLang="en-US" sz="2000" dirty="0">
                <a:ea typeface="宋体" panose="02010600030101010101" pitchFamily="2" charset="-122"/>
              </a:rPr>
              <a:t>s Anomaly的页面引用串，若分配4个帧</a:t>
            </a:r>
            <a:endParaRPr lang="zh-CN" altLang="en-US" sz="2000" dirty="0">
              <a:ea typeface="宋体" panose="02010600030101010101" pitchFamily="2" charset="-122"/>
            </a:endParaRPr>
          </a:p>
          <a:p>
            <a:pPr>
              <a:defRPr/>
            </a:pPr>
            <a:r>
              <a:rPr lang="zh-CN" altLang="en-US" sz="2000" dirty="0">
                <a:ea typeface="宋体" panose="02010600030101010101" pitchFamily="2" charset="-122"/>
              </a:rPr>
              <a:t> </a:t>
            </a:r>
            <a:r>
              <a:rPr lang="en-US" sz="2000" dirty="0">
                <a:ea typeface="宋体" panose="02010600030101010101" pitchFamily="2" charset="-122"/>
              </a:rPr>
              <a:t>page faults</a:t>
            </a:r>
            <a:endParaRPr lang="en-US" sz="2000" dirty="0">
              <a:ea typeface="宋体" panose="02010600030101010101" pitchFamily="2" charset="-122"/>
            </a:endParaRPr>
          </a:p>
          <a:p>
            <a:pPr lvl="1">
              <a:defRPr/>
            </a:pPr>
            <a:r>
              <a:rPr lang="zh-CN" altLang="en-US" sz="1600" dirty="0">
                <a:ea typeface="宋体" panose="02010600030101010101" pitchFamily="2" charset="-122"/>
              </a:rPr>
              <a:t>Optimal </a:t>
            </a:r>
            <a:r>
              <a:rPr lang="zh-CN" altLang="en-US" sz="1600" dirty="0">
                <a:effectLst>
                  <a:outerShdw blurRad="38100" dist="38100" dir="2700000" algn="tl">
                    <a:srgbClr val="C0C0C0"/>
                  </a:outerShdw>
                </a:effectLst>
                <a:ea typeface="宋体" panose="02010600030101010101" pitchFamily="2" charset="-122"/>
              </a:rPr>
              <a:t>Page Replacement</a:t>
            </a:r>
            <a:r>
              <a:rPr lang="zh-CN" altLang="en-US" sz="1600" dirty="0">
                <a:ea typeface="宋体" panose="02010600030101010101" pitchFamily="2" charset="-122"/>
              </a:rPr>
              <a:t>：</a:t>
            </a:r>
            <a:r>
              <a:rPr lang="zh-CN" altLang="en-US" sz="1600" dirty="0">
                <a:solidFill>
                  <a:srgbClr val="FF0000"/>
                </a:solidFill>
                <a:ea typeface="宋体" panose="02010600030101010101" pitchFamily="2" charset="-122"/>
              </a:rPr>
              <a:t>6</a:t>
            </a:r>
            <a:r>
              <a:rPr lang="zh-CN" altLang="en-US" sz="1600" dirty="0">
                <a:ea typeface="宋体" panose="02010600030101010101" pitchFamily="2" charset="-122"/>
              </a:rPr>
              <a:t>次</a:t>
            </a:r>
            <a:endParaRPr lang="zh-CN" altLang="en-US" sz="1600" dirty="0">
              <a:ea typeface="宋体" panose="02010600030101010101" pitchFamily="2" charset="-122"/>
            </a:endParaRPr>
          </a:p>
          <a:p>
            <a:pPr lvl="1">
              <a:defRPr/>
            </a:pPr>
            <a:r>
              <a:rPr lang="en-US" sz="1600" dirty="0" smtClean="0">
                <a:ea typeface="宋体" panose="02010600030101010101" pitchFamily="2" charset="-122"/>
              </a:rPr>
              <a:t>FIFO </a:t>
            </a:r>
            <a:r>
              <a:rPr lang="en-US" sz="1600" dirty="0">
                <a:effectLst>
                  <a:outerShdw blurRad="38100" dist="38100" dir="2700000" algn="tl">
                    <a:srgbClr val="C0C0C0"/>
                  </a:outerShdw>
                </a:effectLst>
                <a:ea typeface="宋体" panose="02010600030101010101" pitchFamily="2" charset="-122"/>
              </a:rPr>
              <a:t>Page Replacement</a:t>
            </a:r>
            <a:r>
              <a:rPr lang="zh-CN" altLang="en-US" sz="1600" dirty="0">
                <a:ea typeface="宋体" panose="02010600030101010101" pitchFamily="2" charset="-122"/>
              </a:rPr>
              <a:t>：</a:t>
            </a:r>
            <a:r>
              <a:rPr lang="zh-CN" altLang="en-US" sz="1600" dirty="0">
                <a:solidFill>
                  <a:srgbClr val="FF0000"/>
                </a:solidFill>
                <a:ea typeface="宋体" panose="02010600030101010101" pitchFamily="2" charset="-122"/>
              </a:rPr>
              <a:t>10</a:t>
            </a:r>
            <a:r>
              <a:rPr lang="zh-CN" altLang="en-US" sz="1600" dirty="0">
                <a:ea typeface="宋体" panose="02010600030101010101" pitchFamily="2" charset="-122"/>
              </a:rPr>
              <a:t>次</a:t>
            </a:r>
            <a:endParaRPr lang="zh-CN" altLang="en-US" sz="1600" dirty="0">
              <a:ea typeface="宋体" panose="02010600030101010101" pitchFamily="2" charset="-122"/>
            </a:endParaRPr>
          </a:p>
          <a:p>
            <a:pPr lvl="1">
              <a:defRPr/>
            </a:pPr>
            <a:r>
              <a:rPr lang="zh-CN" altLang="en-US" sz="1600" dirty="0" smtClean="0">
                <a:ea typeface="宋体" panose="02010600030101010101" pitchFamily="2" charset="-122"/>
              </a:rPr>
              <a:t>LRU </a:t>
            </a:r>
            <a:r>
              <a:rPr lang="zh-CN" altLang="en-US" sz="1600" dirty="0">
                <a:effectLst>
                  <a:outerShdw blurRad="38100" dist="38100" dir="2700000" algn="tl">
                    <a:srgbClr val="C0C0C0"/>
                  </a:outerShdw>
                </a:effectLst>
                <a:ea typeface="宋体" panose="02010600030101010101" pitchFamily="2" charset="-122"/>
              </a:rPr>
              <a:t>Page Replacement：</a:t>
            </a:r>
            <a:r>
              <a:rPr lang="zh-CN" altLang="en-US" sz="1600" dirty="0">
                <a:solidFill>
                  <a:srgbClr val="FF0000"/>
                </a:solidFill>
                <a:effectLst>
                  <a:outerShdw blurRad="38100" dist="38100" dir="2700000" algn="tl">
                    <a:srgbClr val="C0C0C0"/>
                  </a:outerShdw>
                </a:effectLst>
                <a:ea typeface="宋体" panose="02010600030101010101" pitchFamily="2" charset="-122"/>
              </a:rPr>
              <a:t>8</a:t>
            </a:r>
            <a:r>
              <a:rPr lang="zh-CN" altLang="en-US" sz="1600" dirty="0">
                <a:effectLst>
                  <a:outerShdw blurRad="38100" dist="38100" dir="2700000" algn="tl">
                    <a:srgbClr val="C0C0C0"/>
                  </a:outerShdw>
                </a:effectLst>
                <a:ea typeface="宋体" panose="02010600030101010101" pitchFamily="2" charset="-122"/>
              </a:rPr>
              <a:t>次</a:t>
            </a:r>
            <a:br>
              <a:rPr lang="zh-CN" altLang="en-US" sz="1600" dirty="0">
                <a:ea typeface="宋体" panose="02010600030101010101" pitchFamily="2" charset="-122"/>
              </a:rPr>
            </a:br>
            <a:br>
              <a:rPr lang="zh-CN" altLang="en-US" sz="1600" dirty="0">
                <a:ea typeface="宋体" panose="02010600030101010101" pitchFamily="2" charset="-122"/>
              </a:rPr>
            </a:br>
            <a:br>
              <a:rPr lang="zh-CN" altLang="en-US" sz="1400" dirty="0">
                <a:ea typeface="宋体" panose="02010600030101010101" pitchFamily="2" charset="-122"/>
              </a:rPr>
            </a:br>
            <a:br>
              <a:rPr lang="zh-CN" altLang="en-US" sz="1400" dirty="0">
                <a:ea typeface="宋体" panose="02010600030101010101" pitchFamily="2" charset="-122"/>
              </a:rPr>
            </a:br>
            <a:br>
              <a:rPr lang="zh-CN" altLang="en-US" sz="1400" dirty="0">
                <a:ea typeface="宋体" panose="02010600030101010101" pitchFamily="2" charset="-122"/>
              </a:rPr>
            </a:br>
            <a:br>
              <a:rPr lang="zh-CN" altLang="en-US" sz="1400" dirty="0">
                <a:ea typeface="宋体" panose="02010600030101010101" pitchFamily="2" charset="-122"/>
              </a:rPr>
            </a:br>
            <a:endParaRPr lang="zh-CN" altLang="en-US" sz="1400" dirty="0">
              <a:ea typeface="宋体" panose="02010600030101010101" pitchFamily="2" charset="-122"/>
            </a:endParaRPr>
          </a:p>
        </p:txBody>
      </p:sp>
      <p:sp>
        <p:nvSpPr>
          <p:cNvPr id="57348" name="Rectangle 50"/>
          <p:cNvSpPr>
            <a:spLocks noChangeArrowheads="1"/>
          </p:cNvSpPr>
          <p:nvPr/>
        </p:nvSpPr>
        <p:spPr bwMode="auto">
          <a:xfrm>
            <a:off x="4638675" y="159226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rPr>
              <a:t>5</a:t>
            </a:r>
            <a:endParaRPr lang="en-US" altLang="zh-CN" sz="1800" b="1">
              <a:solidFill>
                <a:srgbClr val="009900"/>
              </a:solidFill>
              <a:ea typeface="宋体" panose="02010600030101010101" pitchFamily="2" charset="-122"/>
            </a:endParaRPr>
          </a:p>
        </p:txBody>
      </p:sp>
      <p:sp>
        <p:nvSpPr>
          <p:cNvPr id="57349" name="Rectangle 51"/>
          <p:cNvSpPr>
            <a:spLocks noChangeArrowheads="1"/>
          </p:cNvSpPr>
          <p:nvPr/>
        </p:nvSpPr>
        <p:spPr bwMode="auto">
          <a:xfrm>
            <a:off x="4638675" y="204946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7350" name="Rectangle 52"/>
          <p:cNvSpPr>
            <a:spLocks noChangeArrowheads="1"/>
          </p:cNvSpPr>
          <p:nvPr/>
        </p:nvSpPr>
        <p:spPr bwMode="auto">
          <a:xfrm>
            <a:off x="4638675" y="250666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7351" name="Rectangle 53"/>
          <p:cNvSpPr>
            <a:spLocks noChangeArrowheads="1"/>
          </p:cNvSpPr>
          <p:nvPr/>
        </p:nvSpPr>
        <p:spPr bwMode="auto">
          <a:xfrm>
            <a:off x="4638675" y="296386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7352" name="Rectangle 54"/>
          <p:cNvSpPr>
            <a:spLocks noChangeArrowheads="1"/>
          </p:cNvSpPr>
          <p:nvPr/>
        </p:nvSpPr>
        <p:spPr bwMode="auto">
          <a:xfrm>
            <a:off x="2620963" y="15906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7353" name="Rectangle 55"/>
          <p:cNvSpPr>
            <a:spLocks noChangeArrowheads="1"/>
          </p:cNvSpPr>
          <p:nvPr/>
        </p:nvSpPr>
        <p:spPr bwMode="auto">
          <a:xfrm>
            <a:off x="2620963" y="20478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7354" name="Rectangle 56"/>
          <p:cNvSpPr>
            <a:spLocks noChangeArrowheads="1"/>
          </p:cNvSpPr>
          <p:nvPr/>
        </p:nvSpPr>
        <p:spPr bwMode="auto">
          <a:xfrm>
            <a:off x="2620963" y="25050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57355" name="Rectangle 57"/>
          <p:cNvSpPr>
            <a:spLocks noChangeArrowheads="1"/>
          </p:cNvSpPr>
          <p:nvPr/>
        </p:nvSpPr>
        <p:spPr bwMode="auto">
          <a:xfrm>
            <a:off x="2620963" y="29622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7356" name="Rectangle 58"/>
          <p:cNvSpPr>
            <a:spLocks noChangeArrowheads="1"/>
          </p:cNvSpPr>
          <p:nvPr/>
        </p:nvSpPr>
        <p:spPr bwMode="auto">
          <a:xfrm>
            <a:off x="3124200" y="15986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7357" name="Rectangle 59"/>
          <p:cNvSpPr>
            <a:spLocks noChangeArrowheads="1"/>
          </p:cNvSpPr>
          <p:nvPr/>
        </p:nvSpPr>
        <p:spPr bwMode="auto">
          <a:xfrm>
            <a:off x="3124200" y="20558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7358" name="Rectangle 60"/>
          <p:cNvSpPr>
            <a:spLocks noChangeArrowheads="1"/>
          </p:cNvSpPr>
          <p:nvPr/>
        </p:nvSpPr>
        <p:spPr bwMode="auto">
          <a:xfrm>
            <a:off x="3124200" y="25130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chemeClr val="tx2"/>
                </a:solidFill>
                <a:ea typeface="宋体" panose="02010600030101010101" pitchFamily="2" charset="-122"/>
              </a:rPr>
              <a:t>5</a:t>
            </a:r>
            <a:endParaRPr lang="en-US" altLang="zh-CN" sz="1800" b="1">
              <a:solidFill>
                <a:schemeClr val="tx2"/>
              </a:solidFill>
              <a:ea typeface="宋体" panose="02010600030101010101" pitchFamily="2" charset="-122"/>
            </a:endParaRPr>
          </a:p>
        </p:txBody>
      </p:sp>
      <p:sp>
        <p:nvSpPr>
          <p:cNvPr id="57359" name="Rectangle 61"/>
          <p:cNvSpPr>
            <a:spLocks noChangeArrowheads="1"/>
          </p:cNvSpPr>
          <p:nvPr/>
        </p:nvSpPr>
        <p:spPr bwMode="auto">
          <a:xfrm>
            <a:off x="3124200" y="29702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57360" name="Rectangle 62"/>
          <p:cNvSpPr>
            <a:spLocks noChangeArrowheads="1"/>
          </p:cNvSpPr>
          <p:nvPr/>
        </p:nvSpPr>
        <p:spPr bwMode="auto">
          <a:xfrm>
            <a:off x="3643313" y="15779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7361" name="Rectangle 63"/>
          <p:cNvSpPr>
            <a:spLocks noChangeArrowheads="1"/>
          </p:cNvSpPr>
          <p:nvPr/>
        </p:nvSpPr>
        <p:spPr bwMode="auto">
          <a:xfrm>
            <a:off x="3643313" y="20351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7362" name="Rectangle 64"/>
          <p:cNvSpPr>
            <a:spLocks noChangeArrowheads="1"/>
          </p:cNvSpPr>
          <p:nvPr/>
        </p:nvSpPr>
        <p:spPr bwMode="auto">
          <a:xfrm>
            <a:off x="3643313" y="24923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5</a:t>
            </a:r>
            <a:endParaRPr lang="en-US" altLang="zh-CN" sz="1800">
              <a:ea typeface="宋体" panose="02010600030101010101" pitchFamily="2" charset="-122"/>
            </a:endParaRPr>
          </a:p>
        </p:txBody>
      </p:sp>
      <p:sp>
        <p:nvSpPr>
          <p:cNvPr id="57363" name="Rectangle 65"/>
          <p:cNvSpPr>
            <a:spLocks noChangeArrowheads="1"/>
          </p:cNvSpPr>
          <p:nvPr/>
        </p:nvSpPr>
        <p:spPr bwMode="auto">
          <a:xfrm>
            <a:off x="3643313" y="2949575"/>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00CC"/>
                </a:solidFill>
                <a:ea typeface="宋体" panose="02010600030101010101" pitchFamily="2" charset="-122"/>
              </a:rPr>
              <a:t>3</a:t>
            </a:r>
            <a:endParaRPr lang="en-US" altLang="zh-CN" sz="1800" b="1">
              <a:solidFill>
                <a:srgbClr val="0000CC"/>
              </a:solidFill>
              <a:ea typeface="宋体" panose="02010600030101010101" pitchFamily="2" charset="-122"/>
            </a:endParaRPr>
          </a:p>
        </p:txBody>
      </p:sp>
      <p:sp>
        <p:nvSpPr>
          <p:cNvPr id="57364" name="Rectangle 66"/>
          <p:cNvSpPr>
            <a:spLocks noChangeArrowheads="1"/>
          </p:cNvSpPr>
          <p:nvPr/>
        </p:nvSpPr>
        <p:spPr bwMode="auto">
          <a:xfrm>
            <a:off x="4146550" y="15859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57365" name="Rectangle 67"/>
          <p:cNvSpPr>
            <a:spLocks noChangeArrowheads="1"/>
          </p:cNvSpPr>
          <p:nvPr/>
        </p:nvSpPr>
        <p:spPr bwMode="auto">
          <a:xfrm>
            <a:off x="4146550" y="20431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57366" name="Rectangle 68"/>
          <p:cNvSpPr>
            <a:spLocks noChangeArrowheads="1"/>
          </p:cNvSpPr>
          <p:nvPr/>
        </p:nvSpPr>
        <p:spPr bwMode="auto">
          <a:xfrm>
            <a:off x="4146550" y="25003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ea typeface="宋体" panose="02010600030101010101" pitchFamily="2" charset="-122"/>
              </a:rPr>
              <a:t>4</a:t>
            </a:r>
            <a:endParaRPr lang="en-US" altLang="zh-CN" sz="1800" b="1">
              <a:ea typeface="宋体" panose="02010600030101010101" pitchFamily="2" charset="-122"/>
            </a:endParaRPr>
          </a:p>
        </p:txBody>
      </p:sp>
      <p:sp>
        <p:nvSpPr>
          <p:cNvPr id="57367" name="Rectangle 69"/>
          <p:cNvSpPr>
            <a:spLocks noChangeArrowheads="1"/>
          </p:cNvSpPr>
          <p:nvPr/>
        </p:nvSpPr>
        <p:spPr bwMode="auto">
          <a:xfrm>
            <a:off x="4146550" y="2957513"/>
            <a:ext cx="3810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例题</a:t>
            </a:r>
            <a:endParaRPr lang="zh-CN" altLang="en-US">
              <a:effectLst>
                <a:outerShdw blurRad="38100" dist="38100" dir="2700000" algn="tl">
                  <a:srgbClr val="C0C0C0"/>
                </a:outerShdw>
              </a:effectLst>
              <a:ea typeface="宋体" panose="02010600030101010101" pitchFamily="2" charset="-122"/>
            </a:endParaRPr>
          </a:p>
        </p:txBody>
      </p:sp>
      <p:sp>
        <p:nvSpPr>
          <p:cNvPr id="58371" name="Rectangle 3"/>
          <p:cNvSpPr>
            <a:spLocks noGrp="1" noChangeArrowheads="1"/>
          </p:cNvSpPr>
          <p:nvPr>
            <p:ph type="body" idx="4294967295"/>
          </p:nvPr>
        </p:nvSpPr>
        <p:spPr>
          <a:xfrm>
            <a:off x="1187450" y="1217613"/>
            <a:ext cx="7399338" cy="5116512"/>
          </a:xfrm>
        </p:spPr>
        <p:txBody>
          <a:bodyPr/>
          <a:lstStyle/>
          <a:p>
            <a:r>
              <a:rPr lang="zh-CN" altLang="en-US" sz="2000" b="1" dirty="0">
                <a:ea typeface="宋体" panose="02010600030101010101" pitchFamily="2" charset="-122"/>
              </a:rPr>
              <a:t>考虑一个进程的访内序列（逻辑地址）如下：</a:t>
            </a: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10,11,104,170,73,309,185,</a:t>
            </a:r>
            <a:r>
              <a:rPr lang="en-US" altLang="zh-CN" sz="2000" b="1" dirty="0">
                <a:ea typeface="宋体" panose="02010600030101010101" pitchFamily="2" charset="-122"/>
              </a:rPr>
              <a:t>100,</a:t>
            </a:r>
            <a:r>
              <a:rPr lang="zh-CN" altLang="en-US" sz="2000" b="1" dirty="0">
                <a:ea typeface="宋体" panose="02010600030101010101" pitchFamily="2" charset="-122"/>
              </a:rPr>
              <a:t>245,246,434,458,364</a:t>
            </a:r>
            <a:endParaRPr lang="zh-CN" altLang="en-US"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(1) 若页尺寸大小为100字节，给出访页踪迹（引用串）；</a:t>
            </a: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(2) 若该进程的内存空间大小为200字节</a:t>
            </a:r>
            <a:endParaRPr lang="en-US" altLang="zh-CN" sz="20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若采用FIFO置换算法，缺页率是多少？</a:t>
            </a:r>
            <a:endParaRPr lang="zh-CN" altLang="en-US" sz="18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a:t>
            </a:r>
            <a:r>
              <a:rPr lang="en-US" altLang="zh-CN" sz="1800" b="1" dirty="0">
                <a:ea typeface="宋体" panose="02010600030101010101" pitchFamily="2" charset="-122"/>
              </a:rPr>
              <a:t>Optimal</a:t>
            </a:r>
            <a:r>
              <a:rPr lang="zh-CN" altLang="en-US" sz="1800" b="1" dirty="0">
                <a:ea typeface="宋体" panose="02010600030101010101" pitchFamily="2" charset="-122"/>
              </a:rPr>
              <a:t>置换算法，给出缺页率。</a:t>
            </a:r>
            <a:endParaRPr lang="en-US" altLang="zh-CN" sz="18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若采用LRU置换算法，给出缺页率。</a:t>
            </a:r>
            <a:endParaRPr lang="en-US" altLang="zh-CN" sz="1800" b="1" dirty="0">
              <a:ea typeface="宋体" panose="02010600030101010101" pitchFamily="2" charset="-122"/>
            </a:endParaRPr>
          </a:p>
          <a:p>
            <a:pPr>
              <a:buFont typeface="Monotype Sorts" pitchFamily="2" charset="2"/>
              <a:buNone/>
            </a:pPr>
            <a:endParaRPr lang="en-US" altLang="zh-CN"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
        <p:nvSpPr>
          <p:cNvPr id="2" name="圆角矩形标注 1"/>
          <p:cNvSpPr/>
          <p:nvPr/>
        </p:nvSpPr>
        <p:spPr bwMode="auto">
          <a:xfrm>
            <a:off x="1798983" y="4611757"/>
            <a:ext cx="5854147" cy="487017"/>
          </a:xfrm>
          <a:prstGeom prst="wedgeRoundRectCallout">
            <a:avLst>
              <a:gd name="adj1" fmla="val -20557"/>
              <a:gd name="adj2" fmla="val 446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highlight>
                  <a:srgbClr val="FFFF00"/>
                </a:highlight>
                <a:latin typeface="Helvetica" panose="020B0604020202020204" pitchFamily="34" charset="0"/>
              </a:rPr>
              <a:t>访页踪迹，或引用串：</a:t>
            </a:r>
            <a:r>
              <a:rPr lang="en-US" altLang="zh-CN" dirty="0">
                <a:highlight>
                  <a:srgbClr val="FFFF00"/>
                </a:highlight>
                <a:latin typeface="Helvetica" panose="020B0604020202020204" pitchFamily="34" charset="0"/>
              </a:rPr>
              <a:t> </a:t>
            </a:r>
            <a:r>
              <a:rPr lang="en-US" altLang="zh-CN" dirty="0" smtClean="0">
                <a:highlight>
                  <a:srgbClr val="FFFF00"/>
                </a:highlight>
                <a:latin typeface="Helvetica" panose="020B0604020202020204" pitchFamily="34" charset="0"/>
              </a:rPr>
              <a:t> 0,1,0,3,1,2,4,3</a:t>
            </a:r>
            <a:endParaRPr kumimoji="0" lang="en-US" altLang="zh-CN" sz="1800" b="0" i="0" u="none" strike="noStrike" cap="none" normalizeH="0" baseline="0" dirty="0" smtClean="0">
              <a:ln>
                <a:noFill/>
              </a:ln>
              <a:solidFill>
                <a:schemeClr val="tx1"/>
              </a:solidFill>
              <a:effectLst/>
              <a:highlight>
                <a:srgbClr val="FFFF00"/>
              </a:highligh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2"/>
          <p:cNvSpPr txBox="1">
            <a:spLocks noChangeArrowheads="1"/>
          </p:cNvSpPr>
          <p:nvPr>
            <p:custDataLst>
              <p:tags r:id="rId1"/>
            </p:custDataLst>
          </p:nvPr>
        </p:nvSpPr>
        <p:spPr bwMode="auto">
          <a:xfrm>
            <a:off x="914400" y="946781"/>
            <a:ext cx="755964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系统为某进程分配了</a:t>
            </a:r>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个页框，该进程已访问的页号序列为</a:t>
            </a:r>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2,0,2,9,3,4,2,8,2,4,8,4,5</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。若进程要访问的下一页的页号为</a:t>
            </a:r>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7</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，依据</a:t>
            </a:r>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LRU</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算法，应该淘汰的页号是（）。（</a:t>
            </a:r>
            <a:r>
              <a:rPr lang="en-US" altLang="zh-CN" sz="2400" dirty="0">
                <a:solidFill>
                  <a:srgbClr val="000000"/>
                </a:solidFill>
                <a:latin typeface="微软雅黑" panose="020B0503020204020204" charset="-122"/>
                <a:ea typeface="微软雅黑" panose="020B0503020204020204" charset="-122"/>
                <a:sym typeface="微软雅黑" panose="020B0503020204020204" charset="-122"/>
              </a:rPr>
              <a:t>2015</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395" name="文本框 3"/>
          <p:cNvSpPr txBox="1">
            <a:spLocks noChangeArrowheads="1"/>
          </p:cNvSpPr>
          <p:nvPr>
            <p:custDataLst>
              <p:tags r:id="rId2"/>
            </p:custDataLst>
          </p:nvPr>
        </p:nvSpPr>
        <p:spPr bwMode="auto">
          <a:xfrm>
            <a:off x="1828800" y="340168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2</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396" name="文本框 4"/>
          <p:cNvSpPr txBox="1">
            <a:spLocks noChangeArrowheads="1"/>
          </p:cNvSpPr>
          <p:nvPr>
            <p:custDataLst>
              <p:tags r:id="rId3"/>
            </p:custDataLst>
          </p:nvPr>
        </p:nvSpPr>
        <p:spPr bwMode="auto">
          <a:xfrm>
            <a:off x="1828800" y="4095979"/>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3</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397" name="文本框 5"/>
          <p:cNvSpPr txBox="1">
            <a:spLocks noChangeArrowheads="1"/>
          </p:cNvSpPr>
          <p:nvPr>
            <p:custDataLst>
              <p:tags r:id="rId4"/>
            </p:custDataLst>
          </p:nvPr>
        </p:nvSpPr>
        <p:spPr bwMode="auto">
          <a:xfrm>
            <a:off x="1828800" y="4708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4</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398" name="文本框 6"/>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8</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0" name="椭圆 8"/>
          <p:cNvSpPr>
            <a:spLocks noChangeAspect="1"/>
          </p:cNvSpPr>
          <p:nvPr>
            <p:custDataLst>
              <p:tags r:id="rId6"/>
            </p:custDataLst>
          </p:nvPr>
        </p:nvSpPr>
        <p:spPr bwMode="auto">
          <a:xfrm>
            <a:off x="1114425" y="4159479"/>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9401" name="椭圆 9"/>
          <p:cNvSpPr>
            <a:spLocks noChangeAspect="1"/>
          </p:cNvSpPr>
          <p:nvPr>
            <p:custDataLst>
              <p:tags r:id="rId7"/>
            </p:custDataLst>
          </p:nvPr>
        </p:nvSpPr>
        <p:spPr bwMode="auto">
          <a:xfrm>
            <a:off x="1114425" y="4772288"/>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9402" name="椭圆 10"/>
          <p:cNvSpPr>
            <a:spLocks noChangeAspect="1"/>
          </p:cNvSpPr>
          <p:nvPr>
            <p:custDataLst>
              <p:tags r:id="rId8"/>
            </p:custDataLst>
          </p:nvPr>
        </p:nvSpPr>
        <p:spPr bwMode="auto">
          <a:xfrm>
            <a:off x="1114425" y="5421313"/>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9403" name="圆角矩形 11"/>
          <p:cNvSpPr>
            <a:spLocks noChangeArrowheads="1"/>
          </p:cNvSpPr>
          <p:nvPr>
            <p:custDataLst>
              <p:tags r:id="rId9"/>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0"/>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p:cNvSpPr txBox="1"/>
          <p:nvPr>
            <p:custDataLst>
              <p:tags r:id="rId11"/>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12"/>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6" name="椭圆 8"/>
          <p:cNvSpPr>
            <a:spLocks noChangeAspect="1"/>
          </p:cNvSpPr>
          <p:nvPr>
            <p:custDataLst>
              <p:tags r:id="rId13"/>
            </p:custDataLst>
          </p:nvPr>
        </p:nvSpPr>
        <p:spPr bwMode="auto">
          <a:xfrm>
            <a:off x="1179741" y="3516895"/>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6" name="组合 5"/>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10"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9404" name="组合 16"/>
          <p:cNvGrpSpPr/>
          <p:nvPr>
            <p:custDataLst>
              <p:tags r:id="rId21"/>
            </p:custDataLst>
          </p:nvPr>
        </p:nvGrpSpPr>
        <p:grpSpPr bwMode="auto">
          <a:xfrm>
            <a:off x="0" y="0"/>
            <a:ext cx="9144000" cy="635000"/>
            <a:chOff x="0" y="0"/>
            <a:chExt cx="9144000" cy="635000"/>
          </a:xfrm>
        </p:grpSpPr>
        <p:sp>
          <p:nvSpPr>
            <p:cNvPr id="59406"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7"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8"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9"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9405"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652463" y="40481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LRU Algorithm implementation</a:t>
            </a:r>
            <a:endParaRPr lang="en-US" altLang="zh-CN" dirty="0">
              <a:effectLst>
                <a:outerShdw blurRad="38100" dist="38100" dir="2700000" algn="tl">
                  <a:srgbClr val="C0C0C0"/>
                </a:outerShdw>
              </a:effectLst>
              <a:ea typeface="宋体" panose="02010600030101010101" pitchFamily="2" charset="-122"/>
            </a:endParaRPr>
          </a:p>
        </p:txBody>
      </p:sp>
      <p:sp>
        <p:nvSpPr>
          <p:cNvPr id="60419" name="Rectangle 3"/>
          <p:cNvSpPr>
            <a:spLocks noGrp="1" noChangeArrowheads="1"/>
          </p:cNvSpPr>
          <p:nvPr>
            <p:ph type="body" idx="4294967295"/>
          </p:nvPr>
        </p:nvSpPr>
        <p:spPr>
          <a:xfrm>
            <a:off x="652462" y="1543050"/>
            <a:ext cx="8193363" cy="4846638"/>
          </a:xfrm>
        </p:spPr>
        <p:txBody>
          <a:bodyPr/>
          <a:lstStyle/>
          <a:p>
            <a:r>
              <a:rPr lang="en-US" altLang="zh-CN" sz="2800" b="1" dirty="0">
                <a:solidFill>
                  <a:srgbClr val="000000"/>
                </a:solidFill>
                <a:ea typeface="宋体" panose="02010600030101010101" pitchFamily="2" charset="-122"/>
              </a:rPr>
              <a:t>Counter </a:t>
            </a:r>
            <a:r>
              <a:rPr lang="en-US" altLang="zh-CN" sz="2800" b="1" dirty="0" smtClean="0">
                <a:solidFill>
                  <a:srgbClr val="000000"/>
                </a:solidFill>
                <a:ea typeface="宋体" panose="02010600030101010101" pitchFamily="2" charset="-122"/>
              </a:rPr>
              <a:t>implementation</a:t>
            </a:r>
            <a:endParaRPr lang="en-US" altLang="zh-CN" sz="2800" b="1" dirty="0" smtClean="0">
              <a:solidFill>
                <a:srgbClr val="000000"/>
              </a:solidFill>
              <a:ea typeface="宋体" panose="02010600030101010101" pitchFamily="2" charset="-122"/>
            </a:endParaRPr>
          </a:p>
          <a:p>
            <a:endParaRPr lang="en-US" altLang="zh-CN" sz="2800" b="1" dirty="0">
              <a:solidFill>
                <a:srgbClr val="000000"/>
              </a:solidFill>
              <a:ea typeface="宋体" panose="02010600030101010101" pitchFamily="2" charset="-122"/>
            </a:endParaRPr>
          </a:p>
          <a:p>
            <a:r>
              <a:rPr lang="en-US" altLang="zh-CN" sz="2800" b="1" dirty="0">
                <a:solidFill>
                  <a:srgbClr val="000000"/>
                </a:solidFill>
                <a:ea typeface="宋体" panose="02010600030101010101" pitchFamily="2" charset="-122"/>
              </a:rPr>
              <a:t>Stack </a:t>
            </a:r>
            <a:r>
              <a:rPr lang="en-US" altLang="zh-CN" sz="2800" b="1" dirty="0" smtClean="0">
                <a:solidFill>
                  <a:srgbClr val="000000"/>
                </a:solidFill>
                <a:ea typeface="宋体" panose="02010600030101010101" pitchFamily="2" charset="-122"/>
              </a:rPr>
              <a:t>implementation</a:t>
            </a:r>
            <a:endParaRPr lang="en-US" altLang="zh-CN" sz="2800" b="1" dirty="0" smtClean="0">
              <a:solidFill>
                <a:srgbClr val="000000"/>
              </a:solidFill>
              <a:ea typeface="宋体" panose="02010600030101010101" pitchFamily="2" charset="-122"/>
            </a:endParaRPr>
          </a:p>
          <a:p>
            <a:endParaRPr lang="en-US" altLang="zh-CN" sz="2800" b="1" dirty="0">
              <a:solidFill>
                <a:srgbClr val="000000"/>
              </a:solidFill>
              <a:ea typeface="宋体" panose="02010600030101010101" pitchFamily="2" charset="-122"/>
            </a:endParaRPr>
          </a:p>
          <a:p>
            <a:r>
              <a:rPr lang="zh-CN" altLang="en-US" sz="2800" b="1" dirty="0" smtClean="0">
                <a:solidFill>
                  <a:srgbClr val="000000"/>
                </a:solidFill>
                <a:ea typeface="宋体" panose="02010600030101010101" pitchFamily="2" charset="-122"/>
              </a:rPr>
              <a:t>这两种</a:t>
            </a:r>
            <a:r>
              <a:rPr lang="en-US" altLang="zh-CN" sz="2800" b="1" dirty="0" smtClean="0">
                <a:solidFill>
                  <a:srgbClr val="000000"/>
                </a:solidFill>
                <a:ea typeface="宋体" panose="02010600030101010101" pitchFamily="2" charset="-122"/>
              </a:rPr>
              <a:t>LRU</a:t>
            </a:r>
            <a:r>
              <a:rPr lang="zh-CN" altLang="en-US" sz="2800" b="1" dirty="0" smtClean="0">
                <a:solidFill>
                  <a:srgbClr val="000000"/>
                </a:solidFill>
                <a:ea typeface="宋体" panose="02010600030101010101" pitchFamily="2" charset="-122"/>
              </a:rPr>
              <a:t>的实现，</a:t>
            </a:r>
            <a:r>
              <a:rPr lang="zh-CN" altLang="en-US" sz="2800" b="1" dirty="0" smtClean="0">
                <a:solidFill>
                  <a:srgbClr val="7030A0"/>
                </a:solidFill>
                <a:ea typeface="宋体" panose="02010600030101010101" pitchFamily="2" charset="-122"/>
              </a:rPr>
              <a:t>系统开销均比较大</a:t>
            </a:r>
            <a:endParaRPr lang="en-US" altLang="zh-CN" sz="2800" b="1" dirty="0" smtClean="0">
              <a:solidFill>
                <a:srgbClr val="7030A0"/>
              </a:solidFill>
              <a:ea typeface="宋体" panose="02010600030101010101" pitchFamily="2" charset="-122"/>
            </a:endParaRPr>
          </a:p>
          <a:p>
            <a:pPr>
              <a:buFont typeface="Monotype Sorts" pitchFamily="2" charset="2"/>
              <a:buNone/>
            </a:pPr>
            <a:endParaRPr lang="zh-CN" altLang="en-US" sz="2800" dirty="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652463" y="404813"/>
            <a:ext cx="8077200" cy="609600"/>
          </a:xfrm>
        </p:spPr>
        <p:txBody>
          <a:bodyPr/>
          <a:lstStyle/>
          <a:p>
            <a:pPr>
              <a:defRPr/>
            </a:pPr>
            <a:r>
              <a:rPr lang="en-US" altLang="zh-CN" sz="2800" dirty="0" smtClean="0">
                <a:effectLst>
                  <a:outerShdw blurRad="38100" dist="38100" dir="2700000" algn="tl">
                    <a:srgbClr val="C0C0C0"/>
                  </a:outerShdw>
                </a:effectLst>
                <a:ea typeface="宋体" panose="02010600030101010101" pitchFamily="2" charset="-122"/>
              </a:rPr>
              <a:t>LRU Algorithm</a:t>
            </a:r>
            <a:r>
              <a:rPr lang="zh-CN" altLang="en-US" sz="2800" dirty="0" smtClean="0">
                <a:effectLst>
                  <a:outerShdw blurRad="38100" dist="38100" dir="2700000" algn="tl">
                    <a:srgbClr val="C0C0C0"/>
                  </a:outerShdw>
                </a:effectLst>
                <a:ea typeface="宋体" panose="02010600030101010101" pitchFamily="2" charset="-122"/>
              </a:rPr>
              <a:t>：</a:t>
            </a:r>
            <a:r>
              <a:rPr lang="en-US" altLang="zh-CN" sz="2800" dirty="0">
                <a:solidFill>
                  <a:srgbClr val="7030A0"/>
                </a:solidFill>
                <a:ea typeface="宋体" panose="02010600030101010101" pitchFamily="2" charset="-122"/>
              </a:rPr>
              <a:t>Counter </a:t>
            </a:r>
            <a:r>
              <a:rPr lang="en-US" altLang="zh-CN" sz="2800" dirty="0" smtClean="0">
                <a:solidFill>
                  <a:srgbClr val="7030A0"/>
                </a:solidFill>
                <a:ea typeface="宋体" panose="02010600030101010101" pitchFamily="2" charset="-122"/>
              </a:rPr>
              <a:t>implementation</a:t>
            </a:r>
            <a:endParaRPr lang="en-US" altLang="zh-CN" sz="2800" dirty="0">
              <a:effectLst>
                <a:outerShdw blurRad="38100" dist="38100" dir="2700000" algn="tl">
                  <a:srgbClr val="C0C0C0"/>
                </a:outerShdw>
              </a:effectLst>
              <a:ea typeface="宋体" panose="02010600030101010101" pitchFamily="2" charset="-122"/>
            </a:endParaRPr>
          </a:p>
        </p:txBody>
      </p:sp>
      <p:sp>
        <p:nvSpPr>
          <p:cNvPr id="60419" name="Rectangle 3"/>
          <p:cNvSpPr>
            <a:spLocks noGrp="1" noChangeArrowheads="1"/>
          </p:cNvSpPr>
          <p:nvPr>
            <p:ph type="body" idx="4294967295"/>
          </p:nvPr>
        </p:nvSpPr>
        <p:spPr>
          <a:xfrm>
            <a:off x="652462" y="1543050"/>
            <a:ext cx="8193363" cy="4846638"/>
          </a:xfrm>
        </p:spPr>
        <p:txBody>
          <a:bodyPr/>
          <a:lstStyle/>
          <a:p>
            <a:r>
              <a:rPr lang="zh-CN" altLang="en-US" sz="2400" b="1" dirty="0" smtClean="0">
                <a:solidFill>
                  <a:srgbClr val="0000CC"/>
                </a:solidFill>
                <a:ea typeface="宋体" panose="02010600030101010101" pitchFamily="2" charset="-122"/>
              </a:rPr>
              <a:t>页表中记录页的访问时间</a:t>
            </a:r>
            <a:r>
              <a:rPr lang="en-US" altLang="zh-CN" sz="2400" b="1" dirty="0" smtClean="0">
                <a:solidFill>
                  <a:srgbClr val="0000CC"/>
                </a:solidFill>
                <a:ea typeface="宋体" panose="02010600030101010101" pitchFamily="2" charset="-122"/>
              </a:rPr>
              <a:t>;</a:t>
            </a:r>
            <a:endParaRPr lang="en-US" altLang="zh-CN" sz="2400" b="1" dirty="0">
              <a:solidFill>
                <a:srgbClr val="0000CC"/>
              </a:solidFill>
              <a:ea typeface="宋体" panose="02010600030101010101" pitchFamily="2" charset="-122"/>
            </a:endParaRPr>
          </a:p>
          <a:p>
            <a:r>
              <a:rPr lang="en-US" altLang="zh-CN" sz="2400" dirty="0">
                <a:solidFill>
                  <a:srgbClr val="009900"/>
                </a:solidFill>
                <a:ea typeface="宋体" panose="02010600030101010101" pitchFamily="2" charset="-122"/>
              </a:rPr>
              <a:t>Every page entry </a:t>
            </a:r>
            <a:r>
              <a:rPr lang="en-US" altLang="zh-CN" sz="2400" dirty="0">
                <a:ea typeface="宋体" panose="02010600030101010101" pitchFamily="2" charset="-122"/>
              </a:rPr>
              <a:t>has a</a:t>
            </a:r>
            <a:r>
              <a:rPr lang="en-US" altLang="zh-CN" sz="2400" dirty="0">
                <a:solidFill>
                  <a:srgbClr val="FF0000"/>
                </a:solidFill>
                <a:ea typeface="宋体" panose="02010600030101010101" pitchFamily="2" charset="-122"/>
              </a:rPr>
              <a:t> counter (</a:t>
            </a:r>
            <a:r>
              <a:rPr lang="en-US" altLang="zh-CN" sz="2400" dirty="0">
                <a:ea typeface="宋体" panose="02010600030101010101" pitchFamily="2" charset="-122"/>
              </a:rPr>
              <a:t>recording </a:t>
            </a:r>
            <a:r>
              <a:rPr lang="en-US" altLang="zh-CN" sz="2400" b="1" dirty="0">
                <a:solidFill>
                  <a:srgbClr val="009900"/>
                </a:solidFill>
                <a:ea typeface="宋体" panose="02010600030101010101" pitchFamily="2" charset="-122"/>
              </a:rPr>
              <a:t>the time </a:t>
            </a:r>
            <a:r>
              <a:rPr lang="en-US" altLang="zh-CN" sz="2400" dirty="0">
                <a:solidFill>
                  <a:srgbClr val="FF0000"/>
                </a:solidFill>
                <a:ea typeface="宋体" panose="02010600030101010101" pitchFamily="2" charset="-122"/>
              </a:rPr>
              <a:t>of the last reference to this page)</a:t>
            </a:r>
            <a:r>
              <a:rPr lang="en-US" altLang="zh-CN" sz="2400" dirty="0">
                <a:ea typeface="宋体" panose="02010600030101010101" pitchFamily="2" charset="-122"/>
              </a:rPr>
              <a:t>; </a:t>
            </a:r>
            <a:endParaRPr lang="en-US" altLang="zh-CN" sz="2400" dirty="0">
              <a:ea typeface="宋体" panose="02010600030101010101" pitchFamily="2" charset="-122"/>
            </a:endParaRPr>
          </a:p>
          <a:p>
            <a:r>
              <a:rPr lang="en-US" altLang="zh-CN" sz="2400" dirty="0">
                <a:ea typeface="宋体" panose="02010600030101010101" pitchFamily="2" charset="-122"/>
              </a:rPr>
              <a:t>Every time page is referenced through this entry</a:t>
            </a:r>
            <a:r>
              <a:rPr lang="en-US" altLang="zh-CN" sz="2400" b="1" dirty="0">
                <a:solidFill>
                  <a:srgbClr val="009900"/>
                </a:solidFill>
                <a:ea typeface="宋体" panose="02010600030101010101" pitchFamily="2" charset="-122"/>
              </a:rPr>
              <a:t>, </a:t>
            </a:r>
            <a:r>
              <a:rPr lang="en-US" altLang="zh-CN" sz="2400" dirty="0">
                <a:solidFill>
                  <a:srgbClr val="009900"/>
                </a:solidFill>
                <a:ea typeface="宋体" panose="02010600030101010101" pitchFamily="2" charset="-122"/>
              </a:rPr>
              <a:t>copy the </a:t>
            </a:r>
            <a:r>
              <a:rPr lang="en-US" altLang="zh-CN" sz="2400" b="1" dirty="0">
                <a:solidFill>
                  <a:srgbClr val="0000CC"/>
                </a:solidFill>
                <a:ea typeface="宋体" panose="02010600030101010101" pitchFamily="2" charset="-122"/>
              </a:rPr>
              <a:t>clock into the counter</a:t>
            </a:r>
            <a:endParaRPr lang="en-US" altLang="zh-CN" sz="2400" b="1" dirty="0">
              <a:solidFill>
                <a:srgbClr val="0000CC"/>
              </a:solidFill>
              <a:ea typeface="宋体" panose="02010600030101010101" pitchFamily="2" charset="-122"/>
            </a:endParaRPr>
          </a:p>
          <a:p>
            <a:r>
              <a:rPr lang="en-US" altLang="zh-CN" sz="2400" dirty="0">
                <a:ea typeface="宋体" panose="02010600030101010101" pitchFamily="2" charset="-122"/>
              </a:rPr>
              <a:t>When a page needs to be changed</a:t>
            </a:r>
            <a:r>
              <a:rPr lang="en-US" altLang="zh-CN" sz="2400" b="1" dirty="0">
                <a:ea typeface="宋体" panose="02010600030101010101" pitchFamily="2" charset="-122"/>
              </a:rPr>
              <a:t>, look at the </a:t>
            </a:r>
            <a:r>
              <a:rPr lang="en-US" altLang="zh-CN" sz="2400" b="1" dirty="0">
                <a:solidFill>
                  <a:srgbClr val="009900"/>
                </a:solidFill>
                <a:ea typeface="宋体" panose="02010600030101010101" pitchFamily="2" charset="-122"/>
              </a:rPr>
              <a:t>counters</a:t>
            </a:r>
            <a:r>
              <a:rPr lang="en-US" altLang="zh-CN" sz="2400" b="1" dirty="0">
                <a:ea typeface="宋体" panose="02010600030101010101" pitchFamily="2" charset="-122"/>
              </a:rPr>
              <a:t> to determine which are to change </a:t>
            </a:r>
            <a:r>
              <a:rPr lang="zh-CN" altLang="en-US" sz="2400" b="1" dirty="0">
                <a:ea typeface="宋体" panose="02010600030101010101" pitchFamily="2" charset="-122"/>
              </a:rPr>
              <a:t>（</a:t>
            </a:r>
            <a:r>
              <a:rPr lang="zh-CN" altLang="en-US" sz="2400" b="1" dirty="0">
                <a:solidFill>
                  <a:srgbClr val="FF0000"/>
                </a:solidFill>
                <a:ea typeface="宋体" panose="02010600030101010101" pitchFamily="2" charset="-122"/>
              </a:rPr>
              <a:t>replace the page  with </a:t>
            </a:r>
            <a:r>
              <a:rPr lang="zh-CN" altLang="en-US" sz="2400" b="1" dirty="0">
                <a:solidFill>
                  <a:srgbClr val="0000CC"/>
                </a:solidFill>
                <a:ea typeface="宋体" panose="02010600030101010101" pitchFamily="2" charset="-122"/>
              </a:rPr>
              <a:t>the</a:t>
            </a:r>
            <a:r>
              <a:rPr lang="zh-CN" altLang="en-US" sz="2400" b="1" dirty="0">
                <a:solidFill>
                  <a:srgbClr val="009900"/>
                </a:solidFill>
                <a:ea typeface="宋体" panose="02010600030101010101" pitchFamily="2" charset="-122"/>
              </a:rPr>
              <a:t> smallest</a:t>
            </a:r>
            <a:r>
              <a:rPr lang="zh-CN" altLang="en-US" sz="2400" b="1" dirty="0">
                <a:solidFill>
                  <a:srgbClr val="0000CC"/>
                </a:solidFill>
                <a:ea typeface="宋体" panose="02010600030101010101" pitchFamily="2" charset="-122"/>
              </a:rPr>
              <a:t> time value</a:t>
            </a:r>
            <a:r>
              <a:rPr lang="zh-CN" altLang="en-US" sz="2400" b="1" dirty="0">
                <a:ea typeface="宋体" panose="02010600030101010101" pitchFamily="2" charset="-122"/>
              </a:rPr>
              <a:t>）</a:t>
            </a:r>
            <a:endParaRPr lang="zh-CN" altLang="en-US" sz="2400" b="1" dirty="0">
              <a:ea typeface="宋体" panose="02010600030101010101" pitchFamily="2" charset="-122"/>
            </a:endParaRPr>
          </a:p>
          <a:p>
            <a:endParaRPr lang="zh-CN" altLang="en-US" sz="2400" b="1" dirty="0">
              <a:ea typeface="宋体" panose="02010600030101010101" pitchFamily="2" charset="-122"/>
            </a:endParaRPr>
          </a:p>
          <a:p>
            <a:r>
              <a:rPr lang="zh-CN" altLang="en-US" sz="2400" b="1" dirty="0">
                <a:solidFill>
                  <a:srgbClr val="0000CC"/>
                </a:solidFill>
                <a:ea typeface="宋体" panose="02010600030101010101" pitchFamily="2" charset="-122"/>
              </a:rPr>
              <a:t>Difficult to </a:t>
            </a:r>
            <a:r>
              <a:rPr lang="zh-CN" altLang="en-US" sz="2400" b="1" dirty="0">
                <a:solidFill>
                  <a:srgbClr val="7030A0"/>
                </a:solidFill>
                <a:ea typeface="宋体" panose="02010600030101010101" pitchFamily="2" charset="-122"/>
              </a:rPr>
              <a:t>maintain the time</a:t>
            </a:r>
            <a:endParaRPr lang="zh-CN" altLang="en-US" sz="2400" b="1" dirty="0">
              <a:solidFill>
                <a:srgbClr val="7030A0"/>
              </a:solidFill>
              <a:ea typeface="宋体" panose="02010600030101010101" pitchFamily="2" charset="-122"/>
            </a:endParaRPr>
          </a:p>
          <a:p>
            <a:r>
              <a:rPr lang="zh-CN" altLang="en-US" sz="2400" b="1" dirty="0">
                <a:solidFill>
                  <a:srgbClr val="FF0000"/>
                </a:solidFill>
                <a:ea typeface="宋体" panose="02010600030101010101" pitchFamily="2" charset="-122"/>
              </a:rPr>
              <a:t>Overflowf</a:t>
            </a:r>
            <a:r>
              <a:rPr lang="zh-CN" altLang="en-US" sz="2400" b="1" dirty="0">
                <a:solidFill>
                  <a:srgbClr val="0000CC"/>
                </a:solidFill>
                <a:ea typeface="宋体" panose="02010600030101010101" pitchFamily="2" charset="-122"/>
              </a:rPr>
              <a:t> of the clock</a:t>
            </a:r>
            <a:endParaRPr lang="zh-CN" altLang="en-US" sz="2400" b="1" dirty="0">
              <a:solidFill>
                <a:srgbClr val="0000CC"/>
              </a:solidFill>
              <a:ea typeface="宋体" panose="02010600030101010101" pitchFamily="2" charset="-122"/>
            </a:endParaRPr>
          </a:p>
          <a:p>
            <a:pPr>
              <a:buFont typeface="Monotype Sorts" pitchFamily="2" charset="2"/>
              <a:buNone/>
            </a:pP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800" dirty="0">
                <a:effectLst>
                  <a:outerShdw blurRad="38100" dist="38100" dir="2700000" algn="tl">
                    <a:srgbClr val="C0C0C0"/>
                  </a:outerShdw>
                </a:effectLst>
                <a:ea typeface="宋体" panose="02010600030101010101" pitchFamily="2" charset="-122"/>
              </a:rPr>
              <a:t>LRU Algorithm</a:t>
            </a:r>
            <a:r>
              <a:rPr lang="zh-CN" altLang="en-US" sz="2800" dirty="0">
                <a:effectLst>
                  <a:outerShdw blurRad="38100" dist="38100" dir="2700000" algn="tl">
                    <a:srgbClr val="C0C0C0"/>
                  </a:outerShdw>
                </a:effectLst>
                <a:ea typeface="宋体" panose="02010600030101010101" pitchFamily="2" charset="-122"/>
              </a:rPr>
              <a:t>：</a:t>
            </a:r>
            <a:r>
              <a:rPr lang="en-US" altLang="zh-CN" sz="2800" dirty="0">
                <a:solidFill>
                  <a:srgbClr val="7030A0"/>
                </a:solidFill>
                <a:ea typeface="宋体" panose="02010600030101010101" pitchFamily="2" charset="-122"/>
              </a:rPr>
              <a:t>Counter implementation</a:t>
            </a:r>
            <a:endParaRPr lang="en-US" altLang="zh-CN" sz="2800" kern="0" dirty="0">
              <a:effectLst>
                <a:outerShdw blurRad="38100" dist="38100" dir="2700000" algn="tl">
                  <a:srgbClr val="C0C0C0"/>
                </a:outerShdw>
              </a:effectLst>
              <a:ea typeface="宋体" panose="02010600030101010101" pitchFamily="2" charset="-122"/>
            </a:endParaRPr>
          </a:p>
        </p:txBody>
      </p:sp>
      <p:sp>
        <p:nvSpPr>
          <p:cNvPr id="61443" name="矩形 2"/>
          <p:cNvSpPr>
            <a:spLocks noChangeArrowheads="1"/>
          </p:cNvSpPr>
          <p:nvPr/>
        </p:nvSpPr>
        <p:spPr bwMode="auto">
          <a:xfrm>
            <a:off x="1092200" y="1382713"/>
            <a:ext cx="313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b="1" dirty="0">
                <a:solidFill>
                  <a:srgbClr val="7030A0"/>
                </a:solidFill>
                <a:ea typeface="宋体" panose="02010600030101010101" pitchFamily="2" charset="-122"/>
              </a:rPr>
              <a:t>Counter implementation</a:t>
            </a:r>
            <a:endParaRPr lang="en-US" altLang="zh-CN" sz="2000" b="1" dirty="0">
              <a:solidFill>
                <a:srgbClr val="7030A0"/>
              </a:solidFill>
              <a:ea typeface="宋体" panose="02010600030101010101" pitchFamily="2" charset="-122"/>
            </a:endParaRPr>
          </a:p>
        </p:txBody>
      </p:sp>
      <p:graphicFrame>
        <p:nvGraphicFramePr>
          <p:cNvPr id="4" name="表格 3"/>
          <p:cNvGraphicFramePr>
            <a:graphicFrameLocks noGrp="1"/>
          </p:cNvGraphicFramePr>
          <p:nvPr/>
        </p:nvGraphicFramePr>
        <p:xfrm>
          <a:off x="2181225" y="2071688"/>
          <a:ext cx="5262564" cy="2219325"/>
        </p:xfrm>
        <a:graphic>
          <a:graphicData uri="http://schemas.openxmlformats.org/drawingml/2006/table">
            <a:tbl>
              <a:tblPr firstRow="1" bandRow="1">
                <a:tableStyleId>{5C22544A-7EE6-4342-B048-85BDC9FD1C3A}</a:tableStyleId>
              </a:tblPr>
              <a:tblGrid>
                <a:gridCol w="1052513"/>
                <a:gridCol w="930589"/>
                <a:gridCol w="1211895"/>
                <a:gridCol w="1015054"/>
                <a:gridCol w="1052513"/>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counter</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Time</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Time</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1488" name="文本框 5"/>
          <p:cNvSpPr txBox="1">
            <a:spLocks noChangeArrowheads="1"/>
          </p:cNvSpPr>
          <p:nvPr/>
        </p:nvSpPr>
        <p:spPr bwMode="auto">
          <a:xfrm>
            <a:off x="3525838" y="4394200"/>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p:cNvGraphicFramePr>
            <a:graphicFrameLocks noGrp="1"/>
          </p:cNvGraphicFramePr>
          <p:nvPr/>
        </p:nvGraphicFramePr>
        <p:xfrm>
          <a:off x="1092200" y="2060575"/>
          <a:ext cx="946150" cy="2225676"/>
        </p:xfrm>
        <a:graphic>
          <a:graphicData uri="http://schemas.openxmlformats.org/drawingml/2006/table">
            <a:tbl>
              <a:tblPr firstRow="1" bandRow="1">
                <a:tableStyleId>{5C22544A-7EE6-4342-B048-85BDC9FD1C3A}</a:tableStyleId>
              </a:tblPr>
              <a:tblGrid>
                <a:gridCol w="946150"/>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1496" name="矩形 7"/>
          <p:cNvSpPr>
            <a:spLocks noChangeArrowheads="1"/>
          </p:cNvSpPr>
          <p:nvPr/>
        </p:nvSpPr>
        <p:spPr bwMode="auto">
          <a:xfrm>
            <a:off x="932155" y="4867275"/>
            <a:ext cx="68961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replace the page  with </a:t>
            </a:r>
            <a:r>
              <a:rPr lang="zh-CN" altLang="en-US" sz="2000" b="1" dirty="0">
                <a:solidFill>
                  <a:srgbClr val="0000CC"/>
                </a:solidFill>
                <a:ea typeface="宋体" panose="02010600030101010101" pitchFamily="2" charset="-122"/>
              </a:rPr>
              <a:t>the</a:t>
            </a:r>
            <a:r>
              <a:rPr lang="zh-CN" altLang="en-US" sz="2000" b="1" dirty="0">
                <a:solidFill>
                  <a:srgbClr val="009900"/>
                </a:solidFill>
                <a:ea typeface="宋体" panose="02010600030101010101" pitchFamily="2" charset="-122"/>
              </a:rPr>
              <a:t> smallest</a:t>
            </a:r>
            <a:r>
              <a:rPr lang="zh-CN" altLang="en-US" sz="2000" b="1" dirty="0">
                <a:solidFill>
                  <a:srgbClr val="0000CC"/>
                </a:solidFill>
                <a:ea typeface="宋体" panose="02010600030101010101" pitchFamily="2" charset="-122"/>
              </a:rPr>
              <a:t> time value</a:t>
            </a: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r>
              <a:rPr lang="zh-CN" altLang="en-US" sz="2000" b="1" dirty="0">
                <a:solidFill>
                  <a:srgbClr val="0000CC"/>
                </a:solidFill>
                <a:ea typeface="宋体" panose="02010600030101010101" pitchFamily="2" charset="-122"/>
              </a:rPr>
              <a:t>Difficult to maintain the </a:t>
            </a:r>
            <a:r>
              <a:rPr lang="zh-CN" altLang="en-US" sz="2000" b="1" dirty="0">
                <a:solidFill>
                  <a:srgbClr val="FF0000"/>
                </a:solidFill>
                <a:ea typeface="宋体" panose="02010600030101010101" pitchFamily="2" charset="-122"/>
              </a:rPr>
              <a:t>time</a:t>
            </a:r>
            <a:endParaRPr lang="zh-CN" altLang="en-US" sz="2000" b="1" dirty="0">
              <a:solidFill>
                <a:srgbClr val="FF0000"/>
              </a:solidFill>
              <a:ea typeface="宋体" panose="02010600030101010101" pitchFamily="2" charset="-122"/>
            </a:endParaRPr>
          </a:p>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Overflowf</a:t>
            </a:r>
            <a:r>
              <a:rPr lang="zh-CN" altLang="en-US" sz="2000" b="1" dirty="0">
                <a:solidFill>
                  <a:srgbClr val="0000CC"/>
                </a:solidFill>
                <a:ea typeface="宋体" panose="02010600030101010101" pitchFamily="2" charset="-122"/>
              </a:rPr>
              <a:t> of the clock</a:t>
            </a:r>
            <a:endParaRPr lang="zh-CN" altLang="en-US" sz="2000" b="1"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LRU </a:t>
            </a:r>
            <a:r>
              <a:rPr lang="en-US" altLang="zh-CN" dirty="0" smtClean="0">
                <a:effectLst>
                  <a:outerShdw blurRad="38100" dist="38100" dir="2700000" algn="tl">
                    <a:srgbClr val="C0C0C0"/>
                  </a:outerShdw>
                </a:effectLst>
                <a:ea typeface="宋体" panose="02010600030101010101" pitchFamily="2" charset="-122"/>
              </a:rPr>
              <a:t>Algorithm</a:t>
            </a:r>
            <a:r>
              <a:rPr lang="zh-CN" altLang="en-US" dirty="0" smtClean="0">
                <a:effectLst>
                  <a:outerShdw blurRad="38100" dist="38100" dir="2700000" algn="tl">
                    <a:srgbClr val="C0C0C0"/>
                  </a:outerShdw>
                </a:effectLst>
                <a:ea typeface="宋体" panose="02010600030101010101" pitchFamily="2" charset="-122"/>
              </a:rPr>
              <a:t>：</a:t>
            </a:r>
            <a:r>
              <a:rPr lang="en-US" altLang="zh-CN" dirty="0">
                <a:solidFill>
                  <a:srgbClr val="7030A0"/>
                </a:solidFill>
                <a:ea typeface="宋体" panose="02010600030101010101" pitchFamily="2" charset="-122"/>
              </a:rPr>
              <a:t> Stack implementation </a:t>
            </a:r>
            <a:endParaRPr lang="en-US" altLang="zh-CN" dirty="0">
              <a:effectLst>
                <a:outerShdw blurRad="38100" dist="38100" dir="2700000" algn="tl">
                  <a:srgbClr val="C0C0C0"/>
                </a:outerShdw>
              </a:effectLst>
              <a:ea typeface="宋体" panose="02010600030101010101" pitchFamily="2" charset="-122"/>
            </a:endParaRPr>
          </a:p>
        </p:txBody>
      </p:sp>
      <p:sp>
        <p:nvSpPr>
          <p:cNvPr id="62467" name="Rectangle 3"/>
          <p:cNvSpPr>
            <a:spLocks noGrp="1" noChangeArrowheads="1"/>
          </p:cNvSpPr>
          <p:nvPr>
            <p:ph type="body" idx="4294967295"/>
          </p:nvPr>
        </p:nvSpPr>
        <p:spPr>
          <a:xfrm>
            <a:off x="541538" y="1282700"/>
            <a:ext cx="8221462" cy="5064834"/>
          </a:xfrm>
        </p:spPr>
        <p:txBody>
          <a:bodyPr/>
          <a:lstStyle/>
          <a:p>
            <a:r>
              <a:rPr lang="en-US" altLang="zh-CN" sz="2400" b="1" dirty="0">
                <a:solidFill>
                  <a:srgbClr val="006600"/>
                </a:solidFill>
                <a:ea typeface="宋体" panose="02010600030101010101" pitchFamily="2" charset="-122"/>
              </a:rPr>
              <a:t>LRU</a:t>
            </a:r>
            <a:r>
              <a:rPr lang="zh-CN" altLang="en-US" sz="2400" b="1" dirty="0">
                <a:solidFill>
                  <a:srgbClr val="006600"/>
                </a:solidFill>
                <a:ea typeface="宋体" panose="02010600030101010101" pitchFamily="2" charset="-122"/>
              </a:rPr>
              <a:t>算法，符合</a:t>
            </a:r>
            <a:r>
              <a:rPr lang="zh-CN" altLang="en-US" sz="2400" b="1" dirty="0">
                <a:solidFill>
                  <a:srgbClr val="C00000"/>
                </a:solidFill>
                <a:ea typeface="宋体" panose="02010600030101010101" pitchFamily="2" charset="-122"/>
              </a:rPr>
              <a:t>栈</a:t>
            </a:r>
            <a:r>
              <a:rPr lang="zh-CN" altLang="en-US" sz="2400" b="1" dirty="0">
                <a:solidFill>
                  <a:srgbClr val="006600"/>
                </a:solidFill>
                <a:ea typeface="宋体" panose="02010600030101010101" pitchFamily="2" charset="-122"/>
              </a:rPr>
              <a:t>操作的</a:t>
            </a:r>
            <a:r>
              <a:rPr lang="zh-CN" altLang="en-US" sz="2400" b="1" dirty="0" smtClean="0">
                <a:solidFill>
                  <a:srgbClr val="006600"/>
                </a:solidFill>
                <a:ea typeface="宋体" panose="02010600030101010101" pitchFamily="2" charset="-122"/>
              </a:rPr>
              <a:t>思想</a:t>
            </a:r>
            <a:r>
              <a:rPr lang="zh-CN" altLang="en-US" sz="2400" b="1" dirty="0">
                <a:solidFill>
                  <a:srgbClr val="006600"/>
                </a:solidFill>
                <a:ea typeface="宋体" panose="02010600030101010101" pitchFamily="2" charset="-122"/>
              </a:rPr>
              <a:t>（</a:t>
            </a:r>
            <a:r>
              <a:rPr lang="zh-CN" altLang="en-US" sz="2400" b="1" dirty="0" smtClean="0">
                <a:solidFill>
                  <a:srgbClr val="C00000"/>
                </a:solidFill>
                <a:ea typeface="宋体" panose="02010600030101010101" pitchFamily="2" charset="-122"/>
              </a:rPr>
              <a:t>栈算法，不会产生异常）</a:t>
            </a:r>
            <a:endParaRPr lang="en-US" altLang="zh-CN" sz="2400" b="1" dirty="0" smtClean="0">
              <a:solidFill>
                <a:srgbClr val="C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刚刚被访问过的页，近期还要访问（栈顶）</a:t>
            </a:r>
            <a:endParaRPr lang="en-US" altLang="zh-CN" sz="2000" b="1" dirty="0" smtClean="0">
              <a:solidFill>
                <a:srgbClr val="0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置换长时间不被访问的页（栈底）</a:t>
            </a:r>
            <a:endParaRPr lang="en-US" altLang="zh-CN" sz="2000" b="1" dirty="0">
              <a:solidFill>
                <a:srgbClr val="000000"/>
              </a:solidFill>
              <a:ea typeface="宋体" panose="02010600030101010101" pitchFamily="2" charset="-122"/>
            </a:endParaRPr>
          </a:p>
          <a:p>
            <a:r>
              <a:rPr lang="en-US" altLang="zh-CN" sz="2400" b="1" dirty="0" smtClean="0">
                <a:solidFill>
                  <a:srgbClr val="7030A0"/>
                </a:solidFill>
                <a:ea typeface="宋体" panose="02010600030101010101" pitchFamily="2" charset="-122"/>
              </a:rPr>
              <a:t>Stack </a:t>
            </a:r>
            <a:r>
              <a:rPr lang="en-US" altLang="zh-CN" sz="2400" b="1" dirty="0">
                <a:solidFill>
                  <a:srgbClr val="7030A0"/>
                </a:solidFill>
                <a:ea typeface="宋体" panose="02010600030101010101" pitchFamily="2" charset="-122"/>
              </a:rPr>
              <a:t>implementation </a:t>
            </a:r>
            <a:r>
              <a:rPr lang="en-US" altLang="zh-CN" sz="2400" b="1" dirty="0">
                <a:ea typeface="宋体" panose="02010600030101010101" pitchFamily="2" charset="-122"/>
              </a:rPr>
              <a:t>– </a:t>
            </a:r>
            <a:r>
              <a:rPr lang="en-US" altLang="zh-CN" sz="2400" dirty="0">
                <a:ea typeface="宋体" panose="02010600030101010101" pitchFamily="2" charset="-122"/>
              </a:rPr>
              <a:t>keep a stack of page numbers in a double link form:</a:t>
            </a:r>
            <a:endParaRPr lang="en-US" altLang="zh-CN" sz="2400" dirty="0">
              <a:ea typeface="宋体" panose="02010600030101010101" pitchFamily="2" charset="-122"/>
            </a:endParaRPr>
          </a:p>
          <a:p>
            <a:pPr lvl="1"/>
            <a:r>
              <a:rPr lang="en-US" altLang="zh-CN" sz="2400" b="1" dirty="0">
                <a:solidFill>
                  <a:srgbClr val="0070C0"/>
                </a:solidFill>
                <a:ea typeface="宋体" panose="02010600030101010101" pitchFamily="2" charset="-122"/>
              </a:rPr>
              <a:t>Page referenced:</a:t>
            </a:r>
            <a:endParaRPr lang="en-US" altLang="zh-CN" sz="2400" b="1" dirty="0">
              <a:solidFill>
                <a:srgbClr val="0070C0"/>
              </a:solidFill>
              <a:ea typeface="宋体" panose="02010600030101010101" pitchFamily="2" charset="-122"/>
            </a:endParaRPr>
          </a:p>
          <a:p>
            <a:pPr lvl="2"/>
            <a:r>
              <a:rPr lang="en-US" altLang="zh-CN" b="1" dirty="0">
                <a:solidFill>
                  <a:srgbClr val="FF0000"/>
                </a:solidFill>
                <a:ea typeface="宋体" panose="02010600030101010101" pitchFamily="2" charset="-122"/>
              </a:rPr>
              <a:t>move it to the top</a:t>
            </a:r>
            <a:endParaRPr lang="en-US" altLang="zh-CN" b="1" dirty="0">
              <a:solidFill>
                <a:srgbClr val="FF0000"/>
              </a:solidFill>
              <a:ea typeface="宋体" panose="02010600030101010101" pitchFamily="2" charset="-122"/>
            </a:endParaRPr>
          </a:p>
          <a:p>
            <a:pPr lvl="2"/>
            <a:r>
              <a:rPr lang="en-US" altLang="zh-CN" dirty="0">
                <a:ea typeface="宋体" panose="02010600030101010101" pitchFamily="2" charset="-122"/>
              </a:rPr>
              <a:t>requires 6 pointers to be changed</a:t>
            </a:r>
            <a:endParaRPr lang="en-US" altLang="zh-CN" dirty="0">
              <a:ea typeface="宋体" panose="02010600030101010101" pitchFamily="2" charset="-122"/>
            </a:endParaRPr>
          </a:p>
          <a:p>
            <a:pPr lvl="1"/>
            <a:r>
              <a:rPr lang="en-US" altLang="zh-CN" sz="2400" dirty="0">
                <a:ea typeface="宋体" panose="02010600030101010101" pitchFamily="2" charset="-122"/>
              </a:rPr>
              <a:t>The </a:t>
            </a:r>
            <a:r>
              <a:rPr lang="en-US" altLang="zh-CN" sz="2400" b="1" dirty="0">
                <a:solidFill>
                  <a:srgbClr val="0000CC"/>
                </a:solidFill>
                <a:ea typeface="宋体" panose="02010600030101010101" pitchFamily="2" charset="-122"/>
              </a:rPr>
              <a:t>top of the stack </a:t>
            </a:r>
            <a:r>
              <a:rPr lang="en-US" altLang="zh-CN" sz="2400" dirty="0">
                <a:ea typeface="宋体" panose="02010600030101010101" pitchFamily="2" charset="-122"/>
              </a:rPr>
              <a:t>is always </a:t>
            </a:r>
            <a:r>
              <a:rPr lang="en-US" altLang="zh-CN" sz="2400" b="1" dirty="0">
                <a:solidFill>
                  <a:srgbClr val="0000CC"/>
                </a:solidFill>
                <a:ea typeface="宋体" panose="02010600030101010101" pitchFamily="2" charset="-122"/>
              </a:rPr>
              <a:t>the most recently used page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the bottom is the LRU page</a:t>
            </a:r>
            <a:r>
              <a:rPr lang="en-US" altLang="zh-CN" sz="2400" dirty="0">
                <a:solidFill>
                  <a:srgbClr val="0000CC"/>
                </a:solidFill>
                <a:ea typeface="宋体" panose="02010600030101010101" pitchFamily="2" charset="-122"/>
              </a:rPr>
              <a:t>.</a:t>
            </a:r>
            <a:endParaRPr lang="en-US" altLang="zh-CN" sz="2400" dirty="0">
              <a:solidFill>
                <a:srgbClr val="0000CC"/>
              </a:solidFill>
              <a:ea typeface="宋体" panose="02010600030101010101" pitchFamily="2" charset="-122"/>
            </a:endParaRPr>
          </a:p>
          <a:p>
            <a:pPr lvl="1"/>
            <a:r>
              <a:rPr lang="en-US" altLang="zh-CN" sz="2400" dirty="0">
                <a:ea typeface="宋体" panose="02010600030101010101" pitchFamily="2" charset="-122"/>
              </a:rPr>
              <a:t>No search for </a:t>
            </a:r>
            <a:r>
              <a:rPr lang="en-US" altLang="zh-CN" sz="2400" dirty="0" smtClean="0">
                <a:ea typeface="宋体" panose="02010600030101010101" pitchFamily="2" charset="-122"/>
              </a:rPr>
              <a:t>replacement</a:t>
            </a:r>
            <a:endParaRPr lang="en-US" altLang="zh-CN"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sz="2000">
                <a:effectLst>
                  <a:outerShdw blurRad="38100" dist="38100" dir="2700000" algn="tl">
                    <a:srgbClr val="C0C0C0"/>
                  </a:outerShdw>
                </a:effectLst>
                <a:ea typeface="宋体" panose="02010600030101010101" pitchFamily="2" charset="-122"/>
              </a:rPr>
              <a:t>Use Of A Stack to Record The Most Recent Page References</a:t>
            </a:r>
            <a:endParaRPr lang="en-US" altLang="zh-CN" sz="2000">
              <a:effectLst>
                <a:outerShdw blurRad="38100" dist="38100" dir="2700000" algn="tl">
                  <a:srgbClr val="C0C0C0"/>
                </a:outerShdw>
              </a:effectLst>
              <a:ea typeface="宋体" panose="02010600030101010101" pitchFamily="2" charset="-122"/>
            </a:endParaRPr>
          </a:p>
        </p:txBody>
      </p:sp>
      <p:pic>
        <p:nvPicPr>
          <p:cNvPr id="63491" name="Picture 4"/>
          <p:cNvPicPr>
            <a:picLocks noChangeAspect="1" noChangeArrowheads="1"/>
          </p:cNvPicPr>
          <p:nvPr/>
        </p:nvPicPr>
        <p:blipFill>
          <a:blip r:embed="rId1">
            <a:extLst>
              <a:ext uri="{28A0092B-C50C-407E-A947-70E740481C1C}">
                <a14:useLocalDpi xmlns:a14="http://schemas.microsoft.com/office/drawing/2010/main" val="0"/>
              </a:ext>
            </a:extLst>
          </a:blip>
          <a:srcRect l="616" t="4620" r="830" b="4620"/>
          <a:stretch>
            <a:fillRect/>
          </a:stretch>
        </p:blipFill>
        <p:spPr bwMode="auto">
          <a:xfrm>
            <a:off x="1581150" y="1914525"/>
            <a:ext cx="5845175" cy="40370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Background</a:t>
            </a:r>
            <a:endParaRPr lang="zh-CN" altLang="en-US">
              <a:effectLst>
                <a:outerShdw blurRad="38100" dist="38100" dir="2700000" algn="tl">
                  <a:srgbClr val="C0C0C0"/>
                </a:outerShdw>
              </a:effectLst>
              <a:ea typeface="宋体" panose="02010600030101010101" pitchFamily="2" charset="-122"/>
            </a:endParaRPr>
          </a:p>
        </p:txBody>
      </p:sp>
      <p:sp>
        <p:nvSpPr>
          <p:cNvPr id="9219" name="Rectangle 3"/>
          <p:cNvSpPr>
            <a:spLocks noGrp="1" noChangeArrowheads="1"/>
          </p:cNvSpPr>
          <p:nvPr>
            <p:ph type="body" idx="4294967295"/>
          </p:nvPr>
        </p:nvSpPr>
        <p:spPr>
          <a:xfrm>
            <a:off x="1187450" y="1217613"/>
            <a:ext cx="7029450" cy="4964112"/>
          </a:xfrm>
        </p:spPr>
        <p:txBody>
          <a:bodyPr/>
          <a:lstStyle/>
          <a:p>
            <a:r>
              <a:rPr lang="zh-CN" altLang="en-US" sz="1800" b="1" dirty="0">
                <a:solidFill>
                  <a:srgbClr val="FF0000"/>
                </a:solidFill>
                <a:ea typeface="宋体" panose="02010600030101010101" pitchFamily="2" charset="-122"/>
              </a:rPr>
              <a:t>局部性原理（</a:t>
            </a:r>
            <a:r>
              <a:rPr lang="zh-CN" altLang="en-US" sz="1800" dirty="0">
                <a:solidFill>
                  <a:srgbClr val="FF0000"/>
                </a:solidFill>
                <a:ea typeface="宋体" panose="02010600030101010101" pitchFamily="2" charset="-122"/>
              </a:rPr>
              <a:t>Local Principle, Principle of Locality</a:t>
            </a:r>
            <a:r>
              <a:rPr lang="zh-CN" altLang="en-US" sz="1800" b="1" dirty="0">
                <a:solidFill>
                  <a:srgbClr val="FF0000"/>
                </a:solidFill>
                <a:ea typeface="宋体" panose="02010600030101010101" pitchFamily="2" charset="-122"/>
              </a:rPr>
              <a:t>）</a:t>
            </a:r>
            <a:endParaRPr lang="zh-CN" altLang="en-US" sz="1800" b="1" dirty="0">
              <a:ea typeface="宋体" panose="02010600030101010101" pitchFamily="2" charset="-122"/>
            </a:endParaRPr>
          </a:p>
          <a:p>
            <a:pPr lvl="1"/>
            <a:r>
              <a:rPr lang="zh-CN" altLang="en-US" sz="1800" b="1" dirty="0">
                <a:solidFill>
                  <a:srgbClr val="FF0000"/>
                </a:solidFill>
                <a:ea typeface="宋体" panose="02010600030101010101" pitchFamily="2" charset="-122"/>
              </a:rPr>
              <a:t>时间</a:t>
            </a:r>
            <a:r>
              <a:rPr lang="zh-CN" altLang="en-US" sz="1800" b="1" dirty="0">
                <a:ea typeface="宋体" panose="02010600030101010101" pitchFamily="2" charset="-122"/>
              </a:rPr>
              <a:t>局部性</a:t>
            </a:r>
            <a:endParaRPr lang="zh-CN" altLang="en-US" sz="1800" b="1" dirty="0">
              <a:ea typeface="宋体" panose="02010600030101010101" pitchFamily="2" charset="-122"/>
            </a:endParaRPr>
          </a:p>
          <a:p>
            <a:pPr lvl="2"/>
            <a:r>
              <a:rPr lang="zh-CN" altLang="en-US" sz="1800" b="1" dirty="0">
                <a:ea typeface="宋体" panose="02010600030101010101" pitchFamily="2" charset="-122"/>
              </a:rPr>
              <a:t>如果程序的某条指令一旦执行，则不久后该指令可能再次执行（e.g. </a:t>
            </a:r>
            <a:r>
              <a:rPr lang="zh-CN" altLang="en-US" sz="1800" b="1" dirty="0">
                <a:solidFill>
                  <a:srgbClr val="0070C0"/>
                </a:solidFill>
                <a:ea typeface="宋体" panose="02010600030101010101" pitchFamily="2" charset="-122"/>
              </a:rPr>
              <a:t>循环结构</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2"/>
            <a:r>
              <a:rPr lang="zh-CN" altLang="en-US" sz="1800" b="1" dirty="0">
                <a:ea typeface="宋体" panose="02010600030101010101" pitchFamily="2" charset="-122"/>
              </a:rPr>
              <a:t>如果某个数据结构被访问，则不久以后该数据结构可能再次被访问；(e.g. </a:t>
            </a:r>
            <a:r>
              <a:rPr lang="zh-CN" altLang="en-US" sz="1800" b="1" dirty="0">
                <a:solidFill>
                  <a:srgbClr val="0070C0"/>
                </a:solidFill>
                <a:ea typeface="宋体" panose="02010600030101010101" pitchFamily="2" charset="-122"/>
              </a:rPr>
              <a:t>数组+循环结构</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1"/>
            <a:r>
              <a:rPr lang="zh-CN" altLang="en-US" sz="1800" b="1" dirty="0">
                <a:solidFill>
                  <a:srgbClr val="FF0000"/>
                </a:solidFill>
                <a:ea typeface="宋体" panose="02010600030101010101" pitchFamily="2" charset="-122"/>
              </a:rPr>
              <a:t>空间</a:t>
            </a:r>
            <a:r>
              <a:rPr lang="zh-CN" altLang="en-US" sz="1800" b="1" dirty="0">
                <a:ea typeface="宋体" panose="02010600030101010101" pitchFamily="2" charset="-122"/>
              </a:rPr>
              <a:t>局部性</a:t>
            </a:r>
            <a:endParaRPr lang="zh-CN" altLang="en-US" sz="1800" b="1" dirty="0">
              <a:ea typeface="宋体" panose="02010600030101010101" pitchFamily="2" charset="-122"/>
            </a:endParaRPr>
          </a:p>
          <a:p>
            <a:pPr lvl="2"/>
            <a:r>
              <a:rPr lang="zh-CN" altLang="en-US" sz="1800" b="1" dirty="0">
                <a:ea typeface="宋体" panose="02010600030101010101" pitchFamily="2" charset="-122"/>
              </a:rPr>
              <a:t>一旦程序访问了某个存储单元，不久之后，其附近的存储单元也被访问（</a:t>
            </a:r>
            <a:r>
              <a:rPr lang="zh-CN" altLang="en-US" sz="1800" b="1" dirty="0">
                <a:solidFill>
                  <a:srgbClr val="0070C0"/>
                </a:solidFill>
                <a:ea typeface="宋体" panose="02010600030101010101" pitchFamily="2" charset="-122"/>
              </a:rPr>
              <a:t>顺序性</a:t>
            </a:r>
            <a:r>
              <a:rPr lang="zh-CN" altLang="en-US" sz="1800" b="1" dirty="0">
                <a:ea typeface="宋体" panose="02010600030101010101" pitchFamily="2" charset="-122"/>
              </a:rPr>
              <a:t>）（</a:t>
            </a:r>
            <a:r>
              <a:rPr lang="zh-CN" altLang="en-US" sz="1800" b="1" dirty="0">
                <a:solidFill>
                  <a:srgbClr val="0070C0"/>
                </a:solidFill>
                <a:ea typeface="宋体" panose="02010600030101010101" pitchFamily="2" charset="-122"/>
              </a:rPr>
              <a:t>数组、循环</a:t>
            </a:r>
            <a:r>
              <a:rPr lang="zh-CN" altLang="en-US" sz="1800" b="1" dirty="0">
                <a:ea typeface="宋体" panose="02010600030101010101" pitchFamily="2" charset="-122"/>
              </a:rPr>
              <a:t>）</a:t>
            </a:r>
            <a:endParaRPr lang="en-US" altLang="zh-CN" sz="1800" b="1" dirty="0">
              <a:ea typeface="宋体" panose="02010600030101010101" pitchFamily="2" charset="-122"/>
            </a:endParaRPr>
          </a:p>
          <a:p>
            <a:endParaRPr lang="en-US" altLang="zh-CN" sz="1800" b="1" dirty="0">
              <a:ea typeface="宋体" panose="02010600030101010101" pitchFamily="2" charset="-122"/>
            </a:endParaRPr>
          </a:p>
          <a:p>
            <a:r>
              <a:rPr lang="zh-CN" altLang="en-US" sz="1800" b="1" dirty="0">
                <a:solidFill>
                  <a:srgbClr val="006600"/>
                </a:solidFill>
                <a:ea typeface="宋体" panose="02010600030101010101" pitchFamily="2" charset="-122"/>
              </a:rPr>
              <a:t>根据局部性原理，</a:t>
            </a:r>
            <a:r>
              <a:rPr lang="zh-CN" altLang="en-US" sz="1800" b="1" dirty="0">
                <a:solidFill>
                  <a:srgbClr val="0070C0"/>
                </a:solidFill>
                <a:ea typeface="宋体" panose="02010600030101010101" pitchFamily="2" charset="-122"/>
              </a:rPr>
              <a:t>在一段时间内，我们可以仅把当前正在运行的程序及其相邻的代码或数据装入内存即可有效运行该</a:t>
            </a:r>
            <a:r>
              <a:rPr lang="zh-CN" altLang="en-US" sz="1800" b="1" dirty="0" smtClean="0">
                <a:solidFill>
                  <a:srgbClr val="0070C0"/>
                </a:solidFill>
                <a:ea typeface="宋体" panose="02010600030101010101" pitchFamily="2" charset="-122"/>
              </a:rPr>
              <a:t>程序</a:t>
            </a:r>
            <a:endParaRPr lang="en-US" altLang="zh-CN" sz="1800" b="1" dirty="0" smtClean="0">
              <a:solidFill>
                <a:srgbClr val="0070C0"/>
              </a:solidFill>
              <a:ea typeface="宋体" panose="02010600030101010101" pitchFamily="2" charset="-122"/>
            </a:endParaRPr>
          </a:p>
          <a:p>
            <a:r>
              <a:rPr lang="zh-CN" altLang="en-US" sz="1800" b="1" dirty="0" smtClean="0">
                <a:solidFill>
                  <a:srgbClr val="000000"/>
                </a:solidFill>
                <a:highlight>
                  <a:srgbClr val="FFFF00"/>
                </a:highlight>
                <a:ea typeface="宋体" panose="02010600030101010101" pitchFamily="2" charset="-122"/>
              </a:rPr>
              <a:t>程序的局部性原理是</a:t>
            </a:r>
            <a:r>
              <a:rPr lang="zh-CN" altLang="en-US" sz="1800" b="1" dirty="0" smtClean="0">
                <a:solidFill>
                  <a:srgbClr val="006600"/>
                </a:solidFill>
                <a:highlight>
                  <a:srgbClr val="FFFF00"/>
                </a:highlight>
                <a:ea typeface="宋体" panose="02010600030101010101" pitchFamily="2" charset="-122"/>
              </a:rPr>
              <a:t>虚拟存储器</a:t>
            </a:r>
            <a:r>
              <a:rPr lang="zh-CN" altLang="en-US" sz="1800" b="1" dirty="0" smtClean="0">
                <a:solidFill>
                  <a:srgbClr val="000000"/>
                </a:solidFill>
                <a:highlight>
                  <a:srgbClr val="FFFF00"/>
                </a:highlight>
                <a:ea typeface="宋体" panose="02010600030101010101" pitchFamily="2" charset="-122"/>
              </a:rPr>
              <a:t>与</a:t>
            </a:r>
            <a:r>
              <a:rPr lang="en-US" altLang="zh-CN" sz="1800" b="1" dirty="0" smtClean="0">
                <a:solidFill>
                  <a:srgbClr val="006600"/>
                </a:solidFill>
                <a:highlight>
                  <a:srgbClr val="FFFF00"/>
                </a:highlight>
                <a:ea typeface="宋体" panose="02010600030101010101" pitchFamily="2" charset="-122"/>
              </a:rPr>
              <a:t>cache</a:t>
            </a:r>
            <a:r>
              <a:rPr lang="zh-CN" altLang="en-US" sz="1800" b="1" dirty="0" smtClean="0">
                <a:solidFill>
                  <a:srgbClr val="000000"/>
                </a:solidFill>
                <a:highlight>
                  <a:srgbClr val="FFFF00"/>
                </a:highlight>
                <a:ea typeface="宋体" panose="02010600030101010101" pitchFamily="2" charset="-122"/>
              </a:rPr>
              <a:t>能够正常工作的理论基础</a:t>
            </a:r>
            <a:endParaRPr lang="zh-CN" altLang="en-US" sz="1800" b="1" dirty="0" smtClean="0">
              <a:solidFill>
                <a:srgbClr val="000000"/>
              </a:solidFill>
              <a:highlight>
                <a:srgbClr val="FFFF00"/>
              </a:highlight>
              <a:ea typeface="宋体" panose="02010600030101010101" pitchFamily="2" charset="-122"/>
            </a:endParaRPr>
          </a:p>
        </p:txBody>
      </p:sp>
      <p:sp>
        <p:nvSpPr>
          <p:cNvPr id="9220" name="文本框 1"/>
          <p:cNvSpPr txBox="1">
            <a:spLocks noChangeArrowheads="1"/>
          </p:cNvSpPr>
          <p:nvPr/>
        </p:nvSpPr>
        <p:spPr bwMode="auto">
          <a:xfrm>
            <a:off x="6048375" y="6181725"/>
            <a:ext cx="2027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CPU</a:t>
            </a:r>
            <a:r>
              <a:rPr lang="zh-CN" altLang="en-US" sz="1800">
                <a:ea typeface="宋体" panose="02010600030101010101" pitchFamily="2" charset="-122"/>
              </a:rPr>
              <a:t>的指令</a:t>
            </a:r>
            <a:r>
              <a:rPr lang="en-US" altLang="zh-CN" sz="1800">
                <a:ea typeface="宋体" panose="02010600030101010101" pitchFamily="2" charset="-122"/>
              </a:rPr>
              <a:t>cache</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64515"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4,7,0,7,1,0,1,2,1,2,7,1,2</a:t>
            </a:r>
            <a:endParaRPr lang="zh-CN" altLang="en-US">
              <a:ea typeface="宋体" panose="02010600030101010101" pitchFamily="2" charset="-122"/>
            </a:endParaRPr>
          </a:p>
        </p:txBody>
      </p:sp>
      <p:graphicFrame>
        <p:nvGraphicFramePr>
          <p:cNvPr id="5" name="Group 4"/>
          <p:cNvGraphicFramePr>
            <a:graphicFrameLocks noGrp="1"/>
          </p:cNvGraphicFramePr>
          <p:nvPr/>
        </p:nvGraphicFramePr>
        <p:xfrm>
          <a:off x="1155700" y="2038350"/>
          <a:ext cx="393700" cy="4149726"/>
        </p:xfrm>
        <a:graphic>
          <a:graphicData uri="http://schemas.openxmlformats.org/drawingml/2006/table">
            <a:tbl>
              <a:tblPr/>
              <a:tblGrid>
                <a:gridCol w="393700"/>
              </a:tblGrid>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49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36" name="文本框 5"/>
          <p:cNvSpPr txBox="1">
            <a:spLocks noChangeArrowheads="1"/>
          </p:cNvSpPr>
          <p:nvPr/>
        </p:nvSpPr>
        <p:spPr bwMode="auto">
          <a:xfrm>
            <a:off x="2825750" y="2397125"/>
            <a:ext cx="4352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按页面的访问入栈，且最近被访问的页面总是放在栈顶。</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栈顶是最近访问过的页面；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栈底的页面是最近最久未用的；</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C00000"/>
                </a:solidFill>
                <a:ea typeface="宋体" panose="02010600030101010101" pitchFamily="2" charset="-122"/>
              </a:rPr>
              <a:t>选择栈底的页面予以淘汰；</a:t>
            </a:r>
            <a:endParaRPr lang="zh-CN" altLang="en-US"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65539" name="内容占位符 2"/>
          <p:cNvSpPr>
            <a:spLocks noGrp="1"/>
          </p:cNvSpPr>
          <p:nvPr>
            <p:ph idx="4294967295"/>
          </p:nvPr>
        </p:nvSpPr>
        <p:spPr>
          <a:xfrm>
            <a:off x="827088" y="1282700"/>
            <a:ext cx="7351712" cy="669925"/>
          </a:xfrm>
        </p:spPr>
        <p:txBody>
          <a:bodyPr/>
          <a:lstStyle/>
          <a:p>
            <a:r>
              <a:rPr lang="zh-CN" altLang="en-US">
                <a:solidFill>
                  <a:srgbClr val="FF0000"/>
                </a:solidFill>
                <a:ea typeface="宋体" panose="02010600030101010101" pitchFamily="2" charset="-122"/>
              </a:rPr>
              <a:t>4</a:t>
            </a:r>
            <a:r>
              <a:rPr lang="zh-CN" altLang="en-US">
                <a:ea typeface="宋体" panose="02010600030101010101" pitchFamily="2" charset="-122"/>
              </a:rPr>
              <a:t>,7,0,7,1,0,1,2,1,2,7,1,2</a:t>
            </a:r>
            <a:endParaRPr lang="zh-CN" altLang="en-US">
              <a:ea typeface="宋体" panose="02010600030101010101" pitchFamily="2" charset="-122"/>
            </a:endParaRPr>
          </a:p>
        </p:txBody>
      </p:sp>
      <p:graphicFrame>
        <p:nvGraphicFramePr>
          <p:cNvPr id="59396" name="Group 4"/>
          <p:cNvGraphicFramePr>
            <a:graphicFrameLocks noGrp="1"/>
          </p:cNvGraphicFramePr>
          <p:nvPr/>
        </p:nvGraphicFramePr>
        <p:xfrm>
          <a:off x="1155700" y="2038350"/>
          <a:ext cx="393700" cy="3998914"/>
        </p:xfrm>
        <a:graphic>
          <a:graphicData uri="http://schemas.openxmlformats.org/drawingml/2006/table">
            <a:tbl>
              <a:tblPr/>
              <a:tblGrid>
                <a:gridCol w="393700"/>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66563"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a:t>
            </a:r>
            <a:r>
              <a:rPr lang="zh-CN" altLang="en-US">
                <a:solidFill>
                  <a:srgbClr val="FF0000"/>
                </a:solidFill>
                <a:ea typeface="宋体" panose="02010600030101010101" pitchFamily="2" charset="-122"/>
              </a:rPr>
              <a:t>7</a:t>
            </a:r>
            <a:r>
              <a:rPr lang="zh-CN" altLang="en-US">
                <a:ea typeface="宋体" panose="02010600030101010101" pitchFamily="2" charset="-122"/>
              </a:rPr>
              <a:t>,0,7,1,0,1,2,1,2,7,1,2</a:t>
            </a:r>
            <a:endParaRPr lang="zh-CN" altLang="en-US">
              <a:ea typeface="宋体" panose="02010600030101010101" pitchFamily="2" charset="-122"/>
            </a:endParaRPr>
          </a:p>
        </p:txBody>
      </p:sp>
      <p:graphicFrame>
        <p:nvGraphicFramePr>
          <p:cNvPr id="60420" name="Group 4"/>
          <p:cNvGraphicFramePr>
            <a:graphicFrameLocks noGrp="1"/>
          </p:cNvGraphicFramePr>
          <p:nvPr/>
        </p:nvGraphicFramePr>
        <p:xfrm>
          <a:off x="1665288" y="2186234"/>
          <a:ext cx="409575" cy="3778251"/>
        </p:xfrm>
        <a:graphic>
          <a:graphicData uri="http://schemas.openxmlformats.org/drawingml/2006/table">
            <a:tbl>
              <a:tblPr/>
              <a:tblGrid>
                <a:gridCol w="409575"/>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rPr>
                        <a:t>7</a:t>
                      </a:r>
                      <a:endParaRPr kumimoji="0" lang="zh-CN" altLang="en-US" sz="18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
          <p:cNvGraphicFramePr>
            <a:graphicFrameLocks noGrp="1"/>
          </p:cNvGraphicFramePr>
          <p:nvPr/>
        </p:nvGraphicFramePr>
        <p:xfrm>
          <a:off x="1154113" y="2164009"/>
          <a:ext cx="409575" cy="3778251"/>
        </p:xfrm>
        <a:graphic>
          <a:graphicData uri="http://schemas.openxmlformats.org/drawingml/2006/table">
            <a:tbl>
              <a:tblPr/>
              <a:tblGrid>
                <a:gridCol w="409575"/>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67587"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a:t>
            </a:r>
            <a:r>
              <a:rPr lang="zh-CN" altLang="en-US">
                <a:solidFill>
                  <a:srgbClr val="FF0000"/>
                </a:solidFill>
                <a:ea typeface="宋体" panose="02010600030101010101" pitchFamily="2" charset="-122"/>
              </a:rPr>
              <a:t>0</a:t>
            </a:r>
            <a:r>
              <a:rPr lang="zh-CN" altLang="en-US">
                <a:ea typeface="宋体" panose="02010600030101010101" pitchFamily="2" charset="-122"/>
              </a:rPr>
              <a:t>,7,1,0,1,2,1,2,7,1,2</a:t>
            </a:r>
            <a:endParaRPr lang="zh-CN" altLang="en-US">
              <a:ea typeface="宋体" panose="02010600030101010101" pitchFamily="2" charset="-122"/>
            </a:endParaRPr>
          </a:p>
        </p:txBody>
      </p:sp>
      <p:graphicFrame>
        <p:nvGraphicFramePr>
          <p:cNvPr id="61484" name="Group 44"/>
          <p:cNvGraphicFramePr>
            <a:graphicFrameLocks noGrp="1"/>
          </p:cNvGraphicFramePr>
          <p:nvPr/>
        </p:nvGraphicFramePr>
        <p:xfrm>
          <a:off x="1143000" y="2064766"/>
          <a:ext cx="406400" cy="3865563"/>
        </p:xfrm>
        <a:graphic>
          <a:graphicData uri="http://schemas.openxmlformats.org/drawingml/2006/table">
            <a:tbl>
              <a:tblPr/>
              <a:tblGrid>
                <a:gridCol w="406400"/>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44"/>
          <p:cNvGraphicFramePr>
            <a:graphicFrameLocks noGrp="1"/>
          </p:cNvGraphicFramePr>
          <p:nvPr/>
        </p:nvGraphicFramePr>
        <p:xfrm>
          <a:off x="1702594" y="2075970"/>
          <a:ext cx="406400" cy="3865563"/>
        </p:xfrm>
        <a:graphic>
          <a:graphicData uri="http://schemas.openxmlformats.org/drawingml/2006/table">
            <a:tbl>
              <a:tblPr/>
              <a:tblGrid>
                <a:gridCol w="406400"/>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1800" b="0" i="0" u="none" strike="noStrike" cap="none" normalizeH="0" baseline="0" dirty="0" smtClean="0">
                          <a:ln>
                            <a:noFill/>
                          </a:ln>
                          <a:solidFill>
                            <a:srgbClr val="000000"/>
                          </a:solidFill>
                          <a:effectLst/>
                          <a:latin typeface="Helvetica" panose="020B0604020202020204" pitchFamily="34" charset="0"/>
                          <a:ea typeface="宋体" panose="02010600030101010101" pitchFamily="2" charset="-122"/>
                        </a:rPr>
                        <a:t>7</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44"/>
          <p:cNvGraphicFramePr>
            <a:graphicFrameLocks noGrp="1"/>
          </p:cNvGraphicFramePr>
          <p:nvPr/>
        </p:nvGraphicFramePr>
        <p:xfrm>
          <a:off x="2262188" y="2077526"/>
          <a:ext cx="406400" cy="3865563"/>
        </p:xfrm>
        <a:graphic>
          <a:graphicData uri="http://schemas.openxmlformats.org/drawingml/2006/table">
            <a:tbl>
              <a:tblPr/>
              <a:tblGrid>
                <a:gridCol w="406400"/>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1800" b="0" i="0" u="none" strike="noStrike" cap="none" normalizeH="0" baseline="0" dirty="0" smtClean="0">
                          <a:ln>
                            <a:noFill/>
                          </a:ln>
                          <a:solidFill>
                            <a:srgbClr val="C00000"/>
                          </a:solidFill>
                          <a:effectLst/>
                          <a:latin typeface="Helvetica" panose="020B0604020202020204" pitchFamily="34" charset="0"/>
                          <a:ea typeface="宋体" panose="02010600030101010101" pitchFamily="2" charset="-122"/>
                        </a:rPr>
                        <a:t>0</a:t>
                      </a:r>
                      <a:endParaRPr kumimoji="0" lang="zh-CN" altLang="en-US" sz="1800" b="0" i="0" u="none" strike="noStrike" cap="none" normalizeH="0" baseline="0" dirty="0">
                        <a:ln>
                          <a:noFill/>
                        </a:ln>
                        <a:solidFill>
                          <a:srgbClr val="C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1800" b="0" i="0" u="none" strike="noStrike" cap="none" normalizeH="0" baseline="0" dirty="0" smtClean="0">
                          <a:ln>
                            <a:noFill/>
                          </a:ln>
                          <a:solidFill>
                            <a:srgbClr val="000000"/>
                          </a:solidFill>
                          <a:effectLst/>
                          <a:latin typeface="Helvetica" panose="020B0604020202020204" pitchFamily="34" charset="0"/>
                          <a:ea typeface="宋体" panose="02010600030101010101" pitchFamily="2" charset="-122"/>
                        </a:rPr>
                        <a:t>7</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68611"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a:t>
            </a:r>
            <a:r>
              <a:rPr lang="zh-CN" altLang="en-US">
                <a:solidFill>
                  <a:srgbClr val="FF0000"/>
                </a:solidFill>
                <a:ea typeface="宋体" panose="02010600030101010101" pitchFamily="2" charset="-122"/>
              </a:rPr>
              <a:t>7</a:t>
            </a:r>
            <a:r>
              <a:rPr lang="zh-CN" altLang="en-US">
                <a:ea typeface="宋体" panose="02010600030101010101" pitchFamily="2" charset="-122"/>
              </a:rPr>
              <a:t>,1,0,1,2,1,2,7,1,2</a:t>
            </a:r>
            <a:endParaRPr lang="zh-CN" altLang="en-US">
              <a:ea typeface="宋体" panose="02010600030101010101" pitchFamily="2" charset="-122"/>
            </a:endParaRPr>
          </a:p>
        </p:txBody>
      </p:sp>
      <p:graphicFrame>
        <p:nvGraphicFramePr>
          <p:cNvPr id="62468" name="Group 4"/>
          <p:cNvGraphicFramePr>
            <a:graphicFrameLocks noGrp="1"/>
          </p:cNvGraphicFramePr>
          <p:nvPr/>
        </p:nvGraphicFramePr>
        <p:xfrm>
          <a:off x="2922588" y="2373313"/>
          <a:ext cx="461962" cy="3821113"/>
        </p:xfrm>
        <a:graphic>
          <a:graphicData uri="http://schemas.openxmlformats.org/drawingml/2006/table">
            <a:tbl>
              <a:tblPr/>
              <a:tblGrid>
                <a:gridCol w="461962"/>
              </a:tblGrid>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13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8" name="Group 24"/>
          <p:cNvGraphicFramePr>
            <a:graphicFrameLocks noGrp="1"/>
          </p:cNvGraphicFramePr>
          <p:nvPr/>
        </p:nvGraphicFramePr>
        <p:xfrm>
          <a:off x="2262188" y="2363788"/>
          <a:ext cx="446087" cy="3819527"/>
        </p:xfrm>
        <a:graphic>
          <a:graphicData uri="http://schemas.openxmlformats.org/drawingml/2006/table">
            <a:tbl>
              <a:tblPr/>
              <a:tblGrid>
                <a:gridCol w="446087"/>
              </a:tblGrid>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8" name="Group 44"/>
          <p:cNvGraphicFramePr>
            <a:graphicFrameLocks noGrp="1"/>
          </p:cNvGraphicFramePr>
          <p:nvPr/>
        </p:nvGraphicFramePr>
        <p:xfrm>
          <a:off x="1666875" y="2363788"/>
          <a:ext cx="409575" cy="3846513"/>
        </p:xfrm>
        <a:graphic>
          <a:graphicData uri="http://schemas.openxmlformats.org/drawingml/2006/table">
            <a:tbl>
              <a:tblPr/>
              <a:tblGrid>
                <a:gridCol w="409575"/>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28" name="Group 64"/>
          <p:cNvGraphicFramePr>
            <a:graphicFrameLocks noGrp="1"/>
          </p:cNvGraphicFramePr>
          <p:nvPr/>
        </p:nvGraphicFramePr>
        <p:xfrm>
          <a:off x="1143000" y="2384425"/>
          <a:ext cx="404813" cy="3798889"/>
        </p:xfrm>
        <a:graphic>
          <a:graphicData uri="http://schemas.openxmlformats.org/drawingml/2006/table">
            <a:tbl>
              <a:tblPr/>
              <a:tblGrid>
                <a:gridCol w="404813"/>
              </a:tblGrid>
              <a:tr h="4317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7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69635"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a:t>
            </a:r>
            <a:r>
              <a:rPr lang="zh-CN" altLang="en-US">
                <a:solidFill>
                  <a:srgbClr val="FF0000"/>
                </a:solidFill>
                <a:ea typeface="宋体" panose="02010600030101010101" pitchFamily="2" charset="-122"/>
              </a:rPr>
              <a:t>1</a:t>
            </a:r>
            <a:r>
              <a:rPr lang="zh-CN" altLang="en-US">
                <a:ea typeface="宋体" panose="02010600030101010101" pitchFamily="2" charset="-122"/>
              </a:rPr>
              <a:t>,0,1,2,1,2,7,1,2</a:t>
            </a:r>
            <a:endParaRPr lang="zh-CN" altLang="en-US">
              <a:ea typeface="宋体" panose="02010600030101010101" pitchFamily="2" charset="-122"/>
            </a:endParaRPr>
          </a:p>
        </p:txBody>
      </p:sp>
      <p:graphicFrame>
        <p:nvGraphicFramePr>
          <p:cNvPr id="63492" name="Group 4"/>
          <p:cNvGraphicFramePr>
            <a:graphicFrameLocks noGrp="1"/>
          </p:cNvGraphicFramePr>
          <p:nvPr/>
        </p:nvGraphicFramePr>
        <p:xfrm>
          <a:off x="3502025" y="2390775"/>
          <a:ext cx="463550" cy="3835402"/>
        </p:xfrm>
        <a:graphic>
          <a:graphicData uri="http://schemas.openxmlformats.org/drawingml/2006/table">
            <a:tbl>
              <a:tblPr/>
              <a:tblGrid>
                <a:gridCol w="463550"/>
              </a:tblGrid>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5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8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12" name="Group 24"/>
          <p:cNvGraphicFramePr>
            <a:graphicFrameLocks noGrp="1"/>
          </p:cNvGraphicFramePr>
          <p:nvPr/>
        </p:nvGraphicFramePr>
        <p:xfrm>
          <a:off x="2922588" y="2373313"/>
          <a:ext cx="461962" cy="3863977"/>
        </p:xfrm>
        <a:graphic>
          <a:graphicData uri="http://schemas.openxmlformats.org/drawingml/2006/table">
            <a:tbl>
              <a:tblPr/>
              <a:tblGrid>
                <a:gridCol w="461962"/>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32" name="Group 44"/>
          <p:cNvGraphicFramePr>
            <a:graphicFrameLocks noGrp="1"/>
          </p:cNvGraphicFramePr>
          <p:nvPr/>
        </p:nvGraphicFramePr>
        <p:xfrm>
          <a:off x="2262188" y="2363788"/>
          <a:ext cx="446087" cy="3873502"/>
        </p:xfrm>
        <a:graphic>
          <a:graphicData uri="http://schemas.openxmlformats.org/drawingml/2006/table">
            <a:tbl>
              <a:tblPr/>
              <a:tblGrid>
                <a:gridCol w="446087"/>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51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52" name="Group 64"/>
          <p:cNvGraphicFramePr>
            <a:graphicFrameLocks noGrp="1"/>
          </p:cNvGraphicFramePr>
          <p:nvPr/>
        </p:nvGraphicFramePr>
        <p:xfrm>
          <a:off x="1666875" y="2363788"/>
          <a:ext cx="409575" cy="3846513"/>
        </p:xfrm>
        <a:graphic>
          <a:graphicData uri="http://schemas.openxmlformats.org/drawingml/2006/table">
            <a:tbl>
              <a:tblPr/>
              <a:tblGrid>
                <a:gridCol w="409575"/>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72" name="Group 84"/>
          <p:cNvGraphicFramePr>
            <a:graphicFrameLocks noGrp="1"/>
          </p:cNvGraphicFramePr>
          <p:nvPr/>
        </p:nvGraphicFramePr>
        <p:xfrm>
          <a:off x="1154113" y="2338388"/>
          <a:ext cx="395287" cy="3857625"/>
        </p:xfrm>
        <a:graphic>
          <a:graphicData uri="http://schemas.openxmlformats.org/drawingml/2006/table">
            <a:tbl>
              <a:tblPr/>
              <a:tblGrid>
                <a:gridCol w="395287"/>
              </a:tblGrid>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0659"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a:t>
            </a:r>
            <a:r>
              <a:rPr lang="zh-CN" altLang="en-US">
                <a:solidFill>
                  <a:srgbClr val="FF0000"/>
                </a:solidFill>
                <a:ea typeface="宋体" panose="02010600030101010101" pitchFamily="2" charset="-122"/>
              </a:rPr>
              <a:t>0</a:t>
            </a:r>
            <a:r>
              <a:rPr lang="zh-CN" altLang="en-US">
                <a:ea typeface="宋体" panose="02010600030101010101" pitchFamily="2" charset="-122"/>
              </a:rPr>
              <a:t>,1,2,1,2,7,1,2</a:t>
            </a:r>
            <a:endParaRPr lang="zh-CN" altLang="en-US">
              <a:ea typeface="宋体" panose="02010600030101010101" pitchFamily="2" charset="-122"/>
            </a:endParaRPr>
          </a:p>
        </p:txBody>
      </p:sp>
      <p:graphicFrame>
        <p:nvGraphicFramePr>
          <p:cNvPr id="64516" name="Group 4"/>
          <p:cNvGraphicFramePr>
            <a:graphicFrameLocks noGrp="1"/>
          </p:cNvGraphicFramePr>
          <p:nvPr/>
        </p:nvGraphicFramePr>
        <p:xfrm>
          <a:off x="4171950" y="2338388"/>
          <a:ext cx="504825" cy="3706814"/>
        </p:xfrm>
        <a:graphic>
          <a:graphicData uri="http://schemas.openxmlformats.org/drawingml/2006/table">
            <a:tbl>
              <a:tblPr/>
              <a:tblGrid>
                <a:gridCol w="504825"/>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536" name="Group 24"/>
          <p:cNvGraphicFramePr>
            <a:graphicFrameLocks noGrp="1"/>
          </p:cNvGraphicFramePr>
          <p:nvPr/>
        </p:nvGraphicFramePr>
        <p:xfrm>
          <a:off x="3502025" y="2390775"/>
          <a:ext cx="463550" cy="3665540"/>
        </p:xfrm>
        <a:graphic>
          <a:graphicData uri="http://schemas.openxmlformats.org/drawingml/2006/table">
            <a:tbl>
              <a:tblPr/>
              <a:tblGrid>
                <a:gridCol w="463550"/>
              </a:tblGrid>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556" name="Group 44"/>
          <p:cNvGraphicFramePr>
            <a:graphicFrameLocks noGrp="1"/>
          </p:cNvGraphicFramePr>
          <p:nvPr/>
        </p:nvGraphicFramePr>
        <p:xfrm>
          <a:off x="2922588" y="2373313"/>
          <a:ext cx="461962" cy="3709989"/>
        </p:xfrm>
        <a:graphic>
          <a:graphicData uri="http://schemas.openxmlformats.org/drawingml/2006/table">
            <a:tbl>
              <a:tblPr/>
              <a:tblGrid>
                <a:gridCol w="461962"/>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576" name="Group 64"/>
          <p:cNvGraphicFramePr>
            <a:graphicFrameLocks noGrp="1"/>
          </p:cNvGraphicFramePr>
          <p:nvPr/>
        </p:nvGraphicFramePr>
        <p:xfrm>
          <a:off x="2262188" y="2363788"/>
          <a:ext cx="446087" cy="3709989"/>
        </p:xfrm>
        <a:graphic>
          <a:graphicData uri="http://schemas.openxmlformats.org/drawingml/2006/table">
            <a:tbl>
              <a:tblPr/>
              <a:tblGrid>
                <a:gridCol w="446087"/>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596" name="Group 84"/>
          <p:cNvGraphicFramePr>
            <a:graphicFrameLocks noGrp="1"/>
          </p:cNvGraphicFramePr>
          <p:nvPr/>
        </p:nvGraphicFramePr>
        <p:xfrm>
          <a:off x="1666875" y="2174875"/>
          <a:ext cx="409575" cy="3910014"/>
        </p:xfrm>
        <a:graphic>
          <a:graphicData uri="http://schemas.openxmlformats.org/drawingml/2006/table">
            <a:tbl>
              <a:tblPr/>
              <a:tblGrid>
                <a:gridCol w="409575"/>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4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5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91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616" name="Group 104"/>
          <p:cNvGraphicFramePr>
            <a:graphicFrameLocks noGrp="1"/>
          </p:cNvGraphicFramePr>
          <p:nvPr/>
        </p:nvGraphicFramePr>
        <p:xfrm>
          <a:off x="1133475" y="2265363"/>
          <a:ext cx="414338" cy="3830635"/>
        </p:xfrm>
        <a:graphic>
          <a:graphicData uri="http://schemas.openxmlformats.org/drawingml/2006/table">
            <a:tbl>
              <a:tblPr/>
              <a:tblGrid>
                <a:gridCol w="414338"/>
              </a:tblGrid>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1683"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a:t>
            </a:r>
            <a:r>
              <a:rPr lang="zh-CN" altLang="en-US">
                <a:solidFill>
                  <a:srgbClr val="FF0000"/>
                </a:solidFill>
                <a:ea typeface="宋体" panose="02010600030101010101" pitchFamily="2" charset="-122"/>
              </a:rPr>
              <a:t>1</a:t>
            </a:r>
            <a:r>
              <a:rPr lang="zh-CN" altLang="en-US">
                <a:ea typeface="宋体" panose="02010600030101010101" pitchFamily="2" charset="-122"/>
              </a:rPr>
              <a:t>,2,1,2,7,1,2</a:t>
            </a:r>
            <a:endParaRPr lang="zh-CN" altLang="en-US">
              <a:ea typeface="宋体" panose="02010600030101010101" pitchFamily="2" charset="-122"/>
            </a:endParaRPr>
          </a:p>
        </p:txBody>
      </p:sp>
      <p:graphicFrame>
        <p:nvGraphicFramePr>
          <p:cNvPr id="65540" name="Group 4"/>
          <p:cNvGraphicFramePr>
            <a:graphicFrameLocks noGrp="1"/>
          </p:cNvGraphicFramePr>
          <p:nvPr/>
        </p:nvGraphicFramePr>
        <p:xfrm>
          <a:off x="4924425" y="2330450"/>
          <a:ext cx="492125" cy="3651251"/>
        </p:xfrm>
        <a:graphic>
          <a:graphicData uri="http://schemas.openxmlformats.org/drawingml/2006/table">
            <a:tbl>
              <a:tblPr/>
              <a:tblGrid>
                <a:gridCol w="492125"/>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560" name="Group 24"/>
          <p:cNvGraphicFramePr>
            <a:graphicFrameLocks noGrp="1"/>
          </p:cNvGraphicFramePr>
          <p:nvPr/>
        </p:nvGraphicFramePr>
        <p:xfrm>
          <a:off x="4171950" y="2393950"/>
          <a:ext cx="504825" cy="3622676"/>
        </p:xfrm>
        <a:graphic>
          <a:graphicData uri="http://schemas.openxmlformats.org/drawingml/2006/table">
            <a:tbl>
              <a:tblPr/>
              <a:tblGrid>
                <a:gridCol w="504825"/>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580" name="Group 44"/>
          <p:cNvGraphicFramePr>
            <a:graphicFrameLocks noGrp="1"/>
          </p:cNvGraphicFramePr>
          <p:nvPr/>
        </p:nvGraphicFramePr>
        <p:xfrm>
          <a:off x="3502025" y="2347913"/>
          <a:ext cx="463550" cy="3709995"/>
        </p:xfrm>
        <a:graphic>
          <a:graphicData uri="http://schemas.openxmlformats.org/drawingml/2006/table">
            <a:tbl>
              <a:tblPr/>
              <a:tblGrid>
                <a:gridCol w="463550"/>
              </a:tblGrid>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2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600" name="Group 64"/>
          <p:cNvGraphicFramePr>
            <a:graphicFrameLocks noGrp="1"/>
          </p:cNvGraphicFramePr>
          <p:nvPr/>
        </p:nvGraphicFramePr>
        <p:xfrm>
          <a:off x="2924175" y="2374900"/>
          <a:ext cx="460375" cy="3694114"/>
        </p:xfrm>
        <a:graphic>
          <a:graphicData uri="http://schemas.openxmlformats.org/drawingml/2006/table">
            <a:tbl>
              <a:tblPr/>
              <a:tblGrid>
                <a:gridCol w="460375"/>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620" name="Group 84"/>
          <p:cNvGraphicFramePr>
            <a:graphicFrameLocks noGrp="1"/>
          </p:cNvGraphicFramePr>
          <p:nvPr/>
        </p:nvGraphicFramePr>
        <p:xfrm>
          <a:off x="2262188" y="2365375"/>
          <a:ext cx="446087" cy="3694114"/>
        </p:xfrm>
        <a:graphic>
          <a:graphicData uri="http://schemas.openxmlformats.org/drawingml/2006/table">
            <a:tbl>
              <a:tblPr/>
              <a:tblGrid>
                <a:gridCol w="446087"/>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640" name="Group 104"/>
          <p:cNvGraphicFramePr>
            <a:graphicFrameLocks noGrp="1"/>
          </p:cNvGraphicFramePr>
          <p:nvPr/>
        </p:nvGraphicFramePr>
        <p:xfrm>
          <a:off x="1666875" y="2360613"/>
          <a:ext cx="409575" cy="3673475"/>
        </p:xfrm>
        <a:graphic>
          <a:graphicData uri="http://schemas.openxmlformats.org/drawingml/2006/table">
            <a:tbl>
              <a:tblPr/>
              <a:tblGrid>
                <a:gridCol w="409575"/>
              </a:tblGrid>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4"/>
          <p:cNvGraphicFramePr>
            <a:graphicFrameLocks noGrp="1"/>
          </p:cNvGraphicFramePr>
          <p:nvPr/>
        </p:nvGraphicFramePr>
        <p:xfrm>
          <a:off x="1155700" y="2362200"/>
          <a:ext cx="393700" cy="3716336"/>
        </p:xfrm>
        <a:graphic>
          <a:graphicData uri="http://schemas.openxmlformats.org/drawingml/2006/table">
            <a:tbl>
              <a:tblPr/>
              <a:tblGrid>
                <a:gridCol w="393700"/>
              </a:tblGrid>
              <a:tr h="4044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12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3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2707"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a:t>
            </a:r>
            <a:r>
              <a:rPr lang="zh-CN" altLang="en-US">
                <a:solidFill>
                  <a:srgbClr val="FF0000"/>
                </a:solidFill>
                <a:ea typeface="宋体" panose="02010600030101010101" pitchFamily="2" charset="-122"/>
              </a:rPr>
              <a:t>2</a:t>
            </a:r>
            <a:r>
              <a:rPr lang="zh-CN" altLang="en-US">
                <a:ea typeface="宋体" panose="02010600030101010101" pitchFamily="2" charset="-122"/>
              </a:rPr>
              <a:t>,1,2,7,1,2</a:t>
            </a:r>
            <a:endParaRPr lang="zh-CN" altLang="en-US">
              <a:ea typeface="宋体" panose="02010600030101010101" pitchFamily="2" charset="-122"/>
            </a:endParaRPr>
          </a:p>
        </p:txBody>
      </p:sp>
      <p:graphicFrame>
        <p:nvGraphicFramePr>
          <p:cNvPr id="66564" name="Group 4"/>
          <p:cNvGraphicFramePr>
            <a:graphicFrameLocks noGrp="1"/>
          </p:cNvGraphicFramePr>
          <p:nvPr/>
        </p:nvGraphicFramePr>
        <p:xfrm>
          <a:off x="5673725" y="2286000"/>
          <a:ext cx="508000" cy="3611561"/>
        </p:xfrm>
        <a:graphic>
          <a:graphicData uri="http://schemas.openxmlformats.org/drawingml/2006/table">
            <a:tbl>
              <a:tblPr/>
              <a:tblGrid>
                <a:gridCol w="508000"/>
              </a:tblGrid>
              <a:tr h="5478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584" name="Group 24"/>
          <p:cNvGraphicFramePr>
            <a:graphicFrameLocks noGrp="1"/>
          </p:cNvGraphicFramePr>
          <p:nvPr/>
        </p:nvGraphicFramePr>
        <p:xfrm>
          <a:off x="4924425" y="2330450"/>
          <a:ext cx="492125" cy="3590926"/>
        </p:xfrm>
        <a:graphic>
          <a:graphicData uri="http://schemas.openxmlformats.org/drawingml/2006/table">
            <a:tbl>
              <a:tblPr/>
              <a:tblGrid>
                <a:gridCol w="492125"/>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04" name="Group 44"/>
          <p:cNvGraphicFramePr>
            <a:graphicFrameLocks noGrp="1"/>
          </p:cNvGraphicFramePr>
          <p:nvPr/>
        </p:nvGraphicFramePr>
        <p:xfrm>
          <a:off x="4170363" y="2252663"/>
          <a:ext cx="506412" cy="3679825"/>
        </p:xfrm>
        <a:graphic>
          <a:graphicData uri="http://schemas.openxmlformats.org/drawingml/2006/table">
            <a:tbl>
              <a:tblPr/>
              <a:tblGrid>
                <a:gridCol w="506412"/>
              </a:tblGrid>
              <a:tr h="63608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24" name="Group 64"/>
          <p:cNvGraphicFramePr>
            <a:graphicFrameLocks noGrp="1"/>
          </p:cNvGraphicFramePr>
          <p:nvPr/>
        </p:nvGraphicFramePr>
        <p:xfrm>
          <a:off x="3502025" y="2297113"/>
          <a:ext cx="463550" cy="3659186"/>
        </p:xfrm>
        <a:graphic>
          <a:graphicData uri="http://schemas.openxmlformats.org/drawingml/2006/table">
            <a:tbl>
              <a:tblPr/>
              <a:tblGrid>
                <a:gridCol w="463550"/>
              </a:tblGrid>
              <a:tr h="5317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44" name="Group 84"/>
          <p:cNvGraphicFramePr>
            <a:graphicFrameLocks noGrp="1"/>
          </p:cNvGraphicFramePr>
          <p:nvPr/>
        </p:nvGraphicFramePr>
        <p:xfrm>
          <a:off x="2924175" y="2276475"/>
          <a:ext cx="461963" cy="3694114"/>
        </p:xfrm>
        <a:graphic>
          <a:graphicData uri="http://schemas.openxmlformats.org/drawingml/2006/table">
            <a:tbl>
              <a:tblPr/>
              <a:tblGrid>
                <a:gridCol w="461963"/>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64" name="Group 104"/>
          <p:cNvGraphicFramePr>
            <a:graphicFrameLocks noGrp="1"/>
          </p:cNvGraphicFramePr>
          <p:nvPr/>
        </p:nvGraphicFramePr>
        <p:xfrm>
          <a:off x="2262188" y="2287588"/>
          <a:ext cx="446087" cy="3694113"/>
        </p:xfrm>
        <a:graphic>
          <a:graphicData uri="http://schemas.openxmlformats.org/drawingml/2006/table">
            <a:tbl>
              <a:tblPr/>
              <a:tblGrid>
                <a:gridCol w="446087"/>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84" name="Group 124"/>
          <p:cNvGraphicFramePr>
            <a:graphicFrameLocks noGrp="1"/>
          </p:cNvGraphicFramePr>
          <p:nvPr/>
        </p:nvGraphicFramePr>
        <p:xfrm>
          <a:off x="1666875" y="2263775"/>
          <a:ext cx="409575" cy="3724275"/>
        </p:xfrm>
        <a:graphic>
          <a:graphicData uri="http://schemas.openxmlformats.org/drawingml/2006/table">
            <a:tbl>
              <a:tblPr/>
              <a:tblGrid>
                <a:gridCol w="409575"/>
              </a:tblGrid>
              <a:tr h="39621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8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704" name="Group 144"/>
          <p:cNvGraphicFramePr>
            <a:graphicFrameLocks noGrp="1"/>
          </p:cNvGraphicFramePr>
          <p:nvPr/>
        </p:nvGraphicFramePr>
        <p:xfrm>
          <a:off x="1133475" y="2224088"/>
          <a:ext cx="414338" cy="3754434"/>
        </p:xfrm>
        <a:graphic>
          <a:graphicData uri="http://schemas.openxmlformats.org/drawingml/2006/table">
            <a:tbl>
              <a:tblPr/>
              <a:tblGrid>
                <a:gridCol w="414338"/>
              </a:tblGrid>
              <a:tr h="39625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7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3731"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a:t>
            </a:r>
            <a:r>
              <a:rPr lang="zh-CN" altLang="en-US">
                <a:solidFill>
                  <a:srgbClr val="FF0000"/>
                </a:solidFill>
                <a:ea typeface="宋体" panose="02010600030101010101" pitchFamily="2" charset="-122"/>
              </a:rPr>
              <a:t>1</a:t>
            </a:r>
            <a:r>
              <a:rPr lang="zh-CN" altLang="en-US">
                <a:ea typeface="宋体" panose="02010600030101010101" pitchFamily="2" charset="-122"/>
              </a:rPr>
              <a:t>,2,7,1,2</a:t>
            </a:r>
            <a:endParaRPr lang="zh-CN" altLang="en-US">
              <a:ea typeface="宋体" panose="02010600030101010101" pitchFamily="2" charset="-122"/>
            </a:endParaRPr>
          </a:p>
        </p:txBody>
      </p:sp>
      <p:graphicFrame>
        <p:nvGraphicFramePr>
          <p:cNvPr id="67588" name="Group 4"/>
          <p:cNvGraphicFramePr>
            <a:graphicFrameLocks noGrp="1"/>
          </p:cNvGraphicFramePr>
          <p:nvPr/>
        </p:nvGraphicFramePr>
        <p:xfrm>
          <a:off x="6410325" y="2241550"/>
          <a:ext cx="466725" cy="3603628"/>
        </p:xfrm>
        <a:graphic>
          <a:graphicData uri="http://schemas.openxmlformats.org/drawingml/2006/table">
            <a:tbl>
              <a:tblPr/>
              <a:tblGrid>
                <a:gridCol w="466725"/>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8" name="Group 24"/>
          <p:cNvGraphicFramePr>
            <a:graphicFrameLocks noGrp="1"/>
          </p:cNvGraphicFramePr>
          <p:nvPr/>
        </p:nvGraphicFramePr>
        <p:xfrm>
          <a:off x="5673725" y="2233613"/>
          <a:ext cx="508000" cy="3622676"/>
        </p:xfrm>
        <a:graphic>
          <a:graphicData uri="http://schemas.openxmlformats.org/drawingml/2006/table">
            <a:tbl>
              <a:tblPr/>
              <a:tblGrid>
                <a:gridCol w="508000"/>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28" name="Group 44"/>
          <p:cNvGraphicFramePr>
            <a:graphicFrameLocks noGrp="1"/>
          </p:cNvGraphicFramePr>
          <p:nvPr/>
        </p:nvGraphicFramePr>
        <p:xfrm>
          <a:off x="4924425" y="2241550"/>
          <a:ext cx="492125" cy="3635375"/>
        </p:xfrm>
        <a:graphic>
          <a:graphicData uri="http://schemas.openxmlformats.org/drawingml/2006/table">
            <a:tbl>
              <a:tblPr/>
              <a:tblGrid>
                <a:gridCol w="492125"/>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48" name="Group 64"/>
          <p:cNvGraphicFramePr>
            <a:graphicFrameLocks noGrp="1"/>
          </p:cNvGraphicFramePr>
          <p:nvPr/>
        </p:nvGraphicFramePr>
        <p:xfrm>
          <a:off x="4171950" y="2251075"/>
          <a:ext cx="504825" cy="3636964"/>
        </p:xfrm>
        <a:graphic>
          <a:graphicData uri="http://schemas.openxmlformats.org/drawingml/2006/table">
            <a:tbl>
              <a:tblPr/>
              <a:tblGrid>
                <a:gridCol w="504825"/>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68" name="Group 84"/>
          <p:cNvGraphicFramePr>
            <a:graphicFrameLocks noGrp="1"/>
          </p:cNvGraphicFramePr>
          <p:nvPr/>
        </p:nvGraphicFramePr>
        <p:xfrm>
          <a:off x="3502025" y="2232025"/>
          <a:ext cx="463550" cy="3670300"/>
        </p:xfrm>
        <a:graphic>
          <a:graphicData uri="http://schemas.openxmlformats.org/drawingml/2006/table">
            <a:tbl>
              <a:tblPr/>
              <a:tblGrid>
                <a:gridCol w="463550"/>
              </a:tblGrid>
              <a:tr h="52842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88" name="Group 104"/>
          <p:cNvGraphicFramePr>
            <a:graphicFrameLocks noGrp="1"/>
          </p:cNvGraphicFramePr>
          <p:nvPr/>
        </p:nvGraphicFramePr>
        <p:xfrm>
          <a:off x="2924175" y="2220913"/>
          <a:ext cx="460375" cy="3687792"/>
        </p:xfrm>
        <a:graphic>
          <a:graphicData uri="http://schemas.openxmlformats.org/drawingml/2006/table">
            <a:tbl>
              <a:tblPr/>
              <a:tblGrid>
                <a:gridCol w="460375"/>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08" name="Group 124"/>
          <p:cNvGraphicFramePr>
            <a:graphicFrameLocks noGrp="1"/>
          </p:cNvGraphicFramePr>
          <p:nvPr/>
        </p:nvGraphicFramePr>
        <p:xfrm>
          <a:off x="2262188" y="2211388"/>
          <a:ext cx="446087" cy="3698877"/>
        </p:xfrm>
        <a:graphic>
          <a:graphicData uri="http://schemas.openxmlformats.org/drawingml/2006/table">
            <a:tbl>
              <a:tblPr/>
              <a:tblGrid>
                <a:gridCol w="446087"/>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28" name="Group 144"/>
          <p:cNvGraphicFramePr>
            <a:graphicFrameLocks noGrp="1"/>
          </p:cNvGraphicFramePr>
          <p:nvPr/>
        </p:nvGraphicFramePr>
        <p:xfrm>
          <a:off x="1666875" y="2209800"/>
          <a:ext cx="409575" cy="3706814"/>
        </p:xfrm>
        <a:graphic>
          <a:graphicData uri="http://schemas.openxmlformats.org/drawingml/2006/table">
            <a:tbl>
              <a:tblPr/>
              <a:tblGrid>
                <a:gridCol w="409575"/>
              </a:tblGrid>
              <a:tr h="3781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8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8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6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48" name="Group 164"/>
          <p:cNvGraphicFramePr>
            <a:graphicFrameLocks noGrp="1"/>
          </p:cNvGraphicFramePr>
          <p:nvPr/>
        </p:nvGraphicFramePr>
        <p:xfrm>
          <a:off x="1101725" y="2243138"/>
          <a:ext cx="436563" cy="3687764"/>
        </p:xfrm>
        <a:graphic>
          <a:graphicData uri="http://schemas.openxmlformats.org/drawingml/2006/table">
            <a:tbl>
              <a:tblPr/>
              <a:tblGrid>
                <a:gridCol w="436563"/>
              </a:tblGrid>
              <a:tr h="3962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虚拟存储器的基本思想</a:t>
            </a:r>
            <a:endParaRPr lang="zh-CN" altLang="en-US">
              <a:effectLst>
                <a:outerShdw blurRad="38100" dist="38100" dir="2700000" algn="tl">
                  <a:srgbClr val="C0C0C0"/>
                </a:outerShdw>
              </a:effectLst>
              <a:ea typeface="宋体" panose="02010600030101010101" pitchFamily="2" charset="-122"/>
            </a:endParaRPr>
          </a:p>
        </p:txBody>
      </p:sp>
      <p:sp>
        <p:nvSpPr>
          <p:cNvPr id="10243" name="Rectangle 3"/>
          <p:cNvSpPr>
            <a:spLocks noGrp="1" noChangeArrowheads="1"/>
          </p:cNvSpPr>
          <p:nvPr>
            <p:ph type="body" idx="4294967295"/>
          </p:nvPr>
        </p:nvSpPr>
        <p:spPr>
          <a:xfrm>
            <a:off x="665163" y="1108075"/>
            <a:ext cx="7610157" cy="5137150"/>
          </a:xfrm>
        </p:spPr>
        <p:txBody>
          <a:bodyPr/>
          <a:lstStyle/>
          <a:p>
            <a:pPr eaLnBrk="1" hangingPunct="1"/>
            <a:r>
              <a:rPr lang="zh-CN" altLang="en-US" sz="1800" b="1" dirty="0" smtClean="0">
                <a:ea typeface="宋体" panose="02010600030101010101" pitchFamily="2" charset="-122"/>
              </a:rPr>
              <a:t>基于虚拟存储技术，用户可在</a:t>
            </a:r>
            <a:r>
              <a:rPr lang="zh-CN" altLang="en-US" sz="1800" b="1" dirty="0">
                <a:ea typeface="宋体" panose="02010600030101010101" pitchFamily="2" charset="-122"/>
              </a:rPr>
              <a:t>一</a:t>
            </a:r>
            <a:r>
              <a:rPr lang="zh-CN" altLang="en-US" sz="1800" b="1" dirty="0" smtClean="0">
                <a:ea typeface="宋体" panose="02010600030101010101" pitchFamily="2" charset="-122"/>
              </a:rPr>
              <a:t>个比物理内存大的多的</a:t>
            </a:r>
            <a:r>
              <a:rPr lang="zh-CN" altLang="en-US" sz="1800" b="1" u="sng" dirty="0" smtClean="0">
                <a:solidFill>
                  <a:srgbClr val="7030A0"/>
                </a:solidFill>
                <a:ea typeface="宋体" panose="02010600030101010101" pitchFamily="2" charset="-122"/>
              </a:rPr>
              <a:t>虚拟地址空间中编程</a:t>
            </a:r>
            <a:r>
              <a:rPr lang="zh-CN" altLang="en-US" sz="1800" b="1" dirty="0" smtClean="0">
                <a:ea typeface="宋体" panose="02010600030101010101" pitchFamily="2" charset="-122"/>
              </a:rPr>
              <a:t>；</a:t>
            </a:r>
            <a:endParaRPr lang="en-US" altLang="zh-CN" sz="1800" b="1" dirty="0">
              <a:ea typeface="宋体" panose="02010600030101010101" pitchFamily="2" charset="-122"/>
            </a:endParaRPr>
          </a:p>
          <a:p>
            <a:pPr eaLnBrk="1" hangingPunct="1"/>
            <a:r>
              <a:rPr lang="zh-CN" altLang="en-US" sz="1800" b="1" dirty="0" smtClean="0">
                <a:solidFill>
                  <a:srgbClr val="FF0000"/>
                </a:solidFill>
                <a:ea typeface="宋体" panose="02010600030101010101" pitchFamily="2" charset="-122"/>
              </a:rPr>
              <a:t>基于</a:t>
            </a:r>
            <a:r>
              <a:rPr lang="zh-CN" altLang="en-US" sz="1800" b="1" dirty="0">
                <a:solidFill>
                  <a:srgbClr val="FF0000"/>
                </a:solidFill>
                <a:ea typeface="宋体" panose="02010600030101010101" pitchFamily="2" charset="-122"/>
              </a:rPr>
              <a:t>局部性原理</a:t>
            </a:r>
            <a:r>
              <a:rPr lang="zh-CN" altLang="en-US" sz="1800" dirty="0">
                <a:ea typeface="宋体" panose="02010600030101010101" pitchFamily="2" charset="-122"/>
              </a:rPr>
              <a:t>，一个作业在运行之前，没有必要全部装入主存，而仅将那些</a:t>
            </a:r>
            <a:r>
              <a:rPr lang="zh-CN" altLang="en-US" sz="1800" b="1" dirty="0">
                <a:solidFill>
                  <a:srgbClr val="7030A0"/>
                </a:solidFill>
                <a:ea typeface="宋体" panose="02010600030101010101" pitchFamily="2" charset="-122"/>
              </a:rPr>
              <a:t>当前要运行的那部分页面或段</a:t>
            </a:r>
            <a:r>
              <a:rPr lang="zh-CN" altLang="en-US" sz="1800" dirty="0">
                <a:ea typeface="宋体" panose="02010600030101010101" pitchFamily="2" charset="-122"/>
              </a:rPr>
              <a:t>，先装入</a:t>
            </a:r>
            <a:r>
              <a:rPr lang="zh-CN" altLang="en-US" sz="1800" dirty="0" smtClean="0">
                <a:ea typeface="宋体" panose="02010600030101010101" pitchFamily="2" charset="-122"/>
              </a:rPr>
              <a:t>内存</a:t>
            </a:r>
            <a:r>
              <a:rPr lang="zh-CN" altLang="en-US" sz="1800" b="1" dirty="0" smtClean="0">
                <a:solidFill>
                  <a:srgbClr val="C00000"/>
                </a:solidFill>
                <a:ea typeface="宋体" panose="02010600030101010101" pitchFamily="2" charset="-122"/>
              </a:rPr>
              <a:t>启动</a:t>
            </a:r>
            <a:r>
              <a:rPr lang="zh-CN" altLang="en-US" sz="1800" b="1" dirty="0">
                <a:solidFill>
                  <a:srgbClr val="C00000"/>
                </a:solidFill>
                <a:ea typeface="宋体" panose="02010600030101010101" pitchFamily="2" charset="-122"/>
              </a:rPr>
              <a:t>运行</a:t>
            </a:r>
            <a:r>
              <a:rPr lang="zh-CN" altLang="en-US" sz="1800" dirty="0">
                <a:ea typeface="宋体" panose="02010600030101010101" pitchFamily="2" charset="-122"/>
              </a:rPr>
              <a:t>，其余部分暂时留在</a:t>
            </a:r>
            <a:r>
              <a:rPr lang="zh-CN" altLang="en-US" sz="1800" dirty="0" smtClean="0">
                <a:ea typeface="宋体" panose="02010600030101010101" pitchFamily="2" charset="-122"/>
              </a:rPr>
              <a:t>磁盘对换区中；</a:t>
            </a:r>
            <a:endParaRPr lang="zh-CN" altLang="en-US" sz="1800" dirty="0">
              <a:ea typeface="宋体" panose="02010600030101010101" pitchFamily="2" charset="-122"/>
            </a:endParaRPr>
          </a:p>
          <a:p>
            <a:pPr eaLnBrk="1" hangingPunct="1"/>
            <a:r>
              <a:rPr lang="zh-CN" altLang="en-US" sz="1800" b="1" dirty="0">
                <a:solidFill>
                  <a:srgbClr val="7030A0"/>
                </a:solidFill>
                <a:ea typeface="宋体" panose="02010600030101010101" pitchFamily="2" charset="-122"/>
              </a:rPr>
              <a:t>如果程序所需要访问的页（段）尚未调入内存（称为缺页或缺段）</a:t>
            </a:r>
            <a:r>
              <a:rPr lang="zh-CN" altLang="en-US" sz="1800" dirty="0">
                <a:solidFill>
                  <a:srgbClr val="7030A0"/>
                </a:solidFill>
                <a:ea typeface="宋体" panose="02010600030101010101" pitchFamily="2" charset="-122"/>
              </a:rPr>
              <a:t>，</a:t>
            </a:r>
            <a:r>
              <a:rPr lang="zh-CN" altLang="en-US" sz="1800" dirty="0">
                <a:ea typeface="宋体" panose="02010600030101010101" pitchFamily="2" charset="-122"/>
              </a:rPr>
              <a:t>程序应利用OS所提供的</a:t>
            </a:r>
            <a:r>
              <a:rPr lang="zh-CN" altLang="en-US" sz="1800" b="1" i="1" u="sng" dirty="0">
                <a:solidFill>
                  <a:srgbClr val="C00000"/>
                </a:solidFill>
                <a:ea typeface="宋体" panose="02010600030101010101" pitchFamily="2" charset="-122"/>
              </a:rPr>
              <a:t>请求调页（段）</a:t>
            </a:r>
            <a:r>
              <a:rPr lang="zh-CN" altLang="en-US" sz="1800" dirty="0">
                <a:ea typeface="宋体" panose="02010600030101010101" pitchFamily="2" charset="-122"/>
              </a:rPr>
              <a:t>功能，将它们调入内存，以便进程能继续执行下去；</a:t>
            </a:r>
            <a:endParaRPr lang="zh-CN" altLang="en-US" sz="1800" dirty="0">
              <a:ea typeface="宋体" panose="02010600030101010101" pitchFamily="2" charset="-122"/>
            </a:endParaRPr>
          </a:p>
          <a:p>
            <a:pPr eaLnBrk="1" hangingPunct="1"/>
            <a:r>
              <a:rPr lang="zh-CN" altLang="en-US" sz="1800" b="1" dirty="0">
                <a:solidFill>
                  <a:srgbClr val="7030A0"/>
                </a:solidFill>
                <a:ea typeface="宋体" panose="02010600030101010101" pitchFamily="2" charset="-122"/>
              </a:rPr>
              <a:t>如果此时内存已满，无法再装入新的页（段</a:t>
            </a:r>
            <a:r>
              <a:rPr lang="zh-CN" altLang="en-US" sz="1800" dirty="0">
                <a:ea typeface="宋体" panose="02010600030101010101" pitchFamily="2" charset="-122"/>
              </a:rPr>
              <a:t>），则还须再利用页（段）的</a:t>
            </a:r>
            <a:r>
              <a:rPr lang="zh-CN" altLang="en-US" sz="1800" b="1" i="1" u="sng" dirty="0">
                <a:solidFill>
                  <a:srgbClr val="C00000"/>
                </a:solidFill>
                <a:ea typeface="宋体" panose="02010600030101010101" pitchFamily="2" charset="-122"/>
              </a:rPr>
              <a:t>置换功能</a:t>
            </a:r>
            <a:r>
              <a:rPr lang="zh-CN" altLang="en-US" sz="1800" dirty="0">
                <a:ea typeface="宋体" panose="02010600030101010101" pitchFamily="2" charset="-122"/>
              </a:rPr>
              <a:t>，将内存中暂时不用的页（段）调出至磁盘上，腾出足够的内存空间后，再将所要访问的（段）调入内存，使程序继续执行</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endParaRPr lang="en-US" altLang="zh-CN" sz="1800" b="1" dirty="0" smtClean="0">
              <a:solidFill>
                <a:srgbClr val="FF0000"/>
              </a:solidFill>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4755"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a:t>
            </a:r>
            <a:r>
              <a:rPr lang="zh-CN" altLang="en-US">
                <a:solidFill>
                  <a:srgbClr val="FF0000"/>
                </a:solidFill>
                <a:ea typeface="宋体" panose="02010600030101010101" pitchFamily="2" charset="-122"/>
              </a:rPr>
              <a:t>2</a:t>
            </a:r>
            <a:r>
              <a:rPr lang="zh-CN" altLang="en-US">
                <a:ea typeface="宋体" panose="02010600030101010101" pitchFamily="2" charset="-122"/>
              </a:rPr>
              <a:t>,7,1,2</a:t>
            </a:r>
            <a:endParaRPr lang="zh-CN" altLang="en-US">
              <a:ea typeface="宋体" panose="02010600030101010101" pitchFamily="2" charset="-122"/>
            </a:endParaRPr>
          </a:p>
        </p:txBody>
      </p:sp>
      <p:graphicFrame>
        <p:nvGraphicFramePr>
          <p:cNvPr id="68612" name="Group 4"/>
          <p:cNvGraphicFramePr>
            <a:graphicFrameLocks noGrp="1"/>
          </p:cNvGraphicFramePr>
          <p:nvPr/>
        </p:nvGraphicFramePr>
        <p:xfrm>
          <a:off x="7045325" y="2225675"/>
          <a:ext cx="481013" cy="3600452"/>
        </p:xfrm>
        <a:graphic>
          <a:graphicData uri="http://schemas.openxmlformats.org/drawingml/2006/table">
            <a:tbl>
              <a:tblPr/>
              <a:tblGrid>
                <a:gridCol w="481013"/>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32" name="Group 24"/>
          <p:cNvGraphicFramePr>
            <a:graphicFrameLocks noGrp="1"/>
          </p:cNvGraphicFramePr>
          <p:nvPr/>
        </p:nvGraphicFramePr>
        <p:xfrm>
          <a:off x="6410325" y="2241550"/>
          <a:ext cx="466725" cy="3594102"/>
        </p:xfrm>
        <a:graphic>
          <a:graphicData uri="http://schemas.openxmlformats.org/drawingml/2006/table">
            <a:tbl>
              <a:tblPr/>
              <a:tblGrid>
                <a:gridCol w="466725"/>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52" name="Group 44"/>
          <p:cNvGraphicFramePr>
            <a:graphicFrameLocks noGrp="1"/>
          </p:cNvGraphicFramePr>
          <p:nvPr/>
        </p:nvGraphicFramePr>
        <p:xfrm>
          <a:off x="5673725" y="2233613"/>
          <a:ext cx="508000" cy="3622676"/>
        </p:xfrm>
        <a:graphic>
          <a:graphicData uri="http://schemas.openxmlformats.org/drawingml/2006/table">
            <a:tbl>
              <a:tblPr/>
              <a:tblGrid>
                <a:gridCol w="508000"/>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72" name="Group 64"/>
          <p:cNvGraphicFramePr>
            <a:graphicFrameLocks noGrp="1"/>
          </p:cNvGraphicFramePr>
          <p:nvPr/>
        </p:nvGraphicFramePr>
        <p:xfrm>
          <a:off x="4924425" y="2241550"/>
          <a:ext cx="492125" cy="3635375"/>
        </p:xfrm>
        <a:graphic>
          <a:graphicData uri="http://schemas.openxmlformats.org/drawingml/2006/table">
            <a:tbl>
              <a:tblPr/>
              <a:tblGrid>
                <a:gridCol w="492125"/>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92" name="Group 84"/>
          <p:cNvGraphicFramePr>
            <a:graphicFrameLocks noGrp="1"/>
          </p:cNvGraphicFramePr>
          <p:nvPr/>
        </p:nvGraphicFramePr>
        <p:xfrm>
          <a:off x="4170363" y="2251075"/>
          <a:ext cx="506412" cy="3603626"/>
        </p:xfrm>
        <a:graphic>
          <a:graphicData uri="http://schemas.openxmlformats.org/drawingml/2006/table">
            <a:tbl>
              <a:tblPr/>
              <a:tblGrid>
                <a:gridCol w="506412"/>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712" name="Group 104"/>
          <p:cNvGraphicFramePr>
            <a:graphicFrameLocks noGrp="1"/>
          </p:cNvGraphicFramePr>
          <p:nvPr/>
        </p:nvGraphicFramePr>
        <p:xfrm>
          <a:off x="3502025" y="2305050"/>
          <a:ext cx="463550" cy="3576637"/>
        </p:xfrm>
        <a:graphic>
          <a:graphicData uri="http://schemas.openxmlformats.org/drawingml/2006/table">
            <a:tbl>
              <a:tblPr/>
              <a:tblGrid>
                <a:gridCol w="463550"/>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732" name="Group 124"/>
          <p:cNvGraphicFramePr>
            <a:graphicFrameLocks noGrp="1"/>
          </p:cNvGraphicFramePr>
          <p:nvPr/>
        </p:nvGraphicFramePr>
        <p:xfrm>
          <a:off x="2924175" y="2198688"/>
          <a:ext cx="460375" cy="3694114"/>
        </p:xfrm>
        <a:graphic>
          <a:graphicData uri="http://schemas.openxmlformats.org/drawingml/2006/table">
            <a:tbl>
              <a:tblPr/>
              <a:tblGrid>
                <a:gridCol w="460375"/>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752" name="Group 144"/>
          <p:cNvGraphicFramePr>
            <a:graphicFrameLocks noGrp="1"/>
          </p:cNvGraphicFramePr>
          <p:nvPr/>
        </p:nvGraphicFramePr>
        <p:xfrm>
          <a:off x="2262188" y="2222500"/>
          <a:ext cx="446087" cy="3694114"/>
        </p:xfrm>
        <a:graphic>
          <a:graphicData uri="http://schemas.openxmlformats.org/drawingml/2006/table">
            <a:tbl>
              <a:tblPr/>
              <a:tblGrid>
                <a:gridCol w="446087"/>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772" name="Group 164"/>
          <p:cNvGraphicFramePr>
            <a:graphicFrameLocks noGrp="1"/>
          </p:cNvGraphicFramePr>
          <p:nvPr/>
        </p:nvGraphicFramePr>
        <p:xfrm>
          <a:off x="1666875" y="2187575"/>
          <a:ext cx="409575" cy="3729038"/>
        </p:xfrm>
        <a:graphic>
          <a:graphicData uri="http://schemas.openxmlformats.org/drawingml/2006/table">
            <a:tbl>
              <a:tblPr/>
              <a:tblGrid>
                <a:gridCol w="409575"/>
              </a:tblGrid>
              <a:tr h="3998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792" name="Group 184"/>
          <p:cNvGraphicFramePr>
            <a:graphicFrameLocks noGrp="1"/>
          </p:cNvGraphicFramePr>
          <p:nvPr/>
        </p:nvGraphicFramePr>
        <p:xfrm>
          <a:off x="1143000" y="2209800"/>
          <a:ext cx="404813" cy="3692524"/>
        </p:xfrm>
        <a:graphic>
          <a:graphicData uri="http://schemas.openxmlformats.org/drawingml/2006/table">
            <a:tbl>
              <a:tblPr/>
              <a:tblGrid>
                <a:gridCol w="404813"/>
              </a:tblGrid>
              <a:tr h="40576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6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5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5779"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a:t>
            </a:r>
            <a:r>
              <a:rPr lang="zh-CN" altLang="en-US">
                <a:solidFill>
                  <a:srgbClr val="FF0000"/>
                </a:solidFill>
                <a:ea typeface="宋体" panose="02010600030101010101" pitchFamily="2" charset="-122"/>
              </a:rPr>
              <a:t>7</a:t>
            </a:r>
            <a:r>
              <a:rPr lang="zh-CN" altLang="en-US">
                <a:ea typeface="宋体" panose="02010600030101010101" pitchFamily="2" charset="-122"/>
              </a:rPr>
              <a:t>,1,2</a:t>
            </a:r>
            <a:endParaRPr lang="zh-CN" altLang="en-US">
              <a:ea typeface="宋体" panose="02010600030101010101" pitchFamily="2" charset="-122"/>
            </a:endParaRPr>
          </a:p>
        </p:txBody>
      </p:sp>
      <p:graphicFrame>
        <p:nvGraphicFramePr>
          <p:cNvPr id="69636" name="Group 4"/>
          <p:cNvGraphicFramePr>
            <a:graphicFrameLocks noGrp="1"/>
          </p:cNvGraphicFramePr>
          <p:nvPr/>
        </p:nvGraphicFramePr>
        <p:xfrm>
          <a:off x="7058025" y="2225675"/>
          <a:ext cx="481013" cy="3600452"/>
        </p:xfrm>
        <a:graphic>
          <a:graphicData uri="http://schemas.openxmlformats.org/drawingml/2006/table">
            <a:tbl>
              <a:tblPr/>
              <a:tblGrid>
                <a:gridCol w="481013"/>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656" name="Group 24"/>
          <p:cNvGraphicFramePr>
            <a:graphicFrameLocks noGrp="1"/>
          </p:cNvGraphicFramePr>
          <p:nvPr/>
        </p:nvGraphicFramePr>
        <p:xfrm>
          <a:off x="6423025" y="2241550"/>
          <a:ext cx="466725" cy="3594102"/>
        </p:xfrm>
        <a:graphic>
          <a:graphicData uri="http://schemas.openxmlformats.org/drawingml/2006/table">
            <a:tbl>
              <a:tblPr/>
              <a:tblGrid>
                <a:gridCol w="466725"/>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676" name="Group 44"/>
          <p:cNvGraphicFramePr>
            <a:graphicFrameLocks noGrp="1"/>
          </p:cNvGraphicFramePr>
          <p:nvPr/>
        </p:nvGraphicFramePr>
        <p:xfrm>
          <a:off x="5686425" y="2233613"/>
          <a:ext cx="508000" cy="3622676"/>
        </p:xfrm>
        <a:graphic>
          <a:graphicData uri="http://schemas.openxmlformats.org/drawingml/2006/table">
            <a:tbl>
              <a:tblPr/>
              <a:tblGrid>
                <a:gridCol w="508000"/>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696" name="Group 64"/>
          <p:cNvGraphicFramePr>
            <a:graphicFrameLocks noGrp="1"/>
          </p:cNvGraphicFramePr>
          <p:nvPr/>
        </p:nvGraphicFramePr>
        <p:xfrm>
          <a:off x="4937125" y="2241550"/>
          <a:ext cx="492125" cy="3635375"/>
        </p:xfrm>
        <a:graphic>
          <a:graphicData uri="http://schemas.openxmlformats.org/drawingml/2006/table">
            <a:tbl>
              <a:tblPr/>
              <a:tblGrid>
                <a:gridCol w="492125"/>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716" name="Group 84"/>
          <p:cNvGraphicFramePr>
            <a:graphicFrameLocks noGrp="1"/>
          </p:cNvGraphicFramePr>
          <p:nvPr/>
        </p:nvGraphicFramePr>
        <p:xfrm>
          <a:off x="4183063" y="2251075"/>
          <a:ext cx="506412" cy="3603626"/>
        </p:xfrm>
        <a:graphic>
          <a:graphicData uri="http://schemas.openxmlformats.org/drawingml/2006/table">
            <a:tbl>
              <a:tblPr/>
              <a:tblGrid>
                <a:gridCol w="506412"/>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736" name="Group 104"/>
          <p:cNvGraphicFramePr>
            <a:graphicFrameLocks noGrp="1"/>
          </p:cNvGraphicFramePr>
          <p:nvPr/>
        </p:nvGraphicFramePr>
        <p:xfrm>
          <a:off x="3514725" y="2303463"/>
          <a:ext cx="463550" cy="3598865"/>
        </p:xfrm>
        <a:graphic>
          <a:graphicData uri="http://schemas.openxmlformats.org/drawingml/2006/table">
            <a:tbl>
              <a:tblPr/>
              <a:tblGrid>
                <a:gridCol w="463550"/>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756" name="Group 124"/>
          <p:cNvGraphicFramePr>
            <a:graphicFrameLocks noGrp="1"/>
          </p:cNvGraphicFramePr>
          <p:nvPr/>
        </p:nvGraphicFramePr>
        <p:xfrm>
          <a:off x="2936875" y="2220913"/>
          <a:ext cx="460375" cy="3695701"/>
        </p:xfrm>
        <a:graphic>
          <a:graphicData uri="http://schemas.openxmlformats.org/drawingml/2006/table">
            <a:tbl>
              <a:tblPr/>
              <a:tblGrid>
                <a:gridCol w="460375"/>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776" name="Group 144"/>
          <p:cNvGraphicFramePr>
            <a:graphicFrameLocks noGrp="1"/>
          </p:cNvGraphicFramePr>
          <p:nvPr/>
        </p:nvGraphicFramePr>
        <p:xfrm>
          <a:off x="2274888" y="2211388"/>
          <a:ext cx="446087" cy="3698877"/>
        </p:xfrm>
        <a:graphic>
          <a:graphicData uri="http://schemas.openxmlformats.org/drawingml/2006/table">
            <a:tbl>
              <a:tblPr/>
              <a:tblGrid>
                <a:gridCol w="446087"/>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796" name="Group 164"/>
          <p:cNvGraphicFramePr>
            <a:graphicFrameLocks noGrp="1"/>
          </p:cNvGraphicFramePr>
          <p:nvPr/>
        </p:nvGraphicFramePr>
        <p:xfrm>
          <a:off x="1690688" y="2220913"/>
          <a:ext cx="409575" cy="3684588"/>
        </p:xfrm>
        <a:graphic>
          <a:graphicData uri="http://schemas.openxmlformats.org/drawingml/2006/table">
            <a:tbl>
              <a:tblPr/>
              <a:tblGrid>
                <a:gridCol w="409575"/>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816" name="Group 184"/>
          <p:cNvGraphicFramePr>
            <a:graphicFrameLocks noGrp="1"/>
          </p:cNvGraphicFramePr>
          <p:nvPr/>
        </p:nvGraphicFramePr>
        <p:xfrm>
          <a:off x="1108075" y="2232025"/>
          <a:ext cx="463550" cy="3635378"/>
        </p:xfrm>
        <a:graphic>
          <a:graphicData uri="http://schemas.openxmlformats.org/drawingml/2006/table">
            <a:tbl>
              <a:tblPr/>
              <a:tblGrid>
                <a:gridCol w="463550"/>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836" name="Group 204"/>
          <p:cNvGraphicFramePr>
            <a:graphicFrameLocks noGrp="1"/>
          </p:cNvGraphicFramePr>
          <p:nvPr/>
        </p:nvGraphicFramePr>
        <p:xfrm>
          <a:off x="7708900" y="2224088"/>
          <a:ext cx="481013" cy="3589339"/>
        </p:xfrm>
        <a:graphic>
          <a:graphicData uri="http://schemas.openxmlformats.org/drawingml/2006/table">
            <a:tbl>
              <a:tblPr/>
              <a:tblGrid>
                <a:gridCol w="481013"/>
              </a:tblGrid>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6803"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a:t>
            </a:r>
            <a:r>
              <a:rPr lang="zh-CN" altLang="en-US">
                <a:solidFill>
                  <a:srgbClr val="FF0000"/>
                </a:solidFill>
                <a:ea typeface="宋体" panose="02010600030101010101" pitchFamily="2" charset="-122"/>
              </a:rPr>
              <a:t>1</a:t>
            </a:r>
            <a:r>
              <a:rPr lang="zh-CN" altLang="en-US">
                <a:ea typeface="宋体" panose="02010600030101010101" pitchFamily="2" charset="-122"/>
              </a:rPr>
              <a:t>,2</a:t>
            </a:r>
            <a:endParaRPr lang="zh-CN" altLang="en-US">
              <a:ea typeface="宋体" panose="02010600030101010101" pitchFamily="2" charset="-122"/>
            </a:endParaRPr>
          </a:p>
        </p:txBody>
      </p:sp>
      <p:graphicFrame>
        <p:nvGraphicFramePr>
          <p:cNvPr id="70660" name="Group 4"/>
          <p:cNvGraphicFramePr>
            <a:graphicFrameLocks noGrp="1"/>
          </p:cNvGraphicFramePr>
          <p:nvPr/>
        </p:nvGraphicFramePr>
        <p:xfrm>
          <a:off x="6719888" y="2224088"/>
          <a:ext cx="481012" cy="3641728"/>
        </p:xfrm>
        <a:graphic>
          <a:graphicData uri="http://schemas.openxmlformats.org/drawingml/2006/table">
            <a:tbl>
              <a:tblPr/>
              <a:tblGrid>
                <a:gridCol w="481012"/>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680" name="Group 24"/>
          <p:cNvGraphicFramePr>
            <a:graphicFrameLocks noGrp="1"/>
          </p:cNvGraphicFramePr>
          <p:nvPr/>
        </p:nvGraphicFramePr>
        <p:xfrm>
          <a:off x="6084888" y="2241550"/>
          <a:ext cx="466725" cy="3614739"/>
        </p:xfrm>
        <a:graphic>
          <a:graphicData uri="http://schemas.openxmlformats.org/drawingml/2006/table">
            <a:tbl>
              <a:tblPr/>
              <a:tblGrid>
                <a:gridCol w="466725"/>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00" name="Group 44"/>
          <p:cNvGraphicFramePr>
            <a:graphicFrameLocks noGrp="1"/>
          </p:cNvGraphicFramePr>
          <p:nvPr/>
        </p:nvGraphicFramePr>
        <p:xfrm>
          <a:off x="5348288" y="2233613"/>
          <a:ext cx="508000" cy="3622676"/>
        </p:xfrm>
        <a:graphic>
          <a:graphicData uri="http://schemas.openxmlformats.org/drawingml/2006/table">
            <a:tbl>
              <a:tblPr/>
              <a:tblGrid>
                <a:gridCol w="508000"/>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20" name="Group 64"/>
          <p:cNvGraphicFramePr>
            <a:graphicFrameLocks noGrp="1"/>
          </p:cNvGraphicFramePr>
          <p:nvPr/>
        </p:nvGraphicFramePr>
        <p:xfrm>
          <a:off x="4598988" y="2241550"/>
          <a:ext cx="492125" cy="3635375"/>
        </p:xfrm>
        <a:graphic>
          <a:graphicData uri="http://schemas.openxmlformats.org/drawingml/2006/table">
            <a:tbl>
              <a:tblPr/>
              <a:tblGrid>
                <a:gridCol w="492125"/>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40" name="Group 84"/>
          <p:cNvGraphicFramePr>
            <a:graphicFrameLocks noGrp="1"/>
          </p:cNvGraphicFramePr>
          <p:nvPr/>
        </p:nvGraphicFramePr>
        <p:xfrm>
          <a:off x="3844925" y="2251075"/>
          <a:ext cx="506413" cy="3603626"/>
        </p:xfrm>
        <a:graphic>
          <a:graphicData uri="http://schemas.openxmlformats.org/drawingml/2006/table">
            <a:tbl>
              <a:tblPr/>
              <a:tblGrid>
                <a:gridCol w="506413"/>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60" name="Group 104"/>
          <p:cNvGraphicFramePr>
            <a:graphicFrameLocks noGrp="1"/>
          </p:cNvGraphicFramePr>
          <p:nvPr/>
        </p:nvGraphicFramePr>
        <p:xfrm>
          <a:off x="3176588" y="2305050"/>
          <a:ext cx="463550" cy="3576637"/>
        </p:xfrm>
        <a:graphic>
          <a:graphicData uri="http://schemas.openxmlformats.org/drawingml/2006/table">
            <a:tbl>
              <a:tblPr/>
              <a:tblGrid>
                <a:gridCol w="463550"/>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80" name="Group 124"/>
          <p:cNvGraphicFramePr>
            <a:graphicFrameLocks noGrp="1"/>
          </p:cNvGraphicFramePr>
          <p:nvPr/>
        </p:nvGraphicFramePr>
        <p:xfrm>
          <a:off x="2598738" y="2209800"/>
          <a:ext cx="460375" cy="3694114"/>
        </p:xfrm>
        <a:graphic>
          <a:graphicData uri="http://schemas.openxmlformats.org/drawingml/2006/table">
            <a:tbl>
              <a:tblPr/>
              <a:tblGrid>
                <a:gridCol w="460375"/>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00" name="Group 144"/>
          <p:cNvGraphicFramePr>
            <a:graphicFrameLocks noGrp="1"/>
          </p:cNvGraphicFramePr>
          <p:nvPr/>
        </p:nvGraphicFramePr>
        <p:xfrm>
          <a:off x="1936750" y="2200275"/>
          <a:ext cx="446088" cy="3694114"/>
        </p:xfrm>
        <a:graphic>
          <a:graphicData uri="http://schemas.openxmlformats.org/drawingml/2006/table">
            <a:tbl>
              <a:tblPr/>
              <a:tblGrid>
                <a:gridCol w="446088"/>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60" name="Group 204"/>
          <p:cNvGraphicFramePr>
            <a:graphicFrameLocks noGrp="1"/>
          </p:cNvGraphicFramePr>
          <p:nvPr/>
        </p:nvGraphicFramePr>
        <p:xfrm>
          <a:off x="7370763" y="2225675"/>
          <a:ext cx="481012" cy="3632202"/>
        </p:xfrm>
        <a:graphic>
          <a:graphicData uri="http://schemas.openxmlformats.org/drawingml/2006/table">
            <a:tbl>
              <a:tblPr/>
              <a:tblGrid>
                <a:gridCol w="481012"/>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80" name="Group 224"/>
          <p:cNvGraphicFramePr>
            <a:graphicFrameLocks noGrp="1"/>
          </p:cNvGraphicFramePr>
          <p:nvPr/>
        </p:nvGraphicFramePr>
        <p:xfrm>
          <a:off x="7996238" y="2225675"/>
          <a:ext cx="481012" cy="3632202"/>
        </p:xfrm>
        <a:graphic>
          <a:graphicData uri="http://schemas.openxmlformats.org/drawingml/2006/table">
            <a:tbl>
              <a:tblPr/>
              <a:tblGrid>
                <a:gridCol w="481012"/>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 name="Group 164"/>
          <p:cNvGraphicFramePr>
            <a:graphicFrameLocks noGrp="1"/>
          </p:cNvGraphicFramePr>
          <p:nvPr/>
        </p:nvGraphicFramePr>
        <p:xfrm>
          <a:off x="1417638" y="2232025"/>
          <a:ext cx="409575" cy="3684588"/>
        </p:xfrm>
        <a:graphic>
          <a:graphicData uri="http://schemas.openxmlformats.org/drawingml/2006/table">
            <a:tbl>
              <a:tblPr/>
              <a:tblGrid>
                <a:gridCol w="409575"/>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 name="Group 184"/>
          <p:cNvGraphicFramePr>
            <a:graphicFrameLocks noGrp="1"/>
          </p:cNvGraphicFramePr>
          <p:nvPr/>
        </p:nvGraphicFramePr>
        <p:xfrm>
          <a:off x="835025" y="2263775"/>
          <a:ext cx="463550" cy="3635378"/>
        </p:xfrm>
        <a:graphic>
          <a:graphicData uri="http://schemas.openxmlformats.org/drawingml/2006/table">
            <a:tbl>
              <a:tblPr/>
              <a:tblGrid>
                <a:gridCol w="463550"/>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anose="02010600030101010101" pitchFamily="2" charset="-122"/>
              </a:rPr>
              <a:t>Use Of A Stack to Record The Most Recent Page References</a:t>
            </a:r>
            <a:endParaRPr lang="zh-CN" altLang="en-US" sz="2000">
              <a:effectLst>
                <a:outerShdw blurRad="38100" dist="38100" dir="2700000" algn="tl">
                  <a:srgbClr val="C0C0C0"/>
                </a:outerShdw>
              </a:effectLst>
              <a:ea typeface="宋体" panose="02010600030101010101" pitchFamily="2" charset="-122"/>
            </a:endParaRPr>
          </a:p>
        </p:txBody>
      </p:sp>
      <p:sp>
        <p:nvSpPr>
          <p:cNvPr id="77827" name="内容占位符 2"/>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a:t>
            </a:r>
            <a:r>
              <a:rPr lang="zh-CN" altLang="en-US">
                <a:solidFill>
                  <a:srgbClr val="FF0000"/>
                </a:solidFill>
                <a:ea typeface="宋体" panose="02010600030101010101" pitchFamily="2" charset="-122"/>
              </a:rPr>
              <a:t>2</a:t>
            </a:r>
            <a:endParaRPr lang="zh-CN" altLang="en-US">
              <a:solidFill>
                <a:srgbClr val="FF0000"/>
              </a:solidFill>
              <a:ea typeface="宋体" panose="02010600030101010101" pitchFamily="2" charset="-122"/>
            </a:endParaRPr>
          </a:p>
        </p:txBody>
      </p:sp>
      <p:graphicFrame>
        <p:nvGraphicFramePr>
          <p:cNvPr id="71684" name="Group 4"/>
          <p:cNvGraphicFramePr>
            <a:graphicFrameLocks noGrp="1"/>
          </p:cNvGraphicFramePr>
          <p:nvPr/>
        </p:nvGraphicFramePr>
        <p:xfrm>
          <a:off x="6350000" y="2224088"/>
          <a:ext cx="481013" cy="3641728"/>
        </p:xfrm>
        <a:graphic>
          <a:graphicData uri="http://schemas.openxmlformats.org/drawingml/2006/table">
            <a:tbl>
              <a:tblPr/>
              <a:tblGrid>
                <a:gridCol w="481013"/>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04" name="Group 24"/>
          <p:cNvGraphicFramePr>
            <a:graphicFrameLocks noGrp="1"/>
          </p:cNvGraphicFramePr>
          <p:nvPr/>
        </p:nvGraphicFramePr>
        <p:xfrm>
          <a:off x="5715000" y="2241550"/>
          <a:ext cx="466725" cy="3625851"/>
        </p:xfrm>
        <a:graphic>
          <a:graphicData uri="http://schemas.openxmlformats.org/drawingml/2006/table">
            <a:tbl>
              <a:tblPr/>
              <a:tblGrid>
                <a:gridCol w="466725"/>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24" name="Group 44"/>
          <p:cNvGraphicFramePr>
            <a:graphicFrameLocks noGrp="1"/>
          </p:cNvGraphicFramePr>
          <p:nvPr/>
        </p:nvGraphicFramePr>
        <p:xfrm>
          <a:off x="4978400" y="2235200"/>
          <a:ext cx="508000" cy="3643315"/>
        </p:xfrm>
        <a:graphic>
          <a:graphicData uri="http://schemas.openxmlformats.org/drawingml/2006/table">
            <a:tbl>
              <a:tblPr/>
              <a:tblGrid>
                <a:gridCol w="508000"/>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44" name="Group 64"/>
          <p:cNvGraphicFramePr>
            <a:graphicFrameLocks noGrp="1"/>
          </p:cNvGraphicFramePr>
          <p:nvPr/>
        </p:nvGraphicFramePr>
        <p:xfrm>
          <a:off x="4229100" y="2241550"/>
          <a:ext cx="492125" cy="3635375"/>
        </p:xfrm>
        <a:graphic>
          <a:graphicData uri="http://schemas.openxmlformats.org/drawingml/2006/table">
            <a:tbl>
              <a:tblPr/>
              <a:tblGrid>
                <a:gridCol w="492125"/>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64" name="Group 84"/>
          <p:cNvGraphicFramePr>
            <a:graphicFrameLocks noGrp="1"/>
          </p:cNvGraphicFramePr>
          <p:nvPr/>
        </p:nvGraphicFramePr>
        <p:xfrm>
          <a:off x="3476625" y="2251075"/>
          <a:ext cx="504825" cy="3636964"/>
        </p:xfrm>
        <a:graphic>
          <a:graphicData uri="http://schemas.openxmlformats.org/drawingml/2006/table">
            <a:tbl>
              <a:tblPr/>
              <a:tblGrid>
                <a:gridCol w="504825"/>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84" name="Group 104"/>
          <p:cNvGraphicFramePr>
            <a:graphicFrameLocks noGrp="1"/>
          </p:cNvGraphicFramePr>
          <p:nvPr/>
        </p:nvGraphicFramePr>
        <p:xfrm>
          <a:off x="2806700" y="2305050"/>
          <a:ext cx="463550" cy="3584575"/>
        </p:xfrm>
        <a:graphic>
          <a:graphicData uri="http://schemas.openxmlformats.org/drawingml/2006/table">
            <a:tbl>
              <a:tblPr/>
              <a:tblGrid>
                <a:gridCol w="463550"/>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804" name="Group 124"/>
          <p:cNvGraphicFramePr>
            <a:graphicFrameLocks noGrp="1"/>
          </p:cNvGraphicFramePr>
          <p:nvPr/>
        </p:nvGraphicFramePr>
        <p:xfrm>
          <a:off x="2228850" y="2187575"/>
          <a:ext cx="460375" cy="3694114"/>
        </p:xfrm>
        <a:graphic>
          <a:graphicData uri="http://schemas.openxmlformats.org/drawingml/2006/table">
            <a:tbl>
              <a:tblPr/>
              <a:tblGrid>
                <a:gridCol w="460375"/>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824" name="Group 144"/>
          <p:cNvGraphicFramePr>
            <a:graphicFrameLocks noGrp="1"/>
          </p:cNvGraphicFramePr>
          <p:nvPr/>
        </p:nvGraphicFramePr>
        <p:xfrm>
          <a:off x="1566863" y="2212975"/>
          <a:ext cx="446087" cy="3694113"/>
        </p:xfrm>
        <a:graphic>
          <a:graphicData uri="http://schemas.openxmlformats.org/drawingml/2006/table">
            <a:tbl>
              <a:tblPr/>
              <a:tblGrid>
                <a:gridCol w="446087"/>
              </a:tblGrid>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884" name="Group 204"/>
          <p:cNvGraphicFramePr>
            <a:graphicFrameLocks noGrp="1"/>
          </p:cNvGraphicFramePr>
          <p:nvPr/>
        </p:nvGraphicFramePr>
        <p:xfrm>
          <a:off x="7000875" y="2224088"/>
          <a:ext cx="481013" cy="3652838"/>
        </p:xfrm>
        <a:graphic>
          <a:graphicData uri="http://schemas.openxmlformats.org/drawingml/2006/table">
            <a:tbl>
              <a:tblPr/>
              <a:tblGrid>
                <a:gridCol w="481013"/>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904" name="Group 224"/>
          <p:cNvGraphicFramePr>
            <a:graphicFrameLocks noGrp="1"/>
          </p:cNvGraphicFramePr>
          <p:nvPr/>
        </p:nvGraphicFramePr>
        <p:xfrm>
          <a:off x="7626350" y="2225675"/>
          <a:ext cx="481013" cy="3663953"/>
        </p:xfrm>
        <a:graphic>
          <a:graphicData uri="http://schemas.openxmlformats.org/drawingml/2006/table">
            <a:tbl>
              <a:tblPr/>
              <a:tblGrid>
                <a:gridCol w="481013"/>
              </a:tblGrid>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FF0000"/>
                          </a:solidFill>
                          <a:effectLst/>
                          <a:latin typeface="Helvetica" panose="020B0604020202020204" pitchFamily="34" charset="0"/>
                          <a:ea typeface="宋体" panose="02010600030101010101" pitchFamily="2" charset="-122"/>
                        </a:rPr>
                        <a:t>2</a:t>
                      </a:r>
                      <a:endParaRPr kumimoji="0" lang="zh-CN" altLang="en-US" sz="2800" b="0" i="0" u="none" strike="noStrike" cap="none" normalizeH="0" baseline="0">
                        <a:ln>
                          <a:noFill/>
                        </a:ln>
                        <a:solidFill>
                          <a:srgbClr val="FF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0</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 name="Group 164"/>
          <p:cNvGraphicFramePr>
            <a:graphicFrameLocks noGrp="1"/>
          </p:cNvGraphicFramePr>
          <p:nvPr/>
        </p:nvGraphicFramePr>
        <p:xfrm>
          <a:off x="1004888" y="2220913"/>
          <a:ext cx="409575" cy="3684588"/>
        </p:xfrm>
        <a:graphic>
          <a:graphicData uri="http://schemas.openxmlformats.org/drawingml/2006/table">
            <a:tbl>
              <a:tblPr/>
              <a:tblGrid>
                <a:gridCol w="409575"/>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7</a:t>
                      </a: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 name="Group 184"/>
          <p:cNvGraphicFramePr>
            <a:graphicFrameLocks noGrp="1"/>
          </p:cNvGraphicFramePr>
          <p:nvPr/>
        </p:nvGraphicFramePr>
        <p:xfrm>
          <a:off x="422275" y="2263775"/>
          <a:ext cx="463550" cy="3635378"/>
        </p:xfrm>
        <a:graphic>
          <a:graphicData uri="http://schemas.openxmlformats.org/drawingml/2006/table">
            <a:tbl>
              <a:tblPr/>
              <a:tblGrid>
                <a:gridCol w="463550"/>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dirty="0">
                <a:effectLst>
                  <a:outerShdw blurRad="38100" dist="38100" dir="2700000" algn="tl">
                    <a:srgbClr val="C0C0C0"/>
                  </a:outerShdw>
                </a:effectLst>
                <a:ea typeface="宋体" panose="02010600030101010101" pitchFamily="2" charset="-122"/>
              </a:rPr>
              <a:t>9.4.5 LRU </a:t>
            </a:r>
            <a:r>
              <a:rPr lang="en-US" altLang="zh-CN" dirty="0">
                <a:solidFill>
                  <a:srgbClr val="7030A0"/>
                </a:solidFill>
                <a:effectLst>
                  <a:outerShdw blurRad="38100" dist="38100" dir="2700000" algn="tl">
                    <a:srgbClr val="C0C0C0"/>
                  </a:outerShdw>
                </a:effectLst>
                <a:ea typeface="宋体" panose="02010600030101010101" pitchFamily="2" charset="-122"/>
              </a:rPr>
              <a:t>Approximation</a:t>
            </a:r>
            <a:r>
              <a:rPr lang="en-US" altLang="zh-CN" dirty="0">
                <a:effectLst>
                  <a:outerShdw blurRad="38100" dist="38100" dir="2700000" algn="tl">
                    <a:srgbClr val="C0C0C0"/>
                  </a:outerShdw>
                </a:effectLst>
                <a:ea typeface="宋体" panose="02010600030101010101" pitchFamily="2" charset="-122"/>
              </a:rPr>
              <a:t> Algorithms</a:t>
            </a:r>
            <a:endParaRPr lang="en-US" altLang="zh-CN" kern="0" dirty="0">
              <a:effectLst>
                <a:outerShdw blurRad="38100" dist="38100" dir="2700000" algn="tl">
                  <a:srgbClr val="C0C0C0"/>
                </a:outerShdw>
              </a:effectLst>
              <a:ea typeface="宋体" panose="02010600030101010101" pitchFamily="2" charset="-122"/>
            </a:endParaRPr>
          </a:p>
        </p:txBody>
      </p:sp>
      <p:sp>
        <p:nvSpPr>
          <p:cNvPr id="78851" name="矩形 2"/>
          <p:cNvSpPr>
            <a:spLocks noChangeArrowheads="1"/>
          </p:cNvSpPr>
          <p:nvPr/>
        </p:nvSpPr>
        <p:spPr bwMode="auto">
          <a:xfrm>
            <a:off x="935223" y="1648641"/>
            <a:ext cx="4006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dirty="0">
                <a:solidFill>
                  <a:srgbClr val="C00000"/>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endParaRPr lang="en-US" altLang="zh-CN" sz="2000" b="1" dirty="0">
              <a:ea typeface="宋体" panose="02010600030101010101" pitchFamily="2" charset="-122"/>
            </a:endParaRPr>
          </a:p>
        </p:txBody>
      </p:sp>
      <p:graphicFrame>
        <p:nvGraphicFramePr>
          <p:cNvPr id="4" name="表格 3"/>
          <p:cNvGraphicFramePr>
            <a:graphicFrameLocks noGrp="1"/>
          </p:cNvGraphicFramePr>
          <p:nvPr/>
        </p:nvGraphicFramePr>
        <p:xfrm>
          <a:off x="1598613" y="2260600"/>
          <a:ext cx="5749924" cy="2219325"/>
        </p:xfrm>
        <a:graphic>
          <a:graphicData uri="http://schemas.openxmlformats.org/drawingml/2006/table">
            <a:tbl>
              <a:tblPr firstRow="1" bandRow="1">
                <a:tableStyleId>{5C22544A-7EE6-4342-B048-85BDC9FD1C3A}</a:tableStyleId>
              </a:tblPr>
              <a:tblGrid>
                <a:gridCol w="1155865"/>
                <a:gridCol w="702279"/>
                <a:gridCol w="1135532"/>
                <a:gridCol w="701635"/>
                <a:gridCol w="2054613"/>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8896" name="文本框 5"/>
          <p:cNvSpPr txBox="1">
            <a:spLocks noChangeArrowheads="1"/>
          </p:cNvSpPr>
          <p:nvPr/>
        </p:nvSpPr>
        <p:spPr bwMode="auto">
          <a:xfrm>
            <a:off x="3476625" y="4649788"/>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p:cNvGraphicFramePr>
            <a:graphicFrameLocks noGrp="1"/>
          </p:cNvGraphicFramePr>
          <p:nvPr/>
        </p:nvGraphicFramePr>
        <p:xfrm>
          <a:off x="652463" y="2246313"/>
          <a:ext cx="946150" cy="2224086"/>
        </p:xfrm>
        <a:graphic>
          <a:graphicData uri="http://schemas.openxmlformats.org/drawingml/2006/table">
            <a:tbl>
              <a:tblPr firstRow="1" bandRow="1">
                <a:tableStyleId>{5C22544A-7EE6-4342-B048-85BDC9FD1C3A}</a:tableStyleId>
              </a:tblPr>
              <a:tblGrid>
                <a:gridCol w="946150"/>
              </a:tblGrid>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8904" name="矩形标注 4"/>
          <p:cNvSpPr>
            <a:spLocks noChangeArrowheads="1"/>
          </p:cNvSpPr>
          <p:nvPr/>
        </p:nvSpPr>
        <p:spPr bwMode="auto">
          <a:xfrm>
            <a:off x="7670800" y="2019300"/>
            <a:ext cx="1340035" cy="646331"/>
          </a:xfrm>
          <a:prstGeom prst="wedgeRectCallout">
            <a:avLst>
              <a:gd name="adj1" fmla="val -143849"/>
              <a:gd name="adj2" fmla="val 70048"/>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smtClean="0">
                <a:solidFill>
                  <a:srgbClr val="0070C0"/>
                </a:solidFill>
                <a:ea typeface="宋体" panose="02010600030101010101" pitchFamily="2" charset="-122"/>
              </a:rPr>
              <a:t>复位后近期未被访问</a:t>
            </a:r>
            <a:endParaRPr lang="zh-CN" altLang="en-US" sz="1800" dirty="0">
              <a:ea typeface="宋体" panose="02010600030101010101" pitchFamily="2" charset="-122"/>
            </a:endParaRPr>
          </a:p>
        </p:txBody>
      </p:sp>
      <p:sp>
        <p:nvSpPr>
          <p:cNvPr id="78905" name="矩形标注 8"/>
          <p:cNvSpPr>
            <a:spLocks noChangeArrowheads="1"/>
          </p:cNvSpPr>
          <p:nvPr/>
        </p:nvSpPr>
        <p:spPr bwMode="auto">
          <a:xfrm>
            <a:off x="7670800" y="3370263"/>
            <a:ext cx="1246188" cy="452437"/>
          </a:xfrm>
          <a:prstGeom prst="wedgeRectCallout">
            <a:avLst>
              <a:gd name="adj1" fmla="val -148046"/>
              <a:gd name="adj2" fmla="val -86278"/>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70C0"/>
                </a:solidFill>
                <a:ea typeface="宋体" panose="02010600030101010101" pitchFamily="2" charset="-122"/>
              </a:rPr>
              <a:t>referenced</a:t>
            </a:r>
            <a:endParaRPr lang="zh-CN" altLang="en-US" sz="1800">
              <a:ea typeface="宋体" panose="02010600030101010101" pitchFamily="2" charset="-122"/>
            </a:endParaRPr>
          </a:p>
        </p:txBody>
      </p:sp>
      <p:sp>
        <p:nvSpPr>
          <p:cNvPr id="78906" name="矩形 9"/>
          <p:cNvSpPr>
            <a:spLocks noChangeArrowheads="1"/>
          </p:cNvSpPr>
          <p:nvPr/>
        </p:nvSpPr>
        <p:spPr bwMode="auto">
          <a:xfrm>
            <a:off x="935223" y="5091884"/>
            <a:ext cx="766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endParaRPr lang="en-US" altLang="zh-CN" sz="2000" dirty="0">
              <a:ea typeface="宋体" panose="02010600030101010101" pitchFamily="2" charset="-122"/>
            </a:endParaRPr>
          </a:p>
          <a:p>
            <a:pPr>
              <a:spcBef>
                <a:spcPct val="0"/>
              </a:spcBef>
              <a:buClrTx/>
              <a:buSzTx/>
              <a:buFont typeface="Arial" panose="020B0604020202020204" pitchFamily="34" charset="0"/>
              <a:buChar char="•"/>
            </a:pPr>
            <a:r>
              <a:rPr lang="zh-CN" altLang="en-US" sz="2000" b="1" dirty="0" smtClean="0">
                <a:solidFill>
                  <a:srgbClr val="C00000"/>
                </a:solidFill>
                <a:ea typeface="宋体" panose="02010600030101010101" pitchFamily="2" charset="-122"/>
              </a:rPr>
              <a:t>Replace </a:t>
            </a:r>
            <a:r>
              <a:rPr lang="zh-CN" altLang="en-US" sz="2000" b="1" dirty="0">
                <a:solidFill>
                  <a:srgbClr val="C00000"/>
                </a:solidFill>
                <a:ea typeface="宋体" panose="02010600030101010101" pitchFamily="2" charset="-122"/>
              </a:rPr>
              <a:t>the one which is 0 </a:t>
            </a:r>
            <a:r>
              <a:rPr lang="zh-CN" altLang="en-US" sz="2000" dirty="0">
                <a:ea typeface="宋体" panose="02010600030101010101" pitchFamily="2" charset="-122"/>
              </a:rPr>
              <a:t>(if one exists</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dirty="0">
                <a:effectLst>
                  <a:outerShdw blurRad="38100" dist="38100" dir="2700000" algn="tl">
                    <a:srgbClr val="C0C0C0"/>
                  </a:outerShdw>
                </a:effectLst>
                <a:ea typeface="宋体" panose="02010600030101010101" pitchFamily="2" charset="-122"/>
              </a:rPr>
              <a:t> LRU Approximation Algorithms</a:t>
            </a:r>
            <a:endParaRPr lang="en-US" altLang="zh-CN" kern="0" dirty="0">
              <a:effectLst>
                <a:outerShdw blurRad="38100" dist="38100" dir="2700000" algn="tl">
                  <a:srgbClr val="C0C0C0"/>
                </a:outerShdw>
              </a:effectLst>
              <a:ea typeface="宋体" panose="02010600030101010101" pitchFamily="2" charset="-122"/>
            </a:endParaRPr>
          </a:p>
        </p:txBody>
      </p:sp>
      <p:sp>
        <p:nvSpPr>
          <p:cNvPr id="79875" name="矩形 2"/>
          <p:cNvSpPr>
            <a:spLocks noChangeArrowheads="1"/>
          </p:cNvSpPr>
          <p:nvPr/>
        </p:nvSpPr>
        <p:spPr bwMode="auto">
          <a:xfrm>
            <a:off x="1092200" y="1382713"/>
            <a:ext cx="4532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a:solidFill>
                  <a:srgbClr val="FF0000"/>
                </a:solidFill>
                <a:ea typeface="宋体" panose="02010600030101010101" pitchFamily="2" charset="-122"/>
              </a:rPr>
              <a:t>Additional-</a:t>
            </a:r>
            <a:r>
              <a:rPr lang="en-US" altLang="zh-CN" sz="2000" b="1">
                <a:solidFill>
                  <a:srgbClr val="0000CC"/>
                </a:solidFill>
                <a:ea typeface="宋体" panose="02010600030101010101" pitchFamily="2" charset="-122"/>
              </a:rPr>
              <a:t>Reference-Bit</a:t>
            </a:r>
            <a:r>
              <a:rPr lang="en-US" altLang="zh-CN" sz="2000" b="1">
                <a:solidFill>
                  <a:srgbClr val="FF0000"/>
                </a:solidFill>
                <a:ea typeface="宋体" panose="02010600030101010101" pitchFamily="2" charset="-122"/>
              </a:rPr>
              <a:t> </a:t>
            </a:r>
            <a:r>
              <a:rPr lang="en-US" altLang="zh-CN" sz="2000" b="1">
                <a:ea typeface="宋体" panose="02010600030101010101" pitchFamily="2" charset="-122"/>
              </a:rPr>
              <a:t>Algorithm </a:t>
            </a:r>
            <a:endParaRPr lang="zh-CN" altLang="en-US" sz="2000">
              <a:ea typeface="宋体" panose="02010600030101010101" pitchFamily="2" charset="-122"/>
            </a:endParaRPr>
          </a:p>
        </p:txBody>
      </p:sp>
      <p:graphicFrame>
        <p:nvGraphicFramePr>
          <p:cNvPr id="4" name="表格 3"/>
          <p:cNvGraphicFramePr>
            <a:graphicFrameLocks noGrp="1"/>
          </p:cNvGraphicFramePr>
          <p:nvPr/>
        </p:nvGraphicFramePr>
        <p:xfrm>
          <a:off x="1300163" y="1938338"/>
          <a:ext cx="7018338" cy="2219325"/>
        </p:xfrm>
        <a:graphic>
          <a:graphicData uri="http://schemas.openxmlformats.org/drawingml/2006/table">
            <a:tbl>
              <a:tblPr firstRow="1" bandRow="1">
                <a:tableStyleId>{5C22544A-7EE6-4342-B048-85BDC9FD1C3A}</a:tableStyleId>
              </a:tblPr>
              <a:tblGrid>
                <a:gridCol w="1117130"/>
                <a:gridCol w="613816"/>
                <a:gridCol w="1285536"/>
                <a:gridCol w="486420"/>
                <a:gridCol w="1795119"/>
                <a:gridCol w="1720317"/>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1" dirty="0">
                          <a:solidFill>
                            <a:srgbClr val="0000CC"/>
                          </a:solidFill>
                          <a:ea typeface="宋体" panose="02010600030101010101" pitchFamily="2" charset="-122"/>
                        </a:rPr>
                        <a:t>Shift registers</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00000000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10000000</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00000000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476250" y="1931988"/>
          <a:ext cx="823913" cy="2225676"/>
        </p:xfrm>
        <a:graphic>
          <a:graphicData uri="http://schemas.openxmlformats.org/drawingml/2006/table">
            <a:tbl>
              <a:tblPr firstRow="1" bandRow="1">
                <a:tableStyleId>{5C22544A-7EE6-4342-B048-85BDC9FD1C3A}</a:tableStyleId>
              </a:tblPr>
              <a:tblGrid>
                <a:gridCol w="823913"/>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矩形 9"/>
          <p:cNvSpPr/>
          <p:nvPr/>
        </p:nvSpPr>
        <p:spPr>
          <a:xfrm>
            <a:off x="887413" y="4591050"/>
            <a:ext cx="7661275" cy="1446213"/>
          </a:xfrm>
          <a:prstGeom prst="rect">
            <a:avLst/>
          </a:prstGeom>
        </p:spPr>
        <p:txBody>
          <a:bodyPr>
            <a:spAutoFit/>
          </a:bodyPr>
          <a:lstStyle/>
          <a:p>
            <a:pPr marL="342900" indent="-342900">
              <a:lnSpc>
                <a:spcPct val="90000"/>
              </a:lnSpc>
              <a:buFont typeface="Arial" panose="020B0604020202020204" pitchFamily="34" charset="0"/>
              <a:buChar char="•"/>
              <a:defRPr/>
            </a:pPr>
            <a:r>
              <a:rPr lang="zh-CN" altLang="en-US" sz="2000" dirty="0">
                <a:ea typeface="宋体" panose="02010600030101010101" pitchFamily="2" charset="-122"/>
              </a:rPr>
              <a:t>The operating system </a:t>
            </a:r>
            <a:r>
              <a:rPr lang="zh-CN" altLang="en-US" sz="2000" dirty="0">
                <a:solidFill>
                  <a:srgbClr val="FF0000"/>
                </a:solidFill>
                <a:ea typeface="宋体" panose="02010600030101010101" pitchFamily="2" charset="-122"/>
              </a:rPr>
              <a:t>shifts</a:t>
            </a:r>
            <a:r>
              <a:rPr lang="zh-CN" altLang="en-US" sz="2000" dirty="0">
                <a:ea typeface="宋体" panose="02010600030101010101" pitchFamily="2" charset="-122"/>
              </a:rPr>
              <a:t> </a:t>
            </a:r>
            <a:r>
              <a:rPr lang="zh-CN" altLang="en-US" sz="2000" b="1" dirty="0">
                <a:solidFill>
                  <a:srgbClr val="0070C0"/>
                </a:solidFill>
                <a:ea typeface="宋体" panose="02010600030101010101" pitchFamily="2" charset="-122"/>
              </a:rPr>
              <a:t>the reference bit </a:t>
            </a:r>
            <a:r>
              <a:rPr lang="zh-CN" altLang="en-US" sz="2000" dirty="0">
                <a:ea typeface="宋体" panose="02010600030101010101" pitchFamily="2" charset="-122"/>
              </a:rPr>
              <a:t>for each page into the </a:t>
            </a:r>
            <a:r>
              <a:rPr lang="zh-CN" altLang="en-US" sz="2000" dirty="0">
                <a:solidFill>
                  <a:srgbClr val="006600"/>
                </a:solidFill>
                <a:ea typeface="宋体" panose="02010600030101010101" pitchFamily="2" charset="-122"/>
              </a:rPr>
              <a:t>high-order bit </a:t>
            </a:r>
            <a:r>
              <a:rPr lang="zh-CN" altLang="en-US" sz="2000" dirty="0">
                <a:ea typeface="宋体" panose="02010600030101010101" pitchFamily="2" charset="-122"/>
              </a:rPr>
              <a:t>of its 8-bit byte, shifting the other bits right by 1 bit and </a:t>
            </a:r>
            <a:r>
              <a:rPr lang="zh-CN" altLang="en-US" sz="2000" dirty="0">
                <a:solidFill>
                  <a:srgbClr val="006600"/>
                </a:solidFill>
                <a:ea typeface="宋体" panose="02010600030101010101" pitchFamily="2" charset="-122"/>
              </a:rPr>
              <a:t>discarding the low-order bit</a:t>
            </a:r>
            <a:endParaRPr lang="en-US" altLang="zh-CN" sz="2000" dirty="0">
              <a:solidFill>
                <a:srgbClr val="006600"/>
              </a:solidFill>
              <a:ea typeface="宋体" panose="02010600030101010101" pitchFamily="2" charset="-122"/>
            </a:endParaRPr>
          </a:p>
          <a:p>
            <a:pPr marL="342900" indent="-342900">
              <a:lnSpc>
                <a:spcPct val="90000"/>
              </a:lnSpc>
              <a:buFont typeface="Arial" panose="020B0604020202020204" pitchFamily="34" charset="0"/>
              <a:buChar char="•"/>
              <a:defRPr/>
            </a:pPr>
            <a:endParaRPr lang="zh-CN" altLang="en-US" sz="2000" dirty="0">
              <a:solidFill>
                <a:srgbClr val="009900"/>
              </a:solidFill>
              <a:ea typeface="宋体" panose="02010600030101010101" pitchFamily="2" charset="-122"/>
            </a:endParaRPr>
          </a:p>
          <a:p>
            <a:pPr marL="342900" indent="-342900">
              <a:lnSpc>
                <a:spcPct val="80000"/>
              </a:lnSpc>
              <a:buFont typeface="Arial" panose="020B0604020202020204" pitchFamily="34" charset="0"/>
              <a:buChar char="•"/>
              <a:defRPr/>
            </a:pPr>
            <a:r>
              <a:rPr lang="en-US" altLang="zh-CN" sz="2000" b="1" dirty="0">
                <a:solidFill>
                  <a:srgbClr val="C00000"/>
                </a:solidFill>
                <a:ea typeface="宋体" panose="02010600030101010101" pitchFamily="2" charset="-122"/>
              </a:rPr>
              <a:t>T</a:t>
            </a:r>
            <a:r>
              <a:rPr lang="zh-CN" altLang="en-US" sz="2000" b="1" dirty="0">
                <a:solidFill>
                  <a:srgbClr val="C00000"/>
                </a:solidFill>
                <a:ea typeface="宋体" panose="02010600030101010101" pitchFamily="2" charset="-122"/>
              </a:rPr>
              <a:t>he page with </a:t>
            </a:r>
            <a:r>
              <a:rPr lang="zh-CN" altLang="en-US" sz="2000" b="1" dirty="0">
                <a:solidFill>
                  <a:srgbClr val="0000CC"/>
                </a:solidFill>
                <a:ea typeface="宋体" panose="02010600030101010101" pitchFamily="2" charset="-122"/>
              </a:rPr>
              <a:t>the </a:t>
            </a:r>
            <a:r>
              <a:rPr lang="zh-CN" altLang="en-US" sz="2000" b="1" u="sng" dirty="0">
                <a:solidFill>
                  <a:srgbClr val="7030A0"/>
                </a:solidFill>
                <a:ea typeface="宋体" panose="02010600030101010101" pitchFamily="2" charset="-122"/>
              </a:rPr>
              <a:t>lowest</a:t>
            </a:r>
            <a:r>
              <a:rPr lang="zh-CN" altLang="en-US" sz="2000" b="1" dirty="0">
                <a:solidFill>
                  <a:schemeClr val="accent1">
                    <a:lumMod val="75000"/>
                  </a:schemeClr>
                </a:solidFill>
                <a:ea typeface="宋体" panose="02010600030101010101" pitchFamily="2" charset="-122"/>
              </a:rPr>
              <a:t> </a:t>
            </a:r>
            <a:r>
              <a:rPr lang="zh-CN" altLang="en-US" sz="2000" b="1" dirty="0">
                <a:solidFill>
                  <a:srgbClr val="0000CC"/>
                </a:solidFill>
                <a:ea typeface="宋体" panose="02010600030101010101" pitchFamily="2" charset="-122"/>
              </a:rPr>
              <a:t>number </a:t>
            </a:r>
            <a:r>
              <a:rPr lang="zh-CN" altLang="en-US" sz="2000" b="1" dirty="0">
                <a:solidFill>
                  <a:srgbClr val="C00000"/>
                </a:solidFill>
                <a:ea typeface="宋体" panose="02010600030101010101" pitchFamily="2" charset="-122"/>
              </a:rPr>
              <a:t>is the LRU page</a:t>
            </a:r>
            <a:endParaRPr lang="zh-CN" altLang="en-US" sz="2000" b="1" dirty="0">
              <a:solidFill>
                <a:srgbClr val="C00000"/>
              </a:solidFill>
              <a:ea typeface="宋体" panose="02010600030101010101" pitchFamily="2" charset="-122"/>
            </a:endParaRPr>
          </a:p>
        </p:txBody>
      </p:sp>
      <p:cxnSp>
        <p:nvCxnSpPr>
          <p:cNvPr id="79935" name="直接箭头连接符 11"/>
          <p:cNvCxnSpPr>
            <a:cxnSpLocks noChangeShapeType="1"/>
          </p:cNvCxnSpPr>
          <p:nvPr/>
        </p:nvCxnSpPr>
        <p:spPr bwMode="auto">
          <a:xfrm>
            <a:off x="5845175" y="2489200"/>
            <a:ext cx="996950" cy="0"/>
          </a:xfrm>
          <a:prstGeom prst="straightConnector1">
            <a:avLst/>
          </a:prstGeom>
          <a:noFill/>
          <a:ln w="1270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6" name="直接箭头连接符 13"/>
          <p:cNvCxnSpPr>
            <a:cxnSpLocks noChangeShapeType="1"/>
          </p:cNvCxnSpPr>
          <p:nvPr/>
        </p:nvCxnSpPr>
        <p:spPr bwMode="auto">
          <a:xfrm>
            <a:off x="5845175" y="2841625"/>
            <a:ext cx="996950" cy="0"/>
          </a:xfrm>
          <a:prstGeom prst="straightConnector1">
            <a:avLst/>
          </a:prstGeom>
          <a:noFill/>
          <a:ln w="1270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7" name="直接箭头连接符 14"/>
          <p:cNvCxnSpPr>
            <a:cxnSpLocks noChangeShapeType="1"/>
          </p:cNvCxnSpPr>
          <p:nvPr/>
        </p:nvCxnSpPr>
        <p:spPr bwMode="auto">
          <a:xfrm>
            <a:off x="5845175" y="3227388"/>
            <a:ext cx="996950" cy="0"/>
          </a:xfrm>
          <a:prstGeom prst="straightConnector1">
            <a:avLst/>
          </a:prstGeom>
          <a:noFill/>
          <a:ln w="1270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8" name="直接箭头连接符 15"/>
          <p:cNvCxnSpPr>
            <a:cxnSpLocks noChangeShapeType="1"/>
          </p:cNvCxnSpPr>
          <p:nvPr/>
        </p:nvCxnSpPr>
        <p:spPr bwMode="auto">
          <a:xfrm>
            <a:off x="8008938" y="2489200"/>
            <a:ext cx="539750" cy="0"/>
          </a:xfrm>
          <a:prstGeom prst="straightConnector1">
            <a:avLst/>
          </a:prstGeom>
          <a:noFill/>
          <a:ln w="1270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9" name="直接箭头连接符 24"/>
          <p:cNvCxnSpPr>
            <a:cxnSpLocks noChangeShapeType="1"/>
          </p:cNvCxnSpPr>
          <p:nvPr/>
        </p:nvCxnSpPr>
        <p:spPr bwMode="auto">
          <a:xfrm>
            <a:off x="8008938" y="2841625"/>
            <a:ext cx="539750" cy="0"/>
          </a:xfrm>
          <a:prstGeom prst="straightConnector1">
            <a:avLst/>
          </a:prstGeom>
          <a:noFill/>
          <a:ln w="1270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40" name="直接箭头连接符 25"/>
          <p:cNvCxnSpPr>
            <a:cxnSpLocks noChangeShapeType="1"/>
          </p:cNvCxnSpPr>
          <p:nvPr/>
        </p:nvCxnSpPr>
        <p:spPr bwMode="auto">
          <a:xfrm>
            <a:off x="8008938" y="3216275"/>
            <a:ext cx="539750" cy="0"/>
          </a:xfrm>
          <a:prstGeom prst="straightConnector1">
            <a:avLst/>
          </a:prstGeom>
          <a:noFill/>
          <a:ln w="1270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LRU Approximation Algorithms</a:t>
            </a:r>
            <a:endParaRPr lang="en-US" altLang="zh-CN" dirty="0">
              <a:effectLst>
                <a:outerShdw blurRad="38100" dist="38100" dir="2700000" algn="tl">
                  <a:srgbClr val="C0C0C0"/>
                </a:outerShdw>
              </a:effectLst>
              <a:ea typeface="宋体" panose="02010600030101010101" pitchFamily="2" charset="-122"/>
            </a:endParaRPr>
          </a:p>
        </p:txBody>
      </p:sp>
      <p:sp>
        <p:nvSpPr>
          <p:cNvPr id="74755" name="Rectangle 3"/>
          <p:cNvSpPr>
            <a:spLocks noGrp="1" noChangeArrowheads="1"/>
          </p:cNvSpPr>
          <p:nvPr>
            <p:ph type="body" idx="4294967295"/>
          </p:nvPr>
        </p:nvSpPr>
        <p:spPr>
          <a:xfrm>
            <a:off x="685800" y="1282700"/>
            <a:ext cx="7913688" cy="4672013"/>
          </a:xfrm>
        </p:spPr>
        <p:txBody>
          <a:bodyPr/>
          <a:lstStyle/>
          <a:p>
            <a:pPr>
              <a:lnSpc>
                <a:spcPct val="80000"/>
              </a:lnSpc>
              <a:defRPr/>
            </a:pPr>
            <a:r>
              <a:rPr lang="en-US" altLang="zh-CN" sz="2000" b="1" dirty="0">
                <a:solidFill>
                  <a:srgbClr val="0000CC"/>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endParaRPr lang="en-US" altLang="zh-CN" sz="2000" b="1" dirty="0">
              <a:ea typeface="宋体" panose="02010600030101010101" pitchFamily="2" charset="-122"/>
            </a:endParaRPr>
          </a:p>
          <a:p>
            <a:pPr lvl="1">
              <a:lnSpc>
                <a:spcPct val="80000"/>
              </a:lnSpc>
              <a:defRPr/>
            </a:pPr>
            <a:r>
              <a:rPr lang="en-US" altLang="zh-CN" sz="2000" dirty="0">
                <a:ea typeface="宋体" panose="02010600030101010101" pitchFamily="2" charset="-122"/>
              </a:rPr>
              <a:t>With each page entry associate a bit , initially = 0</a:t>
            </a:r>
            <a:endParaRPr lang="en-US" altLang="zh-CN" sz="2000" dirty="0">
              <a:ea typeface="宋体" panose="02010600030101010101" pitchFamily="2" charset="-122"/>
            </a:endParaRPr>
          </a:p>
          <a:p>
            <a:pPr lvl="2">
              <a:lnSpc>
                <a:spcPct val="80000"/>
              </a:lnSpc>
              <a:defRPr/>
            </a:pPr>
            <a:r>
              <a:rPr lang="en-US" altLang="zh-CN" sz="1800" b="1" dirty="0">
                <a:solidFill>
                  <a:schemeClr val="tx1">
                    <a:lumMod val="95000"/>
                    <a:lumOff val="5000"/>
                  </a:schemeClr>
                </a:solidFill>
                <a:ea typeface="宋体" panose="02010600030101010101" pitchFamily="2" charset="-122"/>
              </a:rPr>
              <a:t>Called</a:t>
            </a:r>
            <a:r>
              <a:rPr lang="en-US" altLang="zh-CN" sz="1800" b="1" dirty="0">
                <a:solidFill>
                  <a:srgbClr val="0000CC"/>
                </a:solidFill>
                <a:ea typeface="宋体" panose="02010600030101010101" pitchFamily="2" charset="-122"/>
              </a:rPr>
              <a:t> Reference-bit</a:t>
            </a:r>
            <a:endParaRPr lang="en-US" altLang="zh-CN" sz="1800" dirty="0">
              <a:ea typeface="宋体" panose="02010600030101010101" pitchFamily="2" charset="-122"/>
            </a:endParaRPr>
          </a:p>
          <a:p>
            <a:pPr lvl="1">
              <a:lnSpc>
                <a:spcPct val="80000"/>
              </a:lnSpc>
              <a:defRPr/>
            </a:pPr>
            <a:r>
              <a:rPr lang="en-US" altLang="zh-CN" sz="2000" dirty="0">
                <a:ea typeface="宋体" panose="02010600030101010101" pitchFamily="2" charset="-122"/>
              </a:rPr>
              <a:t>When page is </a:t>
            </a:r>
            <a:r>
              <a:rPr lang="en-US" altLang="zh-CN" sz="2000" dirty="0">
                <a:solidFill>
                  <a:srgbClr val="0070C0"/>
                </a:solidFill>
                <a:ea typeface="宋体" panose="02010600030101010101" pitchFamily="2" charset="-122"/>
              </a:rPr>
              <a:t>referenced</a:t>
            </a:r>
            <a:r>
              <a:rPr lang="zh-CN" altLang="en-US" sz="2000" dirty="0">
                <a:ea typeface="宋体" panose="02010600030101010101" pitchFamily="2" charset="-122"/>
              </a:rPr>
              <a:t>, </a:t>
            </a:r>
            <a:r>
              <a:rPr lang="zh-CN" altLang="en-US" sz="2000" dirty="0">
                <a:solidFill>
                  <a:srgbClr val="0000CC"/>
                </a:solidFill>
                <a:ea typeface="宋体" panose="02010600030101010101" pitchFamily="2" charset="-122"/>
              </a:rPr>
              <a:t> set bit to 1 </a:t>
            </a:r>
            <a:r>
              <a:rPr lang="en-US" altLang="zh-CN" sz="2000" dirty="0">
                <a:solidFill>
                  <a:srgbClr val="0000CC"/>
                </a:solidFill>
                <a:ea typeface="宋体" panose="02010600030101010101" pitchFamily="2" charset="-122"/>
              </a:rPr>
              <a:t>(</a:t>
            </a:r>
            <a:r>
              <a:rPr lang="en-US" altLang="zh-CN" sz="2000" dirty="0">
                <a:solidFill>
                  <a:schemeClr val="tx1">
                    <a:lumMod val="95000"/>
                    <a:lumOff val="5000"/>
                  </a:schemeClr>
                </a:solidFill>
                <a:ea typeface="宋体" panose="02010600030101010101" pitchFamily="2" charset="-122"/>
              </a:rPr>
              <a:t>by hardware</a:t>
            </a:r>
            <a:r>
              <a:rPr lang="en-US" altLang="zh-CN" sz="2000" dirty="0">
                <a:solidFill>
                  <a:srgbClr val="0000CC"/>
                </a:solidFill>
                <a:ea typeface="宋体" panose="02010600030101010101" pitchFamily="2" charset="-122"/>
              </a:rPr>
              <a:t>)</a:t>
            </a:r>
            <a:endParaRPr lang="zh-CN" altLang="en-US" sz="2000" dirty="0">
              <a:solidFill>
                <a:srgbClr val="0000CC"/>
              </a:solidFill>
              <a:ea typeface="宋体" panose="02010600030101010101" pitchFamily="2" charset="-122"/>
            </a:endParaRPr>
          </a:p>
          <a:p>
            <a:pPr lvl="1">
              <a:lnSpc>
                <a:spcPct val="80000"/>
              </a:lnSpc>
              <a:defRPr/>
            </a:pPr>
            <a:r>
              <a:rPr lang="zh-CN" altLang="en-US" sz="2000" b="1" dirty="0">
                <a:solidFill>
                  <a:srgbClr val="009900"/>
                </a:solidFill>
                <a:ea typeface="宋体" panose="02010600030101010101" pitchFamily="2" charset="-122"/>
              </a:rPr>
              <a:t>Replace the one which is 0 </a:t>
            </a:r>
            <a:r>
              <a:rPr lang="zh-CN" altLang="en-US" sz="2000" dirty="0">
                <a:ea typeface="宋体" panose="02010600030101010101" pitchFamily="2" charset="-122"/>
              </a:rPr>
              <a:t>(if one exists)</a:t>
            </a:r>
            <a:endParaRPr lang="zh-CN" altLang="en-US" sz="2000" dirty="0">
              <a:ea typeface="宋体" panose="02010600030101010101" pitchFamily="2" charset="-122"/>
            </a:endParaRPr>
          </a:p>
          <a:p>
            <a:pPr lvl="1">
              <a:lnSpc>
                <a:spcPct val="80000"/>
              </a:lnSpc>
              <a:defRP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endParaRPr lang="en-US" altLang="zh-CN" sz="2000" dirty="0">
              <a:ea typeface="宋体" panose="02010600030101010101" pitchFamily="2" charset="-122"/>
            </a:endParaRPr>
          </a:p>
          <a:p>
            <a:pPr>
              <a:lnSpc>
                <a:spcPct val="80000"/>
              </a:lnSpc>
              <a:defRPr/>
            </a:pPr>
            <a:r>
              <a:rPr lang="en-US" altLang="zh-CN" sz="2400" b="1" dirty="0">
                <a:solidFill>
                  <a:srgbClr val="FF0000"/>
                </a:solidFill>
                <a:ea typeface="宋体" panose="02010600030101010101" pitchFamily="2" charset="-122"/>
              </a:rPr>
              <a:t>Additional-</a:t>
            </a:r>
            <a:r>
              <a:rPr lang="en-US" altLang="zh-CN" sz="2400" b="1" dirty="0">
                <a:solidFill>
                  <a:srgbClr val="0000CC"/>
                </a:solidFill>
                <a:ea typeface="宋体" panose="02010600030101010101" pitchFamily="2" charset="-122"/>
              </a:rPr>
              <a:t>Reference-Bit</a:t>
            </a:r>
            <a:r>
              <a:rPr lang="en-US" altLang="zh-CN" sz="2400" b="1" dirty="0">
                <a:solidFill>
                  <a:srgbClr val="FF0000"/>
                </a:solidFill>
                <a:ea typeface="宋体" panose="02010600030101010101" pitchFamily="2" charset="-122"/>
              </a:rPr>
              <a:t> </a:t>
            </a:r>
            <a:r>
              <a:rPr lang="en-US" altLang="zh-CN" sz="2400" b="1" dirty="0">
                <a:ea typeface="宋体" panose="02010600030101010101" pitchFamily="2" charset="-122"/>
              </a:rPr>
              <a:t>Algorithm </a:t>
            </a:r>
            <a:endParaRPr lang="zh-CN" altLang="en-US" sz="2400" dirty="0">
              <a:ea typeface="宋体" panose="02010600030101010101" pitchFamily="2" charset="-122"/>
            </a:endParaRPr>
          </a:p>
          <a:p>
            <a:pPr lvl="1">
              <a:lnSpc>
                <a:spcPct val="80000"/>
              </a:lnSpc>
              <a:defRPr/>
            </a:pPr>
            <a:r>
              <a:rPr lang="zh-CN" altLang="en-US" sz="2000" b="1" dirty="0">
                <a:solidFill>
                  <a:srgbClr val="0000CC"/>
                </a:solidFill>
                <a:ea typeface="宋体" panose="02010600030101010101" pitchFamily="2" charset="-122"/>
              </a:rPr>
              <a:t>Shift registers</a:t>
            </a:r>
            <a:r>
              <a:rPr lang="zh-CN" altLang="en-US" sz="2000" b="1" dirty="0">
                <a:ea typeface="宋体" panose="02010600030101010101" pitchFamily="2" charset="-122"/>
              </a:rPr>
              <a:t>：</a:t>
            </a:r>
            <a:endParaRPr lang="zh-CN" altLang="en-US" sz="2000" b="1" dirty="0">
              <a:ea typeface="宋体" panose="02010600030101010101" pitchFamily="2" charset="-122"/>
            </a:endParaRPr>
          </a:p>
          <a:p>
            <a:pPr lvl="2">
              <a:lnSpc>
                <a:spcPct val="80000"/>
              </a:lnSpc>
              <a:defRPr/>
            </a:pPr>
            <a:r>
              <a:rPr lang="zh-CN" altLang="en-US" sz="1800" dirty="0">
                <a:ea typeface="宋体" panose="02010600030101010101" pitchFamily="2" charset="-122"/>
              </a:rPr>
              <a:t>keep an 8-bit byte for each page in a table in memory, say </a:t>
            </a:r>
            <a:endParaRPr lang="zh-CN" altLang="en-US" sz="1800" dirty="0">
              <a:ea typeface="宋体" panose="02010600030101010101" pitchFamily="2" charset="-122"/>
            </a:endParaRPr>
          </a:p>
          <a:p>
            <a:pPr lvl="2">
              <a:lnSpc>
                <a:spcPct val="80000"/>
              </a:lnSpc>
              <a:buFont typeface="Monotype Sorts" pitchFamily="2" charset="2"/>
              <a:buNone/>
              <a:defRPr/>
            </a:pPr>
            <a:r>
              <a:rPr lang="zh-CN" altLang="en-US" sz="1800" dirty="0">
                <a:ea typeface="宋体" panose="02010600030101010101" pitchFamily="2" charset="-122"/>
              </a:rPr>
              <a:t>    R=R</a:t>
            </a:r>
            <a:r>
              <a:rPr lang="zh-CN" altLang="en-US" sz="1800" baseline="-25000" dirty="0">
                <a:ea typeface="宋体" panose="02010600030101010101" pitchFamily="2" charset="-122"/>
              </a:rPr>
              <a:t>n-1</a:t>
            </a:r>
            <a:r>
              <a:rPr lang="zh-CN" altLang="en-US" sz="1800" dirty="0">
                <a:ea typeface="宋体" panose="02010600030101010101" pitchFamily="2" charset="-122"/>
              </a:rPr>
              <a:t>R</a:t>
            </a:r>
            <a:r>
              <a:rPr lang="zh-CN" altLang="en-US" sz="1800" baseline="-25000" dirty="0">
                <a:ea typeface="宋体" panose="02010600030101010101" pitchFamily="2" charset="-122"/>
              </a:rPr>
              <a:t>n-2</a:t>
            </a:r>
            <a:r>
              <a:rPr lang="zh-CN" altLang="en-US" sz="1800" dirty="0">
                <a:ea typeface="宋体" panose="02010600030101010101" pitchFamily="2" charset="-122"/>
              </a:rPr>
              <a:t>R</a:t>
            </a:r>
            <a:r>
              <a:rPr lang="zh-CN" altLang="en-US" sz="1800" baseline="-25000" dirty="0">
                <a:ea typeface="宋体" panose="02010600030101010101" pitchFamily="2" charset="-122"/>
              </a:rPr>
              <a:t>n-3</a:t>
            </a:r>
            <a:r>
              <a:rPr lang="zh-CN" altLang="en-US" sz="1800" dirty="0">
                <a:ea typeface="宋体" panose="02010600030101010101" pitchFamily="2" charset="-122"/>
              </a:rPr>
              <a:t> … R</a:t>
            </a:r>
            <a:r>
              <a:rPr lang="zh-CN" altLang="en-US" sz="1800" baseline="-25000" dirty="0">
                <a:ea typeface="宋体" panose="02010600030101010101" pitchFamily="2" charset="-122"/>
              </a:rPr>
              <a:t>2</a:t>
            </a:r>
            <a:r>
              <a:rPr lang="zh-CN" altLang="en-US" sz="1800" dirty="0">
                <a:ea typeface="宋体" panose="02010600030101010101" pitchFamily="2" charset="-122"/>
              </a:rPr>
              <a:t>R</a:t>
            </a:r>
            <a:r>
              <a:rPr lang="zh-CN" altLang="en-US" sz="1800" baseline="-25000" dirty="0">
                <a:ea typeface="宋体" panose="02010600030101010101" pitchFamily="2" charset="-122"/>
              </a:rPr>
              <a:t>1</a:t>
            </a:r>
            <a:r>
              <a:rPr lang="zh-CN" altLang="en-US" sz="1800" dirty="0">
                <a:ea typeface="宋体" panose="02010600030101010101" pitchFamily="2" charset="-122"/>
              </a:rPr>
              <a:t>R</a:t>
            </a:r>
            <a:r>
              <a:rPr lang="zh-CN" altLang="en-US" sz="1800" baseline="-25000" dirty="0">
                <a:ea typeface="宋体" panose="02010600030101010101" pitchFamily="2" charset="-122"/>
              </a:rPr>
              <a:t>0</a:t>
            </a:r>
            <a:r>
              <a:rPr lang="zh-CN" altLang="en-US" sz="1800" dirty="0">
                <a:ea typeface="宋体" panose="02010600030101010101" pitchFamily="2" charset="-122"/>
              </a:rPr>
              <a:t> </a:t>
            </a:r>
            <a:endParaRPr lang="zh-CN" altLang="en-US" sz="1800" dirty="0">
              <a:ea typeface="宋体" panose="02010600030101010101" pitchFamily="2" charset="-122"/>
            </a:endParaRPr>
          </a:p>
          <a:p>
            <a:pPr lvl="2">
              <a:lnSpc>
                <a:spcPct val="90000"/>
              </a:lnSpc>
              <a:defRPr/>
            </a:pPr>
            <a:r>
              <a:rPr lang="zh-CN" altLang="en-US" sz="1800" dirty="0">
                <a:ea typeface="宋体" panose="02010600030101010101" pitchFamily="2" charset="-122"/>
              </a:rPr>
              <a:t>The operating system </a:t>
            </a:r>
            <a:r>
              <a:rPr lang="zh-CN" altLang="en-US" sz="1800" dirty="0">
                <a:solidFill>
                  <a:srgbClr val="FF0000"/>
                </a:solidFill>
                <a:ea typeface="宋体" panose="02010600030101010101" pitchFamily="2" charset="-122"/>
              </a:rPr>
              <a:t>shifts</a:t>
            </a:r>
            <a:r>
              <a:rPr lang="zh-CN" altLang="en-US" sz="1800" dirty="0">
                <a:ea typeface="宋体" panose="02010600030101010101" pitchFamily="2" charset="-122"/>
              </a:rPr>
              <a:t> </a:t>
            </a:r>
            <a:r>
              <a:rPr lang="zh-CN" altLang="en-US" sz="1800" b="1" dirty="0">
                <a:solidFill>
                  <a:srgbClr val="0070C0"/>
                </a:solidFill>
                <a:ea typeface="宋体" panose="02010600030101010101" pitchFamily="2" charset="-122"/>
              </a:rPr>
              <a:t>the reference bit </a:t>
            </a:r>
            <a:r>
              <a:rPr lang="zh-CN" altLang="en-US" sz="1800" dirty="0">
                <a:ea typeface="宋体" panose="02010600030101010101" pitchFamily="2" charset="-122"/>
              </a:rPr>
              <a:t>for each page into the </a:t>
            </a:r>
            <a:r>
              <a:rPr lang="zh-CN" altLang="en-US" sz="1800" dirty="0">
                <a:solidFill>
                  <a:srgbClr val="009900"/>
                </a:solidFill>
                <a:ea typeface="宋体" panose="02010600030101010101" pitchFamily="2" charset="-122"/>
              </a:rPr>
              <a:t>high-order bit </a:t>
            </a:r>
            <a:r>
              <a:rPr lang="zh-CN" altLang="en-US" sz="1800" dirty="0">
                <a:ea typeface="宋体" panose="02010600030101010101" pitchFamily="2" charset="-122"/>
              </a:rPr>
              <a:t>of its 8-bit byte, shifting the other bits right by 1 bit and </a:t>
            </a:r>
            <a:r>
              <a:rPr lang="zh-CN" altLang="en-US" sz="1800" dirty="0">
                <a:solidFill>
                  <a:srgbClr val="009900"/>
                </a:solidFill>
                <a:ea typeface="宋体" panose="02010600030101010101" pitchFamily="2" charset="-122"/>
              </a:rPr>
              <a:t>discarding the low-order bit</a:t>
            </a:r>
            <a:endParaRPr lang="zh-CN" altLang="en-US" sz="1800" dirty="0">
              <a:solidFill>
                <a:srgbClr val="009900"/>
              </a:solidFill>
              <a:ea typeface="宋体" panose="02010600030101010101" pitchFamily="2" charset="-122"/>
            </a:endParaRPr>
          </a:p>
          <a:p>
            <a:pPr lvl="2">
              <a:lnSpc>
                <a:spcPct val="80000"/>
              </a:lnSpc>
              <a:defRPr/>
            </a:pPr>
            <a:r>
              <a:rPr lang="zh-CN" altLang="en-US" sz="1800" b="1" dirty="0">
                <a:solidFill>
                  <a:srgbClr val="C00000"/>
                </a:solidFill>
                <a:ea typeface="宋体" panose="02010600030101010101" pitchFamily="2" charset="-122"/>
              </a:rPr>
              <a:t>the page with </a:t>
            </a:r>
            <a:r>
              <a:rPr lang="zh-CN" altLang="en-US" sz="1800" b="1" dirty="0">
                <a:solidFill>
                  <a:srgbClr val="0000CC"/>
                </a:solidFill>
                <a:ea typeface="宋体" panose="02010600030101010101" pitchFamily="2" charset="-122"/>
              </a:rPr>
              <a:t>the </a:t>
            </a:r>
            <a:r>
              <a:rPr lang="zh-CN" altLang="en-US" sz="1800" b="1" u="sng" dirty="0">
                <a:solidFill>
                  <a:schemeClr val="accent1">
                    <a:lumMod val="75000"/>
                  </a:schemeClr>
                </a:solidFill>
                <a:ea typeface="宋体" panose="02010600030101010101" pitchFamily="2" charset="-122"/>
              </a:rPr>
              <a:t>lowest</a:t>
            </a:r>
            <a:r>
              <a:rPr lang="zh-CN" altLang="en-US" sz="1800" b="1" dirty="0">
                <a:solidFill>
                  <a:schemeClr val="accent1">
                    <a:lumMod val="75000"/>
                  </a:schemeClr>
                </a:solidFill>
                <a:ea typeface="宋体" panose="02010600030101010101" pitchFamily="2" charset="-122"/>
              </a:rPr>
              <a:t> </a:t>
            </a:r>
            <a:r>
              <a:rPr lang="zh-CN" altLang="en-US" sz="1800" b="1" dirty="0">
                <a:solidFill>
                  <a:srgbClr val="0000CC"/>
                </a:solidFill>
                <a:ea typeface="宋体" panose="02010600030101010101" pitchFamily="2" charset="-122"/>
              </a:rPr>
              <a:t>number </a:t>
            </a:r>
            <a:r>
              <a:rPr lang="zh-CN" altLang="en-US" sz="1800" b="1" dirty="0">
                <a:solidFill>
                  <a:srgbClr val="C00000"/>
                </a:solidFill>
                <a:ea typeface="宋体" panose="02010600030101010101" pitchFamily="2" charset="-122"/>
              </a:rPr>
              <a:t>is the LRU page</a:t>
            </a:r>
            <a:endParaRPr lang="zh-CN" altLang="en-US" sz="1800" b="1" dirty="0">
              <a:solidFill>
                <a:srgbClr val="C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9.4.5 LRU </a:t>
            </a:r>
            <a:r>
              <a:rPr lang="en-US" altLang="zh-CN" dirty="0">
                <a:solidFill>
                  <a:srgbClr val="7030A0"/>
                </a:solidFill>
                <a:effectLst>
                  <a:outerShdw blurRad="38100" dist="38100" dir="2700000" algn="tl">
                    <a:srgbClr val="C0C0C0"/>
                  </a:outerShdw>
                </a:effectLst>
                <a:ea typeface="宋体" panose="02010600030101010101" pitchFamily="2" charset="-122"/>
              </a:rPr>
              <a:t>Approximation</a:t>
            </a:r>
            <a:r>
              <a:rPr lang="en-US" altLang="zh-CN" dirty="0">
                <a:effectLst>
                  <a:outerShdw blurRad="38100" dist="38100" dir="2700000" algn="tl">
                    <a:srgbClr val="C0C0C0"/>
                  </a:outerShdw>
                </a:effectLst>
                <a:ea typeface="宋体" panose="02010600030101010101" pitchFamily="2" charset="-122"/>
              </a:rPr>
              <a:t> Algorithms</a:t>
            </a:r>
            <a:endParaRPr lang="en-US" altLang="zh-CN" dirty="0">
              <a:effectLst>
                <a:outerShdw blurRad="38100" dist="38100" dir="2700000" algn="tl">
                  <a:srgbClr val="C0C0C0"/>
                </a:outerShdw>
              </a:effectLst>
              <a:ea typeface="宋体" panose="02010600030101010101" pitchFamily="2" charset="-122"/>
            </a:endParaRPr>
          </a:p>
        </p:txBody>
      </p:sp>
      <p:sp>
        <p:nvSpPr>
          <p:cNvPr id="81923" name="Rectangle 3"/>
          <p:cNvSpPr>
            <a:spLocks noGrp="1" noChangeArrowheads="1"/>
          </p:cNvSpPr>
          <p:nvPr>
            <p:ph type="body" idx="4294967295"/>
          </p:nvPr>
        </p:nvSpPr>
        <p:spPr>
          <a:xfrm>
            <a:off x="573088" y="1050925"/>
            <a:ext cx="8026400" cy="5049838"/>
          </a:xfrm>
        </p:spPr>
        <p:txBody>
          <a:bodyPr/>
          <a:lstStyle/>
          <a:p>
            <a:pPr>
              <a:lnSpc>
                <a:spcPct val="90000"/>
              </a:lnSpc>
            </a:pPr>
            <a:r>
              <a:rPr lang="en-US" altLang="zh-CN" sz="2800" b="1" dirty="0">
                <a:solidFill>
                  <a:srgbClr val="7030A0"/>
                </a:solidFill>
                <a:ea typeface="宋体" panose="02010600030101010101" pitchFamily="2" charset="-122"/>
              </a:rPr>
              <a:t>Second chance</a:t>
            </a:r>
            <a:r>
              <a:rPr lang="zh-CN" altLang="en-US" sz="2800" b="1" dirty="0">
                <a:solidFill>
                  <a:srgbClr val="7030A0"/>
                </a:solidFill>
                <a:ea typeface="宋体" panose="02010600030101010101" pitchFamily="2" charset="-122"/>
              </a:rPr>
              <a:t>，</a:t>
            </a:r>
            <a:r>
              <a:rPr lang="en-US" altLang="zh-CN" sz="2800" b="1" dirty="0">
                <a:solidFill>
                  <a:srgbClr val="7030A0"/>
                </a:solidFill>
                <a:ea typeface="宋体" panose="02010600030101010101" pitchFamily="2" charset="-122"/>
              </a:rPr>
              <a:t>(</a:t>
            </a:r>
            <a:r>
              <a:rPr lang="zh-CN" altLang="en-US" sz="2800" b="1" dirty="0">
                <a:solidFill>
                  <a:srgbClr val="7030A0"/>
                </a:solidFill>
                <a:ea typeface="宋体" panose="02010600030101010101" pitchFamily="2" charset="-122"/>
              </a:rPr>
              <a:t> </a:t>
            </a:r>
            <a:r>
              <a:rPr lang="en-US" altLang="zh-CN" sz="2800" b="1" dirty="0" err="1">
                <a:solidFill>
                  <a:srgbClr val="7030A0"/>
                </a:solidFill>
                <a:ea typeface="宋体" panose="02010600030101010101" pitchFamily="2" charset="-122"/>
              </a:rPr>
              <a:t>i</a:t>
            </a:r>
            <a:r>
              <a:rPr lang="en-US" altLang="zh-CN" sz="2800" b="1" dirty="0">
                <a:solidFill>
                  <a:srgbClr val="7030A0"/>
                </a:solidFill>
                <a:ea typeface="宋体" panose="02010600030101010101" pitchFamily="2" charset="-122"/>
              </a:rPr>
              <a:t>. e.  </a:t>
            </a:r>
            <a:r>
              <a:rPr lang="en-US" altLang="zh-CN" sz="2800" b="1" dirty="0">
                <a:solidFill>
                  <a:srgbClr val="C00000"/>
                </a:solidFill>
                <a:ea typeface="宋体" panose="02010600030101010101" pitchFamily="2" charset="-122"/>
              </a:rPr>
              <a:t>Clock</a:t>
            </a:r>
            <a:r>
              <a:rPr lang="en-US" altLang="zh-CN" sz="2800" b="1" dirty="0">
                <a:solidFill>
                  <a:srgbClr val="7030A0"/>
                </a:solidFill>
                <a:ea typeface="宋体" panose="02010600030101010101" pitchFamily="2" charset="-122"/>
              </a:rPr>
              <a:t>)</a:t>
            </a:r>
            <a:endParaRPr lang="en-US" altLang="zh-CN" sz="2800" b="1" dirty="0">
              <a:solidFill>
                <a:srgbClr val="7030A0"/>
              </a:solidFill>
              <a:ea typeface="宋体" panose="02010600030101010101" pitchFamily="2" charset="-122"/>
            </a:endParaRPr>
          </a:p>
          <a:p>
            <a:pPr lvl="1">
              <a:lnSpc>
                <a:spcPct val="90000"/>
              </a:lnSpc>
            </a:pPr>
            <a:r>
              <a:rPr lang="en-US" altLang="zh-CN" sz="2000" b="1" dirty="0">
                <a:ea typeface="宋体" panose="02010600030101010101" pitchFamily="2" charset="-122"/>
              </a:rPr>
              <a:t>Basic algorithm: FIFO replacement algorithm</a:t>
            </a:r>
            <a:endParaRPr lang="en-US" altLang="zh-CN" sz="2000" b="1" dirty="0">
              <a:ea typeface="宋体" panose="02010600030101010101" pitchFamily="2" charset="-122"/>
            </a:endParaRPr>
          </a:p>
          <a:p>
            <a:pPr lvl="1">
              <a:lnSpc>
                <a:spcPct val="90000"/>
              </a:lnSpc>
            </a:pPr>
            <a:r>
              <a:rPr lang="en-US" altLang="zh-CN" sz="2000" dirty="0">
                <a:ea typeface="宋体" panose="02010600030101010101" pitchFamily="2" charset="-122"/>
              </a:rPr>
              <a:t>Need </a:t>
            </a:r>
            <a:r>
              <a:rPr lang="en-US" altLang="zh-CN" sz="2000" b="1" dirty="0">
                <a:solidFill>
                  <a:srgbClr val="C00000"/>
                </a:solidFill>
                <a:ea typeface="宋体" panose="02010600030101010101" pitchFamily="2" charset="-122"/>
              </a:rPr>
              <a:t>reference bit</a:t>
            </a:r>
            <a:endParaRPr lang="en-US" altLang="zh-CN" sz="2000" b="1" dirty="0">
              <a:solidFill>
                <a:srgbClr val="C00000"/>
              </a:solidFill>
              <a:ea typeface="宋体" panose="02010600030101010101" pitchFamily="2" charset="-122"/>
            </a:endParaRPr>
          </a:p>
          <a:p>
            <a:pPr lvl="1">
              <a:lnSpc>
                <a:spcPct val="90000"/>
              </a:lnSpc>
            </a:pPr>
            <a:r>
              <a:rPr lang="en-US" altLang="zh-CN" sz="2000" dirty="0">
                <a:solidFill>
                  <a:srgbClr val="0070C0"/>
                </a:solidFill>
                <a:ea typeface="宋体" panose="02010600030101010101" pitchFamily="2" charset="-122"/>
              </a:rPr>
              <a:t>Clock</a:t>
            </a:r>
            <a:r>
              <a:rPr lang="en-US" altLang="zh-CN" sz="2000" dirty="0">
                <a:ea typeface="宋体" panose="02010600030101010101" pitchFamily="2" charset="-122"/>
              </a:rPr>
              <a:t> replacement</a:t>
            </a:r>
            <a:endParaRPr lang="en-US" altLang="zh-CN" sz="2000" dirty="0">
              <a:ea typeface="宋体" panose="02010600030101010101" pitchFamily="2" charset="-122"/>
            </a:endParaRPr>
          </a:p>
          <a:p>
            <a:pPr lvl="1"/>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0</a:t>
            </a:r>
            <a:r>
              <a:rPr lang="en-US" altLang="zh-CN" sz="2000" dirty="0">
                <a:ea typeface="宋体" panose="02010600030101010101" pitchFamily="2" charset="-122"/>
              </a:rPr>
              <a:t> then the page is replaced, and the new page is inserted in the circular queue in that position;</a:t>
            </a:r>
            <a:endParaRPr lang="en-US" altLang="zh-CN" sz="2400" b="1" dirty="0">
              <a:ea typeface="宋体" panose="02010600030101010101" pitchFamily="2" charset="-122"/>
            </a:endParaRPr>
          </a:p>
          <a:p>
            <a:pPr lvl="1">
              <a:lnSpc>
                <a:spcPct val="90000"/>
              </a:lnSpc>
            </a:pPr>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1</a:t>
            </a:r>
            <a:r>
              <a:rPr lang="en-US" altLang="zh-CN" sz="2000" dirty="0">
                <a:ea typeface="宋体" panose="02010600030101010101" pitchFamily="2" charset="-122"/>
              </a:rPr>
              <a:t> then:</a:t>
            </a:r>
            <a:endParaRPr lang="en-US" altLang="zh-CN" sz="2000" dirty="0">
              <a:ea typeface="宋体" panose="02010600030101010101" pitchFamily="2" charset="-122"/>
            </a:endParaRPr>
          </a:p>
          <a:p>
            <a:pPr lvl="2">
              <a:lnSpc>
                <a:spcPct val="90000"/>
              </a:lnSpc>
            </a:pPr>
            <a:r>
              <a:rPr lang="en-US" altLang="zh-CN" sz="1800" dirty="0">
                <a:ea typeface="宋体" panose="02010600030101010101" pitchFamily="2" charset="-122"/>
              </a:rPr>
              <a:t>set reference bit 0</a:t>
            </a:r>
            <a:endParaRPr lang="en-US" altLang="zh-CN" sz="1800" dirty="0">
              <a:ea typeface="宋体" panose="02010600030101010101" pitchFamily="2" charset="-122"/>
            </a:endParaRPr>
          </a:p>
          <a:p>
            <a:pPr lvl="2">
              <a:lnSpc>
                <a:spcPct val="90000"/>
              </a:lnSpc>
            </a:pPr>
            <a:r>
              <a:rPr lang="en-US" altLang="zh-CN" sz="1800" dirty="0">
                <a:ea typeface="宋体" panose="02010600030101010101" pitchFamily="2" charset="-122"/>
              </a:rPr>
              <a:t>leave page in memory (</a:t>
            </a:r>
            <a:r>
              <a:rPr lang="en-US" altLang="zh-CN" sz="1800" dirty="0">
                <a:solidFill>
                  <a:srgbClr val="0070C0"/>
                </a:solidFill>
                <a:ea typeface="宋体" panose="02010600030101010101" pitchFamily="2" charset="-122"/>
              </a:rPr>
              <a:t>give this page the second chance</a:t>
            </a:r>
            <a:r>
              <a:rPr lang="en-US" altLang="zh-CN" sz="1800" dirty="0">
                <a:ea typeface="宋体" panose="02010600030101010101" pitchFamily="2" charset="-122"/>
              </a:rPr>
              <a:t>)</a:t>
            </a:r>
            <a:endParaRPr lang="en-US" altLang="zh-CN" sz="1800" dirty="0">
              <a:ea typeface="宋体" panose="02010600030101010101" pitchFamily="2" charset="-122"/>
            </a:endParaRPr>
          </a:p>
          <a:p>
            <a:pPr lvl="2">
              <a:lnSpc>
                <a:spcPct val="90000"/>
              </a:lnSpc>
            </a:pPr>
            <a:r>
              <a:rPr lang="en-US" altLang="zh-CN" sz="1800" dirty="0">
                <a:ea typeface="宋体" panose="02010600030101010101" pitchFamily="2" charset="-122"/>
              </a:rPr>
              <a:t>replace next page (in clock order), subject to same rules</a:t>
            </a:r>
            <a:endParaRPr lang="en-US" altLang="zh-CN" sz="1800" dirty="0">
              <a:ea typeface="宋体" panose="02010600030101010101" pitchFamily="2" charset="-122"/>
            </a:endParaRPr>
          </a:p>
          <a:p>
            <a:pPr lvl="1">
              <a:lnSpc>
                <a:spcPct val="90000"/>
              </a:lnSpc>
            </a:pPr>
            <a:r>
              <a:rPr lang="en-US" altLang="zh-CN" sz="2000" dirty="0">
                <a:ea typeface="宋体" panose="02010600030101010101" pitchFamily="2" charset="-122"/>
              </a:rPr>
              <a:t>In addition, if a page is used often enough to keep its reference bit set, it will never be replaced.</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Second chance Algorithm(Clock)</a:t>
            </a:r>
            <a:endParaRPr lang="zh-CN" altLang="en-US">
              <a:effectLst>
                <a:outerShdw blurRad="38100" dist="38100" dir="2700000" algn="tl">
                  <a:srgbClr val="C0C0C0"/>
                </a:outerShdw>
              </a:effectLst>
              <a:ea typeface="宋体" panose="02010600030101010101" pitchFamily="2" charset="-122"/>
            </a:endParaRPr>
          </a:p>
        </p:txBody>
      </p:sp>
      <p:sp>
        <p:nvSpPr>
          <p:cNvPr id="82947" name="内容占位符 2"/>
          <p:cNvSpPr>
            <a:spLocks noGrp="1"/>
          </p:cNvSpPr>
          <p:nvPr>
            <p:ph idx="4294967295"/>
          </p:nvPr>
        </p:nvSpPr>
        <p:spPr>
          <a:xfrm>
            <a:off x="812800" y="1077913"/>
            <a:ext cx="7950200" cy="4872037"/>
          </a:xfrm>
        </p:spPr>
        <p:txBody>
          <a:bodyPr/>
          <a:lstStyle/>
          <a:p>
            <a:pPr eaLnBrk="1" hangingPunct="1"/>
            <a:r>
              <a:rPr lang="zh-CN" altLang="en-US" sz="2000" dirty="0">
                <a:ea typeface="宋体" panose="02010600030101010101" pitchFamily="2" charset="-122"/>
              </a:rPr>
              <a:t>FIFO算法可能会把经常使用的页面置换出去，为了避免这一问题，对该算法做一个简单的修改—</a:t>
            </a:r>
            <a:r>
              <a:rPr lang="zh-CN" altLang="en-US" sz="2000" b="1" dirty="0">
                <a:solidFill>
                  <a:srgbClr val="FF0000"/>
                </a:solidFill>
                <a:ea typeface="宋体" panose="02010600030101010101" pitchFamily="2" charset="-122"/>
              </a:rPr>
              <a:t>二次机会算法</a:t>
            </a:r>
            <a:endParaRPr lang="zh-CN" altLang="en-US" sz="2000" b="1" dirty="0">
              <a:solidFill>
                <a:srgbClr val="FF0000"/>
              </a:solidFill>
              <a:ea typeface="宋体" panose="02010600030101010101" pitchFamily="2" charset="-122"/>
            </a:endParaRPr>
          </a:p>
          <a:p>
            <a:pPr eaLnBrk="1" hangingPunct="1"/>
            <a:endParaRPr lang="zh-CN" altLang="en-US" sz="2000" dirty="0">
              <a:ea typeface="宋体" panose="02010600030101010101" pitchFamily="2" charset="-122"/>
            </a:endParaRPr>
          </a:p>
          <a:p>
            <a:pPr eaLnBrk="1" hangingPunct="1"/>
            <a:r>
              <a:rPr lang="zh-CN" altLang="en-US" sz="2000" dirty="0">
                <a:solidFill>
                  <a:srgbClr val="0000CC"/>
                </a:solidFill>
                <a:ea typeface="宋体" panose="02010600030101010101" pitchFamily="2" charset="-122"/>
              </a:rPr>
              <a:t>基于FIFO算法</a:t>
            </a:r>
            <a:endParaRPr lang="zh-CN" altLang="en-US" sz="2000" dirty="0">
              <a:solidFill>
                <a:srgbClr val="0000CC"/>
              </a:solidFill>
              <a:ea typeface="宋体" panose="02010600030101010101" pitchFamily="2" charset="-122"/>
            </a:endParaRPr>
          </a:p>
          <a:p>
            <a:pPr eaLnBrk="1" hangingPunct="1"/>
            <a:r>
              <a:rPr lang="zh-CN" altLang="en-US" sz="2000" dirty="0">
                <a:ea typeface="宋体" panose="02010600030101010101" pitchFamily="2" charset="-122"/>
              </a:rPr>
              <a:t>当需要选择一页进行置换时，检查其引用位</a:t>
            </a:r>
            <a:endParaRPr lang="zh-CN" altLang="en-US" sz="2000" dirty="0">
              <a:ea typeface="宋体" panose="02010600030101010101" pitchFamily="2" charset="-122"/>
            </a:endParaRPr>
          </a:p>
          <a:p>
            <a:pPr lvl="1" eaLnBrk="1" hangingPunct="1"/>
            <a:r>
              <a:rPr lang="zh-CN" altLang="en-US" sz="2000" dirty="0">
                <a:ea typeface="宋体" panose="02010600030101010101" pitchFamily="2" charset="-122"/>
              </a:rPr>
              <a:t>若引用位为</a:t>
            </a:r>
            <a:r>
              <a:rPr lang="zh-CN" altLang="en-US" sz="2000" dirty="0">
                <a:solidFill>
                  <a:srgbClr val="0070C0"/>
                </a:solidFill>
                <a:ea typeface="宋体" panose="02010600030101010101" pitchFamily="2" charset="-122"/>
              </a:rPr>
              <a:t>0</a:t>
            </a:r>
            <a:r>
              <a:rPr lang="zh-CN" altLang="en-US" sz="2000" dirty="0">
                <a:ea typeface="宋体" panose="02010600030101010101" pitchFamily="2" charset="-122"/>
              </a:rPr>
              <a:t>，淘汰该页面（因为近期该页未被访问）</a:t>
            </a:r>
            <a:endParaRPr lang="zh-CN" altLang="en-US" sz="2000" dirty="0">
              <a:ea typeface="宋体" panose="02010600030101010101" pitchFamily="2" charset="-122"/>
            </a:endParaRPr>
          </a:p>
          <a:p>
            <a:pPr lvl="1" eaLnBrk="1" hangingPunct="1"/>
            <a:r>
              <a:rPr lang="zh-CN" altLang="en-US" sz="2000" dirty="0">
                <a:highlight>
                  <a:srgbClr val="FFFF00"/>
                </a:highlight>
                <a:ea typeface="宋体" panose="02010600030101010101" pitchFamily="2" charset="-122"/>
              </a:rPr>
              <a:t>若引用位为</a:t>
            </a:r>
            <a:r>
              <a:rPr lang="zh-CN" altLang="en-US" sz="2000" dirty="0">
                <a:solidFill>
                  <a:srgbClr val="0070C0"/>
                </a:solidFill>
                <a:highlight>
                  <a:srgbClr val="FFFF00"/>
                </a:highlight>
                <a:ea typeface="宋体" panose="02010600030101010101" pitchFamily="2" charset="-122"/>
              </a:rPr>
              <a:t>1</a:t>
            </a:r>
            <a:r>
              <a:rPr lang="zh-CN" altLang="en-US" sz="2000" dirty="0">
                <a:highlight>
                  <a:srgbClr val="FFFF00"/>
                </a:highlight>
                <a:ea typeface="宋体" panose="02010600030101010101" pitchFamily="2" charset="-122"/>
              </a:rPr>
              <a:t>，则不置换该页（</a:t>
            </a:r>
            <a:r>
              <a:rPr lang="zh-CN" altLang="en-US" sz="2000" dirty="0">
                <a:solidFill>
                  <a:srgbClr val="FF0000"/>
                </a:solidFill>
                <a:highlight>
                  <a:srgbClr val="FFFF00"/>
                </a:highlight>
                <a:ea typeface="宋体" panose="02010600030101010101" pitchFamily="2" charset="-122"/>
              </a:rPr>
              <a:t>给予该页第二次机会</a:t>
            </a:r>
            <a:r>
              <a:rPr lang="zh-CN" altLang="en-US" sz="2000" dirty="0">
                <a:highlight>
                  <a:srgbClr val="FFFF00"/>
                </a:highlight>
                <a:ea typeface="宋体" panose="02010600030101010101" pitchFamily="2" charset="-122"/>
              </a:rPr>
              <a:t>），将该引用位置0，然后</a:t>
            </a:r>
            <a:r>
              <a:rPr lang="zh-CN" altLang="en-US" sz="2000" dirty="0">
                <a:solidFill>
                  <a:srgbClr val="0000CC"/>
                </a:solidFill>
                <a:highlight>
                  <a:srgbClr val="FFFF00"/>
                </a:highlight>
                <a:ea typeface="宋体" panose="02010600030101010101" pitchFamily="2" charset="-122"/>
              </a:rPr>
              <a:t>检查下一页</a:t>
            </a:r>
            <a:r>
              <a:rPr lang="zh-CN" altLang="en-US" sz="2000" dirty="0">
                <a:highlight>
                  <a:srgbClr val="FFFF00"/>
                </a:highlight>
                <a:ea typeface="宋体" panose="02010600030101010101" pitchFamily="2" charset="-122"/>
              </a:rPr>
              <a:t>（按FIFO顺序,顺时针）</a:t>
            </a:r>
            <a:endParaRPr lang="zh-CN" altLang="en-US" sz="2000" dirty="0">
              <a:highlight>
                <a:srgbClr val="FFFF00"/>
              </a:highlight>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特别地，当发现一个页面所对应的引用为经常为</a:t>
            </a:r>
            <a:r>
              <a:rPr lang="en-US" altLang="zh-CN" sz="2000" dirty="0">
                <a:ea typeface="宋体" panose="02010600030101010101" pitchFamily="2" charset="-122"/>
              </a:rPr>
              <a:t>1</a:t>
            </a:r>
            <a:r>
              <a:rPr lang="zh-CN" altLang="en-US" sz="2000" dirty="0">
                <a:ea typeface="宋体" panose="02010600030101010101" pitchFamily="2" charset="-122"/>
              </a:rPr>
              <a:t>，则不置换它</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一般地，将页面按照FIFO顺序建立一个循环队列；</a:t>
            </a:r>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如果所有的引用为都为</a:t>
            </a:r>
            <a:r>
              <a:rPr lang="en-US" altLang="zh-CN" sz="2000" dirty="0">
                <a:ea typeface="宋体" panose="02010600030101010101" pitchFamily="2" charset="-122"/>
              </a:rPr>
              <a:t>1</a:t>
            </a:r>
            <a:r>
              <a:rPr lang="zh-CN" altLang="en-US" sz="2000" dirty="0">
                <a:ea typeface="宋体" panose="02010600030101010101" pitchFamily="2" charset="-122"/>
              </a:rPr>
              <a:t>，退化为</a:t>
            </a:r>
            <a:r>
              <a:rPr lang="en-US" altLang="zh-CN" sz="2000" dirty="0">
                <a:ea typeface="宋体" panose="02010600030101010101" pitchFamily="2" charset="-122"/>
              </a:rPr>
              <a:t>FIFO</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828675" y="0"/>
            <a:ext cx="8267700" cy="844550"/>
          </a:xfrm>
        </p:spPr>
        <p:txBody>
          <a:bodyPr/>
          <a:lstStyle/>
          <a:p>
            <a:pPr>
              <a:defRPr/>
            </a:pPr>
            <a:r>
              <a:rPr lang="en-US" altLang="zh-CN" sz="2000">
                <a:effectLst>
                  <a:outerShdw blurRad="38100" dist="38100" dir="2700000" algn="tl">
                    <a:srgbClr val="C0C0C0"/>
                  </a:outerShdw>
                </a:effectLst>
                <a:ea typeface="宋体" panose="02010600030101010101" pitchFamily="2" charset="-122"/>
              </a:rPr>
              <a:t>Second-Chance (clock) Page-Replacement Algorithm</a:t>
            </a:r>
            <a:endParaRPr lang="en-US" altLang="zh-CN" sz="2000">
              <a:effectLst>
                <a:outerShdw blurRad="38100" dist="38100" dir="2700000" algn="tl">
                  <a:srgbClr val="C0C0C0"/>
                </a:outerShdw>
              </a:effectLst>
              <a:ea typeface="宋体" panose="02010600030101010101" pitchFamily="2" charset="-122"/>
            </a:endParaRPr>
          </a:p>
        </p:txBody>
      </p:sp>
      <p:pic>
        <p:nvPicPr>
          <p:cNvPr id="83971" name="Picture 4"/>
          <p:cNvPicPr>
            <a:picLocks noChangeAspect="1" noChangeArrowheads="1"/>
          </p:cNvPicPr>
          <p:nvPr/>
        </p:nvPicPr>
        <p:blipFill>
          <a:blip r:embed="rId1">
            <a:extLst>
              <a:ext uri="{28A0092B-C50C-407E-A947-70E740481C1C}">
                <a14:useLocalDpi xmlns:a14="http://schemas.microsoft.com/office/drawing/2010/main" val="0"/>
              </a:ext>
            </a:extLst>
          </a:blip>
          <a:srcRect l="8766" t="983" r="8766" b="983"/>
          <a:stretch>
            <a:fillRect/>
          </a:stretch>
        </p:blipFill>
        <p:spPr bwMode="auto">
          <a:xfrm>
            <a:off x="2228295" y="1095375"/>
            <a:ext cx="4500979" cy="5210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83972" name="矩形标注 3"/>
          <p:cNvSpPr>
            <a:spLocks noChangeArrowheads="1"/>
          </p:cNvSpPr>
          <p:nvPr/>
        </p:nvSpPr>
        <p:spPr bwMode="auto">
          <a:xfrm>
            <a:off x="435004" y="2085054"/>
            <a:ext cx="1666169" cy="959703"/>
          </a:xfrm>
          <a:prstGeom prst="wedgeRectCallout">
            <a:avLst>
              <a:gd name="adj1" fmla="val 97191"/>
              <a:gd name="adj2" fmla="val 16023"/>
            </a:avLst>
          </a:prstGeom>
          <a:noFill/>
          <a:ln w="9525">
            <a:solidFill>
              <a:srgbClr val="7030A0"/>
            </a:solidFill>
            <a:miter lim="800000"/>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endParaRPr lang="en-US" altLang="zh-CN" sz="1400" dirty="0">
              <a:ea typeface="宋体" panose="02010600030101010101" pitchFamily="2" charset="-122"/>
            </a:endParaRPr>
          </a:p>
        </p:txBody>
      </p:sp>
      <p:sp>
        <p:nvSpPr>
          <p:cNvPr id="83973" name="矩形标注 4"/>
          <p:cNvSpPr>
            <a:spLocks noChangeArrowheads="1"/>
          </p:cNvSpPr>
          <p:nvPr/>
        </p:nvSpPr>
        <p:spPr bwMode="auto">
          <a:xfrm>
            <a:off x="6729274" y="4059406"/>
            <a:ext cx="1979721" cy="960066"/>
          </a:xfrm>
          <a:prstGeom prst="wedgeRectCallout">
            <a:avLst>
              <a:gd name="adj1" fmla="val -90129"/>
              <a:gd name="adj2" fmla="val -46471"/>
            </a:avLst>
          </a:prstGeom>
          <a:noFill/>
          <a:ln w="9525">
            <a:solidFill>
              <a:srgbClr val="7030A0"/>
            </a:solidFill>
            <a:miter lim="800000"/>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1</a:t>
            </a:r>
            <a:r>
              <a:rPr lang="zh-CN" altLang="en-US" sz="1400" dirty="0">
                <a:ea typeface="宋体" panose="02010600030101010101" pitchFamily="2" charset="-122"/>
              </a:rPr>
              <a:t>、淘汰该页</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2</a:t>
            </a:r>
            <a:r>
              <a:rPr lang="zh-CN" altLang="en-US" sz="1400" dirty="0">
                <a:ea typeface="宋体" panose="02010600030101010101" pitchFamily="2" charset="-122"/>
              </a:rPr>
              <a:t>、新页面</a:t>
            </a:r>
            <a:r>
              <a:rPr lang="zh-CN" altLang="en-US" sz="1400" dirty="0" smtClean="0">
                <a:ea typeface="宋体" panose="02010600030101010101" pitchFamily="2" charset="-122"/>
              </a:rPr>
              <a:t>装入该</a:t>
            </a:r>
            <a:r>
              <a:rPr lang="zh-CN" altLang="en-US" sz="1400" dirty="0">
                <a:ea typeface="宋体" panose="02010600030101010101" pitchFamily="2" charset="-122"/>
              </a:rPr>
              <a:t>位置</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3</a:t>
            </a:r>
            <a:r>
              <a:rPr lang="zh-CN" altLang="en-US" sz="1400" dirty="0">
                <a:ea typeface="宋体" panose="02010600030101010101" pitchFamily="2" charset="-122"/>
              </a:rPr>
              <a:t>、下次检查</a:t>
            </a:r>
            <a:r>
              <a:rPr lang="zh-CN" altLang="en-US" sz="1400" dirty="0" smtClean="0">
                <a:ea typeface="宋体" panose="02010600030101010101" pitchFamily="2" charset="-122"/>
              </a:rPr>
              <a:t>从下</a:t>
            </a:r>
            <a:r>
              <a:rPr lang="zh-CN" altLang="en-US" sz="1400" dirty="0">
                <a:ea typeface="宋体" panose="02010600030101010101" pitchFamily="2" charset="-122"/>
              </a:rPr>
              <a:t>一个位置开始</a:t>
            </a:r>
            <a:endParaRPr lang="zh-CN" altLang="en-US" sz="1400" dirty="0">
              <a:ea typeface="宋体" panose="02010600030101010101" pitchFamily="2" charset="-122"/>
            </a:endParaRPr>
          </a:p>
        </p:txBody>
      </p:sp>
      <p:sp>
        <p:nvSpPr>
          <p:cNvPr id="83974" name="矩形标注 3"/>
          <p:cNvSpPr>
            <a:spLocks noChangeArrowheads="1"/>
          </p:cNvSpPr>
          <p:nvPr/>
        </p:nvSpPr>
        <p:spPr bwMode="auto">
          <a:xfrm>
            <a:off x="435007" y="1256446"/>
            <a:ext cx="1822142" cy="776635"/>
          </a:xfrm>
          <a:prstGeom prst="wedgeRectCallout">
            <a:avLst>
              <a:gd name="adj1" fmla="val 81648"/>
              <a:gd name="adj2" fmla="val 69618"/>
            </a:avLst>
          </a:prstGeom>
          <a:noFill/>
          <a:ln w="9525">
            <a:solidFill>
              <a:srgbClr val="7030A0"/>
            </a:solidFill>
            <a:miter lim="800000"/>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上次检查到这里结束；</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本次检查从</a:t>
            </a:r>
            <a:r>
              <a:rPr lang="zh-CN" altLang="en-US" sz="1400" dirty="0" smtClean="0">
                <a:ea typeface="宋体" panose="02010600030101010101" pitchFamily="2" charset="-122"/>
              </a:rPr>
              <a:t>下一</a:t>
            </a:r>
            <a:r>
              <a:rPr lang="zh-CN" altLang="en-US" sz="1400" dirty="0">
                <a:ea typeface="宋体" panose="02010600030101010101" pitchFamily="2" charset="-122"/>
              </a:rPr>
              <a:t>个位置</a:t>
            </a:r>
            <a:r>
              <a:rPr lang="zh-CN" altLang="en-US" sz="1400" dirty="0" smtClean="0">
                <a:ea typeface="宋体" panose="02010600030101010101" pitchFamily="2" charset="-122"/>
              </a:rPr>
              <a:t>开始 </a:t>
            </a:r>
            <a:r>
              <a:rPr lang="en-US" altLang="zh-CN" sz="1400" b="1" dirty="0" smtClean="0">
                <a:solidFill>
                  <a:srgbClr val="0000CC"/>
                </a:solidFill>
                <a:ea typeface="宋体" panose="02010600030101010101" pitchFamily="2" charset="-122"/>
              </a:rPr>
              <a:t>(</a:t>
            </a:r>
            <a:r>
              <a:rPr lang="zh-CN" altLang="en-US" sz="1400" b="1" dirty="0">
                <a:solidFill>
                  <a:srgbClr val="0000CC"/>
                </a:solidFill>
                <a:ea typeface="宋体" panose="02010600030101010101" pitchFamily="2" charset="-122"/>
              </a:rPr>
              <a:t>顺时针方向</a:t>
            </a:r>
            <a:r>
              <a:rPr lang="en-US" altLang="zh-CN" sz="1400" b="1" dirty="0">
                <a:solidFill>
                  <a:srgbClr val="0000CC"/>
                </a:solidFill>
                <a:ea typeface="宋体" panose="02010600030101010101" pitchFamily="2" charset="-122"/>
              </a:rPr>
              <a:t>)</a:t>
            </a:r>
            <a:endParaRPr lang="zh-CN" altLang="en-US" sz="1400" b="1" dirty="0">
              <a:solidFill>
                <a:srgbClr val="0000CC"/>
              </a:solidFill>
              <a:ea typeface="宋体" panose="02010600030101010101" pitchFamily="2" charset="-122"/>
            </a:endParaRPr>
          </a:p>
        </p:txBody>
      </p:sp>
      <p:sp>
        <p:nvSpPr>
          <p:cNvPr id="7" name="矩形标注 3"/>
          <p:cNvSpPr>
            <a:spLocks noChangeArrowheads="1"/>
          </p:cNvSpPr>
          <p:nvPr/>
        </p:nvSpPr>
        <p:spPr bwMode="auto">
          <a:xfrm>
            <a:off x="6884586" y="1901715"/>
            <a:ext cx="1654174" cy="822029"/>
          </a:xfrm>
          <a:prstGeom prst="wedgeRectCallout">
            <a:avLst>
              <a:gd name="adj1" fmla="val -116998"/>
              <a:gd name="adj2" fmla="val 69270"/>
            </a:avLst>
          </a:prstGeom>
          <a:noFill/>
          <a:ln w="9525">
            <a:solidFill>
              <a:srgbClr val="7030A0"/>
            </a:solidFill>
            <a:miter lim="800000"/>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endParaRPr lang="zh-CN" altLang="en-US" sz="1400" dirty="0">
              <a:ea typeface="宋体" panose="02010600030101010101" pitchFamily="2" charset="-122"/>
            </a:endParaRPr>
          </a:p>
        </p:txBody>
      </p:sp>
      <p:sp>
        <p:nvSpPr>
          <p:cNvPr id="8" name="矩形标注 3"/>
          <p:cNvSpPr>
            <a:spLocks noChangeArrowheads="1"/>
          </p:cNvSpPr>
          <p:nvPr/>
        </p:nvSpPr>
        <p:spPr bwMode="auto">
          <a:xfrm>
            <a:off x="377301" y="3128253"/>
            <a:ext cx="1850994" cy="931153"/>
          </a:xfrm>
          <a:prstGeom prst="wedgeRectCallout">
            <a:avLst>
              <a:gd name="adj1" fmla="val 87544"/>
              <a:gd name="adj2" fmla="val -19998"/>
            </a:avLst>
          </a:prstGeom>
          <a:noFill/>
          <a:ln w="9525">
            <a:solidFill>
              <a:srgbClr val="7030A0"/>
            </a:solidFill>
            <a:miter lim="800000"/>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endParaRPr lang="en-US" altLang="zh-CN" sz="1400" dirty="0">
              <a:ea typeface="宋体" panose="02010600030101010101" pitchFamily="2" charset="-122"/>
            </a:endParaRPr>
          </a:p>
        </p:txBody>
      </p:sp>
      <p:sp>
        <p:nvSpPr>
          <p:cNvPr id="9" name="矩形标注 3"/>
          <p:cNvSpPr>
            <a:spLocks noChangeArrowheads="1"/>
          </p:cNvSpPr>
          <p:nvPr/>
        </p:nvSpPr>
        <p:spPr bwMode="auto">
          <a:xfrm>
            <a:off x="6843079" y="2887999"/>
            <a:ext cx="1737189" cy="814794"/>
          </a:xfrm>
          <a:prstGeom prst="wedgeRectCallout">
            <a:avLst>
              <a:gd name="adj1" fmla="val -109964"/>
              <a:gd name="adj2" fmla="val 21619"/>
            </a:avLst>
          </a:prstGeom>
          <a:noFill/>
          <a:ln w="9525">
            <a:solidFill>
              <a:srgbClr val="7030A0"/>
            </a:solidFill>
            <a:miter lim="800000"/>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endParaRPr lang="zh-CN" altLang="en-US" sz="1400" dirty="0">
              <a:ea typeface="宋体" panose="02010600030101010101" pitchFamily="2" charset="-122"/>
            </a:endParaRPr>
          </a:p>
        </p:txBody>
      </p:sp>
      <p:sp>
        <p:nvSpPr>
          <p:cNvPr id="12" name="矩形标注 3"/>
          <p:cNvSpPr>
            <a:spLocks noChangeArrowheads="1"/>
          </p:cNvSpPr>
          <p:nvPr/>
        </p:nvSpPr>
        <p:spPr bwMode="auto">
          <a:xfrm>
            <a:off x="406154" y="4190189"/>
            <a:ext cx="1850994" cy="547181"/>
          </a:xfrm>
          <a:prstGeom prst="wedgeRectCallout">
            <a:avLst>
              <a:gd name="adj1" fmla="val 86493"/>
              <a:gd name="adj2" fmla="val -56562"/>
            </a:avLst>
          </a:prstGeom>
          <a:noFill/>
          <a:ln w="9525">
            <a:solidFill>
              <a:srgbClr val="7030A0"/>
            </a:solidFill>
            <a:miter lim="800000"/>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a:t>
            </a:r>
            <a:r>
              <a:rPr lang="zh-CN" altLang="en-US" sz="1400" dirty="0" smtClean="0">
                <a:ea typeface="宋体" panose="02010600030101010101" pitchFamily="2" charset="-122"/>
              </a:rPr>
              <a:t>是</a:t>
            </a:r>
            <a:r>
              <a:rPr lang="en-US" altLang="zh-CN" sz="1400" dirty="0">
                <a:ea typeface="宋体" panose="02010600030101010101" pitchFamily="2" charset="-122"/>
              </a:rPr>
              <a:t>0</a:t>
            </a:r>
            <a:r>
              <a:rPr lang="zh-CN" altLang="en-US" sz="1400" dirty="0" smtClean="0">
                <a:ea typeface="宋体" panose="02010600030101010101" pitchFamily="2" charset="-122"/>
              </a:rPr>
              <a:t>，淘汰该页</a:t>
            </a:r>
            <a:endParaRPr lang="en-US" altLang="zh-CN" sz="1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7" grpId="0" animBg="1"/>
      <p:bldP spid="8"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虚拟存储器的基本思想</a:t>
            </a:r>
            <a:endParaRPr lang="zh-CN" altLang="en-US">
              <a:effectLst>
                <a:outerShdw blurRad="38100" dist="38100" dir="2700000" algn="tl">
                  <a:srgbClr val="C0C0C0"/>
                </a:outerShdw>
              </a:effectLst>
              <a:ea typeface="宋体" panose="02010600030101010101" pitchFamily="2" charset="-122"/>
            </a:endParaRPr>
          </a:p>
        </p:txBody>
      </p:sp>
      <p:sp>
        <p:nvSpPr>
          <p:cNvPr id="10243" name="Rectangle 3"/>
          <p:cNvSpPr>
            <a:spLocks noGrp="1" noChangeArrowheads="1"/>
          </p:cNvSpPr>
          <p:nvPr>
            <p:ph type="body" idx="4294967295"/>
          </p:nvPr>
        </p:nvSpPr>
        <p:spPr>
          <a:xfrm>
            <a:off x="665163" y="1108075"/>
            <a:ext cx="7756461" cy="5137150"/>
          </a:xfrm>
        </p:spPr>
        <p:txBody>
          <a:bodyPr/>
          <a:lstStyle/>
          <a:p>
            <a:pPr eaLnBrk="1" hangingPunct="1"/>
            <a:r>
              <a:rPr lang="zh-CN" altLang="en-US" sz="1800" b="1" dirty="0" smtClean="0">
                <a:ea typeface="宋体" panose="02010600030101010101" pitchFamily="2" charset="-122"/>
              </a:rPr>
              <a:t>基于虚拟存储技术，用户可在</a:t>
            </a:r>
            <a:r>
              <a:rPr lang="zh-CN" altLang="en-US" sz="1800" b="1" dirty="0">
                <a:ea typeface="宋体" panose="02010600030101010101" pitchFamily="2" charset="-122"/>
              </a:rPr>
              <a:t>一</a:t>
            </a:r>
            <a:r>
              <a:rPr lang="zh-CN" altLang="en-US" sz="1800" b="1" dirty="0" smtClean="0">
                <a:ea typeface="宋体" panose="02010600030101010101" pitchFamily="2" charset="-122"/>
              </a:rPr>
              <a:t>个比物理内存大的多的</a:t>
            </a:r>
            <a:r>
              <a:rPr lang="zh-CN" altLang="en-US" sz="1800" b="1" u="sng" dirty="0" smtClean="0">
                <a:solidFill>
                  <a:srgbClr val="7030A0"/>
                </a:solidFill>
                <a:ea typeface="宋体" panose="02010600030101010101" pitchFamily="2" charset="-122"/>
              </a:rPr>
              <a:t>虚拟地址空间中编程</a:t>
            </a:r>
            <a:r>
              <a:rPr lang="zh-CN" altLang="en-US" sz="1800" b="1" dirty="0" smtClean="0">
                <a:ea typeface="宋体" panose="02010600030101010101" pitchFamily="2" charset="-122"/>
              </a:rPr>
              <a:t>；</a:t>
            </a:r>
            <a:endParaRPr lang="en-US" altLang="zh-CN" sz="1800" b="1" dirty="0">
              <a:ea typeface="宋体" panose="02010600030101010101" pitchFamily="2" charset="-122"/>
            </a:endParaRPr>
          </a:p>
          <a:p>
            <a:pPr eaLnBrk="1" hangingPunct="1"/>
            <a:endParaRPr lang="en-US" altLang="zh-CN" sz="1800" b="1" dirty="0" smtClean="0">
              <a:solidFill>
                <a:srgbClr val="FF0000"/>
              </a:solidFill>
              <a:ea typeface="宋体" panose="02010600030101010101" pitchFamily="2" charset="-122"/>
            </a:endParaRPr>
          </a:p>
          <a:p>
            <a:pPr eaLnBrk="1" hangingPunct="1"/>
            <a:r>
              <a:rPr lang="zh-CN" altLang="en-US" sz="1800" b="1" dirty="0" smtClean="0">
                <a:solidFill>
                  <a:srgbClr val="FF0000"/>
                </a:solidFill>
                <a:ea typeface="宋体" panose="02010600030101010101" pitchFamily="2" charset="-122"/>
              </a:rPr>
              <a:t>虚拟存储器</a:t>
            </a:r>
            <a:r>
              <a:rPr lang="zh-CN" altLang="en-US" sz="1800" b="1" dirty="0">
                <a:ea typeface="宋体" panose="02010600030101010101" pitchFamily="2" charset="-122"/>
              </a:rPr>
              <a:t>指的是仅把作业的</a:t>
            </a:r>
            <a:r>
              <a:rPr lang="zh-CN" altLang="en-US" sz="1800" b="1" dirty="0">
                <a:solidFill>
                  <a:srgbClr val="0000CC"/>
                </a:solidFill>
                <a:ea typeface="宋体" panose="02010600030101010101" pitchFamily="2" charset="-122"/>
              </a:rPr>
              <a:t>一部分</a:t>
            </a:r>
            <a:r>
              <a:rPr lang="zh-CN" altLang="en-US" sz="1800" b="1" dirty="0">
                <a:ea typeface="宋体" panose="02010600030101010101" pitchFamily="2" charset="-122"/>
              </a:rPr>
              <a:t>装入内存</a:t>
            </a:r>
            <a:r>
              <a:rPr lang="zh-CN" altLang="en-US" sz="1800" b="1" dirty="0">
                <a:solidFill>
                  <a:srgbClr val="7030A0"/>
                </a:solidFill>
                <a:ea typeface="宋体" panose="02010600030101010101" pitchFamily="2" charset="-122"/>
              </a:rPr>
              <a:t>便可运行作业</a:t>
            </a:r>
            <a:r>
              <a:rPr lang="zh-CN" altLang="en-US" sz="1800" b="1" dirty="0">
                <a:ea typeface="宋体" panose="02010600030101010101" pitchFamily="2" charset="-122"/>
              </a:rPr>
              <a:t>，具有</a:t>
            </a:r>
            <a:r>
              <a:rPr lang="zh-CN" altLang="en-US" sz="1800" b="1" dirty="0">
                <a:solidFill>
                  <a:srgbClr val="0000CC"/>
                </a:solidFill>
                <a:ea typeface="宋体" panose="02010600030101010101" pitchFamily="2" charset="-122"/>
              </a:rPr>
              <a:t>请求调入功能和置换功能</a:t>
            </a:r>
            <a:r>
              <a:rPr lang="zh-CN" altLang="en-US" sz="1800" b="1" dirty="0">
                <a:ea typeface="宋体" panose="02010600030101010101" pitchFamily="2" charset="-122"/>
              </a:rPr>
              <a:t>， 能从</a:t>
            </a:r>
            <a:r>
              <a:rPr lang="zh-CN" altLang="en-US" sz="1800" b="1" dirty="0">
                <a:solidFill>
                  <a:srgbClr val="7030A0"/>
                </a:solidFill>
                <a:ea typeface="宋体" panose="02010600030101010101" pitchFamily="2" charset="-122"/>
              </a:rPr>
              <a:t>逻辑上对内存容量加以扩充</a:t>
            </a:r>
            <a:r>
              <a:rPr lang="zh-CN" altLang="en-US" sz="1800" b="1" dirty="0">
                <a:ea typeface="宋体" panose="02010600030101010101" pitchFamily="2" charset="-122"/>
              </a:rPr>
              <a:t>的一种存储器系统。</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其</a:t>
            </a:r>
            <a:r>
              <a:rPr lang="zh-CN" altLang="en-US" sz="1800" b="1" dirty="0">
                <a:solidFill>
                  <a:srgbClr val="0000CC"/>
                </a:solidFill>
                <a:ea typeface="宋体" panose="02010600030101010101" pitchFamily="2" charset="-122"/>
              </a:rPr>
              <a:t>逻辑容量</a:t>
            </a:r>
            <a:r>
              <a:rPr lang="zh-CN" altLang="en-US" sz="1800" b="1" dirty="0">
                <a:ea typeface="宋体" panose="02010600030101010101" pitchFamily="2" charset="-122"/>
              </a:rPr>
              <a:t>由内存容量和外存容量之和所决定，其</a:t>
            </a:r>
            <a:r>
              <a:rPr lang="zh-CN" altLang="en-US" sz="1800" b="1" dirty="0">
                <a:solidFill>
                  <a:srgbClr val="006600"/>
                </a:solidFill>
                <a:ea typeface="宋体" panose="02010600030101010101" pitchFamily="2" charset="-122"/>
              </a:rPr>
              <a:t>运行速度</a:t>
            </a:r>
            <a:r>
              <a:rPr lang="zh-CN" altLang="en-US" sz="1800" b="1" dirty="0">
                <a:solidFill>
                  <a:srgbClr val="C00000"/>
                </a:solidFill>
                <a:ea typeface="宋体" panose="02010600030101010101" pitchFamily="2" charset="-122"/>
              </a:rPr>
              <a:t>接近于</a:t>
            </a:r>
            <a:r>
              <a:rPr lang="zh-CN" altLang="en-US" sz="1800" b="1" dirty="0">
                <a:solidFill>
                  <a:srgbClr val="006600"/>
                </a:solidFill>
                <a:ea typeface="宋体" panose="02010600030101010101" pitchFamily="2" charset="-122"/>
              </a:rPr>
              <a:t>内存速度</a:t>
            </a:r>
            <a:r>
              <a:rPr lang="zh-CN" altLang="en-US" sz="1800" b="1" dirty="0">
                <a:ea typeface="宋体" panose="02010600030101010101" pitchFamily="2" charset="-122"/>
              </a:rPr>
              <a:t>，而</a:t>
            </a:r>
            <a:r>
              <a:rPr lang="zh-CN" altLang="en-US" sz="1800" b="1" dirty="0">
                <a:solidFill>
                  <a:srgbClr val="7030A0"/>
                </a:solidFill>
                <a:ea typeface="宋体" panose="02010600030101010101" pitchFamily="2" charset="-122"/>
              </a:rPr>
              <a:t>每位的成本</a:t>
            </a:r>
            <a:r>
              <a:rPr lang="zh-CN" altLang="en-US" sz="1800" b="1" dirty="0">
                <a:ea typeface="宋体" panose="02010600030101010101" pitchFamily="2" charset="-122"/>
              </a:rPr>
              <a:t>却又接近于外存。</a:t>
            </a:r>
            <a:endParaRPr lang="zh-CN" altLang="en-US" sz="1800" b="1" dirty="0">
              <a:ea typeface="宋体" panose="02010600030101010101" pitchFamily="2" charset="-122"/>
            </a:endParaRPr>
          </a:p>
          <a:p>
            <a:pPr eaLnBrk="1" hangingPunct="1"/>
            <a:endParaRPr lang="zh-CN" altLang="en-US" sz="1800" dirty="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idx="4294967295"/>
          </p:nvPr>
        </p:nvSpPr>
        <p:spPr/>
        <p:txBody>
          <a:bodyPr/>
          <a:lstStyle/>
          <a:p>
            <a:pPr>
              <a:defRPr/>
            </a:pPr>
            <a:r>
              <a:rPr lang="zh-CN" altLang="en-US" dirty="0">
                <a:solidFill>
                  <a:srgbClr val="0070C0"/>
                </a:solidFill>
                <a:effectLst>
                  <a:outerShdw blurRad="38100" dist="38100" dir="2700000" algn="tl">
                    <a:srgbClr val="C0C0C0"/>
                  </a:outerShdw>
                </a:effectLst>
                <a:ea typeface="宋体" panose="02010600030101010101" pitchFamily="2" charset="-122"/>
              </a:rPr>
              <a:t>Enhanced</a:t>
            </a:r>
            <a:r>
              <a:rPr lang="zh-CN" altLang="en-US" dirty="0">
                <a:effectLst>
                  <a:outerShdw blurRad="38100" dist="38100" dir="2700000" algn="tl">
                    <a:srgbClr val="C0C0C0"/>
                  </a:outerShdw>
                </a:effectLst>
                <a:ea typeface="宋体" panose="02010600030101010101" pitchFamily="2" charset="-122"/>
              </a:rPr>
              <a:t> Second-chance Algorithm</a:t>
            </a:r>
            <a:endParaRPr lang="zh-CN" altLang="en-US" dirty="0">
              <a:effectLst>
                <a:outerShdw blurRad="38100" dist="38100" dir="2700000" algn="tl">
                  <a:srgbClr val="C0C0C0"/>
                </a:outerShdw>
              </a:effectLst>
              <a:ea typeface="宋体" panose="02010600030101010101" pitchFamily="2" charset="-122"/>
            </a:endParaRPr>
          </a:p>
        </p:txBody>
      </p:sp>
      <p:sp>
        <p:nvSpPr>
          <p:cNvPr id="84995" name="内容占位符 2"/>
          <p:cNvSpPr>
            <a:spLocks noGrp="1"/>
          </p:cNvSpPr>
          <p:nvPr>
            <p:ph idx="4294967295"/>
          </p:nvPr>
        </p:nvSpPr>
        <p:spPr>
          <a:xfrm>
            <a:off x="827087" y="1282700"/>
            <a:ext cx="7558155" cy="4483100"/>
          </a:xfrm>
        </p:spPr>
        <p:txBody>
          <a:bodyPr/>
          <a:lstStyle/>
          <a:p>
            <a:r>
              <a:rPr lang="zh-CN" altLang="en-US" sz="2400" dirty="0">
                <a:solidFill>
                  <a:srgbClr val="0000CC"/>
                </a:solidFill>
                <a:ea typeface="宋体" panose="02010600030101010101" pitchFamily="2" charset="-122"/>
              </a:rPr>
              <a:t>在二次机会算法的基础上，再增加一个</a:t>
            </a:r>
            <a:r>
              <a:rPr lang="zh-CN" altLang="en-US" sz="2400" b="1" u="sng" dirty="0">
                <a:solidFill>
                  <a:srgbClr val="009900"/>
                </a:solidFill>
                <a:ea typeface="宋体" panose="02010600030101010101" pitchFamily="2" charset="-122"/>
              </a:rPr>
              <a:t>修改位</a:t>
            </a:r>
            <a:endParaRPr lang="zh-CN" altLang="en-US" sz="2400" b="1" u="sng" dirty="0">
              <a:solidFill>
                <a:srgbClr val="009900"/>
              </a:solidFill>
              <a:ea typeface="宋体" panose="02010600030101010101" pitchFamily="2" charset="-122"/>
            </a:endParaRPr>
          </a:p>
          <a:p>
            <a:r>
              <a:rPr lang="en-US" altLang="zh-CN" sz="2400" dirty="0">
                <a:ea typeface="宋体" panose="02010600030101010101" pitchFamily="2" charset="-122"/>
              </a:rPr>
              <a:t>The </a:t>
            </a:r>
            <a:r>
              <a:rPr lang="en-US" altLang="zh-CN" sz="2400" b="1" dirty="0">
                <a:solidFill>
                  <a:srgbClr val="FF0000"/>
                </a:solidFill>
                <a:ea typeface="宋体" panose="02010600030101010101" pitchFamily="2" charset="-122"/>
              </a:rPr>
              <a:t>reference bit</a:t>
            </a:r>
            <a:r>
              <a:rPr lang="en-US" altLang="zh-CN" sz="2400" dirty="0">
                <a:ea typeface="宋体" panose="02010600030101010101" pitchFamily="2" charset="-122"/>
              </a:rPr>
              <a:t>  and the </a:t>
            </a:r>
            <a:r>
              <a:rPr lang="en-US" altLang="zh-CN" sz="2400" b="1" dirty="0">
                <a:solidFill>
                  <a:srgbClr val="FF0000"/>
                </a:solidFill>
                <a:ea typeface="宋体" panose="02010600030101010101" pitchFamily="2" charset="-122"/>
              </a:rPr>
              <a:t>modify bit </a:t>
            </a:r>
            <a:r>
              <a:rPr lang="en-US" altLang="zh-CN" sz="2400" dirty="0">
                <a:ea typeface="宋体" panose="02010600030101010101" pitchFamily="2" charset="-122"/>
              </a:rPr>
              <a:t>as an order pair</a:t>
            </a:r>
            <a:endParaRPr lang="en-US" altLang="zh-CN" sz="2400" dirty="0">
              <a:ea typeface="宋体" panose="02010600030101010101" pitchFamily="2" charset="-122"/>
            </a:endParaRPr>
          </a:p>
          <a:p>
            <a:r>
              <a:rPr lang="en-US" altLang="zh-CN" sz="2400" dirty="0">
                <a:ea typeface="宋体" panose="02010600030101010101" pitchFamily="2" charset="-122"/>
              </a:rPr>
              <a:t>(</a:t>
            </a:r>
            <a:r>
              <a:rPr lang="en-US" altLang="zh-CN" sz="2400" dirty="0">
                <a:solidFill>
                  <a:srgbClr val="7030A0"/>
                </a:solidFill>
                <a:ea typeface="宋体" panose="02010600030101010101" pitchFamily="2" charset="-122"/>
              </a:rPr>
              <a:t>reference bit </a:t>
            </a:r>
            <a:r>
              <a:rPr lang="en-US" altLang="zh-CN" sz="2400" dirty="0">
                <a:ea typeface="宋体" panose="02010600030101010101" pitchFamily="2" charset="-122"/>
              </a:rPr>
              <a:t>, </a:t>
            </a:r>
            <a:r>
              <a:rPr lang="en-US" altLang="zh-CN" sz="2400" dirty="0">
                <a:solidFill>
                  <a:srgbClr val="0000CC"/>
                </a:solidFill>
                <a:ea typeface="宋体" panose="02010600030101010101" pitchFamily="2" charset="-122"/>
              </a:rPr>
              <a:t>modify bit </a:t>
            </a:r>
            <a:r>
              <a:rPr lang="en-US" altLang="zh-CN" sz="2400" dirty="0">
                <a:ea typeface="宋体" panose="02010600030101010101" pitchFamily="2" charset="-122"/>
              </a:rPr>
              <a:t>)</a:t>
            </a:r>
            <a:endParaRPr lang="en-US" altLang="zh-CN" sz="2400" dirty="0">
              <a:ea typeface="宋体" panose="02010600030101010101" pitchFamily="2" charset="-122"/>
            </a:endParaRP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0</a:t>
            </a:r>
            <a:r>
              <a:rPr lang="en-US" altLang="zh-CN" sz="2000" b="1" dirty="0">
                <a:solidFill>
                  <a:srgbClr val="009900"/>
                </a:solidFill>
                <a:ea typeface="宋体" panose="02010600030101010101" pitchFamily="2" charset="-122"/>
              </a:rPr>
              <a:t>,0</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--best page to replace</a:t>
            </a:r>
            <a:endParaRPr lang="en-US" altLang="zh-CN" sz="2000" b="1" dirty="0">
              <a:ea typeface="宋体" panose="02010600030101010101" pitchFamily="2" charset="-122"/>
            </a:endParaRP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0</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1</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—not quite as good, because the page will need to be written out before replacement</a:t>
            </a:r>
            <a:endParaRPr lang="en-US" altLang="zh-CN" sz="2000" dirty="0">
              <a:ea typeface="宋体" panose="02010600030101010101" pitchFamily="2" charset="-122"/>
            </a:endParaRP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1</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0</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a:t>
            </a:r>
            <a:r>
              <a:rPr lang="en-US" altLang="zh-CN" sz="2000" dirty="0">
                <a:solidFill>
                  <a:srgbClr val="CC6600"/>
                </a:solidFill>
                <a:ea typeface="宋体" panose="02010600030101010101" pitchFamily="2" charset="-122"/>
              </a:rPr>
              <a:t>probably will be used again soon</a:t>
            </a:r>
            <a:endParaRPr lang="en-US" altLang="zh-CN" sz="2000" dirty="0">
              <a:solidFill>
                <a:srgbClr val="CC6600"/>
              </a:solidFill>
              <a:ea typeface="宋体" panose="02010600030101010101" pitchFamily="2" charset="-122"/>
            </a:endParaRP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1</a:t>
            </a:r>
            <a:r>
              <a:rPr lang="en-US" altLang="zh-CN" sz="2000" b="1" dirty="0">
                <a:solidFill>
                  <a:srgbClr val="0000CC"/>
                </a:solidFill>
                <a:ea typeface="宋体" panose="02010600030101010101" pitchFamily="2" charset="-122"/>
              </a:rPr>
              <a:t>,</a:t>
            </a:r>
            <a:r>
              <a:rPr lang="en-US" altLang="zh-CN" sz="2000" b="1" dirty="0">
                <a:solidFill>
                  <a:srgbClr val="009900"/>
                </a:solidFill>
                <a:ea typeface="宋体" panose="02010600030101010101" pitchFamily="2" charset="-122"/>
              </a:rPr>
              <a:t>1</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 probably will be used again soon, and the page will need to be written out before replacement</a:t>
            </a:r>
            <a:endParaRPr lang="en-US" altLang="zh-CN" sz="2000" b="1" dirty="0">
              <a:ea typeface="宋体" panose="02010600030101010101" pitchFamily="2" charset="-122"/>
            </a:endParaRPr>
          </a:p>
          <a:p>
            <a:pPr lvl="1"/>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9.4.6 Counting-Based Algorithms</a:t>
            </a:r>
            <a:endParaRPr lang="en-US" altLang="zh-CN" dirty="0">
              <a:effectLst>
                <a:outerShdw blurRad="38100" dist="38100" dir="2700000" algn="tl">
                  <a:srgbClr val="C0C0C0"/>
                </a:outerShdw>
              </a:effectLst>
              <a:ea typeface="宋体" panose="02010600030101010101" pitchFamily="2" charset="-122"/>
            </a:endParaRPr>
          </a:p>
        </p:txBody>
      </p:sp>
      <p:sp>
        <p:nvSpPr>
          <p:cNvPr id="86019" name="Rectangle 3"/>
          <p:cNvSpPr>
            <a:spLocks noGrp="1" noChangeArrowheads="1"/>
          </p:cNvSpPr>
          <p:nvPr>
            <p:ph type="body" idx="4294967295"/>
          </p:nvPr>
        </p:nvSpPr>
        <p:spPr>
          <a:xfrm>
            <a:off x="827088" y="1282700"/>
            <a:ext cx="7821612" cy="4981575"/>
          </a:xfrm>
        </p:spPr>
        <p:txBody>
          <a:bodyPr/>
          <a:lstStyle/>
          <a:p>
            <a:r>
              <a:rPr lang="zh-CN" altLang="en-US" sz="2000" dirty="0">
                <a:ea typeface="宋体" panose="02010600030101010101" pitchFamily="2" charset="-122"/>
              </a:rPr>
              <a:t>Keep </a:t>
            </a:r>
            <a:r>
              <a:rPr lang="zh-CN" altLang="en-US" sz="2000" b="1" dirty="0">
                <a:solidFill>
                  <a:srgbClr val="FF0000"/>
                </a:solidFill>
                <a:ea typeface="宋体" panose="02010600030101010101" pitchFamily="2" charset="-122"/>
              </a:rPr>
              <a:t>a counter of the number of references </a:t>
            </a:r>
            <a:r>
              <a:rPr lang="zh-CN" altLang="en-US" sz="2000" dirty="0">
                <a:ea typeface="宋体" panose="02010600030101010101" pitchFamily="2" charset="-122"/>
              </a:rPr>
              <a:t>that have been made to each page</a:t>
            </a:r>
            <a:endParaRPr lang="zh-CN" altLang="en-US" sz="2000" dirty="0">
              <a:ea typeface="宋体" panose="02010600030101010101" pitchFamily="2" charset="-122"/>
            </a:endParaRPr>
          </a:p>
          <a:p>
            <a:r>
              <a:rPr lang="zh-CN" altLang="en-US" sz="2000" b="1" dirty="0">
                <a:solidFill>
                  <a:srgbClr val="0000CC"/>
                </a:solidFill>
                <a:ea typeface="宋体" panose="02010600030101010101" pitchFamily="2" charset="-122"/>
              </a:rPr>
              <a:t>LFU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Least Frequently Used</a:t>
            </a:r>
            <a:r>
              <a:rPr lang="zh-CN" altLang="en-US" sz="2000" b="1" dirty="0">
                <a:ea typeface="宋体" panose="02010600030101010101" pitchFamily="2" charset="-122"/>
              </a:rPr>
              <a:t>)</a:t>
            </a:r>
            <a:r>
              <a:rPr lang="zh-CN" altLang="en-US" sz="2000" dirty="0">
                <a:ea typeface="宋体" panose="02010600030101010101" pitchFamily="2" charset="-122"/>
              </a:rPr>
              <a:t> : replaces page with </a:t>
            </a:r>
            <a:r>
              <a:rPr lang="en-US" altLang="zh-CN" sz="2000" dirty="0">
                <a:ea typeface="宋体" panose="02010600030101010101" pitchFamily="2" charset="-122"/>
              </a:rPr>
              <a:t>the </a:t>
            </a:r>
            <a:r>
              <a:rPr lang="zh-CN" altLang="en-US" sz="2000" dirty="0">
                <a:solidFill>
                  <a:srgbClr val="CC6600"/>
                </a:solidFill>
                <a:ea typeface="宋体" panose="02010600030101010101" pitchFamily="2" charset="-122"/>
              </a:rPr>
              <a:t>smallest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en-US" altLang="zh-CN" sz="1800" dirty="0">
                <a:ea typeface="宋体" panose="02010600030101010101" pitchFamily="2" charset="-122"/>
              </a:rPr>
              <a:t>An actively used page should have a large reference count and should be kept in memory.</a:t>
            </a:r>
            <a:endParaRPr lang="en-US" altLang="zh-CN" sz="1800" dirty="0">
              <a:ea typeface="宋体" panose="02010600030101010101" pitchFamily="2" charset="-122"/>
            </a:endParaRPr>
          </a:p>
          <a:p>
            <a:pPr lvl="1"/>
            <a:r>
              <a:rPr lang="en-US" altLang="zh-CN" sz="1800" b="1" dirty="0">
                <a:solidFill>
                  <a:srgbClr val="7030A0"/>
                </a:solidFill>
                <a:ea typeface="宋体" panose="02010600030101010101" pitchFamily="2" charset="-122"/>
              </a:rPr>
              <a:t>Cons</a:t>
            </a:r>
            <a:r>
              <a:rPr lang="en-US" altLang="zh-CN" sz="1800" b="1" dirty="0">
                <a:ea typeface="宋体" panose="02010600030101010101" pitchFamily="2" charset="-122"/>
              </a:rPr>
              <a:t>:</a:t>
            </a:r>
            <a:r>
              <a:rPr lang="zh-CN" altLang="en-US" sz="1800" dirty="0">
                <a:ea typeface="宋体" panose="02010600030101010101" pitchFamily="2" charset="-122"/>
              </a:rPr>
              <a:t>访问次数少的页面可能是新近装入内存，而访问次数多的页面可能装入内存的时间较长，更应该予以淘汰访问次数多的页面。</a:t>
            </a:r>
            <a:endParaRPr lang="zh-CN" altLang="en-US" sz="1800" dirty="0">
              <a:ea typeface="宋体" panose="02010600030101010101" pitchFamily="2" charset="-122"/>
            </a:endParaRPr>
          </a:p>
          <a:p>
            <a:r>
              <a:rPr lang="zh-CN" altLang="en-US" sz="2000" b="1" dirty="0">
                <a:solidFill>
                  <a:srgbClr val="0000CC"/>
                </a:solidFill>
                <a:ea typeface="宋体" panose="02010600030101010101" pitchFamily="2" charset="-122"/>
              </a:rPr>
              <a:t>MFU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Most Frequently Used</a:t>
            </a:r>
            <a:r>
              <a:rPr lang="zh-CN" altLang="en-US" sz="2000" b="1" dirty="0">
                <a:ea typeface="宋体" panose="02010600030101010101" pitchFamily="2" charset="-122"/>
              </a:rPr>
              <a:t>)</a:t>
            </a:r>
            <a:r>
              <a:rPr lang="zh-CN" altLang="en-US" sz="2000" dirty="0">
                <a:ea typeface="宋体" panose="02010600030101010101" pitchFamily="2" charset="-122"/>
              </a:rPr>
              <a:t>: replaces page with </a:t>
            </a:r>
            <a:r>
              <a:rPr lang="en-US" altLang="zh-CN" sz="2000" dirty="0">
                <a:ea typeface="宋体" panose="02010600030101010101" pitchFamily="2" charset="-122"/>
              </a:rPr>
              <a:t>the </a:t>
            </a:r>
            <a:r>
              <a:rPr lang="en-US" altLang="zh-CN" sz="2000" dirty="0" err="1">
                <a:solidFill>
                  <a:srgbClr val="CC6600"/>
                </a:solidFill>
                <a:ea typeface="宋体" panose="02010600030101010101" pitchFamily="2" charset="-122"/>
              </a:rPr>
              <a:t>bigg</a:t>
            </a:r>
            <a:r>
              <a:rPr lang="zh-CN" altLang="en-US" sz="2000" dirty="0">
                <a:solidFill>
                  <a:srgbClr val="CC6600"/>
                </a:solidFill>
                <a:ea typeface="宋体" panose="02010600030101010101" pitchFamily="2" charset="-122"/>
              </a:rPr>
              <a:t>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zh-CN" altLang="en-US" sz="1800" b="1" dirty="0">
                <a:ea typeface="宋体" panose="02010600030101010101" pitchFamily="2" charset="-122"/>
              </a:rPr>
              <a:t> </a:t>
            </a:r>
            <a:r>
              <a:rPr lang="zh-CN" altLang="en-US" sz="1800" dirty="0">
                <a:ea typeface="宋体" panose="02010600030101010101" pitchFamily="2" charset="-122"/>
              </a:rPr>
              <a:t>the page with the smallest count </a:t>
            </a:r>
            <a:r>
              <a:rPr lang="zh-CN" altLang="en-US" sz="1800" dirty="0">
                <a:solidFill>
                  <a:srgbClr val="FF0000"/>
                </a:solidFill>
                <a:ea typeface="宋体" panose="02010600030101010101" pitchFamily="2" charset="-122"/>
              </a:rPr>
              <a:t>was probably just brought in</a:t>
            </a:r>
            <a:r>
              <a:rPr lang="zh-CN" altLang="en-US" sz="1800" dirty="0">
                <a:ea typeface="宋体" panose="02010600030101010101" pitchFamily="2" charset="-122"/>
              </a:rPr>
              <a:t> and has yet to be used</a:t>
            </a:r>
            <a:r>
              <a:rPr lang="en-US" altLang="zh-CN" sz="1800" dirty="0">
                <a:ea typeface="宋体" panose="02010600030101010101" pitchFamily="2" charset="-122"/>
              </a:rPr>
              <a:t>, therefor it should be kept in memory.</a:t>
            </a:r>
            <a:endParaRPr lang="en-US" altLang="zh-CN" sz="1800" dirty="0">
              <a:ea typeface="宋体" panose="02010600030101010101" pitchFamily="2" charset="-122"/>
            </a:endParaRPr>
          </a:p>
          <a:p>
            <a:pPr lvl="1"/>
            <a:r>
              <a:rPr lang="en-US" altLang="zh-CN" sz="1800" b="1" dirty="0">
                <a:solidFill>
                  <a:srgbClr val="7030A0"/>
                </a:solidFill>
                <a:ea typeface="宋体" panose="02010600030101010101" pitchFamily="2" charset="-122"/>
              </a:rPr>
              <a:t>Cons</a:t>
            </a:r>
            <a:r>
              <a:rPr lang="zh-CN" altLang="en-US" sz="1800" b="1" dirty="0">
                <a:ea typeface="宋体" panose="02010600030101010101" pitchFamily="2" charset="-122"/>
              </a:rPr>
              <a:t>：</a:t>
            </a:r>
            <a:r>
              <a:rPr lang="zh-CN" altLang="en-US" sz="1800" dirty="0">
                <a:ea typeface="宋体" panose="02010600030101010101" pitchFamily="2" charset="-122"/>
              </a:rPr>
              <a:t>访问次数少的页面是不被经常访问的页面，应该予以淘汰。</a:t>
            </a:r>
            <a:endParaRPr lang="zh-CN" altLang="en-US" sz="1800" dirty="0">
              <a:ea typeface="宋体" panose="02010600030101010101" pitchFamily="2" charset="-122"/>
            </a:endParaRPr>
          </a:p>
          <a:p>
            <a:r>
              <a:rPr lang="zh-CN" altLang="en-US" sz="2000" dirty="0">
                <a:ea typeface="宋体" panose="02010600030101010101" pitchFamily="2" charset="-122"/>
              </a:rPr>
              <a:t>与LRU的不同</a:t>
            </a:r>
            <a:endParaRPr lang="zh-CN" altLang="en-US" sz="2000" dirty="0">
              <a:ea typeface="宋体" panose="02010600030101010101" pitchFamily="2" charset="-122"/>
            </a:endParaRP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r>
              <a:rPr lang="zh-CN" altLang="en-US" dirty="0" smtClean="0">
                <a:solidFill>
                  <a:srgbClr val="7030A0"/>
                </a:solidFill>
                <a:ea typeface="宋体" panose="02010600030101010101" pitchFamily="2" charset="-122"/>
              </a:rPr>
              <a:t>自学：</a:t>
            </a:r>
            <a:r>
              <a:rPr lang="zh-CN" altLang="en-US" dirty="0" smtClean="0">
                <a:solidFill>
                  <a:srgbClr val="0000CC"/>
                </a:solidFill>
                <a:ea typeface="宋体" panose="02010600030101010101" pitchFamily="2" charset="-122"/>
              </a:rPr>
              <a:t>LFU</a:t>
            </a:r>
            <a:r>
              <a:rPr lang="zh-CN" altLang="en-US" dirty="0" smtClean="0">
                <a:ea typeface="宋体" panose="02010600030101010101" pitchFamily="2" charset="-122"/>
              </a:rPr>
              <a:t> </a:t>
            </a:r>
            <a:r>
              <a:rPr lang="zh-CN" altLang="en-US" dirty="0">
                <a:ea typeface="宋体" panose="02010600030101010101" pitchFamily="2" charset="-122"/>
              </a:rPr>
              <a:t>Algorithm  </a:t>
            </a:r>
            <a:r>
              <a:rPr lang="en-US" altLang="zh-CN" dirty="0">
                <a:ea typeface="宋体" panose="02010600030101010101" pitchFamily="2" charset="-122"/>
              </a:rPr>
              <a:t>vs. </a:t>
            </a:r>
            <a:r>
              <a:rPr lang="en-US" altLang="zh-CN" dirty="0">
                <a:solidFill>
                  <a:srgbClr val="009900"/>
                </a:solidFill>
                <a:ea typeface="宋体" panose="02010600030101010101" pitchFamily="2" charset="-122"/>
              </a:rPr>
              <a:t>LRU</a:t>
            </a:r>
            <a:r>
              <a:rPr lang="en-US" altLang="zh-CN" dirty="0">
                <a:ea typeface="宋体" panose="02010600030101010101" pitchFamily="2" charset="-122"/>
              </a:rPr>
              <a:t> </a:t>
            </a:r>
            <a:r>
              <a:rPr lang="zh-CN" altLang="en-US" dirty="0">
                <a:ea typeface="宋体" panose="02010600030101010101" pitchFamily="2" charset="-122"/>
              </a:rPr>
              <a:t>Algorithm </a:t>
            </a:r>
            <a:endParaRPr lang="en-US" altLang="zh-CN" dirty="0">
              <a:ea typeface="宋体" panose="02010600030101010101" pitchFamily="2" charset="-122"/>
            </a:endParaRPr>
          </a:p>
        </p:txBody>
      </p:sp>
      <p:sp>
        <p:nvSpPr>
          <p:cNvPr id="87043" name="Rectangle 3"/>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70C0"/>
                </a:solidFill>
                <a:ea typeface="宋体" panose="02010600030101010101" pitchFamily="2" charset="-122"/>
              </a:rPr>
              <a:t>can hold </a:t>
            </a:r>
            <a:r>
              <a:rPr lang="en-US" altLang="zh-CN" sz="2400">
                <a:solidFill>
                  <a:srgbClr val="FF0000"/>
                </a:solidFill>
                <a:ea typeface="宋体" panose="02010600030101010101" pitchFamily="2" charset="-122"/>
              </a:rPr>
              <a:t>four</a:t>
            </a:r>
            <a:r>
              <a:rPr lang="en-US" altLang="zh-CN" sz="2400">
                <a:solidFill>
                  <a:srgbClr val="0070C0"/>
                </a:solidFill>
                <a:ea typeface="宋体" panose="02010600030101010101" pitchFamily="2" charset="-122"/>
              </a:rPr>
              <a:t> pages </a:t>
            </a:r>
            <a:r>
              <a:rPr lang="en-US" altLang="zh-CN" sz="2400">
                <a:ea typeface="宋体" panose="02010600030101010101" pitchFamily="2" charset="-122"/>
              </a:rPr>
              <a:t>in memory. </a:t>
            </a:r>
            <a:endParaRPr lang="en-US" altLang="zh-CN" sz="2400">
              <a:ea typeface="宋体" panose="02010600030101010101" pitchFamily="2" charset="-122"/>
            </a:endParaRPr>
          </a:p>
          <a:p>
            <a:pPr lvl="1"/>
            <a:r>
              <a:rPr lang="en-US" altLang="zh-CN" sz="2000">
                <a:ea typeface="宋体" panose="02010600030101010101" pitchFamily="2" charset="-122"/>
              </a:rPr>
              <a:t>For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endParaRPr lang="en-US" altLang="zh-CN" sz="2000">
              <a:solidFill>
                <a:srgbClr val="FF0000"/>
              </a:solidFill>
              <a:ea typeface="宋体" panose="02010600030101010101" pitchFamily="2" charset="-122"/>
            </a:endParaRP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ea typeface="宋体" panose="02010600030101010101" pitchFamily="2" charset="-122"/>
            </a:endParaRPr>
          </a:p>
          <a:p>
            <a:pPr lvl="1"/>
            <a:r>
              <a:rPr lang="en-US" altLang="zh-CN" sz="2000">
                <a:ea typeface="宋体" panose="02010600030101010101" pitchFamily="2" charset="-122"/>
              </a:rPr>
              <a:t>For the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2</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endParaRPr lang="en-US" altLang="zh-CN" sz="2000">
              <a:solidFill>
                <a:srgbClr val="FF0000"/>
              </a:solidFill>
              <a:ea typeface="宋体" panose="02010600030101010101" pitchFamily="2" charset="-122"/>
            </a:endParaRP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ea typeface="宋体" panose="02010600030101010101" pitchFamily="2" charset="-122"/>
            </a:endParaRPr>
          </a:p>
          <a:p>
            <a:pPr lvl="2"/>
            <a:endParaRPr lang="en-US" altLang="zh-CN" sz="18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a:defRPr/>
            </a:pPr>
            <a:r>
              <a:rPr lang="zh-CN" altLang="en-US" sz="2800" dirty="0" smtClean="0">
                <a:solidFill>
                  <a:srgbClr val="7030A0"/>
                </a:solidFill>
                <a:ea typeface="宋体" panose="02010600030101010101" pitchFamily="2" charset="-122"/>
              </a:rPr>
              <a:t>自学：</a:t>
            </a:r>
            <a:r>
              <a:rPr lang="en-US" altLang="zh-CN" sz="2800" dirty="0" smtClean="0">
                <a:solidFill>
                  <a:srgbClr val="0000CC"/>
                </a:solidFill>
                <a:ea typeface="宋体" panose="02010600030101010101" pitchFamily="2" charset="-122"/>
              </a:rPr>
              <a:t>M</a:t>
            </a:r>
            <a:r>
              <a:rPr lang="zh-CN" altLang="en-US" sz="2800" dirty="0">
                <a:solidFill>
                  <a:srgbClr val="0000CC"/>
                </a:solidFill>
                <a:ea typeface="宋体" panose="02010600030101010101" pitchFamily="2" charset="-122"/>
              </a:rPr>
              <a:t>FU</a:t>
            </a:r>
            <a:r>
              <a:rPr lang="zh-CN" altLang="en-US" sz="2800" dirty="0">
                <a:ea typeface="宋体" panose="02010600030101010101" pitchFamily="2" charset="-122"/>
              </a:rPr>
              <a:t> Algorithm  </a:t>
            </a:r>
            <a:r>
              <a:rPr lang="en-US" altLang="zh-CN" sz="2800" dirty="0">
                <a:ea typeface="宋体" panose="02010600030101010101" pitchFamily="2" charset="-122"/>
              </a:rPr>
              <a:t>vs. </a:t>
            </a:r>
            <a:r>
              <a:rPr lang="en-US" altLang="zh-CN" sz="2800" dirty="0">
                <a:solidFill>
                  <a:srgbClr val="009900"/>
                </a:solidFill>
                <a:ea typeface="宋体" panose="02010600030101010101" pitchFamily="2" charset="-122"/>
              </a:rPr>
              <a:t>LRU</a:t>
            </a:r>
            <a:r>
              <a:rPr lang="en-US" altLang="zh-CN" sz="2800" dirty="0">
                <a:ea typeface="宋体" panose="02010600030101010101" pitchFamily="2" charset="-122"/>
              </a:rPr>
              <a:t> </a:t>
            </a:r>
            <a:r>
              <a:rPr lang="zh-CN" altLang="en-US" sz="2800" dirty="0">
                <a:ea typeface="宋体" panose="02010600030101010101" pitchFamily="2" charset="-122"/>
              </a:rPr>
              <a:t>Algorithm </a:t>
            </a:r>
            <a:endParaRPr lang="en-US" altLang="zh-CN" sz="2800" dirty="0">
              <a:effectLst>
                <a:outerShdw blurRad="38100" dist="38100" dir="2700000" algn="tl">
                  <a:srgbClr val="C0C0C0"/>
                </a:outerShdw>
              </a:effectLst>
              <a:ea typeface="宋体" panose="02010600030101010101" pitchFamily="2" charset="-122"/>
            </a:endParaRPr>
          </a:p>
        </p:txBody>
      </p:sp>
      <p:sp>
        <p:nvSpPr>
          <p:cNvPr id="88067" name="Rectangle 3"/>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6600"/>
                </a:solidFill>
                <a:ea typeface="宋体" panose="02010600030101010101" pitchFamily="2" charset="-122"/>
              </a:rPr>
              <a:t>can hold </a:t>
            </a:r>
            <a:r>
              <a:rPr lang="en-US" altLang="zh-CN" sz="2400">
                <a:solidFill>
                  <a:srgbClr val="0000CC"/>
                </a:solidFill>
                <a:ea typeface="宋体" panose="02010600030101010101" pitchFamily="2" charset="-122"/>
              </a:rPr>
              <a:t>four</a:t>
            </a:r>
            <a:r>
              <a:rPr lang="en-US" altLang="zh-CN" sz="2400">
                <a:solidFill>
                  <a:srgbClr val="006600"/>
                </a:solidFill>
                <a:ea typeface="宋体" panose="02010600030101010101" pitchFamily="2" charset="-122"/>
              </a:rPr>
              <a:t> pages </a:t>
            </a:r>
            <a:r>
              <a:rPr lang="en-US" altLang="zh-CN" sz="2400">
                <a:ea typeface="宋体" panose="02010600030101010101" pitchFamily="2" charset="-122"/>
              </a:rPr>
              <a:t>in memory. </a:t>
            </a:r>
            <a:endParaRPr lang="en-US" altLang="zh-CN" sz="2400">
              <a:ea typeface="宋体" panose="02010600030101010101" pitchFamily="2" charset="-122"/>
            </a:endParaRPr>
          </a:p>
          <a:p>
            <a:pPr lvl="1"/>
            <a:r>
              <a:rPr lang="en-US" altLang="zh-CN" sz="2000">
                <a:ea typeface="宋体" panose="02010600030101010101" pitchFamily="2" charset="-122"/>
              </a:rPr>
              <a:t>For sequence ”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endParaRPr lang="en-US" altLang="zh-CN" sz="2000">
              <a:solidFill>
                <a:srgbClr val="FF0000"/>
              </a:solidFill>
              <a:ea typeface="宋体" panose="02010600030101010101" pitchFamily="2" charset="-122"/>
            </a:endParaRP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ea typeface="宋体" panose="02010600030101010101" pitchFamily="2" charset="-122"/>
            </a:endParaRPr>
          </a:p>
          <a:p>
            <a:pPr lvl="1"/>
            <a:r>
              <a:rPr lang="en-US" altLang="zh-CN" sz="2000">
                <a:ea typeface="宋体" panose="02010600030101010101" pitchFamily="2" charset="-122"/>
              </a:rPr>
              <a:t>For the sequence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4</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endParaRPr lang="en-US" altLang="zh-CN" sz="2000">
              <a:solidFill>
                <a:srgbClr val="FF0000"/>
              </a:solidFill>
              <a:ea typeface="宋体" panose="02010600030101010101" pitchFamily="2" charset="-122"/>
            </a:endParaRP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solidFill>
                <a:srgbClr val="FF0000"/>
              </a:solidFill>
              <a:ea typeface="宋体" panose="02010600030101010101" pitchFamily="2" charset="-122"/>
            </a:endParaRPr>
          </a:p>
          <a:p>
            <a:pPr marL="685800" lvl="2" indent="-342900">
              <a:buClr>
                <a:srgbClr val="993300"/>
              </a:buClr>
              <a:buSzPct val="90000"/>
              <a:buFont typeface="Monotype Sorts" pitchFamily="2" charset="2"/>
              <a:buChar char="n"/>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9.4.7 Page-Buffering Algorithms </a:t>
            </a:r>
            <a:endParaRPr lang="zh-CN" altLang="en-US">
              <a:effectLst>
                <a:outerShdw blurRad="38100" dist="38100" dir="2700000" algn="tl">
                  <a:srgbClr val="C0C0C0"/>
                </a:outerShdw>
              </a:effectLst>
              <a:ea typeface="宋体" panose="02010600030101010101" pitchFamily="2" charset="-122"/>
            </a:endParaRPr>
          </a:p>
        </p:txBody>
      </p:sp>
      <p:sp>
        <p:nvSpPr>
          <p:cNvPr id="89091" name="内容占位符 2"/>
          <p:cNvSpPr>
            <a:spLocks noGrp="1"/>
          </p:cNvSpPr>
          <p:nvPr>
            <p:ph idx="4294967295"/>
          </p:nvPr>
        </p:nvSpPr>
        <p:spPr/>
        <p:txBody>
          <a:bodyPr/>
          <a:lstStyle/>
          <a:p>
            <a:r>
              <a:rPr lang="zh-CN" altLang="en-US" sz="2400">
                <a:ea typeface="宋体" panose="02010600030101010101" pitchFamily="2" charset="-122"/>
              </a:rPr>
              <a:t>systems commonly keep a pool of free frames. When a page fault occurs, a victim frame is chosen as before. </a:t>
            </a:r>
            <a:endParaRPr lang="zh-CN" altLang="en-US" sz="2400">
              <a:ea typeface="宋体" panose="02010600030101010101" pitchFamily="2" charset="-122"/>
            </a:endParaRPr>
          </a:p>
          <a:p>
            <a:r>
              <a:rPr lang="zh-CN" altLang="en-US" sz="2400">
                <a:ea typeface="宋体" panose="02010600030101010101" pitchFamily="2" charset="-122"/>
              </a:rPr>
              <a:t>However the desired page is read into a free frame from the pool before the victim is written out. This procedure allows the process to restart as soon as possible, without waiting for the victim page to be written out. When the victim is later written out, its frame is added to the free-frame pool.</a:t>
            </a:r>
            <a:endParaRPr lang="zh-CN" altLang="en-US"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Page table（demand paging）</a:t>
            </a:r>
            <a:endParaRPr lang="zh-CN" altLang="en-US">
              <a:effectLst>
                <a:outerShdw blurRad="38100" dist="38100" dir="2700000" algn="tl">
                  <a:srgbClr val="C0C0C0"/>
                </a:outerShdw>
              </a:effectLst>
              <a:ea typeface="宋体" panose="02010600030101010101" pitchFamily="2" charset="-122"/>
            </a:endParaRPr>
          </a:p>
        </p:txBody>
      </p:sp>
      <p:sp>
        <p:nvSpPr>
          <p:cNvPr id="90115" name="Rectangle 3"/>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endParaRPr lang="zh-CN" altLang="en-US" sz="1600" b="1" dirty="0">
              <a:ea typeface="宋体" panose="02010600030101010101" pitchFamily="2" charset="-122"/>
            </a:endParaRP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endParaRPr lang="zh-CN" altLang="en-US" sz="1600" b="1" dirty="0">
              <a:ea typeface="宋体" panose="02010600030101010101" pitchFamily="2" charset="-122"/>
            </a:endParaRPr>
          </a:p>
          <a:p>
            <a:r>
              <a:rPr lang="zh-CN" altLang="en-US" sz="1600" b="1" dirty="0">
                <a:ea typeface="宋体" panose="02010600030101010101" pitchFamily="2" charset="-122"/>
              </a:rPr>
              <a:t>页面是否合法</a:t>
            </a:r>
            <a:endParaRPr lang="zh-CN" altLang="en-US" sz="1600" b="1" dirty="0">
              <a:ea typeface="宋体" panose="02010600030101010101" pitchFamily="2" charset="-122"/>
            </a:endParaRPr>
          </a:p>
          <a:p>
            <a:pPr lvl="1"/>
            <a:r>
              <a:rPr lang="zh-CN" altLang="en-US" sz="1600" b="1" dirty="0">
                <a:ea typeface="宋体" panose="02010600030101010101" pitchFamily="2" charset="-122"/>
              </a:rPr>
              <a:t>Valid &amp; invalid bit</a:t>
            </a:r>
            <a:endParaRPr lang="zh-CN" altLang="en-US" sz="1600" b="1" dirty="0">
              <a:ea typeface="宋体" panose="02010600030101010101" pitchFamily="2" charset="-122"/>
            </a:endParaRPr>
          </a:p>
          <a:p>
            <a:r>
              <a:rPr lang="zh-CN" altLang="en-US" sz="1600" b="1" dirty="0">
                <a:ea typeface="宋体" panose="02010600030101010101" pitchFamily="2" charset="-122"/>
              </a:rPr>
              <a:t>页面是否在内存</a:t>
            </a:r>
            <a:endParaRPr lang="zh-CN" altLang="en-US" sz="1600" b="1" dirty="0">
              <a:ea typeface="宋体" panose="02010600030101010101" pitchFamily="2" charset="-122"/>
            </a:endParaRP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endParaRPr lang="zh-CN" altLang="en-US" sz="1600" b="1" dirty="0">
              <a:ea typeface="宋体" panose="02010600030101010101" pitchFamily="2" charset="-122"/>
            </a:endParaRPr>
          </a:p>
          <a:p>
            <a:pPr lvl="1"/>
            <a:r>
              <a:rPr lang="zh-CN" altLang="en-US" sz="1600" b="1" dirty="0">
                <a:solidFill>
                  <a:srgbClr val="7030A0"/>
                </a:solidFill>
                <a:ea typeface="宋体" panose="02010600030101010101" pitchFamily="2" charset="-122"/>
              </a:rPr>
              <a:t>页面是否被访问过（访问的次数、时间）</a:t>
            </a:r>
            <a:endParaRPr lang="zh-CN" altLang="en-US" sz="1600" b="1" dirty="0">
              <a:solidFill>
                <a:srgbClr val="7030A0"/>
              </a:solidFill>
              <a:ea typeface="宋体" panose="02010600030101010101" pitchFamily="2" charset="-122"/>
            </a:endParaRPr>
          </a:p>
          <a:p>
            <a:pPr lvl="1"/>
            <a:r>
              <a:rPr lang="zh-CN" altLang="en-US" sz="1600" b="1" dirty="0">
                <a:solidFill>
                  <a:srgbClr val="7030A0"/>
                </a:solidFill>
                <a:ea typeface="宋体" panose="02010600030101010101" pitchFamily="2" charset="-122"/>
              </a:rPr>
              <a:t>近似LRU算法；二次机会算法；结合修改位，增强二次机会算法使用</a:t>
            </a:r>
            <a:endParaRPr lang="zh-CN" altLang="en-US" sz="1600" b="1" dirty="0">
              <a:solidFill>
                <a:srgbClr val="7030A0"/>
              </a:solidFill>
              <a:ea typeface="宋体" panose="02010600030101010101" pitchFamily="2" charset="-122"/>
            </a:endParaRPr>
          </a:p>
          <a:p>
            <a:r>
              <a:rPr lang="zh-CN" altLang="en-US" sz="1600" b="1" dirty="0">
                <a:ea typeface="宋体" panose="02010600030101010101" pitchFamily="2" charset="-122"/>
              </a:rPr>
              <a:t>页面是否被修改过</a:t>
            </a:r>
            <a:endParaRPr lang="zh-CN" altLang="en-US" sz="1600" b="1" dirty="0">
              <a:ea typeface="宋体" panose="02010600030101010101" pitchFamily="2" charset="-122"/>
            </a:endParaRP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endParaRPr lang="zh-CN" altLang="en-US" sz="1600" i="1" dirty="0">
              <a:ea typeface="宋体" panose="02010600030101010101" pitchFamily="2" charset="-122"/>
            </a:endParaRPr>
          </a:p>
          <a:p>
            <a:pPr lvl="1"/>
            <a:r>
              <a:rPr lang="zh-CN" altLang="en-US" sz="1600" b="1" dirty="0">
                <a:ea typeface="宋体" panose="02010600030101010101" pitchFamily="2" charset="-122"/>
              </a:rPr>
              <a:t>若被置换，是否需要写回磁盘；</a:t>
            </a:r>
            <a:endParaRPr lang="zh-CN" altLang="en-US" sz="1600" b="1" dirty="0">
              <a:ea typeface="宋体" panose="02010600030101010101" pitchFamily="2" charset="-122"/>
            </a:endParaRP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9.5 Allocation of Frames</a:t>
            </a:r>
            <a:endParaRPr lang="en-US" altLang="zh-CN">
              <a:effectLst>
                <a:outerShdw blurRad="38100" dist="38100" dir="2700000" algn="tl">
                  <a:srgbClr val="C0C0C0"/>
                </a:outerShdw>
              </a:effectLst>
              <a:ea typeface="宋体" panose="02010600030101010101" pitchFamily="2" charset="-122"/>
            </a:endParaRPr>
          </a:p>
        </p:txBody>
      </p:sp>
      <p:sp>
        <p:nvSpPr>
          <p:cNvPr id="91139" name="Rectangle 3"/>
          <p:cNvSpPr>
            <a:spLocks noGrp="1" noChangeArrowheads="1"/>
          </p:cNvSpPr>
          <p:nvPr>
            <p:ph type="body" idx="4294967295"/>
          </p:nvPr>
        </p:nvSpPr>
        <p:spPr>
          <a:xfrm>
            <a:off x="827088" y="1425575"/>
            <a:ext cx="6434137" cy="4850938"/>
          </a:xfrm>
        </p:spPr>
        <p:txBody>
          <a:bodyPr/>
          <a:lstStyle/>
          <a:p>
            <a:r>
              <a:rPr lang="en-US" altLang="zh-CN" sz="2000" dirty="0">
                <a:ea typeface="宋体" panose="02010600030101010101" pitchFamily="2" charset="-122"/>
              </a:rPr>
              <a:t>Each process needs </a:t>
            </a:r>
            <a:r>
              <a:rPr lang="en-US" altLang="zh-CN" sz="2000" b="1" i="1" dirty="0">
                <a:solidFill>
                  <a:srgbClr val="006600"/>
                </a:solidFill>
                <a:ea typeface="宋体" panose="02010600030101010101" pitchFamily="2" charset="-122"/>
              </a:rPr>
              <a:t>minimum</a:t>
            </a:r>
            <a:r>
              <a:rPr lang="en-US" altLang="zh-CN" sz="2000" b="1" dirty="0">
                <a:solidFill>
                  <a:srgbClr val="006600"/>
                </a:solidFill>
                <a:ea typeface="宋体" panose="02010600030101010101" pitchFamily="2" charset="-122"/>
              </a:rPr>
              <a:t> number </a:t>
            </a:r>
            <a:r>
              <a:rPr lang="en-US" altLang="zh-CN" sz="2000" dirty="0">
                <a:ea typeface="宋体" panose="02010600030101010101" pitchFamily="2" charset="-122"/>
              </a:rPr>
              <a:t>of pages</a:t>
            </a:r>
            <a:endParaRPr lang="en-US" altLang="zh-CN" sz="2000" dirty="0">
              <a:ea typeface="宋体" panose="02010600030101010101" pitchFamily="2" charset="-122"/>
            </a:endParaRPr>
          </a:p>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endParaRPr lang="en-US" altLang="zh-CN" sz="2000" dirty="0">
              <a:ea typeface="宋体" panose="02010600030101010101" pitchFamily="2" charset="-122"/>
            </a:endParaRPr>
          </a:p>
          <a:p>
            <a:pPr lvl="1"/>
            <a:r>
              <a:rPr lang="en-US" altLang="zh-CN" sz="1800" dirty="0">
                <a:ea typeface="宋体" panose="02010600030101010101" pitchFamily="2" charset="-122"/>
              </a:rPr>
              <a:t>instruction is 6 bytes, might span 2 pages</a:t>
            </a:r>
            <a:endParaRPr lang="en-US" altLang="zh-CN" sz="1800" dirty="0">
              <a:ea typeface="宋体" panose="02010600030101010101" pitchFamily="2" charset="-122"/>
            </a:endParaRP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endParaRPr lang="en-US" altLang="zh-CN" sz="1800" i="1" dirty="0">
              <a:ea typeface="宋体" panose="02010600030101010101" pitchFamily="2" charset="-122"/>
            </a:endParaRP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endParaRPr lang="en-US" altLang="zh-CN" sz="1800" i="1" dirty="0">
              <a:ea typeface="宋体" panose="02010600030101010101" pitchFamily="2" charset="-122"/>
            </a:endParaRPr>
          </a:p>
          <a:p>
            <a:r>
              <a:rPr lang="en-US" altLang="zh-CN" sz="2000" b="1" dirty="0">
                <a:solidFill>
                  <a:srgbClr val="FF0000"/>
                </a:solidFill>
                <a:ea typeface="宋体" panose="02010600030101010101" pitchFamily="2" charset="-122"/>
              </a:rPr>
              <a:t>Two major allocation schemes</a:t>
            </a:r>
            <a:endParaRPr lang="en-US" altLang="zh-CN" sz="2000" b="1" dirty="0">
              <a:solidFill>
                <a:srgbClr val="FF0000"/>
              </a:solidFill>
              <a:ea typeface="宋体" panose="02010600030101010101" pitchFamily="2" charset="-122"/>
            </a:endParaRPr>
          </a:p>
          <a:p>
            <a:pPr lvl="1"/>
            <a:r>
              <a:rPr lang="en-US" altLang="zh-CN" sz="1800" b="1" dirty="0" smtClean="0">
                <a:solidFill>
                  <a:srgbClr val="7030A0"/>
                </a:solidFill>
                <a:ea typeface="宋体" panose="02010600030101010101" pitchFamily="2" charset="-122"/>
              </a:rPr>
              <a:t>Fixed </a:t>
            </a:r>
            <a:r>
              <a:rPr lang="en-US" altLang="zh-CN" sz="1800" b="1" dirty="0">
                <a:solidFill>
                  <a:srgbClr val="7030A0"/>
                </a:solidFill>
                <a:ea typeface="宋体" panose="02010600030101010101" pitchFamily="2" charset="-122"/>
              </a:rPr>
              <a:t>allocation</a:t>
            </a:r>
            <a:endParaRPr lang="en-US" altLang="zh-CN" sz="1800" b="1" dirty="0">
              <a:solidFill>
                <a:srgbClr val="7030A0"/>
              </a:solidFill>
              <a:ea typeface="宋体" panose="02010600030101010101" pitchFamily="2" charset="-122"/>
            </a:endParaRPr>
          </a:p>
          <a:p>
            <a:pPr lvl="2"/>
            <a:r>
              <a:rPr lang="en-US" altLang="zh-CN" sz="1600" b="1" dirty="0">
                <a:solidFill>
                  <a:srgbClr val="006600"/>
                </a:solidFill>
                <a:ea typeface="宋体" panose="02010600030101010101" pitchFamily="2" charset="-122"/>
              </a:rPr>
              <a:t>Equal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endParaRPr lang="en-US" altLang="zh-CN" sz="1600" b="1" dirty="0">
              <a:ea typeface="宋体" panose="02010600030101010101" pitchFamily="2" charset="-122"/>
            </a:endParaRPr>
          </a:p>
          <a:p>
            <a:pPr lvl="2"/>
            <a:r>
              <a:rPr lang="en-US" altLang="zh-CN" sz="1600" b="1" dirty="0">
                <a:solidFill>
                  <a:srgbClr val="006600"/>
                </a:solidFill>
                <a:ea typeface="宋体" panose="02010600030101010101" pitchFamily="2" charset="-122"/>
              </a:rPr>
              <a:t>Proportional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endParaRPr lang="en-US" altLang="zh-CN" sz="1600" b="1" dirty="0">
              <a:ea typeface="宋体" panose="02010600030101010101" pitchFamily="2" charset="-122"/>
            </a:endParaRPr>
          </a:p>
          <a:p>
            <a:pPr lvl="3"/>
            <a:r>
              <a:rPr lang="en-US" altLang="zh-CN" sz="1400" b="1" dirty="0" smtClean="0">
                <a:solidFill>
                  <a:srgbClr val="0000CC"/>
                </a:solidFill>
                <a:ea typeface="宋体" panose="02010600030101010101" pitchFamily="2" charset="-122"/>
              </a:rPr>
              <a:t>Process size</a:t>
            </a:r>
            <a:endParaRPr lang="en-US" altLang="zh-CN" sz="1400" b="1" dirty="0" smtClean="0">
              <a:solidFill>
                <a:srgbClr val="0000CC"/>
              </a:solidFill>
              <a:ea typeface="宋体" panose="02010600030101010101" pitchFamily="2" charset="-122"/>
            </a:endParaRPr>
          </a:p>
          <a:p>
            <a:pPr lvl="3"/>
            <a:r>
              <a:rPr lang="en-US" altLang="zh-CN" sz="1400" b="1" dirty="0">
                <a:solidFill>
                  <a:srgbClr val="0000CC"/>
                </a:solidFill>
                <a:ea typeface="宋体" panose="02010600030101010101" pitchFamily="2" charset="-122"/>
              </a:rPr>
              <a:t>Process </a:t>
            </a:r>
            <a:r>
              <a:rPr lang="en-US" altLang="zh-CN" sz="1400" b="1" dirty="0" smtClean="0">
                <a:solidFill>
                  <a:srgbClr val="0000CC"/>
                </a:solidFill>
                <a:ea typeface="宋体" panose="02010600030101010101" pitchFamily="2" charset="-122"/>
              </a:rPr>
              <a:t>priority</a:t>
            </a:r>
            <a:endParaRPr lang="en-US" altLang="zh-CN" sz="1400" b="1" dirty="0" smtClean="0">
              <a:solidFill>
                <a:srgbClr val="0000CC"/>
              </a:solidFill>
              <a:ea typeface="宋体" panose="02010600030101010101" pitchFamily="2" charset="-122"/>
            </a:endParaRPr>
          </a:p>
          <a:p>
            <a:pPr lvl="3"/>
            <a:r>
              <a:rPr lang="en-US" altLang="zh-CN" sz="1400" b="1" dirty="0">
                <a:solidFill>
                  <a:srgbClr val="FF0000"/>
                </a:solidFill>
                <a:ea typeface="宋体" panose="02010600030101010101" pitchFamily="2" charset="-122"/>
              </a:rPr>
              <a:t>combining the </a:t>
            </a:r>
            <a:r>
              <a:rPr lang="en-US" altLang="zh-CN" sz="1400" b="1" dirty="0">
                <a:solidFill>
                  <a:srgbClr val="006600"/>
                </a:solidFill>
                <a:ea typeface="宋体" panose="02010600030101010101" pitchFamily="2" charset="-122"/>
              </a:rPr>
              <a:t>size </a:t>
            </a:r>
            <a:r>
              <a:rPr lang="en-US" altLang="zh-CN" sz="1400" dirty="0">
                <a:ea typeface="宋体" panose="02010600030101010101" pitchFamily="2" charset="-122"/>
              </a:rPr>
              <a:t>and</a:t>
            </a:r>
            <a:r>
              <a:rPr lang="en-US" altLang="zh-CN" sz="1400" b="1" dirty="0">
                <a:solidFill>
                  <a:srgbClr val="006600"/>
                </a:solidFill>
                <a:ea typeface="宋体" panose="02010600030101010101" pitchFamily="2" charset="-122"/>
              </a:rPr>
              <a:t> </a:t>
            </a:r>
            <a:r>
              <a:rPr lang="en-US" altLang="zh-CN" sz="1400" b="1" dirty="0" smtClean="0">
                <a:solidFill>
                  <a:srgbClr val="006600"/>
                </a:solidFill>
                <a:ea typeface="宋体" panose="02010600030101010101" pitchFamily="2" charset="-122"/>
              </a:rPr>
              <a:t>priority</a:t>
            </a:r>
            <a:endParaRPr lang="en-US" altLang="zh-CN" sz="1400" b="1" dirty="0" smtClean="0">
              <a:solidFill>
                <a:srgbClr val="0000CC"/>
              </a:solidFill>
              <a:ea typeface="宋体" panose="02010600030101010101" pitchFamily="2" charset="-122"/>
            </a:endParaRPr>
          </a:p>
          <a:p>
            <a:pPr lvl="1"/>
            <a:r>
              <a:rPr lang="en-US" altLang="zh-CN" sz="1800" b="1" dirty="0">
                <a:solidFill>
                  <a:srgbClr val="0000CC"/>
                </a:solidFill>
                <a:ea typeface="宋体" panose="02010600030101010101" pitchFamily="2" charset="-122"/>
              </a:rPr>
              <a:t>Dynamic allocation</a:t>
            </a:r>
            <a:endParaRPr lang="en-US" altLang="zh-CN" sz="1800" b="1" dirty="0">
              <a:solidFill>
                <a:srgbClr val="0000CC"/>
              </a:solidFill>
              <a:ea typeface="宋体" panose="02010600030101010101" pitchFamily="2" charset="-122"/>
            </a:endParaRPr>
          </a:p>
        </p:txBody>
      </p:sp>
      <p:graphicFrame>
        <p:nvGraphicFramePr>
          <p:cNvPr id="91140" name="对象 1"/>
          <p:cNvGraphicFramePr>
            <a:graphicFrameLocks noChangeAspect="1"/>
          </p:cNvGraphicFramePr>
          <p:nvPr/>
        </p:nvGraphicFramePr>
        <p:xfrm>
          <a:off x="6240463" y="2517775"/>
          <a:ext cx="2335212" cy="2820988"/>
        </p:xfrm>
        <a:graphic>
          <a:graphicData uri="http://schemas.openxmlformats.org/presentationml/2006/ole">
            <mc:AlternateContent xmlns:mc="http://schemas.openxmlformats.org/markup-compatibility/2006">
              <mc:Choice xmlns:v="urn:schemas-microsoft-com:vml" Requires="v">
                <p:oleObj spid="_x0000_s91693" name="" r:id="rId1" imgW="2776855" imgH="3059430" progId="">
                  <p:embed/>
                </p:oleObj>
              </mc:Choice>
              <mc:Fallback>
                <p:oleObj name="" r:id="rId1" imgW="2776855" imgH="3059430" progId="">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3" y="25177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Allocation Algorithm- </a:t>
            </a:r>
            <a:r>
              <a:rPr lang="en-US" altLang="zh-CN" dirty="0">
                <a:solidFill>
                  <a:srgbClr val="006600"/>
                </a:solidFill>
                <a:effectLst>
                  <a:outerShdw blurRad="38100" dist="38100" dir="2700000" algn="tl">
                    <a:srgbClr val="C0C0C0"/>
                  </a:outerShdw>
                </a:effectLst>
                <a:ea typeface="宋体" panose="02010600030101010101" pitchFamily="2" charset="-122"/>
              </a:rPr>
              <a:t>Fixed Allocation</a:t>
            </a:r>
            <a:endParaRPr lang="en-US" altLang="zh-CN" dirty="0">
              <a:solidFill>
                <a:srgbClr val="006600"/>
              </a:solidFill>
              <a:effectLst>
                <a:outerShdw blurRad="38100" dist="38100" dir="2700000" algn="tl">
                  <a:srgbClr val="C0C0C0"/>
                </a:outerShdw>
              </a:effectLst>
              <a:ea typeface="宋体" panose="02010600030101010101" pitchFamily="2" charset="-122"/>
            </a:endParaRPr>
          </a:p>
        </p:txBody>
      </p:sp>
      <p:sp>
        <p:nvSpPr>
          <p:cNvPr id="92163" name="Rectangle 3"/>
          <p:cNvSpPr>
            <a:spLocks noGrp="1" noChangeArrowheads="1"/>
          </p:cNvSpPr>
          <p:nvPr>
            <p:ph type="body" idx="4294967295"/>
          </p:nvPr>
        </p:nvSpPr>
        <p:spPr>
          <a:xfrm>
            <a:off x="912813" y="1036638"/>
            <a:ext cx="7551737" cy="5459412"/>
          </a:xfrm>
        </p:spPr>
        <p:txBody>
          <a:bodyPr/>
          <a:lstStyle/>
          <a:p>
            <a:r>
              <a:rPr lang="en-US" altLang="zh-CN" sz="1800" b="1" dirty="0">
                <a:solidFill>
                  <a:srgbClr val="FF0000"/>
                </a:solidFill>
                <a:ea typeface="宋体" panose="02010600030101010101" pitchFamily="2" charset="-122"/>
              </a:rPr>
              <a:t>Equal allocation </a:t>
            </a:r>
            <a:r>
              <a:rPr lang="en-US" altLang="zh-CN" sz="1800" dirty="0">
                <a:ea typeface="宋体" panose="02010600030101010101" pitchFamily="2" charset="-122"/>
              </a:rPr>
              <a:t>– For example, if there are 100 frames and 5 processes, give each process 20 frames.</a:t>
            </a:r>
            <a:endParaRPr lang="en-US" altLang="zh-CN" sz="1800" dirty="0">
              <a:ea typeface="宋体" panose="02010600030101010101" pitchFamily="2" charset="-122"/>
            </a:endParaRPr>
          </a:p>
          <a:p>
            <a:r>
              <a:rPr lang="en-US" altLang="zh-CN" sz="1800" b="1" dirty="0">
                <a:solidFill>
                  <a:srgbClr val="FF0000"/>
                </a:solidFill>
                <a:ea typeface="宋体" panose="02010600030101010101" pitchFamily="2" charset="-122"/>
              </a:rPr>
              <a:t>Proportional allocation </a:t>
            </a:r>
            <a:r>
              <a:rPr lang="en-US" altLang="zh-CN" sz="1800" dirty="0">
                <a:ea typeface="宋体" panose="02010600030101010101" pitchFamily="2" charset="-122"/>
              </a:rPr>
              <a:t>– Allocate according to the </a:t>
            </a:r>
            <a:r>
              <a:rPr lang="en-US" altLang="zh-CN" sz="1800" b="1" u="sng" dirty="0">
                <a:solidFill>
                  <a:srgbClr val="0000CC"/>
                </a:solidFill>
                <a:ea typeface="宋体" panose="02010600030101010101" pitchFamily="2" charset="-122"/>
              </a:rPr>
              <a:t>size</a:t>
            </a:r>
            <a:r>
              <a:rPr lang="en-US" altLang="zh-CN" sz="1800" dirty="0">
                <a:ea typeface="宋体" panose="02010600030101010101" pitchFamily="2" charset="-122"/>
              </a:rPr>
              <a:t> of process</a:t>
            </a:r>
            <a:endParaRPr lang="en-US" altLang="zh-CN" sz="1800" dirty="0">
              <a:ea typeface="宋体" panose="02010600030101010101" pitchFamily="2" charset="-122"/>
            </a:endParaRPr>
          </a:p>
        </p:txBody>
      </p:sp>
      <p:graphicFrame>
        <p:nvGraphicFramePr>
          <p:cNvPr id="92164" name="Object 4"/>
          <p:cNvGraphicFramePr>
            <a:graphicFrameLocks noChangeAspect="1"/>
          </p:cNvGraphicFramePr>
          <p:nvPr/>
        </p:nvGraphicFramePr>
        <p:xfrm>
          <a:off x="1625600" y="2324100"/>
          <a:ext cx="2857500" cy="1612900"/>
        </p:xfrm>
        <a:graphic>
          <a:graphicData uri="http://schemas.openxmlformats.org/presentationml/2006/ole">
            <mc:AlternateContent xmlns:mc="http://schemas.openxmlformats.org/markup-compatibility/2006">
              <mc:Choice xmlns:v="urn:schemas-microsoft-com:vml" Requires="v">
                <p:oleObj spid="_x0000_s103514" name="" r:id="rId1" imgW="2857500" imgH="1612900" progId="Equation.3">
                  <p:embed/>
                </p:oleObj>
              </mc:Choice>
              <mc:Fallback>
                <p:oleObj name="" r:id="rId1" imgW="2857500" imgH="1612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2324100"/>
                        <a:ext cx="28575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Line 5"/>
          <p:cNvSpPr>
            <a:spLocks noChangeShapeType="1"/>
          </p:cNvSpPr>
          <p:nvPr/>
        </p:nvSpPr>
        <p:spPr bwMode="auto">
          <a:xfrm>
            <a:off x="1447800" y="2481263"/>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Line 6"/>
          <p:cNvSpPr>
            <a:spLocks noChangeShapeType="1"/>
          </p:cNvSpPr>
          <p:nvPr/>
        </p:nvSpPr>
        <p:spPr bwMode="auto">
          <a:xfrm>
            <a:off x="1447800" y="2790825"/>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7" name="Line 7"/>
          <p:cNvSpPr>
            <a:spLocks noChangeShapeType="1"/>
          </p:cNvSpPr>
          <p:nvPr/>
        </p:nvSpPr>
        <p:spPr bwMode="auto">
          <a:xfrm>
            <a:off x="1447800" y="3157538"/>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8"/>
          <p:cNvSpPr>
            <a:spLocks noChangeShapeType="1"/>
          </p:cNvSpPr>
          <p:nvPr/>
        </p:nvSpPr>
        <p:spPr bwMode="auto">
          <a:xfrm>
            <a:off x="1447800" y="3657600"/>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169" name="Object 9"/>
          <p:cNvGraphicFramePr>
            <a:graphicFrameLocks noChangeAspect="1"/>
          </p:cNvGraphicFramePr>
          <p:nvPr/>
        </p:nvGraphicFramePr>
        <p:xfrm>
          <a:off x="2324100" y="4000500"/>
          <a:ext cx="1841500" cy="2209800"/>
        </p:xfrm>
        <a:graphic>
          <a:graphicData uri="http://schemas.openxmlformats.org/presentationml/2006/ole">
            <mc:AlternateContent xmlns:mc="http://schemas.openxmlformats.org/markup-compatibility/2006">
              <mc:Choice xmlns:v="urn:schemas-microsoft-com:vml" Requires="v">
                <p:oleObj spid="_x0000_s103515" name="" r:id="rId3" imgW="1841500" imgH="2209800" progId="Equation.3">
                  <p:embed/>
                </p:oleObj>
              </mc:Choice>
              <mc:Fallback>
                <p:oleObj name="" r:id="rId3" imgW="1841500" imgH="2209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4000500"/>
                        <a:ext cx="1841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Allocation Algorithm- </a:t>
            </a:r>
            <a:r>
              <a:rPr lang="en-US" altLang="zh-CN" dirty="0">
                <a:solidFill>
                  <a:srgbClr val="006600"/>
                </a:solidFill>
                <a:effectLst>
                  <a:outerShdw blurRad="38100" dist="38100" dir="2700000" algn="tl">
                    <a:srgbClr val="C0C0C0"/>
                  </a:outerShdw>
                </a:effectLst>
                <a:ea typeface="宋体" panose="02010600030101010101" pitchFamily="2" charset="-122"/>
              </a:rPr>
              <a:t>Priority Allocation</a:t>
            </a:r>
            <a:endParaRPr lang="en-US" altLang="zh-CN" dirty="0">
              <a:solidFill>
                <a:srgbClr val="006600"/>
              </a:solidFill>
              <a:effectLst>
                <a:outerShdw blurRad="38100" dist="38100" dir="2700000" algn="tl">
                  <a:srgbClr val="C0C0C0"/>
                </a:outerShdw>
              </a:effectLst>
              <a:ea typeface="宋体" panose="02010600030101010101" pitchFamily="2" charset="-122"/>
            </a:endParaRPr>
          </a:p>
        </p:txBody>
      </p:sp>
      <p:sp>
        <p:nvSpPr>
          <p:cNvPr id="93187" name="Rectangle 3"/>
          <p:cNvSpPr>
            <a:spLocks noGrp="1" noChangeArrowheads="1"/>
          </p:cNvSpPr>
          <p:nvPr>
            <p:ph type="body" idx="4294967295"/>
          </p:nvPr>
        </p:nvSpPr>
        <p:spPr>
          <a:xfrm>
            <a:off x="827088" y="1354138"/>
            <a:ext cx="6532562" cy="4346575"/>
          </a:xfrm>
        </p:spPr>
        <p:txBody>
          <a:bodyPr/>
          <a:lstStyle/>
          <a:p>
            <a:r>
              <a:rPr lang="zh-CN" altLang="en-US" sz="2400" dirty="0">
                <a:ea typeface="宋体" panose="02010600030101010101" pitchFamily="2" charset="-122"/>
              </a:rPr>
              <a:t>Use a </a:t>
            </a:r>
            <a:r>
              <a:rPr lang="zh-CN" altLang="en-US" sz="2400" b="1" dirty="0">
                <a:solidFill>
                  <a:srgbClr val="006600"/>
                </a:solidFill>
                <a:ea typeface="宋体" panose="02010600030101010101" pitchFamily="2" charset="-122"/>
              </a:rPr>
              <a:t>proportional</a:t>
            </a:r>
            <a:r>
              <a:rPr lang="zh-CN" altLang="en-US" sz="2400" b="1" dirty="0">
                <a:ea typeface="宋体" panose="02010600030101010101" pitchFamily="2" charset="-122"/>
              </a:rPr>
              <a:t> allocation scheme </a:t>
            </a:r>
            <a:endParaRPr lang="zh-CN" altLang="en-US" sz="2400" b="1" dirty="0">
              <a:ea typeface="宋体" panose="02010600030101010101" pitchFamily="2" charset="-122"/>
            </a:endParaRPr>
          </a:p>
          <a:p>
            <a:pPr lvl="1"/>
            <a:r>
              <a:rPr lang="en-US" altLang="zh-CN" sz="2000" dirty="0">
                <a:ea typeface="宋体" panose="02010600030101010101" pitchFamily="2" charset="-122"/>
              </a:rPr>
              <a:t>U</a:t>
            </a:r>
            <a:r>
              <a:rPr lang="zh-CN" altLang="en-US" sz="2000" dirty="0">
                <a:ea typeface="宋体" panose="02010600030101010101" pitchFamily="2" charset="-122"/>
              </a:rPr>
              <a:t>sing </a:t>
            </a:r>
            <a:r>
              <a:rPr lang="zh-CN" altLang="en-US" sz="2000" b="1" dirty="0">
                <a:solidFill>
                  <a:srgbClr val="FF0000"/>
                </a:solidFill>
                <a:ea typeface="宋体" panose="02010600030101010101" pitchFamily="2" charset="-122"/>
              </a:rPr>
              <a:t>priorities </a:t>
            </a:r>
            <a:r>
              <a:rPr lang="zh-CN" altLang="en-US" sz="2000" dirty="0">
                <a:solidFill>
                  <a:srgbClr val="006600"/>
                </a:solidFill>
                <a:ea typeface="宋体" panose="02010600030101010101" pitchFamily="2" charset="-122"/>
              </a:rPr>
              <a:t>rather than </a:t>
            </a:r>
            <a:r>
              <a:rPr lang="zh-CN" altLang="en-US" sz="2000" b="1" dirty="0">
                <a:solidFill>
                  <a:srgbClr val="FF0000"/>
                </a:solidFill>
                <a:ea typeface="宋体" panose="02010600030101010101" pitchFamily="2" charset="-122"/>
              </a:rPr>
              <a:t>size，</a:t>
            </a:r>
            <a:r>
              <a:rPr lang="en-US" altLang="zh-CN" sz="2000" b="1" dirty="0">
                <a:ea typeface="宋体" panose="02010600030101010101" pitchFamily="2" charset="-122"/>
              </a:rPr>
              <a:t>or  </a:t>
            </a:r>
            <a:r>
              <a:rPr lang="en-US" altLang="zh-CN" sz="2000" b="1" dirty="0">
                <a:solidFill>
                  <a:srgbClr val="FF0000"/>
                </a:solidFill>
                <a:ea typeface="宋体" panose="02010600030101010101" pitchFamily="2" charset="-122"/>
              </a:rPr>
              <a:t>combining the </a:t>
            </a:r>
            <a:r>
              <a:rPr lang="en-US" altLang="zh-CN" sz="2000" b="1" dirty="0">
                <a:solidFill>
                  <a:srgbClr val="006600"/>
                </a:solidFill>
                <a:ea typeface="宋体" panose="02010600030101010101" pitchFamily="2" charset="-122"/>
              </a:rPr>
              <a:t>size </a:t>
            </a:r>
            <a:r>
              <a:rPr lang="en-US" altLang="zh-CN" sz="2000" dirty="0">
                <a:ea typeface="宋体" panose="02010600030101010101" pitchFamily="2" charset="-122"/>
              </a:rPr>
              <a:t>and</a:t>
            </a:r>
            <a:r>
              <a:rPr lang="en-US" altLang="zh-CN" sz="2000" b="1" dirty="0">
                <a:solidFill>
                  <a:srgbClr val="006600"/>
                </a:solidFill>
                <a:ea typeface="宋体" panose="02010600030101010101" pitchFamily="2" charset="-122"/>
              </a:rPr>
              <a:t> priority.</a:t>
            </a:r>
            <a:br>
              <a:rPr lang="en-US" altLang="zh-CN" sz="2000" dirty="0">
                <a:solidFill>
                  <a:srgbClr val="006600"/>
                </a:solidFill>
                <a:ea typeface="宋体" panose="02010600030101010101" pitchFamily="2" charset="-122"/>
              </a:rPr>
            </a:br>
            <a:endParaRPr lang="en-US" altLang="zh-CN" sz="2000" dirty="0">
              <a:solidFill>
                <a:srgbClr val="006600"/>
              </a:solidFill>
              <a:ea typeface="宋体" panose="02010600030101010101" pitchFamily="2" charset="-122"/>
            </a:endParaRPr>
          </a:p>
          <a:p>
            <a:r>
              <a:rPr lang="en-US" altLang="zh-CN" sz="2400" dirty="0">
                <a:ea typeface="宋体" panose="02010600030101010101" pitchFamily="2" charset="-122"/>
              </a:rPr>
              <a:t>If process </a:t>
            </a:r>
            <a:r>
              <a:rPr lang="en-US" altLang="zh-CN" sz="2400" i="1" dirty="0">
                <a:ea typeface="宋体" panose="02010600030101010101" pitchFamily="2" charset="-122"/>
              </a:rPr>
              <a:t>P</a:t>
            </a:r>
            <a:r>
              <a:rPr lang="en-US" altLang="zh-CN" sz="2400" i="1" baseline="-25000" dirty="0">
                <a:ea typeface="宋体" panose="02010600030101010101" pitchFamily="2" charset="-122"/>
              </a:rPr>
              <a:t>i</a:t>
            </a:r>
            <a:r>
              <a:rPr lang="en-US" altLang="zh-CN" sz="2400" dirty="0">
                <a:ea typeface="宋体" panose="02010600030101010101" pitchFamily="2" charset="-122"/>
              </a:rPr>
              <a:t> generates a page fault,</a:t>
            </a:r>
            <a:endParaRPr lang="en-US" altLang="zh-CN" sz="2400" dirty="0">
              <a:ea typeface="宋体" panose="02010600030101010101" pitchFamily="2" charset="-122"/>
            </a:endParaRPr>
          </a:p>
          <a:p>
            <a:pPr lvl="1"/>
            <a:r>
              <a:rPr lang="en-US" altLang="zh-CN" sz="2000" dirty="0">
                <a:ea typeface="宋体" panose="02010600030101010101" pitchFamily="2" charset="-122"/>
              </a:rPr>
              <a:t>S</a:t>
            </a:r>
            <a:r>
              <a:rPr lang="en-US" altLang="zh-CN" sz="2000" dirty="0" smtClean="0">
                <a:ea typeface="宋体" panose="02010600030101010101" pitchFamily="2" charset="-122"/>
              </a:rPr>
              <a:t>elect </a:t>
            </a:r>
            <a:r>
              <a:rPr lang="en-US" altLang="zh-CN" sz="2000" dirty="0">
                <a:ea typeface="宋体" panose="02010600030101010101" pitchFamily="2" charset="-122"/>
              </a:rPr>
              <a:t>for replacement </a:t>
            </a:r>
            <a:r>
              <a:rPr lang="en-US" altLang="zh-CN" sz="2000" b="1" u="sng" dirty="0">
                <a:ea typeface="宋体" panose="02010600030101010101" pitchFamily="2" charset="-122"/>
              </a:rPr>
              <a:t>one of </a:t>
            </a:r>
            <a:r>
              <a:rPr lang="en-US" altLang="zh-CN" sz="2000" b="1" u="sng" dirty="0">
                <a:solidFill>
                  <a:srgbClr val="009900"/>
                </a:solidFill>
                <a:ea typeface="宋体" panose="02010600030101010101" pitchFamily="2" charset="-122"/>
              </a:rPr>
              <a:t>its</a:t>
            </a:r>
            <a:r>
              <a:rPr lang="en-US" altLang="zh-CN" sz="2000" b="1" u="sng" dirty="0">
                <a:ea typeface="宋体" panose="02010600030101010101" pitchFamily="2" charset="-122"/>
              </a:rPr>
              <a:t> frames</a:t>
            </a:r>
            <a:endParaRPr lang="en-US" altLang="zh-CN" sz="2000" b="1" u="sng" dirty="0">
              <a:ea typeface="宋体" panose="02010600030101010101" pitchFamily="2" charset="-122"/>
            </a:endParaRPr>
          </a:p>
          <a:p>
            <a:pPr lvl="1"/>
            <a:r>
              <a:rPr lang="en-US" altLang="zh-CN" sz="2000" dirty="0">
                <a:ea typeface="宋体" panose="02010600030101010101" pitchFamily="2" charset="-122"/>
              </a:rPr>
              <a:t>S</a:t>
            </a:r>
            <a:r>
              <a:rPr lang="en-US" altLang="zh-CN" sz="2000" dirty="0" smtClean="0">
                <a:ea typeface="宋体" panose="02010600030101010101" pitchFamily="2" charset="-122"/>
              </a:rPr>
              <a:t>elect </a:t>
            </a:r>
            <a:r>
              <a:rPr lang="en-US" altLang="zh-CN" sz="2000" dirty="0">
                <a:ea typeface="宋体" panose="02010600030101010101" pitchFamily="2" charset="-122"/>
              </a:rPr>
              <a:t>for replacement a frame from a process </a:t>
            </a:r>
            <a:r>
              <a:rPr lang="en-US" altLang="zh-CN" sz="2000" b="1" u="sng" dirty="0">
                <a:ea typeface="宋体" panose="02010600030101010101" pitchFamily="2" charset="-122"/>
              </a:rPr>
              <a:t>with </a:t>
            </a:r>
            <a:r>
              <a:rPr lang="en-US" altLang="zh-CN" sz="2000" b="1" u="sng" dirty="0">
                <a:solidFill>
                  <a:srgbClr val="FF0000"/>
                </a:solidFill>
                <a:ea typeface="宋体" panose="02010600030101010101" pitchFamily="2" charset="-122"/>
              </a:rPr>
              <a:t>lower priority </a:t>
            </a:r>
            <a:r>
              <a:rPr lang="en-US" altLang="zh-CN" sz="2000" b="1" u="sng" dirty="0">
                <a:ea typeface="宋体" panose="02010600030101010101" pitchFamily="2" charset="-122"/>
              </a:rPr>
              <a:t>number</a:t>
            </a:r>
            <a:endParaRPr lang="en-US" altLang="zh-CN" sz="2000" b="1" u="sng"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685800" y="228600"/>
            <a:ext cx="8458200" cy="609600"/>
          </a:xfrm>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Allocation </a:t>
            </a:r>
            <a:r>
              <a:rPr lang="en-US" altLang="zh-CN" dirty="0">
                <a:effectLst>
                  <a:outerShdw blurRad="38100" dist="38100" dir="2700000" algn="tl">
                    <a:srgbClr val="C0C0C0"/>
                  </a:outerShdw>
                </a:effectLst>
                <a:ea typeface="宋体" panose="02010600030101010101" pitchFamily="2" charset="-122"/>
              </a:rPr>
              <a:t>Algorithm-</a:t>
            </a:r>
            <a:r>
              <a:rPr lang="en-US" altLang="zh-CN" dirty="0">
                <a:solidFill>
                  <a:srgbClr val="006600"/>
                </a:solidFill>
                <a:effectLst>
                  <a:outerShdw blurRad="38100" dist="38100" dir="2700000" algn="tl">
                    <a:srgbClr val="C0C0C0"/>
                  </a:outerShdw>
                </a:effectLst>
                <a:ea typeface="宋体" panose="02010600030101010101" pitchFamily="2" charset="-122"/>
              </a:rPr>
              <a:t> Dynamic </a:t>
            </a:r>
            <a:r>
              <a:rPr lang="en-US" altLang="zh-CN" dirty="0" smtClean="0">
                <a:solidFill>
                  <a:srgbClr val="006600"/>
                </a:solidFill>
                <a:effectLst>
                  <a:outerShdw blurRad="38100" dist="38100" dir="2700000" algn="tl">
                    <a:srgbClr val="C0C0C0"/>
                  </a:outerShdw>
                </a:effectLst>
                <a:ea typeface="宋体" panose="02010600030101010101" pitchFamily="2" charset="-122"/>
              </a:rPr>
              <a:t>Allocation</a:t>
            </a:r>
            <a:endParaRPr lang="en-US" altLang="zh-CN" dirty="0">
              <a:solidFill>
                <a:srgbClr val="006600"/>
              </a:solidFill>
              <a:effectLst>
                <a:outerShdw blurRad="38100" dist="38100" dir="2700000" algn="tl">
                  <a:srgbClr val="C0C0C0"/>
                </a:outerShdw>
              </a:effectLst>
              <a:ea typeface="宋体" panose="02010600030101010101" pitchFamily="2" charset="-122"/>
            </a:endParaRPr>
          </a:p>
        </p:txBody>
      </p:sp>
      <p:sp>
        <p:nvSpPr>
          <p:cNvPr id="93187" name="Rectangle 3"/>
          <p:cNvSpPr>
            <a:spLocks noGrp="1" noChangeArrowheads="1"/>
          </p:cNvSpPr>
          <p:nvPr>
            <p:ph type="body" idx="4294967295"/>
          </p:nvPr>
        </p:nvSpPr>
        <p:spPr>
          <a:xfrm>
            <a:off x="622900" y="1203217"/>
            <a:ext cx="8032827" cy="4346575"/>
          </a:xfrm>
        </p:spPr>
        <p:txBody>
          <a:bodyPr/>
          <a:lstStyle/>
          <a:p>
            <a:pPr lvl="1"/>
            <a:r>
              <a:rPr lang="zh-CN" altLang="en-US" sz="2400" dirty="0" smtClean="0">
                <a:ea typeface="宋体" panose="02010600030101010101" pitchFamily="2" charset="-122"/>
                <a:cs typeface="+mn-cs"/>
              </a:rPr>
              <a:t>可变分配</a:t>
            </a:r>
            <a:endParaRPr lang="en-US" altLang="zh-CN" sz="2400" dirty="0" smtClean="0">
              <a:ea typeface="宋体" panose="02010600030101010101" pitchFamily="2" charset="-122"/>
              <a:cs typeface="+mn-cs"/>
            </a:endParaRPr>
          </a:p>
          <a:p>
            <a:pPr lvl="1"/>
            <a:r>
              <a:rPr lang="zh-CN" altLang="en-US" sz="2400" dirty="0" smtClean="0">
                <a:ea typeface="宋体" panose="02010600030101010101" pitchFamily="2" charset="-122"/>
                <a:cs typeface="+mn-cs"/>
              </a:rPr>
              <a:t>根据</a:t>
            </a:r>
            <a:r>
              <a:rPr lang="zh-CN" altLang="en-US" sz="2400" dirty="0">
                <a:ea typeface="宋体" panose="02010600030101010101" pitchFamily="2" charset="-122"/>
                <a:cs typeface="+mn-cs"/>
              </a:rPr>
              <a:t>进程的实际运行情况，动态决定分配内存数量</a:t>
            </a:r>
            <a:endParaRPr lang="zh-CN" altLang="en-US" sz="2400" dirty="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PROBLEMREMARKTITLE" val="ProblemRemarkBoardTitle"/>
</p:tagLst>
</file>

<file path=ppt/tags/tag103.xml><?xml version="1.0" encoding="utf-8"?>
<p:tagLst xmlns:p="http://schemas.openxmlformats.org/presentationml/2006/main">
  <p:tag name="PROBLEMREMARKTITLE" val="ProblemRemarkBoardTitle"/>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RAINPROBLEM" val="ProblemSetting"/>
  <p:tag name="RAINPROBLEMTYPE" val="MultipleChoice"/>
</p:tagLst>
</file>

<file path=ppt/tags/tag111.xml><?xml version="1.0" encoding="utf-8"?>
<p:tagLst xmlns:p="http://schemas.openxmlformats.org/presentationml/2006/main">
  <p:tag name="RAINPROBLEM" val="ProblemWarning"/>
</p:tagLst>
</file>

<file path=ppt/tags/tag112.xml><?xml version="1.0" encoding="utf-8"?>
<p:tagLst xmlns:p="http://schemas.openxmlformats.org/presentationml/2006/main">
  <p:tag name="RAINPROBLEM" val="MultipleChoice"/>
  <p:tag name="PROBLEMSCORE" val="1.0"/>
  <p:tag name="PROBLEMHASREMARK" val="True"/>
  <p:tag name="PROBLEMREMARK" val="A"/>
</p:tagLst>
</file>

<file path=ppt/tags/tag113.xml><?xml version="1.0" encoding="utf-8"?>
<p:tagLst xmlns:p="http://schemas.openxmlformats.org/presentationml/2006/main">
  <p:tag name="RAINPROBLEM" val="ProblemBody"/>
</p:tagLst>
</file>

<file path=ppt/tags/tag114.xml><?xml version="1.0" encoding="utf-8"?>
<p:tagLst xmlns:p="http://schemas.openxmlformats.org/presentationml/2006/main">
  <p:tag name="RAINPROBLEM" val="ProblemItem"/>
</p:tagLst>
</file>

<file path=ppt/tags/tag115.xml><?xml version="1.0" encoding="utf-8"?>
<p:tagLst xmlns:p="http://schemas.openxmlformats.org/presentationml/2006/main">
  <p:tag name="RAINPROBLEM" val="ProblemItem"/>
</p:tagLst>
</file>

<file path=ppt/tags/tag116.xml><?xml version="1.0" encoding="utf-8"?>
<p:tagLst xmlns:p="http://schemas.openxmlformats.org/presentationml/2006/main">
  <p:tag name="RAINPROBLEM" val="ProblemItem"/>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Bullet"/>
  <p:tag name="RAINPROBLEMTYPE" val="MultipleChoice"/>
  <p:tag name="RAINBULLET" val="Wrong"/>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PROBLEMREMARKTITLE" val="ProblemRemarkBoardTip"/>
</p:tagLst>
</file>

<file path=ppt/tags/tag120.xml><?xml version="1.0" encoding="utf-8"?>
<p:tagLst xmlns:p="http://schemas.openxmlformats.org/presentationml/2006/main">
  <p:tag name="RAINPROBLEM" val="ProblemBullet"/>
  <p:tag name="RAINPROBLEMTYPE" val="MultipleChoice"/>
  <p:tag name="RAINBULLET" val="Correct"/>
</p:tagLst>
</file>

<file path=ppt/tags/tag121.xml><?xml version="1.0" encoding="utf-8"?>
<p:tagLst xmlns:p="http://schemas.openxmlformats.org/presentationml/2006/main">
  <p:tag name="RAINPROBLEM" val="ProblemBullet"/>
  <p:tag name="RAINPROBLEMTYPE" val="MultipleChoice"/>
  <p:tag name="RAINBULLET" val="Wrong"/>
</p:tagLst>
</file>

<file path=ppt/tags/tag122.xml><?xml version="1.0" encoding="utf-8"?>
<p:tagLst xmlns:p="http://schemas.openxmlformats.org/presentationml/2006/main">
  <p:tag name="RAINPROBLEM" val="ProblemSubmit"/>
  <p:tag name="RAINPROBLEMTYPE" val="MultipleChoice"/>
</p:tagLst>
</file>

<file path=ppt/tags/tag123.xml><?xml version="1.0" encoding="utf-8"?>
<p:tagLst xmlns:p="http://schemas.openxmlformats.org/presentationml/2006/main">
  <p:tag name="RAINPROBLEM" val="ProblemRemarkBoard"/>
</p:tagLst>
</file>

<file path=ppt/tags/tag124.xml><?xml version="1.0" encoding="utf-8"?>
<p:tagLst xmlns:p="http://schemas.openxmlformats.org/presentationml/2006/main">
  <p:tag name="PROBLEMREMARKTITLE" val="ProblemRemarkBoardTip"/>
</p:tagLst>
</file>

<file path=ppt/tags/tag125.xml><?xml version="1.0" encoding="utf-8"?>
<p:tagLst xmlns:p="http://schemas.openxmlformats.org/presentationml/2006/main">
  <p:tag name="RAINPROBLEM" val="ProblemRemark"/>
</p:tagLst>
</file>

<file path=ppt/tags/tag126.xml><?xml version="1.0" encoding="utf-8"?>
<p:tagLst xmlns:p="http://schemas.openxmlformats.org/presentationml/2006/main">
  <p:tag name="PROBLEMREMARKTITLE" val="ProblemRemarkBoardTitle"/>
</p:tagLst>
</file>

<file path=ppt/tags/tag127.xml><?xml version="1.0" encoding="utf-8"?>
<p:tagLst xmlns:p="http://schemas.openxmlformats.org/presentationml/2006/main">
  <p:tag name="PROBLEMREMARKTITLE" val="ProblemRemarkBoardTitle"/>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RAINPROBLEM" val="ProblemRemark"/>
</p:tagLst>
</file>

<file path=ppt/tags/tag130.xml><?xml version="1.0" encoding="utf-8"?>
<p:tagLst xmlns:p="http://schemas.openxmlformats.org/presentationml/2006/main">
  <p:tag name="PROBLEMREMARKTITLE" val="ProblemRemarkBoardTitle"/>
</p:tagLst>
</file>

<file path=ppt/tags/tag131.xml><?xml version="1.0" encoding="utf-8"?>
<p:tagLst xmlns:p="http://schemas.openxmlformats.org/presentationml/2006/main">
  <p:tag name="PROBLEMREMARKTITLE" val="ProblemRemarkBoardTitle"/>
</p:tagLst>
</file>

<file path=ppt/tags/tag132.xml><?xml version="1.0" encoding="utf-8"?>
<p:tagLst xmlns:p="http://schemas.openxmlformats.org/presentationml/2006/main">
  <p:tag name="PROBLEMREMARKTITLE" val="ProblemRemarkBoardTitle"/>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TYPE" val="ProblemTypeMarker"/>
</p:tagLst>
</file>

<file path=ppt/tags/tag137.xml><?xml version="1.0" encoding="utf-8"?>
<p:tagLst xmlns:p="http://schemas.openxmlformats.org/presentationml/2006/main">
  <p:tag name="RAINPROBLEMTYPE" val="ProblemTypeMarker"/>
</p:tagLst>
</file>

<file path=ppt/tags/tag138.xml><?xml version="1.0" encoding="utf-8"?>
<p:tagLst xmlns:p="http://schemas.openxmlformats.org/presentationml/2006/main">
  <p:tag name="RAINPROBLEM" val="ProblemSetting"/>
  <p:tag name="RAINPROBLEMTYPE" val="MultipleChoice"/>
</p:tagLst>
</file>

<file path=ppt/tags/tag139.xml><?xml version="1.0" encoding="utf-8"?>
<p:tagLst xmlns:p="http://schemas.openxmlformats.org/presentationml/2006/main">
  <p:tag name="RAINPROBLEM" val="MultipleChoice"/>
  <p:tag name="PROBLEMSCORE" val="1.0"/>
  <p:tag name="PROBLEMHASREMARK" val="True"/>
  <p:tag name="PROBLEMREMARK" val="C"/>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 val="ProblemBody"/>
</p:tagLst>
</file>

<file path=ppt/tags/tag141.xml><?xml version="1.0" encoding="utf-8"?>
<p:tagLst xmlns:p="http://schemas.openxmlformats.org/presentationml/2006/main">
  <p:tag name="RAINPROBLEM" val="ProblemSubmit"/>
  <p:tag name="RAINPROBLEMTYPE" val="ShortAnswer"/>
</p:tagLst>
</file>

<file path=ppt/tags/tag142.xml><?xml version="1.0" encoding="utf-8"?>
<p:tagLst xmlns:p="http://schemas.openxmlformats.org/presentationml/2006/main">
  <p:tag name="PRODUCTVERSIONTIP" val="PRODUCTVERSIONTIP"/>
</p:tagLst>
</file>

<file path=ppt/tags/tag143.xml><?xml version="1.0" encoding="utf-8"?>
<p:tagLst xmlns:p="http://schemas.openxmlformats.org/presentationml/2006/main">
  <p:tag name="RAINPROBLEMTYPE" val="ProblemTypeMarker"/>
</p:tagLst>
</file>

<file path=ppt/tags/tag144.xml><?xml version="1.0" encoding="utf-8"?>
<p:tagLst xmlns:p="http://schemas.openxmlformats.org/presentationml/2006/main">
  <p:tag name="RAINPROBLEMTYPE" val="ProblemTypeMarker"/>
</p:tagLst>
</file>

<file path=ppt/tags/tag145.xml><?xml version="1.0" encoding="utf-8"?>
<p:tagLst xmlns:p="http://schemas.openxmlformats.org/presentationml/2006/main">
  <p:tag name="RAINPROBLEMTYPE" val="ProblemTypeMarker"/>
</p:tagLst>
</file>

<file path=ppt/tags/tag146.xml><?xml version="1.0" encoding="utf-8"?>
<p:tagLst xmlns:p="http://schemas.openxmlformats.org/presentationml/2006/main">
  <p:tag name="RAINPROBLEMTYPE" val="ProblemTypeMarker"/>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 val="ProblemSetting"/>
  <p:tag name="RAINPROBLEMTYPE" val="ShortAnswer"/>
</p:tagLst>
</file>

<file path=ppt/tags/tag149.xml><?xml version="1.0" encoding="utf-8"?>
<p:tagLst xmlns:p="http://schemas.openxmlformats.org/presentationml/2006/main">
  <p:tag name="RAINPROBLEM" val="ShortAnswer"/>
  <p:tag name="PROBLEMSCORE" val="10.0"/>
  <p:tag name="PROBLEMVOICEALLOWED" val="False"/>
</p:tagLst>
</file>

<file path=ppt/tags/tag15.xml><?xml version="1.0" encoding="utf-8"?>
<p:tagLst xmlns:p="http://schemas.openxmlformats.org/presentationml/2006/main">
  <p:tag name="PROBLEMREMARKTITLE" val="ProblemRemarkBoardTitle"/>
</p:tagLst>
</file>

<file path=ppt/tags/tag150.xml><?xml version="1.0" encoding="utf-8"?>
<p:tagLst xmlns:p="http://schemas.openxmlformats.org/presentationml/2006/main">
  <p:tag name="RAINPROBLEM" val="ProblemBody"/>
</p:tagLst>
</file>

<file path=ppt/tags/tag151.xml><?xml version="1.0" encoding="utf-8"?>
<p:tagLst xmlns:p="http://schemas.openxmlformats.org/presentationml/2006/main">
  <p:tag name="RAINPROBLEM" val="ProblemSubmit"/>
  <p:tag name="RAINPROBLEMTYPE" val="ShortAnswer"/>
</p:tagLst>
</file>

<file path=ppt/tags/tag152.xml><?xml version="1.0" encoding="utf-8"?>
<p:tagLst xmlns:p="http://schemas.openxmlformats.org/presentationml/2006/main">
  <p:tag name="PRODUCTVERSIONTIP" val="PRODUCTVERSIONTIP"/>
</p:tagLst>
</file>

<file path=ppt/tags/tag153.xml><?xml version="1.0" encoding="utf-8"?>
<p:tagLst xmlns:p="http://schemas.openxmlformats.org/presentationml/2006/main">
  <p:tag name="RAINPROBLEM" val="ProblemRemarkBoard"/>
</p:tagLst>
</file>

<file path=ppt/tags/tag154.xml><?xml version="1.0" encoding="utf-8"?>
<p:tagLst xmlns:p="http://schemas.openxmlformats.org/presentationml/2006/main">
  <p:tag name="PROBLEMREMARKTITLE" val="ProblemRemarkBoardTip"/>
</p:tagLst>
</file>

<file path=ppt/tags/tag155.xml><?xml version="1.0" encoding="utf-8"?>
<p:tagLst xmlns:p="http://schemas.openxmlformats.org/presentationml/2006/main">
  <p:tag name="RAINPROBLEM" val="ProblemRemark"/>
</p:tagLst>
</file>

<file path=ppt/tags/tag156.xml><?xml version="1.0" encoding="utf-8"?>
<p:tagLst xmlns:p="http://schemas.openxmlformats.org/presentationml/2006/main">
  <p:tag name="PROBLEMREMARKTITLE" val="ProblemRemarkBoardTitle"/>
</p:tagLst>
</file>

<file path=ppt/tags/tag157.xml><?xml version="1.0" encoding="utf-8"?>
<p:tagLst xmlns:p="http://schemas.openxmlformats.org/presentationml/2006/main">
  <p:tag name="PROBLEMREMARKTITLE" val="ProblemRemarkBoardTitle"/>
</p:tagLst>
</file>

<file path=ppt/tags/tag158.xml><?xml version="1.0" encoding="utf-8"?>
<p:tagLst xmlns:p="http://schemas.openxmlformats.org/presentationml/2006/main">
  <p:tag name="PROBLEMREMARKTITLE" val="ProblemRemarkBoardTitle"/>
</p:tagLst>
</file>

<file path=ppt/tags/tag159.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60.xml><?xml version="1.0" encoding="utf-8"?>
<p:tagLst xmlns:p="http://schemas.openxmlformats.org/presentationml/2006/main">
  <p:tag name="RAINPROBLEMTYPE" val="ProblemTypeMarker"/>
</p:tagLst>
</file>

<file path=ppt/tags/tag161.xml><?xml version="1.0" encoding="utf-8"?>
<p:tagLst xmlns:p="http://schemas.openxmlformats.org/presentationml/2006/main">
  <p:tag name="RAINPROBLEMTYPE" val="ProblemTypeMarker"/>
</p:tagLst>
</file>

<file path=ppt/tags/tag162.xml><?xml version="1.0" encoding="utf-8"?>
<p:tagLst xmlns:p="http://schemas.openxmlformats.org/presentationml/2006/main">
  <p:tag name="RAINPROBLEMTYPE" val="ProblemTypeMarker"/>
</p:tagLst>
</file>

<file path=ppt/tags/tag163.xml><?xml version="1.0" encoding="utf-8"?>
<p:tagLst xmlns:p="http://schemas.openxmlformats.org/presentationml/2006/main">
  <p:tag name="RAINPROBLEMTYPE" val="ProblemTypeMarker"/>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 val="ProblemSetting"/>
  <p:tag name="RAINPROBLEMTYPE" val="ShortAnswer"/>
</p:tagLst>
</file>

<file path=ppt/tags/tag166.xml><?xml version="1.0" encoding="utf-8"?>
<p:tagLst xmlns:p="http://schemas.openxmlformats.org/presentationml/2006/main">
  <p:tag name="RAINPROBLEM" val="ShortAnswer"/>
  <p:tag name="PROBLEMSCORE" val="10.0"/>
  <p:tag name="PROBLEMHASREMARK" val="False"/>
  <p:tag name="PROBLEMVOICEALLOWED" val="False"/>
</p:tagLst>
</file>

<file path=ppt/tags/tag167.xml><?xml version="1.0" encoding="utf-8"?>
<p:tagLst xmlns:p="http://schemas.openxmlformats.org/presentationml/2006/main">
  <p:tag name="RAINPROBLEM" val="ProblemBody"/>
</p:tagLst>
</file>

<file path=ppt/tags/tag168.xml><?xml version="1.0" encoding="utf-8"?>
<p:tagLst xmlns:p="http://schemas.openxmlformats.org/presentationml/2006/main">
  <p:tag name="RAINPROBLEM" val="ProblemSubmit"/>
  <p:tag name="RAINPROBLEMTYPE" val="ShortAnswer"/>
</p:tagLst>
</file>

<file path=ppt/tags/tag169.xml><?xml version="1.0" encoding="utf-8"?>
<p:tagLst xmlns:p="http://schemas.openxmlformats.org/presentationml/2006/main">
  <p:tag name="PRODUCTVERSIONTIP" val="PRODUCTVERSIONTIP"/>
</p:tagLst>
</file>

<file path=ppt/tags/tag17.xml><?xml version="1.0" encoding="utf-8"?>
<p:tagLst xmlns:p="http://schemas.openxmlformats.org/presentationml/2006/main">
  <p:tag name="PROBLEMREMARKTITLE" val="ProblemRemarkBoardTitle"/>
</p:tagLst>
</file>

<file path=ppt/tags/tag170.xml><?xml version="1.0" encoding="utf-8"?>
<p:tagLst xmlns:p="http://schemas.openxmlformats.org/presentationml/2006/main">
  <p:tag name="RAINPROBLEMTYPE" val="ProblemTypeMarker"/>
</p:tagLst>
</file>

<file path=ppt/tags/tag171.xml><?xml version="1.0" encoding="utf-8"?>
<p:tagLst xmlns:p="http://schemas.openxmlformats.org/presentationml/2006/main">
  <p:tag name="RAINPROBLEMTYPE" val="ProblemTypeMarker"/>
</p:tagLst>
</file>

<file path=ppt/tags/tag172.xml><?xml version="1.0" encoding="utf-8"?>
<p:tagLst xmlns:p="http://schemas.openxmlformats.org/presentationml/2006/main">
  <p:tag name="RAINPROBLEMTYPE" val="ProblemTypeMarker"/>
</p:tagLst>
</file>

<file path=ppt/tags/tag173.xml><?xml version="1.0" encoding="utf-8"?>
<p:tagLst xmlns:p="http://schemas.openxmlformats.org/presentationml/2006/main">
  <p:tag name="RAINPROBLEMTYPE" val="ProblemTypeMarker"/>
</p:tagLst>
</file>

<file path=ppt/tags/tag174.xml><?xml version="1.0" encoding="utf-8"?>
<p:tagLst xmlns:p="http://schemas.openxmlformats.org/presentationml/2006/main">
  <p:tag name="RAINPROBLEMTYPE" val="ProblemTypeMarker"/>
</p:tagLst>
</file>

<file path=ppt/tags/tag175.xml><?xml version="1.0" encoding="utf-8"?>
<p:tagLst xmlns:p="http://schemas.openxmlformats.org/presentationml/2006/main">
  <p:tag name="RAINPROBLEM" val="ProblemSetting"/>
  <p:tag name="RAINPROBLEMTYPE" val="ShortAnswer"/>
</p:tagLst>
</file>

<file path=ppt/tags/tag176.xml><?xml version="1.0" encoding="utf-8"?>
<p:tagLst xmlns:p="http://schemas.openxmlformats.org/presentationml/2006/main">
  <p:tag name="RAINPROBLEM" val="ShortAnswer"/>
  <p:tag name="PROBLEMSCORE" val="10.0"/>
  <p:tag name="PROBLEMVOICEALLOWED" val="False"/>
</p:tagLst>
</file>

<file path=ppt/tags/tag177.xml><?xml version="1.0" encoding="utf-8"?>
<p:tagLst xmlns:p="http://schemas.openxmlformats.org/presentationml/2006/main">
  <p:tag name="RAINPROBLEM" val="ProblemBody"/>
</p:tagLst>
</file>

<file path=ppt/tags/tag178.xml><?xml version="1.0" encoding="utf-8"?>
<p:tagLst xmlns:p="http://schemas.openxmlformats.org/presentationml/2006/main">
  <p:tag name="RAINPROBLEM" val="ProblemItem"/>
</p:tagLst>
</file>

<file path=ppt/tags/tag179.xml><?xml version="1.0" encoding="utf-8"?>
<p:tagLst xmlns:p="http://schemas.openxmlformats.org/presentationml/2006/main">
  <p:tag name="RAINPROBLEM" val="ProblemItem"/>
</p:tagLst>
</file>

<file path=ppt/tags/tag18.xml><?xml version="1.0" encoding="utf-8"?>
<p:tagLst xmlns:p="http://schemas.openxmlformats.org/presentationml/2006/main">
  <p:tag name="PROBLEMREMARKTITLE" val="ProblemRemarkBoardTitle"/>
</p:tagLst>
</file>

<file path=ppt/tags/tag180.xml><?xml version="1.0" encoding="utf-8"?>
<p:tagLst xmlns:p="http://schemas.openxmlformats.org/presentationml/2006/main">
  <p:tag name="RAINPROBLEM" val="ProblemItem"/>
</p:tagLst>
</file>

<file path=ppt/tags/tag181.xml><?xml version="1.0" encoding="utf-8"?>
<p:tagLst xmlns:p="http://schemas.openxmlformats.org/presentationml/2006/main">
  <p:tag name="RAINPROBLEM" val="ProblemItem"/>
</p:tagLst>
</file>

<file path=ppt/tags/tag182.xml><?xml version="1.0" encoding="utf-8"?>
<p:tagLst xmlns:p="http://schemas.openxmlformats.org/presentationml/2006/main">
  <p:tag name="RAINPROBLEM" val="ProblemBullet"/>
  <p:tag name="RAINPROBLEMTYPE" val="MultipleChoice"/>
  <p:tag name="RAINBULLET" val="Correct"/>
</p:tagLst>
</file>

<file path=ppt/tags/tag183.xml><?xml version="1.0" encoding="utf-8"?>
<p:tagLst xmlns:p="http://schemas.openxmlformats.org/presentationml/2006/main">
  <p:tag name="RAINPROBLEM" val="ProblemBullet"/>
  <p:tag name="RAINPROBLEMTYPE" val="MultipleChoice"/>
  <p:tag name="RAINBULLET" val="Wrong"/>
</p:tagLst>
</file>

<file path=ppt/tags/tag184.xml><?xml version="1.0" encoding="utf-8"?>
<p:tagLst xmlns:p="http://schemas.openxmlformats.org/presentationml/2006/main">
  <p:tag name="RAINPROBLEM" val="ProblemBullet"/>
  <p:tag name="RAINPROBLEMTYPE" val="MultipleChoice"/>
  <p:tag name="RAINBULLET" val="Wrong"/>
</p:tagLst>
</file>

<file path=ppt/tags/tag185.xml><?xml version="1.0" encoding="utf-8"?>
<p:tagLst xmlns:p="http://schemas.openxmlformats.org/presentationml/2006/main">
  <p:tag name="RAINPROBLEM" val="ProblemBullet"/>
  <p:tag name="RAINPROBLEMTYPE" val="MultipleChoice"/>
  <p:tag name="RAINBULLET" val="Wrong"/>
</p:tagLst>
</file>

<file path=ppt/tags/tag186.xml><?xml version="1.0" encoding="utf-8"?>
<p:tagLst xmlns:p="http://schemas.openxmlformats.org/presentationml/2006/main">
  <p:tag name="RAINPROBLEM" val="ProblemSubmit"/>
  <p:tag name="RAINPROBLEMTYPE" val="MultipleChoice"/>
</p:tagLst>
</file>

<file path=ppt/tags/tag187.xml><?xml version="1.0" encoding="utf-8"?>
<p:tagLst xmlns:p="http://schemas.openxmlformats.org/presentationml/2006/main">
  <p:tag name="RAINPROBLEM" val="ProblemRemarkBoard"/>
</p:tagLst>
</file>

<file path=ppt/tags/tag188.xml><?xml version="1.0" encoding="utf-8"?>
<p:tagLst xmlns:p="http://schemas.openxmlformats.org/presentationml/2006/main">
  <p:tag name="PROBLEMREMARKTITLE" val="ProblemRemarkBoardTip"/>
</p:tagLst>
</file>

<file path=ppt/tags/tag189.xml><?xml version="1.0" encoding="utf-8"?>
<p:tagLst xmlns:p="http://schemas.openxmlformats.org/presentationml/2006/main">
  <p:tag name="RAINPROBLEM" val="ProblemRemark"/>
</p:tagLst>
</file>

<file path=ppt/tags/tag19.xml><?xml version="1.0" encoding="utf-8"?>
<p:tagLst xmlns:p="http://schemas.openxmlformats.org/presentationml/2006/main">
  <p:tag name="PROBLEMREMARKTITLE" val="ProblemRemarkBoardTitle"/>
</p:tagLst>
</file>

<file path=ppt/tags/tag190.xml><?xml version="1.0" encoding="utf-8"?>
<p:tagLst xmlns:p="http://schemas.openxmlformats.org/presentationml/2006/main">
  <p:tag name="PROBLEMREMARKTITLE" val="ProblemRemarkBoardTitle"/>
</p:tagLst>
</file>

<file path=ppt/tags/tag191.xml><?xml version="1.0" encoding="utf-8"?>
<p:tagLst xmlns:p="http://schemas.openxmlformats.org/presentationml/2006/main">
  <p:tag name="PROBLEMREMARKTITLE" val="ProblemRemarkBoardTitle"/>
</p:tagLst>
</file>

<file path=ppt/tags/tag192.xml><?xml version="1.0" encoding="utf-8"?>
<p:tagLst xmlns:p="http://schemas.openxmlformats.org/presentationml/2006/main">
  <p:tag name="PROBLEMREMARKTITLE" val="ProblemRemarkBoardTitle"/>
</p:tagLst>
</file>

<file path=ppt/tags/tag193.xml><?xml version="1.0" encoding="utf-8"?>
<p:tagLst xmlns:p="http://schemas.openxmlformats.org/presentationml/2006/main">
  <p:tag name="PROBLEMREMARKTITLE" val="ProblemRemarkBoardTitle"/>
</p:tagLst>
</file>

<file path=ppt/tags/tag194.xml><?xml version="1.0" encoding="utf-8"?>
<p:tagLst xmlns:p="http://schemas.openxmlformats.org/presentationml/2006/main">
  <p:tag name="PROBLEMREMARKTITLE" val="ProblemRemarkBoardTitle"/>
</p:tagLst>
</file>

<file path=ppt/tags/tag195.xml><?xml version="1.0" encoding="utf-8"?>
<p:tagLst xmlns:p="http://schemas.openxmlformats.org/presentationml/2006/main">
  <p:tag name="PROBLEMREMARKTITLE" val="ProblemRemarkBoardTitle"/>
</p:tagLst>
</file>

<file path=ppt/tags/tag196.xml><?xml version="1.0" encoding="utf-8"?>
<p:tagLst xmlns:p="http://schemas.openxmlformats.org/presentationml/2006/main">
  <p:tag name="PROBLEMREMARKTITLE" val="ProblemRemarkBoardTitle"/>
</p:tagLst>
</file>

<file path=ppt/tags/tag197.xml><?xml version="1.0" encoding="utf-8"?>
<p:tagLst xmlns:p="http://schemas.openxmlformats.org/presentationml/2006/main">
  <p:tag name="RAINPROBLEMTYPE" val="ProblemTypeMarker"/>
</p:tagLst>
</file>

<file path=ppt/tags/tag198.xml><?xml version="1.0" encoding="utf-8"?>
<p:tagLst xmlns:p="http://schemas.openxmlformats.org/presentationml/2006/main">
  <p:tag name="RAINPROBLEMTYPE" val="ProblemTypeMarker"/>
</p:tagLst>
</file>

<file path=ppt/tags/tag19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00.xml><?xml version="1.0" encoding="utf-8"?>
<p:tagLst xmlns:p="http://schemas.openxmlformats.org/presentationml/2006/main">
  <p:tag name="RAINPROBLEMTYPE" val="ProblemTypeMarker"/>
</p:tagLst>
</file>

<file path=ppt/tags/tag201.xml><?xml version="1.0" encoding="utf-8"?>
<p:tagLst xmlns:p="http://schemas.openxmlformats.org/presentationml/2006/main">
  <p:tag name="RAINPROBLEMTYPE" val="ProblemTypeMarker"/>
</p:tagLst>
</file>

<file path=ppt/tags/tag202.xml><?xml version="1.0" encoding="utf-8"?>
<p:tagLst xmlns:p="http://schemas.openxmlformats.org/presentationml/2006/main">
  <p:tag name="RAINPROBLEM" val="ProblemSetting"/>
  <p:tag name="RAINPROBLEMTYPE" val="MultipleChoice"/>
</p:tagLst>
</file>

<file path=ppt/tags/tag203.xml><?xml version="1.0" encoding="utf-8"?>
<p:tagLst xmlns:p="http://schemas.openxmlformats.org/presentationml/2006/main">
  <p:tag name="RAINPROBLEM" val="MultipleChoice"/>
  <p:tag name="PROBLEMSCORE" val="1.0"/>
  <p:tag name="PROBLEMHASREMARK" val="True"/>
  <p:tag name="PROBLEMREMARK" val="A"/>
</p:tagLst>
</file>

<file path=ppt/tags/tag204.xml><?xml version="1.0" encoding="utf-8"?>
<p:tagLst xmlns:p="http://schemas.openxmlformats.org/presentationml/2006/main">
  <p:tag name="KSO_WPP_MARK_KEY" val="071142b0-f800-4a09-872e-60c877ee2908"/>
  <p:tag name="COMMONDATA" val="eyJoZGlkIjoiZTJlYTQ4NDIyY2RmNWIyZGE3NzBlYTRmZmM4YmU0NzUifQ=="/>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ProblemWarning"/>
</p:tagLst>
</file>

<file path=ppt/tags/tag28.xml><?xml version="1.0" encoding="utf-8"?>
<p:tagLst xmlns:p="http://schemas.openxmlformats.org/presentationml/2006/main">
  <p:tag name="RAINPROBLEM" val="MultipleChoice"/>
  <p:tag name="PROBLEMSCORE" val="1.0"/>
  <p:tag name="PROBLEMHASREMARK" val="True"/>
  <p:tag name="PROBLEMREMARK" val="B"/>
</p:tagLst>
</file>

<file path=ppt/tags/tag29.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Submit"/>
  <p:tag name="RAINPROBLEMTYPE" val="MultipleChoice"/>
</p:tagLst>
</file>

<file path=ppt/tags/tag39.xml><?xml version="1.0" encoding="utf-8"?>
<p:tagLst xmlns:p="http://schemas.openxmlformats.org/presentationml/2006/main">
  <p:tag name="RAINPROBLEM" val="ProblemRemarkBoard"/>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p"/>
</p:tagLst>
</file>

<file path=ppt/tags/tag41.xml><?xml version="1.0" encoding="utf-8"?>
<p:tagLst xmlns:p="http://schemas.openxmlformats.org/presentationml/2006/main">
  <p:tag name="RAINPROBLEM" val="ProblemRemark"/>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Setting"/>
  <p:tag name="RAINPROBLEMTYPE" val="MultipleChoice"/>
</p:tagLst>
</file>

<file path=ppt/tags/tag55.xml><?xml version="1.0" encoding="utf-8"?>
<p:tagLst xmlns:p="http://schemas.openxmlformats.org/presentationml/2006/main">
  <p:tag name="RAINPROBLEM" val="ProblemWarning"/>
</p:tagLst>
</file>

<file path=ppt/tags/tag56.xml><?xml version="1.0" encoding="utf-8"?>
<p:tagLst xmlns:p="http://schemas.openxmlformats.org/presentationml/2006/main">
  <p:tag name="RAINPROBLEM" val="MultipleChoice"/>
  <p:tag name="PROBLEMSCORE" val="1.0"/>
  <p:tag name="PROBLEMHASREMARK" val="True"/>
  <p:tag name="PROBLEMREMARK" val="D&#10;"/>
</p:tagLst>
</file>

<file path=ppt/tags/tag57.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Submit"/>
  <p:tag name="RAINPROBLEMTYPE" val="MultipleChoice"/>
</p:tagLst>
</file>

<file path=ppt/tags/tag67.xml><?xml version="1.0" encoding="utf-8"?>
<p:tagLst xmlns:p="http://schemas.openxmlformats.org/presentationml/2006/main">
  <p:tag name="RAINPROBLEM" val="ProblemRemarkBoard"/>
</p:tagLst>
</file>

<file path=ppt/tags/tag68.xml><?xml version="1.0" encoding="utf-8"?>
<p:tagLst xmlns:p="http://schemas.openxmlformats.org/presentationml/2006/main">
  <p:tag name="PROBLEMREMARKTITLE" val="ProblemRemarkBoardTip"/>
</p:tagLst>
</file>

<file path=ppt/tags/tag69.xml><?xml version="1.0" encoding="utf-8"?>
<p:tagLst xmlns:p="http://schemas.openxmlformats.org/presentationml/2006/main">
  <p:tag name="RAINPROBLEM" val="ProblemRemark"/>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 val="ProblemSetting"/>
  <p:tag name="RAINPROBLEMTYPE" val="MultipleChoice"/>
</p:tagLst>
</file>

<file path=ppt/tags/tag83.xml><?xml version="1.0" encoding="utf-8"?>
<p:tagLst xmlns:p="http://schemas.openxmlformats.org/presentationml/2006/main">
  <p:tag name="RAINPROBLEM" val="ProblemWarning"/>
</p:tagLst>
</file>

<file path=ppt/tags/tag84.xml><?xml version="1.0" encoding="utf-8"?>
<p:tagLst xmlns:p="http://schemas.openxmlformats.org/presentationml/2006/main">
  <p:tag name="RAINPROBLEM" val="MultipleChoice"/>
  <p:tag name="PROBLEMSCORE" val="1.0"/>
  <p:tag name="PROBLEMHASREMARK" val="True"/>
  <p:tag name="PROBLEMREMARK" val="如果按照本教材的观点，当CPU给出要访问存储单元的逻辑地址，MMU根据该地址对应的页号查页表，若欲访问的页面对应的页表中的v/i位是v，则进行地址变换；若为i，则进入page fault，然后再判断这个i是非法页面还是尚未装入内存的合法页面，若为非法页面，则产生trap进行地址越界处理。因此应该选D。&#10;&#10;按汤子瀛教材的观点，当CPU给出一个欲访问存储单元的逻辑地址，MMU首先将页号与页表长度进行比较，即进行地址越界检查，如果地址越界，产生一个trap进行地址越界处理；否则如果欲访问的页面在内存，则进行地址变换，否则，进入page falut。因此选B。&#10;（参见汤子瀛第3版，P146）&#10;"/>
</p:tagLst>
</file>

<file path=ppt/tags/tag85.xml><?xml version="1.0" encoding="utf-8"?>
<p:tagLst xmlns:p="http://schemas.openxmlformats.org/presentationml/2006/main">
  <p:tag name="RAINPROBLEM" val="ProblemBody"/>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Bullet"/>
  <p:tag name="RAINPROBLEMTYPE" val="MultipleChoice"/>
  <p:tag name="RAINBULLET" val="Wrong"/>
</p:tagLst>
</file>

<file path=ppt/tags/tag91.xml><?xml version="1.0" encoding="utf-8"?>
<p:tagLst xmlns:p="http://schemas.openxmlformats.org/presentationml/2006/main">
  <p:tag name="RAINPROBLEM" val="ProblemBullet"/>
  <p:tag name="RAINPROBLEMTYPE" val="MultipleChoice"/>
  <p:tag name="RAINBULLET" val="Wrong"/>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Submit"/>
  <p:tag name="RAINPROBLEMTYPE" val="MultipleChoice"/>
</p:tagLst>
</file>

<file path=ppt/tags/tag94.xml><?xml version="1.0" encoding="utf-8"?>
<p:tagLst xmlns:p="http://schemas.openxmlformats.org/presentationml/2006/main">
  <p:tag name="RAINPROBLEM" val="ProblemRemarkBoard"/>
</p:tagLst>
</file>

<file path=ppt/tags/tag95.xml><?xml version="1.0" encoding="utf-8"?>
<p:tagLst xmlns:p="http://schemas.openxmlformats.org/presentationml/2006/main">
  <p:tag name="PROBLEMREMARKTITLE" val="ProblemRemarkBoardTip"/>
</p:tagLst>
</file>

<file path=ppt/tags/tag96.xml><?xml version="1.0" encoding="utf-8"?>
<p:tagLst xmlns:p="http://schemas.openxmlformats.org/presentationml/2006/main">
  <p:tag name="RAINPROBLEM" val="ProblemRemark"/>
</p:tagLst>
</file>

<file path=ppt/tags/tag97.xml><?xml version="1.0" encoding="utf-8"?>
<p:tagLst xmlns:p="http://schemas.openxmlformats.org/presentationml/2006/main">
  <p:tag name="RAINPROBLEM" val="ProblemBullet"/>
  <p:tag name="RAINPROBLEMTYPE" val="MultipleChoice"/>
  <p:tag name="RAINBULLET" val="Wrong"/>
</p:tagLst>
</file>

<file path=ppt/tags/tag98.xml><?xml version="1.0" encoding="utf-8"?>
<p:tagLst xmlns:p="http://schemas.openxmlformats.org/presentationml/2006/main">
  <p:tag name="PROBLEMREMARKTITLE" val="ProblemRemarkBoardTitle"/>
</p:tagLst>
</file>

<file path=ppt/tags/tag99.xml><?xml version="1.0" encoding="utf-8"?>
<p:tagLst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0</TotalTime>
  <Words>46467</Words>
  <Application>WPS 演示</Application>
  <PresentationFormat>全屏显示(4:3)</PresentationFormat>
  <Paragraphs>2694</Paragraphs>
  <Slides>159</Slides>
  <Notes>1</Notes>
  <HiddenSlides>16</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159</vt:i4>
      </vt:variant>
    </vt:vector>
  </HeadingPairs>
  <TitlesOfParts>
    <vt:vector size="176" baseType="lpstr">
      <vt:lpstr>Arial</vt:lpstr>
      <vt:lpstr>宋体</vt:lpstr>
      <vt:lpstr>Wingdings</vt:lpstr>
      <vt:lpstr>Helvetica</vt:lpstr>
      <vt:lpstr>Monotype Sorts</vt:lpstr>
      <vt:lpstr>Wingdings</vt:lpstr>
      <vt:lpstr>Times New Roman</vt:lpstr>
      <vt:lpstr>微软雅黑</vt:lpstr>
      <vt:lpstr>Arial Unicode MS</vt:lpstr>
      <vt:lpstr>Symbol</vt:lpstr>
      <vt:lpstr>Cambria Math</vt:lpstr>
      <vt:lpstr>Times New Roman</vt:lpstr>
      <vt:lpstr>Courier New</vt:lpstr>
      <vt:lpstr>os-w-java</vt:lpstr>
      <vt:lpstr>1_os-w-java</vt:lpstr>
      <vt:lpstr>Equation.3</vt:lpstr>
      <vt:lpstr>Equation.3</vt:lpstr>
      <vt:lpstr>Chapter 9:  Virtual Memory</vt:lpstr>
      <vt:lpstr>Chapter 9:  Virtual Memory</vt:lpstr>
      <vt:lpstr>Objectives</vt:lpstr>
      <vt:lpstr>9.1 Background</vt:lpstr>
      <vt:lpstr>Background</vt:lpstr>
      <vt:lpstr>Background</vt:lpstr>
      <vt:lpstr>Background</vt:lpstr>
      <vt:lpstr>虚拟存储器的基本思想</vt:lpstr>
      <vt:lpstr>虚拟存储器的基本思想</vt:lpstr>
      <vt:lpstr>虚拟存储器的基本思想</vt:lpstr>
      <vt:lpstr>虚拟存储器</vt:lpstr>
      <vt:lpstr>Virtual Memory That is Larger Than Physical Memory</vt:lpstr>
      <vt:lpstr>Virtual-address Space</vt:lpstr>
      <vt:lpstr>Shared Library Using Virtual Memory</vt:lpstr>
      <vt:lpstr>PowerPoint 演示文稿</vt:lpstr>
      <vt:lpstr>Virtual memory implementation</vt:lpstr>
      <vt:lpstr>9.2 Demand Paging</vt:lpstr>
      <vt:lpstr>Demand Paging</vt:lpstr>
      <vt:lpstr>Transfer of a Paged Memory to Contiguous Disk Space</vt:lpstr>
      <vt:lpstr>虚拟存储器需要解决的几个问题</vt:lpstr>
      <vt:lpstr>  9.2.1 Basic Concepts</vt:lpstr>
      <vt:lpstr>Valid-Invalid Bit</vt:lpstr>
      <vt:lpstr>One page is invalid or is valid but not in memory </vt:lpstr>
      <vt:lpstr>Page Table When Some Pages Are Not in Main Memory</vt:lpstr>
      <vt:lpstr>虚拟存储器需要解决的几个问题</vt:lpstr>
      <vt:lpstr>Page Fault (页面错误、页失效、缺页中断)</vt:lpstr>
      <vt:lpstr>Steps in Handling a Page Fault</vt:lpstr>
      <vt:lpstr>Page Fault（P322-323）</vt:lpstr>
      <vt:lpstr>Page Fault－problems </vt:lpstr>
      <vt:lpstr>Page Fault－problems</vt:lpstr>
      <vt:lpstr>PowerPoint 演示文稿</vt:lpstr>
      <vt:lpstr>PowerPoint 演示文稿</vt:lpstr>
      <vt:lpstr>9.2.2 Performance of Demand Paging</vt:lpstr>
      <vt:lpstr>Performance of Demand Paging</vt:lpstr>
      <vt:lpstr>Performance of Demand Paging</vt:lpstr>
      <vt:lpstr>Process Creation</vt:lpstr>
      <vt:lpstr>Copy-on-Write</vt:lpstr>
      <vt:lpstr>Copy-on-Write</vt:lpstr>
      <vt:lpstr>Before Process 1 Modifies Page C</vt:lpstr>
      <vt:lpstr>After Process 1 Modifies Page C</vt:lpstr>
      <vt:lpstr>启示-虚拟存储技术与编程质量</vt:lpstr>
      <vt:lpstr>虚拟存储器需要解决的几个问题</vt:lpstr>
      <vt:lpstr>What happens if there is no free frame?</vt:lpstr>
      <vt:lpstr>Need For Page Replacement</vt:lpstr>
      <vt:lpstr>9.4.1 Basic Page Replacement</vt:lpstr>
      <vt:lpstr>回顾：不具备页面置换功能的Page Fault</vt:lpstr>
      <vt:lpstr>Modifying page-fault service routine to include page replacement</vt:lpstr>
      <vt:lpstr>Page Replacement</vt:lpstr>
      <vt:lpstr>Page Replacement Algorithms</vt:lpstr>
      <vt:lpstr>Graph of Page Faults Versus The Number of Frames</vt:lpstr>
      <vt:lpstr>9.4.2 FIFO Page Replacement</vt:lpstr>
      <vt:lpstr>FIFO Page Replacement</vt:lpstr>
      <vt:lpstr>FIFO Page Replacement</vt:lpstr>
      <vt:lpstr>First-In-First-Out (FIFO) Algorithm</vt:lpstr>
      <vt:lpstr>FIFO Illustrating Belady’s Anomaly</vt:lpstr>
      <vt:lpstr>PowerPoint 演示文稿</vt:lpstr>
      <vt:lpstr>9.4.3 Optimal Algorithm</vt:lpstr>
      <vt:lpstr>Optimal Page Replacement</vt:lpstr>
      <vt:lpstr>Optimal Page Replacement</vt:lpstr>
      <vt:lpstr>9.4.4 LRU Page Replacement (Least-Recently-Used)</vt:lpstr>
      <vt:lpstr>LRU Page Replacement</vt:lpstr>
      <vt:lpstr>Least Recently Used (LRU) Algorithm</vt:lpstr>
      <vt:lpstr>例题</vt:lpstr>
      <vt:lpstr>PowerPoint 演示文稿</vt:lpstr>
      <vt:lpstr>LRU Algorithm implementation</vt:lpstr>
      <vt:lpstr>LRU Algorithm：Counter implementation</vt:lpstr>
      <vt:lpstr>PowerPoint 演示文稿</vt:lpstr>
      <vt:lpstr>LRU Algorithm： Stack implementation </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PowerPoint 演示文稿</vt:lpstr>
      <vt:lpstr>PowerPoint 演示文稿</vt:lpstr>
      <vt:lpstr>LRU Approximation Algorithms</vt:lpstr>
      <vt:lpstr>9.4.5 LRU Approximation Algorithms</vt:lpstr>
      <vt:lpstr>Second chance Algorithm(Clock)</vt:lpstr>
      <vt:lpstr>Second-Chance (clock) Page-Replacement Algorithm</vt:lpstr>
      <vt:lpstr>Enhanced Second-chance Algorithm</vt:lpstr>
      <vt:lpstr>9.4.6 Counting-Based Algorithms</vt:lpstr>
      <vt:lpstr>自学：LFU Algorithm  vs. LRU Algorithm </vt:lpstr>
      <vt:lpstr>自学：MFU Algorithm  vs. LRU Algorithm </vt:lpstr>
      <vt:lpstr>9.4.7 Page-Buffering Algorithms </vt:lpstr>
      <vt:lpstr>Page table（demand paging）</vt:lpstr>
      <vt:lpstr>9.5 Allocation of Frames</vt:lpstr>
      <vt:lpstr>Allocation Algorithm- Fixed Allocation</vt:lpstr>
      <vt:lpstr>Allocation Algorithm- Priority Allocation</vt:lpstr>
      <vt:lpstr>Allocation Algorithm- Dynamic Allocation</vt:lpstr>
      <vt:lpstr>Local vs. Global Replacement</vt:lpstr>
      <vt:lpstr>PowerPoint 演示文稿</vt:lpstr>
      <vt:lpstr>PowerPoint 演示文稿</vt:lpstr>
      <vt:lpstr>续上页</vt:lpstr>
      <vt:lpstr>PowerPoint 演示文稿</vt:lpstr>
      <vt:lpstr>续上页</vt:lpstr>
      <vt:lpstr>PowerPoint 演示文稿</vt:lpstr>
      <vt:lpstr>续上页</vt:lpstr>
      <vt:lpstr>例题</vt:lpstr>
      <vt:lpstr>续上页—参考答案</vt:lpstr>
      <vt:lpstr>虚拟存储器需要解决的几个问题</vt:lpstr>
      <vt:lpstr>9.6 Thrashing</vt:lpstr>
      <vt:lpstr>9.6.1 Cause of Thrashing</vt:lpstr>
      <vt:lpstr>Thrashing</vt:lpstr>
      <vt:lpstr>Demand Paging and Thrashing </vt:lpstr>
      <vt:lpstr>Locality In A Memory-Reference Pattern</vt:lpstr>
      <vt:lpstr>局部模式(Locality Model)</vt:lpstr>
      <vt:lpstr>Locality例</vt:lpstr>
      <vt:lpstr>自学：Locality例</vt:lpstr>
      <vt:lpstr>Thrashing </vt:lpstr>
      <vt:lpstr>Thrashing Prevention</vt:lpstr>
      <vt:lpstr>Solution to Thrashing</vt:lpstr>
      <vt:lpstr>9.6.2 Working-set model</vt:lpstr>
      <vt:lpstr>Working-set model</vt:lpstr>
      <vt:lpstr>Working-set model</vt:lpstr>
      <vt:lpstr>Working-set model</vt:lpstr>
      <vt:lpstr>工作集模型的应用</vt:lpstr>
      <vt:lpstr>Working-Set Model</vt:lpstr>
      <vt:lpstr>PowerPoint 演示文稿</vt:lpstr>
      <vt:lpstr>Keeping Track of the Working Set</vt:lpstr>
      <vt:lpstr>Relationship of working Set and page-fault rate</vt:lpstr>
      <vt:lpstr>9.6.3 Page-Fault Frequency Scheme</vt:lpstr>
      <vt:lpstr>Thrashing Prevention</vt:lpstr>
      <vt:lpstr>Solution to Thrashing</vt:lpstr>
      <vt:lpstr>PowerPoint 演示文稿</vt:lpstr>
      <vt:lpstr>例题 P367 9.10</vt:lpstr>
      <vt:lpstr>Virtual Memory（回顾）</vt:lpstr>
      <vt:lpstr>9.7 Memory-Mapped Files</vt:lpstr>
      <vt:lpstr>9.7.1 Basic Mechanism </vt:lpstr>
      <vt:lpstr>Memory Mapped Files</vt:lpstr>
      <vt:lpstr>9.7.2  Shared Memory in the WIn32 API</vt:lpstr>
      <vt:lpstr>Memory-Mapped Shared Memory in Windows</vt:lpstr>
      <vt:lpstr>9.7.3  Memory-Mapped I/O</vt:lpstr>
      <vt:lpstr>9.8 Allocating Kernel Memory</vt:lpstr>
      <vt:lpstr>9.9  Other Considerations</vt:lpstr>
      <vt:lpstr>9.9.1 Other Considerations -- Prepaging</vt:lpstr>
      <vt:lpstr>9.9.2 Other Considerations– Page Size</vt:lpstr>
      <vt:lpstr>9.9.3 Other Considerations– TLB Reach </vt:lpstr>
      <vt:lpstr>9.9.4 Other Considerations– Invert Page Table</vt:lpstr>
      <vt:lpstr>9.9.5 Other Considerations– Program Structure</vt:lpstr>
      <vt:lpstr>9.9.6 Other Considerations– I/O interlock</vt:lpstr>
      <vt:lpstr>Reason Why Frames Used For I/O Must Be In Memory</vt:lpstr>
      <vt:lpstr>9.10 Operating System Examples</vt:lpstr>
      <vt:lpstr>9.10.1 Windows XP</vt:lpstr>
      <vt:lpstr>Windows XP页框分配</vt:lpstr>
      <vt:lpstr>Windows XP页框分配</vt:lpstr>
      <vt:lpstr>9.10.2 Solaris </vt:lpstr>
      <vt:lpstr>Page table（demand paging）</vt:lpstr>
      <vt:lpstr>课后复习题</vt:lpstr>
      <vt:lpstr>End of Chapter 9</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小鬼u</cp:lastModifiedBy>
  <cp:revision>1260</cp:revision>
  <cp:lastPrinted>2001-06-15T13:47:00Z</cp:lastPrinted>
  <dcterms:created xsi:type="dcterms:W3CDTF">1999-08-03T15:41:00Z</dcterms:created>
  <dcterms:modified xsi:type="dcterms:W3CDTF">2023-02-11T14:00:04Z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64712E90F99148E3A26F97013F54B0A4</vt:lpwstr>
  </property>
</Properties>
</file>