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3"/>
  </p:notesMasterIdLst>
  <p:handoutMasterIdLst>
    <p:handoutMasterId r:id="rId64"/>
  </p:handoutMasterIdLst>
  <p:sldIdLst>
    <p:sldId id="439" r:id="rId2"/>
    <p:sldId id="677" r:id="rId3"/>
    <p:sldId id="770" r:id="rId4"/>
    <p:sldId id="771" r:id="rId5"/>
    <p:sldId id="772" r:id="rId6"/>
    <p:sldId id="773" r:id="rId7"/>
    <p:sldId id="774" r:id="rId8"/>
    <p:sldId id="775" r:id="rId9"/>
    <p:sldId id="776" r:id="rId10"/>
    <p:sldId id="779" r:id="rId11"/>
    <p:sldId id="777" r:id="rId12"/>
    <p:sldId id="830" r:id="rId13"/>
    <p:sldId id="829" r:id="rId14"/>
    <p:sldId id="824" r:id="rId15"/>
    <p:sldId id="825" r:id="rId16"/>
    <p:sldId id="826" r:id="rId17"/>
    <p:sldId id="827" r:id="rId18"/>
    <p:sldId id="780" r:id="rId19"/>
    <p:sldId id="781" r:id="rId20"/>
    <p:sldId id="782" r:id="rId21"/>
    <p:sldId id="828" r:id="rId22"/>
    <p:sldId id="783" r:id="rId23"/>
    <p:sldId id="784" r:id="rId24"/>
    <p:sldId id="786" r:id="rId25"/>
    <p:sldId id="785" r:id="rId26"/>
    <p:sldId id="787" r:id="rId27"/>
    <p:sldId id="788" r:id="rId28"/>
    <p:sldId id="789" r:id="rId29"/>
    <p:sldId id="790" r:id="rId30"/>
    <p:sldId id="791" r:id="rId31"/>
    <p:sldId id="792" r:id="rId32"/>
    <p:sldId id="793" r:id="rId33"/>
    <p:sldId id="794" r:id="rId34"/>
    <p:sldId id="795" r:id="rId35"/>
    <p:sldId id="798" r:id="rId36"/>
    <p:sldId id="799" r:id="rId37"/>
    <p:sldId id="801" r:id="rId38"/>
    <p:sldId id="800" r:id="rId39"/>
    <p:sldId id="802" r:id="rId40"/>
    <p:sldId id="803" r:id="rId41"/>
    <p:sldId id="804" r:id="rId42"/>
    <p:sldId id="805" r:id="rId43"/>
    <p:sldId id="807" r:id="rId44"/>
    <p:sldId id="806" r:id="rId45"/>
    <p:sldId id="808" r:id="rId46"/>
    <p:sldId id="809" r:id="rId47"/>
    <p:sldId id="810" r:id="rId48"/>
    <p:sldId id="811" r:id="rId49"/>
    <p:sldId id="812" r:id="rId50"/>
    <p:sldId id="813" r:id="rId51"/>
    <p:sldId id="814" r:id="rId52"/>
    <p:sldId id="815" r:id="rId53"/>
    <p:sldId id="816" r:id="rId54"/>
    <p:sldId id="817" r:id="rId55"/>
    <p:sldId id="818" r:id="rId56"/>
    <p:sldId id="819" r:id="rId57"/>
    <p:sldId id="820" r:id="rId58"/>
    <p:sldId id="821" r:id="rId59"/>
    <p:sldId id="822" r:id="rId60"/>
    <p:sldId id="823" r:id="rId61"/>
    <p:sldId id="708"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modifyVerifier cryptProviderType="rsaAES" cryptAlgorithmClass="hash" cryptAlgorithmType="typeAny" cryptAlgorithmSid="14" spinCount="100000" saltData="Lu7+rnSc69YGcWyhwq1Ldw==" hashData="r5zqVcjc08U9mvdA5M5qTRJVHNVVV3ctzs/RQIpRVxgGwv1acF0lVPOtEvTYOJGWa4UCyMm/4iCFrDYDnP4SkA=="/>
  <p:extLst>
    <p:ext uri="{EFAFB233-063F-42B5-8137-9DF3F51BA10A}">
      <p15:sldGuideLst xmlns:p15="http://schemas.microsoft.com/office/powerpoint/2012/main">
        <p15:guide id="1" pos="22" userDrawn="1">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wei Zheng" initials="YZ" lastIdx="1" clrIdx="0">
    <p:extLst>
      <p:ext uri="{19B8F6BF-5375-455C-9EA6-DF929625EA0E}">
        <p15:presenceInfo xmlns:p15="http://schemas.microsoft.com/office/powerpoint/2012/main" userId="88d140df9576ec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1B998B"/>
    <a:srgbClr val="0000FF"/>
    <a:srgbClr val="FFFFFF"/>
    <a:srgbClr val="0070C0"/>
    <a:srgbClr val="E84855"/>
    <a:srgbClr val="4472C4"/>
    <a:srgbClr val="0066FF"/>
    <a:srgbClr val="FFFD82"/>
    <a:srgbClr val="D2DEE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8" autoAdjust="0"/>
    <p:restoredTop sz="85970" autoAdjust="0"/>
  </p:normalViewPr>
  <p:slideViewPr>
    <p:cSldViewPr>
      <p:cViewPr varScale="1">
        <p:scale>
          <a:sx n="97" d="100"/>
          <a:sy n="97" d="100"/>
        </p:scale>
        <p:origin x="69" y="60"/>
      </p:cViewPr>
      <p:guideLst>
        <p:guide pos="22"/>
        <p:guide orient="horz" pos="2160"/>
      </p:guideLst>
    </p:cSldViewPr>
  </p:slideViewPr>
  <p:outlineViewPr>
    <p:cViewPr>
      <p:scale>
        <a:sx n="33" d="100"/>
        <a:sy n="33" d="100"/>
      </p:scale>
      <p:origin x="0" y="-5865"/>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2023/5/7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5/7/2023</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386475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3085225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499046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894892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3335336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457541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4259710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3110165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3099074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35884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65697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4257996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21</a:t>
            </a:fld>
            <a:endParaRPr lang="en-US" altLang="zh-CN"/>
          </a:p>
        </p:txBody>
      </p:sp>
    </p:spTree>
    <p:extLst>
      <p:ext uri="{BB962C8B-B14F-4D97-AF65-F5344CB8AC3E}">
        <p14:creationId xmlns:p14="http://schemas.microsoft.com/office/powerpoint/2010/main" val="721403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2932047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4014414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2448307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1365166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2376128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425790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28</a:t>
            </a:fld>
            <a:endParaRPr lang="en-US" altLang="zh-CN"/>
          </a:p>
        </p:txBody>
      </p:sp>
    </p:spTree>
    <p:extLst>
      <p:ext uri="{BB962C8B-B14F-4D97-AF65-F5344CB8AC3E}">
        <p14:creationId xmlns:p14="http://schemas.microsoft.com/office/powerpoint/2010/main" val="1624691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364759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1099293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526811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31</a:t>
            </a:fld>
            <a:endParaRPr lang="en-US" altLang="zh-CN"/>
          </a:p>
        </p:txBody>
      </p:sp>
    </p:spTree>
    <p:extLst>
      <p:ext uri="{BB962C8B-B14F-4D97-AF65-F5344CB8AC3E}">
        <p14:creationId xmlns:p14="http://schemas.microsoft.com/office/powerpoint/2010/main" val="40915880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405415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1261585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11294513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1469726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2049439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37</a:t>
            </a:fld>
            <a:endParaRPr lang="en-US" altLang="zh-CN"/>
          </a:p>
        </p:txBody>
      </p:sp>
    </p:spTree>
    <p:extLst>
      <p:ext uri="{BB962C8B-B14F-4D97-AF65-F5344CB8AC3E}">
        <p14:creationId xmlns:p14="http://schemas.microsoft.com/office/powerpoint/2010/main" val="4153282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38</a:t>
            </a:fld>
            <a:endParaRPr lang="en-US" altLang="zh-CN"/>
          </a:p>
        </p:txBody>
      </p:sp>
    </p:spTree>
    <p:extLst>
      <p:ext uri="{BB962C8B-B14F-4D97-AF65-F5344CB8AC3E}">
        <p14:creationId xmlns:p14="http://schemas.microsoft.com/office/powerpoint/2010/main" val="1671183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39</a:t>
            </a:fld>
            <a:endParaRPr lang="en-US" altLang="zh-CN"/>
          </a:p>
        </p:txBody>
      </p:sp>
    </p:spTree>
    <p:extLst>
      <p:ext uri="{BB962C8B-B14F-4D97-AF65-F5344CB8AC3E}">
        <p14:creationId xmlns:p14="http://schemas.microsoft.com/office/powerpoint/2010/main" val="193404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1148265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40</a:t>
            </a:fld>
            <a:endParaRPr lang="en-US" altLang="zh-CN"/>
          </a:p>
        </p:txBody>
      </p:sp>
    </p:spTree>
    <p:extLst>
      <p:ext uri="{BB962C8B-B14F-4D97-AF65-F5344CB8AC3E}">
        <p14:creationId xmlns:p14="http://schemas.microsoft.com/office/powerpoint/2010/main" val="2358151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41</a:t>
            </a:fld>
            <a:endParaRPr lang="en-US" altLang="zh-CN"/>
          </a:p>
        </p:txBody>
      </p:sp>
    </p:spTree>
    <p:extLst>
      <p:ext uri="{BB962C8B-B14F-4D97-AF65-F5344CB8AC3E}">
        <p14:creationId xmlns:p14="http://schemas.microsoft.com/office/powerpoint/2010/main" val="1291502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42</a:t>
            </a:fld>
            <a:endParaRPr lang="en-US" altLang="zh-CN"/>
          </a:p>
        </p:txBody>
      </p:sp>
    </p:spTree>
    <p:extLst>
      <p:ext uri="{BB962C8B-B14F-4D97-AF65-F5344CB8AC3E}">
        <p14:creationId xmlns:p14="http://schemas.microsoft.com/office/powerpoint/2010/main" val="27430096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43</a:t>
            </a:fld>
            <a:endParaRPr lang="en-US" altLang="zh-CN"/>
          </a:p>
        </p:txBody>
      </p:sp>
    </p:spTree>
    <p:extLst>
      <p:ext uri="{BB962C8B-B14F-4D97-AF65-F5344CB8AC3E}">
        <p14:creationId xmlns:p14="http://schemas.microsoft.com/office/powerpoint/2010/main" val="2254283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44</a:t>
            </a:fld>
            <a:endParaRPr lang="en-US" altLang="zh-CN"/>
          </a:p>
        </p:txBody>
      </p:sp>
    </p:spTree>
    <p:extLst>
      <p:ext uri="{BB962C8B-B14F-4D97-AF65-F5344CB8AC3E}">
        <p14:creationId xmlns:p14="http://schemas.microsoft.com/office/powerpoint/2010/main" val="687818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45</a:t>
            </a:fld>
            <a:endParaRPr lang="en-US" altLang="zh-CN"/>
          </a:p>
        </p:txBody>
      </p:sp>
    </p:spTree>
    <p:extLst>
      <p:ext uri="{BB962C8B-B14F-4D97-AF65-F5344CB8AC3E}">
        <p14:creationId xmlns:p14="http://schemas.microsoft.com/office/powerpoint/2010/main" val="12113593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46</a:t>
            </a:fld>
            <a:endParaRPr lang="en-US" altLang="zh-CN"/>
          </a:p>
        </p:txBody>
      </p:sp>
    </p:spTree>
    <p:extLst>
      <p:ext uri="{BB962C8B-B14F-4D97-AF65-F5344CB8AC3E}">
        <p14:creationId xmlns:p14="http://schemas.microsoft.com/office/powerpoint/2010/main" val="3855735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47</a:t>
            </a:fld>
            <a:endParaRPr lang="en-US" altLang="zh-CN"/>
          </a:p>
        </p:txBody>
      </p:sp>
    </p:spTree>
    <p:extLst>
      <p:ext uri="{BB962C8B-B14F-4D97-AF65-F5344CB8AC3E}">
        <p14:creationId xmlns:p14="http://schemas.microsoft.com/office/powerpoint/2010/main" val="3443532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48</a:t>
            </a:fld>
            <a:endParaRPr lang="en-US" altLang="zh-CN"/>
          </a:p>
        </p:txBody>
      </p:sp>
    </p:spTree>
    <p:extLst>
      <p:ext uri="{BB962C8B-B14F-4D97-AF65-F5344CB8AC3E}">
        <p14:creationId xmlns:p14="http://schemas.microsoft.com/office/powerpoint/2010/main" val="2281608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49</a:t>
            </a:fld>
            <a:endParaRPr lang="en-US" altLang="zh-CN"/>
          </a:p>
        </p:txBody>
      </p:sp>
    </p:spTree>
    <p:extLst>
      <p:ext uri="{BB962C8B-B14F-4D97-AF65-F5344CB8AC3E}">
        <p14:creationId xmlns:p14="http://schemas.microsoft.com/office/powerpoint/2010/main" val="2903384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10575644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50</a:t>
            </a:fld>
            <a:endParaRPr lang="en-US" altLang="zh-CN"/>
          </a:p>
        </p:txBody>
      </p:sp>
    </p:spTree>
    <p:extLst>
      <p:ext uri="{BB962C8B-B14F-4D97-AF65-F5344CB8AC3E}">
        <p14:creationId xmlns:p14="http://schemas.microsoft.com/office/powerpoint/2010/main" val="25807906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51</a:t>
            </a:fld>
            <a:endParaRPr lang="en-US" altLang="zh-CN"/>
          </a:p>
        </p:txBody>
      </p:sp>
    </p:spTree>
    <p:extLst>
      <p:ext uri="{BB962C8B-B14F-4D97-AF65-F5344CB8AC3E}">
        <p14:creationId xmlns:p14="http://schemas.microsoft.com/office/powerpoint/2010/main" val="41699392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52</a:t>
            </a:fld>
            <a:endParaRPr lang="en-US" altLang="zh-CN"/>
          </a:p>
        </p:txBody>
      </p:sp>
    </p:spTree>
    <p:extLst>
      <p:ext uri="{BB962C8B-B14F-4D97-AF65-F5344CB8AC3E}">
        <p14:creationId xmlns:p14="http://schemas.microsoft.com/office/powerpoint/2010/main" val="28947672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53</a:t>
            </a:fld>
            <a:endParaRPr lang="en-US" altLang="zh-CN"/>
          </a:p>
        </p:txBody>
      </p:sp>
    </p:spTree>
    <p:extLst>
      <p:ext uri="{BB962C8B-B14F-4D97-AF65-F5344CB8AC3E}">
        <p14:creationId xmlns:p14="http://schemas.microsoft.com/office/powerpoint/2010/main" val="3368046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54</a:t>
            </a:fld>
            <a:endParaRPr lang="en-US" altLang="zh-CN"/>
          </a:p>
        </p:txBody>
      </p:sp>
    </p:spTree>
    <p:extLst>
      <p:ext uri="{BB962C8B-B14F-4D97-AF65-F5344CB8AC3E}">
        <p14:creationId xmlns:p14="http://schemas.microsoft.com/office/powerpoint/2010/main" val="3516494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55</a:t>
            </a:fld>
            <a:endParaRPr lang="en-US" altLang="zh-CN"/>
          </a:p>
        </p:txBody>
      </p:sp>
    </p:spTree>
    <p:extLst>
      <p:ext uri="{BB962C8B-B14F-4D97-AF65-F5344CB8AC3E}">
        <p14:creationId xmlns:p14="http://schemas.microsoft.com/office/powerpoint/2010/main" val="41398337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56</a:t>
            </a:fld>
            <a:endParaRPr lang="en-US" altLang="zh-CN"/>
          </a:p>
        </p:txBody>
      </p:sp>
    </p:spTree>
    <p:extLst>
      <p:ext uri="{BB962C8B-B14F-4D97-AF65-F5344CB8AC3E}">
        <p14:creationId xmlns:p14="http://schemas.microsoft.com/office/powerpoint/2010/main" val="20537794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57</a:t>
            </a:fld>
            <a:endParaRPr lang="en-US" altLang="zh-CN"/>
          </a:p>
        </p:txBody>
      </p:sp>
    </p:spTree>
    <p:extLst>
      <p:ext uri="{BB962C8B-B14F-4D97-AF65-F5344CB8AC3E}">
        <p14:creationId xmlns:p14="http://schemas.microsoft.com/office/powerpoint/2010/main" val="7221259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58</a:t>
            </a:fld>
            <a:endParaRPr lang="en-US" altLang="zh-CN"/>
          </a:p>
        </p:txBody>
      </p:sp>
    </p:spTree>
    <p:extLst>
      <p:ext uri="{BB962C8B-B14F-4D97-AF65-F5344CB8AC3E}">
        <p14:creationId xmlns:p14="http://schemas.microsoft.com/office/powerpoint/2010/main" val="1348863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59</a:t>
            </a:fld>
            <a:endParaRPr lang="en-US" altLang="zh-CN"/>
          </a:p>
        </p:txBody>
      </p:sp>
    </p:spTree>
    <p:extLst>
      <p:ext uri="{BB962C8B-B14F-4D97-AF65-F5344CB8AC3E}">
        <p14:creationId xmlns:p14="http://schemas.microsoft.com/office/powerpoint/2010/main" val="381240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28643492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60</a:t>
            </a:fld>
            <a:endParaRPr lang="en-US" altLang="zh-CN"/>
          </a:p>
        </p:txBody>
      </p:sp>
    </p:spTree>
    <p:extLst>
      <p:ext uri="{BB962C8B-B14F-4D97-AF65-F5344CB8AC3E}">
        <p14:creationId xmlns:p14="http://schemas.microsoft.com/office/powerpoint/2010/main" val="14025072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61</a:t>
            </a:fld>
            <a:endParaRPr lang="en-US" altLang="zh-CN"/>
          </a:p>
        </p:txBody>
      </p:sp>
    </p:spTree>
    <p:extLst>
      <p:ext uri="{BB962C8B-B14F-4D97-AF65-F5344CB8AC3E}">
        <p14:creationId xmlns:p14="http://schemas.microsoft.com/office/powerpoint/2010/main" val="180025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2947664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145687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72178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
        <p:nvSpPr>
          <p:cNvPr id="3" name="Rectangle 5">
            <a:extLst>
              <a:ext uri="{FF2B5EF4-FFF2-40B4-BE49-F238E27FC236}">
                <a16:creationId xmlns:a16="http://schemas.microsoft.com/office/drawing/2014/main" id="{9C0C6F49-EFC7-443A-96CC-D446971D2FB5}"/>
              </a:ext>
            </a:extLst>
          </p:cNvPr>
          <p:cNvSpPr>
            <a:spLocks noChangeArrowheads="1"/>
          </p:cNvSpPr>
          <p:nvPr userDrawn="1"/>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C7170447-409F-49DA-AA80-A52355ABC5DE}"/>
              </a:ext>
            </a:extLst>
          </p:cNvPr>
          <p:cNvSpPr txBox="1"/>
          <p:nvPr userDrawn="1"/>
        </p:nvSpPr>
        <p:spPr>
          <a:xfrm>
            <a:off x="5996985" y="80301"/>
            <a:ext cx="3147015"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郑艳伟，</a:t>
            </a:r>
            <a:r>
              <a:rPr lang="en-US" altLang="zh-CN" sz="1600" dirty="0">
                <a:solidFill>
                  <a:schemeClr val="bg1"/>
                </a:solidFill>
                <a:latin typeface="微软雅黑" panose="020B0503020204020204" pitchFamily="34" charset="-122"/>
                <a:ea typeface="微软雅黑" panose="020B0503020204020204" pitchFamily="34" charset="-122"/>
              </a:rPr>
              <a:t>zhengyw@sdu.edu.cn</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281FF54-ACF5-45E5-B448-9319B0F3A0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9992" y="22777"/>
            <a:ext cx="1368152" cy="426573"/>
          </a:xfrm>
          <a:prstGeom prst="rect">
            <a:avLst/>
          </a:prstGeom>
        </p:spPr>
      </p:pic>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2023/5/7</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2023/5/7</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5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0" y="2501900"/>
            <a:ext cx="9108504" cy="1935163"/>
          </a:xfrm>
        </p:spPr>
        <p:txBody>
          <a:bodyPr anchor="ctr" anchorCtr="1"/>
          <a:lstStyle/>
          <a:p>
            <a:r>
              <a:rPr lang="zh-CN" altLang="en-US" dirty="0">
                <a:solidFill>
                  <a:schemeClr val="bg1"/>
                </a:solidFill>
                <a:latin typeface="微软雅黑" panose="020B0503020204020204" pitchFamily="34" charset="-122"/>
                <a:ea typeface="微软雅黑" panose="020B0503020204020204" pitchFamily="34" charset="-122"/>
                <a:cs typeface="Hei" charset="-122"/>
              </a:rPr>
              <a:t>第九章 运行时存储空间组织</a:t>
            </a:r>
            <a:endParaRPr lang="en-US" altLang="en-US" dirty="0">
              <a:solidFill>
                <a:schemeClr val="bg1"/>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lnSpcReduction="10000"/>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编译原理</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sp>
        <p:nvSpPr>
          <p:cNvPr id="3" name="矩形 2"/>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：郑艳伟</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18614002860</a:t>
            </a:r>
            <a:r>
              <a:rPr lang="zh-CN" altLang="en-US" dirty="0">
                <a:latin typeface="微软雅黑" panose="020B0503020204020204" pitchFamily="34" charset="-122"/>
                <a:ea typeface="微软雅黑" panose="020B0503020204020204" pitchFamily="34" charset="-122"/>
                <a:cs typeface="黑体" panose="02010609060101010101" pitchFamily="49" charset="-122"/>
              </a:rPr>
              <a:t>（微信同号）</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zhengyw@sdu.edu.cn</a:t>
            </a:r>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187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传值</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调用段把实参的值计算出来，存放到一个被调用段可以拿的到的地方；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被调用段开始工作时，把这些值抄进自己的形式单元中；</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使用形参时，就像使用局部变量一样使用这些形式单元。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5855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317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传地址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：把实在参数的地址作为值传递给相应的形式参数</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在过程段中每个形参都有一个相应的单元，称为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形式单元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，用来存放相应的实参地址；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当调用一个过程时，</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调用段</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必须把</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实参地址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传递到</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被调用段</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可以拿得到的地方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384175">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如果实参是一个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，则直接传递它的地址；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6325" lvl="1" indent="-384175">
              <a:lnSpc>
                <a:spcPct val="15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如果实参是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常数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表达式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，则先计算它的值，并存放到一个临时单元，然后传递这个临时单元的地址。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8">
            <a:extLst>
              <a:ext uri="{FF2B5EF4-FFF2-40B4-BE49-F238E27FC236}">
                <a16:creationId xmlns:a16="http://schemas.microsoft.com/office/drawing/2014/main" id="{3675A963-B5B4-4304-B09D-FE2427999A3A}"/>
              </a:ext>
            </a:extLst>
          </p:cNvPr>
          <p:cNvSpPr txBox="1">
            <a:spLocks noChangeArrowheads="1"/>
          </p:cNvSpPr>
          <p:nvPr/>
        </p:nvSpPr>
        <p:spPr bwMode="auto">
          <a:xfrm>
            <a:off x="170756" y="4298049"/>
            <a:ext cx="8856984" cy="187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程序控制转入被调用段后</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被调用段首先把</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实参地址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抄进自己相应的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形式单元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过程体对形式参数的任何</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引用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赋值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，都被处理成</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对形式单元的间接访问</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被调用段工作完毕返回时，形式单元所指的实参单元就</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持有</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了所期望的值。</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48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14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引用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：把实在参数的地址传递给相应的形式参数</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以地址的方式传递参数；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传递以后，形参和实参都是同一个对象，只是它们名字不同。</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25E7D6F8-78F3-4CF4-B101-3358BF283375}"/>
              </a:ext>
            </a:extLst>
          </p:cNvPr>
          <p:cNvPicPr>
            <a:picLocks noChangeAspect="1"/>
          </p:cNvPicPr>
          <p:nvPr/>
        </p:nvPicPr>
        <p:blipFill>
          <a:blip r:embed="rId3"/>
          <a:stretch>
            <a:fillRect/>
          </a:stretch>
        </p:blipFill>
        <p:spPr>
          <a:xfrm>
            <a:off x="755576" y="2996952"/>
            <a:ext cx="7543855" cy="3171848"/>
          </a:xfrm>
          <a:prstGeom prst="rect">
            <a:avLst/>
          </a:prstGeom>
        </p:spPr>
      </p:pic>
      <p:pic>
        <p:nvPicPr>
          <p:cNvPr id="3" name="图片 2">
            <a:extLst>
              <a:ext uri="{FF2B5EF4-FFF2-40B4-BE49-F238E27FC236}">
                <a16:creationId xmlns:a16="http://schemas.microsoft.com/office/drawing/2014/main" id="{5F0ADEB0-5009-4A66-A720-302A071D8A1D}"/>
              </a:ext>
            </a:extLst>
          </p:cNvPr>
          <p:cNvPicPr>
            <a:picLocks noChangeAspect="1"/>
          </p:cNvPicPr>
          <p:nvPr/>
        </p:nvPicPr>
        <p:blipFill>
          <a:blip r:embed="rId4"/>
          <a:stretch>
            <a:fillRect/>
          </a:stretch>
        </p:blipFill>
        <p:spPr>
          <a:xfrm>
            <a:off x="4487753" y="2961679"/>
            <a:ext cx="3901131" cy="3242935"/>
          </a:xfrm>
          <a:prstGeom prst="rect">
            <a:avLst/>
          </a:prstGeom>
        </p:spPr>
      </p:pic>
    </p:spTree>
    <p:extLst>
      <p:ext uri="{BB962C8B-B14F-4D97-AF65-F5344CB8AC3E}">
        <p14:creationId xmlns:p14="http://schemas.microsoft.com/office/powerpoint/2010/main" val="193273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sp>
        <p:nvSpPr>
          <p:cNvPr id="6" name="TextBox 8">
            <a:extLst>
              <a:ext uri="{FF2B5EF4-FFF2-40B4-BE49-F238E27FC236}">
                <a16:creationId xmlns:a16="http://schemas.microsoft.com/office/drawing/2014/main" id="{CF031C05-91AA-4746-BEC2-D9DF2C7476D0}"/>
              </a:ext>
            </a:extLst>
          </p:cNvPr>
          <p:cNvSpPr txBox="1">
            <a:spLocks noChangeArrowheads="1"/>
          </p:cNvSpPr>
          <p:nvPr/>
        </p:nvSpPr>
        <p:spPr bwMode="auto">
          <a:xfrm>
            <a:off x="179512" y="2995513"/>
            <a:ext cx="8856984" cy="275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传名字</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Algol60</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定义的一种特殊的形</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实参数结合方式</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过程调用段作用相当于把被调用段的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过程体抄到调用出现的地方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把其中任一出现的形参都替换成相应的实参（文字替换）；</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如果在替换时发现过程体中的局部名和实参中的名字相同，则必须用不同的标识符来表示这些局部名；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为了表现实在参数的整体性，必要时在替换前先把它用括号括起来。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8">
            <a:extLst>
              <a:ext uri="{FF2B5EF4-FFF2-40B4-BE49-F238E27FC236}">
                <a16:creationId xmlns:a16="http://schemas.microsoft.com/office/drawing/2014/main" id="{C8D707AD-51A2-474D-BF70-F34A5C08F279}"/>
              </a:ext>
            </a:extLst>
          </p:cNvPr>
          <p:cNvSpPr txBox="1">
            <a:spLocks noChangeArrowheads="1"/>
          </p:cNvSpPr>
          <p:nvPr/>
        </p:nvSpPr>
        <p:spPr bwMode="auto">
          <a:xfrm>
            <a:off x="179512" y="1124744"/>
            <a:ext cx="8856984" cy="187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传结果（</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call by result</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：与传地址类似但不完全等价</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每个形参对应</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两个单元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，第一个单元存放实参地址，第二个单元存放实参值；</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过程体中对形式参数的任何</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引用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赋值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，都看成是对</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第二个单元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的直接访问；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过程工作返回前，把第二个单元的内容存放到</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第一个单元所指的实参单元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7602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5256584"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调用规范</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cdecl</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800" b="0" dirty="0"/>
              <a:t>Example proc</a:t>
            </a:r>
          </a:p>
          <a:p>
            <a:pPr marL="715963"/>
            <a:r>
              <a:rPr lang="en-US" altLang="zh-CN" sz="1800" b="0" dirty="0"/>
              <a:t>push 6</a:t>
            </a:r>
          </a:p>
          <a:p>
            <a:pPr marL="715963"/>
            <a:r>
              <a:rPr lang="en-US" altLang="zh-CN" sz="1800" b="0" dirty="0"/>
              <a:t>push 5</a:t>
            </a:r>
          </a:p>
          <a:p>
            <a:pPr marL="715963"/>
            <a:r>
              <a:rPr lang="en-US" altLang="zh-CN" sz="1800" b="0" dirty="0"/>
              <a:t>call </a:t>
            </a:r>
            <a:r>
              <a:rPr lang="en-US" altLang="zh-CN" sz="1800" b="0" dirty="0" err="1"/>
              <a:t>AddTwo</a:t>
            </a:r>
            <a:endParaRPr lang="en-US" altLang="zh-CN" sz="1800" b="0" dirty="0"/>
          </a:p>
          <a:p>
            <a:pPr marL="715963"/>
            <a:r>
              <a:rPr lang="en-US" altLang="zh-CN" sz="1800" b="0" dirty="0"/>
              <a:t>add </a:t>
            </a:r>
            <a:r>
              <a:rPr lang="en-US" altLang="zh-CN" sz="1800" b="0" dirty="0" err="1"/>
              <a:t>esp</a:t>
            </a:r>
            <a:r>
              <a:rPr lang="en-US" altLang="zh-CN" sz="1800" b="0" dirty="0"/>
              <a:t>, 8    ; </a:t>
            </a:r>
            <a:r>
              <a:rPr lang="zh-CN" altLang="en-US" sz="1800" b="0" dirty="0"/>
              <a:t>从堆栈移除传递的参数</a:t>
            </a:r>
          </a:p>
          <a:p>
            <a:pPr marL="715963"/>
            <a:r>
              <a:rPr lang="en-US" altLang="zh-CN" sz="1800" b="0" dirty="0"/>
              <a:t>ret</a:t>
            </a:r>
          </a:p>
          <a:p>
            <a:r>
              <a:rPr lang="en-US" altLang="zh-CN" sz="1800" b="0" dirty="0"/>
              <a:t>Example </a:t>
            </a:r>
            <a:r>
              <a:rPr lang="en-US" altLang="zh-CN" sz="1800" b="0" dirty="0" err="1"/>
              <a:t>endp</a:t>
            </a:r>
            <a:endParaRPr lang="en-US" altLang="zh-CN" sz="1800" b="0" dirty="0"/>
          </a:p>
          <a:p>
            <a:br>
              <a:rPr lang="en-US" altLang="zh-CN" sz="1800" b="0" dirty="0"/>
            </a:br>
            <a:endParaRPr lang="en-US" altLang="zh-CN" sz="1800" b="0" dirty="0"/>
          </a:p>
          <a:p>
            <a:r>
              <a:rPr lang="en-US" altLang="zh-CN" sz="1800" b="0" dirty="0" err="1"/>
              <a:t>AddTwo</a:t>
            </a:r>
            <a:r>
              <a:rPr lang="en-US" altLang="zh-CN" sz="1800" b="0" dirty="0"/>
              <a:t> proc</a:t>
            </a:r>
          </a:p>
          <a:p>
            <a:pPr marL="715963"/>
            <a:r>
              <a:rPr lang="en-US" altLang="zh-CN" sz="1800" b="0" dirty="0"/>
              <a:t>push </a:t>
            </a:r>
            <a:r>
              <a:rPr lang="en-US" altLang="zh-CN" sz="1800" b="0" dirty="0" err="1"/>
              <a:t>ebp</a:t>
            </a:r>
            <a:endParaRPr lang="en-US" altLang="zh-CN" sz="1800" b="0" dirty="0"/>
          </a:p>
          <a:p>
            <a:pPr marL="715963"/>
            <a:r>
              <a:rPr lang="en-US" altLang="zh-CN" sz="1800" b="0" dirty="0"/>
              <a:t>mov </a:t>
            </a:r>
            <a:r>
              <a:rPr lang="en-US" altLang="zh-CN" sz="1800" b="0" dirty="0" err="1"/>
              <a:t>ebp</a:t>
            </a:r>
            <a:r>
              <a:rPr lang="en-US" altLang="zh-CN" sz="1800" b="0" dirty="0"/>
              <a:t>, </a:t>
            </a:r>
            <a:r>
              <a:rPr lang="en-US" altLang="zh-CN" sz="1800" b="0" dirty="0" err="1"/>
              <a:t>esp</a:t>
            </a:r>
            <a:r>
              <a:rPr lang="en-US" altLang="zh-CN" sz="1800" b="0" dirty="0"/>
              <a:t>    ; </a:t>
            </a:r>
            <a:r>
              <a:rPr lang="zh-CN" altLang="en-US" sz="1800" b="0" dirty="0"/>
              <a:t>堆栈帧的基值</a:t>
            </a:r>
          </a:p>
          <a:p>
            <a:pPr marL="715963"/>
            <a:r>
              <a:rPr lang="en-US" altLang="zh-CN" sz="1800" b="0" dirty="0"/>
              <a:t>mov </a:t>
            </a:r>
            <a:r>
              <a:rPr lang="en-US" altLang="zh-CN" sz="1800" b="0" dirty="0" err="1"/>
              <a:t>eax</a:t>
            </a:r>
            <a:r>
              <a:rPr lang="en-US" altLang="zh-CN" sz="1800" b="0" dirty="0"/>
              <a:t>, [</a:t>
            </a:r>
            <a:r>
              <a:rPr lang="en-US" altLang="zh-CN" sz="1800" b="0" dirty="0" err="1"/>
              <a:t>ebp</a:t>
            </a:r>
            <a:r>
              <a:rPr lang="en-US" altLang="zh-CN" sz="1800" b="0" dirty="0"/>
              <a:t> + 12]    ; </a:t>
            </a:r>
            <a:r>
              <a:rPr lang="zh-CN" altLang="en-US" sz="1800" b="0" dirty="0"/>
              <a:t>第二个参数</a:t>
            </a:r>
          </a:p>
          <a:p>
            <a:pPr marL="715963"/>
            <a:r>
              <a:rPr lang="en-US" altLang="zh-CN" sz="1800" b="0" dirty="0"/>
              <a:t>add </a:t>
            </a:r>
            <a:r>
              <a:rPr lang="en-US" altLang="zh-CN" sz="1800" b="0" dirty="0" err="1"/>
              <a:t>eax</a:t>
            </a:r>
            <a:r>
              <a:rPr lang="en-US" altLang="zh-CN" sz="1800" b="0" dirty="0"/>
              <a:t>, [</a:t>
            </a:r>
            <a:r>
              <a:rPr lang="en-US" altLang="zh-CN" sz="1800" b="0" dirty="0" err="1"/>
              <a:t>ebp</a:t>
            </a:r>
            <a:r>
              <a:rPr lang="en-US" altLang="zh-CN" sz="1800" b="0" dirty="0"/>
              <a:t> + 8]       ; </a:t>
            </a:r>
            <a:r>
              <a:rPr lang="zh-CN" altLang="en-US" sz="1800" b="0" dirty="0"/>
              <a:t>第一个参数</a:t>
            </a:r>
          </a:p>
          <a:p>
            <a:pPr marL="715963"/>
            <a:r>
              <a:rPr lang="en-US" altLang="zh-CN" sz="1800" b="0" dirty="0"/>
              <a:t>pop </a:t>
            </a:r>
            <a:r>
              <a:rPr lang="en-US" altLang="zh-CN" sz="1800" b="0" dirty="0" err="1"/>
              <a:t>ebp</a:t>
            </a:r>
            <a:endParaRPr lang="en-US" altLang="zh-CN" sz="1800" b="0" dirty="0"/>
          </a:p>
          <a:p>
            <a:pPr marL="715963"/>
            <a:r>
              <a:rPr lang="en-US" altLang="zh-CN" sz="1800" b="0" dirty="0"/>
              <a:t>ret</a:t>
            </a:r>
          </a:p>
          <a:p>
            <a:r>
              <a:rPr lang="en-US" altLang="zh-CN" sz="1800" b="0" dirty="0" err="1"/>
              <a:t>AddTwo</a:t>
            </a:r>
            <a:r>
              <a:rPr lang="en-US" altLang="zh-CN" sz="1800" b="0" dirty="0"/>
              <a:t> </a:t>
            </a:r>
            <a:r>
              <a:rPr lang="en-US" altLang="zh-CN" sz="1800" b="0" dirty="0" err="1"/>
              <a:t>endp</a:t>
            </a:r>
            <a:endParaRPr lang="en-US" altLang="zh-CN" sz="1800" b="0" dirty="0"/>
          </a:p>
        </p:txBody>
      </p:sp>
      <p:cxnSp>
        <p:nvCxnSpPr>
          <p:cNvPr id="28" name="直接箭头连接符 27">
            <a:extLst>
              <a:ext uri="{FF2B5EF4-FFF2-40B4-BE49-F238E27FC236}">
                <a16:creationId xmlns:a16="http://schemas.microsoft.com/office/drawing/2014/main" id="{2B38532E-48FF-4748-A025-CD15E821E41F}"/>
              </a:ext>
            </a:extLst>
          </p:cNvPr>
          <p:cNvCxnSpPr>
            <a:cxnSpLocks/>
          </p:cNvCxnSpPr>
          <p:nvPr/>
        </p:nvCxnSpPr>
        <p:spPr>
          <a:xfrm>
            <a:off x="6300192" y="1561879"/>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22B471F-3B1F-4C79-8F75-FC8DE62705AD}"/>
              </a:ext>
            </a:extLst>
          </p:cNvPr>
          <p:cNvSpPr/>
          <p:nvPr/>
        </p:nvSpPr>
        <p:spPr bwMode="auto">
          <a:xfrm>
            <a:off x="6588224" y="1557458"/>
            <a:ext cx="1584176" cy="365125"/>
          </a:xfrm>
          <a:prstGeom prst="rect">
            <a:avLst/>
          </a:prstGeom>
          <a:noFill/>
          <a:ln w="12700">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5</a:t>
            </a:r>
            <a:endParaRPr lang="zh-CN" altLang="en-US" b="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1A4D847C-7515-4E18-BA42-0AE987CE6DAC}"/>
              </a:ext>
            </a:extLst>
          </p:cNvPr>
          <p:cNvSpPr/>
          <p:nvPr/>
        </p:nvSpPr>
        <p:spPr bwMode="auto">
          <a:xfrm>
            <a:off x="6588224" y="1922583"/>
            <a:ext cx="1584176" cy="365125"/>
          </a:xfrm>
          <a:prstGeom prst="rect">
            <a:avLst/>
          </a:prstGeom>
          <a:noFill/>
          <a:ln w="12700">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6</a:t>
            </a:r>
            <a:endParaRPr lang="zh-CN" altLang="en-US" b="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A2E96D04-8FD0-455C-8B9B-128D7AC9181E}"/>
              </a:ext>
            </a:extLst>
          </p:cNvPr>
          <p:cNvSpPr/>
          <p:nvPr/>
        </p:nvSpPr>
        <p:spPr>
          <a:xfrm>
            <a:off x="6012160" y="1196752"/>
            <a:ext cx="5854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ESP</a:t>
            </a:r>
            <a:endParaRPr lang="zh-CN" altLang="en-US" dirty="0"/>
          </a:p>
        </p:txBody>
      </p:sp>
      <p:cxnSp>
        <p:nvCxnSpPr>
          <p:cNvPr id="32" name="直接箭头连接符 31">
            <a:extLst>
              <a:ext uri="{FF2B5EF4-FFF2-40B4-BE49-F238E27FC236}">
                <a16:creationId xmlns:a16="http://schemas.microsoft.com/office/drawing/2014/main" id="{B844E889-F625-4ABB-85EA-E4DEFA46BF65}"/>
              </a:ext>
            </a:extLst>
          </p:cNvPr>
          <p:cNvCxnSpPr>
            <a:cxnSpLocks/>
          </p:cNvCxnSpPr>
          <p:nvPr/>
        </p:nvCxnSpPr>
        <p:spPr>
          <a:xfrm>
            <a:off x="6300192" y="2774513"/>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876FC770-C71D-42D2-AE86-71E502AD933F}"/>
              </a:ext>
            </a:extLst>
          </p:cNvPr>
          <p:cNvSpPr/>
          <p:nvPr/>
        </p:nvSpPr>
        <p:spPr bwMode="auto">
          <a:xfrm>
            <a:off x="6588224" y="2764983"/>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dirty="0">
                <a:latin typeface="微软雅黑" panose="020B0503020204020204" pitchFamily="34" charset="-122"/>
                <a:ea typeface="微软雅黑" panose="020B0503020204020204" pitchFamily="34" charset="-122"/>
              </a:rPr>
              <a:t>老</a:t>
            </a:r>
            <a:r>
              <a:rPr lang="en-US" altLang="zh-CN" dirty="0">
                <a:latin typeface="微软雅黑" panose="020B0503020204020204" pitchFamily="34" charset="-122"/>
                <a:ea typeface="微软雅黑" panose="020B0503020204020204" pitchFamily="34" charset="-122"/>
              </a:rPr>
              <a:t>EBP</a:t>
            </a:r>
            <a:endParaRPr lang="zh-CN" altLang="en-US"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E20297B3-775D-4152-B6B1-279AA9B75AE9}"/>
              </a:ext>
            </a:extLst>
          </p:cNvPr>
          <p:cNvSpPr/>
          <p:nvPr/>
        </p:nvSpPr>
        <p:spPr bwMode="auto">
          <a:xfrm>
            <a:off x="6588224" y="3130108"/>
            <a:ext cx="1584176" cy="365125"/>
          </a:xfrm>
          <a:prstGeom prst="rect">
            <a:avLst/>
          </a:prstGeom>
          <a:noFill/>
          <a:ln w="12700">
            <a:solidFill>
              <a:schemeClr val="tx1"/>
            </a:solidFill>
            <a:miter lim="800000"/>
            <a:headEnd/>
            <a:tailEnd/>
          </a:ln>
        </p:spPr>
        <p:txBody>
          <a:bodyPr wrap="none" rtlCol="0" anchor="ctr"/>
          <a:lstStyle/>
          <a:p>
            <a:pPr algn="ctr" eaLnBrk="1" hangingPunct="1"/>
            <a:r>
              <a:rPr lang="en-US" altLang="zh-CN" dirty="0">
                <a:latin typeface="微软雅黑" panose="020B0503020204020204" pitchFamily="34" charset="-122"/>
                <a:ea typeface="微软雅黑" panose="020B0503020204020204" pitchFamily="34" charset="-122"/>
              </a:rPr>
              <a:t>5</a:t>
            </a:r>
            <a:endParaRPr lang="zh-CN" altLang="en-US" b="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57F9D505-457F-4DCF-9409-EF6D838AEF09}"/>
              </a:ext>
            </a:extLst>
          </p:cNvPr>
          <p:cNvSpPr/>
          <p:nvPr/>
        </p:nvSpPr>
        <p:spPr>
          <a:xfrm>
            <a:off x="6012160" y="2409386"/>
            <a:ext cx="5854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ESP</a:t>
            </a:r>
            <a:endParaRPr lang="zh-CN" altLang="en-US" dirty="0"/>
          </a:p>
        </p:txBody>
      </p:sp>
      <p:sp>
        <p:nvSpPr>
          <p:cNvPr id="37" name="矩形 36">
            <a:extLst>
              <a:ext uri="{FF2B5EF4-FFF2-40B4-BE49-F238E27FC236}">
                <a16:creationId xmlns:a16="http://schemas.microsoft.com/office/drawing/2014/main" id="{97C95BDB-C15F-450A-9A87-9B1C01D4BF80}"/>
              </a:ext>
            </a:extLst>
          </p:cNvPr>
          <p:cNvSpPr/>
          <p:nvPr/>
        </p:nvSpPr>
        <p:spPr bwMode="auto">
          <a:xfrm>
            <a:off x="6588224" y="3490101"/>
            <a:ext cx="1584176" cy="365125"/>
          </a:xfrm>
          <a:prstGeom prst="rect">
            <a:avLst/>
          </a:prstGeom>
          <a:noFill/>
          <a:ln w="12700">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6</a:t>
            </a:r>
            <a:endParaRPr lang="zh-CN" altLang="en-US" b="0" dirty="0">
              <a:latin typeface="微软雅黑" panose="020B0503020204020204" pitchFamily="34" charset="-122"/>
              <a:ea typeface="微软雅黑" panose="020B0503020204020204" pitchFamily="34" charset="-122"/>
            </a:endParaRPr>
          </a:p>
        </p:txBody>
      </p:sp>
      <p:sp>
        <p:nvSpPr>
          <p:cNvPr id="38" name="箭头: 下 37">
            <a:extLst>
              <a:ext uri="{FF2B5EF4-FFF2-40B4-BE49-F238E27FC236}">
                <a16:creationId xmlns:a16="http://schemas.microsoft.com/office/drawing/2014/main" id="{714F6232-1174-4743-AB68-F9618DF1B5EC}"/>
              </a:ext>
            </a:extLst>
          </p:cNvPr>
          <p:cNvSpPr/>
          <p:nvPr/>
        </p:nvSpPr>
        <p:spPr bwMode="auto">
          <a:xfrm>
            <a:off x="7137996" y="2393177"/>
            <a:ext cx="484632" cy="266336"/>
          </a:xfrm>
          <a:prstGeom prst="downArrow">
            <a:avLst/>
          </a:prstGeom>
          <a:solidFill>
            <a:schemeClr val="accent1"/>
          </a:solid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CC2EF0EE-7848-46D4-8AC5-ADB064FE3DC4}"/>
              </a:ext>
            </a:extLst>
          </p:cNvPr>
          <p:cNvGrpSpPr/>
          <p:nvPr/>
        </p:nvGrpSpPr>
        <p:grpSpPr>
          <a:xfrm>
            <a:off x="6597577" y="4159109"/>
            <a:ext cx="1584176" cy="2222632"/>
            <a:chOff x="5436096" y="3861048"/>
            <a:chExt cx="1584176" cy="2222632"/>
          </a:xfrm>
        </p:grpSpPr>
        <p:sp>
          <p:nvSpPr>
            <p:cNvPr id="17" name="矩形 16">
              <a:extLst>
                <a:ext uri="{FF2B5EF4-FFF2-40B4-BE49-F238E27FC236}">
                  <a16:creationId xmlns:a16="http://schemas.microsoft.com/office/drawing/2014/main" id="{0F9D6AA0-905D-4C23-AF3D-F8F5E8AA179A}"/>
                </a:ext>
              </a:extLst>
            </p:cNvPr>
            <p:cNvSpPr/>
            <p:nvPr/>
          </p:nvSpPr>
          <p:spPr bwMode="auto">
            <a:xfrm>
              <a:off x="5436096" y="386104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目标代码</a:t>
              </a:r>
            </a:p>
          </p:txBody>
        </p:sp>
        <p:sp>
          <p:nvSpPr>
            <p:cNvPr id="18" name="矩形 17">
              <a:extLst>
                <a:ext uri="{FF2B5EF4-FFF2-40B4-BE49-F238E27FC236}">
                  <a16:creationId xmlns:a16="http://schemas.microsoft.com/office/drawing/2014/main" id="{A5C6ED26-94E1-45B0-BF88-0A4391600571}"/>
                </a:ext>
              </a:extLst>
            </p:cNvPr>
            <p:cNvSpPr/>
            <p:nvPr/>
          </p:nvSpPr>
          <p:spPr bwMode="auto">
            <a:xfrm>
              <a:off x="5436096" y="4226173"/>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静态数据</a:t>
              </a:r>
            </a:p>
          </p:txBody>
        </p:sp>
        <p:sp>
          <p:nvSpPr>
            <p:cNvPr id="19" name="矩形 18">
              <a:extLst>
                <a:ext uri="{FF2B5EF4-FFF2-40B4-BE49-F238E27FC236}">
                  <a16:creationId xmlns:a16="http://schemas.microsoft.com/office/drawing/2014/main" id="{4B219A42-35D7-4B64-8F48-F46561AE5D6D}"/>
                </a:ext>
              </a:extLst>
            </p:cNvPr>
            <p:cNvSpPr/>
            <p:nvPr/>
          </p:nvSpPr>
          <p:spPr bwMode="auto">
            <a:xfrm>
              <a:off x="5436096" y="459129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堆</a:t>
              </a:r>
            </a:p>
          </p:txBody>
        </p:sp>
        <p:sp>
          <p:nvSpPr>
            <p:cNvPr id="20" name="矩形 19">
              <a:extLst>
                <a:ext uri="{FF2B5EF4-FFF2-40B4-BE49-F238E27FC236}">
                  <a16:creationId xmlns:a16="http://schemas.microsoft.com/office/drawing/2014/main" id="{86FF6DF2-0D4D-48C7-A7A8-77B7D323E0B0}"/>
                </a:ext>
              </a:extLst>
            </p:cNvPr>
            <p:cNvSpPr/>
            <p:nvPr/>
          </p:nvSpPr>
          <p:spPr bwMode="auto">
            <a:xfrm>
              <a:off x="5436096" y="4956423"/>
              <a:ext cx="1584176" cy="762132"/>
            </a:xfrm>
            <a:prstGeom prst="rect">
              <a:avLst/>
            </a:prstGeom>
            <a:noFill/>
            <a:ln w="12700">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EC3AAB7-8511-4800-B4BA-EB459A5CE855}"/>
                </a:ext>
              </a:extLst>
            </p:cNvPr>
            <p:cNvSpPr/>
            <p:nvPr/>
          </p:nvSpPr>
          <p:spPr bwMode="auto">
            <a:xfrm>
              <a:off x="5436096" y="5718555"/>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栈</a:t>
              </a:r>
            </a:p>
          </p:txBody>
        </p:sp>
        <p:cxnSp>
          <p:nvCxnSpPr>
            <p:cNvPr id="22" name="直接箭头连接符 21">
              <a:extLst>
                <a:ext uri="{FF2B5EF4-FFF2-40B4-BE49-F238E27FC236}">
                  <a16:creationId xmlns:a16="http://schemas.microsoft.com/office/drawing/2014/main" id="{1D9F7C88-7849-4759-937C-7C8487C6EAB5}"/>
                </a:ext>
              </a:extLst>
            </p:cNvPr>
            <p:cNvCxnSpPr>
              <a:stCxn id="20" idx="0"/>
            </p:cNvCxnSpPr>
            <p:nvPr/>
          </p:nvCxnSpPr>
          <p:spPr>
            <a:xfrm>
              <a:off x="6228184" y="4956423"/>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87DE2F0E-CBE8-4B61-B7F4-3F843933A878}"/>
                </a:ext>
              </a:extLst>
            </p:cNvPr>
            <p:cNvCxnSpPr>
              <a:cxnSpLocks/>
              <a:stCxn id="21" idx="0"/>
            </p:cNvCxnSpPr>
            <p:nvPr/>
          </p:nvCxnSpPr>
          <p:spPr>
            <a:xfrm flipV="1">
              <a:off x="6228184" y="5445778"/>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861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5256584"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1800" b="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StdCall</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800" b="0" dirty="0"/>
              <a:t>Example proc</a:t>
            </a:r>
          </a:p>
          <a:p>
            <a:pPr marL="719138"/>
            <a:r>
              <a:rPr lang="en-US" altLang="zh-CN" sz="1800" b="0" dirty="0"/>
              <a:t>push 6</a:t>
            </a:r>
          </a:p>
          <a:p>
            <a:pPr marL="719138"/>
            <a:r>
              <a:rPr lang="en-US" altLang="zh-CN" sz="1800" b="0" dirty="0"/>
              <a:t>push 5</a:t>
            </a:r>
          </a:p>
          <a:p>
            <a:pPr marL="719138"/>
            <a:r>
              <a:rPr lang="en-US" altLang="zh-CN" sz="1800" b="0" dirty="0"/>
              <a:t>call </a:t>
            </a:r>
            <a:r>
              <a:rPr lang="en-US" altLang="zh-CN" sz="1800" b="0" dirty="0" err="1"/>
              <a:t>AddTwo</a:t>
            </a:r>
            <a:endParaRPr lang="en-US" altLang="zh-CN" sz="1800" b="0" dirty="0"/>
          </a:p>
          <a:p>
            <a:pPr marL="719138"/>
            <a:r>
              <a:rPr lang="en-US" altLang="zh-CN" sz="1800" b="0" dirty="0"/>
              <a:t>; add </a:t>
            </a:r>
            <a:r>
              <a:rPr lang="en-US" altLang="zh-CN" sz="1800" b="0" dirty="0" err="1"/>
              <a:t>esp</a:t>
            </a:r>
            <a:r>
              <a:rPr lang="en-US" altLang="zh-CN" sz="1800" b="0" dirty="0"/>
              <a:t>, 8 </a:t>
            </a:r>
            <a:r>
              <a:rPr lang="zh-CN" altLang="en-US" sz="1800" b="0" dirty="0"/>
              <a:t>这个没有了</a:t>
            </a:r>
          </a:p>
          <a:p>
            <a:pPr marL="719138"/>
            <a:r>
              <a:rPr lang="en-US" altLang="zh-CN" sz="1800" b="0" dirty="0"/>
              <a:t>ret</a:t>
            </a:r>
          </a:p>
          <a:p>
            <a:r>
              <a:rPr lang="en-US" altLang="zh-CN" sz="1800" b="0" dirty="0"/>
              <a:t>Example </a:t>
            </a:r>
            <a:r>
              <a:rPr lang="en-US" altLang="zh-CN" sz="1800" b="0" dirty="0" err="1"/>
              <a:t>endp</a:t>
            </a:r>
            <a:endParaRPr lang="en-US" altLang="zh-CN" sz="1800" b="0" dirty="0"/>
          </a:p>
          <a:p>
            <a:endParaRPr lang="en-US" altLang="zh-CN" sz="1800" b="0" dirty="0"/>
          </a:p>
          <a:p>
            <a:r>
              <a:rPr lang="en-US" altLang="zh-CN" sz="1800" b="0" dirty="0" err="1"/>
              <a:t>AddTwo</a:t>
            </a:r>
            <a:r>
              <a:rPr lang="en-US" altLang="zh-CN" sz="1800" b="0" dirty="0"/>
              <a:t> proc</a:t>
            </a:r>
          </a:p>
          <a:p>
            <a:pPr marL="719138"/>
            <a:r>
              <a:rPr lang="en-US" altLang="zh-CN" sz="1800" b="0" dirty="0"/>
              <a:t>push </a:t>
            </a:r>
            <a:r>
              <a:rPr lang="en-US" altLang="zh-CN" sz="1800" b="0" dirty="0" err="1"/>
              <a:t>ebp</a:t>
            </a:r>
            <a:endParaRPr lang="en-US" altLang="zh-CN" sz="1800" b="0" dirty="0"/>
          </a:p>
          <a:p>
            <a:pPr marL="719138"/>
            <a:r>
              <a:rPr lang="en-US" altLang="zh-CN" sz="1800" b="0" dirty="0"/>
              <a:t>mov </a:t>
            </a:r>
            <a:r>
              <a:rPr lang="en-US" altLang="zh-CN" sz="1800" b="0" dirty="0" err="1"/>
              <a:t>ebp</a:t>
            </a:r>
            <a:r>
              <a:rPr lang="en-US" altLang="zh-CN" sz="1800" b="0" dirty="0"/>
              <a:t>, </a:t>
            </a:r>
            <a:r>
              <a:rPr lang="en-US" altLang="zh-CN" sz="1800" b="0" dirty="0" err="1"/>
              <a:t>esp</a:t>
            </a:r>
            <a:r>
              <a:rPr lang="en-US" altLang="zh-CN" sz="1800" b="0" dirty="0"/>
              <a:t>    ; </a:t>
            </a:r>
            <a:r>
              <a:rPr lang="zh-CN" altLang="en-US" sz="1800" b="0" dirty="0"/>
              <a:t>堆栈帧的基址</a:t>
            </a:r>
          </a:p>
          <a:p>
            <a:pPr marL="719138"/>
            <a:r>
              <a:rPr lang="en-US" altLang="zh-CN" sz="1800" b="0" dirty="0"/>
              <a:t>mov </a:t>
            </a:r>
            <a:r>
              <a:rPr lang="en-US" altLang="zh-CN" sz="1800" b="0" dirty="0" err="1"/>
              <a:t>eax</a:t>
            </a:r>
            <a:r>
              <a:rPr lang="en-US" altLang="zh-CN" sz="1800" b="0" dirty="0"/>
              <a:t>, [</a:t>
            </a:r>
            <a:r>
              <a:rPr lang="en-US" altLang="zh-CN" sz="1800" b="0" dirty="0" err="1"/>
              <a:t>ebp</a:t>
            </a:r>
            <a:r>
              <a:rPr lang="en-US" altLang="zh-CN" sz="1800" b="0" dirty="0"/>
              <a:t> + 12]    ; </a:t>
            </a:r>
            <a:r>
              <a:rPr lang="zh-CN" altLang="en-US" sz="1800" b="0" dirty="0"/>
              <a:t>第二个参数</a:t>
            </a:r>
          </a:p>
          <a:p>
            <a:pPr marL="719138"/>
            <a:r>
              <a:rPr lang="en-US" altLang="zh-CN" sz="1800" b="0" dirty="0"/>
              <a:t>add </a:t>
            </a:r>
            <a:r>
              <a:rPr lang="en-US" altLang="zh-CN" sz="1800" b="0" dirty="0" err="1"/>
              <a:t>eax</a:t>
            </a:r>
            <a:r>
              <a:rPr lang="en-US" altLang="zh-CN" sz="1800" b="0" dirty="0"/>
              <a:t>, [</a:t>
            </a:r>
            <a:r>
              <a:rPr lang="en-US" altLang="zh-CN" sz="1800" b="0" dirty="0" err="1"/>
              <a:t>ebp</a:t>
            </a:r>
            <a:r>
              <a:rPr lang="en-US" altLang="zh-CN" sz="1800" b="0" dirty="0"/>
              <a:t> + 8]       ; </a:t>
            </a:r>
            <a:r>
              <a:rPr lang="zh-CN" altLang="en-US" sz="1800" b="0" dirty="0"/>
              <a:t>第一个参数</a:t>
            </a:r>
          </a:p>
          <a:p>
            <a:pPr marL="719138"/>
            <a:r>
              <a:rPr lang="en-US" altLang="zh-CN" sz="1800" b="0" dirty="0"/>
              <a:t>pop </a:t>
            </a:r>
            <a:r>
              <a:rPr lang="en-US" altLang="zh-CN" sz="1800" b="0" dirty="0" err="1"/>
              <a:t>ebp</a:t>
            </a:r>
            <a:endParaRPr lang="en-US" altLang="zh-CN" sz="1800" b="0" dirty="0"/>
          </a:p>
          <a:p>
            <a:pPr marL="719138"/>
            <a:r>
              <a:rPr lang="en-US" altLang="zh-CN" sz="1800" b="0" dirty="0"/>
              <a:t>ret 8                            </a:t>
            </a:r>
            <a:r>
              <a:rPr lang="zh-CN" altLang="en-US" sz="1800" b="0" dirty="0"/>
              <a:t>；清除堆栈</a:t>
            </a:r>
          </a:p>
          <a:p>
            <a:r>
              <a:rPr lang="en-US" altLang="zh-CN" sz="1800" b="0" dirty="0" err="1"/>
              <a:t>AddTwo</a:t>
            </a:r>
            <a:r>
              <a:rPr lang="en-US" altLang="zh-CN" sz="1800" b="0" dirty="0"/>
              <a:t> </a:t>
            </a:r>
            <a:r>
              <a:rPr lang="en-US" altLang="zh-CN" sz="1800" b="0" dirty="0" err="1"/>
              <a:t>endp</a:t>
            </a:r>
            <a:endParaRPr lang="en-US" altLang="zh-CN" sz="1800" b="0" dirty="0"/>
          </a:p>
        </p:txBody>
      </p:sp>
      <p:cxnSp>
        <p:nvCxnSpPr>
          <p:cNvPr id="16" name="直接箭头连接符 15">
            <a:extLst>
              <a:ext uri="{FF2B5EF4-FFF2-40B4-BE49-F238E27FC236}">
                <a16:creationId xmlns:a16="http://schemas.microsoft.com/office/drawing/2014/main" id="{5BAC8C06-10BB-457A-B48E-497119A78A36}"/>
              </a:ext>
            </a:extLst>
          </p:cNvPr>
          <p:cNvCxnSpPr>
            <a:cxnSpLocks/>
          </p:cNvCxnSpPr>
          <p:nvPr/>
        </p:nvCxnSpPr>
        <p:spPr>
          <a:xfrm>
            <a:off x="6300192" y="2122163"/>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C7805A6-CF37-40DC-B84F-26B28E1DD199}"/>
              </a:ext>
            </a:extLst>
          </p:cNvPr>
          <p:cNvSpPr/>
          <p:nvPr/>
        </p:nvSpPr>
        <p:spPr bwMode="auto">
          <a:xfrm>
            <a:off x="6588224" y="1412776"/>
            <a:ext cx="1584176" cy="365125"/>
          </a:xfrm>
          <a:prstGeom prst="rect">
            <a:avLst/>
          </a:prstGeom>
          <a:noFill/>
          <a:ln w="12700">
            <a:solidFill>
              <a:schemeClr val="tx1"/>
            </a:solidFill>
            <a:miter lim="800000"/>
            <a:headEnd/>
            <a:tailEnd/>
          </a:ln>
        </p:spPr>
        <p:txBody>
          <a:bodyPr wrap="none" rtlCol="0" anchor="ctr"/>
          <a:lstStyle/>
          <a:p>
            <a:pPr algn="ctr" eaLnBrk="1" hangingPunct="1"/>
            <a:r>
              <a:rPr lang="en-US" altLang="zh-CN" dirty="0">
                <a:latin typeface="微软雅黑" panose="020B0503020204020204" pitchFamily="34" charset="-122"/>
                <a:ea typeface="微软雅黑" panose="020B0503020204020204" pitchFamily="34" charset="-122"/>
              </a:rPr>
              <a:t>6</a:t>
            </a:r>
            <a:endParaRPr lang="zh-CN" altLang="en-US" b="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23145A82-C77B-4397-9D78-4015368C432D}"/>
              </a:ext>
            </a:extLst>
          </p:cNvPr>
          <p:cNvSpPr/>
          <p:nvPr/>
        </p:nvSpPr>
        <p:spPr bwMode="auto">
          <a:xfrm>
            <a:off x="6588224" y="1777901"/>
            <a:ext cx="1584176" cy="365125"/>
          </a:xfrm>
          <a:prstGeom prst="rect">
            <a:avLst/>
          </a:prstGeom>
          <a:noFill/>
          <a:ln w="12700">
            <a:solidFill>
              <a:schemeClr val="tx1"/>
            </a:solidFill>
            <a:miter lim="800000"/>
            <a:headEnd/>
            <a:tailEnd/>
          </a:ln>
        </p:spPr>
        <p:txBody>
          <a:bodyPr wrap="none" rtlCol="0" anchor="ctr"/>
          <a:lstStyle/>
          <a:p>
            <a:pPr algn="ctr" eaLnBrk="1" hangingPunct="1"/>
            <a:r>
              <a:rPr lang="en-US" altLang="zh-CN" dirty="0">
                <a:latin typeface="微软雅黑" panose="020B0503020204020204" pitchFamily="34" charset="-122"/>
                <a:ea typeface="微软雅黑" panose="020B0503020204020204" pitchFamily="34" charset="-122"/>
              </a:rPr>
              <a:t>5</a:t>
            </a:r>
            <a:endParaRPr lang="zh-CN" altLang="en-US" b="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4BB07BC7-05BF-4417-977B-939E14B31B21}"/>
              </a:ext>
            </a:extLst>
          </p:cNvPr>
          <p:cNvSpPr/>
          <p:nvPr/>
        </p:nvSpPr>
        <p:spPr>
          <a:xfrm>
            <a:off x="6012160" y="1757036"/>
            <a:ext cx="5854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ESP</a:t>
            </a:r>
            <a:endParaRPr lang="zh-CN" altLang="en-US" dirty="0"/>
          </a:p>
        </p:txBody>
      </p:sp>
      <p:cxnSp>
        <p:nvCxnSpPr>
          <p:cNvPr id="28" name="直接箭头连接符 27">
            <a:extLst>
              <a:ext uri="{FF2B5EF4-FFF2-40B4-BE49-F238E27FC236}">
                <a16:creationId xmlns:a16="http://schemas.microsoft.com/office/drawing/2014/main" id="{C596A8B0-A46B-49AD-9E45-3BAB098652AA}"/>
              </a:ext>
            </a:extLst>
          </p:cNvPr>
          <p:cNvCxnSpPr>
            <a:cxnSpLocks/>
          </p:cNvCxnSpPr>
          <p:nvPr/>
        </p:nvCxnSpPr>
        <p:spPr>
          <a:xfrm>
            <a:off x="6300192" y="3706339"/>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F352E5B8-359E-4684-AC36-7BF341206F4B}"/>
              </a:ext>
            </a:extLst>
          </p:cNvPr>
          <p:cNvSpPr/>
          <p:nvPr/>
        </p:nvSpPr>
        <p:spPr bwMode="auto">
          <a:xfrm>
            <a:off x="6588224" y="2620301"/>
            <a:ext cx="1584176" cy="365125"/>
          </a:xfrm>
          <a:prstGeom prst="rect">
            <a:avLst/>
          </a:prstGeom>
          <a:noFill/>
          <a:ln w="12700">
            <a:solidFill>
              <a:schemeClr val="tx1"/>
            </a:solidFill>
            <a:miter lim="800000"/>
            <a:headEnd/>
            <a:tailEnd/>
          </a:ln>
        </p:spPr>
        <p:txBody>
          <a:bodyPr wrap="none" rtlCol="0" anchor="ctr"/>
          <a:lstStyle/>
          <a:p>
            <a:pPr algn="ctr" eaLnBrk="1" hangingPunct="1"/>
            <a:r>
              <a:rPr lang="en-US" altLang="zh-CN" dirty="0">
                <a:latin typeface="微软雅黑" panose="020B0503020204020204" pitchFamily="34" charset="-122"/>
                <a:ea typeface="微软雅黑" panose="020B0503020204020204" pitchFamily="34" charset="-122"/>
              </a:rPr>
              <a:t>6</a:t>
            </a:r>
            <a:endParaRPr lang="zh-CN" altLang="en-US"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4DFCCDF3-B98A-4B9F-A19C-703D20A9189C}"/>
              </a:ext>
            </a:extLst>
          </p:cNvPr>
          <p:cNvSpPr/>
          <p:nvPr/>
        </p:nvSpPr>
        <p:spPr bwMode="auto">
          <a:xfrm>
            <a:off x="6588224" y="2985426"/>
            <a:ext cx="1584176" cy="365125"/>
          </a:xfrm>
          <a:prstGeom prst="rect">
            <a:avLst/>
          </a:prstGeom>
          <a:noFill/>
          <a:ln w="12700">
            <a:solidFill>
              <a:schemeClr val="tx1"/>
            </a:solidFill>
            <a:miter lim="800000"/>
            <a:headEnd/>
            <a:tailEnd/>
          </a:ln>
        </p:spPr>
        <p:txBody>
          <a:bodyPr wrap="none" rtlCol="0" anchor="ctr"/>
          <a:lstStyle/>
          <a:p>
            <a:pPr algn="ctr" eaLnBrk="1" hangingPunct="1"/>
            <a:r>
              <a:rPr lang="en-US" altLang="zh-CN" dirty="0">
                <a:latin typeface="微软雅黑" panose="020B0503020204020204" pitchFamily="34" charset="-122"/>
                <a:ea typeface="微软雅黑" panose="020B0503020204020204" pitchFamily="34" charset="-122"/>
              </a:rPr>
              <a:t>5</a:t>
            </a:r>
            <a:endParaRPr lang="zh-CN" altLang="en-US" b="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B837706-5F03-4735-B29F-3599B9D4026E}"/>
              </a:ext>
            </a:extLst>
          </p:cNvPr>
          <p:cNvSpPr/>
          <p:nvPr/>
        </p:nvSpPr>
        <p:spPr>
          <a:xfrm>
            <a:off x="6012160" y="3341212"/>
            <a:ext cx="5854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ESP</a:t>
            </a:r>
            <a:endParaRPr lang="zh-CN" altLang="en-US" dirty="0"/>
          </a:p>
        </p:txBody>
      </p:sp>
      <p:sp>
        <p:nvSpPr>
          <p:cNvPr id="32" name="矩形 31">
            <a:extLst>
              <a:ext uri="{FF2B5EF4-FFF2-40B4-BE49-F238E27FC236}">
                <a16:creationId xmlns:a16="http://schemas.microsoft.com/office/drawing/2014/main" id="{0A48F06A-1BDB-4878-B120-96C65F6D253B}"/>
              </a:ext>
            </a:extLst>
          </p:cNvPr>
          <p:cNvSpPr/>
          <p:nvPr/>
        </p:nvSpPr>
        <p:spPr bwMode="auto">
          <a:xfrm>
            <a:off x="6588224" y="3345419"/>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dirty="0">
                <a:latin typeface="微软雅黑" panose="020B0503020204020204" pitchFamily="34" charset="-122"/>
                <a:ea typeface="微软雅黑" panose="020B0503020204020204" pitchFamily="34" charset="-122"/>
              </a:rPr>
              <a:t>老</a:t>
            </a:r>
            <a:r>
              <a:rPr lang="en-US" altLang="zh-CN" dirty="0">
                <a:latin typeface="微软雅黑" panose="020B0503020204020204" pitchFamily="34" charset="-122"/>
                <a:ea typeface="微软雅黑" panose="020B0503020204020204" pitchFamily="34" charset="-122"/>
              </a:rPr>
              <a:t>EBP</a:t>
            </a:r>
            <a:endParaRPr lang="zh-CN" altLang="en-US" dirty="0">
              <a:latin typeface="微软雅黑" panose="020B0503020204020204" pitchFamily="34" charset="-122"/>
              <a:ea typeface="微软雅黑" panose="020B0503020204020204" pitchFamily="34" charset="-122"/>
            </a:endParaRPr>
          </a:p>
        </p:txBody>
      </p:sp>
      <p:sp>
        <p:nvSpPr>
          <p:cNvPr id="33" name="箭头: 下 32">
            <a:extLst>
              <a:ext uri="{FF2B5EF4-FFF2-40B4-BE49-F238E27FC236}">
                <a16:creationId xmlns:a16="http://schemas.microsoft.com/office/drawing/2014/main" id="{5B1CCE41-4953-4FDF-BA73-5AB7457F6D65}"/>
              </a:ext>
            </a:extLst>
          </p:cNvPr>
          <p:cNvSpPr/>
          <p:nvPr/>
        </p:nvSpPr>
        <p:spPr bwMode="auto">
          <a:xfrm>
            <a:off x="7137996" y="2248495"/>
            <a:ext cx="484632" cy="266336"/>
          </a:xfrm>
          <a:prstGeom prst="downArrow">
            <a:avLst/>
          </a:prstGeom>
          <a:solidFill>
            <a:schemeClr val="accent1"/>
          </a:solid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0EDC7DE5-52AB-49F1-A563-EFB4C17B3F95}"/>
              </a:ext>
            </a:extLst>
          </p:cNvPr>
          <p:cNvGrpSpPr/>
          <p:nvPr/>
        </p:nvGrpSpPr>
        <p:grpSpPr>
          <a:xfrm>
            <a:off x="6597577" y="4159109"/>
            <a:ext cx="1584176" cy="2222632"/>
            <a:chOff x="5436096" y="3861048"/>
            <a:chExt cx="1584176" cy="2222632"/>
          </a:xfrm>
        </p:grpSpPr>
        <p:sp>
          <p:nvSpPr>
            <p:cNvPr id="18" name="矩形 17">
              <a:extLst>
                <a:ext uri="{FF2B5EF4-FFF2-40B4-BE49-F238E27FC236}">
                  <a16:creationId xmlns:a16="http://schemas.microsoft.com/office/drawing/2014/main" id="{4C198365-8B3F-4C01-A495-5A953C11D23F}"/>
                </a:ext>
              </a:extLst>
            </p:cNvPr>
            <p:cNvSpPr/>
            <p:nvPr/>
          </p:nvSpPr>
          <p:spPr bwMode="auto">
            <a:xfrm>
              <a:off x="5436096" y="386104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目标代码</a:t>
              </a:r>
            </a:p>
          </p:txBody>
        </p:sp>
        <p:sp>
          <p:nvSpPr>
            <p:cNvPr id="22" name="矩形 21">
              <a:extLst>
                <a:ext uri="{FF2B5EF4-FFF2-40B4-BE49-F238E27FC236}">
                  <a16:creationId xmlns:a16="http://schemas.microsoft.com/office/drawing/2014/main" id="{A27964AC-89C9-4FB9-94F9-A21444DB4492}"/>
                </a:ext>
              </a:extLst>
            </p:cNvPr>
            <p:cNvSpPr/>
            <p:nvPr/>
          </p:nvSpPr>
          <p:spPr bwMode="auto">
            <a:xfrm>
              <a:off x="5436096" y="4226173"/>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静态数据</a:t>
              </a:r>
            </a:p>
          </p:txBody>
        </p:sp>
        <p:sp>
          <p:nvSpPr>
            <p:cNvPr id="23" name="矩形 22">
              <a:extLst>
                <a:ext uri="{FF2B5EF4-FFF2-40B4-BE49-F238E27FC236}">
                  <a16:creationId xmlns:a16="http://schemas.microsoft.com/office/drawing/2014/main" id="{75BD3009-0F4F-4C0B-9A54-DE05F041F8D8}"/>
                </a:ext>
              </a:extLst>
            </p:cNvPr>
            <p:cNvSpPr/>
            <p:nvPr/>
          </p:nvSpPr>
          <p:spPr bwMode="auto">
            <a:xfrm>
              <a:off x="5436096" y="459129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堆</a:t>
              </a:r>
            </a:p>
          </p:txBody>
        </p:sp>
        <p:sp>
          <p:nvSpPr>
            <p:cNvPr id="24" name="矩形 23">
              <a:extLst>
                <a:ext uri="{FF2B5EF4-FFF2-40B4-BE49-F238E27FC236}">
                  <a16:creationId xmlns:a16="http://schemas.microsoft.com/office/drawing/2014/main" id="{A571AA88-E2E9-461F-A57D-473E3670B9C5}"/>
                </a:ext>
              </a:extLst>
            </p:cNvPr>
            <p:cNvSpPr/>
            <p:nvPr/>
          </p:nvSpPr>
          <p:spPr bwMode="auto">
            <a:xfrm>
              <a:off x="5436096" y="4956423"/>
              <a:ext cx="1584176" cy="762132"/>
            </a:xfrm>
            <a:prstGeom prst="rect">
              <a:avLst/>
            </a:prstGeom>
            <a:noFill/>
            <a:ln w="12700">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9303118D-B305-4B05-92E3-E557F4613617}"/>
                </a:ext>
              </a:extLst>
            </p:cNvPr>
            <p:cNvSpPr/>
            <p:nvPr/>
          </p:nvSpPr>
          <p:spPr bwMode="auto">
            <a:xfrm>
              <a:off x="5436096" y="5718555"/>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栈</a:t>
              </a:r>
            </a:p>
          </p:txBody>
        </p:sp>
        <p:cxnSp>
          <p:nvCxnSpPr>
            <p:cNvPr id="26" name="直接箭头连接符 25">
              <a:extLst>
                <a:ext uri="{FF2B5EF4-FFF2-40B4-BE49-F238E27FC236}">
                  <a16:creationId xmlns:a16="http://schemas.microsoft.com/office/drawing/2014/main" id="{2D1FDAE9-23EC-478C-83FC-71C92964EA59}"/>
                </a:ext>
              </a:extLst>
            </p:cNvPr>
            <p:cNvCxnSpPr>
              <a:stCxn id="24" idx="0"/>
            </p:cNvCxnSpPr>
            <p:nvPr/>
          </p:nvCxnSpPr>
          <p:spPr>
            <a:xfrm>
              <a:off x="6228184" y="4956423"/>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A97926B-285E-44E7-944B-1E5459C5612B}"/>
                </a:ext>
              </a:extLst>
            </p:cNvPr>
            <p:cNvCxnSpPr>
              <a:cxnSpLocks/>
              <a:stCxn id="25" idx="0"/>
            </p:cNvCxnSpPr>
            <p:nvPr/>
          </p:nvCxnSpPr>
          <p:spPr>
            <a:xfrm flipV="1">
              <a:off x="6228184" y="5445778"/>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018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pic>
        <p:nvPicPr>
          <p:cNvPr id="3" name="图片 2">
            <a:extLst>
              <a:ext uri="{FF2B5EF4-FFF2-40B4-BE49-F238E27FC236}">
                <a16:creationId xmlns:a16="http://schemas.microsoft.com/office/drawing/2014/main" id="{612F0658-2464-45DA-B25C-A3296F12FDC5}"/>
              </a:ext>
            </a:extLst>
          </p:cNvPr>
          <p:cNvPicPr>
            <a:picLocks noChangeAspect="1"/>
          </p:cNvPicPr>
          <p:nvPr/>
        </p:nvPicPr>
        <p:blipFill>
          <a:blip r:embed="rId3"/>
          <a:stretch>
            <a:fillRect/>
          </a:stretch>
        </p:blipFill>
        <p:spPr>
          <a:xfrm>
            <a:off x="251520" y="1142296"/>
            <a:ext cx="7372404" cy="1790713"/>
          </a:xfrm>
          <a:prstGeom prst="rect">
            <a:avLst/>
          </a:prstGeom>
        </p:spPr>
      </p:pic>
      <p:pic>
        <p:nvPicPr>
          <p:cNvPr id="5" name="图片 4">
            <a:extLst>
              <a:ext uri="{FF2B5EF4-FFF2-40B4-BE49-F238E27FC236}">
                <a16:creationId xmlns:a16="http://schemas.microsoft.com/office/drawing/2014/main" id="{F19D1FA7-748C-4B2B-98E8-FDBBEC8E19CC}"/>
              </a:ext>
            </a:extLst>
          </p:cNvPr>
          <p:cNvPicPr>
            <a:picLocks noChangeAspect="1"/>
          </p:cNvPicPr>
          <p:nvPr/>
        </p:nvPicPr>
        <p:blipFill>
          <a:blip r:embed="rId4"/>
          <a:stretch>
            <a:fillRect/>
          </a:stretch>
        </p:blipFill>
        <p:spPr>
          <a:xfrm>
            <a:off x="395536" y="3856653"/>
            <a:ext cx="6243683" cy="652467"/>
          </a:xfrm>
          <a:prstGeom prst="rect">
            <a:avLst/>
          </a:prstGeom>
        </p:spPr>
      </p:pic>
      <p:pic>
        <p:nvPicPr>
          <p:cNvPr id="8" name="图片 7">
            <a:extLst>
              <a:ext uri="{FF2B5EF4-FFF2-40B4-BE49-F238E27FC236}">
                <a16:creationId xmlns:a16="http://schemas.microsoft.com/office/drawing/2014/main" id="{3BF7773B-4484-4979-99A3-59181E946165}"/>
              </a:ext>
            </a:extLst>
          </p:cNvPr>
          <p:cNvPicPr>
            <a:picLocks noChangeAspect="1"/>
          </p:cNvPicPr>
          <p:nvPr/>
        </p:nvPicPr>
        <p:blipFill>
          <a:blip r:embed="rId5"/>
          <a:stretch>
            <a:fillRect/>
          </a:stretch>
        </p:blipFill>
        <p:spPr>
          <a:xfrm>
            <a:off x="395536" y="3068960"/>
            <a:ext cx="6167483" cy="614367"/>
          </a:xfrm>
          <a:prstGeom prst="rect">
            <a:avLst/>
          </a:prstGeom>
        </p:spPr>
      </p:pic>
      <p:pic>
        <p:nvPicPr>
          <p:cNvPr id="23" name="图片 22">
            <a:extLst>
              <a:ext uri="{FF2B5EF4-FFF2-40B4-BE49-F238E27FC236}">
                <a16:creationId xmlns:a16="http://schemas.microsoft.com/office/drawing/2014/main" id="{66DED419-5F26-4A79-B070-FB79AB1ED622}"/>
              </a:ext>
            </a:extLst>
          </p:cNvPr>
          <p:cNvPicPr>
            <a:picLocks noChangeAspect="1"/>
          </p:cNvPicPr>
          <p:nvPr/>
        </p:nvPicPr>
        <p:blipFill>
          <a:blip r:embed="rId6"/>
          <a:stretch>
            <a:fillRect/>
          </a:stretch>
        </p:blipFill>
        <p:spPr>
          <a:xfrm>
            <a:off x="1295362" y="4721442"/>
            <a:ext cx="5162588" cy="1514486"/>
          </a:xfrm>
          <a:prstGeom prst="rect">
            <a:avLst/>
          </a:prstGeom>
        </p:spPr>
      </p:pic>
    </p:spTree>
    <p:extLst>
      <p:ext uri="{BB962C8B-B14F-4D97-AF65-F5344CB8AC3E}">
        <p14:creationId xmlns:p14="http://schemas.microsoft.com/office/powerpoint/2010/main" val="109895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F1CF257-0B7A-4BBB-9425-CC73AECDA1F3}"/>
              </a:ext>
            </a:extLst>
          </p:cNvPr>
          <p:cNvPicPr>
            <a:picLocks noChangeAspect="1"/>
          </p:cNvPicPr>
          <p:nvPr/>
        </p:nvPicPr>
        <p:blipFill>
          <a:blip r:embed="rId3"/>
          <a:stretch>
            <a:fillRect/>
          </a:stretch>
        </p:blipFill>
        <p:spPr>
          <a:xfrm>
            <a:off x="16632" y="1234108"/>
            <a:ext cx="9144000" cy="5514232"/>
          </a:xfrm>
          <a:prstGeom prst="rect">
            <a:avLst/>
          </a:prstGeom>
        </p:spPr>
      </p:pic>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pic>
        <p:nvPicPr>
          <p:cNvPr id="8" name="图片 7">
            <a:extLst>
              <a:ext uri="{FF2B5EF4-FFF2-40B4-BE49-F238E27FC236}">
                <a16:creationId xmlns:a16="http://schemas.microsoft.com/office/drawing/2014/main" id="{DAFD8FA1-CB6F-4B5E-B462-42A25271A44B}"/>
              </a:ext>
            </a:extLst>
          </p:cNvPr>
          <p:cNvPicPr>
            <a:picLocks noChangeAspect="1"/>
          </p:cNvPicPr>
          <p:nvPr/>
        </p:nvPicPr>
        <p:blipFill>
          <a:blip r:embed="rId4"/>
          <a:stretch>
            <a:fillRect/>
          </a:stretch>
        </p:blipFill>
        <p:spPr>
          <a:xfrm>
            <a:off x="323528" y="548680"/>
            <a:ext cx="6243683" cy="652467"/>
          </a:xfrm>
          <a:prstGeom prst="rect">
            <a:avLst/>
          </a:prstGeom>
        </p:spPr>
      </p:pic>
      <p:pic>
        <p:nvPicPr>
          <p:cNvPr id="2" name="图片 1">
            <a:extLst>
              <a:ext uri="{FF2B5EF4-FFF2-40B4-BE49-F238E27FC236}">
                <a16:creationId xmlns:a16="http://schemas.microsoft.com/office/drawing/2014/main" id="{F09B7E71-13A7-4752-940C-0D8AE15F0AB4}"/>
              </a:ext>
            </a:extLst>
          </p:cNvPr>
          <p:cNvPicPr>
            <a:picLocks noChangeAspect="1"/>
          </p:cNvPicPr>
          <p:nvPr/>
        </p:nvPicPr>
        <p:blipFill>
          <a:blip r:embed="rId5"/>
          <a:stretch>
            <a:fillRect/>
          </a:stretch>
        </p:blipFill>
        <p:spPr>
          <a:xfrm>
            <a:off x="3059832" y="3053456"/>
            <a:ext cx="5624554" cy="3471888"/>
          </a:xfrm>
          <a:prstGeom prst="rect">
            <a:avLst/>
          </a:prstGeom>
        </p:spPr>
      </p:pic>
      <p:pic>
        <p:nvPicPr>
          <p:cNvPr id="9" name="图片 8">
            <a:extLst>
              <a:ext uri="{FF2B5EF4-FFF2-40B4-BE49-F238E27FC236}">
                <a16:creationId xmlns:a16="http://schemas.microsoft.com/office/drawing/2014/main" id="{AE0BA6CC-EAB4-46B8-94FC-A75EC567458F}"/>
              </a:ext>
            </a:extLst>
          </p:cNvPr>
          <p:cNvPicPr>
            <a:picLocks noChangeAspect="1"/>
          </p:cNvPicPr>
          <p:nvPr/>
        </p:nvPicPr>
        <p:blipFill>
          <a:blip r:embed="rId6"/>
          <a:stretch>
            <a:fillRect/>
          </a:stretch>
        </p:blipFill>
        <p:spPr>
          <a:xfrm>
            <a:off x="3707904" y="1340768"/>
            <a:ext cx="5162588" cy="1514486"/>
          </a:xfrm>
          <a:prstGeom prst="rect">
            <a:avLst/>
          </a:prstGeom>
        </p:spPr>
      </p:pic>
    </p:spTree>
    <p:extLst>
      <p:ext uri="{BB962C8B-B14F-4D97-AF65-F5344CB8AC3E}">
        <p14:creationId xmlns:p14="http://schemas.microsoft.com/office/powerpoint/2010/main" val="3081623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369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编译程序为了组织存储空间，需要考虑到几个问题</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过程是否允许</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递归</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当控制从一个过程的活动返回时，对</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局部名称的值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如何处理？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过程是否允许引用</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非局部名称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过程调用时如何</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传递参数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过程</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是否可以作为参数被传递，以及作为结果被返回？</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存储空间</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可否在程序控制下进行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动态分配</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存储空间是否必须</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显式的释放</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59791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072740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855086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9.2.1 </a:t>
            </a:r>
            <a:r>
              <a:rPr lang="zh-CN" altLang="en-US" sz="3200" dirty="0">
                <a:solidFill>
                  <a:srgbClr val="0000FF"/>
                </a:solidFill>
                <a:latin typeface="微软雅黑" panose="020B0503020204020204" pitchFamily="34" charset="-122"/>
                <a:ea typeface="微软雅黑" panose="020B0503020204020204" pitchFamily="34" charset="-122"/>
              </a:rPr>
              <a:t>运行时存储器的划分</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9.2.1 </a:t>
            </a:r>
            <a:r>
              <a:rPr lang="zh-CN" altLang="en-US" dirty="0">
                <a:solidFill>
                  <a:schemeClr val="bg1"/>
                </a:solidFill>
                <a:latin typeface="微软雅黑" panose="020B0503020204020204" pitchFamily="34" charset="-122"/>
                <a:ea typeface="微软雅黑" panose="020B0503020204020204" pitchFamily="34" charset="-122"/>
              </a:rPr>
              <a:t>运行时存储器的划分</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22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目标代码区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：目标代码的大小在编译时可以确定，所以编译程序可以把它放在一个静态确定的区域。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静态数据区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：编译时完全确定的数据可以放在静态数据区，应尽可能多的静态分配数据对象。</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Fortran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语言，所有数据对象都可静态地进行存储分配。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3CBE9157-AE80-41EE-B047-7CA571B71704}"/>
              </a:ext>
            </a:extLst>
          </p:cNvPr>
          <p:cNvGrpSpPr/>
          <p:nvPr/>
        </p:nvGrpSpPr>
        <p:grpSpPr>
          <a:xfrm>
            <a:off x="5919192" y="3820801"/>
            <a:ext cx="1584176" cy="2222632"/>
            <a:chOff x="5436096" y="3861048"/>
            <a:chExt cx="1584176" cy="2222632"/>
          </a:xfrm>
        </p:grpSpPr>
        <p:sp>
          <p:nvSpPr>
            <p:cNvPr id="2" name="矩形 1">
              <a:extLst>
                <a:ext uri="{FF2B5EF4-FFF2-40B4-BE49-F238E27FC236}">
                  <a16:creationId xmlns:a16="http://schemas.microsoft.com/office/drawing/2014/main" id="{7B0B54CB-44DA-4D4F-85FD-DD2FCA20A848}"/>
                </a:ext>
              </a:extLst>
            </p:cNvPr>
            <p:cNvSpPr/>
            <p:nvPr/>
          </p:nvSpPr>
          <p:spPr bwMode="auto">
            <a:xfrm>
              <a:off x="5436096" y="386104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目标代码</a:t>
              </a:r>
            </a:p>
          </p:txBody>
        </p:sp>
        <p:sp>
          <p:nvSpPr>
            <p:cNvPr id="8" name="矩形 7">
              <a:extLst>
                <a:ext uri="{FF2B5EF4-FFF2-40B4-BE49-F238E27FC236}">
                  <a16:creationId xmlns:a16="http://schemas.microsoft.com/office/drawing/2014/main" id="{531C4F96-2BE5-40B6-8161-A5BE559F696D}"/>
                </a:ext>
              </a:extLst>
            </p:cNvPr>
            <p:cNvSpPr/>
            <p:nvPr/>
          </p:nvSpPr>
          <p:spPr bwMode="auto">
            <a:xfrm>
              <a:off x="5436096" y="4226173"/>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静态数据</a:t>
              </a:r>
            </a:p>
          </p:txBody>
        </p:sp>
        <p:sp>
          <p:nvSpPr>
            <p:cNvPr id="9" name="矩形 8">
              <a:extLst>
                <a:ext uri="{FF2B5EF4-FFF2-40B4-BE49-F238E27FC236}">
                  <a16:creationId xmlns:a16="http://schemas.microsoft.com/office/drawing/2014/main" id="{76BB702C-33C9-4730-88BE-B563A2AEC164}"/>
                </a:ext>
              </a:extLst>
            </p:cNvPr>
            <p:cNvSpPr/>
            <p:nvPr/>
          </p:nvSpPr>
          <p:spPr bwMode="auto">
            <a:xfrm>
              <a:off x="5436096" y="459129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堆</a:t>
              </a:r>
            </a:p>
          </p:txBody>
        </p:sp>
        <p:sp>
          <p:nvSpPr>
            <p:cNvPr id="11" name="矩形 10">
              <a:extLst>
                <a:ext uri="{FF2B5EF4-FFF2-40B4-BE49-F238E27FC236}">
                  <a16:creationId xmlns:a16="http://schemas.microsoft.com/office/drawing/2014/main" id="{B8190C33-7B0A-4B01-9B9D-F19CD69D8487}"/>
                </a:ext>
              </a:extLst>
            </p:cNvPr>
            <p:cNvSpPr/>
            <p:nvPr/>
          </p:nvSpPr>
          <p:spPr bwMode="auto">
            <a:xfrm>
              <a:off x="5436096" y="4956423"/>
              <a:ext cx="1584176" cy="762132"/>
            </a:xfrm>
            <a:prstGeom prst="rect">
              <a:avLst/>
            </a:prstGeom>
            <a:noFill/>
            <a:ln w="12700">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B5176209-E9E3-4345-9F01-1A68892DA301}"/>
                </a:ext>
              </a:extLst>
            </p:cNvPr>
            <p:cNvSpPr/>
            <p:nvPr/>
          </p:nvSpPr>
          <p:spPr bwMode="auto">
            <a:xfrm>
              <a:off x="5436096" y="5718555"/>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栈</a:t>
              </a:r>
            </a:p>
          </p:txBody>
        </p:sp>
        <p:cxnSp>
          <p:nvCxnSpPr>
            <p:cNvPr id="5" name="直接箭头连接符 4">
              <a:extLst>
                <a:ext uri="{FF2B5EF4-FFF2-40B4-BE49-F238E27FC236}">
                  <a16:creationId xmlns:a16="http://schemas.microsoft.com/office/drawing/2014/main" id="{91A4CD59-C727-441E-B54E-B9ADA69AE79F}"/>
                </a:ext>
              </a:extLst>
            </p:cNvPr>
            <p:cNvCxnSpPr>
              <a:stCxn id="11" idx="0"/>
            </p:cNvCxnSpPr>
            <p:nvPr/>
          </p:nvCxnSpPr>
          <p:spPr>
            <a:xfrm>
              <a:off x="6228184" y="4956423"/>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D17DBA0-8E3E-40E3-8BFB-68791B1280F6}"/>
                </a:ext>
              </a:extLst>
            </p:cNvPr>
            <p:cNvCxnSpPr>
              <a:cxnSpLocks/>
              <a:stCxn id="12" idx="0"/>
            </p:cNvCxnSpPr>
            <p:nvPr/>
          </p:nvCxnSpPr>
          <p:spPr>
            <a:xfrm flipV="1">
              <a:off x="6228184" y="5445778"/>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9152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6E047022-37DC-4C62-948A-A4E66B8617F0}"/>
              </a:ext>
            </a:extLst>
          </p:cNvPr>
          <p:cNvPicPr>
            <a:picLocks noChangeAspect="1"/>
          </p:cNvPicPr>
          <p:nvPr/>
        </p:nvPicPr>
        <p:blipFill>
          <a:blip r:embed="rId3"/>
          <a:stretch>
            <a:fillRect/>
          </a:stretch>
        </p:blipFill>
        <p:spPr>
          <a:xfrm>
            <a:off x="0" y="620688"/>
            <a:ext cx="9144000" cy="5835240"/>
          </a:xfrm>
          <a:prstGeom prst="rect">
            <a:avLst/>
          </a:prstGeom>
        </p:spPr>
      </p:pic>
      <p:sp>
        <p:nvSpPr>
          <p:cNvPr id="10" name="灯片编号占位符 9"/>
          <p:cNvSpPr>
            <a:spLocks noGrp="1"/>
          </p:cNvSpPr>
          <p:nvPr>
            <p:ph type="sldNum" sz="quarter" idx="12"/>
          </p:nvPr>
        </p:nvSpPr>
        <p:spPr/>
        <p:txBody>
          <a:bodyPr/>
          <a:lstStyle/>
          <a:p>
            <a:pPr>
              <a:defRPr/>
            </a:pPr>
            <a:fld id="{71D828F9-2628-9149-86BE-B70DE401120D}" type="slidenum">
              <a:rPr lang="en-US" smtClean="0"/>
              <a:t>21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9.2.1 </a:t>
            </a:r>
            <a:r>
              <a:rPr lang="zh-CN" altLang="en-US" dirty="0">
                <a:solidFill>
                  <a:schemeClr val="bg1"/>
                </a:solidFill>
                <a:latin typeface="微软雅黑" panose="020B0503020204020204" pitchFamily="34" charset="-122"/>
                <a:ea typeface="微软雅黑" panose="020B0503020204020204" pitchFamily="34" charset="-122"/>
              </a:rPr>
              <a:t>运行时存储器的划分</a:t>
            </a:r>
          </a:p>
        </p:txBody>
      </p:sp>
      <p:grpSp>
        <p:nvGrpSpPr>
          <p:cNvPr id="13" name="组合 12">
            <a:extLst>
              <a:ext uri="{FF2B5EF4-FFF2-40B4-BE49-F238E27FC236}">
                <a16:creationId xmlns:a16="http://schemas.microsoft.com/office/drawing/2014/main" id="{37DD3C2E-6B8B-49A2-9906-507821D208B6}"/>
              </a:ext>
            </a:extLst>
          </p:cNvPr>
          <p:cNvGrpSpPr/>
          <p:nvPr/>
        </p:nvGrpSpPr>
        <p:grpSpPr>
          <a:xfrm>
            <a:off x="6228184" y="2426992"/>
            <a:ext cx="1584176" cy="2222632"/>
            <a:chOff x="5436096" y="3861048"/>
            <a:chExt cx="1584176" cy="2222632"/>
          </a:xfrm>
        </p:grpSpPr>
        <p:sp>
          <p:nvSpPr>
            <p:cNvPr id="17" name="矩形 16">
              <a:extLst>
                <a:ext uri="{FF2B5EF4-FFF2-40B4-BE49-F238E27FC236}">
                  <a16:creationId xmlns:a16="http://schemas.microsoft.com/office/drawing/2014/main" id="{43140B38-82B0-4C4C-9034-822CEE900454}"/>
                </a:ext>
              </a:extLst>
            </p:cNvPr>
            <p:cNvSpPr/>
            <p:nvPr/>
          </p:nvSpPr>
          <p:spPr bwMode="auto">
            <a:xfrm>
              <a:off x="5436096" y="386104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目标代码</a:t>
              </a:r>
            </a:p>
          </p:txBody>
        </p:sp>
        <p:sp>
          <p:nvSpPr>
            <p:cNvPr id="18" name="矩形 17">
              <a:extLst>
                <a:ext uri="{FF2B5EF4-FFF2-40B4-BE49-F238E27FC236}">
                  <a16:creationId xmlns:a16="http://schemas.microsoft.com/office/drawing/2014/main" id="{2DF1BD7C-926B-4FA8-98D0-4E0A6312F041}"/>
                </a:ext>
              </a:extLst>
            </p:cNvPr>
            <p:cNvSpPr/>
            <p:nvPr/>
          </p:nvSpPr>
          <p:spPr bwMode="auto">
            <a:xfrm>
              <a:off x="5436096" y="4226173"/>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静态数据</a:t>
              </a:r>
            </a:p>
          </p:txBody>
        </p:sp>
        <p:sp>
          <p:nvSpPr>
            <p:cNvPr id="19" name="矩形 18">
              <a:extLst>
                <a:ext uri="{FF2B5EF4-FFF2-40B4-BE49-F238E27FC236}">
                  <a16:creationId xmlns:a16="http://schemas.microsoft.com/office/drawing/2014/main" id="{C33D2646-7F8E-43A3-A0CA-5DDF44F82C63}"/>
                </a:ext>
              </a:extLst>
            </p:cNvPr>
            <p:cNvSpPr/>
            <p:nvPr/>
          </p:nvSpPr>
          <p:spPr bwMode="auto">
            <a:xfrm>
              <a:off x="5436096" y="459129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堆</a:t>
              </a:r>
            </a:p>
          </p:txBody>
        </p:sp>
        <p:sp>
          <p:nvSpPr>
            <p:cNvPr id="20" name="矩形 19">
              <a:extLst>
                <a:ext uri="{FF2B5EF4-FFF2-40B4-BE49-F238E27FC236}">
                  <a16:creationId xmlns:a16="http://schemas.microsoft.com/office/drawing/2014/main" id="{DB464AD9-0A88-4352-8ABF-3B77A53A893F}"/>
                </a:ext>
              </a:extLst>
            </p:cNvPr>
            <p:cNvSpPr/>
            <p:nvPr/>
          </p:nvSpPr>
          <p:spPr bwMode="auto">
            <a:xfrm>
              <a:off x="5436096" y="4956423"/>
              <a:ext cx="1584176" cy="762132"/>
            </a:xfrm>
            <a:prstGeom prst="rect">
              <a:avLst/>
            </a:prstGeom>
            <a:noFill/>
            <a:ln w="12700">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6C667655-3FE4-4EC6-AD05-74F4FD4DE85C}"/>
                </a:ext>
              </a:extLst>
            </p:cNvPr>
            <p:cNvSpPr/>
            <p:nvPr/>
          </p:nvSpPr>
          <p:spPr bwMode="auto">
            <a:xfrm>
              <a:off x="5436096" y="5718555"/>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栈</a:t>
              </a:r>
            </a:p>
          </p:txBody>
        </p:sp>
        <p:cxnSp>
          <p:nvCxnSpPr>
            <p:cNvPr id="22" name="直接箭头连接符 21">
              <a:extLst>
                <a:ext uri="{FF2B5EF4-FFF2-40B4-BE49-F238E27FC236}">
                  <a16:creationId xmlns:a16="http://schemas.microsoft.com/office/drawing/2014/main" id="{15043F91-5306-4EAA-9C8C-46D9C2C50AE6}"/>
                </a:ext>
              </a:extLst>
            </p:cNvPr>
            <p:cNvCxnSpPr>
              <a:stCxn id="20" idx="0"/>
            </p:cNvCxnSpPr>
            <p:nvPr/>
          </p:nvCxnSpPr>
          <p:spPr>
            <a:xfrm>
              <a:off x="6228184" y="4956423"/>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04BC4A2-CCEC-4B74-B147-02A57F14C8DF}"/>
                </a:ext>
              </a:extLst>
            </p:cNvPr>
            <p:cNvCxnSpPr>
              <a:cxnSpLocks/>
              <a:stCxn id="21" idx="0"/>
            </p:cNvCxnSpPr>
            <p:nvPr/>
          </p:nvCxnSpPr>
          <p:spPr>
            <a:xfrm flipV="1">
              <a:off x="6228184" y="5445778"/>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860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9.2.1 </a:t>
            </a:r>
            <a:r>
              <a:rPr lang="zh-CN" altLang="en-US" sz="3200" dirty="0">
                <a:solidFill>
                  <a:srgbClr val="0000FF"/>
                </a:solidFill>
                <a:latin typeface="微软雅黑" panose="020B0503020204020204" pitchFamily="34" charset="-122"/>
                <a:ea typeface="微软雅黑" panose="020B0503020204020204" pitchFamily="34" charset="-122"/>
              </a:rPr>
              <a:t>运行时存储器的划分</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9.2.1 </a:t>
            </a:r>
            <a:r>
              <a:rPr lang="zh-CN" altLang="en-US" dirty="0">
                <a:solidFill>
                  <a:schemeClr val="bg1"/>
                </a:solidFill>
                <a:latin typeface="微软雅黑" panose="020B0503020204020204" pitchFamily="34" charset="-122"/>
                <a:ea typeface="微软雅黑" panose="020B0503020204020204" pitchFamily="34" charset="-122"/>
              </a:rPr>
              <a:t>运行时存储器的划分</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311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栈区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Pascal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，使用扩充的栈来管理过程的活动</a:t>
            </a: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当发生过程调用时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，中断当前活动的执行，激活被调用过程的活动，并把包含在这个活动生存期中的数据对象以及和该活动有关的信息存入栈中；</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当控制从调用返回时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，将所占存储空间弹出栈顶，同时，被中断的活动恢复运行。</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堆区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Pascal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都允许数据对象在程序运行时分配空间，以便建立</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动态数据结构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，这样的数据存储空间分配在堆区。</a:t>
            </a:r>
          </a:p>
        </p:txBody>
      </p:sp>
      <p:grpSp>
        <p:nvGrpSpPr>
          <p:cNvPr id="6" name="组合 5">
            <a:extLst>
              <a:ext uri="{FF2B5EF4-FFF2-40B4-BE49-F238E27FC236}">
                <a16:creationId xmlns:a16="http://schemas.microsoft.com/office/drawing/2014/main" id="{C887A1DA-B5EE-4197-8898-C370F137BF94}"/>
              </a:ext>
            </a:extLst>
          </p:cNvPr>
          <p:cNvGrpSpPr/>
          <p:nvPr/>
        </p:nvGrpSpPr>
        <p:grpSpPr>
          <a:xfrm>
            <a:off x="6228184" y="4026384"/>
            <a:ext cx="1584176" cy="2222632"/>
            <a:chOff x="5436096" y="3861048"/>
            <a:chExt cx="1584176" cy="2222632"/>
          </a:xfrm>
        </p:grpSpPr>
        <p:sp>
          <p:nvSpPr>
            <p:cNvPr id="8" name="矩形 7">
              <a:extLst>
                <a:ext uri="{FF2B5EF4-FFF2-40B4-BE49-F238E27FC236}">
                  <a16:creationId xmlns:a16="http://schemas.microsoft.com/office/drawing/2014/main" id="{48C40578-8981-46F0-80B2-16D36DB79FDE}"/>
                </a:ext>
              </a:extLst>
            </p:cNvPr>
            <p:cNvSpPr/>
            <p:nvPr/>
          </p:nvSpPr>
          <p:spPr bwMode="auto">
            <a:xfrm>
              <a:off x="5436096" y="386104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目标代码</a:t>
              </a:r>
            </a:p>
          </p:txBody>
        </p:sp>
        <p:sp>
          <p:nvSpPr>
            <p:cNvPr id="9" name="矩形 8">
              <a:extLst>
                <a:ext uri="{FF2B5EF4-FFF2-40B4-BE49-F238E27FC236}">
                  <a16:creationId xmlns:a16="http://schemas.microsoft.com/office/drawing/2014/main" id="{5E437748-0A53-4940-9048-530B3724635B}"/>
                </a:ext>
              </a:extLst>
            </p:cNvPr>
            <p:cNvSpPr/>
            <p:nvPr/>
          </p:nvSpPr>
          <p:spPr bwMode="auto">
            <a:xfrm>
              <a:off x="5436096" y="4226173"/>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静态数据</a:t>
              </a:r>
            </a:p>
          </p:txBody>
        </p:sp>
        <p:sp>
          <p:nvSpPr>
            <p:cNvPr id="11" name="矩形 10">
              <a:extLst>
                <a:ext uri="{FF2B5EF4-FFF2-40B4-BE49-F238E27FC236}">
                  <a16:creationId xmlns:a16="http://schemas.microsoft.com/office/drawing/2014/main" id="{F2F78287-588F-4363-87B3-E459672F8CDB}"/>
                </a:ext>
              </a:extLst>
            </p:cNvPr>
            <p:cNvSpPr/>
            <p:nvPr/>
          </p:nvSpPr>
          <p:spPr bwMode="auto">
            <a:xfrm>
              <a:off x="5436096" y="4591298"/>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堆</a:t>
              </a:r>
            </a:p>
          </p:txBody>
        </p:sp>
        <p:sp>
          <p:nvSpPr>
            <p:cNvPr id="12" name="矩形 11">
              <a:extLst>
                <a:ext uri="{FF2B5EF4-FFF2-40B4-BE49-F238E27FC236}">
                  <a16:creationId xmlns:a16="http://schemas.microsoft.com/office/drawing/2014/main" id="{69136627-6276-4CC0-9450-713EA245C977}"/>
                </a:ext>
              </a:extLst>
            </p:cNvPr>
            <p:cNvSpPr/>
            <p:nvPr/>
          </p:nvSpPr>
          <p:spPr bwMode="auto">
            <a:xfrm>
              <a:off x="5436096" y="4956423"/>
              <a:ext cx="1584176" cy="762132"/>
            </a:xfrm>
            <a:prstGeom prst="rect">
              <a:avLst/>
            </a:prstGeom>
            <a:noFill/>
            <a:ln w="12700">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AE52A07-C004-4F1D-92A7-9DCC95E36C6B}"/>
                </a:ext>
              </a:extLst>
            </p:cNvPr>
            <p:cNvSpPr/>
            <p:nvPr/>
          </p:nvSpPr>
          <p:spPr bwMode="auto">
            <a:xfrm>
              <a:off x="5436096" y="5718555"/>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栈</a:t>
              </a:r>
            </a:p>
          </p:txBody>
        </p:sp>
        <p:cxnSp>
          <p:nvCxnSpPr>
            <p:cNvPr id="14" name="直接箭头连接符 13">
              <a:extLst>
                <a:ext uri="{FF2B5EF4-FFF2-40B4-BE49-F238E27FC236}">
                  <a16:creationId xmlns:a16="http://schemas.microsoft.com/office/drawing/2014/main" id="{96F57F2C-9699-4BB2-A264-9900C4A98B71}"/>
                </a:ext>
              </a:extLst>
            </p:cNvPr>
            <p:cNvCxnSpPr>
              <a:stCxn id="12" idx="0"/>
            </p:cNvCxnSpPr>
            <p:nvPr/>
          </p:nvCxnSpPr>
          <p:spPr>
            <a:xfrm>
              <a:off x="6228184" y="4956423"/>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14E1099-0ADC-456D-8E0E-B4A2C73CDA91}"/>
                </a:ext>
              </a:extLst>
            </p:cNvPr>
            <p:cNvCxnSpPr>
              <a:cxnSpLocks/>
              <a:stCxn id="13" idx="0"/>
            </p:cNvCxnSpPr>
            <p:nvPr/>
          </p:nvCxnSpPr>
          <p:spPr>
            <a:xfrm flipV="1">
              <a:off x="6228184" y="5445778"/>
              <a:ext cx="0" cy="272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对话气泡: 圆角矩形 1">
            <a:extLst>
              <a:ext uri="{FF2B5EF4-FFF2-40B4-BE49-F238E27FC236}">
                <a16:creationId xmlns:a16="http://schemas.microsoft.com/office/drawing/2014/main" id="{75262CAF-8CF8-41B9-827C-13FB199E2730}"/>
              </a:ext>
            </a:extLst>
          </p:cNvPr>
          <p:cNvSpPr/>
          <p:nvPr/>
        </p:nvSpPr>
        <p:spPr bwMode="auto">
          <a:xfrm>
            <a:off x="1691680" y="5088212"/>
            <a:ext cx="3041104" cy="762132"/>
          </a:xfrm>
          <a:prstGeom prst="wedgeRoundRectCallout">
            <a:avLst>
              <a:gd name="adj1" fmla="val 96777"/>
              <a:gd name="adj2" fmla="val -23106"/>
              <a:gd name="adj3" fmla="val 16667"/>
            </a:avLst>
          </a:prstGeom>
          <a:noFill/>
          <a:ln w="9525">
            <a:solidFill>
              <a:schemeClr val="tx1"/>
            </a:solidFill>
            <a:miter lim="800000"/>
            <a:headEnd/>
            <a:tailEnd/>
          </a:ln>
        </p:spPr>
        <p:txBody>
          <a:bodyPr wrap="square" rtlCol="0" anchor="ctr"/>
          <a:lstStyle/>
          <a:p>
            <a:pPr algn="l" eaLnBrk="1" hangingPunct="1"/>
            <a:r>
              <a:rPr lang="zh-CN" altLang="en-US" b="0" dirty="0">
                <a:latin typeface="微软雅黑" panose="020B0503020204020204" pitchFamily="34" charset="-122"/>
                <a:ea typeface="微软雅黑" panose="020B0503020204020204" pitchFamily="34" charset="-122"/>
              </a:rPr>
              <a:t>大小随程序运行而改变，因此增长方向相对。</a:t>
            </a:r>
          </a:p>
        </p:txBody>
      </p:sp>
    </p:spTree>
    <p:extLst>
      <p:ext uri="{BB962C8B-B14F-4D97-AF65-F5344CB8AC3E}">
        <p14:creationId xmlns:p14="http://schemas.microsoft.com/office/powerpoint/2010/main" val="276537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23</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47163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9.2.2 </a:t>
            </a:r>
            <a:r>
              <a:rPr lang="zh-CN" altLang="en-US" sz="3200" dirty="0">
                <a:solidFill>
                  <a:srgbClr val="0000FF"/>
                </a:solidFill>
                <a:latin typeface="微软雅黑" panose="020B0503020204020204" pitchFamily="34" charset="-122"/>
                <a:ea typeface="微软雅黑" panose="020B0503020204020204" pitchFamily="34" charset="-122"/>
              </a:rPr>
              <a:t>活动记录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9.2.2 </a:t>
            </a:r>
            <a:r>
              <a:rPr lang="zh-CN" altLang="en-US" dirty="0">
                <a:solidFill>
                  <a:schemeClr val="bg1"/>
                </a:solidFill>
                <a:latin typeface="微软雅黑" panose="020B0503020204020204" pitchFamily="34" charset="-122"/>
                <a:ea typeface="微软雅黑" panose="020B0503020204020204" pitchFamily="34" charset="-122"/>
              </a:rPr>
              <a:t>活动记录</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181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活动记录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：为了管理过程在一次执行中所需要的信息，使用一个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连续的存储块</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，这样的一个连续存储块称为</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活动记录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Activation Record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Pascal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语言，当过程调用时，产生活动记录，并压入栈；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过程返回时，弹出栈。</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8331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9.2.2 </a:t>
            </a:r>
            <a:r>
              <a:rPr lang="zh-CN" altLang="en-US" sz="3200" dirty="0">
                <a:solidFill>
                  <a:srgbClr val="0000FF"/>
                </a:solidFill>
                <a:latin typeface="微软雅黑" panose="020B0503020204020204" pitchFamily="34" charset="-122"/>
                <a:ea typeface="微软雅黑" panose="020B0503020204020204" pitchFamily="34" charset="-122"/>
              </a:rPr>
              <a:t>活动记录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9.2.2 </a:t>
            </a:r>
            <a:r>
              <a:rPr lang="zh-CN" altLang="en-US" dirty="0">
                <a:solidFill>
                  <a:schemeClr val="bg1"/>
                </a:solidFill>
                <a:latin typeface="微软雅黑" panose="020B0503020204020204" pitchFamily="34" charset="-122"/>
                <a:ea typeface="微软雅黑" panose="020B0503020204020204" pitchFamily="34" charset="-122"/>
              </a:rPr>
              <a:t>活动记录</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6120680" cy="494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活动记录的内容</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连接数据</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1074738" lvl="1" indent="-384175">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返回地址</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1074738" lvl="1" indent="-384175">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动态链</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：指向</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该过程前的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最新活动记录的指针，运行时，使运行栈上各数据区按动态建立的次序结成链，链头是栈顶起始位置；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4738" lvl="1" indent="-384175">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静态链</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：指向静态</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直接外层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最新活动记录的指针，用来访问非局部数据。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形式单元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：存放相应的实在参数的地址或值。</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局部数据区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：局部变量、内情向量（数组的有关信息）、临时工作单元（如存放表达式求值结果）。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B384BC50-C8D6-42D3-B7F4-0E1094100352}"/>
              </a:ext>
            </a:extLst>
          </p:cNvPr>
          <p:cNvPicPr>
            <a:picLocks noChangeAspect="1"/>
          </p:cNvPicPr>
          <p:nvPr/>
        </p:nvPicPr>
        <p:blipFill>
          <a:blip r:embed="rId3"/>
          <a:stretch>
            <a:fillRect/>
          </a:stretch>
        </p:blipFill>
        <p:spPr>
          <a:xfrm>
            <a:off x="6300192" y="2492896"/>
            <a:ext cx="2762634" cy="2734328"/>
          </a:xfrm>
          <a:prstGeom prst="rect">
            <a:avLst/>
          </a:prstGeom>
        </p:spPr>
      </p:pic>
    </p:spTree>
    <p:extLst>
      <p:ext uri="{BB962C8B-B14F-4D97-AF65-F5344CB8AC3E}">
        <p14:creationId xmlns:p14="http://schemas.microsoft.com/office/powerpoint/2010/main" val="3706803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26</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156533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9.2.3 </a:t>
            </a:r>
            <a:r>
              <a:rPr lang="zh-CN" altLang="en-US" sz="3200" dirty="0">
                <a:solidFill>
                  <a:srgbClr val="0000FF"/>
                </a:solidFill>
                <a:latin typeface="微软雅黑" panose="020B0503020204020204" pitchFamily="34" charset="-122"/>
                <a:ea typeface="微软雅黑" panose="020B0503020204020204" pitchFamily="34" charset="-122"/>
              </a:rPr>
              <a:t>存储分配策略</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9.2.3 </a:t>
            </a:r>
            <a:r>
              <a:rPr lang="zh-CN" altLang="en-US" dirty="0">
                <a:solidFill>
                  <a:schemeClr val="bg1"/>
                </a:solidFill>
                <a:latin typeface="微软雅黑" panose="020B0503020204020204" pitchFamily="34" charset="-122"/>
                <a:ea typeface="微软雅黑" panose="020B0503020204020204" pitchFamily="34" charset="-122"/>
              </a:rPr>
              <a:t>存储分配策略</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306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静态分配策略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：在编译时对所有数据对象分配固定的存储单元，且在运行时始终保持不变。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栈式动态分配策略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：在运行时把存储器作为一个栈进行管理，每当调用一个过程时，它所需要的存储空间就动态地分配于栈顶；一旦退出，它所占用的空间就予以释放。</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堆式动态分配策略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：在运行时把存储器组织成堆结构，以方便用户关于存储空间的申请与回收；用户申请时从堆中分配一块空间，释放时退回给堆。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9065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28</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281886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9.4 </a:t>
            </a:r>
            <a:r>
              <a:rPr lang="zh-CN" altLang="en-US" sz="3200" dirty="0">
                <a:solidFill>
                  <a:srgbClr val="0000FF"/>
                </a:solidFill>
                <a:latin typeface="微软雅黑" panose="020B0503020204020204" pitchFamily="34" charset="-122"/>
                <a:ea typeface="微软雅黑" panose="020B0503020204020204" pitchFamily="34" charset="-122"/>
              </a:rPr>
              <a:t>简单点栈式存储分配</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656496"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9.4 </a:t>
            </a:r>
            <a:r>
              <a:rPr lang="zh-CN" altLang="en-US" dirty="0">
                <a:solidFill>
                  <a:schemeClr val="bg1"/>
                </a:solidFill>
                <a:latin typeface="微软雅黑" panose="020B0503020204020204" pitchFamily="34" charset="-122"/>
                <a:ea typeface="微软雅黑" panose="020B0503020204020204" pitchFamily="34" charset="-122"/>
              </a:rPr>
              <a:t>简单点栈式存储分配</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2664296"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全局数据说明；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void main() </a:t>
            </a: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357188">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main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中的数据说明；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357188">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 </a:t>
            </a: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void R() </a:t>
            </a: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357188">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中的数据说明；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void Q() </a:t>
            </a: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357188">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中的数据说明；</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357188">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R();</a:t>
            </a:r>
          </a:p>
          <a:p>
            <a:pPr marL="0" indent="0">
              <a:spcBef>
                <a:spcPct val="20000"/>
              </a:spcBef>
              <a:buClrTx/>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3" name="组合 2">
            <a:extLst>
              <a:ext uri="{FF2B5EF4-FFF2-40B4-BE49-F238E27FC236}">
                <a16:creationId xmlns:a16="http://schemas.microsoft.com/office/drawing/2014/main" id="{1B3C4E6B-B57C-49B8-9E25-B0AA3E13E67F}"/>
              </a:ext>
            </a:extLst>
          </p:cNvPr>
          <p:cNvGrpSpPr/>
          <p:nvPr/>
        </p:nvGrpSpPr>
        <p:grpSpPr>
          <a:xfrm>
            <a:off x="4634482" y="1556792"/>
            <a:ext cx="2691570" cy="1608267"/>
            <a:chOff x="4904766" y="2499491"/>
            <a:chExt cx="2691570" cy="1608267"/>
          </a:xfrm>
        </p:grpSpPr>
        <p:sp>
          <p:nvSpPr>
            <p:cNvPr id="12" name="矩形 11">
              <a:extLst>
                <a:ext uri="{FF2B5EF4-FFF2-40B4-BE49-F238E27FC236}">
                  <a16:creationId xmlns:a16="http://schemas.microsoft.com/office/drawing/2014/main" id="{D8D98DC3-FB73-46EA-AF3E-53B3F5CB28DE}"/>
                </a:ext>
              </a:extLst>
            </p:cNvPr>
            <p:cNvSpPr/>
            <p:nvPr/>
          </p:nvSpPr>
          <p:spPr bwMode="auto">
            <a:xfrm>
              <a:off x="5724128" y="2647258"/>
              <a:ext cx="1872208" cy="365125"/>
            </a:xfrm>
            <a:prstGeom prst="rect">
              <a:avLst/>
            </a:prstGeom>
            <a:noFill/>
            <a:ln w="12700">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的活动记录</a:t>
              </a:r>
              <a:endParaRPr lang="zh-CN" altLang="en-US" b="0" dirty="0">
                <a:latin typeface="微软雅黑" panose="020B0503020204020204" pitchFamily="34" charset="-122"/>
                <a:ea typeface="微软雅黑" panose="020B0503020204020204" pitchFamily="34" charset="-122"/>
              </a:endParaRPr>
            </a:p>
          </p:txBody>
        </p:sp>
        <p:cxnSp>
          <p:nvCxnSpPr>
            <p:cNvPr id="13" name="直接箭头连接符 12">
              <a:extLst>
                <a:ext uri="{FF2B5EF4-FFF2-40B4-BE49-F238E27FC236}">
                  <a16:creationId xmlns:a16="http://schemas.microsoft.com/office/drawing/2014/main" id="{44E937DC-7AF3-446B-BD12-9512E65106E3}"/>
                </a:ext>
              </a:extLst>
            </p:cNvPr>
            <p:cNvCxnSpPr>
              <a:cxnSpLocks/>
            </p:cNvCxnSpPr>
            <p:nvPr/>
          </p:nvCxnSpPr>
          <p:spPr>
            <a:xfrm>
              <a:off x="5436096" y="2662912"/>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2BF8167-9463-485F-AB7C-690ECF0E1ECF}"/>
                </a:ext>
              </a:extLst>
            </p:cNvPr>
            <p:cNvCxnSpPr>
              <a:cxnSpLocks/>
            </p:cNvCxnSpPr>
            <p:nvPr/>
          </p:nvCxnSpPr>
          <p:spPr>
            <a:xfrm>
              <a:off x="5436096" y="3005035"/>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5F7DA99-C729-4B37-A9C9-D3CFD91B60BE}"/>
                </a:ext>
              </a:extLst>
            </p:cNvPr>
            <p:cNvSpPr/>
            <p:nvPr/>
          </p:nvSpPr>
          <p:spPr bwMode="auto">
            <a:xfrm>
              <a:off x="5724128" y="3012383"/>
              <a:ext cx="1872208" cy="365125"/>
            </a:xfrm>
            <a:prstGeom prst="rect">
              <a:avLst/>
            </a:prstGeom>
            <a:noFill/>
            <a:ln w="12700">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的活动记录</a:t>
              </a:r>
              <a:endParaRPr lang="zh-CN" altLang="en-US" b="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F5BFCD02-72DF-4A01-89CA-AFE7177BA0E6}"/>
                </a:ext>
              </a:extLst>
            </p:cNvPr>
            <p:cNvSpPr/>
            <p:nvPr/>
          </p:nvSpPr>
          <p:spPr bwMode="auto">
            <a:xfrm>
              <a:off x="5724128" y="3377508"/>
              <a:ext cx="1872208" cy="365125"/>
            </a:xfrm>
            <a:prstGeom prst="rect">
              <a:avLst/>
            </a:prstGeom>
            <a:noFill/>
            <a:ln w="12700">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main</a:t>
              </a:r>
              <a:r>
                <a:rPr lang="zh-CN" altLang="en-US" b="0" dirty="0">
                  <a:latin typeface="微软雅黑" panose="020B0503020204020204" pitchFamily="34" charset="-122"/>
                  <a:ea typeface="微软雅黑" panose="020B0503020204020204" pitchFamily="34" charset="-122"/>
                </a:rPr>
                <a:t>的活动记录</a:t>
              </a:r>
            </a:p>
          </p:txBody>
        </p:sp>
        <p:sp>
          <p:nvSpPr>
            <p:cNvPr id="17" name="矩形 16">
              <a:extLst>
                <a:ext uri="{FF2B5EF4-FFF2-40B4-BE49-F238E27FC236}">
                  <a16:creationId xmlns:a16="http://schemas.microsoft.com/office/drawing/2014/main" id="{5B991EB3-E81A-4C1D-80C9-0B324291ACE4}"/>
                </a:ext>
              </a:extLst>
            </p:cNvPr>
            <p:cNvSpPr/>
            <p:nvPr/>
          </p:nvSpPr>
          <p:spPr bwMode="auto">
            <a:xfrm>
              <a:off x="5724128" y="3742633"/>
              <a:ext cx="1872208"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全局数据区</a:t>
              </a:r>
            </a:p>
          </p:txBody>
        </p:sp>
        <p:sp>
          <p:nvSpPr>
            <p:cNvPr id="20" name="矩形 19">
              <a:extLst>
                <a:ext uri="{FF2B5EF4-FFF2-40B4-BE49-F238E27FC236}">
                  <a16:creationId xmlns:a16="http://schemas.microsoft.com/office/drawing/2014/main" id="{BE307640-84BB-4A01-A5FD-6238771EB5B3}"/>
                </a:ext>
              </a:extLst>
            </p:cNvPr>
            <p:cNvSpPr/>
            <p:nvPr/>
          </p:nvSpPr>
          <p:spPr>
            <a:xfrm>
              <a:off x="4904766" y="2499491"/>
              <a:ext cx="5854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ESP</a:t>
              </a:r>
              <a:endParaRPr lang="zh-CN" altLang="en-US" dirty="0"/>
            </a:p>
          </p:txBody>
        </p:sp>
        <p:sp>
          <p:nvSpPr>
            <p:cNvPr id="21" name="矩形 20">
              <a:extLst>
                <a:ext uri="{FF2B5EF4-FFF2-40B4-BE49-F238E27FC236}">
                  <a16:creationId xmlns:a16="http://schemas.microsoft.com/office/drawing/2014/main" id="{83CF0A6A-929F-45E4-9D73-C67C55E5B518}"/>
                </a:ext>
              </a:extLst>
            </p:cNvPr>
            <p:cNvSpPr/>
            <p:nvPr/>
          </p:nvSpPr>
          <p:spPr>
            <a:xfrm>
              <a:off x="4914292" y="2843644"/>
              <a:ext cx="59663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EBP</a:t>
              </a:r>
              <a:endParaRPr lang="zh-CN" altLang="en-US" dirty="0"/>
            </a:p>
          </p:txBody>
        </p:sp>
      </p:grpSp>
      <p:sp>
        <p:nvSpPr>
          <p:cNvPr id="22" name="TextBox 8">
            <a:extLst>
              <a:ext uri="{FF2B5EF4-FFF2-40B4-BE49-F238E27FC236}">
                <a16:creationId xmlns:a16="http://schemas.microsoft.com/office/drawing/2014/main" id="{60E0489F-4CD6-4260-867D-FB95894FF247}"/>
              </a:ext>
            </a:extLst>
          </p:cNvPr>
          <p:cNvSpPr txBox="1">
            <a:spLocks noChangeArrowheads="1"/>
          </p:cNvSpPr>
          <p:nvPr/>
        </p:nvSpPr>
        <p:spPr bwMode="auto">
          <a:xfrm>
            <a:off x="3635896" y="3556728"/>
            <a:ext cx="5184576" cy="186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两个指针</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总是指向现行过程活动记录的固定点，用于访问局部数据；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始终指向（已占用）栈顶单元。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0213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02358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第九章 运行时存储空间组织</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273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运行时存储空间组织</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：代码运行时刻，源代码中的各种变量、常量等用户定义的量是如何存放的，如何去访问它们？</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在程序语言中，程序中使用的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存储单元都由标识符表示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，它们对应的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内存地址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由编译程序在</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编译时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或由其生成的目标程序在</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运行时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存储组织与管理，就是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将标识符和存储单元关联起来</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，进行存储分配、访问和释放。</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4695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30</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09381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9.4.1 C</a:t>
            </a:r>
            <a:r>
              <a:rPr lang="zh-CN" altLang="en-US" sz="3200" dirty="0">
                <a:solidFill>
                  <a:srgbClr val="0000FF"/>
                </a:solidFill>
                <a:latin typeface="微软雅黑" panose="020B0503020204020204" pitchFamily="34" charset="-122"/>
                <a:ea typeface="微软雅黑" panose="020B0503020204020204" pitchFamily="34" charset="-122"/>
              </a:rPr>
              <a:t>的活动记录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9.4.1 C</a:t>
            </a:r>
            <a:r>
              <a:rPr lang="zh-CN" altLang="en-US" dirty="0">
                <a:solidFill>
                  <a:schemeClr val="bg1"/>
                </a:solidFill>
                <a:latin typeface="微软雅黑" panose="020B0503020204020204" pitchFamily="34" charset="-122"/>
                <a:ea typeface="微软雅黑" panose="020B0503020204020204" pitchFamily="34" charset="-122"/>
              </a:rPr>
              <a:t>的活动记录</a:t>
            </a:r>
          </a:p>
        </p:txBody>
      </p:sp>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5832648" cy="369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的活动记录包括</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个项目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连接数据</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1074738" lvl="1" indent="-384175">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老</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SP</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值</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，即前一活动记录的地址；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074738" lvl="1" indent="-384175">
              <a:lnSpc>
                <a:spcPct val="15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返回地址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参数个数</a:t>
            </a:r>
            <a:endPar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形式单元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：存放相应的实在参数的地址或值。</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局部数据区</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：过程的局部变量、数组内情向量、临时工作单元。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TextBox 8">
            <a:extLst>
              <a:ext uri="{FF2B5EF4-FFF2-40B4-BE49-F238E27FC236}">
                <a16:creationId xmlns:a16="http://schemas.microsoft.com/office/drawing/2014/main" id="{4981C5B6-AC01-4CDB-9EA2-54843984E6BE}"/>
              </a:ext>
            </a:extLst>
          </p:cNvPr>
          <p:cNvSpPr txBox="1">
            <a:spLocks noChangeArrowheads="1"/>
          </p:cNvSpPr>
          <p:nvPr/>
        </p:nvSpPr>
        <p:spPr bwMode="auto">
          <a:xfrm>
            <a:off x="179512" y="4824347"/>
            <a:ext cx="8712968" cy="1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语言</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不允许过程嵌套定义</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语言的非局部量仅能出现在源程序头，</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非局部变量可以作为最顶层活动记录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9" name="图片 18">
            <a:extLst>
              <a:ext uri="{FF2B5EF4-FFF2-40B4-BE49-F238E27FC236}">
                <a16:creationId xmlns:a16="http://schemas.microsoft.com/office/drawing/2014/main" id="{80BA4890-C2BE-40B8-9803-CB96C13CCD08}"/>
              </a:ext>
            </a:extLst>
          </p:cNvPr>
          <p:cNvPicPr>
            <a:picLocks noChangeAspect="1"/>
          </p:cNvPicPr>
          <p:nvPr/>
        </p:nvPicPr>
        <p:blipFill>
          <a:blip r:embed="rId3"/>
          <a:stretch>
            <a:fillRect/>
          </a:stretch>
        </p:blipFill>
        <p:spPr>
          <a:xfrm>
            <a:off x="6012160" y="1772816"/>
            <a:ext cx="2762634" cy="2734328"/>
          </a:xfrm>
          <a:prstGeom prst="rect">
            <a:avLst/>
          </a:prstGeom>
        </p:spPr>
      </p:pic>
    </p:spTree>
    <p:extLst>
      <p:ext uri="{BB962C8B-B14F-4D97-AF65-F5344CB8AC3E}">
        <p14:creationId xmlns:p14="http://schemas.microsoft.com/office/powerpoint/2010/main" val="394232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9.4.1 C</a:t>
            </a:r>
            <a:r>
              <a:rPr lang="zh-CN" altLang="en-US" sz="3200" dirty="0">
                <a:solidFill>
                  <a:srgbClr val="0000FF"/>
                </a:solidFill>
                <a:latin typeface="微软雅黑" panose="020B0503020204020204" pitchFamily="34" charset="-122"/>
                <a:ea typeface="微软雅黑" panose="020B0503020204020204" pitchFamily="34" charset="-122"/>
              </a:rPr>
              <a:t>的活动记录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9.4.1 C</a:t>
            </a:r>
            <a:r>
              <a:rPr lang="zh-CN" altLang="en-US" dirty="0">
                <a:solidFill>
                  <a:schemeClr val="bg1"/>
                </a:solidFill>
                <a:latin typeface="微软雅黑" panose="020B0503020204020204" pitchFamily="34" charset="-122"/>
                <a:ea typeface="微软雅黑" panose="020B0503020204020204" pitchFamily="34" charset="-122"/>
              </a:rPr>
              <a:t>的活动记录</a:t>
            </a:r>
          </a:p>
        </p:txBody>
      </p:sp>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5832648" cy="3117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过程的每一个</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局部变量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形参</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在活动记录中</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的位置是确定的，即它们都分配了存储单元，其地址是相对于活动记录的基地址</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变量和形参地址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：绝对地址</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活动记录基地址 </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相对地址；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即变量或形参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的引用可以表示为：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相对地址</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在编译时也可以完全确定下来。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9" name="图片 18">
            <a:extLst>
              <a:ext uri="{FF2B5EF4-FFF2-40B4-BE49-F238E27FC236}">
                <a16:creationId xmlns:a16="http://schemas.microsoft.com/office/drawing/2014/main" id="{6C92F2A5-851B-4733-B8E3-DE4358BEF86C}"/>
              </a:ext>
            </a:extLst>
          </p:cNvPr>
          <p:cNvPicPr>
            <a:picLocks noChangeAspect="1"/>
          </p:cNvPicPr>
          <p:nvPr/>
        </p:nvPicPr>
        <p:blipFill>
          <a:blip r:embed="rId3"/>
          <a:stretch>
            <a:fillRect/>
          </a:stretch>
        </p:blipFill>
        <p:spPr>
          <a:xfrm>
            <a:off x="5777619" y="3140968"/>
            <a:ext cx="2762634" cy="2734328"/>
          </a:xfrm>
          <a:prstGeom prst="rect">
            <a:avLst/>
          </a:prstGeom>
        </p:spPr>
      </p:pic>
    </p:spTree>
    <p:extLst>
      <p:ext uri="{BB962C8B-B14F-4D97-AF65-F5344CB8AC3E}">
        <p14:creationId xmlns:p14="http://schemas.microsoft.com/office/powerpoint/2010/main" val="2892832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33</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986430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9.4.2 C</a:t>
            </a:r>
            <a:r>
              <a:rPr lang="zh-CN" altLang="en-US" sz="3200" dirty="0">
                <a:solidFill>
                  <a:srgbClr val="0000FF"/>
                </a:solidFill>
                <a:latin typeface="微软雅黑" panose="020B0503020204020204" pitchFamily="34" charset="-122"/>
                <a:ea typeface="微软雅黑" panose="020B0503020204020204" pitchFamily="34" charset="-122"/>
              </a:rPr>
              <a:t>的栈式动态分配</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53947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9.4.2 C</a:t>
            </a:r>
            <a:r>
              <a:rPr lang="zh-CN" altLang="en-US" dirty="0">
                <a:solidFill>
                  <a:schemeClr val="bg1"/>
                </a:solidFill>
                <a:latin typeface="微软雅黑" panose="020B0503020204020204" pitchFamily="34" charset="-122"/>
                <a:ea typeface="微软雅黑" panose="020B0503020204020204" pitchFamily="34" charset="-122"/>
              </a:rPr>
              <a:t>的栈式动态分配</a:t>
            </a:r>
          </a:p>
        </p:txBody>
      </p:sp>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5904656" cy="2230867"/>
              </a:xfrm>
              <a:prstGeom prst="rect">
                <a:avLst/>
              </a:prstGeom>
              <a:noFill/>
              <a:ln w="9525">
                <a:solidFill>
                  <a:srgbClr val="0000FF"/>
                </a:solidFill>
                <a:miter lim="800000"/>
                <a:headEnd/>
                <a:tailEnd/>
              </a:ln>
              <a:extLst>
                <a:ext uri="{909E8E84-426E-40DD-AFC4-6F175D3DCCD1}">
                  <a14:hiddenFill>
                    <a:solidFill>
                      <a:srgbClr val="FFFFFF"/>
                    </a:solidFill>
                  </a14:hiddenFill>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过程调用的四元式：</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𝑛</m:t>
                          </m:r>
                        </m:sub>
                      </m:sSub>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𝑐𝑎𝑙𝑙</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𝑛</m:t>
                      </m:r>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 name="TextBox 8">
                <a:extLst>
                  <a:ext uri="{FF2B5EF4-FFF2-40B4-BE49-F238E27FC236}">
                    <a16:creationId xmlns:a16="http://schemas.microsoft.com/office/drawing/2014/main" id="{8216ED8F-2125-4411-96C1-132265122B4A}"/>
                  </a:ext>
                </a:extLst>
              </p:cNvPr>
              <p:cNvSpPr txBox="1">
                <a:spLocks noRot="1" noChangeAspect="1" noMove="1" noResize="1" noEditPoints="1" noAdjustHandles="1" noChangeArrowheads="1" noChangeShapeType="1" noTextEdit="1"/>
              </p:cNvSpPr>
              <p:nvPr/>
            </p:nvSpPr>
            <p:spPr bwMode="auto">
              <a:xfrm>
                <a:off x="179512" y="1124744"/>
                <a:ext cx="5904656" cy="2230867"/>
              </a:xfrm>
              <a:prstGeom prst="rect">
                <a:avLst/>
              </a:prstGeom>
              <a:blipFill>
                <a:blip r:embed="rId3"/>
                <a:stretch>
                  <a:fillRect l="-515"/>
                </a:stretch>
              </a:blip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55C94636-4D0D-4CA3-B11B-477D03C62E1D}"/>
              </a:ext>
            </a:extLst>
          </p:cNvPr>
          <p:cNvSpPr/>
          <p:nvPr/>
        </p:nvSpPr>
        <p:spPr bwMode="auto">
          <a:xfrm>
            <a:off x="6804248" y="114229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临时单元</a:t>
            </a:r>
          </a:p>
        </p:txBody>
      </p:sp>
      <p:sp>
        <p:nvSpPr>
          <p:cNvPr id="11" name="矩形 10">
            <a:extLst>
              <a:ext uri="{FF2B5EF4-FFF2-40B4-BE49-F238E27FC236}">
                <a16:creationId xmlns:a16="http://schemas.microsoft.com/office/drawing/2014/main" id="{BBCD53FA-3C56-490A-B8CE-A122BB41D9F9}"/>
              </a:ext>
            </a:extLst>
          </p:cNvPr>
          <p:cNvSpPr/>
          <p:nvPr/>
        </p:nvSpPr>
        <p:spPr bwMode="auto">
          <a:xfrm>
            <a:off x="6804248" y="150742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内情向量</a:t>
            </a:r>
          </a:p>
        </p:txBody>
      </p:sp>
      <p:sp>
        <p:nvSpPr>
          <p:cNvPr id="12" name="矩形 11">
            <a:extLst>
              <a:ext uri="{FF2B5EF4-FFF2-40B4-BE49-F238E27FC236}">
                <a16:creationId xmlns:a16="http://schemas.microsoft.com/office/drawing/2014/main" id="{3CEE7A2A-FDFF-4065-A348-25217A8A1F3C}"/>
              </a:ext>
            </a:extLst>
          </p:cNvPr>
          <p:cNvSpPr/>
          <p:nvPr/>
        </p:nvSpPr>
        <p:spPr bwMode="auto">
          <a:xfrm>
            <a:off x="6804248" y="187254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局部变量</a:t>
            </a:r>
          </a:p>
        </p:txBody>
      </p:sp>
      <p:sp>
        <p:nvSpPr>
          <p:cNvPr id="13" name="矩形 12">
            <a:extLst>
              <a:ext uri="{FF2B5EF4-FFF2-40B4-BE49-F238E27FC236}">
                <a16:creationId xmlns:a16="http://schemas.microsoft.com/office/drawing/2014/main" id="{C7915427-9C26-4DF0-8EF6-3839F6A99312}"/>
              </a:ext>
            </a:extLst>
          </p:cNvPr>
          <p:cNvSpPr/>
          <p:nvPr/>
        </p:nvSpPr>
        <p:spPr bwMode="auto">
          <a:xfrm>
            <a:off x="6804248" y="296792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形式单元</a:t>
            </a:r>
          </a:p>
        </p:txBody>
      </p:sp>
      <p:cxnSp>
        <p:nvCxnSpPr>
          <p:cNvPr id="14" name="直接箭头连接符 13">
            <a:extLst>
              <a:ext uri="{FF2B5EF4-FFF2-40B4-BE49-F238E27FC236}">
                <a16:creationId xmlns:a16="http://schemas.microsoft.com/office/drawing/2014/main" id="{86240D10-8904-4A07-89A3-175FFF774469}"/>
              </a:ext>
            </a:extLst>
          </p:cNvPr>
          <p:cNvCxnSpPr>
            <a:cxnSpLocks/>
          </p:cNvCxnSpPr>
          <p:nvPr/>
        </p:nvCxnSpPr>
        <p:spPr>
          <a:xfrm>
            <a:off x="6516216" y="3368316"/>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693AC05-2E88-4BB7-B438-8B778536E8A8}"/>
              </a:ext>
            </a:extLst>
          </p:cNvPr>
          <p:cNvCxnSpPr>
            <a:cxnSpLocks/>
          </p:cNvCxnSpPr>
          <p:nvPr/>
        </p:nvCxnSpPr>
        <p:spPr>
          <a:xfrm>
            <a:off x="6516216" y="4633850"/>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3A6D7525-8FFE-47B0-9448-46856481EE53}"/>
              </a:ext>
            </a:extLst>
          </p:cNvPr>
          <p:cNvSpPr/>
          <p:nvPr/>
        </p:nvSpPr>
        <p:spPr bwMode="auto">
          <a:xfrm>
            <a:off x="6804248" y="260279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dirty="0">
                <a:latin typeface="微软雅黑" panose="020B0503020204020204" pitchFamily="34" charset="-122"/>
                <a:ea typeface="微软雅黑" panose="020B0503020204020204" pitchFamily="34" charset="-122"/>
              </a:rPr>
              <a:t>返回地址</a:t>
            </a:r>
          </a:p>
        </p:txBody>
      </p:sp>
      <p:sp>
        <p:nvSpPr>
          <p:cNvPr id="18" name="矩形 17">
            <a:extLst>
              <a:ext uri="{FF2B5EF4-FFF2-40B4-BE49-F238E27FC236}">
                <a16:creationId xmlns:a16="http://schemas.microsoft.com/office/drawing/2014/main" id="{FF282699-6C62-4584-BEDF-E3F20644EB8D}"/>
              </a:ext>
            </a:extLst>
          </p:cNvPr>
          <p:cNvSpPr/>
          <p:nvPr/>
        </p:nvSpPr>
        <p:spPr bwMode="auto">
          <a:xfrm>
            <a:off x="6804248" y="223767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老</a:t>
            </a:r>
            <a:r>
              <a:rPr lang="en-US" altLang="zh-CN" b="0" dirty="0">
                <a:latin typeface="微软雅黑" panose="020B0503020204020204" pitchFamily="34" charset="-122"/>
                <a:ea typeface="微软雅黑" panose="020B0503020204020204" pitchFamily="34" charset="-122"/>
              </a:rPr>
              <a:t>EBP</a:t>
            </a:r>
            <a:endParaRPr lang="zh-CN" altLang="en-US" b="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87BB6C12-3723-44DE-A706-28F7EC24D4FA}"/>
              </a:ext>
            </a:extLst>
          </p:cNvPr>
          <p:cNvSpPr/>
          <p:nvPr/>
        </p:nvSpPr>
        <p:spPr>
          <a:xfrm>
            <a:off x="6156176" y="2924944"/>
            <a:ext cx="58541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ESP</a:t>
            </a:r>
            <a:endParaRPr lang="zh-CN" altLang="en-US" dirty="0"/>
          </a:p>
        </p:txBody>
      </p:sp>
      <p:sp>
        <p:nvSpPr>
          <p:cNvPr id="22" name="矩形 21">
            <a:extLst>
              <a:ext uri="{FF2B5EF4-FFF2-40B4-BE49-F238E27FC236}">
                <a16:creationId xmlns:a16="http://schemas.microsoft.com/office/drawing/2014/main" id="{628AC64F-1A00-4AF3-8E41-B4243A8409CD}"/>
              </a:ext>
            </a:extLst>
          </p:cNvPr>
          <p:cNvSpPr/>
          <p:nvPr/>
        </p:nvSpPr>
        <p:spPr>
          <a:xfrm>
            <a:off x="6156176" y="4293096"/>
            <a:ext cx="59663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EBP</a:t>
            </a:r>
            <a:endParaRPr lang="zh-CN" altLang="en-US" dirty="0"/>
          </a:p>
        </p:txBody>
      </p:sp>
      <p:sp>
        <p:nvSpPr>
          <p:cNvPr id="20" name="矩形 19">
            <a:extLst>
              <a:ext uri="{FF2B5EF4-FFF2-40B4-BE49-F238E27FC236}">
                <a16:creationId xmlns:a16="http://schemas.microsoft.com/office/drawing/2014/main" id="{74C86EEE-62E0-4044-8F7E-13A90E25D60A}"/>
              </a:ext>
            </a:extLst>
          </p:cNvPr>
          <p:cNvSpPr/>
          <p:nvPr/>
        </p:nvSpPr>
        <p:spPr bwMode="auto">
          <a:xfrm>
            <a:off x="6804248" y="333304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临时单元</a:t>
            </a:r>
          </a:p>
        </p:txBody>
      </p:sp>
      <p:sp>
        <p:nvSpPr>
          <p:cNvPr id="23" name="矩形 22">
            <a:extLst>
              <a:ext uri="{FF2B5EF4-FFF2-40B4-BE49-F238E27FC236}">
                <a16:creationId xmlns:a16="http://schemas.microsoft.com/office/drawing/2014/main" id="{E5CBE1F7-8CCF-414D-96DD-878A6ABD8E63}"/>
              </a:ext>
            </a:extLst>
          </p:cNvPr>
          <p:cNvSpPr/>
          <p:nvPr/>
        </p:nvSpPr>
        <p:spPr bwMode="auto">
          <a:xfrm>
            <a:off x="6804248" y="369817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内情向量</a:t>
            </a:r>
          </a:p>
        </p:txBody>
      </p:sp>
      <p:sp>
        <p:nvSpPr>
          <p:cNvPr id="24" name="矩形 23">
            <a:extLst>
              <a:ext uri="{FF2B5EF4-FFF2-40B4-BE49-F238E27FC236}">
                <a16:creationId xmlns:a16="http://schemas.microsoft.com/office/drawing/2014/main" id="{928B52C7-EAD6-4AC7-8BAC-674C958BB7D6}"/>
              </a:ext>
            </a:extLst>
          </p:cNvPr>
          <p:cNvSpPr/>
          <p:nvPr/>
        </p:nvSpPr>
        <p:spPr bwMode="auto">
          <a:xfrm>
            <a:off x="6804248" y="406329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局部变量</a:t>
            </a:r>
          </a:p>
        </p:txBody>
      </p:sp>
      <p:sp>
        <p:nvSpPr>
          <p:cNvPr id="25" name="矩形 24">
            <a:extLst>
              <a:ext uri="{FF2B5EF4-FFF2-40B4-BE49-F238E27FC236}">
                <a16:creationId xmlns:a16="http://schemas.microsoft.com/office/drawing/2014/main" id="{A75FD1F4-7226-4887-A93E-292C6E245BAD}"/>
              </a:ext>
            </a:extLst>
          </p:cNvPr>
          <p:cNvSpPr/>
          <p:nvPr/>
        </p:nvSpPr>
        <p:spPr bwMode="auto">
          <a:xfrm>
            <a:off x="6804248" y="515867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形式单元</a:t>
            </a:r>
          </a:p>
        </p:txBody>
      </p:sp>
      <p:sp>
        <p:nvSpPr>
          <p:cNvPr id="27" name="矩形 26">
            <a:extLst>
              <a:ext uri="{FF2B5EF4-FFF2-40B4-BE49-F238E27FC236}">
                <a16:creationId xmlns:a16="http://schemas.microsoft.com/office/drawing/2014/main" id="{C2519241-E09D-4357-B240-7682648509D2}"/>
              </a:ext>
            </a:extLst>
          </p:cNvPr>
          <p:cNvSpPr/>
          <p:nvPr/>
        </p:nvSpPr>
        <p:spPr bwMode="auto">
          <a:xfrm>
            <a:off x="6804248" y="479354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dirty="0">
                <a:latin typeface="微软雅黑" panose="020B0503020204020204" pitchFamily="34" charset="-122"/>
                <a:ea typeface="微软雅黑" panose="020B0503020204020204" pitchFamily="34" charset="-122"/>
              </a:rPr>
              <a:t>返回地址</a:t>
            </a:r>
          </a:p>
        </p:txBody>
      </p:sp>
      <p:sp>
        <p:nvSpPr>
          <p:cNvPr id="28" name="矩形 27">
            <a:extLst>
              <a:ext uri="{FF2B5EF4-FFF2-40B4-BE49-F238E27FC236}">
                <a16:creationId xmlns:a16="http://schemas.microsoft.com/office/drawing/2014/main" id="{90658727-AF5B-411F-86A5-DE186BA6FB76}"/>
              </a:ext>
            </a:extLst>
          </p:cNvPr>
          <p:cNvSpPr/>
          <p:nvPr/>
        </p:nvSpPr>
        <p:spPr bwMode="auto">
          <a:xfrm>
            <a:off x="6804248" y="442842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老</a:t>
            </a:r>
            <a:r>
              <a:rPr lang="en-US" altLang="zh-CN" b="0" dirty="0">
                <a:latin typeface="微软雅黑" panose="020B0503020204020204" pitchFamily="34" charset="-122"/>
                <a:ea typeface="微软雅黑" panose="020B0503020204020204" pitchFamily="34" charset="-122"/>
              </a:rPr>
              <a:t>EBP</a:t>
            </a:r>
            <a:endParaRPr lang="zh-CN" altLang="en-US" b="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9" name="TextBox 8">
                <a:extLst>
                  <a:ext uri="{FF2B5EF4-FFF2-40B4-BE49-F238E27FC236}">
                    <a16:creationId xmlns:a16="http://schemas.microsoft.com/office/drawing/2014/main" id="{4A0A26FF-FEDC-4C9E-AD6F-BD1E0ACC502B}"/>
                  </a:ext>
                </a:extLst>
              </p:cNvPr>
              <p:cNvSpPr txBox="1">
                <a:spLocks noChangeArrowheads="1"/>
              </p:cNvSpPr>
              <p:nvPr/>
            </p:nvSpPr>
            <p:spPr bwMode="auto">
              <a:xfrm>
                <a:off x="179512" y="3355611"/>
                <a:ext cx="5904656" cy="1816010"/>
              </a:xfrm>
              <a:prstGeom prst="rect">
                <a:avLst/>
              </a:prstGeom>
              <a:noFill/>
              <a:ln w="9525">
                <a:solidFill>
                  <a:srgbClr val="0000FF"/>
                </a:solidFill>
                <a:miter lim="800000"/>
                <a:headEnd/>
                <a:tailEnd/>
              </a:ln>
              <a:extLst>
                <a:ext uri="{909E8E84-426E-40DD-AFC4-6F175D3DCCD1}">
                  <a14:hiddenFill>
                    <a:solidFill>
                      <a:srgbClr val="FFFFFF"/>
                    </a:solidFill>
                  </a14:hiddenFill>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形式单元与活动记录</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之间的距离总是</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（元素数不是字节数）：</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14:m>
                  <m:oMath xmlns:m="http://schemas.openxmlformats.org/officeDocument/2006/math">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e>
                    </m:d>
                    <m:d>
                      <m:dPr>
                        <m:begChr m:val="["/>
                        <m:endChr m:val="]"/>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𝐸𝐵𝑃</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传值，</a:t>
                </a:r>
                <a:r>
                  <a:rPr lang="en-US" altLang="zh-CN" sz="1800" b="0" dirty="0" err="1">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开始</a:t>
                </a:r>
                <a:endParaRPr lang="en-US" altLang="zh-CN"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14:m>
                  <m:oMath xmlns:m="http://schemas.openxmlformats.org/officeDocument/2006/math">
                    <m:d>
                      <m:d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+2</m:t>
                        </m:r>
                      </m:e>
                    </m:d>
                    <m:d>
                      <m:dPr>
                        <m:begChr m:val="["/>
                        <m:endChr m:val="]"/>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𝐸𝐵𝑃</m:t>
                        </m:r>
                      </m:e>
                    </m:d>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𝑎𝑑𝑑𝑟</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传地址</a:t>
                </a:r>
                <a:endParaRPr lang="en-US" altLang="zh-CN"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9" name="TextBox 8">
                <a:extLst>
                  <a:ext uri="{FF2B5EF4-FFF2-40B4-BE49-F238E27FC236}">
                    <a16:creationId xmlns:a16="http://schemas.microsoft.com/office/drawing/2014/main" id="{4A0A26FF-FEDC-4C9E-AD6F-BD1E0ACC502B}"/>
                  </a:ext>
                </a:extLst>
              </p:cNvPr>
              <p:cNvSpPr txBox="1">
                <a:spLocks noRot="1" noChangeAspect="1" noMove="1" noResize="1" noEditPoints="1" noAdjustHandles="1" noChangeArrowheads="1" noChangeShapeType="1" noTextEdit="1"/>
              </p:cNvSpPr>
              <p:nvPr/>
            </p:nvSpPr>
            <p:spPr bwMode="auto">
              <a:xfrm>
                <a:off x="179512" y="3355611"/>
                <a:ext cx="5904656" cy="1816010"/>
              </a:xfrm>
              <a:prstGeom prst="rect">
                <a:avLst/>
              </a:prstGeom>
              <a:blipFill>
                <a:blip r:embed="rId4"/>
                <a:stretch>
                  <a:fillRect l="-515" r="-309" b="-4000"/>
                </a:stretch>
              </a:blip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Tree>
    <p:extLst>
      <p:ext uri="{BB962C8B-B14F-4D97-AF65-F5344CB8AC3E}">
        <p14:creationId xmlns:p14="http://schemas.microsoft.com/office/powerpoint/2010/main" val="2391140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35</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512135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36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118161"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 </a:t>
            </a:r>
            <a:r>
              <a:rPr lang="zh-CN" altLang="en-US" dirty="0">
                <a:solidFill>
                  <a:schemeClr val="bg1"/>
                </a:solidFill>
                <a:latin typeface="微软雅黑" panose="020B0503020204020204" pitchFamily="34" charset="-122"/>
                <a:ea typeface="微软雅黑" panose="020B0503020204020204" pitchFamily="34" charset="-122"/>
              </a:rPr>
              <a:t>嵌套过程语言的栈式实现</a:t>
            </a:r>
          </a:p>
        </p:txBody>
      </p:sp>
      <p:sp>
        <p:nvSpPr>
          <p:cNvPr id="20" name="TextBox 8">
            <a:extLst>
              <a:ext uri="{FF2B5EF4-FFF2-40B4-BE49-F238E27FC236}">
                <a16:creationId xmlns:a16="http://schemas.microsoft.com/office/drawing/2014/main" id="{5A2FA6E8-0591-4384-97B0-C4E39EE60998}"/>
              </a:ext>
            </a:extLst>
          </p:cNvPr>
          <p:cNvSpPr txBox="1">
            <a:spLocks noChangeArrowheads="1"/>
          </p:cNvSpPr>
          <p:nvPr/>
        </p:nvSpPr>
        <p:spPr bwMode="auto">
          <a:xfrm>
            <a:off x="1367644" y="565512"/>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sp>
        <p:nvSpPr>
          <p:cNvPr id="3" name="左中括号 2">
            <a:extLst>
              <a:ext uri="{FF2B5EF4-FFF2-40B4-BE49-F238E27FC236}">
                <a16:creationId xmlns:a16="http://schemas.microsoft.com/office/drawing/2014/main" id="{A5C2994F-8B39-4C2D-8CEF-89EE748DB875}"/>
              </a:ext>
            </a:extLst>
          </p:cNvPr>
          <p:cNvSpPr/>
          <p:nvPr/>
        </p:nvSpPr>
        <p:spPr>
          <a:xfrm>
            <a:off x="971600" y="772558"/>
            <a:ext cx="432048" cy="5896801"/>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FC87EE1-0F97-440D-A923-8FB5929AC61E}"/>
              </a:ext>
            </a:extLst>
          </p:cNvPr>
          <p:cNvSpPr txBox="1"/>
          <p:nvPr/>
        </p:nvSpPr>
        <p:spPr>
          <a:xfrm>
            <a:off x="58628" y="565512"/>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层次</a:t>
            </a:r>
          </a:p>
        </p:txBody>
      </p:sp>
      <p:sp>
        <p:nvSpPr>
          <p:cNvPr id="23" name="文本框 22">
            <a:extLst>
              <a:ext uri="{FF2B5EF4-FFF2-40B4-BE49-F238E27FC236}">
                <a16:creationId xmlns:a16="http://schemas.microsoft.com/office/drawing/2014/main" id="{E8EC2EEB-CEDE-4233-ABD0-880E87492D93}"/>
              </a:ext>
            </a:extLst>
          </p:cNvPr>
          <p:cNvSpPr txBox="1"/>
          <p:nvPr/>
        </p:nvSpPr>
        <p:spPr>
          <a:xfrm>
            <a:off x="704959" y="612291"/>
            <a:ext cx="304892"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sp>
        <p:nvSpPr>
          <p:cNvPr id="24" name="左中括号 23">
            <a:extLst>
              <a:ext uri="{FF2B5EF4-FFF2-40B4-BE49-F238E27FC236}">
                <a16:creationId xmlns:a16="http://schemas.microsoft.com/office/drawing/2014/main" id="{EF532F55-E299-40AF-AF87-0E8C1A0CC682}"/>
              </a:ext>
            </a:extLst>
          </p:cNvPr>
          <p:cNvSpPr/>
          <p:nvPr/>
        </p:nvSpPr>
        <p:spPr>
          <a:xfrm>
            <a:off x="1329145" y="1412777"/>
            <a:ext cx="432048" cy="2880320"/>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E5628EFD-061F-4D30-8ADD-BFEC12277EA3}"/>
              </a:ext>
            </a:extLst>
          </p:cNvPr>
          <p:cNvSpPr txBox="1"/>
          <p:nvPr/>
        </p:nvSpPr>
        <p:spPr>
          <a:xfrm>
            <a:off x="1157450" y="1099483"/>
            <a:ext cx="304892"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sp>
        <p:nvSpPr>
          <p:cNvPr id="26" name="左中括号 25">
            <a:extLst>
              <a:ext uri="{FF2B5EF4-FFF2-40B4-BE49-F238E27FC236}">
                <a16:creationId xmlns:a16="http://schemas.microsoft.com/office/drawing/2014/main" id="{085145B0-ABDF-4511-82EA-52A0DBB35E2D}"/>
              </a:ext>
            </a:extLst>
          </p:cNvPr>
          <p:cNvSpPr/>
          <p:nvPr/>
        </p:nvSpPr>
        <p:spPr>
          <a:xfrm>
            <a:off x="1725189" y="1916832"/>
            <a:ext cx="432048" cy="1512168"/>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856E7056-AE12-4351-9137-5EDFA1DB580A}"/>
              </a:ext>
            </a:extLst>
          </p:cNvPr>
          <p:cNvSpPr txBox="1"/>
          <p:nvPr/>
        </p:nvSpPr>
        <p:spPr>
          <a:xfrm>
            <a:off x="1501877" y="1677695"/>
            <a:ext cx="304892"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sp>
        <p:nvSpPr>
          <p:cNvPr id="28" name="左中括号 27">
            <a:extLst>
              <a:ext uri="{FF2B5EF4-FFF2-40B4-BE49-F238E27FC236}">
                <a16:creationId xmlns:a16="http://schemas.microsoft.com/office/drawing/2014/main" id="{CFD68511-B47F-407C-98E2-A3052F832F47}"/>
              </a:ext>
            </a:extLst>
          </p:cNvPr>
          <p:cNvSpPr/>
          <p:nvPr/>
        </p:nvSpPr>
        <p:spPr>
          <a:xfrm>
            <a:off x="1318514" y="4564961"/>
            <a:ext cx="432048" cy="119355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42A4B0A2-5F9E-4609-B04B-3FF097E7414F}"/>
              </a:ext>
            </a:extLst>
          </p:cNvPr>
          <p:cNvSpPr txBox="1"/>
          <p:nvPr/>
        </p:nvSpPr>
        <p:spPr>
          <a:xfrm>
            <a:off x="1062752" y="4467405"/>
            <a:ext cx="304892"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sp>
        <p:nvSpPr>
          <p:cNvPr id="8" name="右中括号 7">
            <a:extLst>
              <a:ext uri="{FF2B5EF4-FFF2-40B4-BE49-F238E27FC236}">
                <a16:creationId xmlns:a16="http://schemas.microsoft.com/office/drawing/2014/main" id="{3F8A532F-1ED2-49A1-BCD8-45D5E5A5A700}"/>
              </a:ext>
            </a:extLst>
          </p:cNvPr>
          <p:cNvSpPr/>
          <p:nvPr/>
        </p:nvSpPr>
        <p:spPr>
          <a:xfrm>
            <a:off x="5580112" y="761367"/>
            <a:ext cx="576064" cy="5919181"/>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40202C16-DD0D-4D86-B0D6-8729FB1DED10}"/>
              </a:ext>
            </a:extLst>
          </p:cNvPr>
          <p:cNvSpPr txBox="1"/>
          <p:nvPr/>
        </p:nvSpPr>
        <p:spPr>
          <a:xfrm>
            <a:off x="6134784" y="692696"/>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变量作用域</a:t>
            </a:r>
          </a:p>
        </p:txBody>
      </p:sp>
      <p:sp>
        <p:nvSpPr>
          <p:cNvPr id="31" name="文本框 30">
            <a:extLst>
              <a:ext uri="{FF2B5EF4-FFF2-40B4-BE49-F238E27FC236}">
                <a16:creationId xmlns:a16="http://schemas.microsoft.com/office/drawing/2014/main" id="{B92B911D-0C83-465A-9746-BB6A3738D313}"/>
              </a:ext>
            </a:extLst>
          </p:cNvPr>
          <p:cNvSpPr txBox="1"/>
          <p:nvPr/>
        </p:nvSpPr>
        <p:spPr>
          <a:xfrm>
            <a:off x="6135856" y="2564904"/>
            <a:ext cx="452368" cy="338554"/>
          </a:xfrm>
          <a:prstGeom prst="rect">
            <a:avLst/>
          </a:prstGeom>
          <a:noFill/>
        </p:spPr>
        <p:txBody>
          <a:bodyPr wrap="none" rtlCol="0">
            <a:spAutoFit/>
          </a:bodyPr>
          <a:lstStyle/>
          <a:p>
            <a:r>
              <a:rPr lang="en-US" altLang="zh-CN" sz="1600" dirty="0" err="1">
                <a:latin typeface="微软雅黑" panose="020B0503020204020204" pitchFamily="34" charset="-122"/>
                <a:ea typeface="微软雅黑" panose="020B0503020204020204" pitchFamily="34" charset="-122"/>
              </a:rPr>
              <a:t>a,x</a:t>
            </a:r>
            <a:endParaRPr lang="zh-CN" altLang="en-US" sz="1600" dirty="0">
              <a:latin typeface="微软雅黑" panose="020B0503020204020204" pitchFamily="34" charset="-122"/>
              <a:ea typeface="微软雅黑" panose="020B0503020204020204" pitchFamily="34" charset="-122"/>
            </a:endParaRPr>
          </a:p>
        </p:txBody>
      </p:sp>
      <p:sp>
        <p:nvSpPr>
          <p:cNvPr id="32" name="右中括号 31">
            <a:extLst>
              <a:ext uri="{FF2B5EF4-FFF2-40B4-BE49-F238E27FC236}">
                <a16:creationId xmlns:a16="http://schemas.microsoft.com/office/drawing/2014/main" id="{3DE480EE-4D71-4361-A158-35DB519BAEA1}"/>
              </a:ext>
            </a:extLst>
          </p:cNvPr>
          <p:cNvSpPr/>
          <p:nvPr/>
        </p:nvSpPr>
        <p:spPr>
          <a:xfrm>
            <a:off x="5213066" y="1268760"/>
            <a:ext cx="576064" cy="3024337"/>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65E07F9C-A805-4E34-8D82-9989BC7EDAD9}"/>
              </a:ext>
            </a:extLst>
          </p:cNvPr>
          <p:cNvSpPr txBox="1"/>
          <p:nvPr/>
        </p:nvSpPr>
        <p:spPr>
          <a:xfrm>
            <a:off x="5714177" y="2564904"/>
            <a:ext cx="420308" cy="338554"/>
          </a:xfrm>
          <a:prstGeom prst="rect">
            <a:avLst/>
          </a:prstGeom>
          <a:noFill/>
        </p:spPr>
        <p:txBody>
          <a:bodyPr wrap="none" rtlCol="0">
            <a:spAutoFit/>
          </a:bodyPr>
          <a:lstStyle/>
          <a:p>
            <a:r>
              <a:rPr lang="en-US" altLang="zh-CN" sz="1600" dirty="0" err="1">
                <a:latin typeface="微软雅黑" panose="020B0503020204020204" pitchFamily="34" charset="-122"/>
                <a:ea typeface="微软雅黑" panose="020B0503020204020204" pitchFamily="34" charset="-122"/>
              </a:rPr>
              <a:t>b,i</a:t>
            </a:r>
            <a:endParaRPr lang="zh-CN" altLang="en-US" sz="1600" dirty="0">
              <a:latin typeface="微软雅黑" panose="020B0503020204020204" pitchFamily="34" charset="-122"/>
              <a:ea typeface="微软雅黑" panose="020B0503020204020204" pitchFamily="34" charset="-122"/>
            </a:endParaRPr>
          </a:p>
        </p:txBody>
      </p:sp>
      <p:sp>
        <p:nvSpPr>
          <p:cNvPr id="34" name="右中括号 33">
            <a:extLst>
              <a:ext uri="{FF2B5EF4-FFF2-40B4-BE49-F238E27FC236}">
                <a16:creationId xmlns:a16="http://schemas.microsoft.com/office/drawing/2014/main" id="{0D51E5C2-AC82-4022-B05E-A4B43C449921}"/>
              </a:ext>
            </a:extLst>
          </p:cNvPr>
          <p:cNvSpPr/>
          <p:nvPr/>
        </p:nvSpPr>
        <p:spPr>
          <a:xfrm>
            <a:off x="5016993" y="1846972"/>
            <a:ext cx="360221" cy="1512169"/>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5AFF0F39-7CA6-42F7-8994-C36B55121464}"/>
              </a:ext>
            </a:extLst>
          </p:cNvPr>
          <p:cNvSpPr txBox="1"/>
          <p:nvPr/>
        </p:nvSpPr>
        <p:spPr>
          <a:xfrm>
            <a:off x="5295185" y="2318683"/>
            <a:ext cx="505459" cy="584775"/>
          </a:xfrm>
          <a:prstGeom prst="rect">
            <a:avLst/>
          </a:prstGeom>
          <a:noFill/>
        </p:spPr>
        <p:txBody>
          <a:bodyPr wrap="none" rtlCol="0">
            <a:spAutoFit/>
          </a:bodyPr>
          <a:lstStyle/>
          <a:p>
            <a:r>
              <a:rPr lang="en-US" altLang="zh-CN" sz="1600" dirty="0" err="1">
                <a:latin typeface="微软雅黑" panose="020B0503020204020204" pitchFamily="34" charset="-122"/>
                <a:ea typeface="微软雅黑" panose="020B0503020204020204" pitchFamily="34" charset="-122"/>
              </a:rPr>
              <a:t>u,v</a:t>
            </a:r>
            <a:r>
              <a:rPr lang="en-US" altLang="zh-CN" sz="1600" dirty="0">
                <a:latin typeface="微软雅黑" panose="020B0503020204020204" pitchFamily="34" charset="-122"/>
                <a:ea typeface="微软雅黑" panose="020B0503020204020204" pitchFamily="34" charset="-122"/>
              </a:rPr>
              <a:t>,</a:t>
            </a:r>
          </a:p>
          <a:p>
            <a:r>
              <a:rPr lang="en-US" altLang="zh-CN" sz="1600" dirty="0" err="1">
                <a:latin typeface="微软雅黑" panose="020B0503020204020204" pitchFamily="34" charset="-122"/>
                <a:ea typeface="微软雅黑" panose="020B0503020204020204" pitchFamily="34" charset="-122"/>
              </a:rPr>
              <a:t>c,d</a:t>
            </a:r>
            <a:endParaRPr lang="zh-CN" altLang="en-US" sz="1600" dirty="0">
              <a:latin typeface="微软雅黑" panose="020B0503020204020204" pitchFamily="34" charset="-122"/>
              <a:ea typeface="微软雅黑" panose="020B0503020204020204" pitchFamily="34" charset="-122"/>
            </a:endParaRPr>
          </a:p>
        </p:txBody>
      </p:sp>
      <p:sp>
        <p:nvSpPr>
          <p:cNvPr id="36" name="右中括号 35">
            <a:extLst>
              <a:ext uri="{FF2B5EF4-FFF2-40B4-BE49-F238E27FC236}">
                <a16:creationId xmlns:a16="http://schemas.microsoft.com/office/drawing/2014/main" id="{D4928BB6-3EBA-4F43-86A2-60BE5617959B}"/>
              </a:ext>
            </a:extLst>
          </p:cNvPr>
          <p:cNvSpPr/>
          <p:nvPr/>
        </p:nvSpPr>
        <p:spPr>
          <a:xfrm>
            <a:off x="4139952" y="4467406"/>
            <a:ext cx="360221" cy="1291112"/>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74FD7C9E-3F0F-406A-8A1E-9CCED6DBFDE4}"/>
              </a:ext>
            </a:extLst>
          </p:cNvPr>
          <p:cNvSpPr txBox="1"/>
          <p:nvPr/>
        </p:nvSpPr>
        <p:spPr>
          <a:xfrm>
            <a:off x="4507088" y="4943685"/>
            <a:ext cx="391454" cy="338554"/>
          </a:xfrm>
          <a:prstGeom prst="rect">
            <a:avLst/>
          </a:prstGeom>
          <a:noFill/>
        </p:spPr>
        <p:txBody>
          <a:bodyPr wrap="none" rtlCol="0">
            <a:spAutoFit/>
          </a:bodyPr>
          <a:lstStyle/>
          <a:p>
            <a:r>
              <a:rPr lang="en-US" altLang="zh-CN" sz="1600" dirty="0" err="1">
                <a:latin typeface="微软雅黑" panose="020B0503020204020204" pitchFamily="34" charset="-122"/>
                <a:ea typeface="微软雅黑" panose="020B0503020204020204" pitchFamily="34" charset="-122"/>
              </a:rPr>
              <a:t>c,i</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7021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37</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354488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静态链和活动记录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8640960" cy="176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运行时，一个过程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可能引用它的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任一外层过程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的最新活动记录中的某些数据，这些数据是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非局部量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解决办法一是引入一个称为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静态链</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的指针，</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指向直接外层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最新活动记录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F22747E9-03E8-4058-B3A8-DBCCBCD0EC3F}"/>
              </a:ext>
            </a:extLst>
          </p:cNvPr>
          <p:cNvPicPr>
            <a:picLocks noChangeAspect="1"/>
          </p:cNvPicPr>
          <p:nvPr/>
        </p:nvPicPr>
        <p:blipFill>
          <a:blip r:embed="rId3"/>
          <a:stretch>
            <a:fillRect/>
          </a:stretch>
        </p:blipFill>
        <p:spPr>
          <a:xfrm>
            <a:off x="2627784" y="2998928"/>
            <a:ext cx="2762634" cy="2734328"/>
          </a:xfrm>
          <a:prstGeom prst="rect">
            <a:avLst/>
          </a:prstGeom>
        </p:spPr>
      </p:pic>
    </p:spTree>
    <p:extLst>
      <p:ext uri="{BB962C8B-B14F-4D97-AF65-F5344CB8AC3E}">
        <p14:creationId xmlns:p14="http://schemas.microsoft.com/office/powerpoint/2010/main" val="3132024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39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20" name="TextBox 8">
            <a:extLst>
              <a:ext uri="{FF2B5EF4-FFF2-40B4-BE49-F238E27FC236}">
                <a16:creationId xmlns:a16="http://schemas.microsoft.com/office/drawing/2014/main" id="{FB0F4FDA-C9B8-4842-BBE9-8052E59828D9}"/>
              </a:ext>
            </a:extLst>
          </p:cNvPr>
          <p:cNvSpPr txBox="1">
            <a:spLocks noChangeArrowheads="1"/>
          </p:cNvSpPr>
          <p:nvPr/>
        </p:nvSpPr>
        <p:spPr bwMode="auto">
          <a:xfrm>
            <a:off x="128145" y="557521"/>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grpSp>
        <p:nvGrpSpPr>
          <p:cNvPr id="50" name="组合 49">
            <a:extLst>
              <a:ext uri="{FF2B5EF4-FFF2-40B4-BE49-F238E27FC236}">
                <a16:creationId xmlns:a16="http://schemas.microsoft.com/office/drawing/2014/main" id="{B5D6F90D-3C11-40F0-BDB4-64DB31D8C718}"/>
              </a:ext>
            </a:extLst>
          </p:cNvPr>
          <p:cNvGrpSpPr/>
          <p:nvPr/>
        </p:nvGrpSpPr>
        <p:grpSpPr>
          <a:xfrm>
            <a:off x="4860032" y="1340768"/>
            <a:ext cx="3350827" cy="3541744"/>
            <a:chOff x="4860032" y="1268760"/>
            <a:chExt cx="3350827" cy="3541744"/>
          </a:xfrm>
        </p:grpSpPr>
        <p:sp>
          <p:nvSpPr>
            <p:cNvPr id="9" name="矩形 8">
              <a:extLst>
                <a:ext uri="{FF2B5EF4-FFF2-40B4-BE49-F238E27FC236}">
                  <a16:creationId xmlns:a16="http://schemas.microsoft.com/office/drawing/2014/main" id="{55C94636-4D0D-4CA3-B11B-477D03C62E1D}"/>
                </a:ext>
              </a:extLst>
            </p:cNvPr>
            <p:cNvSpPr/>
            <p:nvPr/>
          </p:nvSpPr>
          <p:spPr bwMode="auto">
            <a:xfrm>
              <a:off x="6012160" y="2249650"/>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11" name="矩形 10">
              <a:extLst>
                <a:ext uri="{FF2B5EF4-FFF2-40B4-BE49-F238E27FC236}">
                  <a16:creationId xmlns:a16="http://schemas.microsoft.com/office/drawing/2014/main" id="{BBCD53FA-3C56-490A-B8CE-A122BB41D9F9}"/>
                </a:ext>
              </a:extLst>
            </p:cNvPr>
            <p:cNvSpPr/>
            <p:nvPr/>
          </p:nvSpPr>
          <p:spPr bwMode="auto">
            <a:xfrm>
              <a:off x="6012160" y="2483271"/>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3CEE7A2A-FDFF-4065-A348-25217A8A1F3C}"/>
                </a:ext>
              </a:extLst>
            </p:cNvPr>
            <p:cNvSpPr/>
            <p:nvPr/>
          </p:nvSpPr>
          <p:spPr bwMode="auto">
            <a:xfrm>
              <a:off x="6012160" y="2716892"/>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x</a:t>
              </a:r>
              <a:endParaRPr lang="zh-CN" altLang="en-US" sz="1600" b="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7915427-9C26-4DF0-8EF6-3839F6A99312}"/>
                </a:ext>
              </a:extLst>
            </p:cNvPr>
            <p:cNvSpPr/>
            <p:nvPr/>
          </p:nvSpPr>
          <p:spPr bwMode="auto">
            <a:xfrm>
              <a:off x="6012160" y="295051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a</a:t>
              </a:r>
              <a:endParaRPr lang="zh-CN" altLang="en-US" sz="1600" b="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3DF47A4F-71E8-4008-8FF5-2F02A0D61133}"/>
                </a:ext>
              </a:extLst>
            </p:cNvPr>
            <p:cNvSpPr/>
            <p:nvPr/>
          </p:nvSpPr>
          <p:spPr bwMode="auto">
            <a:xfrm>
              <a:off x="6012160" y="3184134"/>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3A6D7525-8FFE-47B0-9448-46856481EE53}"/>
                </a:ext>
              </a:extLst>
            </p:cNvPr>
            <p:cNvSpPr/>
            <p:nvPr/>
          </p:nvSpPr>
          <p:spPr bwMode="auto">
            <a:xfrm>
              <a:off x="6012160" y="3417755"/>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null</a:t>
              </a:r>
              <a:endParaRPr lang="zh-CN" altLang="en-US" sz="16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FF282699-6C62-4584-BEDF-E3F20644EB8D}"/>
                </a:ext>
              </a:extLst>
            </p:cNvPr>
            <p:cNvSpPr/>
            <p:nvPr/>
          </p:nvSpPr>
          <p:spPr bwMode="auto">
            <a:xfrm>
              <a:off x="6012160" y="3651376"/>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22" name="矩形 21">
              <a:extLst>
                <a:ext uri="{FF2B5EF4-FFF2-40B4-BE49-F238E27FC236}">
                  <a16:creationId xmlns:a16="http://schemas.microsoft.com/office/drawing/2014/main" id="{628AC64F-1A00-4AF3-8E41-B4243A8409CD}"/>
                </a:ext>
              </a:extLst>
            </p:cNvPr>
            <p:cNvSpPr/>
            <p:nvPr/>
          </p:nvSpPr>
          <p:spPr>
            <a:xfrm>
              <a:off x="4966106" y="2413551"/>
              <a:ext cx="428322"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SP</a:t>
              </a:r>
              <a:endParaRPr lang="zh-CN" altLang="en-US" sz="1600" dirty="0"/>
            </a:p>
          </p:txBody>
        </p:sp>
        <p:sp>
          <p:nvSpPr>
            <p:cNvPr id="19" name="矩形 18">
              <a:extLst>
                <a:ext uri="{FF2B5EF4-FFF2-40B4-BE49-F238E27FC236}">
                  <a16:creationId xmlns:a16="http://schemas.microsoft.com/office/drawing/2014/main" id="{4669ADA2-0804-48C6-B8A9-E608B31E7C2F}"/>
                </a:ext>
              </a:extLst>
            </p:cNvPr>
            <p:cNvSpPr/>
            <p:nvPr/>
          </p:nvSpPr>
          <p:spPr bwMode="auto">
            <a:xfrm>
              <a:off x="6012160" y="388499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3B656E2E-EE15-4BBB-BEA1-1C275A58DAE4}"/>
                </a:ext>
              </a:extLst>
            </p:cNvPr>
            <p:cNvCxnSpPr>
              <a:cxnSpLocks/>
            </p:cNvCxnSpPr>
            <p:nvPr/>
          </p:nvCxnSpPr>
          <p:spPr>
            <a:xfrm>
              <a:off x="5364088" y="2547651"/>
              <a:ext cx="3760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833941CF-F999-465F-BB00-B6765816BB43}"/>
                </a:ext>
              </a:extLst>
            </p:cNvPr>
            <p:cNvSpPr/>
            <p:nvPr/>
          </p:nvSpPr>
          <p:spPr>
            <a:xfrm>
              <a:off x="5940152" y="4441172"/>
              <a:ext cx="1382110"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过程</a:t>
              </a:r>
              <a:r>
                <a:rPr lang="en-US" altLang="zh-CN" dirty="0">
                  <a:solidFill>
                    <a:srgbClr val="FF0000"/>
                  </a:solidFill>
                  <a:latin typeface="微软雅黑" panose="020B0503020204020204" pitchFamily="34" charset="-122"/>
                  <a:ea typeface="微软雅黑" panose="020B0503020204020204" pitchFamily="34" charset="-122"/>
                </a:rPr>
                <a:t>P</a:t>
              </a:r>
              <a:r>
                <a:rPr lang="zh-CN" altLang="en-US" dirty="0">
                  <a:solidFill>
                    <a:srgbClr val="FF0000"/>
                  </a:solidFill>
                  <a:latin typeface="微软雅黑" panose="020B0503020204020204" pitchFamily="34" charset="-122"/>
                  <a:ea typeface="微软雅黑" panose="020B0503020204020204" pitchFamily="34" charset="-122"/>
                </a:rPr>
                <a:t>调用</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endParaRPr>
            </a:p>
          </p:txBody>
        </p:sp>
        <p:sp>
          <p:nvSpPr>
            <p:cNvPr id="25" name="矩形 24">
              <a:extLst>
                <a:ext uri="{FF2B5EF4-FFF2-40B4-BE49-F238E27FC236}">
                  <a16:creationId xmlns:a16="http://schemas.microsoft.com/office/drawing/2014/main" id="{D85AAE5B-A936-499E-9E45-DA18044FC5B8}"/>
                </a:ext>
              </a:extLst>
            </p:cNvPr>
            <p:cNvSpPr/>
            <p:nvPr/>
          </p:nvSpPr>
          <p:spPr bwMode="auto">
            <a:xfrm>
              <a:off x="6012160" y="131516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err="1">
                  <a:latin typeface="微软雅黑" panose="020B0503020204020204" pitchFamily="34" charset="-122"/>
                  <a:ea typeface="微软雅黑" panose="020B0503020204020204" pitchFamily="34" charset="-122"/>
                </a:rPr>
                <a:t>i</a:t>
              </a:r>
              <a:endParaRPr lang="zh-CN" altLang="en-US" sz="1600" b="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7D4E4E5-60D4-4E56-A107-01C6F93D8902}"/>
                </a:ext>
              </a:extLst>
            </p:cNvPr>
            <p:cNvSpPr/>
            <p:nvPr/>
          </p:nvSpPr>
          <p:spPr bwMode="auto">
            <a:xfrm>
              <a:off x="6012160" y="1548788"/>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c</a:t>
              </a:r>
              <a:endParaRPr lang="zh-CN" altLang="en-US" sz="1600" b="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C55DC91A-DF79-42D7-8229-189AFABF4851}"/>
                </a:ext>
              </a:extLst>
            </p:cNvPr>
            <p:cNvSpPr/>
            <p:nvPr/>
          </p:nvSpPr>
          <p:spPr bwMode="auto">
            <a:xfrm>
              <a:off x="6012160" y="178240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02452E4B-1897-4DC7-9ED3-F022D9EF3F87}"/>
                </a:ext>
              </a:extLst>
            </p:cNvPr>
            <p:cNvSpPr/>
            <p:nvPr/>
          </p:nvSpPr>
          <p:spPr bwMode="auto">
            <a:xfrm>
              <a:off x="6012160" y="201603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26D66E75-C0A4-4130-86D5-20BC97C06FF9}"/>
                </a:ext>
              </a:extLst>
            </p:cNvPr>
            <p:cNvSpPr/>
            <p:nvPr/>
          </p:nvSpPr>
          <p:spPr bwMode="auto">
            <a:xfrm>
              <a:off x="5651483" y="2258626"/>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7</a:t>
              </a:r>
              <a:endParaRPr lang="zh-CN" altLang="en-US" sz="1600" b="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C276BF8F-D9F2-431B-9913-2E0B81CF31A6}"/>
                </a:ext>
              </a:extLst>
            </p:cNvPr>
            <p:cNvSpPr/>
            <p:nvPr/>
          </p:nvSpPr>
          <p:spPr bwMode="auto">
            <a:xfrm>
              <a:off x="5651483" y="2492247"/>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6</a:t>
              </a:r>
              <a:endParaRPr lang="zh-CN" altLang="en-US" sz="1600" b="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D55E651-6E09-4170-B5B1-7A0670613866}"/>
                </a:ext>
              </a:extLst>
            </p:cNvPr>
            <p:cNvSpPr/>
            <p:nvPr/>
          </p:nvSpPr>
          <p:spPr bwMode="auto">
            <a:xfrm>
              <a:off x="5651483" y="2725868"/>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5</a:t>
              </a:r>
              <a:endParaRPr lang="zh-CN" altLang="en-US" sz="1600" b="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923F5CFD-6D13-4738-AB8D-933DAF92077C}"/>
                </a:ext>
              </a:extLst>
            </p:cNvPr>
            <p:cNvSpPr/>
            <p:nvPr/>
          </p:nvSpPr>
          <p:spPr bwMode="auto">
            <a:xfrm>
              <a:off x="5651483" y="2959489"/>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4</a:t>
              </a:r>
              <a:endParaRPr lang="zh-CN" altLang="en-US" sz="1600" b="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18856A1B-26B1-4071-B04E-789CF84283FA}"/>
                </a:ext>
              </a:extLst>
            </p:cNvPr>
            <p:cNvSpPr/>
            <p:nvPr/>
          </p:nvSpPr>
          <p:spPr bwMode="auto">
            <a:xfrm>
              <a:off x="5651483" y="3193110"/>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3</a:t>
              </a:r>
              <a:endParaRPr lang="zh-CN" altLang="en-US" sz="1600" b="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DF2FD14-08C3-4384-84BE-049BFFE77300}"/>
                </a:ext>
              </a:extLst>
            </p:cNvPr>
            <p:cNvSpPr/>
            <p:nvPr/>
          </p:nvSpPr>
          <p:spPr bwMode="auto">
            <a:xfrm>
              <a:off x="5651483" y="3426731"/>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26FDC3B4-EAD7-479A-82E9-36D3254BD25E}"/>
                </a:ext>
              </a:extLst>
            </p:cNvPr>
            <p:cNvSpPr/>
            <p:nvPr/>
          </p:nvSpPr>
          <p:spPr bwMode="auto">
            <a:xfrm>
              <a:off x="5651483" y="3660352"/>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a:t>
              </a:r>
              <a:endParaRPr lang="zh-CN" altLang="en-US" sz="1600" b="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4CBBF725-617B-4F47-A977-4878EADBB556}"/>
                </a:ext>
              </a:extLst>
            </p:cNvPr>
            <p:cNvSpPr/>
            <p:nvPr/>
          </p:nvSpPr>
          <p:spPr bwMode="auto">
            <a:xfrm>
              <a:off x="5651483" y="3893973"/>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2E45B9AC-8484-46F0-A2D8-EE44C598BE8C}"/>
                </a:ext>
              </a:extLst>
            </p:cNvPr>
            <p:cNvSpPr/>
            <p:nvPr/>
          </p:nvSpPr>
          <p:spPr bwMode="auto">
            <a:xfrm>
              <a:off x="5651483" y="1324143"/>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11</a:t>
              </a:r>
              <a:endParaRPr lang="zh-CN" altLang="en-US" sz="1600" b="0"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A7629998-0995-4D70-B93D-E39481B43F7D}"/>
                </a:ext>
              </a:extLst>
            </p:cNvPr>
            <p:cNvSpPr/>
            <p:nvPr/>
          </p:nvSpPr>
          <p:spPr bwMode="auto">
            <a:xfrm>
              <a:off x="5651483" y="1557764"/>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10</a:t>
              </a:r>
              <a:endParaRPr lang="zh-CN" altLang="en-US" sz="1600" b="0" dirty="0">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E73A3E12-6E54-4B44-BD9B-FBF932FBD0AD}"/>
                </a:ext>
              </a:extLst>
            </p:cNvPr>
            <p:cNvSpPr/>
            <p:nvPr/>
          </p:nvSpPr>
          <p:spPr bwMode="auto">
            <a:xfrm>
              <a:off x="5651483" y="1791385"/>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54344A9E-AAF6-4E72-A199-2A544E4D9A55}"/>
                </a:ext>
              </a:extLst>
            </p:cNvPr>
            <p:cNvSpPr/>
            <p:nvPr/>
          </p:nvSpPr>
          <p:spPr bwMode="auto">
            <a:xfrm>
              <a:off x="5651483" y="2025006"/>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p:txBody>
        </p:sp>
        <p:cxnSp>
          <p:nvCxnSpPr>
            <p:cNvPr id="15" name="连接符: 肘形 14">
              <a:extLst>
                <a:ext uri="{FF2B5EF4-FFF2-40B4-BE49-F238E27FC236}">
                  <a16:creationId xmlns:a16="http://schemas.microsoft.com/office/drawing/2014/main" id="{D4554BAD-529C-46A7-B966-33C520D39246}"/>
                </a:ext>
              </a:extLst>
            </p:cNvPr>
            <p:cNvCxnSpPr>
              <a:stCxn id="30" idx="1"/>
              <a:endCxn id="36" idx="1"/>
            </p:cNvCxnSpPr>
            <p:nvPr/>
          </p:nvCxnSpPr>
          <p:spPr>
            <a:xfrm rot="10800000" flipV="1">
              <a:off x="5651483" y="2609058"/>
              <a:ext cx="12700" cy="140172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81A1A5D5-3BE7-4BC0-9AF4-8B1766E52A04}"/>
                </a:ext>
              </a:extLst>
            </p:cNvPr>
            <p:cNvSpPr/>
            <p:nvPr/>
          </p:nvSpPr>
          <p:spPr>
            <a:xfrm>
              <a:off x="4860032" y="1268760"/>
              <a:ext cx="482248" cy="338554"/>
            </a:xfrm>
            <a:prstGeom prst="rect">
              <a:avLst/>
            </a:prstGeom>
          </p:spPr>
          <p:txBody>
            <a:bodyPr wrap="none">
              <a:spAutoFit/>
            </a:bodyPr>
            <a:lstStyle/>
            <a:p>
              <a:r>
                <a:rPr lang="en-US" altLang="zh-CN" sz="1600" dirty="0"/>
                <a:t>Top</a:t>
              </a:r>
              <a:endParaRPr lang="zh-CN" altLang="en-US" sz="1600" dirty="0"/>
            </a:p>
          </p:txBody>
        </p:sp>
        <p:cxnSp>
          <p:nvCxnSpPr>
            <p:cNvPr id="43" name="直接箭头连接符 42">
              <a:extLst>
                <a:ext uri="{FF2B5EF4-FFF2-40B4-BE49-F238E27FC236}">
                  <a16:creationId xmlns:a16="http://schemas.microsoft.com/office/drawing/2014/main" id="{0CA8416D-D5FF-4E98-A8EF-D56D379B3A0F}"/>
                </a:ext>
              </a:extLst>
            </p:cNvPr>
            <p:cNvCxnSpPr>
              <a:cxnSpLocks/>
            </p:cNvCxnSpPr>
            <p:nvPr/>
          </p:nvCxnSpPr>
          <p:spPr>
            <a:xfrm>
              <a:off x="5300368" y="1449267"/>
              <a:ext cx="3760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DFCC2DBE-9004-4ECC-B139-3F19B122639C}"/>
                </a:ext>
              </a:extLst>
            </p:cNvPr>
            <p:cNvCxnSpPr>
              <a:cxnSpLocks/>
              <a:stCxn id="28" idx="3"/>
              <a:endCxn id="19" idx="3"/>
            </p:cNvCxnSpPr>
            <p:nvPr/>
          </p:nvCxnSpPr>
          <p:spPr>
            <a:xfrm>
              <a:off x="7394560" y="2132841"/>
              <a:ext cx="12700" cy="1868967"/>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94BE30C-8F72-4567-8B26-BFC62415F621}"/>
                </a:ext>
              </a:extLst>
            </p:cNvPr>
            <p:cNvSpPr/>
            <p:nvPr/>
          </p:nvSpPr>
          <p:spPr>
            <a:xfrm>
              <a:off x="5044645" y="4050163"/>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动态链</a:t>
              </a:r>
              <a:endParaRPr lang="zh-CN" altLang="en-US" sz="1600" dirty="0"/>
            </a:p>
          </p:txBody>
        </p:sp>
        <p:sp>
          <p:nvSpPr>
            <p:cNvPr id="49" name="矩形 48">
              <a:extLst>
                <a:ext uri="{FF2B5EF4-FFF2-40B4-BE49-F238E27FC236}">
                  <a16:creationId xmlns:a16="http://schemas.microsoft.com/office/drawing/2014/main" id="{89023872-2C9C-49C0-AF34-04DBB7F44ADB}"/>
                </a:ext>
              </a:extLst>
            </p:cNvPr>
            <p:cNvSpPr/>
            <p:nvPr/>
          </p:nvSpPr>
          <p:spPr>
            <a:xfrm>
              <a:off x="7410640" y="4050163"/>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静态链</a:t>
              </a:r>
              <a:endParaRPr lang="zh-CN" altLang="en-US" sz="1600" dirty="0"/>
            </a:p>
          </p:txBody>
        </p:sp>
      </p:grpSp>
    </p:spTree>
    <p:extLst>
      <p:ext uri="{BB962C8B-B14F-4D97-AF65-F5344CB8AC3E}">
        <p14:creationId xmlns:p14="http://schemas.microsoft.com/office/powerpoint/2010/main" val="28280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051077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40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41" name="TextBox 8">
            <a:extLst>
              <a:ext uri="{FF2B5EF4-FFF2-40B4-BE49-F238E27FC236}">
                <a16:creationId xmlns:a16="http://schemas.microsoft.com/office/drawing/2014/main" id="{30AF02AB-30C9-4532-874C-4FFED98B21F8}"/>
              </a:ext>
            </a:extLst>
          </p:cNvPr>
          <p:cNvSpPr txBox="1">
            <a:spLocks noChangeArrowheads="1"/>
          </p:cNvSpPr>
          <p:nvPr/>
        </p:nvSpPr>
        <p:spPr bwMode="auto">
          <a:xfrm>
            <a:off x="128145" y="557521"/>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grpSp>
        <p:nvGrpSpPr>
          <p:cNvPr id="63" name="组合 62">
            <a:extLst>
              <a:ext uri="{FF2B5EF4-FFF2-40B4-BE49-F238E27FC236}">
                <a16:creationId xmlns:a16="http://schemas.microsoft.com/office/drawing/2014/main" id="{8B0530B0-D9A5-46EA-88BB-C398CBC216D9}"/>
              </a:ext>
            </a:extLst>
          </p:cNvPr>
          <p:cNvGrpSpPr/>
          <p:nvPr/>
        </p:nvGrpSpPr>
        <p:grpSpPr>
          <a:xfrm>
            <a:off x="4697177" y="1297583"/>
            <a:ext cx="3369666" cy="4953081"/>
            <a:chOff x="4697177" y="1297583"/>
            <a:chExt cx="3369666" cy="4953081"/>
          </a:xfrm>
        </p:grpSpPr>
        <p:sp>
          <p:nvSpPr>
            <p:cNvPr id="9" name="矩形 8">
              <a:extLst>
                <a:ext uri="{FF2B5EF4-FFF2-40B4-BE49-F238E27FC236}">
                  <a16:creationId xmlns:a16="http://schemas.microsoft.com/office/drawing/2014/main" id="{55C94636-4D0D-4CA3-B11B-477D03C62E1D}"/>
                </a:ext>
              </a:extLst>
            </p:cNvPr>
            <p:cNvSpPr/>
            <p:nvPr/>
          </p:nvSpPr>
          <p:spPr bwMode="auto">
            <a:xfrm>
              <a:off x="5868144" y="3689810"/>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11" name="矩形 10">
              <a:extLst>
                <a:ext uri="{FF2B5EF4-FFF2-40B4-BE49-F238E27FC236}">
                  <a16:creationId xmlns:a16="http://schemas.microsoft.com/office/drawing/2014/main" id="{BBCD53FA-3C56-490A-B8CE-A122BB41D9F9}"/>
                </a:ext>
              </a:extLst>
            </p:cNvPr>
            <p:cNvSpPr/>
            <p:nvPr/>
          </p:nvSpPr>
          <p:spPr bwMode="auto">
            <a:xfrm>
              <a:off x="5868144" y="3923431"/>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3CEE7A2A-FDFF-4065-A348-25217A8A1F3C}"/>
                </a:ext>
              </a:extLst>
            </p:cNvPr>
            <p:cNvSpPr/>
            <p:nvPr/>
          </p:nvSpPr>
          <p:spPr bwMode="auto">
            <a:xfrm>
              <a:off x="5868144" y="4157052"/>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x</a:t>
              </a:r>
              <a:endParaRPr lang="zh-CN" altLang="en-US" sz="1600" b="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7915427-9C26-4DF0-8EF6-3839F6A99312}"/>
                </a:ext>
              </a:extLst>
            </p:cNvPr>
            <p:cNvSpPr/>
            <p:nvPr/>
          </p:nvSpPr>
          <p:spPr bwMode="auto">
            <a:xfrm>
              <a:off x="5868144" y="439067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a</a:t>
              </a:r>
              <a:endParaRPr lang="zh-CN" altLang="en-US" sz="1600" b="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3DF47A4F-71E8-4008-8FF5-2F02A0D61133}"/>
                </a:ext>
              </a:extLst>
            </p:cNvPr>
            <p:cNvSpPr/>
            <p:nvPr/>
          </p:nvSpPr>
          <p:spPr bwMode="auto">
            <a:xfrm>
              <a:off x="5868144" y="4624294"/>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3A6D7525-8FFE-47B0-9448-46856481EE53}"/>
                </a:ext>
              </a:extLst>
            </p:cNvPr>
            <p:cNvSpPr/>
            <p:nvPr/>
          </p:nvSpPr>
          <p:spPr bwMode="auto">
            <a:xfrm>
              <a:off x="5868144" y="4857915"/>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null</a:t>
              </a:r>
              <a:endParaRPr lang="zh-CN" altLang="en-US" sz="16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FF282699-6C62-4584-BEDF-E3F20644EB8D}"/>
                </a:ext>
              </a:extLst>
            </p:cNvPr>
            <p:cNvSpPr/>
            <p:nvPr/>
          </p:nvSpPr>
          <p:spPr bwMode="auto">
            <a:xfrm>
              <a:off x="5868144" y="5091536"/>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22" name="矩形 21">
              <a:extLst>
                <a:ext uri="{FF2B5EF4-FFF2-40B4-BE49-F238E27FC236}">
                  <a16:creationId xmlns:a16="http://schemas.microsoft.com/office/drawing/2014/main" id="{628AC64F-1A00-4AF3-8E41-B4243A8409CD}"/>
                </a:ext>
              </a:extLst>
            </p:cNvPr>
            <p:cNvSpPr/>
            <p:nvPr/>
          </p:nvSpPr>
          <p:spPr>
            <a:xfrm>
              <a:off x="4779277" y="2441137"/>
              <a:ext cx="428322"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SP</a:t>
              </a:r>
              <a:endParaRPr lang="zh-CN" altLang="en-US" sz="1600" dirty="0"/>
            </a:p>
          </p:txBody>
        </p:sp>
        <p:sp>
          <p:nvSpPr>
            <p:cNvPr id="19" name="矩形 18">
              <a:extLst>
                <a:ext uri="{FF2B5EF4-FFF2-40B4-BE49-F238E27FC236}">
                  <a16:creationId xmlns:a16="http://schemas.microsoft.com/office/drawing/2014/main" id="{4669ADA2-0804-48C6-B8A9-E608B31E7C2F}"/>
                </a:ext>
              </a:extLst>
            </p:cNvPr>
            <p:cNvSpPr/>
            <p:nvPr/>
          </p:nvSpPr>
          <p:spPr bwMode="auto">
            <a:xfrm>
              <a:off x="5868144" y="532515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3B656E2E-EE15-4BBB-BEA1-1C275A58DAE4}"/>
                </a:ext>
              </a:extLst>
            </p:cNvPr>
            <p:cNvCxnSpPr>
              <a:cxnSpLocks/>
            </p:cNvCxnSpPr>
            <p:nvPr/>
          </p:nvCxnSpPr>
          <p:spPr>
            <a:xfrm>
              <a:off x="5137002" y="2582225"/>
              <a:ext cx="3760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833941CF-F999-465F-BB00-B6765816BB43}"/>
                </a:ext>
              </a:extLst>
            </p:cNvPr>
            <p:cNvSpPr/>
            <p:nvPr/>
          </p:nvSpPr>
          <p:spPr>
            <a:xfrm>
              <a:off x="5796136" y="5881332"/>
              <a:ext cx="1428596"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过程</a:t>
              </a:r>
              <a:r>
                <a:rPr lang="en-US" altLang="zh-CN" dirty="0">
                  <a:solidFill>
                    <a:srgbClr val="FF0000"/>
                  </a:solidFill>
                  <a:latin typeface="微软雅黑" panose="020B0503020204020204" pitchFamily="34" charset="-122"/>
                  <a:ea typeface="微软雅黑" panose="020B0503020204020204" pitchFamily="34" charset="-122"/>
                </a:rPr>
                <a:t>S</a:t>
              </a:r>
              <a:r>
                <a:rPr lang="zh-CN" altLang="en-US" dirty="0">
                  <a:solidFill>
                    <a:srgbClr val="FF0000"/>
                  </a:solidFill>
                  <a:latin typeface="微软雅黑" panose="020B0503020204020204" pitchFamily="34" charset="-122"/>
                  <a:ea typeface="微软雅黑" panose="020B0503020204020204" pitchFamily="34" charset="-122"/>
                </a:rPr>
                <a:t>调用</a:t>
              </a:r>
              <a:r>
                <a:rPr lang="en-US" altLang="zh-CN" dirty="0">
                  <a:solidFill>
                    <a:srgbClr val="FF0000"/>
                  </a:solidFill>
                  <a:latin typeface="微软雅黑" panose="020B0503020204020204" pitchFamily="34" charset="-122"/>
                  <a:ea typeface="微软雅黑" panose="020B0503020204020204" pitchFamily="34" charset="-122"/>
                </a:rPr>
                <a:t>Q</a:t>
              </a:r>
              <a:endParaRPr lang="zh-CN" altLang="en-US" dirty="0">
                <a:solidFill>
                  <a:srgbClr val="FF0000"/>
                </a:solidFill>
              </a:endParaRPr>
            </a:p>
          </p:txBody>
        </p:sp>
        <p:sp>
          <p:nvSpPr>
            <p:cNvPr id="25" name="矩形 24">
              <a:extLst>
                <a:ext uri="{FF2B5EF4-FFF2-40B4-BE49-F238E27FC236}">
                  <a16:creationId xmlns:a16="http://schemas.microsoft.com/office/drawing/2014/main" id="{D85AAE5B-A936-499E-9E45-DA18044FC5B8}"/>
                </a:ext>
              </a:extLst>
            </p:cNvPr>
            <p:cNvSpPr/>
            <p:nvPr/>
          </p:nvSpPr>
          <p:spPr bwMode="auto">
            <a:xfrm>
              <a:off x="5868144" y="275532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err="1">
                  <a:latin typeface="微软雅黑" panose="020B0503020204020204" pitchFamily="34" charset="-122"/>
                  <a:ea typeface="微软雅黑" panose="020B0503020204020204" pitchFamily="34" charset="-122"/>
                </a:rPr>
                <a:t>i</a:t>
              </a:r>
              <a:endParaRPr lang="zh-CN" altLang="en-US" sz="1600" b="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7D4E4E5-60D4-4E56-A107-01C6F93D8902}"/>
                </a:ext>
              </a:extLst>
            </p:cNvPr>
            <p:cNvSpPr/>
            <p:nvPr/>
          </p:nvSpPr>
          <p:spPr bwMode="auto">
            <a:xfrm>
              <a:off x="5868144" y="2988948"/>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c</a:t>
              </a:r>
              <a:endParaRPr lang="zh-CN" altLang="en-US" sz="1600" b="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C55DC91A-DF79-42D7-8229-189AFABF4851}"/>
                </a:ext>
              </a:extLst>
            </p:cNvPr>
            <p:cNvSpPr/>
            <p:nvPr/>
          </p:nvSpPr>
          <p:spPr bwMode="auto">
            <a:xfrm>
              <a:off x="5868144" y="322256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02452E4B-1897-4DC7-9ED3-F022D9EF3F87}"/>
                </a:ext>
              </a:extLst>
            </p:cNvPr>
            <p:cNvSpPr/>
            <p:nvPr/>
          </p:nvSpPr>
          <p:spPr bwMode="auto">
            <a:xfrm>
              <a:off x="5868144" y="345619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26D66E75-C0A4-4130-86D5-20BC97C06FF9}"/>
                </a:ext>
              </a:extLst>
            </p:cNvPr>
            <p:cNvSpPr/>
            <p:nvPr/>
          </p:nvSpPr>
          <p:spPr bwMode="auto">
            <a:xfrm>
              <a:off x="5507467" y="3698786"/>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7</a:t>
              </a:r>
              <a:endParaRPr lang="zh-CN" altLang="en-US" sz="1600" b="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C276BF8F-D9F2-431B-9913-2E0B81CF31A6}"/>
                </a:ext>
              </a:extLst>
            </p:cNvPr>
            <p:cNvSpPr/>
            <p:nvPr/>
          </p:nvSpPr>
          <p:spPr bwMode="auto">
            <a:xfrm>
              <a:off x="5507467" y="3932407"/>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6</a:t>
              </a:r>
              <a:endParaRPr lang="zh-CN" altLang="en-US" sz="1600" b="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D55E651-6E09-4170-B5B1-7A0670613866}"/>
                </a:ext>
              </a:extLst>
            </p:cNvPr>
            <p:cNvSpPr/>
            <p:nvPr/>
          </p:nvSpPr>
          <p:spPr bwMode="auto">
            <a:xfrm>
              <a:off x="5507467" y="4166028"/>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5</a:t>
              </a:r>
              <a:endParaRPr lang="zh-CN" altLang="en-US" sz="1600" b="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923F5CFD-6D13-4738-AB8D-933DAF92077C}"/>
                </a:ext>
              </a:extLst>
            </p:cNvPr>
            <p:cNvSpPr/>
            <p:nvPr/>
          </p:nvSpPr>
          <p:spPr bwMode="auto">
            <a:xfrm>
              <a:off x="5507467" y="4399649"/>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4</a:t>
              </a:r>
              <a:endParaRPr lang="zh-CN" altLang="en-US" sz="1600" b="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18856A1B-26B1-4071-B04E-789CF84283FA}"/>
                </a:ext>
              </a:extLst>
            </p:cNvPr>
            <p:cNvSpPr/>
            <p:nvPr/>
          </p:nvSpPr>
          <p:spPr bwMode="auto">
            <a:xfrm>
              <a:off x="5507467" y="4633270"/>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3</a:t>
              </a:r>
              <a:endParaRPr lang="zh-CN" altLang="en-US" sz="1600" b="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DF2FD14-08C3-4384-84BE-049BFFE77300}"/>
                </a:ext>
              </a:extLst>
            </p:cNvPr>
            <p:cNvSpPr/>
            <p:nvPr/>
          </p:nvSpPr>
          <p:spPr bwMode="auto">
            <a:xfrm>
              <a:off x="5507467" y="4866891"/>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26FDC3B4-EAD7-479A-82E9-36D3254BD25E}"/>
                </a:ext>
              </a:extLst>
            </p:cNvPr>
            <p:cNvSpPr/>
            <p:nvPr/>
          </p:nvSpPr>
          <p:spPr bwMode="auto">
            <a:xfrm>
              <a:off x="5507467" y="5100512"/>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a:t>
              </a:r>
              <a:endParaRPr lang="zh-CN" altLang="en-US" sz="1600" b="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4CBBF725-617B-4F47-A977-4878EADBB556}"/>
                </a:ext>
              </a:extLst>
            </p:cNvPr>
            <p:cNvSpPr/>
            <p:nvPr/>
          </p:nvSpPr>
          <p:spPr bwMode="auto">
            <a:xfrm>
              <a:off x="5507467" y="5334133"/>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2E45B9AC-8484-46F0-A2D8-EE44C598BE8C}"/>
                </a:ext>
              </a:extLst>
            </p:cNvPr>
            <p:cNvSpPr/>
            <p:nvPr/>
          </p:nvSpPr>
          <p:spPr bwMode="auto">
            <a:xfrm>
              <a:off x="5507467" y="2764303"/>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11</a:t>
              </a:r>
              <a:endParaRPr lang="zh-CN" altLang="en-US" sz="1600" b="0"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A7629998-0995-4D70-B93D-E39481B43F7D}"/>
                </a:ext>
              </a:extLst>
            </p:cNvPr>
            <p:cNvSpPr/>
            <p:nvPr/>
          </p:nvSpPr>
          <p:spPr bwMode="auto">
            <a:xfrm>
              <a:off x="5507467" y="2997924"/>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10</a:t>
              </a:r>
              <a:endParaRPr lang="zh-CN" altLang="en-US" sz="1600" b="0" dirty="0">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E73A3E12-6E54-4B44-BD9B-FBF932FBD0AD}"/>
                </a:ext>
              </a:extLst>
            </p:cNvPr>
            <p:cNvSpPr/>
            <p:nvPr/>
          </p:nvSpPr>
          <p:spPr bwMode="auto">
            <a:xfrm>
              <a:off x="5507467" y="3231545"/>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54344A9E-AAF6-4E72-A199-2A544E4D9A55}"/>
                </a:ext>
              </a:extLst>
            </p:cNvPr>
            <p:cNvSpPr/>
            <p:nvPr/>
          </p:nvSpPr>
          <p:spPr bwMode="auto">
            <a:xfrm>
              <a:off x="5507467" y="3465166"/>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p:txBody>
        </p:sp>
        <p:cxnSp>
          <p:nvCxnSpPr>
            <p:cNvPr id="15" name="连接符: 肘形 14">
              <a:extLst>
                <a:ext uri="{FF2B5EF4-FFF2-40B4-BE49-F238E27FC236}">
                  <a16:creationId xmlns:a16="http://schemas.microsoft.com/office/drawing/2014/main" id="{D4554BAD-529C-46A7-B966-33C520D39246}"/>
                </a:ext>
              </a:extLst>
            </p:cNvPr>
            <p:cNvCxnSpPr>
              <a:cxnSpLocks/>
              <a:stCxn id="30" idx="1"/>
              <a:endCxn id="36" idx="1"/>
            </p:cNvCxnSpPr>
            <p:nvPr/>
          </p:nvCxnSpPr>
          <p:spPr>
            <a:xfrm rot="10800000" flipV="1">
              <a:off x="5507467" y="4049218"/>
              <a:ext cx="12700" cy="140172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81A1A5D5-3BE7-4BC0-9AF4-8B1766E52A04}"/>
                </a:ext>
              </a:extLst>
            </p:cNvPr>
            <p:cNvSpPr/>
            <p:nvPr/>
          </p:nvSpPr>
          <p:spPr>
            <a:xfrm>
              <a:off x="4697177" y="1297583"/>
              <a:ext cx="54014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Top</a:t>
              </a:r>
              <a:endParaRPr lang="zh-CN" altLang="en-US" sz="1600" dirty="0">
                <a:latin typeface="微软雅黑" panose="020B0503020204020204" pitchFamily="34" charset="-122"/>
                <a:ea typeface="微软雅黑" panose="020B0503020204020204" pitchFamily="34" charset="-122"/>
              </a:endParaRPr>
            </a:p>
          </p:txBody>
        </p:sp>
        <p:cxnSp>
          <p:nvCxnSpPr>
            <p:cNvPr id="43" name="直接箭头连接符 42">
              <a:extLst>
                <a:ext uri="{FF2B5EF4-FFF2-40B4-BE49-F238E27FC236}">
                  <a16:creationId xmlns:a16="http://schemas.microsoft.com/office/drawing/2014/main" id="{0CA8416D-D5FF-4E98-A8EF-D56D379B3A0F}"/>
                </a:ext>
              </a:extLst>
            </p:cNvPr>
            <p:cNvCxnSpPr>
              <a:cxnSpLocks/>
            </p:cNvCxnSpPr>
            <p:nvPr/>
          </p:nvCxnSpPr>
          <p:spPr>
            <a:xfrm>
              <a:off x="5156352" y="1478090"/>
              <a:ext cx="3760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DFCC2DBE-9004-4ECC-B139-3F19B122639C}"/>
                </a:ext>
              </a:extLst>
            </p:cNvPr>
            <p:cNvCxnSpPr>
              <a:cxnSpLocks/>
              <a:stCxn id="28" idx="3"/>
              <a:endCxn id="19" idx="3"/>
            </p:cNvCxnSpPr>
            <p:nvPr/>
          </p:nvCxnSpPr>
          <p:spPr>
            <a:xfrm>
              <a:off x="7250544" y="3573001"/>
              <a:ext cx="12700" cy="1868967"/>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94BE30C-8F72-4567-8B26-BFC62415F621}"/>
                </a:ext>
              </a:extLst>
            </p:cNvPr>
            <p:cNvSpPr/>
            <p:nvPr/>
          </p:nvSpPr>
          <p:spPr>
            <a:xfrm>
              <a:off x="4900629" y="5490323"/>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动态链</a:t>
              </a:r>
              <a:endParaRPr lang="zh-CN" altLang="en-US" sz="1600" dirty="0"/>
            </a:p>
          </p:txBody>
        </p:sp>
        <p:sp>
          <p:nvSpPr>
            <p:cNvPr id="49" name="矩形 48">
              <a:extLst>
                <a:ext uri="{FF2B5EF4-FFF2-40B4-BE49-F238E27FC236}">
                  <a16:creationId xmlns:a16="http://schemas.microsoft.com/office/drawing/2014/main" id="{89023872-2C9C-49C0-AF34-04DBB7F44ADB}"/>
                </a:ext>
              </a:extLst>
            </p:cNvPr>
            <p:cNvSpPr/>
            <p:nvPr/>
          </p:nvSpPr>
          <p:spPr>
            <a:xfrm>
              <a:off x="7266624" y="5490323"/>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静态链</a:t>
              </a:r>
              <a:endParaRPr lang="zh-CN" altLang="en-US" sz="1600" dirty="0"/>
            </a:p>
          </p:txBody>
        </p:sp>
        <p:sp>
          <p:nvSpPr>
            <p:cNvPr id="44" name="矩形 43">
              <a:extLst>
                <a:ext uri="{FF2B5EF4-FFF2-40B4-BE49-F238E27FC236}">
                  <a16:creationId xmlns:a16="http://schemas.microsoft.com/office/drawing/2014/main" id="{81148AB6-13C0-41DF-81B5-96FD0263FDDF}"/>
                </a:ext>
              </a:extLst>
            </p:cNvPr>
            <p:cNvSpPr/>
            <p:nvPr/>
          </p:nvSpPr>
          <p:spPr bwMode="auto">
            <a:xfrm>
              <a:off x="5868144" y="2287612"/>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46" name="矩形 45">
              <a:extLst>
                <a:ext uri="{FF2B5EF4-FFF2-40B4-BE49-F238E27FC236}">
                  <a16:creationId xmlns:a16="http://schemas.microsoft.com/office/drawing/2014/main" id="{8A6DB5A0-2E52-43D5-9C75-F1EC9C5AE160}"/>
                </a:ext>
              </a:extLst>
            </p:cNvPr>
            <p:cNvSpPr/>
            <p:nvPr/>
          </p:nvSpPr>
          <p:spPr bwMode="auto">
            <a:xfrm>
              <a:off x="5868144" y="252123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6</a:t>
              </a:r>
              <a:endParaRPr lang="zh-CN" altLang="en-US" sz="1600" b="0" dirty="0">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ED49FFA5-A29B-4ECC-90C0-E412046E0260}"/>
                </a:ext>
              </a:extLst>
            </p:cNvPr>
            <p:cNvSpPr/>
            <p:nvPr/>
          </p:nvSpPr>
          <p:spPr bwMode="auto">
            <a:xfrm>
              <a:off x="5868144" y="135312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err="1">
                  <a:latin typeface="微软雅黑" panose="020B0503020204020204" pitchFamily="34" charset="-122"/>
                  <a:ea typeface="微软雅黑" panose="020B0503020204020204" pitchFamily="34" charset="-122"/>
                </a:rPr>
                <a:t>i</a:t>
              </a:r>
              <a:endParaRPr lang="zh-CN" altLang="en-US" sz="1600" b="0" dirty="0">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82B87200-322D-4FC3-A5E6-BD8D745619EA}"/>
                </a:ext>
              </a:extLst>
            </p:cNvPr>
            <p:cNvSpPr/>
            <p:nvPr/>
          </p:nvSpPr>
          <p:spPr bwMode="auto">
            <a:xfrm>
              <a:off x="5868144" y="158675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b(</a:t>
              </a:r>
              <a:r>
                <a:rPr lang="zh-CN" altLang="en-US" sz="1600" b="0" dirty="0">
                  <a:latin typeface="微软雅黑" panose="020B0503020204020204" pitchFamily="34" charset="-122"/>
                  <a:ea typeface="微软雅黑" panose="020B0503020204020204" pitchFamily="34" charset="-122"/>
                </a:rPr>
                <a:t>形参</a:t>
              </a:r>
              <a:r>
                <a:rPr lang="en-US" altLang="zh-CN" sz="1600" b="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46567155-09E0-475C-A483-20A31D9148CC}"/>
                </a:ext>
              </a:extLst>
            </p:cNvPr>
            <p:cNvSpPr/>
            <p:nvPr/>
          </p:nvSpPr>
          <p:spPr bwMode="auto">
            <a:xfrm>
              <a:off x="5868144" y="1820371"/>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5807F132-D828-4F2B-9A94-7017EB046381}"/>
                </a:ext>
              </a:extLst>
            </p:cNvPr>
            <p:cNvSpPr/>
            <p:nvPr/>
          </p:nvSpPr>
          <p:spPr bwMode="auto">
            <a:xfrm>
              <a:off x="5868144" y="2053992"/>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cxnSp>
          <p:nvCxnSpPr>
            <p:cNvPr id="54" name="连接符: 肘形 53">
              <a:extLst>
                <a:ext uri="{FF2B5EF4-FFF2-40B4-BE49-F238E27FC236}">
                  <a16:creationId xmlns:a16="http://schemas.microsoft.com/office/drawing/2014/main" id="{77452CC2-8A14-4948-B024-EB6632258E5C}"/>
                </a:ext>
              </a:extLst>
            </p:cNvPr>
            <p:cNvCxnSpPr>
              <a:cxnSpLocks/>
              <a:stCxn id="53" idx="3"/>
              <a:endCxn id="19" idx="3"/>
            </p:cNvCxnSpPr>
            <p:nvPr/>
          </p:nvCxnSpPr>
          <p:spPr>
            <a:xfrm>
              <a:off x="7250544" y="2170803"/>
              <a:ext cx="12700" cy="3271165"/>
            </a:xfrm>
            <a:prstGeom prst="bentConnector3">
              <a:avLst>
                <a:gd name="adj1" fmla="val 293207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25EE3A2C-A6CC-4666-A58C-5810CF4C6B22}"/>
                </a:ext>
              </a:extLst>
            </p:cNvPr>
            <p:cNvSpPr/>
            <p:nvPr/>
          </p:nvSpPr>
          <p:spPr bwMode="auto">
            <a:xfrm>
              <a:off x="5495444" y="2287488"/>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13</a:t>
              </a:r>
              <a:endParaRPr lang="zh-CN" altLang="en-US" sz="1600" b="0" dirty="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292939C2-B214-4E98-895E-109F36C72E67}"/>
                </a:ext>
              </a:extLst>
            </p:cNvPr>
            <p:cNvSpPr/>
            <p:nvPr/>
          </p:nvSpPr>
          <p:spPr bwMode="auto">
            <a:xfrm>
              <a:off x="5495444" y="2521109"/>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12</a:t>
              </a:r>
              <a:endParaRPr lang="zh-CN" altLang="en-US" sz="1600" b="0" dirty="0">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7F0F7EF1-5004-4F9F-92FF-3FF78EF313D5}"/>
                </a:ext>
              </a:extLst>
            </p:cNvPr>
            <p:cNvSpPr/>
            <p:nvPr/>
          </p:nvSpPr>
          <p:spPr bwMode="auto">
            <a:xfrm>
              <a:off x="5495444" y="1353005"/>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17</a:t>
              </a:r>
              <a:endParaRPr lang="zh-CN" altLang="en-US" sz="1600" b="0" dirty="0">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E2172311-8549-471E-9DCC-1F648ADFEA21}"/>
                </a:ext>
              </a:extLst>
            </p:cNvPr>
            <p:cNvSpPr/>
            <p:nvPr/>
          </p:nvSpPr>
          <p:spPr bwMode="auto">
            <a:xfrm>
              <a:off x="5495444" y="1586626"/>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16</a:t>
              </a:r>
              <a:endParaRPr lang="zh-CN" altLang="en-US" sz="1600" b="0" dirty="0">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912EF132-F010-45AF-8448-FCAA5DA0D468}"/>
                </a:ext>
              </a:extLst>
            </p:cNvPr>
            <p:cNvSpPr/>
            <p:nvPr/>
          </p:nvSpPr>
          <p:spPr bwMode="auto">
            <a:xfrm>
              <a:off x="5495444" y="1820247"/>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BD5A38BA-E464-415F-8E05-315C6B097358}"/>
                </a:ext>
              </a:extLst>
            </p:cNvPr>
            <p:cNvSpPr/>
            <p:nvPr/>
          </p:nvSpPr>
          <p:spPr bwMode="auto">
            <a:xfrm>
              <a:off x="5495444" y="2053868"/>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p:txBody>
        </p:sp>
        <p:cxnSp>
          <p:nvCxnSpPr>
            <p:cNvPr id="61" name="连接符: 肘形 60">
              <a:extLst>
                <a:ext uri="{FF2B5EF4-FFF2-40B4-BE49-F238E27FC236}">
                  <a16:creationId xmlns:a16="http://schemas.microsoft.com/office/drawing/2014/main" id="{4CE9571A-0475-4BCD-B853-B953F9FD06A4}"/>
                </a:ext>
              </a:extLst>
            </p:cNvPr>
            <p:cNvCxnSpPr>
              <a:cxnSpLocks/>
              <a:stCxn id="56" idx="1"/>
              <a:endCxn id="30" idx="1"/>
            </p:cNvCxnSpPr>
            <p:nvPr/>
          </p:nvCxnSpPr>
          <p:spPr>
            <a:xfrm rot="10800000" flipH="1" flipV="1">
              <a:off x="5495443" y="2637920"/>
              <a:ext cx="12023" cy="1411298"/>
            </a:xfrm>
            <a:prstGeom prst="bentConnector3">
              <a:avLst>
                <a:gd name="adj1" fmla="val -190135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2137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41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41" name="TextBox 8">
            <a:extLst>
              <a:ext uri="{FF2B5EF4-FFF2-40B4-BE49-F238E27FC236}">
                <a16:creationId xmlns:a16="http://schemas.microsoft.com/office/drawing/2014/main" id="{30AF02AB-30C9-4532-874C-4FFED98B21F8}"/>
              </a:ext>
            </a:extLst>
          </p:cNvPr>
          <p:cNvSpPr txBox="1">
            <a:spLocks noChangeArrowheads="1"/>
          </p:cNvSpPr>
          <p:nvPr/>
        </p:nvSpPr>
        <p:spPr bwMode="auto">
          <a:xfrm>
            <a:off x="128145" y="557521"/>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grpSp>
        <p:nvGrpSpPr>
          <p:cNvPr id="85" name="组合 84">
            <a:extLst>
              <a:ext uri="{FF2B5EF4-FFF2-40B4-BE49-F238E27FC236}">
                <a16:creationId xmlns:a16="http://schemas.microsoft.com/office/drawing/2014/main" id="{2C0CFFCE-B2F5-4072-8159-565DEF264871}"/>
              </a:ext>
            </a:extLst>
          </p:cNvPr>
          <p:cNvGrpSpPr/>
          <p:nvPr/>
        </p:nvGrpSpPr>
        <p:grpSpPr>
          <a:xfrm>
            <a:off x="4263788" y="498158"/>
            <a:ext cx="4712990" cy="6171202"/>
            <a:chOff x="4263788" y="498158"/>
            <a:chExt cx="4712990" cy="6171202"/>
          </a:xfrm>
        </p:grpSpPr>
        <p:sp>
          <p:nvSpPr>
            <p:cNvPr id="9" name="矩形 8">
              <a:extLst>
                <a:ext uri="{FF2B5EF4-FFF2-40B4-BE49-F238E27FC236}">
                  <a16:creationId xmlns:a16="http://schemas.microsoft.com/office/drawing/2014/main" id="{55C94636-4D0D-4CA3-B11B-477D03C62E1D}"/>
                </a:ext>
              </a:extLst>
            </p:cNvPr>
            <p:cNvSpPr/>
            <p:nvPr/>
          </p:nvSpPr>
          <p:spPr bwMode="auto">
            <a:xfrm>
              <a:off x="5698369" y="4791416"/>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11" name="矩形 10">
              <a:extLst>
                <a:ext uri="{FF2B5EF4-FFF2-40B4-BE49-F238E27FC236}">
                  <a16:creationId xmlns:a16="http://schemas.microsoft.com/office/drawing/2014/main" id="{BBCD53FA-3C56-490A-B8CE-A122BB41D9F9}"/>
                </a:ext>
              </a:extLst>
            </p:cNvPr>
            <p:cNvSpPr/>
            <p:nvPr/>
          </p:nvSpPr>
          <p:spPr bwMode="auto">
            <a:xfrm>
              <a:off x="5698369" y="502503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3CEE7A2A-FDFF-4065-A348-25217A8A1F3C}"/>
                </a:ext>
              </a:extLst>
            </p:cNvPr>
            <p:cNvSpPr/>
            <p:nvPr/>
          </p:nvSpPr>
          <p:spPr bwMode="auto">
            <a:xfrm>
              <a:off x="5698369" y="5258658"/>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x</a:t>
              </a:r>
              <a:endParaRPr lang="zh-CN" altLang="en-US" sz="1600" b="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7915427-9C26-4DF0-8EF6-3839F6A99312}"/>
                </a:ext>
              </a:extLst>
            </p:cNvPr>
            <p:cNvSpPr/>
            <p:nvPr/>
          </p:nvSpPr>
          <p:spPr bwMode="auto">
            <a:xfrm>
              <a:off x="5698369" y="549227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a</a:t>
              </a:r>
              <a:endParaRPr lang="zh-CN" altLang="en-US" sz="1600" b="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3DF47A4F-71E8-4008-8FF5-2F02A0D61133}"/>
                </a:ext>
              </a:extLst>
            </p:cNvPr>
            <p:cNvSpPr/>
            <p:nvPr/>
          </p:nvSpPr>
          <p:spPr bwMode="auto">
            <a:xfrm>
              <a:off x="5698369" y="572590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3A6D7525-8FFE-47B0-9448-46856481EE53}"/>
                </a:ext>
              </a:extLst>
            </p:cNvPr>
            <p:cNvSpPr/>
            <p:nvPr/>
          </p:nvSpPr>
          <p:spPr bwMode="auto">
            <a:xfrm>
              <a:off x="5698369" y="5959521"/>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null</a:t>
              </a:r>
              <a:endParaRPr lang="zh-CN" altLang="en-US" sz="16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FF282699-6C62-4584-BEDF-E3F20644EB8D}"/>
                </a:ext>
              </a:extLst>
            </p:cNvPr>
            <p:cNvSpPr/>
            <p:nvPr/>
          </p:nvSpPr>
          <p:spPr bwMode="auto">
            <a:xfrm>
              <a:off x="5698369" y="6193142"/>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22" name="矩形 21">
              <a:extLst>
                <a:ext uri="{FF2B5EF4-FFF2-40B4-BE49-F238E27FC236}">
                  <a16:creationId xmlns:a16="http://schemas.microsoft.com/office/drawing/2014/main" id="{628AC64F-1A00-4AF3-8E41-B4243A8409CD}"/>
                </a:ext>
              </a:extLst>
            </p:cNvPr>
            <p:cNvSpPr/>
            <p:nvPr/>
          </p:nvSpPr>
          <p:spPr>
            <a:xfrm>
              <a:off x="4596802" y="2132643"/>
              <a:ext cx="428322"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SP</a:t>
              </a:r>
              <a:endParaRPr lang="zh-CN" altLang="en-US" sz="1600" dirty="0"/>
            </a:p>
          </p:txBody>
        </p:sp>
        <p:sp>
          <p:nvSpPr>
            <p:cNvPr id="19" name="矩形 18">
              <a:extLst>
                <a:ext uri="{FF2B5EF4-FFF2-40B4-BE49-F238E27FC236}">
                  <a16:creationId xmlns:a16="http://schemas.microsoft.com/office/drawing/2014/main" id="{4669ADA2-0804-48C6-B8A9-E608B31E7C2F}"/>
                </a:ext>
              </a:extLst>
            </p:cNvPr>
            <p:cNvSpPr/>
            <p:nvPr/>
          </p:nvSpPr>
          <p:spPr bwMode="auto">
            <a:xfrm>
              <a:off x="5698369" y="642676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3B656E2E-EE15-4BBB-BEA1-1C275A58DAE4}"/>
                </a:ext>
              </a:extLst>
            </p:cNvPr>
            <p:cNvCxnSpPr>
              <a:cxnSpLocks/>
            </p:cNvCxnSpPr>
            <p:nvPr/>
          </p:nvCxnSpPr>
          <p:spPr>
            <a:xfrm>
              <a:off x="4954527" y="2273731"/>
              <a:ext cx="3760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833941CF-F999-465F-BB00-B6765816BB43}"/>
                </a:ext>
              </a:extLst>
            </p:cNvPr>
            <p:cNvSpPr/>
            <p:nvPr/>
          </p:nvSpPr>
          <p:spPr>
            <a:xfrm>
              <a:off x="7493680" y="5522501"/>
              <a:ext cx="1483098"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过程</a:t>
              </a:r>
              <a:r>
                <a:rPr lang="en-US" altLang="zh-CN" dirty="0">
                  <a:solidFill>
                    <a:srgbClr val="FF0000"/>
                  </a:solidFill>
                  <a:latin typeface="微软雅黑" panose="020B0503020204020204" pitchFamily="34" charset="-122"/>
                  <a:ea typeface="微软雅黑" panose="020B0503020204020204" pitchFamily="34" charset="-122"/>
                </a:rPr>
                <a:t>Q</a:t>
              </a:r>
              <a:r>
                <a:rPr lang="zh-CN" altLang="en-US" dirty="0">
                  <a:solidFill>
                    <a:srgbClr val="FF0000"/>
                  </a:solidFill>
                  <a:latin typeface="微软雅黑" panose="020B0503020204020204" pitchFamily="34" charset="-122"/>
                  <a:ea typeface="微软雅黑" panose="020B0503020204020204" pitchFamily="34" charset="-122"/>
                </a:rPr>
                <a:t>调用</a:t>
              </a:r>
              <a:r>
                <a:rPr lang="en-US" altLang="zh-CN" dirty="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endParaRPr>
            </a:p>
          </p:txBody>
        </p:sp>
        <p:sp>
          <p:nvSpPr>
            <p:cNvPr id="25" name="矩形 24">
              <a:extLst>
                <a:ext uri="{FF2B5EF4-FFF2-40B4-BE49-F238E27FC236}">
                  <a16:creationId xmlns:a16="http://schemas.microsoft.com/office/drawing/2014/main" id="{D85AAE5B-A936-499E-9E45-DA18044FC5B8}"/>
                </a:ext>
              </a:extLst>
            </p:cNvPr>
            <p:cNvSpPr/>
            <p:nvPr/>
          </p:nvSpPr>
          <p:spPr bwMode="auto">
            <a:xfrm>
              <a:off x="5698369" y="385693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err="1">
                  <a:latin typeface="微软雅黑" panose="020B0503020204020204" pitchFamily="34" charset="-122"/>
                  <a:ea typeface="微软雅黑" panose="020B0503020204020204" pitchFamily="34" charset="-122"/>
                </a:rPr>
                <a:t>i</a:t>
              </a:r>
              <a:endParaRPr lang="zh-CN" altLang="en-US" sz="1600" b="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7D4E4E5-60D4-4E56-A107-01C6F93D8902}"/>
                </a:ext>
              </a:extLst>
            </p:cNvPr>
            <p:cNvSpPr/>
            <p:nvPr/>
          </p:nvSpPr>
          <p:spPr bwMode="auto">
            <a:xfrm>
              <a:off x="5698369" y="4090554"/>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c</a:t>
              </a:r>
              <a:endParaRPr lang="zh-CN" altLang="en-US" sz="1600" b="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C55DC91A-DF79-42D7-8229-189AFABF4851}"/>
                </a:ext>
              </a:extLst>
            </p:cNvPr>
            <p:cNvSpPr/>
            <p:nvPr/>
          </p:nvSpPr>
          <p:spPr bwMode="auto">
            <a:xfrm>
              <a:off x="5698369" y="4324175"/>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02452E4B-1897-4DC7-9ED3-F022D9EF3F87}"/>
                </a:ext>
              </a:extLst>
            </p:cNvPr>
            <p:cNvSpPr/>
            <p:nvPr/>
          </p:nvSpPr>
          <p:spPr bwMode="auto">
            <a:xfrm>
              <a:off x="5698369" y="4557796"/>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26D66E75-C0A4-4130-86D5-20BC97C06FF9}"/>
                </a:ext>
              </a:extLst>
            </p:cNvPr>
            <p:cNvSpPr/>
            <p:nvPr/>
          </p:nvSpPr>
          <p:spPr bwMode="auto">
            <a:xfrm>
              <a:off x="5324992" y="4800392"/>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7</a:t>
              </a:r>
              <a:endParaRPr lang="zh-CN" altLang="en-US" sz="1600" b="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C276BF8F-D9F2-431B-9913-2E0B81CF31A6}"/>
                </a:ext>
              </a:extLst>
            </p:cNvPr>
            <p:cNvSpPr/>
            <p:nvPr/>
          </p:nvSpPr>
          <p:spPr bwMode="auto">
            <a:xfrm>
              <a:off x="5324992" y="5034013"/>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6</a:t>
              </a:r>
              <a:endParaRPr lang="zh-CN" altLang="en-US" sz="1600" b="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D55E651-6E09-4170-B5B1-7A0670613866}"/>
                </a:ext>
              </a:extLst>
            </p:cNvPr>
            <p:cNvSpPr/>
            <p:nvPr/>
          </p:nvSpPr>
          <p:spPr bwMode="auto">
            <a:xfrm>
              <a:off x="5324992" y="5267634"/>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5</a:t>
              </a:r>
              <a:endParaRPr lang="zh-CN" altLang="en-US" sz="1600" b="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923F5CFD-6D13-4738-AB8D-933DAF92077C}"/>
                </a:ext>
              </a:extLst>
            </p:cNvPr>
            <p:cNvSpPr/>
            <p:nvPr/>
          </p:nvSpPr>
          <p:spPr bwMode="auto">
            <a:xfrm>
              <a:off x="5324992" y="5501255"/>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4</a:t>
              </a:r>
              <a:endParaRPr lang="zh-CN" altLang="en-US" sz="1600" b="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18856A1B-26B1-4071-B04E-789CF84283FA}"/>
                </a:ext>
              </a:extLst>
            </p:cNvPr>
            <p:cNvSpPr/>
            <p:nvPr/>
          </p:nvSpPr>
          <p:spPr bwMode="auto">
            <a:xfrm>
              <a:off x="5324992" y="5734876"/>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3</a:t>
              </a:r>
              <a:endParaRPr lang="zh-CN" altLang="en-US" sz="1600" b="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DF2FD14-08C3-4384-84BE-049BFFE77300}"/>
                </a:ext>
              </a:extLst>
            </p:cNvPr>
            <p:cNvSpPr/>
            <p:nvPr/>
          </p:nvSpPr>
          <p:spPr bwMode="auto">
            <a:xfrm>
              <a:off x="5324992" y="5968497"/>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26FDC3B4-EAD7-479A-82E9-36D3254BD25E}"/>
                </a:ext>
              </a:extLst>
            </p:cNvPr>
            <p:cNvSpPr/>
            <p:nvPr/>
          </p:nvSpPr>
          <p:spPr bwMode="auto">
            <a:xfrm>
              <a:off x="5324992" y="6202118"/>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a:t>
              </a:r>
              <a:endParaRPr lang="zh-CN" altLang="en-US" sz="1600" b="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4CBBF725-617B-4F47-A977-4878EADBB556}"/>
                </a:ext>
              </a:extLst>
            </p:cNvPr>
            <p:cNvSpPr/>
            <p:nvPr/>
          </p:nvSpPr>
          <p:spPr bwMode="auto">
            <a:xfrm>
              <a:off x="5324992" y="6435739"/>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2E45B9AC-8484-46F0-A2D8-EE44C598BE8C}"/>
                </a:ext>
              </a:extLst>
            </p:cNvPr>
            <p:cNvSpPr/>
            <p:nvPr/>
          </p:nvSpPr>
          <p:spPr bwMode="auto">
            <a:xfrm>
              <a:off x="5324992" y="3865909"/>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11</a:t>
              </a:r>
              <a:endParaRPr lang="zh-CN" altLang="en-US" sz="1600" b="0"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A7629998-0995-4D70-B93D-E39481B43F7D}"/>
                </a:ext>
              </a:extLst>
            </p:cNvPr>
            <p:cNvSpPr/>
            <p:nvPr/>
          </p:nvSpPr>
          <p:spPr bwMode="auto">
            <a:xfrm>
              <a:off x="5324992" y="4099530"/>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10</a:t>
              </a:r>
              <a:endParaRPr lang="zh-CN" altLang="en-US" sz="1600" b="0" dirty="0">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E73A3E12-6E54-4B44-BD9B-FBF932FBD0AD}"/>
                </a:ext>
              </a:extLst>
            </p:cNvPr>
            <p:cNvSpPr/>
            <p:nvPr/>
          </p:nvSpPr>
          <p:spPr bwMode="auto">
            <a:xfrm>
              <a:off x="5324992" y="4333151"/>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54344A9E-AAF6-4E72-A199-2A544E4D9A55}"/>
                </a:ext>
              </a:extLst>
            </p:cNvPr>
            <p:cNvSpPr/>
            <p:nvPr/>
          </p:nvSpPr>
          <p:spPr bwMode="auto">
            <a:xfrm>
              <a:off x="5324992" y="4566772"/>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p:txBody>
        </p:sp>
        <p:cxnSp>
          <p:nvCxnSpPr>
            <p:cNvPr id="15" name="连接符: 肘形 14">
              <a:extLst>
                <a:ext uri="{FF2B5EF4-FFF2-40B4-BE49-F238E27FC236}">
                  <a16:creationId xmlns:a16="http://schemas.microsoft.com/office/drawing/2014/main" id="{D4554BAD-529C-46A7-B966-33C520D39246}"/>
                </a:ext>
              </a:extLst>
            </p:cNvPr>
            <p:cNvCxnSpPr>
              <a:cxnSpLocks/>
              <a:stCxn id="30" idx="1"/>
              <a:endCxn id="36" idx="1"/>
            </p:cNvCxnSpPr>
            <p:nvPr/>
          </p:nvCxnSpPr>
          <p:spPr>
            <a:xfrm rot="10800000" flipV="1">
              <a:off x="5324992" y="5150824"/>
              <a:ext cx="12700" cy="140172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81A1A5D5-3BE7-4BC0-9AF4-8B1766E52A04}"/>
                </a:ext>
              </a:extLst>
            </p:cNvPr>
            <p:cNvSpPr/>
            <p:nvPr/>
          </p:nvSpPr>
          <p:spPr>
            <a:xfrm>
              <a:off x="4514702" y="498158"/>
              <a:ext cx="54014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Top</a:t>
              </a:r>
              <a:endParaRPr lang="zh-CN" altLang="en-US" sz="1600" dirty="0">
                <a:latin typeface="微软雅黑" panose="020B0503020204020204" pitchFamily="34" charset="-122"/>
                <a:ea typeface="微软雅黑" panose="020B0503020204020204" pitchFamily="34" charset="-122"/>
              </a:endParaRPr>
            </a:p>
          </p:txBody>
        </p:sp>
        <p:cxnSp>
          <p:nvCxnSpPr>
            <p:cNvPr id="43" name="直接箭头连接符 42">
              <a:extLst>
                <a:ext uri="{FF2B5EF4-FFF2-40B4-BE49-F238E27FC236}">
                  <a16:creationId xmlns:a16="http://schemas.microsoft.com/office/drawing/2014/main" id="{0CA8416D-D5FF-4E98-A8EF-D56D379B3A0F}"/>
                </a:ext>
              </a:extLst>
            </p:cNvPr>
            <p:cNvCxnSpPr>
              <a:cxnSpLocks/>
            </p:cNvCxnSpPr>
            <p:nvPr/>
          </p:nvCxnSpPr>
          <p:spPr>
            <a:xfrm>
              <a:off x="4973877" y="678665"/>
              <a:ext cx="3760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DFCC2DBE-9004-4ECC-B139-3F19B122639C}"/>
                </a:ext>
              </a:extLst>
            </p:cNvPr>
            <p:cNvCxnSpPr>
              <a:cxnSpLocks/>
            </p:cNvCxnSpPr>
            <p:nvPr/>
          </p:nvCxnSpPr>
          <p:spPr>
            <a:xfrm>
              <a:off x="7068069" y="4674607"/>
              <a:ext cx="12700" cy="1868967"/>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94BE30C-8F72-4567-8B26-BFC62415F621}"/>
                </a:ext>
              </a:extLst>
            </p:cNvPr>
            <p:cNvSpPr/>
            <p:nvPr/>
          </p:nvSpPr>
          <p:spPr>
            <a:xfrm>
              <a:off x="4263788" y="6257486"/>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动态链</a:t>
              </a:r>
              <a:endParaRPr lang="zh-CN" altLang="en-US" sz="1600" dirty="0"/>
            </a:p>
          </p:txBody>
        </p:sp>
        <p:sp>
          <p:nvSpPr>
            <p:cNvPr id="49" name="矩形 48">
              <a:extLst>
                <a:ext uri="{FF2B5EF4-FFF2-40B4-BE49-F238E27FC236}">
                  <a16:creationId xmlns:a16="http://schemas.microsoft.com/office/drawing/2014/main" id="{89023872-2C9C-49C0-AF34-04DBB7F44ADB}"/>
                </a:ext>
              </a:extLst>
            </p:cNvPr>
            <p:cNvSpPr/>
            <p:nvPr/>
          </p:nvSpPr>
          <p:spPr>
            <a:xfrm>
              <a:off x="7390137" y="6213995"/>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静态链</a:t>
              </a:r>
              <a:endParaRPr lang="zh-CN" altLang="en-US" sz="1600" dirty="0"/>
            </a:p>
          </p:txBody>
        </p:sp>
        <p:sp>
          <p:nvSpPr>
            <p:cNvPr id="44" name="矩形 43">
              <a:extLst>
                <a:ext uri="{FF2B5EF4-FFF2-40B4-BE49-F238E27FC236}">
                  <a16:creationId xmlns:a16="http://schemas.microsoft.com/office/drawing/2014/main" id="{81148AB6-13C0-41DF-81B5-96FD0263FDDF}"/>
                </a:ext>
              </a:extLst>
            </p:cNvPr>
            <p:cNvSpPr/>
            <p:nvPr/>
          </p:nvSpPr>
          <p:spPr bwMode="auto">
            <a:xfrm>
              <a:off x="5698369" y="3389218"/>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46" name="矩形 45">
              <a:extLst>
                <a:ext uri="{FF2B5EF4-FFF2-40B4-BE49-F238E27FC236}">
                  <a16:creationId xmlns:a16="http://schemas.microsoft.com/office/drawing/2014/main" id="{8A6DB5A0-2E52-43D5-9C75-F1EC9C5AE160}"/>
                </a:ext>
              </a:extLst>
            </p:cNvPr>
            <p:cNvSpPr/>
            <p:nvPr/>
          </p:nvSpPr>
          <p:spPr bwMode="auto">
            <a:xfrm>
              <a:off x="5698369" y="362283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6</a:t>
              </a:r>
              <a:endParaRPr lang="zh-CN" altLang="en-US" sz="1600" b="0" dirty="0">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ED49FFA5-A29B-4ECC-90C0-E412046E0260}"/>
                </a:ext>
              </a:extLst>
            </p:cNvPr>
            <p:cNvSpPr/>
            <p:nvPr/>
          </p:nvSpPr>
          <p:spPr bwMode="auto">
            <a:xfrm>
              <a:off x="5698369" y="2454735"/>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err="1">
                  <a:latin typeface="微软雅黑" panose="020B0503020204020204" pitchFamily="34" charset="-122"/>
                  <a:ea typeface="微软雅黑" panose="020B0503020204020204" pitchFamily="34" charset="-122"/>
                </a:rPr>
                <a:t>i</a:t>
              </a:r>
              <a:endParaRPr lang="zh-CN" altLang="en-US" sz="1600" b="0" dirty="0">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82B87200-322D-4FC3-A5E6-BD8D745619EA}"/>
                </a:ext>
              </a:extLst>
            </p:cNvPr>
            <p:cNvSpPr/>
            <p:nvPr/>
          </p:nvSpPr>
          <p:spPr bwMode="auto">
            <a:xfrm>
              <a:off x="5698369" y="2688356"/>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b(</a:t>
              </a:r>
              <a:r>
                <a:rPr lang="zh-CN" altLang="en-US" sz="1600" b="0" dirty="0">
                  <a:latin typeface="微软雅黑" panose="020B0503020204020204" pitchFamily="34" charset="-122"/>
                  <a:ea typeface="微软雅黑" panose="020B0503020204020204" pitchFamily="34" charset="-122"/>
                </a:rPr>
                <a:t>形参</a:t>
              </a:r>
              <a:r>
                <a:rPr lang="en-US" altLang="zh-CN" sz="1600" b="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46567155-09E0-475C-A483-20A31D9148CC}"/>
                </a:ext>
              </a:extLst>
            </p:cNvPr>
            <p:cNvSpPr/>
            <p:nvPr/>
          </p:nvSpPr>
          <p:spPr bwMode="auto">
            <a:xfrm>
              <a:off x="5698369" y="292197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5807F132-D828-4F2B-9A94-7017EB046381}"/>
                </a:ext>
              </a:extLst>
            </p:cNvPr>
            <p:cNvSpPr/>
            <p:nvPr/>
          </p:nvSpPr>
          <p:spPr bwMode="auto">
            <a:xfrm>
              <a:off x="5698369" y="3155598"/>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cxnSp>
          <p:nvCxnSpPr>
            <p:cNvPr id="54" name="连接符: 肘形 53">
              <a:extLst>
                <a:ext uri="{FF2B5EF4-FFF2-40B4-BE49-F238E27FC236}">
                  <a16:creationId xmlns:a16="http://schemas.microsoft.com/office/drawing/2014/main" id="{77452CC2-8A14-4948-B024-EB6632258E5C}"/>
                </a:ext>
              </a:extLst>
            </p:cNvPr>
            <p:cNvCxnSpPr>
              <a:cxnSpLocks/>
            </p:cNvCxnSpPr>
            <p:nvPr/>
          </p:nvCxnSpPr>
          <p:spPr>
            <a:xfrm>
              <a:off x="7068069" y="3272409"/>
              <a:ext cx="12700" cy="3271165"/>
            </a:xfrm>
            <a:prstGeom prst="bentConnector3">
              <a:avLst>
                <a:gd name="adj1" fmla="val 261509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25EE3A2C-A6CC-4666-A58C-5810CF4C6B22}"/>
                </a:ext>
              </a:extLst>
            </p:cNvPr>
            <p:cNvSpPr/>
            <p:nvPr/>
          </p:nvSpPr>
          <p:spPr bwMode="auto">
            <a:xfrm>
              <a:off x="5324992" y="3389094"/>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13</a:t>
              </a:r>
              <a:endParaRPr lang="zh-CN" altLang="en-US" sz="1600" b="0" dirty="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292939C2-B214-4E98-895E-109F36C72E67}"/>
                </a:ext>
              </a:extLst>
            </p:cNvPr>
            <p:cNvSpPr/>
            <p:nvPr/>
          </p:nvSpPr>
          <p:spPr bwMode="auto">
            <a:xfrm>
              <a:off x="5324992" y="3622715"/>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12</a:t>
              </a:r>
              <a:endParaRPr lang="zh-CN" altLang="en-US" sz="1600" b="0" dirty="0">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7F0F7EF1-5004-4F9F-92FF-3FF78EF313D5}"/>
                </a:ext>
              </a:extLst>
            </p:cNvPr>
            <p:cNvSpPr/>
            <p:nvPr/>
          </p:nvSpPr>
          <p:spPr bwMode="auto">
            <a:xfrm>
              <a:off x="5324992" y="2454611"/>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17</a:t>
              </a:r>
              <a:endParaRPr lang="zh-CN" altLang="en-US" sz="1600" b="0" dirty="0">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E2172311-8549-471E-9DCC-1F648ADFEA21}"/>
                </a:ext>
              </a:extLst>
            </p:cNvPr>
            <p:cNvSpPr/>
            <p:nvPr/>
          </p:nvSpPr>
          <p:spPr bwMode="auto">
            <a:xfrm>
              <a:off x="5324992" y="2688232"/>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16</a:t>
              </a:r>
              <a:endParaRPr lang="zh-CN" altLang="en-US" sz="1600" b="0" dirty="0">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912EF132-F010-45AF-8448-FCAA5DA0D468}"/>
                </a:ext>
              </a:extLst>
            </p:cNvPr>
            <p:cNvSpPr/>
            <p:nvPr/>
          </p:nvSpPr>
          <p:spPr bwMode="auto">
            <a:xfrm>
              <a:off x="5324992" y="2921853"/>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BD5A38BA-E464-415F-8E05-315C6B097358}"/>
                </a:ext>
              </a:extLst>
            </p:cNvPr>
            <p:cNvSpPr/>
            <p:nvPr/>
          </p:nvSpPr>
          <p:spPr bwMode="auto">
            <a:xfrm>
              <a:off x="5324992" y="3155474"/>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p:txBody>
        </p:sp>
        <p:cxnSp>
          <p:nvCxnSpPr>
            <p:cNvPr id="61" name="连接符: 肘形 60">
              <a:extLst>
                <a:ext uri="{FF2B5EF4-FFF2-40B4-BE49-F238E27FC236}">
                  <a16:creationId xmlns:a16="http://schemas.microsoft.com/office/drawing/2014/main" id="{4CE9571A-0475-4BCD-B853-B953F9FD06A4}"/>
                </a:ext>
              </a:extLst>
            </p:cNvPr>
            <p:cNvCxnSpPr>
              <a:cxnSpLocks/>
              <a:stCxn id="56" idx="1"/>
              <a:endCxn id="30" idx="1"/>
            </p:cNvCxnSpPr>
            <p:nvPr/>
          </p:nvCxnSpPr>
          <p:spPr>
            <a:xfrm rot="10800000" flipV="1">
              <a:off x="5324992" y="3739526"/>
              <a:ext cx="12700" cy="1411298"/>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76042D6D-5A13-484C-893A-0ECEBEDAEBCD}"/>
                </a:ext>
              </a:extLst>
            </p:cNvPr>
            <p:cNvSpPr/>
            <p:nvPr/>
          </p:nvSpPr>
          <p:spPr bwMode="auto">
            <a:xfrm>
              <a:off x="5698369" y="1985231"/>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64" name="矩形 63">
              <a:extLst>
                <a:ext uri="{FF2B5EF4-FFF2-40B4-BE49-F238E27FC236}">
                  <a16:creationId xmlns:a16="http://schemas.microsoft.com/office/drawing/2014/main" id="{87D39704-2B22-41A4-AAA5-9650839DE09B}"/>
                </a:ext>
              </a:extLst>
            </p:cNvPr>
            <p:cNvSpPr/>
            <p:nvPr/>
          </p:nvSpPr>
          <p:spPr bwMode="auto">
            <a:xfrm>
              <a:off x="5698369" y="2218852"/>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12</a:t>
              </a:r>
              <a:endParaRPr lang="zh-CN" altLang="en-US" sz="1600" b="0" dirty="0">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6AB2ED80-F93A-4047-A36D-3C75C25A7983}"/>
                </a:ext>
              </a:extLst>
            </p:cNvPr>
            <p:cNvSpPr/>
            <p:nvPr/>
          </p:nvSpPr>
          <p:spPr bwMode="auto">
            <a:xfrm>
              <a:off x="5698369" y="1050748"/>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v(</a:t>
              </a:r>
              <a:r>
                <a:rPr lang="zh-CN" altLang="en-US" sz="1600" dirty="0">
                  <a:latin typeface="微软雅黑" panose="020B0503020204020204" pitchFamily="34" charset="-122"/>
                  <a:ea typeface="微软雅黑" panose="020B0503020204020204" pitchFamily="34" charset="-122"/>
                </a:rPr>
                <a:t>形参</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57160F30-A607-488F-8EB9-87000FE49248}"/>
                </a:ext>
              </a:extLst>
            </p:cNvPr>
            <p:cNvSpPr/>
            <p:nvPr/>
          </p:nvSpPr>
          <p:spPr bwMode="auto">
            <a:xfrm>
              <a:off x="5698369" y="128436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u(</a:t>
              </a:r>
              <a:r>
                <a:rPr lang="zh-CN" altLang="en-US" sz="1600" b="0" dirty="0">
                  <a:latin typeface="微软雅黑" panose="020B0503020204020204" pitchFamily="34" charset="-122"/>
                  <a:ea typeface="微软雅黑" panose="020B0503020204020204" pitchFamily="34" charset="-122"/>
                </a:rPr>
                <a:t>形参</a:t>
              </a:r>
              <a:r>
                <a:rPr lang="en-US" altLang="zh-CN" sz="1600" b="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67" name="矩形 66">
              <a:extLst>
                <a:ext uri="{FF2B5EF4-FFF2-40B4-BE49-F238E27FC236}">
                  <a16:creationId xmlns:a16="http://schemas.microsoft.com/office/drawing/2014/main" id="{D937718A-5D69-4ACF-9624-0C895878C316}"/>
                </a:ext>
              </a:extLst>
            </p:cNvPr>
            <p:cNvSpPr/>
            <p:nvPr/>
          </p:nvSpPr>
          <p:spPr bwMode="auto">
            <a:xfrm>
              <a:off x="5698369" y="151799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8" name="矩形 67">
              <a:extLst>
                <a:ext uri="{FF2B5EF4-FFF2-40B4-BE49-F238E27FC236}">
                  <a16:creationId xmlns:a16="http://schemas.microsoft.com/office/drawing/2014/main" id="{B7D5608B-9FE4-49D5-867F-33E529B57596}"/>
                </a:ext>
              </a:extLst>
            </p:cNvPr>
            <p:cNvSpPr/>
            <p:nvPr/>
          </p:nvSpPr>
          <p:spPr bwMode="auto">
            <a:xfrm>
              <a:off x="5698369" y="1751611"/>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8D714268-4D17-4DE0-9196-4E52B569DB4A}"/>
                </a:ext>
              </a:extLst>
            </p:cNvPr>
            <p:cNvSpPr/>
            <p:nvPr/>
          </p:nvSpPr>
          <p:spPr bwMode="auto">
            <a:xfrm>
              <a:off x="5324992" y="1985107"/>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19</a:t>
              </a:r>
              <a:endParaRPr lang="zh-CN" altLang="en-US" sz="1600" b="0" dirty="0">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id="{F1C1AF2F-96C3-4768-9784-4F860FAE00F0}"/>
                </a:ext>
              </a:extLst>
            </p:cNvPr>
            <p:cNvSpPr/>
            <p:nvPr/>
          </p:nvSpPr>
          <p:spPr bwMode="auto">
            <a:xfrm>
              <a:off x="5324992" y="2218728"/>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18</a:t>
              </a:r>
              <a:endParaRPr lang="zh-CN" altLang="en-US" sz="1600" b="0" dirty="0">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1FE1C10F-6272-471A-B6BC-1BB31A0126D6}"/>
                </a:ext>
              </a:extLst>
            </p:cNvPr>
            <p:cNvSpPr/>
            <p:nvPr/>
          </p:nvSpPr>
          <p:spPr bwMode="auto">
            <a:xfrm>
              <a:off x="5324992" y="1050624"/>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23</a:t>
              </a:r>
              <a:endParaRPr lang="zh-CN" altLang="en-US" sz="1600" b="0" dirty="0">
                <a:latin typeface="微软雅黑" panose="020B0503020204020204" pitchFamily="34" charset="-122"/>
                <a:ea typeface="微软雅黑" panose="020B0503020204020204" pitchFamily="34" charset="-122"/>
              </a:endParaRPr>
            </a:p>
          </p:txBody>
        </p:sp>
        <p:sp>
          <p:nvSpPr>
            <p:cNvPr id="72" name="矩形 71">
              <a:extLst>
                <a:ext uri="{FF2B5EF4-FFF2-40B4-BE49-F238E27FC236}">
                  <a16:creationId xmlns:a16="http://schemas.microsoft.com/office/drawing/2014/main" id="{7F1DC4B3-6D43-4CB6-8F0A-360AA78FB2B5}"/>
                </a:ext>
              </a:extLst>
            </p:cNvPr>
            <p:cNvSpPr/>
            <p:nvPr/>
          </p:nvSpPr>
          <p:spPr bwMode="auto">
            <a:xfrm>
              <a:off x="5324992" y="1284245"/>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22</a:t>
              </a:r>
              <a:endParaRPr lang="zh-CN" altLang="en-US" sz="1600" b="0" dirty="0">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3C0A6B70-B9C9-4090-AA04-8112464744CA}"/>
                </a:ext>
              </a:extLst>
            </p:cNvPr>
            <p:cNvSpPr/>
            <p:nvPr/>
          </p:nvSpPr>
          <p:spPr bwMode="auto">
            <a:xfrm>
              <a:off x="5324992" y="1517866"/>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21</a:t>
              </a:r>
              <a:endParaRPr lang="zh-CN" altLang="en-US" sz="1600" dirty="0">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ECB3A6D0-27B6-4380-B1A3-30696ED36819}"/>
                </a:ext>
              </a:extLst>
            </p:cNvPr>
            <p:cNvSpPr/>
            <p:nvPr/>
          </p:nvSpPr>
          <p:spPr bwMode="auto">
            <a:xfrm>
              <a:off x="5324992" y="1751487"/>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20</a:t>
              </a:r>
              <a:endParaRPr lang="zh-CN" altLang="en-US" sz="1600" dirty="0">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4F2DB2B1-61DA-458C-A183-FCED2E28B5D1}"/>
                </a:ext>
              </a:extLst>
            </p:cNvPr>
            <p:cNvSpPr/>
            <p:nvPr/>
          </p:nvSpPr>
          <p:spPr bwMode="auto">
            <a:xfrm>
              <a:off x="5698369" y="58218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d</a:t>
              </a:r>
              <a:endParaRPr lang="zh-CN" altLang="en-US" sz="1600" dirty="0">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E0FD4178-BF83-4B6B-BD5D-2DB8686E3926}"/>
                </a:ext>
              </a:extLst>
            </p:cNvPr>
            <p:cNvSpPr/>
            <p:nvPr/>
          </p:nvSpPr>
          <p:spPr bwMode="auto">
            <a:xfrm>
              <a:off x="5698369" y="81581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c</a:t>
              </a:r>
              <a:endParaRPr lang="zh-CN" altLang="en-US" sz="1600" b="0" dirty="0">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4503BCB7-FE59-4F98-B59F-B7B6CCF8A03D}"/>
                </a:ext>
              </a:extLst>
            </p:cNvPr>
            <p:cNvSpPr/>
            <p:nvPr/>
          </p:nvSpPr>
          <p:spPr bwMode="auto">
            <a:xfrm>
              <a:off x="5324992" y="582065"/>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25</a:t>
              </a:r>
              <a:endParaRPr lang="zh-CN" altLang="en-US" sz="1600" b="0" dirty="0">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D3A17A4A-84D0-459F-BCE1-93A6FC1BAFE7}"/>
                </a:ext>
              </a:extLst>
            </p:cNvPr>
            <p:cNvSpPr/>
            <p:nvPr/>
          </p:nvSpPr>
          <p:spPr bwMode="auto">
            <a:xfrm>
              <a:off x="5324992" y="815686"/>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24</a:t>
              </a:r>
              <a:endParaRPr lang="zh-CN" altLang="en-US" sz="1600" b="0" dirty="0">
                <a:latin typeface="微软雅黑" panose="020B0503020204020204" pitchFamily="34" charset="-122"/>
                <a:ea typeface="微软雅黑" panose="020B0503020204020204" pitchFamily="34" charset="-122"/>
              </a:endParaRPr>
            </a:p>
          </p:txBody>
        </p:sp>
        <p:cxnSp>
          <p:nvCxnSpPr>
            <p:cNvPr id="79" name="连接符: 肘形 78">
              <a:extLst>
                <a:ext uri="{FF2B5EF4-FFF2-40B4-BE49-F238E27FC236}">
                  <a16:creationId xmlns:a16="http://schemas.microsoft.com/office/drawing/2014/main" id="{94E91C3A-2FFC-4199-9C5C-60CB491B7796}"/>
                </a:ext>
              </a:extLst>
            </p:cNvPr>
            <p:cNvCxnSpPr>
              <a:cxnSpLocks/>
              <a:stCxn id="68" idx="3"/>
              <a:endCxn id="46" idx="3"/>
            </p:cNvCxnSpPr>
            <p:nvPr/>
          </p:nvCxnSpPr>
          <p:spPr>
            <a:xfrm>
              <a:off x="7080769" y="1868422"/>
              <a:ext cx="12700" cy="1871228"/>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连接符: 肘形 81">
              <a:extLst>
                <a:ext uri="{FF2B5EF4-FFF2-40B4-BE49-F238E27FC236}">
                  <a16:creationId xmlns:a16="http://schemas.microsoft.com/office/drawing/2014/main" id="{4F7C57B0-CE59-4D2F-9634-05E6F711723D}"/>
                </a:ext>
              </a:extLst>
            </p:cNvPr>
            <p:cNvCxnSpPr>
              <a:cxnSpLocks/>
              <a:stCxn id="70" idx="1"/>
              <a:endCxn id="56" idx="1"/>
            </p:cNvCxnSpPr>
            <p:nvPr/>
          </p:nvCxnSpPr>
          <p:spPr>
            <a:xfrm rot="10800000" flipV="1">
              <a:off x="5324992" y="2335538"/>
              <a:ext cx="12700" cy="1403987"/>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6393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42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41" name="TextBox 8">
            <a:extLst>
              <a:ext uri="{FF2B5EF4-FFF2-40B4-BE49-F238E27FC236}">
                <a16:creationId xmlns:a16="http://schemas.microsoft.com/office/drawing/2014/main" id="{30AF02AB-30C9-4532-874C-4FFED98B21F8}"/>
              </a:ext>
            </a:extLst>
          </p:cNvPr>
          <p:cNvSpPr txBox="1">
            <a:spLocks noChangeArrowheads="1"/>
          </p:cNvSpPr>
          <p:nvPr/>
        </p:nvSpPr>
        <p:spPr bwMode="auto">
          <a:xfrm>
            <a:off x="128145" y="557521"/>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grpSp>
        <p:nvGrpSpPr>
          <p:cNvPr id="21" name="组合 20">
            <a:extLst>
              <a:ext uri="{FF2B5EF4-FFF2-40B4-BE49-F238E27FC236}">
                <a16:creationId xmlns:a16="http://schemas.microsoft.com/office/drawing/2014/main" id="{280DCE4B-9B89-45DB-8075-107187C1C101}"/>
              </a:ext>
            </a:extLst>
          </p:cNvPr>
          <p:cNvGrpSpPr/>
          <p:nvPr/>
        </p:nvGrpSpPr>
        <p:grpSpPr>
          <a:xfrm>
            <a:off x="3419872" y="679396"/>
            <a:ext cx="5581781" cy="6087658"/>
            <a:chOff x="3419872" y="679396"/>
            <a:chExt cx="5581781" cy="6087658"/>
          </a:xfrm>
        </p:grpSpPr>
        <p:sp>
          <p:nvSpPr>
            <p:cNvPr id="9" name="矩形 8">
              <a:extLst>
                <a:ext uri="{FF2B5EF4-FFF2-40B4-BE49-F238E27FC236}">
                  <a16:creationId xmlns:a16="http://schemas.microsoft.com/office/drawing/2014/main" id="{55C94636-4D0D-4CA3-B11B-477D03C62E1D}"/>
                </a:ext>
              </a:extLst>
            </p:cNvPr>
            <p:cNvSpPr/>
            <p:nvPr/>
          </p:nvSpPr>
          <p:spPr bwMode="auto">
            <a:xfrm>
              <a:off x="4854453" y="4889110"/>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11" name="矩形 10">
              <a:extLst>
                <a:ext uri="{FF2B5EF4-FFF2-40B4-BE49-F238E27FC236}">
                  <a16:creationId xmlns:a16="http://schemas.microsoft.com/office/drawing/2014/main" id="{BBCD53FA-3C56-490A-B8CE-A122BB41D9F9}"/>
                </a:ext>
              </a:extLst>
            </p:cNvPr>
            <p:cNvSpPr/>
            <p:nvPr/>
          </p:nvSpPr>
          <p:spPr bwMode="auto">
            <a:xfrm>
              <a:off x="4854453" y="5122731"/>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3CEE7A2A-FDFF-4065-A348-25217A8A1F3C}"/>
                </a:ext>
              </a:extLst>
            </p:cNvPr>
            <p:cNvSpPr/>
            <p:nvPr/>
          </p:nvSpPr>
          <p:spPr bwMode="auto">
            <a:xfrm>
              <a:off x="4854453" y="5356352"/>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x</a:t>
              </a:r>
              <a:endParaRPr lang="zh-CN" altLang="en-US" sz="1600" b="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7915427-9C26-4DF0-8EF6-3839F6A99312}"/>
                </a:ext>
              </a:extLst>
            </p:cNvPr>
            <p:cNvSpPr/>
            <p:nvPr/>
          </p:nvSpPr>
          <p:spPr bwMode="auto">
            <a:xfrm>
              <a:off x="4854453" y="558997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a</a:t>
              </a:r>
              <a:endParaRPr lang="zh-CN" altLang="en-US" sz="1600" b="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3DF47A4F-71E8-4008-8FF5-2F02A0D61133}"/>
                </a:ext>
              </a:extLst>
            </p:cNvPr>
            <p:cNvSpPr/>
            <p:nvPr/>
          </p:nvSpPr>
          <p:spPr bwMode="auto">
            <a:xfrm>
              <a:off x="4854453" y="5823594"/>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3A6D7525-8FFE-47B0-9448-46856481EE53}"/>
                </a:ext>
              </a:extLst>
            </p:cNvPr>
            <p:cNvSpPr/>
            <p:nvPr/>
          </p:nvSpPr>
          <p:spPr bwMode="auto">
            <a:xfrm>
              <a:off x="4854453" y="6057215"/>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null</a:t>
              </a:r>
              <a:endParaRPr lang="zh-CN" altLang="en-US" sz="16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FF282699-6C62-4584-BEDF-E3F20644EB8D}"/>
                </a:ext>
              </a:extLst>
            </p:cNvPr>
            <p:cNvSpPr/>
            <p:nvPr/>
          </p:nvSpPr>
          <p:spPr bwMode="auto">
            <a:xfrm>
              <a:off x="4854453" y="6290836"/>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19" name="矩形 18">
              <a:extLst>
                <a:ext uri="{FF2B5EF4-FFF2-40B4-BE49-F238E27FC236}">
                  <a16:creationId xmlns:a16="http://schemas.microsoft.com/office/drawing/2014/main" id="{4669ADA2-0804-48C6-B8A9-E608B31E7C2F}"/>
                </a:ext>
              </a:extLst>
            </p:cNvPr>
            <p:cNvSpPr/>
            <p:nvPr/>
          </p:nvSpPr>
          <p:spPr bwMode="auto">
            <a:xfrm>
              <a:off x="4854453" y="652445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833941CF-F999-465F-BB00-B6765816BB43}"/>
                </a:ext>
              </a:extLst>
            </p:cNvPr>
            <p:cNvSpPr/>
            <p:nvPr/>
          </p:nvSpPr>
          <p:spPr>
            <a:xfrm>
              <a:off x="6894761" y="5626014"/>
              <a:ext cx="1409360"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过程</a:t>
              </a:r>
              <a:r>
                <a:rPr lang="en-US" altLang="zh-CN" dirty="0">
                  <a:solidFill>
                    <a:srgbClr val="FF0000"/>
                  </a:solidFill>
                  <a:latin typeface="微软雅黑" panose="020B0503020204020204" pitchFamily="34" charset="-122"/>
                  <a:ea typeface="微软雅黑" panose="020B0503020204020204" pitchFamily="34" charset="-122"/>
                </a:rPr>
                <a:t>R</a:t>
              </a:r>
              <a:r>
                <a:rPr lang="zh-CN" altLang="en-US" dirty="0">
                  <a:solidFill>
                    <a:srgbClr val="FF0000"/>
                  </a:solidFill>
                  <a:latin typeface="微软雅黑" panose="020B0503020204020204" pitchFamily="34" charset="-122"/>
                  <a:ea typeface="微软雅黑" panose="020B0503020204020204" pitchFamily="34" charset="-122"/>
                </a:rPr>
                <a:t>调用</a:t>
              </a:r>
              <a:r>
                <a:rPr lang="en-US" altLang="zh-CN" dirty="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endParaRPr>
            </a:p>
          </p:txBody>
        </p:sp>
        <p:sp>
          <p:nvSpPr>
            <p:cNvPr id="25" name="矩形 24">
              <a:extLst>
                <a:ext uri="{FF2B5EF4-FFF2-40B4-BE49-F238E27FC236}">
                  <a16:creationId xmlns:a16="http://schemas.microsoft.com/office/drawing/2014/main" id="{D85AAE5B-A936-499E-9E45-DA18044FC5B8}"/>
                </a:ext>
              </a:extLst>
            </p:cNvPr>
            <p:cNvSpPr/>
            <p:nvPr/>
          </p:nvSpPr>
          <p:spPr bwMode="auto">
            <a:xfrm>
              <a:off x="4854453" y="395462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err="1">
                  <a:latin typeface="微软雅黑" panose="020B0503020204020204" pitchFamily="34" charset="-122"/>
                  <a:ea typeface="微软雅黑" panose="020B0503020204020204" pitchFamily="34" charset="-122"/>
                </a:rPr>
                <a:t>i</a:t>
              </a:r>
              <a:endParaRPr lang="zh-CN" altLang="en-US" sz="1600" b="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7D4E4E5-60D4-4E56-A107-01C6F93D8902}"/>
                </a:ext>
              </a:extLst>
            </p:cNvPr>
            <p:cNvSpPr/>
            <p:nvPr/>
          </p:nvSpPr>
          <p:spPr bwMode="auto">
            <a:xfrm>
              <a:off x="4854453" y="4188248"/>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c</a:t>
              </a:r>
              <a:endParaRPr lang="zh-CN" altLang="en-US" sz="1600" b="0"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C55DC91A-DF79-42D7-8229-189AFABF4851}"/>
                </a:ext>
              </a:extLst>
            </p:cNvPr>
            <p:cNvSpPr/>
            <p:nvPr/>
          </p:nvSpPr>
          <p:spPr bwMode="auto">
            <a:xfrm>
              <a:off x="4854453" y="442186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02452E4B-1897-4DC7-9ED3-F022D9EF3F87}"/>
                </a:ext>
              </a:extLst>
            </p:cNvPr>
            <p:cNvSpPr/>
            <p:nvPr/>
          </p:nvSpPr>
          <p:spPr bwMode="auto">
            <a:xfrm>
              <a:off x="4854453" y="465549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26D66E75-C0A4-4130-86D5-20BC97C06FF9}"/>
                </a:ext>
              </a:extLst>
            </p:cNvPr>
            <p:cNvSpPr/>
            <p:nvPr/>
          </p:nvSpPr>
          <p:spPr bwMode="auto">
            <a:xfrm>
              <a:off x="4481076" y="4898086"/>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7</a:t>
              </a:r>
              <a:endParaRPr lang="zh-CN" altLang="en-US" sz="1600" b="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C276BF8F-D9F2-431B-9913-2E0B81CF31A6}"/>
                </a:ext>
              </a:extLst>
            </p:cNvPr>
            <p:cNvSpPr/>
            <p:nvPr/>
          </p:nvSpPr>
          <p:spPr bwMode="auto">
            <a:xfrm>
              <a:off x="4481076" y="5131707"/>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6</a:t>
              </a:r>
              <a:endParaRPr lang="zh-CN" altLang="en-US" sz="1600" b="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DD55E651-6E09-4170-B5B1-7A0670613866}"/>
                </a:ext>
              </a:extLst>
            </p:cNvPr>
            <p:cNvSpPr/>
            <p:nvPr/>
          </p:nvSpPr>
          <p:spPr bwMode="auto">
            <a:xfrm>
              <a:off x="4481076" y="5365328"/>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5</a:t>
              </a:r>
              <a:endParaRPr lang="zh-CN" altLang="en-US" sz="1600" b="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923F5CFD-6D13-4738-AB8D-933DAF92077C}"/>
                </a:ext>
              </a:extLst>
            </p:cNvPr>
            <p:cNvSpPr/>
            <p:nvPr/>
          </p:nvSpPr>
          <p:spPr bwMode="auto">
            <a:xfrm>
              <a:off x="4481076" y="5598949"/>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4</a:t>
              </a:r>
              <a:endParaRPr lang="zh-CN" altLang="en-US" sz="1600" b="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18856A1B-26B1-4071-B04E-789CF84283FA}"/>
                </a:ext>
              </a:extLst>
            </p:cNvPr>
            <p:cNvSpPr/>
            <p:nvPr/>
          </p:nvSpPr>
          <p:spPr bwMode="auto">
            <a:xfrm>
              <a:off x="4481076" y="5832570"/>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3</a:t>
              </a:r>
              <a:endParaRPr lang="zh-CN" altLang="en-US" sz="1600" b="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4DF2FD14-08C3-4384-84BE-049BFFE77300}"/>
                </a:ext>
              </a:extLst>
            </p:cNvPr>
            <p:cNvSpPr/>
            <p:nvPr/>
          </p:nvSpPr>
          <p:spPr bwMode="auto">
            <a:xfrm>
              <a:off x="4481076" y="6066191"/>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26FDC3B4-EAD7-479A-82E9-36D3254BD25E}"/>
                </a:ext>
              </a:extLst>
            </p:cNvPr>
            <p:cNvSpPr/>
            <p:nvPr/>
          </p:nvSpPr>
          <p:spPr bwMode="auto">
            <a:xfrm>
              <a:off x="4481076" y="6299812"/>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a:t>
              </a:r>
              <a:endParaRPr lang="zh-CN" altLang="en-US" sz="1600" b="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4CBBF725-617B-4F47-A977-4878EADBB556}"/>
                </a:ext>
              </a:extLst>
            </p:cNvPr>
            <p:cNvSpPr/>
            <p:nvPr/>
          </p:nvSpPr>
          <p:spPr bwMode="auto">
            <a:xfrm>
              <a:off x="4481076" y="6533433"/>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0</a:t>
              </a:r>
              <a:endParaRPr lang="zh-CN" altLang="en-US" sz="1600" b="0"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2E45B9AC-8484-46F0-A2D8-EE44C598BE8C}"/>
                </a:ext>
              </a:extLst>
            </p:cNvPr>
            <p:cNvSpPr/>
            <p:nvPr/>
          </p:nvSpPr>
          <p:spPr bwMode="auto">
            <a:xfrm>
              <a:off x="4481076" y="3963603"/>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11</a:t>
              </a:r>
              <a:endParaRPr lang="zh-CN" altLang="en-US" sz="1600" b="0"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A7629998-0995-4D70-B93D-E39481B43F7D}"/>
                </a:ext>
              </a:extLst>
            </p:cNvPr>
            <p:cNvSpPr/>
            <p:nvPr/>
          </p:nvSpPr>
          <p:spPr bwMode="auto">
            <a:xfrm>
              <a:off x="4481076" y="4197224"/>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10</a:t>
              </a:r>
              <a:endParaRPr lang="zh-CN" altLang="en-US" sz="1600" b="0" dirty="0">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E73A3E12-6E54-4B44-BD9B-FBF932FBD0AD}"/>
                </a:ext>
              </a:extLst>
            </p:cNvPr>
            <p:cNvSpPr/>
            <p:nvPr/>
          </p:nvSpPr>
          <p:spPr bwMode="auto">
            <a:xfrm>
              <a:off x="4481076" y="4430845"/>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9</a:t>
              </a:r>
              <a:endParaRPr lang="zh-CN" altLang="en-US" sz="1600" dirty="0">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54344A9E-AAF6-4E72-A199-2A544E4D9A55}"/>
                </a:ext>
              </a:extLst>
            </p:cNvPr>
            <p:cNvSpPr/>
            <p:nvPr/>
          </p:nvSpPr>
          <p:spPr bwMode="auto">
            <a:xfrm>
              <a:off x="4481076" y="4664466"/>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8</a:t>
              </a:r>
              <a:endParaRPr lang="zh-CN" altLang="en-US" sz="1600" dirty="0">
                <a:latin typeface="微软雅黑" panose="020B0503020204020204" pitchFamily="34" charset="-122"/>
                <a:ea typeface="微软雅黑" panose="020B0503020204020204" pitchFamily="34" charset="-122"/>
              </a:endParaRPr>
            </a:p>
          </p:txBody>
        </p:sp>
        <p:cxnSp>
          <p:nvCxnSpPr>
            <p:cNvPr id="15" name="连接符: 肘形 14">
              <a:extLst>
                <a:ext uri="{FF2B5EF4-FFF2-40B4-BE49-F238E27FC236}">
                  <a16:creationId xmlns:a16="http://schemas.microsoft.com/office/drawing/2014/main" id="{D4554BAD-529C-46A7-B966-33C520D39246}"/>
                </a:ext>
              </a:extLst>
            </p:cNvPr>
            <p:cNvCxnSpPr>
              <a:cxnSpLocks/>
              <a:stCxn id="30" idx="1"/>
              <a:endCxn id="36" idx="1"/>
            </p:cNvCxnSpPr>
            <p:nvPr/>
          </p:nvCxnSpPr>
          <p:spPr>
            <a:xfrm rot="10800000" flipV="1">
              <a:off x="4481076" y="5248518"/>
              <a:ext cx="12700" cy="140172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DFCC2DBE-9004-4ECC-B139-3F19B122639C}"/>
                </a:ext>
              </a:extLst>
            </p:cNvPr>
            <p:cNvCxnSpPr>
              <a:cxnSpLocks/>
            </p:cNvCxnSpPr>
            <p:nvPr/>
          </p:nvCxnSpPr>
          <p:spPr>
            <a:xfrm>
              <a:off x="6224153" y="4772301"/>
              <a:ext cx="12700" cy="1868967"/>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94BE30C-8F72-4567-8B26-BFC62415F621}"/>
                </a:ext>
              </a:extLst>
            </p:cNvPr>
            <p:cNvSpPr/>
            <p:nvPr/>
          </p:nvSpPr>
          <p:spPr>
            <a:xfrm>
              <a:off x="3419872" y="6355180"/>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动态链</a:t>
              </a:r>
              <a:endParaRPr lang="zh-CN" altLang="en-US" sz="1600" dirty="0"/>
            </a:p>
          </p:txBody>
        </p:sp>
        <p:sp>
          <p:nvSpPr>
            <p:cNvPr id="49" name="矩形 48">
              <a:extLst>
                <a:ext uri="{FF2B5EF4-FFF2-40B4-BE49-F238E27FC236}">
                  <a16:creationId xmlns:a16="http://schemas.microsoft.com/office/drawing/2014/main" id="{89023872-2C9C-49C0-AF34-04DBB7F44ADB}"/>
                </a:ext>
              </a:extLst>
            </p:cNvPr>
            <p:cNvSpPr/>
            <p:nvPr/>
          </p:nvSpPr>
          <p:spPr>
            <a:xfrm>
              <a:off x="6625657" y="6311689"/>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静态链</a:t>
              </a:r>
              <a:endParaRPr lang="zh-CN" altLang="en-US" sz="1600" dirty="0"/>
            </a:p>
          </p:txBody>
        </p:sp>
        <p:sp>
          <p:nvSpPr>
            <p:cNvPr id="44" name="矩形 43">
              <a:extLst>
                <a:ext uri="{FF2B5EF4-FFF2-40B4-BE49-F238E27FC236}">
                  <a16:creationId xmlns:a16="http://schemas.microsoft.com/office/drawing/2014/main" id="{81148AB6-13C0-41DF-81B5-96FD0263FDDF}"/>
                </a:ext>
              </a:extLst>
            </p:cNvPr>
            <p:cNvSpPr/>
            <p:nvPr/>
          </p:nvSpPr>
          <p:spPr bwMode="auto">
            <a:xfrm>
              <a:off x="4854453" y="3486912"/>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46" name="矩形 45">
              <a:extLst>
                <a:ext uri="{FF2B5EF4-FFF2-40B4-BE49-F238E27FC236}">
                  <a16:creationId xmlns:a16="http://schemas.microsoft.com/office/drawing/2014/main" id="{8A6DB5A0-2E52-43D5-9C75-F1EC9C5AE160}"/>
                </a:ext>
              </a:extLst>
            </p:cNvPr>
            <p:cNvSpPr/>
            <p:nvPr/>
          </p:nvSpPr>
          <p:spPr bwMode="auto">
            <a:xfrm>
              <a:off x="4854453" y="372053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6</a:t>
              </a:r>
              <a:endParaRPr lang="zh-CN" altLang="en-US" sz="1600" b="0" dirty="0">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ED49FFA5-A29B-4ECC-90C0-E412046E0260}"/>
                </a:ext>
              </a:extLst>
            </p:cNvPr>
            <p:cNvSpPr/>
            <p:nvPr/>
          </p:nvSpPr>
          <p:spPr bwMode="auto">
            <a:xfrm>
              <a:off x="4854453" y="255242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err="1">
                  <a:latin typeface="微软雅黑" panose="020B0503020204020204" pitchFamily="34" charset="-122"/>
                  <a:ea typeface="微软雅黑" panose="020B0503020204020204" pitchFamily="34" charset="-122"/>
                </a:rPr>
                <a:t>i</a:t>
              </a:r>
              <a:endParaRPr lang="zh-CN" altLang="en-US" sz="1600" b="0" dirty="0">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82B87200-322D-4FC3-A5E6-BD8D745619EA}"/>
                </a:ext>
              </a:extLst>
            </p:cNvPr>
            <p:cNvSpPr/>
            <p:nvPr/>
          </p:nvSpPr>
          <p:spPr bwMode="auto">
            <a:xfrm>
              <a:off x="4854453" y="278605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b(</a:t>
              </a:r>
              <a:r>
                <a:rPr lang="zh-CN" altLang="en-US" sz="1600" b="0" dirty="0">
                  <a:latin typeface="微软雅黑" panose="020B0503020204020204" pitchFamily="34" charset="-122"/>
                  <a:ea typeface="微软雅黑" panose="020B0503020204020204" pitchFamily="34" charset="-122"/>
                </a:rPr>
                <a:t>形参</a:t>
              </a:r>
              <a:r>
                <a:rPr lang="en-US" altLang="zh-CN" sz="1600" b="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46567155-09E0-475C-A483-20A31D9148CC}"/>
                </a:ext>
              </a:extLst>
            </p:cNvPr>
            <p:cNvSpPr/>
            <p:nvPr/>
          </p:nvSpPr>
          <p:spPr bwMode="auto">
            <a:xfrm>
              <a:off x="4854453" y="3019671"/>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5807F132-D828-4F2B-9A94-7017EB046381}"/>
                </a:ext>
              </a:extLst>
            </p:cNvPr>
            <p:cNvSpPr/>
            <p:nvPr/>
          </p:nvSpPr>
          <p:spPr bwMode="auto">
            <a:xfrm>
              <a:off x="4854453" y="3253292"/>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cxnSp>
          <p:nvCxnSpPr>
            <p:cNvPr id="54" name="连接符: 肘形 53">
              <a:extLst>
                <a:ext uri="{FF2B5EF4-FFF2-40B4-BE49-F238E27FC236}">
                  <a16:creationId xmlns:a16="http://schemas.microsoft.com/office/drawing/2014/main" id="{77452CC2-8A14-4948-B024-EB6632258E5C}"/>
                </a:ext>
              </a:extLst>
            </p:cNvPr>
            <p:cNvCxnSpPr>
              <a:cxnSpLocks/>
            </p:cNvCxnSpPr>
            <p:nvPr/>
          </p:nvCxnSpPr>
          <p:spPr>
            <a:xfrm>
              <a:off x="6224153" y="3370103"/>
              <a:ext cx="12700" cy="3271165"/>
            </a:xfrm>
            <a:prstGeom prst="bentConnector3">
              <a:avLst>
                <a:gd name="adj1" fmla="val 338490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25EE3A2C-A6CC-4666-A58C-5810CF4C6B22}"/>
                </a:ext>
              </a:extLst>
            </p:cNvPr>
            <p:cNvSpPr/>
            <p:nvPr/>
          </p:nvSpPr>
          <p:spPr bwMode="auto">
            <a:xfrm>
              <a:off x="4481076" y="3486788"/>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13</a:t>
              </a:r>
              <a:endParaRPr lang="zh-CN" altLang="en-US" sz="1600" b="0" dirty="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292939C2-B214-4E98-895E-109F36C72E67}"/>
                </a:ext>
              </a:extLst>
            </p:cNvPr>
            <p:cNvSpPr/>
            <p:nvPr/>
          </p:nvSpPr>
          <p:spPr bwMode="auto">
            <a:xfrm>
              <a:off x="4481076" y="3720409"/>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12</a:t>
              </a:r>
              <a:endParaRPr lang="zh-CN" altLang="en-US" sz="1600" b="0" dirty="0">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7F0F7EF1-5004-4F9F-92FF-3FF78EF313D5}"/>
                </a:ext>
              </a:extLst>
            </p:cNvPr>
            <p:cNvSpPr/>
            <p:nvPr/>
          </p:nvSpPr>
          <p:spPr bwMode="auto">
            <a:xfrm>
              <a:off x="4481076" y="2552305"/>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17</a:t>
              </a:r>
              <a:endParaRPr lang="zh-CN" altLang="en-US" sz="1600" b="0" dirty="0">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E2172311-8549-471E-9DCC-1F648ADFEA21}"/>
                </a:ext>
              </a:extLst>
            </p:cNvPr>
            <p:cNvSpPr/>
            <p:nvPr/>
          </p:nvSpPr>
          <p:spPr bwMode="auto">
            <a:xfrm>
              <a:off x="4481076" y="2785926"/>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16</a:t>
              </a:r>
              <a:endParaRPr lang="zh-CN" altLang="en-US" sz="1600" b="0" dirty="0">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912EF132-F010-45AF-8448-FCAA5DA0D468}"/>
                </a:ext>
              </a:extLst>
            </p:cNvPr>
            <p:cNvSpPr/>
            <p:nvPr/>
          </p:nvSpPr>
          <p:spPr bwMode="auto">
            <a:xfrm>
              <a:off x="4481076" y="3019547"/>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15</a:t>
              </a:r>
              <a:endParaRPr lang="zh-CN" altLang="en-US" sz="1600" dirty="0">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BD5A38BA-E464-415F-8E05-315C6B097358}"/>
                </a:ext>
              </a:extLst>
            </p:cNvPr>
            <p:cNvSpPr/>
            <p:nvPr/>
          </p:nvSpPr>
          <p:spPr bwMode="auto">
            <a:xfrm>
              <a:off x="4481076" y="3253168"/>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14</a:t>
              </a:r>
              <a:endParaRPr lang="zh-CN" altLang="en-US" sz="1600" dirty="0">
                <a:latin typeface="微软雅黑" panose="020B0503020204020204" pitchFamily="34" charset="-122"/>
                <a:ea typeface="微软雅黑" panose="020B0503020204020204" pitchFamily="34" charset="-122"/>
              </a:endParaRPr>
            </a:p>
          </p:txBody>
        </p:sp>
        <p:cxnSp>
          <p:nvCxnSpPr>
            <p:cNvPr id="61" name="连接符: 肘形 60">
              <a:extLst>
                <a:ext uri="{FF2B5EF4-FFF2-40B4-BE49-F238E27FC236}">
                  <a16:creationId xmlns:a16="http://schemas.microsoft.com/office/drawing/2014/main" id="{4CE9571A-0475-4BCD-B853-B953F9FD06A4}"/>
                </a:ext>
              </a:extLst>
            </p:cNvPr>
            <p:cNvCxnSpPr>
              <a:cxnSpLocks/>
              <a:stCxn id="56" idx="1"/>
              <a:endCxn id="30" idx="1"/>
            </p:cNvCxnSpPr>
            <p:nvPr/>
          </p:nvCxnSpPr>
          <p:spPr>
            <a:xfrm rot="10800000" flipV="1">
              <a:off x="4481076" y="3837220"/>
              <a:ext cx="12700" cy="1411298"/>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76042D6D-5A13-484C-893A-0ECEBEDAEBCD}"/>
                </a:ext>
              </a:extLst>
            </p:cNvPr>
            <p:cNvSpPr/>
            <p:nvPr/>
          </p:nvSpPr>
          <p:spPr bwMode="auto">
            <a:xfrm>
              <a:off x="4854453" y="2082925"/>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64" name="矩形 63">
              <a:extLst>
                <a:ext uri="{FF2B5EF4-FFF2-40B4-BE49-F238E27FC236}">
                  <a16:creationId xmlns:a16="http://schemas.microsoft.com/office/drawing/2014/main" id="{87D39704-2B22-41A4-AAA5-9650839DE09B}"/>
                </a:ext>
              </a:extLst>
            </p:cNvPr>
            <p:cNvSpPr/>
            <p:nvPr/>
          </p:nvSpPr>
          <p:spPr bwMode="auto">
            <a:xfrm>
              <a:off x="4854453" y="2316546"/>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12</a:t>
              </a:r>
              <a:endParaRPr lang="zh-CN" altLang="en-US" sz="1600" b="0" dirty="0">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6AB2ED80-F93A-4047-A36D-3C75C25A7983}"/>
                </a:ext>
              </a:extLst>
            </p:cNvPr>
            <p:cNvSpPr/>
            <p:nvPr/>
          </p:nvSpPr>
          <p:spPr bwMode="auto">
            <a:xfrm>
              <a:off x="4854453" y="1148442"/>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v(</a:t>
              </a:r>
              <a:r>
                <a:rPr lang="zh-CN" altLang="en-US" sz="1600" dirty="0">
                  <a:latin typeface="微软雅黑" panose="020B0503020204020204" pitchFamily="34" charset="-122"/>
                  <a:ea typeface="微软雅黑" panose="020B0503020204020204" pitchFamily="34" charset="-122"/>
                </a:rPr>
                <a:t>形参</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57160F30-A607-488F-8EB9-87000FE49248}"/>
                </a:ext>
              </a:extLst>
            </p:cNvPr>
            <p:cNvSpPr/>
            <p:nvPr/>
          </p:nvSpPr>
          <p:spPr bwMode="auto">
            <a:xfrm>
              <a:off x="4854453" y="138206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u(</a:t>
              </a:r>
              <a:r>
                <a:rPr lang="zh-CN" altLang="en-US" sz="1600" b="0" dirty="0">
                  <a:latin typeface="微软雅黑" panose="020B0503020204020204" pitchFamily="34" charset="-122"/>
                  <a:ea typeface="微软雅黑" panose="020B0503020204020204" pitchFamily="34" charset="-122"/>
                </a:rPr>
                <a:t>形参</a:t>
              </a:r>
              <a:r>
                <a:rPr lang="en-US" altLang="zh-CN" sz="1600" b="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67" name="矩形 66">
              <a:extLst>
                <a:ext uri="{FF2B5EF4-FFF2-40B4-BE49-F238E27FC236}">
                  <a16:creationId xmlns:a16="http://schemas.microsoft.com/office/drawing/2014/main" id="{D937718A-5D69-4ACF-9624-0C895878C316}"/>
                </a:ext>
              </a:extLst>
            </p:cNvPr>
            <p:cNvSpPr/>
            <p:nvPr/>
          </p:nvSpPr>
          <p:spPr bwMode="auto">
            <a:xfrm>
              <a:off x="4854453" y="1615684"/>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8" name="矩形 67">
              <a:extLst>
                <a:ext uri="{FF2B5EF4-FFF2-40B4-BE49-F238E27FC236}">
                  <a16:creationId xmlns:a16="http://schemas.microsoft.com/office/drawing/2014/main" id="{B7D5608B-9FE4-49D5-867F-33E529B57596}"/>
                </a:ext>
              </a:extLst>
            </p:cNvPr>
            <p:cNvSpPr/>
            <p:nvPr/>
          </p:nvSpPr>
          <p:spPr bwMode="auto">
            <a:xfrm>
              <a:off x="4854453" y="1849305"/>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8D714268-4D17-4DE0-9196-4E52B569DB4A}"/>
                </a:ext>
              </a:extLst>
            </p:cNvPr>
            <p:cNvSpPr/>
            <p:nvPr/>
          </p:nvSpPr>
          <p:spPr bwMode="auto">
            <a:xfrm>
              <a:off x="4481076" y="2082801"/>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19</a:t>
              </a:r>
              <a:endParaRPr lang="zh-CN" altLang="en-US" sz="1600" b="0" dirty="0">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id="{F1C1AF2F-96C3-4768-9784-4F860FAE00F0}"/>
                </a:ext>
              </a:extLst>
            </p:cNvPr>
            <p:cNvSpPr/>
            <p:nvPr/>
          </p:nvSpPr>
          <p:spPr bwMode="auto">
            <a:xfrm>
              <a:off x="4481076" y="2316422"/>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18</a:t>
              </a:r>
              <a:endParaRPr lang="zh-CN" altLang="en-US" sz="1600" b="0" dirty="0">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1FE1C10F-6272-471A-B6BC-1BB31A0126D6}"/>
                </a:ext>
              </a:extLst>
            </p:cNvPr>
            <p:cNvSpPr/>
            <p:nvPr/>
          </p:nvSpPr>
          <p:spPr bwMode="auto">
            <a:xfrm>
              <a:off x="4481076" y="1148318"/>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23</a:t>
              </a:r>
              <a:endParaRPr lang="zh-CN" altLang="en-US" sz="1600" b="0" dirty="0">
                <a:latin typeface="微软雅黑" panose="020B0503020204020204" pitchFamily="34" charset="-122"/>
                <a:ea typeface="微软雅黑" panose="020B0503020204020204" pitchFamily="34" charset="-122"/>
              </a:endParaRPr>
            </a:p>
          </p:txBody>
        </p:sp>
        <p:sp>
          <p:nvSpPr>
            <p:cNvPr id="72" name="矩形 71">
              <a:extLst>
                <a:ext uri="{FF2B5EF4-FFF2-40B4-BE49-F238E27FC236}">
                  <a16:creationId xmlns:a16="http://schemas.microsoft.com/office/drawing/2014/main" id="{7F1DC4B3-6D43-4CB6-8F0A-360AA78FB2B5}"/>
                </a:ext>
              </a:extLst>
            </p:cNvPr>
            <p:cNvSpPr/>
            <p:nvPr/>
          </p:nvSpPr>
          <p:spPr bwMode="auto">
            <a:xfrm>
              <a:off x="4481076" y="1381939"/>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22</a:t>
              </a:r>
              <a:endParaRPr lang="zh-CN" altLang="en-US" sz="1600" b="0" dirty="0">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3C0A6B70-B9C9-4090-AA04-8112464744CA}"/>
                </a:ext>
              </a:extLst>
            </p:cNvPr>
            <p:cNvSpPr/>
            <p:nvPr/>
          </p:nvSpPr>
          <p:spPr bwMode="auto">
            <a:xfrm>
              <a:off x="4481076" y="1615560"/>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21</a:t>
              </a:r>
              <a:endParaRPr lang="zh-CN" altLang="en-US" sz="1600" dirty="0">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ECB3A6D0-27B6-4380-B1A3-30696ED36819}"/>
                </a:ext>
              </a:extLst>
            </p:cNvPr>
            <p:cNvSpPr/>
            <p:nvPr/>
          </p:nvSpPr>
          <p:spPr bwMode="auto">
            <a:xfrm>
              <a:off x="4481076" y="1849181"/>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20</a:t>
              </a:r>
              <a:endParaRPr lang="zh-CN" altLang="en-US" sz="1600" dirty="0">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4F2DB2B1-61DA-458C-A183-FCED2E28B5D1}"/>
                </a:ext>
              </a:extLst>
            </p:cNvPr>
            <p:cNvSpPr/>
            <p:nvPr/>
          </p:nvSpPr>
          <p:spPr bwMode="auto">
            <a:xfrm>
              <a:off x="4854453" y="679883"/>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d</a:t>
              </a:r>
              <a:endParaRPr lang="zh-CN" altLang="en-US" sz="1600" dirty="0">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E0FD4178-BF83-4B6B-BD5D-2DB8686E3926}"/>
                </a:ext>
              </a:extLst>
            </p:cNvPr>
            <p:cNvSpPr/>
            <p:nvPr/>
          </p:nvSpPr>
          <p:spPr bwMode="auto">
            <a:xfrm>
              <a:off x="4854453" y="913504"/>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c</a:t>
              </a:r>
              <a:endParaRPr lang="zh-CN" altLang="en-US" sz="1600" b="0" dirty="0">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4503BCB7-FE59-4F98-B59F-B7B6CCF8A03D}"/>
                </a:ext>
              </a:extLst>
            </p:cNvPr>
            <p:cNvSpPr/>
            <p:nvPr/>
          </p:nvSpPr>
          <p:spPr bwMode="auto">
            <a:xfrm>
              <a:off x="4481076" y="679759"/>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25</a:t>
              </a:r>
              <a:endParaRPr lang="zh-CN" altLang="en-US" sz="1600" b="0" dirty="0">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D3A17A4A-84D0-459F-BCE1-93A6FC1BAFE7}"/>
                </a:ext>
              </a:extLst>
            </p:cNvPr>
            <p:cNvSpPr/>
            <p:nvPr/>
          </p:nvSpPr>
          <p:spPr bwMode="auto">
            <a:xfrm>
              <a:off x="4481076" y="913380"/>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24</a:t>
              </a:r>
              <a:endParaRPr lang="zh-CN" altLang="en-US" sz="1600" b="0" dirty="0">
                <a:latin typeface="微软雅黑" panose="020B0503020204020204" pitchFamily="34" charset="-122"/>
                <a:ea typeface="微软雅黑" panose="020B0503020204020204" pitchFamily="34" charset="-122"/>
              </a:endParaRPr>
            </a:p>
          </p:txBody>
        </p:sp>
        <p:cxnSp>
          <p:nvCxnSpPr>
            <p:cNvPr id="79" name="连接符: 肘形 78">
              <a:extLst>
                <a:ext uri="{FF2B5EF4-FFF2-40B4-BE49-F238E27FC236}">
                  <a16:creationId xmlns:a16="http://schemas.microsoft.com/office/drawing/2014/main" id="{94E91C3A-2FFC-4199-9C5C-60CB491B7796}"/>
                </a:ext>
              </a:extLst>
            </p:cNvPr>
            <p:cNvCxnSpPr>
              <a:cxnSpLocks/>
              <a:stCxn id="68" idx="3"/>
              <a:endCxn id="46" idx="3"/>
            </p:cNvCxnSpPr>
            <p:nvPr/>
          </p:nvCxnSpPr>
          <p:spPr>
            <a:xfrm>
              <a:off x="6236853" y="1966116"/>
              <a:ext cx="12700" cy="1871228"/>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连接符: 肘形 81">
              <a:extLst>
                <a:ext uri="{FF2B5EF4-FFF2-40B4-BE49-F238E27FC236}">
                  <a16:creationId xmlns:a16="http://schemas.microsoft.com/office/drawing/2014/main" id="{4F7C57B0-CE59-4D2F-9634-05E6F711723D}"/>
                </a:ext>
              </a:extLst>
            </p:cNvPr>
            <p:cNvCxnSpPr>
              <a:cxnSpLocks/>
              <a:stCxn id="70" idx="1"/>
              <a:endCxn id="56" idx="1"/>
            </p:cNvCxnSpPr>
            <p:nvPr/>
          </p:nvCxnSpPr>
          <p:spPr>
            <a:xfrm rot="10800000" flipV="1">
              <a:off x="4481076" y="2433232"/>
              <a:ext cx="12700" cy="1403987"/>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26AC22C9-603A-4F95-A282-47B007725DFE}"/>
                </a:ext>
              </a:extLst>
            </p:cNvPr>
            <p:cNvSpPr/>
            <p:nvPr/>
          </p:nvSpPr>
          <p:spPr>
            <a:xfrm>
              <a:off x="6517686" y="2514382"/>
              <a:ext cx="428322"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SP</a:t>
              </a:r>
              <a:endParaRPr lang="zh-CN" altLang="en-US" sz="1600" dirty="0"/>
            </a:p>
          </p:txBody>
        </p:sp>
        <p:cxnSp>
          <p:nvCxnSpPr>
            <p:cNvPr id="81" name="直接箭头连接符 80">
              <a:extLst>
                <a:ext uri="{FF2B5EF4-FFF2-40B4-BE49-F238E27FC236}">
                  <a16:creationId xmlns:a16="http://schemas.microsoft.com/office/drawing/2014/main" id="{67FC2248-E643-4359-BF49-58DE66F06022}"/>
                </a:ext>
              </a:extLst>
            </p:cNvPr>
            <p:cNvCxnSpPr>
              <a:cxnSpLocks/>
            </p:cNvCxnSpPr>
            <p:nvPr/>
          </p:nvCxnSpPr>
          <p:spPr>
            <a:xfrm>
              <a:off x="6875411" y="2583462"/>
              <a:ext cx="3760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785170F0-C5B4-4507-B231-E3F8990D1C8D}"/>
                </a:ext>
              </a:extLst>
            </p:cNvPr>
            <p:cNvSpPr/>
            <p:nvPr/>
          </p:nvSpPr>
          <p:spPr>
            <a:xfrm>
              <a:off x="6435586" y="679396"/>
              <a:ext cx="54014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Top</a:t>
              </a:r>
              <a:endParaRPr lang="zh-CN" altLang="en-US" sz="1600" dirty="0">
                <a:latin typeface="微软雅黑" panose="020B0503020204020204" pitchFamily="34" charset="-122"/>
                <a:ea typeface="微软雅黑" panose="020B0503020204020204" pitchFamily="34" charset="-122"/>
              </a:endParaRPr>
            </a:p>
          </p:txBody>
        </p:sp>
        <p:cxnSp>
          <p:nvCxnSpPr>
            <p:cNvPr id="84" name="直接箭头连接符 83">
              <a:extLst>
                <a:ext uri="{FF2B5EF4-FFF2-40B4-BE49-F238E27FC236}">
                  <a16:creationId xmlns:a16="http://schemas.microsoft.com/office/drawing/2014/main" id="{08BBA97E-D234-4F57-B827-1CA99C8AACA3}"/>
                </a:ext>
              </a:extLst>
            </p:cNvPr>
            <p:cNvCxnSpPr>
              <a:cxnSpLocks/>
            </p:cNvCxnSpPr>
            <p:nvPr/>
          </p:nvCxnSpPr>
          <p:spPr>
            <a:xfrm>
              <a:off x="6894761" y="859903"/>
              <a:ext cx="3760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954E0C6D-4866-4076-B9EE-48C9DBAF7A1F}"/>
                </a:ext>
              </a:extLst>
            </p:cNvPr>
            <p:cNvSpPr/>
            <p:nvPr/>
          </p:nvSpPr>
          <p:spPr bwMode="auto">
            <a:xfrm>
              <a:off x="7619253" y="2166469"/>
              <a:ext cx="1382400" cy="233621"/>
            </a:xfrm>
            <a:prstGeom prst="rect">
              <a:avLst/>
            </a:prstGeom>
            <a:noFill/>
            <a:ln w="12700">
              <a:solidFill>
                <a:schemeClr val="tx1"/>
              </a:solidFill>
              <a:miter lim="800000"/>
              <a:headEnd/>
              <a:tailEnd/>
            </a:ln>
          </p:spPr>
          <p:txBody>
            <a:bodyPr wrap="none" rtlCol="0" anchor="ctr"/>
            <a:lstStyle/>
            <a:p>
              <a:pPr algn="ctr" eaLnBrk="1" hangingPunct="1"/>
              <a:r>
                <a:rPr lang="zh-CN" altLang="en-US" sz="1600" b="0" dirty="0">
                  <a:latin typeface="微软雅黑" panose="020B0503020204020204" pitchFamily="34" charset="-122"/>
                  <a:ea typeface="微软雅黑" panose="020B0503020204020204" pitchFamily="34" charset="-122"/>
                </a:rPr>
                <a:t>返回地址</a:t>
              </a:r>
            </a:p>
          </p:txBody>
        </p:sp>
        <p:sp>
          <p:nvSpPr>
            <p:cNvPr id="87" name="矩形 86">
              <a:extLst>
                <a:ext uri="{FF2B5EF4-FFF2-40B4-BE49-F238E27FC236}">
                  <a16:creationId xmlns:a16="http://schemas.microsoft.com/office/drawing/2014/main" id="{BCEFA508-E88F-4C51-B331-14BB56974118}"/>
                </a:ext>
              </a:extLst>
            </p:cNvPr>
            <p:cNvSpPr/>
            <p:nvPr/>
          </p:nvSpPr>
          <p:spPr bwMode="auto">
            <a:xfrm>
              <a:off x="7619253" y="2400090"/>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18</a:t>
              </a:r>
              <a:endParaRPr lang="zh-CN" altLang="en-US" sz="1600" b="0" dirty="0">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75EB44B4-5576-4758-BD00-74FA9F48F8BE}"/>
                </a:ext>
              </a:extLst>
            </p:cNvPr>
            <p:cNvSpPr/>
            <p:nvPr/>
          </p:nvSpPr>
          <p:spPr bwMode="auto">
            <a:xfrm>
              <a:off x="7619253" y="1231986"/>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v(</a:t>
              </a:r>
              <a:r>
                <a:rPr lang="zh-CN" altLang="en-US" sz="1600" dirty="0">
                  <a:latin typeface="微软雅黑" panose="020B0503020204020204" pitchFamily="34" charset="-122"/>
                  <a:ea typeface="微软雅黑" panose="020B0503020204020204" pitchFamily="34" charset="-122"/>
                </a:rPr>
                <a:t>形参</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D7C1A092-AC8F-459F-8CDE-8C2B204A4CDF}"/>
                </a:ext>
              </a:extLst>
            </p:cNvPr>
            <p:cNvSpPr/>
            <p:nvPr/>
          </p:nvSpPr>
          <p:spPr bwMode="auto">
            <a:xfrm>
              <a:off x="7619253" y="146560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u(</a:t>
              </a:r>
              <a:r>
                <a:rPr lang="zh-CN" altLang="en-US" sz="1600" b="0" dirty="0">
                  <a:latin typeface="微软雅黑" panose="020B0503020204020204" pitchFamily="34" charset="-122"/>
                  <a:ea typeface="微软雅黑" panose="020B0503020204020204" pitchFamily="34" charset="-122"/>
                </a:rPr>
                <a:t>形参</a:t>
              </a:r>
              <a:r>
                <a:rPr lang="en-US" altLang="zh-CN" sz="1600" b="0" dirty="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ACBC4A0C-940F-4B7E-999E-826FCAEA24D9}"/>
                </a:ext>
              </a:extLst>
            </p:cNvPr>
            <p:cNvSpPr/>
            <p:nvPr/>
          </p:nvSpPr>
          <p:spPr bwMode="auto">
            <a:xfrm>
              <a:off x="7619253" y="1699228"/>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形参个数</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D35D05C3-66AD-49D8-94AA-D70A9B50A564}"/>
                </a:ext>
              </a:extLst>
            </p:cNvPr>
            <p:cNvSpPr/>
            <p:nvPr/>
          </p:nvSpPr>
          <p:spPr bwMode="auto">
            <a:xfrm>
              <a:off x="7619253" y="1932849"/>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12</a:t>
              </a:r>
              <a:endParaRPr lang="zh-CN" altLang="en-US" sz="1600" dirty="0">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BC3044BA-552C-42BD-B7D1-64462BC1F10F}"/>
                </a:ext>
              </a:extLst>
            </p:cNvPr>
            <p:cNvSpPr/>
            <p:nvPr/>
          </p:nvSpPr>
          <p:spPr bwMode="auto">
            <a:xfrm>
              <a:off x="7245876" y="2166345"/>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27</a:t>
              </a:r>
              <a:endParaRPr lang="zh-CN" altLang="en-US" sz="1600" b="0" dirty="0">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D308AD5F-F442-4BCE-BA63-6CEFB46F74CE}"/>
                </a:ext>
              </a:extLst>
            </p:cNvPr>
            <p:cNvSpPr/>
            <p:nvPr/>
          </p:nvSpPr>
          <p:spPr bwMode="auto">
            <a:xfrm>
              <a:off x="7245876" y="2399966"/>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26</a:t>
              </a:r>
              <a:endParaRPr lang="zh-CN" altLang="en-US" sz="1600" b="0" dirty="0">
                <a:latin typeface="微软雅黑" panose="020B0503020204020204" pitchFamily="34" charset="-122"/>
                <a:ea typeface="微软雅黑" panose="020B0503020204020204" pitchFamily="34" charset="-122"/>
              </a:endParaRPr>
            </a:p>
          </p:txBody>
        </p:sp>
        <p:sp>
          <p:nvSpPr>
            <p:cNvPr id="94" name="矩形 93">
              <a:extLst>
                <a:ext uri="{FF2B5EF4-FFF2-40B4-BE49-F238E27FC236}">
                  <a16:creationId xmlns:a16="http://schemas.microsoft.com/office/drawing/2014/main" id="{358B0BFE-C7E2-4B10-955A-AE603B48B640}"/>
                </a:ext>
              </a:extLst>
            </p:cNvPr>
            <p:cNvSpPr/>
            <p:nvPr/>
          </p:nvSpPr>
          <p:spPr bwMode="auto">
            <a:xfrm>
              <a:off x="7245876" y="1231862"/>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31</a:t>
              </a:r>
              <a:endParaRPr lang="zh-CN" altLang="en-US" sz="1600" b="0" dirty="0">
                <a:latin typeface="微软雅黑" panose="020B0503020204020204" pitchFamily="34" charset="-122"/>
                <a:ea typeface="微软雅黑" panose="020B0503020204020204" pitchFamily="34" charset="-122"/>
              </a:endParaRPr>
            </a:p>
          </p:txBody>
        </p:sp>
        <p:sp>
          <p:nvSpPr>
            <p:cNvPr id="95" name="矩形 94">
              <a:extLst>
                <a:ext uri="{FF2B5EF4-FFF2-40B4-BE49-F238E27FC236}">
                  <a16:creationId xmlns:a16="http://schemas.microsoft.com/office/drawing/2014/main" id="{00614D4B-116F-48DE-84D2-153F868D50BB}"/>
                </a:ext>
              </a:extLst>
            </p:cNvPr>
            <p:cNvSpPr/>
            <p:nvPr/>
          </p:nvSpPr>
          <p:spPr bwMode="auto">
            <a:xfrm>
              <a:off x="7245876" y="1465483"/>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30</a:t>
              </a:r>
              <a:endParaRPr lang="zh-CN" altLang="en-US" sz="1600" b="0" dirty="0">
                <a:latin typeface="微软雅黑" panose="020B0503020204020204" pitchFamily="34" charset="-122"/>
                <a:ea typeface="微软雅黑" panose="020B0503020204020204" pitchFamily="34" charset="-122"/>
              </a:endParaRPr>
            </a:p>
          </p:txBody>
        </p:sp>
        <p:sp>
          <p:nvSpPr>
            <p:cNvPr id="96" name="矩形 95">
              <a:extLst>
                <a:ext uri="{FF2B5EF4-FFF2-40B4-BE49-F238E27FC236}">
                  <a16:creationId xmlns:a16="http://schemas.microsoft.com/office/drawing/2014/main" id="{F836EFB2-B59D-453C-B3A8-DB15A9F9512B}"/>
                </a:ext>
              </a:extLst>
            </p:cNvPr>
            <p:cNvSpPr/>
            <p:nvPr/>
          </p:nvSpPr>
          <p:spPr bwMode="auto">
            <a:xfrm>
              <a:off x="7245876" y="1699104"/>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29</a:t>
              </a:r>
              <a:endParaRPr lang="zh-CN" altLang="en-US" sz="1600" dirty="0">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BEB9C310-40C8-4148-AC97-23802A2E77BA}"/>
                </a:ext>
              </a:extLst>
            </p:cNvPr>
            <p:cNvSpPr/>
            <p:nvPr/>
          </p:nvSpPr>
          <p:spPr bwMode="auto">
            <a:xfrm>
              <a:off x="7245876" y="1932725"/>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28</a:t>
              </a:r>
              <a:endParaRPr lang="zh-CN" altLang="en-US" sz="1600" dirty="0">
                <a:latin typeface="微软雅黑" panose="020B0503020204020204" pitchFamily="34" charset="-122"/>
                <a:ea typeface="微软雅黑" panose="020B0503020204020204" pitchFamily="34" charset="-122"/>
              </a:endParaRPr>
            </a:p>
          </p:txBody>
        </p:sp>
        <p:sp>
          <p:nvSpPr>
            <p:cNvPr id="98" name="矩形 97">
              <a:extLst>
                <a:ext uri="{FF2B5EF4-FFF2-40B4-BE49-F238E27FC236}">
                  <a16:creationId xmlns:a16="http://schemas.microsoft.com/office/drawing/2014/main" id="{7812EF9D-8E75-462E-A361-2FC324588440}"/>
                </a:ext>
              </a:extLst>
            </p:cNvPr>
            <p:cNvSpPr/>
            <p:nvPr/>
          </p:nvSpPr>
          <p:spPr bwMode="auto">
            <a:xfrm>
              <a:off x="7619253" y="763427"/>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dirty="0">
                  <a:latin typeface="微软雅黑" panose="020B0503020204020204" pitchFamily="34" charset="-122"/>
                  <a:ea typeface="微软雅黑" panose="020B0503020204020204" pitchFamily="34" charset="-122"/>
                </a:rPr>
                <a:t>d</a:t>
              </a:r>
              <a:endParaRPr lang="zh-CN" altLang="en-US" sz="1600" dirty="0">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52F33B08-BE8A-4761-AC34-9A817342C8C4}"/>
                </a:ext>
              </a:extLst>
            </p:cNvPr>
            <p:cNvSpPr/>
            <p:nvPr/>
          </p:nvSpPr>
          <p:spPr bwMode="auto">
            <a:xfrm>
              <a:off x="7619253" y="997048"/>
              <a:ext cx="1382400" cy="233621"/>
            </a:xfrm>
            <a:prstGeom prst="rect">
              <a:avLst/>
            </a:prstGeom>
            <a:noFill/>
            <a:ln w="12700">
              <a:solidFill>
                <a:schemeClr val="tx1"/>
              </a:solidFill>
              <a:miter lim="800000"/>
              <a:headEnd/>
              <a:tailEnd/>
            </a:ln>
          </p:spPr>
          <p:txBody>
            <a:bodyPr wrap="none" rtlCol="0" anchor="ctr"/>
            <a:lstStyle/>
            <a:p>
              <a:pPr algn="ctr" eaLnBrk="1" hangingPunct="1"/>
              <a:r>
                <a:rPr lang="en-US" altLang="zh-CN" sz="1600" b="0" dirty="0">
                  <a:latin typeface="微软雅黑" panose="020B0503020204020204" pitchFamily="34" charset="-122"/>
                  <a:ea typeface="微软雅黑" panose="020B0503020204020204" pitchFamily="34" charset="-122"/>
                </a:rPr>
                <a:t>c</a:t>
              </a:r>
              <a:endParaRPr lang="zh-CN" altLang="en-US" sz="1600" b="0" dirty="0">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3333A41B-CE03-4FB9-89B8-3856F13304E5}"/>
                </a:ext>
              </a:extLst>
            </p:cNvPr>
            <p:cNvSpPr/>
            <p:nvPr/>
          </p:nvSpPr>
          <p:spPr bwMode="auto">
            <a:xfrm>
              <a:off x="7245876" y="763303"/>
              <a:ext cx="360000" cy="233621"/>
            </a:xfrm>
            <a:prstGeom prst="rect">
              <a:avLst/>
            </a:prstGeom>
            <a:noFill/>
            <a:ln w="12700">
              <a:noFill/>
              <a:miter lim="800000"/>
              <a:headEnd/>
              <a:tailEnd/>
            </a:ln>
          </p:spPr>
          <p:txBody>
            <a:bodyPr wrap="none" rtlCol="0" anchor="ctr"/>
            <a:lstStyle/>
            <a:p>
              <a:pPr algn="r" eaLnBrk="1" hangingPunct="1"/>
              <a:r>
                <a:rPr lang="en-US" altLang="zh-CN" sz="1600" b="0" dirty="0">
                  <a:latin typeface="微软雅黑" panose="020B0503020204020204" pitchFamily="34" charset="-122"/>
                  <a:ea typeface="微软雅黑" panose="020B0503020204020204" pitchFamily="34" charset="-122"/>
                </a:rPr>
                <a:t>33</a:t>
              </a:r>
              <a:endParaRPr lang="zh-CN" altLang="en-US" sz="1600" b="0" dirty="0">
                <a:latin typeface="微软雅黑" panose="020B0503020204020204" pitchFamily="34" charset="-122"/>
                <a:ea typeface="微软雅黑" panose="020B0503020204020204" pitchFamily="34" charset="-122"/>
              </a:endParaRPr>
            </a:p>
          </p:txBody>
        </p:sp>
        <p:sp>
          <p:nvSpPr>
            <p:cNvPr id="101" name="矩形 100">
              <a:extLst>
                <a:ext uri="{FF2B5EF4-FFF2-40B4-BE49-F238E27FC236}">
                  <a16:creationId xmlns:a16="http://schemas.microsoft.com/office/drawing/2014/main" id="{E48B1FD2-6A3F-4FA5-86CE-65A7C85B4BB2}"/>
                </a:ext>
              </a:extLst>
            </p:cNvPr>
            <p:cNvSpPr/>
            <p:nvPr/>
          </p:nvSpPr>
          <p:spPr bwMode="auto">
            <a:xfrm>
              <a:off x="7245876" y="996924"/>
              <a:ext cx="360000" cy="233621"/>
            </a:xfrm>
            <a:prstGeom prst="rect">
              <a:avLst/>
            </a:prstGeom>
            <a:noFill/>
            <a:ln w="12700">
              <a:noFill/>
              <a:miter lim="800000"/>
              <a:headEnd/>
              <a:tailEnd/>
            </a:ln>
          </p:spPr>
          <p:txBody>
            <a:bodyPr wrap="none" rtlCol="0" anchor="ctr"/>
            <a:lstStyle/>
            <a:p>
              <a:pPr algn="r" eaLnBrk="1" hangingPunct="1"/>
              <a:r>
                <a:rPr lang="en-US" altLang="zh-CN" sz="1600" dirty="0">
                  <a:latin typeface="微软雅黑" panose="020B0503020204020204" pitchFamily="34" charset="-122"/>
                  <a:ea typeface="微软雅黑" panose="020B0503020204020204" pitchFamily="34" charset="-122"/>
                </a:rPr>
                <a:t>32</a:t>
              </a:r>
              <a:endParaRPr lang="zh-CN" altLang="en-US" sz="1600" b="0" dirty="0">
                <a:latin typeface="微软雅黑" panose="020B0503020204020204" pitchFamily="34" charset="-122"/>
                <a:ea typeface="微软雅黑" panose="020B0503020204020204" pitchFamily="34" charset="-122"/>
              </a:endParaRPr>
            </a:p>
          </p:txBody>
        </p:sp>
        <p:cxnSp>
          <p:nvCxnSpPr>
            <p:cNvPr id="102" name="连接符: 肘形 101">
              <a:extLst>
                <a:ext uri="{FF2B5EF4-FFF2-40B4-BE49-F238E27FC236}">
                  <a16:creationId xmlns:a16="http://schemas.microsoft.com/office/drawing/2014/main" id="{1BDA72C7-89A4-43EF-A126-7DC98CF5E518}"/>
                </a:ext>
              </a:extLst>
            </p:cNvPr>
            <p:cNvCxnSpPr>
              <a:cxnSpLocks/>
              <a:stCxn id="97" idx="1"/>
              <a:endCxn id="46" idx="3"/>
            </p:cNvCxnSpPr>
            <p:nvPr/>
          </p:nvCxnSpPr>
          <p:spPr>
            <a:xfrm rot="10800000" flipV="1">
              <a:off x="6236854" y="2049536"/>
              <a:ext cx="1009023" cy="1787808"/>
            </a:xfrm>
            <a:prstGeom prst="bentConnector3">
              <a:avLst>
                <a:gd name="adj1" fmla="val 6538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59C8B2FA-1FF1-44B4-8BA0-173835A1A418}"/>
                </a:ext>
              </a:extLst>
            </p:cNvPr>
            <p:cNvSpPr/>
            <p:nvPr/>
          </p:nvSpPr>
          <p:spPr>
            <a:xfrm>
              <a:off x="6494651" y="1684400"/>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静态链</a:t>
              </a:r>
              <a:endParaRPr lang="zh-CN" altLang="en-US" sz="1600" dirty="0"/>
            </a:p>
          </p:txBody>
        </p:sp>
        <p:cxnSp>
          <p:nvCxnSpPr>
            <p:cNvPr id="104" name="连接符: 肘形 103">
              <a:extLst>
                <a:ext uri="{FF2B5EF4-FFF2-40B4-BE49-F238E27FC236}">
                  <a16:creationId xmlns:a16="http://schemas.microsoft.com/office/drawing/2014/main" id="{8300023A-A165-4B05-8B02-6E122A563FD6}"/>
                </a:ext>
              </a:extLst>
            </p:cNvPr>
            <p:cNvCxnSpPr>
              <a:cxnSpLocks/>
              <a:stCxn id="93" idx="1"/>
              <a:endCxn id="64" idx="3"/>
            </p:cNvCxnSpPr>
            <p:nvPr/>
          </p:nvCxnSpPr>
          <p:spPr>
            <a:xfrm rot="10800000">
              <a:off x="6236854" y="2433357"/>
              <a:ext cx="1009023" cy="8342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CB174786-91AC-4270-9524-116DE7C5F8C0}"/>
                </a:ext>
              </a:extLst>
            </p:cNvPr>
            <p:cNvSpPr/>
            <p:nvPr/>
          </p:nvSpPr>
          <p:spPr>
            <a:xfrm>
              <a:off x="6545898" y="2104564"/>
              <a:ext cx="8002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动态链</a:t>
              </a:r>
              <a:endParaRPr lang="zh-CN" altLang="en-US" sz="1600" dirty="0"/>
            </a:p>
          </p:txBody>
        </p:sp>
      </p:grpSp>
    </p:spTree>
    <p:extLst>
      <p:ext uri="{BB962C8B-B14F-4D97-AF65-F5344CB8AC3E}">
        <p14:creationId xmlns:p14="http://schemas.microsoft.com/office/powerpoint/2010/main" val="342909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嵌套层次显示表和活动记录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5904656" cy="4364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嵌套层次显示表</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为提高访问非局部变量的速度，可以引入指针数组指向本过程的所有外层，称为</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嵌套层次显示表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嵌套层次显示表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是一个小栈，自顶向下依次指向当前层、直接外层、直接外层的直接外层、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、直至最外层（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静态链不再需要，但当</a:t>
                </a:r>
                <a14:m>
                  <m:oMath xmlns:m="http://schemas.openxmlformats.org/officeDocument/2006/math">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调用</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时，</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2</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需要知道</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的直接外层（记为</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0</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表，因此需要传递调用方的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全局</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 name="TextBox 8">
                <a:extLst>
                  <a:ext uri="{FF2B5EF4-FFF2-40B4-BE49-F238E27FC236}">
                    <a16:creationId xmlns:a16="http://schemas.microsoft.com/office/drawing/2014/main" id="{8216ED8F-2125-4411-96C1-132265122B4A}"/>
                  </a:ext>
                </a:extLst>
              </p:cNvPr>
              <p:cNvSpPr txBox="1">
                <a:spLocks noRot="1" noChangeAspect="1" noMove="1" noResize="1" noEditPoints="1" noAdjustHandles="1" noChangeArrowheads="1" noChangeShapeType="1" noTextEdit="1"/>
              </p:cNvSpPr>
              <p:nvPr/>
            </p:nvSpPr>
            <p:spPr bwMode="auto">
              <a:xfrm>
                <a:off x="179512" y="1124744"/>
                <a:ext cx="5904656" cy="4364400"/>
              </a:xfrm>
              <a:prstGeom prst="rect">
                <a:avLst/>
              </a:prstGeom>
              <a:blipFill>
                <a:blip r:embed="rId3"/>
                <a:stretch>
                  <a:fillRect l="-619" r="-929" b="-139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70D28321-F4A3-4CD3-A152-E576E318EF2B}"/>
              </a:ext>
            </a:extLst>
          </p:cNvPr>
          <p:cNvGrpSpPr/>
          <p:nvPr/>
        </p:nvGrpSpPr>
        <p:grpSpPr>
          <a:xfrm>
            <a:off x="6251000" y="1484784"/>
            <a:ext cx="2269926" cy="3546934"/>
            <a:chOff x="4911459" y="3081829"/>
            <a:chExt cx="2269926" cy="3546934"/>
          </a:xfrm>
        </p:grpSpPr>
        <p:sp>
          <p:nvSpPr>
            <p:cNvPr id="9" name="矩形 8">
              <a:extLst>
                <a:ext uri="{FF2B5EF4-FFF2-40B4-BE49-F238E27FC236}">
                  <a16:creationId xmlns:a16="http://schemas.microsoft.com/office/drawing/2014/main" id="{55C94636-4D0D-4CA3-B11B-477D03C62E1D}"/>
                </a:ext>
              </a:extLst>
            </p:cNvPr>
            <p:cNvSpPr/>
            <p:nvPr/>
          </p:nvSpPr>
          <p:spPr bwMode="auto">
            <a:xfrm>
              <a:off x="5415515" y="334263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临时单元</a:t>
              </a:r>
            </a:p>
          </p:txBody>
        </p:sp>
        <p:sp>
          <p:nvSpPr>
            <p:cNvPr id="11" name="矩形 10">
              <a:extLst>
                <a:ext uri="{FF2B5EF4-FFF2-40B4-BE49-F238E27FC236}">
                  <a16:creationId xmlns:a16="http://schemas.microsoft.com/office/drawing/2014/main" id="{BBCD53FA-3C56-490A-B8CE-A122BB41D9F9}"/>
                </a:ext>
              </a:extLst>
            </p:cNvPr>
            <p:cNvSpPr/>
            <p:nvPr/>
          </p:nvSpPr>
          <p:spPr bwMode="auto">
            <a:xfrm>
              <a:off x="5415515" y="3707763"/>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内情向量</a:t>
              </a:r>
            </a:p>
          </p:txBody>
        </p:sp>
        <p:sp>
          <p:nvSpPr>
            <p:cNvPr id="12" name="矩形 11">
              <a:extLst>
                <a:ext uri="{FF2B5EF4-FFF2-40B4-BE49-F238E27FC236}">
                  <a16:creationId xmlns:a16="http://schemas.microsoft.com/office/drawing/2014/main" id="{3CEE7A2A-FDFF-4065-A348-25217A8A1F3C}"/>
                </a:ext>
              </a:extLst>
            </p:cNvPr>
            <p:cNvSpPr/>
            <p:nvPr/>
          </p:nvSpPr>
          <p:spPr bwMode="auto">
            <a:xfrm>
              <a:off x="5415515" y="407288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局部变量</a:t>
              </a:r>
            </a:p>
          </p:txBody>
        </p:sp>
        <p:sp>
          <p:nvSpPr>
            <p:cNvPr id="13" name="矩形 12">
              <a:extLst>
                <a:ext uri="{FF2B5EF4-FFF2-40B4-BE49-F238E27FC236}">
                  <a16:creationId xmlns:a16="http://schemas.microsoft.com/office/drawing/2014/main" id="{C7915427-9C26-4DF0-8EF6-3839F6A99312}"/>
                </a:ext>
              </a:extLst>
            </p:cNvPr>
            <p:cNvSpPr/>
            <p:nvPr/>
          </p:nvSpPr>
          <p:spPr bwMode="auto">
            <a:xfrm>
              <a:off x="5415515" y="480313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形参单元</a:t>
              </a:r>
            </a:p>
          </p:txBody>
        </p:sp>
        <p:cxnSp>
          <p:nvCxnSpPr>
            <p:cNvPr id="14" name="直接箭头连接符 13">
              <a:extLst>
                <a:ext uri="{FF2B5EF4-FFF2-40B4-BE49-F238E27FC236}">
                  <a16:creationId xmlns:a16="http://schemas.microsoft.com/office/drawing/2014/main" id="{86240D10-8904-4A07-89A3-175FFF774469}"/>
                </a:ext>
              </a:extLst>
            </p:cNvPr>
            <p:cNvCxnSpPr>
              <a:cxnSpLocks/>
              <a:endCxn id="9" idx="1"/>
            </p:cNvCxnSpPr>
            <p:nvPr/>
          </p:nvCxnSpPr>
          <p:spPr>
            <a:xfrm>
              <a:off x="5127483" y="3525201"/>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DF47A4F-71E8-4008-8FF5-2F02A0D61133}"/>
                </a:ext>
              </a:extLst>
            </p:cNvPr>
            <p:cNvSpPr/>
            <p:nvPr/>
          </p:nvSpPr>
          <p:spPr bwMode="auto">
            <a:xfrm>
              <a:off x="5415515" y="5168263"/>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形参个数</a:t>
              </a:r>
            </a:p>
          </p:txBody>
        </p:sp>
        <p:sp>
          <p:nvSpPr>
            <p:cNvPr id="17" name="矩形 16">
              <a:extLst>
                <a:ext uri="{FF2B5EF4-FFF2-40B4-BE49-F238E27FC236}">
                  <a16:creationId xmlns:a16="http://schemas.microsoft.com/office/drawing/2014/main" id="{3A6D7525-8FFE-47B0-9448-46856481EE53}"/>
                </a:ext>
              </a:extLst>
            </p:cNvPr>
            <p:cNvSpPr/>
            <p:nvPr/>
          </p:nvSpPr>
          <p:spPr bwMode="auto">
            <a:xfrm>
              <a:off x="5415515" y="5898513"/>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dirty="0">
                  <a:latin typeface="微软雅黑" panose="020B0503020204020204" pitchFamily="34" charset="-122"/>
                  <a:ea typeface="微软雅黑" panose="020B0503020204020204" pitchFamily="34" charset="-122"/>
                </a:rPr>
                <a:t>返回地址</a:t>
              </a:r>
            </a:p>
          </p:txBody>
        </p:sp>
        <p:sp>
          <p:nvSpPr>
            <p:cNvPr id="18" name="矩形 17">
              <a:extLst>
                <a:ext uri="{FF2B5EF4-FFF2-40B4-BE49-F238E27FC236}">
                  <a16:creationId xmlns:a16="http://schemas.microsoft.com/office/drawing/2014/main" id="{FF282699-6C62-4584-BEDF-E3F20644EB8D}"/>
                </a:ext>
              </a:extLst>
            </p:cNvPr>
            <p:cNvSpPr/>
            <p:nvPr/>
          </p:nvSpPr>
          <p:spPr bwMode="auto">
            <a:xfrm>
              <a:off x="5415515" y="626363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动态链（老</a:t>
              </a:r>
              <a:r>
                <a:rPr lang="en-US" altLang="zh-CN" b="0" dirty="0">
                  <a:latin typeface="微软雅黑" panose="020B0503020204020204" pitchFamily="34" charset="-122"/>
                  <a:ea typeface="微软雅黑" panose="020B0503020204020204" pitchFamily="34" charset="-122"/>
                </a:rPr>
                <a:t>SP</a:t>
              </a:r>
              <a:r>
                <a:rPr lang="zh-CN" altLang="en-US" b="0" dirty="0">
                  <a:latin typeface="微软雅黑" panose="020B0503020204020204" pitchFamily="34" charset="-122"/>
                  <a:ea typeface="微软雅黑" panose="020B0503020204020204" pitchFamily="34" charset="-122"/>
                </a:rPr>
                <a:t>）</a:t>
              </a:r>
            </a:p>
          </p:txBody>
        </p:sp>
        <p:sp>
          <p:nvSpPr>
            <p:cNvPr id="21" name="矩形 20">
              <a:extLst>
                <a:ext uri="{FF2B5EF4-FFF2-40B4-BE49-F238E27FC236}">
                  <a16:creationId xmlns:a16="http://schemas.microsoft.com/office/drawing/2014/main" id="{87BB6C12-3723-44DE-A706-28F7EC24D4FA}"/>
                </a:ext>
              </a:extLst>
            </p:cNvPr>
            <p:cNvSpPr/>
            <p:nvPr/>
          </p:nvSpPr>
          <p:spPr>
            <a:xfrm>
              <a:off x="4911459" y="3081829"/>
              <a:ext cx="5869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Top</a:t>
              </a:r>
              <a:endParaRPr lang="zh-CN" altLang="en-US" dirty="0"/>
            </a:p>
          </p:txBody>
        </p:sp>
        <p:sp>
          <p:nvSpPr>
            <p:cNvPr id="22" name="矩形 21">
              <a:extLst>
                <a:ext uri="{FF2B5EF4-FFF2-40B4-BE49-F238E27FC236}">
                  <a16:creationId xmlns:a16="http://schemas.microsoft.com/office/drawing/2014/main" id="{628AC64F-1A00-4AF3-8E41-B4243A8409CD}"/>
                </a:ext>
              </a:extLst>
            </p:cNvPr>
            <p:cNvSpPr/>
            <p:nvPr/>
          </p:nvSpPr>
          <p:spPr>
            <a:xfrm>
              <a:off x="4956735" y="6078039"/>
              <a:ext cx="45878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SP</a:t>
              </a:r>
              <a:endParaRPr lang="zh-CN" altLang="en-US" dirty="0"/>
            </a:p>
          </p:txBody>
        </p:sp>
        <p:sp>
          <p:nvSpPr>
            <p:cNvPr id="19" name="矩形 18">
              <a:extLst>
                <a:ext uri="{FF2B5EF4-FFF2-40B4-BE49-F238E27FC236}">
                  <a16:creationId xmlns:a16="http://schemas.microsoft.com/office/drawing/2014/main" id="{4669ADA2-0804-48C6-B8A9-E608B31E7C2F}"/>
                </a:ext>
              </a:extLst>
            </p:cNvPr>
            <p:cNvSpPr/>
            <p:nvPr/>
          </p:nvSpPr>
          <p:spPr bwMode="auto">
            <a:xfrm>
              <a:off x="5415515" y="553338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solidFill>
                    <a:srgbClr val="FF0000"/>
                  </a:solidFill>
                  <a:latin typeface="微软雅黑" panose="020B0503020204020204" pitchFamily="34" charset="-122"/>
                  <a:ea typeface="微软雅黑" panose="020B0503020204020204" pitchFamily="34" charset="-122"/>
                </a:rPr>
                <a:t>全局</a:t>
              </a:r>
              <a:r>
                <a:rPr lang="en-US" altLang="zh-CN" b="0" dirty="0">
                  <a:solidFill>
                    <a:srgbClr val="FF0000"/>
                  </a:solidFill>
                  <a:latin typeface="微软雅黑" panose="020B0503020204020204" pitchFamily="34" charset="-122"/>
                  <a:ea typeface="微软雅黑" panose="020B0503020204020204" pitchFamily="34" charset="-122"/>
                </a:rPr>
                <a:t>display</a:t>
              </a:r>
              <a:endParaRPr lang="zh-CN" altLang="en-US" b="0" dirty="0">
                <a:solidFill>
                  <a:srgbClr val="FF0000"/>
                </a:solidFill>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3B656E2E-EE15-4BBB-BEA1-1C275A58DAE4}"/>
                </a:ext>
              </a:extLst>
            </p:cNvPr>
            <p:cNvCxnSpPr>
              <a:cxnSpLocks/>
            </p:cNvCxnSpPr>
            <p:nvPr/>
          </p:nvCxnSpPr>
          <p:spPr>
            <a:xfrm>
              <a:off x="5148064" y="6473340"/>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51A82A7-B36D-4622-8E03-5337CA654A05}"/>
                </a:ext>
              </a:extLst>
            </p:cNvPr>
            <p:cNvSpPr/>
            <p:nvPr/>
          </p:nvSpPr>
          <p:spPr bwMode="auto">
            <a:xfrm>
              <a:off x="5415515" y="4438013"/>
              <a:ext cx="1765870" cy="365125"/>
            </a:xfrm>
            <a:prstGeom prst="rect">
              <a:avLst/>
            </a:prstGeom>
            <a:noFill/>
            <a:ln w="12700">
              <a:solidFill>
                <a:schemeClr val="tx1"/>
              </a:solidFill>
              <a:miter lim="800000"/>
              <a:headEnd/>
              <a:tailEnd/>
            </a:ln>
          </p:spPr>
          <p:txBody>
            <a:bodyPr wrap="none" rtlCol="0" anchor="ctr"/>
            <a:lstStyle/>
            <a:p>
              <a:pPr algn="ctr" eaLnBrk="1" hangingPunct="1"/>
              <a:r>
                <a:rPr lang="en-US" altLang="zh-CN" b="0" dirty="0">
                  <a:solidFill>
                    <a:srgbClr val="FF0000"/>
                  </a:solidFill>
                  <a:latin typeface="微软雅黑" panose="020B0503020204020204" pitchFamily="34" charset="-122"/>
                  <a:ea typeface="微软雅黑" panose="020B0503020204020204" pitchFamily="34" charset="-122"/>
                </a:rPr>
                <a:t>display</a:t>
              </a:r>
              <a:endParaRPr lang="zh-CN" altLang="en-US" b="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15346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嵌套层次显示表和活动记录</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8640960" cy="27515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访问某外层变量</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由于每个过程的形式单元数目在编译时已知，因此</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表的相对地址</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编译时可确定；</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当前过程引用第</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层的变量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，那么可以如下访问：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𝐿𝐷</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𝑅</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𝑑</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𝑆𝑃</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层活动记录</a:t>
                </a:r>
                <a:endParaRPr lang="en-US" altLang="zh-CN" sz="18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𝐿𝐷</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𝑅</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𝑋</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𝑅</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 name="TextBox 8">
                <a:extLst>
                  <a:ext uri="{FF2B5EF4-FFF2-40B4-BE49-F238E27FC236}">
                    <a16:creationId xmlns:a16="http://schemas.microsoft.com/office/drawing/2014/main" id="{8216ED8F-2125-4411-96C1-132265122B4A}"/>
                  </a:ext>
                </a:extLst>
              </p:cNvPr>
              <p:cNvSpPr txBox="1">
                <a:spLocks noRot="1" noChangeAspect="1" noMove="1" noResize="1" noEditPoints="1" noAdjustHandles="1" noChangeArrowheads="1" noChangeShapeType="1" noTextEdit="1"/>
              </p:cNvSpPr>
              <p:nvPr/>
            </p:nvSpPr>
            <p:spPr bwMode="auto">
              <a:xfrm>
                <a:off x="179512" y="1124744"/>
                <a:ext cx="8640960" cy="2751522"/>
              </a:xfrm>
              <a:prstGeom prst="rect">
                <a:avLst/>
              </a:prstGeom>
              <a:blipFill>
                <a:blip r:embed="rId3"/>
                <a:stretch>
                  <a:fillRect l="-4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70D28321-F4A3-4CD3-A152-E576E318EF2B}"/>
              </a:ext>
            </a:extLst>
          </p:cNvPr>
          <p:cNvGrpSpPr/>
          <p:nvPr/>
        </p:nvGrpSpPr>
        <p:grpSpPr>
          <a:xfrm>
            <a:off x="5652120" y="2996952"/>
            <a:ext cx="2269926" cy="3546934"/>
            <a:chOff x="4911459" y="3081829"/>
            <a:chExt cx="2269926" cy="3546934"/>
          </a:xfrm>
        </p:grpSpPr>
        <p:sp>
          <p:nvSpPr>
            <p:cNvPr id="9" name="矩形 8">
              <a:extLst>
                <a:ext uri="{FF2B5EF4-FFF2-40B4-BE49-F238E27FC236}">
                  <a16:creationId xmlns:a16="http://schemas.microsoft.com/office/drawing/2014/main" id="{55C94636-4D0D-4CA3-B11B-477D03C62E1D}"/>
                </a:ext>
              </a:extLst>
            </p:cNvPr>
            <p:cNvSpPr/>
            <p:nvPr/>
          </p:nvSpPr>
          <p:spPr bwMode="auto">
            <a:xfrm>
              <a:off x="5415515" y="334263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临时单元</a:t>
              </a:r>
            </a:p>
          </p:txBody>
        </p:sp>
        <p:sp>
          <p:nvSpPr>
            <p:cNvPr id="11" name="矩形 10">
              <a:extLst>
                <a:ext uri="{FF2B5EF4-FFF2-40B4-BE49-F238E27FC236}">
                  <a16:creationId xmlns:a16="http://schemas.microsoft.com/office/drawing/2014/main" id="{BBCD53FA-3C56-490A-B8CE-A122BB41D9F9}"/>
                </a:ext>
              </a:extLst>
            </p:cNvPr>
            <p:cNvSpPr/>
            <p:nvPr/>
          </p:nvSpPr>
          <p:spPr bwMode="auto">
            <a:xfrm>
              <a:off x="5415515" y="3707763"/>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内情向量</a:t>
              </a:r>
            </a:p>
          </p:txBody>
        </p:sp>
        <p:sp>
          <p:nvSpPr>
            <p:cNvPr id="12" name="矩形 11">
              <a:extLst>
                <a:ext uri="{FF2B5EF4-FFF2-40B4-BE49-F238E27FC236}">
                  <a16:creationId xmlns:a16="http://schemas.microsoft.com/office/drawing/2014/main" id="{3CEE7A2A-FDFF-4065-A348-25217A8A1F3C}"/>
                </a:ext>
              </a:extLst>
            </p:cNvPr>
            <p:cNvSpPr/>
            <p:nvPr/>
          </p:nvSpPr>
          <p:spPr bwMode="auto">
            <a:xfrm>
              <a:off x="5415515" y="407288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局部变量</a:t>
              </a:r>
            </a:p>
          </p:txBody>
        </p:sp>
        <p:sp>
          <p:nvSpPr>
            <p:cNvPr id="13" name="矩形 12">
              <a:extLst>
                <a:ext uri="{FF2B5EF4-FFF2-40B4-BE49-F238E27FC236}">
                  <a16:creationId xmlns:a16="http://schemas.microsoft.com/office/drawing/2014/main" id="{C7915427-9C26-4DF0-8EF6-3839F6A99312}"/>
                </a:ext>
              </a:extLst>
            </p:cNvPr>
            <p:cNvSpPr/>
            <p:nvPr/>
          </p:nvSpPr>
          <p:spPr bwMode="auto">
            <a:xfrm>
              <a:off x="5415515" y="480313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形参单元</a:t>
              </a:r>
            </a:p>
          </p:txBody>
        </p:sp>
        <p:cxnSp>
          <p:nvCxnSpPr>
            <p:cNvPr id="14" name="直接箭头连接符 13">
              <a:extLst>
                <a:ext uri="{FF2B5EF4-FFF2-40B4-BE49-F238E27FC236}">
                  <a16:creationId xmlns:a16="http://schemas.microsoft.com/office/drawing/2014/main" id="{86240D10-8904-4A07-89A3-175FFF774469}"/>
                </a:ext>
              </a:extLst>
            </p:cNvPr>
            <p:cNvCxnSpPr>
              <a:cxnSpLocks/>
              <a:endCxn id="9" idx="1"/>
            </p:cNvCxnSpPr>
            <p:nvPr/>
          </p:nvCxnSpPr>
          <p:spPr>
            <a:xfrm>
              <a:off x="5127483" y="3525201"/>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DF47A4F-71E8-4008-8FF5-2F02A0D61133}"/>
                </a:ext>
              </a:extLst>
            </p:cNvPr>
            <p:cNvSpPr/>
            <p:nvPr/>
          </p:nvSpPr>
          <p:spPr bwMode="auto">
            <a:xfrm>
              <a:off x="5415515" y="5168263"/>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形参个数</a:t>
              </a:r>
            </a:p>
          </p:txBody>
        </p:sp>
        <p:sp>
          <p:nvSpPr>
            <p:cNvPr id="17" name="矩形 16">
              <a:extLst>
                <a:ext uri="{FF2B5EF4-FFF2-40B4-BE49-F238E27FC236}">
                  <a16:creationId xmlns:a16="http://schemas.microsoft.com/office/drawing/2014/main" id="{3A6D7525-8FFE-47B0-9448-46856481EE53}"/>
                </a:ext>
              </a:extLst>
            </p:cNvPr>
            <p:cNvSpPr/>
            <p:nvPr/>
          </p:nvSpPr>
          <p:spPr bwMode="auto">
            <a:xfrm>
              <a:off x="5415515" y="5898513"/>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dirty="0">
                  <a:latin typeface="微软雅黑" panose="020B0503020204020204" pitchFamily="34" charset="-122"/>
                  <a:ea typeface="微软雅黑" panose="020B0503020204020204" pitchFamily="34" charset="-122"/>
                </a:rPr>
                <a:t>返回地址</a:t>
              </a:r>
            </a:p>
          </p:txBody>
        </p:sp>
        <p:sp>
          <p:nvSpPr>
            <p:cNvPr id="18" name="矩形 17">
              <a:extLst>
                <a:ext uri="{FF2B5EF4-FFF2-40B4-BE49-F238E27FC236}">
                  <a16:creationId xmlns:a16="http://schemas.microsoft.com/office/drawing/2014/main" id="{FF282699-6C62-4584-BEDF-E3F20644EB8D}"/>
                </a:ext>
              </a:extLst>
            </p:cNvPr>
            <p:cNvSpPr/>
            <p:nvPr/>
          </p:nvSpPr>
          <p:spPr bwMode="auto">
            <a:xfrm>
              <a:off x="5415515" y="626363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动态链（老</a:t>
              </a:r>
              <a:r>
                <a:rPr lang="en-US" altLang="zh-CN" b="0" dirty="0">
                  <a:latin typeface="微软雅黑" panose="020B0503020204020204" pitchFamily="34" charset="-122"/>
                  <a:ea typeface="微软雅黑" panose="020B0503020204020204" pitchFamily="34" charset="-122"/>
                </a:rPr>
                <a:t>SP</a:t>
              </a:r>
              <a:r>
                <a:rPr lang="zh-CN" altLang="en-US" b="0" dirty="0">
                  <a:latin typeface="微软雅黑" panose="020B0503020204020204" pitchFamily="34" charset="-122"/>
                  <a:ea typeface="微软雅黑" panose="020B0503020204020204" pitchFamily="34" charset="-122"/>
                </a:rPr>
                <a:t>）</a:t>
              </a:r>
            </a:p>
          </p:txBody>
        </p:sp>
        <p:sp>
          <p:nvSpPr>
            <p:cNvPr id="21" name="矩形 20">
              <a:extLst>
                <a:ext uri="{FF2B5EF4-FFF2-40B4-BE49-F238E27FC236}">
                  <a16:creationId xmlns:a16="http://schemas.microsoft.com/office/drawing/2014/main" id="{87BB6C12-3723-44DE-A706-28F7EC24D4FA}"/>
                </a:ext>
              </a:extLst>
            </p:cNvPr>
            <p:cNvSpPr/>
            <p:nvPr/>
          </p:nvSpPr>
          <p:spPr>
            <a:xfrm>
              <a:off x="4911459" y="3081829"/>
              <a:ext cx="5869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Top</a:t>
              </a:r>
              <a:endParaRPr lang="zh-CN" altLang="en-US" dirty="0"/>
            </a:p>
          </p:txBody>
        </p:sp>
        <p:sp>
          <p:nvSpPr>
            <p:cNvPr id="22" name="矩形 21">
              <a:extLst>
                <a:ext uri="{FF2B5EF4-FFF2-40B4-BE49-F238E27FC236}">
                  <a16:creationId xmlns:a16="http://schemas.microsoft.com/office/drawing/2014/main" id="{628AC64F-1A00-4AF3-8E41-B4243A8409CD}"/>
                </a:ext>
              </a:extLst>
            </p:cNvPr>
            <p:cNvSpPr/>
            <p:nvPr/>
          </p:nvSpPr>
          <p:spPr>
            <a:xfrm>
              <a:off x="4956735" y="6078039"/>
              <a:ext cx="45878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SP</a:t>
              </a:r>
              <a:endParaRPr lang="zh-CN" altLang="en-US" dirty="0"/>
            </a:p>
          </p:txBody>
        </p:sp>
        <p:sp>
          <p:nvSpPr>
            <p:cNvPr id="19" name="矩形 18">
              <a:extLst>
                <a:ext uri="{FF2B5EF4-FFF2-40B4-BE49-F238E27FC236}">
                  <a16:creationId xmlns:a16="http://schemas.microsoft.com/office/drawing/2014/main" id="{4669ADA2-0804-48C6-B8A9-E608B31E7C2F}"/>
                </a:ext>
              </a:extLst>
            </p:cNvPr>
            <p:cNvSpPr/>
            <p:nvPr/>
          </p:nvSpPr>
          <p:spPr bwMode="auto">
            <a:xfrm>
              <a:off x="5415515" y="5533388"/>
              <a:ext cx="1765870"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solidFill>
                    <a:srgbClr val="FF0000"/>
                  </a:solidFill>
                  <a:latin typeface="微软雅黑" panose="020B0503020204020204" pitchFamily="34" charset="-122"/>
                  <a:ea typeface="微软雅黑" panose="020B0503020204020204" pitchFamily="34" charset="-122"/>
                </a:rPr>
                <a:t>全局</a:t>
              </a:r>
              <a:r>
                <a:rPr lang="en-US" altLang="zh-CN" b="0" dirty="0">
                  <a:solidFill>
                    <a:srgbClr val="FF0000"/>
                  </a:solidFill>
                  <a:latin typeface="微软雅黑" panose="020B0503020204020204" pitchFamily="34" charset="-122"/>
                  <a:ea typeface="微软雅黑" panose="020B0503020204020204" pitchFamily="34" charset="-122"/>
                </a:rPr>
                <a:t>display</a:t>
              </a:r>
              <a:endParaRPr lang="zh-CN" altLang="en-US" b="0" dirty="0">
                <a:solidFill>
                  <a:srgbClr val="FF0000"/>
                </a:solidFill>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3B656E2E-EE15-4BBB-BEA1-1C275A58DAE4}"/>
                </a:ext>
              </a:extLst>
            </p:cNvPr>
            <p:cNvCxnSpPr>
              <a:cxnSpLocks/>
            </p:cNvCxnSpPr>
            <p:nvPr/>
          </p:nvCxnSpPr>
          <p:spPr>
            <a:xfrm>
              <a:off x="5148064" y="6473340"/>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51A82A7-B36D-4622-8E03-5337CA654A05}"/>
                </a:ext>
              </a:extLst>
            </p:cNvPr>
            <p:cNvSpPr/>
            <p:nvPr/>
          </p:nvSpPr>
          <p:spPr bwMode="auto">
            <a:xfrm>
              <a:off x="5415515" y="4438013"/>
              <a:ext cx="1765870" cy="365125"/>
            </a:xfrm>
            <a:prstGeom prst="rect">
              <a:avLst/>
            </a:prstGeom>
            <a:noFill/>
            <a:ln w="12700">
              <a:solidFill>
                <a:schemeClr val="tx1"/>
              </a:solidFill>
              <a:miter lim="800000"/>
              <a:headEnd/>
              <a:tailEnd/>
            </a:ln>
          </p:spPr>
          <p:txBody>
            <a:bodyPr wrap="none" rtlCol="0" anchor="ctr"/>
            <a:lstStyle/>
            <a:p>
              <a:pPr algn="ctr" eaLnBrk="1" hangingPunct="1"/>
              <a:r>
                <a:rPr lang="en-US" altLang="zh-CN" b="0" dirty="0">
                  <a:solidFill>
                    <a:srgbClr val="FF0000"/>
                  </a:solidFill>
                  <a:latin typeface="微软雅黑" panose="020B0503020204020204" pitchFamily="34" charset="-122"/>
                  <a:ea typeface="微软雅黑" panose="020B0503020204020204" pitchFamily="34" charset="-122"/>
                </a:rPr>
                <a:t>display</a:t>
              </a:r>
              <a:endParaRPr lang="zh-CN" altLang="en-US" b="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9583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45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20" name="TextBox 8">
            <a:extLst>
              <a:ext uri="{FF2B5EF4-FFF2-40B4-BE49-F238E27FC236}">
                <a16:creationId xmlns:a16="http://schemas.microsoft.com/office/drawing/2014/main" id="{FB0F4FDA-C9B8-4842-BBE9-8052E59828D9}"/>
              </a:ext>
            </a:extLst>
          </p:cNvPr>
          <p:cNvSpPr txBox="1">
            <a:spLocks noChangeArrowheads="1"/>
          </p:cNvSpPr>
          <p:nvPr/>
        </p:nvSpPr>
        <p:spPr bwMode="auto">
          <a:xfrm>
            <a:off x="128145" y="557521"/>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sp>
        <p:nvSpPr>
          <p:cNvPr id="23" name="矩形 22">
            <a:extLst>
              <a:ext uri="{FF2B5EF4-FFF2-40B4-BE49-F238E27FC236}">
                <a16:creationId xmlns:a16="http://schemas.microsoft.com/office/drawing/2014/main" id="{833941CF-F999-465F-BB00-B6765816BB43}"/>
              </a:ext>
            </a:extLst>
          </p:cNvPr>
          <p:cNvSpPr/>
          <p:nvPr/>
        </p:nvSpPr>
        <p:spPr>
          <a:xfrm>
            <a:off x="5676451" y="6302190"/>
            <a:ext cx="1382110"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过程</a:t>
            </a:r>
            <a:r>
              <a:rPr lang="en-US" altLang="zh-CN" dirty="0">
                <a:solidFill>
                  <a:srgbClr val="FF0000"/>
                </a:solidFill>
                <a:latin typeface="微软雅黑" panose="020B0503020204020204" pitchFamily="34" charset="-122"/>
                <a:ea typeface="微软雅黑" panose="020B0503020204020204" pitchFamily="34" charset="-122"/>
              </a:rPr>
              <a:t>P</a:t>
            </a:r>
            <a:r>
              <a:rPr lang="zh-CN" altLang="en-US" dirty="0">
                <a:solidFill>
                  <a:srgbClr val="FF0000"/>
                </a:solidFill>
                <a:latin typeface="微软雅黑" panose="020B0503020204020204" pitchFamily="34" charset="-122"/>
                <a:ea typeface="微软雅黑" panose="020B0503020204020204" pitchFamily="34" charset="-122"/>
              </a:rPr>
              <a:t>调用</a:t>
            </a:r>
            <a:r>
              <a:rPr lang="en-US" altLang="zh-CN" dirty="0">
                <a:solidFill>
                  <a:srgbClr val="FF0000"/>
                </a:solidFill>
                <a:latin typeface="微软雅黑" panose="020B0503020204020204" pitchFamily="34" charset="-122"/>
                <a:ea typeface="微软雅黑" panose="020B0503020204020204" pitchFamily="34" charset="-122"/>
              </a:rPr>
              <a:t>S</a:t>
            </a:r>
            <a:endParaRPr lang="zh-CN" altLang="en-US" dirty="0">
              <a:solidFill>
                <a:srgbClr val="FF0000"/>
              </a:solidFill>
            </a:endParaRPr>
          </a:p>
        </p:txBody>
      </p:sp>
      <p:pic>
        <p:nvPicPr>
          <p:cNvPr id="2" name="图片 1">
            <a:extLst>
              <a:ext uri="{FF2B5EF4-FFF2-40B4-BE49-F238E27FC236}">
                <a16:creationId xmlns:a16="http://schemas.microsoft.com/office/drawing/2014/main" id="{5630CC8B-4A39-4B7A-A524-474358AFA24F}"/>
              </a:ext>
            </a:extLst>
          </p:cNvPr>
          <p:cNvPicPr>
            <a:picLocks noChangeAspect="1"/>
          </p:cNvPicPr>
          <p:nvPr/>
        </p:nvPicPr>
        <p:blipFill>
          <a:blip r:embed="rId3"/>
          <a:stretch>
            <a:fillRect/>
          </a:stretch>
        </p:blipFill>
        <p:spPr>
          <a:xfrm>
            <a:off x="4587693" y="2348880"/>
            <a:ext cx="3740514" cy="3746758"/>
          </a:xfrm>
          <a:prstGeom prst="rect">
            <a:avLst/>
          </a:prstGeom>
        </p:spPr>
      </p:pic>
    </p:spTree>
    <p:extLst>
      <p:ext uri="{BB962C8B-B14F-4D97-AF65-F5344CB8AC3E}">
        <p14:creationId xmlns:p14="http://schemas.microsoft.com/office/powerpoint/2010/main" val="1018972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46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20" name="TextBox 8">
            <a:extLst>
              <a:ext uri="{FF2B5EF4-FFF2-40B4-BE49-F238E27FC236}">
                <a16:creationId xmlns:a16="http://schemas.microsoft.com/office/drawing/2014/main" id="{FB0F4FDA-C9B8-4842-BBE9-8052E59828D9}"/>
              </a:ext>
            </a:extLst>
          </p:cNvPr>
          <p:cNvSpPr txBox="1">
            <a:spLocks noChangeArrowheads="1"/>
          </p:cNvSpPr>
          <p:nvPr/>
        </p:nvSpPr>
        <p:spPr bwMode="auto">
          <a:xfrm>
            <a:off x="128145" y="557521"/>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sp>
        <p:nvSpPr>
          <p:cNvPr id="23" name="矩形 22">
            <a:extLst>
              <a:ext uri="{FF2B5EF4-FFF2-40B4-BE49-F238E27FC236}">
                <a16:creationId xmlns:a16="http://schemas.microsoft.com/office/drawing/2014/main" id="{833941CF-F999-465F-BB00-B6765816BB43}"/>
              </a:ext>
            </a:extLst>
          </p:cNvPr>
          <p:cNvSpPr/>
          <p:nvPr/>
        </p:nvSpPr>
        <p:spPr>
          <a:xfrm>
            <a:off x="5676451" y="6302190"/>
            <a:ext cx="1428596"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过程</a:t>
            </a:r>
            <a:r>
              <a:rPr lang="en-US" altLang="zh-CN" dirty="0">
                <a:solidFill>
                  <a:srgbClr val="FF0000"/>
                </a:solidFill>
                <a:latin typeface="微软雅黑" panose="020B0503020204020204" pitchFamily="34" charset="-122"/>
                <a:ea typeface="微软雅黑" panose="020B0503020204020204" pitchFamily="34" charset="-122"/>
              </a:rPr>
              <a:t>S</a:t>
            </a:r>
            <a:r>
              <a:rPr lang="zh-CN" altLang="en-US" dirty="0">
                <a:solidFill>
                  <a:srgbClr val="FF0000"/>
                </a:solidFill>
                <a:latin typeface="微软雅黑" panose="020B0503020204020204" pitchFamily="34" charset="-122"/>
                <a:ea typeface="微软雅黑" panose="020B0503020204020204" pitchFamily="34" charset="-122"/>
              </a:rPr>
              <a:t>调用</a:t>
            </a:r>
            <a:r>
              <a:rPr lang="en-US" altLang="zh-CN" dirty="0">
                <a:solidFill>
                  <a:srgbClr val="FF0000"/>
                </a:solidFill>
                <a:latin typeface="微软雅黑" panose="020B0503020204020204" pitchFamily="34" charset="-122"/>
                <a:ea typeface="微软雅黑" panose="020B0503020204020204" pitchFamily="34" charset="-122"/>
              </a:rPr>
              <a:t>Q</a:t>
            </a:r>
            <a:endParaRPr lang="zh-CN" altLang="en-US" dirty="0">
              <a:solidFill>
                <a:srgbClr val="FF0000"/>
              </a:solidFill>
            </a:endParaRPr>
          </a:p>
        </p:txBody>
      </p:sp>
      <p:pic>
        <p:nvPicPr>
          <p:cNvPr id="3" name="图片 2">
            <a:extLst>
              <a:ext uri="{FF2B5EF4-FFF2-40B4-BE49-F238E27FC236}">
                <a16:creationId xmlns:a16="http://schemas.microsoft.com/office/drawing/2014/main" id="{7B68C8F3-F9F5-49BC-B942-6AFB3BFCA63F}"/>
              </a:ext>
            </a:extLst>
          </p:cNvPr>
          <p:cNvPicPr>
            <a:picLocks noChangeAspect="1"/>
          </p:cNvPicPr>
          <p:nvPr/>
        </p:nvPicPr>
        <p:blipFill>
          <a:blip r:embed="rId3"/>
          <a:stretch>
            <a:fillRect/>
          </a:stretch>
        </p:blipFill>
        <p:spPr>
          <a:xfrm>
            <a:off x="4813284" y="1363184"/>
            <a:ext cx="3154930" cy="4797152"/>
          </a:xfrm>
          <a:prstGeom prst="rect">
            <a:avLst/>
          </a:prstGeom>
        </p:spPr>
      </p:pic>
    </p:spTree>
    <p:extLst>
      <p:ext uri="{BB962C8B-B14F-4D97-AF65-F5344CB8AC3E}">
        <p14:creationId xmlns:p14="http://schemas.microsoft.com/office/powerpoint/2010/main" val="2179425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47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20" name="TextBox 8">
            <a:extLst>
              <a:ext uri="{FF2B5EF4-FFF2-40B4-BE49-F238E27FC236}">
                <a16:creationId xmlns:a16="http://schemas.microsoft.com/office/drawing/2014/main" id="{FB0F4FDA-C9B8-4842-BBE9-8052E59828D9}"/>
              </a:ext>
            </a:extLst>
          </p:cNvPr>
          <p:cNvSpPr txBox="1">
            <a:spLocks noChangeArrowheads="1"/>
          </p:cNvSpPr>
          <p:nvPr/>
        </p:nvSpPr>
        <p:spPr bwMode="auto">
          <a:xfrm>
            <a:off x="128145" y="557521"/>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sp>
        <p:nvSpPr>
          <p:cNvPr id="23" name="矩形 22">
            <a:extLst>
              <a:ext uri="{FF2B5EF4-FFF2-40B4-BE49-F238E27FC236}">
                <a16:creationId xmlns:a16="http://schemas.microsoft.com/office/drawing/2014/main" id="{833941CF-F999-465F-BB00-B6765816BB43}"/>
              </a:ext>
            </a:extLst>
          </p:cNvPr>
          <p:cNvSpPr/>
          <p:nvPr/>
        </p:nvSpPr>
        <p:spPr>
          <a:xfrm>
            <a:off x="4344827" y="6267207"/>
            <a:ext cx="1483098"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过程</a:t>
            </a:r>
            <a:r>
              <a:rPr lang="en-US" altLang="zh-CN" dirty="0">
                <a:solidFill>
                  <a:srgbClr val="FF0000"/>
                </a:solidFill>
                <a:latin typeface="微软雅黑" panose="020B0503020204020204" pitchFamily="34" charset="-122"/>
                <a:ea typeface="微软雅黑" panose="020B0503020204020204" pitchFamily="34" charset="-122"/>
              </a:rPr>
              <a:t>Q</a:t>
            </a:r>
            <a:r>
              <a:rPr lang="zh-CN" altLang="en-US" dirty="0">
                <a:solidFill>
                  <a:srgbClr val="FF0000"/>
                </a:solidFill>
                <a:latin typeface="微软雅黑" panose="020B0503020204020204" pitchFamily="34" charset="-122"/>
                <a:ea typeface="微软雅黑" panose="020B0503020204020204" pitchFamily="34" charset="-122"/>
              </a:rPr>
              <a:t>调用</a:t>
            </a:r>
            <a:r>
              <a:rPr lang="en-US" altLang="zh-CN" dirty="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endParaRPr>
          </a:p>
        </p:txBody>
      </p:sp>
      <p:pic>
        <p:nvPicPr>
          <p:cNvPr id="2" name="图片 1">
            <a:extLst>
              <a:ext uri="{FF2B5EF4-FFF2-40B4-BE49-F238E27FC236}">
                <a16:creationId xmlns:a16="http://schemas.microsoft.com/office/drawing/2014/main" id="{A4926FDA-AA64-4E01-970B-1BEF0D9EEF04}"/>
              </a:ext>
            </a:extLst>
          </p:cNvPr>
          <p:cNvPicPr>
            <a:picLocks noChangeAspect="1"/>
          </p:cNvPicPr>
          <p:nvPr/>
        </p:nvPicPr>
        <p:blipFill>
          <a:blip r:embed="rId3"/>
          <a:stretch>
            <a:fillRect/>
          </a:stretch>
        </p:blipFill>
        <p:spPr>
          <a:xfrm>
            <a:off x="6074517" y="670809"/>
            <a:ext cx="2521477" cy="6021288"/>
          </a:xfrm>
          <a:prstGeom prst="rect">
            <a:avLst/>
          </a:prstGeom>
        </p:spPr>
      </p:pic>
    </p:spTree>
    <p:extLst>
      <p:ext uri="{BB962C8B-B14F-4D97-AF65-F5344CB8AC3E}">
        <p14:creationId xmlns:p14="http://schemas.microsoft.com/office/powerpoint/2010/main" val="3732672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pPr>
              <a:defRPr/>
            </a:pPr>
            <a:fld id="{71D828F9-2628-9149-86BE-B70DE401120D}" type="slidenum">
              <a:rPr lang="en-US" smtClean="0"/>
              <a:t>48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330891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9.5.1 </a:t>
            </a:r>
            <a:r>
              <a:rPr lang="zh-CN" altLang="en-US" dirty="0">
                <a:solidFill>
                  <a:schemeClr val="bg1"/>
                </a:solidFill>
                <a:latin typeface="微软雅黑" panose="020B0503020204020204" pitchFamily="34" charset="-122"/>
                <a:ea typeface="微软雅黑" panose="020B0503020204020204" pitchFamily="34" charset="-122"/>
              </a:rPr>
              <a:t>非局部名字的访问的实现</a:t>
            </a:r>
          </a:p>
        </p:txBody>
      </p:sp>
      <p:sp>
        <p:nvSpPr>
          <p:cNvPr id="20" name="TextBox 8">
            <a:extLst>
              <a:ext uri="{FF2B5EF4-FFF2-40B4-BE49-F238E27FC236}">
                <a16:creationId xmlns:a16="http://schemas.microsoft.com/office/drawing/2014/main" id="{FB0F4FDA-C9B8-4842-BBE9-8052E59828D9}"/>
              </a:ext>
            </a:extLst>
          </p:cNvPr>
          <p:cNvSpPr txBox="1">
            <a:spLocks noChangeArrowheads="1"/>
          </p:cNvSpPr>
          <p:nvPr/>
        </p:nvSpPr>
        <p:spPr bwMode="auto">
          <a:xfrm>
            <a:off x="128145" y="557521"/>
            <a:ext cx="396044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0"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program P;</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x: integer;</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Q (b: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71913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R (u, v: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d: integer;</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if u = 1 then R(u+1, v); ...</a:t>
            </a:r>
          </a:p>
          <a:p>
            <a:pPr marL="1438275"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 := (a + c) * (b – d); ...</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R(1, x);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{Q}</a:t>
            </a:r>
          </a:p>
          <a:p>
            <a:pPr marL="357188" indent="0">
              <a:spcBef>
                <a:spcPct val="20000"/>
              </a:spcBef>
              <a:buClrTx/>
            </a:pPr>
            <a:r>
              <a:rPr lang="en-US" altLang="zh-CN" sz="16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procedure S;</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c, i: integer;</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47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1; Q(c); ...</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{S}</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71913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 := 0; S; ...</a:t>
            </a:r>
          </a:p>
          <a:p>
            <a:pPr marL="357188" indent="0">
              <a:spcBef>
                <a:spcPct val="20000"/>
              </a:spcBef>
              <a:buClrTx/>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 {P}</a:t>
            </a:r>
          </a:p>
        </p:txBody>
      </p:sp>
      <p:sp>
        <p:nvSpPr>
          <p:cNvPr id="23" name="矩形 22">
            <a:extLst>
              <a:ext uri="{FF2B5EF4-FFF2-40B4-BE49-F238E27FC236}">
                <a16:creationId xmlns:a16="http://schemas.microsoft.com/office/drawing/2014/main" id="{833941CF-F999-465F-BB00-B6765816BB43}"/>
              </a:ext>
            </a:extLst>
          </p:cNvPr>
          <p:cNvSpPr/>
          <p:nvPr/>
        </p:nvSpPr>
        <p:spPr>
          <a:xfrm>
            <a:off x="4344827" y="6267207"/>
            <a:ext cx="1409360" cy="369332"/>
          </a:xfrm>
          <a:prstGeom prst="rect">
            <a:avLst/>
          </a:prstGeom>
        </p:spPr>
        <p:txBody>
          <a:bodyPr wrap="none">
            <a:spAutoFit/>
          </a:bodyPr>
          <a:lstStyle/>
          <a:p>
            <a:r>
              <a:rPr lang="zh-CN" altLang="en-US" dirty="0">
                <a:solidFill>
                  <a:srgbClr val="FF0000"/>
                </a:solidFill>
                <a:latin typeface="微软雅黑" panose="020B0503020204020204" pitchFamily="34" charset="-122"/>
                <a:ea typeface="微软雅黑" panose="020B0503020204020204" pitchFamily="34" charset="-122"/>
              </a:rPr>
              <a:t>过程</a:t>
            </a:r>
            <a:r>
              <a:rPr lang="en-US" altLang="zh-CN" dirty="0">
                <a:solidFill>
                  <a:srgbClr val="FF0000"/>
                </a:solidFill>
                <a:latin typeface="微软雅黑" panose="020B0503020204020204" pitchFamily="34" charset="-122"/>
                <a:ea typeface="微软雅黑" panose="020B0503020204020204" pitchFamily="34" charset="-122"/>
              </a:rPr>
              <a:t>R</a:t>
            </a:r>
            <a:r>
              <a:rPr lang="zh-CN" altLang="en-US" dirty="0">
                <a:solidFill>
                  <a:srgbClr val="FF0000"/>
                </a:solidFill>
                <a:latin typeface="微软雅黑" panose="020B0503020204020204" pitchFamily="34" charset="-122"/>
                <a:ea typeface="微软雅黑" panose="020B0503020204020204" pitchFamily="34" charset="-122"/>
              </a:rPr>
              <a:t>调用</a:t>
            </a:r>
            <a:r>
              <a:rPr lang="en-US" altLang="zh-CN" dirty="0">
                <a:solidFill>
                  <a:srgbClr val="FF0000"/>
                </a:solidFill>
                <a:latin typeface="微软雅黑" panose="020B0503020204020204" pitchFamily="34" charset="-122"/>
                <a:ea typeface="微软雅黑" panose="020B0503020204020204" pitchFamily="34" charset="-122"/>
              </a:rPr>
              <a:t>R</a:t>
            </a:r>
            <a:endParaRPr lang="zh-CN" altLang="en-US" dirty="0">
              <a:solidFill>
                <a:srgbClr val="FF0000"/>
              </a:solidFill>
            </a:endParaRPr>
          </a:p>
        </p:txBody>
      </p:sp>
      <p:pic>
        <p:nvPicPr>
          <p:cNvPr id="3" name="图片 2">
            <a:extLst>
              <a:ext uri="{FF2B5EF4-FFF2-40B4-BE49-F238E27FC236}">
                <a16:creationId xmlns:a16="http://schemas.microsoft.com/office/drawing/2014/main" id="{F239A32E-69DF-4928-8813-3037F686400D}"/>
              </a:ext>
            </a:extLst>
          </p:cNvPr>
          <p:cNvPicPr>
            <a:picLocks noChangeAspect="1"/>
          </p:cNvPicPr>
          <p:nvPr/>
        </p:nvPicPr>
        <p:blipFill>
          <a:blip r:embed="rId3"/>
          <a:stretch>
            <a:fillRect/>
          </a:stretch>
        </p:blipFill>
        <p:spPr>
          <a:xfrm>
            <a:off x="6321847" y="0"/>
            <a:ext cx="2193503" cy="6858000"/>
          </a:xfrm>
          <a:prstGeom prst="rect">
            <a:avLst/>
          </a:prstGeom>
        </p:spPr>
      </p:pic>
    </p:spTree>
    <p:extLst>
      <p:ext uri="{BB962C8B-B14F-4D97-AF65-F5344CB8AC3E}">
        <p14:creationId xmlns:p14="http://schemas.microsoft.com/office/powerpoint/2010/main" val="4208897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49</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770115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1"/>
          </p:nvPr>
        </p:nvSpPr>
        <p:spPr/>
        <p:txBody>
          <a:bodyPr/>
          <a:lstStyle/>
          <a:p>
            <a:pPr>
              <a:defRPr/>
            </a:pPr>
            <a:fld id="{71D828F9-2628-9149-86BE-B70DE401120D}" type="slidenum">
              <a:rPr lang="en-US" smtClean="0"/>
              <a:t>5</a:t>
            </a:fld>
            <a:endParaRPr lang="en-US" dirty="0"/>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43508" y="9603"/>
            <a:ext cx="8856984" cy="683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program sort (input, output)</a:t>
            </a:r>
          </a:p>
          <a:p>
            <a:pPr marL="719138" indent="-719138">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 array[0..10] of integer;</a:t>
            </a:r>
          </a:p>
          <a:p>
            <a:pPr marL="719138" indent="-719138">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procedure </a:t>
            </a:r>
            <a:r>
              <a:rPr lang="en-US" altLang="zh-CN" sz="1600" b="0" dirty="0" err="1">
                <a:latin typeface="Times New Roman" panose="02020603050405020304" pitchFamily="18" charset="0"/>
                <a:ea typeface="微软雅黑" panose="020B0503020204020204" pitchFamily="34" charset="-122"/>
                <a:cs typeface="Times New Roman" panose="02020603050405020304" pitchFamily="18" charset="0"/>
              </a:rPr>
              <a:t>readarray</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嵌套的过程定义</a:t>
            </a:r>
            <a:endPar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endParaRP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3513" indent="-1433513">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16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 1 to 9 do read(a[</a:t>
            </a:r>
            <a:r>
              <a:rPr lang="en-US" altLang="zh-CN" sz="16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t>
            </a: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a:t>
            </a:r>
          </a:p>
          <a:p>
            <a:pPr marL="719138" indent="-719138">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function partition(y, z: integer) : integer;	</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嵌套的函数定义，</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y, z</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是形参</a:t>
            </a:r>
            <a:endPar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endParaRP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a:t>
            </a:r>
            <a:r>
              <a:rPr lang="en-US" altLang="zh-CN" sz="16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 integer;  begin ... end;</a:t>
            </a:r>
          </a:p>
          <a:p>
            <a:pPr marL="719138" indent="-719138">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procedure quicksort(m, n: integer)		</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嵌套的过程定义，</a:t>
            </a:r>
            <a:r>
              <a:rPr lang="en-US" altLang="zh-CN" sz="1600" b="0" dirty="0" err="1">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m,n</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是形参</a:t>
            </a:r>
            <a:endPar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endParaRP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var i: integer;</a:t>
            </a: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433513" indent="-1433513">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if (n &gt; m) then begin</a:t>
            </a:r>
          </a:p>
          <a:p>
            <a:pPr marL="1795463" indent="-1795463">
              <a:spcBef>
                <a:spcPct val="20000"/>
              </a:spcBef>
              <a:buClrTx/>
              <a:buFont typeface="+mj-ea"/>
              <a:buAutoNum type="circleNumDbPlain"/>
            </a:pPr>
            <a:r>
              <a:rPr lang="en-US" altLang="zh-CN" sz="16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 partition(m, n);		</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表达式中的函数调用，实参为</a:t>
            </a:r>
            <a:r>
              <a:rPr lang="en-US" altLang="zh-CN" sz="1600" b="0" dirty="0" err="1">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m,n</a:t>
            </a:r>
            <a:endPar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endParaRPr>
          </a:p>
          <a:p>
            <a:pPr marL="1795463" indent="-1795463">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quicksort(m, </a:t>
            </a:r>
            <a:r>
              <a:rPr lang="en-US" altLang="zh-CN" sz="16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- 1);		</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过程调用，实参为</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i-1</a:t>
            </a:r>
          </a:p>
          <a:p>
            <a:pPr marL="1795463" indent="-1795463">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quicksort(</a:t>
            </a:r>
            <a:r>
              <a:rPr lang="en-US" altLang="zh-CN" sz="16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+ 1, n);		</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过程调用，实参为</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i+1</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n</a:t>
            </a:r>
          </a:p>
          <a:p>
            <a:pPr marL="1433513" indent="-1433513">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a:t>
            </a: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a:t>
            </a:r>
          </a:p>
          <a:p>
            <a:pPr marL="719138" indent="-719138">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begin</a:t>
            </a: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a[0] := -9999; a[10] := 9999;</a:t>
            </a:r>
          </a:p>
          <a:p>
            <a:pPr marL="1076325" indent="-1076325">
              <a:spcBef>
                <a:spcPct val="20000"/>
              </a:spcBef>
              <a:buClrTx/>
              <a:buFont typeface="+mj-ea"/>
              <a:buAutoNum type="circleNumDbPlain"/>
            </a:pPr>
            <a:r>
              <a:rPr lang="en-US" altLang="zh-CN" sz="1600" b="0" dirty="0" err="1">
                <a:latin typeface="Times New Roman" panose="02020603050405020304" pitchFamily="18" charset="0"/>
                <a:ea typeface="微软雅黑" panose="020B0503020204020204" pitchFamily="34" charset="-122"/>
                <a:cs typeface="Times New Roman" panose="02020603050405020304" pitchFamily="18" charset="0"/>
              </a:rPr>
              <a:t>readarray</a:t>
            </a: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主程序调用过程</a:t>
            </a:r>
            <a:endPar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endParaRPr>
          </a:p>
          <a:p>
            <a:pPr marL="1076325" indent="-1076325">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quicksort(1, 9);			</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主程序调用过程，实参为</a:t>
            </a:r>
            <a:r>
              <a:rPr lang="en-US" altLang="zh-CN" sz="1600" b="0" dirty="0">
                <a:solidFill>
                  <a:srgbClr val="1B998B"/>
                </a:solidFill>
                <a:latin typeface="Times New Roman" panose="02020603050405020304" pitchFamily="18" charset="0"/>
                <a:ea typeface="微软雅黑" panose="020B0503020204020204" pitchFamily="34" charset="-122"/>
                <a:cs typeface="Times New Roman" panose="02020603050405020304" pitchFamily="18" charset="0"/>
              </a:rPr>
              <a:t>1,9</a:t>
            </a:r>
          </a:p>
          <a:p>
            <a:pPr marL="719138" indent="-719138">
              <a:spcBef>
                <a:spcPct val="20000"/>
              </a:spcBef>
              <a:buClrTx/>
              <a:buFont typeface="+mj-ea"/>
              <a:buAutoNum type="circleNumDbPlain"/>
            </a:pPr>
            <a:r>
              <a:rPr lang="en-US" altLang="zh-CN" sz="1600" b="0" dirty="0">
                <a:latin typeface="Times New Roman" panose="02020603050405020304" pitchFamily="18" charset="0"/>
                <a:ea typeface="微软雅黑" panose="020B0503020204020204" pitchFamily="34" charset="-122"/>
                <a:cs typeface="Times New Roman" panose="02020603050405020304" pitchFamily="18" charset="0"/>
              </a:rPr>
              <a:t>end;</a:t>
            </a:r>
          </a:p>
        </p:txBody>
      </p:sp>
    </p:spTree>
    <p:extLst>
      <p:ext uri="{BB962C8B-B14F-4D97-AF65-F5344CB8AC3E}">
        <p14:creationId xmlns:p14="http://schemas.microsoft.com/office/powerpoint/2010/main" val="2304525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9.5.2 </a:t>
            </a:r>
            <a:r>
              <a:rPr lang="zh-CN" altLang="en-US" sz="3200" dirty="0">
                <a:solidFill>
                  <a:srgbClr val="0000FF"/>
                </a:solidFill>
                <a:latin typeface="微软雅黑" panose="020B0503020204020204" pitchFamily="34" charset="-122"/>
                <a:ea typeface="微软雅黑" panose="020B0503020204020204" pitchFamily="34" charset="-122"/>
              </a:rPr>
              <a:t>参数传递的实现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9.5.2 </a:t>
            </a:r>
            <a:r>
              <a:rPr lang="zh-CN" altLang="en-US" dirty="0">
                <a:solidFill>
                  <a:schemeClr val="bg1"/>
                </a:solidFill>
                <a:latin typeface="微软雅黑" panose="020B0503020204020204" pitchFamily="34" charset="-122"/>
                <a:ea typeface="微软雅黑" panose="020B0503020204020204" pitchFamily="34" charset="-122"/>
              </a:rPr>
              <a:t>参数传递的实现</a:t>
            </a:r>
          </a:p>
        </p:txBody>
      </p:sp>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8640960" cy="13451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前述四元式</a:t>
                </a:r>
                <a14:m>
                  <m:oMath xmlns:m="http://schemas.openxmlformats.org/officeDocument/2006/math">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的翻译：</a:t>
                </a:r>
              </a:p>
              <a:p>
                <a:pPr marL="358775" lvl="1" indent="0">
                  <a:lnSpc>
                    <a:spcPct val="150000"/>
                  </a:lnSpc>
                  <a:spcBef>
                    <a:spcPct val="20000"/>
                  </a:spcBef>
                </a:pPr>
                <a14:m>
                  <m:oMathPara xmlns:m="http://schemas.openxmlformats.org/officeDocument/2006/math">
                    <m:oMathParaPr>
                      <m:jc m:val="left"/>
                    </m:oMathParaPr>
                    <m:oMath xmlns:m="http://schemas.openxmlformats.org/officeDocument/2006/math">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+3</m:t>
                          </m:r>
                        </m:e>
                      </m:d>
                      <m:d>
                        <m:dPr>
                          <m:begChr m:val="["/>
                          <m:endChr m:val="]"/>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𝑇𝑜𝑝</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sub>
                      </m:sSub>
                    </m:oMath>
                  </m:oMathPara>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358775" lvl="1" indent="0">
                  <a:lnSpc>
                    <a:spcPct val="15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14:m>
                  <m:oMath xmlns:m="http://schemas.openxmlformats.org/officeDocument/2006/math">
                    <m:d>
                      <m:d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+3</m:t>
                        </m:r>
                      </m:e>
                    </m:d>
                    <m:d>
                      <m:dPr>
                        <m:begChr m:val="["/>
                        <m:endChr m:val="]"/>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𝑇𝑜𝑝</m:t>
                        </m:r>
                      </m:e>
                    </m:d>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𝑎𝑑𝑑𝑟</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 name="TextBox 8">
                <a:extLst>
                  <a:ext uri="{FF2B5EF4-FFF2-40B4-BE49-F238E27FC236}">
                    <a16:creationId xmlns:a16="http://schemas.microsoft.com/office/drawing/2014/main" id="{8216ED8F-2125-4411-96C1-132265122B4A}"/>
                  </a:ext>
                </a:extLst>
              </p:cNvPr>
              <p:cNvSpPr txBox="1">
                <a:spLocks noRot="1" noChangeAspect="1" noMove="1" noResize="1" noEditPoints="1" noAdjustHandles="1" noChangeArrowheads="1" noChangeShapeType="1" noTextEdit="1"/>
              </p:cNvSpPr>
              <p:nvPr/>
            </p:nvSpPr>
            <p:spPr bwMode="auto">
              <a:xfrm>
                <a:off x="179512" y="1124744"/>
                <a:ext cx="8640960" cy="1345112"/>
              </a:xfrm>
              <a:prstGeom prst="rect">
                <a:avLst/>
              </a:prstGeom>
              <a:blipFill>
                <a:blip r:embed="rId3"/>
                <a:stretch>
                  <a:fillRect l="-423" b="-6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8">
                <a:extLst>
                  <a:ext uri="{FF2B5EF4-FFF2-40B4-BE49-F238E27FC236}">
                    <a16:creationId xmlns:a16="http://schemas.microsoft.com/office/drawing/2014/main" id="{4C53B754-FFE8-4A02-BB54-65698FC130F4}"/>
                  </a:ext>
                </a:extLst>
              </p:cNvPr>
              <p:cNvSpPr txBox="1">
                <a:spLocks noChangeArrowheads="1"/>
              </p:cNvSpPr>
              <p:nvPr/>
            </p:nvSpPr>
            <p:spPr bwMode="auto">
              <a:xfrm>
                <a:off x="179512" y="2469856"/>
                <a:ext cx="6094014" cy="26470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以上做法把问题极大简化了：</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如果实参是一个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简单变量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数组元素</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临时变量</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，则根据传值或传地址对</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给予上述解释是正确的；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如果实参是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数组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过程</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标号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，则</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都应是传地址，需要在传址前做一些额外工作。</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0" name="TextBox 8">
                <a:extLst>
                  <a:ext uri="{FF2B5EF4-FFF2-40B4-BE49-F238E27FC236}">
                    <a16:creationId xmlns:a16="http://schemas.microsoft.com/office/drawing/2014/main" id="{4C53B754-FFE8-4A02-BB54-65698FC130F4}"/>
                  </a:ext>
                </a:extLst>
              </p:cNvPr>
              <p:cNvSpPr txBox="1">
                <a:spLocks noRot="1" noChangeAspect="1" noMove="1" noResize="1" noEditPoints="1" noAdjustHandles="1" noChangeArrowheads="1" noChangeShapeType="1" noTextEdit="1"/>
              </p:cNvSpPr>
              <p:nvPr/>
            </p:nvSpPr>
            <p:spPr bwMode="auto">
              <a:xfrm>
                <a:off x="179512" y="2469856"/>
                <a:ext cx="6094014" cy="2647007"/>
              </a:xfrm>
              <a:prstGeom prst="rect">
                <a:avLst/>
              </a:prstGeom>
              <a:blipFill>
                <a:blip r:embed="rId4"/>
                <a:stretch>
                  <a:fillRect l="-600" b="-27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49634101-D7C6-4406-8C76-CD07989CA1A7}"/>
              </a:ext>
            </a:extLst>
          </p:cNvPr>
          <p:cNvGrpSpPr/>
          <p:nvPr/>
        </p:nvGrpSpPr>
        <p:grpSpPr>
          <a:xfrm>
            <a:off x="6394871" y="1412776"/>
            <a:ext cx="2088232" cy="2816684"/>
            <a:chOff x="6284394" y="2276872"/>
            <a:chExt cx="2088232" cy="2816684"/>
          </a:xfrm>
        </p:grpSpPr>
        <p:sp>
          <p:nvSpPr>
            <p:cNvPr id="9" name="矩形 8">
              <a:extLst>
                <a:ext uri="{FF2B5EF4-FFF2-40B4-BE49-F238E27FC236}">
                  <a16:creationId xmlns:a16="http://schemas.microsoft.com/office/drawing/2014/main" id="{0F746149-9433-4D90-98F9-F5A9FABCCE19}"/>
                </a:ext>
              </a:extLst>
            </p:cNvPr>
            <p:cNvSpPr/>
            <p:nvPr/>
          </p:nvSpPr>
          <p:spPr bwMode="auto">
            <a:xfrm>
              <a:off x="6788450" y="253768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临时单元</a:t>
              </a:r>
            </a:p>
          </p:txBody>
        </p:sp>
        <p:sp>
          <p:nvSpPr>
            <p:cNvPr id="11" name="矩形 10">
              <a:extLst>
                <a:ext uri="{FF2B5EF4-FFF2-40B4-BE49-F238E27FC236}">
                  <a16:creationId xmlns:a16="http://schemas.microsoft.com/office/drawing/2014/main" id="{20AAD69B-D4E9-449E-8039-6D9217449BAF}"/>
                </a:ext>
              </a:extLst>
            </p:cNvPr>
            <p:cNvSpPr/>
            <p:nvPr/>
          </p:nvSpPr>
          <p:spPr bwMode="auto">
            <a:xfrm>
              <a:off x="6788450" y="290280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内情向量</a:t>
              </a:r>
            </a:p>
          </p:txBody>
        </p:sp>
        <p:sp>
          <p:nvSpPr>
            <p:cNvPr id="12" name="矩形 11">
              <a:extLst>
                <a:ext uri="{FF2B5EF4-FFF2-40B4-BE49-F238E27FC236}">
                  <a16:creationId xmlns:a16="http://schemas.microsoft.com/office/drawing/2014/main" id="{3ADB640C-E533-4ABD-8779-0E426AEA9110}"/>
                </a:ext>
              </a:extLst>
            </p:cNvPr>
            <p:cNvSpPr/>
            <p:nvPr/>
          </p:nvSpPr>
          <p:spPr bwMode="auto">
            <a:xfrm>
              <a:off x="6788450" y="326793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局部变量</a:t>
              </a:r>
            </a:p>
          </p:txBody>
        </p:sp>
        <p:sp>
          <p:nvSpPr>
            <p:cNvPr id="13" name="矩形 12">
              <a:extLst>
                <a:ext uri="{FF2B5EF4-FFF2-40B4-BE49-F238E27FC236}">
                  <a16:creationId xmlns:a16="http://schemas.microsoft.com/office/drawing/2014/main" id="{2CA19AC6-C20A-4C69-9A79-E666C905CABE}"/>
                </a:ext>
              </a:extLst>
            </p:cNvPr>
            <p:cNvSpPr/>
            <p:nvPr/>
          </p:nvSpPr>
          <p:spPr bwMode="auto">
            <a:xfrm>
              <a:off x="6788450" y="363305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形式单元</a:t>
              </a:r>
            </a:p>
          </p:txBody>
        </p:sp>
        <p:cxnSp>
          <p:nvCxnSpPr>
            <p:cNvPr id="14" name="直接箭头连接符 13">
              <a:extLst>
                <a:ext uri="{FF2B5EF4-FFF2-40B4-BE49-F238E27FC236}">
                  <a16:creationId xmlns:a16="http://schemas.microsoft.com/office/drawing/2014/main" id="{C41C96DB-3E0D-46C1-BC50-EEAD94FD7407}"/>
                </a:ext>
              </a:extLst>
            </p:cNvPr>
            <p:cNvCxnSpPr>
              <a:cxnSpLocks/>
              <a:endCxn id="9" idx="1"/>
            </p:cNvCxnSpPr>
            <p:nvPr/>
          </p:nvCxnSpPr>
          <p:spPr>
            <a:xfrm>
              <a:off x="6500418" y="2720244"/>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D8589A6-39FB-4570-9F1C-87BC1E700411}"/>
                </a:ext>
              </a:extLst>
            </p:cNvPr>
            <p:cNvCxnSpPr>
              <a:cxnSpLocks/>
              <a:endCxn id="18" idx="1"/>
            </p:cNvCxnSpPr>
            <p:nvPr/>
          </p:nvCxnSpPr>
          <p:spPr>
            <a:xfrm>
              <a:off x="6500418" y="4910994"/>
              <a:ext cx="28803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5665508-9FA4-46AF-B646-ACB4ACEA46FD}"/>
                </a:ext>
              </a:extLst>
            </p:cNvPr>
            <p:cNvSpPr/>
            <p:nvPr/>
          </p:nvSpPr>
          <p:spPr bwMode="auto">
            <a:xfrm>
              <a:off x="6788450" y="399818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参数个数</a:t>
              </a:r>
            </a:p>
          </p:txBody>
        </p:sp>
        <p:sp>
          <p:nvSpPr>
            <p:cNvPr id="17" name="矩形 16">
              <a:extLst>
                <a:ext uri="{FF2B5EF4-FFF2-40B4-BE49-F238E27FC236}">
                  <a16:creationId xmlns:a16="http://schemas.microsoft.com/office/drawing/2014/main" id="{8871239B-235E-4F5E-AE74-2C0ECB5F124A}"/>
                </a:ext>
              </a:extLst>
            </p:cNvPr>
            <p:cNvSpPr/>
            <p:nvPr/>
          </p:nvSpPr>
          <p:spPr bwMode="auto">
            <a:xfrm>
              <a:off x="6788450" y="4363306"/>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dirty="0">
                  <a:latin typeface="微软雅黑" panose="020B0503020204020204" pitchFamily="34" charset="-122"/>
                  <a:ea typeface="微软雅黑" panose="020B0503020204020204" pitchFamily="34" charset="-122"/>
                </a:rPr>
                <a:t>返回地址</a:t>
              </a:r>
            </a:p>
          </p:txBody>
        </p:sp>
        <p:sp>
          <p:nvSpPr>
            <p:cNvPr id="18" name="矩形 17">
              <a:extLst>
                <a:ext uri="{FF2B5EF4-FFF2-40B4-BE49-F238E27FC236}">
                  <a16:creationId xmlns:a16="http://schemas.microsoft.com/office/drawing/2014/main" id="{DF3819EC-7AD8-4953-B54A-A4860F85D0FE}"/>
                </a:ext>
              </a:extLst>
            </p:cNvPr>
            <p:cNvSpPr/>
            <p:nvPr/>
          </p:nvSpPr>
          <p:spPr bwMode="auto">
            <a:xfrm>
              <a:off x="6788450" y="4728431"/>
              <a:ext cx="1584176" cy="365125"/>
            </a:xfrm>
            <a:prstGeom prst="rect">
              <a:avLst/>
            </a:prstGeom>
            <a:noFill/>
            <a:ln w="12700">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老</a:t>
              </a:r>
              <a:r>
                <a:rPr lang="en-US" altLang="zh-CN" b="0" dirty="0">
                  <a:latin typeface="微软雅黑" panose="020B0503020204020204" pitchFamily="34" charset="-122"/>
                  <a:ea typeface="微软雅黑" panose="020B0503020204020204" pitchFamily="34" charset="-122"/>
                </a:rPr>
                <a:t>SP</a:t>
              </a:r>
              <a:endParaRPr lang="zh-CN" altLang="en-US" b="0"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B690C65B-5676-40C0-B4E8-0378DC9115D7}"/>
                </a:ext>
              </a:extLst>
            </p:cNvPr>
            <p:cNvSpPr/>
            <p:nvPr/>
          </p:nvSpPr>
          <p:spPr>
            <a:xfrm>
              <a:off x="6284394" y="2276872"/>
              <a:ext cx="58695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Top</a:t>
              </a:r>
              <a:endParaRPr lang="zh-CN" altLang="en-US" dirty="0"/>
            </a:p>
          </p:txBody>
        </p:sp>
        <p:sp>
          <p:nvSpPr>
            <p:cNvPr id="21" name="矩形 20">
              <a:extLst>
                <a:ext uri="{FF2B5EF4-FFF2-40B4-BE49-F238E27FC236}">
                  <a16:creationId xmlns:a16="http://schemas.microsoft.com/office/drawing/2014/main" id="{3486CCCB-E3D8-49D3-9502-6E7F0443E650}"/>
                </a:ext>
              </a:extLst>
            </p:cNvPr>
            <p:cNvSpPr/>
            <p:nvPr/>
          </p:nvSpPr>
          <p:spPr>
            <a:xfrm>
              <a:off x="6309089" y="4545867"/>
              <a:ext cx="45878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SP</a:t>
              </a:r>
              <a:endParaRPr lang="zh-CN" altLang="en-US" dirty="0"/>
            </a:p>
          </p:txBody>
        </p:sp>
      </p:grpSp>
    </p:spTree>
    <p:extLst>
      <p:ext uri="{BB962C8B-B14F-4D97-AF65-F5344CB8AC3E}">
        <p14:creationId xmlns:p14="http://schemas.microsoft.com/office/powerpoint/2010/main" val="3833203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9.5.2 </a:t>
            </a:r>
            <a:r>
              <a:rPr lang="zh-CN" altLang="en-US" sz="3200" dirty="0">
                <a:solidFill>
                  <a:srgbClr val="0000FF"/>
                </a:solidFill>
                <a:latin typeface="微软雅黑" panose="020B0503020204020204" pitchFamily="34" charset="-122"/>
                <a:ea typeface="微软雅黑" panose="020B0503020204020204" pitchFamily="34" charset="-122"/>
              </a:rPr>
              <a:t>参数传递的实现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9.5.2 </a:t>
            </a:r>
            <a:r>
              <a:rPr lang="zh-CN" altLang="en-US" dirty="0">
                <a:solidFill>
                  <a:schemeClr val="bg1"/>
                </a:solidFill>
                <a:latin typeface="微软雅黑" panose="020B0503020204020204" pitchFamily="34" charset="-122"/>
                <a:ea typeface="微软雅黑" panose="020B0503020204020204" pitchFamily="34" charset="-122"/>
              </a:rPr>
              <a:t>参数传递的实现</a:t>
            </a:r>
          </a:p>
        </p:txBody>
      </p:sp>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8640960" cy="22862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14:m>
                  <m:oMath xmlns:m="http://schemas.openxmlformats.org/officeDocument/2006/math">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1800" b="0" i="1">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为数组</a:t>
                </a: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在这种情况下，根据不同语言的要求，传输数组</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首地址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内情向量地址</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假定要求在运行时对</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a:t>
                </a:r>
                <a:r>
                  <a:rPr lang="en-US" altLang="zh-CN"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实数组</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维度一致性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体积相容性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进行动态检查，则应传递内情向量地址，否则传递首地址就够了；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这种一致性和相容性检查意味着所有数组的内情向量都必须</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保留到运行阶段</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 name="TextBox 8">
                <a:extLst>
                  <a:ext uri="{FF2B5EF4-FFF2-40B4-BE49-F238E27FC236}">
                    <a16:creationId xmlns:a16="http://schemas.microsoft.com/office/drawing/2014/main" id="{8216ED8F-2125-4411-96C1-132265122B4A}"/>
                  </a:ext>
                </a:extLst>
              </p:cNvPr>
              <p:cNvSpPr txBox="1">
                <a:spLocks noRot="1" noChangeAspect="1" noMove="1" noResize="1" noEditPoints="1" noAdjustHandles="1" noChangeArrowheads="1" noChangeShapeType="1" noTextEdit="1"/>
              </p:cNvSpPr>
              <p:nvPr/>
            </p:nvSpPr>
            <p:spPr bwMode="auto">
              <a:xfrm>
                <a:off x="179512" y="1124744"/>
                <a:ext cx="8640960" cy="2286267"/>
              </a:xfrm>
              <a:prstGeom prst="rect">
                <a:avLst/>
              </a:prstGeom>
              <a:blipFill>
                <a:blip r:embed="rId3"/>
                <a:stretch>
                  <a:fillRect l="-423" r="-353" b="-34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15074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9.5.2 </a:t>
            </a:r>
            <a:r>
              <a:rPr lang="zh-CN" altLang="en-US" sz="3200" dirty="0">
                <a:solidFill>
                  <a:srgbClr val="0000FF"/>
                </a:solidFill>
                <a:latin typeface="微软雅黑" panose="020B0503020204020204" pitchFamily="34" charset="-122"/>
                <a:ea typeface="微软雅黑" panose="020B0503020204020204" pitchFamily="34" charset="-122"/>
              </a:rPr>
              <a:t>参数传递的实现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9.5.2 </a:t>
            </a:r>
            <a:r>
              <a:rPr lang="zh-CN" altLang="en-US" dirty="0">
                <a:solidFill>
                  <a:schemeClr val="bg1"/>
                </a:solidFill>
                <a:latin typeface="微软雅黑" panose="020B0503020204020204" pitchFamily="34" charset="-122"/>
                <a:ea typeface="微软雅黑" panose="020B0503020204020204" pitchFamily="34" charset="-122"/>
              </a:rPr>
              <a:t>参数传递的实现</a:t>
            </a:r>
          </a:p>
        </p:txBody>
      </p:sp>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8640960" cy="27571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14:m>
                  <m:oMath xmlns:m="http://schemas.openxmlformats.org/officeDocument/2006/math">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1800" b="0" i="1">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为过程</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作为实参传给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通过形参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调用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进入</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后，为了建立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自己的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必须知道它直接外层的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或者正好是这个外层的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，或者包含了这个外层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的层数是</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前</a:t>
                </a:r>
                <a14:m>
                  <m:oMath xmlns:m="http://schemas.openxmlformats.org/officeDocument/2006/math">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个单元，加上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的当前值组成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为使</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工作时知道过程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，必须在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作为实参传给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时，把</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自身的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地址也传过去。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 name="TextBox 8">
                <a:extLst>
                  <a:ext uri="{FF2B5EF4-FFF2-40B4-BE49-F238E27FC236}">
                    <a16:creationId xmlns:a16="http://schemas.microsoft.com/office/drawing/2014/main" id="{8216ED8F-2125-4411-96C1-132265122B4A}"/>
                  </a:ext>
                </a:extLst>
              </p:cNvPr>
              <p:cNvSpPr txBox="1">
                <a:spLocks noRot="1" noChangeAspect="1" noMove="1" noResize="1" noEditPoints="1" noAdjustHandles="1" noChangeArrowheads="1" noChangeShapeType="1" noTextEdit="1"/>
              </p:cNvSpPr>
              <p:nvPr/>
            </p:nvSpPr>
            <p:spPr bwMode="auto">
              <a:xfrm>
                <a:off x="179512" y="1124744"/>
                <a:ext cx="8640960" cy="2757165"/>
              </a:xfrm>
              <a:prstGeom prst="rect">
                <a:avLst/>
              </a:prstGeom>
              <a:blipFill>
                <a:blip r:embed="rId3"/>
                <a:stretch>
                  <a:fillRect l="-423" b="-2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C97CABDC-983C-4D20-9AE6-21CF77830FAF}"/>
                  </a:ext>
                </a:extLst>
              </p:cNvPr>
              <p:cNvSpPr txBox="1">
                <a:spLocks noChangeArrowheads="1"/>
              </p:cNvSpPr>
              <p:nvPr/>
            </p:nvSpPr>
            <p:spPr bwMode="auto">
              <a:xfrm>
                <a:off x="179512" y="3881909"/>
                <a:ext cx="8640960" cy="275780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14:m>
                  <m:oMath xmlns:m="http://schemas.openxmlformats.org/officeDocument/2006/math">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建立两个相继的临时单元</a:t>
                </a:r>
              </a:p>
              <a:p>
                <a:pPr marL="701675" lvl="1" indent="-342900">
                  <a:lnSpc>
                    <a:spcPct val="150000"/>
                  </a:lnSpc>
                  <a:spcBef>
                    <a:spcPct val="20000"/>
                  </a:spcBef>
                  <a:buFont typeface="+mj-ea"/>
                  <a:buAutoNum type="circleNumDbPlai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临时单元</a:t>
                </a:r>
                <a14:m>
                  <m:oMath xmlns:m="http://schemas.openxmlformats.org/officeDocument/2006/math">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的入口地址；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701675" lvl="1" indent="-342900">
                  <a:lnSpc>
                    <a:spcPct val="150000"/>
                  </a:lnSpc>
                  <a:spcBef>
                    <a:spcPct val="20000"/>
                  </a:spcBef>
                  <a:buFont typeface="+mj-ea"/>
                  <a:buAutoNum type="circleNumDbPlai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临时单元</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701675" lvl="1" indent="-342900">
                  <a:lnSpc>
                    <a:spcPct val="150000"/>
                  </a:lnSpc>
                  <a:spcBef>
                    <a:spcPct val="20000"/>
                  </a:spcBef>
                  <a:buFont typeface="+mj-ea"/>
                  <a:buAutoNum type="circleNumDbPlai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的地址传给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e>
                    </m:d>
                    <m:d>
                      <m:dPr>
                        <m:begChr m:val="["/>
                        <m:endChr m:val="]"/>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𝑇𝑜𝑝</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𝑎𝑑𝑑𝑟</m:t>
                    </m:r>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701675" lvl="1" indent="-342900">
                  <a:lnSpc>
                    <a:spcPct val="150000"/>
                  </a:lnSpc>
                  <a:spcBef>
                    <a:spcPct val="20000"/>
                  </a:spcBef>
                  <a:buFont typeface="+mj-ea"/>
                  <a:buAutoNum type="circleNumDbPlai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假定</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现在执行到</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𝑐𝑎𝑙𝑙</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𝑍</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𝑚</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中已有</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的地址，那么</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的内容用来作为转移指令的目的地址（即转进</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2</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的内容作为全局</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display</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TextBox 8">
                <a:extLst>
                  <a:ext uri="{FF2B5EF4-FFF2-40B4-BE49-F238E27FC236}">
                    <a16:creationId xmlns:a16="http://schemas.microsoft.com/office/drawing/2014/main" id="{C97CABDC-983C-4D20-9AE6-21CF77830FAF}"/>
                  </a:ext>
                </a:extLst>
              </p:cNvPr>
              <p:cNvSpPr txBox="1">
                <a:spLocks noRot="1" noChangeAspect="1" noMove="1" noResize="1" noEditPoints="1" noAdjustHandles="1" noChangeArrowheads="1" noChangeShapeType="1" noTextEdit="1"/>
              </p:cNvSpPr>
              <p:nvPr/>
            </p:nvSpPr>
            <p:spPr bwMode="auto">
              <a:xfrm>
                <a:off x="179512" y="3881909"/>
                <a:ext cx="8640960" cy="2757806"/>
              </a:xfrm>
              <a:prstGeom prst="rect">
                <a:avLst/>
              </a:prstGeom>
              <a:blipFill>
                <a:blip r:embed="rId4"/>
                <a:stretch>
                  <a:fillRect l="-423" b="-2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747519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9.5.2 </a:t>
            </a:r>
            <a:r>
              <a:rPr lang="zh-CN" altLang="en-US" sz="3200" dirty="0">
                <a:solidFill>
                  <a:srgbClr val="0000FF"/>
                </a:solidFill>
                <a:latin typeface="微软雅黑" panose="020B0503020204020204" pitchFamily="34" charset="-122"/>
                <a:ea typeface="微软雅黑" panose="020B0503020204020204" pitchFamily="34" charset="-122"/>
              </a:rPr>
              <a:t>参数传递的实现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385589"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9.5.2 </a:t>
            </a:r>
            <a:r>
              <a:rPr lang="zh-CN" altLang="en-US" dirty="0">
                <a:solidFill>
                  <a:schemeClr val="bg1"/>
                </a:solidFill>
                <a:latin typeface="微软雅黑" panose="020B0503020204020204" pitchFamily="34" charset="-122"/>
                <a:ea typeface="微软雅黑" panose="020B0503020204020204" pitchFamily="34" charset="-122"/>
              </a:rPr>
              <a:t>参数传递的实现</a:t>
            </a:r>
          </a:p>
        </p:txBody>
      </p:sp>
      <mc:AlternateContent xmlns:mc="http://schemas.openxmlformats.org/markup-compatibility/2006" xmlns:a14="http://schemas.microsoft.com/office/drawing/2010/main">
        <mc:Choice Requires="a14">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8640960" cy="22869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14:m>
                  <m:oMath xmlns:m="http://schemas.openxmlformats.org/officeDocument/2006/math">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en-US" altLang="zh-CN" sz="1800" b="0" i="1">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为标号</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把标号</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作为实参传给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通过形参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转移到</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指向的地方</a:t>
                </a: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如果标号</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是在过程</a:t>
                </a:r>
                <a14:m>
                  <m:oMath xmlns:m="http://schemas.openxmlformats.org/officeDocument/2006/math">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0</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中定义的，那么</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0</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或者是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自身，或者是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的某一外层；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要转向</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时，必须先把</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0</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的活动记录变成当前活动记录；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即不仅要把标号</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的地址传给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，还要把</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0</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的活动记录地址也传过去。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 name="TextBox 8">
                <a:extLst>
                  <a:ext uri="{FF2B5EF4-FFF2-40B4-BE49-F238E27FC236}">
                    <a16:creationId xmlns:a16="http://schemas.microsoft.com/office/drawing/2014/main" id="{8216ED8F-2125-4411-96C1-132265122B4A}"/>
                  </a:ext>
                </a:extLst>
              </p:cNvPr>
              <p:cNvSpPr txBox="1">
                <a:spLocks noRot="1" noChangeAspect="1" noMove="1" noResize="1" noEditPoints="1" noAdjustHandles="1" noChangeArrowheads="1" noChangeShapeType="1" noTextEdit="1"/>
              </p:cNvSpPr>
              <p:nvPr/>
            </p:nvSpPr>
            <p:spPr bwMode="auto">
              <a:xfrm>
                <a:off x="179512" y="1124744"/>
                <a:ext cx="8640960" cy="2286908"/>
              </a:xfrm>
              <a:prstGeom prst="rect">
                <a:avLst/>
              </a:prstGeom>
              <a:blipFill>
                <a:blip r:embed="rId3"/>
                <a:stretch>
                  <a:fillRect l="-423" r="-212" b="-34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8">
                <a:extLst>
                  <a:ext uri="{FF2B5EF4-FFF2-40B4-BE49-F238E27FC236}">
                    <a16:creationId xmlns:a16="http://schemas.microsoft.com/office/drawing/2014/main" id="{C97CABDC-983C-4D20-9AE6-21CF77830FAF}"/>
                  </a:ext>
                </a:extLst>
              </p:cNvPr>
              <p:cNvSpPr txBox="1">
                <a:spLocks noChangeArrowheads="1"/>
              </p:cNvSpPr>
              <p:nvPr/>
            </p:nvSpPr>
            <p:spPr bwMode="auto">
              <a:xfrm>
                <a:off x="179512" y="3411652"/>
                <a:ext cx="8640960" cy="27612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14:m>
                  <m:oMath xmlns:m="http://schemas.openxmlformats.org/officeDocument/2006/math">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𝑝𝑎𝑟𝑎𝑚</m:t>
                    </m:r>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𝑇</m:t>
                    </m:r>
                  </m:oMath>
                </a14:m>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建立两个相继的临时单元</a:t>
                </a:r>
              </a:p>
              <a:p>
                <a:pPr marL="701675" lvl="1" indent="-342900">
                  <a:lnSpc>
                    <a:spcPct val="150000"/>
                  </a:lnSpc>
                  <a:spcBef>
                    <a:spcPct val="20000"/>
                  </a:spcBef>
                  <a:buFont typeface="+mj-ea"/>
                  <a:buAutoNum type="circleNumDbPlai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临时单元</a:t>
                </a:r>
                <a14:m>
                  <m:oMath xmlns:m="http://schemas.openxmlformats.org/officeDocument/2006/math">
                    <m:sSub>
                      <m:sSub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：标号</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701675" lvl="1" indent="-342900">
                  <a:lnSpc>
                    <a:spcPct val="150000"/>
                  </a:lnSpc>
                  <a:spcBef>
                    <a:spcPct val="20000"/>
                  </a:spcBef>
                  <a:buFont typeface="+mj-ea"/>
                  <a:buAutoNum type="circleNumDbPlai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临时单元</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2</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0</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的活动记录地址；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701675" lvl="1" indent="-342900">
                  <a:lnSpc>
                    <a:spcPct val="150000"/>
                  </a:lnSpc>
                  <a:spcBef>
                    <a:spcPct val="20000"/>
                  </a:spcBef>
                  <a:buFont typeface="+mj-ea"/>
                  <a:buAutoNum type="circleNumDbPlai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把</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的地址传给</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+1</m:t>
                        </m:r>
                      </m:e>
                    </m:d>
                    <m:d>
                      <m:dPr>
                        <m:begChr m:val="["/>
                        <m:endChr m:val="]"/>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𝑇𝑜𝑝</m:t>
                        </m:r>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𝑎𝑑𝑑𝑟</m:t>
                    </m:r>
                    <m:d>
                      <m:dPr>
                        <m:ctrlP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e>
                    </m:d>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701675" lvl="1" indent="-342900">
                  <a:lnSpc>
                    <a:spcPct val="150000"/>
                  </a:lnSpc>
                  <a:spcBef>
                    <a:spcPct val="20000"/>
                  </a:spcBef>
                  <a:buFont typeface="+mj-ea"/>
                  <a:buAutoNum type="circleNumDbPlai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假定</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现在执行到</a:t>
                </a:r>
                <a14:m>
                  <m:oMath xmlns:m="http://schemas.openxmlformats.org/officeDocument/2006/math">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𝑔𝑜𝑡𝑜</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1800" b="0" i="1" smtClean="0">
                        <a:latin typeface="Cambria Math" panose="02040503050406030204" pitchFamily="18" charset="0"/>
                        <a:ea typeface="微软雅黑" panose="020B0503020204020204" pitchFamily="34" charset="-122"/>
                        <a:cs typeface="Times New Roman" panose="02020603050405020304" pitchFamily="18" charset="0"/>
                      </a:rPr>
                      <m:t>𝑍</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，形参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中已有</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的地址，那么按</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𝐵</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1</m:t>
                        </m:r>
                      </m:sub>
                    </m:sSub>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的内容前，</a:t>
                </a:r>
                <a14:m>
                  <m:oMath xmlns:m="http://schemas.openxmlformats.org/officeDocument/2006/math">
                    <m:r>
                      <a:rPr lang="zh-CN" altLang="en-US" sz="1800" b="0" i="1" smtClean="0">
                        <a:latin typeface="Cambria Math" panose="02040503050406030204" pitchFamily="18" charset="0"/>
                        <a:ea typeface="微软雅黑" panose="020B0503020204020204" pitchFamily="34" charset="-122"/>
                        <a:cs typeface="Times New Roman" panose="02020603050405020304" pitchFamily="18" charset="0"/>
                      </a:rPr>
                      <m:t>应</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逐级恢复</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Top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，直至</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指向</a:t>
                </a:r>
                <a14:m>
                  <m:oMath xmlns:m="http://schemas.openxmlformats.org/officeDocument/2006/math">
                    <m:sSub>
                      <m:sSubPr>
                        <m:ctrlP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0</m:t>
                        </m:r>
                      </m:sub>
                    </m:sSub>
                    <m:r>
                      <a:rPr lang="en-US" altLang="zh-CN" sz="1800" b="0" i="1">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TextBox 8">
                <a:extLst>
                  <a:ext uri="{FF2B5EF4-FFF2-40B4-BE49-F238E27FC236}">
                    <a16:creationId xmlns:a16="http://schemas.microsoft.com/office/drawing/2014/main" id="{C97CABDC-983C-4D20-9AE6-21CF77830FAF}"/>
                  </a:ext>
                </a:extLst>
              </p:cNvPr>
              <p:cNvSpPr txBox="1">
                <a:spLocks noRot="1" noChangeAspect="1" noMove="1" noResize="1" noEditPoints="1" noAdjustHandles="1" noChangeArrowheads="1" noChangeShapeType="1" noTextEdit="1"/>
              </p:cNvSpPr>
              <p:nvPr/>
            </p:nvSpPr>
            <p:spPr bwMode="auto">
              <a:xfrm>
                <a:off x="179512" y="3411652"/>
                <a:ext cx="8640960" cy="2761269"/>
              </a:xfrm>
              <a:prstGeom prst="rect">
                <a:avLst/>
              </a:prstGeom>
              <a:blipFill>
                <a:blip r:embed="rId4"/>
                <a:stretch>
                  <a:fillRect l="-423" b="-26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81947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54</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672611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9.6 </a:t>
            </a:r>
            <a:r>
              <a:rPr lang="zh-CN" altLang="en-US" sz="3200" dirty="0">
                <a:solidFill>
                  <a:srgbClr val="0000FF"/>
                </a:solidFill>
                <a:latin typeface="微软雅黑" panose="020B0503020204020204" pitchFamily="34" charset="-122"/>
                <a:ea typeface="微软雅黑" panose="020B0503020204020204" pitchFamily="34" charset="-122"/>
              </a:rPr>
              <a:t>堆式动态存储分配</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42566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9.6 </a:t>
            </a:r>
            <a:r>
              <a:rPr lang="zh-CN" altLang="en-US" dirty="0">
                <a:solidFill>
                  <a:schemeClr val="bg1"/>
                </a:solidFill>
                <a:latin typeface="微软雅黑" panose="020B0503020204020204" pitchFamily="34" charset="-122"/>
                <a:ea typeface="微软雅黑" panose="020B0503020204020204" pitchFamily="34" charset="-122"/>
              </a:rPr>
              <a:t>堆式动态存储分配</a:t>
            </a:r>
          </a:p>
        </p:txBody>
      </p:sp>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8640960" cy="139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当运行程序请求一块体积为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的空间时，</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应该分配哪一块？</a:t>
            </a: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从比</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稍大的一个空闲块中取出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个单元，以便使大的空闲块派更大的用场；</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先碰上哪块比</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大，就从其中分出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个单元。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1" name="组合 40">
            <a:extLst>
              <a:ext uri="{FF2B5EF4-FFF2-40B4-BE49-F238E27FC236}">
                <a16:creationId xmlns:a16="http://schemas.microsoft.com/office/drawing/2014/main" id="{9DCD3D69-6149-4352-8E19-1BCA37ACA441}"/>
              </a:ext>
            </a:extLst>
          </p:cNvPr>
          <p:cNvGrpSpPr/>
          <p:nvPr/>
        </p:nvGrpSpPr>
        <p:grpSpPr>
          <a:xfrm>
            <a:off x="1043608" y="2638988"/>
            <a:ext cx="6323662" cy="1654108"/>
            <a:chOff x="1043608" y="2638988"/>
            <a:chExt cx="6323662" cy="1654108"/>
          </a:xfrm>
        </p:grpSpPr>
        <p:sp>
          <p:nvSpPr>
            <p:cNvPr id="2" name="矩形 1">
              <a:extLst>
                <a:ext uri="{FF2B5EF4-FFF2-40B4-BE49-F238E27FC236}">
                  <a16:creationId xmlns:a16="http://schemas.microsoft.com/office/drawing/2014/main" id="{C3411709-C91E-4A6A-8ABB-755CD2FE6A0E}"/>
                </a:ext>
              </a:extLst>
            </p:cNvPr>
            <p:cNvSpPr/>
            <p:nvPr/>
          </p:nvSpPr>
          <p:spPr bwMode="auto">
            <a:xfrm>
              <a:off x="1043608" y="3052764"/>
              <a:ext cx="576064" cy="310083"/>
            </a:xfrm>
            <a:prstGeom prst="rect">
              <a:avLst/>
            </a:prstGeom>
            <a:noFill/>
            <a:ln w="9525">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W</a:t>
              </a:r>
              <a:endParaRPr lang="zh-CN" altLang="en-US" b="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B23032DE-19EE-4AB2-B3EA-A098AB7A56C4}"/>
                </a:ext>
              </a:extLst>
            </p:cNvPr>
            <p:cNvSpPr/>
            <p:nvPr/>
          </p:nvSpPr>
          <p:spPr bwMode="auto">
            <a:xfrm>
              <a:off x="1043608" y="3362847"/>
              <a:ext cx="576064" cy="310083"/>
            </a:xfrm>
            <a:prstGeom prst="rect">
              <a:avLst/>
            </a:prstGeom>
            <a:noFill/>
            <a:ln w="9525">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X</a:t>
              </a:r>
              <a:endParaRPr lang="zh-CN" altLang="en-US" b="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717A0B3D-1E43-491D-8BE9-ADC960899C0D}"/>
                </a:ext>
              </a:extLst>
            </p:cNvPr>
            <p:cNvSpPr/>
            <p:nvPr/>
          </p:nvSpPr>
          <p:spPr bwMode="auto">
            <a:xfrm>
              <a:off x="1043608" y="3672930"/>
              <a:ext cx="576064" cy="310083"/>
            </a:xfrm>
            <a:prstGeom prst="rect">
              <a:avLst/>
            </a:prstGeom>
            <a:noFill/>
            <a:ln w="9525">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Y</a:t>
              </a:r>
            </a:p>
          </p:txBody>
        </p:sp>
        <p:sp>
          <p:nvSpPr>
            <p:cNvPr id="12" name="矩形 11">
              <a:extLst>
                <a:ext uri="{FF2B5EF4-FFF2-40B4-BE49-F238E27FC236}">
                  <a16:creationId xmlns:a16="http://schemas.microsoft.com/office/drawing/2014/main" id="{3B298F06-FB2A-432C-9F18-2BB407CB527F}"/>
                </a:ext>
              </a:extLst>
            </p:cNvPr>
            <p:cNvSpPr/>
            <p:nvPr/>
          </p:nvSpPr>
          <p:spPr bwMode="auto">
            <a:xfrm>
              <a:off x="1043608" y="3983013"/>
              <a:ext cx="576064" cy="310083"/>
            </a:xfrm>
            <a:prstGeom prst="rect">
              <a:avLst/>
            </a:prstGeom>
            <a:noFill/>
            <a:ln w="9525">
              <a:solidFill>
                <a:schemeClr val="tx1"/>
              </a:solidFill>
              <a:miter lim="800000"/>
              <a:headEnd/>
              <a:tailEnd/>
            </a:ln>
          </p:spPr>
          <p:txBody>
            <a:bodyPr wrap="none" rtlCol="0" anchor="ctr"/>
            <a:lstStyle/>
            <a:p>
              <a:pPr algn="ctr" eaLnBrk="1" hangingPunct="1"/>
              <a:r>
                <a:rPr lang="en-US" altLang="zh-CN" b="0" dirty="0">
                  <a:latin typeface="微软雅黑" panose="020B0503020204020204" pitchFamily="34" charset="-122"/>
                  <a:ea typeface="微软雅黑" panose="020B0503020204020204" pitchFamily="34" charset="-122"/>
                </a:rPr>
                <a:t>Z</a:t>
              </a:r>
              <a:endParaRPr lang="zh-CN" altLang="en-US" b="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F1C5128C-9924-44D3-B6D9-99EC6854C225}"/>
                </a:ext>
              </a:extLst>
            </p:cNvPr>
            <p:cNvSpPr/>
            <p:nvPr/>
          </p:nvSpPr>
          <p:spPr bwMode="auto">
            <a:xfrm>
              <a:off x="1619672" y="3052295"/>
              <a:ext cx="576064" cy="310083"/>
            </a:xfrm>
            <a:prstGeom prst="rect">
              <a:avLst/>
            </a:prstGeom>
            <a:no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A50B3420-8A4C-4DEB-8DE3-AC48BF680A4E}"/>
                </a:ext>
              </a:extLst>
            </p:cNvPr>
            <p:cNvSpPr/>
            <p:nvPr/>
          </p:nvSpPr>
          <p:spPr bwMode="auto">
            <a:xfrm>
              <a:off x="1619672" y="3362378"/>
              <a:ext cx="576064" cy="310083"/>
            </a:xfrm>
            <a:prstGeom prst="rect">
              <a:avLst/>
            </a:prstGeom>
            <a:no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96F8473E-776A-4877-8F67-5A64C97C4F64}"/>
                </a:ext>
              </a:extLst>
            </p:cNvPr>
            <p:cNvSpPr/>
            <p:nvPr/>
          </p:nvSpPr>
          <p:spPr bwMode="auto">
            <a:xfrm>
              <a:off x="1619672" y="3672461"/>
              <a:ext cx="576064" cy="310083"/>
            </a:xfrm>
            <a:prstGeom prst="rect">
              <a:avLst/>
            </a:prstGeom>
            <a:noFill/>
            <a:ln w="9525">
              <a:solidFill>
                <a:schemeClr val="tx1"/>
              </a:solidFill>
              <a:miter lim="800000"/>
              <a:headEnd/>
              <a:tailEnd/>
            </a:ln>
          </p:spPr>
          <p:txBody>
            <a:bodyPr wrap="none" rtlCol="0" anchor="ctr"/>
            <a:lstStyle/>
            <a:p>
              <a:pPr algn="ctr" eaLnBrk="1" hangingPunct="1"/>
              <a:endParaRPr lang="en-US" altLang="zh-CN" b="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EBF09109-AEAC-4805-8B82-B6B5CF7A3513}"/>
                </a:ext>
              </a:extLst>
            </p:cNvPr>
            <p:cNvSpPr/>
            <p:nvPr/>
          </p:nvSpPr>
          <p:spPr bwMode="auto">
            <a:xfrm>
              <a:off x="1619672" y="3982544"/>
              <a:ext cx="576064" cy="310083"/>
            </a:xfrm>
            <a:prstGeom prst="rect">
              <a:avLst/>
            </a:prstGeom>
            <a:no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cxnSp>
          <p:nvCxnSpPr>
            <p:cNvPr id="5" name="连接符: 肘形 4">
              <a:extLst>
                <a:ext uri="{FF2B5EF4-FFF2-40B4-BE49-F238E27FC236}">
                  <a16:creationId xmlns:a16="http://schemas.microsoft.com/office/drawing/2014/main" id="{32A9679A-1A5D-4F1E-9A9C-34F66A01BD7D}"/>
                </a:ext>
              </a:extLst>
            </p:cNvPr>
            <p:cNvCxnSpPr>
              <a:cxnSpLocks/>
              <a:stCxn id="17" idx="6"/>
              <a:endCxn id="24" idx="2"/>
            </p:cNvCxnSpPr>
            <p:nvPr/>
          </p:nvCxnSpPr>
          <p:spPr>
            <a:xfrm flipV="1">
              <a:off x="1930563" y="2949071"/>
              <a:ext cx="2850939" cy="25826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流程图: 接点 16">
              <a:extLst>
                <a:ext uri="{FF2B5EF4-FFF2-40B4-BE49-F238E27FC236}">
                  <a16:creationId xmlns:a16="http://schemas.microsoft.com/office/drawing/2014/main" id="{61EAE65F-F680-4481-9775-145E63EC5C77}"/>
                </a:ext>
              </a:extLst>
            </p:cNvPr>
            <p:cNvSpPr/>
            <p:nvPr/>
          </p:nvSpPr>
          <p:spPr bwMode="auto">
            <a:xfrm>
              <a:off x="1884844" y="3184476"/>
              <a:ext cx="45719" cy="45719"/>
            </a:xfrm>
            <a:prstGeom prst="flowChartConnector">
              <a:avLst/>
            </a:prstGeom>
            <a:solidFill>
              <a:schemeClr val="tx1"/>
            </a:solidFill>
            <a:ln w="9525">
              <a:solidFill>
                <a:schemeClr val="tx1"/>
              </a:solidFill>
              <a:miter lim="800000"/>
              <a:headEnd/>
              <a:tailEnd/>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18" name="流程图: 接点 17">
              <a:extLst>
                <a:ext uri="{FF2B5EF4-FFF2-40B4-BE49-F238E27FC236}">
                  <a16:creationId xmlns:a16="http://schemas.microsoft.com/office/drawing/2014/main" id="{31DD24E8-2D6D-4175-A1EE-DB490A3F8C9A}"/>
                </a:ext>
              </a:extLst>
            </p:cNvPr>
            <p:cNvSpPr/>
            <p:nvPr/>
          </p:nvSpPr>
          <p:spPr bwMode="auto">
            <a:xfrm>
              <a:off x="1883379" y="3494559"/>
              <a:ext cx="45719" cy="45719"/>
            </a:xfrm>
            <a:prstGeom prst="flowChartConnector">
              <a:avLst/>
            </a:prstGeom>
            <a:solidFill>
              <a:schemeClr val="tx1"/>
            </a:solidFill>
            <a:ln w="9525">
              <a:solidFill>
                <a:schemeClr val="tx1"/>
              </a:solidFill>
              <a:miter lim="800000"/>
              <a:headEnd/>
              <a:tailEnd/>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19" name="流程图: 接点 18">
              <a:extLst>
                <a:ext uri="{FF2B5EF4-FFF2-40B4-BE49-F238E27FC236}">
                  <a16:creationId xmlns:a16="http://schemas.microsoft.com/office/drawing/2014/main" id="{4A61130B-428B-4932-9671-F5BAF3DF1E4D}"/>
                </a:ext>
              </a:extLst>
            </p:cNvPr>
            <p:cNvSpPr/>
            <p:nvPr/>
          </p:nvSpPr>
          <p:spPr bwMode="auto">
            <a:xfrm>
              <a:off x="1883379" y="3808374"/>
              <a:ext cx="45719" cy="45719"/>
            </a:xfrm>
            <a:prstGeom prst="flowChartConnector">
              <a:avLst/>
            </a:prstGeom>
            <a:solidFill>
              <a:schemeClr val="tx1"/>
            </a:solidFill>
            <a:ln w="9525">
              <a:solidFill>
                <a:schemeClr val="tx1"/>
              </a:solidFill>
              <a:miter lim="800000"/>
              <a:headEnd/>
              <a:tailEnd/>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20" name="流程图: 接点 19">
              <a:extLst>
                <a:ext uri="{FF2B5EF4-FFF2-40B4-BE49-F238E27FC236}">
                  <a16:creationId xmlns:a16="http://schemas.microsoft.com/office/drawing/2014/main" id="{10509374-A10C-493B-8A7B-74F705E88374}"/>
                </a:ext>
              </a:extLst>
            </p:cNvPr>
            <p:cNvSpPr/>
            <p:nvPr/>
          </p:nvSpPr>
          <p:spPr bwMode="auto">
            <a:xfrm>
              <a:off x="1883379" y="4114725"/>
              <a:ext cx="45719" cy="45719"/>
            </a:xfrm>
            <a:prstGeom prst="flowChartConnector">
              <a:avLst/>
            </a:prstGeom>
            <a:solidFill>
              <a:schemeClr val="tx1"/>
            </a:solidFill>
            <a:ln w="9525">
              <a:solidFill>
                <a:schemeClr val="tx1"/>
              </a:solidFill>
              <a:miter lim="800000"/>
              <a:headEnd/>
              <a:tailEnd/>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64D69BA3-D04C-4808-BD67-8225F41C0E09}"/>
                </a:ext>
              </a:extLst>
            </p:cNvPr>
            <p:cNvSpPr/>
            <p:nvPr/>
          </p:nvSpPr>
          <p:spPr bwMode="auto">
            <a:xfrm>
              <a:off x="2987824" y="2638988"/>
              <a:ext cx="576064" cy="310080"/>
            </a:xfrm>
            <a:prstGeom prst="rect">
              <a:avLst/>
            </a:prstGeom>
            <a:no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C5F7D559-28DE-4B6F-8770-6524B14F1B3F}"/>
                </a:ext>
              </a:extLst>
            </p:cNvPr>
            <p:cNvSpPr/>
            <p:nvPr/>
          </p:nvSpPr>
          <p:spPr bwMode="auto">
            <a:xfrm>
              <a:off x="3563888" y="2638988"/>
              <a:ext cx="576064" cy="310083"/>
            </a:xfrm>
            <a:prstGeom prst="rect">
              <a:avLst/>
            </a:prstGeom>
            <a:solidFill>
              <a:schemeClr val="accent5">
                <a:lumMod val="75000"/>
              </a:schemeClr>
            </a:solidFill>
            <a:ln w="9525">
              <a:solidFill>
                <a:schemeClr val="tx1"/>
              </a:solidFill>
              <a:miter lim="800000"/>
              <a:headEnd/>
              <a:tailEnd/>
            </a:ln>
          </p:spPr>
          <p:txBody>
            <a:bodyPr wrap="none" rtlCol="0" anchor="ctr"/>
            <a:lstStyle/>
            <a:p>
              <a:pPr algn="ctr" eaLnBrk="1" hangingPunct="1"/>
              <a:r>
                <a:rPr lang="en-US" altLang="zh-CN" b="0" dirty="0">
                  <a:solidFill>
                    <a:srgbClr val="FFFFFF"/>
                  </a:solidFill>
                  <a:latin typeface="微软雅黑" panose="020B0503020204020204" pitchFamily="34" charset="-122"/>
                  <a:ea typeface="微软雅黑" panose="020B0503020204020204" pitchFamily="34" charset="-122"/>
                </a:rPr>
                <a:t>X</a:t>
              </a:r>
              <a:endParaRPr lang="zh-CN" altLang="en-US" b="0" dirty="0">
                <a:solidFill>
                  <a:srgbClr val="FFFFFF"/>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A5E069C0-551E-4CB8-B71A-30629DBC56C0}"/>
                </a:ext>
              </a:extLst>
            </p:cNvPr>
            <p:cNvSpPr/>
            <p:nvPr/>
          </p:nvSpPr>
          <p:spPr bwMode="auto">
            <a:xfrm>
              <a:off x="4139952" y="2638988"/>
              <a:ext cx="288032" cy="310083"/>
            </a:xfrm>
            <a:prstGeom prst="rect">
              <a:avLst/>
            </a:prstGeom>
            <a:no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A75F8C8C-D610-4F8C-9FCF-5819294D8A5D}"/>
                </a:ext>
              </a:extLst>
            </p:cNvPr>
            <p:cNvSpPr/>
            <p:nvPr/>
          </p:nvSpPr>
          <p:spPr bwMode="auto">
            <a:xfrm>
              <a:off x="4427984" y="2638988"/>
              <a:ext cx="707036" cy="310083"/>
            </a:xfrm>
            <a:prstGeom prst="rect">
              <a:avLst/>
            </a:prstGeom>
            <a:solidFill>
              <a:schemeClr val="accent5">
                <a:lumMod val="75000"/>
              </a:schemeClr>
            </a:solidFill>
            <a:ln w="9525">
              <a:solidFill>
                <a:schemeClr val="tx1"/>
              </a:solidFill>
              <a:miter lim="800000"/>
              <a:headEnd/>
              <a:tailEnd/>
            </a:ln>
          </p:spPr>
          <p:txBody>
            <a:bodyPr wrap="none" rtlCol="0" anchor="ctr"/>
            <a:lstStyle/>
            <a:p>
              <a:pPr algn="ctr" eaLnBrk="1" hangingPunct="1"/>
              <a:r>
                <a:rPr lang="en-US" altLang="zh-CN" b="0" dirty="0">
                  <a:solidFill>
                    <a:srgbClr val="FFFFFF"/>
                  </a:solidFill>
                  <a:latin typeface="微软雅黑" panose="020B0503020204020204" pitchFamily="34" charset="-122"/>
                  <a:ea typeface="微软雅黑" panose="020B0503020204020204" pitchFamily="34" charset="-122"/>
                </a:rPr>
                <a:t>W</a:t>
              </a:r>
              <a:endParaRPr lang="zh-CN" altLang="en-US" b="0" dirty="0">
                <a:solidFill>
                  <a:srgbClr val="FFFFFF"/>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E850756C-11A0-4642-83C4-69DAD9A2D846}"/>
                </a:ext>
              </a:extLst>
            </p:cNvPr>
            <p:cNvSpPr/>
            <p:nvPr/>
          </p:nvSpPr>
          <p:spPr bwMode="auto">
            <a:xfrm>
              <a:off x="5135020" y="2638988"/>
              <a:ext cx="432050" cy="310080"/>
            </a:xfrm>
            <a:prstGeom prst="rect">
              <a:avLst/>
            </a:prstGeom>
            <a:no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64213DCC-4601-4EC8-8FE3-1E4FF39AF6BE}"/>
                </a:ext>
              </a:extLst>
            </p:cNvPr>
            <p:cNvSpPr/>
            <p:nvPr/>
          </p:nvSpPr>
          <p:spPr bwMode="auto">
            <a:xfrm>
              <a:off x="5567070" y="2638988"/>
              <a:ext cx="576064" cy="310083"/>
            </a:xfrm>
            <a:prstGeom prst="rect">
              <a:avLst/>
            </a:prstGeom>
            <a:solidFill>
              <a:schemeClr val="accent5">
                <a:lumMod val="75000"/>
              </a:schemeClr>
            </a:solidFill>
            <a:ln w="9525">
              <a:solidFill>
                <a:schemeClr val="tx1"/>
              </a:solidFill>
              <a:miter lim="800000"/>
              <a:headEnd/>
              <a:tailEnd/>
            </a:ln>
          </p:spPr>
          <p:txBody>
            <a:bodyPr wrap="none" rtlCol="0" anchor="ctr"/>
            <a:lstStyle/>
            <a:p>
              <a:pPr algn="ctr" eaLnBrk="1" hangingPunct="1"/>
              <a:r>
                <a:rPr lang="en-US" altLang="zh-CN" b="0" dirty="0">
                  <a:solidFill>
                    <a:srgbClr val="FFFFFF"/>
                  </a:solidFill>
                  <a:latin typeface="微软雅黑" panose="020B0503020204020204" pitchFamily="34" charset="-122"/>
                  <a:ea typeface="微软雅黑" panose="020B0503020204020204" pitchFamily="34" charset="-122"/>
                </a:rPr>
                <a:t>Y</a:t>
              </a:r>
              <a:endParaRPr lang="zh-CN" altLang="en-US" b="0" dirty="0">
                <a:solidFill>
                  <a:srgbClr val="FFFFFF"/>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8F2487BB-D349-44A3-A509-EF7289CC1412}"/>
                </a:ext>
              </a:extLst>
            </p:cNvPr>
            <p:cNvSpPr/>
            <p:nvPr/>
          </p:nvSpPr>
          <p:spPr bwMode="auto">
            <a:xfrm>
              <a:off x="6143134" y="2638988"/>
              <a:ext cx="432050" cy="310083"/>
            </a:xfrm>
            <a:prstGeom prst="rect">
              <a:avLst/>
            </a:prstGeom>
            <a:solidFill>
              <a:schemeClr val="accent5">
                <a:lumMod val="75000"/>
              </a:schemeClr>
            </a:solidFill>
            <a:ln w="9525">
              <a:solidFill>
                <a:schemeClr val="tx1"/>
              </a:solidFill>
              <a:miter lim="800000"/>
              <a:headEnd/>
              <a:tailEnd/>
            </a:ln>
          </p:spPr>
          <p:txBody>
            <a:bodyPr wrap="none" rtlCol="0" anchor="ctr"/>
            <a:lstStyle/>
            <a:p>
              <a:pPr algn="ctr" eaLnBrk="1" hangingPunct="1"/>
              <a:r>
                <a:rPr lang="en-US" altLang="zh-CN" b="0" dirty="0">
                  <a:solidFill>
                    <a:srgbClr val="FFFFFF"/>
                  </a:solidFill>
                  <a:latin typeface="微软雅黑" panose="020B0503020204020204" pitchFamily="34" charset="-122"/>
                  <a:ea typeface="微软雅黑" panose="020B0503020204020204" pitchFamily="34" charset="-122"/>
                </a:rPr>
                <a:t>Z</a:t>
              </a:r>
              <a:endParaRPr lang="zh-CN" altLang="en-US" b="0" dirty="0">
                <a:solidFill>
                  <a:srgbClr val="FFFFFF"/>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47161755-3BA3-4988-A5EB-E16E55A970DA}"/>
                </a:ext>
              </a:extLst>
            </p:cNvPr>
            <p:cNvSpPr/>
            <p:nvPr/>
          </p:nvSpPr>
          <p:spPr bwMode="auto">
            <a:xfrm>
              <a:off x="6575184" y="2638988"/>
              <a:ext cx="792086" cy="310080"/>
            </a:xfrm>
            <a:prstGeom prst="rect">
              <a:avLst/>
            </a:prstGeom>
            <a:noFill/>
            <a:ln w="9525">
              <a:solidFill>
                <a:schemeClr val="tx1"/>
              </a:solidFill>
              <a:miter lim="800000"/>
              <a:headEnd/>
              <a:tailEnd/>
            </a:ln>
          </p:spPr>
          <p:txBody>
            <a:bodyPr wrap="none" rtlCol="0" anchor="ctr"/>
            <a:lstStyle/>
            <a:p>
              <a:pPr algn="ctr" eaLnBrk="1" hangingPunct="1"/>
              <a:endParaRPr lang="zh-CN" altLang="en-US" b="0" dirty="0">
                <a:latin typeface="微软雅黑" panose="020B0503020204020204" pitchFamily="34" charset="-122"/>
                <a:ea typeface="微软雅黑" panose="020B0503020204020204" pitchFamily="34" charset="-122"/>
              </a:endParaRPr>
            </a:p>
          </p:txBody>
        </p:sp>
        <p:cxnSp>
          <p:nvCxnSpPr>
            <p:cNvPr id="32" name="连接符: 肘形 31">
              <a:extLst>
                <a:ext uri="{FF2B5EF4-FFF2-40B4-BE49-F238E27FC236}">
                  <a16:creationId xmlns:a16="http://schemas.microsoft.com/office/drawing/2014/main" id="{4F7905E1-F7FA-44A0-A85D-3E59A77B6484}"/>
                </a:ext>
              </a:extLst>
            </p:cNvPr>
            <p:cNvCxnSpPr>
              <a:cxnSpLocks/>
              <a:stCxn id="18" idx="6"/>
              <a:endCxn id="22" idx="2"/>
            </p:cNvCxnSpPr>
            <p:nvPr/>
          </p:nvCxnSpPr>
          <p:spPr>
            <a:xfrm flipV="1">
              <a:off x="1929098" y="2949071"/>
              <a:ext cx="1922822" cy="56834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9A8CDF20-3256-49D6-A37F-58392CDFA97D}"/>
                </a:ext>
              </a:extLst>
            </p:cNvPr>
            <p:cNvCxnSpPr>
              <a:cxnSpLocks/>
              <a:stCxn id="19" idx="6"/>
              <a:endCxn id="26" idx="2"/>
            </p:cNvCxnSpPr>
            <p:nvPr/>
          </p:nvCxnSpPr>
          <p:spPr>
            <a:xfrm flipV="1">
              <a:off x="1929098" y="2949071"/>
              <a:ext cx="3926004" cy="88216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45838414-0D3E-4906-9FEC-EB5B3EB0562D}"/>
                </a:ext>
              </a:extLst>
            </p:cNvPr>
            <p:cNvCxnSpPr>
              <a:cxnSpLocks/>
              <a:stCxn id="20" idx="6"/>
              <a:endCxn id="27" idx="2"/>
            </p:cNvCxnSpPr>
            <p:nvPr/>
          </p:nvCxnSpPr>
          <p:spPr>
            <a:xfrm flipV="1">
              <a:off x="1929098" y="2949071"/>
              <a:ext cx="4430061" cy="118851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TextBox 8">
            <a:extLst>
              <a:ext uri="{FF2B5EF4-FFF2-40B4-BE49-F238E27FC236}">
                <a16:creationId xmlns:a16="http://schemas.microsoft.com/office/drawing/2014/main" id="{DDFD01E2-2CFE-4238-9C3A-DC30AE1F46BE}"/>
              </a:ext>
            </a:extLst>
          </p:cNvPr>
          <p:cNvSpPr txBox="1">
            <a:spLocks noChangeArrowheads="1"/>
          </p:cNvSpPr>
          <p:nvPr/>
        </p:nvSpPr>
        <p:spPr bwMode="auto">
          <a:xfrm>
            <a:off x="179512" y="4365104"/>
            <a:ext cx="8640960" cy="92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运行一段时间后，空间会零碎不堪</a:t>
            </a: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没有任何一块比</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大，但总和比</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大的多。</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TextBox 8">
            <a:extLst>
              <a:ext uri="{FF2B5EF4-FFF2-40B4-BE49-F238E27FC236}">
                <a16:creationId xmlns:a16="http://schemas.microsoft.com/office/drawing/2014/main" id="{72A09E4F-473D-4CB0-8A14-5DCDBF0429C8}"/>
              </a:ext>
            </a:extLst>
          </p:cNvPr>
          <p:cNvSpPr txBox="1">
            <a:spLocks noChangeArrowheads="1"/>
          </p:cNvSpPr>
          <p:nvPr/>
        </p:nvSpPr>
        <p:spPr bwMode="auto">
          <a:xfrm>
            <a:off x="179512" y="5294717"/>
            <a:ext cx="8640960" cy="92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总和也比</a:t>
            </a: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小，如何收回空间？</a:t>
            </a: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垃圾回收的机制如何设计。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2857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56</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070790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9.6.1 </a:t>
            </a:r>
            <a:r>
              <a:rPr lang="zh-CN" altLang="en-US" sz="3200" dirty="0">
                <a:solidFill>
                  <a:srgbClr val="0000FF"/>
                </a:solidFill>
                <a:latin typeface="微软雅黑" panose="020B0503020204020204" pitchFamily="34" charset="-122"/>
                <a:ea typeface="微软雅黑" panose="020B0503020204020204" pitchFamily="34" charset="-122"/>
              </a:rPr>
              <a:t>堆式动态分配的实现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9.6.1 </a:t>
            </a:r>
            <a:r>
              <a:rPr lang="zh-CN" altLang="en-US" dirty="0">
                <a:solidFill>
                  <a:schemeClr val="bg1"/>
                </a:solidFill>
                <a:latin typeface="微软雅黑" panose="020B0503020204020204" pitchFamily="34" charset="-122"/>
                <a:ea typeface="微软雅黑" panose="020B0503020204020204" pitchFamily="34" charset="-122"/>
              </a:rPr>
              <a:t>堆式动态分配的实现</a:t>
            </a:r>
          </a:p>
        </p:txBody>
      </p:sp>
      <p:sp>
        <p:nvSpPr>
          <p:cNvPr id="6" name="TextBox 8">
            <a:extLst>
              <a:ext uri="{FF2B5EF4-FFF2-40B4-BE49-F238E27FC236}">
                <a16:creationId xmlns:a16="http://schemas.microsoft.com/office/drawing/2014/main" id="{8216ED8F-2125-4411-96C1-132265122B4A}"/>
              </a:ext>
            </a:extLst>
          </p:cNvPr>
          <p:cNvSpPr txBox="1">
            <a:spLocks noChangeArrowheads="1"/>
          </p:cNvSpPr>
          <p:nvPr/>
        </p:nvSpPr>
        <p:spPr bwMode="auto">
          <a:xfrm>
            <a:off x="179512" y="1124744"/>
            <a:ext cx="8640960" cy="45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定长块管理</a:t>
            </a:r>
          </a:p>
        </p:txBody>
      </p:sp>
      <p:grpSp>
        <p:nvGrpSpPr>
          <p:cNvPr id="71" name="组合 70">
            <a:extLst>
              <a:ext uri="{FF2B5EF4-FFF2-40B4-BE49-F238E27FC236}">
                <a16:creationId xmlns:a16="http://schemas.microsoft.com/office/drawing/2014/main" id="{8AE7CF54-BC4E-4248-86B1-BE3A88599411}"/>
              </a:ext>
            </a:extLst>
          </p:cNvPr>
          <p:cNvGrpSpPr/>
          <p:nvPr/>
        </p:nvGrpSpPr>
        <p:grpSpPr>
          <a:xfrm>
            <a:off x="1799699" y="2132856"/>
            <a:ext cx="5544602" cy="946243"/>
            <a:chOff x="1799699" y="2120156"/>
            <a:chExt cx="5544602" cy="946243"/>
          </a:xfrm>
        </p:grpSpPr>
        <p:sp>
          <p:nvSpPr>
            <p:cNvPr id="21" name="矩形 20">
              <a:extLst>
                <a:ext uri="{FF2B5EF4-FFF2-40B4-BE49-F238E27FC236}">
                  <a16:creationId xmlns:a16="http://schemas.microsoft.com/office/drawing/2014/main" id="{64D69BA3-D04C-4808-BD67-8225F41C0E09}"/>
                </a:ext>
              </a:extLst>
            </p:cNvPr>
            <p:cNvSpPr/>
            <p:nvPr/>
          </p:nvSpPr>
          <p:spPr bwMode="auto">
            <a:xfrm>
              <a:off x="1799699" y="2132856"/>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占用</a:t>
              </a:r>
            </a:p>
          </p:txBody>
        </p:sp>
        <p:sp>
          <p:nvSpPr>
            <p:cNvPr id="33" name="矩形 32">
              <a:extLst>
                <a:ext uri="{FF2B5EF4-FFF2-40B4-BE49-F238E27FC236}">
                  <a16:creationId xmlns:a16="http://schemas.microsoft.com/office/drawing/2014/main" id="{5C5EF47D-EBD8-44CF-9D3D-3659A910D4B1}"/>
                </a:ext>
              </a:extLst>
            </p:cNvPr>
            <p:cNvSpPr/>
            <p:nvPr/>
          </p:nvSpPr>
          <p:spPr bwMode="auto">
            <a:xfrm>
              <a:off x="2591785" y="2132856"/>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占用</a:t>
              </a:r>
            </a:p>
          </p:txBody>
        </p:sp>
        <p:sp>
          <p:nvSpPr>
            <p:cNvPr id="34" name="矩形 33">
              <a:extLst>
                <a:ext uri="{FF2B5EF4-FFF2-40B4-BE49-F238E27FC236}">
                  <a16:creationId xmlns:a16="http://schemas.microsoft.com/office/drawing/2014/main" id="{457BC75F-A41B-4B37-8957-BAEF2A2F7C84}"/>
                </a:ext>
              </a:extLst>
            </p:cNvPr>
            <p:cNvSpPr/>
            <p:nvPr/>
          </p:nvSpPr>
          <p:spPr bwMode="auto">
            <a:xfrm>
              <a:off x="3383871" y="2132856"/>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占用</a:t>
              </a:r>
            </a:p>
          </p:txBody>
        </p:sp>
        <p:sp>
          <p:nvSpPr>
            <p:cNvPr id="36" name="矩形 35">
              <a:extLst>
                <a:ext uri="{FF2B5EF4-FFF2-40B4-BE49-F238E27FC236}">
                  <a16:creationId xmlns:a16="http://schemas.microsoft.com/office/drawing/2014/main" id="{359B53BB-6E5D-41E9-9A23-918C979D6C19}"/>
                </a:ext>
              </a:extLst>
            </p:cNvPr>
            <p:cNvSpPr/>
            <p:nvPr/>
          </p:nvSpPr>
          <p:spPr bwMode="auto">
            <a:xfrm>
              <a:off x="4175957" y="2132856"/>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a:latin typeface="微软雅黑" panose="020B0503020204020204" pitchFamily="34" charset="-122"/>
                  <a:ea typeface="微软雅黑" panose="020B0503020204020204" pitchFamily="34" charset="-122"/>
                </a:rPr>
                <a:t>空闲</a:t>
              </a:r>
              <a:endParaRPr lang="zh-CN" altLang="en-US"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44A30E27-6720-42D2-94EA-2CBEEE47A6C5}"/>
                </a:ext>
              </a:extLst>
            </p:cNvPr>
            <p:cNvSpPr/>
            <p:nvPr/>
          </p:nvSpPr>
          <p:spPr bwMode="auto">
            <a:xfrm>
              <a:off x="4968043" y="2132856"/>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空闲</a:t>
              </a:r>
            </a:p>
          </p:txBody>
        </p:sp>
        <p:sp>
          <p:nvSpPr>
            <p:cNvPr id="39" name="矩形 38">
              <a:extLst>
                <a:ext uri="{FF2B5EF4-FFF2-40B4-BE49-F238E27FC236}">
                  <a16:creationId xmlns:a16="http://schemas.microsoft.com/office/drawing/2014/main" id="{BB1A244C-EBFC-4370-B1CB-9A87E4394E25}"/>
                </a:ext>
              </a:extLst>
            </p:cNvPr>
            <p:cNvSpPr/>
            <p:nvPr/>
          </p:nvSpPr>
          <p:spPr bwMode="auto">
            <a:xfrm>
              <a:off x="5760129" y="2132856"/>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空闲</a:t>
              </a:r>
            </a:p>
          </p:txBody>
        </p:sp>
        <p:sp>
          <p:nvSpPr>
            <p:cNvPr id="40" name="矩形 39">
              <a:extLst>
                <a:ext uri="{FF2B5EF4-FFF2-40B4-BE49-F238E27FC236}">
                  <a16:creationId xmlns:a16="http://schemas.microsoft.com/office/drawing/2014/main" id="{0388BDFF-3E26-495F-8A56-B24209D558BA}"/>
                </a:ext>
              </a:extLst>
            </p:cNvPr>
            <p:cNvSpPr/>
            <p:nvPr/>
          </p:nvSpPr>
          <p:spPr bwMode="auto">
            <a:xfrm>
              <a:off x="6552215" y="2132856"/>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空闲</a:t>
              </a:r>
            </a:p>
          </p:txBody>
        </p:sp>
        <p:cxnSp>
          <p:nvCxnSpPr>
            <p:cNvPr id="8" name="直接箭头连接符 7">
              <a:extLst>
                <a:ext uri="{FF2B5EF4-FFF2-40B4-BE49-F238E27FC236}">
                  <a16:creationId xmlns:a16="http://schemas.microsoft.com/office/drawing/2014/main" id="{DBBD9690-7ECD-4961-A08A-FE8B9824C7AF}"/>
                </a:ext>
              </a:extLst>
            </p:cNvPr>
            <p:cNvCxnSpPr>
              <a:endCxn id="36" idx="2"/>
            </p:cNvCxnSpPr>
            <p:nvPr/>
          </p:nvCxnSpPr>
          <p:spPr>
            <a:xfrm flipV="1">
              <a:off x="4572000" y="2442936"/>
              <a:ext cx="0" cy="2541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8CC1A27E-C260-4E0A-B7E7-AA09FB5EC6F6}"/>
                </a:ext>
              </a:extLst>
            </p:cNvPr>
            <p:cNvSpPr/>
            <p:nvPr/>
          </p:nvSpPr>
          <p:spPr>
            <a:xfrm>
              <a:off x="3997804" y="2697067"/>
              <a:ext cx="1148392" cy="369332"/>
            </a:xfrm>
            <a:prstGeom prst="rect">
              <a:avLst/>
            </a:prstGeom>
          </p:spPr>
          <p:txBody>
            <a:bodyPr wrap="none">
              <a:spAutoFit/>
            </a:bodyPr>
            <a:lstStyle/>
            <a:p>
              <a:pPr algn="ctr" eaLnBrk="1" hangingPunct="1"/>
              <a:r>
                <a:rPr lang="en-US" altLang="zh-CN" dirty="0">
                  <a:latin typeface="微软雅黑" panose="020B0503020204020204" pitchFamily="34" charset="-122"/>
                  <a:ea typeface="微软雅黑" panose="020B0503020204020204" pitchFamily="34" charset="-122"/>
                </a:rPr>
                <a:t>available</a:t>
              </a:r>
              <a:endParaRPr lang="zh-CN" altLang="en-US" dirty="0">
                <a:latin typeface="微软雅黑" panose="020B0503020204020204" pitchFamily="34" charset="-122"/>
                <a:ea typeface="微软雅黑" panose="020B0503020204020204" pitchFamily="34" charset="-122"/>
              </a:endParaRPr>
            </a:p>
          </p:txBody>
        </p:sp>
        <p:cxnSp>
          <p:nvCxnSpPr>
            <p:cNvPr id="42" name="连接符: 肘形 41">
              <a:extLst>
                <a:ext uri="{FF2B5EF4-FFF2-40B4-BE49-F238E27FC236}">
                  <a16:creationId xmlns:a16="http://schemas.microsoft.com/office/drawing/2014/main" id="{A5187C1E-F756-480E-B805-94C93D9448DD}"/>
                </a:ext>
              </a:extLst>
            </p:cNvPr>
            <p:cNvCxnSpPr>
              <a:cxnSpLocks/>
            </p:cNvCxnSpPr>
            <p:nvPr/>
          </p:nvCxnSpPr>
          <p:spPr>
            <a:xfrm flipV="1">
              <a:off x="4788024" y="2120156"/>
              <a:ext cx="576062" cy="12700"/>
            </a:xfrm>
            <a:prstGeom prst="bentConnector4">
              <a:avLst>
                <a:gd name="adj1" fmla="val 15625"/>
                <a:gd name="adj2" fmla="val 19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DC3760C7-966F-47BD-A5DB-23A4158D729F}"/>
                </a:ext>
              </a:extLst>
            </p:cNvPr>
            <p:cNvCxnSpPr>
              <a:cxnSpLocks/>
            </p:cNvCxnSpPr>
            <p:nvPr/>
          </p:nvCxnSpPr>
          <p:spPr>
            <a:xfrm flipV="1">
              <a:off x="5558933" y="2120156"/>
              <a:ext cx="597239" cy="12700"/>
            </a:xfrm>
            <a:prstGeom prst="bentConnector4">
              <a:avLst>
                <a:gd name="adj1" fmla="val 16844"/>
                <a:gd name="adj2" fmla="val 19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78198E90-3C53-41B1-85A0-5FC059C4FA2B}"/>
                </a:ext>
              </a:extLst>
            </p:cNvPr>
            <p:cNvCxnSpPr>
              <a:cxnSpLocks/>
            </p:cNvCxnSpPr>
            <p:nvPr/>
          </p:nvCxnSpPr>
          <p:spPr>
            <a:xfrm flipV="1">
              <a:off x="6351019" y="2120156"/>
              <a:ext cx="576062" cy="12700"/>
            </a:xfrm>
            <a:prstGeom prst="bentConnector4">
              <a:avLst>
                <a:gd name="adj1" fmla="val 15625"/>
                <a:gd name="adj2" fmla="val 19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870D6CB3-7EAB-47CD-9998-E026540D2723}"/>
              </a:ext>
            </a:extLst>
          </p:cNvPr>
          <p:cNvGrpSpPr/>
          <p:nvPr/>
        </p:nvGrpSpPr>
        <p:grpSpPr>
          <a:xfrm>
            <a:off x="1799699" y="3706893"/>
            <a:ext cx="5544602" cy="946243"/>
            <a:chOff x="1799699" y="3634885"/>
            <a:chExt cx="5544602" cy="946243"/>
          </a:xfrm>
        </p:grpSpPr>
        <p:sp>
          <p:nvSpPr>
            <p:cNvPr id="53" name="矩形 52">
              <a:extLst>
                <a:ext uri="{FF2B5EF4-FFF2-40B4-BE49-F238E27FC236}">
                  <a16:creationId xmlns:a16="http://schemas.microsoft.com/office/drawing/2014/main" id="{E66AB726-2AC7-4ED3-AAB7-5D872A7B331E}"/>
                </a:ext>
              </a:extLst>
            </p:cNvPr>
            <p:cNvSpPr/>
            <p:nvPr/>
          </p:nvSpPr>
          <p:spPr bwMode="auto">
            <a:xfrm>
              <a:off x="1799699" y="3647585"/>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占用</a:t>
              </a:r>
            </a:p>
          </p:txBody>
        </p:sp>
        <p:sp>
          <p:nvSpPr>
            <p:cNvPr id="54" name="矩形 53">
              <a:extLst>
                <a:ext uri="{FF2B5EF4-FFF2-40B4-BE49-F238E27FC236}">
                  <a16:creationId xmlns:a16="http://schemas.microsoft.com/office/drawing/2014/main" id="{D9DE5744-5E42-4A56-BF02-E62A8EC1C0D6}"/>
                </a:ext>
              </a:extLst>
            </p:cNvPr>
            <p:cNvSpPr/>
            <p:nvPr/>
          </p:nvSpPr>
          <p:spPr bwMode="auto">
            <a:xfrm>
              <a:off x="2591785" y="3647585"/>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空闲</a:t>
              </a:r>
            </a:p>
          </p:txBody>
        </p:sp>
        <p:sp>
          <p:nvSpPr>
            <p:cNvPr id="55" name="矩形 54">
              <a:extLst>
                <a:ext uri="{FF2B5EF4-FFF2-40B4-BE49-F238E27FC236}">
                  <a16:creationId xmlns:a16="http://schemas.microsoft.com/office/drawing/2014/main" id="{A9B9F655-BFFD-4AB7-AB8C-4DBAA42F578B}"/>
                </a:ext>
              </a:extLst>
            </p:cNvPr>
            <p:cNvSpPr/>
            <p:nvPr/>
          </p:nvSpPr>
          <p:spPr bwMode="auto">
            <a:xfrm>
              <a:off x="3383871" y="3647585"/>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占用</a:t>
              </a:r>
            </a:p>
          </p:txBody>
        </p:sp>
        <p:sp>
          <p:nvSpPr>
            <p:cNvPr id="56" name="矩形 55">
              <a:extLst>
                <a:ext uri="{FF2B5EF4-FFF2-40B4-BE49-F238E27FC236}">
                  <a16:creationId xmlns:a16="http://schemas.microsoft.com/office/drawing/2014/main" id="{0DCF2D9E-18E7-47F8-AE40-20CD84FDC378}"/>
                </a:ext>
              </a:extLst>
            </p:cNvPr>
            <p:cNvSpPr/>
            <p:nvPr/>
          </p:nvSpPr>
          <p:spPr bwMode="auto">
            <a:xfrm>
              <a:off x="4175957" y="3647585"/>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a:latin typeface="微软雅黑" panose="020B0503020204020204" pitchFamily="34" charset="-122"/>
                  <a:ea typeface="微软雅黑" panose="020B0503020204020204" pitchFamily="34" charset="-122"/>
                </a:rPr>
                <a:t>空闲</a:t>
              </a:r>
              <a:endParaRPr lang="zh-CN" altLang="en-US" dirty="0">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5700C4DC-1713-4DAC-B134-279C773CC74E}"/>
                </a:ext>
              </a:extLst>
            </p:cNvPr>
            <p:cNvSpPr/>
            <p:nvPr/>
          </p:nvSpPr>
          <p:spPr bwMode="auto">
            <a:xfrm>
              <a:off x="4968043" y="3647585"/>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空闲</a:t>
              </a:r>
            </a:p>
          </p:txBody>
        </p:sp>
        <p:sp>
          <p:nvSpPr>
            <p:cNvPr id="58" name="矩形 57">
              <a:extLst>
                <a:ext uri="{FF2B5EF4-FFF2-40B4-BE49-F238E27FC236}">
                  <a16:creationId xmlns:a16="http://schemas.microsoft.com/office/drawing/2014/main" id="{C106E94C-6537-4BB2-ACF5-6F103B31D6A8}"/>
                </a:ext>
              </a:extLst>
            </p:cNvPr>
            <p:cNvSpPr/>
            <p:nvPr/>
          </p:nvSpPr>
          <p:spPr bwMode="auto">
            <a:xfrm>
              <a:off x="5760129" y="3647585"/>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空闲</a:t>
              </a:r>
            </a:p>
          </p:txBody>
        </p:sp>
        <p:sp>
          <p:nvSpPr>
            <p:cNvPr id="59" name="矩形 58">
              <a:extLst>
                <a:ext uri="{FF2B5EF4-FFF2-40B4-BE49-F238E27FC236}">
                  <a16:creationId xmlns:a16="http://schemas.microsoft.com/office/drawing/2014/main" id="{F86EF8AD-25BA-4F65-914A-E5AF61F58D38}"/>
                </a:ext>
              </a:extLst>
            </p:cNvPr>
            <p:cNvSpPr/>
            <p:nvPr/>
          </p:nvSpPr>
          <p:spPr bwMode="auto">
            <a:xfrm>
              <a:off x="6552215" y="3647585"/>
              <a:ext cx="792086" cy="310080"/>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空闲</a:t>
              </a:r>
            </a:p>
          </p:txBody>
        </p:sp>
        <p:cxnSp>
          <p:nvCxnSpPr>
            <p:cNvPr id="60" name="直接箭头连接符 59">
              <a:extLst>
                <a:ext uri="{FF2B5EF4-FFF2-40B4-BE49-F238E27FC236}">
                  <a16:creationId xmlns:a16="http://schemas.microsoft.com/office/drawing/2014/main" id="{D36CC069-B3C4-46C2-B18C-DF01433D142E}"/>
                </a:ext>
              </a:extLst>
            </p:cNvPr>
            <p:cNvCxnSpPr>
              <a:cxnSpLocks/>
            </p:cNvCxnSpPr>
            <p:nvPr/>
          </p:nvCxnSpPr>
          <p:spPr>
            <a:xfrm flipV="1">
              <a:off x="2985956" y="3957665"/>
              <a:ext cx="0" cy="2541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072B2139-CC9C-4369-A299-8131FFC9B858}"/>
                </a:ext>
              </a:extLst>
            </p:cNvPr>
            <p:cNvSpPr/>
            <p:nvPr/>
          </p:nvSpPr>
          <p:spPr>
            <a:xfrm>
              <a:off x="2411760" y="4211796"/>
              <a:ext cx="1148392" cy="369332"/>
            </a:xfrm>
            <a:prstGeom prst="rect">
              <a:avLst/>
            </a:prstGeom>
          </p:spPr>
          <p:txBody>
            <a:bodyPr wrap="none">
              <a:spAutoFit/>
            </a:bodyPr>
            <a:lstStyle/>
            <a:p>
              <a:pPr algn="ctr" eaLnBrk="1" hangingPunct="1"/>
              <a:r>
                <a:rPr lang="en-US" altLang="zh-CN" dirty="0">
                  <a:latin typeface="微软雅黑" panose="020B0503020204020204" pitchFamily="34" charset="-122"/>
                  <a:ea typeface="微软雅黑" panose="020B0503020204020204" pitchFamily="34" charset="-122"/>
                </a:rPr>
                <a:t>available</a:t>
              </a:r>
              <a:endParaRPr lang="zh-CN" altLang="en-US" dirty="0">
                <a:latin typeface="微软雅黑" panose="020B0503020204020204" pitchFamily="34" charset="-122"/>
                <a:ea typeface="微软雅黑" panose="020B0503020204020204" pitchFamily="34" charset="-122"/>
              </a:endParaRPr>
            </a:p>
          </p:txBody>
        </p:sp>
        <p:cxnSp>
          <p:nvCxnSpPr>
            <p:cNvPr id="62" name="连接符: 肘形 61">
              <a:extLst>
                <a:ext uri="{FF2B5EF4-FFF2-40B4-BE49-F238E27FC236}">
                  <a16:creationId xmlns:a16="http://schemas.microsoft.com/office/drawing/2014/main" id="{E65B4789-516A-439E-84F0-6B7EF57B2A8F}"/>
                </a:ext>
              </a:extLst>
            </p:cNvPr>
            <p:cNvCxnSpPr>
              <a:cxnSpLocks/>
            </p:cNvCxnSpPr>
            <p:nvPr/>
          </p:nvCxnSpPr>
          <p:spPr>
            <a:xfrm flipV="1">
              <a:off x="4788024" y="3634885"/>
              <a:ext cx="576062" cy="12700"/>
            </a:xfrm>
            <a:prstGeom prst="bentConnector4">
              <a:avLst>
                <a:gd name="adj1" fmla="val 15625"/>
                <a:gd name="adj2" fmla="val 19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FCC7B535-306A-429C-B3F3-1A476B4478C3}"/>
                </a:ext>
              </a:extLst>
            </p:cNvPr>
            <p:cNvCxnSpPr>
              <a:cxnSpLocks/>
            </p:cNvCxnSpPr>
            <p:nvPr/>
          </p:nvCxnSpPr>
          <p:spPr>
            <a:xfrm flipV="1">
              <a:off x="5558933" y="3634885"/>
              <a:ext cx="597239" cy="12700"/>
            </a:xfrm>
            <a:prstGeom prst="bentConnector4">
              <a:avLst>
                <a:gd name="adj1" fmla="val 16844"/>
                <a:gd name="adj2" fmla="val 19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415F6057-22CE-4F09-95B8-C1D8892A1CC2}"/>
                </a:ext>
              </a:extLst>
            </p:cNvPr>
            <p:cNvCxnSpPr>
              <a:cxnSpLocks/>
            </p:cNvCxnSpPr>
            <p:nvPr/>
          </p:nvCxnSpPr>
          <p:spPr>
            <a:xfrm flipV="1">
              <a:off x="6351019" y="3634885"/>
              <a:ext cx="576062" cy="12700"/>
            </a:xfrm>
            <a:prstGeom prst="bentConnector4">
              <a:avLst>
                <a:gd name="adj1" fmla="val 15625"/>
                <a:gd name="adj2" fmla="val 19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7A13E414-EA06-451A-AC43-75702E28EDA7}"/>
                </a:ext>
              </a:extLst>
            </p:cNvPr>
            <p:cNvCxnSpPr>
              <a:cxnSpLocks/>
              <a:stCxn id="54" idx="0"/>
              <a:endCxn id="56" idx="0"/>
            </p:cNvCxnSpPr>
            <p:nvPr/>
          </p:nvCxnSpPr>
          <p:spPr>
            <a:xfrm rot="5400000" flipH="1" flipV="1">
              <a:off x="3779914" y="2855499"/>
              <a:ext cx="12700" cy="1584172"/>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0329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9.6.1 </a:t>
            </a:r>
            <a:r>
              <a:rPr lang="zh-CN" altLang="en-US" sz="3200" dirty="0">
                <a:solidFill>
                  <a:srgbClr val="0000FF"/>
                </a:solidFill>
                <a:latin typeface="微软雅黑" panose="020B0503020204020204" pitchFamily="34" charset="-122"/>
                <a:ea typeface="微软雅黑" panose="020B0503020204020204" pitchFamily="34" charset="-122"/>
              </a:rPr>
              <a:t>堆式动态分配的实现</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84725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9.6.1 </a:t>
            </a:r>
            <a:r>
              <a:rPr lang="zh-CN" altLang="en-US" dirty="0">
                <a:solidFill>
                  <a:schemeClr val="bg1"/>
                </a:solidFill>
                <a:latin typeface="微软雅黑" panose="020B0503020204020204" pitchFamily="34" charset="-122"/>
                <a:ea typeface="微软雅黑" panose="020B0503020204020204" pitchFamily="34" charset="-122"/>
              </a:rPr>
              <a:t>堆式动态分配的实现</a:t>
            </a:r>
          </a:p>
        </p:txBody>
      </p:sp>
      <p:sp>
        <p:nvSpPr>
          <p:cNvPr id="72" name="TextBox 8">
            <a:extLst>
              <a:ext uri="{FF2B5EF4-FFF2-40B4-BE49-F238E27FC236}">
                <a16:creationId xmlns:a16="http://schemas.microsoft.com/office/drawing/2014/main" id="{1C1AD8DF-3174-4BF1-B396-3597717F4B92}"/>
              </a:ext>
            </a:extLst>
          </p:cNvPr>
          <p:cNvSpPr txBox="1">
            <a:spLocks noChangeArrowheads="1"/>
          </p:cNvSpPr>
          <p:nvPr/>
        </p:nvSpPr>
        <p:spPr bwMode="auto">
          <a:xfrm>
            <a:off x="179512" y="1196752"/>
            <a:ext cx="8640960" cy="1870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变长块管理</a:t>
            </a: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初始化时，堆区为一整块；</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用户申请时，从一个整块里分割出满足需要的一小块；</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用户释放时，如果释放块能和现有空闲块合并，则合并，不能则成链。</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TextBox 8">
            <a:extLst>
              <a:ext uri="{FF2B5EF4-FFF2-40B4-BE49-F238E27FC236}">
                <a16:creationId xmlns:a16="http://schemas.microsoft.com/office/drawing/2014/main" id="{D478DE76-B9F6-4B59-8E0A-62DB3915674F}"/>
              </a:ext>
            </a:extLst>
          </p:cNvPr>
          <p:cNvSpPr txBox="1">
            <a:spLocks noChangeArrowheads="1"/>
          </p:cNvSpPr>
          <p:nvPr/>
        </p:nvSpPr>
        <p:spPr bwMode="auto">
          <a:xfrm>
            <a:off x="179512" y="3067521"/>
            <a:ext cx="8640960" cy="311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变长块分配策略</a:t>
            </a:r>
          </a:p>
          <a:p>
            <a:pPr marL="644525" lvl="1">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首次满足法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：只要在空闲块链表中找到满足需要的一块，就分配；如果该块比申请的块大不了多少，就整块分配出去。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最优满足法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：将空闲链中不小于申请块，且最接近申请块的空闲块分配给用户；需要将链表块从小到大排序，可能会产生很多小碎片块。</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最差满足法</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：将空闲块中不小于申请块，且最大的空闲的一部分分配给用户；此时链表块从大到小排序，分配时不需要查找，最终结点趋于均匀。</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8109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59</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88868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9.1.1 </a:t>
            </a:r>
            <a:r>
              <a:rPr lang="zh-CN" altLang="en-US" sz="3200" dirty="0">
                <a:solidFill>
                  <a:srgbClr val="0000FF"/>
                </a:solidFill>
                <a:latin typeface="微软雅黑" panose="020B0503020204020204" pitchFamily="34" charset="-122"/>
                <a:ea typeface="微软雅黑" panose="020B0503020204020204" pitchFamily="34" charset="-122"/>
              </a:rPr>
              <a:t>过程的活动</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923925"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9.1.1 </a:t>
            </a:r>
            <a:r>
              <a:rPr lang="zh-CN" altLang="en-US" dirty="0">
                <a:solidFill>
                  <a:schemeClr val="bg1"/>
                </a:solidFill>
                <a:latin typeface="微软雅黑" panose="020B0503020204020204" pitchFamily="34" charset="-122"/>
                <a:ea typeface="微软雅黑" panose="020B0503020204020204" pitchFamily="34" charset="-122"/>
              </a:rPr>
              <a:t>过程的活动</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274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一个过程的</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活动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指该过程的一次执行。</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关于过程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的一个</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活动的生存期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，指从执行该过程体第一步操作到最后一步操作之间的操作序列。</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在像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Pascal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这样的语言里，每次控制流从过程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进入过程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后，如果没有错误，最后都返回过程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都是过程的活动，那么它们的</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生存期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或者是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不重叠</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的，或者是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嵌套</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Box 8">
            <a:extLst>
              <a:ext uri="{FF2B5EF4-FFF2-40B4-BE49-F238E27FC236}">
                <a16:creationId xmlns:a16="http://schemas.microsoft.com/office/drawing/2014/main" id="{186369A1-963E-407E-92D4-AE568D9A45F4}"/>
              </a:ext>
            </a:extLst>
          </p:cNvPr>
          <p:cNvSpPr txBox="1">
            <a:spLocks noChangeArrowheads="1"/>
          </p:cNvSpPr>
          <p:nvPr/>
        </p:nvSpPr>
        <p:spPr bwMode="auto">
          <a:xfrm>
            <a:off x="179512" y="3873317"/>
            <a:ext cx="8856984" cy="1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一个过程是</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递归</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的，指该过程在没有退出当前活动时，又开始其新活动。</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一个递归过程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并不一定需要直接调用它本身，它可以通过调用过程</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经过若干调用又调用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2736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9.6.2 </a:t>
            </a:r>
            <a:r>
              <a:rPr lang="zh-CN" altLang="en-US" sz="3200" dirty="0">
                <a:solidFill>
                  <a:srgbClr val="0000FF"/>
                </a:solidFill>
                <a:latin typeface="微软雅黑" panose="020B0503020204020204" pitchFamily="34" charset="-122"/>
                <a:ea typeface="微软雅黑" panose="020B0503020204020204" pitchFamily="34" charset="-122"/>
              </a:rPr>
              <a:t>隐式存储回收</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2154757"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9.6.2 </a:t>
            </a:r>
            <a:r>
              <a:rPr lang="zh-CN" altLang="en-US" dirty="0">
                <a:solidFill>
                  <a:schemeClr val="bg1"/>
                </a:solidFill>
                <a:latin typeface="微软雅黑" panose="020B0503020204020204" pitchFamily="34" charset="-122"/>
                <a:ea typeface="微软雅黑" panose="020B0503020204020204" pitchFamily="34" charset="-122"/>
              </a:rPr>
              <a:t>隐式存储回收</a:t>
            </a:r>
          </a:p>
        </p:txBody>
      </p:sp>
      <p:sp>
        <p:nvSpPr>
          <p:cNvPr id="72" name="TextBox 8">
            <a:extLst>
              <a:ext uri="{FF2B5EF4-FFF2-40B4-BE49-F238E27FC236}">
                <a16:creationId xmlns:a16="http://schemas.microsoft.com/office/drawing/2014/main" id="{1C1AD8DF-3174-4BF1-B396-3597717F4B92}"/>
              </a:ext>
            </a:extLst>
          </p:cNvPr>
          <p:cNvSpPr txBox="1">
            <a:spLocks noChangeArrowheads="1"/>
          </p:cNvSpPr>
          <p:nvPr/>
        </p:nvSpPr>
        <p:spPr bwMode="auto">
          <a:xfrm>
            <a:off x="179512" y="1196752"/>
            <a:ext cx="8640960" cy="264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隐式存储回收</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：垃圾回收子程序与用户程序并行工作，需要知道分配给用户程序的存储块何时不再使用。</a:t>
            </a: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第一个阶段为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标记阶段</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，对已分配的块跟踪程序中各指针的访问路径，如果某个块被访问过，就给这个块加个标记。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44525" lvl="1">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第二个阶段为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回收阶段</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，所有未加标记的存储块回收到一起，并插入空闲块链表中，然后消除在存储块中所加的全部标记。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FCC08DBD-F91E-4BA1-906E-459DC9627515}"/>
              </a:ext>
            </a:extLst>
          </p:cNvPr>
          <p:cNvGrpSpPr/>
          <p:nvPr/>
        </p:nvGrpSpPr>
        <p:grpSpPr>
          <a:xfrm>
            <a:off x="3275856" y="4149080"/>
            <a:ext cx="2016224" cy="1240332"/>
            <a:chOff x="3275856" y="4422855"/>
            <a:chExt cx="2016224" cy="1240332"/>
          </a:xfrm>
        </p:grpSpPr>
        <p:sp>
          <p:nvSpPr>
            <p:cNvPr id="8" name="矩形 7">
              <a:extLst>
                <a:ext uri="{FF2B5EF4-FFF2-40B4-BE49-F238E27FC236}">
                  <a16:creationId xmlns:a16="http://schemas.microsoft.com/office/drawing/2014/main" id="{20C69D45-6157-454B-80B2-62FE8500326A}"/>
                </a:ext>
              </a:extLst>
            </p:cNvPr>
            <p:cNvSpPr/>
            <p:nvPr/>
          </p:nvSpPr>
          <p:spPr bwMode="auto">
            <a:xfrm>
              <a:off x="3275856" y="4422855"/>
              <a:ext cx="2016224" cy="310083"/>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块长度</a:t>
              </a:r>
            </a:p>
          </p:txBody>
        </p:sp>
        <p:sp>
          <p:nvSpPr>
            <p:cNvPr id="9" name="矩形 8">
              <a:extLst>
                <a:ext uri="{FF2B5EF4-FFF2-40B4-BE49-F238E27FC236}">
                  <a16:creationId xmlns:a16="http://schemas.microsoft.com/office/drawing/2014/main" id="{9D66BA04-E7CA-4CA5-A56A-FDBA996280CC}"/>
                </a:ext>
              </a:extLst>
            </p:cNvPr>
            <p:cNvSpPr/>
            <p:nvPr/>
          </p:nvSpPr>
          <p:spPr bwMode="auto">
            <a:xfrm>
              <a:off x="3275856" y="4732938"/>
              <a:ext cx="2016224" cy="310083"/>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访问计数标记</a:t>
              </a:r>
            </a:p>
          </p:txBody>
        </p:sp>
        <p:sp>
          <p:nvSpPr>
            <p:cNvPr id="11" name="矩形 10">
              <a:extLst>
                <a:ext uri="{FF2B5EF4-FFF2-40B4-BE49-F238E27FC236}">
                  <a16:creationId xmlns:a16="http://schemas.microsoft.com/office/drawing/2014/main" id="{23372DF2-728E-46FD-B20C-8E2181AD1FFB}"/>
                </a:ext>
              </a:extLst>
            </p:cNvPr>
            <p:cNvSpPr/>
            <p:nvPr/>
          </p:nvSpPr>
          <p:spPr bwMode="auto">
            <a:xfrm>
              <a:off x="3275856" y="5043021"/>
              <a:ext cx="2016224" cy="310083"/>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指针</a:t>
              </a:r>
            </a:p>
          </p:txBody>
        </p:sp>
        <p:sp>
          <p:nvSpPr>
            <p:cNvPr id="12" name="矩形 11">
              <a:extLst>
                <a:ext uri="{FF2B5EF4-FFF2-40B4-BE49-F238E27FC236}">
                  <a16:creationId xmlns:a16="http://schemas.microsoft.com/office/drawing/2014/main" id="{8E810B04-21A2-4D0A-8FC6-4346D0138C54}"/>
                </a:ext>
              </a:extLst>
            </p:cNvPr>
            <p:cNvSpPr/>
            <p:nvPr/>
          </p:nvSpPr>
          <p:spPr bwMode="auto">
            <a:xfrm>
              <a:off x="3275856" y="5353104"/>
              <a:ext cx="2016224" cy="310083"/>
            </a:xfrm>
            <a:prstGeom prst="rect">
              <a:avLst/>
            </a:prstGeom>
            <a:noFill/>
            <a:ln w="9525">
              <a:solidFill>
                <a:schemeClr val="tx1"/>
              </a:solidFill>
              <a:miter lim="800000"/>
              <a:headEnd/>
              <a:tailEnd/>
            </a:ln>
          </p:spPr>
          <p:txBody>
            <a:bodyPr wrap="none" rtlCol="0" anchor="ctr"/>
            <a:lstStyle/>
            <a:p>
              <a:pPr algn="ctr" eaLnBrk="1" hangingPunct="1"/>
              <a:r>
                <a:rPr lang="zh-CN" altLang="en-US" b="0" dirty="0">
                  <a:latin typeface="微软雅黑" panose="020B0503020204020204" pitchFamily="34" charset="-122"/>
                  <a:ea typeface="微软雅黑" panose="020B0503020204020204" pitchFamily="34" charset="-122"/>
                </a:rPr>
                <a:t>用户使用空间</a:t>
              </a:r>
            </a:p>
          </p:txBody>
        </p:sp>
      </p:grpSp>
      <p:sp>
        <p:nvSpPr>
          <p:cNvPr id="3" name="矩形 2">
            <a:extLst>
              <a:ext uri="{FF2B5EF4-FFF2-40B4-BE49-F238E27FC236}">
                <a16:creationId xmlns:a16="http://schemas.microsoft.com/office/drawing/2014/main" id="{1C295996-1E60-4DB6-9F92-CF1D30BBB94B}"/>
              </a:ext>
            </a:extLst>
          </p:cNvPr>
          <p:cNvSpPr/>
          <p:nvPr/>
        </p:nvSpPr>
        <p:spPr>
          <a:xfrm>
            <a:off x="3614553" y="5514829"/>
            <a:ext cx="1338829" cy="369332"/>
          </a:xfrm>
          <a:prstGeom prst="rect">
            <a:avLst/>
          </a:prstGeom>
        </p:spPr>
        <p:txBody>
          <a:bodyPr wrap="none">
            <a:spAutoFit/>
          </a:bodyPr>
          <a:lstStyle/>
          <a:p>
            <a:pPr algn="ctr" eaLnBrk="1" hangingPunct="1"/>
            <a:r>
              <a:rPr lang="zh-CN" altLang="en-US" dirty="0">
                <a:latin typeface="微软雅黑" panose="020B0503020204020204" pitchFamily="34" charset="-122"/>
                <a:ea typeface="微软雅黑" panose="020B0503020204020204" pitchFamily="34" charset="-122"/>
              </a:rPr>
              <a:t>存储块格式</a:t>
            </a:r>
          </a:p>
        </p:txBody>
      </p:sp>
    </p:spTree>
    <p:extLst>
      <p:ext uri="{BB962C8B-B14F-4D97-AF65-F5344CB8AC3E}">
        <p14:creationId xmlns:p14="http://schemas.microsoft.com/office/powerpoint/2010/main" val="1966079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0" y="2501900"/>
            <a:ext cx="9108504" cy="1935163"/>
          </a:xfrm>
        </p:spPr>
        <p:txBody>
          <a:bodyPr anchor="ctr" anchorCtr="1"/>
          <a:lstStyle/>
          <a:p>
            <a:pPr algn="l"/>
            <a:r>
              <a:rPr lang="en-US" altLang="zh-CN" b="1" dirty="0">
                <a:solidFill>
                  <a:schemeClr val="bg1"/>
                </a:solidFill>
                <a:latin typeface="Vladimir Script" panose="03050402040407070305" pitchFamily="66" charset="0"/>
                <a:ea typeface="微软雅黑" panose="020B0503020204020204" pitchFamily="34" charset="-122"/>
                <a:cs typeface="Hei" charset="-122"/>
              </a:rPr>
              <a:t>The End</a:t>
            </a:r>
            <a:r>
              <a:rPr lang="en-US" altLang="zh-CN" dirty="0">
                <a:solidFill>
                  <a:schemeClr val="bg1"/>
                </a:solidFill>
                <a:latin typeface="微软雅黑" panose="020B0503020204020204" pitchFamily="34" charset="-122"/>
                <a:ea typeface="微软雅黑" panose="020B0503020204020204" pitchFamily="34" charset="-122"/>
                <a:cs typeface="Hei" charset="-122"/>
              </a:rPr>
              <a:t>     </a:t>
            </a:r>
            <a:br>
              <a:rPr lang="en-US" altLang="zh-CN" dirty="0">
                <a:solidFill>
                  <a:schemeClr val="bg1"/>
                </a:solidFill>
                <a:latin typeface="微软雅黑" panose="020B0503020204020204" pitchFamily="34" charset="-122"/>
                <a:ea typeface="微软雅黑" panose="020B0503020204020204" pitchFamily="34" charset="-122"/>
                <a:cs typeface="Hei" charset="-122"/>
              </a:rPr>
            </a:br>
            <a:r>
              <a:rPr lang="en-US" altLang="zh-CN" dirty="0">
                <a:solidFill>
                  <a:schemeClr val="bg1"/>
                </a:solidFill>
                <a:latin typeface="微软雅黑" panose="020B0503020204020204" pitchFamily="34" charset="-122"/>
                <a:ea typeface="微软雅黑" panose="020B0503020204020204" pitchFamily="34" charset="-122"/>
                <a:cs typeface="Hei" charset="-122"/>
              </a:rPr>
              <a:t>                  </a:t>
            </a:r>
            <a:r>
              <a:rPr lang="zh-CN" altLang="en-US" dirty="0">
                <a:solidFill>
                  <a:schemeClr val="bg1"/>
                </a:solidFill>
                <a:latin typeface="微软雅黑" panose="020B0503020204020204" pitchFamily="34" charset="-122"/>
                <a:ea typeface="微软雅黑" panose="020B0503020204020204" pitchFamily="34" charset="-122"/>
                <a:cs typeface="Hei" charset="-122"/>
              </a:rPr>
              <a:t>谢谢</a:t>
            </a:r>
            <a:endParaRPr lang="en-US" altLang="en-US" dirty="0">
              <a:solidFill>
                <a:schemeClr val="bg1"/>
              </a:solidFill>
              <a:latin typeface="微软雅黑" panose="020B0503020204020204" pitchFamily="34" charset="-122"/>
              <a:ea typeface="微软雅黑" panose="020B0503020204020204" pitchFamily="34" charset="-122"/>
              <a:cs typeface="Hei" charset="-122"/>
            </a:endParaRPr>
          </a:p>
        </p:txBody>
      </p:sp>
      <p:sp>
        <p:nvSpPr>
          <p:cNvPr id="22531" name="Subtitle 2"/>
          <p:cNvSpPr>
            <a:spLocks noGrp="1"/>
          </p:cNvSpPr>
          <p:nvPr>
            <p:ph type="subTitle" idx="1"/>
          </p:nvPr>
        </p:nvSpPr>
        <p:spPr>
          <a:xfrm>
            <a:off x="2497578" y="4842481"/>
            <a:ext cx="1885950" cy="1159669"/>
          </a:xfrm>
        </p:spPr>
        <p:txBody>
          <a:bodyPr>
            <a:normAutofit lnSpcReduction="10000"/>
          </a:bodyPr>
          <a:lstStyle/>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授课教师</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手机</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algn="dist" eaLnBrk="1" hangingPunct="1">
              <a:lnSpc>
                <a:spcPct val="100000"/>
              </a:lnSpc>
            </a:pPr>
            <a:r>
              <a:rPr lang="zh-CN" altLang="en-US" dirty="0">
                <a:latin typeface="微软雅黑" panose="020B0503020204020204" pitchFamily="34" charset="-122"/>
                <a:ea typeface="微软雅黑" panose="020B0503020204020204" pitchFamily="34" charset="-122"/>
                <a:cs typeface="黑体" panose="02010609060101010101" pitchFamily="49" charset="-122"/>
              </a:rPr>
              <a:t>邮箱</a:t>
            </a:r>
            <a:endParaRPr lang="en-US" altLang="en-US" dirty="0">
              <a:latin typeface="微软雅黑" panose="020B0503020204020204" pitchFamily="34" charset="-122"/>
              <a:ea typeface="微软雅黑" panose="020B0503020204020204" pitchFamily="34" charset="-122"/>
              <a:cs typeface="黑体" panose="02010609060101010101" pitchFamily="49"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第九章 运行时存储空间组织</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sp>
        <p:nvSpPr>
          <p:cNvPr id="3" name="矩形 2"/>
          <p:cNvSpPr/>
          <p:nvPr/>
        </p:nvSpPr>
        <p:spPr>
          <a:xfrm>
            <a:off x="4412883" y="4797152"/>
            <a:ext cx="3615501" cy="11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：郑艳伟</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18614002860</a:t>
            </a:r>
            <a:r>
              <a:rPr lang="zh-CN" altLang="en-US" dirty="0">
                <a:latin typeface="微软雅黑" panose="020B0503020204020204" pitchFamily="34" charset="-122"/>
                <a:ea typeface="微软雅黑" panose="020B0503020204020204" pitchFamily="34" charset="-122"/>
                <a:cs typeface="黑体" panose="02010609060101010101" pitchFamily="49" charset="-122"/>
              </a:rPr>
              <a:t>（微信同号）</a:t>
            </a:r>
            <a:endParaRPr lang="en-US" altLang="zh-CN" dirty="0">
              <a:latin typeface="微软雅黑" panose="020B0503020204020204" pitchFamily="34" charset="-122"/>
              <a:ea typeface="微软雅黑" panose="020B0503020204020204" pitchFamily="34" charset="-122"/>
              <a:cs typeface="黑体" panose="02010609060101010101" pitchFamily="49" charset="-122"/>
            </a:endParaRPr>
          </a:p>
          <a:p>
            <a:pPr defTabSz="685800" eaLnBrk="1" hangingPunct="1">
              <a:spcBef>
                <a:spcPts val="75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黑体" panose="02010609060101010101" pitchFamily="49" charset="-122"/>
              </a:rPr>
              <a:t>：</a:t>
            </a:r>
            <a:r>
              <a:rPr lang="en-US" altLang="zh-CN" dirty="0">
                <a:latin typeface="微软雅黑" panose="020B0503020204020204" pitchFamily="34" charset="-122"/>
                <a:ea typeface="微软雅黑" panose="020B0503020204020204" pitchFamily="34" charset="-122"/>
                <a:cs typeface="黑体" panose="02010609060101010101" pitchFamily="49" charset="-122"/>
              </a:rPr>
              <a:t>zhengyw@sdu.edu.cn</a:t>
            </a:r>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Tree>
    <p:extLst>
      <p:ext uri="{BB962C8B-B14F-4D97-AF65-F5344CB8AC3E}">
        <p14:creationId xmlns:p14="http://schemas.microsoft.com/office/powerpoint/2010/main" val="7228159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9.1.1 </a:t>
            </a:r>
            <a:r>
              <a:rPr lang="zh-CN" altLang="en-US" sz="3200" dirty="0">
                <a:solidFill>
                  <a:srgbClr val="0000FF"/>
                </a:solidFill>
                <a:latin typeface="微软雅黑" panose="020B0503020204020204" pitchFamily="34" charset="-122"/>
                <a:ea typeface="微软雅黑" panose="020B0503020204020204" pitchFamily="34" charset="-122"/>
              </a:rPr>
              <a:t>过程的活动</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923925"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9.1.1 </a:t>
            </a:r>
            <a:r>
              <a:rPr lang="zh-CN" altLang="en-US" dirty="0">
                <a:solidFill>
                  <a:schemeClr val="bg1"/>
                </a:solidFill>
                <a:latin typeface="微软雅黑" panose="020B0503020204020204" pitchFamily="34" charset="-122"/>
                <a:ea typeface="微软雅黑" panose="020B0503020204020204" pitchFamily="34" charset="-122"/>
              </a:rPr>
              <a:t>过程的活动</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14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语言中的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说明</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是规定名称含义的语法结构。</a:t>
            </a: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显式说明</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Pascal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的变量说明</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var i: integer</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隐式说明</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Fortran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中，在无其它说明的情况下，认为变量</a:t>
            </a:r>
            <a:r>
              <a:rPr lang="en-US" altLang="zh-CN" sz="1800" b="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是整型的。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Box 8">
            <a:extLst>
              <a:ext uri="{FF2B5EF4-FFF2-40B4-BE49-F238E27FC236}">
                <a16:creationId xmlns:a16="http://schemas.microsoft.com/office/drawing/2014/main" id="{186369A1-963E-407E-92D4-AE568D9A45F4}"/>
              </a:ext>
            </a:extLst>
          </p:cNvPr>
          <p:cNvSpPr txBox="1">
            <a:spLocks noChangeArrowheads="1"/>
          </p:cNvSpPr>
          <p:nvPr/>
        </p:nvSpPr>
        <p:spPr bwMode="auto">
          <a:xfrm>
            <a:off x="179512" y="2525256"/>
            <a:ext cx="8856984" cy="181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一个说明在程序里起作用的范围称为该说明的</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作用域</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如果一个说明的作用域是在一个过程里，那么在这个过程里出现的该说明中的名称都是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局部于</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本过程的；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除此之外的名称就是</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非局部</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447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4016" y="557521"/>
            <a:ext cx="8914742" cy="461665"/>
          </a:xfrm>
          <a:prstGeom prst="rect">
            <a:avLst/>
          </a:prstGeom>
          <a:noFill/>
        </p:spPr>
        <p:txBody>
          <a:bodyPr wrap="square" rtlCol="0">
            <a:spAutoFit/>
          </a:bodyPr>
          <a:lstStyle/>
          <a:p>
            <a:pPr algn="ctr"/>
            <a:r>
              <a:rPr lang="zh-CN" altLang="en-US" sz="2400" dirty="0">
                <a:solidFill>
                  <a:srgbClr val="0000FF"/>
                </a:solidFill>
                <a:latin typeface="微软雅黑" panose="020B0503020204020204" pitchFamily="34" charset="-122"/>
                <a:ea typeface="微软雅黑" panose="020B0503020204020204" pitchFamily="34" charset="-122"/>
              </a:rPr>
              <a:t>第九章 运行时存储空间组织</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6" name="TextBox 8">
            <a:extLst>
              <a:ext uri="{FF2B5EF4-FFF2-40B4-BE49-F238E27FC236}">
                <a16:creationId xmlns:a16="http://schemas.microsoft.com/office/drawing/2014/main" id="{D0856491-0997-4EB7-A48A-690C7272850D}"/>
              </a:ext>
            </a:extLst>
          </p:cNvPr>
          <p:cNvSpPr txBox="1">
            <a:spLocks noChangeArrowheads="1"/>
          </p:cNvSpPr>
          <p:nvPr/>
        </p:nvSpPr>
        <p:spPr bwMode="auto">
          <a:xfrm>
            <a:off x="323528" y="1268760"/>
            <a:ext cx="4392488" cy="390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目标程序运行时的活动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9.1.1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过程的活动</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9.1.2 </a:t>
            </a: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参数传递</a:t>
            </a:r>
            <a:endParaRPr lang="en-US" altLang="zh-CN"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运行时存储器的划分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9.2.3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存储分配策略</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rPr>
              <a:t>静态存储分配</a:t>
            </a:r>
            <a:endParaRPr lang="en-US" altLang="zh-CN" sz="2000" b="0" dirty="0">
              <a:solidFill>
                <a:schemeClr val="accent3">
                  <a:lumMod val="60000"/>
                  <a:lumOff val="4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Box 8">
            <a:extLst>
              <a:ext uri="{FF2B5EF4-FFF2-40B4-BE49-F238E27FC236}">
                <a16:creationId xmlns:a16="http://schemas.microsoft.com/office/drawing/2014/main" id="{B70643C2-162E-4FA6-A1B8-5DD0D261A83B}"/>
              </a:ext>
            </a:extLst>
          </p:cNvPr>
          <p:cNvSpPr txBox="1">
            <a:spLocks noChangeArrowheads="1"/>
          </p:cNvSpPr>
          <p:nvPr/>
        </p:nvSpPr>
        <p:spPr bwMode="auto">
          <a:xfrm>
            <a:off x="4572000" y="1268760"/>
            <a:ext cx="4392488" cy="43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简单的栈式存储分配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9.4.1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的活动记录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9.4.2 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的栈式动态分配</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嵌套过程语言的栈式实现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非局部名字的访问的实现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参数传递的实现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ct val="20000"/>
              </a:spcBef>
              <a:buClrTx/>
              <a:buFont typeface="Wingdings" panose="05000000000000000000" pitchFamily="2" charset="2"/>
              <a:buChar char="p"/>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9.6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堆式动态存储分配</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堆式动态分配的实现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628650">
              <a:lnSpc>
                <a:spcPct val="150000"/>
              </a:lnSpc>
              <a:spcBef>
                <a:spcPct val="20000"/>
              </a:spcBef>
              <a:buClrTx/>
              <a:buFont typeface="Wingdings" panose="05000000000000000000" pitchFamily="2" charset="2"/>
              <a:buChar char="Ø"/>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9.6.2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隐式存储回收</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073521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9.1.2 </a:t>
            </a:r>
            <a:r>
              <a:rPr lang="zh-CN" altLang="en-US" sz="3200" dirty="0">
                <a:solidFill>
                  <a:srgbClr val="0000FF"/>
                </a:solidFill>
                <a:latin typeface="微软雅黑" panose="020B0503020204020204" pitchFamily="34" charset="-122"/>
                <a:ea typeface="微软雅黑" panose="020B0503020204020204" pitchFamily="34" charset="-122"/>
              </a:rPr>
              <a:t>参数传递</a:t>
            </a: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35496" y="35913"/>
            <a:ext cx="1693092"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9.1.2 </a:t>
            </a:r>
            <a:r>
              <a:rPr lang="zh-CN" altLang="en-US" dirty="0">
                <a:solidFill>
                  <a:schemeClr val="bg1"/>
                </a:solidFill>
                <a:latin typeface="微软雅黑" panose="020B0503020204020204" pitchFamily="34" charset="-122"/>
                <a:ea typeface="微软雅黑" panose="020B0503020204020204" pitchFamily="34" charset="-122"/>
              </a:rPr>
              <a:t>参数传递</a:t>
            </a:r>
          </a:p>
        </p:txBody>
      </p:sp>
      <p:sp>
        <p:nvSpPr>
          <p:cNvPr id="34" name="TextBox 8">
            <a:extLst>
              <a:ext uri="{FF2B5EF4-FFF2-40B4-BE49-F238E27FC236}">
                <a16:creationId xmlns:a16="http://schemas.microsoft.com/office/drawing/2014/main" id="{95CDE4C1-5E0A-47B2-907C-DF8E26E7225D}"/>
              </a:ext>
            </a:extLst>
          </p:cNvPr>
          <p:cNvSpPr txBox="1">
            <a:spLocks noChangeArrowheads="1"/>
          </p:cNvSpPr>
          <p:nvPr/>
        </p:nvSpPr>
        <p:spPr bwMode="auto">
          <a:xfrm>
            <a:off x="179512" y="1124744"/>
            <a:ext cx="8856984" cy="22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参数</a:t>
            </a: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形式参数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，简称</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Fortran</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中称为</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哑元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），即函数的自变量，其初值来源于函数的调用，函数被调用之前并不分配内存；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实在参数</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，简称</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实参</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，其本质是一个变量，已经占用内存空间，函数调用时实参赋值给形参。</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Box 8">
            <a:extLst>
              <a:ext uri="{FF2B5EF4-FFF2-40B4-BE49-F238E27FC236}">
                <a16:creationId xmlns:a16="http://schemas.microsoft.com/office/drawing/2014/main" id="{186369A1-963E-407E-92D4-AE568D9A45F4}"/>
              </a:ext>
            </a:extLst>
          </p:cNvPr>
          <p:cNvSpPr txBox="1">
            <a:spLocks noChangeArrowheads="1"/>
          </p:cNvSpPr>
          <p:nvPr/>
        </p:nvSpPr>
        <p:spPr bwMode="auto">
          <a:xfrm>
            <a:off x="170756" y="3356252"/>
            <a:ext cx="8856984" cy="234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实参如何传递给形参？</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传值（</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call by value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传地址（</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call by address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引用（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call by reference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传名字（</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call by name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8">
            <a:extLst>
              <a:ext uri="{FF2B5EF4-FFF2-40B4-BE49-F238E27FC236}">
                <a16:creationId xmlns:a16="http://schemas.microsoft.com/office/drawing/2014/main" id="{3675A963-B5B4-4304-B09D-FE2427999A3A}"/>
              </a:ext>
            </a:extLst>
          </p:cNvPr>
          <p:cNvSpPr txBox="1">
            <a:spLocks noChangeArrowheads="1"/>
          </p:cNvSpPr>
          <p:nvPr/>
        </p:nvSpPr>
        <p:spPr bwMode="auto">
          <a:xfrm>
            <a:off x="170756" y="5698560"/>
            <a:ext cx="8856984" cy="92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50000"/>
              </a:lnSpc>
              <a:spcBef>
                <a:spcPct val="20000"/>
              </a:spcBef>
              <a:buClrTx/>
              <a:buFont typeface="Wingdings" panose="05000000000000000000" pitchFamily="2" charset="2"/>
              <a:buChar char="p"/>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函数工作完毕返回时，如何把函数值送回？</a:t>
            </a:r>
          </a:p>
          <a:p>
            <a:pPr lvl="1" indent="-384175">
              <a:lnSpc>
                <a:spcPct val="150000"/>
              </a:lnSpc>
              <a:spcBef>
                <a:spcPct val="20000"/>
              </a:spcBef>
              <a:buFont typeface="Wingdings" panose="05000000000000000000" pitchFamily="2" charset="2"/>
              <a:buChar char="Ø"/>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编译器可以把函数值保留在某个寄存器中。</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1037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9525">
          <a:solidFill>
            <a:schemeClr val="tx1"/>
          </a:solidFill>
          <a:miter lim="800000"/>
          <a:headEnd/>
          <a:tailEnd/>
        </a:ln>
      </a:spPr>
      <a:bodyPr wrap="none" rtlCol="0" anchor="ctr"/>
      <a:lstStyle>
        <a:defPPr algn="ctr" eaLnBrk="1" hangingPunct="1">
          <a:defRPr b="0" dirty="0" smtClean="0">
            <a:latin typeface="微软雅黑" panose="020B0503020204020204" pitchFamily="34" charset="-122"/>
            <a:ea typeface="微软雅黑" panose="020B0503020204020204" pitchFamily="34" charset="-122"/>
          </a:defRPr>
        </a:defPPr>
      </a:lstStyle>
    </a:spDef>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65110</TotalTime>
  <Words>6864</Words>
  <Application>Microsoft Office PowerPoint</Application>
  <PresentationFormat>全屏显示(4:3)</PresentationFormat>
  <Paragraphs>1235</Paragraphs>
  <Slides>61</Slides>
  <Notes>61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61</vt:i4>
      </vt:variant>
    </vt:vector>
  </HeadingPairs>
  <TitlesOfParts>
    <vt:vector size="74" baseType="lpstr">
      <vt:lpstr>Hei</vt:lpstr>
      <vt:lpstr>等线</vt:lpstr>
      <vt:lpstr>等线 Light</vt:lpstr>
      <vt:lpstr>黑体</vt:lpstr>
      <vt:lpstr>宋体</vt:lpstr>
      <vt:lpstr>微软雅黑</vt:lpstr>
      <vt:lpstr>Arial</vt:lpstr>
      <vt:lpstr>Calibri</vt:lpstr>
      <vt:lpstr>Cambria Math</vt:lpstr>
      <vt:lpstr>Times New Roman</vt:lpstr>
      <vt:lpstr>Vladimir Script</vt:lpstr>
      <vt:lpstr>Wingdings</vt:lpstr>
      <vt:lpstr>自定义设计方案</vt:lpstr>
      <vt:lpstr>第九章 运行时存储空间组织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                        谢谢</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Yanwei Zheng</cp:lastModifiedBy>
  <cp:revision>4101</cp:revision>
  <dcterms:created xsi:type="dcterms:W3CDTF">2013-05-22T02:15:00Z</dcterms:created>
  <dcterms:modified xsi:type="dcterms:W3CDTF">2023-05-07T01:18:18Z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