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1"/>
  </p:handoutMasterIdLst>
  <p:sldIdLst>
    <p:sldId id="348" r:id="rId3"/>
    <p:sldId id="376" r:id="rId5"/>
    <p:sldId id="377" r:id="rId6"/>
    <p:sldId id="639" r:id="rId7"/>
    <p:sldId id="768" r:id="rId8"/>
    <p:sldId id="769" r:id="rId9"/>
    <p:sldId id="770" r:id="rId10"/>
    <p:sldId id="788" r:id="rId11"/>
    <p:sldId id="789" r:id="rId12"/>
    <p:sldId id="790" r:id="rId13"/>
    <p:sldId id="263" r:id="rId14"/>
    <p:sldId id="771" r:id="rId15"/>
    <p:sldId id="772" r:id="rId16"/>
    <p:sldId id="773" r:id="rId17"/>
    <p:sldId id="774" r:id="rId18"/>
    <p:sldId id="775" r:id="rId19"/>
    <p:sldId id="650" r:id="rId20"/>
    <p:sldId id="649" r:id="rId21"/>
    <p:sldId id="791" r:id="rId22"/>
    <p:sldId id="776" r:id="rId23"/>
    <p:sldId id="777" r:id="rId24"/>
    <p:sldId id="337" r:id="rId25"/>
    <p:sldId id="338" r:id="rId26"/>
    <p:sldId id="778" r:id="rId27"/>
    <p:sldId id="779" r:id="rId28"/>
    <p:sldId id="780" r:id="rId29"/>
    <p:sldId id="786" r:id="rId30"/>
    <p:sldId id="781" r:id="rId31"/>
    <p:sldId id="782" r:id="rId32"/>
    <p:sldId id="795" r:id="rId33"/>
    <p:sldId id="783" r:id="rId34"/>
    <p:sldId id="792" r:id="rId35"/>
    <p:sldId id="793" r:id="rId36"/>
    <p:sldId id="794" r:id="rId37"/>
    <p:sldId id="784" r:id="rId38"/>
    <p:sldId id="785" r:id="rId39"/>
    <p:sldId id="787" r:id="rId40"/>
  </p:sldIdLst>
  <p:sldSz cx="9144000" cy="6858000" type="screen4x3"/>
  <p:notesSz cx="6858000" cy="9144000"/>
  <p:custDataLst>
    <p:tags r:id="rId45"/>
  </p:custDataLst>
  <p:defaultTextStyle>
    <a:defPPr>
      <a:defRPr lang="zh-CN"/>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FF"/>
    <a:srgbClr val="000000"/>
    <a:srgbClr val="CCCCFF"/>
    <a:srgbClr val="CC0000"/>
    <a:srgbClr val="0099CC"/>
    <a:srgbClr val="6600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69"/>
    <p:restoredTop sz="78580"/>
  </p:normalViewPr>
  <p:slideViewPr>
    <p:cSldViewPr showGuides="1">
      <p:cViewPr varScale="1">
        <p:scale>
          <a:sx n="66" d="100"/>
          <a:sy n="66" d="100"/>
        </p:scale>
        <p:origin x="193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gs" Target="tags/tag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553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5539"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defRPr sz="1200" b="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5540"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5541"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zh-CN" sz="1200" b="0" dirty="0"/>
            </a:fld>
            <a:endParaRPr lang="en-US" altLang="zh-CN" sz="1200" b="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987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defRPr sz="1200" b="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7987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987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987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zh-CN" sz="1200" b="0" dirty="0"/>
            </a:fld>
            <a:endParaRPr lang="en-US" altLang="zh-CN" sz="12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147" name="Rectangle 2"/>
          <p:cNvSpPr>
            <a:spLocks noTextEdit="1"/>
          </p:cNvSpPr>
          <p:nvPr>
            <p:ph type="sldImg"/>
          </p:nvPr>
        </p:nvSpPr>
        <p:spPr>
          <a:ln/>
        </p:spPr>
      </p:sp>
      <p:sp>
        <p:nvSpPr>
          <p:cNvPr id="6148"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24579" name="Rectangle 2050"/>
          <p:cNvSpPr>
            <a:spLocks noTextEdit="1"/>
          </p:cNvSpPr>
          <p:nvPr>
            <p:ph type="sldImg"/>
          </p:nvPr>
        </p:nvSpPr>
        <p:spPr>
          <a:solidFill>
            <a:srgbClr val="FFFFFF">
              <a:alpha val="100000"/>
            </a:srgbClr>
          </a:solidFill>
          <a:ln/>
        </p:spPr>
      </p:sp>
      <p:sp>
        <p:nvSpPr>
          <p:cNvPr id="24580" name="Rectangle 205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26627" name="Rectangle 1026"/>
          <p:cNvSpPr>
            <a:spLocks noTextEdit="1"/>
          </p:cNvSpPr>
          <p:nvPr>
            <p:ph type="sldImg"/>
          </p:nvPr>
        </p:nvSpPr>
        <p:spPr>
          <a:ln/>
        </p:spPr>
      </p:sp>
      <p:sp>
        <p:nvSpPr>
          <p:cNvPr id="26628" name="Rectangle 1027"/>
          <p:cNvSpPr>
            <a:spLocks noGrp="1"/>
          </p:cNvSpPr>
          <p:nvPr>
            <p:ph type="body" idx="1"/>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ln/>
        </p:spPr>
        <p:txBody>
          <a:bodyPr wrap="square" lIns="91440" tIns="45720" rIns="91440" bIns="45720" anchor="t" anchorCtr="0"/>
          <a:p>
            <a:pPr lvl="0"/>
            <a:endParaRPr lang="en-US" altLang="en-US" dirty="0"/>
          </a:p>
        </p:txBody>
      </p:sp>
      <p:sp>
        <p:nvSpPr>
          <p:cNvPr id="2970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fld>
            <a:endParaRPr lang="en-US" altLang="zh-CN" sz="1200" b="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34819" name="Rectangle 2"/>
          <p:cNvSpPr>
            <a:spLocks noTextEdit="1"/>
          </p:cNvSpPr>
          <p:nvPr>
            <p:ph type="sldImg"/>
          </p:nvPr>
        </p:nvSpPr>
        <p:spPr>
          <a:solidFill>
            <a:srgbClr val="FFFFFF">
              <a:alpha val="100000"/>
            </a:srgbClr>
          </a:solidFill>
          <a:ln/>
        </p:spPr>
      </p:sp>
      <p:sp>
        <p:nvSpPr>
          <p:cNvPr id="34820" name="Rectangle 3"/>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nchorCtr="0"/>
          <a:p>
            <a:pPr lvl="0" eaLnBrk="1" hangingPunct="1"/>
            <a:r>
              <a:rPr lang="zh-CN" altLang="en-US" dirty="0"/>
              <a:t>        </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36867" name="Rectangle 1026"/>
          <p:cNvSpPr>
            <a:spLocks noTextEdit="1"/>
          </p:cNvSpPr>
          <p:nvPr>
            <p:ph type="sldImg"/>
          </p:nvPr>
        </p:nvSpPr>
        <p:spPr>
          <a:solidFill>
            <a:srgbClr val="FFFFFF">
              <a:alpha val="100000"/>
            </a:srgbClr>
          </a:solidFill>
          <a:ln/>
        </p:spPr>
      </p:sp>
      <p:sp>
        <p:nvSpPr>
          <p:cNvPr id="36868" name="Rectangle 1027"/>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nchorCtr="0"/>
          <a:p>
            <a:pPr lvl="0" eaLnBrk="1" hangingPunct="1"/>
            <a:r>
              <a:rPr lang="zh-CN" altLang="en-US" dirty="0"/>
              <a:t>         </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ln/>
        </p:spPr>
        <p:txBody>
          <a:bodyPr wrap="square" lIns="91440" tIns="45720" rIns="91440" bIns="45720" anchor="t" anchorCtr="0"/>
          <a:p>
            <a:pPr lvl="0"/>
            <a:endParaRPr lang="en-US" altLang="en-US" dirty="0"/>
          </a:p>
        </p:txBody>
      </p:sp>
      <p:sp>
        <p:nvSpPr>
          <p:cNvPr id="3891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fld>
            <a:endParaRPr lang="en-US" altLang="zh-CN" sz="1200" b="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40963" name="Rectangle 1026"/>
          <p:cNvSpPr>
            <a:spLocks noTextEdit="1"/>
          </p:cNvSpPr>
          <p:nvPr>
            <p:ph type="sldImg"/>
          </p:nvPr>
        </p:nvSpPr>
        <p:spPr>
          <a:solidFill>
            <a:srgbClr val="FFFFFF">
              <a:alpha val="100000"/>
            </a:srgbClr>
          </a:solidFill>
          <a:ln/>
        </p:spPr>
      </p:sp>
      <p:sp>
        <p:nvSpPr>
          <p:cNvPr id="40964" name="Rectangle 1027"/>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nchorCtr="0"/>
          <a:p>
            <a:pPr lvl="0" eaLnBrk="1" hangingPunct="1"/>
            <a:r>
              <a:rPr lang="zh-CN" altLang="en-US" dirty="0"/>
              <a:t>         </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ln/>
        </p:spPr>
        <p:txBody>
          <a:bodyPr wrap="square" lIns="91440" tIns="45720" rIns="91440" bIns="45720" anchor="t" anchorCtr="0"/>
          <a:p>
            <a:pPr lvl="0"/>
            <a:endParaRPr lang="en-US" altLang="en-US" dirty="0"/>
          </a:p>
        </p:txBody>
      </p:sp>
      <p:sp>
        <p:nvSpPr>
          <p:cNvPr id="4301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fld>
            <a:endParaRPr lang="en-US" altLang="zh-CN" sz="1200" b="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45059" name="Rectangle 2"/>
          <p:cNvSpPr>
            <a:spLocks noTextEdit="1"/>
          </p:cNvSpPr>
          <p:nvPr>
            <p:ph type="sldImg"/>
          </p:nvPr>
        </p:nvSpPr>
        <p:spPr>
          <a:ln/>
        </p:spPr>
      </p:sp>
      <p:sp>
        <p:nvSpPr>
          <p:cNvPr id="45060"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47107" name="Rectangle 2"/>
          <p:cNvSpPr>
            <a:spLocks noTextEdit="1"/>
          </p:cNvSpPr>
          <p:nvPr>
            <p:ph type="sldImg"/>
          </p:nvPr>
        </p:nvSpPr>
        <p:spPr>
          <a:ln/>
        </p:spPr>
      </p:sp>
      <p:sp>
        <p:nvSpPr>
          <p:cNvPr id="47108"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8195" name="Rectangle 2"/>
          <p:cNvSpPr>
            <a:spLocks noTextEdit="1"/>
          </p:cNvSpPr>
          <p:nvPr>
            <p:ph type="sldImg"/>
          </p:nvPr>
        </p:nvSpPr>
        <p:spPr>
          <a:ln/>
        </p:spPr>
      </p:sp>
      <p:sp>
        <p:nvSpPr>
          <p:cNvPr id="8196"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49155" name="Rectangle 2"/>
          <p:cNvSpPr>
            <a:spLocks noTextEdit="1"/>
          </p:cNvSpPr>
          <p:nvPr>
            <p:ph type="sldImg"/>
          </p:nvPr>
        </p:nvSpPr>
        <p:spPr>
          <a:ln/>
        </p:spPr>
      </p:sp>
      <p:sp>
        <p:nvSpPr>
          <p:cNvPr id="49156"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1203" name="Rectangle 2"/>
          <p:cNvSpPr>
            <a:spLocks noTextEdit="1"/>
          </p:cNvSpPr>
          <p:nvPr>
            <p:ph type="sldImg"/>
          </p:nvPr>
        </p:nvSpPr>
        <p:spPr>
          <a:ln/>
        </p:spPr>
      </p:sp>
      <p:sp>
        <p:nvSpPr>
          <p:cNvPr id="51204"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3251" name="Rectangle 2"/>
          <p:cNvSpPr>
            <a:spLocks noTextEdit="1"/>
          </p:cNvSpPr>
          <p:nvPr>
            <p:ph type="sldImg"/>
          </p:nvPr>
        </p:nvSpPr>
        <p:spPr>
          <a:ln/>
        </p:spPr>
      </p:sp>
      <p:sp>
        <p:nvSpPr>
          <p:cNvPr id="53252"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5299" name="Rectangle 2"/>
          <p:cNvSpPr>
            <a:spLocks noTextEdit="1"/>
          </p:cNvSpPr>
          <p:nvPr>
            <p:ph type="sldImg"/>
          </p:nvPr>
        </p:nvSpPr>
        <p:spPr>
          <a:ln/>
        </p:spPr>
      </p:sp>
      <p:sp>
        <p:nvSpPr>
          <p:cNvPr id="55300"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7347" name="Rectangle 2"/>
          <p:cNvSpPr>
            <a:spLocks noTextEdit="1"/>
          </p:cNvSpPr>
          <p:nvPr>
            <p:ph type="sldImg"/>
          </p:nvPr>
        </p:nvSpPr>
        <p:spPr>
          <a:ln/>
        </p:spPr>
      </p:sp>
      <p:sp>
        <p:nvSpPr>
          <p:cNvPr id="57348"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9395" name="Rectangle 2"/>
          <p:cNvSpPr>
            <a:spLocks noTextEdit="1"/>
          </p:cNvSpPr>
          <p:nvPr>
            <p:ph type="sldImg"/>
          </p:nvPr>
        </p:nvSpPr>
        <p:spPr>
          <a:ln/>
        </p:spPr>
      </p:sp>
      <p:sp>
        <p:nvSpPr>
          <p:cNvPr id="59396"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1443" name="Rectangle 2"/>
          <p:cNvSpPr>
            <a:spLocks noTextEdit="1"/>
          </p:cNvSpPr>
          <p:nvPr>
            <p:ph type="sldImg"/>
          </p:nvPr>
        </p:nvSpPr>
        <p:spPr>
          <a:ln/>
        </p:spPr>
      </p:sp>
      <p:sp>
        <p:nvSpPr>
          <p:cNvPr id="61444"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3491" name="Rectangle 2"/>
          <p:cNvSpPr>
            <a:spLocks noTextEdit="1"/>
          </p:cNvSpPr>
          <p:nvPr>
            <p:ph type="sldImg"/>
          </p:nvPr>
        </p:nvSpPr>
        <p:spPr>
          <a:ln/>
        </p:spPr>
      </p:sp>
      <p:sp>
        <p:nvSpPr>
          <p:cNvPr id="63492"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5539" name="Rectangle 2"/>
          <p:cNvSpPr>
            <a:spLocks noTextEdit="1"/>
          </p:cNvSpPr>
          <p:nvPr>
            <p:ph type="sldImg"/>
          </p:nvPr>
        </p:nvSpPr>
        <p:spPr>
          <a:ln/>
        </p:spPr>
      </p:sp>
      <p:sp>
        <p:nvSpPr>
          <p:cNvPr id="65540"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7587" name="Rectangle 2"/>
          <p:cNvSpPr>
            <a:spLocks noTextEdit="1"/>
          </p:cNvSpPr>
          <p:nvPr>
            <p:ph type="sldImg"/>
          </p:nvPr>
        </p:nvSpPr>
        <p:spPr>
          <a:ln/>
        </p:spPr>
      </p:sp>
      <p:sp>
        <p:nvSpPr>
          <p:cNvPr id="67588"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0243" name="Rectangle 2"/>
          <p:cNvSpPr>
            <a:spLocks noTextEdit="1"/>
          </p:cNvSpPr>
          <p:nvPr>
            <p:ph type="sldImg"/>
          </p:nvPr>
        </p:nvSpPr>
        <p:spPr>
          <a:ln/>
        </p:spPr>
      </p:sp>
      <p:sp>
        <p:nvSpPr>
          <p:cNvPr id="10244"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9635" name="Rectangle 2"/>
          <p:cNvSpPr>
            <a:spLocks noTextEdit="1"/>
          </p:cNvSpPr>
          <p:nvPr>
            <p:ph type="sldImg"/>
          </p:nvPr>
        </p:nvSpPr>
        <p:spPr>
          <a:ln/>
        </p:spPr>
      </p:sp>
      <p:sp>
        <p:nvSpPr>
          <p:cNvPr id="69636"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71683" name="Rectangle 2"/>
          <p:cNvSpPr>
            <a:spLocks noTextEdit="1"/>
          </p:cNvSpPr>
          <p:nvPr>
            <p:ph type="sldImg"/>
          </p:nvPr>
        </p:nvSpPr>
        <p:spPr>
          <a:ln/>
        </p:spPr>
      </p:sp>
      <p:sp>
        <p:nvSpPr>
          <p:cNvPr id="71684"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73731" name="Rectangle 2"/>
          <p:cNvSpPr>
            <a:spLocks noTextEdit="1"/>
          </p:cNvSpPr>
          <p:nvPr>
            <p:ph type="sldImg"/>
          </p:nvPr>
        </p:nvSpPr>
        <p:spPr>
          <a:ln/>
        </p:spPr>
      </p:sp>
      <p:sp>
        <p:nvSpPr>
          <p:cNvPr id="73732"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75779" name="Rectangle 2"/>
          <p:cNvSpPr>
            <a:spLocks noTextEdit="1"/>
          </p:cNvSpPr>
          <p:nvPr>
            <p:ph type="sldImg"/>
          </p:nvPr>
        </p:nvSpPr>
        <p:spPr>
          <a:ln/>
        </p:spPr>
      </p:sp>
      <p:sp>
        <p:nvSpPr>
          <p:cNvPr id="75780"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2291" name="Rectangle 2"/>
          <p:cNvSpPr>
            <a:spLocks noTextEdit="1"/>
          </p:cNvSpPr>
          <p:nvPr>
            <p:ph type="sldImg"/>
          </p:nvPr>
        </p:nvSpPr>
        <p:spPr>
          <a:solidFill>
            <a:srgbClr val="FFFFFF">
              <a:alpha val="100000"/>
            </a:srgbClr>
          </a:solidFill>
          <a:ln/>
        </p:spPr>
      </p:sp>
      <p:sp>
        <p:nvSpPr>
          <p:cNvPr id="12292" name="Rectangle 3"/>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4339" name="Rectangle 2050"/>
          <p:cNvSpPr>
            <a:spLocks noTextEdit="1"/>
          </p:cNvSpPr>
          <p:nvPr>
            <p:ph type="sldImg"/>
          </p:nvPr>
        </p:nvSpPr>
        <p:spPr>
          <a:solidFill>
            <a:srgbClr val="FFFFFF">
              <a:alpha val="100000"/>
            </a:srgbClr>
          </a:solidFill>
          <a:ln/>
        </p:spPr>
      </p:sp>
      <p:sp>
        <p:nvSpPr>
          <p:cNvPr id="14340" name="Rectangle 205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6387" name="Rectangle 2050"/>
          <p:cNvSpPr>
            <a:spLocks noTextEdit="1"/>
          </p:cNvSpPr>
          <p:nvPr>
            <p:ph type="sldImg"/>
          </p:nvPr>
        </p:nvSpPr>
        <p:spPr>
          <a:solidFill>
            <a:srgbClr val="FFFFFF">
              <a:alpha val="100000"/>
            </a:srgbClr>
          </a:solidFill>
          <a:ln/>
        </p:spPr>
      </p:sp>
      <p:sp>
        <p:nvSpPr>
          <p:cNvPr id="16388" name="Rectangle 205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8435" name="Rectangle 2050"/>
          <p:cNvSpPr>
            <a:spLocks noTextEdit="1"/>
          </p:cNvSpPr>
          <p:nvPr>
            <p:ph type="sldImg"/>
          </p:nvPr>
        </p:nvSpPr>
        <p:spPr>
          <a:solidFill>
            <a:srgbClr val="FFFFFF">
              <a:alpha val="100000"/>
            </a:srgbClr>
          </a:solidFill>
          <a:ln/>
        </p:spPr>
      </p:sp>
      <p:sp>
        <p:nvSpPr>
          <p:cNvPr id="18436" name="Rectangle 205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20483" name="Rectangle 2050"/>
          <p:cNvSpPr>
            <a:spLocks noTextEdit="1"/>
          </p:cNvSpPr>
          <p:nvPr>
            <p:ph type="sldImg"/>
          </p:nvPr>
        </p:nvSpPr>
        <p:spPr>
          <a:solidFill>
            <a:srgbClr val="FFFFFF">
              <a:alpha val="100000"/>
            </a:srgbClr>
          </a:solidFill>
          <a:ln/>
        </p:spPr>
      </p:sp>
      <p:sp>
        <p:nvSpPr>
          <p:cNvPr id="20484" name="Rectangle 205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22531" name="Rectangle 2050"/>
          <p:cNvSpPr>
            <a:spLocks noTextEdit="1"/>
          </p:cNvSpPr>
          <p:nvPr>
            <p:ph type="sldImg"/>
          </p:nvPr>
        </p:nvSpPr>
        <p:spPr>
          <a:solidFill>
            <a:srgbClr val="FFFFFF">
              <a:alpha val="100000"/>
            </a:srgbClr>
          </a:solidFill>
          <a:ln/>
        </p:spPr>
      </p:sp>
      <p:sp>
        <p:nvSpPr>
          <p:cNvPr id="22532" name="Rectangle 205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4" name="Rectangle 2"/>
          <p:cNvSpPr>
            <a:spLocks noChangeArrowheads="1"/>
          </p:cNvSpPr>
          <p:nvPr/>
        </p:nvSpPr>
        <p:spPr bwMode="auto">
          <a:xfrm>
            <a:off x="0" y="0"/>
            <a:ext cx="4572000" cy="6858000"/>
          </a:xfrm>
          <a:prstGeom prst="rect">
            <a:avLst/>
          </a:prstGeom>
          <a:solidFill>
            <a:schemeClr val="accent1"/>
          </a:solidFill>
          <a:ln>
            <a:noFill/>
          </a:ln>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052" name="Group 15"/>
          <p:cNvGrpSpPr/>
          <p:nvPr/>
        </p:nvGrpSpPr>
        <p:grpSpPr>
          <a:xfrm>
            <a:off x="3632200" y="4889500"/>
            <a:ext cx="4876800" cy="319088"/>
            <a:chOff x="2288" y="3080"/>
            <a:chExt cx="3072" cy="201"/>
          </a:xfrm>
        </p:grpSpPr>
        <p:sp>
          <p:nvSpPr>
            <p:cNvPr id="17" name="AutoShape 6"/>
            <p:cNvSpPr>
              <a:spLocks noChangeArrowheads="1"/>
            </p:cNvSpPr>
            <p:nvPr/>
          </p:nvSpPr>
          <p:spPr bwMode="auto">
            <a:xfrm flipH="1">
              <a:off x="2288" y="3080"/>
              <a:ext cx="2914" cy="200"/>
            </a:xfrm>
            <a:prstGeom prst="roundRect">
              <a:avLst>
                <a:gd name="adj" fmla="val 0"/>
              </a:avLst>
            </a:prstGeom>
            <a:solidFill>
              <a:schemeClr val="bg2"/>
            </a:solidFill>
            <a:ln>
              <a:noFill/>
            </a:ln>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AutoShape 7"/>
            <p:cNvSpPr>
              <a:spLocks noChangeArrowheads="1"/>
            </p:cNvSpPr>
            <p:nvPr/>
          </p:nvSpPr>
          <p:spPr bwMode="auto">
            <a:xfrm>
              <a:off x="5196" y="3080"/>
              <a:ext cx="164" cy="201"/>
            </a:xfrm>
            <a:prstGeom prst="flowChartDelay">
              <a:avLst/>
            </a:prstGeom>
            <a:solidFill>
              <a:schemeClr val="bg2"/>
            </a:solidFill>
            <a:ln>
              <a:noFill/>
            </a:ln>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100" name="Rectangle 4"/>
          <p:cNvSpPr>
            <a:spLocks noGrp="1" noChangeArrowheads="1"/>
          </p:cNvSpPr>
          <p:nvPr>
            <p:ph type="subTitle" idx="1"/>
          </p:nvPr>
        </p:nvSpPr>
        <p:spPr>
          <a:xfrm>
            <a:off x="4673600" y="2927350"/>
            <a:ext cx="3657600" cy="1822450"/>
          </a:xfrm>
        </p:spPr>
        <p:txBody>
          <a:bodyPr anchor="b"/>
          <a:lstStyle>
            <a:lvl1pPr marL="0" indent="0">
              <a:buFontTx/>
              <a:buNone/>
              <a:defRPr>
                <a:solidFill>
                  <a:schemeClr val="tx2"/>
                </a:solidFill>
              </a:defRPr>
            </a:lvl1pPr>
          </a:lstStyle>
          <a:p>
            <a:r>
              <a:rPr lang="zh-CN" altLang="en-US"/>
              <a:t>单击此处编辑母版副标题样式</a:t>
            </a:r>
            <a:endParaRPr lang="zh-CN" altLang="en-US"/>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zh-CN" altLang="en-US"/>
              <a:t>单击此处编辑母版标题样式</a:t>
            </a:r>
            <a:endParaRPr lang="zh-CN" altLang="en-US"/>
          </a:p>
        </p:txBody>
      </p:sp>
      <p:sp>
        <p:nvSpPr>
          <p:cNvPr id="19" name="Date Placeholder 8"/>
          <p:cNvSpPr>
            <a:spLocks noGrp="1" noChangeArrowheads="1"/>
          </p:cNvSpPr>
          <p:nvPr>
            <p:ph type="dt" sz="quarter" idx="2"/>
          </p:nvPr>
        </p:nvSpPr>
        <p:spPr bwMode="auto">
          <a:xfrm>
            <a:off x="2667000" y="6553200"/>
            <a:ext cx="1905000" cy="304800"/>
          </a:xfrm>
          <a:prstGeom prst="rect">
            <a:avLst/>
          </a:prstGeom>
          <a:ln>
            <a:miter lim="800000"/>
          </a:ln>
        </p:spPr>
        <p:txBody>
          <a:bodyPr vert="horz" wrap="square" lIns="91440" tIns="45720" rIns="91440" bIns="45720" numCol="1" anchor="b" anchorCtr="0" compatLnSpc="1">
            <a:spAutoFit/>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0" name="Footer Placeholder 9"/>
          <p:cNvSpPr>
            <a:spLocks noGrp="1" noChangeArrowheads="1"/>
          </p:cNvSpPr>
          <p:nvPr>
            <p:ph type="ftr" sz="quarter" idx="3"/>
          </p:nvPr>
        </p:nvSpPr>
        <p:spPr bwMode="auto">
          <a:xfrm>
            <a:off x="5195888" y="6553200"/>
            <a:ext cx="3279775" cy="304800"/>
          </a:xfrm>
          <a:prstGeom prst="rect">
            <a:avLst/>
          </a:prstGeom>
          <a:ln>
            <a:miter lim="800000"/>
          </a:ln>
        </p:spPr>
        <p:txBody>
          <a:bodyPr vert="horz" wrap="square" lIns="91440" tIns="45720" rIns="91440" bIns="45720" numCol="1" anchor="b" anchorCtr="0" compatLnSpc="1">
            <a:spAutoFit/>
          </a:bodyPr>
          <a:lstStyle>
            <a:lvl1pPr algn="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 name="Slide Number Placeholder 10"/>
          <p:cNvSpPr>
            <a:spLocks noGrp="1" noChangeArrowheads="1"/>
          </p:cNvSpPr>
          <p:nvPr>
            <p:ph type="sldNum" sz="quarter" idx="4"/>
          </p:nvPr>
        </p:nvSpPr>
        <p:spPr bwMode="auto">
          <a:xfrm>
            <a:off x="9525" y="6359525"/>
            <a:ext cx="587375" cy="488950"/>
          </a:xfrm>
          <a:prstGeom prst="rect">
            <a:avLst/>
          </a:prstGeom>
          <a:ln>
            <a:miter lim="800000"/>
          </a:ln>
        </p:spPr>
        <p:txBody>
          <a:bodyPr vert="horz" wrap="square" lIns="91440" tIns="45720" rIns="91440" bIns="45720" numCol="1" anchor="b" anchorCtr="0" compatLnSpc="1">
            <a:spAutoFit/>
          </a:bodyPr>
          <a:p>
            <a:pPr eaLnBrk="1" hangingPunct="1"/>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381000"/>
            <a:ext cx="2000250" cy="57150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914400" y="381000"/>
            <a:ext cx="5848350" cy="57150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9144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9911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1"/>
              </a:buClr>
              <a:buSzPct val="150000"/>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1026"/>
          <p:cNvGrpSpPr/>
          <p:nvPr/>
        </p:nvGrpSpPr>
        <p:grpSpPr>
          <a:xfrm>
            <a:off x="0" y="0"/>
            <a:ext cx="3127375" cy="6859588"/>
            <a:chOff x="0" y="0"/>
            <a:chExt cx="2016" cy="4320"/>
          </a:xfrm>
        </p:grpSpPr>
        <p:sp>
          <p:nvSpPr>
            <p:cNvPr id="1036" name="Rectangle 1027"/>
            <p:cNvSpPr>
              <a:spLocks noChangeArrowheads="1"/>
            </p:cNvSpPr>
            <p:nvPr/>
          </p:nvSpPr>
          <p:spPr bwMode="auto">
            <a:xfrm>
              <a:off x="0" y="0"/>
              <a:ext cx="480" cy="4320"/>
            </a:xfrm>
            <a:prstGeom prst="rect">
              <a:avLst/>
            </a:prstGeom>
            <a:solidFill>
              <a:schemeClr val="accent1"/>
            </a:solidFill>
            <a:ln>
              <a:noFill/>
            </a:ln>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Rectangle 1028"/>
            <p:cNvSpPr>
              <a:spLocks noChangeArrowheads="1"/>
            </p:cNvSpPr>
            <p:nvPr/>
          </p:nvSpPr>
          <p:spPr bwMode="auto">
            <a:xfrm>
              <a:off x="432" y="0"/>
              <a:ext cx="1584" cy="672"/>
            </a:xfrm>
            <a:prstGeom prst="rect">
              <a:avLst/>
            </a:prstGeom>
            <a:solidFill>
              <a:schemeClr val="accent1"/>
            </a:solidFill>
            <a:ln>
              <a:noFill/>
            </a:ln>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27" name="AutoShape 1029"/>
          <p:cNvSpPr>
            <a:spLocks noChangeArrowheads="1"/>
          </p:cNvSpPr>
          <p:nvPr/>
        </p:nvSpPr>
        <p:spPr bwMode="auto">
          <a:xfrm>
            <a:off x="762000" y="762000"/>
            <a:ext cx="5105400" cy="609600"/>
          </a:xfrm>
          <a:prstGeom prst="roundRect">
            <a:avLst>
              <a:gd name="adj" fmla="val 50000"/>
            </a:avLst>
          </a:prstGeom>
          <a:solidFill>
            <a:schemeClr val="bg1"/>
          </a:solidFill>
          <a:ln>
            <a:noFill/>
          </a:ln>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8" name="Rectangle 1030"/>
          <p:cNvSpPr>
            <a:spLocks noGrp="1"/>
          </p:cNvSpPr>
          <p:nvPr>
            <p:ph type="title"/>
          </p:nvPr>
        </p:nvSpPr>
        <p:spPr>
          <a:xfrm>
            <a:off x="914400" y="381000"/>
            <a:ext cx="8001000" cy="8382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29" name="Rectangle 1031"/>
          <p:cNvSpPr>
            <a:spLocks noGrp="1"/>
          </p:cNvSpPr>
          <p:nvPr>
            <p:ph type="body" idx="1"/>
          </p:nvPr>
        </p:nvSpPr>
        <p:spPr>
          <a:xfrm>
            <a:off x="914400" y="1981200"/>
            <a:ext cx="80010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080" name="Rectangle 1032"/>
          <p:cNvSpPr>
            <a:spLocks noGrp="1" noChangeArrowheads="1"/>
          </p:cNvSpPr>
          <p:nvPr>
            <p:ph type="dt" sz="half" idx="2"/>
          </p:nvPr>
        </p:nvSpPr>
        <p:spPr bwMode="auto">
          <a:xfrm>
            <a:off x="7010400" y="6553200"/>
            <a:ext cx="1905000" cy="304800"/>
          </a:xfrm>
          <a:prstGeom prst="rect">
            <a:avLst/>
          </a:prstGeom>
          <a:noFill/>
          <a:ln w="9525">
            <a:noFill/>
            <a:miter lim="800000"/>
          </a:ln>
          <a:effectLst/>
        </p:spPr>
        <p:txBody>
          <a:bodyPr vert="horz" wrap="square" lIns="91440" tIns="45720" rIns="91440" bIns="45720" numCol="1" anchor="b" anchorCtr="0" compatLnSpc="1">
            <a:spAutoFit/>
          </a:bodyPr>
          <a:lstStyle>
            <a:lvl1pPr algn="r" eaLnBrk="1" hangingPunct="1">
              <a:spcBef>
                <a:spcPct val="0"/>
              </a:spcBef>
              <a:defRPr kumimoji="0" sz="1400" b="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1" name="Rectangle 1033"/>
          <p:cNvSpPr>
            <a:spLocks noGrp="1" noChangeArrowheads="1"/>
          </p:cNvSpPr>
          <p:nvPr>
            <p:ph type="ftr" sz="quarter" idx="3"/>
          </p:nvPr>
        </p:nvSpPr>
        <p:spPr bwMode="auto">
          <a:xfrm>
            <a:off x="2936875" y="6529388"/>
            <a:ext cx="2895600" cy="304800"/>
          </a:xfrm>
          <a:prstGeom prst="rect">
            <a:avLst/>
          </a:prstGeom>
          <a:noFill/>
          <a:ln w="9525">
            <a:noFill/>
            <a:miter lim="800000"/>
          </a:ln>
          <a:effectLst/>
        </p:spPr>
        <p:txBody>
          <a:bodyPr vert="horz" wrap="square" lIns="91440" tIns="45720" rIns="91440" bIns="45720" numCol="1" anchor="b" anchorCtr="0" compatLnSpc="1">
            <a:spAutoFit/>
          </a:bodyPr>
          <a:lstStyle>
            <a:lvl1pPr algn="ctr" eaLnBrk="1" hangingPunct="1">
              <a:spcBef>
                <a:spcPct val="0"/>
              </a:spcBef>
              <a:defRPr kumimoji="0" sz="1400"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2" name="Rectangle 1034"/>
          <p:cNvSpPr>
            <a:spLocks noGrp="1" noChangeArrowheads="1"/>
          </p:cNvSpPr>
          <p:nvPr>
            <p:ph type="sldNum" sz="quarter" idx="4"/>
          </p:nvPr>
        </p:nvSpPr>
        <p:spPr bwMode="auto">
          <a:xfrm>
            <a:off x="76200" y="6216650"/>
            <a:ext cx="587375" cy="488950"/>
          </a:xfrm>
          <a:prstGeom prst="rect">
            <a:avLst/>
          </a:prstGeom>
          <a:noFill/>
          <a:ln w="9525">
            <a:noFill/>
            <a:miter lim="800000"/>
          </a:ln>
          <a:effectLst/>
        </p:spPr>
        <p:txBody>
          <a:bodyPr vert="horz" wrap="square" lIns="91440" tIns="45720" rIns="91440" bIns="45720" numCol="1" anchor="b" anchorCtr="1" compatLnSpc="1">
            <a:spAutoFit/>
          </a:bodyPr>
          <a:lstStyle>
            <a:lvl1pPr>
              <a:defRPr sz="2600">
                <a:solidFill>
                  <a:schemeClr val="bg1"/>
                </a:solidFill>
              </a:defRPr>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grpSp>
        <p:nvGrpSpPr>
          <p:cNvPr id="1033" name="Group 1035"/>
          <p:cNvGrpSpPr/>
          <p:nvPr/>
        </p:nvGrpSpPr>
        <p:grpSpPr>
          <a:xfrm>
            <a:off x="457200" y="1371600"/>
            <a:ext cx="7391400" cy="320675"/>
            <a:chOff x="144" y="1248"/>
            <a:chExt cx="4656" cy="201"/>
          </a:xfrm>
        </p:grpSpPr>
        <p:sp>
          <p:nvSpPr>
            <p:cNvPr id="1034" name="AutoShape 1036"/>
            <p:cNvSpPr>
              <a:spLocks noChangeArrowheads="1"/>
            </p:cNvSpPr>
            <p:nvPr/>
          </p:nvSpPr>
          <p:spPr bwMode="auto">
            <a:xfrm>
              <a:off x="384" y="1248"/>
              <a:ext cx="4416" cy="200"/>
            </a:xfrm>
            <a:prstGeom prst="roundRect">
              <a:avLst>
                <a:gd name="adj" fmla="val 0"/>
              </a:avLst>
            </a:prstGeom>
            <a:solidFill>
              <a:schemeClr val="bg2"/>
            </a:solidFill>
            <a:ln>
              <a:noFill/>
            </a:ln>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AutoShape 1037"/>
            <p:cNvSpPr>
              <a:spLocks noChangeArrowheads="1"/>
            </p:cNvSpPr>
            <p:nvPr/>
          </p:nvSpPr>
          <p:spPr bwMode="auto">
            <a:xfrm flipH="1">
              <a:off x="144" y="1248"/>
              <a:ext cx="248" cy="201"/>
            </a:xfrm>
            <a:prstGeom prst="flowChartDelay">
              <a:avLst/>
            </a:prstGeom>
            <a:solidFill>
              <a:schemeClr val="bg2"/>
            </a:solidFill>
            <a:ln>
              <a:noFill/>
            </a:ln>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SzPct val="150000"/>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vl6pPr marL="2514600" indent="-228600" algn="l" rtl="0" fontAlgn="base">
        <a:spcBef>
          <a:spcPct val="20000"/>
        </a:spcBef>
        <a:spcAft>
          <a:spcPct val="0"/>
        </a:spcAft>
        <a:buClr>
          <a:srgbClr val="660066"/>
        </a:buClr>
        <a:buSzPct val="150000"/>
        <a:buChar char="•"/>
        <a:defRPr kumimoji="1">
          <a:solidFill>
            <a:schemeClr val="tx1"/>
          </a:solidFill>
          <a:latin typeface="+mn-lt"/>
          <a:ea typeface="+mn-ea"/>
        </a:defRPr>
      </a:lvl6pPr>
      <a:lvl7pPr marL="2971800" indent="-228600" algn="l" rtl="0" fontAlgn="base">
        <a:spcBef>
          <a:spcPct val="20000"/>
        </a:spcBef>
        <a:spcAft>
          <a:spcPct val="0"/>
        </a:spcAft>
        <a:buClr>
          <a:srgbClr val="660066"/>
        </a:buClr>
        <a:buSzPct val="150000"/>
        <a:buChar char="•"/>
        <a:defRPr kumimoji="1">
          <a:solidFill>
            <a:schemeClr val="tx1"/>
          </a:solidFill>
          <a:latin typeface="+mn-lt"/>
          <a:ea typeface="+mn-ea"/>
        </a:defRPr>
      </a:lvl7pPr>
      <a:lvl8pPr marL="3429000" indent="-228600" algn="l" rtl="0" fontAlgn="base">
        <a:spcBef>
          <a:spcPct val="20000"/>
        </a:spcBef>
        <a:spcAft>
          <a:spcPct val="0"/>
        </a:spcAft>
        <a:buClr>
          <a:srgbClr val="660066"/>
        </a:buClr>
        <a:buSzPct val="150000"/>
        <a:buChar char="•"/>
        <a:defRPr kumimoji="1">
          <a:solidFill>
            <a:schemeClr val="tx1"/>
          </a:solidFill>
          <a:latin typeface="+mn-lt"/>
          <a:ea typeface="+mn-ea"/>
        </a:defRPr>
      </a:lvl8pPr>
      <a:lvl9pPr marL="3886200" indent="-228600" algn="l" rtl="0" fontAlgn="base">
        <a:spcBef>
          <a:spcPct val="20000"/>
        </a:spcBef>
        <a:spcAft>
          <a:spcPct val="0"/>
        </a:spcAft>
        <a:buClr>
          <a:srgbClr val="660066"/>
        </a:buClr>
        <a:buSzPct val="150000"/>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5"/>
          <p:cNvSpPr txBox="1">
            <a:spLocks noGrp="1"/>
          </p:cNvSpPr>
          <p:nvPr>
            <p:ph type="sldNum" sz="quarter" idx="12"/>
          </p:nvPr>
        </p:nvSpPr>
        <p:spPr>
          <a:ln/>
        </p:spPr>
        <p:txBody>
          <a:bodyPr anchor="b" anchorCtr="1">
            <a:spAutoFit/>
          </a:bodyPr>
          <a:p>
            <a:pPr marL="0" indent="0" eaLnBrk="1" hangingPunct="1">
              <a:spcBef>
                <a:spcPct val="0"/>
              </a:spcBef>
              <a:buClrTx/>
              <a:buSz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5123" name="Rectangle 3"/>
          <p:cNvSpPr>
            <a:spLocks noGrp="1"/>
          </p:cNvSpPr>
          <p:nvPr>
            <p:ph idx="1"/>
          </p:nvPr>
        </p:nvSpPr>
        <p:spPr>
          <a:ln/>
        </p:spPr>
        <p:txBody>
          <a:bodyPr vert="horz" wrap="square" lIns="91440" tIns="45720" rIns="91440" bIns="45720" anchor="t" anchorCtr="0"/>
          <a:p>
            <a:pPr eaLnBrk="1" hangingPunct="1"/>
            <a:endParaRPr lang="zh-CN" altLang="zh-CN" dirty="0"/>
          </a:p>
        </p:txBody>
      </p:sp>
      <p:sp>
        <p:nvSpPr>
          <p:cNvPr id="5124" name="Rectangle 4"/>
          <p:cNvSpPr/>
          <p:nvPr/>
        </p:nvSpPr>
        <p:spPr>
          <a:xfrm>
            <a:off x="457200" y="0"/>
            <a:ext cx="8686800" cy="6858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50000"/>
              </a:spcBef>
              <a:buClrTx/>
              <a:buSzTx/>
              <a:buNone/>
            </a:pPr>
            <a:endParaRPr lang="zh-CN" altLang="en-US" sz="2400" b="1" dirty="0"/>
          </a:p>
        </p:txBody>
      </p:sp>
      <p:sp>
        <p:nvSpPr>
          <p:cNvPr id="174088" name="Rectangle 8"/>
          <p:cNvSpPr/>
          <p:nvPr>
            <p:ph type="title"/>
          </p:nvPr>
        </p:nvSpPr>
        <p:spPr>
          <a:xfrm>
            <a:off x="1331913" y="784225"/>
            <a:ext cx="7391400" cy="1524000"/>
          </a:xfrm>
          <a:ln/>
        </p:spPr>
        <p:txBody>
          <a:bodyPr vert="horz" wrap="square" lIns="91440" tIns="45720" rIns="91440" bIns="45720" anchor="b" anchorCtr="0"/>
          <a:p>
            <a:pPr eaLnBrk="1" hangingPunct="1"/>
            <a:r>
              <a:rPr lang="en-US" altLang="zh-CN" sz="4800" dirty="0">
                <a:solidFill>
                  <a:schemeClr val="tx1"/>
                </a:solidFill>
                <a:latin typeface="楷体_GB2312" pitchFamily="49" charset="-122"/>
                <a:ea typeface="楷体_GB2312" pitchFamily="49" charset="-122"/>
              </a:rPr>
              <a:t>    </a:t>
            </a:r>
            <a:r>
              <a:rPr lang="zh-CN" altLang="en-US" sz="4800" dirty="0">
                <a:solidFill>
                  <a:schemeClr val="tx1"/>
                </a:solidFill>
                <a:latin typeface="楷体_GB2312" pitchFamily="49" charset="-122"/>
                <a:ea typeface="楷体_GB2312" pitchFamily="49" charset="-122"/>
              </a:rPr>
              <a:t>软 件 工 程 与 实 践</a:t>
            </a:r>
            <a:br>
              <a:rPr lang="zh-CN" altLang="en-US" sz="4800" dirty="0">
                <a:solidFill>
                  <a:schemeClr val="tx1"/>
                </a:solidFill>
                <a:latin typeface="楷体_GB2312" pitchFamily="49" charset="-122"/>
                <a:ea typeface="楷体_GB2312" pitchFamily="49" charset="-122"/>
              </a:rPr>
            </a:br>
            <a:r>
              <a:rPr lang="zh-CN" altLang="en-US" sz="4800" dirty="0">
                <a:solidFill>
                  <a:schemeClr val="tx1"/>
                </a:solidFill>
                <a:latin typeface="楷体_GB2312" pitchFamily="49" charset="-122"/>
                <a:ea typeface="楷体_GB2312" pitchFamily="49" charset="-122"/>
              </a:rPr>
              <a:t> </a:t>
            </a:r>
            <a:r>
              <a:rPr lang="en-US" altLang="zh-CN" dirty="0">
                <a:solidFill>
                  <a:schemeClr val="tx1"/>
                </a:solidFill>
                <a:latin typeface="Times New Roman" panose="02020603050405020304" pitchFamily="18" charset="0"/>
                <a:ea typeface="楷体_GB2312" pitchFamily="49" charset="-122"/>
              </a:rPr>
              <a:t>Software Engineering and Practice</a:t>
            </a:r>
            <a:endParaRPr lang="en-US" altLang="zh-CN" dirty="0">
              <a:latin typeface="Times New Roman" panose="02020603050405020304" pitchFamily="18" charset="0"/>
              <a:ea typeface="楷体_GB2312" pitchFamily="49" charset="-122"/>
            </a:endParaRPr>
          </a:p>
        </p:txBody>
      </p:sp>
      <p:sp>
        <p:nvSpPr>
          <p:cNvPr id="5126" name="Subtitle 2"/>
          <p:cNvSpPr txBox="1"/>
          <p:nvPr/>
        </p:nvSpPr>
        <p:spPr>
          <a:xfrm>
            <a:off x="1476375" y="2492375"/>
            <a:ext cx="6400800" cy="1752600"/>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buClrTx/>
              <a:buSzTx/>
              <a:buNone/>
            </a:pPr>
            <a:r>
              <a:rPr lang="zh-CN" altLang="en-US" sz="3200" dirty="0">
                <a:solidFill>
                  <a:srgbClr val="7F7F7F"/>
                </a:solidFill>
                <a:latin typeface="Cambria" panose="02040503050406030204" pitchFamily="18" charset="0"/>
              </a:rPr>
              <a:t>余仲星</a:t>
            </a:r>
            <a:endParaRPr lang="en-US" altLang="en-US" sz="3200" dirty="0">
              <a:solidFill>
                <a:srgbClr val="7F7F7F"/>
              </a:solidFill>
              <a:latin typeface="Cambria" panose="02040503050406030204" pitchFamily="18" charset="0"/>
            </a:endParaRPr>
          </a:p>
          <a:p>
            <a:pPr marL="0" lvl="0" indent="0" algn="ctr" eaLnBrk="1" hangingPunct="1">
              <a:buClrTx/>
              <a:buSzTx/>
              <a:buNone/>
            </a:pPr>
            <a:r>
              <a:rPr lang="en-US" altLang="en-US" sz="3200" dirty="0">
                <a:solidFill>
                  <a:srgbClr val="0000FF"/>
                </a:solidFill>
                <a:latin typeface="Cambria" panose="02040503050406030204" pitchFamily="18" charset="0"/>
              </a:rPr>
              <a:t>zhongxing.yu@sdu.edu.cn</a:t>
            </a:r>
            <a:endParaRPr lang="en-US" altLang="en-US" sz="3200" dirty="0">
              <a:solidFill>
                <a:srgbClr val="0000FF"/>
              </a:solidFill>
              <a:latin typeface="Cambria" panose="02040503050406030204" pitchFamily="18" charset="0"/>
            </a:endParaRPr>
          </a:p>
          <a:p>
            <a:pPr marL="0" lvl="0" indent="0" algn="ctr" eaLnBrk="1" hangingPunct="1">
              <a:buClrTx/>
              <a:buSzTx/>
              <a:buNone/>
            </a:pPr>
            <a:r>
              <a:rPr lang="zh-CN" altLang="en-US" sz="3200" dirty="0">
                <a:solidFill>
                  <a:srgbClr val="7F7F7F"/>
                </a:solidFill>
                <a:latin typeface="Cambria" panose="02040503050406030204" pitchFamily="18" charset="0"/>
              </a:rPr>
              <a:t>山东大学计算机科学与技术学院</a:t>
            </a:r>
            <a:endParaRPr lang="en-US" altLang="en-US" sz="3200" dirty="0">
              <a:solidFill>
                <a:srgbClr val="7F7F7F"/>
              </a:solidFill>
              <a:latin typeface="Cambria" panose="02040503050406030204" pitchFamily="18" charset="0"/>
            </a:endParaRPr>
          </a:p>
        </p:txBody>
      </p:sp>
      <p:pic>
        <p:nvPicPr>
          <p:cNvPr id="5127" name="Picture 8"/>
          <p:cNvPicPr>
            <a:picLocks noChangeAspect="1"/>
          </p:cNvPicPr>
          <p:nvPr/>
        </p:nvPicPr>
        <p:blipFill>
          <a:blip r:embed="rId1"/>
          <a:stretch>
            <a:fillRect/>
          </a:stretch>
        </p:blipFill>
        <p:spPr>
          <a:xfrm>
            <a:off x="3675063" y="4476750"/>
            <a:ext cx="1905000" cy="1905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74088"/>
                                        </p:tgtEl>
                                        <p:attrNameLst>
                                          <p:attrName>style.visibility</p:attrName>
                                        </p:attrNameLst>
                                      </p:cBhvr>
                                      <p:to>
                                        <p:strVal val="visible"/>
                                      </p:to>
                                    </p:set>
                                    <p:animEffect transition="in" filter="box(out)">
                                      <p:cBhvr>
                                        <p:cTn id="7" dur="500"/>
                                        <p:tgtEl>
                                          <p:spTgt spid="174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050"/>
          <p:cNvSpPr/>
          <p:nvPr/>
        </p:nvSpPr>
        <p:spPr>
          <a:xfrm>
            <a:off x="1981200" y="8001000"/>
            <a:ext cx="6553200" cy="76200"/>
          </a:xfrm>
          <a:prstGeom prst="rect">
            <a:avLst/>
          </a:prstGeom>
          <a:gradFill rotWithShape="0">
            <a:gsLst>
              <a:gs pos="0">
                <a:srgbClr val="34FA76"/>
              </a:gs>
              <a:gs pos="100000">
                <a:srgbClr val="187437"/>
              </a:gs>
            </a:gsLst>
            <a:path path="shape">
              <a:fillToRect l="50000" t="50000" r="50000" b="50000"/>
            </a:path>
            <a:tileRect/>
          </a:gradFill>
          <a:ln w="9525">
            <a:noFill/>
          </a:ln>
          <a:effectLst>
            <a:outerShdw dist="167042" dir="4875230" algn="ctr" rotWithShape="0">
              <a:srgbClr val="84E2D9">
                <a:alpha val="50000"/>
              </a:srgbClr>
            </a:outerShdw>
          </a:effectLst>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spcBef>
                <a:spcPct val="0"/>
              </a:spcBef>
              <a:buClrTx/>
              <a:buSzTx/>
              <a:buNone/>
            </a:pPr>
            <a:endParaRPr lang="zh-CN" altLang="en-US" b="1" dirty="0">
              <a:latin typeface="Times New Roman" panose="02020603050405020304" pitchFamily="18" charset="0"/>
              <a:ea typeface="楷体_GB2312" pitchFamily="49" charset="-122"/>
            </a:endParaRPr>
          </a:p>
        </p:txBody>
      </p:sp>
      <p:sp>
        <p:nvSpPr>
          <p:cNvPr id="23555" name="Rectangle 2"/>
          <p:cNvSpPr>
            <a:spLocks noGrp="1"/>
          </p:cNvSpPr>
          <p:nvPr>
            <p:ph type="title"/>
          </p:nvPr>
        </p:nvSpPr>
        <p:spPr>
          <a:xfrm>
            <a:off x="2916238" y="457200"/>
            <a:ext cx="8001000" cy="838200"/>
          </a:xfrm>
          <a:ln/>
        </p:spPr>
        <p:txBody>
          <a:bodyPr vert="horz" wrap="square" lIns="91440" tIns="45720" rIns="91440" bIns="45720" anchor="b" anchorCtr="0"/>
          <a:p>
            <a:pPr eaLnBrk="1" hangingPunct="1"/>
            <a:r>
              <a:rPr lang="en-US" altLang="zh-CN" sz="4000" dirty="0">
                <a:solidFill>
                  <a:srgbClr val="000000"/>
                </a:solidFill>
                <a:latin typeface="Monotype Corsiva" panose="03010101010201010101" pitchFamily="66" charset="0"/>
                <a:ea typeface="楷体_GB2312" pitchFamily="49" charset="-122"/>
              </a:rPr>
              <a:t>        </a:t>
            </a:r>
            <a:r>
              <a:rPr lang="zh-CN" altLang="en-US" sz="4000" dirty="0">
                <a:solidFill>
                  <a:srgbClr val="000000"/>
                </a:solidFill>
                <a:latin typeface="Monotype Corsiva" panose="03010101010201010101" pitchFamily="66" charset="0"/>
                <a:ea typeface="楷体_GB2312" pitchFamily="49" charset="-122"/>
              </a:rPr>
              <a:t>辅助教材 </a:t>
            </a:r>
            <a:endParaRPr lang="en-US" altLang="zh-CN" sz="4000" dirty="0">
              <a:solidFill>
                <a:srgbClr val="000000"/>
              </a:solidFill>
              <a:latin typeface="Monotype Corsiva" panose="03010101010201010101" pitchFamily="66" charset="0"/>
              <a:ea typeface="楷体_GB2312" pitchFamily="49" charset="-122"/>
            </a:endParaRPr>
          </a:p>
        </p:txBody>
      </p:sp>
      <p:pic>
        <p:nvPicPr>
          <p:cNvPr id="23556" name="Picture 1"/>
          <p:cNvPicPr>
            <a:picLocks noChangeAspect="1"/>
          </p:cNvPicPr>
          <p:nvPr/>
        </p:nvPicPr>
        <p:blipFill>
          <a:blip r:embed="rId1"/>
          <a:stretch>
            <a:fillRect/>
          </a:stretch>
        </p:blipFill>
        <p:spPr>
          <a:xfrm>
            <a:off x="2484438" y="1700213"/>
            <a:ext cx="4341812" cy="507047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5"/>
          <p:cNvSpPr/>
          <p:nvPr/>
        </p:nvSpPr>
        <p:spPr>
          <a:xfrm>
            <a:off x="2743200" y="685800"/>
            <a:ext cx="4114800" cy="6096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spcBef>
                <a:spcPct val="0"/>
              </a:spcBef>
              <a:buClrTx/>
              <a:buSzTx/>
              <a:buNone/>
            </a:pPr>
            <a:r>
              <a:rPr lang="zh-CN" altLang="en-US" b="1" dirty="0">
                <a:solidFill>
                  <a:srgbClr val="498D05"/>
                </a:solidFill>
                <a:latin typeface="Times New Roman" panose="02020603050405020304" pitchFamily="18" charset="0"/>
                <a:ea typeface="楷体_GB2312" pitchFamily="49" charset="-122"/>
              </a:rPr>
              <a:t>      </a:t>
            </a:r>
            <a:r>
              <a:rPr lang="zh-CN" altLang="en-US" sz="4000" b="1" dirty="0">
                <a:solidFill>
                  <a:srgbClr val="000000"/>
                </a:solidFill>
                <a:latin typeface="Monotype Corsiva" panose="03010101010201010101" pitchFamily="66" charset="0"/>
                <a:ea typeface="楷体_GB2312" pitchFamily="49" charset="-122"/>
              </a:rPr>
              <a:t>软件工程概述</a:t>
            </a:r>
            <a:endParaRPr lang="zh-CN" altLang="en-US" sz="4000" b="1" dirty="0">
              <a:solidFill>
                <a:srgbClr val="000000"/>
              </a:solidFill>
              <a:latin typeface="Monotype Corsiva" panose="03010101010201010101" pitchFamily="66" charset="0"/>
              <a:ea typeface="楷体_GB2312" pitchFamily="49" charset="-122"/>
            </a:endParaRPr>
          </a:p>
        </p:txBody>
      </p:sp>
      <p:sp>
        <p:nvSpPr>
          <p:cNvPr id="25603" name="Rectangle 12"/>
          <p:cNvSpPr/>
          <p:nvPr/>
        </p:nvSpPr>
        <p:spPr>
          <a:xfrm>
            <a:off x="1187450" y="2636838"/>
            <a:ext cx="7416800" cy="2781300"/>
          </a:xfrm>
          <a:prstGeom prst="rect">
            <a:avLst/>
          </a:prstGeom>
          <a:noFill/>
          <a:ln w="38100" cap="flat" cmpd="dbl">
            <a:solidFill>
              <a:srgbClr val="5EAC7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spcBef>
                <a:spcPct val="0"/>
              </a:spcBef>
              <a:buClrTx/>
              <a:buSzTx/>
              <a:buNone/>
            </a:pPr>
            <a:r>
              <a:rPr lang="zh-CN" altLang="en-US" sz="2400" b="1" dirty="0">
                <a:solidFill>
                  <a:srgbClr val="498D05"/>
                </a:solidFill>
                <a:latin typeface="幼圆" panose="02010509060101010101" pitchFamily="49" charset="-122"/>
                <a:ea typeface="幼圆" panose="02010509060101010101" pitchFamily="49" charset="-122"/>
              </a:rPr>
              <a:t>  介绍软件的概念、软件的特点、软件的分类、软件</a:t>
            </a:r>
            <a:endParaRPr lang="zh-CN" altLang="en-US" sz="2400" b="1" dirty="0">
              <a:solidFill>
                <a:srgbClr val="498D05"/>
              </a:solidFill>
              <a:latin typeface="幼圆" panose="02010509060101010101" pitchFamily="49" charset="-122"/>
              <a:ea typeface="幼圆" panose="02010509060101010101" pitchFamily="49" charset="-122"/>
            </a:endParaRPr>
          </a:p>
          <a:p>
            <a:pPr marL="0" lvl="0" indent="0">
              <a:spcBef>
                <a:spcPct val="0"/>
              </a:spcBef>
              <a:buClrTx/>
              <a:buSzTx/>
              <a:buNone/>
            </a:pPr>
            <a:r>
              <a:rPr lang="zh-CN" altLang="en-US" sz="2400" b="1" dirty="0">
                <a:solidFill>
                  <a:srgbClr val="498D05"/>
                </a:solidFill>
                <a:latin typeface="幼圆" panose="02010509060101010101" pitchFamily="49" charset="-122"/>
                <a:ea typeface="幼圆" panose="02010509060101010101" pitchFamily="49" charset="-122"/>
              </a:rPr>
              <a:t>  的发展、软件的危机以及软件工程学科的形成、软件</a:t>
            </a:r>
            <a:endParaRPr lang="zh-CN" altLang="en-US" sz="2400" b="1" dirty="0">
              <a:solidFill>
                <a:srgbClr val="498D05"/>
              </a:solidFill>
              <a:latin typeface="幼圆" panose="02010509060101010101" pitchFamily="49" charset="-122"/>
              <a:ea typeface="幼圆" panose="02010509060101010101" pitchFamily="49" charset="-122"/>
            </a:endParaRPr>
          </a:p>
          <a:p>
            <a:pPr marL="0" lvl="0" indent="0">
              <a:spcBef>
                <a:spcPct val="0"/>
              </a:spcBef>
              <a:buClrTx/>
              <a:buSzTx/>
              <a:buNone/>
            </a:pPr>
            <a:r>
              <a:rPr lang="zh-CN" altLang="en-US" sz="2400" b="1" dirty="0">
                <a:solidFill>
                  <a:srgbClr val="498D05"/>
                </a:solidFill>
                <a:latin typeface="幼圆" panose="02010509060101010101" pitchFamily="49" charset="-122"/>
                <a:ea typeface="幼圆" panose="02010509060101010101" pitchFamily="49" charset="-122"/>
              </a:rPr>
              <a:t>  生命周期、高质量软件等方面的问题和基本概念</a:t>
            </a:r>
            <a:endParaRPr lang="zh-CN" altLang="en-US" sz="2400" b="1" dirty="0">
              <a:solidFill>
                <a:srgbClr val="498D05"/>
              </a:solidFill>
              <a:latin typeface="幼圆" panose="02010509060101010101" pitchFamily="49" charset="-122"/>
              <a:ea typeface="幼圆" panose="020105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p:nvPr>
            <p:ph type="title"/>
          </p:nvPr>
        </p:nvSpPr>
        <p:spPr>
          <a:ln/>
        </p:spPr>
        <p:txBody>
          <a:bodyPr vert="horz" wrap="square" lIns="91440" tIns="45720" rIns="91440" bIns="45720" anchor="b" anchorCtr="0"/>
          <a:p>
            <a:pPr eaLnBrk="1" hangingPunct="1"/>
            <a:r>
              <a:rPr lang="zh-CN" altLang="en-US" dirty="0"/>
              <a:t>                    </a:t>
            </a:r>
            <a:r>
              <a:rPr lang="zh-CN" altLang="en-US" sz="4000" dirty="0">
                <a:solidFill>
                  <a:srgbClr val="000000"/>
                </a:solidFill>
                <a:latin typeface="Monotype Corsiva" panose="03010101010201010101" pitchFamily="66" charset="0"/>
                <a:ea typeface="楷体_GB2312" pitchFamily="49" charset="-122"/>
              </a:rPr>
              <a:t>软件的概念</a:t>
            </a:r>
            <a:endParaRPr lang="zh-CN" altLang="en-US" sz="4000" dirty="0">
              <a:solidFill>
                <a:srgbClr val="000000"/>
              </a:solidFill>
              <a:latin typeface="Monotype Corsiva" panose="03010101010201010101" pitchFamily="66" charset="0"/>
              <a:ea typeface="楷体_GB2312" pitchFamily="49" charset="-122"/>
            </a:endParaRPr>
          </a:p>
        </p:txBody>
      </p:sp>
      <p:grpSp>
        <p:nvGrpSpPr>
          <p:cNvPr id="27651" name="Group 3"/>
          <p:cNvGrpSpPr/>
          <p:nvPr/>
        </p:nvGrpSpPr>
        <p:grpSpPr>
          <a:xfrm>
            <a:off x="873125" y="1773238"/>
            <a:ext cx="1292225" cy="898525"/>
            <a:chOff x="0" y="14"/>
            <a:chExt cx="922" cy="983"/>
          </a:xfrm>
        </p:grpSpPr>
        <p:sp>
          <p:nvSpPr>
            <p:cNvPr id="27665" name="AutoShape 4"/>
            <p:cNvSpPr/>
            <p:nvPr/>
          </p:nvSpPr>
          <p:spPr>
            <a:xfrm>
              <a:off x="0" y="158"/>
              <a:ext cx="922" cy="839"/>
            </a:xfrm>
            <a:prstGeom prst="roundRect">
              <a:avLst>
                <a:gd name="adj" fmla="val 13125"/>
              </a:avLst>
            </a:prstGeom>
            <a:solidFill>
              <a:schemeClr val="accent2"/>
            </a:solidFill>
            <a:ln w="3175" cap="flat" cmpd="sng">
              <a:solidFill>
                <a:srgbClr val="1C1C1C">
                  <a:alpha val="56862"/>
                </a:srgbClr>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spcBef>
                  <a:spcPct val="0"/>
                </a:spcBef>
                <a:buClrTx/>
                <a:buSzTx/>
                <a:buNone/>
              </a:pPr>
              <a:r>
                <a:rPr lang="zh-CN" altLang="en-US" b="1" dirty="0">
                  <a:solidFill>
                    <a:schemeClr val="bg1"/>
                  </a:solidFill>
                  <a:ea typeface="华文细黑" panose="02010600040101010101" pitchFamily="2" charset="-122"/>
                </a:rPr>
                <a:t>软件</a:t>
              </a:r>
              <a:endParaRPr lang="zh-CN" altLang="en-US" b="1" dirty="0">
                <a:solidFill>
                  <a:schemeClr val="bg1"/>
                </a:solidFill>
                <a:ea typeface="华文细黑" panose="02010600040101010101" pitchFamily="2" charset="-122"/>
              </a:endParaRPr>
            </a:p>
          </p:txBody>
        </p:sp>
        <p:sp>
          <p:nvSpPr>
            <p:cNvPr id="27666" name="AutoShape 5"/>
            <p:cNvSpPr/>
            <p:nvPr/>
          </p:nvSpPr>
          <p:spPr>
            <a:xfrm rot="10800000">
              <a:off x="21" y="14"/>
              <a:ext cx="880" cy="356"/>
            </a:xfrm>
            <a:prstGeom prst="roundRect">
              <a:avLst>
                <a:gd name="adj" fmla="val 25574"/>
              </a:avLst>
            </a:prstGeom>
            <a:gradFill rotWithShape="1">
              <a:gsLst>
                <a:gs pos="0">
                  <a:schemeClr val="bg1">
                    <a:alpha val="0"/>
                  </a:schemeClr>
                </a:gs>
                <a:gs pos="100000">
                  <a:schemeClr val="bg1">
                    <a:alpha val="59000"/>
                  </a:schemeClr>
                </a:gs>
              </a:gsLst>
              <a:lin ang="5400000" scaled="1"/>
              <a:tileRect/>
            </a:gradFill>
            <a:ln w="9525">
              <a:noFill/>
            </a:ln>
          </p:spPr>
          <p:txBody>
            <a:bodyPr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grpSp>
      <p:sp>
        <p:nvSpPr>
          <p:cNvPr id="27652" name="AutoShape 6"/>
          <p:cNvSpPr/>
          <p:nvPr/>
        </p:nvSpPr>
        <p:spPr>
          <a:xfrm>
            <a:off x="2484438" y="1773238"/>
            <a:ext cx="5303837" cy="971550"/>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7058"/>
              </a:srgbClr>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r>
              <a:rPr lang="zh-CN" altLang="en-US" sz="2400" b="1" dirty="0">
                <a:solidFill>
                  <a:schemeClr val="tx2"/>
                </a:solidFill>
                <a:ea typeface="华文细黑" panose="02010600040101010101" pitchFamily="2" charset="-122"/>
              </a:rPr>
              <a:t>软件是计算机系统中与硬件相互依存的另一部分（程序＋文档＋数据）</a:t>
            </a:r>
            <a:endParaRPr lang="zh-CN" altLang="en-US" sz="2400" b="1" dirty="0">
              <a:solidFill>
                <a:schemeClr val="tx2"/>
              </a:solidFill>
              <a:ea typeface="华文细黑" panose="02010600040101010101" pitchFamily="2" charset="-122"/>
            </a:endParaRPr>
          </a:p>
        </p:txBody>
      </p:sp>
      <p:grpSp>
        <p:nvGrpSpPr>
          <p:cNvPr id="27653" name="Group 7"/>
          <p:cNvGrpSpPr/>
          <p:nvPr/>
        </p:nvGrpSpPr>
        <p:grpSpPr>
          <a:xfrm>
            <a:off x="903288" y="3055938"/>
            <a:ext cx="1292225" cy="804862"/>
            <a:chOff x="0" y="0"/>
            <a:chExt cx="922" cy="839"/>
          </a:xfrm>
        </p:grpSpPr>
        <p:sp>
          <p:nvSpPr>
            <p:cNvPr id="27663" name="AutoShape 8"/>
            <p:cNvSpPr/>
            <p:nvPr/>
          </p:nvSpPr>
          <p:spPr>
            <a:xfrm>
              <a:off x="0" y="0"/>
              <a:ext cx="922" cy="839"/>
            </a:xfrm>
            <a:prstGeom prst="roundRect">
              <a:avLst>
                <a:gd name="adj" fmla="val 13125"/>
              </a:avLst>
            </a:prstGeom>
            <a:solidFill>
              <a:schemeClr val="accent2"/>
            </a:solidFill>
            <a:ln w="3175" cap="flat" cmpd="sng">
              <a:solidFill>
                <a:srgbClr val="1C1C1C">
                  <a:alpha val="56862"/>
                </a:srgbClr>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spcBef>
                  <a:spcPct val="0"/>
                </a:spcBef>
                <a:buClrTx/>
                <a:buSzTx/>
                <a:buNone/>
              </a:pPr>
              <a:r>
                <a:rPr lang="zh-CN" altLang="en-US" b="1" dirty="0">
                  <a:solidFill>
                    <a:schemeClr val="bg1"/>
                  </a:solidFill>
                  <a:ea typeface="华文细黑" panose="02010600040101010101" pitchFamily="2" charset="-122"/>
                </a:rPr>
                <a:t>程序</a:t>
              </a:r>
              <a:endParaRPr lang="zh-CN" altLang="en-US" b="1" dirty="0">
                <a:solidFill>
                  <a:schemeClr val="bg1"/>
                </a:solidFill>
                <a:ea typeface="华文细黑" panose="02010600040101010101" pitchFamily="2" charset="-122"/>
              </a:endParaRPr>
            </a:p>
          </p:txBody>
        </p:sp>
        <p:sp>
          <p:nvSpPr>
            <p:cNvPr id="27664" name="AutoShape 9"/>
            <p:cNvSpPr/>
            <p:nvPr/>
          </p:nvSpPr>
          <p:spPr>
            <a:xfrm rot="10800000">
              <a:off x="21" y="14"/>
              <a:ext cx="880" cy="356"/>
            </a:xfrm>
            <a:prstGeom prst="roundRect">
              <a:avLst>
                <a:gd name="adj" fmla="val 25574"/>
              </a:avLst>
            </a:prstGeom>
            <a:gradFill rotWithShape="1">
              <a:gsLst>
                <a:gs pos="0">
                  <a:schemeClr val="bg1">
                    <a:alpha val="0"/>
                  </a:schemeClr>
                </a:gs>
                <a:gs pos="100000">
                  <a:schemeClr val="bg1">
                    <a:alpha val="59000"/>
                  </a:schemeClr>
                </a:gs>
              </a:gsLst>
              <a:lin ang="5400000" scaled="1"/>
              <a:tileRect/>
            </a:gradFill>
            <a:ln w="9525">
              <a:noFill/>
            </a:ln>
          </p:spPr>
          <p:txBody>
            <a:bodyPr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grpSp>
      <p:sp>
        <p:nvSpPr>
          <p:cNvPr id="27654" name="AutoShape 10"/>
          <p:cNvSpPr/>
          <p:nvPr/>
        </p:nvSpPr>
        <p:spPr>
          <a:xfrm>
            <a:off x="2484438" y="2997200"/>
            <a:ext cx="5303837" cy="971550"/>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7058"/>
              </a:srgbClr>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spcBef>
                <a:spcPct val="0"/>
              </a:spcBef>
              <a:buClrTx/>
              <a:buSzTx/>
              <a:buNone/>
            </a:pPr>
            <a:r>
              <a:rPr lang="zh-CN" altLang="en-US" sz="2400" b="1" dirty="0">
                <a:solidFill>
                  <a:schemeClr val="tx2"/>
                </a:solidFill>
                <a:ea typeface="华文细黑" panose="02010600040101010101" pitchFamily="2" charset="-122"/>
              </a:rPr>
              <a:t>按事先设计的功能和性能要求执行的指令序列</a:t>
            </a:r>
            <a:endParaRPr lang="zh-CN" altLang="en-US" sz="2400" b="1" dirty="0">
              <a:solidFill>
                <a:schemeClr val="tx2"/>
              </a:solidFill>
              <a:ea typeface="华文细黑" panose="02010600040101010101" pitchFamily="2" charset="-122"/>
            </a:endParaRPr>
          </a:p>
          <a:p>
            <a:pPr marL="0" lvl="0" indent="0" eaLnBrk="1" hangingPunct="1">
              <a:lnSpc>
                <a:spcPct val="120000"/>
              </a:lnSpc>
              <a:spcBef>
                <a:spcPct val="0"/>
              </a:spcBef>
              <a:buClrTx/>
              <a:buSzTx/>
              <a:buNone/>
            </a:pPr>
            <a:endParaRPr lang="zh-CN" altLang="zh-CN" sz="2400" b="1" dirty="0">
              <a:solidFill>
                <a:schemeClr val="tx2"/>
              </a:solidFill>
              <a:ea typeface="华文细黑" panose="02010600040101010101" pitchFamily="2" charset="-122"/>
            </a:endParaRPr>
          </a:p>
        </p:txBody>
      </p:sp>
      <p:grpSp>
        <p:nvGrpSpPr>
          <p:cNvPr id="27655" name="Group 11"/>
          <p:cNvGrpSpPr/>
          <p:nvPr/>
        </p:nvGrpSpPr>
        <p:grpSpPr>
          <a:xfrm>
            <a:off x="873125" y="4319588"/>
            <a:ext cx="1322388" cy="838200"/>
            <a:chOff x="0" y="0"/>
            <a:chExt cx="922" cy="839"/>
          </a:xfrm>
        </p:grpSpPr>
        <p:sp>
          <p:nvSpPr>
            <p:cNvPr id="27661" name="AutoShape 12"/>
            <p:cNvSpPr/>
            <p:nvPr/>
          </p:nvSpPr>
          <p:spPr>
            <a:xfrm>
              <a:off x="0" y="0"/>
              <a:ext cx="922" cy="839"/>
            </a:xfrm>
            <a:prstGeom prst="roundRect">
              <a:avLst>
                <a:gd name="adj" fmla="val 13125"/>
              </a:avLst>
            </a:prstGeom>
            <a:solidFill>
              <a:schemeClr val="accent2"/>
            </a:solidFill>
            <a:ln w="3175" cap="flat" cmpd="sng">
              <a:solidFill>
                <a:srgbClr val="1C1C1C">
                  <a:alpha val="56862"/>
                </a:srgbClr>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spcBef>
                  <a:spcPct val="0"/>
                </a:spcBef>
                <a:buClrTx/>
                <a:buSzTx/>
                <a:buNone/>
              </a:pPr>
              <a:r>
                <a:rPr lang="zh-CN" altLang="en-US" b="1" dirty="0">
                  <a:solidFill>
                    <a:schemeClr val="bg1"/>
                  </a:solidFill>
                  <a:ea typeface="华文细黑" panose="02010600040101010101" pitchFamily="2" charset="-122"/>
                </a:rPr>
                <a:t>数据</a:t>
              </a:r>
              <a:endParaRPr lang="zh-CN" altLang="en-US" b="1" dirty="0">
                <a:solidFill>
                  <a:schemeClr val="bg1"/>
                </a:solidFill>
                <a:ea typeface="华文细黑" panose="02010600040101010101" pitchFamily="2" charset="-122"/>
              </a:endParaRPr>
            </a:p>
          </p:txBody>
        </p:sp>
        <p:sp>
          <p:nvSpPr>
            <p:cNvPr id="27662" name="AutoShape 13"/>
            <p:cNvSpPr/>
            <p:nvPr/>
          </p:nvSpPr>
          <p:spPr>
            <a:xfrm rot="10800000">
              <a:off x="21" y="14"/>
              <a:ext cx="880" cy="356"/>
            </a:xfrm>
            <a:prstGeom prst="roundRect">
              <a:avLst>
                <a:gd name="adj" fmla="val 25574"/>
              </a:avLst>
            </a:prstGeom>
            <a:gradFill rotWithShape="1">
              <a:gsLst>
                <a:gs pos="0">
                  <a:schemeClr val="bg1">
                    <a:alpha val="0"/>
                  </a:schemeClr>
                </a:gs>
                <a:gs pos="100000">
                  <a:schemeClr val="bg1">
                    <a:alpha val="59000"/>
                  </a:schemeClr>
                </a:gs>
              </a:gsLst>
              <a:lin ang="5400000" scaled="1"/>
              <a:tileRect/>
            </a:gradFill>
            <a:ln w="9525">
              <a:noFill/>
            </a:ln>
          </p:spPr>
          <p:txBody>
            <a:bodyPr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grpSp>
      <p:sp>
        <p:nvSpPr>
          <p:cNvPr id="27656" name="AutoShape 14"/>
          <p:cNvSpPr/>
          <p:nvPr/>
        </p:nvSpPr>
        <p:spPr>
          <a:xfrm>
            <a:off x="2508250" y="4262438"/>
            <a:ext cx="5303838" cy="966787"/>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7058"/>
              </a:srgbClr>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spcBef>
                <a:spcPct val="0"/>
              </a:spcBef>
              <a:buClrTx/>
              <a:buSzTx/>
              <a:buNone/>
            </a:pPr>
            <a:r>
              <a:rPr lang="zh-CN" altLang="en-US" sz="2400" b="1" dirty="0">
                <a:solidFill>
                  <a:schemeClr val="tx2"/>
                </a:solidFill>
                <a:ea typeface="华文细黑" panose="02010600040101010101" pitchFamily="2" charset="-122"/>
              </a:rPr>
              <a:t>能使程序正常操作信息的数据结构</a:t>
            </a:r>
            <a:endParaRPr lang="zh-CN" altLang="en-US" sz="2400" b="1" dirty="0">
              <a:solidFill>
                <a:schemeClr val="tx2"/>
              </a:solidFill>
              <a:ea typeface="华文细黑" panose="02010600040101010101" pitchFamily="2" charset="-122"/>
            </a:endParaRPr>
          </a:p>
          <a:p>
            <a:pPr marL="0" lvl="0" indent="0" eaLnBrk="1" hangingPunct="1">
              <a:lnSpc>
                <a:spcPct val="120000"/>
              </a:lnSpc>
              <a:spcBef>
                <a:spcPct val="0"/>
              </a:spcBef>
              <a:buClrTx/>
              <a:buSzTx/>
              <a:buNone/>
            </a:pPr>
            <a:endParaRPr lang="zh-CN" altLang="en-US" sz="2400" b="1" dirty="0">
              <a:solidFill>
                <a:schemeClr val="tx2"/>
              </a:solidFill>
              <a:ea typeface="华文细黑" panose="02010600040101010101" pitchFamily="2" charset="-122"/>
            </a:endParaRPr>
          </a:p>
          <a:p>
            <a:pPr marL="0" lvl="0" indent="0" eaLnBrk="1" hangingPunct="1">
              <a:lnSpc>
                <a:spcPct val="120000"/>
              </a:lnSpc>
              <a:spcBef>
                <a:spcPct val="0"/>
              </a:spcBef>
              <a:buClrTx/>
              <a:buSzTx/>
              <a:buNone/>
            </a:pPr>
            <a:endParaRPr lang="zh-CN" altLang="en-US" sz="2400" b="1" dirty="0">
              <a:solidFill>
                <a:schemeClr val="tx2"/>
              </a:solidFill>
              <a:ea typeface="华文细黑" panose="02010600040101010101" pitchFamily="2" charset="-122"/>
            </a:endParaRPr>
          </a:p>
        </p:txBody>
      </p:sp>
      <p:grpSp>
        <p:nvGrpSpPr>
          <p:cNvPr id="27657" name="Group 15"/>
          <p:cNvGrpSpPr/>
          <p:nvPr/>
        </p:nvGrpSpPr>
        <p:grpSpPr>
          <a:xfrm>
            <a:off x="944563" y="5589588"/>
            <a:ext cx="1323975" cy="838200"/>
            <a:chOff x="0" y="0"/>
            <a:chExt cx="922" cy="839"/>
          </a:xfrm>
        </p:grpSpPr>
        <p:sp>
          <p:nvSpPr>
            <p:cNvPr id="27659" name="AutoShape 16"/>
            <p:cNvSpPr/>
            <p:nvPr/>
          </p:nvSpPr>
          <p:spPr>
            <a:xfrm>
              <a:off x="0" y="0"/>
              <a:ext cx="922" cy="839"/>
            </a:xfrm>
            <a:prstGeom prst="roundRect">
              <a:avLst>
                <a:gd name="adj" fmla="val 13125"/>
              </a:avLst>
            </a:prstGeom>
            <a:solidFill>
              <a:schemeClr val="accent2"/>
            </a:solidFill>
            <a:ln w="3175" cap="flat" cmpd="sng">
              <a:solidFill>
                <a:srgbClr val="1C1C1C">
                  <a:alpha val="56862"/>
                </a:srgbClr>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spcBef>
                  <a:spcPct val="0"/>
                </a:spcBef>
                <a:buClrTx/>
                <a:buSzTx/>
                <a:buNone/>
              </a:pPr>
              <a:r>
                <a:rPr lang="zh-CN" altLang="en-US" b="1" dirty="0">
                  <a:solidFill>
                    <a:schemeClr val="bg1"/>
                  </a:solidFill>
                  <a:ea typeface="华文细黑" panose="02010600040101010101" pitchFamily="2" charset="-122"/>
                </a:rPr>
                <a:t>文档</a:t>
              </a:r>
              <a:endParaRPr lang="zh-CN" altLang="en-US" b="1" dirty="0">
                <a:solidFill>
                  <a:schemeClr val="bg1"/>
                </a:solidFill>
                <a:ea typeface="华文细黑" panose="02010600040101010101" pitchFamily="2" charset="-122"/>
              </a:endParaRPr>
            </a:p>
          </p:txBody>
        </p:sp>
        <p:sp>
          <p:nvSpPr>
            <p:cNvPr id="27660" name="AutoShape 17"/>
            <p:cNvSpPr/>
            <p:nvPr/>
          </p:nvSpPr>
          <p:spPr>
            <a:xfrm rot="10800000">
              <a:off x="21" y="14"/>
              <a:ext cx="880" cy="356"/>
            </a:xfrm>
            <a:prstGeom prst="roundRect">
              <a:avLst>
                <a:gd name="adj" fmla="val 25574"/>
              </a:avLst>
            </a:prstGeom>
            <a:gradFill rotWithShape="1">
              <a:gsLst>
                <a:gs pos="0">
                  <a:schemeClr val="bg1">
                    <a:alpha val="0"/>
                  </a:schemeClr>
                </a:gs>
                <a:gs pos="100000">
                  <a:schemeClr val="bg1">
                    <a:alpha val="59000"/>
                  </a:schemeClr>
                </a:gs>
              </a:gsLst>
              <a:lin ang="5400000" scaled="1"/>
              <a:tileRect/>
            </a:gradFill>
            <a:ln w="9525">
              <a:noFill/>
            </a:ln>
          </p:spPr>
          <p:txBody>
            <a:bodyPr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grpSp>
      <p:sp>
        <p:nvSpPr>
          <p:cNvPr id="27658" name="AutoShape 18"/>
          <p:cNvSpPr/>
          <p:nvPr/>
        </p:nvSpPr>
        <p:spPr>
          <a:xfrm>
            <a:off x="2508250" y="5516563"/>
            <a:ext cx="5303838" cy="995362"/>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7058"/>
              </a:srgbClr>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lnSpc>
                <a:spcPct val="120000"/>
              </a:lnSpc>
              <a:spcBef>
                <a:spcPct val="0"/>
              </a:spcBef>
              <a:buClrTx/>
              <a:buSzTx/>
              <a:buNone/>
            </a:pPr>
            <a:r>
              <a:rPr lang="zh-CN" altLang="en-US" sz="2400" b="1" dirty="0">
                <a:solidFill>
                  <a:schemeClr val="tx2"/>
                </a:solidFill>
                <a:ea typeface="华文细黑" panose="02010600040101010101" pitchFamily="2" charset="-122"/>
              </a:rPr>
              <a:t>与程序开发、管理、维护和使用有关的图文资料</a:t>
            </a:r>
            <a:endParaRPr lang="zh-CN" altLang="en-US" sz="2400" b="1" dirty="0">
              <a:solidFill>
                <a:schemeClr val="tx2"/>
              </a:solidFill>
              <a:ea typeface="华文细黑" panose="02010600040101010101" pitchFamily="2" charset="-122"/>
            </a:endParaRPr>
          </a:p>
          <a:p>
            <a:pPr marL="0" lvl="0" indent="0" eaLnBrk="1" hangingPunct="1">
              <a:lnSpc>
                <a:spcPct val="120000"/>
              </a:lnSpc>
              <a:spcBef>
                <a:spcPct val="0"/>
              </a:spcBef>
              <a:buClrTx/>
              <a:buSzTx/>
              <a:buNone/>
            </a:pPr>
            <a:endParaRPr lang="zh-CN" altLang="en-US" sz="2400" b="1" dirty="0">
              <a:solidFill>
                <a:schemeClr val="tx2"/>
              </a:solidFill>
              <a:ea typeface="华文细黑" panose="0201060004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p:nvPr>
            <p:ph type="title"/>
          </p:nvPr>
        </p:nvSpPr>
        <p:spPr>
          <a:ln/>
        </p:spPr>
        <p:txBody>
          <a:bodyPr vert="horz" wrap="square" lIns="91440" tIns="45720" rIns="91440" bIns="45720" anchor="b" anchorCtr="0"/>
          <a:p>
            <a:pPr eaLnBrk="1" hangingPunct="1"/>
            <a:r>
              <a:rPr lang="zh-CN" altLang="en-US" dirty="0"/>
              <a:t>                    </a:t>
            </a:r>
            <a:r>
              <a:rPr lang="zh-CN" altLang="en-US" sz="4000" dirty="0">
                <a:solidFill>
                  <a:srgbClr val="000000"/>
                </a:solidFill>
                <a:latin typeface="Monotype Corsiva" panose="03010101010201010101" pitchFamily="66" charset="0"/>
                <a:ea typeface="楷体_GB2312" pitchFamily="49" charset="-122"/>
              </a:rPr>
              <a:t>软件的特点</a:t>
            </a:r>
            <a:endParaRPr lang="zh-CN" altLang="en-US" sz="4000" dirty="0">
              <a:solidFill>
                <a:srgbClr val="000000"/>
              </a:solidFill>
              <a:latin typeface="Monotype Corsiva" panose="03010101010201010101" pitchFamily="66" charset="0"/>
              <a:ea typeface="楷体_GB2312" pitchFamily="49" charset="-122"/>
            </a:endParaRPr>
          </a:p>
        </p:txBody>
      </p:sp>
      <p:sp>
        <p:nvSpPr>
          <p:cNvPr id="28675" name="Rectangle 3"/>
          <p:cNvSpPr txBox="1"/>
          <p:nvPr/>
        </p:nvSpPr>
        <p:spPr>
          <a:xfrm>
            <a:off x="914400" y="1989138"/>
            <a:ext cx="8001000" cy="838200"/>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t>软件是一种逻辑实体 ，而不是具体的物理实体，因而它具有抽象性 </a:t>
            </a:r>
            <a:endParaRPr lang="en-US" altLang="zh-CN" b="1" dirty="0"/>
          </a:p>
          <a:p>
            <a:pPr marL="228600" lvl="1" indent="0"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ea typeface="Arial" panose="020B0604020202020204" pitchFamily="34" charset="0"/>
            </a:endParaRPr>
          </a:p>
        </p:txBody>
      </p:sp>
      <p:sp>
        <p:nvSpPr>
          <p:cNvPr id="28676" name="Rectangle 3"/>
          <p:cNvSpPr txBox="1"/>
          <p:nvPr/>
        </p:nvSpPr>
        <p:spPr>
          <a:xfrm>
            <a:off x="900113" y="2997200"/>
            <a:ext cx="8001000" cy="838200"/>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t>软件的生产与硬件不同，在它的开发过程中没有明显的制造过程 </a:t>
            </a:r>
            <a:endParaRPr lang="en-US" altLang="zh-CN" b="1" dirty="0"/>
          </a:p>
          <a:p>
            <a:pPr marL="228600" lvl="1" indent="0"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ea typeface="Arial" panose="020B0604020202020204" pitchFamily="34" charset="0"/>
            </a:endParaRPr>
          </a:p>
        </p:txBody>
      </p:sp>
      <p:sp>
        <p:nvSpPr>
          <p:cNvPr id="28677" name="Rectangle 3"/>
          <p:cNvSpPr txBox="1"/>
          <p:nvPr/>
        </p:nvSpPr>
        <p:spPr>
          <a:xfrm>
            <a:off x="892175" y="4005263"/>
            <a:ext cx="8001000" cy="838200"/>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t>在软件的运行和使用期间， 没有硬件那样的机械磨损，老化问题 ，但是有复杂的维护问题</a:t>
            </a:r>
            <a:endParaRPr lang="en-US" altLang="zh-CN" b="1" dirty="0"/>
          </a:p>
          <a:p>
            <a:pPr marL="228600" lvl="1" indent="0"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ea typeface="Arial" panose="020B0604020202020204" pitchFamily="34" charset="0"/>
            </a:endParaRPr>
          </a:p>
        </p:txBody>
      </p:sp>
      <p:sp>
        <p:nvSpPr>
          <p:cNvPr id="28678" name="Rectangle 3"/>
          <p:cNvSpPr txBox="1"/>
          <p:nvPr/>
        </p:nvSpPr>
        <p:spPr>
          <a:xfrm>
            <a:off x="900113" y="5013325"/>
            <a:ext cx="8001000" cy="838200"/>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t>软件的开发和运行常受到计算机系统的限制，对计算机系统有着不同程度的依赖性 </a:t>
            </a:r>
            <a:endParaRPr lang="en-US" altLang="zh-CN" b="1" dirty="0"/>
          </a:p>
          <a:p>
            <a:pPr marL="228600" lvl="1" indent="0"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ea typeface="Arial" panose="020B0604020202020204" pitchFamily="34" charset="0"/>
            </a:endParaRPr>
          </a:p>
        </p:txBody>
      </p:sp>
      <p:sp>
        <p:nvSpPr>
          <p:cNvPr id="28679" name="Rectangle 3"/>
          <p:cNvSpPr txBox="1"/>
          <p:nvPr/>
        </p:nvSpPr>
        <p:spPr>
          <a:xfrm>
            <a:off x="900113" y="5975350"/>
            <a:ext cx="8001000" cy="838200"/>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t>软件成本昂贵 </a:t>
            </a:r>
            <a:endParaRPr lang="en-US" altLang="zh-CN" b="1" dirty="0"/>
          </a:p>
          <a:p>
            <a:pPr marL="228600" lvl="1" indent="0"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ea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p:nvPr>
            <p:ph type="title"/>
          </p:nvPr>
        </p:nvSpPr>
        <p:spPr>
          <a:ln/>
        </p:spPr>
        <p:txBody>
          <a:bodyPr vert="horz" wrap="square" lIns="91440" tIns="45720" rIns="91440" bIns="45720" anchor="b" anchorCtr="0"/>
          <a:p>
            <a:pPr eaLnBrk="1" hangingPunct="1"/>
            <a:r>
              <a:rPr lang="zh-CN" altLang="en-US" dirty="0"/>
              <a:t>                    </a:t>
            </a:r>
            <a:r>
              <a:rPr lang="zh-CN" altLang="en-US" sz="4000" dirty="0">
                <a:solidFill>
                  <a:srgbClr val="000000"/>
                </a:solidFill>
                <a:latin typeface="Monotype Corsiva" panose="03010101010201010101" pitchFamily="66" charset="0"/>
                <a:ea typeface="楷体_GB2312" pitchFamily="49" charset="-122"/>
              </a:rPr>
              <a:t>软件的成本</a:t>
            </a:r>
            <a:endParaRPr lang="zh-CN" altLang="en-US" sz="4000" dirty="0">
              <a:solidFill>
                <a:srgbClr val="000000"/>
              </a:solidFill>
              <a:latin typeface="Monotype Corsiva" panose="03010101010201010101" pitchFamily="66" charset="0"/>
              <a:ea typeface="楷体_GB2312" pitchFamily="49" charset="-122"/>
            </a:endParaRPr>
          </a:p>
        </p:txBody>
      </p:sp>
      <p:sp>
        <p:nvSpPr>
          <p:cNvPr id="30723" name="AutoShape 37"/>
          <p:cNvSpPr/>
          <p:nvPr/>
        </p:nvSpPr>
        <p:spPr>
          <a:xfrm>
            <a:off x="3381375" y="5721350"/>
            <a:ext cx="2971800" cy="381000"/>
          </a:xfrm>
          <a:prstGeom prst="wedgeRectCallout">
            <a:avLst>
              <a:gd name="adj1" fmla="val -38407"/>
              <a:gd name="adj2" fmla="val -32500"/>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spcBef>
                <a:spcPct val="0"/>
              </a:spcBef>
              <a:buClrTx/>
              <a:buSzTx/>
              <a:buNone/>
            </a:pPr>
            <a:r>
              <a:rPr lang="zh-CN" altLang="en-US" sz="1600" b="1" dirty="0">
                <a:solidFill>
                  <a:srgbClr val="7A16F4"/>
                </a:solidFill>
                <a:latin typeface="Times New Roman" panose="02020603050405020304" pitchFamily="18" charset="0"/>
                <a:ea typeface="幼圆" panose="02010509060101010101" pitchFamily="49" charset="-122"/>
              </a:rPr>
              <a:t>硬、软件成本比例的变化</a:t>
            </a:r>
            <a:endParaRPr lang="zh-CN" altLang="en-US" sz="1600" b="1" dirty="0">
              <a:solidFill>
                <a:srgbClr val="7A16F4"/>
              </a:solidFill>
              <a:latin typeface="Times New Roman" panose="02020603050405020304" pitchFamily="18" charset="0"/>
              <a:ea typeface="幼圆" panose="02010509060101010101" pitchFamily="49" charset="-122"/>
            </a:endParaRPr>
          </a:p>
        </p:txBody>
      </p:sp>
      <p:sp>
        <p:nvSpPr>
          <p:cNvPr id="30724" name="Line 35"/>
          <p:cNvSpPr/>
          <p:nvPr/>
        </p:nvSpPr>
        <p:spPr>
          <a:xfrm flipH="1">
            <a:off x="2740025" y="2133600"/>
            <a:ext cx="31750" cy="2951163"/>
          </a:xfrm>
          <a:prstGeom prst="line">
            <a:avLst/>
          </a:prstGeom>
          <a:ln w="28575" cap="flat" cmpd="sng">
            <a:solidFill>
              <a:srgbClr val="7A16F4"/>
            </a:solidFill>
            <a:prstDash val="solid"/>
            <a:headEnd type="none" w="med" len="med"/>
            <a:tailEnd type="none" w="med" len="med"/>
          </a:ln>
        </p:spPr>
      </p:sp>
      <p:sp>
        <p:nvSpPr>
          <p:cNvPr id="30725" name="Line 36"/>
          <p:cNvSpPr/>
          <p:nvPr/>
        </p:nvSpPr>
        <p:spPr>
          <a:xfrm flipH="1">
            <a:off x="2740025" y="5064125"/>
            <a:ext cx="3467100" cy="20638"/>
          </a:xfrm>
          <a:prstGeom prst="line">
            <a:avLst/>
          </a:prstGeom>
          <a:ln w="28575" cap="flat" cmpd="sng">
            <a:solidFill>
              <a:srgbClr val="7A16F4"/>
            </a:solidFill>
            <a:prstDash val="solid"/>
            <a:headEnd type="none" w="med" len="med"/>
            <a:tailEnd type="none" w="med" len="med"/>
          </a:ln>
        </p:spPr>
      </p:sp>
      <p:sp>
        <p:nvSpPr>
          <p:cNvPr id="30726" name="AutoShape 38"/>
          <p:cNvSpPr/>
          <p:nvPr/>
        </p:nvSpPr>
        <p:spPr>
          <a:xfrm>
            <a:off x="6169025" y="4721225"/>
            <a:ext cx="685800" cy="304800"/>
          </a:xfrm>
          <a:prstGeom prst="wedgeRectCallout">
            <a:avLst>
              <a:gd name="adj1" fmla="val -18287"/>
              <a:gd name="adj2" fmla="val 26042"/>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spcBef>
                <a:spcPct val="0"/>
              </a:spcBef>
              <a:buClrTx/>
              <a:buSzTx/>
              <a:buNone/>
            </a:pPr>
            <a:r>
              <a:rPr lang="zh-CN" altLang="en-US" sz="1400" b="1" dirty="0">
                <a:solidFill>
                  <a:srgbClr val="7A16F4"/>
                </a:solidFill>
                <a:latin typeface="Times New Roman" panose="02020603050405020304" pitchFamily="18" charset="0"/>
                <a:ea typeface="幼圆" panose="02010509060101010101" pitchFamily="49" charset="-122"/>
              </a:rPr>
              <a:t>年份</a:t>
            </a:r>
            <a:endParaRPr lang="zh-CN" altLang="en-US" sz="1400" b="1" dirty="0">
              <a:solidFill>
                <a:srgbClr val="7A16F4"/>
              </a:solidFill>
              <a:latin typeface="Times New Roman" panose="02020603050405020304" pitchFamily="18" charset="0"/>
              <a:ea typeface="幼圆" panose="02010509060101010101" pitchFamily="49" charset="-122"/>
            </a:endParaRPr>
          </a:p>
        </p:txBody>
      </p:sp>
      <p:sp>
        <p:nvSpPr>
          <p:cNvPr id="30727" name="AutoShape 44"/>
          <p:cNvSpPr/>
          <p:nvPr/>
        </p:nvSpPr>
        <p:spPr>
          <a:xfrm>
            <a:off x="3349625" y="2036763"/>
            <a:ext cx="990600" cy="304800"/>
          </a:xfrm>
          <a:prstGeom prst="wedgeRectCallout">
            <a:avLst>
              <a:gd name="adj1" fmla="val -21634"/>
              <a:gd name="adj2" fmla="val 30208"/>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spcBef>
                <a:spcPct val="0"/>
              </a:spcBef>
              <a:buClrTx/>
              <a:buSzTx/>
              <a:buNone/>
            </a:pPr>
            <a:r>
              <a:rPr lang="zh-CN" altLang="en-US" sz="1400" b="1" dirty="0">
                <a:solidFill>
                  <a:srgbClr val="7A16F4"/>
                </a:solidFill>
                <a:latin typeface="Times New Roman" panose="02020603050405020304" pitchFamily="18" charset="0"/>
                <a:ea typeface="幼圆" panose="02010509060101010101" pitchFamily="49" charset="-122"/>
              </a:rPr>
              <a:t>成本%</a:t>
            </a:r>
            <a:endParaRPr lang="zh-CN" altLang="en-US" sz="1400" b="1" dirty="0">
              <a:solidFill>
                <a:srgbClr val="7A16F4"/>
              </a:solidFill>
              <a:latin typeface="Times New Roman" panose="02020603050405020304" pitchFamily="18" charset="0"/>
              <a:ea typeface="幼圆" panose="02010509060101010101" pitchFamily="49" charset="-122"/>
            </a:endParaRPr>
          </a:p>
        </p:txBody>
      </p:sp>
      <p:grpSp>
        <p:nvGrpSpPr>
          <p:cNvPr id="30728" name="Group 64"/>
          <p:cNvGrpSpPr/>
          <p:nvPr/>
        </p:nvGrpSpPr>
        <p:grpSpPr>
          <a:xfrm>
            <a:off x="2787650" y="2366963"/>
            <a:ext cx="3451225" cy="2676525"/>
            <a:chOff x="3245" y="1389"/>
            <a:chExt cx="1609" cy="1059"/>
          </a:xfrm>
        </p:grpSpPr>
        <p:sp>
          <p:nvSpPr>
            <p:cNvPr id="30737" name="Line 40"/>
            <p:cNvSpPr/>
            <p:nvPr/>
          </p:nvSpPr>
          <p:spPr>
            <a:xfrm flipH="1" flipV="1">
              <a:off x="3245" y="1389"/>
              <a:ext cx="1609" cy="5"/>
            </a:xfrm>
            <a:prstGeom prst="line">
              <a:avLst/>
            </a:prstGeom>
            <a:ln w="3175" cap="flat" cmpd="sng">
              <a:solidFill>
                <a:srgbClr val="7A16F4"/>
              </a:solidFill>
              <a:prstDash val="dash"/>
              <a:headEnd type="none" w="med" len="med"/>
              <a:tailEnd type="none" w="med" len="med"/>
            </a:ln>
          </p:spPr>
        </p:sp>
        <p:sp>
          <p:nvSpPr>
            <p:cNvPr id="30738" name="Line 48"/>
            <p:cNvSpPr/>
            <p:nvPr/>
          </p:nvSpPr>
          <p:spPr>
            <a:xfrm>
              <a:off x="4839" y="1394"/>
              <a:ext cx="9" cy="1054"/>
            </a:xfrm>
            <a:prstGeom prst="line">
              <a:avLst/>
            </a:prstGeom>
            <a:ln w="28575" cap="flat" cmpd="sng">
              <a:solidFill>
                <a:srgbClr val="7A16F4"/>
              </a:solidFill>
              <a:prstDash val="solid"/>
              <a:headEnd type="none" w="med" len="med"/>
              <a:tailEnd type="none" w="med" len="med"/>
            </a:ln>
          </p:spPr>
        </p:sp>
      </p:grpSp>
      <p:sp>
        <p:nvSpPr>
          <p:cNvPr id="30729" name="Freeform 51" descr="浅色上对角线"/>
          <p:cNvSpPr/>
          <p:nvPr/>
        </p:nvSpPr>
        <p:spPr>
          <a:xfrm>
            <a:off x="2755900" y="2806700"/>
            <a:ext cx="3435350" cy="2262188"/>
          </a:xfrm>
          <a:custGeom>
            <a:avLst/>
            <a:gdLst>
              <a:gd name="txL" fmla="*/ 0 w 1296"/>
              <a:gd name="txT" fmla="*/ 0 h 672"/>
              <a:gd name="txR" fmla="*/ 1296 w 1296"/>
              <a:gd name="txB" fmla="*/ 672 h 672"/>
            </a:gdLst>
            <a:ahLst/>
            <a:cxnLst>
              <a:cxn ang="0">
                <a:pos x="0"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0"/>
              </a:cxn>
              <a:cxn ang="0">
                <a:pos x="2147483646" y="2147483646"/>
              </a:cxn>
              <a:cxn ang="0">
                <a:pos x="0" y="2147483646"/>
              </a:cxn>
              <a:cxn ang="0">
                <a:pos x="0" y="2147483646"/>
              </a:cxn>
            </a:cxnLst>
            <a:rect l="txL" t="txT" r="txR" b="txB"/>
            <a:pathLst>
              <a:path w="1296" h="672">
                <a:moveTo>
                  <a:pt x="0" y="528"/>
                </a:moveTo>
                <a:lnTo>
                  <a:pt x="344" y="464"/>
                </a:lnTo>
                <a:lnTo>
                  <a:pt x="520" y="352"/>
                </a:lnTo>
                <a:lnTo>
                  <a:pt x="720" y="144"/>
                </a:lnTo>
                <a:lnTo>
                  <a:pt x="864" y="48"/>
                </a:lnTo>
                <a:lnTo>
                  <a:pt x="1056" y="0"/>
                </a:lnTo>
                <a:lnTo>
                  <a:pt x="1200" y="0"/>
                </a:lnTo>
                <a:lnTo>
                  <a:pt x="1296" y="0"/>
                </a:lnTo>
                <a:lnTo>
                  <a:pt x="1296" y="672"/>
                </a:lnTo>
                <a:lnTo>
                  <a:pt x="0" y="672"/>
                </a:lnTo>
                <a:lnTo>
                  <a:pt x="0" y="528"/>
                </a:lnTo>
                <a:close/>
              </a:path>
            </a:pathLst>
          </a:custGeom>
          <a:blipFill rotWithShape="0">
            <a:blip r:embed="rId1"/>
          </a:blipFill>
          <a:ln w="12700" cap="flat" cmpd="sng">
            <a:solidFill>
              <a:schemeClr val="bg2">
                <a:alpha val="100000"/>
              </a:schemeClr>
            </a:solidFill>
            <a:prstDash val="solid"/>
            <a:round/>
            <a:headEnd type="none" w="med" len="med"/>
            <a:tailEnd type="none" w="med" len="med"/>
          </a:ln>
        </p:spPr>
        <p:txBody>
          <a:bodyPr/>
          <a:p>
            <a:endParaRPr lang="zh-CN" altLang="en-US"/>
          </a:p>
        </p:txBody>
      </p:sp>
      <p:sp>
        <p:nvSpPr>
          <p:cNvPr id="17" name="AutoShape 52"/>
          <p:cNvSpPr>
            <a:spLocks noChangeArrowheads="1"/>
          </p:cNvSpPr>
          <p:nvPr/>
        </p:nvSpPr>
        <p:spPr bwMode="auto">
          <a:xfrm>
            <a:off x="5018088" y="3635375"/>
            <a:ext cx="685800" cy="304800"/>
          </a:xfrm>
          <a:prstGeom prst="wedgeRectCallout">
            <a:avLst>
              <a:gd name="adj1" fmla="val -12731"/>
              <a:gd name="adj2" fmla="val -7292"/>
            </a:avLst>
          </a:prstGeom>
          <a:noFill/>
          <a:ln w="9525">
            <a:noFill/>
            <a:miter lim="800000"/>
          </a:ln>
          <a:effectLst/>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spcBef>
                <a:spcPct val="0"/>
              </a:spcBef>
              <a:buClrTx/>
              <a:buSzTx/>
              <a:buNone/>
            </a:pPr>
            <a:r>
              <a:rPr lang="zh-CN" altLang="en-US" sz="1400" b="1" dirty="0">
                <a:solidFill>
                  <a:srgbClr val="D539C6"/>
                </a:solidFill>
                <a:effectLst>
                  <a:outerShdw blurRad="38100" dist="38100" dir="2700000">
                    <a:srgbClr val="C0C0C0"/>
                  </a:outerShdw>
                </a:effectLst>
                <a:latin typeface="Times New Roman" panose="02020603050405020304" pitchFamily="18" charset="0"/>
                <a:ea typeface="幼圆" panose="02010509060101010101" pitchFamily="49" charset="-122"/>
              </a:rPr>
              <a:t>软件</a:t>
            </a:r>
            <a:endParaRPr lang="zh-CN" altLang="en-US" sz="1400" b="1" dirty="0">
              <a:solidFill>
                <a:srgbClr val="D539C6"/>
              </a:solidFill>
              <a:effectLst>
                <a:outerShdw blurRad="38100" dist="38100" dir="2700000">
                  <a:srgbClr val="C0C0C0"/>
                </a:outerShdw>
              </a:effectLst>
              <a:latin typeface="Times New Roman" panose="02020603050405020304" pitchFamily="18" charset="0"/>
              <a:ea typeface="幼圆" panose="02010509060101010101" pitchFamily="49" charset="-122"/>
            </a:endParaRPr>
          </a:p>
        </p:txBody>
      </p:sp>
      <p:grpSp>
        <p:nvGrpSpPr>
          <p:cNvPr id="30731" name="Group 63"/>
          <p:cNvGrpSpPr/>
          <p:nvPr/>
        </p:nvGrpSpPr>
        <p:grpSpPr>
          <a:xfrm>
            <a:off x="2892425" y="5186363"/>
            <a:ext cx="3662363" cy="325437"/>
            <a:chOff x="3264" y="2172"/>
            <a:chExt cx="2307" cy="205"/>
          </a:xfrm>
        </p:grpSpPr>
        <p:sp>
          <p:nvSpPr>
            <p:cNvPr id="30733" name="AutoShape 53"/>
            <p:cNvSpPr/>
            <p:nvPr/>
          </p:nvSpPr>
          <p:spPr>
            <a:xfrm>
              <a:off x="3264" y="2172"/>
              <a:ext cx="432" cy="192"/>
            </a:xfrm>
            <a:prstGeom prst="wedgeRectCallout">
              <a:avLst>
                <a:gd name="adj1" fmla="val 11343"/>
                <a:gd name="adj2" fmla="val 34375"/>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spcBef>
                  <a:spcPct val="0"/>
                </a:spcBef>
                <a:buClrTx/>
                <a:buSzTx/>
                <a:buNone/>
              </a:pPr>
              <a:r>
                <a:rPr lang="zh-CN" altLang="en-US" sz="1400" b="1" dirty="0">
                  <a:solidFill>
                    <a:srgbClr val="7A16F4"/>
                  </a:solidFill>
                  <a:latin typeface="Times New Roman" panose="02020603050405020304" pitchFamily="18" charset="0"/>
                  <a:ea typeface="幼圆" panose="02010509060101010101" pitchFamily="49" charset="-122"/>
                </a:rPr>
                <a:t>1950</a:t>
              </a:r>
              <a:endParaRPr lang="zh-CN" altLang="en-US" sz="1400" b="1" dirty="0">
                <a:solidFill>
                  <a:srgbClr val="7A16F4"/>
                </a:solidFill>
                <a:latin typeface="Times New Roman" panose="02020603050405020304" pitchFamily="18" charset="0"/>
                <a:ea typeface="幼圆" panose="02010509060101010101" pitchFamily="49" charset="-122"/>
              </a:endParaRPr>
            </a:p>
          </p:txBody>
        </p:sp>
        <p:sp>
          <p:nvSpPr>
            <p:cNvPr id="30734" name="AutoShape 54"/>
            <p:cNvSpPr/>
            <p:nvPr/>
          </p:nvSpPr>
          <p:spPr>
            <a:xfrm>
              <a:off x="3806" y="2176"/>
              <a:ext cx="432" cy="192"/>
            </a:xfrm>
            <a:prstGeom prst="wedgeRectCallout">
              <a:avLst>
                <a:gd name="adj1" fmla="val -55324"/>
                <a:gd name="adj2" fmla="val 84375"/>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spcBef>
                  <a:spcPct val="0"/>
                </a:spcBef>
                <a:buClrTx/>
                <a:buSzTx/>
                <a:buNone/>
              </a:pPr>
              <a:r>
                <a:rPr lang="zh-CN" altLang="en-US" sz="1400" b="1" dirty="0">
                  <a:solidFill>
                    <a:srgbClr val="7A16F4"/>
                  </a:solidFill>
                  <a:latin typeface="Times New Roman" panose="02020603050405020304" pitchFamily="18" charset="0"/>
                  <a:ea typeface="幼圆" panose="02010509060101010101" pitchFamily="49" charset="-122"/>
                </a:rPr>
                <a:t>1970</a:t>
              </a:r>
              <a:endParaRPr lang="zh-CN" altLang="en-US" sz="1400" b="1" dirty="0">
                <a:solidFill>
                  <a:srgbClr val="7A16F4"/>
                </a:solidFill>
                <a:latin typeface="Times New Roman" panose="02020603050405020304" pitchFamily="18" charset="0"/>
                <a:ea typeface="幼圆" panose="02010509060101010101" pitchFamily="49" charset="-122"/>
              </a:endParaRPr>
            </a:p>
          </p:txBody>
        </p:sp>
        <p:sp>
          <p:nvSpPr>
            <p:cNvPr id="30735" name="AutoShape 55"/>
            <p:cNvSpPr/>
            <p:nvPr/>
          </p:nvSpPr>
          <p:spPr>
            <a:xfrm>
              <a:off x="4520" y="2172"/>
              <a:ext cx="432" cy="192"/>
            </a:xfrm>
            <a:prstGeom prst="wedgeRectCallout">
              <a:avLst>
                <a:gd name="adj1" fmla="val -3472"/>
                <a:gd name="adj2" fmla="val 38542"/>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spcBef>
                  <a:spcPct val="0"/>
                </a:spcBef>
                <a:buClrTx/>
                <a:buSzTx/>
                <a:buNone/>
              </a:pPr>
              <a:r>
                <a:rPr lang="zh-CN" altLang="en-US" sz="1400" b="1" dirty="0">
                  <a:solidFill>
                    <a:srgbClr val="7A16F4"/>
                  </a:solidFill>
                  <a:latin typeface="Times New Roman" panose="02020603050405020304" pitchFamily="18" charset="0"/>
                  <a:ea typeface="幼圆" panose="02010509060101010101" pitchFamily="49" charset="-122"/>
                </a:rPr>
                <a:t>1985</a:t>
              </a:r>
              <a:endParaRPr lang="zh-CN" altLang="en-US" sz="1400" b="1" dirty="0">
                <a:solidFill>
                  <a:srgbClr val="7A16F4"/>
                </a:solidFill>
                <a:latin typeface="Times New Roman" panose="02020603050405020304" pitchFamily="18" charset="0"/>
                <a:ea typeface="幼圆" panose="02010509060101010101" pitchFamily="49" charset="-122"/>
              </a:endParaRPr>
            </a:p>
          </p:txBody>
        </p:sp>
        <p:sp>
          <p:nvSpPr>
            <p:cNvPr id="30736" name="AutoShape 56"/>
            <p:cNvSpPr/>
            <p:nvPr/>
          </p:nvSpPr>
          <p:spPr>
            <a:xfrm>
              <a:off x="5139" y="2185"/>
              <a:ext cx="432" cy="192"/>
            </a:xfrm>
            <a:prstGeom prst="wedgeRectCallout">
              <a:avLst>
                <a:gd name="adj1" fmla="val -25694"/>
                <a:gd name="adj2" fmla="val 38542"/>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spcBef>
                  <a:spcPct val="0"/>
                </a:spcBef>
                <a:buClrTx/>
                <a:buSzTx/>
                <a:buNone/>
              </a:pPr>
              <a:r>
                <a:rPr lang="zh-CN" altLang="en-US" sz="1400" b="1" dirty="0">
                  <a:solidFill>
                    <a:srgbClr val="7A16F4"/>
                  </a:solidFill>
                  <a:latin typeface="Times New Roman" panose="02020603050405020304" pitchFamily="18" charset="0"/>
                  <a:ea typeface="幼圆" panose="02010509060101010101" pitchFamily="49" charset="-122"/>
                </a:rPr>
                <a:t>1995</a:t>
              </a:r>
              <a:endParaRPr lang="zh-CN" altLang="en-US" sz="1400" b="1" dirty="0">
                <a:solidFill>
                  <a:srgbClr val="7A16F4"/>
                </a:solidFill>
                <a:latin typeface="Times New Roman" panose="02020603050405020304" pitchFamily="18" charset="0"/>
                <a:ea typeface="幼圆" panose="02010509060101010101" pitchFamily="49" charset="-122"/>
              </a:endParaRPr>
            </a:p>
          </p:txBody>
        </p:sp>
      </p:grpSp>
      <p:sp>
        <p:nvSpPr>
          <p:cNvPr id="30732" name="AutoShape 57"/>
          <p:cNvSpPr/>
          <p:nvPr/>
        </p:nvSpPr>
        <p:spPr>
          <a:xfrm>
            <a:off x="3381375" y="3470275"/>
            <a:ext cx="1149350" cy="527050"/>
          </a:xfrm>
          <a:prstGeom prst="wedgeRectCallout">
            <a:avLst>
              <a:gd name="adj1" fmla="val -16435"/>
              <a:gd name="adj2" fmla="val -36458"/>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spcBef>
                <a:spcPct val="0"/>
              </a:spcBef>
              <a:buClrTx/>
              <a:buSzTx/>
              <a:buNone/>
            </a:pPr>
            <a:r>
              <a:rPr lang="zh-CN" altLang="en-US" sz="1400" b="1" dirty="0">
                <a:solidFill>
                  <a:srgbClr val="63B646"/>
                </a:solidFill>
                <a:latin typeface="Times New Roman" panose="02020603050405020304" pitchFamily="18" charset="0"/>
                <a:ea typeface="幼圆" panose="02010509060101010101" pitchFamily="49" charset="-122"/>
              </a:rPr>
              <a:t>硬件</a:t>
            </a:r>
            <a:endParaRPr lang="zh-CN" altLang="en-US" sz="1400" b="1" dirty="0">
              <a:solidFill>
                <a:srgbClr val="63B646"/>
              </a:solidFill>
              <a:latin typeface="Times New Roman" panose="02020603050405020304" pitchFamily="18" charset="0"/>
              <a:ea typeface="幼圆" panose="020105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p:nvPr>
            <p:ph type="title"/>
          </p:nvPr>
        </p:nvSpPr>
        <p:spPr>
          <a:ln/>
        </p:spPr>
        <p:txBody>
          <a:bodyPr vert="horz" wrap="square" lIns="91440" tIns="45720" rIns="91440" bIns="45720" anchor="b" anchorCtr="0"/>
          <a:p>
            <a:pPr eaLnBrk="1" hangingPunct="1"/>
            <a:r>
              <a:rPr lang="zh-CN" altLang="en-US" dirty="0"/>
              <a:t>                    </a:t>
            </a:r>
            <a:r>
              <a:rPr lang="zh-CN" altLang="en-US" sz="4000" dirty="0">
                <a:solidFill>
                  <a:srgbClr val="000000"/>
                </a:solidFill>
                <a:latin typeface="Monotype Corsiva" panose="03010101010201010101" pitchFamily="66" charset="0"/>
                <a:ea typeface="楷体_GB2312" pitchFamily="49" charset="-122"/>
              </a:rPr>
              <a:t>软件的分类</a:t>
            </a:r>
            <a:endParaRPr lang="zh-CN" altLang="en-US" sz="4000" dirty="0">
              <a:solidFill>
                <a:srgbClr val="000000"/>
              </a:solidFill>
              <a:latin typeface="Monotype Corsiva" panose="03010101010201010101" pitchFamily="66" charset="0"/>
              <a:ea typeface="楷体_GB2312" pitchFamily="49" charset="-122"/>
            </a:endParaRPr>
          </a:p>
        </p:txBody>
      </p:sp>
      <p:pic>
        <p:nvPicPr>
          <p:cNvPr id="31747" name="图片 10248" descr="1-1"/>
          <p:cNvPicPr>
            <a:picLocks noChangeAspect="1"/>
          </p:cNvPicPr>
          <p:nvPr/>
        </p:nvPicPr>
        <p:blipFill>
          <a:blip r:embed="rId1"/>
          <a:stretch>
            <a:fillRect/>
          </a:stretch>
        </p:blipFill>
        <p:spPr>
          <a:xfrm>
            <a:off x="742950" y="2060575"/>
            <a:ext cx="8369300" cy="3786188"/>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p:nvPr>
            <p:ph type="title"/>
          </p:nvPr>
        </p:nvSpPr>
        <p:spPr>
          <a:ln/>
        </p:spPr>
        <p:txBody>
          <a:bodyPr vert="horz" wrap="square" lIns="91440" tIns="45720" rIns="91440" bIns="45720" anchor="b" anchorCtr="0"/>
          <a:p>
            <a:pPr eaLnBrk="1" hangingPunct="1"/>
            <a:r>
              <a:rPr lang="zh-CN" altLang="en-US" dirty="0"/>
              <a:t>                    </a:t>
            </a:r>
            <a:r>
              <a:rPr lang="zh-CN" altLang="en-US" sz="4000" dirty="0">
                <a:solidFill>
                  <a:srgbClr val="000000"/>
                </a:solidFill>
                <a:latin typeface="Monotype Corsiva" panose="03010101010201010101" pitchFamily="66" charset="0"/>
                <a:ea typeface="楷体_GB2312" pitchFamily="49" charset="-122"/>
              </a:rPr>
              <a:t>按功能分类</a:t>
            </a:r>
            <a:endParaRPr lang="zh-CN" altLang="en-US" sz="4000" dirty="0">
              <a:solidFill>
                <a:srgbClr val="000000"/>
              </a:solidFill>
              <a:latin typeface="Monotype Corsiva" panose="03010101010201010101" pitchFamily="66" charset="0"/>
              <a:ea typeface="楷体_GB2312" pitchFamily="49" charset="-122"/>
            </a:endParaRPr>
          </a:p>
        </p:txBody>
      </p:sp>
      <p:sp>
        <p:nvSpPr>
          <p:cNvPr id="32771" name="Rectangle 3"/>
          <p:cNvSpPr txBox="1"/>
          <p:nvPr/>
        </p:nvSpPr>
        <p:spPr>
          <a:xfrm>
            <a:off x="827088" y="1844675"/>
            <a:ext cx="8785225" cy="158432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系统软件</a:t>
            </a:r>
            <a:endParaRPr lang="en-US" altLang="zh-CN"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dirty="0">
                <a:solidFill>
                  <a:srgbClr val="000000"/>
                </a:solidFill>
                <a:cs typeface="Arial" panose="020B0604020202020204" pitchFamily="34" charset="0"/>
              </a:rPr>
              <a:t> </a:t>
            </a:r>
            <a:r>
              <a:rPr lang="zh-CN" altLang="en-US" dirty="0">
                <a:solidFill>
                  <a:srgbClr val="000000"/>
                </a:solidFill>
                <a:cs typeface="Arial" panose="020B0604020202020204" pitchFamily="34" charset="0"/>
              </a:rPr>
              <a:t>操作系统</a:t>
            </a: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dirty="0">
                <a:solidFill>
                  <a:srgbClr val="000000"/>
                </a:solidFill>
                <a:cs typeface="Arial" panose="020B0604020202020204" pitchFamily="34" charset="0"/>
              </a:rPr>
              <a:t> </a:t>
            </a:r>
            <a:r>
              <a:rPr lang="zh-CN" altLang="en-US" dirty="0">
                <a:solidFill>
                  <a:srgbClr val="000000"/>
                </a:solidFill>
                <a:cs typeface="Arial" panose="020B0604020202020204" pitchFamily="34" charset="0"/>
              </a:rPr>
              <a:t>数据库管理系统</a:t>
            </a: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solidFill>
                  <a:srgbClr val="000000"/>
                </a:solidFill>
                <a:cs typeface="Arial" panose="020B0604020202020204" pitchFamily="34" charset="0"/>
              </a:rPr>
              <a:t> 设备驱动程序</a:t>
            </a: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ea typeface="Arial" panose="020B0604020202020204" pitchFamily="34" charset="0"/>
            </a:endParaRPr>
          </a:p>
        </p:txBody>
      </p:sp>
      <p:sp>
        <p:nvSpPr>
          <p:cNvPr id="32772" name="Rectangle 3"/>
          <p:cNvSpPr txBox="1"/>
          <p:nvPr/>
        </p:nvSpPr>
        <p:spPr>
          <a:xfrm>
            <a:off x="827088" y="5516563"/>
            <a:ext cx="8785225" cy="158432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支撑软件</a:t>
            </a:r>
            <a:endParaRPr lang="en-US" altLang="zh-CN" b="1" dirty="0"/>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ea typeface="Arial" panose="020B0604020202020204" pitchFamily="34" charset="0"/>
            </a:endParaRPr>
          </a:p>
        </p:txBody>
      </p:sp>
      <p:sp>
        <p:nvSpPr>
          <p:cNvPr id="32773" name="Rectangle 3"/>
          <p:cNvSpPr txBox="1"/>
          <p:nvPr/>
        </p:nvSpPr>
        <p:spPr>
          <a:xfrm>
            <a:off x="827088" y="3932238"/>
            <a:ext cx="8785225" cy="158432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应用软件</a:t>
            </a:r>
            <a:endParaRPr lang="en-US" altLang="zh-CN"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dirty="0">
                <a:solidFill>
                  <a:srgbClr val="000000"/>
                </a:solidFill>
                <a:cs typeface="Arial" panose="020B0604020202020204" pitchFamily="34" charset="0"/>
              </a:rPr>
              <a:t> </a:t>
            </a:r>
            <a:r>
              <a:rPr lang="zh-CN" altLang="en-US" dirty="0">
                <a:solidFill>
                  <a:srgbClr val="000000"/>
                </a:solidFill>
                <a:cs typeface="Arial" panose="020B0604020202020204" pitchFamily="34" charset="0"/>
              </a:rPr>
              <a:t>商业数据处理软件</a:t>
            </a: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dirty="0">
                <a:solidFill>
                  <a:srgbClr val="000000"/>
                </a:solidFill>
                <a:cs typeface="Arial" panose="020B0604020202020204" pitchFamily="34" charset="0"/>
              </a:rPr>
              <a:t> </a:t>
            </a:r>
            <a:r>
              <a:rPr lang="zh-CN" altLang="en-US" dirty="0">
                <a:solidFill>
                  <a:srgbClr val="000000"/>
                </a:solidFill>
                <a:cs typeface="Arial" panose="020B0604020202020204" pitchFamily="34" charset="0"/>
              </a:rPr>
              <a:t>系统仿真软件</a:t>
            </a: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ea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8"/>
          <p:cNvSpPr/>
          <p:nvPr/>
        </p:nvSpPr>
        <p:spPr>
          <a:xfrm>
            <a:off x="3708400" y="836613"/>
            <a:ext cx="1752600" cy="381000"/>
          </a:xfrm>
          <a:prstGeom prst="rect">
            <a:avLst/>
          </a:prstGeom>
          <a:noFill/>
          <a:ln w="38100">
            <a:noFill/>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spcBef>
                <a:spcPct val="0"/>
              </a:spcBef>
              <a:buClrTx/>
              <a:buSzTx/>
              <a:buNone/>
            </a:pPr>
            <a:r>
              <a:rPr lang="zh-CN" altLang="en-US" sz="4000" b="1" dirty="0">
                <a:solidFill>
                  <a:srgbClr val="000000"/>
                </a:solidFill>
                <a:latin typeface="Monotype Corsiva" panose="03010101010201010101" pitchFamily="66" charset="0"/>
                <a:ea typeface="楷体_GB2312" pitchFamily="49" charset="-122"/>
              </a:rPr>
              <a:t>支撑软件</a:t>
            </a:r>
            <a:endParaRPr lang="zh-CN" altLang="en-US" sz="4000" b="1" dirty="0">
              <a:solidFill>
                <a:srgbClr val="000000"/>
              </a:solidFill>
              <a:latin typeface="Monotype Corsiva" panose="03010101010201010101" pitchFamily="66" charset="0"/>
              <a:ea typeface="楷体_GB2312" pitchFamily="49" charset="-122"/>
            </a:endParaRPr>
          </a:p>
        </p:txBody>
      </p:sp>
      <p:graphicFrame>
        <p:nvGraphicFramePr>
          <p:cNvPr id="33795" name="表格 33794"/>
          <p:cNvGraphicFramePr/>
          <p:nvPr/>
        </p:nvGraphicFramePr>
        <p:xfrm>
          <a:off x="1797050" y="2133600"/>
          <a:ext cx="5943600" cy="3657600"/>
        </p:xfrm>
        <a:graphic>
          <a:graphicData uri="http://schemas.openxmlformats.org/drawingml/2006/table">
            <a:tbl>
              <a:tblPr/>
              <a:tblGrid>
                <a:gridCol w="2971800"/>
                <a:gridCol w="2971800"/>
              </a:tblGrid>
              <a:tr h="1219200">
                <a:tc>
                  <a: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一般类型</a:t>
                      </a:r>
                      <a:r>
                        <a:rPr lang="zh-CN" altLang="en-US" sz="1800" dirty="0">
                          <a:effectLst>
                            <a:outerShdw blurRad="38100" dist="38100" dir="2700000">
                              <a:srgbClr val="C0C0C0"/>
                            </a:outerShdw>
                          </a:effectLst>
                          <a:latin typeface="Times New Roman" panose="02020603050405020304" pitchFamily="18" charset="0"/>
                          <a:ea typeface="黑体" panose="02010609060101010101" pitchFamily="49" charset="-122"/>
                        </a:rPr>
                        <a:t>：</a:t>
                      </a:r>
                      <a:endParaRPr lang="zh-CN" altLang="en-US" sz="1800" dirty="0">
                        <a:effectLst>
                          <a:outerShdw blurRad="38100" dist="38100" dir="2700000">
                            <a:srgbClr val="C0C0C0"/>
                          </a:outerShdw>
                        </a:effectLst>
                        <a:latin typeface="Times New Roman" panose="02020603050405020304" pitchFamily="18" charset="0"/>
                        <a:ea typeface="黑体" panose="020106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        文本编辑程序</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        文本格式化程序</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txBody>
                  <a:tcPr anchor="ctr" anchorCtr="0">
                    <a:lnL w="12700" cap="flat" cmpd="sng">
                      <a:solidFill>
                        <a:srgbClr val="D539C6"/>
                      </a:solidFill>
                      <a:prstDash val="solid"/>
                      <a:headEnd type="none" w="med" len="med"/>
                      <a:tailEnd type="none" w="med" len="med"/>
                    </a:lnL>
                    <a:lnR w="12700" cap="flat" cmpd="sng">
                      <a:solidFill>
                        <a:srgbClr val="D539C6"/>
                      </a:solidFill>
                      <a:prstDash val="solid"/>
                      <a:headEnd type="none" w="med" len="med"/>
                      <a:tailEnd type="none" w="med" len="med"/>
                    </a:lnR>
                    <a:lnT w="12700" cap="flat" cmpd="sng">
                      <a:solidFill>
                        <a:srgbClr val="D539C6"/>
                      </a:solidFill>
                      <a:prstDash val="solid"/>
                      <a:headEnd type="none" w="med" len="med"/>
                      <a:tailEnd type="none" w="med" len="med"/>
                    </a:lnT>
                    <a:lnB w="12700" cap="flat" cmpd="sng">
                      <a:solidFill>
                        <a:srgbClr val="D539C6"/>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支持需求分析</a:t>
                      </a:r>
                      <a:r>
                        <a:rPr lang="zh-CN" altLang="en-US" sz="1800" dirty="0">
                          <a:effectLst>
                            <a:outerShdw blurRad="38100" dist="38100" dir="2700000">
                              <a:srgbClr val="C0C0C0"/>
                            </a:outerShdw>
                          </a:effectLst>
                          <a:latin typeface="Times New Roman" panose="02020603050405020304" pitchFamily="18" charset="0"/>
                          <a:ea typeface="黑体" panose="02010609060101010101" pitchFamily="49" charset="-122"/>
                        </a:rPr>
                        <a:t>：</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en-US" altLang="zh-CN" sz="1800" dirty="0">
                          <a:effectLst>
                            <a:outerShdw blurRad="38100" dist="38100" dir="2700000">
                              <a:srgbClr val="C0C0C0"/>
                            </a:outerShdw>
                          </a:effectLst>
                          <a:latin typeface="Times New Roman" panose="02020603050405020304" pitchFamily="18" charset="0"/>
                          <a:ea typeface="幼圆" panose="02010509060101010101" pitchFamily="49" charset="-122"/>
                        </a:rPr>
                        <a:t>        PSL/PSA</a:t>
                      </a: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问题描述语言</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        关系数据库管理系统</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txBody>
                  <a:tcPr anchor="ctr" anchorCtr="0">
                    <a:lnL w="12700" cap="flat" cmpd="sng">
                      <a:solidFill>
                        <a:srgbClr val="D539C6"/>
                      </a:solidFill>
                      <a:prstDash val="solid"/>
                      <a:headEnd type="none" w="med" len="med"/>
                      <a:tailEnd type="none" w="med" len="med"/>
                    </a:lnL>
                    <a:lnR w="12700" cap="flat" cmpd="sng">
                      <a:solidFill>
                        <a:srgbClr val="D539C6"/>
                      </a:solidFill>
                      <a:prstDash val="solid"/>
                      <a:headEnd type="none" w="med" len="med"/>
                      <a:tailEnd type="none" w="med" len="med"/>
                    </a:lnR>
                    <a:lnT w="12700" cap="flat" cmpd="sng">
                      <a:solidFill>
                        <a:srgbClr val="D539C6"/>
                      </a:solidFill>
                      <a:prstDash val="solid"/>
                      <a:headEnd type="none" w="med" len="med"/>
                      <a:tailEnd type="none" w="med" len="med"/>
                    </a:lnT>
                    <a:lnB w="12700" cap="flat" cmpd="sng">
                      <a:solidFill>
                        <a:srgbClr val="D539C6"/>
                      </a:solidFill>
                      <a:prstDash val="solid"/>
                      <a:headEnd type="none" w="med" len="med"/>
                      <a:tailEnd type="none" w="med" len="med"/>
                    </a:lnB>
                    <a:lnTlToBr>
                      <a:noFill/>
                    </a:lnTlToBr>
                    <a:lnBlToTr>
                      <a:noFill/>
                    </a:lnBlToTr>
                    <a:noFill/>
                  </a:tcPr>
                </a:tc>
              </a:tr>
              <a:tr h="1158875">
                <a:tc>
                  <a: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支持设计</a:t>
                      </a:r>
                      <a:r>
                        <a:rPr lang="zh-CN" altLang="en-US" sz="1800" dirty="0">
                          <a:effectLst>
                            <a:outerShdw blurRad="38100" dist="38100" dir="2700000">
                              <a:srgbClr val="C0C0C0"/>
                            </a:outerShdw>
                          </a:effectLst>
                          <a:latin typeface="Times New Roman" panose="02020603050405020304" pitchFamily="18" charset="0"/>
                          <a:ea typeface="黑体" panose="02010609060101010101" pitchFamily="49" charset="-122"/>
                        </a:rPr>
                        <a:t>：</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        图形软件包</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        结构化流程图绘图程序</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txBody>
                  <a:tcPr anchor="ctr" anchorCtr="0">
                    <a:lnL w="12700" cap="flat" cmpd="sng">
                      <a:solidFill>
                        <a:srgbClr val="D539C6"/>
                      </a:solidFill>
                      <a:prstDash val="solid"/>
                      <a:headEnd type="none" w="med" len="med"/>
                      <a:tailEnd type="none" w="med" len="med"/>
                    </a:lnL>
                    <a:lnR w="12700" cap="flat" cmpd="sng">
                      <a:solidFill>
                        <a:srgbClr val="D539C6"/>
                      </a:solidFill>
                      <a:prstDash val="solid"/>
                      <a:headEnd type="none" w="med" len="med"/>
                      <a:tailEnd type="none" w="med" len="med"/>
                    </a:lnR>
                    <a:lnT w="12700" cap="flat" cmpd="sng">
                      <a:solidFill>
                        <a:srgbClr val="D539C6"/>
                      </a:solidFill>
                      <a:prstDash val="solid"/>
                      <a:headEnd type="none" w="med" len="med"/>
                      <a:tailEnd type="none" w="med" len="med"/>
                    </a:lnT>
                    <a:lnB w="12700" cap="flat" cmpd="sng">
                      <a:solidFill>
                        <a:srgbClr val="D539C6"/>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支持测试</a:t>
                      </a:r>
                      <a:r>
                        <a:rPr lang="zh-CN" altLang="en-US" sz="1800" dirty="0">
                          <a:effectLst>
                            <a:outerShdw blurRad="38100" dist="38100" dir="2700000">
                              <a:srgbClr val="C0C0C0"/>
                            </a:outerShdw>
                          </a:effectLst>
                          <a:latin typeface="Times New Roman" panose="02020603050405020304" pitchFamily="18" charset="0"/>
                          <a:ea typeface="黑体" panose="02010609060101010101" pitchFamily="49" charset="-122"/>
                        </a:rPr>
                        <a:t>：</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        静态分析器</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        测试覆盖检验程序</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txBody>
                  <a:tcPr anchor="ctr" anchorCtr="0">
                    <a:lnL w="12700" cap="flat" cmpd="sng">
                      <a:solidFill>
                        <a:srgbClr val="D539C6"/>
                      </a:solidFill>
                      <a:prstDash val="solid"/>
                      <a:headEnd type="none" w="med" len="med"/>
                      <a:tailEnd type="none" w="med" len="med"/>
                    </a:lnL>
                    <a:lnR w="12700" cap="flat" cmpd="sng">
                      <a:solidFill>
                        <a:srgbClr val="D539C6"/>
                      </a:solidFill>
                      <a:prstDash val="solid"/>
                      <a:headEnd type="none" w="med" len="med"/>
                      <a:tailEnd type="none" w="med" len="med"/>
                    </a:lnR>
                    <a:lnT w="12700" cap="flat" cmpd="sng">
                      <a:solidFill>
                        <a:srgbClr val="D539C6"/>
                      </a:solidFill>
                      <a:prstDash val="solid"/>
                      <a:headEnd type="none" w="med" len="med"/>
                      <a:tailEnd type="none" w="med" len="med"/>
                    </a:lnT>
                    <a:lnB w="12700" cap="flat" cmpd="sng">
                      <a:solidFill>
                        <a:srgbClr val="D539C6"/>
                      </a:solidFill>
                      <a:prstDash val="solid"/>
                      <a:headEnd type="none" w="med" len="med"/>
                      <a:tailEnd type="none" w="med" len="med"/>
                    </a:lnB>
                    <a:lnTlToBr>
                      <a:noFill/>
                    </a:lnTlToBr>
                    <a:lnBlToTr>
                      <a:noFill/>
                    </a:lnBlToTr>
                    <a:noFill/>
                  </a:tcPr>
                </a:tc>
              </a:tr>
              <a:tr h="1279525">
                <a:tc>
                  <a: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支持实现</a:t>
                      </a:r>
                      <a:r>
                        <a:rPr lang="zh-CN" altLang="en-US" sz="1800" dirty="0">
                          <a:effectLst>
                            <a:outerShdw blurRad="38100" dist="38100" dir="2700000">
                              <a:srgbClr val="C0C0C0"/>
                            </a:outerShdw>
                          </a:effectLst>
                          <a:latin typeface="Times New Roman" panose="02020603050405020304" pitchFamily="18" charset="0"/>
                          <a:ea typeface="黑体" panose="02010609060101010101" pitchFamily="49" charset="-122"/>
                        </a:rPr>
                        <a:t>：</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        编辑程序</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        连接编辑程序</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txBody>
                  <a:tcPr anchor="ctr" anchorCtr="0">
                    <a:lnL w="12700" cap="flat" cmpd="sng">
                      <a:solidFill>
                        <a:srgbClr val="D539C6"/>
                      </a:solidFill>
                      <a:prstDash val="solid"/>
                      <a:headEnd type="none" w="med" len="med"/>
                      <a:tailEnd type="none" w="med" len="med"/>
                    </a:lnL>
                    <a:lnR w="12700" cap="flat" cmpd="sng">
                      <a:solidFill>
                        <a:srgbClr val="D539C6"/>
                      </a:solidFill>
                      <a:prstDash val="solid"/>
                      <a:headEnd type="none" w="med" len="med"/>
                      <a:tailEnd type="none" w="med" len="med"/>
                    </a:lnR>
                    <a:lnT w="12700" cap="flat" cmpd="sng">
                      <a:solidFill>
                        <a:srgbClr val="D539C6"/>
                      </a:solidFill>
                      <a:prstDash val="solid"/>
                      <a:headEnd type="none" w="med" len="med"/>
                      <a:tailEnd type="none" w="med" len="med"/>
                    </a:lnT>
                    <a:lnB w="12700" cap="flat" cmpd="sng">
                      <a:solidFill>
                        <a:srgbClr val="D539C6"/>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支持管理</a:t>
                      </a:r>
                      <a:r>
                        <a:rPr lang="zh-CN" altLang="en-US" sz="1800" dirty="0">
                          <a:effectLst>
                            <a:outerShdw blurRad="38100" dist="38100" dir="2700000">
                              <a:srgbClr val="C0C0C0"/>
                            </a:outerShdw>
                          </a:effectLst>
                          <a:latin typeface="Times New Roman" panose="02020603050405020304" pitchFamily="18" charset="0"/>
                          <a:ea typeface="黑体" panose="02010609060101010101" pitchFamily="49" charset="-122"/>
                        </a:rPr>
                        <a:t>：</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        标准检验程序</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         库管理程序</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txBody>
                  <a:tcPr anchor="ctr" anchorCtr="0">
                    <a:lnL w="12700" cap="flat" cmpd="sng">
                      <a:solidFill>
                        <a:srgbClr val="D539C6"/>
                      </a:solidFill>
                      <a:prstDash val="solid"/>
                      <a:headEnd type="none" w="med" len="med"/>
                      <a:tailEnd type="none" w="med" len="med"/>
                    </a:lnL>
                    <a:lnR w="12700" cap="flat" cmpd="sng">
                      <a:solidFill>
                        <a:srgbClr val="D539C6"/>
                      </a:solidFill>
                      <a:prstDash val="solid"/>
                      <a:headEnd type="none" w="med" len="med"/>
                      <a:tailEnd type="none" w="med" len="med"/>
                    </a:lnR>
                    <a:lnT w="12700" cap="flat" cmpd="sng">
                      <a:solidFill>
                        <a:srgbClr val="D539C6"/>
                      </a:solidFill>
                      <a:prstDash val="solid"/>
                      <a:headEnd type="none" w="med" len="med"/>
                      <a:tailEnd type="none" w="med" len="med"/>
                    </a:lnT>
                    <a:lnB w="12700" cap="flat" cmpd="sng">
                      <a:solidFill>
                        <a:srgbClr val="D539C6"/>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blinds(horizontal)">
                                      <p:cBhvr>
                                        <p:cTn id="7"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5842" name="表格 35841"/>
          <p:cNvGraphicFramePr/>
          <p:nvPr/>
        </p:nvGraphicFramePr>
        <p:xfrm>
          <a:off x="1611313" y="2565400"/>
          <a:ext cx="6705600" cy="2590800"/>
        </p:xfrm>
        <a:graphic>
          <a:graphicData uri="http://schemas.openxmlformats.org/drawingml/2006/table">
            <a:tbl>
              <a:tblPr/>
              <a:tblGrid>
                <a:gridCol w="1447800"/>
                <a:gridCol w="1524000"/>
                <a:gridCol w="1447800"/>
                <a:gridCol w="2286000"/>
              </a:tblGrid>
              <a:tr h="457200">
                <a:tc>
                  <a: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accent1"/>
                        </a:buClr>
                        <a:buSzPct val="90000"/>
                        <a:buFont typeface="Monotype Sorts" pitchFamily="2" charset="2"/>
                        <a:buNone/>
                      </a:pPr>
                      <a:r>
                        <a:rPr lang="zh-CN" altLang="en-US" sz="1600" b="0" dirty="0">
                          <a:latin typeface="Times New Roman" panose="02020603050405020304" pitchFamily="18" charset="0"/>
                          <a:ea typeface="幼圆" panose="02010509060101010101" pitchFamily="49" charset="-122"/>
                        </a:rPr>
                        <a:t>类别</a:t>
                      </a:r>
                      <a:endParaRPr lang="zh-CN" altLang="en-US" sz="1600" b="0" dirty="0">
                        <a:latin typeface="Times New Roman" panose="02020603050405020304" pitchFamily="18" charset="0"/>
                        <a:ea typeface="幼圆" panose="02010509060101010101" pitchFamily="49" charset="-122"/>
                      </a:endParaRPr>
                    </a:p>
                  </a:txBody>
                  <a:tcPr anchor="ctr" anchorCtr="0">
                    <a:lnL w="12700" cap="flat" cmpd="sng">
                      <a:solidFill>
                        <a:srgbClr val="D539C6"/>
                      </a:solidFill>
                      <a:prstDash val="solid"/>
                      <a:headEnd type="none" w="med" len="med"/>
                      <a:tailEnd type="none" w="med" len="med"/>
                    </a:lnL>
                    <a:lnR w="12700" cap="flat" cmpd="sng">
                      <a:solidFill>
                        <a:srgbClr val="D539C6"/>
                      </a:solidFill>
                      <a:prstDash val="solid"/>
                      <a:headEnd type="none" w="med" len="med"/>
                      <a:tailEnd type="none" w="med" len="med"/>
                    </a:lnR>
                    <a:lnT w="12700" cap="flat" cmpd="sng">
                      <a:solidFill>
                        <a:srgbClr val="D539C6"/>
                      </a:solidFill>
                      <a:prstDash val="solid"/>
                      <a:headEnd type="none" w="med" len="med"/>
                      <a:tailEnd type="none" w="med" len="med"/>
                    </a:lnT>
                    <a:lnB w="12700" cap="flat" cmpd="sng">
                      <a:solidFill>
                        <a:srgbClr val="D539C6"/>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accent1"/>
                        </a:buClr>
                        <a:buSzPct val="90000"/>
                        <a:buFont typeface="Monotype Sorts" pitchFamily="2" charset="2"/>
                        <a:buNone/>
                      </a:pPr>
                      <a:r>
                        <a:rPr lang="zh-CN" altLang="en-US" sz="1600" b="0" dirty="0">
                          <a:latin typeface="Times New Roman" panose="02020603050405020304" pitchFamily="18" charset="0"/>
                          <a:ea typeface="幼圆" panose="02010509060101010101" pitchFamily="49" charset="-122"/>
                        </a:rPr>
                        <a:t>参加人数</a:t>
                      </a:r>
                      <a:endParaRPr lang="zh-CN" altLang="en-US" sz="1600" b="0" dirty="0">
                        <a:latin typeface="Times New Roman" panose="02020603050405020304" pitchFamily="18" charset="0"/>
                        <a:ea typeface="幼圆" panose="02010509060101010101" pitchFamily="49" charset="-122"/>
                      </a:endParaRPr>
                    </a:p>
                  </a:txBody>
                  <a:tcPr anchor="ctr" anchorCtr="0">
                    <a:lnL w="12700" cap="flat" cmpd="sng">
                      <a:solidFill>
                        <a:srgbClr val="D539C6"/>
                      </a:solidFill>
                      <a:prstDash val="solid"/>
                      <a:headEnd type="none" w="med" len="med"/>
                      <a:tailEnd type="none" w="med" len="med"/>
                    </a:lnL>
                    <a:lnR w="12700" cap="flat" cmpd="sng">
                      <a:solidFill>
                        <a:srgbClr val="D539C6"/>
                      </a:solidFill>
                      <a:prstDash val="solid"/>
                      <a:headEnd type="none" w="med" len="med"/>
                      <a:tailEnd type="none" w="med" len="med"/>
                    </a:lnR>
                    <a:lnT w="12700" cap="flat" cmpd="sng">
                      <a:solidFill>
                        <a:srgbClr val="D539C6"/>
                      </a:solidFill>
                      <a:prstDash val="solid"/>
                      <a:headEnd type="none" w="med" len="med"/>
                      <a:tailEnd type="none" w="med" len="med"/>
                    </a:lnT>
                    <a:lnB w="12700" cap="flat" cmpd="sng">
                      <a:solidFill>
                        <a:srgbClr val="D539C6"/>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accent1"/>
                        </a:buClr>
                        <a:buSzPct val="90000"/>
                        <a:buFont typeface="Monotype Sorts" pitchFamily="2" charset="2"/>
                        <a:buNone/>
                      </a:pPr>
                      <a:r>
                        <a:rPr lang="zh-CN" altLang="en-US" sz="1600" b="0" dirty="0">
                          <a:latin typeface="Times New Roman" panose="02020603050405020304" pitchFamily="18" charset="0"/>
                          <a:ea typeface="幼圆" panose="02010509060101010101" pitchFamily="49" charset="-122"/>
                        </a:rPr>
                        <a:t>研制期限</a:t>
                      </a:r>
                      <a:endParaRPr lang="zh-CN" altLang="en-US" sz="1600" b="0" dirty="0">
                        <a:latin typeface="Times New Roman" panose="02020603050405020304" pitchFamily="18" charset="0"/>
                        <a:ea typeface="幼圆" panose="02010509060101010101" pitchFamily="49" charset="-122"/>
                      </a:endParaRPr>
                    </a:p>
                  </a:txBody>
                  <a:tcPr anchor="ctr" anchorCtr="0">
                    <a:lnL w="12700" cap="flat" cmpd="sng">
                      <a:solidFill>
                        <a:srgbClr val="D539C6"/>
                      </a:solidFill>
                      <a:prstDash val="solid"/>
                      <a:headEnd type="none" w="med" len="med"/>
                      <a:tailEnd type="none" w="med" len="med"/>
                    </a:lnL>
                    <a:lnR w="12700" cap="flat" cmpd="sng">
                      <a:solidFill>
                        <a:srgbClr val="D539C6"/>
                      </a:solidFill>
                      <a:prstDash val="solid"/>
                      <a:headEnd type="none" w="med" len="med"/>
                      <a:tailEnd type="none" w="med" len="med"/>
                    </a:lnR>
                    <a:lnT w="12700" cap="flat" cmpd="sng">
                      <a:solidFill>
                        <a:srgbClr val="D539C6"/>
                      </a:solidFill>
                      <a:prstDash val="solid"/>
                      <a:headEnd type="none" w="med" len="med"/>
                      <a:tailEnd type="none" w="med" len="med"/>
                    </a:lnT>
                    <a:lnB w="12700" cap="flat" cmpd="sng">
                      <a:solidFill>
                        <a:srgbClr val="D539C6"/>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accent1"/>
                        </a:buClr>
                        <a:buSzPct val="90000"/>
                        <a:buFont typeface="Monotype Sorts" pitchFamily="2" charset="2"/>
                        <a:buNone/>
                      </a:pPr>
                      <a:r>
                        <a:rPr lang="zh-CN" altLang="en-US" sz="1600" b="0" dirty="0">
                          <a:latin typeface="Times New Roman" panose="02020603050405020304" pitchFamily="18" charset="0"/>
                          <a:ea typeface="幼圆" panose="02010509060101010101" pitchFamily="49" charset="-122"/>
                        </a:rPr>
                        <a:t>产品规模(源代码行数)</a:t>
                      </a:r>
                      <a:endParaRPr lang="zh-CN" altLang="en-US" sz="1600" b="0" dirty="0">
                        <a:latin typeface="Times New Roman" panose="02020603050405020304" pitchFamily="18" charset="0"/>
                        <a:ea typeface="幼圆" panose="02010509060101010101" pitchFamily="49" charset="-122"/>
                      </a:endParaRPr>
                    </a:p>
                  </a:txBody>
                  <a:tcPr anchor="ctr" anchorCtr="0">
                    <a:lnL w="12700" cap="flat" cmpd="sng">
                      <a:solidFill>
                        <a:srgbClr val="D539C6"/>
                      </a:solidFill>
                      <a:prstDash val="solid"/>
                      <a:headEnd type="none" w="med" len="med"/>
                      <a:tailEnd type="none" w="med" len="med"/>
                    </a:lnL>
                    <a:lnR w="12700" cap="flat" cmpd="sng">
                      <a:solidFill>
                        <a:srgbClr val="D539C6"/>
                      </a:solidFill>
                      <a:prstDash val="solid"/>
                      <a:headEnd type="none" w="med" len="med"/>
                      <a:tailEnd type="none" w="med" len="med"/>
                    </a:lnR>
                    <a:lnT w="12700" cap="flat" cmpd="sng">
                      <a:solidFill>
                        <a:srgbClr val="D539C6"/>
                      </a:solidFill>
                      <a:prstDash val="solid"/>
                      <a:headEnd type="none" w="med" len="med"/>
                      <a:tailEnd type="none" w="med" len="med"/>
                    </a:lnT>
                    <a:lnB w="12700" cap="flat" cmpd="sng">
                      <a:solidFill>
                        <a:srgbClr val="D539C6"/>
                      </a:solidFill>
                      <a:prstDash val="solid"/>
                      <a:headEnd type="none" w="med" len="med"/>
                      <a:tailEnd type="none" w="med" len="med"/>
                    </a:lnB>
                    <a:lnTlToBr>
                      <a:noFill/>
                    </a:lnTlToBr>
                    <a:lnBlToTr>
                      <a:noFill/>
                    </a:lnBlToTr>
                    <a:noFill/>
                  </a:tcPr>
                </a:tc>
              </a:tr>
              <a:tr h="2133600">
                <a:tc>
                  <a: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微型</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小型</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中型</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大型</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甚大型</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极大型</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txBody>
                  <a:tcPr>
                    <a:lnL w="12700" cap="flat" cmpd="sng">
                      <a:solidFill>
                        <a:srgbClr val="D539C6"/>
                      </a:solidFill>
                      <a:prstDash val="solid"/>
                      <a:headEnd type="none" w="med" len="med"/>
                      <a:tailEnd type="none" w="med" len="med"/>
                    </a:lnL>
                    <a:lnR w="12700" cap="flat" cmpd="sng">
                      <a:solidFill>
                        <a:srgbClr val="D539C6"/>
                      </a:solidFill>
                      <a:prstDash val="solid"/>
                      <a:headEnd type="none" w="med" len="med"/>
                      <a:tailEnd type="none" w="med" len="med"/>
                    </a:lnR>
                    <a:lnT w="12700" cap="flat" cmpd="sng">
                      <a:solidFill>
                        <a:srgbClr val="D539C6"/>
                      </a:solidFill>
                      <a:prstDash val="solid"/>
                      <a:headEnd type="none" w="med" len="med"/>
                      <a:tailEnd type="none" w="med" len="med"/>
                    </a:lnT>
                    <a:lnB w="12700" cap="flat" cmpd="sng">
                      <a:solidFill>
                        <a:srgbClr val="D539C6"/>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1</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1</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2-5</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5-20</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100-1000</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2000-5000</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txBody>
                  <a:tcPr>
                    <a:lnL w="12700" cap="flat" cmpd="sng">
                      <a:solidFill>
                        <a:srgbClr val="D539C6"/>
                      </a:solidFill>
                      <a:prstDash val="solid"/>
                      <a:headEnd type="none" w="med" len="med"/>
                      <a:tailEnd type="none" w="med" len="med"/>
                    </a:lnL>
                    <a:lnR w="12700" cap="flat" cmpd="sng">
                      <a:solidFill>
                        <a:srgbClr val="D539C6"/>
                      </a:solidFill>
                      <a:prstDash val="solid"/>
                      <a:headEnd type="none" w="med" len="med"/>
                      <a:tailEnd type="none" w="med" len="med"/>
                    </a:lnR>
                    <a:lnT w="12700" cap="flat" cmpd="sng">
                      <a:solidFill>
                        <a:srgbClr val="D539C6"/>
                      </a:solidFill>
                      <a:prstDash val="solid"/>
                      <a:headEnd type="none" w="med" len="med"/>
                      <a:tailEnd type="none" w="med" len="med"/>
                    </a:lnT>
                    <a:lnB w="12700" cap="flat" cmpd="sng">
                      <a:solidFill>
                        <a:srgbClr val="D539C6"/>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1-4周</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1-6周</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1-2年</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2-3年</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4-5年</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5-10年</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txBody>
                  <a:tcPr>
                    <a:lnL w="12700" cap="flat" cmpd="sng">
                      <a:solidFill>
                        <a:srgbClr val="D539C6"/>
                      </a:solidFill>
                      <a:prstDash val="solid"/>
                      <a:headEnd type="none" w="med" len="med"/>
                      <a:tailEnd type="none" w="med" len="med"/>
                    </a:lnL>
                    <a:lnR w="12700" cap="flat" cmpd="sng">
                      <a:solidFill>
                        <a:srgbClr val="D539C6"/>
                      </a:solidFill>
                      <a:prstDash val="solid"/>
                      <a:headEnd type="none" w="med" len="med"/>
                      <a:tailEnd type="none" w="med" len="med"/>
                    </a:lnR>
                    <a:lnT w="12700" cap="flat" cmpd="sng">
                      <a:solidFill>
                        <a:srgbClr val="D539C6"/>
                      </a:solidFill>
                      <a:prstDash val="solid"/>
                      <a:headEnd type="none" w="med" len="med"/>
                      <a:tailEnd type="none" w="med" len="med"/>
                    </a:lnT>
                    <a:lnB w="12700" cap="flat" cmpd="sng">
                      <a:solidFill>
                        <a:srgbClr val="D539C6"/>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约500行 </a:t>
                      </a:r>
                      <a:endParaRPr lang="en-US" altLang="zh-CN"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约2000行 </a:t>
                      </a:r>
                      <a:endParaRPr lang="en-US" altLang="zh-CN"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en-US" altLang="zh-CN" sz="1800" dirty="0">
                          <a:effectLst>
                            <a:outerShdw blurRad="38100" dist="38100" dir="2700000">
                              <a:srgbClr val="C0C0C0"/>
                            </a:outerShdw>
                          </a:effectLst>
                          <a:latin typeface="Times New Roman" panose="02020603050405020304" pitchFamily="18" charset="0"/>
                          <a:ea typeface="幼圆" panose="02010509060101010101" pitchFamily="49" charset="-122"/>
                        </a:rPr>
                        <a:t>5000-50000</a:t>
                      </a: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行</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en-US" altLang="zh-CN" sz="1800" dirty="0">
                          <a:effectLst>
                            <a:outerShdw blurRad="38100" dist="38100" dir="2700000">
                              <a:srgbClr val="C0C0C0"/>
                            </a:outerShdw>
                          </a:effectLst>
                          <a:latin typeface="Times New Roman" panose="02020603050405020304" pitchFamily="18" charset="0"/>
                          <a:ea typeface="幼圆" panose="02010509060101010101" pitchFamily="49" charset="-122"/>
                        </a:rPr>
                        <a:t>5</a:t>
                      </a: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万-10万行</a:t>
                      </a:r>
                      <a:endPar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100万行</a:t>
                      </a:r>
                      <a:endParaRPr lang="en-US" altLang="zh-CN"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p>
                      <a:pPr lvl="0" eaLnBrk="1" hangingPunct="1">
                        <a:spcBef>
                          <a:spcPct val="20000"/>
                        </a:spcBef>
                        <a:buClr>
                          <a:schemeClr val="accent1"/>
                        </a:buClr>
                        <a:buSzPct val="90000"/>
                        <a:buFont typeface="Monotype Sorts" pitchFamily="2" charset="2"/>
                        <a:buNone/>
                      </a:pPr>
                      <a:r>
                        <a:rPr lang="zh-CN" altLang="en-US" sz="1800" dirty="0">
                          <a:effectLst>
                            <a:outerShdw blurRad="38100" dist="38100" dir="2700000">
                              <a:srgbClr val="C0C0C0"/>
                            </a:outerShdw>
                          </a:effectLst>
                          <a:latin typeface="Times New Roman" panose="02020603050405020304" pitchFamily="18" charset="0"/>
                          <a:ea typeface="幼圆" panose="02010509060101010101" pitchFamily="49" charset="-122"/>
                        </a:rPr>
                        <a:t>1000万行</a:t>
                      </a:r>
                      <a:endParaRPr lang="en-US" altLang="zh-CN" sz="1800" dirty="0">
                        <a:effectLst>
                          <a:outerShdw blurRad="38100" dist="38100" dir="2700000">
                            <a:srgbClr val="C0C0C0"/>
                          </a:outerShdw>
                        </a:effectLst>
                        <a:latin typeface="Times New Roman" panose="02020603050405020304" pitchFamily="18" charset="0"/>
                        <a:ea typeface="幼圆" panose="02010509060101010101" pitchFamily="49" charset="-122"/>
                      </a:endParaRPr>
                    </a:p>
                  </a:txBody>
                  <a:tcPr>
                    <a:lnL w="12700" cap="flat" cmpd="sng">
                      <a:solidFill>
                        <a:srgbClr val="D539C6"/>
                      </a:solidFill>
                      <a:prstDash val="solid"/>
                      <a:headEnd type="none" w="med" len="med"/>
                      <a:tailEnd type="none" w="med" len="med"/>
                    </a:lnL>
                    <a:lnR w="12700" cap="flat" cmpd="sng">
                      <a:solidFill>
                        <a:srgbClr val="D539C6"/>
                      </a:solidFill>
                      <a:prstDash val="solid"/>
                      <a:headEnd type="none" w="med" len="med"/>
                      <a:tailEnd type="none" w="med" len="med"/>
                    </a:lnR>
                    <a:lnT w="12700" cap="flat" cmpd="sng">
                      <a:solidFill>
                        <a:srgbClr val="D539C6"/>
                      </a:solidFill>
                      <a:prstDash val="solid"/>
                      <a:headEnd type="none" w="med" len="med"/>
                      <a:tailEnd type="none" w="med" len="med"/>
                    </a:lnT>
                    <a:lnB w="12700" cap="flat" cmpd="sng">
                      <a:solidFill>
                        <a:srgbClr val="D539C6"/>
                      </a:solidFill>
                      <a:prstDash val="solid"/>
                      <a:headEnd type="none" w="med" len="med"/>
                      <a:tailEnd type="none" w="med" len="med"/>
                    </a:lnB>
                    <a:lnTlToBr>
                      <a:noFill/>
                    </a:lnTlToBr>
                    <a:lnBlToTr>
                      <a:noFill/>
                    </a:lnBlToTr>
                    <a:noFill/>
                  </a:tcPr>
                </a:tc>
              </a:tr>
            </a:tbl>
          </a:graphicData>
        </a:graphic>
      </p:graphicFrame>
      <p:sp>
        <p:nvSpPr>
          <p:cNvPr id="35859" name="Rectangle 2"/>
          <p:cNvSpPr/>
          <p:nvPr/>
        </p:nvSpPr>
        <p:spPr>
          <a:xfrm>
            <a:off x="3635375" y="692150"/>
            <a:ext cx="2808288" cy="6619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lnSpc>
                <a:spcPct val="90000"/>
              </a:lnSpc>
              <a:spcBef>
                <a:spcPct val="0"/>
              </a:spcBef>
              <a:buClrTx/>
              <a:buSzTx/>
              <a:buNone/>
            </a:pPr>
            <a:r>
              <a:rPr lang="zh-CN" altLang="en-US" sz="4000" b="1" dirty="0">
                <a:solidFill>
                  <a:srgbClr val="000000"/>
                </a:solidFill>
                <a:latin typeface="Monotype Corsiva" panose="03010101010201010101" pitchFamily="66" charset="0"/>
                <a:ea typeface="楷体_GB2312" pitchFamily="49" charset="-122"/>
              </a:rPr>
              <a:t>按规模分类</a:t>
            </a:r>
            <a:endParaRPr lang="en-US" altLang="en-US" sz="4000" b="1" dirty="0">
              <a:solidFill>
                <a:srgbClr val="000000"/>
              </a:solidFill>
              <a:latin typeface="Monotype Corsiva" panose="03010101010201010101" pitchFamily="66"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barn(outVertical)">
                                      <p:cBhvr>
                                        <p:cTn id="7" dur="5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p:nvPr>
            <p:ph type="title"/>
          </p:nvPr>
        </p:nvSpPr>
        <p:spPr>
          <a:ln/>
        </p:spPr>
        <p:txBody>
          <a:bodyPr vert="horz" wrap="square" lIns="91440" tIns="45720" rIns="91440" bIns="45720" anchor="b" anchorCtr="0"/>
          <a:p>
            <a:pPr eaLnBrk="1" hangingPunct="1"/>
            <a:r>
              <a:rPr lang="zh-CN" altLang="en-US" dirty="0"/>
              <a:t>                    </a:t>
            </a:r>
            <a:r>
              <a:rPr lang="zh-CN" altLang="en-US" sz="4000" dirty="0">
                <a:solidFill>
                  <a:srgbClr val="000000"/>
                </a:solidFill>
                <a:latin typeface="Monotype Corsiva" panose="03010101010201010101" pitchFamily="66" charset="0"/>
                <a:ea typeface="楷体_GB2312" pitchFamily="49" charset="-122"/>
              </a:rPr>
              <a:t>按工作方式分类</a:t>
            </a:r>
            <a:endParaRPr lang="zh-CN" altLang="en-US" sz="4000" dirty="0">
              <a:solidFill>
                <a:srgbClr val="000000"/>
              </a:solidFill>
              <a:latin typeface="Monotype Corsiva" panose="03010101010201010101" pitchFamily="66" charset="0"/>
              <a:ea typeface="楷体_GB2312" pitchFamily="49" charset="-122"/>
            </a:endParaRPr>
          </a:p>
        </p:txBody>
      </p:sp>
      <p:sp>
        <p:nvSpPr>
          <p:cNvPr id="37891" name="Rectangle 3"/>
          <p:cNvSpPr txBox="1"/>
          <p:nvPr/>
        </p:nvSpPr>
        <p:spPr>
          <a:xfrm>
            <a:off x="827088" y="1844675"/>
            <a:ext cx="8785225" cy="158432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t>实时处理软件</a:t>
            </a:r>
            <a:endParaRPr lang="en-US" altLang="zh-CN"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dirty="0">
                <a:solidFill>
                  <a:srgbClr val="000000"/>
                </a:solidFill>
                <a:cs typeface="Arial" panose="020B0604020202020204" pitchFamily="34" charset="0"/>
              </a:rPr>
              <a:t> </a:t>
            </a:r>
            <a:r>
              <a:rPr lang="zh-CN" altLang="en-US" dirty="0">
                <a:solidFill>
                  <a:srgbClr val="000000"/>
                </a:solidFill>
                <a:cs typeface="Arial" panose="020B0604020202020204" pitchFamily="34" charset="0"/>
              </a:rPr>
              <a:t>指在事件或数据产生时，立即予以处理，并及时反馈信号，控制需要监测和控制的过程的软件</a:t>
            </a: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ea typeface="Arial" panose="020B0604020202020204" pitchFamily="34" charset="0"/>
            </a:endParaRPr>
          </a:p>
        </p:txBody>
      </p:sp>
      <p:sp>
        <p:nvSpPr>
          <p:cNvPr id="37892" name="Rectangle 3"/>
          <p:cNvSpPr txBox="1"/>
          <p:nvPr/>
        </p:nvSpPr>
        <p:spPr>
          <a:xfrm>
            <a:off x="827088" y="3262313"/>
            <a:ext cx="8785225" cy="1246187"/>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t>分时软件</a:t>
            </a:r>
            <a:endParaRPr lang="en-US" altLang="zh-CN"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dirty="0">
                <a:solidFill>
                  <a:srgbClr val="000000"/>
                </a:solidFill>
                <a:cs typeface="Arial" panose="020B0604020202020204" pitchFamily="34" charset="0"/>
              </a:rPr>
              <a:t> </a:t>
            </a:r>
            <a:r>
              <a:rPr lang="zh-CN" altLang="en-US" dirty="0">
                <a:solidFill>
                  <a:srgbClr val="000000"/>
                </a:solidFill>
                <a:cs typeface="Arial" panose="020B0604020202020204" pitchFamily="34" charset="0"/>
              </a:rPr>
              <a:t>允许多个联机用户同时使用计算机</a:t>
            </a: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ea typeface="Arial" panose="020B0604020202020204" pitchFamily="34" charset="0"/>
            </a:endParaRPr>
          </a:p>
        </p:txBody>
      </p:sp>
      <p:sp>
        <p:nvSpPr>
          <p:cNvPr id="37893" name="Rectangle 3"/>
          <p:cNvSpPr txBox="1"/>
          <p:nvPr/>
        </p:nvSpPr>
        <p:spPr>
          <a:xfrm>
            <a:off x="827088" y="4365625"/>
            <a:ext cx="8785225" cy="1246188"/>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t>交互式软件</a:t>
            </a:r>
            <a:endParaRPr lang="en-US" altLang="zh-CN"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dirty="0">
                <a:solidFill>
                  <a:srgbClr val="000000"/>
                </a:solidFill>
                <a:cs typeface="Arial" panose="020B0604020202020204" pitchFamily="34" charset="0"/>
              </a:rPr>
              <a:t> </a:t>
            </a:r>
            <a:r>
              <a:rPr lang="zh-CN" altLang="en-US" dirty="0">
                <a:solidFill>
                  <a:srgbClr val="000000"/>
                </a:solidFill>
                <a:cs typeface="Arial" panose="020B0604020202020204" pitchFamily="34" charset="0"/>
              </a:rPr>
              <a:t>能实现人机通信的软件</a:t>
            </a: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ea typeface="Arial" panose="020B0604020202020204" pitchFamily="34" charset="0"/>
            </a:endParaRPr>
          </a:p>
        </p:txBody>
      </p:sp>
      <p:sp>
        <p:nvSpPr>
          <p:cNvPr id="37894" name="Rectangle 3"/>
          <p:cNvSpPr txBox="1"/>
          <p:nvPr/>
        </p:nvSpPr>
        <p:spPr>
          <a:xfrm>
            <a:off x="827088" y="5445125"/>
            <a:ext cx="8316912" cy="1246188"/>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t>批处理软件</a:t>
            </a:r>
            <a:endParaRPr lang="en-US" altLang="zh-CN"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dirty="0">
                <a:solidFill>
                  <a:srgbClr val="000000"/>
                </a:solidFill>
                <a:cs typeface="Arial" panose="020B0604020202020204" pitchFamily="34" charset="0"/>
              </a:rPr>
              <a:t> </a:t>
            </a:r>
            <a:r>
              <a:rPr lang="zh-CN" altLang="en-US" dirty="0">
                <a:solidFill>
                  <a:srgbClr val="000000"/>
                </a:solidFill>
                <a:cs typeface="Arial" panose="020B0604020202020204" pitchFamily="34" charset="0"/>
              </a:rPr>
              <a:t>把一组输入作业或一批数据以成批处理的方式一次运行，按顺序逐个处理完的软件</a:t>
            </a: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ea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5"/>
          <p:cNvSpPr txBox="1">
            <a:spLocks noGrp="1"/>
          </p:cNvSpPr>
          <p:nvPr>
            <p:ph type="sldNum" sz="quarter" idx="12"/>
          </p:nvPr>
        </p:nvSpPr>
        <p:spPr>
          <a:ln/>
        </p:spPr>
        <p:txBody>
          <a:bodyPr anchor="b" anchorCtr="1">
            <a:spAutoFit/>
          </a:bodyPr>
          <a:p>
            <a:pPr marL="0" indent="0" eaLnBrk="1" hangingPunct="1">
              <a:spcBef>
                <a:spcPct val="0"/>
              </a:spcBef>
              <a:buClrTx/>
              <a:buSz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7171" name="Rectangle 2"/>
          <p:cNvSpPr>
            <a:spLocks noGrp="1"/>
          </p:cNvSpPr>
          <p:nvPr>
            <p:ph type="title"/>
          </p:nvPr>
        </p:nvSpPr>
        <p:spPr>
          <a:xfrm>
            <a:off x="2124075" y="476250"/>
            <a:ext cx="8001000" cy="838200"/>
          </a:xfrm>
          <a:ln/>
        </p:spPr>
        <p:txBody>
          <a:bodyPr vert="horz" wrap="square" lIns="91440" tIns="45720" rIns="91440" bIns="45720" anchor="b" anchorCtr="0"/>
          <a:p>
            <a:pPr eaLnBrk="1" hangingPunct="1"/>
            <a:r>
              <a:rPr lang="en-US" altLang="zh-CN" sz="4000" dirty="0">
                <a:solidFill>
                  <a:srgbClr val="000000"/>
                </a:solidFill>
                <a:latin typeface="Monotype Corsiva" panose="03010101010201010101" pitchFamily="66" charset="0"/>
                <a:ea typeface="楷体_GB2312" pitchFamily="49" charset="-122"/>
              </a:rPr>
              <a:t>        </a:t>
            </a:r>
            <a:r>
              <a:rPr lang="zh-CN" altLang="en-US" sz="4000" dirty="0">
                <a:solidFill>
                  <a:srgbClr val="000000"/>
                </a:solidFill>
                <a:latin typeface="Monotype Corsiva" panose="03010101010201010101" pitchFamily="66" charset="0"/>
                <a:ea typeface="楷体_GB2312" pitchFamily="49" charset="-122"/>
              </a:rPr>
              <a:t>个人基本情况</a:t>
            </a:r>
            <a:endParaRPr lang="en-US" altLang="zh-CN" sz="4000" dirty="0">
              <a:solidFill>
                <a:srgbClr val="000000"/>
              </a:solidFill>
              <a:latin typeface="Monotype Corsiva" panose="03010101010201010101" pitchFamily="66" charset="0"/>
              <a:ea typeface="楷体_GB2312" pitchFamily="49" charset="-122"/>
            </a:endParaRPr>
          </a:p>
        </p:txBody>
      </p:sp>
      <p:sp>
        <p:nvSpPr>
          <p:cNvPr id="7172" name="Rectangle 3"/>
          <p:cNvSpPr>
            <a:spLocks noGrp="1"/>
          </p:cNvSpPr>
          <p:nvPr>
            <p:ph idx="1"/>
          </p:nvPr>
        </p:nvSpPr>
        <p:spPr>
          <a:xfrm>
            <a:off x="762000" y="1752600"/>
            <a:ext cx="8382000" cy="2036763"/>
          </a:xfrm>
          <a:ln/>
        </p:spPr>
        <p:txBody>
          <a:bodyPr vert="horz" wrap="square" lIns="91440" tIns="45720" rIns="91440" bIns="45720" anchor="t" anchorCtr="0"/>
          <a:p>
            <a:pPr marL="228600" indent="-228600" defTabSz="914400" eaLnBrk="1">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t>教育经历</a:t>
            </a:r>
            <a:endParaRPr lang="en-US" altLang="zh-CN" dirty="0"/>
          </a:p>
          <a:p>
            <a:pPr marL="457200" lvl="1" indent="-226695" defTabSz="914400" eaLnBrk="1">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solidFill>
                  <a:srgbClr val="000000"/>
                </a:solidFill>
                <a:cs typeface="Arial" panose="020B0604020202020204" pitchFamily="34" charset="0"/>
              </a:rPr>
              <a:t>本科</a:t>
            </a:r>
            <a:r>
              <a:rPr lang="en-US" altLang="zh-CN" dirty="0">
                <a:solidFill>
                  <a:srgbClr val="000000"/>
                </a:solidFill>
                <a:cs typeface="Arial" panose="020B0604020202020204" pitchFamily="34" charset="0"/>
              </a:rPr>
              <a:t>---</a:t>
            </a:r>
            <a:r>
              <a:rPr lang="zh-CN" altLang="en-US" dirty="0">
                <a:solidFill>
                  <a:srgbClr val="000000"/>
                </a:solidFill>
                <a:cs typeface="Arial" panose="020B0604020202020204" pitchFamily="34" charset="0"/>
              </a:rPr>
              <a:t>北航</a:t>
            </a:r>
            <a:r>
              <a:rPr lang="en-US" altLang="zh-CN" dirty="0">
                <a:solidFill>
                  <a:srgbClr val="000000"/>
                </a:solidFill>
                <a:cs typeface="Arial" panose="020B0604020202020204" pitchFamily="34" charset="0"/>
              </a:rPr>
              <a:t> (2006-2010)</a:t>
            </a:r>
            <a:endParaRPr lang="en-US" altLang="zh-CN" b="1" dirty="0">
              <a:solidFill>
                <a:srgbClr val="000000"/>
              </a:solidFill>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solidFill>
                  <a:srgbClr val="000000"/>
                </a:solidFill>
                <a:cs typeface="Arial" panose="020B0604020202020204" pitchFamily="34" charset="0"/>
              </a:rPr>
              <a:t>博士</a:t>
            </a:r>
            <a:r>
              <a:rPr lang="en-US" altLang="zh-CN" dirty="0">
                <a:solidFill>
                  <a:srgbClr val="000000"/>
                </a:solidFill>
                <a:cs typeface="Arial" panose="020B0604020202020204" pitchFamily="34" charset="0"/>
              </a:rPr>
              <a:t>---</a:t>
            </a:r>
            <a:r>
              <a:rPr lang="zh-CN" altLang="en-US" dirty="0">
                <a:solidFill>
                  <a:srgbClr val="000000"/>
                </a:solidFill>
                <a:cs typeface="Arial" panose="020B0604020202020204" pitchFamily="34" charset="0"/>
              </a:rPr>
              <a:t>北航 </a:t>
            </a:r>
            <a:r>
              <a:rPr lang="en-US" altLang="zh-CN" dirty="0">
                <a:solidFill>
                  <a:srgbClr val="000000"/>
                </a:solidFill>
                <a:cs typeface="Arial" panose="020B0604020202020204" pitchFamily="34" charset="0"/>
              </a:rPr>
              <a:t>(2010-2016)</a:t>
            </a:r>
            <a:endParaRPr lang="en-US" altLang="zh-CN" dirty="0">
              <a:solidFill>
                <a:srgbClr val="000000"/>
              </a:solidFill>
              <a:ea typeface="Arial" panose="020B0604020202020204" pitchFamily="34" charset="0"/>
            </a:endParaRPr>
          </a:p>
        </p:txBody>
      </p:sp>
      <p:sp>
        <p:nvSpPr>
          <p:cNvPr id="7173" name="Rectangle 3"/>
          <p:cNvSpPr txBox="1">
            <a:spLocks noChangeArrowheads="1"/>
          </p:cNvSpPr>
          <p:nvPr/>
        </p:nvSpPr>
        <p:spPr bwMode="auto">
          <a:xfrm>
            <a:off x="787400" y="3624263"/>
            <a:ext cx="8382000" cy="2036763"/>
          </a:xfrm>
          <a:prstGeom prst="rect">
            <a:avLst/>
          </a:prstGeom>
          <a:noFill/>
          <a:ln>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9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sym typeface="Wingdings 2" panose="05020102010507070707" pitchFamily="18" charset="2"/>
              </a:rPr>
              <a:t>工作经历</a:t>
            </a:r>
            <a:endParaRPr lang="zh-CN" altLang="en-US"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solidFill>
                  <a:srgbClr val="000000"/>
                </a:solidFill>
                <a:cs typeface="Arial" panose="020B0604020202020204" pitchFamily="34" charset="0"/>
              </a:rPr>
              <a:t> </a:t>
            </a:r>
            <a:r>
              <a:rPr lang="zh-CN" altLang="en-US" dirty="0">
                <a:solidFill>
                  <a:srgbClr val="000000"/>
                </a:solidFill>
                <a:cs typeface="Arial" panose="020B0604020202020204" pitchFamily="34" charset="0"/>
              </a:rPr>
              <a:t>博士后</a:t>
            </a:r>
            <a:r>
              <a:rPr lang="en-US" altLang="zh-CN" dirty="0">
                <a:solidFill>
                  <a:srgbClr val="000000"/>
                </a:solidFill>
                <a:cs typeface="Arial" panose="020B0604020202020204" pitchFamily="34" charset="0"/>
              </a:rPr>
              <a:t>---</a:t>
            </a:r>
            <a:r>
              <a:rPr lang="zh-CN" altLang="en-US" dirty="0">
                <a:solidFill>
                  <a:srgbClr val="000000"/>
                </a:solidFill>
                <a:cs typeface="Arial" panose="020B0604020202020204" pitchFamily="34" charset="0"/>
              </a:rPr>
              <a:t>法</a:t>
            </a:r>
            <a:r>
              <a:rPr lang="zh-CN" altLang="en-US" dirty="0">
                <a:solidFill>
                  <a:srgbClr val="000000"/>
                </a:solidFill>
                <a:cs typeface="Arial" panose="020B0604020202020204" pitchFamily="34" charset="0"/>
              </a:rPr>
              <a:t>国国立计算机及自动化研究院 </a:t>
            </a:r>
            <a:r>
              <a:rPr lang="en-US" altLang="zh-CN" dirty="0">
                <a:solidFill>
                  <a:srgbClr val="000000"/>
                </a:solidFill>
                <a:cs typeface="Arial" panose="020B0604020202020204" pitchFamily="34" charset="0"/>
              </a:rPr>
              <a:t>(</a:t>
            </a:r>
            <a:r>
              <a:rPr lang="en-US" altLang="zh-CN" dirty="0">
                <a:solidFill>
                  <a:srgbClr val="000000"/>
                </a:solidFill>
                <a:cs typeface="Arial" panose="020B0604020202020204" pitchFamily="34" charset="0"/>
              </a:rPr>
              <a:t>INRIA</a:t>
            </a:r>
            <a:r>
              <a:rPr lang="zh-CN" altLang="en-US" dirty="0">
                <a:solidFill>
                  <a:srgbClr val="000000"/>
                </a:solidFill>
                <a:cs typeface="Arial" panose="020B0604020202020204" pitchFamily="34" charset="0"/>
              </a:rPr>
              <a:t>，</a:t>
            </a:r>
            <a:r>
              <a:rPr lang="en-US" altLang="zh-CN" dirty="0">
                <a:solidFill>
                  <a:srgbClr val="000000"/>
                </a:solidFill>
                <a:cs typeface="Arial" panose="020B0604020202020204" pitchFamily="34" charset="0"/>
              </a:rPr>
              <a:t>2016- 2018)</a:t>
            </a: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b="1" dirty="0">
                <a:solidFill>
                  <a:srgbClr val="000000"/>
                </a:solidFill>
                <a:cs typeface="Arial" panose="020B0604020202020204" pitchFamily="34" charset="0"/>
              </a:rPr>
              <a:t> </a:t>
            </a:r>
            <a:r>
              <a:rPr lang="zh-CN" altLang="en-US" dirty="0">
                <a:solidFill>
                  <a:srgbClr val="000000"/>
                </a:solidFill>
                <a:cs typeface="Arial" panose="020B0604020202020204" pitchFamily="34" charset="0"/>
              </a:rPr>
              <a:t>博士后</a:t>
            </a:r>
            <a:r>
              <a:rPr lang="en-US" altLang="zh-CN" dirty="0">
                <a:solidFill>
                  <a:srgbClr val="000000"/>
                </a:solidFill>
                <a:cs typeface="Arial" panose="020B0604020202020204" pitchFamily="34" charset="0"/>
              </a:rPr>
              <a:t>---</a:t>
            </a:r>
            <a:r>
              <a:rPr lang="zh-CN" altLang="en-US" dirty="0">
                <a:solidFill>
                  <a:srgbClr val="000000"/>
                </a:solidFill>
                <a:cs typeface="Arial" panose="020B0604020202020204" pitchFamily="34" charset="0"/>
              </a:rPr>
              <a:t>瑞典皇家理工学院（</a:t>
            </a:r>
            <a:r>
              <a:rPr lang="en-US" altLang="zh-CN" dirty="0">
                <a:solidFill>
                  <a:srgbClr val="000000"/>
                </a:solidFill>
                <a:cs typeface="Arial" panose="020B0604020202020204" pitchFamily="34" charset="0"/>
              </a:rPr>
              <a:t>KTH</a:t>
            </a:r>
            <a:r>
              <a:rPr lang="zh-CN" altLang="en-US" dirty="0">
                <a:solidFill>
                  <a:srgbClr val="000000"/>
                </a:solidFill>
                <a:cs typeface="Arial" panose="020B0604020202020204" pitchFamily="34" charset="0"/>
              </a:rPr>
              <a:t>，</a:t>
            </a:r>
            <a:r>
              <a:rPr lang="en-US" altLang="zh-CN" dirty="0">
                <a:solidFill>
                  <a:srgbClr val="000000"/>
                </a:solidFill>
                <a:cs typeface="Arial" panose="020B0604020202020204" pitchFamily="34" charset="0"/>
              </a:rPr>
              <a:t>2018-2020</a:t>
            </a:r>
            <a:r>
              <a:rPr lang="zh-CN" altLang="en-US" dirty="0">
                <a:solidFill>
                  <a:srgbClr val="000000"/>
                </a:solidFill>
                <a:cs typeface="Arial" panose="020B0604020202020204" pitchFamily="34" charset="0"/>
              </a:rPr>
              <a:t>）</a:t>
            </a:r>
            <a:endParaRPr lang="en-US" altLang="zh-CN" sz="2200" dirty="0">
              <a:solidFill>
                <a:srgbClr val="000000"/>
              </a:solidFill>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dirty="0">
                <a:solidFill>
                  <a:srgbClr val="000000"/>
                </a:solidFill>
                <a:cs typeface="Arial" panose="020B0604020202020204" pitchFamily="34" charset="0"/>
              </a:rPr>
              <a:t> </a:t>
            </a:r>
            <a:r>
              <a:rPr lang="zh-CN" altLang="en-US" dirty="0">
                <a:solidFill>
                  <a:srgbClr val="000000"/>
                </a:solidFill>
                <a:cs typeface="Arial" panose="020B0604020202020204" pitchFamily="34" charset="0"/>
              </a:rPr>
              <a:t>教授</a:t>
            </a:r>
            <a:r>
              <a:rPr lang="en-US" altLang="zh-CN" dirty="0">
                <a:solidFill>
                  <a:srgbClr val="000000"/>
                </a:solidFill>
                <a:cs typeface="Arial" panose="020B0604020202020204" pitchFamily="34" charset="0"/>
              </a:rPr>
              <a:t>---</a:t>
            </a:r>
            <a:r>
              <a:rPr lang="zh-CN" altLang="en-US" dirty="0">
                <a:solidFill>
                  <a:srgbClr val="000000"/>
                </a:solidFill>
                <a:cs typeface="Arial" panose="020B0604020202020204" pitchFamily="34" charset="0"/>
              </a:rPr>
              <a:t>山东大学</a:t>
            </a:r>
            <a:r>
              <a:rPr lang="en-US" altLang="zh-CN" dirty="0">
                <a:solidFill>
                  <a:srgbClr val="000000"/>
                </a:solidFill>
                <a:cs typeface="Arial" panose="020B0604020202020204" pitchFamily="34" charset="0"/>
              </a:rPr>
              <a:t> (2020-</a:t>
            </a:r>
            <a:r>
              <a:rPr lang="zh-CN" altLang="en-US" dirty="0">
                <a:solidFill>
                  <a:srgbClr val="000000"/>
                </a:solidFill>
                <a:cs typeface="Arial" panose="020B0604020202020204" pitchFamily="34" charset="0"/>
              </a:rPr>
              <a:t>至今</a:t>
            </a:r>
            <a:r>
              <a:rPr lang="en-US" altLang="zh-CN" dirty="0">
                <a:solidFill>
                  <a:srgbClr val="000000"/>
                </a:solidFill>
                <a:cs typeface="Arial" panose="020B0604020202020204" pitchFamily="34" charset="0"/>
              </a:rPr>
              <a:t>)</a:t>
            </a:r>
            <a:endParaRPr lang="en-US" altLang="zh-CN" dirty="0">
              <a:solidFill>
                <a:srgbClr val="000000"/>
              </a:solidFill>
              <a:ea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p:nvPr/>
        </p:nvSpPr>
        <p:spPr>
          <a:xfrm>
            <a:off x="3419475" y="679450"/>
            <a:ext cx="3375025" cy="6619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lnSpc>
                <a:spcPct val="90000"/>
              </a:lnSpc>
              <a:spcBef>
                <a:spcPct val="0"/>
              </a:spcBef>
              <a:buClrTx/>
              <a:buSzTx/>
              <a:buNone/>
            </a:pPr>
            <a:r>
              <a:rPr lang="zh-CN" altLang="en-US" sz="4000" b="1" dirty="0">
                <a:solidFill>
                  <a:srgbClr val="000000"/>
                </a:solidFill>
                <a:latin typeface="Monotype Corsiva" panose="03010101010201010101" pitchFamily="66" charset="0"/>
                <a:ea typeface="楷体_GB2312" pitchFamily="49" charset="-122"/>
              </a:rPr>
              <a:t>软件发展阶段</a:t>
            </a:r>
            <a:endParaRPr lang="en-US" altLang="en-US" sz="4000" b="1" dirty="0">
              <a:solidFill>
                <a:srgbClr val="000000"/>
              </a:solidFill>
              <a:latin typeface="Monotype Corsiva" panose="03010101010201010101" pitchFamily="66" charset="0"/>
              <a:ea typeface="楷体_GB2312" pitchFamily="49" charset="-122"/>
            </a:endParaRPr>
          </a:p>
        </p:txBody>
      </p:sp>
      <p:pic>
        <p:nvPicPr>
          <p:cNvPr id="39939" name="Picture 2"/>
          <p:cNvPicPr>
            <a:picLocks noChangeAspect="1"/>
          </p:cNvPicPr>
          <p:nvPr/>
        </p:nvPicPr>
        <p:blipFill>
          <a:blip r:embed="rId1"/>
          <a:stretch>
            <a:fillRect/>
          </a:stretch>
        </p:blipFill>
        <p:spPr>
          <a:xfrm>
            <a:off x="619125" y="4129088"/>
            <a:ext cx="8591550" cy="2159000"/>
          </a:xfrm>
          <a:prstGeom prst="rect">
            <a:avLst/>
          </a:prstGeom>
          <a:noFill/>
          <a:ln w="9525">
            <a:noFill/>
          </a:ln>
        </p:spPr>
      </p:pic>
      <p:sp>
        <p:nvSpPr>
          <p:cNvPr id="39940" name="矩形 2"/>
          <p:cNvSpPr/>
          <p:nvPr/>
        </p:nvSpPr>
        <p:spPr>
          <a:xfrm>
            <a:off x="788988" y="1700213"/>
            <a:ext cx="8251825" cy="2454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程序设计阶段：只要能在计算机上得出正确的结果就好</a:t>
            </a:r>
            <a:endParaRPr lang="zh-CN" altLang="en-US" sz="2000" b="1" dirty="0"/>
          </a:p>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程序系统阶段：缺少于程序有关的文档，通常由个人编写，不需要考虑团队合作，所以项目管理松散，程序可重用的程度差</a:t>
            </a:r>
            <a:endParaRPr lang="en-US" altLang="zh-CN" sz="2000" b="1" dirty="0"/>
          </a:p>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软件工程阶段：适应了社会化大生产的要求，强调分工和协作，重视对项目的管理和软件质量的把握，采用了工程化的方法进行文档的控制和代码的管理</a:t>
            </a:r>
            <a:endParaRPr lang="en-US" altLang="zh-CN" sz="2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p:nvPr>
            <p:ph type="title"/>
          </p:nvPr>
        </p:nvSpPr>
        <p:spPr>
          <a:ln/>
        </p:spPr>
        <p:txBody>
          <a:bodyPr vert="horz" wrap="square" lIns="91440" tIns="45720" rIns="91440" bIns="45720" anchor="b" anchorCtr="0"/>
          <a:p>
            <a:pPr eaLnBrk="1" hangingPunct="1"/>
            <a:r>
              <a:rPr lang="zh-CN" altLang="en-US" dirty="0"/>
              <a:t>                    </a:t>
            </a:r>
            <a:r>
              <a:rPr lang="zh-CN" altLang="en-US" sz="4000" dirty="0">
                <a:solidFill>
                  <a:srgbClr val="000000"/>
                </a:solidFill>
                <a:latin typeface="Monotype Corsiva" panose="03010101010201010101" pitchFamily="66" charset="0"/>
                <a:ea typeface="楷体_GB2312" pitchFamily="49" charset="-122"/>
              </a:rPr>
              <a:t>软件危机</a:t>
            </a:r>
            <a:endParaRPr lang="zh-CN" altLang="en-US" sz="4000" dirty="0">
              <a:solidFill>
                <a:srgbClr val="000000"/>
              </a:solidFill>
              <a:latin typeface="Monotype Corsiva" panose="03010101010201010101" pitchFamily="66" charset="0"/>
              <a:ea typeface="楷体_GB2312" pitchFamily="49" charset="-122"/>
            </a:endParaRPr>
          </a:p>
        </p:txBody>
      </p:sp>
      <p:sp>
        <p:nvSpPr>
          <p:cNvPr id="41987" name="Rectangle 3"/>
          <p:cNvSpPr txBox="1"/>
          <p:nvPr/>
        </p:nvSpPr>
        <p:spPr>
          <a:xfrm>
            <a:off x="827088" y="1628775"/>
            <a:ext cx="8785225" cy="1233488"/>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软件危机：</a:t>
            </a:r>
            <a:endParaRPr lang="en-US" altLang="zh-CN"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如何开发和维护软件，以满足不断增长，日趋复杂的需求</a:t>
            </a: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ea typeface="Arial" panose="020B0604020202020204" pitchFamily="34" charset="0"/>
            </a:endParaRPr>
          </a:p>
        </p:txBody>
      </p:sp>
      <p:sp>
        <p:nvSpPr>
          <p:cNvPr id="41988" name="Rectangle 3"/>
          <p:cNvSpPr txBox="1"/>
          <p:nvPr/>
        </p:nvSpPr>
        <p:spPr>
          <a:xfrm>
            <a:off x="887413" y="2636838"/>
            <a:ext cx="8785225" cy="158432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软件危机表现</a:t>
            </a:r>
            <a:endParaRPr lang="en-US" altLang="zh-CN" b="1" dirty="0"/>
          </a:p>
          <a:p>
            <a:pPr marL="228600" lvl="1" indent="0"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ea typeface="Arial" panose="020B0604020202020204" pitchFamily="34" charset="0"/>
            </a:endParaRPr>
          </a:p>
        </p:txBody>
      </p:sp>
      <p:grpSp>
        <p:nvGrpSpPr>
          <p:cNvPr id="41989" name="Group 5"/>
          <p:cNvGrpSpPr/>
          <p:nvPr/>
        </p:nvGrpSpPr>
        <p:grpSpPr>
          <a:xfrm>
            <a:off x="1042988" y="3068638"/>
            <a:ext cx="6985000" cy="695325"/>
            <a:chOff x="0" y="0"/>
            <a:chExt cx="4246" cy="333"/>
          </a:xfrm>
        </p:grpSpPr>
        <p:grpSp>
          <p:nvGrpSpPr>
            <p:cNvPr id="42020" name="Group 6"/>
            <p:cNvGrpSpPr/>
            <p:nvPr/>
          </p:nvGrpSpPr>
          <p:grpSpPr>
            <a:xfrm>
              <a:off x="3" y="0"/>
              <a:ext cx="4243" cy="333"/>
              <a:chOff x="0" y="0"/>
              <a:chExt cx="4243" cy="333"/>
            </a:xfrm>
          </p:grpSpPr>
          <p:sp>
            <p:nvSpPr>
              <p:cNvPr id="42022" name="AutoShape 7"/>
              <p:cNvSpPr/>
              <p:nvPr/>
            </p:nvSpPr>
            <p:spPr>
              <a:xfrm>
                <a:off x="0" y="0"/>
                <a:ext cx="4243" cy="333"/>
              </a:xfrm>
              <a:prstGeom prst="roundRect">
                <a:avLst>
                  <a:gd name="adj" fmla="val 15657"/>
                </a:avLst>
              </a:prstGeom>
              <a:solidFill>
                <a:schemeClr val="accent2"/>
              </a:solidFill>
              <a:ln w="3175" cap="flat" cmpd="sng">
                <a:solidFill>
                  <a:srgbClr val="969696">
                    <a:alpha val="56862"/>
                  </a:srgbClr>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sp>
            <p:nvSpPr>
              <p:cNvPr id="42023" name="AutoShape 8"/>
              <p:cNvSpPr/>
              <p:nvPr/>
            </p:nvSpPr>
            <p:spPr>
              <a:xfrm flipV="1">
                <a:off x="27" y="12"/>
                <a:ext cx="4184" cy="190"/>
              </a:xfrm>
              <a:prstGeom prst="roundRect">
                <a:avLst>
                  <a:gd name="adj" fmla="val 14324"/>
                </a:avLst>
              </a:prstGeom>
              <a:gradFill rotWithShape="1">
                <a:gsLst>
                  <a:gs pos="0">
                    <a:schemeClr val="bg1">
                      <a:alpha val="0"/>
                    </a:schemeClr>
                  </a:gs>
                  <a:gs pos="100000">
                    <a:schemeClr val="bg1">
                      <a:alpha val="37999"/>
                    </a:schemeClr>
                  </a:gs>
                </a:gsLst>
                <a:lin ang="5400000" scaled="1"/>
                <a:tileRect/>
              </a:gradFill>
              <a:ln w="9525">
                <a:noFill/>
              </a:ln>
            </p:spPr>
            <p:txBody>
              <a:bodyPr rot="10800000"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spcBef>
                    <a:spcPct val="0"/>
                  </a:spcBef>
                  <a:buClrTx/>
                  <a:buSzTx/>
                  <a:buNone/>
                </a:pPr>
                <a:endParaRPr lang="zh-CN" altLang="en-US" sz="2400" b="1" i="1" dirty="0">
                  <a:ea typeface="华文细黑" panose="02010600040101010101" pitchFamily="2" charset="-122"/>
                </a:endParaRPr>
              </a:p>
            </p:txBody>
          </p:sp>
        </p:grpSp>
        <p:sp>
          <p:nvSpPr>
            <p:cNvPr id="42021" name="Text Box 9"/>
            <p:cNvSpPr txBox="1"/>
            <p:nvPr/>
          </p:nvSpPr>
          <p:spPr>
            <a:xfrm>
              <a:off x="0" y="16"/>
              <a:ext cx="4237" cy="289"/>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spcBef>
                  <a:spcPct val="50000"/>
                </a:spcBef>
                <a:buClrTx/>
                <a:buSzTx/>
                <a:buNone/>
              </a:pPr>
              <a:r>
                <a:rPr lang="zh-CN" altLang="en-US" sz="2000" b="1" dirty="0">
                  <a:solidFill>
                    <a:schemeClr val="bg1"/>
                  </a:solidFill>
                  <a:ea typeface="华文细黑" panose="02010600040101010101" pitchFamily="2" charset="-122"/>
                </a:rPr>
                <a:t>软件开发成本和进度的估算常常不准确</a:t>
              </a:r>
              <a:endParaRPr lang="zh-CN" altLang="en-US" sz="2000" b="1" dirty="0">
                <a:solidFill>
                  <a:schemeClr val="bg1"/>
                </a:solidFill>
                <a:ea typeface="华文细黑" panose="02010600040101010101" pitchFamily="2" charset="-122"/>
              </a:endParaRPr>
            </a:p>
          </p:txBody>
        </p:sp>
      </p:grpSp>
      <p:grpSp>
        <p:nvGrpSpPr>
          <p:cNvPr id="41990" name="Group 10"/>
          <p:cNvGrpSpPr/>
          <p:nvPr/>
        </p:nvGrpSpPr>
        <p:grpSpPr>
          <a:xfrm>
            <a:off x="1042988" y="3598863"/>
            <a:ext cx="6985000" cy="692150"/>
            <a:chOff x="0" y="0"/>
            <a:chExt cx="4246" cy="333"/>
          </a:xfrm>
        </p:grpSpPr>
        <p:grpSp>
          <p:nvGrpSpPr>
            <p:cNvPr id="42016" name="Group 11"/>
            <p:cNvGrpSpPr/>
            <p:nvPr/>
          </p:nvGrpSpPr>
          <p:grpSpPr>
            <a:xfrm>
              <a:off x="3" y="0"/>
              <a:ext cx="4243" cy="333"/>
              <a:chOff x="0" y="0"/>
              <a:chExt cx="4243" cy="333"/>
            </a:xfrm>
          </p:grpSpPr>
          <p:sp>
            <p:nvSpPr>
              <p:cNvPr id="42018" name="AutoShape 12"/>
              <p:cNvSpPr/>
              <p:nvPr/>
            </p:nvSpPr>
            <p:spPr>
              <a:xfrm>
                <a:off x="0" y="0"/>
                <a:ext cx="4243" cy="333"/>
              </a:xfrm>
              <a:prstGeom prst="roundRect">
                <a:avLst>
                  <a:gd name="adj" fmla="val 15657"/>
                </a:avLst>
              </a:prstGeom>
              <a:solidFill>
                <a:schemeClr val="accent2"/>
              </a:solidFill>
              <a:ln w="3175" cap="flat" cmpd="sng">
                <a:solidFill>
                  <a:srgbClr val="969696">
                    <a:alpha val="56862"/>
                  </a:srgbClr>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sp>
            <p:nvSpPr>
              <p:cNvPr id="42019" name="AutoShape 13"/>
              <p:cNvSpPr/>
              <p:nvPr/>
            </p:nvSpPr>
            <p:spPr>
              <a:xfrm flipV="1">
                <a:off x="27" y="12"/>
                <a:ext cx="4184" cy="190"/>
              </a:xfrm>
              <a:prstGeom prst="roundRect">
                <a:avLst>
                  <a:gd name="adj" fmla="val 14324"/>
                </a:avLst>
              </a:prstGeom>
              <a:gradFill rotWithShape="1">
                <a:gsLst>
                  <a:gs pos="0">
                    <a:schemeClr val="bg1">
                      <a:alpha val="0"/>
                    </a:schemeClr>
                  </a:gs>
                  <a:gs pos="100000">
                    <a:schemeClr val="bg1">
                      <a:alpha val="37999"/>
                    </a:schemeClr>
                  </a:gs>
                </a:gsLst>
                <a:lin ang="5400000" scaled="1"/>
                <a:tileRect/>
              </a:gradFill>
              <a:ln w="9525">
                <a:noFill/>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grpSp>
        <p:sp>
          <p:nvSpPr>
            <p:cNvPr id="42017" name="Text Box 14"/>
            <p:cNvSpPr txBox="1"/>
            <p:nvPr/>
          </p:nvSpPr>
          <p:spPr>
            <a:xfrm>
              <a:off x="0" y="21"/>
              <a:ext cx="4237" cy="289"/>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spcBef>
                  <a:spcPct val="50000"/>
                </a:spcBef>
                <a:buClrTx/>
                <a:buSzTx/>
                <a:buNone/>
              </a:pPr>
              <a:r>
                <a:rPr lang="zh-CN" altLang="en-US" sz="2000" b="1" dirty="0">
                  <a:solidFill>
                    <a:schemeClr val="bg1"/>
                  </a:solidFill>
                  <a:ea typeface="华文细黑" panose="02010600040101010101" pitchFamily="2" charset="-122"/>
                </a:rPr>
                <a:t>用户对完成的软件系统不满意现象经常发生</a:t>
              </a:r>
              <a:endParaRPr lang="zh-CN" altLang="en-US" sz="2000" b="1" dirty="0">
                <a:solidFill>
                  <a:schemeClr val="bg1"/>
                </a:solidFill>
                <a:ea typeface="华文细黑" panose="02010600040101010101" pitchFamily="2" charset="-122"/>
              </a:endParaRPr>
            </a:p>
          </p:txBody>
        </p:sp>
      </p:grpSp>
      <p:grpSp>
        <p:nvGrpSpPr>
          <p:cNvPr id="41991" name="Group 15"/>
          <p:cNvGrpSpPr/>
          <p:nvPr/>
        </p:nvGrpSpPr>
        <p:grpSpPr>
          <a:xfrm>
            <a:off x="1042988" y="4102100"/>
            <a:ext cx="6985000" cy="695325"/>
            <a:chOff x="0" y="0"/>
            <a:chExt cx="4246" cy="333"/>
          </a:xfrm>
        </p:grpSpPr>
        <p:grpSp>
          <p:nvGrpSpPr>
            <p:cNvPr id="42012" name="Group 16"/>
            <p:cNvGrpSpPr/>
            <p:nvPr/>
          </p:nvGrpSpPr>
          <p:grpSpPr>
            <a:xfrm>
              <a:off x="3" y="0"/>
              <a:ext cx="4243" cy="333"/>
              <a:chOff x="0" y="0"/>
              <a:chExt cx="4243" cy="333"/>
            </a:xfrm>
          </p:grpSpPr>
          <p:sp>
            <p:nvSpPr>
              <p:cNvPr id="42014" name="AutoShape 17"/>
              <p:cNvSpPr/>
              <p:nvPr/>
            </p:nvSpPr>
            <p:spPr>
              <a:xfrm>
                <a:off x="0" y="0"/>
                <a:ext cx="4243" cy="333"/>
              </a:xfrm>
              <a:prstGeom prst="roundRect">
                <a:avLst>
                  <a:gd name="adj" fmla="val 15657"/>
                </a:avLst>
              </a:prstGeom>
              <a:solidFill>
                <a:schemeClr val="accent2"/>
              </a:solidFill>
              <a:ln w="3175" cap="flat" cmpd="sng">
                <a:solidFill>
                  <a:srgbClr val="969696">
                    <a:alpha val="56862"/>
                  </a:srgbClr>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sp>
            <p:nvSpPr>
              <p:cNvPr id="42015" name="AutoShape 18"/>
              <p:cNvSpPr/>
              <p:nvPr/>
            </p:nvSpPr>
            <p:spPr>
              <a:xfrm flipV="1">
                <a:off x="27" y="12"/>
                <a:ext cx="4184" cy="190"/>
              </a:xfrm>
              <a:prstGeom prst="roundRect">
                <a:avLst>
                  <a:gd name="adj" fmla="val 14324"/>
                </a:avLst>
              </a:prstGeom>
              <a:gradFill rotWithShape="1">
                <a:gsLst>
                  <a:gs pos="0">
                    <a:schemeClr val="bg1">
                      <a:alpha val="0"/>
                    </a:schemeClr>
                  </a:gs>
                  <a:gs pos="100000">
                    <a:schemeClr val="bg1">
                      <a:alpha val="37999"/>
                    </a:schemeClr>
                  </a:gs>
                </a:gsLst>
                <a:lin ang="5400000" scaled="1"/>
                <a:tileRect/>
              </a:gradFill>
              <a:ln w="9525">
                <a:noFill/>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grpSp>
        <p:sp>
          <p:nvSpPr>
            <p:cNvPr id="42013" name="Text Box 19"/>
            <p:cNvSpPr txBox="1"/>
            <p:nvPr/>
          </p:nvSpPr>
          <p:spPr>
            <a:xfrm>
              <a:off x="0" y="37"/>
              <a:ext cx="4237" cy="289"/>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spcBef>
                  <a:spcPct val="50000"/>
                </a:spcBef>
                <a:buClrTx/>
                <a:buSzTx/>
                <a:buNone/>
              </a:pPr>
              <a:r>
                <a:rPr lang="zh-CN" altLang="en-US" sz="2000" b="1" dirty="0">
                  <a:solidFill>
                    <a:schemeClr val="bg1"/>
                  </a:solidFill>
                  <a:ea typeface="华文细黑" panose="02010600040101010101" pitchFamily="2" charset="-122"/>
                </a:rPr>
                <a:t>软件产品的质量往往靠不住； </a:t>
              </a:r>
              <a:r>
                <a:rPr lang="zh-CN" altLang="zh-CN" sz="2000" b="1" dirty="0">
                  <a:solidFill>
                    <a:schemeClr val="bg1"/>
                  </a:solidFill>
                  <a:ea typeface="华文细黑" panose="02010600040101010101" pitchFamily="2" charset="-122"/>
                </a:rPr>
                <a:t>Bug</a:t>
              </a:r>
              <a:r>
                <a:rPr lang="zh-CN" altLang="en-US" sz="2000" b="1" dirty="0">
                  <a:solidFill>
                    <a:schemeClr val="bg1"/>
                  </a:solidFill>
                  <a:ea typeface="华文细黑" panose="02010600040101010101" pitchFamily="2" charset="-122"/>
                </a:rPr>
                <a:t>一大堆</a:t>
              </a:r>
              <a:endParaRPr lang="zh-CN" altLang="en-US" sz="2000" b="1" dirty="0">
                <a:solidFill>
                  <a:schemeClr val="bg1"/>
                </a:solidFill>
                <a:ea typeface="华文细黑" panose="02010600040101010101" pitchFamily="2" charset="-122"/>
              </a:endParaRPr>
            </a:p>
          </p:txBody>
        </p:sp>
      </p:grpSp>
      <p:grpSp>
        <p:nvGrpSpPr>
          <p:cNvPr id="41992" name="Group 20"/>
          <p:cNvGrpSpPr/>
          <p:nvPr/>
        </p:nvGrpSpPr>
        <p:grpSpPr>
          <a:xfrm>
            <a:off x="1042988" y="4605338"/>
            <a:ext cx="6985000" cy="695325"/>
            <a:chOff x="0" y="0"/>
            <a:chExt cx="4246" cy="333"/>
          </a:xfrm>
        </p:grpSpPr>
        <p:grpSp>
          <p:nvGrpSpPr>
            <p:cNvPr id="42008" name="Group 21"/>
            <p:cNvGrpSpPr/>
            <p:nvPr/>
          </p:nvGrpSpPr>
          <p:grpSpPr>
            <a:xfrm>
              <a:off x="3" y="0"/>
              <a:ext cx="4243" cy="333"/>
              <a:chOff x="0" y="0"/>
              <a:chExt cx="4243" cy="333"/>
            </a:xfrm>
          </p:grpSpPr>
          <p:sp>
            <p:nvSpPr>
              <p:cNvPr id="42010" name="AutoShape 22"/>
              <p:cNvSpPr/>
              <p:nvPr/>
            </p:nvSpPr>
            <p:spPr>
              <a:xfrm>
                <a:off x="0" y="0"/>
                <a:ext cx="4243" cy="333"/>
              </a:xfrm>
              <a:prstGeom prst="roundRect">
                <a:avLst>
                  <a:gd name="adj" fmla="val 15657"/>
                </a:avLst>
              </a:prstGeom>
              <a:solidFill>
                <a:schemeClr val="accent2"/>
              </a:solidFill>
              <a:ln w="3175" cap="flat" cmpd="sng">
                <a:solidFill>
                  <a:srgbClr val="969696">
                    <a:alpha val="56862"/>
                  </a:srgbClr>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sp>
            <p:nvSpPr>
              <p:cNvPr id="42011" name="AutoShape 23"/>
              <p:cNvSpPr/>
              <p:nvPr/>
            </p:nvSpPr>
            <p:spPr>
              <a:xfrm flipV="1">
                <a:off x="27" y="12"/>
                <a:ext cx="4184" cy="190"/>
              </a:xfrm>
              <a:prstGeom prst="roundRect">
                <a:avLst>
                  <a:gd name="adj" fmla="val 14324"/>
                </a:avLst>
              </a:prstGeom>
              <a:gradFill rotWithShape="1">
                <a:gsLst>
                  <a:gs pos="0">
                    <a:schemeClr val="bg1">
                      <a:alpha val="0"/>
                    </a:schemeClr>
                  </a:gs>
                  <a:gs pos="100000">
                    <a:schemeClr val="bg1">
                      <a:alpha val="37999"/>
                    </a:schemeClr>
                  </a:gs>
                </a:gsLst>
                <a:lin ang="5400000" scaled="1"/>
                <a:tileRect/>
              </a:gradFill>
              <a:ln w="9525">
                <a:noFill/>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grpSp>
        <p:sp>
          <p:nvSpPr>
            <p:cNvPr id="42009" name="Text Box 24"/>
            <p:cNvSpPr txBox="1"/>
            <p:nvPr/>
          </p:nvSpPr>
          <p:spPr>
            <a:xfrm>
              <a:off x="0" y="21"/>
              <a:ext cx="4237" cy="289"/>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spcBef>
                  <a:spcPct val="50000"/>
                </a:spcBef>
                <a:buClrTx/>
                <a:buSzTx/>
                <a:buNone/>
              </a:pPr>
              <a:r>
                <a:rPr lang="zh-CN" altLang="en-US" sz="2000" b="1" dirty="0">
                  <a:solidFill>
                    <a:schemeClr val="bg1"/>
                  </a:solidFill>
                  <a:ea typeface="华文细黑" panose="02010600040101010101" pitchFamily="2" charset="-122"/>
                </a:rPr>
                <a:t>软件常常是不可维护的</a:t>
              </a:r>
              <a:endParaRPr lang="zh-CN" altLang="en-US" sz="2000" b="1" dirty="0">
                <a:solidFill>
                  <a:schemeClr val="bg1"/>
                </a:solidFill>
                <a:ea typeface="华文细黑" panose="02010600040101010101" pitchFamily="2" charset="-122"/>
              </a:endParaRPr>
            </a:p>
          </p:txBody>
        </p:sp>
      </p:grpSp>
      <p:grpSp>
        <p:nvGrpSpPr>
          <p:cNvPr id="41993" name="Group 25"/>
          <p:cNvGrpSpPr/>
          <p:nvPr/>
        </p:nvGrpSpPr>
        <p:grpSpPr>
          <a:xfrm>
            <a:off x="1042988" y="5110163"/>
            <a:ext cx="6985000" cy="695325"/>
            <a:chOff x="0" y="0"/>
            <a:chExt cx="4246" cy="333"/>
          </a:xfrm>
        </p:grpSpPr>
        <p:grpSp>
          <p:nvGrpSpPr>
            <p:cNvPr id="42004" name="Group 26"/>
            <p:cNvGrpSpPr/>
            <p:nvPr/>
          </p:nvGrpSpPr>
          <p:grpSpPr>
            <a:xfrm>
              <a:off x="3" y="0"/>
              <a:ext cx="4243" cy="333"/>
              <a:chOff x="0" y="0"/>
              <a:chExt cx="4243" cy="333"/>
            </a:xfrm>
          </p:grpSpPr>
          <p:sp>
            <p:nvSpPr>
              <p:cNvPr id="42006" name="AutoShape 27"/>
              <p:cNvSpPr/>
              <p:nvPr/>
            </p:nvSpPr>
            <p:spPr>
              <a:xfrm>
                <a:off x="0" y="0"/>
                <a:ext cx="4243" cy="333"/>
              </a:xfrm>
              <a:prstGeom prst="roundRect">
                <a:avLst>
                  <a:gd name="adj" fmla="val 15657"/>
                </a:avLst>
              </a:prstGeom>
              <a:solidFill>
                <a:schemeClr val="accent2"/>
              </a:solidFill>
              <a:ln w="3175" cap="flat" cmpd="sng">
                <a:solidFill>
                  <a:srgbClr val="969696">
                    <a:alpha val="56862"/>
                  </a:srgbClr>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sp>
            <p:nvSpPr>
              <p:cNvPr id="42007" name="AutoShape 28"/>
              <p:cNvSpPr/>
              <p:nvPr/>
            </p:nvSpPr>
            <p:spPr>
              <a:xfrm flipV="1">
                <a:off x="27" y="12"/>
                <a:ext cx="4184" cy="190"/>
              </a:xfrm>
              <a:prstGeom prst="roundRect">
                <a:avLst>
                  <a:gd name="adj" fmla="val 14324"/>
                </a:avLst>
              </a:prstGeom>
              <a:gradFill rotWithShape="1">
                <a:gsLst>
                  <a:gs pos="0">
                    <a:schemeClr val="bg1">
                      <a:alpha val="0"/>
                    </a:schemeClr>
                  </a:gs>
                  <a:gs pos="100000">
                    <a:schemeClr val="bg1">
                      <a:alpha val="37999"/>
                    </a:schemeClr>
                  </a:gs>
                </a:gsLst>
                <a:lin ang="5400000" scaled="1"/>
                <a:tileRect/>
              </a:gradFill>
              <a:ln w="9525">
                <a:noFill/>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grpSp>
        <p:sp>
          <p:nvSpPr>
            <p:cNvPr id="42005" name="Text Box 29"/>
            <p:cNvSpPr txBox="1"/>
            <p:nvPr/>
          </p:nvSpPr>
          <p:spPr>
            <a:xfrm>
              <a:off x="0" y="19"/>
              <a:ext cx="4237" cy="289"/>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spcBef>
                  <a:spcPct val="50000"/>
                </a:spcBef>
                <a:buClrTx/>
                <a:buSzTx/>
                <a:buNone/>
              </a:pPr>
              <a:r>
                <a:rPr lang="zh-CN" altLang="en-US" sz="2000" b="1" dirty="0">
                  <a:solidFill>
                    <a:schemeClr val="bg1"/>
                  </a:solidFill>
                  <a:ea typeface="华文细黑" panose="02010600040101010101" pitchFamily="2" charset="-122"/>
                </a:rPr>
                <a:t>软件通常没有适当的文档资料</a:t>
              </a:r>
              <a:endParaRPr lang="zh-CN" altLang="en-US" sz="2000" b="1" dirty="0">
                <a:solidFill>
                  <a:schemeClr val="bg1"/>
                </a:solidFill>
                <a:ea typeface="华文细黑" panose="02010600040101010101" pitchFamily="2" charset="-122"/>
              </a:endParaRPr>
            </a:p>
          </p:txBody>
        </p:sp>
      </p:grpSp>
      <p:grpSp>
        <p:nvGrpSpPr>
          <p:cNvPr id="41994" name="Group 31"/>
          <p:cNvGrpSpPr/>
          <p:nvPr/>
        </p:nvGrpSpPr>
        <p:grpSpPr>
          <a:xfrm>
            <a:off x="1039813" y="5614988"/>
            <a:ext cx="6985000" cy="692150"/>
            <a:chOff x="0" y="0"/>
            <a:chExt cx="4246" cy="333"/>
          </a:xfrm>
        </p:grpSpPr>
        <p:grpSp>
          <p:nvGrpSpPr>
            <p:cNvPr id="42000" name="Group 32"/>
            <p:cNvGrpSpPr/>
            <p:nvPr/>
          </p:nvGrpSpPr>
          <p:grpSpPr>
            <a:xfrm>
              <a:off x="3" y="0"/>
              <a:ext cx="4243" cy="333"/>
              <a:chOff x="0" y="0"/>
              <a:chExt cx="4243" cy="333"/>
            </a:xfrm>
          </p:grpSpPr>
          <p:sp>
            <p:nvSpPr>
              <p:cNvPr id="42002" name="AutoShape 33"/>
              <p:cNvSpPr/>
              <p:nvPr/>
            </p:nvSpPr>
            <p:spPr>
              <a:xfrm>
                <a:off x="0" y="0"/>
                <a:ext cx="4243" cy="333"/>
              </a:xfrm>
              <a:prstGeom prst="roundRect">
                <a:avLst>
                  <a:gd name="adj" fmla="val 15657"/>
                </a:avLst>
              </a:prstGeom>
              <a:solidFill>
                <a:schemeClr val="accent2"/>
              </a:solidFill>
              <a:ln w="3175" cap="flat" cmpd="sng">
                <a:solidFill>
                  <a:srgbClr val="969696">
                    <a:alpha val="56862"/>
                  </a:srgbClr>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sp>
            <p:nvSpPr>
              <p:cNvPr id="42003" name="AutoShape 34"/>
              <p:cNvSpPr/>
              <p:nvPr/>
            </p:nvSpPr>
            <p:spPr>
              <a:xfrm flipV="1">
                <a:off x="27" y="12"/>
                <a:ext cx="4184" cy="190"/>
              </a:xfrm>
              <a:prstGeom prst="roundRect">
                <a:avLst>
                  <a:gd name="adj" fmla="val 14324"/>
                </a:avLst>
              </a:prstGeom>
              <a:gradFill rotWithShape="1">
                <a:gsLst>
                  <a:gs pos="0">
                    <a:schemeClr val="bg1">
                      <a:alpha val="0"/>
                    </a:schemeClr>
                  </a:gs>
                  <a:gs pos="100000">
                    <a:schemeClr val="bg1">
                      <a:alpha val="37999"/>
                    </a:schemeClr>
                  </a:gs>
                </a:gsLst>
                <a:lin ang="5400000" scaled="1"/>
                <a:tileRect/>
              </a:gradFill>
              <a:ln w="9525">
                <a:noFill/>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grpSp>
        <p:sp>
          <p:nvSpPr>
            <p:cNvPr id="42001" name="Text Box 35"/>
            <p:cNvSpPr txBox="1"/>
            <p:nvPr/>
          </p:nvSpPr>
          <p:spPr>
            <a:xfrm>
              <a:off x="0" y="19"/>
              <a:ext cx="4237" cy="289"/>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spcBef>
                  <a:spcPct val="50000"/>
                </a:spcBef>
                <a:buClrTx/>
                <a:buSzTx/>
                <a:buNone/>
              </a:pPr>
              <a:r>
                <a:rPr lang="zh-CN" altLang="en-US" sz="2000" b="1" dirty="0">
                  <a:solidFill>
                    <a:schemeClr val="bg1"/>
                  </a:solidFill>
                  <a:ea typeface="华文细黑" panose="02010600040101010101" pitchFamily="2" charset="-122"/>
                </a:rPr>
                <a:t>软件成本在计算机系统成本中所占的比例逐年上升</a:t>
              </a:r>
              <a:endParaRPr lang="zh-CN" altLang="en-US" sz="2000" b="1" dirty="0">
                <a:solidFill>
                  <a:schemeClr val="bg1"/>
                </a:solidFill>
                <a:ea typeface="华文细黑" panose="02010600040101010101" pitchFamily="2" charset="-122"/>
              </a:endParaRPr>
            </a:p>
          </p:txBody>
        </p:sp>
      </p:grpSp>
      <p:grpSp>
        <p:nvGrpSpPr>
          <p:cNvPr id="41995" name="Group 36"/>
          <p:cNvGrpSpPr/>
          <p:nvPr/>
        </p:nvGrpSpPr>
        <p:grpSpPr>
          <a:xfrm>
            <a:off x="1030288" y="6118225"/>
            <a:ext cx="6983412" cy="695325"/>
            <a:chOff x="0" y="0"/>
            <a:chExt cx="4246" cy="333"/>
          </a:xfrm>
        </p:grpSpPr>
        <p:grpSp>
          <p:nvGrpSpPr>
            <p:cNvPr id="41996" name="Group 37"/>
            <p:cNvGrpSpPr/>
            <p:nvPr/>
          </p:nvGrpSpPr>
          <p:grpSpPr>
            <a:xfrm>
              <a:off x="3" y="0"/>
              <a:ext cx="4243" cy="333"/>
              <a:chOff x="0" y="0"/>
              <a:chExt cx="4243" cy="333"/>
            </a:xfrm>
          </p:grpSpPr>
          <p:sp>
            <p:nvSpPr>
              <p:cNvPr id="41998" name="AutoShape 38"/>
              <p:cNvSpPr/>
              <p:nvPr/>
            </p:nvSpPr>
            <p:spPr>
              <a:xfrm>
                <a:off x="0" y="0"/>
                <a:ext cx="4243" cy="333"/>
              </a:xfrm>
              <a:prstGeom prst="roundRect">
                <a:avLst>
                  <a:gd name="adj" fmla="val 15657"/>
                </a:avLst>
              </a:prstGeom>
              <a:solidFill>
                <a:schemeClr val="accent2"/>
              </a:solidFill>
              <a:ln w="3175" cap="flat" cmpd="sng">
                <a:solidFill>
                  <a:srgbClr val="969696">
                    <a:alpha val="56862"/>
                  </a:srgbClr>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sp>
            <p:nvSpPr>
              <p:cNvPr id="41999" name="AutoShape 39"/>
              <p:cNvSpPr/>
              <p:nvPr/>
            </p:nvSpPr>
            <p:spPr>
              <a:xfrm flipV="1">
                <a:off x="27" y="12"/>
                <a:ext cx="4184" cy="190"/>
              </a:xfrm>
              <a:prstGeom prst="roundRect">
                <a:avLst>
                  <a:gd name="adj" fmla="val 14324"/>
                </a:avLst>
              </a:prstGeom>
              <a:gradFill rotWithShape="1">
                <a:gsLst>
                  <a:gs pos="0">
                    <a:schemeClr val="bg1">
                      <a:alpha val="0"/>
                    </a:schemeClr>
                  </a:gs>
                  <a:gs pos="100000">
                    <a:schemeClr val="bg1">
                      <a:alpha val="37999"/>
                    </a:schemeClr>
                  </a:gs>
                </a:gsLst>
                <a:lin ang="5400000" scaled="1"/>
                <a:tileRect/>
              </a:gradFill>
              <a:ln w="9525">
                <a:noFill/>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grpSp>
        <p:sp>
          <p:nvSpPr>
            <p:cNvPr id="41997" name="Text Box 40"/>
            <p:cNvSpPr txBox="1"/>
            <p:nvPr/>
          </p:nvSpPr>
          <p:spPr>
            <a:xfrm>
              <a:off x="0" y="19"/>
              <a:ext cx="4237" cy="289"/>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spcBef>
                  <a:spcPct val="50000"/>
                </a:spcBef>
                <a:buClrTx/>
                <a:buSzTx/>
                <a:buNone/>
              </a:pPr>
              <a:r>
                <a:rPr lang="zh-CN" altLang="en-US" sz="2000" b="1" dirty="0">
                  <a:solidFill>
                    <a:schemeClr val="bg1"/>
                  </a:solidFill>
                  <a:ea typeface="华文细黑" panose="02010600040101010101" pitchFamily="2" charset="-122"/>
                </a:rPr>
                <a:t>软件开发生产率提高的速度远远跟不上硬件的发展和人们需求的增长</a:t>
              </a:r>
              <a:endParaRPr lang="zh-CN" altLang="en-US" sz="2000" b="1" dirty="0">
                <a:solidFill>
                  <a:schemeClr val="bg1"/>
                </a:solidFill>
                <a:ea typeface="华文细黑" panose="02010600040101010101" pitchFamily="2" charset="-122"/>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ph type="sldNum" sz="quarter" idx="12"/>
          </p:nvPr>
        </p:nvSpPr>
        <p:spPr>
          <a:ln/>
        </p:spPr>
        <p:txBody>
          <a:bodyPr anchor="b" anchorCtr="1">
            <a:spAutoFit/>
          </a:bodyPr>
          <a:p>
            <a:pPr marL="0" indent="0" eaLnBrk="1" hangingPunct="1">
              <a:spcBef>
                <a:spcPct val="0"/>
              </a:spcBef>
              <a:buClrTx/>
              <a:buSz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44035" name="Rectangle 2"/>
          <p:cNvSpPr>
            <a:spLocks noGrp="1"/>
          </p:cNvSpPr>
          <p:nvPr>
            <p:ph type="title"/>
          </p:nvPr>
        </p:nvSpPr>
        <p:spPr>
          <a:ln/>
        </p:spPr>
        <p:txBody>
          <a:bodyPr vert="horz" wrap="square" lIns="91440" tIns="45720" rIns="91440" bIns="45720" anchor="b" anchorCtr="0"/>
          <a:p>
            <a:pPr eaLnBrk="1" hangingPunct="1"/>
            <a:r>
              <a:rPr lang="zh-CN" altLang="en-US" sz="4000" dirty="0">
                <a:solidFill>
                  <a:srgbClr val="000000"/>
                </a:solidFill>
                <a:latin typeface="Monotype Corsiva" panose="03010101010201010101" pitchFamily="66" charset="0"/>
                <a:ea typeface="楷体_GB2312" pitchFamily="49" charset="-122"/>
              </a:rPr>
              <a:t>                      软件危机实例</a:t>
            </a:r>
            <a:endParaRPr lang="en-US" altLang="zh-CN" sz="4000" dirty="0">
              <a:solidFill>
                <a:srgbClr val="000000"/>
              </a:solidFill>
              <a:latin typeface="Monotype Corsiva" panose="03010101010201010101" pitchFamily="66" charset="0"/>
              <a:ea typeface="楷体_GB2312" pitchFamily="49" charset="-122"/>
            </a:endParaRPr>
          </a:p>
        </p:txBody>
      </p:sp>
      <p:sp>
        <p:nvSpPr>
          <p:cNvPr id="44036" name="Rectangle 3"/>
          <p:cNvSpPr>
            <a:spLocks noGrp="1"/>
          </p:cNvSpPr>
          <p:nvPr>
            <p:ph idx="1"/>
          </p:nvPr>
        </p:nvSpPr>
        <p:spPr>
          <a:xfrm>
            <a:off x="827088" y="1412875"/>
            <a:ext cx="7777162" cy="5105400"/>
          </a:xfrm>
          <a:ln/>
        </p:spPr>
        <p:txBody>
          <a:bodyPr vert="horz" wrap="square" lIns="91440" tIns="45720" rIns="91440" bIns="45720" anchor="t" anchorCtr="0"/>
          <a:p>
            <a:pPr eaLnBrk="1" hangingPunct="1">
              <a:buNone/>
            </a:pPr>
            <a:endParaRPr lang="en-US" altLang="zh-CN" sz="2000" b="1" dirty="0">
              <a:sym typeface="Wingdings 2" panose="05020102010507070707" pitchFamily="18" charset="2"/>
            </a:endParaRPr>
          </a:p>
          <a:p>
            <a:pPr eaLnBrk="1">
              <a:lnSpc>
                <a:spcPct val="110000"/>
              </a:lnSpc>
              <a:spcBef>
                <a:spcPts val="1050"/>
              </a:spcBef>
              <a:spcAft>
                <a:spcPts val="450"/>
              </a:spcAft>
              <a:buSzPct val="100000"/>
            </a:pPr>
            <a:r>
              <a:rPr lang="en-US" altLang="zh-CN" b="1" dirty="0">
                <a:sym typeface="Wingdings 2" panose="05020102010507070707" pitchFamily="18" charset="2"/>
              </a:rPr>
              <a:t>windows 2000/ XP/ Vista /7 / 8</a:t>
            </a:r>
            <a:r>
              <a:rPr lang="zh-CN" altLang="en-US" b="1" dirty="0">
                <a:sym typeface="Wingdings 2" panose="05020102010507070707" pitchFamily="18" charset="2"/>
              </a:rPr>
              <a:t>安全漏洞：</a:t>
            </a:r>
            <a:endParaRPr lang="zh-CN" altLang="en-US" b="1" dirty="0">
              <a:sym typeface="Wingdings 2" panose="05020102010507070707" pitchFamily="18" charset="2"/>
            </a:endParaRPr>
          </a:p>
          <a:p>
            <a:pPr marL="457200" lvl="1" indent="-226695" eaLnBrk="1">
              <a:lnSpc>
                <a:spcPct val="90000"/>
              </a:lnSpc>
              <a:spcBef>
                <a:spcPts val="690"/>
              </a:spcBef>
              <a:spcAft>
                <a:spcPts val="415"/>
              </a:spcAft>
              <a:buClr>
                <a:srgbClr val="2DB6B3"/>
              </a:buClr>
              <a:buSzPct val="100000"/>
              <a:buFont typeface="Arial" panose="020B0604020202020204" pitchFamily="34" charset="0"/>
              <a:buChar char="–"/>
            </a:pPr>
            <a:r>
              <a:rPr lang="zh-CN" altLang="en-US" b="1" dirty="0">
                <a:sym typeface="Wingdings 2" panose="05020102010507070707" pitchFamily="18" charset="2"/>
              </a:rPr>
              <a:t> 内部运行的远程登录协议导致的安全隐患：拒绝服务、权限滥用、信息泄露。安全漏洞导致</a:t>
            </a:r>
            <a:r>
              <a:rPr lang="en-US" altLang="zh-CN" b="1" dirty="0">
                <a:sym typeface="Wingdings 2" panose="05020102010507070707" pitchFamily="18" charset="2"/>
              </a:rPr>
              <a:t>DOS</a:t>
            </a:r>
            <a:r>
              <a:rPr lang="zh-CN" altLang="en-US" b="1" dirty="0">
                <a:sym typeface="Wingdings 2" panose="05020102010507070707" pitchFamily="18" charset="2"/>
              </a:rPr>
              <a:t>攻击</a:t>
            </a:r>
            <a:r>
              <a:rPr lang="en-US" altLang="zh-CN" b="1" dirty="0">
                <a:sym typeface="Wingdings 2" panose="05020102010507070707" pitchFamily="18" charset="2"/>
              </a:rPr>
              <a:t>,</a:t>
            </a:r>
            <a:r>
              <a:rPr lang="zh-CN" altLang="en-US" b="1" dirty="0">
                <a:sym typeface="Wingdings 2" panose="05020102010507070707" pitchFamily="18" charset="2"/>
              </a:rPr>
              <a:t>无法提供服务；其他两种缺陷会使攻击者控制整个计算机。 </a:t>
            </a:r>
            <a:endParaRPr lang="zh-CN" altLang="en-US" b="1" dirty="0">
              <a:sym typeface="Wingdings 2" panose="05020102010507070707" pitchFamily="18" charset="2"/>
            </a:endParaRPr>
          </a:p>
          <a:p>
            <a:pPr marL="457200" lvl="1" indent="-226695" eaLnBrk="1">
              <a:lnSpc>
                <a:spcPct val="90000"/>
              </a:lnSpc>
              <a:spcBef>
                <a:spcPts val="690"/>
              </a:spcBef>
              <a:spcAft>
                <a:spcPts val="415"/>
              </a:spcAft>
              <a:buClr>
                <a:srgbClr val="2DB6B3"/>
              </a:buClr>
              <a:buSzPct val="100000"/>
              <a:buFont typeface="Arial" panose="020B0604020202020204" pitchFamily="34" charset="0"/>
              <a:buChar char="–"/>
            </a:pPr>
            <a:r>
              <a:rPr lang="zh-CN" altLang="en-US" b="1" dirty="0">
                <a:sym typeface="Wingdings 2" panose="05020102010507070707" pitchFamily="18" charset="2"/>
              </a:rPr>
              <a:t>不得不下载大堆补丁程序，安装补丁时间比安装初始系统本身长得多。 </a:t>
            </a:r>
            <a:endParaRPr lang="zh-CN" altLang="en-US" b="1" dirty="0">
              <a:sym typeface="Wingdings 2" panose="05020102010507070707" pitchFamily="18" charset="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5"/>
          <p:cNvSpPr txBox="1">
            <a:spLocks noGrp="1"/>
          </p:cNvSpPr>
          <p:nvPr>
            <p:ph type="sldNum" sz="quarter" idx="12"/>
          </p:nvPr>
        </p:nvSpPr>
        <p:spPr>
          <a:ln/>
        </p:spPr>
        <p:txBody>
          <a:bodyPr anchor="b" anchorCtr="1">
            <a:spAutoFit/>
          </a:bodyPr>
          <a:p>
            <a:pPr marL="0" indent="0" eaLnBrk="1" hangingPunct="1">
              <a:spcBef>
                <a:spcPct val="0"/>
              </a:spcBef>
              <a:buClrTx/>
              <a:buSz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46083" name="Rectangle 2"/>
          <p:cNvSpPr>
            <a:spLocks noGrp="1"/>
          </p:cNvSpPr>
          <p:nvPr>
            <p:ph type="title"/>
          </p:nvPr>
        </p:nvSpPr>
        <p:spPr>
          <a:ln/>
        </p:spPr>
        <p:txBody>
          <a:bodyPr vert="horz" wrap="square" lIns="91440" tIns="45720" rIns="91440" bIns="45720" anchor="b" anchorCtr="0"/>
          <a:p>
            <a:pPr eaLnBrk="1" hangingPunct="1"/>
            <a:r>
              <a:rPr lang="zh-CN" altLang="en-US" sz="3200" dirty="0">
                <a:solidFill>
                  <a:srgbClr val="000000"/>
                </a:solidFill>
                <a:latin typeface="Monotype Corsiva" panose="03010101010201010101" pitchFamily="66" charset="0"/>
                <a:ea typeface="楷体_GB2312" pitchFamily="49" charset="-122"/>
              </a:rPr>
              <a:t>                              </a:t>
            </a:r>
            <a:r>
              <a:rPr lang="zh-CN" altLang="en-US" sz="4000" dirty="0">
                <a:solidFill>
                  <a:srgbClr val="000000"/>
                </a:solidFill>
                <a:latin typeface="Monotype Corsiva" panose="03010101010201010101" pitchFamily="66" charset="0"/>
                <a:ea typeface="楷体_GB2312" pitchFamily="49" charset="-122"/>
              </a:rPr>
              <a:t>软件危机实例</a:t>
            </a:r>
            <a:endParaRPr lang="en-US" altLang="zh-CN" sz="4000" dirty="0">
              <a:solidFill>
                <a:srgbClr val="000000"/>
              </a:solidFill>
              <a:latin typeface="Monotype Corsiva" panose="03010101010201010101" pitchFamily="66" charset="0"/>
              <a:ea typeface="楷体_GB2312" pitchFamily="49" charset="-122"/>
            </a:endParaRPr>
          </a:p>
        </p:txBody>
      </p:sp>
      <p:sp>
        <p:nvSpPr>
          <p:cNvPr id="46084" name="Rectangle 3"/>
          <p:cNvSpPr>
            <a:spLocks noGrp="1"/>
          </p:cNvSpPr>
          <p:nvPr>
            <p:ph idx="1"/>
          </p:nvPr>
        </p:nvSpPr>
        <p:spPr>
          <a:xfrm>
            <a:off x="762000" y="1752600"/>
            <a:ext cx="8382000" cy="5105400"/>
          </a:xfrm>
          <a:ln/>
        </p:spPr>
        <p:txBody>
          <a:bodyPr vert="horz" wrap="square" lIns="91440" tIns="45720" rIns="91440" bIns="45720" anchor="t" anchorCtr="0"/>
          <a:p>
            <a:pPr marL="22860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b="1" dirty="0">
                <a:sym typeface="Wingdings 2" panose="05020102010507070707" pitchFamily="18" charset="2"/>
              </a:rPr>
              <a:t>  </a:t>
            </a:r>
            <a:r>
              <a:rPr lang="zh-CN" altLang="en-US" b="1" dirty="0">
                <a:sym typeface="Wingdings 2" panose="05020102010507070707" pitchFamily="18" charset="2"/>
              </a:rPr>
              <a:t>丹佛新机场启用推迟</a:t>
            </a:r>
            <a:r>
              <a:rPr lang="en-US" altLang="zh-CN" b="1" dirty="0">
                <a:sym typeface="Wingdings 2" panose="05020102010507070707" pitchFamily="18" charset="2"/>
              </a:rPr>
              <a:t>16</a:t>
            </a:r>
            <a:r>
              <a:rPr lang="zh-CN" altLang="en-US" b="1" dirty="0">
                <a:sym typeface="Wingdings 2" panose="05020102010507070707" pitchFamily="18" charset="2"/>
              </a:rPr>
              <a:t>个月</a:t>
            </a:r>
            <a:endParaRPr lang="zh-CN" altLang="en-US" b="1" dirty="0">
              <a:sym typeface="Wingdings 2" panose="05020102010507070707" pitchFamily="18" charset="2"/>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sym typeface="Wingdings 2" panose="05020102010507070707" pitchFamily="18" charset="2"/>
              </a:rPr>
              <a:t> 复杂的计算机软件系统，</a:t>
            </a:r>
            <a:r>
              <a:rPr lang="en-US" altLang="zh-CN" b="1" dirty="0">
                <a:sym typeface="Wingdings 2" panose="05020102010507070707" pitchFamily="18" charset="2"/>
              </a:rPr>
              <a:t>5300</a:t>
            </a:r>
            <a:r>
              <a:rPr lang="zh-CN" altLang="en-US" b="1" dirty="0">
                <a:sym typeface="Wingdings 2" panose="05020102010507070707" pitchFamily="18" charset="2"/>
              </a:rPr>
              <a:t>英里的光纤网络。包裹处理系统的一个严重缺陷，导致行李箱被绞碎，居然还开着自动包裹车往墙里面撞</a:t>
            </a:r>
            <a:endParaRPr lang="zh-CN" altLang="en-US" b="1" dirty="0">
              <a:sym typeface="Wingdings 2" panose="05020102010507070707" pitchFamily="18" charset="2"/>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sym typeface="Wingdings 2" panose="05020102010507070707" pitchFamily="18" charset="2"/>
              </a:rPr>
              <a:t> 预算超过</a:t>
            </a:r>
            <a:r>
              <a:rPr lang="en-US" altLang="zh-CN" b="1" dirty="0">
                <a:sym typeface="Wingdings 2" panose="05020102010507070707" pitchFamily="18" charset="2"/>
              </a:rPr>
              <a:t>32</a:t>
            </a:r>
            <a:r>
              <a:rPr lang="zh-CN" altLang="en-US" b="1" dirty="0">
                <a:sym typeface="Wingdings 2" panose="05020102010507070707" pitchFamily="18" charset="2"/>
              </a:rPr>
              <a:t>亿美元</a:t>
            </a:r>
            <a:endParaRPr lang="zh-CN" altLang="en-US" b="1" dirty="0">
              <a:sym typeface="Wingdings 2" panose="05020102010507070707" pitchFamily="18" charset="2"/>
            </a:endParaRPr>
          </a:p>
          <a:p>
            <a:pPr marL="22860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sym typeface="Wingdings 2" panose="05020102010507070707" pitchFamily="18" charset="2"/>
              </a:rPr>
              <a:t>  </a:t>
            </a:r>
            <a:r>
              <a:rPr lang="en-US" altLang="zh-CN" b="1" dirty="0">
                <a:sym typeface="Wingdings 2" panose="05020102010507070707" pitchFamily="18" charset="2"/>
              </a:rPr>
              <a:t>Intel pentium</a:t>
            </a:r>
            <a:endParaRPr lang="en-US" altLang="zh-CN" b="1" dirty="0">
              <a:sym typeface="Wingdings 2" panose="05020102010507070707" pitchFamily="18" charset="2"/>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b="1" dirty="0">
                <a:sym typeface="Wingdings 2" panose="05020102010507070707" pitchFamily="18" charset="2"/>
              </a:rPr>
              <a:t>  </a:t>
            </a:r>
            <a:r>
              <a:rPr lang="zh-CN" altLang="en-US" b="1" dirty="0">
                <a:sym typeface="Wingdings 2" panose="05020102010507070707" pitchFamily="18" charset="2"/>
              </a:rPr>
              <a:t>（</a:t>
            </a:r>
            <a:r>
              <a:rPr lang="en-US" altLang="zh-CN" b="1" dirty="0">
                <a:sym typeface="Wingdings 2" panose="05020102010507070707" pitchFamily="18" charset="2"/>
              </a:rPr>
              <a:t>4195835/3145727</a:t>
            </a:r>
            <a:r>
              <a:rPr lang="zh-CN" altLang="en-US" b="1" dirty="0">
                <a:sym typeface="Wingdings 2" panose="05020102010507070707" pitchFamily="18" charset="2"/>
              </a:rPr>
              <a:t>）*</a:t>
            </a:r>
            <a:r>
              <a:rPr lang="en-US" altLang="zh-CN" b="1" dirty="0">
                <a:sym typeface="Wingdings 2" panose="05020102010507070707" pitchFamily="18" charset="2"/>
              </a:rPr>
              <a:t>3145727- 4195835</a:t>
            </a:r>
            <a:endParaRPr lang="en-US" altLang="zh-CN" b="1" dirty="0">
              <a:sym typeface="Wingdings 2" panose="05020102010507070707" pitchFamily="18" charset="2"/>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b="1" dirty="0">
                <a:sym typeface="Wingdings 2" panose="05020102010507070707" pitchFamily="18" charset="2"/>
              </a:rPr>
              <a:t>   </a:t>
            </a:r>
            <a:r>
              <a:rPr lang="zh-CN" altLang="en-US" b="1" dirty="0">
                <a:sym typeface="Wingdings 2" panose="05020102010507070707" pitchFamily="18" charset="2"/>
              </a:rPr>
              <a:t>       ≠</a:t>
            </a:r>
            <a:r>
              <a:rPr lang="en-US" altLang="zh-CN" b="1" dirty="0">
                <a:sym typeface="Wingdings 2" panose="05020102010507070707" pitchFamily="18" charset="2"/>
              </a:rPr>
              <a:t>0</a:t>
            </a:r>
            <a:r>
              <a:rPr lang="zh-CN" altLang="en-US" b="1" dirty="0">
                <a:sym typeface="Wingdings 2" panose="05020102010507070707" pitchFamily="18" charset="2"/>
              </a:rPr>
              <a:t>，浮点除法存在缺陷；</a:t>
            </a:r>
            <a:endParaRPr lang="zh-CN" altLang="en-US" b="1" dirty="0">
              <a:sym typeface="Wingdings 2" panose="05020102010507070707" pitchFamily="18" charset="2"/>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sym typeface="Wingdings 2" panose="05020102010507070707" pitchFamily="18" charset="2"/>
              </a:rPr>
              <a:t>  公司用来支付更换坏芯片的费用：</a:t>
            </a:r>
            <a:r>
              <a:rPr lang="en-US" altLang="zh-CN" b="1" dirty="0">
                <a:sym typeface="Wingdings 2" panose="05020102010507070707" pitchFamily="18" charset="2"/>
              </a:rPr>
              <a:t>$400,000,000. </a:t>
            </a:r>
            <a:endParaRPr lang="en-US" altLang="zh-CN" b="1" dirty="0">
              <a:sym typeface="Wingdings 2" panose="05020102010507070707" pitchFamily="18" charset="2"/>
            </a:endParaRPr>
          </a:p>
          <a:p>
            <a:pPr marL="228600" indent="-228600" defTabSz="914400" eaLnBrk="1" hangingPunct="1">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5"/>
          <p:cNvSpPr txBox="1">
            <a:spLocks noGrp="1"/>
          </p:cNvSpPr>
          <p:nvPr>
            <p:ph type="sldNum" sz="quarter" idx="12"/>
          </p:nvPr>
        </p:nvSpPr>
        <p:spPr>
          <a:ln/>
        </p:spPr>
        <p:txBody>
          <a:bodyPr anchor="b" anchorCtr="1">
            <a:spAutoFit/>
          </a:bodyPr>
          <a:p>
            <a:pPr marL="0" indent="0" eaLnBrk="1" hangingPunct="1">
              <a:spcBef>
                <a:spcPct val="0"/>
              </a:spcBef>
              <a:buClrTx/>
              <a:buSz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48131" name="Rectangle 2"/>
          <p:cNvSpPr>
            <a:spLocks noGrp="1"/>
          </p:cNvSpPr>
          <p:nvPr>
            <p:ph type="title"/>
          </p:nvPr>
        </p:nvSpPr>
        <p:spPr>
          <a:ln/>
        </p:spPr>
        <p:txBody>
          <a:bodyPr vert="horz" wrap="square" lIns="91440" tIns="45720" rIns="91440" bIns="45720" anchor="b" anchorCtr="0"/>
          <a:p>
            <a:pPr eaLnBrk="1" hangingPunct="1"/>
            <a:r>
              <a:rPr lang="zh-CN" altLang="en-US" sz="3200" dirty="0">
                <a:solidFill>
                  <a:srgbClr val="000000"/>
                </a:solidFill>
                <a:latin typeface="Monotype Corsiva" panose="03010101010201010101" pitchFamily="66" charset="0"/>
                <a:ea typeface="楷体_GB2312" pitchFamily="49" charset="-122"/>
              </a:rPr>
              <a:t>                              </a:t>
            </a:r>
            <a:r>
              <a:rPr lang="zh-CN" altLang="en-US" sz="4000" dirty="0">
                <a:solidFill>
                  <a:srgbClr val="000000"/>
                </a:solidFill>
                <a:latin typeface="Monotype Corsiva" panose="03010101010201010101" pitchFamily="66" charset="0"/>
                <a:ea typeface="楷体_GB2312" pitchFamily="49" charset="-122"/>
              </a:rPr>
              <a:t>软件危机原因</a:t>
            </a:r>
            <a:endParaRPr lang="en-US" altLang="zh-CN" sz="4000" dirty="0">
              <a:solidFill>
                <a:srgbClr val="000000"/>
              </a:solidFill>
              <a:latin typeface="Monotype Corsiva" panose="03010101010201010101" pitchFamily="66" charset="0"/>
              <a:ea typeface="楷体_GB2312" pitchFamily="49" charset="-122"/>
            </a:endParaRPr>
          </a:p>
        </p:txBody>
      </p:sp>
      <p:sp>
        <p:nvSpPr>
          <p:cNvPr id="48132" name="矩形 2"/>
          <p:cNvSpPr/>
          <p:nvPr/>
        </p:nvSpPr>
        <p:spPr>
          <a:xfrm>
            <a:off x="815975" y="1844675"/>
            <a:ext cx="8251825" cy="47418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忽视软件开发前期的调研和需求分析工作</a:t>
            </a:r>
            <a:endParaRPr lang="zh-CN" altLang="en-US" b="1" dirty="0"/>
          </a:p>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缺乏软件开发的经验和有关软件开发数据的积累，使得开发计划很难制定</a:t>
            </a:r>
            <a:endParaRPr lang="zh-CN" altLang="en-US" b="1" dirty="0"/>
          </a:p>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开发过程缺乏统一的、规范化的方法论指导</a:t>
            </a:r>
            <a:endParaRPr lang="zh-CN" altLang="en-US" b="1" dirty="0"/>
          </a:p>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忽视与用户、开发组成员间的及时有效的沟通</a:t>
            </a:r>
            <a:endParaRPr lang="zh-CN" altLang="en-US" b="1" dirty="0"/>
          </a:p>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highlight>
                  <a:srgbClr val="FFFF00"/>
                </a:highlight>
              </a:rPr>
              <a:t>文档资料不规范或不准确，导致开发者失去工作的基础，管理者失去管理的依据</a:t>
            </a:r>
            <a:endParaRPr lang="zh-CN" altLang="en-US" b="1" dirty="0">
              <a:highlight>
                <a:srgbClr val="FFFF00"/>
              </a:highlight>
            </a:endParaRPr>
          </a:p>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没有完善的质量保证体系</a:t>
            </a:r>
            <a:endParaRPr lang="zh-CN" altLang="en-US"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5"/>
          <p:cNvSpPr txBox="1">
            <a:spLocks noGrp="1"/>
          </p:cNvSpPr>
          <p:nvPr>
            <p:ph type="sldNum" sz="quarter" idx="12"/>
          </p:nvPr>
        </p:nvSpPr>
        <p:spPr>
          <a:ln/>
        </p:spPr>
        <p:txBody>
          <a:bodyPr anchor="b" anchorCtr="1">
            <a:spAutoFit/>
          </a:bodyPr>
          <a:p>
            <a:pPr marL="0" indent="0" eaLnBrk="1" hangingPunct="1">
              <a:spcBef>
                <a:spcPct val="0"/>
              </a:spcBef>
              <a:buClrTx/>
              <a:buSz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50179" name="Rectangle 2"/>
          <p:cNvSpPr>
            <a:spLocks noGrp="1"/>
          </p:cNvSpPr>
          <p:nvPr>
            <p:ph type="title"/>
          </p:nvPr>
        </p:nvSpPr>
        <p:spPr>
          <a:ln/>
        </p:spPr>
        <p:txBody>
          <a:bodyPr vert="horz" wrap="square" lIns="91440" tIns="45720" rIns="91440" bIns="45720" anchor="b" anchorCtr="0"/>
          <a:p>
            <a:pPr eaLnBrk="1" hangingPunct="1"/>
            <a:r>
              <a:rPr lang="zh-CN" altLang="en-US" sz="3200" dirty="0">
                <a:solidFill>
                  <a:srgbClr val="000000"/>
                </a:solidFill>
                <a:latin typeface="Monotype Corsiva" panose="03010101010201010101" pitchFamily="66" charset="0"/>
                <a:ea typeface="楷体_GB2312" pitchFamily="49" charset="-122"/>
              </a:rPr>
              <a:t>                            </a:t>
            </a:r>
            <a:r>
              <a:rPr lang="zh-CN" altLang="en-US" sz="4000" dirty="0">
                <a:solidFill>
                  <a:srgbClr val="000000"/>
                </a:solidFill>
                <a:latin typeface="Monotype Corsiva" panose="03010101010201010101" pitchFamily="66" charset="0"/>
                <a:ea typeface="楷体_GB2312" pitchFamily="49" charset="-122"/>
              </a:rPr>
              <a:t>软件危机解决途径</a:t>
            </a:r>
            <a:endParaRPr lang="en-US" altLang="zh-CN" sz="4000" dirty="0">
              <a:solidFill>
                <a:srgbClr val="000000"/>
              </a:solidFill>
              <a:latin typeface="Monotype Corsiva" panose="03010101010201010101" pitchFamily="66" charset="0"/>
              <a:ea typeface="楷体_GB2312" pitchFamily="49" charset="-122"/>
            </a:endParaRPr>
          </a:p>
        </p:txBody>
      </p:sp>
      <p:sp>
        <p:nvSpPr>
          <p:cNvPr id="50180" name="矩形 2"/>
          <p:cNvSpPr/>
          <p:nvPr/>
        </p:nvSpPr>
        <p:spPr>
          <a:xfrm>
            <a:off x="914400" y="1989138"/>
            <a:ext cx="8251825" cy="23066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使用好的软件开发技术和方法</a:t>
            </a:r>
            <a:endParaRPr lang="zh-CN" altLang="en-US" b="1" dirty="0"/>
          </a:p>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highlight>
                  <a:srgbClr val="FFFF00"/>
                </a:highlight>
              </a:rPr>
              <a:t>使用好的软件开发工具，提高软件生产率</a:t>
            </a:r>
            <a:endParaRPr lang="zh-CN" altLang="en-US" b="1" dirty="0">
              <a:highlight>
                <a:srgbClr val="FFFF00"/>
              </a:highlight>
            </a:endParaRPr>
          </a:p>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有良好的组织、严密的管理，各方面人员相互配合共同完成任务</a:t>
            </a:r>
            <a:endParaRPr lang="zh-CN" altLang="en-US" b="1" dirty="0"/>
          </a:p>
        </p:txBody>
      </p:sp>
      <p:sp>
        <p:nvSpPr>
          <p:cNvPr id="6" name="Rectangle 9"/>
          <p:cNvSpPr>
            <a:spLocks noChangeArrowheads="1"/>
          </p:cNvSpPr>
          <p:nvPr/>
        </p:nvSpPr>
        <p:spPr bwMode="auto">
          <a:xfrm>
            <a:off x="1619250" y="4652963"/>
            <a:ext cx="6249988" cy="1363663"/>
          </a:xfrm>
          <a:prstGeom prst="rect">
            <a:avLst/>
          </a:prstGeom>
          <a:solidFill>
            <a:srgbClr val="E7B3E0"/>
          </a:solidFill>
          <a:ln w="38100" cmpd="dbl">
            <a:noFill/>
            <a:miter lim="800000"/>
          </a:ln>
          <a:effectLst>
            <a:outerShdw dist="107763" dir="18900000" algn="ctr" rotWithShape="0">
              <a:schemeClr val="bg2">
                <a:alpha val="50000"/>
              </a:schemeClr>
            </a:outerShdw>
          </a:effectLst>
        </p:spPr>
        <p:txBody>
          <a:bodyPr wrap="none" anchor="ct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nSpc>
                <a:spcPct val="125000"/>
              </a:lnSpc>
              <a:spcBef>
                <a:spcPct val="0"/>
              </a:spcBef>
              <a:buClrTx/>
              <a:buSzTx/>
              <a:buNone/>
            </a:pPr>
            <a:r>
              <a:rPr lang="zh-CN" altLang="en-US" sz="2400" b="1" dirty="0">
                <a:solidFill>
                  <a:srgbClr val="000000"/>
                </a:solidFill>
              </a:rPr>
              <a:t>软件工程正是从技术和管理两方面来研究如何</a:t>
            </a:r>
            <a:endParaRPr lang="en-US" altLang="zh-CN" sz="2400" b="1" dirty="0">
              <a:solidFill>
                <a:srgbClr val="000000"/>
              </a:solidFill>
            </a:endParaRPr>
          </a:p>
          <a:p>
            <a:pPr marL="0" lvl="0" indent="0">
              <a:lnSpc>
                <a:spcPct val="125000"/>
              </a:lnSpc>
              <a:spcBef>
                <a:spcPct val="0"/>
              </a:spcBef>
              <a:buClrTx/>
              <a:buSzTx/>
              <a:buNone/>
            </a:pPr>
            <a:r>
              <a:rPr lang="zh-CN" altLang="en-US" sz="2400" b="1" dirty="0">
                <a:solidFill>
                  <a:srgbClr val="000000"/>
                </a:solidFill>
              </a:rPr>
              <a:t>更好地开发和维护计算机软件的</a:t>
            </a:r>
            <a:endParaRPr lang="zh-CN" altLang="en-US" sz="2400" b="1" dirty="0">
              <a:solidFill>
                <a:srgbClr val="F252EE"/>
              </a:solidFill>
              <a:effectLst>
                <a:outerShdw blurRad="38100" dist="38100" dir="2700000">
                  <a:srgbClr val="C0C0C0"/>
                </a:outerShdw>
              </a:effectLst>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5"/>
          <p:cNvSpPr txBox="1">
            <a:spLocks noGrp="1"/>
          </p:cNvSpPr>
          <p:nvPr>
            <p:ph type="sldNum" sz="quarter" idx="12"/>
          </p:nvPr>
        </p:nvSpPr>
        <p:spPr>
          <a:ln/>
        </p:spPr>
        <p:txBody>
          <a:bodyPr anchor="b" anchorCtr="1">
            <a:spAutoFit/>
          </a:bodyPr>
          <a:p>
            <a:pPr marL="0" indent="0" eaLnBrk="1" hangingPunct="1">
              <a:spcBef>
                <a:spcPct val="0"/>
              </a:spcBef>
              <a:buClrTx/>
              <a:buSz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52227" name="Rectangle 2"/>
          <p:cNvSpPr>
            <a:spLocks noGrp="1"/>
          </p:cNvSpPr>
          <p:nvPr>
            <p:ph type="title"/>
          </p:nvPr>
        </p:nvSpPr>
        <p:spPr>
          <a:ln/>
        </p:spPr>
        <p:txBody>
          <a:bodyPr vert="horz" wrap="square" lIns="91440" tIns="45720" rIns="91440" bIns="45720" anchor="b" anchorCtr="0"/>
          <a:p>
            <a:pPr eaLnBrk="1" hangingPunct="1"/>
            <a:r>
              <a:rPr lang="zh-CN" altLang="en-US" sz="3200" dirty="0">
                <a:solidFill>
                  <a:srgbClr val="000000"/>
                </a:solidFill>
                <a:latin typeface="Monotype Corsiva" panose="03010101010201010101" pitchFamily="66" charset="0"/>
                <a:ea typeface="楷体_GB2312" pitchFamily="49" charset="-122"/>
              </a:rPr>
              <a:t>                            </a:t>
            </a:r>
            <a:r>
              <a:rPr lang="zh-CN" altLang="en-US" sz="4000" dirty="0">
                <a:solidFill>
                  <a:srgbClr val="000000"/>
                </a:solidFill>
                <a:latin typeface="Monotype Corsiva" panose="03010101010201010101" pitchFamily="66" charset="0"/>
                <a:ea typeface="楷体_GB2312" pitchFamily="49" charset="-122"/>
              </a:rPr>
              <a:t>软件工程定义</a:t>
            </a:r>
            <a:endParaRPr lang="en-US" altLang="zh-CN" sz="4000" dirty="0">
              <a:solidFill>
                <a:srgbClr val="000000"/>
              </a:solidFill>
              <a:latin typeface="Monotype Corsiva" panose="03010101010201010101" pitchFamily="66" charset="0"/>
              <a:ea typeface="楷体_GB2312" pitchFamily="49" charset="-122"/>
            </a:endParaRPr>
          </a:p>
        </p:txBody>
      </p:sp>
      <p:sp>
        <p:nvSpPr>
          <p:cNvPr id="52228" name="矩形 2"/>
          <p:cNvSpPr/>
          <p:nvPr/>
        </p:nvSpPr>
        <p:spPr>
          <a:xfrm>
            <a:off x="914400" y="1989138"/>
            <a:ext cx="8251825" cy="37290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b="1" dirty="0"/>
              <a:t>1968</a:t>
            </a:r>
            <a:r>
              <a:rPr lang="zh-CN" altLang="en-US" b="1" dirty="0"/>
              <a:t>年</a:t>
            </a:r>
            <a:r>
              <a:rPr lang="en-US" altLang="zh-CN" b="1" dirty="0"/>
              <a:t>NATO</a:t>
            </a:r>
            <a:r>
              <a:rPr lang="zh-CN" altLang="en-US" b="1" dirty="0"/>
              <a:t>会议：软件工程是为了经济地获得能够在实际机器上有效运行的可靠软件而建立和使用的一系列完善的工程化原则</a:t>
            </a:r>
            <a:endParaRPr lang="zh-CN" altLang="en-US" b="1" dirty="0"/>
          </a:p>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b="1" dirty="0"/>
              <a:t>1993</a:t>
            </a:r>
            <a:r>
              <a:rPr lang="zh-CN" altLang="en-US" b="1" dirty="0"/>
              <a:t>年</a:t>
            </a:r>
            <a:r>
              <a:rPr lang="en-US" altLang="zh-CN" b="1" dirty="0"/>
              <a:t>IEEE</a:t>
            </a:r>
            <a:r>
              <a:rPr lang="zh-CN" altLang="en-US" b="1" dirty="0"/>
              <a:t>：软件工程是（</a:t>
            </a:r>
            <a:r>
              <a:rPr lang="en-US" altLang="zh-CN" b="1" dirty="0"/>
              <a:t>1</a:t>
            </a:r>
            <a:r>
              <a:rPr lang="zh-CN" altLang="en-US" b="1" dirty="0"/>
              <a:t>）把系统的、规范的、可度量的途径应用于软件开发、运行和维护过程；（</a:t>
            </a:r>
            <a:r>
              <a:rPr lang="en-US" altLang="zh-CN" b="1" dirty="0"/>
              <a:t>2</a:t>
            </a:r>
            <a:r>
              <a:rPr lang="zh-CN" altLang="en-US" b="1" dirty="0"/>
              <a:t>）研究（</a:t>
            </a:r>
            <a:r>
              <a:rPr lang="en-US" altLang="zh-CN" b="1" dirty="0"/>
              <a:t>1</a:t>
            </a:r>
            <a:r>
              <a:rPr lang="zh-CN" altLang="en-US" b="1" dirty="0"/>
              <a:t>）中提到的途径</a:t>
            </a:r>
            <a:endParaRPr lang="en-US" altLang="zh-CN" b="1" dirty="0"/>
          </a:p>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solidFill>
                  <a:srgbClr val="FF0000"/>
                </a:solidFill>
              </a:rPr>
              <a:t>工程化原则的重要性</a:t>
            </a:r>
            <a:endParaRPr lang="zh-CN" altLang="en-US" b="1"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5"/>
          <p:cNvSpPr txBox="1">
            <a:spLocks noGrp="1"/>
          </p:cNvSpPr>
          <p:nvPr>
            <p:ph type="sldNum" sz="quarter" idx="12"/>
          </p:nvPr>
        </p:nvSpPr>
        <p:spPr>
          <a:ln/>
        </p:spPr>
        <p:txBody>
          <a:bodyPr anchor="b" anchorCtr="1">
            <a:spAutoFit/>
          </a:bodyPr>
          <a:p>
            <a:pPr marL="0" indent="0" eaLnBrk="1" hangingPunct="1">
              <a:spcBef>
                <a:spcPct val="0"/>
              </a:spcBef>
              <a:buClrTx/>
              <a:buSz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54275" name="Rectangle 2"/>
          <p:cNvSpPr>
            <a:spLocks noGrp="1"/>
          </p:cNvSpPr>
          <p:nvPr>
            <p:ph type="title"/>
          </p:nvPr>
        </p:nvSpPr>
        <p:spPr>
          <a:ln/>
        </p:spPr>
        <p:txBody>
          <a:bodyPr vert="horz" wrap="square" lIns="91440" tIns="45720" rIns="91440" bIns="45720" anchor="b" anchorCtr="0"/>
          <a:p>
            <a:pPr eaLnBrk="1" hangingPunct="1"/>
            <a:r>
              <a:rPr lang="zh-CN" altLang="en-US" sz="3200" dirty="0">
                <a:solidFill>
                  <a:srgbClr val="000000"/>
                </a:solidFill>
                <a:latin typeface="Monotype Corsiva" panose="03010101010201010101" pitchFamily="66" charset="0"/>
                <a:ea typeface="楷体_GB2312" pitchFamily="49" charset="-122"/>
              </a:rPr>
              <a:t>                            </a:t>
            </a:r>
            <a:r>
              <a:rPr lang="zh-CN" altLang="en-US" sz="4000" dirty="0">
                <a:solidFill>
                  <a:srgbClr val="000000"/>
                </a:solidFill>
                <a:latin typeface="Monotype Corsiva" panose="03010101010201010101" pitchFamily="66" charset="0"/>
                <a:ea typeface="楷体_GB2312" pitchFamily="49" charset="-122"/>
              </a:rPr>
              <a:t>软件工程三要素</a:t>
            </a:r>
            <a:endParaRPr lang="en-US" altLang="zh-CN" sz="4000" dirty="0">
              <a:solidFill>
                <a:srgbClr val="000000"/>
              </a:solidFill>
              <a:latin typeface="Monotype Corsiva" panose="03010101010201010101" pitchFamily="66" charset="0"/>
              <a:ea typeface="楷体_GB2312" pitchFamily="49" charset="-122"/>
            </a:endParaRPr>
          </a:p>
        </p:txBody>
      </p:sp>
      <p:sp>
        <p:nvSpPr>
          <p:cNvPr id="54276" name="矩形 2"/>
          <p:cNvSpPr/>
          <p:nvPr/>
        </p:nvSpPr>
        <p:spPr>
          <a:xfrm>
            <a:off x="914400" y="1700213"/>
            <a:ext cx="8251825" cy="52006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方法：为软件开发提供了“如何做 ”的技术 </a:t>
            </a:r>
            <a:endParaRPr lang="en-US" altLang="zh-CN" sz="2000"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项目计划与估算、软件系统需求分析、数据结构、系统总体结构的设计等</a:t>
            </a:r>
            <a:endParaRPr lang="zh-CN" altLang="en-US" sz="2000" b="1" dirty="0"/>
          </a:p>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工具：为软件工程方法提供了自动的或半自动的软件支撑环境 </a:t>
            </a:r>
            <a:endParaRPr lang="en-US" altLang="zh-CN" sz="2000"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把软件工具集成起来，建立起称之为计算机辅助软件工程</a:t>
            </a:r>
            <a:r>
              <a:rPr lang="en-US" altLang="en-US" sz="2000" b="1" dirty="0"/>
              <a:t>(CASE)</a:t>
            </a:r>
            <a:r>
              <a:rPr lang="zh-CN" altLang="en-US" sz="2000" b="1" dirty="0"/>
              <a:t>的软件开发支撑系统。</a:t>
            </a:r>
            <a:r>
              <a:rPr lang="en-US" altLang="en-US" sz="2000" b="1" dirty="0"/>
              <a:t>CASE</a:t>
            </a:r>
            <a:r>
              <a:rPr lang="zh-CN" altLang="en-US" sz="2000" b="1" dirty="0"/>
              <a:t>将各种软件工具、开发机器和一个存放开发过程信息的工程数据库组合起来形成一个软件工程环境。</a:t>
            </a:r>
            <a:r>
              <a:rPr lang="en-US" altLang="en-US" sz="2000" b="1" dirty="0"/>
              <a:t> </a:t>
            </a:r>
            <a:endParaRPr lang="en-US" altLang="zh-CN" sz="2000" b="1" dirty="0"/>
          </a:p>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过程：将软件工程的方法和工具综合起来以达到合理、及时地进行计算机软件开发的目的</a:t>
            </a:r>
            <a:endParaRPr lang="en-US" altLang="zh-CN" sz="2000"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定义方法使用的顺序 </a:t>
            </a:r>
            <a:endParaRPr lang="en-US" altLang="zh-CN" sz="2000"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定义要求交付的文档资料 </a:t>
            </a:r>
            <a:endParaRPr lang="en-US" altLang="zh-CN" sz="2000"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定义为保证质量和适应变化所需要的管理 </a:t>
            </a:r>
            <a:endParaRPr lang="en-US" altLang="zh-CN" sz="2000"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定义软件开发各个阶段完成的里程碑 </a:t>
            </a:r>
            <a:endParaRPr lang="zh-CN" altLang="en-US" sz="20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5"/>
          <p:cNvSpPr txBox="1">
            <a:spLocks noGrp="1"/>
          </p:cNvSpPr>
          <p:nvPr>
            <p:ph type="sldNum" sz="quarter" idx="12"/>
          </p:nvPr>
        </p:nvSpPr>
        <p:spPr>
          <a:ln/>
        </p:spPr>
        <p:txBody>
          <a:bodyPr anchor="b" anchorCtr="1">
            <a:spAutoFit/>
          </a:bodyPr>
          <a:p>
            <a:pPr marL="0" indent="0" eaLnBrk="1" hangingPunct="1">
              <a:spcBef>
                <a:spcPct val="0"/>
              </a:spcBef>
              <a:buClrTx/>
              <a:buSz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56323" name="Rectangle 2"/>
          <p:cNvSpPr>
            <a:spLocks noGrp="1"/>
          </p:cNvSpPr>
          <p:nvPr>
            <p:ph type="title"/>
          </p:nvPr>
        </p:nvSpPr>
        <p:spPr>
          <a:ln/>
        </p:spPr>
        <p:txBody>
          <a:bodyPr vert="horz" wrap="square" lIns="91440" tIns="45720" rIns="91440" bIns="45720" anchor="b" anchorCtr="0"/>
          <a:p>
            <a:pPr eaLnBrk="1" hangingPunct="1"/>
            <a:r>
              <a:rPr lang="zh-CN" altLang="en-US" sz="3200" dirty="0">
                <a:solidFill>
                  <a:srgbClr val="000000"/>
                </a:solidFill>
                <a:latin typeface="Monotype Corsiva" panose="03010101010201010101" pitchFamily="66" charset="0"/>
                <a:ea typeface="楷体_GB2312" pitchFamily="49" charset="-122"/>
              </a:rPr>
              <a:t>                            </a:t>
            </a:r>
            <a:r>
              <a:rPr lang="zh-CN" altLang="en-US" sz="4000" dirty="0">
                <a:solidFill>
                  <a:srgbClr val="000000"/>
                </a:solidFill>
                <a:latin typeface="Monotype Corsiva" panose="03010101010201010101" pitchFamily="66" charset="0"/>
                <a:ea typeface="楷体_GB2312" pitchFamily="49" charset="-122"/>
              </a:rPr>
              <a:t>软件工程基本目标</a:t>
            </a:r>
            <a:endParaRPr lang="en-US" altLang="zh-CN" sz="4000" dirty="0">
              <a:solidFill>
                <a:srgbClr val="000000"/>
              </a:solidFill>
              <a:latin typeface="Monotype Corsiva" panose="03010101010201010101" pitchFamily="66" charset="0"/>
              <a:ea typeface="楷体_GB2312" pitchFamily="49" charset="-122"/>
            </a:endParaRPr>
          </a:p>
        </p:txBody>
      </p:sp>
      <p:grpSp>
        <p:nvGrpSpPr>
          <p:cNvPr id="56324" name="Group 5"/>
          <p:cNvGrpSpPr/>
          <p:nvPr/>
        </p:nvGrpSpPr>
        <p:grpSpPr>
          <a:xfrm>
            <a:off x="1258888" y="2205038"/>
            <a:ext cx="6985000" cy="695325"/>
            <a:chOff x="0" y="0"/>
            <a:chExt cx="4246" cy="333"/>
          </a:xfrm>
        </p:grpSpPr>
        <p:grpSp>
          <p:nvGrpSpPr>
            <p:cNvPr id="56350" name="Group 6"/>
            <p:cNvGrpSpPr/>
            <p:nvPr/>
          </p:nvGrpSpPr>
          <p:grpSpPr>
            <a:xfrm>
              <a:off x="3" y="0"/>
              <a:ext cx="4243" cy="333"/>
              <a:chOff x="0" y="0"/>
              <a:chExt cx="4243" cy="333"/>
            </a:xfrm>
          </p:grpSpPr>
          <p:sp>
            <p:nvSpPr>
              <p:cNvPr id="56352" name="AutoShape 7"/>
              <p:cNvSpPr/>
              <p:nvPr/>
            </p:nvSpPr>
            <p:spPr>
              <a:xfrm>
                <a:off x="0" y="0"/>
                <a:ext cx="4243" cy="333"/>
              </a:xfrm>
              <a:prstGeom prst="roundRect">
                <a:avLst>
                  <a:gd name="adj" fmla="val 15657"/>
                </a:avLst>
              </a:prstGeom>
              <a:solidFill>
                <a:schemeClr val="accent2"/>
              </a:solidFill>
              <a:ln w="3175" cap="flat" cmpd="sng">
                <a:solidFill>
                  <a:srgbClr val="969696">
                    <a:alpha val="56862"/>
                  </a:srgbClr>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sp>
            <p:nvSpPr>
              <p:cNvPr id="56353" name="AutoShape 8"/>
              <p:cNvSpPr/>
              <p:nvPr/>
            </p:nvSpPr>
            <p:spPr>
              <a:xfrm flipV="1">
                <a:off x="27" y="12"/>
                <a:ext cx="4184" cy="190"/>
              </a:xfrm>
              <a:prstGeom prst="roundRect">
                <a:avLst>
                  <a:gd name="adj" fmla="val 14324"/>
                </a:avLst>
              </a:prstGeom>
              <a:gradFill rotWithShape="1">
                <a:gsLst>
                  <a:gs pos="0">
                    <a:schemeClr val="bg1">
                      <a:alpha val="0"/>
                    </a:schemeClr>
                  </a:gs>
                  <a:gs pos="100000">
                    <a:schemeClr val="bg1">
                      <a:alpha val="37999"/>
                    </a:schemeClr>
                  </a:gs>
                </a:gsLst>
                <a:lin ang="5400000" scaled="1"/>
                <a:tileRect/>
              </a:gradFill>
              <a:ln w="9525">
                <a:noFill/>
              </a:ln>
            </p:spPr>
            <p:txBody>
              <a:bodyPr rot="10800000"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spcBef>
                    <a:spcPct val="0"/>
                  </a:spcBef>
                  <a:buClrTx/>
                  <a:buSzTx/>
                  <a:buNone/>
                </a:pPr>
                <a:endParaRPr lang="zh-CN" altLang="en-US" sz="2400" b="1" i="1" dirty="0">
                  <a:ea typeface="华文细黑" panose="02010600040101010101" pitchFamily="2" charset="-122"/>
                </a:endParaRPr>
              </a:p>
            </p:txBody>
          </p:sp>
        </p:grpSp>
        <p:sp>
          <p:nvSpPr>
            <p:cNvPr id="56351" name="Text Box 9"/>
            <p:cNvSpPr txBox="1"/>
            <p:nvPr/>
          </p:nvSpPr>
          <p:spPr>
            <a:xfrm>
              <a:off x="0" y="16"/>
              <a:ext cx="4237" cy="289"/>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spcBef>
                  <a:spcPct val="50000"/>
                </a:spcBef>
                <a:buClrTx/>
                <a:buSzTx/>
                <a:buNone/>
              </a:pPr>
              <a:r>
                <a:rPr lang="zh-CN" altLang="en-US" sz="2000" b="1" dirty="0">
                  <a:solidFill>
                    <a:schemeClr val="bg1"/>
                  </a:solidFill>
                  <a:ea typeface="华文细黑" panose="02010600040101010101" pitchFamily="2" charset="-122"/>
                </a:rPr>
                <a:t>付出较低的开发成本</a:t>
              </a:r>
              <a:endParaRPr lang="zh-CN" altLang="en-US" sz="2000" b="1" dirty="0">
                <a:solidFill>
                  <a:schemeClr val="bg1"/>
                </a:solidFill>
                <a:ea typeface="华文细黑" panose="02010600040101010101" pitchFamily="2" charset="-122"/>
              </a:endParaRPr>
            </a:p>
          </p:txBody>
        </p:sp>
      </p:grpSp>
      <p:grpSp>
        <p:nvGrpSpPr>
          <p:cNvPr id="56325" name="Group 10"/>
          <p:cNvGrpSpPr/>
          <p:nvPr/>
        </p:nvGrpSpPr>
        <p:grpSpPr>
          <a:xfrm>
            <a:off x="1258888" y="2733675"/>
            <a:ext cx="6985000" cy="693738"/>
            <a:chOff x="0" y="0"/>
            <a:chExt cx="4246" cy="333"/>
          </a:xfrm>
        </p:grpSpPr>
        <p:grpSp>
          <p:nvGrpSpPr>
            <p:cNvPr id="56346" name="Group 11"/>
            <p:cNvGrpSpPr/>
            <p:nvPr/>
          </p:nvGrpSpPr>
          <p:grpSpPr>
            <a:xfrm>
              <a:off x="3" y="0"/>
              <a:ext cx="4243" cy="333"/>
              <a:chOff x="0" y="0"/>
              <a:chExt cx="4243" cy="333"/>
            </a:xfrm>
          </p:grpSpPr>
          <p:sp>
            <p:nvSpPr>
              <p:cNvPr id="56348" name="AutoShape 12"/>
              <p:cNvSpPr/>
              <p:nvPr/>
            </p:nvSpPr>
            <p:spPr>
              <a:xfrm>
                <a:off x="0" y="0"/>
                <a:ext cx="4243" cy="333"/>
              </a:xfrm>
              <a:prstGeom prst="roundRect">
                <a:avLst>
                  <a:gd name="adj" fmla="val 15657"/>
                </a:avLst>
              </a:prstGeom>
              <a:solidFill>
                <a:schemeClr val="accent2"/>
              </a:solidFill>
              <a:ln w="3175" cap="flat" cmpd="sng">
                <a:solidFill>
                  <a:srgbClr val="969696">
                    <a:alpha val="56862"/>
                  </a:srgbClr>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sp>
            <p:nvSpPr>
              <p:cNvPr id="56349" name="AutoShape 13"/>
              <p:cNvSpPr/>
              <p:nvPr/>
            </p:nvSpPr>
            <p:spPr>
              <a:xfrm flipV="1">
                <a:off x="27" y="12"/>
                <a:ext cx="4184" cy="190"/>
              </a:xfrm>
              <a:prstGeom prst="roundRect">
                <a:avLst>
                  <a:gd name="adj" fmla="val 14324"/>
                </a:avLst>
              </a:prstGeom>
              <a:gradFill rotWithShape="1">
                <a:gsLst>
                  <a:gs pos="0">
                    <a:schemeClr val="bg1">
                      <a:alpha val="0"/>
                    </a:schemeClr>
                  </a:gs>
                  <a:gs pos="100000">
                    <a:schemeClr val="bg1">
                      <a:alpha val="37999"/>
                    </a:schemeClr>
                  </a:gs>
                </a:gsLst>
                <a:lin ang="5400000" scaled="1"/>
                <a:tileRect/>
              </a:gradFill>
              <a:ln w="9525">
                <a:noFill/>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grpSp>
        <p:sp>
          <p:nvSpPr>
            <p:cNvPr id="56347" name="Text Box 14"/>
            <p:cNvSpPr txBox="1"/>
            <p:nvPr/>
          </p:nvSpPr>
          <p:spPr>
            <a:xfrm>
              <a:off x="0" y="21"/>
              <a:ext cx="4237" cy="289"/>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spcBef>
                  <a:spcPct val="50000"/>
                </a:spcBef>
                <a:buClrTx/>
                <a:buSzTx/>
                <a:buNone/>
              </a:pPr>
              <a:r>
                <a:rPr lang="zh-CN" altLang="en-US" sz="2000" b="1" dirty="0">
                  <a:solidFill>
                    <a:schemeClr val="bg1"/>
                  </a:solidFill>
                  <a:ea typeface="华文细黑" panose="02010600040101010101" pitchFamily="2" charset="-122"/>
                </a:rPr>
                <a:t>达到要求的软件功能</a:t>
              </a:r>
              <a:endParaRPr lang="zh-CN" altLang="en-US" sz="2000" b="1" dirty="0">
                <a:solidFill>
                  <a:schemeClr val="bg1"/>
                </a:solidFill>
                <a:ea typeface="华文细黑" panose="02010600040101010101" pitchFamily="2" charset="-122"/>
              </a:endParaRPr>
            </a:p>
          </p:txBody>
        </p:sp>
      </p:grpSp>
      <p:grpSp>
        <p:nvGrpSpPr>
          <p:cNvPr id="56326" name="Group 15"/>
          <p:cNvGrpSpPr/>
          <p:nvPr/>
        </p:nvGrpSpPr>
        <p:grpSpPr>
          <a:xfrm>
            <a:off x="1258888" y="3213100"/>
            <a:ext cx="6985000" cy="720725"/>
            <a:chOff x="0" y="-12"/>
            <a:chExt cx="4246" cy="345"/>
          </a:xfrm>
        </p:grpSpPr>
        <p:grpSp>
          <p:nvGrpSpPr>
            <p:cNvPr id="56342" name="Group 16"/>
            <p:cNvGrpSpPr/>
            <p:nvPr/>
          </p:nvGrpSpPr>
          <p:grpSpPr>
            <a:xfrm>
              <a:off x="3" y="0"/>
              <a:ext cx="4243" cy="333"/>
              <a:chOff x="0" y="0"/>
              <a:chExt cx="4243" cy="333"/>
            </a:xfrm>
          </p:grpSpPr>
          <p:sp>
            <p:nvSpPr>
              <p:cNvPr id="56344" name="AutoShape 17"/>
              <p:cNvSpPr/>
              <p:nvPr/>
            </p:nvSpPr>
            <p:spPr>
              <a:xfrm>
                <a:off x="0" y="0"/>
                <a:ext cx="4243" cy="333"/>
              </a:xfrm>
              <a:prstGeom prst="roundRect">
                <a:avLst>
                  <a:gd name="adj" fmla="val 15657"/>
                </a:avLst>
              </a:prstGeom>
              <a:solidFill>
                <a:schemeClr val="accent2"/>
              </a:solidFill>
              <a:ln w="3175" cap="flat" cmpd="sng">
                <a:solidFill>
                  <a:srgbClr val="969696">
                    <a:alpha val="56862"/>
                  </a:srgbClr>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sp>
            <p:nvSpPr>
              <p:cNvPr id="56345" name="AutoShape 18"/>
              <p:cNvSpPr/>
              <p:nvPr/>
            </p:nvSpPr>
            <p:spPr>
              <a:xfrm flipV="1">
                <a:off x="27" y="12"/>
                <a:ext cx="4184" cy="190"/>
              </a:xfrm>
              <a:prstGeom prst="roundRect">
                <a:avLst>
                  <a:gd name="adj" fmla="val 14324"/>
                </a:avLst>
              </a:prstGeom>
              <a:gradFill rotWithShape="1">
                <a:gsLst>
                  <a:gs pos="0">
                    <a:schemeClr val="bg1">
                      <a:alpha val="0"/>
                    </a:schemeClr>
                  </a:gs>
                  <a:gs pos="100000">
                    <a:schemeClr val="bg1">
                      <a:alpha val="37999"/>
                    </a:schemeClr>
                  </a:gs>
                </a:gsLst>
                <a:lin ang="5400000" scaled="1"/>
                <a:tileRect/>
              </a:gradFill>
              <a:ln w="9525">
                <a:noFill/>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grpSp>
        <p:sp>
          <p:nvSpPr>
            <p:cNvPr id="56343" name="Text Box 19"/>
            <p:cNvSpPr txBox="1"/>
            <p:nvPr/>
          </p:nvSpPr>
          <p:spPr>
            <a:xfrm>
              <a:off x="0" y="-12"/>
              <a:ext cx="4237" cy="289"/>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spcBef>
                  <a:spcPct val="50000"/>
                </a:spcBef>
                <a:buClrTx/>
                <a:buSzTx/>
                <a:buNone/>
              </a:pPr>
              <a:r>
                <a:rPr lang="en-US" altLang="zh-CN" sz="2400" dirty="0">
                  <a:ea typeface="华文细黑" panose="02010600040101010101" pitchFamily="2" charset="-122"/>
                </a:rPr>
                <a:t>·</a:t>
              </a:r>
              <a:r>
                <a:rPr lang="zh-CN" altLang="en-US" sz="2000" b="1" dirty="0">
                  <a:solidFill>
                    <a:schemeClr val="bg1"/>
                  </a:solidFill>
                  <a:ea typeface="华文细黑" panose="02010600040101010101" pitchFamily="2" charset="-122"/>
                </a:rPr>
                <a:t>取得较好的软件性能 </a:t>
              </a:r>
              <a:endParaRPr lang="zh-CN" altLang="en-US" sz="2000" b="1" dirty="0">
                <a:solidFill>
                  <a:schemeClr val="bg1"/>
                </a:solidFill>
                <a:ea typeface="华文细黑" panose="02010600040101010101" pitchFamily="2" charset="-122"/>
              </a:endParaRPr>
            </a:p>
          </p:txBody>
        </p:sp>
      </p:grpSp>
      <p:grpSp>
        <p:nvGrpSpPr>
          <p:cNvPr id="56327" name="Group 20"/>
          <p:cNvGrpSpPr/>
          <p:nvPr/>
        </p:nvGrpSpPr>
        <p:grpSpPr>
          <a:xfrm>
            <a:off x="1258888" y="3741738"/>
            <a:ext cx="6985000" cy="695325"/>
            <a:chOff x="0" y="0"/>
            <a:chExt cx="4246" cy="333"/>
          </a:xfrm>
        </p:grpSpPr>
        <p:grpSp>
          <p:nvGrpSpPr>
            <p:cNvPr id="56338" name="Group 21"/>
            <p:cNvGrpSpPr/>
            <p:nvPr/>
          </p:nvGrpSpPr>
          <p:grpSpPr>
            <a:xfrm>
              <a:off x="3" y="0"/>
              <a:ext cx="4243" cy="333"/>
              <a:chOff x="0" y="0"/>
              <a:chExt cx="4243" cy="333"/>
            </a:xfrm>
          </p:grpSpPr>
          <p:sp>
            <p:nvSpPr>
              <p:cNvPr id="56340" name="AutoShape 22"/>
              <p:cNvSpPr/>
              <p:nvPr/>
            </p:nvSpPr>
            <p:spPr>
              <a:xfrm>
                <a:off x="0" y="0"/>
                <a:ext cx="4243" cy="333"/>
              </a:xfrm>
              <a:prstGeom prst="roundRect">
                <a:avLst>
                  <a:gd name="adj" fmla="val 15657"/>
                </a:avLst>
              </a:prstGeom>
              <a:solidFill>
                <a:schemeClr val="accent2"/>
              </a:solidFill>
              <a:ln w="3175" cap="flat" cmpd="sng">
                <a:solidFill>
                  <a:srgbClr val="969696">
                    <a:alpha val="56862"/>
                  </a:srgbClr>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sp>
            <p:nvSpPr>
              <p:cNvPr id="56341" name="AutoShape 23"/>
              <p:cNvSpPr/>
              <p:nvPr/>
            </p:nvSpPr>
            <p:spPr>
              <a:xfrm flipV="1">
                <a:off x="27" y="12"/>
                <a:ext cx="4184" cy="190"/>
              </a:xfrm>
              <a:prstGeom prst="roundRect">
                <a:avLst>
                  <a:gd name="adj" fmla="val 14324"/>
                </a:avLst>
              </a:prstGeom>
              <a:gradFill rotWithShape="1">
                <a:gsLst>
                  <a:gs pos="0">
                    <a:schemeClr val="bg1">
                      <a:alpha val="0"/>
                    </a:schemeClr>
                  </a:gs>
                  <a:gs pos="100000">
                    <a:schemeClr val="bg1">
                      <a:alpha val="37999"/>
                    </a:schemeClr>
                  </a:gs>
                </a:gsLst>
                <a:lin ang="5400000" scaled="1"/>
                <a:tileRect/>
              </a:gradFill>
              <a:ln w="9525">
                <a:noFill/>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grpSp>
        <p:sp>
          <p:nvSpPr>
            <p:cNvPr id="56339" name="Text Box 24"/>
            <p:cNvSpPr txBox="1"/>
            <p:nvPr/>
          </p:nvSpPr>
          <p:spPr>
            <a:xfrm>
              <a:off x="0" y="21"/>
              <a:ext cx="4237" cy="289"/>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spcBef>
                  <a:spcPct val="50000"/>
                </a:spcBef>
                <a:buClrTx/>
                <a:buSzTx/>
                <a:buNone/>
              </a:pPr>
              <a:r>
                <a:rPr lang="en-US" altLang="zh-CN" sz="2400" dirty="0">
                  <a:ea typeface="华文细黑" panose="02010600040101010101" pitchFamily="2" charset="-122"/>
                </a:rPr>
                <a:t>·</a:t>
              </a:r>
              <a:r>
                <a:rPr lang="zh-CN" altLang="en-US" sz="2000" b="1" dirty="0">
                  <a:solidFill>
                    <a:schemeClr val="bg1"/>
                  </a:solidFill>
                  <a:ea typeface="华文细黑" panose="02010600040101010101" pitchFamily="2" charset="-122"/>
                </a:rPr>
                <a:t>开发的软件易于移植</a:t>
              </a:r>
              <a:r>
                <a:rPr lang="zh-CN" altLang="en-US" sz="2400" dirty="0">
                  <a:ea typeface="华文细黑" panose="02010600040101010101" pitchFamily="2" charset="-122"/>
                </a:rPr>
                <a:t> </a:t>
              </a:r>
              <a:endParaRPr lang="zh-CN" altLang="en-US" sz="2000" b="1" dirty="0">
                <a:solidFill>
                  <a:schemeClr val="bg1"/>
                </a:solidFill>
                <a:ea typeface="华文细黑" panose="02010600040101010101" pitchFamily="2" charset="-122"/>
              </a:endParaRPr>
            </a:p>
          </p:txBody>
        </p:sp>
      </p:grpSp>
      <p:grpSp>
        <p:nvGrpSpPr>
          <p:cNvPr id="56328" name="Group 25"/>
          <p:cNvGrpSpPr/>
          <p:nvPr/>
        </p:nvGrpSpPr>
        <p:grpSpPr>
          <a:xfrm>
            <a:off x="1258888" y="4244975"/>
            <a:ext cx="6985000" cy="696913"/>
            <a:chOff x="0" y="0"/>
            <a:chExt cx="4246" cy="333"/>
          </a:xfrm>
        </p:grpSpPr>
        <p:grpSp>
          <p:nvGrpSpPr>
            <p:cNvPr id="56334" name="Group 26"/>
            <p:cNvGrpSpPr/>
            <p:nvPr/>
          </p:nvGrpSpPr>
          <p:grpSpPr>
            <a:xfrm>
              <a:off x="3" y="0"/>
              <a:ext cx="4243" cy="333"/>
              <a:chOff x="0" y="0"/>
              <a:chExt cx="4243" cy="333"/>
            </a:xfrm>
          </p:grpSpPr>
          <p:sp>
            <p:nvSpPr>
              <p:cNvPr id="56336" name="AutoShape 27"/>
              <p:cNvSpPr/>
              <p:nvPr/>
            </p:nvSpPr>
            <p:spPr>
              <a:xfrm>
                <a:off x="0" y="0"/>
                <a:ext cx="4243" cy="333"/>
              </a:xfrm>
              <a:prstGeom prst="roundRect">
                <a:avLst>
                  <a:gd name="adj" fmla="val 15657"/>
                </a:avLst>
              </a:prstGeom>
              <a:solidFill>
                <a:schemeClr val="accent2"/>
              </a:solidFill>
              <a:ln w="3175" cap="flat" cmpd="sng">
                <a:solidFill>
                  <a:srgbClr val="969696">
                    <a:alpha val="56862"/>
                  </a:srgbClr>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sp>
            <p:nvSpPr>
              <p:cNvPr id="56337" name="AutoShape 28"/>
              <p:cNvSpPr/>
              <p:nvPr/>
            </p:nvSpPr>
            <p:spPr>
              <a:xfrm flipV="1">
                <a:off x="27" y="12"/>
                <a:ext cx="4184" cy="190"/>
              </a:xfrm>
              <a:prstGeom prst="roundRect">
                <a:avLst>
                  <a:gd name="adj" fmla="val 14324"/>
                </a:avLst>
              </a:prstGeom>
              <a:gradFill rotWithShape="1">
                <a:gsLst>
                  <a:gs pos="0">
                    <a:schemeClr val="bg1">
                      <a:alpha val="0"/>
                    </a:schemeClr>
                  </a:gs>
                  <a:gs pos="100000">
                    <a:schemeClr val="bg1">
                      <a:alpha val="37999"/>
                    </a:schemeClr>
                  </a:gs>
                </a:gsLst>
                <a:lin ang="5400000" scaled="1"/>
                <a:tileRect/>
              </a:gradFill>
              <a:ln w="9525">
                <a:noFill/>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grpSp>
        <p:sp>
          <p:nvSpPr>
            <p:cNvPr id="56335" name="Text Box 29"/>
            <p:cNvSpPr txBox="1"/>
            <p:nvPr/>
          </p:nvSpPr>
          <p:spPr>
            <a:xfrm>
              <a:off x="0" y="19"/>
              <a:ext cx="4237" cy="289"/>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spcBef>
                  <a:spcPct val="50000"/>
                </a:spcBef>
                <a:buClrTx/>
                <a:buSzTx/>
                <a:buNone/>
              </a:pPr>
              <a:r>
                <a:rPr lang="en-US" altLang="zh-CN" sz="2400" dirty="0">
                  <a:ea typeface="华文细黑" panose="02010600040101010101" pitchFamily="2" charset="-122"/>
                </a:rPr>
                <a:t>·</a:t>
              </a:r>
              <a:r>
                <a:rPr lang="zh-CN" altLang="en-US" sz="2000" b="1" dirty="0">
                  <a:solidFill>
                    <a:schemeClr val="bg1"/>
                  </a:solidFill>
                  <a:ea typeface="华文细黑" panose="02010600040101010101" pitchFamily="2" charset="-122"/>
                </a:rPr>
                <a:t>需要较低的维护费用 </a:t>
              </a:r>
              <a:endParaRPr lang="zh-CN" altLang="en-US" sz="2000" b="1" dirty="0">
                <a:solidFill>
                  <a:schemeClr val="bg1"/>
                </a:solidFill>
                <a:ea typeface="华文细黑" panose="02010600040101010101" pitchFamily="2" charset="-122"/>
              </a:endParaRPr>
            </a:p>
          </p:txBody>
        </p:sp>
      </p:grpSp>
      <p:grpSp>
        <p:nvGrpSpPr>
          <p:cNvPr id="56329" name="Group 29"/>
          <p:cNvGrpSpPr/>
          <p:nvPr/>
        </p:nvGrpSpPr>
        <p:grpSpPr>
          <a:xfrm>
            <a:off x="1255713" y="4749800"/>
            <a:ext cx="6985000" cy="693738"/>
            <a:chOff x="0" y="0"/>
            <a:chExt cx="4246" cy="333"/>
          </a:xfrm>
        </p:grpSpPr>
        <p:grpSp>
          <p:nvGrpSpPr>
            <p:cNvPr id="56330" name="Group 30"/>
            <p:cNvGrpSpPr/>
            <p:nvPr/>
          </p:nvGrpSpPr>
          <p:grpSpPr>
            <a:xfrm>
              <a:off x="3" y="0"/>
              <a:ext cx="4243" cy="333"/>
              <a:chOff x="0" y="0"/>
              <a:chExt cx="4243" cy="333"/>
            </a:xfrm>
          </p:grpSpPr>
          <p:sp>
            <p:nvSpPr>
              <p:cNvPr id="56332" name="AutoShape 33"/>
              <p:cNvSpPr/>
              <p:nvPr/>
            </p:nvSpPr>
            <p:spPr>
              <a:xfrm>
                <a:off x="0" y="0"/>
                <a:ext cx="4243" cy="333"/>
              </a:xfrm>
              <a:prstGeom prst="roundRect">
                <a:avLst>
                  <a:gd name="adj" fmla="val 15657"/>
                </a:avLst>
              </a:prstGeom>
              <a:solidFill>
                <a:schemeClr val="accent2"/>
              </a:solidFill>
              <a:ln w="3175" cap="flat" cmpd="sng">
                <a:solidFill>
                  <a:srgbClr val="969696">
                    <a:alpha val="56862"/>
                  </a:srgbClr>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sp>
            <p:nvSpPr>
              <p:cNvPr id="56333" name="AutoShape 34"/>
              <p:cNvSpPr/>
              <p:nvPr/>
            </p:nvSpPr>
            <p:spPr>
              <a:xfrm flipV="1">
                <a:off x="27" y="12"/>
                <a:ext cx="4184" cy="190"/>
              </a:xfrm>
              <a:prstGeom prst="roundRect">
                <a:avLst>
                  <a:gd name="adj" fmla="val 14324"/>
                </a:avLst>
              </a:prstGeom>
              <a:gradFill rotWithShape="1">
                <a:gsLst>
                  <a:gs pos="0">
                    <a:schemeClr val="bg1">
                      <a:alpha val="0"/>
                    </a:schemeClr>
                  </a:gs>
                  <a:gs pos="100000">
                    <a:schemeClr val="bg1">
                      <a:alpha val="37999"/>
                    </a:schemeClr>
                  </a:gs>
                </a:gsLst>
                <a:lin ang="5400000" scaled="1"/>
                <a:tileRect/>
              </a:gradFill>
              <a:ln w="9525">
                <a:noFill/>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endParaRPr lang="zh-CN" altLang="en-US" sz="2400" b="1" i="1" dirty="0">
                  <a:ea typeface="华文细黑" panose="02010600040101010101" pitchFamily="2" charset="-122"/>
                </a:endParaRPr>
              </a:p>
            </p:txBody>
          </p:sp>
        </p:grpSp>
        <p:sp>
          <p:nvSpPr>
            <p:cNvPr id="56331" name="Text Box 35"/>
            <p:cNvSpPr txBox="1"/>
            <p:nvPr/>
          </p:nvSpPr>
          <p:spPr>
            <a:xfrm>
              <a:off x="0" y="19"/>
              <a:ext cx="4237" cy="289"/>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spcBef>
                  <a:spcPct val="50000"/>
                </a:spcBef>
                <a:buClrTx/>
                <a:buSzTx/>
                <a:buNone/>
              </a:pPr>
              <a:r>
                <a:rPr lang="en-US" altLang="zh-CN" sz="2400" dirty="0">
                  <a:ea typeface="华文细黑" panose="02010600040101010101" pitchFamily="2" charset="-122"/>
                </a:rPr>
                <a:t>·</a:t>
              </a:r>
              <a:r>
                <a:rPr lang="zh-CN" altLang="en-US" sz="2000" b="1" dirty="0">
                  <a:solidFill>
                    <a:schemeClr val="bg1"/>
                  </a:solidFill>
                  <a:highlight>
                    <a:srgbClr val="FFFF00"/>
                  </a:highlight>
                  <a:ea typeface="华文细黑" panose="02010600040101010101" pitchFamily="2" charset="-122"/>
                </a:rPr>
                <a:t>能按时完成开发工作，及时交付使用</a:t>
              </a:r>
              <a:endParaRPr lang="zh-CN" altLang="en-US" sz="2000" b="1" dirty="0">
                <a:solidFill>
                  <a:schemeClr val="bg1"/>
                </a:solidFill>
                <a:highlight>
                  <a:srgbClr val="FFFF00"/>
                </a:highlight>
                <a:ea typeface="华文细黑" panose="02010600040101010101" pitchFamily="2" charset="-122"/>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5"/>
          <p:cNvSpPr txBox="1">
            <a:spLocks noGrp="1"/>
          </p:cNvSpPr>
          <p:nvPr>
            <p:ph type="sldNum" sz="quarter" idx="12"/>
          </p:nvPr>
        </p:nvSpPr>
        <p:spPr>
          <a:ln/>
        </p:spPr>
        <p:txBody>
          <a:bodyPr anchor="b" anchorCtr="1">
            <a:spAutoFit/>
          </a:bodyPr>
          <a:p>
            <a:pPr marL="0" indent="0" eaLnBrk="1" hangingPunct="1">
              <a:spcBef>
                <a:spcPct val="0"/>
              </a:spcBef>
              <a:buClrTx/>
              <a:buSz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58371" name="Rectangle 2"/>
          <p:cNvSpPr>
            <a:spLocks noGrp="1"/>
          </p:cNvSpPr>
          <p:nvPr>
            <p:ph type="title"/>
          </p:nvPr>
        </p:nvSpPr>
        <p:spPr>
          <a:ln/>
        </p:spPr>
        <p:txBody>
          <a:bodyPr vert="horz" wrap="square" lIns="91440" tIns="45720" rIns="91440" bIns="45720" anchor="b" anchorCtr="0"/>
          <a:p>
            <a:pPr eaLnBrk="1" hangingPunct="1"/>
            <a:r>
              <a:rPr lang="zh-CN" altLang="en-US" sz="3200" dirty="0">
                <a:solidFill>
                  <a:srgbClr val="000000"/>
                </a:solidFill>
                <a:latin typeface="Monotype Corsiva" panose="03010101010201010101" pitchFamily="66" charset="0"/>
                <a:ea typeface="楷体_GB2312" pitchFamily="49" charset="-122"/>
              </a:rPr>
              <a:t>                            </a:t>
            </a:r>
            <a:r>
              <a:rPr lang="zh-CN" altLang="en-US" sz="4000" dirty="0">
                <a:solidFill>
                  <a:srgbClr val="000000"/>
                </a:solidFill>
                <a:latin typeface="Monotype Corsiva" panose="03010101010201010101" pitchFamily="66" charset="0"/>
                <a:ea typeface="楷体_GB2312" pitchFamily="49" charset="-122"/>
              </a:rPr>
              <a:t>软件工程原则</a:t>
            </a:r>
            <a:endParaRPr lang="en-US" altLang="zh-CN" sz="4000" dirty="0">
              <a:solidFill>
                <a:srgbClr val="000000"/>
              </a:solidFill>
              <a:latin typeface="Monotype Corsiva" panose="03010101010201010101" pitchFamily="66" charset="0"/>
              <a:ea typeface="楷体_GB2312" pitchFamily="49" charset="-122"/>
            </a:endParaRPr>
          </a:p>
        </p:txBody>
      </p:sp>
      <p:sp>
        <p:nvSpPr>
          <p:cNvPr id="58372" name="矩形 2"/>
          <p:cNvSpPr/>
          <p:nvPr/>
        </p:nvSpPr>
        <p:spPr>
          <a:xfrm>
            <a:off x="788988" y="1927225"/>
            <a:ext cx="8251825" cy="4403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抽象：抽取事物最基本的特性和行为，忽略非基本的细节，采用分层次抽象，自顶向下、逐层细化的办法控制软件开发过程的复杂性。</a:t>
            </a:r>
            <a:endParaRPr lang="zh-CN" altLang="en-US" sz="2000" b="1" dirty="0"/>
          </a:p>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信息隐蔽：将模块设计成</a:t>
            </a:r>
            <a:r>
              <a:rPr lang="en-US" altLang="en-US" sz="2000" b="1" dirty="0"/>
              <a:t>“</a:t>
            </a:r>
            <a:r>
              <a:rPr lang="zh-CN" altLang="en-US" sz="2000" b="1" dirty="0"/>
              <a:t>黑箱</a:t>
            </a:r>
            <a:r>
              <a:rPr lang="en-US" altLang="en-US" sz="2000" b="1" dirty="0"/>
              <a:t>”</a:t>
            </a:r>
            <a:r>
              <a:rPr lang="zh-CN" altLang="en-US" sz="2000" b="1" dirty="0"/>
              <a:t>，实现的细节隐藏在模块内部，不让模块的使用者直接访问。这就是信息封装，使用与实现分离的原则，使用者只能通过模块接口访问模块中封装的数据。</a:t>
            </a:r>
            <a:endParaRPr lang="en-US" altLang="zh-CN" sz="2000" b="1" dirty="0"/>
          </a:p>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模块化：模块是程序中逻辑上相对独立的成分，是独立的编程单位，应有良好的接口定义。如</a:t>
            </a:r>
            <a:r>
              <a:rPr lang="en-US" altLang="en-US" sz="2000" b="1" dirty="0"/>
              <a:t>C</a:t>
            </a:r>
            <a:r>
              <a:rPr lang="zh-CN" altLang="en-US" sz="2000" b="1" dirty="0"/>
              <a:t>语言程序中的函数过程，</a:t>
            </a:r>
            <a:r>
              <a:rPr lang="en-US" altLang="en-US" sz="2000" b="1" dirty="0"/>
              <a:t>C++</a:t>
            </a:r>
            <a:r>
              <a:rPr lang="zh-CN" altLang="en-US" sz="2000" b="1" dirty="0"/>
              <a:t>语言程序中的类。模块化有助于信息隐蔽和抽象，有助于表示复杂的系统。</a:t>
            </a:r>
            <a:endParaRPr lang="en-US" altLang="zh-CN" sz="2000" b="1" dirty="0"/>
          </a:p>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确定性：软件开发过程中所有概念的表达应是确定的、无歧义性的、规范的。这有助于人们之间在交流时不会产生误解、遗漏，保证整个开发工作协调一致。</a:t>
            </a:r>
            <a:endParaRPr lang="en-US" altLang="zh-CN"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5"/>
          <p:cNvSpPr txBox="1">
            <a:spLocks noGrp="1"/>
          </p:cNvSpPr>
          <p:nvPr>
            <p:ph type="sldNum" sz="quarter" idx="12"/>
          </p:nvPr>
        </p:nvSpPr>
        <p:spPr>
          <a:ln/>
        </p:spPr>
        <p:txBody>
          <a:bodyPr anchor="b" anchorCtr="1">
            <a:spAutoFit/>
          </a:bodyPr>
          <a:p>
            <a:pPr marL="0" indent="0" eaLnBrk="1" hangingPunct="1">
              <a:spcBef>
                <a:spcPct val="0"/>
              </a:spcBef>
              <a:buClrTx/>
              <a:buSz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9219" name="Rectangle 2"/>
          <p:cNvSpPr>
            <a:spLocks noGrp="1"/>
          </p:cNvSpPr>
          <p:nvPr>
            <p:ph type="title"/>
          </p:nvPr>
        </p:nvSpPr>
        <p:spPr>
          <a:xfrm>
            <a:off x="2124075" y="476250"/>
            <a:ext cx="8001000" cy="838200"/>
          </a:xfrm>
          <a:ln/>
        </p:spPr>
        <p:txBody>
          <a:bodyPr vert="horz" wrap="square" lIns="91440" tIns="45720" rIns="91440" bIns="45720" anchor="b" anchorCtr="0"/>
          <a:p>
            <a:pPr eaLnBrk="1" hangingPunct="1"/>
            <a:r>
              <a:rPr lang="en-US" altLang="zh-CN" sz="4000" dirty="0">
                <a:solidFill>
                  <a:srgbClr val="000000"/>
                </a:solidFill>
                <a:latin typeface="Monotype Corsiva" panose="03010101010201010101" pitchFamily="66" charset="0"/>
                <a:ea typeface="楷体_GB2312" pitchFamily="49" charset="-122"/>
              </a:rPr>
              <a:t>        </a:t>
            </a:r>
            <a:r>
              <a:rPr lang="zh-CN" altLang="en-US" sz="4000" dirty="0">
                <a:solidFill>
                  <a:srgbClr val="000000"/>
                </a:solidFill>
                <a:latin typeface="Monotype Corsiva" panose="03010101010201010101" pitchFamily="66" charset="0"/>
                <a:ea typeface="楷体_GB2312" pitchFamily="49" charset="-122"/>
              </a:rPr>
              <a:t>个人基本情况</a:t>
            </a:r>
            <a:endParaRPr lang="en-US" altLang="zh-CN" sz="4000" dirty="0">
              <a:solidFill>
                <a:srgbClr val="000000"/>
              </a:solidFill>
              <a:latin typeface="Monotype Corsiva" panose="03010101010201010101" pitchFamily="66" charset="0"/>
              <a:ea typeface="楷体_GB2312" pitchFamily="49" charset="-122"/>
            </a:endParaRPr>
          </a:p>
        </p:txBody>
      </p:sp>
      <p:sp>
        <p:nvSpPr>
          <p:cNvPr id="9220" name="Rectangle 3"/>
          <p:cNvSpPr>
            <a:spLocks noGrp="1" noChangeArrowheads="1"/>
          </p:cNvSpPr>
          <p:nvPr>
            <p:ph idx="1"/>
          </p:nvPr>
        </p:nvSpPr>
        <p:spPr>
          <a:xfrm>
            <a:off x="827088" y="2060575"/>
            <a:ext cx="8382000" cy="1584325"/>
          </a:xfrm>
        </p:spPr>
        <p:txBody>
          <a:bodyPr vert="horz" wrap="square" lIns="91440" tIns="45720" rIns="91440" bIns="45720" numCol="1" anchor="t" anchorCtr="0" compatLnSpc="1"/>
          <a:p>
            <a:pPr marL="228600" indent="-228600" defTabSz="914400" eaLnBrk="1">
              <a:lnSpc>
                <a:spcPct val="9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sym typeface="Wingdings 2" panose="05020102010507070707" pitchFamily="18" charset="2"/>
              </a:rPr>
              <a:t>研究领域</a:t>
            </a:r>
            <a:endParaRPr lang="zh-CN" altLang="en-US"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solidFill>
                  <a:srgbClr val="000000"/>
                </a:solidFill>
                <a:cs typeface="Arial" panose="020B0604020202020204" pitchFamily="34" charset="0"/>
              </a:rPr>
              <a:t> 编程语言 </a:t>
            </a:r>
            <a:r>
              <a:rPr lang="en-US" altLang="zh-CN" dirty="0">
                <a:solidFill>
                  <a:srgbClr val="000000"/>
                </a:solidFill>
                <a:cs typeface="Arial" panose="020B0604020202020204" pitchFamily="34" charset="0"/>
              </a:rPr>
              <a:t>(Programming Languages)</a:t>
            </a: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solidFill>
                  <a:srgbClr val="000000"/>
                </a:solidFill>
                <a:cs typeface="Arial" panose="020B0604020202020204" pitchFamily="34" charset="0"/>
              </a:rPr>
              <a:t> 形式化方法 </a:t>
            </a:r>
            <a:r>
              <a:rPr lang="en-US" altLang="zh-CN" dirty="0">
                <a:solidFill>
                  <a:srgbClr val="000000"/>
                </a:solidFill>
                <a:cs typeface="Arial" panose="020B0604020202020204" pitchFamily="34" charset="0"/>
              </a:rPr>
              <a:t>(Formal Methods)</a:t>
            </a:r>
            <a:endParaRPr lang="en-US" altLang="zh-CN" b="1" dirty="0">
              <a:solidFill>
                <a:srgbClr val="000000"/>
              </a:solidFill>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dirty="0">
                <a:solidFill>
                  <a:srgbClr val="000000"/>
                </a:solidFill>
                <a:cs typeface="Arial" panose="020B0604020202020204" pitchFamily="34" charset="0"/>
              </a:rPr>
              <a:t> </a:t>
            </a:r>
            <a:r>
              <a:rPr lang="zh-CN" altLang="en-US" dirty="0">
                <a:solidFill>
                  <a:srgbClr val="000000"/>
                </a:solidFill>
                <a:cs typeface="Arial" panose="020B0604020202020204" pitchFamily="34" charset="0"/>
              </a:rPr>
              <a:t>软件工程 </a:t>
            </a:r>
            <a:r>
              <a:rPr lang="en-US" altLang="zh-CN" dirty="0">
                <a:solidFill>
                  <a:srgbClr val="000000"/>
                </a:solidFill>
                <a:cs typeface="Arial" panose="020B0604020202020204" pitchFamily="34" charset="0"/>
              </a:rPr>
              <a:t>(Software Engineering)</a:t>
            </a:r>
            <a:endParaRPr lang="en-US" altLang="zh-CN" sz="2200" b="1" dirty="0">
              <a:solidFill>
                <a:srgbClr val="000000"/>
              </a:solidFill>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ea typeface="Arial" panose="020B0604020202020204" pitchFamily="34" charset="0"/>
            </a:endParaRPr>
          </a:p>
        </p:txBody>
      </p:sp>
      <p:sp>
        <p:nvSpPr>
          <p:cNvPr id="9221" name="Rectangle 3"/>
          <p:cNvSpPr txBox="1"/>
          <p:nvPr/>
        </p:nvSpPr>
        <p:spPr>
          <a:xfrm>
            <a:off x="827088" y="4200525"/>
            <a:ext cx="8382000" cy="203676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9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sym typeface="Wingdings 2" panose="05020102010507070707" pitchFamily="18" charset="2"/>
              </a:rPr>
              <a:t>研究方向</a:t>
            </a:r>
            <a:endParaRPr lang="zh-CN" altLang="en-US"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solidFill>
                  <a:srgbClr val="000000"/>
                </a:solidFill>
                <a:cs typeface="Arial" panose="020B0604020202020204" pitchFamily="34" charset="0"/>
              </a:rPr>
              <a:t> 程序自动生成 </a:t>
            </a:r>
            <a:r>
              <a:rPr lang="en-US" altLang="zh-CN" dirty="0">
                <a:solidFill>
                  <a:srgbClr val="000000"/>
                </a:solidFill>
                <a:cs typeface="Arial" panose="020B0604020202020204" pitchFamily="34" charset="0"/>
              </a:rPr>
              <a:t>(Program Synthesis)</a:t>
            </a:r>
            <a:endParaRPr lang="en-US" altLang="zh-CN" dirty="0">
              <a:solidFill>
                <a:srgbClr val="000000"/>
              </a:solidFill>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dirty="0">
                <a:solidFill>
                  <a:srgbClr val="000000"/>
                </a:solidFill>
                <a:cs typeface="Arial" panose="020B0604020202020204" pitchFamily="34" charset="0"/>
              </a:rPr>
              <a:t> </a:t>
            </a:r>
            <a:r>
              <a:rPr lang="zh-CN" altLang="en-US" dirty="0">
                <a:solidFill>
                  <a:srgbClr val="000000"/>
                </a:solidFill>
                <a:cs typeface="Arial" panose="020B0604020202020204" pitchFamily="34" charset="0"/>
              </a:rPr>
              <a:t>程序自动修复 </a:t>
            </a:r>
            <a:r>
              <a:rPr lang="en-US" altLang="zh-CN" dirty="0">
                <a:solidFill>
                  <a:srgbClr val="000000"/>
                </a:solidFill>
                <a:cs typeface="Arial" panose="020B0604020202020204" pitchFamily="34" charset="0"/>
              </a:rPr>
              <a:t>(Automatic Program Repair)</a:t>
            </a: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dirty="0">
                <a:solidFill>
                  <a:srgbClr val="000000"/>
                </a:solidFill>
                <a:cs typeface="Arial" panose="020B0604020202020204" pitchFamily="34" charset="0"/>
              </a:rPr>
              <a:t> </a:t>
            </a:r>
            <a:r>
              <a:rPr lang="zh-CN" altLang="en-US" dirty="0">
                <a:solidFill>
                  <a:srgbClr val="000000"/>
                </a:solidFill>
                <a:cs typeface="Arial" panose="020B0604020202020204" pitchFamily="34" charset="0"/>
              </a:rPr>
              <a:t>程序分析 </a:t>
            </a:r>
            <a:r>
              <a:rPr lang="en-US" altLang="zh-CN" dirty="0">
                <a:solidFill>
                  <a:srgbClr val="000000"/>
                </a:solidFill>
                <a:cs typeface="Arial" panose="020B0604020202020204" pitchFamily="34" charset="0"/>
              </a:rPr>
              <a:t>(Program Analysis)</a:t>
            </a:r>
            <a:endParaRPr lang="en-US" altLang="zh-CN" dirty="0">
              <a:solidFill>
                <a:srgbClr val="000000"/>
              </a:solidFill>
              <a:ea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5"/>
          <p:cNvSpPr txBox="1">
            <a:spLocks noGrp="1"/>
          </p:cNvSpPr>
          <p:nvPr>
            <p:ph type="sldNum" sz="quarter" idx="12"/>
          </p:nvPr>
        </p:nvSpPr>
        <p:spPr>
          <a:ln/>
        </p:spPr>
        <p:txBody>
          <a:bodyPr anchor="b" anchorCtr="1">
            <a:spAutoFit/>
          </a:bodyPr>
          <a:p>
            <a:pPr marL="0" indent="0" eaLnBrk="1" hangingPunct="1">
              <a:spcBef>
                <a:spcPct val="0"/>
              </a:spcBef>
              <a:buClrTx/>
              <a:buSz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60419" name="Rectangle 2"/>
          <p:cNvSpPr>
            <a:spLocks noGrp="1"/>
          </p:cNvSpPr>
          <p:nvPr>
            <p:ph type="title"/>
          </p:nvPr>
        </p:nvSpPr>
        <p:spPr>
          <a:ln/>
        </p:spPr>
        <p:txBody>
          <a:bodyPr vert="horz" wrap="square" lIns="91440" tIns="45720" rIns="91440" bIns="45720" anchor="b" anchorCtr="0"/>
          <a:p>
            <a:pPr eaLnBrk="1" hangingPunct="1"/>
            <a:r>
              <a:rPr lang="zh-CN" altLang="en-US" sz="3200" dirty="0">
                <a:solidFill>
                  <a:srgbClr val="000000"/>
                </a:solidFill>
                <a:latin typeface="Monotype Corsiva" panose="03010101010201010101" pitchFamily="66" charset="0"/>
                <a:ea typeface="楷体_GB2312" pitchFamily="49" charset="-122"/>
              </a:rPr>
              <a:t>                            </a:t>
            </a:r>
            <a:r>
              <a:rPr lang="zh-CN" altLang="en-US" sz="4000" dirty="0">
                <a:solidFill>
                  <a:srgbClr val="000000"/>
                </a:solidFill>
                <a:latin typeface="Monotype Corsiva" panose="03010101010201010101" pitchFamily="66" charset="0"/>
                <a:ea typeface="楷体_GB2312" pitchFamily="49" charset="-122"/>
              </a:rPr>
              <a:t>软件工程原则</a:t>
            </a:r>
            <a:endParaRPr lang="en-US" altLang="zh-CN" sz="4000" dirty="0">
              <a:solidFill>
                <a:srgbClr val="000000"/>
              </a:solidFill>
              <a:latin typeface="Monotype Corsiva" panose="03010101010201010101" pitchFamily="66" charset="0"/>
              <a:ea typeface="楷体_GB2312" pitchFamily="49" charset="-122"/>
            </a:endParaRPr>
          </a:p>
        </p:txBody>
      </p:sp>
      <p:sp>
        <p:nvSpPr>
          <p:cNvPr id="60420" name="矩形 2"/>
          <p:cNvSpPr/>
          <p:nvPr/>
        </p:nvSpPr>
        <p:spPr>
          <a:xfrm>
            <a:off x="788988" y="1927225"/>
            <a:ext cx="8251825" cy="38592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一致性：整个软件系统（包括程序、文档和数据）的各个模块应使用一致的概念、符号和术语。程序内部接口应保持一致。软件和硬件、操作系统的接口应保持一致。系统规格说明与系统行为应保持一致。用于形式化规格说明的公理系统应保持一致。</a:t>
            </a:r>
            <a:endParaRPr lang="en-US" altLang="zh-CN" sz="2000" b="1" dirty="0"/>
          </a:p>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完备性：软件系统不丢失任何重要成分，可以完全实现系统所要求功能的程度。为了保证系统的完备性，在软件开发和运行过程中需要严格的技术评审。</a:t>
            </a:r>
            <a:endParaRPr lang="en-US" altLang="zh-CN" sz="2000" b="1" dirty="0"/>
          </a:p>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可验证性：开发大型的软件系统需要对系统自顶向下、逐层分解。系统分解应遵循系统易于检查、测试、评审的原则，以确保系统的正确性。</a:t>
            </a:r>
            <a:endParaRPr lang="en-US" altLang="zh-CN" sz="20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5"/>
          <p:cNvSpPr txBox="1">
            <a:spLocks noGrp="1"/>
          </p:cNvSpPr>
          <p:nvPr>
            <p:ph type="sldNum" sz="quarter" idx="12"/>
          </p:nvPr>
        </p:nvSpPr>
        <p:spPr>
          <a:ln/>
        </p:spPr>
        <p:txBody>
          <a:bodyPr anchor="b" anchorCtr="1">
            <a:spAutoFit/>
          </a:bodyPr>
          <a:p>
            <a:pPr marL="0" indent="0" eaLnBrk="1" hangingPunct="1">
              <a:spcBef>
                <a:spcPct val="0"/>
              </a:spcBef>
              <a:buClrTx/>
              <a:buSz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62467" name="Rectangle 2"/>
          <p:cNvSpPr>
            <a:spLocks noGrp="1"/>
          </p:cNvSpPr>
          <p:nvPr>
            <p:ph type="title"/>
          </p:nvPr>
        </p:nvSpPr>
        <p:spPr>
          <a:ln/>
        </p:spPr>
        <p:txBody>
          <a:bodyPr vert="horz" wrap="square" lIns="91440" tIns="45720" rIns="91440" bIns="45720" anchor="b" anchorCtr="0"/>
          <a:p>
            <a:pPr eaLnBrk="1" hangingPunct="1"/>
            <a:r>
              <a:rPr lang="zh-CN" altLang="en-US" sz="3200" dirty="0">
                <a:solidFill>
                  <a:srgbClr val="000000"/>
                </a:solidFill>
                <a:latin typeface="Monotype Corsiva" panose="03010101010201010101" pitchFamily="66" charset="0"/>
                <a:ea typeface="楷体_GB2312" pitchFamily="49" charset="-122"/>
              </a:rPr>
              <a:t>                            </a:t>
            </a:r>
            <a:r>
              <a:rPr lang="zh-CN" altLang="en-US" sz="4000" dirty="0">
                <a:solidFill>
                  <a:srgbClr val="000000"/>
                </a:solidFill>
                <a:latin typeface="Monotype Corsiva" panose="03010101010201010101" pitchFamily="66" charset="0"/>
                <a:ea typeface="楷体_GB2312" pitchFamily="49" charset="-122"/>
              </a:rPr>
              <a:t>软件生命周期</a:t>
            </a:r>
            <a:endParaRPr lang="en-US" altLang="zh-CN" sz="4000" dirty="0">
              <a:solidFill>
                <a:srgbClr val="000000"/>
              </a:solidFill>
              <a:latin typeface="Monotype Corsiva" panose="03010101010201010101" pitchFamily="66" charset="0"/>
              <a:ea typeface="楷体_GB2312" pitchFamily="49" charset="-122"/>
            </a:endParaRPr>
          </a:p>
        </p:txBody>
      </p:sp>
      <p:grpSp>
        <p:nvGrpSpPr>
          <p:cNvPr id="62468" name="组合 17414"/>
          <p:cNvGrpSpPr/>
          <p:nvPr/>
        </p:nvGrpSpPr>
        <p:grpSpPr>
          <a:xfrm>
            <a:off x="1042988" y="2420938"/>
            <a:ext cx="8101012" cy="3529012"/>
            <a:chOff x="2232" y="1440"/>
            <a:chExt cx="7033" cy="2340"/>
          </a:xfrm>
        </p:grpSpPr>
        <p:sp>
          <p:nvSpPr>
            <p:cNvPr id="62469" name="直接连接符 17415"/>
            <p:cNvSpPr/>
            <p:nvPr/>
          </p:nvSpPr>
          <p:spPr>
            <a:xfrm>
              <a:off x="2232" y="1440"/>
              <a:ext cx="0" cy="2028"/>
            </a:xfrm>
            <a:prstGeom prst="line">
              <a:avLst/>
            </a:prstGeom>
            <a:ln w="9525" cap="flat" cmpd="sng">
              <a:solidFill>
                <a:srgbClr val="000000"/>
              </a:solidFill>
              <a:prstDash val="solid"/>
              <a:headEnd type="triangle" w="med" len="med"/>
              <a:tailEnd type="none" w="med" len="med"/>
            </a:ln>
          </p:spPr>
        </p:sp>
        <p:sp>
          <p:nvSpPr>
            <p:cNvPr id="62470" name="直接连接符 17416"/>
            <p:cNvSpPr/>
            <p:nvPr/>
          </p:nvSpPr>
          <p:spPr>
            <a:xfrm>
              <a:off x="2245" y="3478"/>
              <a:ext cx="7020" cy="0"/>
            </a:xfrm>
            <a:prstGeom prst="line">
              <a:avLst/>
            </a:prstGeom>
            <a:ln w="9525" cap="flat" cmpd="sng">
              <a:solidFill>
                <a:srgbClr val="000000"/>
              </a:solidFill>
              <a:prstDash val="solid"/>
              <a:headEnd type="none" w="med" len="med"/>
              <a:tailEnd type="triangle" w="med" len="med"/>
            </a:ln>
          </p:spPr>
        </p:sp>
        <p:sp>
          <p:nvSpPr>
            <p:cNvPr id="62471" name="文本框 17417"/>
            <p:cNvSpPr txBox="1"/>
            <p:nvPr/>
          </p:nvSpPr>
          <p:spPr>
            <a:xfrm>
              <a:off x="2245" y="3159"/>
              <a:ext cx="1260" cy="312"/>
            </a:xfrm>
            <a:prstGeom prst="rect">
              <a:avLst/>
            </a:prstGeom>
            <a:solidFill>
              <a:srgbClr val="C0C0C0"/>
            </a:solidFill>
            <a:ln w="9525">
              <a:noFill/>
            </a:ln>
          </p:spPr>
          <p:txBody>
            <a:bodyPr lIns="0" tIns="0" rIns="0" bIns="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a:spcBef>
                  <a:spcPct val="0"/>
                </a:spcBef>
                <a:buClrTx/>
                <a:buSzTx/>
                <a:buNone/>
              </a:pPr>
              <a:r>
                <a:rPr lang="zh-CN" altLang="en-US" sz="1200" b="1" dirty="0">
                  <a:solidFill>
                    <a:srgbClr val="000000"/>
                  </a:solidFill>
                  <a:latin typeface="Times New Roman" panose="02020603050405020304" pitchFamily="18" charset="0"/>
                </a:rPr>
                <a:t>可行性研究</a:t>
              </a:r>
              <a:endParaRPr lang="zh-CN" altLang="en-US" sz="1200" b="1" dirty="0">
                <a:solidFill>
                  <a:srgbClr val="000000"/>
                </a:solidFill>
                <a:latin typeface="Times New Roman" panose="02020603050405020304" pitchFamily="18" charset="0"/>
              </a:endParaRPr>
            </a:p>
          </p:txBody>
        </p:sp>
        <p:sp>
          <p:nvSpPr>
            <p:cNvPr id="62472" name="文本框 17418"/>
            <p:cNvSpPr txBox="1"/>
            <p:nvPr/>
          </p:nvSpPr>
          <p:spPr>
            <a:xfrm>
              <a:off x="2236" y="2805"/>
              <a:ext cx="1260" cy="312"/>
            </a:xfrm>
            <a:prstGeom prst="rect">
              <a:avLst/>
            </a:prstGeom>
            <a:solidFill>
              <a:srgbClr val="C0C0C0"/>
            </a:solidFill>
            <a:ln w="9525">
              <a:noFill/>
            </a:ln>
          </p:spPr>
          <p:txBody>
            <a:bodyPr lIns="0" tIns="0" rIns="0" bIns="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a:spcBef>
                  <a:spcPct val="0"/>
                </a:spcBef>
                <a:buClrTx/>
                <a:buSzTx/>
                <a:buNone/>
              </a:pPr>
              <a:r>
                <a:rPr lang="zh-CN" altLang="en-US" sz="1200" b="1" dirty="0">
                  <a:solidFill>
                    <a:srgbClr val="000000"/>
                  </a:solidFill>
                  <a:latin typeface="Times New Roman" panose="02020603050405020304" pitchFamily="18" charset="0"/>
                </a:rPr>
                <a:t>问题定义</a:t>
              </a:r>
              <a:endParaRPr lang="zh-CN" altLang="en-US" sz="1200" b="1" dirty="0">
                <a:solidFill>
                  <a:srgbClr val="000000"/>
                </a:solidFill>
                <a:latin typeface="Times New Roman" panose="02020603050405020304" pitchFamily="18" charset="0"/>
              </a:endParaRPr>
            </a:p>
          </p:txBody>
        </p:sp>
        <p:sp>
          <p:nvSpPr>
            <p:cNvPr id="62473" name="文本框 17419"/>
            <p:cNvSpPr txBox="1"/>
            <p:nvPr/>
          </p:nvSpPr>
          <p:spPr>
            <a:xfrm>
              <a:off x="3581" y="3156"/>
              <a:ext cx="1080" cy="312"/>
            </a:xfrm>
            <a:prstGeom prst="rect">
              <a:avLst/>
            </a:prstGeom>
            <a:solidFill>
              <a:srgbClr val="C0C0C0"/>
            </a:solidFill>
            <a:ln w="9525">
              <a:noFill/>
            </a:ln>
          </p:spPr>
          <p:txBody>
            <a:bodyPr lIns="0" tIns="0" rIns="0" bIns="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a:spcBef>
                  <a:spcPct val="0"/>
                </a:spcBef>
                <a:buClrTx/>
                <a:buSzTx/>
                <a:buNone/>
              </a:pPr>
              <a:r>
                <a:rPr lang="zh-CN" altLang="en-US" sz="1200" b="1" dirty="0">
                  <a:solidFill>
                    <a:srgbClr val="000000"/>
                  </a:solidFill>
                  <a:latin typeface="Times New Roman" panose="02020603050405020304" pitchFamily="18" charset="0"/>
                </a:rPr>
                <a:t>需求分析</a:t>
              </a:r>
              <a:endParaRPr lang="zh-CN" altLang="en-US" sz="1200" b="1" dirty="0">
                <a:solidFill>
                  <a:srgbClr val="000000"/>
                </a:solidFill>
                <a:latin typeface="Times New Roman" panose="02020603050405020304" pitchFamily="18" charset="0"/>
              </a:endParaRPr>
            </a:p>
          </p:txBody>
        </p:sp>
        <p:sp>
          <p:nvSpPr>
            <p:cNvPr id="62474" name="文本框 17420"/>
            <p:cNvSpPr txBox="1"/>
            <p:nvPr/>
          </p:nvSpPr>
          <p:spPr>
            <a:xfrm>
              <a:off x="4748" y="3156"/>
              <a:ext cx="965" cy="312"/>
            </a:xfrm>
            <a:prstGeom prst="rect">
              <a:avLst/>
            </a:prstGeom>
            <a:solidFill>
              <a:srgbClr val="C0C0C0"/>
            </a:solidFill>
            <a:ln w="9525">
              <a:noFill/>
            </a:ln>
          </p:spPr>
          <p:txBody>
            <a:bodyPr lIns="0" tIns="0" rIns="0" bIns="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a:spcBef>
                  <a:spcPct val="0"/>
                </a:spcBef>
                <a:buClrTx/>
                <a:buSzTx/>
                <a:buNone/>
              </a:pPr>
              <a:r>
                <a:rPr lang="zh-CN" altLang="en-US" sz="1200" b="1" dirty="0">
                  <a:solidFill>
                    <a:srgbClr val="000000"/>
                  </a:solidFill>
                  <a:latin typeface="Times New Roman" panose="02020603050405020304" pitchFamily="18" charset="0"/>
                </a:rPr>
                <a:t>详细设计</a:t>
              </a:r>
              <a:endParaRPr lang="zh-CN" altLang="en-US" sz="1200" b="1" dirty="0">
                <a:solidFill>
                  <a:srgbClr val="000000"/>
                </a:solidFill>
                <a:latin typeface="Times New Roman" panose="02020603050405020304" pitchFamily="18" charset="0"/>
              </a:endParaRPr>
            </a:p>
          </p:txBody>
        </p:sp>
        <p:sp>
          <p:nvSpPr>
            <p:cNvPr id="62475" name="文本框 17421"/>
            <p:cNvSpPr txBox="1"/>
            <p:nvPr/>
          </p:nvSpPr>
          <p:spPr>
            <a:xfrm>
              <a:off x="4737" y="2805"/>
              <a:ext cx="976" cy="312"/>
            </a:xfrm>
            <a:prstGeom prst="rect">
              <a:avLst/>
            </a:prstGeom>
            <a:solidFill>
              <a:srgbClr val="C0C0C0"/>
            </a:solidFill>
            <a:ln w="9525">
              <a:noFill/>
            </a:ln>
          </p:spPr>
          <p:txBody>
            <a:bodyPr lIns="0" tIns="0" rIns="0" bIns="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a:spcBef>
                  <a:spcPct val="0"/>
                </a:spcBef>
                <a:buClrTx/>
                <a:buSzTx/>
                <a:buNone/>
              </a:pPr>
              <a:r>
                <a:rPr lang="zh-CN" altLang="en-US" sz="1200" b="1" dirty="0">
                  <a:solidFill>
                    <a:srgbClr val="000000"/>
                  </a:solidFill>
                  <a:latin typeface="Times New Roman" panose="02020603050405020304" pitchFamily="18" charset="0"/>
                </a:rPr>
                <a:t>总体设计</a:t>
              </a:r>
              <a:endParaRPr lang="zh-CN" altLang="en-US" sz="1200" b="1" dirty="0">
                <a:solidFill>
                  <a:srgbClr val="000000"/>
                </a:solidFill>
                <a:latin typeface="Times New Roman" panose="02020603050405020304" pitchFamily="18" charset="0"/>
              </a:endParaRPr>
            </a:p>
          </p:txBody>
        </p:sp>
        <p:sp>
          <p:nvSpPr>
            <p:cNvPr id="62476" name="文本框 17422"/>
            <p:cNvSpPr txBox="1"/>
            <p:nvPr/>
          </p:nvSpPr>
          <p:spPr>
            <a:xfrm>
              <a:off x="5802" y="3156"/>
              <a:ext cx="965" cy="312"/>
            </a:xfrm>
            <a:prstGeom prst="rect">
              <a:avLst/>
            </a:prstGeom>
            <a:solidFill>
              <a:srgbClr val="C0C0C0"/>
            </a:solidFill>
            <a:ln w="9525">
              <a:noFill/>
            </a:ln>
          </p:spPr>
          <p:txBody>
            <a:bodyPr lIns="0" tIns="0" rIns="0" bIns="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a:spcBef>
                  <a:spcPct val="0"/>
                </a:spcBef>
                <a:buClrTx/>
                <a:buSzTx/>
                <a:buNone/>
              </a:pPr>
              <a:r>
                <a:rPr lang="zh-CN" altLang="en-US" sz="1200" b="1" dirty="0">
                  <a:solidFill>
                    <a:srgbClr val="000000"/>
                  </a:solidFill>
                  <a:latin typeface="Times New Roman" panose="02020603050405020304" pitchFamily="18" charset="0"/>
                </a:rPr>
                <a:t>编码</a:t>
              </a:r>
              <a:endParaRPr lang="zh-CN" altLang="en-US" sz="1200" b="1" dirty="0">
                <a:solidFill>
                  <a:srgbClr val="000000"/>
                </a:solidFill>
                <a:latin typeface="Times New Roman" panose="02020603050405020304" pitchFamily="18" charset="0"/>
              </a:endParaRPr>
            </a:p>
          </p:txBody>
        </p:sp>
        <p:sp>
          <p:nvSpPr>
            <p:cNvPr id="62477" name="文本框 17423"/>
            <p:cNvSpPr txBox="1"/>
            <p:nvPr/>
          </p:nvSpPr>
          <p:spPr>
            <a:xfrm>
              <a:off x="6871" y="3156"/>
              <a:ext cx="976" cy="312"/>
            </a:xfrm>
            <a:prstGeom prst="rect">
              <a:avLst/>
            </a:prstGeom>
            <a:solidFill>
              <a:srgbClr val="C0C0C0"/>
            </a:solidFill>
            <a:ln w="9525">
              <a:noFill/>
            </a:ln>
          </p:spPr>
          <p:txBody>
            <a:bodyPr lIns="0" tIns="0" rIns="0" bIns="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a:spcBef>
                  <a:spcPct val="0"/>
                </a:spcBef>
                <a:buClrTx/>
                <a:buSzTx/>
                <a:buNone/>
              </a:pPr>
              <a:r>
                <a:rPr lang="zh-CN" altLang="en-US" sz="1200" b="1" dirty="0">
                  <a:solidFill>
                    <a:srgbClr val="000000"/>
                  </a:solidFill>
                  <a:latin typeface="Times New Roman" panose="02020603050405020304" pitchFamily="18" charset="0"/>
                </a:rPr>
                <a:t>系统测试</a:t>
              </a:r>
              <a:endParaRPr lang="zh-CN" altLang="en-US" sz="1200" b="1" dirty="0">
                <a:solidFill>
                  <a:srgbClr val="000000"/>
                </a:solidFill>
                <a:latin typeface="Times New Roman" panose="02020603050405020304" pitchFamily="18" charset="0"/>
              </a:endParaRPr>
            </a:p>
          </p:txBody>
        </p:sp>
        <p:sp>
          <p:nvSpPr>
            <p:cNvPr id="62478" name="文本框 17424"/>
            <p:cNvSpPr txBox="1"/>
            <p:nvPr/>
          </p:nvSpPr>
          <p:spPr>
            <a:xfrm>
              <a:off x="6871" y="2805"/>
              <a:ext cx="976" cy="312"/>
            </a:xfrm>
            <a:prstGeom prst="rect">
              <a:avLst/>
            </a:prstGeom>
            <a:solidFill>
              <a:srgbClr val="C0C0C0"/>
            </a:solidFill>
            <a:ln w="9525">
              <a:noFill/>
            </a:ln>
          </p:spPr>
          <p:txBody>
            <a:bodyPr lIns="0" tIns="0" rIns="0" bIns="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a:spcBef>
                  <a:spcPct val="0"/>
                </a:spcBef>
                <a:buClrTx/>
                <a:buSzTx/>
                <a:buNone/>
              </a:pPr>
              <a:r>
                <a:rPr lang="zh-CN" altLang="en-US" sz="1200" b="1" dirty="0">
                  <a:solidFill>
                    <a:srgbClr val="000000"/>
                  </a:solidFill>
                  <a:latin typeface="Times New Roman" panose="02020603050405020304" pitchFamily="18" charset="0"/>
                </a:rPr>
                <a:t>确认测试</a:t>
              </a:r>
              <a:endParaRPr lang="zh-CN" altLang="en-US" sz="1200" b="1" dirty="0">
                <a:solidFill>
                  <a:srgbClr val="000000"/>
                </a:solidFill>
                <a:latin typeface="Times New Roman" panose="02020603050405020304" pitchFamily="18" charset="0"/>
              </a:endParaRPr>
            </a:p>
          </p:txBody>
        </p:sp>
        <p:sp>
          <p:nvSpPr>
            <p:cNvPr id="62479" name="文本框 17425"/>
            <p:cNvSpPr txBox="1"/>
            <p:nvPr/>
          </p:nvSpPr>
          <p:spPr>
            <a:xfrm>
              <a:off x="6875" y="2441"/>
              <a:ext cx="976" cy="312"/>
            </a:xfrm>
            <a:prstGeom prst="rect">
              <a:avLst/>
            </a:prstGeom>
            <a:solidFill>
              <a:srgbClr val="C0C0C0"/>
            </a:solidFill>
            <a:ln w="9525">
              <a:noFill/>
            </a:ln>
          </p:spPr>
          <p:txBody>
            <a:bodyPr lIns="0" tIns="0" rIns="0" bIns="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a:spcBef>
                  <a:spcPct val="0"/>
                </a:spcBef>
                <a:buClrTx/>
                <a:buSzTx/>
                <a:buNone/>
              </a:pPr>
              <a:r>
                <a:rPr lang="zh-CN" altLang="en-US" sz="1200" b="1" dirty="0">
                  <a:solidFill>
                    <a:srgbClr val="000000"/>
                  </a:solidFill>
                  <a:latin typeface="Times New Roman" panose="02020603050405020304" pitchFamily="18" charset="0"/>
                </a:rPr>
                <a:t>集成测试</a:t>
              </a:r>
              <a:endParaRPr lang="zh-CN" altLang="en-US" sz="1200" b="1" dirty="0">
                <a:solidFill>
                  <a:srgbClr val="000000"/>
                </a:solidFill>
                <a:latin typeface="Times New Roman" panose="02020603050405020304" pitchFamily="18" charset="0"/>
              </a:endParaRPr>
            </a:p>
          </p:txBody>
        </p:sp>
        <p:sp>
          <p:nvSpPr>
            <p:cNvPr id="62480" name="文本框 17426"/>
            <p:cNvSpPr txBox="1"/>
            <p:nvPr/>
          </p:nvSpPr>
          <p:spPr>
            <a:xfrm>
              <a:off x="6875" y="2077"/>
              <a:ext cx="976" cy="312"/>
            </a:xfrm>
            <a:prstGeom prst="rect">
              <a:avLst/>
            </a:prstGeom>
            <a:solidFill>
              <a:srgbClr val="C0C0C0"/>
            </a:solidFill>
            <a:ln w="9525">
              <a:noFill/>
            </a:ln>
          </p:spPr>
          <p:txBody>
            <a:bodyPr lIns="0" tIns="0" rIns="0" bIns="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a:spcBef>
                  <a:spcPct val="0"/>
                </a:spcBef>
                <a:buClrTx/>
                <a:buSzTx/>
                <a:buNone/>
              </a:pPr>
              <a:r>
                <a:rPr lang="zh-CN" altLang="en-US" sz="1200" b="1" dirty="0">
                  <a:solidFill>
                    <a:srgbClr val="000000"/>
                  </a:solidFill>
                  <a:latin typeface="Times New Roman" panose="02020603050405020304" pitchFamily="18" charset="0"/>
                </a:rPr>
                <a:t>单元测试</a:t>
              </a:r>
              <a:endParaRPr lang="zh-CN" altLang="en-US" sz="1200" b="1" dirty="0">
                <a:solidFill>
                  <a:srgbClr val="000000"/>
                </a:solidFill>
                <a:latin typeface="Times New Roman" panose="02020603050405020304" pitchFamily="18" charset="0"/>
              </a:endParaRPr>
            </a:p>
          </p:txBody>
        </p:sp>
        <p:sp>
          <p:nvSpPr>
            <p:cNvPr id="62481" name="文本框 17427"/>
            <p:cNvSpPr txBox="1"/>
            <p:nvPr/>
          </p:nvSpPr>
          <p:spPr>
            <a:xfrm>
              <a:off x="7966" y="3156"/>
              <a:ext cx="965" cy="312"/>
            </a:xfrm>
            <a:prstGeom prst="rect">
              <a:avLst/>
            </a:prstGeom>
            <a:solidFill>
              <a:srgbClr val="C0C0C0"/>
            </a:solidFill>
            <a:ln w="9525">
              <a:noFill/>
            </a:ln>
          </p:spPr>
          <p:txBody>
            <a:bodyPr lIns="0" tIns="0" rIns="0" bIns="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a:spcBef>
                  <a:spcPct val="0"/>
                </a:spcBef>
                <a:buClrTx/>
                <a:buSzTx/>
                <a:buNone/>
              </a:pPr>
              <a:r>
                <a:rPr lang="zh-CN" altLang="en-US" sz="1200" b="1" dirty="0">
                  <a:solidFill>
                    <a:srgbClr val="000000"/>
                  </a:solidFill>
                  <a:latin typeface="Times New Roman" panose="02020603050405020304" pitchFamily="18" charset="0"/>
                </a:rPr>
                <a:t>运行与维护</a:t>
              </a:r>
              <a:endParaRPr lang="zh-CN" altLang="en-US" sz="1200" b="1" dirty="0">
                <a:solidFill>
                  <a:srgbClr val="000000"/>
                </a:solidFill>
                <a:latin typeface="Times New Roman" panose="02020603050405020304" pitchFamily="18" charset="0"/>
              </a:endParaRPr>
            </a:p>
          </p:txBody>
        </p:sp>
        <p:sp>
          <p:nvSpPr>
            <p:cNvPr id="62482" name="直接连接符 17428"/>
            <p:cNvSpPr/>
            <p:nvPr/>
          </p:nvSpPr>
          <p:spPr>
            <a:xfrm>
              <a:off x="3515" y="1440"/>
              <a:ext cx="0" cy="2028"/>
            </a:xfrm>
            <a:prstGeom prst="line">
              <a:avLst/>
            </a:prstGeom>
            <a:ln w="9525" cap="flat" cmpd="sng">
              <a:solidFill>
                <a:srgbClr val="000000"/>
              </a:solidFill>
              <a:prstDash val="solid"/>
              <a:headEnd type="none" w="med" len="med"/>
              <a:tailEnd type="none" w="med" len="med"/>
            </a:ln>
          </p:spPr>
        </p:sp>
        <p:sp>
          <p:nvSpPr>
            <p:cNvPr id="62483" name="直接连接符 17429"/>
            <p:cNvSpPr/>
            <p:nvPr/>
          </p:nvSpPr>
          <p:spPr>
            <a:xfrm>
              <a:off x="7877" y="1440"/>
              <a:ext cx="0" cy="2028"/>
            </a:xfrm>
            <a:prstGeom prst="line">
              <a:avLst/>
            </a:prstGeom>
            <a:ln w="9525" cap="flat" cmpd="sng">
              <a:solidFill>
                <a:srgbClr val="000000"/>
              </a:solidFill>
              <a:prstDash val="solid"/>
              <a:headEnd type="none" w="med" len="med"/>
              <a:tailEnd type="none" w="med" len="med"/>
            </a:ln>
          </p:spPr>
        </p:sp>
        <p:sp>
          <p:nvSpPr>
            <p:cNvPr id="62484" name="直接连接符 17430"/>
            <p:cNvSpPr/>
            <p:nvPr/>
          </p:nvSpPr>
          <p:spPr>
            <a:xfrm>
              <a:off x="8957" y="1440"/>
              <a:ext cx="0" cy="2028"/>
            </a:xfrm>
            <a:prstGeom prst="line">
              <a:avLst/>
            </a:prstGeom>
            <a:ln w="9525" cap="flat" cmpd="sng">
              <a:solidFill>
                <a:srgbClr val="000000"/>
              </a:solidFill>
              <a:prstDash val="solid"/>
              <a:headEnd type="none" w="med" len="med"/>
              <a:tailEnd type="none" w="med" len="med"/>
            </a:ln>
          </p:spPr>
        </p:sp>
        <p:sp>
          <p:nvSpPr>
            <p:cNvPr id="62485" name="直接连接符 17431"/>
            <p:cNvSpPr/>
            <p:nvPr/>
          </p:nvSpPr>
          <p:spPr>
            <a:xfrm>
              <a:off x="2243" y="1752"/>
              <a:ext cx="1262" cy="0"/>
            </a:xfrm>
            <a:prstGeom prst="line">
              <a:avLst/>
            </a:prstGeom>
            <a:ln w="9525" cap="flat" cmpd="sng">
              <a:solidFill>
                <a:srgbClr val="000000"/>
              </a:solidFill>
              <a:prstDash val="dash"/>
              <a:headEnd type="triangle" w="med" len="med"/>
              <a:tailEnd type="triangle" w="med" len="med"/>
            </a:ln>
          </p:spPr>
        </p:sp>
        <p:sp>
          <p:nvSpPr>
            <p:cNvPr id="62486" name="直接连接符 17432"/>
            <p:cNvSpPr/>
            <p:nvPr/>
          </p:nvSpPr>
          <p:spPr>
            <a:xfrm>
              <a:off x="3505" y="1752"/>
              <a:ext cx="4346" cy="0"/>
            </a:xfrm>
            <a:prstGeom prst="line">
              <a:avLst/>
            </a:prstGeom>
            <a:ln w="9525" cap="flat" cmpd="sng">
              <a:solidFill>
                <a:srgbClr val="000000"/>
              </a:solidFill>
              <a:prstDash val="dash"/>
              <a:headEnd type="triangle" w="med" len="med"/>
              <a:tailEnd type="triangle" w="med" len="med"/>
            </a:ln>
          </p:spPr>
        </p:sp>
        <p:sp>
          <p:nvSpPr>
            <p:cNvPr id="62487" name="直接连接符 17433"/>
            <p:cNvSpPr/>
            <p:nvPr/>
          </p:nvSpPr>
          <p:spPr>
            <a:xfrm>
              <a:off x="7864" y="1752"/>
              <a:ext cx="1080" cy="0"/>
            </a:xfrm>
            <a:prstGeom prst="line">
              <a:avLst/>
            </a:prstGeom>
            <a:ln w="9525" cap="flat" cmpd="sng">
              <a:solidFill>
                <a:srgbClr val="000000"/>
              </a:solidFill>
              <a:prstDash val="dash"/>
              <a:headEnd type="triangle" w="med" len="med"/>
              <a:tailEnd type="triangle" w="med" len="med"/>
            </a:ln>
          </p:spPr>
        </p:sp>
        <p:sp>
          <p:nvSpPr>
            <p:cNvPr id="62488" name="文本框 17434"/>
            <p:cNvSpPr txBox="1"/>
            <p:nvPr/>
          </p:nvSpPr>
          <p:spPr>
            <a:xfrm>
              <a:off x="2245" y="1440"/>
              <a:ext cx="1260" cy="312"/>
            </a:xfrm>
            <a:prstGeom prst="rect">
              <a:avLst/>
            </a:prstGeom>
            <a:noFill/>
            <a:ln w="9525">
              <a:noFill/>
            </a:ln>
          </p:spPr>
          <p:txBody>
            <a:bodyPr lIns="0" tIns="0" rIns="0" bIns="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a:spcBef>
                  <a:spcPct val="0"/>
                </a:spcBef>
                <a:buClrTx/>
                <a:buSzTx/>
                <a:buNone/>
              </a:pPr>
              <a:r>
                <a:rPr lang="zh-CN" altLang="en-US" sz="1200" b="1" dirty="0">
                  <a:solidFill>
                    <a:srgbClr val="000000"/>
                  </a:solidFill>
                  <a:latin typeface="Times New Roman" panose="02020603050405020304" pitchFamily="18" charset="0"/>
                </a:rPr>
                <a:t>计划时期</a:t>
              </a:r>
              <a:endParaRPr lang="zh-CN" altLang="en-US" sz="1200" b="1" dirty="0">
                <a:solidFill>
                  <a:srgbClr val="000000"/>
                </a:solidFill>
                <a:latin typeface="Times New Roman" panose="02020603050405020304" pitchFamily="18" charset="0"/>
              </a:endParaRPr>
            </a:p>
          </p:txBody>
        </p:sp>
        <p:sp>
          <p:nvSpPr>
            <p:cNvPr id="62489" name="文本框 17435"/>
            <p:cNvSpPr txBox="1"/>
            <p:nvPr/>
          </p:nvSpPr>
          <p:spPr>
            <a:xfrm>
              <a:off x="5075" y="1440"/>
              <a:ext cx="1260" cy="312"/>
            </a:xfrm>
            <a:prstGeom prst="rect">
              <a:avLst/>
            </a:prstGeom>
            <a:noFill/>
            <a:ln w="9525">
              <a:noFill/>
            </a:ln>
          </p:spPr>
          <p:txBody>
            <a:bodyPr lIns="0" tIns="0" rIns="0" bIns="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a:spcBef>
                  <a:spcPct val="0"/>
                </a:spcBef>
                <a:buClrTx/>
                <a:buSzTx/>
                <a:buNone/>
              </a:pPr>
              <a:r>
                <a:rPr lang="zh-CN" altLang="en-US" sz="1200" b="1" dirty="0">
                  <a:solidFill>
                    <a:srgbClr val="000000"/>
                  </a:solidFill>
                  <a:latin typeface="Times New Roman" panose="02020603050405020304" pitchFamily="18" charset="0"/>
                </a:rPr>
                <a:t>开发时期</a:t>
              </a:r>
              <a:endParaRPr lang="zh-CN" altLang="en-US" sz="1200" b="1" dirty="0">
                <a:solidFill>
                  <a:srgbClr val="000000"/>
                </a:solidFill>
                <a:latin typeface="Times New Roman" panose="02020603050405020304" pitchFamily="18" charset="0"/>
              </a:endParaRPr>
            </a:p>
          </p:txBody>
        </p:sp>
        <p:sp>
          <p:nvSpPr>
            <p:cNvPr id="62490" name="文本框 17436"/>
            <p:cNvSpPr txBox="1"/>
            <p:nvPr/>
          </p:nvSpPr>
          <p:spPr>
            <a:xfrm>
              <a:off x="7749" y="1440"/>
              <a:ext cx="1260" cy="312"/>
            </a:xfrm>
            <a:prstGeom prst="rect">
              <a:avLst/>
            </a:prstGeom>
            <a:noFill/>
            <a:ln w="9525">
              <a:noFill/>
            </a:ln>
          </p:spPr>
          <p:txBody>
            <a:bodyPr lIns="0" tIns="0" rIns="0" bIns="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a:spcBef>
                  <a:spcPct val="0"/>
                </a:spcBef>
                <a:buClrTx/>
                <a:buSzTx/>
                <a:buNone/>
              </a:pPr>
              <a:r>
                <a:rPr lang="zh-CN" altLang="en-US" sz="1200" b="1" dirty="0">
                  <a:solidFill>
                    <a:srgbClr val="000000"/>
                  </a:solidFill>
                  <a:latin typeface="Times New Roman" panose="02020603050405020304" pitchFamily="18" charset="0"/>
                </a:rPr>
                <a:t>运行时期</a:t>
              </a:r>
              <a:endParaRPr lang="zh-CN" altLang="en-US" sz="1200" b="1" dirty="0">
                <a:solidFill>
                  <a:srgbClr val="000000"/>
                </a:solidFill>
                <a:latin typeface="Times New Roman" panose="02020603050405020304" pitchFamily="18" charset="0"/>
              </a:endParaRPr>
            </a:p>
          </p:txBody>
        </p:sp>
        <p:sp>
          <p:nvSpPr>
            <p:cNvPr id="62491" name="文本框 17437"/>
            <p:cNvSpPr txBox="1"/>
            <p:nvPr/>
          </p:nvSpPr>
          <p:spPr>
            <a:xfrm>
              <a:off x="8365" y="3468"/>
              <a:ext cx="720" cy="312"/>
            </a:xfrm>
            <a:prstGeom prst="rect">
              <a:avLst/>
            </a:prstGeom>
            <a:noFill/>
            <a:ln w="9525">
              <a:noFill/>
            </a:ln>
          </p:spPr>
          <p:txBody>
            <a:bodyPr lIns="0" tIns="0" rIns="0" bIns="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a:spcBef>
                  <a:spcPct val="0"/>
                </a:spcBef>
                <a:buClrTx/>
                <a:buSzTx/>
                <a:buNone/>
              </a:pPr>
              <a:r>
                <a:rPr lang="zh-CN" altLang="en-US" sz="1200" b="1" dirty="0">
                  <a:solidFill>
                    <a:srgbClr val="000000"/>
                  </a:solidFill>
                  <a:latin typeface="Times New Roman" panose="02020603050405020304" pitchFamily="18" charset="0"/>
                </a:rPr>
                <a:t>时间</a:t>
              </a:r>
              <a:endParaRPr lang="zh-CN" altLang="en-US" sz="1200" b="1" dirty="0">
                <a:solidFill>
                  <a:srgbClr val="000000"/>
                </a:solidFill>
                <a:latin typeface="Times New Roman" panose="02020603050405020304" pitchFamily="18" charset="0"/>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5"/>
          <p:cNvSpPr txBox="1">
            <a:spLocks noGrp="1"/>
          </p:cNvSpPr>
          <p:nvPr>
            <p:ph type="sldNum" sz="quarter" idx="12"/>
          </p:nvPr>
        </p:nvSpPr>
        <p:spPr>
          <a:ln/>
        </p:spPr>
        <p:txBody>
          <a:bodyPr anchor="b" anchorCtr="1">
            <a:spAutoFit/>
          </a:bodyPr>
          <a:p>
            <a:pPr marL="0" indent="0" eaLnBrk="1" hangingPunct="1">
              <a:spcBef>
                <a:spcPct val="0"/>
              </a:spcBef>
              <a:buClrTx/>
              <a:buSz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64515" name="Rectangle 2"/>
          <p:cNvSpPr>
            <a:spLocks noGrp="1"/>
          </p:cNvSpPr>
          <p:nvPr>
            <p:ph type="title"/>
          </p:nvPr>
        </p:nvSpPr>
        <p:spPr>
          <a:ln/>
        </p:spPr>
        <p:txBody>
          <a:bodyPr vert="horz" wrap="square" lIns="91440" tIns="45720" rIns="91440" bIns="45720" anchor="b" anchorCtr="0"/>
          <a:p>
            <a:pPr eaLnBrk="1" hangingPunct="1"/>
            <a:r>
              <a:rPr lang="zh-CN" altLang="en-US" sz="3200" dirty="0">
                <a:solidFill>
                  <a:srgbClr val="000000"/>
                </a:solidFill>
                <a:latin typeface="Monotype Corsiva" panose="03010101010201010101" pitchFamily="66" charset="0"/>
                <a:ea typeface="楷体_GB2312" pitchFamily="49" charset="-122"/>
              </a:rPr>
              <a:t>                            </a:t>
            </a:r>
            <a:r>
              <a:rPr lang="zh-CN" altLang="en-US" sz="4000" dirty="0">
                <a:solidFill>
                  <a:srgbClr val="000000"/>
                </a:solidFill>
                <a:latin typeface="Monotype Corsiva" panose="03010101010201010101" pitchFamily="66" charset="0"/>
                <a:ea typeface="楷体_GB2312" pitchFamily="49" charset="-122"/>
              </a:rPr>
              <a:t>计划时期</a:t>
            </a:r>
            <a:endParaRPr lang="en-US" altLang="zh-CN" sz="4000" dirty="0">
              <a:solidFill>
                <a:srgbClr val="000000"/>
              </a:solidFill>
              <a:latin typeface="Monotype Corsiva" panose="03010101010201010101" pitchFamily="66" charset="0"/>
              <a:ea typeface="楷体_GB2312" pitchFamily="49" charset="-122"/>
            </a:endParaRPr>
          </a:p>
        </p:txBody>
      </p:sp>
      <p:sp>
        <p:nvSpPr>
          <p:cNvPr id="64516" name="矩形 2"/>
          <p:cNvSpPr/>
          <p:nvPr/>
        </p:nvSpPr>
        <p:spPr>
          <a:xfrm>
            <a:off x="914400" y="1989138"/>
            <a:ext cx="8251825" cy="35861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问题定义</a:t>
            </a:r>
            <a:endParaRPr lang="en-US" altLang="zh-CN"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弄清用户要计算机解决什么问题</a:t>
            </a:r>
            <a:endParaRPr lang="en-US" altLang="zh-CN"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生命周期中最短的阶段</a:t>
            </a:r>
            <a:endParaRPr lang="en-US" altLang="zh-CN" b="1" dirty="0"/>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zh-CN" altLang="en-US" b="1" dirty="0"/>
          </a:p>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可行性研究</a:t>
            </a:r>
            <a:endParaRPr lang="en-US" altLang="zh-CN"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论证解决问题的方案是否可行</a:t>
            </a:r>
            <a:endParaRPr lang="en-US" altLang="zh-CN"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系统分析员准确地估算出系统的成本和效益</a:t>
            </a:r>
            <a:endParaRPr lang="en-US" altLang="zh-CN"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灯片编号占位符 5"/>
          <p:cNvSpPr txBox="1">
            <a:spLocks noGrp="1"/>
          </p:cNvSpPr>
          <p:nvPr>
            <p:ph type="sldNum" sz="quarter" idx="12"/>
          </p:nvPr>
        </p:nvSpPr>
        <p:spPr>
          <a:ln/>
        </p:spPr>
        <p:txBody>
          <a:bodyPr anchor="b" anchorCtr="1">
            <a:spAutoFit/>
          </a:bodyPr>
          <a:p>
            <a:pPr marL="0" indent="0" eaLnBrk="1" hangingPunct="1">
              <a:spcBef>
                <a:spcPct val="0"/>
              </a:spcBef>
              <a:buClrTx/>
              <a:buSz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66563" name="Rectangle 2"/>
          <p:cNvSpPr>
            <a:spLocks noGrp="1"/>
          </p:cNvSpPr>
          <p:nvPr>
            <p:ph type="title"/>
          </p:nvPr>
        </p:nvSpPr>
        <p:spPr>
          <a:ln/>
        </p:spPr>
        <p:txBody>
          <a:bodyPr vert="horz" wrap="square" lIns="91440" tIns="45720" rIns="91440" bIns="45720" anchor="b" anchorCtr="0"/>
          <a:p>
            <a:pPr eaLnBrk="1" hangingPunct="1"/>
            <a:r>
              <a:rPr lang="zh-CN" altLang="en-US" sz="3200" dirty="0">
                <a:solidFill>
                  <a:srgbClr val="000000"/>
                </a:solidFill>
                <a:latin typeface="Monotype Corsiva" panose="03010101010201010101" pitchFamily="66" charset="0"/>
                <a:ea typeface="楷体_GB2312" pitchFamily="49" charset="-122"/>
              </a:rPr>
              <a:t>                            </a:t>
            </a:r>
            <a:r>
              <a:rPr lang="zh-CN" altLang="en-US" sz="4000" dirty="0">
                <a:solidFill>
                  <a:srgbClr val="000000"/>
                </a:solidFill>
                <a:latin typeface="Monotype Corsiva" panose="03010101010201010101" pitchFamily="66" charset="0"/>
                <a:ea typeface="楷体_GB2312" pitchFamily="49" charset="-122"/>
              </a:rPr>
              <a:t>开发时期</a:t>
            </a:r>
            <a:endParaRPr lang="en-US" altLang="zh-CN" sz="4000" dirty="0">
              <a:solidFill>
                <a:srgbClr val="000000"/>
              </a:solidFill>
              <a:latin typeface="Monotype Corsiva" panose="03010101010201010101" pitchFamily="66" charset="0"/>
              <a:ea typeface="楷体_GB2312" pitchFamily="49" charset="-122"/>
            </a:endParaRPr>
          </a:p>
        </p:txBody>
      </p:sp>
      <p:sp>
        <p:nvSpPr>
          <p:cNvPr id="66564" name="矩形 2"/>
          <p:cNvSpPr/>
          <p:nvPr/>
        </p:nvSpPr>
        <p:spPr>
          <a:xfrm>
            <a:off x="914400" y="1700213"/>
            <a:ext cx="8050213" cy="26225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需求分析</a:t>
            </a:r>
            <a:endParaRPr lang="en-US" altLang="zh-CN" sz="2000"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确定系统必须具备哪些功能</a:t>
            </a:r>
            <a:endParaRPr lang="en-US" altLang="zh-CN" sz="2000"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设计出由用户确认的系统的逻辑模型</a:t>
            </a:r>
            <a:endParaRPr lang="zh-CN" altLang="en-US" sz="2000" b="1" dirty="0"/>
          </a:p>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概要设计</a:t>
            </a:r>
            <a:endParaRPr lang="en-US" altLang="zh-CN" sz="2000"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建立系统的总体结构</a:t>
            </a:r>
            <a:endParaRPr lang="en-US" altLang="zh-CN" sz="2000"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画出由模块组成的软件结构图</a:t>
            </a:r>
            <a:endParaRPr lang="en-US" altLang="zh-CN" sz="2000" b="1" dirty="0"/>
          </a:p>
        </p:txBody>
      </p:sp>
      <p:sp>
        <p:nvSpPr>
          <p:cNvPr id="66565" name="矩形 2"/>
          <p:cNvSpPr/>
          <p:nvPr/>
        </p:nvSpPr>
        <p:spPr>
          <a:xfrm>
            <a:off x="900113" y="4365625"/>
            <a:ext cx="8001000" cy="20621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详细设计</a:t>
            </a:r>
            <a:endParaRPr lang="en-US" altLang="zh-CN" sz="2000"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把概要设计阶段所产生出的模块图进一步细化</a:t>
            </a:r>
            <a:endParaRPr lang="en-US" altLang="zh-CN" sz="2000" b="1" dirty="0"/>
          </a:p>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编码</a:t>
            </a:r>
            <a:endParaRPr lang="en-US" altLang="zh-CN" sz="2000"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000" b="1" dirty="0"/>
              <a:t>把设计阶段所产生的各种图解和一些文字描述利用指定的语言来翻译成源程序</a:t>
            </a:r>
            <a:endParaRPr lang="en-US" altLang="en-US" sz="2000" b="1" dirty="0"/>
          </a:p>
        </p:txBody>
      </p:sp>
      <p:sp>
        <p:nvSpPr>
          <p:cNvPr id="6" name="矩形 2"/>
          <p:cNvSpPr>
            <a:spLocks noChangeArrowheads="1"/>
          </p:cNvSpPr>
          <p:nvPr/>
        </p:nvSpPr>
        <p:spPr bwMode="auto">
          <a:xfrm>
            <a:off x="900113" y="6381750"/>
            <a:ext cx="8001000" cy="1795463"/>
          </a:xfrm>
          <a:prstGeom prst="rect">
            <a:avLst/>
          </a:prstGeom>
          <a:noFill/>
          <a:ln>
            <a:noFill/>
          </a:ln>
        </p:spPr>
        <p:txBody>
          <a:bodyPr>
            <a:spAutoFit/>
          </a:bodyPr>
          <a:lstStyle/>
          <a:p>
            <a:pPr marL="228600" marR="0" lvl="0" indent="-228600" algn="l" defTabSz="914400" rtl="0" eaLnBrk="1" fontAlgn="base" latinLnBrk="0" hangingPunct="0">
              <a:lnSpc>
                <a:spcPct val="110000"/>
              </a:lnSpc>
              <a:spcBef>
                <a:spcPts val="1050"/>
              </a:spcBef>
              <a:spcAft>
                <a:spcPts val="450"/>
              </a:spcAft>
              <a:buClr>
                <a:schemeClr val="tx1"/>
              </a:buClr>
              <a:buSzPct val="100000"/>
              <a:buFont typeface="Arial" panose="020B0604020202020204" pitchFamily="34" charset="0"/>
              <a:buChar char="•"/>
              <a:tabLst>
                <a:tab pos="685165" algn="l"/>
                <a:tab pos="1600200" algn="l"/>
                <a:tab pos="2514600" algn="l"/>
                <a:tab pos="3429000" algn="l"/>
                <a:tab pos="4343400" algn="l"/>
                <a:tab pos="5257800" algn="l"/>
                <a:tab pos="6172200" algn="l"/>
                <a:tab pos="7086600" algn="l"/>
                <a:tab pos="8000365" algn="l"/>
                <a:tab pos="8914765" algn="l"/>
                <a:tab pos="9829800" algn="l"/>
              </a:tabLst>
              <a:defRPr/>
            </a:pPr>
            <a:r>
              <a:rPr kumimoji="1" lang="zh-CN" altLang="en-US" sz="2000" b="1" i="0" u="none" strike="noStrike" kern="1200" cap="none" spc="0" normalizeH="0" baseline="0" noProof="0" dirty="0">
                <a:ln>
                  <a:noFill/>
                </a:ln>
                <a:solidFill>
                  <a:schemeClr val="tx1"/>
                </a:solidFill>
                <a:effectLst/>
                <a:uLnTx/>
                <a:uFillTx/>
                <a:latin typeface="+mn-lt"/>
                <a:ea typeface="+mn-ea"/>
                <a:cs typeface="+mn-cs"/>
              </a:rPr>
              <a:t>测试</a:t>
            </a:r>
            <a:endParaRPr kumimoji="1"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229870" marR="0" lvl="1" indent="0" algn="l" defTabSz="914400" rtl="0" eaLnBrk="1" fontAlgn="base" latinLnBrk="0" hangingPunct="0">
              <a:lnSpc>
                <a:spcPct val="90000"/>
              </a:lnSpc>
              <a:spcBef>
                <a:spcPts val="685"/>
              </a:spcBef>
              <a:spcAft>
                <a:spcPts val="410"/>
              </a:spcAft>
              <a:buClr>
                <a:srgbClr val="2DB6B3"/>
              </a:buClr>
              <a:buSzPct val="100000"/>
              <a:buFontTx/>
              <a:buNone/>
              <a:tabLst>
                <a:tab pos="457200" algn="l"/>
                <a:tab pos="1370965" algn="l"/>
                <a:tab pos="2286000" algn="l"/>
                <a:tab pos="3200400" algn="l"/>
                <a:tab pos="4114800" algn="l"/>
                <a:tab pos="5029200" algn="l"/>
                <a:tab pos="5943600" algn="l"/>
                <a:tab pos="6858000" algn="l"/>
                <a:tab pos="7772400" algn="l"/>
                <a:tab pos="8686800" algn="l"/>
                <a:tab pos="9601200" algn="l"/>
              </a:tabLst>
              <a:defRPr/>
            </a:pPr>
            <a:endParaRPr kumimoji="1" lang="en-US"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227330" algn="l" defTabSz="914400" rtl="0" eaLnBrk="1" fontAlgn="base" latinLnBrk="0" hangingPunct="0">
              <a:lnSpc>
                <a:spcPct val="90000"/>
              </a:lnSpc>
              <a:spcBef>
                <a:spcPts val="685"/>
              </a:spcBef>
              <a:spcAft>
                <a:spcPts val="410"/>
              </a:spcAft>
              <a:buClr>
                <a:srgbClr val="2DB6B3"/>
              </a:buClr>
              <a:buSzPct val="100000"/>
              <a:buFont typeface="Arial" panose="020B0604020202020204" pitchFamily="34"/>
              <a:buChar char="–"/>
              <a:tabLst>
                <a:tab pos="457200" algn="l"/>
                <a:tab pos="1370965" algn="l"/>
                <a:tab pos="2286000" algn="l"/>
                <a:tab pos="3200400" algn="l"/>
                <a:tab pos="4114800" algn="l"/>
                <a:tab pos="5029200" algn="l"/>
                <a:tab pos="5943600" algn="l"/>
                <a:tab pos="6858000" algn="l"/>
                <a:tab pos="7772400" algn="l"/>
                <a:tab pos="8686800" algn="l"/>
                <a:tab pos="9601200" algn="l"/>
              </a:tabLst>
              <a:defRPr/>
            </a:pPr>
            <a:endParaRPr kumimoji="1" lang="en-US" altLang="zh-CN" sz="2400" b="1" i="0" u="none" strike="noStrike" kern="1200" cap="none" spc="0" normalizeH="0" baseline="0" noProof="0" dirty="0">
              <a:ln>
                <a:noFill/>
              </a:ln>
              <a:solidFill>
                <a:schemeClr val="tx1"/>
              </a:solidFill>
              <a:effectLst/>
              <a:uLnTx/>
              <a:uFillTx/>
              <a:latin typeface="+mn-lt"/>
              <a:ea typeface="+mn-ea"/>
              <a:cs typeface="+mn-cs"/>
            </a:endParaRPr>
          </a:p>
          <a:p>
            <a:pPr marL="229870" marR="0" lvl="1" indent="0" algn="l" defTabSz="914400" rtl="0" eaLnBrk="1" fontAlgn="base" latinLnBrk="0" hangingPunct="0">
              <a:lnSpc>
                <a:spcPct val="90000"/>
              </a:lnSpc>
              <a:spcBef>
                <a:spcPts val="685"/>
              </a:spcBef>
              <a:spcAft>
                <a:spcPts val="410"/>
              </a:spcAft>
              <a:buClr>
                <a:srgbClr val="2DB6B3"/>
              </a:buClr>
              <a:buSzPct val="100000"/>
              <a:buFontTx/>
              <a:buNone/>
              <a:tabLst>
                <a:tab pos="457200" algn="l"/>
                <a:tab pos="1370965" algn="l"/>
                <a:tab pos="2286000" algn="l"/>
                <a:tab pos="3200400" algn="l"/>
                <a:tab pos="4114800" algn="l"/>
                <a:tab pos="5029200" algn="l"/>
                <a:tab pos="5943600" algn="l"/>
                <a:tab pos="6858000" algn="l"/>
                <a:tab pos="7772400" algn="l"/>
                <a:tab pos="8686800" algn="l"/>
                <a:tab pos="9601200" algn="l"/>
              </a:tabLst>
              <a:defRPr/>
            </a:pPr>
            <a:endParaRPr kumimoji="1" lang="en-US" altLang="zh-CN" sz="24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5"/>
          <p:cNvSpPr txBox="1">
            <a:spLocks noGrp="1"/>
          </p:cNvSpPr>
          <p:nvPr>
            <p:ph type="sldNum" sz="quarter" idx="12"/>
          </p:nvPr>
        </p:nvSpPr>
        <p:spPr>
          <a:ln/>
        </p:spPr>
        <p:txBody>
          <a:bodyPr anchor="b" anchorCtr="1">
            <a:spAutoFit/>
          </a:bodyPr>
          <a:p>
            <a:pPr marL="0" indent="0" eaLnBrk="1" hangingPunct="1">
              <a:spcBef>
                <a:spcPct val="0"/>
              </a:spcBef>
              <a:buClrTx/>
              <a:buSz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68611" name="Rectangle 2"/>
          <p:cNvSpPr>
            <a:spLocks noGrp="1"/>
          </p:cNvSpPr>
          <p:nvPr>
            <p:ph type="title"/>
          </p:nvPr>
        </p:nvSpPr>
        <p:spPr>
          <a:ln/>
        </p:spPr>
        <p:txBody>
          <a:bodyPr vert="horz" wrap="square" lIns="91440" tIns="45720" rIns="91440" bIns="45720" anchor="b" anchorCtr="0"/>
          <a:p>
            <a:pPr eaLnBrk="1" hangingPunct="1"/>
            <a:r>
              <a:rPr lang="zh-CN" altLang="en-US" sz="3200" dirty="0">
                <a:solidFill>
                  <a:srgbClr val="000000"/>
                </a:solidFill>
                <a:latin typeface="Monotype Corsiva" panose="03010101010201010101" pitchFamily="66" charset="0"/>
                <a:ea typeface="楷体_GB2312" pitchFamily="49" charset="-122"/>
              </a:rPr>
              <a:t>                            </a:t>
            </a:r>
            <a:r>
              <a:rPr lang="zh-CN" altLang="en-US" sz="4000" dirty="0">
                <a:solidFill>
                  <a:srgbClr val="000000"/>
                </a:solidFill>
                <a:latin typeface="Monotype Corsiva" panose="03010101010201010101" pitchFamily="66" charset="0"/>
                <a:ea typeface="楷体_GB2312" pitchFamily="49" charset="-122"/>
              </a:rPr>
              <a:t>运行时期</a:t>
            </a:r>
            <a:endParaRPr lang="en-US" altLang="zh-CN" sz="4000" dirty="0">
              <a:solidFill>
                <a:srgbClr val="000000"/>
              </a:solidFill>
              <a:latin typeface="Monotype Corsiva" panose="03010101010201010101" pitchFamily="66" charset="0"/>
              <a:ea typeface="楷体_GB2312" pitchFamily="49" charset="-122"/>
            </a:endParaRPr>
          </a:p>
        </p:txBody>
      </p:sp>
      <p:sp>
        <p:nvSpPr>
          <p:cNvPr id="68612" name="矩形 2"/>
          <p:cNvSpPr/>
          <p:nvPr/>
        </p:nvSpPr>
        <p:spPr>
          <a:xfrm>
            <a:off x="1042988" y="2282825"/>
            <a:ext cx="7956550" cy="26590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400" b="1" dirty="0"/>
              <a:t>对已实现的软件进行维护，延长软件的使用寿命和提高软件的效益</a:t>
            </a:r>
            <a:endParaRPr lang="en-US" altLang="zh-CN"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软件在运行期间会由于潜在的问题而发生错误</a:t>
            </a:r>
            <a:endParaRPr lang="en-US" altLang="zh-CN"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用户在使用后也会提出一些改进或扩充一些软件的要求</a:t>
            </a:r>
            <a:endParaRPr lang="en-US" altLang="zh-CN"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对软件运行的硬件、软件环境有时也会发生变化等，</a:t>
            </a:r>
            <a:endParaRPr lang="zh-CN" altLang="en-US"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灯片编号占位符 5"/>
          <p:cNvSpPr txBox="1">
            <a:spLocks noGrp="1"/>
          </p:cNvSpPr>
          <p:nvPr>
            <p:ph type="sldNum" sz="quarter" idx="12"/>
          </p:nvPr>
        </p:nvSpPr>
        <p:spPr>
          <a:ln/>
        </p:spPr>
        <p:txBody>
          <a:bodyPr anchor="b" anchorCtr="1">
            <a:spAutoFit/>
          </a:bodyPr>
          <a:p>
            <a:pPr marL="0" indent="0" eaLnBrk="1" hangingPunct="1">
              <a:spcBef>
                <a:spcPct val="0"/>
              </a:spcBef>
              <a:buClrTx/>
              <a:buSz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70659" name="Rectangle 2"/>
          <p:cNvSpPr>
            <a:spLocks noGrp="1"/>
          </p:cNvSpPr>
          <p:nvPr>
            <p:ph type="title"/>
          </p:nvPr>
        </p:nvSpPr>
        <p:spPr>
          <a:xfrm>
            <a:off x="3203575" y="392113"/>
            <a:ext cx="8001000" cy="838200"/>
          </a:xfrm>
          <a:ln/>
        </p:spPr>
        <p:txBody>
          <a:bodyPr vert="horz" wrap="square" lIns="91440" tIns="45720" rIns="91440" bIns="45720" anchor="b" anchorCtr="0"/>
          <a:p>
            <a:pPr eaLnBrk="1" hangingPunct="1"/>
            <a:r>
              <a:rPr lang="zh-CN" altLang="en-US" sz="4000" dirty="0">
                <a:solidFill>
                  <a:srgbClr val="000000"/>
                </a:solidFill>
                <a:latin typeface="Monotype Corsiva" panose="03010101010201010101" pitchFamily="66" charset="0"/>
                <a:ea typeface="楷体_GB2312" pitchFamily="49" charset="-122"/>
              </a:rPr>
              <a:t>什么是高质量软件？</a:t>
            </a:r>
            <a:endParaRPr lang="en-US" altLang="zh-CN" sz="4000" dirty="0">
              <a:solidFill>
                <a:srgbClr val="000000"/>
              </a:solidFill>
              <a:latin typeface="Monotype Corsiva" panose="03010101010201010101" pitchFamily="66" charset="0"/>
              <a:ea typeface="楷体_GB2312" pitchFamily="49" charset="-122"/>
            </a:endParaRPr>
          </a:p>
        </p:txBody>
      </p:sp>
      <p:sp>
        <p:nvSpPr>
          <p:cNvPr id="70660" name="Rectangle 3"/>
          <p:cNvSpPr txBox="1"/>
          <p:nvPr/>
        </p:nvSpPr>
        <p:spPr>
          <a:xfrm>
            <a:off x="1116013" y="2133600"/>
            <a:ext cx="8785225" cy="1582738"/>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b="1" dirty="0"/>
              <a:t>IEEE </a:t>
            </a:r>
            <a:r>
              <a:rPr lang="zh-CN" altLang="en-US" b="1" dirty="0"/>
              <a:t>标准</a:t>
            </a:r>
            <a:endParaRPr lang="en-US" altLang="zh-CN"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dirty="0">
                <a:solidFill>
                  <a:srgbClr val="000000"/>
                </a:solidFill>
                <a:cs typeface="Arial" panose="020B0604020202020204" pitchFamily="34" charset="0"/>
              </a:rPr>
              <a:t> </a:t>
            </a:r>
            <a:r>
              <a:rPr lang="en-US" altLang="zh-CN" dirty="0">
                <a:solidFill>
                  <a:srgbClr val="000000"/>
                </a:solidFill>
                <a:cs typeface="Arial" panose="020B0604020202020204" pitchFamily="34" charset="0"/>
                <a:sym typeface="Wingdings 2" panose="05020102010507070707" pitchFamily="18" charset="2"/>
              </a:rPr>
              <a:t>(</a:t>
            </a:r>
            <a:r>
              <a:rPr lang="zh-CN" altLang="en-US" dirty="0">
                <a:solidFill>
                  <a:srgbClr val="000000"/>
                </a:solidFill>
                <a:cs typeface="Arial" panose="020B0604020202020204" pitchFamily="34" charset="0"/>
                <a:sym typeface="Wingdings 2" panose="05020102010507070707" pitchFamily="18" charset="2"/>
              </a:rPr>
              <a:t>最终</a:t>
            </a:r>
            <a:r>
              <a:rPr lang="en-US" altLang="zh-CN" dirty="0">
                <a:solidFill>
                  <a:srgbClr val="000000"/>
                </a:solidFill>
                <a:cs typeface="Arial" panose="020B0604020202020204" pitchFamily="34" charset="0"/>
                <a:sym typeface="Wingdings 2" panose="05020102010507070707" pitchFamily="18" charset="2"/>
              </a:rPr>
              <a:t>) </a:t>
            </a:r>
            <a:r>
              <a:rPr lang="zh-CN" altLang="en-US" dirty="0">
                <a:solidFill>
                  <a:srgbClr val="000000"/>
                </a:solidFill>
                <a:cs typeface="Arial" panose="020B0604020202020204" pitchFamily="34" charset="0"/>
                <a:sym typeface="Wingdings 2" panose="05020102010507070707" pitchFamily="18" charset="2"/>
              </a:rPr>
              <a:t>软件产品的质量</a:t>
            </a:r>
            <a:endParaRPr lang="zh-CN" altLang="en-US" dirty="0">
              <a:solidFill>
                <a:srgbClr val="000000"/>
              </a:solidFill>
              <a:cs typeface="Arial" panose="020B0604020202020204" pitchFamily="34" charset="0"/>
              <a:sym typeface="Wingdings 2" panose="05020102010507070707" pitchFamily="18" charset="2"/>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dirty="0">
                <a:solidFill>
                  <a:srgbClr val="000000"/>
                </a:solidFill>
                <a:cs typeface="Arial" panose="020B0604020202020204" pitchFamily="34" charset="0"/>
              </a:rPr>
              <a:t> </a:t>
            </a:r>
            <a:r>
              <a:rPr lang="en-US" altLang="zh-CN" dirty="0">
                <a:solidFill>
                  <a:srgbClr val="000000"/>
                </a:solidFill>
                <a:cs typeface="Arial" panose="020B0604020202020204" pitchFamily="34" charset="0"/>
                <a:sym typeface="Wingdings 2" panose="05020102010507070707" pitchFamily="18" charset="2"/>
              </a:rPr>
              <a:t>(</a:t>
            </a:r>
            <a:r>
              <a:rPr lang="zh-CN" altLang="en-US" dirty="0">
                <a:solidFill>
                  <a:srgbClr val="000000"/>
                </a:solidFill>
                <a:cs typeface="Arial" panose="020B0604020202020204" pitchFamily="34" charset="0"/>
                <a:sym typeface="Wingdings 2" panose="05020102010507070707" pitchFamily="18" charset="2"/>
              </a:rPr>
              <a:t>软件开发及维护</a:t>
            </a:r>
            <a:r>
              <a:rPr lang="en-US" altLang="zh-CN" dirty="0">
                <a:solidFill>
                  <a:srgbClr val="000000"/>
                </a:solidFill>
                <a:cs typeface="Arial" panose="020B0604020202020204" pitchFamily="34" charset="0"/>
                <a:sym typeface="Wingdings 2" panose="05020102010507070707" pitchFamily="18" charset="2"/>
              </a:rPr>
              <a:t>) </a:t>
            </a:r>
            <a:r>
              <a:rPr lang="zh-CN" altLang="en-US" dirty="0">
                <a:solidFill>
                  <a:srgbClr val="000000"/>
                </a:solidFill>
                <a:cs typeface="Arial" panose="020B0604020202020204" pitchFamily="34" charset="0"/>
                <a:sym typeface="Wingdings 2" panose="05020102010507070707" pitchFamily="18" charset="2"/>
              </a:rPr>
              <a:t>过程的质量</a:t>
            </a:r>
            <a:endParaRPr lang="en-US" altLang="zh-CN" dirty="0">
              <a:solidFill>
                <a:srgbClr val="000000"/>
              </a:solidFill>
              <a:cs typeface="Arial" panose="020B0604020202020204" pitchFamily="34" charset="0"/>
              <a:sym typeface="Wingdings 2" panose="05020102010507070707" pitchFamily="18" charset="2"/>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solidFill>
                  <a:srgbClr val="000000"/>
                </a:solidFill>
                <a:cs typeface="Arial" panose="020B0604020202020204" pitchFamily="34" charset="0"/>
              </a:rPr>
              <a:t>商业价值</a:t>
            </a: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ea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灯片编号占位符 5"/>
          <p:cNvSpPr txBox="1">
            <a:spLocks noGrp="1"/>
          </p:cNvSpPr>
          <p:nvPr>
            <p:ph type="sldNum" sz="quarter" idx="12"/>
          </p:nvPr>
        </p:nvSpPr>
        <p:spPr>
          <a:ln/>
        </p:spPr>
        <p:txBody>
          <a:bodyPr anchor="b" anchorCtr="1">
            <a:spAutoFit/>
          </a:bodyPr>
          <a:p>
            <a:pPr marL="0" indent="0" eaLnBrk="1" hangingPunct="1">
              <a:spcBef>
                <a:spcPct val="0"/>
              </a:spcBef>
              <a:buClrTx/>
              <a:buSz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72707" name="Rectangle 2"/>
          <p:cNvSpPr>
            <a:spLocks noGrp="1"/>
          </p:cNvSpPr>
          <p:nvPr>
            <p:ph type="title"/>
          </p:nvPr>
        </p:nvSpPr>
        <p:spPr>
          <a:xfrm>
            <a:off x="3203575" y="392113"/>
            <a:ext cx="8001000" cy="838200"/>
          </a:xfrm>
          <a:ln/>
        </p:spPr>
        <p:txBody>
          <a:bodyPr vert="horz" wrap="square" lIns="91440" tIns="45720" rIns="91440" bIns="45720" anchor="b" anchorCtr="0"/>
          <a:p>
            <a:pPr marL="342900" indent="-342900" defTabSz="914400" eaLnBrk="1">
              <a:spcBef>
                <a:spcPts val="690"/>
              </a:spcBef>
              <a:spcAft>
                <a:spcPts val="415"/>
              </a:spcAft>
              <a:buClr>
                <a:srgbClr val="2DB6B3"/>
              </a:buClr>
              <a:tabLst>
                <a:tab pos="457200" algn="l"/>
                <a:tab pos="1370330" algn="l"/>
                <a:tab pos="2286000" algn="l"/>
                <a:tab pos="3200400" algn="l"/>
                <a:tab pos="4114800" algn="l"/>
                <a:tab pos="5029200" algn="l"/>
                <a:tab pos="5943600" algn="l"/>
                <a:tab pos="6858000" algn="l"/>
                <a:tab pos="7772400" algn="l"/>
                <a:tab pos="8686800" algn="l"/>
                <a:tab pos="9601200" algn="l"/>
              </a:tabLst>
            </a:pPr>
            <a:r>
              <a:rPr lang="zh-CN" altLang="en-US" sz="4000" dirty="0">
                <a:solidFill>
                  <a:srgbClr val="000000"/>
                </a:solidFill>
                <a:latin typeface="Monotype Corsiva" panose="03010101010201010101" pitchFamily="66" charset="0"/>
                <a:ea typeface="楷体_GB2312" pitchFamily="49" charset="-122"/>
                <a:sym typeface="Wingdings 2" panose="05020102010507070707" pitchFamily="18" charset="2"/>
              </a:rPr>
              <a:t>软件产品的质量</a:t>
            </a:r>
            <a:endParaRPr lang="zh-CN" altLang="en-US" sz="4000" dirty="0">
              <a:solidFill>
                <a:srgbClr val="000000"/>
              </a:solidFill>
              <a:latin typeface="Monotype Corsiva" panose="03010101010201010101" pitchFamily="66" charset="0"/>
              <a:ea typeface="楷体_GB2312" pitchFamily="49" charset="-122"/>
              <a:sym typeface="Wingdings 2" panose="05020102010507070707" pitchFamily="18" charset="2"/>
            </a:endParaRPr>
          </a:p>
        </p:txBody>
      </p:sp>
      <p:sp>
        <p:nvSpPr>
          <p:cNvPr id="72708" name="Rectangle 3"/>
          <p:cNvSpPr txBox="1"/>
          <p:nvPr/>
        </p:nvSpPr>
        <p:spPr>
          <a:xfrm>
            <a:off x="1042988" y="1700213"/>
            <a:ext cx="8785225" cy="158432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用户：外部质量因素</a:t>
            </a: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ea typeface="Arial" panose="020B0604020202020204" pitchFamily="34" charset="0"/>
            </a:endParaRPr>
          </a:p>
        </p:txBody>
      </p:sp>
      <p:sp>
        <p:nvSpPr>
          <p:cNvPr id="72709" name="Rectangle 3"/>
          <p:cNvSpPr txBox="1"/>
          <p:nvPr/>
        </p:nvSpPr>
        <p:spPr>
          <a:xfrm>
            <a:off x="1042988" y="2205038"/>
            <a:ext cx="8785225" cy="158432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开发人员：内在特征</a:t>
            </a:r>
            <a:endParaRPr lang="en-US" altLang="zh-CN" b="1" dirty="0"/>
          </a:p>
          <a:p>
            <a:pPr marL="228600" lvl="1" indent="0"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ea typeface="Arial" panose="020B0604020202020204" pitchFamily="34" charset="0"/>
            </a:endParaRPr>
          </a:p>
        </p:txBody>
      </p:sp>
      <p:sp>
        <p:nvSpPr>
          <p:cNvPr id="72710" name="Rectangle 4"/>
          <p:cNvSpPr/>
          <p:nvPr/>
        </p:nvSpPr>
        <p:spPr>
          <a:xfrm>
            <a:off x="1258888" y="3241675"/>
            <a:ext cx="2362200" cy="457200"/>
          </a:xfrm>
          <a:prstGeom prst="rect">
            <a:avLst/>
          </a:prstGeom>
          <a:solidFill>
            <a:srgbClr val="FFFFFF"/>
          </a:solid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spcBef>
                <a:spcPct val="0"/>
              </a:spcBef>
              <a:buClrTx/>
              <a:buSzTx/>
              <a:buNone/>
            </a:pPr>
            <a:r>
              <a:rPr lang="en-US" altLang="zh-CN" sz="2400" dirty="0">
                <a:latin typeface="Times New Roman" panose="02020603050405020304" pitchFamily="18" charset="0"/>
              </a:rPr>
              <a:t>Reliability</a:t>
            </a:r>
            <a:endParaRPr lang="en-US" altLang="zh-CN" sz="2400" dirty="0">
              <a:latin typeface="Times New Roman" panose="02020603050405020304" pitchFamily="18" charset="0"/>
            </a:endParaRPr>
          </a:p>
        </p:txBody>
      </p:sp>
      <p:sp>
        <p:nvSpPr>
          <p:cNvPr id="72711" name="Rectangle 5"/>
          <p:cNvSpPr/>
          <p:nvPr/>
        </p:nvSpPr>
        <p:spPr>
          <a:xfrm>
            <a:off x="1258888" y="3775075"/>
            <a:ext cx="2362200" cy="457200"/>
          </a:xfrm>
          <a:prstGeom prst="rect">
            <a:avLst/>
          </a:prstGeom>
          <a:solidFill>
            <a:srgbClr val="FFFFFF"/>
          </a:solid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spcBef>
                <a:spcPct val="0"/>
              </a:spcBef>
              <a:buClrTx/>
              <a:buSzTx/>
              <a:buNone/>
            </a:pPr>
            <a:r>
              <a:rPr lang="en-US" altLang="zh-CN" sz="2400" dirty="0">
                <a:latin typeface="Times New Roman" panose="02020603050405020304" pitchFamily="18" charset="0"/>
              </a:rPr>
              <a:t>Efficiency</a:t>
            </a:r>
            <a:endParaRPr lang="en-US" altLang="zh-CN" sz="2400" dirty="0">
              <a:latin typeface="Times New Roman" panose="02020603050405020304" pitchFamily="18" charset="0"/>
            </a:endParaRPr>
          </a:p>
        </p:txBody>
      </p:sp>
      <p:sp>
        <p:nvSpPr>
          <p:cNvPr id="72712" name="Rectangle 6"/>
          <p:cNvSpPr/>
          <p:nvPr/>
        </p:nvSpPr>
        <p:spPr>
          <a:xfrm>
            <a:off x="1258888" y="4308475"/>
            <a:ext cx="2362200" cy="457200"/>
          </a:xfrm>
          <a:prstGeom prst="rect">
            <a:avLst/>
          </a:prstGeom>
          <a:solidFill>
            <a:srgbClr val="FFFFFF"/>
          </a:solid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spcBef>
                <a:spcPct val="0"/>
              </a:spcBef>
              <a:buClrTx/>
              <a:buSzTx/>
              <a:buNone/>
            </a:pPr>
            <a:r>
              <a:rPr lang="en-US" altLang="zh-CN" sz="2400" dirty="0">
                <a:latin typeface="Times New Roman" panose="02020603050405020304" pitchFamily="18" charset="0"/>
              </a:rPr>
              <a:t>Integrity</a:t>
            </a:r>
            <a:endParaRPr lang="en-US" altLang="zh-CN" sz="2400" dirty="0">
              <a:latin typeface="Times New Roman" panose="02020603050405020304" pitchFamily="18" charset="0"/>
            </a:endParaRPr>
          </a:p>
        </p:txBody>
      </p:sp>
      <p:sp>
        <p:nvSpPr>
          <p:cNvPr id="72713" name="Rectangle 7"/>
          <p:cNvSpPr/>
          <p:nvPr/>
        </p:nvSpPr>
        <p:spPr>
          <a:xfrm>
            <a:off x="1258888" y="4841875"/>
            <a:ext cx="2362200" cy="457200"/>
          </a:xfrm>
          <a:prstGeom prst="rect">
            <a:avLst/>
          </a:prstGeom>
          <a:solidFill>
            <a:srgbClr val="FFFFFF"/>
          </a:solid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spcBef>
                <a:spcPct val="0"/>
              </a:spcBef>
              <a:buClrTx/>
              <a:buSzTx/>
              <a:buNone/>
            </a:pPr>
            <a:r>
              <a:rPr lang="en-US" altLang="zh-CN" sz="2400" dirty="0">
                <a:latin typeface="Times New Roman" panose="02020603050405020304" pitchFamily="18" charset="0"/>
              </a:rPr>
              <a:t>Usability</a:t>
            </a:r>
            <a:endParaRPr lang="en-US" altLang="zh-CN" sz="2400" dirty="0">
              <a:latin typeface="Times New Roman" panose="02020603050405020304" pitchFamily="18" charset="0"/>
            </a:endParaRPr>
          </a:p>
        </p:txBody>
      </p:sp>
      <p:sp>
        <p:nvSpPr>
          <p:cNvPr id="72714" name="Rectangle 8"/>
          <p:cNvSpPr/>
          <p:nvPr/>
        </p:nvSpPr>
        <p:spPr>
          <a:xfrm>
            <a:off x="1258888" y="5375275"/>
            <a:ext cx="2362200" cy="457200"/>
          </a:xfrm>
          <a:prstGeom prst="rect">
            <a:avLst/>
          </a:prstGeom>
          <a:solidFill>
            <a:srgbClr val="FFFFFF"/>
          </a:solid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spcBef>
                <a:spcPct val="0"/>
              </a:spcBef>
              <a:buClrTx/>
              <a:buSzTx/>
              <a:buNone/>
            </a:pPr>
            <a:r>
              <a:rPr lang="en-US" altLang="zh-CN" sz="2400" dirty="0">
                <a:latin typeface="Times New Roman" panose="02020603050405020304" pitchFamily="18" charset="0"/>
              </a:rPr>
              <a:t>Maintainability</a:t>
            </a:r>
            <a:endParaRPr lang="en-US" altLang="zh-CN" sz="2400" dirty="0">
              <a:latin typeface="Times New Roman" panose="02020603050405020304" pitchFamily="18" charset="0"/>
            </a:endParaRPr>
          </a:p>
        </p:txBody>
      </p:sp>
      <p:sp>
        <p:nvSpPr>
          <p:cNvPr id="72715" name="Rectangle 9"/>
          <p:cNvSpPr/>
          <p:nvPr/>
        </p:nvSpPr>
        <p:spPr>
          <a:xfrm>
            <a:off x="1258888" y="5908675"/>
            <a:ext cx="2362200" cy="457200"/>
          </a:xfrm>
          <a:prstGeom prst="rect">
            <a:avLst/>
          </a:prstGeom>
          <a:solidFill>
            <a:srgbClr val="FFFFFF"/>
          </a:solid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spcBef>
                <a:spcPct val="0"/>
              </a:spcBef>
              <a:buClrTx/>
              <a:buSzTx/>
              <a:buNone/>
            </a:pPr>
            <a:r>
              <a:rPr lang="en-US" altLang="zh-CN" sz="2400" dirty="0">
                <a:latin typeface="Times New Roman" panose="02020603050405020304" pitchFamily="18" charset="0"/>
              </a:rPr>
              <a:t>Testability</a:t>
            </a:r>
            <a:endParaRPr lang="en-US" altLang="zh-CN" sz="2400" dirty="0">
              <a:latin typeface="Times New Roman" panose="02020603050405020304" pitchFamily="18" charset="0"/>
            </a:endParaRPr>
          </a:p>
        </p:txBody>
      </p:sp>
      <p:sp>
        <p:nvSpPr>
          <p:cNvPr id="72716" name="Rectangle 14"/>
          <p:cNvSpPr/>
          <p:nvPr/>
        </p:nvSpPr>
        <p:spPr>
          <a:xfrm>
            <a:off x="1258888" y="2708275"/>
            <a:ext cx="2362200" cy="457200"/>
          </a:xfrm>
          <a:prstGeom prst="rect">
            <a:avLst/>
          </a:prstGeom>
          <a:solidFill>
            <a:srgbClr val="FFFFFF"/>
          </a:solid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lgn="ctr" eaLnBrk="1" hangingPunct="1">
              <a:spcBef>
                <a:spcPct val="0"/>
              </a:spcBef>
              <a:buClrTx/>
              <a:buSzTx/>
              <a:buNone/>
            </a:pPr>
            <a:r>
              <a:rPr lang="en-US" altLang="zh-CN" sz="2400" dirty="0">
                <a:latin typeface="Times New Roman" panose="02020603050405020304" pitchFamily="18" charset="0"/>
              </a:rPr>
              <a:t>Correctness</a:t>
            </a:r>
            <a:endParaRPr lang="en-US" altLang="zh-CN" sz="2400" dirty="0">
              <a:latin typeface="Times New Roman" panose="02020603050405020304" pitchFamily="18" charset="0"/>
            </a:endParaRPr>
          </a:p>
        </p:txBody>
      </p:sp>
      <p:sp>
        <p:nvSpPr>
          <p:cNvPr id="72717" name="Rectangle 15"/>
          <p:cNvSpPr/>
          <p:nvPr/>
        </p:nvSpPr>
        <p:spPr>
          <a:xfrm>
            <a:off x="5830888" y="2708275"/>
            <a:ext cx="2590800" cy="304800"/>
          </a:xfrm>
          <a:prstGeom prst="rect">
            <a:avLst/>
          </a:prstGeom>
          <a:solidFill>
            <a:srgbClr val="FFFFFF"/>
          </a:solid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r>
              <a:rPr lang="en-US" altLang="zh-CN" sz="2000" dirty="0">
                <a:latin typeface="Times New Roman" panose="02020603050405020304" pitchFamily="18" charset="0"/>
              </a:rPr>
              <a:t>Traceability</a:t>
            </a:r>
            <a:endParaRPr lang="en-US" altLang="zh-CN" sz="2000" dirty="0">
              <a:latin typeface="Times New Roman" panose="02020603050405020304" pitchFamily="18" charset="0"/>
            </a:endParaRPr>
          </a:p>
        </p:txBody>
      </p:sp>
      <p:sp>
        <p:nvSpPr>
          <p:cNvPr id="72718" name="Rectangle 16"/>
          <p:cNvSpPr/>
          <p:nvPr/>
        </p:nvSpPr>
        <p:spPr>
          <a:xfrm>
            <a:off x="5830888" y="3089275"/>
            <a:ext cx="2590800" cy="304800"/>
          </a:xfrm>
          <a:prstGeom prst="rect">
            <a:avLst/>
          </a:prstGeom>
          <a:solidFill>
            <a:srgbClr val="FFFFFF"/>
          </a:solid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r>
              <a:rPr lang="en-US" altLang="zh-CN" sz="2000" dirty="0">
                <a:latin typeface="Times New Roman" panose="02020603050405020304" pitchFamily="18" charset="0"/>
              </a:rPr>
              <a:t>Completeness</a:t>
            </a:r>
            <a:endParaRPr lang="en-US" altLang="zh-CN" sz="2000" dirty="0">
              <a:latin typeface="Times New Roman" panose="02020603050405020304" pitchFamily="18" charset="0"/>
            </a:endParaRPr>
          </a:p>
        </p:txBody>
      </p:sp>
      <p:sp>
        <p:nvSpPr>
          <p:cNvPr id="72719" name="Rectangle 17"/>
          <p:cNvSpPr/>
          <p:nvPr/>
        </p:nvSpPr>
        <p:spPr>
          <a:xfrm>
            <a:off x="5830888" y="3470275"/>
            <a:ext cx="2590800" cy="304800"/>
          </a:xfrm>
          <a:prstGeom prst="rect">
            <a:avLst/>
          </a:prstGeom>
          <a:solidFill>
            <a:srgbClr val="FFFFFF"/>
          </a:solid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r>
              <a:rPr lang="en-US" altLang="zh-CN" sz="2000" dirty="0">
                <a:latin typeface="Times New Roman" panose="02020603050405020304" pitchFamily="18" charset="0"/>
              </a:rPr>
              <a:t>Consistency</a:t>
            </a:r>
            <a:endParaRPr lang="en-US" altLang="zh-CN" sz="2000" dirty="0">
              <a:latin typeface="Times New Roman" panose="02020603050405020304" pitchFamily="18" charset="0"/>
            </a:endParaRPr>
          </a:p>
        </p:txBody>
      </p:sp>
      <p:sp>
        <p:nvSpPr>
          <p:cNvPr id="72720" name="Rectangle 18"/>
          <p:cNvSpPr/>
          <p:nvPr/>
        </p:nvSpPr>
        <p:spPr>
          <a:xfrm>
            <a:off x="5830888" y="3851275"/>
            <a:ext cx="2590800" cy="304800"/>
          </a:xfrm>
          <a:prstGeom prst="rect">
            <a:avLst/>
          </a:prstGeom>
          <a:solidFill>
            <a:srgbClr val="FFFFFF"/>
          </a:solid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r>
              <a:rPr lang="en-US" altLang="zh-CN" sz="2000" dirty="0">
                <a:latin typeface="Times New Roman" panose="02020603050405020304" pitchFamily="18" charset="0"/>
              </a:rPr>
              <a:t>Accuracy</a:t>
            </a:r>
            <a:endParaRPr lang="en-US" altLang="zh-CN" sz="2000" dirty="0">
              <a:latin typeface="Times New Roman" panose="02020603050405020304" pitchFamily="18" charset="0"/>
            </a:endParaRPr>
          </a:p>
        </p:txBody>
      </p:sp>
      <p:sp>
        <p:nvSpPr>
          <p:cNvPr id="72721" name="Rectangle 20"/>
          <p:cNvSpPr/>
          <p:nvPr/>
        </p:nvSpPr>
        <p:spPr>
          <a:xfrm>
            <a:off x="5830888" y="4257675"/>
            <a:ext cx="2590800" cy="304800"/>
          </a:xfrm>
          <a:prstGeom prst="rect">
            <a:avLst/>
          </a:prstGeom>
          <a:solidFill>
            <a:srgbClr val="FFFFFF"/>
          </a:solid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r>
              <a:rPr lang="en-US" altLang="zh-CN" sz="2000" dirty="0">
                <a:latin typeface="Times New Roman" panose="02020603050405020304" pitchFamily="18" charset="0"/>
              </a:rPr>
              <a:t>Execution Efficiency</a:t>
            </a:r>
            <a:endParaRPr lang="en-US" altLang="zh-CN" sz="2000" dirty="0">
              <a:latin typeface="Times New Roman" panose="02020603050405020304" pitchFamily="18" charset="0"/>
            </a:endParaRPr>
          </a:p>
        </p:txBody>
      </p:sp>
      <p:sp>
        <p:nvSpPr>
          <p:cNvPr id="72722" name="Rectangle 21"/>
          <p:cNvSpPr/>
          <p:nvPr/>
        </p:nvSpPr>
        <p:spPr>
          <a:xfrm>
            <a:off x="5830888" y="4714875"/>
            <a:ext cx="2590800" cy="304800"/>
          </a:xfrm>
          <a:prstGeom prst="rect">
            <a:avLst/>
          </a:prstGeom>
          <a:solidFill>
            <a:srgbClr val="FFFFFF"/>
          </a:solid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r>
              <a:rPr lang="en-US" altLang="zh-CN" sz="2000" dirty="0">
                <a:latin typeface="Times New Roman" panose="02020603050405020304" pitchFamily="18" charset="0"/>
              </a:rPr>
              <a:t>Storage Efficiency</a:t>
            </a:r>
            <a:endParaRPr lang="en-US" altLang="zh-CN" sz="2000" dirty="0">
              <a:latin typeface="Times New Roman" panose="02020603050405020304" pitchFamily="18" charset="0"/>
            </a:endParaRPr>
          </a:p>
        </p:txBody>
      </p:sp>
      <p:sp>
        <p:nvSpPr>
          <p:cNvPr id="72723" name="Rectangle 22"/>
          <p:cNvSpPr/>
          <p:nvPr/>
        </p:nvSpPr>
        <p:spPr>
          <a:xfrm>
            <a:off x="5815013" y="5159375"/>
            <a:ext cx="2590800" cy="304800"/>
          </a:xfrm>
          <a:prstGeom prst="rect">
            <a:avLst/>
          </a:prstGeom>
          <a:solidFill>
            <a:srgbClr val="FFFFFF"/>
          </a:solid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r>
              <a:rPr lang="en-US" altLang="zh-CN" sz="2000" dirty="0">
                <a:latin typeface="Times New Roman" panose="02020603050405020304" pitchFamily="18" charset="0"/>
              </a:rPr>
              <a:t>Access Control &amp; Audit</a:t>
            </a:r>
            <a:endParaRPr lang="en-US" altLang="zh-CN" sz="2000" dirty="0">
              <a:latin typeface="Times New Roman" panose="02020603050405020304" pitchFamily="18" charset="0"/>
            </a:endParaRPr>
          </a:p>
        </p:txBody>
      </p:sp>
      <p:sp>
        <p:nvSpPr>
          <p:cNvPr id="72724" name="Rectangle 23"/>
          <p:cNvSpPr/>
          <p:nvPr/>
        </p:nvSpPr>
        <p:spPr>
          <a:xfrm>
            <a:off x="5830888" y="5568950"/>
            <a:ext cx="2590800" cy="304800"/>
          </a:xfrm>
          <a:prstGeom prst="rect">
            <a:avLst/>
          </a:prstGeom>
          <a:solidFill>
            <a:srgbClr val="FFFFFF"/>
          </a:solid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r>
              <a:rPr lang="en-US" altLang="zh-CN" sz="2000" dirty="0">
                <a:latin typeface="Times New Roman" panose="02020603050405020304" pitchFamily="18" charset="0"/>
              </a:rPr>
              <a:t>Operability</a:t>
            </a:r>
            <a:endParaRPr lang="en-US" altLang="zh-CN" sz="2000" dirty="0">
              <a:latin typeface="Times New Roman" panose="02020603050405020304" pitchFamily="18" charset="0"/>
            </a:endParaRPr>
          </a:p>
        </p:txBody>
      </p:sp>
      <p:sp>
        <p:nvSpPr>
          <p:cNvPr id="72725" name="Rectangle 26"/>
          <p:cNvSpPr/>
          <p:nvPr/>
        </p:nvSpPr>
        <p:spPr>
          <a:xfrm>
            <a:off x="5832475" y="6013450"/>
            <a:ext cx="2590800" cy="304800"/>
          </a:xfrm>
          <a:prstGeom prst="rect">
            <a:avLst/>
          </a:prstGeom>
          <a:solidFill>
            <a:srgbClr val="FFFFFF"/>
          </a:solid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r>
              <a:rPr lang="en-US" altLang="zh-CN" sz="2000" dirty="0">
                <a:latin typeface="Times New Roman" panose="02020603050405020304" pitchFamily="18" charset="0"/>
              </a:rPr>
              <a:t>Simplicity</a:t>
            </a:r>
            <a:endParaRPr lang="en-US" altLang="zh-CN" sz="2000" dirty="0">
              <a:latin typeface="Times New Roman" panose="02020603050405020304" pitchFamily="18" charset="0"/>
            </a:endParaRPr>
          </a:p>
        </p:txBody>
      </p:sp>
      <p:sp>
        <p:nvSpPr>
          <p:cNvPr id="72726" name="Rectangle 28"/>
          <p:cNvSpPr/>
          <p:nvPr/>
        </p:nvSpPr>
        <p:spPr>
          <a:xfrm>
            <a:off x="5830888" y="6421438"/>
            <a:ext cx="2590800" cy="304800"/>
          </a:xfrm>
          <a:prstGeom prst="rect">
            <a:avLst/>
          </a:prstGeom>
          <a:solidFill>
            <a:srgbClr val="FFFFFF"/>
          </a:solid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eaLnBrk="1" hangingPunct="1">
              <a:spcBef>
                <a:spcPct val="0"/>
              </a:spcBef>
              <a:buClrTx/>
              <a:buSzTx/>
              <a:buNone/>
            </a:pPr>
            <a:r>
              <a:rPr lang="en-US" altLang="zh-CN" sz="2000" dirty="0">
                <a:latin typeface="Times New Roman" panose="02020603050405020304" pitchFamily="18" charset="0"/>
              </a:rPr>
              <a:t>Instrumentation</a:t>
            </a:r>
            <a:endParaRPr lang="en-US" altLang="zh-CN" sz="2000" dirty="0">
              <a:latin typeface="Times New Roman" panose="02020603050405020304" pitchFamily="18" charset="0"/>
            </a:endParaRPr>
          </a:p>
        </p:txBody>
      </p:sp>
      <p:sp>
        <p:nvSpPr>
          <p:cNvPr id="72727" name="Line 31"/>
          <p:cNvSpPr/>
          <p:nvPr/>
        </p:nvSpPr>
        <p:spPr>
          <a:xfrm flipH="1">
            <a:off x="3621088" y="2860675"/>
            <a:ext cx="2209800" cy="0"/>
          </a:xfrm>
          <a:prstGeom prst="line">
            <a:avLst/>
          </a:prstGeom>
          <a:ln w="12700" cap="sq" cmpd="sng">
            <a:solidFill>
              <a:schemeClr val="tx1"/>
            </a:solidFill>
            <a:prstDash val="solid"/>
            <a:headEnd type="none" w="sm" len="sm"/>
            <a:tailEnd type="triangle" w="med" len="med"/>
          </a:ln>
        </p:spPr>
      </p:sp>
      <p:sp>
        <p:nvSpPr>
          <p:cNvPr id="72728" name="Line 32"/>
          <p:cNvSpPr/>
          <p:nvPr/>
        </p:nvSpPr>
        <p:spPr>
          <a:xfrm flipH="1" flipV="1">
            <a:off x="3621088" y="3013075"/>
            <a:ext cx="2209800" cy="228600"/>
          </a:xfrm>
          <a:prstGeom prst="line">
            <a:avLst/>
          </a:prstGeom>
          <a:ln w="12700" cap="sq" cmpd="sng">
            <a:solidFill>
              <a:schemeClr val="tx1"/>
            </a:solidFill>
            <a:prstDash val="solid"/>
            <a:headEnd type="none" w="sm" len="sm"/>
            <a:tailEnd type="triangle" w="med" len="med"/>
          </a:ln>
        </p:spPr>
      </p:sp>
      <p:sp>
        <p:nvSpPr>
          <p:cNvPr id="72729" name="Line 33"/>
          <p:cNvSpPr/>
          <p:nvPr/>
        </p:nvSpPr>
        <p:spPr>
          <a:xfrm flipH="1" flipV="1">
            <a:off x="3621088" y="3089275"/>
            <a:ext cx="2209800" cy="533400"/>
          </a:xfrm>
          <a:prstGeom prst="line">
            <a:avLst/>
          </a:prstGeom>
          <a:ln w="12700" cap="sq" cmpd="sng">
            <a:solidFill>
              <a:schemeClr val="tx1"/>
            </a:solidFill>
            <a:prstDash val="solid"/>
            <a:headEnd type="none" w="sm" len="sm"/>
            <a:tailEnd type="triangle" w="med" len="med"/>
          </a:ln>
        </p:spPr>
      </p:sp>
      <p:sp>
        <p:nvSpPr>
          <p:cNvPr id="72730" name="Line 34"/>
          <p:cNvSpPr/>
          <p:nvPr/>
        </p:nvSpPr>
        <p:spPr>
          <a:xfrm flipH="1" flipV="1">
            <a:off x="3621088" y="3394075"/>
            <a:ext cx="2209800" cy="228600"/>
          </a:xfrm>
          <a:prstGeom prst="line">
            <a:avLst/>
          </a:prstGeom>
          <a:ln w="12700" cap="sq" cmpd="sng">
            <a:solidFill>
              <a:schemeClr val="tx1"/>
            </a:solidFill>
            <a:prstDash val="solid"/>
            <a:headEnd type="none" w="sm" len="sm"/>
            <a:tailEnd type="triangle" w="med" len="med"/>
          </a:ln>
        </p:spPr>
      </p:sp>
      <p:sp>
        <p:nvSpPr>
          <p:cNvPr id="72731" name="Line 35"/>
          <p:cNvSpPr/>
          <p:nvPr/>
        </p:nvSpPr>
        <p:spPr>
          <a:xfrm flipH="1" flipV="1">
            <a:off x="3621088" y="3470275"/>
            <a:ext cx="2209800" cy="533400"/>
          </a:xfrm>
          <a:prstGeom prst="line">
            <a:avLst/>
          </a:prstGeom>
          <a:ln w="12700" cap="sq" cmpd="sng">
            <a:solidFill>
              <a:schemeClr val="tx1"/>
            </a:solidFill>
            <a:prstDash val="solid"/>
            <a:headEnd type="none" w="sm" len="sm"/>
            <a:tailEnd type="triangle" w="med" len="med"/>
          </a:ln>
        </p:spPr>
      </p:sp>
      <p:sp>
        <p:nvSpPr>
          <p:cNvPr id="72732" name="Line 37"/>
          <p:cNvSpPr/>
          <p:nvPr/>
        </p:nvSpPr>
        <p:spPr>
          <a:xfrm flipH="1" flipV="1">
            <a:off x="3621088" y="4003675"/>
            <a:ext cx="2209800" cy="441325"/>
          </a:xfrm>
          <a:prstGeom prst="line">
            <a:avLst/>
          </a:prstGeom>
          <a:ln w="12700" cap="sq" cmpd="sng">
            <a:solidFill>
              <a:schemeClr val="tx1"/>
            </a:solidFill>
            <a:prstDash val="solid"/>
            <a:headEnd type="none" w="sm" len="sm"/>
            <a:tailEnd type="triangle" w="med" len="med"/>
          </a:ln>
        </p:spPr>
      </p:sp>
      <p:sp>
        <p:nvSpPr>
          <p:cNvPr id="72733" name="Line 38"/>
          <p:cNvSpPr/>
          <p:nvPr/>
        </p:nvSpPr>
        <p:spPr>
          <a:xfrm flipH="1" flipV="1">
            <a:off x="3621088" y="4079875"/>
            <a:ext cx="2209800" cy="838200"/>
          </a:xfrm>
          <a:prstGeom prst="line">
            <a:avLst/>
          </a:prstGeom>
          <a:ln w="12700" cap="sq" cmpd="sng">
            <a:solidFill>
              <a:schemeClr val="tx1"/>
            </a:solidFill>
            <a:prstDash val="solid"/>
            <a:headEnd type="none" w="sm" len="sm"/>
            <a:tailEnd type="triangle" w="med" len="med"/>
          </a:ln>
        </p:spPr>
      </p:sp>
      <p:sp>
        <p:nvSpPr>
          <p:cNvPr id="72734" name="Line 39"/>
          <p:cNvSpPr/>
          <p:nvPr/>
        </p:nvSpPr>
        <p:spPr>
          <a:xfrm flipH="1" flipV="1">
            <a:off x="3621088" y="4537075"/>
            <a:ext cx="2209800" cy="855663"/>
          </a:xfrm>
          <a:prstGeom prst="line">
            <a:avLst/>
          </a:prstGeom>
          <a:ln w="12700" cap="sq" cmpd="sng">
            <a:solidFill>
              <a:schemeClr val="tx1"/>
            </a:solidFill>
            <a:prstDash val="solid"/>
            <a:headEnd type="none" w="sm" len="sm"/>
            <a:tailEnd type="triangle" w="med" len="med"/>
          </a:ln>
        </p:spPr>
      </p:sp>
      <p:sp>
        <p:nvSpPr>
          <p:cNvPr id="72735" name="Line 40"/>
          <p:cNvSpPr/>
          <p:nvPr/>
        </p:nvSpPr>
        <p:spPr>
          <a:xfrm flipH="1" flipV="1">
            <a:off x="3621088" y="4918075"/>
            <a:ext cx="2209800" cy="855663"/>
          </a:xfrm>
          <a:prstGeom prst="line">
            <a:avLst/>
          </a:prstGeom>
          <a:ln w="12700" cap="sq" cmpd="sng">
            <a:solidFill>
              <a:schemeClr val="tx1"/>
            </a:solidFill>
            <a:prstDash val="solid"/>
            <a:headEnd type="none" w="sm" len="sm"/>
            <a:tailEnd type="triangle" w="med" len="med"/>
          </a:ln>
        </p:spPr>
      </p:sp>
      <p:sp>
        <p:nvSpPr>
          <p:cNvPr id="72736" name="Line 41"/>
          <p:cNvSpPr/>
          <p:nvPr/>
        </p:nvSpPr>
        <p:spPr>
          <a:xfrm flipH="1" flipV="1">
            <a:off x="3621088" y="5603875"/>
            <a:ext cx="2193925" cy="609600"/>
          </a:xfrm>
          <a:prstGeom prst="line">
            <a:avLst/>
          </a:prstGeom>
          <a:ln w="12700" cap="sq" cmpd="sng">
            <a:solidFill>
              <a:schemeClr val="tx1"/>
            </a:solidFill>
            <a:prstDash val="solid"/>
            <a:headEnd type="none" w="sm" len="sm"/>
            <a:tailEnd type="triangle" w="med" len="med"/>
          </a:ln>
        </p:spPr>
      </p:sp>
      <p:sp>
        <p:nvSpPr>
          <p:cNvPr id="72737" name="Line 48"/>
          <p:cNvSpPr/>
          <p:nvPr/>
        </p:nvSpPr>
        <p:spPr>
          <a:xfrm flipH="1" flipV="1">
            <a:off x="3621088" y="6213475"/>
            <a:ext cx="2209800" cy="304800"/>
          </a:xfrm>
          <a:prstGeom prst="line">
            <a:avLst/>
          </a:prstGeom>
          <a:ln w="12700" cap="sq" cmpd="sng">
            <a:solidFill>
              <a:schemeClr val="tx1"/>
            </a:solidFill>
            <a:prstDash val="solid"/>
            <a:headEnd type="none" w="sm" len="sm"/>
            <a:tailEnd type="triangle" w="med" len="med"/>
          </a:ln>
        </p:spPr>
      </p:sp>
      <p:sp>
        <p:nvSpPr>
          <p:cNvPr id="72738" name="TextBox 1"/>
          <p:cNvSpPr txBox="1"/>
          <p:nvPr/>
        </p:nvSpPr>
        <p:spPr>
          <a:xfrm>
            <a:off x="1941513" y="6388100"/>
            <a:ext cx="1150937"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spcBef>
                <a:spcPct val="0"/>
              </a:spcBef>
              <a:buClrTx/>
              <a:buSzTx/>
              <a:buNone/>
            </a:pPr>
            <a:r>
              <a:rPr lang="zh-CN" altLang="en-US" sz="2400" b="1" dirty="0">
                <a:solidFill>
                  <a:srgbClr val="FF0000"/>
                </a:solidFill>
              </a:rPr>
              <a:t>用户</a:t>
            </a:r>
            <a:endParaRPr lang="en-US" altLang="en-US" sz="2400" b="1" dirty="0">
              <a:solidFill>
                <a:srgbClr val="FF0000"/>
              </a:solidFill>
            </a:endParaRPr>
          </a:p>
        </p:txBody>
      </p:sp>
      <p:sp>
        <p:nvSpPr>
          <p:cNvPr id="72739" name="TextBox 100"/>
          <p:cNvSpPr txBox="1"/>
          <p:nvPr/>
        </p:nvSpPr>
        <p:spPr>
          <a:xfrm>
            <a:off x="6372225" y="2209800"/>
            <a:ext cx="14906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spcBef>
                <a:spcPct val="0"/>
              </a:spcBef>
              <a:buClrTx/>
              <a:buSzTx/>
              <a:buNone/>
            </a:pPr>
            <a:r>
              <a:rPr lang="zh-CN" altLang="en-US" sz="2400" b="1" dirty="0">
                <a:solidFill>
                  <a:srgbClr val="FF0000"/>
                </a:solidFill>
              </a:rPr>
              <a:t>开发人员</a:t>
            </a:r>
            <a:endParaRPr lang="en-US" altLang="en-US" sz="2400" b="1"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灯片编号占位符 5"/>
          <p:cNvSpPr txBox="1">
            <a:spLocks noGrp="1"/>
          </p:cNvSpPr>
          <p:nvPr>
            <p:ph type="sldNum" sz="quarter" idx="12"/>
          </p:nvPr>
        </p:nvSpPr>
        <p:spPr>
          <a:ln/>
        </p:spPr>
        <p:txBody>
          <a:bodyPr anchor="b" anchorCtr="1">
            <a:spAutoFit/>
          </a:bodyPr>
          <a:p>
            <a:pPr marL="0" indent="0" eaLnBrk="1" hangingPunct="1">
              <a:spcBef>
                <a:spcPct val="0"/>
              </a:spcBef>
              <a:buClrTx/>
              <a:buSz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74755" name="Rectangle 2"/>
          <p:cNvSpPr>
            <a:spLocks noGrp="1"/>
          </p:cNvSpPr>
          <p:nvPr>
            <p:ph type="title"/>
          </p:nvPr>
        </p:nvSpPr>
        <p:spPr>
          <a:xfrm>
            <a:off x="3203575" y="392113"/>
            <a:ext cx="8001000" cy="838200"/>
          </a:xfrm>
          <a:ln/>
        </p:spPr>
        <p:txBody>
          <a:bodyPr vert="horz" wrap="square" lIns="91440" tIns="45720" rIns="91440" bIns="45720" anchor="b" anchorCtr="0"/>
          <a:p>
            <a:pPr eaLnBrk="1" hangingPunct="1"/>
            <a:r>
              <a:rPr lang="zh-CN" altLang="en-US" sz="4000" dirty="0">
                <a:solidFill>
                  <a:srgbClr val="000000"/>
                </a:solidFill>
                <a:latin typeface="Monotype Corsiva" panose="03010101010201010101" pitchFamily="66" charset="0"/>
                <a:ea typeface="楷体_GB2312" pitchFamily="49" charset="-122"/>
              </a:rPr>
              <a:t>过程的质量</a:t>
            </a:r>
            <a:endParaRPr lang="en-US" altLang="zh-CN" sz="4000" dirty="0">
              <a:solidFill>
                <a:srgbClr val="000000"/>
              </a:solidFill>
              <a:latin typeface="Monotype Corsiva" panose="03010101010201010101" pitchFamily="66" charset="0"/>
              <a:ea typeface="楷体_GB2312" pitchFamily="49" charset="-122"/>
            </a:endParaRPr>
          </a:p>
        </p:txBody>
      </p:sp>
      <p:sp>
        <p:nvSpPr>
          <p:cNvPr id="74756" name="Rectangle 3"/>
          <p:cNvSpPr txBox="1"/>
          <p:nvPr/>
        </p:nvSpPr>
        <p:spPr>
          <a:xfrm>
            <a:off x="1116013" y="1989138"/>
            <a:ext cx="7777162" cy="158432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b="1" dirty="0"/>
              <a:t>CMU-SEI</a:t>
            </a:r>
            <a:r>
              <a:rPr lang="zh-CN" altLang="en-US" b="1" dirty="0"/>
              <a:t>的能力成熟度模型（</a:t>
            </a:r>
            <a:r>
              <a:rPr lang="en-US" altLang="zh-CN" b="1" dirty="0">
                <a:solidFill>
                  <a:srgbClr val="0000FF"/>
                </a:solidFill>
              </a:rPr>
              <a:t>C</a:t>
            </a:r>
            <a:r>
              <a:rPr lang="en-US" altLang="zh-CN" b="1" dirty="0"/>
              <a:t>apability </a:t>
            </a:r>
            <a:r>
              <a:rPr lang="en-US" altLang="zh-CN" b="1" dirty="0">
                <a:solidFill>
                  <a:srgbClr val="0000FF"/>
                </a:solidFill>
              </a:rPr>
              <a:t>M</a:t>
            </a:r>
            <a:r>
              <a:rPr lang="en-US" altLang="zh-CN" b="1" dirty="0"/>
              <a:t>aturity </a:t>
            </a:r>
            <a:r>
              <a:rPr lang="en-US" altLang="zh-CN" b="1" dirty="0">
                <a:solidFill>
                  <a:srgbClr val="0000FF"/>
                </a:solidFill>
              </a:rPr>
              <a:t>M</a:t>
            </a:r>
            <a:r>
              <a:rPr lang="en-US" altLang="zh-CN" b="1" dirty="0"/>
              <a:t>odel</a:t>
            </a:r>
            <a:r>
              <a:rPr lang="zh-CN" altLang="en-US" b="1" dirty="0"/>
              <a:t>，</a:t>
            </a:r>
            <a:r>
              <a:rPr lang="en-US" altLang="zh-CN" b="1" dirty="0"/>
              <a:t>CMM</a:t>
            </a:r>
            <a:r>
              <a:rPr lang="zh-CN" altLang="en-US" b="1" dirty="0"/>
              <a:t>）</a:t>
            </a:r>
            <a:endParaRPr lang="zh-CN" altLang="en-US" dirty="0">
              <a:solidFill>
                <a:srgbClr val="000000"/>
              </a:solidFill>
              <a:cs typeface="Arial" panose="020B0604020202020204" pitchFamily="34" charset="0"/>
              <a:sym typeface="Wingdings 2" panose="05020102010507070707" pitchFamily="18" charset="2"/>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solidFill>
                  <a:srgbClr val="000000"/>
                </a:solidFill>
                <a:cs typeface="Arial" panose="020B0604020202020204" pitchFamily="34" charset="0"/>
              </a:rPr>
              <a:t>提供了一整套较为完善的软件研发项目管理的方法，美国先后在这上面投资了</a:t>
            </a:r>
            <a:r>
              <a:rPr lang="en-US" altLang="zh-CN" dirty="0">
                <a:solidFill>
                  <a:srgbClr val="000000"/>
                </a:solidFill>
                <a:cs typeface="Arial" panose="020B0604020202020204" pitchFamily="34" charset="0"/>
              </a:rPr>
              <a:t>5</a:t>
            </a:r>
            <a:r>
              <a:rPr lang="zh-CN" altLang="en-US" dirty="0">
                <a:solidFill>
                  <a:srgbClr val="000000"/>
                </a:solidFill>
                <a:cs typeface="Arial" panose="020B0604020202020204" pitchFamily="34" charset="0"/>
              </a:rPr>
              <a:t>亿多美元，做了很多实践工作来改进软件研发项目管理，而且其内容还在不断地改进。</a:t>
            </a: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ea typeface="Arial" panose="020B0604020202020204" pitchFamily="34" charset="0"/>
            </a:endParaRPr>
          </a:p>
        </p:txBody>
      </p:sp>
      <p:sp>
        <p:nvSpPr>
          <p:cNvPr id="74757" name="Rectangle 3"/>
          <p:cNvSpPr txBox="1"/>
          <p:nvPr/>
        </p:nvSpPr>
        <p:spPr>
          <a:xfrm>
            <a:off x="1116013" y="4632325"/>
            <a:ext cx="7559675" cy="158432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b="1" dirty="0"/>
              <a:t>ISO 9000</a:t>
            </a:r>
            <a:r>
              <a:rPr lang="zh-CN" altLang="en-US" b="1" dirty="0"/>
              <a:t>质量标准体系 </a:t>
            </a:r>
            <a:endParaRPr lang="zh-CN" altLang="en-US"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solidFill>
                  <a:srgbClr val="000000"/>
                </a:solidFill>
                <a:cs typeface="Arial" panose="020B0604020202020204" pitchFamily="34" charset="0"/>
              </a:rPr>
              <a:t>强调的是衡量的准则</a:t>
            </a:r>
            <a:r>
              <a:rPr lang="en-US" altLang="zh-CN" dirty="0">
                <a:solidFill>
                  <a:srgbClr val="000000"/>
                </a:solidFill>
                <a:cs typeface="Arial" panose="020B0604020202020204" pitchFamily="34" charset="0"/>
              </a:rPr>
              <a:t>, </a:t>
            </a:r>
            <a:r>
              <a:rPr lang="zh-CN" altLang="en-US" dirty="0">
                <a:solidFill>
                  <a:srgbClr val="000000"/>
                </a:solidFill>
                <a:cs typeface="Arial" panose="020B0604020202020204" pitchFamily="34" charset="0"/>
              </a:rPr>
              <a:t>该做什么、什么算好在不、 什么算不好，没有告诉软件开发人员如何达到好的目标，如何避免差错。</a:t>
            </a: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ea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4"/>
          <p:cNvSpPr/>
          <p:nvPr/>
        </p:nvSpPr>
        <p:spPr>
          <a:xfrm>
            <a:off x="2133600" y="2057400"/>
            <a:ext cx="5943600" cy="3505200"/>
          </a:xfrm>
          <a:prstGeom prst="rect">
            <a:avLst/>
          </a:prstGeom>
          <a:gradFill rotWithShape="0">
            <a:gsLst>
              <a:gs pos="0">
                <a:srgbClr val="66FF66"/>
              </a:gs>
              <a:gs pos="50000">
                <a:srgbClr val="2F762F"/>
              </a:gs>
              <a:gs pos="100000">
                <a:srgbClr val="66FF66"/>
              </a:gs>
            </a:gsLst>
            <a:lin ang="2700000" scaled="1"/>
            <a:tileRect/>
          </a:gradFill>
          <a:ln w="76200" cap="flat" cmpd="tri">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spcBef>
                <a:spcPct val="0"/>
              </a:spcBef>
              <a:buClrTx/>
              <a:buSzTx/>
              <a:buNone/>
            </a:pPr>
            <a:r>
              <a:rPr lang="zh-CN" altLang="en-US" sz="2000" b="1" dirty="0">
                <a:solidFill>
                  <a:schemeClr val="bg1"/>
                </a:solidFill>
                <a:latin typeface="Times New Roman" panose="02020603050405020304" pitchFamily="18" charset="0"/>
                <a:ea typeface="楷体_GB2312" pitchFamily="49" charset="-122"/>
              </a:rPr>
              <a:t>           在一些人眼里，今天的软件开发似乎已</a:t>
            </a:r>
            <a:endParaRPr lang="zh-CN" altLang="en-US" sz="2000" b="1" dirty="0">
              <a:solidFill>
                <a:schemeClr val="bg1"/>
              </a:solidFill>
              <a:latin typeface="Times New Roman" panose="02020603050405020304" pitchFamily="18" charset="0"/>
              <a:ea typeface="楷体_GB2312" pitchFamily="49" charset="-122"/>
            </a:endParaRPr>
          </a:p>
          <a:p>
            <a:pPr marL="0" lvl="0" indent="0">
              <a:spcBef>
                <a:spcPct val="0"/>
              </a:spcBef>
              <a:buClrTx/>
              <a:buSzTx/>
              <a:buNone/>
            </a:pPr>
            <a:r>
              <a:rPr lang="zh-CN" altLang="en-US" sz="2000" b="1" dirty="0">
                <a:solidFill>
                  <a:schemeClr val="bg1"/>
                </a:solidFill>
                <a:latin typeface="Times New Roman" panose="02020603050405020304" pitchFamily="18" charset="0"/>
                <a:ea typeface="楷体_GB2312" pitchFamily="49" charset="-122"/>
              </a:rPr>
              <a:t>   成为简单的事情，已有了不少很好的开发工</a:t>
            </a:r>
            <a:endParaRPr lang="zh-CN" altLang="en-US" sz="2000" b="1" dirty="0">
              <a:solidFill>
                <a:schemeClr val="bg1"/>
              </a:solidFill>
              <a:latin typeface="Times New Roman" panose="02020603050405020304" pitchFamily="18" charset="0"/>
              <a:ea typeface="楷体_GB2312" pitchFamily="49" charset="-122"/>
            </a:endParaRPr>
          </a:p>
          <a:p>
            <a:pPr marL="0" lvl="0" indent="0">
              <a:spcBef>
                <a:spcPct val="0"/>
              </a:spcBef>
              <a:buClrTx/>
              <a:buSzTx/>
              <a:buNone/>
            </a:pPr>
            <a:r>
              <a:rPr lang="zh-CN" altLang="en-US" sz="2000" b="1" dirty="0">
                <a:solidFill>
                  <a:schemeClr val="bg1"/>
                </a:solidFill>
                <a:latin typeface="Times New Roman" panose="02020603050405020304" pitchFamily="18" charset="0"/>
                <a:ea typeface="楷体_GB2312" pitchFamily="49" charset="-122"/>
              </a:rPr>
              <a:t>  具和软件库，软件开发人员训练有素，都强</a:t>
            </a:r>
            <a:endParaRPr lang="zh-CN" altLang="en-US" sz="2000" b="1" dirty="0">
              <a:solidFill>
                <a:schemeClr val="bg1"/>
              </a:solidFill>
              <a:latin typeface="Times New Roman" panose="02020603050405020304" pitchFamily="18" charset="0"/>
              <a:ea typeface="楷体_GB2312" pitchFamily="49" charset="-122"/>
            </a:endParaRPr>
          </a:p>
          <a:p>
            <a:pPr marL="0" lvl="0" indent="0">
              <a:spcBef>
                <a:spcPct val="0"/>
              </a:spcBef>
              <a:buClrTx/>
              <a:buSzTx/>
              <a:buNone/>
            </a:pPr>
            <a:r>
              <a:rPr lang="zh-CN" altLang="en-US" sz="2000" b="1" dirty="0">
                <a:solidFill>
                  <a:schemeClr val="bg1"/>
                </a:solidFill>
                <a:latin typeface="Times New Roman" panose="02020603050405020304" pitchFamily="18" charset="0"/>
                <a:ea typeface="楷体_GB2312" pitchFamily="49" charset="-122"/>
              </a:rPr>
              <a:t>  烈渴望去编写很酷的软件，可以在几天的时</a:t>
            </a:r>
            <a:endParaRPr lang="zh-CN" altLang="en-US" sz="2000" b="1" dirty="0">
              <a:solidFill>
                <a:schemeClr val="bg1"/>
              </a:solidFill>
              <a:latin typeface="Times New Roman" panose="02020603050405020304" pitchFamily="18" charset="0"/>
              <a:ea typeface="楷体_GB2312" pitchFamily="49" charset="-122"/>
            </a:endParaRPr>
          </a:p>
          <a:p>
            <a:pPr marL="0" lvl="0" indent="0">
              <a:spcBef>
                <a:spcPct val="0"/>
              </a:spcBef>
              <a:buClrTx/>
              <a:buSzTx/>
              <a:buNone/>
            </a:pPr>
            <a:r>
              <a:rPr lang="zh-CN" altLang="en-US" sz="2000" b="1" dirty="0">
                <a:solidFill>
                  <a:schemeClr val="bg1"/>
                </a:solidFill>
                <a:latin typeface="Times New Roman" panose="02020603050405020304" pitchFamily="18" charset="0"/>
                <a:ea typeface="楷体_GB2312" pitchFamily="49" charset="-122"/>
              </a:rPr>
              <a:t>  间里编写出一个相当复杂的软件。但为什么</a:t>
            </a:r>
            <a:endParaRPr lang="zh-CN" altLang="en-US" sz="2000" b="1" dirty="0">
              <a:solidFill>
                <a:schemeClr val="bg1"/>
              </a:solidFill>
              <a:latin typeface="Times New Roman" panose="02020603050405020304" pitchFamily="18" charset="0"/>
              <a:ea typeface="楷体_GB2312" pitchFamily="49" charset="-122"/>
            </a:endParaRPr>
          </a:p>
          <a:p>
            <a:pPr marL="0" lvl="0" indent="0">
              <a:spcBef>
                <a:spcPct val="0"/>
              </a:spcBef>
              <a:buClrTx/>
              <a:buSzTx/>
              <a:buNone/>
            </a:pPr>
            <a:r>
              <a:rPr lang="zh-CN" altLang="en-US" sz="2000" b="1" dirty="0">
                <a:solidFill>
                  <a:schemeClr val="bg1"/>
                </a:solidFill>
                <a:latin typeface="Times New Roman" panose="02020603050405020304" pitchFamily="18" charset="0"/>
                <a:ea typeface="楷体_GB2312" pitchFamily="49" charset="-122"/>
              </a:rPr>
              <a:t>  有一些软件能够得到用户的喜欢，而另一些</a:t>
            </a:r>
            <a:endParaRPr lang="zh-CN" altLang="en-US" sz="2000" b="1" dirty="0">
              <a:solidFill>
                <a:schemeClr val="bg1"/>
              </a:solidFill>
              <a:latin typeface="Times New Roman" panose="02020603050405020304" pitchFamily="18" charset="0"/>
              <a:ea typeface="楷体_GB2312" pitchFamily="49" charset="-122"/>
            </a:endParaRPr>
          </a:p>
          <a:p>
            <a:pPr marL="0" lvl="0" indent="0">
              <a:spcBef>
                <a:spcPct val="0"/>
              </a:spcBef>
              <a:buClrTx/>
              <a:buSzTx/>
              <a:buNone/>
            </a:pPr>
            <a:r>
              <a:rPr lang="zh-CN" altLang="en-US" sz="2000" b="1" dirty="0">
                <a:solidFill>
                  <a:schemeClr val="bg1"/>
                </a:solidFill>
                <a:latin typeface="Times New Roman" panose="02020603050405020304" pitchFamily="18" charset="0"/>
                <a:ea typeface="楷体_GB2312" pitchFamily="49" charset="-122"/>
              </a:rPr>
              <a:t>  则不能？为什么有些软件能够在市场上成功</a:t>
            </a:r>
            <a:endParaRPr lang="zh-CN" altLang="en-US" sz="2000" b="1" dirty="0">
              <a:solidFill>
                <a:schemeClr val="bg1"/>
              </a:solidFill>
              <a:latin typeface="Times New Roman" panose="02020603050405020304" pitchFamily="18" charset="0"/>
              <a:ea typeface="楷体_GB2312" pitchFamily="49" charset="-122"/>
            </a:endParaRPr>
          </a:p>
          <a:p>
            <a:pPr marL="0" lvl="0" indent="0">
              <a:spcBef>
                <a:spcPct val="0"/>
              </a:spcBef>
              <a:buClrTx/>
              <a:buSzTx/>
              <a:buNone/>
            </a:pPr>
            <a:r>
              <a:rPr lang="zh-CN" altLang="en-US" sz="2000" b="1" dirty="0">
                <a:solidFill>
                  <a:schemeClr val="bg1"/>
                </a:solidFill>
                <a:latin typeface="Times New Roman" panose="02020603050405020304" pitchFamily="18" charset="0"/>
                <a:ea typeface="楷体_GB2312" pitchFamily="49" charset="-122"/>
              </a:rPr>
              <a:t>  ，而有些则受到冷落？由此可见，开发软件</a:t>
            </a:r>
            <a:endParaRPr lang="zh-CN" altLang="en-US" sz="2000" b="1" dirty="0">
              <a:solidFill>
                <a:schemeClr val="bg1"/>
              </a:solidFill>
              <a:latin typeface="Times New Roman" panose="02020603050405020304" pitchFamily="18" charset="0"/>
              <a:ea typeface="楷体_GB2312" pitchFamily="49" charset="-122"/>
            </a:endParaRPr>
          </a:p>
          <a:p>
            <a:pPr marL="0" lvl="0" indent="0">
              <a:spcBef>
                <a:spcPct val="0"/>
              </a:spcBef>
              <a:buClrTx/>
              <a:buSzTx/>
              <a:buNone/>
            </a:pPr>
            <a:r>
              <a:rPr lang="zh-CN" altLang="en-US" sz="2000" b="1" dirty="0">
                <a:solidFill>
                  <a:schemeClr val="bg1"/>
                </a:solidFill>
                <a:latin typeface="Times New Roman" panose="02020603050405020304" pitchFamily="18" charset="0"/>
                <a:ea typeface="楷体_GB2312" pitchFamily="49" charset="-122"/>
              </a:rPr>
              <a:t>     并不一定难，难就难在如何开发有用的软件。</a:t>
            </a:r>
            <a:endParaRPr lang="zh-CN" altLang="en-US" sz="2000" b="1" dirty="0">
              <a:latin typeface="Times New Roman" panose="02020603050405020304" pitchFamily="18" charset="0"/>
              <a:ea typeface="楷体_GB2312" pitchFamily="49" charset="-122"/>
            </a:endParaRPr>
          </a:p>
        </p:txBody>
      </p:sp>
      <p:sp>
        <p:nvSpPr>
          <p:cNvPr id="11267" name="Rectangle 25"/>
          <p:cNvSpPr/>
          <p:nvPr/>
        </p:nvSpPr>
        <p:spPr>
          <a:xfrm>
            <a:off x="6248400" y="5786438"/>
            <a:ext cx="1828800" cy="533400"/>
          </a:xfrm>
          <a:prstGeom prst="rect">
            <a:avLst/>
          </a:prstGeom>
          <a:gradFill rotWithShape="0">
            <a:gsLst>
              <a:gs pos="0">
                <a:srgbClr val="66FF66"/>
              </a:gs>
              <a:gs pos="50000">
                <a:srgbClr val="2F762F"/>
              </a:gs>
              <a:gs pos="100000">
                <a:srgbClr val="66FF66"/>
              </a:gs>
            </a:gsLst>
            <a:lin ang="2700000" scaled="1"/>
            <a:tileRect/>
          </a:gradFill>
          <a:ln w="76200" cap="flat" cmpd="tri">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spcBef>
                <a:spcPct val="0"/>
              </a:spcBef>
              <a:buClrTx/>
              <a:buSzTx/>
              <a:buNone/>
            </a:pPr>
            <a:r>
              <a:rPr lang="zh-CN" altLang="en-US" sz="1800" b="1" dirty="0">
                <a:solidFill>
                  <a:schemeClr val="bg1"/>
                </a:solidFill>
                <a:latin typeface="幼圆" panose="02010509060101010101" pitchFamily="49" charset="-122"/>
                <a:ea typeface="幼圆" panose="02010509060101010101" pitchFamily="49" charset="-122"/>
              </a:rPr>
              <a:t>微软凌小宁博士</a:t>
            </a:r>
            <a:endParaRPr lang="zh-CN" altLang="en-US" sz="1800" b="1" dirty="0">
              <a:latin typeface="幼圆" panose="02010509060101010101" pitchFamily="49" charset="-122"/>
              <a:ea typeface="幼圆" panose="02010509060101010101" pitchFamily="49" charset="-122"/>
            </a:endParaRPr>
          </a:p>
        </p:txBody>
      </p:sp>
      <p:sp>
        <p:nvSpPr>
          <p:cNvPr id="11268" name="Rectangle 2"/>
          <p:cNvSpPr>
            <a:spLocks noGrp="1"/>
          </p:cNvSpPr>
          <p:nvPr>
            <p:ph type="title"/>
          </p:nvPr>
        </p:nvSpPr>
        <p:spPr>
          <a:xfrm>
            <a:off x="2195513" y="457200"/>
            <a:ext cx="8001000" cy="838200"/>
          </a:xfrm>
          <a:ln/>
        </p:spPr>
        <p:txBody>
          <a:bodyPr vert="horz" wrap="square" lIns="91440" tIns="45720" rIns="91440" bIns="45720" anchor="b" anchorCtr="0"/>
          <a:p>
            <a:pPr eaLnBrk="1" hangingPunct="1"/>
            <a:r>
              <a:rPr lang="en-US" altLang="zh-CN" sz="4000" dirty="0">
                <a:solidFill>
                  <a:srgbClr val="000000"/>
                </a:solidFill>
                <a:latin typeface="Monotype Corsiva" panose="03010101010201010101" pitchFamily="66" charset="0"/>
                <a:ea typeface="楷体_GB2312" pitchFamily="49" charset="-122"/>
              </a:rPr>
              <a:t>        </a:t>
            </a:r>
            <a:r>
              <a:rPr lang="zh-CN" altLang="en-US" sz="4000" dirty="0">
                <a:solidFill>
                  <a:srgbClr val="000000"/>
                </a:solidFill>
                <a:latin typeface="Monotype Corsiva" panose="03010101010201010101" pitchFamily="66" charset="0"/>
                <a:ea typeface="楷体_GB2312" pitchFamily="49" charset="-122"/>
              </a:rPr>
              <a:t>为什么学习软件工程？ </a:t>
            </a:r>
            <a:endParaRPr lang="en-US" altLang="zh-CN" sz="4000" dirty="0">
              <a:solidFill>
                <a:srgbClr val="000000"/>
              </a:solidFill>
              <a:latin typeface="Monotype Corsiva" panose="03010101010201010101" pitchFamily="66" charset="0"/>
              <a:ea typeface="楷体_GB2312"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050"/>
          <p:cNvSpPr/>
          <p:nvPr/>
        </p:nvSpPr>
        <p:spPr>
          <a:xfrm>
            <a:off x="1981200" y="8001000"/>
            <a:ext cx="6553200" cy="76200"/>
          </a:xfrm>
          <a:prstGeom prst="rect">
            <a:avLst/>
          </a:prstGeom>
          <a:gradFill rotWithShape="0">
            <a:gsLst>
              <a:gs pos="0">
                <a:srgbClr val="34FA76"/>
              </a:gs>
              <a:gs pos="100000">
                <a:srgbClr val="187437"/>
              </a:gs>
            </a:gsLst>
            <a:path path="shape">
              <a:fillToRect l="50000" t="50000" r="50000" b="50000"/>
            </a:path>
            <a:tileRect/>
          </a:gradFill>
          <a:ln w="9525">
            <a:noFill/>
          </a:ln>
          <a:effectLst>
            <a:outerShdw dist="167042" dir="4875230" algn="ctr" rotWithShape="0">
              <a:srgbClr val="84E2D9">
                <a:alpha val="50000"/>
              </a:srgbClr>
            </a:outerShdw>
          </a:effectLst>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spcBef>
                <a:spcPct val="0"/>
              </a:spcBef>
              <a:buClrTx/>
              <a:buSzTx/>
              <a:buNone/>
            </a:pPr>
            <a:endParaRPr lang="zh-CN" altLang="en-US" b="1" dirty="0">
              <a:latin typeface="Times New Roman" panose="02020603050405020304" pitchFamily="18" charset="0"/>
              <a:ea typeface="楷体_GB2312" pitchFamily="49" charset="-122"/>
            </a:endParaRPr>
          </a:p>
        </p:txBody>
      </p:sp>
      <p:sp>
        <p:nvSpPr>
          <p:cNvPr id="13315" name="Rectangle 2"/>
          <p:cNvSpPr>
            <a:spLocks noGrp="1"/>
          </p:cNvSpPr>
          <p:nvPr>
            <p:ph type="title"/>
          </p:nvPr>
        </p:nvSpPr>
        <p:spPr>
          <a:xfrm>
            <a:off x="2195513" y="457200"/>
            <a:ext cx="8001000" cy="838200"/>
          </a:xfrm>
          <a:ln/>
        </p:spPr>
        <p:txBody>
          <a:bodyPr vert="horz" wrap="square" lIns="91440" tIns="45720" rIns="91440" bIns="45720" anchor="b" anchorCtr="0"/>
          <a:p>
            <a:pPr eaLnBrk="1" hangingPunct="1"/>
            <a:r>
              <a:rPr lang="en-US" altLang="zh-CN" sz="4000" dirty="0">
                <a:solidFill>
                  <a:srgbClr val="000000"/>
                </a:solidFill>
                <a:latin typeface="Monotype Corsiva" panose="03010101010201010101" pitchFamily="66" charset="0"/>
                <a:ea typeface="楷体_GB2312" pitchFamily="49" charset="-122"/>
              </a:rPr>
              <a:t>        </a:t>
            </a:r>
            <a:r>
              <a:rPr lang="zh-CN" altLang="en-US" sz="4000" dirty="0">
                <a:solidFill>
                  <a:srgbClr val="000000"/>
                </a:solidFill>
                <a:latin typeface="Monotype Corsiva" panose="03010101010201010101" pitchFamily="66" charset="0"/>
                <a:ea typeface="楷体_GB2312" pitchFamily="49" charset="-122"/>
              </a:rPr>
              <a:t>课程性质与目的 </a:t>
            </a:r>
            <a:endParaRPr lang="en-US" altLang="zh-CN" sz="4000" dirty="0">
              <a:solidFill>
                <a:srgbClr val="000000"/>
              </a:solidFill>
              <a:latin typeface="Monotype Corsiva" panose="03010101010201010101" pitchFamily="66" charset="0"/>
              <a:ea typeface="楷体_GB2312" pitchFamily="49" charset="-122"/>
            </a:endParaRPr>
          </a:p>
        </p:txBody>
      </p:sp>
      <p:sp>
        <p:nvSpPr>
          <p:cNvPr id="13316" name="Rectangle 3"/>
          <p:cNvSpPr txBox="1"/>
          <p:nvPr/>
        </p:nvSpPr>
        <p:spPr>
          <a:xfrm>
            <a:off x="971550" y="1866900"/>
            <a:ext cx="8382000" cy="203676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计算机科学与技术专业的一门专业核心课程</a:t>
            </a:r>
            <a:endParaRPr lang="zh-CN" altLang="en-US" b="1" dirty="0"/>
          </a:p>
          <a:p>
            <a:pPr marL="228600" lvl="0" indent="-228600" defTabSz="914400" eaLnBrk="1" hangingPunct="1">
              <a:lnSpc>
                <a:spcPct val="90000"/>
              </a:lnSpc>
              <a:buFont typeface="Wingdings 2" panose="05020102010507070707" pitchFamily="18" charset="2"/>
              <a:buNone/>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sz="2200" b="1" dirty="0">
                <a:solidFill>
                  <a:srgbClr val="000000"/>
                </a:solidFill>
              </a:rPr>
              <a:t>     </a:t>
            </a:r>
            <a:endParaRPr lang="en-US" altLang="zh-CN" sz="2200" b="1" dirty="0">
              <a:solidFill>
                <a:srgbClr val="000000"/>
              </a:solidFill>
            </a:endParaRPr>
          </a:p>
        </p:txBody>
      </p:sp>
      <p:sp>
        <p:nvSpPr>
          <p:cNvPr id="13317" name="Rectangle 3"/>
          <p:cNvSpPr txBox="1"/>
          <p:nvPr/>
        </p:nvSpPr>
        <p:spPr>
          <a:xfrm>
            <a:off x="971550" y="2708275"/>
            <a:ext cx="8280400" cy="158432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通过本课程的学习</a:t>
            </a:r>
            <a:endParaRPr lang="en-US" altLang="zh-CN"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dirty="0">
                <a:solidFill>
                  <a:srgbClr val="000000"/>
                </a:solidFill>
                <a:cs typeface="Arial" panose="020B0604020202020204" pitchFamily="34" charset="0"/>
              </a:rPr>
              <a:t> </a:t>
            </a:r>
            <a:r>
              <a:rPr lang="zh-CN" altLang="en-US" dirty="0">
                <a:solidFill>
                  <a:srgbClr val="000000"/>
                </a:solidFill>
                <a:cs typeface="Arial" panose="020B0604020202020204" pitchFamily="34" charset="0"/>
              </a:rPr>
              <a:t>掌握系统的软件开发理论、方法和技术</a:t>
            </a: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dirty="0">
                <a:solidFill>
                  <a:srgbClr val="000000"/>
                </a:solidFill>
                <a:cs typeface="Arial" panose="020B0604020202020204" pitchFamily="34" charset="0"/>
              </a:rPr>
              <a:t> </a:t>
            </a:r>
            <a:r>
              <a:rPr lang="zh-CN" altLang="en-US" dirty="0">
                <a:solidFill>
                  <a:srgbClr val="000000"/>
                </a:solidFill>
                <a:cs typeface="Arial" panose="020B0604020202020204" pitchFamily="34" charset="0"/>
              </a:rPr>
              <a:t>使用正确的工程方法开发出成本低、可靠性好并在机器上能高效运行的软件</a:t>
            </a:r>
            <a:r>
              <a:rPr lang="en-US" altLang="zh-CN" dirty="0">
                <a:solidFill>
                  <a:srgbClr val="000000"/>
                </a:solidFill>
                <a:cs typeface="Arial" panose="020B0604020202020204" pitchFamily="34" charset="0"/>
              </a:rPr>
              <a:t>, </a:t>
            </a:r>
            <a:r>
              <a:rPr lang="zh-CN" altLang="en-US" dirty="0">
                <a:solidFill>
                  <a:srgbClr val="000000"/>
                </a:solidFill>
                <a:cs typeface="Arial" panose="020B0604020202020204" pitchFamily="34" charset="0"/>
              </a:rPr>
              <a:t>为今后从事软件开发和维护打下坚实的基础</a:t>
            </a: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dirty="0">
                <a:solidFill>
                  <a:srgbClr val="000000"/>
                </a:solidFill>
                <a:cs typeface="Arial" panose="020B0604020202020204" pitchFamily="34" charset="0"/>
              </a:rPr>
              <a:t> </a:t>
            </a:r>
            <a:r>
              <a:rPr lang="zh-CN" altLang="en-US" dirty="0">
                <a:solidFill>
                  <a:srgbClr val="000000"/>
                </a:solidFill>
                <a:cs typeface="Arial" panose="020B0604020202020204" pitchFamily="34" charset="0"/>
              </a:rPr>
              <a:t>为今后从事软件工程、编程语言等领域的研究做好铺垫</a:t>
            </a: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ea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050"/>
          <p:cNvSpPr/>
          <p:nvPr/>
        </p:nvSpPr>
        <p:spPr>
          <a:xfrm>
            <a:off x="1981200" y="8001000"/>
            <a:ext cx="6553200" cy="76200"/>
          </a:xfrm>
          <a:prstGeom prst="rect">
            <a:avLst/>
          </a:prstGeom>
          <a:gradFill rotWithShape="0">
            <a:gsLst>
              <a:gs pos="0">
                <a:srgbClr val="34FA76"/>
              </a:gs>
              <a:gs pos="100000">
                <a:srgbClr val="187437"/>
              </a:gs>
            </a:gsLst>
            <a:path path="shape">
              <a:fillToRect l="50000" t="50000" r="50000" b="50000"/>
            </a:path>
            <a:tileRect/>
          </a:gradFill>
          <a:ln w="9525">
            <a:noFill/>
          </a:ln>
          <a:effectLst>
            <a:outerShdw dist="167042" dir="4875230" algn="ctr" rotWithShape="0">
              <a:srgbClr val="84E2D9">
                <a:alpha val="50000"/>
              </a:srgbClr>
            </a:outerShdw>
          </a:effectLst>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spcBef>
                <a:spcPct val="0"/>
              </a:spcBef>
              <a:buClrTx/>
              <a:buSzTx/>
              <a:buNone/>
            </a:pPr>
            <a:endParaRPr lang="zh-CN" altLang="en-US" b="1" dirty="0">
              <a:latin typeface="Times New Roman" panose="02020603050405020304" pitchFamily="18" charset="0"/>
              <a:ea typeface="楷体_GB2312" pitchFamily="49" charset="-122"/>
            </a:endParaRPr>
          </a:p>
        </p:txBody>
      </p:sp>
      <p:sp>
        <p:nvSpPr>
          <p:cNvPr id="15363" name="Rectangle 2"/>
          <p:cNvSpPr>
            <a:spLocks noGrp="1"/>
          </p:cNvSpPr>
          <p:nvPr>
            <p:ph type="title"/>
          </p:nvPr>
        </p:nvSpPr>
        <p:spPr>
          <a:xfrm>
            <a:off x="2195513" y="457200"/>
            <a:ext cx="8001000" cy="838200"/>
          </a:xfrm>
          <a:ln/>
        </p:spPr>
        <p:txBody>
          <a:bodyPr vert="horz" wrap="square" lIns="91440" tIns="45720" rIns="91440" bIns="45720" anchor="b" anchorCtr="0"/>
          <a:p>
            <a:pPr eaLnBrk="1" hangingPunct="1"/>
            <a:r>
              <a:rPr lang="en-US" altLang="zh-CN" sz="4000" dirty="0">
                <a:solidFill>
                  <a:srgbClr val="000000"/>
                </a:solidFill>
                <a:latin typeface="Monotype Corsiva" panose="03010101010201010101" pitchFamily="66" charset="0"/>
                <a:ea typeface="楷体_GB2312" pitchFamily="49" charset="-122"/>
              </a:rPr>
              <a:t>        </a:t>
            </a:r>
            <a:r>
              <a:rPr lang="zh-CN" altLang="en-US" sz="4000" dirty="0">
                <a:solidFill>
                  <a:srgbClr val="000000"/>
                </a:solidFill>
                <a:latin typeface="Monotype Corsiva" panose="03010101010201010101" pitchFamily="66" charset="0"/>
                <a:ea typeface="楷体_GB2312" pitchFamily="49" charset="-122"/>
              </a:rPr>
              <a:t>课程主要内容 </a:t>
            </a:r>
            <a:endParaRPr lang="en-US" altLang="zh-CN" sz="4000" dirty="0">
              <a:solidFill>
                <a:srgbClr val="000000"/>
              </a:solidFill>
              <a:latin typeface="Monotype Corsiva" panose="03010101010201010101" pitchFamily="66" charset="0"/>
              <a:ea typeface="楷体_GB2312" pitchFamily="49" charset="-122"/>
            </a:endParaRPr>
          </a:p>
        </p:txBody>
      </p:sp>
      <p:sp>
        <p:nvSpPr>
          <p:cNvPr id="15364" name="Rectangle 3"/>
          <p:cNvSpPr txBox="1"/>
          <p:nvPr/>
        </p:nvSpPr>
        <p:spPr>
          <a:xfrm>
            <a:off x="684213" y="1916113"/>
            <a:ext cx="8783637" cy="158432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b="1" dirty="0"/>
              <a:t>比较全面、系统地介绍软件工程的概念、技术与方法</a:t>
            </a:r>
            <a:endParaRPr lang="en-US" altLang="zh-CN" b="1" dirty="0"/>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dirty="0">
                <a:solidFill>
                  <a:srgbClr val="000000"/>
                </a:solidFill>
                <a:cs typeface="Arial" panose="020B0604020202020204" pitchFamily="34" charset="0"/>
              </a:rPr>
              <a:t> </a:t>
            </a:r>
            <a:r>
              <a:rPr lang="zh-CN" altLang="en-US" dirty="0">
                <a:solidFill>
                  <a:srgbClr val="000000"/>
                </a:solidFill>
                <a:cs typeface="Arial" panose="020B0604020202020204" pitchFamily="34" charset="0"/>
              </a:rPr>
              <a:t>软件工程概述</a:t>
            </a: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solidFill>
                  <a:srgbClr val="000000"/>
                </a:solidFill>
                <a:cs typeface="Arial" panose="020B0604020202020204" pitchFamily="34" charset="0"/>
              </a:rPr>
              <a:t> 软件需求分析</a:t>
            </a: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solidFill>
                  <a:srgbClr val="000000"/>
                </a:solidFill>
                <a:cs typeface="Arial" panose="020B0604020202020204" pitchFamily="34" charset="0"/>
              </a:rPr>
              <a:t> 软件设计方法</a:t>
            </a: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solidFill>
                  <a:srgbClr val="000000"/>
                </a:solidFill>
                <a:cs typeface="Arial" panose="020B0604020202020204" pitchFamily="34" charset="0"/>
              </a:rPr>
              <a:t> 软件测试技术</a:t>
            </a: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solidFill>
                  <a:srgbClr val="000000"/>
                </a:solidFill>
                <a:cs typeface="Arial" panose="020B0604020202020204" pitchFamily="34" charset="0"/>
              </a:rPr>
              <a:t> 软件维护</a:t>
            </a: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r>
              <a:rPr lang="en-US" altLang="zh-CN" dirty="0">
                <a:solidFill>
                  <a:srgbClr val="000000"/>
                </a:solidFill>
                <a:cs typeface="Arial" panose="020B0604020202020204" pitchFamily="34" charset="0"/>
              </a:rPr>
              <a:t>…</a:t>
            </a: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457200" lvl="1" indent="-226695"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ea typeface="Arial" panose="020B0604020202020204" pitchFamily="34" charset="0"/>
            </a:endParaRPr>
          </a:p>
        </p:txBody>
      </p:sp>
      <p:sp>
        <p:nvSpPr>
          <p:cNvPr id="15365" name="Rectangle 3"/>
          <p:cNvSpPr txBox="1"/>
          <p:nvPr/>
        </p:nvSpPr>
        <p:spPr>
          <a:xfrm>
            <a:off x="684213" y="5441950"/>
            <a:ext cx="8280400" cy="65087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solidFill>
                  <a:srgbClr val="000000"/>
                </a:solidFill>
                <a:cs typeface="Arial" panose="020B0604020202020204" pitchFamily="34" charset="0"/>
              </a:rPr>
              <a:t>学时：</a:t>
            </a:r>
            <a:r>
              <a:rPr lang="en-US" altLang="zh-CN" dirty="0">
                <a:solidFill>
                  <a:srgbClr val="000000"/>
                </a:solidFill>
                <a:cs typeface="Arial" panose="020B0604020202020204" pitchFamily="34" charset="0"/>
              </a:rPr>
              <a:t>36</a:t>
            </a:r>
            <a:r>
              <a:rPr lang="zh-CN" altLang="en-US" dirty="0">
                <a:solidFill>
                  <a:srgbClr val="000000"/>
                </a:solidFill>
                <a:cs typeface="Arial" panose="020B0604020202020204" pitchFamily="34" charset="0"/>
              </a:rPr>
              <a:t>（授课）</a:t>
            </a:r>
            <a:r>
              <a:rPr lang="en-US" altLang="zh-CN" dirty="0">
                <a:solidFill>
                  <a:srgbClr val="000000"/>
                </a:solidFill>
                <a:cs typeface="Arial" panose="020B0604020202020204" pitchFamily="34" charset="0"/>
              </a:rPr>
              <a:t>+ 32</a:t>
            </a:r>
            <a:r>
              <a:rPr lang="zh-CN" altLang="en-US" dirty="0">
                <a:solidFill>
                  <a:srgbClr val="000000"/>
                </a:solidFill>
                <a:cs typeface="Arial" panose="020B0604020202020204" pitchFamily="34" charset="0"/>
              </a:rPr>
              <a:t>（实验）</a:t>
            </a: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ea typeface="Arial" panose="020B0604020202020204" pitchFamily="34" charset="0"/>
            </a:endParaRPr>
          </a:p>
        </p:txBody>
      </p:sp>
      <p:sp>
        <p:nvSpPr>
          <p:cNvPr id="15366" name="Rectangle 3"/>
          <p:cNvSpPr txBox="1"/>
          <p:nvPr/>
        </p:nvSpPr>
        <p:spPr>
          <a:xfrm>
            <a:off x="684213" y="6092825"/>
            <a:ext cx="8567737" cy="158432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228600" lvl="0" indent="-228600" defTabSz="914400" eaLnBrk="1">
              <a:lnSpc>
                <a:spcPct val="110000"/>
              </a:lnSpc>
              <a:spcBef>
                <a:spcPts val="1050"/>
              </a:spcBef>
              <a:spcAft>
                <a:spcPts val="450"/>
              </a:spcAft>
              <a:buSzPct val="100000"/>
              <a:tabLst>
                <a:tab pos="684530" algn="l"/>
                <a:tab pos="1600200" algn="l"/>
                <a:tab pos="2514600" algn="l"/>
                <a:tab pos="3429000" algn="l"/>
                <a:tab pos="4343400" algn="l"/>
                <a:tab pos="5257800" algn="l"/>
                <a:tab pos="6172200" algn="l"/>
                <a:tab pos="7086600" algn="l"/>
                <a:tab pos="7999730" algn="l"/>
                <a:tab pos="8914130" algn="l"/>
                <a:tab pos="9829800" algn="l"/>
              </a:tabLst>
            </a:pPr>
            <a:r>
              <a:rPr lang="zh-CN" altLang="en-US" dirty="0">
                <a:solidFill>
                  <a:srgbClr val="000000"/>
                </a:solidFill>
                <a:cs typeface="Arial" panose="020B0604020202020204" pitchFamily="34" charset="0"/>
              </a:rPr>
              <a:t>成绩：平时</a:t>
            </a:r>
            <a:r>
              <a:rPr lang="en-US" altLang="zh-CN" dirty="0">
                <a:solidFill>
                  <a:srgbClr val="000000"/>
                </a:solidFill>
                <a:cs typeface="Arial" panose="020B0604020202020204" pitchFamily="34" charset="0"/>
              </a:rPr>
              <a:t>50%</a:t>
            </a:r>
            <a:r>
              <a:rPr lang="zh-CN" altLang="en-US" dirty="0">
                <a:solidFill>
                  <a:srgbClr val="000000"/>
                </a:solidFill>
                <a:cs typeface="Arial" panose="020B0604020202020204" pitchFamily="34" charset="0"/>
              </a:rPr>
              <a:t>（考勤，作业，项目等）</a:t>
            </a:r>
            <a:r>
              <a:rPr lang="en-US" altLang="zh-CN" dirty="0">
                <a:solidFill>
                  <a:srgbClr val="000000"/>
                </a:solidFill>
                <a:cs typeface="Arial" panose="020B0604020202020204" pitchFamily="34" charset="0"/>
              </a:rPr>
              <a:t>+ </a:t>
            </a:r>
            <a:r>
              <a:rPr lang="zh-CN" altLang="en-US" dirty="0">
                <a:solidFill>
                  <a:srgbClr val="000000"/>
                </a:solidFill>
                <a:cs typeface="Arial" panose="020B0604020202020204" pitchFamily="34" charset="0"/>
              </a:rPr>
              <a:t>期末</a:t>
            </a:r>
            <a:r>
              <a:rPr lang="en-US" altLang="zh-CN" dirty="0">
                <a:solidFill>
                  <a:srgbClr val="000000"/>
                </a:solidFill>
                <a:cs typeface="Arial" panose="020B0604020202020204" pitchFamily="34" charset="0"/>
              </a:rPr>
              <a:t>50%</a:t>
            </a: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None/>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cs typeface="Arial" panose="020B0604020202020204" pitchFamily="34" charset="0"/>
            </a:endParaRPr>
          </a:p>
          <a:p>
            <a:pPr marL="228600" lvl="1" indent="0" defTabSz="914400" eaLnBrk="1">
              <a:lnSpc>
                <a:spcPct val="90000"/>
              </a:lnSpc>
              <a:spcBef>
                <a:spcPts val="690"/>
              </a:spcBef>
              <a:spcAft>
                <a:spcPts val="415"/>
              </a:spcAft>
              <a:buClr>
                <a:srgbClr val="2DB6B3"/>
              </a:buClr>
              <a:buSzPct val="100000"/>
              <a:buFont typeface="Arial" panose="020B0604020202020204" pitchFamily="34" charset="0"/>
              <a:buChar char="–"/>
              <a:tabLst>
                <a:tab pos="684530" algn="l"/>
                <a:tab pos="1600200" algn="l"/>
                <a:tab pos="2514600" algn="l"/>
                <a:tab pos="3429000" algn="l"/>
                <a:tab pos="4343400" algn="l"/>
                <a:tab pos="5257800" algn="l"/>
                <a:tab pos="6172200" algn="l"/>
                <a:tab pos="7086600" algn="l"/>
                <a:tab pos="7999730" algn="l"/>
                <a:tab pos="8914130" algn="l"/>
                <a:tab pos="9829800" algn="l"/>
              </a:tabLst>
            </a:pPr>
            <a:endParaRPr lang="en-US" altLang="zh-CN" dirty="0">
              <a:solidFill>
                <a:srgbClr val="000000"/>
              </a:solidFill>
              <a:ea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050"/>
          <p:cNvSpPr/>
          <p:nvPr/>
        </p:nvSpPr>
        <p:spPr>
          <a:xfrm>
            <a:off x="1981200" y="8001000"/>
            <a:ext cx="6553200" cy="76200"/>
          </a:xfrm>
          <a:prstGeom prst="rect">
            <a:avLst/>
          </a:prstGeom>
          <a:gradFill rotWithShape="0">
            <a:gsLst>
              <a:gs pos="0">
                <a:srgbClr val="34FA76"/>
              </a:gs>
              <a:gs pos="100000">
                <a:srgbClr val="187437"/>
              </a:gs>
            </a:gsLst>
            <a:path path="shape">
              <a:fillToRect l="50000" t="50000" r="50000" b="50000"/>
            </a:path>
            <a:tileRect/>
          </a:gradFill>
          <a:ln w="9525">
            <a:noFill/>
          </a:ln>
          <a:effectLst>
            <a:outerShdw dist="167042" dir="4875230" algn="ctr" rotWithShape="0">
              <a:srgbClr val="84E2D9">
                <a:alpha val="50000"/>
              </a:srgbClr>
            </a:outerShdw>
          </a:effectLst>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spcBef>
                <a:spcPct val="0"/>
              </a:spcBef>
              <a:buClrTx/>
              <a:buSzTx/>
              <a:buNone/>
            </a:pPr>
            <a:endParaRPr lang="zh-CN" altLang="en-US" b="1" dirty="0">
              <a:latin typeface="Times New Roman" panose="02020603050405020304" pitchFamily="18" charset="0"/>
              <a:ea typeface="楷体_GB2312" pitchFamily="49" charset="-122"/>
            </a:endParaRPr>
          </a:p>
        </p:txBody>
      </p:sp>
      <p:sp>
        <p:nvSpPr>
          <p:cNvPr id="17411" name="Rectangle 2"/>
          <p:cNvSpPr>
            <a:spLocks noGrp="1"/>
          </p:cNvSpPr>
          <p:nvPr>
            <p:ph type="title"/>
          </p:nvPr>
        </p:nvSpPr>
        <p:spPr>
          <a:xfrm>
            <a:off x="2916238" y="457200"/>
            <a:ext cx="8001000" cy="838200"/>
          </a:xfrm>
          <a:ln/>
        </p:spPr>
        <p:txBody>
          <a:bodyPr vert="horz" wrap="square" lIns="91440" tIns="45720" rIns="91440" bIns="45720" anchor="b" anchorCtr="0"/>
          <a:p>
            <a:pPr eaLnBrk="1" hangingPunct="1"/>
            <a:r>
              <a:rPr lang="en-US" altLang="zh-CN" sz="4000" dirty="0">
                <a:solidFill>
                  <a:srgbClr val="000000"/>
                </a:solidFill>
                <a:latin typeface="Monotype Corsiva" panose="03010101010201010101" pitchFamily="66" charset="0"/>
                <a:ea typeface="楷体_GB2312" pitchFamily="49" charset="-122"/>
              </a:rPr>
              <a:t>        </a:t>
            </a:r>
            <a:r>
              <a:rPr lang="zh-CN" altLang="en-US" sz="4000" dirty="0">
                <a:solidFill>
                  <a:srgbClr val="000000"/>
                </a:solidFill>
                <a:latin typeface="Monotype Corsiva" panose="03010101010201010101" pitchFamily="66" charset="0"/>
                <a:ea typeface="楷体_GB2312" pitchFamily="49" charset="-122"/>
              </a:rPr>
              <a:t>主教材 </a:t>
            </a:r>
            <a:endParaRPr lang="en-US" altLang="zh-CN" sz="4000" dirty="0">
              <a:solidFill>
                <a:srgbClr val="000000"/>
              </a:solidFill>
              <a:latin typeface="Monotype Corsiva" panose="03010101010201010101" pitchFamily="66" charset="0"/>
              <a:ea typeface="楷体_GB2312" pitchFamily="49" charset="-122"/>
            </a:endParaRPr>
          </a:p>
        </p:txBody>
      </p:sp>
      <p:pic>
        <p:nvPicPr>
          <p:cNvPr id="17412" name="Picture 1"/>
          <p:cNvPicPr>
            <a:picLocks noChangeAspect="1"/>
          </p:cNvPicPr>
          <p:nvPr/>
        </p:nvPicPr>
        <p:blipFill>
          <a:blip r:embed="rId1"/>
          <a:stretch>
            <a:fillRect/>
          </a:stretch>
        </p:blipFill>
        <p:spPr>
          <a:xfrm>
            <a:off x="2663825" y="1844675"/>
            <a:ext cx="3816350" cy="483552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050"/>
          <p:cNvSpPr/>
          <p:nvPr/>
        </p:nvSpPr>
        <p:spPr>
          <a:xfrm>
            <a:off x="1981200" y="8001000"/>
            <a:ext cx="6553200" cy="76200"/>
          </a:xfrm>
          <a:prstGeom prst="rect">
            <a:avLst/>
          </a:prstGeom>
          <a:gradFill rotWithShape="0">
            <a:gsLst>
              <a:gs pos="0">
                <a:srgbClr val="34FA76"/>
              </a:gs>
              <a:gs pos="100000">
                <a:srgbClr val="187437"/>
              </a:gs>
            </a:gsLst>
            <a:path path="shape">
              <a:fillToRect l="50000" t="50000" r="50000" b="50000"/>
            </a:path>
            <a:tileRect/>
          </a:gradFill>
          <a:ln w="9525">
            <a:noFill/>
          </a:ln>
          <a:effectLst>
            <a:outerShdw dist="167042" dir="4875230" algn="ctr" rotWithShape="0">
              <a:srgbClr val="84E2D9">
                <a:alpha val="50000"/>
              </a:srgbClr>
            </a:outerShdw>
          </a:effectLst>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spcBef>
                <a:spcPct val="0"/>
              </a:spcBef>
              <a:buClrTx/>
              <a:buSzTx/>
              <a:buNone/>
            </a:pPr>
            <a:endParaRPr lang="zh-CN" altLang="en-US" b="1" dirty="0">
              <a:latin typeface="Times New Roman" panose="02020603050405020304" pitchFamily="18" charset="0"/>
              <a:ea typeface="楷体_GB2312" pitchFamily="49" charset="-122"/>
            </a:endParaRPr>
          </a:p>
        </p:txBody>
      </p:sp>
      <p:sp>
        <p:nvSpPr>
          <p:cNvPr id="19459" name="Rectangle 2"/>
          <p:cNvSpPr>
            <a:spLocks noGrp="1"/>
          </p:cNvSpPr>
          <p:nvPr>
            <p:ph type="title"/>
          </p:nvPr>
        </p:nvSpPr>
        <p:spPr>
          <a:xfrm>
            <a:off x="2916238" y="457200"/>
            <a:ext cx="8001000" cy="838200"/>
          </a:xfrm>
          <a:ln/>
        </p:spPr>
        <p:txBody>
          <a:bodyPr vert="horz" wrap="square" lIns="91440" tIns="45720" rIns="91440" bIns="45720" anchor="b" anchorCtr="0"/>
          <a:p>
            <a:pPr eaLnBrk="1" hangingPunct="1"/>
            <a:r>
              <a:rPr lang="en-US" altLang="zh-CN" sz="4000" dirty="0">
                <a:solidFill>
                  <a:srgbClr val="000000"/>
                </a:solidFill>
                <a:latin typeface="Monotype Corsiva" panose="03010101010201010101" pitchFamily="66" charset="0"/>
                <a:ea typeface="楷体_GB2312" pitchFamily="49" charset="-122"/>
              </a:rPr>
              <a:t>        </a:t>
            </a:r>
            <a:r>
              <a:rPr lang="zh-CN" altLang="en-US" sz="4000" dirty="0">
                <a:solidFill>
                  <a:srgbClr val="000000"/>
                </a:solidFill>
                <a:latin typeface="Monotype Corsiva" panose="03010101010201010101" pitchFamily="66" charset="0"/>
                <a:ea typeface="楷体_GB2312" pitchFamily="49" charset="-122"/>
              </a:rPr>
              <a:t>辅助教材 </a:t>
            </a:r>
            <a:endParaRPr lang="en-US" altLang="zh-CN" sz="4000" dirty="0">
              <a:solidFill>
                <a:srgbClr val="000000"/>
              </a:solidFill>
              <a:latin typeface="Monotype Corsiva" panose="03010101010201010101" pitchFamily="66" charset="0"/>
              <a:ea typeface="楷体_GB2312" pitchFamily="49" charset="-122"/>
            </a:endParaRPr>
          </a:p>
        </p:txBody>
      </p:sp>
      <p:pic>
        <p:nvPicPr>
          <p:cNvPr id="19460" name="Picture 2"/>
          <p:cNvPicPr>
            <a:picLocks noChangeAspect="1"/>
          </p:cNvPicPr>
          <p:nvPr/>
        </p:nvPicPr>
        <p:blipFill>
          <a:blip r:embed="rId1"/>
          <a:stretch>
            <a:fillRect/>
          </a:stretch>
        </p:blipFill>
        <p:spPr>
          <a:xfrm>
            <a:off x="3132138" y="1773238"/>
            <a:ext cx="3133725" cy="491807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050"/>
          <p:cNvSpPr/>
          <p:nvPr/>
        </p:nvSpPr>
        <p:spPr>
          <a:xfrm>
            <a:off x="1981200" y="8001000"/>
            <a:ext cx="6553200" cy="76200"/>
          </a:xfrm>
          <a:prstGeom prst="rect">
            <a:avLst/>
          </a:prstGeom>
          <a:gradFill rotWithShape="0">
            <a:gsLst>
              <a:gs pos="0">
                <a:srgbClr val="34FA76"/>
              </a:gs>
              <a:gs pos="100000">
                <a:srgbClr val="187437"/>
              </a:gs>
            </a:gsLst>
            <a:path path="shape">
              <a:fillToRect l="50000" t="50000" r="50000" b="50000"/>
            </a:path>
            <a:tileRect/>
          </a:gradFill>
          <a:ln w="9525">
            <a:noFill/>
          </a:ln>
          <a:effectLst>
            <a:outerShdw dist="167042" dir="4875230" algn="ctr" rotWithShape="0">
              <a:srgbClr val="84E2D9">
                <a:alpha val="50000"/>
              </a:srgbClr>
            </a:outerShdw>
          </a:effectLst>
        </p:spPr>
        <p:txBody>
          <a:bodyPr wrap="none" anchor="ctr" anchorCtr="0"/>
          <a:lstStyle>
            <a:lvl1pPr marL="342900" indent="-342900" algn="l" rtl="0" eaLnBrk="0" fontAlgn="base" hangingPunct="0">
              <a:spcBef>
                <a:spcPct val="20000"/>
              </a:spcBef>
              <a:spcAft>
                <a:spcPct val="0"/>
              </a:spcAft>
              <a:buClr>
                <a:schemeClr val="tx1"/>
              </a:buClr>
              <a:buSzPct val="150000"/>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stStyle>
          <a:p>
            <a:pPr marL="0" lvl="0" indent="0">
              <a:spcBef>
                <a:spcPct val="0"/>
              </a:spcBef>
              <a:buClrTx/>
              <a:buSzTx/>
              <a:buNone/>
            </a:pPr>
            <a:endParaRPr lang="zh-CN" altLang="en-US" b="1" dirty="0">
              <a:latin typeface="Times New Roman" panose="02020603050405020304" pitchFamily="18" charset="0"/>
              <a:ea typeface="楷体_GB2312" pitchFamily="49" charset="-122"/>
            </a:endParaRPr>
          </a:p>
        </p:txBody>
      </p:sp>
      <p:sp>
        <p:nvSpPr>
          <p:cNvPr id="21507" name="Rectangle 2"/>
          <p:cNvSpPr>
            <a:spLocks noGrp="1"/>
          </p:cNvSpPr>
          <p:nvPr>
            <p:ph type="title"/>
          </p:nvPr>
        </p:nvSpPr>
        <p:spPr>
          <a:xfrm>
            <a:off x="2916238" y="457200"/>
            <a:ext cx="8001000" cy="838200"/>
          </a:xfrm>
          <a:ln/>
        </p:spPr>
        <p:txBody>
          <a:bodyPr vert="horz" wrap="square" lIns="91440" tIns="45720" rIns="91440" bIns="45720" anchor="b" anchorCtr="0"/>
          <a:p>
            <a:pPr eaLnBrk="1" hangingPunct="1"/>
            <a:r>
              <a:rPr lang="en-US" altLang="zh-CN" sz="4000" dirty="0">
                <a:solidFill>
                  <a:srgbClr val="000000"/>
                </a:solidFill>
                <a:latin typeface="Monotype Corsiva" panose="03010101010201010101" pitchFamily="66" charset="0"/>
                <a:ea typeface="楷体_GB2312" pitchFamily="49" charset="-122"/>
              </a:rPr>
              <a:t>        </a:t>
            </a:r>
            <a:r>
              <a:rPr lang="zh-CN" altLang="en-US" sz="4000" dirty="0">
                <a:solidFill>
                  <a:srgbClr val="000000"/>
                </a:solidFill>
                <a:latin typeface="Monotype Corsiva" panose="03010101010201010101" pitchFamily="66" charset="0"/>
                <a:ea typeface="楷体_GB2312" pitchFamily="49" charset="-122"/>
              </a:rPr>
              <a:t>辅助教材 </a:t>
            </a:r>
            <a:endParaRPr lang="en-US" altLang="zh-CN" sz="4000" dirty="0">
              <a:solidFill>
                <a:srgbClr val="000000"/>
              </a:solidFill>
              <a:latin typeface="Monotype Corsiva" panose="03010101010201010101" pitchFamily="66" charset="0"/>
              <a:ea typeface="楷体_GB2312" pitchFamily="49" charset="-122"/>
            </a:endParaRPr>
          </a:p>
        </p:txBody>
      </p:sp>
      <p:pic>
        <p:nvPicPr>
          <p:cNvPr id="21508" name="Picture 3"/>
          <p:cNvPicPr>
            <a:picLocks noChangeAspect="1"/>
          </p:cNvPicPr>
          <p:nvPr/>
        </p:nvPicPr>
        <p:blipFill>
          <a:blip r:embed="rId1"/>
          <a:stretch>
            <a:fillRect/>
          </a:stretch>
        </p:blipFill>
        <p:spPr>
          <a:xfrm>
            <a:off x="2935288" y="1773238"/>
            <a:ext cx="3556000" cy="4999037"/>
          </a:xfrm>
          <a:prstGeom prst="rect">
            <a:avLst/>
          </a:prstGeom>
          <a:noFill/>
          <a:ln w="9525">
            <a:noFill/>
          </a:ln>
        </p:spPr>
      </p:pic>
    </p:spTree>
  </p:cSld>
  <p:clrMapOvr>
    <a:masterClrMapping/>
  </p:clrMapOvr>
</p:sld>
</file>

<file path=ppt/tags/tag1.xml><?xml version="1.0" encoding="utf-8"?>
<p:tagLst xmlns:p="http://schemas.openxmlformats.org/presentationml/2006/main">
  <p:tag name="KSO_WPP_MARK_KEY" val="f77360d1-2360-4dc9-860c-5339b27910e1"/>
  <p:tag name="COMMONDATA" val="eyJoZGlkIjoiZTJlYTQ4NDIyY2RmNWIyZGE3NzBlYTRmZmM4YmU0NzUifQ=="/>
</p:tagLst>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1"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1"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5200</Words>
  <Application>WPS 演示</Application>
  <PresentationFormat/>
  <Paragraphs>599</Paragraphs>
  <Slides>37</Slides>
  <Notes>33</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37</vt:i4>
      </vt:variant>
    </vt:vector>
  </HeadingPairs>
  <TitlesOfParts>
    <vt:vector size="55" baseType="lpstr">
      <vt:lpstr>Arial</vt:lpstr>
      <vt:lpstr>宋体</vt:lpstr>
      <vt:lpstr>Wingdings</vt:lpstr>
      <vt:lpstr>Times New Roman</vt:lpstr>
      <vt:lpstr>楷体_GB2312</vt:lpstr>
      <vt:lpstr>新宋体</vt:lpstr>
      <vt:lpstr>Cambria</vt:lpstr>
      <vt:lpstr>Monotype Corsiva</vt:lpstr>
      <vt:lpstr>Wingdings 2</vt:lpstr>
      <vt:lpstr>幼圆</vt:lpstr>
      <vt:lpstr>华文细黑</vt:lpstr>
      <vt:lpstr>黑体</vt:lpstr>
      <vt:lpstr>Monotype Sorts</vt:lpstr>
      <vt:lpstr>Wingdings</vt:lpstr>
      <vt:lpstr>微软雅黑</vt:lpstr>
      <vt:lpstr>Arial Unicode MS</vt:lpstr>
      <vt:lpstr>Arial</vt:lpstr>
      <vt:lpstr>Capsules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Considering Objects</dc:title>
  <dc:creator>SQH</dc:creator>
  <cp:lastModifiedBy>小鬼u</cp:lastModifiedBy>
  <cp:revision>395</cp:revision>
  <dcterms:created xsi:type="dcterms:W3CDTF">2003-11-03T03:09:18Z</dcterms:created>
  <dcterms:modified xsi:type="dcterms:W3CDTF">2023-06-06T03:52:49Z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973985DF184144ACB1A0DE1F9ADBA2CE_12</vt:lpwstr>
  </property>
  <property fmtid="{D5CDD505-2E9C-101B-9397-08002B2CF9AE}" pid="3" name="KSOProductBuildVer">
    <vt:lpwstr>2052-11.1.0.14309</vt:lpwstr>
  </property>
</Properties>
</file>