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 id="2147483686" r:id="rId5"/>
  </p:sldMasterIdLst>
  <p:notesMasterIdLst>
    <p:notesMasterId r:id="rId7"/>
  </p:notesMasterIdLst>
  <p:sldIdLst>
    <p:sldId id="366" r:id="rId6"/>
    <p:sldId id="256" r:id="rId8"/>
    <p:sldId id="257" r:id="rId9"/>
    <p:sldId id="258" r:id="rId10"/>
    <p:sldId id="259" r:id="rId11"/>
    <p:sldId id="260" r:id="rId12"/>
    <p:sldId id="261" r:id="rId13"/>
    <p:sldId id="262" r:id="rId14"/>
    <p:sldId id="336" r:id="rId15"/>
    <p:sldId id="263" r:id="rId16"/>
    <p:sldId id="264" r:id="rId17"/>
    <p:sldId id="265" r:id="rId18"/>
    <p:sldId id="266" r:id="rId19"/>
    <p:sldId id="337" r:id="rId20"/>
    <p:sldId id="513" r:id="rId21"/>
    <p:sldId id="338" r:id="rId22"/>
    <p:sldId id="339" r:id="rId23"/>
    <p:sldId id="340" r:id="rId24"/>
    <p:sldId id="341" r:id="rId25"/>
    <p:sldId id="271" r:id="rId26"/>
    <p:sldId id="342" r:id="rId27"/>
    <p:sldId id="267" r:id="rId28"/>
    <p:sldId id="268" r:id="rId29"/>
    <p:sldId id="514" r:id="rId30"/>
    <p:sldId id="505" r:id="rId31"/>
    <p:sldId id="492" r:id="rId32"/>
    <p:sldId id="270" r:id="rId33"/>
    <p:sldId id="269" r:id="rId34"/>
    <p:sldId id="365" r:id="rId35"/>
    <p:sldId id="516" r:id="rId36"/>
    <p:sldId id="368" r:id="rId37"/>
    <p:sldId id="367" r:id="rId38"/>
    <p:sldId id="369" r:id="rId39"/>
    <p:sldId id="370" r:id="rId40"/>
    <p:sldId id="377" r:id="rId41"/>
    <p:sldId id="371" r:id="rId42"/>
    <p:sldId id="372" r:id="rId43"/>
    <p:sldId id="518" r:id="rId44"/>
    <p:sldId id="519" r:id="rId45"/>
    <p:sldId id="520" r:id="rId46"/>
    <p:sldId id="521" r:id="rId47"/>
    <p:sldId id="522" r:id="rId48"/>
    <p:sldId id="276" r:id="rId49"/>
    <p:sldId id="277" r:id="rId50"/>
    <p:sldId id="280" r:id="rId51"/>
    <p:sldId id="281" r:id="rId52"/>
    <p:sldId id="282" r:id="rId53"/>
    <p:sldId id="283" r:id="rId54"/>
    <p:sldId id="285" r:id="rId55"/>
    <p:sldId id="286" r:id="rId56"/>
    <p:sldId id="287" r:id="rId57"/>
    <p:sldId id="288" r:id="rId58"/>
    <p:sldId id="523" r:id="rId59"/>
    <p:sldId id="917" r:id="rId60"/>
    <p:sldId id="526" r:id="rId61"/>
    <p:sldId id="528" r:id="rId62"/>
    <p:sldId id="292" r:id="rId63"/>
    <p:sldId id="918" r:id="rId64"/>
    <p:sldId id="919" r:id="rId65"/>
    <p:sldId id="279" r:id="rId66"/>
    <p:sldId id="549" r:id="rId67"/>
    <p:sldId id="504" r:id="rId68"/>
    <p:sldId id="930" r:id="rId69"/>
    <p:sldId id="769" r:id="rId70"/>
    <p:sldId id="676" r:id="rId71"/>
    <p:sldId id="677" r:id="rId72"/>
    <p:sldId id="678" r:id="rId73"/>
    <p:sldId id="927" r:id="rId74"/>
    <p:sldId id="527" r:id="rId75"/>
    <p:sldId id="929" r:id="rId76"/>
    <p:sldId id="529" r:id="rId77"/>
    <p:sldId id="530" r:id="rId78"/>
    <p:sldId id="524" r:id="rId79"/>
    <p:sldId id="531" r:id="rId80"/>
    <p:sldId id="532" r:id="rId81"/>
    <p:sldId id="536" r:id="rId82"/>
    <p:sldId id="320" r:id="rId83"/>
    <p:sldId id="321" r:id="rId84"/>
    <p:sldId id="322" r:id="rId85"/>
    <p:sldId id="323" r:id="rId86"/>
    <p:sldId id="324" r:id="rId87"/>
    <p:sldId id="330" r:id="rId88"/>
    <p:sldId id="642" r:id="rId89"/>
    <p:sldId id="315" r:id="rId90"/>
    <p:sldId id="316" r:id="rId91"/>
    <p:sldId id="666" r:id="rId92"/>
    <p:sldId id="931" r:id="rId93"/>
    <p:sldId id="667" r:id="rId94"/>
    <p:sldId id="671" r:id="rId95"/>
    <p:sldId id="672" r:id="rId96"/>
    <p:sldId id="317" r:id="rId97"/>
    <p:sldId id="318" r:id="rId98"/>
  </p:sldIdLst>
  <p:sldSz cx="9144000" cy="6858000" type="screen4x3"/>
  <p:notesSz cx="6858000" cy="9144000"/>
  <p:custDataLst>
    <p:tags r:id="rId102"/>
  </p:custDataLst>
  <p:defaultTextStyle>
    <a:defPPr>
      <a:defRPr lang="en-GB"/>
    </a:defPPr>
    <a:lvl1pPr marL="0" lvl="0"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217"/>
  </p:normalViewPr>
  <p:slideViewPr>
    <p:cSldViewPr showGuides="1">
      <p:cViewPr varScale="1">
        <p:scale>
          <a:sx n="52" d="100"/>
          <a:sy n="52" d="100"/>
        </p:scale>
        <p:origin x="1700" y="44"/>
      </p:cViewPr>
      <p:guideLst>
        <p:guide orient="horz" pos="216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2" Type="http://schemas.openxmlformats.org/officeDocument/2006/relationships/tags" Target="tags/tag12.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409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410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410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4102"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4103"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4104"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4105" name="AutoShape 8"/>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202" name="Rectangle 9"/>
          <p:cNvSpPr/>
          <p:nvPr>
            <p:ph type="sldImg"/>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sp>
      <p:sp>
        <p:nvSpPr>
          <p:cNvPr id="4107" name="Rectangle 10"/>
          <p:cNvSpPr>
            <a:spLocks noGrp="1" noChangeArrowheads="1"/>
          </p:cNvSpPr>
          <p:nvPr>
            <p:ph type="body" idx="1"/>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
            <a:pPr lvl="0"/>
            <a:endParaRPr lang="en-US" altLang="en-US" dirty="0"/>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0" y="0"/>
            <a:ext cx="0" cy="0"/>
          </a:xfrm>
          <a:prstGeom prst="rect">
            <a:avLst/>
          </a:prstGeom>
          <a:noFill/>
          <a:ln w="9525">
            <a:noFill/>
          </a:ln>
        </p:spPr>
        <p:txBody>
          <a:bodyPr/>
          <a:p>
            <a:pPr lvl="0" defTabSz="914400" eaLnBrk="1" hangingPunct="1">
              <a:spcBef>
                <a:spcPct val="0"/>
              </a:spcBef>
              <a:buClrTx/>
              <a:buFontTx/>
              <a:buChar char="•"/>
            </a:pPr>
            <a:fld id="{9A0DB2DC-4C9A-4742-B13C-FB6460FD3503}" type="slidenum">
              <a:rPr lang="en-US" altLang="zh-CN" dirty="0">
                <a:solidFill>
                  <a:schemeClr val="tx1"/>
                </a:solidFill>
                <a:latin typeface="Arial" panose="020B0604020202020204" pitchFamily="34" charset="0"/>
                <a:ea typeface="宋体" panose="02010600030101010101" pitchFamily="2" charset="-122"/>
              </a:rPr>
            </a:fld>
            <a:endParaRPr lang="en-US" altLang="zh-CN" dirty="0">
              <a:solidFill>
                <a:schemeClr val="tx1"/>
              </a:solidFill>
              <a:latin typeface="Arial" panose="020B0604020202020204" pitchFamily="34" charset="0"/>
              <a:ea typeface="宋体" panose="02010600030101010101" pitchFamily="2" charset="-122"/>
            </a:endParaRPr>
          </a:p>
        </p:txBody>
      </p:sp>
      <p:sp>
        <p:nvSpPr>
          <p:cNvPr id="10243" name="Rectangle 2"/>
          <p:cNvSpPr>
            <a:spLocks noTextEdit="1"/>
          </p:cNvSpPr>
          <p:nvPr>
            <p:ph type="sldImg"/>
          </p:nvPr>
        </p:nvSpPr>
        <p:spPr/>
      </p:sp>
      <p:sp>
        <p:nvSpPr>
          <p:cNvPr id="10244" name="Rectangle 3"/>
          <p:cNvSpPr>
            <a:spLocks noGrp="1"/>
          </p:cNvSpPr>
          <p:nvPr>
            <p:ph type="body" idx="1"/>
          </p:nvPr>
        </p:nvSpPr>
        <p:spPr/>
        <p:txBody>
          <a:bodyPr wrap="square" lIns="0" tIns="0" rIns="0" bIns="0" anchor="t" anchorCtr="0"/>
          <a:p>
            <a:pPr lvl="0" eaLnBrk="1" hangingPunct="1"/>
            <a:endParaRPr lang="zh-CN" altLang="zh-CN" dirty="0">
              <a:ea typeface="等线"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Rectangle 1"/>
          <p:cNvSpPr>
            <a:spLocks noTextEdit="1"/>
          </p:cNvSpPr>
          <p:nvPr>
            <p:ph type="sldImg"/>
          </p:nvPr>
        </p:nvSpPr>
        <p:spPr>
          <a:noFill/>
        </p:spPr>
      </p:sp>
      <p:sp>
        <p:nvSpPr>
          <p:cNvPr id="2867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Rectangle 1"/>
          <p:cNvSpPr>
            <a:spLocks noTextEdit="1"/>
          </p:cNvSpPr>
          <p:nvPr>
            <p:ph type="sldImg"/>
          </p:nvPr>
        </p:nvSpPr>
        <p:spPr>
          <a:noFill/>
        </p:spPr>
      </p:sp>
      <p:sp>
        <p:nvSpPr>
          <p:cNvPr id="30723"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70" name="Rectangle 1"/>
          <p:cNvSpPr>
            <a:spLocks noTextEdit="1"/>
          </p:cNvSpPr>
          <p:nvPr>
            <p:ph type="sldImg"/>
          </p:nvPr>
        </p:nvSpPr>
        <p:spPr>
          <a:noFill/>
        </p:spPr>
      </p:sp>
      <p:sp>
        <p:nvSpPr>
          <p:cNvPr id="32771"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8" name="Rectangle 1"/>
          <p:cNvSpPr>
            <a:spLocks noTextEdit="1"/>
          </p:cNvSpPr>
          <p:nvPr>
            <p:ph type="sldImg"/>
          </p:nvPr>
        </p:nvSpPr>
        <p:spPr>
          <a:noFill/>
        </p:spPr>
      </p:sp>
      <p:sp>
        <p:nvSpPr>
          <p:cNvPr id="34819"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0" y="0"/>
            <a:ext cx="0" cy="0"/>
          </a:xfrm>
          <a:prstGeom prst="rect">
            <a:avLst/>
          </a:prstGeom>
          <a:noFill/>
          <a:ln w="9525">
            <a:noFill/>
          </a:ln>
        </p:spPr>
        <p:txBody>
          <a:bodyPr/>
          <a:p>
            <a:pPr lvl="0" defTabSz="914400" eaLnBrk="1" hangingPunct="1">
              <a:spcBef>
                <a:spcPct val="0"/>
              </a:spcBef>
              <a:buClr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39939" name="Rectangle 2"/>
          <p:cNvSpPr>
            <a:spLocks noRot="1" noTextEdit="1"/>
          </p:cNvSpPr>
          <p:nvPr>
            <p:ph type="sldImg"/>
          </p:nvPr>
        </p:nvSpPr>
        <p:spPr/>
      </p:sp>
      <p:sp>
        <p:nvSpPr>
          <p:cNvPr id="39940" name="Rectangle 3"/>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0" y="0"/>
            <a:ext cx="0" cy="0"/>
          </a:xfrm>
          <a:prstGeom prst="rect">
            <a:avLst/>
          </a:prstGeom>
          <a:noFill/>
          <a:ln w="9525">
            <a:noFill/>
          </a:ln>
        </p:spPr>
        <p:txBody>
          <a:bodyPr/>
          <a:p>
            <a:pPr lvl="0" defTabSz="914400" eaLnBrk="1" hangingPunct="1">
              <a:spcBef>
                <a:spcPct val="0"/>
              </a:spcBef>
              <a:buClr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41987" name="Rectangle 2"/>
          <p:cNvSpPr>
            <a:spLocks noRot="1" noTextEdit="1"/>
          </p:cNvSpPr>
          <p:nvPr>
            <p:ph type="sldImg"/>
          </p:nvPr>
        </p:nvSpPr>
        <p:spPr/>
      </p:sp>
      <p:sp>
        <p:nvSpPr>
          <p:cNvPr id="41988" name="Rectangle 3"/>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0" y="0"/>
            <a:ext cx="0" cy="0"/>
          </a:xfrm>
          <a:prstGeom prst="rect">
            <a:avLst/>
          </a:prstGeom>
          <a:noFill/>
          <a:ln w="9525">
            <a:noFill/>
          </a:ln>
        </p:spPr>
        <p:txBody>
          <a:bodyPr/>
          <a:p>
            <a:pPr lvl="0" defTabSz="914400" eaLnBrk="1" hangingPunct="1">
              <a:spcBef>
                <a:spcPct val="0"/>
              </a:spcBef>
              <a:buClr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45059" name="Rectangle 2"/>
          <p:cNvSpPr>
            <a:spLocks noRot="1" noTextEdit="1"/>
          </p:cNvSpPr>
          <p:nvPr>
            <p:ph type="sldImg"/>
          </p:nvPr>
        </p:nvSpPr>
        <p:spPr/>
      </p:sp>
      <p:sp>
        <p:nvSpPr>
          <p:cNvPr id="45060" name="Rectangle 3"/>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9154" name="Rectangle 1"/>
          <p:cNvSpPr>
            <a:spLocks noTextEdit="1"/>
          </p:cNvSpPr>
          <p:nvPr>
            <p:ph type="sldImg"/>
          </p:nvPr>
        </p:nvSpPr>
        <p:spPr>
          <a:noFill/>
        </p:spPr>
      </p:sp>
      <p:sp>
        <p:nvSpPr>
          <p:cNvPr id="4915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02" name="Rectangle 1"/>
          <p:cNvSpPr>
            <a:spLocks noTextEdit="1"/>
          </p:cNvSpPr>
          <p:nvPr>
            <p:ph type="sldImg"/>
          </p:nvPr>
        </p:nvSpPr>
        <p:spPr>
          <a:noFill/>
        </p:spPr>
      </p:sp>
      <p:sp>
        <p:nvSpPr>
          <p:cNvPr id="51203"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290" name="Rectangle 1"/>
          <p:cNvSpPr>
            <a:spLocks noTextEdit="1"/>
          </p:cNvSpPr>
          <p:nvPr>
            <p:ph type="sldImg"/>
          </p:nvPr>
        </p:nvSpPr>
        <p:spPr>
          <a:noFill/>
        </p:spPr>
      </p:sp>
      <p:sp>
        <p:nvSpPr>
          <p:cNvPr id="12291"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7346" name="Rectangle 1"/>
          <p:cNvSpPr>
            <a:spLocks noTextEdit="1"/>
          </p:cNvSpPr>
          <p:nvPr>
            <p:ph type="sldImg"/>
          </p:nvPr>
        </p:nvSpPr>
        <p:spPr>
          <a:noFill/>
        </p:spPr>
      </p:sp>
      <p:sp>
        <p:nvSpPr>
          <p:cNvPr id="57347"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9394" name="Rectangle 1"/>
          <p:cNvSpPr>
            <a:spLocks noTextEdit="1"/>
          </p:cNvSpPr>
          <p:nvPr>
            <p:ph type="sldImg"/>
          </p:nvPr>
        </p:nvSpPr>
        <p:spPr>
          <a:noFill/>
        </p:spPr>
      </p:sp>
      <p:sp>
        <p:nvSpPr>
          <p:cNvPr id="5939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Slide Image Placeholder 1"/>
          <p:cNvSpPr>
            <a:spLocks noGrp="1" noRot="1" noChangeAspect="1" noTextEdit="1"/>
          </p:cNvSpPr>
          <p:nvPr>
            <p:ph type="sldImg"/>
          </p:nvPr>
        </p:nvSpPr>
        <p:spPr/>
      </p:sp>
      <p:sp>
        <p:nvSpPr>
          <p:cNvPr id="70659"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50" name="Rectangle 1"/>
          <p:cNvSpPr>
            <a:spLocks noTextEdit="1"/>
          </p:cNvSpPr>
          <p:nvPr>
            <p:ph type="sldImg"/>
          </p:nvPr>
        </p:nvSpPr>
        <p:spPr>
          <a:noFill/>
        </p:spPr>
      </p:sp>
      <p:sp>
        <p:nvSpPr>
          <p:cNvPr id="78851"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8" name="Rectangle 1"/>
          <p:cNvSpPr>
            <a:spLocks noTextEdit="1"/>
          </p:cNvSpPr>
          <p:nvPr>
            <p:ph type="sldImg"/>
          </p:nvPr>
        </p:nvSpPr>
        <p:spPr>
          <a:noFill/>
        </p:spPr>
      </p:sp>
      <p:sp>
        <p:nvSpPr>
          <p:cNvPr id="80899"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Rectangle 1"/>
          <p:cNvSpPr>
            <a:spLocks noTextEdit="1"/>
          </p:cNvSpPr>
          <p:nvPr>
            <p:ph type="sldImg"/>
          </p:nvPr>
        </p:nvSpPr>
        <p:spPr>
          <a:noFill/>
        </p:spPr>
      </p:sp>
      <p:sp>
        <p:nvSpPr>
          <p:cNvPr id="82947"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Rectangle 1"/>
          <p:cNvSpPr>
            <a:spLocks noTextEdit="1"/>
          </p:cNvSpPr>
          <p:nvPr>
            <p:ph type="sldImg"/>
          </p:nvPr>
        </p:nvSpPr>
        <p:spPr>
          <a:noFill/>
        </p:spPr>
      </p:sp>
      <p:sp>
        <p:nvSpPr>
          <p:cNvPr id="8499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338" name="Rectangle 1"/>
          <p:cNvSpPr>
            <a:spLocks noTextEdit="1"/>
          </p:cNvSpPr>
          <p:nvPr>
            <p:ph type="sldImg"/>
          </p:nvPr>
        </p:nvSpPr>
        <p:spPr>
          <a:noFill/>
        </p:spPr>
      </p:sp>
      <p:sp>
        <p:nvSpPr>
          <p:cNvPr id="14339"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Rectangle 1"/>
          <p:cNvSpPr>
            <a:spLocks noTextEdit="1"/>
          </p:cNvSpPr>
          <p:nvPr>
            <p:ph type="sldImg"/>
          </p:nvPr>
        </p:nvSpPr>
        <p:spPr>
          <a:noFill/>
        </p:spPr>
      </p:sp>
      <p:sp>
        <p:nvSpPr>
          <p:cNvPr id="87043"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Rectangle 1"/>
          <p:cNvSpPr>
            <a:spLocks noTextEdit="1"/>
          </p:cNvSpPr>
          <p:nvPr>
            <p:ph type="sldImg"/>
          </p:nvPr>
        </p:nvSpPr>
        <p:spPr>
          <a:noFill/>
        </p:spPr>
      </p:sp>
      <p:sp>
        <p:nvSpPr>
          <p:cNvPr id="89091"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8" name="Rectangle 1"/>
          <p:cNvSpPr>
            <a:spLocks noTextEdit="1"/>
          </p:cNvSpPr>
          <p:nvPr>
            <p:ph type="sldImg"/>
          </p:nvPr>
        </p:nvSpPr>
        <p:spPr>
          <a:noFill/>
        </p:spPr>
      </p:sp>
      <p:sp>
        <p:nvSpPr>
          <p:cNvPr id="91139"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3186" name="Rectangle 1"/>
          <p:cNvSpPr>
            <a:spLocks noTextEdit="1"/>
          </p:cNvSpPr>
          <p:nvPr>
            <p:ph type="sldImg"/>
          </p:nvPr>
        </p:nvSpPr>
        <p:spPr>
          <a:noFill/>
        </p:spPr>
      </p:sp>
      <p:sp>
        <p:nvSpPr>
          <p:cNvPr id="93187"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4" name="Rectangle 1"/>
          <p:cNvSpPr>
            <a:spLocks noTextEdit="1"/>
          </p:cNvSpPr>
          <p:nvPr>
            <p:ph type="sldImg"/>
          </p:nvPr>
        </p:nvSpPr>
        <p:spPr>
          <a:noFill/>
        </p:spPr>
      </p:sp>
      <p:sp>
        <p:nvSpPr>
          <p:cNvPr id="9523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Rectangle 1"/>
          <p:cNvSpPr>
            <a:spLocks noTextEdit="1"/>
          </p:cNvSpPr>
          <p:nvPr>
            <p:ph type="sldImg"/>
          </p:nvPr>
        </p:nvSpPr>
        <p:spPr>
          <a:noFill/>
        </p:spPr>
      </p:sp>
      <p:sp>
        <p:nvSpPr>
          <p:cNvPr id="97283"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Slide Image Placeholder 1"/>
          <p:cNvSpPr>
            <a:spLocks noGrp="1" noRot="1" noChangeAspect="1" noTextEdit="1"/>
          </p:cNvSpPr>
          <p:nvPr>
            <p:ph type="sldImg"/>
          </p:nvPr>
        </p:nvSpPr>
        <p:spPr/>
      </p:sp>
      <p:sp>
        <p:nvSpPr>
          <p:cNvPr id="100355"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Slide Image Placeholder 1"/>
          <p:cNvSpPr>
            <a:spLocks noGrp="1" noRot="1" noChangeAspect="1" noTextEdit="1"/>
          </p:cNvSpPr>
          <p:nvPr>
            <p:ph type="sldImg"/>
          </p:nvPr>
        </p:nvSpPr>
        <p:spPr/>
      </p:sp>
      <p:sp>
        <p:nvSpPr>
          <p:cNvPr id="103427"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5474" name="Rectangle 1"/>
          <p:cNvSpPr>
            <a:spLocks noTextEdit="1"/>
          </p:cNvSpPr>
          <p:nvPr>
            <p:ph type="sldImg"/>
          </p:nvPr>
        </p:nvSpPr>
        <p:spPr>
          <a:noFill/>
        </p:spPr>
      </p:sp>
      <p:sp>
        <p:nvSpPr>
          <p:cNvPr id="10547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Slide Image Placeholder 1"/>
          <p:cNvSpPr>
            <a:spLocks noGrp="1" noRot="1" noChangeAspect="1" noTextEdit="1"/>
          </p:cNvSpPr>
          <p:nvPr>
            <p:ph type="sldImg"/>
          </p:nvPr>
        </p:nvSpPr>
        <p:spPr/>
      </p:sp>
      <p:sp>
        <p:nvSpPr>
          <p:cNvPr id="107523"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6" name="Rectangle 1"/>
          <p:cNvSpPr>
            <a:spLocks noTextEdit="1"/>
          </p:cNvSpPr>
          <p:nvPr>
            <p:ph type="sldImg"/>
          </p:nvPr>
        </p:nvSpPr>
        <p:spPr>
          <a:noFill/>
        </p:spPr>
      </p:sp>
      <p:sp>
        <p:nvSpPr>
          <p:cNvPr id="16387"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Slide Image Placeholder 1"/>
          <p:cNvSpPr>
            <a:spLocks noGrp="1" noRot="1" noChangeAspect="1" noTextEdit="1"/>
          </p:cNvSpPr>
          <p:nvPr>
            <p:ph type="sldImg"/>
          </p:nvPr>
        </p:nvSpPr>
        <p:spPr/>
      </p:sp>
      <p:sp>
        <p:nvSpPr>
          <p:cNvPr id="109571"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Slide Image Placeholder 1"/>
          <p:cNvSpPr>
            <a:spLocks noGrp="1" noRot="1" noChangeAspect="1" noTextEdit="1"/>
          </p:cNvSpPr>
          <p:nvPr>
            <p:ph type="sldImg"/>
          </p:nvPr>
        </p:nvSpPr>
        <p:spPr/>
      </p:sp>
      <p:sp>
        <p:nvSpPr>
          <p:cNvPr id="111619"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Slide Image Placeholder 1"/>
          <p:cNvSpPr>
            <a:spLocks noGrp="1" noRot="1" noChangeAspect="1" noTextEdit="1"/>
          </p:cNvSpPr>
          <p:nvPr>
            <p:ph type="sldImg"/>
          </p:nvPr>
        </p:nvSpPr>
        <p:spPr/>
      </p:sp>
      <p:sp>
        <p:nvSpPr>
          <p:cNvPr id="115715"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Slide Image Placeholder 1"/>
          <p:cNvSpPr>
            <a:spLocks noGrp="1" noRot="1" noChangeAspect="1" noTextEdit="1"/>
          </p:cNvSpPr>
          <p:nvPr>
            <p:ph type="sldImg"/>
          </p:nvPr>
        </p:nvSpPr>
        <p:spPr/>
      </p:sp>
      <p:sp>
        <p:nvSpPr>
          <p:cNvPr id="119811" name="Notes Placeholder 2"/>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22884"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幻灯片图像占位符 1"/>
          <p:cNvSpPr>
            <a:spLocks noGrp="1" noRot="1" noChangeAspect="1" noTextEdit="1"/>
          </p:cNvSpPr>
          <p:nvPr>
            <p:ph type="sldImg"/>
          </p:nvPr>
        </p:nvSpPr>
        <p:spPr/>
      </p:sp>
      <p:sp>
        <p:nvSpPr>
          <p:cNvPr id="124931"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24932"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幻灯片图像占位符 1"/>
          <p:cNvSpPr>
            <a:spLocks noGrp="1" noRot="1" noChangeAspect="1" noTextEdit="1"/>
          </p:cNvSpPr>
          <p:nvPr>
            <p:ph type="sldImg"/>
          </p:nvPr>
        </p:nvSpPr>
        <p:spPr/>
      </p:sp>
      <p:sp>
        <p:nvSpPr>
          <p:cNvPr id="126979"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26980"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幻灯片图像占位符 1"/>
          <p:cNvSpPr>
            <a:spLocks noGrp="1" noRot="1" noChangeAspect="1" noTextEdit="1"/>
          </p:cNvSpPr>
          <p:nvPr>
            <p:ph type="sldImg"/>
          </p:nvPr>
        </p:nvSpPr>
        <p:spPr/>
      </p:sp>
      <p:sp>
        <p:nvSpPr>
          <p:cNvPr id="129027"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29028"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幻灯片图像占位符 1"/>
          <p:cNvSpPr>
            <a:spLocks noGrp="1" noRot="1" noChangeAspect="1" noTextEdit="1"/>
          </p:cNvSpPr>
          <p:nvPr>
            <p:ph type="sldImg"/>
          </p:nvPr>
        </p:nvSpPr>
        <p:spPr/>
      </p:sp>
      <p:sp>
        <p:nvSpPr>
          <p:cNvPr id="131075"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31076"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幻灯片图像占位符 1"/>
          <p:cNvSpPr>
            <a:spLocks noGrp="1" noRot="1" noChangeAspect="1" noTextEdit="1"/>
          </p:cNvSpPr>
          <p:nvPr>
            <p:ph type="sldImg"/>
          </p:nvPr>
        </p:nvSpPr>
        <p:spPr/>
      </p:sp>
      <p:sp>
        <p:nvSpPr>
          <p:cNvPr id="133123"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33124"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434" name="Rectangle 1"/>
          <p:cNvSpPr>
            <a:spLocks noTextEdit="1"/>
          </p:cNvSpPr>
          <p:nvPr>
            <p:ph type="sldImg"/>
          </p:nvPr>
        </p:nvSpPr>
        <p:spPr>
          <a:noFill/>
        </p:spPr>
      </p:sp>
      <p:sp>
        <p:nvSpPr>
          <p:cNvPr id="1843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幻灯片图像占位符 1"/>
          <p:cNvSpPr>
            <a:spLocks noGrp="1" noRot="1" noChangeAspect="1" noTextEdit="1"/>
          </p:cNvSpPr>
          <p:nvPr>
            <p:ph type="sldImg"/>
          </p:nvPr>
        </p:nvSpPr>
        <p:spPr/>
      </p:sp>
      <p:sp>
        <p:nvSpPr>
          <p:cNvPr id="135171"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35172"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幻灯片图像占位符 1"/>
          <p:cNvSpPr>
            <a:spLocks noGrp="1" noRot="1" noChangeAspect="1" noTextEdit="1"/>
          </p:cNvSpPr>
          <p:nvPr>
            <p:ph type="sldImg"/>
          </p:nvPr>
        </p:nvSpPr>
        <p:spPr/>
      </p:sp>
      <p:sp>
        <p:nvSpPr>
          <p:cNvPr id="137219"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37220"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幻灯片图像占位符 1"/>
          <p:cNvSpPr>
            <a:spLocks noGrp="1" noRot="1" noChangeAspect="1" noTextEdit="1"/>
          </p:cNvSpPr>
          <p:nvPr>
            <p:ph type="sldImg"/>
          </p:nvPr>
        </p:nvSpPr>
        <p:spPr/>
      </p:sp>
      <p:sp>
        <p:nvSpPr>
          <p:cNvPr id="139267" name="备注占位符 2"/>
          <p:cNvSpPr>
            <a:spLocks noGrp="1"/>
          </p:cNvSpPr>
          <p:nvPr>
            <p:ph type="body" idx="1"/>
          </p:nvPr>
        </p:nvSpPr>
        <p:spPr/>
        <p:txBody>
          <a:bodyPr wrap="square" lIns="0" tIns="0" rIns="0" bIns="0" anchor="t" anchorCtr="0"/>
          <a:p>
            <a:pPr lvl="0"/>
            <a:endParaRPr lang="zh-CN" altLang="en-US" dirty="0">
              <a:ea typeface="等线" panose="02010600030101010101" pitchFamily="2" charset="-122"/>
            </a:endParaRPr>
          </a:p>
        </p:txBody>
      </p:sp>
      <p:sp>
        <p:nvSpPr>
          <p:cNvPr id="139268" name="灯片编号占位符 3"/>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zh-CN" altLang="en-US" sz="1800" dirty="0">
                <a:solidFill>
                  <a:schemeClr val="bg1"/>
                </a:solidFill>
                <a:ea typeface="等线" panose="02010600030101010101" pitchFamily="2" charset="-122"/>
              </a:rPr>
            </a:fld>
            <a:endParaRPr lang="zh-CN" altLang="en-US" sz="1800" dirty="0">
              <a:solidFill>
                <a:schemeClr val="bg1"/>
              </a:solidFill>
              <a:ea typeface="等线"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7"/>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147459" name="Rectangle 2"/>
          <p:cNvSpPr>
            <a:spLocks noRot="1" noTextEdit="1"/>
          </p:cNvSpPr>
          <p:nvPr>
            <p:ph type="sldImg"/>
          </p:nvPr>
        </p:nvSpPr>
        <p:spPr/>
      </p:sp>
      <p:sp>
        <p:nvSpPr>
          <p:cNvPr id="147460" name="Rectangle 3"/>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49506" name="Rectangle 1"/>
          <p:cNvSpPr>
            <a:spLocks noTextEdit="1"/>
          </p:cNvSpPr>
          <p:nvPr>
            <p:ph type="sldImg"/>
          </p:nvPr>
        </p:nvSpPr>
        <p:spPr>
          <a:noFill/>
        </p:spPr>
      </p:sp>
      <p:sp>
        <p:nvSpPr>
          <p:cNvPr id="149507"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1554" name="Rectangle 1"/>
          <p:cNvSpPr>
            <a:spLocks noTextEdit="1"/>
          </p:cNvSpPr>
          <p:nvPr>
            <p:ph type="sldImg"/>
          </p:nvPr>
        </p:nvSpPr>
        <p:spPr>
          <a:noFill/>
        </p:spPr>
      </p:sp>
      <p:sp>
        <p:nvSpPr>
          <p:cNvPr id="151555"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7"/>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153603" name="Rectangle 2"/>
          <p:cNvSpPr>
            <a:spLocks noRot="1" noTextEdit="1"/>
          </p:cNvSpPr>
          <p:nvPr>
            <p:ph type="sldImg"/>
          </p:nvPr>
        </p:nvSpPr>
        <p:spPr/>
      </p:sp>
      <p:sp>
        <p:nvSpPr>
          <p:cNvPr id="153604" name="Rectangle 3"/>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7"/>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155651" name="Rectangle 2"/>
          <p:cNvSpPr>
            <a:spLocks noRot="1" noTextEdit="1"/>
          </p:cNvSpPr>
          <p:nvPr>
            <p:ph type="sldImg"/>
          </p:nvPr>
        </p:nvSpPr>
        <p:spPr/>
      </p:sp>
      <p:sp>
        <p:nvSpPr>
          <p:cNvPr id="155652" name="Rectangle 3"/>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7"/>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157699" name="Rectangle 2"/>
          <p:cNvSpPr>
            <a:spLocks noRot="1" noTextEdit="1"/>
          </p:cNvSpPr>
          <p:nvPr>
            <p:ph type="sldImg"/>
          </p:nvPr>
        </p:nvSpPr>
        <p:spPr/>
      </p:sp>
      <p:sp>
        <p:nvSpPr>
          <p:cNvPr id="157700" name="Rectangle 3"/>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7"/>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159747" name="Rectangle 2"/>
          <p:cNvSpPr>
            <a:spLocks noRot="1" noTextEdit="1"/>
          </p:cNvSpPr>
          <p:nvPr>
            <p:ph type="sldImg"/>
          </p:nvPr>
        </p:nvSpPr>
        <p:spPr/>
      </p:sp>
      <p:sp>
        <p:nvSpPr>
          <p:cNvPr id="159748" name="Rectangle 3"/>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Rectangle 1"/>
          <p:cNvSpPr>
            <a:spLocks noTextEdit="1"/>
          </p:cNvSpPr>
          <p:nvPr>
            <p:ph type="sldImg"/>
          </p:nvPr>
        </p:nvSpPr>
        <p:spPr>
          <a:noFill/>
        </p:spPr>
      </p:sp>
      <p:sp>
        <p:nvSpPr>
          <p:cNvPr id="20483"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7"/>
          <p:cNvSpPr txBox="1">
            <a:spLocks noGrp="1"/>
          </p:cNvSpPr>
          <p:nvPr>
            <p:ph type="sldNum" sz="quarter"/>
          </p:nvPr>
        </p:nvSpPr>
        <p:spPr>
          <a:xfrm>
            <a:off x="0" y="0"/>
            <a:ext cx="0" cy="0"/>
          </a:xfrm>
          <a:prstGeom prst="rect">
            <a:avLst/>
          </a:prstGeom>
          <a:noFill/>
          <a:ln w="9525">
            <a:noFill/>
          </a:ln>
        </p:spPr>
        <p:txBody>
          <a:bodyPr/>
          <a:p>
            <a:pPr lvl="0" defTabSz="914400">
              <a:spcBef>
                <a:spcPct val="0"/>
              </a:spcBef>
              <a:buClrTx/>
              <a:buSzTx/>
              <a:buFontTx/>
              <a:buChar char="•"/>
            </a:pPr>
            <a:fld id="{9A0DB2DC-4C9A-4742-B13C-FB6460FD3503}" type="slidenum">
              <a:rPr lang="en-US" altLang="zh-CN" sz="1800" dirty="0">
                <a:solidFill>
                  <a:schemeClr val="bg1"/>
                </a:solidFill>
                <a:ea typeface="等线" panose="02010600030101010101" pitchFamily="2" charset="-122"/>
              </a:rPr>
            </a:fld>
            <a:endParaRPr lang="en-US" altLang="zh-CN" sz="1800" dirty="0">
              <a:solidFill>
                <a:schemeClr val="bg1"/>
              </a:solidFill>
              <a:ea typeface="等线" panose="02010600030101010101" pitchFamily="2" charset="-122"/>
            </a:endParaRPr>
          </a:p>
        </p:txBody>
      </p:sp>
      <p:sp>
        <p:nvSpPr>
          <p:cNvPr id="161795" name="Rectangle 2"/>
          <p:cNvSpPr>
            <a:spLocks noRot="1" noTextEdit="1"/>
          </p:cNvSpPr>
          <p:nvPr>
            <p:ph type="sldImg"/>
          </p:nvPr>
        </p:nvSpPr>
        <p:spPr/>
      </p:sp>
      <p:sp>
        <p:nvSpPr>
          <p:cNvPr id="161796" name="Rectangle 3"/>
          <p:cNvSpPr>
            <a:spLocks noGrp="1"/>
          </p:cNvSpPr>
          <p:nvPr>
            <p:ph type="body" idx="1"/>
          </p:nvPr>
        </p:nvSpPr>
        <p:spPr/>
        <p:txBody>
          <a:bodyPr wrap="square" lIns="0" tIns="0" rIns="0" bIns="0" anchor="t" anchorCtr="0"/>
          <a:p>
            <a:pPr lvl="0"/>
            <a:endParaRPr lang="en-US"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3842" name="Rectangle 1"/>
          <p:cNvSpPr>
            <a:spLocks noTextEdit="1"/>
          </p:cNvSpPr>
          <p:nvPr>
            <p:ph type="sldImg"/>
          </p:nvPr>
        </p:nvSpPr>
        <p:spPr>
          <a:noFill/>
        </p:spPr>
      </p:sp>
      <p:sp>
        <p:nvSpPr>
          <p:cNvPr id="163843"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65890" name="Rectangle 1"/>
          <p:cNvSpPr>
            <a:spLocks noTextEdit="1"/>
          </p:cNvSpPr>
          <p:nvPr>
            <p:ph type="sldImg"/>
          </p:nvPr>
        </p:nvSpPr>
        <p:spPr>
          <a:noFill/>
        </p:spPr>
      </p:sp>
      <p:sp>
        <p:nvSpPr>
          <p:cNvPr id="165891"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2530" name="Rectangle 1"/>
          <p:cNvSpPr>
            <a:spLocks noTextEdit="1"/>
          </p:cNvSpPr>
          <p:nvPr>
            <p:ph type="sldImg"/>
          </p:nvPr>
        </p:nvSpPr>
        <p:spPr>
          <a:noFill/>
        </p:spPr>
      </p:sp>
      <p:sp>
        <p:nvSpPr>
          <p:cNvPr id="22531"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Rectangle 1"/>
          <p:cNvSpPr>
            <a:spLocks noTextEdit="1"/>
          </p:cNvSpPr>
          <p:nvPr>
            <p:ph type="sldImg"/>
          </p:nvPr>
        </p:nvSpPr>
        <p:spPr>
          <a:noFill/>
        </p:spPr>
      </p:sp>
      <p:sp>
        <p:nvSpPr>
          <p:cNvPr id="24579"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6" name="Rectangle 1"/>
          <p:cNvSpPr>
            <a:spLocks noTextEdit="1"/>
          </p:cNvSpPr>
          <p:nvPr>
            <p:ph type="sldImg"/>
          </p:nvPr>
        </p:nvSpPr>
        <p:spPr>
          <a:noFill/>
        </p:spPr>
      </p:sp>
      <p:sp>
        <p:nvSpPr>
          <p:cNvPr id="26627" name="Rectangle 2"/>
          <p:cNvSpPr/>
          <p:nvPr>
            <p:ph type="body" idx="1"/>
          </p:nvPr>
        </p:nvSpPr>
        <p:spPr/>
        <p:txBody>
          <a:bodyPr wrap="none" lIns="0" tIns="0" rIns="0" bIns="0" anchor="ctr" anchorCtr="0"/>
          <a:p>
            <a:pPr lvl="0"/>
            <a:endParaRPr lang="en-US"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0"/>
            <a:ext cx="2054225" cy="61134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0"/>
            <a:ext cx="6010275" cy="6113463"/>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bg>
      <p:bgPr>
        <a:gradFill rotWithShape="0">
          <a:gsLst>
            <a:gs pos="0">
              <a:srgbClr val="99CCFF"/>
            </a:gs>
            <a:gs pos="100000">
              <a:srgbClr val="FFFFFF"/>
            </a:gs>
          </a:gsLst>
          <a:lin ang="810000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3438" y="1752600"/>
            <a:ext cx="3924300" cy="2057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3438" y="3962400"/>
            <a:ext cx="3924300" cy="20574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Date Placeholder 5"/>
          <p:cNvSpPr>
            <a:spLocks noGrp="1"/>
          </p:cNvSpPr>
          <p:nvPr>
            <p:ph type="dt" sz="half" idx="12"/>
          </p:nvPr>
        </p:nvSpPr>
        <p:spPr>
          <a:xfrm>
            <a:off x="609600" y="6245225"/>
            <a:ext cx="1981200" cy="476250"/>
          </a:xfr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10" name="Footer Placeholder 6"/>
          <p:cNvSpPr>
            <a:spLocks noGrp="1"/>
          </p:cNvSpPr>
          <p:nvPr>
            <p:ph type="ftr" sz="quarter" idx="13"/>
          </p:nvPr>
        </p:nvSpPr>
        <p:spPr>
          <a:xfrm>
            <a:off x="3124200" y="6245225"/>
            <a:ext cx="2895600" cy="476250"/>
          </a:xfr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11" name="Slide Number Placeholder 7"/>
          <p:cNvSpPr>
            <a:spLocks noGrp="1"/>
          </p:cNvSpPr>
          <p:nvPr>
            <p:ph type="sldNum" sz="quarter" idx="4"/>
          </p:nvPr>
        </p:nvSpPr>
        <p:spPr>
          <a:xfrm>
            <a:off x="6553200" y="6245225"/>
            <a:ext cx="1981200" cy="476250"/>
          </a:xfrm>
        </p:spPr>
        <p:txBody>
          <a:bodyPr vert="horz" wrap="square" lIns="91440" tIns="45720" rIns="91440" bIns="45720" numCol="1" anchor="t" anchorCtr="0" compatLnSpc="1"/>
          <a:lstStyle>
            <a:lvl1pPr>
              <a:defRPr>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8AB574ED-884A-4DD7-B3A7-4A3B91A821DD}" type="slidenum">
              <a:rPr kumimoji="0" lang="en-US" altLang="zh-CN"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rPr>
            </a:fld>
            <a:endParaRPr kumimoji="0" lang="en-US" altLang="zh-CN"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和内容">
    <p:bg>
      <p:bgPr>
        <a:gradFill rotWithShape="0">
          <a:gsLst>
            <a:gs pos="0">
              <a:srgbClr val="99CCFF"/>
            </a:gs>
            <a:gs pos="100000">
              <a:srgbClr val="FFFFFF"/>
            </a:gs>
          </a:gsLst>
          <a:lin ang="8100000"/>
          <a:tileRect/>
        </a:gradFill>
        <a:effectLst/>
      </p:bgPr>
    </p:bg>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71513" y="1906588"/>
            <a:ext cx="3821112" cy="43068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5025" y="1906588"/>
            <a:ext cx="3822700" cy="430688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ts val="700"/>
              </a:spcBef>
              <a:spcAft>
                <a:spcPct val="0"/>
              </a:spcAft>
              <a:buClr>
                <a:srgbClr val="003399"/>
              </a:buClr>
              <a:buSzPct val="100000"/>
              <a:buFont typeface="Lucida Sans Unicode" panose="020B0602030504020204" pitchFamily="34" charset="0"/>
              <a:buNone/>
              <a:defRPr/>
            </a:pPr>
            <a:endParaRPr kumimoji="0" lang="en-US" sz="3200" b="0" i="0" u="none" strike="noStrike" kern="1200" cap="none" spc="0" normalizeH="0" baseline="0" noProof="0">
              <a:ln>
                <a:noFill/>
              </a:ln>
              <a:solidFill>
                <a:srgbClr val="000099"/>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565150"/>
            <a:ext cx="1947862" cy="56483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71513" y="565150"/>
            <a:ext cx="5695950" cy="56483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7170" name="Group 2"/>
          <p:cNvGrpSpPr/>
          <p:nvPr/>
        </p:nvGrpSpPr>
        <p:grpSpPr>
          <a:xfrm>
            <a:off x="0" y="2438400"/>
            <a:ext cx="9009063" cy="1052513"/>
            <a:chOff x="0" y="1536"/>
            <a:chExt cx="5675" cy="663"/>
          </a:xfrm>
        </p:grpSpPr>
        <p:grpSp>
          <p:nvGrpSpPr>
            <p:cNvPr id="717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grpSp>
        <p:grpSp>
          <p:nvGrpSpPr>
            <p:cNvPr id="717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grpSp>
      <p:sp>
        <p:nvSpPr>
          <p:cNvPr id="3482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endParaRPr lang="zh-CN" altLang="en-US" noProof="0"/>
          </a:p>
        </p:txBody>
      </p:sp>
      <p:sp>
        <p:nvSpPr>
          <p:cNvPr id="3482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Lucida Sans Unicode" panose="020B0602030504020204" pitchFamily="34" charset="0"/>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Lucida Sans Unicode" panose="020B0602030504020204" pitchFamily="34" charset="0"/>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A57818C-AD41-4310-B175-EF3A846FB39A}" type="slidenum">
              <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447800"/>
            <a:ext cx="4032250" cy="466566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1850" y="1447800"/>
            <a:ext cx="4032250" cy="466566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0" tIns="0"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100000"/>
              </a:lnSpc>
              <a:spcBef>
                <a:spcPts val="700"/>
              </a:spcBef>
              <a:spcAft>
                <a:spcPct val="0"/>
              </a:spcAft>
              <a:buClr>
                <a:srgbClr val="003399"/>
              </a:buClr>
              <a:buSzPct val="100000"/>
              <a:buFont typeface="Lucida Sans Unicode" panose="020B0602030504020204" pitchFamily="34" charset="0"/>
              <a:buNone/>
              <a:defRPr/>
            </a:pPr>
            <a:endParaRPr kumimoji="0" lang="en-US" sz="3200" b="0" i="0" u="none" strike="noStrike" kern="1200" cap="none" spc="0" normalizeH="0" baseline="0" noProof="0">
              <a:ln>
                <a:noFill/>
              </a:ln>
              <a:solidFill>
                <a:srgbClr val="000099"/>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8100000"/>
          <a:tileRect/>
        </a:gradFill>
        <a:effectLst/>
      </p:bgPr>
    </p:bg>
    <p:spTree>
      <p:nvGrpSpPr>
        <p:cNvPr id="1" name=""/>
        <p:cNvGrpSpPr/>
        <p:nvPr/>
      </p:nvGrpSpPr>
      <p:grpSpPr/>
      <p:sp>
        <p:nvSpPr>
          <p:cNvPr id="1026" name="Text Box 1"/>
          <p:cNvSpPr>
            <a:spLocks noChangeArrowheads="1"/>
          </p:cNvSpPr>
          <p:nvPr/>
        </p:nvSpPr>
        <p:spPr bwMode="auto">
          <a:xfrm>
            <a:off x="381000" y="6324600"/>
            <a:ext cx="548640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altLang="zh-CN" sz="1400" b="0" i="1"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rPr>
              <a:t>Pfleeger and Atlee, Software Engineering: Theory and Practice</a:t>
            </a:r>
            <a:endParaRPr kumimoji="0" lang="en-GB" altLang="zh-CN" sz="1400" b="0" i="1"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endParaRPr>
          </a:p>
        </p:txBody>
      </p:sp>
      <p:sp>
        <p:nvSpPr>
          <p:cNvPr id="1027" name="Line 2"/>
          <p:cNvSpPr>
            <a:spLocks noChangeShapeType="1"/>
          </p:cNvSpPr>
          <p:nvPr/>
        </p:nvSpPr>
        <p:spPr bwMode="auto">
          <a:xfrm>
            <a:off x="457200" y="6248400"/>
            <a:ext cx="8229600" cy="1588"/>
          </a:xfrm>
          <a:prstGeom prst="line">
            <a:avLst/>
          </a:prstGeom>
          <a:noFill/>
          <a:ln w="9525" cap="flat" algn="ctr">
            <a:solidFill>
              <a:srgbClr val="DE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1028" name="Line 3"/>
          <p:cNvSpPr>
            <a:spLocks noChangeShapeType="1"/>
          </p:cNvSpPr>
          <p:nvPr/>
        </p:nvSpPr>
        <p:spPr bwMode="auto">
          <a:xfrm>
            <a:off x="457200" y="1295400"/>
            <a:ext cx="8229600" cy="1588"/>
          </a:xfrm>
          <a:prstGeom prst="line">
            <a:avLst/>
          </a:prstGeom>
          <a:noFill/>
          <a:ln w="19080" cap="flat" algn="ctr">
            <a:solidFill>
              <a:srgbClr val="DE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1029" name="Text Box 4"/>
          <p:cNvSpPr>
            <a:spLocks noChangeArrowheads="1"/>
          </p:cNvSpPr>
          <p:nvPr/>
        </p:nvSpPr>
        <p:spPr bwMode="auto">
          <a:xfrm>
            <a:off x="7162800" y="6324600"/>
            <a:ext cx="14636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9p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altLang="zh-CN" sz="1400" b="0" i="1"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rPr>
              <a:t>Page 3.</a:t>
            </a:r>
            <a:fld id="{A55CBEF0-C560-4106-9B6E-258A8A64571B}" type="slidenum">
              <a:rPr kumimoji="0" lang="en-GB" altLang="zh-CN" sz="1400" b="0" i="1" u="none" strike="noStrike" kern="1200" cap="none" spc="0" normalizeH="0" baseline="0" noProof="0" smtClean="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rPr>
            </a:fld>
            <a:endParaRPr kumimoji="0" lang="en-GB" altLang="zh-CN" sz="1400" b="0" i="1"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endParaRPr>
          </a:p>
        </p:txBody>
      </p:sp>
      <p:sp>
        <p:nvSpPr>
          <p:cNvPr id="1030" name="Rectangle 5"/>
          <p:cNvSpPr/>
          <p:nvPr>
            <p:ph type="title"/>
          </p:nvPr>
        </p:nvSpPr>
        <p:spPr>
          <a:xfrm>
            <a:off x="457200" y="0"/>
            <a:ext cx="8216900" cy="1131888"/>
          </a:xfrm>
          <a:prstGeom prst="rect">
            <a:avLst/>
          </a:prstGeom>
          <a:noFill/>
          <a:ln w="9525">
            <a:noFill/>
          </a:ln>
        </p:spPr>
        <p:txBody>
          <a:bodyPr lIns="0" tIns="0" rIns="0" bIns="0" anchor="ctr" anchorCtr="0"/>
          <a:p>
            <a:pPr lvl="0"/>
            <a:r>
              <a:rPr lang="en-GB" altLang="en-US" dirty="0"/>
              <a:t>Click to edit the title text format</a:t>
            </a:r>
            <a:endParaRPr lang="en-GB" altLang="en-US" dirty="0"/>
          </a:p>
        </p:txBody>
      </p:sp>
      <p:sp>
        <p:nvSpPr>
          <p:cNvPr id="1031" name="Rectangle 6"/>
          <p:cNvSpPr/>
          <p:nvPr>
            <p:ph type="body" idx="1"/>
          </p:nvPr>
        </p:nvSpPr>
        <p:spPr>
          <a:xfrm>
            <a:off x="457200" y="1447800"/>
            <a:ext cx="8216900" cy="4665663"/>
          </a:xfrm>
          <a:prstGeom prst="rect">
            <a:avLst/>
          </a:prstGeom>
          <a:noFill/>
          <a:ln w="9525">
            <a:noFill/>
          </a:ln>
        </p:spPr>
        <p:txBody>
          <a:bodyPr lIns="0" tIns="0"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a:p>
            <a:pPr lvl="4"/>
            <a:r>
              <a:rPr lang="en-GB" altLang="en-US" dirty="0"/>
              <a:t>Eighth Outline Level</a:t>
            </a:r>
            <a:endParaRPr lang="en-GB" altLang="en-US" dirty="0"/>
          </a:p>
          <a:p>
            <a:pPr lvl="4"/>
            <a:r>
              <a:rPr lang="en-GB" altLang="en-US" dirty="0"/>
              <a:t>Ninth Outline Level</a:t>
            </a:r>
            <a:endParaRPr lang="en-GB" altLang="en-US" dirty="0"/>
          </a:p>
        </p:txBody>
      </p:sp>
      <p:sp>
        <p:nvSpPr>
          <p:cNvPr id="1032" name="Text Box 8"/>
          <p:cNvSpPr>
            <a:spLocks noChangeArrowheads="1"/>
          </p:cNvSpPr>
          <p:nvPr/>
        </p:nvSpPr>
        <p:spPr bwMode="auto">
          <a:xfrm>
            <a:off x="0" y="6553200"/>
            <a:ext cx="9144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50000"/>
              </a:spcBef>
              <a:spcAft>
                <a:spcPct val="0"/>
              </a:spcAft>
              <a:buClrTx/>
              <a:buSzPct val="100000"/>
              <a:buFontTx/>
              <a:buNone/>
              <a:defRPr/>
            </a:pPr>
            <a:r>
              <a:rPr kumimoji="0" lang="en-US" altLang="zh-CN" sz="1400" b="0" i="0" u="none" strike="noStrike" kern="1200" cap="none" spc="0" normalizeH="0" baseline="0" noProof="0">
                <a:ln>
                  <a:noFill/>
                </a:ln>
                <a:solidFill>
                  <a:schemeClr val="tx1"/>
                </a:solidFill>
                <a:effectLst/>
                <a:uLnTx/>
                <a:uFillTx/>
                <a:latin typeface="Lucida Sans Unicode" panose="020B0602030504020204" pitchFamily="34" charset="0"/>
                <a:ea typeface="宋体" panose="02010600030101010101" pitchFamily="2" charset="-122"/>
                <a:cs typeface="Times New Roman" panose="02020603050405020304" pitchFamily="18" charset="0"/>
              </a:rPr>
              <a:t>© 2006 Pearson/Prentice Hall</a:t>
            </a:r>
            <a:endParaRPr kumimoji="0" lang="en-US" altLang="zh-CN" sz="1400" b="0" i="0" u="none" strike="noStrike" kern="1200" cap="none" spc="0" normalizeH="0" baseline="0" noProof="0">
              <a:ln>
                <a:noFill/>
              </a:ln>
              <a:solidFill>
                <a:schemeClr val="tx1"/>
              </a:solidFill>
              <a:effectLst/>
              <a:uLnTx/>
              <a:uFillTx/>
              <a:latin typeface="Lucida Sans Unicode" panose="020B0602030504020204" pitchFamily="34"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457200" rtl="0" eaLnBrk="0" fontAlgn="base" hangingPunct="0">
        <a:spcBef>
          <a:spcPct val="0"/>
        </a:spcBef>
        <a:spcAft>
          <a:spcPct val="0"/>
        </a:spcAft>
        <a:buClr>
          <a:srgbClr val="DE0000"/>
        </a:buClr>
        <a:buSzPct val="100000"/>
        <a:buFont typeface="Lucida Sans Unicode" panose="020B0602030504020204" pitchFamily="34" charset="0"/>
        <a:defRPr sz="3200" b="1" kern="1200">
          <a:solidFill>
            <a:srgbClr val="DE0000"/>
          </a:solidFill>
          <a:latin typeface="+mj-lt"/>
          <a:ea typeface="+mj-ea"/>
          <a:cs typeface="+mj-cs"/>
        </a:defRPr>
      </a:lvl1pPr>
      <a:lvl2pPr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2pPr>
      <a:lvl3pPr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3pPr>
      <a:lvl4pPr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4pPr>
      <a:lvl5pPr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5pPr>
      <a:lvl6pPr marL="457200"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6pPr>
      <a:lvl7pPr marL="914400"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7pPr>
      <a:lvl8pPr marL="1371600"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8pPr>
      <a:lvl9pPr marL="1828800" algn="l" defTabSz="457200" rtl="0" eaLnBrk="0" fontAlgn="base" hangingPunct="0">
        <a:spcBef>
          <a:spcPct val="0"/>
        </a:spcBef>
        <a:spcAft>
          <a:spcPct val="0"/>
        </a:spcAft>
        <a:buClr>
          <a:srgbClr val="DE0000"/>
        </a:buClr>
        <a:buSzPct val="100000"/>
        <a:buFont typeface="Lucida Sans Unicode" panose="020B0602030504020204" pitchFamily="34" charset="0"/>
        <a:defRPr sz="3200" b="1">
          <a:solidFill>
            <a:srgbClr val="DE0000"/>
          </a:solidFill>
          <a:latin typeface="Lucida Sans Unicode" panose="020B0602030504020204" pitchFamily="34" charset="0"/>
          <a:cs typeface="Lucida Sans Unicode" panose="020B0602030504020204"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66CCFF"/>
            </a:gs>
          </a:gsLst>
          <a:lin ang="8100000"/>
          <a:tileRect/>
        </a:gradFill>
        <a:effectLst/>
      </p:bgPr>
    </p:bg>
    <p:spTree>
      <p:nvGrpSpPr>
        <p:cNvPr id="1" name=""/>
        <p:cNvGrpSpPr/>
        <p:nvPr/>
      </p:nvGrpSpPr>
      <p:grpSpPr/>
      <p:pic>
        <p:nvPicPr>
          <p:cNvPr id="2050" name="Picture 1"/>
          <p:cNvPicPr preferRelativeResize="0"/>
          <p:nvPr/>
        </p:nvPicPr>
        <p:blipFill>
          <a:blip r:embed="rId12"/>
          <a:stretch>
            <a:fillRect/>
          </a:stretch>
        </p:blipFill>
        <p:spPr>
          <a:xfrm>
            <a:off x="4191000" y="457200"/>
            <a:ext cx="4173538" cy="5867400"/>
          </a:xfrm>
          <a:prstGeom prst="rect">
            <a:avLst/>
          </a:prstGeom>
          <a:noFill/>
          <a:ln w="9525">
            <a:noFill/>
          </a:ln>
        </p:spPr>
      </p:pic>
      <p:grpSp>
        <p:nvGrpSpPr>
          <p:cNvPr id="2051" name="Group 12"/>
          <p:cNvGrpSpPr/>
          <p:nvPr/>
        </p:nvGrpSpPr>
        <p:grpSpPr>
          <a:xfrm>
            <a:off x="609600" y="5181600"/>
            <a:ext cx="2578100" cy="636588"/>
            <a:chOff x="384" y="3264"/>
            <a:chExt cx="1624" cy="401"/>
          </a:xfrm>
        </p:grpSpPr>
        <p:sp>
          <p:nvSpPr>
            <p:cNvPr id="1037" name="AutoShape 3"/>
            <p:cNvSpPr>
              <a:spLocks noChangeArrowheads="1"/>
            </p:cNvSpPr>
            <p:nvPr/>
          </p:nvSpPr>
          <p:spPr bwMode="auto">
            <a:xfrm>
              <a:off x="384" y="3264"/>
              <a:ext cx="1625" cy="402"/>
            </a:xfrm>
            <a:prstGeom prst="roundRect">
              <a:avLst>
                <a:gd name="adj" fmla="val 245"/>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grpSp>
          <p:nvGrpSpPr>
            <p:cNvPr id="2055" name="Group 14"/>
            <p:cNvGrpSpPr/>
            <p:nvPr/>
          </p:nvGrpSpPr>
          <p:grpSpPr>
            <a:xfrm>
              <a:off x="384" y="3264"/>
              <a:ext cx="1621" cy="400"/>
              <a:chOff x="384" y="3264"/>
              <a:chExt cx="1621" cy="400"/>
            </a:xfrm>
          </p:grpSpPr>
          <p:sp>
            <p:nvSpPr>
              <p:cNvPr id="1039" name="AutoShape 5"/>
              <p:cNvSpPr>
                <a:spLocks noChangeArrowheads="1"/>
              </p:cNvSpPr>
              <p:nvPr/>
            </p:nvSpPr>
            <p:spPr bwMode="auto">
              <a:xfrm>
                <a:off x="384" y="3264"/>
                <a:ext cx="1622" cy="401"/>
              </a:xfrm>
              <a:prstGeom prst="roundRect">
                <a:avLst>
                  <a:gd name="adj" fmla="val 25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grpSp>
            <p:nvGrpSpPr>
              <p:cNvPr id="2057" name="Group 16"/>
              <p:cNvGrpSpPr/>
              <p:nvPr/>
            </p:nvGrpSpPr>
            <p:grpSpPr>
              <a:xfrm>
                <a:off x="384" y="3264"/>
                <a:ext cx="1618" cy="399"/>
                <a:chOff x="384" y="3264"/>
                <a:chExt cx="1618" cy="399"/>
              </a:xfrm>
            </p:grpSpPr>
            <p:sp>
              <p:nvSpPr>
                <p:cNvPr id="1041" name="AutoShape 7"/>
                <p:cNvSpPr>
                  <a:spLocks noChangeArrowheads="1"/>
                </p:cNvSpPr>
                <p:nvPr/>
              </p:nvSpPr>
              <p:spPr bwMode="auto">
                <a:xfrm>
                  <a:off x="384" y="3264"/>
                  <a:ext cx="1619" cy="400"/>
                </a:xfrm>
                <a:prstGeom prst="roundRect">
                  <a:avLst>
                    <a:gd name="adj" fmla="val 25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grpSp>
              <p:nvGrpSpPr>
                <p:cNvPr id="2059" name="Group 18"/>
                <p:cNvGrpSpPr/>
                <p:nvPr/>
              </p:nvGrpSpPr>
              <p:grpSpPr>
                <a:xfrm>
                  <a:off x="384" y="3264"/>
                  <a:ext cx="1616" cy="398"/>
                  <a:chOff x="384" y="3264"/>
                  <a:chExt cx="1616" cy="398"/>
                </a:xfrm>
              </p:grpSpPr>
              <p:sp>
                <p:nvSpPr>
                  <p:cNvPr id="1043" name="AutoShape 9"/>
                  <p:cNvSpPr>
                    <a:spLocks noChangeArrowheads="1"/>
                  </p:cNvSpPr>
                  <p:nvPr/>
                </p:nvSpPr>
                <p:spPr bwMode="auto">
                  <a:xfrm>
                    <a:off x="384" y="3264"/>
                    <a:ext cx="1617" cy="399"/>
                  </a:xfrm>
                  <a:prstGeom prst="roundRect">
                    <a:avLst>
                      <a:gd name="adj" fmla="val 25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grpSp>
                <p:nvGrpSpPr>
                  <p:cNvPr id="2061" name="Group 20"/>
                  <p:cNvGrpSpPr/>
                  <p:nvPr/>
                </p:nvGrpSpPr>
                <p:grpSpPr>
                  <a:xfrm>
                    <a:off x="384" y="3264"/>
                    <a:ext cx="1615" cy="397"/>
                    <a:chOff x="384" y="3264"/>
                    <a:chExt cx="1615" cy="397"/>
                  </a:xfrm>
                </p:grpSpPr>
                <p:sp>
                  <p:nvSpPr>
                    <p:cNvPr id="1045" name="AutoShape 11"/>
                    <p:cNvSpPr>
                      <a:spLocks noChangeArrowheads="1"/>
                    </p:cNvSpPr>
                    <p:nvPr/>
                  </p:nvSpPr>
                  <p:spPr bwMode="auto">
                    <a:xfrm>
                      <a:off x="384" y="3264"/>
                      <a:ext cx="1616" cy="398"/>
                    </a:xfrm>
                    <a:prstGeom prst="roundRect">
                      <a:avLst>
                        <a:gd name="adj" fmla="val 25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grpSp>
                  <p:nvGrpSpPr>
                    <p:cNvPr id="2063" name="Group 22"/>
                    <p:cNvGrpSpPr/>
                    <p:nvPr/>
                  </p:nvGrpSpPr>
                  <p:grpSpPr>
                    <a:xfrm>
                      <a:off x="384" y="3264"/>
                      <a:ext cx="1615" cy="397"/>
                      <a:chOff x="384" y="3264"/>
                      <a:chExt cx="1615" cy="397"/>
                    </a:xfrm>
                  </p:grpSpPr>
                  <p:sp>
                    <p:nvSpPr>
                      <p:cNvPr id="1047" name="AutoShape 13"/>
                      <p:cNvSpPr>
                        <a:spLocks noChangeArrowheads="1"/>
                      </p:cNvSpPr>
                      <p:nvPr/>
                    </p:nvSpPr>
                    <p:spPr bwMode="auto">
                      <a:xfrm>
                        <a:off x="384" y="3264"/>
                        <a:ext cx="1616" cy="398"/>
                      </a:xfrm>
                      <a:prstGeom prst="roundRect">
                        <a:avLst>
                          <a:gd name="adj" fmla="val 25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bg1"/>
                            </a:solidFill>
                            <a:latin typeface="Times New Roman" panose="02020603050405020304" pitchFamily="18" charset="0"/>
                            <a:cs typeface="Lucida Sans Unicode" panose="020B0602030504020204" pitchFamily="34" charset="0"/>
                          </a:defRPr>
                        </a:lvl1pPr>
                        <a:lvl2pPr eaLnBrk="0" hangingPunct="0">
                          <a:defRPr>
                            <a:solidFill>
                              <a:schemeClr val="bg1"/>
                            </a:solidFill>
                            <a:latin typeface="Times New Roman" panose="02020603050405020304" pitchFamily="18" charset="0"/>
                            <a:cs typeface="Lucida Sans Unicode" panose="020B0602030504020204" pitchFamily="34" charset="0"/>
                          </a:defRPr>
                        </a:lvl2pPr>
                        <a:lvl3pPr eaLnBrk="0" hangingPunct="0">
                          <a:defRPr>
                            <a:solidFill>
                              <a:schemeClr val="bg1"/>
                            </a:solidFill>
                            <a:latin typeface="Times New Roman" panose="02020603050405020304" pitchFamily="18" charset="0"/>
                            <a:cs typeface="Lucida Sans Unicode" panose="020B0602030504020204" pitchFamily="34" charset="0"/>
                          </a:defRPr>
                        </a:lvl3pPr>
                        <a:lvl4pPr eaLnBrk="0" hangingPunct="0">
                          <a:defRPr>
                            <a:solidFill>
                              <a:schemeClr val="bg1"/>
                            </a:solidFill>
                            <a:latin typeface="Times New Roman" panose="02020603050405020304" pitchFamily="18" charset="0"/>
                            <a:cs typeface="Lucida Sans Unicode" panose="020B0602030504020204" pitchFamily="34" charset="0"/>
                          </a:defRPr>
                        </a:lvl4pPr>
                        <a:lvl5pPr eaLnBrk="0" hangingPunct="0">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Pct val="100000"/>
                          <a:buFontTx/>
                          <a:buNone/>
                          <a:defRPr/>
                        </a:pPr>
                        <a:endParaRPr kumimoji="0"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1048" name="AutoShape 14"/>
                      <p:cNvSpPr>
                        <a:spLocks noChangeArrowheads="1"/>
                      </p:cNvSpPr>
                      <p:nvPr/>
                    </p:nvSpPr>
                    <p:spPr bwMode="auto">
                      <a:xfrm>
                        <a:off x="384" y="3264"/>
                        <a:ext cx="1616" cy="397"/>
                      </a:xfrm>
                      <a:prstGeom prst="roundRect">
                        <a:avLst>
                          <a:gd name="adj" fmla="val 250"/>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5pPr>
                        <a:lvl6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6pPr>
                        <a:lvl7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7pPr>
                        <a:lvl8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8pPr>
                        <a:lvl9pPr eaLnBrk="0" fontAlgn="base" hangingPunct="0">
                          <a:spcBef>
                            <a:spcPct val="0"/>
                          </a:spcBef>
                          <a:spcAft>
                            <a:spcPct val="0"/>
                          </a:spcAft>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altLang="zh-CN" sz="1800" b="0" i="0"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rPr>
                          <a:t>ISBN 0-13-146913-4</a:t>
                        </a:r>
                        <a:endParaRPr kumimoji="0" lang="en-GB" altLang="zh-CN" sz="1800" b="0" i="0"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endParaRPr>
                      </a:p>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altLang="zh-CN" sz="1800" b="0" i="0"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rPr>
                          <a:t>Prentice-Hall, 2006</a:t>
                        </a:r>
                        <a:endParaRPr kumimoji="0" lang="en-GB" altLang="zh-CN" sz="1800" b="0" i="0" u="none" strike="noStrike" kern="1200" cap="none" spc="0" normalizeH="0" baseline="0" noProof="0">
                          <a:ln>
                            <a:noFill/>
                          </a:ln>
                          <a:solidFill>
                            <a:srgbClr val="DE0000"/>
                          </a:solidFill>
                          <a:effectLst/>
                          <a:uLnTx/>
                          <a:uFillTx/>
                          <a:latin typeface="Lucida Sans Unicode" panose="020B0602030504020204" pitchFamily="34" charset="0"/>
                          <a:ea typeface="宋体" panose="02010600030101010101" pitchFamily="2" charset="-122"/>
                          <a:cs typeface="Lucida Sans Unicode" panose="020B0602030504020204" pitchFamily="34" charset="0"/>
                        </a:endParaRPr>
                      </a:p>
                    </p:txBody>
                  </p:sp>
                </p:grpSp>
              </p:grpSp>
            </p:grpSp>
          </p:grpSp>
        </p:grpSp>
      </p:grpSp>
      <p:sp>
        <p:nvSpPr>
          <p:cNvPr id="2052" name="Rectangle 15"/>
          <p:cNvSpPr/>
          <p:nvPr>
            <p:ph type="title"/>
          </p:nvPr>
        </p:nvSpPr>
        <p:spPr>
          <a:xfrm>
            <a:off x="685800" y="565150"/>
            <a:ext cx="7759700" cy="1706563"/>
          </a:xfrm>
          <a:prstGeom prst="rect">
            <a:avLst/>
          </a:prstGeom>
          <a:noFill/>
          <a:ln w="9525">
            <a:noFill/>
          </a:ln>
        </p:spPr>
        <p:txBody>
          <a:bodyPr lIns="0" tIns="0" rIns="0" bIns="0" anchor="ctr" anchorCtr="0"/>
          <a:p>
            <a:pPr lvl="0"/>
            <a:r>
              <a:rPr lang="en-GB" altLang="en-US" dirty="0"/>
              <a:t>Click to edit the title text format</a:t>
            </a:r>
            <a:endParaRPr lang="en-GB" altLang="en-US" dirty="0"/>
          </a:p>
        </p:txBody>
      </p:sp>
      <p:sp>
        <p:nvSpPr>
          <p:cNvPr id="2053" name="Rectangle 16"/>
          <p:cNvSpPr/>
          <p:nvPr>
            <p:ph type="body" idx="1"/>
          </p:nvPr>
        </p:nvSpPr>
        <p:spPr>
          <a:xfrm>
            <a:off x="671513" y="1906588"/>
            <a:ext cx="7796212" cy="4306887"/>
          </a:xfrm>
          <a:prstGeom prst="rect">
            <a:avLst/>
          </a:prstGeom>
          <a:noFill/>
          <a:ln w="9525">
            <a:noFill/>
          </a:ln>
        </p:spPr>
        <p:txBody>
          <a:bodyPr lIns="0" tIns="0"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a:p>
            <a:pPr lvl="4"/>
            <a:r>
              <a:rPr lang="en-GB" altLang="en-US" dirty="0"/>
              <a:t>Eighth Outline Level</a:t>
            </a:r>
            <a:endParaRPr lang="en-GB" altLang="en-US" dirty="0"/>
          </a:p>
          <a:p>
            <a:pPr lvl="4"/>
            <a:r>
              <a:rPr lang="en-GB" altLang="en-US" dirty="0"/>
              <a:t>Ninth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457200" rtl="0" eaLnBrk="0" fontAlgn="base" hangingPunct="0">
        <a:spcBef>
          <a:spcPct val="0"/>
        </a:spcBef>
        <a:spcAft>
          <a:spcPct val="0"/>
        </a:spcAft>
        <a:buClr>
          <a:srgbClr val="DE0000"/>
        </a:buClr>
        <a:buSzPct val="100000"/>
        <a:buFont typeface="Lucida Sans Unicode" panose="020B0602030504020204" pitchFamily="34" charset="0"/>
        <a:defRPr sz="4400" b="1" kern="1200">
          <a:solidFill>
            <a:srgbClr val="DE0000"/>
          </a:solidFill>
          <a:latin typeface="+mj-lt"/>
          <a:ea typeface="+mj-ea"/>
          <a:cs typeface="+mj-cs"/>
        </a:defRPr>
      </a:lvl1pPr>
      <a:lvl2pPr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2pPr>
      <a:lvl3pPr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3pPr>
      <a:lvl4pPr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4pPr>
      <a:lvl5pPr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5pPr>
      <a:lvl6pPr marL="457200"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6pPr>
      <a:lvl7pPr marL="914400"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7pPr>
      <a:lvl8pPr marL="1371600"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8pPr>
      <a:lvl9pPr marL="1828800" algn="l" defTabSz="457200" rtl="0" eaLnBrk="0" fontAlgn="base" hangingPunct="0">
        <a:spcBef>
          <a:spcPct val="0"/>
        </a:spcBef>
        <a:spcAft>
          <a:spcPct val="0"/>
        </a:spcAft>
        <a:buClr>
          <a:srgbClr val="DE0000"/>
        </a:buClr>
        <a:buSzPct val="100000"/>
        <a:buFont typeface="Lucida Sans Unicode" panose="020B0602030504020204" pitchFamily="34" charset="0"/>
        <a:defRPr sz="4400" b="1">
          <a:solidFill>
            <a:srgbClr val="DE0000"/>
          </a:solidFill>
          <a:latin typeface="Lucida Sans Unicode" panose="020B0602030504020204" pitchFamily="34" charset="0"/>
          <a:cs typeface="Lucida Sans Unicode" panose="020B0602030504020204"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66FF"/>
        </a:solidFill>
        <a:effectLst/>
      </p:bgPr>
    </p:bg>
    <p:spTree>
      <p:nvGrpSpPr>
        <p:cNvPr id="1" name=""/>
        <p:cNvGrpSpPr/>
        <p:nvPr/>
      </p:nvGrpSpPr>
      <p:grpSpPr/>
      <p:sp>
        <p:nvSpPr>
          <p:cNvPr id="3074"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zh-CN" dirty="0"/>
              <a:t>单击以编辑</a:t>
            </a:r>
            <a:r>
              <a:rPr lang="zh-CN" altLang="en-US" dirty="0"/>
              <a:t>母版标题样式</a:t>
            </a:r>
            <a:endParaRPr lang="zh-CN" altLang="en-US" dirty="0"/>
          </a:p>
        </p:txBody>
      </p:sp>
      <p:sp>
        <p:nvSpPr>
          <p:cNvPr id="3075"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75140"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kumimoji="1" sz="1400">
                <a:latin typeface="+mn-lt"/>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475141"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kumimoji="1" sz="1400">
                <a:latin typeface="+mn-lt"/>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
        <p:nvSpPr>
          <p:cNvPr id="475142"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kumimoji="1" sz="1400">
                <a:latin typeface="+mn-lt"/>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2FD170B2-2032-4CA0-8C76-74852A2C4A49}" type="slidenum">
              <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rPr>
            </a:fld>
            <a:endParaRPr kumimoji="1" lang="en-US" altLang="zh-CN" sz="1400" b="0" i="0" u="none" strike="noStrike" kern="1200" cap="none" spc="0" normalizeH="0" baseline="0" noProof="0">
              <a:ln>
                <a:noFill/>
              </a:ln>
              <a:solidFill>
                <a:schemeClr val="bg1"/>
              </a:solidFill>
              <a:effectLst/>
              <a:uLnTx/>
              <a:uFillTx/>
              <a:latin typeface="+mn-lt"/>
              <a:ea typeface="+mn-ea"/>
              <a:cs typeface="Lucida Sans Unicode" panose="020B060203050402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med">
    <p:random/>
  </p:transition>
  <p:hf sldNum="0"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10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4105"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4106"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380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3380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
        <p:nvSpPr>
          <p:cNvPr id="3380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lvl1pPr>
          </a:lstStyle>
          <a:p>
            <a:pPr marL="0" marR="0" lvl="0" indent="0" algn="r" defTabSz="914400" rtl="0" eaLnBrk="0" fontAlgn="base" latinLnBrk="0" hangingPunct="0">
              <a:lnSpc>
                <a:spcPct val="100000"/>
              </a:lnSpc>
              <a:spcBef>
                <a:spcPct val="0"/>
              </a:spcBef>
              <a:spcAft>
                <a:spcPct val="0"/>
              </a:spcAft>
              <a:buClrTx/>
              <a:buSzTx/>
              <a:buFontTx/>
              <a:buNone/>
              <a:defRPr/>
            </a:pPr>
            <a:fld id="{B6AF4305-75E0-4823-9030-6E99CFC093E0}" type="slidenum">
              <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rPr>
            </a:fld>
            <a:endParaRPr kumimoji="0"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Lucida Sans Unicode" panose="020B0602030504020204" pitchFamily="34" charset="0"/>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42.xml"/><Relationship Id="rId2" Type="http://schemas.openxmlformats.org/officeDocument/2006/relationships/image" Target="../media/image11.w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4.emf"/><Relationship Id="rId7" Type="http://schemas.openxmlformats.org/officeDocument/2006/relationships/oleObject" Target="../embeddings/oleObject8.bin"/><Relationship Id="rId6" Type="http://schemas.openxmlformats.org/officeDocument/2006/relationships/image" Target="../media/image13.emf"/><Relationship Id="rId5" Type="http://schemas.openxmlformats.org/officeDocument/2006/relationships/oleObject" Target="../embeddings/oleObject7.bin"/><Relationship Id="rId4" Type="http://schemas.openxmlformats.org/officeDocument/2006/relationships/image" Target="../media/image12.wmf"/><Relationship Id="rId3" Type="http://schemas.openxmlformats.org/officeDocument/2006/relationships/oleObject" Target="../embeddings/oleObject6.bin"/><Relationship Id="rId2" Type="http://schemas.openxmlformats.org/officeDocument/2006/relationships/image" Target="../media/image11.wmf"/><Relationship Id="rId14" Type="http://schemas.openxmlformats.org/officeDocument/2006/relationships/vmlDrawing" Target="../drawings/vmlDrawing5.vml"/><Relationship Id="rId13" Type="http://schemas.openxmlformats.org/officeDocument/2006/relationships/slideLayout" Target="../slideLayouts/slideLayout42.xml"/><Relationship Id="rId12" Type="http://schemas.openxmlformats.org/officeDocument/2006/relationships/image" Target="../media/image16.emf"/><Relationship Id="rId11" Type="http://schemas.openxmlformats.org/officeDocument/2006/relationships/oleObject" Target="../embeddings/oleObject10.bin"/><Relationship Id="rId10" Type="http://schemas.openxmlformats.org/officeDocument/2006/relationships/image" Target="../media/image15.emf"/><Relationship Id="rId1"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vmlDrawing" Target="../drawings/vmlDrawing7.vml"/><Relationship Id="rId4" Type="http://schemas.openxmlformats.org/officeDocument/2006/relationships/slideLayout" Target="../slideLayouts/slideLayout12.xml"/><Relationship Id="rId3" Type="http://schemas.openxmlformats.org/officeDocument/2006/relationships/tags" Target="../tags/tag1.xml"/><Relationship Id="rId2" Type="http://schemas.openxmlformats.org/officeDocument/2006/relationships/image" Target="../media/image23.emf"/><Relationship Id="rId1" Type="http://schemas.openxmlformats.org/officeDocument/2006/relationships/oleObject" Target="../embeddings/oleObject12.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oleObject" Target="../embeddings/oleObject14.bin"/><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0" Type="http://schemas.openxmlformats.org/officeDocument/2006/relationships/notesSlide" Target="../notesSlides/notesSlide4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image" Target="../media/image27.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p:nvPr>
        </p:nvSpPr>
        <p:spPr>
          <a:xfrm>
            <a:off x="0" y="0"/>
            <a:ext cx="0" cy="0"/>
          </a:xfrm>
          <a:prstGeom prst="rect">
            <a:avLst/>
          </a:prstGeom>
          <a:noFill/>
          <a:ln w="9525">
            <a:noFill/>
          </a:ln>
        </p:spPr>
        <p:txBody>
          <a:bodyPr/>
          <a:p>
            <a:pPr marL="0" indent="0" defTabSz="914400" eaLnBrk="1" hangingPunct="1">
              <a:spcBef>
                <a:spcPct val="0"/>
              </a:spcBef>
              <a:buClrTx/>
              <a:buSzTx/>
              <a:buFontTx/>
              <a:buNone/>
            </a:pPr>
            <a:fld id="{9A0DB2DC-4C9A-4742-B13C-FB6460FD3503}" type="slidenum">
              <a:rPr lang="en-US" altLang="zh-CN" sz="2600" dirty="0">
                <a:solidFill>
                  <a:schemeClr val="bg1"/>
                </a:solidFill>
                <a:latin typeface="Arial" panose="020B0604020202020204" pitchFamily="34" charset="0"/>
                <a:ea typeface="宋体" panose="02010600030101010101" pitchFamily="2" charset="-122"/>
              </a:rPr>
            </a:fld>
            <a:endParaRPr lang="en-US" altLang="zh-CN" sz="2600" dirty="0">
              <a:solidFill>
                <a:schemeClr val="bg1"/>
              </a:solidFill>
              <a:latin typeface="Arial" panose="020B0604020202020204" pitchFamily="34" charset="0"/>
              <a:ea typeface="宋体" panose="02010600030101010101" pitchFamily="2" charset="-122"/>
            </a:endParaRPr>
          </a:p>
        </p:txBody>
      </p:sp>
      <p:sp>
        <p:nvSpPr>
          <p:cNvPr id="9219" name="Rectangle 4"/>
          <p:cNvSpPr/>
          <p:nvPr/>
        </p:nvSpPr>
        <p:spPr>
          <a:xfrm>
            <a:off x="152400" y="-44450"/>
            <a:ext cx="8991600" cy="6858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stStyle>
          <a:p>
            <a:pPr marL="0" lvl="0" indent="0" algn="ctr" defTabSz="914400" eaLnBrk="1" hangingPunct="1">
              <a:spcBef>
                <a:spcPct val="0"/>
              </a:spcBef>
              <a:buClrTx/>
              <a:buSzTx/>
              <a:buFontTx/>
              <a:buNone/>
            </a:pPr>
            <a:endParaRPr lang="zh-CN" altLang="en-US" sz="2400" dirty="0">
              <a:solidFill>
                <a:schemeClr val="tx1"/>
              </a:solidFill>
              <a:latin typeface="Comic Sans MS" panose="030F0702030302020204" pitchFamily="66" charset="0"/>
              <a:ea typeface="宋体" panose="02010600030101010101" pitchFamily="2" charset="-122"/>
            </a:endParaRPr>
          </a:p>
        </p:txBody>
      </p:sp>
      <p:sp>
        <p:nvSpPr>
          <p:cNvPr id="9220" name="Text Box 5"/>
          <p:cNvSpPr txBox="1"/>
          <p:nvPr/>
        </p:nvSpPr>
        <p:spPr>
          <a:xfrm>
            <a:off x="228600" y="44450"/>
            <a:ext cx="8915400" cy="1552575"/>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stStyle>
          <a:p>
            <a:pPr marL="0" lvl="0" indent="0" defTabSz="914400" eaLnBrk="1" hangingPunct="1">
              <a:spcBef>
                <a:spcPct val="50000"/>
              </a:spcBef>
              <a:buClrTx/>
              <a:buSzTx/>
              <a:buFontTx/>
              <a:buNone/>
            </a:pPr>
            <a:r>
              <a:rPr lang="en-US" altLang="zh-CN" sz="2400" dirty="0">
                <a:solidFill>
                  <a:schemeClr val="tx1"/>
                </a:solidFill>
                <a:latin typeface="宋体" panose="02010600030101010101" pitchFamily="2" charset="-122"/>
                <a:ea typeface="宋体" panose="02010600030101010101" pitchFamily="2" charset="-122"/>
              </a:rPr>
              <a:t>   1995</a:t>
            </a:r>
            <a:r>
              <a:rPr lang="zh-CN" altLang="en-US" sz="2400" dirty="0">
                <a:solidFill>
                  <a:schemeClr val="tx1"/>
                </a:solidFill>
                <a:latin typeface="宋体" panose="02010600030101010101" pitchFamily="2" charset="-122"/>
                <a:ea typeface="宋体" panose="02010600030101010101" pitchFamily="2" charset="-122"/>
              </a:rPr>
              <a:t>年</a:t>
            </a:r>
            <a:r>
              <a:rPr lang="en-US" altLang="zh-CN" sz="2400" dirty="0">
                <a:solidFill>
                  <a:schemeClr val="tx1"/>
                </a:solidFill>
                <a:latin typeface="宋体" panose="02010600030101010101" pitchFamily="2" charset="-122"/>
                <a:ea typeface="宋体" panose="02010600030101010101" pitchFamily="2" charset="-122"/>
              </a:rPr>
              <a:t>SEI</a:t>
            </a:r>
            <a:r>
              <a:rPr lang="zh-CN" altLang="en-US" sz="2400" dirty="0">
                <a:solidFill>
                  <a:schemeClr val="tx1"/>
                </a:solidFill>
                <a:latin typeface="宋体" panose="02010600030101010101" pitchFamily="2" charset="-122"/>
                <a:ea typeface="宋体" panose="02010600030101010101" pitchFamily="2" charset="-122"/>
              </a:rPr>
              <a:t>统计，美国共取消了</a:t>
            </a:r>
            <a:r>
              <a:rPr lang="en-US" altLang="zh-CN" sz="2400" dirty="0">
                <a:solidFill>
                  <a:schemeClr val="tx1"/>
                </a:solidFill>
                <a:latin typeface="宋体" panose="02010600030101010101" pitchFamily="2" charset="-122"/>
                <a:ea typeface="宋体" panose="02010600030101010101" pitchFamily="2" charset="-122"/>
              </a:rPr>
              <a:t>810</a:t>
            </a:r>
            <a:r>
              <a:rPr lang="zh-CN" altLang="en-US" sz="2400" dirty="0">
                <a:solidFill>
                  <a:schemeClr val="tx1"/>
                </a:solidFill>
                <a:latin typeface="宋体" panose="02010600030101010101" pitchFamily="2" charset="-122"/>
                <a:ea typeface="宋体" panose="02010600030101010101" pitchFamily="2" charset="-122"/>
              </a:rPr>
              <a:t>亿美元的商业软件项目，其中</a:t>
            </a:r>
            <a:r>
              <a:rPr lang="en-US" altLang="zh-CN" sz="2400" dirty="0">
                <a:solidFill>
                  <a:schemeClr val="tx1"/>
                </a:solidFill>
                <a:latin typeface="宋体" panose="02010600030101010101" pitchFamily="2" charset="-122"/>
                <a:ea typeface="宋体" panose="02010600030101010101" pitchFamily="2" charset="-122"/>
              </a:rPr>
              <a:t>31</a:t>
            </a:r>
            <a:r>
              <a:rPr lang="zh-CN" altLang="en-US" sz="2400" dirty="0">
                <a:solidFill>
                  <a:schemeClr val="tx1"/>
                </a:solidFill>
                <a:latin typeface="宋体" panose="02010600030101010101" pitchFamily="2" charset="-122"/>
                <a:ea typeface="宋体" panose="02010600030101010101" pitchFamily="2" charset="-122"/>
              </a:rPr>
              <a:t>％的项目未做完就被取消，</a:t>
            </a:r>
            <a:r>
              <a:rPr lang="en-US" altLang="zh-CN" sz="2400" dirty="0">
                <a:solidFill>
                  <a:schemeClr val="tx1"/>
                </a:solidFill>
                <a:latin typeface="宋体" panose="02010600030101010101" pitchFamily="2" charset="-122"/>
                <a:ea typeface="宋体" panose="02010600030101010101" pitchFamily="2" charset="-122"/>
              </a:rPr>
              <a:t>53</a:t>
            </a:r>
            <a:r>
              <a:rPr lang="zh-CN" altLang="en-US" sz="2400" dirty="0">
                <a:solidFill>
                  <a:schemeClr val="tx1"/>
                </a:solidFill>
                <a:latin typeface="宋体" panose="02010600030101010101" pitchFamily="2" charset="-122"/>
                <a:ea typeface="宋体" panose="02010600030101010101" pitchFamily="2" charset="-122"/>
              </a:rPr>
              <a:t>％的软件项目进度通常要延长</a:t>
            </a:r>
            <a:r>
              <a:rPr lang="en-US" altLang="zh-CN" sz="2400" dirty="0">
                <a:solidFill>
                  <a:schemeClr val="tx1"/>
                </a:solidFill>
                <a:latin typeface="宋体" panose="02010600030101010101" pitchFamily="2" charset="-122"/>
                <a:ea typeface="宋体" panose="02010600030101010101" pitchFamily="2" charset="-122"/>
              </a:rPr>
              <a:t>50%</a:t>
            </a:r>
            <a:r>
              <a:rPr lang="zh-CN" altLang="en-US" sz="2400" dirty="0">
                <a:solidFill>
                  <a:schemeClr val="tx1"/>
                </a:solidFill>
                <a:latin typeface="宋体" panose="02010600030101010101" pitchFamily="2" charset="-122"/>
                <a:ea typeface="宋体" panose="02010600030101010101" pitchFamily="2" charset="-122"/>
              </a:rPr>
              <a:t>的时间，</a:t>
            </a:r>
            <a:r>
              <a:rPr lang="zh-CN" altLang="en-US" sz="2400" dirty="0">
                <a:solidFill>
                  <a:srgbClr val="0000FF"/>
                </a:solidFill>
                <a:latin typeface="宋体" panose="02010600030101010101" pitchFamily="2" charset="-122"/>
                <a:ea typeface="宋体" panose="02010600030101010101" pitchFamily="2" charset="-122"/>
              </a:rPr>
              <a:t>只有</a:t>
            </a:r>
            <a:r>
              <a:rPr lang="en-US" altLang="zh-CN" sz="2400" dirty="0">
                <a:solidFill>
                  <a:srgbClr val="0000FF"/>
                </a:solidFill>
                <a:latin typeface="宋体" panose="02010600030101010101" pitchFamily="2" charset="-122"/>
                <a:ea typeface="宋体" panose="02010600030101010101" pitchFamily="2" charset="-122"/>
              </a:rPr>
              <a:t>9</a:t>
            </a:r>
            <a:r>
              <a:rPr lang="zh-CN" altLang="en-US" sz="2400" dirty="0">
                <a:solidFill>
                  <a:srgbClr val="0000FF"/>
                </a:solidFill>
                <a:latin typeface="宋体" panose="02010600030101010101" pitchFamily="2" charset="-122"/>
                <a:ea typeface="宋体" panose="02010600030101010101" pitchFamily="2" charset="-122"/>
              </a:rPr>
              <a:t>％的软件项目能够及时交付并且费用也控制在预算之内</a:t>
            </a: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56678" name="Text Box 6"/>
          <p:cNvSpPr txBox="1"/>
          <p:nvPr/>
        </p:nvSpPr>
        <p:spPr>
          <a:xfrm>
            <a:off x="228600" y="1557338"/>
            <a:ext cx="8915400" cy="1570037"/>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stStyle>
          <a:p>
            <a:pPr marL="0" lvl="0" indent="0" defTabSz="914400" eaLnBrk="1" hangingPunct="1">
              <a:spcBef>
                <a:spcPct val="50000"/>
              </a:spcBef>
              <a:buClrTx/>
              <a:buSzTx/>
              <a:buFontTx/>
              <a:buNone/>
            </a:pPr>
            <a:r>
              <a:rPr lang="en-US" altLang="zh-CN" sz="2400" dirty="0">
                <a:solidFill>
                  <a:schemeClr val="tx1"/>
                </a:solidFill>
                <a:latin typeface="宋体" panose="02010600030101010101" pitchFamily="2" charset="-122"/>
                <a:ea typeface="宋体" panose="02010600030101010101" pitchFamily="2" charset="-122"/>
              </a:rPr>
              <a:t>   2000</a:t>
            </a:r>
            <a:r>
              <a:rPr lang="zh-CN" altLang="en-US" sz="2400" dirty="0">
                <a:solidFill>
                  <a:schemeClr val="tx1"/>
                </a:solidFill>
                <a:latin typeface="宋体" panose="02010600030101010101" pitchFamily="2" charset="-122"/>
                <a:ea typeface="宋体" panose="02010600030101010101" pitchFamily="2" charset="-122"/>
              </a:rPr>
              <a:t>年</a:t>
            </a:r>
            <a:r>
              <a:rPr lang="en-US" altLang="zh-CN" sz="2400" dirty="0">
                <a:solidFill>
                  <a:schemeClr val="tx1"/>
                </a:solidFill>
                <a:latin typeface="宋体" panose="02010600030101010101" pitchFamily="2" charset="-122"/>
                <a:ea typeface="宋体" panose="02010600030101010101" pitchFamily="2" charset="-122"/>
              </a:rPr>
              <a:t>Tech</a:t>
            </a:r>
            <a:r>
              <a:rPr lang="en-US" altLang="zh-CN" sz="2400" dirty="0">
                <a:solidFill>
                  <a:schemeClr val="tx1"/>
                </a:solidFill>
                <a:latin typeface="Times New Roman" panose="02020603050405020304" pitchFamily="18" charset="0"/>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Republic</a:t>
            </a:r>
            <a:r>
              <a:rPr lang="zh-CN" altLang="en-US" sz="2400" dirty="0">
                <a:solidFill>
                  <a:schemeClr val="tx1"/>
                </a:solidFill>
                <a:latin typeface="宋体" panose="02010600030101010101" pitchFamily="2" charset="-122"/>
                <a:ea typeface="宋体" panose="02010600030101010101" pitchFamily="2" charset="-122"/>
              </a:rPr>
              <a:t>公司发表了有关</a:t>
            </a:r>
            <a:r>
              <a:rPr lang="en-US" altLang="zh-CN" sz="2400" dirty="0">
                <a:solidFill>
                  <a:schemeClr val="tx1"/>
                </a:solidFill>
                <a:latin typeface="宋体" panose="02010600030101010101" pitchFamily="2" charset="-122"/>
                <a:ea typeface="宋体" panose="02010600030101010101" pitchFamily="2" charset="-122"/>
              </a:rPr>
              <a:t>IT</a:t>
            </a:r>
            <a:r>
              <a:rPr lang="zh-CN" altLang="en-US" sz="2400" dirty="0">
                <a:solidFill>
                  <a:schemeClr val="tx1"/>
                </a:solidFill>
                <a:latin typeface="宋体" panose="02010600030101010101" pitchFamily="2" charset="-122"/>
                <a:ea typeface="宋体" panose="02010600030101010101" pitchFamily="2" charset="-122"/>
              </a:rPr>
              <a:t>项目的调查结果。该调查是以北美的</a:t>
            </a:r>
            <a:r>
              <a:rPr lang="en-US" altLang="zh-CN" sz="2400" dirty="0">
                <a:solidFill>
                  <a:schemeClr val="tx1"/>
                </a:solidFill>
                <a:latin typeface="宋体" panose="02010600030101010101" pitchFamily="2" charset="-122"/>
                <a:ea typeface="宋体" panose="02010600030101010101" pitchFamily="2" charset="-122"/>
              </a:rPr>
              <a:t>1375</a:t>
            </a:r>
            <a:r>
              <a:rPr lang="zh-CN" altLang="en-US" sz="2400" dirty="0">
                <a:solidFill>
                  <a:schemeClr val="tx1"/>
                </a:solidFill>
                <a:latin typeface="宋体" panose="02010600030101010101" pitchFamily="2" charset="-122"/>
                <a:ea typeface="宋体" panose="02010600030101010101" pitchFamily="2" charset="-122"/>
              </a:rPr>
              <a:t>个</a:t>
            </a:r>
            <a:r>
              <a:rPr lang="en-US" altLang="zh-CN" sz="2400" dirty="0">
                <a:solidFill>
                  <a:schemeClr val="tx1"/>
                </a:solidFill>
                <a:latin typeface="宋体" panose="02010600030101010101" pitchFamily="2" charset="-122"/>
                <a:ea typeface="宋体" panose="02010600030101010101" pitchFamily="2" charset="-122"/>
              </a:rPr>
              <a:t>IT</a:t>
            </a:r>
            <a:r>
              <a:rPr lang="zh-CN" altLang="en-US" sz="2400" dirty="0">
                <a:solidFill>
                  <a:schemeClr val="tx1"/>
                </a:solidFill>
                <a:latin typeface="宋体" panose="02010600030101010101" pitchFamily="2" charset="-122"/>
                <a:ea typeface="宋体" panose="02010600030101010101" pitchFamily="2" charset="-122"/>
              </a:rPr>
              <a:t>专家为对象实施问卷调查进行的。根据此调查，</a:t>
            </a:r>
            <a:r>
              <a:rPr lang="en-US" altLang="zh-CN" sz="2400" dirty="0">
                <a:solidFill>
                  <a:schemeClr val="tx1"/>
                </a:solidFill>
                <a:latin typeface="宋体" panose="02010600030101010101" pitchFamily="2" charset="-122"/>
                <a:ea typeface="宋体" panose="02010600030101010101" pitchFamily="2" charset="-122"/>
              </a:rPr>
              <a:t>IT</a:t>
            </a:r>
            <a:r>
              <a:rPr lang="zh-CN" altLang="en-US" sz="2400" dirty="0">
                <a:solidFill>
                  <a:schemeClr val="tx1"/>
                </a:solidFill>
                <a:latin typeface="宋体" panose="02010600030101010101" pitchFamily="2" charset="-122"/>
                <a:ea typeface="宋体" panose="02010600030101010101" pitchFamily="2" charset="-122"/>
              </a:rPr>
              <a:t>项目中有</a:t>
            </a:r>
            <a:r>
              <a:rPr lang="en-US" altLang="zh-CN" sz="2400" dirty="0">
                <a:solidFill>
                  <a:schemeClr val="tx1"/>
                </a:solidFill>
                <a:latin typeface="宋体" panose="02010600030101010101" pitchFamily="2" charset="-122"/>
                <a:ea typeface="宋体" panose="02010600030101010101" pitchFamily="2" charset="-122"/>
              </a:rPr>
              <a:t>40%</a:t>
            </a:r>
            <a:r>
              <a:rPr lang="zh-CN" altLang="en-US" sz="2400" dirty="0">
                <a:solidFill>
                  <a:schemeClr val="tx1"/>
                </a:solidFill>
                <a:latin typeface="宋体" panose="02010600030101010101" pitchFamily="2" charset="-122"/>
                <a:ea typeface="宋体" panose="02010600030101010101" pitchFamily="2" charset="-122"/>
              </a:rPr>
              <a:t>失败，这些项目的平均成本每年花费</a:t>
            </a:r>
            <a:r>
              <a:rPr lang="en-US" altLang="zh-CN" sz="2400" dirty="0">
                <a:solidFill>
                  <a:schemeClr val="tx1"/>
                </a:solidFill>
                <a:latin typeface="宋体" panose="02010600030101010101" pitchFamily="2" charset="-122"/>
                <a:ea typeface="宋体" panose="02010600030101010101" pitchFamily="2" charset="-122"/>
              </a:rPr>
              <a:t>100</a:t>
            </a:r>
            <a:r>
              <a:rPr lang="zh-CN" altLang="en-US" sz="2400" dirty="0">
                <a:solidFill>
                  <a:schemeClr val="tx1"/>
                </a:solidFill>
                <a:latin typeface="宋体" panose="02010600030101010101" pitchFamily="2" charset="-122"/>
                <a:ea typeface="宋体" panose="02010600030101010101" pitchFamily="2" charset="-122"/>
              </a:rPr>
              <a:t>万美元。</a:t>
            </a: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156679" name="Text Box 7"/>
          <p:cNvSpPr txBox="1"/>
          <p:nvPr/>
        </p:nvSpPr>
        <p:spPr>
          <a:xfrm>
            <a:off x="246063" y="3211513"/>
            <a:ext cx="8915400" cy="1200150"/>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stStyle>
          <a:p>
            <a:pPr marL="0" lvl="0" indent="0" defTabSz="914400" eaLnBrk="1" hangingPunct="1">
              <a:spcBef>
                <a:spcPct val="50000"/>
              </a:spcBef>
              <a:buClrTx/>
              <a:buSzTx/>
              <a:buFontTx/>
              <a:buNone/>
            </a:pPr>
            <a:r>
              <a:rPr lang="en-US" altLang="zh-CN" sz="2400" dirty="0">
                <a:solidFill>
                  <a:schemeClr val="tx1"/>
                </a:solidFill>
                <a:latin typeface="Arial" panose="020B0604020202020204" pitchFamily="34" charset="0"/>
                <a:ea typeface="宋体" panose="02010600030101010101" pitchFamily="2" charset="-122"/>
              </a:rPr>
              <a:t>      ……, if a postmortem were to be conducted for every project, it is very likely that a consistent theme would be encountered: </a:t>
            </a:r>
            <a:r>
              <a:rPr lang="en-US" altLang="zh-CN" sz="2400" dirty="0">
                <a:solidFill>
                  <a:srgbClr val="0000FF"/>
                </a:solidFill>
                <a:latin typeface="Arial" panose="020B0604020202020204" pitchFamily="34" charset="0"/>
                <a:ea typeface="宋体" panose="02010600030101010101" pitchFamily="2" charset="-122"/>
              </a:rPr>
              <a:t>project management was weak</a:t>
            </a:r>
            <a:r>
              <a:rPr lang="zh-CN" altLang="en-US" sz="2400" dirty="0">
                <a:solidFill>
                  <a:srgbClr val="0000FF"/>
                </a:solidFill>
                <a:latin typeface="Arial" panose="020B0604020202020204" pitchFamily="34" charset="0"/>
                <a:ea typeface="宋体" panose="02010600030101010101" pitchFamily="2" charset="-122"/>
              </a:rPr>
              <a:t>！</a:t>
            </a:r>
            <a:endParaRPr lang="zh-CN" altLang="en-US" sz="2400" dirty="0">
              <a:solidFill>
                <a:srgbClr val="0000FF"/>
              </a:solidFill>
              <a:latin typeface="Arial" panose="020B0604020202020204" pitchFamily="34" charset="0"/>
              <a:ea typeface="宋体" panose="02010600030101010101" pitchFamily="2" charset="-122"/>
            </a:endParaRPr>
          </a:p>
        </p:txBody>
      </p:sp>
      <p:sp>
        <p:nvSpPr>
          <p:cNvPr id="156680" name="Text Box 8"/>
          <p:cNvSpPr txBox="1"/>
          <p:nvPr/>
        </p:nvSpPr>
        <p:spPr>
          <a:xfrm>
            <a:off x="1219200" y="4687888"/>
            <a:ext cx="6934200" cy="2125662"/>
          </a:xfrm>
          <a:prstGeom prst="rect">
            <a:avLst/>
          </a:prstGeom>
          <a:noFill/>
          <a:ln w="25400" cap="flat" cmpd="sng">
            <a:solidFill>
              <a:srgbClr val="800080"/>
            </a:solidFill>
            <a:prstDash val="solid"/>
            <a:miter/>
            <a:headEnd type="none" w="med" len="med"/>
            <a:tailEnd type="none" w="med" len="med"/>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stStyle>
          <a:p>
            <a:pPr marL="0" lvl="0" indent="0" defTabSz="914400" eaLnBrk="1" hangingPunct="1">
              <a:spcBef>
                <a:spcPct val="5000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问题</a:t>
            </a:r>
            <a:r>
              <a:rPr lang="en-US" altLang="zh-CN" sz="2400" dirty="0">
                <a:solidFill>
                  <a:schemeClr val="tx1"/>
                </a:solidFill>
                <a:latin typeface="宋体" panose="02010600030101010101" pitchFamily="2" charset="-122"/>
                <a:ea typeface="宋体" panose="02010600030101010101" pitchFamily="2" charset="-122"/>
              </a:rPr>
              <a:t>:  1.</a:t>
            </a:r>
            <a:r>
              <a:rPr lang="zh-CN" altLang="en-US" sz="2400" dirty="0">
                <a:solidFill>
                  <a:schemeClr val="tx1"/>
                </a:solidFill>
                <a:latin typeface="宋体" panose="02010600030101010101" pitchFamily="2" charset="-122"/>
                <a:ea typeface="宋体" panose="02010600030101010101" pitchFamily="2" charset="-122"/>
              </a:rPr>
              <a:t>什么是软件项目管理？</a:t>
            </a:r>
            <a:endParaRPr lang="zh-CN" altLang="en-US" sz="2400" dirty="0">
              <a:solidFill>
                <a:schemeClr val="tx1"/>
              </a:solidFill>
              <a:latin typeface="宋体" panose="02010600030101010101" pitchFamily="2" charset="-122"/>
              <a:ea typeface="宋体" panose="02010600030101010101" pitchFamily="2" charset="-122"/>
            </a:endParaRPr>
          </a:p>
          <a:p>
            <a:pPr marL="0" lvl="0" indent="0" defTabSz="914400" eaLnBrk="1" hangingPunct="1">
              <a:spcBef>
                <a:spcPct val="5000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2.</a:t>
            </a:r>
            <a:r>
              <a:rPr lang="zh-CN" altLang="en-US" sz="2400" dirty="0">
                <a:solidFill>
                  <a:schemeClr val="tx1"/>
                </a:solidFill>
                <a:latin typeface="宋体" panose="02010600030101010101" pitchFamily="2" charset="-122"/>
                <a:ea typeface="宋体" panose="02010600030101010101" pitchFamily="2" charset="-122"/>
              </a:rPr>
              <a:t>软件项目管理的内容是什么？</a:t>
            </a:r>
            <a:endParaRPr lang="zh-CN" altLang="en-US" sz="2400" dirty="0">
              <a:solidFill>
                <a:schemeClr val="tx1"/>
              </a:solidFill>
              <a:latin typeface="宋体" panose="02010600030101010101" pitchFamily="2" charset="-122"/>
              <a:ea typeface="宋体" panose="02010600030101010101" pitchFamily="2" charset="-122"/>
            </a:endParaRPr>
          </a:p>
          <a:p>
            <a:pPr marL="0" lvl="0" indent="0" defTabSz="914400" eaLnBrk="1" hangingPunct="1">
              <a:spcBef>
                <a:spcPct val="5000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3.</a:t>
            </a:r>
            <a:r>
              <a:rPr lang="zh-CN" altLang="en-US" sz="2400" dirty="0">
                <a:solidFill>
                  <a:schemeClr val="tx1"/>
                </a:solidFill>
                <a:latin typeface="宋体" panose="02010600030101010101" pitchFamily="2" charset="-122"/>
                <a:ea typeface="宋体" panose="02010600030101010101" pitchFamily="2" charset="-122"/>
              </a:rPr>
              <a:t>如果我是项目经理，我应该做什么？</a:t>
            </a:r>
            <a:endParaRPr lang="zh-CN" altLang="en-US" sz="2400" dirty="0">
              <a:solidFill>
                <a:schemeClr val="tx1"/>
              </a:solidFill>
              <a:latin typeface="宋体" panose="02010600030101010101" pitchFamily="2" charset="-122"/>
              <a:ea typeface="宋体" panose="02010600030101010101" pitchFamily="2" charset="-122"/>
            </a:endParaRPr>
          </a:p>
          <a:p>
            <a:pPr marL="0" lvl="0" indent="0" defTabSz="914400" eaLnBrk="1" hangingPunct="1">
              <a:spcBef>
                <a:spcPct val="50000"/>
              </a:spcBef>
              <a:buClrTx/>
              <a:buSzTx/>
              <a:buFontTx/>
              <a:buNone/>
            </a:pPr>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4.</a:t>
            </a:r>
            <a:r>
              <a:rPr lang="zh-CN" altLang="en-US" sz="2400" dirty="0">
                <a:solidFill>
                  <a:schemeClr val="tx1"/>
                </a:solidFill>
                <a:latin typeface="宋体" panose="02010600030101010101" pitchFamily="2" charset="-122"/>
                <a:ea typeface="宋体" panose="02010600030101010101" pitchFamily="2" charset="-122"/>
              </a:rPr>
              <a:t>我可以胜任软件项目管理吗？</a:t>
            </a:r>
            <a:endParaRPr lang="zh-CN" altLang="en-US" sz="2400"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dissolve">
                                      <p:cBhvr>
                                        <p:cTn id="7" dur="500"/>
                                        <p:tgtEl>
                                          <p:spTgt spid="1566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6679"/>
                                        </p:tgtEl>
                                        <p:attrNameLst>
                                          <p:attrName>style.visibility</p:attrName>
                                        </p:attrNameLst>
                                      </p:cBhvr>
                                      <p:to>
                                        <p:strVal val="visible"/>
                                      </p:to>
                                    </p:set>
                                    <p:animEffect transition="in" filter="dissolve">
                                      <p:cBhvr>
                                        <p:cTn id="12" dur="500"/>
                                        <p:tgtEl>
                                          <p:spTgt spid="15667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6680"/>
                                        </p:tgtEl>
                                        <p:attrNameLst>
                                          <p:attrName>style.visibility</p:attrName>
                                        </p:attrNameLst>
                                      </p:cBhvr>
                                      <p:to>
                                        <p:strVal val="visible"/>
                                      </p:to>
                                    </p:set>
                                    <p:animEffect transition="in" filter="dissolve">
                                      <p:cBhvr>
                                        <p:cTn id="17" dur="500"/>
                                        <p:tgtEl>
                                          <p:spTgt spid="156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8" grpId="0"/>
      <p:bldP spid="156679" grpId="0"/>
      <p:bldP spid="15668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dirty="0">
                <a:ea typeface="宋体" panose="02010600030101010101" pitchFamily="2" charset="-122"/>
              </a:rPr>
              <a:t>项目进展 </a:t>
            </a:r>
            <a:r>
              <a:rPr lang="en-GB" altLang="zh-CN" sz="2800" dirty="0">
                <a:ea typeface="宋体" panose="02010600030101010101" pitchFamily="2" charset="-122"/>
              </a:rPr>
              <a:t>(continued)</a:t>
            </a:r>
            <a:endParaRPr lang="en-GB" altLang="zh-CN" sz="2800" dirty="0">
              <a:ea typeface="宋体" panose="02010600030101010101" pitchFamily="2" charset="-122"/>
            </a:endParaRPr>
          </a:p>
        </p:txBody>
      </p:sp>
      <p:sp>
        <p:nvSpPr>
          <p:cNvPr id="27651"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可以把项目开发分为一连串的阶段，每一个阶段由若干步骤组成</a:t>
            </a:r>
            <a:endParaRPr lang="en-GB" altLang="zh-CN" dirty="0">
              <a:ea typeface="宋体" panose="02010600030101010101" pitchFamily="2" charset="-122"/>
            </a:endParaRPr>
          </a:p>
        </p:txBody>
      </p:sp>
      <p:pic>
        <p:nvPicPr>
          <p:cNvPr id="27652" name="Picture 5"/>
          <p:cNvPicPr preferRelativeResize="0"/>
          <p:nvPr/>
        </p:nvPicPr>
        <p:blipFill>
          <a:blip r:embed="rId1"/>
          <a:stretch>
            <a:fillRect/>
          </a:stretch>
        </p:blipFill>
        <p:spPr>
          <a:xfrm>
            <a:off x="1828800" y="2819400"/>
            <a:ext cx="5181600" cy="3246438"/>
          </a:xfrm>
          <a:prstGeom prst="rect">
            <a:avLst/>
          </a:prstGeom>
          <a:noFill/>
          <a:ln w="9525">
            <a:noFill/>
          </a:ln>
        </p:spPr>
      </p:pic>
    </p:spTree>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dirty="0">
                <a:ea typeface="宋体" panose="02010600030101010101" pitchFamily="2" charset="-122"/>
              </a:rPr>
              <a:t>项目进展 </a:t>
            </a:r>
            <a:r>
              <a:rPr lang="en-GB" altLang="zh-CN" sz="2800" dirty="0">
                <a:ea typeface="宋体" panose="02010600030101010101" pitchFamily="2" charset="-122"/>
              </a:rPr>
              <a:t>(continued)</a:t>
            </a:r>
            <a:endParaRPr lang="en-GB" altLang="zh-CN" sz="2800" dirty="0">
              <a:ea typeface="宋体" panose="02010600030101010101" pitchFamily="2" charset="-122"/>
            </a:endParaRPr>
          </a:p>
        </p:txBody>
      </p:sp>
      <p:sp>
        <p:nvSpPr>
          <p:cNvPr id="29699"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表</a:t>
            </a:r>
            <a:r>
              <a:rPr lang="en-GB" altLang="zh-CN" dirty="0">
                <a:ea typeface="宋体" panose="02010600030101010101" pitchFamily="2" charset="-122"/>
              </a:rPr>
              <a:t>3.1 </a:t>
            </a:r>
            <a:r>
              <a:rPr lang="zh-CN" altLang="en-GB" dirty="0">
                <a:ea typeface="宋体" panose="02010600030101010101" pitchFamily="2" charset="-122"/>
              </a:rPr>
              <a:t>展示了建造一座房子的阶段、步骤和活动</a:t>
            </a:r>
            <a:endParaRPr lang="en-GB" altLang="zh-CN"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美化阶段</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建造房子阶段</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表 </a:t>
            </a:r>
            <a:r>
              <a:rPr lang="en-GB" altLang="zh-CN" dirty="0">
                <a:ea typeface="宋体" panose="02010600030101010101" pitchFamily="2" charset="-122"/>
              </a:rPr>
              <a:t>3.2 </a:t>
            </a:r>
            <a:r>
              <a:rPr lang="zh-CN" altLang="en-GB" dirty="0">
                <a:ea typeface="宋体" panose="02010600030101010101" pitchFamily="2" charset="-122"/>
              </a:rPr>
              <a:t>列出了建造房子过程的里程碑</a:t>
            </a:r>
            <a:endParaRPr lang="zh-CN" altLang="en-GB" dirty="0">
              <a:ea typeface="宋体" panose="02010600030101010101" pitchFamily="2" charset="-122"/>
            </a:endParaRPr>
          </a:p>
        </p:txBody>
      </p:sp>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1"/>
          <p:cNvSpPr/>
          <p:nvPr>
            <p:ph type="title"/>
          </p:nvPr>
        </p:nvSpPr>
        <p:spPr>
          <a:xfrm>
            <a:off x="457200" y="0"/>
            <a:ext cx="8218488" cy="1135063"/>
          </a:xfrm>
        </p:spPr>
        <p:txBody>
          <a:bodyPr vert="horz" wrap="square" lIns="0" tIns="0" rIns="0" bIns="0" anchor="ctr" anchorCtr="0"/>
          <a:p>
            <a:pPr eaLnBrk="1" hangingPunct="1"/>
            <a:r>
              <a:rPr lang="en-GB" altLang="zh-CN" sz="3600" dirty="0">
                <a:ea typeface="宋体" panose="02010600030101010101" pitchFamily="2" charset="-122"/>
              </a:rPr>
              <a:t>3.1 </a:t>
            </a:r>
            <a:r>
              <a:rPr lang="zh-CN" altLang="en-GB" sz="3600" dirty="0">
                <a:ea typeface="宋体" panose="02010600030101010101" pitchFamily="2" charset="-122"/>
              </a:rPr>
              <a:t>跟踪项目进展</a:t>
            </a:r>
            <a:br>
              <a:rPr lang="zh-CN" altLang="en-US" dirty="0">
                <a:ea typeface="宋体" panose="02010600030101010101" pitchFamily="2" charset="-122"/>
              </a:rPr>
            </a:br>
            <a:r>
              <a:rPr lang="zh-CN" altLang="en-US" sz="3000" dirty="0">
                <a:ea typeface="宋体" panose="02010600030101010101" pitchFamily="2" charset="-122"/>
              </a:rPr>
              <a:t>建造房子的阶段、步骤、活动</a:t>
            </a:r>
            <a:endParaRPr lang="zh-CN" altLang="en-US" sz="3000" dirty="0">
              <a:ea typeface="宋体" panose="02010600030101010101" pitchFamily="2" charset="-122"/>
            </a:endParaRPr>
          </a:p>
        </p:txBody>
      </p:sp>
      <p:graphicFrame>
        <p:nvGraphicFramePr>
          <p:cNvPr id="31747" name="Object 3"/>
          <p:cNvGraphicFramePr>
            <a:graphicFrameLocks noChangeAspect="1"/>
          </p:cNvGraphicFramePr>
          <p:nvPr/>
        </p:nvGraphicFramePr>
        <p:xfrm>
          <a:off x="2362200" y="1371600"/>
          <a:ext cx="3843338" cy="4724400"/>
        </p:xfrm>
        <a:graphic>
          <a:graphicData uri="http://schemas.openxmlformats.org/presentationml/2006/ole">
            <mc:AlternateContent xmlns:mc="http://schemas.openxmlformats.org/markup-compatibility/2006">
              <mc:Choice xmlns:v="urn:schemas-microsoft-com:vml" Requires="v">
                <p:oleObj spid="_x0000_s3076" name="" r:id="rId1" imgW="4947920" imgH="6530340" progId="Word.Document.8">
                  <p:embed/>
                </p:oleObj>
              </mc:Choice>
              <mc:Fallback>
                <p:oleObj name="" r:id="rId1" imgW="4947920" imgH="6530340" progId="Word.Document.8">
                  <p:embed/>
                  <p:pic>
                    <p:nvPicPr>
                      <p:cNvPr id="0" name="图片 3075"/>
                      <p:cNvPicPr/>
                      <p:nvPr/>
                    </p:nvPicPr>
                    <p:blipFill>
                      <a:blip r:embed="rId2"/>
                      <a:stretch>
                        <a:fillRect/>
                      </a:stretch>
                    </p:blipFill>
                    <p:spPr>
                      <a:xfrm>
                        <a:off x="2362200" y="1371600"/>
                        <a:ext cx="3843338" cy="4724400"/>
                      </a:xfrm>
                      <a:prstGeom prst="rect">
                        <a:avLst/>
                      </a:prstGeom>
                      <a:noFill/>
                      <a:ln w="38100">
                        <a:noFill/>
                        <a:miter/>
                      </a:ln>
                    </p:spPr>
                  </p:pic>
                </p:oleObj>
              </mc:Fallback>
            </mc:AlternateContent>
          </a:graphicData>
        </a:graphic>
      </p:graphicFrame>
    </p:spTree>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
          <p:cNvSpPr/>
          <p:nvPr>
            <p:ph type="title"/>
          </p:nvPr>
        </p:nvSpPr>
        <p:spPr>
          <a:xfrm>
            <a:off x="457200" y="0"/>
            <a:ext cx="8223250" cy="1139825"/>
          </a:xfrm>
        </p:spPr>
        <p:txBody>
          <a:bodyPr vert="horz" wrap="square" lIns="0" tIns="0" rIns="0" bIns="0" anchor="ctr" anchorCtr="0"/>
          <a:p>
            <a:pPr eaLnBrk="1" hangingPunct="1"/>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US" dirty="0">
                <a:ea typeface="宋体" panose="02010600030101010101" pitchFamily="2" charset="-122"/>
              </a:rPr>
            </a:br>
            <a:r>
              <a:rPr lang="zh-CN" altLang="en-US" sz="2800" dirty="0">
                <a:ea typeface="宋体" panose="02010600030101010101" pitchFamily="2" charset="-122"/>
              </a:rPr>
              <a:t>建造房子的里程碑</a:t>
            </a:r>
            <a:endParaRPr lang="zh-CN" altLang="en-US" sz="2800" dirty="0">
              <a:ea typeface="宋体" panose="02010600030101010101" pitchFamily="2" charset="-122"/>
            </a:endParaRPr>
          </a:p>
        </p:txBody>
      </p:sp>
      <p:graphicFrame>
        <p:nvGraphicFramePr>
          <p:cNvPr id="33795" name="Object 3"/>
          <p:cNvGraphicFramePr>
            <a:graphicFrameLocks noChangeAspect="1"/>
          </p:cNvGraphicFramePr>
          <p:nvPr/>
        </p:nvGraphicFramePr>
        <p:xfrm>
          <a:off x="1371600" y="1600200"/>
          <a:ext cx="7412038" cy="4446588"/>
        </p:xfrm>
        <a:graphic>
          <a:graphicData uri="http://schemas.openxmlformats.org/presentationml/2006/ole">
            <mc:AlternateContent xmlns:mc="http://schemas.openxmlformats.org/markup-compatibility/2006">
              <mc:Choice xmlns:v="urn:schemas-microsoft-com:vml" Requires="v">
                <p:oleObj spid="_x0000_s3077" name="" r:id="rId1" imgW="5796915" imgH="3470275" progId="Word.Document.8">
                  <p:embed/>
                </p:oleObj>
              </mc:Choice>
              <mc:Fallback>
                <p:oleObj name="" r:id="rId1" imgW="5796915" imgH="3470275" progId="Word.Document.8">
                  <p:embed/>
                  <p:pic>
                    <p:nvPicPr>
                      <p:cNvPr id="0" name="图片 3076"/>
                      <p:cNvPicPr/>
                      <p:nvPr/>
                    </p:nvPicPr>
                    <p:blipFill>
                      <a:blip r:embed="rId2"/>
                      <a:stretch>
                        <a:fillRect/>
                      </a:stretch>
                    </p:blipFill>
                    <p:spPr>
                      <a:xfrm>
                        <a:off x="1371600" y="1600200"/>
                        <a:ext cx="7412038" cy="4446588"/>
                      </a:xfrm>
                      <a:prstGeom prst="rect">
                        <a:avLst/>
                      </a:prstGeom>
                      <a:noFill/>
                      <a:ln w="38100">
                        <a:noFill/>
                        <a:miter/>
                      </a:ln>
                    </p:spPr>
                  </p:pic>
                </p:oleObj>
              </mc:Fallback>
            </mc:AlternateContent>
          </a:graphicData>
        </a:graphic>
      </p:graphicFrame>
    </p:spTree>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p:txBody>
          <a:bodyPr vert="horz" wrap="square" lIns="0" tIns="0" rIns="0" bIns="0" anchor="ctr" anchorCtr="0"/>
          <a:p>
            <a:r>
              <a:rPr lang="en-US" altLang="zh-CN" dirty="0">
                <a:ea typeface="黑体" panose="02010609060101010101" pitchFamily="49" charset="-122"/>
              </a:rPr>
              <a:t>WBS</a:t>
            </a:r>
            <a:r>
              <a:rPr lang="zh-CN" altLang="en-US" dirty="0">
                <a:ea typeface="黑体" panose="02010609060101010101" pitchFamily="49" charset="-122"/>
              </a:rPr>
              <a:t>的表示类型</a:t>
            </a:r>
            <a:endParaRPr lang="zh-CN" altLang="en-US" dirty="0">
              <a:ea typeface="黑体" panose="02010609060101010101" pitchFamily="49" charset="-122"/>
            </a:endParaRPr>
          </a:p>
        </p:txBody>
      </p:sp>
      <p:sp>
        <p:nvSpPr>
          <p:cNvPr id="35843" name="Rectangle 3"/>
          <p:cNvSpPr>
            <a:spLocks noGrp="1"/>
          </p:cNvSpPr>
          <p:nvPr>
            <p:ph idx="1"/>
          </p:nvPr>
        </p:nvSpPr>
        <p:spPr>
          <a:xfrm>
            <a:off x="685800" y="1914525"/>
            <a:ext cx="7772400" cy="4322763"/>
          </a:xfrm>
        </p:spPr>
        <p:txBody>
          <a:bodyPr vert="horz" wrap="square" lIns="0" tIns="0" rIns="0" bIns="0" anchor="t" anchorCtr="0"/>
          <a:p>
            <a:pPr>
              <a:buClr>
                <a:schemeClr val="tx1"/>
              </a:buClr>
            </a:pPr>
            <a:r>
              <a:rPr lang="zh-CN" altLang="en-US" dirty="0">
                <a:ea typeface="黑体" panose="02010609060101010101" pitchFamily="49" charset="-122"/>
              </a:rPr>
              <a:t>清单：以文本清单的方式逐条列出任务分解的结果。</a:t>
            </a:r>
            <a:endParaRPr lang="zh-CN" altLang="en-US" dirty="0">
              <a:ea typeface="黑体" panose="02010609060101010101" pitchFamily="49" charset="-122"/>
            </a:endParaRPr>
          </a:p>
          <a:p>
            <a:pPr>
              <a:buClr>
                <a:schemeClr val="tx1"/>
              </a:buClr>
            </a:pPr>
            <a:r>
              <a:rPr lang="zh-CN" altLang="en-US" dirty="0">
                <a:ea typeface="黑体" panose="02010609060101010101" pitchFamily="49" charset="-122"/>
              </a:rPr>
              <a:t>图表：以树形图的方式逐层列出任务分解的结果。例如：</a:t>
            </a:r>
            <a:endParaRPr lang="zh-CN" altLang="en-US" dirty="0">
              <a:ea typeface="黑体" panose="02010609060101010101" pitchFamily="49" charset="-122"/>
            </a:endParaRPr>
          </a:p>
        </p:txBody>
      </p:sp>
      <p:grpSp>
        <p:nvGrpSpPr>
          <p:cNvPr id="19460" name="Group 4"/>
          <p:cNvGrpSpPr>
            <a:grpSpLocks noChangeAspect="1"/>
          </p:cNvGrpSpPr>
          <p:nvPr/>
        </p:nvGrpSpPr>
        <p:grpSpPr>
          <a:xfrm>
            <a:off x="900113" y="3644900"/>
            <a:ext cx="7129462" cy="2782888"/>
            <a:chOff x="2790" y="11823"/>
            <a:chExt cx="7200" cy="2446"/>
          </a:xfrm>
        </p:grpSpPr>
        <p:sp>
          <p:nvSpPr>
            <p:cNvPr id="35845" name="AutoShape 5"/>
            <p:cNvSpPr>
              <a:spLocks noChangeAspect="1"/>
            </p:cNvSpPr>
            <p:nvPr/>
          </p:nvSpPr>
          <p:spPr>
            <a:xfrm>
              <a:off x="2790" y="11823"/>
              <a:ext cx="7200" cy="2446"/>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FontTx/>
                <a:buNone/>
              </a:pPr>
              <a:endParaRPr lang="en-US" altLang="en-US" sz="1800" dirty="0">
                <a:solidFill>
                  <a:schemeClr val="bg1"/>
                </a:solidFill>
                <a:latin typeface="Times New Roman" panose="02020603050405020304" pitchFamily="18" charset="0"/>
              </a:endParaRPr>
            </a:p>
          </p:txBody>
        </p:sp>
        <p:sp>
          <p:nvSpPr>
            <p:cNvPr id="35846" name="Rectangle 6"/>
            <p:cNvSpPr/>
            <p:nvPr/>
          </p:nvSpPr>
          <p:spPr>
            <a:xfrm>
              <a:off x="5764" y="11959"/>
              <a:ext cx="1252"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47" name="Rectangle 7"/>
            <p:cNvSpPr/>
            <p:nvPr/>
          </p:nvSpPr>
          <p:spPr>
            <a:xfrm>
              <a:off x="3416"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48" name="Rectangle 8"/>
            <p:cNvSpPr/>
            <p:nvPr/>
          </p:nvSpPr>
          <p:spPr>
            <a:xfrm>
              <a:off x="5764"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49" name="Rectangle 9"/>
            <p:cNvSpPr/>
            <p:nvPr/>
          </p:nvSpPr>
          <p:spPr>
            <a:xfrm>
              <a:off x="8112"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0" name="Rectangle 10"/>
            <p:cNvSpPr/>
            <p:nvPr/>
          </p:nvSpPr>
          <p:spPr>
            <a:xfrm>
              <a:off x="3729"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1" name="Rectangle 11"/>
            <p:cNvSpPr/>
            <p:nvPr/>
          </p:nvSpPr>
          <p:spPr>
            <a:xfrm>
              <a:off x="4512"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algn="just"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2" name="Rectangle 12"/>
            <p:cNvSpPr/>
            <p:nvPr/>
          </p:nvSpPr>
          <p:spPr>
            <a:xfrm>
              <a:off x="294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 </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3" name="Rectangle 13"/>
            <p:cNvSpPr/>
            <p:nvPr/>
          </p:nvSpPr>
          <p:spPr>
            <a:xfrm>
              <a:off x="607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4" name="Rectangle 14"/>
            <p:cNvSpPr/>
            <p:nvPr/>
          </p:nvSpPr>
          <p:spPr>
            <a:xfrm>
              <a:off x="920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5" name="Rectangle 15"/>
            <p:cNvSpPr/>
            <p:nvPr/>
          </p:nvSpPr>
          <p:spPr>
            <a:xfrm>
              <a:off x="5294"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6" name="Rectangle 16"/>
            <p:cNvSpPr/>
            <p:nvPr/>
          </p:nvSpPr>
          <p:spPr>
            <a:xfrm>
              <a:off x="6860"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7" name="Rectangle 17"/>
            <p:cNvSpPr/>
            <p:nvPr/>
          </p:nvSpPr>
          <p:spPr>
            <a:xfrm>
              <a:off x="7642"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8" name="Rectangle 18"/>
            <p:cNvSpPr/>
            <p:nvPr/>
          </p:nvSpPr>
          <p:spPr>
            <a:xfrm>
              <a:off x="8425"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35859" name="Line 19"/>
            <p:cNvSpPr/>
            <p:nvPr/>
          </p:nvSpPr>
          <p:spPr>
            <a:xfrm>
              <a:off x="4042" y="12638"/>
              <a:ext cx="4696" cy="1"/>
            </a:xfrm>
            <a:prstGeom prst="line">
              <a:avLst/>
            </a:prstGeom>
            <a:ln w="9525" cap="flat" cmpd="sng">
              <a:solidFill>
                <a:schemeClr val="tx1"/>
              </a:solidFill>
              <a:prstDash val="solid"/>
              <a:headEnd type="none" w="med" len="med"/>
              <a:tailEnd type="none" w="med" len="med"/>
            </a:ln>
          </p:spPr>
        </p:sp>
        <p:sp>
          <p:nvSpPr>
            <p:cNvPr id="35860" name="Line 20"/>
            <p:cNvSpPr/>
            <p:nvPr/>
          </p:nvSpPr>
          <p:spPr>
            <a:xfrm>
              <a:off x="6390" y="12367"/>
              <a:ext cx="0" cy="407"/>
            </a:xfrm>
            <a:prstGeom prst="line">
              <a:avLst/>
            </a:prstGeom>
            <a:ln w="9525" cap="flat" cmpd="sng">
              <a:solidFill>
                <a:schemeClr val="tx1"/>
              </a:solidFill>
              <a:prstDash val="solid"/>
              <a:headEnd type="none" w="med" len="med"/>
              <a:tailEnd type="none" w="med" len="med"/>
            </a:ln>
          </p:spPr>
        </p:sp>
        <p:sp>
          <p:nvSpPr>
            <p:cNvPr id="35861" name="Line 21"/>
            <p:cNvSpPr/>
            <p:nvPr/>
          </p:nvSpPr>
          <p:spPr>
            <a:xfrm>
              <a:off x="8738" y="12638"/>
              <a:ext cx="0" cy="136"/>
            </a:xfrm>
            <a:prstGeom prst="line">
              <a:avLst/>
            </a:prstGeom>
            <a:ln w="9525" cap="flat" cmpd="sng">
              <a:solidFill>
                <a:schemeClr val="tx1"/>
              </a:solidFill>
              <a:prstDash val="solid"/>
              <a:headEnd type="none" w="med" len="med"/>
              <a:tailEnd type="none" w="med" len="med"/>
            </a:ln>
          </p:spPr>
        </p:sp>
        <p:sp>
          <p:nvSpPr>
            <p:cNvPr id="35862" name="Line 22"/>
            <p:cNvSpPr/>
            <p:nvPr/>
          </p:nvSpPr>
          <p:spPr>
            <a:xfrm>
              <a:off x="4042" y="12638"/>
              <a:ext cx="0" cy="136"/>
            </a:xfrm>
            <a:prstGeom prst="line">
              <a:avLst/>
            </a:prstGeom>
            <a:ln w="9525" cap="flat" cmpd="sng">
              <a:solidFill>
                <a:schemeClr val="tx1"/>
              </a:solidFill>
              <a:prstDash val="solid"/>
              <a:headEnd type="none" w="med" len="med"/>
              <a:tailEnd type="none" w="med" len="med"/>
            </a:ln>
          </p:spPr>
        </p:sp>
        <p:sp>
          <p:nvSpPr>
            <p:cNvPr id="35863" name="Line 23"/>
            <p:cNvSpPr/>
            <p:nvPr/>
          </p:nvSpPr>
          <p:spPr>
            <a:xfrm>
              <a:off x="3260" y="13454"/>
              <a:ext cx="1565" cy="0"/>
            </a:xfrm>
            <a:prstGeom prst="line">
              <a:avLst/>
            </a:prstGeom>
            <a:ln w="9525" cap="flat" cmpd="sng">
              <a:solidFill>
                <a:schemeClr val="tx1"/>
              </a:solidFill>
              <a:prstDash val="solid"/>
              <a:headEnd type="none" w="med" len="med"/>
              <a:tailEnd type="none" w="med" len="med"/>
            </a:ln>
          </p:spPr>
        </p:sp>
        <p:sp>
          <p:nvSpPr>
            <p:cNvPr id="35864" name="Line 24"/>
            <p:cNvSpPr/>
            <p:nvPr/>
          </p:nvSpPr>
          <p:spPr>
            <a:xfrm>
              <a:off x="5607" y="13454"/>
              <a:ext cx="1566" cy="1"/>
            </a:xfrm>
            <a:prstGeom prst="line">
              <a:avLst/>
            </a:prstGeom>
            <a:ln w="9525" cap="flat" cmpd="sng">
              <a:solidFill>
                <a:schemeClr val="tx1"/>
              </a:solidFill>
              <a:prstDash val="solid"/>
              <a:headEnd type="none" w="med" len="med"/>
              <a:tailEnd type="none" w="med" len="med"/>
            </a:ln>
          </p:spPr>
        </p:sp>
        <p:sp>
          <p:nvSpPr>
            <p:cNvPr id="35865" name="Line 25"/>
            <p:cNvSpPr/>
            <p:nvPr/>
          </p:nvSpPr>
          <p:spPr>
            <a:xfrm>
              <a:off x="7955" y="13454"/>
              <a:ext cx="1565" cy="0"/>
            </a:xfrm>
            <a:prstGeom prst="line">
              <a:avLst/>
            </a:prstGeom>
            <a:ln w="9525" cap="flat" cmpd="sng">
              <a:solidFill>
                <a:schemeClr val="tx1"/>
              </a:solidFill>
              <a:prstDash val="solid"/>
              <a:headEnd type="none" w="med" len="med"/>
              <a:tailEnd type="none" w="med" len="med"/>
            </a:ln>
          </p:spPr>
        </p:sp>
        <p:sp>
          <p:nvSpPr>
            <p:cNvPr id="35866" name="Line 26"/>
            <p:cNvSpPr/>
            <p:nvPr/>
          </p:nvSpPr>
          <p:spPr>
            <a:xfrm>
              <a:off x="4042" y="13182"/>
              <a:ext cx="0" cy="408"/>
            </a:xfrm>
            <a:prstGeom prst="line">
              <a:avLst/>
            </a:prstGeom>
            <a:ln w="9525" cap="flat" cmpd="sng">
              <a:solidFill>
                <a:schemeClr val="tx1"/>
              </a:solidFill>
              <a:prstDash val="solid"/>
              <a:headEnd type="none" w="med" len="med"/>
              <a:tailEnd type="none" w="med" len="med"/>
            </a:ln>
          </p:spPr>
        </p:sp>
        <p:sp>
          <p:nvSpPr>
            <p:cNvPr id="35867" name="Line 27"/>
            <p:cNvSpPr/>
            <p:nvPr/>
          </p:nvSpPr>
          <p:spPr>
            <a:xfrm>
              <a:off x="4825" y="13454"/>
              <a:ext cx="0" cy="136"/>
            </a:xfrm>
            <a:prstGeom prst="line">
              <a:avLst/>
            </a:prstGeom>
            <a:ln w="9525" cap="flat" cmpd="sng">
              <a:solidFill>
                <a:schemeClr val="tx1"/>
              </a:solidFill>
              <a:prstDash val="solid"/>
              <a:headEnd type="none" w="med" len="med"/>
              <a:tailEnd type="none" w="med" len="med"/>
            </a:ln>
          </p:spPr>
        </p:sp>
        <p:sp>
          <p:nvSpPr>
            <p:cNvPr id="35868" name="Line 28"/>
            <p:cNvSpPr/>
            <p:nvPr/>
          </p:nvSpPr>
          <p:spPr>
            <a:xfrm>
              <a:off x="3260" y="13454"/>
              <a:ext cx="0" cy="136"/>
            </a:xfrm>
            <a:prstGeom prst="line">
              <a:avLst/>
            </a:prstGeom>
            <a:ln w="9525" cap="flat" cmpd="sng">
              <a:solidFill>
                <a:schemeClr val="tx1"/>
              </a:solidFill>
              <a:prstDash val="solid"/>
              <a:headEnd type="none" w="med" len="med"/>
              <a:tailEnd type="none" w="med" len="med"/>
            </a:ln>
          </p:spPr>
        </p:sp>
        <p:sp>
          <p:nvSpPr>
            <p:cNvPr id="35869" name="Line 29"/>
            <p:cNvSpPr/>
            <p:nvPr/>
          </p:nvSpPr>
          <p:spPr>
            <a:xfrm>
              <a:off x="6390" y="13182"/>
              <a:ext cx="0" cy="408"/>
            </a:xfrm>
            <a:prstGeom prst="line">
              <a:avLst/>
            </a:prstGeom>
            <a:ln w="9525" cap="flat" cmpd="sng">
              <a:solidFill>
                <a:schemeClr val="tx1"/>
              </a:solidFill>
              <a:prstDash val="solid"/>
              <a:headEnd type="none" w="med" len="med"/>
              <a:tailEnd type="none" w="med" len="med"/>
            </a:ln>
          </p:spPr>
        </p:sp>
        <p:sp>
          <p:nvSpPr>
            <p:cNvPr id="35870" name="Line 30"/>
            <p:cNvSpPr/>
            <p:nvPr/>
          </p:nvSpPr>
          <p:spPr>
            <a:xfrm>
              <a:off x="5607" y="13454"/>
              <a:ext cx="0" cy="136"/>
            </a:xfrm>
            <a:prstGeom prst="line">
              <a:avLst/>
            </a:prstGeom>
            <a:ln w="9525" cap="flat" cmpd="sng">
              <a:solidFill>
                <a:schemeClr val="tx1"/>
              </a:solidFill>
              <a:prstDash val="solid"/>
              <a:headEnd type="none" w="med" len="med"/>
              <a:tailEnd type="none" w="med" len="med"/>
            </a:ln>
          </p:spPr>
        </p:sp>
        <p:sp>
          <p:nvSpPr>
            <p:cNvPr id="35871" name="Line 31"/>
            <p:cNvSpPr/>
            <p:nvPr/>
          </p:nvSpPr>
          <p:spPr>
            <a:xfrm>
              <a:off x="7173" y="13454"/>
              <a:ext cx="0" cy="136"/>
            </a:xfrm>
            <a:prstGeom prst="line">
              <a:avLst/>
            </a:prstGeom>
            <a:ln w="9525" cap="flat" cmpd="sng">
              <a:solidFill>
                <a:schemeClr val="tx1"/>
              </a:solidFill>
              <a:prstDash val="solid"/>
              <a:headEnd type="none" w="med" len="med"/>
              <a:tailEnd type="none" w="med" len="med"/>
            </a:ln>
          </p:spPr>
        </p:sp>
        <p:sp>
          <p:nvSpPr>
            <p:cNvPr id="35872" name="Line 32"/>
            <p:cNvSpPr/>
            <p:nvPr/>
          </p:nvSpPr>
          <p:spPr>
            <a:xfrm>
              <a:off x="8738" y="13182"/>
              <a:ext cx="0" cy="408"/>
            </a:xfrm>
            <a:prstGeom prst="line">
              <a:avLst/>
            </a:prstGeom>
            <a:ln w="9525" cap="flat" cmpd="sng">
              <a:solidFill>
                <a:schemeClr val="tx1"/>
              </a:solidFill>
              <a:prstDash val="solid"/>
              <a:headEnd type="none" w="med" len="med"/>
              <a:tailEnd type="none" w="med" len="med"/>
            </a:ln>
          </p:spPr>
        </p:sp>
        <p:sp>
          <p:nvSpPr>
            <p:cNvPr id="35873" name="Line 33"/>
            <p:cNvSpPr/>
            <p:nvPr/>
          </p:nvSpPr>
          <p:spPr>
            <a:xfrm>
              <a:off x="7955" y="13454"/>
              <a:ext cx="0" cy="136"/>
            </a:xfrm>
            <a:prstGeom prst="line">
              <a:avLst/>
            </a:prstGeom>
            <a:ln w="9525" cap="flat" cmpd="sng">
              <a:solidFill>
                <a:schemeClr val="tx1"/>
              </a:solidFill>
              <a:prstDash val="solid"/>
              <a:headEnd type="none" w="med" len="med"/>
              <a:tailEnd type="none" w="med" len="med"/>
            </a:ln>
          </p:spPr>
        </p:sp>
        <p:sp>
          <p:nvSpPr>
            <p:cNvPr id="35874" name="Line 34"/>
            <p:cNvSpPr/>
            <p:nvPr/>
          </p:nvSpPr>
          <p:spPr>
            <a:xfrm>
              <a:off x="9520" y="13454"/>
              <a:ext cx="0" cy="136"/>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7"/>
          <p:cNvSpPr>
            <a:spLocks noGrp="1"/>
          </p:cNvSpPr>
          <p:nvPr>
            <p:ph type="title"/>
          </p:nvPr>
        </p:nvSpPr>
        <p:spPr/>
        <p:txBody>
          <a:bodyPr vert="horz" wrap="square" lIns="0" tIns="0" rIns="0" bIns="0" anchor="ctr" anchorCtr="0"/>
          <a:p>
            <a:r>
              <a:rPr lang="en-US" altLang="en-US" dirty="0">
                <a:ea typeface="宋体" panose="02010600030101010101" pitchFamily="2" charset="-122"/>
              </a:rPr>
              <a:t>WBS</a:t>
            </a:r>
            <a:r>
              <a:rPr lang="zh-CN" altLang="en-US" dirty="0">
                <a:ea typeface="宋体" panose="02010600030101010101" pitchFamily="2" charset="-122"/>
              </a:rPr>
              <a:t>树形图实例</a:t>
            </a:r>
            <a:endParaRPr lang="en-US" altLang="en-US" dirty="0">
              <a:ea typeface="宋体" panose="02010600030101010101" pitchFamily="2" charset="-122"/>
            </a:endParaRPr>
          </a:p>
        </p:txBody>
      </p:sp>
      <p:grpSp>
        <p:nvGrpSpPr>
          <p:cNvPr id="36867" name="Group 37"/>
          <p:cNvGrpSpPr/>
          <p:nvPr/>
        </p:nvGrpSpPr>
        <p:grpSpPr>
          <a:xfrm>
            <a:off x="1547813" y="1557338"/>
            <a:ext cx="5688012" cy="4248150"/>
            <a:chOff x="0" y="0"/>
            <a:chExt cx="6553200" cy="3276600"/>
          </a:xfrm>
        </p:grpSpPr>
        <p:sp>
          <p:nvSpPr>
            <p:cNvPr id="36868" name="Rectangle 3"/>
            <p:cNvSpPr/>
            <p:nvPr/>
          </p:nvSpPr>
          <p:spPr>
            <a:xfrm>
              <a:off x="2895600" y="0"/>
              <a:ext cx="1905000" cy="3810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包饺子</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69" name="Rectangle 4"/>
            <p:cNvSpPr/>
            <p:nvPr/>
          </p:nvSpPr>
          <p:spPr>
            <a:xfrm>
              <a:off x="685800" y="838200"/>
              <a:ext cx="1295400" cy="6096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准备</a:t>
              </a:r>
              <a:endParaRPr lang="en-US" altLang="en-US" sz="2000" dirty="0">
                <a:solidFill>
                  <a:srgbClr val="990000"/>
                </a:solidFill>
                <a:latin typeface="Times New Roman" panose="02020603050405020304" pitchFamily="18" charset="0"/>
                <a:ea typeface="宋体" panose="02010600030101010101" pitchFamily="2" charset="-122"/>
              </a:endParaRPr>
            </a:p>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饺子馅</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0" name="Rectangle 5"/>
            <p:cNvSpPr/>
            <p:nvPr/>
          </p:nvSpPr>
          <p:spPr>
            <a:xfrm>
              <a:off x="2971800" y="838200"/>
              <a:ext cx="1295400" cy="6096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准备</a:t>
              </a:r>
              <a:endParaRPr lang="en-US" altLang="en-US" sz="2000" dirty="0">
                <a:solidFill>
                  <a:srgbClr val="990000"/>
                </a:solidFill>
                <a:latin typeface="Times New Roman" panose="02020603050405020304" pitchFamily="18" charset="0"/>
                <a:ea typeface="宋体" panose="02010600030101010101" pitchFamily="2" charset="-122"/>
              </a:endParaRPr>
            </a:p>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饺子皮</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1" name="Rectangle 6"/>
            <p:cNvSpPr/>
            <p:nvPr/>
          </p:nvSpPr>
          <p:spPr>
            <a:xfrm>
              <a:off x="5257800" y="838200"/>
              <a:ext cx="1295400" cy="457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其他</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2" name="Rectangle 7"/>
            <p:cNvSpPr/>
            <p:nvPr/>
          </p:nvSpPr>
          <p:spPr>
            <a:xfrm>
              <a:off x="1981200" y="1828800"/>
              <a:ext cx="1295400" cy="457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准备菜</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3" name="Rectangle 8"/>
            <p:cNvSpPr/>
            <p:nvPr/>
          </p:nvSpPr>
          <p:spPr>
            <a:xfrm>
              <a:off x="0" y="1828800"/>
              <a:ext cx="1295400" cy="457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买肉馅</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4" name="Rectangle 9"/>
            <p:cNvSpPr/>
            <p:nvPr/>
          </p:nvSpPr>
          <p:spPr>
            <a:xfrm>
              <a:off x="3886200" y="1828800"/>
              <a:ext cx="1295400" cy="457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准备调料</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5" name="Rectangle 10"/>
            <p:cNvSpPr/>
            <p:nvPr/>
          </p:nvSpPr>
          <p:spPr>
            <a:xfrm>
              <a:off x="2819400" y="2819400"/>
              <a:ext cx="1295400" cy="457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切菜</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6" name="Rectangle 11"/>
            <p:cNvSpPr/>
            <p:nvPr/>
          </p:nvSpPr>
          <p:spPr>
            <a:xfrm>
              <a:off x="838200" y="2819400"/>
              <a:ext cx="1295400" cy="457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2000" dirty="0">
                  <a:solidFill>
                    <a:srgbClr val="990000"/>
                  </a:solidFill>
                  <a:latin typeface="Times New Roman" panose="02020603050405020304" pitchFamily="18" charset="0"/>
                  <a:ea typeface="宋体" panose="02010600030101010101" pitchFamily="2" charset="-122"/>
                </a:rPr>
                <a:t>买菜</a:t>
              </a:r>
              <a:endParaRPr lang="zh-CN" altLang="en-US" sz="2000" dirty="0">
                <a:solidFill>
                  <a:srgbClr val="990000"/>
                </a:solidFill>
                <a:latin typeface="Times New Roman" panose="02020603050405020304" pitchFamily="18" charset="0"/>
                <a:ea typeface="宋体" panose="02010600030101010101" pitchFamily="2" charset="-122"/>
              </a:endParaRPr>
            </a:p>
          </p:txBody>
        </p:sp>
        <p:sp>
          <p:nvSpPr>
            <p:cNvPr id="36877" name="Line 12"/>
            <p:cNvSpPr/>
            <p:nvPr/>
          </p:nvSpPr>
          <p:spPr>
            <a:xfrm>
              <a:off x="3657600" y="381000"/>
              <a:ext cx="0" cy="457200"/>
            </a:xfrm>
            <a:prstGeom prst="line">
              <a:avLst/>
            </a:prstGeom>
            <a:ln w="9525" cap="flat" cmpd="sng">
              <a:solidFill>
                <a:schemeClr val="tx1"/>
              </a:solidFill>
              <a:prstDash val="solid"/>
              <a:headEnd type="none" w="med" len="med"/>
              <a:tailEnd type="triangle" w="med" len="med"/>
            </a:ln>
          </p:spPr>
        </p:sp>
        <p:sp>
          <p:nvSpPr>
            <p:cNvPr id="36878" name="Line 13"/>
            <p:cNvSpPr/>
            <p:nvPr/>
          </p:nvSpPr>
          <p:spPr>
            <a:xfrm flipH="1">
              <a:off x="1524000" y="381000"/>
              <a:ext cx="1524000" cy="457200"/>
            </a:xfrm>
            <a:prstGeom prst="line">
              <a:avLst/>
            </a:prstGeom>
            <a:ln w="9525" cap="flat" cmpd="sng">
              <a:solidFill>
                <a:schemeClr val="tx1"/>
              </a:solidFill>
              <a:prstDash val="solid"/>
              <a:headEnd type="none" w="med" len="med"/>
              <a:tailEnd type="triangle" w="med" len="med"/>
            </a:ln>
          </p:spPr>
        </p:sp>
        <p:sp>
          <p:nvSpPr>
            <p:cNvPr id="36879" name="Line 14"/>
            <p:cNvSpPr/>
            <p:nvPr/>
          </p:nvSpPr>
          <p:spPr>
            <a:xfrm>
              <a:off x="4800600" y="304800"/>
              <a:ext cx="914400" cy="533400"/>
            </a:xfrm>
            <a:prstGeom prst="line">
              <a:avLst/>
            </a:prstGeom>
            <a:ln w="9525" cap="flat" cmpd="sng">
              <a:solidFill>
                <a:schemeClr val="tx1"/>
              </a:solidFill>
              <a:prstDash val="solid"/>
              <a:headEnd type="none" w="med" len="med"/>
              <a:tailEnd type="triangle" w="med" len="med"/>
            </a:ln>
          </p:spPr>
        </p:sp>
        <p:sp>
          <p:nvSpPr>
            <p:cNvPr id="36880" name="Line 15"/>
            <p:cNvSpPr/>
            <p:nvPr/>
          </p:nvSpPr>
          <p:spPr>
            <a:xfrm flipH="1">
              <a:off x="685800" y="1295400"/>
              <a:ext cx="457200" cy="533400"/>
            </a:xfrm>
            <a:prstGeom prst="line">
              <a:avLst/>
            </a:prstGeom>
            <a:ln w="9525" cap="flat" cmpd="sng">
              <a:solidFill>
                <a:schemeClr val="tx1"/>
              </a:solidFill>
              <a:prstDash val="solid"/>
              <a:headEnd type="none" w="med" len="med"/>
              <a:tailEnd type="triangle" w="med" len="med"/>
            </a:ln>
          </p:spPr>
        </p:sp>
        <p:sp>
          <p:nvSpPr>
            <p:cNvPr id="36881" name="Line 16"/>
            <p:cNvSpPr/>
            <p:nvPr/>
          </p:nvSpPr>
          <p:spPr>
            <a:xfrm>
              <a:off x="1828800" y="1295400"/>
              <a:ext cx="381000" cy="533400"/>
            </a:xfrm>
            <a:prstGeom prst="line">
              <a:avLst/>
            </a:prstGeom>
            <a:ln w="9525" cap="flat" cmpd="sng">
              <a:solidFill>
                <a:schemeClr val="tx1"/>
              </a:solidFill>
              <a:prstDash val="solid"/>
              <a:headEnd type="none" w="med" len="med"/>
              <a:tailEnd type="triangle" w="med" len="med"/>
            </a:ln>
          </p:spPr>
        </p:sp>
        <p:sp>
          <p:nvSpPr>
            <p:cNvPr id="36882" name="Line 17"/>
            <p:cNvSpPr/>
            <p:nvPr/>
          </p:nvSpPr>
          <p:spPr>
            <a:xfrm>
              <a:off x="1981200" y="1219200"/>
              <a:ext cx="1905000" cy="762000"/>
            </a:xfrm>
            <a:prstGeom prst="line">
              <a:avLst/>
            </a:prstGeom>
            <a:ln w="9525" cap="flat" cmpd="sng">
              <a:solidFill>
                <a:schemeClr val="tx1"/>
              </a:solidFill>
              <a:prstDash val="solid"/>
              <a:headEnd type="none" w="med" len="med"/>
              <a:tailEnd type="triangle" w="med" len="med"/>
            </a:ln>
          </p:spPr>
        </p:sp>
        <p:sp>
          <p:nvSpPr>
            <p:cNvPr id="36883" name="Line 18"/>
            <p:cNvSpPr/>
            <p:nvPr/>
          </p:nvSpPr>
          <p:spPr>
            <a:xfrm flipH="1">
              <a:off x="1752600" y="2286000"/>
              <a:ext cx="609600" cy="533400"/>
            </a:xfrm>
            <a:prstGeom prst="line">
              <a:avLst/>
            </a:prstGeom>
            <a:ln w="9525" cap="flat" cmpd="sng">
              <a:solidFill>
                <a:schemeClr val="tx1"/>
              </a:solidFill>
              <a:prstDash val="solid"/>
              <a:headEnd type="none" w="med" len="med"/>
              <a:tailEnd type="triangle" w="med" len="med"/>
            </a:ln>
          </p:spPr>
        </p:sp>
        <p:sp>
          <p:nvSpPr>
            <p:cNvPr id="36884" name="Line 19"/>
            <p:cNvSpPr/>
            <p:nvPr/>
          </p:nvSpPr>
          <p:spPr>
            <a:xfrm>
              <a:off x="2971800" y="2286000"/>
              <a:ext cx="457200" cy="53340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684213" y="476250"/>
            <a:ext cx="7772400" cy="1143000"/>
          </a:xfrm>
        </p:spPr>
        <p:txBody>
          <a:bodyPr vert="horz" wrap="square" lIns="0" tIns="0" rIns="0" bIns="0" anchor="ctr" anchorCtr="0"/>
          <a:p>
            <a:r>
              <a:rPr lang="zh-CN" altLang="en-US" dirty="0">
                <a:ea typeface="黑体" panose="02010609060101010101" pitchFamily="49" charset="-122"/>
              </a:rPr>
              <a:t>任务分解方法</a:t>
            </a:r>
            <a:endParaRPr lang="zh-CN" altLang="en-US" dirty="0">
              <a:ea typeface="黑体" panose="02010609060101010101" pitchFamily="49" charset="-122"/>
            </a:endParaRPr>
          </a:p>
        </p:txBody>
      </p:sp>
      <p:sp>
        <p:nvSpPr>
          <p:cNvPr id="37891" name="Rectangle 3"/>
          <p:cNvSpPr>
            <a:spLocks noGrp="1"/>
          </p:cNvSpPr>
          <p:nvPr>
            <p:ph idx="1"/>
          </p:nvPr>
        </p:nvSpPr>
        <p:spPr>
          <a:xfrm>
            <a:off x="1258888" y="1981200"/>
            <a:ext cx="7199312" cy="4114800"/>
          </a:xfrm>
        </p:spPr>
        <p:txBody>
          <a:bodyPr vert="horz" wrap="square" lIns="0" tIns="0" rIns="0" bIns="0" anchor="t" anchorCtr="0"/>
          <a:p>
            <a:pPr marL="0" indent="0">
              <a:lnSpc>
                <a:spcPct val="125000"/>
              </a:lnSpc>
              <a:buClr>
                <a:schemeClr val="tx1"/>
              </a:buClr>
              <a:buFont typeface="Wingdings" panose="05000000000000000000" pitchFamily="2" charset="2"/>
              <a:buNone/>
            </a:pPr>
            <a:r>
              <a:rPr lang="zh-CN" altLang="en-US" dirty="0">
                <a:ea typeface="黑体" panose="02010609060101010101" pitchFamily="49" charset="-122"/>
              </a:rPr>
              <a:t>根据需求分析的结果和项目的相关要求，分解出</a:t>
            </a:r>
            <a:r>
              <a:rPr lang="en-US" altLang="zh-CN" dirty="0">
                <a:ea typeface="黑体" panose="02010609060101010101" pitchFamily="49" charset="-122"/>
              </a:rPr>
              <a:t>WBS</a:t>
            </a:r>
            <a:r>
              <a:rPr lang="zh-CN" altLang="en-US" dirty="0">
                <a:ea typeface="黑体" panose="02010609060101010101" pitchFamily="49" charset="-122"/>
              </a:rPr>
              <a:t>。常见的分解方法有三种：</a:t>
            </a:r>
            <a:endParaRPr lang="zh-CN" altLang="en-US" dirty="0">
              <a:ea typeface="黑体" panose="02010609060101010101" pitchFamily="49" charset="-122"/>
            </a:endParaRPr>
          </a:p>
          <a:p>
            <a:pPr marL="0" indent="0">
              <a:lnSpc>
                <a:spcPct val="125000"/>
              </a:lnSpc>
              <a:buClr>
                <a:schemeClr val="tx1"/>
              </a:buClr>
              <a:buFont typeface="Lucida Sans Unicode" panose="020B0602030504020204" pitchFamily="34" charset="0"/>
              <a:buChar char="•"/>
            </a:pPr>
            <a:r>
              <a:rPr lang="zh-CN" altLang="en-US" dirty="0">
                <a:ea typeface="黑体" panose="02010609060101010101" pitchFamily="49" charset="-122"/>
              </a:rPr>
              <a:t>类比法</a:t>
            </a:r>
            <a:endParaRPr lang="zh-CN" altLang="en-US" dirty="0">
              <a:ea typeface="黑体" panose="02010609060101010101" pitchFamily="49" charset="-122"/>
            </a:endParaRPr>
          </a:p>
          <a:p>
            <a:pPr marL="0" indent="0">
              <a:lnSpc>
                <a:spcPct val="125000"/>
              </a:lnSpc>
              <a:buClr>
                <a:schemeClr val="tx1"/>
              </a:buClr>
              <a:buFont typeface="Lucida Sans Unicode" panose="020B0602030504020204" pitchFamily="34" charset="0"/>
              <a:buChar char="•"/>
            </a:pPr>
            <a:r>
              <a:rPr lang="zh-CN" altLang="en-US" dirty="0">
                <a:ea typeface="黑体" panose="02010609060101010101" pitchFamily="49" charset="-122"/>
              </a:rPr>
              <a:t>自顶向下法</a:t>
            </a:r>
            <a:endParaRPr lang="zh-CN" altLang="en-US" dirty="0">
              <a:ea typeface="黑体" panose="02010609060101010101" pitchFamily="49" charset="-122"/>
            </a:endParaRPr>
          </a:p>
          <a:p>
            <a:pPr marL="0" indent="0">
              <a:lnSpc>
                <a:spcPct val="125000"/>
              </a:lnSpc>
              <a:buClr>
                <a:schemeClr val="tx1"/>
              </a:buClr>
              <a:buFont typeface="Lucida Sans Unicode" panose="020B0602030504020204" pitchFamily="34" charset="0"/>
              <a:buChar char="•"/>
            </a:pPr>
            <a:r>
              <a:rPr lang="zh-CN" altLang="en-US" dirty="0">
                <a:ea typeface="黑体" panose="02010609060101010101" pitchFamily="49" charset="-122"/>
              </a:rPr>
              <a:t>自底向上法</a:t>
            </a:r>
            <a:endParaRPr lang="zh-CN" altLang="en-US" dirty="0">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684213" y="404813"/>
            <a:ext cx="7772400" cy="1008062"/>
          </a:xfrm>
        </p:spPr>
        <p:txBody>
          <a:bodyPr vert="horz" wrap="square" lIns="0" tIns="0" rIns="0" bIns="0" anchor="ctr" anchorCtr="0"/>
          <a:p>
            <a:r>
              <a:rPr lang="zh-CN" altLang="en-US" dirty="0">
                <a:ea typeface="黑体" panose="02010609060101010101" pitchFamily="49" charset="-122"/>
              </a:rPr>
              <a:t>类比法</a:t>
            </a:r>
            <a:endParaRPr lang="zh-CN" altLang="en-US" dirty="0">
              <a:ea typeface="黑体" panose="02010609060101010101" pitchFamily="49" charset="-122"/>
            </a:endParaRPr>
          </a:p>
        </p:txBody>
      </p:sp>
      <p:sp>
        <p:nvSpPr>
          <p:cNvPr id="21507" name="Rectangle 3"/>
          <p:cNvSpPr>
            <a:spLocks noGrp="1"/>
          </p:cNvSpPr>
          <p:nvPr>
            <p:ph idx="1"/>
          </p:nvPr>
        </p:nvSpPr>
        <p:spPr>
          <a:xfrm>
            <a:off x="685800" y="1557338"/>
            <a:ext cx="7772400" cy="4538662"/>
          </a:xfrm>
        </p:spPr>
        <p:txBody>
          <a:bodyPr vert="horz" wrap="square" lIns="0" tIns="0" rIns="0" bIns="0" anchor="t" anchorCtr="0"/>
          <a:p>
            <a:pPr>
              <a:buClr>
                <a:schemeClr val="tx1"/>
              </a:buClr>
            </a:pPr>
            <a:r>
              <a:rPr lang="zh-CN" altLang="en-US" dirty="0">
                <a:ea typeface="黑体" panose="02010609060101010101" pitchFamily="49" charset="-122"/>
              </a:rPr>
              <a:t>参考类似的已经完成的项目的</a:t>
            </a:r>
            <a:r>
              <a:rPr lang="en-US" altLang="zh-CN" dirty="0">
                <a:ea typeface="黑体" panose="02010609060101010101" pitchFamily="49" charset="-122"/>
              </a:rPr>
              <a:t>WBS</a:t>
            </a:r>
            <a:r>
              <a:rPr lang="zh-CN" altLang="en-US" dirty="0">
                <a:ea typeface="黑体" panose="02010609060101010101" pitchFamily="49" charset="-122"/>
              </a:rPr>
              <a:t>和以前的项目经验，根据当前项目特点做必要的调整，从而得到新项目的</a:t>
            </a:r>
            <a:r>
              <a:rPr lang="en-US" altLang="zh-CN" dirty="0">
                <a:ea typeface="黑体" panose="02010609060101010101" pitchFamily="49" charset="-122"/>
              </a:rPr>
              <a:t>WBS</a:t>
            </a:r>
            <a:r>
              <a:rPr lang="zh-CN" altLang="en-US" dirty="0">
                <a:ea typeface="黑体" panose="02010609060101010101" pitchFamily="49" charset="-122"/>
              </a:rPr>
              <a:t>。</a:t>
            </a:r>
            <a:endParaRPr lang="zh-CN" altLang="en-US" dirty="0">
              <a:ea typeface="黑体" panose="02010609060101010101" pitchFamily="49" charset="-122"/>
            </a:endParaRPr>
          </a:p>
          <a:p>
            <a:pPr>
              <a:buClr>
                <a:schemeClr val="tx1"/>
              </a:buClr>
            </a:pPr>
            <a:r>
              <a:rPr lang="zh-CN" altLang="en-US" dirty="0">
                <a:ea typeface="黑体" panose="02010609060101010101" pitchFamily="49" charset="-122"/>
              </a:rPr>
              <a:t>一般来说，如果软件组织经常性地在某一行业或某一类产品中重复多个项目，则项目过程的重合度比较高，较适合采用类比法。</a:t>
            </a:r>
            <a:endParaRPr lang="zh-CN" altLang="en-US" dirty="0">
              <a:ea typeface="黑体" panose="02010609060101010101" pitchFamily="49" charset="-122"/>
            </a:endParaRPr>
          </a:p>
          <a:p>
            <a:pPr>
              <a:buClr>
                <a:schemeClr val="tx1"/>
              </a:buClr>
            </a:pPr>
            <a:r>
              <a:rPr lang="zh-CN" altLang="en-US" dirty="0">
                <a:ea typeface="黑体" panose="02010609060101010101" pitchFamily="49" charset="-122"/>
              </a:rPr>
              <a:t>也可参照从大量实践中总结出的</a:t>
            </a:r>
            <a:r>
              <a:rPr lang="en-US" altLang="zh-CN" dirty="0">
                <a:ea typeface="黑体" panose="02010609060101010101" pitchFamily="49" charset="-122"/>
              </a:rPr>
              <a:t>WBS</a:t>
            </a:r>
            <a:r>
              <a:rPr lang="zh-CN" altLang="en-US" dirty="0">
                <a:ea typeface="黑体" panose="02010609060101010101" pitchFamily="49" charset="-122"/>
              </a:rPr>
              <a:t>模板。</a:t>
            </a:r>
            <a:endParaRPr lang="zh-CN" altLang="en-US" dirty="0">
              <a:ea typeface="黑体" panose="02010609060101010101" pitchFamily="49" charset="-122"/>
            </a:endParaRPr>
          </a:p>
          <a:p>
            <a:pPr>
              <a:buFont typeface="Wingdings" panose="05000000000000000000" pitchFamily="2" charset="2"/>
              <a:buNone/>
            </a:pP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507">
                                            <p:txEl>
                                              <p:charRg st="0" end="53"/>
                                            </p:txEl>
                                          </p:spTgt>
                                        </p:tgtEl>
                                        <p:attrNameLst>
                                          <p:attrName>style.visibility</p:attrName>
                                        </p:attrNameLst>
                                      </p:cBhvr>
                                      <p:to>
                                        <p:strVal val="visible"/>
                                      </p:to>
                                    </p:set>
                                    <p:anim calcmode="lin" valueType="num">
                                      <p:cBhvr additive="base">
                                        <p:cTn id="7" dur="500" fill="hold"/>
                                        <p:tgtEl>
                                          <p:spTgt spid="21507">
                                            <p:txEl>
                                              <p:charRg st="0" end="5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charRg st="0" end="5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1507">
                                            <p:txEl>
                                              <p:charRg st="53" end="110"/>
                                            </p:txEl>
                                          </p:spTgt>
                                        </p:tgtEl>
                                        <p:attrNameLst>
                                          <p:attrName>style.visibility</p:attrName>
                                        </p:attrNameLst>
                                      </p:cBhvr>
                                      <p:to>
                                        <p:strVal val="visible"/>
                                      </p:to>
                                    </p:set>
                                    <p:anim calcmode="lin" valueType="num">
                                      <p:cBhvr additive="base">
                                        <p:cTn id="13" dur="500" fill="hold"/>
                                        <p:tgtEl>
                                          <p:spTgt spid="21507">
                                            <p:txEl>
                                              <p:charRg st="53" end="11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charRg st="53" end="11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507">
                                            <p:txEl>
                                              <p:charRg st="110" end="131"/>
                                            </p:txEl>
                                          </p:spTgt>
                                        </p:tgtEl>
                                        <p:attrNameLst>
                                          <p:attrName>style.visibility</p:attrName>
                                        </p:attrNameLst>
                                      </p:cBhvr>
                                      <p:to>
                                        <p:strVal val="visible"/>
                                      </p:to>
                                    </p:set>
                                    <p:anim calcmode="lin" valueType="num">
                                      <p:cBhvr additive="base">
                                        <p:cTn id="19" dur="500" fill="hold"/>
                                        <p:tgtEl>
                                          <p:spTgt spid="21507">
                                            <p:txEl>
                                              <p:charRg st="110" end="13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7">
                                            <p:txEl>
                                              <p:charRg st="110" end="13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684213" y="404813"/>
            <a:ext cx="7772400" cy="1008062"/>
          </a:xfrm>
        </p:spPr>
        <p:txBody>
          <a:bodyPr vert="horz" wrap="square" lIns="0" tIns="0" rIns="0" bIns="0" anchor="ctr" anchorCtr="0"/>
          <a:p>
            <a:r>
              <a:rPr lang="en-US" altLang="zh-CN" dirty="0">
                <a:ea typeface="黑体" panose="02010609060101010101" pitchFamily="49" charset="-122"/>
              </a:rPr>
              <a:t>WBS</a:t>
            </a:r>
            <a:r>
              <a:rPr lang="zh-CN" altLang="en-US" dirty="0">
                <a:ea typeface="黑体" panose="02010609060101010101" pitchFamily="49" charset="-122"/>
              </a:rPr>
              <a:t>模板举例</a:t>
            </a:r>
            <a:endParaRPr lang="zh-CN" altLang="en-US" dirty="0">
              <a:ea typeface="黑体" panose="02010609060101010101" pitchFamily="49" charset="-122"/>
            </a:endParaRPr>
          </a:p>
        </p:txBody>
      </p:sp>
      <p:pic>
        <p:nvPicPr>
          <p:cNvPr id="40963" name="Picture 4" descr="图5-5"/>
          <p:cNvPicPr>
            <a:picLocks noChangeAspect="1"/>
          </p:cNvPicPr>
          <p:nvPr/>
        </p:nvPicPr>
        <p:blipFill>
          <a:blip r:embed="rId1"/>
          <a:stretch>
            <a:fillRect/>
          </a:stretch>
        </p:blipFill>
        <p:spPr>
          <a:xfrm>
            <a:off x="0" y="1447800"/>
            <a:ext cx="9144000" cy="53308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684213" y="333375"/>
            <a:ext cx="7772400" cy="1019175"/>
          </a:xfrm>
        </p:spPr>
        <p:txBody>
          <a:bodyPr vert="horz" wrap="square" lIns="0" tIns="0" rIns="0" bIns="0" anchor="ctr" anchorCtr="0"/>
          <a:p>
            <a:r>
              <a:rPr lang="zh-CN" altLang="en-US" dirty="0">
                <a:ea typeface="黑体" panose="02010609060101010101" pitchFamily="49" charset="-122"/>
              </a:rPr>
              <a:t>自顶向下法</a:t>
            </a:r>
            <a:endParaRPr lang="zh-CN" altLang="en-US" dirty="0">
              <a:ea typeface="黑体" panose="02010609060101010101" pitchFamily="49" charset="-122"/>
            </a:endParaRPr>
          </a:p>
        </p:txBody>
      </p:sp>
      <p:sp>
        <p:nvSpPr>
          <p:cNvPr id="43011" name="Rectangle 3"/>
          <p:cNvSpPr>
            <a:spLocks noGrp="1"/>
          </p:cNvSpPr>
          <p:nvPr>
            <p:ph idx="1"/>
          </p:nvPr>
        </p:nvSpPr>
        <p:spPr>
          <a:xfrm>
            <a:off x="685800" y="1412875"/>
            <a:ext cx="7772400" cy="4683125"/>
          </a:xfrm>
        </p:spPr>
        <p:txBody>
          <a:bodyPr vert="horz" wrap="square" lIns="0" tIns="0" rIns="0" bIns="0" anchor="t" anchorCtr="0"/>
          <a:p>
            <a:pPr>
              <a:buClr>
                <a:schemeClr val="tx1"/>
              </a:buClr>
            </a:pPr>
            <a:r>
              <a:rPr lang="zh-CN" altLang="en-US" dirty="0">
                <a:ea typeface="黑体" panose="02010609060101010101" pitchFamily="49" charset="-122"/>
              </a:rPr>
              <a:t>把项目从粗粒度的任务逐层细化，得到整个项目的分解结构。</a:t>
            </a:r>
            <a:endParaRPr lang="zh-CN" altLang="en-US" dirty="0">
              <a:ea typeface="黑体" panose="02010609060101010101" pitchFamily="49" charset="-122"/>
            </a:endParaRPr>
          </a:p>
        </p:txBody>
      </p:sp>
      <p:grpSp>
        <p:nvGrpSpPr>
          <p:cNvPr id="23556" name="Group 4"/>
          <p:cNvGrpSpPr>
            <a:grpSpLocks noChangeAspect="1"/>
          </p:cNvGrpSpPr>
          <p:nvPr/>
        </p:nvGrpSpPr>
        <p:grpSpPr>
          <a:xfrm>
            <a:off x="1331913" y="2781300"/>
            <a:ext cx="7416800" cy="2895600"/>
            <a:chOff x="2790" y="11823"/>
            <a:chExt cx="7200" cy="2446"/>
          </a:xfrm>
        </p:grpSpPr>
        <p:sp>
          <p:nvSpPr>
            <p:cNvPr id="43014" name="AutoShape 5"/>
            <p:cNvSpPr>
              <a:spLocks noChangeAspect="1"/>
            </p:cNvSpPr>
            <p:nvPr/>
          </p:nvSpPr>
          <p:spPr>
            <a:xfrm>
              <a:off x="2790" y="11823"/>
              <a:ext cx="7200" cy="2446"/>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FontTx/>
                <a:buNone/>
              </a:pPr>
              <a:endParaRPr lang="en-US" altLang="en-US" sz="1800" dirty="0">
                <a:solidFill>
                  <a:schemeClr val="bg1"/>
                </a:solidFill>
                <a:latin typeface="Times New Roman" panose="02020603050405020304" pitchFamily="18" charset="0"/>
              </a:endParaRPr>
            </a:p>
          </p:txBody>
        </p:sp>
        <p:sp>
          <p:nvSpPr>
            <p:cNvPr id="43015" name="Rectangle 6"/>
            <p:cNvSpPr/>
            <p:nvPr/>
          </p:nvSpPr>
          <p:spPr>
            <a:xfrm>
              <a:off x="5764" y="11959"/>
              <a:ext cx="1252"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16" name="Rectangle 7"/>
            <p:cNvSpPr/>
            <p:nvPr/>
          </p:nvSpPr>
          <p:spPr>
            <a:xfrm>
              <a:off x="3416"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17" name="Rectangle 8"/>
            <p:cNvSpPr/>
            <p:nvPr/>
          </p:nvSpPr>
          <p:spPr>
            <a:xfrm>
              <a:off x="5764"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18" name="Rectangle 9"/>
            <p:cNvSpPr/>
            <p:nvPr/>
          </p:nvSpPr>
          <p:spPr>
            <a:xfrm>
              <a:off x="8112"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19" name="Rectangle 10"/>
            <p:cNvSpPr/>
            <p:nvPr/>
          </p:nvSpPr>
          <p:spPr>
            <a:xfrm>
              <a:off x="3729"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0" name="Rectangle 11"/>
            <p:cNvSpPr/>
            <p:nvPr/>
          </p:nvSpPr>
          <p:spPr>
            <a:xfrm>
              <a:off x="4512"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algn="just"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1" name="Rectangle 12"/>
            <p:cNvSpPr/>
            <p:nvPr/>
          </p:nvSpPr>
          <p:spPr>
            <a:xfrm>
              <a:off x="294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 </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2" name="Rectangle 13"/>
            <p:cNvSpPr/>
            <p:nvPr/>
          </p:nvSpPr>
          <p:spPr>
            <a:xfrm>
              <a:off x="607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3" name="Rectangle 14"/>
            <p:cNvSpPr/>
            <p:nvPr/>
          </p:nvSpPr>
          <p:spPr>
            <a:xfrm>
              <a:off x="920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4" name="Rectangle 15"/>
            <p:cNvSpPr/>
            <p:nvPr/>
          </p:nvSpPr>
          <p:spPr>
            <a:xfrm>
              <a:off x="5294"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5" name="Rectangle 16"/>
            <p:cNvSpPr/>
            <p:nvPr/>
          </p:nvSpPr>
          <p:spPr>
            <a:xfrm>
              <a:off x="6860"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6" name="Rectangle 17"/>
            <p:cNvSpPr/>
            <p:nvPr/>
          </p:nvSpPr>
          <p:spPr>
            <a:xfrm>
              <a:off x="7642"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7" name="Rectangle 18"/>
            <p:cNvSpPr/>
            <p:nvPr/>
          </p:nvSpPr>
          <p:spPr>
            <a:xfrm>
              <a:off x="8425"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3028" name="Line 19"/>
            <p:cNvSpPr/>
            <p:nvPr/>
          </p:nvSpPr>
          <p:spPr>
            <a:xfrm>
              <a:off x="4042" y="12638"/>
              <a:ext cx="4696" cy="1"/>
            </a:xfrm>
            <a:prstGeom prst="line">
              <a:avLst/>
            </a:prstGeom>
            <a:ln w="9525" cap="flat" cmpd="sng">
              <a:solidFill>
                <a:schemeClr val="tx1"/>
              </a:solidFill>
              <a:prstDash val="solid"/>
              <a:headEnd type="none" w="med" len="med"/>
              <a:tailEnd type="none" w="med" len="med"/>
            </a:ln>
          </p:spPr>
        </p:sp>
        <p:sp>
          <p:nvSpPr>
            <p:cNvPr id="43029" name="Line 20"/>
            <p:cNvSpPr/>
            <p:nvPr/>
          </p:nvSpPr>
          <p:spPr>
            <a:xfrm>
              <a:off x="6390" y="12367"/>
              <a:ext cx="0" cy="407"/>
            </a:xfrm>
            <a:prstGeom prst="line">
              <a:avLst/>
            </a:prstGeom>
            <a:ln w="9525" cap="flat" cmpd="sng">
              <a:solidFill>
                <a:schemeClr val="tx1"/>
              </a:solidFill>
              <a:prstDash val="solid"/>
              <a:headEnd type="none" w="med" len="med"/>
              <a:tailEnd type="none" w="med" len="med"/>
            </a:ln>
          </p:spPr>
        </p:sp>
        <p:sp>
          <p:nvSpPr>
            <p:cNvPr id="43030" name="Line 21"/>
            <p:cNvSpPr/>
            <p:nvPr/>
          </p:nvSpPr>
          <p:spPr>
            <a:xfrm>
              <a:off x="8738" y="12638"/>
              <a:ext cx="0" cy="136"/>
            </a:xfrm>
            <a:prstGeom prst="line">
              <a:avLst/>
            </a:prstGeom>
            <a:ln w="9525" cap="flat" cmpd="sng">
              <a:solidFill>
                <a:schemeClr val="tx1"/>
              </a:solidFill>
              <a:prstDash val="solid"/>
              <a:headEnd type="none" w="med" len="med"/>
              <a:tailEnd type="none" w="med" len="med"/>
            </a:ln>
          </p:spPr>
        </p:sp>
        <p:sp>
          <p:nvSpPr>
            <p:cNvPr id="43031" name="Line 22"/>
            <p:cNvSpPr/>
            <p:nvPr/>
          </p:nvSpPr>
          <p:spPr>
            <a:xfrm>
              <a:off x="4042" y="12638"/>
              <a:ext cx="0" cy="136"/>
            </a:xfrm>
            <a:prstGeom prst="line">
              <a:avLst/>
            </a:prstGeom>
            <a:ln w="9525" cap="flat" cmpd="sng">
              <a:solidFill>
                <a:schemeClr val="tx1"/>
              </a:solidFill>
              <a:prstDash val="solid"/>
              <a:headEnd type="none" w="med" len="med"/>
              <a:tailEnd type="none" w="med" len="med"/>
            </a:ln>
          </p:spPr>
        </p:sp>
        <p:sp>
          <p:nvSpPr>
            <p:cNvPr id="43032" name="Line 23"/>
            <p:cNvSpPr/>
            <p:nvPr/>
          </p:nvSpPr>
          <p:spPr>
            <a:xfrm>
              <a:off x="3260" y="13454"/>
              <a:ext cx="1565" cy="0"/>
            </a:xfrm>
            <a:prstGeom prst="line">
              <a:avLst/>
            </a:prstGeom>
            <a:ln w="9525" cap="flat" cmpd="sng">
              <a:solidFill>
                <a:schemeClr val="tx1"/>
              </a:solidFill>
              <a:prstDash val="solid"/>
              <a:headEnd type="none" w="med" len="med"/>
              <a:tailEnd type="none" w="med" len="med"/>
            </a:ln>
          </p:spPr>
        </p:sp>
        <p:sp>
          <p:nvSpPr>
            <p:cNvPr id="43033" name="Line 24"/>
            <p:cNvSpPr/>
            <p:nvPr/>
          </p:nvSpPr>
          <p:spPr>
            <a:xfrm>
              <a:off x="5607" y="13454"/>
              <a:ext cx="1566" cy="1"/>
            </a:xfrm>
            <a:prstGeom prst="line">
              <a:avLst/>
            </a:prstGeom>
            <a:ln w="9525" cap="flat" cmpd="sng">
              <a:solidFill>
                <a:schemeClr val="tx1"/>
              </a:solidFill>
              <a:prstDash val="solid"/>
              <a:headEnd type="none" w="med" len="med"/>
              <a:tailEnd type="none" w="med" len="med"/>
            </a:ln>
          </p:spPr>
        </p:sp>
        <p:sp>
          <p:nvSpPr>
            <p:cNvPr id="43034" name="Line 25"/>
            <p:cNvSpPr/>
            <p:nvPr/>
          </p:nvSpPr>
          <p:spPr>
            <a:xfrm>
              <a:off x="7955" y="13454"/>
              <a:ext cx="1565" cy="0"/>
            </a:xfrm>
            <a:prstGeom prst="line">
              <a:avLst/>
            </a:prstGeom>
            <a:ln w="9525" cap="flat" cmpd="sng">
              <a:solidFill>
                <a:schemeClr val="tx1"/>
              </a:solidFill>
              <a:prstDash val="solid"/>
              <a:headEnd type="none" w="med" len="med"/>
              <a:tailEnd type="none" w="med" len="med"/>
            </a:ln>
          </p:spPr>
        </p:sp>
        <p:sp>
          <p:nvSpPr>
            <p:cNvPr id="43035" name="Line 26"/>
            <p:cNvSpPr/>
            <p:nvPr/>
          </p:nvSpPr>
          <p:spPr>
            <a:xfrm>
              <a:off x="4042" y="13182"/>
              <a:ext cx="0" cy="408"/>
            </a:xfrm>
            <a:prstGeom prst="line">
              <a:avLst/>
            </a:prstGeom>
            <a:ln w="9525" cap="flat" cmpd="sng">
              <a:solidFill>
                <a:schemeClr val="tx1"/>
              </a:solidFill>
              <a:prstDash val="solid"/>
              <a:headEnd type="none" w="med" len="med"/>
              <a:tailEnd type="none" w="med" len="med"/>
            </a:ln>
          </p:spPr>
        </p:sp>
        <p:sp>
          <p:nvSpPr>
            <p:cNvPr id="43036" name="Line 27"/>
            <p:cNvSpPr/>
            <p:nvPr/>
          </p:nvSpPr>
          <p:spPr>
            <a:xfrm>
              <a:off x="4825" y="13454"/>
              <a:ext cx="0" cy="136"/>
            </a:xfrm>
            <a:prstGeom prst="line">
              <a:avLst/>
            </a:prstGeom>
            <a:ln w="9525" cap="flat" cmpd="sng">
              <a:solidFill>
                <a:schemeClr val="tx1"/>
              </a:solidFill>
              <a:prstDash val="solid"/>
              <a:headEnd type="none" w="med" len="med"/>
              <a:tailEnd type="none" w="med" len="med"/>
            </a:ln>
          </p:spPr>
        </p:sp>
        <p:sp>
          <p:nvSpPr>
            <p:cNvPr id="43037" name="Line 28"/>
            <p:cNvSpPr/>
            <p:nvPr/>
          </p:nvSpPr>
          <p:spPr>
            <a:xfrm>
              <a:off x="3260" y="13454"/>
              <a:ext cx="0" cy="136"/>
            </a:xfrm>
            <a:prstGeom prst="line">
              <a:avLst/>
            </a:prstGeom>
            <a:ln w="9525" cap="flat" cmpd="sng">
              <a:solidFill>
                <a:schemeClr val="tx1"/>
              </a:solidFill>
              <a:prstDash val="solid"/>
              <a:headEnd type="none" w="med" len="med"/>
              <a:tailEnd type="none" w="med" len="med"/>
            </a:ln>
          </p:spPr>
        </p:sp>
        <p:sp>
          <p:nvSpPr>
            <p:cNvPr id="43038" name="Line 29"/>
            <p:cNvSpPr/>
            <p:nvPr/>
          </p:nvSpPr>
          <p:spPr>
            <a:xfrm>
              <a:off x="6390" y="13182"/>
              <a:ext cx="0" cy="408"/>
            </a:xfrm>
            <a:prstGeom prst="line">
              <a:avLst/>
            </a:prstGeom>
            <a:ln w="9525" cap="flat" cmpd="sng">
              <a:solidFill>
                <a:schemeClr val="tx1"/>
              </a:solidFill>
              <a:prstDash val="solid"/>
              <a:headEnd type="none" w="med" len="med"/>
              <a:tailEnd type="none" w="med" len="med"/>
            </a:ln>
          </p:spPr>
        </p:sp>
        <p:sp>
          <p:nvSpPr>
            <p:cNvPr id="43039" name="Line 30"/>
            <p:cNvSpPr/>
            <p:nvPr/>
          </p:nvSpPr>
          <p:spPr>
            <a:xfrm>
              <a:off x="5607" y="13454"/>
              <a:ext cx="0" cy="136"/>
            </a:xfrm>
            <a:prstGeom prst="line">
              <a:avLst/>
            </a:prstGeom>
            <a:ln w="9525" cap="flat" cmpd="sng">
              <a:solidFill>
                <a:schemeClr val="tx1"/>
              </a:solidFill>
              <a:prstDash val="solid"/>
              <a:headEnd type="none" w="med" len="med"/>
              <a:tailEnd type="none" w="med" len="med"/>
            </a:ln>
          </p:spPr>
        </p:sp>
        <p:sp>
          <p:nvSpPr>
            <p:cNvPr id="43040" name="Line 31"/>
            <p:cNvSpPr/>
            <p:nvPr/>
          </p:nvSpPr>
          <p:spPr>
            <a:xfrm>
              <a:off x="7173" y="13454"/>
              <a:ext cx="0" cy="136"/>
            </a:xfrm>
            <a:prstGeom prst="line">
              <a:avLst/>
            </a:prstGeom>
            <a:ln w="9525" cap="flat" cmpd="sng">
              <a:solidFill>
                <a:schemeClr val="tx1"/>
              </a:solidFill>
              <a:prstDash val="solid"/>
              <a:headEnd type="none" w="med" len="med"/>
              <a:tailEnd type="none" w="med" len="med"/>
            </a:ln>
          </p:spPr>
        </p:sp>
        <p:sp>
          <p:nvSpPr>
            <p:cNvPr id="43041" name="Line 32"/>
            <p:cNvSpPr/>
            <p:nvPr/>
          </p:nvSpPr>
          <p:spPr>
            <a:xfrm>
              <a:off x="8738" y="13182"/>
              <a:ext cx="0" cy="408"/>
            </a:xfrm>
            <a:prstGeom prst="line">
              <a:avLst/>
            </a:prstGeom>
            <a:ln w="9525" cap="flat" cmpd="sng">
              <a:solidFill>
                <a:schemeClr val="tx1"/>
              </a:solidFill>
              <a:prstDash val="solid"/>
              <a:headEnd type="none" w="med" len="med"/>
              <a:tailEnd type="none" w="med" len="med"/>
            </a:ln>
          </p:spPr>
        </p:sp>
        <p:sp>
          <p:nvSpPr>
            <p:cNvPr id="43042" name="Line 33"/>
            <p:cNvSpPr/>
            <p:nvPr/>
          </p:nvSpPr>
          <p:spPr>
            <a:xfrm>
              <a:off x="7955" y="13454"/>
              <a:ext cx="0" cy="136"/>
            </a:xfrm>
            <a:prstGeom prst="line">
              <a:avLst/>
            </a:prstGeom>
            <a:ln w="9525" cap="flat" cmpd="sng">
              <a:solidFill>
                <a:schemeClr val="tx1"/>
              </a:solidFill>
              <a:prstDash val="solid"/>
              <a:headEnd type="none" w="med" len="med"/>
              <a:tailEnd type="none" w="med" len="med"/>
            </a:ln>
          </p:spPr>
        </p:sp>
        <p:sp>
          <p:nvSpPr>
            <p:cNvPr id="43043" name="Line 34"/>
            <p:cNvSpPr/>
            <p:nvPr/>
          </p:nvSpPr>
          <p:spPr>
            <a:xfrm>
              <a:off x="9520" y="13454"/>
              <a:ext cx="0" cy="136"/>
            </a:xfrm>
            <a:prstGeom prst="line">
              <a:avLst/>
            </a:prstGeom>
            <a:ln w="9525" cap="flat" cmpd="sng">
              <a:solidFill>
                <a:schemeClr val="tx1"/>
              </a:solidFill>
              <a:prstDash val="solid"/>
              <a:headEnd type="none" w="med" len="med"/>
              <a:tailEnd type="none" w="med" len="med"/>
            </a:ln>
          </p:spPr>
        </p:sp>
      </p:grpSp>
      <p:sp>
        <p:nvSpPr>
          <p:cNvPr id="23587" name="AutoShape 35"/>
          <p:cNvSpPr/>
          <p:nvPr/>
        </p:nvSpPr>
        <p:spPr>
          <a:xfrm>
            <a:off x="1042988" y="2852738"/>
            <a:ext cx="287337" cy="2376487"/>
          </a:xfrm>
          <a:prstGeom prst="downArrow">
            <a:avLst>
              <a:gd name="adj1" fmla="val 50000"/>
              <a:gd name="adj2" fmla="val 206768"/>
            </a:avLst>
          </a:prstGeom>
          <a:solidFill>
            <a:schemeClr val="accent1"/>
          </a:solidFill>
          <a:ln w="25400" cap="flat" cmpd="sng">
            <a:solidFill>
              <a:schemeClr val="tx1"/>
            </a:solidFill>
            <a:prstDash val="solid"/>
            <a:miter/>
            <a:headEnd type="none" w="sm" len="sm"/>
            <a:tailEnd type="none" w="med" len="lg"/>
          </a:ln>
        </p:spPr>
        <p:txBody>
          <a:bodyPr vert="eaVert"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FontTx/>
              <a:buNone/>
            </a:pPr>
            <a:endParaRPr lang="en-US" altLang="en-US" sz="1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ppt_x"/>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3587"/>
                                        </p:tgtEl>
                                        <p:attrNameLst>
                                          <p:attrName>style.visibility</p:attrName>
                                        </p:attrNameLst>
                                      </p:cBhvr>
                                      <p:to>
                                        <p:strVal val="visible"/>
                                      </p:to>
                                    </p:set>
                                    <p:animEffect transition="in" filter="wipe(up)">
                                      <p:cBhvr>
                                        <p:cTn id="13" dur="500"/>
                                        <p:tgtEl>
                                          <p:spTgt spid="23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66CCFF"/>
            </a:gs>
          </a:gsLst>
          <a:lin ang="18900000"/>
          <a:tileRect/>
        </a:gradFill>
        <a:effectLst/>
      </p:bgPr>
    </p:bg>
    <p:spTree>
      <p:nvGrpSpPr>
        <p:cNvPr id="1" name=""/>
        <p:cNvGrpSpPr/>
        <p:nvPr/>
      </p:nvGrpSpPr>
      <p:grpSpPr/>
      <p:sp>
        <p:nvSpPr>
          <p:cNvPr id="11266" name="Rectangle 1"/>
          <p:cNvSpPr/>
          <p:nvPr>
            <p:ph type="title"/>
          </p:nvPr>
        </p:nvSpPr>
        <p:spPr>
          <a:xfrm>
            <a:off x="685800" y="685800"/>
            <a:ext cx="7770813" cy="1468438"/>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Chapter 3</a:t>
            </a:r>
            <a:endParaRPr lang="en-GB" altLang="zh-CN" dirty="0">
              <a:ea typeface="宋体" panose="02010600030101010101" pitchFamily="2" charset="-122"/>
            </a:endParaRPr>
          </a:p>
        </p:txBody>
      </p:sp>
      <p:sp>
        <p:nvSpPr>
          <p:cNvPr id="11267" name="Rectangle 2"/>
          <p:cNvSpPr/>
          <p:nvPr>
            <p:ph type="body"/>
          </p:nvPr>
        </p:nvSpPr>
        <p:spPr>
          <a:xfrm>
            <a:off x="671513" y="1906588"/>
            <a:ext cx="7807325" cy="4318000"/>
          </a:xfrm>
        </p:spPr>
        <p:txBody>
          <a:bodyPr vert="horz" wrap="square" lIns="0" tIns="0" rIns="0" bIns="0" anchor="t" anchorCtr="0"/>
          <a:p>
            <a:pPr defTabSz="45720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dirty="0">
              <a:ea typeface="宋体" panose="02010600030101010101" pitchFamily="2" charset="-122"/>
            </a:endParaRPr>
          </a:p>
          <a:p>
            <a:pPr defTabSz="45720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计划和项目管理</a:t>
            </a:r>
            <a:endParaRPr lang="zh-CN" altLang="en-GB" dirty="0">
              <a:ea typeface="宋体" panose="02010600030101010101" pitchFamily="2" charset="-122"/>
            </a:endParaRPr>
          </a:p>
        </p:txBody>
      </p:sp>
      <p:sp>
        <p:nvSpPr>
          <p:cNvPr id="11268" name="AutoShape 3"/>
          <p:cNvSpPr/>
          <p:nvPr/>
        </p:nvSpPr>
        <p:spPr>
          <a:xfrm>
            <a:off x="4191000" y="457200"/>
            <a:ext cx="4191000" cy="5867400"/>
          </a:xfrm>
          <a:prstGeom prst="roundRect">
            <a:avLst>
              <a:gd name="adj" fmla="val 37"/>
            </a:avLst>
          </a:prstGeom>
          <a:noFill/>
          <a:ln w="9525" cap="flat" cmpd="sng">
            <a:solidFill>
              <a:srgbClr val="FF0000"/>
            </a:solidFill>
            <a:prstDash val="solid"/>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stStyle>
          <a:p>
            <a:pPr marL="0" lvl="0" indent="0" defTabSz="914400">
              <a:spcBef>
                <a:spcPct val="0"/>
              </a:spcBef>
              <a:buClrTx/>
              <a:buFontTx/>
              <a:buNone/>
            </a:pPr>
            <a:endParaRPr lang="zh-CN" altLang="en-US" sz="1800" dirty="0">
              <a:solidFill>
                <a:schemeClr val="bg1"/>
              </a:solidFill>
              <a:latin typeface="Times New Roman" panose="02020603050405020304" pitchFamily="18" charset="0"/>
              <a:ea typeface="宋体" panose="02010600030101010101" pitchFamily="2" charset="-122"/>
            </a:endParaRPr>
          </a:p>
        </p:txBody>
      </p:sp>
      <p:sp>
        <p:nvSpPr>
          <p:cNvPr id="11269" name="Text Box 5"/>
          <p:cNvSpPr/>
          <p:nvPr/>
        </p:nvSpPr>
        <p:spPr>
          <a:xfrm>
            <a:off x="0" y="6400800"/>
            <a:ext cx="9144000" cy="3048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33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33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6B3ACE"/>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buChar char="»"/>
              <a:defRPr kern="1200">
                <a:solidFill>
                  <a:srgbClr val="6B3ACE"/>
                </a:solidFill>
                <a:latin typeface="+mn-lt"/>
                <a:ea typeface="+mn-ea"/>
                <a:cs typeface="+mn-cs"/>
              </a:defRPr>
            </a:lvl5pPr>
          </a:lstStyle>
          <a:p>
            <a:pPr marL="0" lvl="0" indent="0" algn="ctr" defTabSz="914400">
              <a:spcBef>
                <a:spcPct val="50000"/>
              </a:spcBef>
              <a:buClrTx/>
              <a:buFontTx/>
              <a:buNone/>
            </a:pPr>
            <a:r>
              <a:rPr lang="en-US" altLang="zh-CN" sz="1400" dirty="0">
                <a:solidFill>
                  <a:schemeClr val="tx1"/>
                </a:solidFill>
                <a:ea typeface="宋体" panose="02010600030101010101" pitchFamily="2" charset="-122"/>
              </a:rPr>
              <a:t>Copyright 2006 Pearson/Prentice Hall. All rights reserved.</a:t>
            </a:r>
            <a:endParaRPr lang="en-US" altLang="zh-CN" sz="1400" dirty="0">
              <a:solidFill>
                <a:schemeClr val="tx1"/>
              </a:solidFill>
              <a:ea typeface="宋体" panose="02010600030101010101" pitchFamily="2" charset="-122"/>
            </a:endParaRPr>
          </a:p>
        </p:txBody>
      </p:sp>
    </p:spTree>
  </p:cSld>
  <p:clrMapOvr>
    <a:masterClrMapping/>
  </p:clrMapOvr>
  <p:transition spd="med">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685800" y="609600"/>
            <a:ext cx="7772400" cy="874713"/>
          </a:xfrm>
        </p:spPr>
        <p:txBody>
          <a:bodyPr vert="horz" wrap="square" lIns="0" tIns="0" rIns="0" bIns="0" anchor="ctr" anchorCtr="0"/>
          <a:p>
            <a:r>
              <a:rPr lang="zh-CN" altLang="en-US" dirty="0">
                <a:ea typeface="黑体" panose="02010609060101010101" pitchFamily="49" charset="-122"/>
              </a:rPr>
              <a:t>自底向上法</a:t>
            </a:r>
            <a:endParaRPr lang="zh-CN" altLang="en-US" dirty="0">
              <a:ea typeface="黑体" panose="02010609060101010101" pitchFamily="49" charset="-122"/>
            </a:endParaRPr>
          </a:p>
        </p:txBody>
      </p:sp>
      <p:sp>
        <p:nvSpPr>
          <p:cNvPr id="44035" name="Rectangle 3"/>
          <p:cNvSpPr>
            <a:spLocks noGrp="1"/>
          </p:cNvSpPr>
          <p:nvPr>
            <p:ph idx="1"/>
          </p:nvPr>
        </p:nvSpPr>
        <p:spPr>
          <a:xfrm>
            <a:off x="685800" y="1700213"/>
            <a:ext cx="7772400" cy="4395787"/>
          </a:xfrm>
        </p:spPr>
        <p:txBody>
          <a:bodyPr vert="horz" wrap="square" lIns="0" tIns="0" rIns="0" bIns="0" anchor="t" anchorCtr="0"/>
          <a:p>
            <a:pPr>
              <a:buClr>
                <a:schemeClr val="tx1"/>
              </a:buClr>
            </a:pPr>
            <a:r>
              <a:rPr lang="zh-CN" altLang="en-US" dirty="0">
                <a:ea typeface="黑体" panose="02010609060101010101" pitchFamily="49" charset="-122"/>
              </a:rPr>
              <a:t>通过将细粒度的工作逐层归纳而得到整个项目</a:t>
            </a:r>
            <a:r>
              <a:rPr lang="en-US" altLang="zh-CN" dirty="0">
                <a:ea typeface="黑体" panose="02010609060101010101" pitchFamily="49" charset="-122"/>
              </a:rPr>
              <a:t>WBS</a:t>
            </a:r>
            <a:r>
              <a:rPr lang="zh-CN" altLang="en-US" dirty="0">
                <a:ea typeface="黑体" panose="02010609060101010101" pitchFamily="49" charset="-122"/>
              </a:rPr>
              <a:t>的方法。</a:t>
            </a:r>
            <a:endParaRPr lang="zh-CN" altLang="en-US" dirty="0">
              <a:ea typeface="黑体" panose="02010609060101010101" pitchFamily="49" charset="-122"/>
            </a:endParaRPr>
          </a:p>
        </p:txBody>
      </p:sp>
      <p:grpSp>
        <p:nvGrpSpPr>
          <p:cNvPr id="25604" name="Group 4"/>
          <p:cNvGrpSpPr>
            <a:grpSpLocks noChangeAspect="1"/>
          </p:cNvGrpSpPr>
          <p:nvPr/>
        </p:nvGrpSpPr>
        <p:grpSpPr>
          <a:xfrm>
            <a:off x="1331913" y="2781300"/>
            <a:ext cx="7416800" cy="2895600"/>
            <a:chOff x="2790" y="11823"/>
            <a:chExt cx="7200" cy="2446"/>
          </a:xfrm>
        </p:grpSpPr>
        <p:sp>
          <p:nvSpPr>
            <p:cNvPr id="44038" name="AutoShape 5"/>
            <p:cNvSpPr>
              <a:spLocks noChangeAspect="1"/>
            </p:cNvSpPr>
            <p:nvPr/>
          </p:nvSpPr>
          <p:spPr>
            <a:xfrm>
              <a:off x="2790" y="11823"/>
              <a:ext cx="7200" cy="2446"/>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FontTx/>
                <a:buNone/>
              </a:pPr>
              <a:endParaRPr lang="en-US" altLang="en-US" sz="1800" dirty="0">
                <a:solidFill>
                  <a:schemeClr val="bg1"/>
                </a:solidFill>
                <a:latin typeface="Times New Roman" panose="02020603050405020304" pitchFamily="18" charset="0"/>
              </a:endParaRPr>
            </a:p>
          </p:txBody>
        </p:sp>
        <p:sp>
          <p:nvSpPr>
            <p:cNvPr id="44039" name="Rectangle 6"/>
            <p:cNvSpPr/>
            <p:nvPr/>
          </p:nvSpPr>
          <p:spPr>
            <a:xfrm>
              <a:off x="5764" y="11959"/>
              <a:ext cx="1252"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0" name="Rectangle 7"/>
            <p:cNvSpPr/>
            <p:nvPr/>
          </p:nvSpPr>
          <p:spPr>
            <a:xfrm>
              <a:off x="3416"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1" name="Rectangle 8"/>
            <p:cNvSpPr/>
            <p:nvPr/>
          </p:nvSpPr>
          <p:spPr>
            <a:xfrm>
              <a:off x="5764"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2" name="Rectangle 9"/>
            <p:cNvSpPr/>
            <p:nvPr/>
          </p:nvSpPr>
          <p:spPr>
            <a:xfrm>
              <a:off x="8112" y="12774"/>
              <a:ext cx="1252"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子 系 统</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3" name="Rectangle 10"/>
            <p:cNvSpPr/>
            <p:nvPr/>
          </p:nvSpPr>
          <p:spPr>
            <a:xfrm>
              <a:off x="3729"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4" name="Rectangle 11"/>
            <p:cNvSpPr/>
            <p:nvPr/>
          </p:nvSpPr>
          <p:spPr>
            <a:xfrm>
              <a:off x="4512"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algn="just"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5" name="Rectangle 12"/>
            <p:cNvSpPr/>
            <p:nvPr/>
          </p:nvSpPr>
          <p:spPr>
            <a:xfrm>
              <a:off x="294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 </a:t>
              </a: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6" name="Rectangle 13"/>
            <p:cNvSpPr/>
            <p:nvPr/>
          </p:nvSpPr>
          <p:spPr>
            <a:xfrm>
              <a:off x="607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7" name="Rectangle 14"/>
            <p:cNvSpPr/>
            <p:nvPr/>
          </p:nvSpPr>
          <p:spPr>
            <a:xfrm>
              <a:off x="9207"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8" name="Rectangle 15"/>
            <p:cNvSpPr/>
            <p:nvPr/>
          </p:nvSpPr>
          <p:spPr>
            <a:xfrm>
              <a:off x="5294"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49" name="Rectangle 16"/>
            <p:cNvSpPr/>
            <p:nvPr/>
          </p:nvSpPr>
          <p:spPr>
            <a:xfrm>
              <a:off x="6860"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50" name="Rectangle 17"/>
            <p:cNvSpPr/>
            <p:nvPr/>
          </p:nvSpPr>
          <p:spPr>
            <a:xfrm>
              <a:off x="7642"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51" name="Rectangle 18"/>
            <p:cNvSpPr/>
            <p:nvPr/>
          </p:nvSpPr>
          <p:spPr>
            <a:xfrm>
              <a:off x="8425" y="13589"/>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eaLnBrk="1" hangingPunct="1">
                <a:spcBef>
                  <a:spcPct val="0"/>
                </a:spcBef>
                <a:buClrTx/>
                <a:buFontTx/>
                <a:buNone/>
              </a:pPr>
              <a:r>
                <a:rPr lang="zh-CN" altLang="en-US" sz="1400" dirty="0">
                  <a:solidFill>
                    <a:schemeClr val="bg2"/>
                  </a:solidFill>
                  <a:latin typeface="Times New Roman" panose="02020603050405020304" pitchFamily="18" charset="0"/>
                  <a:ea typeface="宋体" panose="02010600030101010101" pitchFamily="2" charset="-122"/>
                </a:rPr>
                <a:t>模块</a:t>
              </a:r>
              <a:endParaRPr lang="zh-CN" altLang="en-US" sz="1400" dirty="0">
                <a:solidFill>
                  <a:schemeClr val="bg2"/>
                </a:solidFill>
                <a:latin typeface="Times New Roman" panose="02020603050405020304" pitchFamily="18" charset="0"/>
                <a:ea typeface="宋体" panose="02010600030101010101" pitchFamily="2" charset="-122"/>
              </a:endParaRPr>
            </a:p>
            <a:p>
              <a:pPr marL="0" lvl="0" indent="0" defTabSz="914400" eaLnBrk="1" hangingPunct="1">
                <a:spcBef>
                  <a:spcPct val="0"/>
                </a:spcBef>
                <a:buClrTx/>
                <a:buFontTx/>
                <a:buNone/>
              </a:pPr>
              <a:endParaRPr lang="zh-CN" altLang="en-US" sz="1400" dirty="0">
                <a:solidFill>
                  <a:schemeClr val="bg2"/>
                </a:solidFill>
                <a:latin typeface="Arial Narrow" panose="020B0606020202030204" pitchFamily="34" charset="0"/>
                <a:ea typeface="宋体" panose="02010600030101010101" pitchFamily="2" charset="-122"/>
              </a:endParaRPr>
            </a:p>
          </p:txBody>
        </p:sp>
        <p:sp>
          <p:nvSpPr>
            <p:cNvPr id="44052" name="Line 19"/>
            <p:cNvSpPr/>
            <p:nvPr/>
          </p:nvSpPr>
          <p:spPr>
            <a:xfrm>
              <a:off x="4042" y="12638"/>
              <a:ext cx="4696" cy="1"/>
            </a:xfrm>
            <a:prstGeom prst="line">
              <a:avLst/>
            </a:prstGeom>
            <a:ln w="9525" cap="flat" cmpd="sng">
              <a:solidFill>
                <a:schemeClr val="tx1"/>
              </a:solidFill>
              <a:prstDash val="solid"/>
              <a:headEnd type="none" w="med" len="med"/>
              <a:tailEnd type="none" w="med" len="med"/>
            </a:ln>
          </p:spPr>
        </p:sp>
        <p:sp>
          <p:nvSpPr>
            <p:cNvPr id="44053" name="Line 20"/>
            <p:cNvSpPr/>
            <p:nvPr/>
          </p:nvSpPr>
          <p:spPr>
            <a:xfrm>
              <a:off x="6390" y="12367"/>
              <a:ext cx="0" cy="407"/>
            </a:xfrm>
            <a:prstGeom prst="line">
              <a:avLst/>
            </a:prstGeom>
            <a:ln w="9525" cap="flat" cmpd="sng">
              <a:solidFill>
                <a:schemeClr val="tx1"/>
              </a:solidFill>
              <a:prstDash val="solid"/>
              <a:headEnd type="none" w="med" len="med"/>
              <a:tailEnd type="none" w="med" len="med"/>
            </a:ln>
          </p:spPr>
        </p:sp>
        <p:sp>
          <p:nvSpPr>
            <p:cNvPr id="44054" name="Line 21"/>
            <p:cNvSpPr/>
            <p:nvPr/>
          </p:nvSpPr>
          <p:spPr>
            <a:xfrm>
              <a:off x="8738" y="12638"/>
              <a:ext cx="0" cy="136"/>
            </a:xfrm>
            <a:prstGeom prst="line">
              <a:avLst/>
            </a:prstGeom>
            <a:ln w="9525" cap="flat" cmpd="sng">
              <a:solidFill>
                <a:schemeClr val="tx1"/>
              </a:solidFill>
              <a:prstDash val="solid"/>
              <a:headEnd type="none" w="med" len="med"/>
              <a:tailEnd type="none" w="med" len="med"/>
            </a:ln>
          </p:spPr>
        </p:sp>
        <p:sp>
          <p:nvSpPr>
            <p:cNvPr id="44055" name="Line 22"/>
            <p:cNvSpPr/>
            <p:nvPr/>
          </p:nvSpPr>
          <p:spPr>
            <a:xfrm>
              <a:off x="4042" y="12638"/>
              <a:ext cx="0" cy="136"/>
            </a:xfrm>
            <a:prstGeom prst="line">
              <a:avLst/>
            </a:prstGeom>
            <a:ln w="9525" cap="flat" cmpd="sng">
              <a:solidFill>
                <a:schemeClr val="tx1"/>
              </a:solidFill>
              <a:prstDash val="solid"/>
              <a:headEnd type="none" w="med" len="med"/>
              <a:tailEnd type="none" w="med" len="med"/>
            </a:ln>
          </p:spPr>
        </p:sp>
        <p:sp>
          <p:nvSpPr>
            <p:cNvPr id="44056" name="Line 23"/>
            <p:cNvSpPr/>
            <p:nvPr/>
          </p:nvSpPr>
          <p:spPr>
            <a:xfrm>
              <a:off x="3260" y="13454"/>
              <a:ext cx="1565" cy="0"/>
            </a:xfrm>
            <a:prstGeom prst="line">
              <a:avLst/>
            </a:prstGeom>
            <a:ln w="9525" cap="flat" cmpd="sng">
              <a:solidFill>
                <a:schemeClr val="tx1"/>
              </a:solidFill>
              <a:prstDash val="solid"/>
              <a:headEnd type="none" w="med" len="med"/>
              <a:tailEnd type="none" w="med" len="med"/>
            </a:ln>
          </p:spPr>
        </p:sp>
        <p:sp>
          <p:nvSpPr>
            <p:cNvPr id="44057" name="Line 24"/>
            <p:cNvSpPr/>
            <p:nvPr/>
          </p:nvSpPr>
          <p:spPr>
            <a:xfrm>
              <a:off x="5607" y="13454"/>
              <a:ext cx="1566" cy="1"/>
            </a:xfrm>
            <a:prstGeom prst="line">
              <a:avLst/>
            </a:prstGeom>
            <a:ln w="9525" cap="flat" cmpd="sng">
              <a:solidFill>
                <a:schemeClr val="tx1"/>
              </a:solidFill>
              <a:prstDash val="solid"/>
              <a:headEnd type="none" w="med" len="med"/>
              <a:tailEnd type="none" w="med" len="med"/>
            </a:ln>
          </p:spPr>
        </p:sp>
        <p:sp>
          <p:nvSpPr>
            <p:cNvPr id="44058" name="Line 25"/>
            <p:cNvSpPr/>
            <p:nvPr/>
          </p:nvSpPr>
          <p:spPr>
            <a:xfrm>
              <a:off x="7955" y="13454"/>
              <a:ext cx="1565" cy="0"/>
            </a:xfrm>
            <a:prstGeom prst="line">
              <a:avLst/>
            </a:prstGeom>
            <a:ln w="9525" cap="flat" cmpd="sng">
              <a:solidFill>
                <a:schemeClr val="tx1"/>
              </a:solidFill>
              <a:prstDash val="solid"/>
              <a:headEnd type="none" w="med" len="med"/>
              <a:tailEnd type="none" w="med" len="med"/>
            </a:ln>
          </p:spPr>
        </p:sp>
        <p:sp>
          <p:nvSpPr>
            <p:cNvPr id="44059" name="Line 26"/>
            <p:cNvSpPr/>
            <p:nvPr/>
          </p:nvSpPr>
          <p:spPr>
            <a:xfrm>
              <a:off x="4042" y="13182"/>
              <a:ext cx="0" cy="408"/>
            </a:xfrm>
            <a:prstGeom prst="line">
              <a:avLst/>
            </a:prstGeom>
            <a:ln w="9525" cap="flat" cmpd="sng">
              <a:solidFill>
                <a:schemeClr val="tx1"/>
              </a:solidFill>
              <a:prstDash val="solid"/>
              <a:headEnd type="none" w="med" len="med"/>
              <a:tailEnd type="none" w="med" len="med"/>
            </a:ln>
          </p:spPr>
        </p:sp>
        <p:sp>
          <p:nvSpPr>
            <p:cNvPr id="44060" name="Line 27"/>
            <p:cNvSpPr/>
            <p:nvPr/>
          </p:nvSpPr>
          <p:spPr>
            <a:xfrm>
              <a:off x="4825" y="13454"/>
              <a:ext cx="0" cy="136"/>
            </a:xfrm>
            <a:prstGeom prst="line">
              <a:avLst/>
            </a:prstGeom>
            <a:ln w="9525" cap="flat" cmpd="sng">
              <a:solidFill>
                <a:schemeClr val="tx1"/>
              </a:solidFill>
              <a:prstDash val="solid"/>
              <a:headEnd type="none" w="med" len="med"/>
              <a:tailEnd type="none" w="med" len="med"/>
            </a:ln>
          </p:spPr>
        </p:sp>
        <p:sp>
          <p:nvSpPr>
            <p:cNvPr id="44061" name="Line 28"/>
            <p:cNvSpPr/>
            <p:nvPr/>
          </p:nvSpPr>
          <p:spPr>
            <a:xfrm>
              <a:off x="3260" y="13454"/>
              <a:ext cx="0" cy="136"/>
            </a:xfrm>
            <a:prstGeom prst="line">
              <a:avLst/>
            </a:prstGeom>
            <a:ln w="9525" cap="flat" cmpd="sng">
              <a:solidFill>
                <a:schemeClr val="tx1"/>
              </a:solidFill>
              <a:prstDash val="solid"/>
              <a:headEnd type="none" w="med" len="med"/>
              <a:tailEnd type="none" w="med" len="med"/>
            </a:ln>
          </p:spPr>
        </p:sp>
        <p:sp>
          <p:nvSpPr>
            <p:cNvPr id="44062" name="Line 29"/>
            <p:cNvSpPr/>
            <p:nvPr/>
          </p:nvSpPr>
          <p:spPr>
            <a:xfrm>
              <a:off x="6390" y="13182"/>
              <a:ext cx="0" cy="408"/>
            </a:xfrm>
            <a:prstGeom prst="line">
              <a:avLst/>
            </a:prstGeom>
            <a:ln w="9525" cap="flat" cmpd="sng">
              <a:solidFill>
                <a:schemeClr val="tx1"/>
              </a:solidFill>
              <a:prstDash val="solid"/>
              <a:headEnd type="none" w="med" len="med"/>
              <a:tailEnd type="none" w="med" len="med"/>
            </a:ln>
          </p:spPr>
        </p:sp>
        <p:sp>
          <p:nvSpPr>
            <p:cNvPr id="44063" name="Line 30"/>
            <p:cNvSpPr/>
            <p:nvPr/>
          </p:nvSpPr>
          <p:spPr>
            <a:xfrm>
              <a:off x="5607" y="13454"/>
              <a:ext cx="0" cy="136"/>
            </a:xfrm>
            <a:prstGeom prst="line">
              <a:avLst/>
            </a:prstGeom>
            <a:ln w="9525" cap="flat" cmpd="sng">
              <a:solidFill>
                <a:schemeClr val="tx1"/>
              </a:solidFill>
              <a:prstDash val="solid"/>
              <a:headEnd type="none" w="med" len="med"/>
              <a:tailEnd type="none" w="med" len="med"/>
            </a:ln>
          </p:spPr>
        </p:sp>
        <p:sp>
          <p:nvSpPr>
            <p:cNvPr id="44064" name="Line 31"/>
            <p:cNvSpPr/>
            <p:nvPr/>
          </p:nvSpPr>
          <p:spPr>
            <a:xfrm>
              <a:off x="7173" y="13454"/>
              <a:ext cx="0" cy="136"/>
            </a:xfrm>
            <a:prstGeom prst="line">
              <a:avLst/>
            </a:prstGeom>
            <a:ln w="9525" cap="flat" cmpd="sng">
              <a:solidFill>
                <a:schemeClr val="tx1"/>
              </a:solidFill>
              <a:prstDash val="solid"/>
              <a:headEnd type="none" w="med" len="med"/>
              <a:tailEnd type="none" w="med" len="med"/>
            </a:ln>
          </p:spPr>
        </p:sp>
        <p:sp>
          <p:nvSpPr>
            <p:cNvPr id="44065" name="Line 32"/>
            <p:cNvSpPr/>
            <p:nvPr/>
          </p:nvSpPr>
          <p:spPr>
            <a:xfrm>
              <a:off x="8738" y="13182"/>
              <a:ext cx="0" cy="408"/>
            </a:xfrm>
            <a:prstGeom prst="line">
              <a:avLst/>
            </a:prstGeom>
            <a:ln w="9525" cap="flat" cmpd="sng">
              <a:solidFill>
                <a:schemeClr val="tx1"/>
              </a:solidFill>
              <a:prstDash val="solid"/>
              <a:headEnd type="none" w="med" len="med"/>
              <a:tailEnd type="none" w="med" len="med"/>
            </a:ln>
          </p:spPr>
        </p:sp>
        <p:sp>
          <p:nvSpPr>
            <p:cNvPr id="44066" name="Line 33"/>
            <p:cNvSpPr/>
            <p:nvPr/>
          </p:nvSpPr>
          <p:spPr>
            <a:xfrm>
              <a:off x="7955" y="13454"/>
              <a:ext cx="0" cy="136"/>
            </a:xfrm>
            <a:prstGeom prst="line">
              <a:avLst/>
            </a:prstGeom>
            <a:ln w="9525" cap="flat" cmpd="sng">
              <a:solidFill>
                <a:schemeClr val="tx1"/>
              </a:solidFill>
              <a:prstDash val="solid"/>
              <a:headEnd type="none" w="med" len="med"/>
              <a:tailEnd type="none" w="med" len="med"/>
            </a:ln>
          </p:spPr>
        </p:sp>
        <p:sp>
          <p:nvSpPr>
            <p:cNvPr id="44067" name="Line 34"/>
            <p:cNvSpPr/>
            <p:nvPr/>
          </p:nvSpPr>
          <p:spPr>
            <a:xfrm>
              <a:off x="9520" y="13454"/>
              <a:ext cx="0" cy="136"/>
            </a:xfrm>
            <a:prstGeom prst="line">
              <a:avLst/>
            </a:prstGeom>
            <a:ln w="9525" cap="flat" cmpd="sng">
              <a:solidFill>
                <a:schemeClr val="tx1"/>
              </a:solidFill>
              <a:prstDash val="solid"/>
              <a:headEnd type="none" w="med" len="med"/>
              <a:tailEnd type="none" w="med" len="med"/>
            </a:ln>
          </p:spPr>
        </p:sp>
      </p:grpSp>
      <p:sp>
        <p:nvSpPr>
          <p:cNvPr id="25635" name="AutoShape 35"/>
          <p:cNvSpPr/>
          <p:nvPr/>
        </p:nvSpPr>
        <p:spPr>
          <a:xfrm>
            <a:off x="684213" y="2997200"/>
            <a:ext cx="358775" cy="2376488"/>
          </a:xfrm>
          <a:prstGeom prst="upArrow">
            <a:avLst>
              <a:gd name="adj1" fmla="val 50000"/>
              <a:gd name="adj2" fmla="val 165597"/>
            </a:avLst>
          </a:prstGeom>
          <a:solidFill>
            <a:schemeClr val="accent1"/>
          </a:solidFill>
          <a:ln w="25400" cap="flat" cmpd="sng">
            <a:solidFill>
              <a:schemeClr val="tx1"/>
            </a:solidFill>
            <a:prstDash val="solid"/>
            <a:miter/>
            <a:headEnd type="none" w="sm" len="sm"/>
            <a:tailEnd type="none" w="med" len="lg"/>
          </a:ln>
        </p:spPr>
        <p:txBody>
          <a:bodyPr vert="eaVert"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FontTx/>
              <a:buNone/>
            </a:pPr>
            <a:endParaRPr lang="en-US" altLang="en-US" sz="1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ppt_x"/>
                                          </p:val>
                                        </p:tav>
                                        <p:tav tm="100000">
                                          <p:val>
                                            <p:strVal val="#ppt_x"/>
                                          </p:val>
                                        </p:tav>
                                      </p:tavLst>
                                    </p:anim>
                                    <p:anim calcmode="lin" valueType="num">
                                      <p:cBhvr additive="base">
                                        <p:cTn id="8" dur="500" fill="hold"/>
                                        <p:tgtEl>
                                          <p:spTgt spid="256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5635"/>
                                        </p:tgtEl>
                                        <p:attrNameLst>
                                          <p:attrName>style.visibility</p:attrName>
                                        </p:attrNameLst>
                                      </p:cBhvr>
                                      <p:to>
                                        <p:strVal val="visible"/>
                                      </p:to>
                                    </p:set>
                                    <p:animEffect transition="in" filter="wipe(down)">
                                      <p:cBhvr>
                                        <p:cTn id="13" dur="500"/>
                                        <p:tgtEl>
                                          <p:spTgt spid="25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685800" y="609600"/>
            <a:ext cx="7772400" cy="874713"/>
          </a:xfrm>
        </p:spPr>
        <p:txBody>
          <a:bodyPr vert="horz" wrap="square" lIns="0" tIns="0" rIns="0" bIns="0" anchor="ctr" anchorCtr="0"/>
          <a:p>
            <a:r>
              <a:rPr lang="zh-CN" altLang="en-US" dirty="0">
                <a:ea typeface="黑体" panose="02010609060101010101" pitchFamily="49" charset="-122"/>
              </a:rPr>
              <a:t>几种任务分解方法的适用性</a:t>
            </a:r>
            <a:endParaRPr lang="zh-CN" altLang="en-US" dirty="0">
              <a:ea typeface="黑体" panose="02010609060101010101" pitchFamily="49" charset="-122"/>
            </a:endParaRPr>
          </a:p>
        </p:txBody>
      </p:sp>
      <p:sp>
        <p:nvSpPr>
          <p:cNvPr id="27651" name="Rectangle 3"/>
          <p:cNvSpPr>
            <a:spLocks noGrp="1"/>
          </p:cNvSpPr>
          <p:nvPr>
            <p:ph idx="1"/>
          </p:nvPr>
        </p:nvSpPr>
        <p:spPr>
          <a:xfrm>
            <a:off x="685800" y="1628775"/>
            <a:ext cx="7772400" cy="4467225"/>
          </a:xfrm>
        </p:spPr>
        <p:txBody>
          <a:bodyPr vert="horz" wrap="square" lIns="0" tIns="0" rIns="0" bIns="0" anchor="t" anchorCtr="0"/>
          <a:p>
            <a:pPr>
              <a:buClr>
                <a:schemeClr val="tx1"/>
              </a:buClr>
            </a:pPr>
            <a:r>
              <a:rPr lang="zh-CN" altLang="en-US" dirty="0">
                <a:ea typeface="黑体" panose="02010609060101010101" pitchFamily="49" charset="-122"/>
              </a:rPr>
              <a:t>如果软件组织在同一应用领域做过多个类似的项目，则可以使用类比法。</a:t>
            </a:r>
            <a:endParaRPr lang="zh-CN" altLang="en-US" dirty="0">
              <a:ea typeface="黑体" panose="02010609060101010101" pitchFamily="49" charset="-122"/>
            </a:endParaRPr>
          </a:p>
          <a:p>
            <a:pPr>
              <a:buClr>
                <a:schemeClr val="tx1"/>
              </a:buClr>
            </a:pPr>
            <a:r>
              <a:rPr lang="zh-CN" altLang="en-US" dirty="0">
                <a:ea typeface="黑体" panose="02010609060101010101" pitchFamily="49" charset="-122"/>
              </a:rPr>
              <a:t>自顶向下分解的质量直接决定于分解者对项目的理解，</a:t>
            </a:r>
            <a:r>
              <a:rPr lang="zh-CN" altLang="en-US" dirty="0">
                <a:highlight>
                  <a:srgbClr val="FFFF00"/>
                </a:highlight>
                <a:ea typeface="黑体" panose="02010609060101010101" pitchFamily="49" charset="-122"/>
              </a:rPr>
              <a:t>所以要求分解者经验丰富，对项目有深入理解</a:t>
            </a:r>
            <a:r>
              <a:rPr lang="zh-CN" altLang="en-US" dirty="0">
                <a:ea typeface="黑体" panose="02010609060101010101" pitchFamily="49" charset="-122"/>
              </a:rPr>
              <a:t>。</a:t>
            </a:r>
            <a:endParaRPr lang="zh-CN" altLang="en-US" dirty="0">
              <a:ea typeface="黑体" panose="02010609060101010101" pitchFamily="49" charset="-122"/>
            </a:endParaRPr>
          </a:p>
          <a:p>
            <a:pPr>
              <a:buClr>
                <a:schemeClr val="tx1"/>
              </a:buClr>
            </a:pPr>
            <a:r>
              <a:rPr lang="zh-CN" altLang="en-US" dirty="0">
                <a:ea typeface="黑体" panose="02010609060101010101" pitchFamily="49" charset="-122"/>
              </a:rPr>
              <a:t>自底向上法适用于哪些具有创新型或不太熟悉的项目，更容易发挥团队的力量。</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651">
                                            <p:txEl>
                                              <p:charRg st="0" end="33"/>
                                            </p:txEl>
                                          </p:spTgt>
                                        </p:tgtEl>
                                        <p:attrNameLst>
                                          <p:attrName>style.visibility</p:attrName>
                                        </p:attrNameLst>
                                      </p:cBhvr>
                                      <p:to>
                                        <p:strVal val="visible"/>
                                      </p:to>
                                    </p:set>
                                    <p:anim calcmode="lin" valueType="num">
                                      <p:cBhvr additive="base">
                                        <p:cTn id="7" dur="500" fill="hold"/>
                                        <p:tgtEl>
                                          <p:spTgt spid="27651">
                                            <p:txEl>
                                              <p:charRg st="0" end="3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charRg st="0" end="3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651">
                                            <p:txEl>
                                              <p:charRg st="33" end="79"/>
                                            </p:txEl>
                                          </p:spTgt>
                                        </p:tgtEl>
                                        <p:attrNameLst>
                                          <p:attrName>style.visibility</p:attrName>
                                        </p:attrNameLst>
                                      </p:cBhvr>
                                      <p:to>
                                        <p:strVal val="visible"/>
                                      </p:to>
                                    </p:set>
                                    <p:anim calcmode="lin" valueType="num">
                                      <p:cBhvr additive="base">
                                        <p:cTn id="13" dur="500" fill="hold"/>
                                        <p:tgtEl>
                                          <p:spTgt spid="27651">
                                            <p:txEl>
                                              <p:charRg st="33" end="7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charRg st="33" end="7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651">
                                            <p:txEl>
                                              <p:charRg st="79" end="115"/>
                                            </p:txEl>
                                          </p:spTgt>
                                        </p:tgtEl>
                                        <p:attrNameLst>
                                          <p:attrName>style.visibility</p:attrName>
                                        </p:attrNameLst>
                                      </p:cBhvr>
                                      <p:to>
                                        <p:strVal val="visible"/>
                                      </p:to>
                                    </p:set>
                                    <p:anim calcmode="lin" valueType="num">
                                      <p:cBhvr additive="base">
                                        <p:cTn id="19" dur="500" fill="hold"/>
                                        <p:tgtEl>
                                          <p:spTgt spid="27651">
                                            <p:txEl>
                                              <p:charRg st="79" end="11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79"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dirty="0">
                <a:ea typeface="宋体" panose="02010600030101010101" pitchFamily="2" charset="-122"/>
              </a:rPr>
              <a:t>工作分解和活动图</a:t>
            </a:r>
            <a:endParaRPr lang="zh-CN" altLang="en-GB" sz="2800" dirty="0">
              <a:ea typeface="宋体" panose="02010600030101010101" pitchFamily="2" charset="-122"/>
            </a:endParaRPr>
          </a:p>
        </p:txBody>
      </p:sp>
      <p:sp>
        <p:nvSpPr>
          <p:cNvPr id="48131"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工作分解结构把项目描述为由若干离散部分构成的集合</a:t>
            </a:r>
            <a:endParaRPr lang="en-GB" altLang="zh-CN"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活动图描述了活动的独立性</a:t>
            </a:r>
            <a:endParaRPr lang="en-GB" altLang="zh-CN"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i="1" dirty="0">
                <a:ea typeface="宋体" panose="02010600030101010101" pitchFamily="2" charset="-122"/>
              </a:rPr>
              <a:t>点  </a:t>
            </a:r>
            <a:r>
              <a:rPr lang="en-US" altLang="zh-CN" i="1" dirty="0">
                <a:ea typeface="宋体" panose="02010600030101010101" pitchFamily="2" charset="-122"/>
              </a:rPr>
              <a:t>(</a:t>
            </a:r>
            <a:r>
              <a:rPr lang="zh-CN" altLang="en-US" i="1" dirty="0">
                <a:ea typeface="宋体" panose="02010600030101010101" pitchFamily="2" charset="-122"/>
              </a:rPr>
              <a:t>圈</a:t>
            </a:r>
            <a:r>
              <a:rPr lang="en-US" altLang="zh-CN" i="1" dirty="0">
                <a:ea typeface="宋体" panose="02010600030101010101" pitchFamily="2" charset="-122"/>
              </a:rPr>
              <a:t>)   </a:t>
            </a:r>
            <a:r>
              <a:rPr lang="en-GB" altLang="zh-CN" dirty="0">
                <a:ea typeface="宋体" panose="02010600030101010101" pitchFamily="2" charset="-122"/>
              </a:rPr>
              <a:t>:   </a:t>
            </a:r>
            <a:r>
              <a:rPr lang="zh-CN" altLang="en-GB" dirty="0">
                <a:ea typeface="宋体" panose="02010600030101010101" pitchFamily="2" charset="-122"/>
              </a:rPr>
              <a:t>项目里程碑    </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i="1" dirty="0">
                <a:ea typeface="宋体" panose="02010600030101010101" pitchFamily="2" charset="-122"/>
              </a:rPr>
              <a:t>线</a:t>
            </a:r>
            <a:r>
              <a:rPr lang="zh-CN" altLang="en-US" i="1" dirty="0">
                <a:ea typeface="宋体" panose="02010600030101010101" pitchFamily="2" charset="-122"/>
              </a:rPr>
              <a:t>（框）</a:t>
            </a:r>
            <a:r>
              <a:rPr lang="en-GB" altLang="zh-CN" dirty="0">
                <a:ea typeface="宋体" panose="02010600030101010101" pitchFamily="2" charset="-122"/>
              </a:rPr>
              <a:t>:    </a:t>
            </a:r>
            <a:r>
              <a:rPr lang="zh-CN" altLang="en-GB" dirty="0">
                <a:ea typeface="宋体" panose="02010600030101010101" pitchFamily="2" charset="-122"/>
              </a:rPr>
              <a:t>包含的活动</a:t>
            </a:r>
            <a:endParaRPr lang="zh-CN" altLang="en-GB" dirty="0">
              <a:ea typeface="宋体" panose="02010600030101010101" pitchFamily="2" charset="-122"/>
            </a:endParaRPr>
          </a:p>
        </p:txBody>
      </p:sp>
    </p:spTree>
  </p:cSld>
  <p:clrMapOvr>
    <a:masterClrMapping/>
  </p:clrMapOvr>
  <p:transition spd="med">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1"/>
          <p:cNvSpPr/>
          <p:nvPr>
            <p:ph type="title"/>
          </p:nvPr>
        </p:nvSpPr>
        <p:spPr>
          <a:xfrm>
            <a:off x="368300" y="0"/>
            <a:ext cx="8491538"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3600" dirty="0">
                <a:ea typeface="宋体" panose="02010600030101010101" pitchFamily="2" charset="-122"/>
              </a:rPr>
              <a:t>3.1 </a:t>
            </a:r>
            <a:r>
              <a:rPr lang="zh-CN" altLang="en-GB" sz="3600" dirty="0">
                <a:ea typeface="宋体" panose="02010600030101010101" pitchFamily="2" charset="-122"/>
              </a:rPr>
              <a:t>跟踪项目进展</a:t>
            </a:r>
            <a:br>
              <a:rPr lang="zh-CN" altLang="en-GB" sz="3600" dirty="0">
                <a:ea typeface="宋体" panose="02010600030101010101" pitchFamily="2" charset="-122"/>
              </a:rPr>
            </a:br>
            <a:r>
              <a:rPr lang="zh-CN" altLang="en-GB" dirty="0">
                <a:ea typeface="宋体" panose="02010600030101010101" pitchFamily="2" charset="-122"/>
              </a:rPr>
              <a:t>工作分解结构和活动图 </a:t>
            </a:r>
            <a:r>
              <a:rPr lang="en-GB" altLang="zh-CN" dirty="0">
                <a:ea typeface="宋体" panose="02010600030101010101" pitchFamily="2" charset="-122"/>
              </a:rPr>
              <a:t>(continued)</a:t>
            </a:r>
            <a:endParaRPr lang="en-GB" altLang="zh-CN" dirty="0">
              <a:ea typeface="宋体" panose="02010600030101010101" pitchFamily="2" charset="-122"/>
            </a:endParaRPr>
          </a:p>
        </p:txBody>
      </p:sp>
      <p:sp>
        <p:nvSpPr>
          <p:cNvPr id="50179"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建造房子的活动图</a:t>
            </a:r>
            <a:endParaRPr lang="zh-CN" altLang="en-GB" dirty="0">
              <a:ea typeface="宋体" panose="02010600030101010101" pitchFamily="2" charset="-122"/>
            </a:endParaRPr>
          </a:p>
        </p:txBody>
      </p:sp>
      <p:pic>
        <p:nvPicPr>
          <p:cNvPr id="50180" name="Picture 5"/>
          <p:cNvPicPr preferRelativeResize="0"/>
          <p:nvPr/>
        </p:nvPicPr>
        <p:blipFill>
          <a:blip r:embed="rId1"/>
          <a:stretch>
            <a:fillRect/>
          </a:stretch>
        </p:blipFill>
        <p:spPr>
          <a:xfrm>
            <a:off x="1524000" y="1905000"/>
            <a:ext cx="6553200" cy="4232275"/>
          </a:xfrm>
          <a:prstGeom prst="rect">
            <a:avLst/>
          </a:prstGeom>
          <a:noFill/>
          <a:ln w="9525">
            <a:noFill/>
          </a:ln>
        </p:spPr>
      </p:pic>
    </p:spTree>
  </p:cSld>
  <p:clrMapOvr>
    <a:masterClrMapping/>
  </p:clrMapOvr>
  <p:transition spd="med">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xfrm>
            <a:off x="684213" y="260350"/>
            <a:ext cx="7772400" cy="1143000"/>
          </a:xfrm>
        </p:spPr>
        <p:txBody>
          <a:bodyPr vert="horz" wrap="square" lIns="0" tIns="0" rIns="0" bIns="0" anchor="ctr" anchorCtr="0"/>
          <a:p>
            <a:r>
              <a:rPr lang="zh-CN" altLang="en-US" dirty="0">
                <a:ea typeface="黑体" panose="02010609060101010101" pitchFamily="49" charset="-122"/>
              </a:rPr>
              <a:t>活动排序</a:t>
            </a:r>
            <a:endParaRPr lang="zh-CN" altLang="en-US" dirty="0">
              <a:ea typeface="黑体" panose="02010609060101010101" pitchFamily="49" charset="-122"/>
            </a:endParaRPr>
          </a:p>
        </p:txBody>
      </p:sp>
      <p:sp>
        <p:nvSpPr>
          <p:cNvPr id="52227" name="Rectangle 3"/>
          <p:cNvSpPr>
            <a:spLocks noGrp="1"/>
          </p:cNvSpPr>
          <p:nvPr>
            <p:ph idx="1"/>
          </p:nvPr>
        </p:nvSpPr>
        <p:spPr>
          <a:xfrm>
            <a:off x="685800" y="1628775"/>
            <a:ext cx="7772400" cy="4467225"/>
          </a:xfrm>
        </p:spPr>
        <p:txBody>
          <a:bodyPr vert="horz" wrap="square" lIns="0" tIns="0" rIns="0" bIns="0" anchor="t" anchorCtr="0"/>
          <a:p>
            <a:pPr>
              <a:lnSpc>
                <a:spcPct val="120000"/>
              </a:lnSpc>
              <a:buClr>
                <a:schemeClr val="tx1"/>
              </a:buClr>
            </a:pPr>
            <a:r>
              <a:rPr lang="zh-CN" altLang="en-US" dirty="0">
                <a:ea typeface="黑体" panose="02010609060101010101" pitchFamily="49" charset="-122"/>
              </a:rPr>
              <a:t>项目各项活动之间存在相互联系与相互依赖关系，要根据这些关系对活动进行适当的顺序安排。</a:t>
            </a:r>
            <a:endParaRPr lang="zh-CN" altLang="en-US" dirty="0">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xfrm>
            <a:off x="455613" y="315913"/>
            <a:ext cx="8216900" cy="1131887"/>
          </a:xfrm>
        </p:spPr>
        <p:txBody>
          <a:bodyPr vert="horz" wrap="square" lIns="0" tIns="0" rIns="0" bIns="0" anchor="ctr" anchorCtr="0"/>
          <a:p>
            <a:r>
              <a:rPr lang="en-US" altLang="en-US" dirty="0">
                <a:ea typeface="宋体" panose="02010600030101010101" pitchFamily="2" charset="-122"/>
              </a:rPr>
              <a:t>确定活动顺序</a:t>
            </a:r>
            <a:endParaRPr lang="en-US" altLang="en-US" dirty="0">
              <a:ea typeface="宋体" panose="02010600030101010101" pitchFamily="2" charset="-122"/>
            </a:endParaRPr>
          </a:p>
        </p:txBody>
      </p:sp>
      <p:sp>
        <p:nvSpPr>
          <p:cNvPr id="53251" name="内容占位符 2"/>
          <p:cNvSpPr>
            <a:spLocks noGrp="1"/>
          </p:cNvSpPr>
          <p:nvPr>
            <p:ph idx="1"/>
          </p:nvPr>
        </p:nvSpPr>
        <p:spPr/>
        <p:txBody>
          <a:bodyPr vert="horz" wrap="square" lIns="0" tIns="0" rIns="0" bIns="0" anchor="t" anchorCtr="0"/>
          <a:p>
            <a:pPr marL="330200" lvl="1" indent="-330200">
              <a:lnSpc>
                <a:spcPct val="120000"/>
              </a:lnSpc>
              <a:spcBef>
                <a:spcPts val="700"/>
              </a:spcBef>
              <a:buClr>
                <a:schemeClr val="tx1"/>
              </a:buClr>
              <a:buFont typeface="Lucida Sans Unicode" panose="020B0602030504020204" pitchFamily="34" charset="0"/>
              <a:buChar char="•"/>
            </a:pPr>
            <a:r>
              <a:rPr lang="en-US" altLang="en-US" sz="2800" dirty="0">
                <a:ea typeface="黑体" panose="02010609060101010101" pitchFamily="49" charset="-122"/>
              </a:rPr>
              <a:t>强制依赖关系：</a:t>
            </a:r>
            <a:r>
              <a:rPr lang="en-US" altLang="en-US" sz="2800" dirty="0">
                <a:solidFill>
                  <a:srgbClr val="FF0000"/>
                </a:solidFill>
                <a:ea typeface="黑体" panose="02010609060101010101" pitchFamily="49" charset="-122"/>
              </a:rPr>
              <a:t>工作任务中固有的依赖关系；如测试活动一定是在编码任务之后执行。</a:t>
            </a:r>
            <a:endParaRPr lang="en-US" altLang="en-US" sz="2800" dirty="0">
              <a:solidFill>
                <a:srgbClr val="FF0000"/>
              </a:solidFill>
              <a:ea typeface="黑体" panose="02010609060101010101" pitchFamily="49" charset="-122"/>
            </a:endParaRPr>
          </a:p>
          <a:p>
            <a:pPr marL="330200" lvl="1" indent="-330200">
              <a:lnSpc>
                <a:spcPct val="120000"/>
              </a:lnSpc>
              <a:spcBef>
                <a:spcPts val="700"/>
              </a:spcBef>
              <a:buClr>
                <a:schemeClr val="tx1"/>
              </a:buClr>
              <a:buFont typeface="Lucida Sans Unicode" panose="020B0602030504020204" pitchFamily="34" charset="0"/>
              <a:buChar char="•"/>
            </a:pPr>
            <a:r>
              <a:rPr lang="en-US" altLang="en-US" sz="2800" dirty="0">
                <a:ea typeface="黑体" panose="02010609060101010101" pitchFamily="49" charset="-122"/>
              </a:rPr>
              <a:t>自由依赖关系：</a:t>
            </a:r>
            <a:r>
              <a:rPr lang="en-US" altLang="en-US" sz="2800" dirty="0">
                <a:solidFill>
                  <a:srgbClr val="FF0000"/>
                </a:solidFill>
                <a:ea typeface="黑体" panose="02010609060101010101" pitchFamily="49" charset="-122"/>
              </a:rPr>
              <a:t>由项目组定义的依赖关系。如：安排计划的时候，哪个模块先做，哪个模块后做，这些都可以由项目组确定。</a:t>
            </a:r>
            <a:endParaRPr lang="en-US" altLang="en-US" sz="2800" dirty="0">
              <a:solidFill>
                <a:srgbClr val="FF0000"/>
              </a:solidFill>
              <a:ea typeface="黑体" panose="02010609060101010101" pitchFamily="49" charset="-122"/>
            </a:endParaRPr>
          </a:p>
          <a:p>
            <a:pPr marL="330200" lvl="1" indent="-330200">
              <a:lnSpc>
                <a:spcPct val="120000"/>
              </a:lnSpc>
              <a:spcBef>
                <a:spcPts val="700"/>
              </a:spcBef>
              <a:buClr>
                <a:schemeClr val="tx1"/>
              </a:buClr>
              <a:buFont typeface="Lucida Sans Unicode" panose="020B0602030504020204" pitchFamily="34" charset="0"/>
              <a:buChar char="•"/>
            </a:pPr>
            <a:r>
              <a:rPr lang="zh-CN" altLang="en-US" sz="2800" dirty="0">
                <a:ea typeface="黑体" panose="02010609060101010101" pitchFamily="49" charset="-122"/>
              </a:rPr>
              <a:t>外部依赖关系：</a:t>
            </a:r>
            <a:r>
              <a:rPr lang="zh-CN" altLang="en-US" sz="2800" dirty="0">
                <a:solidFill>
                  <a:srgbClr val="FF0000"/>
                </a:solidFill>
                <a:ea typeface="黑体" panose="02010609060101010101" pitchFamily="49" charset="-122"/>
              </a:rPr>
              <a:t>项目与非项目活动之间的关系，如软件项目的交付上线可能会依赖客户环境准备情况。</a:t>
            </a:r>
            <a:endParaRPr lang="zh-CN" altLang="en-US" sz="2800" dirty="0">
              <a:solidFill>
                <a:srgbClr val="FF0000"/>
              </a:solidFill>
              <a:ea typeface="黑体" panose="02010609060101010101" pitchFamily="49" charset="-122"/>
            </a:endParaRPr>
          </a:p>
          <a:p>
            <a:pPr>
              <a:buFont typeface="Wingdings" panose="05000000000000000000" pitchFamily="2" charset="2"/>
              <a:buNone/>
            </a:pPr>
            <a:endParaRPr lang="zh-CN" altLang="en-US" sz="2400" dirty="0">
              <a:ea typeface="宋体" panose="02010600030101010101" pitchFamily="2" charset="-122"/>
            </a:endParaRPr>
          </a:p>
        </p:txBody>
      </p:sp>
      <p:sp>
        <p:nvSpPr>
          <p:cNvPr id="53252" name="灯片编号占位符 3"/>
          <p:cNvSpPr txBox="1">
            <a:spLocks noGrp="1"/>
          </p:cNvSpPr>
          <p:nvPr/>
        </p:nvSpPr>
        <p:spPr>
          <a:xfrm>
            <a:off x="6705600" y="6477000"/>
            <a:ext cx="2133600" cy="244475"/>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r" defTabSz="914400" eaLnBrk="1" hangingPunct="1">
              <a:spcBef>
                <a:spcPct val="0"/>
              </a:spcBef>
              <a:buClrTx/>
              <a:buFontTx/>
              <a:buNone/>
            </a:pPr>
            <a:fld id="{9A0DB2DC-4C9A-4742-B13C-FB6460FD3503}" type="slidenum">
              <a:rPr lang="zh-CN" altLang="en-US" sz="1200" dirty="0">
                <a:solidFill>
                  <a:schemeClr val="tx1"/>
                </a:solidFill>
                <a:latin typeface="Arial" panose="020B0604020202020204" pitchFamily="34" charset="0"/>
                <a:ea typeface="宋体" panose="02010600030101010101" pitchFamily="2" charset="-122"/>
              </a:rPr>
            </a:fld>
            <a:endParaRPr lang="zh-CN" altLang="en-US" sz="1200" dirty="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0" tIns="0" rIns="0" bIns="0" anchor="ctr" anchorCtr="0"/>
          <a:p>
            <a:r>
              <a:rPr lang="zh-CN" altLang="en-US" sz="2800" dirty="0">
                <a:ea typeface="黑体" panose="02010609060101010101" pitchFamily="49" charset="-122"/>
              </a:rPr>
              <a:t>活动之间的关系</a:t>
            </a:r>
            <a:endParaRPr lang="zh-CN" altLang="en-US" sz="2800" dirty="0">
              <a:ea typeface="黑体" panose="02010609060101010101" pitchFamily="49" charset="-122"/>
            </a:endParaRPr>
          </a:p>
        </p:txBody>
      </p:sp>
      <p:grpSp>
        <p:nvGrpSpPr>
          <p:cNvPr id="55299" name="Group 3"/>
          <p:cNvGrpSpPr/>
          <p:nvPr/>
        </p:nvGrpSpPr>
        <p:grpSpPr>
          <a:xfrm>
            <a:off x="1357313" y="1071563"/>
            <a:ext cx="6937375" cy="3382962"/>
            <a:chOff x="0" y="0"/>
            <a:chExt cx="8001000" cy="4522496"/>
          </a:xfrm>
        </p:grpSpPr>
        <p:sp>
          <p:nvSpPr>
            <p:cNvPr id="55301" name="Rectangle 3"/>
            <p:cNvSpPr/>
            <p:nvPr/>
          </p:nvSpPr>
          <p:spPr>
            <a:xfrm>
              <a:off x="76200" y="304800"/>
              <a:ext cx="1295400" cy="8382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A</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02" name="Rectangle 4"/>
            <p:cNvSpPr/>
            <p:nvPr/>
          </p:nvSpPr>
          <p:spPr>
            <a:xfrm>
              <a:off x="2286000" y="304800"/>
              <a:ext cx="1295400" cy="8382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B</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03" name="Rectangle 5"/>
            <p:cNvSpPr/>
            <p:nvPr/>
          </p:nvSpPr>
          <p:spPr>
            <a:xfrm>
              <a:off x="4495800" y="304800"/>
              <a:ext cx="1295400" cy="8382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A</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04" name="Rectangle 6"/>
            <p:cNvSpPr/>
            <p:nvPr/>
          </p:nvSpPr>
          <p:spPr>
            <a:xfrm>
              <a:off x="6705600" y="304800"/>
              <a:ext cx="1295400" cy="8382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B</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05" name="Text Box 7"/>
            <p:cNvSpPr txBox="1"/>
            <p:nvPr/>
          </p:nvSpPr>
          <p:spPr>
            <a:xfrm>
              <a:off x="750888" y="1457325"/>
              <a:ext cx="2449512" cy="4572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FontTx/>
                <a:buNone/>
              </a:pPr>
              <a:r>
                <a:rPr lang="zh-CN" altLang="en-US" sz="2400" dirty="0">
                  <a:solidFill>
                    <a:schemeClr val="tx1"/>
                  </a:solidFill>
                  <a:latin typeface="Arial Narrow" panose="020B0606020202030204" pitchFamily="34" charset="0"/>
                  <a:ea typeface="宋体" panose="02010600030101010101" pitchFamily="2" charset="-122"/>
                </a:rPr>
                <a:t>结束</a:t>
              </a:r>
              <a:r>
                <a:rPr lang="en-US" altLang="en-US" sz="2400" dirty="0">
                  <a:solidFill>
                    <a:schemeClr val="tx1"/>
                  </a:solidFill>
                  <a:latin typeface="Arial Narrow" panose="020B0606020202030204" pitchFamily="34" charset="0"/>
                  <a:ea typeface="宋体" panose="02010600030101010101" pitchFamily="2" charset="-122"/>
                </a:rPr>
                <a:t>-</a:t>
              </a:r>
              <a:r>
                <a:rPr lang="zh-CN" altLang="en-US" sz="2400" dirty="0">
                  <a:solidFill>
                    <a:schemeClr val="tx1"/>
                  </a:solidFill>
                  <a:latin typeface="Arial Narrow" panose="020B0606020202030204" pitchFamily="34" charset="0"/>
                  <a:ea typeface="宋体" panose="02010600030101010101" pitchFamily="2" charset="-122"/>
                </a:rPr>
                <a:t>开始（</a:t>
              </a:r>
              <a:r>
                <a:rPr lang="en-US" altLang="en-US" sz="2400" dirty="0">
                  <a:solidFill>
                    <a:schemeClr val="tx1"/>
                  </a:solidFill>
                  <a:latin typeface="Arial Narrow" panose="020B0606020202030204" pitchFamily="34" charset="0"/>
                  <a:ea typeface="宋体" panose="02010600030101010101" pitchFamily="2" charset="-122"/>
                </a:rPr>
                <a:t>FS</a:t>
              </a:r>
              <a:r>
                <a:rPr lang="zh-CN" altLang="en-US" sz="2400" dirty="0">
                  <a:solidFill>
                    <a:schemeClr val="tx1"/>
                  </a:solidFill>
                  <a:latin typeface="Arial Narrow" panose="020B0606020202030204" pitchFamily="34" charset="0"/>
                  <a:ea typeface="宋体" panose="02010600030101010101" pitchFamily="2" charset="-122"/>
                </a:rPr>
                <a:t>）</a:t>
              </a:r>
              <a:endParaRPr lang="zh-CN" altLang="en-US" sz="2400" dirty="0">
                <a:solidFill>
                  <a:schemeClr val="tx1"/>
                </a:solidFill>
                <a:latin typeface="Arial Narrow" panose="020B0606020202030204" pitchFamily="34" charset="0"/>
                <a:ea typeface="宋体" panose="02010600030101010101" pitchFamily="2" charset="-122"/>
              </a:endParaRPr>
            </a:p>
          </p:txBody>
        </p:sp>
        <p:sp>
          <p:nvSpPr>
            <p:cNvPr id="55306" name="Text Box 8"/>
            <p:cNvSpPr txBox="1"/>
            <p:nvPr/>
          </p:nvSpPr>
          <p:spPr>
            <a:xfrm>
              <a:off x="4927600" y="1457325"/>
              <a:ext cx="2592388" cy="4572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FontTx/>
                <a:buNone/>
              </a:pPr>
              <a:r>
                <a:rPr lang="zh-CN" altLang="en-US" sz="2400" dirty="0">
                  <a:solidFill>
                    <a:schemeClr val="tx1"/>
                  </a:solidFill>
                  <a:latin typeface="Arial Narrow" panose="020B0606020202030204" pitchFamily="34" charset="0"/>
                  <a:ea typeface="宋体" panose="02010600030101010101" pitchFamily="2" charset="-122"/>
                </a:rPr>
                <a:t>结束</a:t>
              </a:r>
              <a:r>
                <a:rPr lang="en-US" altLang="en-US" sz="2400" dirty="0">
                  <a:solidFill>
                    <a:schemeClr val="tx1"/>
                  </a:solidFill>
                  <a:latin typeface="Arial Narrow" panose="020B0606020202030204" pitchFamily="34" charset="0"/>
                  <a:ea typeface="宋体" panose="02010600030101010101" pitchFamily="2" charset="-122"/>
                </a:rPr>
                <a:t>-</a:t>
              </a:r>
              <a:r>
                <a:rPr lang="zh-CN" altLang="en-US" sz="2400" dirty="0">
                  <a:solidFill>
                    <a:schemeClr val="tx1"/>
                  </a:solidFill>
                  <a:latin typeface="Arial Narrow" panose="020B0606020202030204" pitchFamily="34" charset="0"/>
                  <a:ea typeface="宋体" panose="02010600030101010101" pitchFamily="2" charset="-122"/>
                </a:rPr>
                <a:t>结束（</a:t>
              </a:r>
              <a:r>
                <a:rPr lang="en-US" altLang="en-US" sz="2400" dirty="0">
                  <a:solidFill>
                    <a:schemeClr val="tx1"/>
                  </a:solidFill>
                  <a:latin typeface="Arial Narrow" panose="020B0606020202030204" pitchFamily="34" charset="0"/>
                  <a:ea typeface="宋体" panose="02010600030101010101" pitchFamily="2" charset="-122"/>
                </a:rPr>
                <a:t>FF</a:t>
              </a:r>
              <a:r>
                <a:rPr lang="zh-CN" altLang="en-US" sz="2400" dirty="0">
                  <a:solidFill>
                    <a:schemeClr val="tx1"/>
                  </a:solidFill>
                  <a:latin typeface="Arial Narrow" panose="020B0606020202030204" pitchFamily="34" charset="0"/>
                  <a:ea typeface="宋体" panose="02010600030101010101" pitchFamily="2" charset="-122"/>
                </a:rPr>
                <a:t>）</a:t>
              </a:r>
              <a:endParaRPr lang="zh-CN" altLang="en-US" sz="2400" dirty="0">
                <a:solidFill>
                  <a:schemeClr val="tx1"/>
                </a:solidFill>
                <a:latin typeface="Arial Narrow" panose="020B0606020202030204" pitchFamily="34" charset="0"/>
                <a:ea typeface="宋体" panose="02010600030101010101" pitchFamily="2" charset="-122"/>
              </a:endParaRPr>
            </a:p>
          </p:txBody>
        </p:sp>
        <p:sp>
          <p:nvSpPr>
            <p:cNvPr id="55307" name="Rectangle 9"/>
            <p:cNvSpPr/>
            <p:nvPr/>
          </p:nvSpPr>
          <p:spPr>
            <a:xfrm>
              <a:off x="0" y="2667000"/>
              <a:ext cx="1295400" cy="8382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A</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08" name="Rectangle 10"/>
            <p:cNvSpPr/>
            <p:nvPr/>
          </p:nvSpPr>
          <p:spPr>
            <a:xfrm>
              <a:off x="2209800" y="2667000"/>
              <a:ext cx="1295400" cy="8382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B</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09" name="Text Box 11"/>
            <p:cNvSpPr txBox="1"/>
            <p:nvPr/>
          </p:nvSpPr>
          <p:spPr>
            <a:xfrm>
              <a:off x="608013" y="3976687"/>
              <a:ext cx="2447925" cy="4572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FontTx/>
                <a:buNone/>
              </a:pPr>
              <a:r>
                <a:rPr lang="zh-CN" altLang="en-US" sz="2400" dirty="0">
                  <a:solidFill>
                    <a:schemeClr val="tx1"/>
                  </a:solidFill>
                  <a:latin typeface="Arial Narrow" panose="020B0606020202030204" pitchFamily="34" charset="0"/>
                  <a:ea typeface="宋体" panose="02010600030101010101" pitchFamily="2" charset="-122"/>
                </a:rPr>
                <a:t>开始</a:t>
              </a:r>
              <a:r>
                <a:rPr lang="en-US" altLang="en-US" sz="2400" dirty="0">
                  <a:solidFill>
                    <a:schemeClr val="tx1"/>
                  </a:solidFill>
                  <a:latin typeface="Arial Narrow" panose="020B0606020202030204" pitchFamily="34" charset="0"/>
                  <a:ea typeface="宋体" panose="02010600030101010101" pitchFamily="2" charset="-122"/>
                </a:rPr>
                <a:t>-</a:t>
              </a:r>
              <a:r>
                <a:rPr lang="zh-CN" altLang="en-US" sz="2400" dirty="0">
                  <a:solidFill>
                    <a:schemeClr val="tx1"/>
                  </a:solidFill>
                  <a:latin typeface="Arial Narrow" panose="020B0606020202030204" pitchFamily="34" charset="0"/>
                  <a:ea typeface="宋体" panose="02010600030101010101" pitchFamily="2" charset="-122"/>
                </a:rPr>
                <a:t>开始（</a:t>
              </a:r>
              <a:r>
                <a:rPr lang="en-US" altLang="en-US" sz="2400" dirty="0">
                  <a:solidFill>
                    <a:schemeClr val="tx1"/>
                  </a:solidFill>
                  <a:latin typeface="Arial Narrow" panose="020B0606020202030204" pitchFamily="34" charset="0"/>
                  <a:ea typeface="宋体" panose="02010600030101010101" pitchFamily="2" charset="-122"/>
                </a:rPr>
                <a:t>SS</a:t>
              </a:r>
              <a:r>
                <a:rPr lang="zh-CN" altLang="en-US" sz="2400" dirty="0">
                  <a:solidFill>
                    <a:schemeClr val="tx1"/>
                  </a:solidFill>
                  <a:latin typeface="Arial Narrow" panose="020B0606020202030204" pitchFamily="34" charset="0"/>
                  <a:ea typeface="宋体" panose="02010600030101010101" pitchFamily="2" charset="-122"/>
                </a:rPr>
                <a:t>）</a:t>
              </a:r>
              <a:endParaRPr lang="zh-CN" altLang="en-US" sz="2400" dirty="0">
                <a:solidFill>
                  <a:schemeClr val="tx1"/>
                </a:solidFill>
                <a:latin typeface="Arial Narrow" panose="020B0606020202030204" pitchFamily="34" charset="0"/>
                <a:ea typeface="宋体" panose="02010600030101010101" pitchFamily="2" charset="-122"/>
              </a:endParaRPr>
            </a:p>
          </p:txBody>
        </p:sp>
        <p:sp>
          <p:nvSpPr>
            <p:cNvPr id="55310" name="Rectangle 12"/>
            <p:cNvSpPr/>
            <p:nvPr/>
          </p:nvSpPr>
          <p:spPr>
            <a:xfrm>
              <a:off x="4424363" y="2625725"/>
              <a:ext cx="1295400" cy="838200"/>
            </a:xfrm>
            <a:prstGeom prst="rect">
              <a:avLst/>
            </a:prstGeom>
            <a:noFill/>
            <a:ln w="25400" cap="flat" cmpd="sng">
              <a:solidFill>
                <a:srgbClr val="00B0F0"/>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A</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11" name="Rectangle 13"/>
            <p:cNvSpPr/>
            <p:nvPr/>
          </p:nvSpPr>
          <p:spPr>
            <a:xfrm>
              <a:off x="6634163" y="2625725"/>
              <a:ext cx="1295400" cy="838200"/>
            </a:xfrm>
            <a:prstGeom prst="rect">
              <a:avLst/>
            </a:prstGeom>
            <a:noFill/>
            <a:ln w="25400" cap="flat" cmpd="sng">
              <a:solidFill>
                <a:srgbClr val="00B0F0"/>
              </a:solidFill>
              <a:prstDash val="solid"/>
              <a:miter/>
              <a:headEnd type="none" w="med" len="med"/>
              <a:tailEnd type="none" w="med" len="med"/>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FontTx/>
                <a:buNone/>
              </a:pPr>
              <a:r>
                <a:rPr lang="en-US" altLang="en-US" sz="4800" dirty="0">
                  <a:solidFill>
                    <a:schemeClr val="tx1"/>
                  </a:solidFill>
                  <a:latin typeface="Arial Narrow" panose="020B0606020202030204" pitchFamily="34" charset="0"/>
                  <a:ea typeface="宋体" panose="02010600030101010101" pitchFamily="2" charset="-122"/>
                </a:rPr>
                <a:t>B</a:t>
              </a:r>
              <a:endParaRPr lang="en-US" altLang="en-US" sz="4800" dirty="0">
                <a:solidFill>
                  <a:schemeClr val="tx1"/>
                </a:solidFill>
                <a:latin typeface="Arial Narrow" panose="020B0606020202030204" pitchFamily="34" charset="0"/>
                <a:ea typeface="宋体" panose="02010600030101010101" pitchFamily="2" charset="-122"/>
              </a:endParaRPr>
            </a:p>
          </p:txBody>
        </p:sp>
        <p:sp>
          <p:nvSpPr>
            <p:cNvPr id="55312" name="Text Box 14"/>
            <p:cNvSpPr txBox="1"/>
            <p:nvPr/>
          </p:nvSpPr>
          <p:spPr>
            <a:xfrm>
              <a:off x="5000626" y="3905250"/>
              <a:ext cx="2447925" cy="617246"/>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FontTx/>
                <a:buNone/>
              </a:pPr>
              <a:r>
                <a:rPr lang="zh-CN" altLang="en-US" sz="2400" dirty="0">
                  <a:solidFill>
                    <a:srgbClr val="0070C0"/>
                  </a:solidFill>
                  <a:latin typeface="Arial Narrow" panose="020B0606020202030204" pitchFamily="34" charset="0"/>
                  <a:ea typeface="宋体" panose="02010600030101010101" pitchFamily="2" charset="-122"/>
                </a:rPr>
                <a:t>开始</a:t>
              </a:r>
              <a:r>
                <a:rPr lang="en-US" altLang="en-US" sz="2400" dirty="0">
                  <a:solidFill>
                    <a:srgbClr val="0070C0"/>
                  </a:solidFill>
                  <a:latin typeface="Arial Narrow" panose="020B0606020202030204" pitchFamily="34" charset="0"/>
                  <a:ea typeface="宋体" panose="02010600030101010101" pitchFamily="2" charset="-122"/>
                </a:rPr>
                <a:t>-</a:t>
              </a:r>
              <a:r>
                <a:rPr lang="zh-CN" altLang="en-US" sz="2400" dirty="0">
                  <a:solidFill>
                    <a:srgbClr val="0070C0"/>
                  </a:solidFill>
                  <a:latin typeface="Arial Narrow" panose="020B0606020202030204" pitchFamily="34" charset="0"/>
                  <a:ea typeface="宋体" panose="02010600030101010101" pitchFamily="2" charset="-122"/>
                </a:rPr>
                <a:t>结束（</a:t>
              </a:r>
              <a:r>
                <a:rPr lang="en-US" altLang="en-US" sz="2400" dirty="0">
                  <a:solidFill>
                    <a:srgbClr val="0070C0"/>
                  </a:solidFill>
                  <a:latin typeface="Arial Narrow" panose="020B0606020202030204" pitchFamily="34" charset="0"/>
                  <a:ea typeface="宋体" panose="02010600030101010101" pitchFamily="2" charset="-122"/>
                </a:rPr>
                <a:t>SF</a:t>
              </a:r>
              <a:r>
                <a:rPr lang="zh-CN" altLang="en-US" sz="2400" dirty="0">
                  <a:solidFill>
                    <a:srgbClr val="0070C0"/>
                  </a:solidFill>
                  <a:latin typeface="Arial Narrow" panose="020B0606020202030204" pitchFamily="34" charset="0"/>
                  <a:ea typeface="宋体" panose="02010600030101010101" pitchFamily="2" charset="-122"/>
                </a:rPr>
                <a:t>）</a:t>
              </a:r>
              <a:endParaRPr lang="zh-CN" altLang="en-US" sz="2400" dirty="0">
                <a:solidFill>
                  <a:srgbClr val="0070C0"/>
                </a:solidFill>
                <a:latin typeface="Arial Narrow" panose="020B0606020202030204" pitchFamily="34" charset="0"/>
                <a:ea typeface="宋体" panose="02010600030101010101" pitchFamily="2" charset="-122"/>
              </a:endParaRPr>
            </a:p>
          </p:txBody>
        </p:sp>
        <p:sp>
          <p:nvSpPr>
            <p:cNvPr id="55313" name="Line 15"/>
            <p:cNvSpPr/>
            <p:nvPr/>
          </p:nvSpPr>
          <p:spPr>
            <a:xfrm flipV="1">
              <a:off x="1371600" y="0"/>
              <a:ext cx="0" cy="304800"/>
            </a:xfrm>
            <a:prstGeom prst="line">
              <a:avLst/>
            </a:prstGeom>
            <a:ln w="25400" cap="flat" cmpd="sng">
              <a:solidFill>
                <a:schemeClr val="tx1"/>
              </a:solidFill>
              <a:prstDash val="solid"/>
              <a:headEnd type="none" w="med" len="med"/>
              <a:tailEnd type="none" w="med" len="med"/>
            </a:ln>
          </p:spPr>
        </p:sp>
        <p:sp>
          <p:nvSpPr>
            <p:cNvPr id="55314" name="Line 16"/>
            <p:cNvSpPr/>
            <p:nvPr/>
          </p:nvSpPr>
          <p:spPr>
            <a:xfrm flipV="1">
              <a:off x="2286000" y="0"/>
              <a:ext cx="0" cy="304800"/>
            </a:xfrm>
            <a:prstGeom prst="line">
              <a:avLst/>
            </a:prstGeom>
            <a:ln w="25400" cap="flat" cmpd="sng">
              <a:solidFill>
                <a:schemeClr val="tx1"/>
              </a:solidFill>
              <a:prstDash val="solid"/>
              <a:headEnd type="triangle" w="lg" len="lg"/>
              <a:tailEnd type="none" w="med" len="med"/>
            </a:ln>
          </p:spPr>
        </p:sp>
        <p:sp>
          <p:nvSpPr>
            <p:cNvPr id="55315" name="Line 17"/>
            <p:cNvSpPr/>
            <p:nvPr/>
          </p:nvSpPr>
          <p:spPr>
            <a:xfrm flipV="1">
              <a:off x="5791200" y="0"/>
              <a:ext cx="0" cy="304800"/>
            </a:xfrm>
            <a:prstGeom prst="line">
              <a:avLst/>
            </a:prstGeom>
            <a:ln w="25400" cap="flat" cmpd="sng">
              <a:solidFill>
                <a:schemeClr val="tx1"/>
              </a:solidFill>
              <a:prstDash val="solid"/>
              <a:headEnd type="none" w="med" len="med"/>
              <a:tailEnd type="none" w="med" len="med"/>
            </a:ln>
          </p:spPr>
        </p:sp>
        <p:sp>
          <p:nvSpPr>
            <p:cNvPr id="55316" name="Line 18"/>
            <p:cNvSpPr/>
            <p:nvPr/>
          </p:nvSpPr>
          <p:spPr>
            <a:xfrm flipV="1">
              <a:off x="8001000" y="0"/>
              <a:ext cx="0" cy="304800"/>
            </a:xfrm>
            <a:prstGeom prst="line">
              <a:avLst/>
            </a:prstGeom>
            <a:ln w="25400" cap="flat" cmpd="sng">
              <a:solidFill>
                <a:schemeClr val="tx1"/>
              </a:solidFill>
              <a:prstDash val="solid"/>
              <a:headEnd type="triangle" w="lg" len="lg"/>
              <a:tailEnd type="none" w="med" len="med"/>
            </a:ln>
          </p:spPr>
        </p:sp>
        <p:sp>
          <p:nvSpPr>
            <p:cNvPr id="55317" name="Line 19"/>
            <p:cNvSpPr/>
            <p:nvPr/>
          </p:nvSpPr>
          <p:spPr>
            <a:xfrm flipV="1">
              <a:off x="0" y="2362200"/>
              <a:ext cx="0" cy="304800"/>
            </a:xfrm>
            <a:prstGeom prst="line">
              <a:avLst/>
            </a:prstGeom>
            <a:ln w="25400" cap="flat" cmpd="sng">
              <a:solidFill>
                <a:schemeClr val="tx1"/>
              </a:solidFill>
              <a:prstDash val="solid"/>
              <a:headEnd type="none" w="med" len="med"/>
              <a:tailEnd type="none" w="med" len="med"/>
            </a:ln>
          </p:spPr>
        </p:sp>
        <p:sp>
          <p:nvSpPr>
            <p:cNvPr id="55318" name="Line 20"/>
            <p:cNvSpPr/>
            <p:nvPr/>
          </p:nvSpPr>
          <p:spPr>
            <a:xfrm flipV="1">
              <a:off x="2209800" y="2362200"/>
              <a:ext cx="0" cy="304800"/>
            </a:xfrm>
            <a:prstGeom prst="line">
              <a:avLst/>
            </a:prstGeom>
            <a:ln w="25400" cap="flat" cmpd="sng">
              <a:solidFill>
                <a:schemeClr val="tx1"/>
              </a:solidFill>
              <a:prstDash val="solid"/>
              <a:headEnd type="triangle" w="lg" len="lg"/>
              <a:tailEnd type="none" w="med" len="med"/>
            </a:ln>
          </p:spPr>
        </p:sp>
        <p:sp>
          <p:nvSpPr>
            <p:cNvPr id="55319" name="Line 21"/>
            <p:cNvSpPr/>
            <p:nvPr/>
          </p:nvSpPr>
          <p:spPr>
            <a:xfrm flipV="1">
              <a:off x="4424363" y="2320925"/>
              <a:ext cx="0" cy="304800"/>
            </a:xfrm>
            <a:prstGeom prst="line">
              <a:avLst/>
            </a:prstGeom>
            <a:ln w="25400" cap="flat" cmpd="sng">
              <a:solidFill>
                <a:srgbClr val="00B0F0"/>
              </a:solidFill>
              <a:prstDash val="solid"/>
              <a:headEnd type="none" w="med" len="med"/>
              <a:tailEnd type="none" w="med" len="med"/>
            </a:ln>
          </p:spPr>
        </p:sp>
        <p:sp>
          <p:nvSpPr>
            <p:cNvPr id="55320" name="Line 22"/>
            <p:cNvSpPr/>
            <p:nvPr/>
          </p:nvSpPr>
          <p:spPr>
            <a:xfrm flipV="1">
              <a:off x="7929563" y="2320925"/>
              <a:ext cx="0" cy="304800"/>
            </a:xfrm>
            <a:prstGeom prst="line">
              <a:avLst/>
            </a:prstGeom>
            <a:ln w="25400" cap="flat" cmpd="sng">
              <a:solidFill>
                <a:srgbClr val="00B0F0"/>
              </a:solidFill>
              <a:prstDash val="solid"/>
              <a:headEnd type="triangle" w="lg" len="lg"/>
              <a:tailEnd type="none" w="med" len="med"/>
            </a:ln>
          </p:spPr>
        </p:sp>
        <p:sp>
          <p:nvSpPr>
            <p:cNvPr id="55321" name="Line 23"/>
            <p:cNvSpPr/>
            <p:nvPr/>
          </p:nvSpPr>
          <p:spPr>
            <a:xfrm>
              <a:off x="1371600" y="0"/>
              <a:ext cx="914400" cy="0"/>
            </a:xfrm>
            <a:prstGeom prst="line">
              <a:avLst/>
            </a:prstGeom>
            <a:ln w="25400" cap="flat" cmpd="sng">
              <a:solidFill>
                <a:schemeClr val="tx1"/>
              </a:solidFill>
              <a:prstDash val="solid"/>
              <a:headEnd type="none" w="med" len="med"/>
              <a:tailEnd type="none" w="med" len="med"/>
            </a:ln>
          </p:spPr>
        </p:sp>
        <p:sp>
          <p:nvSpPr>
            <p:cNvPr id="55322" name="Line 24"/>
            <p:cNvSpPr/>
            <p:nvPr/>
          </p:nvSpPr>
          <p:spPr>
            <a:xfrm>
              <a:off x="5791200" y="0"/>
              <a:ext cx="2209800" cy="0"/>
            </a:xfrm>
            <a:prstGeom prst="line">
              <a:avLst/>
            </a:prstGeom>
            <a:ln w="25400" cap="flat" cmpd="sng">
              <a:solidFill>
                <a:schemeClr val="tx1"/>
              </a:solidFill>
              <a:prstDash val="solid"/>
              <a:headEnd type="none" w="med" len="med"/>
              <a:tailEnd type="none" w="med" len="med"/>
            </a:ln>
          </p:spPr>
        </p:sp>
        <p:sp>
          <p:nvSpPr>
            <p:cNvPr id="55323" name="Line 25"/>
            <p:cNvSpPr/>
            <p:nvPr/>
          </p:nvSpPr>
          <p:spPr>
            <a:xfrm>
              <a:off x="0" y="2362200"/>
              <a:ext cx="2209800" cy="0"/>
            </a:xfrm>
            <a:prstGeom prst="line">
              <a:avLst/>
            </a:prstGeom>
            <a:ln w="25400" cap="flat" cmpd="sng">
              <a:solidFill>
                <a:schemeClr val="tx1"/>
              </a:solidFill>
              <a:prstDash val="solid"/>
              <a:headEnd type="none" w="med" len="med"/>
              <a:tailEnd type="none" w="med" len="med"/>
            </a:ln>
          </p:spPr>
        </p:sp>
        <p:sp>
          <p:nvSpPr>
            <p:cNvPr id="55324" name="Line 26"/>
            <p:cNvSpPr/>
            <p:nvPr/>
          </p:nvSpPr>
          <p:spPr>
            <a:xfrm>
              <a:off x="4424363" y="2320925"/>
              <a:ext cx="3505200" cy="0"/>
            </a:xfrm>
            <a:prstGeom prst="line">
              <a:avLst/>
            </a:prstGeom>
            <a:ln w="25400" cap="flat" cmpd="sng">
              <a:solidFill>
                <a:srgbClr val="00B0F0"/>
              </a:solidFill>
              <a:prstDash val="solid"/>
              <a:headEnd type="none" w="med" len="med"/>
              <a:tailEnd type="none" w="med" len="med"/>
            </a:ln>
          </p:spPr>
        </p:sp>
      </p:grpSp>
      <p:sp>
        <p:nvSpPr>
          <p:cNvPr id="55300" name="矩形 27"/>
          <p:cNvSpPr/>
          <p:nvPr/>
        </p:nvSpPr>
        <p:spPr>
          <a:xfrm>
            <a:off x="928688" y="4857750"/>
            <a:ext cx="7643812" cy="1200150"/>
          </a:xfrm>
          <a:prstGeom prst="rect">
            <a:avLst/>
          </a:prstGeom>
          <a:solidFill>
            <a:schemeClr val="bg1"/>
          </a:solidFill>
          <a:ln w="50800" cap="flat" cmpd="sng">
            <a:solidFill>
              <a:srgbClr val="FF0000"/>
            </a:solidFill>
            <a:prstDash val="solid"/>
            <a:miter/>
            <a:headEnd type="none" w="med" len="med"/>
            <a:tailEnd type="none" w="med" len="med"/>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结束</a:t>
            </a:r>
            <a:r>
              <a:rPr lang="en-US" altLang="en-US" sz="1800" dirty="0">
                <a:solidFill>
                  <a:schemeClr val="tx1"/>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开始：</a:t>
            </a:r>
            <a:r>
              <a:rPr lang="en-US" altLang="en-US" sz="1800" dirty="0">
                <a:solidFill>
                  <a:schemeClr val="tx1"/>
                </a:solidFill>
                <a:latin typeface="Arial" panose="020B0604020202020204" pitchFamily="34" charset="0"/>
                <a:ea typeface="宋体" panose="02010600030101010101" pitchFamily="2" charset="-122"/>
              </a:rPr>
              <a:t>A</a:t>
            </a:r>
            <a:r>
              <a:rPr lang="zh-CN" altLang="en-US" sz="1800" dirty="0">
                <a:solidFill>
                  <a:schemeClr val="tx1"/>
                </a:solidFill>
                <a:latin typeface="Arial" panose="020B0604020202020204" pitchFamily="34" charset="0"/>
                <a:ea typeface="宋体" panose="02010600030101010101" pitchFamily="2" charset="-122"/>
              </a:rPr>
              <a:t>活动结束的时候，</a:t>
            </a:r>
            <a:r>
              <a:rPr lang="en-US" altLang="en-US" sz="1800" dirty="0">
                <a:solidFill>
                  <a:schemeClr val="tx1"/>
                </a:solidFill>
                <a:latin typeface="Arial" panose="020B0604020202020204" pitchFamily="34" charset="0"/>
                <a:ea typeface="宋体" panose="02010600030101010101" pitchFamily="2" charset="-122"/>
              </a:rPr>
              <a:t>B</a:t>
            </a:r>
            <a:r>
              <a:rPr lang="zh-CN" altLang="en-US" sz="1800" dirty="0">
                <a:solidFill>
                  <a:schemeClr val="tx1"/>
                </a:solidFill>
                <a:latin typeface="Arial" panose="020B0604020202020204" pitchFamily="34" charset="0"/>
                <a:ea typeface="宋体" panose="02010600030101010101" pitchFamily="2" charset="-122"/>
              </a:rPr>
              <a:t>活动才能开始。这是最常见的逻辑关系。</a:t>
            </a:r>
            <a:endParaRPr lang="zh-CN" altLang="en-US" sz="1800" dirty="0">
              <a:solidFill>
                <a:schemeClr val="tx1"/>
              </a:solidFill>
              <a:latin typeface="Arial" panose="020B0604020202020204" pitchFamily="34" charset="0"/>
              <a:ea typeface="宋体" panose="02010600030101010101" pitchFamily="2" charset="-122"/>
            </a:endParaRPr>
          </a:p>
          <a:p>
            <a:pPr marL="0" lvl="0" indent="0" defTabSz="914400" eaLnBrk="1" hangingPunct="1">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结束</a:t>
            </a:r>
            <a:r>
              <a:rPr lang="en-US" altLang="en-US" sz="1800" dirty="0">
                <a:solidFill>
                  <a:schemeClr val="tx1"/>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结束：</a:t>
            </a:r>
            <a:r>
              <a:rPr lang="en-US" altLang="en-US" sz="1800" dirty="0">
                <a:solidFill>
                  <a:schemeClr val="tx1"/>
                </a:solidFill>
                <a:latin typeface="Arial" panose="020B0604020202020204" pitchFamily="34" charset="0"/>
                <a:ea typeface="宋体" panose="02010600030101010101" pitchFamily="2" charset="-122"/>
              </a:rPr>
              <a:t>B</a:t>
            </a:r>
            <a:r>
              <a:rPr lang="zh-CN" altLang="en-US" sz="1800" dirty="0">
                <a:solidFill>
                  <a:schemeClr val="tx1"/>
                </a:solidFill>
                <a:latin typeface="Arial" panose="020B0604020202020204" pitchFamily="34" charset="0"/>
                <a:ea typeface="宋体" panose="02010600030101010101" pitchFamily="2" charset="-122"/>
              </a:rPr>
              <a:t>活动的结束必须等到</a:t>
            </a:r>
            <a:r>
              <a:rPr lang="en-US" altLang="en-US" sz="1800" dirty="0">
                <a:solidFill>
                  <a:schemeClr val="tx1"/>
                </a:solidFill>
                <a:latin typeface="Arial" panose="020B0604020202020204" pitchFamily="34" charset="0"/>
                <a:ea typeface="宋体" panose="02010600030101010101" pitchFamily="2" charset="-122"/>
              </a:rPr>
              <a:t>A</a:t>
            </a:r>
            <a:r>
              <a:rPr lang="zh-CN" altLang="en-US" sz="1800" dirty="0">
                <a:solidFill>
                  <a:schemeClr val="tx1"/>
                </a:solidFill>
                <a:latin typeface="Arial" panose="020B0604020202020204" pitchFamily="34" charset="0"/>
                <a:ea typeface="宋体" panose="02010600030101010101" pitchFamily="2" charset="-122"/>
              </a:rPr>
              <a:t>活动的结束。</a:t>
            </a:r>
            <a:endParaRPr lang="zh-CN" altLang="en-US" sz="1800" dirty="0">
              <a:solidFill>
                <a:schemeClr val="tx1"/>
              </a:solidFill>
              <a:latin typeface="Arial" panose="020B0604020202020204" pitchFamily="34" charset="0"/>
              <a:ea typeface="宋体" panose="02010600030101010101" pitchFamily="2" charset="-122"/>
            </a:endParaRPr>
          </a:p>
          <a:p>
            <a:pPr marL="0" lvl="0" indent="0" defTabSz="914400" eaLnBrk="1" hangingPunct="1">
              <a:spcBef>
                <a:spcPct val="0"/>
              </a:spcBef>
              <a:buClrTx/>
              <a:buFontTx/>
              <a:buNone/>
            </a:pPr>
            <a:r>
              <a:rPr lang="zh-CN" altLang="en-US" sz="1800" dirty="0">
                <a:solidFill>
                  <a:schemeClr val="tx1"/>
                </a:solidFill>
                <a:latin typeface="Arial" panose="020B0604020202020204" pitchFamily="34" charset="0"/>
                <a:ea typeface="宋体" panose="02010600030101010101" pitchFamily="2" charset="-122"/>
              </a:rPr>
              <a:t>开始</a:t>
            </a:r>
            <a:r>
              <a:rPr lang="en-US" altLang="en-US" sz="1800" dirty="0">
                <a:solidFill>
                  <a:schemeClr val="tx1"/>
                </a:solidFill>
                <a:latin typeface="Arial" panose="020B0604020202020204" pitchFamily="34" charset="0"/>
                <a:ea typeface="宋体" panose="02010600030101010101" pitchFamily="2" charset="-122"/>
              </a:rPr>
              <a:t>-</a:t>
            </a:r>
            <a:r>
              <a:rPr lang="zh-CN" altLang="en-US" sz="1800" dirty="0">
                <a:solidFill>
                  <a:schemeClr val="tx1"/>
                </a:solidFill>
                <a:latin typeface="Arial" panose="020B0604020202020204" pitchFamily="34" charset="0"/>
                <a:ea typeface="宋体" panose="02010600030101010101" pitchFamily="2" charset="-122"/>
              </a:rPr>
              <a:t>开始：</a:t>
            </a:r>
            <a:r>
              <a:rPr lang="en-US" altLang="en-US" sz="1800" dirty="0">
                <a:solidFill>
                  <a:schemeClr val="tx1"/>
                </a:solidFill>
                <a:latin typeface="Arial" panose="020B0604020202020204" pitchFamily="34" charset="0"/>
                <a:ea typeface="宋体" panose="02010600030101010101" pitchFamily="2" charset="-122"/>
              </a:rPr>
              <a:t>A</a:t>
            </a:r>
            <a:r>
              <a:rPr lang="zh-CN" altLang="en-US" sz="1800" dirty="0">
                <a:solidFill>
                  <a:schemeClr val="tx1"/>
                </a:solidFill>
                <a:latin typeface="Arial" panose="020B0604020202020204" pitchFamily="34" charset="0"/>
                <a:ea typeface="宋体" panose="02010600030101010101" pitchFamily="2" charset="-122"/>
              </a:rPr>
              <a:t>活动开始的时候，</a:t>
            </a:r>
            <a:r>
              <a:rPr lang="en-US" altLang="en-US" sz="1800" dirty="0">
                <a:solidFill>
                  <a:schemeClr val="tx1"/>
                </a:solidFill>
                <a:latin typeface="Arial" panose="020B0604020202020204" pitchFamily="34" charset="0"/>
                <a:ea typeface="宋体" panose="02010600030101010101" pitchFamily="2" charset="-122"/>
              </a:rPr>
              <a:t>B</a:t>
            </a:r>
            <a:r>
              <a:rPr lang="zh-CN" altLang="en-US" sz="1800" dirty="0">
                <a:solidFill>
                  <a:schemeClr val="tx1"/>
                </a:solidFill>
                <a:latin typeface="Arial" panose="020B0604020202020204" pitchFamily="34" charset="0"/>
                <a:ea typeface="宋体" panose="02010600030101010101" pitchFamily="2" charset="-122"/>
              </a:rPr>
              <a:t>活动也开始。</a:t>
            </a:r>
            <a:endParaRPr lang="zh-CN" altLang="en-US" sz="1800" dirty="0">
              <a:solidFill>
                <a:schemeClr val="tx1"/>
              </a:solidFill>
              <a:latin typeface="Arial" panose="020B0604020202020204" pitchFamily="34" charset="0"/>
              <a:ea typeface="宋体" panose="02010600030101010101" pitchFamily="2" charset="-122"/>
            </a:endParaRPr>
          </a:p>
          <a:p>
            <a:pPr marL="0" lvl="0" indent="0" defTabSz="914400" eaLnBrk="1" hangingPunct="1">
              <a:spcBef>
                <a:spcPct val="0"/>
              </a:spcBef>
              <a:buClrTx/>
              <a:buFontTx/>
              <a:buNone/>
            </a:pPr>
            <a:r>
              <a:rPr lang="zh-CN" altLang="en-US" sz="1800" dirty="0">
                <a:solidFill>
                  <a:srgbClr val="0070C0"/>
                </a:solidFill>
                <a:latin typeface="Arial" panose="020B0604020202020204" pitchFamily="34" charset="0"/>
                <a:ea typeface="宋体" panose="02010600030101010101" pitchFamily="2" charset="-122"/>
              </a:rPr>
              <a:t>开始</a:t>
            </a:r>
            <a:r>
              <a:rPr lang="en-US" altLang="en-US" sz="1800" dirty="0">
                <a:solidFill>
                  <a:srgbClr val="0070C0"/>
                </a:solidFill>
                <a:latin typeface="Arial" panose="020B0604020202020204" pitchFamily="34" charset="0"/>
                <a:ea typeface="宋体" panose="02010600030101010101" pitchFamily="2" charset="-122"/>
              </a:rPr>
              <a:t>-</a:t>
            </a:r>
            <a:r>
              <a:rPr lang="zh-CN" altLang="en-US" sz="1800" dirty="0">
                <a:solidFill>
                  <a:srgbClr val="0070C0"/>
                </a:solidFill>
                <a:latin typeface="Arial" panose="020B0604020202020204" pitchFamily="34" charset="0"/>
                <a:ea typeface="宋体" panose="02010600030101010101" pitchFamily="2" charset="-122"/>
              </a:rPr>
              <a:t>结束：</a:t>
            </a:r>
            <a:r>
              <a:rPr lang="en-US" altLang="en-US" sz="1800" dirty="0">
                <a:solidFill>
                  <a:srgbClr val="0070C0"/>
                </a:solidFill>
                <a:latin typeface="Arial" panose="020B0604020202020204" pitchFamily="34" charset="0"/>
                <a:ea typeface="宋体" panose="02010600030101010101" pitchFamily="2" charset="-122"/>
              </a:rPr>
              <a:t>A</a:t>
            </a:r>
            <a:r>
              <a:rPr lang="zh-CN" altLang="en-US" sz="1800" dirty="0">
                <a:solidFill>
                  <a:srgbClr val="0070C0"/>
                </a:solidFill>
                <a:latin typeface="Arial" panose="020B0604020202020204" pitchFamily="34" charset="0"/>
                <a:ea typeface="宋体" panose="02010600030101010101" pitchFamily="2" charset="-122"/>
              </a:rPr>
              <a:t>活动开始的时候，</a:t>
            </a:r>
            <a:r>
              <a:rPr lang="en-US" altLang="en-US" sz="1800" dirty="0">
                <a:solidFill>
                  <a:srgbClr val="0070C0"/>
                </a:solidFill>
                <a:latin typeface="Arial" panose="020B0604020202020204" pitchFamily="34" charset="0"/>
                <a:ea typeface="宋体" panose="02010600030101010101" pitchFamily="2" charset="-122"/>
              </a:rPr>
              <a:t>B</a:t>
            </a:r>
            <a:r>
              <a:rPr lang="zh-CN" altLang="en-US" sz="1800" dirty="0">
                <a:solidFill>
                  <a:srgbClr val="0070C0"/>
                </a:solidFill>
                <a:latin typeface="Arial" panose="020B0604020202020204" pitchFamily="34" charset="0"/>
                <a:ea typeface="宋体" panose="02010600030101010101" pitchFamily="2" charset="-122"/>
              </a:rPr>
              <a:t>活动结束。极少出现这种关系。</a:t>
            </a:r>
            <a:endParaRPr lang="zh-CN" altLang="en-US" sz="1800" dirty="0">
              <a:solidFill>
                <a:srgbClr val="0070C0"/>
              </a:solidFill>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
          <p:cNvSpPr/>
          <p:nvPr>
            <p:ph type="title"/>
          </p:nvPr>
        </p:nvSpPr>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3600" dirty="0">
                <a:ea typeface="宋体" panose="02010600030101010101" pitchFamily="2" charset="-122"/>
              </a:rPr>
              <a:t>3.1 </a:t>
            </a:r>
            <a:r>
              <a:rPr lang="zh-CN" altLang="en-GB" sz="3600" dirty="0">
                <a:ea typeface="宋体" panose="02010600030101010101" pitchFamily="2" charset="-122"/>
              </a:rPr>
              <a:t>跟踪项目进展</a:t>
            </a:r>
            <a:br>
              <a:rPr lang="zh-CN" altLang="en-GB" sz="3600" dirty="0">
                <a:ea typeface="宋体" panose="02010600030101010101" pitchFamily="2" charset="-122"/>
              </a:rPr>
            </a:br>
            <a:r>
              <a:rPr lang="zh-CN" altLang="en-GB" dirty="0">
                <a:ea typeface="宋体" panose="02010600030101010101" pitchFamily="2" charset="-122"/>
              </a:rPr>
              <a:t>建造房子的进展估计图</a:t>
            </a:r>
            <a:endParaRPr lang="zh-CN" altLang="en-GB" dirty="0">
              <a:ea typeface="宋体" panose="02010600030101010101" pitchFamily="2" charset="-122"/>
            </a:endParaRPr>
          </a:p>
        </p:txBody>
      </p:sp>
      <p:sp>
        <p:nvSpPr>
          <p:cNvPr id="56323" name="Rectangle 2"/>
          <p:cNvSpPr/>
          <p:nvPr>
            <p:ph type="body" sz="half"/>
          </p:nvPr>
        </p:nvSpPr>
        <p:spPr>
          <a:xfrm>
            <a:off x="457200" y="1447800"/>
            <a:ext cx="8229600" cy="4665663"/>
          </a:xfrm>
        </p:spPr>
        <p:txBody>
          <a:bodyPr vert="horz" wrap="square" lIns="0" tIns="0" rIns="0" bIns="0" anchor="t" anchorCtr="0"/>
          <a:lstStyle>
            <a:lvl1pPr lvl="0">
              <a:buClr>
                <a:srgbClr val="003399"/>
              </a:buClr>
              <a:buSzPct val="100000"/>
              <a:buFont typeface="Lucida Sans Unicode" panose="020B0602030504020204" pitchFamily="34" charset="0"/>
              <a:defRPr sz="2400"/>
            </a:lvl1pPr>
            <a:lvl2pPr lvl="1">
              <a:buClr>
                <a:srgbClr val="003399"/>
              </a:buClr>
              <a:buSzPct val="100000"/>
              <a:buFont typeface="Lucida Sans Unicode" panose="020B0602030504020204" pitchFamily="34" charset="0"/>
              <a:defRPr sz="2000"/>
            </a:lvl2pPr>
            <a:lvl3pPr lvl="2">
              <a:buClr>
                <a:srgbClr val="003399"/>
              </a:buClr>
              <a:buSzPct val="100000"/>
              <a:buFont typeface="Lucida Sans Unicode" panose="020B0602030504020204" pitchFamily="34" charset="0"/>
              <a:defRPr sz="2000"/>
            </a:lvl3pPr>
            <a:lvl4pPr lvl="3">
              <a:buClr>
                <a:srgbClr val="6B3ACE"/>
              </a:buClr>
              <a:buSzPct val="100000"/>
              <a:buFont typeface="Lucida Sans Unicode" panose="020B0602030504020204" pitchFamily="34" charset="0"/>
              <a:defRPr sz="1800"/>
            </a:lvl4pPr>
            <a:lvl5pPr lvl="4">
              <a:buClr>
                <a:srgbClr val="6B3ACE"/>
              </a:buClr>
              <a:buSzPct val="100000"/>
              <a:buFont typeface="Lucida Sans Unicode" panose="020B0602030504020204" pitchFamily="34" charset="0"/>
              <a:defRPr sz="1600"/>
            </a:lvl5pPr>
          </a:lstStyle>
          <a:p>
            <a:pPr marL="342900" lvl="0" indent="-342900" defTabSz="457200" eaLnBrk="1" hangingPunct="1">
              <a:spcBef>
                <a:spcPct val="20000"/>
              </a:spcBef>
              <a:buClr>
                <a:srgbClr val="000000"/>
              </a:buClr>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sz="3200" dirty="0">
              <a:solidFill>
                <a:srgbClr val="000000"/>
              </a:solidFill>
              <a:latin typeface="Times New Roman" panose="02020603050405020304" pitchFamily="18" charset="0"/>
              <a:ea typeface="宋体" panose="02010600030101010101" pitchFamily="2" charset="-122"/>
            </a:endParaRPr>
          </a:p>
          <a:p>
            <a:pPr marL="342900" lvl="0" indent="-342900" defTabSz="457200" eaLnBrk="1" hangingPunct="1">
              <a:spcBef>
                <a:spcPct val="20000"/>
              </a:spcBef>
              <a:buClr>
                <a:srgbClr val="000000"/>
              </a:buClr>
              <a:buFont typeface="Times New Roman" panose="02020603050405020304" pitchFamily="18"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sz="3200" dirty="0">
              <a:solidFill>
                <a:srgbClr val="000000"/>
              </a:solidFill>
              <a:latin typeface="Times New Roman" panose="02020603050405020304" pitchFamily="18" charset="0"/>
              <a:ea typeface="宋体" panose="02010600030101010101" pitchFamily="2" charset="-122"/>
            </a:endParaRPr>
          </a:p>
          <a:p>
            <a:pPr marL="342900" lvl="0" indent="-342900" defTabSz="457200" eaLnBrk="1" hangingPunct="1">
              <a:spcBef>
                <a:spcPct val="20000"/>
              </a:spcBef>
              <a:buClr>
                <a:srgbClr val="000000"/>
              </a:buClr>
              <a:buFont typeface="Times New Roman" panose="02020603050405020304"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sz="3200" dirty="0">
              <a:solidFill>
                <a:srgbClr val="000000"/>
              </a:solidFill>
              <a:latin typeface="Times New Roman" panose="02020603050405020304" pitchFamily="18" charset="0"/>
              <a:ea typeface="宋体" panose="02010600030101010101" pitchFamily="2" charset="-122"/>
            </a:endParaRPr>
          </a:p>
        </p:txBody>
      </p:sp>
      <p:graphicFrame>
        <p:nvGraphicFramePr>
          <p:cNvPr id="56324" name="Object 23"/>
          <p:cNvGraphicFramePr>
            <a:graphicFrameLocks noChangeAspect="1"/>
          </p:cNvGraphicFramePr>
          <p:nvPr>
            <p:ph sz="half" idx="1"/>
          </p:nvPr>
        </p:nvGraphicFramePr>
        <p:xfrm>
          <a:off x="1301750" y="1320800"/>
          <a:ext cx="7038975" cy="5491163"/>
        </p:xfrm>
        <a:graphic>
          <a:graphicData uri="http://schemas.openxmlformats.org/presentationml/2006/ole">
            <mc:AlternateContent xmlns:mc="http://schemas.openxmlformats.org/markup-compatibility/2006">
              <mc:Choice xmlns:v="urn:schemas-microsoft-com:vml" Requires="v">
                <p:oleObj spid="_x0000_s3078" name="" r:id="rId1" imgW="5635625" imgH="4395470" progId="Word.Document.8">
                  <p:embed/>
                </p:oleObj>
              </mc:Choice>
              <mc:Fallback>
                <p:oleObj name="" r:id="rId1" imgW="5635625" imgH="4395470" progId="Word.Document.8">
                  <p:embed/>
                  <p:pic>
                    <p:nvPicPr>
                      <p:cNvPr id="0" name="图片 3077"/>
                      <p:cNvPicPr/>
                      <p:nvPr/>
                    </p:nvPicPr>
                    <p:blipFill>
                      <a:blip r:embed="rId2"/>
                      <a:srcRect/>
                      <a:stretch>
                        <a:fillRect/>
                      </a:stretch>
                    </p:blipFill>
                    <p:spPr>
                      <a:xfrm>
                        <a:off x="1301750" y="1320800"/>
                        <a:ext cx="7038975" cy="5491163"/>
                      </a:xfrm>
                      <a:prstGeom prst="rect">
                        <a:avLst/>
                      </a:prstGeom>
                      <a:noFill/>
                      <a:ln w="38100">
                        <a:miter/>
                      </a:ln>
                    </p:spPr>
                  </p:pic>
                </p:oleObj>
              </mc:Fallback>
            </mc:AlternateContent>
          </a:graphicData>
        </a:graphic>
      </p:graphicFrame>
    </p:spTree>
  </p:cSld>
  <p:clrMapOvr>
    <a:masterClrMapping/>
  </p:clrMapOvr>
  <p:transition spd="med">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dirty="0">
                <a:ea typeface="宋体" panose="02010600030101010101" pitchFamily="2" charset="-122"/>
              </a:rPr>
              <a:t>评估完成时间</a:t>
            </a:r>
            <a:endParaRPr lang="zh-CN" altLang="en-GB" sz="2800" dirty="0">
              <a:ea typeface="宋体" panose="02010600030101010101" pitchFamily="2" charset="-122"/>
            </a:endParaRPr>
          </a:p>
        </p:txBody>
      </p:sp>
      <p:sp>
        <p:nvSpPr>
          <p:cNvPr id="58371" name="Rectangle 2"/>
          <p:cNvSpPr/>
          <p:nvPr>
            <p:ph type="body"/>
          </p:nvPr>
        </p:nvSpPr>
        <p:spPr>
          <a:xfrm>
            <a:off x="381000" y="13716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在活动图中加入完成每个活动的估算时间的信息以使活动更加有用</a:t>
            </a:r>
            <a:endParaRPr lang="en-GB" altLang="zh-CN" sz="2600" dirty="0">
              <a:ea typeface="宋体" panose="02010600030101010101" pitchFamily="2" charset="-122"/>
            </a:endParaRPr>
          </a:p>
        </p:txBody>
      </p:sp>
      <p:pic>
        <p:nvPicPr>
          <p:cNvPr id="58372" name="Picture 5"/>
          <p:cNvPicPr preferRelativeResize="0"/>
          <p:nvPr/>
        </p:nvPicPr>
        <p:blipFill>
          <a:blip r:embed="rId1"/>
          <a:stretch>
            <a:fillRect/>
          </a:stretch>
        </p:blipFill>
        <p:spPr>
          <a:xfrm>
            <a:off x="2160588" y="2330450"/>
            <a:ext cx="4816475" cy="3697288"/>
          </a:xfrm>
          <a:prstGeom prst="rect">
            <a:avLst/>
          </a:prstGeom>
          <a:noFill/>
          <a:ln w="9525">
            <a:noFill/>
          </a:ln>
        </p:spPr>
      </p:pic>
    </p:spTree>
  </p:cSld>
  <p:clrMapOvr>
    <a:masterClrMapping/>
  </p:clrMapOvr>
  <p:transition spd="med">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2"/>
          <p:cNvSpPr txBox="1"/>
          <p:nvPr/>
        </p:nvSpPr>
        <p:spPr>
          <a:xfrm>
            <a:off x="2222500" y="577850"/>
            <a:ext cx="4267200" cy="457200"/>
          </a:xfrm>
          <a:prstGeom prst="rect">
            <a:avLst/>
          </a:prstGeom>
          <a:solidFill>
            <a:srgbClr val="33CCCC"/>
          </a:solid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000000"/>
                </a:solidFill>
                <a:latin typeface="楷体_GB2312" pitchFamily="49" charset="-122"/>
                <a:ea typeface="楷体_GB2312" pitchFamily="49" charset="-122"/>
              </a:rPr>
              <a:t>关键路径</a:t>
            </a:r>
            <a:endParaRPr lang="zh-CN" altLang="en-US" sz="2400" b="1" dirty="0">
              <a:solidFill>
                <a:srgbClr val="969696"/>
              </a:solidFill>
              <a:latin typeface="隶书" panose="02010509060101010101" pitchFamily="49" charset="-122"/>
              <a:ea typeface="隶书" panose="02010509060101010101" pitchFamily="49" charset="-122"/>
            </a:endParaRPr>
          </a:p>
        </p:txBody>
      </p:sp>
      <p:sp>
        <p:nvSpPr>
          <p:cNvPr id="60419" name="Rectangle 6"/>
          <p:cNvSpPr/>
          <p:nvPr/>
        </p:nvSpPr>
        <p:spPr>
          <a:xfrm>
            <a:off x="539750" y="1412875"/>
            <a:ext cx="7799388" cy="24685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nSpc>
                <a:spcPct val="130000"/>
              </a:lnSpc>
              <a:spcBef>
                <a:spcPct val="50000"/>
              </a:spcBef>
              <a:buNone/>
            </a:pPr>
            <a:r>
              <a:rPr lang="en-US" altLang="zh-CN" sz="2800" b="1" dirty="0">
                <a:solidFill>
                  <a:srgbClr val="FF6600"/>
                </a:solidFill>
                <a:latin typeface="宋体" panose="02010600030101010101" pitchFamily="2" charset="-122"/>
                <a:cs typeface="Lucida Sans Unicode" panose="020B0602030504020204" pitchFamily="34" charset="0"/>
              </a:rPr>
              <a:t>AOE(</a:t>
            </a:r>
            <a:r>
              <a:rPr lang="zh-CN" altLang="en-US" sz="2800" b="1" dirty="0">
                <a:solidFill>
                  <a:srgbClr val="FF6600"/>
                </a:solidFill>
                <a:latin typeface="宋体" panose="02010600030101010101" pitchFamily="2" charset="-122"/>
                <a:cs typeface="Lucida Sans Unicode" panose="020B0602030504020204" pitchFamily="34" charset="0"/>
              </a:rPr>
              <a:t>边活动网络</a:t>
            </a:r>
            <a:r>
              <a:rPr lang="en-US" altLang="zh-CN" sz="2800" b="1" dirty="0">
                <a:solidFill>
                  <a:srgbClr val="FF6600"/>
                </a:solidFill>
                <a:latin typeface="宋体" panose="02010600030101010101" pitchFamily="2" charset="-122"/>
                <a:cs typeface="Lucida Sans Unicode" panose="020B0602030504020204" pitchFamily="34" charset="0"/>
              </a:rPr>
              <a:t>)</a:t>
            </a:r>
            <a:r>
              <a:rPr lang="zh-CN" altLang="en-US" sz="2800" b="1" dirty="0">
                <a:solidFill>
                  <a:srgbClr val="FF6600"/>
                </a:solidFill>
                <a:latin typeface="宋体" panose="02010600030101010101" pitchFamily="2" charset="-122"/>
                <a:cs typeface="Lucida Sans Unicode" panose="020B0602030504020204" pitchFamily="34" charset="0"/>
              </a:rPr>
              <a:t>：</a:t>
            </a:r>
            <a:r>
              <a:rPr lang="zh-CN" altLang="en-US" sz="2800" b="1" dirty="0">
                <a:solidFill>
                  <a:srgbClr val="FFFFFF"/>
                </a:solidFill>
                <a:latin typeface="宋体" panose="02010600030101010101" pitchFamily="2" charset="-122"/>
                <a:cs typeface="Lucida Sans Unicode" panose="020B0602030504020204" pitchFamily="34" charset="0"/>
              </a:rPr>
              <a:t>有向图</a:t>
            </a:r>
            <a:r>
              <a:rPr lang="en-US" altLang="zh-CN" sz="2800" b="1" dirty="0">
                <a:solidFill>
                  <a:srgbClr val="FFFFFF"/>
                </a:solidFill>
                <a:latin typeface="宋体" panose="02010600030101010101" pitchFamily="2" charset="-122"/>
                <a:cs typeface="Lucida Sans Unicode" panose="020B0602030504020204" pitchFamily="34" charset="0"/>
              </a:rPr>
              <a:t>G</a:t>
            </a:r>
            <a:r>
              <a:rPr lang="zh-CN" altLang="en-US" sz="2800" b="1" dirty="0">
                <a:solidFill>
                  <a:srgbClr val="FFFFFF"/>
                </a:solidFill>
                <a:latin typeface="宋体" panose="02010600030101010101" pitchFamily="2" charset="-122"/>
                <a:cs typeface="Lucida Sans Unicode" panose="020B0602030504020204" pitchFamily="34" charset="0"/>
              </a:rPr>
              <a:t>中，若用</a:t>
            </a:r>
            <a:r>
              <a:rPr lang="zh-CN" altLang="en-US" sz="2800" b="1" dirty="0">
                <a:solidFill>
                  <a:srgbClr val="FFFF00"/>
                </a:solidFill>
                <a:latin typeface="宋体" panose="02010600030101010101" pitchFamily="2" charset="-122"/>
                <a:cs typeface="Lucida Sans Unicode" panose="020B0602030504020204" pitchFamily="34" charset="0"/>
              </a:rPr>
              <a:t>顶点</a:t>
            </a:r>
            <a:r>
              <a:rPr lang="zh-CN" altLang="en-US" sz="2800" b="1" dirty="0">
                <a:solidFill>
                  <a:srgbClr val="FFFFFF"/>
                </a:solidFill>
                <a:latin typeface="宋体" panose="02010600030101010101" pitchFamily="2" charset="-122"/>
                <a:cs typeface="Lucida Sans Unicode" panose="020B0602030504020204" pitchFamily="34" charset="0"/>
              </a:rPr>
              <a:t>代表</a:t>
            </a:r>
            <a:r>
              <a:rPr lang="zh-CN" altLang="en-US" sz="2800" b="1" dirty="0">
                <a:solidFill>
                  <a:srgbClr val="FFFF00"/>
                </a:solidFill>
                <a:latin typeface="宋体" panose="02010600030101010101" pitchFamily="2" charset="-122"/>
                <a:cs typeface="Lucida Sans Unicode" panose="020B0602030504020204" pitchFamily="34" charset="0"/>
              </a:rPr>
              <a:t>事件</a:t>
            </a:r>
            <a:r>
              <a:rPr lang="zh-CN" altLang="en-US" sz="2800" b="1" dirty="0">
                <a:solidFill>
                  <a:srgbClr val="FFFFFF"/>
                </a:solidFill>
                <a:latin typeface="宋体" panose="02010600030101010101" pitchFamily="2" charset="-122"/>
                <a:cs typeface="Lucida Sans Unicode" panose="020B0602030504020204" pitchFamily="34" charset="0"/>
              </a:rPr>
              <a:t>，</a:t>
            </a:r>
            <a:r>
              <a:rPr lang="zh-CN" altLang="en-US" sz="2800" b="1" dirty="0">
                <a:solidFill>
                  <a:srgbClr val="FFFF00"/>
                </a:solidFill>
                <a:latin typeface="宋体" panose="02010600030101010101" pitchFamily="2" charset="-122"/>
                <a:cs typeface="Lucida Sans Unicode" panose="020B0602030504020204" pitchFamily="34" charset="0"/>
              </a:rPr>
              <a:t>有向边</a:t>
            </a:r>
            <a:r>
              <a:rPr lang="zh-CN" altLang="en-US" sz="2800" b="1" dirty="0">
                <a:solidFill>
                  <a:srgbClr val="FFFFFF"/>
                </a:solidFill>
                <a:latin typeface="宋体" panose="02010600030101010101" pitchFamily="2" charset="-122"/>
                <a:cs typeface="Lucida Sans Unicode" panose="020B0602030504020204" pitchFamily="34" charset="0"/>
              </a:rPr>
              <a:t>表示</a:t>
            </a:r>
            <a:r>
              <a:rPr lang="zh-CN" altLang="en-US" sz="2800" b="1" dirty="0">
                <a:solidFill>
                  <a:srgbClr val="FFFF00"/>
                </a:solidFill>
                <a:latin typeface="宋体" panose="02010600030101010101" pitchFamily="2" charset="-122"/>
                <a:cs typeface="Lucida Sans Unicode" panose="020B0602030504020204" pitchFamily="34" charset="0"/>
              </a:rPr>
              <a:t>活动</a:t>
            </a:r>
            <a:r>
              <a:rPr lang="zh-CN" altLang="en-US" sz="2800" b="1" dirty="0">
                <a:solidFill>
                  <a:srgbClr val="FFFFFF"/>
                </a:solidFill>
                <a:latin typeface="宋体" panose="02010600030101010101" pitchFamily="2" charset="-122"/>
                <a:cs typeface="Lucida Sans Unicode" panose="020B0602030504020204" pitchFamily="34" charset="0"/>
              </a:rPr>
              <a:t>，有向边上的</a:t>
            </a:r>
            <a:r>
              <a:rPr lang="zh-CN" altLang="en-US" sz="2800" b="1" dirty="0">
                <a:solidFill>
                  <a:srgbClr val="FFFF00"/>
                </a:solidFill>
                <a:latin typeface="宋体" panose="02010600030101010101" pitchFamily="2" charset="-122"/>
                <a:cs typeface="Lucida Sans Unicode" panose="020B0602030504020204" pitchFamily="34" charset="0"/>
              </a:rPr>
              <a:t>权值</a:t>
            </a:r>
            <a:r>
              <a:rPr lang="zh-CN" altLang="en-US" sz="2800" b="1" dirty="0">
                <a:solidFill>
                  <a:srgbClr val="FFFFFF"/>
                </a:solidFill>
                <a:latin typeface="宋体" panose="02010600030101010101" pitchFamily="2" charset="-122"/>
                <a:cs typeface="Lucida Sans Unicode" panose="020B0602030504020204" pitchFamily="34" charset="0"/>
              </a:rPr>
              <a:t>表示一项活动持续的</a:t>
            </a:r>
            <a:r>
              <a:rPr lang="zh-CN" altLang="en-US" sz="2800" b="1" dirty="0">
                <a:solidFill>
                  <a:srgbClr val="FFFF00"/>
                </a:solidFill>
                <a:latin typeface="宋体" panose="02010600030101010101" pitchFamily="2" charset="-122"/>
                <a:cs typeface="Lucida Sans Unicode" panose="020B0602030504020204" pitchFamily="34" charset="0"/>
              </a:rPr>
              <a:t>时间</a:t>
            </a:r>
            <a:r>
              <a:rPr lang="zh-CN" altLang="en-US" sz="2800" b="1" dirty="0">
                <a:solidFill>
                  <a:srgbClr val="FFFFFF"/>
                </a:solidFill>
                <a:latin typeface="宋体" panose="02010600030101010101" pitchFamily="2" charset="-122"/>
                <a:cs typeface="Lucida Sans Unicode" panose="020B0602030504020204" pitchFamily="34" charset="0"/>
              </a:rPr>
              <a:t>，则称图</a:t>
            </a:r>
            <a:r>
              <a:rPr lang="en-US" altLang="zh-CN" sz="2800" b="1" dirty="0">
                <a:solidFill>
                  <a:srgbClr val="FFFFFF"/>
                </a:solidFill>
                <a:latin typeface="宋体" panose="02010600030101010101" pitchFamily="2" charset="-122"/>
                <a:cs typeface="Lucida Sans Unicode" panose="020B0602030504020204" pitchFamily="34" charset="0"/>
              </a:rPr>
              <a:t>G</a:t>
            </a:r>
            <a:r>
              <a:rPr lang="zh-CN" altLang="en-US" sz="2800" b="1" dirty="0">
                <a:solidFill>
                  <a:srgbClr val="FFFFFF"/>
                </a:solidFill>
                <a:latin typeface="宋体" panose="02010600030101010101" pitchFamily="2" charset="-122"/>
                <a:cs typeface="Lucida Sans Unicode" panose="020B0602030504020204" pitchFamily="34" charset="0"/>
              </a:rPr>
              <a:t>为</a:t>
            </a:r>
            <a:r>
              <a:rPr lang="en-US" altLang="zh-CN" sz="2800" b="1" dirty="0">
                <a:solidFill>
                  <a:srgbClr val="FF6600"/>
                </a:solidFill>
                <a:latin typeface="宋体" panose="02010600030101010101" pitchFamily="2" charset="-122"/>
                <a:cs typeface="Lucida Sans Unicode" panose="020B0602030504020204" pitchFamily="34" charset="0"/>
              </a:rPr>
              <a:t>AOE</a:t>
            </a:r>
            <a:r>
              <a:rPr lang="zh-CN" altLang="en-US" sz="2800" b="1" dirty="0">
                <a:solidFill>
                  <a:srgbClr val="FF6600"/>
                </a:solidFill>
                <a:latin typeface="宋体" panose="02010600030101010101" pitchFamily="2" charset="-122"/>
                <a:cs typeface="Lucida Sans Unicode" panose="020B0602030504020204" pitchFamily="34" charset="0"/>
              </a:rPr>
              <a:t>网络</a:t>
            </a:r>
            <a:r>
              <a:rPr lang="zh-CN" altLang="en-US" sz="2800" b="1" dirty="0">
                <a:solidFill>
                  <a:srgbClr val="FFFFFF"/>
                </a:solidFill>
                <a:latin typeface="宋体" panose="02010600030101010101" pitchFamily="2" charset="-122"/>
                <a:cs typeface="Lucida Sans Unicode" panose="020B0602030504020204" pitchFamily="34" charset="0"/>
              </a:rPr>
              <a:t>。</a:t>
            </a:r>
            <a:endParaRPr lang="zh-CN" altLang="en-US" sz="2800" b="1" dirty="0">
              <a:solidFill>
                <a:srgbClr val="FFFFFF"/>
              </a:solidFill>
              <a:latin typeface="宋体" panose="02010600030101010101" pitchFamily="2" charset="-122"/>
              <a:cs typeface="Lucida Sans Unicode" panose="020B0602030504020204" pitchFamily="34" charset="0"/>
            </a:endParaRPr>
          </a:p>
          <a:p>
            <a:pPr marL="0" lvl="0" indent="0">
              <a:lnSpc>
                <a:spcPct val="130000"/>
              </a:lnSpc>
              <a:spcBef>
                <a:spcPct val="50000"/>
              </a:spcBef>
              <a:buNone/>
            </a:pPr>
            <a:r>
              <a:rPr lang="zh-CN" altLang="en-US" sz="2800" b="1" dirty="0">
                <a:solidFill>
                  <a:srgbClr val="FFFFFF"/>
                </a:solidFill>
                <a:latin typeface="宋体" panose="02010600030101010101" pitchFamily="2" charset="-122"/>
                <a:cs typeface="Lucida Sans Unicode" panose="020B0602030504020204" pitchFamily="34" charset="0"/>
              </a:rPr>
              <a:t>   </a:t>
            </a:r>
            <a:r>
              <a:rPr lang="en-US" altLang="zh-CN" sz="2800" b="1" dirty="0">
                <a:solidFill>
                  <a:srgbClr val="FFFFFF"/>
                </a:solidFill>
                <a:latin typeface="宋体" panose="02010600030101010101" pitchFamily="2" charset="-122"/>
                <a:cs typeface="Lucida Sans Unicode" panose="020B0602030504020204" pitchFamily="34" charset="0"/>
              </a:rPr>
              <a:t>AOE</a:t>
            </a:r>
            <a:r>
              <a:rPr lang="zh-CN" altLang="en-US" sz="2800" b="1" dirty="0">
                <a:solidFill>
                  <a:srgbClr val="FFFFFF"/>
                </a:solidFill>
                <a:latin typeface="宋体" panose="02010600030101010101" pitchFamily="2" charset="-122"/>
                <a:cs typeface="Lucida Sans Unicode" panose="020B0602030504020204" pitchFamily="34" charset="0"/>
              </a:rPr>
              <a:t>网络主要用于</a:t>
            </a:r>
            <a:r>
              <a:rPr lang="zh-CN" altLang="en-US" sz="2800" b="1" dirty="0">
                <a:solidFill>
                  <a:srgbClr val="FFFF00"/>
                </a:solidFill>
                <a:latin typeface="宋体" panose="02010600030101010101" pitchFamily="2" charset="-122"/>
                <a:cs typeface="Lucida Sans Unicode" panose="020B0602030504020204" pitchFamily="34" charset="0"/>
              </a:rPr>
              <a:t>估算</a:t>
            </a:r>
            <a:r>
              <a:rPr lang="zh-CN" altLang="en-US" sz="2800" b="1" dirty="0">
                <a:solidFill>
                  <a:srgbClr val="FFFFFF"/>
                </a:solidFill>
                <a:latin typeface="宋体" panose="02010600030101010101" pitchFamily="2" charset="-122"/>
                <a:cs typeface="Lucida Sans Unicode" panose="020B0602030504020204" pitchFamily="34" charset="0"/>
              </a:rPr>
              <a:t>一项工程的完成时间。</a:t>
            </a:r>
            <a:endParaRPr lang="zh-CN" altLang="en-US" sz="2800" b="1" dirty="0">
              <a:solidFill>
                <a:srgbClr val="FFFFFF"/>
              </a:solidFill>
              <a:latin typeface="宋体" panose="02010600030101010101" pitchFamily="2" charset="-122"/>
              <a:ea typeface="Lucida Sans Unicode" panose="020B0602030504020204" pitchFamily="34" charset="0"/>
            </a:endParaRPr>
          </a:p>
        </p:txBody>
      </p:sp>
      <p:sp>
        <p:nvSpPr>
          <p:cNvPr id="60420" name="Text Box 8"/>
          <p:cNvSpPr txBox="1"/>
          <p:nvPr/>
        </p:nvSpPr>
        <p:spPr>
          <a:xfrm>
            <a:off x="539750" y="4149725"/>
            <a:ext cx="7799388" cy="2357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30000"/>
              </a:spcBef>
              <a:buNone/>
            </a:pPr>
            <a:r>
              <a:rPr lang="en-US" altLang="zh-CN" sz="2400" b="1" dirty="0">
                <a:solidFill>
                  <a:srgbClr val="FF0000"/>
                </a:solidFill>
                <a:latin typeface="Arial" panose="020B0604020202020204" pitchFamily="34" charset="0"/>
                <a:ea typeface="仿宋_GB2312" pitchFamily="49" charset="-122"/>
              </a:rPr>
              <a:t>AOE</a:t>
            </a:r>
            <a:r>
              <a:rPr lang="zh-CN" altLang="en-US" sz="2400" b="1" dirty="0">
                <a:solidFill>
                  <a:srgbClr val="FF0000"/>
                </a:solidFill>
                <a:latin typeface="Arial" panose="020B0604020202020204" pitchFamily="34" charset="0"/>
                <a:ea typeface="仿宋_GB2312" pitchFamily="49" charset="-122"/>
              </a:rPr>
              <a:t>网的性质：</a:t>
            </a:r>
            <a:endParaRPr lang="zh-CN" altLang="en-US" sz="2400" b="1" dirty="0">
              <a:solidFill>
                <a:srgbClr val="FF0000"/>
              </a:solidFill>
              <a:latin typeface="Arial" panose="020B0604020202020204" pitchFamily="34" charset="0"/>
              <a:ea typeface="仿宋_GB2312" pitchFamily="49" charset="-122"/>
            </a:endParaRPr>
          </a:p>
          <a:p>
            <a:pPr marL="0" lvl="0" indent="0">
              <a:lnSpc>
                <a:spcPct val="130000"/>
              </a:lnSpc>
              <a:spcBef>
                <a:spcPct val="50000"/>
              </a:spcBef>
              <a:buNone/>
            </a:pPr>
            <a:r>
              <a:rPr lang="zh-CN" altLang="en-US" sz="2800" b="1" dirty="0">
                <a:solidFill>
                  <a:srgbClr val="FFFFFF"/>
                </a:solidFill>
                <a:latin typeface="宋体" panose="02010600030101010101" pitchFamily="2" charset="-122"/>
                <a:ea typeface="仿宋_GB2312" pitchFamily="49" charset="-122"/>
              </a:rPr>
              <a:t>顶点所代表的事件，表示它的入边的活动均已完成，出边的活动可以开始。</a:t>
            </a:r>
            <a:endParaRPr lang="zh-CN" altLang="en-US" sz="2800" b="1" dirty="0">
              <a:solidFill>
                <a:srgbClr val="FFFFFF"/>
              </a:solidFill>
              <a:latin typeface="宋体" panose="02010600030101010101" pitchFamily="2" charset="-122"/>
              <a:ea typeface="仿宋_GB2312" pitchFamily="49" charset="-122"/>
            </a:endParaRPr>
          </a:p>
          <a:p>
            <a:pPr marL="0" lvl="0" indent="0" algn="just">
              <a:spcBef>
                <a:spcPct val="30000"/>
              </a:spcBef>
              <a:buNone/>
            </a:pPr>
            <a:endParaRPr lang="zh-CN" altLang="en-US" sz="2800" b="1" dirty="0">
              <a:solidFill>
                <a:srgbClr val="FFFFFF"/>
              </a:solidFill>
              <a:latin typeface="宋体" panose="02010600030101010101" pitchFamily="2" charset="-122"/>
              <a:ea typeface="仿宋_GB2312" pitchFamily="49" charset="-122"/>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1"/>
          <p:cNvSpPr/>
          <p:nvPr>
            <p:ph type="title"/>
          </p:nvPr>
        </p:nvSpPr>
        <p:spPr>
          <a:xfrm>
            <a:off x="457200" y="0"/>
            <a:ext cx="8228013" cy="1143000"/>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GB" dirty="0">
                <a:ea typeface="宋体" panose="02010600030101010101" pitchFamily="2" charset="-122"/>
              </a:rPr>
              <a:t>目录</a:t>
            </a:r>
            <a:endParaRPr lang="zh-CN" altLang="en-GB" dirty="0">
              <a:ea typeface="宋体" panose="02010600030101010101" pitchFamily="2" charset="-122"/>
            </a:endParaRPr>
          </a:p>
        </p:txBody>
      </p:sp>
      <p:sp>
        <p:nvSpPr>
          <p:cNvPr id="13315" name="Rectangle 2"/>
          <p:cNvSpPr/>
          <p:nvPr>
            <p:ph type="body"/>
          </p:nvPr>
        </p:nvSpPr>
        <p:spPr>
          <a:xfrm>
            <a:off x="457200" y="1447800"/>
            <a:ext cx="8485188" cy="4730750"/>
          </a:xfrm>
        </p:spPr>
        <p:txBody>
          <a:bodyPr vert="horz" wrap="square" lIns="0" tIns="0" rIns="0" bIns="0" anchor="t" anchorCtr="0"/>
          <a:p>
            <a:pPr defTabSz="457200" eaLnBrk="1" hangingPunct="1">
              <a:lnSpc>
                <a:spcPct val="9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endParaRPr lang="zh-CN" altLang="en-GB" dirty="0">
              <a:ea typeface="宋体" panose="02010600030101010101" pitchFamily="2" charset="-122"/>
            </a:endParaRPr>
          </a:p>
          <a:p>
            <a:pPr defTabSz="457200" eaLnBrk="1" hangingPunct="1">
              <a:lnSpc>
                <a:spcPct val="9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3.2   </a:t>
            </a:r>
            <a:r>
              <a:rPr lang="zh-CN" altLang="en-GB" dirty="0">
                <a:ea typeface="宋体" panose="02010600030101010101" pitchFamily="2" charset="-122"/>
              </a:rPr>
              <a:t>项目人员</a:t>
            </a:r>
            <a:endParaRPr lang="zh-CN" altLang="en-GB" dirty="0">
              <a:ea typeface="宋体" panose="02010600030101010101" pitchFamily="2" charset="-122"/>
            </a:endParaRPr>
          </a:p>
          <a:p>
            <a:pPr defTabSz="457200" eaLnBrk="1" hangingPunct="1">
              <a:lnSpc>
                <a:spcPct val="90000"/>
              </a:lnSpc>
              <a:spcBef>
                <a:spcPts val="800"/>
              </a:spcBef>
              <a:buClr>
                <a:srgbClr val="3333CC"/>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3.3   </a:t>
            </a:r>
            <a:r>
              <a:rPr lang="zh-CN" altLang="en-GB" dirty="0">
                <a:ea typeface="宋体" panose="02010600030101010101" pitchFamily="2" charset="-122"/>
              </a:rPr>
              <a:t>工作量估算</a:t>
            </a:r>
            <a:endParaRPr lang="zh-CN" altLang="en-GB" dirty="0">
              <a:ea typeface="宋体" panose="02010600030101010101" pitchFamily="2" charset="-122"/>
            </a:endParaRPr>
          </a:p>
          <a:p>
            <a:pPr defTabSz="457200" eaLnBrk="1" hangingPunct="1">
              <a:lnSpc>
                <a:spcPct val="90000"/>
              </a:lnSpc>
              <a:spcBef>
                <a:spcPts val="800"/>
              </a:spcBef>
              <a:buClr>
                <a:srgbClr val="3333CC"/>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3.4   </a:t>
            </a:r>
            <a:r>
              <a:rPr lang="zh-CN" altLang="en-GB" dirty="0">
                <a:ea typeface="宋体" panose="02010600030101010101" pitchFamily="2" charset="-122"/>
              </a:rPr>
              <a:t>风险管理</a:t>
            </a:r>
            <a:endParaRPr lang="zh-CN" altLang="en-GB" dirty="0">
              <a:ea typeface="宋体" panose="02010600030101010101" pitchFamily="2" charset="-122"/>
            </a:endParaRPr>
          </a:p>
          <a:p>
            <a:pPr defTabSz="457200" eaLnBrk="1" hangingPunct="1">
              <a:lnSpc>
                <a:spcPct val="90000"/>
              </a:lnSpc>
              <a:spcBef>
                <a:spcPts val="800"/>
              </a:spcBef>
              <a:buClr>
                <a:srgbClr val="3333CC"/>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3.5   </a:t>
            </a:r>
            <a:r>
              <a:rPr lang="zh-CN" altLang="en-GB" dirty="0">
                <a:ea typeface="宋体" panose="02010600030101010101" pitchFamily="2" charset="-122"/>
              </a:rPr>
              <a:t>项目计划</a:t>
            </a:r>
            <a:endParaRPr lang="zh-CN" altLang="en-GB" dirty="0">
              <a:ea typeface="宋体" panose="02010600030101010101" pitchFamily="2" charset="-122"/>
            </a:endParaRPr>
          </a:p>
          <a:p>
            <a:pPr defTabSz="457200" eaLnBrk="1" hangingPunct="1">
              <a:lnSpc>
                <a:spcPct val="90000"/>
              </a:lnSpc>
              <a:spcBef>
                <a:spcPts val="800"/>
              </a:spcBef>
              <a:buClr>
                <a:srgbClr val="3333CC"/>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3.6	</a:t>
            </a:r>
            <a:r>
              <a:rPr lang="zh-CN" altLang="en-GB" dirty="0">
                <a:ea typeface="宋体" panose="02010600030101010101" pitchFamily="2" charset="-122"/>
              </a:rPr>
              <a:t>过程模型和项目管理</a:t>
            </a:r>
            <a:endParaRPr lang="zh-CN" altLang="en-GB" dirty="0">
              <a:ea typeface="宋体" panose="02010600030101010101" pitchFamily="2" charset="-122"/>
            </a:endParaRPr>
          </a:p>
          <a:p>
            <a:pPr defTabSz="457200" eaLnBrk="1" hangingPunct="1">
              <a:lnSpc>
                <a:spcPct val="90000"/>
              </a:lnSpc>
              <a:spcBef>
                <a:spcPts val="800"/>
              </a:spcBef>
              <a:buClr>
                <a:srgbClr val="3333CC"/>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3.7   </a:t>
            </a:r>
            <a:r>
              <a:rPr lang="zh-CN" altLang="en-GB" dirty="0">
                <a:ea typeface="宋体" panose="02010600030101010101" pitchFamily="2" charset="-122"/>
              </a:rPr>
              <a:t>信息系统的例子</a:t>
            </a:r>
            <a:endParaRPr lang="zh-CN" altLang="en-GB" dirty="0">
              <a:ea typeface="宋体" panose="02010600030101010101" pitchFamily="2" charset="-122"/>
            </a:endParaRPr>
          </a:p>
          <a:p>
            <a:pPr defTabSz="457200" eaLnBrk="1" hangingPunct="1">
              <a:lnSpc>
                <a:spcPct val="90000"/>
              </a:lnSpc>
              <a:spcBef>
                <a:spcPts val="800"/>
              </a:spcBef>
              <a:buClr>
                <a:srgbClr val="3333CC"/>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3.8  	</a:t>
            </a:r>
            <a:r>
              <a:rPr lang="zh-CN" altLang="en-GB" dirty="0">
                <a:ea typeface="宋体" panose="02010600030101010101" pitchFamily="2" charset="-122"/>
              </a:rPr>
              <a:t>实施系统的例子</a:t>
            </a:r>
            <a:endParaRPr lang="zh-CN" altLang="en-GB" dirty="0">
              <a:ea typeface="宋体" panose="02010600030101010101" pitchFamily="2" charset="-122"/>
            </a:endParaRPr>
          </a:p>
          <a:p>
            <a:pPr defTabSz="457200" eaLnBrk="1" hangingPunct="1">
              <a:lnSpc>
                <a:spcPct val="90000"/>
              </a:lnSpc>
              <a:spcBef>
                <a:spcPts val="800"/>
              </a:spcBef>
              <a:buClr>
                <a:srgbClr val="3333CC"/>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a:ea typeface="宋体" panose="02010600030101010101" pitchFamily="2" charset="-122"/>
              </a:rPr>
              <a:t>3.9   </a:t>
            </a:r>
            <a:r>
              <a:rPr lang="zh-CN" altLang="en-GB" dirty="0">
                <a:ea typeface="宋体" panose="02010600030101010101" pitchFamily="2" charset="-122"/>
              </a:rPr>
              <a:t>本章对单个开发人员的意义</a:t>
            </a:r>
            <a:endParaRPr lang="zh-CN" altLang="en-GB" dirty="0">
              <a:ea typeface="宋体" panose="02010600030101010101" pitchFamily="2" charset="-122"/>
            </a:endParaRPr>
          </a:p>
        </p:txBody>
      </p:sp>
    </p:spTree>
  </p:cSld>
  <p:clrMapOvr>
    <a:masterClrMapping/>
  </p:clrMapOvr>
  <p:transition spd="med">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 Box 2"/>
          <p:cNvSpPr txBox="1"/>
          <p:nvPr/>
        </p:nvSpPr>
        <p:spPr>
          <a:xfrm>
            <a:off x="2743200" y="381000"/>
            <a:ext cx="2209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6600"/>
                </a:solidFill>
                <a:latin typeface="宋体" panose="02010600030101010101" pitchFamily="2" charset="-122"/>
                <a:cs typeface="Lucida Sans Unicode" panose="020B0602030504020204" pitchFamily="34" charset="0"/>
              </a:rPr>
              <a:t>AOE</a:t>
            </a:r>
            <a:r>
              <a:rPr lang="zh-CN" altLang="en-US" sz="2400" b="1" dirty="0">
                <a:solidFill>
                  <a:srgbClr val="FF6600"/>
                </a:solidFill>
                <a:latin typeface="宋体" panose="02010600030101010101" pitchFamily="2" charset="-122"/>
                <a:cs typeface="Lucida Sans Unicode" panose="020B0602030504020204" pitchFamily="34" charset="0"/>
              </a:rPr>
              <a:t>网络举例</a:t>
            </a:r>
            <a:endParaRPr lang="zh-CN" altLang="en-US" sz="2400" b="1" dirty="0">
              <a:solidFill>
                <a:srgbClr val="FF6600"/>
              </a:solidFill>
              <a:latin typeface="宋体" panose="02010600030101010101" pitchFamily="2" charset="-122"/>
              <a:ea typeface="Lucida Sans Unicode" panose="020B0602030504020204" pitchFamily="34" charset="0"/>
            </a:endParaRPr>
          </a:p>
        </p:txBody>
      </p:sp>
      <p:grpSp>
        <p:nvGrpSpPr>
          <p:cNvPr id="62467" name="Group 60"/>
          <p:cNvGrpSpPr/>
          <p:nvPr/>
        </p:nvGrpSpPr>
        <p:grpSpPr>
          <a:xfrm>
            <a:off x="628650" y="838200"/>
            <a:ext cx="8134350" cy="2835275"/>
            <a:chOff x="300" y="528"/>
            <a:chExt cx="5124" cy="1786"/>
          </a:xfrm>
        </p:grpSpPr>
        <p:sp>
          <p:nvSpPr>
            <p:cNvPr id="392197" name="Oval 5"/>
            <p:cNvSpPr>
              <a:spLocks noChangeArrowheads="1"/>
            </p:cNvSpPr>
            <p:nvPr/>
          </p:nvSpPr>
          <p:spPr bwMode="auto">
            <a:xfrm>
              <a:off x="528" y="1201"/>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198" name="Text Box 6"/>
            <p:cNvSpPr txBox="1">
              <a:spLocks noChangeArrowheads="1"/>
            </p:cNvSpPr>
            <p:nvPr/>
          </p:nvSpPr>
          <p:spPr bwMode="auto">
            <a:xfrm>
              <a:off x="552" y="1185"/>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0</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199" name="Oval 7"/>
            <p:cNvSpPr>
              <a:spLocks noChangeArrowheads="1"/>
            </p:cNvSpPr>
            <p:nvPr/>
          </p:nvSpPr>
          <p:spPr bwMode="auto">
            <a:xfrm>
              <a:off x="1152" y="1840"/>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00" name="Text Box 8"/>
            <p:cNvSpPr txBox="1">
              <a:spLocks noChangeArrowheads="1"/>
            </p:cNvSpPr>
            <p:nvPr/>
          </p:nvSpPr>
          <p:spPr bwMode="auto">
            <a:xfrm>
              <a:off x="1179" y="1824"/>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3</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01" name="Oval 9"/>
            <p:cNvSpPr>
              <a:spLocks noChangeArrowheads="1"/>
            </p:cNvSpPr>
            <p:nvPr/>
          </p:nvSpPr>
          <p:spPr bwMode="auto">
            <a:xfrm>
              <a:off x="1341" y="544"/>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02" name="Text Box 10"/>
            <p:cNvSpPr txBox="1">
              <a:spLocks noChangeArrowheads="1"/>
            </p:cNvSpPr>
            <p:nvPr/>
          </p:nvSpPr>
          <p:spPr bwMode="auto">
            <a:xfrm>
              <a:off x="1368" y="52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dirty="0">
                  <a:solidFill>
                    <a:srgbClr val="FFFFFF"/>
                  </a:solidFill>
                  <a:latin typeface="宋体" panose="02010600030101010101" pitchFamily="2" charset="-122"/>
                  <a:ea typeface="+mn-ea"/>
                  <a:cs typeface="+mn-cs"/>
                </a:rPr>
                <a:t>1</a:t>
              </a:r>
              <a:endParaRPr kumimoji="1" lang="en-US" altLang="zh-CN" b="1" kern="1200" cap="none" spc="0" normalizeH="0" baseline="0" noProof="0" dirty="0">
                <a:solidFill>
                  <a:srgbClr val="FF9933"/>
                </a:solidFill>
                <a:latin typeface="宋体" panose="02010600030101010101" pitchFamily="2" charset="-122"/>
                <a:ea typeface="+mn-ea"/>
                <a:cs typeface="+mn-cs"/>
              </a:endParaRPr>
            </a:p>
          </p:txBody>
        </p:sp>
        <p:sp>
          <p:nvSpPr>
            <p:cNvPr id="392203" name="Oval 11"/>
            <p:cNvSpPr>
              <a:spLocks noChangeArrowheads="1"/>
            </p:cNvSpPr>
            <p:nvPr/>
          </p:nvSpPr>
          <p:spPr bwMode="auto">
            <a:xfrm>
              <a:off x="1341" y="1216"/>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04" name="Text Box 12"/>
            <p:cNvSpPr txBox="1">
              <a:spLocks noChangeArrowheads="1"/>
            </p:cNvSpPr>
            <p:nvPr/>
          </p:nvSpPr>
          <p:spPr bwMode="auto">
            <a:xfrm>
              <a:off x="1368" y="1200"/>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2</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05" name="Oval 13"/>
            <p:cNvSpPr>
              <a:spLocks noChangeArrowheads="1"/>
            </p:cNvSpPr>
            <p:nvPr/>
          </p:nvSpPr>
          <p:spPr bwMode="auto">
            <a:xfrm>
              <a:off x="1917" y="1840"/>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06" name="Text Box 14"/>
            <p:cNvSpPr txBox="1">
              <a:spLocks noChangeArrowheads="1"/>
            </p:cNvSpPr>
            <p:nvPr/>
          </p:nvSpPr>
          <p:spPr bwMode="auto">
            <a:xfrm>
              <a:off x="1944" y="1836"/>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5</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07" name="Oval 15"/>
            <p:cNvSpPr>
              <a:spLocks noChangeArrowheads="1"/>
            </p:cNvSpPr>
            <p:nvPr/>
          </p:nvSpPr>
          <p:spPr bwMode="auto">
            <a:xfrm>
              <a:off x="3309" y="1264"/>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08" name="Text Box 16"/>
            <p:cNvSpPr txBox="1">
              <a:spLocks noChangeArrowheads="1"/>
            </p:cNvSpPr>
            <p:nvPr/>
          </p:nvSpPr>
          <p:spPr bwMode="auto">
            <a:xfrm>
              <a:off x="3336" y="124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8</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09" name="Oval 17"/>
            <p:cNvSpPr>
              <a:spLocks noChangeArrowheads="1"/>
            </p:cNvSpPr>
            <p:nvPr/>
          </p:nvSpPr>
          <p:spPr bwMode="auto">
            <a:xfrm>
              <a:off x="1965" y="976"/>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10" name="Text Box 18"/>
            <p:cNvSpPr txBox="1">
              <a:spLocks noChangeArrowheads="1"/>
            </p:cNvSpPr>
            <p:nvPr/>
          </p:nvSpPr>
          <p:spPr bwMode="auto">
            <a:xfrm>
              <a:off x="1980" y="960"/>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4</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11" name="Oval 19"/>
            <p:cNvSpPr>
              <a:spLocks noChangeArrowheads="1"/>
            </p:cNvSpPr>
            <p:nvPr/>
          </p:nvSpPr>
          <p:spPr bwMode="auto">
            <a:xfrm>
              <a:off x="2637" y="736"/>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12" name="Text Box 20"/>
            <p:cNvSpPr txBox="1">
              <a:spLocks noChangeArrowheads="1"/>
            </p:cNvSpPr>
            <p:nvPr/>
          </p:nvSpPr>
          <p:spPr bwMode="auto">
            <a:xfrm>
              <a:off x="2652" y="720"/>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6</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13" name="Oval 21"/>
            <p:cNvSpPr>
              <a:spLocks noChangeArrowheads="1"/>
            </p:cNvSpPr>
            <p:nvPr/>
          </p:nvSpPr>
          <p:spPr bwMode="auto">
            <a:xfrm>
              <a:off x="2637" y="1567"/>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14" name="Text Box 22"/>
            <p:cNvSpPr txBox="1">
              <a:spLocks noChangeArrowheads="1"/>
            </p:cNvSpPr>
            <p:nvPr/>
          </p:nvSpPr>
          <p:spPr bwMode="auto">
            <a:xfrm>
              <a:off x="2664" y="1563"/>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7</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15" name="Freeform 23"/>
            <p:cNvSpPr/>
            <p:nvPr/>
          </p:nvSpPr>
          <p:spPr bwMode="auto">
            <a:xfrm>
              <a:off x="708" y="696"/>
              <a:ext cx="660" cy="516"/>
            </a:xfrm>
            <a:custGeom>
              <a:avLst/>
              <a:gdLst>
                <a:gd name="T0" fmla="*/ 0 w 660"/>
                <a:gd name="T1" fmla="*/ 516 h 516"/>
                <a:gd name="T2" fmla="*/ 660 w 660"/>
                <a:gd name="T3" fmla="*/ 0 h 516"/>
              </a:gdLst>
              <a:ahLst/>
              <a:cxnLst>
                <a:cxn ang="0">
                  <a:pos x="T0" y="T1"/>
                </a:cxn>
                <a:cxn ang="0">
                  <a:pos x="T2" y="T3"/>
                </a:cxn>
              </a:cxnLst>
              <a:rect l="0" t="0" r="r" b="b"/>
              <a:pathLst>
                <a:path w="660" h="516">
                  <a:moveTo>
                    <a:pt x="0" y="516"/>
                  </a:moveTo>
                  <a:lnTo>
                    <a:pt x="660"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16" name="Freeform 24"/>
            <p:cNvSpPr/>
            <p:nvPr/>
          </p:nvSpPr>
          <p:spPr bwMode="auto">
            <a:xfrm>
              <a:off x="756" y="1332"/>
              <a:ext cx="564" cy="1"/>
            </a:xfrm>
            <a:custGeom>
              <a:avLst/>
              <a:gdLst>
                <a:gd name="T0" fmla="*/ 0 w 564"/>
                <a:gd name="T1" fmla="*/ 0 h 1"/>
                <a:gd name="T2" fmla="*/ 564 w 564"/>
                <a:gd name="T3" fmla="*/ 0 h 1"/>
              </a:gdLst>
              <a:ahLst/>
              <a:cxnLst>
                <a:cxn ang="0">
                  <a:pos x="T0" y="T1"/>
                </a:cxn>
                <a:cxn ang="0">
                  <a:pos x="T2" y="T3"/>
                </a:cxn>
              </a:cxnLst>
              <a:rect l="0" t="0" r="r" b="b"/>
              <a:pathLst>
                <a:path w="564" h="1">
                  <a:moveTo>
                    <a:pt x="0" y="0"/>
                  </a:moveTo>
                  <a:lnTo>
                    <a:pt x="564"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17" name="Freeform 25"/>
            <p:cNvSpPr/>
            <p:nvPr/>
          </p:nvSpPr>
          <p:spPr bwMode="auto">
            <a:xfrm>
              <a:off x="684" y="1416"/>
              <a:ext cx="468" cy="540"/>
            </a:xfrm>
            <a:custGeom>
              <a:avLst/>
              <a:gdLst>
                <a:gd name="T0" fmla="*/ 0 w 468"/>
                <a:gd name="T1" fmla="*/ 0 h 540"/>
                <a:gd name="T2" fmla="*/ 468 w 468"/>
                <a:gd name="T3" fmla="*/ 540 h 540"/>
              </a:gdLst>
              <a:ahLst/>
              <a:cxnLst>
                <a:cxn ang="0">
                  <a:pos x="T0" y="T1"/>
                </a:cxn>
                <a:cxn ang="0">
                  <a:pos x="T2" y="T3"/>
                </a:cxn>
              </a:cxnLst>
              <a:rect l="0" t="0" r="r" b="b"/>
              <a:pathLst>
                <a:path w="468" h="540">
                  <a:moveTo>
                    <a:pt x="0" y="0"/>
                  </a:moveTo>
                  <a:lnTo>
                    <a:pt x="468" y="54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0" name="Freeform 28"/>
            <p:cNvSpPr/>
            <p:nvPr/>
          </p:nvSpPr>
          <p:spPr bwMode="auto">
            <a:xfrm>
              <a:off x="1572" y="1128"/>
              <a:ext cx="408" cy="156"/>
            </a:xfrm>
            <a:custGeom>
              <a:avLst/>
              <a:gdLst>
                <a:gd name="T0" fmla="*/ 0 w 408"/>
                <a:gd name="T1" fmla="*/ 156 h 156"/>
                <a:gd name="T2" fmla="*/ 408 w 408"/>
                <a:gd name="T3" fmla="*/ 0 h 156"/>
              </a:gdLst>
              <a:ahLst/>
              <a:cxnLst>
                <a:cxn ang="0">
                  <a:pos x="T0" y="T1"/>
                </a:cxn>
                <a:cxn ang="0">
                  <a:pos x="T2" y="T3"/>
                </a:cxn>
              </a:cxnLst>
              <a:rect l="0" t="0" r="r" b="b"/>
              <a:pathLst>
                <a:path w="408" h="156">
                  <a:moveTo>
                    <a:pt x="0" y="156"/>
                  </a:moveTo>
                  <a:lnTo>
                    <a:pt x="408"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2" name="Freeform 30"/>
            <p:cNvSpPr/>
            <p:nvPr/>
          </p:nvSpPr>
          <p:spPr bwMode="auto">
            <a:xfrm>
              <a:off x="2184" y="876"/>
              <a:ext cx="456" cy="156"/>
            </a:xfrm>
            <a:custGeom>
              <a:avLst/>
              <a:gdLst>
                <a:gd name="T0" fmla="*/ 0 w 456"/>
                <a:gd name="T1" fmla="*/ 156 h 156"/>
                <a:gd name="T2" fmla="*/ 456 w 456"/>
                <a:gd name="T3" fmla="*/ 0 h 156"/>
              </a:gdLst>
              <a:ahLst/>
              <a:cxnLst>
                <a:cxn ang="0">
                  <a:pos x="T0" y="T1"/>
                </a:cxn>
                <a:cxn ang="0">
                  <a:pos x="T2" y="T3"/>
                </a:cxn>
              </a:cxnLst>
              <a:rect l="0" t="0" r="r" b="b"/>
              <a:pathLst>
                <a:path w="456" h="156">
                  <a:moveTo>
                    <a:pt x="0" y="156"/>
                  </a:moveTo>
                  <a:lnTo>
                    <a:pt x="456"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3" name="Freeform 31"/>
            <p:cNvSpPr/>
            <p:nvPr/>
          </p:nvSpPr>
          <p:spPr bwMode="auto">
            <a:xfrm>
              <a:off x="2172" y="1152"/>
              <a:ext cx="480" cy="456"/>
            </a:xfrm>
            <a:custGeom>
              <a:avLst/>
              <a:gdLst>
                <a:gd name="T0" fmla="*/ 0 w 480"/>
                <a:gd name="T1" fmla="*/ 0 h 456"/>
                <a:gd name="T2" fmla="*/ 480 w 480"/>
                <a:gd name="T3" fmla="*/ 456 h 456"/>
              </a:gdLst>
              <a:ahLst/>
              <a:cxnLst>
                <a:cxn ang="0">
                  <a:pos x="T0" y="T1"/>
                </a:cxn>
                <a:cxn ang="0">
                  <a:pos x="T2" y="T3"/>
                </a:cxn>
              </a:cxnLst>
              <a:rect l="0" t="0" r="r" b="b"/>
              <a:pathLst>
                <a:path w="480" h="456">
                  <a:moveTo>
                    <a:pt x="0" y="0"/>
                  </a:moveTo>
                  <a:lnTo>
                    <a:pt x="480" y="456"/>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4" name="Freeform 32"/>
            <p:cNvSpPr/>
            <p:nvPr/>
          </p:nvSpPr>
          <p:spPr bwMode="auto">
            <a:xfrm>
              <a:off x="1380" y="1968"/>
              <a:ext cx="552" cy="1"/>
            </a:xfrm>
            <a:custGeom>
              <a:avLst/>
              <a:gdLst>
                <a:gd name="T0" fmla="*/ 0 w 552"/>
                <a:gd name="T1" fmla="*/ 0 h 1"/>
                <a:gd name="T2" fmla="*/ 552 w 552"/>
                <a:gd name="T3" fmla="*/ 0 h 1"/>
              </a:gdLst>
              <a:ahLst/>
              <a:cxnLst>
                <a:cxn ang="0">
                  <a:pos x="T0" y="T1"/>
                </a:cxn>
                <a:cxn ang="0">
                  <a:pos x="T2" y="T3"/>
                </a:cxn>
              </a:cxnLst>
              <a:rect l="0" t="0" r="r" b="b"/>
              <a:pathLst>
                <a:path w="552" h="1">
                  <a:moveTo>
                    <a:pt x="0" y="0"/>
                  </a:moveTo>
                  <a:lnTo>
                    <a:pt x="552"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5" name="Freeform 33"/>
            <p:cNvSpPr/>
            <p:nvPr/>
          </p:nvSpPr>
          <p:spPr bwMode="auto">
            <a:xfrm>
              <a:off x="2136" y="1716"/>
              <a:ext cx="504" cy="192"/>
            </a:xfrm>
            <a:custGeom>
              <a:avLst/>
              <a:gdLst>
                <a:gd name="T0" fmla="*/ 0 w 504"/>
                <a:gd name="T1" fmla="*/ 192 h 192"/>
                <a:gd name="T2" fmla="*/ 504 w 504"/>
                <a:gd name="T3" fmla="*/ 0 h 192"/>
              </a:gdLst>
              <a:ahLst/>
              <a:cxnLst>
                <a:cxn ang="0">
                  <a:pos x="T0" y="T1"/>
                </a:cxn>
                <a:cxn ang="0">
                  <a:pos x="T2" y="T3"/>
                </a:cxn>
              </a:cxnLst>
              <a:rect l="0" t="0" r="r" b="b"/>
              <a:pathLst>
                <a:path w="504" h="192">
                  <a:moveTo>
                    <a:pt x="0" y="192"/>
                  </a:moveTo>
                  <a:lnTo>
                    <a:pt x="504"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6" name="Text Box 34"/>
            <p:cNvSpPr txBox="1">
              <a:spLocks noChangeArrowheads="1"/>
            </p:cNvSpPr>
            <p:nvPr/>
          </p:nvSpPr>
          <p:spPr bwMode="auto">
            <a:xfrm>
              <a:off x="1488" y="2064"/>
              <a:ext cx="115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AOE</a:t>
              </a:r>
              <a:r>
                <a:rPr kumimoji="1" lang="zh-CN" altLang="en-US" sz="2000" b="1" kern="1200" cap="none" spc="0" normalizeH="0" baseline="0" noProof="0">
                  <a:solidFill>
                    <a:srgbClr val="FFFFFF"/>
                  </a:solidFill>
                  <a:latin typeface="宋体" panose="02010600030101010101" pitchFamily="2" charset="-122"/>
                  <a:ea typeface="+mn-ea"/>
                  <a:cs typeface="+mn-cs"/>
                </a:rPr>
                <a:t>网的例子</a:t>
              </a:r>
              <a:endParaRPr kumimoji="1" lang="zh-CN" altLang="en-US" sz="2000" b="1" kern="1200" cap="none" spc="0" normalizeH="0" baseline="0" noProof="0">
                <a:solidFill>
                  <a:srgbClr val="FF9933"/>
                </a:solidFill>
                <a:latin typeface="宋体" panose="02010600030101010101" pitchFamily="2" charset="-122"/>
                <a:ea typeface="+mn-ea"/>
                <a:cs typeface="+mn-cs"/>
              </a:endParaRPr>
            </a:p>
          </p:txBody>
        </p:sp>
        <p:sp>
          <p:nvSpPr>
            <p:cNvPr id="392227" name="Freeform 35"/>
            <p:cNvSpPr/>
            <p:nvPr/>
          </p:nvSpPr>
          <p:spPr bwMode="auto">
            <a:xfrm>
              <a:off x="1560" y="708"/>
              <a:ext cx="444" cy="300"/>
            </a:xfrm>
            <a:custGeom>
              <a:avLst/>
              <a:gdLst>
                <a:gd name="T0" fmla="*/ 0 w 444"/>
                <a:gd name="T1" fmla="*/ 0 h 300"/>
                <a:gd name="T2" fmla="*/ 444 w 444"/>
                <a:gd name="T3" fmla="*/ 300 h 300"/>
              </a:gdLst>
              <a:ahLst/>
              <a:cxnLst>
                <a:cxn ang="0">
                  <a:pos x="T0" y="T1"/>
                </a:cxn>
                <a:cxn ang="0">
                  <a:pos x="T2" y="T3"/>
                </a:cxn>
              </a:cxnLst>
              <a:rect l="0" t="0" r="r" b="b"/>
              <a:pathLst>
                <a:path w="444" h="300">
                  <a:moveTo>
                    <a:pt x="0" y="0"/>
                  </a:moveTo>
                  <a:lnTo>
                    <a:pt x="444" y="300"/>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8" name="Freeform 36"/>
            <p:cNvSpPr/>
            <p:nvPr/>
          </p:nvSpPr>
          <p:spPr bwMode="auto">
            <a:xfrm>
              <a:off x="2868" y="900"/>
              <a:ext cx="492" cy="384"/>
            </a:xfrm>
            <a:custGeom>
              <a:avLst/>
              <a:gdLst>
                <a:gd name="T0" fmla="*/ 0 w 492"/>
                <a:gd name="T1" fmla="*/ 0 h 384"/>
                <a:gd name="T2" fmla="*/ 492 w 492"/>
                <a:gd name="T3" fmla="*/ 384 h 384"/>
              </a:gdLst>
              <a:ahLst/>
              <a:cxnLst>
                <a:cxn ang="0">
                  <a:pos x="T0" y="T1"/>
                </a:cxn>
                <a:cxn ang="0">
                  <a:pos x="T2" y="T3"/>
                </a:cxn>
              </a:cxnLst>
              <a:rect l="0" t="0" r="r" b="b"/>
              <a:pathLst>
                <a:path w="492" h="384">
                  <a:moveTo>
                    <a:pt x="0" y="0"/>
                  </a:moveTo>
                  <a:lnTo>
                    <a:pt x="492" y="384"/>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29" name="Freeform 37"/>
            <p:cNvSpPr/>
            <p:nvPr/>
          </p:nvSpPr>
          <p:spPr bwMode="auto">
            <a:xfrm>
              <a:off x="2856" y="1428"/>
              <a:ext cx="456" cy="216"/>
            </a:xfrm>
            <a:custGeom>
              <a:avLst/>
              <a:gdLst>
                <a:gd name="T0" fmla="*/ 0 w 456"/>
                <a:gd name="T1" fmla="*/ 216 h 216"/>
                <a:gd name="T2" fmla="*/ 456 w 456"/>
                <a:gd name="T3" fmla="*/ 0 h 216"/>
              </a:gdLst>
              <a:ahLst/>
              <a:cxnLst>
                <a:cxn ang="0">
                  <a:pos x="T0" y="T1"/>
                </a:cxn>
                <a:cxn ang="0">
                  <a:pos x="T2" y="T3"/>
                </a:cxn>
              </a:cxnLst>
              <a:rect l="0" t="0" r="r" b="b"/>
              <a:pathLst>
                <a:path w="456" h="216">
                  <a:moveTo>
                    <a:pt x="0" y="216"/>
                  </a:moveTo>
                  <a:lnTo>
                    <a:pt x="456" y="0"/>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30" name="Text Box 38"/>
            <p:cNvSpPr txBox="1">
              <a:spLocks noChangeArrowheads="1"/>
            </p:cNvSpPr>
            <p:nvPr/>
          </p:nvSpPr>
          <p:spPr bwMode="auto">
            <a:xfrm>
              <a:off x="300" y="1176"/>
              <a:ext cx="48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s</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2231" name="Text Box 39"/>
            <p:cNvSpPr txBox="1">
              <a:spLocks noChangeArrowheads="1"/>
            </p:cNvSpPr>
            <p:nvPr/>
          </p:nvSpPr>
          <p:spPr bwMode="auto">
            <a:xfrm>
              <a:off x="3588" y="1236"/>
              <a:ext cx="33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f</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2232" name="Text Box 40"/>
            <p:cNvSpPr txBox="1">
              <a:spLocks noChangeArrowheads="1"/>
            </p:cNvSpPr>
            <p:nvPr/>
          </p:nvSpPr>
          <p:spPr bwMode="auto">
            <a:xfrm>
              <a:off x="672" y="75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0</a:t>
              </a:r>
              <a:r>
                <a:rPr kumimoji="1" lang="en-US" altLang="zh-CN" sz="2000" b="1" kern="1200" cap="none" spc="0" normalizeH="0" baseline="0" noProof="0">
                  <a:solidFill>
                    <a:srgbClr val="FFFFFF"/>
                  </a:solidFill>
                  <a:latin typeface="宋体" panose="02010600030101010101" pitchFamily="2" charset="-122"/>
                  <a:ea typeface="+mn-ea"/>
                  <a:cs typeface="+mn-cs"/>
                </a:rPr>
                <a:t>=6</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2233" name="Text Box 41"/>
            <p:cNvSpPr txBox="1">
              <a:spLocks noChangeArrowheads="1"/>
            </p:cNvSpPr>
            <p:nvPr/>
          </p:nvSpPr>
          <p:spPr bwMode="auto">
            <a:xfrm>
              <a:off x="768" y="1092"/>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2234" name="Text Box 42"/>
            <p:cNvSpPr txBox="1">
              <a:spLocks noChangeArrowheads="1"/>
            </p:cNvSpPr>
            <p:nvPr/>
          </p:nvSpPr>
          <p:spPr bwMode="auto">
            <a:xfrm>
              <a:off x="480" y="1572"/>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2</a:t>
              </a:r>
              <a:r>
                <a:rPr kumimoji="1" lang="en-US" altLang="zh-CN" sz="2000" b="1" kern="1200" cap="none" spc="0" normalizeH="0" baseline="0" noProof="0">
                  <a:solidFill>
                    <a:srgbClr val="FFFFFF"/>
                  </a:solidFill>
                  <a:latin typeface="宋体" panose="02010600030101010101" pitchFamily="2" charset="-122"/>
                  <a:ea typeface="+mn-ea"/>
                  <a:cs typeface="+mn-cs"/>
                </a:rPr>
                <a:t>=5</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2235" name="Text Box 43"/>
            <p:cNvSpPr txBox="1">
              <a:spLocks noChangeArrowheads="1"/>
            </p:cNvSpPr>
            <p:nvPr/>
          </p:nvSpPr>
          <p:spPr bwMode="auto">
            <a:xfrm>
              <a:off x="1680" y="57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3</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2236" name="Text Box 44"/>
            <p:cNvSpPr txBox="1">
              <a:spLocks noChangeArrowheads="1"/>
            </p:cNvSpPr>
            <p:nvPr/>
          </p:nvSpPr>
          <p:spPr bwMode="auto">
            <a:xfrm>
              <a:off x="1500" y="98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dirty="0">
                  <a:solidFill>
                    <a:srgbClr val="FFFFFF"/>
                  </a:solidFill>
                  <a:latin typeface="宋体" panose="02010600030101010101" pitchFamily="2" charset="-122"/>
                  <a:ea typeface="+mn-ea"/>
                  <a:cs typeface="+mn-cs"/>
                </a:rPr>
                <a:t>a</a:t>
              </a:r>
              <a:r>
                <a:rPr kumimoji="1" lang="en-US" altLang="zh-CN" sz="2000" b="1" kern="1200" cap="none" spc="0" normalizeH="0" baseline="-25000" noProof="0" dirty="0">
                  <a:solidFill>
                    <a:srgbClr val="FFFFFF"/>
                  </a:solidFill>
                  <a:latin typeface="宋体" panose="02010600030101010101" pitchFamily="2" charset="-122"/>
                  <a:ea typeface="+mn-ea"/>
                  <a:cs typeface="+mn-cs"/>
                </a:rPr>
                <a:t>4</a:t>
              </a:r>
              <a:r>
                <a:rPr kumimoji="1" lang="en-US" altLang="zh-CN" sz="2000" b="1" kern="1200" cap="none" spc="0" normalizeH="0" baseline="0" noProof="0" dirty="0">
                  <a:solidFill>
                    <a:srgbClr val="FFFFFF"/>
                  </a:solidFill>
                  <a:latin typeface="宋体" panose="02010600030101010101" pitchFamily="2" charset="-122"/>
                  <a:ea typeface="+mn-ea"/>
                  <a:cs typeface="+mn-cs"/>
                </a:rPr>
                <a:t>=1</a:t>
              </a:r>
              <a:endParaRPr kumimoji="1" lang="en-US" altLang="zh-CN" sz="2000" b="1" kern="1200" cap="none" spc="0" normalizeH="0" baseline="0" noProof="0" dirty="0">
                <a:solidFill>
                  <a:srgbClr val="FFFFFF"/>
                </a:solidFill>
                <a:latin typeface="宋体" panose="02010600030101010101" pitchFamily="2" charset="-122"/>
                <a:ea typeface="+mn-ea"/>
                <a:cs typeface="+mn-cs"/>
              </a:endParaRPr>
            </a:p>
          </p:txBody>
        </p:sp>
        <p:sp>
          <p:nvSpPr>
            <p:cNvPr id="392237" name="Text Box 45"/>
            <p:cNvSpPr txBox="1">
              <a:spLocks noChangeArrowheads="1"/>
            </p:cNvSpPr>
            <p:nvPr/>
          </p:nvSpPr>
          <p:spPr bwMode="auto">
            <a:xfrm>
              <a:off x="1440" y="170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5</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2238" name="Text Box 46"/>
            <p:cNvSpPr txBox="1">
              <a:spLocks noChangeArrowheads="1"/>
            </p:cNvSpPr>
            <p:nvPr/>
          </p:nvSpPr>
          <p:spPr bwMode="auto">
            <a:xfrm>
              <a:off x="2136" y="732"/>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6</a:t>
              </a:r>
              <a:r>
                <a:rPr kumimoji="1" lang="en-US" altLang="zh-CN" sz="2000" b="1" kern="1200" cap="none" spc="0" normalizeH="0" baseline="0" noProof="0">
                  <a:solidFill>
                    <a:srgbClr val="FFFFFF"/>
                  </a:solidFill>
                  <a:latin typeface="宋体" panose="02010600030101010101" pitchFamily="2" charset="-122"/>
                  <a:ea typeface="+mn-ea"/>
                  <a:cs typeface="+mn-cs"/>
                </a:rPr>
                <a:t>=9</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2239" name="Text Box 47"/>
            <p:cNvSpPr txBox="1">
              <a:spLocks noChangeArrowheads="1"/>
            </p:cNvSpPr>
            <p:nvPr/>
          </p:nvSpPr>
          <p:spPr bwMode="auto">
            <a:xfrm>
              <a:off x="2028" y="129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7</a:t>
              </a:r>
              <a:r>
                <a:rPr kumimoji="1" lang="en-US" altLang="zh-CN" sz="2000" b="1" kern="1200" cap="none" spc="0" normalizeH="0" baseline="0" noProof="0">
                  <a:solidFill>
                    <a:srgbClr val="FFFFFF"/>
                  </a:solidFill>
                  <a:latin typeface="宋体" panose="02010600030101010101" pitchFamily="2" charset="-122"/>
                  <a:ea typeface="+mn-ea"/>
                  <a:cs typeface="+mn-cs"/>
                </a:rPr>
                <a:t>=8</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2240" name="Text Box 48"/>
            <p:cNvSpPr txBox="1">
              <a:spLocks noChangeArrowheads="1"/>
            </p:cNvSpPr>
            <p:nvPr/>
          </p:nvSpPr>
          <p:spPr bwMode="auto">
            <a:xfrm>
              <a:off x="2256" y="175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8</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2241" name="Text Box 49"/>
            <p:cNvSpPr txBox="1">
              <a:spLocks noChangeArrowheads="1"/>
            </p:cNvSpPr>
            <p:nvPr/>
          </p:nvSpPr>
          <p:spPr bwMode="auto">
            <a:xfrm>
              <a:off x="2976" y="842"/>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9</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2242" name="Text Box 50"/>
            <p:cNvSpPr txBox="1">
              <a:spLocks noChangeArrowheads="1"/>
            </p:cNvSpPr>
            <p:nvPr/>
          </p:nvSpPr>
          <p:spPr bwMode="auto">
            <a:xfrm>
              <a:off x="2976" y="1476"/>
              <a:ext cx="57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10</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2243" name="Oval 51"/>
            <p:cNvSpPr>
              <a:spLocks noChangeArrowheads="1"/>
            </p:cNvSpPr>
            <p:nvPr/>
          </p:nvSpPr>
          <p:spPr bwMode="auto">
            <a:xfrm>
              <a:off x="3825" y="1780"/>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44" name="Text Box 52"/>
            <p:cNvSpPr txBox="1">
              <a:spLocks noChangeArrowheads="1"/>
            </p:cNvSpPr>
            <p:nvPr/>
          </p:nvSpPr>
          <p:spPr bwMode="auto">
            <a:xfrm>
              <a:off x="3864" y="1764"/>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i</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45" name="Oval 53"/>
            <p:cNvSpPr>
              <a:spLocks noChangeArrowheads="1"/>
            </p:cNvSpPr>
            <p:nvPr/>
          </p:nvSpPr>
          <p:spPr bwMode="auto">
            <a:xfrm>
              <a:off x="4929" y="1780"/>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46" name="Text Box 54"/>
            <p:cNvSpPr txBox="1">
              <a:spLocks noChangeArrowheads="1"/>
            </p:cNvSpPr>
            <p:nvPr/>
          </p:nvSpPr>
          <p:spPr bwMode="auto">
            <a:xfrm>
              <a:off x="4956" y="175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j</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2247" name="Line 55"/>
            <p:cNvSpPr>
              <a:spLocks noChangeShapeType="1"/>
            </p:cNvSpPr>
            <p:nvPr/>
          </p:nvSpPr>
          <p:spPr bwMode="auto">
            <a:xfrm>
              <a:off x="4068" y="1884"/>
              <a:ext cx="864" cy="0"/>
            </a:xfrm>
            <a:prstGeom prst="line">
              <a:avLst/>
            </a:prstGeom>
            <a:noFill/>
            <a:ln w="9525">
              <a:solidFill>
                <a:schemeClr val="bg1"/>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2248" name="Text Box 56"/>
            <p:cNvSpPr txBox="1">
              <a:spLocks noChangeArrowheads="1"/>
            </p:cNvSpPr>
            <p:nvPr/>
          </p:nvSpPr>
          <p:spPr bwMode="auto">
            <a:xfrm>
              <a:off x="4128" y="1620"/>
              <a:ext cx="1104"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k</a:t>
              </a:r>
              <a:r>
                <a:rPr kumimoji="1" lang="en-US" altLang="zh-CN" sz="2000" b="1" kern="1200" cap="none" spc="0" normalizeH="0" baseline="0" noProof="0">
                  <a:solidFill>
                    <a:srgbClr val="FFFFFF"/>
                  </a:solidFill>
                  <a:latin typeface="宋体" panose="02010600030101010101" pitchFamily="2" charset="-122"/>
                  <a:ea typeface="+mn-ea"/>
                  <a:cs typeface="+mn-cs"/>
                </a:rPr>
                <a:t>=w(i,j)</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62518" name="Text Box 57"/>
            <p:cNvSpPr txBox="1"/>
            <p:nvPr/>
          </p:nvSpPr>
          <p:spPr>
            <a:xfrm>
              <a:off x="3696" y="2064"/>
              <a:ext cx="1728"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边</a:t>
              </a:r>
              <a:r>
                <a:rPr lang="en-US" altLang="zh-CN" sz="2000" b="1" dirty="0">
                  <a:solidFill>
                    <a:srgbClr val="FFFFFF"/>
                  </a:solidFill>
                  <a:latin typeface="宋体" panose="02010600030101010101" pitchFamily="2" charset="-122"/>
                  <a:cs typeface="Lucida Sans Unicode" panose="020B0602030504020204" pitchFamily="34" charset="0"/>
                </a:rPr>
                <a:t>(i,j)</a:t>
              </a:r>
              <a:r>
                <a:rPr lang="zh-CN" altLang="zh-CN" sz="2000" b="1" dirty="0">
                  <a:solidFill>
                    <a:srgbClr val="FFFFFF"/>
                  </a:solidFill>
                  <a:latin typeface="宋体" panose="02010600030101010101" pitchFamily="2" charset="-122"/>
                  <a:cs typeface="Lucida Sans Unicode" panose="020B0602030504020204" pitchFamily="34" charset="0"/>
                </a:rPr>
                <a:t>的权值</a:t>
              </a:r>
              <a:r>
                <a:rPr lang="en-US" altLang="zh-CN" sz="2000" b="1" dirty="0">
                  <a:solidFill>
                    <a:srgbClr val="FFFFFF"/>
                  </a:solidFill>
                  <a:latin typeface="宋体" panose="02010600030101010101" pitchFamily="2" charset="-122"/>
                  <a:cs typeface="Lucida Sans Unicode" panose="020B0602030504020204" pitchFamily="34" charset="0"/>
                </a:rPr>
                <a:t>w(i,j)</a:t>
              </a:r>
              <a:endParaRPr lang="en-US" altLang="zh-CN" sz="2000" b="1" dirty="0">
                <a:solidFill>
                  <a:srgbClr val="FFFFFF"/>
                </a:solidFill>
                <a:latin typeface="宋体" panose="02010600030101010101" pitchFamily="2" charset="-122"/>
                <a:ea typeface="Lucida Sans Unicode" panose="020B0602030504020204" pitchFamily="34" charset="0"/>
              </a:endParaRPr>
            </a:p>
          </p:txBody>
        </p:sp>
      </p:grpSp>
      <p:sp>
        <p:nvSpPr>
          <p:cNvPr id="62468" name="Text Box 59"/>
          <p:cNvSpPr txBox="1"/>
          <p:nvPr/>
        </p:nvSpPr>
        <p:spPr>
          <a:xfrm>
            <a:off x="533400" y="3962400"/>
            <a:ext cx="8153400" cy="2386013"/>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10000"/>
              </a:lnSpc>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v</a:t>
            </a:r>
            <a:r>
              <a:rPr lang="en-US" altLang="zh-CN" sz="2000" b="1" baseline="-25000" dirty="0">
                <a:solidFill>
                  <a:srgbClr val="FFFFFF"/>
                </a:solidFill>
                <a:latin typeface="宋体" panose="02010600030101010101" pitchFamily="2" charset="-122"/>
                <a:cs typeface="Lucida Sans Unicode" panose="020B0602030504020204" pitchFamily="34" charset="0"/>
              </a:rPr>
              <a:t>0</a:t>
            </a:r>
            <a:r>
              <a:rPr lang="en-US" altLang="zh-CN" sz="2000" b="1" dirty="0">
                <a:solidFill>
                  <a:srgbClr val="FFFFFF"/>
                </a:solidFill>
                <a:latin typeface="宋体" panose="02010600030101010101" pitchFamily="2" charset="-122"/>
                <a:cs typeface="Lucida Sans Unicode" panose="020B0602030504020204" pitchFamily="34" charset="0"/>
              </a:rPr>
              <a:t>(s): </a:t>
            </a:r>
            <a:r>
              <a:rPr lang="zh-CN" altLang="zh-CN" sz="2000" b="1" dirty="0">
                <a:solidFill>
                  <a:srgbClr val="FFFFFF"/>
                </a:solidFill>
                <a:latin typeface="宋体" panose="02010600030101010101" pitchFamily="2" charset="-122"/>
                <a:cs typeface="Lucida Sans Unicode" panose="020B0602030504020204" pitchFamily="34" charset="0"/>
              </a:rPr>
              <a:t>整个工程的起点。    </a:t>
            </a:r>
            <a:r>
              <a:rPr lang="en-US" altLang="zh-CN" sz="2000" b="1" dirty="0">
                <a:solidFill>
                  <a:srgbClr val="FFFFFF"/>
                </a:solidFill>
                <a:latin typeface="宋体" panose="02010600030101010101" pitchFamily="2" charset="-122"/>
                <a:cs typeface="Lucida Sans Unicode" panose="020B0602030504020204" pitchFamily="34" charset="0"/>
              </a:rPr>
              <a:t>v</a:t>
            </a:r>
            <a:r>
              <a:rPr lang="en-US" altLang="zh-CN" sz="2000" b="1" baseline="-25000" dirty="0">
                <a:solidFill>
                  <a:srgbClr val="FFFFFF"/>
                </a:solidFill>
                <a:latin typeface="宋体" panose="02010600030101010101" pitchFamily="2" charset="-122"/>
                <a:cs typeface="Lucida Sans Unicode" panose="020B0602030504020204" pitchFamily="34" charset="0"/>
              </a:rPr>
              <a:t>8</a:t>
            </a:r>
            <a:r>
              <a:rPr lang="en-US" altLang="zh-CN" sz="2000" b="1" dirty="0">
                <a:solidFill>
                  <a:srgbClr val="FFFFFF"/>
                </a:solidFill>
                <a:latin typeface="宋体" panose="02010600030101010101" pitchFamily="2" charset="-122"/>
                <a:cs typeface="Lucida Sans Unicode" panose="020B0602030504020204" pitchFamily="34" charset="0"/>
              </a:rPr>
              <a:t>(f): </a:t>
            </a:r>
            <a:r>
              <a:rPr lang="zh-CN" altLang="en-US" sz="2000" b="1" dirty="0">
                <a:solidFill>
                  <a:srgbClr val="FFFFFF"/>
                </a:solidFill>
                <a:latin typeface="宋体" panose="02010600030101010101" pitchFamily="2" charset="-122"/>
                <a:cs typeface="Lucida Sans Unicode" panose="020B0602030504020204" pitchFamily="34" charset="0"/>
              </a:rPr>
              <a:t>整个工程的终点</a:t>
            </a:r>
            <a:r>
              <a:rPr lang="en-US" altLang="zh-CN" sz="2000" b="1" dirty="0">
                <a:solidFill>
                  <a:srgbClr val="FFFFFF"/>
                </a:solidFill>
                <a:latin typeface="宋体" panose="02010600030101010101" pitchFamily="2" charset="-122"/>
                <a:cs typeface="Lucida Sans Unicode" panose="020B0602030504020204" pitchFamily="34" charset="0"/>
              </a:rPr>
              <a:t>(</a:t>
            </a:r>
            <a:r>
              <a:rPr lang="zh-CN" altLang="en-US" sz="2000" b="1" dirty="0">
                <a:solidFill>
                  <a:srgbClr val="FFFFFF"/>
                </a:solidFill>
                <a:latin typeface="宋体" panose="02010600030101010101" pitchFamily="2" charset="-122"/>
                <a:cs typeface="Lucida Sans Unicode" panose="020B0602030504020204" pitchFamily="34" charset="0"/>
              </a:rPr>
              <a:t>结束</a:t>
            </a:r>
            <a:r>
              <a:rPr lang="en-US" altLang="zh-CN" sz="2000" b="1" dirty="0">
                <a:solidFill>
                  <a:srgbClr val="FFFFFF"/>
                </a:solidFill>
                <a:latin typeface="宋体" panose="02010600030101010101" pitchFamily="2" charset="-122"/>
                <a:cs typeface="Lucida Sans Unicode" panose="020B0602030504020204" pitchFamily="34" charset="0"/>
              </a:rPr>
              <a:t>)</a:t>
            </a:r>
            <a:r>
              <a:rPr lang="zh-CN" altLang="en-US" sz="2000" b="1" dirty="0">
                <a:solidFill>
                  <a:srgbClr val="FFFFFF"/>
                </a:solidFill>
                <a:latin typeface="宋体" panose="02010600030101010101" pitchFamily="2" charset="-122"/>
                <a:cs typeface="Lucida Sans Unicode" panose="020B0602030504020204" pitchFamily="34" charset="0"/>
              </a:rPr>
              <a:t>。</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10000"/>
              </a:lnSpc>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v</a:t>
            </a:r>
            <a:r>
              <a:rPr lang="en-US" altLang="zh-CN" sz="2000" b="1" baseline="-25000" dirty="0">
                <a:solidFill>
                  <a:srgbClr val="FFFFFF"/>
                </a:solidFill>
                <a:latin typeface="宋体" panose="02010600030101010101" pitchFamily="2" charset="-122"/>
                <a:cs typeface="Lucida Sans Unicode" panose="020B0602030504020204" pitchFamily="34" charset="0"/>
              </a:rPr>
              <a:t>4</a:t>
            </a:r>
            <a:r>
              <a:rPr lang="en-US" altLang="zh-CN" sz="2000" b="1" dirty="0">
                <a:solidFill>
                  <a:srgbClr val="FFFFFF"/>
                </a:solidFill>
                <a:latin typeface="宋体" panose="02010600030101010101" pitchFamily="2" charset="-122"/>
                <a:cs typeface="Lucida Sans Unicode" panose="020B0602030504020204" pitchFamily="34" charset="0"/>
              </a:rPr>
              <a:t>: </a:t>
            </a:r>
            <a:r>
              <a:rPr lang="zh-CN" altLang="zh-CN" sz="2000" b="1" dirty="0">
                <a:solidFill>
                  <a:srgbClr val="FFFFFF"/>
                </a:solidFill>
                <a:latin typeface="宋体" panose="02010600030101010101" pitchFamily="2" charset="-122"/>
                <a:cs typeface="Lucida Sans Unicode" panose="020B0602030504020204" pitchFamily="34" charset="0"/>
              </a:rPr>
              <a:t>表示活动</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3</a:t>
            </a:r>
            <a:r>
              <a:rPr lang="zh-CN" altLang="en-US" sz="2000" b="1" dirty="0">
                <a:solidFill>
                  <a:srgbClr val="FFFFFF"/>
                </a:solidFill>
                <a:latin typeface="宋体" panose="02010600030101010101" pitchFamily="2" charset="-122"/>
                <a:cs typeface="Lucida Sans Unicode" panose="020B0602030504020204" pitchFamily="34" charset="0"/>
              </a:rPr>
              <a:t>和</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4</a:t>
            </a:r>
            <a:r>
              <a:rPr lang="zh-CN" altLang="en-US" sz="2000" b="1" dirty="0">
                <a:solidFill>
                  <a:srgbClr val="FFFFFF"/>
                </a:solidFill>
                <a:latin typeface="宋体" panose="02010600030101010101" pitchFamily="2" charset="-122"/>
                <a:cs typeface="Lucida Sans Unicode" panose="020B0602030504020204" pitchFamily="34" charset="0"/>
              </a:rPr>
              <a:t>已经完成，</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6</a:t>
            </a:r>
            <a:r>
              <a:rPr lang="zh-CN" altLang="en-US" sz="2000" b="1" dirty="0">
                <a:solidFill>
                  <a:srgbClr val="FFFFFF"/>
                </a:solidFill>
                <a:latin typeface="宋体" panose="02010600030101010101" pitchFamily="2" charset="-122"/>
                <a:cs typeface="Lucida Sans Unicode" panose="020B0602030504020204" pitchFamily="34" charset="0"/>
              </a:rPr>
              <a:t>和</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7</a:t>
            </a:r>
            <a:r>
              <a:rPr lang="zh-CN" altLang="en-US" sz="2000" b="1" dirty="0">
                <a:solidFill>
                  <a:srgbClr val="FFFFFF"/>
                </a:solidFill>
                <a:latin typeface="宋体" panose="02010600030101010101" pitchFamily="2" charset="-122"/>
                <a:cs typeface="Lucida Sans Unicode" panose="020B0602030504020204" pitchFamily="34" charset="0"/>
              </a:rPr>
              <a:t>可以开始。</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10000"/>
              </a:lnSpc>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5</a:t>
            </a:r>
            <a:r>
              <a:rPr lang="en-US" altLang="zh-CN" sz="2000" b="1" dirty="0">
                <a:solidFill>
                  <a:srgbClr val="FFFFFF"/>
                </a:solidFill>
                <a:latin typeface="宋体" panose="02010600030101010101" pitchFamily="2" charset="-122"/>
                <a:cs typeface="Lucida Sans Unicode" panose="020B0602030504020204" pitchFamily="34" charset="0"/>
              </a:rPr>
              <a:t>: </a:t>
            </a:r>
            <a:r>
              <a:rPr lang="zh-CN" altLang="en-US" sz="2000" b="1" dirty="0">
                <a:solidFill>
                  <a:srgbClr val="FFFFFF"/>
                </a:solidFill>
                <a:latin typeface="宋体" panose="02010600030101010101" pitchFamily="2" charset="-122"/>
                <a:cs typeface="Lucida Sans Unicode" panose="020B0602030504020204" pitchFamily="34" charset="0"/>
              </a:rPr>
              <a:t>表示活动</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5</a:t>
            </a:r>
            <a:r>
              <a:rPr lang="zh-CN" altLang="en-US" sz="2000" b="1" dirty="0">
                <a:solidFill>
                  <a:srgbClr val="FFFFFF"/>
                </a:solidFill>
                <a:latin typeface="宋体" panose="02010600030101010101" pitchFamily="2" charset="-122"/>
                <a:cs typeface="Lucida Sans Unicode" panose="020B0602030504020204" pitchFamily="34" charset="0"/>
              </a:rPr>
              <a:t>持续的时间是</a:t>
            </a:r>
            <a:r>
              <a:rPr lang="en-US" altLang="zh-CN" sz="2000" b="1" dirty="0">
                <a:solidFill>
                  <a:srgbClr val="FFFFFF"/>
                </a:solidFill>
                <a:latin typeface="宋体" panose="02010600030101010101" pitchFamily="2" charset="-122"/>
                <a:cs typeface="Lucida Sans Unicode" panose="020B0602030504020204" pitchFamily="34" charset="0"/>
              </a:rPr>
              <a:t>2(</a:t>
            </a:r>
            <a:r>
              <a:rPr lang="zh-CN" altLang="en-US" sz="2000" b="1" dirty="0">
                <a:solidFill>
                  <a:srgbClr val="FFFFFF"/>
                </a:solidFill>
                <a:latin typeface="宋体" panose="02010600030101010101" pitchFamily="2" charset="-122"/>
                <a:cs typeface="Lucida Sans Unicode" panose="020B0602030504020204" pitchFamily="34" charset="0"/>
              </a:rPr>
              <a:t>天</a:t>
            </a:r>
            <a:r>
              <a:rPr lang="en-US" altLang="zh-CN" sz="2000" b="1" dirty="0">
                <a:solidFill>
                  <a:srgbClr val="FFFFFF"/>
                </a:solidFill>
                <a:latin typeface="宋体" panose="02010600030101010101" pitchFamily="2" charset="-122"/>
                <a:cs typeface="Lucida Sans Unicode" panose="020B0602030504020204" pitchFamily="34" charset="0"/>
              </a:rPr>
              <a:t>)</a:t>
            </a:r>
            <a:r>
              <a:rPr lang="zh-CN" altLang="en-US" sz="2000" b="1" dirty="0">
                <a:solidFill>
                  <a:srgbClr val="FFFFFF"/>
                </a:solidFill>
                <a:latin typeface="宋体" panose="02010600030101010101" pitchFamily="2" charset="-122"/>
                <a:cs typeface="Lucida Sans Unicode" panose="020B0602030504020204" pitchFamily="34" charset="0"/>
              </a:rPr>
              <a:t>。</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1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整个工程只有一个开始点，</a:t>
            </a:r>
            <a:r>
              <a:rPr lang="en-US" altLang="zh-CN" sz="2000" b="1" dirty="0">
                <a:solidFill>
                  <a:srgbClr val="FFFFFF"/>
                </a:solidFill>
                <a:latin typeface="宋体" panose="02010600030101010101" pitchFamily="2" charset="-122"/>
                <a:cs typeface="Lucida Sans Unicode" panose="020B0602030504020204" pitchFamily="34" charset="0"/>
              </a:rPr>
              <a:t>AOE</a:t>
            </a:r>
            <a:r>
              <a:rPr lang="zh-CN" altLang="en-US" sz="2000" b="1" dirty="0">
                <a:solidFill>
                  <a:srgbClr val="FFFFFF"/>
                </a:solidFill>
                <a:latin typeface="宋体" panose="02010600030101010101" pitchFamily="2" charset="-122"/>
                <a:cs typeface="Lucida Sans Unicode" panose="020B0602030504020204" pitchFamily="34" charset="0"/>
              </a:rPr>
              <a:t>就只有一个入度为</a:t>
            </a:r>
            <a:r>
              <a:rPr lang="en-US" altLang="zh-CN" sz="2000" b="1" dirty="0">
                <a:solidFill>
                  <a:srgbClr val="FFFFFF"/>
                </a:solidFill>
                <a:latin typeface="宋体" panose="02010600030101010101" pitchFamily="2" charset="-122"/>
                <a:cs typeface="Lucida Sans Unicode" panose="020B0602030504020204" pitchFamily="34" charset="0"/>
              </a:rPr>
              <a:t>0</a:t>
            </a:r>
            <a:r>
              <a:rPr lang="zh-CN" altLang="en-US" sz="2000" b="1" dirty="0">
                <a:solidFill>
                  <a:srgbClr val="FFFFFF"/>
                </a:solidFill>
                <a:latin typeface="宋体" panose="02010600030101010101" pitchFamily="2" charset="-122"/>
                <a:cs typeface="Lucida Sans Unicode" panose="020B0602030504020204" pitchFamily="34" charset="0"/>
              </a:rPr>
              <a:t>的顶点</a:t>
            </a:r>
            <a:r>
              <a:rPr lang="en-US" altLang="zh-CN" sz="2000" b="1" dirty="0">
                <a:solidFill>
                  <a:srgbClr val="FFFFFF"/>
                </a:solidFill>
                <a:latin typeface="宋体" panose="02010600030101010101" pitchFamily="2" charset="-122"/>
                <a:cs typeface="Lucida Sans Unicode" panose="020B0602030504020204" pitchFamily="34" charset="0"/>
              </a:rPr>
              <a:t>(</a:t>
            </a:r>
            <a:r>
              <a:rPr lang="zh-CN" altLang="en-US" sz="2000" b="1" dirty="0">
                <a:solidFill>
                  <a:srgbClr val="FF6600"/>
                </a:solidFill>
                <a:latin typeface="宋体" panose="02010600030101010101" pitchFamily="2" charset="-122"/>
                <a:cs typeface="Lucida Sans Unicode" panose="020B0602030504020204" pitchFamily="34" charset="0"/>
              </a:rPr>
              <a:t>源点</a:t>
            </a:r>
            <a:r>
              <a:rPr lang="en-US" altLang="zh-CN" sz="2000" b="1" dirty="0">
                <a:solidFill>
                  <a:srgbClr val="FFFFFF"/>
                </a:solidFill>
                <a:latin typeface="宋体" panose="02010600030101010101" pitchFamily="2" charset="-122"/>
                <a:cs typeface="Lucida Sans Unicode" panose="020B0602030504020204" pitchFamily="34" charset="0"/>
              </a:rPr>
              <a:t>)</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1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整个工程只有一个完成点，</a:t>
            </a:r>
            <a:r>
              <a:rPr lang="en-US" altLang="zh-CN" sz="2000" b="1" dirty="0">
                <a:solidFill>
                  <a:srgbClr val="FFFFFF"/>
                </a:solidFill>
                <a:latin typeface="宋体" panose="02010600030101010101" pitchFamily="2" charset="-122"/>
                <a:cs typeface="Lucida Sans Unicode" panose="020B0602030504020204" pitchFamily="34" charset="0"/>
              </a:rPr>
              <a:t>AOE</a:t>
            </a:r>
            <a:r>
              <a:rPr lang="zh-CN" altLang="en-US" sz="2000" b="1" dirty="0">
                <a:solidFill>
                  <a:srgbClr val="FFFFFF"/>
                </a:solidFill>
                <a:latin typeface="宋体" panose="02010600030101010101" pitchFamily="2" charset="-122"/>
                <a:cs typeface="Lucida Sans Unicode" panose="020B0602030504020204" pitchFamily="34" charset="0"/>
              </a:rPr>
              <a:t>就只有一个出度为</a:t>
            </a:r>
            <a:r>
              <a:rPr lang="en-US" altLang="zh-CN" sz="2000" b="1" dirty="0">
                <a:solidFill>
                  <a:srgbClr val="FFFFFF"/>
                </a:solidFill>
                <a:latin typeface="宋体" panose="02010600030101010101" pitchFamily="2" charset="-122"/>
                <a:cs typeface="Lucida Sans Unicode" panose="020B0602030504020204" pitchFamily="34" charset="0"/>
              </a:rPr>
              <a:t>0</a:t>
            </a:r>
            <a:r>
              <a:rPr lang="zh-CN" altLang="en-US" sz="2000" b="1" dirty="0">
                <a:solidFill>
                  <a:srgbClr val="FFFFFF"/>
                </a:solidFill>
                <a:latin typeface="宋体" panose="02010600030101010101" pitchFamily="2" charset="-122"/>
                <a:cs typeface="Lucida Sans Unicode" panose="020B0602030504020204" pitchFamily="34" charset="0"/>
              </a:rPr>
              <a:t>的顶点</a:t>
            </a:r>
            <a:r>
              <a:rPr lang="en-US" altLang="zh-CN" sz="2000" b="1" dirty="0">
                <a:solidFill>
                  <a:srgbClr val="FFFFFF"/>
                </a:solidFill>
                <a:latin typeface="宋体" panose="02010600030101010101" pitchFamily="2" charset="-122"/>
                <a:cs typeface="Lucida Sans Unicode" panose="020B0602030504020204" pitchFamily="34" charset="0"/>
              </a:rPr>
              <a:t>(</a:t>
            </a:r>
            <a:r>
              <a:rPr lang="zh-CN" altLang="en-US" sz="2000" b="1" dirty="0">
                <a:solidFill>
                  <a:srgbClr val="FF6600"/>
                </a:solidFill>
                <a:latin typeface="宋体" panose="02010600030101010101" pitchFamily="2" charset="-122"/>
                <a:cs typeface="Lucida Sans Unicode" panose="020B0602030504020204" pitchFamily="34" charset="0"/>
              </a:rPr>
              <a:t>汇点</a:t>
            </a:r>
            <a:r>
              <a:rPr lang="en-US" altLang="zh-CN" sz="2000" b="1" dirty="0">
                <a:solidFill>
                  <a:srgbClr val="FFFFFF"/>
                </a:solidFill>
                <a:latin typeface="宋体" panose="02010600030101010101" pitchFamily="2" charset="-122"/>
                <a:cs typeface="Lucida Sans Unicode" panose="020B0602030504020204" pitchFamily="34" charset="0"/>
              </a:rPr>
              <a:t>)</a:t>
            </a:r>
            <a:endParaRPr lang="en-US" altLang="zh-CN" sz="2000" b="1" dirty="0">
              <a:solidFill>
                <a:srgbClr val="FFFFFF"/>
              </a:solidFill>
              <a:latin typeface="宋体" panose="02010600030101010101" pitchFamily="2" charset="-122"/>
              <a:ea typeface="Lucida Sans Unicode" panose="020B0602030504020204" pitchFamily="34" charset="0"/>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p:nvPr/>
        </p:nvSpPr>
        <p:spPr>
          <a:xfrm>
            <a:off x="381000" y="228600"/>
            <a:ext cx="8534400" cy="32337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a:lnSpc>
                <a:spcPct val="120000"/>
              </a:lnSpc>
              <a:spcBef>
                <a:spcPct val="0"/>
              </a:spcBef>
              <a:buNone/>
            </a:pPr>
            <a:r>
              <a:rPr lang="zh-CN" altLang="en-US" sz="2400" b="1" dirty="0">
                <a:solidFill>
                  <a:srgbClr val="FF6600"/>
                </a:solidFill>
                <a:latin typeface="宋体" panose="02010600030101010101" pitchFamily="2" charset="-122"/>
                <a:cs typeface="Lucida Sans Unicode" panose="020B0602030504020204" pitchFamily="34" charset="0"/>
              </a:rPr>
              <a:t>关键路径与关键活动</a:t>
            </a:r>
            <a:r>
              <a:rPr lang="zh-CN" altLang="en-US" sz="2400" b="1" dirty="0">
                <a:solidFill>
                  <a:schemeClr val="bg1"/>
                </a:solidFill>
                <a:latin typeface="宋体" panose="02010600030101010101" pitchFamily="2" charset="-122"/>
                <a:cs typeface="Lucida Sans Unicode" panose="020B0602030504020204" pitchFamily="34" charset="0"/>
              </a:rPr>
              <a:t> </a:t>
            </a:r>
            <a:endParaRPr lang="zh-CN" altLang="en-US" sz="2400" b="1" dirty="0">
              <a:solidFill>
                <a:schemeClr val="bg1"/>
              </a:solidFill>
              <a:latin typeface="宋体" panose="02010600030101010101" pitchFamily="2" charset="-122"/>
              <a:cs typeface="Lucida Sans Unicode" panose="020B0602030504020204" pitchFamily="34" charset="0"/>
            </a:endParaRPr>
          </a:p>
          <a:p>
            <a:pPr marL="0" lvl="0" indent="0" algn="just">
              <a:lnSpc>
                <a:spcPct val="120000"/>
              </a:lnSpc>
              <a:spcBef>
                <a:spcPct val="0"/>
              </a:spcBef>
              <a:buNone/>
            </a:pPr>
            <a:r>
              <a:rPr lang="zh-CN" altLang="en-US" sz="2800" b="1" dirty="0">
                <a:solidFill>
                  <a:schemeClr val="bg1"/>
                </a:solidFill>
                <a:latin typeface="宋体" panose="02010600030101010101" pitchFamily="2" charset="-122"/>
                <a:cs typeface="Lucida Sans Unicode" panose="020B0602030504020204" pitchFamily="34" charset="0"/>
              </a:rPr>
              <a:t>  </a:t>
            </a:r>
            <a:r>
              <a:rPr lang="en-US" altLang="zh-CN" sz="2000" b="1" dirty="0">
                <a:solidFill>
                  <a:schemeClr val="bg1"/>
                </a:solidFill>
                <a:latin typeface="宋体" panose="02010600030101010101" pitchFamily="2" charset="-122"/>
                <a:cs typeface="Lucida Sans Unicode" panose="020B0602030504020204" pitchFamily="34" charset="0"/>
              </a:rPr>
              <a:t>AOE</a:t>
            </a:r>
            <a:r>
              <a:rPr lang="zh-CN" altLang="en-US" sz="2000" b="1" dirty="0">
                <a:solidFill>
                  <a:schemeClr val="bg1"/>
                </a:solidFill>
                <a:latin typeface="宋体" panose="02010600030101010101" pitchFamily="2" charset="-122"/>
                <a:cs typeface="Lucida Sans Unicode" panose="020B0602030504020204" pitchFamily="34" charset="0"/>
              </a:rPr>
              <a:t>网络研究以下</a:t>
            </a:r>
            <a:r>
              <a:rPr lang="zh-CN" altLang="en-US" sz="2000" b="1" dirty="0">
                <a:solidFill>
                  <a:srgbClr val="FFFF00"/>
                </a:solidFill>
                <a:latin typeface="宋体" panose="02010600030101010101" pitchFamily="2" charset="-122"/>
                <a:cs typeface="Lucida Sans Unicode" panose="020B0602030504020204" pitchFamily="34" charset="0"/>
              </a:rPr>
              <a:t>两个方面</a:t>
            </a:r>
            <a:r>
              <a:rPr lang="zh-CN" altLang="en-US" sz="2000" b="1" dirty="0">
                <a:solidFill>
                  <a:schemeClr val="bg1"/>
                </a:solidFill>
                <a:latin typeface="宋体" panose="02010600030101010101" pitchFamily="2" charset="-122"/>
                <a:cs typeface="Lucida Sans Unicode" panose="020B0602030504020204" pitchFamily="34" charset="0"/>
              </a:rPr>
              <a:t>：</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algn="just">
              <a:lnSpc>
                <a:spcPct val="120000"/>
              </a:lnSpc>
              <a:spcBef>
                <a:spcPct val="0"/>
              </a:spcBef>
              <a:buNone/>
            </a:pPr>
            <a:r>
              <a:rPr lang="zh-CN" altLang="en-US" sz="2000" b="1" dirty="0">
                <a:solidFill>
                  <a:schemeClr val="bg1"/>
                </a:solidFill>
                <a:latin typeface="宋体" panose="02010600030101010101" pitchFamily="2" charset="-122"/>
                <a:cs typeface="Lucida Sans Unicode" panose="020B0602030504020204" pitchFamily="34" charset="0"/>
              </a:rPr>
              <a:t>  </a:t>
            </a:r>
            <a:r>
              <a:rPr lang="en-US" altLang="zh-CN" sz="2000" b="1" dirty="0">
                <a:solidFill>
                  <a:schemeClr val="bg1"/>
                </a:solidFill>
                <a:latin typeface="宋体" panose="02010600030101010101" pitchFamily="2" charset="-122"/>
                <a:cs typeface="Lucida Sans Unicode" panose="020B0602030504020204" pitchFamily="34" charset="0"/>
              </a:rPr>
              <a:t>(1)</a:t>
            </a:r>
            <a:r>
              <a:rPr lang="zh-CN" altLang="en-US" sz="2000" b="1" dirty="0">
                <a:solidFill>
                  <a:schemeClr val="bg1"/>
                </a:solidFill>
                <a:latin typeface="宋体" panose="02010600030101010101" pitchFamily="2" charset="-122"/>
                <a:cs typeface="Lucida Sans Unicode" panose="020B0602030504020204" pitchFamily="34" charset="0"/>
              </a:rPr>
              <a:t>整个工程至少需要多少时间；</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algn="just">
              <a:lnSpc>
                <a:spcPct val="120000"/>
              </a:lnSpc>
              <a:spcBef>
                <a:spcPct val="0"/>
              </a:spcBef>
              <a:buNone/>
            </a:pPr>
            <a:r>
              <a:rPr lang="zh-CN" altLang="en-US" sz="2000" b="1" dirty="0">
                <a:solidFill>
                  <a:schemeClr val="bg1"/>
                </a:solidFill>
                <a:latin typeface="宋体" panose="02010600030101010101" pitchFamily="2" charset="-122"/>
                <a:cs typeface="Lucida Sans Unicode" panose="020B0602030504020204" pitchFamily="34" charset="0"/>
              </a:rPr>
              <a:t>  </a:t>
            </a:r>
            <a:r>
              <a:rPr lang="en-US" altLang="zh-CN" sz="2000" b="1" dirty="0">
                <a:solidFill>
                  <a:schemeClr val="bg1"/>
                </a:solidFill>
                <a:latin typeface="宋体" panose="02010600030101010101" pitchFamily="2" charset="-122"/>
                <a:cs typeface="Lucida Sans Unicode" panose="020B0602030504020204" pitchFamily="34" charset="0"/>
              </a:rPr>
              <a:t>(2)</a:t>
            </a:r>
            <a:r>
              <a:rPr lang="zh-CN" altLang="en-US" sz="2000" b="1" dirty="0">
                <a:solidFill>
                  <a:schemeClr val="bg1"/>
                </a:solidFill>
                <a:latin typeface="宋体" panose="02010600030101010101" pitchFamily="2" charset="-122"/>
                <a:cs typeface="Lucida Sans Unicode" panose="020B0602030504020204" pitchFamily="34" charset="0"/>
              </a:rPr>
              <a:t>哪些活动是影响工程进度的关键。</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algn="just">
              <a:lnSpc>
                <a:spcPct val="120000"/>
              </a:lnSpc>
              <a:spcBef>
                <a:spcPct val="0"/>
              </a:spcBef>
              <a:buNone/>
            </a:pPr>
            <a:r>
              <a:rPr lang="zh-CN" altLang="en-US" sz="2000" b="1" dirty="0">
                <a:solidFill>
                  <a:schemeClr val="bg1"/>
                </a:solidFill>
                <a:latin typeface="宋体" panose="02010600030101010101" pitchFamily="2" charset="-122"/>
                <a:cs typeface="Lucida Sans Unicode" panose="020B0602030504020204" pitchFamily="34" charset="0"/>
              </a:rPr>
              <a:t>  关键路径法</a:t>
            </a:r>
            <a:r>
              <a:rPr lang="en-US" altLang="zh-CN" sz="2000" b="1" dirty="0">
                <a:solidFill>
                  <a:schemeClr val="bg1"/>
                </a:solidFill>
                <a:latin typeface="宋体" panose="02010600030101010101" pitchFamily="2" charset="-122"/>
                <a:cs typeface="Lucida Sans Unicode" panose="020B0602030504020204" pitchFamily="34" charset="0"/>
              </a:rPr>
              <a:t>(CMP)</a:t>
            </a:r>
            <a:r>
              <a:rPr lang="zh-CN" altLang="en-US" sz="2000" b="1" dirty="0">
                <a:solidFill>
                  <a:schemeClr val="bg1"/>
                </a:solidFill>
                <a:latin typeface="宋体" panose="02010600030101010101" pitchFamily="2" charset="-122"/>
                <a:cs typeface="Lucida Sans Unicode" panose="020B0602030504020204" pitchFamily="34" charset="0"/>
              </a:rPr>
              <a:t>就是解决这类问题的方法。</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algn="just">
              <a:lnSpc>
                <a:spcPct val="120000"/>
              </a:lnSpc>
              <a:spcBef>
                <a:spcPct val="0"/>
              </a:spcBef>
              <a:buNone/>
            </a:pPr>
            <a:r>
              <a:rPr lang="zh-CN" altLang="en-US" sz="2000" b="1" dirty="0">
                <a:solidFill>
                  <a:schemeClr val="bg1"/>
                </a:solidFill>
                <a:latin typeface="宋体" panose="02010600030101010101" pitchFamily="2" charset="-122"/>
                <a:cs typeface="Lucida Sans Unicode" panose="020B0602030504020204" pitchFamily="34" charset="0"/>
              </a:rPr>
              <a:t>  </a:t>
            </a:r>
            <a:r>
              <a:rPr lang="zh-CN" altLang="en-US" sz="2000" b="1" dirty="0">
                <a:solidFill>
                  <a:srgbClr val="FF6600"/>
                </a:solidFill>
                <a:latin typeface="宋体" panose="02010600030101010101" pitchFamily="2" charset="-122"/>
                <a:cs typeface="Lucida Sans Unicode" panose="020B0602030504020204" pitchFamily="34" charset="0"/>
              </a:rPr>
              <a:t>关键路径：</a:t>
            </a:r>
            <a:r>
              <a:rPr lang="zh-CN" altLang="en-US" sz="2000" b="1" dirty="0">
                <a:solidFill>
                  <a:schemeClr val="bg1"/>
                </a:solidFill>
                <a:latin typeface="宋体" panose="02010600030101010101" pitchFamily="2" charset="-122"/>
                <a:cs typeface="Lucida Sans Unicode" panose="020B0602030504020204" pitchFamily="34" charset="0"/>
              </a:rPr>
              <a:t>从源点到汇点的最长路径。</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algn="just">
              <a:lnSpc>
                <a:spcPct val="120000"/>
              </a:lnSpc>
              <a:spcBef>
                <a:spcPct val="0"/>
              </a:spcBef>
              <a:buNone/>
            </a:pPr>
            <a:r>
              <a:rPr lang="zh-CN" altLang="en-US" sz="2000" b="1" dirty="0">
                <a:solidFill>
                  <a:schemeClr val="bg1"/>
                </a:solidFill>
                <a:latin typeface="宋体" panose="02010600030101010101" pitchFamily="2" charset="-122"/>
                <a:cs typeface="Lucida Sans Unicode" panose="020B0602030504020204" pitchFamily="34" charset="0"/>
              </a:rPr>
              <a:t>  </a:t>
            </a:r>
            <a:r>
              <a:rPr lang="zh-CN" altLang="en-US" sz="2000" b="1" dirty="0">
                <a:solidFill>
                  <a:srgbClr val="FF6600"/>
                </a:solidFill>
                <a:latin typeface="宋体" panose="02010600030101010101" pitchFamily="2" charset="-122"/>
                <a:cs typeface="Lucida Sans Unicode" panose="020B0602030504020204" pitchFamily="34" charset="0"/>
              </a:rPr>
              <a:t>关键活动：</a:t>
            </a:r>
            <a:r>
              <a:rPr lang="zh-CN" altLang="en-US" sz="2000" b="1" dirty="0">
                <a:solidFill>
                  <a:schemeClr val="bg1"/>
                </a:solidFill>
                <a:latin typeface="宋体" panose="02010600030101010101" pitchFamily="2" charset="-122"/>
                <a:cs typeface="Lucida Sans Unicode" panose="020B0602030504020204" pitchFamily="34" charset="0"/>
              </a:rPr>
              <a:t>关键路径上的活动。或对整个工程的最短完成时间有影响的活动。即如它不能按期完成就会影响整个工程。 </a:t>
            </a:r>
            <a:endParaRPr lang="zh-CN" altLang="en-US" sz="2000" b="1" dirty="0">
              <a:solidFill>
                <a:schemeClr val="bg1"/>
              </a:solidFill>
              <a:latin typeface="宋体" panose="02010600030101010101" pitchFamily="2" charset="-122"/>
              <a:ea typeface="Lucida Sans Unicode" panose="020B0602030504020204" pitchFamily="34" charset="0"/>
            </a:endParaRPr>
          </a:p>
        </p:txBody>
      </p:sp>
      <p:grpSp>
        <p:nvGrpSpPr>
          <p:cNvPr id="64515" name="Group 60"/>
          <p:cNvGrpSpPr/>
          <p:nvPr/>
        </p:nvGrpSpPr>
        <p:grpSpPr>
          <a:xfrm>
            <a:off x="304800" y="3505200"/>
            <a:ext cx="5753100" cy="2443163"/>
            <a:chOff x="192" y="2208"/>
            <a:chExt cx="3624" cy="1539"/>
          </a:xfrm>
        </p:grpSpPr>
        <p:sp>
          <p:nvSpPr>
            <p:cNvPr id="64518" name="Oval 4"/>
            <p:cNvSpPr/>
            <p:nvPr/>
          </p:nvSpPr>
          <p:spPr>
            <a:xfrm>
              <a:off x="420" y="2881"/>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19" name="Text Box 5"/>
            <p:cNvSpPr txBox="1"/>
            <p:nvPr/>
          </p:nvSpPr>
          <p:spPr>
            <a:xfrm>
              <a:off x="444" y="2865"/>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0</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20" name="Oval 6"/>
            <p:cNvSpPr/>
            <p:nvPr/>
          </p:nvSpPr>
          <p:spPr>
            <a:xfrm>
              <a:off x="1044" y="3520"/>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21" name="Text Box 7"/>
            <p:cNvSpPr txBox="1"/>
            <p:nvPr/>
          </p:nvSpPr>
          <p:spPr>
            <a:xfrm>
              <a:off x="1071" y="3504"/>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3</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22" name="Oval 8"/>
            <p:cNvSpPr/>
            <p:nvPr/>
          </p:nvSpPr>
          <p:spPr>
            <a:xfrm>
              <a:off x="1233" y="2224"/>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23" name="Text Box 9"/>
            <p:cNvSpPr txBox="1"/>
            <p:nvPr/>
          </p:nvSpPr>
          <p:spPr>
            <a:xfrm>
              <a:off x="1260" y="2208"/>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1</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24" name="Oval 10"/>
            <p:cNvSpPr/>
            <p:nvPr/>
          </p:nvSpPr>
          <p:spPr>
            <a:xfrm>
              <a:off x="1233" y="2896"/>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25" name="Text Box 11"/>
            <p:cNvSpPr txBox="1"/>
            <p:nvPr/>
          </p:nvSpPr>
          <p:spPr>
            <a:xfrm>
              <a:off x="1260" y="2880"/>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2</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26" name="Oval 12"/>
            <p:cNvSpPr/>
            <p:nvPr/>
          </p:nvSpPr>
          <p:spPr>
            <a:xfrm>
              <a:off x="1809" y="3520"/>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27" name="Text Box 13"/>
            <p:cNvSpPr txBox="1"/>
            <p:nvPr/>
          </p:nvSpPr>
          <p:spPr>
            <a:xfrm>
              <a:off x="1836" y="3516"/>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5</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28" name="Oval 14"/>
            <p:cNvSpPr/>
            <p:nvPr/>
          </p:nvSpPr>
          <p:spPr>
            <a:xfrm>
              <a:off x="3201" y="2944"/>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29" name="Text Box 15"/>
            <p:cNvSpPr txBox="1"/>
            <p:nvPr/>
          </p:nvSpPr>
          <p:spPr>
            <a:xfrm>
              <a:off x="3228" y="2928"/>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8</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30" name="Oval 16"/>
            <p:cNvSpPr/>
            <p:nvPr/>
          </p:nvSpPr>
          <p:spPr>
            <a:xfrm>
              <a:off x="1857" y="2656"/>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31" name="Text Box 17"/>
            <p:cNvSpPr txBox="1"/>
            <p:nvPr/>
          </p:nvSpPr>
          <p:spPr>
            <a:xfrm>
              <a:off x="1872" y="2640"/>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4</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32" name="Oval 18"/>
            <p:cNvSpPr/>
            <p:nvPr/>
          </p:nvSpPr>
          <p:spPr>
            <a:xfrm>
              <a:off x="2529" y="2416"/>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33" name="Text Box 19"/>
            <p:cNvSpPr txBox="1"/>
            <p:nvPr/>
          </p:nvSpPr>
          <p:spPr>
            <a:xfrm>
              <a:off x="2544" y="2400"/>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6</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34" name="Oval 20"/>
            <p:cNvSpPr/>
            <p:nvPr/>
          </p:nvSpPr>
          <p:spPr>
            <a:xfrm>
              <a:off x="2529" y="3247"/>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4535" name="Text Box 21"/>
            <p:cNvSpPr txBox="1"/>
            <p:nvPr/>
          </p:nvSpPr>
          <p:spPr>
            <a:xfrm>
              <a:off x="2556" y="3243"/>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7</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4536" name="Freeform 22"/>
            <p:cNvSpPr/>
            <p:nvPr/>
          </p:nvSpPr>
          <p:spPr>
            <a:xfrm>
              <a:off x="600" y="2376"/>
              <a:ext cx="660" cy="516"/>
            </a:xfrm>
            <a:custGeom>
              <a:avLst/>
              <a:gdLst/>
              <a:ahLst/>
              <a:cxnLst>
                <a:cxn ang="0">
                  <a:pos x="0" y="516"/>
                </a:cxn>
                <a:cxn ang="0">
                  <a:pos x="660" y="0"/>
                </a:cxn>
              </a:cxnLst>
              <a:pathLst>
                <a:path w="660" h="516">
                  <a:moveTo>
                    <a:pt x="0" y="516"/>
                  </a:moveTo>
                  <a:lnTo>
                    <a:pt x="660" y="0"/>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4537" name="Freeform 23"/>
            <p:cNvSpPr/>
            <p:nvPr/>
          </p:nvSpPr>
          <p:spPr>
            <a:xfrm>
              <a:off x="648" y="3012"/>
              <a:ext cx="564" cy="1"/>
            </a:xfrm>
            <a:custGeom>
              <a:avLst/>
              <a:gdLst/>
              <a:ahLst/>
              <a:cxnLst>
                <a:cxn ang="0">
                  <a:pos x="0" y="0"/>
                </a:cxn>
                <a:cxn ang="0">
                  <a:pos x="564" y="0"/>
                </a:cxn>
              </a:cxnLst>
              <a:pathLst>
                <a:path w="564" h="1">
                  <a:moveTo>
                    <a:pt x="0" y="0"/>
                  </a:moveTo>
                  <a:lnTo>
                    <a:pt x="564"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4538" name="Freeform 24"/>
            <p:cNvSpPr/>
            <p:nvPr/>
          </p:nvSpPr>
          <p:spPr>
            <a:xfrm>
              <a:off x="576" y="3096"/>
              <a:ext cx="468" cy="540"/>
            </a:xfrm>
            <a:custGeom>
              <a:avLst/>
              <a:gdLst/>
              <a:ahLst/>
              <a:cxnLst>
                <a:cxn ang="0">
                  <a:pos x="0" y="0"/>
                </a:cxn>
                <a:cxn ang="0">
                  <a:pos x="468" y="540"/>
                </a:cxn>
              </a:cxnLst>
              <a:pathLst>
                <a:path w="468" h="540">
                  <a:moveTo>
                    <a:pt x="0" y="0"/>
                  </a:moveTo>
                  <a:lnTo>
                    <a:pt x="468" y="54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4539" name="Freeform 25"/>
            <p:cNvSpPr/>
            <p:nvPr/>
          </p:nvSpPr>
          <p:spPr>
            <a:xfrm>
              <a:off x="1464" y="2808"/>
              <a:ext cx="408" cy="156"/>
            </a:xfrm>
            <a:custGeom>
              <a:avLst/>
              <a:gdLst/>
              <a:ahLst/>
              <a:cxnLst>
                <a:cxn ang="0">
                  <a:pos x="0" y="156"/>
                </a:cxn>
                <a:cxn ang="0">
                  <a:pos x="408" y="0"/>
                </a:cxn>
              </a:cxnLst>
              <a:pathLst>
                <a:path w="408" h="156">
                  <a:moveTo>
                    <a:pt x="0" y="156"/>
                  </a:moveTo>
                  <a:lnTo>
                    <a:pt x="408"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4540" name="Freeform 26"/>
            <p:cNvSpPr/>
            <p:nvPr/>
          </p:nvSpPr>
          <p:spPr>
            <a:xfrm>
              <a:off x="2076" y="2556"/>
              <a:ext cx="456" cy="156"/>
            </a:xfrm>
            <a:custGeom>
              <a:avLst/>
              <a:gdLst/>
              <a:ahLst/>
              <a:cxnLst>
                <a:cxn ang="0">
                  <a:pos x="0" y="156"/>
                </a:cxn>
                <a:cxn ang="0">
                  <a:pos x="456" y="0"/>
                </a:cxn>
              </a:cxnLst>
              <a:pathLst>
                <a:path w="456" h="156">
                  <a:moveTo>
                    <a:pt x="0" y="156"/>
                  </a:moveTo>
                  <a:lnTo>
                    <a:pt x="456"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4541" name="Freeform 27"/>
            <p:cNvSpPr/>
            <p:nvPr/>
          </p:nvSpPr>
          <p:spPr>
            <a:xfrm>
              <a:off x="2064" y="2832"/>
              <a:ext cx="480" cy="456"/>
            </a:xfrm>
            <a:custGeom>
              <a:avLst/>
              <a:gdLst/>
              <a:ahLst/>
              <a:cxnLst>
                <a:cxn ang="0">
                  <a:pos x="0" y="0"/>
                </a:cxn>
                <a:cxn ang="0">
                  <a:pos x="480" y="456"/>
                </a:cxn>
              </a:cxnLst>
              <a:pathLst>
                <a:path w="480" h="456">
                  <a:moveTo>
                    <a:pt x="0" y="0"/>
                  </a:moveTo>
                  <a:lnTo>
                    <a:pt x="480" y="456"/>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4542" name="Freeform 28"/>
            <p:cNvSpPr/>
            <p:nvPr/>
          </p:nvSpPr>
          <p:spPr>
            <a:xfrm>
              <a:off x="1272" y="3648"/>
              <a:ext cx="552" cy="1"/>
            </a:xfrm>
            <a:custGeom>
              <a:avLst/>
              <a:gdLst/>
              <a:ahLst/>
              <a:cxnLst>
                <a:cxn ang="0">
                  <a:pos x="0" y="0"/>
                </a:cxn>
                <a:cxn ang="0">
                  <a:pos x="552" y="0"/>
                </a:cxn>
              </a:cxnLst>
              <a:pathLst>
                <a:path w="552" h="1">
                  <a:moveTo>
                    <a:pt x="0" y="0"/>
                  </a:moveTo>
                  <a:lnTo>
                    <a:pt x="552"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4543" name="Freeform 29"/>
            <p:cNvSpPr/>
            <p:nvPr/>
          </p:nvSpPr>
          <p:spPr>
            <a:xfrm>
              <a:off x="2028" y="3396"/>
              <a:ext cx="504" cy="192"/>
            </a:xfrm>
            <a:custGeom>
              <a:avLst/>
              <a:gdLst/>
              <a:ahLst/>
              <a:cxnLst>
                <a:cxn ang="0">
                  <a:pos x="0" y="192"/>
                </a:cxn>
                <a:cxn ang="0">
                  <a:pos x="504" y="0"/>
                </a:cxn>
              </a:cxnLst>
              <a:pathLst>
                <a:path w="504" h="192">
                  <a:moveTo>
                    <a:pt x="0" y="192"/>
                  </a:moveTo>
                  <a:lnTo>
                    <a:pt x="504"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4544" name="Freeform 31"/>
            <p:cNvSpPr/>
            <p:nvPr/>
          </p:nvSpPr>
          <p:spPr>
            <a:xfrm>
              <a:off x="1452" y="2388"/>
              <a:ext cx="444" cy="300"/>
            </a:xfrm>
            <a:custGeom>
              <a:avLst/>
              <a:gdLst/>
              <a:ahLst/>
              <a:cxnLst>
                <a:cxn ang="0">
                  <a:pos x="0" y="0"/>
                </a:cxn>
                <a:cxn ang="0">
                  <a:pos x="444" y="300"/>
                </a:cxn>
              </a:cxnLst>
              <a:pathLst>
                <a:path w="444" h="300">
                  <a:moveTo>
                    <a:pt x="0" y="0"/>
                  </a:moveTo>
                  <a:lnTo>
                    <a:pt x="444" y="300"/>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4545" name="Freeform 32"/>
            <p:cNvSpPr/>
            <p:nvPr/>
          </p:nvSpPr>
          <p:spPr>
            <a:xfrm>
              <a:off x="2760" y="2580"/>
              <a:ext cx="492" cy="384"/>
            </a:xfrm>
            <a:custGeom>
              <a:avLst/>
              <a:gdLst/>
              <a:ahLst/>
              <a:cxnLst>
                <a:cxn ang="0">
                  <a:pos x="0" y="0"/>
                </a:cxn>
                <a:cxn ang="0">
                  <a:pos x="492" y="384"/>
                </a:cxn>
              </a:cxnLst>
              <a:pathLst>
                <a:path w="492" h="384">
                  <a:moveTo>
                    <a:pt x="0" y="0"/>
                  </a:moveTo>
                  <a:lnTo>
                    <a:pt x="492" y="384"/>
                  </a:lnTo>
                </a:path>
              </a:pathLst>
            </a:custGeom>
            <a:noFill/>
            <a:ln w="9525" cap="flat" cmpd="sng">
              <a:solidFill>
                <a:schemeClr val="bg1">
                  <a:alpha val="100000"/>
                </a:schemeClr>
              </a:solidFill>
              <a:prstDash val="solid"/>
              <a:round/>
              <a:headEnd type="none" w="med" len="med"/>
              <a:tailEnd type="triangle" w="med" len="med"/>
            </a:ln>
          </p:spPr>
          <p:txBody>
            <a:bodyPr/>
            <a:p>
              <a:endParaRPr lang="zh-CN" altLang="en-US"/>
            </a:p>
          </p:txBody>
        </p:sp>
        <p:sp>
          <p:nvSpPr>
            <p:cNvPr id="64546" name="Freeform 33"/>
            <p:cNvSpPr/>
            <p:nvPr/>
          </p:nvSpPr>
          <p:spPr>
            <a:xfrm>
              <a:off x="2748" y="3108"/>
              <a:ext cx="456" cy="216"/>
            </a:xfrm>
            <a:custGeom>
              <a:avLst/>
              <a:gdLst/>
              <a:ahLst/>
              <a:cxnLst>
                <a:cxn ang="0">
                  <a:pos x="0" y="216"/>
                </a:cxn>
                <a:cxn ang="0">
                  <a:pos x="456" y="0"/>
                </a:cxn>
              </a:cxnLst>
              <a:pathLst>
                <a:path w="456" h="216">
                  <a:moveTo>
                    <a:pt x="0" y="216"/>
                  </a:moveTo>
                  <a:lnTo>
                    <a:pt x="456" y="0"/>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4547" name="Text Box 34"/>
            <p:cNvSpPr txBox="1"/>
            <p:nvPr/>
          </p:nvSpPr>
          <p:spPr>
            <a:xfrm>
              <a:off x="192" y="2856"/>
              <a:ext cx="48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9933"/>
                  </a:solidFill>
                  <a:latin typeface="宋体" panose="02010600030101010101" pitchFamily="2" charset="-122"/>
                  <a:cs typeface="Lucida Sans Unicode" panose="020B0602030504020204" pitchFamily="34" charset="0"/>
                </a:rPr>
                <a:t>s</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4548" name="Text Box 35"/>
            <p:cNvSpPr txBox="1"/>
            <p:nvPr/>
          </p:nvSpPr>
          <p:spPr>
            <a:xfrm>
              <a:off x="3480" y="2916"/>
              <a:ext cx="33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9933"/>
                  </a:solidFill>
                  <a:latin typeface="宋体" panose="02010600030101010101" pitchFamily="2" charset="-122"/>
                  <a:cs typeface="Lucida Sans Unicode" panose="020B0602030504020204" pitchFamily="34" charset="0"/>
                </a:rPr>
                <a:t>f</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4549" name="Text Box 36"/>
            <p:cNvSpPr txBox="1"/>
            <p:nvPr/>
          </p:nvSpPr>
          <p:spPr>
            <a:xfrm>
              <a:off x="564" y="2436"/>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0</a:t>
              </a:r>
              <a:r>
                <a:rPr lang="en-US" altLang="zh-CN" sz="2000" b="1" dirty="0">
                  <a:solidFill>
                    <a:schemeClr val="bg1"/>
                  </a:solidFill>
                  <a:latin typeface="宋体" panose="02010600030101010101" pitchFamily="2" charset="-122"/>
                  <a:cs typeface="Lucida Sans Unicode" panose="020B0602030504020204" pitchFamily="34" charset="0"/>
                </a:rPr>
                <a:t>=6</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4550" name="Text Box 37"/>
            <p:cNvSpPr txBox="1"/>
            <p:nvPr/>
          </p:nvSpPr>
          <p:spPr>
            <a:xfrm>
              <a:off x="660" y="2772"/>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1</a:t>
              </a:r>
              <a:r>
                <a:rPr lang="en-US" altLang="zh-CN" sz="2000" b="1" dirty="0">
                  <a:solidFill>
                    <a:schemeClr val="bg1"/>
                  </a:solidFill>
                  <a:latin typeface="宋体" panose="02010600030101010101" pitchFamily="2" charset="-122"/>
                  <a:cs typeface="Lucida Sans Unicode" panose="020B0602030504020204" pitchFamily="34" charset="0"/>
                </a:rPr>
                <a:t>=4</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4551" name="Text Box 38"/>
            <p:cNvSpPr txBox="1"/>
            <p:nvPr/>
          </p:nvSpPr>
          <p:spPr>
            <a:xfrm>
              <a:off x="372" y="3252"/>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2</a:t>
              </a:r>
              <a:r>
                <a:rPr lang="en-US" altLang="zh-CN" sz="2000" b="1" dirty="0">
                  <a:solidFill>
                    <a:schemeClr val="bg1"/>
                  </a:solidFill>
                  <a:latin typeface="宋体" panose="02010600030101010101" pitchFamily="2" charset="-122"/>
                  <a:cs typeface="Lucida Sans Unicode" panose="020B0602030504020204" pitchFamily="34" charset="0"/>
                </a:rPr>
                <a:t>=5</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4552" name="Text Box 39"/>
            <p:cNvSpPr txBox="1"/>
            <p:nvPr/>
          </p:nvSpPr>
          <p:spPr>
            <a:xfrm>
              <a:off x="1572" y="2256"/>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3</a:t>
              </a:r>
              <a:r>
                <a:rPr lang="en-US" altLang="zh-CN" sz="2000" b="1" dirty="0">
                  <a:solidFill>
                    <a:schemeClr val="bg1"/>
                  </a:solidFill>
                  <a:latin typeface="宋体" panose="02010600030101010101" pitchFamily="2" charset="-122"/>
                  <a:cs typeface="Lucida Sans Unicode" panose="020B0602030504020204" pitchFamily="34" charset="0"/>
                </a:rPr>
                <a:t>=1</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4553" name="Text Box 40"/>
            <p:cNvSpPr txBox="1"/>
            <p:nvPr/>
          </p:nvSpPr>
          <p:spPr>
            <a:xfrm>
              <a:off x="1392" y="2664"/>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4</a:t>
              </a:r>
              <a:r>
                <a:rPr lang="en-US" altLang="zh-CN" sz="2000" b="1" dirty="0">
                  <a:solidFill>
                    <a:schemeClr val="bg1"/>
                  </a:solidFill>
                  <a:latin typeface="宋体" panose="02010600030101010101" pitchFamily="2" charset="-122"/>
                  <a:cs typeface="Lucida Sans Unicode" panose="020B0602030504020204" pitchFamily="34" charset="0"/>
                </a:rPr>
                <a:t>=1</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4554" name="Text Box 41"/>
            <p:cNvSpPr txBox="1"/>
            <p:nvPr/>
          </p:nvSpPr>
          <p:spPr>
            <a:xfrm>
              <a:off x="1332" y="3384"/>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5</a:t>
              </a:r>
              <a:r>
                <a:rPr lang="en-US" altLang="zh-CN" sz="2000" b="1" dirty="0">
                  <a:solidFill>
                    <a:schemeClr val="bg1"/>
                  </a:solidFill>
                  <a:latin typeface="宋体" panose="02010600030101010101" pitchFamily="2" charset="-122"/>
                  <a:cs typeface="Lucida Sans Unicode" panose="020B0602030504020204" pitchFamily="34" charset="0"/>
                </a:rPr>
                <a:t>=2</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4555" name="Text Box 42"/>
            <p:cNvSpPr txBox="1"/>
            <p:nvPr/>
          </p:nvSpPr>
          <p:spPr>
            <a:xfrm>
              <a:off x="2028" y="2412"/>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6</a:t>
              </a:r>
              <a:r>
                <a:rPr lang="en-US" altLang="zh-CN" sz="2000" b="1" dirty="0">
                  <a:solidFill>
                    <a:schemeClr val="bg1"/>
                  </a:solidFill>
                  <a:latin typeface="宋体" panose="02010600030101010101" pitchFamily="2" charset="-122"/>
                  <a:cs typeface="Lucida Sans Unicode" panose="020B0602030504020204" pitchFamily="34" charset="0"/>
                </a:rPr>
                <a:t>=9</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4556" name="Text Box 43"/>
            <p:cNvSpPr txBox="1"/>
            <p:nvPr/>
          </p:nvSpPr>
          <p:spPr>
            <a:xfrm>
              <a:off x="1920" y="2976"/>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7</a:t>
              </a:r>
              <a:r>
                <a:rPr lang="en-US" altLang="zh-CN" sz="2000" b="1" dirty="0">
                  <a:solidFill>
                    <a:schemeClr val="bg1"/>
                  </a:solidFill>
                  <a:latin typeface="宋体" panose="02010600030101010101" pitchFamily="2" charset="-122"/>
                  <a:cs typeface="Lucida Sans Unicode" panose="020B0602030504020204" pitchFamily="34" charset="0"/>
                </a:rPr>
                <a:t>=8</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4557" name="Text Box 44"/>
            <p:cNvSpPr txBox="1"/>
            <p:nvPr/>
          </p:nvSpPr>
          <p:spPr>
            <a:xfrm>
              <a:off x="2148" y="3434"/>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8</a:t>
              </a:r>
              <a:r>
                <a:rPr lang="en-US" altLang="zh-CN" sz="2000" b="1" dirty="0">
                  <a:solidFill>
                    <a:schemeClr val="bg1"/>
                  </a:solidFill>
                  <a:latin typeface="宋体" panose="02010600030101010101" pitchFamily="2" charset="-122"/>
                  <a:cs typeface="Lucida Sans Unicode" panose="020B0602030504020204" pitchFamily="34" charset="0"/>
                </a:rPr>
                <a:t>=4</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4558" name="Text Box 45"/>
            <p:cNvSpPr txBox="1"/>
            <p:nvPr/>
          </p:nvSpPr>
          <p:spPr>
            <a:xfrm>
              <a:off x="2868" y="2522"/>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9</a:t>
              </a:r>
              <a:r>
                <a:rPr lang="en-US" altLang="zh-CN" sz="2000" b="1" dirty="0">
                  <a:solidFill>
                    <a:schemeClr val="bg1"/>
                  </a:solidFill>
                  <a:latin typeface="宋体" panose="02010600030101010101" pitchFamily="2" charset="-122"/>
                  <a:cs typeface="Lucida Sans Unicode" panose="020B0602030504020204" pitchFamily="34" charset="0"/>
                </a:rPr>
                <a:t>=2</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4559" name="Text Box 46"/>
            <p:cNvSpPr txBox="1"/>
            <p:nvPr/>
          </p:nvSpPr>
          <p:spPr>
            <a:xfrm>
              <a:off x="2868" y="3156"/>
              <a:ext cx="57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10</a:t>
              </a:r>
              <a:r>
                <a:rPr lang="en-US" altLang="zh-CN" sz="2000" b="1" dirty="0">
                  <a:solidFill>
                    <a:schemeClr val="bg1"/>
                  </a:solidFill>
                  <a:latin typeface="宋体" panose="02010600030101010101" pitchFamily="2" charset="-122"/>
                  <a:cs typeface="Lucida Sans Unicode" panose="020B0602030504020204" pitchFamily="34" charset="0"/>
                </a:rPr>
                <a:t>=4</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grpSp>
      <p:sp>
        <p:nvSpPr>
          <p:cNvPr id="64516" name="Text Box 55"/>
          <p:cNvSpPr txBox="1"/>
          <p:nvPr/>
        </p:nvSpPr>
        <p:spPr>
          <a:xfrm>
            <a:off x="5867400" y="3632200"/>
            <a:ext cx="2895600" cy="1930400"/>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chemeClr val="bg1"/>
                </a:solidFill>
                <a:latin typeface="宋体" panose="02010600030101010101" pitchFamily="2" charset="-122"/>
                <a:cs typeface="Lucida Sans Unicode" panose="020B0602030504020204" pitchFamily="34" charset="0"/>
              </a:rPr>
              <a:t>例如</a:t>
            </a:r>
            <a:r>
              <a:rPr lang="en-US" altLang="zh-CN" sz="2000" b="1" dirty="0">
                <a:solidFill>
                  <a:schemeClr val="bg1"/>
                </a:solidFill>
                <a:latin typeface="宋体" panose="02010600030101010101" pitchFamily="2" charset="-122"/>
                <a:cs typeface="Lucida Sans Unicode" panose="020B0602030504020204" pitchFamily="34" charset="0"/>
              </a:rPr>
              <a:t>:</a:t>
            </a:r>
            <a:endParaRPr lang="en-US" altLang="zh-CN" sz="2000" b="1" dirty="0">
              <a:solidFill>
                <a:schemeClr val="bg1"/>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(v</a:t>
            </a:r>
            <a:r>
              <a:rPr lang="en-US" altLang="zh-CN" sz="2000" b="1" baseline="-25000" dirty="0">
                <a:solidFill>
                  <a:schemeClr val="bg1"/>
                </a:solidFill>
                <a:latin typeface="宋体" panose="02010600030101010101" pitchFamily="2" charset="-122"/>
                <a:cs typeface="Lucida Sans Unicode" panose="020B0602030504020204" pitchFamily="34" charset="0"/>
              </a:rPr>
              <a:t>0</a:t>
            </a:r>
            <a:r>
              <a:rPr lang="en-US" altLang="zh-CN" sz="2000" b="1" dirty="0">
                <a:solidFill>
                  <a:schemeClr val="bg1"/>
                </a:solidFill>
                <a:latin typeface="宋体" panose="02010600030101010101" pitchFamily="2" charset="-122"/>
                <a:cs typeface="Lucida Sans Unicode" panose="020B0602030504020204" pitchFamily="34" charset="0"/>
              </a:rPr>
              <a:t>,v</a:t>
            </a:r>
            <a:r>
              <a:rPr lang="en-US" altLang="zh-CN" sz="2000" b="1" baseline="-25000" dirty="0">
                <a:solidFill>
                  <a:schemeClr val="bg1"/>
                </a:solidFill>
                <a:latin typeface="宋体" panose="02010600030101010101" pitchFamily="2" charset="-122"/>
                <a:cs typeface="Lucida Sans Unicode" panose="020B0602030504020204" pitchFamily="34" charset="0"/>
              </a:rPr>
              <a:t>1</a:t>
            </a:r>
            <a:r>
              <a:rPr lang="en-US" altLang="zh-CN" sz="2000" b="1" dirty="0">
                <a:solidFill>
                  <a:schemeClr val="bg1"/>
                </a:solidFill>
                <a:latin typeface="宋体" panose="02010600030101010101" pitchFamily="2" charset="-122"/>
                <a:cs typeface="Lucida Sans Unicode" panose="020B0602030504020204" pitchFamily="34" charset="0"/>
              </a:rPr>
              <a:t>,v</a:t>
            </a:r>
            <a:r>
              <a:rPr lang="en-US" altLang="zh-CN" sz="2000" b="1" baseline="-25000" dirty="0">
                <a:solidFill>
                  <a:schemeClr val="bg1"/>
                </a:solidFill>
                <a:latin typeface="宋体" panose="02010600030101010101" pitchFamily="2" charset="-122"/>
                <a:cs typeface="Lucida Sans Unicode" panose="020B0602030504020204" pitchFamily="34" charset="0"/>
              </a:rPr>
              <a:t>4</a:t>
            </a:r>
            <a:r>
              <a:rPr lang="en-US" altLang="zh-CN" sz="2000" b="1" dirty="0">
                <a:solidFill>
                  <a:schemeClr val="bg1"/>
                </a:solidFill>
                <a:latin typeface="宋体" panose="02010600030101010101" pitchFamily="2" charset="-122"/>
                <a:cs typeface="Lucida Sans Unicode" panose="020B0602030504020204" pitchFamily="34" charset="0"/>
              </a:rPr>
              <a:t>,v</a:t>
            </a:r>
            <a:r>
              <a:rPr lang="en-US" altLang="zh-CN" sz="2000" b="1" baseline="-25000" dirty="0">
                <a:solidFill>
                  <a:schemeClr val="bg1"/>
                </a:solidFill>
                <a:latin typeface="宋体" panose="02010600030101010101" pitchFamily="2" charset="-122"/>
                <a:cs typeface="Lucida Sans Unicode" panose="020B0602030504020204" pitchFamily="34" charset="0"/>
              </a:rPr>
              <a:t>7</a:t>
            </a:r>
            <a:r>
              <a:rPr lang="en-US" altLang="zh-CN" sz="2000" b="1" dirty="0">
                <a:solidFill>
                  <a:schemeClr val="bg1"/>
                </a:solidFill>
                <a:latin typeface="宋体" panose="02010600030101010101" pitchFamily="2" charset="-122"/>
                <a:cs typeface="Lucida Sans Unicode" panose="020B0602030504020204" pitchFamily="34" charset="0"/>
              </a:rPr>
              <a:t>,v</a:t>
            </a:r>
            <a:r>
              <a:rPr lang="en-US" altLang="zh-CN" sz="2000" b="1" baseline="-25000" dirty="0">
                <a:solidFill>
                  <a:schemeClr val="bg1"/>
                </a:solidFill>
                <a:latin typeface="宋体" panose="02010600030101010101" pitchFamily="2" charset="-122"/>
                <a:cs typeface="Lucida Sans Unicode" panose="020B0602030504020204" pitchFamily="34" charset="0"/>
              </a:rPr>
              <a:t>8</a:t>
            </a:r>
            <a:r>
              <a:rPr lang="en-US" altLang="zh-CN" sz="2000" b="1" dirty="0">
                <a:solidFill>
                  <a:schemeClr val="bg1"/>
                </a:solidFill>
                <a:latin typeface="宋体" panose="02010600030101010101" pitchFamily="2" charset="-122"/>
                <a:cs typeface="Lucida Sans Unicode" panose="020B0602030504020204" pitchFamily="34" charset="0"/>
              </a:rPr>
              <a:t>)</a:t>
            </a:r>
            <a:r>
              <a:rPr lang="zh-CN" altLang="en-US" sz="2000" b="1" dirty="0">
                <a:solidFill>
                  <a:schemeClr val="bg1"/>
                </a:solidFill>
                <a:latin typeface="宋体" panose="02010600030101010101" pitchFamily="2" charset="-122"/>
                <a:cs typeface="Lucida Sans Unicode" panose="020B0602030504020204" pitchFamily="34" charset="0"/>
              </a:rPr>
              <a:t>就是一条关键路径。</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0</a:t>
            </a: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3</a:t>
            </a: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7</a:t>
            </a: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10</a:t>
            </a:r>
            <a:r>
              <a:rPr lang="zh-CN" altLang="en-US" sz="2000" b="1" dirty="0">
                <a:solidFill>
                  <a:schemeClr val="bg1"/>
                </a:solidFill>
                <a:latin typeface="宋体" panose="02010600030101010101" pitchFamily="2" charset="-122"/>
                <a:cs typeface="Lucida Sans Unicode" panose="020B0602030504020204" pitchFamily="34" charset="0"/>
              </a:rPr>
              <a:t>就是关键活动。</a:t>
            </a:r>
            <a:endParaRPr lang="zh-CN" altLang="en-US" sz="2000" b="1" dirty="0">
              <a:solidFill>
                <a:schemeClr val="bg1"/>
              </a:solidFill>
              <a:latin typeface="宋体" panose="02010600030101010101" pitchFamily="2" charset="-122"/>
              <a:ea typeface="Lucida Sans Unicode" panose="020B0602030504020204" pitchFamily="34" charset="0"/>
            </a:endParaRPr>
          </a:p>
        </p:txBody>
      </p:sp>
      <p:sp>
        <p:nvSpPr>
          <p:cNvPr id="64517" name="Text Box 57"/>
          <p:cNvSpPr txBox="1"/>
          <p:nvPr/>
        </p:nvSpPr>
        <p:spPr>
          <a:xfrm>
            <a:off x="4572000" y="5867400"/>
            <a:ext cx="4267200" cy="406400"/>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000" b="1" dirty="0">
                <a:solidFill>
                  <a:schemeClr val="bg1"/>
                </a:solidFill>
                <a:latin typeface="宋体" panose="02010600030101010101" pitchFamily="2" charset="-122"/>
                <a:cs typeface="Lucida Sans Unicode" panose="020B0602030504020204" pitchFamily="34" charset="0"/>
              </a:rPr>
              <a:t>路径长度</a:t>
            </a:r>
            <a:r>
              <a:rPr lang="en-US" altLang="zh-CN" sz="2000" b="1" dirty="0">
                <a:solidFill>
                  <a:schemeClr val="bg1"/>
                </a:solidFill>
                <a:latin typeface="宋体" panose="02010600030101010101" pitchFamily="2" charset="-122"/>
                <a:cs typeface="Lucida Sans Unicode" panose="020B0602030504020204" pitchFamily="34" charset="0"/>
              </a:rPr>
              <a:t>= a</a:t>
            </a:r>
            <a:r>
              <a:rPr lang="en-US" altLang="zh-CN" sz="2000" b="1" baseline="-25000" dirty="0">
                <a:solidFill>
                  <a:schemeClr val="bg1"/>
                </a:solidFill>
                <a:latin typeface="宋体" panose="02010600030101010101" pitchFamily="2" charset="-122"/>
                <a:cs typeface="Lucida Sans Unicode" panose="020B0602030504020204" pitchFamily="34" charset="0"/>
              </a:rPr>
              <a:t>0</a:t>
            </a: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3</a:t>
            </a: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7</a:t>
            </a: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10</a:t>
            </a:r>
            <a:r>
              <a:rPr lang="en-US" altLang="zh-CN" sz="2000" b="1" dirty="0">
                <a:solidFill>
                  <a:schemeClr val="bg1"/>
                </a:solidFill>
                <a:latin typeface="宋体" panose="02010600030101010101" pitchFamily="2" charset="-122"/>
                <a:cs typeface="Lucida Sans Unicode" panose="020B0602030504020204" pitchFamily="34" charset="0"/>
              </a:rPr>
              <a:t>=6+1+9+4=19</a:t>
            </a:r>
            <a:endParaRPr lang="en-US" altLang="zh-CN" sz="2000" b="1" baseline="-25000" dirty="0">
              <a:solidFill>
                <a:schemeClr val="bg1"/>
              </a:solidFill>
              <a:latin typeface="宋体" panose="02010600030101010101" pitchFamily="2" charset="-122"/>
              <a:ea typeface="Lucida Sans Unicode" panose="020B0602030504020204" pitchFamily="34" charset="0"/>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 Box 2"/>
          <p:cNvSpPr txBox="1"/>
          <p:nvPr/>
        </p:nvSpPr>
        <p:spPr>
          <a:xfrm>
            <a:off x="1219200" y="762000"/>
            <a:ext cx="6934200" cy="2717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80000"/>
              </a:lnSpc>
              <a:spcBef>
                <a:spcPct val="50000"/>
              </a:spcBef>
              <a:buNone/>
            </a:pPr>
            <a:r>
              <a:rPr lang="zh-CN" altLang="en-US" sz="2000" b="1" dirty="0">
                <a:solidFill>
                  <a:schemeClr val="bg1"/>
                </a:solidFill>
                <a:latin typeface="宋体" panose="02010600030101010101" pitchFamily="2" charset="-122"/>
                <a:cs typeface="Lucida Sans Unicode" panose="020B0602030504020204" pitchFamily="34" charset="0"/>
              </a:rPr>
              <a:t>找关键活动的</a:t>
            </a:r>
            <a:r>
              <a:rPr lang="zh-CN" altLang="en-US" sz="2000" b="1" dirty="0">
                <a:solidFill>
                  <a:srgbClr val="CC3300"/>
                </a:solidFill>
                <a:latin typeface="宋体" panose="02010600030101010101" pitchFamily="2" charset="-122"/>
                <a:cs typeface="Lucida Sans Unicode" panose="020B0602030504020204" pitchFamily="34" charset="0"/>
              </a:rPr>
              <a:t>目的</a:t>
            </a:r>
            <a:r>
              <a:rPr lang="zh-CN" altLang="en-US" sz="2000" b="1" dirty="0">
                <a:solidFill>
                  <a:schemeClr val="bg1"/>
                </a:solidFill>
                <a:latin typeface="宋体" panose="02010600030101010101" pitchFamily="2" charset="-122"/>
                <a:cs typeface="Lucida Sans Unicode" panose="020B0602030504020204" pitchFamily="34" charset="0"/>
              </a:rPr>
              <a:t>：</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eaLnBrk="1" hangingPunct="1">
              <a:lnSpc>
                <a:spcPct val="80000"/>
              </a:lnSpc>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(1)</a:t>
            </a:r>
            <a:r>
              <a:rPr lang="zh-CN" altLang="en-US" sz="2000" b="1" dirty="0">
                <a:solidFill>
                  <a:srgbClr val="FFFF00"/>
                </a:solidFill>
                <a:latin typeface="宋体" panose="02010600030101010101" pitchFamily="2" charset="-122"/>
                <a:cs typeface="Lucida Sans Unicode" panose="020B0602030504020204" pitchFamily="34" charset="0"/>
              </a:rPr>
              <a:t>重视关键活动；</a:t>
            </a:r>
            <a:r>
              <a:rPr lang="zh-CN" altLang="en-US" sz="2000" b="1" dirty="0">
                <a:solidFill>
                  <a:schemeClr val="bg1"/>
                </a:solidFill>
                <a:latin typeface="宋体" panose="02010600030101010101" pitchFamily="2" charset="-122"/>
                <a:cs typeface="Lucida Sans Unicode" panose="020B0602030504020204" pitchFamily="34" charset="0"/>
              </a:rPr>
              <a:t> </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eaLnBrk="1" hangingPunct="1">
              <a:lnSpc>
                <a:spcPct val="80000"/>
              </a:lnSpc>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(2)</a:t>
            </a:r>
            <a:r>
              <a:rPr lang="zh-CN" altLang="en-US" sz="2000" b="1" dirty="0">
                <a:solidFill>
                  <a:srgbClr val="FFFF00"/>
                </a:solidFill>
                <a:latin typeface="宋体" panose="02010600030101010101" pitchFamily="2" charset="-122"/>
                <a:cs typeface="Lucida Sans Unicode" panose="020B0602030504020204" pitchFamily="34" charset="0"/>
              </a:rPr>
              <a:t>缩短整个工期。</a:t>
            </a:r>
            <a:endParaRPr lang="zh-CN" altLang="en-US" sz="2000" b="1" dirty="0">
              <a:solidFill>
                <a:srgbClr val="FFFF00"/>
              </a:solidFill>
              <a:latin typeface="宋体" panose="02010600030101010101" pitchFamily="2" charset="-122"/>
              <a:cs typeface="Lucida Sans Unicode" panose="020B0602030504020204" pitchFamily="34" charset="0"/>
            </a:endParaRPr>
          </a:p>
          <a:p>
            <a:pPr marL="0" lvl="0" indent="0" eaLnBrk="1" hangingPunct="1">
              <a:lnSpc>
                <a:spcPct val="80000"/>
              </a:lnSpc>
              <a:spcBef>
                <a:spcPct val="50000"/>
              </a:spcBef>
              <a:buNone/>
            </a:pPr>
            <a:r>
              <a:rPr lang="zh-CN" altLang="en-US" sz="2000" b="1" dirty="0">
                <a:solidFill>
                  <a:schemeClr val="bg1"/>
                </a:solidFill>
                <a:latin typeface="宋体" panose="02010600030101010101" pitchFamily="2" charset="-122"/>
                <a:cs typeface="Lucida Sans Unicode" panose="020B0602030504020204" pitchFamily="34" charset="0"/>
              </a:rPr>
              <a:t>    关键活动对缩短整个工期起着至关重要的作用；</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eaLnBrk="1" hangingPunct="1">
              <a:lnSpc>
                <a:spcPct val="80000"/>
              </a:lnSpc>
              <a:spcBef>
                <a:spcPct val="50000"/>
              </a:spcBef>
              <a:buNone/>
            </a:pPr>
            <a:r>
              <a:rPr lang="zh-CN" altLang="en-US" sz="2000" b="1" dirty="0">
                <a:solidFill>
                  <a:schemeClr val="bg1"/>
                </a:solidFill>
                <a:latin typeface="宋体" panose="02010600030101010101" pitchFamily="2" charset="-122"/>
                <a:cs typeface="Lucida Sans Unicode" panose="020B0602030504020204" pitchFamily="34" charset="0"/>
              </a:rPr>
              <a:t>    非关键活动对缩短整个工期不起作用。</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eaLnBrk="1" hangingPunct="1">
              <a:lnSpc>
                <a:spcPct val="80000"/>
              </a:lnSpc>
              <a:spcBef>
                <a:spcPct val="50000"/>
              </a:spcBef>
              <a:buNone/>
            </a:pPr>
            <a:r>
              <a:rPr lang="zh-CN" altLang="en-US" sz="2000" b="1" dirty="0">
                <a:solidFill>
                  <a:schemeClr val="bg1"/>
                </a:solidFill>
                <a:latin typeface="宋体" panose="02010600030101010101" pitchFamily="2" charset="-122"/>
                <a:cs typeface="Lucida Sans Unicode" panose="020B0602030504020204" pitchFamily="34" charset="0"/>
              </a:rPr>
              <a:t>    因此，对关键活动投入较多的人力和物力，确保工</a:t>
            </a:r>
            <a:endParaRPr lang="zh-CN" altLang="en-US" sz="2000" b="1" dirty="0">
              <a:solidFill>
                <a:schemeClr val="bg1"/>
              </a:solidFill>
              <a:latin typeface="宋体" panose="02010600030101010101" pitchFamily="2" charset="-122"/>
              <a:cs typeface="Lucida Sans Unicode" panose="020B0602030504020204" pitchFamily="34" charset="0"/>
            </a:endParaRPr>
          </a:p>
          <a:p>
            <a:pPr marL="0" lvl="0" indent="0" eaLnBrk="1" hangingPunct="1">
              <a:lnSpc>
                <a:spcPct val="80000"/>
              </a:lnSpc>
              <a:spcBef>
                <a:spcPct val="50000"/>
              </a:spcBef>
              <a:buNone/>
            </a:pPr>
            <a:r>
              <a:rPr lang="zh-CN" altLang="en-US" sz="2000" b="1" dirty="0">
                <a:solidFill>
                  <a:schemeClr val="bg1"/>
                </a:solidFill>
                <a:latin typeface="宋体" panose="02010600030101010101" pitchFamily="2" charset="-122"/>
                <a:cs typeface="Lucida Sans Unicode" panose="020B0602030504020204" pitchFamily="34" charset="0"/>
              </a:rPr>
              <a:t>程按期完成，或缩短整个工期。</a:t>
            </a:r>
            <a:endParaRPr lang="zh-CN" altLang="en-US" sz="2000" b="1" dirty="0">
              <a:solidFill>
                <a:schemeClr val="bg1"/>
              </a:solidFill>
              <a:latin typeface="宋体" panose="02010600030101010101" pitchFamily="2" charset="-122"/>
              <a:ea typeface="Lucida Sans Unicode" panose="020B0602030504020204" pitchFamily="34" charset="0"/>
            </a:endParaRPr>
          </a:p>
        </p:txBody>
      </p:sp>
      <p:grpSp>
        <p:nvGrpSpPr>
          <p:cNvPr id="65539" name="Group 46"/>
          <p:cNvGrpSpPr/>
          <p:nvPr/>
        </p:nvGrpSpPr>
        <p:grpSpPr>
          <a:xfrm>
            <a:off x="1752600" y="3581400"/>
            <a:ext cx="5753100" cy="2443163"/>
            <a:chOff x="1200" y="2496"/>
            <a:chExt cx="3624" cy="1539"/>
          </a:xfrm>
        </p:grpSpPr>
        <p:sp>
          <p:nvSpPr>
            <p:cNvPr id="65540" name="Oval 4"/>
            <p:cNvSpPr/>
            <p:nvPr/>
          </p:nvSpPr>
          <p:spPr>
            <a:xfrm>
              <a:off x="1428" y="3169"/>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41" name="Text Box 5"/>
            <p:cNvSpPr txBox="1"/>
            <p:nvPr/>
          </p:nvSpPr>
          <p:spPr>
            <a:xfrm>
              <a:off x="1452" y="3153"/>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0</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42" name="Oval 6"/>
            <p:cNvSpPr/>
            <p:nvPr/>
          </p:nvSpPr>
          <p:spPr>
            <a:xfrm>
              <a:off x="2052" y="3808"/>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43" name="Text Box 7"/>
            <p:cNvSpPr txBox="1"/>
            <p:nvPr/>
          </p:nvSpPr>
          <p:spPr>
            <a:xfrm>
              <a:off x="2079" y="3792"/>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3</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44" name="Oval 8"/>
            <p:cNvSpPr/>
            <p:nvPr/>
          </p:nvSpPr>
          <p:spPr>
            <a:xfrm>
              <a:off x="2241" y="2512"/>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45" name="Text Box 9"/>
            <p:cNvSpPr txBox="1"/>
            <p:nvPr/>
          </p:nvSpPr>
          <p:spPr>
            <a:xfrm>
              <a:off x="2268" y="2496"/>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1</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46" name="Oval 10"/>
            <p:cNvSpPr/>
            <p:nvPr/>
          </p:nvSpPr>
          <p:spPr>
            <a:xfrm>
              <a:off x="2241" y="3184"/>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47" name="Text Box 11"/>
            <p:cNvSpPr txBox="1"/>
            <p:nvPr/>
          </p:nvSpPr>
          <p:spPr>
            <a:xfrm>
              <a:off x="2268" y="3168"/>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2</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48" name="Oval 12"/>
            <p:cNvSpPr/>
            <p:nvPr/>
          </p:nvSpPr>
          <p:spPr>
            <a:xfrm>
              <a:off x="2817" y="3808"/>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49" name="Text Box 13"/>
            <p:cNvSpPr txBox="1"/>
            <p:nvPr/>
          </p:nvSpPr>
          <p:spPr>
            <a:xfrm>
              <a:off x="2844" y="3804"/>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5</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50" name="Oval 14"/>
            <p:cNvSpPr/>
            <p:nvPr/>
          </p:nvSpPr>
          <p:spPr>
            <a:xfrm>
              <a:off x="4209" y="3232"/>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51" name="Text Box 15"/>
            <p:cNvSpPr txBox="1"/>
            <p:nvPr/>
          </p:nvSpPr>
          <p:spPr>
            <a:xfrm>
              <a:off x="4236" y="3216"/>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8</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52" name="Oval 16"/>
            <p:cNvSpPr/>
            <p:nvPr/>
          </p:nvSpPr>
          <p:spPr>
            <a:xfrm>
              <a:off x="2865" y="2944"/>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53" name="Text Box 17"/>
            <p:cNvSpPr txBox="1"/>
            <p:nvPr/>
          </p:nvSpPr>
          <p:spPr>
            <a:xfrm>
              <a:off x="2880" y="2928"/>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4</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54" name="Oval 18"/>
            <p:cNvSpPr/>
            <p:nvPr/>
          </p:nvSpPr>
          <p:spPr>
            <a:xfrm>
              <a:off x="3537" y="2704"/>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55" name="Text Box 19"/>
            <p:cNvSpPr txBox="1"/>
            <p:nvPr/>
          </p:nvSpPr>
          <p:spPr>
            <a:xfrm>
              <a:off x="3552" y="2688"/>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6</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56" name="Oval 20"/>
            <p:cNvSpPr/>
            <p:nvPr/>
          </p:nvSpPr>
          <p:spPr>
            <a:xfrm>
              <a:off x="3537" y="3535"/>
              <a:ext cx="227" cy="227"/>
            </a:xfrm>
            <a:prstGeom prst="ellipse">
              <a:avLst/>
            </a:prstGeom>
            <a:noFill/>
            <a:ln w="2540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endParaRPr lang="en-US" altLang="en-US" sz="1800" dirty="0">
                <a:solidFill>
                  <a:schemeClr val="bg1"/>
                </a:solidFill>
                <a:ea typeface="Lucida Sans Unicode" panose="020B0602030504020204" pitchFamily="34" charset="0"/>
              </a:endParaRPr>
            </a:p>
          </p:txBody>
        </p:sp>
        <p:sp>
          <p:nvSpPr>
            <p:cNvPr id="65557" name="Text Box 21"/>
            <p:cNvSpPr txBox="1"/>
            <p:nvPr/>
          </p:nvSpPr>
          <p:spPr>
            <a:xfrm>
              <a:off x="3564" y="3531"/>
              <a:ext cx="28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1800" b="1" dirty="0">
                  <a:solidFill>
                    <a:schemeClr val="bg1"/>
                  </a:solidFill>
                  <a:latin typeface="宋体" panose="02010600030101010101" pitchFamily="2" charset="-122"/>
                  <a:cs typeface="Lucida Sans Unicode" panose="020B0602030504020204" pitchFamily="34" charset="0"/>
                </a:rPr>
                <a:t>7</a:t>
              </a:r>
              <a:endParaRPr lang="en-US" altLang="zh-CN" sz="1800" b="1" dirty="0">
                <a:solidFill>
                  <a:srgbClr val="FF9933"/>
                </a:solidFill>
                <a:latin typeface="宋体" panose="02010600030101010101" pitchFamily="2" charset="-122"/>
                <a:ea typeface="Lucida Sans Unicode" panose="020B0602030504020204" pitchFamily="34" charset="0"/>
              </a:endParaRPr>
            </a:p>
          </p:txBody>
        </p:sp>
        <p:sp>
          <p:nvSpPr>
            <p:cNvPr id="65558" name="Freeform 22"/>
            <p:cNvSpPr/>
            <p:nvPr/>
          </p:nvSpPr>
          <p:spPr>
            <a:xfrm>
              <a:off x="1608" y="2664"/>
              <a:ext cx="660" cy="516"/>
            </a:xfrm>
            <a:custGeom>
              <a:avLst/>
              <a:gdLst/>
              <a:ahLst/>
              <a:cxnLst>
                <a:cxn ang="0">
                  <a:pos x="0" y="516"/>
                </a:cxn>
                <a:cxn ang="0">
                  <a:pos x="660" y="0"/>
                </a:cxn>
              </a:cxnLst>
              <a:pathLst>
                <a:path w="660" h="516">
                  <a:moveTo>
                    <a:pt x="0" y="516"/>
                  </a:moveTo>
                  <a:lnTo>
                    <a:pt x="660" y="0"/>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5559" name="Freeform 23"/>
            <p:cNvSpPr/>
            <p:nvPr/>
          </p:nvSpPr>
          <p:spPr>
            <a:xfrm>
              <a:off x="1656" y="3300"/>
              <a:ext cx="564" cy="1"/>
            </a:xfrm>
            <a:custGeom>
              <a:avLst/>
              <a:gdLst/>
              <a:ahLst/>
              <a:cxnLst>
                <a:cxn ang="0">
                  <a:pos x="0" y="0"/>
                </a:cxn>
                <a:cxn ang="0">
                  <a:pos x="564" y="0"/>
                </a:cxn>
              </a:cxnLst>
              <a:pathLst>
                <a:path w="564" h="1">
                  <a:moveTo>
                    <a:pt x="0" y="0"/>
                  </a:moveTo>
                  <a:lnTo>
                    <a:pt x="564"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5560" name="Freeform 24"/>
            <p:cNvSpPr/>
            <p:nvPr/>
          </p:nvSpPr>
          <p:spPr>
            <a:xfrm>
              <a:off x="1584" y="3384"/>
              <a:ext cx="468" cy="540"/>
            </a:xfrm>
            <a:custGeom>
              <a:avLst/>
              <a:gdLst/>
              <a:ahLst/>
              <a:cxnLst>
                <a:cxn ang="0">
                  <a:pos x="0" y="0"/>
                </a:cxn>
                <a:cxn ang="0">
                  <a:pos x="468" y="540"/>
                </a:cxn>
              </a:cxnLst>
              <a:pathLst>
                <a:path w="468" h="540">
                  <a:moveTo>
                    <a:pt x="0" y="0"/>
                  </a:moveTo>
                  <a:lnTo>
                    <a:pt x="468" y="54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5561" name="Freeform 25"/>
            <p:cNvSpPr/>
            <p:nvPr/>
          </p:nvSpPr>
          <p:spPr>
            <a:xfrm>
              <a:off x="2472" y="3096"/>
              <a:ext cx="408" cy="156"/>
            </a:xfrm>
            <a:custGeom>
              <a:avLst/>
              <a:gdLst/>
              <a:ahLst/>
              <a:cxnLst>
                <a:cxn ang="0">
                  <a:pos x="0" y="156"/>
                </a:cxn>
                <a:cxn ang="0">
                  <a:pos x="408" y="0"/>
                </a:cxn>
              </a:cxnLst>
              <a:pathLst>
                <a:path w="408" h="156">
                  <a:moveTo>
                    <a:pt x="0" y="156"/>
                  </a:moveTo>
                  <a:lnTo>
                    <a:pt x="408"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5562" name="Freeform 26"/>
            <p:cNvSpPr/>
            <p:nvPr/>
          </p:nvSpPr>
          <p:spPr>
            <a:xfrm>
              <a:off x="3084" y="2844"/>
              <a:ext cx="456" cy="156"/>
            </a:xfrm>
            <a:custGeom>
              <a:avLst/>
              <a:gdLst/>
              <a:ahLst/>
              <a:cxnLst>
                <a:cxn ang="0">
                  <a:pos x="0" y="156"/>
                </a:cxn>
                <a:cxn ang="0">
                  <a:pos x="456" y="0"/>
                </a:cxn>
              </a:cxnLst>
              <a:pathLst>
                <a:path w="456" h="156">
                  <a:moveTo>
                    <a:pt x="0" y="156"/>
                  </a:moveTo>
                  <a:lnTo>
                    <a:pt x="456"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5563" name="Freeform 27"/>
            <p:cNvSpPr/>
            <p:nvPr/>
          </p:nvSpPr>
          <p:spPr>
            <a:xfrm>
              <a:off x="3072" y="3120"/>
              <a:ext cx="480" cy="456"/>
            </a:xfrm>
            <a:custGeom>
              <a:avLst/>
              <a:gdLst/>
              <a:ahLst/>
              <a:cxnLst>
                <a:cxn ang="0">
                  <a:pos x="0" y="0"/>
                </a:cxn>
                <a:cxn ang="0">
                  <a:pos x="480" y="456"/>
                </a:cxn>
              </a:cxnLst>
              <a:pathLst>
                <a:path w="480" h="456">
                  <a:moveTo>
                    <a:pt x="0" y="0"/>
                  </a:moveTo>
                  <a:lnTo>
                    <a:pt x="480" y="456"/>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5564" name="Freeform 28"/>
            <p:cNvSpPr/>
            <p:nvPr/>
          </p:nvSpPr>
          <p:spPr>
            <a:xfrm>
              <a:off x="2280" y="3936"/>
              <a:ext cx="552" cy="1"/>
            </a:xfrm>
            <a:custGeom>
              <a:avLst/>
              <a:gdLst/>
              <a:ahLst/>
              <a:cxnLst>
                <a:cxn ang="0">
                  <a:pos x="0" y="0"/>
                </a:cxn>
                <a:cxn ang="0">
                  <a:pos x="552" y="0"/>
                </a:cxn>
              </a:cxnLst>
              <a:pathLst>
                <a:path w="552" h="1">
                  <a:moveTo>
                    <a:pt x="0" y="0"/>
                  </a:moveTo>
                  <a:lnTo>
                    <a:pt x="552"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5565" name="Freeform 29"/>
            <p:cNvSpPr/>
            <p:nvPr/>
          </p:nvSpPr>
          <p:spPr>
            <a:xfrm>
              <a:off x="3036" y="3684"/>
              <a:ext cx="504" cy="192"/>
            </a:xfrm>
            <a:custGeom>
              <a:avLst/>
              <a:gdLst/>
              <a:ahLst/>
              <a:cxnLst>
                <a:cxn ang="0">
                  <a:pos x="0" y="192"/>
                </a:cxn>
                <a:cxn ang="0">
                  <a:pos x="504" y="0"/>
                </a:cxn>
              </a:cxnLst>
              <a:pathLst>
                <a:path w="504" h="192">
                  <a:moveTo>
                    <a:pt x="0" y="192"/>
                  </a:moveTo>
                  <a:lnTo>
                    <a:pt x="504" y="0"/>
                  </a:lnTo>
                </a:path>
              </a:pathLst>
            </a:custGeom>
            <a:noFill/>
            <a:ln w="19050" cap="flat" cmpd="sng">
              <a:solidFill>
                <a:schemeClr val="bg1">
                  <a:alpha val="100000"/>
                </a:schemeClr>
              </a:solidFill>
              <a:prstDash val="solid"/>
              <a:round/>
              <a:headEnd type="none" w="med" len="med"/>
              <a:tailEnd type="triangle" w="med" len="med"/>
            </a:ln>
          </p:spPr>
          <p:txBody>
            <a:bodyPr/>
            <a:p>
              <a:endParaRPr lang="zh-CN" altLang="en-US"/>
            </a:p>
          </p:txBody>
        </p:sp>
        <p:sp>
          <p:nvSpPr>
            <p:cNvPr id="65566" name="Freeform 30"/>
            <p:cNvSpPr/>
            <p:nvPr/>
          </p:nvSpPr>
          <p:spPr>
            <a:xfrm>
              <a:off x="2460" y="2676"/>
              <a:ext cx="444" cy="300"/>
            </a:xfrm>
            <a:custGeom>
              <a:avLst/>
              <a:gdLst/>
              <a:ahLst/>
              <a:cxnLst>
                <a:cxn ang="0">
                  <a:pos x="0" y="0"/>
                </a:cxn>
                <a:cxn ang="0">
                  <a:pos x="444" y="300"/>
                </a:cxn>
              </a:cxnLst>
              <a:pathLst>
                <a:path w="444" h="300">
                  <a:moveTo>
                    <a:pt x="0" y="0"/>
                  </a:moveTo>
                  <a:lnTo>
                    <a:pt x="444" y="300"/>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5567" name="Freeform 31"/>
            <p:cNvSpPr/>
            <p:nvPr/>
          </p:nvSpPr>
          <p:spPr>
            <a:xfrm>
              <a:off x="3768" y="2868"/>
              <a:ext cx="492" cy="384"/>
            </a:xfrm>
            <a:custGeom>
              <a:avLst/>
              <a:gdLst/>
              <a:ahLst/>
              <a:cxnLst>
                <a:cxn ang="0">
                  <a:pos x="0" y="0"/>
                </a:cxn>
                <a:cxn ang="0">
                  <a:pos x="492" y="384"/>
                </a:cxn>
              </a:cxnLst>
              <a:pathLst>
                <a:path w="492" h="384">
                  <a:moveTo>
                    <a:pt x="0" y="0"/>
                  </a:moveTo>
                  <a:lnTo>
                    <a:pt x="492" y="384"/>
                  </a:lnTo>
                </a:path>
              </a:pathLst>
            </a:custGeom>
            <a:noFill/>
            <a:ln w="9525" cap="flat" cmpd="sng">
              <a:solidFill>
                <a:schemeClr val="bg1">
                  <a:alpha val="100000"/>
                </a:schemeClr>
              </a:solidFill>
              <a:prstDash val="solid"/>
              <a:round/>
              <a:headEnd type="none" w="med" len="med"/>
              <a:tailEnd type="triangle" w="med" len="med"/>
            </a:ln>
          </p:spPr>
          <p:txBody>
            <a:bodyPr/>
            <a:p>
              <a:endParaRPr lang="zh-CN" altLang="en-US"/>
            </a:p>
          </p:txBody>
        </p:sp>
        <p:sp>
          <p:nvSpPr>
            <p:cNvPr id="65568" name="Freeform 32"/>
            <p:cNvSpPr/>
            <p:nvPr/>
          </p:nvSpPr>
          <p:spPr>
            <a:xfrm>
              <a:off x="3756" y="3396"/>
              <a:ext cx="456" cy="216"/>
            </a:xfrm>
            <a:custGeom>
              <a:avLst/>
              <a:gdLst/>
              <a:ahLst/>
              <a:cxnLst>
                <a:cxn ang="0">
                  <a:pos x="0" y="216"/>
                </a:cxn>
                <a:cxn ang="0">
                  <a:pos x="456" y="0"/>
                </a:cxn>
              </a:cxnLst>
              <a:pathLst>
                <a:path w="456" h="216">
                  <a:moveTo>
                    <a:pt x="0" y="216"/>
                  </a:moveTo>
                  <a:lnTo>
                    <a:pt x="456" y="0"/>
                  </a:lnTo>
                </a:path>
              </a:pathLst>
            </a:custGeom>
            <a:noFill/>
            <a:ln w="19050" cap="flat" cmpd="sng">
              <a:solidFill>
                <a:srgbClr val="FFFF00">
                  <a:alpha val="100000"/>
                </a:srgbClr>
              </a:solidFill>
              <a:prstDash val="solid"/>
              <a:round/>
              <a:headEnd type="none" w="med" len="med"/>
              <a:tailEnd type="triangle" w="med" len="med"/>
            </a:ln>
          </p:spPr>
          <p:txBody>
            <a:bodyPr/>
            <a:p>
              <a:endParaRPr lang="zh-CN" altLang="en-US"/>
            </a:p>
          </p:txBody>
        </p:sp>
        <p:sp>
          <p:nvSpPr>
            <p:cNvPr id="65569" name="Text Box 33"/>
            <p:cNvSpPr txBox="1"/>
            <p:nvPr/>
          </p:nvSpPr>
          <p:spPr>
            <a:xfrm>
              <a:off x="1200" y="3144"/>
              <a:ext cx="480"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9933"/>
                  </a:solidFill>
                  <a:latin typeface="宋体" panose="02010600030101010101" pitchFamily="2" charset="-122"/>
                  <a:cs typeface="Lucida Sans Unicode" panose="020B0602030504020204" pitchFamily="34" charset="0"/>
                </a:rPr>
                <a:t>s</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5570" name="Text Box 34"/>
            <p:cNvSpPr txBox="1"/>
            <p:nvPr/>
          </p:nvSpPr>
          <p:spPr>
            <a:xfrm>
              <a:off x="4488" y="3204"/>
              <a:ext cx="33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9933"/>
                  </a:solidFill>
                  <a:latin typeface="宋体" panose="02010600030101010101" pitchFamily="2" charset="-122"/>
                  <a:cs typeface="Lucida Sans Unicode" panose="020B0602030504020204" pitchFamily="34" charset="0"/>
                </a:rPr>
                <a:t>f</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5571" name="Text Box 35"/>
            <p:cNvSpPr txBox="1"/>
            <p:nvPr/>
          </p:nvSpPr>
          <p:spPr>
            <a:xfrm>
              <a:off x="1572" y="2724"/>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0</a:t>
              </a:r>
              <a:r>
                <a:rPr lang="en-US" altLang="zh-CN" sz="2000" b="1" dirty="0">
                  <a:solidFill>
                    <a:schemeClr val="bg1"/>
                  </a:solidFill>
                  <a:latin typeface="宋体" panose="02010600030101010101" pitchFamily="2" charset="-122"/>
                  <a:cs typeface="Lucida Sans Unicode" panose="020B0602030504020204" pitchFamily="34" charset="0"/>
                </a:rPr>
                <a:t>=6</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5572" name="Text Box 36"/>
            <p:cNvSpPr txBox="1"/>
            <p:nvPr/>
          </p:nvSpPr>
          <p:spPr>
            <a:xfrm>
              <a:off x="1668" y="3060"/>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1</a:t>
              </a:r>
              <a:r>
                <a:rPr lang="en-US" altLang="zh-CN" sz="2000" b="1" dirty="0">
                  <a:solidFill>
                    <a:schemeClr val="bg1"/>
                  </a:solidFill>
                  <a:latin typeface="宋体" panose="02010600030101010101" pitchFamily="2" charset="-122"/>
                  <a:cs typeface="Lucida Sans Unicode" panose="020B0602030504020204" pitchFamily="34" charset="0"/>
                </a:rPr>
                <a:t>=4</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5573" name="Text Box 37"/>
            <p:cNvSpPr txBox="1"/>
            <p:nvPr/>
          </p:nvSpPr>
          <p:spPr>
            <a:xfrm>
              <a:off x="1380" y="3540"/>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2</a:t>
              </a:r>
              <a:r>
                <a:rPr lang="en-US" altLang="zh-CN" sz="2000" b="1" dirty="0">
                  <a:solidFill>
                    <a:schemeClr val="bg1"/>
                  </a:solidFill>
                  <a:latin typeface="宋体" panose="02010600030101010101" pitchFamily="2" charset="-122"/>
                  <a:cs typeface="Lucida Sans Unicode" panose="020B0602030504020204" pitchFamily="34" charset="0"/>
                </a:rPr>
                <a:t>=5</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5574" name="Text Box 38"/>
            <p:cNvSpPr txBox="1"/>
            <p:nvPr/>
          </p:nvSpPr>
          <p:spPr>
            <a:xfrm>
              <a:off x="2580" y="2544"/>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3</a:t>
              </a:r>
              <a:r>
                <a:rPr lang="en-US" altLang="zh-CN" sz="2000" b="1" dirty="0">
                  <a:solidFill>
                    <a:schemeClr val="bg1"/>
                  </a:solidFill>
                  <a:latin typeface="宋体" panose="02010600030101010101" pitchFamily="2" charset="-122"/>
                  <a:cs typeface="Lucida Sans Unicode" panose="020B0602030504020204" pitchFamily="34" charset="0"/>
                </a:rPr>
                <a:t>=1</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5575" name="Text Box 39"/>
            <p:cNvSpPr txBox="1"/>
            <p:nvPr/>
          </p:nvSpPr>
          <p:spPr>
            <a:xfrm>
              <a:off x="2400" y="2952"/>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4</a:t>
              </a:r>
              <a:r>
                <a:rPr lang="en-US" altLang="zh-CN" sz="2000" b="1" dirty="0">
                  <a:solidFill>
                    <a:schemeClr val="bg1"/>
                  </a:solidFill>
                  <a:latin typeface="宋体" panose="02010600030101010101" pitchFamily="2" charset="-122"/>
                  <a:cs typeface="Lucida Sans Unicode" panose="020B0602030504020204" pitchFamily="34" charset="0"/>
                </a:rPr>
                <a:t>=1</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5576" name="Text Box 40"/>
            <p:cNvSpPr txBox="1"/>
            <p:nvPr/>
          </p:nvSpPr>
          <p:spPr>
            <a:xfrm>
              <a:off x="2340" y="3672"/>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5</a:t>
              </a:r>
              <a:r>
                <a:rPr lang="en-US" altLang="zh-CN" sz="2000" b="1" dirty="0">
                  <a:solidFill>
                    <a:schemeClr val="bg1"/>
                  </a:solidFill>
                  <a:latin typeface="宋体" panose="02010600030101010101" pitchFamily="2" charset="-122"/>
                  <a:cs typeface="Lucida Sans Unicode" panose="020B0602030504020204" pitchFamily="34" charset="0"/>
                </a:rPr>
                <a:t>=2</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sp>
          <p:nvSpPr>
            <p:cNvPr id="65577" name="Text Box 41"/>
            <p:cNvSpPr txBox="1"/>
            <p:nvPr/>
          </p:nvSpPr>
          <p:spPr>
            <a:xfrm>
              <a:off x="3036" y="2700"/>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6</a:t>
              </a:r>
              <a:r>
                <a:rPr lang="en-US" altLang="zh-CN" sz="2000" b="1" dirty="0">
                  <a:solidFill>
                    <a:schemeClr val="bg1"/>
                  </a:solidFill>
                  <a:latin typeface="宋体" panose="02010600030101010101" pitchFamily="2" charset="-122"/>
                  <a:cs typeface="Lucida Sans Unicode" panose="020B0602030504020204" pitchFamily="34" charset="0"/>
                </a:rPr>
                <a:t>=9</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5578" name="Text Box 42"/>
            <p:cNvSpPr txBox="1"/>
            <p:nvPr/>
          </p:nvSpPr>
          <p:spPr>
            <a:xfrm>
              <a:off x="2928" y="3264"/>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7</a:t>
              </a:r>
              <a:r>
                <a:rPr lang="en-US" altLang="zh-CN" sz="2000" b="1" dirty="0">
                  <a:solidFill>
                    <a:schemeClr val="bg1"/>
                  </a:solidFill>
                  <a:latin typeface="宋体" panose="02010600030101010101" pitchFamily="2" charset="-122"/>
                  <a:cs typeface="Lucida Sans Unicode" panose="020B0602030504020204" pitchFamily="34" charset="0"/>
                </a:rPr>
                <a:t>=8</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5579" name="Text Box 43"/>
            <p:cNvSpPr txBox="1"/>
            <p:nvPr/>
          </p:nvSpPr>
          <p:spPr>
            <a:xfrm>
              <a:off x="3156" y="3722"/>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8</a:t>
              </a:r>
              <a:r>
                <a:rPr lang="en-US" altLang="zh-CN" sz="2000" b="1" dirty="0">
                  <a:solidFill>
                    <a:schemeClr val="bg1"/>
                  </a:solidFill>
                  <a:latin typeface="宋体" panose="02010600030101010101" pitchFamily="2" charset="-122"/>
                  <a:cs typeface="Lucida Sans Unicode" panose="020B0602030504020204" pitchFamily="34" charset="0"/>
                </a:rPr>
                <a:t>=4</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5580" name="Text Box 44"/>
            <p:cNvSpPr txBox="1"/>
            <p:nvPr/>
          </p:nvSpPr>
          <p:spPr>
            <a:xfrm>
              <a:off x="3876" y="2810"/>
              <a:ext cx="43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9</a:t>
              </a:r>
              <a:r>
                <a:rPr lang="en-US" altLang="zh-CN" sz="2000" b="1" dirty="0">
                  <a:solidFill>
                    <a:schemeClr val="bg1"/>
                  </a:solidFill>
                  <a:latin typeface="宋体" panose="02010600030101010101" pitchFamily="2" charset="-122"/>
                  <a:cs typeface="Lucida Sans Unicode" panose="020B0602030504020204" pitchFamily="34" charset="0"/>
                </a:rPr>
                <a:t>=2</a:t>
              </a:r>
              <a:endParaRPr lang="en-US" altLang="zh-CN" sz="2000" b="1" dirty="0">
                <a:solidFill>
                  <a:schemeClr val="bg1"/>
                </a:solidFill>
                <a:latin typeface="宋体" panose="02010600030101010101" pitchFamily="2" charset="-122"/>
                <a:ea typeface="Lucida Sans Unicode" panose="020B0602030504020204" pitchFamily="34" charset="0"/>
              </a:endParaRPr>
            </a:p>
          </p:txBody>
        </p:sp>
        <p:sp>
          <p:nvSpPr>
            <p:cNvPr id="65581" name="Text Box 45"/>
            <p:cNvSpPr txBox="1"/>
            <p:nvPr/>
          </p:nvSpPr>
          <p:spPr>
            <a:xfrm>
              <a:off x="3876" y="3444"/>
              <a:ext cx="57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chemeClr val="bg1"/>
                  </a:solidFill>
                  <a:latin typeface="宋体" panose="02010600030101010101" pitchFamily="2" charset="-122"/>
                  <a:cs typeface="Lucida Sans Unicode" panose="020B0602030504020204" pitchFamily="34" charset="0"/>
                </a:rPr>
                <a:t>a</a:t>
              </a:r>
              <a:r>
                <a:rPr lang="en-US" altLang="zh-CN" sz="2000" b="1" baseline="-25000" dirty="0">
                  <a:solidFill>
                    <a:schemeClr val="bg1"/>
                  </a:solidFill>
                  <a:latin typeface="宋体" panose="02010600030101010101" pitchFamily="2" charset="-122"/>
                  <a:cs typeface="Lucida Sans Unicode" panose="020B0602030504020204" pitchFamily="34" charset="0"/>
                </a:rPr>
                <a:t>10</a:t>
              </a:r>
              <a:r>
                <a:rPr lang="en-US" altLang="zh-CN" sz="2000" b="1" dirty="0">
                  <a:solidFill>
                    <a:schemeClr val="bg1"/>
                  </a:solidFill>
                  <a:latin typeface="宋体" panose="02010600030101010101" pitchFamily="2" charset="-122"/>
                  <a:cs typeface="Lucida Sans Unicode" panose="020B0602030504020204" pitchFamily="34" charset="0"/>
                </a:rPr>
                <a:t>=4</a:t>
              </a:r>
              <a:endParaRPr lang="en-US" altLang="zh-CN" sz="2000" b="1" dirty="0">
                <a:solidFill>
                  <a:srgbClr val="FF9933"/>
                </a:solidFill>
                <a:latin typeface="宋体" panose="02010600030101010101" pitchFamily="2" charset="-122"/>
                <a:ea typeface="Lucida Sans Unicode" panose="020B0602030504020204" pitchFamily="34" charset="0"/>
              </a:endParaRPr>
            </a:p>
          </p:txBody>
        </p:sp>
      </p:gr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Text Box 2"/>
          <p:cNvSpPr txBox="1"/>
          <p:nvPr/>
        </p:nvSpPr>
        <p:spPr>
          <a:xfrm>
            <a:off x="685800" y="609600"/>
            <a:ext cx="7924800" cy="2409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为了定量找出关键路径，需要以下</a:t>
            </a:r>
            <a:r>
              <a:rPr lang="zh-CN" altLang="en-US" sz="2000" b="1" dirty="0">
                <a:solidFill>
                  <a:srgbClr val="FFFF00"/>
                </a:solidFill>
                <a:latin typeface="宋体" panose="02010600030101010101" pitchFamily="2" charset="-122"/>
                <a:cs typeface="Lucida Sans Unicode" panose="020B0602030504020204" pitchFamily="34" charset="0"/>
              </a:rPr>
              <a:t>几个量</a:t>
            </a:r>
            <a:r>
              <a:rPr lang="zh-CN" altLang="en-US" sz="2000" b="1" dirty="0">
                <a:solidFill>
                  <a:srgbClr val="FFFFFF"/>
                </a:solidFill>
                <a:latin typeface="宋体" panose="02010600030101010101" pitchFamily="2" charset="-122"/>
                <a:cs typeface="Lucida Sans Unicode" panose="020B0602030504020204" pitchFamily="34" charset="0"/>
              </a:rPr>
              <a:t>：</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(1)</a:t>
            </a:r>
            <a:r>
              <a:rPr lang="zh-CN" altLang="en-US" sz="2000" b="1" dirty="0">
                <a:solidFill>
                  <a:srgbClr val="FF6600"/>
                </a:solidFill>
                <a:latin typeface="宋体" panose="02010600030101010101" pitchFamily="2" charset="-122"/>
                <a:cs typeface="Lucida Sans Unicode" panose="020B0602030504020204" pitchFamily="34" charset="0"/>
              </a:rPr>
              <a:t>事件</a:t>
            </a:r>
            <a:r>
              <a:rPr lang="en-US" altLang="zh-CN" sz="2000" b="1" dirty="0">
                <a:solidFill>
                  <a:srgbClr val="FF6600"/>
                </a:solidFill>
                <a:latin typeface="宋体" panose="02010600030101010101" pitchFamily="2" charset="-122"/>
                <a:cs typeface="Lucida Sans Unicode" panose="020B0602030504020204" pitchFamily="34" charset="0"/>
              </a:rPr>
              <a:t>v</a:t>
            </a:r>
            <a:r>
              <a:rPr lang="en-US" altLang="zh-CN" sz="2000" b="1" baseline="-25000" dirty="0">
                <a:solidFill>
                  <a:srgbClr val="FF6600"/>
                </a:solidFill>
                <a:latin typeface="宋体" panose="02010600030101010101" pitchFamily="2" charset="-122"/>
                <a:cs typeface="Lucida Sans Unicode" panose="020B0602030504020204" pitchFamily="34" charset="0"/>
              </a:rPr>
              <a:t>i</a:t>
            </a:r>
            <a:r>
              <a:rPr lang="zh-CN" altLang="en-US" sz="2000" b="1" dirty="0">
                <a:solidFill>
                  <a:srgbClr val="FF6600"/>
                </a:solidFill>
                <a:latin typeface="宋体" panose="02010600030101010101" pitchFamily="2" charset="-122"/>
                <a:cs typeface="Lucida Sans Unicode" panose="020B0602030504020204" pitchFamily="34" charset="0"/>
              </a:rPr>
              <a:t>的可能的最早发生时间</a:t>
            </a:r>
            <a:endParaRPr lang="en-US"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en-US" altLang="en-US" sz="2000" b="1" dirty="0">
                <a:solidFill>
                  <a:srgbClr val="FFFFFF"/>
                </a:solidFill>
                <a:latin typeface="宋体" panose="02010600030101010101" pitchFamily="2" charset="-122"/>
                <a:cs typeface="Lucida Sans Unicode" panose="020B0602030504020204" pitchFamily="34" charset="0"/>
              </a:rPr>
              <a:t>   </a:t>
            </a:r>
            <a:r>
              <a:rPr lang="en-US" altLang="zh-CN" sz="2000" b="1" dirty="0">
                <a:solidFill>
                  <a:srgbClr val="FFFF00"/>
                </a:solidFill>
                <a:latin typeface="宋体" panose="02010600030101010101" pitchFamily="2" charset="-122"/>
                <a:cs typeface="Lucida Sans Unicode" panose="020B0602030504020204" pitchFamily="34" charset="0"/>
              </a:rPr>
              <a:t>earliest(i)=</a:t>
            </a:r>
            <a:r>
              <a:rPr lang="zh-CN" altLang="en-US" sz="2000" b="1" dirty="0">
                <a:solidFill>
                  <a:srgbClr val="FFFF00"/>
                </a:solidFill>
                <a:latin typeface="宋体" panose="02010600030101010101" pitchFamily="2" charset="-122"/>
                <a:cs typeface="Lucida Sans Unicode" panose="020B0602030504020204" pitchFamily="34" charset="0"/>
              </a:rPr>
              <a:t>从源点</a:t>
            </a:r>
            <a:r>
              <a:rPr lang="en-US" altLang="zh-CN" sz="2000" b="1" dirty="0">
                <a:solidFill>
                  <a:srgbClr val="FFFF00"/>
                </a:solidFill>
                <a:latin typeface="宋体" panose="02010600030101010101" pitchFamily="2" charset="-122"/>
                <a:cs typeface="Lucida Sans Unicode" panose="020B0602030504020204" pitchFamily="34" charset="0"/>
              </a:rPr>
              <a:t>v</a:t>
            </a:r>
            <a:r>
              <a:rPr lang="en-US" altLang="zh-CN" sz="2000" b="1" baseline="-25000" dirty="0">
                <a:solidFill>
                  <a:srgbClr val="FFFF00"/>
                </a:solidFill>
                <a:latin typeface="宋体" panose="02010600030101010101" pitchFamily="2" charset="-122"/>
                <a:cs typeface="Lucida Sans Unicode" panose="020B0602030504020204" pitchFamily="34" charset="0"/>
              </a:rPr>
              <a:t>0</a:t>
            </a:r>
            <a:r>
              <a:rPr lang="zh-CN" altLang="en-US" sz="2000" b="1" dirty="0">
                <a:solidFill>
                  <a:srgbClr val="FFFF00"/>
                </a:solidFill>
                <a:latin typeface="宋体" panose="02010600030101010101" pitchFamily="2" charset="-122"/>
                <a:cs typeface="Lucida Sans Unicode" panose="020B0602030504020204" pitchFamily="34" charset="0"/>
              </a:rPr>
              <a:t>到</a:t>
            </a:r>
            <a:r>
              <a:rPr lang="en-US" altLang="zh-CN" sz="2000" b="1" dirty="0">
                <a:solidFill>
                  <a:srgbClr val="FFFF00"/>
                </a:solidFill>
                <a:latin typeface="宋体" panose="02010600030101010101" pitchFamily="2" charset="-122"/>
                <a:cs typeface="Lucida Sans Unicode" panose="020B0602030504020204" pitchFamily="34" charset="0"/>
              </a:rPr>
              <a:t>v</a:t>
            </a:r>
            <a:r>
              <a:rPr lang="en-US" altLang="zh-CN" sz="2000" b="1" baseline="-25000" dirty="0">
                <a:solidFill>
                  <a:srgbClr val="FFFF00"/>
                </a:solidFill>
                <a:latin typeface="宋体" panose="02010600030101010101" pitchFamily="2" charset="-122"/>
                <a:cs typeface="Lucida Sans Unicode" panose="020B0602030504020204" pitchFamily="34" charset="0"/>
              </a:rPr>
              <a:t>i</a:t>
            </a:r>
            <a:r>
              <a:rPr lang="zh-CN" altLang="en-US" sz="2000" b="1" dirty="0">
                <a:solidFill>
                  <a:srgbClr val="FFFF00"/>
                </a:solidFill>
                <a:latin typeface="宋体" panose="02010600030101010101" pitchFamily="2" charset="-122"/>
                <a:cs typeface="Lucida Sans Unicode" panose="020B0602030504020204" pitchFamily="34" charset="0"/>
              </a:rPr>
              <a:t>的最长路径长度</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(2)</a:t>
            </a:r>
            <a:r>
              <a:rPr lang="zh-CN" altLang="en-US" sz="2000" b="1" dirty="0">
                <a:solidFill>
                  <a:srgbClr val="FF6600"/>
                </a:solidFill>
                <a:latin typeface="宋体" panose="02010600030101010101" pitchFamily="2" charset="-122"/>
                <a:cs typeface="Lucida Sans Unicode" panose="020B0602030504020204" pitchFamily="34" charset="0"/>
              </a:rPr>
              <a:t>事件</a:t>
            </a:r>
            <a:r>
              <a:rPr lang="en-US" altLang="zh-CN" sz="2000" b="1" dirty="0">
                <a:solidFill>
                  <a:srgbClr val="FF6600"/>
                </a:solidFill>
                <a:latin typeface="宋体" panose="02010600030101010101" pitchFamily="2" charset="-122"/>
                <a:cs typeface="Lucida Sans Unicode" panose="020B0602030504020204" pitchFamily="34" charset="0"/>
              </a:rPr>
              <a:t>v</a:t>
            </a:r>
            <a:r>
              <a:rPr lang="en-US" altLang="zh-CN" sz="2000" b="1" baseline="-25000" dirty="0">
                <a:solidFill>
                  <a:srgbClr val="FF6600"/>
                </a:solidFill>
                <a:latin typeface="宋体" panose="02010600030101010101" pitchFamily="2" charset="-122"/>
                <a:cs typeface="Lucida Sans Unicode" panose="020B0602030504020204" pitchFamily="34" charset="0"/>
              </a:rPr>
              <a:t>i</a:t>
            </a:r>
            <a:r>
              <a:rPr lang="zh-CN" altLang="en-US" sz="2000" b="1" dirty="0">
                <a:solidFill>
                  <a:srgbClr val="FF6600"/>
                </a:solidFill>
                <a:latin typeface="宋体" panose="02010600030101010101" pitchFamily="2" charset="-122"/>
                <a:cs typeface="Lucida Sans Unicode" panose="020B0602030504020204" pitchFamily="34" charset="0"/>
              </a:rPr>
              <a:t>的允许的最晚发生时间</a:t>
            </a:r>
            <a:r>
              <a:rPr lang="zh-CN" altLang="en-US" sz="2000" b="1" dirty="0">
                <a:solidFill>
                  <a:srgbClr val="FFFFFF"/>
                </a:solidFill>
                <a:latin typeface="宋体" panose="02010600030101010101" pitchFamily="2" charset="-122"/>
                <a:cs typeface="Lucida Sans Unicode" panose="020B0602030504020204" pitchFamily="34" charset="0"/>
              </a:rPr>
              <a:t>。即在不影响工期的条件下事件</a:t>
            </a:r>
            <a:r>
              <a:rPr lang="en-US" altLang="zh-CN" sz="2000" b="1" dirty="0">
                <a:solidFill>
                  <a:srgbClr val="FFFFFF"/>
                </a:solidFill>
                <a:latin typeface="宋体" panose="02010600030101010101" pitchFamily="2" charset="-122"/>
                <a:cs typeface="Lucida Sans Unicode" panose="020B0602030504020204" pitchFamily="34" charset="0"/>
              </a:rPr>
              <a:t>v</a:t>
            </a:r>
            <a:r>
              <a:rPr lang="en-US" altLang="zh-CN" sz="2000" b="1" baseline="-25000" dirty="0">
                <a:solidFill>
                  <a:srgbClr val="FFFFFF"/>
                </a:solidFill>
                <a:latin typeface="宋体" panose="02010600030101010101" pitchFamily="2" charset="-122"/>
                <a:cs typeface="Lucida Sans Unicode" panose="020B0602030504020204" pitchFamily="34" charset="0"/>
              </a:rPr>
              <a:t>i</a:t>
            </a:r>
            <a:r>
              <a:rPr lang="zh-CN" altLang="en-US" sz="2000" b="1" dirty="0">
                <a:solidFill>
                  <a:srgbClr val="FFFFFF"/>
                </a:solidFill>
                <a:latin typeface="宋体" panose="02010600030101010101" pitchFamily="2" charset="-122"/>
                <a:cs typeface="Lucida Sans Unicode" panose="020B0602030504020204" pitchFamily="34" charset="0"/>
              </a:rPr>
              <a:t>允许的最晚发生时间。</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   </a:t>
            </a:r>
            <a:r>
              <a:rPr lang="en-US" altLang="zh-CN" sz="2000" b="1" dirty="0">
                <a:solidFill>
                  <a:srgbClr val="FFFF00"/>
                </a:solidFill>
                <a:latin typeface="宋体" panose="02010600030101010101" pitchFamily="2" charset="-122"/>
                <a:cs typeface="Lucida Sans Unicode" panose="020B0602030504020204" pitchFamily="34" charset="0"/>
              </a:rPr>
              <a:t>latest(i)=earliest(n)-</a:t>
            </a:r>
            <a:r>
              <a:rPr lang="zh-CN" altLang="en-US" sz="2000" b="1" dirty="0">
                <a:solidFill>
                  <a:srgbClr val="FFFF00"/>
                </a:solidFill>
                <a:latin typeface="宋体" panose="02010600030101010101" pitchFamily="2" charset="-122"/>
                <a:cs typeface="Lucida Sans Unicode" panose="020B0602030504020204" pitchFamily="34" charset="0"/>
              </a:rPr>
              <a:t>从</a:t>
            </a:r>
            <a:r>
              <a:rPr lang="en-US" altLang="zh-CN" sz="2000" b="1" dirty="0">
                <a:solidFill>
                  <a:srgbClr val="FFFF00"/>
                </a:solidFill>
                <a:latin typeface="宋体" panose="02010600030101010101" pitchFamily="2" charset="-122"/>
                <a:cs typeface="Lucida Sans Unicode" panose="020B0602030504020204" pitchFamily="34" charset="0"/>
              </a:rPr>
              <a:t>v</a:t>
            </a:r>
            <a:r>
              <a:rPr lang="en-US" altLang="zh-CN" sz="2000" b="1" baseline="-25000" dirty="0">
                <a:solidFill>
                  <a:srgbClr val="FFFF00"/>
                </a:solidFill>
                <a:latin typeface="宋体" panose="02010600030101010101" pitchFamily="2" charset="-122"/>
                <a:cs typeface="Lucida Sans Unicode" panose="020B0602030504020204" pitchFamily="34" charset="0"/>
              </a:rPr>
              <a:t>i</a:t>
            </a:r>
            <a:r>
              <a:rPr lang="zh-CN" altLang="zh-CN" sz="2000" b="1" dirty="0">
                <a:solidFill>
                  <a:srgbClr val="FFFF00"/>
                </a:solidFill>
                <a:latin typeface="宋体" panose="02010600030101010101" pitchFamily="2" charset="-122"/>
                <a:cs typeface="Lucida Sans Unicode" panose="020B0602030504020204" pitchFamily="34" charset="0"/>
              </a:rPr>
              <a:t>到汇点</a:t>
            </a:r>
            <a:r>
              <a:rPr lang="en-US" altLang="zh-CN" sz="2000" b="1" dirty="0">
                <a:solidFill>
                  <a:srgbClr val="FFFF00"/>
                </a:solidFill>
                <a:latin typeface="宋体" panose="02010600030101010101" pitchFamily="2" charset="-122"/>
                <a:cs typeface="Lucida Sans Unicode" panose="020B0602030504020204" pitchFamily="34" charset="0"/>
              </a:rPr>
              <a:t>v</a:t>
            </a:r>
            <a:r>
              <a:rPr lang="en-US" altLang="zh-CN" sz="2000" b="1" baseline="-25000" dirty="0">
                <a:solidFill>
                  <a:srgbClr val="FFFF00"/>
                </a:solidFill>
                <a:latin typeface="宋体" panose="02010600030101010101" pitchFamily="2" charset="-122"/>
                <a:cs typeface="Lucida Sans Unicode" panose="020B0602030504020204" pitchFamily="34" charset="0"/>
              </a:rPr>
              <a:t>n</a:t>
            </a:r>
            <a:r>
              <a:rPr lang="zh-CN" altLang="en-US" sz="2000" b="1" dirty="0">
                <a:solidFill>
                  <a:srgbClr val="FFFF00"/>
                </a:solidFill>
                <a:latin typeface="宋体" panose="02010600030101010101" pitchFamily="2" charset="-122"/>
                <a:cs typeface="Lucida Sans Unicode" panose="020B0602030504020204" pitchFamily="34" charset="0"/>
              </a:rPr>
              <a:t>的最长路径长度</a:t>
            </a:r>
            <a:endParaRPr lang="zh-CN" altLang="en-US" sz="2000" b="1" dirty="0">
              <a:solidFill>
                <a:srgbClr val="FF9933"/>
              </a:solidFill>
              <a:latin typeface="宋体" panose="02010600030101010101" pitchFamily="2" charset="-122"/>
              <a:ea typeface="Lucida Sans Unicode" panose="020B0602030504020204" pitchFamily="34" charset="0"/>
            </a:endParaRPr>
          </a:p>
        </p:txBody>
      </p:sp>
      <p:grpSp>
        <p:nvGrpSpPr>
          <p:cNvPr id="66563" name="Group 48"/>
          <p:cNvGrpSpPr/>
          <p:nvPr/>
        </p:nvGrpSpPr>
        <p:grpSpPr>
          <a:xfrm>
            <a:off x="0" y="3119438"/>
            <a:ext cx="5753100" cy="2443162"/>
            <a:chOff x="0" y="2160"/>
            <a:chExt cx="3624" cy="1539"/>
          </a:xfrm>
        </p:grpSpPr>
        <p:sp>
          <p:nvSpPr>
            <p:cNvPr id="395268" name="Oval 4"/>
            <p:cNvSpPr>
              <a:spLocks noChangeArrowheads="1"/>
            </p:cNvSpPr>
            <p:nvPr/>
          </p:nvSpPr>
          <p:spPr bwMode="auto">
            <a:xfrm>
              <a:off x="228" y="2833"/>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69" name="Text Box 5"/>
            <p:cNvSpPr txBox="1">
              <a:spLocks noChangeArrowheads="1"/>
            </p:cNvSpPr>
            <p:nvPr/>
          </p:nvSpPr>
          <p:spPr bwMode="auto">
            <a:xfrm>
              <a:off x="252" y="2817"/>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0</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70" name="Oval 6"/>
            <p:cNvSpPr>
              <a:spLocks noChangeArrowheads="1"/>
            </p:cNvSpPr>
            <p:nvPr/>
          </p:nvSpPr>
          <p:spPr bwMode="auto">
            <a:xfrm>
              <a:off x="852" y="3472"/>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71" name="Text Box 7"/>
            <p:cNvSpPr txBox="1">
              <a:spLocks noChangeArrowheads="1"/>
            </p:cNvSpPr>
            <p:nvPr/>
          </p:nvSpPr>
          <p:spPr bwMode="auto">
            <a:xfrm>
              <a:off x="879" y="3456"/>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3</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72" name="Oval 8"/>
            <p:cNvSpPr>
              <a:spLocks noChangeArrowheads="1"/>
            </p:cNvSpPr>
            <p:nvPr/>
          </p:nvSpPr>
          <p:spPr bwMode="auto">
            <a:xfrm>
              <a:off x="1041" y="2176"/>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73" name="Text Box 9"/>
            <p:cNvSpPr txBox="1">
              <a:spLocks noChangeArrowheads="1"/>
            </p:cNvSpPr>
            <p:nvPr/>
          </p:nvSpPr>
          <p:spPr bwMode="auto">
            <a:xfrm>
              <a:off x="1068" y="2160"/>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1</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74" name="Oval 10"/>
            <p:cNvSpPr>
              <a:spLocks noChangeArrowheads="1"/>
            </p:cNvSpPr>
            <p:nvPr/>
          </p:nvSpPr>
          <p:spPr bwMode="auto">
            <a:xfrm>
              <a:off x="1041" y="284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75" name="Text Box 11"/>
            <p:cNvSpPr txBox="1">
              <a:spLocks noChangeArrowheads="1"/>
            </p:cNvSpPr>
            <p:nvPr/>
          </p:nvSpPr>
          <p:spPr bwMode="auto">
            <a:xfrm>
              <a:off x="1068" y="283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2</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76" name="Oval 12"/>
            <p:cNvSpPr>
              <a:spLocks noChangeArrowheads="1"/>
            </p:cNvSpPr>
            <p:nvPr/>
          </p:nvSpPr>
          <p:spPr bwMode="auto">
            <a:xfrm>
              <a:off x="1617" y="3472"/>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77" name="Text Box 13"/>
            <p:cNvSpPr txBox="1">
              <a:spLocks noChangeArrowheads="1"/>
            </p:cNvSpPr>
            <p:nvPr/>
          </p:nvSpPr>
          <p:spPr bwMode="auto">
            <a:xfrm>
              <a:off x="1644" y="346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5</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78" name="Oval 14"/>
            <p:cNvSpPr>
              <a:spLocks noChangeArrowheads="1"/>
            </p:cNvSpPr>
            <p:nvPr/>
          </p:nvSpPr>
          <p:spPr bwMode="auto">
            <a:xfrm>
              <a:off x="3009" y="2896"/>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79" name="Text Box 15"/>
            <p:cNvSpPr txBox="1">
              <a:spLocks noChangeArrowheads="1"/>
            </p:cNvSpPr>
            <p:nvPr/>
          </p:nvSpPr>
          <p:spPr bwMode="auto">
            <a:xfrm>
              <a:off x="3036" y="2880"/>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8</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80" name="Oval 16"/>
            <p:cNvSpPr>
              <a:spLocks noChangeArrowheads="1"/>
            </p:cNvSpPr>
            <p:nvPr/>
          </p:nvSpPr>
          <p:spPr bwMode="auto">
            <a:xfrm>
              <a:off x="1665" y="260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81" name="Text Box 17"/>
            <p:cNvSpPr txBox="1">
              <a:spLocks noChangeArrowheads="1"/>
            </p:cNvSpPr>
            <p:nvPr/>
          </p:nvSpPr>
          <p:spPr bwMode="auto">
            <a:xfrm>
              <a:off x="1680" y="259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4</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82" name="Oval 18"/>
            <p:cNvSpPr>
              <a:spLocks noChangeArrowheads="1"/>
            </p:cNvSpPr>
            <p:nvPr/>
          </p:nvSpPr>
          <p:spPr bwMode="auto">
            <a:xfrm>
              <a:off x="2337" y="236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83" name="Text Box 19"/>
            <p:cNvSpPr txBox="1">
              <a:spLocks noChangeArrowheads="1"/>
            </p:cNvSpPr>
            <p:nvPr/>
          </p:nvSpPr>
          <p:spPr bwMode="auto">
            <a:xfrm>
              <a:off x="2352" y="235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6</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84" name="Oval 20"/>
            <p:cNvSpPr>
              <a:spLocks noChangeArrowheads="1"/>
            </p:cNvSpPr>
            <p:nvPr/>
          </p:nvSpPr>
          <p:spPr bwMode="auto">
            <a:xfrm>
              <a:off x="2337" y="3199"/>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85" name="Text Box 21"/>
            <p:cNvSpPr txBox="1">
              <a:spLocks noChangeArrowheads="1"/>
            </p:cNvSpPr>
            <p:nvPr/>
          </p:nvSpPr>
          <p:spPr bwMode="auto">
            <a:xfrm>
              <a:off x="2364" y="3195"/>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7</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5286" name="Freeform 22"/>
            <p:cNvSpPr/>
            <p:nvPr/>
          </p:nvSpPr>
          <p:spPr bwMode="auto">
            <a:xfrm>
              <a:off x="408" y="2328"/>
              <a:ext cx="660" cy="516"/>
            </a:xfrm>
            <a:custGeom>
              <a:avLst/>
              <a:gdLst>
                <a:gd name="T0" fmla="*/ 0 w 660"/>
                <a:gd name="T1" fmla="*/ 516 h 516"/>
                <a:gd name="T2" fmla="*/ 660 w 660"/>
                <a:gd name="T3" fmla="*/ 0 h 516"/>
              </a:gdLst>
              <a:ahLst/>
              <a:cxnLst>
                <a:cxn ang="0">
                  <a:pos x="T0" y="T1"/>
                </a:cxn>
                <a:cxn ang="0">
                  <a:pos x="T2" y="T3"/>
                </a:cxn>
              </a:cxnLst>
              <a:rect l="0" t="0" r="r" b="b"/>
              <a:pathLst>
                <a:path w="660" h="516">
                  <a:moveTo>
                    <a:pt x="0" y="516"/>
                  </a:moveTo>
                  <a:lnTo>
                    <a:pt x="660" y="0"/>
                  </a:lnTo>
                </a:path>
              </a:pathLst>
            </a:custGeom>
            <a:noFill/>
            <a:ln w="19050">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87" name="Freeform 23"/>
            <p:cNvSpPr/>
            <p:nvPr/>
          </p:nvSpPr>
          <p:spPr bwMode="auto">
            <a:xfrm>
              <a:off x="456" y="2964"/>
              <a:ext cx="564" cy="1"/>
            </a:xfrm>
            <a:custGeom>
              <a:avLst/>
              <a:gdLst>
                <a:gd name="T0" fmla="*/ 0 w 564"/>
                <a:gd name="T1" fmla="*/ 0 h 1"/>
                <a:gd name="T2" fmla="*/ 564 w 564"/>
                <a:gd name="T3" fmla="*/ 0 h 1"/>
              </a:gdLst>
              <a:ahLst/>
              <a:cxnLst>
                <a:cxn ang="0">
                  <a:pos x="T0" y="T1"/>
                </a:cxn>
                <a:cxn ang="0">
                  <a:pos x="T2" y="T3"/>
                </a:cxn>
              </a:cxnLst>
              <a:rect l="0" t="0" r="r" b="b"/>
              <a:pathLst>
                <a:path w="564" h="1">
                  <a:moveTo>
                    <a:pt x="0" y="0"/>
                  </a:moveTo>
                  <a:lnTo>
                    <a:pt x="564"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88" name="Freeform 24"/>
            <p:cNvSpPr/>
            <p:nvPr/>
          </p:nvSpPr>
          <p:spPr bwMode="auto">
            <a:xfrm>
              <a:off x="384" y="3048"/>
              <a:ext cx="468" cy="540"/>
            </a:xfrm>
            <a:custGeom>
              <a:avLst/>
              <a:gdLst>
                <a:gd name="T0" fmla="*/ 0 w 468"/>
                <a:gd name="T1" fmla="*/ 0 h 540"/>
                <a:gd name="T2" fmla="*/ 468 w 468"/>
                <a:gd name="T3" fmla="*/ 540 h 540"/>
              </a:gdLst>
              <a:ahLst/>
              <a:cxnLst>
                <a:cxn ang="0">
                  <a:pos x="T0" y="T1"/>
                </a:cxn>
                <a:cxn ang="0">
                  <a:pos x="T2" y="T3"/>
                </a:cxn>
              </a:cxnLst>
              <a:rect l="0" t="0" r="r" b="b"/>
              <a:pathLst>
                <a:path w="468" h="540">
                  <a:moveTo>
                    <a:pt x="0" y="0"/>
                  </a:moveTo>
                  <a:lnTo>
                    <a:pt x="468" y="54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89" name="Freeform 25"/>
            <p:cNvSpPr/>
            <p:nvPr/>
          </p:nvSpPr>
          <p:spPr bwMode="auto">
            <a:xfrm>
              <a:off x="1272" y="2760"/>
              <a:ext cx="408" cy="156"/>
            </a:xfrm>
            <a:custGeom>
              <a:avLst/>
              <a:gdLst>
                <a:gd name="T0" fmla="*/ 0 w 408"/>
                <a:gd name="T1" fmla="*/ 156 h 156"/>
                <a:gd name="T2" fmla="*/ 408 w 408"/>
                <a:gd name="T3" fmla="*/ 0 h 156"/>
              </a:gdLst>
              <a:ahLst/>
              <a:cxnLst>
                <a:cxn ang="0">
                  <a:pos x="T0" y="T1"/>
                </a:cxn>
                <a:cxn ang="0">
                  <a:pos x="T2" y="T3"/>
                </a:cxn>
              </a:cxnLst>
              <a:rect l="0" t="0" r="r" b="b"/>
              <a:pathLst>
                <a:path w="408" h="156">
                  <a:moveTo>
                    <a:pt x="0" y="156"/>
                  </a:moveTo>
                  <a:lnTo>
                    <a:pt x="408"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0" name="Freeform 26"/>
            <p:cNvSpPr/>
            <p:nvPr/>
          </p:nvSpPr>
          <p:spPr bwMode="auto">
            <a:xfrm>
              <a:off x="1884" y="2508"/>
              <a:ext cx="456" cy="156"/>
            </a:xfrm>
            <a:custGeom>
              <a:avLst/>
              <a:gdLst>
                <a:gd name="T0" fmla="*/ 0 w 456"/>
                <a:gd name="T1" fmla="*/ 156 h 156"/>
                <a:gd name="T2" fmla="*/ 456 w 456"/>
                <a:gd name="T3" fmla="*/ 0 h 156"/>
              </a:gdLst>
              <a:ahLst/>
              <a:cxnLst>
                <a:cxn ang="0">
                  <a:pos x="T0" y="T1"/>
                </a:cxn>
                <a:cxn ang="0">
                  <a:pos x="T2" y="T3"/>
                </a:cxn>
              </a:cxnLst>
              <a:rect l="0" t="0" r="r" b="b"/>
              <a:pathLst>
                <a:path w="456" h="156">
                  <a:moveTo>
                    <a:pt x="0" y="156"/>
                  </a:moveTo>
                  <a:lnTo>
                    <a:pt x="456"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1" name="Freeform 27"/>
            <p:cNvSpPr/>
            <p:nvPr/>
          </p:nvSpPr>
          <p:spPr bwMode="auto">
            <a:xfrm>
              <a:off x="1872" y="2784"/>
              <a:ext cx="480" cy="456"/>
            </a:xfrm>
            <a:custGeom>
              <a:avLst/>
              <a:gdLst>
                <a:gd name="T0" fmla="*/ 0 w 480"/>
                <a:gd name="T1" fmla="*/ 0 h 456"/>
                <a:gd name="T2" fmla="*/ 480 w 480"/>
                <a:gd name="T3" fmla="*/ 456 h 456"/>
              </a:gdLst>
              <a:ahLst/>
              <a:cxnLst>
                <a:cxn ang="0">
                  <a:pos x="T0" y="T1"/>
                </a:cxn>
                <a:cxn ang="0">
                  <a:pos x="T2" y="T3"/>
                </a:cxn>
              </a:cxnLst>
              <a:rect l="0" t="0" r="r" b="b"/>
              <a:pathLst>
                <a:path w="480" h="456">
                  <a:moveTo>
                    <a:pt x="0" y="0"/>
                  </a:moveTo>
                  <a:lnTo>
                    <a:pt x="480" y="456"/>
                  </a:lnTo>
                </a:path>
              </a:pathLst>
            </a:custGeom>
            <a:noFill/>
            <a:ln w="19050">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2" name="Freeform 28"/>
            <p:cNvSpPr/>
            <p:nvPr/>
          </p:nvSpPr>
          <p:spPr bwMode="auto">
            <a:xfrm>
              <a:off x="1080" y="3600"/>
              <a:ext cx="552" cy="1"/>
            </a:xfrm>
            <a:custGeom>
              <a:avLst/>
              <a:gdLst>
                <a:gd name="T0" fmla="*/ 0 w 552"/>
                <a:gd name="T1" fmla="*/ 0 h 1"/>
                <a:gd name="T2" fmla="*/ 552 w 552"/>
                <a:gd name="T3" fmla="*/ 0 h 1"/>
              </a:gdLst>
              <a:ahLst/>
              <a:cxnLst>
                <a:cxn ang="0">
                  <a:pos x="T0" y="T1"/>
                </a:cxn>
                <a:cxn ang="0">
                  <a:pos x="T2" y="T3"/>
                </a:cxn>
              </a:cxnLst>
              <a:rect l="0" t="0" r="r" b="b"/>
              <a:pathLst>
                <a:path w="552" h="1">
                  <a:moveTo>
                    <a:pt x="0" y="0"/>
                  </a:moveTo>
                  <a:lnTo>
                    <a:pt x="552"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3" name="Freeform 29"/>
            <p:cNvSpPr/>
            <p:nvPr/>
          </p:nvSpPr>
          <p:spPr bwMode="auto">
            <a:xfrm>
              <a:off x="1836" y="3348"/>
              <a:ext cx="504" cy="192"/>
            </a:xfrm>
            <a:custGeom>
              <a:avLst/>
              <a:gdLst>
                <a:gd name="T0" fmla="*/ 0 w 504"/>
                <a:gd name="T1" fmla="*/ 192 h 192"/>
                <a:gd name="T2" fmla="*/ 504 w 504"/>
                <a:gd name="T3" fmla="*/ 0 h 192"/>
              </a:gdLst>
              <a:ahLst/>
              <a:cxnLst>
                <a:cxn ang="0">
                  <a:pos x="T0" y="T1"/>
                </a:cxn>
                <a:cxn ang="0">
                  <a:pos x="T2" y="T3"/>
                </a:cxn>
              </a:cxnLst>
              <a:rect l="0" t="0" r="r" b="b"/>
              <a:pathLst>
                <a:path w="504" h="192">
                  <a:moveTo>
                    <a:pt x="0" y="192"/>
                  </a:moveTo>
                  <a:lnTo>
                    <a:pt x="504"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4" name="Freeform 30"/>
            <p:cNvSpPr/>
            <p:nvPr/>
          </p:nvSpPr>
          <p:spPr bwMode="auto">
            <a:xfrm>
              <a:off x="1260" y="2340"/>
              <a:ext cx="444" cy="300"/>
            </a:xfrm>
            <a:custGeom>
              <a:avLst/>
              <a:gdLst>
                <a:gd name="T0" fmla="*/ 0 w 444"/>
                <a:gd name="T1" fmla="*/ 0 h 300"/>
                <a:gd name="T2" fmla="*/ 444 w 444"/>
                <a:gd name="T3" fmla="*/ 300 h 300"/>
              </a:gdLst>
              <a:ahLst/>
              <a:cxnLst>
                <a:cxn ang="0">
                  <a:pos x="T0" y="T1"/>
                </a:cxn>
                <a:cxn ang="0">
                  <a:pos x="T2" y="T3"/>
                </a:cxn>
              </a:cxnLst>
              <a:rect l="0" t="0" r="r" b="b"/>
              <a:pathLst>
                <a:path w="444" h="300">
                  <a:moveTo>
                    <a:pt x="0" y="0"/>
                  </a:moveTo>
                  <a:lnTo>
                    <a:pt x="444" y="300"/>
                  </a:lnTo>
                </a:path>
              </a:pathLst>
            </a:custGeom>
            <a:noFill/>
            <a:ln w="1905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5" name="Freeform 31"/>
            <p:cNvSpPr/>
            <p:nvPr/>
          </p:nvSpPr>
          <p:spPr bwMode="auto">
            <a:xfrm>
              <a:off x="2568" y="2532"/>
              <a:ext cx="492" cy="384"/>
            </a:xfrm>
            <a:custGeom>
              <a:avLst/>
              <a:gdLst>
                <a:gd name="T0" fmla="*/ 0 w 492"/>
                <a:gd name="T1" fmla="*/ 0 h 384"/>
                <a:gd name="T2" fmla="*/ 492 w 492"/>
                <a:gd name="T3" fmla="*/ 384 h 384"/>
              </a:gdLst>
              <a:ahLst/>
              <a:cxnLst>
                <a:cxn ang="0">
                  <a:pos x="T0" y="T1"/>
                </a:cxn>
                <a:cxn ang="0">
                  <a:pos x="T2" y="T3"/>
                </a:cxn>
              </a:cxnLst>
              <a:rect l="0" t="0" r="r" b="b"/>
              <a:pathLst>
                <a:path w="492" h="384">
                  <a:moveTo>
                    <a:pt x="0" y="0"/>
                  </a:moveTo>
                  <a:lnTo>
                    <a:pt x="492" y="384"/>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6" name="Freeform 32"/>
            <p:cNvSpPr/>
            <p:nvPr/>
          </p:nvSpPr>
          <p:spPr bwMode="auto">
            <a:xfrm>
              <a:off x="2556" y="3060"/>
              <a:ext cx="456" cy="216"/>
            </a:xfrm>
            <a:custGeom>
              <a:avLst/>
              <a:gdLst>
                <a:gd name="T0" fmla="*/ 0 w 456"/>
                <a:gd name="T1" fmla="*/ 216 h 216"/>
                <a:gd name="T2" fmla="*/ 456 w 456"/>
                <a:gd name="T3" fmla="*/ 0 h 216"/>
              </a:gdLst>
              <a:ahLst/>
              <a:cxnLst>
                <a:cxn ang="0">
                  <a:pos x="T0" y="T1"/>
                </a:cxn>
                <a:cxn ang="0">
                  <a:pos x="T2" y="T3"/>
                </a:cxn>
              </a:cxnLst>
              <a:rect l="0" t="0" r="r" b="b"/>
              <a:pathLst>
                <a:path w="456" h="216">
                  <a:moveTo>
                    <a:pt x="0" y="216"/>
                  </a:moveTo>
                  <a:lnTo>
                    <a:pt x="456" y="0"/>
                  </a:lnTo>
                </a:path>
              </a:pathLst>
            </a:custGeom>
            <a:noFill/>
            <a:ln w="1905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5297" name="Text Box 33"/>
            <p:cNvSpPr txBox="1">
              <a:spLocks noChangeArrowheads="1"/>
            </p:cNvSpPr>
            <p:nvPr/>
          </p:nvSpPr>
          <p:spPr bwMode="auto">
            <a:xfrm>
              <a:off x="0" y="2808"/>
              <a:ext cx="48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s</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5298" name="Text Box 34"/>
            <p:cNvSpPr txBox="1">
              <a:spLocks noChangeArrowheads="1"/>
            </p:cNvSpPr>
            <p:nvPr/>
          </p:nvSpPr>
          <p:spPr bwMode="auto">
            <a:xfrm>
              <a:off x="3288" y="2868"/>
              <a:ext cx="33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f</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5299" name="Text Box 35"/>
            <p:cNvSpPr txBox="1">
              <a:spLocks noChangeArrowheads="1"/>
            </p:cNvSpPr>
            <p:nvPr/>
          </p:nvSpPr>
          <p:spPr bwMode="auto">
            <a:xfrm>
              <a:off x="372" y="2388"/>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0</a:t>
              </a:r>
              <a:r>
                <a:rPr kumimoji="1" lang="en-US" altLang="zh-CN" sz="2000" b="1" kern="1200" cap="none" spc="0" normalizeH="0" baseline="0" noProof="0">
                  <a:solidFill>
                    <a:srgbClr val="FFFFFF"/>
                  </a:solidFill>
                  <a:latin typeface="宋体" panose="02010600030101010101" pitchFamily="2" charset="-122"/>
                  <a:ea typeface="+mn-ea"/>
                  <a:cs typeface="+mn-cs"/>
                </a:rPr>
                <a:t>=6</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5300" name="Text Box 36"/>
            <p:cNvSpPr txBox="1">
              <a:spLocks noChangeArrowheads="1"/>
            </p:cNvSpPr>
            <p:nvPr/>
          </p:nvSpPr>
          <p:spPr bwMode="auto">
            <a:xfrm>
              <a:off x="468" y="272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5301" name="Text Box 37"/>
            <p:cNvSpPr txBox="1">
              <a:spLocks noChangeArrowheads="1"/>
            </p:cNvSpPr>
            <p:nvPr/>
          </p:nvSpPr>
          <p:spPr bwMode="auto">
            <a:xfrm>
              <a:off x="180" y="320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2</a:t>
              </a:r>
              <a:r>
                <a:rPr kumimoji="1" lang="en-US" altLang="zh-CN" sz="2000" b="1" kern="1200" cap="none" spc="0" normalizeH="0" baseline="0" noProof="0">
                  <a:solidFill>
                    <a:srgbClr val="FFFFFF"/>
                  </a:solidFill>
                  <a:latin typeface="宋体" panose="02010600030101010101" pitchFamily="2" charset="-122"/>
                  <a:ea typeface="+mn-ea"/>
                  <a:cs typeface="+mn-cs"/>
                </a:rPr>
                <a:t>=5</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5302" name="Text Box 38"/>
            <p:cNvSpPr txBox="1">
              <a:spLocks noChangeArrowheads="1"/>
            </p:cNvSpPr>
            <p:nvPr/>
          </p:nvSpPr>
          <p:spPr bwMode="auto">
            <a:xfrm>
              <a:off x="1380" y="2208"/>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3</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5303" name="Text Box 39"/>
            <p:cNvSpPr txBox="1">
              <a:spLocks noChangeArrowheads="1"/>
            </p:cNvSpPr>
            <p:nvPr/>
          </p:nvSpPr>
          <p:spPr bwMode="auto">
            <a:xfrm>
              <a:off x="1200" y="261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4</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5304" name="Text Box 40"/>
            <p:cNvSpPr txBox="1">
              <a:spLocks noChangeArrowheads="1"/>
            </p:cNvSpPr>
            <p:nvPr/>
          </p:nvSpPr>
          <p:spPr bwMode="auto">
            <a:xfrm>
              <a:off x="1140" y="333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5</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5305" name="Text Box 41"/>
            <p:cNvSpPr txBox="1">
              <a:spLocks noChangeArrowheads="1"/>
            </p:cNvSpPr>
            <p:nvPr/>
          </p:nvSpPr>
          <p:spPr bwMode="auto">
            <a:xfrm>
              <a:off x="1836" y="236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6</a:t>
              </a:r>
              <a:r>
                <a:rPr kumimoji="1" lang="en-US" altLang="zh-CN" sz="2000" b="1" kern="1200" cap="none" spc="0" normalizeH="0" baseline="0" noProof="0">
                  <a:solidFill>
                    <a:srgbClr val="FFFFFF"/>
                  </a:solidFill>
                  <a:latin typeface="宋体" panose="02010600030101010101" pitchFamily="2" charset="-122"/>
                  <a:ea typeface="+mn-ea"/>
                  <a:cs typeface="+mn-cs"/>
                </a:rPr>
                <a:t>=9</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5306" name="Text Box 42"/>
            <p:cNvSpPr txBox="1">
              <a:spLocks noChangeArrowheads="1"/>
            </p:cNvSpPr>
            <p:nvPr/>
          </p:nvSpPr>
          <p:spPr bwMode="auto">
            <a:xfrm>
              <a:off x="1728" y="2928"/>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7</a:t>
              </a:r>
              <a:r>
                <a:rPr kumimoji="1" lang="en-US" altLang="zh-CN" sz="2000" b="1" kern="1200" cap="none" spc="0" normalizeH="0" baseline="0" noProof="0">
                  <a:solidFill>
                    <a:srgbClr val="FFFFFF"/>
                  </a:solidFill>
                  <a:latin typeface="宋体" panose="02010600030101010101" pitchFamily="2" charset="-122"/>
                  <a:ea typeface="+mn-ea"/>
                  <a:cs typeface="+mn-cs"/>
                </a:rPr>
                <a:t>=8</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5307" name="Text Box 43"/>
            <p:cNvSpPr txBox="1">
              <a:spLocks noChangeArrowheads="1"/>
            </p:cNvSpPr>
            <p:nvPr/>
          </p:nvSpPr>
          <p:spPr bwMode="auto">
            <a:xfrm>
              <a:off x="1956" y="338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8</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5308" name="Text Box 44"/>
            <p:cNvSpPr txBox="1">
              <a:spLocks noChangeArrowheads="1"/>
            </p:cNvSpPr>
            <p:nvPr/>
          </p:nvSpPr>
          <p:spPr bwMode="auto">
            <a:xfrm>
              <a:off x="2676" y="247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9</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5309" name="Text Box 45"/>
            <p:cNvSpPr txBox="1">
              <a:spLocks noChangeArrowheads="1"/>
            </p:cNvSpPr>
            <p:nvPr/>
          </p:nvSpPr>
          <p:spPr bwMode="auto">
            <a:xfrm>
              <a:off x="2676" y="3108"/>
              <a:ext cx="57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10</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grpSp>
      <p:sp>
        <p:nvSpPr>
          <p:cNvPr id="395310" name="Text Box 46"/>
          <p:cNvSpPr txBox="1">
            <a:spLocks noChangeArrowheads="1"/>
          </p:cNvSpPr>
          <p:nvPr/>
        </p:nvSpPr>
        <p:spPr bwMode="auto">
          <a:xfrm>
            <a:off x="5562600" y="3124200"/>
            <a:ext cx="3200400" cy="3124200"/>
          </a:xfrm>
          <a:prstGeom prst="rect">
            <a:avLst/>
          </a:prstGeom>
          <a:noFill/>
          <a:ln w="9525">
            <a:solidFill>
              <a:schemeClr val="bg1"/>
            </a:solidFill>
            <a:miter lim="800000"/>
          </a:ln>
          <a:extLst>
            <a:ext uri="{909E8E84-426E-40DD-AFC4-6F175D3DCCD1}">
              <a14:hiddenFill xmlns:a14="http://schemas.microsoft.com/office/drawing/2010/main">
                <a:solidFill>
                  <a:schemeClr val="accent1"/>
                </a:solidFill>
              </a14:hiddenFill>
            </a:ext>
          </a:extLst>
        </p:spPr>
        <p:txBody>
          <a:bodyPr>
            <a:spAutoFit/>
          </a:bodyPr>
          <a:lstStyle/>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earliest(4)=a</a:t>
            </a:r>
            <a:r>
              <a:rPr kumimoji="1" lang="en-US" altLang="zh-CN" sz="2000" b="1" kern="1200" cap="none" spc="0" normalizeH="0" baseline="-25000" noProof="0">
                <a:solidFill>
                  <a:srgbClr val="FFFFFF"/>
                </a:solidFill>
                <a:latin typeface="宋体" panose="02010600030101010101" pitchFamily="2" charset="-122"/>
                <a:ea typeface="+mn-ea"/>
                <a:cs typeface="+mn-cs"/>
              </a:rPr>
              <a:t>0</a:t>
            </a: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3</a:t>
            </a:r>
            <a:r>
              <a:rPr kumimoji="1" lang="en-US" altLang="zh-CN" sz="2000" b="1" kern="1200" cap="none" spc="0" normalizeH="0" baseline="0" noProof="0">
                <a:solidFill>
                  <a:srgbClr val="FFFFFF"/>
                </a:solidFill>
                <a:latin typeface="宋体" panose="02010600030101010101" pitchFamily="2" charset="-122"/>
                <a:ea typeface="+mn-ea"/>
                <a:cs typeface="+mn-cs"/>
              </a:rPr>
              <a:t>=6+1=7</a:t>
            </a:r>
            <a:endParaRPr kumimoji="1" lang="en-US" altLang="zh-CN" sz="2000" b="1" kern="1200" cap="none" spc="0" normalizeH="0" baseline="0" noProof="0">
              <a:solidFill>
                <a:srgbClr val="FFFFFF"/>
              </a:solidFill>
              <a:latin typeface="宋体" panose="02010600030101010101" pitchFamily="2" charset="-122"/>
              <a:ea typeface="+mn-ea"/>
              <a:cs typeface="+mn-cs"/>
            </a:endParaRPr>
          </a:p>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6600"/>
                </a:solidFill>
                <a:latin typeface="宋体" panose="02010600030101010101" pitchFamily="2" charset="-122"/>
                <a:ea typeface="+mn-ea"/>
                <a:cs typeface="+mn-cs"/>
              </a:rPr>
              <a:t>earliest(5)=a</a:t>
            </a:r>
            <a:r>
              <a:rPr kumimoji="1" lang="en-US" altLang="zh-CN" sz="2000" b="1" kern="1200" cap="none" spc="0" normalizeH="0" baseline="-25000" noProof="0">
                <a:solidFill>
                  <a:srgbClr val="FF6600"/>
                </a:solidFill>
                <a:latin typeface="宋体" panose="02010600030101010101" pitchFamily="2" charset="-122"/>
                <a:ea typeface="+mn-ea"/>
                <a:cs typeface="+mn-cs"/>
              </a:rPr>
              <a:t>2</a:t>
            </a:r>
            <a:r>
              <a:rPr kumimoji="1" lang="en-US" altLang="zh-CN" sz="2000" b="1" kern="1200" cap="none" spc="0" normalizeH="0" baseline="0" noProof="0">
                <a:solidFill>
                  <a:srgbClr val="FF6600"/>
                </a:solidFill>
                <a:latin typeface="宋体" panose="02010600030101010101" pitchFamily="2" charset="-122"/>
                <a:ea typeface="+mn-ea"/>
                <a:cs typeface="+mn-cs"/>
              </a:rPr>
              <a:t>+a</a:t>
            </a:r>
            <a:r>
              <a:rPr kumimoji="1" lang="en-US" altLang="zh-CN" sz="2000" b="1" kern="1200" cap="none" spc="0" normalizeH="0" baseline="-25000" noProof="0">
                <a:solidFill>
                  <a:srgbClr val="FF6600"/>
                </a:solidFill>
                <a:latin typeface="宋体" panose="02010600030101010101" pitchFamily="2" charset="-122"/>
                <a:ea typeface="+mn-ea"/>
                <a:cs typeface="+mn-cs"/>
              </a:rPr>
              <a:t>5</a:t>
            </a:r>
            <a:r>
              <a:rPr kumimoji="1" lang="en-US" altLang="zh-CN" sz="2000" b="1" kern="1200" cap="none" spc="0" normalizeH="0" baseline="0" noProof="0">
                <a:solidFill>
                  <a:srgbClr val="FF6600"/>
                </a:solidFill>
                <a:latin typeface="宋体" panose="02010600030101010101" pitchFamily="2" charset="-122"/>
                <a:ea typeface="+mn-ea"/>
                <a:cs typeface="+mn-cs"/>
              </a:rPr>
              <a:t>=5+2=7</a:t>
            </a:r>
            <a:endParaRPr kumimoji="1" lang="en-US" altLang="zh-CN" sz="2000" b="1" kern="1200" cap="none" spc="0" normalizeH="0" baseline="0" noProof="0">
              <a:solidFill>
                <a:srgbClr val="FFFFFF"/>
              </a:solidFill>
              <a:latin typeface="宋体" panose="02010600030101010101" pitchFamily="2" charset="-122"/>
              <a:ea typeface="+mn-ea"/>
              <a:cs typeface="+mn-cs"/>
            </a:endParaRPr>
          </a:p>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earliest(8)=a</a:t>
            </a:r>
            <a:r>
              <a:rPr kumimoji="1" lang="en-US" altLang="zh-CN" sz="2000" b="1" kern="1200" cap="none" spc="0" normalizeH="0" baseline="-25000" noProof="0">
                <a:solidFill>
                  <a:srgbClr val="FFFFFF"/>
                </a:solidFill>
                <a:latin typeface="宋体" panose="02010600030101010101" pitchFamily="2" charset="-122"/>
                <a:ea typeface="+mn-ea"/>
                <a:cs typeface="+mn-cs"/>
              </a:rPr>
              <a:t>0</a:t>
            </a: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3</a:t>
            </a: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7</a:t>
            </a: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10</a:t>
            </a:r>
            <a:endParaRPr kumimoji="1" lang="en-US" altLang="zh-CN" sz="2000" b="1" kern="1200" cap="none" spc="0" normalizeH="0" baseline="0" noProof="0">
              <a:solidFill>
                <a:srgbClr val="FFFFFF"/>
              </a:solidFill>
              <a:latin typeface="宋体" panose="02010600030101010101" pitchFamily="2" charset="-122"/>
              <a:ea typeface="+mn-ea"/>
              <a:cs typeface="+mn-cs"/>
            </a:endParaRPr>
          </a:p>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           =6+1+8+4=19</a:t>
            </a:r>
            <a:endParaRPr kumimoji="1" lang="en-US" altLang="zh-CN" sz="2000" b="1" kern="1200" cap="none" spc="0" normalizeH="0" baseline="0" noProof="0">
              <a:solidFill>
                <a:srgbClr val="FFFFFF"/>
              </a:solidFill>
              <a:latin typeface="宋体" panose="02010600030101010101" pitchFamily="2" charset="-122"/>
              <a:ea typeface="+mn-ea"/>
              <a:cs typeface="+mn-cs"/>
            </a:endParaRPr>
          </a:p>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6600"/>
                </a:solidFill>
                <a:latin typeface="宋体" panose="02010600030101010101" pitchFamily="2" charset="-122"/>
                <a:ea typeface="+mn-ea"/>
                <a:cs typeface="+mn-cs"/>
              </a:rPr>
              <a:t>Latest(4)=19-(8+4)=7</a:t>
            </a:r>
            <a:endParaRPr kumimoji="1" lang="en-US" altLang="zh-CN" sz="2000" b="1" kern="1200" cap="none" spc="0" normalizeH="0" baseline="0" noProof="0">
              <a:solidFill>
                <a:srgbClr val="FF6600"/>
              </a:solidFill>
              <a:latin typeface="宋体" panose="02010600030101010101" pitchFamily="2" charset="-122"/>
              <a:ea typeface="+mn-ea"/>
              <a:cs typeface="+mn-cs"/>
            </a:endParaRPr>
          </a:p>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6600"/>
                </a:solidFill>
                <a:latin typeface="宋体" panose="02010600030101010101" pitchFamily="2" charset="-122"/>
                <a:ea typeface="+mn-ea"/>
                <a:cs typeface="+mn-cs"/>
              </a:rPr>
              <a:t>latest(5)=19-(4+4)=11</a:t>
            </a:r>
            <a:endParaRPr kumimoji="1" lang="en-US" altLang="zh-CN" sz="2000" b="1" kern="1200" cap="none" spc="0" normalizeH="0" baseline="0" noProof="0">
              <a:solidFill>
                <a:srgbClr val="FF6600"/>
              </a:solidFill>
              <a:latin typeface="宋体" panose="02010600030101010101" pitchFamily="2" charset="-122"/>
              <a:ea typeface="+mn-ea"/>
              <a:cs typeface="+mn-cs"/>
            </a:endParaRPr>
          </a:p>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latest(7)=earliest(8)-4</a:t>
            </a:r>
            <a:endParaRPr kumimoji="1" lang="en-US" altLang="zh-CN" sz="2000" b="1" kern="1200" cap="none" spc="0" normalizeH="0" baseline="0" noProof="0">
              <a:solidFill>
                <a:srgbClr val="FFFFFF"/>
              </a:solidFill>
              <a:latin typeface="宋体" panose="02010600030101010101" pitchFamily="2" charset="-122"/>
              <a:ea typeface="+mn-ea"/>
              <a:cs typeface="+mn-cs"/>
            </a:endParaRPr>
          </a:p>
          <a:p>
            <a:pPr marR="0" defTabSz="914400" eaLnBrk="1" hangingPunct="1">
              <a:lnSpc>
                <a:spcPct val="80000"/>
              </a:lnSpc>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         =19-4=15</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5266">
                                            <p:txEl>
                                              <p:charRg st="0" end="20"/>
                                            </p:txEl>
                                          </p:spTgt>
                                        </p:tgtEl>
                                        <p:attrNameLst>
                                          <p:attrName>style.visibility</p:attrName>
                                        </p:attrNameLst>
                                      </p:cBhvr>
                                      <p:to>
                                        <p:strVal val="visible"/>
                                      </p:to>
                                    </p:set>
                                    <p:anim calcmode="lin" valueType="num">
                                      <p:cBhvr additive="base">
                                        <p:cTn id="7" dur="500" fill="hold"/>
                                        <p:tgtEl>
                                          <p:spTgt spid="395266">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5266">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5266">
                                            <p:txEl>
                                              <p:charRg st="20" end="38"/>
                                            </p:txEl>
                                          </p:spTgt>
                                        </p:tgtEl>
                                        <p:attrNameLst>
                                          <p:attrName>style.visibility</p:attrName>
                                        </p:attrNameLst>
                                      </p:cBhvr>
                                      <p:to>
                                        <p:strVal val="visible"/>
                                      </p:to>
                                    </p:set>
                                    <p:anim calcmode="lin" valueType="num">
                                      <p:cBhvr additive="base">
                                        <p:cTn id="13" dur="500" fill="hold"/>
                                        <p:tgtEl>
                                          <p:spTgt spid="395266">
                                            <p:txEl>
                                              <p:charRg st="20" end="3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5266">
                                            <p:txEl>
                                              <p:charRg st="20"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5266">
                                            <p:txEl>
                                              <p:charRg st="38" end="69"/>
                                            </p:txEl>
                                          </p:spTgt>
                                        </p:tgtEl>
                                        <p:attrNameLst>
                                          <p:attrName>style.visibility</p:attrName>
                                        </p:attrNameLst>
                                      </p:cBhvr>
                                      <p:to>
                                        <p:strVal val="visible"/>
                                      </p:to>
                                    </p:set>
                                    <p:anim calcmode="lin" valueType="num">
                                      <p:cBhvr additive="base">
                                        <p:cTn id="19" dur="500" fill="hold"/>
                                        <p:tgtEl>
                                          <p:spTgt spid="395266">
                                            <p:txEl>
                                              <p:charRg st="38" end="6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5266">
                                            <p:txEl>
                                              <p:charRg st="38" end="6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5266">
                                            <p:txEl>
                                              <p:charRg st="69" end="113"/>
                                            </p:txEl>
                                          </p:spTgt>
                                        </p:tgtEl>
                                        <p:attrNameLst>
                                          <p:attrName>style.visibility</p:attrName>
                                        </p:attrNameLst>
                                      </p:cBhvr>
                                      <p:to>
                                        <p:strVal val="visible"/>
                                      </p:to>
                                    </p:set>
                                    <p:anim calcmode="lin" valueType="num">
                                      <p:cBhvr additive="base">
                                        <p:cTn id="25" dur="500" fill="hold"/>
                                        <p:tgtEl>
                                          <p:spTgt spid="395266">
                                            <p:txEl>
                                              <p:charRg st="69" end="1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5266">
                                            <p:txEl>
                                              <p:charRg st="69" end="1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5266">
                                            <p:txEl>
                                              <p:charRg st="113" end="154"/>
                                            </p:txEl>
                                          </p:spTgt>
                                        </p:tgtEl>
                                        <p:attrNameLst>
                                          <p:attrName>style.visibility</p:attrName>
                                        </p:attrNameLst>
                                      </p:cBhvr>
                                      <p:to>
                                        <p:strVal val="visible"/>
                                      </p:to>
                                    </p:set>
                                    <p:anim calcmode="lin" valueType="num">
                                      <p:cBhvr additive="base">
                                        <p:cTn id="31" dur="500" fill="hold"/>
                                        <p:tgtEl>
                                          <p:spTgt spid="395266">
                                            <p:txEl>
                                              <p:charRg st="113" end="15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5266">
                                            <p:txEl>
                                              <p:charRg st="113" end="15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5310"/>
                                        </p:tgtEl>
                                        <p:attrNameLst>
                                          <p:attrName>style.visibility</p:attrName>
                                        </p:attrNameLst>
                                      </p:cBhvr>
                                      <p:to>
                                        <p:strVal val="visible"/>
                                      </p:to>
                                    </p:set>
                                    <p:anim calcmode="lin" valueType="num">
                                      <p:cBhvr additive="base">
                                        <p:cTn id="37" dur="500" fill="hold"/>
                                        <p:tgtEl>
                                          <p:spTgt spid="395310"/>
                                        </p:tgtEl>
                                        <p:attrNameLst>
                                          <p:attrName>ppt_x</p:attrName>
                                        </p:attrNameLst>
                                      </p:cBhvr>
                                      <p:tavLst>
                                        <p:tav tm="0">
                                          <p:val>
                                            <p:strVal val="0-#ppt_w/2"/>
                                          </p:val>
                                        </p:tav>
                                        <p:tav tm="100000">
                                          <p:val>
                                            <p:strVal val="#ppt_x"/>
                                          </p:val>
                                        </p:tav>
                                      </p:tavLst>
                                    </p:anim>
                                    <p:anim calcmode="lin" valueType="num">
                                      <p:cBhvr additive="base">
                                        <p:cTn id="38" dur="500" fill="hold"/>
                                        <p:tgtEl>
                                          <p:spTgt spid="3953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uild="p"/>
      <p:bldP spid="3953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6290" name="Text Box 2"/>
          <p:cNvSpPr txBox="1"/>
          <p:nvPr/>
        </p:nvSpPr>
        <p:spPr>
          <a:xfrm>
            <a:off x="457200" y="533400"/>
            <a:ext cx="5181600" cy="2959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90000"/>
              </a:lnSpc>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k</a:t>
            </a:r>
            <a:r>
              <a:rPr lang="zh-CN" altLang="en-US" sz="2000" b="1" dirty="0">
                <a:solidFill>
                  <a:srgbClr val="FFFFFF"/>
                </a:solidFill>
                <a:latin typeface="宋体" panose="02010600030101010101" pitchFamily="2" charset="-122"/>
                <a:cs typeface="Lucida Sans Unicode" panose="020B0602030504020204" pitchFamily="34" charset="0"/>
              </a:rPr>
              <a:t>表示的边为</a:t>
            </a:r>
            <a:r>
              <a:rPr lang="en-US" altLang="zh-CN" sz="2000" b="1" dirty="0">
                <a:solidFill>
                  <a:srgbClr val="FFFFFF"/>
                </a:solidFill>
                <a:latin typeface="宋体" panose="02010600030101010101" pitchFamily="2" charset="-122"/>
                <a:cs typeface="Lucida Sans Unicode" panose="020B0602030504020204" pitchFamily="34" charset="0"/>
              </a:rPr>
              <a:t>&lt;v</a:t>
            </a:r>
            <a:r>
              <a:rPr lang="en-US" altLang="zh-CN" sz="2000" b="1" baseline="-25000" dirty="0">
                <a:solidFill>
                  <a:srgbClr val="FFFFFF"/>
                </a:solidFill>
                <a:latin typeface="宋体" panose="02010600030101010101" pitchFamily="2" charset="-122"/>
                <a:cs typeface="Lucida Sans Unicode" panose="020B0602030504020204" pitchFamily="34" charset="0"/>
              </a:rPr>
              <a:t>i</a:t>
            </a:r>
            <a:r>
              <a:rPr lang="en-US" altLang="zh-CN" sz="2000" b="1" dirty="0">
                <a:solidFill>
                  <a:srgbClr val="FFFFFF"/>
                </a:solidFill>
                <a:latin typeface="宋体" panose="02010600030101010101" pitchFamily="2" charset="-122"/>
                <a:cs typeface="Lucida Sans Unicode" panose="020B0602030504020204" pitchFamily="34" charset="0"/>
              </a:rPr>
              <a:t>,v</a:t>
            </a:r>
            <a:r>
              <a:rPr lang="en-US" altLang="zh-CN" sz="2000" b="1" baseline="-25000" dirty="0">
                <a:solidFill>
                  <a:srgbClr val="FFFFFF"/>
                </a:solidFill>
                <a:latin typeface="宋体" panose="02010600030101010101" pitchFamily="2" charset="-122"/>
                <a:cs typeface="Lucida Sans Unicode" panose="020B0602030504020204" pitchFamily="34" charset="0"/>
              </a:rPr>
              <a:t>j</a:t>
            </a:r>
            <a:r>
              <a:rPr lang="en-US" altLang="zh-CN" sz="2000" b="1" dirty="0">
                <a:solidFill>
                  <a:srgbClr val="FFFFFF"/>
                </a:solidFill>
                <a:latin typeface="宋体" panose="02010600030101010101" pitchFamily="2" charset="-122"/>
                <a:cs typeface="Lucida Sans Unicode" panose="020B0602030504020204" pitchFamily="34" charset="0"/>
              </a:rPr>
              <a:t>&gt;</a:t>
            </a:r>
            <a:r>
              <a:rPr lang="zh-CN" altLang="en-US" sz="2000" b="1" dirty="0">
                <a:solidFill>
                  <a:srgbClr val="FFFFFF"/>
                </a:solidFill>
                <a:latin typeface="宋体" panose="02010600030101010101" pitchFamily="2" charset="-122"/>
                <a:cs typeface="Lucida Sans Unicode" panose="020B0602030504020204" pitchFamily="34" charset="0"/>
              </a:rPr>
              <a:t>，</a:t>
            </a:r>
            <a:r>
              <a:rPr lang="en-US" altLang="zh-CN" sz="2000" b="1" dirty="0">
                <a:solidFill>
                  <a:srgbClr val="FFFFFF"/>
                </a:solidFill>
                <a:latin typeface="宋体" panose="02010600030101010101" pitchFamily="2" charset="-122"/>
                <a:cs typeface="Lucida Sans Unicode" panose="020B0602030504020204" pitchFamily="34" charset="0"/>
              </a:rPr>
              <a:t>w(i,j)</a:t>
            </a:r>
            <a:r>
              <a:rPr lang="zh-CN" altLang="zh-CN" sz="2000" b="1" dirty="0">
                <a:solidFill>
                  <a:srgbClr val="FFFFFF"/>
                </a:solidFill>
                <a:latin typeface="宋体" panose="02010600030101010101" pitchFamily="2" charset="-122"/>
                <a:cs typeface="Lucida Sans Unicode" panose="020B0602030504020204" pitchFamily="34" charset="0"/>
              </a:rPr>
              <a:t>为</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k</a:t>
            </a:r>
            <a:r>
              <a:rPr lang="zh-CN" altLang="zh-CN" sz="2000" b="1" dirty="0">
                <a:solidFill>
                  <a:srgbClr val="FFFFFF"/>
                </a:solidFill>
                <a:latin typeface="宋体" panose="02010600030101010101" pitchFamily="2" charset="-122"/>
                <a:cs typeface="Lucida Sans Unicode" panose="020B0602030504020204" pitchFamily="34" charset="0"/>
              </a:rPr>
              <a:t>的权值。</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(3)</a:t>
            </a:r>
            <a:r>
              <a:rPr lang="zh-CN" altLang="en-US" sz="2000" b="1" dirty="0">
                <a:solidFill>
                  <a:srgbClr val="FF6600"/>
                </a:solidFill>
                <a:latin typeface="宋体" panose="02010600030101010101" pitchFamily="2" charset="-122"/>
                <a:cs typeface="Lucida Sans Unicode" panose="020B0602030504020204" pitchFamily="34" charset="0"/>
              </a:rPr>
              <a:t>活动</a:t>
            </a:r>
            <a:r>
              <a:rPr lang="en-US" altLang="zh-CN" sz="2000" b="1" dirty="0">
                <a:solidFill>
                  <a:srgbClr val="FF6600"/>
                </a:solidFill>
                <a:latin typeface="宋体" panose="02010600030101010101" pitchFamily="2" charset="-122"/>
                <a:cs typeface="Lucida Sans Unicode" panose="020B0602030504020204" pitchFamily="34" charset="0"/>
              </a:rPr>
              <a:t>a</a:t>
            </a:r>
            <a:r>
              <a:rPr lang="en-US" altLang="zh-CN" sz="2000" b="1" baseline="-25000" dirty="0">
                <a:solidFill>
                  <a:srgbClr val="FF6600"/>
                </a:solidFill>
                <a:latin typeface="宋体" panose="02010600030101010101" pitchFamily="2" charset="-122"/>
                <a:cs typeface="Lucida Sans Unicode" panose="020B0602030504020204" pitchFamily="34" charset="0"/>
              </a:rPr>
              <a:t>k</a:t>
            </a:r>
            <a:r>
              <a:rPr lang="zh-CN" altLang="en-US" sz="2000" b="1" dirty="0">
                <a:solidFill>
                  <a:srgbClr val="FF6600"/>
                </a:solidFill>
                <a:latin typeface="宋体" panose="02010600030101010101" pitchFamily="2" charset="-122"/>
                <a:cs typeface="Lucida Sans Unicode" panose="020B0602030504020204" pitchFamily="34" charset="0"/>
              </a:rPr>
              <a:t>的可能的最早开始时间</a:t>
            </a:r>
            <a:r>
              <a:rPr lang="zh-CN" altLang="en-US" sz="2000" b="1" dirty="0">
                <a:solidFill>
                  <a:srgbClr val="FFFFFF"/>
                </a:solidFill>
                <a:latin typeface="宋体" panose="02010600030101010101" pitchFamily="2" charset="-122"/>
                <a:cs typeface="Lucida Sans Unicode" panose="020B0602030504020204" pitchFamily="34" charset="0"/>
              </a:rPr>
              <a:t>。</a:t>
            </a:r>
            <a:endParaRPr lang="en-US"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en-US" altLang="en-US" sz="2000" b="1" dirty="0">
                <a:solidFill>
                  <a:srgbClr val="FFFFFF"/>
                </a:solidFill>
                <a:latin typeface="宋体" panose="02010600030101010101" pitchFamily="2" charset="-122"/>
                <a:cs typeface="Lucida Sans Unicode" panose="020B0602030504020204" pitchFamily="34" charset="0"/>
              </a:rPr>
              <a:t> </a:t>
            </a:r>
            <a:r>
              <a:rPr lang="en-US" altLang="zh-CN" sz="2000" b="1" dirty="0">
                <a:solidFill>
                  <a:srgbClr val="FFFF00"/>
                </a:solidFill>
                <a:latin typeface="宋体" panose="02010600030101010101" pitchFamily="2" charset="-122"/>
                <a:cs typeface="Lucida Sans Unicode" panose="020B0602030504020204" pitchFamily="34" charset="0"/>
              </a:rPr>
              <a:t>early(k)=</a:t>
            </a:r>
            <a:r>
              <a:rPr lang="zh-CN" altLang="zh-CN" sz="2000" b="1" dirty="0">
                <a:solidFill>
                  <a:srgbClr val="FFFF00"/>
                </a:solidFill>
                <a:latin typeface="宋体" panose="02010600030101010101" pitchFamily="2" charset="-122"/>
                <a:cs typeface="Lucida Sans Unicode" panose="020B0602030504020204" pitchFamily="34" charset="0"/>
              </a:rPr>
              <a:t>事件</a:t>
            </a:r>
            <a:r>
              <a:rPr lang="en-US" altLang="zh-CN" sz="2000" b="1" dirty="0">
                <a:solidFill>
                  <a:srgbClr val="FFFF00"/>
                </a:solidFill>
                <a:latin typeface="宋体" panose="02010600030101010101" pitchFamily="2" charset="-122"/>
                <a:cs typeface="Lucida Sans Unicode" panose="020B0602030504020204" pitchFamily="34" charset="0"/>
              </a:rPr>
              <a:t>v</a:t>
            </a:r>
            <a:r>
              <a:rPr lang="en-US" altLang="zh-CN" sz="2000" b="1" baseline="-25000" dirty="0">
                <a:solidFill>
                  <a:srgbClr val="FFFF00"/>
                </a:solidFill>
                <a:latin typeface="宋体" panose="02010600030101010101" pitchFamily="2" charset="-122"/>
                <a:cs typeface="Lucida Sans Unicode" panose="020B0602030504020204" pitchFamily="34" charset="0"/>
              </a:rPr>
              <a:t>i</a:t>
            </a:r>
            <a:r>
              <a:rPr lang="zh-CN" altLang="en-US" sz="2000" b="1" dirty="0">
                <a:solidFill>
                  <a:srgbClr val="FFFF00"/>
                </a:solidFill>
                <a:latin typeface="宋体" panose="02010600030101010101" pitchFamily="2" charset="-122"/>
                <a:cs typeface="Lucida Sans Unicode" panose="020B0602030504020204" pitchFamily="34" charset="0"/>
              </a:rPr>
              <a:t>的可能的最早发生时间</a:t>
            </a:r>
            <a:endParaRPr lang="zh-CN" altLang="en-US" sz="2000" b="1" dirty="0">
              <a:solidFill>
                <a:srgbClr val="FFFF00"/>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 即 </a:t>
            </a:r>
            <a:r>
              <a:rPr lang="en-US" altLang="zh-CN" sz="2000" b="1" dirty="0">
                <a:solidFill>
                  <a:srgbClr val="FFFF00"/>
                </a:solidFill>
                <a:latin typeface="宋体" panose="02010600030101010101" pitchFamily="2" charset="-122"/>
                <a:cs typeface="Lucida Sans Unicode" panose="020B0602030504020204" pitchFamily="34" charset="0"/>
              </a:rPr>
              <a:t>early(k)=earliest(i)</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(4)</a:t>
            </a:r>
            <a:r>
              <a:rPr lang="zh-CN" altLang="en-US" sz="2000" b="1" dirty="0">
                <a:solidFill>
                  <a:srgbClr val="FF6600"/>
                </a:solidFill>
                <a:latin typeface="宋体" panose="02010600030101010101" pitchFamily="2" charset="-122"/>
                <a:cs typeface="Lucida Sans Unicode" panose="020B0602030504020204" pitchFamily="34" charset="0"/>
              </a:rPr>
              <a:t>活动</a:t>
            </a:r>
            <a:r>
              <a:rPr lang="en-US" altLang="zh-CN" sz="2000" b="1" dirty="0">
                <a:solidFill>
                  <a:srgbClr val="FF6600"/>
                </a:solidFill>
                <a:latin typeface="宋体" panose="02010600030101010101" pitchFamily="2" charset="-122"/>
                <a:cs typeface="Lucida Sans Unicode" panose="020B0602030504020204" pitchFamily="34" charset="0"/>
              </a:rPr>
              <a:t>a</a:t>
            </a:r>
            <a:r>
              <a:rPr lang="en-US" altLang="zh-CN" sz="2000" b="1" baseline="-25000" dirty="0">
                <a:solidFill>
                  <a:srgbClr val="FF6600"/>
                </a:solidFill>
                <a:latin typeface="宋体" panose="02010600030101010101" pitchFamily="2" charset="-122"/>
                <a:cs typeface="Lucida Sans Unicode" panose="020B0602030504020204" pitchFamily="34" charset="0"/>
              </a:rPr>
              <a:t>k</a:t>
            </a:r>
            <a:r>
              <a:rPr lang="zh-CN" altLang="en-US" sz="2000" b="1" dirty="0">
                <a:solidFill>
                  <a:srgbClr val="FF6600"/>
                </a:solidFill>
                <a:latin typeface="宋体" panose="02010600030101010101" pitchFamily="2" charset="-122"/>
                <a:cs typeface="Lucida Sans Unicode" panose="020B0602030504020204" pitchFamily="34" charset="0"/>
              </a:rPr>
              <a:t>的允许的最晚开始时间</a:t>
            </a:r>
            <a:r>
              <a:rPr lang="zh-CN" altLang="en-US" sz="2000" b="1" dirty="0">
                <a:solidFill>
                  <a:srgbClr val="FFFFFF"/>
                </a:solidFill>
                <a:latin typeface="宋体" panose="02010600030101010101" pitchFamily="2" charset="-122"/>
                <a:cs typeface="Lucida Sans Unicode" panose="020B0602030504020204" pitchFamily="34" charset="0"/>
              </a:rPr>
              <a:t>。</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  </a:t>
            </a:r>
            <a:r>
              <a:rPr lang="en-US" altLang="zh-CN" sz="2000" b="1" dirty="0">
                <a:solidFill>
                  <a:srgbClr val="FFFF00"/>
                </a:solidFill>
                <a:latin typeface="宋体" panose="02010600030101010101" pitchFamily="2" charset="-122"/>
                <a:cs typeface="Lucida Sans Unicode" panose="020B0602030504020204" pitchFamily="34" charset="0"/>
              </a:rPr>
              <a:t>late(k)=latest(j)-w(i,j)</a:t>
            </a:r>
            <a:endParaRPr lang="en-US" altLang="zh-CN" sz="2000" b="1" dirty="0">
              <a:solidFill>
                <a:srgbClr val="FFFF00"/>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(5)</a:t>
            </a:r>
            <a:r>
              <a:rPr lang="zh-CN" altLang="zh-CN" sz="2000" b="1" dirty="0">
                <a:solidFill>
                  <a:srgbClr val="FFFFFF"/>
                </a:solidFill>
                <a:latin typeface="宋体" panose="02010600030101010101" pitchFamily="2" charset="-122"/>
                <a:cs typeface="Lucida Sans Unicode" panose="020B0602030504020204" pitchFamily="34" charset="0"/>
              </a:rPr>
              <a:t>若</a:t>
            </a:r>
            <a:r>
              <a:rPr lang="en-US" altLang="zh-CN" sz="2000" b="1" dirty="0">
                <a:solidFill>
                  <a:srgbClr val="FFFFFF"/>
                </a:solidFill>
                <a:latin typeface="宋体" panose="02010600030101010101" pitchFamily="2" charset="-122"/>
                <a:cs typeface="Lucida Sans Unicode" panose="020B0602030504020204" pitchFamily="34" charset="0"/>
              </a:rPr>
              <a:t>early(k)=late(k),</a:t>
            </a:r>
            <a:r>
              <a:rPr lang="zh-CN" altLang="en-US" sz="2000" b="1" dirty="0">
                <a:solidFill>
                  <a:srgbClr val="FFFFFF"/>
                </a:solidFill>
                <a:latin typeface="宋体" panose="02010600030101010101" pitchFamily="2" charset="-122"/>
                <a:cs typeface="Lucida Sans Unicode" panose="020B0602030504020204" pitchFamily="34" charset="0"/>
              </a:rPr>
              <a:t>则</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k</a:t>
            </a:r>
            <a:r>
              <a:rPr lang="zh-CN" altLang="en-US" sz="2000" b="1" dirty="0">
                <a:solidFill>
                  <a:srgbClr val="FFFFFF"/>
                </a:solidFill>
                <a:latin typeface="宋体" panose="02010600030101010101" pitchFamily="2" charset="-122"/>
                <a:cs typeface="Lucida Sans Unicode" panose="020B0602030504020204" pitchFamily="34" charset="0"/>
              </a:rPr>
              <a:t>是关键活动。</a:t>
            </a:r>
            <a:endParaRPr lang="zh-CN" altLang="en-US" sz="2000" b="1" dirty="0">
              <a:solidFill>
                <a:srgbClr val="FFFFFF"/>
              </a:solidFill>
              <a:latin typeface="宋体" panose="02010600030101010101" pitchFamily="2" charset="-122"/>
              <a:ea typeface="Lucida Sans Unicode" panose="020B0602030504020204" pitchFamily="34" charset="0"/>
            </a:endParaRPr>
          </a:p>
        </p:txBody>
      </p:sp>
      <p:grpSp>
        <p:nvGrpSpPr>
          <p:cNvPr id="67587" name="Group 48"/>
          <p:cNvGrpSpPr/>
          <p:nvPr/>
        </p:nvGrpSpPr>
        <p:grpSpPr>
          <a:xfrm>
            <a:off x="114300" y="3576638"/>
            <a:ext cx="5753100" cy="2443162"/>
            <a:chOff x="0" y="2640"/>
            <a:chExt cx="3624" cy="1539"/>
          </a:xfrm>
        </p:grpSpPr>
        <p:sp>
          <p:nvSpPr>
            <p:cNvPr id="396292" name="Oval 4"/>
            <p:cNvSpPr>
              <a:spLocks noChangeArrowheads="1"/>
            </p:cNvSpPr>
            <p:nvPr/>
          </p:nvSpPr>
          <p:spPr bwMode="auto">
            <a:xfrm>
              <a:off x="228" y="3313"/>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293" name="Text Box 5"/>
            <p:cNvSpPr txBox="1">
              <a:spLocks noChangeArrowheads="1"/>
            </p:cNvSpPr>
            <p:nvPr/>
          </p:nvSpPr>
          <p:spPr bwMode="auto">
            <a:xfrm>
              <a:off x="252" y="3297"/>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0</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294" name="Oval 6"/>
            <p:cNvSpPr>
              <a:spLocks noChangeArrowheads="1"/>
            </p:cNvSpPr>
            <p:nvPr/>
          </p:nvSpPr>
          <p:spPr bwMode="auto">
            <a:xfrm>
              <a:off x="852" y="3952"/>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295" name="Text Box 7"/>
            <p:cNvSpPr txBox="1">
              <a:spLocks noChangeArrowheads="1"/>
            </p:cNvSpPr>
            <p:nvPr/>
          </p:nvSpPr>
          <p:spPr bwMode="auto">
            <a:xfrm>
              <a:off x="879" y="3936"/>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3</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296" name="Oval 8"/>
            <p:cNvSpPr>
              <a:spLocks noChangeArrowheads="1"/>
            </p:cNvSpPr>
            <p:nvPr/>
          </p:nvSpPr>
          <p:spPr bwMode="auto">
            <a:xfrm>
              <a:off x="1041" y="2656"/>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297" name="Text Box 9"/>
            <p:cNvSpPr txBox="1">
              <a:spLocks noChangeArrowheads="1"/>
            </p:cNvSpPr>
            <p:nvPr/>
          </p:nvSpPr>
          <p:spPr bwMode="auto">
            <a:xfrm>
              <a:off x="1068" y="2640"/>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1</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298" name="Oval 10"/>
            <p:cNvSpPr>
              <a:spLocks noChangeArrowheads="1"/>
            </p:cNvSpPr>
            <p:nvPr/>
          </p:nvSpPr>
          <p:spPr bwMode="auto">
            <a:xfrm>
              <a:off x="1041" y="332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299" name="Text Box 11"/>
            <p:cNvSpPr txBox="1">
              <a:spLocks noChangeArrowheads="1"/>
            </p:cNvSpPr>
            <p:nvPr/>
          </p:nvSpPr>
          <p:spPr bwMode="auto">
            <a:xfrm>
              <a:off x="1068" y="331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2</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300" name="Oval 12"/>
            <p:cNvSpPr>
              <a:spLocks noChangeArrowheads="1"/>
            </p:cNvSpPr>
            <p:nvPr/>
          </p:nvSpPr>
          <p:spPr bwMode="auto">
            <a:xfrm>
              <a:off x="1617" y="3952"/>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01" name="Text Box 13"/>
            <p:cNvSpPr txBox="1">
              <a:spLocks noChangeArrowheads="1"/>
            </p:cNvSpPr>
            <p:nvPr/>
          </p:nvSpPr>
          <p:spPr bwMode="auto">
            <a:xfrm>
              <a:off x="1644" y="394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5</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302" name="Oval 14"/>
            <p:cNvSpPr>
              <a:spLocks noChangeArrowheads="1"/>
            </p:cNvSpPr>
            <p:nvPr/>
          </p:nvSpPr>
          <p:spPr bwMode="auto">
            <a:xfrm>
              <a:off x="3009" y="3376"/>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03" name="Text Box 15"/>
            <p:cNvSpPr txBox="1">
              <a:spLocks noChangeArrowheads="1"/>
            </p:cNvSpPr>
            <p:nvPr/>
          </p:nvSpPr>
          <p:spPr bwMode="auto">
            <a:xfrm>
              <a:off x="3036" y="3360"/>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8</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304" name="Oval 16"/>
            <p:cNvSpPr>
              <a:spLocks noChangeArrowheads="1"/>
            </p:cNvSpPr>
            <p:nvPr/>
          </p:nvSpPr>
          <p:spPr bwMode="auto">
            <a:xfrm>
              <a:off x="1665" y="308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05" name="Text Box 17"/>
            <p:cNvSpPr txBox="1">
              <a:spLocks noChangeArrowheads="1"/>
            </p:cNvSpPr>
            <p:nvPr/>
          </p:nvSpPr>
          <p:spPr bwMode="auto">
            <a:xfrm>
              <a:off x="1680" y="307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4</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306" name="Oval 18"/>
            <p:cNvSpPr>
              <a:spLocks noChangeArrowheads="1"/>
            </p:cNvSpPr>
            <p:nvPr/>
          </p:nvSpPr>
          <p:spPr bwMode="auto">
            <a:xfrm>
              <a:off x="2337" y="284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07" name="Text Box 19"/>
            <p:cNvSpPr txBox="1">
              <a:spLocks noChangeArrowheads="1"/>
            </p:cNvSpPr>
            <p:nvPr/>
          </p:nvSpPr>
          <p:spPr bwMode="auto">
            <a:xfrm>
              <a:off x="2352" y="283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6</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308" name="Oval 20"/>
            <p:cNvSpPr>
              <a:spLocks noChangeArrowheads="1"/>
            </p:cNvSpPr>
            <p:nvPr/>
          </p:nvSpPr>
          <p:spPr bwMode="auto">
            <a:xfrm>
              <a:off x="2337" y="3679"/>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09" name="Text Box 21"/>
            <p:cNvSpPr txBox="1">
              <a:spLocks noChangeArrowheads="1"/>
            </p:cNvSpPr>
            <p:nvPr/>
          </p:nvSpPr>
          <p:spPr bwMode="auto">
            <a:xfrm>
              <a:off x="2364" y="3675"/>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7</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6310" name="Freeform 22"/>
            <p:cNvSpPr/>
            <p:nvPr/>
          </p:nvSpPr>
          <p:spPr bwMode="auto">
            <a:xfrm>
              <a:off x="408" y="2808"/>
              <a:ext cx="660" cy="516"/>
            </a:xfrm>
            <a:custGeom>
              <a:avLst/>
              <a:gdLst>
                <a:gd name="T0" fmla="*/ 0 w 660"/>
                <a:gd name="T1" fmla="*/ 516 h 516"/>
                <a:gd name="T2" fmla="*/ 660 w 660"/>
                <a:gd name="T3" fmla="*/ 0 h 516"/>
              </a:gdLst>
              <a:ahLst/>
              <a:cxnLst>
                <a:cxn ang="0">
                  <a:pos x="T0" y="T1"/>
                </a:cxn>
                <a:cxn ang="0">
                  <a:pos x="T2" y="T3"/>
                </a:cxn>
              </a:cxnLst>
              <a:rect l="0" t="0" r="r" b="b"/>
              <a:pathLst>
                <a:path w="660" h="516">
                  <a:moveTo>
                    <a:pt x="0" y="516"/>
                  </a:moveTo>
                  <a:lnTo>
                    <a:pt x="660" y="0"/>
                  </a:lnTo>
                </a:path>
              </a:pathLst>
            </a:custGeom>
            <a:noFill/>
            <a:ln w="19050">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1" name="Freeform 23"/>
            <p:cNvSpPr/>
            <p:nvPr/>
          </p:nvSpPr>
          <p:spPr bwMode="auto">
            <a:xfrm>
              <a:off x="456" y="3444"/>
              <a:ext cx="564" cy="1"/>
            </a:xfrm>
            <a:custGeom>
              <a:avLst/>
              <a:gdLst>
                <a:gd name="T0" fmla="*/ 0 w 564"/>
                <a:gd name="T1" fmla="*/ 0 h 1"/>
                <a:gd name="T2" fmla="*/ 564 w 564"/>
                <a:gd name="T3" fmla="*/ 0 h 1"/>
              </a:gdLst>
              <a:ahLst/>
              <a:cxnLst>
                <a:cxn ang="0">
                  <a:pos x="T0" y="T1"/>
                </a:cxn>
                <a:cxn ang="0">
                  <a:pos x="T2" y="T3"/>
                </a:cxn>
              </a:cxnLst>
              <a:rect l="0" t="0" r="r" b="b"/>
              <a:pathLst>
                <a:path w="564" h="1">
                  <a:moveTo>
                    <a:pt x="0" y="0"/>
                  </a:moveTo>
                  <a:lnTo>
                    <a:pt x="564"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2" name="Freeform 24"/>
            <p:cNvSpPr/>
            <p:nvPr/>
          </p:nvSpPr>
          <p:spPr bwMode="auto">
            <a:xfrm>
              <a:off x="384" y="3528"/>
              <a:ext cx="468" cy="540"/>
            </a:xfrm>
            <a:custGeom>
              <a:avLst/>
              <a:gdLst>
                <a:gd name="T0" fmla="*/ 0 w 468"/>
                <a:gd name="T1" fmla="*/ 0 h 540"/>
                <a:gd name="T2" fmla="*/ 468 w 468"/>
                <a:gd name="T3" fmla="*/ 540 h 540"/>
              </a:gdLst>
              <a:ahLst/>
              <a:cxnLst>
                <a:cxn ang="0">
                  <a:pos x="T0" y="T1"/>
                </a:cxn>
                <a:cxn ang="0">
                  <a:pos x="T2" y="T3"/>
                </a:cxn>
              </a:cxnLst>
              <a:rect l="0" t="0" r="r" b="b"/>
              <a:pathLst>
                <a:path w="468" h="540">
                  <a:moveTo>
                    <a:pt x="0" y="0"/>
                  </a:moveTo>
                  <a:lnTo>
                    <a:pt x="468" y="54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3" name="Freeform 25"/>
            <p:cNvSpPr/>
            <p:nvPr/>
          </p:nvSpPr>
          <p:spPr bwMode="auto">
            <a:xfrm>
              <a:off x="1272" y="3240"/>
              <a:ext cx="408" cy="156"/>
            </a:xfrm>
            <a:custGeom>
              <a:avLst/>
              <a:gdLst>
                <a:gd name="T0" fmla="*/ 0 w 408"/>
                <a:gd name="T1" fmla="*/ 156 h 156"/>
                <a:gd name="T2" fmla="*/ 408 w 408"/>
                <a:gd name="T3" fmla="*/ 0 h 156"/>
              </a:gdLst>
              <a:ahLst/>
              <a:cxnLst>
                <a:cxn ang="0">
                  <a:pos x="T0" y="T1"/>
                </a:cxn>
                <a:cxn ang="0">
                  <a:pos x="T2" y="T3"/>
                </a:cxn>
              </a:cxnLst>
              <a:rect l="0" t="0" r="r" b="b"/>
              <a:pathLst>
                <a:path w="408" h="156">
                  <a:moveTo>
                    <a:pt x="0" y="156"/>
                  </a:moveTo>
                  <a:lnTo>
                    <a:pt x="408"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4" name="Freeform 26"/>
            <p:cNvSpPr/>
            <p:nvPr/>
          </p:nvSpPr>
          <p:spPr bwMode="auto">
            <a:xfrm>
              <a:off x="1884" y="2988"/>
              <a:ext cx="456" cy="156"/>
            </a:xfrm>
            <a:custGeom>
              <a:avLst/>
              <a:gdLst>
                <a:gd name="T0" fmla="*/ 0 w 456"/>
                <a:gd name="T1" fmla="*/ 156 h 156"/>
                <a:gd name="T2" fmla="*/ 456 w 456"/>
                <a:gd name="T3" fmla="*/ 0 h 156"/>
              </a:gdLst>
              <a:ahLst/>
              <a:cxnLst>
                <a:cxn ang="0">
                  <a:pos x="T0" y="T1"/>
                </a:cxn>
                <a:cxn ang="0">
                  <a:pos x="T2" y="T3"/>
                </a:cxn>
              </a:cxnLst>
              <a:rect l="0" t="0" r="r" b="b"/>
              <a:pathLst>
                <a:path w="456" h="156">
                  <a:moveTo>
                    <a:pt x="0" y="156"/>
                  </a:moveTo>
                  <a:lnTo>
                    <a:pt x="456"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5" name="Freeform 27"/>
            <p:cNvSpPr/>
            <p:nvPr/>
          </p:nvSpPr>
          <p:spPr bwMode="auto">
            <a:xfrm>
              <a:off x="1872" y="3264"/>
              <a:ext cx="480" cy="456"/>
            </a:xfrm>
            <a:custGeom>
              <a:avLst/>
              <a:gdLst>
                <a:gd name="T0" fmla="*/ 0 w 480"/>
                <a:gd name="T1" fmla="*/ 0 h 456"/>
                <a:gd name="T2" fmla="*/ 480 w 480"/>
                <a:gd name="T3" fmla="*/ 456 h 456"/>
              </a:gdLst>
              <a:ahLst/>
              <a:cxnLst>
                <a:cxn ang="0">
                  <a:pos x="T0" y="T1"/>
                </a:cxn>
                <a:cxn ang="0">
                  <a:pos x="T2" y="T3"/>
                </a:cxn>
              </a:cxnLst>
              <a:rect l="0" t="0" r="r" b="b"/>
              <a:pathLst>
                <a:path w="480" h="456">
                  <a:moveTo>
                    <a:pt x="0" y="0"/>
                  </a:moveTo>
                  <a:lnTo>
                    <a:pt x="480" y="456"/>
                  </a:lnTo>
                </a:path>
              </a:pathLst>
            </a:custGeom>
            <a:noFill/>
            <a:ln w="19050">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6" name="Freeform 28"/>
            <p:cNvSpPr/>
            <p:nvPr/>
          </p:nvSpPr>
          <p:spPr bwMode="auto">
            <a:xfrm>
              <a:off x="1080" y="4080"/>
              <a:ext cx="552" cy="1"/>
            </a:xfrm>
            <a:custGeom>
              <a:avLst/>
              <a:gdLst>
                <a:gd name="T0" fmla="*/ 0 w 552"/>
                <a:gd name="T1" fmla="*/ 0 h 1"/>
                <a:gd name="T2" fmla="*/ 552 w 552"/>
                <a:gd name="T3" fmla="*/ 0 h 1"/>
              </a:gdLst>
              <a:ahLst/>
              <a:cxnLst>
                <a:cxn ang="0">
                  <a:pos x="T0" y="T1"/>
                </a:cxn>
                <a:cxn ang="0">
                  <a:pos x="T2" y="T3"/>
                </a:cxn>
              </a:cxnLst>
              <a:rect l="0" t="0" r="r" b="b"/>
              <a:pathLst>
                <a:path w="552" h="1">
                  <a:moveTo>
                    <a:pt x="0" y="0"/>
                  </a:moveTo>
                  <a:lnTo>
                    <a:pt x="552"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7" name="Freeform 29"/>
            <p:cNvSpPr/>
            <p:nvPr/>
          </p:nvSpPr>
          <p:spPr bwMode="auto">
            <a:xfrm>
              <a:off x="1836" y="3828"/>
              <a:ext cx="504" cy="192"/>
            </a:xfrm>
            <a:custGeom>
              <a:avLst/>
              <a:gdLst>
                <a:gd name="T0" fmla="*/ 0 w 504"/>
                <a:gd name="T1" fmla="*/ 192 h 192"/>
                <a:gd name="T2" fmla="*/ 504 w 504"/>
                <a:gd name="T3" fmla="*/ 0 h 192"/>
              </a:gdLst>
              <a:ahLst/>
              <a:cxnLst>
                <a:cxn ang="0">
                  <a:pos x="T0" y="T1"/>
                </a:cxn>
                <a:cxn ang="0">
                  <a:pos x="T2" y="T3"/>
                </a:cxn>
              </a:cxnLst>
              <a:rect l="0" t="0" r="r" b="b"/>
              <a:pathLst>
                <a:path w="504" h="192">
                  <a:moveTo>
                    <a:pt x="0" y="192"/>
                  </a:moveTo>
                  <a:lnTo>
                    <a:pt x="504"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8" name="Freeform 30"/>
            <p:cNvSpPr/>
            <p:nvPr/>
          </p:nvSpPr>
          <p:spPr bwMode="auto">
            <a:xfrm>
              <a:off x="1260" y="2820"/>
              <a:ext cx="444" cy="300"/>
            </a:xfrm>
            <a:custGeom>
              <a:avLst/>
              <a:gdLst>
                <a:gd name="T0" fmla="*/ 0 w 444"/>
                <a:gd name="T1" fmla="*/ 0 h 300"/>
                <a:gd name="T2" fmla="*/ 444 w 444"/>
                <a:gd name="T3" fmla="*/ 300 h 300"/>
              </a:gdLst>
              <a:ahLst/>
              <a:cxnLst>
                <a:cxn ang="0">
                  <a:pos x="T0" y="T1"/>
                </a:cxn>
                <a:cxn ang="0">
                  <a:pos x="T2" y="T3"/>
                </a:cxn>
              </a:cxnLst>
              <a:rect l="0" t="0" r="r" b="b"/>
              <a:pathLst>
                <a:path w="444" h="300">
                  <a:moveTo>
                    <a:pt x="0" y="0"/>
                  </a:moveTo>
                  <a:lnTo>
                    <a:pt x="444" y="300"/>
                  </a:lnTo>
                </a:path>
              </a:pathLst>
            </a:custGeom>
            <a:noFill/>
            <a:ln w="1905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19" name="Freeform 31"/>
            <p:cNvSpPr/>
            <p:nvPr/>
          </p:nvSpPr>
          <p:spPr bwMode="auto">
            <a:xfrm>
              <a:off x="2568" y="3012"/>
              <a:ext cx="492" cy="384"/>
            </a:xfrm>
            <a:custGeom>
              <a:avLst/>
              <a:gdLst>
                <a:gd name="T0" fmla="*/ 0 w 492"/>
                <a:gd name="T1" fmla="*/ 0 h 384"/>
                <a:gd name="T2" fmla="*/ 492 w 492"/>
                <a:gd name="T3" fmla="*/ 384 h 384"/>
              </a:gdLst>
              <a:ahLst/>
              <a:cxnLst>
                <a:cxn ang="0">
                  <a:pos x="T0" y="T1"/>
                </a:cxn>
                <a:cxn ang="0">
                  <a:pos x="T2" y="T3"/>
                </a:cxn>
              </a:cxnLst>
              <a:rect l="0" t="0" r="r" b="b"/>
              <a:pathLst>
                <a:path w="492" h="384">
                  <a:moveTo>
                    <a:pt x="0" y="0"/>
                  </a:moveTo>
                  <a:lnTo>
                    <a:pt x="492" y="384"/>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20" name="Freeform 32"/>
            <p:cNvSpPr/>
            <p:nvPr/>
          </p:nvSpPr>
          <p:spPr bwMode="auto">
            <a:xfrm>
              <a:off x="2556" y="3540"/>
              <a:ext cx="456" cy="216"/>
            </a:xfrm>
            <a:custGeom>
              <a:avLst/>
              <a:gdLst>
                <a:gd name="T0" fmla="*/ 0 w 456"/>
                <a:gd name="T1" fmla="*/ 216 h 216"/>
                <a:gd name="T2" fmla="*/ 456 w 456"/>
                <a:gd name="T3" fmla="*/ 0 h 216"/>
              </a:gdLst>
              <a:ahLst/>
              <a:cxnLst>
                <a:cxn ang="0">
                  <a:pos x="T0" y="T1"/>
                </a:cxn>
                <a:cxn ang="0">
                  <a:pos x="T2" y="T3"/>
                </a:cxn>
              </a:cxnLst>
              <a:rect l="0" t="0" r="r" b="b"/>
              <a:pathLst>
                <a:path w="456" h="216">
                  <a:moveTo>
                    <a:pt x="0" y="216"/>
                  </a:moveTo>
                  <a:lnTo>
                    <a:pt x="456" y="0"/>
                  </a:lnTo>
                </a:path>
              </a:pathLst>
            </a:custGeom>
            <a:noFill/>
            <a:ln w="1905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6321" name="Text Box 33"/>
            <p:cNvSpPr txBox="1">
              <a:spLocks noChangeArrowheads="1"/>
            </p:cNvSpPr>
            <p:nvPr/>
          </p:nvSpPr>
          <p:spPr bwMode="auto">
            <a:xfrm>
              <a:off x="0" y="3288"/>
              <a:ext cx="48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s</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6322" name="Text Box 34"/>
            <p:cNvSpPr txBox="1">
              <a:spLocks noChangeArrowheads="1"/>
            </p:cNvSpPr>
            <p:nvPr/>
          </p:nvSpPr>
          <p:spPr bwMode="auto">
            <a:xfrm>
              <a:off x="3288" y="3348"/>
              <a:ext cx="33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f</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6323" name="Text Box 35"/>
            <p:cNvSpPr txBox="1">
              <a:spLocks noChangeArrowheads="1"/>
            </p:cNvSpPr>
            <p:nvPr/>
          </p:nvSpPr>
          <p:spPr bwMode="auto">
            <a:xfrm>
              <a:off x="372" y="2868"/>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0</a:t>
              </a:r>
              <a:r>
                <a:rPr kumimoji="1" lang="en-US" altLang="zh-CN" sz="2000" b="1" kern="1200" cap="none" spc="0" normalizeH="0" baseline="0" noProof="0">
                  <a:solidFill>
                    <a:srgbClr val="FFFFFF"/>
                  </a:solidFill>
                  <a:latin typeface="宋体" panose="02010600030101010101" pitchFamily="2" charset="-122"/>
                  <a:ea typeface="+mn-ea"/>
                  <a:cs typeface="+mn-cs"/>
                </a:rPr>
                <a:t>=6</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6324" name="Text Box 36"/>
            <p:cNvSpPr txBox="1">
              <a:spLocks noChangeArrowheads="1"/>
            </p:cNvSpPr>
            <p:nvPr/>
          </p:nvSpPr>
          <p:spPr bwMode="auto">
            <a:xfrm>
              <a:off x="468" y="320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6325" name="Text Box 37"/>
            <p:cNvSpPr txBox="1">
              <a:spLocks noChangeArrowheads="1"/>
            </p:cNvSpPr>
            <p:nvPr/>
          </p:nvSpPr>
          <p:spPr bwMode="auto">
            <a:xfrm>
              <a:off x="180" y="368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2</a:t>
              </a:r>
              <a:r>
                <a:rPr kumimoji="1" lang="en-US" altLang="zh-CN" sz="2000" b="1" kern="1200" cap="none" spc="0" normalizeH="0" baseline="0" noProof="0">
                  <a:solidFill>
                    <a:srgbClr val="FFFFFF"/>
                  </a:solidFill>
                  <a:latin typeface="宋体" panose="02010600030101010101" pitchFamily="2" charset="-122"/>
                  <a:ea typeface="+mn-ea"/>
                  <a:cs typeface="+mn-cs"/>
                </a:rPr>
                <a:t>=5</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6326" name="Text Box 38"/>
            <p:cNvSpPr txBox="1">
              <a:spLocks noChangeArrowheads="1"/>
            </p:cNvSpPr>
            <p:nvPr/>
          </p:nvSpPr>
          <p:spPr bwMode="auto">
            <a:xfrm>
              <a:off x="1380" y="2688"/>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3</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6327" name="Text Box 39"/>
            <p:cNvSpPr txBox="1">
              <a:spLocks noChangeArrowheads="1"/>
            </p:cNvSpPr>
            <p:nvPr/>
          </p:nvSpPr>
          <p:spPr bwMode="auto">
            <a:xfrm>
              <a:off x="1200" y="309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4</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6328" name="Text Box 40"/>
            <p:cNvSpPr txBox="1">
              <a:spLocks noChangeArrowheads="1"/>
            </p:cNvSpPr>
            <p:nvPr/>
          </p:nvSpPr>
          <p:spPr bwMode="auto">
            <a:xfrm>
              <a:off x="1140" y="381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5</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6329" name="Text Box 41"/>
            <p:cNvSpPr txBox="1">
              <a:spLocks noChangeArrowheads="1"/>
            </p:cNvSpPr>
            <p:nvPr/>
          </p:nvSpPr>
          <p:spPr bwMode="auto">
            <a:xfrm>
              <a:off x="1836" y="284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6</a:t>
              </a:r>
              <a:r>
                <a:rPr kumimoji="1" lang="en-US" altLang="zh-CN" sz="2000" b="1" kern="1200" cap="none" spc="0" normalizeH="0" baseline="0" noProof="0">
                  <a:solidFill>
                    <a:srgbClr val="FFFFFF"/>
                  </a:solidFill>
                  <a:latin typeface="宋体" panose="02010600030101010101" pitchFamily="2" charset="-122"/>
                  <a:ea typeface="+mn-ea"/>
                  <a:cs typeface="+mn-cs"/>
                </a:rPr>
                <a:t>=9</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6330" name="Text Box 42"/>
            <p:cNvSpPr txBox="1">
              <a:spLocks noChangeArrowheads="1"/>
            </p:cNvSpPr>
            <p:nvPr/>
          </p:nvSpPr>
          <p:spPr bwMode="auto">
            <a:xfrm>
              <a:off x="1728" y="3408"/>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7</a:t>
              </a:r>
              <a:r>
                <a:rPr kumimoji="1" lang="en-US" altLang="zh-CN" sz="2000" b="1" kern="1200" cap="none" spc="0" normalizeH="0" baseline="0" noProof="0">
                  <a:solidFill>
                    <a:srgbClr val="FFFFFF"/>
                  </a:solidFill>
                  <a:latin typeface="宋体" panose="02010600030101010101" pitchFamily="2" charset="-122"/>
                  <a:ea typeface="+mn-ea"/>
                  <a:cs typeface="+mn-cs"/>
                </a:rPr>
                <a:t>=8</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6331" name="Text Box 43"/>
            <p:cNvSpPr txBox="1">
              <a:spLocks noChangeArrowheads="1"/>
            </p:cNvSpPr>
            <p:nvPr/>
          </p:nvSpPr>
          <p:spPr bwMode="auto">
            <a:xfrm>
              <a:off x="1956" y="3866"/>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8</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6332" name="Text Box 44"/>
            <p:cNvSpPr txBox="1">
              <a:spLocks noChangeArrowheads="1"/>
            </p:cNvSpPr>
            <p:nvPr/>
          </p:nvSpPr>
          <p:spPr bwMode="auto">
            <a:xfrm>
              <a:off x="2676" y="295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9</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6333" name="Text Box 45"/>
            <p:cNvSpPr txBox="1">
              <a:spLocks noChangeArrowheads="1"/>
            </p:cNvSpPr>
            <p:nvPr/>
          </p:nvSpPr>
          <p:spPr bwMode="auto">
            <a:xfrm>
              <a:off x="2676" y="3588"/>
              <a:ext cx="57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10</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grpSp>
      <p:sp>
        <p:nvSpPr>
          <p:cNvPr id="396334" name="Text Box 46"/>
          <p:cNvSpPr txBox="1"/>
          <p:nvPr/>
        </p:nvSpPr>
        <p:spPr>
          <a:xfrm>
            <a:off x="5562600" y="457200"/>
            <a:ext cx="3200400" cy="3911600"/>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early(7)=earliest(4)=</a:t>
            </a:r>
            <a:r>
              <a:rPr lang="en-US" altLang="zh-CN" sz="2000" b="1" dirty="0">
                <a:solidFill>
                  <a:srgbClr val="FFFF00"/>
                </a:solidFill>
                <a:latin typeface="宋体" panose="02010600030101010101" pitchFamily="2" charset="-122"/>
                <a:cs typeface="Lucida Sans Unicode" panose="020B0602030504020204" pitchFamily="34" charset="0"/>
              </a:rPr>
              <a:t>7</a:t>
            </a:r>
            <a:endParaRPr lang="en-US" altLang="zh-CN" sz="2000" b="1" dirty="0">
              <a:solidFill>
                <a:srgbClr val="FFFF00"/>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late(7)=latest(7)-8</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       =15-8=</a:t>
            </a:r>
            <a:r>
              <a:rPr lang="en-US" altLang="zh-CN" sz="2000" b="1" dirty="0">
                <a:solidFill>
                  <a:srgbClr val="FFFF00"/>
                </a:solidFill>
                <a:latin typeface="宋体" panose="02010600030101010101" pitchFamily="2" charset="-122"/>
                <a:cs typeface="Lucida Sans Unicode" panose="020B0602030504020204" pitchFamily="34" charset="0"/>
              </a:rPr>
              <a:t>7</a:t>
            </a:r>
            <a:endParaRPr lang="en-US" altLang="zh-CN" sz="2000" b="1" dirty="0">
              <a:solidFill>
                <a:srgbClr val="FFFF00"/>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early(8)=earliest(5)=</a:t>
            </a:r>
            <a:r>
              <a:rPr lang="en-US" altLang="zh-CN" sz="2000" b="1" dirty="0">
                <a:solidFill>
                  <a:srgbClr val="66FFFF"/>
                </a:solidFill>
                <a:latin typeface="宋体" panose="02010600030101010101" pitchFamily="2" charset="-122"/>
                <a:cs typeface="Lucida Sans Unicode" panose="020B0602030504020204" pitchFamily="34" charset="0"/>
              </a:rPr>
              <a:t>7</a:t>
            </a:r>
            <a:endParaRPr lang="en-US" altLang="zh-CN" sz="2000" b="1" dirty="0">
              <a:solidFill>
                <a:srgbClr val="66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late(8)=latest(7)-4=</a:t>
            </a:r>
            <a:r>
              <a:rPr lang="en-US" altLang="zh-CN" sz="2000" b="1" dirty="0">
                <a:solidFill>
                  <a:srgbClr val="66FFFF"/>
                </a:solidFill>
                <a:latin typeface="宋体" panose="02010600030101010101" pitchFamily="2" charset="-122"/>
                <a:cs typeface="Lucida Sans Unicode" panose="020B0602030504020204" pitchFamily="34" charset="0"/>
              </a:rPr>
              <a:t>11</a:t>
            </a:r>
            <a:endParaRPr lang="en-US" altLang="zh-CN" sz="2000" b="1" dirty="0">
              <a:solidFill>
                <a:srgbClr val="66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zh-CN" altLang="zh-CN" sz="2000" b="1" dirty="0">
                <a:solidFill>
                  <a:srgbClr val="FFFFFF"/>
                </a:solidFill>
                <a:latin typeface="宋体" panose="02010600030101010101" pitchFamily="2" charset="-122"/>
                <a:cs typeface="Lucida Sans Unicode" panose="020B0602030504020204" pitchFamily="34" charset="0"/>
                <a:sym typeface="MT Extra" panose="05050102010205020202" pitchFamily="18" charset="2"/>
              </a:rPr>
              <a:t>因</a:t>
            </a:r>
            <a:r>
              <a:rPr lang="en-US" altLang="zh-CN" sz="2000" b="1" dirty="0">
                <a:solidFill>
                  <a:srgbClr val="FFFFFF"/>
                </a:solidFill>
                <a:latin typeface="宋体" panose="02010600030101010101" pitchFamily="2" charset="-122"/>
                <a:cs typeface="Lucida Sans Unicode" panose="020B0602030504020204" pitchFamily="34" charset="0"/>
                <a:sym typeface="MT Extra" panose="05050102010205020202" pitchFamily="18" charset="2"/>
              </a:rPr>
              <a:t>early(7)=late(7),</a:t>
            </a:r>
            <a:endParaRPr lang="en-US" altLang="zh-CN" sz="2000" b="1" dirty="0">
              <a:solidFill>
                <a:srgbClr val="FFFFFF"/>
              </a:solidFill>
              <a:latin typeface="宋体" panose="02010600030101010101" pitchFamily="2" charset="-122"/>
              <a:cs typeface="Lucida Sans Unicode" panose="020B0602030504020204" pitchFamily="34" charset="0"/>
              <a:sym typeface="MT Extra" panose="05050102010205020202" pitchFamily="18" charset="2"/>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sym typeface="MT Extra" panose="05050102010205020202" pitchFamily="18" charset="2"/>
              </a:rPr>
              <a:t>  early(8)&lt;&gt;late(8),</a:t>
            </a:r>
            <a:endParaRPr lang="en-US" altLang="zh-CN" sz="2000" b="1" dirty="0">
              <a:solidFill>
                <a:srgbClr val="FFFFFF"/>
              </a:solidFill>
              <a:latin typeface="宋体" panose="02010600030101010101" pitchFamily="2" charset="-122"/>
              <a:cs typeface="Lucida Sans Unicode" panose="020B0602030504020204" pitchFamily="34" charset="0"/>
              <a:sym typeface="MT Extra" panose="05050102010205020202" pitchFamily="18" charset="2"/>
            </a:endParaRPr>
          </a:p>
          <a:p>
            <a:pPr marL="0" lvl="0" indent="0" eaLnBrk="1" hangingPunct="1">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sym typeface="Symbol" panose="05050102010706020507" pitchFamily="18" charset="2"/>
              </a:rPr>
              <a:t>故</a:t>
            </a:r>
            <a:r>
              <a:rPr lang="en-US" altLang="zh-CN" sz="2000" b="1"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a</a:t>
            </a:r>
            <a:r>
              <a:rPr lang="en-US" altLang="zh-CN" sz="2000" b="1" baseline="-25000"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7</a:t>
            </a:r>
            <a:r>
              <a:rPr lang="zh-CN" altLang="zh-CN" sz="2000" b="1"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是关键活动</a:t>
            </a:r>
            <a:r>
              <a:rPr lang="zh-CN" altLang="zh-CN" sz="2000" b="1" dirty="0">
                <a:solidFill>
                  <a:srgbClr val="FFFFFF"/>
                </a:solidFill>
                <a:latin typeface="宋体" panose="02010600030101010101" pitchFamily="2" charset="-122"/>
                <a:cs typeface="Lucida Sans Unicode" panose="020B0602030504020204" pitchFamily="34" charset="0"/>
                <a:sym typeface="Symbol" panose="05050102010706020507" pitchFamily="18" charset="2"/>
              </a:rPr>
              <a:t>，</a:t>
            </a:r>
            <a:r>
              <a:rPr lang="en-US" altLang="zh-CN" sz="2000" b="1"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a</a:t>
            </a:r>
            <a:r>
              <a:rPr lang="en-US" altLang="zh-CN" sz="2000" b="1" baseline="-25000"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8</a:t>
            </a:r>
            <a:r>
              <a:rPr lang="zh-CN" altLang="zh-CN" sz="2000" b="1"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不是关键活动</a:t>
            </a:r>
            <a:r>
              <a:rPr lang="zh-CN" altLang="zh-CN" sz="2000" b="1" dirty="0">
                <a:solidFill>
                  <a:srgbClr val="FFFFFF"/>
                </a:solidFill>
                <a:latin typeface="宋体" panose="02010600030101010101" pitchFamily="2" charset="-122"/>
                <a:cs typeface="Lucida Sans Unicode" panose="020B0602030504020204" pitchFamily="34" charset="0"/>
                <a:sym typeface="Symbol" panose="05050102010706020507" pitchFamily="18" charset="2"/>
              </a:rPr>
              <a:t>。</a:t>
            </a:r>
            <a:endParaRPr lang="zh-CN" altLang="en-US" sz="2000" b="1" dirty="0">
              <a:solidFill>
                <a:srgbClr val="FFFFFF"/>
              </a:solidFill>
              <a:latin typeface="宋体" panose="02010600030101010101" pitchFamily="2" charset="-122"/>
              <a:ea typeface="Lucida Sans Unicode" panose="020B0602030504020204" pitchFamily="34" charset="0"/>
            </a:endParaRPr>
          </a:p>
        </p:txBody>
      </p:sp>
      <p:sp>
        <p:nvSpPr>
          <p:cNvPr id="396335" name="Rectangle 47"/>
          <p:cNvSpPr/>
          <p:nvPr/>
        </p:nvSpPr>
        <p:spPr>
          <a:xfrm>
            <a:off x="5638800" y="4724400"/>
            <a:ext cx="3124200" cy="1292225"/>
          </a:xfrm>
          <a:prstGeom prst="rect">
            <a:avLst/>
          </a:prstGeom>
          <a:no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3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关键活动必须在它可能的最早开始时间立即开始，否则将影响整个工程。</a:t>
            </a:r>
            <a:endParaRPr lang="zh-CN" altLang="en-US" sz="2000" b="1" dirty="0">
              <a:solidFill>
                <a:srgbClr val="FFFFFF"/>
              </a:solidFill>
              <a:latin typeface="宋体" panose="02010600030101010101" pitchFamily="2" charset="-122"/>
              <a:ea typeface="Lucida Sans Unicode" panose="020B0602030504020204" pitchFamily="34"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6290">
                                            <p:txEl>
                                              <p:charRg st="0" end="29"/>
                                            </p:txEl>
                                          </p:spTgt>
                                        </p:tgtEl>
                                        <p:attrNameLst>
                                          <p:attrName>style.visibility</p:attrName>
                                        </p:attrNameLst>
                                      </p:cBhvr>
                                      <p:to>
                                        <p:strVal val="visible"/>
                                      </p:to>
                                    </p:set>
                                    <p:anim calcmode="lin" valueType="num">
                                      <p:cBhvr additive="base">
                                        <p:cTn id="7" dur="500" fill="hold"/>
                                        <p:tgtEl>
                                          <p:spTgt spid="396290">
                                            <p:txEl>
                                              <p:charRg st="0" end="2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6290">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6290">
                                            <p:txEl>
                                              <p:charRg st="29" end="48"/>
                                            </p:txEl>
                                          </p:spTgt>
                                        </p:tgtEl>
                                        <p:attrNameLst>
                                          <p:attrName>style.visibility</p:attrName>
                                        </p:attrNameLst>
                                      </p:cBhvr>
                                      <p:to>
                                        <p:strVal val="visible"/>
                                      </p:to>
                                    </p:set>
                                    <p:anim calcmode="lin" valueType="num">
                                      <p:cBhvr additive="base">
                                        <p:cTn id="13" dur="500" fill="hold"/>
                                        <p:tgtEl>
                                          <p:spTgt spid="396290">
                                            <p:txEl>
                                              <p:charRg st="29" end="4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6290">
                                            <p:txEl>
                                              <p:charRg st="29"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6290">
                                            <p:txEl>
                                              <p:charRg st="48" end="73"/>
                                            </p:txEl>
                                          </p:spTgt>
                                        </p:tgtEl>
                                        <p:attrNameLst>
                                          <p:attrName>style.visibility</p:attrName>
                                        </p:attrNameLst>
                                      </p:cBhvr>
                                      <p:to>
                                        <p:strVal val="visible"/>
                                      </p:to>
                                    </p:set>
                                    <p:anim calcmode="lin" valueType="num">
                                      <p:cBhvr additive="base">
                                        <p:cTn id="19" dur="500" fill="hold"/>
                                        <p:tgtEl>
                                          <p:spTgt spid="396290">
                                            <p:txEl>
                                              <p:charRg st="48" end="7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6290">
                                            <p:txEl>
                                              <p:charRg st="48" end="7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6290">
                                            <p:txEl>
                                              <p:charRg st="73" end="97"/>
                                            </p:txEl>
                                          </p:spTgt>
                                        </p:tgtEl>
                                        <p:attrNameLst>
                                          <p:attrName>style.visibility</p:attrName>
                                        </p:attrNameLst>
                                      </p:cBhvr>
                                      <p:to>
                                        <p:strVal val="visible"/>
                                      </p:to>
                                    </p:set>
                                    <p:anim calcmode="lin" valueType="num">
                                      <p:cBhvr additive="base">
                                        <p:cTn id="25" dur="500" fill="hold"/>
                                        <p:tgtEl>
                                          <p:spTgt spid="396290">
                                            <p:txEl>
                                              <p:charRg st="73" end="9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6290">
                                            <p:txEl>
                                              <p:charRg st="73" end="9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6290">
                                            <p:txEl>
                                              <p:charRg st="97" end="116"/>
                                            </p:txEl>
                                          </p:spTgt>
                                        </p:tgtEl>
                                        <p:attrNameLst>
                                          <p:attrName>style.visibility</p:attrName>
                                        </p:attrNameLst>
                                      </p:cBhvr>
                                      <p:to>
                                        <p:strVal val="visible"/>
                                      </p:to>
                                    </p:set>
                                    <p:anim calcmode="lin" valueType="num">
                                      <p:cBhvr additive="base">
                                        <p:cTn id="31" dur="500" fill="hold"/>
                                        <p:tgtEl>
                                          <p:spTgt spid="396290">
                                            <p:txEl>
                                              <p:charRg st="97" end="11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6290">
                                            <p:txEl>
                                              <p:charRg st="97" end="11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6290">
                                            <p:txEl>
                                              <p:charRg st="116" end="143"/>
                                            </p:txEl>
                                          </p:spTgt>
                                        </p:tgtEl>
                                        <p:attrNameLst>
                                          <p:attrName>style.visibility</p:attrName>
                                        </p:attrNameLst>
                                      </p:cBhvr>
                                      <p:to>
                                        <p:strVal val="visible"/>
                                      </p:to>
                                    </p:set>
                                    <p:anim calcmode="lin" valueType="num">
                                      <p:cBhvr additive="base">
                                        <p:cTn id="37" dur="500" fill="hold"/>
                                        <p:tgtEl>
                                          <p:spTgt spid="396290">
                                            <p:txEl>
                                              <p:charRg st="116" end="14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6290">
                                            <p:txEl>
                                              <p:charRg st="116" end="14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6290">
                                            <p:txEl>
                                              <p:charRg st="143" end="174"/>
                                            </p:txEl>
                                          </p:spTgt>
                                        </p:tgtEl>
                                        <p:attrNameLst>
                                          <p:attrName>style.visibility</p:attrName>
                                        </p:attrNameLst>
                                      </p:cBhvr>
                                      <p:to>
                                        <p:strVal val="visible"/>
                                      </p:to>
                                    </p:set>
                                    <p:anim calcmode="lin" valueType="num">
                                      <p:cBhvr additive="base">
                                        <p:cTn id="43" dur="500" fill="hold"/>
                                        <p:tgtEl>
                                          <p:spTgt spid="396290">
                                            <p:txEl>
                                              <p:charRg st="143" end="17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6290">
                                            <p:txEl>
                                              <p:charRg st="143" end="17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6334"/>
                                        </p:tgtEl>
                                        <p:attrNameLst>
                                          <p:attrName>style.visibility</p:attrName>
                                        </p:attrNameLst>
                                      </p:cBhvr>
                                      <p:to>
                                        <p:strVal val="visible"/>
                                      </p:to>
                                    </p:set>
                                    <p:anim calcmode="lin" valueType="num">
                                      <p:cBhvr additive="base">
                                        <p:cTn id="49" dur="500" fill="hold"/>
                                        <p:tgtEl>
                                          <p:spTgt spid="396334"/>
                                        </p:tgtEl>
                                        <p:attrNameLst>
                                          <p:attrName>ppt_x</p:attrName>
                                        </p:attrNameLst>
                                      </p:cBhvr>
                                      <p:tavLst>
                                        <p:tav tm="0">
                                          <p:val>
                                            <p:strVal val="0-#ppt_w/2"/>
                                          </p:val>
                                        </p:tav>
                                        <p:tav tm="100000">
                                          <p:val>
                                            <p:strVal val="#ppt_x"/>
                                          </p:val>
                                        </p:tav>
                                      </p:tavLst>
                                    </p:anim>
                                    <p:anim calcmode="lin" valueType="num">
                                      <p:cBhvr additive="base">
                                        <p:cTn id="50" dur="500" fill="hold"/>
                                        <p:tgtEl>
                                          <p:spTgt spid="39633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6335"/>
                                        </p:tgtEl>
                                        <p:attrNameLst>
                                          <p:attrName>style.visibility</p:attrName>
                                        </p:attrNameLst>
                                      </p:cBhvr>
                                      <p:to>
                                        <p:strVal val="visible"/>
                                      </p:to>
                                    </p:set>
                                    <p:anim calcmode="lin" valueType="num">
                                      <p:cBhvr additive="base">
                                        <p:cTn id="55" dur="500" fill="hold"/>
                                        <p:tgtEl>
                                          <p:spTgt spid="396335"/>
                                        </p:tgtEl>
                                        <p:attrNameLst>
                                          <p:attrName>ppt_x</p:attrName>
                                        </p:attrNameLst>
                                      </p:cBhvr>
                                      <p:tavLst>
                                        <p:tav tm="0">
                                          <p:val>
                                            <p:strVal val="0-#ppt_w/2"/>
                                          </p:val>
                                        </p:tav>
                                        <p:tav tm="100000">
                                          <p:val>
                                            <p:strVal val="#ppt_x"/>
                                          </p:val>
                                        </p:tav>
                                      </p:tavLst>
                                    </p:anim>
                                    <p:anim calcmode="lin" valueType="num">
                                      <p:cBhvr additive="base">
                                        <p:cTn id="56" dur="500" fill="hold"/>
                                        <p:tgtEl>
                                          <p:spTgt spid="396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build="p"/>
      <p:bldP spid="396334" grpId="0" animBg="1"/>
      <p:bldP spid="39633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610" name="Group 100"/>
          <p:cNvGrpSpPr/>
          <p:nvPr/>
        </p:nvGrpSpPr>
        <p:grpSpPr>
          <a:xfrm>
            <a:off x="1866900" y="381000"/>
            <a:ext cx="5753100" cy="2443163"/>
            <a:chOff x="1176" y="336"/>
            <a:chExt cx="3624" cy="1539"/>
          </a:xfrm>
        </p:grpSpPr>
        <p:sp>
          <p:nvSpPr>
            <p:cNvPr id="403507" name="Oval 51"/>
            <p:cNvSpPr>
              <a:spLocks noChangeArrowheads="1"/>
            </p:cNvSpPr>
            <p:nvPr/>
          </p:nvSpPr>
          <p:spPr bwMode="auto">
            <a:xfrm>
              <a:off x="2217" y="352"/>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08" name="Text Box 52"/>
            <p:cNvSpPr txBox="1">
              <a:spLocks noChangeArrowheads="1"/>
            </p:cNvSpPr>
            <p:nvPr/>
          </p:nvSpPr>
          <p:spPr bwMode="auto">
            <a:xfrm>
              <a:off x="2244" y="336"/>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1</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37" name="Text Box 81"/>
            <p:cNvSpPr txBox="1">
              <a:spLocks noChangeArrowheads="1"/>
            </p:cNvSpPr>
            <p:nvPr/>
          </p:nvSpPr>
          <p:spPr bwMode="auto">
            <a:xfrm>
              <a:off x="2556" y="38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3</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403503" name="Oval 47"/>
            <p:cNvSpPr>
              <a:spLocks noChangeArrowheads="1"/>
            </p:cNvSpPr>
            <p:nvPr/>
          </p:nvSpPr>
          <p:spPr bwMode="auto">
            <a:xfrm>
              <a:off x="1404" y="1009"/>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04" name="Text Box 48"/>
            <p:cNvSpPr txBox="1">
              <a:spLocks noChangeArrowheads="1"/>
            </p:cNvSpPr>
            <p:nvPr/>
          </p:nvSpPr>
          <p:spPr bwMode="auto">
            <a:xfrm>
              <a:off x="1428" y="993"/>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0</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05" name="Oval 49"/>
            <p:cNvSpPr>
              <a:spLocks noChangeArrowheads="1"/>
            </p:cNvSpPr>
            <p:nvPr/>
          </p:nvSpPr>
          <p:spPr bwMode="auto">
            <a:xfrm>
              <a:off x="2028" y="164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06" name="Text Box 50"/>
            <p:cNvSpPr txBox="1">
              <a:spLocks noChangeArrowheads="1"/>
            </p:cNvSpPr>
            <p:nvPr/>
          </p:nvSpPr>
          <p:spPr bwMode="auto">
            <a:xfrm>
              <a:off x="2055" y="1632"/>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3</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09" name="Oval 53"/>
            <p:cNvSpPr>
              <a:spLocks noChangeArrowheads="1"/>
            </p:cNvSpPr>
            <p:nvPr/>
          </p:nvSpPr>
          <p:spPr bwMode="auto">
            <a:xfrm>
              <a:off x="2217" y="1024"/>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10" name="Text Box 54"/>
            <p:cNvSpPr txBox="1">
              <a:spLocks noChangeArrowheads="1"/>
            </p:cNvSpPr>
            <p:nvPr/>
          </p:nvSpPr>
          <p:spPr bwMode="auto">
            <a:xfrm>
              <a:off x="2244" y="100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2</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11" name="Oval 55"/>
            <p:cNvSpPr>
              <a:spLocks noChangeArrowheads="1"/>
            </p:cNvSpPr>
            <p:nvPr/>
          </p:nvSpPr>
          <p:spPr bwMode="auto">
            <a:xfrm>
              <a:off x="2793" y="1648"/>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12" name="Text Box 56"/>
            <p:cNvSpPr txBox="1">
              <a:spLocks noChangeArrowheads="1"/>
            </p:cNvSpPr>
            <p:nvPr/>
          </p:nvSpPr>
          <p:spPr bwMode="auto">
            <a:xfrm>
              <a:off x="2820" y="1644"/>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5</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13" name="Oval 57"/>
            <p:cNvSpPr>
              <a:spLocks noChangeArrowheads="1"/>
            </p:cNvSpPr>
            <p:nvPr/>
          </p:nvSpPr>
          <p:spPr bwMode="auto">
            <a:xfrm>
              <a:off x="4185" y="1072"/>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14" name="Text Box 58"/>
            <p:cNvSpPr txBox="1">
              <a:spLocks noChangeArrowheads="1"/>
            </p:cNvSpPr>
            <p:nvPr/>
          </p:nvSpPr>
          <p:spPr bwMode="auto">
            <a:xfrm>
              <a:off x="4212" y="1056"/>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8</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15" name="Oval 59"/>
            <p:cNvSpPr>
              <a:spLocks noChangeArrowheads="1"/>
            </p:cNvSpPr>
            <p:nvPr/>
          </p:nvSpPr>
          <p:spPr bwMode="auto">
            <a:xfrm>
              <a:off x="2841" y="784"/>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16" name="Text Box 60"/>
            <p:cNvSpPr txBox="1">
              <a:spLocks noChangeArrowheads="1"/>
            </p:cNvSpPr>
            <p:nvPr/>
          </p:nvSpPr>
          <p:spPr bwMode="auto">
            <a:xfrm>
              <a:off x="2856" y="76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4</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17" name="Oval 61"/>
            <p:cNvSpPr>
              <a:spLocks noChangeArrowheads="1"/>
            </p:cNvSpPr>
            <p:nvPr/>
          </p:nvSpPr>
          <p:spPr bwMode="auto">
            <a:xfrm>
              <a:off x="3513" y="544"/>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18" name="Text Box 62"/>
            <p:cNvSpPr txBox="1">
              <a:spLocks noChangeArrowheads="1"/>
            </p:cNvSpPr>
            <p:nvPr/>
          </p:nvSpPr>
          <p:spPr bwMode="auto">
            <a:xfrm>
              <a:off x="3528" y="52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6</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19" name="Oval 63"/>
            <p:cNvSpPr>
              <a:spLocks noChangeArrowheads="1"/>
            </p:cNvSpPr>
            <p:nvPr/>
          </p:nvSpPr>
          <p:spPr bwMode="auto">
            <a:xfrm>
              <a:off x="3513" y="1375"/>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0" name="Text Box 64"/>
            <p:cNvSpPr txBox="1">
              <a:spLocks noChangeArrowheads="1"/>
            </p:cNvSpPr>
            <p:nvPr/>
          </p:nvSpPr>
          <p:spPr bwMode="auto">
            <a:xfrm>
              <a:off x="3540" y="1371"/>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7</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403521" name="Freeform 65"/>
            <p:cNvSpPr/>
            <p:nvPr/>
          </p:nvSpPr>
          <p:spPr bwMode="auto">
            <a:xfrm>
              <a:off x="1584" y="504"/>
              <a:ext cx="660" cy="516"/>
            </a:xfrm>
            <a:custGeom>
              <a:avLst/>
              <a:gdLst>
                <a:gd name="T0" fmla="*/ 0 w 660"/>
                <a:gd name="T1" fmla="*/ 516 h 516"/>
                <a:gd name="T2" fmla="*/ 660 w 660"/>
                <a:gd name="T3" fmla="*/ 0 h 516"/>
              </a:gdLst>
              <a:ahLst/>
              <a:cxnLst>
                <a:cxn ang="0">
                  <a:pos x="T0" y="T1"/>
                </a:cxn>
                <a:cxn ang="0">
                  <a:pos x="T2" y="T3"/>
                </a:cxn>
              </a:cxnLst>
              <a:rect l="0" t="0" r="r" b="b"/>
              <a:pathLst>
                <a:path w="660" h="516">
                  <a:moveTo>
                    <a:pt x="0" y="516"/>
                  </a:moveTo>
                  <a:lnTo>
                    <a:pt x="660" y="0"/>
                  </a:lnTo>
                </a:path>
              </a:pathLst>
            </a:custGeom>
            <a:noFill/>
            <a:ln w="19050">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2" name="Freeform 66"/>
            <p:cNvSpPr/>
            <p:nvPr/>
          </p:nvSpPr>
          <p:spPr bwMode="auto">
            <a:xfrm>
              <a:off x="1632" y="1140"/>
              <a:ext cx="564" cy="1"/>
            </a:xfrm>
            <a:custGeom>
              <a:avLst/>
              <a:gdLst>
                <a:gd name="T0" fmla="*/ 0 w 564"/>
                <a:gd name="T1" fmla="*/ 0 h 1"/>
                <a:gd name="T2" fmla="*/ 564 w 564"/>
                <a:gd name="T3" fmla="*/ 0 h 1"/>
              </a:gdLst>
              <a:ahLst/>
              <a:cxnLst>
                <a:cxn ang="0">
                  <a:pos x="T0" y="T1"/>
                </a:cxn>
                <a:cxn ang="0">
                  <a:pos x="T2" y="T3"/>
                </a:cxn>
              </a:cxnLst>
              <a:rect l="0" t="0" r="r" b="b"/>
              <a:pathLst>
                <a:path w="564" h="1">
                  <a:moveTo>
                    <a:pt x="0" y="0"/>
                  </a:moveTo>
                  <a:lnTo>
                    <a:pt x="564"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3" name="Freeform 67"/>
            <p:cNvSpPr/>
            <p:nvPr/>
          </p:nvSpPr>
          <p:spPr bwMode="auto">
            <a:xfrm>
              <a:off x="1560" y="1224"/>
              <a:ext cx="468" cy="540"/>
            </a:xfrm>
            <a:custGeom>
              <a:avLst/>
              <a:gdLst>
                <a:gd name="T0" fmla="*/ 0 w 468"/>
                <a:gd name="T1" fmla="*/ 0 h 540"/>
                <a:gd name="T2" fmla="*/ 468 w 468"/>
                <a:gd name="T3" fmla="*/ 540 h 540"/>
              </a:gdLst>
              <a:ahLst/>
              <a:cxnLst>
                <a:cxn ang="0">
                  <a:pos x="T0" y="T1"/>
                </a:cxn>
                <a:cxn ang="0">
                  <a:pos x="T2" y="T3"/>
                </a:cxn>
              </a:cxnLst>
              <a:rect l="0" t="0" r="r" b="b"/>
              <a:pathLst>
                <a:path w="468" h="540">
                  <a:moveTo>
                    <a:pt x="0" y="0"/>
                  </a:moveTo>
                  <a:lnTo>
                    <a:pt x="468" y="54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4" name="Freeform 68"/>
            <p:cNvSpPr/>
            <p:nvPr/>
          </p:nvSpPr>
          <p:spPr bwMode="auto">
            <a:xfrm>
              <a:off x="2448" y="936"/>
              <a:ext cx="408" cy="156"/>
            </a:xfrm>
            <a:custGeom>
              <a:avLst/>
              <a:gdLst>
                <a:gd name="T0" fmla="*/ 0 w 408"/>
                <a:gd name="T1" fmla="*/ 156 h 156"/>
                <a:gd name="T2" fmla="*/ 408 w 408"/>
                <a:gd name="T3" fmla="*/ 0 h 156"/>
              </a:gdLst>
              <a:ahLst/>
              <a:cxnLst>
                <a:cxn ang="0">
                  <a:pos x="T0" y="T1"/>
                </a:cxn>
                <a:cxn ang="0">
                  <a:pos x="T2" y="T3"/>
                </a:cxn>
              </a:cxnLst>
              <a:rect l="0" t="0" r="r" b="b"/>
              <a:pathLst>
                <a:path w="408" h="156">
                  <a:moveTo>
                    <a:pt x="0" y="156"/>
                  </a:moveTo>
                  <a:lnTo>
                    <a:pt x="408"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5" name="Freeform 69"/>
            <p:cNvSpPr/>
            <p:nvPr/>
          </p:nvSpPr>
          <p:spPr bwMode="auto">
            <a:xfrm>
              <a:off x="3060" y="684"/>
              <a:ext cx="456" cy="156"/>
            </a:xfrm>
            <a:custGeom>
              <a:avLst/>
              <a:gdLst>
                <a:gd name="T0" fmla="*/ 0 w 456"/>
                <a:gd name="T1" fmla="*/ 156 h 156"/>
                <a:gd name="T2" fmla="*/ 456 w 456"/>
                <a:gd name="T3" fmla="*/ 0 h 156"/>
              </a:gdLst>
              <a:ahLst/>
              <a:cxnLst>
                <a:cxn ang="0">
                  <a:pos x="T0" y="T1"/>
                </a:cxn>
                <a:cxn ang="0">
                  <a:pos x="T2" y="T3"/>
                </a:cxn>
              </a:cxnLst>
              <a:rect l="0" t="0" r="r" b="b"/>
              <a:pathLst>
                <a:path w="456" h="156">
                  <a:moveTo>
                    <a:pt x="0" y="156"/>
                  </a:moveTo>
                  <a:lnTo>
                    <a:pt x="456"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6" name="Freeform 70"/>
            <p:cNvSpPr/>
            <p:nvPr/>
          </p:nvSpPr>
          <p:spPr bwMode="auto">
            <a:xfrm>
              <a:off x="3048" y="960"/>
              <a:ext cx="480" cy="456"/>
            </a:xfrm>
            <a:custGeom>
              <a:avLst/>
              <a:gdLst>
                <a:gd name="T0" fmla="*/ 0 w 480"/>
                <a:gd name="T1" fmla="*/ 0 h 456"/>
                <a:gd name="T2" fmla="*/ 480 w 480"/>
                <a:gd name="T3" fmla="*/ 456 h 456"/>
              </a:gdLst>
              <a:ahLst/>
              <a:cxnLst>
                <a:cxn ang="0">
                  <a:pos x="T0" y="T1"/>
                </a:cxn>
                <a:cxn ang="0">
                  <a:pos x="T2" y="T3"/>
                </a:cxn>
              </a:cxnLst>
              <a:rect l="0" t="0" r="r" b="b"/>
              <a:pathLst>
                <a:path w="480" h="456">
                  <a:moveTo>
                    <a:pt x="0" y="0"/>
                  </a:moveTo>
                  <a:lnTo>
                    <a:pt x="480" y="456"/>
                  </a:lnTo>
                </a:path>
              </a:pathLst>
            </a:custGeom>
            <a:noFill/>
            <a:ln w="19050">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7" name="Freeform 71"/>
            <p:cNvSpPr/>
            <p:nvPr/>
          </p:nvSpPr>
          <p:spPr bwMode="auto">
            <a:xfrm>
              <a:off x="2256" y="1776"/>
              <a:ext cx="552" cy="1"/>
            </a:xfrm>
            <a:custGeom>
              <a:avLst/>
              <a:gdLst>
                <a:gd name="T0" fmla="*/ 0 w 552"/>
                <a:gd name="T1" fmla="*/ 0 h 1"/>
                <a:gd name="T2" fmla="*/ 552 w 552"/>
                <a:gd name="T3" fmla="*/ 0 h 1"/>
              </a:gdLst>
              <a:ahLst/>
              <a:cxnLst>
                <a:cxn ang="0">
                  <a:pos x="T0" y="T1"/>
                </a:cxn>
                <a:cxn ang="0">
                  <a:pos x="T2" y="T3"/>
                </a:cxn>
              </a:cxnLst>
              <a:rect l="0" t="0" r="r" b="b"/>
              <a:pathLst>
                <a:path w="552" h="1">
                  <a:moveTo>
                    <a:pt x="0" y="0"/>
                  </a:moveTo>
                  <a:lnTo>
                    <a:pt x="552"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8" name="Freeform 72"/>
            <p:cNvSpPr/>
            <p:nvPr/>
          </p:nvSpPr>
          <p:spPr bwMode="auto">
            <a:xfrm>
              <a:off x="3012" y="1524"/>
              <a:ext cx="504" cy="192"/>
            </a:xfrm>
            <a:custGeom>
              <a:avLst/>
              <a:gdLst>
                <a:gd name="T0" fmla="*/ 0 w 504"/>
                <a:gd name="T1" fmla="*/ 192 h 192"/>
                <a:gd name="T2" fmla="*/ 504 w 504"/>
                <a:gd name="T3" fmla="*/ 0 h 192"/>
              </a:gdLst>
              <a:ahLst/>
              <a:cxnLst>
                <a:cxn ang="0">
                  <a:pos x="T0" y="T1"/>
                </a:cxn>
                <a:cxn ang="0">
                  <a:pos x="T2" y="T3"/>
                </a:cxn>
              </a:cxnLst>
              <a:rect l="0" t="0" r="r" b="b"/>
              <a:pathLst>
                <a:path w="504" h="192">
                  <a:moveTo>
                    <a:pt x="0" y="192"/>
                  </a:moveTo>
                  <a:lnTo>
                    <a:pt x="504"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29" name="Freeform 73"/>
            <p:cNvSpPr/>
            <p:nvPr/>
          </p:nvSpPr>
          <p:spPr bwMode="auto">
            <a:xfrm>
              <a:off x="2436" y="516"/>
              <a:ext cx="444" cy="300"/>
            </a:xfrm>
            <a:custGeom>
              <a:avLst/>
              <a:gdLst>
                <a:gd name="T0" fmla="*/ 0 w 444"/>
                <a:gd name="T1" fmla="*/ 0 h 300"/>
                <a:gd name="T2" fmla="*/ 444 w 444"/>
                <a:gd name="T3" fmla="*/ 300 h 300"/>
              </a:gdLst>
              <a:ahLst/>
              <a:cxnLst>
                <a:cxn ang="0">
                  <a:pos x="T0" y="T1"/>
                </a:cxn>
                <a:cxn ang="0">
                  <a:pos x="T2" y="T3"/>
                </a:cxn>
              </a:cxnLst>
              <a:rect l="0" t="0" r="r" b="b"/>
              <a:pathLst>
                <a:path w="444" h="300">
                  <a:moveTo>
                    <a:pt x="0" y="0"/>
                  </a:moveTo>
                  <a:lnTo>
                    <a:pt x="444" y="300"/>
                  </a:lnTo>
                </a:path>
              </a:pathLst>
            </a:custGeom>
            <a:noFill/>
            <a:ln w="1905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30" name="Freeform 74"/>
            <p:cNvSpPr/>
            <p:nvPr/>
          </p:nvSpPr>
          <p:spPr bwMode="auto">
            <a:xfrm>
              <a:off x="3744" y="708"/>
              <a:ext cx="492" cy="384"/>
            </a:xfrm>
            <a:custGeom>
              <a:avLst/>
              <a:gdLst>
                <a:gd name="T0" fmla="*/ 0 w 492"/>
                <a:gd name="T1" fmla="*/ 0 h 384"/>
                <a:gd name="T2" fmla="*/ 492 w 492"/>
                <a:gd name="T3" fmla="*/ 384 h 384"/>
              </a:gdLst>
              <a:ahLst/>
              <a:cxnLst>
                <a:cxn ang="0">
                  <a:pos x="T0" y="T1"/>
                </a:cxn>
                <a:cxn ang="0">
                  <a:pos x="T2" y="T3"/>
                </a:cxn>
              </a:cxnLst>
              <a:rect l="0" t="0" r="r" b="b"/>
              <a:pathLst>
                <a:path w="492" h="384">
                  <a:moveTo>
                    <a:pt x="0" y="0"/>
                  </a:moveTo>
                  <a:lnTo>
                    <a:pt x="492" y="384"/>
                  </a:lnTo>
                </a:path>
              </a:pathLst>
            </a:custGeom>
            <a:noFill/>
            <a:ln w="9525">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31" name="Freeform 75"/>
            <p:cNvSpPr/>
            <p:nvPr/>
          </p:nvSpPr>
          <p:spPr bwMode="auto">
            <a:xfrm>
              <a:off x="3732" y="1236"/>
              <a:ext cx="456" cy="216"/>
            </a:xfrm>
            <a:custGeom>
              <a:avLst/>
              <a:gdLst>
                <a:gd name="T0" fmla="*/ 0 w 456"/>
                <a:gd name="T1" fmla="*/ 216 h 216"/>
                <a:gd name="T2" fmla="*/ 456 w 456"/>
                <a:gd name="T3" fmla="*/ 0 h 216"/>
              </a:gdLst>
              <a:ahLst/>
              <a:cxnLst>
                <a:cxn ang="0">
                  <a:pos x="T0" y="T1"/>
                </a:cxn>
                <a:cxn ang="0">
                  <a:pos x="T2" y="T3"/>
                </a:cxn>
              </a:cxnLst>
              <a:rect l="0" t="0" r="r" b="b"/>
              <a:pathLst>
                <a:path w="456" h="216">
                  <a:moveTo>
                    <a:pt x="0" y="216"/>
                  </a:moveTo>
                  <a:lnTo>
                    <a:pt x="456" y="0"/>
                  </a:lnTo>
                </a:path>
              </a:pathLst>
            </a:custGeom>
            <a:noFill/>
            <a:ln w="1905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32" name="Text Box 76"/>
            <p:cNvSpPr txBox="1">
              <a:spLocks noChangeArrowheads="1"/>
            </p:cNvSpPr>
            <p:nvPr/>
          </p:nvSpPr>
          <p:spPr bwMode="auto">
            <a:xfrm>
              <a:off x="1176" y="984"/>
              <a:ext cx="480"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s</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403533" name="Text Box 77"/>
            <p:cNvSpPr txBox="1">
              <a:spLocks noChangeArrowheads="1"/>
            </p:cNvSpPr>
            <p:nvPr/>
          </p:nvSpPr>
          <p:spPr bwMode="auto">
            <a:xfrm>
              <a:off x="4464" y="1044"/>
              <a:ext cx="33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9933"/>
                  </a:solidFill>
                  <a:latin typeface="宋体" panose="02010600030101010101" pitchFamily="2" charset="-122"/>
                  <a:ea typeface="+mn-ea"/>
                  <a:cs typeface="+mn-cs"/>
                </a:rPr>
                <a:t>f</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403534" name="Text Box 78"/>
            <p:cNvSpPr txBox="1">
              <a:spLocks noChangeArrowheads="1"/>
            </p:cNvSpPr>
            <p:nvPr/>
          </p:nvSpPr>
          <p:spPr bwMode="auto">
            <a:xfrm>
              <a:off x="1548" y="56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0</a:t>
              </a:r>
              <a:r>
                <a:rPr kumimoji="1" lang="en-US" altLang="zh-CN" sz="2000" b="1" kern="1200" cap="none" spc="0" normalizeH="0" baseline="0" noProof="0">
                  <a:solidFill>
                    <a:srgbClr val="FFFFFF"/>
                  </a:solidFill>
                  <a:latin typeface="宋体" panose="02010600030101010101" pitchFamily="2" charset="-122"/>
                  <a:ea typeface="+mn-ea"/>
                  <a:cs typeface="+mn-cs"/>
                </a:rPr>
                <a:t>=6</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403535" name="Text Box 79"/>
            <p:cNvSpPr txBox="1">
              <a:spLocks noChangeArrowheads="1"/>
            </p:cNvSpPr>
            <p:nvPr/>
          </p:nvSpPr>
          <p:spPr bwMode="auto">
            <a:xfrm>
              <a:off x="1644" y="900"/>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403536" name="Text Box 80"/>
            <p:cNvSpPr txBox="1">
              <a:spLocks noChangeArrowheads="1"/>
            </p:cNvSpPr>
            <p:nvPr/>
          </p:nvSpPr>
          <p:spPr bwMode="auto">
            <a:xfrm>
              <a:off x="1356" y="1380"/>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2</a:t>
              </a:r>
              <a:r>
                <a:rPr kumimoji="1" lang="en-US" altLang="zh-CN" sz="2000" b="1" kern="1200" cap="none" spc="0" normalizeH="0" baseline="0" noProof="0">
                  <a:solidFill>
                    <a:srgbClr val="FFFFFF"/>
                  </a:solidFill>
                  <a:latin typeface="宋体" panose="02010600030101010101" pitchFamily="2" charset="-122"/>
                  <a:ea typeface="+mn-ea"/>
                  <a:cs typeface="+mn-cs"/>
                </a:rPr>
                <a:t>=5</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403538" name="Text Box 82"/>
            <p:cNvSpPr txBox="1">
              <a:spLocks noChangeArrowheads="1"/>
            </p:cNvSpPr>
            <p:nvPr/>
          </p:nvSpPr>
          <p:spPr bwMode="auto">
            <a:xfrm>
              <a:off x="2376" y="792"/>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4</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403539" name="Text Box 83"/>
            <p:cNvSpPr txBox="1">
              <a:spLocks noChangeArrowheads="1"/>
            </p:cNvSpPr>
            <p:nvPr/>
          </p:nvSpPr>
          <p:spPr bwMode="auto">
            <a:xfrm>
              <a:off x="2316" y="1512"/>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5</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403540" name="Text Box 84"/>
            <p:cNvSpPr txBox="1">
              <a:spLocks noChangeArrowheads="1"/>
            </p:cNvSpPr>
            <p:nvPr/>
          </p:nvSpPr>
          <p:spPr bwMode="auto">
            <a:xfrm>
              <a:off x="3012" y="540"/>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6</a:t>
              </a:r>
              <a:r>
                <a:rPr kumimoji="1" lang="en-US" altLang="zh-CN" sz="2000" b="1" kern="1200" cap="none" spc="0" normalizeH="0" baseline="0" noProof="0">
                  <a:solidFill>
                    <a:srgbClr val="FFFFFF"/>
                  </a:solidFill>
                  <a:latin typeface="宋体" panose="02010600030101010101" pitchFamily="2" charset="-122"/>
                  <a:ea typeface="+mn-ea"/>
                  <a:cs typeface="+mn-cs"/>
                </a:rPr>
                <a:t>=9</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403541" name="Text Box 85"/>
            <p:cNvSpPr txBox="1">
              <a:spLocks noChangeArrowheads="1"/>
            </p:cNvSpPr>
            <p:nvPr/>
          </p:nvSpPr>
          <p:spPr bwMode="auto">
            <a:xfrm>
              <a:off x="2904" y="110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7</a:t>
              </a:r>
              <a:r>
                <a:rPr kumimoji="1" lang="en-US" altLang="zh-CN" sz="2000" b="1" kern="1200" cap="none" spc="0" normalizeH="0" baseline="0" noProof="0">
                  <a:solidFill>
                    <a:srgbClr val="FFFFFF"/>
                  </a:solidFill>
                  <a:latin typeface="宋体" panose="02010600030101010101" pitchFamily="2" charset="-122"/>
                  <a:ea typeface="+mn-ea"/>
                  <a:cs typeface="+mn-cs"/>
                </a:rPr>
                <a:t>=8</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403542" name="Text Box 86"/>
            <p:cNvSpPr txBox="1">
              <a:spLocks noChangeArrowheads="1"/>
            </p:cNvSpPr>
            <p:nvPr/>
          </p:nvSpPr>
          <p:spPr bwMode="auto">
            <a:xfrm>
              <a:off x="3132" y="1562"/>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8</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403543" name="Text Box 87"/>
            <p:cNvSpPr txBox="1">
              <a:spLocks noChangeArrowheads="1"/>
            </p:cNvSpPr>
            <p:nvPr/>
          </p:nvSpPr>
          <p:spPr bwMode="auto">
            <a:xfrm>
              <a:off x="3852" y="650"/>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9</a:t>
              </a:r>
              <a:r>
                <a:rPr kumimoji="1" lang="en-US" altLang="zh-CN" sz="2000" b="1" kern="1200" cap="none" spc="0" normalizeH="0" baseline="0" noProof="0">
                  <a:solidFill>
                    <a:srgbClr val="FFFFFF"/>
                  </a:solidFill>
                  <a:latin typeface="宋体" panose="02010600030101010101" pitchFamily="2" charset="-122"/>
                  <a:ea typeface="+mn-ea"/>
                  <a:cs typeface="+mn-cs"/>
                </a:rPr>
                <a:t>=2</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403544" name="Text Box 88"/>
            <p:cNvSpPr txBox="1">
              <a:spLocks noChangeArrowheads="1"/>
            </p:cNvSpPr>
            <p:nvPr/>
          </p:nvSpPr>
          <p:spPr bwMode="auto">
            <a:xfrm>
              <a:off x="3852" y="1284"/>
              <a:ext cx="576"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10</a:t>
              </a:r>
              <a:r>
                <a:rPr kumimoji="1" lang="en-US" altLang="zh-CN" sz="2000" b="1" kern="1200" cap="none" spc="0" normalizeH="0" baseline="0" noProof="0">
                  <a:solidFill>
                    <a:srgbClr val="FFFFFF"/>
                  </a:solidFill>
                  <a:latin typeface="宋体" panose="02010600030101010101" pitchFamily="2" charset="-122"/>
                  <a:ea typeface="+mn-ea"/>
                  <a:cs typeface="+mn-cs"/>
                </a:rPr>
                <a:t>=4</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grpSp>
      <p:sp>
        <p:nvSpPr>
          <p:cNvPr id="68611" name="Text Box 89"/>
          <p:cNvSpPr txBox="1"/>
          <p:nvPr/>
        </p:nvSpPr>
        <p:spPr>
          <a:xfrm>
            <a:off x="838200" y="2971800"/>
            <a:ext cx="7315200"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   </a:t>
            </a:r>
            <a:r>
              <a:rPr lang="zh-CN" altLang="en-US" sz="2000" b="1" dirty="0">
                <a:solidFill>
                  <a:srgbClr val="FFFFFF"/>
                </a:solidFill>
                <a:latin typeface="宋体" panose="02010600030101010101" pitchFamily="2" charset="-122"/>
                <a:cs typeface="Lucida Sans Unicode" panose="020B0602030504020204" pitchFamily="34" charset="0"/>
              </a:rPr>
              <a:t>项目      </a:t>
            </a:r>
            <a:r>
              <a:rPr lang="en-US" altLang="zh-CN" sz="2000" b="1" dirty="0">
                <a:solidFill>
                  <a:srgbClr val="FFFFFF"/>
                </a:solidFill>
                <a:latin typeface="宋体" panose="02010600030101010101" pitchFamily="2" charset="-122"/>
                <a:cs typeface="Lucida Sans Unicode" panose="020B0602030504020204" pitchFamily="34" charset="0"/>
              </a:rPr>
              <a:t>v</a:t>
            </a:r>
            <a:r>
              <a:rPr lang="en-US" altLang="zh-CN" sz="2000" b="1" baseline="-25000" dirty="0">
                <a:solidFill>
                  <a:srgbClr val="FFFFFF"/>
                </a:solidFill>
                <a:latin typeface="宋体" panose="02010600030101010101" pitchFamily="2" charset="-122"/>
                <a:cs typeface="Lucida Sans Unicode" panose="020B0602030504020204" pitchFamily="34" charset="0"/>
              </a:rPr>
              <a:t>0</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1</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2</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3</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4</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5</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6</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7</a:t>
            </a:r>
            <a:r>
              <a:rPr lang="en-US" altLang="zh-CN" sz="2000" b="1" dirty="0">
                <a:solidFill>
                  <a:srgbClr val="FFFFFF"/>
                </a:solidFill>
                <a:latin typeface="宋体" panose="02010600030101010101" pitchFamily="2" charset="-122"/>
                <a:cs typeface="Lucida Sans Unicode" panose="020B0602030504020204" pitchFamily="34" charset="0"/>
              </a:rPr>
              <a:t>   v</a:t>
            </a:r>
            <a:r>
              <a:rPr lang="en-US" altLang="zh-CN" sz="2000" b="1" baseline="-25000" dirty="0">
                <a:solidFill>
                  <a:srgbClr val="FFFFFF"/>
                </a:solidFill>
                <a:latin typeface="宋体" panose="02010600030101010101" pitchFamily="2" charset="-122"/>
                <a:cs typeface="Lucida Sans Unicode" panose="020B0602030504020204" pitchFamily="34" charset="0"/>
              </a:rPr>
              <a:t>8</a:t>
            </a:r>
            <a:r>
              <a:rPr lang="en-US" altLang="zh-CN" sz="2000" b="1" dirty="0">
                <a:solidFill>
                  <a:srgbClr val="FFFFFF"/>
                </a:solidFill>
                <a:latin typeface="宋体" panose="02010600030101010101" pitchFamily="2" charset="-122"/>
                <a:cs typeface="Lucida Sans Unicode" panose="020B0602030504020204" pitchFamily="34" charset="0"/>
              </a:rPr>
              <a:t> </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earliest(i)  0    6   4    5    7    7   16  15   19</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 latest(i)   0    6   6    9    </a:t>
            </a:r>
            <a:r>
              <a:rPr lang="en-US" altLang="zh-CN" sz="2000" b="1" dirty="0">
                <a:solidFill>
                  <a:srgbClr val="FFFFFF"/>
                </a:solidFill>
                <a:highlight>
                  <a:srgbClr val="FFFF00"/>
                </a:highlight>
                <a:latin typeface="宋体" panose="02010600030101010101" pitchFamily="2" charset="-122"/>
                <a:cs typeface="Lucida Sans Unicode" panose="020B0602030504020204" pitchFamily="34" charset="0"/>
              </a:rPr>
              <a:t>7</a:t>
            </a:r>
            <a:r>
              <a:rPr lang="en-US" altLang="zh-CN" sz="2000" b="1" dirty="0">
                <a:solidFill>
                  <a:srgbClr val="FFFFFF"/>
                </a:solidFill>
                <a:latin typeface="宋体" panose="02010600030101010101" pitchFamily="2" charset="-122"/>
                <a:cs typeface="Lucida Sans Unicode" panose="020B0602030504020204" pitchFamily="34" charset="0"/>
              </a:rPr>
              <a:t>   11   </a:t>
            </a:r>
            <a:r>
              <a:rPr lang="en-US" altLang="zh-CN" sz="2000" b="1" dirty="0">
                <a:solidFill>
                  <a:srgbClr val="FFFFFF"/>
                </a:solidFill>
                <a:highlight>
                  <a:srgbClr val="FFFF00"/>
                </a:highlight>
                <a:latin typeface="宋体" panose="02010600030101010101" pitchFamily="2" charset="-122"/>
                <a:cs typeface="Lucida Sans Unicode" panose="020B0602030504020204" pitchFamily="34" charset="0"/>
              </a:rPr>
              <a:t>17</a:t>
            </a:r>
            <a:r>
              <a:rPr lang="en-US" altLang="zh-CN" sz="2000" b="1" dirty="0">
                <a:solidFill>
                  <a:srgbClr val="FFFFFF"/>
                </a:solidFill>
                <a:latin typeface="宋体" panose="02010600030101010101" pitchFamily="2" charset="-122"/>
                <a:cs typeface="Lucida Sans Unicode" panose="020B0602030504020204" pitchFamily="34" charset="0"/>
              </a:rPr>
              <a:t>  </a:t>
            </a:r>
            <a:r>
              <a:rPr lang="en-US" altLang="zh-CN" sz="2000" b="1" dirty="0">
                <a:solidFill>
                  <a:srgbClr val="FFFFFF"/>
                </a:solidFill>
                <a:highlight>
                  <a:srgbClr val="FFFF00"/>
                </a:highlight>
                <a:latin typeface="宋体" panose="02010600030101010101" pitchFamily="2" charset="-122"/>
                <a:cs typeface="Lucida Sans Unicode" panose="020B0602030504020204" pitchFamily="34" charset="0"/>
              </a:rPr>
              <a:t>15</a:t>
            </a:r>
            <a:r>
              <a:rPr lang="en-US" altLang="zh-CN" sz="2000" b="1" dirty="0">
                <a:solidFill>
                  <a:srgbClr val="FFFFFF"/>
                </a:solidFill>
                <a:latin typeface="宋体" panose="02010600030101010101" pitchFamily="2" charset="-122"/>
                <a:cs typeface="Lucida Sans Unicode" panose="020B0602030504020204" pitchFamily="34" charset="0"/>
              </a:rPr>
              <a:t>   19</a:t>
            </a:r>
            <a:endParaRPr lang="en-US" altLang="zh-CN" sz="2000" b="1" dirty="0">
              <a:solidFill>
                <a:srgbClr val="FFFFFF"/>
              </a:solidFill>
              <a:latin typeface="宋体" panose="02010600030101010101" pitchFamily="2" charset="-122"/>
              <a:ea typeface="Lucida Sans Unicode" panose="020B0602030504020204" pitchFamily="34" charset="0"/>
            </a:endParaRPr>
          </a:p>
        </p:txBody>
      </p:sp>
      <p:sp>
        <p:nvSpPr>
          <p:cNvPr id="68612" name="Text Box 90"/>
          <p:cNvSpPr txBox="1"/>
          <p:nvPr/>
        </p:nvSpPr>
        <p:spPr>
          <a:xfrm>
            <a:off x="685800" y="4343400"/>
            <a:ext cx="8153400" cy="1768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  </a:t>
            </a:r>
            <a:r>
              <a:rPr lang="zh-CN" altLang="en-US" sz="2000" b="1" dirty="0">
                <a:solidFill>
                  <a:srgbClr val="FFFFFF"/>
                </a:solidFill>
                <a:latin typeface="宋体" panose="02010600030101010101" pitchFamily="2" charset="-122"/>
                <a:cs typeface="Lucida Sans Unicode" panose="020B0602030504020204" pitchFamily="34" charset="0"/>
              </a:rPr>
              <a:t>项目    </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0</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1</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2</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3</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4</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5</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6</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7</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8</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9</a:t>
            </a:r>
            <a:r>
              <a:rPr lang="en-US" altLang="zh-CN" sz="2000" b="1" dirty="0">
                <a:solidFill>
                  <a:srgbClr val="FFFFFF"/>
                </a:solidFill>
                <a:latin typeface="宋体" panose="02010600030101010101" pitchFamily="2" charset="-122"/>
                <a:cs typeface="Lucida Sans Unicode" panose="020B0602030504020204" pitchFamily="34" charset="0"/>
              </a:rPr>
              <a:t>   a</a:t>
            </a:r>
            <a:r>
              <a:rPr lang="en-US" altLang="zh-CN" sz="2000" b="1" baseline="-25000" dirty="0">
                <a:solidFill>
                  <a:srgbClr val="FFFFFF"/>
                </a:solidFill>
                <a:latin typeface="宋体" panose="02010600030101010101" pitchFamily="2" charset="-122"/>
                <a:cs typeface="Lucida Sans Unicode" panose="020B0602030504020204" pitchFamily="34" charset="0"/>
              </a:rPr>
              <a:t>10</a:t>
            </a:r>
            <a:r>
              <a:rPr lang="en-US" altLang="zh-CN" sz="2000" b="1" dirty="0">
                <a:solidFill>
                  <a:srgbClr val="FFFFFF"/>
                </a:solidFill>
                <a:latin typeface="宋体" panose="02010600030101010101" pitchFamily="2" charset="-122"/>
                <a:cs typeface="Lucida Sans Unicode" panose="020B0602030504020204" pitchFamily="34" charset="0"/>
              </a:rPr>
              <a:t> </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early(k)  </a:t>
            </a:r>
            <a:r>
              <a:rPr lang="en-US" altLang="zh-CN" sz="2000" b="1" dirty="0">
                <a:solidFill>
                  <a:srgbClr val="FFFF00"/>
                </a:solidFill>
                <a:latin typeface="宋体" panose="02010600030101010101" pitchFamily="2" charset="-122"/>
                <a:cs typeface="Lucida Sans Unicode" panose="020B0602030504020204" pitchFamily="34" charset="0"/>
              </a:rPr>
              <a:t>0</a:t>
            </a:r>
            <a:r>
              <a:rPr lang="en-US" altLang="zh-CN" sz="2000" b="1" dirty="0">
                <a:solidFill>
                  <a:srgbClr val="FFFFFF"/>
                </a:solidFill>
                <a:latin typeface="宋体" panose="02010600030101010101" pitchFamily="2" charset="-122"/>
                <a:cs typeface="Lucida Sans Unicode" panose="020B0602030504020204" pitchFamily="34" charset="0"/>
              </a:rPr>
              <a:t>    0   0    </a:t>
            </a:r>
            <a:r>
              <a:rPr lang="en-US" altLang="zh-CN" sz="2000" b="1" dirty="0">
                <a:solidFill>
                  <a:srgbClr val="FFFF00"/>
                </a:solidFill>
                <a:latin typeface="宋体" panose="02010600030101010101" pitchFamily="2" charset="-122"/>
                <a:cs typeface="Lucida Sans Unicode" panose="020B0602030504020204" pitchFamily="34" charset="0"/>
              </a:rPr>
              <a:t>6</a:t>
            </a:r>
            <a:r>
              <a:rPr lang="en-US" altLang="zh-CN" sz="2000" b="1" dirty="0">
                <a:solidFill>
                  <a:srgbClr val="FFFFFF"/>
                </a:solidFill>
                <a:latin typeface="宋体" panose="02010600030101010101" pitchFamily="2" charset="-122"/>
                <a:cs typeface="Lucida Sans Unicode" panose="020B0602030504020204" pitchFamily="34" charset="0"/>
              </a:rPr>
              <a:t>    4   5    7    </a:t>
            </a:r>
            <a:r>
              <a:rPr lang="en-US" altLang="zh-CN" sz="2000" b="1" dirty="0">
                <a:solidFill>
                  <a:srgbClr val="FFFF00"/>
                </a:solidFill>
                <a:latin typeface="宋体" panose="02010600030101010101" pitchFamily="2" charset="-122"/>
                <a:cs typeface="Lucida Sans Unicode" panose="020B0602030504020204" pitchFamily="34" charset="0"/>
              </a:rPr>
              <a:t>7</a:t>
            </a:r>
            <a:r>
              <a:rPr lang="en-US" altLang="zh-CN" sz="2000" b="1" dirty="0">
                <a:solidFill>
                  <a:srgbClr val="FFFFFF"/>
                </a:solidFill>
                <a:latin typeface="宋体" panose="02010600030101010101" pitchFamily="2" charset="-122"/>
                <a:cs typeface="Lucida Sans Unicode" panose="020B0602030504020204" pitchFamily="34" charset="0"/>
              </a:rPr>
              <a:t>    7   16   </a:t>
            </a:r>
            <a:r>
              <a:rPr lang="en-US" altLang="zh-CN" sz="2000" b="1" dirty="0">
                <a:solidFill>
                  <a:srgbClr val="FFFF00"/>
                </a:solidFill>
                <a:latin typeface="宋体" panose="02010600030101010101" pitchFamily="2" charset="-122"/>
                <a:cs typeface="Lucida Sans Unicode" panose="020B0602030504020204" pitchFamily="34" charset="0"/>
              </a:rPr>
              <a:t>15</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 late(k)  </a:t>
            </a:r>
            <a:r>
              <a:rPr lang="en-US" altLang="zh-CN" sz="2000" b="1" dirty="0">
                <a:solidFill>
                  <a:srgbClr val="FFFF00"/>
                </a:solidFill>
                <a:latin typeface="宋体" panose="02010600030101010101" pitchFamily="2" charset="-122"/>
                <a:cs typeface="Lucida Sans Unicode" panose="020B0602030504020204" pitchFamily="34" charset="0"/>
              </a:rPr>
              <a:t>0</a:t>
            </a:r>
            <a:r>
              <a:rPr lang="en-US" altLang="zh-CN" sz="2000" b="1" dirty="0">
                <a:solidFill>
                  <a:srgbClr val="FFFFFF"/>
                </a:solidFill>
                <a:latin typeface="宋体" panose="02010600030101010101" pitchFamily="2" charset="-122"/>
                <a:cs typeface="Lucida Sans Unicode" panose="020B0602030504020204" pitchFamily="34" charset="0"/>
              </a:rPr>
              <a:t>    2   4    </a:t>
            </a:r>
            <a:r>
              <a:rPr lang="en-US" altLang="zh-CN" sz="2000" b="1" dirty="0">
                <a:solidFill>
                  <a:srgbClr val="FFFF00"/>
                </a:solidFill>
                <a:latin typeface="宋体" panose="02010600030101010101" pitchFamily="2" charset="-122"/>
                <a:cs typeface="Lucida Sans Unicode" panose="020B0602030504020204" pitchFamily="34" charset="0"/>
              </a:rPr>
              <a:t>6</a:t>
            </a:r>
            <a:r>
              <a:rPr lang="en-US" altLang="zh-CN" sz="2000" b="1" dirty="0">
                <a:solidFill>
                  <a:srgbClr val="FFFFFF"/>
                </a:solidFill>
                <a:latin typeface="宋体" panose="02010600030101010101" pitchFamily="2" charset="-122"/>
                <a:cs typeface="Lucida Sans Unicode" panose="020B0602030504020204" pitchFamily="34" charset="0"/>
              </a:rPr>
              <a:t>    6   9    8    </a:t>
            </a:r>
            <a:r>
              <a:rPr lang="en-US" altLang="zh-CN" sz="2000" b="1" dirty="0">
                <a:solidFill>
                  <a:srgbClr val="FFFF00"/>
                </a:solidFill>
                <a:latin typeface="宋体" panose="02010600030101010101" pitchFamily="2" charset="-122"/>
                <a:cs typeface="Lucida Sans Unicode" panose="020B0602030504020204" pitchFamily="34" charset="0"/>
              </a:rPr>
              <a:t>7</a:t>
            </a:r>
            <a:r>
              <a:rPr lang="en-US" altLang="zh-CN" sz="2000" b="1" dirty="0">
                <a:solidFill>
                  <a:srgbClr val="FFFFFF"/>
                </a:solidFill>
                <a:latin typeface="宋体" panose="02010600030101010101" pitchFamily="2" charset="-122"/>
                <a:cs typeface="Lucida Sans Unicode" panose="020B0602030504020204" pitchFamily="34" charset="0"/>
              </a:rPr>
              <a:t>   11   17   </a:t>
            </a:r>
            <a:r>
              <a:rPr lang="en-US" altLang="zh-CN" sz="2000" b="1" dirty="0">
                <a:solidFill>
                  <a:srgbClr val="FFFF00"/>
                </a:solidFill>
                <a:latin typeface="宋体" panose="02010600030101010101" pitchFamily="2" charset="-122"/>
                <a:cs typeface="Lucida Sans Unicode" panose="020B0602030504020204" pitchFamily="34" charset="0"/>
              </a:rPr>
              <a:t>15</a:t>
            </a:r>
            <a:endParaRPr lang="en-US"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关键路径  </a:t>
            </a:r>
            <a:r>
              <a:rPr lang="zh-CN" altLang="en-US" sz="2000" b="1" dirty="0">
                <a:solidFill>
                  <a:srgbClr val="FF6600"/>
                </a:solidFill>
                <a:latin typeface="宋体" panose="02010600030101010101" pitchFamily="2" charset="-122"/>
                <a:cs typeface="Lucida Sans Unicode" panose="020B0602030504020204" pitchFamily="34" charset="0"/>
                <a:sym typeface="cajcd fnta1" pitchFamily="18" charset="2"/>
              </a:rPr>
              <a:t>*</a:t>
            </a:r>
            <a:r>
              <a:rPr lang="zh-CN" altLang="en-US" sz="2000" b="1" dirty="0">
                <a:solidFill>
                  <a:srgbClr val="FFFFFF"/>
                </a:solidFill>
                <a:latin typeface="宋体" panose="02010600030101010101" pitchFamily="2" charset="-122"/>
                <a:cs typeface="Lucida Sans Unicode" panose="020B0602030504020204" pitchFamily="34" charset="0"/>
                <a:sym typeface="cajcd fnta1" pitchFamily="18" charset="2"/>
              </a:rPr>
              <a:t>             </a:t>
            </a:r>
            <a:r>
              <a:rPr lang="zh-CN" altLang="en-US" sz="2000" b="1" dirty="0">
                <a:solidFill>
                  <a:srgbClr val="FF6600"/>
                </a:solidFill>
                <a:latin typeface="宋体" panose="02010600030101010101" pitchFamily="2" charset="-122"/>
                <a:cs typeface="Lucida Sans Unicode" panose="020B0602030504020204" pitchFamily="34" charset="0"/>
                <a:sym typeface="cajcd fnta1" pitchFamily="18" charset="2"/>
              </a:rPr>
              <a:t>*</a:t>
            </a:r>
            <a:r>
              <a:rPr lang="zh-CN" altLang="en-US" sz="2000" b="1" dirty="0">
                <a:solidFill>
                  <a:srgbClr val="FFFFFF"/>
                </a:solidFill>
                <a:latin typeface="宋体" panose="02010600030101010101" pitchFamily="2" charset="-122"/>
                <a:cs typeface="Lucida Sans Unicode" panose="020B0602030504020204" pitchFamily="34" charset="0"/>
                <a:sym typeface="cajcd fnta1" pitchFamily="18" charset="2"/>
              </a:rPr>
              <a:t>                  </a:t>
            </a:r>
            <a:r>
              <a:rPr lang="zh-CN" altLang="en-US" sz="2000" b="1" dirty="0">
                <a:solidFill>
                  <a:srgbClr val="FF6600"/>
                </a:solidFill>
                <a:latin typeface="宋体" panose="02010600030101010101" pitchFamily="2" charset="-122"/>
                <a:cs typeface="Lucida Sans Unicode" panose="020B0602030504020204" pitchFamily="34" charset="0"/>
                <a:sym typeface="cajcd fnta1" pitchFamily="18" charset="2"/>
              </a:rPr>
              <a:t>*</a:t>
            </a:r>
            <a:r>
              <a:rPr lang="zh-CN" altLang="en-US" sz="2000" b="1" dirty="0">
                <a:solidFill>
                  <a:srgbClr val="FFFFFF"/>
                </a:solidFill>
                <a:latin typeface="宋体" panose="02010600030101010101" pitchFamily="2" charset="-122"/>
                <a:cs typeface="Lucida Sans Unicode" panose="020B0602030504020204" pitchFamily="34" charset="0"/>
                <a:sym typeface="cajcd fnta1" pitchFamily="18" charset="2"/>
              </a:rPr>
              <a:t>              </a:t>
            </a:r>
            <a:r>
              <a:rPr lang="zh-CN" altLang="en-US" sz="2000" b="1" dirty="0">
                <a:solidFill>
                  <a:srgbClr val="FF6600"/>
                </a:solidFill>
                <a:latin typeface="宋体" panose="02010600030101010101" pitchFamily="2" charset="-122"/>
                <a:cs typeface="Lucida Sans Unicode" panose="020B0602030504020204" pitchFamily="34" charset="0"/>
                <a:sym typeface="cajcd fnta1" pitchFamily="18" charset="2"/>
              </a:rPr>
              <a:t>*</a:t>
            </a:r>
            <a:endParaRPr lang="zh-CN" altLang="en-US" sz="2000" b="1" dirty="0">
              <a:solidFill>
                <a:srgbClr val="FFFFFF"/>
              </a:solidFill>
              <a:latin typeface="宋体" panose="02010600030101010101" pitchFamily="2" charset="-122"/>
              <a:ea typeface="Lucida Sans Unicode" panose="020B0602030504020204" pitchFamily="34" charset="0"/>
            </a:endParaRPr>
          </a:p>
        </p:txBody>
      </p:sp>
      <p:sp>
        <p:nvSpPr>
          <p:cNvPr id="403547" name="Line 91"/>
          <p:cNvSpPr>
            <a:spLocks noChangeShapeType="1"/>
          </p:cNvSpPr>
          <p:nvPr/>
        </p:nvSpPr>
        <p:spPr bwMode="auto">
          <a:xfrm>
            <a:off x="762000" y="2971800"/>
            <a:ext cx="7162800" cy="0"/>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48" name="Line 92"/>
          <p:cNvSpPr>
            <a:spLocks noChangeShapeType="1"/>
          </p:cNvSpPr>
          <p:nvPr/>
        </p:nvSpPr>
        <p:spPr bwMode="auto">
          <a:xfrm>
            <a:off x="762000" y="3429000"/>
            <a:ext cx="7162800"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49" name="Line 93"/>
          <p:cNvSpPr>
            <a:spLocks noChangeShapeType="1"/>
          </p:cNvSpPr>
          <p:nvPr/>
        </p:nvSpPr>
        <p:spPr bwMode="auto">
          <a:xfrm>
            <a:off x="762000" y="4267200"/>
            <a:ext cx="7162800" cy="0"/>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50" name="Line 94"/>
          <p:cNvSpPr>
            <a:spLocks noChangeShapeType="1"/>
          </p:cNvSpPr>
          <p:nvPr/>
        </p:nvSpPr>
        <p:spPr bwMode="auto">
          <a:xfrm>
            <a:off x="762000" y="4343400"/>
            <a:ext cx="7620000" cy="0"/>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51" name="Line 95"/>
          <p:cNvSpPr>
            <a:spLocks noChangeShapeType="1"/>
          </p:cNvSpPr>
          <p:nvPr/>
        </p:nvSpPr>
        <p:spPr bwMode="auto">
          <a:xfrm>
            <a:off x="762000" y="4800600"/>
            <a:ext cx="7620000"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52" name="Line 96"/>
          <p:cNvSpPr>
            <a:spLocks noChangeShapeType="1"/>
          </p:cNvSpPr>
          <p:nvPr/>
        </p:nvSpPr>
        <p:spPr bwMode="auto">
          <a:xfrm>
            <a:off x="762000" y="6096000"/>
            <a:ext cx="7620000" cy="0"/>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53" name="Line 97"/>
          <p:cNvSpPr>
            <a:spLocks noChangeShapeType="1"/>
          </p:cNvSpPr>
          <p:nvPr/>
        </p:nvSpPr>
        <p:spPr bwMode="auto">
          <a:xfrm>
            <a:off x="2438400" y="2971800"/>
            <a:ext cx="0" cy="129540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03554" name="Line 98"/>
          <p:cNvSpPr>
            <a:spLocks noChangeShapeType="1"/>
          </p:cNvSpPr>
          <p:nvPr/>
        </p:nvSpPr>
        <p:spPr bwMode="auto">
          <a:xfrm>
            <a:off x="1905000" y="4343400"/>
            <a:ext cx="0" cy="175260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p:nvPr/>
        </p:nvSpPr>
        <p:spPr>
          <a:xfrm>
            <a:off x="838200" y="1295400"/>
            <a:ext cx="3581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just">
              <a:spcBef>
                <a:spcPct val="0"/>
              </a:spcBef>
              <a:buNone/>
            </a:pPr>
            <a:r>
              <a:rPr lang="zh-CN" altLang="en-US" sz="2400" b="1" dirty="0">
                <a:solidFill>
                  <a:srgbClr val="FF6600"/>
                </a:solidFill>
                <a:latin typeface="宋体" panose="02010600030101010101" pitchFamily="2" charset="-122"/>
                <a:cs typeface="Lucida Sans Unicode" panose="020B0602030504020204" pitchFamily="34" charset="0"/>
              </a:rPr>
              <a:t>关键路径算法</a:t>
            </a:r>
            <a:r>
              <a:rPr lang="zh-CN" altLang="en-US" sz="2400" b="1" dirty="0">
                <a:solidFill>
                  <a:srgbClr val="FFFFFF"/>
                </a:solidFill>
                <a:latin typeface="宋体" panose="02010600030101010101" pitchFamily="2" charset="-122"/>
                <a:cs typeface="Lucida Sans Unicode" panose="020B0602030504020204" pitchFamily="34" charset="0"/>
              </a:rPr>
              <a:t> </a:t>
            </a:r>
            <a:endParaRPr lang="zh-CN" altLang="en-US" sz="2400" b="1" dirty="0">
              <a:solidFill>
                <a:srgbClr val="FFFFFF"/>
              </a:solidFill>
              <a:latin typeface="宋体" panose="02010600030101010101" pitchFamily="2" charset="-122"/>
              <a:ea typeface="Lucida Sans Unicode" panose="020B0602030504020204" pitchFamily="34" charset="0"/>
            </a:endParaRPr>
          </a:p>
        </p:txBody>
      </p:sp>
      <p:sp>
        <p:nvSpPr>
          <p:cNvPr id="397315" name="Text Box 3"/>
          <p:cNvSpPr txBox="1"/>
          <p:nvPr/>
        </p:nvSpPr>
        <p:spPr>
          <a:xfrm>
            <a:off x="457200" y="2133600"/>
            <a:ext cx="8305800" cy="3163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130000"/>
              </a:lnSpc>
              <a:spcBef>
                <a:spcPct val="50000"/>
              </a:spcBef>
              <a:buNone/>
            </a:pPr>
            <a:r>
              <a:rPr lang="en-US" altLang="zh-CN" sz="2400" b="1" dirty="0">
                <a:solidFill>
                  <a:srgbClr val="FFFFFF"/>
                </a:solidFill>
                <a:latin typeface="宋体" panose="02010600030101010101" pitchFamily="2" charset="-122"/>
                <a:cs typeface="Lucida Sans Unicode" panose="020B0602030504020204" pitchFamily="34" charset="0"/>
              </a:rPr>
              <a:t>(1)</a:t>
            </a:r>
            <a:r>
              <a:rPr lang="zh-CN" altLang="en-US" sz="2400" b="1" dirty="0">
                <a:solidFill>
                  <a:srgbClr val="FFFFFF"/>
                </a:solidFill>
                <a:latin typeface="宋体" panose="02010600030101010101" pitchFamily="2" charset="-122"/>
                <a:cs typeface="Lucida Sans Unicode" panose="020B0602030504020204" pitchFamily="34" charset="0"/>
              </a:rPr>
              <a:t>计算事件的最早发生时间</a:t>
            </a:r>
            <a:r>
              <a:rPr lang="en-US" altLang="zh-CN" sz="2400" b="1" dirty="0">
                <a:solidFill>
                  <a:srgbClr val="FFFF00"/>
                </a:solidFill>
                <a:latin typeface="宋体" panose="02010600030101010101" pitchFamily="2" charset="-122"/>
                <a:cs typeface="Lucida Sans Unicode" panose="020B0602030504020204" pitchFamily="34" charset="0"/>
              </a:rPr>
              <a:t>earliest</a:t>
            </a:r>
            <a:r>
              <a:rPr lang="zh-CN" altLang="en-US" sz="2400" b="1" dirty="0">
                <a:solidFill>
                  <a:srgbClr val="FFFFFF"/>
                </a:solidFill>
                <a:latin typeface="宋体" panose="02010600030101010101" pitchFamily="2" charset="-122"/>
                <a:cs typeface="Lucida Sans Unicode" panose="020B0602030504020204" pitchFamily="34" charset="0"/>
              </a:rPr>
              <a:t>。</a:t>
            </a:r>
            <a:endParaRPr lang="zh-CN" altLang="en-US" sz="24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30000"/>
              </a:lnSpc>
              <a:spcBef>
                <a:spcPct val="50000"/>
              </a:spcBef>
              <a:buNone/>
            </a:pPr>
            <a:r>
              <a:rPr lang="zh-CN" altLang="en-US" sz="2400" b="1" dirty="0">
                <a:solidFill>
                  <a:srgbClr val="FFFFFF"/>
                </a:solidFill>
                <a:latin typeface="宋体" panose="02010600030101010101" pitchFamily="2" charset="-122"/>
                <a:cs typeface="Lucida Sans Unicode" panose="020B0602030504020204" pitchFamily="34" charset="0"/>
              </a:rPr>
              <a:t>    从</a:t>
            </a:r>
            <a:r>
              <a:rPr lang="en-US" altLang="zh-CN" sz="2400" b="1" dirty="0">
                <a:solidFill>
                  <a:srgbClr val="FFFF00"/>
                </a:solidFill>
                <a:latin typeface="宋体" panose="02010600030101010101" pitchFamily="2" charset="-122"/>
                <a:cs typeface="Lucida Sans Unicode" panose="020B0602030504020204" pitchFamily="34" charset="0"/>
              </a:rPr>
              <a:t>earliest(0)=0</a:t>
            </a:r>
            <a:r>
              <a:rPr lang="zh-CN" altLang="zh-CN" sz="2400" b="1" dirty="0">
                <a:solidFill>
                  <a:srgbClr val="FFFFFF"/>
                </a:solidFill>
                <a:latin typeface="宋体" panose="02010600030101010101" pitchFamily="2" charset="-122"/>
                <a:cs typeface="Lucida Sans Unicode" panose="020B0602030504020204" pitchFamily="34" charset="0"/>
              </a:rPr>
              <a:t>开始，自前向后递推计算:</a:t>
            </a:r>
            <a:endParaRPr lang="en-US" altLang="en-US" sz="24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30000"/>
              </a:lnSpc>
              <a:spcBef>
                <a:spcPct val="50000"/>
              </a:spcBef>
              <a:buNone/>
            </a:pPr>
            <a:r>
              <a:rPr lang="en-US" altLang="zh-CN" sz="2400" b="1" dirty="0">
                <a:solidFill>
                  <a:srgbClr val="FFFF00"/>
                </a:solidFill>
                <a:latin typeface="宋体" panose="02010600030101010101" pitchFamily="2" charset="-122"/>
                <a:cs typeface="Lucida Sans Unicode" panose="020B0602030504020204" pitchFamily="34" charset="0"/>
              </a:rPr>
              <a:t>    earliest(j)=max{earliest(i)+w(i,j)}  i</a:t>
            </a:r>
            <a:r>
              <a:rPr lang="en-US" altLang="zh-CN" sz="2400" b="1"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a:t>
            </a:r>
            <a:r>
              <a:rPr lang="en-US" altLang="zh-CN" sz="2400" b="1" dirty="0">
                <a:solidFill>
                  <a:srgbClr val="FFFF00"/>
                </a:solidFill>
                <a:latin typeface="宋体" panose="02010600030101010101" pitchFamily="2" charset="-122"/>
                <a:cs typeface="Lucida Sans Unicode" panose="020B0602030504020204" pitchFamily="34" charset="0"/>
              </a:rPr>
              <a:t>P(j)</a:t>
            </a:r>
            <a:endParaRPr lang="en-US" altLang="zh-CN" sz="2400" b="1" dirty="0">
              <a:solidFill>
                <a:srgbClr val="FFFF00"/>
              </a:solidFill>
              <a:latin typeface="宋体" panose="02010600030101010101" pitchFamily="2" charset="-122"/>
              <a:cs typeface="Lucida Sans Unicode" panose="020B0602030504020204" pitchFamily="34" charset="0"/>
            </a:endParaRPr>
          </a:p>
          <a:p>
            <a:pPr marL="0" lvl="0" indent="0" eaLnBrk="1" hangingPunct="1">
              <a:lnSpc>
                <a:spcPct val="130000"/>
              </a:lnSpc>
              <a:spcBef>
                <a:spcPct val="50000"/>
              </a:spcBef>
              <a:buNone/>
            </a:pPr>
            <a:r>
              <a:rPr lang="en-US" altLang="zh-CN" sz="2400" b="1" dirty="0">
                <a:solidFill>
                  <a:srgbClr val="FFFFFF"/>
                </a:solidFill>
                <a:latin typeface="宋体" panose="02010600030101010101" pitchFamily="2" charset="-122"/>
                <a:cs typeface="Lucida Sans Unicode" panose="020B0602030504020204" pitchFamily="34" charset="0"/>
              </a:rPr>
              <a:t>   P(j)</a:t>
            </a:r>
            <a:r>
              <a:rPr lang="zh-CN" altLang="zh-CN" sz="2400" b="1" dirty="0">
                <a:solidFill>
                  <a:srgbClr val="FFFFFF"/>
                </a:solidFill>
                <a:latin typeface="宋体" panose="02010600030101010101" pitchFamily="2" charset="-122"/>
                <a:cs typeface="Lucida Sans Unicode" panose="020B0602030504020204" pitchFamily="34" charset="0"/>
              </a:rPr>
              <a:t>是所有以</a:t>
            </a:r>
            <a:r>
              <a:rPr lang="en-US" altLang="zh-CN" sz="2400" b="1" dirty="0">
                <a:solidFill>
                  <a:srgbClr val="FFFFFF"/>
                </a:solidFill>
                <a:latin typeface="宋体" panose="02010600030101010101" pitchFamily="2" charset="-122"/>
                <a:cs typeface="Lucida Sans Unicode" panose="020B0602030504020204" pitchFamily="34" charset="0"/>
              </a:rPr>
              <a:t>j</a:t>
            </a:r>
            <a:r>
              <a:rPr lang="zh-CN" altLang="zh-CN" sz="2400" b="1" dirty="0">
                <a:solidFill>
                  <a:srgbClr val="FFFFFF"/>
                </a:solidFill>
                <a:latin typeface="宋体" panose="02010600030101010101" pitchFamily="2" charset="-122"/>
                <a:cs typeface="Lucida Sans Unicode" panose="020B0602030504020204" pitchFamily="34" charset="0"/>
              </a:rPr>
              <a:t>为</a:t>
            </a:r>
            <a:r>
              <a:rPr lang="zh-CN" altLang="en-US" sz="2400" b="1" dirty="0">
                <a:solidFill>
                  <a:srgbClr val="FFFFFF"/>
                </a:solidFill>
                <a:latin typeface="宋体" panose="02010600030101010101" pitchFamily="2" charset="-122"/>
                <a:cs typeface="Lucida Sans Unicode" panose="020B0602030504020204" pitchFamily="34" charset="0"/>
              </a:rPr>
              <a:t>尾</a:t>
            </a:r>
            <a:r>
              <a:rPr lang="zh-CN" altLang="zh-CN" sz="2400" b="1" dirty="0">
                <a:solidFill>
                  <a:srgbClr val="FFFFFF"/>
                </a:solidFill>
                <a:latin typeface="宋体" panose="02010600030101010101" pitchFamily="2" charset="-122"/>
                <a:cs typeface="Lucida Sans Unicode" panose="020B0602030504020204" pitchFamily="34" charset="0"/>
              </a:rPr>
              <a:t>的弧</a:t>
            </a:r>
            <a:r>
              <a:rPr lang="en-US" altLang="zh-CN" sz="2400" b="1" dirty="0">
                <a:solidFill>
                  <a:srgbClr val="FFFFFF"/>
                </a:solidFill>
                <a:latin typeface="宋体" panose="02010600030101010101" pitchFamily="2" charset="-122"/>
                <a:cs typeface="Lucida Sans Unicode" panose="020B0602030504020204" pitchFamily="34" charset="0"/>
              </a:rPr>
              <a:t>&lt;i,j&gt;</a:t>
            </a:r>
            <a:r>
              <a:rPr lang="zh-CN" altLang="zh-CN" sz="2400" b="1" dirty="0">
                <a:solidFill>
                  <a:srgbClr val="FFFFFF"/>
                </a:solidFill>
                <a:latin typeface="宋体" panose="02010600030101010101" pitchFamily="2" charset="-122"/>
                <a:cs typeface="Lucida Sans Unicode" panose="020B0602030504020204" pitchFamily="34" charset="0"/>
              </a:rPr>
              <a:t>的</a:t>
            </a:r>
            <a:r>
              <a:rPr lang="zh-CN" altLang="zh-CN" sz="2400" b="1" dirty="0">
                <a:solidFill>
                  <a:srgbClr val="FFFF00"/>
                </a:solidFill>
                <a:latin typeface="宋体" panose="02010600030101010101" pitchFamily="2" charset="-122"/>
                <a:cs typeface="Lucida Sans Unicode" panose="020B0602030504020204" pitchFamily="34" charset="0"/>
              </a:rPr>
              <a:t>弧</a:t>
            </a:r>
            <a:r>
              <a:rPr lang="zh-CN" altLang="en-US" sz="2400" b="1" dirty="0">
                <a:solidFill>
                  <a:srgbClr val="FFFF00"/>
                </a:solidFill>
                <a:latin typeface="宋体" panose="02010600030101010101" pitchFamily="2" charset="-122"/>
                <a:cs typeface="Lucida Sans Unicode" panose="020B0602030504020204" pitchFamily="34" charset="0"/>
              </a:rPr>
              <a:t>头</a:t>
            </a:r>
            <a:r>
              <a:rPr lang="en-US" altLang="zh-CN" sz="2400" b="1" dirty="0">
                <a:solidFill>
                  <a:srgbClr val="FFFF00"/>
                </a:solidFill>
                <a:latin typeface="宋体" panose="02010600030101010101" pitchFamily="2" charset="-122"/>
                <a:cs typeface="Lucida Sans Unicode" panose="020B0602030504020204" pitchFamily="34" charset="0"/>
              </a:rPr>
              <a:t>i</a:t>
            </a:r>
            <a:r>
              <a:rPr lang="zh-CN" altLang="zh-CN" sz="2400" b="1" dirty="0">
                <a:solidFill>
                  <a:srgbClr val="FFFFFF"/>
                </a:solidFill>
                <a:latin typeface="宋体" panose="02010600030101010101" pitchFamily="2" charset="-122"/>
                <a:cs typeface="Lucida Sans Unicode" panose="020B0602030504020204" pitchFamily="34" charset="0"/>
              </a:rPr>
              <a:t>的集合。</a:t>
            </a:r>
            <a:endParaRPr lang="zh-CN" altLang="zh-CN" sz="24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30000"/>
              </a:lnSpc>
              <a:spcBef>
                <a:spcPct val="50000"/>
              </a:spcBef>
              <a:buNone/>
            </a:pPr>
            <a:r>
              <a:rPr lang="zh-CN" altLang="zh-CN" sz="2400" b="1" dirty="0">
                <a:solidFill>
                  <a:srgbClr val="FFFFFF"/>
                </a:solidFill>
                <a:latin typeface="宋体" panose="02010600030101010101" pitchFamily="2" charset="-122"/>
                <a:cs typeface="Lucida Sans Unicode" panose="020B0602030504020204" pitchFamily="34" charset="0"/>
              </a:rPr>
              <a:t>  </a:t>
            </a:r>
            <a:endParaRPr lang="zh-CN" altLang="en-US" sz="2400" b="1" dirty="0">
              <a:solidFill>
                <a:srgbClr val="FFFFFF"/>
              </a:solidFill>
              <a:latin typeface="宋体" panose="02010600030101010101" pitchFamily="2" charset="-122"/>
              <a:ea typeface="Lucida Sans Unicode" panose="020B0602030504020204" pitchFamily="34" charset="0"/>
            </a:endParaRPr>
          </a:p>
        </p:txBody>
      </p:sp>
      <p:grpSp>
        <p:nvGrpSpPr>
          <p:cNvPr id="69636" name="Group 15"/>
          <p:cNvGrpSpPr/>
          <p:nvPr/>
        </p:nvGrpSpPr>
        <p:grpSpPr>
          <a:xfrm>
            <a:off x="6453188" y="1295400"/>
            <a:ext cx="1471612" cy="1452563"/>
            <a:chOff x="4032" y="1101"/>
            <a:chExt cx="927" cy="915"/>
          </a:xfrm>
        </p:grpSpPr>
        <p:sp>
          <p:nvSpPr>
            <p:cNvPr id="397317" name="Oval 5"/>
            <p:cNvSpPr>
              <a:spLocks noChangeArrowheads="1"/>
            </p:cNvSpPr>
            <p:nvPr/>
          </p:nvSpPr>
          <p:spPr bwMode="auto">
            <a:xfrm>
              <a:off x="4032" y="1117"/>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7318" name="Text Box 6"/>
            <p:cNvSpPr txBox="1">
              <a:spLocks noChangeArrowheads="1"/>
            </p:cNvSpPr>
            <p:nvPr/>
          </p:nvSpPr>
          <p:spPr bwMode="auto">
            <a:xfrm>
              <a:off x="4059" y="1101"/>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1</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7319" name="Text Box 7"/>
            <p:cNvSpPr txBox="1">
              <a:spLocks noChangeArrowheads="1"/>
            </p:cNvSpPr>
            <p:nvPr/>
          </p:nvSpPr>
          <p:spPr bwMode="auto">
            <a:xfrm>
              <a:off x="4371" y="1149"/>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3</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9933"/>
                </a:solidFill>
                <a:latin typeface="宋体" panose="02010600030101010101" pitchFamily="2" charset="-122"/>
                <a:ea typeface="+mn-ea"/>
                <a:cs typeface="+mn-cs"/>
              </a:endParaRPr>
            </a:p>
          </p:txBody>
        </p:sp>
        <p:sp>
          <p:nvSpPr>
            <p:cNvPr id="397320" name="Oval 8"/>
            <p:cNvSpPr>
              <a:spLocks noChangeArrowheads="1"/>
            </p:cNvSpPr>
            <p:nvPr/>
          </p:nvSpPr>
          <p:spPr bwMode="auto">
            <a:xfrm>
              <a:off x="4032" y="1789"/>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7321" name="Text Box 9"/>
            <p:cNvSpPr txBox="1">
              <a:spLocks noChangeArrowheads="1"/>
            </p:cNvSpPr>
            <p:nvPr/>
          </p:nvSpPr>
          <p:spPr bwMode="auto">
            <a:xfrm>
              <a:off x="4059" y="1773"/>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2</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7322" name="Oval 10"/>
            <p:cNvSpPr>
              <a:spLocks noChangeArrowheads="1"/>
            </p:cNvSpPr>
            <p:nvPr/>
          </p:nvSpPr>
          <p:spPr bwMode="auto">
            <a:xfrm>
              <a:off x="4656" y="1549"/>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7323" name="Text Box 11"/>
            <p:cNvSpPr txBox="1">
              <a:spLocks noChangeArrowheads="1"/>
            </p:cNvSpPr>
            <p:nvPr/>
          </p:nvSpPr>
          <p:spPr bwMode="auto">
            <a:xfrm>
              <a:off x="4671" y="1533"/>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4</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7324" name="Freeform 12"/>
            <p:cNvSpPr/>
            <p:nvPr/>
          </p:nvSpPr>
          <p:spPr bwMode="auto">
            <a:xfrm>
              <a:off x="4263" y="1701"/>
              <a:ext cx="408" cy="156"/>
            </a:xfrm>
            <a:custGeom>
              <a:avLst/>
              <a:gdLst>
                <a:gd name="T0" fmla="*/ 0 w 408"/>
                <a:gd name="T1" fmla="*/ 156 h 156"/>
                <a:gd name="T2" fmla="*/ 408 w 408"/>
                <a:gd name="T3" fmla="*/ 0 h 156"/>
              </a:gdLst>
              <a:ahLst/>
              <a:cxnLst>
                <a:cxn ang="0">
                  <a:pos x="T0" y="T1"/>
                </a:cxn>
                <a:cxn ang="0">
                  <a:pos x="T2" y="T3"/>
                </a:cxn>
              </a:cxnLst>
              <a:rect l="0" t="0" r="r" b="b"/>
              <a:pathLst>
                <a:path w="408" h="156">
                  <a:moveTo>
                    <a:pt x="0" y="156"/>
                  </a:moveTo>
                  <a:lnTo>
                    <a:pt x="408" y="0"/>
                  </a:lnTo>
                </a:path>
              </a:pathLst>
            </a:custGeom>
            <a:noFill/>
            <a:ln w="19050">
              <a:solidFill>
                <a:schemeClr val="bg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7325" name="Freeform 13"/>
            <p:cNvSpPr/>
            <p:nvPr/>
          </p:nvSpPr>
          <p:spPr bwMode="auto">
            <a:xfrm>
              <a:off x="4251" y="1281"/>
              <a:ext cx="444" cy="300"/>
            </a:xfrm>
            <a:custGeom>
              <a:avLst/>
              <a:gdLst>
                <a:gd name="T0" fmla="*/ 0 w 444"/>
                <a:gd name="T1" fmla="*/ 0 h 300"/>
                <a:gd name="T2" fmla="*/ 444 w 444"/>
                <a:gd name="T3" fmla="*/ 300 h 300"/>
              </a:gdLst>
              <a:ahLst/>
              <a:cxnLst>
                <a:cxn ang="0">
                  <a:pos x="T0" y="T1"/>
                </a:cxn>
                <a:cxn ang="0">
                  <a:pos x="T2" y="T3"/>
                </a:cxn>
              </a:cxnLst>
              <a:rect l="0" t="0" r="r" b="b"/>
              <a:pathLst>
                <a:path w="444" h="300">
                  <a:moveTo>
                    <a:pt x="0" y="0"/>
                  </a:moveTo>
                  <a:lnTo>
                    <a:pt x="444" y="300"/>
                  </a:lnTo>
                </a:path>
              </a:pathLst>
            </a:custGeom>
            <a:noFill/>
            <a:ln w="19050" cmpd="sng">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7326" name="Text Box 14"/>
            <p:cNvSpPr txBox="1">
              <a:spLocks noChangeArrowheads="1"/>
            </p:cNvSpPr>
            <p:nvPr/>
          </p:nvSpPr>
          <p:spPr bwMode="auto">
            <a:xfrm>
              <a:off x="4191" y="1557"/>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4</a:t>
              </a:r>
              <a:r>
                <a:rPr kumimoji="1" lang="en-US" altLang="zh-CN" sz="2000" b="1" kern="1200" cap="none" spc="0" normalizeH="0" baseline="0" noProof="0">
                  <a:solidFill>
                    <a:srgbClr val="FFFFFF"/>
                  </a:solidFill>
                  <a:latin typeface="宋体" panose="02010600030101010101" pitchFamily="2" charset="-122"/>
                  <a:ea typeface="+mn-ea"/>
                  <a:cs typeface="+mn-cs"/>
                </a:rPr>
                <a:t>=1</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5">
                                            <p:txEl>
                                              <p:charRg st="0" end="24"/>
                                            </p:txEl>
                                          </p:spTgt>
                                        </p:tgtEl>
                                        <p:attrNameLst>
                                          <p:attrName>style.visibility</p:attrName>
                                        </p:attrNameLst>
                                      </p:cBhvr>
                                      <p:to>
                                        <p:strVal val="visible"/>
                                      </p:to>
                                    </p:set>
                                    <p:anim calcmode="lin" valueType="num">
                                      <p:cBhvr additive="base">
                                        <p:cTn id="7" dur="500" fill="hold"/>
                                        <p:tgtEl>
                                          <p:spTgt spid="397315">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5">
                                            <p:txEl>
                                              <p:charRg st="24" end="55"/>
                                            </p:txEl>
                                          </p:spTgt>
                                        </p:tgtEl>
                                        <p:attrNameLst>
                                          <p:attrName>style.visibility</p:attrName>
                                        </p:attrNameLst>
                                      </p:cBhvr>
                                      <p:to>
                                        <p:strVal val="visible"/>
                                      </p:to>
                                    </p:set>
                                    <p:anim calcmode="lin" valueType="num">
                                      <p:cBhvr additive="base">
                                        <p:cTn id="13" dur="500" fill="hold"/>
                                        <p:tgtEl>
                                          <p:spTgt spid="397315">
                                            <p:txEl>
                                              <p:charRg st="24" end="5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7315">
                                            <p:txEl>
                                              <p:charRg st="24" end="5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7315">
                                            <p:txEl>
                                              <p:charRg st="55" end="103"/>
                                            </p:txEl>
                                          </p:spTgt>
                                        </p:tgtEl>
                                        <p:attrNameLst>
                                          <p:attrName>style.visibility</p:attrName>
                                        </p:attrNameLst>
                                      </p:cBhvr>
                                      <p:to>
                                        <p:strVal val="visible"/>
                                      </p:to>
                                    </p:set>
                                    <p:anim calcmode="lin" valueType="num">
                                      <p:cBhvr additive="base">
                                        <p:cTn id="19" dur="500" fill="hold"/>
                                        <p:tgtEl>
                                          <p:spTgt spid="397315">
                                            <p:txEl>
                                              <p:charRg st="55" end="10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7315">
                                            <p:txEl>
                                              <p:charRg st="55" end="10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7315">
                                            <p:txEl>
                                              <p:charRg st="103" end="133"/>
                                            </p:txEl>
                                          </p:spTgt>
                                        </p:tgtEl>
                                        <p:attrNameLst>
                                          <p:attrName>style.visibility</p:attrName>
                                        </p:attrNameLst>
                                      </p:cBhvr>
                                      <p:to>
                                        <p:strVal val="visible"/>
                                      </p:to>
                                    </p:set>
                                    <p:anim calcmode="lin" valueType="num">
                                      <p:cBhvr additive="base">
                                        <p:cTn id="25" dur="500" fill="hold"/>
                                        <p:tgtEl>
                                          <p:spTgt spid="397315">
                                            <p:txEl>
                                              <p:charRg st="103" end="13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7315">
                                            <p:txEl>
                                              <p:charRg st="103" end="13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7315">
                                            <p:txEl>
                                              <p:charRg st="133" end="136"/>
                                            </p:txEl>
                                          </p:spTgt>
                                        </p:tgtEl>
                                        <p:attrNameLst>
                                          <p:attrName>style.visibility</p:attrName>
                                        </p:attrNameLst>
                                      </p:cBhvr>
                                      <p:to>
                                        <p:strVal val="visible"/>
                                      </p:to>
                                    </p:set>
                                    <p:anim calcmode="lin" valueType="num">
                                      <p:cBhvr additive="base">
                                        <p:cTn id="31" dur="500" fill="hold"/>
                                        <p:tgtEl>
                                          <p:spTgt spid="397315">
                                            <p:txEl>
                                              <p:charRg st="133" end="13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7315">
                                            <p:txEl>
                                              <p:charRg st="133" end="13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Rectangle 2"/>
          <p:cNvSpPr/>
          <p:nvPr/>
        </p:nvSpPr>
        <p:spPr>
          <a:xfrm>
            <a:off x="503238" y="3614738"/>
            <a:ext cx="8131175"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000" b="1" dirty="0">
                <a:solidFill>
                  <a:srgbClr val="FFFFFF"/>
                </a:solidFill>
                <a:latin typeface="宋体" panose="02010600030101010101" pitchFamily="2" charset="-122"/>
                <a:cs typeface="Lucida Sans Unicode" panose="020B0602030504020204" pitchFamily="34" charset="0"/>
              </a:rPr>
              <a:t>(3)</a:t>
            </a:r>
            <a:r>
              <a:rPr lang="zh-CN" altLang="en-US" sz="2000" b="1" dirty="0">
                <a:solidFill>
                  <a:srgbClr val="FFFFFF"/>
                </a:solidFill>
                <a:latin typeface="宋体" panose="02010600030101010101" pitchFamily="2" charset="-122"/>
                <a:cs typeface="Lucida Sans Unicode" panose="020B0602030504020204" pitchFamily="34" charset="0"/>
              </a:rPr>
              <a:t>计算活动的最早开始时间</a:t>
            </a:r>
            <a:r>
              <a:rPr lang="en-US" altLang="zh-CN" sz="2000" b="1" dirty="0">
                <a:solidFill>
                  <a:srgbClr val="FFFF00"/>
                </a:solidFill>
                <a:latin typeface="宋体" panose="02010600030101010101" pitchFamily="2" charset="-122"/>
                <a:cs typeface="Lucida Sans Unicode" panose="020B0602030504020204" pitchFamily="34" charset="0"/>
              </a:rPr>
              <a:t>early(k)</a:t>
            </a:r>
            <a:r>
              <a:rPr lang="zh-CN" altLang="zh-CN" sz="2000" b="1" dirty="0">
                <a:solidFill>
                  <a:srgbClr val="FFFFFF"/>
                </a:solidFill>
                <a:latin typeface="宋体" panose="02010600030101010101" pitchFamily="2" charset="-122"/>
                <a:cs typeface="Lucida Sans Unicode" panose="020B0602030504020204" pitchFamily="34" charset="0"/>
              </a:rPr>
              <a:t>和最晚开始时间</a:t>
            </a:r>
            <a:r>
              <a:rPr lang="en-US" altLang="zh-CN" sz="2000" b="1" dirty="0">
                <a:solidFill>
                  <a:srgbClr val="FFFF00"/>
                </a:solidFill>
                <a:latin typeface="宋体" panose="02010600030101010101" pitchFamily="2" charset="-122"/>
                <a:cs typeface="Lucida Sans Unicode" panose="020B0602030504020204" pitchFamily="34" charset="0"/>
              </a:rPr>
              <a:t>late(k)</a:t>
            </a:r>
            <a:r>
              <a:rPr lang="zh-CN" altLang="en-US" sz="2000" b="1" dirty="0">
                <a:solidFill>
                  <a:srgbClr val="FFFFFF"/>
                </a:solidFill>
                <a:latin typeface="宋体" panose="02010600030101010101" pitchFamily="2" charset="-122"/>
                <a:cs typeface="Lucida Sans Unicode" panose="020B0602030504020204" pitchFamily="34" charset="0"/>
              </a:rPr>
              <a:t>。</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0"/>
              </a:spcBef>
              <a:buNone/>
            </a:pPr>
            <a:r>
              <a:rPr lang="zh-CN" altLang="en-US" sz="2000" b="1" dirty="0">
                <a:solidFill>
                  <a:srgbClr val="FFFFFF"/>
                </a:solidFill>
                <a:latin typeface="宋体" panose="02010600030101010101" pitchFamily="2" charset="-122"/>
                <a:cs typeface="Lucida Sans Unicode" panose="020B0602030504020204" pitchFamily="34" charset="0"/>
              </a:rPr>
              <a:t>   </a:t>
            </a:r>
            <a:r>
              <a:rPr lang="en-US" altLang="zh-CN" sz="2000" b="1" dirty="0">
                <a:solidFill>
                  <a:srgbClr val="FFFF00"/>
                </a:solidFill>
                <a:latin typeface="宋体" panose="02010600030101010101" pitchFamily="2" charset="-122"/>
                <a:cs typeface="Lucida Sans Unicode" panose="020B0602030504020204" pitchFamily="34" charset="0"/>
              </a:rPr>
              <a:t>early(k)=earliest(i)</a:t>
            </a:r>
            <a:endParaRPr lang="en-US" altLang="zh-CN" sz="2000" b="1" dirty="0">
              <a:solidFill>
                <a:srgbClr val="FFFF00"/>
              </a:solidFill>
              <a:latin typeface="宋体" panose="02010600030101010101" pitchFamily="2" charset="-122"/>
              <a:cs typeface="Lucida Sans Unicode" panose="020B0602030504020204" pitchFamily="34" charset="0"/>
            </a:endParaRPr>
          </a:p>
          <a:p>
            <a:pPr marL="0" lvl="0" indent="0" eaLnBrk="1" hangingPunct="1">
              <a:spcBef>
                <a:spcPct val="0"/>
              </a:spcBef>
              <a:buNone/>
            </a:pPr>
            <a:r>
              <a:rPr lang="en-US" altLang="zh-CN" sz="2000" b="1" dirty="0">
                <a:solidFill>
                  <a:srgbClr val="FFFF00"/>
                </a:solidFill>
                <a:latin typeface="宋体" panose="02010600030101010101" pitchFamily="2" charset="-122"/>
                <a:cs typeface="Lucida Sans Unicode" panose="020B0602030504020204" pitchFamily="34" charset="0"/>
              </a:rPr>
              <a:t>   late(k)=latest(j)-w(i,j)</a:t>
            </a:r>
            <a:endParaRPr lang="en-US" altLang="zh-CN" sz="2000" b="1" dirty="0">
              <a:solidFill>
                <a:srgbClr val="FFFFFF"/>
              </a:solidFill>
              <a:latin typeface="宋体" panose="02010600030101010101" pitchFamily="2" charset="-122"/>
              <a:ea typeface="Lucida Sans Unicode" panose="020B0602030504020204" pitchFamily="34" charset="0"/>
            </a:endParaRPr>
          </a:p>
        </p:txBody>
      </p:sp>
      <p:sp>
        <p:nvSpPr>
          <p:cNvPr id="398390" name="Rectangle 54"/>
          <p:cNvSpPr/>
          <p:nvPr/>
        </p:nvSpPr>
        <p:spPr>
          <a:xfrm>
            <a:off x="685800" y="838200"/>
            <a:ext cx="8153400" cy="2605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(2)</a:t>
            </a:r>
            <a:r>
              <a:rPr lang="zh-CN" altLang="en-US" sz="2000" b="1" dirty="0">
                <a:solidFill>
                  <a:srgbClr val="FFFFFF"/>
                </a:solidFill>
                <a:latin typeface="宋体" panose="02010600030101010101" pitchFamily="2" charset="-122"/>
                <a:cs typeface="Lucida Sans Unicode" panose="020B0602030504020204" pitchFamily="34" charset="0"/>
              </a:rPr>
              <a:t>计算事件的最晚发生时间</a:t>
            </a:r>
            <a:r>
              <a:rPr lang="en-US" altLang="zh-CN" sz="2000" b="1" dirty="0">
                <a:solidFill>
                  <a:srgbClr val="FFFF00"/>
                </a:solidFill>
                <a:latin typeface="宋体" panose="02010600030101010101" pitchFamily="2" charset="-122"/>
                <a:cs typeface="Lucida Sans Unicode" panose="020B0602030504020204" pitchFamily="34" charset="0"/>
              </a:rPr>
              <a:t>latest</a:t>
            </a:r>
            <a:r>
              <a:rPr lang="zh-CN" altLang="en-US" sz="2000" b="1" dirty="0">
                <a:solidFill>
                  <a:srgbClr val="FFFFFF"/>
                </a:solidFill>
                <a:latin typeface="宋体" panose="02010600030101010101" pitchFamily="2" charset="-122"/>
                <a:cs typeface="Lucida Sans Unicode" panose="020B0602030504020204" pitchFamily="34" charset="0"/>
              </a:rPr>
              <a:t>。</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zh-CN" altLang="en-US" sz="2000" b="1" dirty="0">
                <a:solidFill>
                  <a:srgbClr val="FFFFFF"/>
                </a:solidFill>
                <a:latin typeface="宋体" panose="02010600030101010101" pitchFamily="2" charset="-122"/>
                <a:cs typeface="Lucida Sans Unicode" panose="020B0602030504020204" pitchFamily="34" charset="0"/>
              </a:rPr>
              <a:t>    从</a:t>
            </a:r>
            <a:r>
              <a:rPr lang="en-US" altLang="zh-CN" sz="2000" b="1" dirty="0">
                <a:solidFill>
                  <a:srgbClr val="FFFF00"/>
                </a:solidFill>
                <a:latin typeface="宋体" panose="02010600030101010101" pitchFamily="2" charset="-122"/>
                <a:cs typeface="Lucida Sans Unicode" panose="020B0602030504020204" pitchFamily="34" charset="0"/>
              </a:rPr>
              <a:t>latest(n)=earliest(n)</a:t>
            </a:r>
            <a:r>
              <a:rPr lang="zh-CN" altLang="zh-CN" sz="2000" b="1" dirty="0">
                <a:solidFill>
                  <a:srgbClr val="FFFFFF"/>
                </a:solidFill>
                <a:latin typeface="宋体" panose="02010600030101010101" pitchFamily="2" charset="-122"/>
                <a:cs typeface="Lucida Sans Unicode" panose="020B0602030504020204" pitchFamily="34" charset="0"/>
              </a:rPr>
              <a:t>开始，自后向前</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zh-CN" altLang="zh-CN" sz="2000" b="1" dirty="0">
                <a:solidFill>
                  <a:srgbClr val="FFFFFF"/>
                </a:solidFill>
                <a:latin typeface="宋体" panose="02010600030101010101" pitchFamily="2" charset="-122"/>
                <a:cs typeface="Lucida Sans Unicode" panose="020B0602030504020204" pitchFamily="34" charset="0"/>
              </a:rPr>
              <a:t>递推计算:</a:t>
            </a:r>
            <a:endParaRPr lang="zh-CN" altLang="zh-CN"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90000"/>
              </a:lnSpc>
              <a:spcBef>
                <a:spcPct val="50000"/>
              </a:spcBef>
              <a:buNone/>
            </a:pPr>
            <a:r>
              <a:rPr lang="en-US" altLang="zh-CN" sz="2000" b="1" dirty="0">
                <a:solidFill>
                  <a:srgbClr val="FFFF00"/>
                </a:solidFill>
                <a:latin typeface="宋体" panose="02010600030101010101" pitchFamily="2" charset="-122"/>
                <a:cs typeface="Lucida Sans Unicode" panose="020B0602030504020204" pitchFamily="34" charset="0"/>
              </a:rPr>
              <a:t>    latest(i)=mim{latest(j)-w(i,j)}  j</a:t>
            </a:r>
            <a:r>
              <a:rPr lang="en-US" altLang="zh-CN" sz="2000" b="1" dirty="0">
                <a:solidFill>
                  <a:srgbClr val="FFFF00"/>
                </a:solidFill>
                <a:latin typeface="宋体" panose="02010600030101010101" pitchFamily="2" charset="-122"/>
                <a:cs typeface="Lucida Sans Unicode" panose="020B0602030504020204" pitchFamily="34" charset="0"/>
                <a:sym typeface="Symbol" panose="05050102010706020507" pitchFamily="18" charset="2"/>
              </a:rPr>
              <a:t></a:t>
            </a:r>
            <a:r>
              <a:rPr lang="en-US" altLang="zh-CN" sz="2000" b="1" dirty="0">
                <a:solidFill>
                  <a:srgbClr val="FFFF00"/>
                </a:solidFill>
                <a:latin typeface="宋体" panose="02010600030101010101" pitchFamily="2" charset="-122"/>
                <a:cs typeface="Lucida Sans Unicode" panose="020B0602030504020204" pitchFamily="34" charset="0"/>
              </a:rPr>
              <a:t>S(i)</a:t>
            </a:r>
            <a:endParaRPr lang="en-US" altLang="zh-CN" sz="2000" b="1" dirty="0">
              <a:solidFill>
                <a:srgbClr val="FFFF00"/>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    S(i)</a:t>
            </a:r>
            <a:r>
              <a:rPr lang="zh-CN" altLang="zh-CN" sz="2000" b="1" dirty="0">
                <a:solidFill>
                  <a:srgbClr val="FFFFFF"/>
                </a:solidFill>
                <a:latin typeface="宋体" panose="02010600030101010101" pitchFamily="2" charset="-122"/>
                <a:cs typeface="Lucida Sans Unicode" panose="020B0602030504020204" pitchFamily="34" charset="0"/>
              </a:rPr>
              <a:t>是所有以</a:t>
            </a:r>
            <a:r>
              <a:rPr lang="en-US" altLang="zh-CN" sz="2000" b="1" dirty="0">
                <a:solidFill>
                  <a:srgbClr val="FFFFFF"/>
                </a:solidFill>
                <a:latin typeface="宋体" panose="02010600030101010101" pitchFamily="2" charset="-122"/>
                <a:cs typeface="Lucida Sans Unicode" panose="020B0602030504020204" pitchFamily="34" charset="0"/>
              </a:rPr>
              <a:t>i</a:t>
            </a:r>
            <a:r>
              <a:rPr lang="zh-CN" altLang="zh-CN" sz="2000" b="1" dirty="0">
                <a:solidFill>
                  <a:srgbClr val="FFFFFF"/>
                </a:solidFill>
                <a:latin typeface="宋体" panose="02010600030101010101" pitchFamily="2" charset="-122"/>
                <a:cs typeface="Lucida Sans Unicode" panose="020B0602030504020204" pitchFamily="34" charset="0"/>
              </a:rPr>
              <a:t>为</a:t>
            </a:r>
            <a:r>
              <a:rPr lang="zh-CN" altLang="en-US" sz="2000" b="1" dirty="0">
                <a:solidFill>
                  <a:srgbClr val="FFFFFF"/>
                </a:solidFill>
                <a:latin typeface="宋体" panose="02010600030101010101" pitchFamily="2" charset="-122"/>
                <a:cs typeface="Lucida Sans Unicode" panose="020B0602030504020204" pitchFamily="34" charset="0"/>
              </a:rPr>
              <a:t>头</a:t>
            </a:r>
            <a:r>
              <a:rPr lang="zh-CN" altLang="zh-CN" sz="2000" b="1" dirty="0">
                <a:solidFill>
                  <a:srgbClr val="FFFFFF"/>
                </a:solidFill>
                <a:latin typeface="宋体" panose="02010600030101010101" pitchFamily="2" charset="-122"/>
                <a:cs typeface="Lucida Sans Unicode" panose="020B0602030504020204" pitchFamily="34" charset="0"/>
              </a:rPr>
              <a:t>的弧</a:t>
            </a:r>
            <a:r>
              <a:rPr lang="en-US" altLang="zh-CN" sz="2000" b="1" dirty="0">
                <a:solidFill>
                  <a:srgbClr val="FFFFFF"/>
                </a:solidFill>
                <a:latin typeface="宋体" panose="02010600030101010101" pitchFamily="2" charset="-122"/>
                <a:cs typeface="Lucida Sans Unicode" panose="020B0602030504020204" pitchFamily="34" charset="0"/>
              </a:rPr>
              <a:t>&lt;i,j&gt;</a:t>
            </a:r>
            <a:r>
              <a:rPr lang="zh-CN" altLang="zh-CN" sz="2000" b="1" dirty="0">
                <a:solidFill>
                  <a:srgbClr val="FFFFFF"/>
                </a:solidFill>
                <a:latin typeface="宋体" panose="02010600030101010101" pitchFamily="2" charset="-122"/>
                <a:cs typeface="Lucida Sans Unicode" panose="020B0602030504020204" pitchFamily="34" charset="0"/>
              </a:rPr>
              <a:t>的</a:t>
            </a:r>
            <a:r>
              <a:rPr lang="zh-CN" altLang="zh-CN" sz="2000" b="1" dirty="0">
                <a:solidFill>
                  <a:srgbClr val="FFFF00"/>
                </a:solidFill>
                <a:latin typeface="宋体" panose="02010600030101010101" pitchFamily="2" charset="-122"/>
                <a:cs typeface="Lucida Sans Unicode" panose="020B0602030504020204" pitchFamily="34" charset="0"/>
              </a:rPr>
              <a:t>弧</a:t>
            </a:r>
            <a:r>
              <a:rPr lang="zh-CN" altLang="en-US" sz="2000" b="1" dirty="0">
                <a:solidFill>
                  <a:srgbClr val="FFFF00"/>
                </a:solidFill>
                <a:latin typeface="宋体" panose="02010600030101010101" pitchFamily="2" charset="-122"/>
                <a:cs typeface="Lucida Sans Unicode" panose="020B0602030504020204" pitchFamily="34" charset="0"/>
              </a:rPr>
              <a:t>尾</a:t>
            </a:r>
            <a:r>
              <a:rPr lang="en-US" altLang="zh-CN" sz="2000" b="1" dirty="0">
                <a:solidFill>
                  <a:srgbClr val="FFFF00"/>
                </a:solidFill>
                <a:latin typeface="宋体" panose="02010600030101010101" pitchFamily="2" charset="-122"/>
                <a:cs typeface="Lucida Sans Unicode" panose="020B0602030504020204" pitchFamily="34" charset="0"/>
              </a:rPr>
              <a:t>j</a:t>
            </a:r>
            <a:r>
              <a:rPr lang="zh-CN" altLang="zh-CN" sz="2000" b="1" dirty="0">
                <a:solidFill>
                  <a:srgbClr val="FFFFFF"/>
                </a:solidFill>
                <a:latin typeface="宋体" panose="02010600030101010101" pitchFamily="2" charset="-122"/>
                <a:cs typeface="Lucida Sans Unicode" panose="020B0602030504020204" pitchFamily="34" charset="0"/>
              </a:rPr>
              <a:t>的集合。</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lnSpc>
                <a:spcPct val="110000"/>
              </a:lnSpc>
              <a:spcBef>
                <a:spcPct val="50000"/>
              </a:spcBef>
              <a:buNone/>
            </a:pPr>
            <a:r>
              <a:rPr lang="zh-CN" altLang="zh-CN" sz="2000" b="1" dirty="0">
                <a:solidFill>
                  <a:srgbClr val="FFFFFF"/>
                </a:solidFill>
                <a:latin typeface="宋体" panose="02010600030101010101" pitchFamily="2" charset="-122"/>
                <a:cs typeface="Lucida Sans Unicode" panose="020B0602030504020204" pitchFamily="34" charset="0"/>
              </a:rPr>
              <a:t>    </a:t>
            </a:r>
            <a:endParaRPr lang="zh-CN" altLang="en-US" sz="2000" b="1" dirty="0">
              <a:solidFill>
                <a:srgbClr val="FFFFFF"/>
              </a:solidFill>
              <a:latin typeface="宋体" panose="02010600030101010101" pitchFamily="2" charset="-122"/>
              <a:ea typeface="Lucida Sans Unicode" panose="020B0602030504020204" pitchFamily="34" charset="0"/>
            </a:endParaRPr>
          </a:p>
        </p:txBody>
      </p:sp>
      <p:sp>
        <p:nvSpPr>
          <p:cNvPr id="398391" name="Text Box 55"/>
          <p:cNvSpPr txBox="1"/>
          <p:nvPr/>
        </p:nvSpPr>
        <p:spPr>
          <a:xfrm>
            <a:off x="503238" y="5045075"/>
            <a:ext cx="8229600" cy="854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b="1" dirty="0">
                <a:solidFill>
                  <a:srgbClr val="FFFFFF"/>
                </a:solidFill>
                <a:latin typeface="宋体" panose="02010600030101010101" pitchFamily="2" charset="-122"/>
                <a:cs typeface="Lucida Sans Unicode" panose="020B0602030504020204" pitchFamily="34" charset="0"/>
              </a:rPr>
              <a:t>(4)</a:t>
            </a:r>
            <a:r>
              <a:rPr lang="zh-CN" altLang="en-US" sz="2000" b="1" dirty="0">
                <a:solidFill>
                  <a:srgbClr val="FFFFFF"/>
                </a:solidFill>
                <a:latin typeface="宋体" panose="02010600030101010101" pitchFamily="2" charset="-122"/>
                <a:cs typeface="Lucida Sans Unicode" panose="020B0602030504020204" pitchFamily="34" charset="0"/>
              </a:rPr>
              <a:t>确定关键路径</a:t>
            </a:r>
            <a:endParaRPr lang="zh-CN" altLang="en-US" sz="2000" b="1" dirty="0">
              <a:solidFill>
                <a:srgbClr val="FFFFFF"/>
              </a:solidFill>
              <a:latin typeface="宋体" panose="02010600030101010101" pitchFamily="2" charset="-122"/>
              <a:cs typeface="Lucida Sans Unicode" panose="020B0602030504020204" pitchFamily="34" charset="0"/>
            </a:endParaRPr>
          </a:p>
          <a:p>
            <a:pPr marL="0" lvl="0" indent="0" eaLnBrk="1" hangingPunct="1">
              <a:spcBef>
                <a:spcPct val="50000"/>
              </a:spcBef>
              <a:buNone/>
            </a:pPr>
            <a:r>
              <a:rPr lang="zh-CN" altLang="zh-CN" sz="2000" b="1" dirty="0">
                <a:solidFill>
                  <a:srgbClr val="FFFFFF"/>
                </a:solidFill>
                <a:latin typeface="宋体" panose="02010600030101010101" pitchFamily="2" charset="-122"/>
                <a:cs typeface="Lucida Sans Unicode" panose="020B0602030504020204" pitchFamily="34" charset="0"/>
              </a:rPr>
              <a:t>   若</a:t>
            </a:r>
            <a:r>
              <a:rPr lang="en-US" altLang="zh-CN" sz="2000" b="1" dirty="0">
                <a:solidFill>
                  <a:srgbClr val="FF9900"/>
                </a:solidFill>
                <a:latin typeface="宋体" panose="02010600030101010101" pitchFamily="2" charset="-122"/>
                <a:cs typeface="Lucida Sans Unicode" panose="020B0602030504020204" pitchFamily="34" charset="0"/>
              </a:rPr>
              <a:t>early(k)=late(k)</a:t>
            </a:r>
            <a:r>
              <a:rPr lang="en-US" altLang="zh-CN" sz="2000" b="1" dirty="0">
                <a:solidFill>
                  <a:srgbClr val="FFFFFF"/>
                </a:solidFill>
                <a:latin typeface="宋体" panose="02010600030101010101" pitchFamily="2" charset="-122"/>
                <a:cs typeface="Lucida Sans Unicode" panose="020B0602030504020204" pitchFamily="34" charset="0"/>
              </a:rPr>
              <a:t>,</a:t>
            </a:r>
            <a:r>
              <a:rPr lang="zh-CN" altLang="en-US" sz="2000" b="1" dirty="0">
                <a:solidFill>
                  <a:srgbClr val="FFFFFF"/>
                </a:solidFill>
                <a:latin typeface="宋体" panose="02010600030101010101" pitchFamily="2" charset="-122"/>
                <a:cs typeface="Lucida Sans Unicode" panose="020B0602030504020204" pitchFamily="34" charset="0"/>
              </a:rPr>
              <a:t>则</a:t>
            </a:r>
            <a:r>
              <a:rPr lang="en-US" altLang="zh-CN" sz="2000" b="1" dirty="0">
                <a:solidFill>
                  <a:srgbClr val="FFFFFF"/>
                </a:solidFill>
                <a:latin typeface="宋体" panose="02010600030101010101" pitchFamily="2" charset="-122"/>
                <a:cs typeface="Lucida Sans Unicode" panose="020B0602030504020204" pitchFamily="34" charset="0"/>
              </a:rPr>
              <a:t>a</a:t>
            </a:r>
            <a:r>
              <a:rPr lang="en-US" altLang="zh-CN" sz="2000" b="1" baseline="-25000" dirty="0">
                <a:solidFill>
                  <a:srgbClr val="FFFFFF"/>
                </a:solidFill>
                <a:latin typeface="宋体" panose="02010600030101010101" pitchFamily="2" charset="-122"/>
                <a:cs typeface="Lucida Sans Unicode" panose="020B0602030504020204" pitchFamily="34" charset="0"/>
              </a:rPr>
              <a:t>k</a:t>
            </a:r>
            <a:r>
              <a:rPr lang="zh-CN" altLang="en-US" sz="2000" b="1" dirty="0">
                <a:solidFill>
                  <a:srgbClr val="FFFFFF"/>
                </a:solidFill>
                <a:latin typeface="宋体" panose="02010600030101010101" pitchFamily="2" charset="-122"/>
                <a:cs typeface="Lucida Sans Unicode" panose="020B0602030504020204" pitchFamily="34" charset="0"/>
              </a:rPr>
              <a:t>是关键活动。</a:t>
            </a:r>
            <a:endParaRPr lang="zh-CN" altLang="en-US" sz="2000" b="1" dirty="0">
              <a:solidFill>
                <a:srgbClr val="FFFFFF"/>
              </a:solidFill>
              <a:latin typeface="宋体" panose="02010600030101010101" pitchFamily="2" charset="-122"/>
              <a:ea typeface="Lucida Sans Unicode" panose="020B0602030504020204" pitchFamily="34" charset="0"/>
            </a:endParaRPr>
          </a:p>
        </p:txBody>
      </p:sp>
      <p:grpSp>
        <p:nvGrpSpPr>
          <p:cNvPr id="71685" name="Group 66"/>
          <p:cNvGrpSpPr/>
          <p:nvPr/>
        </p:nvGrpSpPr>
        <p:grpSpPr>
          <a:xfrm>
            <a:off x="6629400" y="914400"/>
            <a:ext cx="1566863" cy="1704975"/>
            <a:chOff x="2841" y="528"/>
            <a:chExt cx="987" cy="1074"/>
          </a:xfrm>
        </p:grpSpPr>
        <p:sp>
          <p:nvSpPr>
            <p:cNvPr id="398392" name="Oval 56"/>
            <p:cNvSpPr>
              <a:spLocks noChangeArrowheads="1"/>
            </p:cNvSpPr>
            <p:nvPr/>
          </p:nvSpPr>
          <p:spPr bwMode="auto">
            <a:xfrm>
              <a:off x="2841" y="784"/>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8393" name="Text Box 57"/>
            <p:cNvSpPr txBox="1">
              <a:spLocks noChangeArrowheads="1"/>
            </p:cNvSpPr>
            <p:nvPr/>
          </p:nvSpPr>
          <p:spPr bwMode="auto">
            <a:xfrm>
              <a:off x="2856" y="76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dirty="0">
                  <a:solidFill>
                    <a:srgbClr val="FFFFFF"/>
                  </a:solidFill>
                  <a:latin typeface="宋体" panose="02010600030101010101" pitchFamily="2" charset="-122"/>
                  <a:ea typeface="+mn-ea"/>
                  <a:cs typeface="+mn-cs"/>
                </a:rPr>
                <a:t>4</a:t>
              </a:r>
              <a:endParaRPr kumimoji="1" lang="en-US" altLang="zh-CN" b="1" kern="1200" cap="none" spc="0" normalizeH="0" baseline="0" noProof="0" dirty="0">
                <a:solidFill>
                  <a:srgbClr val="FF9933"/>
                </a:solidFill>
                <a:latin typeface="宋体" panose="02010600030101010101" pitchFamily="2" charset="-122"/>
                <a:ea typeface="+mn-ea"/>
                <a:cs typeface="+mn-cs"/>
              </a:endParaRPr>
            </a:p>
          </p:txBody>
        </p:sp>
        <p:sp>
          <p:nvSpPr>
            <p:cNvPr id="398394" name="Oval 58"/>
            <p:cNvSpPr>
              <a:spLocks noChangeArrowheads="1"/>
            </p:cNvSpPr>
            <p:nvPr/>
          </p:nvSpPr>
          <p:spPr bwMode="auto">
            <a:xfrm>
              <a:off x="3513" y="544"/>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8395" name="Text Box 59"/>
            <p:cNvSpPr txBox="1">
              <a:spLocks noChangeArrowheads="1"/>
            </p:cNvSpPr>
            <p:nvPr/>
          </p:nvSpPr>
          <p:spPr bwMode="auto">
            <a:xfrm>
              <a:off x="3528" y="528"/>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6</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8396" name="Oval 60"/>
            <p:cNvSpPr>
              <a:spLocks noChangeArrowheads="1"/>
            </p:cNvSpPr>
            <p:nvPr/>
          </p:nvSpPr>
          <p:spPr bwMode="auto">
            <a:xfrm>
              <a:off x="3513" y="1375"/>
              <a:ext cx="227" cy="227"/>
            </a:xfrm>
            <a:prstGeom prst="ellipse">
              <a:avLst/>
            </a:prstGeom>
            <a:noFill/>
            <a:ln w="25400">
              <a:solidFill>
                <a:schemeClr val="bg1"/>
              </a:solidFill>
              <a:round/>
            </a:ln>
            <a:extLst>
              <a:ext uri="{909E8E84-426E-40DD-AFC4-6F175D3DCCD1}">
                <a14:hiddenFill xmlns:a14="http://schemas.microsoft.com/office/drawing/2010/main">
                  <a:solidFill>
                    <a:schemeClr val="accent1"/>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8397" name="Text Box 61"/>
            <p:cNvSpPr txBox="1">
              <a:spLocks noChangeArrowheads="1"/>
            </p:cNvSpPr>
            <p:nvPr/>
          </p:nvSpPr>
          <p:spPr bwMode="auto">
            <a:xfrm>
              <a:off x="3540" y="1371"/>
              <a:ext cx="288" cy="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b="1" kern="1200" cap="none" spc="0" normalizeH="0" baseline="0" noProof="0">
                  <a:solidFill>
                    <a:srgbClr val="FFFFFF"/>
                  </a:solidFill>
                  <a:latin typeface="宋体" panose="02010600030101010101" pitchFamily="2" charset="-122"/>
                  <a:ea typeface="+mn-ea"/>
                  <a:cs typeface="+mn-cs"/>
                </a:rPr>
                <a:t>7</a:t>
              </a:r>
              <a:endParaRPr kumimoji="1" lang="en-US" altLang="zh-CN" b="1" kern="1200" cap="none" spc="0" normalizeH="0" baseline="0" noProof="0">
                <a:solidFill>
                  <a:srgbClr val="FF9933"/>
                </a:solidFill>
                <a:latin typeface="宋体" panose="02010600030101010101" pitchFamily="2" charset="-122"/>
                <a:ea typeface="+mn-ea"/>
                <a:cs typeface="+mn-cs"/>
              </a:endParaRPr>
            </a:p>
          </p:txBody>
        </p:sp>
        <p:sp>
          <p:nvSpPr>
            <p:cNvPr id="398398" name="Freeform 62"/>
            <p:cNvSpPr/>
            <p:nvPr/>
          </p:nvSpPr>
          <p:spPr bwMode="auto">
            <a:xfrm>
              <a:off x="3060" y="684"/>
              <a:ext cx="456" cy="156"/>
            </a:xfrm>
            <a:custGeom>
              <a:avLst/>
              <a:gdLst>
                <a:gd name="T0" fmla="*/ 0 w 456"/>
                <a:gd name="T1" fmla="*/ 156 h 156"/>
                <a:gd name="T2" fmla="*/ 456 w 456"/>
                <a:gd name="T3" fmla="*/ 0 h 156"/>
              </a:gdLst>
              <a:ahLst/>
              <a:cxnLst>
                <a:cxn ang="0">
                  <a:pos x="T0" y="T1"/>
                </a:cxn>
                <a:cxn ang="0">
                  <a:pos x="T2" y="T3"/>
                </a:cxn>
              </a:cxnLst>
              <a:rect l="0" t="0" r="r" b="b"/>
              <a:pathLst>
                <a:path w="456" h="156">
                  <a:moveTo>
                    <a:pt x="0" y="156"/>
                  </a:moveTo>
                  <a:lnTo>
                    <a:pt x="456" y="0"/>
                  </a:lnTo>
                </a:path>
              </a:pathLst>
            </a:custGeom>
            <a:noFill/>
            <a:ln w="19050">
              <a:solidFill>
                <a:schemeClr val="bg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8399" name="Freeform 63"/>
            <p:cNvSpPr/>
            <p:nvPr/>
          </p:nvSpPr>
          <p:spPr bwMode="auto">
            <a:xfrm>
              <a:off x="3048" y="960"/>
              <a:ext cx="480" cy="456"/>
            </a:xfrm>
            <a:custGeom>
              <a:avLst/>
              <a:gdLst>
                <a:gd name="T0" fmla="*/ 0 w 480"/>
                <a:gd name="T1" fmla="*/ 0 h 456"/>
                <a:gd name="T2" fmla="*/ 480 w 480"/>
                <a:gd name="T3" fmla="*/ 456 h 456"/>
              </a:gdLst>
              <a:ahLst/>
              <a:cxnLst>
                <a:cxn ang="0">
                  <a:pos x="T0" y="T1"/>
                </a:cxn>
                <a:cxn ang="0">
                  <a:pos x="T2" y="T3"/>
                </a:cxn>
              </a:cxnLst>
              <a:rect l="0" t="0" r="r" b="b"/>
              <a:pathLst>
                <a:path w="480" h="456">
                  <a:moveTo>
                    <a:pt x="0" y="0"/>
                  </a:moveTo>
                  <a:lnTo>
                    <a:pt x="480" y="456"/>
                  </a:lnTo>
                </a:path>
              </a:pathLst>
            </a:custGeom>
            <a:noFill/>
            <a:ln w="19050">
              <a:solidFill>
                <a:srgbClr val="FFFF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98400" name="Text Box 64"/>
            <p:cNvSpPr txBox="1">
              <a:spLocks noChangeArrowheads="1"/>
            </p:cNvSpPr>
            <p:nvPr/>
          </p:nvSpPr>
          <p:spPr bwMode="auto">
            <a:xfrm>
              <a:off x="3012" y="540"/>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6</a:t>
              </a:r>
              <a:r>
                <a:rPr kumimoji="1" lang="en-US" altLang="zh-CN" sz="2000" b="1" kern="1200" cap="none" spc="0" normalizeH="0" baseline="0" noProof="0">
                  <a:solidFill>
                    <a:srgbClr val="FFFFFF"/>
                  </a:solidFill>
                  <a:latin typeface="宋体" panose="02010600030101010101" pitchFamily="2" charset="-122"/>
                  <a:ea typeface="+mn-ea"/>
                  <a:cs typeface="+mn-cs"/>
                </a:rPr>
                <a:t>=9</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sp>
          <p:nvSpPr>
            <p:cNvPr id="398401" name="Text Box 65"/>
            <p:cNvSpPr txBox="1">
              <a:spLocks noChangeArrowheads="1"/>
            </p:cNvSpPr>
            <p:nvPr/>
          </p:nvSpPr>
          <p:spPr bwMode="auto">
            <a:xfrm>
              <a:off x="2904" y="1104"/>
              <a:ext cx="432" cy="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R="0" defTabSz="914400" eaLnBrk="1" hangingPunct="1">
                <a:spcBef>
                  <a:spcPct val="50000"/>
                </a:spcBef>
                <a:buClrTx/>
                <a:buSzTx/>
                <a:buFontTx/>
                <a:buNone/>
                <a:defRPr/>
              </a:pPr>
              <a:r>
                <a:rPr kumimoji="1" lang="en-US" altLang="zh-CN" sz="2000" b="1" kern="1200" cap="none" spc="0" normalizeH="0" baseline="0" noProof="0">
                  <a:solidFill>
                    <a:srgbClr val="FFFFFF"/>
                  </a:solidFill>
                  <a:latin typeface="宋体" panose="02010600030101010101" pitchFamily="2" charset="-122"/>
                  <a:ea typeface="+mn-ea"/>
                  <a:cs typeface="+mn-cs"/>
                </a:rPr>
                <a:t>a</a:t>
              </a:r>
              <a:r>
                <a:rPr kumimoji="1" lang="en-US" altLang="zh-CN" sz="2000" b="1" kern="1200" cap="none" spc="0" normalizeH="0" baseline="-25000" noProof="0">
                  <a:solidFill>
                    <a:srgbClr val="FFFFFF"/>
                  </a:solidFill>
                  <a:latin typeface="宋体" panose="02010600030101010101" pitchFamily="2" charset="-122"/>
                  <a:ea typeface="+mn-ea"/>
                  <a:cs typeface="+mn-cs"/>
                </a:rPr>
                <a:t>7</a:t>
              </a:r>
              <a:r>
                <a:rPr kumimoji="1" lang="en-US" altLang="zh-CN" sz="2000" b="1" kern="1200" cap="none" spc="0" normalizeH="0" baseline="0" noProof="0">
                  <a:solidFill>
                    <a:srgbClr val="FFFFFF"/>
                  </a:solidFill>
                  <a:latin typeface="宋体" panose="02010600030101010101" pitchFamily="2" charset="-122"/>
                  <a:ea typeface="+mn-ea"/>
                  <a:cs typeface="+mn-cs"/>
                </a:rPr>
                <a:t>=8</a:t>
              </a:r>
              <a:endParaRPr kumimoji="1" lang="en-US" altLang="zh-CN" sz="2000" b="1" kern="1200" cap="none" spc="0" normalizeH="0" baseline="0" noProof="0">
                <a:solidFill>
                  <a:srgbClr val="FFFFFF"/>
                </a:solidFill>
                <a:latin typeface="宋体" panose="02010600030101010101" pitchFamily="2" charset="-122"/>
                <a:ea typeface="+mn-ea"/>
                <a:cs typeface="+mn-cs"/>
              </a:endParaRP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8390">
                                            <p:txEl>
                                              <p:charRg st="0" end="22"/>
                                            </p:txEl>
                                          </p:spTgt>
                                        </p:tgtEl>
                                        <p:attrNameLst>
                                          <p:attrName>style.visibility</p:attrName>
                                        </p:attrNameLst>
                                      </p:cBhvr>
                                      <p:to>
                                        <p:strVal val="visible"/>
                                      </p:to>
                                    </p:set>
                                    <p:anim calcmode="lin" valueType="num">
                                      <p:cBhvr additive="base">
                                        <p:cTn id="7" dur="500" fill="hold"/>
                                        <p:tgtEl>
                                          <p:spTgt spid="398390">
                                            <p:txEl>
                                              <p:charRg st="0" end="2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8390">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8390">
                                            <p:txEl>
                                              <p:charRg st="22" end="56"/>
                                            </p:txEl>
                                          </p:spTgt>
                                        </p:tgtEl>
                                        <p:attrNameLst>
                                          <p:attrName>style.visibility</p:attrName>
                                        </p:attrNameLst>
                                      </p:cBhvr>
                                      <p:to>
                                        <p:strVal val="visible"/>
                                      </p:to>
                                    </p:set>
                                    <p:anim calcmode="lin" valueType="num">
                                      <p:cBhvr additive="base">
                                        <p:cTn id="13" dur="500" fill="hold"/>
                                        <p:tgtEl>
                                          <p:spTgt spid="398390">
                                            <p:txEl>
                                              <p:charRg st="22" end="5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8390">
                                            <p:txEl>
                                              <p:charRg st="22" end="5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8390">
                                            <p:txEl>
                                              <p:charRg st="56" end="62"/>
                                            </p:txEl>
                                          </p:spTgt>
                                        </p:tgtEl>
                                        <p:attrNameLst>
                                          <p:attrName>style.visibility</p:attrName>
                                        </p:attrNameLst>
                                      </p:cBhvr>
                                      <p:to>
                                        <p:strVal val="visible"/>
                                      </p:to>
                                    </p:set>
                                    <p:anim calcmode="lin" valueType="num">
                                      <p:cBhvr additive="base">
                                        <p:cTn id="19" dur="500" fill="hold"/>
                                        <p:tgtEl>
                                          <p:spTgt spid="398390">
                                            <p:txEl>
                                              <p:charRg st="56" end="6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8390">
                                            <p:txEl>
                                              <p:charRg st="56" end="6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8390">
                                            <p:txEl>
                                              <p:charRg st="62" end="106"/>
                                            </p:txEl>
                                          </p:spTgt>
                                        </p:tgtEl>
                                        <p:attrNameLst>
                                          <p:attrName>style.visibility</p:attrName>
                                        </p:attrNameLst>
                                      </p:cBhvr>
                                      <p:to>
                                        <p:strVal val="visible"/>
                                      </p:to>
                                    </p:set>
                                    <p:anim calcmode="lin" valueType="num">
                                      <p:cBhvr additive="base">
                                        <p:cTn id="25" dur="500" fill="hold"/>
                                        <p:tgtEl>
                                          <p:spTgt spid="398390">
                                            <p:txEl>
                                              <p:charRg st="62" end="10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8390">
                                            <p:txEl>
                                              <p:charRg st="62" end="10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8390">
                                            <p:txEl>
                                              <p:charRg st="106" end="137"/>
                                            </p:txEl>
                                          </p:spTgt>
                                        </p:tgtEl>
                                        <p:attrNameLst>
                                          <p:attrName>style.visibility</p:attrName>
                                        </p:attrNameLst>
                                      </p:cBhvr>
                                      <p:to>
                                        <p:strVal val="visible"/>
                                      </p:to>
                                    </p:set>
                                    <p:anim calcmode="lin" valueType="num">
                                      <p:cBhvr additive="base">
                                        <p:cTn id="31" dur="500" fill="hold"/>
                                        <p:tgtEl>
                                          <p:spTgt spid="398390">
                                            <p:txEl>
                                              <p:charRg st="106" end="13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8390">
                                            <p:txEl>
                                              <p:charRg st="106" end="13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8390">
                                            <p:txEl>
                                              <p:charRg st="137" end="142"/>
                                            </p:txEl>
                                          </p:spTgt>
                                        </p:tgtEl>
                                        <p:attrNameLst>
                                          <p:attrName>style.visibility</p:attrName>
                                        </p:attrNameLst>
                                      </p:cBhvr>
                                      <p:to>
                                        <p:strVal val="visible"/>
                                      </p:to>
                                    </p:set>
                                    <p:anim calcmode="lin" valueType="num">
                                      <p:cBhvr additive="base">
                                        <p:cTn id="37" dur="500" fill="hold"/>
                                        <p:tgtEl>
                                          <p:spTgt spid="398390">
                                            <p:txEl>
                                              <p:charRg st="137" end="14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8390">
                                            <p:txEl>
                                              <p:charRg st="137" end="14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8338">
                                            <p:txEl>
                                              <p:charRg st="0" end="38"/>
                                            </p:txEl>
                                          </p:spTgt>
                                        </p:tgtEl>
                                        <p:attrNameLst>
                                          <p:attrName>style.visibility</p:attrName>
                                        </p:attrNameLst>
                                      </p:cBhvr>
                                      <p:to>
                                        <p:strVal val="visible"/>
                                      </p:to>
                                    </p:set>
                                    <p:anim calcmode="lin" valueType="num">
                                      <p:cBhvr additive="base">
                                        <p:cTn id="43" dur="500" fill="hold"/>
                                        <p:tgtEl>
                                          <p:spTgt spid="398338">
                                            <p:txEl>
                                              <p:charRg st="0" end="3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8338">
                                            <p:txEl>
                                              <p:charRg st="0" end="3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8338">
                                            <p:txEl>
                                              <p:charRg st="38" end="62"/>
                                            </p:txEl>
                                          </p:spTgt>
                                        </p:tgtEl>
                                        <p:attrNameLst>
                                          <p:attrName>style.visibility</p:attrName>
                                        </p:attrNameLst>
                                      </p:cBhvr>
                                      <p:to>
                                        <p:strVal val="visible"/>
                                      </p:to>
                                    </p:set>
                                    <p:anim calcmode="lin" valueType="num">
                                      <p:cBhvr additive="base">
                                        <p:cTn id="49" dur="500" fill="hold"/>
                                        <p:tgtEl>
                                          <p:spTgt spid="398338">
                                            <p:txEl>
                                              <p:charRg st="38" end="6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8338">
                                            <p:txEl>
                                              <p:charRg st="38" end="6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8338">
                                            <p:txEl>
                                              <p:charRg st="62" end="90"/>
                                            </p:txEl>
                                          </p:spTgt>
                                        </p:tgtEl>
                                        <p:attrNameLst>
                                          <p:attrName>style.visibility</p:attrName>
                                        </p:attrNameLst>
                                      </p:cBhvr>
                                      <p:to>
                                        <p:strVal val="visible"/>
                                      </p:to>
                                    </p:set>
                                    <p:anim calcmode="lin" valueType="num">
                                      <p:cBhvr additive="base">
                                        <p:cTn id="55" dur="500" fill="hold"/>
                                        <p:tgtEl>
                                          <p:spTgt spid="398338">
                                            <p:txEl>
                                              <p:charRg st="62" end="9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98338">
                                            <p:txEl>
                                              <p:charRg st="62" end="9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98391">
                                            <p:txEl>
                                              <p:charRg st="0" end="10"/>
                                            </p:txEl>
                                          </p:spTgt>
                                        </p:tgtEl>
                                        <p:attrNameLst>
                                          <p:attrName>style.visibility</p:attrName>
                                        </p:attrNameLst>
                                      </p:cBhvr>
                                      <p:to>
                                        <p:strVal val="visible"/>
                                      </p:to>
                                    </p:set>
                                    <p:anim calcmode="lin" valueType="num">
                                      <p:cBhvr additive="base">
                                        <p:cTn id="61" dur="500" fill="hold"/>
                                        <p:tgtEl>
                                          <p:spTgt spid="398391">
                                            <p:txEl>
                                              <p:charRg st="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9839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98391">
                                            <p:txEl>
                                              <p:charRg st="10" end="41"/>
                                            </p:txEl>
                                          </p:spTgt>
                                        </p:tgtEl>
                                        <p:attrNameLst>
                                          <p:attrName>style.visibility</p:attrName>
                                        </p:attrNameLst>
                                      </p:cBhvr>
                                      <p:to>
                                        <p:strVal val="visible"/>
                                      </p:to>
                                    </p:set>
                                    <p:anim calcmode="lin" valueType="num">
                                      <p:cBhvr additive="base">
                                        <p:cTn id="67" dur="500" fill="hold"/>
                                        <p:tgtEl>
                                          <p:spTgt spid="398391">
                                            <p:txEl>
                                              <p:charRg st="10" end="4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98391">
                                            <p:txEl>
                                              <p:charRg st="10"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build="p"/>
      <p:bldP spid="398390" grpId="0" build="p"/>
      <p:bldP spid="39839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Oval 2"/>
          <p:cNvSpPr>
            <a:spLocks noChangeArrowheads="1"/>
          </p:cNvSpPr>
          <p:nvPr/>
        </p:nvSpPr>
        <p:spPr bwMode="auto">
          <a:xfrm>
            <a:off x="1752600" y="2590800"/>
            <a:ext cx="457200" cy="457200"/>
          </a:xfrm>
          <a:prstGeom prst="ellipse">
            <a:avLst/>
          </a:prstGeom>
          <a:solidFill>
            <a:srgbClr val="99CC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a</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3" name="Oval 3"/>
          <p:cNvSpPr>
            <a:spLocks noChangeArrowheads="1"/>
          </p:cNvSpPr>
          <p:nvPr/>
        </p:nvSpPr>
        <p:spPr bwMode="auto">
          <a:xfrm>
            <a:off x="3276600" y="17526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b</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4" name="Oval 4"/>
          <p:cNvSpPr>
            <a:spLocks noChangeArrowheads="1"/>
          </p:cNvSpPr>
          <p:nvPr/>
        </p:nvSpPr>
        <p:spPr bwMode="auto">
          <a:xfrm>
            <a:off x="3276600" y="35814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c</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5" name="Oval 5"/>
          <p:cNvSpPr>
            <a:spLocks noChangeArrowheads="1"/>
          </p:cNvSpPr>
          <p:nvPr/>
        </p:nvSpPr>
        <p:spPr bwMode="auto">
          <a:xfrm>
            <a:off x="2362200" y="44958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d</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6" name="Oval 6"/>
          <p:cNvSpPr>
            <a:spLocks noChangeArrowheads="1"/>
          </p:cNvSpPr>
          <p:nvPr/>
        </p:nvSpPr>
        <p:spPr bwMode="auto">
          <a:xfrm>
            <a:off x="4800600" y="26670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e</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7" name="Oval 7"/>
          <p:cNvSpPr>
            <a:spLocks noChangeArrowheads="1"/>
          </p:cNvSpPr>
          <p:nvPr/>
        </p:nvSpPr>
        <p:spPr bwMode="auto">
          <a:xfrm>
            <a:off x="5257800" y="44958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f</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8" name="Oval 8"/>
          <p:cNvSpPr>
            <a:spLocks noChangeArrowheads="1"/>
          </p:cNvSpPr>
          <p:nvPr/>
        </p:nvSpPr>
        <p:spPr bwMode="auto">
          <a:xfrm>
            <a:off x="6324600" y="17526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g</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9" name="Oval 9"/>
          <p:cNvSpPr>
            <a:spLocks noChangeArrowheads="1"/>
          </p:cNvSpPr>
          <p:nvPr/>
        </p:nvSpPr>
        <p:spPr bwMode="auto">
          <a:xfrm>
            <a:off x="6324600" y="35814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h</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70" name="Oval 10"/>
          <p:cNvSpPr>
            <a:spLocks noChangeArrowheads="1"/>
          </p:cNvSpPr>
          <p:nvPr/>
        </p:nvSpPr>
        <p:spPr bwMode="auto">
          <a:xfrm>
            <a:off x="7848600" y="2667000"/>
            <a:ext cx="457200" cy="457200"/>
          </a:xfrm>
          <a:prstGeom prst="ellipse">
            <a:avLst/>
          </a:prstGeom>
          <a:solidFill>
            <a:srgbClr val="99CC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k</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71" name="Line 11"/>
          <p:cNvSpPr>
            <a:spLocks noChangeShapeType="1"/>
          </p:cNvSpPr>
          <p:nvPr/>
        </p:nvSpPr>
        <p:spPr bwMode="auto">
          <a:xfrm flipV="1">
            <a:off x="2133600" y="1981200"/>
            <a:ext cx="1143000" cy="6858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2" name="Line 12"/>
          <p:cNvSpPr>
            <a:spLocks noChangeShapeType="1"/>
          </p:cNvSpPr>
          <p:nvPr/>
        </p:nvSpPr>
        <p:spPr bwMode="auto">
          <a:xfrm>
            <a:off x="2209800" y="2819400"/>
            <a:ext cx="1066800" cy="8382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3" name="Line 13"/>
          <p:cNvSpPr>
            <a:spLocks noChangeShapeType="1"/>
          </p:cNvSpPr>
          <p:nvPr/>
        </p:nvSpPr>
        <p:spPr bwMode="auto">
          <a:xfrm flipV="1">
            <a:off x="3733800" y="2971800"/>
            <a:ext cx="11430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4" name="Line 14"/>
          <p:cNvSpPr>
            <a:spLocks noChangeShapeType="1"/>
          </p:cNvSpPr>
          <p:nvPr/>
        </p:nvSpPr>
        <p:spPr bwMode="auto">
          <a:xfrm>
            <a:off x="3733800" y="1981200"/>
            <a:ext cx="11430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5" name="Line 15"/>
          <p:cNvSpPr>
            <a:spLocks noChangeShapeType="1"/>
          </p:cNvSpPr>
          <p:nvPr/>
        </p:nvSpPr>
        <p:spPr bwMode="auto">
          <a:xfrm flipV="1">
            <a:off x="5181600" y="1981200"/>
            <a:ext cx="11430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6" name="Line 16"/>
          <p:cNvSpPr>
            <a:spLocks noChangeShapeType="1"/>
          </p:cNvSpPr>
          <p:nvPr/>
        </p:nvSpPr>
        <p:spPr bwMode="auto">
          <a:xfrm>
            <a:off x="6781800" y="1981200"/>
            <a:ext cx="11430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7" name="Line 17"/>
          <p:cNvSpPr>
            <a:spLocks noChangeShapeType="1"/>
          </p:cNvSpPr>
          <p:nvPr/>
        </p:nvSpPr>
        <p:spPr bwMode="auto">
          <a:xfrm flipV="1">
            <a:off x="6781800" y="3048000"/>
            <a:ext cx="1143000" cy="6858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8" name="Line 18"/>
          <p:cNvSpPr>
            <a:spLocks noChangeShapeType="1"/>
          </p:cNvSpPr>
          <p:nvPr/>
        </p:nvSpPr>
        <p:spPr bwMode="auto">
          <a:xfrm>
            <a:off x="5257800" y="2971800"/>
            <a:ext cx="10668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79" name="Line 19"/>
          <p:cNvSpPr>
            <a:spLocks noChangeShapeType="1"/>
          </p:cNvSpPr>
          <p:nvPr/>
        </p:nvSpPr>
        <p:spPr bwMode="auto">
          <a:xfrm>
            <a:off x="1981200" y="3048000"/>
            <a:ext cx="609600" cy="14478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80" name="Line 20"/>
          <p:cNvSpPr>
            <a:spLocks noChangeShapeType="1"/>
          </p:cNvSpPr>
          <p:nvPr/>
        </p:nvSpPr>
        <p:spPr bwMode="auto">
          <a:xfrm>
            <a:off x="2819400" y="4724400"/>
            <a:ext cx="2438400" cy="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81" name="Line 21"/>
          <p:cNvSpPr>
            <a:spLocks noChangeShapeType="1"/>
          </p:cNvSpPr>
          <p:nvPr/>
        </p:nvSpPr>
        <p:spPr bwMode="auto">
          <a:xfrm flipV="1">
            <a:off x="5715000" y="3962400"/>
            <a:ext cx="6858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382" name="Text Box 22"/>
          <p:cNvSpPr txBox="1">
            <a:spLocks noChangeArrowheads="1"/>
          </p:cNvSpPr>
          <p:nvPr/>
        </p:nvSpPr>
        <p:spPr bwMode="auto">
          <a:xfrm>
            <a:off x="2355850" y="18589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6</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83" name="Text Box 23"/>
          <p:cNvSpPr txBox="1">
            <a:spLocks noChangeArrowheads="1"/>
          </p:cNvSpPr>
          <p:nvPr/>
        </p:nvSpPr>
        <p:spPr bwMode="auto">
          <a:xfrm>
            <a:off x="2590800" y="27733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84" name="Text Box 24"/>
          <p:cNvSpPr txBox="1">
            <a:spLocks noChangeArrowheads="1"/>
          </p:cNvSpPr>
          <p:nvPr/>
        </p:nvSpPr>
        <p:spPr bwMode="auto">
          <a:xfrm>
            <a:off x="2279650" y="34480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5</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85" name="Text Box 25"/>
          <p:cNvSpPr txBox="1">
            <a:spLocks noChangeArrowheads="1"/>
          </p:cNvSpPr>
          <p:nvPr/>
        </p:nvSpPr>
        <p:spPr bwMode="auto">
          <a:xfrm>
            <a:off x="3803650" y="42211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2</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86" name="Text Box 26"/>
          <p:cNvSpPr txBox="1">
            <a:spLocks noChangeArrowheads="1"/>
          </p:cNvSpPr>
          <p:nvPr/>
        </p:nvSpPr>
        <p:spPr bwMode="auto">
          <a:xfrm>
            <a:off x="4114800" y="18589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1</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87" name="Text Box 27"/>
          <p:cNvSpPr txBox="1">
            <a:spLocks noChangeArrowheads="1"/>
          </p:cNvSpPr>
          <p:nvPr/>
        </p:nvSpPr>
        <p:spPr bwMode="auto">
          <a:xfrm>
            <a:off x="4022725" y="29146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1</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88" name="Text Box 28"/>
          <p:cNvSpPr txBox="1">
            <a:spLocks noChangeArrowheads="1"/>
          </p:cNvSpPr>
          <p:nvPr/>
        </p:nvSpPr>
        <p:spPr bwMode="auto">
          <a:xfrm>
            <a:off x="5480050" y="1905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8</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89" name="Text Box 29"/>
          <p:cNvSpPr txBox="1">
            <a:spLocks noChangeArrowheads="1"/>
          </p:cNvSpPr>
          <p:nvPr/>
        </p:nvSpPr>
        <p:spPr bwMode="auto">
          <a:xfrm>
            <a:off x="5638800" y="28956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7</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90" name="Text Box 30"/>
          <p:cNvSpPr txBox="1">
            <a:spLocks noChangeArrowheads="1"/>
          </p:cNvSpPr>
          <p:nvPr/>
        </p:nvSpPr>
        <p:spPr bwMode="auto">
          <a:xfrm>
            <a:off x="7232650" y="17827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2</a:t>
            </a:r>
            <a:endParaRPr kumimoji="1" lang="en-US" altLang="zh-CN" sz="3200" kern="1200" cap="none" spc="0" normalizeH="0" baseline="0" noProof="0">
              <a:solidFill>
                <a:srgbClr val="0000FF"/>
              </a:solidFill>
              <a:latin typeface="Times New Roman" panose="02020603050405020304" pitchFamily="18" charset="0"/>
              <a:ea typeface="+mn-ea"/>
              <a:cs typeface="+mn-cs"/>
            </a:endParaRPr>
          </a:p>
        </p:txBody>
      </p:sp>
      <p:sp>
        <p:nvSpPr>
          <p:cNvPr id="15391" name="Text Box 31"/>
          <p:cNvSpPr txBox="1">
            <a:spLocks noChangeArrowheads="1"/>
          </p:cNvSpPr>
          <p:nvPr/>
        </p:nvSpPr>
        <p:spPr bwMode="auto">
          <a:xfrm>
            <a:off x="6842125" y="30019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92" name="Text Box 32"/>
          <p:cNvSpPr txBox="1">
            <a:spLocks noChangeArrowheads="1"/>
          </p:cNvSpPr>
          <p:nvPr/>
        </p:nvSpPr>
        <p:spPr bwMode="auto">
          <a:xfrm>
            <a:off x="5622925" y="39925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399" name="Text Box 39"/>
          <p:cNvSpPr txBox="1">
            <a:spLocks noChangeArrowheads="1"/>
          </p:cNvSpPr>
          <p:nvPr/>
        </p:nvSpPr>
        <p:spPr bwMode="auto">
          <a:xfrm>
            <a:off x="525463" y="234950"/>
            <a:ext cx="7704138"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lnSpc>
                <a:spcPct val="120000"/>
              </a:lnSpc>
              <a:buClrTx/>
              <a:buSzTx/>
              <a:buFontTx/>
              <a:buNone/>
              <a:defRPr/>
            </a:pPr>
            <a:r>
              <a:rPr kumimoji="1" lang="zh-CN" altLang="en-US" sz="3200" b="1" u="sng" kern="1200" cap="none" spc="0" normalizeH="0" baseline="0" noProof="0" dirty="0">
                <a:solidFill>
                  <a:srgbClr val="FF0000"/>
                </a:solidFill>
                <a:latin typeface="Times New Roman" panose="02020603050405020304" pitchFamily="18" charset="0"/>
                <a:ea typeface="楷体_GB2312" pitchFamily="49" charset="-122"/>
                <a:cs typeface="+mn-cs"/>
              </a:rPr>
              <a:t>练习题</a:t>
            </a:r>
            <a:endParaRPr kumimoji="1" lang="zh-CN" altLang="en-US" sz="3200" b="1" kern="1200" cap="none" spc="0" normalizeH="0" baseline="0" noProof="0" dirty="0">
              <a:solidFill>
                <a:srgbClr val="FF0000"/>
              </a:solidFill>
              <a:latin typeface="Times New Roman" panose="02020603050405020304" pitchFamily="18" charset="0"/>
              <a:ea typeface="楷体_GB2312" pitchFamily="49" charset="-122"/>
              <a:cs typeface="+mn-cs"/>
            </a:endParaRPr>
          </a:p>
        </p:txBody>
      </p:sp>
      <p:sp>
        <p:nvSpPr>
          <p:cNvPr id="15400" name="AutoShape 40"/>
          <p:cNvSpPr>
            <a:spLocks noChangeArrowheads="1"/>
          </p:cNvSpPr>
          <p:nvPr/>
        </p:nvSpPr>
        <p:spPr bwMode="auto">
          <a:xfrm>
            <a:off x="762000" y="3200400"/>
            <a:ext cx="914400" cy="457200"/>
          </a:xfrm>
          <a:prstGeom prst="wedgeRoundRectCallout">
            <a:avLst>
              <a:gd name="adj1" fmla="val 62847"/>
              <a:gd name="adj2" fmla="val -113194"/>
              <a:gd name="adj3" fmla="val 16667"/>
            </a:avLst>
          </a:prstGeom>
          <a:solidFill>
            <a:srgbClr val="CCFFFF">
              <a:alpha val="50000"/>
            </a:srgbClr>
          </a:solidFill>
          <a:ln w="12700" cap="sq">
            <a:solidFill>
              <a:srgbClr val="00008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源点</a:t>
            </a:r>
            <a:endParaRPr kumimoji="1" lang="zh-CN" alt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2739" name="AutoShape 41"/>
          <p:cNvSpPr/>
          <p:nvPr/>
        </p:nvSpPr>
        <p:spPr>
          <a:xfrm>
            <a:off x="8229600" y="1600200"/>
            <a:ext cx="914400" cy="457200"/>
          </a:xfrm>
          <a:prstGeom prst="wedgeRoundRectCallout">
            <a:avLst>
              <a:gd name="adj1" fmla="val -55731"/>
              <a:gd name="adj2" fmla="val 188542"/>
              <a:gd name="adj3" fmla="val 16667"/>
            </a:avLst>
          </a:prstGeom>
          <a:solidFill>
            <a:srgbClr val="CCFFFF">
              <a:alpha val="50195"/>
            </a:srgbClr>
          </a:solidFill>
          <a:ln w="12700" cap="sq" cmpd="sng">
            <a:solidFill>
              <a:srgbClr val="000080"/>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zh-CN" altLang="en-US" dirty="0">
                <a:solidFill>
                  <a:srgbClr val="0000FF"/>
                </a:solidFill>
                <a:latin typeface="Times New Roman" panose="02020603050405020304" pitchFamily="18" charset="0"/>
                <a:ea typeface="楷体_GB2312" pitchFamily="49" charset="-122"/>
              </a:rPr>
              <a:t>汇点</a:t>
            </a:r>
            <a:endParaRPr lang="zh-CN" altLang="en-US" dirty="0">
              <a:solidFill>
                <a:srgbClr val="000000"/>
              </a:solidFill>
              <a:latin typeface="Times New Roman" panose="02020603050405020304" pitchFamily="18" charset="0"/>
              <a:ea typeface="Lucida Sans Unicode" panose="020B0602030504020204" pitchFamily="34" charset="0"/>
            </a:endParaRPr>
          </a:p>
        </p:txBody>
      </p:sp>
      <p:grpSp>
        <p:nvGrpSpPr>
          <p:cNvPr id="15408" name="Group 48"/>
          <p:cNvGrpSpPr/>
          <p:nvPr/>
        </p:nvGrpSpPr>
        <p:grpSpPr>
          <a:xfrm>
            <a:off x="3733800" y="1858963"/>
            <a:ext cx="1143000" cy="884237"/>
            <a:chOff x="2352" y="1171"/>
            <a:chExt cx="720" cy="557"/>
          </a:xfrm>
        </p:grpSpPr>
        <p:sp>
          <p:nvSpPr>
            <p:cNvPr id="15394" name="Line 34"/>
            <p:cNvSpPr>
              <a:spLocks noChangeShapeType="1"/>
            </p:cNvSpPr>
            <p:nvPr/>
          </p:nvSpPr>
          <p:spPr bwMode="auto">
            <a:xfrm>
              <a:off x="2352" y="1248"/>
              <a:ext cx="720" cy="480"/>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403" name="Text Box 43"/>
            <p:cNvSpPr txBox="1">
              <a:spLocks noChangeArrowheads="1"/>
            </p:cNvSpPr>
            <p:nvPr/>
          </p:nvSpPr>
          <p:spPr bwMode="auto">
            <a:xfrm>
              <a:off x="2592" y="117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b="1" kern="1200" cap="none" spc="0" normalizeH="0" baseline="0" noProof="0">
                  <a:solidFill>
                    <a:srgbClr val="0000FF"/>
                  </a:solidFill>
                  <a:latin typeface="Times New Roman" panose="02020603050405020304" pitchFamily="18" charset="0"/>
                  <a:ea typeface="+mn-ea"/>
                  <a:cs typeface="+mn-cs"/>
                </a:rPr>
                <a:t>1</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grpSp>
      <p:grpSp>
        <p:nvGrpSpPr>
          <p:cNvPr id="15409" name="Group 49"/>
          <p:cNvGrpSpPr/>
          <p:nvPr/>
        </p:nvGrpSpPr>
        <p:grpSpPr>
          <a:xfrm>
            <a:off x="5257800" y="2895600"/>
            <a:ext cx="1066800" cy="838200"/>
            <a:chOff x="3312" y="1824"/>
            <a:chExt cx="672" cy="528"/>
          </a:xfrm>
        </p:grpSpPr>
        <p:sp>
          <p:nvSpPr>
            <p:cNvPr id="15395" name="Line 35"/>
            <p:cNvSpPr>
              <a:spLocks noChangeShapeType="1"/>
            </p:cNvSpPr>
            <p:nvPr/>
          </p:nvSpPr>
          <p:spPr bwMode="auto">
            <a:xfrm>
              <a:off x="3312" y="1872"/>
              <a:ext cx="672" cy="480"/>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404" name="Text Box 44"/>
            <p:cNvSpPr txBox="1">
              <a:spLocks noChangeArrowheads="1"/>
            </p:cNvSpPr>
            <p:nvPr/>
          </p:nvSpPr>
          <p:spPr bwMode="auto">
            <a:xfrm>
              <a:off x="3552" y="182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b="1" kern="1200" cap="none" spc="0" normalizeH="0" baseline="0" noProof="0">
                  <a:solidFill>
                    <a:srgbClr val="0000FF"/>
                  </a:solidFill>
                  <a:latin typeface="Times New Roman" panose="02020603050405020304" pitchFamily="18" charset="0"/>
                  <a:ea typeface="+mn-ea"/>
                  <a:cs typeface="+mn-cs"/>
                </a:rPr>
                <a:t>7</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grpSp>
      <p:grpSp>
        <p:nvGrpSpPr>
          <p:cNvPr id="15410" name="Group 50"/>
          <p:cNvGrpSpPr/>
          <p:nvPr/>
        </p:nvGrpSpPr>
        <p:grpSpPr>
          <a:xfrm>
            <a:off x="6781800" y="3001963"/>
            <a:ext cx="1143000" cy="731837"/>
            <a:chOff x="4272" y="1891"/>
            <a:chExt cx="720" cy="461"/>
          </a:xfrm>
        </p:grpSpPr>
        <p:sp>
          <p:nvSpPr>
            <p:cNvPr id="15396" name="Line 36"/>
            <p:cNvSpPr>
              <a:spLocks noChangeShapeType="1"/>
            </p:cNvSpPr>
            <p:nvPr/>
          </p:nvSpPr>
          <p:spPr bwMode="auto">
            <a:xfrm flipV="1">
              <a:off x="4272" y="1920"/>
              <a:ext cx="720" cy="432"/>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5405" name="Text Box 45"/>
            <p:cNvSpPr txBox="1">
              <a:spLocks noChangeArrowheads="1"/>
            </p:cNvSpPr>
            <p:nvPr/>
          </p:nvSpPr>
          <p:spPr bwMode="auto">
            <a:xfrm>
              <a:off x="4316" y="189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b="1" kern="1200" cap="none" spc="0" normalizeH="0" baseline="0" noProof="0">
                  <a:solidFill>
                    <a:srgbClr val="0000FF"/>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grpSp>
      <p:grpSp>
        <p:nvGrpSpPr>
          <p:cNvPr id="15407" name="Group 47"/>
          <p:cNvGrpSpPr/>
          <p:nvPr/>
        </p:nvGrpSpPr>
        <p:grpSpPr>
          <a:xfrm>
            <a:off x="2133600" y="1858963"/>
            <a:ext cx="1143000" cy="808037"/>
            <a:chOff x="1344" y="1171"/>
            <a:chExt cx="720" cy="509"/>
          </a:xfrm>
        </p:grpSpPr>
        <p:sp>
          <p:nvSpPr>
            <p:cNvPr id="15402" name="Text Box 42"/>
            <p:cNvSpPr txBox="1">
              <a:spLocks noChangeArrowheads="1"/>
            </p:cNvSpPr>
            <p:nvPr/>
          </p:nvSpPr>
          <p:spPr bwMode="auto">
            <a:xfrm>
              <a:off x="1484" y="117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b="1" kern="1200" cap="none" spc="0" normalizeH="0" baseline="0" noProof="0">
                  <a:solidFill>
                    <a:srgbClr val="0000FF"/>
                  </a:solidFill>
                  <a:latin typeface="Times New Roman" panose="02020603050405020304" pitchFamily="18" charset="0"/>
                  <a:ea typeface="+mn-ea"/>
                  <a:cs typeface="+mn-cs"/>
                </a:rPr>
                <a:t>6</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15406" name="Line 46"/>
            <p:cNvSpPr>
              <a:spLocks noChangeShapeType="1"/>
            </p:cNvSpPr>
            <p:nvPr/>
          </p:nvSpPr>
          <p:spPr bwMode="auto">
            <a:xfrm flipV="1">
              <a:off x="1344" y="1248"/>
              <a:ext cx="720" cy="432"/>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pSp>
      <p:sp>
        <p:nvSpPr>
          <p:cNvPr id="72744" name="Rectangle 3"/>
          <p:cNvSpPr txBox="1"/>
          <p:nvPr/>
        </p:nvSpPr>
        <p:spPr>
          <a:xfrm>
            <a:off x="685800" y="4945063"/>
            <a:ext cx="9144000" cy="1655762"/>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342900" lvl="0" indent="-342900" eaLnBrk="1" hangingPunct="1">
              <a:lnSpc>
                <a:spcPct val="90000"/>
              </a:lnSpc>
              <a:buNone/>
            </a:pPr>
            <a:r>
              <a:rPr lang="zh-CN" altLang="en-US" sz="2400" b="1" dirty="0">
                <a:cs typeface="Lucida Sans Unicode" panose="020B0602030504020204" pitchFamily="34" charset="0"/>
              </a:rPr>
              <a:t>        </a:t>
            </a:r>
            <a:endParaRPr lang="en-US" altLang="zh-CN" sz="2400" b="1" dirty="0">
              <a:cs typeface="Lucida Sans Unicode" panose="020B0602030504020204" pitchFamily="34" charset="0"/>
            </a:endParaRPr>
          </a:p>
          <a:p>
            <a:pPr marL="342900" lvl="0" indent="-342900" eaLnBrk="1" hangingPunct="1">
              <a:lnSpc>
                <a:spcPct val="90000"/>
              </a:lnSpc>
              <a:buNone/>
            </a:pPr>
            <a:r>
              <a:rPr lang="en-US" altLang="zh-CN" sz="2400" b="1" dirty="0">
                <a:cs typeface="Lucida Sans Unicode" panose="020B0602030504020204" pitchFamily="34" charset="0"/>
              </a:rPr>
              <a:t>        </a:t>
            </a:r>
            <a:r>
              <a:rPr lang="zh-CN" altLang="en-US" sz="2400" b="1" dirty="0">
                <a:cs typeface="Lucida Sans Unicode" panose="020B0602030504020204" pitchFamily="34" charset="0"/>
              </a:rPr>
              <a:t>   </a:t>
            </a:r>
            <a:r>
              <a:rPr lang="en-US" altLang="zh-CN" sz="2400" b="1" dirty="0">
                <a:cs typeface="Lucida Sans Unicode" panose="020B0602030504020204" pitchFamily="34" charset="0"/>
              </a:rPr>
              <a:t>1</a:t>
            </a:r>
            <a:r>
              <a:rPr lang="zh-CN" altLang="en-US" sz="2400" b="1" dirty="0">
                <a:cs typeface="Lucida Sans Unicode" panose="020B0602030504020204" pitchFamily="34" charset="0"/>
              </a:rPr>
              <a:t>）绘制事件的最早发生时间和最晚发生时间表</a:t>
            </a:r>
            <a:endParaRPr lang="en-US" altLang="zh-CN" sz="2400" b="1" dirty="0">
              <a:cs typeface="Lucida Sans Unicode" panose="020B0602030504020204" pitchFamily="34" charset="0"/>
            </a:endParaRPr>
          </a:p>
          <a:p>
            <a:pPr marL="342900" lvl="0" indent="-342900" eaLnBrk="1" hangingPunct="1">
              <a:lnSpc>
                <a:spcPct val="90000"/>
              </a:lnSpc>
              <a:buNone/>
            </a:pPr>
            <a:r>
              <a:rPr lang="en-US" altLang="zh-CN" sz="2400" b="1" dirty="0">
                <a:cs typeface="Lucida Sans Unicode" panose="020B0602030504020204" pitchFamily="34" charset="0"/>
              </a:rPr>
              <a:t>           2</a:t>
            </a:r>
            <a:r>
              <a:rPr lang="zh-CN" altLang="en-US" sz="2400" b="1" dirty="0">
                <a:cs typeface="Lucida Sans Unicode" panose="020B0602030504020204" pitchFamily="34" charset="0"/>
              </a:rPr>
              <a:t>）绘制活动的最早开始时间和最晚开始时间表</a:t>
            </a:r>
            <a:endParaRPr lang="en-US" altLang="zh-CN" sz="2400" b="1" dirty="0">
              <a:cs typeface="Lucida Sans Unicode" panose="020B0602030504020204" pitchFamily="34" charset="0"/>
            </a:endParaRPr>
          </a:p>
          <a:p>
            <a:pPr marL="342900" lvl="0" indent="-342900" eaLnBrk="1" hangingPunct="1">
              <a:lnSpc>
                <a:spcPct val="90000"/>
              </a:lnSpc>
              <a:buNone/>
            </a:pPr>
            <a:r>
              <a:rPr lang="en-US" altLang="zh-CN" sz="2400" b="1" dirty="0">
                <a:cs typeface="Lucida Sans Unicode" panose="020B0602030504020204" pitchFamily="34" charset="0"/>
              </a:rPr>
              <a:t>        </a:t>
            </a:r>
            <a:r>
              <a:rPr lang="zh-CN" altLang="en-US" sz="2400" b="1" dirty="0">
                <a:cs typeface="Lucida Sans Unicode" panose="020B0602030504020204" pitchFamily="34" charset="0"/>
              </a:rPr>
              <a:t>   </a:t>
            </a:r>
            <a:r>
              <a:rPr lang="en-US" altLang="zh-CN" sz="2400" b="1" dirty="0">
                <a:cs typeface="Lucida Sans Unicode" panose="020B0602030504020204" pitchFamily="34" charset="0"/>
              </a:rPr>
              <a:t>3</a:t>
            </a:r>
            <a:r>
              <a:rPr lang="zh-CN" altLang="en-US" sz="2400" b="1" dirty="0">
                <a:cs typeface="Lucida Sans Unicode" panose="020B0602030504020204" pitchFamily="34" charset="0"/>
              </a:rPr>
              <a:t>）哪些是关键活动，在图中表示出关键路径</a:t>
            </a:r>
            <a:endParaRPr lang="zh-CN" altLang="en-US" sz="2400" b="1" dirty="0">
              <a:ea typeface="Lucida Sans Unicode" panose="020B0602030504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399"/>
                                        </p:tgtEl>
                                        <p:attrNameLst>
                                          <p:attrName>style.visibility</p:attrName>
                                        </p:attrNameLst>
                                      </p:cBhvr>
                                      <p:to>
                                        <p:strVal val="visible"/>
                                      </p:to>
                                    </p:set>
                                    <p:animEffect transition="in" filter="slide(fromTop)">
                                      <p:cBhvr>
                                        <p:cTn id="7" dur="500"/>
                                        <p:tgtEl>
                                          <p:spTgt spid="1539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407"/>
                                        </p:tgtEl>
                                        <p:attrNameLst>
                                          <p:attrName>style.visibility</p:attrName>
                                        </p:attrNameLst>
                                      </p:cBhvr>
                                      <p:to>
                                        <p:strVal val="visible"/>
                                      </p:to>
                                    </p:set>
                                    <p:animEffect transition="in" filter="dissolve">
                                      <p:cBhvr>
                                        <p:cTn id="12" dur="500"/>
                                        <p:tgtEl>
                                          <p:spTgt spid="154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408"/>
                                        </p:tgtEl>
                                        <p:attrNameLst>
                                          <p:attrName>style.visibility</p:attrName>
                                        </p:attrNameLst>
                                      </p:cBhvr>
                                      <p:to>
                                        <p:strVal val="visible"/>
                                      </p:to>
                                    </p:set>
                                    <p:animEffect transition="in" filter="dissolve">
                                      <p:cBhvr>
                                        <p:cTn id="17" dur="500"/>
                                        <p:tgtEl>
                                          <p:spTgt spid="154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409"/>
                                        </p:tgtEl>
                                        <p:attrNameLst>
                                          <p:attrName>style.visibility</p:attrName>
                                        </p:attrNameLst>
                                      </p:cBhvr>
                                      <p:to>
                                        <p:strVal val="visible"/>
                                      </p:to>
                                    </p:set>
                                    <p:animEffect transition="in" filter="dissolve">
                                      <p:cBhvr>
                                        <p:cTn id="22" dur="500"/>
                                        <p:tgtEl>
                                          <p:spTgt spid="1540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410"/>
                                        </p:tgtEl>
                                        <p:attrNameLst>
                                          <p:attrName>style.visibility</p:attrName>
                                        </p:attrNameLst>
                                      </p:cBhvr>
                                      <p:to>
                                        <p:strVal val="visible"/>
                                      </p:to>
                                    </p:set>
                                    <p:animEffect transition="in" filter="dissolve">
                                      <p:cBhvr>
                                        <p:cTn id="27" dur="500"/>
                                        <p:tgtEl>
                                          <p:spTgt spid="15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pSp>
        <p:nvGrpSpPr>
          <p:cNvPr id="73730" name="Group 2"/>
          <p:cNvGrpSpPr/>
          <p:nvPr/>
        </p:nvGrpSpPr>
        <p:grpSpPr>
          <a:xfrm>
            <a:off x="1295400" y="228600"/>
            <a:ext cx="6589713" cy="2913063"/>
            <a:chOff x="816" y="144"/>
            <a:chExt cx="4128" cy="2016"/>
          </a:xfrm>
        </p:grpSpPr>
        <p:sp>
          <p:nvSpPr>
            <p:cNvPr id="22531" name="Oval 3"/>
            <p:cNvSpPr>
              <a:spLocks noChangeArrowheads="1"/>
            </p:cNvSpPr>
            <p:nvPr/>
          </p:nvSpPr>
          <p:spPr bwMode="auto">
            <a:xfrm>
              <a:off x="816" y="672"/>
              <a:ext cx="288" cy="288"/>
            </a:xfrm>
            <a:prstGeom prst="ellipse">
              <a:avLst/>
            </a:prstGeom>
            <a:solidFill>
              <a:srgbClr val="99CC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a</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2" name="Oval 4"/>
            <p:cNvSpPr>
              <a:spLocks noChangeArrowheads="1"/>
            </p:cNvSpPr>
            <p:nvPr/>
          </p:nvSpPr>
          <p:spPr bwMode="auto">
            <a:xfrm>
              <a:off x="1776" y="144"/>
              <a:ext cx="288" cy="288"/>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b</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3" name="Oval 5"/>
            <p:cNvSpPr>
              <a:spLocks noChangeArrowheads="1"/>
            </p:cNvSpPr>
            <p:nvPr/>
          </p:nvSpPr>
          <p:spPr bwMode="auto">
            <a:xfrm>
              <a:off x="1776" y="1296"/>
              <a:ext cx="288" cy="288"/>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c</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4" name="Oval 6"/>
            <p:cNvSpPr>
              <a:spLocks noChangeArrowheads="1"/>
            </p:cNvSpPr>
            <p:nvPr/>
          </p:nvSpPr>
          <p:spPr bwMode="auto">
            <a:xfrm>
              <a:off x="1200" y="1872"/>
              <a:ext cx="288" cy="288"/>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d</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5" name="Oval 7"/>
            <p:cNvSpPr>
              <a:spLocks noChangeArrowheads="1"/>
            </p:cNvSpPr>
            <p:nvPr/>
          </p:nvSpPr>
          <p:spPr bwMode="auto">
            <a:xfrm>
              <a:off x="2736" y="720"/>
              <a:ext cx="281" cy="288"/>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e</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6" name="Oval 8"/>
            <p:cNvSpPr>
              <a:spLocks noChangeArrowheads="1"/>
            </p:cNvSpPr>
            <p:nvPr/>
          </p:nvSpPr>
          <p:spPr bwMode="auto">
            <a:xfrm>
              <a:off x="3024" y="1872"/>
              <a:ext cx="288" cy="288"/>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f</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7" name="Oval 9"/>
            <p:cNvSpPr>
              <a:spLocks noChangeArrowheads="1"/>
            </p:cNvSpPr>
            <p:nvPr/>
          </p:nvSpPr>
          <p:spPr bwMode="auto">
            <a:xfrm>
              <a:off x="3696" y="144"/>
              <a:ext cx="288" cy="288"/>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g</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8" name="Oval 10"/>
            <p:cNvSpPr>
              <a:spLocks noChangeArrowheads="1"/>
            </p:cNvSpPr>
            <p:nvPr/>
          </p:nvSpPr>
          <p:spPr bwMode="auto">
            <a:xfrm>
              <a:off x="3696" y="1296"/>
              <a:ext cx="288" cy="288"/>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h</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39" name="Oval 11"/>
            <p:cNvSpPr>
              <a:spLocks noChangeArrowheads="1"/>
            </p:cNvSpPr>
            <p:nvPr/>
          </p:nvSpPr>
          <p:spPr bwMode="auto">
            <a:xfrm>
              <a:off x="4656" y="720"/>
              <a:ext cx="288" cy="288"/>
            </a:xfrm>
            <a:prstGeom prst="ellipse">
              <a:avLst/>
            </a:prstGeom>
            <a:solidFill>
              <a:srgbClr val="99CC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k</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2540" name="Line 12"/>
            <p:cNvSpPr>
              <a:spLocks noChangeShapeType="1"/>
            </p:cNvSpPr>
            <p:nvPr/>
          </p:nvSpPr>
          <p:spPr bwMode="auto">
            <a:xfrm flipV="1">
              <a:off x="1056" y="288"/>
              <a:ext cx="720" cy="432"/>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1" name="Line 13"/>
            <p:cNvSpPr>
              <a:spLocks noChangeShapeType="1"/>
            </p:cNvSpPr>
            <p:nvPr/>
          </p:nvSpPr>
          <p:spPr bwMode="auto">
            <a:xfrm>
              <a:off x="1104" y="816"/>
              <a:ext cx="720" cy="576"/>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2" name="Line 14"/>
            <p:cNvSpPr>
              <a:spLocks noChangeShapeType="1"/>
            </p:cNvSpPr>
            <p:nvPr/>
          </p:nvSpPr>
          <p:spPr bwMode="auto">
            <a:xfrm flipV="1">
              <a:off x="2064" y="912"/>
              <a:ext cx="720" cy="48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3" name="Line 15"/>
            <p:cNvSpPr>
              <a:spLocks noChangeShapeType="1"/>
            </p:cNvSpPr>
            <p:nvPr/>
          </p:nvSpPr>
          <p:spPr bwMode="auto">
            <a:xfrm>
              <a:off x="2064" y="288"/>
              <a:ext cx="720" cy="48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4" name="Line 16"/>
            <p:cNvSpPr>
              <a:spLocks noChangeShapeType="1"/>
            </p:cNvSpPr>
            <p:nvPr/>
          </p:nvSpPr>
          <p:spPr bwMode="auto">
            <a:xfrm flipV="1">
              <a:off x="2976" y="288"/>
              <a:ext cx="720" cy="48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5" name="Line 17"/>
            <p:cNvSpPr>
              <a:spLocks noChangeShapeType="1"/>
            </p:cNvSpPr>
            <p:nvPr/>
          </p:nvSpPr>
          <p:spPr bwMode="auto">
            <a:xfrm>
              <a:off x="3984" y="288"/>
              <a:ext cx="720" cy="48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6" name="Line 18"/>
            <p:cNvSpPr>
              <a:spLocks noChangeShapeType="1"/>
            </p:cNvSpPr>
            <p:nvPr/>
          </p:nvSpPr>
          <p:spPr bwMode="auto">
            <a:xfrm flipV="1">
              <a:off x="3984" y="960"/>
              <a:ext cx="720" cy="432"/>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7" name="Line 19"/>
            <p:cNvSpPr>
              <a:spLocks noChangeShapeType="1"/>
            </p:cNvSpPr>
            <p:nvPr/>
          </p:nvSpPr>
          <p:spPr bwMode="auto">
            <a:xfrm>
              <a:off x="3024" y="912"/>
              <a:ext cx="672" cy="48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8" name="Line 20"/>
            <p:cNvSpPr>
              <a:spLocks noChangeShapeType="1"/>
            </p:cNvSpPr>
            <p:nvPr/>
          </p:nvSpPr>
          <p:spPr bwMode="auto">
            <a:xfrm>
              <a:off x="960" y="960"/>
              <a:ext cx="384" cy="912"/>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49" name="Line 21"/>
            <p:cNvSpPr>
              <a:spLocks noChangeShapeType="1"/>
            </p:cNvSpPr>
            <p:nvPr/>
          </p:nvSpPr>
          <p:spPr bwMode="auto">
            <a:xfrm>
              <a:off x="1488" y="2016"/>
              <a:ext cx="1529" cy="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50" name="Line 22"/>
            <p:cNvSpPr>
              <a:spLocks noChangeShapeType="1"/>
            </p:cNvSpPr>
            <p:nvPr/>
          </p:nvSpPr>
          <p:spPr bwMode="auto">
            <a:xfrm flipV="1">
              <a:off x="3312" y="1536"/>
              <a:ext cx="432" cy="48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51" name="Text Box 23"/>
            <p:cNvSpPr txBox="1">
              <a:spLocks noChangeArrowheads="1"/>
            </p:cNvSpPr>
            <p:nvPr/>
          </p:nvSpPr>
          <p:spPr bwMode="auto">
            <a:xfrm>
              <a:off x="1196" y="211"/>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6</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2" name="Text Box 24"/>
            <p:cNvSpPr txBox="1">
              <a:spLocks noChangeArrowheads="1"/>
            </p:cNvSpPr>
            <p:nvPr/>
          </p:nvSpPr>
          <p:spPr bwMode="auto">
            <a:xfrm>
              <a:off x="1344" y="787"/>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3" name="Text Box 25"/>
            <p:cNvSpPr txBox="1">
              <a:spLocks noChangeArrowheads="1"/>
            </p:cNvSpPr>
            <p:nvPr/>
          </p:nvSpPr>
          <p:spPr bwMode="auto">
            <a:xfrm>
              <a:off x="1148" y="1212"/>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5</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4" name="Text Box 26"/>
            <p:cNvSpPr txBox="1">
              <a:spLocks noChangeArrowheads="1"/>
            </p:cNvSpPr>
            <p:nvPr/>
          </p:nvSpPr>
          <p:spPr bwMode="auto">
            <a:xfrm>
              <a:off x="2108" y="1699"/>
              <a:ext cx="249"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2</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5" name="Text Box 27"/>
            <p:cNvSpPr txBox="1">
              <a:spLocks noChangeArrowheads="1"/>
            </p:cNvSpPr>
            <p:nvPr/>
          </p:nvSpPr>
          <p:spPr bwMode="auto">
            <a:xfrm>
              <a:off x="2304" y="211"/>
              <a:ext cx="249"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1</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6" name="Text Box 28"/>
            <p:cNvSpPr txBox="1">
              <a:spLocks noChangeArrowheads="1"/>
            </p:cNvSpPr>
            <p:nvPr/>
          </p:nvSpPr>
          <p:spPr bwMode="auto">
            <a:xfrm>
              <a:off x="2246" y="876"/>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1</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7" name="Text Box 29"/>
            <p:cNvSpPr txBox="1">
              <a:spLocks noChangeArrowheads="1"/>
            </p:cNvSpPr>
            <p:nvPr/>
          </p:nvSpPr>
          <p:spPr bwMode="auto">
            <a:xfrm>
              <a:off x="3164" y="240"/>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8</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8" name="Text Box 30"/>
            <p:cNvSpPr txBox="1">
              <a:spLocks noChangeArrowheads="1"/>
            </p:cNvSpPr>
            <p:nvPr/>
          </p:nvSpPr>
          <p:spPr bwMode="auto">
            <a:xfrm>
              <a:off x="3264" y="864"/>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7</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59" name="Text Box 31"/>
            <p:cNvSpPr txBox="1">
              <a:spLocks noChangeArrowheads="1"/>
            </p:cNvSpPr>
            <p:nvPr/>
          </p:nvSpPr>
          <p:spPr bwMode="auto">
            <a:xfrm>
              <a:off x="4268" y="163"/>
              <a:ext cx="249"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2</a:t>
              </a:r>
              <a:endParaRPr kumimoji="1" lang="en-US" altLang="zh-CN" sz="3200" kern="1200" cap="none" spc="0" normalizeH="0" baseline="0" noProof="0">
                <a:solidFill>
                  <a:srgbClr val="0000FF"/>
                </a:solidFill>
                <a:latin typeface="Times New Roman" panose="02020603050405020304" pitchFamily="18" charset="0"/>
                <a:ea typeface="+mn-ea"/>
                <a:cs typeface="+mn-cs"/>
              </a:endParaRPr>
            </a:p>
          </p:txBody>
        </p:sp>
        <p:sp>
          <p:nvSpPr>
            <p:cNvPr id="22560" name="Text Box 32"/>
            <p:cNvSpPr txBox="1">
              <a:spLocks noChangeArrowheads="1"/>
            </p:cNvSpPr>
            <p:nvPr/>
          </p:nvSpPr>
          <p:spPr bwMode="auto">
            <a:xfrm>
              <a:off x="4022" y="931"/>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2561" name="Text Box 33"/>
            <p:cNvSpPr txBox="1">
              <a:spLocks noChangeArrowheads="1"/>
            </p:cNvSpPr>
            <p:nvPr/>
          </p:nvSpPr>
          <p:spPr bwMode="auto">
            <a:xfrm>
              <a:off x="3254" y="1555"/>
              <a:ext cx="243" cy="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grpSp>
      <p:sp>
        <p:nvSpPr>
          <p:cNvPr id="22562" name="Line 34"/>
          <p:cNvSpPr>
            <a:spLocks noChangeShapeType="1"/>
          </p:cNvSpPr>
          <p:nvPr/>
        </p:nvSpPr>
        <p:spPr bwMode="auto">
          <a:xfrm>
            <a:off x="685800" y="6156325"/>
            <a:ext cx="7696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63" name="Line 35"/>
          <p:cNvSpPr>
            <a:spLocks noChangeShapeType="1"/>
          </p:cNvSpPr>
          <p:nvPr/>
        </p:nvSpPr>
        <p:spPr bwMode="auto">
          <a:xfrm>
            <a:off x="8382000" y="4022725"/>
            <a:ext cx="0" cy="2133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graphicFrame>
        <p:nvGraphicFramePr>
          <p:cNvPr id="22564" name="Object 36"/>
          <p:cNvGraphicFramePr>
            <a:graphicFrameLocks noChangeAspect="1"/>
          </p:cNvGraphicFramePr>
          <p:nvPr/>
        </p:nvGraphicFramePr>
        <p:xfrm>
          <a:off x="768350" y="4035425"/>
          <a:ext cx="7613650" cy="2273300"/>
        </p:xfrm>
        <a:graphic>
          <a:graphicData uri="http://schemas.openxmlformats.org/presentationml/2006/ole">
            <mc:AlternateContent xmlns:mc="http://schemas.openxmlformats.org/markup-compatibility/2006">
              <mc:Choice xmlns:v="urn:schemas-microsoft-com:vml" Requires="v">
                <p:oleObj spid="_x0000_s3079" name="" r:id="rId1" imgW="7609840" imgH="2275840" progId="Word.Document.8">
                  <p:embed/>
                </p:oleObj>
              </mc:Choice>
              <mc:Fallback>
                <p:oleObj name="" r:id="rId1" imgW="7609840" imgH="2275840" progId="Word.Document.8">
                  <p:embed/>
                  <p:pic>
                    <p:nvPicPr>
                      <p:cNvPr id="0" name="图片 3078"/>
                      <p:cNvPicPr/>
                      <p:nvPr/>
                    </p:nvPicPr>
                    <p:blipFill>
                      <a:blip r:embed="rId2"/>
                      <a:stretch>
                        <a:fillRect/>
                      </a:stretch>
                    </p:blipFill>
                    <p:spPr>
                      <a:xfrm>
                        <a:off x="768350" y="4035425"/>
                        <a:ext cx="7613650" cy="2273300"/>
                      </a:xfrm>
                      <a:prstGeom prst="rect">
                        <a:avLst/>
                      </a:prstGeom>
                      <a:noFill/>
                      <a:ln w="38100">
                        <a:noFill/>
                        <a:miter/>
                      </a:ln>
                    </p:spPr>
                  </p:pic>
                </p:oleObj>
              </mc:Fallback>
            </mc:AlternateContent>
          </a:graphicData>
        </a:graphic>
      </p:graphicFrame>
      <p:sp>
        <p:nvSpPr>
          <p:cNvPr id="22565" name="Text Box 37"/>
          <p:cNvSpPr txBox="1">
            <a:spLocks noChangeArrowheads="1"/>
          </p:cNvSpPr>
          <p:nvPr/>
        </p:nvSpPr>
        <p:spPr bwMode="auto">
          <a:xfrm>
            <a:off x="1676400" y="4784725"/>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600" kern="1200" cap="none" spc="0" normalizeH="0" baseline="0" noProof="0">
                <a:solidFill>
                  <a:srgbClr val="9900FF"/>
                </a:solidFill>
                <a:latin typeface="Times New Roman" panose="02020603050405020304" pitchFamily="18" charset="0"/>
                <a:ea typeface="+mn-ea"/>
                <a:cs typeface="+mn-cs"/>
              </a:rPr>
              <a:t>0</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74" name="Text Box 46"/>
          <p:cNvSpPr txBox="1">
            <a:spLocks noChangeArrowheads="1"/>
          </p:cNvSpPr>
          <p:nvPr/>
        </p:nvSpPr>
        <p:spPr bwMode="auto">
          <a:xfrm>
            <a:off x="2339975" y="480060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6</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75" name="Text Box 47"/>
          <p:cNvSpPr txBox="1">
            <a:spLocks noChangeArrowheads="1"/>
          </p:cNvSpPr>
          <p:nvPr/>
        </p:nvSpPr>
        <p:spPr bwMode="auto">
          <a:xfrm>
            <a:off x="3132138" y="479425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4</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76" name="Text Box 48"/>
          <p:cNvSpPr txBox="1">
            <a:spLocks noChangeArrowheads="1"/>
          </p:cNvSpPr>
          <p:nvPr/>
        </p:nvSpPr>
        <p:spPr bwMode="auto">
          <a:xfrm>
            <a:off x="3924300" y="479425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5</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77" name="Text Box 49"/>
          <p:cNvSpPr txBox="1">
            <a:spLocks noChangeArrowheads="1"/>
          </p:cNvSpPr>
          <p:nvPr/>
        </p:nvSpPr>
        <p:spPr bwMode="auto">
          <a:xfrm>
            <a:off x="5435600" y="479425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7</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78" name="Text Box 50"/>
          <p:cNvSpPr txBox="1">
            <a:spLocks noChangeArrowheads="1"/>
          </p:cNvSpPr>
          <p:nvPr/>
        </p:nvSpPr>
        <p:spPr bwMode="auto">
          <a:xfrm>
            <a:off x="6948488" y="479425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11</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79" name="Text Box 51"/>
          <p:cNvSpPr txBox="1">
            <a:spLocks noChangeArrowheads="1"/>
          </p:cNvSpPr>
          <p:nvPr/>
        </p:nvSpPr>
        <p:spPr bwMode="auto">
          <a:xfrm>
            <a:off x="4643438" y="479425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5</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80" name="Text Box 52"/>
          <p:cNvSpPr txBox="1">
            <a:spLocks noChangeArrowheads="1"/>
          </p:cNvSpPr>
          <p:nvPr/>
        </p:nvSpPr>
        <p:spPr bwMode="auto">
          <a:xfrm>
            <a:off x="4643438" y="4794250"/>
            <a:ext cx="641350" cy="641350"/>
          </a:xfrm>
          <a:prstGeom prst="rect">
            <a:avLst/>
          </a:prstGeom>
          <a:solidFill>
            <a:srgbClr val="C673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7</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81" name="Text Box 53"/>
          <p:cNvSpPr txBox="1">
            <a:spLocks noChangeArrowheads="1"/>
          </p:cNvSpPr>
          <p:nvPr/>
        </p:nvSpPr>
        <p:spPr bwMode="auto">
          <a:xfrm>
            <a:off x="6156325" y="479425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15</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82" name="Text Box 54"/>
          <p:cNvSpPr txBox="1">
            <a:spLocks noChangeArrowheads="1"/>
          </p:cNvSpPr>
          <p:nvPr/>
        </p:nvSpPr>
        <p:spPr bwMode="auto">
          <a:xfrm>
            <a:off x="6948488" y="4794250"/>
            <a:ext cx="641350" cy="641350"/>
          </a:xfrm>
          <a:prstGeom prst="rect">
            <a:avLst/>
          </a:prstGeom>
          <a:solidFill>
            <a:srgbClr val="C673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14</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83" name="Text Box 55"/>
          <p:cNvSpPr txBox="1">
            <a:spLocks noChangeArrowheads="1"/>
          </p:cNvSpPr>
          <p:nvPr/>
        </p:nvSpPr>
        <p:spPr bwMode="auto">
          <a:xfrm>
            <a:off x="7667625" y="4794250"/>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18</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84" name="Text Box 56"/>
          <p:cNvSpPr txBox="1">
            <a:spLocks noChangeArrowheads="1"/>
          </p:cNvSpPr>
          <p:nvPr/>
        </p:nvSpPr>
        <p:spPr bwMode="auto">
          <a:xfrm>
            <a:off x="7664450" y="5470525"/>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600" kern="1200" cap="none" spc="0" normalizeH="0" baseline="0" noProof="0">
                <a:solidFill>
                  <a:srgbClr val="9900FF"/>
                </a:solidFill>
                <a:latin typeface="Times New Roman" panose="02020603050405020304" pitchFamily="18" charset="0"/>
                <a:ea typeface="+mn-ea"/>
                <a:cs typeface="+mn-cs"/>
              </a:rPr>
              <a:t>18</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
        <p:nvSpPr>
          <p:cNvPr id="22593" name="Text Box 65"/>
          <p:cNvSpPr txBox="1">
            <a:spLocks noChangeArrowheads="1"/>
          </p:cNvSpPr>
          <p:nvPr/>
        </p:nvSpPr>
        <p:spPr bwMode="auto">
          <a:xfrm>
            <a:off x="6156325" y="5513388"/>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16</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594" name="Text Box 66"/>
          <p:cNvSpPr txBox="1">
            <a:spLocks noChangeArrowheads="1"/>
          </p:cNvSpPr>
          <p:nvPr/>
        </p:nvSpPr>
        <p:spPr bwMode="auto">
          <a:xfrm>
            <a:off x="6948488" y="5513388"/>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14</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595" name="Text Box 67"/>
          <p:cNvSpPr txBox="1">
            <a:spLocks noChangeArrowheads="1"/>
          </p:cNvSpPr>
          <p:nvPr/>
        </p:nvSpPr>
        <p:spPr bwMode="auto">
          <a:xfrm>
            <a:off x="4643438" y="5513388"/>
            <a:ext cx="60960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8</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596" name="Text Box 68"/>
          <p:cNvSpPr txBox="1">
            <a:spLocks noChangeArrowheads="1"/>
          </p:cNvSpPr>
          <p:nvPr/>
        </p:nvSpPr>
        <p:spPr bwMode="auto">
          <a:xfrm>
            <a:off x="2411413" y="5513388"/>
            <a:ext cx="60960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6</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597" name="Text Box 69"/>
          <p:cNvSpPr txBox="1">
            <a:spLocks noChangeArrowheads="1"/>
          </p:cNvSpPr>
          <p:nvPr/>
        </p:nvSpPr>
        <p:spPr bwMode="auto">
          <a:xfrm>
            <a:off x="3203575" y="5513388"/>
            <a:ext cx="60960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6</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598" name="Text Box 70"/>
          <p:cNvSpPr txBox="1">
            <a:spLocks noChangeArrowheads="1"/>
          </p:cNvSpPr>
          <p:nvPr/>
        </p:nvSpPr>
        <p:spPr bwMode="auto">
          <a:xfrm>
            <a:off x="5435600" y="5513388"/>
            <a:ext cx="64135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10</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599" name="Text Box 71"/>
          <p:cNvSpPr txBox="1">
            <a:spLocks noChangeArrowheads="1"/>
          </p:cNvSpPr>
          <p:nvPr/>
        </p:nvSpPr>
        <p:spPr bwMode="auto">
          <a:xfrm>
            <a:off x="3924300" y="5513388"/>
            <a:ext cx="60960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8</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600" name="Text Box 72"/>
          <p:cNvSpPr txBox="1">
            <a:spLocks noChangeArrowheads="1"/>
          </p:cNvSpPr>
          <p:nvPr/>
        </p:nvSpPr>
        <p:spPr bwMode="auto">
          <a:xfrm>
            <a:off x="1619250" y="5513388"/>
            <a:ext cx="609600" cy="641350"/>
          </a:xfrm>
          <a:prstGeom prst="rect">
            <a:avLst/>
          </a:prstGeom>
          <a:solidFill>
            <a:srgbClr val="DFA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0</a:t>
            </a:r>
            <a:endParaRPr kumimoji="1" lang="en-US" altLang="zh-CN" sz="3600" b="1" kern="1200" cap="none" spc="0" normalizeH="0" baseline="0" noProof="0">
              <a:solidFill>
                <a:srgbClr val="580094"/>
              </a:solidFill>
              <a:latin typeface="Times New Roman" panose="02020603050405020304" pitchFamily="18" charset="0"/>
              <a:ea typeface="+mn-ea"/>
              <a:cs typeface="+mn-cs"/>
            </a:endParaRPr>
          </a:p>
        </p:txBody>
      </p:sp>
      <p:sp>
        <p:nvSpPr>
          <p:cNvPr id="22601" name="Text Box 73"/>
          <p:cNvSpPr txBox="1">
            <a:spLocks noChangeArrowheads="1"/>
          </p:cNvSpPr>
          <p:nvPr/>
        </p:nvSpPr>
        <p:spPr bwMode="auto">
          <a:xfrm>
            <a:off x="4643438" y="5513388"/>
            <a:ext cx="641350" cy="641350"/>
          </a:xfrm>
          <a:prstGeom prst="rect">
            <a:avLst/>
          </a:prstGeom>
          <a:solidFill>
            <a:srgbClr val="C673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eaLnBrk="1" hangingPunct="1">
              <a:buClrTx/>
              <a:buSzTx/>
              <a:buFontTx/>
              <a:buNone/>
              <a:defRPr/>
            </a:pPr>
            <a:r>
              <a:rPr kumimoji="1" lang="en-US" altLang="zh-CN" sz="3600" b="1" kern="1200" cap="none" spc="0" normalizeH="0" baseline="0" noProof="0">
                <a:solidFill>
                  <a:srgbClr val="580094"/>
                </a:solidFill>
                <a:latin typeface="Times New Roman" panose="02020603050405020304" pitchFamily="18" charset="0"/>
                <a:ea typeface="+mn-ea"/>
                <a:cs typeface="+mn-cs"/>
              </a:rPr>
              <a:t>7</a:t>
            </a:r>
            <a:endParaRPr kumimoji="1" lang="en-US" altLang="zh-CN" sz="3600" kern="1200" cap="none" spc="0" normalizeH="0" baseline="0" noProof="0">
              <a:solidFill>
                <a:srgbClr val="000000"/>
              </a:solidFill>
              <a:latin typeface="Times New Roman" panose="02020603050405020304" pitchFamily="18" charset="0"/>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564"/>
                                        </p:tgtEl>
                                        <p:attrNameLst>
                                          <p:attrName>style.visibility</p:attrName>
                                        </p:attrNameLst>
                                      </p:cBhvr>
                                      <p:to>
                                        <p:strVal val="visible"/>
                                      </p:to>
                                    </p:set>
                                    <p:animEffect transition="in" filter="dissolve">
                                      <p:cBhvr>
                                        <p:cTn id="7" dur="500"/>
                                        <p:tgtEl>
                                          <p:spTgt spid="22564"/>
                                        </p:tgtEl>
                                      </p:cBhvr>
                                    </p:animEffect>
                                  </p:childTnLst>
                                </p:cTn>
                              </p:par>
                            </p:childTnLst>
                          </p:cTn>
                        </p:par>
                        <p:par>
                          <p:cTn id="8" fill="hold">
                            <p:stCondLst>
                              <p:cond delay="500"/>
                            </p:stCondLst>
                            <p:childTnLst>
                              <p:par>
                                <p:cTn id="9" presetID="17" presetClass="entr" presetSubtype="8" fill="hold" nodeType="afterEffect">
                                  <p:stCondLst>
                                    <p:cond delay="0"/>
                                  </p:stCondLst>
                                  <p:childTnLst>
                                    <p:set>
                                      <p:cBhvr>
                                        <p:cTn id="10" dur="1" fill="hold">
                                          <p:stCondLst>
                                            <p:cond delay="0"/>
                                          </p:stCondLst>
                                        </p:cTn>
                                        <p:tgtEl>
                                          <p:spTgt spid="22562"/>
                                        </p:tgtEl>
                                        <p:attrNameLst>
                                          <p:attrName>style.visibility</p:attrName>
                                        </p:attrNameLst>
                                      </p:cBhvr>
                                      <p:to>
                                        <p:strVal val="visible"/>
                                      </p:to>
                                    </p:set>
                                    <p:anim calcmode="lin" valueType="num">
                                      <p:cBhvr>
                                        <p:cTn id="11" dur="500" fill="hold"/>
                                        <p:tgtEl>
                                          <p:spTgt spid="22562"/>
                                        </p:tgtEl>
                                        <p:attrNameLst>
                                          <p:attrName>ppt_x</p:attrName>
                                        </p:attrNameLst>
                                      </p:cBhvr>
                                      <p:tavLst>
                                        <p:tav tm="0">
                                          <p:val>
                                            <p:strVal val="#ppt_x-#ppt_w/2"/>
                                          </p:val>
                                        </p:tav>
                                        <p:tav tm="100000">
                                          <p:val>
                                            <p:strVal val="#ppt_x"/>
                                          </p:val>
                                        </p:tav>
                                      </p:tavLst>
                                    </p:anim>
                                    <p:anim calcmode="lin" valueType="num">
                                      <p:cBhvr>
                                        <p:cTn id="12" dur="500" fill="hold"/>
                                        <p:tgtEl>
                                          <p:spTgt spid="22562"/>
                                        </p:tgtEl>
                                        <p:attrNameLst>
                                          <p:attrName>ppt_y</p:attrName>
                                        </p:attrNameLst>
                                      </p:cBhvr>
                                      <p:tavLst>
                                        <p:tav tm="0">
                                          <p:val>
                                            <p:strVal val="#ppt_y"/>
                                          </p:val>
                                        </p:tav>
                                        <p:tav tm="100000">
                                          <p:val>
                                            <p:strVal val="#ppt_y"/>
                                          </p:val>
                                        </p:tav>
                                      </p:tavLst>
                                    </p:anim>
                                    <p:anim calcmode="lin" valueType="num">
                                      <p:cBhvr>
                                        <p:cTn id="13" dur="500" fill="hold"/>
                                        <p:tgtEl>
                                          <p:spTgt spid="22562"/>
                                        </p:tgtEl>
                                        <p:attrNameLst>
                                          <p:attrName>ppt_w</p:attrName>
                                        </p:attrNameLst>
                                      </p:cBhvr>
                                      <p:tavLst>
                                        <p:tav tm="0">
                                          <p:val>
                                            <p:fltVal val="0.000000"/>
                                          </p:val>
                                        </p:tav>
                                        <p:tav tm="100000">
                                          <p:val>
                                            <p:strVal val="#ppt_w"/>
                                          </p:val>
                                        </p:tav>
                                      </p:tavLst>
                                    </p:anim>
                                    <p:anim calcmode="lin" valueType="num">
                                      <p:cBhvr>
                                        <p:cTn id="14" dur="500" fill="hold"/>
                                        <p:tgtEl>
                                          <p:spTgt spid="22562"/>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17" presetClass="entr" presetSubtype="4" fill="hold" nodeType="afterEffect">
                                  <p:stCondLst>
                                    <p:cond delay="0"/>
                                  </p:stCondLst>
                                  <p:childTnLst>
                                    <p:set>
                                      <p:cBhvr>
                                        <p:cTn id="17" dur="1" fill="hold">
                                          <p:stCondLst>
                                            <p:cond delay="0"/>
                                          </p:stCondLst>
                                        </p:cTn>
                                        <p:tgtEl>
                                          <p:spTgt spid="22563"/>
                                        </p:tgtEl>
                                        <p:attrNameLst>
                                          <p:attrName>style.visibility</p:attrName>
                                        </p:attrNameLst>
                                      </p:cBhvr>
                                      <p:to>
                                        <p:strVal val="visible"/>
                                      </p:to>
                                    </p:set>
                                    <p:anim calcmode="lin" valueType="num">
                                      <p:cBhvr>
                                        <p:cTn id="18" dur="500" fill="hold"/>
                                        <p:tgtEl>
                                          <p:spTgt spid="22563"/>
                                        </p:tgtEl>
                                        <p:attrNameLst>
                                          <p:attrName>ppt_x</p:attrName>
                                        </p:attrNameLst>
                                      </p:cBhvr>
                                      <p:tavLst>
                                        <p:tav tm="0">
                                          <p:val>
                                            <p:strVal val="#ppt_x"/>
                                          </p:val>
                                        </p:tav>
                                        <p:tav tm="100000">
                                          <p:val>
                                            <p:strVal val="#ppt_x"/>
                                          </p:val>
                                        </p:tav>
                                      </p:tavLst>
                                    </p:anim>
                                    <p:anim calcmode="lin" valueType="num">
                                      <p:cBhvr>
                                        <p:cTn id="19" dur="500" fill="hold"/>
                                        <p:tgtEl>
                                          <p:spTgt spid="22563"/>
                                        </p:tgtEl>
                                        <p:attrNameLst>
                                          <p:attrName>ppt_y</p:attrName>
                                        </p:attrNameLst>
                                      </p:cBhvr>
                                      <p:tavLst>
                                        <p:tav tm="0">
                                          <p:val>
                                            <p:strVal val="#ppt_y+#ppt_h/2"/>
                                          </p:val>
                                        </p:tav>
                                        <p:tav tm="100000">
                                          <p:val>
                                            <p:strVal val="#ppt_y"/>
                                          </p:val>
                                        </p:tav>
                                      </p:tavLst>
                                    </p:anim>
                                    <p:anim calcmode="lin" valueType="num">
                                      <p:cBhvr>
                                        <p:cTn id="20" dur="500" fill="hold"/>
                                        <p:tgtEl>
                                          <p:spTgt spid="22563"/>
                                        </p:tgtEl>
                                        <p:attrNameLst>
                                          <p:attrName>ppt_w</p:attrName>
                                        </p:attrNameLst>
                                      </p:cBhvr>
                                      <p:tavLst>
                                        <p:tav tm="0">
                                          <p:val>
                                            <p:strVal val="#ppt_w"/>
                                          </p:val>
                                        </p:tav>
                                        <p:tav tm="100000">
                                          <p:val>
                                            <p:strVal val="#ppt_w"/>
                                          </p:val>
                                        </p:tav>
                                      </p:tavLst>
                                    </p:anim>
                                    <p:anim calcmode="lin" valueType="num">
                                      <p:cBhvr>
                                        <p:cTn id="21" dur="500" fill="hold"/>
                                        <p:tgtEl>
                                          <p:spTgt spid="22563"/>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65"/>
                                        </p:tgtEl>
                                        <p:attrNameLst>
                                          <p:attrName>style.visibility</p:attrName>
                                        </p:attrNameLst>
                                      </p:cBhvr>
                                      <p:to>
                                        <p:strVal val="visible"/>
                                      </p:to>
                                    </p:set>
                                    <p:animEffect transition="in" filter="wipe(left)">
                                      <p:cBhvr>
                                        <p:cTn id="26" dur="500"/>
                                        <p:tgtEl>
                                          <p:spTgt spid="2256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76"/>
                                        </p:tgtEl>
                                        <p:attrNameLst>
                                          <p:attrName>style.visibility</p:attrName>
                                        </p:attrNameLst>
                                      </p:cBhvr>
                                      <p:to>
                                        <p:strVal val="visible"/>
                                      </p:to>
                                    </p:set>
                                    <p:animEffect transition="in" filter="wipe(left)">
                                      <p:cBhvr>
                                        <p:cTn id="31" dur="500"/>
                                        <p:tgtEl>
                                          <p:spTgt spid="2257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577"/>
                                        </p:tgtEl>
                                        <p:attrNameLst>
                                          <p:attrName>style.visibility</p:attrName>
                                        </p:attrNameLst>
                                      </p:cBhvr>
                                      <p:to>
                                        <p:strVal val="visible"/>
                                      </p:to>
                                    </p:set>
                                    <p:animEffect transition="in" filter="wipe(left)">
                                      <p:cBhvr>
                                        <p:cTn id="36" dur="500"/>
                                        <p:tgtEl>
                                          <p:spTgt spid="225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575"/>
                                        </p:tgtEl>
                                        <p:attrNameLst>
                                          <p:attrName>style.visibility</p:attrName>
                                        </p:attrNameLst>
                                      </p:cBhvr>
                                      <p:to>
                                        <p:strVal val="visible"/>
                                      </p:to>
                                    </p:set>
                                    <p:animEffect transition="in" filter="wipe(left)">
                                      <p:cBhvr>
                                        <p:cTn id="41" dur="500"/>
                                        <p:tgtEl>
                                          <p:spTgt spid="225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574"/>
                                        </p:tgtEl>
                                        <p:attrNameLst>
                                          <p:attrName>style.visibility</p:attrName>
                                        </p:attrNameLst>
                                      </p:cBhvr>
                                      <p:to>
                                        <p:strVal val="visible"/>
                                      </p:to>
                                    </p:set>
                                    <p:animEffect transition="in" filter="wipe(left)">
                                      <p:cBhvr>
                                        <p:cTn id="46" dur="500"/>
                                        <p:tgtEl>
                                          <p:spTgt spid="2257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2579"/>
                                        </p:tgtEl>
                                        <p:attrNameLst>
                                          <p:attrName>style.visibility</p:attrName>
                                        </p:attrNameLst>
                                      </p:cBhvr>
                                      <p:to>
                                        <p:strVal val="visible"/>
                                      </p:to>
                                    </p:set>
                                    <p:animEffect transition="in" filter="wipe(left)">
                                      <p:cBhvr>
                                        <p:cTn id="51" dur="500"/>
                                        <p:tgtEl>
                                          <p:spTgt spid="2257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580"/>
                                        </p:tgtEl>
                                        <p:attrNameLst>
                                          <p:attrName>style.visibility</p:attrName>
                                        </p:attrNameLst>
                                      </p:cBhvr>
                                      <p:to>
                                        <p:strVal val="visible"/>
                                      </p:to>
                                    </p:set>
                                    <p:animEffect transition="in" filter="wipe(left)">
                                      <p:cBhvr>
                                        <p:cTn id="56" dur="500"/>
                                        <p:tgtEl>
                                          <p:spTgt spid="2258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2578"/>
                                        </p:tgtEl>
                                        <p:attrNameLst>
                                          <p:attrName>style.visibility</p:attrName>
                                        </p:attrNameLst>
                                      </p:cBhvr>
                                      <p:to>
                                        <p:strVal val="visible"/>
                                      </p:to>
                                    </p:set>
                                    <p:animEffect transition="in" filter="wipe(left)">
                                      <p:cBhvr>
                                        <p:cTn id="61" dur="500"/>
                                        <p:tgtEl>
                                          <p:spTgt spid="2257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582"/>
                                        </p:tgtEl>
                                        <p:attrNameLst>
                                          <p:attrName>style.visibility</p:attrName>
                                        </p:attrNameLst>
                                      </p:cBhvr>
                                      <p:to>
                                        <p:strVal val="visible"/>
                                      </p:to>
                                    </p:set>
                                    <p:animEffect transition="in" filter="wipe(left)">
                                      <p:cBhvr>
                                        <p:cTn id="66" dur="500"/>
                                        <p:tgtEl>
                                          <p:spTgt spid="2258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2581"/>
                                        </p:tgtEl>
                                        <p:attrNameLst>
                                          <p:attrName>style.visibility</p:attrName>
                                        </p:attrNameLst>
                                      </p:cBhvr>
                                      <p:to>
                                        <p:strVal val="visible"/>
                                      </p:to>
                                    </p:set>
                                    <p:animEffect transition="in" filter="wipe(left)">
                                      <p:cBhvr>
                                        <p:cTn id="71" dur="500"/>
                                        <p:tgtEl>
                                          <p:spTgt spid="2258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583"/>
                                        </p:tgtEl>
                                        <p:attrNameLst>
                                          <p:attrName>style.visibility</p:attrName>
                                        </p:attrNameLst>
                                      </p:cBhvr>
                                      <p:to>
                                        <p:strVal val="visible"/>
                                      </p:to>
                                    </p:set>
                                    <p:animEffect transition="in" filter="wipe(left)">
                                      <p:cBhvr>
                                        <p:cTn id="76" dur="500"/>
                                        <p:tgtEl>
                                          <p:spTgt spid="2258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0" nodeType="clickEffect">
                                  <p:stCondLst>
                                    <p:cond delay="0"/>
                                  </p:stCondLst>
                                  <p:childTnLst>
                                    <p:set>
                                      <p:cBhvr>
                                        <p:cTn id="80" dur="1" fill="hold">
                                          <p:stCondLst>
                                            <p:cond delay="0"/>
                                          </p:stCondLst>
                                        </p:cTn>
                                        <p:tgtEl>
                                          <p:spTgt spid="22584"/>
                                        </p:tgtEl>
                                        <p:attrNameLst>
                                          <p:attrName>style.visibility</p:attrName>
                                        </p:attrNameLst>
                                      </p:cBhvr>
                                      <p:to>
                                        <p:strVal val="visible"/>
                                      </p:to>
                                    </p:set>
                                    <p:animEffect transition="in" filter="wipe(right)">
                                      <p:cBhvr>
                                        <p:cTn id="81" dur="500"/>
                                        <p:tgtEl>
                                          <p:spTgt spid="2258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22593"/>
                                        </p:tgtEl>
                                        <p:attrNameLst>
                                          <p:attrName>style.visibility</p:attrName>
                                        </p:attrNameLst>
                                      </p:cBhvr>
                                      <p:to>
                                        <p:strVal val="visible"/>
                                      </p:to>
                                    </p:set>
                                    <p:animEffect transition="in" filter="wipe(right)">
                                      <p:cBhvr>
                                        <p:cTn id="86" dur="500"/>
                                        <p:tgtEl>
                                          <p:spTgt spid="2259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grpId="0" nodeType="clickEffect">
                                  <p:stCondLst>
                                    <p:cond delay="0"/>
                                  </p:stCondLst>
                                  <p:childTnLst>
                                    <p:set>
                                      <p:cBhvr>
                                        <p:cTn id="90" dur="1" fill="hold">
                                          <p:stCondLst>
                                            <p:cond delay="0"/>
                                          </p:stCondLst>
                                        </p:cTn>
                                        <p:tgtEl>
                                          <p:spTgt spid="22594"/>
                                        </p:tgtEl>
                                        <p:attrNameLst>
                                          <p:attrName>style.visibility</p:attrName>
                                        </p:attrNameLst>
                                      </p:cBhvr>
                                      <p:to>
                                        <p:strVal val="visible"/>
                                      </p:to>
                                    </p:set>
                                    <p:animEffect transition="in" filter="wipe(right)">
                                      <p:cBhvr>
                                        <p:cTn id="91" dur="500"/>
                                        <p:tgtEl>
                                          <p:spTgt spid="2259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2" fill="hold" grpId="0" nodeType="clickEffect">
                                  <p:stCondLst>
                                    <p:cond delay="0"/>
                                  </p:stCondLst>
                                  <p:childTnLst>
                                    <p:set>
                                      <p:cBhvr>
                                        <p:cTn id="95" dur="1" fill="hold">
                                          <p:stCondLst>
                                            <p:cond delay="0"/>
                                          </p:stCondLst>
                                        </p:cTn>
                                        <p:tgtEl>
                                          <p:spTgt spid="22595"/>
                                        </p:tgtEl>
                                        <p:attrNameLst>
                                          <p:attrName>style.visibility</p:attrName>
                                        </p:attrNameLst>
                                      </p:cBhvr>
                                      <p:to>
                                        <p:strVal val="visible"/>
                                      </p:to>
                                    </p:set>
                                    <p:animEffect transition="in" filter="wipe(right)">
                                      <p:cBhvr>
                                        <p:cTn id="96" dur="500"/>
                                        <p:tgtEl>
                                          <p:spTgt spid="2259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0" nodeType="clickEffect">
                                  <p:stCondLst>
                                    <p:cond delay="0"/>
                                  </p:stCondLst>
                                  <p:childTnLst>
                                    <p:set>
                                      <p:cBhvr>
                                        <p:cTn id="100" dur="1" fill="hold">
                                          <p:stCondLst>
                                            <p:cond delay="0"/>
                                          </p:stCondLst>
                                        </p:cTn>
                                        <p:tgtEl>
                                          <p:spTgt spid="22601"/>
                                        </p:tgtEl>
                                        <p:attrNameLst>
                                          <p:attrName>style.visibility</p:attrName>
                                        </p:attrNameLst>
                                      </p:cBhvr>
                                      <p:to>
                                        <p:strVal val="visible"/>
                                      </p:to>
                                    </p:set>
                                    <p:animEffect transition="in" filter="wipe(right)">
                                      <p:cBhvr>
                                        <p:cTn id="101" dur="500"/>
                                        <p:tgtEl>
                                          <p:spTgt spid="2260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grpId="0" nodeType="clickEffect">
                                  <p:stCondLst>
                                    <p:cond delay="0"/>
                                  </p:stCondLst>
                                  <p:childTnLst>
                                    <p:set>
                                      <p:cBhvr>
                                        <p:cTn id="105" dur="1" fill="hold">
                                          <p:stCondLst>
                                            <p:cond delay="0"/>
                                          </p:stCondLst>
                                        </p:cTn>
                                        <p:tgtEl>
                                          <p:spTgt spid="22596"/>
                                        </p:tgtEl>
                                        <p:attrNameLst>
                                          <p:attrName>style.visibility</p:attrName>
                                        </p:attrNameLst>
                                      </p:cBhvr>
                                      <p:to>
                                        <p:strVal val="visible"/>
                                      </p:to>
                                    </p:set>
                                    <p:animEffect transition="in" filter="wipe(right)">
                                      <p:cBhvr>
                                        <p:cTn id="106" dur="500"/>
                                        <p:tgtEl>
                                          <p:spTgt spid="22596"/>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22597"/>
                                        </p:tgtEl>
                                        <p:attrNameLst>
                                          <p:attrName>style.visibility</p:attrName>
                                        </p:attrNameLst>
                                      </p:cBhvr>
                                      <p:to>
                                        <p:strVal val="visible"/>
                                      </p:to>
                                    </p:set>
                                    <p:animEffect transition="in" filter="wipe(right)">
                                      <p:cBhvr>
                                        <p:cTn id="111" dur="500"/>
                                        <p:tgtEl>
                                          <p:spTgt spid="2259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2" fill="hold" grpId="0" nodeType="clickEffect">
                                  <p:stCondLst>
                                    <p:cond delay="0"/>
                                  </p:stCondLst>
                                  <p:childTnLst>
                                    <p:set>
                                      <p:cBhvr>
                                        <p:cTn id="115" dur="1" fill="hold">
                                          <p:stCondLst>
                                            <p:cond delay="0"/>
                                          </p:stCondLst>
                                        </p:cTn>
                                        <p:tgtEl>
                                          <p:spTgt spid="22598"/>
                                        </p:tgtEl>
                                        <p:attrNameLst>
                                          <p:attrName>style.visibility</p:attrName>
                                        </p:attrNameLst>
                                      </p:cBhvr>
                                      <p:to>
                                        <p:strVal val="visible"/>
                                      </p:to>
                                    </p:set>
                                    <p:animEffect transition="in" filter="wipe(right)">
                                      <p:cBhvr>
                                        <p:cTn id="116" dur="500"/>
                                        <p:tgtEl>
                                          <p:spTgt spid="2259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2" fill="hold" grpId="0" nodeType="clickEffect">
                                  <p:stCondLst>
                                    <p:cond delay="0"/>
                                  </p:stCondLst>
                                  <p:childTnLst>
                                    <p:set>
                                      <p:cBhvr>
                                        <p:cTn id="120" dur="1" fill="hold">
                                          <p:stCondLst>
                                            <p:cond delay="0"/>
                                          </p:stCondLst>
                                        </p:cTn>
                                        <p:tgtEl>
                                          <p:spTgt spid="22599"/>
                                        </p:tgtEl>
                                        <p:attrNameLst>
                                          <p:attrName>style.visibility</p:attrName>
                                        </p:attrNameLst>
                                      </p:cBhvr>
                                      <p:to>
                                        <p:strVal val="visible"/>
                                      </p:to>
                                    </p:set>
                                    <p:animEffect transition="in" filter="wipe(right)">
                                      <p:cBhvr>
                                        <p:cTn id="121" dur="500"/>
                                        <p:tgtEl>
                                          <p:spTgt spid="2259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2" fill="hold" grpId="0" nodeType="clickEffect">
                                  <p:stCondLst>
                                    <p:cond delay="0"/>
                                  </p:stCondLst>
                                  <p:childTnLst>
                                    <p:set>
                                      <p:cBhvr>
                                        <p:cTn id="125" dur="1" fill="hold">
                                          <p:stCondLst>
                                            <p:cond delay="0"/>
                                          </p:stCondLst>
                                        </p:cTn>
                                        <p:tgtEl>
                                          <p:spTgt spid="22600"/>
                                        </p:tgtEl>
                                        <p:attrNameLst>
                                          <p:attrName>style.visibility</p:attrName>
                                        </p:attrNameLst>
                                      </p:cBhvr>
                                      <p:to>
                                        <p:strVal val="visible"/>
                                      </p:to>
                                    </p:set>
                                    <p:animEffect transition="in" filter="wipe(right)">
                                      <p:cBhvr>
                                        <p:cTn id="126" dur="500"/>
                                        <p:tgtEl>
                                          <p:spTgt spid="22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5" grpId="0"/>
      <p:bldP spid="22574" grpId="0" animBg="1"/>
      <p:bldP spid="22575" grpId="0" animBg="1"/>
      <p:bldP spid="22576" grpId="0" animBg="1"/>
      <p:bldP spid="22577" grpId="0" animBg="1"/>
      <p:bldP spid="22578" grpId="0" animBg="1"/>
      <p:bldP spid="22579" grpId="0" animBg="1"/>
      <p:bldP spid="22580" grpId="0" animBg="1"/>
      <p:bldP spid="22581" grpId="0" animBg="1"/>
      <p:bldP spid="22582" grpId="0" animBg="1"/>
      <p:bldP spid="22583" grpId="0" animBg="1"/>
      <p:bldP spid="22584" grpId="0"/>
      <p:bldP spid="22593" grpId="0" animBg="1"/>
      <p:bldP spid="22594" grpId="0" animBg="1"/>
      <p:bldP spid="22595" grpId="0" animBg="1"/>
      <p:bldP spid="22596" grpId="0" animBg="1"/>
      <p:bldP spid="22597" grpId="0" animBg="1"/>
      <p:bldP spid="22598" grpId="0" animBg="1"/>
      <p:bldP spid="22599" grpId="0" animBg="1"/>
      <p:bldP spid="22600" grpId="0" animBg="1"/>
      <p:bldP spid="226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1"/>
          <p:cNvSpPr/>
          <p:nvPr>
            <p:ph type="title"/>
          </p:nvPr>
        </p:nvSpPr>
        <p:spPr>
          <a:xfrm>
            <a:off x="457200" y="0"/>
            <a:ext cx="8228013" cy="1143000"/>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GB" dirty="0">
                <a:ea typeface="宋体" panose="02010600030101010101" pitchFamily="2" charset="-122"/>
              </a:rPr>
              <a:t>本章讨论的内容</a:t>
            </a:r>
            <a:endParaRPr lang="zh-CN" altLang="en-GB" dirty="0">
              <a:ea typeface="宋体" panose="02010600030101010101" pitchFamily="2" charset="-122"/>
            </a:endParaRPr>
          </a:p>
        </p:txBody>
      </p:sp>
      <p:sp>
        <p:nvSpPr>
          <p:cNvPr id="15363" name="Rectangle 2"/>
          <p:cNvSpPr/>
          <p:nvPr>
            <p:ph type="body"/>
          </p:nvPr>
        </p:nvSpPr>
        <p:spPr>
          <a:xfrm>
            <a:off x="457200" y="1447800"/>
            <a:ext cx="8228013" cy="4676775"/>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跟踪项目进展</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项目人员和组织</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工作量和进度估计</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风险管理</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项目计划与过程建模 </a:t>
            </a:r>
            <a:r>
              <a:rPr lang="en-GB" altLang="zh-CN" dirty="0">
                <a:ea typeface="宋体" panose="02010600030101010101" pitchFamily="2" charset="-122"/>
              </a:rPr>
              <a:t> </a:t>
            </a:r>
            <a:endParaRPr lang="en-GB" altLang="zh-CN" dirty="0">
              <a:ea typeface="宋体" panose="02010600030101010101" pitchFamily="2" charset="-122"/>
            </a:endParaRPr>
          </a:p>
        </p:txBody>
      </p:sp>
    </p:spTree>
  </p:cSld>
  <p:clrMapOvr>
    <a:masterClrMapping/>
  </p:clrMapOvr>
  <p:transition spd="med">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Line 2"/>
          <p:cNvSpPr/>
          <p:nvPr/>
        </p:nvSpPr>
        <p:spPr>
          <a:xfrm>
            <a:off x="685800" y="2501900"/>
            <a:ext cx="7696200" cy="0"/>
          </a:xfrm>
          <a:prstGeom prst="line">
            <a:avLst/>
          </a:prstGeom>
          <a:ln w="12700" cap="sq" cmpd="sng">
            <a:solidFill>
              <a:schemeClr val="tx1"/>
            </a:solidFill>
            <a:prstDash val="solid"/>
            <a:headEnd type="none" w="sm" len="sm"/>
            <a:tailEnd type="none" w="sm" len="sm"/>
          </a:ln>
        </p:spPr>
      </p:sp>
      <p:sp>
        <p:nvSpPr>
          <p:cNvPr id="23555" name="Line 3"/>
          <p:cNvSpPr/>
          <p:nvPr/>
        </p:nvSpPr>
        <p:spPr>
          <a:xfrm>
            <a:off x="8382000" y="368300"/>
            <a:ext cx="0" cy="2133600"/>
          </a:xfrm>
          <a:prstGeom prst="line">
            <a:avLst/>
          </a:prstGeom>
          <a:ln w="12700" cap="sq" cmpd="sng">
            <a:solidFill>
              <a:schemeClr val="tx1"/>
            </a:solidFill>
            <a:prstDash val="solid"/>
            <a:headEnd type="none" w="sm" len="sm"/>
            <a:tailEnd type="none" w="sm" len="sm"/>
          </a:ln>
        </p:spPr>
      </p:sp>
      <p:graphicFrame>
        <p:nvGraphicFramePr>
          <p:cNvPr id="23556" name="Object 4"/>
          <p:cNvGraphicFramePr>
            <a:graphicFrameLocks noChangeAspect="1"/>
          </p:cNvGraphicFramePr>
          <p:nvPr/>
        </p:nvGraphicFramePr>
        <p:xfrm>
          <a:off x="768350" y="381000"/>
          <a:ext cx="7613650" cy="2273300"/>
        </p:xfrm>
        <a:graphic>
          <a:graphicData uri="http://schemas.openxmlformats.org/presentationml/2006/ole">
            <mc:AlternateContent xmlns:mc="http://schemas.openxmlformats.org/markup-compatibility/2006">
              <mc:Choice xmlns:v="urn:schemas-microsoft-com:vml" Requires="v">
                <p:oleObj spid="_x0000_s3080" name="" r:id="rId1" imgW="7609840" imgH="2275840" progId="Word.Document.8">
                  <p:embed/>
                </p:oleObj>
              </mc:Choice>
              <mc:Fallback>
                <p:oleObj name="" r:id="rId1" imgW="7609840" imgH="2275840" progId="Word.Document.8">
                  <p:embed/>
                  <p:pic>
                    <p:nvPicPr>
                      <p:cNvPr id="0" name="图片 3079"/>
                      <p:cNvPicPr/>
                      <p:nvPr/>
                    </p:nvPicPr>
                    <p:blipFill>
                      <a:blip r:embed="rId2"/>
                      <a:stretch>
                        <a:fillRect/>
                      </a:stretch>
                    </p:blipFill>
                    <p:spPr>
                      <a:xfrm>
                        <a:off x="768350" y="381000"/>
                        <a:ext cx="7613650" cy="2273300"/>
                      </a:xfrm>
                      <a:prstGeom prst="rect">
                        <a:avLst/>
                      </a:prstGeom>
                      <a:noFill/>
                      <a:ln w="38100">
                        <a:noFill/>
                        <a:miter/>
                      </a:ln>
                    </p:spPr>
                  </p:pic>
                </p:oleObj>
              </mc:Fallback>
            </mc:AlternateContent>
          </a:graphicData>
        </a:graphic>
      </p:graphicFrame>
      <p:sp>
        <p:nvSpPr>
          <p:cNvPr id="23557" name="Text Box 5"/>
          <p:cNvSpPr txBox="1"/>
          <p:nvPr/>
        </p:nvSpPr>
        <p:spPr>
          <a:xfrm>
            <a:off x="1676400" y="11303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0</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58" name="Text Box 6"/>
          <p:cNvSpPr txBox="1"/>
          <p:nvPr/>
        </p:nvSpPr>
        <p:spPr>
          <a:xfrm>
            <a:off x="2438400" y="11303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6</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59" name="Text Box 7"/>
          <p:cNvSpPr txBox="1"/>
          <p:nvPr/>
        </p:nvSpPr>
        <p:spPr>
          <a:xfrm>
            <a:off x="3200400" y="11303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4</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0" name="Text Box 8"/>
          <p:cNvSpPr txBox="1"/>
          <p:nvPr/>
        </p:nvSpPr>
        <p:spPr>
          <a:xfrm>
            <a:off x="3962400" y="11303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5</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1" name="Text Box 9"/>
          <p:cNvSpPr txBox="1"/>
          <p:nvPr/>
        </p:nvSpPr>
        <p:spPr>
          <a:xfrm>
            <a:off x="4724400" y="11303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7</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2" name="Text Box 10"/>
          <p:cNvSpPr txBox="1"/>
          <p:nvPr/>
        </p:nvSpPr>
        <p:spPr>
          <a:xfrm>
            <a:off x="5486400" y="11303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7</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3" name="Text Box 11"/>
          <p:cNvSpPr txBox="1"/>
          <p:nvPr/>
        </p:nvSpPr>
        <p:spPr>
          <a:xfrm>
            <a:off x="6172200" y="11303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15</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4" name="Text Box 12"/>
          <p:cNvSpPr txBox="1"/>
          <p:nvPr/>
        </p:nvSpPr>
        <p:spPr>
          <a:xfrm>
            <a:off x="6902450" y="11303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14</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5" name="Text Box 13"/>
          <p:cNvSpPr txBox="1"/>
          <p:nvPr/>
        </p:nvSpPr>
        <p:spPr>
          <a:xfrm>
            <a:off x="7696200" y="11303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0000FF"/>
                </a:solidFill>
                <a:latin typeface="Times New Roman" panose="02020603050405020304" pitchFamily="18" charset="0"/>
                <a:cs typeface="Lucida Sans Unicode" panose="020B0602030504020204" pitchFamily="34" charset="0"/>
              </a:rPr>
              <a:t>18</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6" name="Text Box 14"/>
          <p:cNvSpPr txBox="1"/>
          <p:nvPr/>
        </p:nvSpPr>
        <p:spPr>
          <a:xfrm>
            <a:off x="7664450" y="18161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18</a:t>
            </a:r>
            <a:endParaRPr lang="en-US" altLang="zh-CN" sz="3600" b="1" dirty="0">
              <a:solidFill>
                <a:srgbClr val="580094"/>
              </a:solidFill>
              <a:latin typeface="Times New Roman" panose="02020603050405020304" pitchFamily="18" charset="0"/>
              <a:ea typeface="Lucida Sans Unicode" panose="020B0602030504020204" pitchFamily="34" charset="0"/>
            </a:endParaRPr>
          </a:p>
        </p:txBody>
      </p:sp>
      <p:sp>
        <p:nvSpPr>
          <p:cNvPr id="23567" name="Text Box 15"/>
          <p:cNvSpPr txBox="1"/>
          <p:nvPr/>
        </p:nvSpPr>
        <p:spPr>
          <a:xfrm>
            <a:off x="6902450" y="18161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14</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8" name="Text Box 16"/>
          <p:cNvSpPr txBox="1"/>
          <p:nvPr/>
        </p:nvSpPr>
        <p:spPr>
          <a:xfrm>
            <a:off x="6140450" y="18161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16</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69" name="Text Box 17"/>
          <p:cNvSpPr txBox="1"/>
          <p:nvPr/>
        </p:nvSpPr>
        <p:spPr>
          <a:xfrm>
            <a:off x="5378450" y="18161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10</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70" name="Text Box 18"/>
          <p:cNvSpPr txBox="1"/>
          <p:nvPr/>
        </p:nvSpPr>
        <p:spPr>
          <a:xfrm>
            <a:off x="4648200" y="1816100"/>
            <a:ext cx="60960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7</a:t>
            </a:r>
            <a:endParaRPr lang="en-US" altLang="zh-CN" sz="3600" b="1" dirty="0">
              <a:solidFill>
                <a:srgbClr val="580094"/>
              </a:solidFill>
              <a:latin typeface="Times New Roman" panose="02020603050405020304" pitchFamily="18" charset="0"/>
              <a:ea typeface="Lucida Sans Unicode" panose="020B0602030504020204" pitchFamily="34" charset="0"/>
            </a:endParaRPr>
          </a:p>
        </p:txBody>
      </p:sp>
      <p:sp>
        <p:nvSpPr>
          <p:cNvPr id="23571" name="Text Box 19"/>
          <p:cNvSpPr txBox="1"/>
          <p:nvPr/>
        </p:nvSpPr>
        <p:spPr>
          <a:xfrm>
            <a:off x="3854450" y="1816100"/>
            <a:ext cx="64135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8</a:t>
            </a:r>
            <a:endParaRPr lang="en-US" altLang="zh-CN" sz="3600" b="1" dirty="0">
              <a:solidFill>
                <a:srgbClr val="580094"/>
              </a:solidFill>
              <a:latin typeface="Times New Roman" panose="02020603050405020304" pitchFamily="18" charset="0"/>
              <a:ea typeface="Lucida Sans Unicode" panose="020B0602030504020204" pitchFamily="34" charset="0"/>
            </a:endParaRPr>
          </a:p>
        </p:txBody>
      </p:sp>
      <p:sp>
        <p:nvSpPr>
          <p:cNvPr id="23572" name="Text Box 20"/>
          <p:cNvSpPr txBox="1"/>
          <p:nvPr/>
        </p:nvSpPr>
        <p:spPr>
          <a:xfrm>
            <a:off x="3124200" y="1816100"/>
            <a:ext cx="53340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6</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73" name="Text Box 21"/>
          <p:cNvSpPr txBox="1"/>
          <p:nvPr/>
        </p:nvSpPr>
        <p:spPr>
          <a:xfrm>
            <a:off x="2330450" y="1816100"/>
            <a:ext cx="64135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6</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sp>
        <p:nvSpPr>
          <p:cNvPr id="23574" name="Text Box 22"/>
          <p:cNvSpPr txBox="1"/>
          <p:nvPr/>
        </p:nvSpPr>
        <p:spPr>
          <a:xfrm>
            <a:off x="1568450" y="1816100"/>
            <a:ext cx="641350"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sz="3600" b="1" dirty="0">
                <a:solidFill>
                  <a:srgbClr val="580094"/>
                </a:solidFill>
                <a:latin typeface="Times New Roman" panose="02020603050405020304" pitchFamily="18" charset="0"/>
                <a:cs typeface="Lucida Sans Unicode" panose="020B0602030504020204" pitchFamily="34" charset="0"/>
              </a:rPr>
              <a:t>0</a:t>
            </a:r>
            <a:endParaRPr lang="en-US" altLang="zh-CN" sz="3600" dirty="0">
              <a:solidFill>
                <a:schemeClr val="bg1"/>
              </a:solidFill>
              <a:latin typeface="Times New Roman" panose="02020603050405020304" pitchFamily="18" charset="0"/>
              <a:ea typeface="Lucida Sans Unicode" panose="020B0602030504020204" pitchFamily="34" charset="0"/>
            </a:endParaRPr>
          </a:p>
        </p:txBody>
      </p:sp>
      <p:graphicFrame>
        <p:nvGraphicFramePr>
          <p:cNvPr id="23575" name="Object 23"/>
          <p:cNvGraphicFramePr>
            <a:graphicFrameLocks noChangeAspect="1"/>
          </p:cNvGraphicFramePr>
          <p:nvPr/>
        </p:nvGraphicFramePr>
        <p:xfrm>
          <a:off x="484188" y="3048000"/>
          <a:ext cx="8278812" cy="3562350"/>
        </p:xfrm>
        <a:graphic>
          <a:graphicData uri="http://schemas.openxmlformats.org/presentationml/2006/ole">
            <mc:AlternateContent xmlns:mc="http://schemas.openxmlformats.org/markup-compatibility/2006">
              <mc:Choice xmlns:v="urn:schemas-microsoft-com:vml" Requires="v">
                <p:oleObj spid="_x0000_s3081" name="" r:id="rId3" imgW="8295640" imgH="3566160" progId="Word.Document.8">
                  <p:embed/>
                </p:oleObj>
              </mc:Choice>
              <mc:Fallback>
                <p:oleObj name="" r:id="rId3" imgW="8295640" imgH="3566160" progId="Word.Document.8">
                  <p:embed/>
                  <p:pic>
                    <p:nvPicPr>
                      <p:cNvPr id="0" name="图片 3080"/>
                      <p:cNvPicPr/>
                      <p:nvPr/>
                    </p:nvPicPr>
                    <p:blipFill>
                      <a:blip r:embed="rId4"/>
                      <a:stretch>
                        <a:fillRect/>
                      </a:stretch>
                    </p:blipFill>
                    <p:spPr>
                      <a:xfrm>
                        <a:off x="484188" y="3048000"/>
                        <a:ext cx="8278812" cy="3562350"/>
                      </a:xfrm>
                      <a:prstGeom prst="rect">
                        <a:avLst/>
                      </a:prstGeom>
                      <a:noFill/>
                      <a:ln w="38100">
                        <a:noFill/>
                        <a:miter/>
                      </a:ln>
                    </p:spPr>
                  </p:pic>
                </p:oleObj>
              </mc:Fallback>
            </mc:AlternateContent>
          </a:graphicData>
        </a:graphic>
      </p:graphicFrame>
      <p:sp>
        <p:nvSpPr>
          <p:cNvPr id="23576" name="Line 24"/>
          <p:cNvSpPr/>
          <p:nvPr/>
        </p:nvSpPr>
        <p:spPr>
          <a:xfrm>
            <a:off x="609600" y="6400800"/>
            <a:ext cx="8153400" cy="0"/>
          </a:xfrm>
          <a:prstGeom prst="line">
            <a:avLst/>
          </a:prstGeom>
          <a:ln w="12700" cap="sq" cmpd="sng">
            <a:solidFill>
              <a:schemeClr val="tx1"/>
            </a:solidFill>
            <a:prstDash val="solid"/>
            <a:headEnd type="none" w="sm" len="sm"/>
            <a:tailEnd type="none" w="sm" len="sm"/>
          </a:ln>
        </p:spPr>
      </p:sp>
      <p:sp>
        <p:nvSpPr>
          <p:cNvPr id="23577" name="Line 25"/>
          <p:cNvSpPr/>
          <p:nvPr/>
        </p:nvSpPr>
        <p:spPr>
          <a:xfrm>
            <a:off x="8763000" y="3124200"/>
            <a:ext cx="0" cy="3276600"/>
          </a:xfrm>
          <a:prstGeom prst="line">
            <a:avLst/>
          </a:prstGeom>
          <a:ln w="12700" cap="sq" cmpd="sng">
            <a:solidFill>
              <a:schemeClr val="tx1"/>
            </a:solidFill>
            <a:prstDash val="solid"/>
            <a:headEnd type="none" w="sm" len="sm"/>
            <a:tailEnd type="none" w="sm" len="sm"/>
          </a:ln>
        </p:spPr>
      </p:sp>
      <p:sp>
        <p:nvSpPr>
          <p:cNvPr id="23578" name="Text Box 26"/>
          <p:cNvSpPr txBox="1"/>
          <p:nvPr/>
        </p:nvSpPr>
        <p:spPr>
          <a:xfrm>
            <a:off x="114300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0</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79" name="Text Box 27"/>
          <p:cNvSpPr txBox="1"/>
          <p:nvPr/>
        </p:nvSpPr>
        <p:spPr>
          <a:xfrm>
            <a:off x="187325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0</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0" name="Text Box 28"/>
          <p:cNvSpPr txBox="1"/>
          <p:nvPr/>
        </p:nvSpPr>
        <p:spPr>
          <a:xfrm>
            <a:off x="255905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0</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1" name="Text Box 29"/>
          <p:cNvSpPr txBox="1"/>
          <p:nvPr/>
        </p:nvSpPr>
        <p:spPr>
          <a:xfrm>
            <a:off x="324485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6</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2" name="Text Box 30"/>
          <p:cNvSpPr txBox="1"/>
          <p:nvPr/>
        </p:nvSpPr>
        <p:spPr>
          <a:xfrm>
            <a:off x="396240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4</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3" name="Text Box 31"/>
          <p:cNvSpPr txBox="1"/>
          <p:nvPr/>
        </p:nvSpPr>
        <p:spPr>
          <a:xfrm>
            <a:off x="469265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5</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4" name="Text Box 32"/>
          <p:cNvSpPr txBox="1"/>
          <p:nvPr/>
        </p:nvSpPr>
        <p:spPr>
          <a:xfrm>
            <a:off x="537845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7</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5" name="Text Box 33"/>
          <p:cNvSpPr txBox="1"/>
          <p:nvPr/>
        </p:nvSpPr>
        <p:spPr>
          <a:xfrm>
            <a:off x="609600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7</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6" name="Text Box 34"/>
          <p:cNvSpPr txBox="1"/>
          <p:nvPr/>
        </p:nvSpPr>
        <p:spPr>
          <a:xfrm>
            <a:off x="6781800" y="434340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7</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7" name="Text Box 35"/>
          <p:cNvSpPr txBox="1"/>
          <p:nvPr/>
        </p:nvSpPr>
        <p:spPr>
          <a:xfrm>
            <a:off x="7359650" y="43434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15</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8" name="Text Box 36"/>
          <p:cNvSpPr txBox="1"/>
          <p:nvPr/>
        </p:nvSpPr>
        <p:spPr>
          <a:xfrm>
            <a:off x="8077200" y="434340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9900FF"/>
                </a:solidFill>
                <a:latin typeface="Times New Roman" panose="02020603050405020304" pitchFamily="18" charset="0"/>
                <a:cs typeface="Lucida Sans Unicode" panose="020B0602030504020204" pitchFamily="34" charset="0"/>
              </a:rPr>
              <a:t>14</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89" name="Text Box 37"/>
          <p:cNvSpPr txBox="1"/>
          <p:nvPr/>
        </p:nvSpPr>
        <p:spPr>
          <a:xfrm>
            <a:off x="8077200" y="507365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14</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0" name="Text Box 38"/>
          <p:cNvSpPr txBox="1"/>
          <p:nvPr/>
        </p:nvSpPr>
        <p:spPr>
          <a:xfrm>
            <a:off x="7391400" y="507365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16</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1" name="Text Box 39"/>
          <p:cNvSpPr txBox="1"/>
          <p:nvPr/>
        </p:nvSpPr>
        <p:spPr>
          <a:xfrm>
            <a:off x="114300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0</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2" name="Text Box 40"/>
          <p:cNvSpPr txBox="1"/>
          <p:nvPr/>
        </p:nvSpPr>
        <p:spPr>
          <a:xfrm>
            <a:off x="187325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2</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3" name="Text Box 41"/>
          <p:cNvSpPr txBox="1"/>
          <p:nvPr/>
        </p:nvSpPr>
        <p:spPr>
          <a:xfrm>
            <a:off x="255905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3</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4" name="Text Box 42"/>
          <p:cNvSpPr txBox="1"/>
          <p:nvPr/>
        </p:nvSpPr>
        <p:spPr>
          <a:xfrm>
            <a:off x="324485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6</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5" name="Text Box 43"/>
          <p:cNvSpPr txBox="1"/>
          <p:nvPr/>
        </p:nvSpPr>
        <p:spPr>
          <a:xfrm>
            <a:off x="396240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6</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6" name="Text Box 44"/>
          <p:cNvSpPr txBox="1"/>
          <p:nvPr/>
        </p:nvSpPr>
        <p:spPr>
          <a:xfrm>
            <a:off x="469265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8</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7" name="Text Box 45"/>
          <p:cNvSpPr txBox="1"/>
          <p:nvPr/>
        </p:nvSpPr>
        <p:spPr>
          <a:xfrm>
            <a:off x="537845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8</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8" name="Text Box 46"/>
          <p:cNvSpPr txBox="1"/>
          <p:nvPr/>
        </p:nvSpPr>
        <p:spPr>
          <a:xfrm>
            <a:off x="6096000" y="5073650"/>
            <a:ext cx="4127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7</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23599" name="Text Box 47"/>
          <p:cNvSpPr txBox="1"/>
          <p:nvPr/>
        </p:nvSpPr>
        <p:spPr>
          <a:xfrm>
            <a:off x="6673850" y="5073650"/>
            <a:ext cx="641350" cy="6413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3600" b="1" dirty="0">
                <a:solidFill>
                  <a:srgbClr val="CC0000"/>
                </a:solidFill>
                <a:latin typeface="Times New Roman" panose="02020603050405020304" pitchFamily="18" charset="0"/>
                <a:cs typeface="Lucida Sans Unicode" panose="020B0602030504020204" pitchFamily="34" charset="0"/>
              </a:rPr>
              <a:t>10</a:t>
            </a:r>
            <a:endParaRPr lang="en-US" altLang="zh-CN" dirty="0">
              <a:solidFill>
                <a:schemeClr val="bg1"/>
              </a:solidFill>
              <a:latin typeface="Times New Roman" panose="02020603050405020304" pitchFamily="18" charset="0"/>
              <a:ea typeface="Lucida Sans Unicode" panose="020B0602030504020204" pitchFamily="34" charset="0"/>
            </a:endParaRPr>
          </a:p>
        </p:txBody>
      </p:sp>
      <p:graphicFrame>
        <p:nvGraphicFramePr>
          <p:cNvPr id="23600" name="Object 48"/>
          <p:cNvGraphicFramePr>
            <a:graphicFrameLocks noChangeAspect="1"/>
          </p:cNvGraphicFramePr>
          <p:nvPr/>
        </p:nvGraphicFramePr>
        <p:xfrm>
          <a:off x="3200400" y="5807075"/>
          <a:ext cx="609600" cy="517525"/>
        </p:xfrm>
        <a:graphic>
          <a:graphicData uri="http://schemas.openxmlformats.org/presentationml/2006/ole">
            <mc:AlternateContent xmlns:mc="http://schemas.openxmlformats.org/markup-compatibility/2006">
              <mc:Choice xmlns:v="urn:schemas-microsoft-com:vml" Requires="v">
                <p:oleObj spid="_x0000_s3083" name="" r:id="rId5" imgW="289560" imgH="237490" progId="MS_ClipArt_Gallery.2">
                  <p:embed/>
                </p:oleObj>
              </mc:Choice>
              <mc:Fallback>
                <p:oleObj name="" r:id="rId5" imgW="289560" imgH="237490" progId="MS_ClipArt_Gallery.2">
                  <p:embed/>
                  <p:pic>
                    <p:nvPicPr>
                      <p:cNvPr id="0" name="图片 3082"/>
                      <p:cNvPicPr/>
                      <p:nvPr/>
                    </p:nvPicPr>
                    <p:blipFill>
                      <a:blip r:embed="rId6">
                        <a:clrChange>
                          <a:clrFrom>
                            <a:srgbClr val="000000"/>
                          </a:clrFrom>
                          <a:clrTo>
                            <a:srgbClr val="9999FF"/>
                          </a:clrTo>
                        </a:clrChange>
                        <a:clrChange>
                          <a:clrFrom>
                            <a:srgbClr val="FFFFFF"/>
                          </a:clrFrom>
                          <a:clrTo>
                            <a:srgbClr val="FFFFFF"/>
                          </a:clrTo>
                        </a:clrChange>
                      </a:blip>
                      <a:stretch>
                        <a:fillRect/>
                      </a:stretch>
                    </p:blipFill>
                    <p:spPr>
                      <a:xfrm>
                        <a:off x="3200400" y="5807075"/>
                        <a:ext cx="609600" cy="517525"/>
                      </a:xfrm>
                      <a:prstGeom prst="rect">
                        <a:avLst/>
                      </a:prstGeom>
                      <a:noFill/>
                      <a:ln w="38100">
                        <a:noFill/>
                        <a:miter/>
                      </a:ln>
                    </p:spPr>
                  </p:pic>
                </p:oleObj>
              </mc:Fallback>
            </mc:AlternateContent>
          </a:graphicData>
        </a:graphic>
      </p:graphicFrame>
      <p:graphicFrame>
        <p:nvGraphicFramePr>
          <p:cNvPr id="23601" name="Object 49"/>
          <p:cNvGraphicFramePr>
            <a:graphicFrameLocks noChangeAspect="1"/>
          </p:cNvGraphicFramePr>
          <p:nvPr/>
        </p:nvGraphicFramePr>
        <p:xfrm>
          <a:off x="1143000" y="5807075"/>
          <a:ext cx="609600" cy="517525"/>
        </p:xfrm>
        <a:graphic>
          <a:graphicData uri="http://schemas.openxmlformats.org/presentationml/2006/ole">
            <mc:AlternateContent xmlns:mc="http://schemas.openxmlformats.org/markup-compatibility/2006">
              <mc:Choice xmlns:v="urn:schemas-microsoft-com:vml" Requires="v">
                <p:oleObj spid="_x0000_s3084" name="" r:id="rId7" imgW="289560" imgH="237490" progId="MS_ClipArt_Gallery.2">
                  <p:embed/>
                </p:oleObj>
              </mc:Choice>
              <mc:Fallback>
                <p:oleObj name="" r:id="rId7" imgW="289560" imgH="237490" progId="MS_ClipArt_Gallery.2">
                  <p:embed/>
                  <p:pic>
                    <p:nvPicPr>
                      <p:cNvPr id="0" name="图片 3083"/>
                      <p:cNvPicPr/>
                      <p:nvPr/>
                    </p:nvPicPr>
                    <p:blipFill>
                      <a:blip r:embed="rId8">
                        <a:clrChange>
                          <a:clrFrom>
                            <a:srgbClr val="FFFFFF"/>
                          </a:clrFrom>
                          <a:clrTo>
                            <a:srgbClr val="FFFFFF"/>
                          </a:clrTo>
                        </a:clrChange>
                        <a:clrChange>
                          <a:clrFrom>
                            <a:srgbClr val="000000"/>
                          </a:clrFrom>
                          <a:clrTo>
                            <a:srgbClr val="9999FF"/>
                          </a:clrTo>
                        </a:clrChange>
                      </a:blip>
                      <a:stretch>
                        <a:fillRect/>
                      </a:stretch>
                    </p:blipFill>
                    <p:spPr>
                      <a:xfrm>
                        <a:off x="1143000" y="5807075"/>
                        <a:ext cx="609600" cy="517525"/>
                      </a:xfrm>
                      <a:prstGeom prst="rect">
                        <a:avLst/>
                      </a:prstGeom>
                      <a:noFill/>
                      <a:ln w="38100">
                        <a:noFill/>
                        <a:miter/>
                      </a:ln>
                    </p:spPr>
                  </p:pic>
                </p:oleObj>
              </mc:Fallback>
            </mc:AlternateContent>
          </a:graphicData>
        </a:graphic>
      </p:graphicFrame>
      <p:graphicFrame>
        <p:nvGraphicFramePr>
          <p:cNvPr id="23602" name="Object 50"/>
          <p:cNvGraphicFramePr>
            <a:graphicFrameLocks noChangeAspect="1"/>
          </p:cNvGraphicFramePr>
          <p:nvPr/>
        </p:nvGraphicFramePr>
        <p:xfrm>
          <a:off x="6019800" y="5807075"/>
          <a:ext cx="609600" cy="517525"/>
        </p:xfrm>
        <a:graphic>
          <a:graphicData uri="http://schemas.openxmlformats.org/presentationml/2006/ole">
            <mc:AlternateContent xmlns:mc="http://schemas.openxmlformats.org/markup-compatibility/2006">
              <mc:Choice xmlns:v="urn:schemas-microsoft-com:vml" Requires="v">
                <p:oleObj spid="_x0000_s3085" name="" r:id="rId9" imgW="289560" imgH="237490" progId="MS_ClipArt_Gallery.2">
                  <p:embed/>
                </p:oleObj>
              </mc:Choice>
              <mc:Fallback>
                <p:oleObj name="" r:id="rId9" imgW="289560" imgH="237490" progId="MS_ClipArt_Gallery.2">
                  <p:embed/>
                  <p:pic>
                    <p:nvPicPr>
                      <p:cNvPr id="0" name="图片 3084"/>
                      <p:cNvPicPr/>
                      <p:nvPr/>
                    </p:nvPicPr>
                    <p:blipFill>
                      <a:blip r:embed="rId10">
                        <a:clrChange>
                          <a:clrFrom>
                            <a:srgbClr val="000000"/>
                          </a:clrFrom>
                          <a:clrTo>
                            <a:srgbClr val="9999FF"/>
                          </a:clrTo>
                        </a:clrChange>
                        <a:clrChange>
                          <a:clrFrom>
                            <a:srgbClr val="FFFFFF"/>
                          </a:clrFrom>
                          <a:clrTo>
                            <a:srgbClr val="FFFFFF"/>
                          </a:clrTo>
                        </a:clrChange>
                      </a:blip>
                      <a:stretch>
                        <a:fillRect/>
                      </a:stretch>
                    </p:blipFill>
                    <p:spPr>
                      <a:xfrm>
                        <a:off x="6019800" y="5807075"/>
                        <a:ext cx="609600" cy="517525"/>
                      </a:xfrm>
                      <a:prstGeom prst="rect">
                        <a:avLst/>
                      </a:prstGeom>
                      <a:noFill/>
                      <a:ln w="38100">
                        <a:noFill/>
                        <a:miter/>
                      </a:ln>
                    </p:spPr>
                  </p:pic>
                </p:oleObj>
              </mc:Fallback>
            </mc:AlternateContent>
          </a:graphicData>
        </a:graphic>
      </p:graphicFrame>
      <p:graphicFrame>
        <p:nvGraphicFramePr>
          <p:cNvPr id="23603" name="Object 51"/>
          <p:cNvGraphicFramePr>
            <a:graphicFrameLocks noChangeAspect="1"/>
          </p:cNvGraphicFramePr>
          <p:nvPr/>
        </p:nvGraphicFramePr>
        <p:xfrm>
          <a:off x="8153400" y="5807075"/>
          <a:ext cx="609600" cy="517525"/>
        </p:xfrm>
        <a:graphic>
          <a:graphicData uri="http://schemas.openxmlformats.org/presentationml/2006/ole">
            <mc:AlternateContent xmlns:mc="http://schemas.openxmlformats.org/markup-compatibility/2006">
              <mc:Choice xmlns:v="urn:schemas-microsoft-com:vml" Requires="v">
                <p:oleObj spid="_x0000_s3082" name="" r:id="rId11" imgW="289560" imgH="237490" progId="MS_ClipArt_Gallery.2">
                  <p:embed/>
                </p:oleObj>
              </mc:Choice>
              <mc:Fallback>
                <p:oleObj name="" r:id="rId11" imgW="289560" imgH="237490" progId="MS_ClipArt_Gallery.2">
                  <p:embed/>
                  <p:pic>
                    <p:nvPicPr>
                      <p:cNvPr id="0" name="图片 3081"/>
                      <p:cNvPicPr/>
                      <p:nvPr/>
                    </p:nvPicPr>
                    <p:blipFill>
                      <a:blip r:embed="rId12">
                        <a:clrChange>
                          <a:clrFrom>
                            <a:srgbClr val="FFFFFF"/>
                          </a:clrFrom>
                          <a:clrTo>
                            <a:srgbClr val="FFFFFF"/>
                          </a:clrTo>
                        </a:clrChange>
                        <a:clrChange>
                          <a:clrFrom>
                            <a:srgbClr val="000000"/>
                          </a:clrFrom>
                          <a:clrTo>
                            <a:srgbClr val="9999FF"/>
                          </a:clrTo>
                        </a:clrChange>
                      </a:blip>
                      <a:stretch>
                        <a:fillRect/>
                      </a:stretch>
                    </p:blipFill>
                    <p:spPr>
                      <a:xfrm>
                        <a:off x="8153400" y="5807075"/>
                        <a:ext cx="609600" cy="5175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par>
                          <p:cTn id="8" fill="hold">
                            <p:stCondLst>
                              <p:cond delay="500"/>
                            </p:stCondLst>
                            <p:childTnLst>
                              <p:par>
                                <p:cTn id="9" presetID="17" presetClass="entr" presetSubtype="8" fill="hold" nodeType="afterEffect">
                                  <p:stCondLst>
                                    <p:cond delay="0"/>
                                  </p:stCondLst>
                                  <p:childTnLst>
                                    <p:set>
                                      <p:cBhvr>
                                        <p:cTn id="10" dur="1" fill="hold">
                                          <p:stCondLst>
                                            <p:cond delay="0"/>
                                          </p:stCondLst>
                                        </p:cTn>
                                        <p:tgtEl>
                                          <p:spTgt spid="23554"/>
                                        </p:tgtEl>
                                        <p:attrNameLst>
                                          <p:attrName>style.visibility</p:attrName>
                                        </p:attrNameLst>
                                      </p:cBhvr>
                                      <p:to>
                                        <p:strVal val="visible"/>
                                      </p:to>
                                    </p:set>
                                    <p:anim calcmode="lin" valueType="num">
                                      <p:cBhvr>
                                        <p:cTn id="11" dur="500" fill="hold"/>
                                        <p:tgtEl>
                                          <p:spTgt spid="23554"/>
                                        </p:tgtEl>
                                        <p:attrNameLst>
                                          <p:attrName>ppt_x</p:attrName>
                                        </p:attrNameLst>
                                      </p:cBhvr>
                                      <p:tavLst>
                                        <p:tav tm="0">
                                          <p:val>
                                            <p:strVal val="#ppt_x-#ppt_w/2"/>
                                          </p:val>
                                        </p:tav>
                                        <p:tav tm="100000">
                                          <p:val>
                                            <p:strVal val="#ppt_x"/>
                                          </p:val>
                                        </p:tav>
                                      </p:tavLst>
                                    </p:anim>
                                    <p:anim calcmode="lin" valueType="num">
                                      <p:cBhvr>
                                        <p:cTn id="12" dur="500" fill="hold"/>
                                        <p:tgtEl>
                                          <p:spTgt spid="23554"/>
                                        </p:tgtEl>
                                        <p:attrNameLst>
                                          <p:attrName>ppt_y</p:attrName>
                                        </p:attrNameLst>
                                      </p:cBhvr>
                                      <p:tavLst>
                                        <p:tav tm="0">
                                          <p:val>
                                            <p:strVal val="#ppt_y"/>
                                          </p:val>
                                        </p:tav>
                                        <p:tav tm="100000">
                                          <p:val>
                                            <p:strVal val="#ppt_y"/>
                                          </p:val>
                                        </p:tav>
                                      </p:tavLst>
                                    </p:anim>
                                    <p:anim calcmode="lin" valueType="num">
                                      <p:cBhvr>
                                        <p:cTn id="13" dur="500" fill="hold"/>
                                        <p:tgtEl>
                                          <p:spTgt spid="23554"/>
                                        </p:tgtEl>
                                        <p:attrNameLst>
                                          <p:attrName>ppt_w</p:attrName>
                                        </p:attrNameLst>
                                      </p:cBhvr>
                                      <p:tavLst>
                                        <p:tav tm="0">
                                          <p:val>
                                            <p:fltVal val="0.000000"/>
                                          </p:val>
                                        </p:tav>
                                        <p:tav tm="100000">
                                          <p:val>
                                            <p:strVal val="#ppt_w"/>
                                          </p:val>
                                        </p:tav>
                                      </p:tavLst>
                                    </p:anim>
                                    <p:anim calcmode="lin" valueType="num">
                                      <p:cBhvr>
                                        <p:cTn id="14" dur="500" fill="hold"/>
                                        <p:tgtEl>
                                          <p:spTgt spid="23554"/>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17" presetClass="entr" presetSubtype="4" fill="hold" nodeType="afterEffect">
                                  <p:stCondLst>
                                    <p:cond delay="0"/>
                                  </p:stCondLst>
                                  <p:childTnLst>
                                    <p:set>
                                      <p:cBhvr>
                                        <p:cTn id="17" dur="1" fill="hold">
                                          <p:stCondLst>
                                            <p:cond delay="0"/>
                                          </p:stCondLst>
                                        </p:cTn>
                                        <p:tgtEl>
                                          <p:spTgt spid="23555"/>
                                        </p:tgtEl>
                                        <p:attrNameLst>
                                          <p:attrName>style.visibility</p:attrName>
                                        </p:attrNameLst>
                                      </p:cBhvr>
                                      <p:to>
                                        <p:strVal val="visible"/>
                                      </p:to>
                                    </p:set>
                                    <p:anim calcmode="lin" valueType="num">
                                      <p:cBhvr>
                                        <p:cTn id="18" dur="500" fill="hold"/>
                                        <p:tgtEl>
                                          <p:spTgt spid="23555"/>
                                        </p:tgtEl>
                                        <p:attrNameLst>
                                          <p:attrName>ppt_x</p:attrName>
                                        </p:attrNameLst>
                                      </p:cBhvr>
                                      <p:tavLst>
                                        <p:tav tm="0">
                                          <p:val>
                                            <p:strVal val="#ppt_x"/>
                                          </p:val>
                                        </p:tav>
                                        <p:tav tm="100000">
                                          <p:val>
                                            <p:strVal val="#ppt_x"/>
                                          </p:val>
                                        </p:tav>
                                      </p:tavLst>
                                    </p:anim>
                                    <p:anim calcmode="lin" valueType="num">
                                      <p:cBhvr>
                                        <p:cTn id="19" dur="500" fill="hold"/>
                                        <p:tgtEl>
                                          <p:spTgt spid="23555"/>
                                        </p:tgtEl>
                                        <p:attrNameLst>
                                          <p:attrName>ppt_y</p:attrName>
                                        </p:attrNameLst>
                                      </p:cBhvr>
                                      <p:tavLst>
                                        <p:tav tm="0">
                                          <p:val>
                                            <p:strVal val="#ppt_y+#ppt_h/2"/>
                                          </p:val>
                                        </p:tav>
                                        <p:tav tm="100000">
                                          <p:val>
                                            <p:strVal val="#ppt_y"/>
                                          </p:val>
                                        </p:tav>
                                      </p:tavLst>
                                    </p:anim>
                                    <p:anim calcmode="lin" valueType="num">
                                      <p:cBhvr>
                                        <p:cTn id="20" dur="500" fill="hold"/>
                                        <p:tgtEl>
                                          <p:spTgt spid="23555"/>
                                        </p:tgtEl>
                                        <p:attrNameLst>
                                          <p:attrName>ppt_w</p:attrName>
                                        </p:attrNameLst>
                                      </p:cBhvr>
                                      <p:tavLst>
                                        <p:tav tm="0">
                                          <p:val>
                                            <p:strVal val="#ppt_w"/>
                                          </p:val>
                                        </p:tav>
                                        <p:tav tm="100000">
                                          <p:val>
                                            <p:strVal val="#ppt_w"/>
                                          </p:val>
                                        </p:tav>
                                      </p:tavLst>
                                    </p:anim>
                                    <p:anim calcmode="lin" valueType="num">
                                      <p:cBhvr>
                                        <p:cTn id="21" dur="500" fill="hold"/>
                                        <p:tgtEl>
                                          <p:spTgt spid="23555"/>
                                        </p:tgtEl>
                                        <p:attrNameLst>
                                          <p:attrName>ppt_h</p:attrName>
                                        </p:attrNameLst>
                                      </p:cBhvr>
                                      <p:tavLst>
                                        <p:tav tm="0">
                                          <p:val>
                                            <p:fltVal val="0.000000"/>
                                          </p:val>
                                        </p:tav>
                                        <p:tav tm="100000">
                                          <p:val>
                                            <p:strVal val="#ppt_h"/>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3557"/>
                                        </p:tgtEl>
                                        <p:attrNameLst>
                                          <p:attrName>style.visibility</p:attrName>
                                        </p:attrNameLst>
                                      </p:cBhvr>
                                      <p:to>
                                        <p:strVal val="visible"/>
                                      </p:to>
                                    </p:set>
                                    <p:animEffect transition="in" filter="wipe(left)">
                                      <p:cBhvr>
                                        <p:cTn id="25" dur="500"/>
                                        <p:tgtEl>
                                          <p:spTgt spid="23557"/>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3558"/>
                                        </p:tgtEl>
                                        <p:attrNameLst>
                                          <p:attrName>style.visibility</p:attrName>
                                        </p:attrNameLst>
                                      </p:cBhvr>
                                      <p:to>
                                        <p:strVal val="visible"/>
                                      </p:to>
                                    </p:set>
                                    <p:animEffect transition="in" filter="wipe(left)">
                                      <p:cBhvr>
                                        <p:cTn id="29" dur="500"/>
                                        <p:tgtEl>
                                          <p:spTgt spid="23558"/>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559"/>
                                        </p:tgtEl>
                                        <p:attrNameLst>
                                          <p:attrName>style.visibility</p:attrName>
                                        </p:attrNameLst>
                                      </p:cBhvr>
                                      <p:to>
                                        <p:strVal val="visible"/>
                                      </p:to>
                                    </p:set>
                                    <p:animEffect transition="in" filter="wipe(left)">
                                      <p:cBhvr>
                                        <p:cTn id="33" dur="500"/>
                                        <p:tgtEl>
                                          <p:spTgt spid="23559"/>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3560"/>
                                        </p:tgtEl>
                                        <p:attrNameLst>
                                          <p:attrName>style.visibility</p:attrName>
                                        </p:attrNameLst>
                                      </p:cBhvr>
                                      <p:to>
                                        <p:strVal val="visible"/>
                                      </p:to>
                                    </p:set>
                                    <p:animEffect transition="in" filter="wipe(left)">
                                      <p:cBhvr>
                                        <p:cTn id="37" dur="500"/>
                                        <p:tgtEl>
                                          <p:spTgt spid="23560"/>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3562"/>
                                        </p:tgtEl>
                                        <p:attrNameLst>
                                          <p:attrName>style.visibility</p:attrName>
                                        </p:attrNameLst>
                                      </p:cBhvr>
                                      <p:to>
                                        <p:strVal val="visible"/>
                                      </p:to>
                                    </p:set>
                                    <p:animEffect transition="in" filter="wipe(left)">
                                      <p:cBhvr>
                                        <p:cTn id="45" dur="500"/>
                                        <p:tgtEl>
                                          <p:spTgt spid="23562"/>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3563"/>
                                        </p:tgtEl>
                                        <p:attrNameLst>
                                          <p:attrName>style.visibility</p:attrName>
                                        </p:attrNameLst>
                                      </p:cBhvr>
                                      <p:to>
                                        <p:strVal val="visible"/>
                                      </p:to>
                                    </p:set>
                                    <p:animEffect transition="in" filter="wipe(left)">
                                      <p:cBhvr>
                                        <p:cTn id="49" dur="500"/>
                                        <p:tgtEl>
                                          <p:spTgt spid="23563"/>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23564"/>
                                        </p:tgtEl>
                                        <p:attrNameLst>
                                          <p:attrName>style.visibility</p:attrName>
                                        </p:attrNameLst>
                                      </p:cBhvr>
                                      <p:to>
                                        <p:strVal val="visible"/>
                                      </p:to>
                                    </p:set>
                                    <p:animEffect transition="in" filter="wipe(left)">
                                      <p:cBhvr>
                                        <p:cTn id="53" dur="500"/>
                                        <p:tgtEl>
                                          <p:spTgt spid="23564"/>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23565"/>
                                        </p:tgtEl>
                                        <p:attrNameLst>
                                          <p:attrName>style.visibility</p:attrName>
                                        </p:attrNameLst>
                                      </p:cBhvr>
                                      <p:to>
                                        <p:strVal val="visible"/>
                                      </p:to>
                                    </p:set>
                                    <p:animEffect transition="in" filter="wipe(left)">
                                      <p:cBhvr>
                                        <p:cTn id="57" dur="500"/>
                                        <p:tgtEl>
                                          <p:spTgt spid="23565"/>
                                        </p:tgtEl>
                                      </p:cBhvr>
                                    </p:animEffect>
                                  </p:childTnLst>
                                </p:cTn>
                              </p:par>
                            </p:childTnLst>
                          </p:cTn>
                        </p:par>
                        <p:par>
                          <p:cTn id="58" fill="hold">
                            <p:stCondLst>
                              <p:cond delay="6000"/>
                            </p:stCondLst>
                            <p:childTnLst>
                              <p:par>
                                <p:cTn id="59" presetID="22" presetClass="entr" presetSubtype="2" fill="hold" grpId="0" nodeType="afterEffect">
                                  <p:stCondLst>
                                    <p:cond delay="0"/>
                                  </p:stCondLst>
                                  <p:childTnLst>
                                    <p:set>
                                      <p:cBhvr>
                                        <p:cTn id="60" dur="1" fill="hold">
                                          <p:stCondLst>
                                            <p:cond delay="0"/>
                                          </p:stCondLst>
                                        </p:cTn>
                                        <p:tgtEl>
                                          <p:spTgt spid="23566"/>
                                        </p:tgtEl>
                                        <p:attrNameLst>
                                          <p:attrName>style.visibility</p:attrName>
                                        </p:attrNameLst>
                                      </p:cBhvr>
                                      <p:to>
                                        <p:strVal val="visible"/>
                                      </p:to>
                                    </p:set>
                                    <p:animEffect transition="in" filter="wipe(right)">
                                      <p:cBhvr>
                                        <p:cTn id="61" dur="500"/>
                                        <p:tgtEl>
                                          <p:spTgt spid="23566"/>
                                        </p:tgtEl>
                                      </p:cBhvr>
                                    </p:animEffect>
                                  </p:childTnLst>
                                </p:cTn>
                              </p:par>
                            </p:childTnLst>
                          </p:cTn>
                        </p:par>
                        <p:par>
                          <p:cTn id="62" fill="hold">
                            <p:stCondLst>
                              <p:cond delay="6500"/>
                            </p:stCondLst>
                            <p:childTnLst>
                              <p:par>
                                <p:cTn id="63" presetID="22" presetClass="entr" presetSubtype="2" fill="hold" grpId="0" nodeType="afterEffect">
                                  <p:stCondLst>
                                    <p:cond delay="0"/>
                                  </p:stCondLst>
                                  <p:childTnLst>
                                    <p:set>
                                      <p:cBhvr>
                                        <p:cTn id="64" dur="1" fill="hold">
                                          <p:stCondLst>
                                            <p:cond delay="0"/>
                                          </p:stCondLst>
                                        </p:cTn>
                                        <p:tgtEl>
                                          <p:spTgt spid="23567"/>
                                        </p:tgtEl>
                                        <p:attrNameLst>
                                          <p:attrName>style.visibility</p:attrName>
                                        </p:attrNameLst>
                                      </p:cBhvr>
                                      <p:to>
                                        <p:strVal val="visible"/>
                                      </p:to>
                                    </p:set>
                                    <p:animEffect transition="in" filter="wipe(right)">
                                      <p:cBhvr>
                                        <p:cTn id="65" dur="500"/>
                                        <p:tgtEl>
                                          <p:spTgt spid="23567"/>
                                        </p:tgtEl>
                                      </p:cBhvr>
                                    </p:animEffect>
                                  </p:childTnLst>
                                </p:cTn>
                              </p:par>
                            </p:childTnLst>
                          </p:cTn>
                        </p:par>
                        <p:par>
                          <p:cTn id="66" fill="hold">
                            <p:stCondLst>
                              <p:cond delay="7000"/>
                            </p:stCondLst>
                            <p:childTnLst>
                              <p:par>
                                <p:cTn id="67" presetID="22" presetClass="entr" presetSubtype="2" fill="hold" grpId="0" nodeType="afterEffect">
                                  <p:stCondLst>
                                    <p:cond delay="0"/>
                                  </p:stCondLst>
                                  <p:childTnLst>
                                    <p:set>
                                      <p:cBhvr>
                                        <p:cTn id="68" dur="1" fill="hold">
                                          <p:stCondLst>
                                            <p:cond delay="0"/>
                                          </p:stCondLst>
                                        </p:cTn>
                                        <p:tgtEl>
                                          <p:spTgt spid="23568"/>
                                        </p:tgtEl>
                                        <p:attrNameLst>
                                          <p:attrName>style.visibility</p:attrName>
                                        </p:attrNameLst>
                                      </p:cBhvr>
                                      <p:to>
                                        <p:strVal val="visible"/>
                                      </p:to>
                                    </p:set>
                                    <p:animEffect transition="in" filter="wipe(right)">
                                      <p:cBhvr>
                                        <p:cTn id="69" dur="500"/>
                                        <p:tgtEl>
                                          <p:spTgt spid="23568"/>
                                        </p:tgtEl>
                                      </p:cBhvr>
                                    </p:animEffect>
                                  </p:childTnLst>
                                </p:cTn>
                              </p:par>
                            </p:childTnLst>
                          </p:cTn>
                        </p:par>
                        <p:par>
                          <p:cTn id="70" fill="hold">
                            <p:stCondLst>
                              <p:cond delay="7500"/>
                            </p:stCondLst>
                            <p:childTnLst>
                              <p:par>
                                <p:cTn id="71" presetID="22" presetClass="entr" presetSubtype="2" fill="hold" grpId="0" nodeType="afterEffect">
                                  <p:stCondLst>
                                    <p:cond delay="0"/>
                                  </p:stCondLst>
                                  <p:childTnLst>
                                    <p:set>
                                      <p:cBhvr>
                                        <p:cTn id="72" dur="1" fill="hold">
                                          <p:stCondLst>
                                            <p:cond delay="0"/>
                                          </p:stCondLst>
                                        </p:cTn>
                                        <p:tgtEl>
                                          <p:spTgt spid="23569"/>
                                        </p:tgtEl>
                                        <p:attrNameLst>
                                          <p:attrName>style.visibility</p:attrName>
                                        </p:attrNameLst>
                                      </p:cBhvr>
                                      <p:to>
                                        <p:strVal val="visible"/>
                                      </p:to>
                                    </p:set>
                                    <p:animEffect transition="in" filter="wipe(right)">
                                      <p:cBhvr>
                                        <p:cTn id="73" dur="500"/>
                                        <p:tgtEl>
                                          <p:spTgt spid="23569"/>
                                        </p:tgtEl>
                                      </p:cBhvr>
                                    </p:animEffect>
                                  </p:childTnLst>
                                </p:cTn>
                              </p:par>
                            </p:childTnLst>
                          </p:cTn>
                        </p:par>
                        <p:par>
                          <p:cTn id="74" fill="hold">
                            <p:stCondLst>
                              <p:cond delay="8000"/>
                            </p:stCondLst>
                            <p:childTnLst>
                              <p:par>
                                <p:cTn id="75" presetID="22" presetClass="entr" presetSubtype="2" fill="hold" grpId="0" nodeType="afterEffect">
                                  <p:stCondLst>
                                    <p:cond delay="0"/>
                                  </p:stCondLst>
                                  <p:childTnLst>
                                    <p:set>
                                      <p:cBhvr>
                                        <p:cTn id="76" dur="1" fill="hold">
                                          <p:stCondLst>
                                            <p:cond delay="0"/>
                                          </p:stCondLst>
                                        </p:cTn>
                                        <p:tgtEl>
                                          <p:spTgt spid="23570"/>
                                        </p:tgtEl>
                                        <p:attrNameLst>
                                          <p:attrName>style.visibility</p:attrName>
                                        </p:attrNameLst>
                                      </p:cBhvr>
                                      <p:to>
                                        <p:strVal val="visible"/>
                                      </p:to>
                                    </p:set>
                                    <p:animEffect transition="in" filter="wipe(right)">
                                      <p:cBhvr>
                                        <p:cTn id="77" dur="500"/>
                                        <p:tgtEl>
                                          <p:spTgt spid="23570"/>
                                        </p:tgtEl>
                                      </p:cBhvr>
                                    </p:animEffect>
                                  </p:childTnLst>
                                </p:cTn>
                              </p:par>
                            </p:childTnLst>
                          </p:cTn>
                        </p:par>
                        <p:par>
                          <p:cTn id="78" fill="hold">
                            <p:stCondLst>
                              <p:cond delay="8500"/>
                            </p:stCondLst>
                            <p:childTnLst>
                              <p:par>
                                <p:cTn id="79" presetID="22" presetClass="entr" presetSubtype="2" fill="hold" grpId="0" nodeType="afterEffect">
                                  <p:stCondLst>
                                    <p:cond delay="0"/>
                                  </p:stCondLst>
                                  <p:childTnLst>
                                    <p:set>
                                      <p:cBhvr>
                                        <p:cTn id="80" dur="1" fill="hold">
                                          <p:stCondLst>
                                            <p:cond delay="0"/>
                                          </p:stCondLst>
                                        </p:cTn>
                                        <p:tgtEl>
                                          <p:spTgt spid="23571"/>
                                        </p:tgtEl>
                                        <p:attrNameLst>
                                          <p:attrName>style.visibility</p:attrName>
                                        </p:attrNameLst>
                                      </p:cBhvr>
                                      <p:to>
                                        <p:strVal val="visible"/>
                                      </p:to>
                                    </p:set>
                                    <p:animEffect transition="in" filter="wipe(right)">
                                      <p:cBhvr>
                                        <p:cTn id="81" dur="500"/>
                                        <p:tgtEl>
                                          <p:spTgt spid="23571"/>
                                        </p:tgtEl>
                                      </p:cBhvr>
                                    </p:animEffect>
                                  </p:childTnLst>
                                </p:cTn>
                              </p:par>
                            </p:childTnLst>
                          </p:cTn>
                        </p:par>
                        <p:par>
                          <p:cTn id="82" fill="hold">
                            <p:stCondLst>
                              <p:cond delay="9000"/>
                            </p:stCondLst>
                            <p:childTnLst>
                              <p:par>
                                <p:cTn id="83" presetID="22" presetClass="entr" presetSubtype="2" fill="hold" grpId="0" nodeType="afterEffect">
                                  <p:stCondLst>
                                    <p:cond delay="0"/>
                                  </p:stCondLst>
                                  <p:childTnLst>
                                    <p:set>
                                      <p:cBhvr>
                                        <p:cTn id="84" dur="1" fill="hold">
                                          <p:stCondLst>
                                            <p:cond delay="0"/>
                                          </p:stCondLst>
                                        </p:cTn>
                                        <p:tgtEl>
                                          <p:spTgt spid="23572"/>
                                        </p:tgtEl>
                                        <p:attrNameLst>
                                          <p:attrName>style.visibility</p:attrName>
                                        </p:attrNameLst>
                                      </p:cBhvr>
                                      <p:to>
                                        <p:strVal val="visible"/>
                                      </p:to>
                                    </p:set>
                                    <p:animEffect transition="in" filter="wipe(right)">
                                      <p:cBhvr>
                                        <p:cTn id="85" dur="500"/>
                                        <p:tgtEl>
                                          <p:spTgt spid="23572"/>
                                        </p:tgtEl>
                                      </p:cBhvr>
                                    </p:animEffect>
                                  </p:childTnLst>
                                </p:cTn>
                              </p:par>
                            </p:childTnLst>
                          </p:cTn>
                        </p:par>
                        <p:par>
                          <p:cTn id="86" fill="hold">
                            <p:stCondLst>
                              <p:cond delay="9500"/>
                            </p:stCondLst>
                            <p:childTnLst>
                              <p:par>
                                <p:cTn id="87" presetID="22" presetClass="entr" presetSubtype="2" fill="hold" grpId="0" nodeType="afterEffect">
                                  <p:stCondLst>
                                    <p:cond delay="0"/>
                                  </p:stCondLst>
                                  <p:childTnLst>
                                    <p:set>
                                      <p:cBhvr>
                                        <p:cTn id="88" dur="1" fill="hold">
                                          <p:stCondLst>
                                            <p:cond delay="0"/>
                                          </p:stCondLst>
                                        </p:cTn>
                                        <p:tgtEl>
                                          <p:spTgt spid="23573"/>
                                        </p:tgtEl>
                                        <p:attrNameLst>
                                          <p:attrName>style.visibility</p:attrName>
                                        </p:attrNameLst>
                                      </p:cBhvr>
                                      <p:to>
                                        <p:strVal val="visible"/>
                                      </p:to>
                                    </p:set>
                                    <p:animEffect transition="in" filter="wipe(right)">
                                      <p:cBhvr>
                                        <p:cTn id="89" dur="500"/>
                                        <p:tgtEl>
                                          <p:spTgt spid="23573"/>
                                        </p:tgtEl>
                                      </p:cBhvr>
                                    </p:animEffect>
                                  </p:childTnLst>
                                </p:cTn>
                              </p:par>
                            </p:childTnLst>
                          </p:cTn>
                        </p:par>
                        <p:par>
                          <p:cTn id="90" fill="hold">
                            <p:stCondLst>
                              <p:cond delay="10000"/>
                            </p:stCondLst>
                            <p:childTnLst>
                              <p:par>
                                <p:cTn id="91" presetID="22" presetClass="entr" presetSubtype="2" fill="hold" grpId="0" nodeType="afterEffect">
                                  <p:stCondLst>
                                    <p:cond delay="0"/>
                                  </p:stCondLst>
                                  <p:childTnLst>
                                    <p:set>
                                      <p:cBhvr>
                                        <p:cTn id="92" dur="1" fill="hold">
                                          <p:stCondLst>
                                            <p:cond delay="0"/>
                                          </p:stCondLst>
                                        </p:cTn>
                                        <p:tgtEl>
                                          <p:spTgt spid="23574"/>
                                        </p:tgtEl>
                                        <p:attrNameLst>
                                          <p:attrName>style.visibility</p:attrName>
                                        </p:attrNameLst>
                                      </p:cBhvr>
                                      <p:to>
                                        <p:strVal val="visible"/>
                                      </p:to>
                                    </p:set>
                                    <p:animEffect transition="in" filter="wipe(right)">
                                      <p:cBhvr>
                                        <p:cTn id="93" dur="500"/>
                                        <p:tgtEl>
                                          <p:spTgt spid="23574"/>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23575"/>
                                        </p:tgtEl>
                                        <p:attrNameLst>
                                          <p:attrName>style.visibility</p:attrName>
                                        </p:attrNameLst>
                                      </p:cBhvr>
                                      <p:to>
                                        <p:strVal val="visible"/>
                                      </p:to>
                                    </p:set>
                                    <p:animEffect transition="in" filter="checkerboard(across)">
                                      <p:cBhvr>
                                        <p:cTn id="98" dur="500"/>
                                        <p:tgtEl>
                                          <p:spTgt spid="23575"/>
                                        </p:tgtEl>
                                      </p:cBhvr>
                                    </p:animEffect>
                                  </p:childTnLst>
                                </p:cTn>
                              </p:par>
                            </p:childTnLst>
                          </p:cTn>
                        </p:par>
                        <p:par>
                          <p:cTn id="99" fill="hold">
                            <p:stCondLst>
                              <p:cond delay="500"/>
                            </p:stCondLst>
                            <p:childTnLst>
                              <p:par>
                                <p:cTn id="100" presetID="22" presetClass="entr" presetSubtype="8" fill="hold" nodeType="afterEffect">
                                  <p:stCondLst>
                                    <p:cond delay="0"/>
                                  </p:stCondLst>
                                  <p:childTnLst>
                                    <p:set>
                                      <p:cBhvr>
                                        <p:cTn id="101" dur="1" fill="hold">
                                          <p:stCondLst>
                                            <p:cond delay="0"/>
                                          </p:stCondLst>
                                        </p:cTn>
                                        <p:tgtEl>
                                          <p:spTgt spid="23576"/>
                                        </p:tgtEl>
                                        <p:attrNameLst>
                                          <p:attrName>style.visibility</p:attrName>
                                        </p:attrNameLst>
                                      </p:cBhvr>
                                      <p:to>
                                        <p:strVal val="visible"/>
                                      </p:to>
                                    </p:set>
                                    <p:animEffect transition="in" filter="wipe(left)">
                                      <p:cBhvr>
                                        <p:cTn id="102" dur="500"/>
                                        <p:tgtEl>
                                          <p:spTgt spid="23576"/>
                                        </p:tgtEl>
                                      </p:cBhvr>
                                    </p:animEffect>
                                  </p:childTnLst>
                                </p:cTn>
                              </p:par>
                            </p:childTnLst>
                          </p:cTn>
                        </p:par>
                        <p:par>
                          <p:cTn id="103" fill="hold">
                            <p:stCondLst>
                              <p:cond delay="1000"/>
                            </p:stCondLst>
                            <p:childTnLst>
                              <p:par>
                                <p:cTn id="104" presetID="22" presetClass="entr" presetSubtype="4" fill="hold" nodeType="afterEffect">
                                  <p:stCondLst>
                                    <p:cond delay="0"/>
                                  </p:stCondLst>
                                  <p:childTnLst>
                                    <p:set>
                                      <p:cBhvr>
                                        <p:cTn id="105" dur="1" fill="hold">
                                          <p:stCondLst>
                                            <p:cond delay="0"/>
                                          </p:stCondLst>
                                        </p:cTn>
                                        <p:tgtEl>
                                          <p:spTgt spid="23577"/>
                                        </p:tgtEl>
                                        <p:attrNameLst>
                                          <p:attrName>style.visibility</p:attrName>
                                        </p:attrNameLst>
                                      </p:cBhvr>
                                      <p:to>
                                        <p:strVal val="visible"/>
                                      </p:to>
                                    </p:set>
                                    <p:animEffect transition="in" filter="wipe(down)">
                                      <p:cBhvr>
                                        <p:cTn id="106" dur="500"/>
                                        <p:tgtEl>
                                          <p:spTgt spid="2357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3578"/>
                                        </p:tgtEl>
                                        <p:attrNameLst>
                                          <p:attrName>style.visibility</p:attrName>
                                        </p:attrNameLst>
                                      </p:cBhvr>
                                      <p:to>
                                        <p:strVal val="visible"/>
                                      </p:to>
                                    </p:set>
                                    <p:animEffect transition="in" filter="wipe(left)">
                                      <p:cBhvr>
                                        <p:cTn id="111" dur="500"/>
                                        <p:tgtEl>
                                          <p:spTgt spid="23578"/>
                                        </p:tgtEl>
                                      </p:cBhvr>
                                    </p:animEffect>
                                  </p:childTnLst>
                                </p:cTn>
                              </p:par>
                            </p:childTnLst>
                          </p:cTn>
                        </p:par>
                        <p:par>
                          <p:cTn id="112" fill="hold">
                            <p:stCondLst>
                              <p:cond delay="500"/>
                            </p:stCondLst>
                            <p:childTnLst>
                              <p:par>
                                <p:cTn id="113" presetID="22" presetClass="entr" presetSubtype="8" fill="hold" grpId="0" nodeType="afterEffect">
                                  <p:stCondLst>
                                    <p:cond delay="1000"/>
                                  </p:stCondLst>
                                  <p:childTnLst>
                                    <p:set>
                                      <p:cBhvr>
                                        <p:cTn id="114" dur="1" fill="hold">
                                          <p:stCondLst>
                                            <p:cond delay="0"/>
                                          </p:stCondLst>
                                        </p:cTn>
                                        <p:tgtEl>
                                          <p:spTgt spid="23579"/>
                                        </p:tgtEl>
                                        <p:attrNameLst>
                                          <p:attrName>style.visibility</p:attrName>
                                        </p:attrNameLst>
                                      </p:cBhvr>
                                      <p:to>
                                        <p:strVal val="visible"/>
                                      </p:to>
                                    </p:set>
                                    <p:animEffect transition="in" filter="wipe(left)">
                                      <p:cBhvr>
                                        <p:cTn id="115" dur="500"/>
                                        <p:tgtEl>
                                          <p:spTgt spid="23579"/>
                                        </p:tgtEl>
                                      </p:cBhvr>
                                    </p:animEffect>
                                  </p:childTnLst>
                                </p:cTn>
                              </p:par>
                            </p:childTnLst>
                          </p:cTn>
                        </p:par>
                        <p:par>
                          <p:cTn id="116" fill="hold">
                            <p:stCondLst>
                              <p:cond delay="2000"/>
                            </p:stCondLst>
                            <p:childTnLst>
                              <p:par>
                                <p:cTn id="117" presetID="22" presetClass="entr" presetSubtype="8" fill="hold" grpId="0" nodeType="afterEffect">
                                  <p:stCondLst>
                                    <p:cond delay="1000"/>
                                  </p:stCondLst>
                                  <p:childTnLst>
                                    <p:set>
                                      <p:cBhvr>
                                        <p:cTn id="118" dur="1" fill="hold">
                                          <p:stCondLst>
                                            <p:cond delay="0"/>
                                          </p:stCondLst>
                                        </p:cTn>
                                        <p:tgtEl>
                                          <p:spTgt spid="23580"/>
                                        </p:tgtEl>
                                        <p:attrNameLst>
                                          <p:attrName>style.visibility</p:attrName>
                                        </p:attrNameLst>
                                      </p:cBhvr>
                                      <p:to>
                                        <p:strVal val="visible"/>
                                      </p:to>
                                    </p:set>
                                    <p:animEffect transition="in" filter="wipe(left)">
                                      <p:cBhvr>
                                        <p:cTn id="119" dur="500"/>
                                        <p:tgtEl>
                                          <p:spTgt spid="23580"/>
                                        </p:tgtEl>
                                      </p:cBhvr>
                                    </p:animEffect>
                                  </p:childTnLst>
                                </p:cTn>
                              </p:par>
                            </p:childTnLst>
                          </p:cTn>
                        </p:par>
                        <p:par>
                          <p:cTn id="120" fill="hold">
                            <p:stCondLst>
                              <p:cond delay="3500"/>
                            </p:stCondLst>
                            <p:childTnLst>
                              <p:par>
                                <p:cTn id="121" presetID="22" presetClass="entr" presetSubtype="8" fill="hold" grpId="0" nodeType="afterEffect">
                                  <p:stCondLst>
                                    <p:cond delay="1000"/>
                                  </p:stCondLst>
                                  <p:childTnLst>
                                    <p:set>
                                      <p:cBhvr>
                                        <p:cTn id="122" dur="1" fill="hold">
                                          <p:stCondLst>
                                            <p:cond delay="0"/>
                                          </p:stCondLst>
                                        </p:cTn>
                                        <p:tgtEl>
                                          <p:spTgt spid="23581"/>
                                        </p:tgtEl>
                                        <p:attrNameLst>
                                          <p:attrName>style.visibility</p:attrName>
                                        </p:attrNameLst>
                                      </p:cBhvr>
                                      <p:to>
                                        <p:strVal val="visible"/>
                                      </p:to>
                                    </p:set>
                                    <p:animEffect transition="in" filter="wipe(left)">
                                      <p:cBhvr>
                                        <p:cTn id="123" dur="500"/>
                                        <p:tgtEl>
                                          <p:spTgt spid="23581"/>
                                        </p:tgtEl>
                                      </p:cBhvr>
                                    </p:animEffect>
                                  </p:childTnLst>
                                </p:cTn>
                              </p:par>
                            </p:childTnLst>
                          </p:cTn>
                        </p:par>
                        <p:par>
                          <p:cTn id="124" fill="hold">
                            <p:stCondLst>
                              <p:cond delay="5000"/>
                            </p:stCondLst>
                            <p:childTnLst>
                              <p:par>
                                <p:cTn id="125" presetID="22" presetClass="entr" presetSubtype="8" fill="hold" grpId="0" nodeType="afterEffect">
                                  <p:stCondLst>
                                    <p:cond delay="1000"/>
                                  </p:stCondLst>
                                  <p:childTnLst>
                                    <p:set>
                                      <p:cBhvr>
                                        <p:cTn id="126" dur="1" fill="hold">
                                          <p:stCondLst>
                                            <p:cond delay="0"/>
                                          </p:stCondLst>
                                        </p:cTn>
                                        <p:tgtEl>
                                          <p:spTgt spid="23582"/>
                                        </p:tgtEl>
                                        <p:attrNameLst>
                                          <p:attrName>style.visibility</p:attrName>
                                        </p:attrNameLst>
                                      </p:cBhvr>
                                      <p:to>
                                        <p:strVal val="visible"/>
                                      </p:to>
                                    </p:set>
                                    <p:animEffect transition="in" filter="wipe(left)">
                                      <p:cBhvr>
                                        <p:cTn id="127" dur="500"/>
                                        <p:tgtEl>
                                          <p:spTgt spid="23582"/>
                                        </p:tgtEl>
                                      </p:cBhvr>
                                    </p:animEffect>
                                  </p:childTnLst>
                                </p:cTn>
                              </p:par>
                            </p:childTnLst>
                          </p:cTn>
                        </p:par>
                        <p:par>
                          <p:cTn id="128" fill="hold">
                            <p:stCondLst>
                              <p:cond delay="6500"/>
                            </p:stCondLst>
                            <p:childTnLst>
                              <p:par>
                                <p:cTn id="129" presetID="22" presetClass="entr" presetSubtype="8" fill="hold" grpId="0" nodeType="afterEffect">
                                  <p:stCondLst>
                                    <p:cond delay="1000"/>
                                  </p:stCondLst>
                                  <p:childTnLst>
                                    <p:set>
                                      <p:cBhvr>
                                        <p:cTn id="130" dur="1" fill="hold">
                                          <p:stCondLst>
                                            <p:cond delay="0"/>
                                          </p:stCondLst>
                                        </p:cTn>
                                        <p:tgtEl>
                                          <p:spTgt spid="23583"/>
                                        </p:tgtEl>
                                        <p:attrNameLst>
                                          <p:attrName>style.visibility</p:attrName>
                                        </p:attrNameLst>
                                      </p:cBhvr>
                                      <p:to>
                                        <p:strVal val="visible"/>
                                      </p:to>
                                    </p:set>
                                    <p:animEffect transition="in" filter="wipe(left)">
                                      <p:cBhvr>
                                        <p:cTn id="131" dur="500"/>
                                        <p:tgtEl>
                                          <p:spTgt spid="23583"/>
                                        </p:tgtEl>
                                      </p:cBhvr>
                                    </p:animEffect>
                                  </p:childTnLst>
                                </p:cTn>
                              </p:par>
                            </p:childTnLst>
                          </p:cTn>
                        </p:par>
                        <p:par>
                          <p:cTn id="132" fill="hold">
                            <p:stCondLst>
                              <p:cond delay="8000"/>
                            </p:stCondLst>
                            <p:childTnLst>
                              <p:par>
                                <p:cTn id="133" presetID="22" presetClass="entr" presetSubtype="8" fill="hold" grpId="0" nodeType="afterEffect">
                                  <p:stCondLst>
                                    <p:cond delay="1000"/>
                                  </p:stCondLst>
                                  <p:childTnLst>
                                    <p:set>
                                      <p:cBhvr>
                                        <p:cTn id="134" dur="1" fill="hold">
                                          <p:stCondLst>
                                            <p:cond delay="0"/>
                                          </p:stCondLst>
                                        </p:cTn>
                                        <p:tgtEl>
                                          <p:spTgt spid="23584"/>
                                        </p:tgtEl>
                                        <p:attrNameLst>
                                          <p:attrName>style.visibility</p:attrName>
                                        </p:attrNameLst>
                                      </p:cBhvr>
                                      <p:to>
                                        <p:strVal val="visible"/>
                                      </p:to>
                                    </p:set>
                                    <p:animEffect transition="in" filter="wipe(left)">
                                      <p:cBhvr>
                                        <p:cTn id="135" dur="500"/>
                                        <p:tgtEl>
                                          <p:spTgt spid="23584"/>
                                        </p:tgtEl>
                                      </p:cBhvr>
                                    </p:animEffect>
                                  </p:childTnLst>
                                </p:cTn>
                              </p:par>
                            </p:childTnLst>
                          </p:cTn>
                        </p:par>
                        <p:par>
                          <p:cTn id="136" fill="hold">
                            <p:stCondLst>
                              <p:cond delay="9500"/>
                            </p:stCondLst>
                            <p:childTnLst>
                              <p:par>
                                <p:cTn id="137" presetID="22" presetClass="entr" presetSubtype="8" fill="hold" grpId="0" nodeType="afterEffect">
                                  <p:stCondLst>
                                    <p:cond delay="1000"/>
                                  </p:stCondLst>
                                  <p:childTnLst>
                                    <p:set>
                                      <p:cBhvr>
                                        <p:cTn id="138" dur="1" fill="hold">
                                          <p:stCondLst>
                                            <p:cond delay="0"/>
                                          </p:stCondLst>
                                        </p:cTn>
                                        <p:tgtEl>
                                          <p:spTgt spid="23585"/>
                                        </p:tgtEl>
                                        <p:attrNameLst>
                                          <p:attrName>style.visibility</p:attrName>
                                        </p:attrNameLst>
                                      </p:cBhvr>
                                      <p:to>
                                        <p:strVal val="visible"/>
                                      </p:to>
                                    </p:set>
                                    <p:animEffect transition="in" filter="wipe(left)">
                                      <p:cBhvr>
                                        <p:cTn id="139" dur="500"/>
                                        <p:tgtEl>
                                          <p:spTgt spid="23585"/>
                                        </p:tgtEl>
                                      </p:cBhvr>
                                    </p:animEffect>
                                  </p:childTnLst>
                                </p:cTn>
                              </p:par>
                            </p:childTnLst>
                          </p:cTn>
                        </p:par>
                        <p:par>
                          <p:cTn id="140" fill="hold">
                            <p:stCondLst>
                              <p:cond delay="11000"/>
                            </p:stCondLst>
                            <p:childTnLst>
                              <p:par>
                                <p:cTn id="141" presetID="22" presetClass="entr" presetSubtype="8" fill="hold" grpId="0" nodeType="afterEffect">
                                  <p:stCondLst>
                                    <p:cond delay="1000"/>
                                  </p:stCondLst>
                                  <p:childTnLst>
                                    <p:set>
                                      <p:cBhvr>
                                        <p:cTn id="142" dur="1" fill="hold">
                                          <p:stCondLst>
                                            <p:cond delay="0"/>
                                          </p:stCondLst>
                                        </p:cTn>
                                        <p:tgtEl>
                                          <p:spTgt spid="23586"/>
                                        </p:tgtEl>
                                        <p:attrNameLst>
                                          <p:attrName>style.visibility</p:attrName>
                                        </p:attrNameLst>
                                      </p:cBhvr>
                                      <p:to>
                                        <p:strVal val="visible"/>
                                      </p:to>
                                    </p:set>
                                    <p:animEffect transition="in" filter="wipe(left)">
                                      <p:cBhvr>
                                        <p:cTn id="143" dur="500"/>
                                        <p:tgtEl>
                                          <p:spTgt spid="23586"/>
                                        </p:tgtEl>
                                      </p:cBhvr>
                                    </p:animEffect>
                                  </p:childTnLst>
                                </p:cTn>
                              </p:par>
                            </p:childTnLst>
                          </p:cTn>
                        </p:par>
                        <p:par>
                          <p:cTn id="144" fill="hold">
                            <p:stCondLst>
                              <p:cond delay="12500"/>
                            </p:stCondLst>
                            <p:childTnLst>
                              <p:par>
                                <p:cTn id="145" presetID="22" presetClass="entr" presetSubtype="8" fill="hold" grpId="0" nodeType="afterEffect">
                                  <p:stCondLst>
                                    <p:cond delay="1000"/>
                                  </p:stCondLst>
                                  <p:childTnLst>
                                    <p:set>
                                      <p:cBhvr>
                                        <p:cTn id="146" dur="1" fill="hold">
                                          <p:stCondLst>
                                            <p:cond delay="0"/>
                                          </p:stCondLst>
                                        </p:cTn>
                                        <p:tgtEl>
                                          <p:spTgt spid="23587"/>
                                        </p:tgtEl>
                                        <p:attrNameLst>
                                          <p:attrName>style.visibility</p:attrName>
                                        </p:attrNameLst>
                                      </p:cBhvr>
                                      <p:to>
                                        <p:strVal val="visible"/>
                                      </p:to>
                                    </p:set>
                                    <p:animEffect transition="in" filter="wipe(left)">
                                      <p:cBhvr>
                                        <p:cTn id="147" dur="500"/>
                                        <p:tgtEl>
                                          <p:spTgt spid="23587"/>
                                        </p:tgtEl>
                                      </p:cBhvr>
                                    </p:animEffect>
                                  </p:childTnLst>
                                </p:cTn>
                              </p:par>
                            </p:childTnLst>
                          </p:cTn>
                        </p:par>
                        <p:par>
                          <p:cTn id="148" fill="hold">
                            <p:stCondLst>
                              <p:cond delay="14000"/>
                            </p:stCondLst>
                            <p:childTnLst>
                              <p:par>
                                <p:cTn id="149" presetID="22" presetClass="entr" presetSubtype="8" fill="hold" grpId="0" nodeType="afterEffect">
                                  <p:stCondLst>
                                    <p:cond delay="1000"/>
                                  </p:stCondLst>
                                  <p:childTnLst>
                                    <p:set>
                                      <p:cBhvr>
                                        <p:cTn id="150" dur="1" fill="hold">
                                          <p:stCondLst>
                                            <p:cond delay="0"/>
                                          </p:stCondLst>
                                        </p:cTn>
                                        <p:tgtEl>
                                          <p:spTgt spid="23588"/>
                                        </p:tgtEl>
                                        <p:attrNameLst>
                                          <p:attrName>style.visibility</p:attrName>
                                        </p:attrNameLst>
                                      </p:cBhvr>
                                      <p:to>
                                        <p:strVal val="visible"/>
                                      </p:to>
                                    </p:set>
                                    <p:animEffect transition="in" filter="wipe(left)">
                                      <p:cBhvr>
                                        <p:cTn id="151" dur="500"/>
                                        <p:tgtEl>
                                          <p:spTgt spid="2358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23591"/>
                                        </p:tgtEl>
                                        <p:attrNameLst>
                                          <p:attrName>style.visibility</p:attrName>
                                        </p:attrNameLst>
                                      </p:cBhvr>
                                      <p:to>
                                        <p:strVal val="visible"/>
                                      </p:to>
                                    </p:set>
                                    <p:animEffect transition="in" filter="wipe(left)">
                                      <p:cBhvr>
                                        <p:cTn id="156" dur="500"/>
                                        <p:tgtEl>
                                          <p:spTgt spid="23591"/>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23592"/>
                                        </p:tgtEl>
                                        <p:attrNameLst>
                                          <p:attrName>style.visibility</p:attrName>
                                        </p:attrNameLst>
                                      </p:cBhvr>
                                      <p:to>
                                        <p:strVal val="visible"/>
                                      </p:to>
                                    </p:set>
                                    <p:animEffect transition="in" filter="wipe(left)">
                                      <p:cBhvr>
                                        <p:cTn id="161" dur="500"/>
                                        <p:tgtEl>
                                          <p:spTgt spid="23592"/>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23593"/>
                                        </p:tgtEl>
                                        <p:attrNameLst>
                                          <p:attrName>style.visibility</p:attrName>
                                        </p:attrNameLst>
                                      </p:cBhvr>
                                      <p:to>
                                        <p:strVal val="visible"/>
                                      </p:to>
                                    </p:set>
                                    <p:animEffect transition="in" filter="wipe(left)">
                                      <p:cBhvr>
                                        <p:cTn id="166" dur="500"/>
                                        <p:tgtEl>
                                          <p:spTgt spid="23593"/>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23594"/>
                                        </p:tgtEl>
                                        <p:attrNameLst>
                                          <p:attrName>style.visibility</p:attrName>
                                        </p:attrNameLst>
                                      </p:cBhvr>
                                      <p:to>
                                        <p:strVal val="visible"/>
                                      </p:to>
                                    </p:set>
                                    <p:animEffect transition="in" filter="wipe(left)">
                                      <p:cBhvr>
                                        <p:cTn id="171" dur="500"/>
                                        <p:tgtEl>
                                          <p:spTgt spid="23594"/>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23595"/>
                                        </p:tgtEl>
                                        <p:attrNameLst>
                                          <p:attrName>style.visibility</p:attrName>
                                        </p:attrNameLst>
                                      </p:cBhvr>
                                      <p:to>
                                        <p:strVal val="visible"/>
                                      </p:to>
                                    </p:set>
                                    <p:animEffect transition="in" filter="wipe(left)">
                                      <p:cBhvr>
                                        <p:cTn id="176" dur="500"/>
                                        <p:tgtEl>
                                          <p:spTgt spid="23595"/>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23596"/>
                                        </p:tgtEl>
                                        <p:attrNameLst>
                                          <p:attrName>style.visibility</p:attrName>
                                        </p:attrNameLst>
                                      </p:cBhvr>
                                      <p:to>
                                        <p:strVal val="visible"/>
                                      </p:to>
                                    </p:set>
                                    <p:animEffect transition="in" filter="wipe(left)">
                                      <p:cBhvr>
                                        <p:cTn id="181" dur="500"/>
                                        <p:tgtEl>
                                          <p:spTgt spid="23596"/>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23597"/>
                                        </p:tgtEl>
                                        <p:attrNameLst>
                                          <p:attrName>style.visibility</p:attrName>
                                        </p:attrNameLst>
                                      </p:cBhvr>
                                      <p:to>
                                        <p:strVal val="visible"/>
                                      </p:to>
                                    </p:set>
                                    <p:animEffect transition="in" filter="wipe(left)">
                                      <p:cBhvr>
                                        <p:cTn id="186" dur="500"/>
                                        <p:tgtEl>
                                          <p:spTgt spid="23597"/>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23598"/>
                                        </p:tgtEl>
                                        <p:attrNameLst>
                                          <p:attrName>style.visibility</p:attrName>
                                        </p:attrNameLst>
                                      </p:cBhvr>
                                      <p:to>
                                        <p:strVal val="visible"/>
                                      </p:to>
                                    </p:set>
                                    <p:animEffect transition="in" filter="wipe(left)">
                                      <p:cBhvr>
                                        <p:cTn id="191" dur="500"/>
                                        <p:tgtEl>
                                          <p:spTgt spid="23598"/>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23599"/>
                                        </p:tgtEl>
                                        <p:attrNameLst>
                                          <p:attrName>style.visibility</p:attrName>
                                        </p:attrNameLst>
                                      </p:cBhvr>
                                      <p:to>
                                        <p:strVal val="visible"/>
                                      </p:to>
                                    </p:set>
                                    <p:animEffect transition="in" filter="wipe(down)">
                                      <p:cBhvr>
                                        <p:cTn id="196" dur="500"/>
                                        <p:tgtEl>
                                          <p:spTgt spid="23599"/>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23590"/>
                                        </p:tgtEl>
                                        <p:attrNameLst>
                                          <p:attrName>style.visibility</p:attrName>
                                        </p:attrNameLst>
                                      </p:cBhvr>
                                      <p:to>
                                        <p:strVal val="visible"/>
                                      </p:to>
                                    </p:set>
                                    <p:animEffect transition="in" filter="wipe(left)">
                                      <p:cBhvr>
                                        <p:cTn id="201" dur="500"/>
                                        <p:tgtEl>
                                          <p:spTgt spid="23590"/>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23589"/>
                                        </p:tgtEl>
                                        <p:attrNameLst>
                                          <p:attrName>style.visibility</p:attrName>
                                        </p:attrNameLst>
                                      </p:cBhvr>
                                      <p:to>
                                        <p:strVal val="visible"/>
                                      </p:to>
                                    </p:set>
                                    <p:animEffect transition="in" filter="wipe(left)">
                                      <p:cBhvr>
                                        <p:cTn id="206" dur="500"/>
                                        <p:tgtEl>
                                          <p:spTgt spid="2358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nodeType="clickEffect">
                                  <p:stCondLst>
                                    <p:cond delay="0"/>
                                  </p:stCondLst>
                                  <p:childTnLst>
                                    <p:set>
                                      <p:cBhvr>
                                        <p:cTn id="210" dur="1" fill="hold">
                                          <p:stCondLst>
                                            <p:cond delay="0"/>
                                          </p:stCondLst>
                                        </p:cTn>
                                        <p:tgtEl>
                                          <p:spTgt spid="23601"/>
                                        </p:tgtEl>
                                        <p:attrNameLst>
                                          <p:attrName>style.visibility</p:attrName>
                                        </p:attrNameLst>
                                      </p:cBhvr>
                                      <p:to>
                                        <p:strVal val="visible"/>
                                      </p:to>
                                    </p:set>
                                    <p:animEffect transition="in" filter="wipe(left)">
                                      <p:cBhvr>
                                        <p:cTn id="211" dur="500"/>
                                        <p:tgtEl>
                                          <p:spTgt spid="23601"/>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nodeType="clickEffect">
                                  <p:stCondLst>
                                    <p:cond delay="0"/>
                                  </p:stCondLst>
                                  <p:childTnLst>
                                    <p:set>
                                      <p:cBhvr>
                                        <p:cTn id="215" dur="1" fill="hold">
                                          <p:stCondLst>
                                            <p:cond delay="0"/>
                                          </p:stCondLst>
                                        </p:cTn>
                                        <p:tgtEl>
                                          <p:spTgt spid="23600"/>
                                        </p:tgtEl>
                                        <p:attrNameLst>
                                          <p:attrName>style.visibility</p:attrName>
                                        </p:attrNameLst>
                                      </p:cBhvr>
                                      <p:to>
                                        <p:strVal val="visible"/>
                                      </p:to>
                                    </p:set>
                                    <p:animEffect transition="in" filter="wipe(left)">
                                      <p:cBhvr>
                                        <p:cTn id="216" dur="500"/>
                                        <p:tgtEl>
                                          <p:spTgt spid="2360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8" fill="hold" nodeType="clickEffect">
                                  <p:stCondLst>
                                    <p:cond delay="0"/>
                                  </p:stCondLst>
                                  <p:childTnLst>
                                    <p:set>
                                      <p:cBhvr>
                                        <p:cTn id="220" dur="1" fill="hold">
                                          <p:stCondLst>
                                            <p:cond delay="0"/>
                                          </p:stCondLst>
                                        </p:cTn>
                                        <p:tgtEl>
                                          <p:spTgt spid="23602"/>
                                        </p:tgtEl>
                                        <p:attrNameLst>
                                          <p:attrName>style.visibility</p:attrName>
                                        </p:attrNameLst>
                                      </p:cBhvr>
                                      <p:to>
                                        <p:strVal val="visible"/>
                                      </p:to>
                                    </p:set>
                                    <p:animEffect transition="in" filter="wipe(left)">
                                      <p:cBhvr>
                                        <p:cTn id="221" dur="500"/>
                                        <p:tgtEl>
                                          <p:spTgt spid="23602"/>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nodeType="clickEffect">
                                  <p:stCondLst>
                                    <p:cond delay="0"/>
                                  </p:stCondLst>
                                  <p:childTnLst>
                                    <p:set>
                                      <p:cBhvr>
                                        <p:cTn id="225" dur="1" fill="hold">
                                          <p:stCondLst>
                                            <p:cond delay="0"/>
                                          </p:stCondLst>
                                        </p:cTn>
                                        <p:tgtEl>
                                          <p:spTgt spid="23603"/>
                                        </p:tgtEl>
                                        <p:attrNameLst>
                                          <p:attrName>style.visibility</p:attrName>
                                        </p:attrNameLst>
                                      </p:cBhvr>
                                      <p:to>
                                        <p:strVal val="visible"/>
                                      </p:to>
                                    </p:set>
                                    <p:animEffect transition="in" filter="wipe(left)">
                                      <p:cBhvr>
                                        <p:cTn id="226" dur="500"/>
                                        <p:tgtEl>
                                          <p:spTgt spid="23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P spid="23559" grpId="0"/>
      <p:bldP spid="23560" grpId="0"/>
      <p:bldP spid="23561" grpId="0"/>
      <p:bldP spid="23562" grpId="0"/>
      <p:bldP spid="23563" grpId="0"/>
      <p:bldP spid="23564" grpId="0"/>
      <p:bldP spid="23565" grpId="0"/>
      <p:bldP spid="23566" grpId="0"/>
      <p:bldP spid="23567" grpId="0"/>
      <p:bldP spid="23568" grpId="0"/>
      <p:bldP spid="23569" grpId="0"/>
      <p:bldP spid="23570" grpId="0"/>
      <p:bldP spid="23571" grpId="0"/>
      <p:bldP spid="23572" grpId="0"/>
      <p:bldP spid="23573" grpId="0"/>
      <p:bldP spid="23574" grpId="0"/>
      <p:bldP spid="23578" grpId="0"/>
      <p:bldP spid="23579" grpId="0"/>
      <p:bldP spid="23580" grpId="0"/>
      <p:bldP spid="23581" grpId="0"/>
      <p:bldP spid="23582" grpId="0"/>
      <p:bldP spid="23583" grpId="0"/>
      <p:bldP spid="23584" grpId="0"/>
      <p:bldP spid="23585" grpId="0"/>
      <p:bldP spid="23586" grpId="0"/>
      <p:bldP spid="23587" grpId="0"/>
      <p:bldP spid="23588" grpId="0"/>
      <p:bldP spid="23589" grpId="0"/>
      <p:bldP spid="23590" grpId="0"/>
      <p:bldP spid="23591" grpId="0"/>
      <p:bldP spid="23592" grpId="0"/>
      <p:bldP spid="23593" grpId="0"/>
      <p:bldP spid="23594" grpId="0"/>
      <p:bldP spid="23595" grpId="0"/>
      <p:bldP spid="23596" grpId="0"/>
      <p:bldP spid="23597" grpId="0"/>
      <p:bldP spid="23598" grpId="0"/>
      <p:bldP spid="2359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8" name="Oval 2"/>
          <p:cNvSpPr>
            <a:spLocks noChangeArrowheads="1"/>
          </p:cNvSpPr>
          <p:nvPr/>
        </p:nvSpPr>
        <p:spPr bwMode="auto">
          <a:xfrm>
            <a:off x="1295400" y="1905000"/>
            <a:ext cx="457200" cy="457200"/>
          </a:xfrm>
          <a:prstGeom prst="ellipse">
            <a:avLst/>
          </a:prstGeom>
          <a:solidFill>
            <a:srgbClr val="99CC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a</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79" name="Oval 3"/>
          <p:cNvSpPr>
            <a:spLocks noChangeArrowheads="1"/>
          </p:cNvSpPr>
          <p:nvPr/>
        </p:nvSpPr>
        <p:spPr bwMode="auto">
          <a:xfrm>
            <a:off x="2819400" y="10668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b</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0" name="Oval 4"/>
          <p:cNvSpPr>
            <a:spLocks noChangeArrowheads="1"/>
          </p:cNvSpPr>
          <p:nvPr/>
        </p:nvSpPr>
        <p:spPr bwMode="auto">
          <a:xfrm>
            <a:off x="2819400" y="28956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c</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1" name="Oval 5"/>
          <p:cNvSpPr>
            <a:spLocks noChangeArrowheads="1"/>
          </p:cNvSpPr>
          <p:nvPr/>
        </p:nvSpPr>
        <p:spPr bwMode="auto">
          <a:xfrm>
            <a:off x="1905000" y="38100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d</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2" name="Oval 6"/>
          <p:cNvSpPr>
            <a:spLocks noChangeArrowheads="1"/>
          </p:cNvSpPr>
          <p:nvPr/>
        </p:nvSpPr>
        <p:spPr bwMode="auto">
          <a:xfrm>
            <a:off x="4343400" y="19812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e</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3" name="Oval 7"/>
          <p:cNvSpPr>
            <a:spLocks noChangeArrowheads="1"/>
          </p:cNvSpPr>
          <p:nvPr/>
        </p:nvSpPr>
        <p:spPr bwMode="auto">
          <a:xfrm>
            <a:off x="4800600" y="38100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f</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4" name="Oval 8"/>
          <p:cNvSpPr>
            <a:spLocks noChangeArrowheads="1"/>
          </p:cNvSpPr>
          <p:nvPr/>
        </p:nvSpPr>
        <p:spPr bwMode="auto">
          <a:xfrm>
            <a:off x="5867400" y="10668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g</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5" name="Oval 9"/>
          <p:cNvSpPr>
            <a:spLocks noChangeArrowheads="1"/>
          </p:cNvSpPr>
          <p:nvPr/>
        </p:nvSpPr>
        <p:spPr bwMode="auto">
          <a:xfrm>
            <a:off x="5867400" y="2895600"/>
            <a:ext cx="457200" cy="457200"/>
          </a:xfrm>
          <a:prstGeom prst="ellipse">
            <a:avLst/>
          </a:prstGeom>
          <a:solidFill>
            <a:srgbClr val="FFFF99"/>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h</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6" name="Oval 10"/>
          <p:cNvSpPr>
            <a:spLocks noChangeArrowheads="1"/>
          </p:cNvSpPr>
          <p:nvPr/>
        </p:nvSpPr>
        <p:spPr bwMode="auto">
          <a:xfrm>
            <a:off x="7391400" y="1981200"/>
            <a:ext cx="457200" cy="457200"/>
          </a:xfrm>
          <a:prstGeom prst="ellipse">
            <a:avLst/>
          </a:prstGeom>
          <a:solidFill>
            <a:srgbClr val="99CCFF"/>
          </a:solidFill>
          <a:ln w="25400" cap="sq">
            <a:solidFill>
              <a:srgbClr val="00008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k</a:t>
            </a:r>
            <a:endParaRPr kumimoji="1" lang="en-US" altLang="zh-CN"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4587" name="Line 11"/>
          <p:cNvSpPr>
            <a:spLocks noChangeShapeType="1"/>
          </p:cNvSpPr>
          <p:nvPr/>
        </p:nvSpPr>
        <p:spPr bwMode="auto">
          <a:xfrm flipV="1">
            <a:off x="1676400" y="1295400"/>
            <a:ext cx="1143000" cy="685800"/>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88" name="Line 12"/>
          <p:cNvSpPr>
            <a:spLocks noChangeShapeType="1"/>
          </p:cNvSpPr>
          <p:nvPr/>
        </p:nvSpPr>
        <p:spPr bwMode="auto">
          <a:xfrm>
            <a:off x="1752600" y="2133600"/>
            <a:ext cx="1143000" cy="9144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89" name="Line 13"/>
          <p:cNvSpPr>
            <a:spLocks noChangeShapeType="1"/>
          </p:cNvSpPr>
          <p:nvPr/>
        </p:nvSpPr>
        <p:spPr bwMode="auto">
          <a:xfrm flipV="1">
            <a:off x="3276600" y="2286000"/>
            <a:ext cx="11430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0" name="Line 14"/>
          <p:cNvSpPr>
            <a:spLocks noChangeShapeType="1"/>
          </p:cNvSpPr>
          <p:nvPr/>
        </p:nvSpPr>
        <p:spPr bwMode="auto">
          <a:xfrm>
            <a:off x="3276600" y="1295400"/>
            <a:ext cx="1143000" cy="762000"/>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1" name="Line 15"/>
          <p:cNvSpPr>
            <a:spLocks noChangeShapeType="1"/>
          </p:cNvSpPr>
          <p:nvPr/>
        </p:nvSpPr>
        <p:spPr bwMode="auto">
          <a:xfrm flipV="1">
            <a:off x="4724400" y="1295400"/>
            <a:ext cx="11430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2" name="Line 16"/>
          <p:cNvSpPr>
            <a:spLocks noChangeShapeType="1"/>
          </p:cNvSpPr>
          <p:nvPr/>
        </p:nvSpPr>
        <p:spPr bwMode="auto">
          <a:xfrm>
            <a:off x="6324600" y="1295400"/>
            <a:ext cx="11430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3" name="Line 17"/>
          <p:cNvSpPr>
            <a:spLocks noChangeShapeType="1"/>
          </p:cNvSpPr>
          <p:nvPr/>
        </p:nvSpPr>
        <p:spPr bwMode="auto">
          <a:xfrm flipV="1">
            <a:off x="6324600" y="2362200"/>
            <a:ext cx="1143000" cy="685800"/>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4" name="Line 18"/>
          <p:cNvSpPr>
            <a:spLocks noChangeShapeType="1"/>
          </p:cNvSpPr>
          <p:nvPr/>
        </p:nvSpPr>
        <p:spPr bwMode="auto">
          <a:xfrm>
            <a:off x="4800600" y="2286000"/>
            <a:ext cx="1066800" cy="762000"/>
          </a:xfrm>
          <a:prstGeom prst="line">
            <a:avLst/>
          </a:prstGeom>
          <a:noFill/>
          <a:ln w="57150" cap="sq">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5" name="Line 19"/>
          <p:cNvSpPr>
            <a:spLocks noChangeShapeType="1"/>
          </p:cNvSpPr>
          <p:nvPr/>
        </p:nvSpPr>
        <p:spPr bwMode="auto">
          <a:xfrm>
            <a:off x="1524000" y="2362200"/>
            <a:ext cx="609600" cy="14478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6" name="Line 20"/>
          <p:cNvSpPr>
            <a:spLocks noChangeShapeType="1"/>
          </p:cNvSpPr>
          <p:nvPr/>
        </p:nvSpPr>
        <p:spPr bwMode="auto">
          <a:xfrm>
            <a:off x="2362200" y="4038600"/>
            <a:ext cx="2438400" cy="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7" name="Line 21"/>
          <p:cNvSpPr>
            <a:spLocks noChangeShapeType="1"/>
          </p:cNvSpPr>
          <p:nvPr/>
        </p:nvSpPr>
        <p:spPr bwMode="auto">
          <a:xfrm flipV="1">
            <a:off x="5257800" y="3276600"/>
            <a:ext cx="685800" cy="762000"/>
          </a:xfrm>
          <a:prstGeom prst="line">
            <a:avLst/>
          </a:prstGeom>
          <a:noFill/>
          <a:ln w="25400" cap="sq">
            <a:solidFill>
              <a:srgbClr val="8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sz="2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98" name="Text Box 22"/>
          <p:cNvSpPr txBox="1">
            <a:spLocks noChangeArrowheads="1"/>
          </p:cNvSpPr>
          <p:nvPr/>
        </p:nvSpPr>
        <p:spPr bwMode="auto">
          <a:xfrm>
            <a:off x="1898650" y="11731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6</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599" name="Text Box 23"/>
          <p:cNvSpPr txBox="1">
            <a:spLocks noChangeArrowheads="1"/>
          </p:cNvSpPr>
          <p:nvPr/>
        </p:nvSpPr>
        <p:spPr bwMode="auto">
          <a:xfrm>
            <a:off x="2133600" y="20875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0" name="Text Box 24"/>
          <p:cNvSpPr txBox="1">
            <a:spLocks noChangeArrowheads="1"/>
          </p:cNvSpPr>
          <p:nvPr/>
        </p:nvSpPr>
        <p:spPr bwMode="auto">
          <a:xfrm>
            <a:off x="1822450" y="27622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5</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1" name="Text Box 25"/>
          <p:cNvSpPr txBox="1">
            <a:spLocks noChangeArrowheads="1"/>
          </p:cNvSpPr>
          <p:nvPr/>
        </p:nvSpPr>
        <p:spPr bwMode="auto">
          <a:xfrm>
            <a:off x="3346450" y="35353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2</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2" name="Text Box 26"/>
          <p:cNvSpPr txBox="1">
            <a:spLocks noChangeArrowheads="1"/>
          </p:cNvSpPr>
          <p:nvPr/>
        </p:nvSpPr>
        <p:spPr bwMode="auto">
          <a:xfrm>
            <a:off x="3657600" y="11731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1</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3" name="Text Box 27"/>
          <p:cNvSpPr txBox="1">
            <a:spLocks noChangeArrowheads="1"/>
          </p:cNvSpPr>
          <p:nvPr/>
        </p:nvSpPr>
        <p:spPr bwMode="auto">
          <a:xfrm>
            <a:off x="3565525" y="222885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1</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4" name="Text Box 28"/>
          <p:cNvSpPr txBox="1">
            <a:spLocks noChangeArrowheads="1"/>
          </p:cNvSpPr>
          <p:nvPr/>
        </p:nvSpPr>
        <p:spPr bwMode="auto">
          <a:xfrm>
            <a:off x="5022850" y="12192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8</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5" name="Text Box 29"/>
          <p:cNvSpPr txBox="1">
            <a:spLocks noChangeArrowheads="1"/>
          </p:cNvSpPr>
          <p:nvPr/>
        </p:nvSpPr>
        <p:spPr bwMode="auto">
          <a:xfrm>
            <a:off x="5181600" y="22098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7</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6" name="Text Box 30"/>
          <p:cNvSpPr txBox="1">
            <a:spLocks noChangeArrowheads="1"/>
          </p:cNvSpPr>
          <p:nvPr/>
        </p:nvSpPr>
        <p:spPr bwMode="auto">
          <a:xfrm>
            <a:off x="6775450" y="10969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2</a:t>
            </a:r>
            <a:endParaRPr kumimoji="1" lang="en-US" altLang="zh-CN" sz="3200" kern="1200" cap="none" spc="0" normalizeH="0" baseline="0" noProof="0">
              <a:solidFill>
                <a:srgbClr val="0000FF"/>
              </a:solidFill>
              <a:latin typeface="Times New Roman" panose="02020603050405020304" pitchFamily="18" charset="0"/>
              <a:ea typeface="+mn-ea"/>
              <a:cs typeface="+mn-cs"/>
            </a:endParaRPr>
          </a:p>
        </p:txBody>
      </p:sp>
      <p:sp>
        <p:nvSpPr>
          <p:cNvPr id="24607" name="Text Box 31"/>
          <p:cNvSpPr txBox="1">
            <a:spLocks noChangeArrowheads="1"/>
          </p:cNvSpPr>
          <p:nvPr/>
        </p:nvSpPr>
        <p:spPr bwMode="auto">
          <a:xfrm>
            <a:off x="6384925" y="23161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24608" name="Text Box 32"/>
          <p:cNvSpPr txBox="1">
            <a:spLocks noChangeArrowheads="1"/>
          </p:cNvSpPr>
          <p:nvPr/>
        </p:nvSpPr>
        <p:spPr bwMode="auto">
          <a:xfrm>
            <a:off x="5165725" y="3306763"/>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3200" kern="1200" cap="none" spc="0" normalizeH="0" baseline="0" noProof="0">
                <a:solidFill>
                  <a:srgbClr val="800000"/>
                </a:solidFill>
                <a:latin typeface="Times New Roman" panose="02020603050405020304" pitchFamily="18" charset="0"/>
                <a:ea typeface="+mn-ea"/>
                <a:cs typeface="+mn-cs"/>
              </a:rPr>
              <a:t>4</a:t>
            </a:r>
            <a:endParaRPr kumimoji="1" lang="en-US" altLang="zh-CN" sz="3200" kern="1200" cap="none" spc="0" normalizeH="0" baseline="0" noProof="0">
              <a:solidFill>
                <a:srgbClr val="000000"/>
              </a:solidFill>
              <a:latin typeface="Times New Roman" panose="02020603050405020304" pitchFamily="18" charset="0"/>
              <a:ea typeface="+mn-ea"/>
              <a:cs typeface="+mn-cs"/>
            </a:endParaRPr>
          </a:p>
        </p:txBody>
      </p:sp>
      <p:sp>
        <p:nvSpPr>
          <p:cNvPr id="75809" name="Text Box 33"/>
          <p:cNvSpPr txBox="1"/>
          <p:nvPr/>
        </p:nvSpPr>
        <p:spPr>
          <a:xfrm>
            <a:off x="1143000" y="4800600"/>
            <a:ext cx="7086600"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b="1" dirty="0">
                <a:solidFill>
                  <a:srgbClr val="000000"/>
                </a:solidFill>
                <a:latin typeface="Times New Roman" panose="02020603050405020304" pitchFamily="18" charset="0"/>
                <a:cs typeface="Lucida Sans Unicode" panose="020B0602030504020204" pitchFamily="34" charset="0"/>
              </a:rPr>
              <a:t>关键活动：</a:t>
            </a:r>
            <a:r>
              <a:rPr lang="en-US" altLang="zh-CN" b="1" dirty="0">
                <a:solidFill>
                  <a:srgbClr val="000000"/>
                </a:solidFill>
                <a:latin typeface="Times New Roman" panose="02020603050405020304" pitchFamily="18" charset="0"/>
                <a:cs typeface="Lucida Sans Unicode" panose="020B0602030504020204" pitchFamily="34" charset="0"/>
              </a:rPr>
              <a:t>ab     be     eh     hk</a:t>
            </a:r>
            <a:endParaRPr lang="en-US" altLang="zh-CN" b="1" dirty="0">
              <a:solidFill>
                <a:srgbClr val="000000"/>
              </a:solidFill>
              <a:latin typeface="Times New Roman" panose="02020603050405020304" pitchFamily="18" charset="0"/>
              <a:ea typeface="Lucida Sans Unicode" panose="020B0602030504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457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4580"/>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458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4582"/>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4583"/>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4584"/>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4585"/>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24586"/>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24587"/>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24588"/>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24589"/>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24590"/>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24591"/>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24592"/>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24593"/>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24594"/>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24595"/>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nodeType="afterEffect">
                                  <p:stCondLst>
                                    <p:cond delay="0"/>
                                  </p:stCondLst>
                                  <p:childTnLst>
                                    <p:set>
                                      <p:cBhvr>
                                        <p:cTn id="60" dur="1" fill="hold">
                                          <p:stCondLst>
                                            <p:cond delay="499"/>
                                          </p:stCondLst>
                                        </p:cTn>
                                        <p:tgtEl>
                                          <p:spTgt spid="24596"/>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nodeType="afterEffect">
                                  <p:stCondLst>
                                    <p:cond delay="0"/>
                                  </p:stCondLst>
                                  <p:childTnLst>
                                    <p:set>
                                      <p:cBhvr>
                                        <p:cTn id="63" dur="1" fill="hold">
                                          <p:stCondLst>
                                            <p:cond delay="499"/>
                                          </p:stCondLst>
                                        </p:cTn>
                                        <p:tgtEl>
                                          <p:spTgt spid="24597"/>
                                        </p:tgtEl>
                                        <p:attrNameLst>
                                          <p:attrName>style.visibility</p:attrName>
                                        </p:attrNameLst>
                                      </p:cBhvr>
                                      <p:to>
                                        <p:strVal val="visible"/>
                                      </p:to>
                                    </p:set>
                                  </p:childTnLst>
                                </p:cTn>
                              </p:par>
                            </p:childTnLst>
                          </p:cTn>
                        </p:par>
                        <p:par>
                          <p:cTn id="64" fill="hold">
                            <p:stCondLst>
                              <p:cond delay="10000"/>
                            </p:stCondLst>
                            <p:childTnLst>
                              <p:par>
                                <p:cTn id="65" presetID="1" presetClass="entr" presetSubtype="0" fill="hold" grpId="0" nodeType="afterEffect">
                                  <p:stCondLst>
                                    <p:cond delay="0"/>
                                  </p:stCondLst>
                                  <p:childTnLst>
                                    <p:set>
                                      <p:cBhvr>
                                        <p:cTn id="66" dur="1" fill="hold">
                                          <p:stCondLst>
                                            <p:cond delay="499"/>
                                          </p:stCondLst>
                                        </p:cTn>
                                        <p:tgtEl>
                                          <p:spTgt spid="24598"/>
                                        </p:tgtEl>
                                        <p:attrNameLst>
                                          <p:attrName>style.visibility</p:attrName>
                                        </p:attrNameLst>
                                      </p:cBhvr>
                                      <p:to>
                                        <p:strVal val="visible"/>
                                      </p:to>
                                    </p:set>
                                  </p:childTnLst>
                                </p:cTn>
                              </p:par>
                            </p:childTnLst>
                          </p:cTn>
                        </p:par>
                        <p:par>
                          <p:cTn id="67" fill="hold">
                            <p:stCondLst>
                              <p:cond delay="10500"/>
                            </p:stCondLst>
                            <p:childTnLst>
                              <p:par>
                                <p:cTn id="68" presetID="1" presetClass="entr" presetSubtype="0" fill="hold" grpId="0" nodeType="afterEffect">
                                  <p:stCondLst>
                                    <p:cond delay="0"/>
                                  </p:stCondLst>
                                  <p:childTnLst>
                                    <p:set>
                                      <p:cBhvr>
                                        <p:cTn id="69" dur="1" fill="hold">
                                          <p:stCondLst>
                                            <p:cond delay="499"/>
                                          </p:stCondLst>
                                        </p:cTn>
                                        <p:tgtEl>
                                          <p:spTgt spid="24599"/>
                                        </p:tgtEl>
                                        <p:attrNameLst>
                                          <p:attrName>style.visibility</p:attrName>
                                        </p:attrNameLst>
                                      </p:cBhvr>
                                      <p:to>
                                        <p:strVal val="visible"/>
                                      </p:to>
                                    </p:set>
                                  </p:childTnLst>
                                </p:cTn>
                              </p:par>
                            </p:childTnLst>
                          </p:cTn>
                        </p:par>
                        <p:par>
                          <p:cTn id="70" fill="hold">
                            <p:stCondLst>
                              <p:cond delay="11000"/>
                            </p:stCondLst>
                            <p:childTnLst>
                              <p:par>
                                <p:cTn id="71" presetID="1" presetClass="entr" presetSubtype="0" fill="hold" grpId="0" nodeType="afterEffect">
                                  <p:stCondLst>
                                    <p:cond delay="0"/>
                                  </p:stCondLst>
                                  <p:childTnLst>
                                    <p:set>
                                      <p:cBhvr>
                                        <p:cTn id="72" dur="1" fill="hold">
                                          <p:stCondLst>
                                            <p:cond delay="499"/>
                                          </p:stCondLst>
                                        </p:cTn>
                                        <p:tgtEl>
                                          <p:spTgt spid="24600"/>
                                        </p:tgtEl>
                                        <p:attrNameLst>
                                          <p:attrName>style.visibility</p:attrName>
                                        </p:attrNameLst>
                                      </p:cBhvr>
                                      <p:to>
                                        <p:strVal val="visible"/>
                                      </p:to>
                                    </p:set>
                                  </p:childTnLst>
                                </p:cTn>
                              </p:par>
                            </p:childTnLst>
                          </p:cTn>
                        </p:par>
                        <p:par>
                          <p:cTn id="73" fill="hold">
                            <p:stCondLst>
                              <p:cond delay="11500"/>
                            </p:stCondLst>
                            <p:childTnLst>
                              <p:par>
                                <p:cTn id="74" presetID="1" presetClass="entr" presetSubtype="0" fill="hold" grpId="0" nodeType="afterEffect">
                                  <p:stCondLst>
                                    <p:cond delay="0"/>
                                  </p:stCondLst>
                                  <p:childTnLst>
                                    <p:set>
                                      <p:cBhvr>
                                        <p:cTn id="75" dur="1" fill="hold">
                                          <p:stCondLst>
                                            <p:cond delay="499"/>
                                          </p:stCondLst>
                                        </p:cTn>
                                        <p:tgtEl>
                                          <p:spTgt spid="24601"/>
                                        </p:tgtEl>
                                        <p:attrNameLst>
                                          <p:attrName>style.visibility</p:attrName>
                                        </p:attrNameLst>
                                      </p:cBhvr>
                                      <p:to>
                                        <p:strVal val="visible"/>
                                      </p:to>
                                    </p:set>
                                  </p:childTnLst>
                                </p:cTn>
                              </p:par>
                            </p:childTnLst>
                          </p:cTn>
                        </p:par>
                        <p:par>
                          <p:cTn id="76" fill="hold">
                            <p:stCondLst>
                              <p:cond delay="12000"/>
                            </p:stCondLst>
                            <p:childTnLst>
                              <p:par>
                                <p:cTn id="77" presetID="1" presetClass="entr" presetSubtype="0" fill="hold" grpId="0" nodeType="afterEffect">
                                  <p:stCondLst>
                                    <p:cond delay="0"/>
                                  </p:stCondLst>
                                  <p:childTnLst>
                                    <p:set>
                                      <p:cBhvr>
                                        <p:cTn id="78" dur="1" fill="hold">
                                          <p:stCondLst>
                                            <p:cond delay="499"/>
                                          </p:stCondLst>
                                        </p:cTn>
                                        <p:tgtEl>
                                          <p:spTgt spid="24602"/>
                                        </p:tgtEl>
                                        <p:attrNameLst>
                                          <p:attrName>style.visibility</p:attrName>
                                        </p:attrNameLst>
                                      </p:cBhvr>
                                      <p:to>
                                        <p:strVal val="visible"/>
                                      </p:to>
                                    </p:set>
                                  </p:childTnLst>
                                </p:cTn>
                              </p:par>
                            </p:childTnLst>
                          </p:cTn>
                        </p:par>
                        <p:par>
                          <p:cTn id="79" fill="hold">
                            <p:stCondLst>
                              <p:cond delay="12500"/>
                            </p:stCondLst>
                            <p:childTnLst>
                              <p:par>
                                <p:cTn id="80" presetID="1" presetClass="entr" presetSubtype="0" fill="hold" grpId="0" nodeType="afterEffect">
                                  <p:stCondLst>
                                    <p:cond delay="0"/>
                                  </p:stCondLst>
                                  <p:childTnLst>
                                    <p:set>
                                      <p:cBhvr>
                                        <p:cTn id="81" dur="1" fill="hold">
                                          <p:stCondLst>
                                            <p:cond delay="499"/>
                                          </p:stCondLst>
                                        </p:cTn>
                                        <p:tgtEl>
                                          <p:spTgt spid="24603"/>
                                        </p:tgtEl>
                                        <p:attrNameLst>
                                          <p:attrName>style.visibility</p:attrName>
                                        </p:attrNameLst>
                                      </p:cBhvr>
                                      <p:to>
                                        <p:strVal val="visible"/>
                                      </p:to>
                                    </p:set>
                                  </p:childTnLst>
                                </p:cTn>
                              </p:par>
                            </p:childTnLst>
                          </p:cTn>
                        </p:par>
                        <p:par>
                          <p:cTn id="82" fill="hold">
                            <p:stCondLst>
                              <p:cond delay="13000"/>
                            </p:stCondLst>
                            <p:childTnLst>
                              <p:par>
                                <p:cTn id="83" presetID="1" presetClass="entr" presetSubtype="0" fill="hold" grpId="0" nodeType="afterEffect">
                                  <p:stCondLst>
                                    <p:cond delay="0"/>
                                  </p:stCondLst>
                                  <p:childTnLst>
                                    <p:set>
                                      <p:cBhvr>
                                        <p:cTn id="84" dur="1" fill="hold">
                                          <p:stCondLst>
                                            <p:cond delay="499"/>
                                          </p:stCondLst>
                                        </p:cTn>
                                        <p:tgtEl>
                                          <p:spTgt spid="24604"/>
                                        </p:tgtEl>
                                        <p:attrNameLst>
                                          <p:attrName>style.visibility</p:attrName>
                                        </p:attrNameLst>
                                      </p:cBhvr>
                                      <p:to>
                                        <p:strVal val="visible"/>
                                      </p:to>
                                    </p:set>
                                  </p:childTnLst>
                                </p:cTn>
                              </p:par>
                            </p:childTnLst>
                          </p:cTn>
                        </p:par>
                        <p:par>
                          <p:cTn id="85" fill="hold">
                            <p:stCondLst>
                              <p:cond delay="13500"/>
                            </p:stCondLst>
                            <p:childTnLst>
                              <p:par>
                                <p:cTn id="86" presetID="1" presetClass="entr" presetSubtype="0" fill="hold" grpId="0" nodeType="afterEffect">
                                  <p:stCondLst>
                                    <p:cond delay="0"/>
                                  </p:stCondLst>
                                  <p:childTnLst>
                                    <p:set>
                                      <p:cBhvr>
                                        <p:cTn id="87" dur="1" fill="hold">
                                          <p:stCondLst>
                                            <p:cond delay="499"/>
                                          </p:stCondLst>
                                        </p:cTn>
                                        <p:tgtEl>
                                          <p:spTgt spid="24605"/>
                                        </p:tgtEl>
                                        <p:attrNameLst>
                                          <p:attrName>style.visibility</p:attrName>
                                        </p:attrNameLst>
                                      </p:cBhvr>
                                      <p:to>
                                        <p:strVal val="visible"/>
                                      </p:to>
                                    </p:set>
                                  </p:childTnLst>
                                </p:cTn>
                              </p:par>
                            </p:childTnLst>
                          </p:cTn>
                        </p:par>
                        <p:par>
                          <p:cTn id="88" fill="hold">
                            <p:stCondLst>
                              <p:cond delay="14000"/>
                            </p:stCondLst>
                            <p:childTnLst>
                              <p:par>
                                <p:cTn id="89" presetID="1" presetClass="entr" presetSubtype="0" fill="hold" grpId="0" nodeType="afterEffect">
                                  <p:stCondLst>
                                    <p:cond delay="0"/>
                                  </p:stCondLst>
                                  <p:childTnLst>
                                    <p:set>
                                      <p:cBhvr>
                                        <p:cTn id="90" dur="1" fill="hold">
                                          <p:stCondLst>
                                            <p:cond delay="499"/>
                                          </p:stCondLst>
                                        </p:cTn>
                                        <p:tgtEl>
                                          <p:spTgt spid="24606"/>
                                        </p:tgtEl>
                                        <p:attrNameLst>
                                          <p:attrName>style.visibility</p:attrName>
                                        </p:attrNameLst>
                                      </p:cBhvr>
                                      <p:to>
                                        <p:strVal val="visible"/>
                                      </p:to>
                                    </p:set>
                                  </p:childTnLst>
                                </p:cTn>
                              </p:par>
                            </p:childTnLst>
                          </p:cTn>
                        </p:par>
                        <p:par>
                          <p:cTn id="91" fill="hold">
                            <p:stCondLst>
                              <p:cond delay="14500"/>
                            </p:stCondLst>
                            <p:childTnLst>
                              <p:par>
                                <p:cTn id="92" presetID="1" presetClass="entr" presetSubtype="0" fill="hold" grpId="0" nodeType="afterEffect">
                                  <p:stCondLst>
                                    <p:cond delay="0"/>
                                  </p:stCondLst>
                                  <p:childTnLst>
                                    <p:set>
                                      <p:cBhvr>
                                        <p:cTn id="93" dur="1" fill="hold">
                                          <p:stCondLst>
                                            <p:cond delay="499"/>
                                          </p:stCondLst>
                                        </p:cTn>
                                        <p:tgtEl>
                                          <p:spTgt spid="24607"/>
                                        </p:tgtEl>
                                        <p:attrNameLst>
                                          <p:attrName>style.visibility</p:attrName>
                                        </p:attrNameLst>
                                      </p:cBhvr>
                                      <p:to>
                                        <p:strVal val="visible"/>
                                      </p:to>
                                    </p:set>
                                  </p:childTnLst>
                                </p:cTn>
                              </p:par>
                            </p:childTnLst>
                          </p:cTn>
                        </p:par>
                        <p:par>
                          <p:cTn id="94" fill="hold">
                            <p:stCondLst>
                              <p:cond delay="15000"/>
                            </p:stCondLst>
                            <p:childTnLst>
                              <p:par>
                                <p:cTn id="95" presetID="1" presetClass="entr" presetSubtype="0" fill="hold" grpId="0" nodeType="afterEffect">
                                  <p:stCondLst>
                                    <p:cond delay="0"/>
                                  </p:stCondLst>
                                  <p:childTnLst>
                                    <p:set>
                                      <p:cBhvr>
                                        <p:cTn id="96" dur="1" fill="hold">
                                          <p:stCondLst>
                                            <p:cond delay="499"/>
                                          </p:stCondLst>
                                        </p:cTn>
                                        <p:tgtEl>
                                          <p:spTgt spid="24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79" grpId="0" animBg="1"/>
      <p:bldP spid="24580" grpId="0" animBg="1"/>
      <p:bldP spid="24581" grpId="0" animBg="1"/>
      <p:bldP spid="24582" grpId="0" animBg="1"/>
      <p:bldP spid="24583" grpId="0" animBg="1"/>
      <p:bldP spid="24584" grpId="0" animBg="1"/>
      <p:bldP spid="24585" grpId="0" animBg="1"/>
      <p:bldP spid="24586" grpId="0" animBg="1"/>
      <p:bldP spid="24598" grpId="0"/>
      <p:bldP spid="24599" grpId="0"/>
      <p:bldP spid="24600" grpId="0"/>
      <p:bldP spid="24601" grpId="0"/>
      <p:bldP spid="24602" grpId="0"/>
      <p:bldP spid="24603" grpId="0"/>
      <p:bldP spid="24604" grpId="0"/>
      <p:bldP spid="24605" grpId="0"/>
      <p:bldP spid="24606" grpId="0"/>
      <p:bldP spid="24607" grpId="0"/>
      <p:bldP spid="2460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3"/>
          <p:cNvSpPr>
            <a:spLocks noGrp="1"/>
          </p:cNvSpPr>
          <p:nvPr>
            <p:ph idx="1"/>
          </p:nvPr>
        </p:nvSpPr>
        <p:spPr>
          <a:xfrm>
            <a:off x="0" y="0"/>
            <a:ext cx="9144000" cy="1655763"/>
          </a:xfrm>
        </p:spPr>
        <p:txBody>
          <a:bodyPr vert="horz" wrap="square" lIns="91440" tIns="45720" rIns="91440" bIns="45720" anchor="t" anchorCtr="0"/>
          <a:p>
            <a:pPr algn="ctr" eaLnBrk="1" hangingPunct="1">
              <a:lnSpc>
                <a:spcPct val="90000"/>
              </a:lnSpc>
              <a:buNone/>
            </a:pPr>
            <a:r>
              <a:rPr lang="zh-CN" altLang="en-US" sz="2800" b="1" dirty="0"/>
              <a:t>作    业：</a:t>
            </a:r>
            <a:endParaRPr lang="zh-CN" altLang="en-US" sz="2800" b="1" dirty="0"/>
          </a:p>
          <a:p>
            <a:pPr eaLnBrk="1" hangingPunct="1">
              <a:lnSpc>
                <a:spcPct val="90000"/>
              </a:lnSpc>
              <a:buNone/>
            </a:pPr>
            <a:r>
              <a:rPr lang="zh-CN" altLang="en-US" sz="2400" b="1" dirty="0"/>
              <a:t>如下图所示的</a:t>
            </a:r>
            <a:r>
              <a:rPr lang="en-US" altLang="zh-CN" sz="2400" b="1" dirty="0"/>
              <a:t>AOE</a:t>
            </a:r>
            <a:r>
              <a:rPr lang="zh-CN" altLang="en-US" sz="2400" b="1" dirty="0"/>
              <a:t>网（弧上权值代表活动的持续天数）</a:t>
            </a:r>
            <a:endParaRPr lang="zh-CN" altLang="en-US" sz="2400" b="1" dirty="0"/>
          </a:p>
          <a:p>
            <a:pPr eaLnBrk="1" hangingPunct="1">
              <a:lnSpc>
                <a:spcPct val="90000"/>
              </a:lnSpc>
              <a:buNone/>
            </a:pPr>
            <a:r>
              <a:rPr lang="zh-CN" altLang="en-US" sz="2400" b="1" dirty="0"/>
              <a:t>求：    </a:t>
            </a:r>
            <a:r>
              <a:rPr lang="en-US" altLang="zh-CN" sz="2400" b="1" dirty="0"/>
              <a:t>1</a:t>
            </a:r>
            <a:r>
              <a:rPr lang="zh-CN" altLang="en-US" sz="2400" b="1" dirty="0"/>
              <a:t>）绘制事件的最早发生时间和最晚发生时间表</a:t>
            </a:r>
            <a:endParaRPr lang="en-US" altLang="zh-CN" sz="2400" b="1" dirty="0"/>
          </a:p>
          <a:p>
            <a:pPr eaLnBrk="1" hangingPunct="1">
              <a:lnSpc>
                <a:spcPct val="90000"/>
              </a:lnSpc>
              <a:buNone/>
            </a:pPr>
            <a:r>
              <a:rPr lang="en-US" altLang="zh-CN" sz="2400" b="1" dirty="0"/>
              <a:t>           2</a:t>
            </a:r>
            <a:r>
              <a:rPr lang="zh-CN" altLang="en-US" sz="2400" b="1" dirty="0"/>
              <a:t>）绘制活动的最早开始时间和最晚开始时间表</a:t>
            </a:r>
            <a:endParaRPr lang="en-US" altLang="zh-CN" sz="2400" b="1" dirty="0"/>
          </a:p>
          <a:p>
            <a:pPr eaLnBrk="1" hangingPunct="1">
              <a:lnSpc>
                <a:spcPct val="90000"/>
              </a:lnSpc>
              <a:buNone/>
            </a:pPr>
            <a:r>
              <a:rPr lang="en-US" altLang="zh-CN" sz="2400" b="1" dirty="0"/>
              <a:t>        </a:t>
            </a:r>
            <a:r>
              <a:rPr lang="zh-CN" altLang="en-US" sz="2400" b="1" dirty="0"/>
              <a:t>   </a:t>
            </a:r>
            <a:r>
              <a:rPr lang="en-US" altLang="zh-CN" sz="2400" b="1" dirty="0"/>
              <a:t>3</a:t>
            </a:r>
            <a:r>
              <a:rPr lang="zh-CN" altLang="en-US" sz="2400" b="1" dirty="0"/>
              <a:t>）哪些是关键活动，给出关键路径</a:t>
            </a:r>
            <a:endParaRPr lang="en-US" altLang="zh-CN" sz="2400" b="1" dirty="0"/>
          </a:p>
          <a:p>
            <a:pPr eaLnBrk="1" hangingPunct="1">
              <a:lnSpc>
                <a:spcPct val="90000"/>
              </a:lnSpc>
              <a:buNone/>
            </a:pPr>
            <a:r>
              <a:rPr lang="en-US" altLang="zh-CN" sz="2400" b="1" dirty="0"/>
              <a:t>           4</a:t>
            </a:r>
            <a:r>
              <a:rPr lang="zh-CN" altLang="en-US" sz="2400" b="1" dirty="0"/>
              <a:t>）完成此工程最少所需要多少天？</a:t>
            </a:r>
            <a:endParaRPr lang="zh-CN" altLang="en-US" sz="2400" b="1" dirty="0"/>
          </a:p>
          <a:p>
            <a:pPr eaLnBrk="1" hangingPunct="1">
              <a:lnSpc>
                <a:spcPct val="90000"/>
              </a:lnSpc>
              <a:buNone/>
            </a:pPr>
            <a:r>
              <a:rPr lang="zh-CN" altLang="en-US" sz="2400" b="1" dirty="0"/>
              <a:t>           </a:t>
            </a:r>
            <a:endParaRPr lang="zh-CN" altLang="en-US" sz="2400" b="1" dirty="0"/>
          </a:p>
        </p:txBody>
      </p:sp>
      <p:grpSp>
        <p:nvGrpSpPr>
          <p:cNvPr id="76803" name="Group 4"/>
          <p:cNvGrpSpPr/>
          <p:nvPr/>
        </p:nvGrpSpPr>
        <p:grpSpPr>
          <a:xfrm>
            <a:off x="685800" y="2565400"/>
            <a:ext cx="7848600" cy="3963988"/>
            <a:chOff x="385" y="1298"/>
            <a:chExt cx="4944" cy="2497"/>
          </a:xfrm>
        </p:grpSpPr>
        <p:sp>
          <p:nvSpPr>
            <p:cNvPr id="76804" name="Oval 5"/>
            <p:cNvSpPr/>
            <p:nvPr/>
          </p:nvSpPr>
          <p:spPr>
            <a:xfrm>
              <a:off x="385" y="2160"/>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1</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05" name="Oval 6"/>
            <p:cNvSpPr/>
            <p:nvPr/>
          </p:nvSpPr>
          <p:spPr>
            <a:xfrm>
              <a:off x="1247" y="1480"/>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2</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06" name="Oval 7"/>
            <p:cNvSpPr/>
            <p:nvPr/>
          </p:nvSpPr>
          <p:spPr>
            <a:xfrm>
              <a:off x="1202" y="3203"/>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3</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07" name="Oval 8"/>
            <p:cNvSpPr/>
            <p:nvPr/>
          </p:nvSpPr>
          <p:spPr>
            <a:xfrm>
              <a:off x="2381" y="1480"/>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4</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08" name="Oval 9"/>
            <p:cNvSpPr/>
            <p:nvPr/>
          </p:nvSpPr>
          <p:spPr>
            <a:xfrm>
              <a:off x="2336" y="3249"/>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5</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09" name="Oval 10"/>
            <p:cNvSpPr/>
            <p:nvPr/>
          </p:nvSpPr>
          <p:spPr>
            <a:xfrm>
              <a:off x="3651" y="1480"/>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6</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10" name="Oval 11"/>
            <p:cNvSpPr/>
            <p:nvPr/>
          </p:nvSpPr>
          <p:spPr>
            <a:xfrm>
              <a:off x="3061" y="2568"/>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7</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11" name="Oval 12"/>
            <p:cNvSpPr/>
            <p:nvPr/>
          </p:nvSpPr>
          <p:spPr>
            <a:xfrm>
              <a:off x="3833" y="3249"/>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8</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12" name="Oval 13"/>
            <p:cNvSpPr/>
            <p:nvPr/>
          </p:nvSpPr>
          <p:spPr>
            <a:xfrm>
              <a:off x="4332" y="2704"/>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9</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13" name="Oval 14"/>
            <p:cNvSpPr/>
            <p:nvPr/>
          </p:nvSpPr>
          <p:spPr>
            <a:xfrm>
              <a:off x="4830" y="2069"/>
              <a:ext cx="408" cy="408"/>
            </a:xfrm>
            <a:prstGeom prst="ellipse">
              <a:avLst/>
            </a:prstGeom>
            <a:solidFill>
              <a:schemeClr val="accent1"/>
            </a:solidFill>
            <a:ln w="12700" cap="sq" cmpd="sng">
              <a:solidFill>
                <a:schemeClr val="tx1"/>
              </a:solidFill>
              <a:prstDash val="solid"/>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a:spcBef>
                  <a:spcPct val="0"/>
                </a:spcBef>
                <a:buClrTx/>
                <a:buSzTx/>
                <a:buFontTx/>
                <a:buNone/>
              </a:pPr>
              <a:r>
                <a:rPr lang="en-US" altLang="zh-CN" dirty="0">
                  <a:solidFill>
                    <a:schemeClr val="bg1"/>
                  </a:solidFill>
                  <a:latin typeface="Times New Roman" panose="02020603050405020304" pitchFamily="18" charset="0"/>
                  <a:cs typeface="Lucida Sans Unicode" panose="020B0602030504020204" pitchFamily="34" charset="0"/>
                </a:rPr>
                <a:t>10</a:t>
              </a:r>
              <a:endParaRPr lang="en-US" altLang="zh-CN" dirty="0">
                <a:solidFill>
                  <a:schemeClr val="bg1"/>
                </a:solidFill>
                <a:latin typeface="Times New Roman" panose="02020603050405020304" pitchFamily="18" charset="0"/>
                <a:ea typeface="Lucida Sans Unicode" panose="020B0602030504020204" pitchFamily="34" charset="0"/>
              </a:endParaRPr>
            </a:p>
          </p:txBody>
        </p:sp>
        <p:sp>
          <p:nvSpPr>
            <p:cNvPr id="76814" name="Line 15"/>
            <p:cNvSpPr/>
            <p:nvPr/>
          </p:nvSpPr>
          <p:spPr>
            <a:xfrm>
              <a:off x="657" y="2568"/>
              <a:ext cx="635" cy="635"/>
            </a:xfrm>
            <a:prstGeom prst="line">
              <a:avLst/>
            </a:prstGeom>
            <a:ln w="76200" cap="sq" cmpd="sng">
              <a:solidFill>
                <a:schemeClr val="tx1"/>
              </a:solidFill>
              <a:prstDash val="solid"/>
              <a:headEnd type="none" w="sm" len="sm"/>
              <a:tailEnd type="triangle" w="med" len="med"/>
            </a:ln>
          </p:spPr>
        </p:sp>
        <p:sp>
          <p:nvSpPr>
            <p:cNvPr id="76815" name="Line 16"/>
            <p:cNvSpPr/>
            <p:nvPr/>
          </p:nvSpPr>
          <p:spPr>
            <a:xfrm flipV="1">
              <a:off x="748" y="1751"/>
              <a:ext cx="454" cy="454"/>
            </a:xfrm>
            <a:prstGeom prst="line">
              <a:avLst/>
            </a:prstGeom>
            <a:ln w="76200" cap="sq" cmpd="sng">
              <a:solidFill>
                <a:schemeClr val="tx1"/>
              </a:solidFill>
              <a:prstDash val="solid"/>
              <a:headEnd type="none" w="sm" len="sm"/>
              <a:tailEnd type="triangle" w="med" len="med"/>
            </a:ln>
          </p:spPr>
        </p:sp>
        <p:sp>
          <p:nvSpPr>
            <p:cNvPr id="76816" name="Line 17"/>
            <p:cNvSpPr/>
            <p:nvPr/>
          </p:nvSpPr>
          <p:spPr>
            <a:xfrm>
              <a:off x="1655" y="1661"/>
              <a:ext cx="681" cy="0"/>
            </a:xfrm>
            <a:prstGeom prst="line">
              <a:avLst/>
            </a:prstGeom>
            <a:ln w="76200" cap="sq" cmpd="sng">
              <a:solidFill>
                <a:schemeClr val="tx1"/>
              </a:solidFill>
              <a:prstDash val="solid"/>
              <a:headEnd type="none" w="sm" len="sm"/>
              <a:tailEnd type="triangle" w="med" len="med"/>
            </a:ln>
          </p:spPr>
        </p:sp>
        <p:sp>
          <p:nvSpPr>
            <p:cNvPr id="76817" name="Line 18"/>
            <p:cNvSpPr/>
            <p:nvPr/>
          </p:nvSpPr>
          <p:spPr>
            <a:xfrm>
              <a:off x="2835" y="1661"/>
              <a:ext cx="771" cy="0"/>
            </a:xfrm>
            <a:prstGeom prst="line">
              <a:avLst/>
            </a:prstGeom>
            <a:ln w="76200" cap="sq" cmpd="sng">
              <a:solidFill>
                <a:schemeClr val="tx1"/>
              </a:solidFill>
              <a:prstDash val="solid"/>
              <a:headEnd type="none" w="sm" len="sm"/>
              <a:tailEnd type="triangle" w="med" len="med"/>
            </a:ln>
          </p:spPr>
        </p:sp>
        <p:sp>
          <p:nvSpPr>
            <p:cNvPr id="76818" name="Line 19"/>
            <p:cNvSpPr/>
            <p:nvPr/>
          </p:nvSpPr>
          <p:spPr>
            <a:xfrm>
              <a:off x="2789" y="3430"/>
              <a:ext cx="998" cy="0"/>
            </a:xfrm>
            <a:prstGeom prst="line">
              <a:avLst/>
            </a:prstGeom>
            <a:ln w="76200" cap="sq" cmpd="sng">
              <a:solidFill>
                <a:schemeClr val="tx1"/>
              </a:solidFill>
              <a:prstDash val="solid"/>
              <a:headEnd type="none" w="sm" len="sm"/>
              <a:tailEnd type="triangle" w="med" len="med"/>
            </a:ln>
          </p:spPr>
        </p:sp>
        <p:sp>
          <p:nvSpPr>
            <p:cNvPr id="76819" name="Line 20"/>
            <p:cNvSpPr/>
            <p:nvPr/>
          </p:nvSpPr>
          <p:spPr>
            <a:xfrm>
              <a:off x="1655" y="3385"/>
              <a:ext cx="635" cy="0"/>
            </a:xfrm>
            <a:prstGeom prst="line">
              <a:avLst/>
            </a:prstGeom>
            <a:ln w="76200" cap="sq" cmpd="sng">
              <a:solidFill>
                <a:schemeClr val="tx1"/>
              </a:solidFill>
              <a:prstDash val="solid"/>
              <a:headEnd type="none" w="sm" len="sm"/>
              <a:tailEnd type="triangle" w="med" len="med"/>
            </a:ln>
          </p:spPr>
        </p:sp>
        <p:sp>
          <p:nvSpPr>
            <p:cNvPr id="76820" name="Line 21"/>
            <p:cNvSpPr/>
            <p:nvPr/>
          </p:nvSpPr>
          <p:spPr>
            <a:xfrm flipV="1">
              <a:off x="1519" y="1842"/>
              <a:ext cx="907" cy="1361"/>
            </a:xfrm>
            <a:prstGeom prst="line">
              <a:avLst/>
            </a:prstGeom>
            <a:ln w="76200" cap="sq" cmpd="sng">
              <a:solidFill>
                <a:schemeClr val="tx1"/>
              </a:solidFill>
              <a:prstDash val="solid"/>
              <a:headEnd type="none" w="sm" len="sm"/>
              <a:tailEnd type="triangle" w="med" len="med"/>
            </a:ln>
          </p:spPr>
        </p:sp>
        <p:sp>
          <p:nvSpPr>
            <p:cNvPr id="76821" name="Line 22"/>
            <p:cNvSpPr/>
            <p:nvPr/>
          </p:nvSpPr>
          <p:spPr>
            <a:xfrm>
              <a:off x="2562" y="1888"/>
              <a:ext cx="0" cy="1361"/>
            </a:xfrm>
            <a:prstGeom prst="line">
              <a:avLst/>
            </a:prstGeom>
            <a:ln w="76200" cap="sq" cmpd="sng">
              <a:solidFill>
                <a:schemeClr val="tx1"/>
              </a:solidFill>
              <a:prstDash val="solid"/>
              <a:headEnd type="none" w="sm" len="sm"/>
              <a:tailEnd type="triangle" w="med" len="med"/>
            </a:ln>
          </p:spPr>
        </p:sp>
        <p:sp>
          <p:nvSpPr>
            <p:cNvPr id="76822" name="Line 23"/>
            <p:cNvSpPr/>
            <p:nvPr/>
          </p:nvSpPr>
          <p:spPr>
            <a:xfrm flipV="1">
              <a:off x="2699" y="2932"/>
              <a:ext cx="362" cy="362"/>
            </a:xfrm>
            <a:prstGeom prst="line">
              <a:avLst/>
            </a:prstGeom>
            <a:ln w="76200" cap="sq" cmpd="sng">
              <a:solidFill>
                <a:schemeClr val="tx1"/>
              </a:solidFill>
              <a:prstDash val="solid"/>
              <a:headEnd type="none" w="sm" len="sm"/>
              <a:tailEnd type="triangle" w="med" len="med"/>
            </a:ln>
          </p:spPr>
        </p:sp>
        <p:sp>
          <p:nvSpPr>
            <p:cNvPr id="76823" name="Line 24"/>
            <p:cNvSpPr/>
            <p:nvPr/>
          </p:nvSpPr>
          <p:spPr>
            <a:xfrm>
              <a:off x="3470" y="2750"/>
              <a:ext cx="862" cy="136"/>
            </a:xfrm>
            <a:prstGeom prst="line">
              <a:avLst/>
            </a:prstGeom>
            <a:ln w="76200" cap="sq" cmpd="sng">
              <a:solidFill>
                <a:schemeClr val="tx1"/>
              </a:solidFill>
              <a:prstDash val="solid"/>
              <a:headEnd type="none" w="sm" len="sm"/>
              <a:tailEnd type="triangle" w="med" len="med"/>
            </a:ln>
          </p:spPr>
        </p:sp>
        <p:sp>
          <p:nvSpPr>
            <p:cNvPr id="76824" name="Line 25"/>
            <p:cNvSpPr/>
            <p:nvPr/>
          </p:nvSpPr>
          <p:spPr>
            <a:xfrm flipV="1">
              <a:off x="4195" y="3067"/>
              <a:ext cx="227" cy="227"/>
            </a:xfrm>
            <a:prstGeom prst="line">
              <a:avLst/>
            </a:prstGeom>
            <a:ln w="76200" cap="sq" cmpd="sng">
              <a:solidFill>
                <a:schemeClr val="tx1"/>
              </a:solidFill>
              <a:prstDash val="solid"/>
              <a:headEnd type="none" w="sm" len="sm"/>
              <a:tailEnd type="triangle" w="med" len="med"/>
            </a:ln>
          </p:spPr>
        </p:sp>
        <p:sp>
          <p:nvSpPr>
            <p:cNvPr id="76825" name="Line 26"/>
            <p:cNvSpPr/>
            <p:nvPr/>
          </p:nvSpPr>
          <p:spPr>
            <a:xfrm flipV="1">
              <a:off x="4649" y="2433"/>
              <a:ext cx="272" cy="272"/>
            </a:xfrm>
            <a:prstGeom prst="line">
              <a:avLst/>
            </a:prstGeom>
            <a:ln w="76200" cap="sq" cmpd="sng">
              <a:solidFill>
                <a:schemeClr val="tx1"/>
              </a:solidFill>
              <a:prstDash val="solid"/>
              <a:headEnd type="none" w="sm" len="sm"/>
              <a:tailEnd type="triangle" w="med" len="med"/>
            </a:ln>
          </p:spPr>
        </p:sp>
        <p:sp>
          <p:nvSpPr>
            <p:cNvPr id="76826" name="Line 27"/>
            <p:cNvSpPr/>
            <p:nvPr/>
          </p:nvSpPr>
          <p:spPr>
            <a:xfrm>
              <a:off x="4059" y="1706"/>
              <a:ext cx="771" cy="445"/>
            </a:xfrm>
            <a:prstGeom prst="line">
              <a:avLst/>
            </a:prstGeom>
            <a:ln w="76200" cap="sq" cmpd="sng">
              <a:solidFill>
                <a:schemeClr val="tx1"/>
              </a:solidFill>
              <a:prstDash val="solid"/>
              <a:headEnd type="none" w="sm" len="sm"/>
              <a:tailEnd type="triangle" w="med" len="med"/>
            </a:ln>
          </p:spPr>
        </p:sp>
        <p:sp>
          <p:nvSpPr>
            <p:cNvPr id="76827" name="Text Box 28"/>
            <p:cNvSpPr txBox="1"/>
            <p:nvPr/>
          </p:nvSpPr>
          <p:spPr>
            <a:xfrm>
              <a:off x="612" y="1706"/>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5</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28" name="Text Box 29"/>
            <p:cNvSpPr txBox="1"/>
            <p:nvPr/>
          </p:nvSpPr>
          <p:spPr>
            <a:xfrm>
              <a:off x="884" y="1933"/>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a1</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29" name="Text Box 30"/>
            <p:cNvSpPr txBox="1"/>
            <p:nvPr/>
          </p:nvSpPr>
          <p:spPr>
            <a:xfrm>
              <a:off x="1837" y="1298"/>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3</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30" name="Text Box 31"/>
            <p:cNvSpPr txBox="1"/>
            <p:nvPr/>
          </p:nvSpPr>
          <p:spPr>
            <a:xfrm>
              <a:off x="1701" y="1661"/>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a3</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31" name="Text Box 32"/>
            <p:cNvSpPr txBox="1"/>
            <p:nvPr/>
          </p:nvSpPr>
          <p:spPr>
            <a:xfrm>
              <a:off x="839" y="2523"/>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a2</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32" name="Text Box 33"/>
            <p:cNvSpPr txBox="1"/>
            <p:nvPr/>
          </p:nvSpPr>
          <p:spPr>
            <a:xfrm>
              <a:off x="612" y="2795"/>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6</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33" name="Text Box 34"/>
            <p:cNvSpPr txBox="1"/>
            <p:nvPr/>
          </p:nvSpPr>
          <p:spPr>
            <a:xfrm>
              <a:off x="1837" y="2976"/>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3</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34" name="Text Box 35"/>
            <p:cNvSpPr txBox="1"/>
            <p:nvPr/>
          </p:nvSpPr>
          <p:spPr>
            <a:xfrm>
              <a:off x="1746" y="3430"/>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a5</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35" name="Text Box 36"/>
            <p:cNvSpPr txBox="1"/>
            <p:nvPr/>
          </p:nvSpPr>
          <p:spPr>
            <a:xfrm>
              <a:off x="3288" y="3430"/>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a9</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36" name="Text Box 37"/>
            <p:cNvSpPr txBox="1"/>
            <p:nvPr/>
          </p:nvSpPr>
          <p:spPr>
            <a:xfrm>
              <a:off x="3334" y="3113"/>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4</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37" name="Text Box 38"/>
            <p:cNvSpPr txBox="1"/>
            <p:nvPr/>
          </p:nvSpPr>
          <p:spPr>
            <a:xfrm>
              <a:off x="4332" y="3203"/>
              <a:ext cx="544"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a11</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38" name="Text Box 39"/>
            <p:cNvSpPr txBox="1"/>
            <p:nvPr/>
          </p:nvSpPr>
          <p:spPr>
            <a:xfrm>
              <a:off x="4059" y="2931"/>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2</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39" name="Text Box 40"/>
            <p:cNvSpPr txBox="1"/>
            <p:nvPr/>
          </p:nvSpPr>
          <p:spPr>
            <a:xfrm>
              <a:off x="4785" y="2568"/>
              <a:ext cx="544"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a13</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40" name="Text Box 41"/>
            <p:cNvSpPr txBox="1"/>
            <p:nvPr/>
          </p:nvSpPr>
          <p:spPr>
            <a:xfrm>
              <a:off x="4513" y="2296"/>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2</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41" name="Text Box 42"/>
            <p:cNvSpPr txBox="1"/>
            <p:nvPr/>
          </p:nvSpPr>
          <p:spPr>
            <a:xfrm>
              <a:off x="3923" y="1842"/>
              <a:ext cx="544"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a12</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42" name="Text Box 43"/>
            <p:cNvSpPr txBox="1"/>
            <p:nvPr/>
          </p:nvSpPr>
          <p:spPr>
            <a:xfrm>
              <a:off x="4377" y="1480"/>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4</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43" name="Text Box 44"/>
            <p:cNvSpPr txBox="1"/>
            <p:nvPr/>
          </p:nvSpPr>
          <p:spPr>
            <a:xfrm>
              <a:off x="3016" y="1298"/>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4</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44" name="Text Box 45"/>
            <p:cNvSpPr txBox="1"/>
            <p:nvPr/>
          </p:nvSpPr>
          <p:spPr>
            <a:xfrm>
              <a:off x="2925" y="1661"/>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a7</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45" name="Text Box 46"/>
            <p:cNvSpPr txBox="1"/>
            <p:nvPr/>
          </p:nvSpPr>
          <p:spPr>
            <a:xfrm>
              <a:off x="1927" y="2341"/>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a4</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46" name="Text Box 47"/>
            <p:cNvSpPr txBox="1"/>
            <p:nvPr/>
          </p:nvSpPr>
          <p:spPr>
            <a:xfrm>
              <a:off x="1655" y="2251"/>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6</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47" name="Text Box 48"/>
            <p:cNvSpPr txBox="1"/>
            <p:nvPr/>
          </p:nvSpPr>
          <p:spPr>
            <a:xfrm>
              <a:off x="2562" y="2115"/>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a6</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48" name="Text Box 49"/>
            <p:cNvSpPr txBox="1"/>
            <p:nvPr/>
          </p:nvSpPr>
          <p:spPr>
            <a:xfrm>
              <a:off x="2336" y="2024"/>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3</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49" name="Text Box 50"/>
            <p:cNvSpPr txBox="1"/>
            <p:nvPr/>
          </p:nvSpPr>
          <p:spPr>
            <a:xfrm>
              <a:off x="2699" y="2750"/>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1</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50" name="Text Box 51"/>
            <p:cNvSpPr txBox="1"/>
            <p:nvPr/>
          </p:nvSpPr>
          <p:spPr>
            <a:xfrm>
              <a:off x="2880" y="2931"/>
              <a:ext cx="408"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a8</a:t>
              </a:r>
              <a:endParaRPr lang="en-US" altLang="zh-CN" dirty="0">
                <a:solidFill>
                  <a:srgbClr val="3333FF"/>
                </a:solidFill>
                <a:latin typeface="Times New Roman" panose="02020603050405020304" pitchFamily="18" charset="0"/>
                <a:ea typeface="Lucida Sans Unicode" panose="020B0602030504020204" pitchFamily="34" charset="0"/>
              </a:endParaRPr>
            </a:p>
          </p:txBody>
        </p:sp>
        <p:sp>
          <p:nvSpPr>
            <p:cNvPr id="76851" name="Text Box 52"/>
            <p:cNvSpPr txBox="1"/>
            <p:nvPr/>
          </p:nvSpPr>
          <p:spPr>
            <a:xfrm>
              <a:off x="3696" y="2478"/>
              <a:ext cx="227"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990033"/>
                  </a:solidFill>
                  <a:latin typeface="Times New Roman" panose="02020603050405020304" pitchFamily="18" charset="0"/>
                  <a:cs typeface="Lucida Sans Unicode" panose="020B0602030504020204" pitchFamily="34" charset="0"/>
                </a:rPr>
                <a:t>5</a:t>
              </a:r>
              <a:endParaRPr lang="en-US" altLang="zh-CN" dirty="0">
                <a:solidFill>
                  <a:srgbClr val="990033"/>
                </a:solidFill>
                <a:latin typeface="Times New Roman" panose="02020603050405020304" pitchFamily="18" charset="0"/>
                <a:ea typeface="Lucida Sans Unicode" panose="020B0602030504020204" pitchFamily="34" charset="0"/>
              </a:endParaRPr>
            </a:p>
          </p:txBody>
        </p:sp>
        <p:sp>
          <p:nvSpPr>
            <p:cNvPr id="76852" name="Text Box 53"/>
            <p:cNvSpPr txBox="1"/>
            <p:nvPr/>
          </p:nvSpPr>
          <p:spPr>
            <a:xfrm>
              <a:off x="3515" y="2750"/>
              <a:ext cx="544" cy="36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dirty="0">
                  <a:solidFill>
                    <a:srgbClr val="3333FF"/>
                  </a:solidFill>
                  <a:latin typeface="Times New Roman" panose="02020603050405020304" pitchFamily="18" charset="0"/>
                  <a:cs typeface="Lucida Sans Unicode" panose="020B0602030504020204" pitchFamily="34" charset="0"/>
                </a:rPr>
                <a:t>a10</a:t>
              </a:r>
              <a:endParaRPr lang="en-US" altLang="zh-CN" dirty="0">
                <a:solidFill>
                  <a:srgbClr val="3333FF"/>
                </a:solidFill>
                <a:latin typeface="Times New Roman" panose="02020603050405020304" pitchFamily="18" charset="0"/>
                <a:ea typeface="Lucida Sans Unicode" panose="020B0602030504020204" pitchFamily="34" charset="0"/>
              </a:endParaRP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b="0" dirty="0">
                <a:ea typeface="宋体" panose="02010600030101010101" pitchFamily="2" charset="-122"/>
              </a:rPr>
              <a:t>跟踪进展的工具</a:t>
            </a:r>
            <a:endParaRPr lang="zh-CN" altLang="en-GB" sz="2800" b="0" dirty="0">
              <a:ea typeface="宋体" panose="02010600030101010101" pitchFamily="2" charset="-122"/>
            </a:endParaRPr>
          </a:p>
        </p:txBody>
      </p:sp>
      <p:sp>
        <p:nvSpPr>
          <p:cNvPr id="77827"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例子：跟踪一个通信软件的进展</a:t>
            </a:r>
            <a:endParaRPr lang="en-GB" altLang="zh-CN" dirty="0">
              <a:ea typeface="宋体" panose="02010600030101010101" pitchFamily="2" charset="-122"/>
            </a:endParaRPr>
          </a:p>
        </p:txBody>
      </p:sp>
      <p:pic>
        <p:nvPicPr>
          <p:cNvPr id="77828" name="Picture 5"/>
          <p:cNvPicPr preferRelativeResize="0"/>
          <p:nvPr/>
        </p:nvPicPr>
        <p:blipFill>
          <a:blip r:embed="rId1"/>
          <a:stretch>
            <a:fillRect/>
          </a:stretch>
        </p:blipFill>
        <p:spPr>
          <a:xfrm>
            <a:off x="1524000" y="2286000"/>
            <a:ext cx="6248400" cy="3644900"/>
          </a:xfrm>
          <a:prstGeom prst="rect">
            <a:avLst/>
          </a:prstGeom>
          <a:noFill/>
          <a:ln w="9525">
            <a:noFill/>
          </a:ln>
        </p:spPr>
      </p:pic>
    </p:spTree>
  </p:cSld>
  <p:clrMapOvr>
    <a:masterClrMapping/>
  </p:clrMapOvr>
  <p:transition spd="med">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b="0" dirty="0">
                <a:ea typeface="宋体" panose="02010600030101010101" pitchFamily="2" charset="-122"/>
              </a:rPr>
              <a:t>跟踪进展的工具</a:t>
            </a:r>
            <a:r>
              <a:rPr lang="en-GB" altLang="zh-CN" sz="2800" b="0" dirty="0">
                <a:ea typeface="宋体" panose="02010600030101010101" pitchFamily="2" charset="-122"/>
              </a:rPr>
              <a:t>: </a:t>
            </a:r>
            <a:r>
              <a:rPr lang="zh-CN" altLang="en-GB" sz="2800" b="0" dirty="0">
                <a:ea typeface="宋体" panose="02010600030101010101" pitchFamily="2" charset="-122"/>
              </a:rPr>
              <a:t>甘特图</a:t>
            </a:r>
            <a:endParaRPr lang="zh-CN" altLang="en-GB" sz="2800" b="0" dirty="0">
              <a:ea typeface="宋体" panose="02010600030101010101" pitchFamily="2" charset="-122"/>
            </a:endParaRPr>
          </a:p>
        </p:txBody>
      </p:sp>
      <p:sp>
        <p:nvSpPr>
          <p:cNvPr id="79875" name="Rectangle 2"/>
          <p:cNvSpPr/>
          <p:nvPr>
            <p:ph type="body"/>
          </p:nvPr>
        </p:nvSpPr>
        <p:spPr>
          <a:xfrm>
            <a:off x="457200" y="13716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并行活动的显示</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帮助理解哪些活动可以同时进行</a:t>
            </a:r>
            <a:endParaRPr lang="en-GB" altLang="zh-CN" dirty="0">
              <a:ea typeface="宋体" panose="02010600030101010101" pitchFamily="2" charset="-122"/>
            </a:endParaRPr>
          </a:p>
        </p:txBody>
      </p:sp>
      <p:pic>
        <p:nvPicPr>
          <p:cNvPr id="79876" name="Picture 5"/>
          <p:cNvPicPr preferRelativeResize="0"/>
          <p:nvPr/>
        </p:nvPicPr>
        <p:blipFill>
          <a:blip r:embed="rId1"/>
          <a:stretch>
            <a:fillRect/>
          </a:stretch>
        </p:blipFill>
        <p:spPr>
          <a:xfrm>
            <a:off x="1371600" y="2214563"/>
            <a:ext cx="5715000" cy="4029075"/>
          </a:xfrm>
          <a:prstGeom prst="rect">
            <a:avLst/>
          </a:prstGeom>
          <a:noFill/>
          <a:ln w="9525">
            <a:noFill/>
          </a:ln>
        </p:spPr>
      </p:pic>
    </p:spTree>
  </p:cSld>
  <p:clrMapOvr>
    <a:masterClrMapping/>
  </p:clrMapOvr>
  <p:transition spd="med">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endParaRPr lang="zh-CN" altLang="en-GB" dirty="0">
              <a:ea typeface="宋体" panose="02010600030101010101" pitchFamily="2" charset="-122"/>
            </a:endParaRPr>
          </a:p>
        </p:txBody>
      </p:sp>
      <p:sp>
        <p:nvSpPr>
          <p:cNvPr id="81923" name="Rectangle 2"/>
          <p:cNvSpPr/>
          <p:nvPr>
            <p:ph type="body"/>
          </p:nvPr>
        </p:nvSpPr>
        <p:spPr>
          <a:xfrm>
            <a:off x="457200" y="1371600"/>
            <a:ext cx="8223250" cy="49133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关键项目活动</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需求分析</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系统设计</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程序设计</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程序实现</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测试</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训练</a:t>
            </a:r>
            <a:endParaRPr lang="en-GB" altLang="zh-CN"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维护 </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质量保证</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把不同的任务分配给不同的人员有很多好处</a:t>
            </a:r>
            <a:endParaRPr lang="en-GB" altLang="zh-CN" dirty="0">
              <a:ea typeface="宋体" panose="02010600030101010101" pitchFamily="2" charset="-122"/>
            </a:endParaRPr>
          </a:p>
        </p:txBody>
      </p:sp>
    </p:spTree>
  </p:cSld>
  <p:clrMapOvr>
    <a:masterClrMapping/>
  </p:clrMapOvr>
  <p:transition spd="med">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br>
              <a:rPr lang="zh-CN" altLang="en-GB" dirty="0">
                <a:ea typeface="宋体" panose="02010600030101010101" pitchFamily="2" charset="-122"/>
              </a:rPr>
            </a:br>
            <a:r>
              <a:rPr lang="zh-CN" altLang="en-GB" sz="2800" dirty="0">
                <a:ea typeface="宋体" panose="02010600030101010101" pitchFamily="2" charset="-122"/>
              </a:rPr>
              <a:t>选择人员</a:t>
            </a:r>
            <a:endParaRPr lang="zh-CN" altLang="en-GB" sz="2800" dirty="0">
              <a:ea typeface="宋体" panose="02010600030101010101" pitchFamily="2" charset="-122"/>
            </a:endParaRPr>
          </a:p>
        </p:txBody>
      </p:sp>
      <p:sp>
        <p:nvSpPr>
          <p:cNvPr id="83971" name="Rectangle 2"/>
          <p:cNvSpPr/>
          <p:nvPr>
            <p:ph type="body"/>
          </p:nvPr>
        </p:nvSpPr>
        <p:spPr>
          <a:xfrm>
            <a:off x="381000" y="1371600"/>
            <a:ext cx="8223250" cy="4800600"/>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完成工作的能力</a:t>
            </a:r>
            <a:endParaRPr lang="zh-CN" altLang="en-GB" sz="2600"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对工作的兴趣</a:t>
            </a:r>
            <a:endParaRPr lang="zh-CN" altLang="en-GB" sz="2600"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经验</a:t>
            </a:r>
            <a:endParaRPr lang="zh-CN" altLang="en-GB" sz="2600"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开发类似应用</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使用类似工具，语言或技术</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使用类似开发环境</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培训</a:t>
            </a:r>
            <a:endParaRPr lang="zh-CN" altLang="en-GB" sz="2600"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与别人交流的能力</a:t>
            </a:r>
            <a:endParaRPr lang="zh-CN" altLang="en-GB" sz="2600"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与他人共同承担责任的能力</a:t>
            </a:r>
            <a:endParaRPr lang="zh-CN" altLang="en-GB" sz="2600"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ea typeface="宋体" panose="02010600030101010101" pitchFamily="2" charset="-122"/>
              </a:rPr>
              <a:t>管理技能</a:t>
            </a:r>
            <a:endParaRPr lang="zh-CN" altLang="en-GB" sz="2600" dirty="0">
              <a:ea typeface="宋体" panose="02010600030101010101" pitchFamily="2" charset="-122"/>
            </a:endParaRPr>
          </a:p>
        </p:txBody>
      </p:sp>
    </p:spTree>
  </p:cSld>
  <p:clrMapOvr>
    <a:masterClrMapping/>
  </p:clrMapOvr>
  <p:transition spd="med">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br>
              <a:rPr lang="zh-CN" altLang="en-GB" dirty="0">
                <a:ea typeface="宋体" panose="02010600030101010101" pitchFamily="2" charset="-122"/>
              </a:rPr>
            </a:br>
            <a:r>
              <a:rPr lang="zh-CN" altLang="en-GB" sz="2800" dirty="0">
                <a:ea typeface="宋体" panose="02010600030101010101" pitchFamily="2" charset="-122"/>
              </a:rPr>
              <a:t>交流</a:t>
            </a:r>
            <a:endParaRPr lang="zh-CN" altLang="en-GB" sz="2800" dirty="0">
              <a:ea typeface="宋体" panose="02010600030101010101" pitchFamily="2" charset="-122"/>
            </a:endParaRPr>
          </a:p>
        </p:txBody>
      </p:sp>
      <p:sp>
        <p:nvSpPr>
          <p:cNvPr id="86019"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一个项目进度受到下列因素影响 </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交流程度</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单个开发人员交流其思想的能力</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highlight>
                  <a:srgbClr val="FFFF00"/>
                </a:highlight>
                <a:ea typeface="宋体" panose="02010600030101010101" pitchFamily="2" charset="-122"/>
              </a:rPr>
              <a:t>交流和理解中的障碍可能导致软件的失败</a:t>
            </a:r>
            <a:endParaRPr lang="zh-CN" altLang="en-GB" dirty="0">
              <a:highlight>
                <a:srgbClr val="FFFF00"/>
              </a:highlight>
              <a:ea typeface="宋体" panose="02010600030101010101" pitchFamily="2" charset="-122"/>
            </a:endParaRPr>
          </a:p>
        </p:txBody>
      </p:sp>
    </p:spTree>
  </p:cSld>
  <p:clrMapOvr>
    <a:masterClrMapping/>
  </p:clrMapOvr>
  <p:transition spd="med">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br>
              <a:rPr lang="zh-CN" altLang="en-GB" dirty="0">
                <a:ea typeface="宋体" panose="02010600030101010101" pitchFamily="2" charset="-122"/>
              </a:rPr>
            </a:br>
            <a:r>
              <a:rPr lang="zh-CN" altLang="en-GB" sz="2800" dirty="0">
                <a:ea typeface="宋体" panose="02010600030101010101" pitchFamily="2" charset="-122"/>
              </a:rPr>
              <a:t>交流 </a:t>
            </a:r>
            <a:r>
              <a:rPr lang="en-GB" altLang="zh-CN" sz="2800" dirty="0">
                <a:ea typeface="宋体" panose="02010600030101010101" pitchFamily="2" charset="-122"/>
              </a:rPr>
              <a:t>(continued)</a:t>
            </a:r>
            <a:endParaRPr lang="en-GB" altLang="zh-CN" sz="2800" dirty="0">
              <a:ea typeface="宋体" panose="02010600030101010101" pitchFamily="2" charset="-122"/>
            </a:endParaRPr>
          </a:p>
        </p:txBody>
      </p:sp>
      <p:sp>
        <p:nvSpPr>
          <p:cNvPr id="88067"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交流路径可以很快增长</a:t>
            </a:r>
            <a:endParaRPr lang="en-GB" altLang="zh-CN"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如果一个项目有</a:t>
            </a:r>
            <a:r>
              <a:rPr lang="en-GB" altLang="zh-CN" dirty="0">
                <a:ea typeface="宋体" panose="02010600030101010101" pitchFamily="2" charset="-122"/>
              </a:rPr>
              <a:t>n</a:t>
            </a:r>
            <a:r>
              <a:rPr lang="zh-CN" altLang="en-GB" dirty="0">
                <a:ea typeface="宋体" panose="02010600030101010101" pitchFamily="2" charset="-122"/>
              </a:rPr>
              <a:t>名人员，那么可能需要交流的人有</a:t>
            </a:r>
            <a:r>
              <a:rPr lang="en-GB" altLang="zh-CN" i="1" dirty="0">
                <a:ea typeface="宋体" panose="02010600030101010101" pitchFamily="2" charset="-122"/>
              </a:rPr>
              <a:t>n(n-1)/2</a:t>
            </a:r>
            <a:r>
              <a:rPr lang="en-GB" altLang="zh-CN" dirty="0">
                <a:ea typeface="宋体" panose="02010600030101010101" pitchFamily="2" charset="-122"/>
              </a:rPr>
              <a:t> </a:t>
            </a:r>
            <a:r>
              <a:rPr lang="zh-CN" altLang="en-GB" dirty="0">
                <a:ea typeface="宋体" panose="02010600030101010101" pitchFamily="2" charset="-122"/>
              </a:rPr>
              <a:t>对 </a:t>
            </a:r>
            <a:r>
              <a:rPr lang="en-US" altLang="zh-CN" dirty="0">
                <a:ea typeface="宋体" panose="02010600030101010101" pitchFamily="2" charset="-122"/>
              </a:rPr>
              <a:t>, </a:t>
            </a:r>
            <a:r>
              <a:rPr lang="zh-CN" altLang="en-US" dirty="0">
                <a:ea typeface="宋体" panose="02010600030101010101" pitchFamily="2" charset="-122"/>
              </a:rPr>
              <a:t>即</a:t>
            </a:r>
            <a:r>
              <a:rPr lang="zh-CN" altLang="en-GB" dirty="0">
                <a:ea typeface="宋体" panose="02010600030101010101" pitchFamily="2" charset="-122"/>
              </a:rPr>
              <a:t> </a:t>
            </a:r>
            <a:r>
              <a:rPr lang="en-US" altLang="zh-CN" dirty="0">
                <a:ea typeface="宋体" panose="02010600030101010101" pitchFamily="2" charset="-122"/>
              </a:rPr>
              <a:t>C</a:t>
            </a:r>
            <a:r>
              <a:rPr lang="en-US" altLang="zh-CN" baseline="-25000" dirty="0">
                <a:ea typeface="宋体" panose="02010600030101010101" pitchFamily="2" charset="-122"/>
              </a:rPr>
              <a:t>n</a:t>
            </a:r>
            <a:r>
              <a:rPr lang="en-US" altLang="zh-CN" baseline="30000" dirty="0">
                <a:ea typeface="宋体" panose="02010600030101010101" pitchFamily="2" charset="-122"/>
              </a:rPr>
              <a:t>2 </a:t>
            </a:r>
            <a:endParaRPr lang="zh-CN" altLang="en-GB" baseline="30000" dirty="0">
              <a:ea typeface="宋体" panose="02010600030101010101" pitchFamily="2" charset="-122"/>
            </a:endParaRPr>
          </a:p>
        </p:txBody>
      </p:sp>
      <p:pic>
        <p:nvPicPr>
          <p:cNvPr id="88068" name="Picture 5"/>
          <p:cNvPicPr preferRelativeResize="0"/>
          <p:nvPr/>
        </p:nvPicPr>
        <p:blipFill>
          <a:blip r:embed="rId1"/>
          <a:stretch>
            <a:fillRect/>
          </a:stretch>
        </p:blipFill>
        <p:spPr>
          <a:xfrm>
            <a:off x="2209800" y="2743200"/>
            <a:ext cx="4648200" cy="3355975"/>
          </a:xfrm>
          <a:prstGeom prst="rect">
            <a:avLst/>
          </a:prstGeom>
          <a:noFill/>
          <a:ln w="9525">
            <a:noFill/>
          </a:ln>
        </p:spPr>
      </p:pic>
    </p:spTree>
  </p:cSld>
  <p:clrMapOvr>
    <a:masterClrMapping/>
  </p:clrMapOvr>
  <p:transition spd="med">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br>
              <a:rPr lang="zh-CN" altLang="en-GB" dirty="0">
                <a:ea typeface="宋体" panose="02010600030101010101" pitchFamily="2" charset="-122"/>
              </a:rPr>
            </a:br>
            <a:r>
              <a:rPr lang="zh-CN" altLang="en-GB" sz="2800" dirty="0">
                <a:ea typeface="宋体" panose="02010600030101010101" pitchFamily="2" charset="-122"/>
              </a:rPr>
              <a:t>工作风格</a:t>
            </a:r>
            <a:endParaRPr lang="zh-CN" altLang="en-GB" sz="2800" dirty="0">
              <a:ea typeface="宋体" panose="02010600030101010101" pitchFamily="2" charset="-122"/>
            </a:endParaRPr>
          </a:p>
        </p:txBody>
      </p:sp>
      <p:sp>
        <p:nvSpPr>
          <p:cNvPr id="90115"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外向</a:t>
            </a:r>
            <a:r>
              <a:rPr lang="en-GB" altLang="zh-CN" b="1" dirty="0">
                <a:ea typeface="宋体" panose="02010600030101010101" pitchFamily="2" charset="-122"/>
              </a:rPr>
              <a:t>:</a:t>
            </a:r>
            <a:r>
              <a:rPr lang="en-GB" altLang="zh-CN" dirty="0">
                <a:ea typeface="宋体" panose="02010600030101010101" pitchFamily="2" charset="-122"/>
              </a:rPr>
              <a:t> </a:t>
            </a:r>
            <a:r>
              <a:rPr lang="zh-CN" altLang="en-GB" dirty="0">
                <a:ea typeface="宋体" panose="02010600030101010101" pitchFamily="2" charset="-122"/>
              </a:rPr>
              <a:t>告诉他人你的想法</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内向</a:t>
            </a:r>
            <a:r>
              <a:rPr lang="en-GB" altLang="zh-CN" b="1" dirty="0">
                <a:ea typeface="宋体" panose="02010600030101010101" pitchFamily="2" charset="-122"/>
              </a:rPr>
              <a:t>:</a:t>
            </a:r>
            <a:r>
              <a:rPr lang="en-GB" altLang="zh-CN" dirty="0">
                <a:ea typeface="宋体" panose="02010600030101010101" pitchFamily="2" charset="-122"/>
              </a:rPr>
              <a:t> </a:t>
            </a:r>
            <a:r>
              <a:rPr lang="zh-CN" altLang="en-GB" dirty="0">
                <a:ea typeface="宋体" panose="02010600030101010101" pitchFamily="2" charset="-122"/>
              </a:rPr>
              <a:t>征求他人的建议</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感性</a:t>
            </a:r>
            <a:r>
              <a:rPr lang="en-GB" altLang="zh-CN" b="1" dirty="0">
                <a:ea typeface="宋体" panose="02010600030101010101" pitchFamily="2" charset="-122"/>
              </a:rPr>
              <a:t>:</a:t>
            </a:r>
            <a:r>
              <a:rPr lang="en-GB" altLang="zh-CN" dirty="0">
                <a:ea typeface="宋体" panose="02010600030101010101" pitchFamily="2" charset="-122"/>
              </a:rPr>
              <a:t> </a:t>
            </a:r>
            <a:r>
              <a:rPr lang="zh-CN" altLang="en-GB" dirty="0">
                <a:ea typeface="宋体" panose="02010600030101010101" pitchFamily="2" charset="-122"/>
              </a:rPr>
              <a:t>决策建立在对问题的感觉上</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理性</a:t>
            </a:r>
            <a:r>
              <a:rPr lang="en-GB" altLang="zh-CN" b="1" dirty="0">
                <a:ea typeface="宋体" panose="02010600030101010101" pitchFamily="2" charset="-122"/>
              </a:rPr>
              <a:t>:</a:t>
            </a:r>
            <a:r>
              <a:rPr lang="en-GB" altLang="zh-CN" dirty="0">
                <a:ea typeface="宋体" panose="02010600030101010101" pitchFamily="2" charset="-122"/>
              </a:rPr>
              <a:t> </a:t>
            </a:r>
            <a:r>
              <a:rPr lang="zh-CN" altLang="en-GB" dirty="0">
                <a:ea typeface="宋体" panose="02010600030101010101" pitchFamily="2" charset="-122"/>
              </a:rPr>
              <a:t>决策基于事实和可能的情况的谨慎考虑</a:t>
            </a:r>
            <a:endParaRPr lang="zh-CN" altLang="en-GB" dirty="0">
              <a:ea typeface="宋体" panose="02010600030101010101" pitchFamily="2" charset="-122"/>
            </a:endParaRPr>
          </a:p>
        </p:txBody>
      </p:sp>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10" name="New picture"/>
          <p:cNvPicPr preferRelativeResize="0"/>
          <p:nvPr/>
        </p:nvPicPr>
        <p:blipFill>
          <a:blip r:embed="rId1"/>
          <a:stretch>
            <a:fillRect/>
          </a:stretch>
        </p:blipFill>
        <p:spPr>
          <a:xfrm>
            <a:off x="0" y="0"/>
            <a:ext cx="9144000" cy="6858000"/>
          </a:xfrm>
          <a:prstGeom prst="rect">
            <a:avLst/>
          </a:prstGeom>
          <a:noFill/>
          <a:ln w="9525">
            <a:noFill/>
          </a:ln>
        </p:spPr>
      </p:pic>
    </p:spTree>
  </p:cSld>
  <p:clrMapOvr>
    <a:masterClrMapping/>
  </p:clrMapOvr>
  <p:transition spd="med">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br>
              <a:rPr lang="zh-CN" altLang="en-GB" dirty="0">
                <a:ea typeface="宋体" panose="02010600030101010101" pitchFamily="2" charset="-122"/>
              </a:rPr>
            </a:br>
            <a:r>
              <a:rPr lang="zh-CN" altLang="en-GB" sz="2800" dirty="0">
                <a:ea typeface="宋体" panose="02010600030101010101" pitchFamily="2" charset="-122"/>
              </a:rPr>
              <a:t>工作风格 </a:t>
            </a:r>
            <a:r>
              <a:rPr lang="en-GB" altLang="zh-CN" sz="2800" dirty="0">
                <a:ea typeface="宋体" panose="02010600030101010101" pitchFamily="2" charset="-122"/>
              </a:rPr>
              <a:t>(continued)</a:t>
            </a:r>
            <a:endParaRPr lang="en-GB" altLang="zh-CN" sz="2800" dirty="0">
              <a:ea typeface="宋体" panose="02010600030101010101" pitchFamily="2" charset="-122"/>
            </a:endParaRPr>
          </a:p>
        </p:txBody>
      </p:sp>
      <p:sp>
        <p:nvSpPr>
          <p:cNvPr id="92163"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水平轴</a:t>
            </a:r>
            <a:r>
              <a:rPr lang="en-GB" altLang="zh-CN" dirty="0">
                <a:ea typeface="宋体" panose="02010600030101010101" pitchFamily="2" charset="-122"/>
              </a:rPr>
              <a:t>: </a:t>
            </a:r>
            <a:r>
              <a:rPr lang="zh-CN" altLang="en-GB" dirty="0">
                <a:ea typeface="宋体" panose="02010600030101010101" pitchFamily="2" charset="-122"/>
              </a:rPr>
              <a:t>交流风格</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垂直轴</a:t>
            </a:r>
            <a:r>
              <a:rPr lang="en-GB" altLang="zh-CN" dirty="0">
                <a:ea typeface="宋体" panose="02010600030101010101" pitchFamily="2" charset="-122"/>
              </a:rPr>
              <a:t>: </a:t>
            </a:r>
            <a:r>
              <a:rPr lang="zh-CN" altLang="en-GB" dirty="0">
                <a:ea typeface="宋体" panose="02010600030101010101" pitchFamily="2" charset="-122"/>
              </a:rPr>
              <a:t>决策风格</a:t>
            </a:r>
            <a:endParaRPr lang="zh-CN" altLang="en-GB" dirty="0">
              <a:ea typeface="宋体" panose="02010600030101010101" pitchFamily="2" charset="-122"/>
            </a:endParaRPr>
          </a:p>
        </p:txBody>
      </p:sp>
      <p:pic>
        <p:nvPicPr>
          <p:cNvPr id="92164" name="Picture 5"/>
          <p:cNvPicPr preferRelativeResize="0"/>
          <p:nvPr/>
        </p:nvPicPr>
        <p:blipFill>
          <a:blip r:embed="rId1"/>
          <a:stretch>
            <a:fillRect/>
          </a:stretch>
        </p:blipFill>
        <p:spPr>
          <a:xfrm>
            <a:off x="1600200" y="2362200"/>
            <a:ext cx="5910263" cy="3770313"/>
          </a:xfrm>
          <a:prstGeom prst="rect">
            <a:avLst/>
          </a:prstGeom>
          <a:noFill/>
          <a:ln w="9525">
            <a:noFill/>
          </a:ln>
        </p:spPr>
      </p:pic>
    </p:spTree>
  </p:cSld>
  <p:clrMapOvr>
    <a:masterClrMapping/>
  </p:clrMapOvr>
  <p:transition spd="med">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br>
              <a:rPr lang="zh-CN" altLang="en-GB" dirty="0">
                <a:ea typeface="宋体" panose="02010600030101010101" pitchFamily="2" charset="-122"/>
              </a:rPr>
            </a:br>
            <a:r>
              <a:rPr lang="zh-CN" altLang="en-GB" sz="2800" dirty="0">
                <a:ea typeface="宋体" panose="02010600030101010101" pitchFamily="2" charset="-122"/>
              </a:rPr>
              <a:t>工作风格 </a:t>
            </a:r>
            <a:r>
              <a:rPr lang="en-GB" altLang="zh-CN" sz="2800" dirty="0">
                <a:ea typeface="宋体" panose="02010600030101010101" pitchFamily="2" charset="-122"/>
              </a:rPr>
              <a:t>(continued)</a:t>
            </a:r>
            <a:endParaRPr lang="en-GB" altLang="zh-CN" sz="2800" dirty="0">
              <a:ea typeface="宋体" panose="02010600030101010101" pitchFamily="2" charset="-122"/>
            </a:endParaRPr>
          </a:p>
        </p:txBody>
      </p:sp>
      <p:sp>
        <p:nvSpPr>
          <p:cNvPr id="94211"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工作风格决定交流方式</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了解工作风格</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让你更灵活</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给你提供关于其他人员最先考虑的问题的相关信息</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帮助你更灵活的与项目团队其他成员、客户和用户打交道</a:t>
            </a:r>
            <a:endParaRPr lang="zh-CN" altLang="en-GB" dirty="0">
              <a:ea typeface="宋体" panose="02010600030101010101" pitchFamily="2" charset="-122"/>
            </a:endParaRPr>
          </a:p>
        </p:txBody>
      </p:sp>
    </p:spTree>
  </p:cSld>
  <p:clrMapOvr>
    <a:masterClrMapping/>
  </p:clrMapOvr>
  <p:transition spd="med">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3.2 </a:t>
            </a:r>
            <a:r>
              <a:rPr lang="zh-CN" altLang="en-GB" dirty="0">
                <a:ea typeface="宋体" panose="02010600030101010101" pitchFamily="2" charset="-122"/>
              </a:rPr>
              <a:t>项目人员</a:t>
            </a:r>
            <a:br>
              <a:rPr lang="zh-CN" altLang="en-GB" dirty="0">
                <a:ea typeface="宋体" panose="02010600030101010101" pitchFamily="2" charset="-122"/>
              </a:rPr>
            </a:br>
            <a:r>
              <a:rPr lang="zh-CN" altLang="en-GB" sz="2800" dirty="0">
                <a:ea typeface="宋体" panose="02010600030101010101" pitchFamily="2" charset="-122"/>
              </a:rPr>
              <a:t>项目组织</a:t>
            </a:r>
            <a:endParaRPr lang="zh-CN" altLang="en-GB" sz="2800" dirty="0">
              <a:ea typeface="宋体" panose="02010600030101010101" pitchFamily="2" charset="-122"/>
            </a:endParaRPr>
          </a:p>
        </p:txBody>
      </p:sp>
      <p:sp>
        <p:nvSpPr>
          <p:cNvPr id="96259" name="Rectangle 2"/>
          <p:cNvSpPr/>
          <p:nvPr>
            <p:ph type="body"/>
          </p:nvPr>
        </p:nvSpPr>
        <p:spPr>
          <a:xfrm>
            <a:off x="457200" y="1447800"/>
            <a:ext cx="8507413"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取决于</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团队成员的背景和工作风格</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团队成员的数目</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客户和开发人员的管理风格</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分类</a:t>
            </a:r>
            <a:r>
              <a:rPr lang="en-GB" altLang="zh-CN" dirty="0">
                <a:ea typeface="宋体" panose="02010600030101010101" pitchFamily="2" charset="-122"/>
              </a:rPr>
              <a:t>:</a:t>
            </a:r>
            <a:endParaRPr lang="en-GB" altLang="zh-CN"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i="1" dirty="0">
                <a:ea typeface="宋体" panose="02010600030101010101" pitchFamily="2" charset="-122"/>
              </a:rPr>
              <a:t>民主制程序员组</a:t>
            </a:r>
            <a:r>
              <a:rPr lang="en-GB" altLang="zh-CN" i="1" dirty="0">
                <a:ea typeface="宋体" panose="02010600030101010101" pitchFamily="2" charset="-122"/>
              </a:rPr>
              <a:t>: </a:t>
            </a:r>
            <a:r>
              <a:rPr lang="zh-CN" altLang="en-GB" dirty="0">
                <a:ea typeface="宋体" panose="02010600030101010101" pitchFamily="2" charset="-122"/>
              </a:rPr>
              <a:t>每个人平等分担责任</a:t>
            </a:r>
            <a:endParaRPr lang="en-US" altLang="zh-CN"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i="1" dirty="0">
                <a:ea typeface="宋体" panose="02010600030101010101" pitchFamily="2" charset="-122"/>
              </a:rPr>
              <a:t>主程序员</a:t>
            </a:r>
            <a:r>
              <a:rPr lang="zh-CN" altLang="en-US" i="1" dirty="0">
                <a:ea typeface="宋体" panose="02010600030101010101" pitchFamily="2" charset="-122"/>
              </a:rPr>
              <a:t>组</a:t>
            </a:r>
            <a:r>
              <a:rPr lang="en-GB" altLang="zh-CN" dirty="0">
                <a:ea typeface="宋体" panose="02010600030101010101" pitchFamily="2" charset="-122"/>
              </a:rPr>
              <a:t>: </a:t>
            </a:r>
            <a:r>
              <a:rPr lang="zh-CN" altLang="en-GB" dirty="0">
                <a:ea typeface="宋体" panose="02010600030101010101" pitchFamily="2" charset="-122"/>
              </a:rPr>
              <a:t>一个</a:t>
            </a:r>
            <a:r>
              <a:rPr lang="zh-CN" altLang="en-US" dirty="0">
                <a:ea typeface="宋体" panose="02010600030101010101" pitchFamily="2" charset="-122"/>
              </a:rPr>
              <a:t>人</a:t>
            </a:r>
            <a:r>
              <a:rPr lang="zh-CN" altLang="en-GB" dirty="0">
                <a:ea typeface="宋体" panose="02010600030101010101" pitchFamily="2" charset="-122"/>
              </a:rPr>
              <a:t>总体负责系统的设计和开发</a:t>
            </a:r>
            <a:endParaRPr lang="en-US" altLang="zh-CN"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i="1" dirty="0">
                <a:ea typeface="宋体" panose="02010600030101010101" pitchFamily="2" charset="-122"/>
              </a:rPr>
              <a:t>现代程序员组：结合民主制程序员组和主程序员组的优点</a:t>
            </a:r>
            <a:endParaRPr lang="en-US" altLang="zh-CN" i="1"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dirty="0">
              <a:ea typeface="宋体" panose="02010600030101010101" pitchFamily="2" charset="-122"/>
            </a:endParaRPr>
          </a:p>
        </p:txBody>
      </p:sp>
    </p:spTree>
  </p:cSld>
  <p:clrMapOvr>
    <a:masterClrMapping/>
  </p:clrMapOvr>
  <p:transition spd="med">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p:nvPr/>
        </p:nvSpPr>
        <p:spPr>
          <a:xfrm>
            <a:off x="685800" y="433388"/>
            <a:ext cx="7772400" cy="685800"/>
          </a:xfrm>
          <a:prstGeom prst="rect">
            <a:avLst/>
          </a:prstGeom>
          <a:noFill/>
          <a:ln w="9525">
            <a:noFill/>
          </a:ln>
        </p:spPr>
        <p:txBody>
          <a:bodyPr anchor="b"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a:spcBef>
                <a:spcPct val="0"/>
              </a:spcBef>
              <a:buClrTx/>
              <a:buSzTx/>
              <a:buFontTx/>
              <a:buNone/>
            </a:pPr>
            <a:r>
              <a:rPr lang="zh-CN" altLang="en-US" b="1" dirty="0">
                <a:solidFill>
                  <a:srgbClr val="DE0000"/>
                </a:solidFill>
                <a:ea typeface="宋体" panose="02010600030101010101" pitchFamily="2" charset="-122"/>
              </a:rPr>
              <a:t>民主制程序员组</a:t>
            </a:r>
            <a:endParaRPr lang="zh-CN" altLang="en-US" b="1" dirty="0">
              <a:solidFill>
                <a:srgbClr val="DE0000"/>
              </a:solidFill>
              <a:ea typeface="宋体" panose="02010600030101010101" pitchFamily="2" charset="-122"/>
            </a:endParaRPr>
          </a:p>
        </p:txBody>
      </p:sp>
      <p:sp>
        <p:nvSpPr>
          <p:cNvPr id="98307" name="Rectangle 3"/>
          <p:cNvSpPr/>
          <p:nvPr/>
        </p:nvSpPr>
        <p:spPr>
          <a:xfrm>
            <a:off x="762000" y="1219200"/>
            <a:ext cx="7772400" cy="5181600"/>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42900" lvl="0" indent="-342900" defTabSz="914400">
              <a:lnSpc>
                <a:spcPct val="200000"/>
              </a:lnSpc>
              <a:spcBef>
                <a:spcPct val="20000"/>
              </a:spcBef>
              <a:buClr>
                <a:schemeClr val="tx2"/>
              </a:buClr>
              <a:buSzPct val="90000"/>
              <a:buFont typeface="Wingdings" panose="05000000000000000000" pitchFamily="2" charset="2"/>
              <a:buNone/>
            </a:pPr>
            <a:endParaRPr lang="zh-CN" altLang="en-US" b="1" dirty="0">
              <a:solidFill>
                <a:schemeClr val="tx1"/>
              </a:solidFill>
              <a:latin typeface="楷体_GB2312" pitchFamily="49" charset="-122"/>
              <a:ea typeface="楷体_GB2312" pitchFamily="49" charset="-122"/>
            </a:endParaRPr>
          </a:p>
        </p:txBody>
      </p:sp>
      <p:sp>
        <p:nvSpPr>
          <p:cNvPr id="98308" name="Rectangle 2"/>
          <p:cNvSpPr/>
          <p:nvPr/>
        </p:nvSpPr>
        <p:spPr>
          <a:xfrm>
            <a:off x="323850" y="1341438"/>
            <a:ext cx="8915400" cy="4895850"/>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30200" lvl="0" indent="-33020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特点</a:t>
            </a:r>
            <a:endParaRPr lang="en-US" altLang="zh-CN" dirty="0">
              <a:ea typeface="宋体" panose="02010600030101010101" pitchFamily="2" charset="-122"/>
            </a:endParaRPr>
          </a:p>
          <a:p>
            <a:pPr marL="730250" lvl="1" indent="-27305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小组成员完全平等，享有充分民主，通过协商做出技术决策</a:t>
            </a:r>
            <a:endParaRPr lang="zh-CN" altLang="en-US" dirty="0">
              <a:ea typeface="宋体" panose="02010600030101010101" pitchFamily="2" charset="-122"/>
            </a:endParaRPr>
          </a:p>
          <a:p>
            <a:pPr marL="730250" lvl="1" indent="-27305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小组成员间的通信是平行的，如果一个小组有</a:t>
            </a:r>
            <a:r>
              <a:rPr lang="en-US" altLang="zh-CN" dirty="0">
                <a:ea typeface="宋体" panose="02010600030101010101" pitchFamily="2" charset="-122"/>
              </a:rPr>
              <a:t>n</a:t>
            </a:r>
            <a:r>
              <a:rPr lang="zh-CN" altLang="en-US" dirty="0">
                <a:ea typeface="宋体" panose="02010600030101010101" pitchFamily="2" charset="-122"/>
              </a:rPr>
              <a:t>个成员，则可能的通信信道有</a:t>
            </a:r>
            <a:r>
              <a:rPr lang="en-US" altLang="zh-CN" dirty="0">
                <a:ea typeface="宋体" panose="02010600030101010101" pitchFamily="2" charset="-122"/>
              </a:rPr>
              <a:t>n(n-1)/2</a:t>
            </a:r>
            <a:r>
              <a:rPr lang="zh-CN" altLang="en-US" dirty="0">
                <a:ea typeface="宋体" panose="02010600030101010101" pitchFamily="2" charset="-122"/>
              </a:rPr>
              <a:t>条。</a:t>
            </a:r>
            <a:endParaRPr lang="en-US" altLang="zh-CN" dirty="0">
              <a:ea typeface="宋体" panose="02010600030101010101" pitchFamily="2" charset="-122"/>
            </a:endParaRPr>
          </a:p>
          <a:p>
            <a:pPr marL="330200" lvl="0" indent="-33020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适用范围</a:t>
            </a:r>
            <a:endParaRPr lang="en-US" altLang="zh-CN" dirty="0">
              <a:ea typeface="宋体" panose="02010600030101010101" pitchFamily="2" charset="-122"/>
            </a:endParaRPr>
          </a:p>
          <a:p>
            <a:pPr marL="330200" lvl="0" indent="-330200" defTabSz="457200" eaLnBrk="1" hangingPunct="1">
              <a:lnSpc>
                <a:spcPct val="135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400" dirty="0">
                <a:ea typeface="宋体" panose="02010600030101010101" pitchFamily="2" charset="-122"/>
              </a:rPr>
              <a:t>     - </a:t>
            </a:r>
            <a:r>
              <a:rPr lang="zh-CN" altLang="en-US" sz="2400" dirty="0">
                <a:ea typeface="宋体" panose="02010600030101010101" pitchFamily="2" charset="-122"/>
              </a:rPr>
              <a:t>程序小组的规模应该比较小，以</a:t>
            </a:r>
            <a:r>
              <a:rPr lang="en-US" altLang="zh-CN" sz="2400" dirty="0">
                <a:ea typeface="宋体" panose="02010600030101010101" pitchFamily="2" charset="-122"/>
              </a:rPr>
              <a:t>2</a:t>
            </a:r>
            <a:r>
              <a:rPr lang="zh-CN" altLang="en-US" sz="2400" dirty="0">
                <a:ea typeface="宋体" panose="02010600030101010101" pitchFamily="2" charset="-122"/>
              </a:rPr>
              <a:t>～</a:t>
            </a:r>
            <a:r>
              <a:rPr lang="en-US" altLang="zh-CN" sz="2400" dirty="0">
                <a:ea typeface="宋体" panose="02010600030101010101" pitchFamily="2" charset="-122"/>
              </a:rPr>
              <a:t>8</a:t>
            </a:r>
            <a:r>
              <a:rPr lang="zh-CN" altLang="en-US" sz="2400" dirty="0">
                <a:ea typeface="宋体" panose="02010600030101010101" pitchFamily="2" charset="-122"/>
              </a:rPr>
              <a:t>名成员为宜</a:t>
            </a:r>
            <a:endParaRPr lang="zh-CN" altLang="en-US" sz="2400" dirty="0">
              <a:ea typeface="宋体" panose="02010600030101010101" pitchFamily="2" charset="-122"/>
            </a:endParaRPr>
          </a:p>
          <a:p>
            <a:pPr marL="330200" lvl="0" indent="-330200" defTabSz="457200">
              <a:lnSpc>
                <a:spcPct val="135000"/>
              </a:lnSpc>
              <a:spcBef>
                <a:spcPct val="20000"/>
              </a:spcBef>
              <a:buClr>
                <a:schemeClr val="tx2"/>
              </a:buClr>
              <a:buSzPct val="90000"/>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400" dirty="0">
                <a:ea typeface="宋体" panose="02010600030101010101" pitchFamily="2" charset="-122"/>
              </a:rPr>
              <a:t>     -</a:t>
            </a:r>
            <a:r>
              <a:rPr lang="zh-CN" altLang="en-US" sz="2400" dirty="0">
                <a:ea typeface="宋体" panose="02010600030101010101" pitchFamily="2" charset="-122"/>
              </a:rPr>
              <a:t>如果项目规模很大，则应该使用多个程序设计小组，每个小组承担工程项目的一部分任务，在一定程度上独立自主地完成各自的任务。</a:t>
            </a:r>
            <a:endParaRPr lang="zh-CN" altLang="en-US" sz="2400"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p:nvPr/>
        </p:nvSpPr>
        <p:spPr>
          <a:xfrm>
            <a:off x="685800" y="433388"/>
            <a:ext cx="7772400" cy="685800"/>
          </a:xfrm>
          <a:prstGeom prst="rect">
            <a:avLst/>
          </a:prstGeom>
          <a:noFill/>
          <a:ln w="9525">
            <a:noFill/>
          </a:ln>
        </p:spPr>
        <p:txBody>
          <a:bodyPr anchor="b"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a:spcBef>
                <a:spcPct val="0"/>
              </a:spcBef>
              <a:buClrTx/>
              <a:buSzTx/>
              <a:buFontTx/>
              <a:buNone/>
            </a:pPr>
            <a:r>
              <a:rPr lang="zh-CN" altLang="en-US" b="1" dirty="0">
                <a:solidFill>
                  <a:srgbClr val="DE0000"/>
                </a:solidFill>
                <a:ea typeface="宋体" panose="02010600030101010101" pitchFamily="2" charset="-122"/>
              </a:rPr>
              <a:t>主程序员组</a:t>
            </a:r>
            <a:endParaRPr lang="zh-CN" altLang="en-US" b="1" dirty="0">
              <a:solidFill>
                <a:srgbClr val="DE0000"/>
              </a:solidFill>
              <a:ea typeface="宋体" panose="02010600030101010101" pitchFamily="2" charset="-122"/>
            </a:endParaRPr>
          </a:p>
        </p:txBody>
      </p:sp>
      <p:sp>
        <p:nvSpPr>
          <p:cNvPr id="99331" name="Rectangle 3"/>
          <p:cNvSpPr/>
          <p:nvPr/>
        </p:nvSpPr>
        <p:spPr>
          <a:xfrm>
            <a:off x="762000" y="1219200"/>
            <a:ext cx="7772400" cy="5181600"/>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42900" lvl="0" indent="-342900" defTabSz="914400">
              <a:lnSpc>
                <a:spcPct val="200000"/>
              </a:lnSpc>
              <a:spcBef>
                <a:spcPct val="20000"/>
              </a:spcBef>
              <a:buClr>
                <a:schemeClr val="tx2"/>
              </a:buClr>
              <a:buSzPct val="90000"/>
              <a:buFont typeface="Wingdings" panose="05000000000000000000" pitchFamily="2" charset="2"/>
              <a:buNone/>
            </a:pPr>
            <a:endParaRPr lang="zh-CN" altLang="en-US" b="1" dirty="0">
              <a:solidFill>
                <a:schemeClr val="tx1"/>
              </a:solidFill>
              <a:latin typeface="楷体_GB2312" pitchFamily="49" charset="-122"/>
              <a:ea typeface="楷体_GB2312" pitchFamily="49" charset="-122"/>
            </a:endParaRPr>
          </a:p>
        </p:txBody>
      </p:sp>
      <p:sp>
        <p:nvSpPr>
          <p:cNvPr id="99332" name="Rectangle 3"/>
          <p:cNvSpPr txBox="1"/>
          <p:nvPr/>
        </p:nvSpPr>
        <p:spPr>
          <a:xfrm>
            <a:off x="1204913" y="4756150"/>
            <a:ext cx="7197725" cy="1655763"/>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42900" lvl="0" indent="-342900" defTabSz="914400" eaLnBrk="1" hangingPunct="1">
              <a:lnSpc>
                <a:spcPct val="90000"/>
              </a:lnSpc>
              <a:spcBef>
                <a:spcPct val="20000"/>
              </a:spcBef>
              <a:buClr>
                <a:schemeClr val="folHlink"/>
              </a:buClr>
              <a:buSzPct val="60000"/>
              <a:buFont typeface="Wingdings" panose="05000000000000000000" pitchFamily="2" charset="2"/>
              <a:buNone/>
            </a:pPr>
            <a:r>
              <a:rPr lang="zh-CN" altLang="en-US" sz="2400" b="1" dirty="0">
                <a:solidFill>
                  <a:schemeClr val="tx1"/>
                </a:solidFill>
                <a:latin typeface="Tahoma" panose="020B0604030504040204" pitchFamily="34" charset="0"/>
                <a:ea typeface="宋体" panose="02010600030101010101" pitchFamily="2" charset="-122"/>
              </a:rPr>
              <a:t>        </a:t>
            </a:r>
            <a:endParaRPr lang="en-US" altLang="zh-CN" sz="2400" b="1" dirty="0">
              <a:solidFill>
                <a:schemeClr val="tx1"/>
              </a:solidFill>
              <a:latin typeface="Tahoma" panose="020B0604030504040204" pitchFamily="34" charset="0"/>
              <a:ea typeface="宋体" panose="02010600030101010101" pitchFamily="2" charset="-122"/>
            </a:endParaRPr>
          </a:p>
          <a:p>
            <a:pPr marL="342900" lvl="0" indent="-342900" defTabSz="914400" eaLnBrk="1" hangingPunct="1">
              <a:spcBef>
                <a:spcPct val="20000"/>
              </a:spcBef>
              <a:buClr>
                <a:schemeClr val="folHlink"/>
              </a:buClr>
              <a:buSzPct val="60000"/>
              <a:buFont typeface="Wingdings" panose="05000000000000000000" pitchFamily="2" charset="2"/>
              <a:buNone/>
            </a:pPr>
            <a:r>
              <a:rPr lang="zh-CN" altLang="en-GB" sz="2400" dirty="0">
                <a:ea typeface="宋体" panose="02010600030101010101" pitchFamily="2" charset="-122"/>
              </a:rPr>
              <a:t>每个小组成员必须经常与主程序员交流</a:t>
            </a:r>
            <a:r>
              <a:rPr lang="en-GB" altLang="zh-CN" sz="2400" dirty="0">
                <a:ea typeface="宋体" panose="02010600030101010101" pitchFamily="2" charset="-122"/>
              </a:rPr>
              <a:t>, </a:t>
            </a:r>
            <a:r>
              <a:rPr lang="zh-CN" altLang="en-GB" sz="2400" dirty="0">
                <a:ea typeface="宋体" panose="02010600030101010101" pitchFamily="2" charset="-122"/>
              </a:rPr>
              <a:t>而不必与其他小组成员交流 </a:t>
            </a:r>
            <a:endParaRPr lang="zh-CN" altLang="en-GB" sz="2400" dirty="0">
              <a:ea typeface="宋体" panose="02010600030101010101" pitchFamily="2" charset="-122"/>
            </a:endParaRPr>
          </a:p>
        </p:txBody>
      </p:sp>
      <p:pic>
        <p:nvPicPr>
          <p:cNvPr id="99333" name="Picture 5"/>
          <p:cNvPicPr preferRelativeResize="0"/>
          <p:nvPr/>
        </p:nvPicPr>
        <p:blipFill>
          <a:blip r:embed="rId1"/>
          <a:stretch>
            <a:fillRect/>
          </a:stretch>
        </p:blipFill>
        <p:spPr>
          <a:xfrm>
            <a:off x="1835150" y="1412875"/>
            <a:ext cx="5334000" cy="3433763"/>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p:nvPr/>
        </p:nvSpPr>
        <p:spPr>
          <a:xfrm>
            <a:off x="685800" y="457200"/>
            <a:ext cx="7772400" cy="609600"/>
          </a:xfrm>
          <a:prstGeom prst="rect">
            <a:avLst/>
          </a:prstGeom>
          <a:noFill/>
          <a:ln w="9525">
            <a:noFill/>
          </a:ln>
        </p:spPr>
        <p:txBody>
          <a:bodyPr anchor="b"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a:spcBef>
                <a:spcPct val="0"/>
              </a:spcBef>
              <a:buClrTx/>
              <a:buSzTx/>
              <a:buFontTx/>
              <a:buNone/>
            </a:pPr>
            <a:r>
              <a:rPr lang="zh-CN" altLang="en-US" b="1" dirty="0">
                <a:solidFill>
                  <a:srgbClr val="DE0000"/>
                </a:solidFill>
                <a:ea typeface="宋体" panose="02010600030101010101" pitchFamily="2" charset="-122"/>
              </a:rPr>
              <a:t>主程序员组</a:t>
            </a:r>
            <a:endParaRPr lang="zh-CN" altLang="en-US" b="1" dirty="0">
              <a:solidFill>
                <a:srgbClr val="DE0000"/>
              </a:solidFill>
              <a:ea typeface="宋体" panose="02010600030101010101" pitchFamily="2" charset="-122"/>
            </a:endParaRPr>
          </a:p>
        </p:txBody>
      </p:sp>
      <p:sp>
        <p:nvSpPr>
          <p:cNvPr id="101379" name="Rectangle 3"/>
          <p:cNvSpPr/>
          <p:nvPr/>
        </p:nvSpPr>
        <p:spPr>
          <a:xfrm>
            <a:off x="323850" y="1700213"/>
            <a:ext cx="8763000" cy="4953000"/>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30200" lvl="0" indent="-33020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ea typeface="宋体" panose="02010600030101010101" pitchFamily="2" charset="-122"/>
              </a:rPr>
              <a:t> IBM</a:t>
            </a:r>
            <a:r>
              <a:rPr lang="zh-CN" altLang="en-US" dirty="0">
                <a:ea typeface="宋体" panose="02010600030101010101" pitchFamily="2" charset="-122"/>
              </a:rPr>
              <a:t>公司采用主程序员组的原因</a:t>
            </a:r>
            <a:endParaRPr lang="zh-CN" altLang="en-US" dirty="0">
              <a:ea typeface="宋体" panose="02010600030101010101" pitchFamily="2" charset="-122"/>
            </a:endParaRPr>
          </a:p>
          <a:p>
            <a:pPr marL="730250" lvl="1" indent="-27305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软件开发人员多数比较缺乏经验；</a:t>
            </a:r>
            <a:endParaRPr lang="zh-CN" altLang="en-US" dirty="0">
              <a:ea typeface="宋体" panose="02010600030101010101" pitchFamily="2" charset="-122"/>
            </a:endParaRPr>
          </a:p>
          <a:p>
            <a:pPr marL="730250" lvl="1" indent="-27305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程序设计过程中有许多事务性的工作，例如，大量信息的存储和更新；</a:t>
            </a:r>
            <a:endParaRPr lang="zh-CN" altLang="en-US" dirty="0">
              <a:ea typeface="宋体" panose="02010600030101010101" pitchFamily="2" charset="-122"/>
            </a:endParaRPr>
          </a:p>
          <a:p>
            <a:pPr marL="730250" lvl="1" indent="-273050"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多渠道通信很费时间，将降低程序员的生产率。</a:t>
            </a:r>
            <a:endParaRPr lang="zh-CN" altLang="en-US"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p:nvPr/>
        </p:nvSpPr>
        <p:spPr>
          <a:xfrm>
            <a:off x="685800" y="457200"/>
            <a:ext cx="7772400" cy="533400"/>
          </a:xfrm>
          <a:prstGeom prst="rect">
            <a:avLst/>
          </a:prstGeom>
          <a:noFill/>
          <a:ln w="9525">
            <a:noFill/>
          </a:ln>
        </p:spPr>
        <p:txBody>
          <a:bodyPr anchor="b"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a:spcBef>
                <a:spcPct val="0"/>
              </a:spcBef>
              <a:buClrTx/>
              <a:buSzTx/>
              <a:buFontTx/>
              <a:buNone/>
            </a:pPr>
            <a:r>
              <a:rPr lang="zh-CN" altLang="en-US" b="1" dirty="0">
                <a:solidFill>
                  <a:srgbClr val="DE0000"/>
                </a:solidFill>
                <a:ea typeface="宋体" panose="02010600030101010101" pitchFamily="2" charset="-122"/>
              </a:rPr>
              <a:t>现代程序员组</a:t>
            </a:r>
            <a:endParaRPr lang="zh-CN" altLang="en-US" b="1" dirty="0">
              <a:solidFill>
                <a:srgbClr val="DE0000"/>
              </a:solidFill>
              <a:ea typeface="宋体" panose="02010600030101010101" pitchFamily="2" charset="-122"/>
            </a:endParaRPr>
          </a:p>
        </p:txBody>
      </p:sp>
      <p:graphicFrame>
        <p:nvGraphicFramePr>
          <p:cNvPr id="102403" name="Object 2"/>
          <p:cNvGraphicFramePr>
            <a:graphicFrameLocks noChangeAspect="1"/>
          </p:cNvGraphicFramePr>
          <p:nvPr/>
        </p:nvGraphicFramePr>
        <p:xfrm>
          <a:off x="1476375" y="1412875"/>
          <a:ext cx="5721350" cy="3814763"/>
        </p:xfrm>
        <a:graphic>
          <a:graphicData uri="http://schemas.openxmlformats.org/presentationml/2006/ole">
            <mc:AlternateContent xmlns:mc="http://schemas.openxmlformats.org/markup-compatibility/2006">
              <mc:Choice xmlns:v="urn:schemas-microsoft-com:vml" Requires="v">
                <p:oleObj spid="_x0000_s3087" name="" r:id="rId1" imgW="3886200" imgH="2590800" progId="Imaging.Document">
                  <p:embed/>
                </p:oleObj>
              </mc:Choice>
              <mc:Fallback>
                <p:oleObj name="" r:id="rId1" imgW="3886200" imgH="2590800" progId="Imaging.Document">
                  <p:embed/>
                  <p:pic>
                    <p:nvPicPr>
                      <p:cNvPr id="0" name="图片 3086"/>
                      <p:cNvPicPr/>
                      <p:nvPr/>
                    </p:nvPicPr>
                    <p:blipFill>
                      <a:blip r:embed="rId2"/>
                      <a:stretch>
                        <a:fillRect/>
                      </a:stretch>
                    </p:blipFill>
                    <p:spPr>
                      <a:xfrm>
                        <a:off x="1476375" y="1412875"/>
                        <a:ext cx="5721350" cy="3814763"/>
                      </a:xfrm>
                      <a:prstGeom prst="rect">
                        <a:avLst/>
                      </a:prstGeom>
                      <a:noFill/>
                      <a:ln w="38100">
                        <a:noFill/>
                        <a:miter/>
                      </a:ln>
                    </p:spPr>
                  </p:pic>
                </p:oleObj>
              </mc:Fallback>
            </mc:AlternateContent>
          </a:graphicData>
        </a:graphic>
      </p:graphicFrame>
      <p:sp>
        <p:nvSpPr>
          <p:cNvPr id="102404" name="Rectangle 3"/>
          <p:cNvSpPr/>
          <p:nvPr/>
        </p:nvSpPr>
        <p:spPr>
          <a:xfrm>
            <a:off x="-107950" y="5445125"/>
            <a:ext cx="9251950" cy="4114800"/>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42900" lvl="0" indent="-342900" algn="just" defTabSz="914400">
              <a:spcBef>
                <a:spcPct val="20000"/>
              </a:spcBef>
              <a:buClr>
                <a:schemeClr val="tx2"/>
              </a:buClr>
              <a:buSzPct val="90000"/>
              <a:buFont typeface="Wingdings" panose="05000000000000000000" pitchFamily="2" charset="2"/>
              <a:buNone/>
            </a:pPr>
            <a:r>
              <a:rPr lang="en-US" altLang="zh-CN" sz="2400" dirty="0">
                <a:ea typeface="宋体" panose="02010600030101010101" pitchFamily="2" charset="-122"/>
              </a:rPr>
              <a:t>  </a:t>
            </a:r>
            <a:r>
              <a:rPr lang="zh-CN" altLang="en-US" sz="2400" dirty="0">
                <a:ea typeface="宋体" panose="02010600030101010101" pitchFamily="2" charset="-122"/>
              </a:rPr>
              <a:t>实际的“主程序员”应该由两个人来担任：一个技术负责人，负责小组的技术活动；一个行政负责人，负责所有非技术的管理决策</a:t>
            </a:r>
            <a:endParaRPr lang="zh-CN" altLang="en-US" b="1" dirty="0">
              <a:solidFill>
                <a:schemeClr val="tx1"/>
              </a:solidFill>
              <a:latin typeface="楷体_GB2312" pitchFamily="49" charset="-122"/>
              <a:ea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1"/>
          <p:cNvSpPr/>
          <p:nvPr>
            <p:ph type="title"/>
          </p:nvPr>
        </p:nvSpPr>
        <p:spPr>
          <a:xfrm>
            <a:off x="457200" y="0"/>
            <a:ext cx="8220075" cy="1135063"/>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3.3 </a:t>
            </a:r>
            <a:r>
              <a:rPr lang="zh-CN" altLang="en-GB" dirty="0">
                <a:ea typeface="宋体" panose="02010600030101010101" pitchFamily="2" charset="-122"/>
              </a:rPr>
              <a:t>工作量估计</a:t>
            </a:r>
            <a:endParaRPr lang="zh-CN" altLang="en-GB" dirty="0">
              <a:ea typeface="宋体" panose="02010600030101010101" pitchFamily="2" charset="-122"/>
            </a:endParaRPr>
          </a:p>
        </p:txBody>
      </p:sp>
      <p:sp>
        <p:nvSpPr>
          <p:cNvPr id="104451" name="Rectangle 2"/>
          <p:cNvSpPr>
            <a:spLocks noGrp="1"/>
          </p:cNvSpPr>
          <p:nvPr>
            <p:ph type="body"/>
          </p:nvPr>
        </p:nvSpPr>
        <p:spPr>
          <a:xfrm>
            <a:off x="457200" y="1447800"/>
            <a:ext cx="8220075" cy="4743450"/>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项目计划和管理的一个至关重要的方面是了解项目的可能的成本</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成本度量的重要指标：软件开发工作量及人月成本</a:t>
            </a:r>
            <a:endParaRPr lang="en-US" altLang="zh-CN"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软件开发工作量取决于软件规模</a:t>
            </a:r>
            <a:endParaRPr lang="zh-CN" altLang="en-US"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dirty="0">
              <a:ea typeface="宋体" panose="02010600030101010101" pitchFamily="2" charset="-122"/>
            </a:endParaRPr>
          </a:p>
          <a:p>
            <a:pPr marL="457200" lvl="1" indent="0" defTabSz="45720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dirty="0">
              <a:latin typeface="黑体" panose="02010609060101010101" pitchFamily="49" charset="-122"/>
              <a:ea typeface="黑体" panose="02010609060101010101" pitchFamily="49" charset="-122"/>
            </a:endParaRPr>
          </a:p>
          <a:p>
            <a:pPr marL="457200" lvl="1" indent="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dirty="0">
              <a:latin typeface="黑体" panose="02010609060101010101" pitchFamily="49" charset="-122"/>
              <a:ea typeface="黑体" panose="02010609060101010101" pitchFamily="49" charset="-122"/>
            </a:endParaRPr>
          </a:p>
          <a:p>
            <a:pPr marL="457200" lvl="1" indent="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dirty="0">
              <a:latin typeface="黑体" panose="02010609060101010101" pitchFamily="49" charset="-122"/>
              <a:ea typeface="黑体" panose="02010609060101010101" pitchFamily="49" charset="-122"/>
            </a:endParaRPr>
          </a:p>
          <a:p>
            <a:pPr marL="457200" lvl="1" indent="0" defTabSz="457200" eaLnBrk="1" hangingPunct="1">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med">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6498" name="Object 6"/>
          <p:cNvGraphicFramePr>
            <a:graphicFrameLocks noChangeAspect="1"/>
          </p:cNvGraphicFramePr>
          <p:nvPr>
            <p:ph sz="quarter" idx="2"/>
          </p:nvPr>
        </p:nvGraphicFramePr>
        <p:xfrm>
          <a:off x="5064125" y="1752600"/>
          <a:ext cx="3082925" cy="2057400"/>
        </p:xfrm>
        <a:graphic>
          <a:graphicData uri="http://schemas.openxmlformats.org/presentationml/2006/ole">
            <mc:AlternateContent xmlns:mc="http://schemas.openxmlformats.org/markup-compatibility/2006">
              <mc:Choice xmlns:v="urn:schemas-microsoft-com:vml" Requires="v">
                <p:oleObj spid="_x0000_s3086" name="" r:id="rId1" imgW="5158105" imgH="3444875" progId="MSGraph.Chart.8">
                  <p:embed/>
                </p:oleObj>
              </mc:Choice>
              <mc:Fallback>
                <p:oleObj name="" r:id="rId1" imgW="5158105" imgH="3444875" progId="MSGraph.Chart.8">
                  <p:embed/>
                  <p:pic>
                    <p:nvPicPr>
                      <p:cNvPr id="0" name="图片 3085"/>
                      <p:cNvPicPr/>
                      <p:nvPr/>
                    </p:nvPicPr>
                    <p:blipFill>
                      <a:blip r:embed="rId2"/>
                      <a:srcRect/>
                      <a:stretch>
                        <a:fillRect/>
                      </a:stretch>
                    </p:blipFill>
                    <p:spPr>
                      <a:xfrm>
                        <a:off x="5064125" y="1752600"/>
                        <a:ext cx="3082925" cy="2057400"/>
                      </a:xfrm>
                      <a:prstGeom prst="rect">
                        <a:avLst/>
                      </a:prstGeom>
                      <a:noFill/>
                      <a:ln w="38100">
                        <a:miter/>
                      </a:ln>
                    </p:spPr>
                  </p:pic>
                </p:oleObj>
              </mc:Fallback>
            </mc:AlternateContent>
          </a:graphicData>
        </a:graphic>
      </p:graphicFrame>
      <p:sp>
        <p:nvSpPr>
          <p:cNvPr id="106499" name="Rectangle 4"/>
          <p:cNvSpPr/>
          <p:nvPr/>
        </p:nvSpPr>
        <p:spPr>
          <a:xfrm>
            <a:off x="3013075" y="604838"/>
            <a:ext cx="3068638" cy="523875"/>
          </a:xfrm>
          <a:prstGeom prst="rect">
            <a:avLst/>
          </a:prstGeom>
          <a:noFill/>
          <a:ln w="9525">
            <a:noFill/>
          </a:ln>
        </p:spPr>
        <p:txBody>
          <a:bodyPr wrap="none">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a:spcBef>
                <a:spcPct val="0"/>
              </a:spcBef>
              <a:buClrTx/>
              <a:buSzTx/>
              <a:buFontTx/>
              <a:buNone/>
            </a:pPr>
            <a:r>
              <a:rPr lang="zh-CN" altLang="en-US" b="1" dirty="0">
                <a:solidFill>
                  <a:srgbClr val="DE0000"/>
                </a:solidFill>
                <a:latin typeface="Times New Roman" panose="02020603050405020304" pitchFamily="18" charset="0"/>
                <a:ea typeface="宋体" panose="02010600030101010101" pitchFamily="2" charset="-122"/>
              </a:rPr>
              <a:t>软件规模评估方法</a:t>
            </a:r>
            <a:endParaRPr lang="zh-CN" altLang="en-US" b="1" dirty="0">
              <a:solidFill>
                <a:srgbClr val="DE0000"/>
              </a:solidFill>
              <a:latin typeface="Times New Roman" panose="02020603050405020304" pitchFamily="18" charset="0"/>
              <a:ea typeface="宋体" panose="02010600030101010101" pitchFamily="2" charset="-122"/>
            </a:endParaRPr>
          </a:p>
        </p:txBody>
      </p:sp>
      <p:sp>
        <p:nvSpPr>
          <p:cNvPr id="106500" name="Rectangle 5"/>
          <p:cNvSpPr/>
          <p:nvPr/>
        </p:nvSpPr>
        <p:spPr>
          <a:xfrm>
            <a:off x="-25400" y="1336675"/>
            <a:ext cx="9144000" cy="26416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30200" lvl="0" indent="-3302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000" dirty="0">
                <a:ea typeface="宋体" panose="02010600030101010101" pitchFamily="2" charset="-122"/>
              </a:rPr>
              <a:t>代码行分析法：</a:t>
            </a:r>
            <a:r>
              <a:rPr lang="zh-CN" altLang="en-US" sz="1800" dirty="0">
                <a:ea typeface="宋体" panose="02010600030101010101" pitchFamily="2" charset="-122"/>
              </a:rPr>
              <a:t>通过对软件产品的源代码的行数进行测量来估算规模。在</a:t>
            </a:r>
            <a:r>
              <a:rPr lang="en-US" altLang="zh-CN" sz="1800" dirty="0">
                <a:ea typeface="宋体" panose="02010600030101010101" pitchFamily="2" charset="-122"/>
              </a:rPr>
              <a:t>80</a:t>
            </a:r>
            <a:r>
              <a:rPr lang="zh-CN" altLang="en-US" sz="1800" dirty="0">
                <a:ea typeface="宋体" panose="02010600030101010101" pitchFamily="2" charset="-122"/>
              </a:rPr>
              <a:t>年代</a:t>
            </a:r>
            <a:r>
              <a:rPr lang="en-US" altLang="zh-CN" sz="1800" dirty="0">
                <a:ea typeface="宋体" panose="02010600030101010101" pitchFamily="2" charset="-122"/>
              </a:rPr>
              <a:t>90</a:t>
            </a:r>
            <a:r>
              <a:rPr lang="zh-CN" altLang="en-US" sz="1800" dirty="0">
                <a:ea typeface="宋体" panose="02010600030101010101" pitchFamily="2" charset="-122"/>
              </a:rPr>
              <a:t>年代得到广泛的发展，产生了许多估算工作量和进度大参数模型，其中最署名的就是</a:t>
            </a:r>
            <a:r>
              <a:rPr lang="en-US" altLang="zh-CN" sz="1800" dirty="0">
                <a:ea typeface="宋体" panose="02010600030101010101" pitchFamily="2" charset="-122"/>
              </a:rPr>
              <a:t>COCOMO</a:t>
            </a:r>
            <a:r>
              <a:rPr lang="zh-CN" altLang="en-US" sz="1800" dirty="0">
                <a:ea typeface="宋体" panose="02010600030101010101" pitchFamily="2" charset="-122"/>
              </a:rPr>
              <a:t>模型。是一种从内部对软件进行度量</a:t>
            </a:r>
            <a:r>
              <a:rPr lang="en-US" altLang="zh-CN" sz="1800" dirty="0">
                <a:ea typeface="宋体" panose="02010600030101010101" pitchFamily="2" charset="-122"/>
              </a:rPr>
              <a:t>.</a:t>
            </a:r>
            <a:endParaRPr lang="en-US" altLang="zh-CN" sz="1600" b="1" dirty="0">
              <a:solidFill>
                <a:schemeClr val="bg1"/>
              </a:solidFill>
              <a:latin typeface="宋体" panose="02010600030101010101" pitchFamily="2" charset="-122"/>
              <a:ea typeface="宋体" panose="02010600030101010101" pitchFamily="2" charset="-122"/>
            </a:endParaRPr>
          </a:p>
          <a:p>
            <a:pPr marL="330200" lvl="0" indent="-3302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000" dirty="0">
                <a:ea typeface="宋体" panose="02010600030101010101" pitchFamily="2" charset="-122"/>
              </a:rPr>
              <a:t>功能点分析法</a:t>
            </a:r>
            <a:r>
              <a:rPr lang="en-US" altLang="zh-CN" sz="2000" dirty="0">
                <a:ea typeface="宋体" panose="02010600030101010101" pitchFamily="2" charset="-122"/>
              </a:rPr>
              <a:t>:</a:t>
            </a:r>
            <a:r>
              <a:rPr lang="en-US" altLang="zh-CN" sz="2400" dirty="0">
                <a:ea typeface="宋体" panose="02010600030101010101" pitchFamily="2" charset="-122"/>
              </a:rPr>
              <a:t> </a:t>
            </a:r>
            <a:r>
              <a:rPr lang="zh-CN" altLang="en-US" sz="1800" dirty="0">
                <a:ea typeface="宋体" panose="02010600030101010101" pitchFamily="2" charset="-122"/>
              </a:rPr>
              <a:t>通过软件运行时与外部环境的交互作用，如操作者向应用软件输入的数据、指令以及返回的信息之间的交互，也就是应用软件提供给用户的功能，来度量软件的规模。这是一种相对抽象的方法，是一种人为设计出的度量方式。主要从外部对应用软件进行定量描述。</a:t>
            </a:r>
            <a:endParaRPr lang="zh-CN" altLang="en-US" sz="1600" b="1" dirty="0">
              <a:solidFill>
                <a:schemeClr val="folHlink"/>
              </a:solidFill>
              <a:latin typeface="宋体" panose="02010600030101010101" pitchFamily="2" charset="-122"/>
              <a:ea typeface="宋体" panose="02010600030101010101" pitchFamily="2" charset="-122"/>
            </a:endParaRPr>
          </a:p>
          <a:p>
            <a:pPr marL="330200" lvl="0" indent="-33020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2000" dirty="0">
                <a:ea typeface="宋体" panose="02010600030101010101" pitchFamily="2" charset="-122"/>
              </a:rPr>
              <a:t>功能点和代码行的相互转换</a:t>
            </a:r>
            <a:endParaRPr lang="zh-CN" altLang="en-US" sz="2000" dirty="0">
              <a:ea typeface="宋体" panose="02010600030101010101" pitchFamily="2" charset="-122"/>
            </a:endParaRPr>
          </a:p>
        </p:txBody>
      </p:sp>
      <p:graphicFrame>
        <p:nvGraphicFramePr>
          <p:cNvPr id="106501" name="内容占位符 106500"/>
          <p:cNvGraphicFramePr/>
          <p:nvPr>
            <p:ph sz="quarter" idx="3"/>
            <p:custDataLst>
              <p:tags r:id="rId3"/>
            </p:custDataLst>
          </p:nvPr>
        </p:nvGraphicFramePr>
        <p:xfrm>
          <a:off x="395288" y="4005263"/>
          <a:ext cx="8035925" cy="1828800"/>
        </p:xfrm>
        <a:graphic>
          <a:graphicData uri="http://schemas.openxmlformats.org/drawingml/2006/table">
            <a:tbl>
              <a:tblPr/>
              <a:tblGrid>
                <a:gridCol w="2254250"/>
                <a:gridCol w="2182813"/>
                <a:gridCol w="1592262"/>
                <a:gridCol w="2006600"/>
              </a:tblGrid>
              <a:tr h="304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zh-CN" altLang="en-US" sz="1400" dirty="0">
                          <a:solidFill>
                            <a:schemeClr val="tx1"/>
                          </a:solidFill>
                          <a:latin typeface="Verdana" panose="020B0604030504040204" pitchFamily="34" charset="0"/>
                          <a:ea typeface="宋体" panose="02010600030101010101" pitchFamily="2" charset="-122"/>
                        </a:rPr>
                        <a:t>语言种类</a:t>
                      </a:r>
                      <a:endParaRPr lang="zh-CN" altLang="en-US" sz="1400" dirty="0">
                        <a:solidFill>
                          <a:schemeClr val="tx1"/>
                        </a:solidFill>
                        <a:latin typeface="Verdana" panose="020B0604030504040204" pitchFamily="34" charset="0"/>
                        <a:ea typeface="宋体" panose="02010600030101010101" pitchFamily="2" charset="-122"/>
                      </a:endParaRPr>
                    </a:p>
                  </a:txBody>
                  <a:tcPr marL="91443" marR="9144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zh-CN" altLang="en-US" sz="1400" dirty="0">
                          <a:solidFill>
                            <a:schemeClr val="tx1"/>
                          </a:solidFill>
                          <a:latin typeface="Verdana" panose="020B0604030504040204" pitchFamily="34" charset="0"/>
                          <a:ea typeface="宋体" panose="02010600030101010101" pitchFamily="2" charset="-122"/>
                        </a:rPr>
                        <a:t>每个功能点的代码行数</a:t>
                      </a:r>
                      <a:endParaRPr lang="zh-CN" altLang="en-US"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zh-CN" altLang="en-US" sz="1400" dirty="0">
                          <a:solidFill>
                            <a:schemeClr val="tx1"/>
                          </a:solidFill>
                          <a:latin typeface="Verdana" panose="020B0604030504040204" pitchFamily="34" charset="0"/>
                          <a:ea typeface="宋体" panose="02010600030101010101" pitchFamily="2" charset="-122"/>
                        </a:rPr>
                        <a:t>语言种类</a:t>
                      </a:r>
                      <a:endParaRPr lang="zh-CN" altLang="en-US"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zh-CN" altLang="en-US" sz="1400" dirty="0">
                          <a:solidFill>
                            <a:schemeClr val="tx1"/>
                          </a:solidFill>
                          <a:latin typeface="Verdana" panose="020B0604030504040204" pitchFamily="34" charset="0"/>
                          <a:ea typeface="宋体" panose="02010600030101010101" pitchFamily="2" charset="-122"/>
                        </a:rPr>
                        <a:t>每个功能点的代码行数</a:t>
                      </a:r>
                      <a:endParaRPr lang="zh-CN" altLang="en-US"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4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C</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130</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Turbo Pascal</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50</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4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COBOL</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110</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Visual Basic</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30</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4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JAVA</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55</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PowerBuilder</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15</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4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C++</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50</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HTML</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15</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4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Packages(Access,Excel)</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r>
                        <a:rPr lang="en-US" altLang="zh-CN" sz="1400" dirty="0">
                          <a:solidFill>
                            <a:schemeClr val="tx1"/>
                          </a:solidFill>
                          <a:latin typeface="Verdana" panose="020B0604030504040204" pitchFamily="34" charset="0"/>
                          <a:ea typeface="宋体" panose="02010600030101010101" pitchFamily="2" charset="-122"/>
                        </a:rPr>
                        <a:t>   10-40</a:t>
                      </a:r>
                      <a:endParaRPr lang="en-US" altLang="zh-CN"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endParaRPr lang="en-US" altLang="en-US"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bg1"/>
                          </a:solidFill>
                          <a:latin typeface="Times New Roman" panose="02020603050405020304" pitchFamily="18"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bg1"/>
                          </a:solidFill>
                          <a:latin typeface="Times New Roman" panose="02020603050405020304" pitchFamily="18" charset="0"/>
                          <a:ea typeface="+mn-ea"/>
                          <a:cs typeface="+mn-cs"/>
                        </a:defRPr>
                      </a:lvl5pPr>
                    </a:lstStyle>
                    <a:p>
                      <a:pPr lvl="0" eaLnBrk="1" hangingPunct="1">
                        <a:spcBef>
                          <a:spcPct val="20000"/>
                        </a:spcBef>
                        <a:buClr>
                          <a:schemeClr val="accent2"/>
                        </a:buClr>
                        <a:buFont typeface="Wingdings" panose="05000000000000000000" pitchFamily="2" charset="2"/>
                        <a:buNone/>
                      </a:pPr>
                      <a:endParaRPr lang="en-US" altLang="en-US" sz="1400" dirty="0">
                        <a:solidFill>
                          <a:schemeClr val="tx1"/>
                        </a:solidFill>
                        <a:latin typeface="Verdana" panose="020B0604030504040204" pitchFamily="34" charset="0"/>
                        <a:ea typeface="宋体" panose="02010600030101010101" pitchFamily="2" charset="-122"/>
                      </a:endParaRPr>
                    </a:p>
                  </a:txBody>
                  <a:tcPr marL="91443" marR="91443">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4"/>
          <p:cNvSpPr/>
          <p:nvPr/>
        </p:nvSpPr>
        <p:spPr>
          <a:xfrm>
            <a:off x="2495550" y="566738"/>
            <a:ext cx="4152900" cy="523875"/>
          </a:xfrm>
          <a:prstGeom prst="rect">
            <a:avLst/>
          </a:prstGeom>
          <a:noFill/>
          <a:ln w="9525">
            <a:noFill/>
          </a:ln>
        </p:spPr>
        <p:txBody>
          <a:bodyPr wrap="none">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a:spcBef>
                <a:spcPct val="0"/>
              </a:spcBef>
              <a:buClrTx/>
              <a:buSzTx/>
              <a:buFontTx/>
              <a:buNone/>
            </a:pPr>
            <a:r>
              <a:rPr lang="zh-CN" altLang="en-US" b="1" dirty="0">
                <a:solidFill>
                  <a:srgbClr val="DE0000"/>
                </a:solidFill>
                <a:ea typeface="宋体" panose="02010600030101010101" pitchFamily="2" charset="-122"/>
              </a:rPr>
              <a:t>软件规模评估方法（续）</a:t>
            </a:r>
            <a:endParaRPr lang="zh-CN" altLang="en-US" b="1" dirty="0">
              <a:solidFill>
                <a:srgbClr val="DE0000"/>
              </a:solidFill>
              <a:ea typeface="宋体" panose="02010600030101010101" pitchFamily="2" charset="-122"/>
            </a:endParaRPr>
          </a:p>
        </p:txBody>
      </p:sp>
      <p:sp>
        <p:nvSpPr>
          <p:cNvPr id="108547" name="Rectangle 5"/>
          <p:cNvSpPr/>
          <p:nvPr/>
        </p:nvSpPr>
        <p:spPr>
          <a:xfrm>
            <a:off x="468313" y="1222375"/>
            <a:ext cx="8424862" cy="5662613"/>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r>
              <a:rPr lang="zh-CN" altLang="en-US" sz="1800" dirty="0">
                <a:ea typeface="宋体" panose="02010600030101010101" pitchFamily="2" charset="-122"/>
              </a:rPr>
              <a:t>专家判断技术：通过具有应用领域或者开发环境知识的人员对任务的评估来评估规模。</a:t>
            </a:r>
            <a:r>
              <a:rPr lang="ru-RU" altLang="en-US" sz="1800" dirty="0">
                <a:ea typeface="宋体" panose="02010600030101010101" pitchFamily="2" charset="-122"/>
              </a:rPr>
              <a:t>该方法特别是在对原有系统进行替换时有用，评估者对影响的代码的比例进行分析，从而得到工作量评估。</a:t>
            </a:r>
            <a:r>
              <a:rPr lang="zh-CN" altLang="en-US" sz="1800" dirty="0">
                <a:ea typeface="宋体" panose="02010600030101010101" pitchFamily="2" charset="-122"/>
              </a:rPr>
              <a:t>但专家“专”的程度和对项目的理解程度是工作中的难点。</a:t>
            </a:r>
            <a:endParaRPr lang="ru-RU" altLang="en-US" sz="1800" dirty="0">
              <a:ea typeface="宋体" panose="02010600030101010101" pitchFamily="2" charset="-122"/>
            </a:endParaRPr>
          </a:p>
          <a:p>
            <a:pPr marL="0" lvl="0" indent="0" defTabSz="914400">
              <a:spcBef>
                <a:spcPct val="0"/>
              </a:spcBef>
              <a:buClrTx/>
              <a:buSzTx/>
              <a:buFontTx/>
              <a:buNone/>
            </a:pPr>
            <a:endParaRPr lang="zh-CN" altLang="en-US" sz="1800" dirty="0">
              <a:solidFill>
                <a:schemeClr val="bg1"/>
              </a:solidFill>
              <a:latin typeface="宋体" panose="02010600030101010101" pitchFamily="2" charset="-122"/>
              <a:ea typeface="宋体" panose="02010600030101010101" pitchFamily="2" charset="-122"/>
            </a:endParaRPr>
          </a:p>
          <a:p>
            <a:pPr marL="0" lvl="0" indent="0" defTabSz="914400">
              <a:spcBef>
                <a:spcPct val="0"/>
              </a:spcBef>
              <a:buClrTx/>
              <a:buSzTx/>
              <a:buFontTx/>
              <a:buNone/>
            </a:pPr>
            <a:r>
              <a:rPr lang="zh-CN" altLang="en-US" sz="1800" dirty="0">
                <a:ea typeface="宋体" panose="02010600030101010101" pitchFamily="2" charset="-122"/>
              </a:rPr>
              <a:t>标准回归技术：采用最小均方普通线性回归的经典统计方法，很多现存的参数成本模型（</a:t>
            </a:r>
            <a:r>
              <a:rPr lang="en-US" altLang="zh-CN" sz="1800" dirty="0">
                <a:ea typeface="宋体" panose="02010600030101010101" pitchFamily="2" charset="-122"/>
              </a:rPr>
              <a:t>COCOMOII</a:t>
            </a:r>
            <a:r>
              <a:rPr lang="zh-CN" altLang="en-US" sz="1800" dirty="0">
                <a:ea typeface="宋体" panose="02010600030101010101" pitchFamily="2" charset="-122"/>
              </a:rPr>
              <a:t>，</a:t>
            </a:r>
            <a:r>
              <a:rPr lang="en-US" altLang="zh-CN" sz="1800" dirty="0">
                <a:ea typeface="宋体" panose="02010600030101010101" pitchFamily="2" charset="-122"/>
              </a:rPr>
              <a:t>SLIM</a:t>
            </a:r>
            <a:r>
              <a:rPr lang="zh-CN" altLang="en-US" sz="1800" dirty="0">
                <a:ea typeface="宋体" panose="02010600030101010101" pitchFamily="2" charset="-122"/>
              </a:rPr>
              <a:t>，</a:t>
            </a:r>
            <a:r>
              <a:rPr lang="en-US" altLang="zh-CN" sz="1800" dirty="0">
                <a:ea typeface="宋体" panose="02010600030101010101" pitchFamily="2" charset="-122"/>
              </a:rPr>
              <a:t>Checkpoint</a:t>
            </a:r>
            <a:r>
              <a:rPr lang="zh-CN" altLang="en-US" sz="1800" dirty="0">
                <a:ea typeface="宋体" panose="02010600030101010101" pitchFamily="2" charset="-122"/>
              </a:rPr>
              <a:t>等）都使用了各种形式的回归技术。</a:t>
            </a:r>
            <a:endParaRPr lang="zh-CN" altLang="en-US" sz="1800" dirty="0">
              <a:ea typeface="宋体" panose="02010600030101010101" pitchFamily="2" charset="-122"/>
            </a:endParaRPr>
          </a:p>
          <a:p>
            <a:pPr marL="0" lvl="0" indent="0" defTabSz="914400">
              <a:spcBef>
                <a:spcPct val="0"/>
              </a:spcBef>
              <a:buClrTx/>
              <a:buSzTx/>
              <a:buFontTx/>
              <a:buNone/>
            </a:pPr>
            <a:endParaRPr lang="zh-CN" altLang="en-US" sz="1800" dirty="0">
              <a:solidFill>
                <a:schemeClr val="bg1"/>
              </a:solidFill>
              <a:latin typeface="宋体" panose="02010600030101010101" pitchFamily="2" charset="-122"/>
              <a:ea typeface="宋体" panose="02010600030101010101" pitchFamily="2" charset="-122"/>
            </a:endParaRPr>
          </a:p>
          <a:p>
            <a:pPr marL="0" lvl="0" indent="0" defTabSz="914400">
              <a:spcBef>
                <a:spcPct val="0"/>
              </a:spcBef>
              <a:buClrTx/>
              <a:buSzTx/>
              <a:buFontTx/>
              <a:buNone/>
            </a:pPr>
            <a:r>
              <a:rPr lang="zh-CN" altLang="en-US" sz="1800" dirty="0">
                <a:ea typeface="宋体" panose="02010600030101010101" pitchFamily="2" charset="-122"/>
              </a:rPr>
              <a:t>神经网络技术：是最常见的代替最小均方回归的软件评估建模技术，这些模型可用历史数据来“训练”，以便形成更好地能自动调整算法参数值的模型，减少实际结果和模型预算值之间的差异。</a:t>
            </a:r>
            <a:endParaRPr lang="en-US" altLang="zh-CN" sz="1800" dirty="0">
              <a:ea typeface="宋体" panose="02010600030101010101" pitchFamily="2" charset="-122"/>
            </a:endParaRPr>
          </a:p>
          <a:p>
            <a:pPr marL="0" lvl="0" indent="0" defTabSz="914400">
              <a:spcBef>
                <a:spcPct val="0"/>
              </a:spcBef>
              <a:buClrTx/>
              <a:buSzTx/>
              <a:buFontTx/>
              <a:buNone/>
            </a:pPr>
            <a:endParaRPr lang="en-US" altLang="zh-CN" sz="1800" dirty="0">
              <a:ea typeface="宋体" panose="02010600030101010101" pitchFamily="2" charset="-122"/>
            </a:endParaRPr>
          </a:p>
          <a:p>
            <a:pPr marL="0" lvl="0" indent="0" defTabSz="914400">
              <a:spcBef>
                <a:spcPct val="0"/>
              </a:spcBef>
              <a:buClrTx/>
              <a:buSzTx/>
              <a:buFontTx/>
              <a:buNone/>
            </a:pPr>
            <a:r>
              <a:rPr lang="zh-CN" altLang="en-US" sz="1800" dirty="0">
                <a:ea typeface="宋体" panose="02010600030101010101" pitchFamily="2" charset="-122"/>
              </a:rPr>
              <a:t>贝叶斯分析技术：是允许调查人员根据样本和专家判断的预先信息采用逻辑相容的方法产生推论，</a:t>
            </a:r>
            <a:r>
              <a:rPr lang="en-US" altLang="zh-CN" sz="1800" dirty="0">
                <a:ea typeface="宋体" panose="02010600030101010101" pitchFamily="2" charset="-122"/>
              </a:rPr>
              <a:t>COCOMOII</a:t>
            </a:r>
            <a:r>
              <a:rPr lang="zh-CN" altLang="en-US" sz="1800" dirty="0">
                <a:ea typeface="宋体" panose="02010600030101010101" pitchFamily="2" charset="-122"/>
              </a:rPr>
              <a:t>就采用了该技术。（</a:t>
            </a:r>
            <a:r>
              <a:rPr lang="en-US" altLang="zh-CN" sz="1800" dirty="0">
                <a:ea typeface="宋体" panose="02010600030101010101" pitchFamily="2" charset="-122"/>
              </a:rPr>
              <a:t>elegant+principled)</a:t>
            </a:r>
            <a:endParaRPr lang="zh-CN" altLang="en-US" sz="1800" dirty="0">
              <a:ea typeface="宋体" panose="02010600030101010101" pitchFamily="2" charset="-122"/>
            </a:endParaRPr>
          </a:p>
          <a:p>
            <a:pPr marL="0" lvl="0" indent="0" defTabSz="914400">
              <a:spcBef>
                <a:spcPct val="0"/>
              </a:spcBef>
              <a:buClrTx/>
              <a:buSzTx/>
              <a:buFontTx/>
              <a:buNone/>
            </a:pPr>
            <a:endParaRPr lang="zh-CN" altLang="en-US" sz="1800" dirty="0">
              <a:solidFill>
                <a:schemeClr val="bg1"/>
              </a:solidFill>
              <a:latin typeface="宋体" panose="02010600030101010101" pitchFamily="2" charset="-122"/>
              <a:ea typeface="宋体" panose="02010600030101010101" pitchFamily="2" charset="-122"/>
            </a:endParaRPr>
          </a:p>
          <a:p>
            <a:pPr marL="0" lvl="0" indent="0" defTabSz="914400">
              <a:spcBef>
                <a:spcPct val="0"/>
              </a:spcBef>
              <a:buClrTx/>
              <a:buSzTx/>
              <a:buFontTx/>
              <a:buNone/>
            </a:pPr>
            <a:r>
              <a:rPr lang="zh-CN" altLang="en-US" sz="1800" dirty="0">
                <a:ea typeface="宋体" panose="02010600030101010101" pitchFamily="2" charset="-122"/>
              </a:rPr>
              <a:t>类比法：通过新项目与历史项目的比较得到规模估计，适合评估一些与历史项目在应用领域、环境和复杂度相似的项目。其估计结果的精确度取决于历史项目数据的完整性和准确度。</a:t>
            </a:r>
            <a:endParaRPr lang="zh-CN" altLang="en-US" sz="1800" dirty="0">
              <a:ea typeface="宋体" panose="02010600030101010101" pitchFamily="2" charset="-122"/>
            </a:endParaRPr>
          </a:p>
          <a:p>
            <a:pPr marL="0" lvl="0" indent="0" defTabSz="914400">
              <a:spcBef>
                <a:spcPct val="0"/>
              </a:spcBef>
              <a:buClrTx/>
              <a:buSzTx/>
              <a:buFontTx/>
              <a:buNone/>
            </a:pPr>
            <a:endParaRPr lang="zh-CN" altLang="en-US" sz="2000" dirty="0">
              <a:ea typeface="宋体" panose="02010600030101010101" pitchFamily="2" charset="-122"/>
            </a:endParaRPr>
          </a:p>
          <a:p>
            <a:pPr marL="0" lvl="0" indent="0" defTabSz="914400">
              <a:spcBef>
                <a:spcPct val="0"/>
              </a:spcBef>
              <a:buClrTx/>
              <a:buSzTx/>
              <a:buFontTx/>
              <a:buNone/>
            </a:pPr>
            <a:endParaRPr lang="zh-CN" altLang="en-US" sz="1800" dirty="0">
              <a:solidFill>
                <a:schemeClr val="bg1"/>
              </a:solidFill>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New picture"/>
          <p:cNvPicPr preferRelativeResize="0"/>
          <p:nvPr/>
        </p:nvPicPr>
        <p:blipFill>
          <a:blip r:embed="rId1"/>
          <a:stretch>
            <a:fillRect/>
          </a:stretch>
        </p:blipFill>
        <p:spPr>
          <a:xfrm>
            <a:off x="0" y="0"/>
            <a:ext cx="9144000" cy="6858000"/>
          </a:xfrm>
          <a:prstGeom prst="rect">
            <a:avLst/>
          </a:prstGeom>
          <a:noFill/>
          <a:ln w="9525">
            <a:noFill/>
          </a:ln>
        </p:spPr>
      </p:pic>
    </p:spTree>
  </p:cSld>
  <p:clrMapOvr>
    <a:masterClrMapping/>
  </p:clrMapOvr>
  <p:transition spd="med">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idx="1"/>
          </p:nvPr>
        </p:nvSpPr>
        <p:spPr>
          <a:xfrm>
            <a:off x="655638" y="1371600"/>
            <a:ext cx="8077200" cy="2273300"/>
          </a:xfrm>
        </p:spPr>
        <p:txBody>
          <a:bodyPr vert="horz" wrap="square" lIns="0" tIns="0" rIns="0" bIns="0" anchor="t" anchorCtr="0"/>
          <a:p>
            <a:pPr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确定功能</a:t>
            </a:r>
            <a:endParaRPr lang="zh-CN" altLang="en-US" dirty="0">
              <a:ea typeface="宋体" panose="02010600030101010101" pitchFamily="2" charset="-122"/>
            </a:endParaRPr>
          </a:p>
          <a:p>
            <a:pPr marL="457200" lvl="1" indent="0" defTabSz="457200">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ea typeface="宋体" panose="02010600030101010101" pitchFamily="2" charset="-122"/>
              </a:rPr>
              <a:t>-</a:t>
            </a:r>
            <a:r>
              <a:rPr lang="zh-CN" altLang="en-US" dirty="0">
                <a:ea typeface="宋体" panose="02010600030101010101" pitchFamily="2" charset="-122"/>
              </a:rPr>
              <a:t>首先将功能反复分解，直到可以对为实现该功能所要求的源代码行数做出可靠的估算为止。然后可以给出极好、正常和较差三种情况下的源代码估算行数的期望值，分别用</a:t>
            </a:r>
            <a:r>
              <a:rPr lang="en-US" altLang="zh-CN" dirty="0">
                <a:ea typeface="宋体" panose="02010600030101010101" pitchFamily="2" charset="-122"/>
              </a:rPr>
              <a:t>a</a:t>
            </a:r>
            <a:r>
              <a:rPr lang="zh-CN" altLang="en-US" dirty="0">
                <a:ea typeface="宋体" panose="02010600030101010101" pitchFamily="2" charset="-122"/>
              </a:rPr>
              <a:t>、</a:t>
            </a:r>
            <a:r>
              <a:rPr lang="en-US" altLang="zh-CN" dirty="0">
                <a:ea typeface="宋体" panose="02010600030101010101" pitchFamily="2" charset="-122"/>
              </a:rPr>
              <a:t>m</a:t>
            </a:r>
            <a:r>
              <a:rPr lang="zh-CN" altLang="en-US" dirty="0">
                <a:ea typeface="宋体" panose="02010600030101010101" pitchFamily="2" charset="-122"/>
              </a:rPr>
              <a:t>、</a:t>
            </a:r>
            <a:r>
              <a:rPr lang="en-US" altLang="zh-CN" dirty="0">
                <a:ea typeface="宋体" panose="02010600030101010101" pitchFamily="2" charset="-122"/>
              </a:rPr>
              <a:t>b</a:t>
            </a:r>
            <a:r>
              <a:rPr lang="zh-CN" altLang="en-US" dirty="0">
                <a:ea typeface="宋体" panose="02010600030101010101" pitchFamily="2" charset="-122"/>
              </a:rPr>
              <a:t>表示。</a:t>
            </a:r>
            <a:r>
              <a:rPr lang="zh-CN" altLang="en-US" b="1" dirty="0">
                <a:solidFill>
                  <a:srgbClr val="0000FF"/>
                </a:solidFill>
                <a:ea typeface="宋体" panose="02010600030101010101" pitchFamily="2" charset="-122"/>
              </a:rPr>
              <a:t>	</a:t>
            </a:r>
            <a:endParaRPr lang="zh-CN" altLang="en-US" b="1" dirty="0">
              <a:ea typeface="宋体" panose="02010600030101010101" pitchFamily="2" charset="-122"/>
            </a:endParaRPr>
          </a:p>
          <a:p>
            <a:pPr defTabSz="457200">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US" b="1" dirty="0">
              <a:ea typeface="宋体" panose="02010600030101010101" pitchFamily="2" charset="-122"/>
            </a:endParaRPr>
          </a:p>
        </p:txBody>
      </p:sp>
      <p:sp>
        <p:nvSpPr>
          <p:cNvPr id="110595" name="Rectangle 3"/>
          <p:cNvSpPr>
            <a:spLocks noGrp="1"/>
          </p:cNvSpPr>
          <p:nvPr>
            <p:ph type="title"/>
          </p:nvPr>
        </p:nvSpPr>
        <p:spPr>
          <a:xfrm>
            <a:off x="674688" y="565150"/>
            <a:ext cx="7793037" cy="777875"/>
          </a:xfrm>
        </p:spPr>
        <p:txBody>
          <a:bodyPr vert="horz" wrap="square" lIns="0" tIns="0" rIns="0" bIns="0" anchor="ctr" anchorCtr="0"/>
          <a:p>
            <a:pPr algn="ctr"/>
            <a:r>
              <a:rPr lang="zh-CN" altLang="en-US" sz="3600" dirty="0">
                <a:latin typeface="Times New Roman" panose="02020603050405020304" pitchFamily="18" charset="0"/>
                <a:ea typeface="宋体" panose="02010600030101010101" pitchFamily="2" charset="-122"/>
              </a:rPr>
              <a:t>代码行估算法</a:t>
            </a:r>
            <a:endParaRPr lang="zh-CN" altLang="en-US" sz="3600" dirty="0">
              <a:latin typeface="Times New Roman" panose="02020603050405020304" pitchFamily="18" charset="0"/>
              <a:ea typeface="宋体" panose="02010600030101010101" pitchFamily="2" charset="-122"/>
            </a:endParaRPr>
          </a:p>
        </p:txBody>
      </p:sp>
      <p:sp>
        <p:nvSpPr>
          <p:cNvPr id="110596" name="Rectangle 3"/>
          <p:cNvSpPr txBox="1"/>
          <p:nvPr/>
        </p:nvSpPr>
        <p:spPr>
          <a:xfrm>
            <a:off x="655638" y="3500438"/>
            <a:ext cx="8077200" cy="4186237"/>
          </a:xfrm>
          <a:prstGeom prst="rect">
            <a:avLst/>
          </a:prstGeom>
          <a:noFill/>
          <a:ln w="9525">
            <a:noFill/>
          </a:ln>
        </p:spPr>
        <p:txBody>
          <a:bodyPr lIns="0" tIns="0" rIns="0" bIns="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30200" lvl="0" indent="-330200" defTabSz="9144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求期望值</a:t>
            </a:r>
            <a:r>
              <a:rPr lang="en-US" altLang="zh-CN" dirty="0">
                <a:ea typeface="宋体" panose="02010600030101010101" pitchFamily="2" charset="-122"/>
              </a:rPr>
              <a:t>Le</a:t>
            </a:r>
            <a:r>
              <a:rPr lang="zh-CN" altLang="en-US" dirty="0">
                <a:ea typeface="宋体" panose="02010600030101010101" pitchFamily="2" charset="-122"/>
              </a:rPr>
              <a:t>和偏差</a:t>
            </a:r>
            <a:r>
              <a:rPr lang="en-US" altLang="zh-CN" dirty="0">
                <a:ea typeface="宋体" panose="02010600030101010101" pitchFamily="2" charset="-122"/>
              </a:rPr>
              <a:t>Ld</a:t>
            </a:r>
            <a:endParaRPr lang="en-US" altLang="zh-CN"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400" b="1" dirty="0">
                <a:solidFill>
                  <a:srgbClr val="0000FF"/>
                </a:solidFill>
                <a:ea typeface="宋体" panose="02010600030101010101" pitchFamily="2" charset="-122"/>
              </a:rPr>
              <a:t>	</a:t>
            </a:r>
            <a:endParaRPr lang="en-US" altLang="zh-CN" sz="2400" b="1"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400" b="1"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400" b="1"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400" b="1" dirty="0">
              <a:ea typeface="宋体" panose="02010600030101010101" pitchFamily="2" charset="-122"/>
            </a:endParaRPr>
          </a:p>
          <a:p>
            <a:pPr marL="457200" lvl="1" indent="0" defTabSz="914400">
              <a:lnSpc>
                <a:spcPct val="90000"/>
              </a:lnSpc>
              <a:buClr>
                <a:srgbClr val="FF0000"/>
              </a:buClr>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式中</a:t>
            </a:r>
            <a:r>
              <a:rPr lang="en-US" altLang="zh-CN" dirty="0">
                <a:ea typeface="宋体" panose="02010600030101010101" pitchFamily="2" charset="-122"/>
              </a:rPr>
              <a:t>n</a:t>
            </a:r>
            <a:r>
              <a:rPr lang="zh-CN" altLang="en-US" dirty="0">
                <a:ea typeface="宋体" panose="02010600030101010101" pitchFamily="2" charset="-122"/>
              </a:rPr>
              <a:t>表示软件功能数量</a:t>
            </a:r>
            <a:endParaRPr lang="en-US" altLang="zh-CN"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400" b="1"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400" b="1"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400" b="1" dirty="0">
              <a:ea typeface="宋体" panose="02010600030101010101" pitchFamily="2" charset="-122"/>
            </a:endParaRPr>
          </a:p>
          <a:p>
            <a:pPr marL="330200" lvl="0" indent="-330200" defTabSz="914400">
              <a:lnSpc>
                <a:spcPct val="90000"/>
              </a:lnSpc>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400" b="1" dirty="0">
                <a:ea typeface="宋体" panose="02010600030101010101" pitchFamily="2" charset="-122"/>
              </a:rPr>
              <a:t>        </a:t>
            </a:r>
            <a:r>
              <a:rPr lang="zh-CN" altLang="en-US" sz="2400" b="1" dirty="0">
                <a:solidFill>
                  <a:srgbClr val="0000FF"/>
                </a:solidFill>
                <a:ea typeface="宋体" panose="02010600030101010101" pitchFamily="2" charset="-122"/>
              </a:rPr>
              <a:t>式中</a:t>
            </a:r>
            <a:r>
              <a:rPr lang="en-US" altLang="zh-CN" sz="2400" b="1" dirty="0">
                <a:solidFill>
                  <a:srgbClr val="0000FF"/>
                </a:solidFill>
                <a:ea typeface="宋体" panose="02010600030101010101" pitchFamily="2" charset="-122"/>
              </a:rPr>
              <a:t>n</a:t>
            </a:r>
            <a:r>
              <a:rPr lang="zh-CN" altLang="en-US" sz="2400" b="1" dirty="0">
                <a:solidFill>
                  <a:srgbClr val="0000FF"/>
                </a:solidFill>
                <a:ea typeface="宋体" panose="02010600030101010101" pitchFamily="2" charset="-122"/>
              </a:rPr>
              <a:t>表示软件功能数量</a:t>
            </a:r>
            <a:endParaRPr lang="zh-CN" altLang="en-US" sz="2400" b="1" dirty="0">
              <a:solidFill>
                <a:srgbClr val="0000FF"/>
              </a:solidFill>
              <a:ea typeface="宋体" panose="02010600030101010101" pitchFamily="2" charset="-122"/>
            </a:endParaRPr>
          </a:p>
        </p:txBody>
      </p:sp>
      <p:graphicFrame>
        <p:nvGraphicFramePr>
          <p:cNvPr id="110597" name="Object 4"/>
          <p:cNvGraphicFramePr>
            <a:graphicFrameLocks noChangeAspect="1"/>
          </p:cNvGraphicFramePr>
          <p:nvPr/>
        </p:nvGraphicFramePr>
        <p:xfrm>
          <a:off x="1042988" y="4275138"/>
          <a:ext cx="3348037" cy="1390650"/>
        </p:xfrm>
        <a:graphic>
          <a:graphicData uri="http://schemas.openxmlformats.org/presentationml/2006/ole">
            <mc:AlternateContent xmlns:mc="http://schemas.openxmlformats.org/markup-compatibility/2006">
              <mc:Choice xmlns:v="urn:schemas-microsoft-com:vml" Requires="v">
                <p:oleObj spid="_x0000_s3088" name="" r:id="rId1" imgW="1028700" imgH="393700" progId="Equation.3">
                  <p:embed/>
                </p:oleObj>
              </mc:Choice>
              <mc:Fallback>
                <p:oleObj name="" r:id="rId1" imgW="1028700" imgH="393700" progId="Equation.3">
                  <p:embed/>
                  <p:pic>
                    <p:nvPicPr>
                      <p:cNvPr id="0" name="图片 3087"/>
                      <p:cNvPicPr/>
                      <p:nvPr/>
                    </p:nvPicPr>
                    <p:blipFill>
                      <a:blip r:embed="rId2"/>
                      <a:stretch>
                        <a:fillRect/>
                      </a:stretch>
                    </p:blipFill>
                    <p:spPr>
                      <a:xfrm>
                        <a:off x="1042988" y="4275138"/>
                        <a:ext cx="3348037" cy="1390650"/>
                      </a:xfrm>
                      <a:prstGeom prst="rect">
                        <a:avLst/>
                      </a:prstGeom>
                      <a:noFill/>
                      <a:ln w="38100">
                        <a:noFill/>
                        <a:miter/>
                      </a:ln>
                    </p:spPr>
                  </p:pic>
                </p:oleObj>
              </mc:Fallback>
            </mc:AlternateContent>
          </a:graphicData>
        </a:graphic>
      </p:graphicFrame>
      <p:graphicFrame>
        <p:nvGraphicFramePr>
          <p:cNvPr id="110598" name="Object 5"/>
          <p:cNvGraphicFramePr>
            <a:graphicFrameLocks noChangeAspect="1"/>
          </p:cNvGraphicFramePr>
          <p:nvPr/>
        </p:nvGraphicFramePr>
        <p:xfrm>
          <a:off x="5065713" y="4213225"/>
          <a:ext cx="3422650" cy="1530350"/>
        </p:xfrm>
        <a:graphic>
          <a:graphicData uri="http://schemas.openxmlformats.org/presentationml/2006/ole">
            <mc:AlternateContent xmlns:mc="http://schemas.openxmlformats.org/markup-compatibility/2006">
              <mc:Choice xmlns:v="urn:schemas-microsoft-com:vml" Requires="v">
                <p:oleObj spid="_x0000_s3089" name="" r:id="rId3" imgW="1231900" imgH="508000" progId="Equation.3">
                  <p:embed/>
                </p:oleObj>
              </mc:Choice>
              <mc:Fallback>
                <p:oleObj name="" r:id="rId3" imgW="1231900" imgH="508000" progId="Equation.3">
                  <p:embed/>
                  <p:pic>
                    <p:nvPicPr>
                      <p:cNvPr id="0" name="图片 3088"/>
                      <p:cNvPicPr/>
                      <p:nvPr/>
                    </p:nvPicPr>
                    <p:blipFill>
                      <a:blip r:embed="rId4"/>
                      <a:stretch>
                        <a:fillRect/>
                      </a:stretch>
                    </p:blipFill>
                    <p:spPr>
                      <a:xfrm>
                        <a:off x="5065713" y="4213225"/>
                        <a:ext cx="3422650" cy="15303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type="title"/>
          </p:nvPr>
        </p:nvSpPr>
        <p:spPr>
          <a:xfrm>
            <a:off x="3276600" y="549275"/>
            <a:ext cx="7772400" cy="1143000"/>
          </a:xfrm>
        </p:spPr>
        <p:txBody>
          <a:bodyPr vert="horz" wrap="square" lIns="91440" tIns="45720" rIns="91440" bIns="45720" anchor="t" anchorCtr="0"/>
          <a:p>
            <a:pPr eaLnBrk="1" hangingPunct="1"/>
            <a:r>
              <a:rPr lang="zh-CN" altLang="en-US" dirty="0">
                <a:latin typeface="黑体" panose="02010609060101010101" pitchFamily="49" charset="-122"/>
                <a:ea typeface="黑体" panose="02010609060101010101" pitchFamily="49" charset="-122"/>
              </a:rPr>
              <a:t>专家估算法</a:t>
            </a:r>
            <a:endParaRPr lang="zh-CN" altLang="en-US" dirty="0">
              <a:latin typeface="黑体" panose="02010609060101010101" pitchFamily="49" charset="-122"/>
              <a:ea typeface="黑体" panose="02010609060101010101" pitchFamily="49" charset="-122"/>
            </a:endParaRPr>
          </a:p>
        </p:txBody>
      </p:sp>
      <p:sp>
        <p:nvSpPr>
          <p:cNvPr id="112643" name="Rectangle 3"/>
          <p:cNvSpPr>
            <a:spLocks noGrp="1"/>
          </p:cNvSpPr>
          <p:nvPr>
            <p:ph idx="1"/>
          </p:nvPr>
        </p:nvSpPr>
        <p:spPr/>
        <p:txBody>
          <a:bodyPr vert="horz" wrap="square" lIns="0" tIns="0" rIns="0" bIns="0" anchor="t" anchorCtr="0"/>
          <a:p>
            <a:pPr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由多位专家进行成本估算，一个专家可能会有偏见，最好由多位专家进行估算，取得多个估算值</a:t>
            </a:r>
            <a:r>
              <a:rPr lang="en-US" altLang="zh-CN" dirty="0">
                <a:ea typeface="宋体" panose="02010600030101010101" pitchFamily="2" charset="-122"/>
              </a:rPr>
              <a:t>,</a:t>
            </a:r>
            <a:r>
              <a:rPr lang="zh-CN" altLang="en-US" dirty="0">
                <a:ea typeface="宋体" panose="02010600030101010101" pitchFamily="2" charset="-122"/>
              </a:rPr>
              <a:t>最后得出综合的估算值。</a:t>
            </a:r>
            <a:endParaRPr lang="zh-CN" altLang="en-US" dirty="0">
              <a:ea typeface="宋体" panose="02010600030101010101" pitchFamily="2" charset="-122"/>
            </a:endParaRPr>
          </a:p>
        </p:txBody>
      </p:sp>
    </p:spTree>
  </p:cSld>
  <p:clrMapOvr>
    <a:masterClrMapping/>
  </p:clrMapOvr>
  <p:transition spd="slow" advTm="17098"/>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p:cNvSpPr>
          <p:nvPr>
            <p:ph type="title"/>
          </p:nvPr>
        </p:nvSpPr>
        <p:spPr>
          <a:xfrm>
            <a:off x="2627313" y="520700"/>
            <a:ext cx="7772400" cy="1143000"/>
          </a:xfrm>
        </p:spPr>
        <p:txBody>
          <a:bodyPr vert="horz" wrap="square" lIns="91440" tIns="45720" rIns="91440" bIns="45720" anchor="t" anchorCtr="0"/>
          <a:p>
            <a:pPr eaLnBrk="1" hangingPunct="1"/>
            <a:r>
              <a:rPr lang="zh-CN" altLang="en-US" dirty="0">
                <a:latin typeface="黑体" panose="02010609060101010101" pitchFamily="49" charset="-122"/>
                <a:ea typeface="黑体" panose="02010609060101010101" pitchFamily="49" charset="-122"/>
              </a:rPr>
              <a:t>专家估算法</a:t>
            </a:r>
            <a:r>
              <a:rPr lang="en-US" altLang="zh-CN" dirty="0">
                <a:latin typeface="黑体" panose="02010609060101010101" pitchFamily="49" charset="-122"/>
                <a:ea typeface="黑体" panose="02010609060101010101" pitchFamily="49" charset="-122"/>
              </a:rPr>
              <a:t>-Deiphi</a:t>
            </a:r>
            <a:endParaRPr lang="en-US" altLang="zh-CN" dirty="0">
              <a:latin typeface="黑体" panose="02010609060101010101" pitchFamily="49" charset="-122"/>
              <a:ea typeface="黑体" panose="02010609060101010101" pitchFamily="49" charset="-122"/>
            </a:endParaRPr>
          </a:p>
        </p:txBody>
      </p:sp>
      <p:sp>
        <p:nvSpPr>
          <p:cNvPr id="288771" name="Rectangle 3"/>
          <p:cNvSpPr>
            <a:spLocks noGrp="1"/>
          </p:cNvSpPr>
          <p:nvPr>
            <p:ph idx="1"/>
          </p:nvPr>
        </p:nvSpPr>
        <p:spPr>
          <a:xfrm>
            <a:off x="684213" y="1484313"/>
            <a:ext cx="7772400" cy="4852987"/>
          </a:xfrm>
        </p:spPr>
        <p:txBody>
          <a:bodyPr vert="horz" wrap="square" lIns="0" tIns="0" rIns="0" bIns="0" anchor="t" anchorCtr="0"/>
          <a:p>
            <a:pPr marL="0" indent="0" eaLnBrk="1" hangingPunct="1">
              <a:lnSpc>
                <a:spcPct val="90000"/>
              </a:lnSpc>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组织者确定专家，这些专家互相不见面</a:t>
            </a:r>
            <a:endParaRPr lang="en-US" altLang="zh-CN" dirty="0">
              <a:latin typeface="黑体" panose="02010609060101010101" pitchFamily="49" charset="-122"/>
              <a:ea typeface="黑体" panose="02010609060101010101" pitchFamily="49" charset="-122"/>
            </a:endParaRPr>
          </a:p>
          <a:p>
            <a:pPr marL="0" indent="0" eaLnBrk="1" hangingPunct="1">
              <a:lnSpc>
                <a:spcPct val="90000"/>
              </a:lnSpc>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组织者发给每位专家一份软件规格说明</a:t>
            </a:r>
            <a:endParaRPr lang="en-US" altLang="zh-CN" dirty="0">
              <a:latin typeface="黑体" panose="02010609060101010101" pitchFamily="49" charset="-122"/>
              <a:ea typeface="黑体" panose="02010609060101010101" pitchFamily="49" charset="-122"/>
            </a:endParaRPr>
          </a:p>
          <a:p>
            <a:pPr marL="0" indent="0" eaLnBrk="1" hangingPunct="1">
              <a:lnSpc>
                <a:spcPct val="90000"/>
              </a:lnSpc>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专家以无记名对该软件给出</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个规模的估算值</a:t>
            </a:r>
            <a:endParaRPr lang="zh-CN" altLang="en-US" dirty="0">
              <a:latin typeface="黑体" panose="02010609060101010101" pitchFamily="49" charset="-122"/>
              <a:ea typeface="黑体" panose="02010609060101010101" pitchFamily="49" charset="-122"/>
            </a:endParaRPr>
          </a:p>
          <a:p>
            <a:pPr lvl="1" eaLnBrk="1" hangingPunct="1">
              <a:lnSpc>
                <a:spcPct val="90000"/>
              </a:lnSpc>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最小</a:t>
            </a:r>
            <a:r>
              <a:rPr lang="en-US" altLang="zh-CN" dirty="0">
                <a:latin typeface="黑体" panose="02010609060101010101" pitchFamily="49" charset="-122"/>
                <a:ea typeface="黑体" panose="02010609060101010101" pitchFamily="49" charset="-122"/>
              </a:rPr>
              <a:t>ai</a:t>
            </a:r>
            <a:endParaRPr lang="en-US" altLang="zh-CN" dirty="0">
              <a:latin typeface="黑体" panose="02010609060101010101" pitchFamily="49" charset="-122"/>
              <a:ea typeface="黑体" panose="02010609060101010101" pitchFamily="49" charset="-122"/>
            </a:endParaRPr>
          </a:p>
          <a:p>
            <a:pPr lvl="1" eaLnBrk="1" hangingPunct="1">
              <a:lnSpc>
                <a:spcPct val="90000"/>
              </a:lnSpc>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最可能的</a:t>
            </a:r>
            <a:r>
              <a:rPr lang="en-US" altLang="zh-CN" dirty="0">
                <a:latin typeface="黑体" panose="02010609060101010101" pitchFamily="49" charset="-122"/>
                <a:ea typeface="黑体" panose="02010609060101010101" pitchFamily="49" charset="-122"/>
              </a:rPr>
              <a:t>mi</a:t>
            </a:r>
            <a:endParaRPr lang="en-US" altLang="zh-CN" dirty="0">
              <a:latin typeface="黑体" panose="02010609060101010101" pitchFamily="49" charset="-122"/>
              <a:ea typeface="黑体" panose="02010609060101010101" pitchFamily="49" charset="-122"/>
            </a:endParaRPr>
          </a:p>
          <a:p>
            <a:pPr lvl="1" eaLnBrk="1" hangingPunct="1">
              <a:lnSpc>
                <a:spcPct val="90000"/>
              </a:lnSpc>
              <a:buFont typeface="Wingdings" panose="05000000000000000000" pitchFamily="2" charset="2"/>
              <a:buChar char="q"/>
            </a:pPr>
            <a:r>
              <a:rPr lang="zh-CN" altLang="en-US" dirty="0">
                <a:latin typeface="黑体" panose="02010609060101010101" pitchFamily="49" charset="-122"/>
                <a:ea typeface="黑体" panose="02010609060101010101" pitchFamily="49" charset="-122"/>
              </a:rPr>
              <a:t>最大</a:t>
            </a:r>
            <a:r>
              <a:rPr lang="en-US" altLang="zh-CN" dirty="0">
                <a:latin typeface="黑体" panose="02010609060101010101" pitchFamily="49" charset="-122"/>
                <a:ea typeface="黑体" panose="02010609060101010101" pitchFamily="49" charset="-122"/>
              </a:rPr>
              <a:t>bi</a:t>
            </a:r>
            <a:endParaRPr lang="en-US" altLang="zh-CN" dirty="0">
              <a:latin typeface="黑体" panose="02010609060101010101" pitchFamily="49" charset="-122"/>
              <a:ea typeface="黑体" panose="02010609060101010101" pitchFamily="49" charset="-122"/>
            </a:endParaRPr>
          </a:p>
          <a:p>
            <a:pPr marL="0" indent="0" eaLnBrk="1" hangingPunct="1">
              <a:lnSpc>
                <a:spcPct val="90000"/>
              </a:lnSpc>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组织者计算每位专家的</a:t>
            </a:r>
            <a:r>
              <a:rPr lang="en-US" altLang="zh-CN" dirty="0">
                <a:latin typeface="黑体" panose="02010609060101010101" pitchFamily="49" charset="-122"/>
                <a:ea typeface="黑体" panose="02010609060101010101" pitchFamily="49" charset="-122"/>
              </a:rPr>
              <a:t>Ei=(ai+4mi+bi)/6</a:t>
            </a:r>
            <a:endParaRPr lang="en-US" altLang="zh-CN" dirty="0">
              <a:latin typeface="黑体" panose="02010609060101010101" pitchFamily="49" charset="-122"/>
              <a:ea typeface="黑体" panose="02010609060101010101" pitchFamily="49" charset="-122"/>
            </a:endParaRPr>
          </a:p>
          <a:p>
            <a:pPr marL="0" indent="0" eaLnBrk="1" hangingPunct="1">
              <a:lnSpc>
                <a:spcPct val="90000"/>
              </a:lnSpc>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如果各个专家的估算差异超出规定的范围（例如：</a:t>
            </a:r>
            <a:r>
              <a:rPr lang="en-US" altLang="zh-CN" dirty="0">
                <a:latin typeface="黑体" panose="02010609060101010101" pitchFamily="49" charset="-122"/>
                <a:ea typeface="黑体" panose="02010609060101010101" pitchFamily="49" charset="-122"/>
              </a:rPr>
              <a:t>15%</a:t>
            </a:r>
            <a:r>
              <a:rPr lang="zh-CN" altLang="en-US" dirty="0">
                <a:latin typeface="黑体" panose="02010609060101010101" pitchFamily="49" charset="-122"/>
                <a:ea typeface="黑体" panose="02010609060101010101" pitchFamily="49" charset="-122"/>
              </a:rPr>
              <a:t>），则需重复上述过程</a:t>
            </a:r>
            <a:endParaRPr lang="en-US" altLang="zh-CN" dirty="0">
              <a:latin typeface="黑体" panose="02010609060101010101" pitchFamily="49" charset="-122"/>
              <a:ea typeface="黑体" panose="02010609060101010101" pitchFamily="49" charset="-122"/>
            </a:endParaRPr>
          </a:p>
          <a:p>
            <a:pPr marL="0" indent="0" eaLnBrk="1" hangingPunct="1">
              <a:lnSpc>
                <a:spcPct val="90000"/>
              </a:lnSpc>
              <a:buNone/>
            </a:pP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最终可以获得一个多数专家共识的软件规模：</a:t>
            </a:r>
            <a:r>
              <a:rPr lang="en-US" altLang="zh-CN" dirty="0">
                <a:latin typeface="黑体" panose="02010609060101010101" pitchFamily="49" charset="-122"/>
                <a:ea typeface="黑体" panose="02010609060101010101" pitchFamily="49" charset="-122"/>
              </a:rPr>
              <a:t>E=E1+E2+</a:t>
            </a:r>
            <a:r>
              <a:rPr lang="en-US" altLang="zh-CN" dirty="0">
                <a:ea typeface="黑体" panose="02010609060101010101" pitchFamily="49" charset="-122"/>
              </a:rPr>
              <a:t>…</a:t>
            </a:r>
            <a:r>
              <a:rPr lang="en-US" altLang="zh-CN" dirty="0">
                <a:latin typeface="黑体" panose="02010609060101010101" pitchFamily="49" charset="-122"/>
                <a:ea typeface="黑体" panose="02010609060101010101" pitchFamily="49" charset="-122"/>
              </a:rPr>
              <a:t>En/n</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N:</a:t>
            </a:r>
            <a:r>
              <a:rPr lang="zh-CN" altLang="en-US" dirty="0">
                <a:latin typeface="黑体" panose="02010609060101010101" pitchFamily="49" charset="-122"/>
                <a:ea typeface="黑体" panose="02010609060101010101" pitchFamily="49" charset="-122"/>
              </a:rPr>
              <a:t>表示</a:t>
            </a:r>
            <a:r>
              <a:rPr lang="en-US" altLang="zh-CN" dirty="0">
                <a:latin typeface="黑体" panose="02010609060101010101" pitchFamily="49" charset="-122"/>
                <a:ea typeface="黑体" panose="02010609060101010101" pitchFamily="49" charset="-122"/>
              </a:rPr>
              <a:t>N </a:t>
            </a:r>
            <a:r>
              <a:rPr lang="zh-CN" altLang="en-US" dirty="0">
                <a:latin typeface="黑体" panose="02010609060101010101" pitchFamily="49" charset="-122"/>
                <a:ea typeface="黑体" panose="02010609060101010101" pitchFamily="49" charset="-122"/>
              </a:rPr>
              <a:t>个专家）</a:t>
            </a:r>
            <a:endParaRPr lang="en-US" altLang="zh-CN" dirty="0">
              <a:latin typeface="黑体" panose="02010609060101010101" pitchFamily="49" charset="-122"/>
              <a:ea typeface="黑体" panose="02010609060101010101" pitchFamily="49" charset="-122"/>
            </a:endParaRPr>
          </a:p>
          <a:p>
            <a:pPr marL="0" indent="0" eaLnBrk="1" hangingPunct="1">
              <a:lnSpc>
                <a:spcPct val="90000"/>
              </a:lnSpc>
              <a:buFont typeface="Wingdings" panose="05000000000000000000" pitchFamily="2" charset="2"/>
              <a:buChar char="q"/>
            </a:pPr>
            <a:endParaRPr lang="zh-CN" altLang="en-US" dirty="0">
              <a:latin typeface="黑体" panose="02010609060101010101" pitchFamily="49" charset="-122"/>
              <a:ea typeface="黑体" panose="02010609060101010101" pitchFamily="49" charset="-122"/>
            </a:endParaRPr>
          </a:p>
          <a:p>
            <a:pPr marL="0" indent="0" eaLnBrk="1" hangingPunct="1">
              <a:lnSpc>
                <a:spcPct val="90000"/>
              </a:lnSpc>
              <a:buFont typeface="Wingdings" panose="05000000000000000000" pitchFamily="2" charset="2"/>
              <a:buChar char="q"/>
            </a:pPr>
            <a:endParaRPr lang="zh-CN" altLang="en-US" dirty="0">
              <a:latin typeface="黑体" panose="02010609060101010101" pitchFamily="49" charset="-122"/>
              <a:ea typeface="黑体" panose="02010609060101010101" pitchFamily="49" charset="-122"/>
            </a:endParaRPr>
          </a:p>
          <a:p>
            <a:pPr marL="0" indent="0" eaLnBrk="1" hangingPunct="1">
              <a:lnSpc>
                <a:spcPct val="90000"/>
              </a:lnSpc>
              <a:buFont typeface="Wingdings" panose="05000000000000000000" pitchFamily="2" charset="2"/>
              <a:buChar char="q"/>
            </a:pPr>
            <a:endParaRPr lang="en-US" altLang="zh-CN" dirty="0">
              <a:latin typeface="黑体" panose="02010609060101010101" pitchFamily="49" charset="-122"/>
              <a:ea typeface="黑体" panose="02010609060101010101" pitchFamily="49" charset="-122"/>
            </a:endParaRPr>
          </a:p>
          <a:p>
            <a:pPr marL="0" indent="0" eaLnBrk="1" hangingPunct="1">
              <a:lnSpc>
                <a:spcPct val="90000"/>
              </a:lnSpc>
            </a:pPr>
            <a:endParaRPr lang="en-US" altLang="zh-CN" dirty="0">
              <a:latin typeface="黑体" panose="02010609060101010101" pitchFamily="49" charset="-122"/>
              <a:ea typeface="黑体" panose="02010609060101010101" pitchFamily="49" charset="-122"/>
            </a:endParaRPr>
          </a:p>
        </p:txBody>
      </p:sp>
    </p:spTree>
    <p:custDataLst>
      <p:tags r:id="rId1"/>
    </p:custDataLst>
  </p:cSld>
  <p:clrMapOvr>
    <a:masterClrMapping/>
  </p:clrMapOvr>
  <p:transition spd="slow" advTm="797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charRg st="20" end="4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charRg st="40" end="6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88771">
                                            <p:txEl>
                                              <p:charRg st="63" end="6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8771">
                                            <p:txEl>
                                              <p:charRg st="68" end="7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charRg st="75" end="8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8771">
                                            <p:txEl>
                                              <p:charRg st="80" end="10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88771">
                                            <p:txEl>
                                              <p:charRg st="109" end="14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88771">
                                            <p:txEl>
                                              <p:charRg st="147" end="1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文本占位符 16385"/>
          <p:cNvSpPr>
            <a:spLocks noGrp="1"/>
          </p:cNvSpPr>
          <p:nvPr>
            <p:ph idx="1"/>
          </p:nvPr>
        </p:nvSpPr>
        <p:spPr>
          <a:xfrm>
            <a:off x="152400" y="1700213"/>
            <a:ext cx="8839200" cy="4419600"/>
          </a:xfrm>
        </p:spPr>
        <p:txBody>
          <a:bodyPr vert="horz" wrap="square" lIns="0" tIns="0" rIns="0" bIns="0" anchor="t" anchorCtr="0"/>
          <a:p>
            <a:pPr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即基于案例的推理。估计人员从已经完成的项目中找出与新项目有类似特征的项目，然后将匹配的源案例已经记录的工作量作为目标案例的估计基础。然后对新项目进行估计。</a:t>
            </a:r>
            <a:endParaRPr lang="zh-CN" altLang="en-US" dirty="0">
              <a:ea typeface="宋体" panose="02010600030101010101" pitchFamily="2" charset="-122"/>
            </a:endParaRPr>
          </a:p>
          <a:p>
            <a:pPr defTabSz="457200" eaLnBrk="1" hangingPunct="1">
              <a:lnSpc>
                <a:spcPct val="135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宋体" panose="02010600030101010101" pitchFamily="2" charset="-122"/>
              </a:rPr>
              <a:t>项目间的接近程度计算方法：</a:t>
            </a:r>
            <a:endParaRPr lang="zh-CN" altLang="en-US" dirty="0">
              <a:ea typeface="宋体" panose="02010600030101010101" pitchFamily="2" charset="-122"/>
            </a:endParaRPr>
          </a:p>
          <a:p>
            <a:pPr defTabSz="457200">
              <a:buClr>
                <a:srgbClr val="FF0000"/>
              </a:buClr>
              <a:buFont typeface="Wingdings" panose="05000000000000000000"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a:solidFill>
                  <a:srgbClr val="000000"/>
                </a:solidFill>
                <a:ea typeface="宋体" panose="02010600030101010101" pitchFamily="2" charset="-122"/>
              </a:rPr>
              <a:t>    </a:t>
            </a:r>
            <a:r>
              <a:rPr lang="zh-CN" altLang="en-US" sz="2400" dirty="0">
                <a:highlight>
                  <a:srgbClr val="FFFF00"/>
                </a:highlight>
                <a:ea typeface="宋体" panose="02010600030101010101" pitchFamily="2" charset="-122"/>
              </a:rPr>
              <a:t>欧几里得距离：</a:t>
            </a:r>
            <a:r>
              <a:rPr lang="en-US" altLang="zh-CN" sz="2400" dirty="0">
                <a:highlight>
                  <a:srgbClr val="FFFF00"/>
                </a:highlight>
                <a:ea typeface="宋体" panose="02010600030101010101" pitchFamily="2" charset="-122"/>
              </a:rPr>
              <a:t>[(</a:t>
            </a:r>
            <a:r>
              <a:rPr lang="zh-CN" altLang="en-US" sz="2400" dirty="0">
                <a:highlight>
                  <a:srgbClr val="FFFF00"/>
                </a:highlight>
                <a:ea typeface="宋体" panose="02010600030101010101" pitchFamily="2" charset="-122"/>
              </a:rPr>
              <a:t>目标参数</a:t>
            </a:r>
            <a:r>
              <a:rPr lang="en-US" altLang="zh-CN" sz="2400" dirty="0">
                <a:highlight>
                  <a:srgbClr val="FFFF00"/>
                </a:highlight>
                <a:ea typeface="宋体" panose="02010600030101010101" pitchFamily="2" charset="-122"/>
              </a:rPr>
              <a:t>1-</a:t>
            </a:r>
            <a:r>
              <a:rPr lang="zh-CN" altLang="en-US" sz="2400" dirty="0">
                <a:highlight>
                  <a:srgbClr val="FFFF00"/>
                </a:highlight>
                <a:ea typeface="宋体" panose="02010600030101010101" pitchFamily="2" charset="-122"/>
              </a:rPr>
              <a:t>源参数</a:t>
            </a:r>
            <a:r>
              <a:rPr lang="en-US" altLang="zh-CN" sz="2400" dirty="0">
                <a:highlight>
                  <a:srgbClr val="FFFF00"/>
                </a:highlight>
                <a:ea typeface="宋体" panose="02010600030101010101" pitchFamily="2" charset="-122"/>
              </a:rPr>
              <a:t>1)2+ …  +(</a:t>
            </a:r>
            <a:r>
              <a:rPr lang="zh-CN" altLang="en-US" sz="2400" dirty="0">
                <a:highlight>
                  <a:srgbClr val="FFFF00"/>
                </a:highlight>
                <a:ea typeface="宋体" panose="02010600030101010101" pitchFamily="2" charset="-122"/>
              </a:rPr>
              <a:t>目标参数</a:t>
            </a:r>
            <a:r>
              <a:rPr lang="en-US" altLang="zh-CN" sz="2400" dirty="0">
                <a:highlight>
                  <a:srgbClr val="FFFF00"/>
                </a:highlight>
                <a:ea typeface="宋体" panose="02010600030101010101" pitchFamily="2" charset="-122"/>
              </a:rPr>
              <a:t>n-</a:t>
            </a:r>
            <a:r>
              <a:rPr lang="zh-CN" altLang="en-US" sz="2400" dirty="0">
                <a:highlight>
                  <a:srgbClr val="FFFF00"/>
                </a:highlight>
                <a:ea typeface="宋体" panose="02010600030101010101" pitchFamily="2" charset="-122"/>
              </a:rPr>
              <a:t>源参数</a:t>
            </a:r>
            <a:r>
              <a:rPr lang="en-US" altLang="zh-CN" sz="2400" dirty="0">
                <a:highlight>
                  <a:srgbClr val="FFFF00"/>
                </a:highlight>
                <a:ea typeface="宋体" panose="02010600030101010101" pitchFamily="2" charset="-122"/>
              </a:rPr>
              <a:t>n)2]1/2</a:t>
            </a:r>
            <a:r>
              <a:rPr lang="en-US" altLang="zh-CN" sz="3600" b="1" dirty="0">
                <a:solidFill>
                  <a:srgbClr val="000000"/>
                </a:solidFill>
                <a:ea typeface="宋体" panose="02010600030101010101" pitchFamily="2" charset="-122"/>
              </a:rPr>
              <a:t>	</a:t>
            </a:r>
            <a:endParaRPr lang="en-US" altLang="zh-CN" sz="3600" b="1" dirty="0">
              <a:solidFill>
                <a:srgbClr val="000000"/>
              </a:solidFill>
              <a:ea typeface="宋体" panose="02010600030101010101" pitchFamily="2" charset="-122"/>
            </a:endParaRPr>
          </a:p>
        </p:txBody>
      </p:sp>
      <p:sp>
        <p:nvSpPr>
          <p:cNvPr id="114691" name="标题 16386"/>
          <p:cNvSpPr>
            <a:spLocks noGrp="1"/>
          </p:cNvSpPr>
          <p:nvPr>
            <p:ph type="title"/>
          </p:nvPr>
        </p:nvSpPr>
        <p:spPr>
          <a:xfrm>
            <a:off x="3563938" y="476250"/>
            <a:ext cx="7793037" cy="777875"/>
          </a:xfrm>
        </p:spPr>
        <p:txBody>
          <a:bodyPr vert="horz" wrap="square" lIns="0" tIns="0" rIns="0" bIns="0" anchor="ctr" anchorCtr="0"/>
          <a:p>
            <a:pPr eaLnBrk="1" hangingPunct="1"/>
            <a:r>
              <a:rPr lang="zh-CN" altLang="en-US" dirty="0">
                <a:latin typeface="黑体" panose="02010609060101010101" pitchFamily="49" charset="-122"/>
                <a:ea typeface="黑体" panose="02010609060101010101" pitchFamily="49" charset="-122"/>
              </a:rPr>
              <a:t>类比估计法</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xfrm>
            <a:off x="2700338" y="496888"/>
            <a:ext cx="8216900" cy="1131887"/>
          </a:xfrm>
        </p:spPr>
        <p:txBody>
          <a:bodyPr vert="horz" wrap="square" lIns="91440" tIns="45720" rIns="91440" bIns="45720" anchor="t" anchorCtr="0"/>
          <a:p>
            <a:pPr eaLnBrk="1" hangingPunct="1"/>
            <a:r>
              <a:rPr lang="zh-CN" altLang="en-US" dirty="0">
                <a:latin typeface="黑体" panose="02010609060101010101" pitchFamily="49" charset="-122"/>
                <a:ea typeface="黑体" panose="02010609060101010101" pitchFamily="49" charset="-122"/>
              </a:rPr>
              <a:t>类比估算</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例子</a:t>
            </a:r>
            <a:endParaRPr lang="zh-CN" altLang="en-US" dirty="0">
              <a:latin typeface="黑体" panose="02010609060101010101" pitchFamily="49" charset="-122"/>
              <a:ea typeface="黑体" panose="02010609060101010101" pitchFamily="49" charset="-122"/>
            </a:endParaRPr>
          </a:p>
        </p:txBody>
      </p:sp>
      <p:pic>
        <p:nvPicPr>
          <p:cNvPr id="116739" name="Picture 4"/>
          <p:cNvPicPr>
            <a:picLocks noChangeAspect="1"/>
          </p:cNvPicPr>
          <p:nvPr>
            <p:ph idx="1"/>
          </p:nvPr>
        </p:nvPicPr>
        <p:blipFill>
          <a:blip r:embed="rId1"/>
          <a:srcRect l="656" t="34644" r="-1129" b="-479"/>
          <a:stretch>
            <a:fillRect/>
          </a:stretch>
        </p:blipFill>
        <p:spPr>
          <a:xfrm>
            <a:off x="323850" y="1628775"/>
            <a:ext cx="8820150" cy="4954588"/>
          </a:xfrm>
        </p:spPr>
      </p:pic>
    </p:spTree>
  </p:cSld>
  <p:clrMapOvr>
    <a:masterClrMapping/>
  </p:clrMapOvr>
  <p:transition spd="slow" advTm="65108"/>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p:nvPr>
            <p:ph type="title"/>
          </p:nvPr>
        </p:nvSpPr>
        <p:spPr>
          <a:xfrm>
            <a:off x="3059113" y="295275"/>
            <a:ext cx="8216900" cy="1131888"/>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静态单变量模型</a:t>
            </a:r>
            <a:endParaRPr lang="zh-CN" altLang="en-US" dirty="0">
              <a:latin typeface="黑体" panose="02010609060101010101" pitchFamily="49" charset="-122"/>
              <a:ea typeface="黑体" panose="02010609060101010101" pitchFamily="49" charset="-122"/>
            </a:endParaRPr>
          </a:p>
        </p:txBody>
      </p:sp>
      <p:sp>
        <p:nvSpPr>
          <p:cNvPr id="117763" name="Rectangle 2"/>
          <p:cNvSpPr>
            <a:spLocks noGrp="1"/>
          </p:cNvSpPr>
          <p:nvPr/>
        </p:nvSpPr>
        <p:spPr>
          <a:xfrm>
            <a:off x="323850" y="1485900"/>
            <a:ext cx="8382000" cy="5076825"/>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287655" lvl="0" indent="-6350" defTabSz="914400">
              <a:lnSpc>
                <a:spcPct val="110000"/>
              </a:lnSpc>
              <a:spcBef>
                <a:spcPct val="20000"/>
              </a:spcBef>
              <a:buClr>
                <a:srgbClr val="0000CC"/>
              </a:buClr>
              <a:buFont typeface="Wingdings" panose="05000000000000000000" pitchFamily="2" charset="2"/>
              <a:buNone/>
            </a:pPr>
            <a:r>
              <a:rPr lang="zh-CN" altLang="en-US" dirty="0">
                <a:solidFill>
                  <a:schemeClr val="tx1"/>
                </a:solidFill>
                <a:latin typeface="Arial Rounded MT Bold" panose="020F0704030504030204" pitchFamily="34" charset="0"/>
                <a:ea typeface="黑体" panose="02010609060101010101" pitchFamily="49" charset="-122"/>
              </a:rPr>
              <a:t>这类模型的总体结构形式如下： </a:t>
            </a:r>
            <a:r>
              <a:rPr lang="en-US" altLang="en-US" dirty="0">
                <a:solidFill>
                  <a:schemeClr val="tx1"/>
                </a:solidFill>
                <a:latin typeface="Arial Rounded MT Bold" panose="020F0704030504030204" pitchFamily="34" charset="0"/>
                <a:ea typeface="黑体" panose="02010609060101010101" pitchFamily="49" charset="-122"/>
              </a:rPr>
              <a:t>E=A+B×(ev)</a:t>
            </a:r>
            <a:r>
              <a:rPr lang="en-US" altLang="en-US" baseline="30000" dirty="0">
                <a:solidFill>
                  <a:schemeClr val="tx1"/>
                </a:solidFill>
                <a:latin typeface="Arial Rounded MT Bold" panose="020F0704030504030204" pitchFamily="34" charset="0"/>
                <a:ea typeface="黑体" panose="02010609060101010101" pitchFamily="49" charset="-122"/>
              </a:rPr>
              <a:t>C</a:t>
            </a:r>
            <a:endParaRPr lang="en-US" altLang="en-US" baseline="30000"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zh-CN" altLang="en-US" dirty="0">
                <a:solidFill>
                  <a:schemeClr val="tx1"/>
                </a:solidFill>
                <a:latin typeface="Arial Rounded MT Bold" panose="020F0704030504030204" pitchFamily="34" charset="0"/>
                <a:ea typeface="黑体" panose="02010609060101010101" pitchFamily="49" charset="-122"/>
              </a:rPr>
              <a:t>其中，</a:t>
            </a:r>
            <a:r>
              <a:rPr lang="en-US" altLang="en-US" dirty="0">
                <a:solidFill>
                  <a:schemeClr val="tx1"/>
                </a:solidFill>
                <a:latin typeface="Arial Rounded MT Bold" panose="020F0704030504030204" pitchFamily="34" charset="0"/>
                <a:ea typeface="黑体" panose="02010609060101010101" pitchFamily="49" charset="-122"/>
              </a:rPr>
              <a:t>A</a:t>
            </a:r>
            <a:r>
              <a:rPr lang="zh-CN" altLang="en-US" dirty="0">
                <a:solidFill>
                  <a:schemeClr val="tx1"/>
                </a:solidFill>
                <a:latin typeface="Arial Rounded MT Bold" panose="020F0704030504030204" pitchFamily="34" charset="0"/>
                <a:ea typeface="黑体" panose="02010609060101010101" pitchFamily="49" charset="-122"/>
              </a:rPr>
              <a:t>、</a:t>
            </a:r>
            <a:r>
              <a:rPr lang="en-US" altLang="en-US" dirty="0">
                <a:solidFill>
                  <a:schemeClr val="tx1"/>
                </a:solidFill>
                <a:latin typeface="Arial Rounded MT Bold" panose="020F0704030504030204" pitchFamily="34" charset="0"/>
                <a:ea typeface="黑体" panose="02010609060101010101" pitchFamily="49" charset="-122"/>
              </a:rPr>
              <a:t>B</a:t>
            </a:r>
            <a:r>
              <a:rPr lang="zh-CN" altLang="en-US" dirty="0">
                <a:solidFill>
                  <a:schemeClr val="tx1"/>
                </a:solidFill>
                <a:latin typeface="Arial Rounded MT Bold" panose="020F0704030504030204" pitchFamily="34" charset="0"/>
                <a:ea typeface="黑体" panose="02010609060101010101" pitchFamily="49" charset="-122"/>
              </a:rPr>
              <a:t>和</a:t>
            </a:r>
            <a:r>
              <a:rPr lang="en-US" altLang="en-US" dirty="0">
                <a:solidFill>
                  <a:schemeClr val="tx1"/>
                </a:solidFill>
                <a:latin typeface="Arial Rounded MT Bold" panose="020F0704030504030204" pitchFamily="34" charset="0"/>
                <a:ea typeface="黑体" panose="02010609060101010101" pitchFamily="49" charset="-122"/>
              </a:rPr>
              <a:t>C</a:t>
            </a:r>
            <a:r>
              <a:rPr lang="zh-CN" altLang="en-US" dirty="0">
                <a:solidFill>
                  <a:schemeClr val="tx1"/>
                </a:solidFill>
                <a:latin typeface="Arial Rounded MT Bold" panose="020F0704030504030204" pitchFamily="34" charset="0"/>
                <a:ea typeface="黑体" panose="02010609060101010101" pitchFamily="49" charset="-122"/>
              </a:rPr>
              <a:t>是由经验数据导出的常数，</a:t>
            </a:r>
            <a:r>
              <a:rPr lang="en-US" altLang="en-US" dirty="0">
                <a:solidFill>
                  <a:schemeClr val="tx1"/>
                </a:solidFill>
                <a:latin typeface="Arial Rounded MT Bold" panose="020F0704030504030204" pitchFamily="34" charset="0"/>
                <a:ea typeface="黑体" panose="02010609060101010101" pitchFamily="49" charset="-122"/>
              </a:rPr>
              <a:t>E</a:t>
            </a:r>
            <a:r>
              <a:rPr lang="zh-CN" altLang="en-US" dirty="0">
                <a:solidFill>
                  <a:schemeClr val="tx1"/>
                </a:solidFill>
                <a:latin typeface="Arial Rounded MT Bold" panose="020F0704030504030204" pitchFamily="34" charset="0"/>
                <a:ea typeface="黑体" panose="02010609060101010101" pitchFamily="49" charset="-122"/>
              </a:rPr>
              <a:t>是以人月为单位的工作量，</a:t>
            </a:r>
            <a:r>
              <a:rPr lang="en-US" altLang="en-US" dirty="0">
                <a:solidFill>
                  <a:schemeClr val="tx1"/>
                </a:solidFill>
                <a:latin typeface="Arial Rounded MT Bold" panose="020F0704030504030204" pitchFamily="34" charset="0"/>
                <a:ea typeface="黑体" panose="02010609060101010101" pitchFamily="49" charset="-122"/>
              </a:rPr>
              <a:t>ev</a:t>
            </a:r>
            <a:r>
              <a:rPr lang="zh-CN" altLang="en-US" dirty="0">
                <a:solidFill>
                  <a:schemeClr val="tx1"/>
                </a:solidFill>
                <a:latin typeface="Arial Rounded MT Bold" panose="020F0704030504030204" pitchFamily="34" charset="0"/>
                <a:ea typeface="黑体" panose="02010609060101010101" pitchFamily="49" charset="-122"/>
              </a:rPr>
              <a:t>是估算变量（</a:t>
            </a:r>
            <a:r>
              <a:rPr lang="en-US" altLang="en-US" dirty="0">
                <a:solidFill>
                  <a:schemeClr val="tx1"/>
                </a:solidFill>
                <a:latin typeface="Arial Rounded MT Bold" panose="020F0704030504030204" pitchFamily="34" charset="0"/>
                <a:ea typeface="黑体" panose="02010609060101010101" pitchFamily="49" charset="-122"/>
              </a:rPr>
              <a:t>KLOC</a:t>
            </a:r>
            <a:r>
              <a:rPr lang="zh-CN" altLang="en-US" dirty="0">
                <a:solidFill>
                  <a:schemeClr val="tx1"/>
                </a:solidFill>
                <a:latin typeface="Arial Rounded MT Bold" panose="020F0704030504030204" pitchFamily="34" charset="0"/>
                <a:ea typeface="黑体" panose="02010609060101010101" pitchFamily="49" charset="-122"/>
              </a:rPr>
              <a:t>或</a:t>
            </a:r>
            <a:r>
              <a:rPr lang="en-US" altLang="en-US" dirty="0">
                <a:solidFill>
                  <a:schemeClr val="tx1"/>
                </a:solidFill>
                <a:latin typeface="Arial Rounded MT Bold" panose="020F0704030504030204" pitchFamily="34" charset="0"/>
                <a:ea typeface="黑体" panose="02010609060101010101" pitchFamily="49" charset="-122"/>
              </a:rPr>
              <a:t>FP</a:t>
            </a:r>
            <a:r>
              <a:rPr lang="zh-CN" altLang="en-US" dirty="0">
                <a:solidFill>
                  <a:schemeClr val="tx1"/>
                </a:solidFill>
                <a:latin typeface="Arial Rounded MT Bold" panose="020F0704030504030204" pitchFamily="34" charset="0"/>
                <a:ea typeface="黑体" panose="02010609060101010101" pitchFamily="49" charset="-122"/>
              </a:rPr>
              <a:t>）。下面给出几个典型的静态单变量模型。</a:t>
            </a:r>
            <a:endParaRPr lang="zh-CN"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rgbClr val="CC0000"/>
                </a:solidFill>
                <a:latin typeface="Arial Rounded MT Bold" panose="020F0704030504030204" pitchFamily="34" charset="0"/>
                <a:ea typeface="黑体" panose="02010609060101010101" pitchFamily="49" charset="-122"/>
              </a:rPr>
              <a:t>1.</a:t>
            </a:r>
            <a:r>
              <a:rPr lang="zh-CN" altLang="en-US" dirty="0">
                <a:solidFill>
                  <a:srgbClr val="CC0000"/>
                </a:solidFill>
                <a:latin typeface="Arial Rounded MT Bold" panose="020F0704030504030204" pitchFamily="34" charset="0"/>
                <a:ea typeface="黑体" panose="02010609060101010101" pitchFamily="49" charset="-122"/>
              </a:rPr>
              <a:t>面向</a:t>
            </a:r>
            <a:r>
              <a:rPr lang="en-US" altLang="en-US" dirty="0">
                <a:solidFill>
                  <a:srgbClr val="CC0000"/>
                </a:solidFill>
                <a:latin typeface="Arial Rounded MT Bold" panose="020F0704030504030204" pitchFamily="34" charset="0"/>
                <a:ea typeface="黑体" panose="02010609060101010101" pitchFamily="49" charset="-122"/>
              </a:rPr>
              <a:t>FP</a:t>
            </a:r>
            <a:r>
              <a:rPr lang="zh-CN" altLang="en-US" dirty="0">
                <a:solidFill>
                  <a:srgbClr val="CC0000"/>
                </a:solidFill>
                <a:latin typeface="Arial Rounded MT Bold" panose="020F0704030504030204" pitchFamily="34" charset="0"/>
                <a:ea typeface="黑体" panose="02010609060101010101" pitchFamily="49" charset="-122"/>
              </a:rPr>
              <a:t>的估算模型 </a:t>
            </a:r>
            <a:endParaRPr lang="zh-CN" altLang="en-US" dirty="0">
              <a:solidFill>
                <a:srgbClr val="CC0000"/>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(1) Albrecht &amp; Gaffney</a:t>
            </a:r>
            <a:r>
              <a:rPr lang="zh-CN" altLang="en-US" dirty="0">
                <a:solidFill>
                  <a:schemeClr val="tx1"/>
                </a:solidFill>
                <a:latin typeface="Arial Rounded MT Bold" panose="020F0704030504030204" pitchFamily="34" charset="0"/>
                <a:ea typeface="黑体" panose="02010609060101010101" pitchFamily="49" charset="-122"/>
              </a:rPr>
              <a:t>模型</a:t>
            </a:r>
            <a:endParaRPr lang="zh-CN"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E=-13.39+0.0545FP</a:t>
            </a:r>
            <a:endParaRPr lang="en-US"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(2) Maston,Barnett</a:t>
            </a:r>
            <a:r>
              <a:rPr lang="zh-CN" altLang="en-US" dirty="0">
                <a:solidFill>
                  <a:schemeClr val="tx1"/>
                </a:solidFill>
                <a:latin typeface="Arial Rounded MT Bold" panose="020F0704030504030204" pitchFamily="34" charset="0"/>
                <a:ea typeface="黑体" panose="02010609060101010101" pitchFamily="49" charset="-122"/>
              </a:rPr>
              <a:t>和</a:t>
            </a:r>
            <a:r>
              <a:rPr lang="en-US" altLang="en-US" dirty="0">
                <a:solidFill>
                  <a:schemeClr val="tx1"/>
                </a:solidFill>
                <a:latin typeface="Arial Rounded MT Bold" panose="020F0704030504030204" pitchFamily="34" charset="0"/>
                <a:ea typeface="黑体" panose="02010609060101010101" pitchFamily="49" charset="-122"/>
              </a:rPr>
              <a:t>Mellichamp</a:t>
            </a:r>
            <a:r>
              <a:rPr lang="zh-CN" altLang="en-US" dirty="0">
                <a:solidFill>
                  <a:schemeClr val="tx1"/>
                </a:solidFill>
                <a:latin typeface="Arial Rounded MT Bold" panose="020F0704030504030204" pitchFamily="34" charset="0"/>
                <a:ea typeface="黑体" panose="02010609060101010101" pitchFamily="49" charset="-122"/>
              </a:rPr>
              <a:t>模型</a:t>
            </a:r>
            <a:endParaRPr lang="zh-CN"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E=585.7+15.12FP</a:t>
            </a:r>
            <a:endParaRPr lang="zh-CN" altLang="en-US" baseline="30000" dirty="0">
              <a:solidFill>
                <a:schemeClr val="tx1"/>
              </a:solidFill>
              <a:latin typeface="Arial Rounded MT Bold" panose="020F0704030504030204" pitchFamily="34" charset="0"/>
              <a:ea typeface="黑体" panose="020106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nvSpPr>
        <p:spPr>
          <a:xfrm>
            <a:off x="323850" y="1320800"/>
            <a:ext cx="8382000" cy="5991225"/>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rgbClr val="CC0000"/>
                </a:solidFill>
                <a:latin typeface="Arial Rounded MT Bold" panose="020F0704030504030204" pitchFamily="34" charset="0"/>
                <a:ea typeface="黑体" panose="02010609060101010101" pitchFamily="49" charset="-122"/>
              </a:rPr>
              <a:t>2. </a:t>
            </a:r>
            <a:r>
              <a:rPr lang="zh-CN" altLang="en-US" dirty="0">
                <a:solidFill>
                  <a:srgbClr val="CC0000"/>
                </a:solidFill>
                <a:latin typeface="Arial Rounded MT Bold" panose="020F0704030504030204" pitchFamily="34" charset="0"/>
                <a:ea typeface="黑体" panose="02010609060101010101" pitchFamily="49" charset="-122"/>
              </a:rPr>
              <a:t>面向</a:t>
            </a:r>
            <a:r>
              <a:rPr lang="en-US" altLang="en-US" dirty="0">
                <a:solidFill>
                  <a:srgbClr val="CC0000"/>
                </a:solidFill>
                <a:latin typeface="Arial Rounded MT Bold" panose="020F0704030504030204" pitchFamily="34" charset="0"/>
                <a:ea typeface="黑体" panose="02010609060101010101" pitchFamily="49" charset="-122"/>
              </a:rPr>
              <a:t>KLOC</a:t>
            </a:r>
            <a:r>
              <a:rPr lang="zh-CN" altLang="en-US" dirty="0">
                <a:solidFill>
                  <a:srgbClr val="CC0000"/>
                </a:solidFill>
                <a:latin typeface="Arial Rounded MT Bold" panose="020F0704030504030204" pitchFamily="34" charset="0"/>
                <a:ea typeface="黑体" panose="02010609060101010101" pitchFamily="49" charset="-122"/>
              </a:rPr>
              <a:t>的估算模型</a:t>
            </a:r>
            <a:endParaRPr lang="zh-CN" altLang="en-US" dirty="0">
              <a:solidFill>
                <a:srgbClr val="CC0000"/>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(1) Walston_Felix</a:t>
            </a:r>
            <a:r>
              <a:rPr lang="zh-CN" altLang="en-US" dirty="0">
                <a:solidFill>
                  <a:schemeClr val="tx1"/>
                </a:solidFill>
                <a:latin typeface="Arial Rounded MT Bold" panose="020F0704030504030204" pitchFamily="34" charset="0"/>
                <a:ea typeface="黑体" panose="02010609060101010101" pitchFamily="49" charset="-122"/>
              </a:rPr>
              <a:t>模型</a:t>
            </a:r>
            <a:endParaRPr lang="zh-CN"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E=5.2×(KLOC)</a:t>
            </a:r>
            <a:r>
              <a:rPr lang="en-US" altLang="en-US" baseline="30000" dirty="0">
                <a:solidFill>
                  <a:schemeClr val="tx1"/>
                </a:solidFill>
                <a:latin typeface="Arial Rounded MT Bold" panose="020F0704030504030204" pitchFamily="34" charset="0"/>
                <a:ea typeface="黑体" panose="02010609060101010101" pitchFamily="49" charset="-122"/>
              </a:rPr>
              <a:t>0.91</a:t>
            </a:r>
            <a:endParaRPr lang="en-US" altLang="en-US" baseline="30000"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(2) Bailey_Basili</a:t>
            </a:r>
            <a:r>
              <a:rPr lang="zh-CN" altLang="en-US" dirty="0">
                <a:solidFill>
                  <a:schemeClr val="tx1"/>
                </a:solidFill>
                <a:latin typeface="Arial Rounded MT Bold" panose="020F0704030504030204" pitchFamily="34" charset="0"/>
                <a:ea typeface="黑体" panose="02010609060101010101" pitchFamily="49" charset="-122"/>
              </a:rPr>
              <a:t>模型</a:t>
            </a:r>
            <a:endParaRPr lang="zh-CN"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E=5.5+0.73×(KLOC)</a:t>
            </a:r>
            <a:r>
              <a:rPr lang="en-US" altLang="en-US" baseline="30000" dirty="0">
                <a:solidFill>
                  <a:schemeClr val="tx1"/>
                </a:solidFill>
                <a:latin typeface="Arial Rounded MT Bold" panose="020F0704030504030204" pitchFamily="34" charset="0"/>
                <a:ea typeface="黑体" panose="02010609060101010101" pitchFamily="49" charset="-122"/>
              </a:rPr>
              <a:t>1.16</a:t>
            </a:r>
            <a:endParaRPr lang="en-US" altLang="en-US" baseline="30000"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(3) Boehm</a:t>
            </a:r>
            <a:r>
              <a:rPr lang="zh-CN" altLang="en-US" dirty="0">
                <a:solidFill>
                  <a:schemeClr val="tx1"/>
                </a:solidFill>
                <a:latin typeface="Arial Rounded MT Bold" panose="020F0704030504030204" pitchFamily="34" charset="0"/>
                <a:ea typeface="黑体" panose="02010609060101010101" pitchFamily="49" charset="-122"/>
              </a:rPr>
              <a:t>简单模型</a:t>
            </a:r>
            <a:r>
              <a:rPr lang="en-US" altLang="zh-CN" dirty="0">
                <a:solidFill>
                  <a:schemeClr val="tx1"/>
                </a:solidFill>
                <a:latin typeface="Arial Rounded MT Bold" panose="020F0704030504030204" pitchFamily="34" charset="0"/>
                <a:ea typeface="黑体" panose="02010609060101010101" pitchFamily="49" charset="-122"/>
              </a:rPr>
              <a:t>(COCOMO</a:t>
            </a:r>
            <a:r>
              <a:rPr lang="zh-CN" altLang="en-US" dirty="0">
                <a:solidFill>
                  <a:schemeClr val="tx1"/>
                </a:solidFill>
                <a:latin typeface="Arial Rounded MT Bold" panose="020F0704030504030204" pitchFamily="34" charset="0"/>
                <a:ea typeface="黑体" panose="02010609060101010101" pitchFamily="49" charset="-122"/>
              </a:rPr>
              <a:t>基本模型</a:t>
            </a:r>
            <a:r>
              <a:rPr lang="en-US" altLang="zh-CN" dirty="0">
                <a:solidFill>
                  <a:schemeClr val="tx1"/>
                </a:solidFill>
                <a:latin typeface="Arial Rounded MT Bold" panose="020F0704030504030204" pitchFamily="34" charset="0"/>
                <a:ea typeface="黑体" panose="02010609060101010101" pitchFamily="49" charset="-122"/>
              </a:rPr>
              <a:t>)</a:t>
            </a:r>
            <a:endParaRPr lang="zh-CN"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E=3.2×(KLOC)</a:t>
            </a:r>
            <a:r>
              <a:rPr lang="en-US" altLang="en-US" baseline="30000" dirty="0">
                <a:solidFill>
                  <a:schemeClr val="tx1"/>
                </a:solidFill>
                <a:latin typeface="Arial Rounded MT Bold" panose="020F0704030504030204" pitchFamily="34" charset="0"/>
                <a:ea typeface="黑体" panose="02010609060101010101" pitchFamily="49" charset="-122"/>
              </a:rPr>
              <a:t>1.05</a:t>
            </a:r>
            <a:endParaRPr lang="en-US" altLang="en-US" baseline="30000"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(4) Doty</a:t>
            </a:r>
            <a:r>
              <a:rPr lang="zh-CN" altLang="en-US" dirty="0">
                <a:solidFill>
                  <a:schemeClr val="tx1"/>
                </a:solidFill>
                <a:latin typeface="Arial Rounded MT Bold" panose="020F0704030504030204" pitchFamily="34" charset="0"/>
                <a:ea typeface="黑体" panose="02010609060101010101" pitchFamily="49" charset="-122"/>
              </a:rPr>
              <a:t>模型（在</a:t>
            </a:r>
            <a:r>
              <a:rPr lang="en-US" altLang="en-US" dirty="0">
                <a:solidFill>
                  <a:schemeClr val="tx1"/>
                </a:solidFill>
                <a:latin typeface="Arial Rounded MT Bold" panose="020F0704030504030204" pitchFamily="34" charset="0"/>
                <a:ea typeface="黑体" panose="02010609060101010101" pitchFamily="49" charset="-122"/>
              </a:rPr>
              <a:t>KLOC&gt;9</a:t>
            </a:r>
            <a:r>
              <a:rPr lang="zh-CN" altLang="en-US" dirty="0">
                <a:solidFill>
                  <a:schemeClr val="tx1"/>
                </a:solidFill>
                <a:latin typeface="Arial Rounded MT Bold" panose="020F0704030504030204" pitchFamily="34" charset="0"/>
                <a:ea typeface="黑体" panose="02010609060101010101" pitchFamily="49" charset="-122"/>
              </a:rPr>
              <a:t>时适用）</a:t>
            </a:r>
            <a:endParaRPr lang="zh-CN" altLang="en-US"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r>
              <a:rPr lang="en-US" altLang="en-US" dirty="0">
                <a:solidFill>
                  <a:schemeClr val="tx1"/>
                </a:solidFill>
                <a:latin typeface="Arial Rounded MT Bold" panose="020F0704030504030204" pitchFamily="34" charset="0"/>
                <a:ea typeface="黑体" panose="02010609060101010101" pitchFamily="49" charset="-122"/>
              </a:rPr>
              <a:t>E=5.288×(KLOC)</a:t>
            </a:r>
            <a:r>
              <a:rPr lang="en-US" altLang="en-US" baseline="30000" dirty="0">
                <a:solidFill>
                  <a:schemeClr val="tx1"/>
                </a:solidFill>
                <a:latin typeface="Arial Rounded MT Bold" panose="020F0704030504030204" pitchFamily="34" charset="0"/>
                <a:ea typeface="黑体" panose="02010609060101010101" pitchFamily="49" charset="-122"/>
              </a:rPr>
              <a:t>1.047</a:t>
            </a:r>
            <a:endParaRPr lang="en-US" altLang="en-US" baseline="30000" dirty="0">
              <a:solidFill>
                <a:schemeClr val="tx1"/>
              </a:solidFill>
              <a:latin typeface="Arial Rounded MT Bold" panose="020F0704030504030204" pitchFamily="34" charset="0"/>
              <a:ea typeface="黑体" panose="02010609060101010101" pitchFamily="49" charset="-122"/>
            </a:endParaRPr>
          </a:p>
          <a:p>
            <a:pPr marL="287655" lvl="0" indent="-6350" defTabSz="914400">
              <a:lnSpc>
                <a:spcPct val="110000"/>
              </a:lnSpc>
              <a:spcBef>
                <a:spcPct val="20000"/>
              </a:spcBef>
              <a:buClr>
                <a:srgbClr val="0000CC"/>
              </a:buClr>
              <a:buFont typeface="Wingdings" panose="05000000000000000000" pitchFamily="2" charset="2"/>
              <a:buNone/>
            </a:pPr>
            <a:endParaRPr lang="en-US" altLang="en-US" dirty="0">
              <a:solidFill>
                <a:schemeClr val="tx1"/>
              </a:solidFill>
              <a:latin typeface="Arial Rounded MT Bold" panose="020F0704030504030204" pitchFamily="34" charset="0"/>
              <a:ea typeface="黑体" panose="02010609060101010101" pitchFamily="49" charset="-122"/>
            </a:endParaRPr>
          </a:p>
        </p:txBody>
      </p:sp>
      <p:sp>
        <p:nvSpPr>
          <p:cNvPr id="118787" name="Rectangle 2"/>
          <p:cNvSpPr/>
          <p:nvPr>
            <p:ph type="title"/>
          </p:nvPr>
        </p:nvSpPr>
        <p:spPr>
          <a:xfrm>
            <a:off x="3059113" y="188913"/>
            <a:ext cx="8216900" cy="1131887"/>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静态单变量模型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续）</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3"/>
          <p:cNvSpPr/>
          <p:nvPr>
            <p:ph idx="1"/>
          </p:nvPr>
        </p:nvSpPr>
        <p:spPr>
          <a:xfrm>
            <a:off x="468313" y="1844675"/>
            <a:ext cx="7777162" cy="3806825"/>
          </a:xfrm>
        </p:spPr>
        <p:txBody>
          <a:bodyPr vert="horz" wrap="square" lIns="0" tIns="0" rIns="0" bIns="0" anchor="t" anchorCtr="0"/>
          <a:p>
            <a:pPr>
              <a:lnSpc>
                <a:spcPct val="90000"/>
              </a:lnSpc>
            </a:pPr>
            <a:r>
              <a:rPr lang="zh-CN" altLang="en-US" dirty="0">
                <a:ea typeface="宋体" panose="02010600030101010101" pitchFamily="2" charset="-122"/>
              </a:rPr>
              <a:t>对于相同的</a:t>
            </a:r>
            <a:r>
              <a:rPr lang="en-US" altLang="en-US" dirty="0"/>
              <a:t>KLOC</a:t>
            </a:r>
            <a:r>
              <a:rPr lang="zh-CN" altLang="en-US" dirty="0">
                <a:ea typeface="宋体" panose="02010600030101010101" pitchFamily="2" charset="-122"/>
              </a:rPr>
              <a:t>或</a:t>
            </a:r>
            <a:r>
              <a:rPr lang="en-US" altLang="en-US" dirty="0"/>
              <a:t>FP</a:t>
            </a:r>
            <a:r>
              <a:rPr lang="zh-CN" altLang="en-US" dirty="0">
                <a:ea typeface="宋体" panose="02010600030101010101" pitchFamily="2" charset="-122"/>
              </a:rPr>
              <a:t>值，用不同模型估算将得出不同的结果。</a:t>
            </a:r>
            <a:endParaRPr lang="en-US" altLang="en-US" dirty="0"/>
          </a:p>
          <a:p>
            <a:pPr>
              <a:lnSpc>
                <a:spcPct val="90000"/>
              </a:lnSpc>
            </a:pPr>
            <a:r>
              <a:rPr lang="zh-CN" altLang="en-US" dirty="0">
                <a:ea typeface="宋体" panose="02010600030101010101" pitchFamily="2" charset="-122"/>
              </a:rPr>
              <a:t>主要原因是，这些模型多数都是仅根据若干应用领域中有限个项目的经验数据推导出来的，适用范围有限。</a:t>
            </a:r>
            <a:endParaRPr lang="en-US" altLang="en-US" dirty="0"/>
          </a:p>
          <a:p>
            <a:pPr>
              <a:lnSpc>
                <a:spcPct val="90000"/>
              </a:lnSpc>
            </a:pPr>
            <a:r>
              <a:rPr lang="zh-CN" altLang="en-US" dirty="0">
                <a:ea typeface="宋体" panose="02010600030101010101" pitchFamily="2" charset="-122"/>
              </a:rPr>
              <a:t>因此，必须根据当前项目的特点选择适用的估算模型，并且根据需要适当地调整（例如，修改模型常数）估算模型。</a:t>
            </a:r>
            <a:endParaRPr lang="zh-CN" altLang="en-US" dirty="0">
              <a:ea typeface="宋体" panose="02010600030101010101" pitchFamily="2" charset="-122"/>
            </a:endParaRPr>
          </a:p>
          <a:p>
            <a:pPr>
              <a:lnSpc>
                <a:spcPct val="90000"/>
              </a:lnSpc>
            </a:pPr>
            <a:endParaRPr lang="zh-CN" altLang="en-US" dirty="0">
              <a:ea typeface="宋体" panose="02010600030101010101" pitchFamily="2" charset="-122"/>
            </a:endParaRPr>
          </a:p>
        </p:txBody>
      </p:sp>
      <p:sp>
        <p:nvSpPr>
          <p:cNvPr id="120835" name="Rectangle 2"/>
          <p:cNvSpPr>
            <a:spLocks noGrp="1"/>
          </p:cNvSpPr>
          <p:nvPr>
            <p:ph type="title"/>
          </p:nvPr>
        </p:nvSpPr>
        <p:spPr>
          <a:xfrm>
            <a:off x="2555875" y="260350"/>
            <a:ext cx="8216900" cy="1131888"/>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静态单变量模型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续）</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9" name="直接连接符 8"/>
          <p:cNvCxnSpPr/>
          <p:nvPr/>
        </p:nvCxnSpPr>
        <p:spPr>
          <a:xfrm>
            <a:off x="400050" y="1495425"/>
            <a:ext cx="8353425"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1859" name="TextBox 24"/>
          <p:cNvSpPr txBox="1"/>
          <p:nvPr/>
        </p:nvSpPr>
        <p:spPr>
          <a:xfrm>
            <a:off x="1781175" y="801688"/>
            <a:ext cx="6408738" cy="5842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r>
              <a:rPr lang="en-US" altLang="zh-CN" sz="3200" b="1" dirty="0">
                <a:solidFill>
                  <a:srgbClr val="DE0000"/>
                </a:solidFill>
                <a:latin typeface="黑体" panose="02010609060101010101" pitchFamily="49" charset="-122"/>
                <a:ea typeface="黑体" panose="02010609060101010101" pitchFamily="49" charset="-122"/>
              </a:rPr>
              <a:t>COCOMO</a:t>
            </a:r>
            <a:r>
              <a:rPr lang="zh-CN" altLang="en-US" sz="3200" b="1" dirty="0">
                <a:solidFill>
                  <a:srgbClr val="DE0000"/>
                </a:solidFill>
                <a:latin typeface="黑体" panose="02010609060101010101" pitchFamily="49" charset="-122"/>
                <a:ea typeface="黑体" panose="02010609060101010101" pitchFamily="49" charset="-122"/>
              </a:rPr>
              <a:t>模型（构造性成本模型）</a:t>
            </a:r>
            <a:r>
              <a:rPr lang="zh-CN" altLang="zh-CN" sz="1800" b="1" dirty="0">
                <a:solidFill>
                  <a:schemeClr val="bg1"/>
                </a:solidFill>
                <a:latin typeface="Times New Roman" panose="02020603050405020304" pitchFamily="18" charset="0"/>
                <a:ea typeface="宋体" panose="02010600030101010101" pitchFamily="2" charset="-122"/>
              </a:rPr>
              <a:t>：</a:t>
            </a:r>
            <a:endParaRPr lang="zh-CN" altLang="zh-CN" sz="1800" dirty="0">
              <a:solidFill>
                <a:schemeClr val="bg1"/>
              </a:solidFill>
              <a:latin typeface="Times New Roman" panose="02020603050405020304" pitchFamily="18" charset="0"/>
              <a:ea typeface="宋体" panose="02010600030101010101" pitchFamily="2" charset="-122"/>
            </a:endParaRPr>
          </a:p>
        </p:txBody>
      </p:sp>
      <p:sp>
        <p:nvSpPr>
          <p:cNvPr id="121860" name="Rectangle 3"/>
          <p:cNvSpPr txBox="1"/>
          <p:nvPr/>
        </p:nvSpPr>
        <p:spPr>
          <a:xfrm>
            <a:off x="242888" y="1833563"/>
            <a:ext cx="8658225" cy="1047750"/>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nSpc>
                <a:spcPct val="90000"/>
              </a:lnSpc>
              <a:buNone/>
            </a:pPr>
            <a:r>
              <a:rPr lang="zh-CN" altLang="en-US" sz="2400" dirty="0">
                <a:ea typeface="宋体" panose="02010600030101010101" pitchFamily="2" charset="-122"/>
              </a:rPr>
              <a:t>它是一种精确、易于使用的，基于模型的成本估算方法，最早由</a:t>
            </a:r>
            <a:r>
              <a:rPr lang="en-US" altLang="zh-CN" sz="2400" dirty="0">
                <a:ea typeface="宋体" panose="02010600030101010101" pitchFamily="2" charset="-122"/>
              </a:rPr>
              <a:t>Barry Boehm</a:t>
            </a:r>
            <a:r>
              <a:rPr lang="zh-CN" altLang="en-US" sz="2400" dirty="0">
                <a:ea typeface="宋体" panose="02010600030101010101" pitchFamily="2" charset="-122"/>
              </a:rPr>
              <a:t>于</a:t>
            </a:r>
            <a:r>
              <a:rPr lang="en-US" altLang="zh-CN" sz="2400" dirty="0">
                <a:ea typeface="宋体" panose="02010600030101010101" pitchFamily="2" charset="-122"/>
              </a:rPr>
              <a:t>1981</a:t>
            </a:r>
            <a:r>
              <a:rPr lang="zh-CN" altLang="en-US" sz="2400" dirty="0">
                <a:ea typeface="宋体" panose="02010600030101010101" pitchFamily="2" charset="-122"/>
              </a:rPr>
              <a:t>年提出。是世界上应用最广泛的参数型软件成本估计模型。下面是</a:t>
            </a:r>
            <a:r>
              <a:rPr lang="en-US" altLang="zh-CN" sz="2400" dirty="0">
                <a:ea typeface="宋体" panose="02010600030101010101" pitchFamily="2" charset="-122"/>
              </a:rPr>
              <a:t>cocomo</a:t>
            </a:r>
            <a:r>
              <a:rPr lang="zh-CN" altLang="en-US" sz="2400" dirty="0">
                <a:ea typeface="宋体" panose="02010600030101010101" pitchFamily="2" charset="-122"/>
              </a:rPr>
              <a:t>模型的一个通用公式：</a:t>
            </a:r>
            <a:endParaRPr lang="en-US" altLang="zh-CN" sz="2400" dirty="0">
              <a:ea typeface="宋体" panose="02010600030101010101" pitchFamily="2" charset="-122"/>
            </a:endParaRPr>
          </a:p>
        </p:txBody>
      </p:sp>
      <p:sp>
        <p:nvSpPr>
          <p:cNvPr id="121861" name="Text Box 7"/>
          <p:cNvSpPr txBox="1"/>
          <p:nvPr/>
        </p:nvSpPr>
        <p:spPr>
          <a:xfrm>
            <a:off x="2195513" y="3438525"/>
            <a:ext cx="5616575" cy="2989263"/>
          </a:xfrm>
          <a:prstGeom prst="rect">
            <a:avLst/>
          </a:prstGeom>
          <a:noFill/>
          <a:ln w="9525">
            <a:noFill/>
          </a:ln>
        </p:spPr>
        <p:txBody>
          <a:bodyPr lIns="34290" tIns="17145" rIns="34290" bIns="17145">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815975">
              <a:spcBef>
                <a:spcPct val="0"/>
              </a:spcBef>
              <a:buClrTx/>
              <a:buSzTx/>
              <a:buFontTx/>
              <a:buNone/>
            </a:pPr>
            <a:r>
              <a:rPr lang="en-US" altLang="zh-CN" dirty="0">
                <a:solidFill>
                  <a:srgbClr val="333333"/>
                </a:solidFill>
                <a:latin typeface="Arial" panose="020B0604020202020204" pitchFamily="34" charset="0"/>
                <a:ea typeface="Open Sans"/>
                <a:sym typeface="Arial" panose="020B0604020202020204" pitchFamily="34" charset="0"/>
              </a:rPr>
              <a:t>pm=A×(KLOC)^B×</a:t>
            </a:r>
            <a:r>
              <a:rPr lang="el-GR" altLang="zh-CN" dirty="0">
                <a:solidFill>
                  <a:srgbClr val="333333"/>
                </a:solidFill>
                <a:latin typeface="Arial" panose="020B0604020202020204" pitchFamily="34" charset="0"/>
                <a:ea typeface="Open Sans"/>
                <a:sym typeface="Arial" panose="020B0604020202020204" pitchFamily="34" charset="0"/>
              </a:rPr>
              <a:t>Ⅱ</a:t>
            </a:r>
            <a:r>
              <a:rPr lang="en-US" altLang="zh-CN" dirty="0">
                <a:solidFill>
                  <a:srgbClr val="333333"/>
                </a:solidFill>
                <a:latin typeface="Arial" panose="020B0604020202020204" pitchFamily="34" charset="0"/>
                <a:ea typeface="Open Sans"/>
                <a:sym typeface="Arial" panose="020B0604020202020204" pitchFamily="34" charset="0"/>
              </a:rPr>
              <a:t>(EM)</a:t>
            </a:r>
            <a:endParaRPr lang="zh-CN" altLang="en-US" dirty="0">
              <a:solidFill>
                <a:srgbClr val="333333"/>
              </a:solidFill>
              <a:latin typeface="Arial" panose="020B0604020202020204" pitchFamily="34" charset="0"/>
              <a:ea typeface="Open Sans"/>
              <a:sym typeface="Arial" panose="020B0604020202020204" pitchFamily="34" charset="0"/>
            </a:endParaRPr>
          </a:p>
          <a:p>
            <a:pPr marL="0" lvl="0" indent="0" defTabSz="815975">
              <a:spcBef>
                <a:spcPct val="0"/>
              </a:spcBef>
              <a:buClrTx/>
              <a:buSzTx/>
              <a:buFontTx/>
              <a:buNone/>
            </a:pPr>
            <a:endParaRPr lang="en-US" altLang="zh-CN" sz="2000" dirty="0">
              <a:solidFill>
                <a:srgbClr val="333333"/>
              </a:solidFill>
              <a:latin typeface="Arial" panose="020B0604020202020204" pitchFamily="34" charset="0"/>
              <a:ea typeface="Open Sans"/>
              <a:sym typeface="Arial" panose="020B0604020202020204" pitchFamily="34" charset="0"/>
            </a:endParaRPr>
          </a:p>
          <a:p>
            <a:pPr marL="0" lvl="0" indent="0" defTabSz="815975">
              <a:lnSpc>
                <a:spcPct val="150000"/>
              </a:lnSpc>
              <a:spcBef>
                <a:spcPct val="0"/>
              </a:spcBef>
              <a:buClrTx/>
              <a:buSzTx/>
              <a:buFontTx/>
              <a:buNone/>
            </a:pPr>
            <a:r>
              <a:rPr lang="en-US" altLang="zh-CN" sz="1800" dirty="0">
                <a:solidFill>
                  <a:srgbClr val="333333"/>
                </a:solidFill>
                <a:latin typeface="Arial" panose="020B0604020202020204" pitchFamily="34" charset="0"/>
                <a:ea typeface="Open Sans"/>
                <a:sym typeface="Arial" panose="020B0604020202020204" pitchFamily="34" charset="0"/>
              </a:rPr>
              <a:t>PM</a:t>
            </a:r>
            <a:r>
              <a:rPr lang="zh-CN" altLang="en-US" sz="1800" dirty="0">
                <a:solidFill>
                  <a:srgbClr val="333333"/>
                </a:solidFill>
                <a:latin typeface="Arial" panose="020B0604020202020204" pitchFamily="34" charset="0"/>
                <a:ea typeface="Open Sans"/>
                <a:sym typeface="Arial" panose="020B0604020202020204" pitchFamily="34" charset="0"/>
              </a:rPr>
              <a:t>为工作量，通常表示为人月；</a:t>
            </a:r>
            <a:endParaRPr lang="en-US" altLang="zh-CN" sz="1800" dirty="0">
              <a:solidFill>
                <a:srgbClr val="333333"/>
              </a:solidFill>
              <a:latin typeface="Arial" panose="020B0604020202020204" pitchFamily="34" charset="0"/>
              <a:ea typeface="Open Sans"/>
              <a:sym typeface="Arial" panose="020B0604020202020204" pitchFamily="34" charset="0"/>
            </a:endParaRPr>
          </a:p>
          <a:p>
            <a:pPr marL="0" lvl="0" indent="0" defTabSz="815975">
              <a:lnSpc>
                <a:spcPct val="150000"/>
              </a:lnSpc>
              <a:spcBef>
                <a:spcPct val="0"/>
              </a:spcBef>
              <a:buClrTx/>
              <a:buSzTx/>
              <a:buFontTx/>
              <a:buNone/>
            </a:pPr>
            <a:r>
              <a:rPr lang="en-US" altLang="zh-CN" sz="1800" dirty="0">
                <a:solidFill>
                  <a:srgbClr val="333333"/>
                </a:solidFill>
                <a:latin typeface="Arial" panose="020B0604020202020204" pitchFamily="34" charset="0"/>
                <a:ea typeface="Open Sans"/>
                <a:sym typeface="Arial" panose="020B0604020202020204" pitchFamily="34" charset="0"/>
              </a:rPr>
              <a:t>A</a:t>
            </a:r>
            <a:r>
              <a:rPr lang="zh-CN" altLang="en-US" sz="1800" dirty="0">
                <a:solidFill>
                  <a:srgbClr val="333333"/>
                </a:solidFill>
                <a:latin typeface="Arial" panose="020B0604020202020204" pitchFamily="34" charset="0"/>
                <a:ea typeface="Open Sans"/>
                <a:sym typeface="Arial" panose="020B0604020202020204" pitchFamily="34" charset="0"/>
              </a:rPr>
              <a:t>为校准因子；</a:t>
            </a:r>
            <a:r>
              <a:rPr lang="en-US" altLang="zh-CN" sz="1800" dirty="0">
                <a:solidFill>
                  <a:srgbClr val="333333"/>
                </a:solidFill>
                <a:latin typeface="Arial" panose="020B0604020202020204" pitchFamily="34" charset="0"/>
                <a:ea typeface="Open Sans"/>
                <a:sym typeface="Arial" panose="020B0604020202020204" pitchFamily="34" charset="0"/>
              </a:rPr>
              <a:t>KLOC</a:t>
            </a:r>
            <a:r>
              <a:rPr lang="zh-CN" altLang="en-US" sz="1800" dirty="0">
                <a:solidFill>
                  <a:srgbClr val="333333"/>
                </a:solidFill>
                <a:latin typeface="Arial" panose="020B0604020202020204" pitchFamily="34" charset="0"/>
                <a:ea typeface="Open Sans"/>
                <a:sym typeface="Arial" panose="020B0604020202020204" pitchFamily="34" charset="0"/>
              </a:rPr>
              <a:t>源代码程序长度的测量；</a:t>
            </a:r>
            <a:endParaRPr lang="en-US" altLang="zh-CN" sz="1800" dirty="0">
              <a:solidFill>
                <a:srgbClr val="333333"/>
              </a:solidFill>
              <a:latin typeface="Arial" panose="020B0604020202020204" pitchFamily="34" charset="0"/>
              <a:ea typeface="Open Sans"/>
              <a:sym typeface="Arial" panose="020B0604020202020204" pitchFamily="34" charset="0"/>
            </a:endParaRPr>
          </a:p>
          <a:p>
            <a:pPr marL="0" lvl="0" indent="0" defTabSz="815975">
              <a:lnSpc>
                <a:spcPct val="150000"/>
              </a:lnSpc>
              <a:spcBef>
                <a:spcPct val="0"/>
              </a:spcBef>
              <a:buClrTx/>
              <a:buSzTx/>
              <a:buFontTx/>
              <a:buNone/>
            </a:pPr>
            <a:r>
              <a:rPr lang="en-US" altLang="zh-CN" sz="1800" dirty="0">
                <a:solidFill>
                  <a:srgbClr val="333333"/>
                </a:solidFill>
                <a:latin typeface="Arial" panose="020B0604020202020204" pitchFamily="34" charset="0"/>
                <a:ea typeface="Open Sans"/>
                <a:sym typeface="Arial" panose="020B0604020202020204" pitchFamily="34" charset="0"/>
              </a:rPr>
              <a:t>B</a:t>
            </a:r>
            <a:r>
              <a:rPr lang="zh-CN" altLang="en-US" sz="1800" dirty="0">
                <a:solidFill>
                  <a:srgbClr val="333333"/>
                </a:solidFill>
                <a:latin typeface="Arial" panose="020B0604020202020204" pitchFamily="34" charset="0"/>
                <a:ea typeface="Open Sans"/>
                <a:sym typeface="Arial" panose="020B0604020202020204" pitchFamily="34" charset="0"/>
              </a:rPr>
              <a:t>为对工作量呈指数或非线性影响的比例因子；</a:t>
            </a:r>
            <a:endParaRPr lang="en-US" altLang="zh-CN" sz="1800" dirty="0">
              <a:solidFill>
                <a:srgbClr val="333333"/>
              </a:solidFill>
              <a:latin typeface="Arial" panose="020B0604020202020204" pitchFamily="34" charset="0"/>
              <a:ea typeface="Open Sans"/>
              <a:sym typeface="Arial" panose="020B0604020202020204" pitchFamily="34" charset="0"/>
            </a:endParaRPr>
          </a:p>
          <a:p>
            <a:pPr marL="0" lvl="0" indent="0" defTabSz="815975">
              <a:lnSpc>
                <a:spcPct val="150000"/>
              </a:lnSpc>
              <a:spcBef>
                <a:spcPct val="0"/>
              </a:spcBef>
              <a:buClrTx/>
              <a:buSzTx/>
              <a:buFontTx/>
              <a:buNone/>
            </a:pPr>
            <a:r>
              <a:rPr lang="en-US" altLang="zh-CN" sz="1800" dirty="0">
                <a:solidFill>
                  <a:srgbClr val="333333"/>
                </a:solidFill>
                <a:latin typeface="Arial" panose="020B0604020202020204" pitchFamily="34" charset="0"/>
                <a:ea typeface="Open Sans"/>
                <a:sym typeface="Arial" panose="020B0604020202020204" pitchFamily="34" charset="0"/>
              </a:rPr>
              <a:t>EM</a:t>
            </a:r>
            <a:r>
              <a:rPr lang="zh-CN" altLang="en-US" sz="1800" dirty="0">
                <a:solidFill>
                  <a:srgbClr val="333333"/>
                </a:solidFill>
                <a:latin typeface="Arial" panose="020B0604020202020204" pitchFamily="34" charset="0"/>
                <a:ea typeface="Open Sans"/>
                <a:sym typeface="Arial" panose="020B0604020202020204" pitchFamily="34" charset="0"/>
              </a:rPr>
              <a:t>为影响软件开发工作量的其它因素，也称调节因子</a:t>
            </a:r>
            <a:endParaRPr lang="zh-CN" altLang="en-US" sz="1800" dirty="0">
              <a:solidFill>
                <a:srgbClr val="333333"/>
              </a:solidFill>
              <a:latin typeface="Arial" panose="020B0604020202020204" pitchFamily="34" charset="0"/>
              <a:ea typeface="Open Sans"/>
              <a:sym typeface="Arial" panose="020B0604020202020204" pitchFamily="34" charset="0"/>
            </a:endParaRPr>
          </a:p>
          <a:p>
            <a:pPr marL="0" lvl="0" indent="0" defTabSz="815975">
              <a:spcBef>
                <a:spcPct val="0"/>
              </a:spcBef>
              <a:buClrTx/>
              <a:buSzTx/>
              <a:buFontTx/>
              <a:buNone/>
            </a:pPr>
            <a:endParaRPr lang="zh-CN" altLang="en-US" sz="18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815975">
              <a:spcBef>
                <a:spcPct val="0"/>
              </a:spcBef>
              <a:buClrTx/>
              <a:buSzTx/>
              <a:buFontTx/>
              <a:buNone/>
            </a:pPr>
            <a:endParaRPr lang="zh-CN" altLang="en-US" sz="1800" dirty="0">
              <a:solidFill>
                <a:srgbClr val="00B0F0"/>
              </a:solidFill>
              <a:latin typeface="Arial" panose="020B0604020202020204" pitchFamily="34" charset="0"/>
              <a:ea typeface="Open Sans"/>
              <a:sym typeface="Arial" panose="020B0604020202020204" pitchFamily="34" charset="0"/>
            </a:endParaRPr>
          </a:p>
        </p:txBody>
      </p:sp>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9" name="直接连接符 8"/>
          <p:cNvCxnSpPr/>
          <p:nvPr/>
        </p:nvCxnSpPr>
        <p:spPr>
          <a:xfrm>
            <a:off x="400050" y="1495425"/>
            <a:ext cx="8353425"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MH_Other_1"/>
          <p:cNvSpPr/>
          <p:nvPr>
            <p:custDataLst>
              <p:tags r:id="rId1"/>
            </p:custDataLst>
          </p:nvPr>
        </p:nvSpPr>
        <p:spPr>
          <a:xfrm>
            <a:off x="4123214" y="2564903"/>
            <a:ext cx="2334424" cy="918726"/>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4D86"/>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68571" tIns="0" rIns="68571" bIns="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dirty="0">
              <a:ln>
                <a:noFill/>
              </a:ln>
              <a:solidFill>
                <a:schemeClr val="tx1"/>
              </a:solidFill>
              <a:effectLst/>
              <a:uLnTx/>
              <a:uFillTx/>
              <a:latin typeface="Arial" panose="020B0604020202020204"/>
              <a:ea typeface="微软雅黑" panose="020B0503020204020204" charset="-122"/>
              <a:cs typeface="+mn-cs"/>
              <a:sym typeface="Arial" panose="020B0604020202020204"/>
            </a:endParaRPr>
          </a:p>
        </p:txBody>
      </p:sp>
      <p:sp>
        <p:nvSpPr>
          <p:cNvPr id="14" name="MH_Other_2"/>
          <p:cNvSpPr/>
          <p:nvPr>
            <p:custDataLst>
              <p:tags r:id="rId2"/>
            </p:custDataLst>
          </p:nvPr>
        </p:nvSpPr>
        <p:spPr>
          <a:xfrm flipH="1">
            <a:off x="2483768" y="2564903"/>
            <a:ext cx="2334424" cy="918726"/>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4D86"/>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68571" tIns="0" rIns="68571" bIns="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800" b="0" i="0" u="none" strike="noStrike" kern="1200" cap="none" spc="0" normalizeH="0" baseline="0" noProof="0" dirty="0">
              <a:ln>
                <a:noFill/>
              </a:ln>
              <a:solidFill>
                <a:schemeClr val="tx1"/>
              </a:solidFill>
              <a:effectLst/>
              <a:uLnTx/>
              <a:uFillTx/>
              <a:latin typeface="Arial" panose="020B0604020202020204"/>
              <a:ea typeface="微软雅黑" panose="020B0503020204020204" charset="-122"/>
              <a:cs typeface="+mn-cs"/>
              <a:sym typeface="Arial" panose="020B0604020202020204"/>
            </a:endParaRPr>
          </a:p>
        </p:txBody>
      </p:sp>
      <p:sp>
        <p:nvSpPr>
          <p:cNvPr id="15" name="MH_Other_3"/>
          <p:cNvSpPr/>
          <p:nvPr>
            <p:custDataLst>
              <p:tags r:id="rId3"/>
            </p:custDataLst>
          </p:nvPr>
        </p:nvSpPr>
        <p:spPr>
          <a:xfrm flipH="1" flipV="1">
            <a:off x="4003974" y="3471743"/>
            <a:ext cx="814220" cy="778146"/>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4D86"/>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68571" tIns="0" rIns="68571" bIns="0" anchor="ctr"/>
          <a:lstStyle/>
          <a:p>
            <a:pPr marL="0" marR="0" lvl="0" indent="0" algn="ctr" defTabSz="914400" rtl="0" eaLnBrk="0" fontAlgn="base" latinLnBrk="0" hangingPunct="0">
              <a:lnSpc>
                <a:spcPct val="120000"/>
              </a:lnSpc>
              <a:spcBef>
                <a:spcPct val="0"/>
              </a:spcBef>
              <a:spcAft>
                <a:spcPct val="0"/>
              </a:spcAft>
              <a:buClrTx/>
              <a:buSzTx/>
              <a:buFontTx/>
              <a:buNone/>
              <a:defRPr/>
            </a:pPr>
            <a:endParaRPr kumimoji="0" lang="zh-CN" altLang="en-US" sz="2800" b="0" i="0" u="none" strike="noStrike" kern="1200" cap="none" spc="0" normalizeH="0" baseline="0" noProof="0" dirty="0">
              <a:ln>
                <a:noFill/>
              </a:ln>
              <a:solidFill>
                <a:schemeClr val="tx1"/>
              </a:solidFill>
              <a:effectLst/>
              <a:uLnTx/>
              <a:uFillTx/>
              <a:latin typeface="Arial" panose="020B0604020202020204"/>
              <a:ea typeface="微软雅黑" panose="020B0503020204020204" charset="-122"/>
              <a:cs typeface="+mn-cs"/>
              <a:sym typeface="Arial" panose="020B0604020202020204"/>
            </a:endParaRPr>
          </a:p>
        </p:txBody>
      </p:sp>
      <p:sp>
        <p:nvSpPr>
          <p:cNvPr id="19" name="MH_Other_4"/>
          <p:cNvSpPr/>
          <p:nvPr>
            <p:custDataLst>
              <p:tags r:id="rId4"/>
            </p:custDataLst>
          </p:nvPr>
        </p:nvSpPr>
        <p:spPr>
          <a:xfrm flipV="1">
            <a:off x="4123212" y="3471743"/>
            <a:ext cx="814220" cy="778146"/>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4D86"/>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68571" tIns="0" rIns="68571" bIns="0" anchor="ctr"/>
          <a:lstStyle/>
          <a:p>
            <a:pPr marL="0" marR="0" lvl="0" indent="0" algn="ctr" defTabSz="914400" rtl="0" eaLnBrk="0" fontAlgn="base" latinLnBrk="0" hangingPunct="0">
              <a:lnSpc>
                <a:spcPct val="120000"/>
              </a:lnSpc>
              <a:spcBef>
                <a:spcPct val="0"/>
              </a:spcBef>
              <a:spcAft>
                <a:spcPct val="0"/>
              </a:spcAft>
              <a:buClrTx/>
              <a:buSzTx/>
              <a:buFontTx/>
              <a:buNone/>
              <a:defRPr/>
            </a:pPr>
            <a:endParaRPr kumimoji="0" lang="zh-CN" altLang="en-US" sz="2800" b="0" i="0" u="none" strike="noStrike" kern="1200" cap="none" spc="0" normalizeH="0" baseline="0" noProof="0" dirty="0">
              <a:ln>
                <a:noFill/>
              </a:ln>
              <a:solidFill>
                <a:schemeClr val="tx1"/>
              </a:solidFill>
              <a:effectLst/>
              <a:uLnTx/>
              <a:uFillTx/>
              <a:latin typeface="Arial" panose="020B0604020202020204"/>
              <a:ea typeface="微软雅黑" panose="020B0503020204020204" charset="-122"/>
              <a:cs typeface="+mn-cs"/>
              <a:sym typeface="Arial" panose="020B0604020202020204"/>
            </a:endParaRPr>
          </a:p>
        </p:txBody>
      </p:sp>
      <p:sp>
        <p:nvSpPr>
          <p:cNvPr id="123911" name="MH_SubTitle_1"/>
          <p:cNvSpPr txBox="1"/>
          <p:nvPr>
            <p:custDataLst>
              <p:tags r:id="rId5"/>
            </p:custDataLst>
          </p:nvPr>
        </p:nvSpPr>
        <p:spPr>
          <a:xfrm>
            <a:off x="973138" y="2509838"/>
            <a:ext cx="2362200" cy="608012"/>
          </a:xfrm>
          <a:prstGeom prst="rect">
            <a:avLst/>
          </a:prstGeom>
          <a:noFill/>
          <a:ln w="9525">
            <a:noFill/>
          </a:ln>
        </p:spPr>
        <p:txBody>
          <a:bodyPr lIns="68571" tIns="34286" rIns="68571" bIns="34286"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r>
              <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rPr>
              <a:t>模型类别：</a:t>
            </a:r>
            <a:endParaRPr lang="zh-CN" altLang="en-US" sz="2400" b="1" dirty="0">
              <a:solidFill>
                <a:schemeClr val="tx2"/>
              </a:solidFill>
              <a:latin typeface="Arial" panose="020B0604020202020204" pitchFamily="34" charset="0"/>
              <a:ea typeface="宋体" panose="02010600030101010101" pitchFamily="2" charset="-122"/>
              <a:sym typeface="Arial" panose="020B0604020202020204" pitchFamily="34" charset="0"/>
            </a:endParaRPr>
          </a:p>
        </p:txBody>
      </p:sp>
      <p:sp>
        <p:nvSpPr>
          <p:cNvPr id="123912" name="MH_Text_1"/>
          <p:cNvSpPr txBox="1"/>
          <p:nvPr>
            <p:custDataLst>
              <p:tags r:id="rId6"/>
            </p:custDataLst>
          </p:nvPr>
        </p:nvSpPr>
        <p:spPr>
          <a:xfrm>
            <a:off x="1719263" y="3309938"/>
            <a:ext cx="2613025" cy="1373187"/>
          </a:xfrm>
          <a:prstGeom prst="rect">
            <a:avLst/>
          </a:prstGeom>
          <a:noFill/>
          <a:ln w="9525">
            <a:noFill/>
          </a:ln>
        </p:spPr>
        <p:txBody>
          <a:bodyPr lIns="68571" tIns="34286" rIns="68571" bIns="34286"/>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lnSpc>
                <a:spcPct val="160000"/>
              </a:lnSpc>
              <a:spcBef>
                <a:spcPct val="0"/>
              </a:spcBef>
              <a:buClrTx/>
              <a:buSzTx/>
              <a:buFontTx/>
              <a:buNone/>
            </a:pPr>
            <a:r>
              <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rPr>
              <a:t>基本</a:t>
            </a:r>
            <a:r>
              <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rPr>
              <a:t>COCOMO</a:t>
            </a:r>
            <a:endPar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914400">
              <a:lnSpc>
                <a:spcPct val="160000"/>
              </a:lnSpc>
              <a:spcBef>
                <a:spcPct val="0"/>
              </a:spcBef>
              <a:buClrTx/>
              <a:buSzTx/>
              <a:buFontTx/>
              <a:buNone/>
            </a:pPr>
            <a:r>
              <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rPr>
              <a:t>中等</a:t>
            </a:r>
            <a:r>
              <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rPr>
              <a:t>COCOMO</a:t>
            </a:r>
            <a:endPar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914400">
              <a:lnSpc>
                <a:spcPct val="160000"/>
              </a:lnSpc>
              <a:spcBef>
                <a:spcPct val="0"/>
              </a:spcBef>
              <a:buClrTx/>
              <a:buSzTx/>
              <a:buFontTx/>
              <a:buNone/>
            </a:pPr>
            <a:r>
              <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rPr>
              <a:t>高级</a:t>
            </a:r>
            <a:r>
              <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rPr>
              <a:t>COCOMO</a:t>
            </a:r>
            <a:endPar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endParaRPr>
          </a:p>
        </p:txBody>
      </p:sp>
      <p:sp>
        <p:nvSpPr>
          <p:cNvPr id="123913" name="MH_SubTitle_2"/>
          <p:cNvSpPr txBox="1"/>
          <p:nvPr>
            <p:custDataLst>
              <p:tags r:id="rId7"/>
            </p:custDataLst>
          </p:nvPr>
        </p:nvSpPr>
        <p:spPr>
          <a:xfrm>
            <a:off x="6480175" y="2509838"/>
            <a:ext cx="2065338" cy="641350"/>
          </a:xfrm>
          <a:prstGeom prst="rect">
            <a:avLst/>
          </a:prstGeom>
          <a:noFill/>
          <a:ln w="9525">
            <a:noFill/>
          </a:ln>
        </p:spPr>
        <p:txBody>
          <a:bodyPr lIns="68571" tIns="34286" rIns="68571" bIns="34286"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a:spcBef>
                <a:spcPct val="0"/>
              </a:spcBef>
              <a:buClrTx/>
              <a:buSzTx/>
              <a:buFontTx/>
              <a:buNone/>
            </a:pPr>
            <a:r>
              <a:rPr lang="zh-CN" altLang="en-US" sz="2100" b="1" dirty="0">
                <a:solidFill>
                  <a:schemeClr val="tx2"/>
                </a:solidFill>
                <a:latin typeface="Arial" panose="020B0604020202020204" pitchFamily="34" charset="0"/>
                <a:ea typeface="宋体" panose="02010600030101010101" pitchFamily="2" charset="-122"/>
                <a:sym typeface="Arial" panose="020B0604020202020204" pitchFamily="34" charset="0"/>
              </a:rPr>
              <a:t>：项目类型</a:t>
            </a:r>
            <a:endParaRPr lang="zh-CN" altLang="en-US" sz="2100" b="1" dirty="0">
              <a:solidFill>
                <a:schemeClr val="tx2"/>
              </a:solidFill>
              <a:latin typeface="Arial" panose="020B0604020202020204" pitchFamily="34" charset="0"/>
              <a:ea typeface="宋体" panose="02010600030101010101" pitchFamily="2" charset="-122"/>
              <a:sym typeface="Arial" panose="020B0604020202020204" pitchFamily="34" charset="0"/>
            </a:endParaRPr>
          </a:p>
        </p:txBody>
      </p:sp>
      <p:sp>
        <p:nvSpPr>
          <p:cNvPr id="123914" name="MH_Text_1"/>
          <p:cNvSpPr txBox="1"/>
          <p:nvPr>
            <p:custDataLst>
              <p:tags r:id="rId8"/>
            </p:custDataLst>
          </p:nvPr>
        </p:nvSpPr>
        <p:spPr>
          <a:xfrm>
            <a:off x="5291138" y="3309938"/>
            <a:ext cx="2814637" cy="1082675"/>
          </a:xfrm>
          <a:prstGeom prst="rect">
            <a:avLst/>
          </a:prstGeom>
          <a:noFill/>
          <a:ln w="9525">
            <a:noFill/>
          </a:ln>
        </p:spPr>
        <p:txBody>
          <a:bodyPr lIns="68571" tIns="34286" rIns="68571" bIns="34286"/>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lnSpc>
                <a:spcPct val="160000"/>
              </a:lnSpc>
              <a:spcBef>
                <a:spcPct val="0"/>
              </a:spcBef>
              <a:buClrTx/>
              <a:buSzTx/>
              <a:buFontTx/>
              <a:buNone/>
            </a:pPr>
            <a:r>
              <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rPr>
              <a:t>有机</a:t>
            </a:r>
            <a:r>
              <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rPr>
              <a:t>: Organic</a:t>
            </a:r>
            <a:endPar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914400">
              <a:lnSpc>
                <a:spcPct val="160000"/>
              </a:lnSpc>
              <a:spcBef>
                <a:spcPct val="0"/>
              </a:spcBef>
              <a:buClrTx/>
              <a:buSzTx/>
              <a:buFontTx/>
              <a:buNone/>
            </a:pPr>
            <a:r>
              <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rPr>
              <a:t>嵌入式</a:t>
            </a:r>
            <a:r>
              <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rPr>
              <a:t>: Embedded</a:t>
            </a:r>
            <a:endPar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914400">
              <a:lnSpc>
                <a:spcPct val="160000"/>
              </a:lnSpc>
              <a:spcBef>
                <a:spcPct val="0"/>
              </a:spcBef>
              <a:buClrTx/>
              <a:buSzTx/>
              <a:buFontTx/>
              <a:buNone/>
            </a:pPr>
            <a:r>
              <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rPr>
              <a:t>半有机</a:t>
            </a:r>
            <a:r>
              <a:rPr lang="en-US" altLang="zh-CN" sz="2000" dirty="0">
                <a:solidFill>
                  <a:schemeClr val="tx2"/>
                </a:solidFill>
                <a:latin typeface="Arial" panose="020B0604020202020204" pitchFamily="34" charset="0"/>
                <a:ea typeface="宋体" panose="02010600030101010101" pitchFamily="2" charset="-122"/>
                <a:sym typeface="Arial" panose="020B0604020202020204" pitchFamily="34" charset="0"/>
              </a:rPr>
              <a:t>: Semidetached</a:t>
            </a:r>
            <a:endParaRPr lang="zh-CN" altLang="en-US" sz="2000" dirty="0">
              <a:solidFill>
                <a:schemeClr val="tx2"/>
              </a:solidFill>
              <a:latin typeface="Arial" panose="020B0604020202020204" pitchFamily="34" charset="0"/>
              <a:ea typeface="宋体" panose="02010600030101010101" pitchFamily="2" charset="-122"/>
              <a:sym typeface="Arial" panose="020B0604020202020204" pitchFamily="34" charset="0"/>
            </a:endParaRPr>
          </a:p>
        </p:txBody>
      </p:sp>
      <p:sp>
        <p:nvSpPr>
          <p:cNvPr id="20" name="TextBox 24"/>
          <p:cNvSpPr txBox="1">
            <a:spLocks noChangeArrowheads="1"/>
          </p:cNvSpPr>
          <p:nvPr/>
        </p:nvSpPr>
        <p:spPr bwMode="auto">
          <a:xfrm>
            <a:off x="3335338" y="781050"/>
            <a:ext cx="6408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rPr>
              <a:t>COCOMO</a:t>
            </a:r>
            <a:r>
              <a:rPr kumimoji="0" lang="zh-CN" altLang="en-US"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rPr>
              <a:t>模型</a:t>
            </a:r>
            <a:endParaRPr kumimoji="0" lang="zh-CN" altLang="zh-CN" sz="18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dirty="0">
                <a:ea typeface="宋体" panose="02010600030101010101" pitchFamily="2" charset="-122"/>
              </a:rPr>
              <a:t>项目进</a:t>
            </a:r>
            <a:r>
              <a:rPr lang="zh-CN" altLang="en-US" sz="2800" dirty="0">
                <a:ea typeface="宋体" panose="02010600030101010101" pitchFamily="2" charset="-122"/>
              </a:rPr>
              <a:t>度</a:t>
            </a:r>
            <a:r>
              <a:rPr lang="en-GB" altLang="zh-CN" sz="2800" dirty="0">
                <a:ea typeface="宋体" panose="02010600030101010101" pitchFamily="2" charset="-122"/>
              </a:rPr>
              <a:t>: </a:t>
            </a:r>
            <a:r>
              <a:rPr lang="zh-CN" altLang="en-GB" sz="2800" dirty="0">
                <a:ea typeface="宋体" panose="02010600030101010101" pitchFamily="2" charset="-122"/>
              </a:rPr>
              <a:t>方法</a:t>
            </a:r>
            <a:endParaRPr lang="zh-CN" altLang="en-GB" sz="2800" dirty="0">
              <a:ea typeface="宋体" panose="02010600030101010101" pitchFamily="2" charset="-122"/>
            </a:endParaRPr>
          </a:p>
        </p:txBody>
      </p:sp>
      <p:sp>
        <p:nvSpPr>
          <p:cNvPr id="21507"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列出所有的项目可交付产品</a:t>
            </a:r>
            <a:endParaRPr lang="en-GB" altLang="zh-CN"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文档</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功能的演示</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子系统的演示</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精确性的演示</a:t>
            </a:r>
            <a:endParaRPr lang="zh-CN" altLang="en-GB" dirty="0">
              <a:ea typeface="宋体" panose="02010600030101010101" pitchFamily="2" charset="-122"/>
            </a:endParaRPr>
          </a:p>
          <a:p>
            <a:pPr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可靠性、安全性和功能的演示</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ea typeface="宋体" panose="02010600030101010101" pitchFamily="2" charset="-122"/>
              </a:rPr>
              <a:t>确定要生产这些可交付产品必须进行的活动 </a:t>
            </a:r>
            <a:endParaRPr lang="zh-CN" altLang="en-GB" dirty="0">
              <a:ea typeface="宋体" panose="02010600030101010101" pitchFamily="2" charset="-122"/>
            </a:endParaRPr>
          </a:p>
        </p:txBody>
      </p:sp>
    </p:spTree>
  </p:cSld>
  <p:clrMapOvr>
    <a:masterClrMapping/>
  </p:clrMapOvr>
  <p:transition spd="med">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5954" name="组合 28"/>
          <p:cNvGrpSpPr/>
          <p:nvPr/>
        </p:nvGrpSpPr>
        <p:grpSpPr>
          <a:xfrm>
            <a:off x="1042988" y="2565400"/>
            <a:ext cx="2295525" cy="3027363"/>
            <a:chOff x="1012294" y="1342306"/>
            <a:chExt cx="2294338" cy="3027973"/>
          </a:xfrm>
        </p:grpSpPr>
        <p:grpSp>
          <p:nvGrpSpPr>
            <p:cNvPr id="125984" name="Group 66"/>
            <p:cNvGrpSpPr/>
            <p:nvPr/>
          </p:nvGrpSpPr>
          <p:grpSpPr>
            <a:xfrm>
              <a:off x="1012295" y="1342306"/>
              <a:ext cx="2294337" cy="2762845"/>
              <a:chOff x="1387928" y="2433294"/>
              <a:chExt cx="3058885" cy="3683711"/>
            </a:xfrm>
          </p:grpSpPr>
          <p:sp>
            <p:nvSpPr>
              <p:cNvPr id="32" name="Rectangle 6"/>
              <p:cNvSpPr/>
              <p:nvPr/>
            </p:nvSpPr>
            <p:spPr>
              <a:xfrm>
                <a:off x="1387927" y="2452348"/>
                <a:ext cx="3058886" cy="3664606"/>
              </a:xfrm>
              <a:prstGeom prst="rect">
                <a:avLst/>
              </a:prstGeom>
              <a:solidFill>
                <a:srgbClr val="F9F9F9"/>
              </a:solidFill>
              <a:ln w="38100" cap="sq"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3" name="Rectangle 7"/>
              <p:cNvSpPr/>
              <p:nvPr/>
            </p:nvSpPr>
            <p:spPr>
              <a:xfrm>
                <a:off x="1387927" y="2782607"/>
                <a:ext cx="3058886" cy="810828"/>
              </a:xfrm>
              <a:prstGeom prst="rect">
                <a:avLst/>
              </a:prstGeom>
              <a:solidFill>
                <a:srgbClr val="004F96"/>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4" name="Rectangle 8"/>
              <p:cNvSpPr/>
              <p:nvPr/>
            </p:nvSpPr>
            <p:spPr>
              <a:xfrm>
                <a:off x="1387927" y="4088824"/>
                <a:ext cx="3058886" cy="347196"/>
              </a:xfrm>
              <a:prstGeom prst="rect">
                <a:avLst/>
              </a:prstGeom>
              <a:solidFill>
                <a:srgbClr val="F9F9F9"/>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5" name="Rectangle 9"/>
              <p:cNvSpPr/>
              <p:nvPr/>
            </p:nvSpPr>
            <p:spPr>
              <a:xfrm>
                <a:off x="1387927" y="4436020"/>
                <a:ext cx="3058886" cy="349313"/>
              </a:xfrm>
              <a:prstGeom prst="rect">
                <a:avLst/>
              </a:prstGeom>
              <a:solidFill>
                <a:srgbClr val="FDFDFD"/>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6" name="Rectangle 10"/>
              <p:cNvSpPr/>
              <p:nvPr/>
            </p:nvSpPr>
            <p:spPr>
              <a:xfrm>
                <a:off x="1387927" y="4785333"/>
                <a:ext cx="3058886" cy="347196"/>
              </a:xfrm>
              <a:prstGeom prst="rect">
                <a:avLst/>
              </a:prstGeom>
              <a:solidFill>
                <a:srgbClr val="F9F9F9"/>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7" name="Rectangle 11"/>
              <p:cNvSpPr/>
              <p:nvPr/>
            </p:nvSpPr>
            <p:spPr>
              <a:xfrm>
                <a:off x="1387927" y="5132529"/>
                <a:ext cx="3058886" cy="349312"/>
              </a:xfrm>
              <a:prstGeom prst="rect">
                <a:avLst/>
              </a:prstGeom>
              <a:solidFill>
                <a:srgbClr val="FDFDFD"/>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8" name="Rectangle 12"/>
              <p:cNvSpPr/>
              <p:nvPr/>
            </p:nvSpPr>
            <p:spPr>
              <a:xfrm>
                <a:off x="1387927" y="2452348"/>
                <a:ext cx="3058886" cy="349312"/>
              </a:xfrm>
              <a:prstGeom prst="rect">
                <a:avLst/>
              </a:prstGeom>
              <a:solidFill>
                <a:srgbClr val="7E7E7E">
                  <a:alpha val="25000"/>
                </a:srgbClr>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9" name="Rectangle 13"/>
              <p:cNvSpPr/>
              <p:nvPr/>
            </p:nvSpPr>
            <p:spPr>
              <a:xfrm>
                <a:off x="1387927" y="2433294"/>
                <a:ext cx="3058886" cy="349313"/>
              </a:xfrm>
              <a:prstGeom prst="rect">
                <a:avLst/>
              </a:prstGeom>
              <a:solidFill>
                <a:srgbClr val="003668"/>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40" name="TextBox 14"/>
              <p:cNvSpPr txBox="1">
                <a:spLocks noChangeArrowheads="1"/>
              </p:cNvSpPr>
              <p:nvPr/>
            </p:nvSpPr>
            <p:spPr bwMode="auto">
              <a:xfrm>
                <a:off x="2699482" y="2452348"/>
                <a:ext cx="435775" cy="3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pitchFamily="34" charset="0"/>
                    <a:ea typeface="MS PGothic" panose="020B0600070205080204" pitchFamily="34" charset="-128"/>
                  </a:defRPr>
                </a:lvl1pPr>
                <a:lvl2pPr marL="742950" indent="-285750" eaLnBrk="0" hangingPunct="0">
                  <a:defRPr sz="3600">
                    <a:solidFill>
                      <a:schemeClr val="tx1"/>
                    </a:solidFill>
                    <a:latin typeface="Lato Light" pitchFamily="34" charset="0"/>
                    <a:ea typeface="MS PGothic" panose="020B0600070205080204" pitchFamily="34" charset="-128"/>
                  </a:defRPr>
                </a:lvl2pPr>
                <a:lvl3pPr marL="1143000" indent="-228600" eaLnBrk="0" hangingPunct="0">
                  <a:defRPr sz="3600">
                    <a:solidFill>
                      <a:schemeClr val="tx1"/>
                    </a:solidFill>
                    <a:latin typeface="Lato Light" pitchFamily="34" charset="0"/>
                    <a:ea typeface="MS PGothic" panose="020B0600070205080204" pitchFamily="34" charset="-128"/>
                  </a:defRPr>
                </a:lvl3pPr>
                <a:lvl4pPr marL="1600200" indent="-228600" eaLnBrk="0" hangingPunct="0">
                  <a:defRPr sz="3600">
                    <a:solidFill>
                      <a:schemeClr val="tx1"/>
                    </a:solidFill>
                    <a:latin typeface="Lato Light" pitchFamily="34" charset="0"/>
                    <a:ea typeface="MS PGothic" panose="020B0600070205080204" pitchFamily="34" charset="-128"/>
                  </a:defRPr>
                </a:lvl4pPr>
                <a:lvl5pPr marL="2057400" indent="-228600" eaLnBrk="0" hangingPunct="0">
                  <a:defRPr sz="3600">
                    <a:solidFill>
                      <a:schemeClr val="tx1"/>
                    </a:solidFill>
                    <a:latin typeface="Lato Light" pitchFamily="34" charset="0"/>
                    <a:ea typeface="MS PGothic" panose="020B0600070205080204" pitchFamily="3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rPr>
                  <a:t>01</a:t>
                </a:r>
                <a:endParaRPr kumimoji="0" lang="en-US" altLang="zh-CN" sz="11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endParaRPr>
              </a:p>
            </p:txBody>
          </p:sp>
          <p:sp>
            <p:nvSpPr>
              <p:cNvPr id="41" name="TextBox 15"/>
              <p:cNvSpPr txBox="1">
                <a:spLocks noChangeArrowheads="1"/>
              </p:cNvSpPr>
              <p:nvPr/>
            </p:nvSpPr>
            <p:spPr bwMode="auto">
              <a:xfrm>
                <a:off x="2143128" y="2941385"/>
                <a:ext cx="1622522" cy="533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pitchFamily="34" charset="0"/>
                    <a:ea typeface="MS PGothic" panose="020B0600070205080204" pitchFamily="34" charset="-128"/>
                  </a:defRPr>
                </a:lvl1pPr>
                <a:lvl2pPr marL="742950" indent="-285750" eaLnBrk="0" hangingPunct="0">
                  <a:defRPr sz="3600">
                    <a:solidFill>
                      <a:schemeClr val="tx1"/>
                    </a:solidFill>
                    <a:latin typeface="Lato Light" pitchFamily="34" charset="0"/>
                    <a:ea typeface="MS PGothic" panose="020B0600070205080204" pitchFamily="34" charset="-128"/>
                  </a:defRPr>
                </a:lvl2pPr>
                <a:lvl3pPr marL="1143000" indent="-228600" eaLnBrk="0" hangingPunct="0">
                  <a:defRPr sz="3600">
                    <a:solidFill>
                      <a:schemeClr val="tx1"/>
                    </a:solidFill>
                    <a:latin typeface="Lato Light" pitchFamily="34" charset="0"/>
                    <a:ea typeface="MS PGothic" panose="020B0600070205080204" pitchFamily="34" charset="-128"/>
                  </a:defRPr>
                </a:lvl3pPr>
                <a:lvl4pPr marL="1600200" indent="-228600" eaLnBrk="0" hangingPunct="0">
                  <a:defRPr sz="3600">
                    <a:solidFill>
                      <a:schemeClr val="tx1"/>
                    </a:solidFill>
                    <a:latin typeface="Lato Light" pitchFamily="34" charset="0"/>
                    <a:ea typeface="MS PGothic" panose="020B0600070205080204" pitchFamily="34" charset="-128"/>
                  </a:defRPr>
                </a:lvl4pPr>
                <a:lvl5pPr marL="2057400" indent="-228600" eaLnBrk="0" hangingPunct="0">
                  <a:defRPr sz="3600">
                    <a:solidFill>
                      <a:schemeClr val="tx1"/>
                    </a:solidFill>
                    <a:latin typeface="Lato Light" pitchFamily="34" charset="0"/>
                    <a:ea typeface="MS PGothic" panose="020B0600070205080204" pitchFamily="3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rPr>
                  <a:t>基本模型</a:t>
                </a:r>
                <a:endParaRPr kumimoji="0" lang="zh-CN" altLang="en-US" sz="2000"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endParaRPr>
              </a:p>
            </p:txBody>
          </p:sp>
          <p:sp>
            <p:nvSpPr>
              <p:cNvPr id="42" name="Rectangle 1"/>
              <p:cNvSpPr/>
              <p:nvPr/>
            </p:nvSpPr>
            <p:spPr>
              <a:xfrm>
                <a:off x="1387927" y="2433294"/>
                <a:ext cx="3058886" cy="3677310"/>
              </a:xfrm>
              <a:prstGeom prst="rect">
                <a:avLst/>
              </a:prstGeom>
              <a:noFill/>
              <a:ln w="6350" cap="flat" cmpd="sng" algn="ctr">
                <a:solidFill>
                  <a:srgbClr val="0070C0"/>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sp>
          <p:nvSpPr>
            <p:cNvPr id="125985" name="矩形 30"/>
            <p:cNvSpPr/>
            <p:nvPr/>
          </p:nvSpPr>
          <p:spPr>
            <a:xfrm>
              <a:off x="1012294" y="2414085"/>
              <a:ext cx="2294338" cy="1956194"/>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684530">
                <a:spcBef>
                  <a:spcPct val="20000"/>
                </a:spcBef>
                <a:buClrTx/>
                <a:buSzTx/>
                <a:buFontTx/>
                <a:buNone/>
              </a:pPr>
              <a:r>
                <a:rPr lang="en-US" altLang="zh-CN" sz="2000" b="1" dirty="0">
                  <a:solidFill>
                    <a:srgbClr val="7E7E7E"/>
                  </a:solidFill>
                  <a:latin typeface="华文楷体" panose="02010600040101010101" pitchFamily="2" charset="-122"/>
                  <a:ea typeface="华文楷体" panose="02010600040101010101" pitchFamily="2" charset="-122"/>
                </a:rPr>
                <a:t>1.</a:t>
              </a:r>
              <a:r>
                <a:rPr lang="zh-CN" altLang="en-US" sz="2000" b="1" dirty="0">
                  <a:solidFill>
                    <a:srgbClr val="7E7E7E"/>
                  </a:solidFill>
                  <a:latin typeface="华文楷体" panose="02010600040101010101" pitchFamily="2" charset="-122"/>
                  <a:ea typeface="华文楷体" panose="02010600040101010101" pitchFamily="2" charset="-122"/>
                </a:rPr>
                <a:t>在项目相关信息极少的情况下使用。</a:t>
              </a:r>
              <a:endParaRPr lang="en-US" altLang="zh-CN" sz="2000" b="1" dirty="0">
                <a:solidFill>
                  <a:srgbClr val="7E7E7E"/>
                </a:solidFill>
                <a:latin typeface="华文楷体" panose="02010600040101010101" pitchFamily="2" charset="-122"/>
                <a:ea typeface="华文楷体" panose="02010600040101010101" pitchFamily="2" charset="-122"/>
              </a:endParaRPr>
            </a:p>
            <a:p>
              <a:pPr marL="0" lvl="0" indent="0" defTabSz="684530">
                <a:lnSpc>
                  <a:spcPct val="150000"/>
                </a:lnSpc>
                <a:spcBef>
                  <a:spcPct val="20000"/>
                </a:spcBef>
                <a:buClrTx/>
                <a:buSzTx/>
                <a:buFontTx/>
                <a:buNone/>
              </a:pPr>
              <a:r>
                <a:rPr lang="en-US" altLang="zh-CN" sz="2000" b="1" dirty="0">
                  <a:solidFill>
                    <a:srgbClr val="7E7E7E"/>
                  </a:solidFill>
                  <a:latin typeface="华文楷体" panose="02010600040101010101" pitchFamily="2" charset="-122"/>
                  <a:ea typeface="华文楷体" panose="02010600040101010101" pitchFamily="2" charset="-122"/>
                </a:rPr>
                <a:t>2.</a:t>
              </a:r>
              <a:r>
                <a:rPr lang="zh-CN" altLang="en-US" sz="2000" b="1" dirty="0">
                  <a:solidFill>
                    <a:srgbClr val="7E7E7E"/>
                  </a:solidFill>
                  <a:latin typeface="华文楷体" panose="02010600040101010101" pitchFamily="2" charset="-122"/>
                  <a:ea typeface="华文楷体" panose="02010600040101010101" pitchFamily="2" charset="-122"/>
                </a:rPr>
                <a:t>静态单变量模型。</a:t>
              </a:r>
              <a:endParaRPr lang="zh-CN" altLang="en-US" sz="2000" b="1" dirty="0">
                <a:solidFill>
                  <a:srgbClr val="7E7E7E"/>
                </a:solidFill>
                <a:latin typeface="华文楷体" panose="02010600040101010101" pitchFamily="2" charset="-122"/>
                <a:ea typeface="华文楷体" panose="02010600040101010101" pitchFamily="2" charset="-122"/>
              </a:endParaRPr>
            </a:p>
          </p:txBody>
        </p:sp>
      </p:grpSp>
      <p:grpSp>
        <p:nvGrpSpPr>
          <p:cNvPr id="125955" name="Group 67"/>
          <p:cNvGrpSpPr/>
          <p:nvPr/>
        </p:nvGrpSpPr>
        <p:grpSpPr>
          <a:xfrm>
            <a:off x="3463925" y="2565400"/>
            <a:ext cx="2293938" cy="2771775"/>
            <a:chOff x="4615044" y="2433074"/>
            <a:chExt cx="3058885" cy="3918357"/>
          </a:xfrm>
        </p:grpSpPr>
        <p:sp>
          <p:nvSpPr>
            <p:cNvPr id="46" name="Rectangle 25"/>
            <p:cNvSpPr/>
            <p:nvPr/>
          </p:nvSpPr>
          <p:spPr>
            <a:xfrm>
              <a:off x="4615044" y="2453272"/>
              <a:ext cx="3058885" cy="3877962"/>
            </a:xfrm>
            <a:prstGeom prst="rect">
              <a:avLst/>
            </a:prstGeom>
            <a:solidFill>
              <a:srgbClr val="F9F9F9"/>
            </a:solidFill>
            <a:ln w="12700" cap="sq"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47" name="Rectangle 26"/>
            <p:cNvSpPr/>
            <p:nvPr/>
          </p:nvSpPr>
          <p:spPr>
            <a:xfrm>
              <a:off x="4615044" y="2780924"/>
              <a:ext cx="3058885" cy="812397"/>
            </a:xfrm>
            <a:prstGeom prst="rect">
              <a:avLst/>
            </a:prstGeom>
            <a:solidFill>
              <a:srgbClr val="004F96"/>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48" name="Rectangle 27"/>
            <p:cNvSpPr/>
            <p:nvPr/>
          </p:nvSpPr>
          <p:spPr>
            <a:xfrm>
              <a:off x="4615044" y="4089287"/>
              <a:ext cx="3058885" cy="347850"/>
            </a:xfrm>
            <a:prstGeom prst="rect">
              <a:avLst/>
            </a:prstGeom>
            <a:solidFill>
              <a:srgbClr val="F9F9F9"/>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49" name="Rectangle 28"/>
            <p:cNvSpPr/>
            <p:nvPr/>
          </p:nvSpPr>
          <p:spPr>
            <a:xfrm>
              <a:off x="4615044" y="4437137"/>
              <a:ext cx="3058885" cy="347849"/>
            </a:xfrm>
            <a:prstGeom prst="rect">
              <a:avLst/>
            </a:prstGeom>
            <a:solidFill>
              <a:srgbClr val="FDFDFD"/>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50" name="Rectangle 29"/>
            <p:cNvSpPr/>
            <p:nvPr/>
          </p:nvSpPr>
          <p:spPr>
            <a:xfrm>
              <a:off x="4615044" y="4784986"/>
              <a:ext cx="3058885" cy="347850"/>
            </a:xfrm>
            <a:prstGeom prst="rect">
              <a:avLst/>
            </a:prstGeom>
            <a:solidFill>
              <a:srgbClr val="F9F9F9"/>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51" name="Rectangle 30"/>
            <p:cNvSpPr/>
            <p:nvPr/>
          </p:nvSpPr>
          <p:spPr>
            <a:xfrm>
              <a:off x="4615044" y="5132836"/>
              <a:ext cx="3058885" cy="347849"/>
            </a:xfrm>
            <a:prstGeom prst="rect">
              <a:avLst/>
            </a:prstGeom>
            <a:solidFill>
              <a:srgbClr val="FDFDFD"/>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52" name="Rectangle 31"/>
            <p:cNvSpPr/>
            <p:nvPr/>
          </p:nvSpPr>
          <p:spPr>
            <a:xfrm>
              <a:off x="4615044" y="2453272"/>
              <a:ext cx="3058885" cy="347849"/>
            </a:xfrm>
            <a:prstGeom prst="rect">
              <a:avLst/>
            </a:prstGeom>
            <a:solidFill>
              <a:srgbClr val="7E7E7E">
                <a:alpha val="25000"/>
              </a:srgbClr>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53" name="Rectangle 32"/>
            <p:cNvSpPr/>
            <p:nvPr/>
          </p:nvSpPr>
          <p:spPr>
            <a:xfrm>
              <a:off x="4615044" y="2433074"/>
              <a:ext cx="3058885" cy="347850"/>
            </a:xfrm>
            <a:prstGeom prst="rect">
              <a:avLst/>
            </a:prstGeom>
            <a:solidFill>
              <a:srgbClr val="004F96"/>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54" name="TextBox 33"/>
            <p:cNvSpPr txBox="1">
              <a:spLocks noChangeArrowheads="1"/>
            </p:cNvSpPr>
            <p:nvPr/>
          </p:nvSpPr>
          <p:spPr bwMode="auto">
            <a:xfrm>
              <a:off x="5931740" y="2433074"/>
              <a:ext cx="436076" cy="3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pitchFamily="34" charset="0"/>
                  <a:ea typeface="MS PGothic" panose="020B0600070205080204" pitchFamily="34" charset="-128"/>
                </a:defRPr>
              </a:lvl1pPr>
              <a:lvl2pPr marL="742950" indent="-285750" eaLnBrk="0" hangingPunct="0">
                <a:defRPr sz="3600">
                  <a:solidFill>
                    <a:schemeClr val="tx1"/>
                  </a:solidFill>
                  <a:latin typeface="Lato Light" pitchFamily="34" charset="0"/>
                  <a:ea typeface="MS PGothic" panose="020B0600070205080204" pitchFamily="34" charset="-128"/>
                </a:defRPr>
              </a:lvl2pPr>
              <a:lvl3pPr marL="1143000" indent="-228600" eaLnBrk="0" hangingPunct="0">
                <a:defRPr sz="3600">
                  <a:solidFill>
                    <a:schemeClr val="tx1"/>
                  </a:solidFill>
                  <a:latin typeface="Lato Light" pitchFamily="34" charset="0"/>
                  <a:ea typeface="MS PGothic" panose="020B0600070205080204" pitchFamily="34" charset="-128"/>
                </a:defRPr>
              </a:lvl3pPr>
              <a:lvl4pPr marL="1600200" indent="-228600" eaLnBrk="0" hangingPunct="0">
                <a:defRPr sz="3600">
                  <a:solidFill>
                    <a:schemeClr val="tx1"/>
                  </a:solidFill>
                  <a:latin typeface="Lato Light" pitchFamily="34" charset="0"/>
                  <a:ea typeface="MS PGothic" panose="020B0600070205080204" pitchFamily="34" charset="-128"/>
                </a:defRPr>
              </a:lvl4pPr>
              <a:lvl5pPr marL="2057400" indent="-228600" eaLnBrk="0" hangingPunct="0">
                <a:defRPr sz="3600">
                  <a:solidFill>
                    <a:schemeClr val="tx1"/>
                  </a:solidFill>
                  <a:latin typeface="Lato Light" pitchFamily="34" charset="0"/>
                  <a:ea typeface="MS PGothic" panose="020B0600070205080204" pitchFamily="3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rPr>
                <a:t>02</a:t>
              </a:r>
              <a:endParaRPr kumimoji="0" lang="en-US" altLang="zh-CN" sz="11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endParaRPr>
            </a:p>
          </p:txBody>
        </p:sp>
        <p:sp>
          <p:nvSpPr>
            <p:cNvPr id="55" name="TextBox 34"/>
            <p:cNvSpPr txBox="1">
              <a:spLocks noChangeArrowheads="1"/>
            </p:cNvSpPr>
            <p:nvPr/>
          </p:nvSpPr>
          <p:spPr bwMode="auto">
            <a:xfrm>
              <a:off x="5406755" y="2942506"/>
              <a:ext cx="1486046" cy="52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pitchFamily="34" charset="0"/>
                  <a:ea typeface="MS PGothic" panose="020B0600070205080204" pitchFamily="34" charset="-128"/>
                </a:defRPr>
              </a:lvl1pPr>
              <a:lvl2pPr marL="742950" indent="-285750" eaLnBrk="0" hangingPunct="0">
                <a:defRPr sz="3600">
                  <a:solidFill>
                    <a:schemeClr val="tx1"/>
                  </a:solidFill>
                  <a:latin typeface="Lato Light" pitchFamily="34" charset="0"/>
                  <a:ea typeface="MS PGothic" panose="020B0600070205080204" pitchFamily="34" charset="-128"/>
                </a:defRPr>
              </a:lvl2pPr>
              <a:lvl3pPr marL="1143000" indent="-228600" eaLnBrk="0" hangingPunct="0">
                <a:defRPr sz="3600">
                  <a:solidFill>
                    <a:schemeClr val="tx1"/>
                  </a:solidFill>
                  <a:latin typeface="Lato Light" pitchFamily="34" charset="0"/>
                  <a:ea typeface="MS PGothic" panose="020B0600070205080204" pitchFamily="34" charset="-128"/>
                </a:defRPr>
              </a:lvl3pPr>
              <a:lvl4pPr marL="1600200" indent="-228600" eaLnBrk="0" hangingPunct="0">
                <a:defRPr sz="3600">
                  <a:solidFill>
                    <a:schemeClr val="tx1"/>
                  </a:solidFill>
                  <a:latin typeface="Lato Light" pitchFamily="34" charset="0"/>
                  <a:ea typeface="MS PGothic" panose="020B0600070205080204" pitchFamily="34" charset="-128"/>
                </a:defRPr>
              </a:lvl4pPr>
              <a:lvl5pPr marL="2057400" indent="-228600" eaLnBrk="0" hangingPunct="0">
                <a:defRPr sz="3600">
                  <a:solidFill>
                    <a:schemeClr val="tx1"/>
                  </a:solidFill>
                  <a:latin typeface="Lato Light" pitchFamily="34" charset="0"/>
                  <a:ea typeface="MS PGothic" panose="020B0600070205080204" pitchFamily="3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rPr>
                <a:t>中等模型</a:t>
              </a:r>
              <a:endParaRPr kumimoji="0" lang="zh-CN" altLang="en-US" sz="1800"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endParaRPr>
            </a:p>
          </p:txBody>
        </p:sp>
        <p:sp>
          <p:nvSpPr>
            <p:cNvPr id="56" name="Rectangle 2"/>
            <p:cNvSpPr/>
            <p:nvPr/>
          </p:nvSpPr>
          <p:spPr>
            <a:xfrm>
              <a:off x="4615044" y="2433074"/>
              <a:ext cx="3058885" cy="3918357"/>
            </a:xfrm>
            <a:prstGeom prst="rect">
              <a:avLst/>
            </a:prstGeom>
            <a:noFill/>
            <a:ln w="6350" cap="flat" cmpd="sng" algn="ctr">
              <a:solidFill>
                <a:srgbClr val="0070C0"/>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grpSp>
        <p:nvGrpSpPr>
          <p:cNvPr id="125956" name="Group 68"/>
          <p:cNvGrpSpPr/>
          <p:nvPr/>
        </p:nvGrpSpPr>
        <p:grpSpPr>
          <a:xfrm>
            <a:off x="5884863" y="2565400"/>
            <a:ext cx="2293937" cy="2762250"/>
            <a:chOff x="7842672" y="2433294"/>
            <a:chExt cx="3058885" cy="3683711"/>
          </a:xfrm>
        </p:grpSpPr>
        <p:sp>
          <p:nvSpPr>
            <p:cNvPr id="60" name="Rectangle 44"/>
            <p:cNvSpPr/>
            <p:nvPr/>
          </p:nvSpPr>
          <p:spPr>
            <a:xfrm>
              <a:off x="7842672" y="2452348"/>
              <a:ext cx="3058885" cy="3664657"/>
            </a:xfrm>
            <a:prstGeom prst="rect">
              <a:avLst/>
            </a:prstGeom>
            <a:solidFill>
              <a:srgbClr val="F9F9F9"/>
            </a:solidFill>
            <a:ln w="12700" cap="sq"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1" name="Rectangle 45"/>
            <p:cNvSpPr/>
            <p:nvPr/>
          </p:nvSpPr>
          <p:spPr>
            <a:xfrm>
              <a:off x="7842672" y="2782612"/>
              <a:ext cx="3058885" cy="810839"/>
            </a:xfrm>
            <a:prstGeom prst="rect">
              <a:avLst/>
            </a:prstGeom>
            <a:solidFill>
              <a:srgbClr val="0070C0"/>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2" name="Rectangle 46"/>
            <p:cNvSpPr/>
            <p:nvPr/>
          </p:nvSpPr>
          <p:spPr>
            <a:xfrm>
              <a:off x="7842672" y="4088847"/>
              <a:ext cx="3058885" cy="347200"/>
            </a:xfrm>
            <a:prstGeom prst="rect">
              <a:avLst/>
            </a:prstGeom>
            <a:solidFill>
              <a:srgbClr val="F9F9F9"/>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3" name="Rectangle 47"/>
            <p:cNvSpPr/>
            <p:nvPr/>
          </p:nvSpPr>
          <p:spPr>
            <a:xfrm>
              <a:off x="7842672" y="4436047"/>
              <a:ext cx="3058885" cy="349318"/>
            </a:xfrm>
            <a:prstGeom prst="rect">
              <a:avLst/>
            </a:prstGeom>
            <a:solidFill>
              <a:srgbClr val="FDFDFD"/>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4" name="Rectangle 49"/>
            <p:cNvSpPr/>
            <p:nvPr/>
          </p:nvSpPr>
          <p:spPr>
            <a:xfrm>
              <a:off x="7842672" y="5132566"/>
              <a:ext cx="3058885" cy="349317"/>
            </a:xfrm>
            <a:prstGeom prst="rect">
              <a:avLst/>
            </a:prstGeom>
            <a:solidFill>
              <a:srgbClr val="FDFDFD"/>
            </a:solidFill>
            <a:ln w="6350" cap="flat" cmpd="sng" algn="ctr">
              <a:solidFill>
                <a:srgbClr val="FFFFFF"/>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5" name="Rectangle 50"/>
            <p:cNvSpPr/>
            <p:nvPr/>
          </p:nvSpPr>
          <p:spPr>
            <a:xfrm>
              <a:off x="7842672" y="2452348"/>
              <a:ext cx="3058885" cy="349317"/>
            </a:xfrm>
            <a:prstGeom prst="rect">
              <a:avLst/>
            </a:prstGeom>
            <a:solidFill>
              <a:srgbClr val="7E7E7E">
                <a:alpha val="25000"/>
              </a:srgbClr>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6" name="Rectangle 51"/>
            <p:cNvSpPr/>
            <p:nvPr/>
          </p:nvSpPr>
          <p:spPr>
            <a:xfrm>
              <a:off x="7842672" y="2433294"/>
              <a:ext cx="3058885" cy="349318"/>
            </a:xfrm>
            <a:prstGeom prst="rect">
              <a:avLst/>
            </a:prstGeom>
            <a:solidFill>
              <a:srgbClr val="004F96"/>
            </a:solidFill>
            <a:ln w="635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7" name="TextBox 52"/>
            <p:cNvSpPr txBox="1">
              <a:spLocks noChangeArrowheads="1"/>
            </p:cNvSpPr>
            <p:nvPr/>
          </p:nvSpPr>
          <p:spPr bwMode="auto">
            <a:xfrm>
              <a:off x="9155135" y="2452348"/>
              <a:ext cx="433959" cy="34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Lato Light" pitchFamily="34" charset="0"/>
                  <a:ea typeface="MS PGothic" panose="020B0600070205080204" pitchFamily="34" charset="-128"/>
                </a:defRPr>
              </a:lvl1pPr>
              <a:lvl2pPr marL="742950" indent="-285750" eaLnBrk="0" hangingPunct="0">
                <a:defRPr sz="3600">
                  <a:solidFill>
                    <a:schemeClr val="tx1"/>
                  </a:solidFill>
                  <a:latin typeface="Lato Light" pitchFamily="34" charset="0"/>
                  <a:ea typeface="MS PGothic" panose="020B0600070205080204" pitchFamily="34" charset="-128"/>
                </a:defRPr>
              </a:lvl2pPr>
              <a:lvl3pPr marL="1143000" indent="-228600" eaLnBrk="0" hangingPunct="0">
                <a:defRPr sz="3600">
                  <a:solidFill>
                    <a:schemeClr val="tx1"/>
                  </a:solidFill>
                  <a:latin typeface="Lato Light" pitchFamily="34" charset="0"/>
                  <a:ea typeface="MS PGothic" panose="020B0600070205080204" pitchFamily="34" charset="-128"/>
                </a:defRPr>
              </a:lvl3pPr>
              <a:lvl4pPr marL="1600200" indent="-228600" eaLnBrk="0" hangingPunct="0">
                <a:defRPr sz="3600">
                  <a:solidFill>
                    <a:schemeClr val="tx1"/>
                  </a:solidFill>
                  <a:latin typeface="Lato Light" pitchFamily="34" charset="0"/>
                  <a:ea typeface="MS PGothic" panose="020B0600070205080204" pitchFamily="34" charset="-128"/>
                </a:defRPr>
              </a:lvl4pPr>
              <a:lvl5pPr marL="2057400" indent="-228600" eaLnBrk="0" hangingPunct="0">
                <a:defRPr sz="3600">
                  <a:solidFill>
                    <a:schemeClr val="tx1"/>
                  </a:solidFill>
                  <a:latin typeface="Lato Light" pitchFamily="34" charset="0"/>
                  <a:ea typeface="MS PGothic" panose="020B0600070205080204" pitchFamily="3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1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rPr>
                <a:t>03</a:t>
              </a:r>
              <a:endParaRPr kumimoji="0" lang="en-US" altLang="zh-CN" sz="1100" b="0"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Lucida Sans Unicode" panose="020B0602030504020204" pitchFamily="34" charset="0"/>
              </a:endParaRPr>
            </a:p>
          </p:txBody>
        </p:sp>
        <p:sp>
          <p:nvSpPr>
            <p:cNvPr id="125971" name="TextBox 53"/>
            <p:cNvSpPr txBox="1"/>
            <p:nvPr/>
          </p:nvSpPr>
          <p:spPr>
            <a:xfrm>
              <a:off x="8164437" y="2918105"/>
              <a:ext cx="2415355" cy="491161"/>
            </a:xfrm>
            <a:prstGeom prst="rect">
              <a:avLst/>
            </a:prstGeom>
            <a:noFill/>
            <a:ln w="9525">
              <a:noFill/>
            </a:ln>
          </p:spPr>
          <p:txBody>
            <a:bodyPr wrap="none">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eaLnBrk="1" hangingPunct="1">
                <a:spcBef>
                  <a:spcPct val="0"/>
                </a:spcBef>
                <a:buClrTx/>
                <a:buSzTx/>
                <a:buFontTx/>
                <a:buNone/>
              </a:pPr>
              <a:r>
                <a:rPr lang="zh-CN" altLang="en-US" sz="1800" b="1" dirty="0">
                  <a:solidFill>
                    <a:srgbClr val="FFFFFF"/>
                  </a:solidFill>
                  <a:latin typeface="黑体" panose="02010609060101010101" pitchFamily="49" charset="-122"/>
                  <a:ea typeface="黑体" panose="02010609060101010101" pitchFamily="49" charset="-122"/>
                </a:rPr>
                <a:t>高级或详细模型</a:t>
              </a:r>
              <a:endParaRPr lang="zh-CN" altLang="en-US" sz="1800" b="1" dirty="0">
                <a:solidFill>
                  <a:srgbClr val="FFFFFF"/>
                </a:solidFill>
                <a:latin typeface="黑体" panose="02010609060101010101" pitchFamily="49" charset="-122"/>
                <a:ea typeface="黑体" panose="02010609060101010101" pitchFamily="49" charset="-122"/>
              </a:endParaRPr>
            </a:p>
          </p:txBody>
        </p:sp>
        <p:sp>
          <p:nvSpPr>
            <p:cNvPr id="69" name="Rectangle 65"/>
            <p:cNvSpPr/>
            <p:nvPr/>
          </p:nvSpPr>
          <p:spPr>
            <a:xfrm>
              <a:off x="7842672" y="2433294"/>
              <a:ext cx="3058885" cy="3677360"/>
            </a:xfrm>
            <a:prstGeom prst="rect">
              <a:avLst/>
            </a:prstGeom>
            <a:noFill/>
            <a:ln w="6350" cap="flat" cmpd="sng" algn="ctr">
              <a:solidFill>
                <a:srgbClr val="0070C0"/>
              </a:solid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cxnSp>
        <p:nvCxnSpPr>
          <p:cNvPr id="70" name="直接连接符 69"/>
          <p:cNvCxnSpPr/>
          <p:nvPr/>
        </p:nvCxnSpPr>
        <p:spPr>
          <a:xfrm>
            <a:off x="400050" y="1495425"/>
            <a:ext cx="8636000" cy="4921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5958" name="TextBox 24"/>
          <p:cNvSpPr txBox="1"/>
          <p:nvPr/>
        </p:nvSpPr>
        <p:spPr>
          <a:xfrm>
            <a:off x="3148013" y="803275"/>
            <a:ext cx="3879850" cy="5842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r>
              <a:rPr lang="en-US" altLang="zh-CN" sz="3200" b="1" dirty="0">
                <a:solidFill>
                  <a:srgbClr val="DE0000"/>
                </a:solidFill>
                <a:latin typeface="黑体" panose="02010609060101010101" pitchFamily="49" charset="-122"/>
                <a:ea typeface="黑体" panose="02010609060101010101" pitchFamily="49" charset="-122"/>
              </a:rPr>
              <a:t>COCOMO</a:t>
            </a:r>
            <a:r>
              <a:rPr lang="zh-CN" altLang="en-US" sz="3200" b="1" dirty="0">
                <a:solidFill>
                  <a:srgbClr val="DE0000"/>
                </a:solidFill>
                <a:latin typeface="黑体" panose="02010609060101010101" pitchFamily="49" charset="-122"/>
                <a:ea typeface="黑体" panose="02010609060101010101" pitchFamily="49" charset="-122"/>
              </a:rPr>
              <a:t>模型类别</a:t>
            </a:r>
            <a:endParaRPr lang="zh-CN" altLang="zh-CN" sz="3200" b="1" dirty="0">
              <a:solidFill>
                <a:srgbClr val="DE0000"/>
              </a:solidFill>
              <a:latin typeface="黑体" panose="02010609060101010101" pitchFamily="49" charset="-122"/>
              <a:ea typeface="黑体" panose="02010609060101010101" pitchFamily="49" charset="-122"/>
            </a:endParaRPr>
          </a:p>
        </p:txBody>
      </p:sp>
      <p:sp>
        <p:nvSpPr>
          <p:cNvPr id="77" name="矩形​​ 5"/>
          <p:cNvSpPr>
            <a:spLocks noChangeArrowheads="1"/>
          </p:cNvSpPr>
          <p:nvPr/>
        </p:nvSpPr>
        <p:spPr bwMode="auto">
          <a:xfrm>
            <a:off x="388938" y="1589088"/>
            <a:ext cx="8364538" cy="666750"/>
          </a:xfrm>
          <a:prstGeom prst="rect">
            <a:avLst/>
          </a:prstGeom>
          <a:solidFill>
            <a:srgbClr val="005A9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1" tIns="34286" rIns="68571" bIns="34286"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Lucida Sans Unicode" panose="020B0602030504020204" pitchFamily="34" charset="0"/>
              <a:sym typeface="Arial" panose="020B0604020202020204" pitchFamily="34" charset="0"/>
            </a:endParaRPr>
          </a:p>
        </p:txBody>
      </p:sp>
      <p:sp>
        <p:nvSpPr>
          <p:cNvPr id="125960" name="TextBox 6"/>
          <p:cNvSpPr txBox="1"/>
          <p:nvPr/>
        </p:nvSpPr>
        <p:spPr>
          <a:xfrm>
            <a:off x="400050" y="1619250"/>
            <a:ext cx="8353425" cy="476250"/>
          </a:xfrm>
          <a:prstGeom prst="rect">
            <a:avLst/>
          </a:prstGeom>
          <a:noFill/>
          <a:ln w="9525">
            <a:noFill/>
          </a:ln>
        </p:spPr>
        <p:txBody>
          <a:bodyPr lIns="68571" tIns="34286" rIns="68571" bIns="34286">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a:lnSpc>
                <a:spcPct val="150000"/>
              </a:lnSpc>
              <a:spcBef>
                <a:spcPct val="0"/>
              </a:spcBef>
              <a:buClrTx/>
              <a:buSzTx/>
              <a:buFontTx/>
              <a:buNone/>
            </a:pPr>
            <a:r>
              <a:rPr lang="zh-CN" altLang="en-US" sz="1800" dirty="0">
                <a:solidFill>
                  <a:schemeClr val="bg1"/>
                </a:solidFill>
                <a:latin typeface="Arial" panose="020B0604020202020204" pitchFamily="34" charset="0"/>
                <a:ea typeface="宋体" panose="02010600030101010101" pitchFamily="2" charset="-122"/>
                <a:sym typeface="Arial" panose="020B0604020202020204" pitchFamily="34" charset="0"/>
              </a:rPr>
              <a:t>       </a:t>
            </a:r>
            <a:r>
              <a:rPr lang="en-US" altLang="zh-CN" sz="2000" dirty="0">
                <a:solidFill>
                  <a:schemeClr val="bg1"/>
                </a:solidFill>
                <a:latin typeface="Arial" panose="020B0604020202020204" pitchFamily="34" charset="0"/>
                <a:ea typeface="宋体" panose="02010600030101010101" pitchFamily="2" charset="-122"/>
                <a:sym typeface="Arial" panose="020B0604020202020204" pitchFamily="34" charset="0"/>
              </a:rPr>
              <a:t>cocomo </a:t>
            </a:r>
            <a:r>
              <a:rPr lang="zh-CN" altLang="en-US" sz="2000" dirty="0">
                <a:solidFill>
                  <a:schemeClr val="bg1"/>
                </a:solidFill>
                <a:latin typeface="Arial" panose="020B0604020202020204" pitchFamily="34" charset="0"/>
                <a:ea typeface="宋体" panose="02010600030101010101" pitchFamily="2" charset="-122"/>
                <a:sym typeface="Arial" panose="020B0604020202020204" pitchFamily="34" charset="0"/>
              </a:rPr>
              <a:t>有</a:t>
            </a:r>
            <a:r>
              <a:rPr lang="en-US" altLang="zh-CN" sz="2000" dirty="0">
                <a:solidFill>
                  <a:schemeClr val="bg1"/>
                </a:solidFill>
                <a:latin typeface="Arial" panose="020B0604020202020204" pitchFamily="34" charset="0"/>
                <a:ea typeface="宋体" panose="02010600030101010101" pitchFamily="2" charset="-122"/>
                <a:sym typeface="Arial" panose="020B0604020202020204" pitchFamily="34" charset="0"/>
              </a:rPr>
              <a:t>3</a:t>
            </a:r>
            <a:r>
              <a:rPr lang="zh-CN" altLang="en-US" sz="2000" dirty="0">
                <a:solidFill>
                  <a:schemeClr val="bg1"/>
                </a:solidFill>
                <a:latin typeface="Arial" panose="020B0604020202020204" pitchFamily="34" charset="0"/>
                <a:ea typeface="宋体" panose="02010600030101010101" pitchFamily="2" charset="-122"/>
                <a:sym typeface="Arial" panose="020B0604020202020204" pitchFamily="34" charset="0"/>
              </a:rPr>
              <a:t>个等级的模型，级别越高，模型中的参数约束越多。</a:t>
            </a:r>
            <a:endParaRPr lang="en-US" altLang="zh-CN" sz="2000" dirty="0">
              <a:solidFill>
                <a:schemeClr val="bg1"/>
              </a:solidFill>
              <a:latin typeface="Arial" panose="020B0604020202020204" pitchFamily="34" charset="0"/>
              <a:ea typeface="宋体" panose="02010600030101010101" pitchFamily="2" charset="-122"/>
              <a:sym typeface="Arial" panose="020B0604020202020204" pitchFamily="34" charset="0"/>
            </a:endParaRPr>
          </a:p>
        </p:txBody>
      </p:sp>
      <p:sp>
        <p:nvSpPr>
          <p:cNvPr id="125961" name="矩形 78"/>
          <p:cNvSpPr/>
          <p:nvPr/>
        </p:nvSpPr>
        <p:spPr>
          <a:xfrm>
            <a:off x="3463925" y="3538538"/>
            <a:ext cx="2293938" cy="1693862"/>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684530">
              <a:spcBef>
                <a:spcPct val="20000"/>
              </a:spcBef>
              <a:buClrTx/>
              <a:buSzTx/>
              <a:buFontTx/>
              <a:buNone/>
            </a:pPr>
            <a:r>
              <a:rPr lang="en-US" altLang="zh-CN" sz="2000" b="1" dirty="0">
                <a:solidFill>
                  <a:srgbClr val="7E7E7E"/>
                </a:solidFill>
                <a:latin typeface="华文楷体" panose="02010600040101010101" pitchFamily="2" charset="-122"/>
                <a:ea typeface="华文楷体" panose="02010600040101010101" pitchFamily="2" charset="-122"/>
              </a:rPr>
              <a:t>1.</a:t>
            </a:r>
            <a:r>
              <a:rPr lang="zh-CN" altLang="en-US" sz="2000" b="1" dirty="0">
                <a:solidFill>
                  <a:srgbClr val="7E7E7E"/>
                </a:solidFill>
                <a:latin typeface="华文楷体" panose="02010600040101010101" pitchFamily="2" charset="-122"/>
                <a:ea typeface="华文楷体" panose="02010600040101010101" pitchFamily="2" charset="-122"/>
              </a:rPr>
              <a:t>在需求确定以后使用。</a:t>
            </a:r>
            <a:endParaRPr lang="en-US" altLang="zh-CN" sz="2000" b="1" dirty="0">
              <a:solidFill>
                <a:srgbClr val="7E7E7E"/>
              </a:solidFill>
              <a:latin typeface="华文楷体" panose="02010600040101010101" pitchFamily="2" charset="-122"/>
              <a:ea typeface="华文楷体" panose="02010600040101010101" pitchFamily="2" charset="-122"/>
            </a:endParaRPr>
          </a:p>
          <a:p>
            <a:pPr marL="0" lvl="0" indent="0" defTabSz="684530">
              <a:spcBef>
                <a:spcPct val="20000"/>
              </a:spcBef>
              <a:buClrTx/>
              <a:buSzTx/>
              <a:buFontTx/>
              <a:buNone/>
            </a:pPr>
            <a:r>
              <a:rPr lang="zh-CN" altLang="en-US" sz="2000" b="1" dirty="0">
                <a:solidFill>
                  <a:srgbClr val="7E7E7E"/>
                </a:solidFill>
                <a:latin typeface="华文楷体" panose="02010600040101010101" pitchFamily="2" charset="-122"/>
                <a:ea typeface="华文楷体" panose="02010600040101010101" pitchFamily="2" charset="-122"/>
              </a:rPr>
              <a:t> </a:t>
            </a:r>
            <a:r>
              <a:rPr lang="en-US" altLang="zh-CN" sz="2000" b="1" dirty="0">
                <a:solidFill>
                  <a:srgbClr val="7E7E7E"/>
                </a:solidFill>
                <a:latin typeface="华文楷体" panose="02010600040101010101" pitchFamily="2" charset="-122"/>
                <a:ea typeface="华文楷体" panose="02010600040101010101" pitchFamily="2" charset="-122"/>
              </a:rPr>
              <a:t>2.</a:t>
            </a:r>
            <a:r>
              <a:rPr lang="zh-CN" altLang="en-US" sz="2000" b="1" dirty="0">
                <a:solidFill>
                  <a:srgbClr val="7E7E7E"/>
                </a:solidFill>
                <a:latin typeface="华文楷体" panose="02010600040101010101" pitchFamily="2" charset="-122"/>
                <a:ea typeface="华文楷体" panose="02010600040101010101" pitchFamily="2" charset="-122"/>
              </a:rPr>
              <a:t>基本模型基础上考虑影响因素，调整模型。</a:t>
            </a:r>
            <a:endParaRPr lang="zh-CN" altLang="en-US" sz="2000" b="1" dirty="0">
              <a:solidFill>
                <a:srgbClr val="7E7E7E"/>
              </a:solidFill>
              <a:latin typeface="华文楷体" panose="02010600040101010101" pitchFamily="2" charset="-122"/>
              <a:ea typeface="华文楷体" panose="02010600040101010101" pitchFamily="2" charset="-122"/>
            </a:endParaRPr>
          </a:p>
        </p:txBody>
      </p:sp>
      <p:sp>
        <p:nvSpPr>
          <p:cNvPr id="125962" name="矩形 79"/>
          <p:cNvSpPr/>
          <p:nvPr/>
        </p:nvSpPr>
        <p:spPr>
          <a:xfrm>
            <a:off x="5940425" y="3521075"/>
            <a:ext cx="2293938" cy="1692275"/>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684530">
              <a:spcBef>
                <a:spcPct val="20000"/>
              </a:spcBef>
              <a:buClrTx/>
              <a:buSzTx/>
              <a:buFontTx/>
              <a:buNone/>
            </a:pPr>
            <a:r>
              <a:rPr lang="en-US" altLang="zh-CN" sz="2000" b="1" dirty="0">
                <a:solidFill>
                  <a:srgbClr val="7E7E7E"/>
                </a:solidFill>
                <a:latin typeface="华文楷体" panose="02010600040101010101" pitchFamily="2" charset="-122"/>
                <a:ea typeface="华文楷体" panose="02010600040101010101" pitchFamily="2" charset="-122"/>
              </a:rPr>
              <a:t>1.</a:t>
            </a:r>
            <a:r>
              <a:rPr lang="zh-CN" altLang="en-US" sz="2000" b="1" dirty="0">
                <a:solidFill>
                  <a:srgbClr val="7E7E7E"/>
                </a:solidFill>
                <a:latin typeface="华文楷体" panose="02010600040101010101" pitchFamily="2" charset="-122"/>
                <a:ea typeface="华文楷体" panose="02010600040101010101" pitchFamily="2" charset="-122"/>
              </a:rPr>
              <a:t>在设计完成后使用。</a:t>
            </a:r>
            <a:endParaRPr lang="en-US" altLang="zh-CN" sz="2000" b="1" dirty="0">
              <a:solidFill>
                <a:srgbClr val="7E7E7E"/>
              </a:solidFill>
              <a:latin typeface="华文楷体" panose="02010600040101010101" pitchFamily="2" charset="-122"/>
              <a:ea typeface="华文楷体" panose="02010600040101010101" pitchFamily="2" charset="-122"/>
            </a:endParaRPr>
          </a:p>
          <a:p>
            <a:pPr marL="0" lvl="0" indent="0" defTabSz="684530">
              <a:spcBef>
                <a:spcPct val="20000"/>
              </a:spcBef>
              <a:buClrTx/>
              <a:buSzTx/>
              <a:buFontTx/>
              <a:buNone/>
            </a:pPr>
            <a:r>
              <a:rPr lang="zh-CN" altLang="en-US" sz="2000" b="1" dirty="0">
                <a:solidFill>
                  <a:srgbClr val="7E7E7E"/>
                </a:solidFill>
                <a:latin typeface="华文楷体" panose="02010600040101010101" pitchFamily="2" charset="-122"/>
                <a:ea typeface="华文楷体" panose="02010600040101010101" pitchFamily="2" charset="-122"/>
              </a:rPr>
              <a:t> </a:t>
            </a:r>
            <a:r>
              <a:rPr lang="en-US" altLang="zh-CN" sz="2000" b="1" dirty="0">
                <a:solidFill>
                  <a:srgbClr val="7E7E7E"/>
                </a:solidFill>
                <a:latin typeface="华文楷体" panose="02010600040101010101" pitchFamily="2" charset="-122"/>
                <a:ea typeface="华文楷体" panose="02010600040101010101" pitchFamily="2" charset="-122"/>
              </a:rPr>
              <a:t>2.</a:t>
            </a:r>
            <a:r>
              <a:rPr lang="zh-CN" altLang="en-US" sz="2000" b="1" dirty="0">
                <a:solidFill>
                  <a:srgbClr val="7E7E7E"/>
                </a:solidFill>
                <a:latin typeface="华文楷体" panose="02010600040101010101" pitchFamily="2" charset="-122"/>
                <a:ea typeface="华文楷体" panose="02010600040101010101" pitchFamily="2" charset="-122"/>
              </a:rPr>
              <a:t>中等</a:t>
            </a:r>
            <a:r>
              <a:rPr lang="en-US" altLang="zh-CN" sz="2000" b="1" dirty="0">
                <a:solidFill>
                  <a:srgbClr val="7E7E7E"/>
                </a:solidFill>
                <a:latin typeface="华文楷体" panose="02010600040101010101" pitchFamily="2" charset="-122"/>
                <a:ea typeface="华文楷体" panose="02010600040101010101" pitchFamily="2" charset="-122"/>
              </a:rPr>
              <a:t>COCOMO</a:t>
            </a:r>
            <a:r>
              <a:rPr lang="zh-CN" altLang="en-US" sz="2000" b="1" dirty="0">
                <a:solidFill>
                  <a:srgbClr val="7E7E7E"/>
                </a:solidFill>
                <a:latin typeface="华文楷体" panose="02010600040101010101" pitchFamily="2" charset="-122"/>
                <a:ea typeface="华文楷体" panose="02010600040101010101" pitchFamily="2" charset="-122"/>
              </a:rPr>
              <a:t>模型基础上考虑各个步骤的影响。</a:t>
            </a:r>
            <a:endParaRPr lang="zh-CN" altLang="en-US" sz="2000" b="1" dirty="0">
              <a:solidFill>
                <a:srgbClr val="7E7E7E"/>
              </a:solidFill>
              <a:latin typeface="华文楷体" panose="02010600040101010101" pitchFamily="2" charset="-122"/>
              <a:ea typeface="华文楷体" panose="02010600040101010101" pitchFamily="2" charset="-122"/>
            </a:endParaRP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矩形 51"/>
          <p:cNvSpPr/>
          <p:nvPr/>
        </p:nvSpPr>
        <p:spPr>
          <a:xfrm>
            <a:off x="2555875" y="1889125"/>
            <a:ext cx="5419725" cy="91598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Lucida Sans Unicode" panose="020B0602030504020204" pitchFamily="34" charset="0"/>
              <a:sym typeface="Arial" panose="020B0604020202020204" pitchFamily="34" charset="0"/>
            </a:endParaRPr>
          </a:p>
        </p:txBody>
      </p:sp>
      <p:sp>
        <p:nvSpPr>
          <p:cNvPr id="53" name="矩形 52"/>
          <p:cNvSpPr/>
          <p:nvPr/>
        </p:nvSpPr>
        <p:spPr>
          <a:xfrm>
            <a:off x="3367088" y="1674813"/>
            <a:ext cx="351631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Lucida Sans Unicode" panose="020B0602030504020204" pitchFamily="34" charset="0"/>
                <a:sym typeface="Arial" panose="020B0604020202020204" pitchFamily="34" charset="0"/>
              </a:rPr>
              <a:t>有机</a:t>
            </a:r>
            <a:r>
              <a:rPr kumimoji="0" lang="en-US" altLang="zh-CN"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Lucida Sans Unicode" panose="020B0602030504020204" pitchFamily="34" charset="0"/>
                <a:sym typeface="Arial" panose="020B0604020202020204" pitchFamily="34" charset="0"/>
              </a:rPr>
              <a:t>: Organic</a:t>
            </a:r>
            <a:endPar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微软雅黑" panose="020B0503020204020204" charset="-122"/>
              <a:cs typeface="Lucida Sans Unicode" panose="020B0602030504020204" pitchFamily="34" charset="0"/>
              <a:sym typeface="Arial" panose="020B0604020202020204" pitchFamily="34" charset="0"/>
            </a:endParaRPr>
          </a:p>
        </p:txBody>
      </p:sp>
      <p:sp>
        <p:nvSpPr>
          <p:cNvPr id="54" name="六边形 53"/>
          <p:cNvSpPr/>
          <p:nvPr/>
        </p:nvSpPr>
        <p:spPr>
          <a:xfrm>
            <a:off x="692150" y="3079750"/>
            <a:ext cx="1190625" cy="1025525"/>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ctr" defTabSz="914400">
              <a:spcBef>
                <a:spcPct val="0"/>
              </a:spcBef>
              <a:buClrTx/>
              <a:buSzTx/>
              <a:buFontTx/>
              <a:buNone/>
            </a:pPr>
            <a:r>
              <a:rPr lang="zh-CN" altLang="en-US" sz="2000" dirty="0">
                <a:solidFill>
                  <a:schemeClr val="bg2"/>
                </a:solidFill>
                <a:latin typeface="Arial" panose="020B0604020202020204" pitchFamily="34" charset="0"/>
                <a:ea typeface="微软雅黑" panose="020B0503020204020204" charset="-122"/>
                <a:sym typeface="Arial" panose="020B0604020202020204" pitchFamily="34" charset="0"/>
              </a:rPr>
              <a:t>项目类型</a:t>
            </a:r>
            <a:endParaRPr lang="zh-CN" altLang="en-US" sz="2000" dirty="0">
              <a:solidFill>
                <a:schemeClr val="bg2"/>
              </a:solidFill>
              <a:latin typeface="Arial" panose="020B0604020202020204" pitchFamily="34" charset="0"/>
              <a:ea typeface="微软雅黑" panose="020B0503020204020204" charset="-122"/>
              <a:sym typeface="Arial" panose="020B0604020202020204" pitchFamily="34" charset="0"/>
            </a:endParaRPr>
          </a:p>
        </p:txBody>
      </p:sp>
      <p:cxnSp>
        <p:nvCxnSpPr>
          <p:cNvPr id="55" name="直接箭头连接符 54"/>
          <p:cNvCxnSpPr>
            <a:stCxn id="54" idx="2"/>
            <a:endCxn id="52" idx="1"/>
          </p:cNvCxnSpPr>
          <p:nvPr/>
        </p:nvCxnSpPr>
        <p:spPr>
          <a:xfrm flipV="1">
            <a:off x="1625600" y="2346325"/>
            <a:ext cx="930275" cy="73342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4" idx="2"/>
          </p:cNvCxnSpPr>
          <p:nvPr/>
        </p:nvCxnSpPr>
        <p:spPr>
          <a:xfrm>
            <a:off x="1882775" y="3592513"/>
            <a:ext cx="67310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4" idx="2"/>
            <a:endCxn id="62" idx="1"/>
          </p:cNvCxnSpPr>
          <p:nvPr/>
        </p:nvCxnSpPr>
        <p:spPr>
          <a:xfrm>
            <a:off x="1625600" y="4105275"/>
            <a:ext cx="930275" cy="114141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8008" name="TextBox 44"/>
          <p:cNvSpPr txBox="1"/>
          <p:nvPr/>
        </p:nvSpPr>
        <p:spPr>
          <a:xfrm>
            <a:off x="2605088" y="2011363"/>
            <a:ext cx="5040312" cy="754062"/>
          </a:xfrm>
          <a:prstGeom prst="rect">
            <a:avLst/>
          </a:prstGeom>
          <a:noFill/>
          <a:ln w="9525">
            <a:noFill/>
          </a:ln>
        </p:spPr>
        <p:txBody>
          <a:bodyPr lIns="68595" tIns="34297" rIns="68595" bIns="34297">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lnSpc>
                <a:spcPct val="130000"/>
              </a:lnSpc>
              <a:spcBef>
                <a:spcPct val="0"/>
              </a:spcBef>
              <a:buClrTx/>
              <a:buSzTx/>
              <a:buFontTx/>
              <a:buNone/>
            </a:pPr>
            <a:r>
              <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rPr>
              <a:t>1.</a:t>
            </a:r>
            <a:r>
              <a:rPr lang="zh-CN" altLang="en-US" sz="1800" dirty="0">
                <a:solidFill>
                  <a:schemeClr val="tx2"/>
                </a:solidFill>
                <a:latin typeface="Arial" panose="020B0604020202020204" pitchFamily="34" charset="0"/>
                <a:ea typeface="宋体" panose="02010600030101010101" pitchFamily="2" charset="-122"/>
                <a:sym typeface="Arial" panose="020B0604020202020204" pitchFamily="34" charset="0"/>
              </a:rPr>
              <a:t>各类应用程序，例如数据处理、科学计算等。</a:t>
            </a:r>
            <a:endPar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914400">
              <a:lnSpc>
                <a:spcPct val="130000"/>
              </a:lnSpc>
              <a:spcBef>
                <a:spcPct val="0"/>
              </a:spcBef>
              <a:buClrTx/>
              <a:buSzTx/>
              <a:buFontTx/>
              <a:buNone/>
            </a:pPr>
            <a:r>
              <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rPr>
              <a:t>2.</a:t>
            </a:r>
            <a:r>
              <a:rPr lang="zh-CN" altLang="en-US" sz="1800" dirty="0">
                <a:solidFill>
                  <a:schemeClr val="tx2"/>
                </a:solidFill>
                <a:latin typeface="Arial" panose="020B0604020202020204" pitchFamily="34" charset="0"/>
                <a:ea typeface="宋体" panose="02010600030101010101" pitchFamily="2" charset="-122"/>
                <a:sym typeface="Arial" panose="020B0604020202020204" pitchFamily="34" charset="0"/>
              </a:rPr>
              <a:t>受硬件的约束比较小，程序的规模不是很大。</a:t>
            </a:r>
            <a:endParaRPr lang="zh-CN" altLang="en-US" sz="1800" dirty="0">
              <a:solidFill>
                <a:schemeClr val="tx2"/>
              </a:solidFill>
              <a:latin typeface="Arial" panose="020B0604020202020204" pitchFamily="34" charset="0"/>
              <a:ea typeface="微软雅黑" panose="020B0503020204020204" charset="-122"/>
              <a:sym typeface="Arial" panose="020B0604020202020204" pitchFamily="34" charset="0"/>
            </a:endParaRPr>
          </a:p>
        </p:txBody>
      </p:sp>
      <p:sp>
        <p:nvSpPr>
          <p:cNvPr id="59" name="矩形 58"/>
          <p:cNvSpPr/>
          <p:nvPr/>
        </p:nvSpPr>
        <p:spPr>
          <a:xfrm>
            <a:off x="2555875" y="3079750"/>
            <a:ext cx="5419725" cy="1241425"/>
          </a:xfrm>
          <a:prstGeom prst="rect">
            <a:avLst/>
          </a:prstGeom>
          <a:solidFill>
            <a:srgbClr val="E8E8E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Lucida Sans Unicode" panose="020B0602030504020204" pitchFamily="34" charset="0"/>
              <a:sym typeface="Arial" panose="020B0604020202020204" pitchFamily="34" charset="0"/>
            </a:endParaRPr>
          </a:p>
        </p:txBody>
      </p:sp>
      <p:sp>
        <p:nvSpPr>
          <p:cNvPr id="60" name="矩形 59"/>
          <p:cNvSpPr/>
          <p:nvPr/>
        </p:nvSpPr>
        <p:spPr>
          <a:xfrm>
            <a:off x="3367088" y="2928938"/>
            <a:ext cx="351631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Lucida Sans Unicode" panose="020B0602030504020204" pitchFamily="34" charset="0"/>
                <a:sym typeface="Arial" panose="020B0604020202020204" pitchFamily="34" charset="0"/>
              </a:rPr>
              <a:t>嵌入式</a:t>
            </a:r>
            <a:r>
              <a:rPr kumimoji="0" lang="en-US" altLang="zh-CN"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Lucida Sans Unicode" panose="020B0602030504020204" pitchFamily="34" charset="0"/>
                <a:sym typeface="Arial" panose="020B0604020202020204" pitchFamily="34" charset="0"/>
              </a:rPr>
              <a:t>: Embedded</a:t>
            </a:r>
            <a:endPar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微软雅黑" panose="020B0503020204020204" charset="-122"/>
              <a:cs typeface="Lucida Sans Unicode" panose="020B0602030504020204" pitchFamily="34" charset="0"/>
              <a:sym typeface="Arial" panose="020B0604020202020204" pitchFamily="34" charset="0"/>
            </a:endParaRPr>
          </a:p>
        </p:txBody>
      </p:sp>
      <p:sp>
        <p:nvSpPr>
          <p:cNvPr id="128011" name="TextBox 47"/>
          <p:cNvSpPr txBox="1"/>
          <p:nvPr/>
        </p:nvSpPr>
        <p:spPr>
          <a:xfrm>
            <a:off x="2646363" y="3219450"/>
            <a:ext cx="5380037" cy="1149350"/>
          </a:xfrm>
          <a:prstGeom prst="rect">
            <a:avLst/>
          </a:prstGeom>
          <a:noFill/>
          <a:ln w="9525">
            <a:noFill/>
          </a:ln>
        </p:spPr>
        <p:txBody>
          <a:bodyPr lIns="68595" tIns="34297" rIns="68595" bIns="34297">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lnSpc>
                <a:spcPct val="130000"/>
              </a:lnSpc>
              <a:spcBef>
                <a:spcPct val="0"/>
              </a:spcBef>
              <a:buClrTx/>
              <a:buSzTx/>
              <a:buFontTx/>
              <a:buNone/>
            </a:pPr>
            <a:r>
              <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rPr>
              <a:t>1.</a:t>
            </a:r>
            <a:r>
              <a:rPr lang="zh-CN" altLang="en-US" sz="1800" dirty="0">
                <a:solidFill>
                  <a:schemeClr val="tx2"/>
                </a:solidFill>
                <a:latin typeface="Arial" panose="020B0604020202020204" pitchFamily="34" charset="0"/>
                <a:ea typeface="宋体" panose="02010600030101010101" pitchFamily="2" charset="-122"/>
                <a:sym typeface="Arial" panose="020B0604020202020204" pitchFamily="34" charset="0"/>
              </a:rPr>
              <a:t>系统程序，例如实时处理、控制程序等。</a:t>
            </a:r>
            <a:endPar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914400">
              <a:lnSpc>
                <a:spcPct val="130000"/>
              </a:lnSpc>
              <a:spcBef>
                <a:spcPct val="0"/>
              </a:spcBef>
              <a:buClrTx/>
              <a:buSzTx/>
              <a:buFontTx/>
              <a:buNone/>
            </a:pPr>
            <a:r>
              <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rPr>
              <a:t>2.</a:t>
            </a:r>
            <a:r>
              <a:rPr lang="zh-CN" altLang="en-US" sz="1800" dirty="0">
                <a:solidFill>
                  <a:schemeClr val="tx2"/>
                </a:solidFill>
                <a:latin typeface="Arial" panose="020B0604020202020204" pitchFamily="34" charset="0"/>
                <a:ea typeface="宋体" panose="02010600030101010101" pitchFamily="2" charset="-122"/>
                <a:sym typeface="Arial" panose="020B0604020202020204" pitchFamily="34" charset="0"/>
              </a:rPr>
              <a:t>紧密联系的硬件、软件和操作的限制条件下运行，软件规模任意。</a:t>
            </a:r>
            <a:endParaRPr lang="zh-CN" altLang="en-US" sz="1800" dirty="0">
              <a:solidFill>
                <a:schemeClr val="tx2"/>
              </a:solidFill>
              <a:latin typeface="Arial" panose="020B0604020202020204" pitchFamily="34" charset="0"/>
              <a:ea typeface="微软雅黑" panose="020B0503020204020204" charset="-122"/>
              <a:sym typeface="Arial" panose="020B0604020202020204" pitchFamily="34" charset="0"/>
            </a:endParaRPr>
          </a:p>
        </p:txBody>
      </p:sp>
      <p:sp>
        <p:nvSpPr>
          <p:cNvPr id="62" name="矩形 61"/>
          <p:cNvSpPr/>
          <p:nvPr/>
        </p:nvSpPr>
        <p:spPr>
          <a:xfrm>
            <a:off x="2555875" y="4589463"/>
            <a:ext cx="5419725" cy="131603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charset="-122"/>
              <a:cs typeface="Lucida Sans Unicode" panose="020B0602030504020204" pitchFamily="34" charset="0"/>
              <a:sym typeface="Arial" panose="020B0604020202020204" pitchFamily="34" charset="0"/>
            </a:endParaRPr>
          </a:p>
        </p:txBody>
      </p:sp>
      <p:sp>
        <p:nvSpPr>
          <p:cNvPr id="63" name="矩形 62"/>
          <p:cNvSpPr/>
          <p:nvPr/>
        </p:nvSpPr>
        <p:spPr>
          <a:xfrm>
            <a:off x="3367088" y="4414838"/>
            <a:ext cx="351631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cs typeface="Lucida Sans Unicode" panose="020B0602030504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Lucida Sans Unicode" panose="020B0602030504020204" pitchFamily="34" charset="0"/>
                <a:sym typeface="Arial" panose="020B0604020202020204" pitchFamily="34" charset="0"/>
              </a:rPr>
              <a:t>半有机</a:t>
            </a:r>
            <a:r>
              <a:rPr kumimoji="0" lang="en-US" altLang="zh-CN" sz="1800" b="0" i="0" u="none" strike="noStrike" kern="1200" cap="none" spc="0" normalizeH="0" baseline="0" noProof="0">
                <a:ln>
                  <a:noFill/>
                </a:ln>
                <a:solidFill>
                  <a:schemeClr val="bg2"/>
                </a:solidFill>
                <a:effectLst/>
                <a:uLnTx/>
                <a:uFillTx/>
                <a:latin typeface="Arial" panose="020B0604020202020204" pitchFamily="34" charset="0"/>
                <a:ea typeface="宋体" panose="02010600030101010101" pitchFamily="2" charset="-122"/>
                <a:cs typeface="Lucida Sans Unicode" panose="020B0602030504020204" pitchFamily="34" charset="0"/>
                <a:sym typeface="Arial" panose="020B0604020202020204" pitchFamily="34" charset="0"/>
              </a:rPr>
              <a:t>: Semidetached</a:t>
            </a:r>
            <a:endParaRPr kumimoji="0" lang="zh-CN" altLang="en-US" sz="1800" b="0" i="0" u="none" strike="noStrike" kern="1200" cap="none" spc="0" normalizeH="0" baseline="0" noProof="0">
              <a:ln>
                <a:noFill/>
              </a:ln>
              <a:solidFill>
                <a:schemeClr val="bg2"/>
              </a:solidFill>
              <a:effectLst/>
              <a:uLnTx/>
              <a:uFillTx/>
              <a:latin typeface="Arial" panose="020B0604020202020204" pitchFamily="34" charset="0"/>
              <a:ea typeface="微软雅黑" panose="020B0503020204020204" charset="-122"/>
              <a:cs typeface="Lucida Sans Unicode" panose="020B0602030504020204" pitchFamily="34" charset="0"/>
              <a:sym typeface="Arial" panose="020B0604020202020204" pitchFamily="34" charset="0"/>
            </a:endParaRPr>
          </a:p>
        </p:txBody>
      </p:sp>
      <p:sp>
        <p:nvSpPr>
          <p:cNvPr id="128014" name="TextBox 50"/>
          <p:cNvSpPr txBox="1"/>
          <p:nvPr/>
        </p:nvSpPr>
        <p:spPr>
          <a:xfrm>
            <a:off x="2646363" y="4735513"/>
            <a:ext cx="5472112" cy="1149350"/>
          </a:xfrm>
          <a:prstGeom prst="rect">
            <a:avLst/>
          </a:prstGeom>
          <a:noFill/>
          <a:ln w="9525">
            <a:noFill/>
          </a:ln>
        </p:spPr>
        <p:txBody>
          <a:bodyPr lIns="68595" tIns="34297" rIns="68595" bIns="34297">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lnSpc>
                <a:spcPct val="130000"/>
              </a:lnSpc>
              <a:spcBef>
                <a:spcPct val="0"/>
              </a:spcBef>
              <a:buClrTx/>
              <a:buSzTx/>
              <a:buFontTx/>
              <a:buNone/>
            </a:pPr>
            <a:r>
              <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rPr>
              <a:t>1.</a:t>
            </a:r>
            <a:r>
              <a:rPr lang="zh-CN" altLang="en-US" sz="1800" dirty="0">
                <a:solidFill>
                  <a:schemeClr val="tx2"/>
                </a:solidFill>
                <a:latin typeface="Arial" panose="020B0604020202020204" pitchFamily="34" charset="0"/>
                <a:ea typeface="宋体" panose="02010600030101010101" pitchFamily="2" charset="-122"/>
                <a:sym typeface="Arial" panose="020B0604020202020204" pitchFamily="34" charset="0"/>
              </a:rPr>
              <a:t>各类实用程序，介于上述两种软件之间，例如编译器（程序）。</a:t>
            </a:r>
            <a:endPar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endParaRPr>
          </a:p>
          <a:p>
            <a:pPr marL="0" lvl="0" indent="0" defTabSz="914400">
              <a:lnSpc>
                <a:spcPct val="130000"/>
              </a:lnSpc>
              <a:spcBef>
                <a:spcPct val="0"/>
              </a:spcBef>
              <a:buClrTx/>
              <a:buSzTx/>
              <a:buFontTx/>
              <a:buNone/>
            </a:pPr>
            <a:r>
              <a:rPr lang="en-US" altLang="zh-CN" sz="1800" dirty="0">
                <a:solidFill>
                  <a:schemeClr val="tx2"/>
                </a:solidFill>
                <a:latin typeface="Arial" panose="020B0604020202020204" pitchFamily="34" charset="0"/>
                <a:ea typeface="宋体" panose="02010600030101010101" pitchFamily="2" charset="-122"/>
                <a:sym typeface="Arial" panose="020B0604020202020204" pitchFamily="34" charset="0"/>
              </a:rPr>
              <a:t>2.</a:t>
            </a:r>
            <a:r>
              <a:rPr lang="zh-CN" altLang="en-US" sz="1800" dirty="0">
                <a:solidFill>
                  <a:schemeClr val="tx2"/>
                </a:solidFill>
                <a:latin typeface="Arial" panose="020B0604020202020204" pitchFamily="34" charset="0"/>
                <a:ea typeface="宋体" panose="02010600030101010101" pitchFamily="2" charset="-122"/>
                <a:sym typeface="Arial" panose="020B0604020202020204" pitchFamily="34" charset="0"/>
              </a:rPr>
              <a:t>规模和复杂度都属于中等或者更高。</a:t>
            </a:r>
            <a:endParaRPr lang="zh-CN" altLang="en-US" sz="1800" dirty="0">
              <a:solidFill>
                <a:schemeClr val="tx2"/>
              </a:solidFill>
              <a:latin typeface="Arial" panose="020B0604020202020204" pitchFamily="34" charset="0"/>
              <a:ea typeface="微软雅黑" panose="020B0503020204020204" charset="-122"/>
              <a:sym typeface="Arial" panose="020B0604020202020204" pitchFamily="34" charset="0"/>
            </a:endParaRPr>
          </a:p>
        </p:txBody>
      </p:sp>
      <p:cxnSp>
        <p:nvCxnSpPr>
          <p:cNvPr id="20" name="直接连接符 19"/>
          <p:cNvCxnSpPr/>
          <p:nvPr/>
        </p:nvCxnSpPr>
        <p:spPr>
          <a:xfrm>
            <a:off x="400050" y="1495425"/>
            <a:ext cx="8636000" cy="4921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8016" name="TextBox 24"/>
          <p:cNvSpPr txBox="1"/>
          <p:nvPr/>
        </p:nvSpPr>
        <p:spPr>
          <a:xfrm>
            <a:off x="3186113" y="835025"/>
            <a:ext cx="3879850" cy="585788"/>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r>
              <a:rPr lang="en-US" altLang="zh-CN" sz="3200" b="1" dirty="0">
                <a:solidFill>
                  <a:srgbClr val="DE0000"/>
                </a:solidFill>
                <a:latin typeface="黑体" panose="02010609060101010101" pitchFamily="49" charset="-122"/>
                <a:ea typeface="黑体" panose="02010609060101010101" pitchFamily="49" charset="-122"/>
              </a:rPr>
              <a:t>COCOMO</a:t>
            </a:r>
            <a:r>
              <a:rPr lang="zh-CN" altLang="en-US" sz="3200" b="1" dirty="0">
                <a:solidFill>
                  <a:srgbClr val="DE0000"/>
                </a:solidFill>
                <a:latin typeface="黑体" panose="02010609060101010101" pitchFamily="49" charset="-122"/>
                <a:ea typeface="黑体" panose="02010609060101010101" pitchFamily="49" charset="-122"/>
              </a:rPr>
              <a:t>项目类别</a:t>
            </a:r>
            <a:endParaRPr lang="zh-CN" altLang="zh-CN" sz="3200" b="1" dirty="0">
              <a:solidFill>
                <a:srgbClr val="DE0000"/>
              </a:solidFill>
              <a:latin typeface="黑体" panose="02010609060101010101" pitchFamily="49" charset="-122"/>
              <a:ea typeface="黑体" panose="02010609060101010101" pitchFamily="49" charset="-122"/>
            </a:endParaRPr>
          </a:p>
        </p:txBody>
      </p:sp>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9" name="直接连接符 8"/>
          <p:cNvCxnSpPr/>
          <p:nvPr/>
        </p:nvCxnSpPr>
        <p:spPr>
          <a:xfrm>
            <a:off x="400050" y="1495425"/>
            <a:ext cx="8353425"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24"/>
          <p:cNvSpPr txBox="1">
            <a:spLocks noChangeArrowheads="1"/>
          </p:cNvSpPr>
          <p:nvPr/>
        </p:nvSpPr>
        <p:spPr bwMode="auto">
          <a:xfrm>
            <a:off x="3563938" y="708025"/>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rPr>
              <a:t>基本</a:t>
            </a:r>
            <a:r>
              <a:rPr kumimoji="0" lang="en-US" altLang="zh-CN"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rPr>
              <a:t>COCOMO</a:t>
            </a:r>
            <a:endParaRPr kumimoji="0" lang="en-US" altLang="zh-CN"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endParaRPr>
          </a:p>
        </p:txBody>
      </p:sp>
      <p:sp>
        <p:nvSpPr>
          <p:cNvPr id="8" name="Rectangle 3"/>
          <p:cNvSpPr txBox="1">
            <a:spLocks noChangeArrowheads="1"/>
          </p:cNvSpPr>
          <p:nvPr/>
        </p:nvSpPr>
        <p:spPr>
          <a:xfrm>
            <a:off x="396875" y="1628775"/>
            <a:ext cx="8367713" cy="4176713"/>
          </a:xfrm>
          <a:prstGeom prst="rect">
            <a:avLst/>
          </a:prstGeom>
          <a:ln w="28575">
            <a:solidFill>
              <a:schemeClr val="accent1">
                <a:lumMod val="75000"/>
              </a:schemeClr>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32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30053" name="Rectangle 3"/>
          <p:cNvSpPr txBox="1"/>
          <p:nvPr/>
        </p:nvSpPr>
        <p:spPr>
          <a:xfrm>
            <a:off x="4886325" y="1895475"/>
            <a:ext cx="3773488" cy="1490663"/>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42900" lvl="0" indent="-342900" defTabSz="914400" eaLnBrk="1" hangingPunct="1">
              <a:lnSpc>
                <a:spcPct val="150000"/>
              </a:lnSpc>
              <a:spcBef>
                <a:spcPct val="20000"/>
              </a:spcBef>
              <a:buClrTx/>
              <a:buSzTx/>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E= </a:t>
            </a:r>
            <a:r>
              <a:rPr lang="en-US" altLang="zh-CN" sz="2000" dirty="0">
                <a:solidFill>
                  <a:srgbClr val="FF0000"/>
                </a:solidFill>
                <a:ea typeface="宋体" panose="02010600030101010101" pitchFamily="2" charset="-122"/>
              </a:rPr>
              <a:t>ax</a:t>
            </a:r>
            <a:r>
              <a:rPr lang="en-US" altLang="zh-CN" sz="2000" dirty="0">
                <a:solidFill>
                  <a:srgbClr val="FF0000"/>
                </a:solidFill>
                <a:latin typeface="黑体" panose="02010609060101010101" pitchFamily="49" charset="-122"/>
                <a:ea typeface="黑体" panose="02010609060101010101" pitchFamily="49" charset="-122"/>
              </a:rPr>
              <a:t>(KLOC)</a:t>
            </a:r>
            <a:r>
              <a:rPr lang="en-US" altLang="zh-CN" sz="2000" baseline="30000" dirty="0">
                <a:solidFill>
                  <a:srgbClr val="FF0000"/>
                </a:solidFill>
                <a:ea typeface="宋体" panose="02010600030101010101" pitchFamily="2" charset="-122"/>
              </a:rPr>
              <a:t>b</a:t>
            </a:r>
            <a:r>
              <a:rPr lang="en-US" altLang="zh-CN" sz="2000" dirty="0">
                <a:solidFill>
                  <a:srgbClr val="FF0000"/>
                </a:solidFill>
                <a:latin typeface="黑体" panose="02010609060101010101" pitchFamily="49" charset="-122"/>
                <a:ea typeface="黑体" panose="02010609060101010101" pitchFamily="49" charset="-122"/>
              </a:rPr>
              <a:t>xF</a:t>
            </a:r>
            <a:endParaRPr lang="en-US" altLang="zh-CN" sz="2000" dirty="0">
              <a:solidFill>
                <a:srgbClr val="FF0000"/>
              </a:solidFill>
              <a:latin typeface="黑体" panose="02010609060101010101" pitchFamily="49" charset="-122"/>
              <a:ea typeface="黑体" panose="02010609060101010101" pitchFamily="49" charset="-122"/>
            </a:endParaRPr>
          </a:p>
          <a:p>
            <a:pPr marL="342900" lvl="0" indent="-342900" defTabSz="914400" eaLnBrk="1" hangingPunct="1">
              <a:lnSpc>
                <a:spcPct val="150000"/>
              </a:lnSpc>
              <a:spcBef>
                <a:spcPct val="20000"/>
              </a:spcBef>
              <a:buClrTx/>
              <a:buSzTx/>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a</a:t>
            </a:r>
            <a:r>
              <a:rPr lang="zh-CN" altLang="en-US" sz="2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b</a:t>
            </a:r>
            <a:r>
              <a:rPr lang="zh-CN" altLang="en-US" sz="2000" dirty="0">
                <a:solidFill>
                  <a:schemeClr val="tx1"/>
                </a:solidFill>
                <a:latin typeface="黑体" panose="02010609060101010101" pitchFamily="49" charset="-122"/>
                <a:ea typeface="黑体" panose="02010609060101010101" pitchFamily="49" charset="-122"/>
              </a:rPr>
              <a:t>是系数</a:t>
            </a:r>
            <a:endParaRPr lang="en-US" altLang="zh-CN" sz="2000" dirty="0">
              <a:solidFill>
                <a:schemeClr val="tx1"/>
              </a:solidFill>
              <a:latin typeface="黑体" panose="02010609060101010101" pitchFamily="49" charset="-122"/>
              <a:ea typeface="黑体" panose="02010609060101010101" pitchFamily="49" charset="-122"/>
            </a:endParaRPr>
          </a:p>
          <a:p>
            <a:pPr marL="342900" lvl="0" indent="-342900" defTabSz="914400" eaLnBrk="1" hangingPunct="1">
              <a:lnSpc>
                <a:spcPct val="150000"/>
              </a:lnSpc>
              <a:spcBef>
                <a:spcPct val="20000"/>
              </a:spcBef>
              <a:buClrTx/>
              <a:buSzTx/>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F</a:t>
            </a:r>
            <a:r>
              <a:rPr lang="zh-CN" altLang="en-US" sz="2000" dirty="0">
                <a:solidFill>
                  <a:schemeClr val="tx1"/>
                </a:solidFill>
                <a:latin typeface="黑体" panose="02010609060101010101" pitchFamily="49" charset="-122"/>
                <a:ea typeface="黑体" panose="02010609060101010101" pitchFamily="49" charset="-122"/>
              </a:rPr>
              <a:t>乘法因子是对公式的校正系数</a:t>
            </a:r>
            <a:endParaRPr lang="zh-CN" altLang="en-US" sz="2000" dirty="0">
              <a:solidFill>
                <a:schemeClr val="tx1"/>
              </a:solidFill>
              <a:latin typeface="黑体" panose="02010609060101010101" pitchFamily="49" charset="-122"/>
              <a:ea typeface="黑体" panose="02010609060101010101" pitchFamily="49" charset="-122"/>
            </a:endParaRPr>
          </a:p>
          <a:p>
            <a:pPr lvl="2" defTabSz="914400" eaLnBrk="1" hangingPunct="1">
              <a:spcBef>
                <a:spcPct val="20000"/>
              </a:spcBef>
              <a:buClrTx/>
              <a:buSzTx/>
              <a:buFont typeface="Monotype Sorts" charset="0"/>
              <a:buNone/>
            </a:pPr>
            <a:endParaRPr lang="zh-CN" altLang="en-US" sz="2400" dirty="0">
              <a:solidFill>
                <a:schemeClr val="tx1"/>
              </a:solidFill>
              <a:latin typeface="黑体" panose="02010609060101010101" pitchFamily="49" charset="-122"/>
              <a:ea typeface="黑体" panose="02010609060101010101" pitchFamily="49" charset="-122"/>
            </a:endParaRPr>
          </a:p>
          <a:p>
            <a:pPr marL="742950" lvl="1" indent="-285750" defTabSz="914400" eaLnBrk="1" hangingPunct="1">
              <a:spcBef>
                <a:spcPct val="20000"/>
              </a:spcBef>
              <a:buClrTx/>
              <a:buSzTx/>
              <a:buFont typeface="Monotype Sorts" charset="0"/>
              <a:buNone/>
            </a:pPr>
            <a:r>
              <a:rPr lang="zh-CN" altLang="en-US" dirty="0">
                <a:solidFill>
                  <a:schemeClr val="tx1"/>
                </a:solidFill>
                <a:latin typeface="黑体" panose="02010609060101010101" pitchFamily="49" charset="-122"/>
                <a:ea typeface="黑体" panose="02010609060101010101" pitchFamily="49" charset="-122"/>
              </a:rPr>
              <a:t> </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30054" name="TextBox 1"/>
          <p:cNvSpPr txBox="1"/>
          <p:nvPr/>
        </p:nvSpPr>
        <p:spPr>
          <a:xfrm>
            <a:off x="1087438" y="1912938"/>
            <a:ext cx="606425" cy="1323975"/>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SzTx/>
              <a:buFontTx/>
              <a:buNone/>
            </a:pPr>
            <a:r>
              <a:rPr lang="zh-CN" altLang="en-US" sz="1600" dirty="0">
                <a:solidFill>
                  <a:schemeClr val="accent2"/>
                </a:solidFill>
                <a:latin typeface="黑体" panose="02010609060101010101" pitchFamily="49" charset="-122"/>
                <a:ea typeface="黑体" panose="02010609060101010101" pitchFamily="49" charset="-122"/>
              </a:rPr>
              <a:t>基本</a:t>
            </a:r>
            <a:r>
              <a:rPr lang="en-US" altLang="zh-CN" sz="1600" dirty="0">
                <a:solidFill>
                  <a:schemeClr val="accent2"/>
                </a:solidFill>
                <a:latin typeface="黑体" panose="02010609060101010101" pitchFamily="49" charset="-122"/>
                <a:ea typeface="黑体" panose="02010609060101010101" pitchFamily="49" charset="-122"/>
              </a:rPr>
              <a:t>COCOMO-81</a:t>
            </a:r>
            <a:r>
              <a:rPr lang="zh-CN" altLang="en-US" sz="1600" dirty="0">
                <a:solidFill>
                  <a:schemeClr val="accent2"/>
                </a:solidFill>
                <a:latin typeface="黑体" panose="02010609060101010101" pitchFamily="49" charset="-122"/>
                <a:ea typeface="黑体" panose="02010609060101010101" pitchFamily="49" charset="-122"/>
              </a:rPr>
              <a:t>系数表</a:t>
            </a:r>
            <a:endParaRPr lang="zh-CN" altLang="en-US" sz="1600" dirty="0">
              <a:solidFill>
                <a:schemeClr val="accent2"/>
              </a:solidFill>
              <a:latin typeface="黑体" panose="02010609060101010101" pitchFamily="49" charset="-122"/>
              <a:ea typeface="黑体" panose="02010609060101010101" pitchFamily="49" charset="-122"/>
            </a:endParaRPr>
          </a:p>
        </p:txBody>
      </p:sp>
      <p:graphicFrame>
        <p:nvGraphicFramePr>
          <p:cNvPr id="21" name="Group 46"/>
          <p:cNvGraphicFramePr>
            <a:graphicFrameLocks noGrp="1"/>
          </p:cNvGraphicFramePr>
          <p:nvPr>
            <p:custDataLst>
              <p:tags r:id="rId1"/>
            </p:custDataLst>
          </p:nvPr>
        </p:nvGraphicFramePr>
        <p:xfrm>
          <a:off x="1922463" y="1684338"/>
          <a:ext cx="2787650" cy="1744663"/>
        </p:xfrm>
        <a:graphic>
          <a:graphicData uri="http://schemas.openxmlformats.org/drawingml/2006/table">
            <a:tbl>
              <a:tblPr/>
              <a:tblGrid>
                <a:gridCol w="1065778"/>
                <a:gridCol w="864160"/>
                <a:gridCol w="857712"/>
              </a:tblGrid>
              <a:tr h="436165">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方式</a:t>
                      </a:r>
                      <a:endPar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28575"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a</a:t>
                      </a:r>
                      <a:endPar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28575"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b</a:t>
                      </a:r>
                      <a:endPar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28575"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r>
              <a:tr h="436165">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有机</a:t>
                      </a:r>
                      <a:endPar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2.4</a:t>
                      </a:r>
                      <a:endPar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1.05</a:t>
                      </a:r>
                      <a:endPar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r>
              <a:tr h="436165">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半有机</a:t>
                      </a:r>
                      <a:endPar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3.0</a:t>
                      </a:r>
                      <a:endPar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1.12</a:t>
                      </a:r>
                      <a:endPar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r>
              <a:tr h="436165">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嵌入式</a:t>
                      </a:r>
                      <a:endParaRPr kumimoji="1" lang="zh-CN" altLang="en-US"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28575"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a:ln>
                            <a:noFill/>
                          </a:ln>
                          <a:solidFill>
                            <a:schemeClr val="tx1">
                              <a:lumMod val="95000"/>
                              <a:lumOff val="5000"/>
                            </a:schemeClr>
                          </a:solidFill>
                          <a:effectLst/>
                          <a:latin typeface="Arial Narrow" panose="020B0606020202030204" pitchFamily="34" charset="0"/>
                          <a:ea typeface="宋体" panose="02010600030101010101" pitchFamily="2" charset="-122"/>
                        </a:rPr>
                        <a:t>3.6</a:t>
                      </a:r>
                      <a:endParaRPr kumimoji="1" lang="en-US" altLang="zh-CN" sz="2000" b="0" i="0" u="none" strike="noStrike" cap="none" normalizeH="0" baseline="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28575"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rPr>
                        <a:t>1.2</a:t>
                      </a:r>
                      <a:endParaRPr kumimoji="1" lang="en-US" altLang="zh-CN" sz="2000" b="0" i="0" u="none" strike="noStrike" cap="none" normalizeH="0" baseline="0" dirty="0">
                        <a:ln>
                          <a:noFill/>
                        </a:ln>
                        <a:solidFill>
                          <a:schemeClr val="tx1">
                            <a:lumMod val="95000"/>
                            <a:lumOff val="5000"/>
                          </a:schemeClr>
                        </a:solidFill>
                        <a:effectLst/>
                        <a:latin typeface="Arial Narrow" panose="020B0606020202030204" pitchFamily="34" charset="0"/>
                        <a:ea typeface="宋体" panose="02010600030101010101" pitchFamily="2" charset="-122"/>
                      </a:endParaRPr>
                    </a:p>
                  </a:txBody>
                  <a:tcPr marL="91447" marR="91447"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28575" cap="flat" cmpd="sng" algn="ctr">
                      <a:solidFill>
                        <a:schemeClr val="tx1"/>
                      </a:solidFill>
                      <a:prstDash val="solid"/>
                      <a:round/>
                      <a:headEnd type="none" w="sm" len="sm"/>
                      <a:tailEnd type="stealth" w="med" len="lg"/>
                    </a:lnB>
                    <a:lnTlToBr>
                      <a:noFill/>
                    </a:lnTlToBr>
                    <a:lnBlToTr>
                      <a:noFill/>
                    </a:lnBlToTr>
                    <a:noFill/>
                  </a:tcPr>
                </a:tc>
              </a:tr>
            </a:tbl>
          </a:graphicData>
        </a:graphic>
      </p:graphicFrame>
      <p:sp>
        <p:nvSpPr>
          <p:cNvPr id="130077" name="TextBox 1"/>
          <p:cNvSpPr txBox="1"/>
          <p:nvPr/>
        </p:nvSpPr>
        <p:spPr>
          <a:xfrm>
            <a:off x="4932363" y="1628775"/>
            <a:ext cx="2486025" cy="338138"/>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SzTx/>
              <a:buFontTx/>
              <a:buNone/>
            </a:pPr>
            <a:r>
              <a:rPr lang="zh-CN" altLang="en-US" sz="1600" dirty="0">
                <a:solidFill>
                  <a:srgbClr val="D72925"/>
                </a:solidFill>
                <a:latin typeface="黑体" panose="02010609060101010101" pitchFamily="49" charset="-122"/>
                <a:ea typeface="黑体" panose="02010609060101010101" pitchFamily="49" charset="-122"/>
              </a:rPr>
              <a:t>注：基本</a:t>
            </a:r>
            <a:r>
              <a:rPr lang="en-US" altLang="zh-CN" sz="1600" dirty="0">
                <a:solidFill>
                  <a:srgbClr val="D72925"/>
                </a:solidFill>
                <a:latin typeface="黑体" panose="02010609060101010101" pitchFamily="49" charset="-122"/>
                <a:ea typeface="黑体" panose="02010609060101010101" pitchFamily="49" charset="-122"/>
              </a:rPr>
              <a:t>COCOMO-81</a:t>
            </a:r>
            <a:r>
              <a:rPr lang="zh-CN" altLang="en-US" sz="1600" dirty="0">
                <a:solidFill>
                  <a:srgbClr val="D72925"/>
                </a:solidFill>
                <a:latin typeface="黑体" panose="02010609060101010101" pitchFamily="49" charset="-122"/>
                <a:ea typeface="黑体" panose="02010609060101010101" pitchFamily="49" charset="-122"/>
              </a:rPr>
              <a:t>中</a:t>
            </a:r>
            <a:r>
              <a:rPr lang="en-US" altLang="zh-CN" sz="1600" dirty="0">
                <a:solidFill>
                  <a:srgbClr val="D72925"/>
                </a:solidFill>
                <a:latin typeface="黑体" panose="02010609060101010101" pitchFamily="49" charset="-122"/>
                <a:ea typeface="黑体" panose="02010609060101010101" pitchFamily="49" charset="-122"/>
              </a:rPr>
              <a:t>F=1</a:t>
            </a:r>
            <a:endParaRPr lang="en-US" altLang="zh-CN" sz="1600" dirty="0">
              <a:solidFill>
                <a:srgbClr val="D72925"/>
              </a:solidFill>
              <a:latin typeface="黑体" panose="02010609060101010101" pitchFamily="49" charset="-122"/>
              <a:ea typeface="黑体" panose="02010609060101010101" pitchFamily="49" charset="-122"/>
            </a:endParaRPr>
          </a:p>
        </p:txBody>
      </p:sp>
      <p:sp>
        <p:nvSpPr>
          <p:cNvPr id="130078" name="Rectangle 3"/>
          <p:cNvSpPr txBox="1"/>
          <p:nvPr/>
        </p:nvSpPr>
        <p:spPr>
          <a:xfrm>
            <a:off x="827088" y="3511550"/>
            <a:ext cx="7158037" cy="2078038"/>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42900" lvl="0" indent="-342900" defTabSz="914400" eaLnBrk="1" hangingPunct="1">
              <a:spcBef>
                <a:spcPct val="20000"/>
              </a:spcBef>
              <a:buClrTx/>
              <a:buSzTx/>
              <a:buFontTx/>
              <a:buNone/>
            </a:pPr>
            <a:r>
              <a:rPr lang="en-US" altLang="zh-CN" sz="2400" dirty="0">
                <a:solidFill>
                  <a:srgbClr val="FF0000"/>
                </a:solidFill>
                <a:latin typeface="Times New Roman" panose="02020603050405020304" pitchFamily="18" charset="0"/>
                <a:ea typeface="宋体" panose="02010600030101010101" pitchFamily="2" charset="-122"/>
              </a:rPr>
              <a:t>Eg:</a:t>
            </a:r>
            <a:r>
              <a:rPr lang="zh-CN" altLang="en-US" sz="2400" dirty="0">
                <a:solidFill>
                  <a:srgbClr val="FF0000"/>
                </a:solidFill>
                <a:latin typeface="Times New Roman" panose="02020603050405020304" pitchFamily="18" charset="0"/>
                <a:ea typeface="宋体" panose="02010600030101010101" pitchFamily="2" charset="-122"/>
              </a:rPr>
              <a:t>一个</a:t>
            </a:r>
            <a:r>
              <a:rPr lang="en-US" altLang="zh-CN" sz="2400" dirty="0">
                <a:solidFill>
                  <a:srgbClr val="FF0000"/>
                </a:solidFill>
                <a:latin typeface="Times New Roman" panose="02020603050405020304" pitchFamily="18" charset="0"/>
                <a:ea typeface="宋体" panose="02010600030101010101" pitchFamily="2" charset="-122"/>
              </a:rPr>
              <a:t>33.3 KLOC</a:t>
            </a:r>
            <a:r>
              <a:rPr lang="zh-CN" altLang="en-US" sz="2400" dirty="0">
                <a:solidFill>
                  <a:srgbClr val="FF0000"/>
                </a:solidFill>
                <a:latin typeface="Times New Roman" panose="02020603050405020304" pitchFamily="18" charset="0"/>
                <a:ea typeface="宋体" panose="02010600030101010101" pitchFamily="2" charset="-122"/>
              </a:rPr>
              <a:t>的软件开发项目，属于中等规模、</a:t>
            </a:r>
            <a:r>
              <a:rPr lang="zh-CN" altLang="en-US" sz="2400" u="sng" dirty="0">
                <a:solidFill>
                  <a:srgbClr val="FF0000"/>
                </a:solidFill>
                <a:latin typeface="Times New Roman" panose="02020603050405020304" pitchFamily="18" charset="0"/>
                <a:ea typeface="宋体" panose="02010600030101010101" pitchFamily="2" charset="-122"/>
              </a:rPr>
              <a:t>半有机</a:t>
            </a:r>
            <a:r>
              <a:rPr lang="zh-CN" altLang="en-US" sz="2400" dirty="0">
                <a:solidFill>
                  <a:srgbClr val="FF0000"/>
                </a:solidFill>
                <a:latin typeface="Times New Roman" panose="02020603050405020304" pitchFamily="18" charset="0"/>
                <a:ea typeface="宋体" panose="02010600030101010101" pitchFamily="2" charset="-122"/>
              </a:rPr>
              <a:t>型的项目，采用基本</a:t>
            </a:r>
            <a:r>
              <a:rPr lang="en-US" altLang="zh-CN" sz="2400" dirty="0">
                <a:solidFill>
                  <a:srgbClr val="FF0000"/>
                </a:solidFill>
                <a:latin typeface="黑体" panose="02010609060101010101" pitchFamily="49" charset="-122"/>
                <a:ea typeface="黑体" panose="02010609060101010101" pitchFamily="49" charset="-122"/>
              </a:rPr>
              <a:t>COCOMO</a:t>
            </a:r>
            <a:r>
              <a:rPr lang="zh-CN" altLang="en-US" sz="2400" dirty="0">
                <a:solidFill>
                  <a:srgbClr val="666666"/>
                </a:solidFill>
                <a:latin typeface="Times New Roman" panose="02020603050405020304" pitchFamily="18" charset="0"/>
                <a:ea typeface="宋体" panose="02010600030101010101" pitchFamily="2" charset="-122"/>
              </a:rPr>
              <a:t>：</a:t>
            </a:r>
            <a:endParaRPr lang="zh-CN" altLang="en-US" sz="2400" dirty="0">
              <a:solidFill>
                <a:srgbClr val="66666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Tx/>
              <a:buNone/>
            </a:pPr>
            <a:endParaRPr lang="zh-CN" altLang="en-US" sz="2400" dirty="0">
              <a:solidFill>
                <a:srgbClr val="66666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Tx/>
              <a:buChar char="o"/>
            </a:pPr>
            <a:r>
              <a:rPr lang="en-US" altLang="zh-CN" sz="2400" dirty="0">
                <a:solidFill>
                  <a:srgbClr val="FF0000"/>
                </a:solidFill>
                <a:latin typeface="Times New Roman" panose="02020603050405020304" pitchFamily="18" charset="0"/>
                <a:ea typeface="宋体" panose="02010600030101010101" pitchFamily="2" charset="-122"/>
              </a:rPr>
              <a:t>a=3.0</a:t>
            </a:r>
            <a:r>
              <a:rPr lang="zh-CN" altLang="en-US" sz="2400" dirty="0">
                <a:solidFill>
                  <a:srgbClr val="FF0000"/>
                </a:solidFill>
                <a:latin typeface="Times New Roman" panose="02020603050405020304" pitchFamily="18" charset="0"/>
                <a:ea typeface="宋体" panose="02010600030101010101" pitchFamily="2" charset="-122"/>
              </a:rPr>
              <a:t>，</a:t>
            </a:r>
            <a:r>
              <a:rPr lang="en-US" altLang="zh-CN" sz="2400" dirty="0">
                <a:solidFill>
                  <a:srgbClr val="FF0000"/>
                </a:solidFill>
                <a:latin typeface="Times New Roman" panose="02020603050405020304" pitchFamily="18" charset="0"/>
                <a:ea typeface="宋体" panose="02010600030101010101" pitchFamily="2" charset="-122"/>
              </a:rPr>
              <a:t>b=1.12</a:t>
            </a:r>
            <a:r>
              <a:rPr lang="zh-CN" altLang="en-US" sz="2400" dirty="0">
                <a:solidFill>
                  <a:srgbClr val="FF0000"/>
                </a:solidFill>
                <a:latin typeface="Times New Roman" panose="02020603050405020304" pitchFamily="18" charset="0"/>
                <a:ea typeface="宋体" panose="02010600030101010101" pitchFamily="2" charset="-122"/>
              </a:rPr>
              <a:t>。</a:t>
            </a:r>
            <a:endParaRPr lang="zh-CN" altLang="en-US" sz="2400" dirty="0">
              <a:solidFill>
                <a:srgbClr val="FF0000"/>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Tx/>
              <a:buChar char="o"/>
            </a:pPr>
            <a:r>
              <a:rPr lang="en-US" altLang="zh-CN" sz="2400" dirty="0">
                <a:solidFill>
                  <a:srgbClr val="FF0000"/>
                </a:solidFill>
                <a:latin typeface="Times New Roman" panose="02020603050405020304" pitchFamily="18" charset="0"/>
                <a:ea typeface="宋体" panose="02010600030101010101" pitchFamily="2" charset="-122"/>
              </a:rPr>
              <a:t>E= ax(KLOC)</a:t>
            </a:r>
            <a:r>
              <a:rPr lang="en-US" altLang="zh-CN" sz="2400" baseline="30000" dirty="0">
                <a:solidFill>
                  <a:srgbClr val="FF0000"/>
                </a:solidFill>
                <a:latin typeface="Times New Roman" panose="02020603050405020304" pitchFamily="18" charset="0"/>
                <a:ea typeface="宋体" panose="02010600030101010101" pitchFamily="2" charset="-122"/>
              </a:rPr>
              <a:t>b</a:t>
            </a:r>
            <a:r>
              <a:rPr lang="en-US" altLang="zh-CN" sz="2400" dirty="0">
                <a:solidFill>
                  <a:srgbClr val="FF0000"/>
                </a:solidFill>
                <a:latin typeface="Times New Roman" panose="02020603050405020304" pitchFamily="18" charset="0"/>
                <a:ea typeface="宋体" panose="02010600030101010101" pitchFamily="2" charset="-122"/>
              </a:rPr>
              <a:t>xF=</a:t>
            </a:r>
            <a:r>
              <a:rPr lang="en-US" altLang="zh-CN" sz="2400" dirty="0">
                <a:solidFill>
                  <a:srgbClr val="FF0000"/>
                </a:solidFill>
                <a:ea typeface="宋体" panose="02010600030101010101" pitchFamily="2" charset="-122"/>
              </a:rPr>
              <a:t>3.0x</a:t>
            </a:r>
            <a:r>
              <a:rPr lang="en-US" altLang="zh-CN" sz="2400" dirty="0">
                <a:solidFill>
                  <a:srgbClr val="FF0000"/>
                </a:solidFill>
                <a:latin typeface="黑体" panose="02010609060101010101" pitchFamily="49" charset="-122"/>
                <a:ea typeface="黑体" panose="02010609060101010101" pitchFamily="49" charset="-122"/>
              </a:rPr>
              <a:t>33.3</a:t>
            </a:r>
            <a:r>
              <a:rPr lang="en-US" altLang="zh-CN" sz="2400" baseline="30000" dirty="0">
                <a:solidFill>
                  <a:srgbClr val="FF0000"/>
                </a:solidFill>
                <a:ea typeface="宋体" panose="02010600030101010101" pitchFamily="2" charset="-122"/>
              </a:rPr>
              <a:t>1.12</a:t>
            </a:r>
            <a:r>
              <a:rPr lang="en-US" altLang="zh-CN" sz="2400" dirty="0">
                <a:solidFill>
                  <a:srgbClr val="FF0000"/>
                </a:solidFill>
                <a:latin typeface="黑体" panose="02010609060101010101" pitchFamily="49" charset="-122"/>
                <a:ea typeface="黑体" panose="02010609060101010101" pitchFamily="49" charset="-122"/>
              </a:rPr>
              <a:t>x1=152pm</a:t>
            </a:r>
            <a:endParaRPr lang="en-US" altLang="zh-CN" sz="2400" dirty="0">
              <a:solidFill>
                <a:srgbClr val="FF0000"/>
              </a:solidFill>
              <a:latin typeface="黑体" panose="02010609060101010101" pitchFamily="49" charset="-122"/>
              <a:ea typeface="黑体" panose="02010609060101010101" pitchFamily="49" charset="-122"/>
            </a:endParaRPr>
          </a:p>
          <a:p>
            <a:pPr marL="342900" lvl="0" indent="-342900" defTabSz="914400" eaLnBrk="1" hangingPunct="1">
              <a:spcBef>
                <a:spcPct val="20000"/>
              </a:spcBef>
              <a:buClrTx/>
              <a:buSzTx/>
              <a:buFont typeface="Arial" panose="020B0604020202020204" pitchFamily="34" charset="0"/>
              <a:buNone/>
            </a:pPr>
            <a:endParaRPr lang="en-US" altLang="zh-CN" sz="24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slow" advClick="0">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 name="直接连接符 14"/>
          <p:cNvCxnSpPr/>
          <p:nvPr/>
        </p:nvCxnSpPr>
        <p:spPr>
          <a:xfrm>
            <a:off x="400050" y="1495425"/>
            <a:ext cx="8636000" cy="4921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2099" name="TextBox 1"/>
          <p:cNvSpPr txBox="1"/>
          <p:nvPr/>
        </p:nvSpPr>
        <p:spPr>
          <a:xfrm>
            <a:off x="2987675" y="1590675"/>
            <a:ext cx="4314825" cy="522288"/>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SzTx/>
              <a:buFontTx/>
              <a:buNone/>
            </a:pPr>
            <a:r>
              <a:rPr lang="zh-CN" altLang="en-US" dirty="0">
                <a:solidFill>
                  <a:schemeClr val="accent2"/>
                </a:solidFill>
                <a:latin typeface="黑体" panose="02010609060101010101" pitchFamily="49" charset="-122"/>
                <a:ea typeface="黑体" panose="02010609060101010101" pitchFamily="49" charset="-122"/>
              </a:rPr>
              <a:t>中等</a:t>
            </a:r>
            <a:r>
              <a:rPr lang="en-US" altLang="zh-CN" dirty="0">
                <a:solidFill>
                  <a:schemeClr val="accent2"/>
                </a:solidFill>
                <a:latin typeface="黑体" panose="02010609060101010101" pitchFamily="49" charset="-122"/>
                <a:ea typeface="黑体" panose="02010609060101010101" pitchFamily="49" charset="-122"/>
              </a:rPr>
              <a:t>COCOMO-81</a:t>
            </a:r>
            <a:r>
              <a:rPr lang="zh-CN" altLang="en-US" dirty="0">
                <a:solidFill>
                  <a:schemeClr val="accent2"/>
                </a:solidFill>
                <a:latin typeface="黑体" panose="02010609060101010101" pitchFamily="49" charset="-122"/>
                <a:ea typeface="黑体" panose="02010609060101010101" pitchFamily="49" charset="-122"/>
              </a:rPr>
              <a:t>系数表</a:t>
            </a:r>
            <a:endParaRPr lang="zh-CN" altLang="en-US" dirty="0">
              <a:solidFill>
                <a:schemeClr val="accent2"/>
              </a:solidFill>
              <a:latin typeface="黑体" panose="02010609060101010101" pitchFamily="49" charset="-122"/>
              <a:ea typeface="黑体" panose="02010609060101010101" pitchFamily="49" charset="-122"/>
            </a:endParaRPr>
          </a:p>
        </p:txBody>
      </p:sp>
      <p:sp>
        <p:nvSpPr>
          <p:cNvPr id="132100" name="TextBox 1"/>
          <p:cNvSpPr txBox="1"/>
          <p:nvPr/>
        </p:nvSpPr>
        <p:spPr>
          <a:xfrm>
            <a:off x="2843213" y="5353050"/>
            <a:ext cx="5187950" cy="8255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lnSpc>
                <a:spcPct val="150000"/>
              </a:lnSpc>
              <a:buClr>
                <a:schemeClr val="accent2"/>
              </a:buClr>
              <a:buSzPct val="60000"/>
              <a:buFont typeface="Wingdings" panose="05000000000000000000" pitchFamily="2" charset="2"/>
              <a:buNone/>
            </a:pPr>
            <a:r>
              <a:rPr lang="en-US" altLang="zh-CN" sz="3600" dirty="0">
                <a:solidFill>
                  <a:srgbClr val="FF0000"/>
                </a:solidFill>
                <a:latin typeface="黑体" panose="02010609060101010101" pitchFamily="49" charset="-122"/>
                <a:ea typeface="黑体" panose="02010609060101010101" pitchFamily="49" charset="-122"/>
              </a:rPr>
              <a:t>E= </a:t>
            </a:r>
            <a:r>
              <a:rPr lang="en-US" altLang="zh-CN" sz="3600" dirty="0">
                <a:solidFill>
                  <a:srgbClr val="FF0000"/>
                </a:solidFill>
                <a:latin typeface="Tw Cen MT" panose="020B0602020104020603" pitchFamily="34" charset="0"/>
                <a:ea typeface="华文仿宋" panose="02010600040101010101" pitchFamily="2" charset="-122"/>
              </a:rPr>
              <a:t>ax</a:t>
            </a:r>
            <a:r>
              <a:rPr lang="en-US" altLang="zh-CN" sz="3600" dirty="0">
                <a:solidFill>
                  <a:srgbClr val="FF0000"/>
                </a:solidFill>
                <a:latin typeface="黑体" panose="02010609060101010101" pitchFamily="49" charset="-122"/>
                <a:ea typeface="黑体" panose="02010609060101010101" pitchFamily="49" charset="-122"/>
              </a:rPr>
              <a:t>(KLOC)</a:t>
            </a:r>
            <a:r>
              <a:rPr lang="en-US" altLang="zh-CN" sz="3600" baseline="30000" dirty="0">
                <a:solidFill>
                  <a:srgbClr val="FF0000"/>
                </a:solidFill>
                <a:latin typeface="Tw Cen MT" panose="020B0602020104020603" pitchFamily="34" charset="0"/>
                <a:ea typeface="华文仿宋" panose="02010600040101010101" pitchFamily="2" charset="-122"/>
              </a:rPr>
              <a:t>b</a:t>
            </a:r>
            <a:r>
              <a:rPr lang="en-US" altLang="zh-CN" sz="3600" dirty="0">
                <a:solidFill>
                  <a:srgbClr val="FF0000"/>
                </a:solidFill>
                <a:latin typeface="黑体" panose="02010609060101010101" pitchFamily="49" charset="-122"/>
                <a:ea typeface="黑体" panose="02010609060101010101" pitchFamily="49" charset="-122"/>
              </a:rPr>
              <a:t>xF</a:t>
            </a:r>
            <a:endParaRPr lang="en-US" altLang="zh-CN" sz="3600" dirty="0">
              <a:solidFill>
                <a:srgbClr val="FF0000"/>
              </a:solidFill>
              <a:latin typeface="黑体" panose="02010609060101010101" pitchFamily="49" charset="-122"/>
              <a:ea typeface="黑体" panose="02010609060101010101" pitchFamily="49" charset="-122"/>
            </a:endParaRPr>
          </a:p>
        </p:txBody>
      </p:sp>
      <p:graphicFrame>
        <p:nvGraphicFramePr>
          <p:cNvPr id="27" name="Group 58"/>
          <p:cNvGraphicFramePr>
            <a:graphicFrameLocks noGrp="1"/>
          </p:cNvGraphicFramePr>
          <p:nvPr/>
        </p:nvGraphicFramePr>
        <p:xfrm>
          <a:off x="2300288" y="2386013"/>
          <a:ext cx="4835525" cy="2768600"/>
        </p:xfrm>
        <a:graphic>
          <a:graphicData uri="http://schemas.openxmlformats.org/drawingml/2006/table">
            <a:tbl>
              <a:tblPr/>
              <a:tblGrid>
                <a:gridCol w="2072368"/>
                <a:gridCol w="1243421"/>
                <a:gridCol w="1519736"/>
              </a:tblGrid>
              <a:tr h="692150">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方式</a:t>
                      </a:r>
                      <a:endPar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28575"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a:ln>
                            <a:noFill/>
                          </a:ln>
                          <a:solidFill>
                            <a:schemeClr val="tx1"/>
                          </a:solidFill>
                          <a:effectLst/>
                          <a:latin typeface="Arial Narrow" panose="020B0606020202030204" pitchFamily="34" charset="0"/>
                          <a:ea typeface="宋体" panose="02010600030101010101" pitchFamily="2" charset="-122"/>
                        </a:rPr>
                        <a:t>a</a:t>
                      </a:r>
                      <a:endParaRPr kumimoji="1" lang="en-US" altLang="zh-CN" sz="3600" b="0" i="0" u="none" strike="noStrike" cap="none" normalizeH="0" baseline="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28575"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b</a:t>
                      </a:r>
                      <a:endPar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28575"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有机</a:t>
                      </a:r>
                      <a:endPar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2.8</a:t>
                      </a:r>
                      <a:endPar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1.05</a:t>
                      </a:r>
                      <a:endPar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半有机</a:t>
                      </a:r>
                      <a:endPar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3.0</a:t>
                      </a:r>
                      <a:endPar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1.12</a:t>
                      </a:r>
                      <a:endPar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12700" cap="flat" cmpd="sng" algn="ctr">
                      <a:solidFill>
                        <a:schemeClr val="tx1"/>
                      </a:solidFill>
                      <a:prstDash val="solid"/>
                      <a:round/>
                      <a:headEnd type="none" w="sm" len="sm"/>
                      <a:tailEnd type="stealth" w="med" len="lg"/>
                    </a:lnB>
                    <a:lnTlToBr>
                      <a:noFill/>
                    </a:lnTlToBr>
                    <a:lnBlToTr>
                      <a:noFill/>
                    </a:lnBlToTr>
                    <a:noFill/>
                  </a:tcPr>
                </a:tc>
              </a:tr>
              <a:tr h="692150">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嵌入式</a:t>
                      </a:r>
                      <a:endParaRPr kumimoji="1" lang="zh-CN" altLang="en-US"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28575"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28575"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3.2</a:t>
                      </a:r>
                      <a:endPar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12700"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28575" cap="flat" cmpd="sng" algn="ctr">
                      <a:solidFill>
                        <a:schemeClr val="tx1"/>
                      </a:solidFill>
                      <a:prstDash val="solid"/>
                      <a:round/>
                      <a:headEnd type="none" w="sm" len="sm"/>
                      <a:tailEnd type="stealth"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Pct val="55000"/>
                        <a:buFont typeface="Monotype Sorts" charset="0"/>
                        <a:buNone/>
                      </a:pPr>
                      <a:r>
                        <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rPr>
                        <a:t>1.2</a:t>
                      </a:r>
                      <a:endParaRPr kumimoji="1" lang="en-US" altLang="zh-CN" sz="3600" b="0" i="0" u="none" strike="noStrike" cap="none" normalizeH="0" baseline="0" dirty="0">
                        <a:ln>
                          <a:noFill/>
                        </a:ln>
                        <a:solidFill>
                          <a:schemeClr val="tx1"/>
                        </a:solidFill>
                        <a:effectLst/>
                        <a:latin typeface="Arial Narrow" panose="020B0606020202030204" pitchFamily="34" charset="0"/>
                        <a:ea typeface="宋体" panose="02010600030101010101" pitchFamily="2" charset="-122"/>
                      </a:endParaRPr>
                    </a:p>
                  </a:txBody>
                  <a:tcPr marL="91389" marR="91389" marT="45718" marB="45718" horzOverflow="overflow">
                    <a:lnL w="12700" cap="flat" cmpd="sng" algn="ctr">
                      <a:solidFill>
                        <a:schemeClr val="tx1"/>
                      </a:solidFill>
                      <a:prstDash val="solid"/>
                      <a:round/>
                      <a:headEnd type="none" w="sm" len="sm"/>
                      <a:tailEnd type="stealth" w="med" len="lg"/>
                    </a:lnL>
                    <a:lnR w="28575" cap="flat" cmpd="sng" algn="ctr">
                      <a:solidFill>
                        <a:schemeClr val="tx1"/>
                      </a:solidFill>
                      <a:prstDash val="solid"/>
                      <a:round/>
                      <a:headEnd type="none" w="sm" len="sm"/>
                      <a:tailEnd type="stealth" w="med" len="lg"/>
                    </a:lnR>
                    <a:lnT w="12700" cap="flat" cmpd="sng" algn="ctr">
                      <a:solidFill>
                        <a:schemeClr val="tx1"/>
                      </a:solidFill>
                      <a:prstDash val="solid"/>
                      <a:round/>
                      <a:headEnd type="none" w="sm" len="sm"/>
                      <a:tailEnd type="stealth" w="med" len="lg"/>
                    </a:lnT>
                    <a:lnB w="28575" cap="flat" cmpd="sng" algn="ctr">
                      <a:solidFill>
                        <a:schemeClr val="tx1"/>
                      </a:solidFill>
                      <a:prstDash val="solid"/>
                      <a:round/>
                      <a:headEnd type="none" w="sm" len="sm"/>
                      <a:tailEnd type="stealth" w="med" len="lg"/>
                    </a:lnB>
                    <a:lnTlToBr>
                      <a:noFill/>
                    </a:lnTlToBr>
                    <a:lnBlToTr>
                      <a:noFill/>
                    </a:lnBlToTr>
                    <a:noFill/>
                  </a:tcPr>
                </a:tc>
              </a:tr>
            </a:tbl>
          </a:graphicData>
        </a:graphic>
      </p:graphicFrame>
      <p:sp>
        <p:nvSpPr>
          <p:cNvPr id="13" name="TextBox 24"/>
          <p:cNvSpPr txBox="1">
            <a:spLocks noChangeArrowheads="1"/>
          </p:cNvSpPr>
          <p:nvPr/>
        </p:nvSpPr>
        <p:spPr bwMode="auto">
          <a:xfrm>
            <a:off x="3563938" y="708025"/>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rPr>
              <a:t>中等</a:t>
            </a:r>
            <a:r>
              <a:rPr kumimoji="0" lang="en-US" altLang="zh-CN"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rPr>
              <a:t>COCOMO</a:t>
            </a:r>
            <a:endParaRPr kumimoji="0" lang="en-US" altLang="zh-CN" sz="3200" b="1" i="0" u="none" strike="noStrike" kern="1200" cap="none" spc="0" normalizeH="0" baseline="0" noProof="0" dirty="0">
              <a:ln>
                <a:noFill/>
              </a:ln>
              <a:solidFill>
                <a:srgbClr val="DE0000"/>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 name="直接连接符 14"/>
          <p:cNvCxnSpPr/>
          <p:nvPr/>
        </p:nvCxnSpPr>
        <p:spPr>
          <a:xfrm>
            <a:off x="400050" y="1495425"/>
            <a:ext cx="8636000" cy="4921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4147" name="TextBox 24"/>
          <p:cNvSpPr txBox="1"/>
          <p:nvPr/>
        </p:nvSpPr>
        <p:spPr>
          <a:xfrm>
            <a:off x="1403350" y="762000"/>
            <a:ext cx="7654925" cy="862013"/>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r>
              <a:rPr lang="zh-CN" altLang="en-US" sz="3200" b="1" dirty="0">
                <a:solidFill>
                  <a:srgbClr val="DE0000"/>
                </a:solidFill>
                <a:latin typeface="黑体" panose="02010609060101010101" pitchFamily="49" charset="-122"/>
                <a:ea typeface="黑体" panose="02010609060101010101" pitchFamily="49" charset="-122"/>
              </a:rPr>
              <a:t>中等</a:t>
            </a:r>
            <a:r>
              <a:rPr lang="en-US" altLang="zh-CN" sz="3200" b="1" dirty="0">
                <a:solidFill>
                  <a:srgbClr val="DE0000"/>
                </a:solidFill>
                <a:latin typeface="黑体" panose="02010609060101010101" pitchFamily="49" charset="-122"/>
                <a:ea typeface="黑体" panose="02010609060101010101" pitchFamily="49" charset="-122"/>
              </a:rPr>
              <a:t>COCOMO</a:t>
            </a:r>
            <a:r>
              <a:rPr lang="zh-CN" altLang="en-US" sz="3200" b="1" dirty="0">
                <a:solidFill>
                  <a:srgbClr val="DE0000"/>
                </a:solidFill>
                <a:latin typeface="黑体" panose="02010609060101010101" pitchFamily="49" charset="-122"/>
                <a:ea typeface="黑体" panose="02010609060101010101" pitchFamily="49" charset="-122"/>
              </a:rPr>
              <a:t>工作量调节因子表</a:t>
            </a:r>
            <a:r>
              <a:rPr lang="en-US" altLang="zh-CN" sz="3200" b="1" dirty="0">
                <a:solidFill>
                  <a:srgbClr val="DE0000"/>
                </a:solidFill>
                <a:latin typeface="黑体" panose="02010609060101010101" pitchFamily="49" charset="-122"/>
                <a:ea typeface="黑体" panose="02010609060101010101" pitchFamily="49" charset="-122"/>
              </a:rPr>
              <a:t>(F)</a:t>
            </a:r>
            <a:endParaRPr lang="en-US" altLang="zh-CN" sz="3200" b="1" dirty="0">
              <a:solidFill>
                <a:srgbClr val="DE0000"/>
              </a:solidFill>
              <a:latin typeface="黑体" panose="02010609060101010101" pitchFamily="49" charset="-122"/>
              <a:ea typeface="黑体" panose="02010609060101010101" pitchFamily="49" charset="-122"/>
            </a:endParaRPr>
          </a:p>
          <a:p>
            <a:pPr marL="0" lvl="0" indent="0" defTabSz="914400">
              <a:spcBef>
                <a:spcPct val="0"/>
              </a:spcBef>
              <a:buClrTx/>
              <a:buSzTx/>
              <a:buFontTx/>
              <a:buNone/>
            </a:pPr>
            <a:endParaRPr lang="zh-CN" altLang="zh-CN" sz="1800" dirty="0">
              <a:solidFill>
                <a:schemeClr val="bg1"/>
              </a:solidFill>
              <a:latin typeface="Times New Roman" panose="02020603050405020304" pitchFamily="18" charset="0"/>
              <a:ea typeface="宋体" panose="02010600030101010101" pitchFamily="2" charset="-122"/>
            </a:endParaRPr>
          </a:p>
        </p:txBody>
      </p:sp>
      <p:sp>
        <p:nvSpPr>
          <p:cNvPr id="134148" name="TextBox 1"/>
          <p:cNvSpPr txBox="1"/>
          <p:nvPr/>
        </p:nvSpPr>
        <p:spPr>
          <a:xfrm>
            <a:off x="1908175" y="1566863"/>
            <a:ext cx="6110288" cy="461962"/>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0"/>
              </a:spcBef>
              <a:buClrTx/>
              <a:buSzTx/>
              <a:buFontTx/>
              <a:buNone/>
            </a:pPr>
            <a:r>
              <a:rPr lang="zh-CN" altLang="en-US" sz="2400" dirty="0">
                <a:solidFill>
                  <a:schemeClr val="accent2"/>
                </a:solidFill>
                <a:latin typeface="黑体" panose="02010609060101010101" pitchFamily="49" charset="-122"/>
                <a:ea typeface="黑体" panose="02010609060101010101" pitchFamily="49" charset="-122"/>
              </a:rPr>
              <a:t>乘法因子＝</a:t>
            </a:r>
            <a:r>
              <a:rPr lang="en-US" altLang="zh-CN" sz="2400" dirty="0">
                <a:solidFill>
                  <a:schemeClr val="accent2"/>
                </a:solidFill>
                <a:latin typeface="黑体" panose="02010609060101010101" pitchFamily="49" charset="-122"/>
                <a:ea typeface="黑体" panose="02010609060101010101" pitchFamily="49" charset="-122"/>
              </a:rPr>
              <a:t>F1XF2 X ……X F15</a:t>
            </a:r>
            <a:endParaRPr lang="en-US" altLang="zh-CN" sz="2400" dirty="0">
              <a:solidFill>
                <a:schemeClr val="accent2"/>
              </a:solidFill>
              <a:latin typeface="黑体" panose="02010609060101010101" pitchFamily="49" charset="-122"/>
              <a:ea typeface="黑体" panose="02010609060101010101" pitchFamily="49" charset="-122"/>
            </a:endParaRPr>
          </a:p>
        </p:txBody>
      </p:sp>
      <p:pic>
        <p:nvPicPr>
          <p:cNvPr id="134149" name="图片 4"/>
          <p:cNvPicPr>
            <a:picLocks noChangeAspect="1"/>
          </p:cNvPicPr>
          <p:nvPr/>
        </p:nvPicPr>
        <p:blipFill>
          <a:blip r:embed="rId1"/>
          <a:stretch>
            <a:fillRect/>
          </a:stretch>
        </p:blipFill>
        <p:spPr>
          <a:xfrm>
            <a:off x="796925" y="2078038"/>
            <a:ext cx="7027863" cy="3770312"/>
          </a:xfrm>
          <a:prstGeom prst="rect">
            <a:avLst/>
          </a:prstGeom>
          <a:noFill/>
          <a:ln w="9525">
            <a:noFill/>
          </a:ln>
        </p:spPr>
      </p:pic>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 name="直接连接符 14"/>
          <p:cNvCxnSpPr/>
          <p:nvPr/>
        </p:nvCxnSpPr>
        <p:spPr>
          <a:xfrm>
            <a:off x="400050" y="1495425"/>
            <a:ext cx="8636000" cy="4921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24"/>
          <p:cNvSpPr txBox="1"/>
          <p:nvPr/>
        </p:nvSpPr>
        <p:spPr>
          <a:xfrm>
            <a:off x="3028950" y="862013"/>
            <a:ext cx="4313238" cy="585788"/>
          </a:xfrm>
          <a:prstGeom prst="rect">
            <a:avLst/>
          </a:prstGeom>
          <a:noFill/>
        </p:spPr>
        <p:txBody>
          <a:bodyPr>
            <a:spAutoFit/>
          </a:bodyPr>
          <a:lstStyle/>
          <a:p>
            <a:pPr marR="0" defTabSz="914400">
              <a:buClrTx/>
              <a:buSzTx/>
              <a:buFontTx/>
              <a:buNone/>
              <a:defRPr/>
            </a:pPr>
            <a:r>
              <a:rPr kumimoji="0" lang="zh-CN" altLang="en-US" sz="3200" b="1" kern="1200" cap="none" spc="0" normalizeH="0" baseline="0" noProof="0" dirty="0">
                <a:solidFill>
                  <a:srgbClr val="DE0000"/>
                </a:solidFill>
                <a:latin typeface="黑体" panose="02010609060101010101" pitchFamily="49" charset="-122"/>
                <a:ea typeface="黑体" panose="02010609060101010101" pitchFamily="49" charset="-122"/>
                <a:cs typeface="+mj-cs"/>
              </a:rPr>
              <a:t>中等</a:t>
            </a:r>
            <a:r>
              <a:rPr kumimoji="0" lang="en-US" altLang="zh-CN" sz="3200" b="1" kern="1200" cap="none" spc="0" normalizeH="0" baseline="0" noProof="0" dirty="0">
                <a:solidFill>
                  <a:srgbClr val="DE0000"/>
                </a:solidFill>
                <a:latin typeface="黑体" panose="02010609060101010101" pitchFamily="49" charset="-122"/>
                <a:ea typeface="黑体" panose="02010609060101010101" pitchFamily="49" charset="-122"/>
                <a:cs typeface="+mj-cs"/>
              </a:rPr>
              <a:t>COCOMO-</a:t>
            </a:r>
            <a:r>
              <a:rPr kumimoji="0" lang="zh-CN" altLang="en-US" sz="3200" b="1" kern="1200" cap="none" spc="0" normalizeH="0" baseline="0" noProof="0" dirty="0">
                <a:solidFill>
                  <a:srgbClr val="DE0000"/>
                </a:solidFill>
                <a:latin typeface="黑体" panose="02010609060101010101" pitchFamily="49" charset="-122"/>
                <a:ea typeface="黑体" panose="02010609060101010101" pitchFamily="49" charset="-122"/>
                <a:cs typeface="+mj-cs"/>
              </a:rPr>
              <a:t>例子</a:t>
            </a:r>
            <a:endParaRPr kumimoji="0" lang="en-US" altLang="zh-CN" sz="3200" b="1" kern="1200" cap="none" spc="0" normalizeH="0" baseline="0" noProof="0" dirty="0">
              <a:solidFill>
                <a:srgbClr val="DE0000"/>
              </a:solidFill>
              <a:latin typeface="黑体" panose="02010609060101010101" pitchFamily="49" charset="-122"/>
              <a:ea typeface="黑体" panose="02010609060101010101" pitchFamily="49" charset="-122"/>
              <a:cs typeface="+mj-cs"/>
            </a:endParaRPr>
          </a:p>
        </p:txBody>
      </p:sp>
      <p:sp>
        <p:nvSpPr>
          <p:cNvPr id="16" name="Rectangle 3"/>
          <p:cNvSpPr txBox="1">
            <a:spLocks noChangeArrowheads="1"/>
          </p:cNvSpPr>
          <p:nvPr/>
        </p:nvSpPr>
        <p:spPr>
          <a:xfrm>
            <a:off x="1350963" y="2205038"/>
            <a:ext cx="6965950" cy="3095625"/>
          </a:xfrm>
          <a:prstGeom prst="rect">
            <a:avLst/>
          </a:prstGeom>
          <a:ln w="28575">
            <a:solidFill>
              <a:schemeClr val="accent1">
                <a:lumMod val="75000"/>
              </a:schemeClr>
            </a:solidFill>
          </a:ln>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sz="32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36197" name="Rectangle 1027"/>
          <p:cNvSpPr txBox="1"/>
          <p:nvPr/>
        </p:nvSpPr>
        <p:spPr>
          <a:xfrm>
            <a:off x="1325563" y="2251075"/>
            <a:ext cx="6965950" cy="2701925"/>
          </a:xfrm>
          <a:prstGeom prst="rect">
            <a:avLst/>
          </a:prstGeom>
          <a:noFill/>
          <a:ln w="9525">
            <a:noFill/>
          </a:ln>
        </p:spPr>
        <p:txBody>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42900" lvl="0" indent="-342900" defTabSz="914400" eaLnBrk="1" hangingPunct="1">
              <a:spcBef>
                <a:spcPct val="20000"/>
              </a:spcBef>
              <a:buClrTx/>
              <a:buSzTx/>
              <a:buFont typeface="Monotype Sorts" charset="0"/>
              <a:buNone/>
            </a:pPr>
            <a:r>
              <a:rPr lang="en-US" altLang="zh-CN" sz="2400" dirty="0">
                <a:solidFill>
                  <a:srgbClr val="262626"/>
                </a:solidFill>
                <a:latin typeface="Times New Roman" panose="02020603050405020304" pitchFamily="18" charset="0"/>
                <a:ea typeface="宋体" panose="02010600030101010101" pitchFamily="2" charset="-122"/>
              </a:rPr>
              <a:t>Eg:</a:t>
            </a:r>
            <a:r>
              <a:rPr lang="zh-CN" altLang="en-US" sz="2400" dirty="0">
                <a:solidFill>
                  <a:srgbClr val="262626"/>
                </a:solidFill>
                <a:latin typeface="Times New Roman" panose="02020603050405020304" pitchFamily="18" charset="0"/>
                <a:ea typeface="宋体" panose="02010600030101010101" pitchFamily="2" charset="-122"/>
              </a:rPr>
              <a:t>一个</a:t>
            </a:r>
            <a:r>
              <a:rPr lang="en-US" altLang="zh-CN" sz="2400" dirty="0">
                <a:solidFill>
                  <a:srgbClr val="262626"/>
                </a:solidFill>
                <a:latin typeface="Times New Roman" panose="02020603050405020304" pitchFamily="18" charset="0"/>
                <a:ea typeface="宋体" panose="02010600030101010101" pitchFamily="2" charset="-122"/>
              </a:rPr>
              <a:t>33.3 KLOC</a:t>
            </a:r>
            <a:r>
              <a:rPr lang="zh-CN" altLang="en-US" sz="2400" dirty="0">
                <a:solidFill>
                  <a:srgbClr val="262626"/>
                </a:solidFill>
                <a:latin typeface="Times New Roman" panose="02020603050405020304" pitchFamily="18" charset="0"/>
                <a:ea typeface="宋体" panose="02010600030101010101" pitchFamily="2" charset="-122"/>
              </a:rPr>
              <a:t>的软件开发项目，属于中等规模、半有机型的项目，采用中等</a:t>
            </a:r>
            <a:r>
              <a:rPr lang="en-US" altLang="zh-CN" sz="2400" dirty="0">
                <a:solidFill>
                  <a:srgbClr val="262626"/>
                </a:solidFill>
                <a:latin typeface="Times New Roman" panose="02020603050405020304" pitchFamily="18" charset="0"/>
                <a:ea typeface="宋体" panose="02010600030101010101" pitchFamily="2" charset="-122"/>
              </a:rPr>
              <a:t>COCOMO</a:t>
            </a:r>
            <a:r>
              <a:rPr lang="zh-CN" altLang="en-US" sz="2400" dirty="0">
                <a:solidFill>
                  <a:srgbClr val="262626"/>
                </a:solidFill>
                <a:latin typeface="Times New Roman" panose="02020603050405020304" pitchFamily="18" charset="0"/>
                <a:ea typeface="宋体" panose="02010600030101010101" pitchFamily="2" charset="-122"/>
              </a:rPr>
              <a:t>模型。 </a:t>
            </a:r>
            <a:endParaRPr lang="zh-CN" altLang="en-US" sz="2400" dirty="0">
              <a:solidFill>
                <a:srgbClr val="26262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 typeface="Wingdings" panose="05000000000000000000" pitchFamily="2" charset="2"/>
              <a:buChar char="Ø"/>
            </a:pPr>
            <a:r>
              <a:rPr lang="en-US" altLang="zh-CN" sz="2400" dirty="0">
                <a:solidFill>
                  <a:srgbClr val="262626"/>
                </a:solidFill>
                <a:latin typeface="Times New Roman" panose="02020603050405020304" pitchFamily="18" charset="0"/>
                <a:ea typeface="宋体" panose="02010600030101010101" pitchFamily="2" charset="-122"/>
              </a:rPr>
              <a:t>a=3.0</a:t>
            </a:r>
            <a:r>
              <a:rPr lang="zh-CN" altLang="en-US" sz="2400" dirty="0">
                <a:solidFill>
                  <a:srgbClr val="262626"/>
                </a:solidFill>
                <a:latin typeface="Times New Roman" panose="02020603050405020304" pitchFamily="18" charset="0"/>
                <a:ea typeface="宋体" panose="02010600030101010101" pitchFamily="2" charset="-122"/>
              </a:rPr>
              <a:t>，</a:t>
            </a:r>
            <a:r>
              <a:rPr lang="en-US" altLang="zh-CN" sz="2400" dirty="0">
                <a:solidFill>
                  <a:srgbClr val="262626"/>
                </a:solidFill>
                <a:latin typeface="Times New Roman" panose="02020603050405020304" pitchFamily="18" charset="0"/>
                <a:ea typeface="宋体" panose="02010600030101010101" pitchFamily="2" charset="-122"/>
              </a:rPr>
              <a:t>b=1.12</a:t>
            </a:r>
            <a:r>
              <a:rPr lang="zh-CN" altLang="en-US" sz="2400" dirty="0">
                <a:solidFill>
                  <a:srgbClr val="262626"/>
                </a:solidFill>
                <a:latin typeface="Times New Roman" panose="02020603050405020304" pitchFamily="18" charset="0"/>
                <a:ea typeface="宋体" panose="02010600030101010101" pitchFamily="2" charset="-122"/>
              </a:rPr>
              <a:t>。 </a:t>
            </a:r>
            <a:endParaRPr lang="zh-CN" altLang="en-US" sz="2400" dirty="0">
              <a:solidFill>
                <a:srgbClr val="26262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 typeface="Wingdings" panose="05000000000000000000" pitchFamily="2" charset="2"/>
              <a:buChar char="Ø"/>
            </a:pPr>
            <a:r>
              <a:rPr lang="zh-CN" altLang="en-US" sz="2400" dirty="0">
                <a:solidFill>
                  <a:srgbClr val="262626"/>
                </a:solidFill>
                <a:latin typeface="Times New Roman" panose="02020603050405020304" pitchFamily="18" charset="0"/>
                <a:ea typeface="宋体" panose="02010600030101010101" pitchFamily="2" charset="-122"/>
              </a:rPr>
              <a:t>乘法因子</a:t>
            </a:r>
            <a:r>
              <a:rPr lang="en-US" altLang="zh-CN" sz="2400" dirty="0">
                <a:solidFill>
                  <a:srgbClr val="262626"/>
                </a:solidFill>
                <a:latin typeface="Times New Roman" panose="02020603050405020304" pitchFamily="18" charset="0"/>
                <a:ea typeface="宋体" panose="02010600030101010101" pitchFamily="2" charset="-122"/>
              </a:rPr>
              <a:t>F</a:t>
            </a:r>
            <a:r>
              <a:rPr lang="zh-CN" altLang="en-US" sz="2400" dirty="0">
                <a:solidFill>
                  <a:srgbClr val="262626"/>
                </a:solidFill>
                <a:latin typeface="Times New Roman" panose="02020603050405020304" pitchFamily="18" charset="0"/>
                <a:ea typeface="宋体" panose="02010600030101010101" pitchFamily="2" charset="-122"/>
              </a:rPr>
              <a:t>＝</a:t>
            </a:r>
            <a:r>
              <a:rPr lang="en-US" altLang="zh-CN" sz="2400" dirty="0">
                <a:solidFill>
                  <a:srgbClr val="262626"/>
                </a:solidFill>
                <a:latin typeface="Times New Roman" panose="02020603050405020304" pitchFamily="18" charset="0"/>
                <a:ea typeface="宋体" panose="02010600030101010101" pitchFamily="2" charset="-122"/>
              </a:rPr>
              <a:t>0.70x0.85x……x1.15=1.09</a:t>
            </a:r>
            <a:endParaRPr lang="en-US" altLang="zh-CN" sz="2400" dirty="0">
              <a:solidFill>
                <a:srgbClr val="26262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 typeface="Wingdings" panose="05000000000000000000" pitchFamily="2" charset="2"/>
              <a:buChar char="Ø"/>
            </a:pPr>
            <a:r>
              <a:rPr lang="en-US" altLang="zh-CN" sz="2400" dirty="0">
                <a:solidFill>
                  <a:srgbClr val="262626"/>
                </a:solidFill>
                <a:latin typeface="Times New Roman" panose="02020603050405020304" pitchFamily="18" charset="0"/>
                <a:ea typeface="宋体" panose="02010600030101010101" pitchFamily="2" charset="-122"/>
              </a:rPr>
              <a:t>E     = ax(KLOC)</a:t>
            </a:r>
            <a:r>
              <a:rPr lang="en-US" altLang="zh-CN" sz="2400" baseline="30000" dirty="0">
                <a:solidFill>
                  <a:srgbClr val="262626"/>
                </a:solidFill>
                <a:latin typeface="Times New Roman" panose="02020603050405020304" pitchFamily="18" charset="0"/>
                <a:ea typeface="宋体" panose="02010600030101010101" pitchFamily="2" charset="-122"/>
              </a:rPr>
              <a:t>b</a:t>
            </a:r>
            <a:r>
              <a:rPr lang="en-US" altLang="zh-CN" sz="2400" dirty="0">
                <a:solidFill>
                  <a:srgbClr val="262626"/>
                </a:solidFill>
                <a:latin typeface="Times New Roman" panose="02020603050405020304" pitchFamily="18" charset="0"/>
                <a:ea typeface="宋体" panose="02010600030101010101" pitchFamily="2" charset="-122"/>
              </a:rPr>
              <a:t>xF</a:t>
            </a:r>
            <a:endParaRPr lang="en-US" altLang="zh-CN" sz="2400" dirty="0">
              <a:solidFill>
                <a:srgbClr val="26262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 typeface="Wingdings" panose="05000000000000000000" pitchFamily="2" charset="2"/>
              <a:buChar char="Ø"/>
            </a:pPr>
            <a:r>
              <a:rPr lang="en-US" altLang="zh-CN" sz="2400" dirty="0">
                <a:solidFill>
                  <a:srgbClr val="262626"/>
                </a:solidFill>
                <a:latin typeface="Times New Roman" panose="02020603050405020304" pitchFamily="18" charset="0"/>
                <a:ea typeface="宋体" panose="02010600030101010101" pitchFamily="2" charset="-122"/>
              </a:rPr>
              <a:t>E     = 3.0x33.3</a:t>
            </a:r>
            <a:r>
              <a:rPr lang="en-US" altLang="zh-CN" sz="2400" baseline="30000" dirty="0">
                <a:solidFill>
                  <a:srgbClr val="262626"/>
                </a:solidFill>
                <a:latin typeface="Times New Roman" panose="02020603050405020304" pitchFamily="18" charset="0"/>
                <a:ea typeface="宋体" panose="02010600030101010101" pitchFamily="2" charset="-122"/>
              </a:rPr>
              <a:t>1.12</a:t>
            </a:r>
            <a:r>
              <a:rPr lang="en-US" altLang="zh-CN" sz="2400" dirty="0">
                <a:solidFill>
                  <a:srgbClr val="262626"/>
                </a:solidFill>
                <a:latin typeface="Times New Roman" panose="02020603050405020304" pitchFamily="18" charset="0"/>
                <a:ea typeface="宋体" panose="02010600030101010101" pitchFamily="2" charset="-122"/>
              </a:rPr>
              <a:t>×1.09</a:t>
            </a:r>
            <a:r>
              <a:rPr lang="zh-CN" altLang="en-US" sz="2400" dirty="0">
                <a:solidFill>
                  <a:srgbClr val="262626"/>
                </a:solidFill>
                <a:latin typeface="Times New Roman" panose="02020603050405020304" pitchFamily="18" charset="0"/>
                <a:ea typeface="宋体" panose="02010600030101010101" pitchFamily="2" charset="-122"/>
              </a:rPr>
              <a:t>＝</a:t>
            </a:r>
            <a:r>
              <a:rPr lang="en-US" altLang="zh-CN" sz="2400" dirty="0">
                <a:solidFill>
                  <a:srgbClr val="262626"/>
                </a:solidFill>
                <a:latin typeface="Times New Roman" panose="02020603050405020304" pitchFamily="18" charset="0"/>
                <a:ea typeface="宋体" panose="02010600030101010101" pitchFamily="2" charset="-122"/>
              </a:rPr>
              <a:t>16pm </a:t>
            </a:r>
            <a:r>
              <a:rPr lang="en-US" altLang="zh-CN" sz="2400" dirty="0">
                <a:solidFill>
                  <a:srgbClr val="262626"/>
                </a:solidFill>
                <a:ea typeface="宋体" panose="02010600030101010101" pitchFamily="2" charset="-122"/>
              </a:rPr>
              <a:t>   </a:t>
            </a:r>
            <a:r>
              <a:rPr lang="en-US" altLang="zh-CN" sz="2400" dirty="0">
                <a:solidFill>
                  <a:srgbClr val="666666"/>
                </a:solidFill>
                <a:ea typeface="宋体" panose="02010600030101010101" pitchFamily="2" charset="-122"/>
              </a:rPr>
              <a:t>        </a:t>
            </a:r>
            <a:r>
              <a:rPr lang="en-US" altLang="zh-CN" sz="2400" dirty="0">
                <a:solidFill>
                  <a:srgbClr val="666666"/>
                </a:solidFill>
                <a:latin typeface="Times New Roman" panose="02020603050405020304" pitchFamily="18" charset="0"/>
                <a:ea typeface="宋体" panose="02010600030101010101" pitchFamily="2" charset="-122"/>
              </a:rPr>
              <a:t> </a:t>
            </a:r>
            <a:br>
              <a:rPr lang="en-US" altLang="zh-CN" sz="2400" dirty="0">
                <a:solidFill>
                  <a:srgbClr val="666666"/>
                </a:solidFill>
                <a:latin typeface="Times New Roman" panose="02020603050405020304" pitchFamily="18" charset="0"/>
                <a:ea typeface="宋体" panose="02010600030101010101" pitchFamily="2" charset="-122"/>
              </a:rPr>
            </a:br>
            <a:endParaRPr lang="en-US" altLang="zh-CN" sz="2400" dirty="0">
              <a:solidFill>
                <a:srgbClr val="66666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 typeface="Monotype Sorts" charset="0"/>
              <a:buNone/>
            </a:pPr>
            <a:endParaRPr lang="en-US" altLang="zh-CN" sz="2400" dirty="0">
              <a:solidFill>
                <a:srgbClr val="66666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 typeface="Monotype Sorts" charset="0"/>
              <a:buNone/>
            </a:pPr>
            <a:endParaRPr lang="en-US" altLang="zh-CN" sz="2400" dirty="0">
              <a:solidFill>
                <a:srgbClr val="666666"/>
              </a:solidFill>
              <a:latin typeface="Times New Roman" panose="02020603050405020304" pitchFamily="18" charset="0"/>
              <a:ea typeface="宋体" panose="02010600030101010101" pitchFamily="2" charset="-122"/>
            </a:endParaRPr>
          </a:p>
          <a:p>
            <a:pPr marL="342900" lvl="0" indent="-342900" defTabSz="914400" eaLnBrk="1" hangingPunct="1">
              <a:spcBef>
                <a:spcPct val="20000"/>
              </a:spcBef>
              <a:buClrTx/>
              <a:buSzTx/>
              <a:buFont typeface="Arial" panose="020B0604020202020204" pitchFamily="34" charset="0"/>
              <a:buChar char="•"/>
            </a:pPr>
            <a:endParaRPr lang="en-US" altLang="zh-CN" sz="2400" i="1" dirty="0">
              <a:solidFill>
                <a:schemeClr val="tx1"/>
              </a:solidFill>
              <a:ea typeface="宋体" panose="02010600030101010101" pitchFamily="2" charset="-122"/>
            </a:endParaRPr>
          </a:p>
        </p:txBody>
      </p:sp>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矩形 26"/>
          <p:cNvSpPr/>
          <p:nvPr/>
        </p:nvSpPr>
        <p:spPr>
          <a:xfrm>
            <a:off x="400050" y="1700213"/>
            <a:ext cx="8743950" cy="2160587"/>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330200" lvl="0" indent="-330200" defTabSz="457200">
              <a:lnSpc>
                <a:spcPct val="90000"/>
              </a:lnSpc>
            </a:pPr>
            <a:r>
              <a:rPr lang="zh-CN" altLang="en-US" dirty="0">
                <a:ea typeface="宋体" panose="02010600030101010101" pitchFamily="2" charset="-122"/>
                <a:sym typeface="Arial" panose="020B0604020202020204" pitchFamily="34" charset="0"/>
              </a:rPr>
              <a:t>高级</a:t>
            </a:r>
            <a:r>
              <a:rPr lang="en-US" altLang="zh-CN" dirty="0">
                <a:ea typeface="宋体" panose="02010600030101010101" pitchFamily="2" charset="-122"/>
                <a:sym typeface="Arial" panose="020B0604020202020204" pitchFamily="34" charset="0"/>
              </a:rPr>
              <a:t>COCOMO</a:t>
            </a:r>
            <a:r>
              <a:rPr lang="zh-CN" altLang="en-US" dirty="0">
                <a:ea typeface="宋体" panose="02010600030101010101" pitchFamily="2" charset="-122"/>
                <a:sym typeface="Arial" panose="020B0604020202020204" pitchFamily="34" charset="0"/>
              </a:rPr>
              <a:t>将项目分解为一系列的子系统或者子模型，更加精确地调整一个模型的属性。</a:t>
            </a:r>
            <a:endParaRPr lang="en-US" altLang="zh-CN" dirty="0">
              <a:ea typeface="宋体" panose="02010600030101010101" pitchFamily="2" charset="-122"/>
              <a:sym typeface="Arial" panose="020B0604020202020204" pitchFamily="34" charset="0"/>
            </a:endParaRPr>
          </a:p>
          <a:p>
            <a:pPr marL="730250" lvl="1" indent="-273050" defTabSz="457200">
              <a:lnSpc>
                <a:spcPct val="127000"/>
              </a:lnSpc>
            </a:pPr>
            <a:r>
              <a:rPr lang="zh-CN" altLang="en-US" sz="1800" dirty="0">
                <a:ea typeface="宋体" panose="02010600030101010101" pitchFamily="2" charset="-122"/>
                <a:sym typeface="Arial" panose="020B0604020202020204" pitchFamily="34" charset="0"/>
              </a:rPr>
              <a:t>针对每一影响因素，按模块层、子系统层、系统层，有三张工作量因素分级表，供不同层次的估算使用，而每一张表中又按开发各个不同阶段给出。</a:t>
            </a:r>
            <a:endParaRPr lang="en-US" altLang="zh-CN" sz="1800" dirty="0">
              <a:ea typeface="宋体" panose="02010600030101010101" pitchFamily="2" charset="-122"/>
              <a:sym typeface="Arial" panose="020B0604020202020204" pitchFamily="34" charset="0"/>
            </a:endParaRPr>
          </a:p>
          <a:p>
            <a:pPr marL="330200" lvl="0" indent="-330200" algn="just" defTabSz="457200">
              <a:lnSpc>
                <a:spcPct val="127000"/>
              </a:lnSpc>
              <a:spcBef>
                <a:spcPct val="0"/>
              </a:spcBef>
              <a:buClrTx/>
              <a:buSzTx/>
              <a:buFontTx/>
              <a:buNone/>
            </a:pPr>
            <a:endParaRPr lang="en-US" altLang="zh-CN" sz="1000" dirty="0">
              <a:solidFill>
                <a:schemeClr val="tx2"/>
              </a:solidFill>
              <a:latin typeface="Arial" panose="020B0604020202020204" pitchFamily="34" charset="0"/>
              <a:ea typeface="微软雅黑" panose="020B0503020204020204" charset="-122"/>
              <a:sym typeface="Arial" panose="020B0604020202020204" pitchFamily="34" charset="0"/>
            </a:endParaRPr>
          </a:p>
          <a:p>
            <a:pPr marL="330200" lvl="0" indent="-330200" algn="just" defTabSz="457200">
              <a:lnSpc>
                <a:spcPct val="127000"/>
              </a:lnSpc>
              <a:spcBef>
                <a:spcPct val="0"/>
              </a:spcBef>
              <a:buClrTx/>
              <a:buSzTx/>
              <a:buFontTx/>
              <a:buNone/>
            </a:pPr>
            <a:endParaRPr lang="zh-CN" altLang="en-US" sz="1800" dirty="0">
              <a:solidFill>
                <a:schemeClr val="tx2"/>
              </a:solidFill>
              <a:latin typeface="Arial" panose="020B0604020202020204" pitchFamily="34" charset="0"/>
              <a:ea typeface="微软雅黑" panose="020B0503020204020204" charset="-122"/>
              <a:sym typeface="Arial" panose="020B0604020202020204" pitchFamily="34" charset="0"/>
            </a:endParaRPr>
          </a:p>
        </p:txBody>
      </p:sp>
      <p:sp>
        <p:nvSpPr>
          <p:cNvPr id="138243" name="TextBox 24"/>
          <p:cNvSpPr txBox="1"/>
          <p:nvPr/>
        </p:nvSpPr>
        <p:spPr>
          <a:xfrm>
            <a:off x="3419475" y="828675"/>
            <a:ext cx="4311650" cy="584200"/>
          </a:xfrm>
          <a:prstGeom prst="rect">
            <a:avLst/>
          </a:prstGeom>
          <a:noFill/>
          <a:ln w="9525">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r>
              <a:rPr lang="zh-CN" altLang="en-US" sz="3200" b="1" dirty="0">
                <a:solidFill>
                  <a:srgbClr val="DE0000"/>
                </a:solidFill>
                <a:latin typeface="黑体" panose="02010609060101010101" pitchFamily="49" charset="-122"/>
                <a:ea typeface="黑体" panose="02010609060101010101" pitchFamily="49" charset="-122"/>
              </a:rPr>
              <a:t>高级</a:t>
            </a:r>
            <a:r>
              <a:rPr lang="en-US" altLang="zh-CN" sz="3200" b="1" dirty="0">
                <a:solidFill>
                  <a:srgbClr val="DE0000"/>
                </a:solidFill>
                <a:latin typeface="黑体" panose="02010609060101010101" pitchFamily="49" charset="-122"/>
                <a:ea typeface="黑体" panose="02010609060101010101" pitchFamily="49" charset="-122"/>
              </a:rPr>
              <a:t>COCOMO</a:t>
            </a:r>
            <a:endParaRPr lang="zh-CN" altLang="zh-CN" sz="3200" b="1" dirty="0">
              <a:solidFill>
                <a:srgbClr val="DE0000"/>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400050" y="1495425"/>
            <a:ext cx="8636000" cy="49213"/>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8245" name="TextBox 6"/>
          <p:cNvSpPr txBox="1"/>
          <p:nvPr/>
        </p:nvSpPr>
        <p:spPr>
          <a:xfrm>
            <a:off x="490538" y="3284538"/>
            <a:ext cx="6410325" cy="476250"/>
          </a:xfrm>
          <a:prstGeom prst="rect">
            <a:avLst/>
          </a:prstGeom>
          <a:noFill/>
          <a:ln w="9525">
            <a:noFill/>
          </a:ln>
        </p:spPr>
        <p:txBody>
          <a:bodyPr lIns="68571" tIns="34286" rIns="68571" bIns="34286">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lgn="just" defTabSz="914400">
              <a:lnSpc>
                <a:spcPct val="150000"/>
              </a:lnSpc>
              <a:spcBef>
                <a:spcPct val="0"/>
              </a:spcBef>
              <a:buClrTx/>
              <a:buSzTx/>
              <a:buFontTx/>
              <a:buNone/>
            </a:pPr>
            <a:r>
              <a:rPr lang="zh-CN" altLang="en-US" sz="2000" dirty="0">
                <a:solidFill>
                  <a:srgbClr val="0070C0"/>
                </a:solidFill>
                <a:latin typeface="Arial" panose="020B0604020202020204" pitchFamily="34" charset="0"/>
                <a:ea typeface="宋体" panose="02010600030101010101" pitchFamily="2" charset="-122"/>
                <a:sym typeface="Arial" panose="020B0604020202020204" pitchFamily="34" charset="0"/>
              </a:rPr>
              <a:t>如软件可靠性在子系统层的工作量因素分级表如下：</a:t>
            </a:r>
            <a:endParaRPr lang="zh-CN" altLang="en-US" sz="2000" dirty="0">
              <a:solidFill>
                <a:srgbClr val="0070C0"/>
              </a:solidFill>
              <a:latin typeface="Arial" panose="020B0604020202020204" pitchFamily="34" charset="0"/>
              <a:ea typeface="宋体" panose="02010600030101010101" pitchFamily="2" charset="-122"/>
              <a:sym typeface="Arial" panose="020B0604020202020204" pitchFamily="34" charset="0"/>
            </a:endParaRPr>
          </a:p>
        </p:txBody>
      </p:sp>
      <p:pic>
        <p:nvPicPr>
          <p:cNvPr id="138246" name="图片 1"/>
          <p:cNvPicPr>
            <a:picLocks noChangeAspect="1"/>
          </p:cNvPicPr>
          <p:nvPr/>
        </p:nvPicPr>
        <p:blipFill>
          <a:blip r:embed="rId1"/>
          <a:stretch>
            <a:fillRect/>
          </a:stretch>
        </p:blipFill>
        <p:spPr>
          <a:xfrm>
            <a:off x="476250" y="3860800"/>
            <a:ext cx="8104188" cy="2714625"/>
          </a:xfrm>
          <a:prstGeom prst="rect">
            <a:avLst/>
          </a:prstGeom>
          <a:noFill/>
          <a:ln w="9525">
            <a:noFill/>
          </a:ln>
        </p:spPr>
      </p:pic>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Slide Number Placeholder 2"/>
          <p:cNvSpPr txBox="1">
            <a:spLocks noGrp="1"/>
          </p:cNvSpPr>
          <p:nvPr>
            <p:ph type="sldNum" sz="quarter"/>
          </p:nvPr>
        </p:nvSpPr>
        <p:spPr>
          <a:xfrm>
            <a:off x="0" y="0"/>
            <a:ext cx="0" cy="0"/>
          </a:xfrm>
          <a:prstGeom prst="rect">
            <a:avLst/>
          </a:prstGeom>
          <a:noFill/>
          <a:ln w="9525">
            <a:noFill/>
          </a:ln>
        </p:spPr>
        <p:txBody>
          <a:bodyPr/>
          <a:p>
            <a:pPr marL="0" indent="0" defTabSz="914400">
              <a:spcBef>
                <a:spcPct val="0"/>
              </a:spcBef>
              <a:buClrTx/>
              <a:buSzTx/>
              <a:buFontTx/>
              <a:buNone/>
            </a:pPr>
            <a:fld id="{9A0DB2DC-4C9A-4742-B13C-FB6460FD3503}" type="slidenum">
              <a:rPr lang="zh-CN" altLang="en-US" sz="1800" dirty="0">
                <a:solidFill>
                  <a:schemeClr val="bg1"/>
                </a:solidFill>
                <a:latin typeface="Times New Roman" panose="02020603050405020304" pitchFamily="18" charset="0"/>
                <a:ea typeface="宋体" panose="02010600030101010101" pitchFamily="2" charset="-122"/>
              </a:rPr>
            </a:fld>
            <a:endParaRPr lang="zh-CN" altLang="en-US" sz="1800" dirty="0">
              <a:solidFill>
                <a:schemeClr val="bg1"/>
              </a:solidFill>
              <a:latin typeface="Times New Roman" panose="02020603050405020304" pitchFamily="18" charset="0"/>
              <a:ea typeface="宋体" panose="02010600030101010101" pitchFamily="2" charset="-122"/>
            </a:endParaRPr>
          </a:p>
        </p:txBody>
      </p:sp>
      <p:sp>
        <p:nvSpPr>
          <p:cNvPr id="140291" name="Rectangle 2"/>
          <p:cNvSpPr>
            <a:spLocks noGrp="1"/>
          </p:cNvSpPr>
          <p:nvPr>
            <p:ph type="title"/>
          </p:nvPr>
        </p:nvSpPr>
        <p:spPr>
          <a:xfrm>
            <a:off x="1547813" y="177800"/>
            <a:ext cx="8216900" cy="1131888"/>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软件项目风险</a:t>
            </a:r>
            <a:r>
              <a:rPr lang="en-US" altLang="zh-CN" dirty="0">
                <a:latin typeface="黑体" panose="02010609060101010101" pitchFamily="49" charset="-122"/>
                <a:ea typeface="黑体" panose="02010609060101010101" pitchFamily="49" charset="-122"/>
              </a:rPr>
              <a:t>-</a:t>
            </a:r>
            <a:r>
              <a:rPr lang="en-US" altLang="en-US" dirty="0">
                <a:latin typeface="黑体" panose="02010609060101010101" pitchFamily="49" charset="-122"/>
                <a:ea typeface="黑体" panose="02010609060101010101" pitchFamily="49" charset="-122"/>
              </a:rPr>
              <a:t>案例场景模拟(1/4)</a:t>
            </a:r>
            <a:endParaRPr lang="en-US" altLang="en-US" dirty="0">
              <a:latin typeface="黑体" panose="02010609060101010101" pitchFamily="49" charset="-122"/>
              <a:ea typeface="黑体" panose="02010609060101010101" pitchFamily="49" charset="-122"/>
            </a:endParaRPr>
          </a:p>
        </p:txBody>
      </p:sp>
      <p:sp>
        <p:nvSpPr>
          <p:cNvPr id="140292" name="Rectangle 3"/>
          <p:cNvSpPr>
            <a:spLocks noGrp="1"/>
          </p:cNvSpPr>
          <p:nvPr>
            <p:ph idx="1"/>
          </p:nvPr>
        </p:nvSpPr>
        <p:spPr/>
        <p:txBody>
          <a:bodyPr vert="horz" wrap="square" lIns="0" tIns="0" rIns="0" bIns="0" anchor="t" anchorCtr="0"/>
          <a:p>
            <a:r>
              <a:rPr lang="zh-CN" altLang="en-US" dirty="0">
                <a:ea typeface="宋体" panose="02010600030101010101" pitchFamily="2" charset="-122"/>
              </a:rPr>
              <a:t>项目已成功实施1个月，某天项目组成员小谢突然告诉项目负责人，他已办理好了去德国的签证，2周后他会辞职离开公司前往德国留学 </a:t>
            </a:r>
            <a:r>
              <a:rPr lang="zh-CN" altLang="en-US" dirty="0">
                <a:ea typeface="宋体" panose="02010600030101010101" pitchFamily="2" charset="-122"/>
                <a:sym typeface="Wingdings" panose="05000000000000000000" pitchFamily="2" charset="2"/>
              </a:rPr>
              <a:t></a:t>
            </a:r>
            <a:r>
              <a:rPr lang="zh-CN" altLang="en-US" dirty="0">
                <a:solidFill>
                  <a:srgbClr val="FF0000"/>
                </a:solidFill>
                <a:ea typeface="宋体" panose="02010600030101010101" pitchFamily="2" charset="-122"/>
                <a:sym typeface="Wingdings" panose="05000000000000000000" pitchFamily="2" charset="2"/>
              </a:rPr>
              <a:t>（人员）</a:t>
            </a:r>
            <a:endParaRPr lang="zh-CN" altLang="en-US" dirty="0">
              <a:solidFill>
                <a:srgbClr val="FF0000"/>
              </a:solidFill>
              <a:ea typeface="宋体" panose="02010600030101010101" pitchFamily="2" charset="-122"/>
            </a:endParaRPr>
          </a:p>
          <a:p>
            <a:pPr lvl="1"/>
            <a:r>
              <a:rPr lang="zh-CN" altLang="en-US" dirty="0">
                <a:ea typeface="宋体" panose="02010600030101010101" pitchFamily="2" charset="-122"/>
              </a:rPr>
              <a:t>小谢的离开显然将会影响项目组的正常运作，影响项目的进度，为此将会给项目的实施带来损失</a:t>
            </a:r>
            <a:endParaRPr lang="zh-CN" altLang="en-US" dirty="0">
              <a:ea typeface="宋体" panose="02010600030101010101" pitchFamily="2" charset="-122"/>
            </a:endParaRPr>
          </a:p>
          <a:p>
            <a:pPr lvl="1"/>
            <a:r>
              <a:rPr lang="zh-CN" altLang="en-US" dirty="0">
                <a:ea typeface="宋体" panose="02010600030101010101" pitchFamily="2" charset="-122"/>
              </a:rPr>
              <a:t>可以想象，2周以后小谢的离开将会带来一系列问题：谁来接替小谢的工作？在此之前谁来负责交接小谢的工作？如何尽可能的避免由此给项目组带来的损失(包括进度损失和工作损失等)</a:t>
            </a:r>
            <a:endParaRPr lang="zh-CN" altLang="en-US" dirty="0">
              <a:ea typeface="宋体" panose="02010600030101010101" pitchFamily="2" charset="-122"/>
            </a:endParaRPr>
          </a:p>
          <a:p>
            <a:pPr lvl="1"/>
            <a:r>
              <a:rPr lang="zh-CN" altLang="en-US" dirty="0">
                <a:ea typeface="宋体" panose="02010600030101010101" pitchFamily="2" charset="-122"/>
              </a:rPr>
              <a:t>尽管还没发生，但必须考虑如何避免问题的发生，以及一旦发生后该采取得措施，以便将损失减少到最少</a:t>
            </a:r>
            <a:endParaRPr lang="zh-CN" altLang="en-US" dirty="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Slide Number Placeholder 2"/>
          <p:cNvSpPr txBox="1">
            <a:spLocks noGrp="1"/>
          </p:cNvSpPr>
          <p:nvPr>
            <p:ph type="sldNum" sz="quarter"/>
          </p:nvPr>
        </p:nvSpPr>
        <p:spPr>
          <a:xfrm>
            <a:off x="0" y="0"/>
            <a:ext cx="0" cy="0"/>
          </a:xfrm>
          <a:prstGeom prst="rect">
            <a:avLst/>
          </a:prstGeom>
          <a:noFill/>
          <a:ln w="9525">
            <a:noFill/>
          </a:ln>
        </p:spPr>
        <p:txBody>
          <a:bodyPr/>
          <a:p>
            <a:pPr marL="0" indent="0" defTabSz="914400">
              <a:spcBef>
                <a:spcPct val="0"/>
              </a:spcBef>
              <a:buClrTx/>
              <a:buSzTx/>
              <a:buFontTx/>
              <a:buNone/>
            </a:pPr>
            <a:fld id="{9A0DB2DC-4C9A-4742-B13C-FB6460FD3503}" type="slidenum">
              <a:rPr lang="zh-CN" altLang="en-US" sz="1800" dirty="0">
                <a:solidFill>
                  <a:schemeClr val="bg1"/>
                </a:solidFill>
                <a:latin typeface="Times New Roman" panose="02020603050405020304" pitchFamily="18" charset="0"/>
                <a:ea typeface="宋体" panose="02010600030101010101" pitchFamily="2" charset="-122"/>
              </a:rPr>
            </a:fld>
            <a:endParaRPr lang="zh-CN" altLang="en-US" sz="1800" dirty="0">
              <a:solidFill>
                <a:schemeClr val="bg1"/>
              </a:solidFill>
              <a:latin typeface="Times New Roman" panose="02020603050405020304" pitchFamily="18" charset="0"/>
              <a:ea typeface="宋体" panose="02010600030101010101" pitchFamily="2" charset="-122"/>
            </a:endParaRPr>
          </a:p>
        </p:txBody>
      </p:sp>
      <p:sp>
        <p:nvSpPr>
          <p:cNvPr id="141315" name="Rectangle 2"/>
          <p:cNvSpPr>
            <a:spLocks noGrp="1"/>
          </p:cNvSpPr>
          <p:nvPr>
            <p:ph type="title"/>
          </p:nvPr>
        </p:nvSpPr>
        <p:spPr>
          <a:xfrm>
            <a:off x="1539875" y="333375"/>
            <a:ext cx="8216900" cy="1131888"/>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软件项目风险</a:t>
            </a:r>
            <a:r>
              <a:rPr lang="en-US" altLang="zh-CN" dirty="0">
                <a:latin typeface="黑体" panose="02010609060101010101" pitchFamily="49" charset="-122"/>
                <a:ea typeface="黑体" panose="02010609060101010101" pitchFamily="49" charset="-122"/>
              </a:rPr>
              <a:t>-</a:t>
            </a:r>
            <a:r>
              <a:rPr lang="en-US" altLang="en-US" dirty="0">
                <a:latin typeface="黑体" panose="02010609060101010101" pitchFamily="49" charset="-122"/>
                <a:ea typeface="黑体" panose="02010609060101010101" pitchFamily="49" charset="-122"/>
              </a:rPr>
              <a:t>案例场景模拟(</a:t>
            </a:r>
            <a:r>
              <a:rPr lang="en-US" altLang="zh-CN" dirty="0">
                <a:latin typeface="黑体" panose="02010609060101010101" pitchFamily="49" charset="-122"/>
                <a:ea typeface="黑体" panose="02010609060101010101" pitchFamily="49" charset="-122"/>
              </a:rPr>
              <a:t>2</a:t>
            </a:r>
            <a:r>
              <a:rPr lang="en-US" altLang="en-US" dirty="0">
                <a:latin typeface="黑体" panose="02010609060101010101" pitchFamily="49" charset="-122"/>
                <a:ea typeface="黑体" panose="02010609060101010101" pitchFamily="49" charset="-122"/>
              </a:rPr>
              <a:t>/4)</a:t>
            </a:r>
            <a:endParaRPr lang="en-US" altLang="en-US" dirty="0">
              <a:solidFill>
                <a:srgbClr val="FF0000"/>
              </a:solidFill>
              <a:ea typeface="宋体" panose="02010600030101010101" pitchFamily="2" charset="-122"/>
            </a:endParaRPr>
          </a:p>
        </p:txBody>
      </p:sp>
      <p:sp>
        <p:nvSpPr>
          <p:cNvPr id="141316" name="Rectangle 3"/>
          <p:cNvSpPr>
            <a:spLocks noGrp="1"/>
          </p:cNvSpPr>
          <p:nvPr>
            <p:ph idx="1"/>
          </p:nvPr>
        </p:nvSpPr>
        <p:spPr/>
        <p:txBody>
          <a:bodyPr vert="horz" wrap="square" lIns="0" tIns="0" rIns="0" bIns="0" anchor="t" anchorCtr="0"/>
          <a:p>
            <a:r>
              <a:rPr lang="zh-CN" altLang="en-US" dirty="0">
                <a:ea typeface="宋体" panose="02010600030101010101" pitchFamily="2" charset="-122"/>
              </a:rPr>
              <a:t>按照软件开发计划，需求分析应在12月31日前完成，然而在软件项目实施过程中项目经理发现，由于原先对工作量估算过于乐观，需求分析在12月31日之前已经不可能完成</a:t>
            </a:r>
            <a:r>
              <a:rPr lang="zh-CN" altLang="en-US" dirty="0">
                <a:ea typeface="宋体" panose="02010600030101010101" pitchFamily="2" charset="-122"/>
                <a:sym typeface="Wingdings" panose="05000000000000000000" pitchFamily="2" charset="2"/>
              </a:rPr>
              <a:t></a:t>
            </a:r>
            <a:r>
              <a:rPr lang="zh-CN" altLang="en-US" dirty="0">
                <a:solidFill>
                  <a:srgbClr val="FF0000"/>
                </a:solidFill>
                <a:ea typeface="宋体" panose="02010600030101010101" pitchFamily="2" charset="-122"/>
                <a:sym typeface="Wingdings" panose="05000000000000000000" pitchFamily="2" charset="2"/>
              </a:rPr>
              <a:t>（计划）</a:t>
            </a:r>
            <a:endParaRPr lang="zh-CN" altLang="en-US" dirty="0">
              <a:solidFill>
                <a:srgbClr val="FF0000"/>
              </a:solidFill>
              <a:ea typeface="宋体" panose="02010600030101010101" pitchFamily="2" charset="-122"/>
            </a:endParaRPr>
          </a:p>
          <a:p>
            <a:pPr lvl="1"/>
            <a:r>
              <a:rPr lang="zh-CN" altLang="en-US" sz="2800" dirty="0">
                <a:ea typeface="宋体" panose="02010600030101010101" pitchFamily="2" charset="-122"/>
              </a:rPr>
              <a:t>显然，原先计划制定的不科学和不准确，导致了实施过程中进度难以控制，如果强行按照计划来执行显然是不可行的，为此，必须对计划重新进行分析和调整</a:t>
            </a:r>
            <a:endParaRPr lang="zh-CN" altLang="en-US" sz="2800" dirty="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Slide Number Placeholder 2"/>
          <p:cNvSpPr txBox="1">
            <a:spLocks noGrp="1"/>
          </p:cNvSpPr>
          <p:nvPr>
            <p:ph type="sldNum" sz="quarter"/>
          </p:nvPr>
        </p:nvSpPr>
        <p:spPr>
          <a:xfrm>
            <a:off x="0" y="0"/>
            <a:ext cx="0" cy="0"/>
          </a:xfrm>
          <a:prstGeom prst="rect">
            <a:avLst/>
          </a:prstGeom>
          <a:noFill/>
          <a:ln w="9525">
            <a:noFill/>
          </a:ln>
        </p:spPr>
        <p:txBody>
          <a:bodyPr/>
          <a:p>
            <a:pPr marL="0" indent="0" defTabSz="914400">
              <a:spcBef>
                <a:spcPct val="0"/>
              </a:spcBef>
              <a:buClrTx/>
              <a:buSzTx/>
              <a:buFontTx/>
              <a:buNone/>
            </a:pPr>
            <a:fld id="{9A0DB2DC-4C9A-4742-B13C-FB6460FD3503}" type="slidenum">
              <a:rPr lang="zh-CN" altLang="en-US" sz="1800" dirty="0">
                <a:solidFill>
                  <a:schemeClr val="bg1"/>
                </a:solidFill>
                <a:latin typeface="Times New Roman" panose="02020603050405020304" pitchFamily="18" charset="0"/>
                <a:ea typeface="宋体" panose="02010600030101010101" pitchFamily="2" charset="-122"/>
              </a:rPr>
            </a:fld>
            <a:endParaRPr lang="zh-CN" altLang="en-US" sz="1800" dirty="0">
              <a:solidFill>
                <a:schemeClr val="bg1"/>
              </a:solidFill>
              <a:latin typeface="Times New Roman" panose="02020603050405020304" pitchFamily="18" charset="0"/>
              <a:ea typeface="宋体" panose="02010600030101010101" pitchFamily="2" charset="-122"/>
            </a:endParaRPr>
          </a:p>
        </p:txBody>
      </p:sp>
      <p:sp>
        <p:nvSpPr>
          <p:cNvPr id="142339" name="Rectangle 2"/>
          <p:cNvSpPr>
            <a:spLocks noGrp="1"/>
          </p:cNvSpPr>
          <p:nvPr>
            <p:ph type="title"/>
          </p:nvPr>
        </p:nvSpPr>
        <p:spPr>
          <a:xfrm>
            <a:off x="1403350" y="350838"/>
            <a:ext cx="8216900" cy="1131887"/>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软件项目风险</a:t>
            </a:r>
            <a:r>
              <a:rPr lang="en-US" altLang="zh-CN" dirty="0">
                <a:latin typeface="黑体" panose="02010609060101010101" pitchFamily="49" charset="-122"/>
                <a:ea typeface="黑体" panose="02010609060101010101" pitchFamily="49" charset="-122"/>
              </a:rPr>
              <a:t>-</a:t>
            </a:r>
            <a:r>
              <a:rPr lang="en-US" altLang="en-US" dirty="0">
                <a:latin typeface="黑体" panose="02010609060101010101" pitchFamily="49" charset="-122"/>
                <a:ea typeface="黑体" panose="02010609060101010101" pitchFamily="49" charset="-122"/>
              </a:rPr>
              <a:t>案例场景模拟(</a:t>
            </a:r>
            <a:r>
              <a:rPr lang="en-US" altLang="zh-CN" dirty="0">
                <a:latin typeface="黑体" panose="02010609060101010101" pitchFamily="49" charset="-122"/>
                <a:ea typeface="黑体" panose="02010609060101010101" pitchFamily="49" charset="-122"/>
              </a:rPr>
              <a:t>3</a:t>
            </a:r>
            <a:r>
              <a:rPr lang="en-US" altLang="en-US" dirty="0">
                <a:latin typeface="黑体" panose="02010609060101010101" pitchFamily="49" charset="-122"/>
                <a:ea typeface="黑体" panose="02010609060101010101" pitchFamily="49" charset="-122"/>
              </a:rPr>
              <a:t>/4)</a:t>
            </a:r>
            <a:endParaRPr lang="en-US" altLang="en-US" dirty="0">
              <a:solidFill>
                <a:srgbClr val="FF0000"/>
              </a:solidFill>
              <a:ea typeface="宋体" panose="02010600030101010101" pitchFamily="2" charset="-122"/>
            </a:endParaRPr>
          </a:p>
        </p:txBody>
      </p:sp>
      <p:sp>
        <p:nvSpPr>
          <p:cNvPr id="142340" name="Rectangle 3"/>
          <p:cNvSpPr>
            <a:spLocks noGrp="1"/>
          </p:cNvSpPr>
          <p:nvPr>
            <p:ph idx="1"/>
          </p:nvPr>
        </p:nvSpPr>
        <p:spPr/>
        <p:txBody>
          <a:bodyPr vert="horz" wrap="square" lIns="0" tIns="0" rIns="0" bIns="0" anchor="t" anchorCtr="0"/>
          <a:p>
            <a:r>
              <a:rPr lang="en-US" altLang="en-US" dirty="0">
                <a:ea typeface="宋体" panose="02010600030101010101" pitchFamily="2" charset="-122"/>
              </a:rPr>
              <a:t>在软件设计阶段，软件设计负责人发现，用户需求中的某项需求(例如，将已有word文档的内容显示在Web</a:t>
            </a:r>
            <a:r>
              <a:rPr lang="zh-CN" altLang="en-US" dirty="0">
                <a:ea typeface="宋体" panose="02010600030101010101" pitchFamily="2" charset="-122"/>
              </a:rPr>
              <a:t>页面上)至今尚未找到解决的技术途径</a:t>
            </a:r>
            <a:r>
              <a:rPr lang="zh-CN" altLang="en-US" dirty="0">
                <a:ea typeface="宋体" panose="02010600030101010101" pitchFamily="2" charset="-122"/>
                <a:sym typeface="Wingdings" panose="05000000000000000000" pitchFamily="2" charset="2"/>
              </a:rPr>
              <a:t></a:t>
            </a:r>
            <a:r>
              <a:rPr lang="zh-CN" altLang="en-US" dirty="0">
                <a:solidFill>
                  <a:srgbClr val="FF0000"/>
                </a:solidFill>
                <a:ea typeface="宋体" panose="02010600030101010101" pitchFamily="2" charset="-122"/>
                <a:sym typeface="Wingdings" panose="05000000000000000000" pitchFamily="2" charset="2"/>
              </a:rPr>
              <a:t>（技术）</a:t>
            </a:r>
            <a:endParaRPr lang="zh-CN" altLang="en-US" dirty="0">
              <a:solidFill>
                <a:srgbClr val="FF0000"/>
              </a:solidFill>
              <a:ea typeface="宋体" panose="02010600030101010101" pitchFamily="2" charset="-122"/>
            </a:endParaRPr>
          </a:p>
          <a:p>
            <a:pPr lvl="1"/>
            <a:r>
              <a:rPr lang="zh-CN" altLang="en-US" dirty="0">
                <a:ea typeface="宋体" panose="02010600030101010101" pitchFamily="2" charset="-122"/>
              </a:rPr>
              <a:t>显然，该问题将直接影响软件项目的后续开发工作，影响到软件项目能否成功完成</a:t>
            </a:r>
            <a:endParaRPr lang="zh-CN" altLang="en-US"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1"/>
          <p:cNvSpPr/>
          <p:nvPr>
            <p:ph type="title"/>
          </p:nvPr>
        </p:nvSpPr>
        <p:spPr>
          <a:xfrm>
            <a:off x="457200" y="0"/>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zh-CN" altLang="en-GB" sz="2800" dirty="0">
                <a:ea typeface="宋体" panose="02010600030101010101" pitchFamily="2" charset="-122"/>
              </a:rPr>
              <a:t>里程碑和活动</a:t>
            </a:r>
            <a:endParaRPr lang="zh-CN" altLang="en-GB" sz="2800" dirty="0">
              <a:ea typeface="宋体" panose="02010600030101010101" pitchFamily="2" charset="-122"/>
            </a:endParaRPr>
          </a:p>
        </p:txBody>
      </p:sp>
      <p:sp>
        <p:nvSpPr>
          <p:cNvPr id="23555"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活动</a:t>
            </a:r>
            <a:r>
              <a:rPr lang="en-GB" altLang="zh-CN" dirty="0">
                <a:ea typeface="宋体" panose="02010600030101010101" pitchFamily="2" charset="-122"/>
              </a:rPr>
              <a:t>:  </a:t>
            </a:r>
            <a:r>
              <a:rPr lang="zh-CN" altLang="en-GB" dirty="0">
                <a:ea typeface="宋体" panose="02010600030101010101" pitchFamily="2" charset="-122"/>
              </a:rPr>
              <a:t>在一段时间内发生</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里程碑</a:t>
            </a:r>
            <a:r>
              <a:rPr lang="en-GB" altLang="zh-CN" dirty="0">
                <a:ea typeface="宋体" panose="02010600030101010101" pitchFamily="2" charset="-122"/>
              </a:rPr>
              <a:t>:  </a:t>
            </a:r>
            <a:r>
              <a:rPr lang="zh-CN" altLang="en-GB" dirty="0">
                <a:ea typeface="宋体" panose="02010600030101010101" pitchFamily="2" charset="-122"/>
              </a:rPr>
              <a:t>活动的完成 </a:t>
            </a:r>
            <a:r>
              <a:rPr lang="en-GB" altLang="zh-CN" dirty="0">
                <a:ea typeface="宋体" panose="02010600030101010101" pitchFamily="2" charset="-122"/>
              </a:rPr>
              <a:t>–- </a:t>
            </a:r>
            <a:r>
              <a:rPr lang="zh-CN" altLang="en-GB" dirty="0">
                <a:ea typeface="宋体" panose="02010600030101010101" pitchFamily="2" charset="-122"/>
              </a:rPr>
              <a:t>一个特定的时间</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前驱</a:t>
            </a:r>
            <a:r>
              <a:rPr lang="en-GB" altLang="zh-CN" dirty="0">
                <a:ea typeface="宋体" panose="02010600030101010101" pitchFamily="2" charset="-122"/>
              </a:rPr>
              <a:t>:  </a:t>
            </a:r>
            <a:r>
              <a:rPr lang="zh-CN" altLang="en-GB" dirty="0">
                <a:ea typeface="宋体" panose="02010600030101010101" pitchFamily="2" charset="-122"/>
              </a:rPr>
              <a:t>在</a:t>
            </a:r>
            <a:r>
              <a:rPr lang="zh-CN" altLang="en-US" dirty="0">
                <a:ea typeface="宋体" panose="02010600030101010101" pitchFamily="2" charset="-122"/>
              </a:rPr>
              <a:t>该</a:t>
            </a:r>
            <a:r>
              <a:rPr lang="zh-CN" altLang="en-GB" dirty="0">
                <a:ea typeface="宋体" panose="02010600030101010101" pitchFamily="2" charset="-122"/>
              </a:rPr>
              <a:t>活动之前必须发生的一个事件或一组事件</a:t>
            </a:r>
            <a:endParaRPr lang="en-GB" altLang="zh-CN"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工期</a:t>
            </a:r>
            <a:r>
              <a:rPr lang="en-GB" altLang="zh-CN" dirty="0">
                <a:ea typeface="宋体" panose="02010600030101010101" pitchFamily="2" charset="-122"/>
              </a:rPr>
              <a:t>:  </a:t>
            </a:r>
            <a:r>
              <a:rPr lang="zh-CN" altLang="en-GB" dirty="0">
                <a:ea typeface="宋体" panose="02010600030101010101" pitchFamily="2" charset="-122"/>
              </a:rPr>
              <a:t>完成活动的时间长度</a:t>
            </a:r>
            <a:endParaRPr lang="zh-CN" altLang="en-GB"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a:ea typeface="宋体" panose="02010600030101010101" pitchFamily="2" charset="-122"/>
              </a:rPr>
              <a:t>截止时间</a:t>
            </a:r>
            <a:r>
              <a:rPr lang="en-GB" altLang="zh-CN" dirty="0">
                <a:ea typeface="宋体" panose="02010600030101010101" pitchFamily="2" charset="-122"/>
              </a:rPr>
              <a:t>:  </a:t>
            </a:r>
            <a:r>
              <a:rPr lang="zh-CN" altLang="en-GB" dirty="0">
                <a:ea typeface="宋体" panose="02010600030101010101" pitchFamily="2" charset="-122"/>
              </a:rPr>
              <a:t>活动必须完成的日期</a:t>
            </a:r>
            <a:endParaRPr lang="zh-CN" altLang="en-GB" dirty="0">
              <a:ea typeface="宋体" panose="02010600030101010101" pitchFamily="2" charset="-122"/>
            </a:endParaRPr>
          </a:p>
        </p:txBody>
      </p:sp>
    </p:spTree>
  </p:cSld>
  <p:clrMapOvr>
    <a:masterClrMapping/>
  </p:clrMapOvr>
  <p:transition spd="med">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Slide Number Placeholder 2"/>
          <p:cNvSpPr txBox="1">
            <a:spLocks noGrp="1"/>
          </p:cNvSpPr>
          <p:nvPr>
            <p:ph type="sldNum" sz="quarter"/>
          </p:nvPr>
        </p:nvSpPr>
        <p:spPr>
          <a:xfrm>
            <a:off x="0" y="0"/>
            <a:ext cx="0" cy="0"/>
          </a:xfrm>
          <a:prstGeom prst="rect">
            <a:avLst/>
          </a:prstGeom>
          <a:noFill/>
          <a:ln w="9525">
            <a:noFill/>
          </a:ln>
        </p:spPr>
        <p:txBody>
          <a:bodyPr/>
          <a:p>
            <a:pPr marL="0" indent="0" defTabSz="914400">
              <a:spcBef>
                <a:spcPct val="0"/>
              </a:spcBef>
              <a:buClrTx/>
              <a:buSzTx/>
              <a:buFontTx/>
              <a:buNone/>
            </a:pPr>
            <a:fld id="{9A0DB2DC-4C9A-4742-B13C-FB6460FD3503}" type="slidenum">
              <a:rPr lang="zh-CN" altLang="en-US" sz="1800" dirty="0">
                <a:solidFill>
                  <a:schemeClr val="bg1"/>
                </a:solidFill>
                <a:latin typeface="Times New Roman" panose="02020603050405020304" pitchFamily="18" charset="0"/>
                <a:ea typeface="宋体" panose="02010600030101010101" pitchFamily="2" charset="-122"/>
              </a:rPr>
            </a:fld>
            <a:endParaRPr lang="zh-CN" altLang="en-US" sz="1800" dirty="0">
              <a:solidFill>
                <a:schemeClr val="bg1"/>
              </a:solidFill>
              <a:latin typeface="Times New Roman" panose="02020603050405020304" pitchFamily="18" charset="0"/>
              <a:ea typeface="宋体" panose="02010600030101010101" pitchFamily="2" charset="-122"/>
            </a:endParaRPr>
          </a:p>
        </p:txBody>
      </p:sp>
      <p:sp>
        <p:nvSpPr>
          <p:cNvPr id="143363" name="Rectangle 2"/>
          <p:cNvSpPr>
            <a:spLocks noGrp="1"/>
          </p:cNvSpPr>
          <p:nvPr>
            <p:ph type="title"/>
          </p:nvPr>
        </p:nvSpPr>
        <p:spPr>
          <a:xfrm>
            <a:off x="1331913" y="315913"/>
            <a:ext cx="8216900" cy="1131887"/>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软件项目风险</a:t>
            </a:r>
            <a:r>
              <a:rPr lang="en-US" altLang="zh-CN" dirty="0">
                <a:latin typeface="黑体" panose="02010609060101010101" pitchFamily="49" charset="-122"/>
                <a:ea typeface="黑体" panose="02010609060101010101" pitchFamily="49" charset="-122"/>
              </a:rPr>
              <a:t>-</a:t>
            </a:r>
            <a:r>
              <a:rPr lang="en-US" altLang="en-US" dirty="0">
                <a:latin typeface="黑体" panose="02010609060101010101" pitchFamily="49" charset="-122"/>
                <a:ea typeface="黑体" panose="02010609060101010101" pitchFamily="49" charset="-122"/>
              </a:rPr>
              <a:t>案例场景模拟(</a:t>
            </a:r>
            <a:r>
              <a:rPr lang="en-US" altLang="zh-CN" dirty="0">
                <a:latin typeface="黑体" panose="02010609060101010101" pitchFamily="49" charset="-122"/>
                <a:ea typeface="黑体" panose="02010609060101010101" pitchFamily="49" charset="-122"/>
              </a:rPr>
              <a:t>4</a:t>
            </a:r>
            <a:r>
              <a:rPr lang="en-US" altLang="en-US" dirty="0">
                <a:latin typeface="黑体" panose="02010609060101010101" pitchFamily="49" charset="-122"/>
                <a:ea typeface="黑体" panose="02010609060101010101" pitchFamily="49" charset="-122"/>
              </a:rPr>
              <a:t>/4)</a:t>
            </a:r>
            <a:endParaRPr lang="en-US" altLang="en-US" dirty="0">
              <a:solidFill>
                <a:srgbClr val="FF0000"/>
              </a:solidFill>
              <a:ea typeface="宋体" panose="02010600030101010101" pitchFamily="2" charset="-122"/>
            </a:endParaRPr>
          </a:p>
        </p:txBody>
      </p:sp>
      <p:sp>
        <p:nvSpPr>
          <p:cNvPr id="143364" name="Rectangle 3"/>
          <p:cNvSpPr>
            <a:spLocks noGrp="1"/>
          </p:cNvSpPr>
          <p:nvPr>
            <p:ph idx="1"/>
          </p:nvPr>
        </p:nvSpPr>
        <p:spPr/>
        <p:txBody>
          <a:bodyPr vert="horz" wrap="square" lIns="0" tIns="0" rIns="0" bIns="0" anchor="t" anchorCtr="0"/>
          <a:p>
            <a:pPr>
              <a:lnSpc>
                <a:spcPct val="90000"/>
              </a:lnSpc>
            </a:pPr>
            <a:r>
              <a:rPr lang="zh-CN" altLang="en-US" sz="3200" dirty="0">
                <a:ea typeface="宋体" panose="02010600030101010101" pitchFamily="2" charset="-122"/>
              </a:rPr>
              <a:t>在需求分析过程中，软件设计负责人带领的需求分析小组和用户在进行交流的过程中发生了矛盾，出现了争吵，用户方说将不再配合需求分析小组的工作，而且他们确实没有配合开发方的工作</a:t>
            </a:r>
            <a:r>
              <a:rPr lang="zh-CN" altLang="en-US" sz="3200" dirty="0">
                <a:ea typeface="宋体" panose="02010600030101010101" pitchFamily="2" charset="-122"/>
                <a:sym typeface="Wingdings" panose="05000000000000000000" pitchFamily="2" charset="2"/>
              </a:rPr>
              <a:t></a:t>
            </a:r>
            <a:r>
              <a:rPr lang="zh-CN" altLang="en-US" sz="3200" dirty="0">
                <a:solidFill>
                  <a:srgbClr val="FF0000"/>
                </a:solidFill>
                <a:ea typeface="宋体" panose="02010600030101010101" pitchFamily="2" charset="-122"/>
                <a:sym typeface="Wingdings" panose="05000000000000000000" pitchFamily="2" charset="2"/>
              </a:rPr>
              <a:t>（合作）</a:t>
            </a:r>
            <a:endParaRPr lang="zh-CN" altLang="en-US" sz="3200" dirty="0">
              <a:solidFill>
                <a:srgbClr val="FF0000"/>
              </a:solidFill>
              <a:ea typeface="宋体" panose="02010600030101010101" pitchFamily="2" charset="-122"/>
            </a:endParaRPr>
          </a:p>
          <a:p>
            <a:pPr lvl="1">
              <a:lnSpc>
                <a:spcPct val="90000"/>
              </a:lnSpc>
            </a:pPr>
            <a:r>
              <a:rPr lang="zh-CN" altLang="en-US" dirty="0">
                <a:ea typeface="宋体" panose="02010600030101010101" pitchFamily="2" charset="-122"/>
              </a:rPr>
              <a:t>显然，开发方和用户方出现这种状况是双方没有想到的</a:t>
            </a:r>
            <a:endParaRPr lang="zh-CN" altLang="en-US" dirty="0">
              <a:ea typeface="宋体" panose="02010600030101010101" pitchFamily="2" charset="-122"/>
            </a:endParaRPr>
          </a:p>
          <a:p>
            <a:pPr lvl="1">
              <a:lnSpc>
                <a:spcPct val="90000"/>
              </a:lnSpc>
            </a:pPr>
            <a:r>
              <a:rPr lang="zh-CN" altLang="en-US" dirty="0">
                <a:ea typeface="宋体" panose="02010600030101010101" pitchFamily="2" charset="-122"/>
              </a:rPr>
              <a:t>这种状况延续下去必将对软件项目的实施产生影响，影响软件项目的进度，甚至会导致项目失败</a:t>
            </a:r>
            <a:endParaRPr lang="zh-CN" altLang="en-US" dirty="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Slide Number Placeholder 2"/>
          <p:cNvSpPr txBox="1">
            <a:spLocks noGrp="1"/>
          </p:cNvSpPr>
          <p:nvPr>
            <p:ph type="sldNum" sz="quarter"/>
          </p:nvPr>
        </p:nvSpPr>
        <p:spPr>
          <a:xfrm>
            <a:off x="0" y="0"/>
            <a:ext cx="0" cy="0"/>
          </a:xfrm>
          <a:prstGeom prst="rect">
            <a:avLst/>
          </a:prstGeom>
          <a:noFill/>
          <a:ln w="9525">
            <a:noFill/>
          </a:ln>
        </p:spPr>
        <p:txBody>
          <a:bodyPr/>
          <a:p>
            <a:pPr marL="0" indent="0" defTabSz="914400">
              <a:spcBef>
                <a:spcPct val="0"/>
              </a:spcBef>
              <a:buClrTx/>
              <a:buSzTx/>
              <a:buFontTx/>
              <a:buNone/>
            </a:pPr>
            <a:fld id="{9A0DB2DC-4C9A-4742-B13C-FB6460FD3503}" type="slidenum">
              <a:rPr lang="zh-CN" altLang="en-US" sz="1800" dirty="0">
                <a:solidFill>
                  <a:schemeClr val="bg1"/>
                </a:solidFill>
                <a:latin typeface="Times New Roman" panose="02020603050405020304" pitchFamily="18" charset="0"/>
                <a:ea typeface="宋体" panose="02010600030101010101" pitchFamily="2" charset="-122"/>
              </a:rPr>
            </a:fld>
            <a:endParaRPr lang="zh-CN" altLang="en-US" sz="1800" dirty="0">
              <a:solidFill>
                <a:schemeClr val="bg1"/>
              </a:solidFill>
              <a:latin typeface="Times New Roman" panose="02020603050405020304" pitchFamily="18" charset="0"/>
              <a:ea typeface="宋体" panose="02010600030101010101" pitchFamily="2" charset="-122"/>
            </a:endParaRPr>
          </a:p>
        </p:txBody>
      </p:sp>
      <p:sp>
        <p:nvSpPr>
          <p:cNvPr id="144387" name="Rectangle 6"/>
          <p:cNvSpPr>
            <a:spLocks noGrp="1"/>
          </p:cNvSpPr>
          <p:nvPr>
            <p:ph type="title"/>
          </p:nvPr>
        </p:nvSpPr>
        <p:spPr>
          <a:xfrm>
            <a:off x="2124075" y="260350"/>
            <a:ext cx="8216900" cy="1131888"/>
          </a:xfrm>
        </p:spPr>
        <p:txBody>
          <a:bodyPr vert="horz" wrap="square" lIns="0" tIns="0" rIns="0" bIns="0" anchor="ctr" anchorCtr="0"/>
          <a:p>
            <a:r>
              <a:rPr lang="zh-CN" altLang="en-US" dirty="0">
                <a:latin typeface="黑体" panose="02010609060101010101" pitchFamily="49" charset="-122"/>
                <a:ea typeface="黑体" panose="02010609060101010101" pitchFamily="49" charset="-122"/>
              </a:rPr>
              <a:t>软件项目风险</a:t>
            </a:r>
            <a:r>
              <a:rPr lang="en-US" altLang="zh-CN" dirty="0">
                <a:latin typeface="黑体" panose="02010609060101010101" pitchFamily="49" charset="-122"/>
                <a:ea typeface="黑体" panose="02010609060101010101" pitchFamily="49" charset="-122"/>
              </a:rPr>
              <a:t>-</a:t>
            </a:r>
            <a:r>
              <a:rPr lang="en-US" altLang="en-US" dirty="0">
                <a:latin typeface="黑体" panose="02010609060101010101" pitchFamily="49" charset="-122"/>
                <a:ea typeface="黑体" panose="02010609060101010101" pitchFamily="49" charset="-122"/>
              </a:rPr>
              <a:t>案例启示</a:t>
            </a:r>
            <a:endParaRPr lang="en-US" altLang="en-US" dirty="0">
              <a:latin typeface="黑体" panose="02010609060101010101" pitchFamily="49" charset="-122"/>
              <a:ea typeface="黑体" panose="02010609060101010101" pitchFamily="49" charset="-122"/>
            </a:endParaRPr>
          </a:p>
        </p:txBody>
      </p:sp>
      <p:sp>
        <p:nvSpPr>
          <p:cNvPr id="144388" name="Rectangle 7"/>
          <p:cNvSpPr>
            <a:spLocks noGrp="1"/>
          </p:cNvSpPr>
          <p:nvPr>
            <p:ph idx="1"/>
          </p:nvPr>
        </p:nvSpPr>
        <p:spPr>
          <a:xfrm>
            <a:off x="428625" y="1773238"/>
            <a:ext cx="8216900" cy="4665662"/>
          </a:xfrm>
        </p:spPr>
        <p:txBody>
          <a:bodyPr vert="horz" wrap="square" lIns="0" tIns="0" rIns="0" bIns="0" anchor="t" anchorCtr="0"/>
          <a:p>
            <a:r>
              <a:rPr lang="zh-CN" altLang="en-US" dirty="0">
                <a:ea typeface="宋体" panose="02010600030101010101" pitchFamily="2" charset="-122"/>
              </a:rPr>
              <a:t>风险在项目实施过程中大量存在</a:t>
            </a:r>
            <a:endParaRPr lang="zh-CN" altLang="en-US" dirty="0">
              <a:ea typeface="宋体" panose="02010600030101010101" pitchFamily="2" charset="-122"/>
            </a:endParaRPr>
          </a:p>
          <a:p>
            <a:r>
              <a:rPr lang="zh-CN" altLang="en-US" dirty="0">
                <a:ea typeface="宋体" panose="02010600030101010101" pitchFamily="2" charset="-122"/>
              </a:rPr>
              <a:t>软件风险形式多样</a:t>
            </a:r>
            <a:endParaRPr lang="zh-CN" altLang="en-US" dirty="0">
              <a:ea typeface="宋体" panose="02010600030101010101" pitchFamily="2" charset="-122"/>
            </a:endParaRPr>
          </a:p>
          <a:p>
            <a:r>
              <a:rPr lang="zh-CN" altLang="en-US" dirty="0">
                <a:ea typeface="宋体" panose="02010600030101010101" pitchFamily="2" charset="-122"/>
              </a:rPr>
              <a:t>软件风险事先难以确定</a:t>
            </a:r>
            <a:endParaRPr lang="zh-CN" altLang="en-US" dirty="0">
              <a:ea typeface="宋体" panose="02010600030101010101" pitchFamily="2" charset="-122"/>
            </a:endParaRPr>
          </a:p>
          <a:p>
            <a:r>
              <a:rPr lang="zh-CN" altLang="en-US" dirty="0">
                <a:ea typeface="宋体" panose="02010600030101010101" pitchFamily="2" charset="-122"/>
              </a:rPr>
              <a:t>软件风险会对软件项目的实施产生不良影响</a:t>
            </a:r>
            <a:endParaRPr lang="zh-CN" altLang="en-US" dirty="0">
              <a:ea typeface="宋体" panose="02010600030101010101" pitchFamily="2" charset="-122"/>
            </a:endParaRPr>
          </a:p>
          <a:p>
            <a:r>
              <a:rPr lang="zh-CN" altLang="en-US" dirty="0">
                <a:ea typeface="宋体" panose="02010600030101010101" pitchFamily="2" charset="-122"/>
              </a:rPr>
              <a:t>如果不对风险进行良好的管理，项目就很难保证按照计划、在成本和进度范围内，开发出高质量的软件产品，甚至会导致项目失败</a:t>
            </a:r>
            <a:endParaRPr lang="zh-CN" altLang="en-US" dirty="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Slide Number Placeholder 2"/>
          <p:cNvSpPr txBox="1">
            <a:spLocks noGrp="1"/>
          </p:cNvSpPr>
          <p:nvPr>
            <p:ph type="sldNum" sz="quarter"/>
          </p:nvPr>
        </p:nvSpPr>
        <p:spPr>
          <a:xfrm>
            <a:off x="0" y="0"/>
            <a:ext cx="0" cy="0"/>
          </a:xfrm>
          <a:prstGeom prst="rect">
            <a:avLst/>
          </a:prstGeom>
          <a:noFill/>
          <a:ln w="9525">
            <a:noFill/>
          </a:ln>
        </p:spPr>
        <p:txBody>
          <a:bodyPr/>
          <a:p>
            <a:pPr marL="0" indent="0" defTabSz="914400">
              <a:spcBef>
                <a:spcPct val="0"/>
              </a:spcBef>
              <a:buClrTx/>
              <a:buSzTx/>
              <a:buFontTx/>
              <a:buNone/>
            </a:pPr>
            <a:fld id="{9A0DB2DC-4C9A-4742-B13C-FB6460FD3503}" type="slidenum">
              <a:rPr lang="zh-CN" altLang="en-US" sz="1800" dirty="0">
                <a:solidFill>
                  <a:schemeClr val="bg1"/>
                </a:solidFill>
                <a:latin typeface="Times New Roman" panose="02020603050405020304" pitchFamily="18" charset="0"/>
                <a:ea typeface="宋体" panose="02010600030101010101" pitchFamily="2" charset="-122"/>
              </a:rPr>
            </a:fld>
            <a:endParaRPr lang="zh-CN" altLang="en-US" sz="1800" dirty="0">
              <a:solidFill>
                <a:schemeClr val="bg1"/>
              </a:solidFill>
              <a:latin typeface="Times New Roman" panose="02020603050405020304" pitchFamily="18" charset="0"/>
              <a:ea typeface="宋体" panose="02010600030101010101" pitchFamily="2" charset="-122"/>
            </a:endParaRPr>
          </a:p>
        </p:txBody>
      </p:sp>
      <p:sp>
        <p:nvSpPr>
          <p:cNvPr id="145411" name="Rectangle 4"/>
          <p:cNvSpPr>
            <a:spLocks noGrp="1"/>
          </p:cNvSpPr>
          <p:nvPr>
            <p:ph type="title"/>
          </p:nvPr>
        </p:nvSpPr>
        <p:spPr>
          <a:xfrm>
            <a:off x="3348038" y="315913"/>
            <a:ext cx="8216900" cy="1131887"/>
          </a:xfrm>
        </p:spPr>
        <p:txBody>
          <a:bodyPr vert="horz" wrap="square" lIns="0" tIns="0" rIns="0" bIns="0" anchor="ctr" anchorCtr="0"/>
          <a:p>
            <a:r>
              <a:rPr lang="en-US" altLang="en-US" dirty="0">
                <a:ea typeface="宋体" panose="02010600030101010101" pitchFamily="2" charset="-122"/>
              </a:rPr>
              <a:t>软件风险</a:t>
            </a:r>
            <a:endParaRPr lang="en-US" altLang="en-US" dirty="0">
              <a:ea typeface="宋体" panose="02010600030101010101" pitchFamily="2" charset="-122"/>
            </a:endParaRPr>
          </a:p>
        </p:txBody>
      </p:sp>
      <p:sp>
        <p:nvSpPr>
          <p:cNvPr id="145412" name="Rectangle 5"/>
          <p:cNvSpPr>
            <a:spLocks noGrp="1"/>
          </p:cNvSpPr>
          <p:nvPr>
            <p:ph idx="1"/>
          </p:nvPr>
        </p:nvSpPr>
        <p:spPr/>
        <p:txBody>
          <a:bodyPr vert="horz" wrap="square" lIns="0" tIns="0" rIns="0" bIns="0" anchor="t" anchorCtr="0"/>
          <a:p>
            <a:r>
              <a:rPr lang="zh-CN" altLang="en-US" dirty="0">
                <a:solidFill>
                  <a:srgbClr val="FF0000"/>
                </a:solidFill>
                <a:ea typeface="宋体" panose="02010600030101010101" pitchFamily="2" charset="-122"/>
              </a:rPr>
              <a:t>什么是软件风险？</a:t>
            </a:r>
            <a:endParaRPr lang="zh-CN" altLang="en-US" dirty="0">
              <a:solidFill>
                <a:srgbClr val="FF0000"/>
              </a:solidFill>
              <a:ea typeface="宋体" panose="02010600030101010101" pitchFamily="2" charset="-122"/>
            </a:endParaRPr>
          </a:p>
          <a:p>
            <a:pPr lvl="1"/>
            <a:r>
              <a:rPr lang="zh-CN" altLang="en-US" dirty="0">
                <a:ea typeface="宋体" panose="02010600030101010101" pitchFamily="2" charset="-122"/>
              </a:rPr>
              <a:t>使软件项目的实施受到影响和损失、甚至导致失败的、可能会发生的事件</a:t>
            </a:r>
            <a:endParaRPr lang="zh-CN" altLang="en-US" dirty="0">
              <a:ea typeface="宋体" panose="02010600030101010101" pitchFamily="2" charset="-122"/>
            </a:endParaRPr>
          </a:p>
          <a:p>
            <a:pPr lvl="1"/>
            <a:r>
              <a:rPr lang="zh-CN" altLang="en-US" dirty="0">
                <a:ea typeface="宋体" panose="02010600030101010101" pitchFamily="2" charset="-122"/>
              </a:rPr>
              <a:t>例如，人员的临时流失，计划过于乐观，设计的低劣</a:t>
            </a:r>
            <a:endParaRPr lang="zh-CN" altLang="en-US" dirty="0">
              <a:ea typeface="宋体" panose="02010600030101010101" pitchFamily="2" charset="-122"/>
            </a:endParaRPr>
          </a:p>
          <a:p>
            <a:r>
              <a:rPr lang="zh-CN" altLang="en-US" dirty="0">
                <a:solidFill>
                  <a:srgbClr val="FF0000"/>
                </a:solidFill>
                <a:ea typeface="宋体" panose="02010600030101010101" pitchFamily="2" charset="-122"/>
              </a:rPr>
              <a:t>软件风险的特点</a:t>
            </a:r>
            <a:endParaRPr lang="zh-CN" altLang="en-US" dirty="0">
              <a:solidFill>
                <a:srgbClr val="FF0000"/>
              </a:solidFill>
              <a:ea typeface="宋体" panose="02010600030101010101" pitchFamily="2" charset="-122"/>
            </a:endParaRPr>
          </a:p>
          <a:p>
            <a:pPr lvl="1"/>
            <a:r>
              <a:rPr lang="zh-CN" altLang="en-US" dirty="0">
                <a:ea typeface="宋体" panose="02010600030101010101" pitchFamily="2" charset="-122"/>
              </a:rPr>
              <a:t>事先难以确定</a:t>
            </a:r>
            <a:endParaRPr lang="zh-CN" altLang="en-US" dirty="0">
              <a:ea typeface="宋体" panose="02010600030101010101" pitchFamily="2" charset="-122"/>
            </a:endParaRPr>
          </a:p>
          <a:p>
            <a:pPr lvl="1"/>
            <a:r>
              <a:rPr lang="zh-CN" altLang="en-US" dirty="0">
                <a:ea typeface="宋体" panose="02010600030101010101" pitchFamily="2" charset="-122"/>
              </a:rPr>
              <a:t>带来损失，影响项目实施，甚至会导致项目失败</a:t>
            </a:r>
            <a:endParaRPr lang="en-US" altLang="zh-CN" dirty="0">
              <a:ea typeface="宋体" panose="02010600030101010101" pitchFamily="2" charset="-122"/>
            </a:endParaRPr>
          </a:p>
          <a:p>
            <a:pPr lvl="1"/>
            <a:r>
              <a:rPr lang="zh-CN" altLang="en-US" dirty="0">
                <a:ea typeface="宋体" panose="02010600030101010101" pitchFamily="2" charset="-122"/>
              </a:rPr>
              <a:t>风险的根源在于事物的不确定性，虽然无法避免不确定性，但是可以通过适当的方法对其进行控制与管理</a:t>
            </a:r>
            <a:endParaRPr lang="zh-CN" altLang="en-US" dirty="0">
              <a:ea typeface="宋体" panose="02010600030101010101" pitchFamily="2" charset="-122"/>
            </a:endParaRPr>
          </a:p>
          <a:p>
            <a:pPr lvl="1" fontAlgn="t">
              <a:buNone/>
            </a:pPr>
            <a:endParaRPr lang="zh-CN" altLang="en-US" sz="3400" dirty="0">
              <a:latin typeface="宋体" panose="02010600030101010101" pitchFamily="2" charset="-122"/>
              <a:ea typeface="宋体" panose="02010600030101010101" pitchFamily="2" charset="-122"/>
            </a:endParaRPr>
          </a:p>
          <a:p>
            <a:pPr>
              <a:buFont typeface="Wingdings 2" panose="05020102010507070707" pitchFamily="18" charset="2"/>
              <a:buNone/>
            </a:pPr>
            <a:endParaRPr lang="en-US" altLang="en-US" dirty="0">
              <a:ea typeface="宋体" panose="02010600030101010101" pitchFamily="2" charset="-122"/>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p:cNvSpPr>
          <p:nvPr>
            <p:ph type="title"/>
          </p:nvPr>
        </p:nvSpPr>
        <p:spPr>
          <a:xfrm>
            <a:off x="2627313" y="239713"/>
            <a:ext cx="8216900" cy="1133475"/>
          </a:xfrm>
        </p:spPr>
        <p:txBody>
          <a:bodyPr vert="horz" wrap="square" lIns="0" tIns="0" rIns="0" bIns="0" anchor="ctr" anchorCtr="0"/>
          <a:p>
            <a:r>
              <a:rPr lang="zh-CN" altLang="en-US" dirty="0">
                <a:ea typeface="宋体" panose="02010600030101010101" pitchFamily="2" charset="-122"/>
              </a:rPr>
              <a:t>导致软件风险的原因</a:t>
            </a:r>
            <a:endParaRPr lang="zh-CN" altLang="en-US" dirty="0">
              <a:ea typeface="宋体" panose="02010600030101010101" pitchFamily="2" charset="-122"/>
            </a:endParaRPr>
          </a:p>
        </p:txBody>
      </p:sp>
      <p:sp>
        <p:nvSpPr>
          <p:cNvPr id="146435" name="Rectangle 3"/>
          <p:cNvSpPr>
            <a:spLocks noGrp="1"/>
          </p:cNvSpPr>
          <p:nvPr>
            <p:ph sz="half" idx="1"/>
          </p:nvPr>
        </p:nvSpPr>
        <p:spPr>
          <a:xfrm>
            <a:off x="468313" y="1844675"/>
            <a:ext cx="4171950" cy="4206875"/>
          </a:xfrm>
        </p:spPr>
        <p:txBody>
          <a:bodyPr vert="horz" wrap="square" lIns="0" tIns="0" rIns="0" bIns="0" anchor="t" anchorCtr="0"/>
          <a:p>
            <a:pPr>
              <a:buClr>
                <a:srgbClr val="003399"/>
              </a:buClr>
              <a:buSzPct val="100000"/>
              <a:buFont typeface="Lucida Sans Unicode" panose="020B0602030504020204" pitchFamily="34" charset="0"/>
            </a:pPr>
            <a:r>
              <a:rPr lang="zh-CN" altLang="en-US" sz="2000" dirty="0">
                <a:ea typeface="黑体" panose="02010609060101010101" pitchFamily="49" charset="-122"/>
              </a:rPr>
              <a:t>进度过分紧迫；</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预算过分紧张；</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软件可靠性要求过高；</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人员缺乏经验，组织结构不适宜；</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期望过高而不现实；</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没有明确或理解合同的条款；</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软件规模估计不恰当；</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管理部门缺乏经验；</a:t>
            </a:r>
            <a:endParaRPr lang="zh-CN" altLang="en-US" sz="2000" dirty="0">
              <a:ea typeface="黑体" panose="02010609060101010101" pitchFamily="49" charset="-122"/>
            </a:endParaRPr>
          </a:p>
        </p:txBody>
      </p:sp>
      <p:sp>
        <p:nvSpPr>
          <p:cNvPr id="146436" name="Rectangle 14"/>
          <p:cNvSpPr>
            <a:spLocks noGrp="1"/>
          </p:cNvSpPr>
          <p:nvPr>
            <p:ph sz="half" idx="2"/>
          </p:nvPr>
        </p:nvSpPr>
        <p:spPr>
          <a:xfrm>
            <a:off x="4792663" y="1844675"/>
            <a:ext cx="4171950" cy="4511675"/>
          </a:xfrm>
        </p:spPr>
        <p:txBody>
          <a:bodyPr vert="horz" wrap="square" lIns="0" tIns="0" rIns="0" bIns="0" anchor="t" anchorCtr="0"/>
          <a:p>
            <a:pPr>
              <a:buClr>
                <a:srgbClr val="003399"/>
              </a:buClr>
              <a:buSzPct val="100000"/>
              <a:buFont typeface="Lucida Sans Unicode" panose="020B0602030504020204" pitchFamily="34" charset="0"/>
            </a:pPr>
            <a:r>
              <a:rPr lang="zh-CN" altLang="en-US" sz="2000" dirty="0">
                <a:ea typeface="黑体" panose="02010609060101010101" pitchFamily="49" charset="-122"/>
              </a:rPr>
              <a:t>风险分析和管理不恰当；</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不熟悉技术或过程；</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不熟悉必要的硬件；</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需求不一致（或定义不充分）；</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需求不断变动；</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软件开发计划不恰当；</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软件开发过程模型不适用；</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缺乏软件工程技术和方法；</a:t>
            </a:r>
            <a:endParaRPr lang="zh-CN" altLang="en-US" sz="2000" dirty="0">
              <a:ea typeface="黑体" panose="02010609060101010101" pitchFamily="49" charset="-122"/>
            </a:endParaRPr>
          </a:p>
          <a:p>
            <a:pPr>
              <a:buClr>
                <a:srgbClr val="003399"/>
              </a:buClr>
              <a:buSzPct val="100000"/>
              <a:buFont typeface="Lucida Sans Unicode" panose="020B0602030504020204" pitchFamily="34" charset="0"/>
            </a:pPr>
            <a:r>
              <a:rPr lang="zh-CN" altLang="en-US" sz="2000" dirty="0">
                <a:ea typeface="黑体" panose="02010609060101010101" pitchFamily="49" charset="-122"/>
              </a:rPr>
              <a:t>缺乏自动化工具的支持</a:t>
            </a:r>
            <a:endParaRPr lang="zh-CN" altLang="en-US" sz="2000" dirty="0">
              <a:ea typeface="黑体" panose="02010609060101010101" pitchFamily="49" charset="-122"/>
            </a:endParaRPr>
          </a:p>
        </p:txBody>
      </p:sp>
      <p:sp>
        <p:nvSpPr>
          <p:cNvPr id="146437" name="Line 15"/>
          <p:cNvSpPr/>
          <p:nvPr/>
        </p:nvSpPr>
        <p:spPr>
          <a:xfrm>
            <a:off x="4716463" y="1916113"/>
            <a:ext cx="0" cy="4608512"/>
          </a:xfrm>
          <a:prstGeom prst="line">
            <a:avLst/>
          </a:prstGeom>
          <a:ln w="63500" cap="flat" cmpd="sng">
            <a:solidFill>
              <a:schemeClr val="hlink"/>
            </a:solidFill>
            <a:prstDash val="solid"/>
            <a:headEnd type="none" w="med" len="med"/>
            <a:tailEnd type="none" w="med" len="med"/>
          </a:ln>
        </p:spPr>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1"/>
          <p:cNvSpPr/>
          <p:nvPr>
            <p:ph type="title"/>
          </p:nvPr>
        </p:nvSpPr>
        <p:spPr>
          <a:xfrm>
            <a:off x="3203575" y="115888"/>
            <a:ext cx="8220075" cy="1135062"/>
          </a:xfrm>
        </p:spPr>
        <p:txBody>
          <a:bodyPr vert="horz" wrap="square" lIns="0" tIns="0" rIns="0" bIns="0" anchor="ctr" anchorCtr="0"/>
          <a:p>
            <a:pPr defTabSz="457200" eaLnBrk="1" hangingPunct="1">
              <a:lnSpc>
                <a:spcPts val="3200"/>
              </a:lnSpc>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zh-CN" altLang="en-GB" dirty="0">
                <a:ea typeface="宋体" panose="02010600030101010101" pitchFamily="2" charset="-122"/>
              </a:rPr>
            </a:br>
            <a:r>
              <a:rPr lang="zh-CN" altLang="en-GB" sz="2800" dirty="0">
                <a:ea typeface="宋体" panose="02010600030101010101" pitchFamily="2" charset="-122"/>
              </a:rPr>
              <a:t>风险管理活动</a:t>
            </a:r>
            <a:endParaRPr lang="zh-CN" altLang="en-GB" sz="2800" dirty="0">
              <a:ea typeface="宋体" panose="02010600030101010101" pitchFamily="2" charset="-122"/>
            </a:endParaRPr>
          </a:p>
        </p:txBody>
      </p:sp>
      <p:pic>
        <p:nvPicPr>
          <p:cNvPr id="148483" name="Picture 5"/>
          <p:cNvPicPr preferRelativeResize="0"/>
          <p:nvPr/>
        </p:nvPicPr>
        <p:blipFill>
          <a:blip r:embed="rId1"/>
          <a:stretch>
            <a:fillRect/>
          </a:stretch>
        </p:blipFill>
        <p:spPr>
          <a:xfrm>
            <a:off x="1143000" y="1371600"/>
            <a:ext cx="7086600" cy="4503738"/>
          </a:xfrm>
          <a:prstGeom prst="rect">
            <a:avLst/>
          </a:prstGeom>
          <a:noFill/>
          <a:ln w="9525">
            <a:noFill/>
          </a:ln>
        </p:spPr>
      </p:pic>
    </p:spTree>
  </p:cSld>
  <p:clrMapOvr>
    <a:masterClrMapping/>
  </p:clrMapOvr>
  <p:transition spd="med">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1"/>
          <p:cNvSpPr/>
          <p:nvPr>
            <p:ph type="title"/>
          </p:nvPr>
        </p:nvSpPr>
        <p:spPr>
          <a:xfrm>
            <a:off x="3132138" y="84138"/>
            <a:ext cx="8220075" cy="1135062"/>
          </a:xfrm>
        </p:spPr>
        <p:txBody>
          <a:bodyPr vert="horz" wrap="square" lIns="0" tIns="0" rIns="0" bIns="0" anchor="ctr" anchorCtr="0"/>
          <a:p>
            <a:pPr defTabSz="457200" eaLnBrk="1" hangingPunct="1">
              <a:lnSpc>
                <a:spcPts val="3200"/>
              </a:lnSpc>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zh-CN" altLang="en-GB" dirty="0">
                <a:ea typeface="宋体" panose="02010600030101010101" pitchFamily="2" charset="-122"/>
              </a:rPr>
            </a:br>
            <a:r>
              <a:rPr lang="zh-CN" altLang="en-US" sz="2800" dirty="0">
                <a:ea typeface="宋体" panose="02010600030101010101" pitchFamily="2" charset="-122"/>
              </a:rPr>
              <a:t>量化风险</a:t>
            </a:r>
            <a:r>
              <a:rPr lang="en-US" altLang="zh-CN" sz="2800" dirty="0">
                <a:ea typeface="宋体" panose="02010600030101010101" pitchFamily="2" charset="-122"/>
              </a:rPr>
              <a:t>-</a:t>
            </a:r>
            <a:r>
              <a:rPr lang="zh-CN" altLang="en-US" sz="2800" dirty="0">
                <a:ea typeface="宋体" panose="02010600030101010101" pitchFamily="2" charset="-122"/>
              </a:rPr>
              <a:t>风险暴露</a:t>
            </a:r>
            <a:endParaRPr lang="en-GB" altLang="zh-CN" sz="2800" dirty="0">
              <a:ea typeface="宋体" panose="02010600030101010101" pitchFamily="2" charset="-122"/>
            </a:endParaRPr>
          </a:p>
        </p:txBody>
      </p:sp>
      <p:sp>
        <p:nvSpPr>
          <p:cNvPr id="150531" name="Rectangle 2"/>
          <p:cNvSpPr/>
          <p:nvPr>
            <p:ph type="body"/>
          </p:nvPr>
        </p:nvSpPr>
        <p:spPr>
          <a:xfrm>
            <a:off x="457200" y="1447800"/>
            <a:ext cx="8220075" cy="4668838"/>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i="1" dirty="0">
                <a:ea typeface="宋体" panose="02010600030101010101" pitchFamily="2" charset="-122"/>
              </a:rPr>
              <a:t>风险暴露</a:t>
            </a:r>
            <a:r>
              <a:rPr lang="zh-CN" altLang="en-GB" dirty="0">
                <a:ea typeface="宋体" panose="02010600030101010101" pitchFamily="2" charset="-122"/>
              </a:rPr>
              <a:t> </a:t>
            </a:r>
            <a:r>
              <a:rPr lang="en-GB" altLang="zh-CN" dirty="0">
                <a:ea typeface="宋体" panose="02010600030101010101" pitchFamily="2" charset="-122"/>
              </a:rPr>
              <a:t>= (</a:t>
            </a:r>
            <a:r>
              <a:rPr lang="zh-CN" altLang="en-GB" dirty="0">
                <a:ea typeface="宋体" panose="02010600030101010101" pitchFamily="2" charset="-122"/>
              </a:rPr>
              <a:t>风险概率</a:t>
            </a:r>
            <a:r>
              <a:rPr lang="en-GB" altLang="zh-CN" dirty="0">
                <a:ea typeface="宋体" panose="02010600030101010101" pitchFamily="2" charset="-122"/>
              </a:rPr>
              <a:t>) x (</a:t>
            </a:r>
            <a:r>
              <a:rPr lang="zh-CN" altLang="en-GB" dirty="0">
                <a:ea typeface="宋体" panose="02010600030101010101" pitchFamily="2" charset="-122"/>
              </a:rPr>
              <a:t>风险影响</a:t>
            </a:r>
            <a:r>
              <a:rPr lang="en-GB" altLang="zh-CN" dirty="0">
                <a:ea typeface="宋体" panose="02010600030101010101" pitchFamily="2" charset="-122"/>
              </a:rPr>
              <a:t>)</a:t>
            </a:r>
            <a:endParaRPr lang="en-GB" altLang="zh-CN" dirty="0">
              <a:ea typeface="宋体" panose="02010600030101010101" pitchFamily="2" charset="-122"/>
            </a:endParaRPr>
          </a:p>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dirty="0">
              <a:ea typeface="宋体" panose="02010600030101010101" pitchFamily="2" charset="-122"/>
            </a:endParaRPr>
          </a:p>
        </p:txBody>
      </p:sp>
      <p:pic>
        <p:nvPicPr>
          <p:cNvPr id="150532" name="Picture 5"/>
          <p:cNvPicPr preferRelativeResize="0"/>
          <p:nvPr/>
        </p:nvPicPr>
        <p:blipFill>
          <a:blip r:embed="rId1"/>
          <a:stretch>
            <a:fillRect/>
          </a:stretch>
        </p:blipFill>
        <p:spPr>
          <a:xfrm>
            <a:off x="1371600" y="1905000"/>
            <a:ext cx="6477000" cy="4176713"/>
          </a:xfrm>
          <a:prstGeom prst="rect">
            <a:avLst/>
          </a:prstGeom>
          <a:noFill/>
          <a:ln w="9525">
            <a:noFill/>
          </a:ln>
        </p:spPr>
      </p:pic>
    </p:spTree>
  </p:cSld>
  <p:clrMapOvr>
    <a:masterClrMapping/>
  </p:clrMapOvr>
  <p:transition spd="med">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p:cNvSpPr>
          <p:nvPr>
            <p:ph type="title"/>
          </p:nvPr>
        </p:nvSpPr>
        <p:spPr>
          <a:xfrm>
            <a:off x="2411413" y="115888"/>
            <a:ext cx="8216900" cy="1131887"/>
          </a:xfrm>
        </p:spPr>
        <p:txBody>
          <a:bodyPr vert="horz" wrap="square" lIns="0" tIns="0" rIns="0" bIns="0" anchor="ctr" anchorCtr="0"/>
          <a:p>
            <a:br>
              <a:rPr lang="zh-CN" altLang="en-GB" dirty="0">
                <a:ea typeface="宋体" panose="02010600030101010101" pitchFamily="2" charset="-122"/>
              </a:rPr>
            </a:br>
            <a:r>
              <a:rPr lang="zh-CN" altLang="en-US" dirty="0">
                <a:ea typeface="宋体" panose="02010600030101010101" pitchFamily="2" charset="-122"/>
              </a:rPr>
              <a:t>量化风险</a:t>
            </a:r>
            <a:r>
              <a:rPr lang="en-US" altLang="zh-CN" dirty="0">
                <a:ea typeface="宋体" panose="02010600030101010101" pitchFamily="2" charset="-122"/>
              </a:rPr>
              <a:t>-</a:t>
            </a:r>
            <a:r>
              <a:rPr lang="zh-CN" altLang="en-US" dirty="0">
                <a:ea typeface="宋体" panose="02010600030101010101" pitchFamily="2" charset="-122"/>
              </a:rPr>
              <a:t>决策树分析</a:t>
            </a:r>
            <a:endParaRPr lang="zh-CN" altLang="en-US" dirty="0">
              <a:ea typeface="宋体" panose="02010600030101010101" pitchFamily="2" charset="-122"/>
            </a:endParaRPr>
          </a:p>
        </p:txBody>
      </p:sp>
      <p:sp>
        <p:nvSpPr>
          <p:cNvPr id="152579" name="Rectangle 3"/>
          <p:cNvSpPr>
            <a:spLocks noGrp="1"/>
          </p:cNvSpPr>
          <p:nvPr>
            <p:ph idx="1"/>
          </p:nvPr>
        </p:nvSpPr>
        <p:spPr>
          <a:xfrm>
            <a:off x="503238" y="1700213"/>
            <a:ext cx="8137525" cy="4019550"/>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i="1" dirty="0">
                <a:ea typeface="宋体" panose="02010600030101010101" pitchFamily="2" charset="-122"/>
              </a:rPr>
              <a:t>决策树分析是一种图表分析方法，提供项目所有可供选择的行动方案，行动方案之间的关系，行动方案的后果以及发生的概率，提供选择一个最佳的方案的依据</a:t>
            </a:r>
            <a:endParaRPr lang="zh-CN" altLang="en-US" i="1" dirty="0">
              <a:ea typeface="宋体" panose="02010600030101010101" pitchFamily="2" charset="-122"/>
            </a:endParaRPr>
          </a:p>
          <a:p>
            <a:pPr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黑体" panose="02010609060101010101" pitchFamily="49" charset="-122"/>
              </a:rPr>
              <a:t>损益期望值</a:t>
            </a:r>
            <a:r>
              <a:rPr lang="en-US" altLang="zh-CN" dirty="0">
                <a:ea typeface="黑体" panose="02010609060101010101" pitchFamily="49" charset="-122"/>
              </a:rPr>
              <a:t>(Expected Monetary Value</a:t>
            </a:r>
            <a:r>
              <a:rPr lang="zh-CN" altLang="en-US" dirty="0">
                <a:ea typeface="黑体" panose="02010609060101010101" pitchFamily="49" charset="-122"/>
              </a:rPr>
              <a:t>，</a:t>
            </a:r>
            <a:r>
              <a:rPr lang="en-US" altLang="zh-CN" dirty="0">
                <a:ea typeface="黑体" panose="02010609060101010101" pitchFamily="49" charset="-122"/>
              </a:rPr>
              <a:t>EMV)</a:t>
            </a:r>
            <a:r>
              <a:rPr lang="zh-CN" altLang="en-US" dirty="0">
                <a:ea typeface="黑体" panose="02010609060101010101" pitchFamily="49" charset="-122"/>
              </a:rPr>
              <a:t>是决策树的一种计算值，根据风险发生的概率计算</a:t>
            </a:r>
            <a:endParaRPr lang="zh-CN" altLang="en-US" dirty="0">
              <a:ea typeface="黑体" panose="02010609060101010101" pitchFamily="49" charset="-122"/>
            </a:endParaRPr>
          </a:p>
          <a:p>
            <a:pPr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ea typeface="黑体" panose="02010609060101010101" pitchFamily="49" charset="-122"/>
              </a:rPr>
              <a:t>例如：某行动方案成功的概率是</a:t>
            </a:r>
            <a:r>
              <a:rPr lang="en-US" altLang="zh-CN" dirty="0">
                <a:ea typeface="黑体" panose="02010609060101010101" pitchFamily="49" charset="-122"/>
              </a:rPr>
              <a:t>50%</a:t>
            </a:r>
            <a:r>
              <a:rPr lang="zh-CN" altLang="en-US" dirty="0">
                <a:ea typeface="黑体" panose="02010609060101010101" pitchFamily="49" charset="-122"/>
              </a:rPr>
              <a:t>，收益是</a:t>
            </a:r>
            <a:r>
              <a:rPr lang="en-US" altLang="zh-CN" dirty="0">
                <a:ea typeface="黑体" panose="02010609060101010101" pitchFamily="49" charset="-122"/>
              </a:rPr>
              <a:t>10</a:t>
            </a:r>
            <a:endParaRPr lang="en-US" altLang="zh-CN" dirty="0">
              <a:ea typeface="黑体" panose="02010609060101010101" pitchFamily="49" charset="-122"/>
            </a:endParaRPr>
          </a:p>
          <a:p>
            <a:pPr defTabSz="4572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ea typeface="黑体" panose="02010609060101010101" pitchFamily="49" charset="-122"/>
              </a:rPr>
              <a:t>                       EMV=10×50%=5</a:t>
            </a:r>
            <a:endParaRPr lang="en-US" altLang="zh-CN" dirty="0">
              <a:ea typeface="黑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a:spLocks noGrp="1"/>
          </p:cNvSpPr>
          <p:nvPr>
            <p:ph type="title"/>
          </p:nvPr>
        </p:nvSpPr>
        <p:spPr>
          <a:xfrm>
            <a:off x="2700338" y="188913"/>
            <a:ext cx="8216900" cy="1131887"/>
          </a:xfrm>
        </p:spPr>
        <p:txBody>
          <a:bodyPr vert="horz" wrap="square" lIns="0" tIns="0" rIns="0" bIns="0" anchor="ctr" anchorCtr="0"/>
          <a:p>
            <a:r>
              <a:rPr lang="zh-CN" altLang="en-US" dirty="0">
                <a:ea typeface="宋体" panose="02010600030101010101" pitchFamily="2" charset="-122"/>
              </a:rPr>
              <a:t>决策树分析</a:t>
            </a:r>
            <a:r>
              <a:rPr lang="en-US" altLang="zh-CN" dirty="0">
                <a:ea typeface="宋体" panose="02010600030101010101" pitchFamily="2" charset="-122"/>
              </a:rPr>
              <a:t>—</a:t>
            </a:r>
            <a:r>
              <a:rPr lang="zh-CN" altLang="en-US" dirty="0">
                <a:ea typeface="宋体" panose="02010600030101010101" pitchFamily="2" charset="-122"/>
              </a:rPr>
              <a:t>例子</a:t>
            </a:r>
            <a:endParaRPr lang="zh-CN" altLang="en-US" dirty="0">
              <a:ea typeface="宋体" panose="02010600030101010101" pitchFamily="2" charset="-122"/>
            </a:endParaRPr>
          </a:p>
        </p:txBody>
      </p:sp>
      <p:pic>
        <p:nvPicPr>
          <p:cNvPr id="154627" name="Picture 21"/>
          <p:cNvPicPr>
            <a:picLocks noChangeAspect="1"/>
          </p:cNvPicPr>
          <p:nvPr/>
        </p:nvPicPr>
        <p:blipFill>
          <a:blip r:embed="rId1"/>
          <a:stretch>
            <a:fillRect/>
          </a:stretch>
        </p:blipFill>
        <p:spPr>
          <a:xfrm>
            <a:off x="684213" y="1557338"/>
            <a:ext cx="7704137" cy="4622800"/>
          </a:xfrm>
          <a:prstGeom prst="rect">
            <a:avLst/>
          </a:prstGeom>
          <a:noFill/>
          <a:ln w="9525">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AutoShape 5"/>
          <p:cNvSpPr/>
          <p:nvPr/>
        </p:nvSpPr>
        <p:spPr>
          <a:xfrm>
            <a:off x="990600" y="5562600"/>
            <a:ext cx="228600" cy="228600"/>
          </a:xfrm>
          <a:prstGeom prst="flowChartConnector">
            <a:avLst/>
          </a:prstGeom>
          <a:solidFill>
            <a:schemeClr val="accent1"/>
          </a:solidFill>
          <a:ln w="25400" cap="flat" cmpd="sng">
            <a:solidFill>
              <a:schemeClr val="tx1"/>
            </a:solidFill>
            <a:prstDash val="solid"/>
            <a:headEnd type="none" w="sm" len="sm"/>
            <a:tailEnd type="none" w="med" len="lg"/>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endParaRPr lang="en-US" altLang="en-US" sz="1800" dirty="0">
              <a:solidFill>
                <a:schemeClr val="bg1"/>
              </a:solidFill>
              <a:latin typeface="Times New Roman" panose="02020603050405020304" pitchFamily="18" charset="0"/>
            </a:endParaRPr>
          </a:p>
        </p:txBody>
      </p:sp>
      <p:sp>
        <p:nvSpPr>
          <p:cNvPr id="156675" name="Line 6"/>
          <p:cNvSpPr/>
          <p:nvPr/>
        </p:nvSpPr>
        <p:spPr>
          <a:xfrm flipV="1">
            <a:off x="1143000" y="2133600"/>
            <a:ext cx="5715000" cy="3429000"/>
          </a:xfrm>
          <a:prstGeom prst="line">
            <a:avLst/>
          </a:prstGeom>
          <a:ln w="25400" cap="flat" cmpd="sng">
            <a:solidFill>
              <a:schemeClr val="tx1"/>
            </a:solidFill>
            <a:prstDash val="solid"/>
            <a:headEnd type="none" w="sm" len="sm"/>
            <a:tailEnd type="none" w="med" len="lg"/>
          </a:ln>
        </p:spPr>
      </p:sp>
      <p:sp>
        <p:nvSpPr>
          <p:cNvPr id="156676" name="AutoShape 7"/>
          <p:cNvSpPr/>
          <p:nvPr/>
        </p:nvSpPr>
        <p:spPr>
          <a:xfrm>
            <a:off x="2438400" y="4648200"/>
            <a:ext cx="228600" cy="228600"/>
          </a:xfrm>
          <a:prstGeom prst="flowChartConnector">
            <a:avLst/>
          </a:prstGeom>
          <a:solidFill>
            <a:schemeClr val="accent1"/>
          </a:solidFill>
          <a:ln w="25400" cap="flat" cmpd="sng">
            <a:solidFill>
              <a:schemeClr val="tx1"/>
            </a:solidFill>
            <a:prstDash val="solid"/>
            <a:headEnd type="none" w="sm" len="sm"/>
            <a:tailEnd type="none" w="med" len="lg"/>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endParaRPr lang="en-US" altLang="en-US" sz="1800" dirty="0">
              <a:solidFill>
                <a:schemeClr val="bg1"/>
              </a:solidFill>
              <a:latin typeface="Times New Roman" panose="02020603050405020304" pitchFamily="18" charset="0"/>
            </a:endParaRPr>
          </a:p>
        </p:txBody>
      </p:sp>
      <p:sp>
        <p:nvSpPr>
          <p:cNvPr id="156677" name="AutoShape 8"/>
          <p:cNvSpPr/>
          <p:nvPr/>
        </p:nvSpPr>
        <p:spPr>
          <a:xfrm>
            <a:off x="4953000" y="3124200"/>
            <a:ext cx="228600" cy="228600"/>
          </a:xfrm>
          <a:prstGeom prst="flowChartConnector">
            <a:avLst/>
          </a:prstGeom>
          <a:solidFill>
            <a:schemeClr val="accent1"/>
          </a:solidFill>
          <a:ln w="25400" cap="flat" cmpd="sng">
            <a:solidFill>
              <a:schemeClr val="tx1"/>
            </a:solidFill>
            <a:prstDash val="solid"/>
            <a:headEnd type="none" w="sm" len="sm"/>
            <a:tailEnd type="none" w="med" len="lg"/>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endParaRPr lang="en-US" altLang="en-US" sz="1800" dirty="0">
              <a:solidFill>
                <a:schemeClr val="bg1"/>
              </a:solidFill>
              <a:latin typeface="Times New Roman" panose="02020603050405020304" pitchFamily="18" charset="0"/>
            </a:endParaRPr>
          </a:p>
        </p:txBody>
      </p:sp>
      <p:sp>
        <p:nvSpPr>
          <p:cNvPr id="156678" name="Line 9"/>
          <p:cNvSpPr/>
          <p:nvPr/>
        </p:nvSpPr>
        <p:spPr>
          <a:xfrm>
            <a:off x="1219200" y="5715000"/>
            <a:ext cx="1371600" cy="685800"/>
          </a:xfrm>
          <a:prstGeom prst="line">
            <a:avLst/>
          </a:prstGeom>
          <a:ln w="25400" cap="flat" cmpd="sng">
            <a:solidFill>
              <a:schemeClr val="tx1"/>
            </a:solidFill>
            <a:prstDash val="solid"/>
            <a:headEnd type="none" w="sm" len="sm"/>
            <a:tailEnd type="none" w="med" len="lg"/>
          </a:ln>
        </p:spPr>
      </p:sp>
      <p:sp>
        <p:nvSpPr>
          <p:cNvPr id="156679" name="Line 10"/>
          <p:cNvSpPr/>
          <p:nvPr/>
        </p:nvSpPr>
        <p:spPr>
          <a:xfrm>
            <a:off x="2667000" y="4800600"/>
            <a:ext cx="1676400" cy="609600"/>
          </a:xfrm>
          <a:prstGeom prst="line">
            <a:avLst/>
          </a:prstGeom>
          <a:ln w="25400" cap="flat" cmpd="sng">
            <a:solidFill>
              <a:schemeClr val="tx1"/>
            </a:solidFill>
            <a:prstDash val="solid"/>
            <a:headEnd type="none" w="sm" len="sm"/>
            <a:tailEnd type="none" w="med" len="lg"/>
          </a:ln>
        </p:spPr>
      </p:sp>
      <p:sp>
        <p:nvSpPr>
          <p:cNvPr id="156680" name="Line 11"/>
          <p:cNvSpPr/>
          <p:nvPr/>
        </p:nvSpPr>
        <p:spPr>
          <a:xfrm>
            <a:off x="5181600" y="3276600"/>
            <a:ext cx="2362200" cy="609600"/>
          </a:xfrm>
          <a:prstGeom prst="line">
            <a:avLst/>
          </a:prstGeom>
          <a:ln w="25400" cap="flat" cmpd="sng">
            <a:solidFill>
              <a:schemeClr val="tx1"/>
            </a:solidFill>
            <a:prstDash val="solid"/>
            <a:headEnd type="none" w="sm" len="sm"/>
            <a:tailEnd type="none" w="med" len="lg"/>
          </a:ln>
        </p:spPr>
      </p:sp>
      <p:sp>
        <p:nvSpPr>
          <p:cNvPr id="156681" name="Text Box 12"/>
          <p:cNvSpPr txBox="1"/>
          <p:nvPr/>
        </p:nvSpPr>
        <p:spPr>
          <a:xfrm>
            <a:off x="2590800" y="6172200"/>
            <a:ext cx="1752600" cy="519113"/>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en-US" altLang="zh-CN" dirty="0">
                <a:solidFill>
                  <a:schemeClr val="tx1"/>
                </a:solidFill>
                <a:latin typeface="Times New Roman" panose="02020603050405020304" pitchFamily="18" charset="0"/>
                <a:ea typeface="宋体" panose="02010600030101010101" pitchFamily="2" charset="-122"/>
              </a:rPr>
              <a:t>EMV=0</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56682" name="Text Box 13"/>
          <p:cNvSpPr txBox="1"/>
          <p:nvPr/>
        </p:nvSpPr>
        <p:spPr>
          <a:xfrm>
            <a:off x="3581400" y="4800600"/>
            <a:ext cx="4375150" cy="396875"/>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rPr>
              <a:t>失败：</a:t>
            </a:r>
            <a:r>
              <a:rPr lang="en-US" altLang="zh-CN" sz="2000" dirty="0">
                <a:solidFill>
                  <a:schemeClr val="tx1"/>
                </a:solidFill>
                <a:latin typeface="Times New Roman" panose="02020603050405020304" pitchFamily="18" charset="0"/>
                <a:ea typeface="宋体" panose="02010600030101010101" pitchFamily="2" charset="-122"/>
              </a:rPr>
              <a:t>P=30%, </a:t>
            </a:r>
            <a:r>
              <a:rPr lang="en-US" altLang="zh-CN" sz="1800" dirty="0">
                <a:solidFill>
                  <a:schemeClr val="tx1"/>
                </a:solidFill>
                <a:latin typeface="Times New Roman" panose="02020603050405020304" pitchFamily="18" charset="0"/>
                <a:ea typeface="宋体" panose="02010600030101010101" pitchFamily="2" charset="-122"/>
              </a:rPr>
              <a:t>outcome= </a:t>
            </a:r>
            <a:r>
              <a:rPr lang="en-US" altLang="zh-CN" sz="2000" dirty="0">
                <a:solidFill>
                  <a:schemeClr val="tx1"/>
                </a:solidFill>
                <a:latin typeface="Times New Roman" panose="02020603050405020304" pitchFamily="18" charset="0"/>
                <a:ea typeface="宋体" panose="02010600030101010101" pitchFamily="2" charset="-122"/>
              </a:rPr>
              <a:t>-200000</a:t>
            </a:r>
            <a:r>
              <a:rPr lang="en-US" altLang="zh-CN" sz="1800" dirty="0">
                <a:solidFill>
                  <a:schemeClr val="tx1"/>
                </a:solidFill>
                <a:latin typeface="Times New Roman" panose="02020603050405020304" pitchFamily="18" charset="0"/>
                <a:ea typeface="宋体" panose="02010600030101010101" pitchFamily="2" charset="-122"/>
              </a:rPr>
              <a:t>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6683" name="Text Box 14"/>
          <p:cNvSpPr txBox="1"/>
          <p:nvPr/>
        </p:nvSpPr>
        <p:spPr>
          <a:xfrm>
            <a:off x="1981200" y="2900363"/>
            <a:ext cx="1981200" cy="457200"/>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zh-CN" altLang="en-US" sz="2400" dirty="0">
                <a:solidFill>
                  <a:schemeClr val="tx1"/>
                </a:solidFill>
                <a:latin typeface="Arial Narrow" panose="020B0606020202030204" pitchFamily="34" charset="0"/>
                <a:ea typeface="宋体" panose="02010600030101010101" pitchFamily="2" charset="-122"/>
              </a:rPr>
              <a:t>成功：</a:t>
            </a:r>
            <a:r>
              <a:rPr lang="en-US" altLang="zh-CN" sz="2400" dirty="0">
                <a:solidFill>
                  <a:schemeClr val="tx1"/>
                </a:solidFill>
                <a:latin typeface="Arial Narrow" panose="020B0606020202030204" pitchFamily="34" charset="0"/>
                <a:ea typeface="宋体" panose="02010600030101010101" pitchFamily="2" charset="-122"/>
              </a:rPr>
              <a:t>P=70%</a:t>
            </a:r>
            <a:endParaRPr lang="en-US" altLang="zh-CN" sz="2400" dirty="0">
              <a:solidFill>
                <a:schemeClr val="tx1"/>
              </a:solidFill>
              <a:latin typeface="Arial Narrow" panose="020B0606020202030204" pitchFamily="34" charset="0"/>
              <a:ea typeface="宋体" panose="02010600030101010101" pitchFamily="2" charset="-122"/>
            </a:endParaRPr>
          </a:p>
        </p:txBody>
      </p:sp>
      <p:sp>
        <p:nvSpPr>
          <p:cNvPr id="156684" name="Text Box 16"/>
          <p:cNvSpPr txBox="1"/>
          <p:nvPr/>
        </p:nvSpPr>
        <p:spPr>
          <a:xfrm>
            <a:off x="900113" y="3392488"/>
            <a:ext cx="3455987" cy="396875"/>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en-US" altLang="zh-CN" sz="2000" dirty="0">
                <a:solidFill>
                  <a:schemeClr val="hlink"/>
                </a:solidFill>
                <a:latin typeface="Times New Roman" panose="02020603050405020304" pitchFamily="18" charset="0"/>
                <a:ea typeface="宋体" panose="02010600030101010101" pitchFamily="2" charset="-122"/>
              </a:rPr>
              <a:t>EMV=95000×70%=66500</a:t>
            </a:r>
            <a:endParaRPr lang="en-US" altLang="zh-CN" sz="2000" dirty="0">
              <a:solidFill>
                <a:schemeClr val="hlink"/>
              </a:solidFill>
              <a:latin typeface="Times New Roman" panose="02020603050405020304" pitchFamily="18" charset="0"/>
              <a:ea typeface="宋体" panose="02010600030101010101" pitchFamily="2" charset="-122"/>
            </a:endParaRPr>
          </a:p>
        </p:txBody>
      </p:sp>
      <p:sp>
        <p:nvSpPr>
          <p:cNvPr id="156685" name="Text Box 17"/>
          <p:cNvSpPr txBox="1"/>
          <p:nvPr/>
        </p:nvSpPr>
        <p:spPr>
          <a:xfrm>
            <a:off x="304800" y="4987925"/>
            <a:ext cx="3043238" cy="457200"/>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zh-CN" altLang="en-US" sz="2400" dirty="0">
                <a:solidFill>
                  <a:schemeClr val="hlink"/>
                </a:solidFill>
                <a:latin typeface="Times New Roman" panose="02020603050405020304" pitchFamily="18" charset="0"/>
                <a:ea typeface="宋体" panose="02010600030101010101" pitchFamily="2" charset="-122"/>
              </a:rPr>
              <a:t>实施后：</a:t>
            </a:r>
            <a:r>
              <a:rPr lang="en-US" altLang="zh-CN" sz="2400" dirty="0">
                <a:solidFill>
                  <a:schemeClr val="hlink"/>
                </a:solidFill>
                <a:latin typeface="Times New Roman" panose="02020603050405020304" pitchFamily="18" charset="0"/>
                <a:ea typeface="宋体" panose="02010600030101010101" pitchFamily="2" charset="-122"/>
              </a:rPr>
              <a:t>EMV=6500</a:t>
            </a:r>
            <a:endParaRPr lang="en-US" altLang="zh-CN" sz="2400" dirty="0">
              <a:solidFill>
                <a:schemeClr val="hlink"/>
              </a:solidFill>
              <a:latin typeface="Times New Roman" panose="02020603050405020304" pitchFamily="18" charset="0"/>
              <a:ea typeface="宋体" panose="02010600030101010101" pitchFamily="2" charset="-122"/>
            </a:endParaRPr>
          </a:p>
        </p:txBody>
      </p:sp>
      <p:sp>
        <p:nvSpPr>
          <p:cNvPr id="156686" name="Text Box 18"/>
          <p:cNvSpPr txBox="1"/>
          <p:nvPr/>
        </p:nvSpPr>
        <p:spPr>
          <a:xfrm>
            <a:off x="1219200" y="6157913"/>
            <a:ext cx="1219200" cy="457200"/>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zh-CN" altLang="en-US" sz="2400" dirty="0">
                <a:solidFill>
                  <a:schemeClr val="tx1"/>
                </a:solidFill>
                <a:latin typeface="Arial Narrow" panose="020B0606020202030204" pitchFamily="34" charset="0"/>
                <a:ea typeface="宋体" panose="02010600030101010101" pitchFamily="2" charset="-122"/>
              </a:rPr>
              <a:t>不实施</a:t>
            </a:r>
            <a:endParaRPr lang="zh-CN" altLang="en-US" sz="2400" dirty="0">
              <a:solidFill>
                <a:schemeClr val="tx1"/>
              </a:solidFill>
              <a:latin typeface="Arial Narrow" panose="020B0606020202030204" pitchFamily="34" charset="0"/>
              <a:ea typeface="宋体" panose="02010600030101010101" pitchFamily="2" charset="-122"/>
            </a:endParaRPr>
          </a:p>
        </p:txBody>
      </p:sp>
      <p:sp>
        <p:nvSpPr>
          <p:cNvPr id="156687" name="Text Box 19"/>
          <p:cNvSpPr txBox="1"/>
          <p:nvPr/>
        </p:nvSpPr>
        <p:spPr>
          <a:xfrm>
            <a:off x="4419600" y="5319713"/>
            <a:ext cx="3824288" cy="396875"/>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en-US" altLang="zh-CN" sz="2000" dirty="0">
                <a:solidFill>
                  <a:schemeClr val="hlink"/>
                </a:solidFill>
                <a:latin typeface="Times New Roman" panose="02020603050405020304" pitchFamily="18" charset="0"/>
                <a:ea typeface="宋体" panose="02010600030101010101" pitchFamily="2" charset="-122"/>
              </a:rPr>
              <a:t>EMV=-200000×30%=-60000</a:t>
            </a:r>
            <a:endParaRPr lang="en-US" altLang="zh-CN" sz="2000" dirty="0">
              <a:solidFill>
                <a:schemeClr val="hlink"/>
              </a:solidFill>
              <a:latin typeface="Times New Roman" panose="02020603050405020304" pitchFamily="18" charset="0"/>
              <a:ea typeface="宋体" panose="02010600030101010101" pitchFamily="2" charset="-122"/>
            </a:endParaRPr>
          </a:p>
        </p:txBody>
      </p:sp>
      <p:sp>
        <p:nvSpPr>
          <p:cNvPr id="156688" name="Text Box 15"/>
          <p:cNvSpPr txBox="1"/>
          <p:nvPr/>
        </p:nvSpPr>
        <p:spPr>
          <a:xfrm>
            <a:off x="4643438" y="3582988"/>
            <a:ext cx="4322762" cy="854075"/>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rPr>
              <a:t>低性能：</a:t>
            </a:r>
            <a:r>
              <a:rPr lang="en-US" altLang="zh-CN" sz="2000" dirty="0">
                <a:solidFill>
                  <a:schemeClr val="tx1"/>
                </a:solidFill>
                <a:latin typeface="Times New Roman" panose="02020603050405020304" pitchFamily="18" charset="0"/>
                <a:ea typeface="宋体" panose="02010600030101010101" pitchFamily="2" charset="-122"/>
              </a:rPr>
              <a:t>P=70%, outcome=-100000</a:t>
            </a:r>
            <a:endParaRPr lang="en-US" altLang="zh-CN" sz="2000" dirty="0">
              <a:solidFill>
                <a:schemeClr val="tx1"/>
              </a:solidFill>
              <a:latin typeface="Times New Roman" panose="02020603050405020304" pitchFamily="18" charset="0"/>
              <a:ea typeface="宋体" panose="02010600030101010101" pitchFamily="2" charset="-122"/>
            </a:endParaRPr>
          </a:p>
          <a:p>
            <a:pPr marL="0" lvl="0" indent="0" defTabSz="914400" eaLnBrk="1" hangingPunct="1">
              <a:spcBef>
                <a:spcPct val="5000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EMV=-100000×70%=-70000</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6689" name="Text Box 20"/>
          <p:cNvSpPr txBox="1"/>
          <p:nvPr/>
        </p:nvSpPr>
        <p:spPr>
          <a:xfrm>
            <a:off x="4648200" y="1412875"/>
            <a:ext cx="4495800" cy="854075"/>
          </a:xfrm>
          <a:prstGeom prst="rect">
            <a:avLst/>
          </a:prstGeom>
          <a:noFill/>
          <a:ln w="25400">
            <a:noFill/>
          </a:ln>
        </p:spPr>
        <p:txBody>
          <a:bodyPr>
            <a:spAutoFit/>
          </a:bodyPr>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eaLnBrk="1" hangingPunct="1">
              <a:spcBef>
                <a:spcPct val="50000"/>
              </a:spcBef>
              <a:buClrTx/>
              <a:buSzTx/>
              <a:buFontTx/>
              <a:buNone/>
            </a:pPr>
            <a:r>
              <a:rPr lang="zh-CN" altLang="en-US" sz="2000" dirty="0">
                <a:solidFill>
                  <a:schemeClr val="tx1"/>
                </a:solidFill>
                <a:latin typeface="Times New Roman" panose="02020603050405020304" pitchFamily="18" charset="0"/>
                <a:ea typeface="宋体" panose="02010600030101010101" pitchFamily="2" charset="-122"/>
              </a:rPr>
              <a:t>高性能：</a:t>
            </a:r>
            <a:r>
              <a:rPr lang="en-US" altLang="zh-CN" sz="2000" dirty="0">
                <a:solidFill>
                  <a:schemeClr val="tx1"/>
                </a:solidFill>
                <a:latin typeface="Times New Roman" panose="02020603050405020304" pitchFamily="18" charset="0"/>
                <a:ea typeface="宋体" panose="02010600030101010101" pitchFamily="2" charset="-122"/>
              </a:rPr>
              <a:t>P=30%, outcome=550000</a:t>
            </a:r>
            <a:endParaRPr lang="en-US" altLang="zh-CN" sz="2000" dirty="0">
              <a:solidFill>
                <a:schemeClr val="tx1"/>
              </a:solidFill>
              <a:latin typeface="Times New Roman" panose="02020603050405020304" pitchFamily="18" charset="0"/>
              <a:ea typeface="宋体" panose="02010600030101010101" pitchFamily="2" charset="-122"/>
            </a:endParaRPr>
          </a:p>
          <a:p>
            <a:pPr marL="0" lvl="0" indent="0" defTabSz="914400" eaLnBrk="1" hangingPunct="1">
              <a:spcBef>
                <a:spcPct val="50000"/>
              </a:spcBef>
              <a:buClrTx/>
              <a:buSzTx/>
              <a:buFontTx/>
              <a:buNone/>
            </a:pPr>
            <a:r>
              <a:rPr lang="en-US" altLang="zh-CN" sz="2000" dirty="0">
                <a:solidFill>
                  <a:schemeClr val="tx1"/>
                </a:solidFill>
                <a:latin typeface="Times New Roman" panose="02020603050405020304" pitchFamily="18" charset="0"/>
                <a:ea typeface="宋体" panose="02010600030101010101" pitchFamily="2" charset="-122"/>
              </a:rPr>
              <a:t>EMV=550000×30%=165000</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6690" name="Rectangle 2"/>
          <p:cNvSpPr txBox="1"/>
          <p:nvPr/>
        </p:nvSpPr>
        <p:spPr>
          <a:xfrm>
            <a:off x="2700338" y="188913"/>
            <a:ext cx="8216900" cy="1131887"/>
          </a:xfrm>
          <a:prstGeom prst="rect">
            <a:avLst/>
          </a:prstGeom>
          <a:noFill/>
          <a:ln w="9525">
            <a:noFill/>
          </a:ln>
        </p:spPr>
        <p:txBody>
          <a:bodyPr lIns="0" tIns="0" rIns="0" bIns="0"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a:spcBef>
                <a:spcPct val="0"/>
              </a:spcBef>
              <a:buClr>
                <a:srgbClr val="DE0000"/>
              </a:buClr>
              <a:buNone/>
            </a:pPr>
            <a:r>
              <a:rPr lang="zh-CN" altLang="en-US" sz="3200" b="1" dirty="0">
                <a:solidFill>
                  <a:srgbClr val="DE0000"/>
                </a:solidFill>
                <a:ea typeface="宋体" panose="02010600030101010101" pitchFamily="2" charset="-122"/>
              </a:rPr>
              <a:t>决策树分析</a:t>
            </a:r>
            <a:r>
              <a:rPr lang="en-US" altLang="zh-CN" sz="3200" b="1" dirty="0">
                <a:solidFill>
                  <a:srgbClr val="DE0000"/>
                </a:solidFill>
                <a:ea typeface="宋体" panose="02010600030101010101" pitchFamily="2" charset="-122"/>
              </a:rPr>
              <a:t>—</a:t>
            </a:r>
            <a:r>
              <a:rPr lang="zh-CN" altLang="en-US" sz="3200" b="1" dirty="0">
                <a:solidFill>
                  <a:srgbClr val="DE0000"/>
                </a:solidFill>
                <a:ea typeface="宋体" panose="02010600030101010101" pitchFamily="2" charset="-122"/>
              </a:rPr>
              <a:t>例子</a:t>
            </a:r>
            <a:endParaRPr lang="zh-CN" altLang="en-US" sz="3200" b="1" dirty="0">
              <a:solidFill>
                <a:srgbClr val="DE0000"/>
              </a:solidFill>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p:cNvSpPr>
          <p:nvPr>
            <p:ph type="title"/>
          </p:nvPr>
        </p:nvSpPr>
        <p:spPr>
          <a:xfrm>
            <a:off x="2700338" y="333375"/>
            <a:ext cx="8216900" cy="1131888"/>
          </a:xfrm>
        </p:spPr>
        <p:txBody>
          <a:bodyPr vert="horz" wrap="square" lIns="0" tIns="0" rIns="0" bIns="0" anchor="ctr" anchorCtr="0"/>
          <a:p>
            <a:r>
              <a:rPr lang="zh-CN" altLang="en-US" dirty="0">
                <a:ea typeface="宋体" panose="02010600030101010101" pitchFamily="2" charset="-122"/>
              </a:rPr>
              <a:t>决策树分析</a:t>
            </a:r>
            <a:r>
              <a:rPr lang="en-US" altLang="zh-CN" dirty="0">
                <a:ea typeface="宋体" panose="02010600030101010101" pitchFamily="2" charset="-122"/>
              </a:rPr>
              <a:t>—</a:t>
            </a:r>
            <a:r>
              <a:rPr lang="zh-CN" altLang="en-US" dirty="0">
                <a:ea typeface="宋体" panose="02010600030101010101" pitchFamily="2" charset="-122"/>
              </a:rPr>
              <a:t>练习</a:t>
            </a:r>
            <a:endParaRPr lang="zh-CN" altLang="en-US" dirty="0">
              <a:ea typeface="宋体" panose="02010600030101010101" pitchFamily="2" charset="-122"/>
            </a:endParaRPr>
          </a:p>
        </p:txBody>
      </p:sp>
      <p:sp>
        <p:nvSpPr>
          <p:cNvPr id="158723" name="Rectangle 3"/>
          <p:cNvSpPr>
            <a:spLocks noGrp="1"/>
          </p:cNvSpPr>
          <p:nvPr>
            <p:ph idx="1"/>
          </p:nvPr>
        </p:nvSpPr>
        <p:spPr>
          <a:xfrm>
            <a:off x="539750" y="1844675"/>
            <a:ext cx="8135938" cy="4364038"/>
          </a:xfrm>
        </p:spPr>
        <p:txBody>
          <a:bodyPr vert="horz" wrap="square" lIns="0" tIns="0" rIns="0" bIns="0" anchor="t" anchorCtr="0"/>
          <a:p>
            <a:r>
              <a:rPr lang="zh-CN" altLang="en-US" dirty="0">
                <a:ea typeface="黑体" panose="02010609060101010101" pitchFamily="49" charset="-122"/>
              </a:rPr>
              <a:t>利用决策树风险分析技术来分析如下两种情况，以便决定你会选择哪种方案：（要求画出决策树）</a:t>
            </a:r>
            <a:endParaRPr lang="zh-CN" altLang="en-US" dirty="0">
              <a:ea typeface="黑体" panose="02010609060101010101" pitchFamily="49" charset="-122"/>
            </a:endParaRPr>
          </a:p>
          <a:p>
            <a:r>
              <a:rPr lang="zh-CN" altLang="en-US" dirty="0">
                <a:ea typeface="黑体" panose="02010609060101010101" pitchFamily="49" charset="-122"/>
              </a:rPr>
              <a:t>方案</a:t>
            </a:r>
            <a:r>
              <a:rPr lang="en-US" altLang="zh-CN" dirty="0">
                <a:ea typeface="黑体" panose="02010609060101010101" pitchFamily="49" charset="-122"/>
              </a:rPr>
              <a:t>1</a:t>
            </a:r>
            <a:r>
              <a:rPr lang="zh-CN" altLang="en-US" dirty="0">
                <a:ea typeface="黑体" panose="02010609060101010101" pitchFamily="49" charset="-122"/>
              </a:rPr>
              <a:t>：随机投掷硬币两次，如果两次投掷的结果都是硬币正面朝上，你将获得</a:t>
            </a:r>
            <a:r>
              <a:rPr lang="en-US" altLang="zh-CN" dirty="0">
                <a:ea typeface="黑体" panose="02010609060101010101" pitchFamily="49" charset="-122"/>
              </a:rPr>
              <a:t>10</a:t>
            </a:r>
            <a:r>
              <a:rPr lang="zh-CN" altLang="en-US" dirty="0">
                <a:ea typeface="黑体" panose="02010609060101010101" pitchFamily="49" charset="-122"/>
              </a:rPr>
              <a:t>元；投掷的结果背面每朝上一次你需要付出</a:t>
            </a:r>
            <a:r>
              <a:rPr lang="en-US" altLang="zh-CN" dirty="0">
                <a:ea typeface="黑体" panose="02010609060101010101" pitchFamily="49" charset="-122"/>
              </a:rPr>
              <a:t>1.5</a:t>
            </a:r>
            <a:r>
              <a:rPr lang="zh-CN" altLang="en-US" dirty="0">
                <a:ea typeface="黑体" panose="02010609060101010101" pitchFamily="49" charset="-122"/>
              </a:rPr>
              <a:t>元。</a:t>
            </a:r>
            <a:endParaRPr lang="zh-CN" altLang="en-US" dirty="0">
              <a:ea typeface="黑体" panose="02010609060101010101" pitchFamily="49" charset="-122"/>
            </a:endParaRPr>
          </a:p>
          <a:p>
            <a:r>
              <a:rPr lang="zh-CN" altLang="en-US" dirty="0">
                <a:ea typeface="黑体" panose="02010609060101010101" pitchFamily="49" charset="-122"/>
              </a:rPr>
              <a:t>方案</a:t>
            </a:r>
            <a:r>
              <a:rPr lang="en-US" altLang="zh-CN" dirty="0">
                <a:ea typeface="黑体" panose="02010609060101010101" pitchFamily="49" charset="-122"/>
              </a:rPr>
              <a:t>2</a:t>
            </a:r>
            <a:r>
              <a:rPr lang="zh-CN" altLang="en-US" dirty="0">
                <a:ea typeface="黑体" panose="02010609060101010101" pitchFamily="49" charset="-122"/>
              </a:rPr>
              <a:t>：随机投掷硬币两次，你需要付出</a:t>
            </a:r>
            <a:r>
              <a:rPr lang="en-US" altLang="zh-CN" dirty="0">
                <a:ea typeface="黑体" panose="02010609060101010101" pitchFamily="49" charset="-122"/>
              </a:rPr>
              <a:t>2</a:t>
            </a:r>
            <a:r>
              <a:rPr lang="zh-CN" altLang="en-US" dirty="0">
                <a:ea typeface="黑体" panose="02010609060101010101" pitchFamily="49" charset="-122"/>
              </a:rPr>
              <a:t>元；如果两次投掷的结果都是硬币正面朝上，你将获得</a:t>
            </a:r>
            <a:r>
              <a:rPr lang="en-US" altLang="zh-CN" dirty="0">
                <a:ea typeface="黑体" panose="02010609060101010101" pitchFamily="49" charset="-122"/>
              </a:rPr>
              <a:t>10</a:t>
            </a:r>
            <a:r>
              <a:rPr lang="zh-CN" altLang="en-US" dirty="0">
                <a:ea typeface="黑体" panose="02010609060101010101" pitchFamily="49" charset="-122"/>
              </a:rPr>
              <a:t>元。</a:t>
            </a:r>
            <a:endParaRPr lang="zh-CN" altLang="en-US" dirty="0">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1"/>
          <p:cNvSpPr/>
          <p:nvPr>
            <p:ph type="title"/>
          </p:nvPr>
        </p:nvSpPr>
        <p:spPr>
          <a:xfrm>
            <a:off x="457200" y="155575"/>
            <a:ext cx="8223250" cy="1139825"/>
          </a:xfrm>
        </p:spPr>
        <p:txBody>
          <a:bodyPr vert="horz" wrap="square" lIns="0" tIns="0" rIns="0" bIns="0" anchor="ctr" anchorCtr="0"/>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dirty="0">
                <a:ea typeface="宋体" panose="02010600030101010101" pitchFamily="2" charset="-122"/>
              </a:rPr>
              <a:t>3.1 </a:t>
            </a:r>
            <a:r>
              <a:rPr lang="zh-CN" altLang="en-GB" dirty="0">
                <a:ea typeface="宋体" panose="02010600030101010101" pitchFamily="2" charset="-122"/>
              </a:rPr>
              <a:t>跟踪项目进展</a:t>
            </a:r>
            <a:br>
              <a:rPr lang="zh-CN" altLang="en-GB" dirty="0">
                <a:ea typeface="宋体" panose="02010600030101010101" pitchFamily="2" charset="-122"/>
              </a:rPr>
            </a:br>
            <a:r>
              <a:rPr lang="en-US" altLang="zh-CN" sz="2800" dirty="0">
                <a:ea typeface="宋体" panose="02010600030101010101" pitchFamily="2" charset="-122"/>
              </a:rPr>
              <a:t>WBS</a:t>
            </a:r>
            <a:r>
              <a:rPr lang="zh-CN" altLang="en-US" sz="2800" dirty="0">
                <a:ea typeface="宋体" panose="02010600030101010101" pitchFamily="2" charset="-122"/>
              </a:rPr>
              <a:t>：工作分解结构：</a:t>
            </a:r>
            <a:endParaRPr lang="zh-CN" altLang="en-GB" sz="2800" dirty="0">
              <a:ea typeface="宋体" panose="02010600030101010101" pitchFamily="2" charset="-122"/>
            </a:endParaRPr>
          </a:p>
        </p:txBody>
      </p:sp>
      <p:sp>
        <p:nvSpPr>
          <p:cNvPr id="25603" name="Rectangle 2"/>
          <p:cNvSpPr/>
          <p:nvPr>
            <p:ph type="body"/>
          </p:nvPr>
        </p:nvSpPr>
        <p:spPr>
          <a:xfrm>
            <a:off x="457200" y="1447800"/>
            <a:ext cx="8223250" cy="4672013"/>
          </a:xfrm>
        </p:spPr>
        <p:txBody>
          <a:bodyPr vert="horz" wrap="square" lIns="0" tIns="0" rIns="0" bIns="0" anchor="t" anchorCtr="0"/>
          <a:p>
            <a:pPr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a:ea typeface="宋体" panose="02010600030101010101" pitchFamily="2" charset="-122"/>
              </a:rPr>
              <a:t>Work Breakdown Structure </a:t>
            </a:r>
            <a:r>
              <a:rPr lang="zh-CN" altLang="en-US" dirty="0">
                <a:ea typeface="宋体" panose="02010600030101010101" pitchFamily="2" charset="-122"/>
              </a:rPr>
              <a:t>：</a:t>
            </a:r>
            <a:r>
              <a:rPr lang="en-US" altLang="zh-CN" dirty="0">
                <a:ea typeface="宋体" panose="02010600030101010101" pitchFamily="2" charset="-122"/>
              </a:rPr>
              <a:t>WBS</a:t>
            </a:r>
            <a:r>
              <a:rPr lang="zh-CN" altLang="en-US" dirty="0">
                <a:ea typeface="宋体" panose="02010600030101010101" pitchFamily="2" charset="-122"/>
              </a:rPr>
              <a:t>将项目的整个范围组织在一起并加以明确。每向下分解一个层次，就意味着项目工作的定义深入了一步。</a:t>
            </a:r>
            <a:r>
              <a:rPr lang="en-US" altLang="zh-CN" dirty="0">
                <a:ea typeface="宋体" panose="02010600030101010101" pitchFamily="2" charset="-122"/>
              </a:rPr>
              <a:t>WBS</a:t>
            </a:r>
            <a:r>
              <a:rPr lang="zh-CN" altLang="en-US" dirty="0">
                <a:ea typeface="宋体" panose="02010600030101010101" pitchFamily="2" charset="-122"/>
              </a:rPr>
              <a:t>最终分解为工作细目。</a:t>
            </a:r>
            <a:br>
              <a:rPr lang="zh-CN" altLang="en-US" dirty="0">
                <a:ea typeface="宋体" panose="02010600030101010101" pitchFamily="2" charset="-122"/>
              </a:rPr>
            </a:br>
            <a:endParaRPr lang="zh-CN" altLang="en-GB" dirty="0">
              <a:ea typeface="宋体" panose="02010600030101010101" pitchFamily="2" charset="-122"/>
            </a:endParaRPr>
          </a:p>
        </p:txBody>
      </p:sp>
    </p:spTree>
  </p:cSld>
  <p:clrMapOvr>
    <a:masterClrMapping/>
  </p:clrMapOvr>
  <p:transition spd="med">
    <p:cu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a:spLocks noGrp="1"/>
          </p:cNvSpPr>
          <p:nvPr>
            <p:ph type="title"/>
          </p:nvPr>
        </p:nvSpPr>
        <p:spPr>
          <a:xfrm>
            <a:off x="539750" y="390525"/>
            <a:ext cx="8216900" cy="1131888"/>
          </a:xfrm>
        </p:spPr>
        <p:txBody>
          <a:bodyPr vert="horz" wrap="square" lIns="0" tIns="0" rIns="0" bIns="0" anchor="ctr" anchorCtr="0"/>
          <a:p>
            <a:r>
              <a:rPr lang="zh-CN" altLang="en-US" dirty="0">
                <a:ea typeface="宋体" panose="02010600030101010101" pitchFamily="2" charset="-122"/>
              </a:rPr>
              <a:t>              决策树分析</a:t>
            </a:r>
            <a:r>
              <a:rPr lang="en-US" altLang="zh-CN" dirty="0">
                <a:ea typeface="宋体" panose="02010600030101010101" pitchFamily="2" charset="-122"/>
              </a:rPr>
              <a:t>—</a:t>
            </a:r>
            <a:r>
              <a:rPr lang="zh-CN" altLang="en-US" dirty="0">
                <a:ea typeface="宋体" panose="02010600030101010101" pitchFamily="2" charset="-122"/>
              </a:rPr>
              <a:t>练习答案</a:t>
            </a:r>
            <a:endParaRPr lang="zh-CN" altLang="en-US" dirty="0">
              <a:ea typeface="宋体" panose="02010600030101010101" pitchFamily="2" charset="-122"/>
            </a:endParaRPr>
          </a:p>
        </p:txBody>
      </p:sp>
      <p:sp>
        <p:nvSpPr>
          <p:cNvPr id="160771" name="Rectangle 3"/>
          <p:cNvSpPr>
            <a:spLocks noGrp="1"/>
          </p:cNvSpPr>
          <p:nvPr>
            <p:ph idx="1"/>
          </p:nvPr>
        </p:nvSpPr>
        <p:spPr>
          <a:xfrm>
            <a:off x="539750" y="1844675"/>
            <a:ext cx="8135938" cy="519113"/>
          </a:xfrm>
        </p:spPr>
        <p:txBody>
          <a:bodyPr vert="horz" wrap="square" lIns="0" tIns="0" rIns="0" bIns="0" anchor="t" anchorCtr="0"/>
          <a:p>
            <a:pPr>
              <a:buClr>
                <a:schemeClr val="hlink"/>
              </a:buClr>
              <a:buFont typeface="Wingdings" panose="05000000000000000000" pitchFamily="2" charset="2"/>
              <a:buChar char="Ø"/>
            </a:pPr>
            <a:endParaRPr lang="en-US" altLang="en-US" dirty="0"/>
          </a:p>
        </p:txBody>
      </p:sp>
      <p:pic>
        <p:nvPicPr>
          <p:cNvPr id="160772" name="Picture 5" descr="jj0"/>
          <p:cNvPicPr>
            <a:picLocks noChangeAspect="1"/>
          </p:cNvPicPr>
          <p:nvPr/>
        </p:nvPicPr>
        <p:blipFill>
          <a:blip r:embed="rId1"/>
          <a:srcRect l="10481" r="70726" b="1852"/>
          <a:stretch>
            <a:fillRect/>
          </a:stretch>
        </p:blipFill>
        <p:spPr>
          <a:xfrm>
            <a:off x="107950" y="1752600"/>
            <a:ext cx="2133600" cy="5105400"/>
          </a:xfrm>
          <a:prstGeom prst="rect">
            <a:avLst/>
          </a:prstGeom>
          <a:noFill/>
          <a:ln w="9525">
            <a:noFill/>
          </a:ln>
        </p:spPr>
      </p:pic>
      <p:pic>
        <p:nvPicPr>
          <p:cNvPr id="160773" name="Picture 6" descr="jj0"/>
          <p:cNvPicPr>
            <a:picLocks noChangeAspect="1"/>
          </p:cNvPicPr>
          <p:nvPr/>
        </p:nvPicPr>
        <p:blipFill>
          <a:blip r:embed="rId1"/>
          <a:srcRect l="29274" r="31126" b="45799"/>
          <a:stretch>
            <a:fillRect/>
          </a:stretch>
        </p:blipFill>
        <p:spPr>
          <a:xfrm>
            <a:off x="2241550" y="1752600"/>
            <a:ext cx="4495800" cy="2819400"/>
          </a:xfrm>
          <a:prstGeom prst="rect">
            <a:avLst/>
          </a:prstGeom>
          <a:noFill/>
          <a:ln w="9525">
            <a:noFill/>
          </a:ln>
        </p:spPr>
      </p:pic>
      <p:pic>
        <p:nvPicPr>
          <p:cNvPr id="160774" name="Picture 7" descr="jj0"/>
          <p:cNvPicPr>
            <a:picLocks noChangeAspect="1"/>
          </p:cNvPicPr>
          <p:nvPr/>
        </p:nvPicPr>
        <p:blipFill>
          <a:blip r:embed="rId1"/>
          <a:srcRect l="29274" t="55666" r="31126" b="1852"/>
          <a:stretch>
            <a:fillRect/>
          </a:stretch>
        </p:blipFill>
        <p:spPr>
          <a:xfrm>
            <a:off x="2232025" y="4572000"/>
            <a:ext cx="4495800" cy="2286000"/>
          </a:xfrm>
          <a:prstGeom prst="rect">
            <a:avLst/>
          </a:prstGeom>
          <a:noFill/>
          <a:ln w="9525">
            <a:noFill/>
          </a:ln>
        </p:spPr>
      </p:pic>
      <p:sp>
        <p:nvSpPr>
          <p:cNvPr id="878600" name="Text Box 8"/>
          <p:cNvSpPr txBox="1">
            <a:spLocks noChangeArrowheads="1"/>
          </p:cNvSpPr>
          <p:nvPr/>
        </p:nvSpPr>
        <p:spPr bwMode="auto">
          <a:xfrm>
            <a:off x="6804025" y="2060575"/>
            <a:ext cx="225425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0.25×10=$2.5</a:t>
            </a:r>
            <a:r>
              <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 </a:t>
            </a:r>
            <a:endPar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0.5×-1.5=-$0.75</a:t>
            </a:r>
            <a:r>
              <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 </a:t>
            </a:r>
            <a:endPar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0.25×-3=-$0.75</a:t>
            </a:r>
            <a:r>
              <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 </a:t>
            </a:r>
            <a:endParaRPr kumimoji="0" lang="zh-CN" altLang="en-US" sz="18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78601" name="Text Box 9"/>
          <p:cNvSpPr txBox="1">
            <a:spLocks noChangeArrowheads="1"/>
          </p:cNvSpPr>
          <p:nvPr/>
        </p:nvSpPr>
        <p:spPr bwMode="auto">
          <a:xfrm>
            <a:off x="2339975" y="3933825"/>
            <a:ext cx="1958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buNone/>
              <a:defRPr/>
            </a:pPr>
            <a:r>
              <a:rPr kumimoji="0" lang="en-US" altLang="zh-CN" sz="2000"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rPr>
              <a:t>G_A</a:t>
            </a:r>
            <a:r>
              <a:rPr kumimoji="0" lang="zh-CN" altLang="en-US" sz="2000"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rPr>
              <a:t>：</a:t>
            </a:r>
            <a:r>
              <a:rPr kumimoji="0" lang="en-US" altLang="zh-CN" sz="2000"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rPr>
              <a:t>EMV=</a:t>
            </a:r>
            <a:r>
              <a:rPr kumimoji="0" lang="en-US" altLang="zh-CN"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mn-ea"/>
                <a:cs typeface="Lucida Sans Unicode" panose="020B0602030504020204" pitchFamily="34" charset="0"/>
              </a:rPr>
              <a:t>1</a:t>
            </a:r>
            <a:endParaRPr kumimoji="0" lang="en-US" altLang="zh-CN" kern="1200" cap="none" spc="0" normalizeH="0" baseline="0" noProof="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endParaRPr>
          </a:p>
        </p:txBody>
      </p:sp>
      <p:sp>
        <p:nvSpPr>
          <p:cNvPr id="878602" name="Text Box 10"/>
          <p:cNvSpPr txBox="1">
            <a:spLocks noChangeArrowheads="1"/>
          </p:cNvSpPr>
          <p:nvPr/>
        </p:nvSpPr>
        <p:spPr bwMode="auto">
          <a:xfrm>
            <a:off x="6877050" y="4506913"/>
            <a:ext cx="205105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0.25×8=$2</a:t>
            </a:r>
            <a:r>
              <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 </a:t>
            </a:r>
            <a:endPar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0.5×-2=-$1</a:t>
            </a:r>
            <a:r>
              <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defRPr/>
            </a:pPr>
            <a:endPar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0.25×-2=-$0.5</a:t>
            </a:r>
            <a:r>
              <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18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160778" name="Oval 11"/>
          <p:cNvSpPr/>
          <p:nvPr/>
        </p:nvSpPr>
        <p:spPr>
          <a:xfrm>
            <a:off x="946150" y="2590800"/>
            <a:ext cx="1981200" cy="1143000"/>
          </a:xfrm>
          <a:prstGeom prst="ellipse">
            <a:avLst/>
          </a:prstGeom>
          <a:noFill/>
          <a:ln w="38100" cap="flat" cmpd="sng">
            <a:solidFill>
              <a:schemeClr val="folHlink"/>
            </a:solidFill>
            <a:prstDash val="solid"/>
            <a:headEnd type="none" w="sm" len="sm"/>
            <a:tailEnd type="none" w="med" len="lg"/>
          </a:ln>
        </p:spPr>
        <p:txBody>
          <a:bodyPr wrap="none" anchor="ctr" anchorCtr="0"/>
          <a:lstStyle>
            <a:lvl1pPr marL="330200" indent="-330200" algn="l" defTabSz="457200" rtl="0" eaLnBrk="0" fontAlgn="base" hangingPunct="0">
              <a:spcBef>
                <a:spcPts val="700"/>
              </a:spcBef>
              <a:spcAft>
                <a:spcPct val="0"/>
              </a:spcAft>
              <a:buClr>
                <a:srgbClr val="003399"/>
              </a:buClr>
              <a:buSzPct val="100000"/>
              <a:buFont typeface="Lucida Sans Unicode" panose="020B0602030504020204" pitchFamily="34" charset="0"/>
              <a:buChar char="•"/>
              <a:defRPr sz="2800" kern="1200">
                <a:solidFill>
                  <a:srgbClr val="000099"/>
                </a:solidFill>
                <a:latin typeface="+mn-lt"/>
                <a:ea typeface="+mn-ea"/>
                <a:cs typeface="+mn-cs"/>
              </a:defRPr>
            </a:lvl1pPr>
            <a:lvl2pPr marL="730250" indent="-273050" algn="l" defTabSz="457200" rtl="0" eaLnBrk="0" fontAlgn="base" hangingPunct="0">
              <a:spcBef>
                <a:spcPts val="600"/>
              </a:spcBef>
              <a:spcAft>
                <a:spcPct val="0"/>
              </a:spcAft>
              <a:buClr>
                <a:srgbClr val="003399"/>
              </a:buClr>
              <a:buSzPct val="100000"/>
              <a:buFont typeface="Lucida Sans Unicode" panose="020B0602030504020204" pitchFamily="34" charset="0"/>
              <a:buChar char="–"/>
              <a:defRPr sz="2400" kern="1200">
                <a:solidFill>
                  <a:srgbClr val="000099"/>
                </a:solidFill>
                <a:latin typeface="+mn-lt"/>
                <a:ea typeface="+mn-ea"/>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anose="020B0602030504020204" pitchFamily="34" charset="0"/>
              <a:buChar char="•"/>
              <a:defRPr sz="2200" kern="1200">
                <a:solidFill>
                  <a:srgbClr val="000099"/>
                </a:solidFill>
                <a:latin typeface="+mn-lt"/>
                <a:ea typeface="+mn-ea"/>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anose="020B0602030504020204" pitchFamily="34" charset="0"/>
              <a:buChar char="–"/>
              <a:defRPr sz="2000" kern="1200">
                <a:solidFill>
                  <a:srgbClr val="000099"/>
                </a:solidFill>
                <a:latin typeface="+mn-lt"/>
                <a:ea typeface="+mn-ea"/>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anose="020B0602030504020204" pitchFamily="34" charset="0"/>
              <a:defRPr kern="1200">
                <a:solidFill>
                  <a:srgbClr val="000099"/>
                </a:solidFill>
                <a:latin typeface="+mn-lt"/>
                <a:ea typeface="+mn-ea"/>
                <a:cs typeface="+mn-cs"/>
              </a:defRPr>
            </a:lvl5pPr>
          </a:lstStyle>
          <a:p>
            <a:pPr marL="0" lvl="0" indent="0" defTabSz="914400">
              <a:spcBef>
                <a:spcPct val="0"/>
              </a:spcBef>
              <a:buClrTx/>
              <a:buSzTx/>
              <a:buFontTx/>
              <a:buNone/>
            </a:pPr>
            <a:endParaRPr lang="en-US" altLang="en-US" sz="1800" dirty="0">
              <a:solidFill>
                <a:schemeClr val="bg1"/>
              </a:solidFill>
              <a:latin typeface="Times New Roman" panose="02020603050405020304" pitchFamily="18" charset="0"/>
            </a:endParaRPr>
          </a:p>
        </p:txBody>
      </p:sp>
      <p:sp>
        <p:nvSpPr>
          <p:cNvPr id="878604" name="Text Box 12"/>
          <p:cNvSpPr txBox="1">
            <a:spLocks noChangeArrowheads="1"/>
          </p:cNvSpPr>
          <p:nvPr/>
        </p:nvSpPr>
        <p:spPr bwMode="auto">
          <a:xfrm>
            <a:off x="5868988" y="206057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10</a:t>
            </a:r>
            <a:r>
              <a:rPr kumimoji="0" lang="zh-CN" altLang="en-US"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78605" name="Text Box 13"/>
          <p:cNvSpPr txBox="1">
            <a:spLocks noChangeArrowheads="1"/>
          </p:cNvSpPr>
          <p:nvPr/>
        </p:nvSpPr>
        <p:spPr bwMode="auto">
          <a:xfrm>
            <a:off x="5689600" y="2852738"/>
            <a:ext cx="118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-1.5</a:t>
            </a:r>
            <a:r>
              <a:rPr kumimoji="0" lang="zh-CN" altLang="en-US"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78606" name="Text Box 14"/>
          <p:cNvSpPr txBox="1">
            <a:spLocks noChangeArrowheads="1"/>
          </p:cNvSpPr>
          <p:nvPr/>
        </p:nvSpPr>
        <p:spPr bwMode="auto">
          <a:xfrm>
            <a:off x="5148263" y="4437063"/>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8</a:t>
            </a:r>
            <a:r>
              <a:rPr kumimoji="0" lang="zh-CN" altLang="en-US"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r>
              <a:rPr kumimoji="0" lang="en-US" altLang="zh-CN"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=10-2</a:t>
            </a:r>
            <a:endParaRPr kumimoji="0" lang="en-US" altLang="zh-CN"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78607" name="Text Box 15"/>
          <p:cNvSpPr txBox="1">
            <a:spLocks noChangeArrowheads="1"/>
          </p:cNvSpPr>
          <p:nvPr/>
        </p:nvSpPr>
        <p:spPr bwMode="auto">
          <a:xfrm>
            <a:off x="5795963" y="5203825"/>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-2</a:t>
            </a:r>
            <a:r>
              <a:rPr kumimoji="0" lang="zh-CN" altLang="en-US"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78608" name="Text Box 16"/>
          <p:cNvSpPr txBox="1">
            <a:spLocks noChangeArrowheads="1"/>
          </p:cNvSpPr>
          <p:nvPr/>
        </p:nvSpPr>
        <p:spPr bwMode="auto">
          <a:xfrm>
            <a:off x="5794375" y="6067425"/>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-2</a:t>
            </a:r>
            <a:r>
              <a:rPr kumimoji="0" lang="zh-CN" altLang="en-US"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2400" b="0" i="0" u="none" strike="noStrike" kern="1200" cap="none" spc="0" normalizeH="0" baseline="0" noProof="0">
              <a:ln>
                <a:noFill/>
              </a:ln>
              <a:solidFill>
                <a:schemeClr val="hlink"/>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78609" name="Text Box 17"/>
          <p:cNvSpPr txBox="1">
            <a:spLocks noChangeArrowheads="1"/>
          </p:cNvSpPr>
          <p:nvPr/>
        </p:nvSpPr>
        <p:spPr bwMode="auto">
          <a:xfrm>
            <a:off x="5867400" y="36195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bg1"/>
                </a:solidFill>
                <a:latin typeface="Times New Roman" panose="02020603050405020304" pitchFamily="18" charset="0"/>
                <a:cs typeface="Lucida Sans Unicode" panose="020B0602030504020204" pitchFamily="34" charset="0"/>
              </a:defRPr>
            </a:lvl1pPr>
            <a:lvl2pPr marL="742950" indent="-285750">
              <a:defRPr>
                <a:solidFill>
                  <a:schemeClr val="bg1"/>
                </a:solidFill>
                <a:latin typeface="Times New Roman" panose="02020603050405020304" pitchFamily="18" charset="0"/>
                <a:cs typeface="Lucida Sans Unicode" panose="020B0602030504020204" pitchFamily="34" charset="0"/>
              </a:defRPr>
            </a:lvl2pPr>
            <a:lvl3pPr marL="1143000" indent="-228600">
              <a:defRPr>
                <a:solidFill>
                  <a:schemeClr val="bg1"/>
                </a:solidFill>
                <a:latin typeface="Times New Roman" panose="02020603050405020304" pitchFamily="18" charset="0"/>
                <a:cs typeface="Lucida Sans Unicode" panose="020B0602030504020204" pitchFamily="34" charset="0"/>
              </a:defRPr>
            </a:lvl3pPr>
            <a:lvl4pPr marL="1600200" indent="-228600">
              <a:defRPr>
                <a:solidFill>
                  <a:schemeClr val="bg1"/>
                </a:solidFill>
                <a:latin typeface="Times New Roman" panose="02020603050405020304" pitchFamily="18" charset="0"/>
                <a:cs typeface="Lucida Sans Unicode" panose="020B0602030504020204" pitchFamily="34" charset="0"/>
              </a:defRPr>
            </a:lvl4pPr>
            <a:lvl5pPr marL="2057400" indent="-228600">
              <a:defRPr>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cs typeface="Lucida Sans Unicode" panose="020B0602030504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-3</a:t>
            </a:r>
            <a:r>
              <a:rPr kumimoji="0" lang="zh-CN" altLang="en-US"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rPr>
              <a:t>元</a:t>
            </a:r>
            <a:endParaRPr kumimoji="0" lang="zh-CN" altLang="en-US" sz="2400" b="0" i="0" u="none" strike="noStrike" kern="1200" cap="none" spc="0" normalizeH="0" baseline="0" noProof="0">
              <a:ln>
                <a:noFill/>
              </a:ln>
              <a:solidFill>
                <a:schemeClr val="accent2"/>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Lucida Sans Unicode" panose="020B0602030504020204" pitchFamily="34" charset="0"/>
            </a:endParaRPr>
          </a:p>
        </p:txBody>
      </p:sp>
      <p:sp>
        <p:nvSpPr>
          <p:cNvPr id="878610" name="Text Box 18"/>
          <p:cNvSpPr txBox="1">
            <a:spLocks noChangeArrowheads="1"/>
          </p:cNvSpPr>
          <p:nvPr/>
        </p:nvSpPr>
        <p:spPr bwMode="auto">
          <a:xfrm>
            <a:off x="2051050" y="6092825"/>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buNone/>
              <a:defRPr/>
            </a:pPr>
            <a:r>
              <a:rPr kumimoji="0" lang="en-US" altLang="zh-CN" sz="2000"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rPr>
              <a:t>G_B</a:t>
            </a:r>
            <a:r>
              <a:rPr kumimoji="0" lang="zh-CN" altLang="en-US" sz="2000"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rPr>
              <a:t>：</a:t>
            </a:r>
            <a:r>
              <a:rPr kumimoji="0" lang="en-US" altLang="zh-CN" sz="2000"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rPr>
              <a:t>EMV=0.5</a:t>
            </a:r>
            <a:endParaRPr kumimoji="0" lang="en-US" altLang="zh-CN" sz="2000"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Lucida Sans Unicode" panose="020B0602030504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1"/>
          <p:cNvSpPr/>
          <p:nvPr>
            <p:ph type="title"/>
          </p:nvPr>
        </p:nvSpPr>
        <p:spPr>
          <a:xfrm>
            <a:off x="3708400" y="171450"/>
            <a:ext cx="8221663" cy="1136650"/>
          </a:xfrm>
        </p:spPr>
        <p:txBody>
          <a:bodyPr vert="horz" wrap="square" lIns="0" tIns="0" rIns="0" bIns="0" anchor="ctr" anchorCtr="0"/>
          <a:p>
            <a:pPr defTabSz="457200" eaLnBrk="1" hangingPunct="1">
              <a:lnSpc>
                <a:spcPts val="3200"/>
              </a:lnSpc>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zh-CN" altLang="en-GB" dirty="0">
                <a:ea typeface="宋体" panose="02010600030101010101" pitchFamily="2" charset="-122"/>
              </a:rPr>
            </a:br>
            <a:r>
              <a:rPr lang="zh-CN" altLang="en-GB" sz="2800" dirty="0">
                <a:ea typeface="宋体" panose="02010600030101010101" pitchFamily="2" charset="-122"/>
              </a:rPr>
              <a:t>风险</a:t>
            </a:r>
            <a:r>
              <a:rPr lang="zh-CN" altLang="en-US" sz="2800" dirty="0">
                <a:ea typeface="宋体" panose="02010600030101010101" pitchFamily="2" charset="-122"/>
              </a:rPr>
              <a:t>降低</a:t>
            </a:r>
            <a:endParaRPr lang="en-GB" altLang="zh-CN" sz="2800" dirty="0">
              <a:ea typeface="宋体" panose="02010600030101010101" pitchFamily="2" charset="-122"/>
            </a:endParaRPr>
          </a:p>
        </p:txBody>
      </p:sp>
      <p:sp>
        <p:nvSpPr>
          <p:cNvPr id="162819" name="Rectangle 2"/>
          <p:cNvSpPr/>
          <p:nvPr>
            <p:ph type="body"/>
          </p:nvPr>
        </p:nvSpPr>
        <p:spPr>
          <a:xfrm>
            <a:off x="457200" y="1447800"/>
            <a:ext cx="8221663" cy="4670425"/>
          </a:xfrm>
        </p:spPr>
        <p:txBody>
          <a:bodyPr vert="horz" wrap="square" lIns="0" tIns="0" rIns="0" bIns="0" anchor="t" anchorCtr="0"/>
          <a:p>
            <a:pPr marL="336550" indent="-336550" defTabSz="457200">
              <a:lnSpc>
                <a:spcPts val="2800"/>
              </a:lnSpc>
              <a:spcBef>
                <a:spcPts val="800"/>
              </a:spcBef>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dirty="0">
                <a:ea typeface="宋体" panose="02010600030101010101" pitchFamily="2" charset="-122"/>
              </a:rPr>
              <a:t>降低风险的三种策略</a:t>
            </a:r>
            <a:endParaRPr lang="zh-CN" altLang="en-GB" dirty="0">
              <a:ea typeface="宋体" panose="02010600030101010101" pitchFamily="2" charset="-122"/>
            </a:endParaRPr>
          </a:p>
          <a:p>
            <a:pPr lvl="1" defTabSz="457200" eaLnBrk="1" hangingPunct="1">
              <a:buFont typeface="Lucida Sans Unicode" panose="020B0602030504020204" pitchFamily="34"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i="1" dirty="0">
                <a:ea typeface="宋体" panose="02010600030101010101" pitchFamily="2" charset="-122"/>
              </a:rPr>
              <a:t>避免风险</a:t>
            </a:r>
            <a:r>
              <a:rPr lang="en-GB" altLang="zh-CN" dirty="0">
                <a:ea typeface="宋体" panose="02010600030101010101" pitchFamily="2" charset="-122"/>
              </a:rPr>
              <a:t>:  </a:t>
            </a:r>
            <a:r>
              <a:rPr lang="zh-CN" altLang="en-GB" dirty="0">
                <a:ea typeface="宋体" panose="02010600030101010101" pitchFamily="2" charset="-122"/>
              </a:rPr>
              <a:t>通过改变性能或功能需求</a:t>
            </a:r>
            <a:endParaRPr lang="zh-CN" altLang="en-GB" dirty="0">
              <a:ea typeface="宋体" panose="02010600030101010101" pitchFamily="2" charset="-122"/>
            </a:endParaRPr>
          </a:p>
          <a:p>
            <a:pPr lvl="1" defTabSz="457200" eaLnBrk="1" hangingPunct="1">
              <a:buFont typeface="Lucida Sans Unicode" panose="020B0602030504020204" pitchFamily="34"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i="1" dirty="0">
                <a:ea typeface="宋体" panose="02010600030101010101" pitchFamily="2" charset="-122"/>
              </a:rPr>
              <a:t>转移风险</a:t>
            </a:r>
            <a:r>
              <a:rPr lang="en-GB" altLang="zh-CN" dirty="0">
                <a:ea typeface="宋体" panose="02010600030101010101" pitchFamily="2" charset="-122"/>
              </a:rPr>
              <a:t>:  </a:t>
            </a:r>
            <a:r>
              <a:rPr lang="zh-CN" altLang="en-GB" dirty="0">
                <a:ea typeface="宋体" panose="02010600030101010101" pitchFamily="2" charset="-122"/>
              </a:rPr>
              <a:t>把风险分配到其他系统中，或购买保险</a:t>
            </a:r>
            <a:endParaRPr lang="zh-CN" altLang="en-GB" dirty="0">
              <a:ea typeface="宋体" panose="02010600030101010101" pitchFamily="2" charset="-122"/>
            </a:endParaRPr>
          </a:p>
          <a:p>
            <a:pPr lvl="1" defTabSz="457200" eaLnBrk="1" hangingPunct="1">
              <a:buFont typeface="Lucida Sans Unicode" panose="020B0602030504020204" pitchFamily="34"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i="1" dirty="0">
                <a:ea typeface="宋体" panose="02010600030101010101" pitchFamily="2" charset="-122"/>
              </a:rPr>
              <a:t>假设风险会发生</a:t>
            </a:r>
            <a:r>
              <a:rPr lang="en-GB" altLang="zh-CN" dirty="0">
                <a:ea typeface="宋体" panose="02010600030101010101" pitchFamily="2" charset="-122"/>
              </a:rPr>
              <a:t>:  </a:t>
            </a:r>
            <a:r>
              <a:rPr lang="zh-CN" altLang="en-GB" dirty="0">
                <a:ea typeface="宋体" panose="02010600030101010101" pitchFamily="2" charset="-122"/>
              </a:rPr>
              <a:t>接受并控制</a:t>
            </a:r>
            <a:endParaRPr lang="zh-CN" altLang="en-GB" dirty="0">
              <a:ea typeface="宋体" panose="02010600030101010101" pitchFamily="2" charset="-122"/>
            </a:endParaRPr>
          </a:p>
          <a:p>
            <a:pPr marL="336550" indent="-336550" defTabSz="457200">
              <a:lnSpc>
                <a:spcPts val="2800"/>
              </a:lnSpc>
              <a:spcBef>
                <a:spcPts val="800"/>
              </a:spcBef>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dirty="0">
                <a:ea typeface="宋体" panose="02010600030101010101" pitchFamily="2" charset="-122"/>
              </a:rPr>
              <a:t>减少风险的成本</a:t>
            </a:r>
            <a:endParaRPr lang="zh-CN" altLang="en-GB" dirty="0">
              <a:ea typeface="宋体" panose="02010600030101010101" pitchFamily="2" charset="-122"/>
            </a:endParaRPr>
          </a:p>
          <a:p>
            <a:pPr lvl="1" defTabSz="457200" eaLnBrk="1" hangingPunct="1">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i="1" dirty="0">
                <a:ea typeface="宋体" panose="02010600030101010101" pitchFamily="2" charset="-122"/>
              </a:rPr>
              <a:t>风险杠杆</a:t>
            </a:r>
            <a:r>
              <a:rPr lang="zh-CN" altLang="en-GB" dirty="0">
                <a:ea typeface="宋体" panose="02010600030101010101" pitchFamily="2" charset="-122"/>
              </a:rPr>
              <a:t> </a:t>
            </a:r>
            <a:r>
              <a:rPr lang="en-GB" altLang="zh-CN" dirty="0">
                <a:ea typeface="宋体" panose="02010600030101010101" pitchFamily="2" charset="-122"/>
              </a:rPr>
              <a:t>= (</a:t>
            </a:r>
            <a:r>
              <a:rPr lang="zh-CN" altLang="en-GB" dirty="0">
                <a:ea typeface="宋体" panose="02010600030101010101" pitchFamily="2" charset="-122"/>
              </a:rPr>
              <a:t>降低前的风险暴露 </a:t>
            </a:r>
            <a:r>
              <a:rPr lang="en-GB" altLang="zh-CN" dirty="0">
                <a:ea typeface="宋体" panose="02010600030101010101" pitchFamily="2" charset="-122"/>
              </a:rPr>
              <a:t>– </a:t>
            </a:r>
            <a:r>
              <a:rPr lang="zh-CN" altLang="en-GB" dirty="0">
                <a:ea typeface="宋体" panose="02010600030101010101" pitchFamily="2" charset="-122"/>
              </a:rPr>
              <a:t>降低后的风险暴露</a:t>
            </a:r>
            <a:r>
              <a:rPr lang="en-GB" altLang="zh-CN" dirty="0">
                <a:ea typeface="宋体" panose="02010600030101010101" pitchFamily="2" charset="-122"/>
              </a:rPr>
              <a:t>) / (</a:t>
            </a:r>
            <a:r>
              <a:rPr lang="zh-CN" altLang="en-GB" dirty="0">
                <a:ea typeface="宋体" panose="02010600030101010101" pitchFamily="2" charset="-122"/>
              </a:rPr>
              <a:t>降低风险的成本</a:t>
            </a:r>
            <a:r>
              <a:rPr lang="en-GB" altLang="zh-CN" dirty="0">
                <a:ea typeface="宋体" panose="02010600030101010101" pitchFamily="2" charset="-122"/>
              </a:rPr>
              <a:t>)</a:t>
            </a:r>
            <a:endParaRPr lang="en-GB" altLang="zh-CN" dirty="0">
              <a:ea typeface="宋体" panose="02010600030101010101" pitchFamily="2" charset="-122"/>
            </a:endParaRPr>
          </a:p>
        </p:txBody>
      </p:sp>
    </p:spTree>
  </p:cSld>
  <p:clrMapOvr>
    <a:masterClrMapping/>
  </p:clrMapOvr>
  <p:transition spd="med">
    <p:cut/>
  </p:transition>
</p:sld>
</file>

<file path=ppt/slides/slide9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folHlink"/>
            </a:gs>
          </a:gsLst>
          <a:lin ang="18900000"/>
          <a:tileRect/>
        </a:gradFill>
        <a:effectLst/>
      </p:bgPr>
    </p:bg>
    <p:spTree>
      <p:nvGrpSpPr>
        <p:cNvPr id="1" name=""/>
        <p:cNvGrpSpPr/>
        <p:nvPr/>
      </p:nvGrpSpPr>
      <p:grpSpPr/>
      <p:sp>
        <p:nvSpPr>
          <p:cNvPr id="164866" name="Rectangle 1"/>
          <p:cNvSpPr/>
          <p:nvPr>
            <p:ph type="title"/>
          </p:nvPr>
        </p:nvSpPr>
        <p:spPr>
          <a:xfrm>
            <a:off x="2700338" y="188913"/>
            <a:ext cx="8221662" cy="1136650"/>
          </a:xfrm>
        </p:spPr>
        <p:txBody>
          <a:bodyPr vert="horz" wrap="square" lIns="0" tIns="0" rIns="0" bIns="0" anchor="ctr" anchorCtr="0"/>
          <a:p>
            <a:pPr defTabSz="457200" eaLnBrk="1" hangingPunct="1">
              <a:lnSpc>
                <a:spcPts val="3200"/>
              </a:lnSpc>
              <a:buClr>
                <a:srgbClr val="000000"/>
              </a:buClr>
              <a:buFont typeface="Times New Roman" panose="02020603050405020304"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zh-CN" altLang="en-GB" dirty="0">
                <a:ea typeface="宋体" panose="02010600030101010101" pitchFamily="2" charset="-122"/>
              </a:rPr>
            </a:br>
            <a:r>
              <a:rPr lang="en-GB" altLang="zh-CN" sz="2800" dirty="0">
                <a:ea typeface="宋体" panose="02010600030101010101" pitchFamily="2" charset="-122"/>
              </a:rPr>
              <a:t>Boehm </a:t>
            </a:r>
            <a:r>
              <a:rPr lang="zh-CN" altLang="en-GB" sz="2800" dirty="0">
                <a:ea typeface="宋体" panose="02010600030101010101" pitchFamily="2" charset="-122"/>
              </a:rPr>
              <a:t>的十大风险事项</a:t>
            </a:r>
            <a:endParaRPr lang="zh-CN" altLang="en-GB" sz="2800" dirty="0">
              <a:ea typeface="宋体" panose="02010600030101010101" pitchFamily="2" charset="-122"/>
            </a:endParaRPr>
          </a:p>
        </p:txBody>
      </p:sp>
      <p:sp>
        <p:nvSpPr>
          <p:cNvPr id="164867" name="Rectangle 2"/>
          <p:cNvSpPr/>
          <p:nvPr>
            <p:ph type="body"/>
          </p:nvPr>
        </p:nvSpPr>
        <p:spPr>
          <a:xfrm>
            <a:off x="457200" y="1447800"/>
            <a:ext cx="8221663" cy="4495800"/>
          </a:xfrm>
        </p:spPr>
        <p:txBody>
          <a:bodyPr vert="horz" wrap="square" lIns="0" tIns="0" rIns="0" bIns="0" anchor="t" anchorCtr="0"/>
          <a:p>
            <a:pPr marL="336550" indent="-336550" defTabSz="457200">
              <a:lnSpc>
                <a:spcPts val="28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人</a:t>
            </a:r>
            <a:r>
              <a:rPr lang="zh-CN" altLang="en-US" sz="2200" dirty="0">
                <a:ea typeface="宋体" panose="02010600030101010101" pitchFamily="2" charset="-122"/>
              </a:rPr>
              <a:t>员</a:t>
            </a:r>
            <a:r>
              <a:rPr lang="zh-CN" altLang="en-GB" sz="2200" dirty="0">
                <a:ea typeface="宋体" panose="02010600030101010101" pitchFamily="2" charset="-122"/>
              </a:rPr>
              <a:t>短缺</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不现实的进度和预算</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开发错误的软件功能</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开发错误的用户界面</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华丽的计划</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需求的持续变更</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外部执行的任务未达到要求</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外部提供的构件达不到要求</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实时性能达不到要求</a:t>
            </a:r>
            <a:endParaRPr lang="zh-CN" altLang="en-GB" sz="2200" dirty="0">
              <a:ea typeface="宋体" panose="02010600030101010101" pitchFamily="2" charset="-122"/>
            </a:endParaRPr>
          </a:p>
          <a:p>
            <a:pPr marL="336550" indent="-336550" defTabSz="457200">
              <a:lnSpc>
                <a:spcPct val="106000"/>
              </a:lnSpc>
              <a:buClr>
                <a:srgbClr val="000000"/>
              </a:buClr>
              <a:buFont typeface="Times New Roman" panose="02020603050405020304" pitchFamily="18" charset="0"/>
              <a:buChar char="•"/>
              <a:tabLst>
                <a:tab pos="460375" algn="l"/>
                <a:tab pos="917575" algn="l"/>
                <a:tab pos="1374775" algn="l"/>
                <a:tab pos="1831975" algn="l"/>
                <a:tab pos="2289175" algn="l"/>
                <a:tab pos="2746375" algn="l"/>
                <a:tab pos="3203575" algn="l"/>
                <a:tab pos="3660775" algn="l"/>
                <a:tab pos="4117975" algn="l"/>
                <a:tab pos="4575175" algn="l"/>
                <a:tab pos="5032375" algn="l"/>
                <a:tab pos="5489575" algn="l"/>
                <a:tab pos="5946775" algn="l"/>
                <a:tab pos="6403975" algn="l"/>
                <a:tab pos="6861175" algn="l"/>
                <a:tab pos="7318375" algn="l"/>
                <a:tab pos="7775575" algn="l"/>
                <a:tab pos="8232775" algn="l"/>
                <a:tab pos="8689975" algn="l"/>
                <a:tab pos="9147175" algn="l"/>
              </a:tabLst>
            </a:pPr>
            <a:r>
              <a:rPr lang="zh-CN" altLang="en-GB" sz="2200" dirty="0">
                <a:ea typeface="宋体" panose="02010600030101010101" pitchFamily="2" charset="-122"/>
              </a:rPr>
              <a:t>计算机科学能力的限制</a:t>
            </a:r>
            <a:endParaRPr lang="zh-CN" altLang="en-GB" sz="2200" dirty="0">
              <a:ea typeface="宋体" panose="02010600030101010101" pitchFamily="2" charset="-122"/>
            </a:endParaRPr>
          </a:p>
        </p:txBody>
      </p:sp>
    </p:spTree>
  </p:cSld>
  <p:clrMapOvr>
    <a:masterClrMapping/>
  </p:clrMapOvr>
  <p:transition spd="med">
    <p:cut/>
  </p:transition>
</p:sld>
</file>

<file path=ppt/tags/tag1.xml><?xml version="1.0" encoding="utf-8"?>
<p:tagLst xmlns:p="http://schemas.openxmlformats.org/presentationml/2006/main">
  <p:tag name="KSO_WM_UNIT_TABLE_BEAUTIFY" val="smartTable{a0e0dc78-a28a-406b-bf20-a7d8c169c6fe}"/>
</p:tagLst>
</file>

<file path=ppt/tags/tag10.xml><?xml version="1.0" encoding="utf-8"?>
<p:tagLst xmlns:p="http://schemas.openxmlformats.org/presentationml/2006/main">
  <p:tag name="MH" val="20151107092138"/>
  <p:tag name="MH_LIBRARY" val="GRAPHIC"/>
  <p:tag name="MH_TYPE" val="Text"/>
  <p:tag name="MH_ORDER" val="1"/>
</p:tagLst>
</file>

<file path=ppt/tags/tag11.xml><?xml version="1.0" encoding="utf-8"?>
<p:tagLst xmlns:p="http://schemas.openxmlformats.org/presentationml/2006/main">
  <p:tag name="KSO_WM_UNIT_TABLE_BEAUTIFY" val="smartTable{9e138b1b-4b98-4f39-9fa9-a4081b11b028}"/>
</p:tagLst>
</file>

<file path=ppt/tags/tag12.xml><?xml version="1.0" encoding="utf-8"?>
<p:tagLst xmlns:p="http://schemas.openxmlformats.org/presentationml/2006/main">
  <p:tag name="KSO_WPP_MARK_KEY" val="3cc04b54-0c0d-4c70-8749-732cc12dcb12"/>
  <p:tag name="COMMONDATA" val="eyJoZGlkIjoiZTJlYTQ4NDIyY2RmNWIyZGE3NzBlYTRmZmM4YmU0NzUifQ=="/>
</p:tagLst>
</file>

<file path=ppt/tags/tag2.xml><?xml version="1.0" encoding="utf-8"?>
<p:tagLst xmlns:p="http://schemas.openxmlformats.org/presentationml/2006/main">
  <p:tag name="TIMING" val="|4.9|10.5|8|11.6|14.9|11.1"/>
</p:tagLst>
</file>

<file path=ppt/tags/tag3.xml><?xml version="1.0" encoding="utf-8"?>
<p:tagLst xmlns:p="http://schemas.openxmlformats.org/presentationml/2006/main">
  <p:tag name="MH" val="20151107092138"/>
  <p:tag name="MH_LIBRARY" val="GRAPHIC"/>
  <p:tag name="MH_TYPE" val="Other"/>
  <p:tag name="MH_ORDER" val="1"/>
</p:tagLst>
</file>

<file path=ppt/tags/tag4.xml><?xml version="1.0" encoding="utf-8"?>
<p:tagLst xmlns:p="http://schemas.openxmlformats.org/presentationml/2006/main">
  <p:tag name="MH" val="20151107092138"/>
  <p:tag name="MH_LIBRARY" val="GRAPHIC"/>
  <p:tag name="MH_TYPE" val="Other"/>
  <p:tag name="MH_ORDER" val="2"/>
</p:tagLst>
</file>

<file path=ppt/tags/tag5.xml><?xml version="1.0" encoding="utf-8"?>
<p:tagLst xmlns:p="http://schemas.openxmlformats.org/presentationml/2006/main">
  <p:tag name="MH" val="20151107092138"/>
  <p:tag name="MH_LIBRARY" val="GRAPHIC"/>
  <p:tag name="MH_TYPE" val="Other"/>
  <p:tag name="MH_ORDER" val="3"/>
</p:tagLst>
</file>

<file path=ppt/tags/tag6.xml><?xml version="1.0" encoding="utf-8"?>
<p:tagLst xmlns:p="http://schemas.openxmlformats.org/presentationml/2006/main">
  <p:tag name="MH" val="20151107092138"/>
  <p:tag name="MH_LIBRARY" val="GRAPHIC"/>
  <p:tag name="MH_TYPE" val="Other"/>
  <p:tag name="MH_ORDER" val="4"/>
</p:tagLst>
</file>

<file path=ppt/tags/tag7.xml><?xml version="1.0" encoding="utf-8"?>
<p:tagLst xmlns:p="http://schemas.openxmlformats.org/presentationml/2006/main">
  <p:tag name="MH" val="20151107092138"/>
  <p:tag name="MH_LIBRARY" val="GRAPHIC"/>
  <p:tag name="MH_TYPE" val="SubTitle"/>
  <p:tag name="MH_ORDER" val="1"/>
</p:tagLst>
</file>

<file path=ppt/tags/tag8.xml><?xml version="1.0" encoding="utf-8"?>
<p:tagLst xmlns:p="http://schemas.openxmlformats.org/presentationml/2006/main">
  <p:tag name="MH" val="20151107092138"/>
  <p:tag name="MH_LIBRARY" val="GRAPHIC"/>
  <p:tag name="MH_TYPE" val="Text"/>
  <p:tag name="MH_ORDER" val="1"/>
</p:tagLst>
</file>

<file path=ppt/tags/tag9.xml><?xml version="1.0" encoding="utf-8"?>
<p:tagLst xmlns:p="http://schemas.openxmlformats.org/presentationml/2006/main">
  <p:tag name="MH" val="20151107092138"/>
  <p:tag name="MH_LIBRARY" val="GRAPHIC"/>
  <p:tag name="MH_TYPE" val="SubTitle"/>
  <p:tag name="MH_ORDER" val="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Pct val="100000"/>
          <a:buFontTx/>
          <a:buNone/>
          <a:defRPr kumimoji="0" lang="en-GB" altLang="en-US" sz="18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Pct val="100000"/>
          <a:buFontTx/>
          <a:buNone/>
          <a:defRPr kumimoji="0" lang="en-GB" altLang="en-US" sz="18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Pct val="100000"/>
          <a:buFontTx/>
          <a:buNone/>
          <a:defRPr kumimoji="0" lang="en-GB" altLang="en-US" sz="18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Pct val="100000"/>
          <a:buFontTx/>
          <a:buNone/>
          <a:defRPr kumimoji="0" lang="en-GB" altLang="en-US" sz="18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11751</Words>
  <Application>WPS 演示</Application>
  <PresentationFormat/>
  <Paragraphs>1631</Paragraphs>
  <Slides>92</Slides>
  <Notes>62</Notes>
  <HiddenSlides>0</HiddenSlides>
  <MMClips>0</MMClips>
  <ScaleCrop>false</ScaleCrop>
  <HeadingPairs>
    <vt:vector size="8" baseType="variant">
      <vt:variant>
        <vt:lpstr>已用的字体</vt:lpstr>
      </vt:variant>
      <vt:variant>
        <vt:i4>34</vt:i4>
      </vt:variant>
      <vt:variant>
        <vt:lpstr>主题</vt:lpstr>
      </vt:variant>
      <vt:variant>
        <vt:i4>4</vt:i4>
      </vt:variant>
      <vt:variant>
        <vt:lpstr>嵌入 OLE 服务器</vt:lpstr>
      </vt:variant>
      <vt:variant>
        <vt:i4>14</vt:i4>
      </vt:variant>
      <vt:variant>
        <vt:lpstr>幻灯片标题</vt:lpstr>
      </vt:variant>
      <vt:variant>
        <vt:i4>92</vt:i4>
      </vt:variant>
    </vt:vector>
  </HeadingPairs>
  <TitlesOfParts>
    <vt:vector size="144" baseType="lpstr">
      <vt:lpstr>Arial</vt:lpstr>
      <vt:lpstr>宋体</vt:lpstr>
      <vt:lpstr>Wingdings</vt:lpstr>
      <vt:lpstr>Times New Roman</vt:lpstr>
      <vt:lpstr>Lucida Sans Unicode</vt:lpstr>
      <vt:lpstr>Tahoma</vt:lpstr>
      <vt:lpstr>Comic Sans MS</vt:lpstr>
      <vt:lpstr>等线</vt:lpstr>
      <vt:lpstr>微软雅黑</vt:lpstr>
      <vt:lpstr>Arial Unicode MS</vt:lpstr>
      <vt:lpstr>黑体</vt:lpstr>
      <vt:lpstr>Arial Narrow</vt:lpstr>
      <vt:lpstr>楷体_GB2312</vt:lpstr>
      <vt:lpstr>新宋体</vt:lpstr>
      <vt:lpstr>隶书</vt:lpstr>
      <vt:lpstr>仿宋_GB2312</vt:lpstr>
      <vt:lpstr>MT Extra</vt:lpstr>
      <vt:lpstr>Symbol</vt:lpstr>
      <vt:lpstr>cajcd fnta1</vt:lpstr>
      <vt:lpstr>SWAstro</vt:lpstr>
      <vt:lpstr>Verdana</vt:lpstr>
      <vt:lpstr>Arial Rounded MT Bold</vt:lpstr>
      <vt:lpstr>Open Sans</vt:lpstr>
      <vt:lpstr>Arial</vt:lpstr>
      <vt:lpstr>Lato Light</vt:lpstr>
      <vt:lpstr>MS PGothic</vt:lpstr>
      <vt:lpstr>华文楷体</vt:lpstr>
      <vt:lpstr>Monotype Sorts</vt:lpstr>
      <vt:lpstr>Wingdings</vt:lpstr>
      <vt:lpstr>Tw Cen MT</vt:lpstr>
      <vt:lpstr>华文仿宋</vt:lpstr>
      <vt:lpstr>Wingdings 2</vt:lpstr>
      <vt:lpstr>Calibri</vt:lpstr>
      <vt:lpstr>仿宋</vt:lpstr>
      <vt:lpstr>Default Design</vt:lpstr>
      <vt:lpstr>1_Default Design</vt:lpstr>
      <vt:lpstr>空演示文稿</vt:lpstr>
      <vt:lpstr>Blends</vt:lpstr>
      <vt:lpstr>Word.Document.8</vt:lpstr>
      <vt:lpstr>MS_ClipArt_Gallery.2</vt:lpstr>
      <vt:lpstr>Imaging.Document</vt:lpstr>
      <vt:lpstr>MSGraph.Chart.8</vt:lpstr>
      <vt:lpstr>Equation.3</vt:lpstr>
      <vt:lpstr>Equation.3</vt:lpstr>
      <vt:lpstr>Word.Document.8</vt:lpstr>
      <vt:lpstr>Word.Document.8</vt:lpstr>
      <vt:lpstr>Word.Document.8</vt:lpstr>
      <vt:lpstr>Word.Document.8</vt:lpstr>
      <vt:lpstr>Word.Document.8</vt:lpstr>
      <vt:lpstr>MS_ClipArt_Gallery.2</vt:lpstr>
      <vt:lpstr>MS_ClipArt_Gallery.2</vt:lpstr>
      <vt:lpstr>MS_ClipArt_Gallery.2</vt:lpstr>
      <vt:lpstr>PowerPoint 演示文稿</vt:lpstr>
      <vt:lpstr>Chapter 3</vt:lpstr>
      <vt:lpstr>目录</vt:lpstr>
      <vt:lpstr>本章讨论的内容</vt:lpstr>
      <vt:lpstr>PowerPoint 演示文稿</vt:lpstr>
      <vt:lpstr>PowerPoint 演示文稿</vt:lpstr>
      <vt:lpstr>3.1 跟踪项目进展 项目进度: 方法</vt:lpstr>
      <vt:lpstr>3.1 跟踪项目进展 里程碑和活动</vt:lpstr>
      <vt:lpstr>3.1 跟踪项目进展 WBS：工作分解结构：</vt:lpstr>
      <vt:lpstr>3.1 跟踪项目进展 项目进展 (continued)</vt:lpstr>
      <vt:lpstr>3.1 跟踪项目进展 项目进展 (continued)</vt:lpstr>
      <vt:lpstr>3.1 跟踪项目进展 建造房子的阶段、步骤、活动</vt:lpstr>
      <vt:lpstr>3.1 跟踪项目进展 建造房子的里程碑</vt:lpstr>
      <vt:lpstr>WBS的表示类型</vt:lpstr>
      <vt:lpstr>WBS树形图实例</vt:lpstr>
      <vt:lpstr>任务分解方法</vt:lpstr>
      <vt:lpstr>类比法</vt:lpstr>
      <vt:lpstr>WBS模板举例</vt:lpstr>
      <vt:lpstr>自顶向下法</vt:lpstr>
      <vt:lpstr>自底向上法</vt:lpstr>
      <vt:lpstr>几种任务分解方法的适用性</vt:lpstr>
      <vt:lpstr>3.1 跟踪项目进展 工作分解和活动图</vt:lpstr>
      <vt:lpstr>3.1 跟踪项目进展 工作分解结构和活动图 (continued)</vt:lpstr>
      <vt:lpstr>活动排序</vt:lpstr>
      <vt:lpstr>确定活动顺序</vt:lpstr>
      <vt:lpstr>活动之间的关系</vt:lpstr>
      <vt:lpstr>3.1 跟踪项目进展 建造房子的进展估计图</vt:lpstr>
      <vt:lpstr>3.1 跟踪项目进展 评估完成时间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 跟踪项目进展 跟踪进展的工具</vt:lpstr>
      <vt:lpstr>3.1 跟踪项目进展 跟踪进展的工具: 甘特图</vt:lpstr>
      <vt:lpstr>3.2 项目人员</vt:lpstr>
      <vt:lpstr>3.2 项目人员 选择人员</vt:lpstr>
      <vt:lpstr>3.2 项目人员 交流</vt:lpstr>
      <vt:lpstr>3.2 项目人员 交流 (continued)</vt:lpstr>
      <vt:lpstr>3.2 项目人员 工作风格</vt:lpstr>
      <vt:lpstr>3.2 项目人员 工作风格 (continued)</vt:lpstr>
      <vt:lpstr>3.2 项目人员 工作风格 (continued)</vt:lpstr>
      <vt:lpstr>3.2 项目人员 项目组织</vt:lpstr>
      <vt:lpstr>PowerPoint 演示文稿</vt:lpstr>
      <vt:lpstr>PowerPoint 演示文稿</vt:lpstr>
      <vt:lpstr>PowerPoint 演示文稿</vt:lpstr>
      <vt:lpstr>PowerPoint 演示文稿</vt:lpstr>
      <vt:lpstr>3.3 工作量估计</vt:lpstr>
      <vt:lpstr>PowerPoint 演示文稿</vt:lpstr>
      <vt:lpstr>PowerPoint 演示文稿</vt:lpstr>
      <vt:lpstr>代码行估算法</vt:lpstr>
      <vt:lpstr>专家估算法</vt:lpstr>
      <vt:lpstr>专家估算法-Deiphi</vt:lpstr>
      <vt:lpstr>类比估计法</vt:lpstr>
      <vt:lpstr>类比估算—例子</vt:lpstr>
      <vt:lpstr>静态单变量模型</vt:lpstr>
      <vt:lpstr>静态单变量模型 (续）</vt:lpstr>
      <vt:lpstr>静态单变量模型 (续）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软件项目风险-案例场景模拟(1/4)</vt:lpstr>
      <vt:lpstr>软件项目风险-案例场景模拟(2/4)</vt:lpstr>
      <vt:lpstr>软件项目风险-案例场景模拟(3/4)</vt:lpstr>
      <vt:lpstr>软件项目风险-案例场景模拟(4/4)</vt:lpstr>
      <vt:lpstr>软件项目风险-案例启示</vt:lpstr>
      <vt:lpstr>软件风险</vt:lpstr>
      <vt:lpstr>导致软件风险的原因</vt:lpstr>
      <vt:lpstr> 风险管理活动</vt:lpstr>
      <vt:lpstr> 量化风险-风险暴露</vt:lpstr>
      <vt:lpstr> 量化风险-决策树分析</vt:lpstr>
      <vt:lpstr>决策树分析—例子</vt:lpstr>
      <vt:lpstr>PowerPoint 演示文稿</vt:lpstr>
      <vt:lpstr>决策树分析—练习</vt:lpstr>
      <vt:lpstr>              决策树分析—练习答案</vt:lpstr>
      <vt:lpstr> 风险降低</vt:lpstr>
      <vt:lpstr> Boehm 的十大风险事项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zhong</dc:creator>
  <cp:lastModifiedBy>小鬼u</cp:lastModifiedBy>
  <cp:revision>237</cp:revision>
  <dcterms:created xsi:type="dcterms:W3CDTF">2023-03-20T11:43:00Z</dcterms:created>
  <dcterms:modified xsi:type="dcterms:W3CDTF">2023-06-18T12:28:04Z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A60932874014472D8BBAD7EB96666E45</vt:lpwstr>
  </property>
  <property fmtid="{D5CDD505-2E9C-101B-9397-08002B2CF9AE}" pid="3" name="KSOProductBuildVer">
    <vt:lpwstr>2052-11.1.0.14309</vt:lpwstr>
  </property>
</Properties>
</file>