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9" r:id="rId11"/>
    <p:sldId id="264" r:id="rId12"/>
    <p:sldId id="265" r:id="rId13"/>
    <p:sldId id="266" r:id="rId14"/>
    <p:sldId id="267" r:id="rId15"/>
    <p:sldId id="274" r:id="rId16"/>
    <p:sldId id="270" r:id="rId17"/>
    <p:sldId id="272" r:id="rId18"/>
    <p:sldId id="275" r:id="rId19"/>
    <p:sldId id="273" r:id="rId20"/>
    <p:sldId id="271" r:id="rId21"/>
    <p:sldId id="278" r:id="rId22"/>
    <p:sldId id="276" r:id="rId23"/>
    <p:sldId id="277" r:id="rId24"/>
    <p:sldId id="280" r:id="rId25"/>
    <p:sldId id="279" r:id="rId26"/>
    <p:sldId id="281" r:id="rId27"/>
    <p:sldId id="282" r:id="rId28"/>
    <p:sldId id="285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100" d="100"/>
          <a:sy n="100" d="100"/>
        </p:scale>
        <p:origin x="278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59.36232" units="1/cm"/>
          <inkml:channelProperty channel="Y" name="resolution" value="59.38144" units="1/cm"/>
          <inkml:channelProperty channel="T" name="resolution" value="1" units="1/dev"/>
        </inkml:channelProperties>
      </inkml:inkSource>
      <inkml:timestamp xml:id="ts0" timeString="2024-04-25T21:43:30.71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DA8AB10-9872-4D14-B406-5A7BB31380E5}" emma:medium="tactile" emma:mode="ink">
          <msink:context xmlns:msink="http://schemas.microsoft.com/ink/2010/main" type="writingRegion" rotatedBoundingBox="20854,14838 23662,14838 23662,16443 20854,16443"/>
        </emma:interpretation>
      </emma:emma>
    </inkml:annotationXML>
    <inkml:traceGroup>
      <inkml:annotationXML>
        <emma:emma xmlns:emma="http://www.w3.org/2003/04/emma" version="1.0">
          <emma:interpretation id="{F383655F-6836-4779-B9E1-CAFF455A9225}" emma:medium="tactile" emma:mode="ink">
            <msink:context xmlns:msink="http://schemas.microsoft.com/ink/2010/main" type="paragraph" rotatedBoundingBox="20854,14838 23662,14838 23662,16443 20854,164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2C9D8A-65D1-4E74-9E84-60A61C8E3F47}" emma:medium="tactile" emma:mode="ink">
              <msink:context xmlns:msink="http://schemas.microsoft.com/ink/2010/main" type="line" rotatedBoundingBox="20854,14838 23662,14838 23662,16443 20854,16443"/>
            </emma:interpretation>
          </emma:emma>
        </inkml:annotationXML>
        <inkml:traceGroup>
          <inkml:annotationXML>
            <emma:emma xmlns:emma="http://www.w3.org/2003/04/emma" version="1.0">
              <emma:interpretation id="{666DFEF0-6E26-4CDF-B89A-BB303CE69F21}" emma:medium="tactile" emma:mode="ink">
                <msink:context xmlns:msink="http://schemas.microsoft.com/ink/2010/main" type="inkWord" rotatedBoundingBox="20854,14838 23662,14838 23662,16443 20854,16443"/>
              </emma:interpretation>
            </emma:emma>
          </inkml:annotationXML>
          <inkml:trace contextRef="#ctx0" brushRef="#br0">0 1633 0,'0'-23'0,"0"-21"16,0-1-1,23-44-15,-1 89 16,45-134-16,-23 90 16,-22-1-16,68-44 15,-24 22-15,24-22 16,21 0-16,-44 22 16,89-22-16,0 22 15,0-22-15,-67 67 16,45-45-16,21 0 15,-65 45-15,-1 0 16,-22-1-16,66 23 16,-66-22-16,-22 22 15,-1 0 1,1 0-16,-1-22 0,23 22 16,-22 0-1,-1 0-15,1-22 16,-23 22-16,0 0 15,1 0 64,-23-23-64,22 23 1,0-22-16,1 22 15,-1-22 1,0 22-16,23-23 16,-45 1-1,0 0 32,-23 0-31,1-1-16,-22 23 15,21-22-15,1 22 16,0-22 0,-1 22-16,-21 0 15,-1-23-15,1 23 16,21 0-16,1 0 16,44 0 46,1 0-46,21 0-16,-21 0 15,-1 0-15,22 0 16,68 0-16,-23 0 16,0 0-16,-67 0 15,67 0-15,-66 0 16,-1 0-1,0 23 1,-22-1-16,23 23 16,-23-23-16,0 22 15,0 1-15,0-23 16,0 45-16,-45-22 16,23-23-1,-23 0-15,1 45 16,-1-22-16,23-1 15,22-22-15,0 1 16,-22-23-16,22 22 16,44-22-1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59.36232" units="1/cm"/>
          <inkml:channelProperty channel="Y" name="resolution" value="59.38144" units="1/cm"/>
          <inkml:channelProperty channel="T" name="resolution" value="1" units="1/dev"/>
        </inkml:channelProperties>
      </inkml:inkSource>
      <inkml:timestamp xml:id="ts0" timeString="2024-04-26T02:21:44.66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7512D3DA-3C52-4551-B6C7-A5277D26F228}" emma:medium="tactile" emma:mode="ink">
          <msink:context xmlns:msink="http://schemas.microsoft.com/ink/2010/main" type="writingRegion" rotatedBoundingBox="28363,6639 29432,6639 29432,7709 28363,7709"/>
        </emma:interpretation>
      </emma:emma>
    </inkml:annotationXML>
    <inkml:traceGroup>
      <inkml:annotationXML>
        <emma:emma xmlns:emma="http://www.w3.org/2003/04/emma" version="1.0">
          <emma:interpretation id="{31566AB0-1B5C-450B-AC39-25A363E94D5D}" emma:medium="tactile" emma:mode="ink">
            <msink:context xmlns:msink="http://schemas.microsoft.com/ink/2010/main" type="paragraph" rotatedBoundingBox="28363,6639 29432,6639 29432,7709 28363,77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1FDCE8-864B-4E99-A1F9-30FD378AFD69}" emma:medium="tactile" emma:mode="ink">
              <msink:context xmlns:msink="http://schemas.microsoft.com/ink/2010/main" type="line" rotatedBoundingBox="28363,6639 29432,6639 29432,7709 28363,7709"/>
            </emma:interpretation>
          </emma:emma>
        </inkml:annotationXML>
        <inkml:traceGroup>
          <inkml:annotationXML>
            <emma:emma xmlns:emma="http://www.w3.org/2003/04/emma" version="1.0">
              <emma:interpretation id="{49A12024-B3C8-40C5-BDA0-AC6C5EE75521}" emma:medium="tactile" emma:mode="ink">
                <msink:context xmlns:msink="http://schemas.microsoft.com/ink/2010/main" type="inkWord" rotatedBoundingBox="28363,6639 29432,6639 29432,7709 28363,7709"/>
              </emma:interpretation>
              <emma:one-of disjunction-type="recognition" id="oneOf0">
                <emma:interpretation id="interp0" emma:lang="" emma:confidence="0.5">
                  <emma:literal>r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p</emma:literal>
                </emma:interpretation>
                <emma:interpretation id="interp3" emma:lang="" emma:confidence="0">
                  <emma:literal>M</emma:literal>
                </emma:interpretation>
                <emma:interpretation id="interp4" emma:lang="" emma:confidence="0">
                  <emma:literal>:</emma:literal>
                </emma:interpretation>
              </emma:one-of>
            </emma:emma>
          </inkml:annotationXML>
          <inkml:trace contextRef="#ctx0" brushRef="#br0">0 1079 0,'0'-23'63,"0"1"-48,0 0-15,0-1 16,0 1-16,0 0 16,0 0-1,0-1-15,0 1 16,0 0-16,0-23 15,22 45 1,-22-44-16,22 21 16,1-21-16,-1 22 15,0-1-15,1 1 16,-23 0-16,22-1 16,-22 1-16,22 0 15,0 0-15,1-1 16,-1 23-16,0-22 15,-22 0-15,22-1 16,1 1 0,-1 0-16,0 0 15,1 22-15,-1-23 16,-22 1-16,22 0 16,0 0-16,1-1 15,-1 1-15,0 22 16,1-22-16,-23-1 15,22 1-15,0 0 16,-22 0-16,22 22 16,-22-23-16,23 23 31,-46 0 156,-21 0-171,22 0 0,-1 0-1,1 0 17,0 0 30,-1 0-46,1 0-1,22 23-15,-22-23 16,0 0 62,44 0 63,22 0-141,1 0 15,44-23-15,-22 23 16,0-22-16,0 22 16,-23-22-16,1 22 15,-1 0-15,23-23 16,-45 23-16,23-22 15,-23 22 1,-44 0 93,0 0-93,-1 45-16,1-23 16,0 23-1,0-23-15,-1 0 16,23 0 0,-22 1-16,22-1 31,-22-22-31,22 22 15,0 1-15,0-1 16,0 0 0,0 23-16,0-23 15,0 0 1,0 0 31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ogerdudler.github.io/git-guide/" TargetMode="External"/><Relationship Id="rId2" Type="http://schemas.openxmlformats.org/officeDocument/2006/relationships/hyperlink" Target="https://docs.github.com/en/get-started/start-your-journe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Git</a:t>
            </a:r>
            <a:r>
              <a:rPr lang="en-US" dirty="0" smtClean="0"/>
              <a:t> und </a:t>
            </a:r>
            <a:r>
              <a:rPr lang="en-US" dirty="0" err="1" smtClean="0"/>
              <a:t>Github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81525"/>
          </a:xfrm>
        </p:spPr>
        <p:txBody>
          <a:bodyPr>
            <a:normAutofit/>
          </a:bodyPr>
          <a:lstStyle/>
          <a:p>
            <a:pPr algn="l"/>
            <a:r>
              <a:rPr lang="en-US" u="sng" dirty="0" smtClean="0"/>
              <a:t>Hossein Sherkat</a:t>
            </a:r>
          </a:p>
          <a:p>
            <a:pPr algn="l"/>
            <a:r>
              <a:rPr lang="de-DE" b="1" dirty="0"/>
              <a:t>Materialien und </a:t>
            </a:r>
            <a:r>
              <a:rPr lang="de-DE" b="1" dirty="0"/>
              <a:t>Quellen: </a:t>
            </a:r>
            <a:endParaRPr lang="de-DE" b="1" dirty="0" smtClean="0"/>
          </a:p>
          <a:p>
            <a:pPr algn="l"/>
            <a:r>
              <a:rPr lang="de-DE" b="1" dirty="0" smtClean="0">
                <a:hlinkClick r:id="rId2"/>
              </a:rPr>
              <a:t>https</a:t>
            </a:r>
            <a:r>
              <a:rPr lang="de-DE" b="1" dirty="0">
                <a:hlinkClick r:id="rId2"/>
              </a:rPr>
              <a:t>://</a:t>
            </a:r>
            <a:r>
              <a:rPr lang="de-DE" b="1" dirty="0" smtClean="0">
                <a:hlinkClick r:id="rId2"/>
              </a:rPr>
              <a:t>docs.github.com/en/get-started/start-your-journey</a:t>
            </a:r>
            <a:endParaRPr lang="de-DE" b="1" dirty="0" smtClean="0"/>
          </a:p>
          <a:p>
            <a:pPr algn="l"/>
            <a:r>
              <a:rPr lang="de-DE" dirty="0">
                <a:hlinkClick r:id="rId3"/>
              </a:rPr>
              <a:t>https://rogerdudler.github.io/git-guide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algn="l"/>
            <a:r>
              <a:rPr lang="en-US" dirty="0" err="1" smtClean="0"/>
              <a:t>Skript</a:t>
            </a:r>
            <a:r>
              <a:rPr lang="en-US" dirty="0"/>
              <a:t> </a:t>
            </a:r>
            <a:r>
              <a:rPr lang="en-US" dirty="0" smtClean="0"/>
              <a:t>von SE (SoSe23)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97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LIVE DEMO (2)</a:t>
            </a:r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				</a:t>
            </a:r>
            <a:r>
              <a:rPr lang="en-US" dirty="0" err="1" smtClean="0"/>
              <a:t>git</a:t>
            </a:r>
            <a:r>
              <a:rPr lang="en-US" dirty="0" smtClean="0"/>
              <a:t> checkout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reset				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		</a:t>
            </a:r>
            <a:r>
              <a:rPr lang="en-US" dirty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log --</a:t>
            </a:r>
            <a:r>
              <a:rPr lang="en-US" dirty="0" err="1"/>
              <a:t>oneline</a:t>
            </a:r>
            <a:r>
              <a:rPr lang="en-US" dirty="0"/>
              <a:t> --graph --decorate --</a:t>
            </a:r>
            <a:r>
              <a:rPr lang="en-US" dirty="0" smtClean="0"/>
              <a:t>all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diff (-- staged)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55" y="4975987"/>
            <a:ext cx="7384714" cy="12955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7507617" y="5331783"/>
              <a:ext cx="1012680" cy="5882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97177" y="5321343"/>
                <a:ext cx="1033560" cy="6091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/>
          <p:cNvSpPr txBox="1"/>
          <p:nvPr/>
        </p:nvSpPr>
        <p:spPr>
          <a:xfrm>
            <a:off x="8576678" y="5045243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Commit-hash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5494" y="2859946"/>
            <a:ext cx="3703980" cy="16576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10210857" y="2386983"/>
              <a:ext cx="387000" cy="3888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00417" y="2376543"/>
                <a:ext cx="407880" cy="4096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10210857" y="1933488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96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2927" y="0"/>
            <a:ext cx="11788916" cy="46929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22" y="4267200"/>
            <a:ext cx="1062873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Begriffe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163049"/>
            <a:ext cx="4185623" cy="330411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Branching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Merging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Rebasing</a:t>
            </a:r>
          </a:p>
          <a:p>
            <a:endParaRPr lang="de-DE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4636" y="2163049"/>
            <a:ext cx="4185617" cy="330411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 smtClean="0"/>
              <a:t>illustriert</a:t>
            </a:r>
            <a:r>
              <a:rPr lang="en-US" dirty="0" smtClean="0"/>
              <a:t>:</a:t>
            </a:r>
            <a:r>
              <a:rPr lang="de-DE" dirty="0" smtClean="0"/>
              <a:t> </a:t>
            </a:r>
            <a:r>
              <a:rPr lang="de-DE" dirty="0" smtClean="0">
                <a:hlinkClick r:id="rId2"/>
              </a:rPr>
              <a:t>Learn </a:t>
            </a:r>
            <a:r>
              <a:rPr lang="de-DE" dirty="0">
                <a:hlinkClick r:id="rId2"/>
              </a:rPr>
              <a:t>Git Branching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748899"/>
            <a:ext cx="4633648" cy="6266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" y="4066673"/>
            <a:ext cx="5244346" cy="6577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2" y="5395402"/>
            <a:ext cx="4865000" cy="65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</a:t>
            </a:r>
            <a:endParaRPr 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934" y="1633019"/>
            <a:ext cx="6084161" cy="46897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2800" y="609600"/>
            <a:ext cx="7082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branch […]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branch_name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</a:t>
            </a:r>
            <a:r>
              <a:rPr lang="en-US" dirty="0" err="1" smtClean="0"/>
              <a:t>branch_name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15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</a:t>
            </a:r>
            <a:endParaRPr lang="de-D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53913" y="1184359"/>
            <a:ext cx="4843510" cy="537285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14263" y="1930400"/>
            <a:ext cx="2846031" cy="764674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Pass auf Merge-Konflikte </a:t>
            </a:r>
            <a:r>
              <a:rPr lang="de-DE" dirty="0" smtClean="0"/>
              <a:t>auf!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2806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>
          <a:xfrm>
            <a:off x="2085474" y="192505"/>
            <a:ext cx="4555958" cy="1320800"/>
          </a:xfrm>
        </p:spPr>
        <p:txBody>
          <a:bodyPr/>
          <a:lstStyle/>
          <a:p>
            <a:r>
              <a:rPr lang="en-US" dirty="0" smtClean="0"/>
              <a:t>LIVE DEMO (3)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03" y="1066800"/>
            <a:ext cx="11261367" cy="529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6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Rebasing 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72" y="1470527"/>
            <a:ext cx="11648594" cy="4144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843" y="786063"/>
            <a:ext cx="708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rebase branch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410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51" y="774357"/>
            <a:ext cx="11234487" cy="48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01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>
          <a:xfrm>
            <a:off x="3304674" y="2157663"/>
            <a:ext cx="4555958" cy="1320800"/>
          </a:xfrm>
        </p:spPr>
        <p:txBody>
          <a:bodyPr/>
          <a:lstStyle/>
          <a:p>
            <a:r>
              <a:rPr lang="en-US" dirty="0" smtClean="0"/>
              <a:t>LIVE DEMO (4)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9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230" y="770022"/>
            <a:ext cx="11500887" cy="467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5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-</a:t>
            </a:r>
            <a:r>
              <a:rPr lang="en-US" dirty="0" smtClean="0"/>
              <a:t>&gt; </a:t>
            </a:r>
            <a:r>
              <a:rPr lang="de-DE" dirty="0"/>
              <a:t>Versionskontrollsystem oder </a:t>
            </a:r>
            <a:r>
              <a:rPr lang="de-DE" dirty="0" smtClean="0"/>
              <a:t>		  		      Versionsverwaltungssystem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735654"/>
            <a:ext cx="9597105" cy="428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Merge Konflikte Praktisch Vermeiden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Abgedriftete </a:t>
            </a:r>
            <a:r>
              <a:rPr lang="de-DE" dirty="0" smtClean="0"/>
              <a:t>Branches 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ieber</a:t>
            </a:r>
            <a:r>
              <a:rPr lang="en-US" dirty="0" smtClean="0"/>
              <a:t> f</a:t>
            </a:r>
            <a:r>
              <a:rPr lang="de-DE" dirty="0" smtClean="0"/>
              <a:t>rüh und oft mergen</a:t>
            </a:r>
          </a:p>
          <a:p>
            <a:r>
              <a:rPr lang="de-DE" dirty="0"/>
              <a:t>Kommunizieren innerhalb des Teams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41031" y="2184652"/>
            <a:ext cx="529390" cy="37699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497179" y="2160589"/>
            <a:ext cx="401052" cy="41709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86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smtClean="0"/>
              <a:t>Repositories (auf einem Server wie Github)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70327"/>
            <a:ext cx="8596312" cy="346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05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74" y="588847"/>
            <a:ext cx="11514138" cy="474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60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273" y="745958"/>
            <a:ext cx="11247481" cy="46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90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</a:t>
            </a:r>
            <a:r>
              <a:rPr lang="de-DE" dirty="0" smtClean="0"/>
              <a:t>(5)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Git clone ...</a:t>
            </a:r>
          </a:p>
        </p:txBody>
      </p:sp>
    </p:spTree>
    <p:extLst>
      <p:ext uri="{BB962C8B-B14F-4D97-AF65-F5344CB8AC3E}">
        <p14:creationId xmlns:p14="http://schemas.microsoft.com/office/powerpoint/2010/main" val="3989853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 (6)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Git pull and git fetch </a:t>
            </a:r>
            <a:endParaRPr lang="de-DE" dirty="0" smtClean="0"/>
          </a:p>
          <a:p>
            <a:r>
              <a:rPr lang="de-DE" dirty="0"/>
              <a:t>git push origin &lt;</a:t>
            </a:r>
            <a:r>
              <a:rPr lang="de-DE" dirty="0" smtClean="0"/>
              <a:t>branch-name&gt;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9736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coding und </a:t>
            </a:r>
            <a:r>
              <a:rPr lang="en-US" dirty="0" err="1" smtClean="0"/>
              <a:t>Github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12" y="1382546"/>
            <a:ext cx="5662066" cy="388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888" y="1270000"/>
            <a:ext cx="6038965" cy="406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61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 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491" y="2160588"/>
            <a:ext cx="524905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71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Aufgaben</a:t>
            </a:r>
            <a:r>
              <a:rPr lang="en-US" dirty="0" smtClean="0"/>
              <a:t> …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 and is </a:t>
            </a:r>
            <a:r>
              <a:rPr lang="en-US" dirty="0" err="1" smtClean="0"/>
              <a:t>git</a:t>
            </a:r>
            <a:r>
              <a:rPr lang="en-US" dirty="0" smtClean="0"/>
              <a:t> =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When </a:t>
            </a:r>
            <a:r>
              <a:rPr lang="en-US" dirty="0"/>
              <a:t>we want to update our local repository to reflect changes made in the remote repository, which command would we use</a:t>
            </a:r>
            <a:r>
              <a:rPr lang="en-US" dirty="0" smtClean="0"/>
              <a:t>?</a:t>
            </a:r>
          </a:p>
          <a:p>
            <a:r>
              <a:rPr lang="en-US" dirty="0"/>
              <a:t>What command would we use to change the base of the current branch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Which files are in the working area? Which ones in the staging area?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touch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foo.txt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touch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bar.txt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 foo.txt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commit -m "This is a really bad commit message"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9511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0840" y="441158"/>
            <a:ext cx="8917434" cy="2141620"/>
          </a:xfrm>
        </p:spPr>
        <p:txBody>
          <a:bodyPr/>
          <a:lstStyle/>
          <a:p>
            <a:r>
              <a:rPr lang="de-DE" dirty="0"/>
              <a:t>Machen Sie sich mit dem Befehl cherry-pick vertraut und verwenden Sie ihn, um das folgende Bild zu erstellen (stellen Sie sich das erste Bild mit normalen Git-Befehlen vor und verwenden Sie dann cherry-pick im letzten Schritt, um das gewünschte Ergebnis zu erzielen)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1088" y="3362491"/>
            <a:ext cx="3494601" cy="33051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77616" y="3362492"/>
            <a:ext cx="3472102" cy="330517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732421" y="4788568"/>
            <a:ext cx="66574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2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 </a:t>
            </a:r>
            <a:r>
              <a:rPr lang="de-DE" sz="2400" dirty="0"/>
              <a:t>Gemeinsames Arbeiten an dem gleichen Dokument </a:t>
            </a:r>
            <a:endParaRPr lang="de-DE" sz="2400" dirty="0" smtClean="0"/>
          </a:p>
          <a:p>
            <a:r>
              <a:rPr lang="de-DE" sz="2400" dirty="0" smtClean="0"/>
              <a:t> </a:t>
            </a:r>
            <a:r>
              <a:rPr lang="de-DE" sz="2400" dirty="0"/>
              <a:t>Änderungen gezielt rückgängig machen </a:t>
            </a:r>
            <a:endParaRPr lang="de-DE" sz="2400" dirty="0" smtClean="0"/>
          </a:p>
          <a:p>
            <a:r>
              <a:rPr lang="de-DE" sz="2400" dirty="0" smtClean="0"/>
              <a:t> </a:t>
            </a:r>
            <a:r>
              <a:rPr lang="de-DE" sz="2400" dirty="0"/>
              <a:t>Verschiedene Versionen parallel bearbeiten </a:t>
            </a:r>
            <a:endParaRPr lang="de-DE" sz="2400" dirty="0" smtClean="0"/>
          </a:p>
          <a:p>
            <a:r>
              <a:rPr lang="de-DE" sz="2400" dirty="0" smtClean="0"/>
              <a:t> </a:t>
            </a:r>
            <a:r>
              <a:rPr lang="de-DE" sz="2400" dirty="0"/>
              <a:t>Änderungen diskutieren / feedback einholen </a:t>
            </a:r>
            <a:endParaRPr lang="de-DE" sz="2400" dirty="0" smtClean="0"/>
          </a:p>
          <a:p>
            <a:r>
              <a:rPr lang="de-DE" sz="2400" dirty="0" smtClean="0"/>
              <a:t> </a:t>
            </a:r>
            <a:r>
              <a:rPr lang="de-DE" sz="2400" dirty="0"/>
              <a:t>Änderungen im Nachhinein nachvollziehen </a:t>
            </a:r>
            <a:endParaRPr lang="de-DE" sz="2400" dirty="0" smtClean="0"/>
          </a:p>
          <a:p>
            <a:r>
              <a:rPr lang="de-DE" sz="2400" dirty="0" smtClean="0"/>
              <a:t> </a:t>
            </a:r>
            <a:r>
              <a:rPr lang="de-DE" sz="2400" dirty="0"/>
              <a:t>Konflikte in der Bearbeitung lösen </a:t>
            </a:r>
            <a:endParaRPr lang="de-DE" sz="2400" dirty="0" smtClean="0"/>
          </a:p>
          <a:p>
            <a:r>
              <a:rPr lang="de-DE" sz="2400" dirty="0" smtClean="0"/>
              <a:t> …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73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713874"/>
            <a:ext cx="5949644" cy="2023371"/>
          </a:xfrm>
        </p:spPr>
        <p:txBody>
          <a:bodyPr/>
          <a:lstStyle/>
          <a:p>
            <a:r>
              <a:rPr lang="de-DE" dirty="0"/>
              <a:t>erstellen </a:t>
            </a:r>
            <a:r>
              <a:rPr lang="de-DE" dirty="0" smtClean="0"/>
              <a:t>sie mit </a:t>
            </a:r>
            <a:r>
              <a:rPr lang="de-DE" dirty="0"/>
              <a:t>Hilfe des Befehls merge das folgende </a:t>
            </a:r>
            <a:r>
              <a:rPr lang="de-DE" dirty="0" smtClean="0"/>
              <a:t>Bild.(</a:t>
            </a:r>
            <a:r>
              <a:rPr lang="de-DE" dirty="0"/>
              <a:t>(stellen Sie sich das erste Bild mit normalen Git-Befehlen vor und verwenden Sie dann </a:t>
            </a:r>
            <a:r>
              <a:rPr lang="de-DE" dirty="0" smtClean="0"/>
              <a:t>merge </a:t>
            </a:r>
            <a:r>
              <a:rPr lang="de-DE" dirty="0"/>
              <a:t>im letzten Schritt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3367194"/>
            <a:ext cx="4184650" cy="2044486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70254" y="3304781"/>
            <a:ext cx="3085514" cy="210689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088383" y="4435642"/>
            <a:ext cx="66574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2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den </a:t>
            </a:r>
            <a:r>
              <a:rPr lang="de-DE" sz="2400" dirty="0"/>
              <a:t>Inhalt aller Dateien eines Projektes </a:t>
            </a:r>
            <a:endParaRPr lang="de-DE" sz="2400" dirty="0" smtClean="0"/>
          </a:p>
          <a:p>
            <a:r>
              <a:rPr lang="de-DE" sz="2400" dirty="0" smtClean="0"/>
              <a:t>die </a:t>
            </a:r>
            <a:r>
              <a:rPr lang="de-DE" sz="2400" dirty="0"/>
              <a:t>gesamte Änderungsgeschichte (Versionsgeschichte / history) eines </a:t>
            </a:r>
            <a:r>
              <a:rPr lang="de-DE" sz="2400" dirty="0" smtClean="0"/>
              <a:t>Projektes</a:t>
            </a:r>
          </a:p>
          <a:p>
            <a:r>
              <a:rPr lang="de-DE" sz="2400" dirty="0" smtClean="0"/>
              <a:t>Metadaten </a:t>
            </a:r>
            <a:r>
              <a:rPr lang="de-DE" sz="2400" dirty="0"/>
              <a:t>wie Änderungszeitpunkt, Author, Kommentare, Versionsnummer</a:t>
            </a:r>
          </a:p>
        </p:txBody>
      </p:sp>
    </p:spTree>
    <p:extLst>
      <p:ext uri="{BB962C8B-B14F-4D97-AF65-F5344CB8AC3E}">
        <p14:creationId xmlns:p14="http://schemas.microsoft.com/office/powerpoint/2010/main" val="11559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10" y="288757"/>
            <a:ext cx="11473415" cy="49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</a:t>
            </a:r>
            <a:endParaRPr lang="de-D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3693" y="2470484"/>
            <a:ext cx="4487695" cy="3053061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00178" y="2470484"/>
            <a:ext cx="5869246" cy="280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>
          <a:xfrm>
            <a:off x="2927684" y="2141621"/>
            <a:ext cx="4555958" cy="1320800"/>
          </a:xfrm>
        </p:spPr>
        <p:txBody>
          <a:bodyPr/>
          <a:lstStyle/>
          <a:p>
            <a:r>
              <a:rPr lang="en-US" dirty="0" smtClean="0"/>
              <a:t>LIVE DEMO (1)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1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sollte in einen Commit</a:t>
            </a:r>
            <a:r>
              <a:rPr lang="de-DE" dirty="0" smtClean="0"/>
              <a:t>? Was sollte nicht?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032711"/>
            <a:ext cx="4185623" cy="3304117"/>
          </a:xfrm>
        </p:spPr>
        <p:txBody>
          <a:bodyPr/>
          <a:lstStyle/>
          <a:p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Metadaten</a:t>
            </a:r>
          </a:p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Inhalt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1930400"/>
            <a:ext cx="4185617" cy="3304117"/>
          </a:xfrm>
        </p:spPr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Unnötige </a:t>
            </a:r>
            <a:r>
              <a:rPr lang="de-DE" dirty="0" smtClean="0">
                <a:solidFill>
                  <a:srgbClr val="FF0000"/>
                </a:solidFill>
              </a:rPr>
              <a:t>Inhalte</a:t>
            </a:r>
          </a:p>
          <a:p>
            <a:r>
              <a:rPr lang="de-DE" dirty="0">
                <a:solidFill>
                  <a:srgbClr val="FF0000"/>
                </a:solidFill>
              </a:rPr>
              <a:t>Gemischte </a:t>
            </a:r>
            <a:r>
              <a:rPr lang="de-DE" dirty="0" smtClean="0">
                <a:solidFill>
                  <a:srgbClr val="FF0000"/>
                </a:solidFill>
              </a:rPr>
              <a:t>Inhalte</a:t>
            </a:r>
          </a:p>
          <a:p>
            <a:r>
              <a:rPr lang="de-DE" dirty="0">
                <a:solidFill>
                  <a:srgbClr val="FF0000"/>
                </a:solidFill>
              </a:rPr>
              <a:t>Kosmetische Änderungen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03" y="3815657"/>
            <a:ext cx="4778337" cy="30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1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funktioniert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de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8722" y="1403685"/>
            <a:ext cx="10652032" cy="463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366</Words>
  <Application>Microsoft Office PowerPoint</Application>
  <PresentationFormat>Widescreen</PresentationFormat>
  <Paragraphs>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Facet</vt:lpstr>
      <vt:lpstr>Git und Github</vt:lpstr>
      <vt:lpstr>Git -&gt; Versionskontrollsystem oder             Versionsverwaltungssystem</vt:lpstr>
      <vt:lpstr>VCS </vt:lpstr>
      <vt:lpstr>Git:</vt:lpstr>
      <vt:lpstr>PowerPoint Presentation</vt:lpstr>
      <vt:lpstr>Repository </vt:lpstr>
      <vt:lpstr>LIVE DEMO (1)</vt:lpstr>
      <vt:lpstr>Was sollte in einen Commit? Was sollte nicht? </vt:lpstr>
      <vt:lpstr>Wie funktioniert Git?</vt:lpstr>
      <vt:lpstr>LIVE DEMO (2)</vt:lpstr>
      <vt:lpstr>PowerPoint Presentation</vt:lpstr>
      <vt:lpstr>Weitere Begriffe:</vt:lpstr>
      <vt:lpstr>Branching </vt:lpstr>
      <vt:lpstr>Merging </vt:lpstr>
      <vt:lpstr>LIVE DEMO (3)</vt:lpstr>
      <vt:lpstr>Rebasing </vt:lpstr>
      <vt:lpstr>PowerPoint Presentation</vt:lpstr>
      <vt:lpstr>LIVE DEMO (4)</vt:lpstr>
      <vt:lpstr>PowerPoint Presentation</vt:lpstr>
      <vt:lpstr>Merge Konflikte Praktisch Vermeiden</vt:lpstr>
      <vt:lpstr>Remote Repositories (auf einem Server wie Github)</vt:lpstr>
      <vt:lpstr>PowerPoint Presentation</vt:lpstr>
      <vt:lpstr>PowerPoint Presentation</vt:lpstr>
      <vt:lpstr>LIVE DEMO (5)</vt:lpstr>
      <vt:lpstr>LIVE DEMO (6)</vt:lpstr>
      <vt:lpstr>Social coding und Github</vt:lpstr>
      <vt:lpstr>Pull requests </vt:lpstr>
      <vt:lpstr>Ein paar Aufgaben …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und Github</dc:title>
  <dc:creator>RePack by Diakov</dc:creator>
  <cp:lastModifiedBy>RePack by Diakov</cp:lastModifiedBy>
  <cp:revision>27</cp:revision>
  <dcterms:created xsi:type="dcterms:W3CDTF">2024-04-25T19:40:07Z</dcterms:created>
  <dcterms:modified xsi:type="dcterms:W3CDTF">2024-04-26T05:43:55Z</dcterms:modified>
</cp:coreProperties>
</file>