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73" r:id="rId13"/>
    <p:sldId id="261" r:id="rId14"/>
    <p:sldId id="269" r:id="rId15"/>
    <p:sldId id="270" r:id="rId16"/>
    <p:sldId id="271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59.36232" units="1/cm"/>
          <inkml:channelProperty channel="Y" name="resolution" value="59.38144" units="1/cm"/>
          <inkml:channelProperty channel="T" name="resolution" value="1" units="1/dev"/>
        </inkml:channelProperties>
      </inkml:inkSource>
      <inkml:timestamp xml:id="ts0" timeString="2024-05-01T19:43:22.81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0 0 0,'222'44'16,"-133"-44"0,90 0-16,-112 0 15,133 0-15,67 0 16,45 0-16,45 0 15,-45 0-15,0 0 16,89 0-16,44 0 16,-44 0-16,1 0 15,-46 0-15,1 0 16,-135 0 0,90 0-16,0 0 0,-89 0 15,44 0 1,134 0-16,-200 0 15,-179 0 1,-66 0 31,21 0-47,-88 0 16,-45 45-16,22-45 15,-44 22-15,22 0 16,67 23-1,-156-23-15,22 0 16,0 23-16,-22-23 16,22-22-16,-89 45 15,45-45-15,0 44 16,22-21-16,22-23 16,0 22-16,0 23 15,67-23-15,23-22 16,88 22-16,23-22 15,-1 0-15,46 0 110,-1 0-110,0 0 15,23 0-15,89 0 16,44 0-16,0 0 16,-111 0-16,67 0 15,88 0-15,1 0 16,-89 0-16,22 0 16,-134 0-16,23 0 15,-23 0-15,-22 22 63,-22-22-48,-23 23-15,-133-23 16,44 0-16,45 22 16,22-22-16,0 0 15,23 0-15,-1 0 16,1 22-16,21-22 15,1 0-15,22 23 16,22-23 15,45 0-15,0 0-16,44 0 16,-21 0-16,43 0 15,-66 0-15,22 0 16,-44 0-16,-45 22 78,0 0-62,0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59.36232" units="1/cm"/>
          <inkml:channelProperty channel="Y" name="resolution" value="59.38144" units="1/cm"/>
          <inkml:channelProperty channel="T" name="resolution" value="1" units="1/dev"/>
        </inkml:channelProperties>
      </inkml:inkSource>
      <inkml:timestamp xml:id="ts0" timeString="2024-05-01T19:43:34.44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0 0 0,'222'44'16,"-133"-44"0,90 0-16,-112 0 15,133 0-15,67 0 16,45 0-16,45 0 15,-45 0-15,0 0 16,89 0-16,44 0 16,-44 0-16,1 0 15,-46 0-15,1 0 16,-135 0 0,90 0-16,0 0 0,-89 0 15,44 0 1,134 0-16,-200 0 15,-179 0 1,-66 0 31,21 0-47,-88 0 16,-45 45-16,22-45 15,-44 22-15,22 0 16,67 23-1,-156-23-15,22 0 16,0 23-16,-22-23 16,22-22-16,-89 45 15,45-45-15,0 44 16,22-21-16,22-23 16,0 22-16,0 23 15,67-23-15,23-22 16,88 22-16,23-22 15,-1 0-15,46 0 110,-1 0-110,0 0 15,23 0-15,89 0 16,44 0-16,0 0 16,-111 0-16,67 0 15,88 0-15,1 0 16,-89 0-16,22 0 16,-134 0-16,23 0 15,-23 0-15,-22 22 63,-22-22-48,-23 23-15,-133-23 16,44 0-16,45 22 16,22-22-16,0 0 15,23 0-15,-1 0 16,1 22-16,21-22 15,1 0-15,22 23 16,22-23 15,45 0-15,0 0-16,44 0 16,-21 0-16,43 0 15,-66 0-15,22 0 16,-44 0-16,-45 22 78,0 0-62,0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5E5F3-2F3E-479C-86C4-2129287F435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9E10-78B5-47C7-8B0F-01E81F08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oy_or_girl_paradox#cite_note-fox-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oy_or_girl_parado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two child problem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de-DE" b="1" dirty="0" smtClean="0"/>
              <a:t>Auch als:                                                    Boy </a:t>
            </a:r>
            <a:r>
              <a:rPr lang="de-DE" b="1" dirty="0"/>
              <a:t>or Girl </a:t>
            </a:r>
            <a:r>
              <a:rPr lang="de-DE" b="1" dirty="0" smtClean="0"/>
              <a:t>paradox</a:t>
            </a:r>
          </a:p>
          <a:p>
            <a:r>
              <a:rPr lang="de-DE" b="1" smtClean="0"/>
              <a:t>Das </a:t>
            </a:r>
            <a:r>
              <a:rPr lang="de-DE" b="1" dirty="0" smtClean="0"/>
              <a:t>zwei-kinder Problem</a:t>
            </a:r>
          </a:p>
          <a:p>
            <a:r>
              <a:rPr lang="en-US" b="1" dirty="0"/>
              <a:t>Mr. Smith's Children</a:t>
            </a:r>
            <a:r>
              <a:rPr lang="en-US" baseline="30000" dirty="0">
                <a:hlinkClick r:id="rId2"/>
              </a:rPr>
              <a:t>[2]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Mrs</a:t>
            </a:r>
            <a:r>
              <a:rPr lang="en-US" b="1" dirty="0"/>
              <a:t>. Smith </a:t>
            </a:r>
            <a:r>
              <a:rPr lang="en-US" b="1" dirty="0" smtClean="0"/>
              <a:t>Problem</a:t>
            </a:r>
          </a:p>
          <a:p>
            <a:r>
              <a:rPr lang="de-DE" b="1" dirty="0" smtClean="0"/>
              <a:t>Geschwisterproblem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0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2558716"/>
            <a:ext cx="9813758" cy="331715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Sie reden mit jemandem, den sie nie früher getroffen haben. Er sagt ihnen, dass </a:t>
            </a:r>
            <a:r>
              <a:rPr lang="de-DE" dirty="0" smtClean="0">
                <a:solidFill>
                  <a:srgbClr val="00B0F0"/>
                </a:solidFill>
              </a:rPr>
              <a:t>er zwei Kinder hat</a:t>
            </a:r>
            <a:r>
              <a:rPr lang="de-DE" dirty="0" smtClean="0"/>
              <a:t>. Zusätzlich sagt er</a:t>
            </a:r>
            <a:r>
              <a:rPr lang="en-US" dirty="0" smtClean="0"/>
              <a:t>:</a:t>
            </a: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FFC000"/>
                </a:solidFill>
              </a:rPr>
              <a:t>PROBLEM1</a:t>
            </a:r>
            <a:r>
              <a:rPr lang="de-DE" dirty="0" smtClean="0"/>
              <a:t>: (</a:t>
            </a:r>
            <a:r>
              <a:rPr lang="de-DE" dirty="0"/>
              <a:t>zumindest) eines der Kinder ist ein </a:t>
            </a:r>
            <a:r>
              <a:rPr lang="de-DE" dirty="0" smtClean="0"/>
              <a:t>Junge.  =&gt; 1/3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rgbClr val="FFC000"/>
                </a:solidFill>
              </a:rPr>
              <a:t>PROBLEM2</a:t>
            </a:r>
            <a:r>
              <a:rPr lang="de-DE" dirty="0"/>
              <a:t>: das älteste Kind ist ein Junge. </a:t>
            </a:r>
            <a:r>
              <a:rPr lang="de-DE" dirty="0" smtClean="0"/>
              <a:t>                     =&gt; 1/2</a:t>
            </a:r>
          </a:p>
          <a:p>
            <a:pPr marL="0" indent="0">
              <a:buNone/>
            </a:pPr>
            <a:r>
              <a:rPr lang="de-DE" dirty="0"/>
              <a:t>Wie hoch ist in jedem Fall die Wahrscheinlichkeit, dass </a:t>
            </a:r>
            <a:r>
              <a:rPr lang="de-DE" dirty="0">
                <a:solidFill>
                  <a:srgbClr val="00B0F0"/>
                </a:solidFill>
              </a:rPr>
              <a:t>beide Kinder Jungen</a:t>
            </a:r>
            <a:r>
              <a:rPr lang="de-DE" dirty="0"/>
              <a:t> sind?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4084" y="729916"/>
            <a:ext cx="10700084" cy="15560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dirty="0" smtClean="0"/>
              <a:t>The two child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Aber warum umstritten?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Kann man diese </a:t>
            </a:r>
            <a:r>
              <a:rPr lang="de-DE" dirty="0"/>
              <a:t>Fragen etwas unterschiedlich </a:t>
            </a:r>
            <a:r>
              <a:rPr lang="de-DE" dirty="0" smtClean="0"/>
              <a:t>interpretieren...</a:t>
            </a:r>
          </a:p>
          <a:p>
            <a:r>
              <a:rPr lang="de-DE" dirty="0" smtClean="0"/>
              <a:t>Z.B die Wahrscheinlichkeit beim 1. Problem kann ein Halb sein!</a:t>
            </a:r>
            <a:endParaRPr lang="de-DE" dirty="0"/>
          </a:p>
          <a:p>
            <a:r>
              <a:rPr lang="de-DE" dirty="0"/>
              <a:t>Zwillinge, die genau zur gleichen Zeit geboren </a:t>
            </a:r>
            <a:r>
              <a:rPr lang="de-DE" dirty="0" smtClean="0"/>
              <a:t>werden!</a:t>
            </a:r>
          </a:p>
          <a:p>
            <a:r>
              <a:rPr lang="de-DE" dirty="0" smtClean="0"/>
              <a:t>Weitere philosophische </a:t>
            </a:r>
            <a:r>
              <a:rPr lang="de-DE" dirty="0"/>
              <a:t>Diskussionen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689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67562" y="2551814"/>
            <a:ext cx="10728251" cy="3657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Sie reden mit jemandem, den sie nie früher getroffen haben. Er sagt ihnen, dass </a:t>
            </a:r>
            <a:r>
              <a:rPr lang="de-DE" dirty="0" smtClean="0">
                <a:solidFill>
                  <a:srgbClr val="00B0F0"/>
                </a:solidFill>
              </a:rPr>
              <a:t>er             zwei Kinder hat</a:t>
            </a:r>
            <a:r>
              <a:rPr lang="de-DE" dirty="0" smtClean="0"/>
              <a:t>. Zusätzlich sagt er</a:t>
            </a:r>
            <a:r>
              <a:rPr lang="en-US" dirty="0"/>
              <a:t>: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    PROBLEM1</a:t>
            </a:r>
            <a:r>
              <a:rPr lang="de-DE" dirty="0" smtClean="0"/>
              <a:t>: (</a:t>
            </a:r>
            <a:r>
              <a:rPr lang="de-DE" dirty="0"/>
              <a:t>zumindest) eines der Kinder ist ein </a:t>
            </a:r>
            <a:r>
              <a:rPr lang="de-DE" dirty="0" smtClean="0"/>
              <a:t>Junge.  =&gt; 1/3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    PROBLEM2</a:t>
            </a:r>
            <a:r>
              <a:rPr lang="de-DE" dirty="0"/>
              <a:t>: das älteste Kind ist ein Junge. </a:t>
            </a:r>
            <a:r>
              <a:rPr lang="de-DE" dirty="0" smtClean="0"/>
              <a:t>                     =&gt; 1/2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smtClean="0">
                <a:solidFill>
                  <a:srgbClr val="FFC000"/>
                </a:solidFill>
              </a:rPr>
              <a:t>PROBLEM3</a:t>
            </a:r>
            <a:r>
              <a:rPr lang="de-DE" dirty="0" smtClean="0"/>
              <a:t>: </a:t>
            </a:r>
            <a:r>
              <a:rPr lang="de-DE" dirty="0"/>
              <a:t>(zumindest) eines der Kinder ist ein </a:t>
            </a:r>
            <a:r>
              <a:rPr lang="de-DE" dirty="0" smtClean="0"/>
              <a:t>Junge</a:t>
            </a:r>
            <a:r>
              <a:rPr lang="de-DE" dirty="0"/>
              <a:t> </a:t>
            </a:r>
            <a:r>
              <a:rPr lang="de-DE" dirty="0" smtClean="0"/>
              <a:t>und ist am Dienstag geboren </a:t>
            </a:r>
          </a:p>
          <a:p>
            <a:pPr marL="0" indent="0">
              <a:buNone/>
            </a:pPr>
            <a:r>
              <a:rPr lang="de-DE" dirty="0" smtClean="0"/>
              <a:t>															    </a:t>
            </a:r>
          </a:p>
          <a:p>
            <a:pPr marL="0" indent="0">
              <a:buNone/>
            </a:pPr>
            <a:r>
              <a:rPr lang="de-DE" dirty="0"/>
              <a:t>Wie hoch ist in jedem Fall die Wahrscheinlichkeit, dass </a:t>
            </a:r>
            <a:r>
              <a:rPr lang="de-DE" dirty="0">
                <a:solidFill>
                  <a:srgbClr val="00B0F0"/>
                </a:solidFill>
              </a:rPr>
              <a:t>beide Kinder Jungen</a:t>
            </a:r>
            <a:r>
              <a:rPr lang="de-DE" dirty="0"/>
              <a:t> sind?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4084" y="729916"/>
            <a:ext cx="10700084" cy="15560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dirty="0" smtClean="0"/>
              <a:t>The Tuesday boy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93533"/>
              </p:ext>
            </p:extLst>
          </p:nvPr>
        </p:nvGraphicFramePr>
        <p:xfrm>
          <a:off x="1365323" y="779219"/>
          <a:ext cx="10341120" cy="596182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689408">
                  <a:extLst>
                    <a:ext uri="{9D8B030D-6E8A-4147-A177-3AD203B41FA5}">
                      <a16:colId xmlns:a16="http://schemas.microsoft.com/office/drawing/2014/main" val="263025366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6202151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815210686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74264328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06972089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20921845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72368258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390821824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11096719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5423701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77759016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82119233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40386962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088452949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405121172"/>
                    </a:ext>
                  </a:extLst>
                </a:gridCol>
              </a:tblGrid>
              <a:tr h="397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4653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447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1784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1308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4902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6229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4852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9826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25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1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4824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2985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0205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4528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3332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879265" y="779219"/>
            <a:ext cx="10633" cy="5951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65323" y="3976577"/>
            <a:ext cx="10341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32013" y="-137699"/>
            <a:ext cx="18582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1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98020" y="2695366"/>
            <a:ext cx="861774" cy="180754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2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012" y="0"/>
            <a:ext cx="1363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2048" y="9780"/>
            <a:ext cx="2450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8208" y="4275222"/>
            <a:ext cx="861774" cy="1989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3550" y="1628631"/>
            <a:ext cx="861774" cy="12944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93805" y="2232837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494899" y="2232836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63225" y="4946685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4941" y="4946684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de-DE" dirty="0" smtClean="0"/>
              <a:t>The Tuesday boy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7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43" grpId="0"/>
      <p:bldP spid="44" grpId="0"/>
      <p:bldP spid="45" grpId="0"/>
      <p:bldP spid="47" grpId="0"/>
      <p:bldP spid="94" grpId="0"/>
      <p:bldP spid="95" grpId="0"/>
      <p:bldP spid="96" grpId="0"/>
      <p:bldP spid="97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71288"/>
              </p:ext>
            </p:extLst>
          </p:nvPr>
        </p:nvGraphicFramePr>
        <p:xfrm>
          <a:off x="1365323" y="779219"/>
          <a:ext cx="10341120" cy="596182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689408">
                  <a:extLst>
                    <a:ext uri="{9D8B030D-6E8A-4147-A177-3AD203B41FA5}">
                      <a16:colId xmlns:a16="http://schemas.microsoft.com/office/drawing/2014/main" val="263025366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6202151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815210686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74264328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06972089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20921845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72368258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390821824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11096719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5423701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77759016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82119233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40386962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088452949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405121172"/>
                    </a:ext>
                  </a:extLst>
                </a:gridCol>
              </a:tblGrid>
              <a:tr h="397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4653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447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1784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1308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4902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6229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4852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9826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25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1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4824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2985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0205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4528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3332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879265" y="779219"/>
            <a:ext cx="10633" cy="5951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65323" y="3976577"/>
            <a:ext cx="10341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32013" y="-137699"/>
            <a:ext cx="18582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1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98020" y="2695366"/>
            <a:ext cx="861774" cy="180754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2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012" y="0"/>
            <a:ext cx="1363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2048" y="9780"/>
            <a:ext cx="2450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8208" y="4275222"/>
            <a:ext cx="861774" cy="1989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3550" y="1628631"/>
            <a:ext cx="861774" cy="12944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93805" y="2232837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494899" y="2232836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63225" y="4946685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4941" y="4946684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556694"/>
              </p:ext>
            </p:extLst>
          </p:nvPr>
        </p:nvGraphicFramePr>
        <p:xfrm>
          <a:off x="1365323" y="779219"/>
          <a:ext cx="10341120" cy="596182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689408">
                  <a:extLst>
                    <a:ext uri="{9D8B030D-6E8A-4147-A177-3AD203B41FA5}">
                      <a16:colId xmlns:a16="http://schemas.microsoft.com/office/drawing/2014/main" val="263025366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6202151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815210686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74264328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06972089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20921845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72368258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390821824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11096719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5423701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77759016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82119233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40386962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088452949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405121172"/>
                    </a:ext>
                  </a:extLst>
                </a:gridCol>
              </a:tblGrid>
              <a:tr h="397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4653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447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1784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1308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4902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6229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4852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9826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25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1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4824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2985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0205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4528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3332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879265" y="779219"/>
            <a:ext cx="10633" cy="5951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65323" y="3976577"/>
            <a:ext cx="10341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32013" y="-137699"/>
            <a:ext cx="18582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1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98020" y="2695366"/>
            <a:ext cx="861774" cy="180754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2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012" y="0"/>
            <a:ext cx="1363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2048" y="9780"/>
            <a:ext cx="2450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8208" y="4275222"/>
            <a:ext cx="861774" cy="1989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3550" y="1628631"/>
            <a:ext cx="861774" cy="12944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93805" y="2232837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494899" y="2232836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63225" y="4946685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4941" y="4946684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7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556694"/>
              </p:ext>
            </p:extLst>
          </p:nvPr>
        </p:nvGraphicFramePr>
        <p:xfrm>
          <a:off x="1365323" y="779219"/>
          <a:ext cx="10341120" cy="5961825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689408">
                  <a:extLst>
                    <a:ext uri="{9D8B030D-6E8A-4147-A177-3AD203B41FA5}">
                      <a16:colId xmlns:a16="http://schemas.microsoft.com/office/drawing/2014/main" val="263025366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6202151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815210686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74264328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06972089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20921845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72368258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390821824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110967190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2254237013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777590161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82119233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4038696227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3088452949"/>
                    </a:ext>
                  </a:extLst>
                </a:gridCol>
                <a:gridCol w="689408">
                  <a:extLst>
                    <a:ext uri="{9D8B030D-6E8A-4147-A177-3AD203B41FA5}">
                      <a16:colId xmlns:a16="http://schemas.microsoft.com/office/drawing/2014/main" val="1405121172"/>
                    </a:ext>
                  </a:extLst>
                </a:gridCol>
              </a:tblGrid>
              <a:tr h="397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94653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447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1784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1308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49025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86229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48520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9826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25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119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4824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29859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02053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45288"/>
                  </a:ext>
                </a:extLst>
              </a:tr>
              <a:tr h="397455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3332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879265" y="779219"/>
            <a:ext cx="10633" cy="5951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65323" y="3976577"/>
            <a:ext cx="10341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32013" y="-137699"/>
            <a:ext cx="18582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1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98020" y="2695366"/>
            <a:ext cx="861774" cy="180754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Child 2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012" y="0"/>
            <a:ext cx="1363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2048" y="9780"/>
            <a:ext cx="2450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8208" y="4275222"/>
            <a:ext cx="861774" cy="1989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3550" y="1628631"/>
            <a:ext cx="861774" cy="12944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93805" y="2232837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494899" y="2232836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63225" y="4946685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64941" y="4946684"/>
            <a:ext cx="177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Boys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457" y="40557"/>
            <a:ext cx="2465732" cy="707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13/27</a:t>
            </a:r>
            <a:endParaRPr lang="en-US" sz="4000" dirty="0">
              <a:ln w="0"/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51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67562" y="2551814"/>
            <a:ext cx="10728251" cy="3657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Sie reden mit jemandem, den sie nie früher getroffen haben. Er sagt ihnen, dass </a:t>
            </a:r>
            <a:r>
              <a:rPr lang="de-DE" dirty="0" smtClean="0">
                <a:solidFill>
                  <a:srgbClr val="00B0F0"/>
                </a:solidFill>
              </a:rPr>
              <a:t>er             zwei Kinder hat</a:t>
            </a:r>
            <a:r>
              <a:rPr lang="de-DE" dirty="0" smtClean="0"/>
              <a:t>. Zusätzlich sagt er</a:t>
            </a:r>
            <a:r>
              <a:rPr lang="en-US" dirty="0"/>
              <a:t>: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    PROBLEM1</a:t>
            </a:r>
            <a:r>
              <a:rPr lang="de-DE" dirty="0" smtClean="0"/>
              <a:t>: (</a:t>
            </a:r>
            <a:r>
              <a:rPr lang="de-DE" dirty="0"/>
              <a:t>zumindest) eines der Kinder ist ein </a:t>
            </a:r>
            <a:r>
              <a:rPr lang="de-DE" dirty="0" smtClean="0"/>
              <a:t>Junge.  =&gt; 1/3  ≈ 0.33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    PROBLEM2</a:t>
            </a:r>
            <a:r>
              <a:rPr lang="de-DE" dirty="0"/>
              <a:t>: das älteste Kind ist ein Junge. </a:t>
            </a:r>
            <a:r>
              <a:rPr lang="de-DE" dirty="0" smtClean="0"/>
              <a:t>                     =&gt; 1/2  =  0.5</a:t>
            </a:r>
          </a:p>
          <a:p>
            <a:pPr marL="0" indent="0">
              <a:buNone/>
            </a:pPr>
            <a:r>
              <a:rPr lang="de-DE" dirty="0" smtClean="0"/>
              <a:t>    </a:t>
            </a:r>
            <a:r>
              <a:rPr lang="de-DE" dirty="0" smtClean="0">
                <a:solidFill>
                  <a:srgbClr val="FFC000"/>
                </a:solidFill>
              </a:rPr>
              <a:t>PROBLEM3</a:t>
            </a:r>
            <a:r>
              <a:rPr lang="de-DE" dirty="0" smtClean="0"/>
              <a:t>: </a:t>
            </a:r>
            <a:r>
              <a:rPr lang="de-DE" dirty="0"/>
              <a:t>(zumindest) eines der Kinder ist ein </a:t>
            </a:r>
            <a:r>
              <a:rPr lang="de-DE" dirty="0" smtClean="0"/>
              <a:t>Junge</a:t>
            </a:r>
            <a:r>
              <a:rPr lang="de-DE" dirty="0"/>
              <a:t> </a:t>
            </a:r>
            <a:r>
              <a:rPr lang="de-DE" dirty="0" smtClean="0"/>
              <a:t>und ist am Dienstag geboren </a:t>
            </a:r>
          </a:p>
          <a:p>
            <a:pPr marL="0" indent="0">
              <a:buNone/>
            </a:pPr>
            <a:r>
              <a:rPr lang="de-DE" dirty="0" smtClean="0"/>
              <a:t>															    =&gt; 13/27 ≈ 0.48			</a:t>
            </a:r>
          </a:p>
          <a:p>
            <a:pPr marL="0" indent="0">
              <a:buNone/>
            </a:pPr>
            <a:r>
              <a:rPr lang="de-DE" dirty="0"/>
              <a:t>Wie hoch ist in jedem Fall die Wahrscheinlichkeit, dass </a:t>
            </a:r>
            <a:r>
              <a:rPr lang="de-DE" dirty="0">
                <a:solidFill>
                  <a:srgbClr val="00B0F0"/>
                </a:solidFill>
              </a:rPr>
              <a:t>beide Kinder Jungen</a:t>
            </a:r>
            <a:r>
              <a:rPr lang="de-DE" dirty="0"/>
              <a:t> sind?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4084" y="729916"/>
            <a:ext cx="10700084" cy="15560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dirty="0" smtClean="0"/>
              <a:t>The Tuesday boy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72" y="636376"/>
            <a:ext cx="10855842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Also was </a:t>
            </a:r>
            <a:r>
              <a:rPr lang="en-US" dirty="0" err="1" smtClean="0"/>
              <a:t>bedeutet</a:t>
            </a:r>
            <a:r>
              <a:rPr lang="en-US" dirty="0" smtClean="0"/>
              <a:t> das </a:t>
            </a:r>
            <a:r>
              <a:rPr lang="en-US" dirty="0" err="1" smtClean="0"/>
              <a:t>alles</a:t>
            </a:r>
            <a:r>
              <a:rPr lang="en-US" dirty="0" smtClean="0"/>
              <a:t> und </a:t>
            </a:r>
            <a:r>
              <a:rPr lang="en-US" dirty="0" err="1" smtClean="0"/>
              <a:t>wieso</a:t>
            </a:r>
            <a:r>
              <a:rPr lang="en-US" dirty="0" smtClean="0"/>
              <a:t> </a:t>
            </a:r>
            <a:r>
              <a:rPr lang="en-US" dirty="0" err="1" smtClean="0"/>
              <a:t>passiert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2894" y="1844550"/>
            <a:ext cx="10983432" cy="4216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                </a:t>
            </a:r>
            <a:r>
              <a:rPr lang="en-US" sz="3200" b="1" dirty="0" err="1" smtClean="0">
                <a:solidFill>
                  <a:srgbClr val="FF0000"/>
                </a:solidFill>
              </a:rPr>
              <a:t>Unklarheitsgrad</a:t>
            </a:r>
            <a:r>
              <a:rPr lang="en-US" sz="3200" b="1" dirty="0" smtClean="0">
                <a:solidFill>
                  <a:srgbClr val="FF0000"/>
                </a:solidFill>
              </a:rPr>
              <a:t> , Details, </a:t>
            </a:r>
            <a:r>
              <a:rPr lang="en-US" sz="3200" b="1" dirty="0" err="1">
                <a:solidFill>
                  <a:srgbClr val="FF0000"/>
                </a:solidFill>
              </a:rPr>
              <a:t>angegebene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Daten</a:t>
            </a:r>
            <a:endParaRPr lang="en-US" sz="2000" dirty="0" smtClean="0"/>
          </a:p>
          <a:p>
            <a:pPr marL="0" indent="0">
              <a:buNone/>
            </a:pPr>
            <a:r>
              <a:rPr lang="de-DE" sz="2000" dirty="0" smtClean="0">
                <a:solidFill>
                  <a:srgbClr val="FFC000"/>
                </a:solidFill>
              </a:rPr>
              <a:t>    PROBLEM2</a:t>
            </a:r>
            <a:r>
              <a:rPr lang="de-DE" sz="2000" dirty="0"/>
              <a:t>: das älteste Kind ist ein Junge.                                                                    =&gt; 1/2  =  </a:t>
            </a:r>
            <a:r>
              <a:rPr lang="de-DE" sz="2000" dirty="0" smtClean="0">
                <a:solidFill>
                  <a:srgbClr val="FF0000"/>
                </a:solidFill>
              </a:rPr>
              <a:t>0.5</a:t>
            </a:r>
            <a:r>
              <a:rPr lang="de-DE" sz="2000" dirty="0" smtClean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FFC000"/>
                </a:solidFill>
              </a:rPr>
              <a:t>    PROBLEM3</a:t>
            </a:r>
            <a:r>
              <a:rPr lang="de-DE" sz="2000" dirty="0"/>
              <a:t>: (zumindest) eines der Kinder ist ein Junge und ist am Dienstag geboren  =&gt; 13/27 ≈ </a:t>
            </a:r>
            <a:r>
              <a:rPr lang="de-DE" sz="2000" dirty="0">
                <a:solidFill>
                  <a:srgbClr val="FF0000"/>
                </a:solidFill>
              </a:rPr>
              <a:t>0.48</a:t>
            </a:r>
            <a:endParaRPr lang="de-DE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rgbClr val="FFC000"/>
                </a:solidFill>
              </a:rPr>
              <a:t>    PROBLEM1</a:t>
            </a:r>
            <a:r>
              <a:rPr lang="de-DE" sz="2000" dirty="0" smtClean="0"/>
              <a:t>: (zumindest) eines der Kinder ist ein Junge.                                               =&gt; 1/3  ≈ </a:t>
            </a:r>
            <a:r>
              <a:rPr lang="de-DE" sz="2000" dirty="0" smtClean="0">
                <a:solidFill>
                  <a:srgbClr val="FF0000"/>
                </a:solidFill>
              </a:rPr>
              <a:t>0.33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FFC000"/>
                </a:solidFill>
              </a:rPr>
              <a:t>   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11086214" y="2079844"/>
            <a:ext cx="1105786" cy="2392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b="1" i="1" dirty="0" err="1" smtClean="0">
                <a:solidFill>
                  <a:srgbClr val="FFFF00"/>
                </a:solidFill>
              </a:rPr>
              <a:t>Wahrscheinlichkeit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1733106" y="4284920"/>
            <a:ext cx="3551275" cy="149919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thoughts...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2827" y="4403559"/>
            <a:ext cx="5735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</a:t>
            </a:r>
            <a:r>
              <a:rPr lang="en-US" dirty="0" err="1" smtClean="0"/>
              <a:t>mathe</a:t>
            </a:r>
            <a:r>
              <a:rPr lang="en-US" dirty="0" smtClean="0"/>
              <a:t> </a:t>
            </a:r>
            <a:r>
              <a:rPr lang="en-US" dirty="0" err="1" smtClean="0"/>
              <a:t>dahinter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endParaRPr lang="en-US" dirty="0" smtClean="0"/>
          </a:p>
          <a:p>
            <a:r>
              <a:rPr lang="en-US" dirty="0" smtClean="0"/>
              <a:t>2- was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betrachtet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3- </a:t>
            </a:r>
            <a:r>
              <a:rPr lang="de-DE" dirty="0" smtClean="0"/>
              <a:t>die </a:t>
            </a:r>
            <a:r>
              <a:rPr lang="de-DE" dirty="0"/>
              <a:t>Bedingungen und Beschränkungen eines Problems klar zu definieren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4- Klarheitsgrad und angegebene Daten =&gt; verschiedene P</a:t>
            </a:r>
          </a:p>
          <a:p>
            <a:r>
              <a:rPr lang="de-DE" dirty="0" smtClean="0"/>
              <a:t>5- ähnlich zu den anderen Problemen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for </a:t>
            </a:r>
            <a:r>
              <a:rPr lang="en-US" dirty="0" smtClean="0"/>
              <a:t>listening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Materialien</a:t>
            </a:r>
            <a:r>
              <a:rPr lang="en-US" dirty="0"/>
              <a:t> und </a:t>
            </a:r>
            <a:r>
              <a:rPr lang="en-US" dirty="0" err="1"/>
              <a:t>Quellen</a:t>
            </a:r>
            <a:r>
              <a:rPr lang="en-US" dirty="0"/>
              <a:t>: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hlinkClick r:id="rId2"/>
              </a:rPr>
              <a:t>Boy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or girl paradox - Wikipedia</a:t>
            </a:r>
            <a:endParaRPr lang="de-DE" dirty="0" smtClean="0">
              <a:solidFill>
                <a:schemeClr val="tx1"/>
              </a:solidFill>
            </a:endParaRPr>
          </a:p>
          <a:p>
            <a:pPr lvl="3"/>
            <a:r>
              <a:rPr lang="de-DE" dirty="0" smtClean="0">
                <a:solidFill>
                  <a:schemeClr val="tx1"/>
                </a:solidFill>
              </a:rPr>
              <a:t>Inhalte </a:t>
            </a:r>
            <a:r>
              <a:rPr lang="de-DE" dirty="0">
                <a:solidFill>
                  <a:schemeClr val="tx1"/>
                </a:solidFill>
              </a:rPr>
              <a:t>aus verschiedenen YouTube-Tutorials, Vorlesungen und Bildungskanälen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Der Ursprung des Problems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87721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 geht auf das Jahr 1959 zurück und wurde von </a:t>
            </a:r>
            <a:r>
              <a:rPr lang="de-DE" dirty="0"/>
              <a:t>Martin </a:t>
            </a:r>
            <a:r>
              <a:rPr lang="de-DE" dirty="0" smtClean="0"/>
              <a:t>Gardner entwickelt .</a:t>
            </a:r>
          </a:p>
          <a:p>
            <a:r>
              <a:rPr lang="de-DE" dirty="0" smtClean="0"/>
              <a:t>Er war ein bekannter amerikanischer mathematischer </a:t>
            </a:r>
            <a:r>
              <a:rPr lang="de-DE" dirty="0"/>
              <a:t>und populärwissenschaftlicher </a:t>
            </a:r>
            <a:r>
              <a:rPr lang="de-DE" dirty="0" smtClean="0"/>
              <a:t>Author.</a:t>
            </a:r>
          </a:p>
          <a:p>
            <a:r>
              <a:rPr lang="de-DE" dirty="0" smtClean="0"/>
              <a:t>Er hat das Problem erstmals im 1959 in seiner "</a:t>
            </a:r>
            <a:r>
              <a:rPr lang="de-DE" dirty="0"/>
              <a:t>Mathematical Games" </a:t>
            </a:r>
            <a:r>
              <a:rPr lang="de-DE" dirty="0" smtClean="0"/>
              <a:t>Spalte </a:t>
            </a:r>
            <a:r>
              <a:rPr lang="de-DE" dirty="0"/>
              <a:t>in Scientific </a:t>
            </a:r>
            <a:r>
              <a:rPr lang="de-DE" dirty="0" smtClean="0"/>
              <a:t>American</a:t>
            </a:r>
            <a:r>
              <a:rPr lang="de-DE" dirty="0"/>
              <a:t>, </a:t>
            </a:r>
            <a:r>
              <a:rPr lang="de-DE" dirty="0" smtClean="0"/>
              <a:t>ein </a:t>
            </a:r>
            <a:r>
              <a:rPr lang="de-DE" dirty="0"/>
              <a:t>amerikanisches populärwissenschaftliches </a:t>
            </a:r>
            <a:r>
              <a:rPr lang="de-DE" dirty="0" smtClean="0"/>
              <a:t>Magazin, vorgestellt. </a:t>
            </a:r>
          </a:p>
          <a:p>
            <a:r>
              <a:rPr lang="de-DE" dirty="0"/>
              <a:t>Das Paradoxon war sehr umstritten und ist </a:t>
            </a:r>
            <a:r>
              <a:rPr lang="de-DE" dirty="0" smtClean="0"/>
              <a:t>es auch </a:t>
            </a:r>
            <a:r>
              <a:rPr lang="de-DE" dirty="0"/>
              <a:t>so </a:t>
            </a:r>
            <a:r>
              <a:rPr lang="de-DE" dirty="0" smtClean="0"/>
              <a:t>gewissermaßen heute </a:t>
            </a:r>
            <a:r>
              <a:rPr lang="de-DE" dirty="0"/>
              <a:t>noch</a:t>
            </a:r>
            <a:r>
              <a:rPr lang="de-DE" dirty="0" smtClean="0"/>
              <a:t>.</a:t>
            </a:r>
          </a:p>
          <a:p>
            <a:r>
              <a:rPr lang="de-DE" dirty="0" smtClean="0"/>
              <a:t>Weitere </a:t>
            </a:r>
            <a:r>
              <a:rPr lang="de-DE" dirty="0"/>
              <a:t>Varianten davon </a:t>
            </a:r>
            <a:endParaRPr lang="en-US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1" y="591532"/>
            <a:ext cx="2291347" cy="159821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027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was ist das Problem?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7306" y="3031959"/>
            <a:ext cx="10399294" cy="882315"/>
          </a:xfrm>
        </p:spPr>
        <p:txBody>
          <a:bodyPr/>
          <a:lstStyle/>
          <a:p>
            <a:pPr algn="r"/>
            <a:r>
              <a:rPr lang="de-DE" dirty="0"/>
              <a:t>Das Problem besteht aus zwei weiteren Problemen (oder stellt zwei Fragen):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9601198" cy="263260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Sie reden mit jemandem, den sie nie früher getroffen haben. Er sagt ihnen, dass </a:t>
            </a:r>
            <a:r>
              <a:rPr lang="de-DE" dirty="0" smtClean="0">
                <a:solidFill>
                  <a:srgbClr val="00B0F0"/>
                </a:solidFill>
              </a:rPr>
              <a:t>er zwei Kinder hat</a:t>
            </a:r>
            <a:r>
              <a:rPr lang="de-DE" dirty="0" smtClean="0"/>
              <a:t>. Zusätzlich sagt er</a:t>
            </a:r>
            <a:r>
              <a:rPr lang="en-US" dirty="0" smtClean="0"/>
              <a:t>:</a:t>
            </a: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FFC000"/>
                </a:solidFill>
              </a:rPr>
              <a:t>PROBLEM1</a:t>
            </a:r>
            <a:r>
              <a:rPr lang="de-DE" dirty="0" smtClean="0"/>
              <a:t>: (zumindest) eines der Kinder ist ein Junge.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FFC000"/>
                </a:solidFill>
              </a:rPr>
              <a:t>PROBLEM2</a:t>
            </a:r>
            <a:r>
              <a:rPr lang="de-DE" dirty="0" smtClean="0"/>
              <a:t>: </a:t>
            </a:r>
            <a:r>
              <a:rPr lang="de-DE" dirty="0"/>
              <a:t>das älteste Kind ist ein Junge.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Wie hoch ist in jedem Fall die Wahrscheinlichkeit, dass </a:t>
            </a:r>
            <a:r>
              <a:rPr lang="de-DE" dirty="0">
                <a:solidFill>
                  <a:srgbClr val="00B0F0"/>
                </a:solidFill>
              </a:rPr>
              <a:t>beide Kinder Jungen</a:t>
            </a:r>
            <a:r>
              <a:rPr lang="de-DE" dirty="0"/>
              <a:t> sind? </a:t>
            </a:r>
          </a:p>
        </p:txBody>
      </p:sp>
    </p:spTree>
    <p:extLst>
      <p:ext uri="{BB962C8B-B14F-4D97-AF65-F5344CB8AC3E}">
        <p14:creationId xmlns:p14="http://schemas.microsoft.com/office/powerpoint/2010/main" val="26606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2558716"/>
            <a:ext cx="9813758" cy="331715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Sie reden mit jemandem, den sie nie früher getroffen haben. Er sagt ihnen, dass </a:t>
            </a:r>
            <a:r>
              <a:rPr lang="de-DE" dirty="0" smtClean="0">
                <a:solidFill>
                  <a:srgbClr val="00B0F0"/>
                </a:solidFill>
              </a:rPr>
              <a:t>er zwei Kinder hat</a:t>
            </a:r>
            <a:r>
              <a:rPr lang="de-DE" dirty="0" smtClean="0"/>
              <a:t>. Zusätzlich sagt er</a:t>
            </a:r>
            <a:r>
              <a:rPr lang="en-US" dirty="0" smtClean="0"/>
              <a:t>:</a:t>
            </a: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FFC000"/>
                </a:solidFill>
              </a:rPr>
              <a:t>PROBLEM2</a:t>
            </a:r>
            <a:r>
              <a:rPr lang="de-DE" dirty="0" smtClean="0"/>
              <a:t>: </a:t>
            </a:r>
            <a:r>
              <a:rPr lang="de-DE" dirty="0"/>
              <a:t>das älteste Kind ist ein Junge.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Wie hoch ist in jedem Fall die Wahrscheinlichkeit, dass </a:t>
            </a:r>
            <a:r>
              <a:rPr lang="de-DE" dirty="0">
                <a:solidFill>
                  <a:srgbClr val="00B0F0"/>
                </a:solidFill>
              </a:rPr>
              <a:t>beide Kinder Jungen</a:t>
            </a:r>
            <a:r>
              <a:rPr lang="de-DE" dirty="0"/>
              <a:t> sind?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6606" y="3512362"/>
            <a:ext cx="6986339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de-DE" sz="2400" dirty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PROBLEM1</a:t>
            </a:r>
            <a:r>
              <a:rPr lang="de-DE" sz="2400" dirty="0"/>
              <a:t>: (zumindest) eines der Kinder ist ein Junge.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4084" y="729916"/>
            <a:ext cx="10700084" cy="15560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dirty="0" smtClean="0"/>
              <a:t>PROBLEM1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(zumindest</a:t>
            </a:r>
            <a:r>
              <a:rPr lang="de-DE" dirty="0"/>
              <a:t>) eines der Kinder ist ein Junge.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1014809"/>
            <a:ext cx="1963643" cy="196364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40" y="1014809"/>
            <a:ext cx="994728" cy="198945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88" y="1014808"/>
            <a:ext cx="1963643" cy="19636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3668448"/>
            <a:ext cx="1963643" cy="1963643"/>
          </a:xfrm>
          <a:prstGeom prst="rect">
            <a:avLst/>
          </a:prstGeom>
        </p:spPr>
      </p:pic>
      <p:pic>
        <p:nvPicPr>
          <p:cNvPr id="1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988995"/>
            <a:ext cx="994728" cy="1989456"/>
          </a:xfrm>
          <a:prstGeom prst="rect">
            <a:avLst/>
          </a:prstGeom>
        </p:spPr>
      </p:pic>
      <p:pic>
        <p:nvPicPr>
          <p:cNvPr id="1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68" y="4385753"/>
            <a:ext cx="601481" cy="1202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4251641"/>
            <a:ext cx="1337073" cy="1337073"/>
          </a:xfrm>
          <a:prstGeom prst="rect">
            <a:avLst/>
          </a:prstGeom>
        </p:spPr>
      </p:pic>
      <p:pic>
        <p:nvPicPr>
          <p:cNvPr id="2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32" y="3599258"/>
            <a:ext cx="994728" cy="19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1014809"/>
            <a:ext cx="1963643" cy="196364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40" y="1014809"/>
            <a:ext cx="994728" cy="198945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88" y="1014808"/>
            <a:ext cx="1963643" cy="1963643"/>
          </a:xfrm>
          <a:prstGeom prst="rect">
            <a:avLst/>
          </a:prstGeom>
        </p:spPr>
      </p:pic>
      <p:pic>
        <p:nvPicPr>
          <p:cNvPr id="1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988995"/>
            <a:ext cx="994728" cy="198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4251641"/>
            <a:ext cx="1337073" cy="1337073"/>
          </a:xfrm>
          <a:prstGeom prst="rect">
            <a:avLst/>
          </a:prstGeom>
        </p:spPr>
      </p:pic>
      <p:pic>
        <p:nvPicPr>
          <p:cNvPr id="2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32" y="3599258"/>
            <a:ext cx="994728" cy="198945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61" y="93903"/>
            <a:ext cx="3723197" cy="328328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627983" y="783975"/>
            <a:ext cx="277544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Zumindest</a:t>
            </a:r>
            <a:r>
              <a:rPr lang="en-US" sz="2400" dirty="0" smtClean="0"/>
              <a:t> </a:t>
            </a:r>
            <a:r>
              <a:rPr lang="en-US" sz="2400" dirty="0" err="1" smtClean="0"/>
              <a:t>ein</a:t>
            </a:r>
            <a:r>
              <a:rPr lang="en-US" sz="2400" dirty="0" smtClean="0"/>
              <a:t> </a:t>
            </a:r>
            <a:r>
              <a:rPr lang="en-US" sz="2400" dirty="0" err="1" smtClean="0"/>
              <a:t>Junge</a:t>
            </a:r>
            <a:r>
              <a:rPr lang="en-US" sz="2400" dirty="0" smtClean="0"/>
              <a:t>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018665" y="1564105"/>
            <a:ext cx="138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015625" y="1331495"/>
            <a:ext cx="0" cy="2326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1726" y="2189747"/>
            <a:ext cx="8021" cy="1796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06190" y="4237560"/>
            <a:ext cx="144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 = 1/3</a:t>
            </a:r>
            <a:endParaRPr lang="en-US" sz="24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3668448"/>
            <a:ext cx="1963643" cy="1963643"/>
          </a:xfrm>
          <a:prstGeom prst="rect">
            <a:avLst/>
          </a:prstGeom>
        </p:spPr>
      </p:pic>
      <p:pic>
        <p:nvPicPr>
          <p:cNvPr id="89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68" y="4385753"/>
            <a:ext cx="601481" cy="1202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0" name="Ink 89"/>
              <p14:cNvContentPartPr/>
              <p14:nvPr/>
            </p14:nvContentPartPr>
            <p14:xfrm>
              <a:off x="1973337" y="3120303"/>
              <a:ext cx="2390400" cy="2487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2897" y="3109863"/>
                <a:ext cx="241128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5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2558716"/>
            <a:ext cx="9813758" cy="331715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Sie reden mit jemandem, den sie nie früher getroffen haben. Er sagt ihnen, dass </a:t>
            </a:r>
            <a:r>
              <a:rPr lang="de-DE" dirty="0" smtClean="0">
                <a:solidFill>
                  <a:srgbClr val="00B0F0"/>
                </a:solidFill>
              </a:rPr>
              <a:t>er zwei Kinder hat</a:t>
            </a:r>
            <a:r>
              <a:rPr lang="de-DE" dirty="0" smtClean="0"/>
              <a:t>. Zusätzlich sagt er</a:t>
            </a:r>
            <a:r>
              <a:rPr lang="en-US" dirty="0" smtClean="0"/>
              <a:t>:</a:t>
            </a: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FFC000"/>
                </a:solidFill>
              </a:rPr>
              <a:t>PROBLEM1</a:t>
            </a:r>
            <a:r>
              <a:rPr lang="de-DE" dirty="0" smtClean="0"/>
              <a:t>: (</a:t>
            </a:r>
            <a:r>
              <a:rPr lang="de-DE" dirty="0"/>
              <a:t>zumindest) eines der Kinder ist ein </a:t>
            </a:r>
            <a:r>
              <a:rPr lang="de-DE" dirty="0" smtClean="0"/>
              <a:t>Junge. =&gt; 1/3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Wie hoch ist in jedem Fall die Wahrscheinlichkeit, dass </a:t>
            </a:r>
            <a:r>
              <a:rPr lang="de-DE" dirty="0">
                <a:solidFill>
                  <a:srgbClr val="00B0F0"/>
                </a:solidFill>
              </a:rPr>
              <a:t>beide Kinder Jungen</a:t>
            </a:r>
            <a:r>
              <a:rPr lang="de-DE" dirty="0"/>
              <a:t> sind?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2543" y="3986458"/>
            <a:ext cx="6986339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de-DE" sz="2400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PROBLEM2</a:t>
            </a:r>
            <a:r>
              <a:rPr lang="de-DE" sz="2400" dirty="0" smtClean="0"/>
              <a:t>: </a:t>
            </a:r>
            <a:r>
              <a:rPr lang="de-DE" sz="2400" dirty="0"/>
              <a:t>das älteste Kind ist ein Junge.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4084" y="729916"/>
            <a:ext cx="10700084" cy="15560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dirty="0" smtClean="0"/>
              <a:t>PROBLEM2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das </a:t>
            </a:r>
            <a:r>
              <a:rPr lang="de-DE" dirty="0"/>
              <a:t>älteste Kind ist ein Junge</a:t>
            </a:r>
            <a:r>
              <a:rPr lang="de-DE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1014809"/>
            <a:ext cx="1963643" cy="196364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40" y="1014809"/>
            <a:ext cx="994728" cy="198945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88" y="1014808"/>
            <a:ext cx="1963643" cy="1963643"/>
          </a:xfrm>
          <a:prstGeom prst="rect">
            <a:avLst/>
          </a:prstGeom>
        </p:spPr>
      </p:pic>
      <p:pic>
        <p:nvPicPr>
          <p:cNvPr id="1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988995"/>
            <a:ext cx="994728" cy="198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4251641"/>
            <a:ext cx="1337073" cy="1337073"/>
          </a:xfrm>
          <a:prstGeom prst="rect">
            <a:avLst/>
          </a:prstGeom>
        </p:spPr>
      </p:pic>
      <p:pic>
        <p:nvPicPr>
          <p:cNvPr id="2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32" y="3599258"/>
            <a:ext cx="994728" cy="198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61" y="93903"/>
            <a:ext cx="3723197" cy="3283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61" y="2831007"/>
            <a:ext cx="3723197" cy="32832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27983" y="783975"/>
            <a:ext cx="277544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Das </a:t>
            </a:r>
            <a:r>
              <a:rPr lang="en-US" sz="2400" dirty="0" err="1" smtClean="0"/>
              <a:t>älteste</a:t>
            </a:r>
            <a:r>
              <a:rPr lang="en-US" sz="2400" dirty="0" smtClean="0"/>
              <a:t> </a:t>
            </a:r>
            <a:r>
              <a:rPr lang="en-US" sz="2400" dirty="0" err="1" smtClean="0"/>
              <a:t>ein</a:t>
            </a:r>
            <a:r>
              <a:rPr lang="en-US" sz="2400" dirty="0" smtClean="0"/>
              <a:t> </a:t>
            </a:r>
            <a:r>
              <a:rPr lang="en-US" sz="2400" dirty="0" err="1" smtClean="0"/>
              <a:t>Junge</a:t>
            </a:r>
            <a:r>
              <a:rPr lang="en-US" sz="2400" dirty="0" smtClean="0"/>
              <a:t>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18665" y="1564105"/>
            <a:ext cx="138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15625" y="1331495"/>
            <a:ext cx="0" cy="2326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08934" y="4666969"/>
            <a:ext cx="144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02242" y="1564105"/>
            <a:ext cx="13384" cy="310286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3668448"/>
            <a:ext cx="1963643" cy="1963643"/>
          </a:xfrm>
          <a:prstGeom prst="rect">
            <a:avLst/>
          </a:prstGeom>
        </p:spPr>
      </p:pic>
      <p:pic>
        <p:nvPicPr>
          <p:cNvPr id="2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68" y="4385753"/>
            <a:ext cx="601481" cy="12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1014809"/>
            <a:ext cx="1963643" cy="196364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40" y="1014809"/>
            <a:ext cx="994728" cy="198945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88" y="1014808"/>
            <a:ext cx="1963643" cy="1963643"/>
          </a:xfrm>
          <a:prstGeom prst="rect">
            <a:avLst/>
          </a:prstGeom>
        </p:spPr>
      </p:pic>
      <p:pic>
        <p:nvPicPr>
          <p:cNvPr id="1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988995"/>
            <a:ext cx="994728" cy="198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60" y="4251641"/>
            <a:ext cx="1337073" cy="1337073"/>
          </a:xfrm>
          <a:prstGeom prst="rect">
            <a:avLst/>
          </a:prstGeom>
        </p:spPr>
      </p:pic>
      <p:pic>
        <p:nvPicPr>
          <p:cNvPr id="2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32" y="3599258"/>
            <a:ext cx="994728" cy="198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61" y="93903"/>
            <a:ext cx="3723197" cy="3283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61" y="2831007"/>
            <a:ext cx="3723197" cy="32832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8" y="3668448"/>
            <a:ext cx="1963643" cy="1963643"/>
          </a:xfrm>
          <a:prstGeom prst="rect">
            <a:avLst/>
          </a:prstGeom>
        </p:spPr>
      </p:pic>
      <p:pic>
        <p:nvPicPr>
          <p:cNvPr id="2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68" y="4385753"/>
            <a:ext cx="601481" cy="120296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840189" y="837185"/>
            <a:ext cx="8021" cy="1796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1747" y="2915519"/>
            <a:ext cx="144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 = 1/2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1973337" y="3120303"/>
              <a:ext cx="2390400" cy="2487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2897" y="3109863"/>
                <a:ext cx="2411280" cy="2696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loud Callout 1"/>
          <p:cNvSpPr/>
          <p:nvPr/>
        </p:nvSpPr>
        <p:spPr>
          <a:xfrm rot="19291368">
            <a:off x="3897679" y="3813916"/>
            <a:ext cx="2125579" cy="10569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tossing a coin!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71" y="3484059"/>
            <a:ext cx="2660332" cy="26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768</Words>
  <Application>Microsoft Office PowerPoint</Application>
  <PresentationFormat>Widescreen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The two child problem</vt:lpstr>
      <vt:lpstr> Der Ursprung des Problems</vt:lpstr>
      <vt:lpstr>Und was ist das Problem?</vt:lpstr>
      <vt:lpstr>PROBLEM1: (zumindest) eines der Kinder ist ein Junge. </vt:lpstr>
      <vt:lpstr>PowerPoint Presentation</vt:lpstr>
      <vt:lpstr>PowerPoint Presentation</vt:lpstr>
      <vt:lpstr>PROBLEM2: das älteste Kind ist ein Junge. </vt:lpstr>
      <vt:lpstr>PowerPoint Presentation</vt:lpstr>
      <vt:lpstr>PowerPoint Presentation</vt:lpstr>
      <vt:lpstr>The two child problem</vt:lpstr>
      <vt:lpstr>Aber warum umstritten?</vt:lpstr>
      <vt:lpstr>The Tuesday boy problem</vt:lpstr>
      <vt:lpstr>The Tuesday boy problem</vt:lpstr>
      <vt:lpstr>PowerPoint Presentation</vt:lpstr>
      <vt:lpstr>PowerPoint Presentation</vt:lpstr>
      <vt:lpstr>PowerPoint Presentation</vt:lpstr>
      <vt:lpstr>The Tuesday boy problem</vt:lpstr>
      <vt:lpstr>Also was bedeutet das alles und wieso passiert es?</vt:lpstr>
      <vt:lpstr>Thanks for listening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 child problem</dc:title>
  <dc:creator>RePack by Diakov</dc:creator>
  <cp:lastModifiedBy>RePack by Diakov</cp:lastModifiedBy>
  <cp:revision>44</cp:revision>
  <dcterms:created xsi:type="dcterms:W3CDTF">2024-05-01T17:05:52Z</dcterms:created>
  <dcterms:modified xsi:type="dcterms:W3CDTF">2024-05-03T06:27:40Z</dcterms:modified>
</cp:coreProperties>
</file>