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1cd3f74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cd3f74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1cd3f7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1cd3f7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1cd3f74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1cd3f74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1cd3f74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1cd3f74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1cd3f74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1cd3f74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cd3f74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cd3f74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1cd3f748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1cd3f748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cd3f74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cd3f74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nfo.mathematik.uni-stuttgart.de/HM2-Stroppel/vorlesungsmaterial/leibniz-kriterium.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ato.stanford.edu/entries/paradox-stpetersburg/" TargetMode="External"/><Relationship Id="rId4" Type="http://schemas.openxmlformats.org/officeDocument/2006/relationships/hyperlink" Target="https://plato.stanford.edu/archIves/spr2010/entries/paradox-stpetersburg/#RisAve" TargetMode="External"/><Relationship Id="rId5" Type="http://schemas.openxmlformats.org/officeDocument/2006/relationships/hyperlink" Target="https://www.spektrum.de/kolumne/sankt-petersburg-paradoxon-spielen-um-jeden-preis/2024761" TargetMode="External"/><Relationship Id="rId6" Type="http://schemas.openxmlformats.org/officeDocument/2006/relationships/hyperlink" Target="https://www.math.uni-hamburg.de/teaching/export/tuhh/cm/a1/0607/vorl07_ana.pdf" TargetMode="External"/><Relationship Id="rId7" Type="http://schemas.openxmlformats.org/officeDocument/2006/relationships/hyperlink" Target="https://info.mathematik.uni-stuttgart.de/HM2-Stroppel/vorlesungsmaterial/leibniz-kriterium.html" TargetMode="External"/><Relationship Id="rId8" Type="http://schemas.openxmlformats.org/officeDocument/2006/relationships/hyperlink" Target="https://doi.org/10.2307/191418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St. Petersburg Paradox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David Marx-Stölting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Historischer Hintergrund</a:t>
            </a:r>
            <a:endParaRPr/>
          </a:p>
        </p:txBody>
      </p:sp>
      <p:sp>
        <p:nvSpPr>
          <p:cNvPr id="61" name="Google Shape;61;p14"/>
          <p:cNvSpPr txBox="1"/>
          <p:nvPr>
            <p:ph idx="1" type="body"/>
          </p:nvPr>
        </p:nvSpPr>
        <p:spPr>
          <a:xfrm>
            <a:off x="311700" y="1017725"/>
            <a:ext cx="5876700" cy="397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sz="1700"/>
              <a:t>Nikolaus I Bernoulli, </a:t>
            </a:r>
            <a:r>
              <a:rPr lang="de" sz="1700"/>
              <a:t>9. September 1713: </a:t>
            </a:r>
            <a:br>
              <a:rPr lang="de" sz="1700"/>
            </a:br>
            <a:r>
              <a:rPr lang="de" sz="900"/>
              <a:t>- D6 Würfeln, bis 6 erscheint</a:t>
            </a:r>
            <a:br>
              <a:rPr lang="de" sz="900"/>
            </a:br>
            <a:r>
              <a:rPr lang="de" sz="900"/>
              <a:t>- Aufsteigend Münzen gewinnen (z.B. 1, 2, 4, 8, …)</a:t>
            </a:r>
            <a:br>
              <a:rPr lang="de" sz="900"/>
            </a:br>
            <a:r>
              <a:rPr lang="de" sz="900"/>
              <a:t>- “Although [...] these problems are not difficult, you will find however something most curious”</a:t>
            </a:r>
            <a:endParaRPr sz="900"/>
          </a:p>
          <a:p>
            <a:pPr indent="0" lvl="0" marL="0" rtl="0" algn="l">
              <a:spcBef>
                <a:spcPts val="1200"/>
              </a:spcBef>
              <a:spcAft>
                <a:spcPts val="0"/>
              </a:spcAft>
              <a:buNone/>
            </a:pPr>
            <a:r>
              <a:rPr lang="de" sz="1700"/>
              <a:t>Pierre Rémond de Montmort, 15. November 1713:</a:t>
            </a:r>
            <a:br>
              <a:rPr lang="de"/>
            </a:br>
            <a:r>
              <a:rPr lang="de" sz="950"/>
              <a:t>- “</a:t>
            </a:r>
            <a:r>
              <a:rPr lang="de" sz="950">
                <a:highlight>
                  <a:srgbClr val="FFFFFF"/>
                </a:highlight>
              </a:rPr>
              <a:t>the only concern is to find the sum of the series of which the numerators being in the </a:t>
            </a:r>
            <a:br>
              <a:rPr lang="de" sz="950">
                <a:highlight>
                  <a:srgbClr val="FFFFFF"/>
                </a:highlight>
              </a:rPr>
            </a:br>
            <a:r>
              <a:rPr lang="de" sz="950">
                <a:highlight>
                  <a:srgbClr val="FFFFFF"/>
                </a:highlight>
              </a:rPr>
              <a:t>progression of squares, cubes, etc. the denominators are in geometric progression</a:t>
            </a:r>
            <a:r>
              <a:rPr lang="de" sz="950"/>
              <a:t>”</a:t>
            </a:r>
            <a:endParaRPr sz="950"/>
          </a:p>
          <a:p>
            <a:pPr indent="0" lvl="0" marL="0" rtl="0" algn="l">
              <a:spcBef>
                <a:spcPts val="1200"/>
              </a:spcBef>
              <a:spcAft>
                <a:spcPts val="0"/>
              </a:spcAft>
              <a:buNone/>
            </a:pPr>
            <a:r>
              <a:rPr lang="de" sz="1700"/>
              <a:t>Nikolaus I Bernoulli, 20. Februar 1714: </a:t>
            </a:r>
            <a:br>
              <a:rPr lang="de"/>
            </a:br>
            <a:r>
              <a:rPr lang="de" sz="1000"/>
              <a:t>- “</a:t>
            </a:r>
            <a:r>
              <a:rPr lang="de" sz="1000">
                <a:highlight>
                  <a:srgbClr val="FFFFFF"/>
                </a:highlight>
              </a:rPr>
              <a:t>give to </a:t>
            </a:r>
            <a:r>
              <a:rPr i="1" lang="de" sz="1000">
                <a:highlight>
                  <a:srgbClr val="FFFFFF"/>
                </a:highlight>
              </a:rPr>
              <a:t>A</a:t>
            </a:r>
            <a:r>
              <a:rPr lang="de" sz="1000">
                <a:highlight>
                  <a:srgbClr val="FFFFFF"/>
                </a:highlight>
              </a:rPr>
              <a:t> an infinite sum and even more than infinity (if it is permitted to speak thus) in order </a:t>
            </a:r>
            <a:br>
              <a:rPr lang="de" sz="1000">
                <a:highlight>
                  <a:srgbClr val="FFFFFF"/>
                </a:highlight>
              </a:rPr>
            </a:br>
            <a:r>
              <a:rPr lang="de" sz="1000">
                <a:highlight>
                  <a:srgbClr val="FFFFFF"/>
                </a:highlight>
              </a:rPr>
              <a:t>that he be able to make the advantage to give him some coins in this progression 1, 2, 4, 8, 16, etc.”</a:t>
            </a:r>
            <a:endParaRPr sz="1000">
              <a:highlight>
                <a:srgbClr val="FFFFFF"/>
              </a:highlight>
            </a:endParaRPr>
          </a:p>
          <a:p>
            <a:pPr indent="0" lvl="0" marL="0" rtl="0" algn="l">
              <a:spcBef>
                <a:spcPts val="1200"/>
              </a:spcBef>
              <a:spcAft>
                <a:spcPts val="0"/>
              </a:spcAft>
              <a:buNone/>
            </a:pPr>
            <a:r>
              <a:rPr lang="de" sz="1700">
                <a:highlight>
                  <a:srgbClr val="FFFFFF"/>
                </a:highlight>
              </a:rPr>
              <a:t>Cramér, 21. Mai 1728:</a:t>
            </a:r>
            <a:br>
              <a:rPr lang="de" sz="1050">
                <a:highlight>
                  <a:srgbClr val="FFFFFF"/>
                </a:highlight>
              </a:rPr>
            </a:br>
            <a:r>
              <a:rPr lang="de" sz="950">
                <a:highlight>
                  <a:srgbClr val="FFFFFF"/>
                </a:highlight>
              </a:rPr>
              <a:t>- “I will suppose that </a:t>
            </a:r>
            <a:r>
              <a:rPr i="1" lang="de" sz="950">
                <a:highlight>
                  <a:srgbClr val="FFFFFF"/>
                </a:highlight>
              </a:rPr>
              <a:t>A</a:t>
            </a:r>
            <a:r>
              <a:rPr lang="de" sz="950">
                <a:highlight>
                  <a:srgbClr val="FFFFFF"/>
                </a:highlight>
              </a:rPr>
              <a:t> throw in the air a piece of money, </a:t>
            </a:r>
            <a:r>
              <a:rPr i="1" lang="de" sz="950">
                <a:highlight>
                  <a:srgbClr val="FFFFFF"/>
                </a:highlight>
              </a:rPr>
              <a:t>B</a:t>
            </a:r>
            <a:r>
              <a:rPr lang="de" sz="950">
                <a:highlight>
                  <a:srgbClr val="FFFFFF"/>
                </a:highlight>
              </a:rPr>
              <a:t> undertakes to give him a coin, if the side of Heads falls on the first toss, 2, if it is only the second, 4, if it is the 3rd toss, 8, if it is the 4th toss, etc. The paradox consists in this that the calculation gives for the equivalent that </a:t>
            </a:r>
            <a:r>
              <a:rPr i="1" lang="de" sz="950">
                <a:highlight>
                  <a:srgbClr val="FFFFFF"/>
                </a:highlight>
              </a:rPr>
              <a:t>A</a:t>
            </a:r>
            <a:r>
              <a:rPr lang="de" sz="950">
                <a:highlight>
                  <a:srgbClr val="FFFFFF"/>
                </a:highlight>
              </a:rPr>
              <a:t> must give to </a:t>
            </a:r>
            <a:r>
              <a:rPr i="1" lang="de" sz="950">
                <a:highlight>
                  <a:srgbClr val="FFFFFF"/>
                </a:highlight>
              </a:rPr>
              <a:t>B</a:t>
            </a:r>
            <a:r>
              <a:rPr lang="de" sz="950">
                <a:highlight>
                  <a:srgbClr val="FFFFFF"/>
                </a:highlight>
              </a:rPr>
              <a:t> an infinite sum, which would seem absurd.”</a:t>
            </a:r>
            <a:endParaRPr sz="950">
              <a:highlight>
                <a:srgbClr val="FFFFFF"/>
              </a:highlight>
            </a:endParaRPr>
          </a:p>
          <a:p>
            <a:pPr indent="0" lvl="0" marL="0" rtl="0" algn="l">
              <a:spcBef>
                <a:spcPts val="1200"/>
              </a:spcBef>
              <a:spcAft>
                <a:spcPts val="1200"/>
              </a:spcAft>
              <a:buNone/>
            </a:pPr>
            <a:r>
              <a:rPr lang="de" sz="1700">
                <a:highlight>
                  <a:srgbClr val="FFFFFF"/>
                </a:highlight>
              </a:rPr>
              <a:t>Daniel Bernoulli, 1738: </a:t>
            </a:r>
            <a:br>
              <a:rPr lang="de">
                <a:highlight>
                  <a:srgbClr val="FFFFFF"/>
                </a:highlight>
              </a:rPr>
            </a:br>
            <a:r>
              <a:rPr lang="de" sz="1000">
                <a:highlight>
                  <a:srgbClr val="FFFFFF"/>
                </a:highlight>
              </a:rPr>
              <a:t>- “Exposition of a New Theory on the Measurement of Risk” (Journal: </a:t>
            </a:r>
            <a:r>
              <a:rPr i="1" lang="de" sz="1000">
                <a:highlight>
                  <a:srgbClr val="FFFFFF"/>
                </a:highlight>
              </a:rPr>
              <a:t>Papers of the Imperial Academy of Sciences in </a:t>
            </a:r>
            <a:r>
              <a:rPr i="1" lang="de" sz="1000">
                <a:highlight>
                  <a:srgbClr val="FFFF00"/>
                </a:highlight>
              </a:rPr>
              <a:t>Petersburg</a:t>
            </a:r>
            <a:r>
              <a:rPr lang="de" sz="1000">
                <a:highlight>
                  <a:srgbClr val="FFFFFF"/>
                </a:highlight>
              </a:rPr>
              <a:t>)</a:t>
            </a:r>
            <a:br>
              <a:rPr lang="de" sz="1000">
                <a:highlight>
                  <a:srgbClr val="FFFFFF"/>
                </a:highlight>
              </a:rPr>
            </a:br>
            <a:r>
              <a:rPr lang="de" sz="1000">
                <a:highlight>
                  <a:srgbClr val="FFFFFF"/>
                </a:highlight>
              </a:rPr>
              <a:t>- Sehr ähnlich zu Cramér</a:t>
            </a:r>
            <a:endParaRPr sz="1000">
              <a:highlight>
                <a:srgbClr val="FFFFFF"/>
              </a:highlight>
            </a:endParaRPr>
          </a:p>
        </p:txBody>
      </p:sp>
      <p:pic>
        <p:nvPicPr>
          <p:cNvPr id="62" name="Google Shape;62;p14"/>
          <p:cNvPicPr preferRelativeResize="0"/>
          <p:nvPr/>
        </p:nvPicPr>
        <p:blipFill>
          <a:blip r:embed="rId3">
            <a:alphaModFix/>
          </a:blip>
          <a:stretch>
            <a:fillRect/>
          </a:stretch>
        </p:blipFill>
        <p:spPr>
          <a:xfrm>
            <a:off x="5736600" y="890076"/>
            <a:ext cx="3174250" cy="2044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Das Spiel und sein Problem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de"/>
              <a:t>Münze werfen, bis Kopf fällt</a:t>
            </a:r>
            <a:endParaRPr/>
          </a:p>
          <a:p>
            <a:pPr indent="-342900" lvl="0" marL="457200" rtl="0" algn="l">
              <a:spcBef>
                <a:spcPts val="0"/>
              </a:spcBef>
              <a:spcAft>
                <a:spcPts val="0"/>
              </a:spcAft>
              <a:buSzPts val="1800"/>
              <a:buAutoNum type="arabicPeriod"/>
            </a:pPr>
            <a:r>
              <a:rPr lang="de"/>
              <a:t>Gewinn in jedem Wurf verdoppeln</a:t>
            </a:r>
            <a:endParaRPr/>
          </a:p>
          <a:p>
            <a:pPr indent="0" lvl="0" marL="0" rtl="0" algn="l">
              <a:spcBef>
                <a:spcPts val="1200"/>
              </a:spcBef>
              <a:spcAft>
                <a:spcPts val="0"/>
              </a:spcAft>
              <a:buNone/>
            </a:pPr>
            <a:r>
              <a:rPr lang="de"/>
              <a:t>X: </a:t>
            </a:r>
            <a:r>
              <a:rPr lang="de"/>
              <a:t>Gewinn (kann variieren, hier start mit 2€) </a:t>
            </a:r>
            <a:br>
              <a:rPr lang="de"/>
            </a:br>
            <a:r>
              <a:rPr lang="de"/>
              <a:t>f(x): Wahrscheinlichkeit dafür, dass X = x </a:t>
            </a:r>
            <a:endParaRPr/>
          </a:p>
          <a:p>
            <a:pPr indent="0" lvl="0" marL="0" rtl="0" algn="l">
              <a:spcBef>
                <a:spcPts val="1200"/>
              </a:spcBef>
              <a:spcAft>
                <a:spcPts val="0"/>
              </a:spcAft>
              <a:buNone/>
            </a:pPr>
            <a:r>
              <a:rPr lang="de"/>
              <a:t>⇒ E(X) = ∑x * f(x) </a:t>
            </a:r>
            <a:br>
              <a:rPr lang="de"/>
            </a:br>
            <a:r>
              <a:rPr lang="de"/>
              <a:t>	     = 2 * ½ + 4 * ¼ + 8 * ⅛ + … + 2^n * (½)^n </a:t>
            </a:r>
            <a:br>
              <a:rPr lang="de"/>
            </a:br>
            <a:r>
              <a:rPr lang="de"/>
              <a:t>            = 1 + 1 + 1 + … = n → ∞</a:t>
            </a:r>
            <a:endParaRPr/>
          </a:p>
          <a:p>
            <a:pPr indent="0" lvl="0" marL="0" rtl="0" algn="l">
              <a:spcBef>
                <a:spcPts val="1200"/>
              </a:spcBef>
              <a:spcAft>
                <a:spcPts val="0"/>
              </a:spcAft>
              <a:buNone/>
            </a:pPr>
            <a:r>
              <a:rPr lang="de"/>
              <a:t>⇒ In Erwartung unendlich hoher Gewinn, also müsste man eigentlich jeden </a:t>
            </a:r>
            <a:br>
              <a:rPr lang="de"/>
            </a:br>
            <a:r>
              <a:rPr lang="de"/>
              <a:t>    Einsatz, unabhängig von der Höhe, akzeptieren</a:t>
            </a:r>
            <a:endParaRPr/>
          </a:p>
          <a:p>
            <a:pPr indent="0" lvl="0" marL="0" rtl="0" algn="l">
              <a:spcBef>
                <a:spcPts val="1200"/>
              </a:spcBef>
              <a:spcAft>
                <a:spcPts val="1200"/>
              </a:spcAft>
              <a:buNone/>
            </a:pPr>
            <a:r>
              <a:rPr lang="de"/>
              <a:t>Warum würden wir ab einem bestimmten Betrag nicht mehr höher setzen? </a:t>
            </a:r>
            <a:endParaRPr/>
          </a:p>
        </p:txBody>
      </p:sp>
      <p:pic>
        <p:nvPicPr>
          <p:cNvPr id="69" name="Google Shape;69;p15"/>
          <p:cNvPicPr preferRelativeResize="0"/>
          <p:nvPr/>
        </p:nvPicPr>
        <p:blipFill>
          <a:blip r:embed="rId3">
            <a:alphaModFix/>
          </a:blip>
          <a:stretch>
            <a:fillRect/>
          </a:stretch>
        </p:blipFill>
        <p:spPr>
          <a:xfrm>
            <a:off x="2770425" y="-2222200"/>
            <a:ext cx="3603149" cy="2222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Erklärung der Intuition</a:t>
            </a:r>
            <a:endParaRPr/>
          </a:p>
        </p:txBody>
      </p:sp>
      <p:sp>
        <p:nvSpPr>
          <p:cNvPr id="75" name="Google Shape;75;p16"/>
          <p:cNvSpPr txBox="1"/>
          <p:nvPr>
            <p:ph idx="1" type="body"/>
          </p:nvPr>
        </p:nvSpPr>
        <p:spPr>
          <a:xfrm>
            <a:off x="311700" y="1152475"/>
            <a:ext cx="541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Prospect-Theory (Kahnemann und Tversky, 1979):</a:t>
            </a:r>
            <a:br>
              <a:rPr lang="de"/>
            </a:br>
            <a:r>
              <a:rPr lang="de"/>
              <a:t>- Risikovermeidung bei Gewinnen</a:t>
            </a:r>
            <a:br>
              <a:rPr lang="de"/>
            </a:br>
            <a:r>
              <a:rPr lang="de"/>
              <a:t>- Subjektiver Gewinn wird nicht proportional zu </a:t>
            </a:r>
            <a:br>
              <a:rPr lang="de"/>
            </a:br>
            <a:r>
              <a:rPr lang="de"/>
              <a:t>  objektivem Gewinn größer </a:t>
            </a:r>
            <a:endParaRPr/>
          </a:p>
        </p:txBody>
      </p:sp>
      <p:pic>
        <p:nvPicPr>
          <p:cNvPr id="76" name="Google Shape;76;p16"/>
          <p:cNvPicPr preferRelativeResize="0"/>
          <p:nvPr/>
        </p:nvPicPr>
        <p:blipFill>
          <a:blip r:embed="rId3">
            <a:alphaModFix/>
          </a:blip>
          <a:stretch>
            <a:fillRect/>
          </a:stretch>
        </p:blipFill>
        <p:spPr>
          <a:xfrm>
            <a:off x="5724825" y="1152475"/>
            <a:ext cx="3004800" cy="3028525"/>
          </a:xfrm>
          <a:prstGeom prst="rect">
            <a:avLst/>
          </a:prstGeom>
          <a:noFill/>
          <a:ln cap="flat" cmpd="sng" w="9525">
            <a:solidFill>
              <a:schemeClr val="dk2"/>
            </a:solidFill>
            <a:prstDash val="solid"/>
            <a:round/>
            <a:headEnd len="sm" w="sm" type="none"/>
            <a:tailEnd len="sm" w="sm" type="none"/>
          </a:ln>
        </p:spPr>
      </p:pic>
      <p:sp>
        <p:nvSpPr>
          <p:cNvPr id="77" name="Google Shape;77;p16"/>
          <p:cNvSpPr txBox="1"/>
          <p:nvPr/>
        </p:nvSpPr>
        <p:spPr>
          <a:xfrm>
            <a:off x="5611950" y="4131900"/>
            <a:ext cx="3532200" cy="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
                <a:solidFill>
                  <a:schemeClr val="dk2"/>
                </a:solidFill>
              </a:rPr>
              <a:t>(Bild zur Prospect Theory aus Folien zur Vorlesung von Dignath (2023)) </a:t>
            </a:r>
            <a:endParaRPr sz="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Lösung - Endlichkeit des Geldes</a:t>
            </a:r>
            <a:endParaRPr/>
          </a:p>
        </p:txBody>
      </p:sp>
      <p:sp>
        <p:nvSpPr>
          <p:cNvPr id="83" name="Google Shape;83;p17"/>
          <p:cNvSpPr txBox="1"/>
          <p:nvPr>
            <p:ph idx="1" type="body"/>
          </p:nvPr>
        </p:nvSpPr>
        <p:spPr>
          <a:xfrm>
            <a:off x="311700" y="1152475"/>
            <a:ext cx="8520600" cy="383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Option 1:  Begrenzter Kontostand</a:t>
            </a:r>
            <a:br>
              <a:rPr lang="de"/>
            </a:br>
            <a:r>
              <a:rPr lang="de"/>
              <a:t>Angenommen es sind 2024€ vorhanden.</a:t>
            </a:r>
            <a:br>
              <a:rPr lang="de"/>
            </a:br>
            <a:r>
              <a:rPr lang="de"/>
              <a:t>⇒ 2 * ½ + 4 * ¼ + 8 * ⅛ + … + 1024 * 1/1024 </a:t>
            </a:r>
            <a:br>
              <a:rPr lang="de"/>
            </a:br>
            <a:r>
              <a:rPr lang="de"/>
              <a:t>= ∑ 2^{10} * ½^{10} = 10€  </a:t>
            </a:r>
            <a:endParaRPr/>
          </a:p>
          <a:p>
            <a:pPr indent="0" lvl="0" marL="0" rtl="0" algn="l">
              <a:spcBef>
                <a:spcPts val="1200"/>
              </a:spcBef>
              <a:spcAft>
                <a:spcPts val="1200"/>
              </a:spcAft>
              <a:buNone/>
            </a:pPr>
            <a:r>
              <a:rPr lang="de"/>
              <a:t>Option 2: Gedeckelter Gewinn pro Runde</a:t>
            </a:r>
            <a:br>
              <a:rPr lang="de"/>
            </a:br>
            <a:r>
              <a:rPr lang="de"/>
              <a:t>Angenommen in einer Runde werden maximal 42€ hinzugefügt.</a:t>
            </a:r>
            <a:br>
              <a:rPr lang="de"/>
            </a:br>
            <a:r>
              <a:rPr lang="de"/>
              <a:t>⇒ 2 * ½ + 4 * ¼ + 8 * ⅛ + 16 * 1/16 + 32 * 1/32 + 42 * 1/64 + 42 * 1/128 + …</a:t>
            </a:r>
            <a:br>
              <a:rPr lang="de"/>
            </a:br>
            <a:r>
              <a:rPr lang="de"/>
              <a:t>= 1 + 1 + 1 + 1 + 1 + </a:t>
            </a:r>
            <a:r>
              <a:rPr lang="de"/>
              <a:t>∑42 * (½)^n </a:t>
            </a:r>
            <a:br>
              <a:rPr lang="de"/>
            </a:br>
            <a:r>
              <a:rPr lang="de"/>
              <a:t>= 5 + 42 * ∑(½)^n (geom. Reihe mit |q| &lt; 1 → konvergiert) </a:t>
            </a:r>
            <a:br>
              <a:rPr lang="de"/>
            </a:br>
            <a:r>
              <a:rPr lang="de"/>
              <a:t>= 5 + 42 * (2 - (1 + ½ + ¼ + ⅛ + 1/16 + 1/32)) </a:t>
            </a:r>
            <a:br>
              <a:rPr lang="de"/>
            </a:br>
            <a:r>
              <a:rPr lang="de"/>
              <a:t>= 5 + 42 * 1/32 ≈ 6.31€</a:t>
            </a:r>
            <a:br>
              <a:rPr lang="de"/>
            </a:br>
            <a:endParaRPr/>
          </a:p>
        </p:txBody>
      </p:sp>
      <p:pic>
        <p:nvPicPr>
          <p:cNvPr id="84" name="Google Shape;84;p17"/>
          <p:cNvPicPr preferRelativeResize="0"/>
          <p:nvPr/>
        </p:nvPicPr>
        <p:blipFill>
          <a:blip r:embed="rId3">
            <a:alphaModFix/>
          </a:blip>
          <a:stretch>
            <a:fillRect/>
          </a:stretch>
        </p:blipFill>
        <p:spPr>
          <a:xfrm>
            <a:off x="2961713" y="-2383778"/>
            <a:ext cx="3220575" cy="2383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333200"/>
            <a:ext cx="9144000" cy="58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Lösung - Endlichkeit der Zeit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Um ein bisschen Abwechslung reinzubringen starten wir jetzt bei 5€</a:t>
            </a:r>
            <a:br>
              <a:rPr lang="de"/>
            </a:br>
            <a:r>
              <a:rPr lang="de"/>
              <a:t>⇒ 5 * ½ + 10 * ¼ + … = </a:t>
            </a:r>
            <a:r>
              <a:rPr lang="de"/>
              <a:t>∑</a:t>
            </a:r>
            <a:r>
              <a:rPr lang="de"/>
              <a:t>5 * 2^{n - 1} * (½)^n = </a:t>
            </a:r>
            <a:r>
              <a:rPr lang="de"/>
              <a:t>∑2.5 * 2^n * (½)^n =</a:t>
            </a:r>
            <a:r>
              <a:rPr lang="de"/>
              <a:t> 2.5 * n</a:t>
            </a:r>
            <a:br>
              <a:rPr lang="de"/>
            </a:br>
            <a:r>
              <a:rPr lang="de"/>
              <a:t>Nach 19 Würfen wird das Spiel abgebrochen.</a:t>
            </a:r>
            <a:br>
              <a:rPr lang="de"/>
            </a:br>
            <a:r>
              <a:rPr lang="de"/>
              <a:t>⇒ 5 * ½ + 10 * ¼ + … + 1310720 * 1/524288 = 2.5 * 19 = 47.50€</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Erweiterung der Illusion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Pasadena Spiel (Nover and Hàjek, 2004)</a:t>
            </a:r>
            <a:endParaRPr/>
          </a:p>
          <a:p>
            <a:pPr indent="0" lvl="0" marL="0" rtl="0" algn="l">
              <a:spcBef>
                <a:spcPts val="1200"/>
              </a:spcBef>
              <a:spcAft>
                <a:spcPts val="0"/>
              </a:spcAft>
              <a:buNone/>
            </a:pPr>
            <a:r>
              <a:rPr lang="de"/>
              <a:t>Spielerweiterung um Strafzahlung bei geraden Wurfzahlen</a:t>
            </a:r>
            <a:endParaRPr/>
          </a:p>
          <a:p>
            <a:pPr indent="0" lvl="0" marL="0" rtl="0" algn="l">
              <a:spcBef>
                <a:spcPts val="1200"/>
              </a:spcBef>
              <a:spcAft>
                <a:spcPts val="0"/>
              </a:spcAft>
              <a:buNone/>
            </a:pPr>
            <a:r>
              <a:rPr lang="de"/>
              <a:t>½ * 2 - ¼ * 2 + ⅛ * 8/3 - 1/16 * 4 + 1/32 * 32/5 - 1/64 * 64/6 + … + (½)^n * (2^n)/n </a:t>
            </a:r>
            <a:br>
              <a:rPr lang="de"/>
            </a:br>
            <a:r>
              <a:rPr lang="de"/>
              <a:t>= 1 - ½ + ⅓ - ¼ + ⅕ - ⅙ + … </a:t>
            </a:r>
            <a:endParaRPr/>
          </a:p>
          <a:p>
            <a:pPr indent="0" lvl="0" marL="0" rtl="0" algn="l">
              <a:spcBef>
                <a:spcPts val="1200"/>
              </a:spcBef>
              <a:spcAft>
                <a:spcPts val="0"/>
              </a:spcAft>
              <a:buNone/>
            </a:pPr>
            <a:r>
              <a:rPr lang="de"/>
              <a:t>= </a:t>
            </a:r>
            <a:r>
              <a:rPr lang="de"/>
              <a:t>∑(-1)^{n} * 1/(n + 1) (alt. harmon. Reihe, Leibnizkriterium)</a:t>
            </a:r>
            <a:endParaRPr/>
          </a:p>
          <a:p>
            <a:pPr indent="0" lvl="0" marL="0" rtl="0" algn="l">
              <a:spcBef>
                <a:spcPts val="1200"/>
              </a:spcBef>
              <a:spcAft>
                <a:spcPts val="0"/>
              </a:spcAft>
              <a:buNone/>
            </a:pPr>
            <a:r>
              <a:rPr lang="de"/>
              <a:t>= ln(2) ≈ 0.69€  </a:t>
            </a:r>
            <a:br>
              <a:rPr lang="de"/>
            </a:br>
            <a:r>
              <a:rPr lang="de" sz="1100"/>
              <a:t>(PS: Beweis siehe </a:t>
            </a:r>
            <a:r>
              <a:rPr lang="de" sz="1100" u="sng">
                <a:solidFill>
                  <a:schemeClr val="hlink"/>
                </a:solidFill>
                <a:hlinkClick r:id="rId3"/>
              </a:rPr>
              <a:t>HM 2: Leibniz-Kriterium (uni-stuttgart.de)</a:t>
            </a:r>
            <a:r>
              <a:rPr lang="de" sz="1100"/>
              <a:t>)</a:t>
            </a:r>
            <a:endParaRPr sz="11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Quellen</a:t>
            </a:r>
            <a:endParaRPr/>
          </a:p>
        </p:txBody>
      </p:sp>
      <p:sp>
        <p:nvSpPr>
          <p:cNvPr id="109" name="Google Shape;109;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de" sz="2100" u="sng">
                <a:solidFill>
                  <a:schemeClr val="hlink"/>
                </a:solidFill>
                <a:hlinkClick r:id="rId3"/>
              </a:rPr>
              <a:t>The St. Petersburg Paradox (Stanford Encyclopedia of Philosophy)</a:t>
            </a:r>
            <a:endParaRPr sz="2100"/>
          </a:p>
          <a:p>
            <a:pPr indent="0" lvl="0" marL="0" rtl="0" algn="l">
              <a:spcBef>
                <a:spcPts val="1200"/>
              </a:spcBef>
              <a:spcAft>
                <a:spcPts val="0"/>
              </a:spcAft>
              <a:buNone/>
            </a:pPr>
            <a:r>
              <a:rPr lang="de" sz="2100" u="sng">
                <a:solidFill>
                  <a:schemeClr val="hlink"/>
                </a:solidFill>
                <a:hlinkClick r:id="rId4"/>
              </a:rPr>
              <a:t>The St. Petersburg Paradox (Stanford Encyclopedia of Philosophy/Spring 2010 Edition)</a:t>
            </a:r>
            <a:endParaRPr sz="2100"/>
          </a:p>
          <a:p>
            <a:pPr indent="0" lvl="0" marL="0" rtl="0" algn="l">
              <a:spcBef>
                <a:spcPts val="1200"/>
              </a:spcBef>
              <a:spcAft>
                <a:spcPts val="0"/>
              </a:spcAft>
              <a:buNone/>
            </a:pPr>
            <a:r>
              <a:rPr lang="de" sz="2100" u="sng">
                <a:solidFill>
                  <a:schemeClr val="hlink"/>
                </a:solidFill>
                <a:hlinkClick r:id="rId5"/>
              </a:rPr>
              <a:t>Sankt-Petersburg-Paradoxon: Spielen um jeden Preis? - Spektrum der Wissenschaft</a:t>
            </a:r>
            <a:endParaRPr sz="2100"/>
          </a:p>
          <a:p>
            <a:pPr indent="0" lvl="0" marL="0" rtl="0" algn="l">
              <a:spcBef>
                <a:spcPts val="1200"/>
              </a:spcBef>
              <a:spcAft>
                <a:spcPts val="0"/>
              </a:spcAft>
              <a:buNone/>
            </a:pPr>
            <a:r>
              <a:rPr lang="de" sz="2100" u="sng">
                <a:solidFill>
                  <a:schemeClr val="hlink"/>
                </a:solidFill>
                <a:hlinkClick r:id="rId6"/>
              </a:rPr>
              <a:t>a.dvi (uni-hamburg.de)</a:t>
            </a:r>
            <a:endParaRPr sz="2100"/>
          </a:p>
          <a:p>
            <a:pPr indent="0" lvl="0" marL="0" rtl="0" algn="l">
              <a:spcBef>
                <a:spcPts val="1200"/>
              </a:spcBef>
              <a:spcAft>
                <a:spcPts val="0"/>
              </a:spcAft>
              <a:buNone/>
            </a:pPr>
            <a:r>
              <a:rPr lang="de" sz="2100" u="sng">
                <a:solidFill>
                  <a:schemeClr val="hlink"/>
                </a:solidFill>
                <a:hlinkClick r:id="rId7"/>
              </a:rPr>
              <a:t>https://info.mathematik.uni-stuttgart.de/HM2-Stroppel/vorlesungsmaterial/leibniz-kriterium.html</a:t>
            </a:r>
            <a:endParaRPr sz="2100"/>
          </a:p>
          <a:p>
            <a:pPr indent="0" lvl="0" marL="0" rtl="0" algn="l">
              <a:spcBef>
                <a:spcPts val="1200"/>
              </a:spcBef>
              <a:spcAft>
                <a:spcPts val="0"/>
              </a:spcAft>
              <a:buNone/>
            </a:pPr>
            <a:r>
              <a:rPr lang="de" sz="2100">
                <a:solidFill>
                  <a:schemeClr val="dk1"/>
                </a:solidFill>
              </a:rPr>
              <a:t>Kahneman, D., &amp; Tversky, A. (1979). Prospect Theory: An Analysis of Decision under Risk. </a:t>
            </a:r>
            <a:r>
              <a:rPr i="1" lang="de" sz="2100">
                <a:solidFill>
                  <a:schemeClr val="dk1"/>
                </a:solidFill>
              </a:rPr>
              <a:t>Econometrica</a:t>
            </a:r>
            <a:r>
              <a:rPr lang="de" sz="2100">
                <a:solidFill>
                  <a:schemeClr val="dk1"/>
                </a:solidFill>
              </a:rPr>
              <a:t>, </a:t>
            </a:r>
            <a:r>
              <a:rPr i="1" lang="de" sz="2100">
                <a:solidFill>
                  <a:schemeClr val="dk1"/>
                </a:solidFill>
              </a:rPr>
              <a:t>47</a:t>
            </a:r>
            <a:r>
              <a:rPr lang="de" sz="2100">
                <a:solidFill>
                  <a:schemeClr val="dk1"/>
                </a:solidFill>
              </a:rPr>
              <a:t>(2), 263–291. </a:t>
            </a:r>
            <a:r>
              <a:rPr lang="de" sz="2100" u="sng">
                <a:solidFill>
                  <a:schemeClr val="hlink"/>
                </a:solidFill>
                <a:hlinkClick r:id="rId8"/>
              </a:rPr>
              <a:t>https://doi.org/10.2307/1914185</a:t>
            </a:r>
            <a:endParaRPr sz="2100">
              <a:solidFill>
                <a:schemeClr val="dk1"/>
              </a:solidFill>
            </a:endParaRPr>
          </a:p>
          <a:p>
            <a:pPr indent="0" lvl="0" marL="0" rtl="0" algn="l">
              <a:spcBef>
                <a:spcPts val="1200"/>
              </a:spcBef>
              <a:spcAft>
                <a:spcPts val="0"/>
              </a:spcAft>
              <a:buNone/>
            </a:pPr>
            <a:r>
              <a:rPr lang="de" sz="2100">
                <a:solidFill>
                  <a:schemeClr val="dk1"/>
                </a:solidFill>
              </a:rPr>
              <a:t>Dignath, D. (2023). Allgemeine Psychologie C: Emotion, Motivation, Volition. Vorlesung an der Universität Tübingen</a:t>
            </a:r>
            <a:endParaRPr sz="2100">
              <a:solidFill>
                <a:schemeClr val="dk1"/>
              </a:solidFill>
            </a:endParaRPr>
          </a:p>
          <a:p>
            <a:pPr indent="0" lvl="0" marL="0" rtl="0" algn="l">
              <a:spcBef>
                <a:spcPts val="1200"/>
              </a:spcBef>
              <a:spcAft>
                <a:spcPts val="0"/>
              </a:spcAft>
              <a:buNone/>
            </a:pPr>
            <a:r>
              <a:rPr lang="de" sz="2100">
                <a:solidFill>
                  <a:schemeClr val="dk1"/>
                </a:solidFill>
              </a:rPr>
              <a:t>Nover, H., &amp; Hájek, A. (2004). Vexing Expectations. </a:t>
            </a:r>
            <a:r>
              <a:rPr i="1" lang="de" sz="2100">
                <a:solidFill>
                  <a:schemeClr val="dk1"/>
                </a:solidFill>
              </a:rPr>
              <a:t>Mind</a:t>
            </a:r>
            <a:r>
              <a:rPr lang="de" sz="2100">
                <a:solidFill>
                  <a:schemeClr val="dk1"/>
                </a:solidFill>
              </a:rPr>
              <a:t>, </a:t>
            </a:r>
            <a:r>
              <a:rPr i="1" lang="de" sz="2100">
                <a:solidFill>
                  <a:schemeClr val="dk1"/>
                </a:solidFill>
              </a:rPr>
              <a:t>113</a:t>
            </a:r>
            <a:r>
              <a:rPr lang="de" sz="2100">
                <a:solidFill>
                  <a:schemeClr val="dk1"/>
                </a:solidFill>
              </a:rPr>
              <a:t>(450), 237–249. http://www.jstor.org/stable/3489133</a:t>
            </a:r>
            <a:endParaRPr sz="2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