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7" r:id="rId3"/>
    <p:sldId id="259" r:id="rId4"/>
    <p:sldId id="261" r:id="rId5"/>
    <p:sldId id="262" r:id="rId6"/>
    <p:sldId id="264" r:id="rId7"/>
    <p:sldId id="278" r:id="rId8"/>
    <p:sldId id="279" r:id="rId9"/>
    <p:sldId id="280" r:id="rId10"/>
    <p:sldId id="281" r:id="rId11"/>
    <p:sldId id="282" r:id="rId12"/>
    <p:sldId id="272" r:id="rId13"/>
    <p:sldId id="273" r:id="rId14"/>
    <p:sldId id="277" r:id="rId15"/>
    <p:sldId id="274" r:id="rId16"/>
    <p:sldId id="275" r:id="rId17"/>
    <p:sldId id="284" r:id="rId18"/>
    <p:sldId id="283" r:id="rId19"/>
    <p:sldId id="285" r:id="rId20"/>
    <p:sldId id="258" r:id="rId21"/>
    <p:sldId id="268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A9A4-D783-4A7B-AA01-F279EA3DBAAC}" type="datetimeFigureOut">
              <a:rPr lang="de-DE" smtClean="0"/>
              <a:t>26.04.2024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605B8-73E4-4D6A-98CD-69BC51F1B7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610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605B8-73E4-4D6A-98CD-69BC51F1B7B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02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605B8-73E4-4D6A-98CD-69BC51F1B7B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24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605B8-73E4-4D6A-98CD-69BC51F1B7B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84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AFAB1-A489-B8DA-1B5F-0B96DC1C2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9C692F-21C8-F001-476D-F05E23EC0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FBBA60-DA0D-CF11-6F2E-6F1B6676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1F03-8680-48A7-8F64-86C9B702BA1F}" type="datetimeFigureOut">
              <a:rPr lang="de-DE" smtClean="0"/>
              <a:t>26.04.2024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D00452-F9EF-33A6-DFC8-AB933684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AA1C96-2D58-C0F7-22F5-DC331621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2338-C36A-4462-BEF9-144316DE2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05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C314C-853E-29EA-0886-9F4B9F89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79F583-4B4D-48B2-0166-2ADF65404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96CAA8-D597-B1DA-6497-84C11476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1F03-8680-48A7-8F64-86C9B702BA1F}" type="datetimeFigureOut">
              <a:rPr lang="de-DE" smtClean="0"/>
              <a:t>26.04.2024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F793E8-9BBD-433C-3720-1919B30C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68C06E-66C2-4530-375B-452BC15D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2338-C36A-4462-BEF9-144316DE2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02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9BECCA-EA96-FBF3-52B9-710819F58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447DA1-2FEF-2394-C066-1B1021848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8E7DB5-2D05-58ED-B29D-C364D4D1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1F03-8680-48A7-8F64-86C9B702BA1F}" type="datetimeFigureOut">
              <a:rPr lang="de-DE" smtClean="0"/>
              <a:t>26.04.2024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02525B-1257-ECAA-777D-69B814CC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D97C13-CE35-C4AE-2830-67197841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2338-C36A-4462-BEF9-144316DE2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5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2AD25-8523-4612-DFE5-032645DC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6C6EC8-0006-51B8-944D-2ED3C26E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EFFDA-8762-A30F-E7C0-7D7AE830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1F03-8680-48A7-8F64-86C9B702BA1F}" type="datetimeFigureOut">
              <a:rPr lang="de-DE" smtClean="0"/>
              <a:t>26.04.2024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5E41F0-DB7E-B22E-4E98-74BF5A57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5904EF-7648-2FFB-95A7-A1505670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2338-C36A-4462-BEF9-144316DE2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78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425FD-EB6B-4FD0-AF8E-D46CAEFD0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A98A44-9BD3-65FF-7496-819924F21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BDE23C-EEC0-633F-E9DC-3CE5C1490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1F03-8680-48A7-8F64-86C9B702BA1F}" type="datetimeFigureOut">
              <a:rPr lang="de-DE" smtClean="0"/>
              <a:t>26.04.2024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B28CE8-E535-FA3B-AD24-59A3F026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4964C-EF7C-EE7C-C25F-C4228018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2338-C36A-4462-BEF9-144316DE2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73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AD957-59AE-F11F-2C38-F2425167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3FD721-39E4-B44C-83C6-C4340BBAF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62F698-3089-6818-2C38-2557ED8E8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1DCD6A-7156-A2AC-59E6-714C3861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1F03-8680-48A7-8F64-86C9B702BA1F}" type="datetimeFigureOut">
              <a:rPr lang="de-DE" smtClean="0"/>
              <a:t>26.04.2024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5DE623-FD10-FEDD-6B25-A023DF86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FE0DE9-2D25-D40D-5385-45B9901B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2338-C36A-4462-BEF9-144316DE2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46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682FA6-993D-7EA7-E6E5-877BAE39C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FB89F7-E9F2-AB2A-468B-5681741C8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306192-9B67-7632-6975-4CB2B2A8A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87BEC6-28C0-3C43-B050-4D7DF2F92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A9548F-B1B5-1F6A-CBCD-DAB23615D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2B29D76-767C-33FE-AA14-BD6AF0C7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1F03-8680-48A7-8F64-86C9B702BA1F}" type="datetimeFigureOut">
              <a:rPr lang="de-DE" smtClean="0"/>
              <a:t>26.04.2024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F45A26C-435A-1291-6D71-AC8C22A6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0D756F-D669-5612-D8A7-05CFD4DA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2338-C36A-4462-BEF9-144316DE2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90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8DE2F-8C10-B385-6708-57729D5F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4E53F2-0EC9-BB37-C93A-10F714A8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1F03-8680-48A7-8F64-86C9B702BA1F}" type="datetimeFigureOut">
              <a:rPr lang="de-DE" smtClean="0"/>
              <a:t>26.04.2024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DD9C6F-CC3B-9266-E4D7-657AE637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5784BA-4622-9D5C-2F38-BE8EF847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2338-C36A-4462-BEF9-144316DE2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76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0265FE3-9DA9-C89F-C54C-BA23B2B8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1F03-8680-48A7-8F64-86C9B702BA1F}" type="datetimeFigureOut">
              <a:rPr lang="de-DE" smtClean="0"/>
              <a:t>26.04.2024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A6421E-1AAE-A108-A6C2-03C9C768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17170F-3D59-D41E-537C-E4C203DD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2338-C36A-4462-BEF9-144316DE2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0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8C8BC-1B2A-3B86-05BC-1A1FCA2D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26221C-8E3B-97E6-82F8-46BB3F0AF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621BFB-3CCA-2BFD-C85D-C16FB7ADA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F87209-2418-2DC9-F9FD-E4468CD7A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1F03-8680-48A7-8F64-86C9B702BA1F}" type="datetimeFigureOut">
              <a:rPr lang="de-DE" smtClean="0"/>
              <a:t>26.04.2024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1E6CAE-83DD-E575-8564-907E7BE9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906F00-20B9-79F6-1DB3-A8A6E35D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2338-C36A-4462-BEF9-144316DE2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69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DBF79-86B3-A531-41F3-3B3139B4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D5ADB5-57E7-4346-F036-1D77B20BB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C400D5-8D9E-A6A8-645D-C319AA5EC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311003-CA3A-5DB6-2D9D-53C9BF15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1F03-8680-48A7-8F64-86C9B702BA1F}" type="datetimeFigureOut">
              <a:rPr lang="de-DE" smtClean="0"/>
              <a:t>26.04.2024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56D9F1-2FEC-9D82-B4CA-9F84D1BB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6651E8-730A-C46A-AEA6-E4D35B2C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2338-C36A-4462-BEF9-144316DE2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31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91A3FDA-9C80-D0EB-A655-71297ACDF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22B891-3061-6962-B1A9-62E0176F3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8D23BB-0293-5602-7146-C5983574E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6F1F03-8680-48A7-8F64-86C9B702BA1F}" type="datetimeFigureOut">
              <a:rPr lang="de-DE" smtClean="0"/>
              <a:t>26.04.2024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7EC039-F633-4202-0288-CE4C35585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9CFA70-6761-184D-E5F7-ED35835A2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A92338-C36A-4462-BEF9-144316DE2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65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health75.berkeley.edu/wp-content/uploads/2018/04/Selvin-Steve390.jpg" TargetMode="External"/><Relationship Id="rId7" Type="http://schemas.openxmlformats.org/officeDocument/2006/relationships/hyperlink" Target="https://www.untrammeledmind.com/2018/11/monty-hall-problem-and-variations-intuitive-solutions/" TargetMode="External"/><Relationship Id="rId2" Type="http://schemas.openxmlformats.org/officeDocument/2006/relationships/hyperlink" Target="https://i.ytimg.com/vi/DlphpbxNTLw/maxresdefault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onty_Hall_problem" TargetMode="External"/><Relationship Id="rId5" Type="http://schemas.openxmlformats.org/officeDocument/2006/relationships/hyperlink" Target="https://theedge.com.hk/wp-content/uploads/2021/07/Doors-1024x399.png" TargetMode="External"/><Relationship Id="rId4" Type="http://schemas.openxmlformats.org/officeDocument/2006/relationships/hyperlink" Target="https://miro.medium.com/v2/resize:fit:1024/1*XX7FsCcI66K6NiTbW8p0Pw.jpe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wp-content/uploads/2014/03/monty-hall1.gif" TargetMode="External"/><Relationship Id="rId2" Type="http://schemas.openxmlformats.org/officeDocument/2006/relationships/hyperlink" Target="https://www.businessinsider.com/the-monty-hall-problem-2013-3#-1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5E869-2BD5-D0F9-7AF1-B9D9A0ADB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9376E9-8BDD-6DAC-0375-EC8C4081D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The Monty Hall Problem: Switch Doors or Stay? - YouTube">
            <a:extLst>
              <a:ext uri="{FF2B5EF4-FFF2-40B4-BE49-F238E27FC236}">
                <a16:creationId xmlns:a16="http://schemas.microsoft.com/office/drawing/2014/main" id="{127717C1-095B-3E22-C8FA-344D19A0F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2921965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E65D517-46E4-8037-A63D-629DE1253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644D0D-DA3B-E39D-AEF1-5C57A56C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76198"/>
            <a:ext cx="10477600" cy="1157242"/>
          </a:xfrm>
        </p:spPr>
        <p:txBody>
          <a:bodyPr>
            <a:normAutofit/>
          </a:bodyPr>
          <a:lstStyle/>
          <a:p>
            <a:r>
              <a:rPr lang="de-DE" sz="4000" dirty="0"/>
              <a:t>Szenarien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67FCCF5-BE30-C48C-3FDF-F702DCE55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562717"/>
              </p:ext>
            </p:extLst>
          </p:nvPr>
        </p:nvGraphicFramePr>
        <p:xfrm>
          <a:off x="1778909" y="2122098"/>
          <a:ext cx="8634186" cy="3875916"/>
        </p:xfrm>
        <a:graphic>
          <a:graphicData uri="http://schemas.openxmlformats.org/drawingml/2006/table">
            <a:tbl>
              <a:tblPr/>
              <a:tblGrid>
                <a:gridCol w="1488760">
                  <a:extLst>
                    <a:ext uri="{9D8B030D-6E8A-4147-A177-3AD203B41FA5}">
                      <a16:colId xmlns:a16="http://schemas.microsoft.com/office/drawing/2014/main" val="3291002471"/>
                    </a:ext>
                  </a:extLst>
                </a:gridCol>
                <a:gridCol w="1488760">
                  <a:extLst>
                    <a:ext uri="{9D8B030D-6E8A-4147-A177-3AD203B41FA5}">
                      <a16:colId xmlns:a16="http://schemas.microsoft.com/office/drawing/2014/main" val="2177577623"/>
                    </a:ext>
                  </a:extLst>
                </a:gridCol>
                <a:gridCol w="1488760">
                  <a:extLst>
                    <a:ext uri="{9D8B030D-6E8A-4147-A177-3AD203B41FA5}">
                      <a16:colId xmlns:a16="http://schemas.microsoft.com/office/drawing/2014/main" val="2590228548"/>
                    </a:ext>
                  </a:extLst>
                </a:gridCol>
                <a:gridCol w="1930965">
                  <a:extLst>
                    <a:ext uri="{9D8B030D-6E8A-4147-A177-3AD203B41FA5}">
                      <a16:colId xmlns:a16="http://schemas.microsoft.com/office/drawing/2014/main" val="3545126414"/>
                    </a:ext>
                  </a:extLst>
                </a:gridCol>
                <a:gridCol w="2236941">
                  <a:extLst>
                    <a:ext uri="{9D8B030D-6E8A-4147-A177-3AD203B41FA5}">
                      <a16:colId xmlns:a16="http://schemas.microsoft.com/office/drawing/2014/main" val="2705549278"/>
                    </a:ext>
                  </a:extLst>
                </a:gridCol>
              </a:tblGrid>
              <a:tr h="96897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Hinter Tür 1</a:t>
                      </a:r>
                      <a:endParaRPr lang="de-DE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Hinter Tür 2</a:t>
                      </a:r>
                      <a:endParaRPr lang="de-D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Hinter Tür 3</a:t>
                      </a:r>
                      <a:endParaRPr lang="de-D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Bleibe</a:t>
                      </a:r>
                      <a:r>
                        <a:rPr lang="en-US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bei</a:t>
                      </a:r>
                      <a:r>
                        <a:rPr lang="en-US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Tür</a:t>
                      </a:r>
                      <a:r>
                        <a:rPr lang="en-US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1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Wechsle</a:t>
                      </a:r>
                      <a:r>
                        <a:rPr lang="en-US" sz="26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die </a:t>
                      </a:r>
                      <a:r>
                        <a:rPr lang="en-US" sz="26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Tür</a:t>
                      </a:r>
                      <a:endParaRPr lang="en-US" sz="17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42051"/>
                  </a:ext>
                </a:extLst>
              </a:tr>
              <a:tr h="96897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Ziege</a:t>
                      </a:r>
                      <a:endParaRPr lang="de-DE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Ziege</a:t>
                      </a:r>
                      <a:endParaRPr lang="de-DE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1" i="0" u="none" strike="noStrike" dirty="0">
                          <a:effectLst/>
                          <a:latin typeface="Arial" panose="020B0604020202020204" pitchFamily="34" charset="0"/>
                        </a:rPr>
                        <a:t>Auto</a:t>
                      </a:r>
                      <a:endParaRPr lang="de-DE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Gewinne Ziege</a:t>
                      </a:r>
                      <a:endParaRPr kumimoji="0" lang="de-DE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1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Gewinne Auto</a:t>
                      </a:r>
                      <a:endParaRPr lang="de-DE" sz="1700" b="0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13410"/>
                  </a:ext>
                </a:extLst>
              </a:tr>
              <a:tr h="96897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Ziege</a:t>
                      </a:r>
                      <a:endParaRPr lang="de-DE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1" i="0" u="none" strike="noStrike">
                          <a:effectLst/>
                          <a:latin typeface="Arial" panose="020B0604020202020204" pitchFamily="34" charset="0"/>
                        </a:rPr>
                        <a:t>Auto</a:t>
                      </a:r>
                      <a:endParaRPr lang="de-D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Ziege</a:t>
                      </a:r>
                      <a:endParaRPr lang="de-D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Gewinne Ziege</a:t>
                      </a:r>
                      <a:endParaRPr kumimoji="0" lang="de-DE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1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Gewinne Auto</a:t>
                      </a:r>
                      <a:endParaRPr lang="de-DE" sz="1700" b="0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668507"/>
                  </a:ext>
                </a:extLst>
              </a:tr>
              <a:tr h="96897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1" i="0" u="none" strike="noStrike">
                          <a:effectLst/>
                          <a:latin typeface="Arial" panose="020B0604020202020204" pitchFamily="34" charset="0"/>
                        </a:rPr>
                        <a:t>Auto</a:t>
                      </a:r>
                      <a:endParaRPr lang="de-D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Ziege</a:t>
                      </a:r>
                      <a:endParaRPr lang="de-D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Ziege</a:t>
                      </a:r>
                      <a:endParaRPr lang="de-D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1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Gewinne Auto</a:t>
                      </a:r>
                      <a:endParaRPr lang="de-DE" sz="1700" b="0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Gewinne Ziege</a:t>
                      </a:r>
                      <a:endParaRPr lang="de-DE" sz="17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54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71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F01B83-BBFC-088A-6EAD-9CE813F3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de-DE" sz="4000" dirty="0"/>
              <a:t>Baumdiagramm</a:t>
            </a:r>
          </a:p>
        </p:txBody>
      </p:sp>
      <p:pic>
        <p:nvPicPr>
          <p:cNvPr id="4" name="Picture 6" descr="processed-image-preview">
            <a:extLst>
              <a:ext uri="{FF2B5EF4-FFF2-40B4-BE49-F238E27FC236}">
                <a16:creationId xmlns:a16="http://schemas.microsoft.com/office/drawing/2014/main" id="{2607A967-2206-9D2F-A90C-AB5E1DC6F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166" y="2790656"/>
            <a:ext cx="10515569" cy="312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25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2" name="Rectangle 513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88B93A-8B43-3406-09B8-48F1CAA2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de-DE" sz="4800"/>
              <a:t>Modifizierte Variante 1</a:t>
            </a:r>
            <a:endParaRPr lang="de-DE" sz="4800" dirty="0"/>
          </a:p>
        </p:txBody>
      </p:sp>
      <p:sp>
        <p:nvSpPr>
          <p:cNvPr id="514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503A3E-F5A7-119B-3A62-73CFD5B02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de-DE" sz="2200" dirty="0"/>
              <a:t>Host weiß nicht wo das Auto ist</a:t>
            </a:r>
          </a:p>
          <a:p>
            <a:r>
              <a:rPr lang="de-DE" sz="2200" dirty="0"/>
              <a:t>1/3 Chance das Spiel zu ruinieren</a:t>
            </a:r>
          </a:p>
        </p:txBody>
      </p:sp>
      <p:pic>
        <p:nvPicPr>
          <p:cNvPr id="5124" name="Picture 4" descr="processed-image-preview">
            <a:extLst>
              <a:ext uri="{FF2B5EF4-FFF2-40B4-BE49-F238E27FC236}">
                <a16:creationId xmlns:a16="http://schemas.microsoft.com/office/drawing/2014/main" id="{CF9B0F51-C918-F017-E344-466927A7E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2510096"/>
            <a:ext cx="10917936" cy="352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54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C03CC121-B4BA-7D28-816B-88619ED6DD00}"/>
              </a:ext>
            </a:extLst>
          </p:cNvPr>
          <p:cNvSpPr txBox="1">
            <a:spLocks/>
          </p:cNvSpPr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Modifizierte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Variante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2</a:t>
            </a:r>
          </a:p>
        </p:txBody>
      </p:sp>
      <p:sp>
        <p:nvSpPr>
          <p:cNvPr id="717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5ED050F-69DF-C596-89CF-FA7301E5EC73}"/>
              </a:ext>
            </a:extLst>
          </p:cNvPr>
          <p:cNvSpPr txBox="1">
            <a:spLocks/>
          </p:cNvSpPr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50 </a:t>
            </a:r>
            <a:r>
              <a:rPr lang="en-US" sz="2200" dirty="0" err="1"/>
              <a:t>statt</a:t>
            </a:r>
            <a:r>
              <a:rPr lang="en-US" sz="2200" dirty="0"/>
              <a:t> 3 </a:t>
            </a:r>
            <a:r>
              <a:rPr lang="en-US" sz="2200" dirty="0" err="1"/>
              <a:t>Türen</a:t>
            </a:r>
            <a:endParaRPr lang="en-US" sz="2200" dirty="0"/>
          </a:p>
          <a:p>
            <a:r>
              <a:rPr lang="en-US" sz="2200" dirty="0"/>
              <a:t>1 Auto, 49 </a:t>
            </a:r>
            <a:r>
              <a:rPr lang="en-US" sz="2200" dirty="0" err="1"/>
              <a:t>Ziegen</a:t>
            </a:r>
            <a:endParaRPr lang="en-US" sz="2200" dirty="0"/>
          </a:p>
          <a:p>
            <a:r>
              <a:rPr lang="en-US" sz="2200" dirty="0"/>
              <a:t>Host </a:t>
            </a:r>
            <a:r>
              <a:rPr lang="en-US" sz="2200" dirty="0" err="1"/>
              <a:t>öffnet</a:t>
            </a:r>
            <a:r>
              <a:rPr lang="en-US" sz="2200" dirty="0"/>
              <a:t> 48 </a:t>
            </a:r>
            <a:r>
              <a:rPr lang="en-US" sz="2200" dirty="0" err="1"/>
              <a:t>Ziegen</a:t>
            </a:r>
            <a:endParaRPr lang="en-US" sz="2200" dirty="0"/>
          </a:p>
        </p:txBody>
      </p:sp>
      <p:pic>
        <p:nvPicPr>
          <p:cNvPr id="7170" name="Picture 2" descr="Monty Hall Slidedeck">
            <a:extLst>
              <a:ext uri="{FF2B5EF4-FFF2-40B4-BE49-F238E27FC236}">
                <a16:creationId xmlns:a16="http://schemas.microsoft.com/office/drawing/2014/main" id="{55457D59-60ED-4D93-0277-64F22E2F08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86"/>
          <a:stretch/>
        </p:blipFill>
        <p:spPr bwMode="auto">
          <a:xfrm>
            <a:off x="4654296" y="1543921"/>
            <a:ext cx="6903720" cy="377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16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C03CC121-B4BA-7D28-816B-88619ED6DD00}"/>
              </a:ext>
            </a:extLst>
          </p:cNvPr>
          <p:cNvSpPr txBox="1">
            <a:spLocks/>
          </p:cNvSpPr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Modifizierte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Variante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2</a:t>
            </a:r>
          </a:p>
        </p:txBody>
      </p:sp>
      <p:sp>
        <p:nvSpPr>
          <p:cNvPr id="717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5ED050F-69DF-C596-89CF-FA7301E5EC73}"/>
              </a:ext>
            </a:extLst>
          </p:cNvPr>
          <p:cNvSpPr txBox="1">
            <a:spLocks/>
          </p:cNvSpPr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50 </a:t>
            </a:r>
            <a:r>
              <a:rPr lang="en-US" sz="2200" dirty="0" err="1"/>
              <a:t>statt</a:t>
            </a:r>
            <a:r>
              <a:rPr lang="en-US" sz="2200" dirty="0"/>
              <a:t> 3 </a:t>
            </a:r>
            <a:r>
              <a:rPr lang="en-US" sz="2200" dirty="0" err="1"/>
              <a:t>Türen</a:t>
            </a:r>
            <a:endParaRPr lang="en-US" sz="2200" dirty="0"/>
          </a:p>
          <a:p>
            <a:r>
              <a:rPr lang="en-US" sz="2200" dirty="0"/>
              <a:t>1 Auto, 49 </a:t>
            </a:r>
            <a:r>
              <a:rPr lang="en-US" sz="2200" dirty="0" err="1"/>
              <a:t>Ziegen</a:t>
            </a:r>
            <a:endParaRPr lang="en-US" sz="2200" dirty="0"/>
          </a:p>
          <a:p>
            <a:r>
              <a:rPr lang="en-US" sz="2200" dirty="0"/>
              <a:t>Host </a:t>
            </a:r>
            <a:r>
              <a:rPr lang="en-US" sz="2200" dirty="0" err="1"/>
              <a:t>öffnet</a:t>
            </a:r>
            <a:r>
              <a:rPr lang="en-US" sz="2200" dirty="0"/>
              <a:t> 48 </a:t>
            </a:r>
            <a:r>
              <a:rPr lang="en-US" sz="2200" dirty="0" err="1"/>
              <a:t>Ziegen</a:t>
            </a:r>
            <a:endParaRPr lang="en-US" sz="2200" dirty="0"/>
          </a:p>
        </p:txBody>
      </p:sp>
      <p:pic>
        <p:nvPicPr>
          <p:cNvPr id="8194" name="Picture 2" descr="Monty Hall Slidedeck">
            <a:extLst>
              <a:ext uri="{FF2B5EF4-FFF2-40B4-BE49-F238E27FC236}">
                <a16:creationId xmlns:a16="http://schemas.microsoft.com/office/drawing/2014/main" id="{F173B2E3-D16F-21B0-C93B-682ABE1DB5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7"/>
          <a:stretch/>
        </p:blipFill>
        <p:spPr bwMode="auto">
          <a:xfrm>
            <a:off x="4654296" y="1543921"/>
            <a:ext cx="6667500" cy="364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796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88B93A-8B43-3406-09B8-48F1CAA2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 fontScale="90000"/>
          </a:bodyPr>
          <a:lstStyle/>
          <a:p>
            <a:br>
              <a:rPr lang="en-US" sz="5400" dirty="0"/>
            </a:br>
            <a:r>
              <a:rPr lang="en-US" sz="5400" kern="1200" dirty="0" err="1">
                <a:latin typeface="+mj-lt"/>
                <a:ea typeface="+mj-ea"/>
                <a:cs typeface="+mj-cs"/>
              </a:rPr>
              <a:t>Modifizierte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 </a:t>
            </a:r>
            <a:br>
              <a:rPr lang="en-US" sz="5400" kern="1200" dirty="0">
                <a:latin typeface="+mj-lt"/>
                <a:ea typeface="+mj-ea"/>
                <a:cs typeface="+mj-cs"/>
              </a:rPr>
            </a:br>
            <a:r>
              <a:rPr lang="en-US" sz="5400" kern="1200" dirty="0" err="1">
                <a:latin typeface="+mj-lt"/>
                <a:ea typeface="+mj-ea"/>
                <a:cs typeface="+mj-cs"/>
              </a:rPr>
              <a:t>Variante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 3</a:t>
            </a:r>
            <a:br>
              <a:rPr lang="en-US" sz="3000" kern="1200" dirty="0">
                <a:latin typeface="+mj-lt"/>
                <a:ea typeface="+mj-ea"/>
                <a:cs typeface="+mj-cs"/>
              </a:rPr>
            </a:br>
            <a:endParaRPr lang="de-DE" sz="3000" dirty="0"/>
          </a:p>
        </p:txBody>
      </p:sp>
      <p:sp>
        <p:nvSpPr>
          <p:cNvPr id="615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56986B56-485E-7FFF-0123-EE19D322D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de-DE" sz="2200" dirty="0"/>
              <a:t>4 Türen</a:t>
            </a:r>
          </a:p>
          <a:p>
            <a:r>
              <a:rPr lang="de-DE" sz="2200" dirty="0"/>
              <a:t>2 Autos, 2 Ziegen</a:t>
            </a:r>
          </a:p>
          <a:p>
            <a:r>
              <a:rPr lang="de-DE" sz="2200" dirty="0"/>
              <a:t>Host öffnet eine Ziege und ein Auto</a:t>
            </a:r>
          </a:p>
        </p:txBody>
      </p:sp>
      <p:pic>
        <p:nvPicPr>
          <p:cNvPr id="6148" name="Picture 4" descr="Action Probability - Could Monty Hall Have Made More Money?">
            <a:extLst>
              <a:ext uri="{FF2B5EF4-FFF2-40B4-BE49-F238E27FC236}">
                <a16:creationId xmlns:a16="http://schemas.microsoft.com/office/drawing/2014/main" id="{B4B668BE-3A05-FDDA-2D1D-D4821C5EC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3319" y="2290936"/>
            <a:ext cx="9553169" cy="395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2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67785-F914-5D04-1B87-E2EB8BD4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Szenarien für Variante 3</a:t>
            </a:r>
          </a:p>
        </p:txBody>
      </p:sp>
      <p:graphicFrame>
        <p:nvGraphicFramePr>
          <p:cNvPr id="15" name="Inhaltsplatzhalter 14">
            <a:extLst>
              <a:ext uri="{FF2B5EF4-FFF2-40B4-BE49-F238E27FC236}">
                <a16:creationId xmlns:a16="http://schemas.microsoft.com/office/drawing/2014/main" id="{26403EB7-E598-63BC-BB75-A8F8E269E8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972962"/>
              </p:ext>
            </p:extLst>
          </p:nvPr>
        </p:nvGraphicFramePr>
        <p:xfrm>
          <a:off x="838200" y="1825625"/>
          <a:ext cx="841248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6472816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59130799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3576652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3776390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5018222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53079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909181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182094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Tür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Tür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Tür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Tür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Öffne 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Öffne 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Bleiben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Wechsel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8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984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67785-F914-5D04-1B87-E2EB8BD4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Szenarien für Variante 3</a:t>
            </a:r>
          </a:p>
        </p:txBody>
      </p:sp>
      <p:graphicFrame>
        <p:nvGraphicFramePr>
          <p:cNvPr id="15" name="Inhaltsplatzhalter 14">
            <a:extLst>
              <a:ext uri="{FF2B5EF4-FFF2-40B4-BE49-F238E27FC236}">
                <a16:creationId xmlns:a16="http://schemas.microsoft.com/office/drawing/2014/main" id="{26403EB7-E598-63BC-BB75-A8F8E269E8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348028"/>
              </p:ext>
            </p:extLst>
          </p:nvPr>
        </p:nvGraphicFramePr>
        <p:xfrm>
          <a:off x="838200" y="1825625"/>
          <a:ext cx="841248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6472816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59130799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3576652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3776390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5018222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53079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909181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182094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Tür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Tür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Tür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Tür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Öffne 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Öffne 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Bleiben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Wechsel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oder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12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oder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1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oder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32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469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67785-F914-5D04-1B87-E2EB8BD4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Szenarien für Variante 3</a:t>
            </a:r>
          </a:p>
        </p:txBody>
      </p:sp>
      <p:graphicFrame>
        <p:nvGraphicFramePr>
          <p:cNvPr id="15" name="Inhaltsplatzhalter 14">
            <a:extLst>
              <a:ext uri="{FF2B5EF4-FFF2-40B4-BE49-F238E27FC236}">
                <a16:creationId xmlns:a16="http://schemas.microsoft.com/office/drawing/2014/main" id="{26403EB7-E598-63BC-BB75-A8F8E269E8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8412480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6472816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59130799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3576652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3776390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5018222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53079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909181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182094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Tür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Tür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Tür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Tür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Öffne 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Öffne 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Bleiben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Wechsel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oder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12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oder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1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oder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3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oder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0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oder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5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oder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603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970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67785-F914-5D04-1B87-E2EB8BD4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Szenarien für Variante 3</a:t>
            </a:r>
          </a:p>
        </p:txBody>
      </p:sp>
      <p:graphicFrame>
        <p:nvGraphicFramePr>
          <p:cNvPr id="15" name="Inhaltsplatzhalter 14">
            <a:extLst>
              <a:ext uri="{FF2B5EF4-FFF2-40B4-BE49-F238E27FC236}">
                <a16:creationId xmlns:a16="http://schemas.microsoft.com/office/drawing/2014/main" id="{26403EB7-E598-63BC-BB75-A8F8E269E8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92380"/>
              </p:ext>
            </p:extLst>
          </p:nvPr>
        </p:nvGraphicFramePr>
        <p:xfrm>
          <a:off x="838200" y="1825625"/>
          <a:ext cx="8412480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6472816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59130799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3576652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3776390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5018222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53079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909181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182094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Tür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Tür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Tür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Tür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Öffne 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Öffne 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C000"/>
                          </a:solidFill>
                        </a:rPr>
                        <a:t>Bleiben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C000"/>
                          </a:solidFill>
                        </a:rPr>
                        <a:t>Wechsel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oder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12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oder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1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oder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3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oder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0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oder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5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oder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Ziege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603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81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The Monty Hall Problem: Switch Doors or Stay? - YouTube">
            <a:extLst>
              <a:ext uri="{FF2B5EF4-FFF2-40B4-BE49-F238E27FC236}">
                <a16:creationId xmlns:a16="http://schemas.microsoft.com/office/drawing/2014/main" id="{B1AFB026-0DA5-56DD-373B-5616DAAB0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4" r="11284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solidFill>
            <a:srgbClr val="F5F5F5"/>
          </a:soli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AA9FAC-92FE-B5EC-560F-D02FE4E1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de-DE" sz="4000" dirty="0"/>
              <a:t>Worum geht 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E89D3F-DC89-A526-8AEC-75CC228BF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de-DE" sz="2000" dirty="0"/>
              <a:t>Ziegenproblem/</a:t>
            </a:r>
            <a:br>
              <a:rPr lang="de-DE" sz="2000" dirty="0"/>
            </a:br>
            <a:r>
              <a:rPr lang="de-DE" sz="2000" dirty="0"/>
              <a:t>Drei Türen Problem</a:t>
            </a:r>
          </a:p>
          <a:p>
            <a:r>
              <a:rPr lang="de-DE" sz="2000" dirty="0"/>
              <a:t>3 Türen, 1 Preis, 2 Nieten</a:t>
            </a:r>
          </a:p>
          <a:p>
            <a:r>
              <a:rPr lang="de-DE" sz="2000" dirty="0"/>
              <a:t>Man wählt eine Tür</a:t>
            </a:r>
          </a:p>
          <a:p>
            <a:r>
              <a:rPr lang="de-DE" sz="2000" dirty="0"/>
              <a:t>Host öffnet Niete</a:t>
            </a:r>
          </a:p>
          <a:p>
            <a:r>
              <a:rPr lang="de-DE" sz="2000" dirty="0"/>
              <a:t>Soll man wechseln?</a:t>
            </a:r>
          </a:p>
          <a:p>
            <a:r>
              <a:rPr lang="de-DE" sz="2000" dirty="0"/>
              <a:t>Ist es egal ob man wechselt?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88240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DAF13-CA3D-4DB1-431E-F53D60CC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6253E5-CA2B-984C-A9AD-6DE21BC4F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hlinkClick r:id="rId2"/>
              </a:rPr>
              <a:t>https://i.ytimg.com/vi/DlphpbxNTLw/maxresdefault.jpg</a:t>
            </a:r>
            <a:endParaRPr lang="de-DE" dirty="0"/>
          </a:p>
          <a:p>
            <a:r>
              <a:rPr lang="de-DE" dirty="0">
                <a:hlinkClick r:id="rId3"/>
              </a:rPr>
              <a:t>https://publichealth75.berkeley.edu/wp-content/uploads/2018/04/Selvin-Steve390.jpg</a:t>
            </a:r>
            <a:endParaRPr lang="de-DE" dirty="0"/>
          </a:p>
          <a:p>
            <a:r>
              <a:rPr lang="de-DE" dirty="0">
                <a:hlinkClick r:id="rId4"/>
              </a:rPr>
              <a:t>https://miro.medium.com/v2/resize:fit:1024/1*XX7FsCcI66K6NiTbW8p0Pw.jpeg</a:t>
            </a:r>
            <a:endParaRPr lang="de-DE" dirty="0"/>
          </a:p>
          <a:p>
            <a:r>
              <a:rPr lang="de-DE" dirty="0">
                <a:hlinkClick r:id="rId5"/>
              </a:rPr>
              <a:t>https://theedge.com.hk/wp-content/uploads/2021/07/Doors-1024x399.png</a:t>
            </a:r>
            <a:endParaRPr lang="de-DE" dirty="0"/>
          </a:p>
          <a:p>
            <a:r>
              <a:rPr lang="de-DE" dirty="0">
                <a:hlinkClick r:id="rId6"/>
              </a:rPr>
              <a:t>https://en.wikipedia.org/wiki/Monty_Hall_problem</a:t>
            </a:r>
            <a:endParaRPr lang="de-DE" dirty="0"/>
          </a:p>
          <a:p>
            <a:r>
              <a:rPr lang="de-DE" dirty="0">
                <a:hlinkClick r:id="rId7"/>
              </a:rPr>
              <a:t>https://www.untrammeledmind.com/2018/11/monty-hall-problem-and-variations-intuitive-solutions/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3393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6589B-6E86-8306-2D28-A6D47C4D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728886-E75E-3717-C5E6-5D23F3D06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https://www.businessinsider.com/the-monty-hall-problem-2013-3#-16</a:t>
            </a:r>
            <a:endParaRPr lang="de-DE" dirty="0"/>
          </a:p>
          <a:p>
            <a:r>
              <a:rPr lang="de-DE">
                <a:hlinkClick r:id="rId3"/>
              </a:rPr>
              <a:t>https://www.analyticsvidhya.com/blog/wp-content/uploads/2014/03/monty-hall1.gif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847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CE522-790B-0F5B-B417-A1BFAF1C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Steve </a:t>
            </a:r>
            <a:r>
              <a:rPr lang="de-DE" dirty="0" err="1"/>
              <a:t>Selvin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6F6B13-4941-D46D-BB6A-9478B7E85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1941 geboren</a:t>
            </a:r>
          </a:p>
          <a:p>
            <a:r>
              <a:rPr lang="de-DE" dirty="0"/>
              <a:t>Statistiker</a:t>
            </a:r>
          </a:p>
          <a:p>
            <a:r>
              <a:rPr lang="de-DE" dirty="0"/>
              <a:t>Verfasser des Problems</a:t>
            </a:r>
            <a:br>
              <a:rPr lang="de-DE" dirty="0"/>
            </a:br>
            <a:r>
              <a:rPr lang="de-DE" dirty="0"/>
              <a:t>mit Auflösung</a:t>
            </a:r>
          </a:p>
          <a:p>
            <a:r>
              <a:rPr lang="de-DE" dirty="0"/>
              <a:t>Veröffentlichung </a:t>
            </a:r>
            <a:br>
              <a:rPr lang="de-DE" dirty="0"/>
            </a:br>
            <a:r>
              <a:rPr lang="de-DE" dirty="0"/>
              <a:t>als Leserbrief</a:t>
            </a:r>
          </a:p>
          <a:p>
            <a:r>
              <a:rPr lang="de-DE" dirty="0"/>
              <a:t>Angelehnt an Spielshow</a:t>
            </a:r>
            <a:br>
              <a:rPr lang="de-DE" dirty="0"/>
            </a:br>
            <a:r>
              <a:rPr lang="de-DE" dirty="0"/>
              <a:t>„</a:t>
            </a:r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deal“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3BC3761-AC37-1563-8375-233D15A74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1" b="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19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44D0D-DA3B-E39D-AEF1-5C57A56C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Marilyn </a:t>
            </a:r>
            <a:r>
              <a:rPr lang="de-DE" dirty="0" err="1"/>
              <a:t>vos</a:t>
            </a:r>
            <a:r>
              <a:rPr lang="de-DE" dirty="0"/>
              <a:t> Savant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7EEA6-AE41-B1D7-D3CB-AC59782FD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1946 geboren </a:t>
            </a:r>
          </a:p>
          <a:p>
            <a:r>
              <a:rPr lang="de-DE" dirty="0"/>
              <a:t>Kolumnistin</a:t>
            </a:r>
          </a:p>
          <a:p>
            <a:r>
              <a:rPr lang="de-DE" dirty="0"/>
              <a:t>Schlauste Frau der Welt</a:t>
            </a:r>
          </a:p>
          <a:p>
            <a:r>
              <a:rPr lang="de-DE" dirty="0"/>
              <a:t>IQ von 228</a:t>
            </a:r>
          </a:p>
          <a:p>
            <a:r>
              <a:rPr lang="de-DE" dirty="0"/>
              <a:t>„Ask Marilyn“ im Magazin „Parade“</a:t>
            </a:r>
          </a:p>
          <a:p>
            <a:r>
              <a:rPr lang="de-DE" dirty="0"/>
              <a:t>Wurde 1990 in Leserbrief gefragt</a:t>
            </a:r>
          </a:p>
          <a:p>
            <a:r>
              <a:rPr lang="de-DE" dirty="0"/>
              <a:t>Antwort hat eine große</a:t>
            </a:r>
            <a:br>
              <a:rPr lang="de-DE" dirty="0"/>
            </a:br>
            <a:r>
              <a:rPr lang="de-DE" dirty="0"/>
              <a:t>Diskussion gestartet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7170" name="Picture 2" descr="UNDERESTIMATING MARILYN VOS SAVANT | by The Mayborn | Young Spurs | Medium">
            <a:extLst>
              <a:ext uri="{FF2B5EF4-FFF2-40B4-BE49-F238E27FC236}">
                <a16:creationId xmlns:a16="http://schemas.microsoft.com/office/drawing/2014/main" id="{CF608CFB-AD0E-D851-3F52-C1AEAECF0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2032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39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0F4AD520-84B4-64D5-3A1B-ACFEF5290A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302512"/>
            <a:ext cx="10905066" cy="425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98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E65D517-46E4-8037-A63D-629DE1253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644D0D-DA3B-E39D-AEF1-5C57A56C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76198"/>
            <a:ext cx="10477600" cy="1157242"/>
          </a:xfrm>
        </p:spPr>
        <p:txBody>
          <a:bodyPr>
            <a:normAutofit/>
          </a:bodyPr>
          <a:lstStyle/>
          <a:p>
            <a:r>
              <a:rPr lang="de-DE" sz="4000" dirty="0"/>
              <a:t>Szenarien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67FCCF5-BE30-C48C-3FDF-F702DCE55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128372"/>
              </p:ext>
            </p:extLst>
          </p:nvPr>
        </p:nvGraphicFramePr>
        <p:xfrm>
          <a:off x="1778909" y="2122098"/>
          <a:ext cx="8634186" cy="968979"/>
        </p:xfrm>
        <a:graphic>
          <a:graphicData uri="http://schemas.openxmlformats.org/drawingml/2006/table">
            <a:tbl>
              <a:tblPr/>
              <a:tblGrid>
                <a:gridCol w="1488760">
                  <a:extLst>
                    <a:ext uri="{9D8B030D-6E8A-4147-A177-3AD203B41FA5}">
                      <a16:colId xmlns:a16="http://schemas.microsoft.com/office/drawing/2014/main" val="3291002471"/>
                    </a:ext>
                  </a:extLst>
                </a:gridCol>
                <a:gridCol w="1488760">
                  <a:extLst>
                    <a:ext uri="{9D8B030D-6E8A-4147-A177-3AD203B41FA5}">
                      <a16:colId xmlns:a16="http://schemas.microsoft.com/office/drawing/2014/main" val="2177577623"/>
                    </a:ext>
                  </a:extLst>
                </a:gridCol>
                <a:gridCol w="1488760">
                  <a:extLst>
                    <a:ext uri="{9D8B030D-6E8A-4147-A177-3AD203B41FA5}">
                      <a16:colId xmlns:a16="http://schemas.microsoft.com/office/drawing/2014/main" val="2590228548"/>
                    </a:ext>
                  </a:extLst>
                </a:gridCol>
                <a:gridCol w="1930965">
                  <a:extLst>
                    <a:ext uri="{9D8B030D-6E8A-4147-A177-3AD203B41FA5}">
                      <a16:colId xmlns:a16="http://schemas.microsoft.com/office/drawing/2014/main" val="3545126414"/>
                    </a:ext>
                  </a:extLst>
                </a:gridCol>
                <a:gridCol w="2236941">
                  <a:extLst>
                    <a:ext uri="{9D8B030D-6E8A-4147-A177-3AD203B41FA5}">
                      <a16:colId xmlns:a16="http://schemas.microsoft.com/office/drawing/2014/main" val="2705549278"/>
                    </a:ext>
                  </a:extLst>
                </a:gridCol>
              </a:tblGrid>
              <a:tr h="96897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Hinter Tür 1</a:t>
                      </a:r>
                      <a:endParaRPr lang="de-DE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Hinter Tür 2</a:t>
                      </a:r>
                      <a:endParaRPr lang="de-D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Hinter Tür 3</a:t>
                      </a:r>
                      <a:endParaRPr lang="de-D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 err="1">
                          <a:effectLst/>
                          <a:latin typeface="Arial" panose="020B0604020202020204" pitchFamily="34" charset="0"/>
                        </a:rPr>
                        <a:t>Bleibe</a:t>
                      </a:r>
                      <a:r>
                        <a:rPr lang="en-US" sz="2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600" b="0" i="0" u="none" strike="noStrike" dirty="0" err="1">
                          <a:effectLst/>
                          <a:latin typeface="Arial" panose="020B0604020202020204" pitchFamily="34" charset="0"/>
                        </a:rPr>
                        <a:t>bei</a:t>
                      </a:r>
                      <a:r>
                        <a:rPr lang="en-US" sz="2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600" b="0" i="0" u="none" strike="noStrike" dirty="0" err="1">
                          <a:effectLst/>
                          <a:latin typeface="Arial" panose="020B0604020202020204" pitchFamily="34" charset="0"/>
                        </a:rPr>
                        <a:t>Tür</a:t>
                      </a:r>
                      <a:r>
                        <a:rPr lang="en-US" sz="2600" b="0" i="0" u="none" strike="noStrike" dirty="0">
                          <a:effectLst/>
                          <a:latin typeface="Arial" panose="020B0604020202020204" pitchFamily="34" charset="0"/>
                        </a:rPr>
                        <a:t> 1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 err="1">
                          <a:effectLst/>
                          <a:latin typeface="Arial" panose="020B0604020202020204" pitchFamily="34" charset="0"/>
                        </a:rPr>
                        <a:t>Wechsle</a:t>
                      </a:r>
                      <a:r>
                        <a:rPr lang="en-US" sz="2600" b="0" i="0" u="none" strike="noStrike" dirty="0">
                          <a:effectLst/>
                          <a:latin typeface="Arial" panose="020B0604020202020204" pitchFamily="34" charset="0"/>
                        </a:rPr>
                        <a:t> die </a:t>
                      </a:r>
                      <a:r>
                        <a:rPr lang="en-US" sz="2600" b="0" i="0" u="none" strike="noStrike" dirty="0" err="1">
                          <a:effectLst/>
                          <a:latin typeface="Arial" panose="020B0604020202020204" pitchFamily="34" charset="0"/>
                        </a:rPr>
                        <a:t>Tür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42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29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E65D517-46E4-8037-A63D-629DE1253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644D0D-DA3B-E39D-AEF1-5C57A56C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76198"/>
            <a:ext cx="10477600" cy="1157242"/>
          </a:xfrm>
        </p:spPr>
        <p:txBody>
          <a:bodyPr>
            <a:normAutofit/>
          </a:bodyPr>
          <a:lstStyle/>
          <a:p>
            <a:r>
              <a:rPr lang="de-DE" sz="4000" dirty="0"/>
              <a:t>Szenarien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67FCCF5-BE30-C48C-3FDF-F702DCE55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081226"/>
              </p:ext>
            </p:extLst>
          </p:nvPr>
        </p:nvGraphicFramePr>
        <p:xfrm>
          <a:off x="1778909" y="2122098"/>
          <a:ext cx="8634186" cy="1937958"/>
        </p:xfrm>
        <a:graphic>
          <a:graphicData uri="http://schemas.openxmlformats.org/drawingml/2006/table">
            <a:tbl>
              <a:tblPr/>
              <a:tblGrid>
                <a:gridCol w="1488760">
                  <a:extLst>
                    <a:ext uri="{9D8B030D-6E8A-4147-A177-3AD203B41FA5}">
                      <a16:colId xmlns:a16="http://schemas.microsoft.com/office/drawing/2014/main" val="3291002471"/>
                    </a:ext>
                  </a:extLst>
                </a:gridCol>
                <a:gridCol w="1488760">
                  <a:extLst>
                    <a:ext uri="{9D8B030D-6E8A-4147-A177-3AD203B41FA5}">
                      <a16:colId xmlns:a16="http://schemas.microsoft.com/office/drawing/2014/main" val="2177577623"/>
                    </a:ext>
                  </a:extLst>
                </a:gridCol>
                <a:gridCol w="1488760">
                  <a:extLst>
                    <a:ext uri="{9D8B030D-6E8A-4147-A177-3AD203B41FA5}">
                      <a16:colId xmlns:a16="http://schemas.microsoft.com/office/drawing/2014/main" val="2590228548"/>
                    </a:ext>
                  </a:extLst>
                </a:gridCol>
                <a:gridCol w="1930965">
                  <a:extLst>
                    <a:ext uri="{9D8B030D-6E8A-4147-A177-3AD203B41FA5}">
                      <a16:colId xmlns:a16="http://schemas.microsoft.com/office/drawing/2014/main" val="3545126414"/>
                    </a:ext>
                  </a:extLst>
                </a:gridCol>
                <a:gridCol w="2236941">
                  <a:extLst>
                    <a:ext uri="{9D8B030D-6E8A-4147-A177-3AD203B41FA5}">
                      <a16:colId xmlns:a16="http://schemas.microsoft.com/office/drawing/2014/main" val="2705549278"/>
                    </a:ext>
                  </a:extLst>
                </a:gridCol>
              </a:tblGrid>
              <a:tr h="96897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Hinter Tür 1</a:t>
                      </a:r>
                      <a:endParaRPr lang="de-DE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Hinter Tür 2</a:t>
                      </a:r>
                      <a:endParaRPr lang="de-D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Hinter Tür 3</a:t>
                      </a:r>
                      <a:endParaRPr lang="de-D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 err="1">
                          <a:effectLst/>
                          <a:latin typeface="Arial" panose="020B0604020202020204" pitchFamily="34" charset="0"/>
                        </a:rPr>
                        <a:t>Bleibe</a:t>
                      </a:r>
                      <a:r>
                        <a:rPr lang="en-US" sz="2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600" b="0" i="0" u="none" strike="noStrike" dirty="0" err="1">
                          <a:effectLst/>
                          <a:latin typeface="Arial" panose="020B0604020202020204" pitchFamily="34" charset="0"/>
                        </a:rPr>
                        <a:t>bei</a:t>
                      </a:r>
                      <a:r>
                        <a:rPr lang="en-US" sz="2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600" b="0" i="0" u="none" strike="noStrike" dirty="0" err="1">
                          <a:effectLst/>
                          <a:latin typeface="Arial" panose="020B0604020202020204" pitchFamily="34" charset="0"/>
                        </a:rPr>
                        <a:t>Tür</a:t>
                      </a:r>
                      <a:r>
                        <a:rPr lang="en-US" sz="2600" b="0" i="0" u="none" strike="noStrike" dirty="0">
                          <a:effectLst/>
                          <a:latin typeface="Arial" panose="020B0604020202020204" pitchFamily="34" charset="0"/>
                        </a:rPr>
                        <a:t> 1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effectLst/>
                          <a:latin typeface="Arial" panose="020B0604020202020204" pitchFamily="34" charset="0"/>
                        </a:rPr>
                        <a:t>Wechsle die Tür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42051"/>
                  </a:ext>
                </a:extLst>
              </a:tr>
              <a:tr h="96897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Ziege</a:t>
                      </a:r>
                      <a:endParaRPr lang="de-DE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Ziege</a:t>
                      </a:r>
                      <a:endParaRPr lang="de-DE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1" i="0" u="none" strike="noStrike" dirty="0">
                          <a:effectLst/>
                          <a:latin typeface="Arial" panose="020B0604020202020204" pitchFamily="34" charset="0"/>
                        </a:rPr>
                        <a:t>Auto</a:t>
                      </a:r>
                      <a:endParaRPr lang="de-DE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Gewinne Ziege</a:t>
                      </a:r>
                      <a:endParaRPr lang="de-DE" sz="17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1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Gewinne Auto</a:t>
                      </a:r>
                      <a:endParaRPr lang="de-DE" sz="1700" b="0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13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12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E65D517-46E4-8037-A63D-629DE1253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644D0D-DA3B-E39D-AEF1-5C57A56C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76198"/>
            <a:ext cx="10477600" cy="1157242"/>
          </a:xfrm>
        </p:spPr>
        <p:txBody>
          <a:bodyPr>
            <a:normAutofit/>
          </a:bodyPr>
          <a:lstStyle/>
          <a:p>
            <a:r>
              <a:rPr lang="de-DE" sz="4000" dirty="0"/>
              <a:t>Szenarien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67FCCF5-BE30-C48C-3FDF-F702DCE55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605597"/>
              </p:ext>
            </p:extLst>
          </p:nvPr>
        </p:nvGraphicFramePr>
        <p:xfrm>
          <a:off x="1778909" y="2122098"/>
          <a:ext cx="8634186" cy="2906937"/>
        </p:xfrm>
        <a:graphic>
          <a:graphicData uri="http://schemas.openxmlformats.org/drawingml/2006/table">
            <a:tbl>
              <a:tblPr/>
              <a:tblGrid>
                <a:gridCol w="1488760">
                  <a:extLst>
                    <a:ext uri="{9D8B030D-6E8A-4147-A177-3AD203B41FA5}">
                      <a16:colId xmlns:a16="http://schemas.microsoft.com/office/drawing/2014/main" val="3291002471"/>
                    </a:ext>
                  </a:extLst>
                </a:gridCol>
                <a:gridCol w="1488760">
                  <a:extLst>
                    <a:ext uri="{9D8B030D-6E8A-4147-A177-3AD203B41FA5}">
                      <a16:colId xmlns:a16="http://schemas.microsoft.com/office/drawing/2014/main" val="2177577623"/>
                    </a:ext>
                  </a:extLst>
                </a:gridCol>
                <a:gridCol w="1488760">
                  <a:extLst>
                    <a:ext uri="{9D8B030D-6E8A-4147-A177-3AD203B41FA5}">
                      <a16:colId xmlns:a16="http://schemas.microsoft.com/office/drawing/2014/main" val="2590228548"/>
                    </a:ext>
                  </a:extLst>
                </a:gridCol>
                <a:gridCol w="1930965">
                  <a:extLst>
                    <a:ext uri="{9D8B030D-6E8A-4147-A177-3AD203B41FA5}">
                      <a16:colId xmlns:a16="http://schemas.microsoft.com/office/drawing/2014/main" val="3545126414"/>
                    </a:ext>
                  </a:extLst>
                </a:gridCol>
                <a:gridCol w="2236941">
                  <a:extLst>
                    <a:ext uri="{9D8B030D-6E8A-4147-A177-3AD203B41FA5}">
                      <a16:colId xmlns:a16="http://schemas.microsoft.com/office/drawing/2014/main" val="2705549278"/>
                    </a:ext>
                  </a:extLst>
                </a:gridCol>
              </a:tblGrid>
              <a:tr h="96897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Hinter Tür 1</a:t>
                      </a:r>
                      <a:endParaRPr lang="de-DE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Hinter Tür 2</a:t>
                      </a:r>
                      <a:endParaRPr lang="de-D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Hinter Tür 3</a:t>
                      </a:r>
                      <a:endParaRPr lang="de-D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 err="1">
                          <a:effectLst/>
                          <a:latin typeface="Arial" panose="020B0604020202020204" pitchFamily="34" charset="0"/>
                        </a:rPr>
                        <a:t>Bleibe</a:t>
                      </a:r>
                      <a:r>
                        <a:rPr lang="en-US" sz="2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600" b="0" i="0" u="none" strike="noStrike" dirty="0" err="1">
                          <a:effectLst/>
                          <a:latin typeface="Arial" panose="020B0604020202020204" pitchFamily="34" charset="0"/>
                        </a:rPr>
                        <a:t>bei</a:t>
                      </a:r>
                      <a:r>
                        <a:rPr lang="en-US" sz="2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600" b="0" i="0" u="none" strike="noStrike" dirty="0" err="1">
                          <a:effectLst/>
                          <a:latin typeface="Arial" panose="020B0604020202020204" pitchFamily="34" charset="0"/>
                        </a:rPr>
                        <a:t>Tür</a:t>
                      </a:r>
                      <a:r>
                        <a:rPr lang="en-US" sz="2600" b="0" i="0" u="none" strike="noStrike" dirty="0">
                          <a:effectLst/>
                          <a:latin typeface="Arial" panose="020B0604020202020204" pitchFamily="34" charset="0"/>
                        </a:rPr>
                        <a:t> 1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effectLst/>
                          <a:latin typeface="Arial" panose="020B0604020202020204" pitchFamily="34" charset="0"/>
                        </a:rPr>
                        <a:t>Wechsle die Tür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42051"/>
                  </a:ext>
                </a:extLst>
              </a:tr>
              <a:tr h="96897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Ziege</a:t>
                      </a:r>
                      <a:endParaRPr lang="de-DE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Ziege</a:t>
                      </a:r>
                      <a:endParaRPr lang="de-DE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1" i="0" u="none" strike="noStrike" dirty="0">
                          <a:effectLst/>
                          <a:latin typeface="Arial" panose="020B0604020202020204" pitchFamily="34" charset="0"/>
                        </a:rPr>
                        <a:t>Auto</a:t>
                      </a:r>
                      <a:endParaRPr lang="de-DE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Gewinne Ziege</a:t>
                      </a:r>
                      <a:endParaRPr kumimoji="0" lang="de-DE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1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Gewinne Auto</a:t>
                      </a:r>
                      <a:endParaRPr lang="de-DE" sz="1700" b="0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13410"/>
                  </a:ext>
                </a:extLst>
              </a:tr>
              <a:tr h="96897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Ziege</a:t>
                      </a:r>
                      <a:endParaRPr lang="de-DE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1" i="0" u="none" strike="noStrike">
                          <a:effectLst/>
                          <a:latin typeface="Arial" panose="020B0604020202020204" pitchFamily="34" charset="0"/>
                        </a:rPr>
                        <a:t>Auto</a:t>
                      </a:r>
                      <a:endParaRPr lang="de-D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Ziege</a:t>
                      </a:r>
                      <a:endParaRPr lang="de-D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Gewinne Ziege</a:t>
                      </a:r>
                      <a:endParaRPr kumimoji="0" lang="de-DE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1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Gewinne Auto</a:t>
                      </a:r>
                      <a:endParaRPr lang="de-DE" sz="1700" b="0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668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87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E65D517-46E4-8037-A63D-629DE1253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644D0D-DA3B-E39D-AEF1-5C57A56C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76198"/>
            <a:ext cx="10477600" cy="1157242"/>
          </a:xfrm>
        </p:spPr>
        <p:txBody>
          <a:bodyPr>
            <a:normAutofit/>
          </a:bodyPr>
          <a:lstStyle/>
          <a:p>
            <a:r>
              <a:rPr lang="de-DE" sz="4000" dirty="0"/>
              <a:t>Szenarien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67FCCF5-BE30-C48C-3FDF-F702DCE55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474162"/>
              </p:ext>
            </p:extLst>
          </p:nvPr>
        </p:nvGraphicFramePr>
        <p:xfrm>
          <a:off x="1778909" y="2122098"/>
          <a:ext cx="8634186" cy="3875916"/>
        </p:xfrm>
        <a:graphic>
          <a:graphicData uri="http://schemas.openxmlformats.org/drawingml/2006/table">
            <a:tbl>
              <a:tblPr/>
              <a:tblGrid>
                <a:gridCol w="1488760">
                  <a:extLst>
                    <a:ext uri="{9D8B030D-6E8A-4147-A177-3AD203B41FA5}">
                      <a16:colId xmlns:a16="http://schemas.microsoft.com/office/drawing/2014/main" val="3291002471"/>
                    </a:ext>
                  </a:extLst>
                </a:gridCol>
                <a:gridCol w="1488760">
                  <a:extLst>
                    <a:ext uri="{9D8B030D-6E8A-4147-A177-3AD203B41FA5}">
                      <a16:colId xmlns:a16="http://schemas.microsoft.com/office/drawing/2014/main" val="2177577623"/>
                    </a:ext>
                  </a:extLst>
                </a:gridCol>
                <a:gridCol w="1488760">
                  <a:extLst>
                    <a:ext uri="{9D8B030D-6E8A-4147-A177-3AD203B41FA5}">
                      <a16:colId xmlns:a16="http://schemas.microsoft.com/office/drawing/2014/main" val="2590228548"/>
                    </a:ext>
                  </a:extLst>
                </a:gridCol>
                <a:gridCol w="1930965">
                  <a:extLst>
                    <a:ext uri="{9D8B030D-6E8A-4147-A177-3AD203B41FA5}">
                      <a16:colId xmlns:a16="http://schemas.microsoft.com/office/drawing/2014/main" val="3545126414"/>
                    </a:ext>
                  </a:extLst>
                </a:gridCol>
                <a:gridCol w="2236941">
                  <a:extLst>
                    <a:ext uri="{9D8B030D-6E8A-4147-A177-3AD203B41FA5}">
                      <a16:colId xmlns:a16="http://schemas.microsoft.com/office/drawing/2014/main" val="2705549278"/>
                    </a:ext>
                  </a:extLst>
                </a:gridCol>
              </a:tblGrid>
              <a:tr h="96897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Hinter Tür 1</a:t>
                      </a:r>
                      <a:endParaRPr lang="de-DE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Hinter Tür 2</a:t>
                      </a:r>
                      <a:endParaRPr lang="de-D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Hinter Tür 3</a:t>
                      </a:r>
                      <a:endParaRPr lang="de-D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 err="1">
                          <a:effectLst/>
                          <a:latin typeface="Arial" panose="020B0604020202020204" pitchFamily="34" charset="0"/>
                        </a:rPr>
                        <a:t>Bleibe</a:t>
                      </a:r>
                      <a:r>
                        <a:rPr lang="en-US" sz="2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600" b="0" i="0" u="none" strike="noStrike" dirty="0" err="1">
                          <a:effectLst/>
                          <a:latin typeface="Arial" panose="020B0604020202020204" pitchFamily="34" charset="0"/>
                        </a:rPr>
                        <a:t>bei</a:t>
                      </a:r>
                      <a:r>
                        <a:rPr lang="en-US" sz="2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600" b="0" i="0" u="none" strike="noStrike" dirty="0" err="1">
                          <a:effectLst/>
                          <a:latin typeface="Arial" panose="020B0604020202020204" pitchFamily="34" charset="0"/>
                        </a:rPr>
                        <a:t>Tür</a:t>
                      </a:r>
                      <a:r>
                        <a:rPr lang="en-US" sz="2600" b="0" i="0" u="none" strike="noStrike" dirty="0">
                          <a:effectLst/>
                          <a:latin typeface="Arial" panose="020B0604020202020204" pitchFamily="34" charset="0"/>
                        </a:rPr>
                        <a:t> 1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effectLst/>
                          <a:latin typeface="Arial" panose="020B0604020202020204" pitchFamily="34" charset="0"/>
                        </a:rPr>
                        <a:t>Wechsle die Tür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42051"/>
                  </a:ext>
                </a:extLst>
              </a:tr>
              <a:tr h="96897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Ziege</a:t>
                      </a:r>
                      <a:endParaRPr lang="de-DE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Ziege</a:t>
                      </a:r>
                      <a:endParaRPr lang="de-DE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1" i="0" u="none" strike="noStrike" dirty="0">
                          <a:effectLst/>
                          <a:latin typeface="Arial" panose="020B0604020202020204" pitchFamily="34" charset="0"/>
                        </a:rPr>
                        <a:t>Auto</a:t>
                      </a:r>
                      <a:endParaRPr lang="de-DE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Gewinne Ziege</a:t>
                      </a:r>
                      <a:endParaRPr kumimoji="0" lang="de-DE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1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Gewinne Auto</a:t>
                      </a:r>
                      <a:endParaRPr lang="de-DE" sz="1700" b="0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13410"/>
                  </a:ext>
                </a:extLst>
              </a:tr>
              <a:tr h="96897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Ziege</a:t>
                      </a:r>
                      <a:endParaRPr lang="de-DE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1" i="0" u="none" strike="noStrike">
                          <a:effectLst/>
                          <a:latin typeface="Arial" panose="020B0604020202020204" pitchFamily="34" charset="0"/>
                        </a:rPr>
                        <a:t>Auto</a:t>
                      </a:r>
                      <a:endParaRPr lang="de-D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Ziege</a:t>
                      </a:r>
                      <a:endParaRPr lang="de-D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Gewinne Ziege</a:t>
                      </a:r>
                      <a:endParaRPr kumimoji="0" lang="de-DE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1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Gewinne Auto</a:t>
                      </a:r>
                      <a:endParaRPr lang="de-DE" sz="1700" b="0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668507"/>
                  </a:ext>
                </a:extLst>
              </a:tr>
              <a:tr h="96897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1" i="0" u="none" strike="noStrike">
                          <a:effectLst/>
                          <a:latin typeface="Arial" panose="020B0604020202020204" pitchFamily="34" charset="0"/>
                        </a:rPr>
                        <a:t>Auto</a:t>
                      </a:r>
                      <a:endParaRPr lang="de-D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Ziege</a:t>
                      </a:r>
                      <a:endParaRPr lang="de-D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Ziege</a:t>
                      </a:r>
                      <a:endParaRPr lang="de-D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1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Gewinne Auto</a:t>
                      </a:r>
                      <a:endParaRPr lang="de-DE" sz="1700" b="0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Gewinne Ziege</a:t>
                      </a:r>
                      <a:endParaRPr lang="de-DE" sz="17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664" marR="132664" marT="66275" marB="6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54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69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Microsoft Office PowerPoint</Application>
  <PresentationFormat>Breitbild</PresentationFormat>
  <Paragraphs>283</Paragraphs>
  <Slides>21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</vt:lpstr>
      <vt:lpstr>PowerPoint-Präsentation</vt:lpstr>
      <vt:lpstr>Worum geht es?</vt:lpstr>
      <vt:lpstr>Steve Selvin</vt:lpstr>
      <vt:lpstr>Marilyn vos Savant</vt:lpstr>
      <vt:lpstr>PowerPoint-Präsentation</vt:lpstr>
      <vt:lpstr>Szenarien</vt:lpstr>
      <vt:lpstr>Szenarien</vt:lpstr>
      <vt:lpstr>Szenarien</vt:lpstr>
      <vt:lpstr>Szenarien</vt:lpstr>
      <vt:lpstr>Szenarien</vt:lpstr>
      <vt:lpstr>Baumdiagramm</vt:lpstr>
      <vt:lpstr>Modifizierte Variante 1</vt:lpstr>
      <vt:lpstr>PowerPoint-Präsentation</vt:lpstr>
      <vt:lpstr>PowerPoint-Präsentation</vt:lpstr>
      <vt:lpstr> Modifizierte  Variante 3 </vt:lpstr>
      <vt:lpstr>Szenarien für Variante 3</vt:lpstr>
      <vt:lpstr>Szenarien für Variante 3</vt:lpstr>
      <vt:lpstr>Szenarien für Variante 3</vt:lpstr>
      <vt:lpstr>Szenarien für Variante 3</vt:lpstr>
      <vt:lpstr>Quellen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Immanuel Mueller</dc:creator>
  <cp:lastModifiedBy>Immanuel Mueller</cp:lastModifiedBy>
  <cp:revision>3</cp:revision>
  <dcterms:created xsi:type="dcterms:W3CDTF">2024-04-24T11:56:16Z</dcterms:created>
  <dcterms:modified xsi:type="dcterms:W3CDTF">2024-04-26T02:02:21Z</dcterms:modified>
</cp:coreProperties>
</file>