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EEB12-9D30-4281-8C50-5FC271B0D87B}" type="datetimeFigureOut">
              <a:rPr lang="en-US"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7F18C-A9F8-4C7B-AB60-70B179BECF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90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7F18C-A9F8-4C7B-AB60-70B179BECF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75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7F18C-A9F8-4C7B-AB60-70B179BECF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93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7F18C-A9F8-4C7B-AB60-70B179BECF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7F18C-A9F8-4C7B-AB60-70B179BECF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7F18C-A9F8-4C7B-AB60-70B179BECF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5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7F18C-A9F8-4C7B-AB60-70B179BECF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0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7F18C-A9F8-4C7B-AB60-70B179BECF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7F18C-A9F8-4C7B-AB60-70B179BECF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69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7F18C-A9F8-4C7B-AB60-70B179BECF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5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7F18C-A9F8-4C7B-AB60-70B179BECF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17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7F18C-A9F8-4C7B-AB60-70B179BECF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7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7F18C-A9F8-4C7B-AB60-70B179BECF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6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Rayvon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Real-time raycasting for VR in Mantle</a:t>
            </a:r>
          </a:p>
          <a:p>
            <a:r>
              <a:rPr lang="pt-BR" i="1"/>
              <a:t>Felipe Gomez-Frittelli</a:t>
            </a:r>
          </a:p>
          <a:p>
            <a:r>
              <a:rPr lang="pt-BR" i="1"/>
              <a:t>15-418 Final Project S'15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complex, foveal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"Raycast" is an effect that can execute in any stage!</a:t>
            </a:r>
          </a:p>
        </p:txBody>
      </p:sp>
      <p:sp>
        <p:nvSpPr>
          <p:cNvPr id="4" name="Can 3"/>
          <p:cNvSpPr/>
          <p:nvPr/>
        </p:nvSpPr>
        <p:spPr>
          <a:xfrm>
            <a:off x="4949438" y="3172367"/>
            <a:ext cx="2438400" cy="11615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Structured Buffers</a:t>
            </a:r>
          </a:p>
          <a:p>
            <a:pPr algn="ctr"/>
            <a:r>
              <a:rPr lang="en-US"/>
              <a:t>(Scene data)</a:t>
            </a:r>
          </a:p>
        </p:txBody>
      </p:sp>
      <p:sp>
        <p:nvSpPr>
          <p:cNvPr id="5" name="Can 4"/>
          <p:cNvSpPr/>
          <p:nvPr/>
        </p:nvSpPr>
        <p:spPr>
          <a:xfrm>
            <a:off x="265104" y="3038882"/>
            <a:ext cx="1881188" cy="12347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Vertex Buffer</a:t>
            </a:r>
          </a:p>
          <a:p>
            <a:pPr algn="ctr"/>
            <a:r>
              <a:rPr lang="en-US"/>
              <a:t>(Screen-space sample positions)</a:t>
            </a:r>
          </a:p>
        </p:txBody>
      </p:sp>
      <p:sp>
        <p:nvSpPr>
          <p:cNvPr id="6" name="Snip Single Corner Rectangle 5"/>
          <p:cNvSpPr/>
          <p:nvPr/>
        </p:nvSpPr>
        <p:spPr>
          <a:xfrm>
            <a:off x="274638" y="4902200"/>
            <a:ext cx="1658163" cy="152717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Vertex Shader:</a:t>
            </a:r>
          </a:p>
          <a:p>
            <a:r>
              <a:rPr lang="en-US"/>
              <a:t>Fetch indexed quads (screen tiles)</a:t>
            </a:r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Snip Single Corner Rectangle 6"/>
          <p:cNvSpPr/>
          <p:nvPr/>
        </p:nvSpPr>
        <p:spPr>
          <a:xfrm>
            <a:off x="2496049" y="4880937"/>
            <a:ext cx="1881148" cy="152717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Hull Shader:</a:t>
            </a:r>
          </a:p>
          <a:p>
            <a:r>
              <a:rPr lang="en-US"/>
              <a:t>Compute tess factors by distance from focal point</a:t>
            </a:r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5485488" y="4938447"/>
            <a:ext cx="1881148" cy="152717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Domain Shader:</a:t>
            </a:r>
          </a:p>
          <a:p>
            <a:r>
              <a:rPr lang="en-US"/>
              <a:t>Raycast and shade</a:t>
            </a:r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Snip Single Corner Rectangle 8"/>
          <p:cNvSpPr/>
          <p:nvPr/>
        </p:nvSpPr>
        <p:spPr>
          <a:xfrm>
            <a:off x="8034138" y="4924070"/>
            <a:ext cx="1881148" cy="152717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Geom. Shader:</a:t>
            </a:r>
          </a:p>
          <a:p>
            <a:r>
              <a:rPr lang="en-US"/>
              <a:t>Form output quads</a:t>
            </a:r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9996823" y="3419708"/>
            <a:ext cx="1881148" cy="152717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Pixel Shader:</a:t>
            </a:r>
          </a:p>
          <a:p>
            <a:r>
              <a:rPr lang="en-US"/>
              <a:t>Bilinearly interpolate ray samples over screen tiles</a:t>
            </a:r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98345" y="1520844"/>
            <a:ext cx="2066692" cy="10630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Render Target</a:t>
            </a:r>
          </a:p>
        </p:txBody>
      </p:sp>
      <p:sp>
        <p:nvSpPr>
          <p:cNvPr id="12" name="Up Arrow 11"/>
          <p:cNvSpPr/>
          <p:nvPr/>
        </p:nvSpPr>
        <p:spPr>
          <a:xfrm>
            <a:off x="10644856" y="2691371"/>
            <a:ext cx="484187" cy="62477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984375" y="5562600"/>
            <a:ext cx="459098" cy="48418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411663" y="5337717"/>
            <a:ext cx="998537" cy="87448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TESS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7433445" y="5553518"/>
            <a:ext cx="459098" cy="48418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/>
          <p:cNvSpPr/>
          <p:nvPr/>
        </p:nvSpPr>
        <p:spPr>
          <a:xfrm>
            <a:off x="10019780" y="5174783"/>
            <a:ext cx="850392" cy="731520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865188" y="4319084"/>
            <a:ext cx="484187" cy="51326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984838" y="4361599"/>
            <a:ext cx="484187" cy="51326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8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Rayvon Project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World's coolest ray-triangle intersection :D</a:t>
            </a:r>
          </a:p>
          <a:p>
            <a:endParaRPr lang="en-US"/>
          </a:p>
          <a:p>
            <a:r>
              <a:rPr lang="en-US"/>
              <a:t>Simplistic, barebones raycaster in Mantle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Samples primary visibility per-pixel, outputs simple N-dot-L color to screen</a:t>
            </a:r>
          </a:p>
          <a:p>
            <a:pPr lvl="1"/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Fast raycasting for real scenes requires good acceleration structures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An original goal of this project was to implement fast BVH construction on GPU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This turned out to take more time than I had available, and is hampered by lack of fast sort and ballot() intrinsic in HLSL</a:t>
            </a:r>
          </a:p>
        </p:txBody>
      </p:sp>
    </p:spTree>
    <p:extLst>
      <p:ext uri="{BB962C8B-B14F-4D97-AF65-F5344CB8AC3E}">
        <p14:creationId xmlns:p14="http://schemas.microsoft.com/office/powerpoint/2010/main" val="66366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Offline SBVH construction as a preprocess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BVH traversal in HLSL shaders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No global ray pools, no re-shuffling of rays within warps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alibri"/>
              </a:rPr>
              <a:t>Packets are independent and execute when/wherever the GPU scheduler can fit them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alibri"/>
              </a:rPr>
              <a:t>No access to shared memory except in compute shaders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While-while loop with leaves postponed in per-thread memory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alibri"/>
              </a:rPr>
              <a:t>Best performance for primary rays - generally coherent packets</a:t>
            </a:r>
          </a:p>
          <a:p>
            <a:pPr lvl="2"/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Sync draw calls per-row with scanline reads from an Oculus via LiquidVR</a:t>
            </a:r>
          </a:p>
        </p:txBody>
      </p:sp>
    </p:spTree>
    <p:extLst>
      <p:ext uri="{BB962C8B-B14F-4D97-AF65-F5344CB8AC3E}">
        <p14:creationId xmlns:p14="http://schemas.microsoft.com/office/powerpoint/2010/main" val="78691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Raycasting for 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Interactive rendering applications determine </a:t>
            </a:r>
            <a:r>
              <a:rPr lang="en-US" u="sng"/>
              <a:t>visibility</a:t>
            </a:r>
            <a:r>
              <a:rPr lang="en-US"/>
              <a:t> and </a:t>
            </a:r>
            <a:r>
              <a:rPr lang="en-US" u="sng"/>
              <a:t>coverage</a:t>
            </a:r>
            <a:r>
              <a:rPr lang="en-US"/>
              <a:t> by </a:t>
            </a:r>
            <a:r>
              <a:rPr lang="en-US" b="1"/>
              <a:t>rasterization</a:t>
            </a:r>
          </a:p>
          <a:p>
            <a:r>
              <a:rPr lang="en-US"/>
              <a:t>This has two requirements / drawbacks:</a:t>
            </a:r>
          </a:p>
          <a:p>
            <a:pPr lvl="1"/>
            <a:r>
              <a:rPr lang="en-US"/>
              <a:t>Need(?) a uniform grid of coverage samples</a:t>
            </a:r>
          </a:p>
          <a:p>
            <a:pPr lvl="1"/>
            <a:r>
              <a:rPr lang="en-US"/>
              <a:t>Have to sample entire image at once (or incur cost of repeatedly transforming objects)</a:t>
            </a:r>
          </a:p>
          <a:p>
            <a:r>
              <a:rPr lang="en-US"/>
              <a:t>Raycasting can solve these problems!</a:t>
            </a:r>
          </a:p>
          <a:p>
            <a:pPr lvl="1"/>
            <a:r>
              <a:rPr lang="en-US"/>
              <a:t>Test visibility only where you want to, </a:t>
            </a:r>
            <a:r>
              <a:rPr lang="en-US" i="1"/>
              <a:t>when</a:t>
            </a:r>
            <a:r>
              <a:rPr lang="en-US"/>
              <a:t> you want to!</a:t>
            </a:r>
          </a:p>
        </p:txBody>
      </p:sp>
    </p:spTree>
    <p:extLst>
      <p:ext uri="{BB962C8B-B14F-4D97-AF65-F5344CB8AC3E}">
        <p14:creationId xmlns:p14="http://schemas.microsoft.com/office/powerpoint/2010/main" val="403940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raycasting?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Head-mounted displays (HMD) require very high resolution</a:t>
            </a:r>
          </a:p>
          <a:p>
            <a:pPr lvl="1"/>
            <a:r>
              <a:rPr lang="en-US"/>
              <a:t>But maybe not </a:t>
            </a:r>
            <a:r>
              <a:rPr lang="en-US" u="sng"/>
              <a:t>uniform</a:t>
            </a:r>
            <a:r>
              <a:rPr lang="en-US"/>
              <a:t> resolution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Eye tracking in future displays will make foveal rendering a real possibility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To prevent "simulation sickness" very low latency is also required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If the user moves his/her head, the camera </a:t>
            </a:r>
            <a:r>
              <a:rPr lang="en-US" u="sng">
                <a:solidFill>
                  <a:srgbClr val="000000"/>
                </a:solidFill>
                <a:latin typeface="Calibri"/>
              </a:rPr>
              <a:t>must</a:t>
            </a:r>
            <a:r>
              <a:rPr lang="en-US">
                <a:solidFill>
                  <a:srgbClr val="000000"/>
                </a:solidFill>
                <a:latin typeface="Calibri"/>
              </a:rPr>
              <a:t> follow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From Oculus SDK best practices: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alibri"/>
              </a:rPr>
              <a:t>At least 75 fps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alibri"/>
              </a:rPr>
              <a:t>&lt;15 ms sensor-to-pixel latency (10 ms is ideal)</a:t>
            </a:r>
          </a:p>
        </p:txBody>
      </p:sp>
    </p:spTree>
    <p:extLst>
      <p:ext uri="{BB962C8B-B14F-4D97-AF65-F5344CB8AC3E}">
        <p14:creationId xmlns:p14="http://schemas.microsoft.com/office/powerpoint/2010/main" val="238045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raycasting?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Rasterization requires the entire frame to be rendered in advance</a:t>
            </a:r>
          </a:p>
          <a:p>
            <a:r>
              <a:rPr lang="en-US"/>
              <a:t>But displays don't read entire images at once ...</a:t>
            </a:r>
          </a:p>
          <a:p>
            <a:r>
              <a:rPr lang="en-US"/>
              <a:t>...they read one pixel at a time, in rows (or 'scanlines')!</a:t>
            </a:r>
          </a:p>
          <a:p>
            <a:endParaRPr lang="en-US"/>
          </a:p>
          <a:p>
            <a:r>
              <a:rPr lang="en-US"/>
              <a:t>Instead of preparing the entire image before the first row is scanned, why not just prepare the first row?</a:t>
            </a:r>
          </a:p>
          <a:p>
            <a:pPr lvl="1"/>
            <a:r>
              <a:rPr lang="en-US"/>
              <a:t>Sample visibility by casting rays through pixels just ahead of the display scan-out</a:t>
            </a:r>
          </a:p>
          <a:p>
            <a:pPr lvl="1"/>
            <a:r>
              <a:rPr lang="en-US"/>
              <a:t>"Beam-chasing" raycaster</a:t>
            </a:r>
          </a:p>
        </p:txBody>
      </p:sp>
    </p:spTree>
    <p:extLst>
      <p:ext uri="{BB962C8B-B14F-4D97-AF65-F5344CB8AC3E}">
        <p14:creationId xmlns:p14="http://schemas.microsoft.com/office/powerpoint/2010/main" val="239592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Rayvon 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HLSL raycasting functions mappable to any shader stage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Rays are primitives in graphics - they should fit naturally into any renderer</a:t>
            </a:r>
          </a:p>
          <a:p>
            <a:pPr lvl="1"/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/>
              <a:t>Real-time raycasting and foveal rendering in Mantle</a:t>
            </a:r>
          </a:p>
          <a:p>
            <a:pPr lvl="1"/>
            <a:r>
              <a:rPr lang="en-US"/>
              <a:t>Show that interactive raycasting is feasible for VR-quality scenes</a:t>
            </a:r>
          </a:p>
          <a:p>
            <a:pPr lvl="1"/>
            <a:r>
              <a:rPr lang="en-US" u="sng"/>
              <a:t>Not</a:t>
            </a:r>
            <a:r>
              <a:rPr lang="en-US"/>
              <a:t> a recursive raytracer!</a:t>
            </a:r>
          </a:p>
          <a:p>
            <a:pPr lvl="1"/>
            <a:endParaRPr lang="en-US"/>
          </a:p>
          <a:p>
            <a:r>
              <a:rPr lang="en-US"/>
              <a:t>Synchronize raycasting with display read-out</a:t>
            </a:r>
          </a:p>
          <a:p>
            <a:pPr lvl="1"/>
            <a:r>
              <a:rPr lang="en-US"/>
              <a:t>How close to the "beam" can we get?</a:t>
            </a:r>
          </a:p>
        </p:txBody>
      </p:sp>
    </p:spTree>
    <p:extLst>
      <p:ext uri="{BB962C8B-B14F-4D97-AF65-F5344CB8AC3E}">
        <p14:creationId xmlns:p14="http://schemas.microsoft.com/office/powerpoint/2010/main" val="190011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Mantle?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Mantle is a new, low-level graphics API from AMD</a:t>
            </a:r>
          </a:p>
          <a:p>
            <a:r>
              <a:rPr lang="en-US"/>
              <a:t>Designed to bring console-style memory and command buffer control to PC's, allowing deeper optimization at cost of programmer effort</a:t>
            </a:r>
          </a:p>
          <a:p>
            <a:endParaRPr lang="en-US"/>
          </a:p>
          <a:p>
            <a:r>
              <a:rPr lang="en-US"/>
              <a:t>Mantle also provides synchronization tools that avoid the CPU</a:t>
            </a:r>
          </a:p>
          <a:p>
            <a:pPr lvl="1"/>
            <a:r>
              <a:rPr lang="en-US"/>
              <a:t>Detect scanline read position from display</a:t>
            </a:r>
          </a:p>
          <a:p>
            <a:pPr lvl="1"/>
            <a:r>
              <a:rPr lang="en-US"/>
              <a:t>Signal 'events' in active command buffers - launch rays when they are needed, without waiting in a CPU thread</a:t>
            </a:r>
          </a:p>
        </p:txBody>
      </p:sp>
    </p:spTree>
    <p:extLst>
      <p:ext uri="{BB962C8B-B14F-4D97-AF65-F5344CB8AC3E}">
        <p14:creationId xmlns:p14="http://schemas.microsoft.com/office/powerpoint/2010/main" val="334237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HLSL raycasting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Mantle takes input from compiled shaders, typically written in HLSL</a:t>
            </a:r>
          </a:p>
          <a:p>
            <a:r>
              <a:rPr lang="en-US"/>
              <a:t>An HLSL implementation is portable and fits in any engine</a:t>
            </a:r>
          </a:p>
          <a:p>
            <a:r>
              <a:rPr lang="en-US"/>
              <a:t>Two options for implementing raycasting:</a:t>
            </a:r>
          </a:p>
          <a:p>
            <a:pPr lvl="1"/>
            <a:r>
              <a:rPr lang="en-US"/>
              <a:t>HLSL Compute - GPGPU programming similar to CUDA</a:t>
            </a:r>
          </a:p>
          <a:p>
            <a:pPr lvl="2"/>
            <a:r>
              <a:rPr lang="en-US"/>
              <a:t>No memory manipulation (HLSL shader resources, no pointers)</a:t>
            </a:r>
          </a:p>
          <a:p>
            <a:pPr lvl="2"/>
            <a:r>
              <a:rPr lang="en-US"/>
              <a:t>No ballot() intrinsic!</a:t>
            </a:r>
          </a:p>
          <a:p>
            <a:pPr lvl="1"/>
            <a:r>
              <a:rPr lang="en-US"/>
              <a:t>Graphics stages (VS, HS, DS, GS, PS)</a:t>
            </a:r>
          </a:p>
          <a:p>
            <a:pPr lvl="2"/>
            <a:r>
              <a:rPr lang="en-US"/>
              <a:t>Shader model 5.0 allows any resources bound to any stage!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6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approach: raycasting in shaders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ray is just a point with metadata (direction, min/max t, etc.)</a:t>
            </a:r>
          </a:p>
          <a:p>
            <a:pPr lvl="1"/>
            <a:r>
              <a:rPr lang="en-US"/>
              <a:t>a.k.a. a vertex!</a:t>
            </a:r>
          </a:p>
          <a:p>
            <a:r>
              <a:rPr lang="en-US"/>
              <a:t>We can take advantage of the GPU scheduler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No atomic input/output buffers for rays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Input rays are just a mesh - a list of vertices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Output is to an image - no intermediate state necessary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The GPU scheduler defaults to</a:t>
            </a:r>
            <a:r>
              <a:rPr lang="en-US" i="1">
                <a:solidFill>
                  <a:srgbClr val="000000"/>
                </a:solidFill>
                <a:latin typeface="Calibri"/>
              </a:rPr>
              <a:t> packet tracing</a:t>
            </a:r>
            <a:r>
              <a:rPr lang="en-US">
                <a:solidFill>
                  <a:srgbClr val="000000"/>
                </a:solidFill>
                <a:latin typeface="Calibri"/>
              </a:rPr>
              <a:t> - a batch of rays in a shader launch</a:t>
            </a:r>
          </a:p>
        </p:txBody>
      </p:sp>
    </p:spTree>
    <p:extLst>
      <p:ext uri="{BB962C8B-B14F-4D97-AF65-F5344CB8AC3E}">
        <p14:creationId xmlns:p14="http://schemas.microsoft.com/office/powerpoint/2010/main" val="378662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01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Each Vertex Shader launch is a packet trace!</a:t>
            </a:r>
          </a:p>
        </p:txBody>
      </p:sp>
      <p:sp>
        <p:nvSpPr>
          <p:cNvPr id="5" name="Can 4"/>
          <p:cNvSpPr/>
          <p:nvPr/>
        </p:nvSpPr>
        <p:spPr>
          <a:xfrm>
            <a:off x="1393825" y="4739036"/>
            <a:ext cx="1881188" cy="12347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Vertex Buffer</a:t>
            </a:r>
          </a:p>
          <a:p>
            <a:pPr algn="ctr"/>
            <a:r>
              <a:rPr lang="en-US"/>
              <a:t>(Screen-space sample positions)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380409" y="5190572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>
            <a:off x="4594225" y="4465638"/>
            <a:ext cx="3014663" cy="1731614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Vertex Shader: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Transform screen-to-world</a:t>
            </a:r>
            <a:endParaRPr lang="en-US">
              <a:solidFill>
                <a:srgbClr val="FFFFFF"/>
              </a:solidFill>
              <a:latin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/>
              <a:t>Perform ray-bvh intersection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rgbClr val="FFFFFF"/>
                </a:solidFill>
                <a:latin typeface="Calibri"/>
              </a:rPr>
              <a:t>Compute shaded color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7701705" y="5257203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>
            <a:off x="8853488" y="4486275"/>
            <a:ext cx="2512858" cy="1731963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Pixel Shader: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Pass-through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rgbClr val="FFFFFF"/>
                </a:solidFill>
                <a:latin typeface="Calibri"/>
              </a:rPr>
              <a:t>(Can apply image ops, blending, etc.)</a:t>
            </a:r>
          </a:p>
        </p:txBody>
      </p:sp>
      <p:sp>
        <p:nvSpPr>
          <p:cNvPr id="11" name="Up Arrow 10"/>
          <p:cNvSpPr/>
          <p:nvPr/>
        </p:nvSpPr>
        <p:spPr>
          <a:xfrm>
            <a:off x="10377488" y="3702746"/>
            <a:ext cx="484187" cy="624779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78975" y="2500856"/>
            <a:ext cx="2066692" cy="10630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Render Target</a:t>
            </a:r>
          </a:p>
        </p:txBody>
      </p:sp>
      <p:sp>
        <p:nvSpPr>
          <p:cNvPr id="13" name="Can 12"/>
          <p:cNvSpPr/>
          <p:nvPr/>
        </p:nvSpPr>
        <p:spPr>
          <a:xfrm>
            <a:off x="2785095" y="2566988"/>
            <a:ext cx="2438400" cy="15692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Structured Buffers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/>
              <a:t>Scene geometry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/>
              <a:t>BVH</a:t>
            </a:r>
            <a:endParaRPr lang="en-US">
              <a:solidFill>
                <a:srgbClr val="FFFFFF"/>
              </a:solidFill>
              <a:latin typeface="Calibri"/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US"/>
              <a:t>Material Data</a:t>
            </a:r>
          </a:p>
        </p:txBody>
      </p:sp>
      <p:sp>
        <p:nvSpPr>
          <p:cNvPr id="14" name="Bent-Up Arrow 13"/>
          <p:cNvSpPr/>
          <p:nvPr/>
        </p:nvSpPr>
        <p:spPr>
          <a:xfrm flipV="1">
            <a:off x="5403595" y="3513672"/>
            <a:ext cx="850392" cy="731520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3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Rayvon</vt:lpstr>
      <vt:lpstr>Raycasting for Visibility</vt:lpstr>
      <vt:lpstr>Why raycasting?</vt:lpstr>
      <vt:lpstr>Why raycasting?</vt:lpstr>
      <vt:lpstr>Rayvon Project Goals</vt:lpstr>
      <vt:lpstr>Why Mantle?</vt:lpstr>
      <vt:lpstr>HLSL raycasting</vt:lpstr>
      <vt:lpstr>Our approach: raycasting in shaders</vt:lpstr>
      <vt:lpstr>A Simple Pipeline</vt:lpstr>
      <vt:lpstr>A complex, foveal pipeline</vt:lpstr>
      <vt:lpstr>Rayvon Project Status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Rayvon</dc:title>
  <dc:creator/>
  <cp:lastModifiedBy/>
  <cp:revision>2</cp:revision>
  <dcterms:created xsi:type="dcterms:W3CDTF">2012-07-27T01:16:44Z</dcterms:created>
  <dcterms:modified xsi:type="dcterms:W3CDTF">2015-05-11T14:46:28Z</dcterms:modified>
</cp:coreProperties>
</file>