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16" r:id="rId6"/>
    <p:sldId id="317" r:id="rId7"/>
    <p:sldId id="335" r:id="rId8"/>
    <p:sldId id="336" r:id="rId9"/>
    <p:sldId id="337" r:id="rId10"/>
    <p:sldId id="343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8C9EAD"/>
    <a:srgbClr val="000000"/>
    <a:srgbClr val="333F50"/>
    <a:srgbClr val="243F59"/>
    <a:srgbClr val="859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5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.peres@FCT.UNL.PT" userId="77526221-2862-44d3-ac5e-914b2e110e7a" providerId="ADAL" clId="{0F63215B-5F95-4D02-B79E-179A2E78A9A6}"/>
    <pc:docChg chg="modSld modMainMaster">
      <pc:chgData name="ra.peres@FCT.UNL.PT" userId="77526221-2862-44d3-ac5e-914b2e110e7a" providerId="ADAL" clId="{0F63215B-5F95-4D02-B79E-179A2E78A9A6}" dt="2023-03-08T00:00:10.321" v="84" actId="6549"/>
      <pc:docMkLst>
        <pc:docMk/>
      </pc:docMkLst>
      <pc:sldChg chg="modSp mod">
        <pc:chgData name="ra.peres@FCT.UNL.PT" userId="77526221-2862-44d3-ac5e-914b2e110e7a" providerId="ADAL" clId="{0F63215B-5F95-4D02-B79E-179A2E78A9A6}" dt="2023-03-07T23:58:39.674" v="20" actId="20577"/>
        <pc:sldMkLst>
          <pc:docMk/>
          <pc:sldMk cId="1604456770" sldId="256"/>
        </pc:sldMkLst>
        <pc:spChg chg="mod">
          <ac:chgData name="ra.peres@FCT.UNL.PT" userId="77526221-2862-44d3-ac5e-914b2e110e7a" providerId="ADAL" clId="{0F63215B-5F95-4D02-B79E-179A2E78A9A6}" dt="2023-03-07T23:58:39.674" v="20" actId="20577"/>
          <ac:spMkLst>
            <pc:docMk/>
            <pc:sldMk cId="1604456770" sldId="256"/>
            <ac:spMk id="2" creationId="{F52455D5-8B52-4BEB-8115-FA84DFF03F3D}"/>
          </ac:spMkLst>
        </pc:spChg>
        <pc:spChg chg="mod">
          <ac:chgData name="ra.peres@FCT.UNL.PT" userId="77526221-2862-44d3-ac5e-914b2e110e7a" providerId="ADAL" clId="{0F63215B-5F95-4D02-B79E-179A2E78A9A6}" dt="2023-03-07T23:58:28.167" v="6" actId="20577"/>
          <ac:spMkLst>
            <pc:docMk/>
            <pc:sldMk cId="1604456770" sldId="256"/>
            <ac:spMk id="4" creationId="{09C96205-2CE0-4048-BA4F-89FD022053A8}"/>
          </ac:spMkLst>
        </pc:spChg>
      </pc:sldChg>
      <pc:sldMasterChg chg="modSp mod">
        <pc:chgData name="ra.peres@FCT.UNL.PT" userId="77526221-2862-44d3-ac5e-914b2e110e7a" providerId="ADAL" clId="{0F63215B-5F95-4D02-B79E-179A2E78A9A6}" dt="2023-03-08T00:00:10.321" v="84" actId="6549"/>
        <pc:sldMasterMkLst>
          <pc:docMk/>
          <pc:sldMasterMk cId="168490042" sldId="2147483648"/>
        </pc:sldMasterMkLst>
        <pc:spChg chg="mod">
          <ac:chgData name="ra.peres@FCT.UNL.PT" userId="77526221-2862-44d3-ac5e-914b2e110e7a" providerId="ADAL" clId="{0F63215B-5F95-4D02-B79E-179A2E78A9A6}" dt="2023-03-08T00:00:10.321" v="84" actId="6549"/>
          <ac:spMkLst>
            <pc:docMk/>
            <pc:sldMasterMk cId="168490042" sldId="2147483648"/>
            <ac:spMk id="7" creationId="{599B95AB-8631-4F62-A176-0B809BDF102D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A03F-C822-4D23-9514-5FD2E3158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48868-B7A8-426E-BEAC-56F2D6B0C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3F96F-1D63-4F53-B3E2-CC3F96AD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8D161-5A08-4A1A-9855-5183D017A46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6CAF-BE63-4E27-9F00-6A1D11E3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C116-0F05-42F5-803C-F8C5D49E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C884D-A519-4CE6-B739-EA30F466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60331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06FD-B881-48BA-85D3-363059F2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DB8D4-77F7-4063-83DF-01F3015F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55B6-F3FE-4A6D-B9E6-138FD534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8D161-5A08-4A1A-9855-5183D017A46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B931-C541-4399-946F-D0D52F85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D249-E1AE-4A04-BB29-2F60D9B2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C884D-A519-4CE6-B739-EA30F466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4733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A8595-CED9-43DD-A309-7130088F9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C2ADB-DF56-4FEA-BB00-EDA080EF2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3690-F4EA-4C54-81F5-87A82A07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8D161-5A08-4A1A-9855-5183D017A46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8C82-8A6D-4907-9087-87BA5B64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B5FC-C8DB-4B5F-BDDB-6618148B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C884D-A519-4CE6-B739-EA30F466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68482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6EC8-D595-4483-B357-021768AE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3F31-65BE-4384-AFE1-7E912222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275B-2A0C-4A60-867E-A5460C01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8D161-5A08-4A1A-9855-5183D017A46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24A0-41CA-410E-8338-9C78E1A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8673-0B29-4261-9107-1E4ACDA2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C884D-A519-4CE6-B739-EA30F466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7152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E52C-5AC0-47EF-9BBB-4C4D155C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63BB5-0BFD-4681-AA1D-618CF74E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53F8-8409-4524-99D4-6879540D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8D161-5A08-4A1A-9855-5183D017A46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706F-AA81-42CB-A7D8-495AB5A7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2DB9-0678-465D-9FC0-824A877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C884D-A519-4CE6-B739-EA30F466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3317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4042-0F4D-4B9A-8EA7-CFE0FF68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DF2D-420A-46E2-9E57-FD8A8CAC5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3A10-CE63-4ED8-BDDA-708E5DE00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32772-16AF-4FA6-BE4F-9F089626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8D161-5A08-4A1A-9855-5183D017A46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CED86-FEE1-438D-9CD9-C5678C3E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35F21-83EE-4DA5-93D3-EAED1A00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C884D-A519-4CE6-B739-EA30F466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9086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7364-DF67-4E3D-B0CD-AAEB1E6A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7A176-BD88-4CF3-ACCE-384864F7F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F2A1-3A8B-4FD0-A604-B00EB7333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55400-A631-4926-8DD0-846B4E72D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47EB9-7ECA-4DA5-B274-CA2D6EDB7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F3BA8-917D-4818-95DC-FFA96EC6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8D161-5A08-4A1A-9855-5183D017A46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B472B-CA8A-423A-A420-500A6C49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DA8F9-7F20-4D3B-8421-2A40A56E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C884D-A519-4CE6-B739-EA30F466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5167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FC4A-5301-450E-AF82-68A5F0B6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D8183-EFFB-4C4D-A84C-3F88406E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8D161-5A08-4A1A-9855-5183D017A46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5D221-333D-418C-AD0D-9A34352F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5A0A2-C188-4DB9-81B4-3D1D843E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C884D-A519-4CE6-B739-EA30F466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240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23116-1973-4685-B3DB-18EB3749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8D161-5A08-4A1A-9855-5183D017A46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6C5C3-22E1-49D4-B518-3EB3081F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E28A-4385-478D-B24B-1FD357E5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C884D-A519-4CE6-B739-EA30F466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6966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338-571A-4BF2-91F3-7C432290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8858-8086-46BF-854E-7EF4149B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941BC-C978-4DB6-AAD1-9C2360042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3161-5984-4C7B-AC29-85019AF2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8D161-5A08-4A1A-9855-5183D017A46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D9DF-A275-4656-9274-101758E6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7F05F-BAD6-4450-A343-FC05ABC4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C884D-A519-4CE6-B739-EA30F466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2820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5209-DDDE-4589-BDDD-E7D9906A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802CA-2F4D-408B-8495-1ADC22D54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082C3-952C-4740-B9D5-DCF1AE36C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A007B-B6BC-49CE-A075-CE9D90CC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8D161-5A08-4A1A-9855-5183D017A46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7B3D-761E-4071-9E74-59B2C4A0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990C5-9E41-493A-AAFD-0F3225D8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C884D-A519-4CE6-B739-EA30F466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3899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37D7C-D6AC-4167-9495-8B9C5ACE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0CA5-C570-437F-B24F-62A6DEAA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B95AB-8631-4F62-A176-0B809BDF102D}"/>
              </a:ext>
            </a:extLst>
          </p:cNvPr>
          <p:cNvSpPr/>
          <p:nvPr userDrawn="1"/>
        </p:nvSpPr>
        <p:spPr>
          <a:xfrm>
            <a:off x="0" y="6523264"/>
            <a:ext cx="12192000" cy="3347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/>
              <a:t>ISCF 22/23 </a:t>
            </a:r>
            <a:r>
              <a:rPr lang="en-GB" sz="1400" i="1" baseline="0" dirty="0"/>
              <a:t>– </a:t>
            </a:r>
            <a:r>
              <a:rPr lang="en-GB" sz="1400" i="0" baseline="0" dirty="0"/>
              <a:t>NOVA School of Science and Technology </a:t>
            </a:r>
            <a:r>
              <a:rPr lang="en-GB" sz="1400" i="1" baseline="0" dirty="0"/>
              <a:t>– </a:t>
            </a:r>
            <a:r>
              <a:rPr lang="en-GB" sz="1400" i="0" baseline="0" dirty="0"/>
              <a:t>Department of Electrical and Computer Engineering				               </a:t>
            </a:r>
            <a:fld id="{94F148F0-A9BC-44F4-B246-258B1D7BBA46}" type="slidenum">
              <a:rPr lang="en-GB" sz="1400" i="0" baseline="0" smtClean="0"/>
              <a:t>‹#›</a:t>
            </a:fld>
            <a:r>
              <a:rPr lang="en-GB" sz="1400" i="0" baseline="0" dirty="0"/>
              <a:t> </a:t>
            </a:r>
            <a:endParaRPr lang="en-US" sz="1400" i="0" dirty="0"/>
          </a:p>
        </p:txBody>
      </p:sp>
    </p:spTree>
    <p:extLst>
      <p:ext uri="{BB962C8B-B14F-4D97-AF65-F5344CB8AC3E}">
        <p14:creationId xmlns:p14="http://schemas.microsoft.com/office/powerpoint/2010/main" val="16849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55D5-8B52-4BEB-8115-FA84DFF03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8641"/>
            <a:ext cx="12192000" cy="951321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</a:rPr>
              <a:t>ISCF Lab 1 Configuration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8E40B-F2A9-4D30-BA7B-08F580A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51321"/>
          </a:xfrm>
        </p:spPr>
        <p:txBody>
          <a:bodyPr>
            <a:normAutofit/>
          </a:bodyPr>
          <a:lstStyle/>
          <a:p>
            <a:r>
              <a:rPr lang="pt-PT" dirty="0"/>
              <a:t>Laboratory Slides for Lab Work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C96205-2CE0-4048-BA4F-89FD022053A8}"/>
              </a:ext>
            </a:extLst>
          </p:cNvPr>
          <p:cNvSpPr txBox="1">
            <a:spLocks/>
          </p:cNvSpPr>
          <p:nvPr/>
        </p:nvSpPr>
        <p:spPr>
          <a:xfrm>
            <a:off x="1524000" y="4739860"/>
            <a:ext cx="9144000" cy="95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Ricardo Peres</a:t>
            </a:r>
          </a:p>
          <a:p>
            <a:r>
              <a:rPr lang="pt-PT" sz="1600" dirty="0">
                <a:latin typeface="Consolas" panose="020B0609020204030204" pitchFamily="49" charset="0"/>
              </a:rPr>
              <a:t>ra.peres@fct.unl.pt</a:t>
            </a:r>
          </a:p>
        </p:txBody>
      </p:sp>
    </p:spTree>
    <p:extLst>
      <p:ext uri="{BB962C8B-B14F-4D97-AF65-F5344CB8AC3E}">
        <p14:creationId xmlns:p14="http://schemas.microsoft.com/office/powerpoint/2010/main" val="16044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CBC152-4377-4995-860A-4DD2DA61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43" y="1690688"/>
            <a:ext cx="7348709" cy="39572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F6207E-E385-482E-9808-03BF15CEAF8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7488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</a:rPr>
              <a:t>	Configuring the environment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01E75E-82B0-4792-BB5F-7F10E532D5BD}"/>
              </a:ext>
            </a:extLst>
          </p:cNvPr>
          <p:cNvSpPr txBox="1">
            <a:spLocks/>
          </p:cNvSpPr>
          <p:nvPr/>
        </p:nvSpPr>
        <p:spPr>
          <a:xfrm>
            <a:off x="691627" y="2428135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The </a:t>
            </a:r>
            <a:r>
              <a:rPr lang="en-GB" sz="1800" b="1" dirty="0">
                <a:solidFill>
                  <a:srgbClr val="92D050"/>
                </a:solidFill>
              </a:rPr>
              <a:t>Anaconda Navigator </a:t>
            </a:r>
            <a:r>
              <a:rPr lang="en-GB" sz="1800" dirty="0"/>
              <a:t>provides a base environment with almost everything needed for the project out of the box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E3B60C-BA83-4683-9837-3268E838FD4C}"/>
              </a:ext>
            </a:extLst>
          </p:cNvPr>
          <p:cNvSpPr txBox="1">
            <a:spLocks/>
          </p:cNvSpPr>
          <p:nvPr/>
        </p:nvSpPr>
        <p:spPr>
          <a:xfrm>
            <a:off x="691627" y="3724896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67696545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3AF17B-1FFD-42B1-8EAA-A7800964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72" y="1642382"/>
            <a:ext cx="7541825" cy="40640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22CBF9-D3DD-411A-8715-D5AD7A65D926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7488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</a:rPr>
              <a:t>	Configuring the environment</a:t>
            </a:r>
          </a:p>
        </p:txBody>
      </p:sp>
      <p:grpSp>
        <p:nvGrpSpPr>
          <p:cNvPr id="7" name="Google Shape;7875;p46">
            <a:extLst>
              <a:ext uri="{FF2B5EF4-FFF2-40B4-BE49-F238E27FC236}">
                <a16:creationId xmlns:a16="http://schemas.microsoft.com/office/drawing/2014/main" id="{7146DBAF-FFB1-4958-B6BD-E2694E33DA6D}"/>
              </a:ext>
            </a:extLst>
          </p:cNvPr>
          <p:cNvGrpSpPr/>
          <p:nvPr/>
        </p:nvGrpSpPr>
        <p:grpSpPr>
          <a:xfrm>
            <a:off x="3545630" y="2409792"/>
            <a:ext cx="493470" cy="190533"/>
            <a:chOff x="4659775" y="2072775"/>
            <a:chExt cx="74325" cy="28700"/>
          </a:xfrm>
          <a:solidFill>
            <a:srgbClr val="92D050"/>
          </a:solidFill>
        </p:grpSpPr>
        <p:sp>
          <p:nvSpPr>
            <p:cNvPr id="8" name="Google Shape;7876;p46">
              <a:extLst>
                <a:ext uri="{FF2B5EF4-FFF2-40B4-BE49-F238E27FC236}">
                  <a16:creationId xmlns:a16="http://schemas.microsoft.com/office/drawing/2014/main" id="{31B01C87-0B96-4FA6-975C-64D1FDA66DF5}"/>
                </a:ext>
              </a:extLst>
            </p:cNvPr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77;p46">
              <a:extLst>
                <a:ext uri="{FF2B5EF4-FFF2-40B4-BE49-F238E27FC236}">
                  <a16:creationId xmlns:a16="http://schemas.microsoft.com/office/drawing/2014/main" id="{99BEBE1D-A990-4C4B-BB84-EED7F093C0EA}"/>
                </a:ext>
              </a:extLst>
            </p:cNvPr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78;p46">
              <a:extLst>
                <a:ext uri="{FF2B5EF4-FFF2-40B4-BE49-F238E27FC236}">
                  <a16:creationId xmlns:a16="http://schemas.microsoft.com/office/drawing/2014/main" id="{8735AF90-EB21-4227-8134-00ED2E1EFADC}"/>
                </a:ext>
              </a:extLst>
            </p:cNvPr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9462EC8-CF57-4927-B544-AA65B6656D43}"/>
              </a:ext>
            </a:extLst>
          </p:cNvPr>
          <p:cNvSpPr txBox="1">
            <a:spLocks/>
          </p:cNvSpPr>
          <p:nvPr/>
        </p:nvSpPr>
        <p:spPr>
          <a:xfrm>
            <a:off x="505244" y="1642382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In the </a:t>
            </a:r>
            <a:r>
              <a:rPr lang="en-GB" sz="1800" b="1" dirty="0">
                <a:solidFill>
                  <a:srgbClr val="92D050"/>
                </a:solidFill>
              </a:rPr>
              <a:t>Environments</a:t>
            </a:r>
            <a:r>
              <a:rPr lang="en-GB" sz="1800" dirty="0"/>
              <a:t> tab you’ll find the list of existing environments. You can either use the </a:t>
            </a:r>
            <a:r>
              <a:rPr lang="en-GB" sz="1800" b="1" dirty="0"/>
              <a:t>base</a:t>
            </a:r>
            <a:r>
              <a:rPr lang="en-GB" sz="1800" dirty="0"/>
              <a:t> env which comes with several packages pre-installed, or create your own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FDC63C-1626-4F12-8C6D-994B78584D1F}"/>
              </a:ext>
            </a:extLst>
          </p:cNvPr>
          <p:cNvSpPr txBox="1">
            <a:spLocks/>
          </p:cNvSpPr>
          <p:nvPr/>
        </p:nvSpPr>
        <p:spPr>
          <a:xfrm>
            <a:off x="525078" y="3674397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To install additional packages, pick “</a:t>
            </a:r>
            <a:r>
              <a:rPr lang="en-GB" sz="1800" b="1" dirty="0"/>
              <a:t>Not installed</a:t>
            </a:r>
            <a:r>
              <a:rPr lang="en-GB" sz="1800" dirty="0"/>
              <a:t>” from the dropdown menu, search for the desired package, tick the </a:t>
            </a:r>
            <a:r>
              <a:rPr lang="en-GB" sz="1800" u="sng" dirty="0"/>
              <a:t>checkbox</a:t>
            </a:r>
            <a:r>
              <a:rPr lang="en-GB" sz="1800" dirty="0"/>
              <a:t> and press </a:t>
            </a:r>
            <a:r>
              <a:rPr lang="en-GB" sz="1800" b="1" dirty="0">
                <a:solidFill>
                  <a:srgbClr val="92D050"/>
                </a:solidFill>
              </a:rPr>
              <a:t>Apply</a:t>
            </a:r>
            <a:r>
              <a:rPr lang="en-GB" sz="1800" dirty="0"/>
              <a:t>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B5D2D-8979-4EF0-8AA8-01F6868FA567}"/>
              </a:ext>
            </a:extLst>
          </p:cNvPr>
          <p:cNvSpPr/>
          <p:nvPr/>
        </p:nvSpPr>
        <p:spPr>
          <a:xfrm>
            <a:off x="6178449" y="2036064"/>
            <a:ext cx="908151" cy="352425"/>
          </a:xfrm>
          <a:prstGeom prst="ellipse">
            <a:avLst/>
          </a:prstGeom>
          <a:noFill/>
          <a:ln w="38100">
            <a:solidFill>
              <a:srgbClr val="92D05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EEE873-3770-401F-B360-E835D935BD1B}"/>
              </a:ext>
            </a:extLst>
          </p:cNvPr>
          <p:cNvSpPr/>
          <p:nvPr/>
        </p:nvSpPr>
        <p:spPr>
          <a:xfrm>
            <a:off x="6178449" y="3221736"/>
            <a:ext cx="279501" cy="245364"/>
          </a:xfrm>
          <a:prstGeom prst="ellipse">
            <a:avLst/>
          </a:prstGeom>
          <a:noFill/>
          <a:ln w="38100">
            <a:solidFill>
              <a:srgbClr val="92D05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C26BC2-AEA0-4CD2-8974-039910307C0E}"/>
              </a:ext>
            </a:extLst>
          </p:cNvPr>
          <p:cNvSpPr/>
          <p:nvPr/>
        </p:nvSpPr>
        <p:spPr>
          <a:xfrm>
            <a:off x="11131449" y="5422730"/>
            <a:ext cx="355701" cy="312257"/>
          </a:xfrm>
          <a:prstGeom prst="ellipse">
            <a:avLst/>
          </a:prstGeom>
          <a:noFill/>
          <a:ln w="38100">
            <a:solidFill>
              <a:srgbClr val="92D05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94654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F6207E-E385-482E-9808-03BF15CEAF8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7488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</a:rPr>
              <a:t>	Configuring the environment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01E75E-82B0-4792-BB5F-7F10E532D5BD}"/>
              </a:ext>
            </a:extLst>
          </p:cNvPr>
          <p:cNvSpPr txBox="1">
            <a:spLocks/>
          </p:cNvSpPr>
          <p:nvPr/>
        </p:nvSpPr>
        <p:spPr>
          <a:xfrm>
            <a:off x="691627" y="2428135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To create your own env, press </a:t>
            </a:r>
            <a:r>
              <a:rPr lang="en-GB" sz="1800" b="1" dirty="0">
                <a:solidFill>
                  <a:srgbClr val="92D050"/>
                </a:solidFill>
              </a:rPr>
              <a:t>Create </a:t>
            </a:r>
            <a:r>
              <a:rPr lang="en-GB" sz="1800" dirty="0"/>
              <a:t>to create a new environment for the ISCF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E3B60C-BA83-4683-9837-3268E838FD4C}"/>
              </a:ext>
            </a:extLst>
          </p:cNvPr>
          <p:cNvSpPr txBox="1">
            <a:spLocks/>
          </p:cNvSpPr>
          <p:nvPr/>
        </p:nvSpPr>
        <p:spPr>
          <a:xfrm>
            <a:off x="691627" y="3724896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05B2A-819C-439D-85E1-E5FD7A42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4" y="1635348"/>
            <a:ext cx="7988863" cy="43273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8E347B-DA81-4BD7-A19C-B881D1A467DC}"/>
              </a:ext>
            </a:extLst>
          </p:cNvPr>
          <p:cNvSpPr/>
          <p:nvPr/>
        </p:nvSpPr>
        <p:spPr>
          <a:xfrm>
            <a:off x="4813120" y="5556069"/>
            <a:ext cx="378006" cy="43515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500405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2D680-E26C-4874-B9FD-95B95ED2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723" y="1535038"/>
            <a:ext cx="7922109" cy="44561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F6207E-E385-482E-9808-03BF15CEAF8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7488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</a:rPr>
              <a:t>	Configuring the environment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01E75E-82B0-4792-BB5F-7F10E532D5BD}"/>
              </a:ext>
            </a:extLst>
          </p:cNvPr>
          <p:cNvSpPr txBox="1">
            <a:spLocks/>
          </p:cNvSpPr>
          <p:nvPr/>
        </p:nvSpPr>
        <p:spPr>
          <a:xfrm>
            <a:off x="691627" y="2428135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To open the </a:t>
            </a:r>
            <a:r>
              <a:rPr lang="en-GB" sz="1800" b="1" dirty="0">
                <a:solidFill>
                  <a:srgbClr val="92D050"/>
                </a:solidFill>
              </a:rPr>
              <a:t>Terminal </a:t>
            </a:r>
            <a:r>
              <a:rPr lang="en-GB" sz="1800" dirty="0"/>
              <a:t>for the new environment, select it , press the arrow as shown in the figure and select </a:t>
            </a:r>
            <a:r>
              <a:rPr lang="en-GB" sz="1800" b="1" dirty="0">
                <a:solidFill>
                  <a:srgbClr val="92D050"/>
                </a:solidFill>
              </a:rPr>
              <a:t>Open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92D050"/>
                </a:solidFill>
              </a:rPr>
              <a:t>Terminal</a:t>
            </a:r>
            <a:r>
              <a:rPr lang="en-GB" sz="1800" dirty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E3B60C-BA83-4683-9837-3268E838FD4C}"/>
              </a:ext>
            </a:extLst>
          </p:cNvPr>
          <p:cNvSpPr txBox="1">
            <a:spLocks/>
          </p:cNvSpPr>
          <p:nvPr/>
        </p:nvSpPr>
        <p:spPr>
          <a:xfrm>
            <a:off x="691627" y="3724896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E347B-DA81-4BD7-A19C-B881D1A467DC}"/>
              </a:ext>
            </a:extLst>
          </p:cNvPr>
          <p:cNvSpPr/>
          <p:nvPr/>
        </p:nvSpPr>
        <p:spPr>
          <a:xfrm>
            <a:off x="5679894" y="3434868"/>
            <a:ext cx="254181" cy="242403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012402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52B5DF-6393-441F-9567-41448BA1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1510782"/>
            <a:ext cx="6329891" cy="45983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F6207E-E385-482E-9808-03BF15CEAF8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7488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</a:rPr>
              <a:t>	Configuring the environment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01E75E-82B0-4792-BB5F-7F10E532D5BD}"/>
              </a:ext>
            </a:extLst>
          </p:cNvPr>
          <p:cNvSpPr txBox="1">
            <a:spLocks/>
          </p:cNvSpPr>
          <p:nvPr/>
        </p:nvSpPr>
        <p:spPr>
          <a:xfrm>
            <a:off x="691627" y="2428135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The required packages can be install by following the links in the Lab 1 assignment description and copying  and running the install command in the anaconda prompt as shown: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E3B60C-BA83-4683-9837-3268E838FD4C}"/>
              </a:ext>
            </a:extLst>
          </p:cNvPr>
          <p:cNvSpPr txBox="1">
            <a:spLocks/>
          </p:cNvSpPr>
          <p:nvPr/>
        </p:nvSpPr>
        <p:spPr>
          <a:xfrm>
            <a:off x="691627" y="3724896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E347B-DA81-4BD7-A19C-B881D1A467DC}"/>
              </a:ext>
            </a:extLst>
          </p:cNvPr>
          <p:cNvSpPr/>
          <p:nvPr/>
        </p:nvSpPr>
        <p:spPr>
          <a:xfrm>
            <a:off x="4889319" y="5539893"/>
            <a:ext cx="1768656" cy="422757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1148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F6207E-E385-482E-9808-03BF15CEAF8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7488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</a:rPr>
              <a:t>	Configuring environment variables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01E75E-82B0-4792-BB5F-7F10E532D5BD}"/>
              </a:ext>
            </a:extLst>
          </p:cNvPr>
          <p:cNvSpPr txBox="1">
            <a:spLocks/>
          </p:cNvSpPr>
          <p:nvPr/>
        </p:nvSpPr>
        <p:spPr>
          <a:xfrm>
            <a:off x="305283" y="2933327"/>
            <a:ext cx="2487002" cy="1741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Add C:\anaconda3\condabin to your </a:t>
            </a:r>
            <a:r>
              <a:rPr lang="en-GB" sz="1800" b="1" dirty="0">
                <a:solidFill>
                  <a:srgbClr val="92D050"/>
                </a:solidFill>
              </a:rPr>
              <a:t>PATH</a:t>
            </a:r>
            <a:r>
              <a:rPr lang="en-GB" sz="1800" dirty="0"/>
              <a:t>: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E3B60C-BA83-4683-9837-3268E838FD4C}"/>
              </a:ext>
            </a:extLst>
          </p:cNvPr>
          <p:cNvSpPr txBox="1">
            <a:spLocks/>
          </p:cNvSpPr>
          <p:nvPr/>
        </p:nvSpPr>
        <p:spPr>
          <a:xfrm>
            <a:off x="691627" y="3724896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41AA9-8F62-4F5D-B4DC-1F33F851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30" y="1881812"/>
            <a:ext cx="3220462" cy="36861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8E347B-DA81-4BD7-A19C-B881D1A467DC}"/>
              </a:ext>
            </a:extLst>
          </p:cNvPr>
          <p:cNvSpPr/>
          <p:nvPr/>
        </p:nvSpPr>
        <p:spPr>
          <a:xfrm>
            <a:off x="5489078" y="4837123"/>
            <a:ext cx="1138772" cy="262748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19137-DA64-41D7-AB0C-4446F98C2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80"/>
          <a:stretch/>
        </p:blipFill>
        <p:spPr>
          <a:xfrm>
            <a:off x="401690" y="4560136"/>
            <a:ext cx="2346205" cy="228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B795C9-5B28-41AD-BC25-98897E65D8E1}"/>
              </a:ext>
            </a:extLst>
          </p:cNvPr>
          <p:cNvSpPr txBox="1">
            <a:spLocks/>
          </p:cNvSpPr>
          <p:nvPr/>
        </p:nvSpPr>
        <p:spPr>
          <a:xfrm>
            <a:off x="7544637" y="2158842"/>
            <a:ext cx="3146948" cy="3132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If later on during development you experience any issues with Open SSL, also add: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..\Anaconda3</a:t>
            </a:r>
          </a:p>
          <a:p>
            <a:r>
              <a:rPr lang="en-GB" sz="1800" dirty="0"/>
              <a:t>..\Anaconda3\scripts</a:t>
            </a:r>
          </a:p>
          <a:p>
            <a:r>
              <a:rPr lang="en-GB" sz="1800" dirty="0"/>
              <a:t>..\Anaconda3\Library\bin</a:t>
            </a:r>
          </a:p>
        </p:txBody>
      </p:sp>
    </p:spTree>
    <p:extLst>
      <p:ext uri="{BB962C8B-B14F-4D97-AF65-F5344CB8AC3E}">
        <p14:creationId xmlns:p14="http://schemas.microsoft.com/office/powerpoint/2010/main" val="2890575324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F6207E-E385-482E-9808-03BF15CEAF8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7488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</a:rPr>
              <a:t>	Configuring the remote API for </a:t>
            </a:r>
            <a:r>
              <a:rPr lang="en-GB" b="1" dirty="0" err="1">
                <a:solidFill>
                  <a:schemeClr val="bg1"/>
                </a:solidFill>
              </a:rPr>
              <a:t>CoppeliaSim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01E75E-82B0-4792-BB5F-7F10E532D5BD}"/>
              </a:ext>
            </a:extLst>
          </p:cNvPr>
          <p:cNvSpPr txBox="1">
            <a:spLocks/>
          </p:cNvSpPr>
          <p:nvPr/>
        </p:nvSpPr>
        <p:spPr>
          <a:xfrm>
            <a:off x="691627" y="2428135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Replace the </a:t>
            </a:r>
            <a:r>
              <a:rPr lang="en-GB" sz="1800" b="1" dirty="0">
                <a:solidFill>
                  <a:srgbClr val="92D050"/>
                </a:solidFill>
              </a:rPr>
              <a:t>remoteApiConnections.txt </a:t>
            </a:r>
            <a:r>
              <a:rPr lang="en-GB" sz="1800" dirty="0"/>
              <a:t>file in the </a:t>
            </a:r>
            <a:r>
              <a:rPr lang="en-GB" sz="1800" dirty="0" err="1"/>
              <a:t>CoppeliaSim</a:t>
            </a:r>
            <a:r>
              <a:rPr lang="en-GB" sz="1800" dirty="0"/>
              <a:t> install directory with the one provided with the lab 1 project.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E3B60C-BA83-4683-9837-3268E838FD4C}"/>
              </a:ext>
            </a:extLst>
          </p:cNvPr>
          <p:cNvSpPr txBox="1">
            <a:spLocks/>
          </p:cNvSpPr>
          <p:nvPr/>
        </p:nvSpPr>
        <p:spPr>
          <a:xfrm>
            <a:off x="691627" y="3724896"/>
            <a:ext cx="3146948" cy="22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F038B-6377-4F97-A02A-BF400020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74" y="1641158"/>
            <a:ext cx="5380617" cy="43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93830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1BCA445DE1A340A245926950C13DC3" ma:contentTypeVersion="2" ma:contentTypeDescription="Create a new document." ma:contentTypeScope="" ma:versionID="0ce970de826ef75924d10c1da0d835bd">
  <xsd:schema xmlns:xsd="http://www.w3.org/2001/XMLSchema" xmlns:xs="http://www.w3.org/2001/XMLSchema" xmlns:p="http://schemas.microsoft.com/office/2006/metadata/properties" xmlns:ns2="4e54fd24-2c04-4814-a6bc-ea7ec3035429" targetNamespace="http://schemas.microsoft.com/office/2006/metadata/properties" ma:root="true" ma:fieldsID="6c8970cf90f61dfcc89d21dbd82f7c4b" ns2:_="">
    <xsd:import namespace="4e54fd24-2c04-4814-a6bc-ea7ec30354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4fd24-2c04-4814-a6bc-ea7ec30354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8995E1-5201-4BBA-B8D6-98ED3343EC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1EBA9C-C171-4005-B598-F004321FA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54fd24-2c04-4814-a6bc-ea7ec3035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D06298-5DE9-4D3E-A688-A073D95CE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259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ISCF Lab 1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Lab 2</dc:title>
  <dc:creator>J R</dc:creator>
  <cp:lastModifiedBy>Ricardo Peres</cp:lastModifiedBy>
  <cp:revision>166</cp:revision>
  <dcterms:created xsi:type="dcterms:W3CDTF">2018-09-19T16:58:31Z</dcterms:created>
  <dcterms:modified xsi:type="dcterms:W3CDTF">2023-03-08T00:00:12Z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0x010100CC1BCA445DE1A340A245926950C13DC3</vt:lpwstr>
  </property>
</Properties>
</file>