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0" r:id="rId2"/>
    <p:sldId id="299" r:id="rId3"/>
    <p:sldId id="300" r:id="rId4"/>
    <p:sldId id="301" r:id="rId5"/>
    <p:sldId id="324" r:id="rId6"/>
    <p:sldId id="325" r:id="rId7"/>
    <p:sldId id="302" r:id="rId8"/>
    <p:sldId id="303" r:id="rId9"/>
    <p:sldId id="304" r:id="rId10"/>
    <p:sldId id="326" r:id="rId11"/>
    <p:sldId id="305" r:id="rId12"/>
    <p:sldId id="306" r:id="rId13"/>
    <p:sldId id="307" r:id="rId14"/>
    <p:sldId id="309" r:id="rId15"/>
    <p:sldId id="30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3"/>
    <p:restoredTop sz="82223"/>
  </p:normalViewPr>
  <p:slideViewPr>
    <p:cSldViewPr snapToGrid="0" snapToObjects="1">
      <p:cViewPr varScale="1">
        <p:scale>
          <a:sx n="175" d="100"/>
          <a:sy n="175" d="100"/>
        </p:scale>
        <p:origin x="127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EA61BC-BA0E-424F-8949-A7A6B88E0F18}" type="doc">
      <dgm:prSet loTypeId="urn:microsoft.com/office/officeart/2005/8/layout/process1" loCatId="" qsTypeId="urn:microsoft.com/office/officeart/2005/8/quickstyle/simple1" qsCatId="simple" csTypeId="urn:microsoft.com/office/officeart/2005/8/colors/accent1_2" csCatId="accent1" phldr="1"/>
      <dgm:spPr/>
    </dgm:pt>
    <dgm:pt modelId="{50F59950-7223-C44C-98E8-D0DA524A0D0F}">
      <dgm:prSet phldrT="[Text]"/>
      <dgm:spPr/>
      <dgm:t>
        <a:bodyPr/>
        <a:lstStyle/>
        <a:p>
          <a:r>
            <a:rPr lang="en-US" dirty="0"/>
            <a:t>Read </a:t>
          </a:r>
        </a:p>
      </dgm:t>
    </dgm:pt>
    <dgm:pt modelId="{8C6AE74E-F69E-7345-BE7F-F0CD3390FB5E}" type="parTrans" cxnId="{C7519A2E-CA65-E84E-97CC-0BF9A32C2658}">
      <dgm:prSet/>
      <dgm:spPr/>
      <dgm:t>
        <a:bodyPr/>
        <a:lstStyle/>
        <a:p>
          <a:endParaRPr lang="en-US"/>
        </a:p>
      </dgm:t>
    </dgm:pt>
    <dgm:pt modelId="{B3FD7C6B-A3DB-1A43-A8F3-EF1BEA854A64}" type="sibTrans" cxnId="{C7519A2E-CA65-E84E-97CC-0BF9A32C2658}">
      <dgm:prSet/>
      <dgm:spPr/>
      <dgm:t>
        <a:bodyPr/>
        <a:lstStyle/>
        <a:p>
          <a:endParaRPr lang="en-US"/>
        </a:p>
      </dgm:t>
    </dgm:pt>
    <dgm:pt modelId="{C14BB29F-5175-D548-B0E9-47CC9C23EA62}">
      <dgm:prSet phldrT="[Text]"/>
      <dgm:spPr/>
      <dgm:t>
        <a:bodyPr/>
        <a:lstStyle/>
        <a:p>
          <a:r>
            <a:rPr lang="en-US" dirty="0"/>
            <a:t>Output</a:t>
          </a:r>
        </a:p>
      </dgm:t>
    </dgm:pt>
    <dgm:pt modelId="{5FFC4210-94BC-8D4A-8A36-1877B2131C1C}" type="parTrans" cxnId="{A8E798D2-CCC9-644E-AC72-06365484A230}">
      <dgm:prSet/>
      <dgm:spPr/>
      <dgm:t>
        <a:bodyPr/>
        <a:lstStyle/>
        <a:p>
          <a:endParaRPr lang="en-US"/>
        </a:p>
      </dgm:t>
    </dgm:pt>
    <dgm:pt modelId="{66945069-16F8-FC40-A1E7-9CBCBD767FD5}" type="sibTrans" cxnId="{A8E798D2-CCC9-644E-AC72-06365484A230}">
      <dgm:prSet/>
      <dgm:spPr/>
      <dgm:t>
        <a:bodyPr/>
        <a:lstStyle/>
        <a:p>
          <a:endParaRPr lang="en-US"/>
        </a:p>
      </dgm:t>
    </dgm:pt>
    <dgm:pt modelId="{3E715FDC-43F4-7C4C-BEA9-B211CD634928}">
      <dgm:prSet phldrT="[Text]"/>
      <dgm:spPr/>
      <dgm:t>
        <a:bodyPr/>
        <a:lstStyle/>
        <a:p>
          <a:r>
            <a:rPr lang="en-US" dirty="0"/>
            <a:t>Process</a:t>
          </a:r>
        </a:p>
      </dgm:t>
    </dgm:pt>
    <dgm:pt modelId="{39C5FC93-B451-CE44-9217-B54E01E421AF}" type="sibTrans" cxnId="{6BF43311-B947-B949-B7C4-1E5D7FAB4CA8}">
      <dgm:prSet/>
      <dgm:spPr/>
      <dgm:t>
        <a:bodyPr/>
        <a:lstStyle/>
        <a:p>
          <a:endParaRPr lang="en-US"/>
        </a:p>
      </dgm:t>
    </dgm:pt>
    <dgm:pt modelId="{3302065F-A357-A94A-BC40-BB88267B1852}" type="parTrans" cxnId="{6BF43311-B947-B949-B7C4-1E5D7FAB4CA8}">
      <dgm:prSet/>
      <dgm:spPr/>
      <dgm:t>
        <a:bodyPr/>
        <a:lstStyle/>
        <a:p>
          <a:endParaRPr lang="en-US"/>
        </a:p>
      </dgm:t>
    </dgm:pt>
    <dgm:pt modelId="{07F8D597-CD38-7A4F-A904-778425736939}" type="pres">
      <dgm:prSet presAssocID="{BDEA61BC-BA0E-424F-8949-A7A6B88E0F18}" presName="Name0" presStyleCnt="0">
        <dgm:presLayoutVars>
          <dgm:dir/>
          <dgm:resizeHandles val="exact"/>
        </dgm:presLayoutVars>
      </dgm:prSet>
      <dgm:spPr/>
    </dgm:pt>
    <dgm:pt modelId="{499100B0-BEA2-EF4E-B96F-BE1A20E0FCFD}" type="pres">
      <dgm:prSet presAssocID="{50F59950-7223-C44C-98E8-D0DA524A0D0F}" presName="node" presStyleLbl="node1" presStyleIdx="0" presStyleCnt="3">
        <dgm:presLayoutVars>
          <dgm:bulletEnabled val="1"/>
        </dgm:presLayoutVars>
      </dgm:prSet>
      <dgm:spPr/>
    </dgm:pt>
    <dgm:pt modelId="{5AC508E0-8A4A-5345-9691-975E5B6FF200}" type="pres">
      <dgm:prSet presAssocID="{B3FD7C6B-A3DB-1A43-A8F3-EF1BEA854A64}" presName="sibTrans" presStyleLbl="sibTrans2D1" presStyleIdx="0" presStyleCnt="2"/>
      <dgm:spPr/>
    </dgm:pt>
    <dgm:pt modelId="{A0B8F413-0CDC-EB4F-9069-0EB1F60D7231}" type="pres">
      <dgm:prSet presAssocID="{B3FD7C6B-A3DB-1A43-A8F3-EF1BEA854A64}" presName="connectorText" presStyleLbl="sibTrans2D1" presStyleIdx="0" presStyleCnt="2"/>
      <dgm:spPr/>
    </dgm:pt>
    <dgm:pt modelId="{58C9AA6A-79FC-EE40-8C8A-A3D235EB1ECF}" type="pres">
      <dgm:prSet presAssocID="{3E715FDC-43F4-7C4C-BEA9-B211CD634928}" presName="node" presStyleLbl="node1" presStyleIdx="1" presStyleCnt="3">
        <dgm:presLayoutVars>
          <dgm:bulletEnabled val="1"/>
        </dgm:presLayoutVars>
      </dgm:prSet>
      <dgm:spPr/>
    </dgm:pt>
    <dgm:pt modelId="{139A1861-EC78-A848-8641-E11DB171028B}" type="pres">
      <dgm:prSet presAssocID="{39C5FC93-B451-CE44-9217-B54E01E421AF}" presName="sibTrans" presStyleLbl="sibTrans2D1" presStyleIdx="1" presStyleCnt="2"/>
      <dgm:spPr/>
    </dgm:pt>
    <dgm:pt modelId="{55ABCA9A-EC43-AC4A-85A4-86CD750D3C45}" type="pres">
      <dgm:prSet presAssocID="{39C5FC93-B451-CE44-9217-B54E01E421AF}" presName="connectorText" presStyleLbl="sibTrans2D1" presStyleIdx="1" presStyleCnt="2"/>
      <dgm:spPr/>
    </dgm:pt>
    <dgm:pt modelId="{D2403EA3-DA61-F64B-B4A6-AA57D2518F16}" type="pres">
      <dgm:prSet presAssocID="{C14BB29F-5175-D548-B0E9-47CC9C23EA62}" presName="node" presStyleLbl="node1" presStyleIdx="2" presStyleCnt="3">
        <dgm:presLayoutVars>
          <dgm:bulletEnabled val="1"/>
        </dgm:presLayoutVars>
      </dgm:prSet>
      <dgm:spPr/>
    </dgm:pt>
  </dgm:ptLst>
  <dgm:cxnLst>
    <dgm:cxn modelId="{6BF43311-B947-B949-B7C4-1E5D7FAB4CA8}" srcId="{BDEA61BC-BA0E-424F-8949-A7A6B88E0F18}" destId="{3E715FDC-43F4-7C4C-BEA9-B211CD634928}" srcOrd="1" destOrd="0" parTransId="{3302065F-A357-A94A-BC40-BB88267B1852}" sibTransId="{39C5FC93-B451-CE44-9217-B54E01E421AF}"/>
    <dgm:cxn modelId="{9613AD24-3CDF-AD4F-BA39-CA5120191961}" type="presOf" srcId="{BDEA61BC-BA0E-424F-8949-A7A6B88E0F18}" destId="{07F8D597-CD38-7A4F-A904-778425736939}" srcOrd="0" destOrd="0" presId="urn:microsoft.com/office/officeart/2005/8/layout/process1"/>
    <dgm:cxn modelId="{C7519A2E-CA65-E84E-97CC-0BF9A32C2658}" srcId="{BDEA61BC-BA0E-424F-8949-A7A6B88E0F18}" destId="{50F59950-7223-C44C-98E8-D0DA524A0D0F}" srcOrd="0" destOrd="0" parTransId="{8C6AE74E-F69E-7345-BE7F-F0CD3390FB5E}" sibTransId="{B3FD7C6B-A3DB-1A43-A8F3-EF1BEA854A64}"/>
    <dgm:cxn modelId="{E8E1DD6D-7C36-654E-911A-96A6EE8ABD61}" type="presOf" srcId="{B3FD7C6B-A3DB-1A43-A8F3-EF1BEA854A64}" destId="{A0B8F413-0CDC-EB4F-9069-0EB1F60D7231}" srcOrd="1" destOrd="0" presId="urn:microsoft.com/office/officeart/2005/8/layout/process1"/>
    <dgm:cxn modelId="{E6339B50-BA7E-2845-BCCC-5915833F9B7E}" type="presOf" srcId="{39C5FC93-B451-CE44-9217-B54E01E421AF}" destId="{139A1861-EC78-A848-8641-E11DB171028B}" srcOrd="0" destOrd="0" presId="urn:microsoft.com/office/officeart/2005/8/layout/process1"/>
    <dgm:cxn modelId="{62FCDC58-5943-C340-AFE6-4890E0BF5BDC}" type="presOf" srcId="{C14BB29F-5175-D548-B0E9-47CC9C23EA62}" destId="{D2403EA3-DA61-F64B-B4A6-AA57D2518F16}" srcOrd="0" destOrd="0" presId="urn:microsoft.com/office/officeart/2005/8/layout/process1"/>
    <dgm:cxn modelId="{98ED7482-24FB-1D4C-AF00-D9B8ECA136EB}" type="presOf" srcId="{50F59950-7223-C44C-98E8-D0DA524A0D0F}" destId="{499100B0-BEA2-EF4E-B96F-BE1A20E0FCFD}" srcOrd="0" destOrd="0" presId="urn:microsoft.com/office/officeart/2005/8/layout/process1"/>
    <dgm:cxn modelId="{E20277C5-D271-1C43-A77C-C4BB5153D8DE}" type="presOf" srcId="{39C5FC93-B451-CE44-9217-B54E01E421AF}" destId="{55ABCA9A-EC43-AC4A-85A4-86CD750D3C45}" srcOrd="1" destOrd="0" presId="urn:microsoft.com/office/officeart/2005/8/layout/process1"/>
    <dgm:cxn modelId="{A8E798D2-CCC9-644E-AC72-06365484A230}" srcId="{BDEA61BC-BA0E-424F-8949-A7A6B88E0F18}" destId="{C14BB29F-5175-D548-B0E9-47CC9C23EA62}" srcOrd="2" destOrd="0" parTransId="{5FFC4210-94BC-8D4A-8A36-1877B2131C1C}" sibTransId="{66945069-16F8-FC40-A1E7-9CBCBD767FD5}"/>
    <dgm:cxn modelId="{913D70D6-1A4F-604C-86E1-F0AE2AE894C2}" type="presOf" srcId="{B3FD7C6B-A3DB-1A43-A8F3-EF1BEA854A64}" destId="{5AC508E0-8A4A-5345-9691-975E5B6FF200}" srcOrd="0" destOrd="0" presId="urn:microsoft.com/office/officeart/2005/8/layout/process1"/>
    <dgm:cxn modelId="{644B33E4-3325-4942-B274-1F9D66CE5CFF}" type="presOf" srcId="{3E715FDC-43F4-7C4C-BEA9-B211CD634928}" destId="{58C9AA6A-79FC-EE40-8C8A-A3D235EB1ECF}" srcOrd="0" destOrd="0" presId="urn:microsoft.com/office/officeart/2005/8/layout/process1"/>
    <dgm:cxn modelId="{CD4925A7-7645-3E45-8FDE-53F36A0EA460}" type="presParOf" srcId="{07F8D597-CD38-7A4F-A904-778425736939}" destId="{499100B0-BEA2-EF4E-B96F-BE1A20E0FCFD}" srcOrd="0" destOrd="0" presId="urn:microsoft.com/office/officeart/2005/8/layout/process1"/>
    <dgm:cxn modelId="{5567BAD7-7AEB-FF41-A017-1EE8ED9E361E}" type="presParOf" srcId="{07F8D597-CD38-7A4F-A904-778425736939}" destId="{5AC508E0-8A4A-5345-9691-975E5B6FF200}" srcOrd="1" destOrd="0" presId="urn:microsoft.com/office/officeart/2005/8/layout/process1"/>
    <dgm:cxn modelId="{30D12F4D-BF03-0D4C-8F42-D87B80B9774B}" type="presParOf" srcId="{5AC508E0-8A4A-5345-9691-975E5B6FF200}" destId="{A0B8F413-0CDC-EB4F-9069-0EB1F60D7231}" srcOrd="0" destOrd="0" presId="urn:microsoft.com/office/officeart/2005/8/layout/process1"/>
    <dgm:cxn modelId="{E1D2DC67-FC04-D14A-8D52-3A5E92A3B9FB}" type="presParOf" srcId="{07F8D597-CD38-7A4F-A904-778425736939}" destId="{58C9AA6A-79FC-EE40-8C8A-A3D235EB1ECF}" srcOrd="2" destOrd="0" presId="urn:microsoft.com/office/officeart/2005/8/layout/process1"/>
    <dgm:cxn modelId="{A7C69128-336A-2048-8D8F-1C7850B4BE87}" type="presParOf" srcId="{07F8D597-CD38-7A4F-A904-778425736939}" destId="{139A1861-EC78-A848-8641-E11DB171028B}" srcOrd="3" destOrd="0" presId="urn:microsoft.com/office/officeart/2005/8/layout/process1"/>
    <dgm:cxn modelId="{018BA3DB-0089-A44E-9696-68458BB4ABAD}" type="presParOf" srcId="{139A1861-EC78-A848-8641-E11DB171028B}" destId="{55ABCA9A-EC43-AC4A-85A4-86CD750D3C45}" srcOrd="0" destOrd="0" presId="urn:microsoft.com/office/officeart/2005/8/layout/process1"/>
    <dgm:cxn modelId="{549144D6-A6E8-0840-9CB8-28FE1450172C}" type="presParOf" srcId="{07F8D597-CD38-7A4F-A904-778425736939}" destId="{D2403EA3-DA61-F64B-B4A6-AA57D2518F1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100B0-BEA2-EF4E-B96F-BE1A20E0FCFD}">
      <dsp:nvSpPr>
        <dsp:cNvPr id="0" name=""/>
        <dsp:cNvSpPr/>
      </dsp:nvSpPr>
      <dsp:spPr>
        <a:xfrm>
          <a:off x="5357" y="0"/>
          <a:ext cx="1601390" cy="7081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Read </a:t>
          </a:r>
        </a:p>
      </dsp:txBody>
      <dsp:txXfrm>
        <a:off x="26098" y="20741"/>
        <a:ext cx="1559908" cy="666662"/>
      </dsp:txXfrm>
    </dsp:sp>
    <dsp:sp modelId="{5AC508E0-8A4A-5345-9691-975E5B6FF200}">
      <dsp:nvSpPr>
        <dsp:cNvPr id="0" name=""/>
        <dsp:cNvSpPr/>
      </dsp:nvSpPr>
      <dsp:spPr>
        <a:xfrm>
          <a:off x="1766887" y="155499"/>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66887" y="234928"/>
        <a:ext cx="237646" cy="238286"/>
      </dsp:txXfrm>
    </dsp:sp>
    <dsp:sp modelId="{58C9AA6A-79FC-EE40-8C8A-A3D235EB1ECF}">
      <dsp:nvSpPr>
        <dsp:cNvPr id="0" name=""/>
        <dsp:cNvSpPr/>
      </dsp:nvSpPr>
      <dsp:spPr>
        <a:xfrm>
          <a:off x="2247304" y="0"/>
          <a:ext cx="1601390" cy="7081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Process</a:t>
          </a:r>
        </a:p>
      </dsp:txBody>
      <dsp:txXfrm>
        <a:off x="2268045" y="20741"/>
        <a:ext cx="1559908" cy="666662"/>
      </dsp:txXfrm>
    </dsp:sp>
    <dsp:sp modelId="{139A1861-EC78-A848-8641-E11DB171028B}">
      <dsp:nvSpPr>
        <dsp:cNvPr id="0" name=""/>
        <dsp:cNvSpPr/>
      </dsp:nvSpPr>
      <dsp:spPr>
        <a:xfrm>
          <a:off x="4008834" y="155499"/>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08834" y="234928"/>
        <a:ext cx="237646" cy="238286"/>
      </dsp:txXfrm>
    </dsp:sp>
    <dsp:sp modelId="{D2403EA3-DA61-F64B-B4A6-AA57D2518F16}">
      <dsp:nvSpPr>
        <dsp:cNvPr id="0" name=""/>
        <dsp:cNvSpPr/>
      </dsp:nvSpPr>
      <dsp:spPr>
        <a:xfrm>
          <a:off x="4489251" y="0"/>
          <a:ext cx="1601390" cy="7081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Output</a:t>
          </a:r>
        </a:p>
      </dsp:txBody>
      <dsp:txXfrm>
        <a:off x="4509992" y="20741"/>
        <a:ext cx="1559908" cy="6666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Zipf’s</a:t>
            </a:r>
            <a:r>
              <a:rPr lang="en-US" dirty="0"/>
              <a:t> Law:  the frequency of any word is inversely proportional to its rank in the frequency table. Thus the most frequent word will occur approximately twice as often as the second most frequent word, three times as often as the third most frequent word, etc. </a:t>
            </a:r>
          </a:p>
        </p:txBody>
      </p:sp>
      <p:sp>
        <p:nvSpPr>
          <p:cNvPr id="4" name="Slide Number Placeholder 3"/>
          <p:cNvSpPr>
            <a:spLocks noGrp="1"/>
          </p:cNvSpPr>
          <p:nvPr>
            <p:ph type="sldNum" sz="quarter" idx="5"/>
          </p:nvPr>
        </p:nvSpPr>
        <p:spPr/>
        <p:txBody>
          <a:bodyPr/>
          <a:lstStyle/>
          <a:p>
            <a:fld id="{A5B2E1FE-4189-4379-96FB-81743B5C961D}" type="slidenum">
              <a:rPr lang="en-US" smtClean="0"/>
              <a:t>7</a:t>
            </a:fld>
            <a:endParaRPr lang="en-US"/>
          </a:p>
        </p:txBody>
      </p:sp>
    </p:spTree>
    <p:extLst>
      <p:ext uri="{BB962C8B-B14F-4D97-AF65-F5344CB8AC3E}">
        <p14:creationId xmlns:p14="http://schemas.microsoft.com/office/powerpoint/2010/main" val="99748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12/4/2022</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7859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12/4/2022</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12/4/2022</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12/4/2022</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12/4/2022</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12/4/2022</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12/4/2022</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12/4/2022</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3" cstate="hqprint">
            <a:extLst>
              <a:ext uri="{28A0092B-C50C-407E-A947-70E740481C1C}">
                <a14:useLocalDpi xmlns:a14="http://schemas.microsoft.com/office/drawing/2010/main"/>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wcarpentry/windows-insta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Zipf%27s_law"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p:txBody>
          <a:bodyPr/>
          <a:lstStyle/>
          <a:p>
            <a:r>
              <a:rPr lang="en-US" dirty="0"/>
              <a:t>Felix Gonzalez</a:t>
            </a:r>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p:txBody>
          <a:bodyPr>
            <a:normAutofit/>
          </a:bodyPr>
          <a:lstStyle/>
          <a:p>
            <a:r>
              <a:rPr lang="en-US" dirty="0"/>
              <a:t>DATA 601 – Make</a:t>
            </a:r>
          </a:p>
        </p:txBody>
      </p:sp>
    </p:spTree>
    <p:extLst>
      <p:ext uri="{BB962C8B-B14F-4D97-AF65-F5344CB8AC3E}">
        <p14:creationId xmlns:p14="http://schemas.microsoft.com/office/powerpoint/2010/main" val="133164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57F3-10A4-ED4A-8B74-06F4924B294A}"/>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7C0EACE4-25C3-C643-82F7-363E472A2BA4}"/>
              </a:ext>
            </a:extLst>
          </p:cNvPr>
          <p:cNvSpPr>
            <a:spLocks noGrp="1"/>
          </p:cNvSpPr>
          <p:nvPr>
            <p:ph idx="1"/>
          </p:nvPr>
        </p:nvSpPr>
        <p:spPr>
          <a:xfrm>
            <a:off x="168086" y="905144"/>
            <a:ext cx="8975913" cy="3861758"/>
          </a:xfrm>
        </p:spPr>
        <p:txBody>
          <a:bodyPr>
            <a:normAutofit fontScale="85000" lnSpcReduction="20000"/>
          </a:bodyPr>
          <a:lstStyle/>
          <a:p>
            <a:pPr marL="0" indent="0">
              <a:buNone/>
            </a:pPr>
            <a:r>
              <a:rPr lang="en-US" dirty="0">
                <a:latin typeface="Courier" pitchFamily="2" charset="0"/>
              </a:rPr>
              <a:t>$ make</a:t>
            </a:r>
          </a:p>
          <a:p>
            <a:pPr marL="0" indent="0">
              <a:buNone/>
            </a:pPr>
            <a:r>
              <a:rPr lang="en-US" dirty="0">
                <a:latin typeface="Courier" pitchFamily="2" charset="0"/>
              </a:rPr>
              <a:t>python ../</a:t>
            </a:r>
            <a:r>
              <a:rPr lang="en-US" dirty="0" err="1">
                <a:latin typeface="Courier" pitchFamily="2" charset="0"/>
              </a:rPr>
              <a:t>countwords.py</a:t>
            </a:r>
            <a:r>
              <a:rPr lang="en-US" dirty="0">
                <a:latin typeface="Courier" pitchFamily="2" charset="0"/>
              </a:rPr>
              <a:t> ../books/</a:t>
            </a:r>
            <a:r>
              <a:rPr lang="en-US" dirty="0" err="1">
                <a:latin typeface="Courier" pitchFamily="2" charset="0"/>
              </a:rPr>
              <a:t>abyss.txt</a:t>
            </a:r>
            <a:r>
              <a:rPr lang="en-US" dirty="0">
                <a:latin typeface="Courier" pitchFamily="2" charset="0"/>
              </a:rPr>
              <a:t> </a:t>
            </a:r>
            <a:r>
              <a:rPr lang="en-US" dirty="0" err="1">
                <a:latin typeface="Courier" pitchFamily="2" charset="0"/>
              </a:rPr>
              <a:t>abyss.dat</a:t>
            </a:r>
            <a:endParaRPr lang="en-US" dirty="0">
              <a:latin typeface="Courier" pitchFamily="2" charset="0"/>
            </a:endParaRPr>
          </a:p>
          <a:p>
            <a:pPr marL="0" indent="0">
              <a:buNone/>
            </a:pPr>
            <a:endParaRPr lang="en-US" dirty="0">
              <a:latin typeface="Courier" pitchFamily="2" charset="0"/>
            </a:endParaRPr>
          </a:p>
          <a:p>
            <a:pPr marL="0" indent="0">
              <a:buNone/>
            </a:pPr>
            <a:r>
              <a:rPr lang="en-US" dirty="0">
                <a:latin typeface="Courier" pitchFamily="2" charset="0"/>
              </a:rPr>
              <a:t>$ ls</a:t>
            </a:r>
          </a:p>
          <a:p>
            <a:pPr marL="0" indent="0">
              <a:buNone/>
            </a:pPr>
            <a:r>
              <a:rPr lang="en-US" dirty="0" err="1">
                <a:latin typeface="Courier" pitchFamily="2" charset="0"/>
              </a:rPr>
              <a:t>abyss.dat</a:t>
            </a:r>
            <a:r>
              <a:rPr lang="en-US" dirty="0">
                <a:latin typeface="Courier" pitchFamily="2" charset="0"/>
              </a:rPr>
              <a:t> </a:t>
            </a:r>
            <a:r>
              <a:rPr lang="en-US" dirty="0" err="1">
                <a:latin typeface="Courier" pitchFamily="2" charset="0"/>
              </a:rPr>
              <a:t>isles.dat</a:t>
            </a:r>
            <a:r>
              <a:rPr lang="en-US" dirty="0">
                <a:latin typeface="Courier" pitchFamily="2" charset="0"/>
              </a:rPr>
              <a:t> </a:t>
            </a:r>
            <a:r>
              <a:rPr lang="en-US" dirty="0" err="1">
                <a:latin typeface="Courier" pitchFamily="2" charset="0"/>
              </a:rPr>
              <a:t>makefile</a:t>
            </a:r>
            <a:endParaRPr lang="en-US" dirty="0">
              <a:latin typeface="Courier" pitchFamily="2" charset="0"/>
            </a:endParaRPr>
          </a:p>
          <a:p>
            <a:pPr marL="0" indent="0">
              <a:buNone/>
            </a:pPr>
            <a:endParaRPr lang="en-US" dirty="0">
              <a:latin typeface="Courier" pitchFamily="2" charset="0"/>
            </a:endParaRPr>
          </a:p>
          <a:p>
            <a:pPr marL="0" indent="0">
              <a:buNone/>
            </a:pPr>
            <a:r>
              <a:rPr lang="en-US" dirty="0">
                <a:latin typeface="Courier" pitchFamily="2" charset="0"/>
              </a:rPr>
              <a:t>$ make clean</a:t>
            </a:r>
          </a:p>
          <a:p>
            <a:pPr marL="0" indent="0">
              <a:buNone/>
            </a:pPr>
            <a:r>
              <a:rPr lang="en-US" dirty="0" err="1">
                <a:latin typeface="Courier" pitchFamily="2" charset="0"/>
              </a:rPr>
              <a:t>rm</a:t>
            </a:r>
            <a:r>
              <a:rPr lang="en-US" dirty="0">
                <a:latin typeface="Courier" pitchFamily="2" charset="0"/>
              </a:rPr>
              <a:t> -f *.</a:t>
            </a:r>
            <a:r>
              <a:rPr lang="en-US" dirty="0" err="1">
                <a:latin typeface="Courier" pitchFamily="2" charset="0"/>
              </a:rPr>
              <a:t>dat</a:t>
            </a:r>
            <a:endParaRPr lang="en-US" dirty="0">
              <a:latin typeface="Courier" pitchFamily="2" charset="0"/>
            </a:endParaRPr>
          </a:p>
          <a:p>
            <a:pPr marL="0" indent="0">
              <a:buNone/>
            </a:pPr>
            <a:endParaRPr lang="en-US" dirty="0">
              <a:latin typeface="Courier" pitchFamily="2" charset="0"/>
            </a:endParaRPr>
          </a:p>
          <a:p>
            <a:pPr marL="0" indent="0">
              <a:buNone/>
            </a:pPr>
            <a:r>
              <a:rPr lang="en-US" dirty="0">
                <a:latin typeface="Courier" pitchFamily="2" charset="0"/>
              </a:rPr>
              <a:t>$ ls</a:t>
            </a:r>
          </a:p>
          <a:p>
            <a:pPr marL="0" indent="0">
              <a:buNone/>
            </a:pPr>
            <a:r>
              <a:rPr lang="en-US" dirty="0" err="1">
                <a:latin typeface="Courier" pitchFamily="2" charset="0"/>
              </a:rPr>
              <a:t>makefile</a:t>
            </a:r>
            <a:endParaRPr lang="en-US" dirty="0">
              <a:latin typeface="Courier" pitchFamily="2" charset="0"/>
            </a:endParaRPr>
          </a:p>
          <a:p>
            <a:pPr marL="0" indent="0">
              <a:buNone/>
            </a:pPr>
            <a:r>
              <a:rPr lang="en-US" dirty="0">
                <a:latin typeface="Courier" pitchFamily="2" charset="0"/>
              </a:rPr>
              <a:t> </a:t>
            </a:r>
          </a:p>
          <a:p>
            <a:pPr marL="0" indent="0">
              <a:buNone/>
            </a:pPr>
            <a:endParaRPr lang="en-US" dirty="0">
              <a:latin typeface="Courier" pitchFamily="2" charset="0"/>
            </a:endParaRPr>
          </a:p>
        </p:txBody>
      </p:sp>
      <p:sp>
        <p:nvSpPr>
          <p:cNvPr id="4" name="Rectangle 3">
            <a:extLst>
              <a:ext uri="{FF2B5EF4-FFF2-40B4-BE49-F238E27FC236}">
                <a16:creationId xmlns:a16="http://schemas.microsoft.com/office/drawing/2014/main" id="{0B8C16BD-BDC6-2E44-9249-6508740C7C4F}"/>
              </a:ext>
            </a:extLst>
          </p:cNvPr>
          <p:cNvSpPr/>
          <p:nvPr/>
        </p:nvSpPr>
        <p:spPr>
          <a:xfrm>
            <a:off x="168086" y="905144"/>
            <a:ext cx="8803636" cy="327308"/>
          </a:xfrm>
          <a:prstGeom prst="rect">
            <a:avLst/>
          </a:prstGeom>
          <a:solidFill>
            <a:srgbClr val="FFC000">
              <a:alpha val="1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 input</a:t>
            </a:r>
          </a:p>
        </p:txBody>
      </p:sp>
      <p:sp>
        <p:nvSpPr>
          <p:cNvPr id="5" name="Rectangle 4">
            <a:extLst>
              <a:ext uri="{FF2B5EF4-FFF2-40B4-BE49-F238E27FC236}">
                <a16:creationId xmlns:a16="http://schemas.microsoft.com/office/drawing/2014/main" id="{C0BA5AB5-4555-DA43-BA58-7417CEA9195A}"/>
              </a:ext>
            </a:extLst>
          </p:cNvPr>
          <p:cNvSpPr/>
          <p:nvPr/>
        </p:nvSpPr>
        <p:spPr>
          <a:xfrm>
            <a:off x="254224" y="1834512"/>
            <a:ext cx="8803636" cy="327308"/>
          </a:xfrm>
          <a:prstGeom prst="rect">
            <a:avLst/>
          </a:prstGeom>
          <a:solidFill>
            <a:srgbClr val="FFC000">
              <a:alpha val="1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 input</a:t>
            </a:r>
          </a:p>
        </p:txBody>
      </p:sp>
      <p:sp>
        <p:nvSpPr>
          <p:cNvPr id="6" name="Rectangle 5">
            <a:extLst>
              <a:ext uri="{FF2B5EF4-FFF2-40B4-BE49-F238E27FC236}">
                <a16:creationId xmlns:a16="http://schemas.microsoft.com/office/drawing/2014/main" id="{31BD1A84-0152-6041-B1AC-2CA72BE1DF09}"/>
              </a:ext>
            </a:extLst>
          </p:cNvPr>
          <p:cNvSpPr/>
          <p:nvPr/>
        </p:nvSpPr>
        <p:spPr>
          <a:xfrm>
            <a:off x="254224" y="2698873"/>
            <a:ext cx="8803636" cy="327308"/>
          </a:xfrm>
          <a:prstGeom prst="rect">
            <a:avLst/>
          </a:prstGeom>
          <a:solidFill>
            <a:srgbClr val="FFC000">
              <a:alpha val="1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 input</a:t>
            </a:r>
          </a:p>
        </p:txBody>
      </p:sp>
      <p:sp>
        <p:nvSpPr>
          <p:cNvPr id="7" name="Rectangle 6">
            <a:extLst>
              <a:ext uri="{FF2B5EF4-FFF2-40B4-BE49-F238E27FC236}">
                <a16:creationId xmlns:a16="http://schemas.microsoft.com/office/drawing/2014/main" id="{5BE5A9E0-DCA5-9348-9C36-6CB8408153D1}"/>
              </a:ext>
            </a:extLst>
          </p:cNvPr>
          <p:cNvSpPr/>
          <p:nvPr/>
        </p:nvSpPr>
        <p:spPr>
          <a:xfrm>
            <a:off x="207842" y="3603216"/>
            <a:ext cx="8803636" cy="327308"/>
          </a:xfrm>
          <a:prstGeom prst="rect">
            <a:avLst/>
          </a:prstGeom>
          <a:solidFill>
            <a:srgbClr val="FFC000">
              <a:alpha val="1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solidFill>
                  <a:schemeClr val="tx1"/>
                </a:solidFill>
              </a:rPr>
              <a:t># input</a:t>
            </a:r>
          </a:p>
        </p:txBody>
      </p:sp>
    </p:spTree>
    <p:extLst>
      <p:ext uri="{BB962C8B-B14F-4D97-AF65-F5344CB8AC3E}">
        <p14:creationId xmlns:p14="http://schemas.microsoft.com/office/powerpoint/2010/main" val="340869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2A45-897E-0141-9129-86B7531028D4}"/>
              </a:ext>
            </a:extLst>
          </p:cNvPr>
          <p:cNvSpPr>
            <a:spLocks noGrp="1"/>
          </p:cNvSpPr>
          <p:nvPr>
            <p:ph type="title"/>
          </p:nvPr>
        </p:nvSpPr>
        <p:spPr/>
        <p:txBody>
          <a:bodyPr/>
          <a:lstStyle/>
          <a:p>
            <a:r>
              <a:rPr lang="en-US" dirty="0"/>
              <a:t>Multiple Targets </a:t>
            </a:r>
          </a:p>
        </p:txBody>
      </p:sp>
      <p:pic>
        <p:nvPicPr>
          <p:cNvPr id="4" name="Picture 3">
            <a:extLst>
              <a:ext uri="{FF2B5EF4-FFF2-40B4-BE49-F238E27FC236}">
                <a16:creationId xmlns:a16="http://schemas.microsoft.com/office/drawing/2014/main" id="{22638CB1-C325-7A40-8226-EA3138F351A0}"/>
              </a:ext>
            </a:extLst>
          </p:cNvPr>
          <p:cNvPicPr>
            <a:picLocks noChangeAspect="1"/>
          </p:cNvPicPr>
          <p:nvPr/>
        </p:nvPicPr>
        <p:blipFill>
          <a:blip r:embed="rId2"/>
          <a:stretch>
            <a:fillRect/>
          </a:stretch>
        </p:blipFill>
        <p:spPr>
          <a:xfrm>
            <a:off x="2021550" y="2490245"/>
            <a:ext cx="5054600" cy="2362200"/>
          </a:xfrm>
          <a:prstGeom prst="rect">
            <a:avLst/>
          </a:prstGeom>
        </p:spPr>
      </p:pic>
      <p:sp>
        <p:nvSpPr>
          <p:cNvPr id="5" name="Rectangle 4">
            <a:extLst>
              <a:ext uri="{FF2B5EF4-FFF2-40B4-BE49-F238E27FC236}">
                <a16:creationId xmlns:a16="http://schemas.microsoft.com/office/drawing/2014/main" id="{9AB958E6-073E-7042-A498-3E5C928C56D0}"/>
              </a:ext>
            </a:extLst>
          </p:cNvPr>
          <p:cNvSpPr/>
          <p:nvPr/>
        </p:nvSpPr>
        <p:spPr>
          <a:xfrm>
            <a:off x="92852" y="687987"/>
            <a:ext cx="9051148" cy="1631216"/>
          </a:xfrm>
          <a:prstGeom prst="rect">
            <a:avLst/>
          </a:prstGeom>
        </p:spPr>
        <p:txBody>
          <a:bodyPr wrap="square">
            <a:spAutoFit/>
          </a:bodyPr>
          <a:lstStyle/>
          <a:p>
            <a:r>
              <a:rPr lang="en-US" sz="2000" dirty="0">
                <a:latin typeface="CMR12"/>
              </a:rPr>
              <a:t>As the </a:t>
            </a:r>
            <a:r>
              <a:rPr lang="en-US" sz="2000" dirty="0" err="1">
                <a:latin typeface="CMTT12"/>
              </a:rPr>
              <a:t>Makefile</a:t>
            </a:r>
            <a:r>
              <a:rPr lang="en-US" sz="2000" dirty="0">
                <a:latin typeface="CMTT12"/>
              </a:rPr>
              <a:t> </a:t>
            </a:r>
            <a:r>
              <a:rPr lang="en-US" sz="2000" dirty="0">
                <a:latin typeface="CMR12"/>
              </a:rPr>
              <a:t>gets larger, there may be a variety of data file targets that we would like to be able to build all at once. </a:t>
            </a:r>
          </a:p>
          <a:p>
            <a:r>
              <a:rPr lang="en-US" sz="2000" dirty="0">
                <a:latin typeface="CMR12"/>
              </a:rPr>
              <a:t>One way of doing this would be with a phony target “</a:t>
            </a:r>
            <a:r>
              <a:rPr lang="en-US" sz="2000" dirty="0" err="1">
                <a:latin typeface="CMR12"/>
              </a:rPr>
              <a:t>dats</a:t>
            </a:r>
            <a:r>
              <a:rPr lang="en-US" sz="2000" dirty="0">
                <a:latin typeface="CMR12"/>
              </a:rPr>
              <a:t>” which depends on all of the targets we want to build. </a:t>
            </a:r>
          </a:p>
          <a:p>
            <a:r>
              <a:rPr lang="en-US" sz="2000" dirty="0">
                <a:latin typeface="CMR12"/>
              </a:rPr>
              <a:t>Let’s put the following at the beginning of the </a:t>
            </a:r>
            <a:r>
              <a:rPr lang="en-US" sz="2000" dirty="0" err="1">
                <a:latin typeface="CMTT12"/>
              </a:rPr>
              <a:t>Makefile</a:t>
            </a:r>
            <a:r>
              <a:rPr lang="en-US" sz="2000" dirty="0">
                <a:latin typeface="CMTT12"/>
              </a:rPr>
              <a:t> </a:t>
            </a:r>
            <a:r>
              <a:rPr lang="en-US" sz="2000" dirty="0">
                <a:latin typeface="CMR12"/>
              </a:rPr>
              <a:t>so that it is the default target. </a:t>
            </a:r>
            <a:endParaRPr lang="en-US" sz="2000" dirty="0"/>
          </a:p>
        </p:txBody>
      </p:sp>
    </p:spTree>
    <p:extLst>
      <p:ext uri="{BB962C8B-B14F-4D97-AF65-F5344CB8AC3E}">
        <p14:creationId xmlns:p14="http://schemas.microsoft.com/office/powerpoint/2010/main" val="2383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9784-E23C-8C49-AC25-4A86DACFAFE5}"/>
              </a:ext>
            </a:extLst>
          </p:cNvPr>
          <p:cNvSpPr>
            <a:spLocks noGrp="1"/>
          </p:cNvSpPr>
          <p:nvPr>
            <p:ph type="title"/>
          </p:nvPr>
        </p:nvSpPr>
        <p:spPr/>
        <p:txBody>
          <a:bodyPr/>
          <a:lstStyle/>
          <a:p>
            <a:r>
              <a:rPr lang="en-US" dirty="0"/>
              <a:t>Automation (Step 1)</a:t>
            </a:r>
          </a:p>
        </p:txBody>
      </p:sp>
      <p:pic>
        <p:nvPicPr>
          <p:cNvPr id="4" name="Picture 3">
            <a:extLst>
              <a:ext uri="{FF2B5EF4-FFF2-40B4-BE49-F238E27FC236}">
                <a16:creationId xmlns:a16="http://schemas.microsoft.com/office/drawing/2014/main" id="{630F138F-8F12-C241-9830-4A8CB849B5C5}"/>
              </a:ext>
            </a:extLst>
          </p:cNvPr>
          <p:cNvPicPr>
            <a:picLocks noChangeAspect="1"/>
          </p:cNvPicPr>
          <p:nvPr/>
        </p:nvPicPr>
        <p:blipFill>
          <a:blip r:embed="rId2"/>
          <a:stretch>
            <a:fillRect/>
          </a:stretch>
        </p:blipFill>
        <p:spPr>
          <a:xfrm>
            <a:off x="2890261" y="2819400"/>
            <a:ext cx="3149600" cy="2324100"/>
          </a:xfrm>
          <a:prstGeom prst="rect">
            <a:avLst/>
          </a:prstGeom>
        </p:spPr>
      </p:pic>
      <p:sp>
        <p:nvSpPr>
          <p:cNvPr id="5" name="TextBox 4">
            <a:extLst>
              <a:ext uri="{FF2B5EF4-FFF2-40B4-BE49-F238E27FC236}">
                <a16:creationId xmlns:a16="http://schemas.microsoft.com/office/drawing/2014/main" id="{279E522E-1B9B-774A-B95F-9D27B1C212C1}"/>
              </a:ext>
            </a:extLst>
          </p:cNvPr>
          <p:cNvSpPr txBox="1"/>
          <p:nvPr/>
        </p:nvSpPr>
        <p:spPr>
          <a:xfrm>
            <a:off x="532436" y="682906"/>
            <a:ext cx="7865251" cy="923330"/>
          </a:xfrm>
          <a:prstGeom prst="rect">
            <a:avLst/>
          </a:prstGeom>
          <a:noFill/>
        </p:spPr>
        <p:txBody>
          <a:bodyPr wrap="square" rtlCol="0">
            <a:spAutoFit/>
          </a:bodyPr>
          <a:lstStyle/>
          <a:p>
            <a:r>
              <a:rPr lang="en-US" dirty="0"/>
              <a:t>Automatic variables are reserved expressions for targets and dependencies to be used within rules. </a:t>
            </a:r>
          </a:p>
          <a:p>
            <a:endParaRPr lang="en-US" dirty="0"/>
          </a:p>
        </p:txBody>
      </p:sp>
      <p:pic>
        <p:nvPicPr>
          <p:cNvPr id="6" name="Picture 5">
            <a:extLst>
              <a:ext uri="{FF2B5EF4-FFF2-40B4-BE49-F238E27FC236}">
                <a16:creationId xmlns:a16="http://schemas.microsoft.com/office/drawing/2014/main" id="{070CF2B4-414C-6948-B51E-844F3660BC14}"/>
              </a:ext>
            </a:extLst>
          </p:cNvPr>
          <p:cNvPicPr>
            <a:picLocks noChangeAspect="1"/>
          </p:cNvPicPr>
          <p:nvPr/>
        </p:nvPicPr>
        <p:blipFill>
          <a:blip r:embed="rId3"/>
          <a:stretch>
            <a:fillRect/>
          </a:stretch>
        </p:blipFill>
        <p:spPr>
          <a:xfrm>
            <a:off x="1918826" y="1278038"/>
            <a:ext cx="4655595" cy="1443682"/>
          </a:xfrm>
          <a:prstGeom prst="rect">
            <a:avLst/>
          </a:prstGeom>
        </p:spPr>
      </p:pic>
    </p:spTree>
    <p:extLst>
      <p:ext uri="{BB962C8B-B14F-4D97-AF65-F5344CB8AC3E}">
        <p14:creationId xmlns:p14="http://schemas.microsoft.com/office/powerpoint/2010/main" val="80118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CEB2-BA0D-5C4E-9B85-F7E8052A7A8C}"/>
              </a:ext>
            </a:extLst>
          </p:cNvPr>
          <p:cNvSpPr>
            <a:spLocks noGrp="1"/>
          </p:cNvSpPr>
          <p:nvPr>
            <p:ph type="title"/>
          </p:nvPr>
        </p:nvSpPr>
        <p:spPr/>
        <p:txBody>
          <a:bodyPr/>
          <a:lstStyle/>
          <a:p>
            <a:r>
              <a:rPr lang="en-US" dirty="0"/>
              <a:t>Automation (Step 2: Pattern Rules)</a:t>
            </a:r>
          </a:p>
        </p:txBody>
      </p:sp>
      <p:sp>
        <p:nvSpPr>
          <p:cNvPr id="3" name="Content Placeholder 2">
            <a:extLst>
              <a:ext uri="{FF2B5EF4-FFF2-40B4-BE49-F238E27FC236}">
                <a16:creationId xmlns:a16="http://schemas.microsoft.com/office/drawing/2014/main" id="{9983AEDE-2987-504D-9DC9-EC4F3982DB12}"/>
              </a:ext>
            </a:extLst>
          </p:cNvPr>
          <p:cNvSpPr>
            <a:spLocks noGrp="1"/>
          </p:cNvSpPr>
          <p:nvPr>
            <p:ph idx="1"/>
          </p:nvPr>
        </p:nvSpPr>
        <p:spPr/>
        <p:txBody>
          <a:bodyPr/>
          <a:lstStyle/>
          <a:p>
            <a:pPr marL="0" indent="0">
              <a:buNone/>
            </a:pPr>
            <a:r>
              <a:rPr lang="en-US" dirty="0"/>
              <a:t>Our </a:t>
            </a:r>
            <a:r>
              <a:rPr lang="en-US" dirty="0" err="1"/>
              <a:t>Makefile</a:t>
            </a:r>
            <a:r>
              <a:rPr lang="en-US" dirty="0"/>
              <a:t> still has repeated content. Specifically, the rules for each data file are identical except for the book name. </a:t>
            </a:r>
          </a:p>
          <a:p>
            <a:pPr marL="0" indent="0">
              <a:buNone/>
            </a:pPr>
            <a:r>
              <a:rPr lang="en-US" dirty="0"/>
              <a:t>We can replace these rules with a single pattern rule. </a:t>
            </a:r>
          </a:p>
          <a:p>
            <a:pPr marL="0" indent="0">
              <a:buNone/>
            </a:pPr>
            <a:r>
              <a:rPr lang="en-US" dirty="0"/>
              <a:t>This rule specifies how to build any data file from a text file in the books directory: </a:t>
            </a:r>
          </a:p>
          <a:p>
            <a:pPr marL="0" indent="0">
              <a:buNone/>
            </a:pPr>
            <a:endParaRPr lang="en-US" dirty="0"/>
          </a:p>
        </p:txBody>
      </p:sp>
      <p:pic>
        <p:nvPicPr>
          <p:cNvPr id="4" name="Picture 3">
            <a:extLst>
              <a:ext uri="{FF2B5EF4-FFF2-40B4-BE49-F238E27FC236}">
                <a16:creationId xmlns:a16="http://schemas.microsoft.com/office/drawing/2014/main" id="{FBAD1220-2DF0-8548-A6A5-639E1E578154}"/>
              </a:ext>
            </a:extLst>
          </p:cNvPr>
          <p:cNvPicPr>
            <a:picLocks noChangeAspect="1"/>
          </p:cNvPicPr>
          <p:nvPr/>
        </p:nvPicPr>
        <p:blipFill>
          <a:blip r:embed="rId2"/>
          <a:stretch>
            <a:fillRect/>
          </a:stretch>
        </p:blipFill>
        <p:spPr>
          <a:xfrm>
            <a:off x="2687169" y="3107116"/>
            <a:ext cx="3467100" cy="1765300"/>
          </a:xfrm>
          <a:prstGeom prst="rect">
            <a:avLst/>
          </a:prstGeom>
        </p:spPr>
      </p:pic>
    </p:spTree>
    <p:extLst>
      <p:ext uri="{BB962C8B-B14F-4D97-AF65-F5344CB8AC3E}">
        <p14:creationId xmlns:p14="http://schemas.microsoft.com/office/powerpoint/2010/main" val="404554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5DC7-5309-2047-A0EC-8E05691BC119}"/>
              </a:ext>
            </a:extLst>
          </p:cNvPr>
          <p:cNvSpPr>
            <a:spLocks noGrp="1"/>
          </p:cNvSpPr>
          <p:nvPr>
            <p:ph type="title"/>
          </p:nvPr>
        </p:nvSpPr>
        <p:spPr/>
        <p:txBody>
          <a:bodyPr/>
          <a:lstStyle/>
          <a:p>
            <a:r>
              <a:rPr lang="en-US" dirty="0"/>
              <a:t>Process, Build Results, Clean the Mess!</a:t>
            </a:r>
          </a:p>
        </p:txBody>
      </p:sp>
      <p:pic>
        <p:nvPicPr>
          <p:cNvPr id="4" name="Picture 3">
            <a:extLst>
              <a:ext uri="{FF2B5EF4-FFF2-40B4-BE49-F238E27FC236}">
                <a16:creationId xmlns:a16="http://schemas.microsoft.com/office/drawing/2014/main" id="{A9D85ACC-F022-A246-842C-D5F20ECAEC78}"/>
              </a:ext>
            </a:extLst>
          </p:cNvPr>
          <p:cNvPicPr>
            <a:picLocks noChangeAspect="1"/>
          </p:cNvPicPr>
          <p:nvPr/>
        </p:nvPicPr>
        <p:blipFill>
          <a:blip r:embed="rId2"/>
          <a:stretch>
            <a:fillRect/>
          </a:stretch>
        </p:blipFill>
        <p:spPr>
          <a:xfrm>
            <a:off x="443752" y="1218718"/>
            <a:ext cx="7725229" cy="2739824"/>
          </a:xfrm>
          <a:prstGeom prst="rect">
            <a:avLst/>
          </a:prstGeom>
        </p:spPr>
      </p:pic>
      <p:sp>
        <p:nvSpPr>
          <p:cNvPr id="5" name="TextBox 4">
            <a:extLst>
              <a:ext uri="{FF2B5EF4-FFF2-40B4-BE49-F238E27FC236}">
                <a16:creationId xmlns:a16="http://schemas.microsoft.com/office/drawing/2014/main" id="{95969F27-4F6B-1E4A-B6C6-61670EE7DEC3}"/>
              </a:ext>
            </a:extLst>
          </p:cNvPr>
          <p:cNvSpPr txBox="1"/>
          <p:nvPr/>
        </p:nvSpPr>
        <p:spPr>
          <a:xfrm>
            <a:off x="2856846" y="1446835"/>
            <a:ext cx="1268168" cy="307777"/>
          </a:xfrm>
          <a:prstGeom prst="rect">
            <a:avLst/>
          </a:prstGeom>
          <a:solidFill>
            <a:schemeClr val="bg1"/>
          </a:solidFill>
        </p:spPr>
        <p:txBody>
          <a:bodyPr wrap="none" rtlCol="0">
            <a:spAutoFit/>
          </a:bodyPr>
          <a:lstStyle/>
          <a:p>
            <a:r>
              <a:rPr lang="en-US" sz="1400" dirty="0" err="1"/>
              <a:t>countwords.py</a:t>
            </a:r>
            <a:endParaRPr lang="en-US" sz="1400" dirty="0"/>
          </a:p>
        </p:txBody>
      </p:sp>
      <p:sp>
        <p:nvSpPr>
          <p:cNvPr id="6" name="TextBox 5">
            <a:extLst>
              <a:ext uri="{FF2B5EF4-FFF2-40B4-BE49-F238E27FC236}">
                <a16:creationId xmlns:a16="http://schemas.microsoft.com/office/drawing/2014/main" id="{7FCD2D84-1DA9-F44F-8227-7AA8B7647CB8}"/>
              </a:ext>
            </a:extLst>
          </p:cNvPr>
          <p:cNvSpPr txBox="1"/>
          <p:nvPr/>
        </p:nvSpPr>
        <p:spPr>
          <a:xfrm>
            <a:off x="6389053" y="2454078"/>
            <a:ext cx="1034194" cy="338554"/>
          </a:xfrm>
          <a:prstGeom prst="rect">
            <a:avLst/>
          </a:prstGeom>
          <a:solidFill>
            <a:schemeClr val="bg1"/>
          </a:solidFill>
        </p:spPr>
        <p:txBody>
          <a:bodyPr wrap="none" rtlCol="0">
            <a:spAutoFit/>
          </a:bodyPr>
          <a:lstStyle/>
          <a:p>
            <a:r>
              <a:rPr lang="en-US" sz="1600" dirty="0" err="1"/>
              <a:t>testzipf.py</a:t>
            </a:r>
            <a:endParaRPr lang="en-US" sz="1600" dirty="0"/>
          </a:p>
        </p:txBody>
      </p:sp>
    </p:spTree>
    <p:extLst>
      <p:ext uri="{BB962C8B-B14F-4D97-AF65-F5344CB8AC3E}">
        <p14:creationId xmlns:p14="http://schemas.microsoft.com/office/powerpoint/2010/main" val="206907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CEB2-BA0D-5C4E-9B85-F7E8052A7A8C}"/>
              </a:ext>
            </a:extLst>
          </p:cNvPr>
          <p:cNvSpPr>
            <a:spLocks noGrp="1"/>
          </p:cNvSpPr>
          <p:nvPr>
            <p:ph type="title"/>
          </p:nvPr>
        </p:nvSpPr>
        <p:spPr/>
        <p:txBody>
          <a:bodyPr/>
          <a:lstStyle/>
          <a:p>
            <a:r>
              <a:rPr lang="en-US" sz="3200" dirty="0"/>
              <a:t>Make: Build Results</a:t>
            </a:r>
          </a:p>
        </p:txBody>
      </p:sp>
      <p:pic>
        <p:nvPicPr>
          <p:cNvPr id="7" name="Picture 6">
            <a:extLst>
              <a:ext uri="{FF2B5EF4-FFF2-40B4-BE49-F238E27FC236}">
                <a16:creationId xmlns:a16="http://schemas.microsoft.com/office/drawing/2014/main" id="{5593A4ED-44A9-2B40-B352-4D25048F22B0}"/>
              </a:ext>
            </a:extLst>
          </p:cNvPr>
          <p:cNvPicPr>
            <a:picLocks noChangeAspect="1"/>
          </p:cNvPicPr>
          <p:nvPr/>
        </p:nvPicPr>
        <p:blipFill>
          <a:blip r:embed="rId2"/>
          <a:stretch>
            <a:fillRect/>
          </a:stretch>
        </p:blipFill>
        <p:spPr>
          <a:xfrm>
            <a:off x="2139950" y="1212850"/>
            <a:ext cx="4864100" cy="2717800"/>
          </a:xfrm>
          <a:prstGeom prst="rect">
            <a:avLst/>
          </a:prstGeom>
        </p:spPr>
      </p:pic>
    </p:spTree>
    <p:extLst>
      <p:ext uri="{BB962C8B-B14F-4D97-AF65-F5344CB8AC3E}">
        <p14:creationId xmlns:p14="http://schemas.microsoft.com/office/powerpoint/2010/main" val="411912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AA0-BB6B-7C41-86AF-569B9CCE2D37}"/>
              </a:ext>
            </a:extLst>
          </p:cNvPr>
          <p:cNvSpPr>
            <a:spLocks noGrp="1"/>
          </p:cNvSpPr>
          <p:nvPr>
            <p:ph type="title"/>
          </p:nvPr>
        </p:nvSpPr>
        <p:spPr/>
        <p:txBody>
          <a:bodyPr/>
          <a:lstStyle/>
          <a:p>
            <a:r>
              <a:rPr lang="en-US" dirty="0"/>
              <a:t>Make</a:t>
            </a:r>
          </a:p>
        </p:txBody>
      </p:sp>
      <p:sp>
        <p:nvSpPr>
          <p:cNvPr id="3" name="Content Placeholder 2">
            <a:extLst>
              <a:ext uri="{FF2B5EF4-FFF2-40B4-BE49-F238E27FC236}">
                <a16:creationId xmlns:a16="http://schemas.microsoft.com/office/drawing/2014/main" id="{F9A0F744-6E6D-7544-9C8E-F9F290676F8E}"/>
              </a:ext>
            </a:extLst>
          </p:cNvPr>
          <p:cNvSpPr>
            <a:spLocks noGrp="1"/>
          </p:cNvSpPr>
          <p:nvPr>
            <p:ph idx="1"/>
          </p:nvPr>
        </p:nvSpPr>
        <p:spPr>
          <a:xfrm>
            <a:off x="457200" y="732865"/>
            <a:ext cx="8229600" cy="4189769"/>
          </a:xfrm>
        </p:spPr>
        <p:txBody>
          <a:bodyPr>
            <a:normAutofit/>
          </a:bodyPr>
          <a:lstStyle/>
          <a:p>
            <a:r>
              <a:rPr lang="en-US" sz="2400" dirty="0"/>
              <a:t>Make is a versatile tool which can run commands</a:t>
            </a:r>
          </a:p>
          <a:p>
            <a:endParaRPr lang="en-US" sz="2400" dirty="0"/>
          </a:p>
          <a:p>
            <a:endParaRPr lang="en-US" sz="2400" dirty="0"/>
          </a:p>
          <a:p>
            <a:r>
              <a:rPr lang="en-US" sz="2400" dirty="0"/>
              <a:t>Some examples</a:t>
            </a:r>
          </a:p>
          <a:p>
            <a:pPr lvl="1"/>
            <a:r>
              <a:rPr lang="en-US" sz="2000" dirty="0"/>
              <a:t>Compile source code into executable programs or libraries</a:t>
            </a:r>
          </a:p>
          <a:p>
            <a:pPr lvl="1"/>
            <a:r>
              <a:rPr lang="en-US" sz="2000" dirty="0"/>
              <a:t>Run scripts on data files to get summaries or plots </a:t>
            </a:r>
          </a:p>
          <a:p>
            <a:pPr lvl="1"/>
            <a:r>
              <a:rPr lang="en-US" sz="2000" dirty="0"/>
              <a:t>Parse and combine text files and plots to create paper</a:t>
            </a:r>
          </a:p>
          <a:p>
            <a:r>
              <a:rPr lang="en-US" sz="2400" dirty="0"/>
              <a:t>Make is designed to only update files when they need to be. It tracks the dependencies between files it creates, and files used to create them. </a:t>
            </a:r>
          </a:p>
          <a:p>
            <a:endParaRPr lang="en-US" sz="2400" dirty="0"/>
          </a:p>
        </p:txBody>
      </p:sp>
      <p:graphicFrame>
        <p:nvGraphicFramePr>
          <p:cNvPr id="4" name="Diagram 3">
            <a:extLst>
              <a:ext uri="{FF2B5EF4-FFF2-40B4-BE49-F238E27FC236}">
                <a16:creationId xmlns:a16="http://schemas.microsoft.com/office/drawing/2014/main" id="{FACD9BF4-8BC1-C640-8C84-A93920FFDB13}"/>
              </a:ext>
            </a:extLst>
          </p:cNvPr>
          <p:cNvGraphicFramePr/>
          <p:nvPr>
            <p:extLst>
              <p:ext uri="{D42A27DB-BD31-4B8C-83A1-F6EECF244321}">
                <p14:modId xmlns:p14="http://schemas.microsoft.com/office/powerpoint/2010/main" val="1015441067"/>
              </p:ext>
            </p:extLst>
          </p:nvPr>
        </p:nvGraphicFramePr>
        <p:xfrm>
          <a:off x="1524000" y="1230659"/>
          <a:ext cx="6096000" cy="70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19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3E3E-D77D-7542-9091-4D77D866A8EB}"/>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E8EE0BF7-BE91-D546-A6F3-9E9EB4B81200}"/>
              </a:ext>
            </a:extLst>
          </p:cNvPr>
          <p:cNvSpPr>
            <a:spLocks noGrp="1"/>
          </p:cNvSpPr>
          <p:nvPr>
            <p:ph idx="1"/>
          </p:nvPr>
        </p:nvSpPr>
        <p:spPr/>
        <p:txBody>
          <a:bodyPr>
            <a:normAutofit/>
          </a:bodyPr>
          <a:lstStyle/>
          <a:p>
            <a:r>
              <a:rPr lang="en-US" sz="2400" dirty="0"/>
              <a:t>Make is already available in Unix machines</a:t>
            </a:r>
          </a:p>
          <a:p>
            <a:r>
              <a:rPr lang="en-US" sz="2400" dirty="0"/>
              <a:t>On Macs, make comes with </a:t>
            </a:r>
            <a:r>
              <a:rPr lang="en-US" sz="2400" dirty="0" err="1"/>
              <a:t>Xcode</a:t>
            </a:r>
            <a:endParaRPr lang="en-US" sz="2400" dirty="0"/>
          </a:p>
          <a:p>
            <a:r>
              <a:rPr lang="en-US" sz="2400" dirty="0"/>
              <a:t>For Windows, I have no clue</a:t>
            </a:r>
          </a:p>
          <a:p>
            <a:pPr lvl="1"/>
            <a:r>
              <a:rPr lang="en-US" sz="2000" dirty="0">
                <a:hlinkClick r:id="rId2"/>
              </a:rPr>
              <a:t>https://github.com/swcarpentry/windows-installer</a:t>
            </a:r>
            <a:r>
              <a:rPr lang="en-US" sz="2000" dirty="0"/>
              <a:t> </a:t>
            </a:r>
          </a:p>
          <a:p>
            <a:r>
              <a:rPr lang="en-US" sz="2400" dirty="0"/>
              <a:t>Open a terminal and check whether you have it</a:t>
            </a:r>
          </a:p>
        </p:txBody>
      </p:sp>
      <p:sp>
        <p:nvSpPr>
          <p:cNvPr id="4" name="Rectangle 3">
            <a:extLst>
              <a:ext uri="{FF2B5EF4-FFF2-40B4-BE49-F238E27FC236}">
                <a16:creationId xmlns:a16="http://schemas.microsoft.com/office/drawing/2014/main" id="{944D4169-BA22-CC4C-A5B5-8759BD7F658E}"/>
              </a:ext>
            </a:extLst>
          </p:cNvPr>
          <p:cNvSpPr/>
          <p:nvPr/>
        </p:nvSpPr>
        <p:spPr>
          <a:xfrm>
            <a:off x="2799332" y="2816789"/>
            <a:ext cx="1287532" cy="369332"/>
          </a:xfrm>
          <a:prstGeom prst="rect">
            <a:avLst/>
          </a:prstGeom>
          <a:solidFill>
            <a:srgbClr val="FFC000"/>
          </a:solidFill>
        </p:spPr>
        <p:txBody>
          <a:bodyPr wrap="none">
            <a:spAutoFit/>
          </a:bodyPr>
          <a:lstStyle/>
          <a:p>
            <a:r>
              <a:rPr lang="en-US" dirty="0">
                <a:latin typeface="Courier New" panose="02070309020205020404" pitchFamily="49" charset="0"/>
                <a:ea typeface="Arial Unicode MS" panose="020B0604020202020204" pitchFamily="34" charset="-128"/>
                <a:cs typeface="Courier New" panose="02070309020205020404" pitchFamily="49" charset="0"/>
              </a:rPr>
              <a:t>make -v </a:t>
            </a:r>
          </a:p>
        </p:txBody>
      </p:sp>
      <p:pic>
        <p:nvPicPr>
          <p:cNvPr id="6" name="Picture 5">
            <a:extLst>
              <a:ext uri="{FF2B5EF4-FFF2-40B4-BE49-F238E27FC236}">
                <a16:creationId xmlns:a16="http://schemas.microsoft.com/office/drawing/2014/main" id="{D9027F7C-14AC-9C4A-8F53-05066AE5531D}"/>
              </a:ext>
            </a:extLst>
          </p:cNvPr>
          <p:cNvPicPr>
            <a:picLocks noChangeAspect="1"/>
          </p:cNvPicPr>
          <p:nvPr/>
        </p:nvPicPr>
        <p:blipFill>
          <a:blip r:embed="rId3"/>
          <a:stretch>
            <a:fillRect/>
          </a:stretch>
        </p:blipFill>
        <p:spPr>
          <a:xfrm>
            <a:off x="868493" y="3266803"/>
            <a:ext cx="6210300" cy="1701800"/>
          </a:xfrm>
          <a:prstGeom prst="rect">
            <a:avLst/>
          </a:prstGeom>
        </p:spPr>
      </p:pic>
    </p:spTree>
    <p:extLst>
      <p:ext uri="{BB962C8B-B14F-4D97-AF65-F5344CB8AC3E}">
        <p14:creationId xmlns:p14="http://schemas.microsoft.com/office/powerpoint/2010/main" val="3104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3FFD-9624-7B45-8F78-724D7A5F4D2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053D36-0F75-E84A-A4E6-A8202CF102D9}"/>
              </a:ext>
            </a:extLst>
          </p:cNvPr>
          <p:cNvSpPr>
            <a:spLocks noGrp="1"/>
          </p:cNvSpPr>
          <p:nvPr>
            <p:ph idx="1"/>
          </p:nvPr>
        </p:nvSpPr>
        <p:spPr/>
        <p:txBody>
          <a:bodyPr/>
          <a:lstStyle/>
          <a:p>
            <a:pPr marL="0" indent="0">
              <a:buNone/>
            </a:pPr>
            <a:r>
              <a:rPr lang="en-US" dirty="0"/>
              <a:t>Let’s look at our folder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have 3 *.</a:t>
            </a:r>
            <a:r>
              <a:rPr lang="en-US" dirty="0" err="1"/>
              <a:t>py</a:t>
            </a:r>
            <a:r>
              <a:rPr lang="en-US" dirty="0"/>
              <a:t> codes</a:t>
            </a:r>
          </a:p>
          <a:p>
            <a:pPr marL="0" indent="0">
              <a:buNone/>
            </a:pPr>
            <a:r>
              <a:rPr lang="en-US" dirty="0"/>
              <a:t>We have a subfolder called “books” which has some *.txt files</a:t>
            </a:r>
          </a:p>
        </p:txBody>
      </p:sp>
      <p:pic>
        <p:nvPicPr>
          <p:cNvPr id="4" name="Picture 3">
            <a:extLst>
              <a:ext uri="{FF2B5EF4-FFF2-40B4-BE49-F238E27FC236}">
                <a16:creationId xmlns:a16="http://schemas.microsoft.com/office/drawing/2014/main" id="{9AEF6BEC-5E43-5A4D-B04D-F2E3C0E318EF}"/>
              </a:ext>
            </a:extLst>
          </p:cNvPr>
          <p:cNvPicPr>
            <a:picLocks noChangeAspect="1"/>
          </p:cNvPicPr>
          <p:nvPr/>
        </p:nvPicPr>
        <p:blipFill>
          <a:blip r:embed="rId2"/>
          <a:stretch>
            <a:fillRect/>
          </a:stretch>
        </p:blipFill>
        <p:spPr>
          <a:xfrm>
            <a:off x="1264414" y="1406445"/>
            <a:ext cx="5803900" cy="1257300"/>
          </a:xfrm>
          <a:prstGeom prst="rect">
            <a:avLst/>
          </a:prstGeom>
        </p:spPr>
      </p:pic>
    </p:spTree>
    <p:extLst>
      <p:ext uri="{BB962C8B-B14F-4D97-AF65-F5344CB8AC3E}">
        <p14:creationId xmlns:p14="http://schemas.microsoft.com/office/powerpoint/2010/main" val="149790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D499-E0E1-F341-A3C5-9E689024199A}"/>
              </a:ext>
            </a:extLst>
          </p:cNvPr>
          <p:cNvSpPr>
            <a:spLocks noGrp="1"/>
          </p:cNvSpPr>
          <p:nvPr>
            <p:ph type="title"/>
          </p:nvPr>
        </p:nvSpPr>
        <p:spPr/>
        <p:txBody>
          <a:bodyPr/>
          <a:lstStyle/>
          <a:p>
            <a:r>
              <a:rPr lang="en-US" dirty="0" err="1"/>
              <a:t>countwords.py</a:t>
            </a:r>
            <a:endParaRPr lang="en-US" dirty="0"/>
          </a:p>
        </p:txBody>
      </p:sp>
      <p:sp>
        <p:nvSpPr>
          <p:cNvPr id="3" name="Content Placeholder 2">
            <a:extLst>
              <a:ext uri="{FF2B5EF4-FFF2-40B4-BE49-F238E27FC236}">
                <a16:creationId xmlns:a16="http://schemas.microsoft.com/office/drawing/2014/main" id="{6DA9B646-9904-BA43-B790-4F108B8F5AB7}"/>
              </a:ext>
            </a:extLst>
          </p:cNvPr>
          <p:cNvSpPr>
            <a:spLocks noGrp="1"/>
          </p:cNvSpPr>
          <p:nvPr>
            <p:ph idx="1"/>
          </p:nvPr>
        </p:nvSpPr>
        <p:spPr/>
        <p:txBody>
          <a:bodyPr>
            <a:normAutofit fontScale="77500" lnSpcReduction="20000"/>
          </a:bodyPr>
          <a:lstStyle/>
          <a:p>
            <a:pPr marL="0" indent="0">
              <a:buNone/>
            </a:pPr>
            <a:r>
              <a:rPr lang="en-US" dirty="0">
                <a:latin typeface="Courier" pitchFamily="2" charset="0"/>
              </a:rPr>
              <a:t>import sys</a:t>
            </a:r>
          </a:p>
          <a:p>
            <a:pPr marL="0" indent="0">
              <a:buNone/>
            </a:pPr>
            <a:r>
              <a:rPr lang="en-US" dirty="0">
                <a:latin typeface="Courier" pitchFamily="2" charset="0"/>
              </a:rPr>
              <a:t># bunch of functions</a:t>
            </a:r>
          </a:p>
          <a:p>
            <a:pPr marL="0" indent="0">
              <a:buNone/>
            </a:pPr>
            <a:r>
              <a:rPr lang="en-US" dirty="0">
                <a:latin typeface="Courier" pitchFamily="2" charset="0"/>
              </a:rPr>
              <a:t># bunch of functions</a:t>
            </a:r>
          </a:p>
          <a:p>
            <a:pPr marL="0" indent="0">
              <a:buNone/>
            </a:pPr>
            <a:r>
              <a:rPr lang="en-US" dirty="0">
                <a:latin typeface="Courier" pitchFamily="2" charset="0"/>
              </a:rPr>
              <a:t># …</a:t>
            </a:r>
          </a:p>
          <a:p>
            <a:pPr marL="0" indent="0">
              <a:buNone/>
            </a:pPr>
            <a:r>
              <a:rPr lang="en-US" dirty="0">
                <a:latin typeface="Courier" pitchFamily="2" charset="0"/>
              </a:rPr>
              <a:t># at the end, we have the following lines. EXAMINE!!</a:t>
            </a:r>
          </a:p>
          <a:p>
            <a:pPr marL="0" indent="0">
              <a:buNone/>
            </a:pPr>
            <a:endParaRPr lang="en-US" dirty="0">
              <a:latin typeface="Courier" pitchFamily="2" charset="0"/>
            </a:endParaRPr>
          </a:p>
          <a:p>
            <a:pPr marL="0" indent="0">
              <a:buNone/>
            </a:pPr>
            <a:r>
              <a:rPr lang="en-US" dirty="0">
                <a:latin typeface="Courier" pitchFamily="2" charset="0"/>
              </a:rPr>
              <a:t>if __name__ == '__main__':</a:t>
            </a:r>
          </a:p>
          <a:p>
            <a:pPr marL="0" indent="0">
              <a:buNone/>
            </a:pPr>
            <a:r>
              <a:rPr lang="en-US" dirty="0">
                <a:latin typeface="Courier" pitchFamily="2" charset="0"/>
              </a:rPr>
              <a:t>    </a:t>
            </a:r>
            <a:r>
              <a:rPr lang="en-US" dirty="0" err="1">
                <a:latin typeface="Courier" pitchFamily="2" charset="0"/>
              </a:rPr>
              <a:t>input_file</a:t>
            </a:r>
            <a:r>
              <a:rPr lang="en-US" dirty="0">
                <a:latin typeface="Courier" pitchFamily="2" charset="0"/>
              </a:rPr>
              <a:t> = </a:t>
            </a:r>
            <a:r>
              <a:rPr lang="en-US" dirty="0" err="1">
                <a:latin typeface="Courier" pitchFamily="2" charset="0"/>
              </a:rPr>
              <a:t>sys.argv</a:t>
            </a:r>
            <a:r>
              <a:rPr lang="en-US" dirty="0">
                <a:latin typeface="Courier" pitchFamily="2" charset="0"/>
              </a:rPr>
              <a:t>[1]</a:t>
            </a:r>
          </a:p>
          <a:p>
            <a:pPr marL="0" indent="0">
              <a:buNone/>
            </a:pPr>
            <a:r>
              <a:rPr lang="en-US" dirty="0">
                <a:latin typeface="Courier" pitchFamily="2" charset="0"/>
              </a:rPr>
              <a:t>    </a:t>
            </a:r>
            <a:r>
              <a:rPr lang="en-US" dirty="0" err="1">
                <a:latin typeface="Courier" pitchFamily="2" charset="0"/>
              </a:rPr>
              <a:t>output_file</a:t>
            </a:r>
            <a:r>
              <a:rPr lang="en-US" dirty="0">
                <a:latin typeface="Courier" pitchFamily="2" charset="0"/>
              </a:rPr>
              <a:t> = </a:t>
            </a:r>
            <a:r>
              <a:rPr lang="en-US" dirty="0" err="1">
                <a:latin typeface="Courier" pitchFamily="2" charset="0"/>
              </a:rPr>
              <a:t>sys.argv</a:t>
            </a:r>
            <a:r>
              <a:rPr lang="en-US" dirty="0">
                <a:latin typeface="Courier" pitchFamily="2" charset="0"/>
              </a:rPr>
              <a:t>[2]</a:t>
            </a:r>
          </a:p>
          <a:p>
            <a:pPr marL="0" indent="0">
              <a:buNone/>
            </a:pPr>
            <a:r>
              <a:rPr lang="en-US" dirty="0">
                <a:latin typeface="Courier" pitchFamily="2" charset="0"/>
              </a:rPr>
              <a:t>    </a:t>
            </a:r>
            <a:r>
              <a:rPr lang="en-US" dirty="0" err="1">
                <a:latin typeface="Courier" pitchFamily="2" charset="0"/>
              </a:rPr>
              <a:t>min_length</a:t>
            </a:r>
            <a:r>
              <a:rPr lang="en-US" dirty="0">
                <a:latin typeface="Courier" pitchFamily="2" charset="0"/>
              </a:rPr>
              <a:t> = 1</a:t>
            </a:r>
          </a:p>
          <a:p>
            <a:pPr marL="0" indent="0">
              <a:buNone/>
            </a:pPr>
            <a:r>
              <a:rPr lang="en-US" dirty="0">
                <a:latin typeface="Courier" pitchFamily="2" charset="0"/>
              </a:rPr>
              <a:t>    if </a:t>
            </a:r>
            <a:r>
              <a:rPr lang="en-US" dirty="0" err="1">
                <a:latin typeface="Courier" pitchFamily="2" charset="0"/>
              </a:rPr>
              <a:t>len</a:t>
            </a:r>
            <a:r>
              <a:rPr lang="en-US" dirty="0">
                <a:latin typeface="Courier" pitchFamily="2" charset="0"/>
              </a:rPr>
              <a:t>(</a:t>
            </a:r>
            <a:r>
              <a:rPr lang="en-US" dirty="0" err="1">
                <a:latin typeface="Courier" pitchFamily="2" charset="0"/>
              </a:rPr>
              <a:t>sys.argv</a:t>
            </a:r>
            <a:r>
              <a:rPr lang="en-US" dirty="0">
                <a:latin typeface="Courier" pitchFamily="2" charset="0"/>
              </a:rPr>
              <a:t>) &gt; 3:</a:t>
            </a:r>
          </a:p>
          <a:p>
            <a:pPr marL="0" indent="0">
              <a:buNone/>
            </a:pPr>
            <a:r>
              <a:rPr lang="en-US" dirty="0">
                <a:latin typeface="Courier" pitchFamily="2" charset="0"/>
              </a:rPr>
              <a:t>        </a:t>
            </a:r>
            <a:r>
              <a:rPr lang="en-US" dirty="0" err="1">
                <a:latin typeface="Courier" pitchFamily="2" charset="0"/>
              </a:rPr>
              <a:t>min_length</a:t>
            </a:r>
            <a:r>
              <a:rPr lang="en-US" dirty="0">
                <a:latin typeface="Courier" pitchFamily="2" charset="0"/>
              </a:rPr>
              <a:t> = </a:t>
            </a:r>
            <a:r>
              <a:rPr lang="en-US" dirty="0" err="1">
                <a:latin typeface="Courier" pitchFamily="2" charset="0"/>
              </a:rPr>
              <a:t>int</a:t>
            </a:r>
            <a:r>
              <a:rPr lang="en-US" dirty="0">
                <a:latin typeface="Courier" pitchFamily="2" charset="0"/>
              </a:rPr>
              <a:t>(</a:t>
            </a:r>
            <a:r>
              <a:rPr lang="en-US" dirty="0" err="1">
                <a:latin typeface="Courier" pitchFamily="2" charset="0"/>
              </a:rPr>
              <a:t>sys.argv</a:t>
            </a:r>
            <a:r>
              <a:rPr lang="en-US" dirty="0">
                <a:latin typeface="Courier" pitchFamily="2" charset="0"/>
              </a:rPr>
              <a:t>[3])</a:t>
            </a:r>
          </a:p>
          <a:p>
            <a:pPr marL="0" indent="0">
              <a:buNone/>
            </a:pPr>
            <a:r>
              <a:rPr lang="en-US" dirty="0">
                <a:latin typeface="Courier" pitchFamily="2" charset="0"/>
              </a:rPr>
              <a:t>    </a:t>
            </a:r>
            <a:r>
              <a:rPr lang="en-US" dirty="0" err="1">
                <a:latin typeface="Courier" pitchFamily="2" charset="0"/>
              </a:rPr>
              <a:t>word_count</a:t>
            </a:r>
            <a:r>
              <a:rPr lang="en-US" dirty="0">
                <a:latin typeface="Courier" pitchFamily="2" charset="0"/>
              </a:rPr>
              <a:t>(</a:t>
            </a:r>
            <a:r>
              <a:rPr lang="en-US" dirty="0" err="1">
                <a:latin typeface="Courier" pitchFamily="2" charset="0"/>
              </a:rPr>
              <a:t>input_file</a:t>
            </a:r>
            <a:r>
              <a:rPr lang="en-US" dirty="0">
                <a:latin typeface="Courier" pitchFamily="2" charset="0"/>
              </a:rPr>
              <a:t>, </a:t>
            </a:r>
            <a:r>
              <a:rPr lang="en-US" dirty="0" err="1">
                <a:latin typeface="Courier" pitchFamily="2" charset="0"/>
              </a:rPr>
              <a:t>output_file</a:t>
            </a:r>
            <a:r>
              <a:rPr lang="en-US" dirty="0">
                <a:latin typeface="Courier" pitchFamily="2" charset="0"/>
              </a:rPr>
              <a:t>, </a:t>
            </a:r>
            <a:r>
              <a:rPr lang="en-US" dirty="0" err="1">
                <a:latin typeface="Courier" pitchFamily="2" charset="0"/>
              </a:rPr>
              <a:t>min_length</a:t>
            </a:r>
            <a:r>
              <a:rPr lang="en-US" dirty="0">
                <a:latin typeface="Courier" pitchFamily="2" charset="0"/>
              </a:rPr>
              <a:t>)</a:t>
            </a:r>
          </a:p>
          <a:p>
            <a:pPr marL="0" indent="0">
              <a:buNone/>
            </a:pPr>
            <a:endParaRPr lang="en-US" dirty="0">
              <a:latin typeface="Courier" pitchFamily="2" charset="0"/>
            </a:endParaRPr>
          </a:p>
        </p:txBody>
      </p:sp>
    </p:spTree>
    <p:extLst>
      <p:ext uri="{BB962C8B-B14F-4D97-AF65-F5344CB8AC3E}">
        <p14:creationId xmlns:p14="http://schemas.microsoft.com/office/powerpoint/2010/main" val="89188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1E30-B179-4143-AC49-A7BA1CE0DCD8}"/>
              </a:ext>
            </a:extLst>
          </p:cNvPr>
          <p:cNvSpPr>
            <a:spLocks noGrp="1"/>
          </p:cNvSpPr>
          <p:nvPr>
            <p:ph type="title"/>
          </p:nvPr>
        </p:nvSpPr>
        <p:spPr/>
        <p:txBody>
          <a:bodyPr/>
          <a:lstStyle/>
          <a:p>
            <a:r>
              <a:rPr lang="en-US" dirty="0" err="1"/>
              <a:t>testzipf.py</a:t>
            </a:r>
            <a:endParaRPr lang="en-US" dirty="0"/>
          </a:p>
        </p:txBody>
      </p:sp>
      <p:sp>
        <p:nvSpPr>
          <p:cNvPr id="3" name="Content Placeholder 2">
            <a:extLst>
              <a:ext uri="{FF2B5EF4-FFF2-40B4-BE49-F238E27FC236}">
                <a16:creationId xmlns:a16="http://schemas.microsoft.com/office/drawing/2014/main" id="{C4C1EE6D-89D1-614B-92ED-4FAEFA18D917}"/>
              </a:ext>
            </a:extLst>
          </p:cNvPr>
          <p:cNvSpPr>
            <a:spLocks noGrp="1"/>
          </p:cNvSpPr>
          <p:nvPr>
            <p:ph idx="1"/>
          </p:nvPr>
        </p:nvSpPr>
        <p:spPr>
          <a:xfrm>
            <a:off x="457200" y="732866"/>
            <a:ext cx="8229600" cy="4410634"/>
          </a:xfrm>
        </p:spPr>
        <p:txBody>
          <a:bodyPr>
            <a:normAutofit fontScale="55000" lnSpcReduction="20000"/>
          </a:bodyPr>
          <a:lstStyle/>
          <a:p>
            <a:pPr marL="0" indent="0">
              <a:buNone/>
            </a:pPr>
            <a:r>
              <a:rPr lang="en-US" dirty="0">
                <a:latin typeface="Courier" pitchFamily="2" charset="0"/>
              </a:rPr>
              <a:t>from </a:t>
            </a:r>
            <a:r>
              <a:rPr lang="en-US" dirty="0" err="1">
                <a:latin typeface="Courier" pitchFamily="2" charset="0"/>
              </a:rPr>
              <a:t>countwords</a:t>
            </a:r>
            <a:r>
              <a:rPr lang="en-US" dirty="0">
                <a:latin typeface="Courier" pitchFamily="2" charset="0"/>
              </a:rPr>
              <a:t> import </a:t>
            </a:r>
            <a:r>
              <a:rPr lang="en-US" dirty="0" err="1">
                <a:latin typeface="Courier" pitchFamily="2" charset="0"/>
              </a:rPr>
              <a:t>load_word_counts</a:t>
            </a:r>
            <a:endParaRPr lang="en-US" dirty="0">
              <a:latin typeface="Courier" pitchFamily="2" charset="0"/>
            </a:endParaRPr>
          </a:p>
          <a:p>
            <a:pPr marL="0" indent="0">
              <a:buNone/>
            </a:pPr>
            <a:r>
              <a:rPr lang="en-US" dirty="0">
                <a:latin typeface="Courier" pitchFamily="2" charset="0"/>
              </a:rPr>
              <a:t>import sys</a:t>
            </a:r>
          </a:p>
          <a:p>
            <a:pPr marL="0" indent="0">
              <a:buNone/>
            </a:pPr>
            <a:endParaRPr lang="en-US" dirty="0">
              <a:latin typeface="Courier" pitchFamily="2" charset="0"/>
            </a:endParaRPr>
          </a:p>
          <a:p>
            <a:pPr marL="0" indent="0">
              <a:buNone/>
            </a:pPr>
            <a:r>
              <a:rPr lang="en-US" dirty="0">
                <a:latin typeface="Courier" pitchFamily="2" charset="0"/>
              </a:rPr>
              <a:t>def </a:t>
            </a:r>
            <a:r>
              <a:rPr lang="en-US" dirty="0" err="1">
                <a:latin typeface="Courier" pitchFamily="2" charset="0"/>
              </a:rPr>
              <a:t>top_two_word</a:t>
            </a:r>
            <a:r>
              <a:rPr lang="en-US" dirty="0">
                <a:latin typeface="Courier" pitchFamily="2" charset="0"/>
              </a:rPr>
              <a:t>(counts):</a:t>
            </a:r>
          </a:p>
          <a:p>
            <a:pPr marL="0" indent="0">
              <a:buNone/>
            </a:pPr>
            <a:r>
              <a:rPr lang="en-US" dirty="0">
                <a:latin typeface="Courier" pitchFamily="2" charset="0"/>
              </a:rPr>
              <a:t>    """</a:t>
            </a:r>
          </a:p>
          <a:p>
            <a:pPr marL="0" indent="0">
              <a:buNone/>
            </a:pPr>
            <a:r>
              <a:rPr lang="en-US" dirty="0">
                <a:latin typeface="Courier" pitchFamily="2" charset="0"/>
              </a:rPr>
              <a:t>    Given a list of (word, count, percentage) tuples, </a:t>
            </a:r>
          </a:p>
          <a:p>
            <a:pPr marL="0" indent="0">
              <a:buNone/>
            </a:pPr>
            <a:r>
              <a:rPr lang="en-US" dirty="0">
                <a:latin typeface="Courier" pitchFamily="2" charset="0"/>
              </a:rPr>
              <a:t>    return the top two word counts.</a:t>
            </a:r>
          </a:p>
          <a:p>
            <a:pPr marL="0" indent="0">
              <a:buNone/>
            </a:pPr>
            <a:r>
              <a:rPr lang="en-US" dirty="0">
                <a:latin typeface="Courier" pitchFamily="2" charset="0"/>
              </a:rPr>
              <a:t>    """</a:t>
            </a:r>
          </a:p>
          <a:p>
            <a:pPr marL="0" indent="0">
              <a:buNone/>
            </a:pPr>
            <a:r>
              <a:rPr lang="en-US" dirty="0">
                <a:latin typeface="Courier" pitchFamily="2" charset="0"/>
              </a:rPr>
              <a:t>    </a:t>
            </a:r>
            <a:r>
              <a:rPr lang="en-US" dirty="0" err="1">
                <a:latin typeface="Courier" pitchFamily="2" charset="0"/>
              </a:rPr>
              <a:t>limited_counts</a:t>
            </a:r>
            <a:r>
              <a:rPr lang="en-US" dirty="0">
                <a:latin typeface="Courier" pitchFamily="2" charset="0"/>
              </a:rPr>
              <a:t> = counts[0:2]</a:t>
            </a:r>
          </a:p>
          <a:p>
            <a:pPr marL="0" indent="0">
              <a:buNone/>
            </a:pPr>
            <a:r>
              <a:rPr lang="en-US" dirty="0">
                <a:latin typeface="Courier" pitchFamily="2" charset="0"/>
              </a:rPr>
              <a:t>    </a:t>
            </a:r>
            <a:r>
              <a:rPr lang="en-US" dirty="0" err="1">
                <a:latin typeface="Courier" pitchFamily="2" charset="0"/>
              </a:rPr>
              <a:t>count_data</a:t>
            </a:r>
            <a:r>
              <a:rPr lang="en-US" dirty="0">
                <a:latin typeface="Courier" pitchFamily="2" charset="0"/>
              </a:rPr>
              <a:t> = [count for (_, count, _) in </a:t>
            </a:r>
            <a:r>
              <a:rPr lang="en-US" dirty="0" err="1">
                <a:latin typeface="Courier" pitchFamily="2" charset="0"/>
              </a:rPr>
              <a:t>limited_counts</a:t>
            </a:r>
            <a:r>
              <a:rPr lang="en-US" dirty="0">
                <a:latin typeface="Courier" pitchFamily="2" charset="0"/>
              </a:rPr>
              <a:t>]</a:t>
            </a:r>
          </a:p>
          <a:p>
            <a:pPr marL="0" indent="0">
              <a:buNone/>
            </a:pPr>
            <a:r>
              <a:rPr lang="en-US" dirty="0">
                <a:latin typeface="Courier" pitchFamily="2" charset="0"/>
              </a:rPr>
              <a:t>    return </a:t>
            </a:r>
            <a:r>
              <a:rPr lang="en-US" dirty="0" err="1">
                <a:latin typeface="Courier" pitchFamily="2" charset="0"/>
              </a:rPr>
              <a:t>count_data</a:t>
            </a:r>
            <a:endParaRPr lang="en-US" dirty="0">
              <a:latin typeface="Courier" pitchFamily="2" charset="0"/>
            </a:endParaRPr>
          </a:p>
          <a:p>
            <a:pPr marL="0" indent="0">
              <a:buNone/>
            </a:pPr>
            <a:endParaRPr lang="en-US" dirty="0">
              <a:latin typeface="Courier" pitchFamily="2" charset="0"/>
            </a:endParaRPr>
          </a:p>
          <a:p>
            <a:pPr marL="0" indent="0">
              <a:buNone/>
            </a:pPr>
            <a:endParaRPr lang="en-US" dirty="0">
              <a:latin typeface="Courier" pitchFamily="2" charset="0"/>
            </a:endParaRPr>
          </a:p>
          <a:p>
            <a:pPr marL="0" indent="0">
              <a:buNone/>
            </a:pPr>
            <a:r>
              <a:rPr lang="en-US" dirty="0">
                <a:latin typeface="Courier" pitchFamily="2" charset="0"/>
              </a:rPr>
              <a:t>if __name__ == '__main__':</a:t>
            </a:r>
          </a:p>
          <a:p>
            <a:pPr marL="0" indent="0">
              <a:buNone/>
            </a:pPr>
            <a:r>
              <a:rPr lang="en-US" dirty="0">
                <a:latin typeface="Courier" pitchFamily="2" charset="0"/>
              </a:rPr>
              <a:t>    </a:t>
            </a:r>
            <a:r>
              <a:rPr lang="en-US" dirty="0" err="1">
                <a:latin typeface="Courier" pitchFamily="2" charset="0"/>
              </a:rPr>
              <a:t>input_files</a:t>
            </a:r>
            <a:r>
              <a:rPr lang="en-US" dirty="0">
                <a:latin typeface="Courier" pitchFamily="2" charset="0"/>
              </a:rPr>
              <a:t> = </a:t>
            </a:r>
            <a:r>
              <a:rPr lang="en-US" dirty="0" err="1">
                <a:latin typeface="Courier" pitchFamily="2" charset="0"/>
              </a:rPr>
              <a:t>sys.argv</a:t>
            </a:r>
            <a:r>
              <a:rPr lang="en-US" dirty="0">
                <a:latin typeface="Courier" pitchFamily="2" charset="0"/>
              </a:rPr>
              <a:t>[1:]</a:t>
            </a:r>
          </a:p>
          <a:p>
            <a:pPr marL="0" indent="0">
              <a:buNone/>
            </a:pPr>
            <a:r>
              <a:rPr lang="en-US" dirty="0">
                <a:latin typeface="Courier" pitchFamily="2" charset="0"/>
              </a:rPr>
              <a:t>    print("Book\</a:t>
            </a:r>
            <a:r>
              <a:rPr lang="en-US" dirty="0" err="1">
                <a:latin typeface="Courier" pitchFamily="2" charset="0"/>
              </a:rPr>
              <a:t>tFirst</a:t>
            </a:r>
            <a:r>
              <a:rPr lang="en-US" dirty="0">
                <a:latin typeface="Courier" pitchFamily="2" charset="0"/>
              </a:rPr>
              <a:t>\</a:t>
            </a:r>
            <a:r>
              <a:rPr lang="en-US" dirty="0" err="1">
                <a:latin typeface="Courier" pitchFamily="2" charset="0"/>
              </a:rPr>
              <a:t>tSecond</a:t>
            </a:r>
            <a:r>
              <a:rPr lang="en-US" dirty="0">
                <a:latin typeface="Courier" pitchFamily="2" charset="0"/>
              </a:rPr>
              <a:t>\</a:t>
            </a:r>
            <a:r>
              <a:rPr lang="en-US" dirty="0" err="1">
                <a:latin typeface="Courier" pitchFamily="2" charset="0"/>
              </a:rPr>
              <a:t>tRatio</a:t>
            </a:r>
            <a:r>
              <a:rPr lang="en-US" dirty="0">
                <a:latin typeface="Courier" pitchFamily="2" charset="0"/>
              </a:rPr>
              <a:t>")</a:t>
            </a:r>
          </a:p>
          <a:p>
            <a:pPr marL="0" indent="0">
              <a:buNone/>
            </a:pPr>
            <a:r>
              <a:rPr lang="en-US" dirty="0">
                <a:latin typeface="Courier" pitchFamily="2" charset="0"/>
              </a:rPr>
              <a:t>    for </a:t>
            </a:r>
            <a:r>
              <a:rPr lang="en-US" dirty="0" err="1">
                <a:latin typeface="Courier" pitchFamily="2" charset="0"/>
              </a:rPr>
              <a:t>input_file</a:t>
            </a:r>
            <a:r>
              <a:rPr lang="en-US" dirty="0">
                <a:latin typeface="Courier" pitchFamily="2" charset="0"/>
              </a:rPr>
              <a:t> in </a:t>
            </a:r>
            <a:r>
              <a:rPr lang="en-US" dirty="0" err="1">
                <a:latin typeface="Courier" pitchFamily="2" charset="0"/>
              </a:rPr>
              <a:t>input_files</a:t>
            </a:r>
            <a:r>
              <a:rPr lang="en-US" dirty="0">
                <a:latin typeface="Courier" pitchFamily="2" charset="0"/>
              </a:rPr>
              <a:t>:</a:t>
            </a:r>
          </a:p>
          <a:p>
            <a:pPr marL="0" indent="0">
              <a:buNone/>
            </a:pPr>
            <a:r>
              <a:rPr lang="en-US" dirty="0">
                <a:latin typeface="Courier" pitchFamily="2" charset="0"/>
              </a:rPr>
              <a:t>        counts = </a:t>
            </a:r>
            <a:r>
              <a:rPr lang="en-US" dirty="0" err="1">
                <a:latin typeface="Courier" pitchFamily="2" charset="0"/>
              </a:rPr>
              <a:t>load_word_counts</a:t>
            </a:r>
            <a:r>
              <a:rPr lang="en-US" dirty="0">
                <a:latin typeface="Courier" pitchFamily="2" charset="0"/>
              </a:rPr>
              <a:t>(</a:t>
            </a:r>
            <a:r>
              <a:rPr lang="en-US" dirty="0" err="1">
                <a:latin typeface="Courier" pitchFamily="2" charset="0"/>
              </a:rPr>
              <a:t>input_file</a:t>
            </a:r>
            <a:r>
              <a:rPr lang="en-US" dirty="0">
                <a:latin typeface="Courier" pitchFamily="2" charset="0"/>
              </a:rPr>
              <a:t>)</a:t>
            </a:r>
          </a:p>
          <a:p>
            <a:pPr marL="0" indent="0">
              <a:buNone/>
            </a:pPr>
            <a:r>
              <a:rPr lang="en-US" dirty="0">
                <a:latin typeface="Courier" pitchFamily="2" charset="0"/>
              </a:rPr>
              <a:t>        [first, second] = </a:t>
            </a:r>
            <a:r>
              <a:rPr lang="en-US" dirty="0" err="1">
                <a:latin typeface="Courier" pitchFamily="2" charset="0"/>
              </a:rPr>
              <a:t>top_two_word</a:t>
            </a:r>
            <a:r>
              <a:rPr lang="en-US" dirty="0">
                <a:latin typeface="Courier" pitchFamily="2" charset="0"/>
              </a:rPr>
              <a:t>(counts)</a:t>
            </a:r>
          </a:p>
          <a:p>
            <a:pPr marL="0" indent="0">
              <a:buNone/>
            </a:pPr>
            <a:r>
              <a:rPr lang="en-US" dirty="0">
                <a:latin typeface="Courier" pitchFamily="2" charset="0"/>
              </a:rPr>
              <a:t>        </a:t>
            </a:r>
            <a:r>
              <a:rPr lang="en-US" dirty="0" err="1">
                <a:latin typeface="Courier" pitchFamily="2" charset="0"/>
              </a:rPr>
              <a:t>bookname</a:t>
            </a:r>
            <a:r>
              <a:rPr lang="en-US" dirty="0">
                <a:latin typeface="Courier" pitchFamily="2" charset="0"/>
              </a:rPr>
              <a:t> = </a:t>
            </a:r>
            <a:r>
              <a:rPr lang="en-US" dirty="0" err="1">
                <a:latin typeface="Courier" pitchFamily="2" charset="0"/>
              </a:rPr>
              <a:t>input_file</a:t>
            </a:r>
            <a:r>
              <a:rPr lang="en-US" dirty="0">
                <a:latin typeface="Courier" pitchFamily="2" charset="0"/>
              </a:rPr>
              <a:t>[:-4]</a:t>
            </a:r>
          </a:p>
          <a:p>
            <a:pPr marL="0" indent="0">
              <a:buNone/>
            </a:pPr>
            <a:r>
              <a:rPr lang="en-US" dirty="0">
                <a:latin typeface="Courier" pitchFamily="2" charset="0"/>
              </a:rPr>
              <a:t>        print("%s\</a:t>
            </a:r>
            <a:r>
              <a:rPr lang="en-US" dirty="0" err="1">
                <a:latin typeface="Courier" pitchFamily="2" charset="0"/>
              </a:rPr>
              <a:t>t%i</a:t>
            </a:r>
            <a:r>
              <a:rPr lang="en-US" dirty="0">
                <a:latin typeface="Courier" pitchFamily="2" charset="0"/>
              </a:rPr>
              <a:t>\</a:t>
            </a:r>
            <a:r>
              <a:rPr lang="en-US" dirty="0" err="1">
                <a:latin typeface="Courier" pitchFamily="2" charset="0"/>
              </a:rPr>
              <a:t>t%i</a:t>
            </a:r>
            <a:r>
              <a:rPr lang="en-US" dirty="0">
                <a:latin typeface="Courier" pitchFamily="2" charset="0"/>
              </a:rPr>
              <a:t>\t%.</a:t>
            </a:r>
            <a:r>
              <a:rPr lang="en-US" dirty="0" err="1">
                <a:latin typeface="Courier" pitchFamily="2" charset="0"/>
              </a:rPr>
              <a:t>2f</a:t>
            </a:r>
            <a:r>
              <a:rPr lang="en-US" dirty="0">
                <a:latin typeface="Courier" pitchFamily="2" charset="0"/>
              </a:rPr>
              <a:t>" %(</a:t>
            </a:r>
            <a:r>
              <a:rPr lang="en-US" dirty="0" err="1">
                <a:latin typeface="Courier" pitchFamily="2" charset="0"/>
              </a:rPr>
              <a:t>bookname</a:t>
            </a:r>
            <a:r>
              <a:rPr lang="en-US" dirty="0">
                <a:latin typeface="Courier" pitchFamily="2" charset="0"/>
              </a:rPr>
              <a:t>, first, second, float(first)/second))</a:t>
            </a:r>
          </a:p>
        </p:txBody>
      </p:sp>
      <p:sp>
        <p:nvSpPr>
          <p:cNvPr id="4" name="TextBox 3">
            <a:extLst>
              <a:ext uri="{FF2B5EF4-FFF2-40B4-BE49-F238E27FC236}">
                <a16:creationId xmlns:a16="http://schemas.microsoft.com/office/drawing/2014/main" id="{9607A350-873A-4445-8A60-2CD2AD9E1B47}"/>
              </a:ext>
            </a:extLst>
          </p:cNvPr>
          <p:cNvSpPr txBox="1"/>
          <p:nvPr/>
        </p:nvSpPr>
        <p:spPr>
          <a:xfrm>
            <a:off x="8918369" y="950026"/>
            <a:ext cx="184731" cy="369332"/>
          </a:xfrm>
          <a:prstGeom prst="rect">
            <a:avLst/>
          </a:prstGeom>
          <a:noFill/>
        </p:spPr>
        <p:txBody>
          <a:bodyPr wrap="none" rtlCol="0">
            <a:spAutoFit/>
          </a:bodyPr>
          <a:lstStyle/>
          <a:p>
            <a:endParaRPr lang="en-US" dirty="0"/>
          </a:p>
        </p:txBody>
      </p:sp>
      <p:sp>
        <p:nvSpPr>
          <p:cNvPr id="5" name="Left Arrow 4">
            <a:extLst>
              <a:ext uri="{FF2B5EF4-FFF2-40B4-BE49-F238E27FC236}">
                <a16:creationId xmlns:a16="http://schemas.microsoft.com/office/drawing/2014/main" id="{4D67F095-2DA3-B74B-B79F-2006B78A41A0}"/>
              </a:ext>
            </a:extLst>
          </p:cNvPr>
          <p:cNvSpPr/>
          <p:nvPr/>
        </p:nvSpPr>
        <p:spPr>
          <a:xfrm>
            <a:off x="4714503" y="615598"/>
            <a:ext cx="1140032" cy="441306"/>
          </a:xfrm>
          <a:prstGeom prst="leftArrow">
            <a:avLst>
              <a:gd name="adj1" fmla="val 66145"/>
              <a:gd name="adj2" fmla="val 50000"/>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Warning</a:t>
            </a:r>
          </a:p>
        </p:txBody>
      </p:sp>
    </p:spTree>
    <p:extLst>
      <p:ext uri="{BB962C8B-B14F-4D97-AF65-F5344CB8AC3E}">
        <p14:creationId xmlns:p14="http://schemas.microsoft.com/office/powerpoint/2010/main" val="225143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C33A-9377-3A45-A94D-C5FB6CF4C5E9}"/>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E1A379B-522B-0D49-BBD9-BBFF228C3F99}"/>
              </a:ext>
            </a:extLst>
          </p:cNvPr>
          <p:cNvPicPr>
            <a:picLocks noChangeAspect="1"/>
          </p:cNvPicPr>
          <p:nvPr/>
        </p:nvPicPr>
        <p:blipFill>
          <a:blip r:embed="rId3"/>
          <a:stretch>
            <a:fillRect/>
          </a:stretch>
        </p:blipFill>
        <p:spPr>
          <a:xfrm>
            <a:off x="23150" y="2193001"/>
            <a:ext cx="8699500" cy="2540000"/>
          </a:xfrm>
          <a:prstGeom prst="rect">
            <a:avLst/>
          </a:prstGeom>
        </p:spPr>
      </p:pic>
      <p:sp>
        <p:nvSpPr>
          <p:cNvPr id="5" name="Rectangle 4">
            <a:extLst>
              <a:ext uri="{FF2B5EF4-FFF2-40B4-BE49-F238E27FC236}">
                <a16:creationId xmlns:a16="http://schemas.microsoft.com/office/drawing/2014/main" id="{10E1CA63-96AA-9D48-9294-1EDE0D009409}"/>
              </a:ext>
            </a:extLst>
          </p:cNvPr>
          <p:cNvSpPr/>
          <p:nvPr/>
        </p:nvSpPr>
        <p:spPr>
          <a:xfrm>
            <a:off x="0" y="2181425"/>
            <a:ext cx="3828889" cy="7701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In a terminal, we can </a:t>
            </a:r>
          </a:p>
          <a:p>
            <a:r>
              <a:rPr lang="en-US" dirty="0">
                <a:solidFill>
                  <a:schemeClr val="tx1"/>
                </a:solidFill>
              </a:rPr>
              <a:t>achieve this in 3 steps </a:t>
            </a:r>
          </a:p>
        </p:txBody>
      </p:sp>
      <p:sp>
        <p:nvSpPr>
          <p:cNvPr id="6" name="TextBox 5">
            <a:extLst>
              <a:ext uri="{FF2B5EF4-FFF2-40B4-BE49-F238E27FC236}">
                <a16:creationId xmlns:a16="http://schemas.microsoft.com/office/drawing/2014/main" id="{A609DA7E-EB47-2B40-A56F-68A1CDEEB274}"/>
              </a:ext>
            </a:extLst>
          </p:cNvPr>
          <p:cNvSpPr txBox="1"/>
          <p:nvPr/>
        </p:nvSpPr>
        <p:spPr>
          <a:xfrm>
            <a:off x="23150" y="700932"/>
            <a:ext cx="9218742" cy="1169551"/>
          </a:xfrm>
          <a:prstGeom prst="rect">
            <a:avLst/>
          </a:prstGeom>
          <a:noFill/>
        </p:spPr>
        <p:txBody>
          <a:bodyPr wrap="none" rtlCol="0">
            <a:spAutoFit/>
          </a:bodyPr>
          <a:lstStyle/>
          <a:p>
            <a:pPr>
              <a:spcBef>
                <a:spcPts val="600"/>
              </a:spcBef>
            </a:pPr>
            <a:r>
              <a:rPr lang="en-US" sz="2000" dirty="0"/>
              <a:t>The Python program “</a:t>
            </a:r>
            <a:r>
              <a:rPr lang="en-US" sz="2000" dirty="0" err="1"/>
              <a:t>countwords.py</a:t>
            </a:r>
            <a:r>
              <a:rPr lang="en-US" sz="2000" dirty="0"/>
              <a:t>” counts the frequency of each word in a text file. </a:t>
            </a:r>
          </a:p>
          <a:p>
            <a:pPr>
              <a:spcBef>
                <a:spcPts val="600"/>
              </a:spcBef>
            </a:pPr>
            <a:r>
              <a:rPr lang="en-US" sz="2000" dirty="0"/>
              <a:t>We want to out the frequency of words in “</a:t>
            </a:r>
            <a:r>
              <a:rPr lang="en-US" sz="2000" dirty="0" err="1"/>
              <a:t>x.txt</a:t>
            </a:r>
            <a:r>
              <a:rPr lang="en-US" sz="2000" dirty="0"/>
              <a:t>” to a new data file “</a:t>
            </a:r>
            <a:r>
              <a:rPr lang="en-US" sz="2000" dirty="0" err="1"/>
              <a:t>x.dat</a:t>
            </a:r>
            <a:r>
              <a:rPr lang="en-US" sz="2000" dirty="0"/>
              <a:t>”</a:t>
            </a:r>
          </a:p>
          <a:p>
            <a:pPr>
              <a:spcBef>
                <a:spcPts val="600"/>
              </a:spcBef>
            </a:pPr>
            <a:r>
              <a:rPr lang="en-US" sz="2000" dirty="0"/>
              <a:t>Then we want to use the “</a:t>
            </a:r>
            <a:r>
              <a:rPr lang="en-US" sz="2000" dirty="0" err="1"/>
              <a:t>testzipf.py</a:t>
            </a:r>
            <a:r>
              <a:rPr lang="en-US" sz="2000" dirty="0"/>
              <a:t>” to test the “</a:t>
            </a:r>
            <a:r>
              <a:rPr lang="en-US" sz="2000" dirty="0">
                <a:hlinkClick r:id="rId4"/>
              </a:rPr>
              <a:t>Zipf’s Law</a:t>
            </a:r>
            <a:r>
              <a:rPr lang="en-US" sz="2000" dirty="0"/>
              <a:t>” on the “</a:t>
            </a:r>
            <a:r>
              <a:rPr lang="en-US" sz="2000" dirty="0" err="1"/>
              <a:t>x.dat</a:t>
            </a:r>
            <a:r>
              <a:rPr lang="en-US" sz="2000" dirty="0"/>
              <a:t>”</a:t>
            </a:r>
          </a:p>
        </p:txBody>
      </p:sp>
      <p:sp>
        <p:nvSpPr>
          <p:cNvPr id="8" name="Right Arrow 7">
            <a:extLst>
              <a:ext uri="{FF2B5EF4-FFF2-40B4-BE49-F238E27FC236}">
                <a16:creationId xmlns:a16="http://schemas.microsoft.com/office/drawing/2014/main" id="{5C07A320-0799-4941-986D-DE28F5E065F7}"/>
              </a:ext>
            </a:extLst>
          </p:cNvPr>
          <p:cNvSpPr/>
          <p:nvPr/>
        </p:nvSpPr>
        <p:spPr>
          <a:xfrm>
            <a:off x="2511706" y="2372810"/>
            <a:ext cx="1041722" cy="381965"/>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B5BE0C-30F2-A447-88D5-3626294DDB60}"/>
              </a:ext>
            </a:extLst>
          </p:cNvPr>
          <p:cNvSpPr txBox="1"/>
          <p:nvPr/>
        </p:nvSpPr>
        <p:spPr>
          <a:xfrm>
            <a:off x="285008" y="4774168"/>
            <a:ext cx="7384073" cy="369332"/>
          </a:xfrm>
          <a:prstGeom prst="rect">
            <a:avLst/>
          </a:prstGeom>
          <a:noFill/>
        </p:spPr>
        <p:txBody>
          <a:bodyPr wrap="none" rtlCol="0">
            <a:spAutoFit/>
          </a:bodyPr>
          <a:lstStyle/>
          <a:p>
            <a:r>
              <a:rPr lang="en-US" dirty="0"/>
              <a:t>WHAT IF YOUR TASK IS RUNNING THESE CODES FOR THOUSANDS OF BOOKS?</a:t>
            </a:r>
          </a:p>
        </p:txBody>
      </p:sp>
    </p:spTree>
    <p:extLst>
      <p:ext uri="{BB962C8B-B14F-4D97-AF65-F5344CB8AC3E}">
        <p14:creationId xmlns:p14="http://schemas.microsoft.com/office/powerpoint/2010/main" val="267127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2149-758A-204D-997F-866B82E004BE}"/>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271185F1-0666-1D4F-A73F-B25C510173F2}"/>
              </a:ext>
            </a:extLst>
          </p:cNvPr>
          <p:cNvSpPr>
            <a:spLocks noGrp="1"/>
          </p:cNvSpPr>
          <p:nvPr>
            <p:ph idx="1"/>
          </p:nvPr>
        </p:nvSpPr>
        <p:spPr/>
        <p:txBody>
          <a:bodyPr/>
          <a:lstStyle/>
          <a:p>
            <a:r>
              <a:rPr lang="en-US" dirty="0"/>
              <a:t>We can create a </a:t>
            </a:r>
            <a:r>
              <a:rPr lang="en-US" dirty="0" err="1"/>
              <a:t>Makefile</a:t>
            </a:r>
            <a:r>
              <a:rPr lang="en-US" dirty="0"/>
              <a:t> to automate processing of the texts.</a:t>
            </a:r>
          </a:p>
          <a:p>
            <a:r>
              <a:rPr lang="en-US" dirty="0"/>
              <a:t>Let us create a new file called “</a:t>
            </a:r>
            <a:r>
              <a:rPr lang="en-US" b="1" dirty="0" err="1">
                <a:solidFill>
                  <a:srgbClr val="C00000"/>
                </a:solidFill>
              </a:rPr>
              <a:t>makefile</a:t>
            </a:r>
            <a:r>
              <a:rPr lang="en-US" dirty="0"/>
              <a:t>” (no extension) with the following content: </a:t>
            </a:r>
          </a:p>
          <a:p>
            <a:endParaRPr lang="en-US" dirty="0"/>
          </a:p>
        </p:txBody>
      </p:sp>
      <p:pic>
        <p:nvPicPr>
          <p:cNvPr id="4" name="Picture 3">
            <a:extLst>
              <a:ext uri="{FF2B5EF4-FFF2-40B4-BE49-F238E27FC236}">
                <a16:creationId xmlns:a16="http://schemas.microsoft.com/office/drawing/2014/main" id="{F0314F19-531C-D340-86AF-ACEDB0911C02}"/>
              </a:ext>
            </a:extLst>
          </p:cNvPr>
          <p:cNvPicPr>
            <a:picLocks noChangeAspect="1"/>
          </p:cNvPicPr>
          <p:nvPr/>
        </p:nvPicPr>
        <p:blipFill>
          <a:blip r:embed="rId2"/>
          <a:stretch>
            <a:fillRect/>
          </a:stretch>
        </p:blipFill>
        <p:spPr>
          <a:xfrm>
            <a:off x="2044700" y="3151439"/>
            <a:ext cx="5054600" cy="520700"/>
          </a:xfrm>
          <a:prstGeom prst="rect">
            <a:avLst/>
          </a:prstGeom>
        </p:spPr>
      </p:pic>
      <p:sp>
        <p:nvSpPr>
          <p:cNvPr id="5" name="TextBox 4">
            <a:extLst>
              <a:ext uri="{FF2B5EF4-FFF2-40B4-BE49-F238E27FC236}">
                <a16:creationId xmlns:a16="http://schemas.microsoft.com/office/drawing/2014/main" id="{1A213815-958F-A54E-8EF7-1555A3577764}"/>
              </a:ext>
            </a:extLst>
          </p:cNvPr>
          <p:cNvSpPr txBox="1"/>
          <p:nvPr/>
        </p:nvSpPr>
        <p:spPr>
          <a:xfrm>
            <a:off x="670870" y="2479079"/>
            <a:ext cx="2473626" cy="369332"/>
          </a:xfrm>
          <a:prstGeom prst="rect">
            <a:avLst/>
          </a:prstGeom>
          <a:solidFill>
            <a:srgbClr val="FDB413"/>
          </a:solidFill>
        </p:spPr>
        <p:txBody>
          <a:bodyPr wrap="none" rtlCol="0">
            <a:spAutoFit/>
          </a:bodyPr>
          <a:lstStyle/>
          <a:p>
            <a:r>
              <a:rPr lang="en-US" dirty="0"/>
              <a:t>“#” denotes a comment </a:t>
            </a:r>
          </a:p>
        </p:txBody>
      </p:sp>
      <p:sp>
        <p:nvSpPr>
          <p:cNvPr id="6" name="TextBox 5">
            <a:extLst>
              <a:ext uri="{FF2B5EF4-FFF2-40B4-BE49-F238E27FC236}">
                <a16:creationId xmlns:a16="http://schemas.microsoft.com/office/drawing/2014/main" id="{F6D57AF2-FCEF-0C4A-8D70-FDCA51F5D183}"/>
              </a:ext>
            </a:extLst>
          </p:cNvPr>
          <p:cNvSpPr txBox="1"/>
          <p:nvPr/>
        </p:nvSpPr>
        <p:spPr>
          <a:xfrm>
            <a:off x="4709334" y="3968643"/>
            <a:ext cx="1394934" cy="369332"/>
          </a:xfrm>
          <a:prstGeom prst="rect">
            <a:avLst/>
          </a:prstGeom>
          <a:noFill/>
        </p:spPr>
        <p:txBody>
          <a:bodyPr wrap="none" rtlCol="0">
            <a:spAutoFit/>
          </a:bodyPr>
          <a:lstStyle/>
          <a:p>
            <a:r>
              <a:rPr lang="en-US" dirty="0"/>
              <a:t>dependency </a:t>
            </a:r>
          </a:p>
        </p:txBody>
      </p:sp>
      <p:sp>
        <p:nvSpPr>
          <p:cNvPr id="7" name="Right Brace 6">
            <a:extLst>
              <a:ext uri="{FF2B5EF4-FFF2-40B4-BE49-F238E27FC236}">
                <a16:creationId xmlns:a16="http://schemas.microsoft.com/office/drawing/2014/main" id="{14712FC9-4BBB-4246-9F65-FCE13973D1D7}"/>
              </a:ext>
            </a:extLst>
          </p:cNvPr>
          <p:cNvSpPr/>
          <p:nvPr/>
        </p:nvSpPr>
        <p:spPr>
          <a:xfrm rot="5400000">
            <a:off x="5205809" y="3214044"/>
            <a:ext cx="264650" cy="1257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6A1D811-6AA5-B546-9AC3-403EC2D9DB43}"/>
              </a:ext>
            </a:extLst>
          </p:cNvPr>
          <p:cNvSpPr txBox="1"/>
          <p:nvPr/>
        </p:nvSpPr>
        <p:spPr>
          <a:xfrm>
            <a:off x="6215972" y="3980227"/>
            <a:ext cx="744627" cy="369332"/>
          </a:xfrm>
          <a:prstGeom prst="rect">
            <a:avLst/>
          </a:prstGeom>
          <a:noFill/>
        </p:spPr>
        <p:txBody>
          <a:bodyPr wrap="none" rtlCol="0">
            <a:spAutoFit/>
          </a:bodyPr>
          <a:lstStyle/>
          <a:p>
            <a:r>
              <a:rPr lang="en-US" dirty="0"/>
              <a:t>target</a:t>
            </a:r>
          </a:p>
        </p:txBody>
      </p:sp>
      <p:sp>
        <p:nvSpPr>
          <p:cNvPr id="9" name="Right Brace 8">
            <a:extLst>
              <a:ext uri="{FF2B5EF4-FFF2-40B4-BE49-F238E27FC236}">
                <a16:creationId xmlns:a16="http://schemas.microsoft.com/office/drawing/2014/main" id="{05ECAB8B-5764-5947-9809-FD517B2305F6}"/>
              </a:ext>
            </a:extLst>
          </p:cNvPr>
          <p:cNvSpPr/>
          <p:nvPr/>
        </p:nvSpPr>
        <p:spPr>
          <a:xfrm rot="5400000">
            <a:off x="6411335" y="3380999"/>
            <a:ext cx="242197" cy="8563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26FD4412-C209-4E4E-8674-B14A139A50BD}"/>
              </a:ext>
            </a:extLst>
          </p:cNvPr>
          <p:cNvSpPr txBox="1"/>
          <p:nvPr/>
        </p:nvSpPr>
        <p:spPr>
          <a:xfrm>
            <a:off x="878637" y="3227123"/>
            <a:ext cx="744627" cy="369332"/>
          </a:xfrm>
          <a:prstGeom prst="rect">
            <a:avLst/>
          </a:prstGeom>
          <a:solidFill>
            <a:schemeClr val="accent6">
              <a:lumMod val="60000"/>
              <a:lumOff val="40000"/>
            </a:schemeClr>
          </a:solidFill>
        </p:spPr>
        <p:txBody>
          <a:bodyPr wrap="none" rtlCol="0">
            <a:spAutoFit/>
          </a:bodyPr>
          <a:lstStyle/>
          <a:p>
            <a:r>
              <a:rPr lang="en-US" dirty="0"/>
              <a:t>target</a:t>
            </a:r>
          </a:p>
        </p:txBody>
      </p:sp>
      <p:sp>
        <p:nvSpPr>
          <p:cNvPr id="11" name="TextBox 10">
            <a:extLst>
              <a:ext uri="{FF2B5EF4-FFF2-40B4-BE49-F238E27FC236}">
                <a16:creationId xmlns:a16="http://schemas.microsoft.com/office/drawing/2014/main" id="{795D7A51-1547-CD4C-BB33-FAF351A0DB02}"/>
              </a:ext>
            </a:extLst>
          </p:cNvPr>
          <p:cNvSpPr txBox="1"/>
          <p:nvPr/>
        </p:nvSpPr>
        <p:spPr>
          <a:xfrm>
            <a:off x="4167253" y="2477439"/>
            <a:ext cx="1394934" cy="369332"/>
          </a:xfrm>
          <a:prstGeom prst="rect">
            <a:avLst/>
          </a:prstGeom>
          <a:solidFill>
            <a:schemeClr val="accent6">
              <a:lumMod val="60000"/>
              <a:lumOff val="40000"/>
            </a:schemeClr>
          </a:solidFill>
        </p:spPr>
        <p:txBody>
          <a:bodyPr wrap="none" rtlCol="0">
            <a:spAutoFit/>
          </a:bodyPr>
          <a:lstStyle/>
          <a:p>
            <a:r>
              <a:rPr lang="en-US" dirty="0"/>
              <a:t>dependency </a:t>
            </a:r>
          </a:p>
        </p:txBody>
      </p:sp>
      <p:cxnSp>
        <p:nvCxnSpPr>
          <p:cNvPr id="13" name="Straight Arrow Connector 12">
            <a:extLst>
              <a:ext uri="{FF2B5EF4-FFF2-40B4-BE49-F238E27FC236}">
                <a16:creationId xmlns:a16="http://schemas.microsoft.com/office/drawing/2014/main" id="{855846F3-D3DA-5942-9C0C-C8EC8D45B530}"/>
              </a:ext>
            </a:extLst>
          </p:cNvPr>
          <p:cNvCxnSpPr>
            <a:cxnSpLocks/>
          </p:cNvCxnSpPr>
          <p:nvPr/>
        </p:nvCxnSpPr>
        <p:spPr>
          <a:xfrm>
            <a:off x="1623264" y="3414418"/>
            <a:ext cx="42143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644D25D8-8F6F-D749-B1F7-0ADB13D9FA56}"/>
              </a:ext>
            </a:extLst>
          </p:cNvPr>
          <p:cNvCxnSpPr>
            <a:cxnSpLocks/>
          </p:cNvCxnSpPr>
          <p:nvPr/>
        </p:nvCxnSpPr>
        <p:spPr>
          <a:xfrm flipH="1">
            <a:off x="3933302" y="2846771"/>
            <a:ext cx="487417" cy="38035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0F383321-D3A7-654F-8EA3-A67A2FFB325D}"/>
              </a:ext>
            </a:extLst>
          </p:cNvPr>
          <p:cNvSpPr txBox="1"/>
          <p:nvPr/>
        </p:nvSpPr>
        <p:spPr>
          <a:xfrm>
            <a:off x="4709334" y="1946742"/>
            <a:ext cx="4132670" cy="369332"/>
          </a:xfrm>
          <a:prstGeom prst="rect">
            <a:avLst/>
          </a:prstGeom>
          <a:noFill/>
        </p:spPr>
        <p:txBody>
          <a:bodyPr wrap="none" rtlCol="0">
            <a:spAutoFit/>
          </a:bodyPr>
          <a:lstStyle/>
          <a:p>
            <a:r>
              <a:rPr lang="en-US" dirty="0"/>
              <a:t>target and dependency are separated by :</a:t>
            </a:r>
          </a:p>
        </p:txBody>
      </p:sp>
      <p:sp>
        <p:nvSpPr>
          <p:cNvPr id="18" name="TextBox 17">
            <a:extLst>
              <a:ext uri="{FF2B5EF4-FFF2-40B4-BE49-F238E27FC236}">
                <a16:creationId xmlns:a16="http://schemas.microsoft.com/office/drawing/2014/main" id="{713343FE-65E7-AA40-8B95-E9F411CFACF9}"/>
              </a:ext>
            </a:extLst>
          </p:cNvPr>
          <p:cNvSpPr txBox="1"/>
          <p:nvPr/>
        </p:nvSpPr>
        <p:spPr>
          <a:xfrm>
            <a:off x="7485771" y="3377006"/>
            <a:ext cx="911916" cy="369332"/>
          </a:xfrm>
          <a:prstGeom prst="rect">
            <a:avLst/>
          </a:prstGeom>
          <a:noFill/>
        </p:spPr>
        <p:txBody>
          <a:bodyPr wrap="none" rtlCol="0">
            <a:spAutoFit/>
          </a:bodyPr>
          <a:lstStyle/>
          <a:p>
            <a:r>
              <a:rPr lang="en-US" dirty="0"/>
              <a:t>ACTION</a:t>
            </a:r>
          </a:p>
        </p:txBody>
      </p:sp>
      <p:sp>
        <p:nvSpPr>
          <p:cNvPr id="19" name="Left Arrow 18">
            <a:extLst>
              <a:ext uri="{FF2B5EF4-FFF2-40B4-BE49-F238E27FC236}">
                <a16:creationId xmlns:a16="http://schemas.microsoft.com/office/drawing/2014/main" id="{117E0E7E-632D-F944-A8A1-78608AFE5609}"/>
              </a:ext>
            </a:extLst>
          </p:cNvPr>
          <p:cNvSpPr/>
          <p:nvPr/>
        </p:nvSpPr>
        <p:spPr>
          <a:xfrm>
            <a:off x="7141993" y="3431417"/>
            <a:ext cx="284822" cy="256649"/>
          </a:xfrm>
          <a:prstGeom prst="leftArrow">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094F6A-00AA-034D-A8F0-17888F205805}"/>
              </a:ext>
            </a:extLst>
          </p:cNvPr>
          <p:cNvSpPr txBox="1"/>
          <p:nvPr/>
        </p:nvSpPr>
        <p:spPr>
          <a:xfrm>
            <a:off x="1723770" y="3960548"/>
            <a:ext cx="1494320" cy="646331"/>
          </a:xfrm>
          <a:prstGeom prst="rect">
            <a:avLst/>
          </a:prstGeom>
          <a:noFill/>
        </p:spPr>
        <p:txBody>
          <a:bodyPr wrap="none" rtlCol="0">
            <a:spAutoFit/>
          </a:bodyPr>
          <a:lstStyle/>
          <a:p>
            <a:pPr algn="ctr"/>
            <a:r>
              <a:rPr lang="en-US" dirty="0"/>
              <a:t>tab </a:t>
            </a:r>
          </a:p>
          <a:p>
            <a:pPr algn="ctr"/>
            <a:r>
              <a:rPr lang="en-US" dirty="0"/>
              <a:t>(not 8 spaces)</a:t>
            </a:r>
          </a:p>
        </p:txBody>
      </p:sp>
      <p:sp>
        <p:nvSpPr>
          <p:cNvPr id="21" name="Right Brace 20">
            <a:extLst>
              <a:ext uri="{FF2B5EF4-FFF2-40B4-BE49-F238E27FC236}">
                <a16:creationId xmlns:a16="http://schemas.microsoft.com/office/drawing/2014/main" id="{667D4CFD-1643-3C47-8BD8-81B21E8FE0CF}"/>
              </a:ext>
            </a:extLst>
          </p:cNvPr>
          <p:cNvSpPr/>
          <p:nvPr/>
        </p:nvSpPr>
        <p:spPr>
          <a:xfrm rot="5400000">
            <a:off x="2351960" y="3458001"/>
            <a:ext cx="237941" cy="7065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018E6CD4-E260-0B4E-9098-8C7EA5D16169}"/>
              </a:ext>
            </a:extLst>
          </p:cNvPr>
          <p:cNvSpPr txBox="1"/>
          <p:nvPr/>
        </p:nvSpPr>
        <p:spPr>
          <a:xfrm>
            <a:off x="1899461" y="4815394"/>
            <a:ext cx="4949945" cy="369332"/>
          </a:xfrm>
          <a:prstGeom prst="rect">
            <a:avLst/>
          </a:prstGeom>
          <a:noFill/>
        </p:spPr>
        <p:txBody>
          <a:bodyPr wrap="none" rtlCol="0">
            <a:spAutoFit/>
          </a:bodyPr>
          <a:lstStyle/>
          <a:p>
            <a:r>
              <a:rPr lang="en-US" dirty="0"/>
              <a:t>To take action, simply enter “make” in the terminal</a:t>
            </a:r>
          </a:p>
        </p:txBody>
      </p:sp>
    </p:spTree>
    <p:extLst>
      <p:ext uri="{BB962C8B-B14F-4D97-AF65-F5344CB8AC3E}">
        <p14:creationId xmlns:p14="http://schemas.microsoft.com/office/powerpoint/2010/main" val="2688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animBg="1"/>
      <p:bldP spid="11" grpId="0" animBg="1"/>
      <p:bldP spid="18" grpId="0"/>
      <p:bldP spid="19" grpId="0" animBg="1"/>
      <p:bldP spid="20" grpId="0"/>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046E-944E-F24B-BFBC-56DE41C60678}"/>
              </a:ext>
            </a:extLst>
          </p:cNvPr>
          <p:cNvSpPr>
            <a:spLocks noGrp="1"/>
          </p:cNvSpPr>
          <p:nvPr>
            <p:ph type="title"/>
          </p:nvPr>
        </p:nvSpPr>
        <p:spPr/>
        <p:txBody>
          <a:bodyPr/>
          <a:lstStyle/>
          <a:p>
            <a:r>
              <a:rPr lang="en-US" dirty="0"/>
              <a:t>Phony Targets</a:t>
            </a:r>
          </a:p>
        </p:txBody>
      </p:sp>
      <p:sp>
        <p:nvSpPr>
          <p:cNvPr id="3" name="Content Placeholder 2">
            <a:extLst>
              <a:ext uri="{FF2B5EF4-FFF2-40B4-BE49-F238E27FC236}">
                <a16:creationId xmlns:a16="http://schemas.microsoft.com/office/drawing/2014/main" id="{A4CD3066-4EBE-A345-9327-5428E913D3DA}"/>
              </a:ext>
            </a:extLst>
          </p:cNvPr>
          <p:cNvSpPr>
            <a:spLocks noGrp="1"/>
          </p:cNvSpPr>
          <p:nvPr>
            <p:ph idx="1"/>
          </p:nvPr>
        </p:nvSpPr>
        <p:spPr>
          <a:xfrm>
            <a:off x="457200" y="732865"/>
            <a:ext cx="8229600" cy="4163225"/>
          </a:xfrm>
        </p:spPr>
        <p:txBody>
          <a:bodyPr>
            <a:normAutofit fontScale="92500" lnSpcReduction="20000"/>
          </a:bodyPr>
          <a:lstStyle/>
          <a:p>
            <a:r>
              <a:rPr lang="en-US" dirty="0"/>
              <a:t>Suppose we only care about the “</a:t>
            </a:r>
            <a:r>
              <a:rPr lang="en-US" dirty="0" err="1"/>
              <a:t>results.txt</a:t>
            </a:r>
            <a:r>
              <a:rPr lang="en-US" dirty="0"/>
              <a:t>”, hence we want to remove all our data files *.</a:t>
            </a:r>
            <a:r>
              <a:rPr lang="en-US" dirty="0" err="1"/>
              <a:t>dat</a:t>
            </a:r>
            <a:r>
              <a:rPr lang="en-US" dirty="0"/>
              <a:t>, when we are done with counting</a:t>
            </a:r>
          </a:p>
          <a:p>
            <a:r>
              <a:rPr lang="en-US" dirty="0"/>
              <a:t>We can introduce a new target “clean,” and associated cleaning rule, to the end of our </a:t>
            </a:r>
            <a:r>
              <a:rPr lang="en-US" dirty="0" err="1"/>
              <a:t>Makefile</a:t>
            </a:r>
            <a:r>
              <a:rPr lang="en-US" dirty="0"/>
              <a:t>. </a:t>
            </a:r>
          </a:p>
          <a:p>
            <a:endParaRPr lang="en-US" dirty="0"/>
          </a:p>
          <a:p>
            <a:endParaRPr lang="en-US" dirty="0"/>
          </a:p>
          <a:p>
            <a:endParaRPr lang="en-US" dirty="0"/>
          </a:p>
          <a:p>
            <a:endParaRPr lang="en-US" dirty="0"/>
          </a:p>
          <a:p>
            <a:r>
              <a:rPr lang="en-US" dirty="0"/>
              <a:t>Here, the target “clean” is “.PHONY” in the sense that it doesn’t refer to a name of file. it is just a name for a recipe to be executed when you make an explicit request.</a:t>
            </a:r>
          </a:p>
          <a:p>
            <a:endParaRPr lang="en-US" dirty="0"/>
          </a:p>
          <a:p>
            <a:r>
              <a:rPr lang="en-US" dirty="0"/>
              <a:t>-f: ignore non-existing files</a:t>
            </a:r>
          </a:p>
          <a:p>
            <a:endParaRPr lang="en-US" dirty="0"/>
          </a:p>
          <a:p>
            <a:endParaRPr lang="en-US" dirty="0"/>
          </a:p>
        </p:txBody>
      </p:sp>
      <p:pic>
        <p:nvPicPr>
          <p:cNvPr id="5" name="Picture 4">
            <a:extLst>
              <a:ext uri="{FF2B5EF4-FFF2-40B4-BE49-F238E27FC236}">
                <a16:creationId xmlns:a16="http://schemas.microsoft.com/office/drawing/2014/main" id="{C9494949-B3DF-9541-ADDD-C6428AE828A4}"/>
              </a:ext>
            </a:extLst>
          </p:cNvPr>
          <p:cNvPicPr>
            <a:picLocks noChangeAspect="1"/>
          </p:cNvPicPr>
          <p:nvPr/>
        </p:nvPicPr>
        <p:blipFill>
          <a:blip r:embed="rId2"/>
          <a:stretch>
            <a:fillRect/>
          </a:stretch>
        </p:blipFill>
        <p:spPr>
          <a:xfrm>
            <a:off x="3102826" y="2230277"/>
            <a:ext cx="1905000" cy="584200"/>
          </a:xfrm>
          <a:prstGeom prst="rect">
            <a:avLst/>
          </a:prstGeom>
        </p:spPr>
      </p:pic>
    </p:spTree>
    <p:extLst>
      <p:ext uri="{BB962C8B-B14F-4D97-AF65-F5344CB8AC3E}">
        <p14:creationId xmlns:p14="http://schemas.microsoft.com/office/powerpoint/2010/main" val="2759905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5186</TotalTime>
  <Words>970</Words>
  <Application>Microsoft Office PowerPoint</Application>
  <PresentationFormat>On-screen Show (16:9)</PresentationFormat>
  <Paragraphs>129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CMR12</vt:lpstr>
      <vt:lpstr>CMTT12</vt:lpstr>
      <vt:lpstr>Courier</vt:lpstr>
      <vt:lpstr>Courier New</vt:lpstr>
      <vt:lpstr>Office Theme</vt:lpstr>
      <vt:lpstr>DATA 601 – Make</vt:lpstr>
      <vt:lpstr>Make</vt:lpstr>
      <vt:lpstr>Setup</vt:lpstr>
      <vt:lpstr>Example</vt:lpstr>
      <vt:lpstr>countwords.py</vt:lpstr>
      <vt:lpstr>testzipf.py</vt:lpstr>
      <vt:lpstr>Example</vt:lpstr>
      <vt:lpstr>Example Cont.</vt:lpstr>
      <vt:lpstr>Phony Targets</vt:lpstr>
      <vt:lpstr>Commands</vt:lpstr>
      <vt:lpstr>Multiple Targets </vt:lpstr>
      <vt:lpstr>Automation (Step 1)</vt:lpstr>
      <vt:lpstr>Automation (Step 2: Pattern Rules)</vt:lpstr>
      <vt:lpstr>Process, Build Results, Clean the Mess!</vt:lpstr>
      <vt:lpstr>Make: Build Results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145</cp:revision>
  <dcterms:created xsi:type="dcterms:W3CDTF">2019-02-27T15:38:32Z</dcterms:created>
  <dcterms:modified xsi:type="dcterms:W3CDTF">2022-12-05T03:20:46Z</dcterms:modified>
</cp:coreProperties>
</file>